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xls" ContentType="application/vnd.ms-exce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notesSlides/notesSlide9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6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49" r:id="rId2"/>
  </p:sldMasterIdLst>
  <p:notesMasterIdLst>
    <p:notesMasterId r:id="rId39"/>
  </p:notesMasterIdLst>
  <p:sldIdLst>
    <p:sldId id="264" r:id="rId3"/>
    <p:sldId id="341" r:id="rId4"/>
    <p:sldId id="361" r:id="rId5"/>
    <p:sldId id="296" r:id="rId6"/>
    <p:sldId id="343" r:id="rId7"/>
    <p:sldId id="300" r:id="rId8"/>
    <p:sldId id="314" r:id="rId9"/>
    <p:sldId id="315" r:id="rId10"/>
    <p:sldId id="362" r:id="rId11"/>
    <p:sldId id="344" r:id="rId12"/>
    <p:sldId id="363" r:id="rId13"/>
    <p:sldId id="349" r:id="rId14"/>
    <p:sldId id="351" r:id="rId15"/>
    <p:sldId id="367" r:id="rId16"/>
    <p:sldId id="366" r:id="rId17"/>
    <p:sldId id="365" r:id="rId18"/>
    <p:sldId id="368" r:id="rId19"/>
    <p:sldId id="346" r:id="rId20"/>
    <p:sldId id="364" r:id="rId21"/>
    <p:sldId id="347" r:id="rId22"/>
    <p:sldId id="348" r:id="rId23"/>
    <p:sldId id="306" r:id="rId24"/>
    <p:sldId id="320" r:id="rId25"/>
    <p:sldId id="308" r:id="rId26"/>
    <p:sldId id="355" r:id="rId27"/>
    <p:sldId id="352" r:id="rId28"/>
    <p:sldId id="353" r:id="rId29"/>
    <p:sldId id="356" r:id="rId30"/>
    <p:sldId id="357" r:id="rId31"/>
    <p:sldId id="358" r:id="rId32"/>
    <p:sldId id="354" r:id="rId33"/>
    <p:sldId id="329" r:id="rId34"/>
    <p:sldId id="331" r:id="rId35"/>
    <p:sldId id="333" r:id="rId36"/>
    <p:sldId id="359" r:id="rId37"/>
    <p:sldId id="360" r:id="rId38"/>
  </p:sldIdLst>
  <p:sldSz cx="9144000" cy="6858000" type="screen4x3"/>
  <p:notesSz cx="6858000" cy="9144000"/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2400" b="1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2400" b="1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2400" b="1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2400" b="1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2400" b="1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400" b="1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400" b="1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400" b="1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400" b="1"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00"/>
    <a:srgbClr val="081DBC"/>
    <a:srgbClr val="0000FF"/>
    <a:srgbClr val="FF0000"/>
    <a:srgbClr val="1CA623"/>
    <a:srgbClr val="00CC66"/>
    <a:srgbClr val="00FF00"/>
    <a:srgbClr val="008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641" autoAdjust="0"/>
    <p:restoredTop sz="94660"/>
  </p:normalViewPr>
  <p:slideViewPr>
    <p:cSldViewPr>
      <p:cViewPr varScale="1">
        <p:scale>
          <a:sx n="104" d="100"/>
          <a:sy n="104" d="100"/>
        </p:scale>
        <p:origin x="-138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 b="0"/>
            </a:lvl1pPr>
          </a:lstStyle>
          <a:p>
            <a:endParaRPr lang="en-US"/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b="0"/>
            </a:lvl1pPr>
          </a:lstStyle>
          <a:p>
            <a:endParaRPr lang="en-US"/>
          </a:p>
        </p:txBody>
      </p:sp>
      <p:sp>
        <p:nvSpPr>
          <p:cNvPr id="1126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1126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127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 b="0"/>
            </a:lvl1pPr>
          </a:lstStyle>
          <a:p>
            <a:endParaRPr lang="en-US"/>
          </a:p>
        </p:txBody>
      </p:sp>
      <p:sp>
        <p:nvSpPr>
          <p:cNvPr id="1127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b="0"/>
            </a:lvl1pPr>
          </a:lstStyle>
          <a:p>
            <a:fld id="{2D0F8257-2D3C-4A2F-A032-883B9DE90EC5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825B6BF-005C-479A-B364-3011C159AB54}" type="slidenum">
              <a:rPr lang="en-US"/>
              <a:pPr/>
              <a:t>1</a:t>
            </a:fld>
            <a:endParaRPr lang="en-US"/>
          </a:p>
        </p:txBody>
      </p:sp>
      <p:sp>
        <p:nvSpPr>
          <p:cNvPr id="122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2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822362F-FE58-4B10-97AF-63017D8D79FF}" type="slidenum">
              <a:rPr lang="en-US"/>
              <a:pPr/>
              <a:t>33</a:t>
            </a:fld>
            <a:endParaRPr lang="en-US"/>
          </a:p>
        </p:txBody>
      </p:sp>
      <p:sp>
        <p:nvSpPr>
          <p:cNvPr id="1208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08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FF587D7-5E73-406E-A697-7A51DF04EFBF}" type="slidenum">
              <a:rPr lang="en-US"/>
              <a:pPr/>
              <a:t>34</a:t>
            </a:fld>
            <a:endParaRPr lang="en-US"/>
          </a:p>
        </p:txBody>
      </p:sp>
      <p:sp>
        <p:nvSpPr>
          <p:cNvPr id="1239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39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B6E511B-F114-4FB3-B35F-E77AC2CA0859}" type="slidenum">
              <a:rPr lang="en-US"/>
              <a:pPr/>
              <a:t>4</a:t>
            </a:fld>
            <a:endParaRPr lang="en-US"/>
          </a:p>
        </p:txBody>
      </p:sp>
      <p:sp>
        <p:nvSpPr>
          <p:cNvPr id="66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6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7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1392483C-5EA6-4F33-8AA8-5CB5FA68B81F}" type="slidenum">
              <a:rPr lang="en-US"/>
              <a:pPr/>
              <a:t>9</a:t>
            </a:fld>
            <a:endParaRPr lang="en-US"/>
          </a:p>
        </p:txBody>
      </p:sp>
      <p:sp>
        <p:nvSpPr>
          <p:cNvPr id="32771" name="Rectangle 1"/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32772" name="Rectangle 2"/>
          <p:cNvSpPr txBox="1"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ln/>
        </p:spPr>
        <p:txBody>
          <a:bodyPr wrap="none" anchor="ctr"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98DAE7D-8BB7-4756-B72A-FF108217B568}" type="slidenum">
              <a:rPr lang="en-US"/>
              <a:pPr/>
              <a:t>10</a:t>
            </a:fld>
            <a:endParaRPr lang="en-US"/>
          </a:p>
        </p:txBody>
      </p:sp>
      <p:sp>
        <p:nvSpPr>
          <p:cNvPr id="1443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43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F046BEE-F3FE-4921-9C14-717D571C3D14}" type="slidenum">
              <a:rPr lang="en-US"/>
              <a:pPr/>
              <a:t>11</a:t>
            </a:fld>
            <a:endParaRPr lang="en-US"/>
          </a:p>
        </p:txBody>
      </p:sp>
      <p:sp>
        <p:nvSpPr>
          <p:cNvPr id="1464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64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1049A55-FAD6-4C89-ADC7-D2BB573A94F5}" type="slidenum">
              <a:rPr lang="en-US"/>
              <a:pPr/>
              <a:t>13</a:t>
            </a:fld>
            <a:endParaRPr lang="en-US"/>
          </a:p>
        </p:txBody>
      </p:sp>
      <p:sp>
        <p:nvSpPr>
          <p:cNvPr id="1556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56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err="1" smtClean="0"/>
              <a:t>Pyrocb</a:t>
            </a:r>
            <a:r>
              <a:rPr lang="en-US" dirty="0" smtClean="0"/>
              <a:t> in WA, cirrus streaking across image, remnant smoke into northeast NV, numerous active fires in ID.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0F8257-2D3C-4A2F-A032-883B9DE90EC5}" type="slidenum">
              <a:rPr lang="en-US" smtClean="0"/>
              <a:pPr/>
              <a:t>14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A5425B3-A2A6-48CF-AEB2-B749BE9485E1}" type="slidenum">
              <a:rPr lang="en-US"/>
              <a:pPr/>
              <a:t>21</a:t>
            </a:fld>
            <a:endParaRPr lang="en-US"/>
          </a:p>
        </p:txBody>
      </p:sp>
      <p:sp>
        <p:nvSpPr>
          <p:cNvPr id="1505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05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B0CB912-D7A0-4233-9537-13BB15302AF8}" type="slidenum">
              <a:rPr lang="en-US"/>
              <a:pPr/>
              <a:t>32</a:t>
            </a:fld>
            <a:endParaRPr lang="en-US"/>
          </a:p>
        </p:txBody>
      </p:sp>
      <p:sp>
        <p:nvSpPr>
          <p:cNvPr id="1167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67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83F73AB-9729-4831-BB37-FDD600A1BB99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E192ACB-D48F-4DB5-950E-9A2E1D32CC7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B6173CA-4BD0-44BD-8232-15548FEF7C6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AF47109-F40D-41E6-B83C-ED0260D27B4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56EE57F-4BD7-4E8D-A051-FF9437A21ED7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4D44A97-5C02-47CC-A2DF-380801DB0DCB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89FEFDE-AE29-4CA7-929F-B6AEF41BA3A2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8E90D72-3F3B-4BAF-B7E1-C3AAF81AA99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98B0315-58EF-40EE-94D6-54F382E1B60D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57935E1-1C35-41D9-86C1-E2C25ED89761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8962F8D-2B72-4852-A5AA-9EECACD0CEE1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798C77B-F34F-429C-9D38-872C2EC02C78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5E6D758-69CA-477B-A5E2-0829F21DFA0D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941A9B9-3B7A-485C-9C46-D393B9ADB3A1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AF7A5C8-AD5F-41CA-91D3-730E9334726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A16B5E18-27B7-463E-97D6-1B280BD8CCC9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BB7564E-0EA9-42AA-ACD6-35F9EF6885E2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3125DD9-6AA2-4709-81F7-8207E7C4D022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F1AE6CC-8A8A-4456-96DE-8BA14AF8A871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D7858C0-3C35-4EF2-B2A8-95A01005D7D1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3264661-1A9E-4395-855F-597FBFA2C58C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C95AF5A-0511-41FF-A716-E64A8504E974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27D8630-772B-4A06-8DB9-58EC6BCEA694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0000FF">
                <a:gamma/>
                <a:shade val="46275"/>
                <a:invGamma/>
              </a:srgbClr>
            </a:gs>
            <a:gs pos="50000">
              <a:srgbClr val="0000FF"/>
            </a:gs>
            <a:gs pos="100000">
              <a:srgbClr val="0000FF">
                <a:gamma/>
                <a:shade val="46275"/>
                <a:invGamma/>
              </a:srgb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400" b="0"/>
            </a:lvl1pPr>
          </a:lstStyle>
          <a:p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b="0"/>
            </a:lvl1pPr>
          </a:lstStyle>
          <a:p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b="0"/>
            </a:lvl1pPr>
          </a:lstStyle>
          <a:p>
            <a:fld id="{84AF33EC-A594-4D9D-99CC-BDA49C3FBEF6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0000FF">
                <a:gamma/>
                <a:shade val="46275"/>
                <a:invGamma/>
              </a:srgbClr>
            </a:gs>
            <a:gs pos="50000">
              <a:srgbClr val="0000FF"/>
            </a:gs>
            <a:gs pos="100000">
              <a:srgbClr val="0000FF">
                <a:gamma/>
                <a:shade val="46275"/>
                <a:invGamma/>
              </a:srgb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6451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6451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400" b="0"/>
            </a:lvl1pPr>
          </a:lstStyle>
          <a:p>
            <a:endParaRPr lang="en-US"/>
          </a:p>
        </p:txBody>
      </p:sp>
      <p:sp>
        <p:nvSpPr>
          <p:cNvPr id="6451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b="0"/>
            </a:lvl1pPr>
          </a:lstStyle>
          <a:p>
            <a:endParaRPr lang="en-US"/>
          </a:p>
        </p:txBody>
      </p:sp>
      <p:sp>
        <p:nvSpPr>
          <p:cNvPr id="6451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b="0"/>
            </a:lvl1pPr>
          </a:lstStyle>
          <a:p>
            <a:fld id="{A135DDE9-CBFB-4E78-ACC9-D5774415EE9A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16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gif"/><Relationship Id="rId2" Type="http://schemas.openxmlformats.org/officeDocument/2006/relationships/image" Target="../media/image17.gif"/><Relationship Id="rId1" Type="http://schemas.openxmlformats.org/officeDocument/2006/relationships/slideLayout" Target="../slideLayouts/slideLayout1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20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gi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8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gif"/><Relationship Id="rId1" Type="http://schemas.openxmlformats.org/officeDocument/2006/relationships/slideLayout" Target="../slideLayouts/slideLayout1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gif"/><Relationship Id="rId2" Type="http://schemas.openxmlformats.org/officeDocument/2006/relationships/image" Target="../media/image23.gif"/><Relationship Id="rId1" Type="http://schemas.openxmlformats.org/officeDocument/2006/relationships/slideLayout" Target="../slideLayouts/slideLayout18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gif"/><Relationship Id="rId2" Type="http://schemas.openxmlformats.org/officeDocument/2006/relationships/image" Target="../media/image25.gif"/><Relationship Id="rId1" Type="http://schemas.openxmlformats.org/officeDocument/2006/relationships/slideLayout" Target="../slideLayouts/slideLayout18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8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gif"/><Relationship Id="rId2" Type="http://schemas.openxmlformats.org/officeDocument/2006/relationships/image" Target="../media/image32.gif"/><Relationship Id="rId1" Type="http://schemas.openxmlformats.org/officeDocument/2006/relationships/slideLayout" Target="../slideLayouts/slideLayout18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8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gif"/><Relationship Id="rId1" Type="http://schemas.openxmlformats.org/officeDocument/2006/relationships/slideLayout" Target="../slideLayouts/slideLayout18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gif"/><Relationship Id="rId1" Type="http://schemas.openxmlformats.org/officeDocument/2006/relationships/slideLayout" Target="../slideLayouts/slideLayout18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41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gif"/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gif"/><Relationship Id="rId1" Type="http://schemas.openxmlformats.org/officeDocument/2006/relationships/slideLayout" Target="../slideLayouts/slideLayout18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8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8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gi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8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8.xml"/><Relationship Id="rId5" Type="http://schemas.openxmlformats.org/officeDocument/2006/relationships/image" Target="http://www.weather.gov/aq/images/midatlantic/smokes8_midatlantic.png" TargetMode="External"/><Relationship Id="rId4" Type="http://schemas.openxmlformats.org/officeDocument/2006/relationships/image" Target="../media/image49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8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7.jpe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8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Microsoft_Office_Excel_97-2003_Worksheet1.xls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9" name="Picture 9" descr="G10ALAMOS2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rcRect l="8333" t="6674"/>
          <a:stretch>
            <a:fillRect/>
          </a:stretch>
        </p:blipFill>
        <p:spPr>
          <a:xfrm>
            <a:off x="0" y="0"/>
            <a:ext cx="9144000" cy="6858000"/>
          </a:xfrm>
          <a:noFill/>
          <a:ln/>
        </p:spPr>
      </p:pic>
      <p:sp>
        <p:nvSpPr>
          <p:cNvPr id="10250" name="Rectangle 10"/>
          <p:cNvSpPr>
            <a:spLocks noChangeArrowheads="1"/>
          </p:cNvSpPr>
          <p:nvPr/>
        </p:nvSpPr>
        <p:spPr bwMode="auto">
          <a:xfrm>
            <a:off x="381000" y="0"/>
            <a:ext cx="7543800" cy="461665"/>
          </a:xfrm>
          <a:prstGeom prst="rect">
            <a:avLst/>
          </a:prstGeom>
          <a:solidFill>
            <a:srgbClr val="0000FF"/>
          </a:solidFill>
          <a:ln w="9525" algn="ctr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0244" name="Rectangle 4"/>
          <p:cNvSpPr>
            <a:spLocks noChangeArrowheads="1"/>
          </p:cNvSpPr>
          <p:nvPr/>
        </p:nvSpPr>
        <p:spPr bwMode="auto">
          <a:xfrm>
            <a:off x="152400" y="0"/>
            <a:ext cx="8610600" cy="461665"/>
          </a:xfrm>
          <a:prstGeom prst="rect">
            <a:avLst/>
          </a:prstGeom>
          <a:solidFill>
            <a:schemeClr val="accent2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dirty="0">
                <a:solidFill>
                  <a:schemeClr val="bg1">
                    <a:lumMod val="65000"/>
                  </a:schemeClr>
                </a:solidFill>
                <a:cs typeface="Times New Roman" pitchFamily="18" charset="0"/>
              </a:rPr>
              <a:t>NOAA’s HAZARD MAPPING </a:t>
            </a:r>
            <a:r>
              <a:rPr lang="en-US" dirty="0" smtClean="0">
                <a:solidFill>
                  <a:schemeClr val="bg1">
                    <a:lumMod val="65000"/>
                  </a:schemeClr>
                </a:solidFill>
                <a:cs typeface="Times New Roman" pitchFamily="18" charset="0"/>
              </a:rPr>
              <a:t>SYSTEM</a:t>
            </a:r>
            <a:endParaRPr lang="en-US" dirty="0">
              <a:solidFill>
                <a:schemeClr val="bg1">
                  <a:lumMod val="65000"/>
                </a:schemeClr>
              </a:solidFill>
            </a:endParaRPr>
          </a:p>
        </p:txBody>
      </p:sp>
      <p:pic>
        <p:nvPicPr>
          <p:cNvPr id="10245" name="Picture 5" descr="nlogo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3886200" y="5181600"/>
            <a:ext cx="838200" cy="828675"/>
          </a:xfrm>
          <a:noFill/>
          <a:ln/>
        </p:spPr>
      </p:pic>
      <p:sp>
        <p:nvSpPr>
          <p:cNvPr id="10246" name="Rectangle 6"/>
          <p:cNvSpPr>
            <a:spLocks noChangeArrowheads="1"/>
          </p:cNvSpPr>
          <p:nvPr/>
        </p:nvSpPr>
        <p:spPr bwMode="auto">
          <a:xfrm>
            <a:off x="1219200" y="6019800"/>
            <a:ext cx="62484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1800" b="0">
                <a:solidFill>
                  <a:schemeClr val="bg1"/>
                </a:solidFill>
              </a:rPr>
              <a:t>Mark Ruminski</a:t>
            </a:r>
          </a:p>
          <a:p>
            <a:r>
              <a:rPr lang="en-US" sz="1800" b="0">
                <a:solidFill>
                  <a:schemeClr val="bg1"/>
                </a:solidFill>
              </a:rPr>
              <a:t>NOAA/NESDIS</a:t>
            </a:r>
          </a:p>
        </p:txBody>
      </p:sp>
      <p:sp>
        <p:nvSpPr>
          <p:cNvPr id="10247" name="Text Box 7"/>
          <p:cNvSpPr txBox="1">
            <a:spLocks noChangeArrowheads="1"/>
          </p:cNvSpPr>
          <p:nvPr/>
        </p:nvSpPr>
        <p:spPr bwMode="auto">
          <a:xfrm>
            <a:off x="838200" y="3216275"/>
            <a:ext cx="7467600" cy="243143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dirty="0" smtClean="0">
                <a:solidFill>
                  <a:srgbClr val="FFFF00"/>
                </a:solidFill>
              </a:rPr>
              <a:t>NOAA GOES-R Air Quality Proving Ground</a:t>
            </a:r>
          </a:p>
          <a:p>
            <a:r>
              <a:rPr lang="en-US" dirty="0" smtClean="0">
                <a:solidFill>
                  <a:srgbClr val="FFFF00"/>
                </a:solidFill>
              </a:rPr>
              <a:t>3</a:t>
            </a:r>
            <a:r>
              <a:rPr lang="en-US" baseline="30000" dirty="0" smtClean="0">
                <a:solidFill>
                  <a:srgbClr val="FFFF00"/>
                </a:solidFill>
              </a:rPr>
              <a:t>RD</a:t>
            </a:r>
            <a:r>
              <a:rPr lang="en-US" dirty="0" smtClean="0">
                <a:solidFill>
                  <a:srgbClr val="FFFF00"/>
                </a:solidFill>
              </a:rPr>
              <a:t> Annual Workshop</a:t>
            </a:r>
            <a:endParaRPr lang="en-US" dirty="0">
              <a:solidFill>
                <a:srgbClr val="FFFF00"/>
              </a:solidFill>
            </a:endParaRPr>
          </a:p>
          <a:p>
            <a:endParaRPr lang="en-US" dirty="0">
              <a:solidFill>
                <a:srgbClr val="FFFF00"/>
              </a:solidFill>
            </a:endParaRPr>
          </a:p>
          <a:p>
            <a:r>
              <a:rPr lang="en-US" sz="1600" dirty="0" smtClean="0">
                <a:solidFill>
                  <a:srgbClr val="FFFF00"/>
                </a:solidFill>
              </a:rPr>
              <a:t>1 November </a:t>
            </a:r>
            <a:r>
              <a:rPr lang="en-US" sz="1600" dirty="0">
                <a:solidFill>
                  <a:srgbClr val="FFFF00"/>
                </a:solidFill>
              </a:rPr>
              <a:t>2012</a:t>
            </a:r>
          </a:p>
          <a:p>
            <a:r>
              <a:rPr lang="en-US" sz="1600" dirty="0">
                <a:solidFill>
                  <a:srgbClr val="FFFF00"/>
                </a:solidFill>
              </a:rPr>
              <a:t>University of Maryland, Baltimore County</a:t>
            </a:r>
          </a:p>
          <a:p>
            <a:endParaRPr lang="en-US" dirty="0">
              <a:solidFill>
                <a:srgbClr val="FFFF00"/>
              </a:solidFill>
            </a:endParaRPr>
          </a:p>
          <a:p>
            <a:endParaRPr lang="en-US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62" name="Rectangle 2"/>
          <p:cNvSpPr>
            <a:spLocks noChangeArrowheads="1"/>
          </p:cNvSpPr>
          <p:nvPr/>
        </p:nvSpPr>
        <p:spPr bwMode="auto">
          <a:xfrm>
            <a:off x="762000" y="1676400"/>
            <a:ext cx="7848600" cy="4339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eaLnBrk="0" hangingPunct="0">
              <a:buFontTx/>
              <a:buBlip>
                <a:blip r:embed="rId3"/>
              </a:buBlip>
            </a:pPr>
            <a:r>
              <a:rPr lang="en-US" dirty="0">
                <a:solidFill>
                  <a:srgbClr val="FFFFFF"/>
                </a:solidFill>
                <a:latin typeface="Times New Roman" pitchFamily="18" charset="0"/>
              </a:rPr>
              <a:t>  Analysts specify </a:t>
            </a:r>
            <a:r>
              <a:rPr lang="en-US" dirty="0" smtClean="0">
                <a:solidFill>
                  <a:srgbClr val="FFFFFF"/>
                </a:solidFill>
                <a:latin typeface="Times New Roman" pitchFamily="18" charset="0"/>
              </a:rPr>
              <a:t>a smoke </a:t>
            </a:r>
            <a:r>
              <a:rPr lang="en-US" dirty="0">
                <a:solidFill>
                  <a:srgbClr val="FFFFFF"/>
                </a:solidFill>
                <a:latin typeface="Times New Roman" pitchFamily="18" charset="0"/>
              </a:rPr>
              <a:t>concentration for each plume </a:t>
            </a:r>
          </a:p>
          <a:p>
            <a:pPr algn="l" eaLnBrk="0" hangingPunct="0"/>
            <a:r>
              <a:rPr lang="en-US" dirty="0" smtClean="0">
                <a:solidFill>
                  <a:srgbClr val="FFFFFF"/>
                </a:solidFill>
                <a:latin typeface="Times New Roman" pitchFamily="18" charset="0"/>
              </a:rPr>
              <a:t>        outlined - 5, 16 or 27 </a:t>
            </a:r>
            <a:r>
              <a:rPr lang="en-US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µg/m</a:t>
            </a:r>
            <a:r>
              <a:rPr lang="en-US" baseline="30000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3 </a:t>
            </a:r>
            <a:r>
              <a:rPr lang="en-US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for light, medium and   </a:t>
            </a:r>
          </a:p>
          <a:p>
            <a:pPr algn="l" eaLnBrk="0" hangingPunct="0"/>
            <a:r>
              <a:rPr lang="en-US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       thick smoke</a:t>
            </a:r>
          </a:p>
          <a:p>
            <a:pPr algn="l" eaLnBrk="0" hangingPunct="0">
              <a:buFontTx/>
              <a:buBlip>
                <a:blip r:embed="rId3"/>
              </a:buBlip>
            </a:pPr>
            <a:endParaRPr lang="en-US" dirty="0">
              <a:solidFill>
                <a:srgbClr val="FFFFFF"/>
              </a:solidFill>
              <a:latin typeface="Times New Roman" pitchFamily="18" charset="0"/>
            </a:endParaRPr>
          </a:p>
          <a:p>
            <a:pPr algn="l" eaLnBrk="0" hangingPunct="0">
              <a:buFontTx/>
              <a:buBlip>
                <a:blip r:embed="rId3"/>
              </a:buBlip>
            </a:pPr>
            <a:r>
              <a:rPr lang="en-US" dirty="0">
                <a:solidFill>
                  <a:srgbClr val="FFFFFF"/>
                </a:solidFill>
                <a:latin typeface="Times New Roman" pitchFamily="18" charset="0"/>
              </a:rPr>
              <a:t>  Determination of smoke concentration values are aided </a:t>
            </a:r>
          </a:p>
          <a:p>
            <a:pPr algn="l" eaLnBrk="0" hangingPunct="0"/>
            <a:r>
              <a:rPr lang="en-US" dirty="0">
                <a:solidFill>
                  <a:srgbClr val="FFFFFF"/>
                </a:solidFill>
                <a:latin typeface="Times New Roman" pitchFamily="18" charset="0"/>
              </a:rPr>
              <a:t>        by the GOES Aerosol and Smoke Product (GASP)</a:t>
            </a:r>
          </a:p>
          <a:p>
            <a:pPr algn="l" eaLnBrk="0" hangingPunct="0">
              <a:buFontTx/>
              <a:buBlip>
                <a:blip r:embed="rId3"/>
              </a:buBlip>
            </a:pPr>
            <a:endParaRPr lang="en-US" dirty="0">
              <a:solidFill>
                <a:srgbClr val="FFFFFF"/>
              </a:solidFill>
              <a:latin typeface="Times New Roman" pitchFamily="18" charset="0"/>
            </a:endParaRPr>
          </a:p>
          <a:p>
            <a:pPr algn="l" eaLnBrk="0" hangingPunct="0">
              <a:buFontTx/>
              <a:buBlip>
                <a:blip r:embed="rId3"/>
              </a:buBlip>
            </a:pPr>
            <a:r>
              <a:rPr lang="en-US" dirty="0" smtClean="0">
                <a:solidFill>
                  <a:srgbClr val="FFFFFF"/>
                </a:solidFill>
                <a:latin typeface="Times New Roman" pitchFamily="18" charset="0"/>
              </a:rPr>
              <a:t>  </a:t>
            </a:r>
            <a:r>
              <a:rPr lang="en-US" dirty="0">
                <a:solidFill>
                  <a:srgbClr val="FFFFFF"/>
                </a:solidFill>
                <a:latin typeface="Times New Roman" pitchFamily="18" charset="0"/>
              </a:rPr>
              <a:t>The value represents the mid-point in a range of </a:t>
            </a:r>
            <a:r>
              <a:rPr lang="en-US" dirty="0" smtClean="0">
                <a:solidFill>
                  <a:srgbClr val="FFFFFF"/>
                </a:solidFill>
                <a:latin typeface="Times New Roman" pitchFamily="18" charset="0"/>
              </a:rPr>
              <a:t>values</a:t>
            </a:r>
          </a:p>
          <a:p>
            <a:pPr algn="l" eaLnBrk="0" hangingPunct="0">
              <a:buFontTx/>
              <a:buBlip>
                <a:blip r:embed="rId3"/>
              </a:buBlip>
            </a:pPr>
            <a:endParaRPr lang="en-US" dirty="0" smtClean="0">
              <a:solidFill>
                <a:srgbClr val="FFFFFF"/>
              </a:solidFill>
              <a:latin typeface="Times New Roman" pitchFamily="18" charset="0"/>
            </a:endParaRPr>
          </a:p>
          <a:p>
            <a:pPr algn="l" eaLnBrk="0" hangingPunct="0">
              <a:buFontTx/>
              <a:buBlip>
                <a:blip r:embed="rId3"/>
              </a:buBlip>
            </a:pPr>
            <a:r>
              <a:rPr lang="en-US" dirty="0" smtClean="0">
                <a:solidFill>
                  <a:srgbClr val="FFFFFF"/>
                </a:solidFill>
                <a:latin typeface="Times New Roman" pitchFamily="18" charset="0"/>
              </a:rPr>
              <a:t>   Time of plume is included with metadata</a:t>
            </a:r>
            <a:endParaRPr lang="en-US" dirty="0">
              <a:solidFill>
                <a:srgbClr val="FFFFFF"/>
              </a:solidFill>
              <a:latin typeface="Times New Roman" pitchFamily="18" charset="0"/>
            </a:endParaRPr>
          </a:p>
          <a:p>
            <a:pPr algn="l" eaLnBrk="0" hangingPunct="0">
              <a:spcBef>
                <a:spcPct val="50000"/>
              </a:spcBef>
            </a:pPr>
            <a:endParaRPr lang="en-US" dirty="0">
              <a:solidFill>
                <a:srgbClr val="FFFFFF"/>
              </a:solidFill>
              <a:latin typeface="Times New Roman" pitchFamily="18" charset="0"/>
            </a:endParaRPr>
          </a:p>
        </p:txBody>
      </p:sp>
      <p:sp>
        <p:nvSpPr>
          <p:cNvPr id="143363" name="Text Box 3"/>
          <p:cNvSpPr txBox="1">
            <a:spLocks noChangeArrowheads="1"/>
          </p:cNvSpPr>
          <p:nvPr/>
        </p:nvSpPr>
        <p:spPr bwMode="auto">
          <a:xfrm>
            <a:off x="1697038" y="30163"/>
            <a:ext cx="5694362" cy="57943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3200">
                <a:solidFill>
                  <a:srgbClr val="FFFF00"/>
                </a:solidFill>
              </a:rPr>
              <a:t>HAZARD MAPPING SYSTEM</a:t>
            </a:r>
          </a:p>
        </p:txBody>
      </p:sp>
      <p:sp>
        <p:nvSpPr>
          <p:cNvPr id="143364" name="Line 4"/>
          <p:cNvSpPr>
            <a:spLocks noChangeShapeType="1"/>
          </p:cNvSpPr>
          <p:nvPr/>
        </p:nvSpPr>
        <p:spPr bwMode="auto">
          <a:xfrm>
            <a:off x="609600" y="762000"/>
            <a:ext cx="80010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43365" name="Text Box 5"/>
          <p:cNvSpPr txBox="1">
            <a:spLocks noChangeArrowheads="1"/>
          </p:cNvSpPr>
          <p:nvPr/>
        </p:nvSpPr>
        <p:spPr bwMode="auto">
          <a:xfrm>
            <a:off x="990600" y="1066800"/>
            <a:ext cx="7110413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>
                <a:solidFill>
                  <a:srgbClr val="FFFF00"/>
                </a:solidFill>
              </a:rPr>
              <a:t>SMOKE PLUMES ARE ALL MANUALLY DRAWN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5410" name="Picture 2" descr="GeorgiaSmoke"/>
          <p:cNvPicPr>
            <a:picLocks noChangeAspect="1" noChangeArrowheads="1"/>
          </p:cNvPicPr>
          <p:nvPr/>
        </p:nvPicPr>
        <p:blipFill>
          <a:blip r:embed="rId3" cstate="print"/>
          <a:srcRect l="2470" t="27861" r="28358" b="7909"/>
          <a:stretch>
            <a:fillRect/>
          </a:stretch>
        </p:blipFill>
        <p:spPr bwMode="auto">
          <a:xfrm>
            <a:off x="76200" y="3200400"/>
            <a:ext cx="4495800" cy="3505200"/>
          </a:xfrm>
          <a:prstGeom prst="rect">
            <a:avLst/>
          </a:prstGeom>
          <a:noFill/>
        </p:spPr>
      </p:pic>
      <p:pic>
        <p:nvPicPr>
          <p:cNvPr id="145411" name="Picture 3" descr="GeorgiaFires"/>
          <p:cNvPicPr>
            <a:picLocks noChangeAspect="1" noChangeArrowheads="1"/>
          </p:cNvPicPr>
          <p:nvPr/>
        </p:nvPicPr>
        <p:blipFill>
          <a:blip r:embed="rId4" cstate="print"/>
          <a:srcRect l="1234" t="27983" r="28395" b="7819"/>
          <a:stretch>
            <a:fillRect/>
          </a:stretch>
        </p:blipFill>
        <p:spPr bwMode="auto">
          <a:xfrm>
            <a:off x="4572000" y="3200400"/>
            <a:ext cx="4495800" cy="3505200"/>
          </a:xfrm>
          <a:prstGeom prst="rect">
            <a:avLst/>
          </a:prstGeom>
          <a:noFill/>
        </p:spPr>
      </p:pic>
      <p:sp>
        <p:nvSpPr>
          <p:cNvPr id="145412" name="Text Box 4"/>
          <p:cNvSpPr txBox="1">
            <a:spLocks noChangeArrowheads="1"/>
          </p:cNvSpPr>
          <p:nvPr/>
        </p:nvSpPr>
        <p:spPr bwMode="auto">
          <a:xfrm>
            <a:off x="2620963" y="1616075"/>
            <a:ext cx="3856037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>
                <a:solidFill>
                  <a:srgbClr val="FFFF00"/>
                </a:solidFill>
              </a:rPr>
              <a:t>GOES-12 VISIBLE IMAGE</a:t>
            </a:r>
          </a:p>
          <a:p>
            <a:r>
              <a:rPr lang="en-US">
                <a:solidFill>
                  <a:srgbClr val="FFFF00"/>
                </a:solidFill>
              </a:rPr>
              <a:t>16 April 2007 2145Z</a:t>
            </a:r>
            <a:endParaRPr lang="en-US" sz="2000">
              <a:solidFill>
                <a:srgbClr val="FFFF00"/>
              </a:solidFill>
            </a:endParaRPr>
          </a:p>
        </p:txBody>
      </p:sp>
      <p:sp>
        <p:nvSpPr>
          <p:cNvPr id="145413" name="Text Box 5"/>
          <p:cNvSpPr txBox="1">
            <a:spLocks noChangeArrowheads="1"/>
          </p:cNvSpPr>
          <p:nvPr/>
        </p:nvSpPr>
        <p:spPr bwMode="auto">
          <a:xfrm>
            <a:off x="2209800" y="2727325"/>
            <a:ext cx="44196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>
              <a:buClr>
                <a:srgbClr val="FF00FF"/>
              </a:buClr>
              <a:buSzPct val="200000"/>
              <a:buFontTx/>
              <a:buChar char="•"/>
            </a:pPr>
            <a:r>
              <a:rPr lang="en-US" sz="1800" b="0"/>
              <a:t>  </a:t>
            </a:r>
            <a:r>
              <a:rPr lang="en-US" sz="2000">
                <a:solidFill>
                  <a:schemeClr val="bg1"/>
                </a:solidFill>
              </a:rPr>
              <a:t>represents analyzed fire location</a:t>
            </a:r>
          </a:p>
        </p:txBody>
      </p:sp>
      <p:sp>
        <p:nvSpPr>
          <p:cNvPr id="145414" name="Text Box 6"/>
          <p:cNvSpPr txBox="1">
            <a:spLocks noChangeArrowheads="1"/>
          </p:cNvSpPr>
          <p:nvPr/>
        </p:nvSpPr>
        <p:spPr bwMode="auto">
          <a:xfrm>
            <a:off x="1697038" y="106363"/>
            <a:ext cx="5694362" cy="57943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3200">
                <a:solidFill>
                  <a:srgbClr val="FFFF00"/>
                </a:solidFill>
              </a:rPr>
              <a:t>HAZARD MAPPING SYSTEM</a:t>
            </a:r>
          </a:p>
        </p:txBody>
      </p:sp>
      <p:sp>
        <p:nvSpPr>
          <p:cNvPr id="145415" name="Line 7"/>
          <p:cNvSpPr>
            <a:spLocks noChangeShapeType="1"/>
          </p:cNvSpPr>
          <p:nvPr/>
        </p:nvSpPr>
        <p:spPr bwMode="auto">
          <a:xfrm>
            <a:off x="609600" y="838200"/>
            <a:ext cx="80010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554" name="Line 2"/>
          <p:cNvSpPr>
            <a:spLocks noChangeShapeType="1"/>
          </p:cNvSpPr>
          <p:nvPr/>
        </p:nvSpPr>
        <p:spPr bwMode="auto">
          <a:xfrm>
            <a:off x="609600" y="914400"/>
            <a:ext cx="80010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51555" name="Text Box 3"/>
          <p:cNvSpPr txBox="1">
            <a:spLocks noChangeArrowheads="1"/>
          </p:cNvSpPr>
          <p:nvPr/>
        </p:nvSpPr>
        <p:spPr bwMode="auto">
          <a:xfrm>
            <a:off x="1600200" y="92075"/>
            <a:ext cx="5694363" cy="5794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3200">
                <a:solidFill>
                  <a:srgbClr val="FFFF00"/>
                </a:solidFill>
              </a:rPr>
              <a:t>HAZARD MAPPING SYSTEM</a:t>
            </a:r>
          </a:p>
        </p:txBody>
      </p:sp>
      <p:pic>
        <p:nvPicPr>
          <p:cNvPr id="151556" name="Picture 4" descr="gwcab20710-loop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" y="1066800"/>
            <a:ext cx="4267200" cy="3979862"/>
          </a:xfrm>
          <a:prstGeom prst="rect">
            <a:avLst/>
          </a:prstGeom>
          <a:noFill/>
        </p:spPr>
      </p:pic>
      <p:pic>
        <p:nvPicPr>
          <p:cNvPr id="151557" name="Picture 5" descr="gwcavis0710-loop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95800" y="1066800"/>
            <a:ext cx="4267200" cy="3962400"/>
          </a:xfrm>
          <a:prstGeom prst="rect">
            <a:avLst/>
          </a:prstGeom>
          <a:noFill/>
        </p:spPr>
      </p:pic>
      <p:sp>
        <p:nvSpPr>
          <p:cNvPr id="151558" name="Text Box 6"/>
          <p:cNvSpPr txBox="1">
            <a:spLocks noChangeArrowheads="1"/>
          </p:cNvSpPr>
          <p:nvPr/>
        </p:nvSpPr>
        <p:spPr bwMode="auto">
          <a:xfrm>
            <a:off x="4175125" y="5449888"/>
            <a:ext cx="184150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lang="en-US"/>
          </a:p>
        </p:txBody>
      </p:sp>
      <p:sp>
        <p:nvSpPr>
          <p:cNvPr id="151559" name="Rectangle 7"/>
          <p:cNvSpPr>
            <a:spLocks noChangeArrowheads="1"/>
          </p:cNvSpPr>
          <p:nvPr/>
        </p:nvSpPr>
        <p:spPr bwMode="auto">
          <a:xfrm>
            <a:off x="1600200" y="5105400"/>
            <a:ext cx="5791200" cy="8223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GOES-11 4µm and VIS image loops </a:t>
            </a:r>
          </a:p>
          <a:p>
            <a:r>
              <a:rPr lang="en-US" dirty="0">
                <a:solidFill>
                  <a:schemeClr val="bg1"/>
                </a:solidFill>
              </a:rPr>
              <a:t>9 July  2008 (evening)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406325" y="6172200"/>
            <a:ext cx="606127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FF00"/>
                </a:solidFill>
              </a:rPr>
              <a:t>Smoke seen in VIS imagery but not in IR</a:t>
            </a:r>
            <a:endParaRPr lang="en-US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4626" name="Picture 2" descr="G10KS-SMOKE"/>
          <p:cNvPicPr>
            <a:picLocks noChangeAspect="1" noChangeArrowheads="1"/>
          </p:cNvPicPr>
          <p:nvPr/>
        </p:nvPicPr>
        <p:blipFill>
          <a:blip r:embed="rId3" cstate="print">
            <a:lum contrast="12000"/>
          </a:blip>
          <a:srcRect l="3517" r="13953"/>
          <a:stretch>
            <a:fillRect/>
          </a:stretch>
        </p:blipFill>
        <p:spPr bwMode="auto">
          <a:xfrm>
            <a:off x="76200" y="2133600"/>
            <a:ext cx="4572000" cy="4606925"/>
          </a:xfrm>
          <a:prstGeom prst="rect">
            <a:avLst/>
          </a:prstGeom>
          <a:noFill/>
        </p:spPr>
      </p:pic>
      <p:pic>
        <p:nvPicPr>
          <p:cNvPr id="154627" name="Picture 3" descr="G12KS-SMOKE"/>
          <p:cNvPicPr>
            <a:picLocks noChangeAspect="1" noChangeArrowheads="1"/>
          </p:cNvPicPr>
          <p:nvPr/>
        </p:nvPicPr>
        <p:blipFill>
          <a:blip r:embed="rId4" cstate="print"/>
          <a:srcRect l="5415" r="6363"/>
          <a:stretch>
            <a:fillRect/>
          </a:stretch>
        </p:blipFill>
        <p:spPr bwMode="auto">
          <a:xfrm>
            <a:off x="4800600" y="2133600"/>
            <a:ext cx="4267200" cy="4648200"/>
          </a:xfrm>
          <a:prstGeom prst="rect">
            <a:avLst/>
          </a:prstGeom>
          <a:noFill/>
        </p:spPr>
      </p:pic>
      <p:sp>
        <p:nvSpPr>
          <p:cNvPr id="154628" name="Text Box 4"/>
          <p:cNvSpPr txBox="1">
            <a:spLocks noChangeArrowheads="1"/>
          </p:cNvSpPr>
          <p:nvPr/>
        </p:nvSpPr>
        <p:spPr bwMode="auto">
          <a:xfrm>
            <a:off x="3463369" y="1840468"/>
            <a:ext cx="24802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 sz="1800" dirty="0">
                <a:solidFill>
                  <a:srgbClr val="FFFF00"/>
                </a:solidFill>
              </a:rPr>
              <a:t>13 APRIL 2006 1415Z</a:t>
            </a:r>
          </a:p>
        </p:txBody>
      </p:sp>
      <p:sp>
        <p:nvSpPr>
          <p:cNvPr id="154629" name="Text Box 5"/>
          <p:cNvSpPr txBox="1">
            <a:spLocks noChangeArrowheads="1"/>
          </p:cNvSpPr>
          <p:nvPr/>
        </p:nvSpPr>
        <p:spPr bwMode="auto">
          <a:xfrm>
            <a:off x="1600200" y="1843088"/>
            <a:ext cx="1581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 sz="1800" dirty="0">
                <a:solidFill>
                  <a:schemeClr val="bg1"/>
                </a:solidFill>
              </a:rPr>
              <a:t>GOES-WEST</a:t>
            </a:r>
          </a:p>
        </p:txBody>
      </p:sp>
      <p:sp>
        <p:nvSpPr>
          <p:cNvPr id="154630" name="Text Box 6"/>
          <p:cNvSpPr txBox="1">
            <a:spLocks noChangeArrowheads="1"/>
          </p:cNvSpPr>
          <p:nvPr/>
        </p:nvSpPr>
        <p:spPr bwMode="auto">
          <a:xfrm>
            <a:off x="6324600" y="1843088"/>
            <a:ext cx="15303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 sz="1800" dirty="0">
                <a:solidFill>
                  <a:schemeClr val="bg1"/>
                </a:solidFill>
              </a:rPr>
              <a:t>GOES-EAST</a:t>
            </a:r>
          </a:p>
        </p:txBody>
      </p:sp>
      <p:sp>
        <p:nvSpPr>
          <p:cNvPr id="154631" name="Oval 7"/>
          <p:cNvSpPr>
            <a:spLocks noChangeArrowheads="1"/>
          </p:cNvSpPr>
          <p:nvPr/>
        </p:nvSpPr>
        <p:spPr bwMode="auto">
          <a:xfrm rot="1097873">
            <a:off x="1524000" y="4803046"/>
            <a:ext cx="1600200" cy="990600"/>
          </a:xfrm>
          <a:prstGeom prst="ellipse">
            <a:avLst/>
          </a:prstGeom>
          <a:noFill/>
          <a:ln w="28575">
            <a:solidFill>
              <a:srgbClr val="FFFF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sz="1800" b="0">
              <a:solidFill>
                <a:srgbClr val="FFFF00"/>
              </a:solidFill>
            </a:endParaRPr>
          </a:p>
        </p:txBody>
      </p:sp>
      <p:sp>
        <p:nvSpPr>
          <p:cNvPr id="154632" name="Oval 8"/>
          <p:cNvSpPr>
            <a:spLocks noChangeArrowheads="1"/>
          </p:cNvSpPr>
          <p:nvPr/>
        </p:nvSpPr>
        <p:spPr bwMode="auto">
          <a:xfrm>
            <a:off x="152400" y="5410200"/>
            <a:ext cx="685800" cy="533400"/>
          </a:xfrm>
          <a:prstGeom prst="ellipse">
            <a:avLst/>
          </a:prstGeom>
          <a:noFill/>
          <a:ln w="28575">
            <a:solidFill>
              <a:srgbClr val="FFFF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54633" name="Oval 9"/>
          <p:cNvSpPr>
            <a:spLocks noChangeArrowheads="1"/>
          </p:cNvSpPr>
          <p:nvPr/>
        </p:nvSpPr>
        <p:spPr bwMode="auto">
          <a:xfrm rot="1030554">
            <a:off x="2514600" y="3145608"/>
            <a:ext cx="2057400" cy="914400"/>
          </a:xfrm>
          <a:prstGeom prst="ellipse">
            <a:avLst/>
          </a:prstGeom>
          <a:noFill/>
          <a:ln w="28575">
            <a:solidFill>
              <a:srgbClr val="FFFF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54634" name="Oval 10"/>
          <p:cNvSpPr>
            <a:spLocks noChangeArrowheads="1"/>
          </p:cNvSpPr>
          <p:nvPr/>
        </p:nvSpPr>
        <p:spPr bwMode="auto">
          <a:xfrm rot="1786174">
            <a:off x="7594045" y="2272794"/>
            <a:ext cx="1524000" cy="914400"/>
          </a:xfrm>
          <a:prstGeom prst="ellipse">
            <a:avLst/>
          </a:prstGeom>
          <a:noFill/>
          <a:ln w="28575">
            <a:solidFill>
              <a:srgbClr val="FFFF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54635" name="Oval 11"/>
          <p:cNvSpPr>
            <a:spLocks noChangeArrowheads="1"/>
          </p:cNvSpPr>
          <p:nvPr/>
        </p:nvSpPr>
        <p:spPr bwMode="auto">
          <a:xfrm rot="687233">
            <a:off x="5791200" y="4191000"/>
            <a:ext cx="1219200" cy="990600"/>
          </a:xfrm>
          <a:prstGeom prst="ellipse">
            <a:avLst/>
          </a:prstGeom>
          <a:noFill/>
          <a:ln w="28575">
            <a:solidFill>
              <a:srgbClr val="FFFF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54636" name="Oval 12"/>
          <p:cNvSpPr>
            <a:spLocks noChangeArrowheads="1"/>
          </p:cNvSpPr>
          <p:nvPr/>
        </p:nvSpPr>
        <p:spPr bwMode="auto">
          <a:xfrm>
            <a:off x="4800600" y="4953000"/>
            <a:ext cx="609600" cy="533400"/>
          </a:xfrm>
          <a:prstGeom prst="ellipse">
            <a:avLst/>
          </a:prstGeom>
          <a:noFill/>
          <a:ln w="28575">
            <a:solidFill>
              <a:srgbClr val="FFFF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54637" name="Text Box 13"/>
          <p:cNvSpPr txBox="1">
            <a:spLocks noChangeArrowheads="1"/>
          </p:cNvSpPr>
          <p:nvPr/>
        </p:nvSpPr>
        <p:spPr bwMode="auto">
          <a:xfrm>
            <a:off x="495300" y="122238"/>
            <a:ext cx="8039100" cy="155416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>
                <a:solidFill>
                  <a:srgbClr val="FFFF00"/>
                </a:solidFill>
              </a:rPr>
              <a:t>SMOKE DETECTION USING VISIBLE BAND IMAGERY:</a:t>
            </a:r>
          </a:p>
          <a:p>
            <a:r>
              <a:rPr lang="en-US" sz="2000">
                <a:solidFill>
                  <a:schemeClr val="bg1"/>
                </a:solidFill>
              </a:rPr>
              <a:t>Sun/Satellite Viewing Geometry Makes the Difference</a:t>
            </a:r>
          </a:p>
          <a:p>
            <a:endParaRPr lang="en-US" sz="2800"/>
          </a:p>
          <a:p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1368762" y="914400"/>
            <a:ext cx="6327438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800" dirty="0" smtClean="0">
                <a:solidFill>
                  <a:srgbClr val="FFFF00"/>
                </a:solidFill>
              </a:rPr>
              <a:t>GOES-WEST: BEST FOR VIEWING SMOKE IN MORNING</a:t>
            </a:r>
          </a:p>
          <a:p>
            <a:pPr algn="l"/>
            <a:r>
              <a:rPr lang="en-US" sz="1800" dirty="0" smtClean="0">
                <a:solidFill>
                  <a:srgbClr val="FFFF00"/>
                </a:solidFill>
              </a:rPr>
              <a:t>GOES-EAST:  BEST FOR VIEWING SMOKE IN EVENING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2" descr="N:\OPS\Fire\FIRE\UMBC-Nov2012\b1b219sepwaid_loop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" y="0"/>
            <a:ext cx="9150355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3274895" y="6172200"/>
            <a:ext cx="262655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Wildfire example</a:t>
            </a:r>
            <a:endParaRPr 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2" descr="N:\OPS\Fire\FIRE\UMBC-Nov2012\b1b2nd_loop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6354" y="0"/>
            <a:ext cx="9150354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3366578" y="5867400"/>
            <a:ext cx="259558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>
                <a:solidFill>
                  <a:srgbClr val="FF0000"/>
                </a:solidFill>
              </a:rPr>
              <a:t>Agburn</a:t>
            </a:r>
            <a:r>
              <a:rPr lang="en-US" dirty="0" smtClean="0">
                <a:solidFill>
                  <a:srgbClr val="FF0000"/>
                </a:solidFill>
              </a:rPr>
              <a:t> example</a:t>
            </a:r>
            <a:endParaRPr 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90600" y="228600"/>
            <a:ext cx="6837128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buFont typeface="Arial" pitchFamily="34" charset="0"/>
              <a:buChar char="•"/>
            </a:pPr>
            <a:r>
              <a:rPr lang="en-US" dirty="0" smtClean="0">
                <a:solidFill>
                  <a:srgbClr val="FFFF00"/>
                </a:solidFill>
              </a:rPr>
              <a:t>   Not all hotspots produce detectable smoke</a:t>
            </a:r>
          </a:p>
          <a:p>
            <a:pPr algn="l"/>
            <a:endParaRPr lang="en-US" dirty="0" smtClean="0">
              <a:solidFill>
                <a:srgbClr val="FFFF00"/>
              </a:solidFill>
            </a:endParaRPr>
          </a:p>
          <a:p>
            <a:pPr algn="l">
              <a:buFont typeface="Arial" pitchFamily="34" charset="0"/>
              <a:buChar char="•"/>
            </a:pPr>
            <a:r>
              <a:rPr lang="en-US" dirty="0" smtClean="0">
                <a:solidFill>
                  <a:srgbClr val="FFFF00"/>
                </a:solidFill>
              </a:rPr>
              <a:t>   Not all detectable smoke has a hotspot </a:t>
            </a:r>
          </a:p>
          <a:p>
            <a:pPr algn="l"/>
            <a:r>
              <a:rPr lang="en-US" dirty="0" smtClean="0">
                <a:solidFill>
                  <a:srgbClr val="FFFF00"/>
                </a:solidFill>
              </a:rPr>
              <a:t>    (at least in GOES)</a:t>
            </a:r>
            <a:endParaRPr lang="en-US" dirty="0">
              <a:solidFill>
                <a:srgbClr val="FFFF00"/>
              </a:solidFill>
            </a:endParaRPr>
          </a:p>
        </p:txBody>
      </p:sp>
      <p:pic>
        <p:nvPicPr>
          <p:cNvPr id="2" name="Picture 2" descr="N:\OPS\Fire\FIRE\UMBC-Nov2012\smokenohotvis_loop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590800"/>
            <a:ext cx="4880191" cy="4267200"/>
          </a:xfrm>
          <a:prstGeom prst="rect">
            <a:avLst/>
          </a:prstGeom>
          <a:noFill/>
        </p:spPr>
      </p:pic>
      <p:pic>
        <p:nvPicPr>
          <p:cNvPr id="3" name="Picture 3" descr="N:\OPS\Fire\FIRE\UMBC-Nov2012\smokenohotir_loop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76800" y="2590800"/>
            <a:ext cx="4060469" cy="42672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2" descr="N:\OPS\Fire\FIRE\UMBC-Nov2012\smokenofirevis_loop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431381"/>
            <a:ext cx="4572000" cy="3426619"/>
          </a:xfrm>
          <a:prstGeom prst="rect">
            <a:avLst/>
          </a:prstGeom>
          <a:noFill/>
        </p:spPr>
      </p:pic>
      <p:pic>
        <p:nvPicPr>
          <p:cNvPr id="38915" name="Picture 3" descr="N:\OPS\Fire\FIRE\UMBC-Nov2012\smokenofireir_loop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3429000"/>
            <a:ext cx="4575178" cy="3429000"/>
          </a:xfrm>
          <a:prstGeom prst="rect">
            <a:avLst/>
          </a:prstGeom>
          <a:noFill/>
        </p:spPr>
      </p:pic>
      <p:sp>
        <p:nvSpPr>
          <p:cNvPr id="4" name="Oval 3"/>
          <p:cNvSpPr/>
          <p:nvPr/>
        </p:nvSpPr>
        <p:spPr bwMode="auto">
          <a:xfrm>
            <a:off x="2895600" y="5029200"/>
            <a:ext cx="762000" cy="649188"/>
          </a:xfrm>
          <a:prstGeom prst="ellipse">
            <a:avLst/>
          </a:prstGeom>
          <a:noFill/>
          <a:ln w="9525" cap="flat" cmpd="sng" algn="ctr">
            <a:solidFill>
              <a:srgbClr val="FFFF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" name="Oval 4"/>
          <p:cNvSpPr/>
          <p:nvPr/>
        </p:nvSpPr>
        <p:spPr bwMode="auto">
          <a:xfrm>
            <a:off x="6324600" y="5029200"/>
            <a:ext cx="762000" cy="649188"/>
          </a:xfrm>
          <a:prstGeom prst="ellipse">
            <a:avLst/>
          </a:prstGeom>
          <a:noFill/>
          <a:ln w="9525" cap="flat" cmpd="sng" algn="ctr">
            <a:solidFill>
              <a:srgbClr val="FFFF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7458" name="Picture 2" descr="GASP_1745_7May200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19200" y="1676400"/>
            <a:ext cx="6248400" cy="4419600"/>
          </a:xfrm>
          <a:prstGeom prst="rect">
            <a:avLst/>
          </a:prstGeom>
          <a:noFill/>
        </p:spPr>
      </p:pic>
      <p:sp>
        <p:nvSpPr>
          <p:cNvPr id="147459" name="Text Box 3"/>
          <p:cNvSpPr txBox="1">
            <a:spLocks noChangeArrowheads="1"/>
          </p:cNvSpPr>
          <p:nvPr/>
        </p:nvSpPr>
        <p:spPr bwMode="auto">
          <a:xfrm>
            <a:off x="1219200" y="5486400"/>
            <a:ext cx="577850" cy="396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 eaLnBrk="0" hangingPunct="0"/>
            <a:r>
              <a:rPr lang="en-US" sz="1000">
                <a:solidFill>
                  <a:schemeClr val="bg1"/>
                </a:solidFill>
                <a:latin typeface="Times New Roman" pitchFamily="18" charset="0"/>
              </a:rPr>
              <a:t>AOD</a:t>
            </a:r>
          </a:p>
          <a:p>
            <a:pPr algn="l" eaLnBrk="0" hangingPunct="0"/>
            <a:r>
              <a:rPr lang="en-US" sz="1000">
                <a:solidFill>
                  <a:schemeClr val="bg1"/>
                </a:solidFill>
                <a:latin typeface="Times New Roman" pitchFamily="18" charset="0"/>
              </a:rPr>
              <a:t>value &gt;</a:t>
            </a:r>
          </a:p>
        </p:txBody>
      </p:sp>
      <p:sp>
        <p:nvSpPr>
          <p:cNvPr id="147460" name="Text Box 4"/>
          <p:cNvSpPr txBox="1">
            <a:spLocks noChangeArrowheads="1"/>
          </p:cNvSpPr>
          <p:nvPr/>
        </p:nvSpPr>
        <p:spPr bwMode="auto">
          <a:xfrm>
            <a:off x="4071938" y="6110288"/>
            <a:ext cx="247650" cy="396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en-US" sz="2000">
                <a:latin typeface="Times New Roman" pitchFamily="18" charset="0"/>
              </a:rPr>
              <a:t> </a:t>
            </a:r>
          </a:p>
        </p:txBody>
      </p:sp>
      <p:sp>
        <p:nvSpPr>
          <p:cNvPr id="147461" name="Text Box 5"/>
          <p:cNvSpPr txBox="1">
            <a:spLocks noChangeArrowheads="1"/>
          </p:cNvSpPr>
          <p:nvPr/>
        </p:nvSpPr>
        <p:spPr bwMode="auto">
          <a:xfrm>
            <a:off x="2200275" y="6384925"/>
            <a:ext cx="4048125" cy="396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en-US" sz="2000">
                <a:solidFill>
                  <a:srgbClr val="FFFF00"/>
                </a:solidFill>
                <a:latin typeface="Times New Roman" pitchFamily="18" charset="0"/>
              </a:rPr>
              <a:t>Smoke concentration value (µg/m</a:t>
            </a:r>
            <a:r>
              <a:rPr lang="en-US" sz="2000" baseline="30000">
                <a:solidFill>
                  <a:srgbClr val="FFFF00"/>
                </a:solidFill>
                <a:latin typeface="Times New Roman" pitchFamily="18" charset="0"/>
              </a:rPr>
              <a:t>3</a:t>
            </a:r>
            <a:r>
              <a:rPr lang="en-US" sz="2000">
                <a:solidFill>
                  <a:srgbClr val="FFFF00"/>
                </a:solidFill>
                <a:latin typeface="Times New Roman" pitchFamily="18" charset="0"/>
              </a:rPr>
              <a:t>) </a:t>
            </a:r>
          </a:p>
        </p:txBody>
      </p:sp>
      <p:sp>
        <p:nvSpPr>
          <p:cNvPr id="147462" name="Text Box 6"/>
          <p:cNvSpPr txBox="1">
            <a:spLocks noChangeArrowheads="1"/>
          </p:cNvSpPr>
          <p:nvPr/>
        </p:nvSpPr>
        <p:spPr bwMode="auto">
          <a:xfrm>
            <a:off x="2590800" y="6172200"/>
            <a:ext cx="273050" cy="3048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en-US" sz="1400">
                <a:solidFill>
                  <a:srgbClr val="FFFF00"/>
                </a:solidFill>
                <a:latin typeface="Times New Roman" pitchFamily="18" charset="0"/>
              </a:rPr>
              <a:t>5</a:t>
            </a:r>
          </a:p>
        </p:txBody>
      </p:sp>
      <p:sp>
        <p:nvSpPr>
          <p:cNvPr id="147463" name="Text Box 7"/>
          <p:cNvSpPr txBox="1">
            <a:spLocks noChangeArrowheads="1"/>
          </p:cNvSpPr>
          <p:nvPr/>
        </p:nvSpPr>
        <p:spPr bwMode="auto">
          <a:xfrm>
            <a:off x="4114800" y="6172200"/>
            <a:ext cx="361950" cy="3048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en-US" sz="1400">
                <a:solidFill>
                  <a:srgbClr val="FFFF00"/>
                </a:solidFill>
                <a:latin typeface="Times New Roman" pitchFamily="18" charset="0"/>
              </a:rPr>
              <a:t>16</a:t>
            </a:r>
          </a:p>
        </p:txBody>
      </p:sp>
      <p:sp>
        <p:nvSpPr>
          <p:cNvPr id="147464" name="Text Box 8"/>
          <p:cNvSpPr txBox="1">
            <a:spLocks noChangeArrowheads="1"/>
          </p:cNvSpPr>
          <p:nvPr/>
        </p:nvSpPr>
        <p:spPr bwMode="auto">
          <a:xfrm>
            <a:off x="5810250" y="6172200"/>
            <a:ext cx="361950" cy="3048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en-US" sz="1400">
                <a:solidFill>
                  <a:srgbClr val="FFFF00"/>
                </a:solidFill>
                <a:latin typeface="Times New Roman" pitchFamily="18" charset="0"/>
              </a:rPr>
              <a:t>27</a:t>
            </a:r>
          </a:p>
        </p:txBody>
      </p:sp>
      <p:sp>
        <p:nvSpPr>
          <p:cNvPr id="147465" name="Line 9"/>
          <p:cNvSpPr>
            <a:spLocks noChangeShapeType="1"/>
          </p:cNvSpPr>
          <p:nvPr/>
        </p:nvSpPr>
        <p:spPr bwMode="auto">
          <a:xfrm flipV="1">
            <a:off x="2743200" y="6019800"/>
            <a:ext cx="0" cy="228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47466" name="Line 10"/>
          <p:cNvSpPr>
            <a:spLocks noChangeShapeType="1"/>
          </p:cNvSpPr>
          <p:nvPr/>
        </p:nvSpPr>
        <p:spPr bwMode="auto">
          <a:xfrm flipH="1" flipV="1">
            <a:off x="4343400" y="6019800"/>
            <a:ext cx="0" cy="228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47467" name="Line 11"/>
          <p:cNvSpPr>
            <a:spLocks noChangeShapeType="1"/>
          </p:cNvSpPr>
          <p:nvPr/>
        </p:nvSpPr>
        <p:spPr bwMode="auto">
          <a:xfrm flipV="1">
            <a:off x="6019800" y="6019800"/>
            <a:ext cx="0" cy="228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47468" name="Rectangle 12"/>
          <p:cNvSpPr>
            <a:spLocks noChangeArrowheads="1"/>
          </p:cNvSpPr>
          <p:nvPr/>
        </p:nvSpPr>
        <p:spPr bwMode="auto">
          <a:xfrm>
            <a:off x="1697038" y="76200"/>
            <a:ext cx="5694362" cy="5794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3200">
                <a:solidFill>
                  <a:srgbClr val="FFFF00"/>
                </a:solidFill>
              </a:rPr>
              <a:t>HAZARD MAPPING SYSTEM</a:t>
            </a:r>
          </a:p>
        </p:txBody>
      </p:sp>
      <p:sp>
        <p:nvSpPr>
          <p:cNvPr id="147469" name="Line 13"/>
          <p:cNvSpPr>
            <a:spLocks noChangeShapeType="1"/>
          </p:cNvSpPr>
          <p:nvPr/>
        </p:nvSpPr>
        <p:spPr bwMode="auto">
          <a:xfrm>
            <a:off x="609600" y="838200"/>
            <a:ext cx="80010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kml-exampl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867400" y="3886200"/>
            <a:ext cx="3124200" cy="276972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290" name="Text Box 2"/>
          <p:cNvSpPr txBox="1">
            <a:spLocks noChangeArrowheads="1"/>
          </p:cNvSpPr>
          <p:nvPr/>
        </p:nvSpPr>
        <p:spPr bwMode="auto">
          <a:xfrm>
            <a:off x="304800" y="457200"/>
            <a:ext cx="7772400" cy="6124754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en-US" sz="2800" dirty="0">
                <a:solidFill>
                  <a:srgbClr val="FFFF00"/>
                </a:solidFill>
                <a:latin typeface="Times New Roman" pitchFamily="18" charset="0"/>
              </a:rPr>
              <a:t>OVERVIEW</a:t>
            </a:r>
          </a:p>
          <a:p>
            <a:pPr eaLnBrk="0" hangingPunct="0"/>
            <a:endParaRPr lang="en-US" sz="2800" dirty="0">
              <a:solidFill>
                <a:srgbClr val="FFFF00"/>
              </a:solidFill>
              <a:latin typeface="Times New Roman" pitchFamily="18" charset="0"/>
            </a:endParaRPr>
          </a:p>
          <a:p>
            <a:pPr algn="l" eaLnBrk="0" hangingPunct="0">
              <a:buFontTx/>
              <a:buChar char="•"/>
            </a:pPr>
            <a:r>
              <a:rPr lang="en-US" sz="2800" dirty="0">
                <a:solidFill>
                  <a:schemeClr val="bg1"/>
                </a:solidFill>
                <a:latin typeface="Times New Roman" pitchFamily="18" charset="0"/>
              </a:rPr>
              <a:t>   HMS </a:t>
            </a:r>
            <a:r>
              <a:rPr lang="en-US" sz="2800" dirty="0" smtClean="0">
                <a:solidFill>
                  <a:schemeClr val="bg1"/>
                </a:solidFill>
                <a:latin typeface="Times New Roman" pitchFamily="18" charset="0"/>
              </a:rPr>
              <a:t>basics </a:t>
            </a:r>
            <a:r>
              <a:rPr lang="en-US" sz="2000" dirty="0" smtClean="0">
                <a:solidFill>
                  <a:schemeClr val="bg1"/>
                </a:solidFill>
                <a:latin typeface="Times New Roman" pitchFamily="18" charset="0"/>
              </a:rPr>
              <a:t>(sensors, coverage area, frequency, etc)</a:t>
            </a:r>
            <a:endParaRPr lang="en-US" sz="2000" dirty="0">
              <a:solidFill>
                <a:schemeClr val="bg1"/>
              </a:solidFill>
              <a:latin typeface="Times New Roman" pitchFamily="18" charset="0"/>
            </a:endParaRPr>
          </a:p>
          <a:p>
            <a:pPr algn="l" eaLnBrk="0" hangingPunct="0">
              <a:buFontTx/>
              <a:buChar char="•"/>
            </a:pPr>
            <a:endParaRPr lang="en-US" sz="2800" dirty="0">
              <a:solidFill>
                <a:schemeClr val="bg1"/>
              </a:solidFill>
              <a:latin typeface="Times New Roman" pitchFamily="18" charset="0"/>
            </a:endParaRPr>
          </a:p>
          <a:p>
            <a:pPr algn="l" eaLnBrk="0" hangingPunct="0">
              <a:buFontTx/>
              <a:buChar char="•"/>
            </a:pPr>
            <a:r>
              <a:rPr lang="en-US" sz="2800" dirty="0">
                <a:solidFill>
                  <a:schemeClr val="bg1"/>
                </a:solidFill>
                <a:latin typeface="Times New Roman" pitchFamily="18" charset="0"/>
              </a:rPr>
              <a:t>   Fire detection – automated and </a:t>
            </a:r>
            <a:r>
              <a:rPr lang="en-US" sz="2800" dirty="0" smtClean="0">
                <a:solidFill>
                  <a:schemeClr val="bg1"/>
                </a:solidFill>
                <a:latin typeface="Times New Roman" pitchFamily="18" charset="0"/>
              </a:rPr>
              <a:t>manual </a:t>
            </a:r>
          </a:p>
          <a:p>
            <a:pPr algn="l" eaLnBrk="0" hangingPunct="0"/>
            <a:r>
              <a:rPr lang="en-US" sz="2800" dirty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en-US" sz="2800" dirty="0" smtClean="0">
                <a:solidFill>
                  <a:schemeClr val="bg1"/>
                </a:solidFill>
                <a:latin typeface="Times New Roman" pitchFamily="18" charset="0"/>
              </a:rPr>
              <a:t>                               methods</a:t>
            </a:r>
            <a:endParaRPr lang="en-US" sz="2800" dirty="0">
              <a:solidFill>
                <a:schemeClr val="bg1"/>
              </a:solidFill>
              <a:latin typeface="Times New Roman" pitchFamily="18" charset="0"/>
            </a:endParaRPr>
          </a:p>
          <a:p>
            <a:pPr algn="l" eaLnBrk="0" hangingPunct="0">
              <a:buFontTx/>
              <a:buChar char="•"/>
            </a:pPr>
            <a:endParaRPr lang="en-US" sz="2800" dirty="0">
              <a:solidFill>
                <a:schemeClr val="bg1"/>
              </a:solidFill>
              <a:latin typeface="Times New Roman" pitchFamily="18" charset="0"/>
            </a:endParaRPr>
          </a:p>
          <a:p>
            <a:pPr algn="l" eaLnBrk="0" hangingPunct="0">
              <a:buFontTx/>
              <a:buChar char="•"/>
            </a:pPr>
            <a:r>
              <a:rPr lang="en-US" sz="2800" dirty="0">
                <a:solidFill>
                  <a:schemeClr val="bg1"/>
                </a:solidFill>
                <a:latin typeface="Times New Roman" pitchFamily="18" charset="0"/>
              </a:rPr>
              <a:t>   Smoke detection – manual only</a:t>
            </a:r>
          </a:p>
          <a:p>
            <a:pPr algn="l" eaLnBrk="0" hangingPunct="0">
              <a:buFontTx/>
              <a:buChar char="•"/>
            </a:pPr>
            <a:endParaRPr lang="en-US" sz="2800" dirty="0">
              <a:solidFill>
                <a:schemeClr val="bg1"/>
              </a:solidFill>
              <a:latin typeface="Times New Roman" pitchFamily="18" charset="0"/>
            </a:endParaRPr>
          </a:p>
          <a:p>
            <a:pPr algn="l" eaLnBrk="0" hangingPunct="0">
              <a:buFontTx/>
              <a:buChar char="•"/>
            </a:pPr>
            <a:r>
              <a:rPr lang="en-US" sz="2800" dirty="0">
                <a:solidFill>
                  <a:schemeClr val="bg1"/>
                </a:solidFill>
                <a:latin typeface="Times New Roman" pitchFamily="18" charset="0"/>
              </a:rPr>
              <a:t>   Smoke detection </a:t>
            </a:r>
            <a:r>
              <a:rPr lang="en-US" sz="2800" dirty="0" smtClean="0">
                <a:solidFill>
                  <a:schemeClr val="bg1"/>
                </a:solidFill>
                <a:latin typeface="Times New Roman" pitchFamily="18" charset="0"/>
              </a:rPr>
              <a:t>limitations</a:t>
            </a:r>
          </a:p>
          <a:p>
            <a:pPr algn="l" eaLnBrk="0" hangingPunct="0">
              <a:buFontTx/>
              <a:buChar char="•"/>
            </a:pPr>
            <a:endParaRPr lang="en-US" sz="2800" dirty="0" smtClean="0">
              <a:solidFill>
                <a:schemeClr val="bg1"/>
              </a:solidFill>
              <a:latin typeface="Times New Roman" pitchFamily="18" charset="0"/>
            </a:endParaRPr>
          </a:p>
          <a:p>
            <a:pPr algn="l" eaLnBrk="0" hangingPunct="0">
              <a:buFontTx/>
              <a:buChar char="•"/>
            </a:pPr>
            <a:r>
              <a:rPr lang="en-US" sz="2800" dirty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en-US" sz="2800" dirty="0" smtClean="0">
                <a:solidFill>
                  <a:schemeClr val="bg1"/>
                </a:solidFill>
                <a:latin typeface="Times New Roman" pitchFamily="18" charset="0"/>
              </a:rPr>
              <a:t>  Smoke </a:t>
            </a:r>
            <a:r>
              <a:rPr lang="en-US" sz="2800" dirty="0" err="1" smtClean="0">
                <a:solidFill>
                  <a:schemeClr val="bg1"/>
                </a:solidFill>
                <a:latin typeface="Times New Roman" pitchFamily="18" charset="0"/>
              </a:rPr>
              <a:t>vs</a:t>
            </a:r>
            <a:r>
              <a:rPr lang="en-US" sz="2800" dirty="0" smtClean="0">
                <a:solidFill>
                  <a:schemeClr val="bg1"/>
                </a:solidFill>
                <a:latin typeface="Times New Roman" pitchFamily="18" charset="0"/>
              </a:rPr>
              <a:t> other aerosols </a:t>
            </a:r>
            <a:r>
              <a:rPr lang="en-US" sz="2000" dirty="0" smtClean="0">
                <a:solidFill>
                  <a:schemeClr val="bg1"/>
                </a:solidFill>
                <a:latin typeface="Times New Roman" pitchFamily="18" charset="0"/>
              </a:rPr>
              <a:t>(blowing dust, haze, SO2, etc)</a:t>
            </a:r>
            <a:endParaRPr lang="en-US" sz="2800" dirty="0">
              <a:solidFill>
                <a:schemeClr val="bg1"/>
              </a:solidFill>
              <a:latin typeface="Times New Roman" pitchFamily="18" charset="0"/>
            </a:endParaRPr>
          </a:p>
          <a:p>
            <a:pPr algn="l" eaLnBrk="0" hangingPunct="0">
              <a:buFontTx/>
              <a:buChar char="•"/>
            </a:pPr>
            <a:endParaRPr lang="en-US" sz="2800" dirty="0">
              <a:solidFill>
                <a:schemeClr val="bg1"/>
              </a:solidFill>
              <a:latin typeface="Times New Roman" pitchFamily="18" charset="0"/>
            </a:endParaRPr>
          </a:p>
          <a:p>
            <a:pPr algn="l" eaLnBrk="0" hangingPunct="0">
              <a:buFontTx/>
              <a:buChar char="•"/>
            </a:pPr>
            <a:r>
              <a:rPr lang="en-US" sz="2800" dirty="0">
                <a:solidFill>
                  <a:schemeClr val="bg1"/>
                </a:solidFill>
                <a:latin typeface="Times New Roman" pitchFamily="18" charset="0"/>
              </a:rPr>
              <a:t>   NWS smoke forecast initialization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82" name="Text Box 2"/>
          <p:cNvSpPr txBox="1">
            <a:spLocks noChangeArrowheads="1"/>
          </p:cNvSpPr>
          <p:nvPr/>
        </p:nvSpPr>
        <p:spPr bwMode="auto">
          <a:xfrm>
            <a:off x="479425" y="1600200"/>
            <a:ext cx="8054975" cy="5191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en-US" sz="2800">
                <a:solidFill>
                  <a:srgbClr val="FFFF00"/>
                </a:solidFill>
                <a:latin typeface="Times New Roman" pitchFamily="18" charset="0"/>
              </a:rPr>
              <a:t>Limitations of GASP (and analyst drawn contours):</a:t>
            </a:r>
          </a:p>
        </p:txBody>
      </p:sp>
      <p:sp>
        <p:nvSpPr>
          <p:cNvPr id="148483" name="Text Box 3"/>
          <p:cNvSpPr txBox="1">
            <a:spLocks noChangeArrowheads="1"/>
          </p:cNvSpPr>
          <p:nvPr/>
        </p:nvSpPr>
        <p:spPr bwMode="auto">
          <a:xfrm>
            <a:off x="533400" y="2438400"/>
            <a:ext cx="7162800" cy="3378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eaLnBrk="0" hangingPunct="0"/>
            <a:r>
              <a:rPr lang="en-US">
                <a:solidFill>
                  <a:schemeClr val="bg1"/>
                </a:solidFill>
                <a:latin typeface="Times New Roman" pitchFamily="18" charset="0"/>
              </a:rPr>
              <a:t>There is no vertical structure</a:t>
            </a:r>
          </a:p>
          <a:p>
            <a:pPr algn="l" eaLnBrk="0" hangingPunct="0"/>
            <a:endParaRPr lang="en-US">
              <a:solidFill>
                <a:schemeClr val="bg1"/>
              </a:solidFill>
              <a:latin typeface="Times New Roman" pitchFamily="18" charset="0"/>
            </a:endParaRPr>
          </a:p>
          <a:p>
            <a:pPr algn="l" eaLnBrk="0" hangingPunct="0"/>
            <a:r>
              <a:rPr lang="en-US">
                <a:solidFill>
                  <a:schemeClr val="bg1"/>
                </a:solidFill>
                <a:latin typeface="Times New Roman" pitchFamily="18" charset="0"/>
              </a:rPr>
              <a:t>Due to dependence on visible imagery, only available during daylight</a:t>
            </a:r>
          </a:p>
          <a:p>
            <a:pPr algn="l" eaLnBrk="0" hangingPunct="0"/>
            <a:endParaRPr lang="en-US">
              <a:solidFill>
                <a:schemeClr val="bg1"/>
              </a:solidFill>
              <a:latin typeface="Times New Roman" pitchFamily="18" charset="0"/>
            </a:endParaRPr>
          </a:p>
          <a:p>
            <a:pPr algn="l" eaLnBrk="0" hangingPunct="0"/>
            <a:r>
              <a:rPr lang="en-US">
                <a:solidFill>
                  <a:schemeClr val="bg1"/>
                </a:solidFill>
                <a:latin typeface="Times New Roman" pitchFamily="18" charset="0"/>
              </a:rPr>
              <a:t>Clouds hinder detection</a:t>
            </a:r>
          </a:p>
          <a:p>
            <a:pPr algn="l" eaLnBrk="0" hangingPunct="0"/>
            <a:endParaRPr lang="en-US">
              <a:solidFill>
                <a:schemeClr val="bg1"/>
              </a:solidFill>
              <a:latin typeface="Times New Roman" pitchFamily="18" charset="0"/>
            </a:endParaRPr>
          </a:p>
          <a:p>
            <a:pPr algn="l" eaLnBrk="0" hangingPunct="0"/>
            <a:r>
              <a:rPr lang="en-US">
                <a:solidFill>
                  <a:schemeClr val="bg1"/>
                </a:solidFill>
                <a:latin typeface="Times New Roman" pitchFamily="18" charset="0"/>
              </a:rPr>
              <a:t>GASP does not distinguish between aerosol types – analysts attempt to</a:t>
            </a:r>
          </a:p>
        </p:txBody>
      </p:sp>
      <p:sp>
        <p:nvSpPr>
          <p:cNvPr id="148484" name="Line 4"/>
          <p:cNvSpPr>
            <a:spLocks noChangeShapeType="1"/>
          </p:cNvSpPr>
          <p:nvPr/>
        </p:nvSpPr>
        <p:spPr bwMode="auto">
          <a:xfrm>
            <a:off x="609600" y="914400"/>
            <a:ext cx="80010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48485" name="Text Box 5"/>
          <p:cNvSpPr txBox="1">
            <a:spLocks noChangeArrowheads="1"/>
          </p:cNvSpPr>
          <p:nvPr/>
        </p:nvSpPr>
        <p:spPr bwMode="auto">
          <a:xfrm>
            <a:off x="1697038" y="106363"/>
            <a:ext cx="5694362" cy="57943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3200">
                <a:solidFill>
                  <a:srgbClr val="FFFF00"/>
                </a:solidFill>
              </a:rPr>
              <a:t>HAZARD MAPPING SYSTEM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9506" name="Picture 2" descr="GASP_dust-smoke"/>
          <p:cNvPicPr>
            <a:picLocks noChangeAspect="1" noChangeArrowheads="1"/>
          </p:cNvPicPr>
          <p:nvPr/>
        </p:nvPicPr>
        <p:blipFill>
          <a:blip r:embed="rId3" cstate="print"/>
          <a:srcRect l="16876" t="21315" r="13602" b="2480"/>
          <a:stretch>
            <a:fillRect/>
          </a:stretch>
        </p:blipFill>
        <p:spPr bwMode="auto">
          <a:xfrm>
            <a:off x="4724400" y="76200"/>
            <a:ext cx="4419600" cy="3317875"/>
          </a:xfrm>
          <a:prstGeom prst="rect">
            <a:avLst/>
          </a:prstGeom>
          <a:noFill/>
        </p:spPr>
      </p:pic>
      <p:pic>
        <p:nvPicPr>
          <p:cNvPr id="149507" name="Picture 3" descr="GASP_0424"/>
          <p:cNvPicPr>
            <a:picLocks noChangeAspect="1" noChangeArrowheads="1"/>
          </p:cNvPicPr>
          <p:nvPr/>
        </p:nvPicPr>
        <p:blipFill>
          <a:blip r:embed="rId4" cstate="print"/>
          <a:srcRect l="7172" t="29468" r="27090" b="3410"/>
          <a:stretch>
            <a:fillRect/>
          </a:stretch>
        </p:blipFill>
        <p:spPr bwMode="auto">
          <a:xfrm>
            <a:off x="76200" y="3505200"/>
            <a:ext cx="4495800" cy="3352800"/>
          </a:xfrm>
          <a:prstGeom prst="rect">
            <a:avLst/>
          </a:prstGeom>
          <a:noFill/>
        </p:spPr>
      </p:pic>
      <p:pic>
        <p:nvPicPr>
          <p:cNvPr id="149508" name="Picture 4" descr="GASP-GAsmoke"/>
          <p:cNvPicPr>
            <a:picLocks noChangeAspect="1" noChangeArrowheads="1"/>
          </p:cNvPicPr>
          <p:nvPr/>
        </p:nvPicPr>
        <p:blipFill>
          <a:blip r:embed="rId5" cstate="print"/>
          <a:srcRect l="8168" t="28717" r="27290" b="4161"/>
          <a:stretch>
            <a:fillRect/>
          </a:stretch>
        </p:blipFill>
        <p:spPr bwMode="auto">
          <a:xfrm>
            <a:off x="4724400" y="3505200"/>
            <a:ext cx="4419600" cy="3355975"/>
          </a:xfrm>
          <a:prstGeom prst="rect">
            <a:avLst/>
          </a:prstGeom>
          <a:noFill/>
        </p:spPr>
      </p:pic>
      <p:sp>
        <p:nvSpPr>
          <p:cNvPr id="149509" name="Text Box 5"/>
          <p:cNvSpPr txBox="1">
            <a:spLocks noChangeArrowheads="1"/>
          </p:cNvSpPr>
          <p:nvPr/>
        </p:nvSpPr>
        <p:spPr bwMode="auto">
          <a:xfrm>
            <a:off x="304800" y="504825"/>
            <a:ext cx="3578225" cy="155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marL="342900" indent="-342900" algn="l">
              <a:buFontTx/>
              <a:buAutoNum type="alphaLcParenBoth"/>
            </a:pPr>
            <a:r>
              <a:rPr lang="en-US" sz="2000">
                <a:solidFill>
                  <a:schemeClr val="bg1"/>
                </a:solidFill>
              </a:rPr>
              <a:t> </a:t>
            </a:r>
            <a:r>
              <a:rPr lang="en-US">
                <a:solidFill>
                  <a:schemeClr val="bg1"/>
                </a:solidFill>
              </a:rPr>
              <a:t>dust storm</a:t>
            </a:r>
          </a:p>
          <a:p>
            <a:pPr marL="342900" indent="-342900" algn="l">
              <a:buFontTx/>
              <a:buAutoNum type="alphaLcParenBoth"/>
            </a:pPr>
            <a:r>
              <a:rPr lang="en-US">
                <a:solidFill>
                  <a:schemeClr val="bg1"/>
                </a:solidFill>
              </a:rPr>
              <a:t> dense smoke</a:t>
            </a:r>
          </a:p>
          <a:p>
            <a:pPr marL="342900" indent="-342900" algn="l">
              <a:buFontTx/>
              <a:buAutoNum type="alphaLcParenBoth"/>
            </a:pPr>
            <a:r>
              <a:rPr lang="en-US">
                <a:solidFill>
                  <a:schemeClr val="bg1"/>
                </a:solidFill>
              </a:rPr>
              <a:t> moderate smoke</a:t>
            </a:r>
          </a:p>
          <a:p>
            <a:pPr marL="342900" indent="-342900" algn="l">
              <a:buFontTx/>
              <a:buAutoNum type="alphaLcParenBoth"/>
            </a:pPr>
            <a:r>
              <a:rPr lang="en-US">
                <a:solidFill>
                  <a:schemeClr val="bg1"/>
                </a:solidFill>
              </a:rPr>
              <a:t> sea surface feature</a:t>
            </a:r>
            <a:r>
              <a:rPr lang="en-US" sz="2000"/>
              <a:t>  </a:t>
            </a:r>
          </a:p>
        </p:txBody>
      </p:sp>
      <p:sp>
        <p:nvSpPr>
          <p:cNvPr id="149510" name="Text Box 6"/>
          <p:cNvSpPr txBox="1">
            <a:spLocks noChangeArrowheads="1"/>
          </p:cNvSpPr>
          <p:nvPr/>
        </p:nvSpPr>
        <p:spPr bwMode="auto">
          <a:xfrm>
            <a:off x="6248400" y="1600200"/>
            <a:ext cx="3540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>
                <a:solidFill>
                  <a:schemeClr val="bg1"/>
                </a:solidFill>
              </a:rPr>
              <a:t>a</a:t>
            </a:r>
          </a:p>
        </p:txBody>
      </p:sp>
      <p:sp>
        <p:nvSpPr>
          <p:cNvPr id="149511" name="Text Box 7"/>
          <p:cNvSpPr txBox="1">
            <a:spLocks noChangeArrowheads="1"/>
          </p:cNvSpPr>
          <p:nvPr/>
        </p:nvSpPr>
        <p:spPr bwMode="auto">
          <a:xfrm>
            <a:off x="2068513" y="3581400"/>
            <a:ext cx="36988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>
                <a:solidFill>
                  <a:schemeClr val="bg1"/>
                </a:solidFill>
              </a:rPr>
              <a:t>b</a:t>
            </a:r>
          </a:p>
        </p:txBody>
      </p:sp>
      <p:sp>
        <p:nvSpPr>
          <p:cNvPr id="149512" name="Text Box 8"/>
          <p:cNvSpPr txBox="1">
            <a:spLocks noChangeArrowheads="1"/>
          </p:cNvSpPr>
          <p:nvPr/>
        </p:nvSpPr>
        <p:spPr bwMode="auto">
          <a:xfrm>
            <a:off x="7646988" y="3733800"/>
            <a:ext cx="3540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>
                <a:solidFill>
                  <a:schemeClr val="bg1"/>
                </a:solidFill>
              </a:rPr>
              <a:t>c</a:t>
            </a:r>
          </a:p>
        </p:txBody>
      </p:sp>
      <p:sp>
        <p:nvSpPr>
          <p:cNvPr id="149513" name="Text Box 9"/>
          <p:cNvSpPr txBox="1">
            <a:spLocks noChangeArrowheads="1"/>
          </p:cNvSpPr>
          <p:nvPr/>
        </p:nvSpPr>
        <p:spPr bwMode="auto">
          <a:xfrm>
            <a:off x="6259513" y="5867400"/>
            <a:ext cx="36988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>
                <a:solidFill>
                  <a:schemeClr val="bg1"/>
                </a:solidFill>
              </a:rPr>
              <a:t>d</a:t>
            </a:r>
          </a:p>
        </p:txBody>
      </p:sp>
      <p:sp>
        <p:nvSpPr>
          <p:cNvPr id="149514" name="Line 10"/>
          <p:cNvSpPr>
            <a:spLocks noChangeShapeType="1"/>
          </p:cNvSpPr>
          <p:nvPr/>
        </p:nvSpPr>
        <p:spPr bwMode="auto">
          <a:xfrm flipV="1">
            <a:off x="6477000" y="1295400"/>
            <a:ext cx="76200" cy="381000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49515" name="Line 11"/>
          <p:cNvSpPr>
            <a:spLocks noChangeShapeType="1"/>
          </p:cNvSpPr>
          <p:nvPr/>
        </p:nvSpPr>
        <p:spPr bwMode="auto">
          <a:xfrm>
            <a:off x="2209800" y="4038600"/>
            <a:ext cx="0" cy="533400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49516" name="Line 12"/>
          <p:cNvSpPr>
            <a:spLocks noChangeShapeType="1"/>
          </p:cNvSpPr>
          <p:nvPr/>
        </p:nvSpPr>
        <p:spPr bwMode="auto">
          <a:xfrm flipV="1">
            <a:off x="6629400" y="5867400"/>
            <a:ext cx="304800" cy="228600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49517" name="Line 13"/>
          <p:cNvSpPr>
            <a:spLocks noChangeShapeType="1"/>
          </p:cNvSpPr>
          <p:nvPr/>
        </p:nvSpPr>
        <p:spPr bwMode="auto">
          <a:xfrm>
            <a:off x="6705600" y="6248400"/>
            <a:ext cx="609600" cy="76200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49518" name="Line 14"/>
          <p:cNvSpPr>
            <a:spLocks noChangeShapeType="1"/>
          </p:cNvSpPr>
          <p:nvPr/>
        </p:nvSpPr>
        <p:spPr bwMode="auto">
          <a:xfrm>
            <a:off x="7848600" y="4191000"/>
            <a:ext cx="76200" cy="457200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49519" name="Line 15"/>
          <p:cNvSpPr>
            <a:spLocks noChangeShapeType="1"/>
          </p:cNvSpPr>
          <p:nvPr/>
        </p:nvSpPr>
        <p:spPr bwMode="auto">
          <a:xfrm flipH="1">
            <a:off x="7162800" y="4114800"/>
            <a:ext cx="533400" cy="457200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Text Box 2"/>
          <p:cNvSpPr txBox="1">
            <a:spLocks noChangeArrowheads="1"/>
          </p:cNvSpPr>
          <p:nvPr/>
        </p:nvSpPr>
        <p:spPr bwMode="auto">
          <a:xfrm>
            <a:off x="609600" y="2667000"/>
            <a:ext cx="7773988" cy="18002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eaLnBrk="0" hangingPunct="0"/>
            <a:r>
              <a:rPr lang="en-US" sz="2800">
                <a:solidFill>
                  <a:schemeClr val="bg1"/>
                </a:solidFill>
                <a:latin typeface="Times New Roman" pitchFamily="18" charset="0"/>
              </a:rPr>
              <a:t>Even</a:t>
            </a:r>
            <a:r>
              <a:rPr lang="en-US" sz="2800">
                <a:latin typeface="Times New Roman" pitchFamily="18" charset="0"/>
              </a:rPr>
              <a:t> </a:t>
            </a:r>
            <a:r>
              <a:rPr lang="en-US" sz="2800">
                <a:solidFill>
                  <a:schemeClr val="bg1"/>
                </a:solidFill>
                <a:latin typeface="Times New Roman" pitchFamily="18" charset="0"/>
              </a:rPr>
              <a:t>short duration fires with limited smoke can produce regionally significant emissions under the right atmospheric conditions and with a large number of fires</a:t>
            </a:r>
            <a:r>
              <a:rPr lang="en-US" sz="2800">
                <a:latin typeface="Times New Roman" pitchFamily="18" charset="0"/>
              </a:rPr>
              <a:t> </a:t>
            </a:r>
          </a:p>
        </p:txBody>
      </p:sp>
      <p:sp>
        <p:nvSpPr>
          <p:cNvPr id="84995" name="Line 3"/>
          <p:cNvSpPr>
            <a:spLocks noChangeShapeType="1"/>
          </p:cNvSpPr>
          <p:nvPr/>
        </p:nvSpPr>
        <p:spPr bwMode="auto">
          <a:xfrm>
            <a:off x="609600" y="914400"/>
            <a:ext cx="80010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84996" name="Text Box 4"/>
          <p:cNvSpPr txBox="1">
            <a:spLocks noChangeArrowheads="1"/>
          </p:cNvSpPr>
          <p:nvPr/>
        </p:nvSpPr>
        <p:spPr bwMode="auto">
          <a:xfrm>
            <a:off x="1600200" y="30163"/>
            <a:ext cx="5694363" cy="57943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3200">
                <a:solidFill>
                  <a:srgbClr val="FFFF00"/>
                </a:solidFill>
              </a:rPr>
              <a:t>HAZARD MAPPING SYSTEM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9330" name="Picture 2" descr="KS_IR2-loop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895600"/>
            <a:ext cx="4800600" cy="3711575"/>
          </a:xfrm>
          <a:prstGeom prst="rect">
            <a:avLst/>
          </a:prstGeom>
          <a:noFill/>
        </p:spPr>
      </p:pic>
      <p:pic>
        <p:nvPicPr>
          <p:cNvPr id="99331" name="Picture 3" descr="KS_VIS-loop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76800" y="2895600"/>
            <a:ext cx="4267200" cy="3733800"/>
          </a:xfrm>
          <a:prstGeom prst="rect">
            <a:avLst/>
          </a:prstGeom>
          <a:noFill/>
        </p:spPr>
      </p:pic>
      <p:sp>
        <p:nvSpPr>
          <p:cNvPr id="99332" name="Line 4"/>
          <p:cNvSpPr>
            <a:spLocks noChangeShapeType="1"/>
          </p:cNvSpPr>
          <p:nvPr/>
        </p:nvSpPr>
        <p:spPr bwMode="auto">
          <a:xfrm>
            <a:off x="609600" y="914400"/>
            <a:ext cx="80010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99333" name="Text Box 5"/>
          <p:cNvSpPr txBox="1">
            <a:spLocks noChangeArrowheads="1"/>
          </p:cNvSpPr>
          <p:nvPr/>
        </p:nvSpPr>
        <p:spPr bwMode="auto">
          <a:xfrm>
            <a:off x="1573213" y="76200"/>
            <a:ext cx="5694362" cy="5794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3200">
                <a:solidFill>
                  <a:srgbClr val="FFFF00"/>
                </a:solidFill>
              </a:rPr>
              <a:t>HAZARD MAPPING SYSTEM</a:t>
            </a:r>
          </a:p>
        </p:txBody>
      </p:sp>
      <p:sp>
        <p:nvSpPr>
          <p:cNvPr id="99334" name="Text Box 6"/>
          <p:cNvSpPr txBox="1">
            <a:spLocks noChangeArrowheads="1"/>
          </p:cNvSpPr>
          <p:nvPr/>
        </p:nvSpPr>
        <p:spPr bwMode="auto">
          <a:xfrm>
            <a:off x="1219200" y="2057400"/>
            <a:ext cx="6988175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>
                <a:solidFill>
                  <a:srgbClr val="FFFF00"/>
                </a:solidFill>
              </a:rPr>
              <a:t>Large number of agricultural/prescribed burns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7042" name="Picture 2" descr="KS_VIS0413"/>
          <p:cNvPicPr>
            <a:picLocks noChangeAspect="1" noChangeArrowheads="1"/>
          </p:cNvPicPr>
          <p:nvPr/>
        </p:nvPicPr>
        <p:blipFill>
          <a:blip r:embed="rId2" cstate="print">
            <a:lum bright="12000" contrast="18000"/>
          </a:blip>
          <a:srcRect/>
          <a:stretch>
            <a:fillRect/>
          </a:stretch>
        </p:blipFill>
        <p:spPr bwMode="auto">
          <a:xfrm>
            <a:off x="838200" y="1981200"/>
            <a:ext cx="7010400" cy="4683125"/>
          </a:xfrm>
          <a:prstGeom prst="rect">
            <a:avLst/>
          </a:prstGeom>
          <a:noFill/>
        </p:spPr>
      </p:pic>
      <p:sp>
        <p:nvSpPr>
          <p:cNvPr id="87043" name="Line 3"/>
          <p:cNvSpPr>
            <a:spLocks noChangeShapeType="1"/>
          </p:cNvSpPr>
          <p:nvPr/>
        </p:nvSpPr>
        <p:spPr bwMode="auto">
          <a:xfrm>
            <a:off x="609600" y="914400"/>
            <a:ext cx="80010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87044" name="Text Box 4"/>
          <p:cNvSpPr txBox="1">
            <a:spLocks noChangeArrowheads="1"/>
          </p:cNvSpPr>
          <p:nvPr/>
        </p:nvSpPr>
        <p:spPr bwMode="auto">
          <a:xfrm>
            <a:off x="1600200" y="92075"/>
            <a:ext cx="5694363" cy="5794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3200">
                <a:solidFill>
                  <a:srgbClr val="FFFF00"/>
                </a:solidFill>
              </a:rPr>
              <a:t>HAZARD MAPPING SYSTEM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748" name="Text Box 4"/>
          <p:cNvSpPr txBox="1">
            <a:spLocks noChangeArrowheads="1"/>
          </p:cNvSpPr>
          <p:nvPr/>
        </p:nvSpPr>
        <p:spPr bwMode="auto">
          <a:xfrm>
            <a:off x="914400" y="2133600"/>
            <a:ext cx="7431088" cy="137318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2800">
                <a:solidFill>
                  <a:srgbClr val="FFFF00"/>
                </a:solidFill>
              </a:rPr>
              <a:t>CALIPSO CAN HELP WITH HEIGHT DETERMINATION</a:t>
            </a:r>
          </a:p>
          <a:p>
            <a:r>
              <a:rPr lang="en-US" sz="2800">
                <a:solidFill>
                  <a:srgbClr val="FFFF00"/>
                </a:solidFill>
              </a:rPr>
              <a:t>AND AEROSOL SPECIATION...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6676" name="Picture 4" descr="calipsmoke060511_loop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00" y="152400"/>
            <a:ext cx="8991600" cy="6629400"/>
          </a:xfrm>
          <a:prstGeom prst="rect">
            <a:avLst/>
          </a:prstGeom>
          <a:noFill/>
        </p:spPr>
      </p:pic>
      <p:sp>
        <p:nvSpPr>
          <p:cNvPr id="156677" name="Text Box 5"/>
          <p:cNvSpPr txBox="1">
            <a:spLocks noChangeArrowheads="1"/>
          </p:cNvSpPr>
          <p:nvPr/>
        </p:nvSpPr>
        <p:spPr bwMode="auto">
          <a:xfrm>
            <a:off x="152400" y="5791200"/>
            <a:ext cx="1912938" cy="8223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>
                <a:solidFill>
                  <a:schemeClr val="bg1"/>
                </a:solidFill>
              </a:rPr>
              <a:t>5 June 2011</a:t>
            </a:r>
          </a:p>
          <a:p>
            <a:r>
              <a:rPr lang="en-US">
                <a:solidFill>
                  <a:schemeClr val="bg1"/>
                </a:solidFill>
              </a:rPr>
              <a:t>1745-1945Z</a:t>
            </a:r>
          </a:p>
        </p:txBody>
      </p:sp>
      <p:pic>
        <p:nvPicPr>
          <p:cNvPr id="156678" name="Picture 6" descr="Calips2011-06-05_map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33900" y="3733800"/>
            <a:ext cx="4533900" cy="3022600"/>
          </a:xfrm>
          <a:prstGeom prst="rect">
            <a:avLst/>
          </a:prstGeom>
          <a:noFill/>
        </p:spPr>
      </p:pic>
      <p:sp>
        <p:nvSpPr>
          <p:cNvPr id="156679" name="Freeform 7"/>
          <p:cNvSpPr>
            <a:spLocks/>
          </p:cNvSpPr>
          <p:nvPr/>
        </p:nvSpPr>
        <p:spPr bwMode="auto">
          <a:xfrm>
            <a:off x="3492500" y="228600"/>
            <a:ext cx="1460500" cy="6400800"/>
          </a:xfrm>
          <a:custGeom>
            <a:avLst/>
            <a:gdLst/>
            <a:ahLst/>
            <a:cxnLst>
              <a:cxn ang="0">
                <a:pos x="920" y="0"/>
              </a:cxn>
              <a:cxn ang="0">
                <a:pos x="872" y="96"/>
              </a:cxn>
              <a:cxn ang="0">
                <a:pos x="824" y="192"/>
              </a:cxn>
              <a:cxn ang="0">
                <a:pos x="824" y="288"/>
              </a:cxn>
              <a:cxn ang="0">
                <a:pos x="776" y="432"/>
              </a:cxn>
              <a:cxn ang="0">
                <a:pos x="728" y="576"/>
              </a:cxn>
              <a:cxn ang="0">
                <a:pos x="680" y="672"/>
              </a:cxn>
              <a:cxn ang="0">
                <a:pos x="680" y="768"/>
              </a:cxn>
              <a:cxn ang="0">
                <a:pos x="632" y="816"/>
              </a:cxn>
              <a:cxn ang="0">
                <a:pos x="584" y="912"/>
              </a:cxn>
              <a:cxn ang="0">
                <a:pos x="488" y="1056"/>
              </a:cxn>
              <a:cxn ang="0">
                <a:pos x="440" y="1200"/>
              </a:cxn>
              <a:cxn ang="0">
                <a:pos x="344" y="1392"/>
              </a:cxn>
              <a:cxn ang="0">
                <a:pos x="296" y="1584"/>
              </a:cxn>
              <a:cxn ang="0">
                <a:pos x="248" y="1728"/>
              </a:cxn>
              <a:cxn ang="0">
                <a:pos x="200" y="1872"/>
              </a:cxn>
              <a:cxn ang="0">
                <a:pos x="152" y="2112"/>
              </a:cxn>
              <a:cxn ang="0">
                <a:pos x="152" y="2352"/>
              </a:cxn>
              <a:cxn ang="0">
                <a:pos x="104" y="2688"/>
              </a:cxn>
              <a:cxn ang="0">
                <a:pos x="56" y="2928"/>
              </a:cxn>
              <a:cxn ang="0">
                <a:pos x="56" y="3168"/>
              </a:cxn>
              <a:cxn ang="0">
                <a:pos x="8" y="3312"/>
              </a:cxn>
              <a:cxn ang="0">
                <a:pos x="8" y="3504"/>
              </a:cxn>
              <a:cxn ang="0">
                <a:pos x="56" y="3696"/>
              </a:cxn>
              <a:cxn ang="0">
                <a:pos x="56" y="3792"/>
              </a:cxn>
              <a:cxn ang="0">
                <a:pos x="8" y="3984"/>
              </a:cxn>
              <a:cxn ang="0">
                <a:pos x="56" y="3984"/>
              </a:cxn>
              <a:cxn ang="0">
                <a:pos x="8" y="4032"/>
              </a:cxn>
            </a:cxnLst>
            <a:rect l="0" t="0" r="r" b="b"/>
            <a:pathLst>
              <a:path w="920" h="4032">
                <a:moveTo>
                  <a:pt x="920" y="0"/>
                </a:moveTo>
                <a:cubicBezTo>
                  <a:pt x="904" y="32"/>
                  <a:pt x="888" y="64"/>
                  <a:pt x="872" y="96"/>
                </a:cubicBezTo>
                <a:cubicBezTo>
                  <a:pt x="856" y="128"/>
                  <a:pt x="832" y="160"/>
                  <a:pt x="824" y="192"/>
                </a:cubicBezTo>
                <a:cubicBezTo>
                  <a:pt x="816" y="224"/>
                  <a:pt x="832" y="248"/>
                  <a:pt x="824" y="288"/>
                </a:cubicBezTo>
                <a:cubicBezTo>
                  <a:pt x="816" y="328"/>
                  <a:pt x="792" y="384"/>
                  <a:pt x="776" y="432"/>
                </a:cubicBezTo>
                <a:cubicBezTo>
                  <a:pt x="760" y="480"/>
                  <a:pt x="744" y="536"/>
                  <a:pt x="728" y="576"/>
                </a:cubicBezTo>
                <a:cubicBezTo>
                  <a:pt x="712" y="616"/>
                  <a:pt x="688" y="640"/>
                  <a:pt x="680" y="672"/>
                </a:cubicBezTo>
                <a:cubicBezTo>
                  <a:pt x="672" y="704"/>
                  <a:pt x="688" y="744"/>
                  <a:pt x="680" y="768"/>
                </a:cubicBezTo>
                <a:cubicBezTo>
                  <a:pt x="672" y="792"/>
                  <a:pt x="648" y="792"/>
                  <a:pt x="632" y="816"/>
                </a:cubicBezTo>
                <a:cubicBezTo>
                  <a:pt x="616" y="840"/>
                  <a:pt x="608" y="872"/>
                  <a:pt x="584" y="912"/>
                </a:cubicBezTo>
                <a:cubicBezTo>
                  <a:pt x="560" y="952"/>
                  <a:pt x="512" y="1008"/>
                  <a:pt x="488" y="1056"/>
                </a:cubicBezTo>
                <a:cubicBezTo>
                  <a:pt x="464" y="1104"/>
                  <a:pt x="464" y="1144"/>
                  <a:pt x="440" y="1200"/>
                </a:cubicBezTo>
                <a:cubicBezTo>
                  <a:pt x="416" y="1256"/>
                  <a:pt x="368" y="1328"/>
                  <a:pt x="344" y="1392"/>
                </a:cubicBezTo>
                <a:cubicBezTo>
                  <a:pt x="320" y="1456"/>
                  <a:pt x="312" y="1528"/>
                  <a:pt x="296" y="1584"/>
                </a:cubicBezTo>
                <a:cubicBezTo>
                  <a:pt x="280" y="1640"/>
                  <a:pt x="264" y="1680"/>
                  <a:pt x="248" y="1728"/>
                </a:cubicBezTo>
                <a:cubicBezTo>
                  <a:pt x="232" y="1776"/>
                  <a:pt x="216" y="1808"/>
                  <a:pt x="200" y="1872"/>
                </a:cubicBezTo>
                <a:cubicBezTo>
                  <a:pt x="184" y="1936"/>
                  <a:pt x="160" y="2032"/>
                  <a:pt x="152" y="2112"/>
                </a:cubicBezTo>
                <a:cubicBezTo>
                  <a:pt x="144" y="2192"/>
                  <a:pt x="160" y="2256"/>
                  <a:pt x="152" y="2352"/>
                </a:cubicBezTo>
                <a:cubicBezTo>
                  <a:pt x="144" y="2448"/>
                  <a:pt x="120" y="2592"/>
                  <a:pt x="104" y="2688"/>
                </a:cubicBezTo>
                <a:cubicBezTo>
                  <a:pt x="88" y="2784"/>
                  <a:pt x="64" y="2848"/>
                  <a:pt x="56" y="2928"/>
                </a:cubicBezTo>
                <a:cubicBezTo>
                  <a:pt x="48" y="3008"/>
                  <a:pt x="64" y="3104"/>
                  <a:pt x="56" y="3168"/>
                </a:cubicBezTo>
                <a:cubicBezTo>
                  <a:pt x="48" y="3232"/>
                  <a:pt x="16" y="3256"/>
                  <a:pt x="8" y="3312"/>
                </a:cubicBezTo>
                <a:cubicBezTo>
                  <a:pt x="0" y="3368"/>
                  <a:pt x="0" y="3440"/>
                  <a:pt x="8" y="3504"/>
                </a:cubicBezTo>
                <a:cubicBezTo>
                  <a:pt x="16" y="3568"/>
                  <a:pt x="48" y="3648"/>
                  <a:pt x="56" y="3696"/>
                </a:cubicBezTo>
                <a:cubicBezTo>
                  <a:pt x="64" y="3744"/>
                  <a:pt x="64" y="3744"/>
                  <a:pt x="56" y="3792"/>
                </a:cubicBezTo>
                <a:cubicBezTo>
                  <a:pt x="48" y="3840"/>
                  <a:pt x="8" y="3952"/>
                  <a:pt x="8" y="3984"/>
                </a:cubicBezTo>
                <a:cubicBezTo>
                  <a:pt x="8" y="4016"/>
                  <a:pt x="56" y="3976"/>
                  <a:pt x="56" y="3984"/>
                </a:cubicBezTo>
                <a:cubicBezTo>
                  <a:pt x="56" y="3992"/>
                  <a:pt x="16" y="4024"/>
                  <a:pt x="8" y="4032"/>
                </a:cubicBezTo>
              </a:path>
            </a:pathLst>
          </a:custGeom>
          <a:noFill/>
          <a:ln w="9525" cap="flat" cmpd="sng">
            <a:noFill/>
            <a:prstDash val="solid"/>
            <a:round/>
            <a:headEnd/>
            <a:tailEnd/>
          </a:ln>
          <a:effectLst/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156680" name="Text Box 8"/>
          <p:cNvSpPr txBox="1">
            <a:spLocks noChangeArrowheads="1"/>
          </p:cNvSpPr>
          <p:nvPr/>
        </p:nvSpPr>
        <p:spPr bwMode="auto">
          <a:xfrm>
            <a:off x="3952875" y="522288"/>
            <a:ext cx="1862138" cy="5191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800">
                <a:solidFill>
                  <a:srgbClr val="FFFF00"/>
                </a:solidFill>
              </a:rPr>
              <a:t>...OR NOT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7700" name="Picture 4" descr="calipsmoke062111_loop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" y="76200"/>
            <a:ext cx="8915400" cy="6681788"/>
          </a:xfrm>
          <a:prstGeom prst="rect">
            <a:avLst/>
          </a:prstGeom>
          <a:noFill/>
        </p:spPr>
      </p:pic>
      <p:pic>
        <p:nvPicPr>
          <p:cNvPr id="157701" name="Picture 5" descr="Calips2011-06-21_map"/>
          <p:cNvPicPr>
            <a:picLocks noChangeAspect="1" noChangeArrowheads="1"/>
          </p:cNvPicPr>
          <p:nvPr/>
        </p:nvPicPr>
        <p:blipFill>
          <a:blip r:embed="rId3" cstate="print"/>
          <a:srcRect r="50562"/>
          <a:stretch>
            <a:fillRect/>
          </a:stretch>
        </p:blipFill>
        <p:spPr bwMode="auto">
          <a:xfrm>
            <a:off x="7467600" y="0"/>
            <a:ext cx="1676400" cy="22606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0772" name="Picture 4" descr="Calips2011-06-21_V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00" y="76200"/>
            <a:ext cx="8915400" cy="2438400"/>
          </a:xfrm>
          <a:prstGeom prst="rect">
            <a:avLst/>
          </a:prstGeom>
          <a:noFill/>
        </p:spPr>
      </p:pic>
      <p:pic>
        <p:nvPicPr>
          <p:cNvPr id="160773" name="Picture 5" descr="Calips2011-06-21_V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200" y="2590800"/>
            <a:ext cx="8915400" cy="2133600"/>
          </a:xfrm>
          <a:prstGeom prst="rect">
            <a:avLst/>
          </a:prstGeom>
          <a:noFill/>
        </p:spPr>
      </p:pic>
      <p:pic>
        <p:nvPicPr>
          <p:cNvPr id="160774" name="Picture 6" descr="Calips2011-06-21_V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6200" y="4800600"/>
            <a:ext cx="8915400" cy="2057400"/>
          </a:xfrm>
          <a:prstGeom prst="rect">
            <a:avLst/>
          </a:prstGeom>
          <a:noFill/>
        </p:spPr>
      </p:pic>
      <p:sp>
        <p:nvSpPr>
          <p:cNvPr id="160775" name="Line 7"/>
          <p:cNvSpPr>
            <a:spLocks noChangeShapeType="1"/>
          </p:cNvSpPr>
          <p:nvPr/>
        </p:nvSpPr>
        <p:spPr bwMode="auto">
          <a:xfrm flipV="1">
            <a:off x="1981200" y="304800"/>
            <a:ext cx="0" cy="60960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160776" name="Line 8"/>
          <p:cNvSpPr>
            <a:spLocks noChangeShapeType="1"/>
          </p:cNvSpPr>
          <p:nvPr/>
        </p:nvSpPr>
        <p:spPr bwMode="auto">
          <a:xfrm flipV="1">
            <a:off x="1066800" y="304800"/>
            <a:ext cx="0" cy="60960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>
            <a:spAutoFit/>
          </a:bodyPr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1798" name="Picture 6" descr="calipsmoke062711_loop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" y="152400"/>
            <a:ext cx="8839200" cy="6623050"/>
          </a:xfrm>
          <a:prstGeom prst="rect">
            <a:avLst/>
          </a:prstGeom>
          <a:noFill/>
        </p:spPr>
      </p:pic>
      <p:pic>
        <p:nvPicPr>
          <p:cNvPr id="161797" name="Picture 5" descr="Calips2011-06-27_map"/>
          <p:cNvPicPr>
            <a:picLocks noChangeAspect="1" noChangeArrowheads="1"/>
          </p:cNvPicPr>
          <p:nvPr/>
        </p:nvPicPr>
        <p:blipFill>
          <a:blip r:embed="rId3" cstate="print"/>
          <a:srcRect r="53999"/>
          <a:stretch>
            <a:fillRect/>
          </a:stretch>
        </p:blipFill>
        <p:spPr bwMode="auto">
          <a:xfrm>
            <a:off x="7199313" y="4038600"/>
            <a:ext cx="1944687" cy="2819400"/>
          </a:xfrm>
          <a:prstGeom prst="rect">
            <a:avLst/>
          </a:prstGeom>
          <a:noFill/>
        </p:spPr>
      </p:pic>
      <p:sp>
        <p:nvSpPr>
          <p:cNvPr id="161799" name="Oval 7"/>
          <p:cNvSpPr>
            <a:spLocks noChangeArrowheads="1"/>
          </p:cNvSpPr>
          <p:nvPr/>
        </p:nvSpPr>
        <p:spPr bwMode="auto">
          <a:xfrm>
            <a:off x="5410200" y="2133600"/>
            <a:ext cx="1600200" cy="685800"/>
          </a:xfrm>
          <a:prstGeom prst="ellipse">
            <a:avLst/>
          </a:prstGeom>
          <a:noFill/>
          <a:ln w="28575" algn="ctr">
            <a:solidFill>
              <a:srgbClr val="FFFF00"/>
            </a:solidFill>
            <a:round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val 2"/>
          <p:cNvSpPr/>
          <p:nvPr/>
        </p:nvSpPr>
        <p:spPr bwMode="auto">
          <a:xfrm>
            <a:off x="1295400" y="6172200"/>
            <a:ext cx="1143000" cy="649188"/>
          </a:xfrm>
          <a:prstGeom prst="ellipse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" name="Oval 3"/>
          <p:cNvSpPr/>
          <p:nvPr/>
        </p:nvSpPr>
        <p:spPr bwMode="auto">
          <a:xfrm>
            <a:off x="990600" y="4953000"/>
            <a:ext cx="1447800" cy="685800"/>
          </a:xfrm>
          <a:prstGeom prst="ellipse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" name="Oval 4"/>
          <p:cNvSpPr/>
          <p:nvPr/>
        </p:nvSpPr>
        <p:spPr bwMode="auto">
          <a:xfrm>
            <a:off x="1143000" y="4572000"/>
            <a:ext cx="1295400" cy="649188"/>
          </a:xfrm>
          <a:prstGeom prst="ellipse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pic>
        <p:nvPicPr>
          <p:cNvPr id="2" name="Picture 1" descr="hms2012092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  <p:sp>
        <p:nvSpPr>
          <p:cNvPr id="10" name="Down Arrow 9"/>
          <p:cNvSpPr/>
          <p:nvPr/>
        </p:nvSpPr>
        <p:spPr bwMode="auto">
          <a:xfrm>
            <a:off x="1981200" y="5768876"/>
            <a:ext cx="76200" cy="479524"/>
          </a:xfrm>
          <a:prstGeom prst="downArrow">
            <a:avLst/>
          </a:prstGeom>
          <a:noFill/>
          <a:ln w="57150" cap="flat" cmpd="sng" algn="ctr">
            <a:solidFill>
              <a:srgbClr val="FFFF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936525" y="5130225"/>
            <a:ext cx="211147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>
                <a:solidFill>
                  <a:srgbClr val="FFC000"/>
                </a:solidFill>
              </a:rPr>
              <a:t>Daily analysis</a:t>
            </a:r>
          </a:p>
          <a:p>
            <a:r>
              <a:rPr lang="en-US" sz="1600" dirty="0" smtClean="0">
                <a:solidFill>
                  <a:srgbClr val="FFC000"/>
                </a:solidFill>
              </a:rPr>
              <a:t>Updated frequently </a:t>
            </a:r>
            <a:endParaRPr lang="en-US" sz="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2820" name="Picture 4" descr="calipir062711_loop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" y="152400"/>
            <a:ext cx="8763000" cy="6567488"/>
          </a:xfrm>
          <a:prstGeom prst="rect">
            <a:avLst/>
          </a:prstGeom>
          <a:noFill/>
        </p:spPr>
      </p:pic>
      <p:sp>
        <p:nvSpPr>
          <p:cNvPr id="162822" name="Oval 6"/>
          <p:cNvSpPr>
            <a:spLocks noChangeArrowheads="1"/>
          </p:cNvSpPr>
          <p:nvPr/>
        </p:nvSpPr>
        <p:spPr bwMode="auto">
          <a:xfrm>
            <a:off x="5410200" y="2133600"/>
            <a:ext cx="1524000" cy="685800"/>
          </a:xfrm>
          <a:prstGeom prst="ellipse">
            <a:avLst/>
          </a:prstGeom>
          <a:noFill/>
          <a:ln w="28575" algn="ctr">
            <a:solidFill>
              <a:srgbClr val="FFFF00"/>
            </a:solidFill>
            <a:round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8724" name="Picture 4" descr="Calips2011-06-27_V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52400"/>
            <a:ext cx="9144000" cy="3124200"/>
          </a:xfrm>
          <a:prstGeom prst="rect">
            <a:avLst/>
          </a:prstGeom>
          <a:noFill/>
        </p:spPr>
      </p:pic>
      <p:pic>
        <p:nvPicPr>
          <p:cNvPr id="158725" name="Picture 5" descr="Calips2011-06-27_V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479800"/>
            <a:ext cx="9144000" cy="3225800"/>
          </a:xfrm>
          <a:prstGeom prst="rect">
            <a:avLst/>
          </a:prstGeom>
          <a:noFill/>
        </p:spPr>
      </p:pic>
      <p:sp>
        <p:nvSpPr>
          <p:cNvPr id="158726" name="Oval 6"/>
          <p:cNvSpPr>
            <a:spLocks noChangeArrowheads="1"/>
          </p:cNvSpPr>
          <p:nvPr/>
        </p:nvSpPr>
        <p:spPr bwMode="auto">
          <a:xfrm>
            <a:off x="1524000" y="1676400"/>
            <a:ext cx="457200" cy="685800"/>
          </a:xfrm>
          <a:prstGeom prst="ellipse">
            <a:avLst/>
          </a:prstGeom>
          <a:noFill/>
          <a:ln w="28575" algn="ctr">
            <a:solidFill>
              <a:srgbClr val="FFFF00"/>
            </a:solidFill>
            <a:round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158727" name="Oval 7"/>
          <p:cNvSpPr>
            <a:spLocks noChangeArrowheads="1"/>
          </p:cNvSpPr>
          <p:nvPr/>
        </p:nvSpPr>
        <p:spPr bwMode="auto">
          <a:xfrm>
            <a:off x="1524000" y="5029200"/>
            <a:ext cx="457200" cy="685800"/>
          </a:xfrm>
          <a:prstGeom prst="ellipse">
            <a:avLst/>
          </a:prstGeom>
          <a:noFill/>
          <a:ln w="28575" algn="ctr">
            <a:solidFill>
              <a:srgbClr val="FFFF00"/>
            </a:solidFill>
            <a:round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4" name="Text Box 2"/>
          <p:cNvSpPr txBox="1">
            <a:spLocks noChangeArrowheads="1"/>
          </p:cNvSpPr>
          <p:nvPr/>
        </p:nvSpPr>
        <p:spPr bwMode="auto">
          <a:xfrm>
            <a:off x="304800" y="1606550"/>
            <a:ext cx="8610600" cy="410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eaLnBrk="0" hangingPunct="0"/>
            <a:r>
              <a:rPr lang="en-US">
                <a:solidFill>
                  <a:srgbClr val="FFFF00"/>
                </a:solidFill>
                <a:latin typeface="Times New Roman" pitchFamily="18" charset="0"/>
              </a:rPr>
              <a:t>Analyst input to the HYbrid Single-Particle Lagrangian Integrated Trajectory (HYSPLIT) Model which is used in the National Weather Service (NWS) Air Quality Forecast:</a:t>
            </a:r>
          </a:p>
          <a:p>
            <a:pPr algn="l" eaLnBrk="0" hangingPunct="0"/>
            <a:endParaRPr lang="en-US">
              <a:solidFill>
                <a:srgbClr val="FFFFFF"/>
              </a:solidFill>
              <a:latin typeface="Times New Roman" pitchFamily="18" charset="0"/>
            </a:endParaRPr>
          </a:p>
          <a:p>
            <a:pPr algn="l" eaLnBrk="0" hangingPunct="0">
              <a:buFontTx/>
              <a:buBlip>
                <a:blip r:embed="rId3"/>
              </a:buBlip>
            </a:pPr>
            <a:r>
              <a:rPr lang="en-US">
                <a:solidFill>
                  <a:srgbClr val="FFFFFF"/>
                </a:solidFill>
                <a:latin typeface="Times New Roman" pitchFamily="18" charset="0"/>
              </a:rPr>
              <a:t>  Locations of smoke emitting fires </a:t>
            </a:r>
          </a:p>
          <a:p>
            <a:pPr algn="l" eaLnBrk="0" hangingPunct="0">
              <a:buFontTx/>
              <a:buBlip>
                <a:blip r:embed="rId3"/>
              </a:buBlip>
            </a:pPr>
            <a:endParaRPr lang="en-US">
              <a:solidFill>
                <a:srgbClr val="FFFFFF"/>
              </a:solidFill>
              <a:latin typeface="Times New Roman" pitchFamily="18" charset="0"/>
            </a:endParaRPr>
          </a:p>
          <a:p>
            <a:pPr algn="l" eaLnBrk="0" hangingPunct="0">
              <a:buFontTx/>
              <a:buBlip>
                <a:blip r:embed="rId3"/>
              </a:buBlip>
            </a:pPr>
            <a:r>
              <a:rPr lang="en-US">
                <a:solidFill>
                  <a:srgbClr val="FFFFFF"/>
                </a:solidFill>
                <a:latin typeface="Times New Roman" pitchFamily="18" charset="0"/>
              </a:rPr>
              <a:t>  Each point represents 1 square km</a:t>
            </a:r>
          </a:p>
          <a:p>
            <a:pPr algn="l" eaLnBrk="0" hangingPunct="0">
              <a:buFontTx/>
              <a:buBlip>
                <a:blip r:embed="rId3"/>
              </a:buBlip>
            </a:pPr>
            <a:endParaRPr lang="en-US">
              <a:solidFill>
                <a:srgbClr val="FFFFFF"/>
              </a:solidFill>
              <a:latin typeface="Times New Roman" pitchFamily="18" charset="0"/>
            </a:endParaRPr>
          </a:p>
          <a:p>
            <a:pPr algn="l" eaLnBrk="0" hangingPunct="0">
              <a:buFontTx/>
              <a:buBlip>
                <a:blip r:embed="rId3"/>
              </a:buBlip>
            </a:pPr>
            <a:r>
              <a:rPr lang="en-US">
                <a:solidFill>
                  <a:srgbClr val="FFFFFF"/>
                </a:solidFill>
                <a:latin typeface="Times New Roman" pitchFamily="18" charset="0"/>
              </a:rPr>
              <a:t>  Start time and duration of smoke emissions</a:t>
            </a:r>
          </a:p>
          <a:p>
            <a:pPr algn="l" eaLnBrk="0" hangingPunct="0"/>
            <a:endParaRPr lang="en-US">
              <a:solidFill>
                <a:srgbClr val="FFFFFF"/>
              </a:solidFill>
              <a:latin typeface="Times New Roman" pitchFamily="18" charset="0"/>
            </a:endParaRPr>
          </a:p>
          <a:p>
            <a:pPr algn="l" eaLnBrk="0" hangingPunct="0"/>
            <a:r>
              <a:rPr lang="en-US">
                <a:solidFill>
                  <a:srgbClr val="FFFFFF"/>
                </a:solidFill>
                <a:latin typeface="Times New Roman" pitchFamily="18" charset="0"/>
              </a:rPr>
              <a:t> </a:t>
            </a:r>
            <a:endParaRPr lang="en-US" b="0"/>
          </a:p>
        </p:txBody>
      </p:sp>
      <p:sp>
        <p:nvSpPr>
          <p:cNvPr id="115715" name="Text Box 3"/>
          <p:cNvSpPr txBox="1">
            <a:spLocks noChangeArrowheads="1"/>
          </p:cNvSpPr>
          <p:nvPr/>
        </p:nvSpPr>
        <p:spPr bwMode="auto">
          <a:xfrm>
            <a:off x="1697038" y="92075"/>
            <a:ext cx="5694362" cy="5794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3200">
                <a:solidFill>
                  <a:srgbClr val="FFFF00"/>
                </a:solidFill>
              </a:rPr>
              <a:t>HAZARD MAPPING SYSTEM</a:t>
            </a:r>
          </a:p>
        </p:txBody>
      </p:sp>
      <p:sp>
        <p:nvSpPr>
          <p:cNvPr id="115716" name="Line 4"/>
          <p:cNvSpPr>
            <a:spLocks noChangeShapeType="1"/>
          </p:cNvSpPr>
          <p:nvPr/>
        </p:nvSpPr>
        <p:spPr bwMode="auto">
          <a:xfrm>
            <a:off x="609600" y="838200"/>
            <a:ext cx="80010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9810" name="Picture 2" descr="smoke_0316-OK-loop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600" y="1219200"/>
            <a:ext cx="5257800" cy="4800600"/>
          </a:xfrm>
          <a:prstGeom prst="rect">
            <a:avLst/>
          </a:prstGeom>
          <a:noFill/>
        </p:spPr>
      </p:pic>
      <p:sp>
        <p:nvSpPr>
          <p:cNvPr id="119811" name="Text Box 3"/>
          <p:cNvSpPr txBox="1">
            <a:spLocks noChangeArrowheads="1"/>
          </p:cNvSpPr>
          <p:nvPr/>
        </p:nvSpPr>
        <p:spPr bwMode="auto">
          <a:xfrm>
            <a:off x="5715000" y="1530350"/>
            <a:ext cx="3429000" cy="410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/>
            <a:r>
              <a:rPr lang="en-US">
                <a:solidFill>
                  <a:srgbClr val="FFFF00"/>
                </a:solidFill>
              </a:rPr>
              <a:t>Note the differences in the smoke plumes:</a:t>
            </a:r>
          </a:p>
          <a:p>
            <a:pPr algn="l"/>
            <a:endParaRPr lang="en-US">
              <a:solidFill>
                <a:srgbClr val="FFFF00"/>
              </a:solidFill>
            </a:endParaRPr>
          </a:p>
          <a:p>
            <a:pPr algn="l"/>
            <a:r>
              <a:rPr lang="en-US">
                <a:solidFill>
                  <a:schemeClr val="bg1"/>
                </a:solidFill>
              </a:rPr>
              <a:t>Start times</a:t>
            </a:r>
          </a:p>
          <a:p>
            <a:pPr algn="l"/>
            <a:endParaRPr lang="en-US">
              <a:solidFill>
                <a:schemeClr val="bg1"/>
              </a:solidFill>
            </a:endParaRPr>
          </a:p>
          <a:p>
            <a:pPr algn="l"/>
            <a:r>
              <a:rPr lang="en-US">
                <a:solidFill>
                  <a:schemeClr val="bg1"/>
                </a:solidFill>
              </a:rPr>
              <a:t>Smoke density</a:t>
            </a:r>
          </a:p>
          <a:p>
            <a:pPr algn="l"/>
            <a:endParaRPr lang="en-US">
              <a:solidFill>
                <a:schemeClr val="bg1"/>
              </a:solidFill>
            </a:endParaRPr>
          </a:p>
          <a:p>
            <a:pPr algn="l"/>
            <a:r>
              <a:rPr lang="en-US">
                <a:solidFill>
                  <a:schemeClr val="bg1"/>
                </a:solidFill>
              </a:rPr>
              <a:t>Amount of smoke</a:t>
            </a:r>
          </a:p>
          <a:p>
            <a:pPr algn="l"/>
            <a:endParaRPr lang="en-US">
              <a:solidFill>
                <a:schemeClr val="bg1"/>
              </a:solidFill>
            </a:endParaRPr>
          </a:p>
          <a:p>
            <a:pPr algn="l"/>
            <a:r>
              <a:rPr lang="en-US">
                <a:solidFill>
                  <a:schemeClr val="bg1"/>
                </a:solidFill>
              </a:rPr>
              <a:t>Dynamics within plume</a:t>
            </a:r>
          </a:p>
        </p:txBody>
      </p:sp>
      <p:sp>
        <p:nvSpPr>
          <p:cNvPr id="119813" name="Text Box 5"/>
          <p:cNvSpPr txBox="1">
            <a:spLocks noChangeArrowheads="1"/>
          </p:cNvSpPr>
          <p:nvPr/>
        </p:nvSpPr>
        <p:spPr bwMode="auto">
          <a:xfrm>
            <a:off x="1697038" y="106363"/>
            <a:ext cx="5694362" cy="57943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3200">
                <a:solidFill>
                  <a:srgbClr val="FFFF00"/>
                </a:solidFill>
              </a:rPr>
              <a:t>HAZARD MAPPING SYSTEM</a:t>
            </a:r>
          </a:p>
        </p:txBody>
      </p:sp>
      <p:sp>
        <p:nvSpPr>
          <p:cNvPr id="119814" name="Line 6"/>
          <p:cNvSpPr>
            <a:spLocks noChangeShapeType="1"/>
          </p:cNvSpPr>
          <p:nvPr/>
        </p:nvSpPr>
        <p:spPr bwMode="auto">
          <a:xfrm>
            <a:off x="609600" y="838200"/>
            <a:ext cx="80010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882" name="Picture 2"/>
          <p:cNvPicPr>
            <a:picLocks noChangeAspect="1" noChangeArrowheads="1"/>
          </p:cNvPicPr>
          <p:nvPr/>
        </p:nvPicPr>
        <p:blipFill>
          <a:blip r:embed="rId3" cstate="print"/>
          <a:srcRect t="10197"/>
          <a:stretch>
            <a:fillRect/>
          </a:stretch>
        </p:blipFill>
        <p:spPr bwMode="auto">
          <a:xfrm>
            <a:off x="0" y="152400"/>
            <a:ext cx="5791200" cy="3713163"/>
          </a:xfrm>
          <a:prstGeom prst="rect">
            <a:avLst/>
          </a:prstGeom>
          <a:noFill/>
          <a:ln w="6350">
            <a:solidFill>
              <a:srgbClr val="000000"/>
            </a:solidFill>
            <a:miter lim="800000"/>
            <a:headEnd/>
            <a:tailEnd/>
          </a:ln>
          <a:effectLst/>
        </p:spPr>
      </p:pic>
      <p:pic>
        <p:nvPicPr>
          <p:cNvPr id="122883" name="Picture 3" descr="http://www.weather.gov/aq/images/midatlantic/smokes8_midatlantic.png"/>
          <p:cNvPicPr>
            <a:picLocks noChangeAspect="1" noChangeArrowheads="1"/>
          </p:cNvPicPr>
          <p:nvPr/>
        </p:nvPicPr>
        <p:blipFill>
          <a:blip r:embed="rId4" r:link="rId5" cstate="print"/>
          <a:srcRect/>
          <a:stretch>
            <a:fillRect/>
          </a:stretch>
        </p:blipFill>
        <p:spPr bwMode="auto">
          <a:xfrm>
            <a:off x="5222875" y="2609850"/>
            <a:ext cx="3921125" cy="424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884" name="Text Box 4"/>
          <p:cNvSpPr txBox="1">
            <a:spLocks noChangeArrowheads="1"/>
          </p:cNvSpPr>
          <p:nvPr/>
        </p:nvSpPr>
        <p:spPr bwMode="auto">
          <a:xfrm>
            <a:off x="228600" y="3962400"/>
            <a:ext cx="4648200" cy="2647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>
                <a:solidFill>
                  <a:srgbClr val="FFFF00"/>
                </a:solidFill>
              </a:rPr>
              <a:t>NWS Air Quality Forecast Guidance using HYSPLIT is run by NWS at 10Z on the following day using the 06Z NAM run for meteorology.</a:t>
            </a:r>
          </a:p>
          <a:p>
            <a:endParaRPr lang="en-US">
              <a:solidFill>
                <a:srgbClr val="FFFF00"/>
              </a:solidFill>
            </a:endParaRPr>
          </a:p>
          <a:p>
            <a:r>
              <a:rPr lang="en-US">
                <a:solidFill>
                  <a:schemeClr val="bg1"/>
                </a:solidFill>
              </a:rPr>
              <a:t>airquality.weather.gov/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868" name="Rectangle 4"/>
          <p:cNvSpPr>
            <a:spLocks noChangeArrowheads="1"/>
          </p:cNvSpPr>
          <p:nvPr/>
        </p:nvSpPr>
        <p:spPr bwMode="auto">
          <a:xfrm>
            <a:off x="609600" y="4267200"/>
            <a:ext cx="7772400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 algn="l">
              <a:spcBef>
                <a:spcPct val="20000"/>
              </a:spcBef>
            </a:pPr>
            <a:r>
              <a:rPr lang="en-US" sz="2000">
                <a:solidFill>
                  <a:schemeClr val="bg1"/>
                </a:solidFill>
              </a:rPr>
              <a:t>		  </a:t>
            </a:r>
            <a:r>
              <a:rPr lang="en-US">
                <a:solidFill>
                  <a:schemeClr val="bg1"/>
                </a:solidFill>
              </a:rPr>
              <a:t>www.osdpd.noaa.gov/ml/land/hms.html</a:t>
            </a:r>
          </a:p>
          <a:p>
            <a:pPr marL="342900" indent="-342900" algn="l">
              <a:spcBef>
                <a:spcPct val="20000"/>
              </a:spcBef>
            </a:pPr>
            <a:endParaRPr lang="en-US" sz="2000">
              <a:solidFill>
                <a:schemeClr val="bg1"/>
              </a:solidFill>
            </a:endParaRPr>
          </a:p>
          <a:p>
            <a:pPr marL="342900" indent="-342900" algn="l">
              <a:spcBef>
                <a:spcPct val="20000"/>
              </a:spcBef>
              <a:buFontTx/>
              <a:buChar char="•"/>
            </a:pPr>
            <a:r>
              <a:rPr lang="en-US" sz="1800">
                <a:solidFill>
                  <a:schemeClr val="bg1"/>
                </a:solidFill>
              </a:rPr>
              <a:t>Includes links to </a:t>
            </a:r>
          </a:p>
          <a:p>
            <a:pPr marL="342900" indent="-342900" algn="l">
              <a:spcBef>
                <a:spcPct val="20000"/>
              </a:spcBef>
            </a:pPr>
            <a:r>
              <a:rPr lang="en-US" sz="1800">
                <a:solidFill>
                  <a:schemeClr val="bg1"/>
                </a:solidFill>
              </a:rPr>
              <a:t>	   archived products	            automated algorithms</a:t>
            </a:r>
          </a:p>
          <a:p>
            <a:pPr marL="342900" indent="-342900" algn="l">
              <a:spcBef>
                <a:spcPct val="20000"/>
              </a:spcBef>
            </a:pPr>
            <a:r>
              <a:rPr lang="en-US" sz="1800">
                <a:solidFill>
                  <a:schemeClr val="bg1"/>
                </a:solidFill>
              </a:rPr>
              <a:t>	   GIS page		            smoke forecasts</a:t>
            </a:r>
          </a:p>
          <a:p>
            <a:pPr marL="342900" indent="-342900" algn="l">
              <a:spcBef>
                <a:spcPct val="20000"/>
              </a:spcBef>
            </a:pPr>
            <a:r>
              <a:rPr lang="en-US" sz="1800">
                <a:solidFill>
                  <a:schemeClr val="bg1"/>
                </a:solidFill>
              </a:rPr>
              <a:t>	   near real time imagery        manual quality controlled</a:t>
            </a:r>
          </a:p>
          <a:p>
            <a:pPr marL="342900" indent="-342900" algn="l">
              <a:spcBef>
                <a:spcPct val="20000"/>
              </a:spcBef>
            </a:pPr>
            <a:r>
              <a:rPr lang="en-US" sz="1800">
                <a:solidFill>
                  <a:schemeClr val="bg1"/>
                </a:solidFill>
              </a:rPr>
              <a:t>                                                               analysis</a:t>
            </a:r>
            <a:endParaRPr lang="en-US" sz="2000">
              <a:solidFill>
                <a:schemeClr val="bg1"/>
              </a:solidFill>
            </a:endParaRPr>
          </a:p>
        </p:txBody>
      </p:sp>
      <p:sp>
        <p:nvSpPr>
          <p:cNvPr id="164869" name="Text Box 5"/>
          <p:cNvSpPr txBox="1">
            <a:spLocks noChangeArrowheads="1"/>
          </p:cNvSpPr>
          <p:nvPr/>
        </p:nvSpPr>
        <p:spPr bwMode="auto">
          <a:xfrm>
            <a:off x="2346325" y="76200"/>
            <a:ext cx="4002088" cy="5794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3200">
                <a:solidFill>
                  <a:srgbClr val="FFFF00"/>
                </a:solidFill>
              </a:rPr>
              <a:t>PRODUCT ACCESS</a:t>
            </a:r>
          </a:p>
        </p:txBody>
      </p:sp>
      <p:pic>
        <p:nvPicPr>
          <p:cNvPr id="164872" name="Picture 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00200" y="714375"/>
            <a:ext cx="5410200" cy="35528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892" name="Text Box 4"/>
          <p:cNvSpPr txBox="1">
            <a:spLocks noChangeArrowheads="1"/>
          </p:cNvSpPr>
          <p:nvPr/>
        </p:nvSpPr>
        <p:spPr bwMode="auto">
          <a:xfrm>
            <a:off x="1711325" y="2122488"/>
            <a:ext cx="5299075" cy="18002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800">
                <a:solidFill>
                  <a:srgbClr val="FFFF00"/>
                </a:solidFill>
              </a:rPr>
              <a:t>THANK YOU</a:t>
            </a:r>
          </a:p>
          <a:p>
            <a:endParaRPr lang="en-US" sz="2800">
              <a:solidFill>
                <a:srgbClr val="FFFF00"/>
              </a:solidFill>
            </a:endParaRPr>
          </a:p>
          <a:p>
            <a:endParaRPr lang="en-US" sz="2800">
              <a:solidFill>
                <a:srgbClr val="FFFF00"/>
              </a:solidFill>
            </a:endParaRPr>
          </a:p>
          <a:p>
            <a:r>
              <a:rPr lang="en-US" sz="2800">
                <a:solidFill>
                  <a:srgbClr val="FFFF00"/>
                </a:solidFill>
              </a:rPr>
              <a:t>QUESTIONS OR COMMENTS?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Text Box 2"/>
          <p:cNvSpPr txBox="1">
            <a:spLocks noChangeArrowheads="1"/>
          </p:cNvSpPr>
          <p:nvPr/>
        </p:nvSpPr>
        <p:spPr bwMode="auto">
          <a:xfrm>
            <a:off x="152400" y="3429000"/>
            <a:ext cx="8839200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l" eaLnBrk="0" hangingPunct="0">
              <a:buClr>
                <a:schemeClr val="bg1"/>
              </a:buClr>
              <a:buFont typeface="Wingdings" pitchFamily="2" charset="2"/>
              <a:buChar char="Ø"/>
            </a:pPr>
            <a:r>
              <a:rPr lang="en-US" sz="2200" dirty="0">
                <a:solidFill>
                  <a:schemeClr val="bg1"/>
                </a:solidFill>
                <a:latin typeface="Times New Roman" pitchFamily="18" charset="0"/>
              </a:rPr>
              <a:t>HMS Incorporates </a:t>
            </a:r>
            <a:r>
              <a:rPr lang="en-US" sz="2200" dirty="0" smtClean="0">
                <a:solidFill>
                  <a:schemeClr val="bg1"/>
                </a:solidFill>
                <a:latin typeface="Times New Roman" pitchFamily="18" charset="0"/>
              </a:rPr>
              <a:t>2 </a:t>
            </a:r>
            <a:r>
              <a:rPr lang="en-US" sz="2200" dirty="0">
                <a:solidFill>
                  <a:schemeClr val="bg1"/>
                </a:solidFill>
                <a:latin typeface="Times New Roman" pitchFamily="18" charset="0"/>
              </a:rPr>
              <a:t>geostationary </a:t>
            </a:r>
            <a:r>
              <a:rPr lang="en-US" sz="2200" dirty="0" smtClean="0">
                <a:solidFill>
                  <a:schemeClr val="bg1"/>
                </a:solidFill>
                <a:latin typeface="Times New Roman" pitchFamily="18" charset="0"/>
              </a:rPr>
              <a:t>(GOES-East/West) and 6 polar </a:t>
            </a:r>
          </a:p>
          <a:p>
            <a:pPr algn="l" eaLnBrk="0" hangingPunct="0">
              <a:buClr>
                <a:schemeClr val="bg1"/>
              </a:buClr>
            </a:pPr>
            <a:r>
              <a:rPr lang="en-US" sz="2200" dirty="0" smtClean="0">
                <a:solidFill>
                  <a:schemeClr val="bg1"/>
                </a:solidFill>
                <a:latin typeface="Times New Roman" pitchFamily="18" charset="0"/>
              </a:rPr>
              <a:t>       orbiting (Terra/Aqua and NOAA-15,18,19 and METOP-A) </a:t>
            </a:r>
            <a:endParaRPr lang="en-US" sz="2200" dirty="0">
              <a:solidFill>
                <a:schemeClr val="bg1"/>
              </a:solidFill>
              <a:latin typeface="Times New Roman" pitchFamily="18" charset="0"/>
            </a:endParaRPr>
          </a:p>
          <a:p>
            <a:pPr algn="l" eaLnBrk="0" hangingPunct="0">
              <a:buClr>
                <a:schemeClr val="bg1"/>
              </a:buClr>
              <a:buFont typeface="Wingdings" pitchFamily="2" charset="2"/>
              <a:buChar char="Ø"/>
            </a:pPr>
            <a:r>
              <a:rPr lang="en-US" sz="2200" dirty="0">
                <a:solidFill>
                  <a:schemeClr val="bg1"/>
                </a:solidFill>
                <a:latin typeface="Times New Roman" pitchFamily="18" charset="0"/>
              </a:rPr>
              <a:t> Over </a:t>
            </a:r>
            <a:r>
              <a:rPr lang="en-US" sz="2200" dirty="0" smtClean="0">
                <a:solidFill>
                  <a:schemeClr val="bg1"/>
                </a:solidFill>
                <a:latin typeface="Times New Roman" pitchFamily="18" charset="0"/>
              </a:rPr>
              <a:t>200 </a:t>
            </a:r>
            <a:r>
              <a:rPr lang="en-US" sz="2200" dirty="0">
                <a:solidFill>
                  <a:schemeClr val="bg1"/>
                </a:solidFill>
                <a:latin typeface="Times New Roman" pitchFamily="18" charset="0"/>
              </a:rPr>
              <a:t>looks per day in areas of overlap</a:t>
            </a:r>
          </a:p>
          <a:p>
            <a:pPr algn="l" eaLnBrk="0" hangingPunct="0">
              <a:buClr>
                <a:schemeClr val="bg1"/>
              </a:buClr>
              <a:buFont typeface="Wingdings" pitchFamily="2" charset="2"/>
              <a:buChar char="Ø"/>
            </a:pPr>
            <a:r>
              <a:rPr lang="en-US" sz="2200" dirty="0">
                <a:solidFill>
                  <a:schemeClr val="bg1"/>
                </a:solidFill>
                <a:latin typeface="Times New Roman" pitchFamily="18" charset="0"/>
              </a:rPr>
              <a:t> POES spacecraft provide 2 orbits/day in mid latitudes, </a:t>
            </a:r>
            <a:r>
              <a:rPr lang="en-US" sz="2200" dirty="0" smtClean="0">
                <a:solidFill>
                  <a:schemeClr val="bg1"/>
                </a:solidFill>
                <a:latin typeface="Times New Roman" pitchFamily="18" charset="0"/>
              </a:rPr>
              <a:t>more </a:t>
            </a:r>
            <a:r>
              <a:rPr lang="en-US" sz="2200" dirty="0">
                <a:solidFill>
                  <a:schemeClr val="bg1"/>
                </a:solidFill>
                <a:latin typeface="Times New Roman" pitchFamily="18" charset="0"/>
              </a:rPr>
              <a:t>frequent </a:t>
            </a:r>
            <a:endParaRPr lang="en-US" sz="2200" dirty="0" smtClean="0">
              <a:solidFill>
                <a:schemeClr val="bg1"/>
              </a:solidFill>
              <a:latin typeface="Times New Roman" pitchFamily="18" charset="0"/>
            </a:endParaRPr>
          </a:p>
          <a:p>
            <a:pPr algn="l" eaLnBrk="0" hangingPunct="0">
              <a:buClr>
                <a:schemeClr val="bg1"/>
              </a:buClr>
            </a:pPr>
            <a:r>
              <a:rPr lang="en-US" sz="2200" dirty="0" smtClean="0">
                <a:solidFill>
                  <a:schemeClr val="bg1"/>
                </a:solidFill>
                <a:latin typeface="Times New Roman" pitchFamily="18" charset="0"/>
              </a:rPr>
              <a:t>       over </a:t>
            </a:r>
            <a:r>
              <a:rPr lang="en-US" sz="2200" dirty="0">
                <a:solidFill>
                  <a:schemeClr val="bg1"/>
                </a:solidFill>
                <a:latin typeface="Times New Roman" pitchFamily="18" charset="0"/>
              </a:rPr>
              <a:t>Alaska/Canada</a:t>
            </a:r>
          </a:p>
          <a:p>
            <a:pPr algn="l" eaLnBrk="0" hangingPunct="0">
              <a:buClr>
                <a:schemeClr val="bg1"/>
              </a:buClr>
              <a:buFont typeface="Wingdings" pitchFamily="2" charset="2"/>
              <a:buChar char="Ø"/>
            </a:pPr>
            <a:r>
              <a:rPr lang="en-US" sz="2200" dirty="0">
                <a:solidFill>
                  <a:schemeClr val="bg1"/>
                </a:solidFill>
                <a:latin typeface="Times New Roman" pitchFamily="18" charset="0"/>
              </a:rPr>
              <a:t> Analysis performed year-round for contiguous US</a:t>
            </a:r>
            <a:r>
              <a:rPr lang="en-US" sz="2200" dirty="0" smtClean="0">
                <a:solidFill>
                  <a:schemeClr val="bg1"/>
                </a:solidFill>
                <a:latin typeface="Times New Roman" pitchFamily="18" charset="0"/>
              </a:rPr>
              <a:t>, Hawaii </a:t>
            </a:r>
            <a:r>
              <a:rPr lang="en-US" sz="2200" dirty="0">
                <a:solidFill>
                  <a:schemeClr val="bg1"/>
                </a:solidFill>
                <a:latin typeface="Times New Roman" pitchFamily="18" charset="0"/>
              </a:rPr>
              <a:t>and </a:t>
            </a:r>
            <a:endParaRPr lang="en-US" sz="2200" dirty="0" smtClean="0">
              <a:solidFill>
                <a:schemeClr val="bg1"/>
              </a:solidFill>
              <a:latin typeface="Times New Roman" pitchFamily="18" charset="0"/>
            </a:endParaRPr>
          </a:p>
          <a:p>
            <a:pPr algn="l" eaLnBrk="0" hangingPunct="0">
              <a:buClr>
                <a:schemeClr val="bg1"/>
              </a:buClr>
            </a:pPr>
            <a:r>
              <a:rPr lang="en-US" sz="2200" dirty="0" smtClean="0">
                <a:solidFill>
                  <a:schemeClr val="bg1"/>
                </a:solidFill>
                <a:latin typeface="Times New Roman" pitchFamily="18" charset="0"/>
              </a:rPr>
              <a:t>       Central America, seasonally </a:t>
            </a:r>
            <a:r>
              <a:rPr lang="en-US" sz="2200" dirty="0">
                <a:solidFill>
                  <a:schemeClr val="bg1"/>
                </a:solidFill>
                <a:latin typeface="Times New Roman" pitchFamily="18" charset="0"/>
              </a:rPr>
              <a:t>for Alaska and </a:t>
            </a:r>
            <a:r>
              <a:rPr lang="en-US" sz="2200" dirty="0" smtClean="0">
                <a:solidFill>
                  <a:schemeClr val="bg1"/>
                </a:solidFill>
                <a:latin typeface="Times New Roman" pitchFamily="18" charset="0"/>
              </a:rPr>
              <a:t>Canada (&gt; 7.5 million </a:t>
            </a:r>
          </a:p>
          <a:p>
            <a:pPr algn="l" eaLnBrk="0" hangingPunct="0">
              <a:buClr>
                <a:schemeClr val="bg1"/>
              </a:buClr>
            </a:pPr>
            <a:r>
              <a:rPr lang="en-US" sz="2200" dirty="0" smtClean="0">
                <a:solidFill>
                  <a:schemeClr val="bg1"/>
                </a:solidFill>
                <a:latin typeface="Times New Roman" pitchFamily="18" charset="0"/>
              </a:rPr>
              <a:t>       miles</a:t>
            </a:r>
            <a:r>
              <a:rPr lang="en-US" sz="2200" baseline="30000" dirty="0" smtClean="0">
                <a:solidFill>
                  <a:schemeClr val="bg1"/>
                </a:solidFill>
                <a:latin typeface="Times New Roman" pitchFamily="18" charset="0"/>
              </a:rPr>
              <a:t>2</a:t>
            </a:r>
            <a:r>
              <a:rPr lang="en-US" sz="2200" dirty="0" smtClean="0">
                <a:solidFill>
                  <a:schemeClr val="bg1"/>
                </a:solidFill>
                <a:latin typeface="Times New Roman" pitchFamily="18" charset="0"/>
              </a:rPr>
              <a:t>), </a:t>
            </a:r>
          </a:p>
          <a:p>
            <a:pPr algn="l" eaLnBrk="0" hangingPunct="0">
              <a:buClr>
                <a:schemeClr val="bg1"/>
              </a:buClr>
              <a:buFont typeface="Wingdings" pitchFamily="2" charset="2"/>
              <a:buChar char="Ø"/>
            </a:pPr>
            <a:r>
              <a:rPr lang="en-US" sz="2200" dirty="0" smtClean="0">
                <a:solidFill>
                  <a:schemeClr val="bg1"/>
                </a:solidFill>
                <a:latin typeface="Times New Roman" pitchFamily="18" charset="0"/>
              </a:rPr>
              <a:t> Central America Analysis performed by SMN</a:t>
            </a:r>
            <a:endParaRPr lang="en-US" sz="2200" dirty="0">
              <a:solidFill>
                <a:schemeClr val="bg1"/>
              </a:solidFill>
              <a:latin typeface="Times New Roman" pitchFamily="18" charset="0"/>
            </a:endParaRPr>
          </a:p>
          <a:p>
            <a:pPr algn="l"/>
            <a:endParaRPr lang="en-US" sz="1800" b="0" dirty="0">
              <a:solidFill>
                <a:schemeClr val="bg1"/>
              </a:solidFill>
            </a:endParaRPr>
          </a:p>
        </p:txBody>
      </p:sp>
      <p:pic>
        <p:nvPicPr>
          <p:cNvPr id="65539" name="Picture 3" descr="0630VIS0200Z"/>
          <p:cNvPicPr>
            <a:picLocks noChangeAspect="1" noChangeArrowheads="1"/>
          </p:cNvPicPr>
          <p:nvPr/>
        </p:nvPicPr>
        <p:blipFill>
          <a:blip r:embed="rId3" cstate="print"/>
          <a:srcRect l="19478" r="17894" b="32835"/>
          <a:stretch>
            <a:fillRect/>
          </a:stretch>
        </p:blipFill>
        <p:spPr bwMode="auto">
          <a:xfrm>
            <a:off x="0" y="1135063"/>
            <a:ext cx="2286000" cy="1836737"/>
          </a:xfrm>
          <a:prstGeom prst="rect">
            <a:avLst/>
          </a:prstGeom>
          <a:noFill/>
        </p:spPr>
      </p:pic>
      <p:pic>
        <p:nvPicPr>
          <p:cNvPr id="65540" name="Picture 4" descr="LOSALAMOS2"/>
          <p:cNvPicPr>
            <a:picLocks noChangeAspect="1" noChangeArrowheads="1"/>
          </p:cNvPicPr>
          <p:nvPr/>
        </p:nvPicPr>
        <p:blipFill>
          <a:blip r:embed="rId4" cstate="print">
            <a:lum bright="24000" contrast="24000"/>
          </a:blip>
          <a:srcRect l="15385" t="2756" r="10255" b="17891"/>
          <a:stretch>
            <a:fillRect/>
          </a:stretch>
        </p:blipFill>
        <p:spPr bwMode="auto">
          <a:xfrm>
            <a:off x="2362200" y="1143000"/>
            <a:ext cx="2286000" cy="1828800"/>
          </a:xfrm>
          <a:prstGeom prst="rect">
            <a:avLst/>
          </a:prstGeom>
          <a:noFill/>
        </p:spPr>
      </p:pic>
      <p:sp>
        <p:nvSpPr>
          <p:cNvPr id="65541" name="Text Box 5"/>
          <p:cNvSpPr txBox="1">
            <a:spLocks noChangeArrowheads="1"/>
          </p:cNvSpPr>
          <p:nvPr/>
        </p:nvSpPr>
        <p:spPr bwMode="auto">
          <a:xfrm>
            <a:off x="457200" y="2909888"/>
            <a:ext cx="1581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 sz="1800">
                <a:solidFill>
                  <a:srgbClr val="FFFF00"/>
                </a:solidFill>
              </a:rPr>
              <a:t>GOES-WEST</a:t>
            </a:r>
          </a:p>
        </p:txBody>
      </p:sp>
      <p:sp>
        <p:nvSpPr>
          <p:cNvPr id="65542" name="Text Box 6"/>
          <p:cNvSpPr txBox="1">
            <a:spLocks noChangeArrowheads="1"/>
          </p:cNvSpPr>
          <p:nvPr/>
        </p:nvSpPr>
        <p:spPr bwMode="auto">
          <a:xfrm>
            <a:off x="2819400" y="2895600"/>
            <a:ext cx="15303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 sz="1800">
                <a:solidFill>
                  <a:srgbClr val="FFFF00"/>
                </a:solidFill>
              </a:rPr>
              <a:t>GOES-EAST</a:t>
            </a:r>
          </a:p>
        </p:txBody>
      </p:sp>
      <p:pic>
        <p:nvPicPr>
          <p:cNvPr id="65543" name="Picture 7" descr="SOCALAVHRR8"/>
          <p:cNvPicPr>
            <a:picLocks noChangeAspect="1" noChangeArrowheads="1"/>
          </p:cNvPicPr>
          <p:nvPr/>
        </p:nvPicPr>
        <p:blipFill>
          <a:blip r:embed="rId5" cstate="print"/>
          <a:srcRect l="13792" t="9195" r="3448"/>
          <a:stretch>
            <a:fillRect/>
          </a:stretch>
        </p:blipFill>
        <p:spPr bwMode="auto">
          <a:xfrm>
            <a:off x="4724400" y="1143000"/>
            <a:ext cx="2209800" cy="1819275"/>
          </a:xfrm>
          <a:prstGeom prst="rect">
            <a:avLst/>
          </a:prstGeom>
          <a:noFill/>
        </p:spPr>
      </p:pic>
      <p:sp>
        <p:nvSpPr>
          <p:cNvPr id="65544" name="Text Box 8"/>
          <p:cNvSpPr txBox="1">
            <a:spLocks noChangeArrowheads="1"/>
          </p:cNvSpPr>
          <p:nvPr/>
        </p:nvSpPr>
        <p:spPr bwMode="auto">
          <a:xfrm>
            <a:off x="4953000" y="2909888"/>
            <a:ext cx="17462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 sz="1800">
                <a:solidFill>
                  <a:srgbClr val="FFFF00"/>
                </a:solidFill>
              </a:rPr>
              <a:t>NOAA-AVHRR</a:t>
            </a:r>
          </a:p>
        </p:txBody>
      </p:sp>
      <p:pic>
        <p:nvPicPr>
          <p:cNvPr id="65545" name="Picture 9" descr="SOCAL"/>
          <p:cNvPicPr>
            <a:picLocks noChangeAspect="1" noChangeArrowheads="1"/>
          </p:cNvPicPr>
          <p:nvPr/>
        </p:nvPicPr>
        <p:blipFill>
          <a:blip r:embed="rId6" cstate="print"/>
          <a:srcRect r="9677"/>
          <a:stretch>
            <a:fillRect/>
          </a:stretch>
        </p:blipFill>
        <p:spPr bwMode="auto">
          <a:xfrm>
            <a:off x="7010400" y="1123950"/>
            <a:ext cx="2133600" cy="1771650"/>
          </a:xfrm>
          <a:prstGeom prst="rect">
            <a:avLst/>
          </a:prstGeom>
          <a:noFill/>
        </p:spPr>
      </p:pic>
      <p:sp>
        <p:nvSpPr>
          <p:cNvPr id="65546" name="Text Box 10"/>
          <p:cNvSpPr txBox="1">
            <a:spLocks noChangeArrowheads="1"/>
          </p:cNvSpPr>
          <p:nvPr/>
        </p:nvSpPr>
        <p:spPr bwMode="auto">
          <a:xfrm>
            <a:off x="7680325" y="2909888"/>
            <a:ext cx="9334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 sz="1800">
                <a:solidFill>
                  <a:srgbClr val="FFFF00"/>
                </a:solidFill>
              </a:rPr>
              <a:t>MODIS</a:t>
            </a:r>
          </a:p>
        </p:txBody>
      </p:sp>
      <p:sp>
        <p:nvSpPr>
          <p:cNvPr id="65547" name="Text Box 11"/>
          <p:cNvSpPr txBox="1">
            <a:spLocks noChangeArrowheads="1"/>
          </p:cNvSpPr>
          <p:nvPr/>
        </p:nvSpPr>
        <p:spPr bwMode="auto">
          <a:xfrm>
            <a:off x="4022725" y="115888"/>
            <a:ext cx="184150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lang="en-US"/>
          </a:p>
        </p:txBody>
      </p:sp>
      <p:sp>
        <p:nvSpPr>
          <p:cNvPr id="65548" name="Text Box 12"/>
          <p:cNvSpPr txBox="1">
            <a:spLocks noChangeArrowheads="1"/>
          </p:cNvSpPr>
          <p:nvPr/>
        </p:nvSpPr>
        <p:spPr bwMode="auto">
          <a:xfrm>
            <a:off x="1773238" y="106363"/>
            <a:ext cx="5694362" cy="57943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3200">
                <a:solidFill>
                  <a:srgbClr val="FFFF00"/>
                </a:solidFill>
              </a:rPr>
              <a:t>HAZARD MAPPING SYSTEM</a:t>
            </a:r>
          </a:p>
        </p:txBody>
      </p:sp>
      <p:sp>
        <p:nvSpPr>
          <p:cNvPr id="65549" name="Line 13"/>
          <p:cNvSpPr>
            <a:spLocks noChangeShapeType="1"/>
          </p:cNvSpPr>
          <p:nvPr/>
        </p:nvSpPr>
        <p:spPr bwMode="auto">
          <a:xfrm>
            <a:off x="609600" y="914400"/>
            <a:ext cx="80010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2340" name="Picture 4" descr="abba24hr"/>
          <p:cNvPicPr>
            <a:picLocks noChangeAspect="1" noChangeArrowheads="1"/>
          </p:cNvPicPr>
          <p:nvPr/>
        </p:nvPicPr>
        <p:blipFill>
          <a:blip r:embed="rId2" cstate="print"/>
          <a:srcRect l="8333" t="8333"/>
          <a:stretch>
            <a:fillRect/>
          </a:stretch>
        </p:blipFill>
        <p:spPr bwMode="auto">
          <a:xfrm>
            <a:off x="0" y="0"/>
            <a:ext cx="3124200" cy="2343150"/>
          </a:xfrm>
          <a:prstGeom prst="rect">
            <a:avLst/>
          </a:prstGeom>
          <a:noFill/>
        </p:spPr>
      </p:pic>
      <p:pic>
        <p:nvPicPr>
          <p:cNvPr id="142341" name="Picture 5" descr="fimma24hr"/>
          <p:cNvPicPr>
            <a:picLocks noChangeAspect="1" noChangeArrowheads="1"/>
          </p:cNvPicPr>
          <p:nvPr/>
        </p:nvPicPr>
        <p:blipFill>
          <a:blip r:embed="rId3" cstate="print"/>
          <a:srcRect l="8511" t="8511"/>
          <a:stretch>
            <a:fillRect/>
          </a:stretch>
        </p:blipFill>
        <p:spPr bwMode="auto">
          <a:xfrm>
            <a:off x="3124200" y="0"/>
            <a:ext cx="3124200" cy="2343150"/>
          </a:xfrm>
          <a:prstGeom prst="rect">
            <a:avLst/>
          </a:prstGeom>
          <a:noFill/>
        </p:spPr>
      </p:pic>
      <p:pic>
        <p:nvPicPr>
          <p:cNvPr id="142342" name="Picture 6" descr="modisfires24"/>
          <p:cNvPicPr>
            <a:picLocks noChangeAspect="1" noChangeArrowheads="1"/>
          </p:cNvPicPr>
          <p:nvPr/>
        </p:nvPicPr>
        <p:blipFill>
          <a:blip r:embed="rId4" cstate="print"/>
          <a:srcRect l="9836" t="11182" r="4193" b="4950"/>
          <a:stretch>
            <a:fillRect/>
          </a:stretch>
        </p:blipFill>
        <p:spPr bwMode="auto">
          <a:xfrm>
            <a:off x="6172200" y="0"/>
            <a:ext cx="2971800" cy="2362200"/>
          </a:xfrm>
          <a:prstGeom prst="rect">
            <a:avLst/>
          </a:prstGeom>
          <a:noFill/>
        </p:spPr>
      </p:pic>
      <p:sp>
        <p:nvSpPr>
          <p:cNvPr id="142343" name="Text Box 7"/>
          <p:cNvSpPr txBox="1">
            <a:spLocks noChangeArrowheads="1"/>
          </p:cNvSpPr>
          <p:nvPr/>
        </p:nvSpPr>
        <p:spPr bwMode="auto">
          <a:xfrm>
            <a:off x="5791200" y="2057400"/>
            <a:ext cx="3733800" cy="2143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800">
                <a:solidFill>
                  <a:srgbClr val="00FF00"/>
                </a:solidFill>
              </a:rPr>
              <a:t>MODIS Fire positions Received 24 hrs Before 1/05/2012 1745Z</a:t>
            </a:r>
          </a:p>
        </p:txBody>
      </p:sp>
      <p:sp>
        <p:nvSpPr>
          <p:cNvPr id="142344" name="Text Box 8"/>
          <p:cNvSpPr txBox="1">
            <a:spLocks noChangeArrowheads="1"/>
          </p:cNvSpPr>
          <p:nvPr/>
        </p:nvSpPr>
        <p:spPr bwMode="auto">
          <a:xfrm>
            <a:off x="152400" y="2895600"/>
            <a:ext cx="8610600" cy="33210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>
                <a:solidFill>
                  <a:srgbClr val="FFFF00"/>
                </a:solidFill>
              </a:rPr>
              <a:t>Automated fire detection algorithms are employed for each of the sensors:</a:t>
            </a:r>
          </a:p>
          <a:p>
            <a:pPr algn="l"/>
            <a:endParaRPr lang="en-US">
              <a:solidFill>
                <a:schemeClr val="bg1"/>
              </a:solidFill>
            </a:endParaRPr>
          </a:p>
          <a:p>
            <a:pPr algn="l"/>
            <a:r>
              <a:rPr lang="en-US" sz="2000">
                <a:solidFill>
                  <a:schemeClr val="bg1"/>
                </a:solidFill>
              </a:rPr>
              <a:t>WildFire Automated Biomass Burning Algorithm (WF-ABBA) for GOES </a:t>
            </a:r>
          </a:p>
          <a:p>
            <a:pPr algn="l"/>
            <a:endParaRPr lang="en-US" sz="2000">
              <a:solidFill>
                <a:schemeClr val="bg1"/>
              </a:solidFill>
            </a:endParaRPr>
          </a:p>
          <a:p>
            <a:pPr algn="l"/>
            <a:r>
              <a:rPr lang="en-US" sz="2000">
                <a:solidFill>
                  <a:schemeClr val="bg1"/>
                </a:solidFill>
              </a:rPr>
              <a:t>Fire Identification Mapping and Monitoring Algorithm (FIMMA) for AVHRR</a:t>
            </a:r>
          </a:p>
          <a:p>
            <a:pPr algn="l"/>
            <a:endParaRPr lang="en-US" sz="2000">
              <a:solidFill>
                <a:schemeClr val="bg1"/>
              </a:solidFill>
            </a:endParaRPr>
          </a:p>
          <a:p>
            <a:pPr algn="l"/>
            <a:r>
              <a:rPr lang="en-US" sz="2000">
                <a:solidFill>
                  <a:schemeClr val="bg1"/>
                </a:solidFill>
              </a:rPr>
              <a:t>MOD14 product for MODIS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Text Box 2"/>
          <p:cNvSpPr txBox="1">
            <a:spLocks noChangeArrowheads="1"/>
          </p:cNvSpPr>
          <p:nvPr/>
        </p:nvSpPr>
        <p:spPr bwMode="auto">
          <a:xfrm>
            <a:off x="609600" y="3048000"/>
            <a:ext cx="7772400" cy="9461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en-US" sz="2800">
                <a:solidFill>
                  <a:srgbClr val="FFFF00"/>
                </a:solidFill>
                <a:latin typeface="Times New Roman" pitchFamily="18" charset="0"/>
              </a:rPr>
              <a:t>Since we employ the automated algorithms why have an analyst in the loop?</a:t>
            </a:r>
          </a:p>
        </p:txBody>
      </p:sp>
      <p:sp>
        <p:nvSpPr>
          <p:cNvPr id="74755" name="Text Box 3"/>
          <p:cNvSpPr txBox="1">
            <a:spLocks noChangeArrowheads="1"/>
          </p:cNvSpPr>
          <p:nvPr/>
        </p:nvSpPr>
        <p:spPr bwMode="auto">
          <a:xfrm>
            <a:off x="1573213" y="76200"/>
            <a:ext cx="5694362" cy="5794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3200">
                <a:solidFill>
                  <a:srgbClr val="FFFF00"/>
                </a:solidFill>
              </a:rPr>
              <a:t>HAZARD MAPPING SYSTEM</a:t>
            </a:r>
          </a:p>
        </p:txBody>
      </p:sp>
      <p:sp>
        <p:nvSpPr>
          <p:cNvPr id="74756" name="Line 4"/>
          <p:cNvSpPr>
            <a:spLocks noChangeShapeType="1"/>
          </p:cNvSpPr>
          <p:nvPr/>
        </p:nvSpPr>
        <p:spPr bwMode="auto">
          <a:xfrm>
            <a:off x="609600" y="914400"/>
            <a:ext cx="80010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3186" name="Picture 2" descr="G12AL-7mar-loop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990600"/>
            <a:ext cx="8229600" cy="5770563"/>
          </a:xfrm>
          <a:prstGeom prst="rect">
            <a:avLst/>
          </a:prstGeom>
          <a:noFill/>
        </p:spPr>
      </p:pic>
      <p:sp>
        <p:nvSpPr>
          <p:cNvPr id="93187" name="Text Box 3"/>
          <p:cNvSpPr txBox="1">
            <a:spLocks noChangeArrowheads="1"/>
          </p:cNvSpPr>
          <p:nvPr/>
        </p:nvSpPr>
        <p:spPr bwMode="auto">
          <a:xfrm>
            <a:off x="457200" y="152400"/>
            <a:ext cx="7848600" cy="707886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2000" dirty="0" smtClean="0">
                <a:solidFill>
                  <a:schemeClr val="bg1"/>
                </a:solidFill>
              </a:rPr>
              <a:t>Automated products are quality controlled for false detections and fires added that </a:t>
            </a:r>
            <a:r>
              <a:rPr lang="en-US" sz="2000" dirty="0">
                <a:solidFill>
                  <a:schemeClr val="bg1"/>
                </a:solidFill>
              </a:rPr>
              <a:t>the algorithms have not detected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210" name="Picture 2" descr="HMS-ABBA7MAR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3238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3581400" y="5581471"/>
            <a:ext cx="4953000" cy="1200329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1800" dirty="0" smtClean="0">
                <a:solidFill>
                  <a:schemeClr val="bg1"/>
                </a:solidFill>
              </a:rPr>
              <a:t>Need to get a good handle on the fires to produce a good analysis for smoke emission estimates</a:t>
            </a:r>
          </a:p>
          <a:p>
            <a:endParaRPr lang="en-US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50" name="Object 16"/>
          <p:cNvGraphicFramePr>
            <a:graphicFrameLocks noChangeAspect="1"/>
          </p:cNvGraphicFramePr>
          <p:nvPr/>
        </p:nvGraphicFramePr>
        <p:xfrm>
          <a:off x="452438" y="914400"/>
          <a:ext cx="8239125" cy="4724400"/>
        </p:xfrm>
        <a:graphic>
          <a:graphicData uri="http://schemas.openxmlformats.org/presentationml/2006/ole">
            <p:oleObj spid="_x0000_s1026" name="Chart" r:id="rId4" imgW="8239225" imgH="4467149" progId="Excel.Sheet.8">
              <p:embed/>
            </p:oleObj>
          </a:graphicData>
        </a:graphic>
      </p:graphicFrame>
      <p:sp>
        <p:nvSpPr>
          <p:cNvPr id="2051" name="Text Box 4"/>
          <p:cNvSpPr txBox="1">
            <a:spLocks noChangeArrowheads="1"/>
          </p:cNvSpPr>
          <p:nvPr/>
        </p:nvSpPr>
        <p:spPr bwMode="auto">
          <a:xfrm>
            <a:off x="2289175" y="152400"/>
            <a:ext cx="4873625" cy="85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3200">
                <a:solidFill>
                  <a:srgbClr val="FF950E"/>
                </a:solidFill>
                <a:latin typeface="Times New Roman" pitchFamily="18" charset="0"/>
              </a:rPr>
              <a:t>STATISTICAL RESULTS</a:t>
            </a:r>
          </a:p>
          <a:p>
            <a:endParaRPr lang="en-US" sz="1800"/>
          </a:p>
        </p:txBody>
      </p:sp>
      <p:sp>
        <p:nvSpPr>
          <p:cNvPr id="2052" name="Text Box 6"/>
          <p:cNvSpPr txBox="1">
            <a:spLocks noChangeArrowheads="1"/>
          </p:cNvSpPr>
          <p:nvPr/>
        </p:nvSpPr>
        <p:spPr bwMode="auto">
          <a:xfrm>
            <a:off x="609600" y="5302250"/>
            <a:ext cx="56515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800" b="0">
                <a:solidFill>
                  <a:schemeClr val="tx1"/>
                </a:solidFill>
              </a:rPr>
              <a:t># </a:t>
            </a:r>
          </a:p>
          <a:p>
            <a:pPr algn="ctr"/>
            <a:r>
              <a:rPr lang="en-US" sz="800" b="0">
                <a:solidFill>
                  <a:schemeClr val="tx1"/>
                </a:solidFill>
              </a:rPr>
              <a:t>reported</a:t>
            </a:r>
          </a:p>
        </p:txBody>
      </p:sp>
      <p:sp>
        <p:nvSpPr>
          <p:cNvPr id="2053" name="Text Box 7"/>
          <p:cNvSpPr txBox="1">
            <a:spLocks noChangeArrowheads="1"/>
          </p:cNvSpPr>
          <p:nvPr/>
        </p:nvSpPr>
        <p:spPr bwMode="auto">
          <a:xfrm>
            <a:off x="1219200" y="5424488"/>
            <a:ext cx="469900" cy="214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800" b="0">
                <a:solidFill>
                  <a:schemeClr val="tx1"/>
                </a:solidFill>
              </a:rPr>
              <a:t>18104</a:t>
            </a:r>
          </a:p>
        </p:txBody>
      </p:sp>
      <p:sp>
        <p:nvSpPr>
          <p:cNvPr id="2054" name="Text Box 8"/>
          <p:cNvSpPr txBox="1">
            <a:spLocks noChangeArrowheads="1"/>
          </p:cNvSpPr>
          <p:nvPr/>
        </p:nvSpPr>
        <p:spPr bwMode="auto">
          <a:xfrm>
            <a:off x="1981200" y="5424488"/>
            <a:ext cx="412750" cy="214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800" b="0">
                <a:solidFill>
                  <a:schemeClr val="tx1"/>
                </a:solidFill>
              </a:rPr>
              <a:t>3730</a:t>
            </a:r>
          </a:p>
        </p:txBody>
      </p:sp>
      <p:sp>
        <p:nvSpPr>
          <p:cNvPr id="2055" name="Text Box 9"/>
          <p:cNvSpPr txBox="1">
            <a:spLocks noChangeArrowheads="1"/>
          </p:cNvSpPr>
          <p:nvPr/>
        </p:nvSpPr>
        <p:spPr bwMode="auto">
          <a:xfrm>
            <a:off x="2590800" y="5424488"/>
            <a:ext cx="412750" cy="214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800" b="0">
                <a:solidFill>
                  <a:schemeClr val="tx1"/>
                </a:solidFill>
              </a:rPr>
              <a:t>6995</a:t>
            </a:r>
          </a:p>
        </p:txBody>
      </p:sp>
      <p:sp>
        <p:nvSpPr>
          <p:cNvPr id="2056" name="Text Box 10"/>
          <p:cNvSpPr txBox="1">
            <a:spLocks noChangeArrowheads="1"/>
          </p:cNvSpPr>
          <p:nvPr/>
        </p:nvSpPr>
        <p:spPr bwMode="auto">
          <a:xfrm>
            <a:off x="3276600" y="5424488"/>
            <a:ext cx="412750" cy="214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800" b="0">
                <a:solidFill>
                  <a:schemeClr val="tx1"/>
                </a:solidFill>
              </a:rPr>
              <a:t>4732</a:t>
            </a:r>
          </a:p>
        </p:txBody>
      </p:sp>
      <p:sp>
        <p:nvSpPr>
          <p:cNvPr id="2057" name="Text Box 11"/>
          <p:cNvSpPr txBox="1">
            <a:spLocks noChangeArrowheads="1"/>
          </p:cNvSpPr>
          <p:nvPr/>
        </p:nvSpPr>
        <p:spPr bwMode="auto">
          <a:xfrm>
            <a:off x="3962400" y="5424488"/>
            <a:ext cx="412750" cy="214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800" b="0">
                <a:solidFill>
                  <a:schemeClr val="tx1"/>
                </a:solidFill>
              </a:rPr>
              <a:t>3961</a:t>
            </a:r>
          </a:p>
        </p:txBody>
      </p:sp>
      <p:sp>
        <p:nvSpPr>
          <p:cNvPr id="2058" name="Text Box 12"/>
          <p:cNvSpPr txBox="1">
            <a:spLocks noChangeArrowheads="1"/>
          </p:cNvSpPr>
          <p:nvPr/>
        </p:nvSpPr>
        <p:spPr bwMode="auto">
          <a:xfrm>
            <a:off x="4648200" y="5424488"/>
            <a:ext cx="412750" cy="214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800" b="0">
                <a:solidFill>
                  <a:schemeClr val="tx1"/>
                </a:solidFill>
              </a:rPr>
              <a:t>3097</a:t>
            </a:r>
          </a:p>
        </p:txBody>
      </p:sp>
      <p:sp>
        <p:nvSpPr>
          <p:cNvPr id="2059" name="Text Box 13"/>
          <p:cNvSpPr txBox="1">
            <a:spLocks noChangeArrowheads="1"/>
          </p:cNvSpPr>
          <p:nvPr/>
        </p:nvSpPr>
        <p:spPr bwMode="auto">
          <a:xfrm>
            <a:off x="5334000" y="5424488"/>
            <a:ext cx="355600" cy="214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800" b="0">
                <a:solidFill>
                  <a:schemeClr val="tx1"/>
                </a:solidFill>
              </a:rPr>
              <a:t>482</a:t>
            </a:r>
          </a:p>
        </p:txBody>
      </p:sp>
      <p:sp>
        <p:nvSpPr>
          <p:cNvPr id="2060" name="Text Box 14"/>
          <p:cNvSpPr txBox="1">
            <a:spLocks noChangeArrowheads="1"/>
          </p:cNvSpPr>
          <p:nvPr/>
        </p:nvSpPr>
        <p:spPr bwMode="auto">
          <a:xfrm>
            <a:off x="6019800" y="5424488"/>
            <a:ext cx="355600" cy="214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800" b="0">
                <a:solidFill>
                  <a:schemeClr val="tx1"/>
                </a:solidFill>
              </a:rPr>
              <a:t>215</a:t>
            </a:r>
          </a:p>
        </p:txBody>
      </p:sp>
      <p:sp>
        <p:nvSpPr>
          <p:cNvPr id="2061" name="Text Box 15"/>
          <p:cNvSpPr txBox="1">
            <a:spLocks noChangeArrowheads="1"/>
          </p:cNvSpPr>
          <p:nvPr/>
        </p:nvSpPr>
        <p:spPr bwMode="auto">
          <a:xfrm>
            <a:off x="6654800" y="5424488"/>
            <a:ext cx="355600" cy="214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800" b="0">
                <a:solidFill>
                  <a:schemeClr val="tx1"/>
                </a:solidFill>
              </a:rPr>
              <a:t>136</a:t>
            </a:r>
          </a:p>
        </p:txBody>
      </p:sp>
      <p:sp>
        <p:nvSpPr>
          <p:cNvPr id="2062" name="Text Box 17"/>
          <p:cNvSpPr txBox="1">
            <a:spLocks noChangeArrowheads="1"/>
          </p:cNvSpPr>
          <p:nvPr/>
        </p:nvSpPr>
        <p:spPr bwMode="auto">
          <a:xfrm>
            <a:off x="3586163" y="1295400"/>
            <a:ext cx="15621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>
                <a:solidFill>
                  <a:schemeClr val="tx1"/>
                </a:solidFill>
              </a:rPr>
              <a:t>1/26/07 – 6/30/09</a:t>
            </a:r>
          </a:p>
        </p:txBody>
      </p:sp>
      <p:sp>
        <p:nvSpPr>
          <p:cNvPr id="2063" name="Text Box 18"/>
          <p:cNvSpPr txBox="1">
            <a:spLocks noChangeArrowheads="1"/>
          </p:cNvSpPr>
          <p:nvPr/>
        </p:nvSpPr>
        <p:spPr bwMode="auto">
          <a:xfrm>
            <a:off x="7924800" y="2879725"/>
            <a:ext cx="541338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000">
                <a:solidFill>
                  <a:schemeClr val="tx1"/>
                </a:solidFill>
              </a:rPr>
              <a:t>16.7%</a:t>
            </a:r>
          </a:p>
        </p:txBody>
      </p:sp>
      <p:sp>
        <p:nvSpPr>
          <p:cNvPr id="2064" name="Text Box 19"/>
          <p:cNvSpPr txBox="1">
            <a:spLocks noChangeArrowheads="1"/>
          </p:cNvSpPr>
          <p:nvPr/>
        </p:nvSpPr>
        <p:spPr bwMode="auto">
          <a:xfrm>
            <a:off x="7985125" y="3108325"/>
            <a:ext cx="471488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000">
                <a:solidFill>
                  <a:schemeClr val="tx1"/>
                </a:solidFill>
              </a:rPr>
              <a:t>1.3%</a:t>
            </a:r>
          </a:p>
        </p:txBody>
      </p:sp>
      <p:sp>
        <p:nvSpPr>
          <p:cNvPr id="2065" name="Text Box 20"/>
          <p:cNvSpPr txBox="1">
            <a:spLocks noChangeArrowheads="1"/>
          </p:cNvSpPr>
          <p:nvPr/>
        </p:nvSpPr>
        <p:spPr bwMode="auto">
          <a:xfrm>
            <a:off x="8062913" y="3336925"/>
            <a:ext cx="471487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000">
                <a:solidFill>
                  <a:schemeClr val="tx1"/>
                </a:solidFill>
              </a:rPr>
              <a:t>4.2%</a:t>
            </a:r>
          </a:p>
        </p:txBody>
      </p:sp>
      <p:sp>
        <p:nvSpPr>
          <p:cNvPr id="2066" name="Text Box 21"/>
          <p:cNvSpPr txBox="1">
            <a:spLocks noChangeArrowheads="1"/>
          </p:cNvSpPr>
          <p:nvPr/>
        </p:nvSpPr>
        <p:spPr bwMode="auto">
          <a:xfrm>
            <a:off x="8062913" y="3565525"/>
            <a:ext cx="471487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000">
                <a:solidFill>
                  <a:schemeClr val="tx1"/>
                </a:solidFill>
              </a:rPr>
              <a:t>4.0%</a:t>
            </a:r>
          </a:p>
        </p:txBody>
      </p:sp>
      <p:sp>
        <p:nvSpPr>
          <p:cNvPr id="2067" name="TextBox 18"/>
          <p:cNvSpPr txBox="1">
            <a:spLocks noChangeArrowheads="1"/>
          </p:cNvSpPr>
          <p:nvPr/>
        </p:nvSpPr>
        <p:spPr bwMode="auto">
          <a:xfrm>
            <a:off x="8059738" y="3962400"/>
            <a:ext cx="474662" cy="24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000">
                <a:solidFill>
                  <a:schemeClr val="tx1"/>
                </a:solidFill>
              </a:rPr>
              <a:t>7.7%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Default Design">
  <a:themeElements>
    <a:clrScheme name="1_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1_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3725</TotalTime>
  <Words>733</Words>
  <Application>Microsoft Office PowerPoint</Application>
  <PresentationFormat>On-screen Show (4:3)</PresentationFormat>
  <Paragraphs>183</Paragraphs>
  <Slides>36</Slides>
  <Notes>11</Notes>
  <HiddenSlides>0</HiddenSlides>
  <MMClips>0</MMClips>
  <ScaleCrop>false</ScaleCrop>
  <HeadingPairs>
    <vt:vector size="6" baseType="variant">
      <vt:variant>
        <vt:lpstr>Theme</vt:lpstr>
      </vt:variant>
      <vt:variant>
        <vt:i4>2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36</vt:i4>
      </vt:variant>
    </vt:vector>
  </HeadingPairs>
  <TitlesOfParts>
    <vt:vector size="39" baseType="lpstr">
      <vt:lpstr>Default Design</vt:lpstr>
      <vt:lpstr>1_Default Design</vt:lpstr>
      <vt:lpstr>Chart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Slide 28</vt:lpstr>
      <vt:lpstr>Slide 29</vt:lpstr>
      <vt:lpstr>Slide 30</vt:lpstr>
      <vt:lpstr>Slide 31</vt:lpstr>
      <vt:lpstr>Slide 32</vt:lpstr>
      <vt:lpstr>Slide 33</vt:lpstr>
      <vt:lpstr>Slide 34</vt:lpstr>
      <vt:lpstr>Slide 35</vt:lpstr>
      <vt:lpstr>Slide 36</vt:lpstr>
    </vt:vector>
  </TitlesOfParts>
  <Company>SSD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mruminski</dc:creator>
  <cp:lastModifiedBy>sabseptentrio</cp:lastModifiedBy>
  <cp:revision>132</cp:revision>
  <dcterms:created xsi:type="dcterms:W3CDTF">2008-04-03T16:26:49Z</dcterms:created>
  <dcterms:modified xsi:type="dcterms:W3CDTF">2012-12-04T03:46:14Z</dcterms:modified>
</cp:coreProperties>
</file>