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84" r:id="rId2"/>
    <p:sldId id="285" r:id="rId3"/>
    <p:sldId id="286" r:id="rId4"/>
    <p:sldId id="287" r:id="rId5"/>
    <p:sldId id="269" r:id="rId6"/>
    <p:sldId id="270" r:id="rId7"/>
    <p:sldId id="271" r:id="rId8"/>
    <p:sldId id="279" r:id="rId9"/>
    <p:sldId id="272" r:id="rId10"/>
    <p:sldId id="280" r:id="rId11"/>
    <p:sldId id="281" r:id="rId12"/>
    <p:sldId id="282" r:id="rId13"/>
    <p:sldId id="273" r:id="rId14"/>
    <p:sldId id="278" r:id="rId15"/>
    <p:sldId id="274" r:id="rId16"/>
    <p:sldId id="275" r:id="rId17"/>
    <p:sldId id="276" r:id="rId18"/>
    <p:sldId id="260" r:id="rId19"/>
    <p:sldId id="261" r:id="rId20"/>
    <p:sldId id="288" r:id="rId21"/>
    <p:sldId id="28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50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anghua.yan\Documents\BYAN_WORK\OSDPD\NOAA_OILSPILL\DetectOilSpill_fromSatellite\Study\data\Terra20160508_data_oilfi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Oil and Water Reflectance</a:t>
            </a:r>
            <a:r>
              <a:rPr lang="en-US" sz="1800" baseline="0"/>
              <a:t> Statistics</a:t>
            </a:r>
            <a:endParaRPr lang="en-US" sz="1800"/>
          </a:p>
        </c:rich>
      </c:tx>
      <c:layout>
        <c:manualLayout>
          <c:xMode val="edge"/>
          <c:yMode val="edge"/>
          <c:x val="0.286476752220854"/>
          <c:y val="5.5608923787841498E-2"/>
        </c:manualLayout>
      </c:layout>
      <c:overlay val="0"/>
      <c:spPr>
        <a:noFill/>
        <a:ln>
          <a:noFill/>
        </a:ln>
        <a:effectLst/>
      </c:spPr>
    </c:title>
    <c:autoTitleDeleted val="0"/>
    <c:plotArea>
      <c:layout>
        <c:manualLayout>
          <c:layoutTarget val="inner"/>
          <c:xMode val="edge"/>
          <c:yMode val="edge"/>
          <c:x val="0.13657937242912199"/>
          <c:y val="0.15457187157091301"/>
          <c:w val="0.78963329429964901"/>
          <c:h val="0.67233567131955996"/>
        </c:manualLayout>
      </c:layout>
      <c:scatterChart>
        <c:scatterStyle val="smoothMarker"/>
        <c:varyColors val="0"/>
        <c:ser>
          <c:idx val="0"/>
          <c:order val="0"/>
          <c:tx>
            <c:v>Ave. (Oil)</c:v>
          </c:tx>
          <c:spPr>
            <a:ln w="19050" cap="rnd">
              <a:solidFill>
                <a:srgbClr val="C00000"/>
              </a:solidFill>
              <a:round/>
            </a:ln>
            <a:effectLst/>
          </c:spPr>
          <c:marker>
            <c:symbol val="circle"/>
            <c:size val="5"/>
            <c:spPr>
              <a:solidFill>
                <a:schemeClr val="accent1"/>
              </a:solidFill>
              <a:ln w="9525">
                <a:solidFill>
                  <a:schemeClr val="accent1"/>
                </a:solidFill>
              </a:ln>
              <a:effectLst/>
            </c:spPr>
          </c:marker>
          <c:xVal>
            <c:numRef>
              <c:f>oil!$D$234:$D$240</c:f>
              <c:numCache>
                <c:formatCode>General</c:formatCode>
                <c:ptCount val="7"/>
                <c:pt idx="0">
                  <c:v>469</c:v>
                </c:pt>
                <c:pt idx="1">
                  <c:v>555</c:v>
                </c:pt>
                <c:pt idx="2">
                  <c:v>645</c:v>
                </c:pt>
                <c:pt idx="3">
                  <c:v>859</c:v>
                </c:pt>
                <c:pt idx="4">
                  <c:v>1240</c:v>
                </c:pt>
                <c:pt idx="5">
                  <c:v>1640</c:v>
                </c:pt>
                <c:pt idx="6">
                  <c:v>2130</c:v>
                </c:pt>
              </c:numCache>
            </c:numRef>
          </c:xVal>
          <c:yVal>
            <c:numRef>
              <c:f>oil!$E$234:$E$240</c:f>
              <c:numCache>
                <c:formatCode>General</c:formatCode>
                <c:ptCount val="7"/>
                <c:pt idx="0">
                  <c:v>0.22059999999999999</c:v>
                </c:pt>
                <c:pt idx="1">
                  <c:v>0.2109</c:v>
                </c:pt>
                <c:pt idx="2">
                  <c:v>0.2046</c:v>
                </c:pt>
                <c:pt idx="3">
                  <c:v>0.21110000000000001</c:v>
                </c:pt>
                <c:pt idx="4">
                  <c:v>0.20230000000000001</c:v>
                </c:pt>
                <c:pt idx="5">
                  <c:v>0.19539999999999999</c:v>
                </c:pt>
                <c:pt idx="6">
                  <c:v>0.1663</c:v>
                </c:pt>
              </c:numCache>
            </c:numRef>
          </c:yVal>
          <c:smooth val="1"/>
        </c:ser>
        <c:ser>
          <c:idx val="1"/>
          <c:order val="1"/>
          <c:tx>
            <c:v>Ave. + Std. (Oil)</c:v>
          </c:tx>
          <c:spPr>
            <a:ln w="19050" cap="rnd">
              <a:solidFill>
                <a:srgbClr val="FF0000"/>
              </a:solidFill>
              <a:prstDash val="sysDot"/>
              <a:round/>
            </a:ln>
            <a:effectLst/>
          </c:spPr>
          <c:marker>
            <c:symbol val="circle"/>
            <c:size val="5"/>
            <c:spPr>
              <a:solidFill>
                <a:schemeClr val="accent2"/>
              </a:solidFill>
              <a:ln w="9525">
                <a:solidFill>
                  <a:schemeClr val="accent2"/>
                </a:solidFill>
              </a:ln>
              <a:effectLst/>
            </c:spPr>
          </c:marker>
          <c:xVal>
            <c:numRef>
              <c:f>oil!$D$234:$D$240</c:f>
              <c:numCache>
                <c:formatCode>General</c:formatCode>
                <c:ptCount val="7"/>
                <c:pt idx="0">
                  <c:v>469</c:v>
                </c:pt>
                <c:pt idx="1">
                  <c:v>555</c:v>
                </c:pt>
                <c:pt idx="2">
                  <c:v>645</c:v>
                </c:pt>
                <c:pt idx="3">
                  <c:v>859</c:v>
                </c:pt>
                <c:pt idx="4">
                  <c:v>1240</c:v>
                </c:pt>
                <c:pt idx="5">
                  <c:v>1640</c:v>
                </c:pt>
                <c:pt idx="6">
                  <c:v>2130</c:v>
                </c:pt>
              </c:numCache>
            </c:numRef>
          </c:xVal>
          <c:yVal>
            <c:numRef>
              <c:f>oil!$F$234:$F$240</c:f>
              <c:numCache>
                <c:formatCode>General</c:formatCode>
                <c:ptCount val="7"/>
                <c:pt idx="0">
                  <c:v>0.24660000000000001</c:v>
                </c:pt>
                <c:pt idx="1">
                  <c:v>0.2417</c:v>
                </c:pt>
                <c:pt idx="2">
                  <c:v>0.23493</c:v>
                </c:pt>
                <c:pt idx="3">
                  <c:v>0.23880000000000001</c:v>
                </c:pt>
                <c:pt idx="4">
                  <c:v>0.22689999999999999</c:v>
                </c:pt>
                <c:pt idx="5">
                  <c:v>0.21709999999999999</c:v>
                </c:pt>
                <c:pt idx="6">
                  <c:v>0.18559999999999999</c:v>
                </c:pt>
              </c:numCache>
            </c:numRef>
          </c:yVal>
          <c:smooth val="1"/>
        </c:ser>
        <c:ser>
          <c:idx val="2"/>
          <c:order val="2"/>
          <c:tx>
            <c:v>Avg. - Std. (Oil)</c:v>
          </c:tx>
          <c:spPr>
            <a:ln w="19050" cap="rnd">
              <a:solidFill>
                <a:srgbClr val="FF0000"/>
              </a:solidFill>
              <a:prstDash val="sysDot"/>
              <a:round/>
            </a:ln>
            <a:effectLst/>
          </c:spPr>
          <c:marker>
            <c:symbol val="circle"/>
            <c:size val="5"/>
            <c:spPr>
              <a:solidFill>
                <a:schemeClr val="accent3"/>
              </a:solidFill>
              <a:ln w="9525">
                <a:solidFill>
                  <a:schemeClr val="accent3"/>
                </a:solidFill>
              </a:ln>
              <a:effectLst/>
            </c:spPr>
          </c:marker>
          <c:xVal>
            <c:numRef>
              <c:f>oil!$D$234:$D$240</c:f>
              <c:numCache>
                <c:formatCode>General</c:formatCode>
                <c:ptCount val="7"/>
                <c:pt idx="0">
                  <c:v>469</c:v>
                </c:pt>
                <c:pt idx="1">
                  <c:v>555</c:v>
                </c:pt>
                <c:pt idx="2">
                  <c:v>645</c:v>
                </c:pt>
                <c:pt idx="3">
                  <c:v>859</c:v>
                </c:pt>
                <c:pt idx="4">
                  <c:v>1240</c:v>
                </c:pt>
                <c:pt idx="5">
                  <c:v>1640</c:v>
                </c:pt>
                <c:pt idx="6">
                  <c:v>2130</c:v>
                </c:pt>
              </c:numCache>
            </c:numRef>
          </c:xVal>
          <c:yVal>
            <c:numRef>
              <c:f>oil!$H$234:$H$240</c:f>
              <c:numCache>
                <c:formatCode>General</c:formatCode>
                <c:ptCount val="7"/>
                <c:pt idx="0">
                  <c:v>0.1946</c:v>
                </c:pt>
                <c:pt idx="1">
                  <c:v>0.18010000000000001</c:v>
                </c:pt>
                <c:pt idx="2">
                  <c:v>0.17427000000000001</c:v>
                </c:pt>
                <c:pt idx="3">
                  <c:v>0.18340000000000001</c:v>
                </c:pt>
                <c:pt idx="4">
                  <c:v>0.1777</c:v>
                </c:pt>
                <c:pt idx="5">
                  <c:v>0.17369999999999999</c:v>
                </c:pt>
                <c:pt idx="6">
                  <c:v>0.14699999999999999</c:v>
                </c:pt>
              </c:numCache>
            </c:numRef>
          </c:yVal>
          <c:smooth val="1"/>
        </c:ser>
        <c:ser>
          <c:idx val="3"/>
          <c:order val="3"/>
          <c:tx>
            <c:v>Ave. (Water)</c:v>
          </c:tx>
          <c:spPr>
            <a:ln w="19050" cap="rnd">
              <a:solidFill>
                <a:srgbClr val="5818F8"/>
              </a:solidFill>
              <a:round/>
            </a:ln>
            <a:effectLst/>
          </c:spPr>
          <c:marker>
            <c:symbol val="circle"/>
            <c:size val="5"/>
            <c:spPr>
              <a:solidFill>
                <a:schemeClr val="accent4"/>
              </a:solidFill>
              <a:ln w="9525">
                <a:solidFill>
                  <a:schemeClr val="accent4"/>
                </a:solidFill>
              </a:ln>
              <a:effectLst/>
            </c:spPr>
          </c:marker>
          <c:xVal>
            <c:numRef>
              <c:f>oil!$D$234:$D$240</c:f>
              <c:numCache>
                <c:formatCode>General</c:formatCode>
                <c:ptCount val="7"/>
                <c:pt idx="0">
                  <c:v>469</c:v>
                </c:pt>
                <c:pt idx="1">
                  <c:v>555</c:v>
                </c:pt>
                <c:pt idx="2">
                  <c:v>645</c:v>
                </c:pt>
                <c:pt idx="3">
                  <c:v>859</c:v>
                </c:pt>
                <c:pt idx="4">
                  <c:v>1240</c:v>
                </c:pt>
                <c:pt idx="5">
                  <c:v>1640</c:v>
                </c:pt>
                <c:pt idx="6">
                  <c:v>2130</c:v>
                </c:pt>
              </c:numCache>
            </c:numRef>
          </c:xVal>
          <c:yVal>
            <c:numRef>
              <c:f>oil!$K$234:$K$240</c:f>
              <c:numCache>
                <c:formatCode>General</c:formatCode>
                <c:ptCount val="7"/>
                <c:pt idx="0">
                  <c:v>0.1855</c:v>
                </c:pt>
                <c:pt idx="1">
                  <c:v>0.17169999999999999</c:v>
                </c:pt>
                <c:pt idx="2">
                  <c:v>0.16259999999999999</c:v>
                </c:pt>
                <c:pt idx="3">
                  <c:v>0.1643</c:v>
                </c:pt>
                <c:pt idx="4">
                  <c:v>0.159</c:v>
                </c:pt>
                <c:pt idx="5">
                  <c:v>0.154</c:v>
                </c:pt>
                <c:pt idx="6">
                  <c:v>0.12970000000000001</c:v>
                </c:pt>
              </c:numCache>
            </c:numRef>
          </c:yVal>
          <c:smooth val="1"/>
        </c:ser>
        <c:ser>
          <c:idx val="4"/>
          <c:order val="4"/>
          <c:tx>
            <c:v>Ave. + Std. (Water)</c:v>
          </c:tx>
          <c:spPr>
            <a:ln w="19050" cap="rnd">
              <a:solidFill>
                <a:srgbClr val="5818F8"/>
              </a:solidFill>
              <a:prstDash val="sysDot"/>
              <a:round/>
            </a:ln>
            <a:effectLst/>
          </c:spPr>
          <c:marker>
            <c:symbol val="circle"/>
            <c:size val="5"/>
            <c:spPr>
              <a:solidFill>
                <a:schemeClr val="accent5"/>
              </a:solidFill>
              <a:ln w="9525">
                <a:solidFill>
                  <a:schemeClr val="accent5"/>
                </a:solidFill>
              </a:ln>
              <a:effectLst/>
            </c:spPr>
          </c:marker>
          <c:xVal>
            <c:numRef>
              <c:f>oil!$D$234:$D$240</c:f>
              <c:numCache>
                <c:formatCode>General</c:formatCode>
                <c:ptCount val="7"/>
                <c:pt idx="0">
                  <c:v>469</c:v>
                </c:pt>
                <c:pt idx="1">
                  <c:v>555</c:v>
                </c:pt>
                <c:pt idx="2">
                  <c:v>645</c:v>
                </c:pt>
                <c:pt idx="3">
                  <c:v>859</c:v>
                </c:pt>
                <c:pt idx="4">
                  <c:v>1240</c:v>
                </c:pt>
                <c:pt idx="5">
                  <c:v>1640</c:v>
                </c:pt>
                <c:pt idx="6">
                  <c:v>2130</c:v>
                </c:pt>
              </c:numCache>
            </c:numRef>
          </c:xVal>
          <c:yVal>
            <c:numRef>
              <c:f>oil!$M$234:$M$240</c:f>
              <c:numCache>
                <c:formatCode>General</c:formatCode>
                <c:ptCount val="7"/>
                <c:pt idx="0">
                  <c:v>0.19370000000000001</c:v>
                </c:pt>
                <c:pt idx="1">
                  <c:v>0.18293999999999999</c:v>
                </c:pt>
                <c:pt idx="2">
                  <c:v>0.1736</c:v>
                </c:pt>
                <c:pt idx="3">
                  <c:v>0.17430000000000001</c:v>
                </c:pt>
                <c:pt idx="4">
                  <c:v>0.17033999999999999</c:v>
                </c:pt>
                <c:pt idx="5">
                  <c:v>0.16389999999999999</c:v>
                </c:pt>
                <c:pt idx="6">
                  <c:v>0.13919999999999999</c:v>
                </c:pt>
              </c:numCache>
            </c:numRef>
          </c:yVal>
          <c:smooth val="1"/>
        </c:ser>
        <c:ser>
          <c:idx val="5"/>
          <c:order val="5"/>
          <c:tx>
            <c:v>Ave. - Std. (Water)</c:v>
          </c:tx>
          <c:spPr>
            <a:ln w="19050" cap="rnd">
              <a:solidFill>
                <a:srgbClr val="5818F8"/>
              </a:solidFill>
              <a:prstDash val="sysDot"/>
              <a:round/>
            </a:ln>
            <a:effectLst/>
          </c:spPr>
          <c:marker>
            <c:symbol val="circle"/>
            <c:size val="5"/>
            <c:spPr>
              <a:solidFill>
                <a:schemeClr val="accent6"/>
              </a:solidFill>
              <a:ln w="9525">
                <a:solidFill>
                  <a:schemeClr val="accent6"/>
                </a:solidFill>
              </a:ln>
              <a:effectLst/>
            </c:spPr>
          </c:marker>
          <c:xVal>
            <c:numRef>
              <c:f>oil!$D$234:$D$240</c:f>
              <c:numCache>
                <c:formatCode>General</c:formatCode>
                <c:ptCount val="7"/>
                <c:pt idx="0">
                  <c:v>469</c:v>
                </c:pt>
                <c:pt idx="1">
                  <c:v>555</c:v>
                </c:pt>
                <c:pt idx="2">
                  <c:v>645</c:v>
                </c:pt>
                <c:pt idx="3">
                  <c:v>859</c:v>
                </c:pt>
                <c:pt idx="4">
                  <c:v>1240</c:v>
                </c:pt>
                <c:pt idx="5">
                  <c:v>1640</c:v>
                </c:pt>
                <c:pt idx="6">
                  <c:v>2130</c:v>
                </c:pt>
              </c:numCache>
            </c:numRef>
          </c:xVal>
          <c:yVal>
            <c:numRef>
              <c:f>oil!$N$234:$N$240</c:f>
              <c:numCache>
                <c:formatCode>General</c:formatCode>
                <c:ptCount val="7"/>
                <c:pt idx="0">
                  <c:v>0.17730000000000001</c:v>
                </c:pt>
                <c:pt idx="1">
                  <c:v>0.16045999999999999</c:v>
                </c:pt>
                <c:pt idx="2">
                  <c:v>0.15160000000000001</c:v>
                </c:pt>
                <c:pt idx="3">
                  <c:v>0.15429999999999999</c:v>
                </c:pt>
                <c:pt idx="4">
                  <c:v>0.14766000000000001</c:v>
                </c:pt>
                <c:pt idx="5">
                  <c:v>0.14410000000000001</c:v>
                </c:pt>
                <c:pt idx="6">
                  <c:v>0.1202</c:v>
                </c:pt>
              </c:numCache>
            </c:numRef>
          </c:yVal>
          <c:smooth val="1"/>
        </c:ser>
        <c:dLbls>
          <c:showLegendKey val="0"/>
          <c:showVal val="0"/>
          <c:showCatName val="0"/>
          <c:showSerName val="0"/>
          <c:showPercent val="0"/>
          <c:showBubbleSize val="0"/>
        </c:dLbls>
        <c:axId val="204829952"/>
        <c:axId val="204913480"/>
      </c:scatterChart>
      <c:valAx>
        <c:axId val="204829952"/>
        <c:scaling>
          <c:orientation val="minMax"/>
          <c:max val="2200"/>
          <c:min val="4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4913480"/>
        <c:crosses val="autoZero"/>
        <c:crossBetween val="midCat"/>
        <c:majorUnit val="400"/>
      </c:valAx>
      <c:valAx>
        <c:axId val="204913480"/>
        <c:scaling>
          <c:orientation val="minMax"/>
          <c:max val="0.4"/>
          <c:min val="0.05"/>
        </c:scaling>
        <c:delete val="0"/>
        <c:axPos val="l"/>
        <c:majorGridlines>
          <c:spPr>
            <a:ln w="9525" cap="flat" cmpd="sng" algn="ctr">
              <a:solidFill>
                <a:schemeClr val="tx1">
                  <a:lumMod val="15000"/>
                  <a:lumOff val="85000"/>
                </a:schemeClr>
              </a:solidFill>
              <a:round/>
            </a:ln>
            <a:effectLst/>
          </c:spPr>
        </c:majorGridlines>
        <c:numFmt formatCode="#,##0.00" sourceLinked="0"/>
        <c:majorTickMark val="in"/>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4829952"/>
        <c:crosses val="autoZero"/>
        <c:crossBetween val="midCat"/>
        <c:majorUnit val="0.05"/>
      </c:valAx>
      <c:spPr>
        <a:noFill/>
        <a:ln>
          <a:solidFill>
            <a:schemeClr val="accent6"/>
          </a:solidFill>
        </a:ln>
        <a:effectLst/>
      </c:spPr>
    </c:plotArea>
    <c:legend>
      <c:legendPos val="r"/>
      <c:layout>
        <c:manualLayout>
          <c:xMode val="edge"/>
          <c:yMode val="edge"/>
          <c:x val="0.34944677899718501"/>
          <c:y val="0.19003891743811299"/>
          <c:w val="0.52456986961321395"/>
          <c:h val="0.142412878987727"/>
        </c:manualLayout>
      </c:layout>
      <c:overlay val="0"/>
      <c:spPr>
        <a:solidFill>
          <a:schemeClr val="bg1"/>
        </a:solidFill>
        <a:ln>
          <a:solidFill>
            <a:schemeClr val="accent6"/>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0.42205</cdr:x>
      <cdr:y>0.8938</cdr:y>
    </cdr:from>
    <cdr:to>
      <cdr:x>0.67413</cdr:x>
      <cdr:y>0.97887</cdr:y>
    </cdr:to>
    <cdr:sp macro="" textlink="">
      <cdr:nvSpPr>
        <cdr:cNvPr id="2" name="TextBox 1"/>
        <cdr:cNvSpPr txBox="1"/>
      </cdr:nvSpPr>
      <cdr:spPr>
        <a:xfrm xmlns:a="http://schemas.openxmlformats.org/drawingml/2006/main">
          <a:off x="2994685" y="4260053"/>
          <a:ext cx="1788655" cy="4054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latin typeface="Times New Roman" panose="02020603050405020304" pitchFamily="18" charset="0"/>
              <a:cs typeface="Times New Roman" panose="02020603050405020304" pitchFamily="18" charset="0"/>
            </a:rPr>
            <a:t>Wavelength (nm)</a:t>
          </a:r>
        </a:p>
      </cdr:txBody>
    </cdr:sp>
  </cdr:relSizeAnchor>
  <cdr:relSizeAnchor xmlns:cdr="http://schemas.openxmlformats.org/drawingml/2006/chartDrawing">
    <cdr:from>
      <cdr:x>0.0247</cdr:x>
      <cdr:y>0.2795</cdr:y>
    </cdr:from>
    <cdr:to>
      <cdr:x>0.08998</cdr:x>
      <cdr:y>0.59967</cdr:y>
    </cdr:to>
    <cdr:sp macro="" textlink="">
      <cdr:nvSpPr>
        <cdr:cNvPr id="3" name="TextBox 1"/>
        <cdr:cNvSpPr txBox="1"/>
      </cdr:nvSpPr>
      <cdr:spPr>
        <a:xfrm xmlns:a="http://schemas.openxmlformats.org/drawingml/2006/main" rot="16200000">
          <a:off x="-356177" y="1863542"/>
          <a:ext cx="1526009" cy="4631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latin typeface="Times New Roman" panose="02020603050405020304" pitchFamily="18" charset="0"/>
              <a:cs typeface="Times New Roman" panose="02020603050405020304" pitchFamily="18" charset="0"/>
            </a:rPr>
            <a:t>Reflectance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97F54-AD27-914F-A6FD-9656FFE95CA6}" type="datetimeFigureOut">
              <a:rPr lang="en-US" smtClean="0"/>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510C30-E8EC-004E-AB83-B72108D7B2DC}" type="slidenum">
              <a:rPr lang="en-US" smtClean="0"/>
              <a:t>‹#›</a:t>
            </a:fld>
            <a:endParaRPr lang="en-US"/>
          </a:p>
        </p:txBody>
      </p:sp>
    </p:spTree>
    <p:extLst>
      <p:ext uri="{BB962C8B-B14F-4D97-AF65-F5344CB8AC3E}">
        <p14:creationId xmlns:p14="http://schemas.microsoft.com/office/powerpoint/2010/main" val="22331951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10C30-E8EC-004E-AB83-B72108D7B2DC}" type="slidenum">
              <a:rPr lang="en-US" smtClean="0"/>
              <a:t>7</a:t>
            </a:fld>
            <a:endParaRPr lang="en-US"/>
          </a:p>
        </p:txBody>
      </p:sp>
    </p:spTree>
    <p:extLst>
      <p:ext uri="{BB962C8B-B14F-4D97-AF65-F5344CB8AC3E}">
        <p14:creationId xmlns:p14="http://schemas.microsoft.com/office/powerpoint/2010/main" val="99239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10C30-E8EC-004E-AB83-B72108D7B2DC}" type="slidenum">
              <a:rPr lang="en-US" smtClean="0"/>
              <a:t>17</a:t>
            </a:fld>
            <a:endParaRPr lang="en-US"/>
          </a:p>
        </p:txBody>
      </p:sp>
    </p:spTree>
    <p:extLst>
      <p:ext uri="{BB962C8B-B14F-4D97-AF65-F5344CB8AC3E}">
        <p14:creationId xmlns:p14="http://schemas.microsoft.com/office/powerpoint/2010/main" val="361662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41F0C-D033-1944-B79E-EEB9E330E14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A9660-CC9D-5F44-9538-60E952312E56}" type="slidenum">
              <a:rPr lang="en-US" smtClean="0"/>
              <a:t>‹#›</a:t>
            </a:fld>
            <a:endParaRPr lang="en-US"/>
          </a:p>
        </p:txBody>
      </p:sp>
    </p:spTree>
    <p:extLst>
      <p:ext uri="{BB962C8B-B14F-4D97-AF65-F5344CB8AC3E}">
        <p14:creationId xmlns:p14="http://schemas.microsoft.com/office/powerpoint/2010/main" val="362472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41F0C-D033-1944-B79E-EEB9E330E14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A9660-CC9D-5F44-9538-60E952312E56}" type="slidenum">
              <a:rPr lang="en-US" smtClean="0"/>
              <a:t>‹#›</a:t>
            </a:fld>
            <a:endParaRPr lang="en-US"/>
          </a:p>
        </p:txBody>
      </p:sp>
    </p:spTree>
    <p:extLst>
      <p:ext uri="{BB962C8B-B14F-4D97-AF65-F5344CB8AC3E}">
        <p14:creationId xmlns:p14="http://schemas.microsoft.com/office/powerpoint/2010/main" val="3395798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41F0C-D033-1944-B79E-EEB9E330E14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A9660-CC9D-5F44-9538-60E952312E56}" type="slidenum">
              <a:rPr lang="en-US" smtClean="0"/>
              <a:t>‹#›</a:t>
            </a:fld>
            <a:endParaRPr lang="en-US"/>
          </a:p>
        </p:txBody>
      </p:sp>
    </p:spTree>
    <p:extLst>
      <p:ext uri="{BB962C8B-B14F-4D97-AF65-F5344CB8AC3E}">
        <p14:creationId xmlns:p14="http://schemas.microsoft.com/office/powerpoint/2010/main" val="122061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41F0C-D033-1944-B79E-EEB9E330E14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A9660-CC9D-5F44-9538-60E952312E56}" type="slidenum">
              <a:rPr lang="en-US" smtClean="0"/>
              <a:t>‹#›</a:t>
            </a:fld>
            <a:endParaRPr lang="en-US"/>
          </a:p>
        </p:txBody>
      </p:sp>
    </p:spTree>
    <p:extLst>
      <p:ext uri="{BB962C8B-B14F-4D97-AF65-F5344CB8AC3E}">
        <p14:creationId xmlns:p14="http://schemas.microsoft.com/office/powerpoint/2010/main" val="19396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41F0C-D033-1944-B79E-EEB9E330E14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A9660-CC9D-5F44-9538-60E952312E56}" type="slidenum">
              <a:rPr lang="en-US" smtClean="0"/>
              <a:t>‹#›</a:t>
            </a:fld>
            <a:endParaRPr lang="en-US"/>
          </a:p>
        </p:txBody>
      </p:sp>
    </p:spTree>
    <p:extLst>
      <p:ext uri="{BB962C8B-B14F-4D97-AF65-F5344CB8AC3E}">
        <p14:creationId xmlns:p14="http://schemas.microsoft.com/office/powerpoint/2010/main" val="360922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41F0C-D033-1944-B79E-EEB9E330E14E}"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A9660-CC9D-5F44-9538-60E952312E56}" type="slidenum">
              <a:rPr lang="en-US" smtClean="0"/>
              <a:t>‹#›</a:t>
            </a:fld>
            <a:endParaRPr lang="en-US"/>
          </a:p>
        </p:txBody>
      </p:sp>
    </p:spTree>
    <p:extLst>
      <p:ext uri="{BB962C8B-B14F-4D97-AF65-F5344CB8AC3E}">
        <p14:creationId xmlns:p14="http://schemas.microsoft.com/office/powerpoint/2010/main" val="9231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41F0C-D033-1944-B79E-EEB9E330E14E}"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0A9660-CC9D-5F44-9538-60E952312E56}" type="slidenum">
              <a:rPr lang="en-US" smtClean="0"/>
              <a:t>‹#›</a:t>
            </a:fld>
            <a:endParaRPr lang="en-US"/>
          </a:p>
        </p:txBody>
      </p:sp>
    </p:spTree>
    <p:extLst>
      <p:ext uri="{BB962C8B-B14F-4D97-AF65-F5344CB8AC3E}">
        <p14:creationId xmlns:p14="http://schemas.microsoft.com/office/powerpoint/2010/main" val="313388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41F0C-D033-1944-B79E-EEB9E330E14E}"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0A9660-CC9D-5F44-9538-60E952312E56}" type="slidenum">
              <a:rPr lang="en-US" smtClean="0"/>
              <a:t>‹#›</a:t>
            </a:fld>
            <a:endParaRPr lang="en-US"/>
          </a:p>
        </p:txBody>
      </p:sp>
    </p:spTree>
    <p:extLst>
      <p:ext uri="{BB962C8B-B14F-4D97-AF65-F5344CB8AC3E}">
        <p14:creationId xmlns:p14="http://schemas.microsoft.com/office/powerpoint/2010/main" val="59962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41F0C-D033-1944-B79E-EEB9E330E14E}"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0A9660-CC9D-5F44-9538-60E952312E56}" type="slidenum">
              <a:rPr lang="en-US" smtClean="0"/>
              <a:t>‹#›</a:t>
            </a:fld>
            <a:endParaRPr lang="en-US"/>
          </a:p>
        </p:txBody>
      </p:sp>
    </p:spTree>
    <p:extLst>
      <p:ext uri="{BB962C8B-B14F-4D97-AF65-F5344CB8AC3E}">
        <p14:creationId xmlns:p14="http://schemas.microsoft.com/office/powerpoint/2010/main" val="239400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41F0C-D033-1944-B79E-EEB9E330E14E}"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A9660-CC9D-5F44-9538-60E952312E56}" type="slidenum">
              <a:rPr lang="en-US" smtClean="0"/>
              <a:t>‹#›</a:t>
            </a:fld>
            <a:endParaRPr lang="en-US"/>
          </a:p>
        </p:txBody>
      </p:sp>
    </p:spTree>
    <p:extLst>
      <p:ext uri="{BB962C8B-B14F-4D97-AF65-F5344CB8AC3E}">
        <p14:creationId xmlns:p14="http://schemas.microsoft.com/office/powerpoint/2010/main" val="3304901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41F0C-D033-1944-B79E-EEB9E330E14E}"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A9660-CC9D-5F44-9538-60E952312E56}" type="slidenum">
              <a:rPr lang="en-US" smtClean="0"/>
              <a:t>‹#›</a:t>
            </a:fld>
            <a:endParaRPr lang="en-US"/>
          </a:p>
        </p:txBody>
      </p:sp>
    </p:spTree>
    <p:extLst>
      <p:ext uri="{BB962C8B-B14F-4D97-AF65-F5344CB8AC3E}">
        <p14:creationId xmlns:p14="http://schemas.microsoft.com/office/powerpoint/2010/main" val="12173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41F0C-D033-1944-B79E-EEB9E330E14E}" type="datetimeFigureOut">
              <a:rPr lang="en-US" smtClean="0"/>
              <a:t>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A9660-CC9D-5F44-9538-60E952312E56}" type="slidenum">
              <a:rPr lang="en-US" smtClean="0"/>
              <a:t>‹#›</a:t>
            </a:fld>
            <a:endParaRPr lang="en-US"/>
          </a:p>
        </p:txBody>
      </p:sp>
    </p:spTree>
    <p:extLst>
      <p:ext uri="{BB962C8B-B14F-4D97-AF65-F5344CB8AC3E}">
        <p14:creationId xmlns:p14="http://schemas.microsoft.com/office/powerpoint/2010/main" val="4107824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018" y="830181"/>
            <a:ext cx="7772400" cy="1996480"/>
          </a:xfrm>
        </p:spPr>
        <p:txBody>
          <a:bodyPr>
            <a:normAutofit fontScale="90000"/>
          </a:bodyPr>
          <a:lstStyle/>
          <a:p>
            <a:r>
              <a:rPr lang="en-US" b="1" dirty="0" smtClean="0"/>
              <a:t>Advances in Taylor Oil Spill </a:t>
            </a:r>
            <a:r>
              <a:rPr lang="en-US" b="1" dirty="0"/>
              <a:t>Detection from Non-SAR </a:t>
            </a:r>
            <a:r>
              <a:rPr lang="en-US" b="1" dirty="0" smtClean="0"/>
              <a:t>Satellite: </a:t>
            </a:r>
            <a:br>
              <a:rPr lang="en-US" b="1" dirty="0" smtClean="0"/>
            </a:br>
            <a:r>
              <a:rPr lang="en-US" b="1" dirty="0" smtClean="0"/>
              <a:t>An Preliminary Analysis</a:t>
            </a:r>
            <a:endParaRPr lang="en-US" b="1" dirty="0"/>
          </a:p>
        </p:txBody>
      </p:sp>
      <p:sp>
        <p:nvSpPr>
          <p:cNvPr id="3" name="Subtitle 2"/>
          <p:cNvSpPr>
            <a:spLocks noGrp="1"/>
          </p:cNvSpPr>
          <p:nvPr>
            <p:ph type="subTitle" idx="1"/>
          </p:nvPr>
        </p:nvSpPr>
        <p:spPr>
          <a:xfrm>
            <a:off x="829018" y="3399695"/>
            <a:ext cx="7589609" cy="1752600"/>
          </a:xfrm>
        </p:spPr>
        <p:txBody>
          <a:bodyPr>
            <a:normAutofit/>
          </a:bodyPr>
          <a:lstStyle/>
          <a:p>
            <a:r>
              <a:rPr lang="en-US" sz="2800" dirty="0">
                <a:solidFill>
                  <a:schemeClr val="tx1"/>
                </a:solidFill>
              </a:rPr>
              <a:t>Wei </a:t>
            </a:r>
            <a:r>
              <a:rPr lang="en-US" sz="2800" dirty="0" smtClean="0">
                <a:solidFill>
                  <a:schemeClr val="tx1"/>
                </a:solidFill>
              </a:rPr>
              <a:t>Li</a:t>
            </a:r>
            <a:r>
              <a:rPr lang="en-US" sz="2800" baseline="30000" dirty="0" smtClean="0">
                <a:solidFill>
                  <a:schemeClr val="tx1"/>
                </a:solidFill>
              </a:rPr>
              <a:t>1</a:t>
            </a:r>
            <a:r>
              <a:rPr lang="en-US" sz="2800" dirty="0" smtClean="0">
                <a:solidFill>
                  <a:schemeClr val="tx1"/>
                </a:solidFill>
              </a:rPr>
              <a:t>, </a:t>
            </a:r>
            <a:r>
              <a:rPr lang="en-US" sz="2800" dirty="0">
                <a:solidFill>
                  <a:schemeClr val="tx1"/>
                </a:solidFill>
              </a:rPr>
              <a:t>Banghua </a:t>
            </a:r>
            <a:r>
              <a:rPr lang="en-US" sz="2800" dirty="0" smtClean="0">
                <a:solidFill>
                  <a:schemeClr val="tx1"/>
                </a:solidFill>
              </a:rPr>
              <a:t>Yan</a:t>
            </a:r>
            <a:r>
              <a:rPr lang="en-US" sz="2800" baseline="30000" dirty="0" smtClean="0">
                <a:solidFill>
                  <a:schemeClr val="tx1"/>
                </a:solidFill>
              </a:rPr>
              <a:t>2</a:t>
            </a:r>
            <a:r>
              <a:rPr lang="en-US" sz="2800" dirty="0" smtClean="0">
                <a:solidFill>
                  <a:schemeClr val="tx1"/>
                </a:solidFill>
              </a:rPr>
              <a:t>, Nan Chen</a:t>
            </a:r>
            <a:r>
              <a:rPr lang="en-US" sz="2800" baseline="30000" dirty="0" smtClean="0">
                <a:solidFill>
                  <a:schemeClr val="tx1"/>
                </a:solidFill>
              </a:rPr>
              <a:t>1</a:t>
            </a:r>
            <a:r>
              <a:rPr lang="en-US" sz="2800" dirty="0" smtClean="0">
                <a:solidFill>
                  <a:schemeClr val="tx1"/>
                </a:solidFill>
              </a:rPr>
              <a:t>, </a:t>
            </a:r>
            <a:endParaRPr lang="en-US" sz="2800" dirty="0" smtClean="0">
              <a:solidFill>
                <a:schemeClr val="tx1"/>
              </a:solidFill>
            </a:endParaRPr>
          </a:p>
          <a:p>
            <a:r>
              <a:rPr lang="en-US" sz="2800" dirty="0" err="1" smtClean="0">
                <a:solidFill>
                  <a:schemeClr val="tx1"/>
                </a:solidFill>
              </a:rPr>
              <a:t>Yongzhen</a:t>
            </a:r>
            <a:r>
              <a:rPr lang="en-US" sz="2800" dirty="0" smtClean="0">
                <a:solidFill>
                  <a:schemeClr val="tx1"/>
                </a:solidFill>
              </a:rPr>
              <a:t> </a:t>
            </a:r>
            <a:r>
              <a:rPr lang="en-US" sz="2800" dirty="0" smtClean="0">
                <a:solidFill>
                  <a:schemeClr val="tx1"/>
                </a:solidFill>
              </a:rPr>
              <a:t>Fan</a:t>
            </a:r>
            <a:r>
              <a:rPr lang="en-US" sz="2800" baseline="30000" dirty="0" smtClean="0">
                <a:solidFill>
                  <a:schemeClr val="tx1"/>
                </a:solidFill>
              </a:rPr>
              <a:t>1</a:t>
            </a:r>
            <a:r>
              <a:rPr lang="en-US" sz="2800" dirty="0" smtClean="0">
                <a:solidFill>
                  <a:schemeClr val="tx1"/>
                </a:solidFill>
              </a:rPr>
              <a:t>, Ellen Ramirez</a:t>
            </a:r>
            <a:r>
              <a:rPr lang="en-US" sz="2800" baseline="30000" dirty="0" smtClean="0">
                <a:solidFill>
                  <a:schemeClr val="tx1"/>
                </a:solidFill>
              </a:rPr>
              <a:t>3</a:t>
            </a:r>
            <a:r>
              <a:rPr lang="en-US" sz="2800" dirty="0" smtClean="0">
                <a:solidFill>
                  <a:schemeClr val="tx1"/>
                </a:solidFill>
              </a:rPr>
              <a:t>, </a:t>
            </a:r>
            <a:r>
              <a:rPr lang="en-US" sz="2800" dirty="0" err="1">
                <a:solidFill>
                  <a:schemeClr val="tx1"/>
                </a:solidFill>
              </a:rPr>
              <a:t>Dingkun</a:t>
            </a:r>
            <a:r>
              <a:rPr lang="en-US" sz="2800" dirty="0">
                <a:solidFill>
                  <a:schemeClr val="tx1"/>
                </a:solidFill>
              </a:rPr>
              <a:t> P. Yan </a:t>
            </a:r>
            <a:endParaRPr lang="en-US" sz="2800" dirty="0" smtClean="0">
              <a:solidFill>
                <a:schemeClr val="tx1"/>
              </a:solidFill>
            </a:endParaRPr>
          </a:p>
          <a:p>
            <a:r>
              <a:rPr lang="en-US" sz="2800" dirty="0" smtClean="0">
                <a:solidFill>
                  <a:schemeClr val="tx1"/>
                </a:solidFill>
              </a:rPr>
              <a:t>(</a:t>
            </a:r>
            <a:r>
              <a:rPr lang="en-US" sz="2800" dirty="0">
                <a:solidFill>
                  <a:schemeClr val="tx1"/>
                </a:solidFill>
              </a:rPr>
              <a:t>SAB </a:t>
            </a:r>
            <a:r>
              <a:rPr lang="en-US" sz="2800" dirty="0" smtClean="0">
                <a:solidFill>
                  <a:schemeClr val="tx1"/>
                </a:solidFill>
              </a:rPr>
              <a:t>Intern)</a:t>
            </a:r>
            <a:r>
              <a:rPr lang="en-US" sz="2800" baseline="30000" dirty="0" smtClean="0">
                <a:solidFill>
                  <a:schemeClr val="tx1"/>
                </a:solidFill>
              </a:rPr>
              <a:t>3,4</a:t>
            </a:r>
            <a:r>
              <a:rPr lang="en-US" sz="2800" dirty="0" smtClean="0">
                <a:solidFill>
                  <a:schemeClr val="tx1"/>
                </a:solidFill>
              </a:rPr>
              <a:t>, and </a:t>
            </a:r>
            <a:r>
              <a:rPr lang="en-US" sz="2800" dirty="0" err="1" smtClean="0">
                <a:solidFill>
                  <a:schemeClr val="tx1"/>
                </a:solidFill>
              </a:rPr>
              <a:t>Davida</a:t>
            </a:r>
            <a:r>
              <a:rPr lang="en-US" sz="2800" dirty="0" smtClean="0">
                <a:solidFill>
                  <a:schemeClr val="tx1"/>
                </a:solidFill>
              </a:rPr>
              <a:t> Streett</a:t>
            </a:r>
            <a:r>
              <a:rPr lang="en-US" sz="2800" baseline="30000" dirty="0">
                <a:solidFill>
                  <a:schemeClr val="tx1"/>
                </a:solidFill>
              </a:rPr>
              <a:t>3</a:t>
            </a:r>
          </a:p>
          <a:p>
            <a:endParaRPr lang="en-US" sz="2800" dirty="0">
              <a:solidFill>
                <a:schemeClr val="tx1"/>
              </a:solidFill>
            </a:endParaRPr>
          </a:p>
        </p:txBody>
      </p:sp>
      <p:sp>
        <p:nvSpPr>
          <p:cNvPr id="4" name="TextBox 3"/>
          <p:cNvSpPr txBox="1"/>
          <p:nvPr/>
        </p:nvSpPr>
        <p:spPr>
          <a:xfrm>
            <a:off x="355720" y="5619678"/>
            <a:ext cx="8718997" cy="523220"/>
          </a:xfrm>
          <a:prstGeom prst="rect">
            <a:avLst/>
          </a:prstGeom>
          <a:noFill/>
        </p:spPr>
        <p:txBody>
          <a:bodyPr wrap="square" rtlCol="0">
            <a:spAutoFit/>
          </a:bodyPr>
          <a:lstStyle/>
          <a:p>
            <a:pPr marL="228600" indent="-228600">
              <a:buAutoNum type="arabicPeriod"/>
            </a:pPr>
            <a:r>
              <a:rPr lang="en-US" sz="1400" dirty="0"/>
              <a:t>Stevens Institute of Technology </a:t>
            </a:r>
            <a:r>
              <a:rPr lang="en-US" sz="1400" dirty="0" smtClean="0"/>
              <a:t>    2. NESDIS/STAR/Satellite Calibration and Data Assimilation   </a:t>
            </a:r>
            <a:r>
              <a:rPr lang="en-US" sz="1400" dirty="0"/>
              <a:t>3</a:t>
            </a:r>
            <a:r>
              <a:rPr lang="en-US" sz="1400" dirty="0" smtClean="0"/>
              <a:t>. VA W.T</a:t>
            </a:r>
            <a:r>
              <a:rPr lang="en-US" sz="1400" dirty="0"/>
              <a:t>. Woodson High </a:t>
            </a:r>
            <a:r>
              <a:rPr lang="en-US" sz="1400" dirty="0" smtClean="0"/>
              <a:t>School  4. OSPO/SPSD/Satellite Analysis</a:t>
            </a:r>
            <a:r>
              <a:rPr lang="en-US" sz="1400" dirty="0"/>
              <a:t> </a:t>
            </a:r>
            <a:r>
              <a:rPr lang="en-US" sz="1400" dirty="0" smtClean="0"/>
              <a:t> 5. NJ Union County Magnet High School </a:t>
            </a:r>
            <a:endParaRPr lang="en-US" sz="1400" dirty="0"/>
          </a:p>
        </p:txBody>
      </p:sp>
    </p:spTree>
    <p:extLst>
      <p:ext uri="{BB962C8B-B14F-4D97-AF65-F5344CB8AC3E}">
        <p14:creationId xmlns:p14="http://schemas.microsoft.com/office/powerpoint/2010/main" val="3610471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Ocean </a:t>
            </a:r>
            <a:r>
              <a:rPr lang="en-US" sz="3200" b="1" dirty="0" smtClean="0">
                <a:latin typeface="Times New Roman" panose="02020603050405020304" pitchFamily="18" charset="0"/>
                <a:cs typeface="Times New Roman" panose="02020603050405020304" pitchFamily="18" charset="0"/>
              </a:rPr>
              <a:t>Surface Reflectance Modeling</a:t>
            </a:r>
            <a:endParaRPr lang="en-US" sz="32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1736" y="1524000"/>
            <a:ext cx="7007363" cy="4844120"/>
          </a:xfrm>
        </p:spPr>
      </p:pic>
    </p:spTree>
    <p:extLst>
      <p:ext uri="{BB962C8B-B14F-4D97-AF65-F5344CB8AC3E}">
        <p14:creationId xmlns:p14="http://schemas.microsoft.com/office/powerpoint/2010/main" val="3765992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Rough </a:t>
            </a:r>
            <a:r>
              <a:rPr lang="en-US" sz="3200" b="1" dirty="0" smtClean="0">
                <a:latin typeface="Times New Roman" panose="02020603050405020304" pitchFamily="18" charset="0"/>
                <a:cs typeface="Times New Roman" panose="02020603050405020304" pitchFamily="18" charset="0"/>
              </a:rPr>
              <a:t>Surface </a:t>
            </a:r>
            <a:r>
              <a:rPr lang="en-US" sz="3200" b="1" dirty="0" smtClean="0">
                <a:latin typeface="Times New Roman" panose="02020603050405020304" pitchFamily="18" charset="0"/>
                <a:cs typeface="Times New Roman" panose="02020603050405020304" pitchFamily="18" charset="0"/>
              </a:rPr>
              <a:t>in </a:t>
            </a:r>
            <a:r>
              <a:rPr lang="en-US" sz="3200" b="1" dirty="0" smtClean="0">
                <a:latin typeface="Times New Roman" panose="02020603050405020304" pitchFamily="18" charset="0"/>
                <a:cs typeface="Times New Roman" panose="02020603050405020304" pitchFamily="18" charset="0"/>
              </a:rPr>
              <a:t>DISORT3 Model</a:t>
            </a:r>
            <a:endParaRPr lang="en-US" sz="32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736" y="1564813"/>
            <a:ext cx="7350264" cy="4595899"/>
          </a:xfrm>
        </p:spPr>
      </p:pic>
    </p:spTree>
    <p:extLst>
      <p:ext uri="{BB962C8B-B14F-4D97-AF65-F5344CB8AC3E}">
        <p14:creationId xmlns:p14="http://schemas.microsoft.com/office/powerpoint/2010/main" val="3887957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anose="02020603050405020304" pitchFamily="18" charset="0"/>
                <a:cs typeface="Times New Roman" panose="02020603050405020304" pitchFamily="18" charset="0"/>
              </a:rPr>
              <a:t>Validation </a:t>
            </a:r>
            <a:r>
              <a:rPr lang="en-US" sz="3200" b="1" dirty="0" smtClean="0">
                <a:latin typeface="Times New Roman" panose="02020603050405020304" pitchFamily="18" charset="0"/>
                <a:cs typeface="Times New Roman" panose="02020603050405020304" pitchFamily="18" charset="0"/>
              </a:rPr>
              <a:t>Result </a:t>
            </a:r>
            <a:r>
              <a:rPr lang="en-US" sz="3200" b="1" dirty="0" smtClean="0">
                <a:latin typeface="Times New Roman" panose="02020603050405020304" pitchFamily="18" charset="0"/>
                <a:cs typeface="Times New Roman" panose="02020603050405020304" pitchFamily="18" charset="0"/>
              </a:rPr>
              <a:t>by </a:t>
            </a:r>
            <a:r>
              <a:rPr lang="en-US" sz="3200" b="1" dirty="0" smtClean="0">
                <a:latin typeface="Times New Roman" panose="02020603050405020304" pitchFamily="18" charset="0"/>
                <a:cs typeface="Times New Roman" panose="02020603050405020304" pitchFamily="18" charset="0"/>
              </a:rPr>
              <a:t>NASA CAR Measurement</a:t>
            </a:r>
            <a:endParaRPr lang="en-US" sz="32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300" y="1546369"/>
            <a:ext cx="8191500" cy="4749327"/>
          </a:xfrm>
        </p:spPr>
      </p:pic>
      <p:sp>
        <p:nvSpPr>
          <p:cNvPr id="3" name="TextBox 2"/>
          <p:cNvSpPr txBox="1"/>
          <p:nvPr/>
        </p:nvSpPr>
        <p:spPr>
          <a:xfrm>
            <a:off x="927100" y="1428752"/>
            <a:ext cx="1435100" cy="369332"/>
          </a:xfrm>
          <a:prstGeom prst="rect">
            <a:avLst/>
          </a:prstGeom>
          <a:noFill/>
        </p:spPr>
        <p:txBody>
          <a:bodyPr wrap="square" rtlCol="0">
            <a:spAutoFit/>
          </a:bodyPr>
          <a:lstStyle/>
          <a:p>
            <a:r>
              <a:rPr lang="en-US" dirty="0" smtClean="0"/>
              <a:t>MODEL</a:t>
            </a:r>
            <a:endParaRPr lang="en-US" dirty="0"/>
          </a:p>
        </p:txBody>
      </p:sp>
      <p:sp>
        <p:nvSpPr>
          <p:cNvPr id="5" name="TextBox 4"/>
          <p:cNvSpPr txBox="1"/>
          <p:nvPr/>
        </p:nvSpPr>
        <p:spPr>
          <a:xfrm>
            <a:off x="2514600" y="1428752"/>
            <a:ext cx="1816100" cy="369332"/>
          </a:xfrm>
          <a:prstGeom prst="rect">
            <a:avLst/>
          </a:prstGeom>
          <a:noFill/>
        </p:spPr>
        <p:txBody>
          <a:bodyPr wrap="square" rtlCol="0">
            <a:spAutoFit/>
          </a:bodyPr>
          <a:lstStyle/>
          <a:p>
            <a:r>
              <a:rPr lang="en-US" dirty="0" smtClean="0"/>
              <a:t>MEASUREMENT</a:t>
            </a:r>
            <a:endParaRPr lang="en-US" dirty="0"/>
          </a:p>
        </p:txBody>
      </p:sp>
      <p:sp>
        <p:nvSpPr>
          <p:cNvPr id="6" name="TextBox 5"/>
          <p:cNvSpPr txBox="1"/>
          <p:nvPr/>
        </p:nvSpPr>
        <p:spPr>
          <a:xfrm>
            <a:off x="5003800" y="1417638"/>
            <a:ext cx="1435100" cy="369332"/>
          </a:xfrm>
          <a:prstGeom prst="rect">
            <a:avLst/>
          </a:prstGeom>
          <a:noFill/>
        </p:spPr>
        <p:txBody>
          <a:bodyPr wrap="square" rtlCol="0">
            <a:spAutoFit/>
          </a:bodyPr>
          <a:lstStyle/>
          <a:p>
            <a:r>
              <a:rPr lang="en-US" dirty="0" smtClean="0"/>
              <a:t>MODEL</a:t>
            </a:r>
            <a:endParaRPr lang="en-US" dirty="0"/>
          </a:p>
        </p:txBody>
      </p:sp>
      <p:sp>
        <p:nvSpPr>
          <p:cNvPr id="7" name="TextBox 6"/>
          <p:cNvSpPr txBox="1"/>
          <p:nvPr/>
        </p:nvSpPr>
        <p:spPr>
          <a:xfrm>
            <a:off x="6578600" y="1417638"/>
            <a:ext cx="1816100" cy="369332"/>
          </a:xfrm>
          <a:prstGeom prst="rect">
            <a:avLst/>
          </a:prstGeom>
          <a:noFill/>
        </p:spPr>
        <p:txBody>
          <a:bodyPr wrap="square" rtlCol="0">
            <a:spAutoFit/>
          </a:bodyPr>
          <a:lstStyle/>
          <a:p>
            <a:r>
              <a:rPr lang="en-US" dirty="0" smtClean="0"/>
              <a:t>MEASUREMENT</a:t>
            </a:r>
            <a:endParaRPr lang="en-US" dirty="0"/>
          </a:p>
        </p:txBody>
      </p:sp>
    </p:spTree>
    <p:extLst>
      <p:ext uri="{BB962C8B-B14F-4D97-AF65-F5344CB8AC3E}">
        <p14:creationId xmlns:p14="http://schemas.microsoft.com/office/powerpoint/2010/main" val="63434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062"/>
          </a:xfrm>
        </p:spPr>
        <p:txBody>
          <a:bodyPr>
            <a:normAutofit/>
          </a:bodyPr>
          <a:lstStyle/>
          <a:p>
            <a:r>
              <a:rPr lang="en-US" sz="3200" b="1" dirty="0" smtClean="0">
                <a:latin typeface="Times New Roman" panose="02020603050405020304" pitchFamily="18" charset="0"/>
                <a:cs typeface="Times New Roman" panose="02020603050405020304" pitchFamily="18" charset="0"/>
              </a:rPr>
              <a:t>RT </a:t>
            </a:r>
            <a:r>
              <a:rPr lang="en-US" sz="3200" b="1" dirty="0" smtClean="0">
                <a:latin typeface="Times New Roman" panose="02020603050405020304" pitchFamily="18" charset="0"/>
                <a:cs typeface="Times New Roman" panose="02020603050405020304" pitchFamily="18" charset="0"/>
              </a:rPr>
              <a:t>Model Simulation Design</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28700"/>
            <a:ext cx="8229600" cy="5092700"/>
          </a:xfrm>
        </p:spPr>
        <p:txBody>
          <a:bodyPr>
            <a:normAutofit lnSpcReduction="10000"/>
          </a:bodyPr>
          <a:lstStyle/>
          <a:p>
            <a:r>
              <a:rPr lang="en-US" sz="2400" dirty="0" smtClean="0"/>
              <a:t>During sun-glint, the signal received from satellite comes mostly from water surface, the water leaving radiance can be ignore. </a:t>
            </a:r>
          </a:p>
          <a:p>
            <a:r>
              <a:rPr lang="en-US" sz="2400" dirty="0"/>
              <a:t>W</a:t>
            </a:r>
            <a:r>
              <a:rPr lang="en-US" sz="2400" dirty="0" smtClean="0"/>
              <a:t>e setup a rough surface model to simulate the water and oil sun-glint reflectance in MODIS channels, separately. Then we mix the reflectance of oil and water cases by assuming the fraction of oil (fraction = 1 is oil, fraction=0 is water).</a:t>
            </a:r>
          </a:p>
          <a:p>
            <a:r>
              <a:rPr lang="en-US" sz="2400" dirty="0" smtClean="0"/>
              <a:t>We generated 50,000 cases for oils and water separately, to cover the possible solar and satellite viewing angle in sun-glint area, as well as wind speed range from 0 to 10m/s.</a:t>
            </a:r>
          </a:p>
          <a:p>
            <a:r>
              <a:rPr lang="en-US" sz="2400" dirty="0" smtClean="0"/>
              <a:t>The multi-layer neural network (MLNN) was used to train these 50,000 cases. Using the trained net, we can find the fraction from the satellite measured radiance and wind speed.</a:t>
            </a:r>
          </a:p>
          <a:p>
            <a:r>
              <a:rPr lang="en-US" sz="2400" dirty="0" smtClean="0"/>
              <a:t>We assume the oil refractive index is from 1.38 to 1.46.</a:t>
            </a:r>
            <a:endParaRPr lang="en-US" sz="2400" dirty="0"/>
          </a:p>
        </p:txBody>
      </p:sp>
    </p:spTree>
    <p:extLst>
      <p:ext uri="{BB962C8B-B14F-4D97-AF65-F5344CB8AC3E}">
        <p14:creationId xmlns:p14="http://schemas.microsoft.com/office/powerpoint/2010/main" val="2296664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6562"/>
          </a:xfrm>
        </p:spPr>
        <p:txBody>
          <a:bodyPr>
            <a:noAutofit/>
          </a:bodyPr>
          <a:lstStyle/>
          <a:p>
            <a:r>
              <a:rPr lang="en-US" sz="3200" b="1" dirty="0" smtClean="0">
                <a:latin typeface="Times New Roman" panose="02020603050405020304" pitchFamily="18" charset="0"/>
                <a:cs typeface="Times New Roman" panose="02020603050405020304" pitchFamily="18" charset="0"/>
              </a:rPr>
              <a:t>Retrieval </a:t>
            </a:r>
            <a:r>
              <a:rPr lang="en-US" sz="3200" b="1" dirty="0" smtClean="0">
                <a:latin typeface="Times New Roman" panose="02020603050405020304" pitchFamily="18" charset="0"/>
                <a:cs typeface="Times New Roman" panose="02020603050405020304" pitchFamily="18" charset="0"/>
              </a:rPr>
              <a:t>Flowchart</a:t>
            </a:r>
            <a:endParaRPr lang="en-US" sz="3200" b="1" dirty="0">
              <a:latin typeface="Times New Roman" panose="02020603050405020304" pitchFamily="18" charset="0"/>
              <a:cs typeface="Times New Roman" panose="02020603050405020304" pitchFamily="18" charset="0"/>
            </a:endParaRPr>
          </a:p>
        </p:txBody>
      </p:sp>
      <p:sp>
        <p:nvSpPr>
          <p:cNvPr id="4" name="Process 3"/>
          <p:cNvSpPr/>
          <p:nvPr/>
        </p:nvSpPr>
        <p:spPr>
          <a:xfrm>
            <a:off x="3467100" y="800100"/>
            <a:ext cx="1727200" cy="58420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RT model</a:t>
            </a:r>
            <a:endParaRPr lang="en-US" dirty="0"/>
          </a:p>
        </p:txBody>
      </p:sp>
      <p:sp>
        <p:nvSpPr>
          <p:cNvPr id="5" name="TextBox 4"/>
          <p:cNvSpPr txBox="1"/>
          <p:nvPr/>
        </p:nvSpPr>
        <p:spPr>
          <a:xfrm>
            <a:off x="6223000" y="711200"/>
            <a:ext cx="2245397" cy="738664"/>
          </a:xfrm>
          <a:prstGeom prst="rect">
            <a:avLst/>
          </a:prstGeom>
          <a:noFill/>
        </p:spPr>
        <p:txBody>
          <a:bodyPr wrap="square" rtlCol="0">
            <a:spAutoFit/>
          </a:bodyPr>
          <a:lstStyle/>
          <a:p>
            <a:r>
              <a:rPr lang="en-US" sz="1400" dirty="0" smtClean="0"/>
              <a:t>Geometry angles</a:t>
            </a:r>
          </a:p>
          <a:p>
            <a:r>
              <a:rPr lang="en-US" sz="1400" dirty="0" smtClean="0"/>
              <a:t>Wind speed</a:t>
            </a:r>
          </a:p>
          <a:p>
            <a:r>
              <a:rPr lang="en-US" sz="1400" dirty="0" smtClean="0"/>
              <a:t>Refractive index(water, oil)</a:t>
            </a:r>
            <a:endParaRPr lang="en-US" sz="1400" dirty="0"/>
          </a:p>
        </p:txBody>
      </p:sp>
      <p:cxnSp>
        <p:nvCxnSpPr>
          <p:cNvPr id="7" name="Straight Arrow Connector 6"/>
          <p:cNvCxnSpPr>
            <a:stCxn id="5" idx="1"/>
            <a:endCxn id="4" idx="3"/>
          </p:cNvCxnSpPr>
          <p:nvPr/>
        </p:nvCxnSpPr>
        <p:spPr>
          <a:xfrm flipH="1">
            <a:off x="5194300" y="1080532"/>
            <a:ext cx="1028700" cy="11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Process 10"/>
          <p:cNvSpPr/>
          <p:nvPr/>
        </p:nvSpPr>
        <p:spPr>
          <a:xfrm>
            <a:off x="2540000" y="2349500"/>
            <a:ext cx="3492500" cy="83820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50,000 mixed R with oil fraction f</a:t>
            </a:r>
          </a:p>
          <a:p>
            <a:pPr algn="ctr"/>
            <a:r>
              <a:rPr lang="en-US" dirty="0" smtClean="0"/>
              <a:t>R = f*</a:t>
            </a:r>
            <a:r>
              <a:rPr lang="en-US" dirty="0" err="1" smtClean="0"/>
              <a:t>R_o</a:t>
            </a:r>
            <a:r>
              <a:rPr lang="en-US" dirty="0" smtClean="0"/>
              <a:t> + (1-f)*</a:t>
            </a:r>
            <a:r>
              <a:rPr lang="en-US" dirty="0" err="1" smtClean="0"/>
              <a:t>R_w</a:t>
            </a:r>
            <a:endParaRPr lang="en-US" dirty="0"/>
          </a:p>
        </p:txBody>
      </p:sp>
      <p:cxnSp>
        <p:nvCxnSpPr>
          <p:cNvPr id="13" name="Straight Arrow Connector 12"/>
          <p:cNvCxnSpPr/>
          <p:nvPr/>
        </p:nvCxnSpPr>
        <p:spPr>
          <a:xfrm>
            <a:off x="3771900" y="1384300"/>
            <a:ext cx="0" cy="1028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826000" y="1384300"/>
            <a:ext cx="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26000" y="1631076"/>
            <a:ext cx="3575581" cy="646331"/>
          </a:xfrm>
          <a:prstGeom prst="rect">
            <a:avLst/>
          </a:prstGeom>
          <a:noFill/>
        </p:spPr>
        <p:txBody>
          <a:bodyPr wrap="none" rtlCol="0">
            <a:spAutoFit/>
          </a:bodyPr>
          <a:lstStyle/>
          <a:p>
            <a:r>
              <a:rPr lang="en-US" dirty="0" err="1" smtClean="0"/>
              <a:t>R_w</a:t>
            </a:r>
            <a:r>
              <a:rPr lang="en-US" dirty="0" smtClean="0"/>
              <a:t>:</a:t>
            </a:r>
          </a:p>
          <a:p>
            <a:r>
              <a:rPr lang="en-US" dirty="0" smtClean="0"/>
              <a:t>simulated MODIS water reflectance</a:t>
            </a:r>
            <a:endParaRPr lang="en-US" dirty="0"/>
          </a:p>
        </p:txBody>
      </p:sp>
      <p:sp>
        <p:nvSpPr>
          <p:cNvPr id="17" name="Rectangle 16"/>
          <p:cNvSpPr/>
          <p:nvPr/>
        </p:nvSpPr>
        <p:spPr>
          <a:xfrm>
            <a:off x="569055" y="1655107"/>
            <a:ext cx="3202845" cy="646331"/>
          </a:xfrm>
          <a:prstGeom prst="rect">
            <a:avLst/>
          </a:prstGeom>
        </p:spPr>
        <p:txBody>
          <a:bodyPr wrap="none">
            <a:spAutoFit/>
          </a:bodyPr>
          <a:lstStyle/>
          <a:p>
            <a:r>
              <a:rPr lang="en-US" dirty="0" smtClean="0"/>
              <a:t>                                                 </a:t>
            </a:r>
            <a:r>
              <a:rPr lang="en-US" dirty="0" err="1" smtClean="0"/>
              <a:t>R_o</a:t>
            </a:r>
            <a:r>
              <a:rPr lang="en-US" dirty="0" smtClean="0"/>
              <a:t>: </a:t>
            </a:r>
          </a:p>
          <a:p>
            <a:r>
              <a:rPr lang="en-US" dirty="0" smtClean="0"/>
              <a:t>simulated </a:t>
            </a:r>
            <a:r>
              <a:rPr lang="en-US" dirty="0"/>
              <a:t>MODIS </a:t>
            </a:r>
            <a:r>
              <a:rPr lang="en-US" dirty="0" smtClean="0"/>
              <a:t>oil </a:t>
            </a:r>
            <a:r>
              <a:rPr lang="en-US" dirty="0"/>
              <a:t>reflectance</a:t>
            </a:r>
          </a:p>
        </p:txBody>
      </p:sp>
      <p:cxnSp>
        <p:nvCxnSpPr>
          <p:cNvPr id="19" name="Straight Arrow Connector 18"/>
          <p:cNvCxnSpPr>
            <a:stCxn id="11" idx="2"/>
          </p:cNvCxnSpPr>
          <p:nvPr/>
        </p:nvCxnSpPr>
        <p:spPr>
          <a:xfrm>
            <a:off x="4286250" y="3187700"/>
            <a:ext cx="0" cy="558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Process 19"/>
          <p:cNvSpPr/>
          <p:nvPr/>
        </p:nvSpPr>
        <p:spPr>
          <a:xfrm>
            <a:off x="3035300" y="3746500"/>
            <a:ext cx="2387600" cy="64770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MLNN train</a:t>
            </a:r>
            <a:endParaRPr lang="en-US" dirty="0"/>
          </a:p>
        </p:txBody>
      </p:sp>
      <p:sp>
        <p:nvSpPr>
          <p:cNvPr id="21" name="TextBox 20"/>
          <p:cNvSpPr txBox="1"/>
          <p:nvPr/>
        </p:nvSpPr>
        <p:spPr>
          <a:xfrm>
            <a:off x="6591300" y="3701018"/>
            <a:ext cx="2245397" cy="738664"/>
          </a:xfrm>
          <a:prstGeom prst="rect">
            <a:avLst/>
          </a:prstGeom>
          <a:noFill/>
        </p:spPr>
        <p:txBody>
          <a:bodyPr wrap="square" rtlCol="0">
            <a:spAutoFit/>
          </a:bodyPr>
          <a:lstStyle/>
          <a:p>
            <a:r>
              <a:rPr lang="en-US" sz="1400" dirty="0" smtClean="0"/>
              <a:t>Geometry angles</a:t>
            </a:r>
          </a:p>
          <a:p>
            <a:r>
              <a:rPr lang="en-US" sz="1400" dirty="0" smtClean="0"/>
              <a:t>Wind speed</a:t>
            </a:r>
          </a:p>
          <a:p>
            <a:r>
              <a:rPr lang="en-US" sz="1400" dirty="0" smtClean="0"/>
              <a:t>Refractive index(water, oil)</a:t>
            </a:r>
            <a:endParaRPr lang="en-US" sz="1400" dirty="0"/>
          </a:p>
        </p:txBody>
      </p:sp>
      <p:cxnSp>
        <p:nvCxnSpPr>
          <p:cNvPr id="29" name="Straight Arrow Connector 28"/>
          <p:cNvCxnSpPr>
            <a:stCxn id="21" idx="1"/>
            <a:endCxn id="20" idx="3"/>
          </p:cNvCxnSpPr>
          <p:nvPr/>
        </p:nvCxnSpPr>
        <p:spPr>
          <a:xfrm flipH="1">
            <a:off x="5422900" y="4070350"/>
            <a:ext cx="1168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Direct Access Storage 37"/>
          <p:cNvSpPr/>
          <p:nvPr/>
        </p:nvSpPr>
        <p:spPr>
          <a:xfrm>
            <a:off x="952500" y="5029200"/>
            <a:ext cx="914400" cy="685800"/>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Summing Junction 38"/>
          <p:cNvSpPr/>
          <p:nvPr/>
        </p:nvSpPr>
        <p:spPr>
          <a:xfrm>
            <a:off x="3922776" y="5102352"/>
            <a:ext cx="612648" cy="612648"/>
          </a:xfrm>
          <a:prstGeom prst="flowChartSummingJunc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329138" y="5029368"/>
            <a:ext cx="2210862" cy="646331"/>
          </a:xfrm>
          <a:prstGeom prst="rect">
            <a:avLst/>
          </a:prstGeom>
          <a:noFill/>
        </p:spPr>
        <p:txBody>
          <a:bodyPr wrap="none" rtlCol="0">
            <a:spAutoFit/>
          </a:bodyPr>
          <a:lstStyle/>
          <a:p>
            <a:r>
              <a:rPr lang="en-US" dirty="0" smtClean="0"/>
              <a:t>MODIS measurement</a:t>
            </a:r>
          </a:p>
          <a:p>
            <a:r>
              <a:rPr lang="en-US" dirty="0" smtClean="0"/>
              <a:t>     wind speed</a:t>
            </a:r>
            <a:endParaRPr lang="en-US" dirty="0"/>
          </a:p>
        </p:txBody>
      </p:sp>
      <p:cxnSp>
        <p:nvCxnSpPr>
          <p:cNvPr id="42" name="Straight Arrow Connector 41"/>
          <p:cNvCxnSpPr>
            <a:stCxn id="20" idx="2"/>
            <a:endCxn id="39" idx="0"/>
          </p:cNvCxnSpPr>
          <p:nvPr/>
        </p:nvCxnSpPr>
        <p:spPr>
          <a:xfrm>
            <a:off x="4229100" y="4394200"/>
            <a:ext cx="0" cy="708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229100" y="4565134"/>
            <a:ext cx="498116" cy="369332"/>
          </a:xfrm>
          <a:prstGeom prst="rect">
            <a:avLst/>
          </a:prstGeom>
          <a:noFill/>
        </p:spPr>
        <p:txBody>
          <a:bodyPr wrap="none" rtlCol="0">
            <a:spAutoFit/>
          </a:bodyPr>
          <a:lstStyle/>
          <a:p>
            <a:r>
              <a:rPr lang="en-US" dirty="0" smtClean="0"/>
              <a:t>net</a:t>
            </a:r>
            <a:endParaRPr lang="en-US" dirty="0"/>
          </a:p>
        </p:txBody>
      </p:sp>
      <p:cxnSp>
        <p:nvCxnSpPr>
          <p:cNvPr id="53" name="Straight Arrow Connector 52"/>
          <p:cNvCxnSpPr/>
          <p:nvPr/>
        </p:nvCxnSpPr>
        <p:spPr>
          <a:xfrm flipV="1">
            <a:off x="2017776" y="5410200"/>
            <a:ext cx="19050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39" idx="6"/>
          </p:cNvCxnSpPr>
          <p:nvPr/>
        </p:nvCxnSpPr>
        <p:spPr>
          <a:xfrm>
            <a:off x="4535424" y="5408676"/>
            <a:ext cx="1408176" cy="15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Frame 55"/>
          <p:cNvSpPr/>
          <p:nvPr/>
        </p:nvSpPr>
        <p:spPr>
          <a:xfrm>
            <a:off x="5943600" y="5102352"/>
            <a:ext cx="1574800" cy="649224"/>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7" name="TextBox 56"/>
          <p:cNvSpPr txBox="1"/>
          <p:nvPr/>
        </p:nvSpPr>
        <p:spPr>
          <a:xfrm>
            <a:off x="6032500" y="5225534"/>
            <a:ext cx="1351652" cy="369332"/>
          </a:xfrm>
          <a:prstGeom prst="rect">
            <a:avLst/>
          </a:prstGeom>
          <a:noFill/>
        </p:spPr>
        <p:txBody>
          <a:bodyPr wrap="none" rtlCol="0">
            <a:spAutoFit/>
          </a:bodyPr>
          <a:lstStyle/>
          <a:p>
            <a:r>
              <a:rPr lang="en-US" dirty="0" smtClean="0"/>
              <a:t>Oil fraction f</a:t>
            </a:r>
            <a:endParaRPr lang="en-US" dirty="0"/>
          </a:p>
        </p:txBody>
      </p:sp>
    </p:spTree>
    <p:extLst>
      <p:ext uri="{BB962C8B-B14F-4D97-AF65-F5344CB8AC3E}">
        <p14:creationId xmlns:p14="http://schemas.microsoft.com/office/powerpoint/2010/main" val="2581836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9462"/>
          </a:xfrm>
        </p:spPr>
        <p:txBody>
          <a:bodyPr>
            <a:normAutofit fontScale="90000"/>
          </a:bodyPr>
          <a:lstStyle/>
          <a:p>
            <a:r>
              <a:rPr lang="en-US" sz="3200" b="1" dirty="0">
                <a:latin typeface="Times New Roman" panose="02020603050405020304" pitchFamily="18" charset="0"/>
                <a:cs typeface="Times New Roman" panose="02020603050405020304" pitchFamily="18" charset="0"/>
              </a:rPr>
              <a:t>Threshold and Automatic Oil Detection Comparison: Example 1 </a:t>
            </a:r>
            <a:endParaRPr lang="en-US" sz="3200" dirty="0"/>
          </a:p>
        </p:txBody>
      </p:sp>
      <p:pic>
        <p:nvPicPr>
          <p:cNvPr id="4" name="Picture 3"/>
          <p:cNvPicPr>
            <a:picLocks noChangeAspect="1"/>
          </p:cNvPicPr>
          <p:nvPr/>
        </p:nvPicPr>
        <p:blipFill>
          <a:blip r:embed="rId2"/>
          <a:stretch>
            <a:fillRect/>
          </a:stretch>
        </p:blipFill>
        <p:spPr>
          <a:xfrm>
            <a:off x="596900" y="1371600"/>
            <a:ext cx="2253422" cy="2933700"/>
          </a:xfrm>
          <a:prstGeom prst="rect">
            <a:avLst/>
          </a:prstGeom>
        </p:spPr>
      </p:pic>
      <p:pic>
        <p:nvPicPr>
          <p:cNvPr id="5" name="Picture 4"/>
          <p:cNvPicPr>
            <a:picLocks noChangeAspect="1"/>
          </p:cNvPicPr>
          <p:nvPr/>
        </p:nvPicPr>
        <p:blipFill>
          <a:blip r:embed="rId3"/>
          <a:stretch>
            <a:fillRect/>
          </a:stretch>
        </p:blipFill>
        <p:spPr>
          <a:xfrm>
            <a:off x="3302000" y="1371600"/>
            <a:ext cx="2095500" cy="2057400"/>
          </a:xfrm>
          <a:prstGeom prst="rect">
            <a:avLst/>
          </a:prstGeom>
        </p:spPr>
      </p:pic>
      <p:pic>
        <p:nvPicPr>
          <p:cNvPr id="6" name="Picture 5"/>
          <p:cNvPicPr>
            <a:picLocks noChangeAspect="1"/>
          </p:cNvPicPr>
          <p:nvPr/>
        </p:nvPicPr>
        <p:blipFill>
          <a:blip r:embed="rId4"/>
          <a:stretch>
            <a:fillRect/>
          </a:stretch>
        </p:blipFill>
        <p:spPr>
          <a:xfrm>
            <a:off x="3276600" y="3903663"/>
            <a:ext cx="2120900" cy="2044700"/>
          </a:xfrm>
          <a:prstGeom prst="rect">
            <a:avLst/>
          </a:prstGeom>
        </p:spPr>
      </p:pic>
      <p:sp>
        <p:nvSpPr>
          <p:cNvPr id="7" name="TextBox 6"/>
          <p:cNvSpPr txBox="1"/>
          <p:nvPr/>
        </p:nvSpPr>
        <p:spPr>
          <a:xfrm>
            <a:off x="889000" y="5041900"/>
            <a:ext cx="1785840" cy="369332"/>
          </a:xfrm>
          <a:prstGeom prst="rect">
            <a:avLst/>
          </a:prstGeom>
          <a:noFill/>
        </p:spPr>
        <p:txBody>
          <a:bodyPr wrap="none" rtlCol="0">
            <a:spAutoFit/>
          </a:bodyPr>
          <a:lstStyle/>
          <a:p>
            <a:r>
              <a:rPr lang="en-US" dirty="0" smtClean="0"/>
              <a:t>Case: T20110612</a:t>
            </a:r>
            <a:endParaRPr lang="en-US" dirty="0"/>
          </a:p>
        </p:txBody>
      </p:sp>
      <p:sp>
        <p:nvSpPr>
          <p:cNvPr id="8" name="TextBox 7"/>
          <p:cNvSpPr txBox="1"/>
          <p:nvPr/>
        </p:nvSpPr>
        <p:spPr>
          <a:xfrm>
            <a:off x="3167465" y="3416300"/>
            <a:ext cx="2390536" cy="369332"/>
          </a:xfrm>
          <a:prstGeom prst="rect">
            <a:avLst/>
          </a:prstGeom>
          <a:noFill/>
        </p:spPr>
        <p:txBody>
          <a:bodyPr wrap="none" rtlCol="0">
            <a:spAutoFit/>
          </a:bodyPr>
          <a:lstStyle/>
          <a:p>
            <a:r>
              <a:rPr lang="en-US" dirty="0" smtClean="0"/>
              <a:t>Normalized R at 555nm</a:t>
            </a:r>
            <a:endParaRPr lang="en-US" dirty="0"/>
          </a:p>
        </p:txBody>
      </p:sp>
      <p:pic>
        <p:nvPicPr>
          <p:cNvPr id="9" name="Picture 8"/>
          <p:cNvPicPr>
            <a:picLocks noChangeAspect="1"/>
          </p:cNvPicPr>
          <p:nvPr/>
        </p:nvPicPr>
        <p:blipFill>
          <a:blip r:embed="rId5"/>
          <a:stretch>
            <a:fillRect/>
          </a:stretch>
        </p:blipFill>
        <p:spPr>
          <a:xfrm>
            <a:off x="5715000" y="1371600"/>
            <a:ext cx="2298700" cy="2247900"/>
          </a:xfrm>
          <a:prstGeom prst="rect">
            <a:avLst/>
          </a:prstGeom>
        </p:spPr>
      </p:pic>
      <p:sp>
        <p:nvSpPr>
          <p:cNvPr id="10" name="TextBox 9"/>
          <p:cNvSpPr txBox="1"/>
          <p:nvPr/>
        </p:nvSpPr>
        <p:spPr>
          <a:xfrm>
            <a:off x="5936727" y="3434834"/>
            <a:ext cx="2417023" cy="369332"/>
          </a:xfrm>
          <a:prstGeom prst="rect">
            <a:avLst/>
          </a:prstGeom>
          <a:noFill/>
        </p:spPr>
        <p:txBody>
          <a:bodyPr wrap="none" rtlCol="0">
            <a:spAutoFit/>
          </a:bodyPr>
          <a:lstStyle/>
          <a:p>
            <a:r>
              <a:rPr lang="en-US" dirty="0" smtClean="0"/>
              <a:t>Oil feature by threshold </a:t>
            </a:r>
            <a:endParaRPr lang="en-US" dirty="0"/>
          </a:p>
        </p:txBody>
      </p:sp>
      <p:pic>
        <p:nvPicPr>
          <p:cNvPr id="14" name="Picture 13"/>
          <p:cNvPicPr>
            <a:picLocks noChangeAspect="1"/>
          </p:cNvPicPr>
          <p:nvPr/>
        </p:nvPicPr>
        <p:blipFill>
          <a:blip r:embed="rId6"/>
          <a:stretch>
            <a:fillRect/>
          </a:stretch>
        </p:blipFill>
        <p:spPr>
          <a:xfrm>
            <a:off x="5803900" y="3785632"/>
            <a:ext cx="2463800" cy="2324100"/>
          </a:xfrm>
          <a:prstGeom prst="rect">
            <a:avLst/>
          </a:prstGeom>
        </p:spPr>
      </p:pic>
      <p:sp>
        <p:nvSpPr>
          <p:cNvPr id="15" name="TextBox 14"/>
          <p:cNvSpPr txBox="1"/>
          <p:nvPr/>
        </p:nvSpPr>
        <p:spPr>
          <a:xfrm>
            <a:off x="5905731" y="6178034"/>
            <a:ext cx="2107969" cy="369332"/>
          </a:xfrm>
          <a:prstGeom prst="rect">
            <a:avLst/>
          </a:prstGeom>
          <a:noFill/>
        </p:spPr>
        <p:txBody>
          <a:bodyPr wrap="none" rtlCol="0">
            <a:spAutoFit/>
          </a:bodyPr>
          <a:lstStyle/>
          <a:p>
            <a:r>
              <a:rPr lang="en-US" dirty="0" smtClean="0"/>
              <a:t>Oil feature by MLNN</a:t>
            </a:r>
            <a:endParaRPr lang="en-US" dirty="0"/>
          </a:p>
        </p:txBody>
      </p:sp>
    </p:spTree>
    <p:extLst>
      <p:ext uri="{BB962C8B-B14F-4D97-AF65-F5344CB8AC3E}">
        <p14:creationId xmlns:p14="http://schemas.microsoft.com/office/powerpoint/2010/main" val="1718955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6762"/>
          </a:xfrm>
        </p:spPr>
        <p:txBody>
          <a:bodyPr>
            <a:normAutofit fontScale="90000"/>
          </a:bodyPr>
          <a:lstStyle/>
          <a:p>
            <a:r>
              <a:rPr lang="en-US" sz="3200" b="1" dirty="0">
                <a:latin typeface="Times New Roman" panose="02020603050405020304" pitchFamily="18" charset="0"/>
                <a:cs typeface="Times New Roman" panose="02020603050405020304" pitchFamily="18" charset="0"/>
              </a:rPr>
              <a:t>Threshold and Automatic Oil Detection Comparison: Example </a:t>
            </a:r>
            <a:r>
              <a:rPr lang="en-US" sz="3200" b="1" dirty="0" smtClean="0">
                <a:latin typeface="Times New Roman" panose="02020603050405020304" pitchFamily="18" charset="0"/>
                <a:cs typeface="Times New Roman" panose="02020603050405020304" pitchFamily="18" charset="0"/>
              </a:rPr>
              <a:t>2 </a:t>
            </a:r>
            <a:endParaRPr lang="en-US" sz="3200" dirty="0"/>
          </a:p>
        </p:txBody>
      </p:sp>
      <p:pic>
        <p:nvPicPr>
          <p:cNvPr id="4" name="Picture 3"/>
          <p:cNvPicPr>
            <a:picLocks noChangeAspect="1"/>
          </p:cNvPicPr>
          <p:nvPr/>
        </p:nvPicPr>
        <p:blipFill rotWithShape="1">
          <a:blip r:embed="rId2"/>
          <a:srcRect r="4172"/>
          <a:stretch/>
        </p:blipFill>
        <p:spPr>
          <a:xfrm rot="19656614">
            <a:off x="656031" y="2660156"/>
            <a:ext cx="2503713" cy="1258283"/>
          </a:xfrm>
          <a:prstGeom prst="rect">
            <a:avLst/>
          </a:prstGeom>
        </p:spPr>
      </p:pic>
      <p:pic>
        <p:nvPicPr>
          <p:cNvPr id="5" name="Picture 4"/>
          <p:cNvPicPr>
            <a:picLocks noChangeAspect="1"/>
          </p:cNvPicPr>
          <p:nvPr/>
        </p:nvPicPr>
        <p:blipFill>
          <a:blip r:embed="rId3"/>
          <a:stretch>
            <a:fillRect/>
          </a:stretch>
        </p:blipFill>
        <p:spPr>
          <a:xfrm>
            <a:off x="3441700" y="1066798"/>
            <a:ext cx="2247900" cy="2222500"/>
          </a:xfrm>
          <a:prstGeom prst="rect">
            <a:avLst/>
          </a:prstGeom>
        </p:spPr>
      </p:pic>
      <p:pic>
        <p:nvPicPr>
          <p:cNvPr id="6" name="Picture 5"/>
          <p:cNvPicPr>
            <a:picLocks noChangeAspect="1"/>
          </p:cNvPicPr>
          <p:nvPr/>
        </p:nvPicPr>
        <p:blipFill>
          <a:blip r:embed="rId4"/>
          <a:stretch>
            <a:fillRect/>
          </a:stretch>
        </p:blipFill>
        <p:spPr>
          <a:xfrm>
            <a:off x="3302000" y="3822700"/>
            <a:ext cx="2552700" cy="2298700"/>
          </a:xfrm>
          <a:prstGeom prst="rect">
            <a:avLst/>
          </a:prstGeom>
        </p:spPr>
      </p:pic>
      <p:pic>
        <p:nvPicPr>
          <p:cNvPr id="7" name="Picture 6"/>
          <p:cNvPicPr>
            <a:picLocks noChangeAspect="1"/>
          </p:cNvPicPr>
          <p:nvPr/>
        </p:nvPicPr>
        <p:blipFill>
          <a:blip r:embed="rId5"/>
          <a:stretch>
            <a:fillRect/>
          </a:stretch>
        </p:blipFill>
        <p:spPr>
          <a:xfrm>
            <a:off x="6121400" y="1066798"/>
            <a:ext cx="2565400" cy="2387600"/>
          </a:xfrm>
          <a:prstGeom prst="rect">
            <a:avLst/>
          </a:prstGeom>
        </p:spPr>
      </p:pic>
      <p:pic>
        <p:nvPicPr>
          <p:cNvPr id="14" name="Picture 13"/>
          <p:cNvPicPr>
            <a:picLocks noChangeAspect="1"/>
          </p:cNvPicPr>
          <p:nvPr/>
        </p:nvPicPr>
        <p:blipFill>
          <a:blip r:embed="rId6"/>
          <a:stretch>
            <a:fillRect/>
          </a:stretch>
        </p:blipFill>
        <p:spPr>
          <a:xfrm>
            <a:off x="6223000" y="3817228"/>
            <a:ext cx="2349500" cy="2151770"/>
          </a:xfrm>
          <a:prstGeom prst="rect">
            <a:avLst/>
          </a:prstGeom>
        </p:spPr>
      </p:pic>
      <p:sp>
        <p:nvSpPr>
          <p:cNvPr id="15" name="TextBox 14"/>
          <p:cNvSpPr txBox="1"/>
          <p:nvPr/>
        </p:nvSpPr>
        <p:spPr>
          <a:xfrm>
            <a:off x="6032500" y="3289298"/>
            <a:ext cx="2417023" cy="369332"/>
          </a:xfrm>
          <a:prstGeom prst="rect">
            <a:avLst/>
          </a:prstGeom>
          <a:noFill/>
        </p:spPr>
        <p:txBody>
          <a:bodyPr wrap="none" rtlCol="0">
            <a:spAutoFit/>
          </a:bodyPr>
          <a:lstStyle/>
          <a:p>
            <a:r>
              <a:rPr lang="en-US" dirty="0" smtClean="0"/>
              <a:t>Oil feature by threshold</a:t>
            </a:r>
            <a:endParaRPr lang="en-US" dirty="0"/>
          </a:p>
        </p:txBody>
      </p:sp>
      <p:sp>
        <p:nvSpPr>
          <p:cNvPr id="16" name="TextBox 15"/>
          <p:cNvSpPr txBox="1"/>
          <p:nvPr/>
        </p:nvSpPr>
        <p:spPr>
          <a:xfrm>
            <a:off x="6121400" y="6134100"/>
            <a:ext cx="2107969" cy="369332"/>
          </a:xfrm>
          <a:prstGeom prst="rect">
            <a:avLst/>
          </a:prstGeom>
          <a:noFill/>
        </p:spPr>
        <p:txBody>
          <a:bodyPr wrap="none" rtlCol="0">
            <a:spAutoFit/>
          </a:bodyPr>
          <a:lstStyle/>
          <a:p>
            <a:r>
              <a:rPr lang="en-US" dirty="0" smtClean="0"/>
              <a:t>Oil feature by MLNN</a:t>
            </a:r>
            <a:endParaRPr lang="en-US" dirty="0"/>
          </a:p>
        </p:txBody>
      </p:sp>
      <p:sp>
        <p:nvSpPr>
          <p:cNvPr id="3" name="Rectangle 2"/>
          <p:cNvSpPr/>
          <p:nvPr/>
        </p:nvSpPr>
        <p:spPr>
          <a:xfrm>
            <a:off x="3350639" y="3244334"/>
            <a:ext cx="2442721" cy="369332"/>
          </a:xfrm>
          <a:prstGeom prst="rect">
            <a:avLst/>
          </a:prstGeom>
        </p:spPr>
        <p:txBody>
          <a:bodyPr wrap="none">
            <a:spAutoFit/>
          </a:bodyPr>
          <a:lstStyle/>
          <a:p>
            <a:r>
              <a:rPr lang="en-US" dirty="0"/>
              <a:t>Normalized R at 555 nm</a:t>
            </a:r>
          </a:p>
        </p:txBody>
      </p:sp>
    </p:spTree>
    <p:extLst>
      <p:ext uri="{BB962C8B-B14F-4D97-AF65-F5344CB8AC3E}">
        <p14:creationId xmlns:p14="http://schemas.microsoft.com/office/powerpoint/2010/main" val="962853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62"/>
          </a:xfrm>
        </p:spPr>
        <p:txBody>
          <a:bodyPr>
            <a:normAutofit fontScale="90000"/>
          </a:bodyPr>
          <a:lstStyle/>
          <a:p>
            <a:r>
              <a:rPr lang="en-US" sz="2800" b="1" dirty="0">
                <a:latin typeface="Times New Roman" panose="02020603050405020304" pitchFamily="18" charset="0"/>
                <a:cs typeface="Times New Roman" panose="02020603050405020304" pitchFamily="18" charset="0"/>
              </a:rPr>
              <a:t>Threshold and Automatic Oil Detection Comparison: Example </a:t>
            </a:r>
            <a:r>
              <a:rPr lang="en-US" sz="2800" b="1" dirty="0" smtClean="0">
                <a:latin typeface="Times New Roman" panose="02020603050405020304" pitchFamily="18" charset="0"/>
                <a:cs typeface="Times New Roman" panose="02020603050405020304" pitchFamily="18" charset="0"/>
              </a:rPr>
              <a:t>3 </a:t>
            </a:r>
            <a:endParaRPr lang="en-US" sz="2800" dirty="0"/>
          </a:p>
        </p:txBody>
      </p:sp>
      <p:pic>
        <p:nvPicPr>
          <p:cNvPr id="4" name="Picture 3"/>
          <p:cNvPicPr>
            <a:picLocks noChangeAspect="1"/>
          </p:cNvPicPr>
          <p:nvPr/>
        </p:nvPicPr>
        <p:blipFill>
          <a:blip r:embed="rId3"/>
          <a:stretch>
            <a:fillRect/>
          </a:stretch>
        </p:blipFill>
        <p:spPr>
          <a:xfrm>
            <a:off x="457201" y="1371600"/>
            <a:ext cx="2165292" cy="2336800"/>
          </a:xfrm>
          <a:prstGeom prst="rect">
            <a:avLst/>
          </a:prstGeom>
        </p:spPr>
      </p:pic>
      <p:pic>
        <p:nvPicPr>
          <p:cNvPr id="5" name="Picture 4"/>
          <p:cNvPicPr>
            <a:picLocks noChangeAspect="1"/>
          </p:cNvPicPr>
          <p:nvPr/>
        </p:nvPicPr>
        <p:blipFill>
          <a:blip r:embed="rId4"/>
          <a:stretch>
            <a:fillRect/>
          </a:stretch>
        </p:blipFill>
        <p:spPr>
          <a:xfrm>
            <a:off x="3060700" y="1117600"/>
            <a:ext cx="2794000" cy="2590800"/>
          </a:xfrm>
          <a:prstGeom prst="rect">
            <a:avLst/>
          </a:prstGeom>
        </p:spPr>
      </p:pic>
      <p:pic>
        <p:nvPicPr>
          <p:cNvPr id="6" name="Picture 5"/>
          <p:cNvPicPr>
            <a:picLocks noChangeAspect="1"/>
          </p:cNvPicPr>
          <p:nvPr/>
        </p:nvPicPr>
        <p:blipFill>
          <a:blip r:embed="rId5"/>
          <a:stretch>
            <a:fillRect/>
          </a:stretch>
        </p:blipFill>
        <p:spPr>
          <a:xfrm>
            <a:off x="2971800" y="3911600"/>
            <a:ext cx="2755900" cy="2692400"/>
          </a:xfrm>
          <a:prstGeom prst="rect">
            <a:avLst/>
          </a:prstGeom>
        </p:spPr>
      </p:pic>
      <p:pic>
        <p:nvPicPr>
          <p:cNvPr id="7" name="Picture 6"/>
          <p:cNvPicPr>
            <a:picLocks noChangeAspect="1"/>
          </p:cNvPicPr>
          <p:nvPr/>
        </p:nvPicPr>
        <p:blipFill>
          <a:blip r:embed="rId6"/>
          <a:stretch>
            <a:fillRect/>
          </a:stretch>
        </p:blipFill>
        <p:spPr>
          <a:xfrm>
            <a:off x="6032500" y="1092200"/>
            <a:ext cx="2654300" cy="2616200"/>
          </a:xfrm>
          <a:prstGeom prst="rect">
            <a:avLst/>
          </a:prstGeom>
        </p:spPr>
      </p:pic>
      <p:pic>
        <p:nvPicPr>
          <p:cNvPr id="9" name="Picture 8"/>
          <p:cNvPicPr>
            <a:picLocks noChangeAspect="1"/>
          </p:cNvPicPr>
          <p:nvPr/>
        </p:nvPicPr>
        <p:blipFill>
          <a:blip r:embed="rId7"/>
          <a:stretch>
            <a:fillRect/>
          </a:stretch>
        </p:blipFill>
        <p:spPr>
          <a:xfrm>
            <a:off x="6146800" y="4051300"/>
            <a:ext cx="2387600" cy="2286000"/>
          </a:xfrm>
          <a:prstGeom prst="rect">
            <a:avLst/>
          </a:prstGeom>
        </p:spPr>
      </p:pic>
      <p:sp>
        <p:nvSpPr>
          <p:cNvPr id="10" name="TextBox 9"/>
          <p:cNvSpPr txBox="1"/>
          <p:nvPr/>
        </p:nvSpPr>
        <p:spPr>
          <a:xfrm>
            <a:off x="6146800" y="3625334"/>
            <a:ext cx="2417023" cy="369332"/>
          </a:xfrm>
          <a:prstGeom prst="rect">
            <a:avLst/>
          </a:prstGeom>
          <a:noFill/>
        </p:spPr>
        <p:txBody>
          <a:bodyPr wrap="none" rtlCol="0">
            <a:spAutoFit/>
          </a:bodyPr>
          <a:lstStyle/>
          <a:p>
            <a:r>
              <a:rPr lang="en-US" dirty="0" smtClean="0"/>
              <a:t>Oil feature by threshold</a:t>
            </a:r>
            <a:endParaRPr lang="en-US" dirty="0"/>
          </a:p>
        </p:txBody>
      </p:sp>
      <p:sp>
        <p:nvSpPr>
          <p:cNvPr id="11" name="TextBox 10"/>
          <p:cNvSpPr txBox="1"/>
          <p:nvPr/>
        </p:nvSpPr>
        <p:spPr>
          <a:xfrm>
            <a:off x="6235700" y="6419334"/>
            <a:ext cx="2107969" cy="369332"/>
          </a:xfrm>
          <a:prstGeom prst="rect">
            <a:avLst/>
          </a:prstGeom>
          <a:noFill/>
        </p:spPr>
        <p:txBody>
          <a:bodyPr wrap="none" rtlCol="0">
            <a:spAutoFit/>
          </a:bodyPr>
          <a:lstStyle/>
          <a:p>
            <a:r>
              <a:rPr lang="en-US" dirty="0" smtClean="0"/>
              <a:t>Oil feature by MLNN</a:t>
            </a:r>
            <a:endParaRPr lang="en-US" dirty="0"/>
          </a:p>
        </p:txBody>
      </p:sp>
      <p:sp>
        <p:nvSpPr>
          <p:cNvPr id="3" name="Rectangle 2"/>
          <p:cNvSpPr/>
          <p:nvPr/>
        </p:nvSpPr>
        <p:spPr>
          <a:xfrm>
            <a:off x="3060700" y="3625334"/>
            <a:ext cx="2442721" cy="369332"/>
          </a:xfrm>
          <a:prstGeom prst="rect">
            <a:avLst/>
          </a:prstGeom>
        </p:spPr>
        <p:txBody>
          <a:bodyPr wrap="none">
            <a:spAutoFit/>
          </a:bodyPr>
          <a:lstStyle/>
          <a:p>
            <a:r>
              <a:rPr lang="en-US" dirty="0"/>
              <a:t>Normalized R at 555 nm</a:t>
            </a:r>
          </a:p>
        </p:txBody>
      </p:sp>
    </p:spTree>
    <p:extLst>
      <p:ext uri="{BB962C8B-B14F-4D97-AF65-F5344CB8AC3E}">
        <p14:creationId xmlns:p14="http://schemas.microsoft.com/office/powerpoint/2010/main" val="1441841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256"/>
            <a:ext cx="8229600" cy="728662"/>
          </a:xfrm>
        </p:spPr>
        <p:txBody>
          <a:bodyPr>
            <a:normAutofit fontScale="90000"/>
          </a:bodyPr>
          <a:lstStyle/>
          <a:p>
            <a:r>
              <a:rPr lang="en-US" sz="2800" b="1" dirty="0">
                <a:latin typeface="Times New Roman" panose="02020603050405020304" pitchFamily="18" charset="0"/>
                <a:cs typeface="Times New Roman" panose="02020603050405020304" pitchFamily="18" charset="0"/>
              </a:rPr>
              <a:t>Threshold and Automatic Oil Detection Comparison: Example </a:t>
            </a:r>
            <a:r>
              <a:rPr lang="en-US" sz="2800" b="1" dirty="0" smtClean="0">
                <a:latin typeface="Times New Roman" panose="02020603050405020304" pitchFamily="18" charset="0"/>
                <a:cs typeface="Times New Roman" panose="02020603050405020304" pitchFamily="18" charset="0"/>
              </a:rPr>
              <a:t>4 </a:t>
            </a:r>
            <a:endParaRPr lang="en-US" sz="28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1345" t="647" r="897" b="-711"/>
          <a:stretch/>
        </p:blipFill>
        <p:spPr>
          <a:xfrm>
            <a:off x="635000" y="2235200"/>
            <a:ext cx="1704512" cy="2197100"/>
          </a:xfrm>
        </p:spPr>
      </p:pic>
      <p:sp>
        <p:nvSpPr>
          <p:cNvPr id="5" name="TextBox 4"/>
          <p:cNvSpPr txBox="1"/>
          <p:nvPr/>
        </p:nvSpPr>
        <p:spPr>
          <a:xfrm>
            <a:off x="5918200" y="6350000"/>
            <a:ext cx="2107969" cy="369332"/>
          </a:xfrm>
          <a:prstGeom prst="rect">
            <a:avLst/>
          </a:prstGeom>
          <a:noFill/>
        </p:spPr>
        <p:txBody>
          <a:bodyPr wrap="none" rtlCol="0">
            <a:spAutoFit/>
          </a:bodyPr>
          <a:lstStyle/>
          <a:p>
            <a:r>
              <a:rPr lang="en-US" dirty="0" smtClean="0"/>
              <a:t>Oil feature by MLNN</a:t>
            </a:r>
            <a:endParaRPr lang="en-US" dirty="0"/>
          </a:p>
        </p:txBody>
      </p:sp>
      <p:pic>
        <p:nvPicPr>
          <p:cNvPr id="6" name="Picture 5"/>
          <p:cNvPicPr>
            <a:picLocks noChangeAspect="1"/>
          </p:cNvPicPr>
          <p:nvPr/>
        </p:nvPicPr>
        <p:blipFill>
          <a:blip r:embed="rId3"/>
          <a:stretch>
            <a:fillRect/>
          </a:stretch>
        </p:blipFill>
        <p:spPr>
          <a:xfrm>
            <a:off x="2695419" y="938768"/>
            <a:ext cx="2413000" cy="2362200"/>
          </a:xfrm>
          <a:prstGeom prst="rect">
            <a:avLst/>
          </a:prstGeom>
        </p:spPr>
      </p:pic>
      <p:pic>
        <p:nvPicPr>
          <p:cNvPr id="7" name="Picture 6"/>
          <p:cNvPicPr>
            <a:picLocks noChangeAspect="1"/>
          </p:cNvPicPr>
          <p:nvPr/>
        </p:nvPicPr>
        <p:blipFill>
          <a:blip r:embed="rId4"/>
          <a:stretch>
            <a:fillRect/>
          </a:stretch>
        </p:blipFill>
        <p:spPr>
          <a:xfrm>
            <a:off x="2695419" y="3835400"/>
            <a:ext cx="2413000" cy="2374900"/>
          </a:xfrm>
          <a:prstGeom prst="rect">
            <a:avLst/>
          </a:prstGeom>
        </p:spPr>
      </p:pic>
      <p:pic>
        <p:nvPicPr>
          <p:cNvPr id="8" name="Picture 7"/>
          <p:cNvPicPr>
            <a:picLocks noChangeAspect="1"/>
          </p:cNvPicPr>
          <p:nvPr/>
        </p:nvPicPr>
        <p:blipFill>
          <a:blip r:embed="rId5"/>
          <a:stretch>
            <a:fillRect/>
          </a:stretch>
        </p:blipFill>
        <p:spPr>
          <a:xfrm>
            <a:off x="5803900" y="3822700"/>
            <a:ext cx="2463800" cy="2387600"/>
          </a:xfrm>
          <a:prstGeom prst="rect">
            <a:avLst/>
          </a:prstGeom>
        </p:spPr>
      </p:pic>
      <p:pic>
        <p:nvPicPr>
          <p:cNvPr id="9" name="Picture 8"/>
          <p:cNvPicPr>
            <a:picLocks noChangeAspect="1"/>
          </p:cNvPicPr>
          <p:nvPr/>
        </p:nvPicPr>
        <p:blipFill>
          <a:blip r:embed="rId6"/>
          <a:stretch>
            <a:fillRect/>
          </a:stretch>
        </p:blipFill>
        <p:spPr>
          <a:xfrm>
            <a:off x="5765800" y="1003300"/>
            <a:ext cx="2501900" cy="2235200"/>
          </a:xfrm>
          <a:prstGeom prst="rect">
            <a:avLst/>
          </a:prstGeom>
        </p:spPr>
      </p:pic>
      <p:sp>
        <p:nvSpPr>
          <p:cNvPr id="3" name="Rectangle 2"/>
          <p:cNvSpPr/>
          <p:nvPr/>
        </p:nvSpPr>
        <p:spPr>
          <a:xfrm>
            <a:off x="2695419" y="3377168"/>
            <a:ext cx="2442721" cy="369332"/>
          </a:xfrm>
          <a:prstGeom prst="rect">
            <a:avLst/>
          </a:prstGeom>
        </p:spPr>
        <p:txBody>
          <a:bodyPr wrap="none">
            <a:spAutoFit/>
          </a:bodyPr>
          <a:lstStyle/>
          <a:p>
            <a:r>
              <a:rPr lang="en-US" dirty="0"/>
              <a:t>Normalized R at 555 nm</a:t>
            </a:r>
          </a:p>
        </p:txBody>
      </p:sp>
      <p:sp>
        <p:nvSpPr>
          <p:cNvPr id="10" name="Rectangle 9"/>
          <p:cNvSpPr/>
          <p:nvPr/>
        </p:nvSpPr>
        <p:spPr>
          <a:xfrm>
            <a:off x="5609146" y="3244334"/>
            <a:ext cx="2417023" cy="369332"/>
          </a:xfrm>
          <a:prstGeom prst="rect">
            <a:avLst/>
          </a:prstGeom>
        </p:spPr>
        <p:txBody>
          <a:bodyPr wrap="none">
            <a:spAutoFit/>
          </a:bodyPr>
          <a:lstStyle/>
          <a:p>
            <a:r>
              <a:rPr lang="en-US" dirty="0"/>
              <a:t>Oil feature by threshold </a:t>
            </a:r>
          </a:p>
        </p:txBody>
      </p:sp>
    </p:spTree>
    <p:extLst>
      <p:ext uri="{BB962C8B-B14F-4D97-AF65-F5344CB8AC3E}">
        <p14:creationId xmlns:p14="http://schemas.microsoft.com/office/powerpoint/2010/main" val="2956827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6762"/>
          </a:xfrm>
        </p:spPr>
        <p:txBody>
          <a:bodyPr>
            <a:normAutofit fontScale="90000"/>
          </a:bodyPr>
          <a:lstStyle/>
          <a:p>
            <a:r>
              <a:rPr lang="en-US" sz="2800" b="1" dirty="0">
                <a:latin typeface="Times New Roman" panose="02020603050405020304" pitchFamily="18" charset="0"/>
                <a:cs typeface="Times New Roman" panose="02020603050405020304" pitchFamily="18" charset="0"/>
              </a:rPr>
              <a:t>Threshold and Automatic Oil Detection Comparison: Example </a:t>
            </a:r>
            <a:r>
              <a:rPr lang="en-US" sz="2800" b="1" dirty="0" smtClean="0">
                <a:latin typeface="Times New Roman" panose="02020603050405020304" pitchFamily="18" charset="0"/>
                <a:cs typeface="Times New Roman" panose="02020603050405020304" pitchFamily="18" charset="0"/>
              </a:rPr>
              <a:t>5 </a:t>
            </a:r>
            <a:endParaRPr lang="en-US" sz="28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93" b="-1310"/>
          <a:stretch/>
        </p:blipFill>
        <p:spPr>
          <a:xfrm>
            <a:off x="457200" y="2156844"/>
            <a:ext cx="1676400" cy="2237356"/>
          </a:xfrm>
        </p:spPr>
      </p:pic>
      <p:sp>
        <p:nvSpPr>
          <p:cNvPr id="5" name="TextBox 4"/>
          <p:cNvSpPr txBox="1"/>
          <p:nvPr/>
        </p:nvSpPr>
        <p:spPr>
          <a:xfrm>
            <a:off x="927100" y="6273800"/>
            <a:ext cx="1120619" cy="369332"/>
          </a:xfrm>
          <a:prstGeom prst="rect">
            <a:avLst/>
          </a:prstGeom>
          <a:noFill/>
        </p:spPr>
        <p:txBody>
          <a:bodyPr wrap="none" rtlCol="0">
            <a:spAutoFit/>
          </a:bodyPr>
          <a:lstStyle/>
          <a:p>
            <a:r>
              <a:rPr lang="en-US" dirty="0" smtClean="0"/>
              <a:t>20140503</a:t>
            </a:r>
            <a:endParaRPr lang="en-US" dirty="0"/>
          </a:p>
        </p:txBody>
      </p:sp>
      <p:pic>
        <p:nvPicPr>
          <p:cNvPr id="6" name="Picture 5"/>
          <p:cNvPicPr>
            <a:picLocks noChangeAspect="1"/>
          </p:cNvPicPr>
          <p:nvPr/>
        </p:nvPicPr>
        <p:blipFill>
          <a:blip r:embed="rId3"/>
          <a:stretch>
            <a:fillRect/>
          </a:stretch>
        </p:blipFill>
        <p:spPr>
          <a:xfrm>
            <a:off x="6489700" y="3835400"/>
            <a:ext cx="1930400" cy="1879600"/>
          </a:xfrm>
          <a:prstGeom prst="rect">
            <a:avLst/>
          </a:prstGeom>
        </p:spPr>
      </p:pic>
      <p:pic>
        <p:nvPicPr>
          <p:cNvPr id="7" name="Picture 6"/>
          <p:cNvPicPr>
            <a:picLocks noChangeAspect="1"/>
          </p:cNvPicPr>
          <p:nvPr/>
        </p:nvPicPr>
        <p:blipFill>
          <a:blip r:embed="rId4"/>
          <a:stretch>
            <a:fillRect/>
          </a:stretch>
        </p:blipFill>
        <p:spPr>
          <a:xfrm>
            <a:off x="2832100" y="1217044"/>
            <a:ext cx="2120900" cy="1879600"/>
          </a:xfrm>
          <a:prstGeom prst="rect">
            <a:avLst/>
          </a:prstGeom>
        </p:spPr>
      </p:pic>
      <p:pic>
        <p:nvPicPr>
          <p:cNvPr id="8" name="Picture 7"/>
          <p:cNvPicPr>
            <a:picLocks noChangeAspect="1"/>
          </p:cNvPicPr>
          <p:nvPr/>
        </p:nvPicPr>
        <p:blipFill>
          <a:blip r:embed="rId5"/>
          <a:stretch>
            <a:fillRect/>
          </a:stretch>
        </p:blipFill>
        <p:spPr>
          <a:xfrm>
            <a:off x="2832100" y="3911600"/>
            <a:ext cx="2057400" cy="1803400"/>
          </a:xfrm>
          <a:prstGeom prst="rect">
            <a:avLst/>
          </a:prstGeom>
        </p:spPr>
      </p:pic>
      <p:pic>
        <p:nvPicPr>
          <p:cNvPr id="9" name="Picture 8"/>
          <p:cNvPicPr>
            <a:picLocks noChangeAspect="1"/>
          </p:cNvPicPr>
          <p:nvPr/>
        </p:nvPicPr>
        <p:blipFill>
          <a:blip r:embed="rId6"/>
          <a:stretch>
            <a:fillRect/>
          </a:stretch>
        </p:blipFill>
        <p:spPr>
          <a:xfrm>
            <a:off x="6337300" y="1041400"/>
            <a:ext cx="2349500" cy="2159000"/>
          </a:xfrm>
          <a:prstGeom prst="rect">
            <a:avLst/>
          </a:prstGeom>
        </p:spPr>
      </p:pic>
      <p:sp>
        <p:nvSpPr>
          <p:cNvPr id="3" name="Rectangle 2"/>
          <p:cNvSpPr/>
          <p:nvPr/>
        </p:nvSpPr>
        <p:spPr>
          <a:xfrm>
            <a:off x="2649979" y="3244334"/>
            <a:ext cx="2442721" cy="369332"/>
          </a:xfrm>
          <a:prstGeom prst="rect">
            <a:avLst/>
          </a:prstGeom>
        </p:spPr>
        <p:txBody>
          <a:bodyPr wrap="none">
            <a:spAutoFit/>
          </a:bodyPr>
          <a:lstStyle/>
          <a:p>
            <a:r>
              <a:rPr lang="en-US" dirty="0"/>
              <a:t>Normalized R at 555 nm</a:t>
            </a:r>
          </a:p>
        </p:txBody>
      </p:sp>
      <p:sp>
        <p:nvSpPr>
          <p:cNvPr id="10" name="Rectangle 9"/>
          <p:cNvSpPr/>
          <p:nvPr/>
        </p:nvSpPr>
        <p:spPr>
          <a:xfrm>
            <a:off x="6159500" y="3257034"/>
            <a:ext cx="2417023" cy="369332"/>
          </a:xfrm>
          <a:prstGeom prst="rect">
            <a:avLst/>
          </a:prstGeom>
        </p:spPr>
        <p:txBody>
          <a:bodyPr wrap="none">
            <a:spAutoFit/>
          </a:bodyPr>
          <a:lstStyle/>
          <a:p>
            <a:r>
              <a:rPr lang="en-US" dirty="0"/>
              <a:t>Oil feature by threshold </a:t>
            </a:r>
          </a:p>
        </p:txBody>
      </p:sp>
      <p:sp>
        <p:nvSpPr>
          <p:cNvPr id="11" name="Rectangle 10"/>
          <p:cNvSpPr/>
          <p:nvPr/>
        </p:nvSpPr>
        <p:spPr>
          <a:xfrm>
            <a:off x="6269777" y="5720834"/>
            <a:ext cx="2107969" cy="369332"/>
          </a:xfrm>
          <a:prstGeom prst="rect">
            <a:avLst/>
          </a:prstGeom>
        </p:spPr>
        <p:txBody>
          <a:bodyPr wrap="none">
            <a:spAutoFit/>
          </a:bodyPr>
          <a:lstStyle/>
          <a:p>
            <a:r>
              <a:rPr lang="en-US" dirty="0"/>
              <a:t>Oil feature by </a:t>
            </a:r>
            <a:r>
              <a:rPr lang="en-US" dirty="0" smtClean="0"/>
              <a:t>MLNN </a:t>
            </a:r>
            <a:endParaRPr lang="en-US" dirty="0"/>
          </a:p>
        </p:txBody>
      </p:sp>
    </p:spTree>
    <p:extLst>
      <p:ext uri="{BB962C8B-B14F-4D97-AF65-F5344CB8AC3E}">
        <p14:creationId xmlns:p14="http://schemas.microsoft.com/office/powerpoint/2010/main" val="751352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48"/>
            <a:ext cx="8229600" cy="757589"/>
          </a:xfrm>
        </p:spPr>
        <p:txBody>
          <a:bodyPr>
            <a:normAutofit/>
          </a:bodyPr>
          <a:lstStyle/>
          <a:p>
            <a:r>
              <a:rPr lang="en-US" sz="3200" b="1" dirty="0" smtClean="0">
                <a:latin typeface="Times New Roman" panose="02020603050405020304" pitchFamily="18" charset="0"/>
                <a:cs typeface="Times New Roman" panose="02020603050405020304" pitchFamily="18" charset="0"/>
              </a:rPr>
              <a:t>Background: MODIS Terra Case Study</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9232" y="1322904"/>
            <a:ext cx="8229600" cy="1313056"/>
          </a:xfrm>
        </p:spPr>
        <p:txBody>
          <a:bodyPr>
            <a:normAutofit/>
          </a:bodyPr>
          <a:lstStyle/>
          <a:p>
            <a:r>
              <a:rPr lang="en-US" sz="2000" dirty="0" smtClean="0"/>
              <a:t>Location: Taylor</a:t>
            </a:r>
            <a:r>
              <a:rPr lang="en-US" sz="2000" kern="0" dirty="0"/>
              <a:t> Energy Oil </a:t>
            </a:r>
            <a:r>
              <a:rPr lang="en-US" sz="2000" kern="0" dirty="0" smtClean="0"/>
              <a:t>Platform</a:t>
            </a:r>
            <a:endParaRPr lang="en-US" sz="2000" dirty="0" smtClean="0"/>
          </a:p>
          <a:p>
            <a:r>
              <a:rPr lang="en-US" sz="2000" dirty="0" smtClean="0"/>
              <a:t>Oil spill can be easily detected by human eye when there is sun-glint exist.</a:t>
            </a:r>
          </a:p>
          <a:p>
            <a:r>
              <a:rPr lang="en-US" sz="2000" dirty="0" smtClean="0"/>
              <a:t>Example: RGB image</a:t>
            </a:r>
            <a:endParaRPr lang="en-US" sz="2000" dirty="0"/>
          </a:p>
        </p:txBody>
      </p:sp>
      <p:pic>
        <p:nvPicPr>
          <p:cNvPr id="4" name="Picture 3"/>
          <p:cNvPicPr>
            <a:picLocks noChangeAspect="1"/>
          </p:cNvPicPr>
          <p:nvPr/>
        </p:nvPicPr>
        <p:blipFill>
          <a:blip r:embed="rId2"/>
          <a:stretch>
            <a:fillRect/>
          </a:stretch>
        </p:blipFill>
        <p:spPr>
          <a:xfrm>
            <a:off x="723900" y="3005291"/>
            <a:ext cx="2253422" cy="2933700"/>
          </a:xfrm>
          <a:prstGeom prst="rect">
            <a:avLst/>
          </a:prstGeom>
        </p:spPr>
      </p:pic>
      <p:pic>
        <p:nvPicPr>
          <p:cNvPr id="5" name="Picture 4"/>
          <p:cNvPicPr>
            <a:picLocks noChangeAspect="1"/>
          </p:cNvPicPr>
          <p:nvPr/>
        </p:nvPicPr>
        <p:blipFill rotWithShape="1">
          <a:blip r:embed="rId3"/>
          <a:srcRect r="4172"/>
          <a:stretch/>
        </p:blipFill>
        <p:spPr>
          <a:xfrm rot="16200000">
            <a:off x="2556990" y="3528504"/>
            <a:ext cx="3208492" cy="1612481"/>
          </a:xfrm>
          <a:prstGeom prst="rect">
            <a:avLst/>
          </a:prstGeom>
        </p:spPr>
      </p:pic>
      <p:pic>
        <p:nvPicPr>
          <p:cNvPr id="6" name="Picture 5"/>
          <p:cNvPicPr>
            <a:picLocks noChangeAspect="1"/>
          </p:cNvPicPr>
          <p:nvPr/>
        </p:nvPicPr>
        <p:blipFill>
          <a:blip r:embed="rId4"/>
          <a:stretch>
            <a:fillRect/>
          </a:stretch>
        </p:blipFill>
        <p:spPr>
          <a:xfrm>
            <a:off x="5719310" y="3009900"/>
            <a:ext cx="2459489" cy="2654300"/>
          </a:xfrm>
          <a:prstGeom prst="rect">
            <a:avLst/>
          </a:prstGeom>
        </p:spPr>
      </p:pic>
      <p:sp>
        <p:nvSpPr>
          <p:cNvPr id="7" name="TextBox 6"/>
          <p:cNvSpPr txBox="1"/>
          <p:nvPr/>
        </p:nvSpPr>
        <p:spPr>
          <a:xfrm>
            <a:off x="1092200" y="6126163"/>
            <a:ext cx="1233105" cy="369332"/>
          </a:xfrm>
          <a:prstGeom prst="rect">
            <a:avLst/>
          </a:prstGeom>
          <a:noFill/>
        </p:spPr>
        <p:txBody>
          <a:bodyPr wrap="none" rtlCol="0">
            <a:spAutoFit/>
          </a:bodyPr>
          <a:lstStyle/>
          <a:p>
            <a:r>
              <a:rPr lang="en-US" dirty="0" smtClean="0"/>
              <a:t>T20110612</a:t>
            </a:r>
            <a:endParaRPr lang="en-US" dirty="0"/>
          </a:p>
        </p:txBody>
      </p:sp>
      <p:sp>
        <p:nvSpPr>
          <p:cNvPr id="8" name="TextBox 7"/>
          <p:cNvSpPr txBox="1"/>
          <p:nvPr/>
        </p:nvSpPr>
        <p:spPr>
          <a:xfrm>
            <a:off x="3581400" y="6178034"/>
            <a:ext cx="1233105" cy="369332"/>
          </a:xfrm>
          <a:prstGeom prst="rect">
            <a:avLst/>
          </a:prstGeom>
          <a:noFill/>
        </p:spPr>
        <p:txBody>
          <a:bodyPr wrap="none" rtlCol="0">
            <a:spAutoFit/>
          </a:bodyPr>
          <a:lstStyle/>
          <a:p>
            <a:r>
              <a:rPr lang="en-US" dirty="0" smtClean="0"/>
              <a:t>T20130617</a:t>
            </a:r>
            <a:endParaRPr lang="en-US" dirty="0"/>
          </a:p>
        </p:txBody>
      </p:sp>
      <p:sp>
        <p:nvSpPr>
          <p:cNvPr id="9" name="TextBox 8"/>
          <p:cNvSpPr txBox="1"/>
          <p:nvPr/>
        </p:nvSpPr>
        <p:spPr>
          <a:xfrm>
            <a:off x="6502400" y="5664200"/>
            <a:ext cx="1236236" cy="369332"/>
          </a:xfrm>
          <a:prstGeom prst="rect">
            <a:avLst/>
          </a:prstGeom>
          <a:noFill/>
        </p:spPr>
        <p:txBody>
          <a:bodyPr wrap="none" rtlCol="0">
            <a:spAutoFit/>
          </a:bodyPr>
          <a:lstStyle/>
          <a:p>
            <a:r>
              <a:rPr lang="en-US" dirty="0" smtClean="0"/>
              <a:t>T20160508</a:t>
            </a:r>
            <a:endParaRPr lang="en-US" dirty="0"/>
          </a:p>
        </p:txBody>
      </p:sp>
      <p:sp>
        <p:nvSpPr>
          <p:cNvPr id="11" name="TextBox 10"/>
          <p:cNvSpPr txBox="1"/>
          <p:nvPr/>
        </p:nvSpPr>
        <p:spPr>
          <a:xfrm>
            <a:off x="2446986" y="6573124"/>
            <a:ext cx="3359509" cy="369332"/>
          </a:xfrm>
          <a:prstGeom prst="rect">
            <a:avLst/>
          </a:prstGeom>
          <a:noFill/>
        </p:spPr>
        <p:txBody>
          <a:bodyPr wrap="none" rtlCol="0">
            <a:spAutoFit/>
          </a:bodyPr>
          <a:lstStyle/>
          <a:p>
            <a:r>
              <a:rPr lang="en-US" dirty="0" smtClean="0"/>
              <a:t>(Detected by OSPO/SAB Oil Team)</a:t>
            </a:r>
            <a:endParaRPr lang="en-US" dirty="0"/>
          </a:p>
        </p:txBody>
      </p:sp>
    </p:spTree>
    <p:extLst>
      <p:ext uri="{BB962C8B-B14F-4D97-AF65-F5344CB8AC3E}">
        <p14:creationId xmlns:p14="http://schemas.microsoft.com/office/powerpoint/2010/main" val="1195285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normAutofit/>
          </a:bodyPr>
          <a:lstStyle/>
          <a:p>
            <a:r>
              <a:rPr lang="en-US" sz="3200" b="1" dirty="0" smtClean="0">
                <a:latin typeface="Times New Roman" panose="02020603050405020304" pitchFamily="18" charset="0"/>
                <a:cs typeface="Times New Roman" panose="02020603050405020304" pitchFamily="18" charset="0"/>
              </a:rPr>
              <a:t>Summary</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27626"/>
            <a:ext cx="8229600" cy="5417553"/>
          </a:xfrm>
        </p:spPr>
        <p:txBody>
          <a:bodyPr>
            <a:normAutofit/>
          </a:bodyPr>
          <a:lstStyle/>
          <a:p>
            <a:r>
              <a:rPr lang="en-US" sz="2400" dirty="0" smtClean="0"/>
              <a:t>One threshold </a:t>
            </a:r>
            <a:r>
              <a:rPr lang="en-US" sz="2400" dirty="0"/>
              <a:t>method </a:t>
            </a:r>
            <a:r>
              <a:rPr lang="en-US" sz="2400" dirty="0" smtClean="0"/>
              <a:t>has been developed to detect Taylor oil spills using MODIS Terra observations of reflectance:</a:t>
            </a:r>
          </a:p>
          <a:p>
            <a:pPr lvl="2"/>
            <a:r>
              <a:rPr lang="en-US" sz="2000" dirty="0"/>
              <a:t>NDOI = (R469-R859)/(R469+R859)</a:t>
            </a:r>
          </a:p>
          <a:p>
            <a:pPr lvl="2"/>
            <a:r>
              <a:rPr lang="en-US" sz="2000" dirty="0"/>
              <a:t>R555 &gt; </a:t>
            </a:r>
            <a:r>
              <a:rPr lang="en-US" sz="2000" dirty="0">
                <a:sym typeface="Symbol" panose="05050102010706020507" pitchFamily="18" charset="2"/>
              </a:rPr>
              <a:t></a:t>
            </a:r>
            <a:r>
              <a:rPr lang="en-US" sz="2000" baseline="-25000" dirty="0">
                <a:sym typeface="Symbol" panose="05050102010706020507" pitchFamily="18" charset="2"/>
              </a:rPr>
              <a:t>1</a:t>
            </a:r>
          </a:p>
          <a:p>
            <a:pPr lvl="2"/>
            <a:r>
              <a:rPr lang="en-US" sz="2000" dirty="0"/>
              <a:t>NDOI &lt; </a:t>
            </a:r>
            <a:r>
              <a:rPr lang="en-US" sz="2000" dirty="0">
                <a:sym typeface="Symbol" panose="05050102010706020507" pitchFamily="18" charset="2"/>
              </a:rPr>
              <a:t></a:t>
            </a:r>
            <a:r>
              <a:rPr lang="en-US" sz="2000" baseline="-25000" dirty="0">
                <a:sym typeface="Symbol" panose="05050102010706020507" pitchFamily="18" charset="2"/>
              </a:rPr>
              <a:t>2</a:t>
            </a:r>
            <a:endParaRPr lang="en-US" sz="2000" baseline="-25000" dirty="0"/>
          </a:p>
          <a:p>
            <a:pPr marL="457200" lvl="1" indent="0">
              <a:buNone/>
            </a:pPr>
            <a:r>
              <a:rPr lang="en-US" sz="2400" dirty="0" smtClean="0"/>
              <a:t>where </a:t>
            </a:r>
            <a:r>
              <a:rPr lang="en-US" sz="2400" dirty="0">
                <a:sym typeface="Symbol" panose="05050102010706020507" pitchFamily="18" charset="2"/>
              </a:rPr>
              <a:t></a:t>
            </a:r>
            <a:r>
              <a:rPr lang="en-US" sz="2400" baseline="-25000" dirty="0">
                <a:sym typeface="Symbol" panose="05050102010706020507" pitchFamily="18" charset="2"/>
              </a:rPr>
              <a:t>1 </a:t>
            </a:r>
            <a:r>
              <a:rPr lang="en-US" sz="2400" dirty="0"/>
              <a:t>and </a:t>
            </a:r>
            <a:r>
              <a:rPr lang="en-US" sz="2400" dirty="0">
                <a:sym typeface="Symbol" panose="05050102010706020507" pitchFamily="18" charset="2"/>
              </a:rPr>
              <a:t></a:t>
            </a:r>
            <a:r>
              <a:rPr lang="en-US" sz="2400" baseline="-25000" dirty="0">
                <a:sym typeface="Symbol" panose="05050102010706020507" pitchFamily="18" charset="2"/>
              </a:rPr>
              <a:t>2</a:t>
            </a:r>
            <a:r>
              <a:rPr lang="en-US" sz="2400" dirty="0">
                <a:sym typeface="Symbol" panose="05050102010706020507" pitchFamily="18" charset="2"/>
              </a:rPr>
              <a:t> vary with </a:t>
            </a:r>
            <a:r>
              <a:rPr lang="en-US" sz="2400" dirty="0"/>
              <a:t>sun-glint intensity, wind speed, and oil type</a:t>
            </a:r>
            <a:r>
              <a:rPr lang="en-US" sz="2400" dirty="0" smtClean="0"/>
              <a:t>.</a:t>
            </a:r>
          </a:p>
          <a:p>
            <a:r>
              <a:rPr lang="en-US" sz="2400" dirty="0" smtClean="0"/>
              <a:t>An automatic </a:t>
            </a:r>
            <a:r>
              <a:rPr lang="en-US" sz="2400" dirty="0"/>
              <a:t>oil detection method </a:t>
            </a:r>
            <a:r>
              <a:rPr lang="en-US" sz="2400" dirty="0" smtClean="0"/>
              <a:t>is further developed by using </a:t>
            </a:r>
            <a:r>
              <a:rPr lang="en-US" sz="2400" dirty="0"/>
              <a:t>multi-layer neural network (MLNN) with </a:t>
            </a:r>
            <a:r>
              <a:rPr lang="en-US" sz="2400" dirty="0" smtClean="0"/>
              <a:t>Radiative transfer model simulation. </a:t>
            </a:r>
          </a:p>
          <a:p>
            <a:pPr lvl="1"/>
            <a:r>
              <a:rPr lang="en-US" sz="2000" dirty="0" smtClean="0"/>
              <a:t>The </a:t>
            </a:r>
            <a:r>
              <a:rPr lang="en-US" sz="2000" dirty="0"/>
              <a:t>preliminary results show that this automatic oil detection algorithm works very well and can detect major oil spill features. </a:t>
            </a:r>
            <a:endParaRPr lang="en-US" sz="2000" dirty="0" smtClean="0"/>
          </a:p>
          <a:p>
            <a:pPr lvl="1"/>
            <a:r>
              <a:rPr lang="en-US" sz="2000" dirty="0" smtClean="0"/>
              <a:t>More </a:t>
            </a:r>
            <a:r>
              <a:rPr lang="en-US" sz="2000" dirty="0"/>
              <a:t>studies are need to finalize the algorithm.</a:t>
            </a:r>
          </a:p>
        </p:txBody>
      </p:sp>
    </p:spTree>
    <p:extLst>
      <p:ext uri="{BB962C8B-B14F-4D97-AF65-F5344CB8AC3E}">
        <p14:creationId xmlns:p14="http://schemas.microsoft.com/office/powerpoint/2010/main" val="3829204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6762"/>
          </a:xfrm>
        </p:spPr>
        <p:txBody>
          <a:bodyPr>
            <a:normAutofit/>
          </a:bodyPr>
          <a:lstStyle/>
          <a:p>
            <a:r>
              <a:rPr lang="en-US" sz="3200" b="1" dirty="0" smtClean="0">
                <a:latin typeface="Times New Roman" panose="02020603050405020304" pitchFamily="18" charset="0"/>
                <a:cs typeface="Times New Roman" panose="02020603050405020304" pitchFamily="18" charset="0"/>
              </a:rPr>
              <a:t>References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41400"/>
            <a:ext cx="8229600" cy="5084763"/>
          </a:xfrm>
        </p:spPr>
        <p:txBody>
          <a:bodyPr>
            <a:normAutofit lnSpcReduction="10000"/>
          </a:bodyPr>
          <a:lstStyle/>
          <a:p>
            <a:r>
              <a:rPr lang="en-US" sz="1800" dirty="0"/>
              <a:t>Fan, Y., Li, W., </a:t>
            </a:r>
            <a:r>
              <a:rPr lang="en-US" sz="1800" dirty="0" err="1"/>
              <a:t>Gatebe</a:t>
            </a:r>
            <a:r>
              <a:rPr lang="en-US" sz="1800" dirty="0"/>
              <a:t>, C.K., </a:t>
            </a:r>
            <a:r>
              <a:rPr lang="en-US" sz="1800" dirty="0" err="1"/>
              <a:t>Jamet</a:t>
            </a:r>
            <a:r>
              <a:rPr lang="en-US" sz="1800" dirty="0"/>
              <a:t>, C., </a:t>
            </a:r>
            <a:r>
              <a:rPr lang="en-US" sz="1800" dirty="0" err="1"/>
              <a:t>Zibordi</a:t>
            </a:r>
            <a:r>
              <a:rPr lang="en-US" sz="1800" dirty="0"/>
              <a:t>, G., Schroeder, T., and </a:t>
            </a:r>
            <a:r>
              <a:rPr lang="en-US" sz="1800" dirty="0" err="1"/>
              <a:t>Stamnes</a:t>
            </a:r>
            <a:r>
              <a:rPr lang="en-US" sz="1800" dirty="0"/>
              <a:t>, K., (2017) “Atmospheric correction and aerosol retrieval over coastal waters using multilayer neural networks”, submitted to Remote Sensing of Environment.</a:t>
            </a:r>
          </a:p>
          <a:p>
            <a:r>
              <a:rPr lang="en-US" sz="1900" dirty="0"/>
              <a:t>Y. Fan, W. Li, K. J. Voss, C.K. </a:t>
            </a:r>
            <a:r>
              <a:rPr lang="en-US" sz="1900" dirty="0" err="1"/>
              <a:t>Gatebe</a:t>
            </a:r>
            <a:r>
              <a:rPr lang="en-US" sz="1900" dirty="0"/>
              <a:t>, and K. </a:t>
            </a:r>
            <a:r>
              <a:rPr lang="en-US" sz="1900" dirty="0" err="1"/>
              <a:t>Stamnes</a:t>
            </a:r>
            <a:r>
              <a:rPr lang="en-US" sz="1900" dirty="0"/>
              <a:t>, (2016), A neural network method to correct bidirectional effects in water-leaving radiance, Appl. Opt., 55(1):10-21, DOI: 10.1364/AO.55.000010. Z</a:t>
            </a:r>
          </a:p>
          <a:p>
            <a:r>
              <a:rPr lang="en-US" sz="1900" dirty="0"/>
              <a:t>Z. Lin, W. Li, C. </a:t>
            </a:r>
            <a:r>
              <a:rPr lang="en-US" sz="1900" dirty="0" err="1"/>
              <a:t>Gatebe</a:t>
            </a:r>
            <a:r>
              <a:rPr lang="en-US" sz="1900" dirty="0"/>
              <a:t>, R. </a:t>
            </a:r>
            <a:r>
              <a:rPr lang="en-US" sz="1900" dirty="0" err="1"/>
              <a:t>Poudyal</a:t>
            </a:r>
            <a:r>
              <a:rPr lang="en-US" sz="1900" dirty="0"/>
              <a:t>, and K. </a:t>
            </a:r>
            <a:r>
              <a:rPr lang="en-US" sz="1900" dirty="0" err="1"/>
              <a:t>Stamnes</a:t>
            </a:r>
            <a:r>
              <a:rPr lang="en-US" sz="1900" dirty="0"/>
              <a:t>. (2016), Radiative transfer simulations of the two-dimensional ocean glint reflectance and determination of the sea surface roughness. Appl. Opt., 55(6):1206–1215.</a:t>
            </a:r>
          </a:p>
          <a:p>
            <a:r>
              <a:rPr lang="en-US" sz="1900" dirty="0"/>
              <a:t>T. </a:t>
            </a:r>
            <a:r>
              <a:rPr lang="en-US" sz="1900" dirty="0" err="1"/>
              <a:t>Tanikawa</a:t>
            </a:r>
            <a:r>
              <a:rPr lang="en-US" sz="1900" dirty="0"/>
              <a:t>, W. Li, K, </a:t>
            </a:r>
            <a:r>
              <a:rPr lang="en-US" sz="1900" dirty="0" err="1"/>
              <a:t>Kuchiki</a:t>
            </a:r>
            <a:r>
              <a:rPr lang="en-US" sz="1900" dirty="0"/>
              <a:t>, T. Aoki, M. Hori, and K. </a:t>
            </a:r>
            <a:r>
              <a:rPr lang="en-US" sz="1900" dirty="0" err="1"/>
              <a:t>Stamnes</a:t>
            </a:r>
            <a:r>
              <a:rPr lang="en-US" sz="1900" dirty="0"/>
              <a:t>, (2015), Retrieval of snow physical parameters by neural networks and optimal estimation: case study for ground-based spectral radiometer system, Optics Express 23(24), DOI: 10.1364/OE.23.0A1442. </a:t>
            </a:r>
            <a:endParaRPr lang="en-US" sz="1900" dirty="0" smtClean="0"/>
          </a:p>
          <a:p>
            <a:r>
              <a:rPr lang="en-US" sz="2000" dirty="0"/>
              <a:t>Z. Lin, S. </a:t>
            </a:r>
            <a:r>
              <a:rPr lang="en-US" sz="2000" dirty="0" err="1"/>
              <a:t>Stamnes</a:t>
            </a:r>
            <a:r>
              <a:rPr lang="en-US" sz="2000" dirty="0"/>
              <a:t>, Z. Jin, I. Laszlo, S.-C. </a:t>
            </a:r>
            <a:r>
              <a:rPr lang="en-US" sz="2000" dirty="0" err="1"/>
              <a:t>Tsay</a:t>
            </a:r>
            <a:r>
              <a:rPr lang="en-US" sz="2000" dirty="0"/>
              <a:t>, W. </a:t>
            </a:r>
            <a:r>
              <a:rPr lang="en-US" sz="2000" dirty="0" err="1"/>
              <a:t>Wiscombe</a:t>
            </a:r>
            <a:r>
              <a:rPr lang="en-US" sz="2000" dirty="0"/>
              <a:t>, and K. </a:t>
            </a:r>
            <a:r>
              <a:rPr lang="en-US" sz="2000" dirty="0" err="1"/>
              <a:t>Stamnes</a:t>
            </a:r>
            <a:r>
              <a:rPr lang="en-US" sz="2000" dirty="0"/>
              <a:t>, (2015), Improved discrete ordinate solutions in the presence of an </a:t>
            </a:r>
            <a:r>
              <a:rPr lang="en-US" sz="2000" dirty="0" err="1"/>
              <a:t>anisotropically</a:t>
            </a:r>
            <a:r>
              <a:rPr lang="en-US" sz="2000" dirty="0"/>
              <a:t> reflecting lower boundary: upgrades of the DISORT computational tool, J. Quant. </a:t>
            </a:r>
            <a:r>
              <a:rPr lang="en-US" sz="2000" dirty="0" err="1"/>
              <a:t>Spectrosc</a:t>
            </a:r>
            <a:r>
              <a:rPr lang="en-US" sz="2000" dirty="0"/>
              <a:t>. </a:t>
            </a:r>
            <a:r>
              <a:rPr lang="en-US" sz="2000" dirty="0" err="1"/>
              <a:t>Radiat</a:t>
            </a:r>
            <a:r>
              <a:rPr lang="en-US" sz="2000" dirty="0"/>
              <a:t>. </a:t>
            </a:r>
            <a:r>
              <a:rPr lang="en-US" sz="2000"/>
              <a:t>Transfer 157, 119–134.</a:t>
            </a:r>
          </a:p>
          <a:p>
            <a:endParaRPr lang="en-US" sz="1900" dirty="0"/>
          </a:p>
        </p:txBody>
      </p:sp>
    </p:spTree>
    <p:extLst>
      <p:ext uri="{BB962C8B-B14F-4D97-AF65-F5344CB8AC3E}">
        <p14:creationId xmlns:p14="http://schemas.microsoft.com/office/powerpoint/2010/main" val="4155971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70" y="250576"/>
            <a:ext cx="8229600" cy="944785"/>
          </a:xfrm>
        </p:spPr>
        <p:txBody>
          <a:bodyPr>
            <a:noAutofit/>
          </a:bodyPr>
          <a:lstStyle/>
          <a:p>
            <a:r>
              <a:rPr lang="en-US" sz="3200" b="1" dirty="0" smtClean="0">
                <a:latin typeface="Times New Roman" panose="02020603050405020304" pitchFamily="18" charset="0"/>
                <a:cs typeface="Times New Roman" panose="02020603050405020304" pitchFamily="18" charset="0"/>
              </a:rPr>
              <a:t>Can It Be Detected Automatically Using </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Non-SAR Satellite Observations?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5534524"/>
            <a:ext cx="8482263" cy="1169496"/>
          </a:xfrm>
        </p:spPr>
        <p:txBody>
          <a:bodyPr>
            <a:normAutofit fontScale="92500" lnSpcReduction="20000"/>
          </a:bodyPr>
          <a:lstStyle/>
          <a:p>
            <a:r>
              <a:rPr lang="en-US" sz="2000" dirty="0" smtClean="0"/>
              <a:t>Oil reflectance is always higher than sea water</a:t>
            </a:r>
          </a:p>
          <a:p>
            <a:r>
              <a:rPr lang="en-US" sz="2000" dirty="0" smtClean="0"/>
              <a:t>The water reflectance will quickly decrease with the wavelength increase, even under the sun-glint situation, while oil has relative flat reflectance  over visible and NIR wavelength range</a:t>
            </a:r>
          </a:p>
          <a:p>
            <a:endParaRPr lang="en-US" sz="2000" dirty="0"/>
          </a:p>
        </p:txBody>
      </p:sp>
      <p:graphicFrame>
        <p:nvGraphicFramePr>
          <p:cNvPr id="5" name="Chart 4"/>
          <p:cNvGraphicFramePr>
            <a:graphicFrameLocks/>
          </p:cNvGraphicFramePr>
          <p:nvPr>
            <p:extLst>
              <p:ext uri="{D42A27DB-BD31-4B8C-83A1-F6EECF244321}">
                <p14:modId xmlns:p14="http://schemas.microsoft.com/office/powerpoint/2010/main" val="1058550662"/>
              </p:ext>
            </p:extLst>
          </p:nvPr>
        </p:nvGraphicFramePr>
        <p:xfrm>
          <a:off x="624670" y="1219423"/>
          <a:ext cx="7941813" cy="42910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160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Threshold Method</a:t>
            </a:r>
            <a:endParaRPr lang="en-US" sz="3200" b="1" dirty="0">
              <a:latin typeface="Times New Roman" panose="02020603050405020304" pitchFamily="18" charset="0"/>
              <a:cs typeface="Times New Roman" panose="02020603050405020304" pitchFamily="18" charset="0"/>
            </a:endParaRPr>
          </a:p>
        </p:txBody>
      </p:sp>
      <p:sp>
        <p:nvSpPr>
          <p:cNvPr id="4" name="Content Placeholder 3"/>
          <p:cNvSpPr txBox="1">
            <a:spLocks noGrp="1"/>
          </p:cNvSpPr>
          <p:nvPr>
            <p:ph idx="1"/>
          </p:nvPr>
        </p:nvSpPr>
        <p:spPr>
          <a:xfrm>
            <a:off x="757990" y="1900990"/>
            <a:ext cx="7007046" cy="2948499"/>
          </a:xfrm>
          <a:prstGeom prst="rect">
            <a:avLst/>
          </a:prstGeom>
          <a:noFill/>
        </p:spPr>
        <p:txBody>
          <a:bodyPr wrap="none" rtlCol="0">
            <a:spAutoFit/>
          </a:bodyPr>
          <a:lstStyle/>
          <a:p>
            <a:r>
              <a:rPr lang="en-US" dirty="0"/>
              <a:t>NDOI: Normalized Difference Oil </a:t>
            </a:r>
            <a:r>
              <a:rPr lang="en-US"/>
              <a:t>Index</a:t>
            </a:r>
            <a:r>
              <a:rPr lang="en-US" smtClean="0"/>
              <a:t>.</a:t>
            </a:r>
          </a:p>
          <a:p>
            <a:r>
              <a:rPr lang="en-US" smtClean="0"/>
              <a:t>NDOI </a:t>
            </a:r>
            <a:r>
              <a:rPr lang="en-US" dirty="0" smtClean="0"/>
              <a:t>= (R469-R859)/(R469+R859)</a:t>
            </a:r>
          </a:p>
          <a:p>
            <a:r>
              <a:rPr lang="en-US" dirty="0"/>
              <a:t>R555 &gt; </a:t>
            </a:r>
            <a:r>
              <a:rPr lang="en-US" dirty="0" smtClean="0">
                <a:sym typeface="Symbol" panose="05050102010706020507" pitchFamily="18" charset="2"/>
              </a:rPr>
              <a:t></a:t>
            </a:r>
            <a:r>
              <a:rPr lang="en-US" baseline="-25000" dirty="0" smtClean="0">
                <a:sym typeface="Symbol" panose="05050102010706020507" pitchFamily="18" charset="2"/>
              </a:rPr>
              <a:t>1</a:t>
            </a:r>
          </a:p>
          <a:p>
            <a:r>
              <a:rPr lang="en-US" dirty="0" smtClean="0"/>
              <a:t>NDOI </a:t>
            </a:r>
            <a:r>
              <a:rPr lang="en-US" dirty="0"/>
              <a:t>&lt; </a:t>
            </a:r>
            <a:r>
              <a:rPr lang="en-US" dirty="0" smtClean="0">
                <a:sym typeface="Symbol" panose="05050102010706020507" pitchFamily="18" charset="2"/>
              </a:rPr>
              <a:t></a:t>
            </a:r>
            <a:r>
              <a:rPr lang="en-US" baseline="-25000" dirty="0" smtClean="0">
                <a:sym typeface="Symbol" panose="05050102010706020507" pitchFamily="18" charset="2"/>
              </a:rPr>
              <a:t>2</a:t>
            </a:r>
            <a:endParaRPr lang="en-US" baseline="-25000" dirty="0"/>
          </a:p>
          <a:p>
            <a:endParaRPr lang="en-US" dirty="0"/>
          </a:p>
        </p:txBody>
      </p:sp>
    </p:spTree>
    <p:extLst>
      <p:ext uri="{BB962C8B-B14F-4D97-AF65-F5344CB8AC3E}">
        <p14:creationId xmlns:p14="http://schemas.microsoft.com/office/powerpoint/2010/main" val="2735395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274638"/>
            <a:ext cx="8229600" cy="855662"/>
          </a:xfrm>
        </p:spPr>
        <p:txBody>
          <a:bodyPr>
            <a:normAutofit fontScale="90000"/>
          </a:bodyPr>
          <a:lstStyle/>
          <a:p>
            <a:r>
              <a:rPr lang="en-US" sz="3200" b="1" dirty="0">
                <a:latin typeface="Times New Roman" panose="02020603050405020304" pitchFamily="18" charset="0"/>
                <a:cs typeface="Times New Roman" panose="02020603050405020304" pitchFamily="18" charset="0"/>
              </a:rPr>
              <a:t>Threshold Method: Example 1</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a:t>
            </a:r>
            <a:r>
              <a:rPr lang="en-US" sz="2800" dirty="0"/>
              <a:t>20110612)</a:t>
            </a:r>
            <a:endParaRPr lang="en-US" sz="3200" dirty="0"/>
          </a:p>
        </p:txBody>
      </p:sp>
      <p:pic>
        <p:nvPicPr>
          <p:cNvPr id="4" name="Picture 3"/>
          <p:cNvPicPr>
            <a:picLocks noChangeAspect="1"/>
          </p:cNvPicPr>
          <p:nvPr/>
        </p:nvPicPr>
        <p:blipFill>
          <a:blip r:embed="rId2"/>
          <a:stretch>
            <a:fillRect/>
          </a:stretch>
        </p:blipFill>
        <p:spPr>
          <a:xfrm>
            <a:off x="596900" y="1371600"/>
            <a:ext cx="2253422" cy="2933700"/>
          </a:xfrm>
          <a:prstGeom prst="rect">
            <a:avLst/>
          </a:prstGeom>
        </p:spPr>
      </p:pic>
      <p:pic>
        <p:nvPicPr>
          <p:cNvPr id="5" name="Picture 4"/>
          <p:cNvPicPr>
            <a:picLocks noChangeAspect="1"/>
          </p:cNvPicPr>
          <p:nvPr/>
        </p:nvPicPr>
        <p:blipFill>
          <a:blip r:embed="rId3"/>
          <a:stretch>
            <a:fillRect/>
          </a:stretch>
        </p:blipFill>
        <p:spPr>
          <a:xfrm>
            <a:off x="3302000" y="1371600"/>
            <a:ext cx="2095500" cy="2057400"/>
          </a:xfrm>
          <a:prstGeom prst="rect">
            <a:avLst/>
          </a:prstGeom>
        </p:spPr>
      </p:pic>
      <p:pic>
        <p:nvPicPr>
          <p:cNvPr id="6" name="Picture 5"/>
          <p:cNvPicPr>
            <a:picLocks noChangeAspect="1"/>
          </p:cNvPicPr>
          <p:nvPr/>
        </p:nvPicPr>
        <p:blipFill>
          <a:blip r:embed="rId4"/>
          <a:stretch>
            <a:fillRect/>
          </a:stretch>
        </p:blipFill>
        <p:spPr>
          <a:xfrm>
            <a:off x="3276600" y="3903663"/>
            <a:ext cx="2120900" cy="2044700"/>
          </a:xfrm>
          <a:prstGeom prst="rect">
            <a:avLst/>
          </a:prstGeom>
        </p:spPr>
      </p:pic>
      <p:sp>
        <p:nvSpPr>
          <p:cNvPr id="7" name="TextBox 6"/>
          <p:cNvSpPr txBox="1"/>
          <p:nvPr/>
        </p:nvSpPr>
        <p:spPr>
          <a:xfrm>
            <a:off x="685800" y="4647168"/>
            <a:ext cx="1785840" cy="646331"/>
          </a:xfrm>
          <a:prstGeom prst="rect">
            <a:avLst/>
          </a:prstGeom>
          <a:noFill/>
        </p:spPr>
        <p:txBody>
          <a:bodyPr wrap="none" rtlCol="0">
            <a:spAutoFit/>
          </a:bodyPr>
          <a:lstStyle/>
          <a:p>
            <a:r>
              <a:rPr lang="en-US" dirty="0" smtClean="0"/>
              <a:t>Case: T20110612</a:t>
            </a:r>
          </a:p>
          <a:p>
            <a:r>
              <a:rPr lang="en-US" dirty="0" smtClean="0"/>
              <a:t>RGB image</a:t>
            </a:r>
            <a:endParaRPr lang="en-US" dirty="0"/>
          </a:p>
        </p:txBody>
      </p:sp>
      <p:sp>
        <p:nvSpPr>
          <p:cNvPr id="8" name="TextBox 7"/>
          <p:cNvSpPr txBox="1"/>
          <p:nvPr/>
        </p:nvSpPr>
        <p:spPr>
          <a:xfrm>
            <a:off x="3167465" y="3416300"/>
            <a:ext cx="2442721" cy="369332"/>
          </a:xfrm>
          <a:prstGeom prst="rect">
            <a:avLst/>
          </a:prstGeom>
          <a:noFill/>
        </p:spPr>
        <p:txBody>
          <a:bodyPr wrap="none" rtlCol="0">
            <a:spAutoFit/>
          </a:bodyPr>
          <a:lstStyle/>
          <a:p>
            <a:r>
              <a:rPr lang="en-US" dirty="0" smtClean="0"/>
              <a:t>Normalized R at 555 nm</a:t>
            </a:r>
            <a:endParaRPr lang="en-US" dirty="0"/>
          </a:p>
        </p:txBody>
      </p:sp>
      <p:pic>
        <p:nvPicPr>
          <p:cNvPr id="9" name="Picture 8"/>
          <p:cNvPicPr>
            <a:picLocks noChangeAspect="1"/>
          </p:cNvPicPr>
          <p:nvPr/>
        </p:nvPicPr>
        <p:blipFill>
          <a:blip r:embed="rId5"/>
          <a:stretch>
            <a:fillRect/>
          </a:stretch>
        </p:blipFill>
        <p:spPr>
          <a:xfrm>
            <a:off x="5715000" y="1371600"/>
            <a:ext cx="2298700" cy="2247900"/>
          </a:xfrm>
          <a:prstGeom prst="rect">
            <a:avLst/>
          </a:prstGeom>
        </p:spPr>
      </p:pic>
      <p:sp>
        <p:nvSpPr>
          <p:cNvPr id="10" name="TextBox 9"/>
          <p:cNvSpPr txBox="1"/>
          <p:nvPr/>
        </p:nvSpPr>
        <p:spPr>
          <a:xfrm>
            <a:off x="3881340" y="5954197"/>
            <a:ext cx="686681" cy="369332"/>
          </a:xfrm>
          <a:prstGeom prst="rect">
            <a:avLst/>
          </a:prstGeom>
          <a:noFill/>
        </p:spPr>
        <p:txBody>
          <a:bodyPr wrap="none" rtlCol="0">
            <a:spAutoFit/>
          </a:bodyPr>
          <a:lstStyle/>
          <a:p>
            <a:r>
              <a:rPr lang="en-US" dirty="0" smtClean="0"/>
              <a:t>NDOI</a:t>
            </a:r>
            <a:endParaRPr lang="en-US" dirty="0"/>
          </a:p>
        </p:txBody>
      </p:sp>
      <p:sp>
        <p:nvSpPr>
          <p:cNvPr id="11" name="TextBox 10"/>
          <p:cNvSpPr txBox="1"/>
          <p:nvPr/>
        </p:nvSpPr>
        <p:spPr>
          <a:xfrm>
            <a:off x="5936727" y="3434834"/>
            <a:ext cx="2076973" cy="369332"/>
          </a:xfrm>
          <a:prstGeom prst="rect">
            <a:avLst/>
          </a:prstGeom>
          <a:noFill/>
        </p:spPr>
        <p:txBody>
          <a:bodyPr wrap="none" rtlCol="0">
            <a:spAutoFit/>
          </a:bodyPr>
          <a:lstStyle/>
          <a:p>
            <a:r>
              <a:rPr lang="en-US" dirty="0" smtClean="0"/>
              <a:t>Oil feature detected</a:t>
            </a:r>
            <a:endParaRPr lang="en-US" dirty="0"/>
          </a:p>
        </p:txBody>
      </p:sp>
      <p:sp>
        <p:nvSpPr>
          <p:cNvPr id="12" name="TextBox 11"/>
          <p:cNvSpPr txBox="1"/>
          <p:nvPr/>
        </p:nvSpPr>
        <p:spPr>
          <a:xfrm>
            <a:off x="6040891" y="4305300"/>
            <a:ext cx="1549147" cy="923330"/>
          </a:xfrm>
          <a:prstGeom prst="rect">
            <a:avLst/>
          </a:prstGeom>
          <a:noFill/>
        </p:spPr>
        <p:txBody>
          <a:bodyPr wrap="none" rtlCol="0">
            <a:spAutoFit/>
          </a:bodyPr>
          <a:lstStyle/>
          <a:p>
            <a:r>
              <a:rPr lang="en-US" dirty="0"/>
              <a:t>O</a:t>
            </a:r>
            <a:r>
              <a:rPr lang="en-US" dirty="0" smtClean="0"/>
              <a:t>il thresholds:</a:t>
            </a:r>
          </a:p>
          <a:p>
            <a:r>
              <a:rPr lang="en-US" dirty="0" smtClean="0"/>
              <a:t>   R555 &gt; 0.3</a:t>
            </a:r>
          </a:p>
          <a:p>
            <a:r>
              <a:rPr lang="en-US" dirty="0" smtClean="0"/>
              <a:t>   NDOI &lt; 0.15</a:t>
            </a:r>
            <a:endParaRPr lang="en-US" dirty="0"/>
          </a:p>
        </p:txBody>
      </p:sp>
    </p:spTree>
    <p:extLst>
      <p:ext uri="{BB962C8B-B14F-4D97-AF65-F5344CB8AC3E}">
        <p14:creationId xmlns:p14="http://schemas.microsoft.com/office/powerpoint/2010/main" val="953062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0"/>
          </a:xfrm>
        </p:spPr>
        <p:txBody>
          <a:bodyPr>
            <a:noAutofit/>
          </a:bodyPr>
          <a:lstStyle/>
          <a:p>
            <a:r>
              <a:rPr lang="en-US" sz="2800" b="1" dirty="0">
                <a:latin typeface="Times New Roman" panose="02020603050405020304" pitchFamily="18" charset="0"/>
                <a:cs typeface="Times New Roman" panose="02020603050405020304" pitchFamily="18" charset="0"/>
              </a:rPr>
              <a:t>Threshold Method: Example </a:t>
            </a:r>
            <a:r>
              <a:rPr lang="en-US" sz="2800" b="1" dirty="0" smtClean="0">
                <a:latin typeface="Times New Roman" panose="02020603050405020304" pitchFamily="18" charset="0"/>
                <a:cs typeface="Times New Roman" panose="02020603050405020304" pitchFamily="18" charset="0"/>
              </a:rPr>
              <a:t>2</a:t>
            </a:r>
            <a:r>
              <a:rPr lang="en-US" sz="2800" dirty="0"/>
              <a:t/>
            </a:r>
            <a:br>
              <a:rPr lang="en-US" sz="2800" dirty="0"/>
            </a:br>
            <a:r>
              <a:rPr lang="en-US" sz="2800" dirty="0" smtClean="0"/>
              <a:t> (20130617) </a:t>
            </a:r>
            <a:endParaRPr lang="en-US" sz="2800" dirty="0"/>
          </a:p>
        </p:txBody>
      </p:sp>
      <p:pic>
        <p:nvPicPr>
          <p:cNvPr id="4" name="Picture 3"/>
          <p:cNvPicPr>
            <a:picLocks noChangeAspect="1"/>
          </p:cNvPicPr>
          <p:nvPr/>
        </p:nvPicPr>
        <p:blipFill rotWithShape="1">
          <a:blip r:embed="rId2"/>
          <a:srcRect r="4172"/>
          <a:stretch/>
        </p:blipFill>
        <p:spPr>
          <a:xfrm rot="19656614">
            <a:off x="656031" y="2660156"/>
            <a:ext cx="2503713" cy="1258283"/>
          </a:xfrm>
          <a:prstGeom prst="rect">
            <a:avLst/>
          </a:prstGeom>
        </p:spPr>
      </p:pic>
      <p:pic>
        <p:nvPicPr>
          <p:cNvPr id="5" name="Picture 4"/>
          <p:cNvPicPr>
            <a:picLocks noChangeAspect="1"/>
          </p:cNvPicPr>
          <p:nvPr/>
        </p:nvPicPr>
        <p:blipFill>
          <a:blip r:embed="rId3"/>
          <a:stretch>
            <a:fillRect/>
          </a:stretch>
        </p:blipFill>
        <p:spPr>
          <a:xfrm>
            <a:off x="3441700" y="1066798"/>
            <a:ext cx="2247900" cy="2222500"/>
          </a:xfrm>
          <a:prstGeom prst="rect">
            <a:avLst/>
          </a:prstGeom>
        </p:spPr>
      </p:pic>
      <p:pic>
        <p:nvPicPr>
          <p:cNvPr id="6" name="Picture 5"/>
          <p:cNvPicPr>
            <a:picLocks noChangeAspect="1"/>
          </p:cNvPicPr>
          <p:nvPr/>
        </p:nvPicPr>
        <p:blipFill>
          <a:blip r:embed="rId4"/>
          <a:stretch>
            <a:fillRect/>
          </a:stretch>
        </p:blipFill>
        <p:spPr>
          <a:xfrm>
            <a:off x="3302000" y="3822700"/>
            <a:ext cx="2552700" cy="2298700"/>
          </a:xfrm>
          <a:prstGeom prst="rect">
            <a:avLst/>
          </a:prstGeom>
        </p:spPr>
      </p:pic>
      <p:pic>
        <p:nvPicPr>
          <p:cNvPr id="7" name="Picture 6"/>
          <p:cNvPicPr>
            <a:picLocks noChangeAspect="1"/>
          </p:cNvPicPr>
          <p:nvPr/>
        </p:nvPicPr>
        <p:blipFill>
          <a:blip r:embed="rId5"/>
          <a:stretch>
            <a:fillRect/>
          </a:stretch>
        </p:blipFill>
        <p:spPr>
          <a:xfrm>
            <a:off x="6121400" y="1066798"/>
            <a:ext cx="2565400" cy="2387600"/>
          </a:xfrm>
          <a:prstGeom prst="rect">
            <a:avLst/>
          </a:prstGeom>
        </p:spPr>
      </p:pic>
      <p:sp>
        <p:nvSpPr>
          <p:cNvPr id="8" name="TextBox 7"/>
          <p:cNvSpPr txBox="1"/>
          <p:nvPr/>
        </p:nvSpPr>
        <p:spPr>
          <a:xfrm>
            <a:off x="6350000" y="4229100"/>
            <a:ext cx="1549147" cy="923330"/>
          </a:xfrm>
          <a:prstGeom prst="rect">
            <a:avLst/>
          </a:prstGeom>
          <a:noFill/>
        </p:spPr>
        <p:txBody>
          <a:bodyPr wrap="none" rtlCol="0">
            <a:spAutoFit/>
          </a:bodyPr>
          <a:lstStyle/>
          <a:p>
            <a:r>
              <a:rPr lang="en-US" dirty="0" smtClean="0"/>
              <a:t>Oil thresholds:</a:t>
            </a:r>
          </a:p>
          <a:p>
            <a:r>
              <a:rPr lang="en-US" dirty="0"/>
              <a:t> </a:t>
            </a:r>
            <a:r>
              <a:rPr lang="en-US" dirty="0" smtClean="0"/>
              <a:t> R555 &gt; 0.2</a:t>
            </a:r>
          </a:p>
          <a:p>
            <a:r>
              <a:rPr lang="en-US" dirty="0" smtClean="0"/>
              <a:t>  NDOI &lt; 0.015</a:t>
            </a:r>
            <a:endParaRPr lang="en-US" dirty="0"/>
          </a:p>
        </p:txBody>
      </p:sp>
      <p:sp>
        <p:nvSpPr>
          <p:cNvPr id="3" name="Rectangle 2"/>
          <p:cNvSpPr/>
          <p:nvPr/>
        </p:nvSpPr>
        <p:spPr>
          <a:xfrm>
            <a:off x="3350639" y="3244334"/>
            <a:ext cx="2442721" cy="369332"/>
          </a:xfrm>
          <a:prstGeom prst="rect">
            <a:avLst/>
          </a:prstGeom>
        </p:spPr>
        <p:txBody>
          <a:bodyPr wrap="none">
            <a:spAutoFit/>
          </a:bodyPr>
          <a:lstStyle/>
          <a:p>
            <a:r>
              <a:rPr lang="en-US" dirty="0"/>
              <a:t>Normalized R at 555 nm</a:t>
            </a:r>
          </a:p>
        </p:txBody>
      </p:sp>
      <p:sp>
        <p:nvSpPr>
          <p:cNvPr id="9" name="Rectangle 8"/>
          <p:cNvSpPr/>
          <p:nvPr/>
        </p:nvSpPr>
        <p:spPr>
          <a:xfrm>
            <a:off x="6121400" y="3289298"/>
            <a:ext cx="2417023" cy="369332"/>
          </a:xfrm>
          <a:prstGeom prst="rect">
            <a:avLst/>
          </a:prstGeom>
        </p:spPr>
        <p:txBody>
          <a:bodyPr wrap="none">
            <a:spAutoFit/>
          </a:bodyPr>
          <a:lstStyle/>
          <a:p>
            <a:r>
              <a:rPr lang="en-US" dirty="0"/>
              <a:t>Oil feature by threshold </a:t>
            </a:r>
          </a:p>
        </p:txBody>
      </p:sp>
    </p:spTree>
    <p:extLst>
      <p:ext uri="{BB962C8B-B14F-4D97-AF65-F5344CB8AC3E}">
        <p14:creationId xmlns:p14="http://schemas.microsoft.com/office/powerpoint/2010/main" val="1425284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85738"/>
            <a:ext cx="8229600" cy="728662"/>
          </a:xfrm>
        </p:spPr>
        <p:txBody>
          <a:bodyPr>
            <a:normAutofit fontScale="90000"/>
          </a:bodyPr>
          <a:lstStyle/>
          <a:p>
            <a:r>
              <a:rPr lang="en-US" sz="3200" b="1" dirty="0">
                <a:latin typeface="Times New Roman" panose="02020603050405020304" pitchFamily="18" charset="0"/>
                <a:cs typeface="Times New Roman" panose="02020603050405020304" pitchFamily="18" charset="0"/>
              </a:rPr>
              <a:t>Threshold Method: Example </a:t>
            </a:r>
            <a:r>
              <a:rPr lang="en-US" sz="3200" b="1" dirty="0" smtClean="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a:t>
            </a:r>
            <a:r>
              <a:rPr lang="en-US" sz="3200" dirty="0" smtClean="0"/>
              <a:t>20160508)</a:t>
            </a:r>
            <a:endParaRPr lang="en-US" sz="3200" dirty="0"/>
          </a:p>
        </p:txBody>
      </p:sp>
      <p:pic>
        <p:nvPicPr>
          <p:cNvPr id="4" name="Picture 3"/>
          <p:cNvPicPr>
            <a:picLocks noChangeAspect="1"/>
          </p:cNvPicPr>
          <p:nvPr/>
        </p:nvPicPr>
        <p:blipFill>
          <a:blip r:embed="rId3"/>
          <a:stretch>
            <a:fillRect/>
          </a:stretch>
        </p:blipFill>
        <p:spPr>
          <a:xfrm>
            <a:off x="457201" y="1371600"/>
            <a:ext cx="2165292" cy="2336800"/>
          </a:xfrm>
          <a:prstGeom prst="rect">
            <a:avLst/>
          </a:prstGeom>
        </p:spPr>
      </p:pic>
      <p:pic>
        <p:nvPicPr>
          <p:cNvPr id="5" name="Picture 4"/>
          <p:cNvPicPr>
            <a:picLocks noChangeAspect="1"/>
          </p:cNvPicPr>
          <p:nvPr/>
        </p:nvPicPr>
        <p:blipFill>
          <a:blip r:embed="rId4"/>
          <a:stretch>
            <a:fillRect/>
          </a:stretch>
        </p:blipFill>
        <p:spPr>
          <a:xfrm>
            <a:off x="3060700" y="1117600"/>
            <a:ext cx="2794000" cy="2590800"/>
          </a:xfrm>
          <a:prstGeom prst="rect">
            <a:avLst/>
          </a:prstGeom>
        </p:spPr>
      </p:pic>
      <p:pic>
        <p:nvPicPr>
          <p:cNvPr id="6" name="Picture 5"/>
          <p:cNvPicPr>
            <a:picLocks noChangeAspect="1"/>
          </p:cNvPicPr>
          <p:nvPr/>
        </p:nvPicPr>
        <p:blipFill>
          <a:blip r:embed="rId5"/>
          <a:stretch>
            <a:fillRect/>
          </a:stretch>
        </p:blipFill>
        <p:spPr>
          <a:xfrm>
            <a:off x="2971800" y="3911600"/>
            <a:ext cx="2755900" cy="2692400"/>
          </a:xfrm>
          <a:prstGeom prst="rect">
            <a:avLst/>
          </a:prstGeom>
        </p:spPr>
      </p:pic>
      <p:pic>
        <p:nvPicPr>
          <p:cNvPr id="7" name="Picture 6"/>
          <p:cNvPicPr>
            <a:picLocks noChangeAspect="1"/>
          </p:cNvPicPr>
          <p:nvPr/>
        </p:nvPicPr>
        <p:blipFill>
          <a:blip r:embed="rId6"/>
          <a:stretch>
            <a:fillRect/>
          </a:stretch>
        </p:blipFill>
        <p:spPr>
          <a:xfrm>
            <a:off x="6032500" y="1092200"/>
            <a:ext cx="2654300" cy="2616200"/>
          </a:xfrm>
          <a:prstGeom prst="rect">
            <a:avLst/>
          </a:prstGeom>
        </p:spPr>
      </p:pic>
      <p:sp>
        <p:nvSpPr>
          <p:cNvPr id="8" name="TextBox 7"/>
          <p:cNvSpPr txBox="1"/>
          <p:nvPr/>
        </p:nvSpPr>
        <p:spPr>
          <a:xfrm>
            <a:off x="6159500" y="4318000"/>
            <a:ext cx="1549147" cy="923330"/>
          </a:xfrm>
          <a:prstGeom prst="rect">
            <a:avLst/>
          </a:prstGeom>
          <a:noFill/>
        </p:spPr>
        <p:txBody>
          <a:bodyPr wrap="none" rtlCol="0">
            <a:spAutoFit/>
          </a:bodyPr>
          <a:lstStyle/>
          <a:p>
            <a:r>
              <a:rPr lang="en-US" dirty="0" smtClean="0"/>
              <a:t>Oil thresholds:</a:t>
            </a:r>
          </a:p>
          <a:p>
            <a:r>
              <a:rPr lang="en-US" dirty="0"/>
              <a:t> </a:t>
            </a:r>
            <a:r>
              <a:rPr lang="en-US" dirty="0" smtClean="0"/>
              <a:t>  R555  &gt; 0.2</a:t>
            </a:r>
          </a:p>
          <a:p>
            <a:r>
              <a:rPr lang="en-US" dirty="0"/>
              <a:t> </a:t>
            </a:r>
            <a:r>
              <a:rPr lang="en-US" dirty="0" smtClean="0"/>
              <a:t> NDOI &lt; 0.048</a:t>
            </a:r>
            <a:endParaRPr lang="en-US" dirty="0"/>
          </a:p>
        </p:txBody>
      </p:sp>
      <p:sp>
        <p:nvSpPr>
          <p:cNvPr id="3" name="Rectangle 2"/>
          <p:cNvSpPr/>
          <p:nvPr/>
        </p:nvSpPr>
        <p:spPr>
          <a:xfrm>
            <a:off x="3060700" y="3594100"/>
            <a:ext cx="2442721" cy="369332"/>
          </a:xfrm>
          <a:prstGeom prst="rect">
            <a:avLst/>
          </a:prstGeom>
        </p:spPr>
        <p:txBody>
          <a:bodyPr wrap="none">
            <a:spAutoFit/>
          </a:bodyPr>
          <a:lstStyle/>
          <a:p>
            <a:r>
              <a:rPr lang="en-US" dirty="0"/>
              <a:t>Normalized R at 555 nm</a:t>
            </a:r>
          </a:p>
        </p:txBody>
      </p:sp>
      <p:sp>
        <p:nvSpPr>
          <p:cNvPr id="9" name="Rectangle 8"/>
          <p:cNvSpPr/>
          <p:nvPr/>
        </p:nvSpPr>
        <p:spPr>
          <a:xfrm>
            <a:off x="6032500" y="3708400"/>
            <a:ext cx="2417023" cy="369332"/>
          </a:xfrm>
          <a:prstGeom prst="rect">
            <a:avLst/>
          </a:prstGeom>
        </p:spPr>
        <p:txBody>
          <a:bodyPr wrap="none">
            <a:spAutoFit/>
          </a:bodyPr>
          <a:lstStyle/>
          <a:p>
            <a:r>
              <a:rPr lang="en-US" dirty="0"/>
              <a:t>Oil feature by threshold </a:t>
            </a:r>
          </a:p>
        </p:txBody>
      </p:sp>
    </p:spTree>
    <p:extLst>
      <p:ext uri="{BB962C8B-B14F-4D97-AF65-F5344CB8AC3E}">
        <p14:creationId xmlns:p14="http://schemas.microsoft.com/office/powerpoint/2010/main" val="27184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Challenge</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a:p>
          <a:p>
            <a:pPr marL="400050" lvl="1" indent="0" algn="just">
              <a:buNone/>
            </a:pPr>
            <a:r>
              <a:rPr lang="en-US" dirty="0"/>
              <a:t>  The threshold values will change case by </a:t>
            </a:r>
            <a:r>
              <a:rPr lang="en-US" dirty="0" smtClean="0"/>
              <a:t>case due to the sun</a:t>
            </a:r>
            <a:r>
              <a:rPr lang="en-US" dirty="0"/>
              <a:t>-glint intensity </a:t>
            </a:r>
            <a:r>
              <a:rPr lang="en-US" dirty="0" smtClean="0"/>
              <a:t>under different solar/viewing angles, </a:t>
            </a:r>
            <a:r>
              <a:rPr lang="en-US" dirty="0"/>
              <a:t>wind </a:t>
            </a:r>
            <a:r>
              <a:rPr lang="en-US" dirty="0" smtClean="0"/>
              <a:t>as well as oil type.</a:t>
            </a:r>
            <a:endParaRPr lang="en-US" dirty="0"/>
          </a:p>
          <a:p>
            <a:endParaRPr lang="en-US" dirty="0"/>
          </a:p>
        </p:txBody>
      </p:sp>
    </p:spTree>
    <p:extLst>
      <p:ext uri="{BB962C8B-B14F-4D97-AF65-F5344CB8AC3E}">
        <p14:creationId xmlns:p14="http://schemas.microsoft.com/office/powerpoint/2010/main" val="36157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7500"/>
            <a:ext cx="8229600" cy="4538663"/>
          </a:xfrm>
        </p:spPr>
        <p:txBody>
          <a:bodyPr>
            <a:normAutofit/>
          </a:bodyPr>
          <a:lstStyle/>
          <a:p>
            <a:pPr marL="857250" lvl="1" indent="-457200" algn="just">
              <a:buFont typeface="Wingdings" charset="2"/>
              <a:buChar char="u"/>
            </a:pPr>
            <a:r>
              <a:rPr lang="en-US" dirty="0"/>
              <a:t>Can we simulate the reflectance from oil and water and use machine learning techniques to identify them?</a:t>
            </a:r>
          </a:p>
          <a:p>
            <a:pPr lvl="1">
              <a:buFont typeface="Wingdings" charset="2"/>
              <a:buChar char="u"/>
            </a:pPr>
            <a:r>
              <a:rPr lang="en-US" dirty="0"/>
              <a:t>Oil and water have different refractive indices in visible and NIR. The higher refractive Index of oil will result in larger surface reflectance. From literature we find the refractive index of oil varies with oil type and we used 1.38 -1.46 range in this test. The refractive index of water is tabulated from </a:t>
            </a:r>
            <a:r>
              <a:rPr lang="en-US" dirty="0" err="1"/>
              <a:t>Segelstein</a:t>
            </a:r>
            <a:r>
              <a:rPr lang="en-US" dirty="0"/>
              <a:t> 1981.</a:t>
            </a:r>
          </a:p>
        </p:txBody>
      </p:sp>
      <p:sp>
        <p:nvSpPr>
          <p:cNvPr id="2" name="TextBox 1"/>
          <p:cNvSpPr txBox="1"/>
          <p:nvPr/>
        </p:nvSpPr>
        <p:spPr>
          <a:xfrm>
            <a:off x="2527300" y="673100"/>
            <a:ext cx="3302000" cy="584776"/>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Our </a:t>
            </a:r>
            <a:r>
              <a:rPr lang="en-US" sz="3200" b="1" dirty="0" smtClean="0">
                <a:latin typeface="Times New Roman" panose="02020603050405020304" pitchFamily="18" charset="0"/>
                <a:cs typeface="Times New Roman" panose="02020603050405020304" pitchFamily="18" charset="0"/>
              </a:rPr>
              <a:t>Thought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537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3304</TotalTime>
  <Words>1102</Words>
  <Application>Microsoft Office PowerPoint</Application>
  <PresentationFormat>On-screen Show (4:3)</PresentationFormat>
  <Paragraphs>122</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Symbol</vt:lpstr>
      <vt:lpstr>Times New Roman</vt:lpstr>
      <vt:lpstr>Wingdings</vt:lpstr>
      <vt:lpstr>Office Theme</vt:lpstr>
      <vt:lpstr>Advances in Taylor Oil Spill Detection from Non-SAR Satellite:  An Preliminary Analysis</vt:lpstr>
      <vt:lpstr>Background: MODIS Terra Case Study</vt:lpstr>
      <vt:lpstr>Can It Be Detected Automatically Using  Non-SAR Satellite Observations?</vt:lpstr>
      <vt:lpstr>Threshold Method</vt:lpstr>
      <vt:lpstr>Threshold Method: Example 1 (20110612)</vt:lpstr>
      <vt:lpstr>Threshold Method: Example 2  (20130617) </vt:lpstr>
      <vt:lpstr>Threshold Method: Example 3 (20160508)</vt:lpstr>
      <vt:lpstr>Challenge</vt:lpstr>
      <vt:lpstr>PowerPoint Presentation</vt:lpstr>
      <vt:lpstr>Ocean Surface Reflectance Modeling</vt:lpstr>
      <vt:lpstr>Rough Surface in DISORT3 Model</vt:lpstr>
      <vt:lpstr>Validation Result by NASA CAR Measurement</vt:lpstr>
      <vt:lpstr>RT Model Simulation Design</vt:lpstr>
      <vt:lpstr>Retrieval Flowchart</vt:lpstr>
      <vt:lpstr>Threshold and Automatic Oil Detection Comparison: Example 1 </vt:lpstr>
      <vt:lpstr>Threshold and Automatic Oil Detection Comparison: Example 2 </vt:lpstr>
      <vt:lpstr>Threshold and Automatic Oil Detection Comparison: Example 3 </vt:lpstr>
      <vt:lpstr>Threshold and Automatic Oil Detection Comparison: Example 4 </vt:lpstr>
      <vt:lpstr>Threshold and Automatic Oil Detection Comparison: Example 5 </vt:lpstr>
      <vt:lpstr>Summary</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Oil Spill Detection</dc:title>
  <dc:creator>Amanda</dc:creator>
  <cp:lastModifiedBy>Banghua Yan</cp:lastModifiedBy>
  <cp:revision>48</cp:revision>
  <dcterms:created xsi:type="dcterms:W3CDTF">2017-11-04T17:29:03Z</dcterms:created>
  <dcterms:modified xsi:type="dcterms:W3CDTF">2017-11-07T03:55:09Z</dcterms:modified>
</cp:coreProperties>
</file>