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5" r:id="rId3"/>
    <p:sldId id="280" r:id="rId4"/>
    <p:sldId id="288" r:id="rId5"/>
    <p:sldId id="282" r:id="rId6"/>
    <p:sldId id="283" r:id="rId7"/>
    <p:sldId id="284" r:id="rId8"/>
    <p:sldId id="285" r:id="rId9"/>
    <p:sldId id="286" r:id="rId10"/>
    <p:sldId id="289" r:id="rId11"/>
    <p:sldId id="28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03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74" autoAdjust="0"/>
    <p:restoredTop sz="82226" autoAdjust="0"/>
  </p:normalViewPr>
  <p:slideViewPr>
    <p:cSldViewPr snapToGrid="0">
      <p:cViewPr>
        <p:scale>
          <a:sx n="83" d="100"/>
          <a:sy n="83" d="100"/>
        </p:scale>
        <p:origin x="-96" y="-3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oleObject" Target="file:///C:\Users\banghua.yan\Documents\BYAN_WORK\OSDPD\NOAA_OILSPILL\DetectOilSpill_fromSatellite\Study\data\Terra20160508_data_oilfig.xlsx" TargetMode="External"/><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Oil and Water Reflectance</a:t>
            </a:r>
            <a:r>
              <a:rPr lang="en-US" sz="1800" b="1" baseline="0"/>
              <a:t> Statistics</a:t>
            </a:r>
            <a:endParaRPr lang="en-US" sz="1800" b="1"/>
          </a:p>
        </c:rich>
      </c:tx>
      <c:layout>
        <c:manualLayout>
          <c:xMode val="edge"/>
          <c:yMode val="edge"/>
          <c:x val="0.28473161507508393"/>
          <c:y val="4.1449458166451181E-2"/>
        </c:manualLayout>
      </c:layout>
      <c:overlay val="0"/>
      <c:spPr>
        <a:noFill/>
        <a:ln>
          <a:noFill/>
        </a:ln>
        <a:effectLst/>
      </c:spPr>
    </c:title>
    <c:autoTitleDeleted val="0"/>
    <c:plotArea>
      <c:layout>
        <c:manualLayout>
          <c:layoutTarget val="inner"/>
          <c:xMode val="edge"/>
          <c:yMode val="edge"/>
          <c:x val="0.13657937242912174"/>
          <c:y val="9.55739079988598E-2"/>
          <c:w val="0.82453653871866206"/>
          <c:h val="0.778532063858277"/>
        </c:manualLayout>
      </c:layout>
      <c:scatterChart>
        <c:scatterStyle val="smoothMarker"/>
        <c:varyColors val="0"/>
        <c:ser>
          <c:idx val="0"/>
          <c:order val="0"/>
          <c:tx>
            <c:v>Ave. (Oil)</c:v>
          </c:tx>
          <c:spPr>
            <a:ln w="19050" cap="rnd">
              <a:solidFill>
                <a:srgbClr val="C00000"/>
              </a:solidFill>
              <a:round/>
            </a:ln>
            <a:effectLst/>
          </c:spPr>
          <c:marker>
            <c:symbol val="circle"/>
            <c:size val="5"/>
            <c:spPr>
              <a:solidFill>
                <a:schemeClr val="accent1"/>
              </a:solidFill>
              <a:ln w="9525">
                <a:solidFill>
                  <a:schemeClr val="accent1"/>
                </a:solidFill>
              </a:ln>
              <a:effectLst/>
            </c:spPr>
          </c:marker>
          <c:xVal>
            <c:numRef>
              <c:f>oil!$D$234:$D$240</c:f>
              <c:numCache>
                <c:formatCode>General</c:formatCode>
                <c:ptCount val="7"/>
                <c:pt idx="0">
                  <c:v>469</c:v>
                </c:pt>
                <c:pt idx="1">
                  <c:v>555</c:v>
                </c:pt>
                <c:pt idx="2">
                  <c:v>645</c:v>
                </c:pt>
                <c:pt idx="3">
                  <c:v>859</c:v>
                </c:pt>
                <c:pt idx="4">
                  <c:v>1240</c:v>
                </c:pt>
                <c:pt idx="5">
                  <c:v>1640</c:v>
                </c:pt>
                <c:pt idx="6">
                  <c:v>2130</c:v>
                </c:pt>
              </c:numCache>
            </c:numRef>
          </c:xVal>
          <c:yVal>
            <c:numRef>
              <c:f>oil!$E$234:$E$240</c:f>
              <c:numCache>
                <c:formatCode>General</c:formatCode>
                <c:ptCount val="7"/>
                <c:pt idx="0">
                  <c:v>0.22059999999999999</c:v>
                </c:pt>
                <c:pt idx="1">
                  <c:v>0.2109</c:v>
                </c:pt>
                <c:pt idx="2">
                  <c:v>0.2046</c:v>
                </c:pt>
                <c:pt idx="3">
                  <c:v>0.21110000000000001</c:v>
                </c:pt>
                <c:pt idx="4">
                  <c:v>0.20230000000000001</c:v>
                </c:pt>
                <c:pt idx="5">
                  <c:v>0.19539999999999999</c:v>
                </c:pt>
                <c:pt idx="6">
                  <c:v>0.1663</c:v>
                </c:pt>
              </c:numCache>
            </c:numRef>
          </c:yVal>
          <c:smooth val="1"/>
        </c:ser>
        <c:ser>
          <c:idx val="1"/>
          <c:order val="1"/>
          <c:tx>
            <c:v>Ave. + Std. (Oil)</c:v>
          </c:tx>
          <c:spPr>
            <a:ln w="19050" cap="rnd">
              <a:solidFill>
                <a:srgbClr val="FF0000"/>
              </a:solidFill>
              <a:prstDash val="sysDot"/>
              <a:round/>
            </a:ln>
            <a:effectLst/>
          </c:spPr>
          <c:marker>
            <c:symbol val="circle"/>
            <c:size val="5"/>
            <c:spPr>
              <a:solidFill>
                <a:schemeClr val="accent2"/>
              </a:solidFill>
              <a:ln w="9525">
                <a:solidFill>
                  <a:schemeClr val="accent2"/>
                </a:solidFill>
              </a:ln>
              <a:effectLst/>
            </c:spPr>
          </c:marker>
          <c:xVal>
            <c:numRef>
              <c:f>oil!$D$234:$D$240</c:f>
              <c:numCache>
                <c:formatCode>General</c:formatCode>
                <c:ptCount val="7"/>
                <c:pt idx="0">
                  <c:v>469</c:v>
                </c:pt>
                <c:pt idx="1">
                  <c:v>555</c:v>
                </c:pt>
                <c:pt idx="2">
                  <c:v>645</c:v>
                </c:pt>
                <c:pt idx="3">
                  <c:v>859</c:v>
                </c:pt>
                <c:pt idx="4">
                  <c:v>1240</c:v>
                </c:pt>
                <c:pt idx="5">
                  <c:v>1640</c:v>
                </c:pt>
                <c:pt idx="6">
                  <c:v>2130</c:v>
                </c:pt>
              </c:numCache>
            </c:numRef>
          </c:xVal>
          <c:yVal>
            <c:numRef>
              <c:f>oil!$F$234:$F$240</c:f>
              <c:numCache>
                <c:formatCode>General</c:formatCode>
                <c:ptCount val="7"/>
                <c:pt idx="0">
                  <c:v>0.24659999999999999</c:v>
                </c:pt>
                <c:pt idx="1">
                  <c:v>0.2417</c:v>
                </c:pt>
                <c:pt idx="2">
                  <c:v>0.23493</c:v>
                </c:pt>
                <c:pt idx="3">
                  <c:v>0.23880000000000001</c:v>
                </c:pt>
                <c:pt idx="4">
                  <c:v>0.22690000000000002</c:v>
                </c:pt>
                <c:pt idx="5">
                  <c:v>0.21709999999999999</c:v>
                </c:pt>
                <c:pt idx="6">
                  <c:v>0.18560000000000001</c:v>
                </c:pt>
              </c:numCache>
            </c:numRef>
          </c:yVal>
          <c:smooth val="1"/>
        </c:ser>
        <c:ser>
          <c:idx val="2"/>
          <c:order val="2"/>
          <c:tx>
            <c:v>Avg. - Std. (Oil)</c:v>
          </c:tx>
          <c:spPr>
            <a:ln w="19050" cap="rnd">
              <a:solidFill>
                <a:srgbClr val="FF0000"/>
              </a:solidFill>
              <a:prstDash val="sysDot"/>
              <a:round/>
            </a:ln>
            <a:effectLst/>
          </c:spPr>
          <c:marker>
            <c:symbol val="circle"/>
            <c:size val="5"/>
            <c:spPr>
              <a:solidFill>
                <a:schemeClr val="accent3"/>
              </a:solidFill>
              <a:ln w="9525">
                <a:solidFill>
                  <a:schemeClr val="accent3"/>
                </a:solidFill>
              </a:ln>
              <a:effectLst/>
            </c:spPr>
          </c:marker>
          <c:xVal>
            <c:numRef>
              <c:f>oil!$D$234:$D$240</c:f>
              <c:numCache>
                <c:formatCode>General</c:formatCode>
                <c:ptCount val="7"/>
                <c:pt idx="0">
                  <c:v>469</c:v>
                </c:pt>
                <c:pt idx="1">
                  <c:v>555</c:v>
                </c:pt>
                <c:pt idx="2">
                  <c:v>645</c:v>
                </c:pt>
                <c:pt idx="3">
                  <c:v>859</c:v>
                </c:pt>
                <c:pt idx="4">
                  <c:v>1240</c:v>
                </c:pt>
                <c:pt idx="5">
                  <c:v>1640</c:v>
                </c:pt>
                <c:pt idx="6">
                  <c:v>2130</c:v>
                </c:pt>
              </c:numCache>
            </c:numRef>
          </c:xVal>
          <c:yVal>
            <c:numRef>
              <c:f>oil!$H$234:$H$240</c:f>
              <c:numCache>
                <c:formatCode>General</c:formatCode>
                <c:ptCount val="7"/>
                <c:pt idx="0">
                  <c:v>0.1946</c:v>
                </c:pt>
                <c:pt idx="1">
                  <c:v>0.18010000000000001</c:v>
                </c:pt>
                <c:pt idx="2">
                  <c:v>0.17427000000000001</c:v>
                </c:pt>
                <c:pt idx="3">
                  <c:v>0.18340000000000001</c:v>
                </c:pt>
                <c:pt idx="4">
                  <c:v>0.1777</c:v>
                </c:pt>
                <c:pt idx="5">
                  <c:v>0.17369999999999999</c:v>
                </c:pt>
                <c:pt idx="6">
                  <c:v>0.14699999999999999</c:v>
                </c:pt>
              </c:numCache>
            </c:numRef>
          </c:yVal>
          <c:smooth val="1"/>
        </c:ser>
        <c:ser>
          <c:idx val="3"/>
          <c:order val="3"/>
          <c:tx>
            <c:v>Ave. (Water)</c:v>
          </c:tx>
          <c:spPr>
            <a:ln w="19050" cap="rnd">
              <a:solidFill>
                <a:srgbClr val="5818F8"/>
              </a:solidFill>
              <a:round/>
            </a:ln>
            <a:effectLst/>
          </c:spPr>
          <c:marker>
            <c:symbol val="circle"/>
            <c:size val="5"/>
            <c:spPr>
              <a:solidFill>
                <a:schemeClr val="accent4"/>
              </a:solidFill>
              <a:ln w="9525">
                <a:solidFill>
                  <a:schemeClr val="accent4"/>
                </a:solidFill>
              </a:ln>
              <a:effectLst/>
            </c:spPr>
          </c:marker>
          <c:xVal>
            <c:numRef>
              <c:f>oil!$D$234:$D$240</c:f>
              <c:numCache>
                <c:formatCode>General</c:formatCode>
                <c:ptCount val="7"/>
                <c:pt idx="0">
                  <c:v>469</c:v>
                </c:pt>
                <c:pt idx="1">
                  <c:v>555</c:v>
                </c:pt>
                <c:pt idx="2">
                  <c:v>645</c:v>
                </c:pt>
                <c:pt idx="3">
                  <c:v>859</c:v>
                </c:pt>
                <c:pt idx="4">
                  <c:v>1240</c:v>
                </c:pt>
                <c:pt idx="5">
                  <c:v>1640</c:v>
                </c:pt>
                <c:pt idx="6">
                  <c:v>2130</c:v>
                </c:pt>
              </c:numCache>
            </c:numRef>
          </c:xVal>
          <c:yVal>
            <c:numRef>
              <c:f>oil!$K$234:$K$240</c:f>
              <c:numCache>
                <c:formatCode>General</c:formatCode>
                <c:ptCount val="7"/>
                <c:pt idx="0">
                  <c:v>0.1855</c:v>
                </c:pt>
                <c:pt idx="1">
                  <c:v>0.17169999999999999</c:v>
                </c:pt>
                <c:pt idx="2">
                  <c:v>0.16259999999999999</c:v>
                </c:pt>
                <c:pt idx="3">
                  <c:v>0.1643</c:v>
                </c:pt>
                <c:pt idx="4">
                  <c:v>0.159</c:v>
                </c:pt>
                <c:pt idx="5">
                  <c:v>0.154</c:v>
                </c:pt>
                <c:pt idx="6">
                  <c:v>0.12970000000000001</c:v>
                </c:pt>
              </c:numCache>
            </c:numRef>
          </c:yVal>
          <c:smooth val="1"/>
        </c:ser>
        <c:ser>
          <c:idx val="4"/>
          <c:order val="4"/>
          <c:tx>
            <c:v>Ave. + Std. (Water)</c:v>
          </c:tx>
          <c:spPr>
            <a:ln w="19050" cap="rnd">
              <a:solidFill>
                <a:srgbClr val="5818F8"/>
              </a:solidFill>
              <a:prstDash val="sysDot"/>
              <a:round/>
            </a:ln>
            <a:effectLst/>
          </c:spPr>
          <c:marker>
            <c:symbol val="circle"/>
            <c:size val="5"/>
            <c:spPr>
              <a:solidFill>
                <a:schemeClr val="accent5"/>
              </a:solidFill>
              <a:ln w="9525">
                <a:solidFill>
                  <a:schemeClr val="accent5"/>
                </a:solidFill>
              </a:ln>
              <a:effectLst/>
            </c:spPr>
          </c:marker>
          <c:xVal>
            <c:numRef>
              <c:f>oil!$D$234:$D$240</c:f>
              <c:numCache>
                <c:formatCode>General</c:formatCode>
                <c:ptCount val="7"/>
                <c:pt idx="0">
                  <c:v>469</c:v>
                </c:pt>
                <c:pt idx="1">
                  <c:v>555</c:v>
                </c:pt>
                <c:pt idx="2">
                  <c:v>645</c:v>
                </c:pt>
                <c:pt idx="3">
                  <c:v>859</c:v>
                </c:pt>
                <c:pt idx="4">
                  <c:v>1240</c:v>
                </c:pt>
                <c:pt idx="5">
                  <c:v>1640</c:v>
                </c:pt>
                <c:pt idx="6">
                  <c:v>2130</c:v>
                </c:pt>
              </c:numCache>
            </c:numRef>
          </c:xVal>
          <c:yVal>
            <c:numRef>
              <c:f>oil!$M$234:$M$240</c:f>
              <c:numCache>
                <c:formatCode>General</c:formatCode>
                <c:ptCount val="7"/>
                <c:pt idx="0">
                  <c:v>0.19370000000000001</c:v>
                </c:pt>
                <c:pt idx="1">
                  <c:v>0.18293999999999999</c:v>
                </c:pt>
                <c:pt idx="2">
                  <c:v>0.1736</c:v>
                </c:pt>
                <c:pt idx="3">
                  <c:v>0.17430000000000001</c:v>
                </c:pt>
                <c:pt idx="4">
                  <c:v>0.17033999999999999</c:v>
                </c:pt>
                <c:pt idx="5">
                  <c:v>0.16389999999999999</c:v>
                </c:pt>
                <c:pt idx="6">
                  <c:v>0.13920000000000002</c:v>
                </c:pt>
              </c:numCache>
            </c:numRef>
          </c:yVal>
          <c:smooth val="1"/>
        </c:ser>
        <c:ser>
          <c:idx val="5"/>
          <c:order val="5"/>
          <c:tx>
            <c:v>Ave. - Std. (Water)</c:v>
          </c:tx>
          <c:spPr>
            <a:ln w="19050" cap="rnd">
              <a:solidFill>
                <a:srgbClr val="5818F8"/>
              </a:solidFill>
              <a:prstDash val="sysDot"/>
              <a:round/>
            </a:ln>
            <a:effectLst/>
          </c:spPr>
          <c:marker>
            <c:symbol val="circle"/>
            <c:size val="5"/>
            <c:spPr>
              <a:solidFill>
                <a:schemeClr val="accent6"/>
              </a:solidFill>
              <a:ln w="9525">
                <a:solidFill>
                  <a:schemeClr val="accent6"/>
                </a:solidFill>
              </a:ln>
              <a:effectLst/>
            </c:spPr>
          </c:marker>
          <c:xVal>
            <c:numRef>
              <c:f>oil!$D$234:$D$240</c:f>
              <c:numCache>
                <c:formatCode>General</c:formatCode>
                <c:ptCount val="7"/>
                <c:pt idx="0">
                  <c:v>469</c:v>
                </c:pt>
                <c:pt idx="1">
                  <c:v>555</c:v>
                </c:pt>
                <c:pt idx="2">
                  <c:v>645</c:v>
                </c:pt>
                <c:pt idx="3">
                  <c:v>859</c:v>
                </c:pt>
                <c:pt idx="4">
                  <c:v>1240</c:v>
                </c:pt>
                <c:pt idx="5">
                  <c:v>1640</c:v>
                </c:pt>
                <c:pt idx="6">
                  <c:v>2130</c:v>
                </c:pt>
              </c:numCache>
            </c:numRef>
          </c:xVal>
          <c:yVal>
            <c:numRef>
              <c:f>oil!$N$234:$N$240</c:f>
              <c:numCache>
                <c:formatCode>General</c:formatCode>
                <c:ptCount val="7"/>
                <c:pt idx="0">
                  <c:v>0.17729999999999999</c:v>
                </c:pt>
                <c:pt idx="1">
                  <c:v>0.16045999999999999</c:v>
                </c:pt>
                <c:pt idx="2">
                  <c:v>0.15159999999999998</c:v>
                </c:pt>
                <c:pt idx="3">
                  <c:v>0.15429999999999999</c:v>
                </c:pt>
                <c:pt idx="4">
                  <c:v>0.14766000000000001</c:v>
                </c:pt>
                <c:pt idx="5">
                  <c:v>0.14410000000000001</c:v>
                </c:pt>
                <c:pt idx="6">
                  <c:v>0.12020000000000002</c:v>
                </c:pt>
              </c:numCache>
            </c:numRef>
          </c:yVal>
          <c:smooth val="1"/>
        </c:ser>
        <c:dLbls>
          <c:showLegendKey val="0"/>
          <c:showVal val="0"/>
          <c:showCatName val="0"/>
          <c:showSerName val="0"/>
          <c:showPercent val="0"/>
          <c:showBubbleSize val="0"/>
        </c:dLbls>
        <c:axId val="44550784"/>
        <c:axId val="48247552"/>
      </c:scatterChart>
      <c:valAx>
        <c:axId val="44550784"/>
        <c:scaling>
          <c:orientation val="minMax"/>
          <c:max val="2200"/>
          <c:min val="4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in"/>
        <c:minorTickMark val="out"/>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247552"/>
        <c:crosses val="autoZero"/>
        <c:crossBetween val="midCat"/>
        <c:majorUnit val="400"/>
      </c:valAx>
      <c:valAx>
        <c:axId val="48247552"/>
        <c:scaling>
          <c:orientation val="minMax"/>
          <c:max val="0.4"/>
          <c:min val="5.000000000000001E-2"/>
        </c:scaling>
        <c:delete val="0"/>
        <c:axPos val="l"/>
        <c:majorGridlines>
          <c:spPr>
            <a:ln w="9525" cap="flat" cmpd="sng" algn="ctr">
              <a:solidFill>
                <a:schemeClr val="tx1">
                  <a:lumMod val="15000"/>
                  <a:lumOff val="85000"/>
                </a:schemeClr>
              </a:solidFill>
              <a:round/>
            </a:ln>
            <a:effectLst/>
          </c:spPr>
        </c:majorGridlines>
        <c:numFmt formatCode="#,##0.00" sourceLinked="0"/>
        <c:majorTickMark val="in"/>
        <c:minorTickMark val="out"/>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550784"/>
        <c:crosses val="autoZero"/>
        <c:crossBetween val="midCat"/>
        <c:majorUnit val="5.000000000000001E-2"/>
      </c:valAx>
      <c:spPr>
        <a:noFill/>
        <a:ln>
          <a:solidFill>
            <a:schemeClr val="accent6"/>
          </a:solidFill>
        </a:ln>
        <a:effectLst/>
      </c:spPr>
    </c:plotArea>
    <c:legend>
      <c:legendPos val="r"/>
      <c:layout>
        <c:manualLayout>
          <c:xMode val="edge"/>
          <c:yMode val="edge"/>
          <c:x val="0.3808597832176509"/>
          <c:y val="0.13104088010462428"/>
          <c:w val="0.52456986961321417"/>
          <c:h val="0.14241287898772687"/>
        </c:manualLayout>
      </c:layout>
      <c:overlay val="0"/>
      <c:spPr>
        <a:solidFill>
          <a:schemeClr val="bg1"/>
        </a:solidFill>
        <a:ln>
          <a:solidFill>
            <a:schemeClr val="accent6"/>
          </a:solid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0.42646</cdr:x>
      <cdr:y>0.91493</cdr:y>
    </cdr:from>
    <cdr:to>
      <cdr:x>0.67854</cdr:x>
      <cdr:y>1</cdr:y>
    </cdr:to>
    <cdr:sp macro="" textlink="">
      <cdr:nvSpPr>
        <cdr:cNvPr id="2" name="TextBox 1"/>
        <cdr:cNvSpPr txBox="1"/>
      </cdr:nvSpPr>
      <cdr:spPr>
        <a:xfrm xmlns:a="http://schemas.openxmlformats.org/drawingml/2006/main">
          <a:off x="3103449" y="4923734"/>
          <a:ext cx="1834450" cy="45780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a:latin typeface="Times New Roman" panose="02020603050405020304" pitchFamily="18" charset="0"/>
              <a:cs typeface="Times New Roman" panose="02020603050405020304" pitchFamily="18" charset="0"/>
            </a:rPr>
            <a:t>Wavelength (nm)</a:t>
          </a:r>
        </a:p>
      </cdr:txBody>
    </cdr:sp>
  </cdr:relSizeAnchor>
  <cdr:relSizeAnchor xmlns:cdr="http://schemas.openxmlformats.org/drawingml/2006/chartDrawing">
    <cdr:from>
      <cdr:x>0.0247</cdr:x>
      <cdr:y>0.2795</cdr:y>
    </cdr:from>
    <cdr:to>
      <cdr:x>0.08998</cdr:x>
      <cdr:y>0.59967</cdr:y>
    </cdr:to>
    <cdr:sp macro="" textlink="">
      <cdr:nvSpPr>
        <cdr:cNvPr id="3" name="TextBox 1"/>
        <cdr:cNvSpPr txBox="1"/>
      </cdr:nvSpPr>
      <cdr:spPr>
        <a:xfrm xmlns:a="http://schemas.openxmlformats.org/drawingml/2006/main" rot="16200000">
          <a:off x="-356177" y="1863542"/>
          <a:ext cx="1526009" cy="46319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latin typeface="Times New Roman" panose="02020603050405020304" pitchFamily="18" charset="0"/>
              <a:cs typeface="Times New Roman" panose="02020603050405020304" pitchFamily="18" charset="0"/>
            </a:rPr>
            <a:t>Reflectance</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5593E5-80D7-4D0F-A0E9-D2CAEE4ED8B7}" type="datetimeFigureOut">
              <a:rPr lang="en-US" smtClean="0"/>
              <a:t>11/7/2017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AFD24-B11A-490F-AF31-4DEE24FC73FF}" type="slidenum">
              <a:rPr lang="en-US" smtClean="0"/>
              <a:t>‹#›</a:t>
            </a:fld>
            <a:endParaRPr lang="en-US"/>
          </a:p>
        </p:txBody>
      </p:sp>
    </p:spTree>
    <p:extLst>
      <p:ext uri="{BB962C8B-B14F-4D97-AF65-F5344CB8AC3E}">
        <p14:creationId xmlns:p14="http://schemas.microsoft.com/office/powerpoint/2010/main" val="105928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Figure 1</a:t>
            </a:r>
            <a:r>
              <a:rPr lang="en-US" sz="1200" dirty="0" smtClean="0"/>
              <a:t>: A 32-mile-long oil slick stretches east from the former site of Taylor Energy's Mississippi Canyon 20 A platform (X), which was knocked down and  covered by a landslide during Hurricane Ivan in 2004. </a:t>
            </a:r>
            <a:r>
              <a:rPr lang="en-US" sz="1200" i="1" dirty="0" smtClean="0"/>
              <a:t>(NASA Aqua satellite)  </a:t>
            </a:r>
            <a:r>
              <a:rPr lang="en-US" sz="1200" dirty="0" smtClean="0"/>
              <a:t>Reference: http://www.nola.com/environment/index.ssf/2013/07/taylor_energy_oil_platform_des_1.html</a:t>
            </a:r>
          </a:p>
          <a:p>
            <a:endParaRPr lang="en-US" dirty="0"/>
          </a:p>
        </p:txBody>
      </p:sp>
      <p:sp>
        <p:nvSpPr>
          <p:cNvPr id="4" name="Slide Number Placeholder 3"/>
          <p:cNvSpPr>
            <a:spLocks noGrp="1"/>
          </p:cNvSpPr>
          <p:nvPr>
            <p:ph type="sldNum" sz="quarter" idx="10"/>
          </p:nvPr>
        </p:nvSpPr>
        <p:spPr/>
        <p:txBody>
          <a:bodyPr/>
          <a:lstStyle/>
          <a:p>
            <a:fld id="{D03AFD24-B11A-490F-AF31-4DEE24FC73FF}" type="slidenum">
              <a:rPr lang="en-US" smtClean="0"/>
              <a:t>3</a:t>
            </a:fld>
            <a:endParaRPr lang="en-US"/>
          </a:p>
        </p:txBody>
      </p:sp>
    </p:spTree>
    <p:extLst>
      <p:ext uri="{BB962C8B-B14F-4D97-AF65-F5344CB8AC3E}">
        <p14:creationId xmlns:p14="http://schemas.microsoft.com/office/powerpoint/2010/main" val="1928536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0" dirty="0" smtClean="0"/>
              <a:t>Figures</a:t>
            </a:r>
            <a:r>
              <a:rPr lang="en-US" sz="1200" kern="0" dirty="0" smtClean="0"/>
              <a:t> 2(a)~(m). SNPP VIIRS imagery from I and M bands for a suspicious Taylor oil spill event on 05/18/2016</a:t>
            </a:r>
          </a:p>
          <a:p>
            <a:endParaRPr lang="en-US" dirty="0"/>
          </a:p>
        </p:txBody>
      </p:sp>
      <p:sp>
        <p:nvSpPr>
          <p:cNvPr id="4" name="Slide Number Placeholder 3"/>
          <p:cNvSpPr>
            <a:spLocks noGrp="1"/>
          </p:cNvSpPr>
          <p:nvPr>
            <p:ph type="sldNum" sz="quarter" idx="10"/>
          </p:nvPr>
        </p:nvSpPr>
        <p:spPr/>
        <p:txBody>
          <a:bodyPr/>
          <a:lstStyle/>
          <a:p>
            <a:fld id="{D03AFD24-B11A-490F-AF31-4DEE24FC73FF}" type="slidenum">
              <a:rPr lang="en-US" smtClean="0"/>
              <a:t>6</a:t>
            </a:fld>
            <a:endParaRPr lang="en-US"/>
          </a:p>
        </p:txBody>
      </p:sp>
    </p:spTree>
    <p:extLst>
      <p:ext uri="{BB962C8B-B14F-4D97-AF65-F5344CB8AC3E}">
        <p14:creationId xmlns:p14="http://schemas.microsoft.com/office/powerpoint/2010/main" val="1994669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0" dirty="0" smtClean="0"/>
              <a:t>Figures 3(a)~(d). SNPP VIIRS RGB imagery from I and M bands for a suspicious Taylor oil spill event on 05/18/2016</a:t>
            </a:r>
          </a:p>
          <a:p>
            <a:endParaRPr lang="en-US" dirty="0"/>
          </a:p>
        </p:txBody>
      </p:sp>
      <p:sp>
        <p:nvSpPr>
          <p:cNvPr id="4" name="Slide Number Placeholder 3"/>
          <p:cNvSpPr>
            <a:spLocks noGrp="1"/>
          </p:cNvSpPr>
          <p:nvPr>
            <p:ph type="sldNum" sz="quarter" idx="10"/>
          </p:nvPr>
        </p:nvSpPr>
        <p:spPr/>
        <p:txBody>
          <a:bodyPr/>
          <a:lstStyle/>
          <a:p>
            <a:fld id="{D03AFD24-B11A-490F-AF31-4DEE24FC73FF}" type="slidenum">
              <a:rPr lang="en-US" smtClean="0"/>
              <a:t>7</a:t>
            </a:fld>
            <a:endParaRPr lang="en-US"/>
          </a:p>
        </p:txBody>
      </p:sp>
    </p:spTree>
    <p:extLst>
      <p:ext uri="{BB962C8B-B14F-4D97-AF65-F5344CB8AC3E}">
        <p14:creationId xmlns:p14="http://schemas.microsoft.com/office/powerpoint/2010/main" val="2110921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0" dirty="0" smtClean="0"/>
              <a:t>Figures 4(a)~(d). Enhanced VIIRS RGB imagery from I 1,I2, and I3 RGB bands for a suspicious Taylor oil spill on 05/18/2016</a:t>
            </a:r>
          </a:p>
          <a:p>
            <a:endParaRPr lang="en-US" dirty="0"/>
          </a:p>
        </p:txBody>
      </p:sp>
      <p:sp>
        <p:nvSpPr>
          <p:cNvPr id="4" name="Slide Number Placeholder 3"/>
          <p:cNvSpPr>
            <a:spLocks noGrp="1"/>
          </p:cNvSpPr>
          <p:nvPr>
            <p:ph type="sldNum" sz="quarter" idx="10"/>
          </p:nvPr>
        </p:nvSpPr>
        <p:spPr/>
        <p:txBody>
          <a:bodyPr/>
          <a:lstStyle/>
          <a:p>
            <a:fld id="{D03AFD24-B11A-490F-AF31-4DEE24FC73FF}" type="slidenum">
              <a:rPr lang="en-US" smtClean="0"/>
              <a:t>8</a:t>
            </a:fld>
            <a:endParaRPr lang="en-US"/>
          </a:p>
        </p:txBody>
      </p:sp>
    </p:spTree>
    <p:extLst>
      <p:ext uri="{BB962C8B-B14F-4D97-AF65-F5344CB8AC3E}">
        <p14:creationId xmlns:p14="http://schemas.microsoft.com/office/powerpoint/2010/main" val="3742625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3600" b="1"/>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083011F-EA35-4BF7-8AF9-2B07DEFA1765}"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F0C69-F6BA-4C72-8892-58FBB71DC43A}" type="slidenum">
              <a:rPr lang="en-US" smtClean="0"/>
              <a:t>‹#›</a:t>
            </a:fld>
            <a:endParaRPr lang="en-US"/>
          </a:p>
        </p:txBody>
      </p:sp>
    </p:spTree>
    <p:extLst>
      <p:ext uri="{BB962C8B-B14F-4D97-AF65-F5344CB8AC3E}">
        <p14:creationId xmlns:p14="http://schemas.microsoft.com/office/powerpoint/2010/main" val="1304990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83011F-EA35-4BF7-8AF9-2B07DEFA1765}"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F0C69-F6BA-4C72-8892-58FBB71DC43A}" type="slidenum">
              <a:rPr lang="en-US" smtClean="0"/>
              <a:t>‹#›</a:t>
            </a:fld>
            <a:endParaRPr lang="en-US"/>
          </a:p>
        </p:txBody>
      </p:sp>
    </p:spTree>
    <p:extLst>
      <p:ext uri="{BB962C8B-B14F-4D97-AF65-F5344CB8AC3E}">
        <p14:creationId xmlns:p14="http://schemas.microsoft.com/office/powerpoint/2010/main" val="59598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83011F-EA35-4BF7-8AF9-2B07DEFA1765}"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F0C69-F6BA-4C72-8892-58FBB71DC43A}" type="slidenum">
              <a:rPr lang="en-US" smtClean="0"/>
              <a:t>‹#›</a:t>
            </a:fld>
            <a:endParaRPr lang="en-US"/>
          </a:p>
        </p:txBody>
      </p:sp>
    </p:spTree>
    <p:extLst>
      <p:ext uri="{BB962C8B-B14F-4D97-AF65-F5344CB8AC3E}">
        <p14:creationId xmlns:p14="http://schemas.microsoft.com/office/powerpoint/2010/main" val="85059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83011F-EA35-4BF7-8AF9-2B07DEFA1765}"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F0C69-F6BA-4C72-8892-58FBB71DC43A}" type="slidenum">
              <a:rPr lang="en-US" smtClean="0"/>
              <a:t>‹#›</a:t>
            </a:fld>
            <a:endParaRPr lang="en-US"/>
          </a:p>
        </p:txBody>
      </p:sp>
    </p:spTree>
    <p:extLst>
      <p:ext uri="{BB962C8B-B14F-4D97-AF65-F5344CB8AC3E}">
        <p14:creationId xmlns:p14="http://schemas.microsoft.com/office/powerpoint/2010/main" val="2500654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83011F-EA35-4BF7-8AF9-2B07DEFA1765}"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F0C69-F6BA-4C72-8892-58FBB71DC43A}" type="slidenum">
              <a:rPr lang="en-US" smtClean="0"/>
              <a:t>‹#›</a:t>
            </a:fld>
            <a:endParaRPr lang="en-US"/>
          </a:p>
        </p:txBody>
      </p:sp>
    </p:spTree>
    <p:extLst>
      <p:ext uri="{BB962C8B-B14F-4D97-AF65-F5344CB8AC3E}">
        <p14:creationId xmlns:p14="http://schemas.microsoft.com/office/powerpoint/2010/main" val="2625208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83011F-EA35-4BF7-8AF9-2B07DEFA1765}"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F0C69-F6BA-4C72-8892-58FBB71DC43A}" type="slidenum">
              <a:rPr lang="en-US" smtClean="0"/>
              <a:t>‹#›</a:t>
            </a:fld>
            <a:endParaRPr lang="en-US"/>
          </a:p>
        </p:txBody>
      </p:sp>
    </p:spTree>
    <p:extLst>
      <p:ext uri="{BB962C8B-B14F-4D97-AF65-F5344CB8AC3E}">
        <p14:creationId xmlns:p14="http://schemas.microsoft.com/office/powerpoint/2010/main" val="251792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83011F-EA35-4BF7-8AF9-2B07DEFA1765}" type="datetimeFigureOut">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8F0C69-F6BA-4C72-8892-58FBB71DC43A}" type="slidenum">
              <a:rPr lang="en-US" smtClean="0"/>
              <a:t>‹#›</a:t>
            </a:fld>
            <a:endParaRPr lang="en-US"/>
          </a:p>
        </p:txBody>
      </p:sp>
    </p:spTree>
    <p:extLst>
      <p:ext uri="{BB962C8B-B14F-4D97-AF65-F5344CB8AC3E}">
        <p14:creationId xmlns:p14="http://schemas.microsoft.com/office/powerpoint/2010/main" val="3802556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83011F-EA35-4BF7-8AF9-2B07DEFA1765}" type="datetimeFigureOut">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8F0C69-F6BA-4C72-8892-58FBB71DC43A}" type="slidenum">
              <a:rPr lang="en-US" smtClean="0"/>
              <a:t>‹#›</a:t>
            </a:fld>
            <a:endParaRPr lang="en-US"/>
          </a:p>
        </p:txBody>
      </p:sp>
    </p:spTree>
    <p:extLst>
      <p:ext uri="{BB962C8B-B14F-4D97-AF65-F5344CB8AC3E}">
        <p14:creationId xmlns:p14="http://schemas.microsoft.com/office/powerpoint/2010/main" val="3601599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83011F-EA35-4BF7-8AF9-2B07DEFA1765}" type="datetimeFigureOut">
              <a:rPr lang="en-US" smtClean="0"/>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8F0C69-F6BA-4C72-8892-58FBB71DC43A}" type="slidenum">
              <a:rPr lang="en-US" smtClean="0"/>
              <a:t>‹#›</a:t>
            </a:fld>
            <a:endParaRPr lang="en-US"/>
          </a:p>
        </p:txBody>
      </p:sp>
    </p:spTree>
    <p:extLst>
      <p:ext uri="{BB962C8B-B14F-4D97-AF65-F5344CB8AC3E}">
        <p14:creationId xmlns:p14="http://schemas.microsoft.com/office/powerpoint/2010/main" val="1765717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83011F-EA35-4BF7-8AF9-2B07DEFA1765}"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F0C69-F6BA-4C72-8892-58FBB71DC43A}" type="slidenum">
              <a:rPr lang="en-US" smtClean="0"/>
              <a:t>‹#›</a:t>
            </a:fld>
            <a:endParaRPr lang="en-US"/>
          </a:p>
        </p:txBody>
      </p:sp>
    </p:spTree>
    <p:extLst>
      <p:ext uri="{BB962C8B-B14F-4D97-AF65-F5344CB8AC3E}">
        <p14:creationId xmlns:p14="http://schemas.microsoft.com/office/powerpoint/2010/main" val="1662043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83011F-EA35-4BF7-8AF9-2B07DEFA1765}"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F0C69-F6BA-4C72-8892-58FBB71DC43A}" type="slidenum">
              <a:rPr lang="en-US" smtClean="0"/>
              <a:t>‹#›</a:t>
            </a:fld>
            <a:endParaRPr lang="en-US"/>
          </a:p>
        </p:txBody>
      </p:sp>
    </p:spTree>
    <p:extLst>
      <p:ext uri="{BB962C8B-B14F-4D97-AF65-F5344CB8AC3E}">
        <p14:creationId xmlns:p14="http://schemas.microsoft.com/office/powerpoint/2010/main" val="1648453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3011F-EA35-4BF7-8AF9-2B07DEFA1765}" type="datetimeFigureOut">
              <a:rPr lang="en-US" smtClean="0"/>
              <a:t>11/7/2017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F0C69-F6BA-4C72-8892-58FBB71DC43A}" type="slidenum">
              <a:rPr lang="en-US" smtClean="0"/>
              <a:t>‹#›</a:t>
            </a:fld>
            <a:endParaRPr lang="en-US"/>
          </a:p>
        </p:txBody>
      </p:sp>
    </p:spTree>
    <p:extLst>
      <p:ext uri="{BB962C8B-B14F-4D97-AF65-F5344CB8AC3E}">
        <p14:creationId xmlns:p14="http://schemas.microsoft.com/office/powerpoint/2010/main" val="2578456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10" Type="http://schemas.openxmlformats.org/officeDocument/2006/relationships/image" Target="../media/image10.jpg"/><Relationship Id="rId4" Type="http://schemas.openxmlformats.org/officeDocument/2006/relationships/image" Target="../media/image4.jp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2.jpg"/><Relationship Id="rId5" Type="http://schemas.openxmlformats.org/officeDocument/2006/relationships/image" Target="../media/image21.jpg"/><Relationship Id="rId4" Type="http://schemas.openxmlformats.org/officeDocument/2006/relationships/image" Target="../media/image20.jpg"/></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27654"/>
          </a:xfrm>
        </p:spPr>
        <p:txBody>
          <a:bodyPr>
            <a:normAutofit fontScale="90000"/>
          </a:bodyPr>
          <a:lstStyle/>
          <a:p>
            <a:r>
              <a:rPr lang="en-US" dirty="0">
                <a:latin typeface="Times New Roman" panose="02020603050405020304" pitchFamily="18" charset="0"/>
                <a:cs typeface="Times New Roman" panose="02020603050405020304" pitchFamily="18" charset="0"/>
              </a:rPr>
              <a:t>Detecting Taylor Oil Spills From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SNPP Visible Infrared Imaging Radiometer Suite (VIIRS) Observations</a:t>
            </a:r>
          </a:p>
        </p:txBody>
      </p:sp>
      <p:sp>
        <p:nvSpPr>
          <p:cNvPr id="3" name="Subtitle 2"/>
          <p:cNvSpPr>
            <a:spLocks noGrp="1"/>
          </p:cNvSpPr>
          <p:nvPr>
            <p:ph type="subTitle" idx="1"/>
          </p:nvPr>
        </p:nvSpPr>
        <p:spPr>
          <a:xfrm>
            <a:off x="850007" y="3602038"/>
            <a:ext cx="10341734" cy="1072993"/>
          </a:xfrm>
        </p:spPr>
        <p:txBody>
          <a:bodyPr>
            <a:normAutofit/>
          </a:bodyPr>
          <a:lstStyle/>
          <a:p>
            <a:r>
              <a:rPr lang="en-US" dirty="0" err="1" smtClean="0"/>
              <a:t>Dingkun</a:t>
            </a:r>
            <a:r>
              <a:rPr lang="en-US" dirty="0" smtClean="0"/>
              <a:t> </a:t>
            </a:r>
            <a:r>
              <a:rPr lang="en-US" dirty="0"/>
              <a:t>P. </a:t>
            </a:r>
            <a:r>
              <a:rPr lang="en-US" dirty="0" smtClean="0"/>
              <a:t>Yan (SAB Intern)</a:t>
            </a:r>
            <a:r>
              <a:rPr lang="en-US" baseline="30000" dirty="0" smtClean="0"/>
              <a:t>1,2</a:t>
            </a:r>
            <a:r>
              <a:rPr lang="en-US" dirty="0" smtClean="0"/>
              <a:t>, </a:t>
            </a:r>
            <a:r>
              <a:rPr lang="en-US" dirty="0"/>
              <a:t>William </a:t>
            </a:r>
            <a:r>
              <a:rPr lang="en-US" dirty="0" smtClean="0"/>
              <a:t>Boll</a:t>
            </a:r>
            <a:r>
              <a:rPr lang="en-US" baseline="30000" dirty="0" smtClean="0"/>
              <a:t>1</a:t>
            </a:r>
            <a:r>
              <a:rPr lang="en-US" dirty="0" smtClean="0"/>
              <a:t>, </a:t>
            </a:r>
            <a:r>
              <a:rPr lang="en-US" dirty="0"/>
              <a:t>Ellen </a:t>
            </a:r>
            <a:r>
              <a:rPr lang="en-US" dirty="0" smtClean="0"/>
              <a:t>Ramirez</a:t>
            </a:r>
            <a:r>
              <a:rPr lang="en-US" baseline="30000" dirty="0" smtClean="0"/>
              <a:t>1</a:t>
            </a:r>
            <a:r>
              <a:rPr lang="en-US" dirty="0" smtClean="0"/>
              <a:t>, </a:t>
            </a:r>
            <a:r>
              <a:rPr lang="en-US" dirty="0"/>
              <a:t>Banghua </a:t>
            </a:r>
            <a:r>
              <a:rPr lang="en-US" dirty="0" smtClean="0"/>
              <a:t>Yan</a:t>
            </a:r>
            <a:r>
              <a:rPr lang="en-US" baseline="30000" dirty="0" smtClean="0"/>
              <a:t>3</a:t>
            </a:r>
            <a:r>
              <a:rPr lang="en-US" dirty="0" smtClean="0"/>
              <a:t>, </a:t>
            </a:r>
            <a:r>
              <a:rPr lang="en-US" dirty="0"/>
              <a:t>Wei </a:t>
            </a:r>
            <a:r>
              <a:rPr lang="en-US" dirty="0" smtClean="0"/>
              <a:t>Li</a:t>
            </a:r>
            <a:r>
              <a:rPr lang="en-US" baseline="30000" dirty="0" smtClean="0"/>
              <a:t>4</a:t>
            </a:r>
            <a:r>
              <a:rPr lang="en-US" dirty="0" smtClean="0"/>
              <a:t>, </a:t>
            </a:r>
            <a:r>
              <a:rPr lang="en-US" dirty="0"/>
              <a:t>Amanda </a:t>
            </a:r>
            <a:r>
              <a:rPr lang="en-US" dirty="0" smtClean="0"/>
              <a:t>Zheng</a:t>
            </a:r>
            <a:r>
              <a:rPr lang="en-US" baseline="30000" dirty="0" smtClean="0"/>
              <a:t>5</a:t>
            </a:r>
            <a:r>
              <a:rPr lang="en-US" dirty="0" smtClean="0"/>
              <a:t>, </a:t>
            </a:r>
            <a:r>
              <a:rPr lang="en-US" dirty="0" err="1"/>
              <a:t>Davida</a:t>
            </a:r>
            <a:r>
              <a:rPr lang="en-US" dirty="0"/>
              <a:t> </a:t>
            </a:r>
            <a:r>
              <a:rPr lang="en-US" dirty="0" smtClean="0"/>
              <a:t>Streett</a:t>
            </a:r>
            <a:r>
              <a:rPr lang="en-US" baseline="30000" dirty="0" smtClean="0"/>
              <a:t>1</a:t>
            </a:r>
            <a:r>
              <a:rPr lang="en-US" dirty="0" smtClean="0"/>
              <a:t>, &amp; </a:t>
            </a:r>
            <a:r>
              <a:rPr lang="en-US" dirty="0"/>
              <a:t>Jerry </a:t>
            </a:r>
            <a:r>
              <a:rPr lang="en-US" dirty="0" smtClean="0"/>
              <a:t>Guo</a:t>
            </a:r>
            <a:r>
              <a:rPr lang="en-US" baseline="30000" dirty="0" smtClean="0"/>
              <a:t>6</a:t>
            </a:r>
            <a:endParaRPr lang="en-US" baseline="30000" dirty="0"/>
          </a:p>
        </p:txBody>
      </p:sp>
      <p:sp>
        <p:nvSpPr>
          <p:cNvPr id="4" name="TextBox 3"/>
          <p:cNvSpPr txBox="1"/>
          <p:nvPr/>
        </p:nvSpPr>
        <p:spPr>
          <a:xfrm>
            <a:off x="1854557" y="5465442"/>
            <a:ext cx="8718997" cy="523220"/>
          </a:xfrm>
          <a:prstGeom prst="rect">
            <a:avLst/>
          </a:prstGeom>
          <a:noFill/>
        </p:spPr>
        <p:txBody>
          <a:bodyPr wrap="square" rtlCol="0">
            <a:spAutoFit/>
          </a:bodyPr>
          <a:lstStyle/>
          <a:p>
            <a:pPr marL="228600" indent="-228600">
              <a:buAutoNum type="arabicPeriod"/>
            </a:pPr>
            <a:r>
              <a:rPr lang="en-US" sz="1400" dirty="0" smtClean="0"/>
              <a:t>OSPO/SPSD/Satellite </a:t>
            </a:r>
            <a:r>
              <a:rPr lang="en-US" sz="1400" dirty="0"/>
              <a:t>Analysis Branch   2. </a:t>
            </a:r>
            <a:r>
              <a:rPr lang="en-US" sz="1400" dirty="0" smtClean="0"/>
              <a:t>VA W.T</a:t>
            </a:r>
            <a:r>
              <a:rPr lang="en-US" sz="1400" dirty="0"/>
              <a:t>. Woodson High </a:t>
            </a:r>
            <a:r>
              <a:rPr lang="en-US" sz="1400" dirty="0" smtClean="0"/>
              <a:t>School  3. OSPO/SPSD/</a:t>
            </a:r>
            <a:r>
              <a:rPr lang="en-US" sz="1400" dirty="0" err="1" smtClean="0"/>
              <a:t>Satllite</a:t>
            </a:r>
            <a:r>
              <a:rPr lang="en-US" sz="1400" dirty="0" smtClean="0"/>
              <a:t> Products Branch </a:t>
            </a:r>
          </a:p>
          <a:p>
            <a:r>
              <a:rPr lang="en-US" sz="1400" dirty="0" smtClean="0"/>
              <a:t>4  Stevens Institute of Technology   5. NJ Union County Magnet High School  6. SMOMS </a:t>
            </a:r>
            <a:r>
              <a:rPr lang="en-US" sz="1400" dirty="0"/>
              <a:t>Contractor Team</a:t>
            </a:r>
          </a:p>
        </p:txBody>
      </p:sp>
    </p:spTree>
    <p:extLst>
      <p:ext uri="{BB962C8B-B14F-4D97-AF65-F5344CB8AC3E}">
        <p14:creationId xmlns:p14="http://schemas.microsoft.com/office/powerpoint/2010/main" val="1824995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70100" y="234627"/>
            <a:ext cx="8508472" cy="1150503"/>
          </a:xfrm>
          <a:prstGeom prst="rect">
            <a:avLst/>
          </a:prstGeom>
          <a:noFill/>
        </p:spPr>
        <p:txBody>
          <a:bodyPr wrap="none" lIns="103055" tIns="51528" rIns="103055" bIns="51528" rtlCol="0">
            <a:spAutoFit/>
          </a:bodyPr>
          <a:lstStyle/>
          <a:p>
            <a:pPr algn="ctr"/>
            <a:r>
              <a:rPr lang="en-US" sz="3200" b="1" dirty="0" smtClean="0">
                <a:latin typeface="Times New Roman" panose="02020603050405020304" pitchFamily="18" charset="0"/>
                <a:cs typeface="Times New Roman" panose="02020603050405020304" pitchFamily="18" charset="0"/>
              </a:rPr>
              <a:t>A New Imagery Enhancement: Example</a:t>
            </a:r>
          </a:p>
          <a:p>
            <a:r>
              <a:rPr lang="en-US" sz="3600" kern="0" dirty="0" smtClean="0"/>
              <a:t>(A Suspicious Taylor </a:t>
            </a:r>
            <a:r>
              <a:rPr lang="en-US" sz="3600" kern="0" dirty="0"/>
              <a:t>oil spill on </a:t>
            </a:r>
            <a:r>
              <a:rPr lang="en-US" sz="3600" kern="0" dirty="0" smtClean="0"/>
              <a:t>05/08/2016) </a:t>
            </a:r>
            <a:endParaRPr lang="en-US" sz="3600" kern="0" dirty="0"/>
          </a:p>
        </p:txBody>
      </p:sp>
      <p:sp>
        <p:nvSpPr>
          <p:cNvPr id="5" name="Content Placeholder 2"/>
          <p:cNvSpPr txBox="1">
            <a:spLocks/>
          </p:cNvSpPr>
          <p:nvPr/>
        </p:nvSpPr>
        <p:spPr>
          <a:xfrm>
            <a:off x="13404655" y="2119245"/>
            <a:ext cx="4544162" cy="3104148"/>
          </a:xfrm>
          <a:prstGeom prst="rect">
            <a:avLst/>
          </a:prstGeom>
          <a:ln>
            <a:noFill/>
          </a:ln>
        </p:spPr>
        <p:txBody>
          <a:bodyPr lIns="103055" tIns="51528" rIns="103055" bIns="51528">
            <a:noAutofit/>
          </a:bodyPr>
          <a:lstStyle>
            <a:lvl1pPr marL="0" indent="0" algn="ctr" defTabSz="4945205" rtl="0" fontAlgn="base">
              <a:spcBef>
                <a:spcPct val="20000"/>
              </a:spcBef>
              <a:spcAft>
                <a:spcPct val="0"/>
              </a:spcAft>
              <a:buNone/>
              <a:defRPr sz="17200">
                <a:solidFill>
                  <a:schemeClr val="tx1"/>
                </a:solidFill>
                <a:latin typeface="+mn-lt"/>
                <a:ea typeface="+mn-ea"/>
                <a:cs typeface="+mn-cs"/>
              </a:defRPr>
            </a:lvl1pPr>
            <a:lvl2pPr marL="515274" indent="0" algn="ctr" defTabSz="4945205" rtl="0" fontAlgn="base">
              <a:spcBef>
                <a:spcPct val="20000"/>
              </a:spcBef>
              <a:spcAft>
                <a:spcPct val="0"/>
              </a:spcAft>
              <a:buNone/>
              <a:defRPr sz="15100">
                <a:solidFill>
                  <a:schemeClr val="tx1"/>
                </a:solidFill>
                <a:latin typeface="+mn-lt"/>
              </a:defRPr>
            </a:lvl2pPr>
            <a:lvl3pPr marL="1030550" indent="0" algn="ctr" defTabSz="4945205" rtl="0" fontAlgn="base">
              <a:spcBef>
                <a:spcPct val="20000"/>
              </a:spcBef>
              <a:spcAft>
                <a:spcPct val="0"/>
              </a:spcAft>
              <a:buNone/>
              <a:defRPr sz="13000">
                <a:solidFill>
                  <a:schemeClr val="tx1"/>
                </a:solidFill>
                <a:latin typeface="+mn-lt"/>
              </a:defRPr>
            </a:lvl3pPr>
            <a:lvl4pPr marL="1545824" indent="0" algn="ctr" defTabSz="4945205" rtl="0" fontAlgn="base">
              <a:spcBef>
                <a:spcPct val="20000"/>
              </a:spcBef>
              <a:spcAft>
                <a:spcPct val="0"/>
              </a:spcAft>
              <a:buNone/>
              <a:defRPr sz="10700">
                <a:solidFill>
                  <a:schemeClr val="tx1"/>
                </a:solidFill>
                <a:latin typeface="+mn-lt"/>
              </a:defRPr>
            </a:lvl4pPr>
            <a:lvl5pPr marL="2061098" indent="0" algn="ctr" defTabSz="4945205" rtl="0" fontAlgn="base">
              <a:spcBef>
                <a:spcPct val="20000"/>
              </a:spcBef>
              <a:spcAft>
                <a:spcPct val="0"/>
              </a:spcAft>
              <a:buNone/>
              <a:defRPr sz="10700">
                <a:solidFill>
                  <a:schemeClr val="tx1"/>
                </a:solidFill>
                <a:latin typeface="+mn-lt"/>
              </a:defRPr>
            </a:lvl5pPr>
            <a:lvl6pPr marL="2576373" indent="0" algn="ctr" defTabSz="4945205" rtl="0" fontAlgn="base">
              <a:spcBef>
                <a:spcPct val="20000"/>
              </a:spcBef>
              <a:spcAft>
                <a:spcPct val="0"/>
              </a:spcAft>
              <a:buNone/>
              <a:defRPr sz="10700">
                <a:solidFill>
                  <a:schemeClr val="tx1"/>
                </a:solidFill>
                <a:latin typeface="+mn-lt"/>
              </a:defRPr>
            </a:lvl6pPr>
            <a:lvl7pPr marL="3091648" indent="0" algn="ctr" defTabSz="4945205" rtl="0" fontAlgn="base">
              <a:spcBef>
                <a:spcPct val="20000"/>
              </a:spcBef>
              <a:spcAft>
                <a:spcPct val="0"/>
              </a:spcAft>
              <a:buNone/>
              <a:defRPr sz="10700">
                <a:solidFill>
                  <a:schemeClr val="tx1"/>
                </a:solidFill>
                <a:latin typeface="+mn-lt"/>
              </a:defRPr>
            </a:lvl7pPr>
            <a:lvl8pPr marL="3606922" indent="0" algn="ctr" defTabSz="4945205" rtl="0" fontAlgn="base">
              <a:spcBef>
                <a:spcPct val="20000"/>
              </a:spcBef>
              <a:spcAft>
                <a:spcPct val="0"/>
              </a:spcAft>
              <a:buNone/>
              <a:defRPr sz="10700">
                <a:solidFill>
                  <a:schemeClr val="tx1"/>
                </a:solidFill>
                <a:latin typeface="+mn-lt"/>
              </a:defRPr>
            </a:lvl8pPr>
            <a:lvl9pPr marL="4122197" indent="0" algn="ctr" defTabSz="4945205" rtl="0" fontAlgn="base">
              <a:spcBef>
                <a:spcPct val="20000"/>
              </a:spcBef>
              <a:spcAft>
                <a:spcPct val="0"/>
              </a:spcAft>
              <a:buNone/>
              <a:defRPr sz="10700">
                <a:solidFill>
                  <a:schemeClr val="tx1"/>
                </a:solidFill>
                <a:latin typeface="+mn-lt"/>
              </a:defRPr>
            </a:lvl9pPr>
          </a:lstStyle>
          <a:p>
            <a:pPr marL="285750" indent="-285750" algn="just">
              <a:buFont typeface="Arial" panose="020B0604020202020204" pitchFamily="34" charset="0"/>
              <a:buChar char="•"/>
            </a:pPr>
            <a:r>
              <a:rPr lang="en-US" sz="1800" kern="0" dirty="0" smtClean="0"/>
              <a:t>MODIS/Terra imagery at 555 nm is shown in Figure 6 with/without the oil reflectance-based imagery enhancement. The oil minimum and maximum reflectance values used are given in the imagery.</a:t>
            </a:r>
          </a:p>
          <a:p>
            <a:pPr algn="just"/>
            <a:endParaRPr lang="en-US" sz="1800" kern="0" dirty="0" smtClean="0"/>
          </a:p>
        </p:txBody>
      </p:sp>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348" y="1726952"/>
            <a:ext cx="4377056" cy="375680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4336" y="1693254"/>
            <a:ext cx="4168183" cy="3790502"/>
          </a:xfrm>
          <a:prstGeom prst="rect">
            <a:avLst/>
          </a:prstGeom>
        </p:spPr>
      </p:pic>
      <p:sp>
        <p:nvSpPr>
          <p:cNvPr id="9" name="TextBox 8"/>
          <p:cNvSpPr txBox="1"/>
          <p:nvPr/>
        </p:nvSpPr>
        <p:spPr>
          <a:xfrm>
            <a:off x="10597549" y="9852933"/>
            <a:ext cx="6487426" cy="707886"/>
          </a:xfrm>
          <a:prstGeom prst="rect">
            <a:avLst/>
          </a:prstGeom>
          <a:noFill/>
        </p:spPr>
        <p:txBody>
          <a:bodyPr wrap="square" rtlCol="0">
            <a:spAutoFit/>
          </a:bodyPr>
          <a:lstStyle/>
          <a:p>
            <a:r>
              <a:rPr lang="en-US" sz="2000" dirty="0" smtClean="0">
                <a:solidFill>
                  <a:schemeClr val="bg1"/>
                </a:solidFill>
              </a:rPr>
              <a:t>(b) Oil Reflectance-based Enhancement: </a:t>
            </a:r>
          </a:p>
          <a:p>
            <a:r>
              <a:rPr lang="en-US" sz="2000" dirty="0">
                <a:solidFill>
                  <a:schemeClr val="bg1"/>
                </a:solidFill>
              </a:rPr>
              <a:t> </a:t>
            </a:r>
            <a:r>
              <a:rPr lang="en-US" sz="2000" dirty="0" smtClean="0">
                <a:solidFill>
                  <a:schemeClr val="bg1"/>
                </a:solidFill>
              </a:rPr>
              <a:t>   0.1 (min.) ~ 0.3 (max.) in Refl.</a:t>
            </a:r>
            <a:endParaRPr lang="en-US" sz="2000" dirty="0">
              <a:solidFill>
                <a:schemeClr val="bg1"/>
              </a:solidFill>
            </a:endParaRPr>
          </a:p>
        </p:txBody>
      </p:sp>
      <p:sp>
        <p:nvSpPr>
          <p:cNvPr id="10" name="Content Placeholder 2"/>
          <p:cNvSpPr txBox="1">
            <a:spLocks/>
          </p:cNvSpPr>
          <p:nvPr/>
        </p:nvSpPr>
        <p:spPr>
          <a:xfrm>
            <a:off x="1346449" y="5632918"/>
            <a:ext cx="3578477" cy="927051"/>
          </a:xfrm>
          <a:prstGeom prst="rect">
            <a:avLst/>
          </a:prstGeom>
        </p:spPr>
        <p:txBody>
          <a:bodyPr lIns="103055" tIns="51528" rIns="103055" bIns="51528"/>
          <a:lstStyle>
            <a:lvl1pPr marL="0" indent="0" algn="ctr" defTabSz="4945205" rtl="0" fontAlgn="base">
              <a:spcBef>
                <a:spcPct val="20000"/>
              </a:spcBef>
              <a:spcAft>
                <a:spcPct val="0"/>
              </a:spcAft>
              <a:buNone/>
              <a:defRPr sz="17200">
                <a:solidFill>
                  <a:schemeClr val="tx1"/>
                </a:solidFill>
                <a:latin typeface="+mn-lt"/>
                <a:ea typeface="+mn-ea"/>
                <a:cs typeface="+mn-cs"/>
              </a:defRPr>
            </a:lvl1pPr>
            <a:lvl2pPr marL="515274" indent="0" algn="ctr" defTabSz="4945205" rtl="0" fontAlgn="base">
              <a:spcBef>
                <a:spcPct val="20000"/>
              </a:spcBef>
              <a:spcAft>
                <a:spcPct val="0"/>
              </a:spcAft>
              <a:buNone/>
              <a:defRPr sz="15100">
                <a:solidFill>
                  <a:schemeClr val="tx1"/>
                </a:solidFill>
                <a:latin typeface="+mn-lt"/>
              </a:defRPr>
            </a:lvl2pPr>
            <a:lvl3pPr marL="1030550" indent="0" algn="ctr" defTabSz="4945205" rtl="0" fontAlgn="base">
              <a:spcBef>
                <a:spcPct val="20000"/>
              </a:spcBef>
              <a:spcAft>
                <a:spcPct val="0"/>
              </a:spcAft>
              <a:buNone/>
              <a:defRPr sz="13000">
                <a:solidFill>
                  <a:schemeClr val="tx1"/>
                </a:solidFill>
                <a:latin typeface="+mn-lt"/>
              </a:defRPr>
            </a:lvl3pPr>
            <a:lvl4pPr marL="1545824" indent="0" algn="ctr" defTabSz="4945205" rtl="0" fontAlgn="base">
              <a:spcBef>
                <a:spcPct val="20000"/>
              </a:spcBef>
              <a:spcAft>
                <a:spcPct val="0"/>
              </a:spcAft>
              <a:buNone/>
              <a:defRPr sz="10700">
                <a:solidFill>
                  <a:schemeClr val="tx1"/>
                </a:solidFill>
                <a:latin typeface="+mn-lt"/>
              </a:defRPr>
            </a:lvl4pPr>
            <a:lvl5pPr marL="2061098" indent="0" algn="ctr" defTabSz="4945205" rtl="0" fontAlgn="base">
              <a:spcBef>
                <a:spcPct val="20000"/>
              </a:spcBef>
              <a:spcAft>
                <a:spcPct val="0"/>
              </a:spcAft>
              <a:buNone/>
              <a:defRPr sz="10700">
                <a:solidFill>
                  <a:schemeClr val="tx1"/>
                </a:solidFill>
                <a:latin typeface="+mn-lt"/>
              </a:defRPr>
            </a:lvl5pPr>
            <a:lvl6pPr marL="2576373" indent="0" algn="ctr" defTabSz="4945205" rtl="0" fontAlgn="base">
              <a:spcBef>
                <a:spcPct val="20000"/>
              </a:spcBef>
              <a:spcAft>
                <a:spcPct val="0"/>
              </a:spcAft>
              <a:buNone/>
              <a:defRPr sz="10700">
                <a:solidFill>
                  <a:schemeClr val="tx1"/>
                </a:solidFill>
                <a:latin typeface="+mn-lt"/>
              </a:defRPr>
            </a:lvl6pPr>
            <a:lvl7pPr marL="3091648" indent="0" algn="ctr" defTabSz="4945205" rtl="0" fontAlgn="base">
              <a:spcBef>
                <a:spcPct val="20000"/>
              </a:spcBef>
              <a:spcAft>
                <a:spcPct val="0"/>
              </a:spcAft>
              <a:buNone/>
              <a:defRPr sz="10700">
                <a:solidFill>
                  <a:schemeClr val="tx1"/>
                </a:solidFill>
                <a:latin typeface="+mn-lt"/>
              </a:defRPr>
            </a:lvl7pPr>
            <a:lvl8pPr marL="3606922" indent="0" algn="ctr" defTabSz="4945205" rtl="0" fontAlgn="base">
              <a:spcBef>
                <a:spcPct val="20000"/>
              </a:spcBef>
              <a:spcAft>
                <a:spcPct val="0"/>
              </a:spcAft>
              <a:buNone/>
              <a:defRPr sz="10700">
                <a:solidFill>
                  <a:schemeClr val="tx1"/>
                </a:solidFill>
                <a:latin typeface="+mn-lt"/>
              </a:defRPr>
            </a:lvl8pPr>
            <a:lvl9pPr marL="4122197" indent="0" algn="ctr" defTabSz="4945205" rtl="0" fontAlgn="base">
              <a:spcBef>
                <a:spcPct val="20000"/>
              </a:spcBef>
              <a:spcAft>
                <a:spcPct val="0"/>
              </a:spcAft>
              <a:buNone/>
              <a:defRPr sz="10700">
                <a:solidFill>
                  <a:schemeClr val="tx1"/>
                </a:solidFill>
                <a:latin typeface="+mn-lt"/>
              </a:defRPr>
            </a:lvl9pPr>
          </a:lstStyle>
          <a:p>
            <a:pPr algn="l"/>
            <a:r>
              <a:rPr lang="en-US" sz="1800" kern="0" dirty="0" smtClean="0"/>
              <a:t>(a)Without enhancement (reflectance: 0.05 ~ 0.63)</a:t>
            </a:r>
          </a:p>
        </p:txBody>
      </p:sp>
      <p:sp>
        <p:nvSpPr>
          <p:cNvPr id="11" name="TextBox 10"/>
          <p:cNvSpPr txBox="1"/>
          <p:nvPr/>
        </p:nvSpPr>
        <p:spPr>
          <a:xfrm>
            <a:off x="2841720" y="9948795"/>
            <a:ext cx="4240954" cy="707886"/>
          </a:xfrm>
          <a:prstGeom prst="rect">
            <a:avLst/>
          </a:prstGeom>
          <a:noFill/>
        </p:spPr>
        <p:txBody>
          <a:bodyPr wrap="square" rtlCol="0">
            <a:spAutoFit/>
          </a:bodyPr>
          <a:lstStyle/>
          <a:p>
            <a:pPr marL="457200" indent="-457200">
              <a:buAutoNum type="alphaLcParenBoth"/>
            </a:pPr>
            <a:r>
              <a:rPr lang="en-US" sz="2000" dirty="0" smtClean="0">
                <a:solidFill>
                  <a:schemeClr val="bg1"/>
                </a:solidFill>
              </a:rPr>
              <a:t>NO Enhancement: </a:t>
            </a:r>
          </a:p>
          <a:p>
            <a:r>
              <a:rPr lang="en-US" sz="2000" dirty="0">
                <a:solidFill>
                  <a:schemeClr val="bg1"/>
                </a:solidFill>
              </a:rPr>
              <a:t> </a:t>
            </a:r>
            <a:r>
              <a:rPr lang="en-US" sz="2000" dirty="0" smtClean="0">
                <a:solidFill>
                  <a:schemeClr val="bg1"/>
                </a:solidFill>
              </a:rPr>
              <a:t>   0.05 (min.) ~ 0.63 (max.) in Refl.</a:t>
            </a:r>
            <a:endParaRPr lang="en-US" sz="2000" dirty="0">
              <a:solidFill>
                <a:schemeClr val="bg1"/>
              </a:solidFill>
            </a:endParaRPr>
          </a:p>
        </p:txBody>
      </p:sp>
      <p:cxnSp>
        <p:nvCxnSpPr>
          <p:cNvPr id="12" name="Straight Arrow Connector 11"/>
          <p:cNvCxnSpPr/>
          <p:nvPr/>
        </p:nvCxnSpPr>
        <p:spPr bwMode="auto">
          <a:xfrm flipH="1">
            <a:off x="8852883" y="2905552"/>
            <a:ext cx="1744666" cy="597291"/>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sp>
        <p:nvSpPr>
          <p:cNvPr id="13" name="TextBox 12"/>
          <p:cNvSpPr txBox="1"/>
          <p:nvPr/>
        </p:nvSpPr>
        <p:spPr>
          <a:xfrm>
            <a:off x="10318409" y="2163620"/>
            <a:ext cx="1812163" cy="400110"/>
          </a:xfrm>
          <a:prstGeom prst="rect">
            <a:avLst/>
          </a:prstGeom>
          <a:noFill/>
        </p:spPr>
        <p:txBody>
          <a:bodyPr wrap="none" rtlCol="0">
            <a:spAutoFit/>
          </a:bodyPr>
          <a:lstStyle/>
          <a:p>
            <a:r>
              <a:rPr lang="en-US" sz="2000" dirty="0" smtClean="0">
                <a:solidFill>
                  <a:srgbClr val="FF0000"/>
                </a:solidFill>
              </a:rPr>
              <a:t>Taylor Oil Spill</a:t>
            </a:r>
            <a:endParaRPr lang="en-US" sz="2000" dirty="0">
              <a:solidFill>
                <a:srgbClr val="FF0000"/>
              </a:solidFill>
            </a:endParaRPr>
          </a:p>
        </p:txBody>
      </p:sp>
      <p:sp>
        <p:nvSpPr>
          <p:cNvPr id="14" name="Content Placeholder 2"/>
          <p:cNvSpPr txBox="1">
            <a:spLocks/>
          </p:cNvSpPr>
          <p:nvPr/>
        </p:nvSpPr>
        <p:spPr>
          <a:xfrm>
            <a:off x="2841720" y="10658596"/>
            <a:ext cx="12650543" cy="428982"/>
          </a:xfrm>
          <a:prstGeom prst="rect">
            <a:avLst/>
          </a:prstGeom>
        </p:spPr>
        <p:txBody>
          <a:bodyPr lIns="103055" tIns="51528" rIns="103055" bIns="51528"/>
          <a:lstStyle>
            <a:lvl1pPr marL="0" indent="0" algn="ctr" defTabSz="4945205" rtl="0" fontAlgn="base">
              <a:spcBef>
                <a:spcPct val="20000"/>
              </a:spcBef>
              <a:spcAft>
                <a:spcPct val="0"/>
              </a:spcAft>
              <a:buNone/>
              <a:defRPr sz="17200">
                <a:solidFill>
                  <a:schemeClr val="tx1"/>
                </a:solidFill>
                <a:latin typeface="+mn-lt"/>
                <a:ea typeface="+mn-ea"/>
                <a:cs typeface="+mn-cs"/>
              </a:defRPr>
            </a:lvl1pPr>
            <a:lvl2pPr marL="515274" indent="0" algn="ctr" defTabSz="4945205" rtl="0" fontAlgn="base">
              <a:spcBef>
                <a:spcPct val="20000"/>
              </a:spcBef>
              <a:spcAft>
                <a:spcPct val="0"/>
              </a:spcAft>
              <a:buNone/>
              <a:defRPr sz="15100">
                <a:solidFill>
                  <a:schemeClr val="tx1"/>
                </a:solidFill>
                <a:latin typeface="+mn-lt"/>
              </a:defRPr>
            </a:lvl2pPr>
            <a:lvl3pPr marL="1030550" indent="0" algn="ctr" defTabSz="4945205" rtl="0" fontAlgn="base">
              <a:spcBef>
                <a:spcPct val="20000"/>
              </a:spcBef>
              <a:spcAft>
                <a:spcPct val="0"/>
              </a:spcAft>
              <a:buNone/>
              <a:defRPr sz="13000">
                <a:solidFill>
                  <a:schemeClr val="tx1"/>
                </a:solidFill>
                <a:latin typeface="+mn-lt"/>
              </a:defRPr>
            </a:lvl3pPr>
            <a:lvl4pPr marL="1545824" indent="0" algn="ctr" defTabSz="4945205" rtl="0" fontAlgn="base">
              <a:spcBef>
                <a:spcPct val="20000"/>
              </a:spcBef>
              <a:spcAft>
                <a:spcPct val="0"/>
              </a:spcAft>
              <a:buNone/>
              <a:defRPr sz="10700">
                <a:solidFill>
                  <a:schemeClr val="tx1"/>
                </a:solidFill>
                <a:latin typeface="+mn-lt"/>
              </a:defRPr>
            </a:lvl4pPr>
            <a:lvl5pPr marL="2061098" indent="0" algn="ctr" defTabSz="4945205" rtl="0" fontAlgn="base">
              <a:spcBef>
                <a:spcPct val="20000"/>
              </a:spcBef>
              <a:spcAft>
                <a:spcPct val="0"/>
              </a:spcAft>
              <a:buNone/>
              <a:defRPr sz="10700">
                <a:solidFill>
                  <a:schemeClr val="tx1"/>
                </a:solidFill>
                <a:latin typeface="+mn-lt"/>
              </a:defRPr>
            </a:lvl5pPr>
            <a:lvl6pPr marL="2576373" indent="0" algn="ctr" defTabSz="4945205" rtl="0" fontAlgn="base">
              <a:spcBef>
                <a:spcPct val="20000"/>
              </a:spcBef>
              <a:spcAft>
                <a:spcPct val="0"/>
              </a:spcAft>
              <a:buNone/>
              <a:defRPr sz="10700">
                <a:solidFill>
                  <a:schemeClr val="tx1"/>
                </a:solidFill>
                <a:latin typeface="+mn-lt"/>
              </a:defRPr>
            </a:lvl6pPr>
            <a:lvl7pPr marL="3091648" indent="0" algn="ctr" defTabSz="4945205" rtl="0" fontAlgn="base">
              <a:spcBef>
                <a:spcPct val="20000"/>
              </a:spcBef>
              <a:spcAft>
                <a:spcPct val="0"/>
              </a:spcAft>
              <a:buNone/>
              <a:defRPr sz="10700">
                <a:solidFill>
                  <a:schemeClr val="tx1"/>
                </a:solidFill>
                <a:latin typeface="+mn-lt"/>
              </a:defRPr>
            </a:lvl7pPr>
            <a:lvl8pPr marL="3606922" indent="0" algn="ctr" defTabSz="4945205" rtl="0" fontAlgn="base">
              <a:spcBef>
                <a:spcPct val="20000"/>
              </a:spcBef>
              <a:spcAft>
                <a:spcPct val="0"/>
              </a:spcAft>
              <a:buNone/>
              <a:defRPr sz="10700">
                <a:solidFill>
                  <a:schemeClr val="tx1"/>
                </a:solidFill>
                <a:latin typeface="+mn-lt"/>
              </a:defRPr>
            </a:lvl8pPr>
            <a:lvl9pPr marL="4122197" indent="0" algn="ctr" defTabSz="4945205" rtl="0" fontAlgn="base">
              <a:spcBef>
                <a:spcPct val="20000"/>
              </a:spcBef>
              <a:spcAft>
                <a:spcPct val="0"/>
              </a:spcAft>
              <a:buNone/>
              <a:defRPr sz="10700">
                <a:solidFill>
                  <a:schemeClr val="tx1"/>
                </a:solidFill>
                <a:latin typeface="+mn-lt"/>
              </a:defRPr>
            </a:lvl9pPr>
          </a:lstStyle>
          <a:p>
            <a:pPr algn="just"/>
            <a:r>
              <a:rPr lang="en-US" sz="2000" kern="0" dirty="0" smtClean="0"/>
              <a:t>Figure 6 </a:t>
            </a:r>
            <a:r>
              <a:rPr lang="en-US" sz="2000" kern="0" dirty="0"/>
              <a:t>MODIS/Terra imagery at 555 </a:t>
            </a:r>
            <a:r>
              <a:rPr lang="en-US" sz="2000" kern="0" dirty="0" smtClean="0"/>
              <a:t>nm </a:t>
            </a:r>
            <a:r>
              <a:rPr lang="en-US" sz="2000" kern="0" dirty="0"/>
              <a:t>by using oil reflectance-based imagery </a:t>
            </a:r>
            <a:r>
              <a:rPr lang="en-US" sz="2000" kern="0" dirty="0" smtClean="0"/>
              <a:t>enhancement</a:t>
            </a:r>
          </a:p>
        </p:txBody>
      </p:sp>
      <p:sp>
        <p:nvSpPr>
          <p:cNvPr id="15" name="Content Placeholder 2"/>
          <p:cNvSpPr txBox="1">
            <a:spLocks/>
          </p:cNvSpPr>
          <p:nvPr/>
        </p:nvSpPr>
        <p:spPr>
          <a:xfrm>
            <a:off x="6412807" y="5608328"/>
            <a:ext cx="3905602" cy="653918"/>
          </a:xfrm>
          <a:prstGeom prst="rect">
            <a:avLst/>
          </a:prstGeom>
        </p:spPr>
        <p:txBody>
          <a:bodyPr lIns="103055" tIns="51528" rIns="103055" bIns="51528"/>
          <a:lstStyle>
            <a:lvl1pPr marL="0" indent="0" algn="ctr" defTabSz="4945205" rtl="0" fontAlgn="base">
              <a:spcBef>
                <a:spcPct val="20000"/>
              </a:spcBef>
              <a:spcAft>
                <a:spcPct val="0"/>
              </a:spcAft>
              <a:buNone/>
              <a:defRPr sz="17200">
                <a:solidFill>
                  <a:schemeClr val="tx1"/>
                </a:solidFill>
                <a:latin typeface="+mn-lt"/>
                <a:ea typeface="+mn-ea"/>
                <a:cs typeface="+mn-cs"/>
              </a:defRPr>
            </a:lvl1pPr>
            <a:lvl2pPr marL="515274" indent="0" algn="ctr" defTabSz="4945205" rtl="0" fontAlgn="base">
              <a:spcBef>
                <a:spcPct val="20000"/>
              </a:spcBef>
              <a:spcAft>
                <a:spcPct val="0"/>
              </a:spcAft>
              <a:buNone/>
              <a:defRPr sz="15100">
                <a:solidFill>
                  <a:schemeClr val="tx1"/>
                </a:solidFill>
                <a:latin typeface="+mn-lt"/>
              </a:defRPr>
            </a:lvl2pPr>
            <a:lvl3pPr marL="1030550" indent="0" algn="ctr" defTabSz="4945205" rtl="0" fontAlgn="base">
              <a:spcBef>
                <a:spcPct val="20000"/>
              </a:spcBef>
              <a:spcAft>
                <a:spcPct val="0"/>
              </a:spcAft>
              <a:buNone/>
              <a:defRPr sz="13000">
                <a:solidFill>
                  <a:schemeClr val="tx1"/>
                </a:solidFill>
                <a:latin typeface="+mn-lt"/>
              </a:defRPr>
            </a:lvl3pPr>
            <a:lvl4pPr marL="1545824" indent="0" algn="ctr" defTabSz="4945205" rtl="0" fontAlgn="base">
              <a:spcBef>
                <a:spcPct val="20000"/>
              </a:spcBef>
              <a:spcAft>
                <a:spcPct val="0"/>
              </a:spcAft>
              <a:buNone/>
              <a:defRPr sz="10700">
                <a:solidFill>
                  <a:schemeClr val="tx1"/>
                </a:solidFill>
                <a:latin typeface="+mn-lt"/>
              </a:defRPr>
            </a:lvl4pPr>
            <a:lvl5pPr marL="2061098" indent="0" algn="ctr" defTabSz="4945205" rtl="0" fontAlgn="base">
              <a:spcBef>
                <a:spcPct val="20000"/>
              </a:spcBef>
              <a:spcAft>
                <a:spcPct val="0"/>
              </a:spcAft>
              <a:buNone/>
              <a:defRPr sz="10700">
                <a:solidFill>
                  <a:schemeClr val="tx1"/>
                </a:solidFill>
                <a:latin typeface="+mn-lt"/>
              </a:defRPr>
            </a:lvl5pPr>
            <a:lvl6pPr marL="2576373" indent="0" algn="ctr" defTabSz="4945205" rtl="0" fontAlgn="base">
              <a:spcBef>
                <a:spcPct val="20000"/>
              </a:spcBef>
              <a:spcAft>
                <a:spcPct val="0"/>
              </a:spcAft>
              <a:buNone/>
              <a:defRPr sz="10700">
                <a:solidFill>
                  <a:schemeClr val="tx1"/>
                </a:solidFill>
                <a:latin typeface="+mn-lt"/>
              </a:defRPr>
            </a:lvl6pPr>
            <a:lvl7pPr marL="3091648" indent="0" algn="ctr" defTabSz="4945205" rtl="0" fontAlgn="base">
              <a:spcBef>
                <a:spcPct val="20000"/>
              </a:spcBef>
              <a:spcAft>
                <a:spcPct val="0"/>
              </a:spcAft>
              <a:buNone/>
              <a:defRPr sz="10700">
                <a:solidFill>
                  <a:schemeClr val="tx1"/>
                </a:solidFill>
                <a:latin typeface="+mn-lt"/>
              </a:defRPr>
            </a:lvl7pPr>
            <a:lvl8pPr marL="3606922" indent="0" algn="ctr" defTabSz="4945205" rtl="0" fontAlgn="base">
              <a:spcBef>
                <a:spcPct val="20000"/>
              </a:spcBef>
              <a:spcAft>
                <a:spcPct val="0"/>
              </a:spcAft>
              <a:buNone/>
              <a:defRPr sz="10700">
                <a:solidFill>
                  <a:schemeClr val="tx1"/>
                </a:solidFill>
                <a:latin typeface="+mn-lt"/>
              </a:defRPr>
            </a:lvl8pPr>
            <a:lvl9pPr marL="4122197" indent="0" algn="ctr" defTabSz="4945205" rtl="0" fontAlgn="base">
              <a:spcBef>
                <a:spcPct val="20000"/>
              </a:spcBef>
              <a:spcAft>
                <a:spcPct val="0"/>
              </a:spcAft>
              <a:buNone/>
              <a:defRPr sz="10700">
                <a:solidFill>
                  <a:schemeClr val="tx1"/>
                </a:solidFill>
                <a:latin typeface="+mn-lt"/>
              </a:defRPr>
            </a:lvl9pPr>
          </a:lstStyle>
          <a:p>
            <a:pPr algn="just"/>
            <a:r>
              <a:rPr lang="en-US" sz="1800" kern="0" dirty="0" smtClean="0"/>
              <a:t>(a)With new reflectance  enhancement</a:t>
            </a:r>
          </a:p>
          <a:p>
            <a:pPr algn="just"/>
            <a:r>
              <a:rPr lang="en-US" sz="1800" kern="0" dirty="0"/>
              <a:t> </a:t>
            </a:r>
            <a:r>
              <a:rPr lang="en-US" sz="1800" kern="0" dirty="0" smtClean="0"/>
              <a:t>    (reflectance: 0.15 ~ 0.3)</a:t>
            </a:r>
          </a:p>
        </p:txBody>
      </p:sp>
    </p:spTree>
    <p:extLst>
      <p:ext uri="{BB962C8B-B14F-4D97-AF65-F5344CB8AC3E}">
        <p14:creationId xmlns:p14="http://schemas.microsoft.com/office/powerpoint/2010/main" val="2513342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176963"/>
          </a:xfrm>
        </p:spPr>
        <p:txBody>
          <a:bodyPr>
            <a:normAutofit fontScale="92500" lnSpcReduction="10000"/>
          </a:bodyPr>
          <a:lstStyle/>
          <a:p>
            <a:pPr marL="0" indent="0" algn="ctr" defTabSz="4387850" fontAlgn="base">
              <a:lnSpc>
                <a:spcPct val="100000"/>
              </a:lnSpc>
              <a:spcBef>
                <a:spcPct val="0"/>
              </a:spcBef>
              <a:spcAft>
                <a:spcPct val="0"/>
              </a:spcAft>
              <a:buNone/>
            </a:pPr>
            <a:r>
              <a:rPr lang="en-US" sz="3500" b="1" dirty="0">
                <a:latin typeface="Times New Roman" panose="02020603050405020304" pitchFamily="18" charset="0"/>
                <a:cs typeface="Times New Roman" panose="02020603050405020304" pitchFamily="18" charset="0"/>
              </a:rPr>
              <a:t>Summary and </a:t>
            </a:r>
            <a:r>
              <a:rPr lang="en-US" sz="3500" b="1" dirty="0" smtClean="0">
                <a:latin typeface="Times New Roman" panose="02020603050405020304" pitchFamily="18" charset="0"/>
                <a:cs typeface="Times New Roman" panose="02020603050405020304" pitchFamily="18" charset="0"/>
              </a:rPr>
              <a:t>Conclusions</a:t>
            </a:r>
            <a:endParaRPr lang="en-US" sz="3500" b="1" dirty="0">
              <a:latin typeface="Times New Roman" panose="02020603050405020304" pitchFamily="18" charset="0"/>
              <a:cs typeface="Times New Roman" panose="02020603050405020304" pitchFamily="18" charset="0"/>
            </a:endParaRPr>
          </a:p>
          <a:p>
            <a:pPr algn="just"/>
            <a:r>
              <a:rPr lang="en-US" kern="0" dirty="0"/>
              <a:t>     A series of case studies for Taylor oil spills have demonstrated that SNPP VIIRS Observations can provide important information about marine oil spill features:</a:t>
            </a:r>
          </a:p>
          <a:p>
            <a:pPr marL="457200" indent="-457200" algn="just"/>
            <a:r>
              <a:rPr lang="en-US" kern="0" dirty="0"/>
              <a:t>VIIRS observations at DNB, M1 ~ M5, M7 ~ M8, M10 ~ M11, I1 ~ I4 Bands can provide visible oil spill features, although VIIRS observations at I Band can provide more notable oil features than M bands due to their higher spatial resolution.</a:t>
            </a:r>
          </a:p>
          <a:p>
            <a:pPr marL="457200" indent="-457200" algn="just"/>
            <a:r>
              <a:rPr lang="en-US" kern="0" dirty="0"/>
              <a:t>SNPP VIIRS RGB imagery that are created using M3-M4-M5, M5-M7-M10 and I1-I2-I3 bands provide more visible oil spill features than each of single band.</a:t>
            </a:r>
          </a:p>
          <a:p>
            <a:pPr marL="457200" indent="-457200" algn="just"/>
            <a:r>
              <a:rPr lang="en-US" kern="0" dirty="0"/>
              <a:t>The enhancement of Linear 2%, Equalization, Gaussian, Square Root work well for all RGB imagery in contrasting oil spill feature. </a:t>
            </a:r>
          </a:p>
          <a:p>
            <a:pPr marL="457200" indent="-457200" algn="just"/>
            <a:r>
              <a:rPr lang="en-US" kern="0" dirty="0"/>
              <a:t>An oil reflectance range-based enhancement can significantly contract oil spill features even at single band. More studies are needed to generalize this enhancement.</a:t>
            </a:r>
          </a:p>
          <a:p>
            <a:endParaRPr lang="en-US" dirty="0"/>
          </a:p>
        </p:txBody>
      </p:sp>
    </p:spTree>
    <p:extLst>
      <p:ext uri="{BB962C8B-B14F-4D97-AF65-F5344CB8AC3E}">
        <p14:creationId xmlns:p14="http://schemas.microsoft.com/office/powerpoint/2010/main" val="1295091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Outline</a:t>
            </a:r>
            <a:endParaRPr lang="en-US" dirty="0"/>
          </a:p>
        </p:txBody>
      </p:sp>
      <p:sp>
        <p:nvSpPr>
          <p:cNvPr id="3" name="Content Placeholder 2"/>
          <p:cNvSpPr>
            <a:spLocks noGrp="1"/>
          </p:cNvSpPr>
          <p:nvPr>
            <p:ph idx="1"/>
          </p:nvPr>
        </p:nvSpPr>
        <p:spPr/>
        <p:txBody>
          <a:bodyPr>
            <a:normAutofit/>
          </a:bodyPr>
          <a:lstStyle/>
          <a:p>
            <a:r>
              <a:rPr lang="en-US" sz="3600" dirty="0" smtClean="0"/>
              <a:t>First Taylor Oil Spill Event</a:t>
            </a:r>
          </a:p>
          <a:p>
            <a:r>
              <a:rPr lang="en-US" sz="3600" dirty="0" smtClean="0"/>
              <a:t>Detect Taylor </a:t>
            </a:r>
            <a:r>
              <a:rPr lang="en-US" sz="3600" dirty="0"/>
              <a:t>Oil Spills from </a:t>
            </a:r>
            <a:r>
              <a:rPr lang="en-US" sz="3600" dirty="0" smtClean="0"/>
              <a:t>VIIRS Observations</a:t>
            </a:r>
          </a:p>
          <a:p>
            <a:pPr lvl="1"/>
            <a:r>
              <a:rPr lang="en-US" sz="3200" dirty="0" smtClean="0"/>
              <a:t>Single </a:t>
            </a:r>
            <a:r>
              <a:rPr lang="en-US" sz="3200" dirty="0"/>
              <a:t>Band of </a:t>
            </a:r>
            <a:r>
              <a:rPr lang="en-US" sz="3200" dirty="0" smtClean="0"/>
              <a:t>Observations</a:t>
            </a:r>
          </a:p>
          <a:p>
            <a:pPr lvl="1"/>
            <a:r>
              <a:rPr lang="en-US" sz="3200" dirty="0" smtClean="0"/>
              <a:t>RGB Multiple Imagery</a:t>
            </a:r>
            <a:r>
              <a:rPr lang="en-US" sz="3200" dirty="0"/>
              <a:t> of </a:t>
            </a:r>
            <a:r>
              <a:rPr lang="en-US" sz="3200" dirty="0" smtClean="0"/>
              <a:t>Observations</a:t>
            </a:r>
            <a:endParaRPr lang="en-US" sz="3200" dirty="0"/>
          </a:p>
          <a:p>
            <a:pPr lvl="1"/>
            <a:r>
              <a:rPr lang="en-US" sz="3200" dirty="0" smtClean="0"/>
              <a:t>Enhanced </a:t>
            </a:r>
            <a:r>
              <a:rPr lang="en-US" sz="3200" dirty="0"/>
              <a:t>VIIRS RGB </a:t>
            </a:r>
            <a:r>
              <a:rPr lang="en-US" sz="3200" dirty="0" smtClean="0"/>
              <a:t>Imagery </a:t>
            </a:r>
            <a:r>
              <a:rPr lang="en-US" sz="3200" dirty="0"/>
              <a:t>of </a:t>
            </a:r>
            <a:r>
              <a:rPr lang="en-US" sz="3200" dirty="0" smtClean="0"/>
              <a:t>Observations</a:t>
            </a:r>
            <a:endParaRPr lang="en-US" sz="3200" dirty="0"/>
          </a:p>
          <a:p>
            <a:pPr lvl="1"/>
            <a:r>
              <a:rPr lang="en-US" sz="3200" b="1" dirty="0" smtClean="0">
                <a:solidFill>
                  <a:srgbClr val="1E03BD"/>
                </a:solidFill>
              </a:rPr>
              <a:t>A </a:t>
            </a:r>
            <a:r>
              <a:rPr lang="en-US" sz="3200" b="1" dirty="0">
                <a:solidFill>
                  <a:srgbClr val="1E03BD"/>
                </a:solidFill>
              </a:rPr>
              <a:t>New Oil Reflectance-Based Imagery </a:t>
            </a:r>
            <a:r>
              <a:rPr lang="en-US" sz="3200" b="1" dirty="0" smtClean="0">
                <a:solidFill>
                  <a:srgbClr val="1E03BD"/>
                </a:solidFill>
              </a:rPr>
              <a:t>Enhancement</a:t>
            </a:r>
          </a:p>
          <a:p>
            <a:r>
              <a:rPr lang="en-US" sz="3600" dirty="0" smtClean="0"/>
              <a:t>Summary and Conclusions</a:t>
            </a:r>
          </a:p>
          <a:p>
            <a:endParaRPr lang="en-US" sz="3600" dirty="0"/>
          </a:p>
        </p:txBody>
      </p:sp>
    </p:spTree>
    <p:extLst>
      <p:ext uri="{BB962C8B-B14F-4D97-AF65-F5344CB8AC3E}">
        <p14:creationId xmlns:p14="http://schemas.microsoft.com/office/powerpoint/2010/main" val="925180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0222"/>
          </a:xfrm>
        </p:spPr>
        <p:txBody>
          <a:bodyPr/>
          <a:lstStyle/>
          <a:p>
            <a:pPr algn="ctr"/>
            <a:r>
              <a:rPr lang="en-US" dirty="0"/>
              <a:t>First Taylor Oil </a:t>
            </a:r>
            <a:r>
              <a:rPr lang="en-US" dirty="0" smtClean="0"/>
              <a:t>Spill Event</a:t>
            </a:r>
            <a:endParaRPr lang="en-US" dirty="0"/>
          </a:p>
        </p:txBody>
      </p:sp>
      <p:sp>
        <p:nvSpPr>
          <p:cNvPr id="3" name="Content Placeholder 2"/>
          <p:cNvSpPr>
            <a:spLocks noGrp="1"/>
          </p:cNvSpPr>
          <p:nvPr>
            <p:ph idx="1"/>
          </p:nvPr>
        </p:nvSpPr>
        <p:spPr>
          <a:xfrm>
            <a:off x="838200" y="1825625"/>
            <a:ext cx="6524297" cy="4351338"/>
          </a:xfrm>
        </p:spPr>
        <p:txBody>
          <a:bodyPr/>
          <a:lstStyle/>
          <a:p>
            <a:r>
              <a:rPr lang="en-US" kern="0" dirty="0"/>
              <a:t>Taylor Energy Oil Platform towered 550 feet above 28 producing oil and gas wells drilled in water 479 feet deep. </a:t>
            </a:r>
            <a:endParaRPr lang="en-US" kern="0" dirty="0" smtClean="0"/>
          </a:p>
          <a:p>
            <a:r>
              <a:rPr lang="en-US" kern="0" dirty="0" smtClean="0"/>
              <a:t>Taylor </a:t>
            </a:r>
            <a:r>
              <a:rPr lang="en-US" kern="0" dirty="0"/>
              <a:t>Oil Platform was wrecked by Hurricane Ivan on Sept. 15, </a:t>
            </a:r>
            <a:r>
              <a:rPr lang="en-US" kern="0" dirty="0" smtClean="0"/>
              <a:t>2004, </a:t>
            </a:r>
            <a:r>
              <a:rPr lang="en-US" kern="0" dirty="0"/>
              <a:t>so-called first Taylor spill. </a:t>
            </a:r>
            <a:endParaRPr lang="en-US" kern="0" dirty="0" smtClean="0"/>
          </a:p>
          <a:p>
            <a:r>
              <a:rPr lang="en-US" kern="0" dirty="0" smtClean="0"/>
              <a:t>Taylor </a:t>
            </a:r>
            <a:r>
              <a:rPr lang="en-US" kern="0" dirty="0"/>
              <a:t>Oil Spills have been leaking up to now (OSPO SAB Oil Team has been monitoring Taylor Oil Spills using various satellite observations). </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1050" y="1690688"/>
            <a:ext cx="3834564" cy="4050884"/>
          </a:xfrm>
          <a:prstGeom prst="rect">
            <a:avLst/>
          </a:prstGeom>
        </p:spPr>
      </p:pic>
    </p:spTree>
    <p:extLst>
      <p:ext uri="{BB962C8B-B14F-4D97-AF65-F5344CB8AC3E}">
        <p14:creationId xmlns:p14="http://schemas.microsoft.com/office/powerpoint/2010/main" val="2539951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Methodology to Detect </a:t>
            </a:r>
            <a:r>
              <a:rPr lang="en-US" dirty="0"/>
              <a:t>Taylor Oil Spills </a:t>
            </a:r>
            <a:r>
              <a:rPr lang="en-US" dirty="0" smtClean="0"/>
              <a:t/>
            </a:r>
            <a:br>
              <a:rPr lang="en-US" dirty="0" smtClean="0"/>
            </a:br>
            <a:r>
              <a:rPr lang="en-US" dirty="0" smtClean="0"/>
              <a:t>from </a:t>
            </a:r>
            <a:r>
              <a:rPr lang="en-US" dirty="0"/>
              <a:t>VIIRS Observations</a:t>
            </a:r>
          </a:p>
        </p:txBody>
      </p:sp>
      <p:sp>
        <p:nvSpPr>
          <p:cNvPr id="3" name="Content Placeholder 2"/>
          <p:cNvSpPr>
            <a:spLocks noGrp="1"/>
          </p:cNvSpPr>
          <p:nvPr>
            <p:ph idx="1"/>
          </p:nvPr>
        </p:nvSpPr>
        <p:spPr>
          <a:xfrm>
            <a:off x="838200" y="2440739"/>
            <a:ext cx="9701463" cy="2732840"/>
          </a:xfrm>
        </p:spPr>
        <p:txBody>
          <a:bodyPr>
            <a:normAutofit/>
          </a:bodyPr>
          <a:lstStyle/>
          <a:p>
            <a:r>
              <a:rPr lang="en-US" dirty="0" smtClean="0"/>
              <a:t>Single </a:t>
            </a:r>
            <a:r>
              <a:rPr lang="en-US" dirty="0"/>
              <a:t>Band of </a:t>
            </a:r>
            <a:r>
              <a:rPr lang="en-US" dirty="0" smtClean="0"/>
              <a:t>Observations</a:t>
            </a:r>
          </a:p>
          <a:p>
            <a:r>
              <a:rPr lang="en-US" dirty="0" smtClean="0"/>
              <a:t>RGB </a:t>
            </a:r>
            <a:r>
              <a:rPr lang="en-US" dirty="0"/>
              <a:t>Multiple Imagery of </a:t>
            </a:r>
            <a:r>
              <a:rPr lang="en-US" dirty="0" smtClean="0"/>
              <a:t>Observations</a:t>
            </a:r>
            <a:endParaRPr lang="en-US" dirty="0"/>
          </a:p>
          <a:p>
            <a:r>
              <a:rPr lang="en-US" dirty="0" smtClean="0"/>
              <a:t>Enhanced </a:t>
            </a:r>
            <a:r>
              <a:rPr lang="en-US" dirty="0"/>
              <a:t>VIIRS RGB Imagery of </a:t>
            </a:r>
            <a:r>
              <a:rPr lang="en-US" dirty="0" smtClean="0"/>
              <a:t>Observations</a:t>
            </a:r>
            <a:endParaRPr lang="en-US" dirty="0"/>
          </a:p>
          <a:p>
            <a:r>
              <a:rPr lang="en-US" dirty="0" smtClean="0"/>
              <a:t>A </a:t>
            </a:r>
            <a:r>
              <a:rPr lang="en-US" dirty="0"/>
              <a:t>New Oil Reflectance-Based Imagery Enhancement</a:t>
            </a:r>
          </a:p>
          <a:p>
            <a:endParaRPr lang="en-US" dirty="0"/>
          </a:p>
        </p:txBody>
      </p:sp>
    </p:spTree>
    <p:extLst>
      <p:ext uri="{BB962C8B-B14F-4D97-AF65-F5344CB8AC3E}">
        <p14:creationId xmlns:p14="http://schemas.microsoft.com/office/powerpoint/2010/main" val="650854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86" y="170914"/>
            <a:ext cx="10515600" cy="811398"/>
          </a:xfrm>
        </p:spPr>
        <p:txBody>
          <a:bodyPr>
            <a:normAutofit fontScale="90000"/>
          </a:bodyPr>
          <a:lstStyle/>
          <a:p>
            <a:pPr algn="ctr"/>
            <a:r>
              <a:rPr lang="en-US" sz="3600" dirty="0"/>
              <a:t> </a:t>
            </a:r>
            <a:r>
              <a:rPr lang="en-US" sz="4000" dirty="0" smtClean="0"/>
              <a:t>Method 1: </a:t>
            </a:r>
            <a:r>
              <a:rPr lang="en-US" sz="3600" dirty="0" smtClean="0"/>
              <a:t>VIIRS </a:t>
            </a:r>
            <a:r>
              <a:rPr lang="en-US" sz="3600" dirty="0"/>
              <a:t>Single Band </a:t>
            </a:r>
            <a:r>
              <a:rPr lang="en-US" sz="3600" dirty="0" smtClean="0"/>
              <a:t>of Observations</a:t>
            </a:r>
            <a:br>
              <a:rPr lang="en-US" sz="3600" dirty="0" smtClean="0"/>
            </a:br>
            <a:r>
              <a:rPr lang="en-US" sz="3600" dirty="0" smtClean="0"/>
              <a:t>for a </a:t>
            </a:r>
            <a:r>
              <a:rPr lang="en-US" sz="3600" kern="0" dirty="0" smtClean="0"/>
              <a:t>suspicious </a:t>
            </a:r>
            <a:r>
              <a:rPr lang="en-US" sz="3600" kern="0" dirty="0"/>
              <a:t>Taylor oil spill on May 18, 2016</a:t>
            </a:r>
            <a:r>
              <a:rPr lang="en-US" sz="3600" dirty="0" smtClean="0"/>
              <a:t> </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86" y="1714934"/>
            <a:ext cx="1930872" cy="193087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2599" y="1661680"/>
            <a:ext cx="1939742" cy="193974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4336" y="1661680"/>
            <a:ext cx="2163619" cy="1939743"/>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66700" y="1742134"/>
            <a:ext cx="1972625" cy="1859288"/>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3786" y="4806697"/>
            <a:ext cx="1760543" cy="1760543"/>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10955" y="4806697"/>
            <a:ext cx="1771038" cy="1843425"/>
          </a:xfrm>
          <a:prstGeom prst="rect">
            <a:avLst/>
          </a:prstGeom>
        </p:spPr>
      </p:pic>
      <p:sp>
        <p:nvSpPr>
          <p:cNvPr id="10" name="TextBox 9"/>
          <p:cNvSpPr txBox="1"/>
          <p:nvPr/>
        </p:nvSpPr>
        <p:spPr>
          <a:xfrm>
            <a:off x="628915" y="1253269"/>
            <a:ext cx="3176672" cy="461665"/>
          </a:xfrm>
          <a:prstGeom prst="rect">
            <a:avLst/>
          </a:prstGeom>
          <a:noFill/>
        </p:spPr>
        <p:txBody>
          <a:bodyPr wrap="square" rtlCol="0">
            <a:spAutoFit/>
          </a:bodyPr>
          <a:lstStyle/>
          <a:p>
            <a:r>
              <a:rPr lang="en-US" sz="2400" dirty="0" smtClean="0"/>
              <a:t>(a) M1 Band (412 nm)</a:t>
            </a:r>
            <a:endParaRPr lang="en-US" sz="2400" dirty="0"/>
          </a:p>
        </p:txBody>
      </p:sp>
      <p:sp>
        <p:nvSpPr>
          <p:cNvPr id="11" name="TextBox 10"/>
          <p:cNvSpPr txBox="1"/>
          <p:nvPr/>
        </p:nvSpPr>
        <p:spPr>
          <a:xfrm>
            <a:off x="3500157" y="1253269"/>
            <a:ext cx="3032542" cy="461665"/>
          </a:xfrm>
          <a:prstGeom prst="rect">
            <a:avLst/>
          </a:prstGeom>
          <a:noFill/>
        </p:spPr>
        <p:txBody>
          <a:bodyPr wrap="square" rtlCol="0">
            <a:spAutoFit/>
          </a:bodyPr>
          <a:lstStyle/>
          <a:p>
            <a:r>
              <a:rPr lang="en-US" sz="2400" dirty="0" smtClean="0"/>
              <a:t>(b) M2 Band (445 nm)</a:t>
            </a:r>
            <a:endParaRPr lang="en-US" sz="2400" dirty="0"/>
          </a:p>
        </p:txBody>
      </p:sp>
      <p:sp>
        <p:nvSpPr>
          <p:cNvPr id="12" name="TextBox 11"/>
          <p:cNvSpPr txBox="1"/>
          <p:nvPr/>
        </p:nvSpPr>
        <p:spPr>
          <a:xfrm>
            <a:off x="6332942" y="1229023"/>
            <a:ext cx="3075133" cy="461665"/>
          </a:xfrm>
          <a:prstGeom prst="rect">
            <a:avLst/>
          </a:prstGeom>
          <a:noFill/>
        </p:spPr>
        <p:txBody>
          <a:bodyPr wrap="square" rtlCol="0">
            <a:spAutoFit/>
          </a:bodyPr>
          <a:lstStyle/>
          <a:p>
            <a:r>
              <a:rPr lang="en-US" sz="2400" dirty="0" smtClean="0"/>
              <a:t>(c) M3 Band (488 nm)</a:t>
            </a:r>
            <a:endParaRPr lang="en-US" sz="2400" dirty="0"/>
          </a:p>
        </p:txBody>
      </p:sp>
      <p:sp>
        <p:nvSpPr>
          <p:cNvPr id="13" name="TextBox 12"/>
          <p:cNvSpPr txBox="1"/>
          <p:nvPr/>
        </p:nvSpPr>
        <p:spPr>
          <a:xfrm>
            <a:off x="9258557" y="1200015"/>
            <a:ext cx="2988910" cy="461665"/>
          </a:xfrm>
          <a:prstGeom prst="rect">
            <a:avLst/>
          </a:prstGeom>
          <a:noFill/>
        </p:spPr>
        <p:txBody>
          <a:bodyPr wrap="square" rtlCol="0">
            <a:spAutoFit/>
          </a:bodyPr>
          <a:lstStyle/>
          <a:p>
            <a:r>
              <a:rPr lang="en-US" sz="2400" dirty="0" smtClean="0"/>
              <a:t>(d) M4 Band (555 nm)</a:t>
            </a:r>
            <a:endParaRPr lang="en-US" sz="2400" dirty="0"/>
          </a:p>
        </p:txBody>
      </p:sp>
      <p:pic>
        <p:nvPicPr>
          <p:cNvPr id="14" name="Picture 13"/>
          <p:cNvPicPr>
            <a:picLocks noChangeAspect="1"/>
          </p:cNvPicPr>
          <p:nvPr/>
        </p:nvPicPr>
        <p:blipFill>
          <a:blip r:embed="rId8"/>
          <a:stretch>
            <a:fillRect/>
          </a:stretch>
        </p:blipFill>
        <p:spPr>
          <a:xfrm>
            <a:off x="5684960" y="4882746"/>
            <a:ext cx="1730160" cy="1730160"/>
          </a:xfrm>
          <a:prstGeom prst="rect">
            <a:avLst/>
          </a:prstGeom>
        </p:spPr>
      </p:pic>
      <p:sp>
        <p:nvSpPr>
          <p:cNvPr id="15" name="TextBox 14"/>
          <p:cNvSpPr txBox="1"/>
          <p:nvPr/>
        </p:nvSpPr>
        <p:spPr>
          <a:xfrm>
            <a:off x="602736" y="3852974"/>
            <a:ext cx="1716569" cy="830997"/>
          </a:xfrm>
          <a:prstGeom prst="rect">
            <a:avLst/>
          </a:prstGeom>
          <a:noFill/>
        </p:spPr>
        <p:txBody>
          <a:bodyPr wrap="square" rtlCol="0">
            <a:spAutoFit/>
          </a:bodyPr>
          <a:lstStyle/>
          <a:p>
            <a:r>
              <a:rPr lang="en-US" sz="2400" dirty="0" smtClean="0"/>
              <a:t>(e) M5 Band (672 nm)</a:t>
            </a:r>
            <a:endParaRPr lang="en-US" sz="2400" dirty="0"/>
          </a:p>
        </p:txBody>
      </p:sp>
      <p:sp>
        <p:nvSpPr>
          <p:cNvPr id="16" name="TextBox 15"/>
          <p:cNvSpPr txBox="1"/>
          <p:nvPr/>
        </p:nvSpPr>
        <p:spPr>
          <a:xfrm>
            <a:off x="3401882" y="3884289"/>
            <a:ext cx="1670088" cy="830997"/>
          </a:xfrm>
          <a:prstGeom prst="rect">
            <a:avLst/>
          </a:prstGeom>
          <a:noFill/>
        </p:spPr>
        <p:txBody>
          <a:bodyPr wrap="square" rtlCol="0">
            <a:spAutoFit/>
          </a:bodyPr>
          <a:lstStyle/>
          <a:p>
            <a:r>
              <a:rPr lang="en-US" sz="2400" dirty="0" smtClean="0"/>
              <a:t>(f) M7 Band (865 nm)</a:t>
            </a:r>
            <a:endParaRPr lang="en-US" sz="2400" dirty="0"/>
          </a:p>
        </p:txBody>
      </p:sp>
      <p:pic>
        <p:nvPicPr>
          <p:cNvPr id="17" name="Picture 16"/>
          <p:cNvPicPr>
            <a:picLocks noChangeAspect="1"/>
          </p:cNvPicPr>
          <p:nvPr/>
        </p:nvPicPr>
        <p:blipFill>
          <a:blip r:embed="rId9"/>
          <a:stretch>
            <a:fillRect/>
          </a:stretch>
        </p:blipFill>
        <p:spPr>
          <a:xfrm>
            <a:off x="8347242" y="4946764"/>
            <a:ext cx="1771299" cy="1703358"/>
          </a:xfrm>
          <a:prstGeom prst="rect">
            <a:avLst/>
          </a:prstGeom>
        </p:spPr>
      </p:pic>
      <p:pic>
        <p:nvPicPr>
          <p:cNvPr id="18" name="Picture 1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502484" y="4985401"/>
            <a:ext cx="1702631" cy="1653171"/>
          </a:xfrm>
          <a:prstGeom prst="rect">
            <a:avLst/>
          </a:prstGeom>
        </p:spPr>
      </p:pic>
      <p:sp>
        <p:nvSpPr>
          <p:cNvPr id="19" name="TextBox 18"/>
          <p:cNvSpPr txBox="1"/>
          <p:nvPr/>
        </p:nvSpPr>
        <p:spPr>
          <a:xfrm>
            <a:off x="6015514" y="3968298"/>
            <a:ext cx="1808673" cy="830997"/>
          </a:xfrm>
          <a:prstGeom prst="rect">
            <a:avLst/>
          </a:prstGeom>
          <a:noFill/>
        </p:spPr>
        <p:txBody>
          <a:bodyPr wrap="square" rtlCol="0">
            <a:spAutoFit/>
          </a:bodyPr>
          <a:lstStyle/>
          <a:p>
            <a:r>
              <a:rPr lang="en-US" sz="2400" dirty="0" smtClean="0"/>
              <a:t>(g) M8 Band (1240 nm)</a:t>
            </a:r>
            <a:endParaRPr lang="en-US" sz="2400" dirty="0"/>
          </a:p>
        </p:txBody>
      </p:sp>
      <p:sp>
        <p:nvSpPr>
          <p:cNvPr id="20" name="TextBox 19"/>
          <p:cNvSpPr txBox="1"/>
          <p:nvPr/>
        </p:nvSpPr>
        <p:spPr>
          <a:xfrm>
            <a:off x="8368363" y="3968297"/>
            <a:ext cx="1900777" cy="830997"/>
          </a:xfrm>
          <a:prstGeom prst="rect">
            <a:avLst/>
          </a:prstGeom>
          <a:noFill/>
        </p:spPr>
        <p:txBody>
          <a:bodyPr wrap="square" rtlCol="0">
            <a:spAutoFit/>
          </a:bodyPr>
          <a:lstStyle/>
          <a:p>
            <a:r>
              <a:rPr lang="en-US" sz="2400" dirty="0" smtClean="0"/>
              <a:t>(h) M10 Band (1610 nm)</a:t>
            </a:r>
            <a:endParaRPr lang="en-US" sz="2400" dirty="0"/>
          </a:p>
        </p:txBody>
      </p:sp>
      <p:sp>
        <p:nvSpPr>
          <p:cNvPr id="21" name="TextBox 20"/>
          <p:cNvSpPr txBox="1"/>
          <p:nvPr/>
        </p:nvSpPr>
        <p:spPr>
          <a:xfrm>
            <a:off x="10437084" y="4043355"/>
            <a:ext cx="1833429" cy="830997"/>
          </a:xfrm>
          <a:prstGeom prst="rect">
            <a:avLst/>
          </a:prstGeom>
          <a:noFill/>
        </p:spPr>
        <p:txBody>
          <a:bodyPr wrap="square" rtlCol="0">
            <a:spAutoFit/>
          </a:bodyPr>
          <a:lstStyle/>
          <a:p>
            <a:r>
              <a:rPr lang="en-US" sz="2400" dirty="0" smtClean="0"/>
              <a:t>(</a:t>
            </a:r>
            <a:r>
              <a:rPr lang="en-US" sz="2400" dirty="0" err="1" smtClean="0"/>
              <a:t>i</a:t>
            </a:r>
            <a:r>
              <a:rPr lang="en-US" sz="2400" dirty="0" smtClean="0"/>
              <a:t>) M11 Band (2250 nm)</a:t>
            </a:r>
            <a:endParaRPr lang="en-US" sz="2400" dirty="0"/>
          </a:p>
        </p:txBody>
      </p:sp>
      <p:sp>
        <p:nvSpPr>
          <p:cNvPr id="22" name="TextBox 21"/>
          <p:cNvSpPr txBox="1"/>
          <p:nvPr/>
        </p:nvSpPr>
        <p:spPr>
          <a:xfrm>
            <a:off x="2721401" y="1932637"/>
            <a:ext cx="1515525" cy="646331"/>
          </a:xfrm>
          <a:prstGeom prst="rect">
            <a:avLst/>
          </a:prstGeom>
          <a:noFill/>
        </p:spPr>
        <p:txBody>
          <a:bodyPr wrap="square" rtlCol="0">
            <a:spAutoFit/>
          </a:bodyPr>
          <a:lstStyle/>
          <a:p>
            <a:r>
              <a:rPr lang="en-US" sz="1800" dirty="0" smtClean="0">
                <a:solidFill>
                  <a:srgbClr val="FF0000"/>
                </a:solidFill>
              </a:rPr>
              <a:t>Suspicious Taylor Oil Spill</a:t>
            </a:r>
            <a:endParaRPr lang="en-US" sz="1800" dirty="0">
              <a:solidFill>
                <a:srgbClr val="FF0000"/>
              </a:solidFill>
            </a:endParaRPr>
          </a:p>
        </p:txBody>
      </p:sp>
      <p:cxnSp>
        <p:nvCxnSpPr>
          <p:cNvPr id="23" name="Straight Arrow Connector 22"/>
          <p:cNvCxnSpPr/>
          <p:nvPr/>
        </p:nvCxnSpPr>
        <p:spPr bwMode="auto">
          <a:xfrm flipH="1">
            <a:off x="2254329" y="2503414"/>
            <a:ext cx="478217" cy="199328"/>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593946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Method 1: </a:t>
            </a:r>
            <a:r>
              <a:rPr lang="en-US" dirty="0"/>
              <a:t>VIIRS Single Band of Observations </a:t>
            </a:r>
            <a:r>
              <a:rPr lang="en-US" dirty="0" smtClean="0"/>
              <a:t>Continued</a:t>
            </a:r>
            <a:endParaRPr lang="en-US" dirty="0"/>
          </a:p>
        </p:txBody>
      </p:sp>
      <p:pic>
        <p:nvPicPr>
          <p:cNvPr id="4" name="Picture 3"/>
          <p:cNvPicPr>
            <a:picLocks noChangeAspect="1"/>
          </p:cNvPicPr>
          <p:nvPr/>
        </p:nvPicPr>
        <p:blipFill>
          <a:blip r:embed="rId3"/>
          <a:stretch>
            <a:fillRect/>
          </a:stretch>
        </p:blipFill>
        <p:spPr>
          <a:xfrm>
            <a:off x="604074" y="2679559"/>
            <a:ext cx="2547376" cy="2547376"/>
          </a:xfrm>
          <a:prstGeom prst="rect">
            <a:avLst/>
          </a:prstGeom>
        </p:spPr>
      </p:pic>
      <p:sp>
        <p:nvSpPr>
          <p:cNvPr id="5" name="TextBox 4"/>
          <p:cNvSpPr txBox="1"/>
          <p:nvPr/>
        </p:nvSpPr>
        <p:spPr>
          <a:xfrm>
            <a:off x="103723" y="1954291"/>
            <a:ext cx="3175305" cy="461666"/>
          </a:xfrm>
          <a:prstGeom prst="rect">
            <a:avLst/>
          </a:prstGeom>
          <a:noFill/>
        </p:spPr>
        <p:txBody>
          <a:bodyPr wrap="square" rtlCol="0">
            <a:spAutoFit/>
          </a:bodyPr>
          <a:lstStyle/>
          <a:p>
            <a:r>
              <a:rPr lang="en-US" sz="2400" dirty="0" smtClean="0"/>
              <a:t>(j) DNB Band (700 nm)</a:t>
            </a:r>
            <a:endParaRPr lang="en-US" sz="2400" dirty="0"/>
          </a:p>
        </p:txBody>
      </p:sp>
      <p:sp>
        <p:nvSpPr>
          <p:cNvPr id="6" name="TextBox 5"/>
          <p:cNvSpPr txBox="1"/>
          <p:nvPr/>
        </p:nvSpPr>
        <p:spPr>
          <a:xfrm>
            <a:off x="3279028" y="1954291"/>
            <a:ext cx="2740082" cy="461664"/>
          </a:xfrm>
          <a:prstGeom prst="rect">
            <a:avLst/>
          </a:prstGeom>
          <a:noFill/>
        </p:spPr>
        <p:txBody>
          <a:bodyPr wrap="square" rtlCol="0">
            <a:spAutoFit/>
          </a:bodyPr>
          <a:lstStyle/>
          <a:p>
            <a:r>
              <a:rPr lang="en-US" sz="2400" dirty="0" smtClean="0"/>
              <a:t>(k) I1 Band (640 nm)</a:t>
            </a:r>
            <a:endParaRPr lang="en-US" sz="2400" dirty="0"/>
          </a:p>
        </p:txBody>
      </p:sp>
      <p:sp>
        <p:nvSpPr>
          <p:cNvPr id="7" name="TextBox 6"/>
          <p:cNvSpPr txBox="1"/>
          <p:nvPr/>
        </p:nvSpPr>
        <p:spPr>
          <a:xfrm>
            <a:off x="6454333" y="1990004"/>
            <a:ext cx="2740082" cy="461665"/>
          </a:xfrm>
          <a:prstGeom prst="rect">
            <a:avLst/>
          </a:prstGeom>
          <a:noFill/>
        </p:spPr>
        <p:txBody>
          <a:bodyPr wrap="square" rtlCol="0">
            <a:spAutoFit/>
          </a:bodyPr>
          <a:lstStyle/>
          <a:p>
            <a:r>
              <a:rPr lang="en-US" sz="2400" dirty="0" smtClean="0"/>
              <a:t>(l) I2 Band (865 nm)</a:t>
            </a:r>
            <a:endParaRPr lang="en-US" sz="2400" dirty="0"/>
          </a:p>
        </p:txBody>
      </p:sp>
      <p:sp>
        <p:nvSpPr>
          <p:cNvPr id="8" name="TextBox 7"/>
          <p:cNvSpPr txBox="1"/>
          <p:nvPr/>
        </p:nvSpPr>
        <p:spPr>
          <a:xfrm>
            <a:off x="9378874" y="2146380"/>
            <a:ext cx="3348493" cy="461665"/>
          </a:xfrm>
          <a:prstGeom prst="rect">
            <a:avLst/>
          </a:prstGeom>
          <a:noFill/>
        </p:spPr>
        <p:txBody>
          <a:bodyPr wrap="square" rtlCol="0">
            <a:spAutoFit/>
          </a:bodyPr>
          <a:lstStyle/>
          <a:p>
            <a:r>
              <a:rPr lang="en-US" sz="2400" dirty="0" smtClean="0"/>
              <a:t>(m) I3 Band (1610 nm)</a:t>
            </a:r>
            <a:endParaRPr lang="en-US" sz="2400" dirty="0"/>
          </a:p>
        </p:txBody>
      </p:sp>
      <p:pic>
        <p:nvPicPr>
          <p:cNvPr id="9" name="Picture 8"/>
          <p:cNvPicPr>
            <a:picLocks noChangeAspect="1"/>
          </p:cNvPicPr>
          <p:nvPr/>
        </p:nvPicPr>
        <p:blipFill>
          <a:blip r:embed="rId4"/>
          <a:stretch>
            <a:fillRect/>
          </a:stretch>
        </p:blipFill>
        <p:spPr>
          <a:xfrm>
            <a:off x="3585410" y="2679557"/>
            <a:ext cx="2564327" cy="2564327"/>
          </a:xfrm>
          <a:prstGeom prst="rect">
            <a:avLst/>
          </a:prstGeom>
        </p:spPr>
      </p:pic>
      <p:pic>
        <p:nvPicPr>
          <p:cNvPr id="10" name="Picture 9"/>
          <p:cNvPicPr>
            <a:picLocks noChangeAspect="1"/>
          </p:cNvPicPr>
          <p:nvPr/>
        </p:nvPicPr>
        <p:blipFill>
          <a:blip r:embed="rId5"/>
          <a:stretch>
            <a:fillRect/>
          </a:stretch>
        </p:blipFill>
        <p:spPr>
          <a:xfrm>
            <a:off x="6527714" y="2720034"/>
            <a:ext cx="2473183" cy="2466426"/>
          </a:xfrm>
          <a:prstGeom prst="rect">
            <a:avLst/>
          </a:prstGeom>
        </p:spPr>
      </p:pic>
      <p:pic>
        <p:nvPicPr>
          <p:cNvPr id="11" name="Picture 10"/>
          <p:cNvPicPr>
            <a:picLocks noChangeAspect="1"/>
          </p:cNvPicPr>
          <p:nvPr/>
        </p:nvPicPr>
        <p:blipFill>
          <a:blip r:embed="rId6"/>
          <a:stretch>
            <a:fillRect/>
          </a:stretch>
        </p:blipFill>
        <p:spPr>
          <a:xfrm>
            <a:off x="9378874" y="2750985"/>
            <a:ext cx="2552442" cy="2545469"/>
          </a:xfrm>
          <a:prstGeom prst="rect">
            <a:avLst/>
          </a:prstGeom>
        </p:spPr>
      </p:pic>
      <p:sp>
        <p:nvSpPr>
          <p:cNvPr id="13" name="Content Placeholder 2"/>
          <p:cNvSpPr>
            <a:spLocks noGrp="1"/>
          </p:cNvSpPr>
          <p:nvPr>
            <p:ph idx="1"/>
          </p:nvPr>
        </p:nvSpPr>
        <p:spPr>
          <a:xfrm>
            <a:off x="891937" y="5762033"/>
            <a:ext cx="10515600" cy="941440"/>
          </a:xfrm>
        </p:spPr>
        <p:txBody>
          <a:bodyPr/>
          <a:lstStyle/>
          <a:p>
            <a:pPr marL="0" indent="0" algn="just">
              <a:buNone/>
            </a:pPr>
            <a:r>
              <a:rPr lang="en-US" b="1" kern="0" dirty="0" smtClean="0">
                <a:solidFill>
                  <a:srgbClr val="1E03BD"/>
                </a:solidFill>
              </a:rPr>
              <a:t>Conclusion: VIIRS </a:t>
            </a:r>
            <a:r>
              <a:rPr lang="en-US" b="1" kern="0" dirty="0">
                <a:solidFill>
                  <a:srgbClr val="1E03BD"/>
                </a:solidFill>
              </a:rPr>
              <a:t>observations at DNB, M1 – M5, M7-M8, M10- M11 Bands can provide visible oil spill features.</a:t>
            </a:r>
          </a:p>
          <a:p>
            <a:endParaRPr lang="en-US" b="1" dirty="0">
              <a:solidFill>
                <a:srgbClr val="1E03BD"/>
              </a:solidFill>
            </a:endParaRPr>
          </a:p>
        </p:txBody>
      </p:sp>
    </p:spTree>
    <p:extLst>
      <p:ext uri="{BB962C8B-B14F-4D97-AF65-F5344CB8AC3E}">
        <p14:creationId xmlns:p14="http://schemas.microsoft.com/office/powerpoint/2010/main" val="2038709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831" y="99300"/>
            <a:ext cx="10515600" cy="989088"/>
          </a:xfrm>
        </p:spPr>
        <p:txBody>
          <a:bodyPr>
            <a:normAutofit/>
          </a:bodyPr>
          <a:lstStyle/>
          <a:p>
            <a:r>
              <a:rPr lang="en-US" dirty="0">
                <a:effectLst>
                  <a:outerShdw blurRad="38100" dist="38100" dir="2700000" algn="tl">
                    <a:srgbClr val="000000">
                      <a:alpha val="43137"/>
                    </a:srgbClr>
                  </a:outerShdw>
                </a:effectLst>
              </a:rPr>
              <a:t> </a:t>
            </a:r>
            <a:r>
              <a:rPr lang="en-US" dirty="0" smtClean="0"/>
              <a:t>Method 2:</a:t>
            </a:r>
            <a:r>
              <a:rPr lang="en-US" dirty="0" smtClean="0">
                <a:effectLst>
                  <a:outerShdw blurRad="38100" dist="38100" dir="2700000" algn="tl">
                    <a:srgbClr val="000000">
                      <a:alpha val="43137"/>
                    </a:srgbClr>
                  </a:outerShdw>
                </a:effectLst>
              </a:rPr>
              <a:t> </a:t>
            </a:r>
            <a:r>
              <a:rPr lang="en-US" dirty="0" smtClean="0"/>
              <a:t>VIIRS </a:t>
            </a:r>
            <a:r>
              <a:rPr lang="en-US" dirty="0"/>
              <a:t>RGB </a:t>
            </a:r>
            <a:r>
              <a:rPr lang="en-US" dirty="0" smtClean="0"/>
              <a:t>Multiple Band of Imagery</a:t>
            </a:r>
            <a:endParaRPr lang="en-US" dirty="0"/>
          </a:p>
        </p:txBody>
      </p:sp>
      <p:sp>
        <p:nvSpPr>
          <p:cNvPr id="3" name="Content Placeholder 2"/>
          <p:cNvSpPr>
            <a:spLocks noGrp="1"/>
          </p:cNvSpPr>
          <p:nvPr>
            <p:ph idx="1"/>
          </p:nvPr>
        </p:nvSpPr>
        <p:spPr>
          <a:xfrm>
            <a:off x="264070" y="1467182"/>
            <a:ext cx="4096611" cy="4982316"/>
          </a:xfrm>
        </p:spPr>
        <p:txBody>
          <a:bodyPr>
            <a:normAutofit/>
          </a:bodyPr>
          <a:lstStyle/>
          <a:p>
            <a:r>
              <a:rPr lang="en-US" sz="2600" kern="0" dirty="0" smtClean="0"/>
              <a:t>The capability </a:t>
            </a:r>
            <a:r>
              <a:rPr lang="en-US" sz="2600" kern="0" dirty="0"/>
              <a:t>of detecting Taylor oil spills is analyzed using VIIRS RGB </a:t>
            </a:r>
            <a:r>
              <a:rPr lang="en-US" sz="2600" kern="0" dirty="0" smtClean="0"/>
              <a:t>imagery</a:t>
            </a:r>
            <a:r>
              <a:rPr lang="en-US" sz="2600" kern="0" dirty="0"/>
              <a:t>:</a:t>
            </a:r>
            <a:endParaRPr lang="en-US" sz="2600" kern="0" dirty="0" smtClean="0"/>
          </a:p>
          <a:p>
            <a:pPr marL="457200" indent="-457200"/>
            <a:r>
              <a:rPr lang="en-US" sz="2600" kern="0" dirty="0" smtClean="0"/>
              <a:t>VIIRS RGB imagery using M3-M4-M5, M5-M7-M10 and I1-I2-I3 bands provide more visible oil spill features than each of single band. </a:t>
            </a:r>
          </a:p>
          <a:p>
            <a:pPr marL="457200" indent="-457200"/>
            <a:r>
              <a:rPr lang="en-US" sz="2600" kern="0" dirty="0" smtClean="0"/>
              <a:t>Oil </a:t>
            </a:r>
            <a:r>
              <a:rPr lang="en-US" sz="2600" kern="0" dirty="0"/>
              <a:t>spill features at I1-I2-I4 RGB bands are less visible without further imagery enhancement</a:t>
            </a:r>
          </a:p>
          <a:p>
            <a:endParaRPr lang="en-US" dirty="0"/>
          </a:p>
        </p:txBody>
      </p:sp>
      <p:sp>
        <p:nvSpPr>
          <p:cNvPr id="4" name="Content Placeholder 2"/>
          <p:cNvSpPr txBox="1">
            <a:spLocks/>
          </p:cNvSpPr>
          <p:nvPr/>
        </p:nvSpPr>
        <p:spPr>
          <a:xfrm>
            <a:off x="21892473" y="3808300"/>
            <a:ext cx="1025952" cy="1726017"/>
          </a:xfrm>
          <a:prstGeom prst="rect">
            <a:avLst/>
          </a:prstGeom>
        </p:spPr>
        <p:txBody>
          <a:bodyPr lIns="103055" tIns="51528" rIns="103055" bIns="51528"/>
          <a:lstStyle>
            <a:lvl1pPr marL="0" indent="0" algn="ctr" defTabSz="4945205" rtl="0" fontAlgn="base">
              <a:spcBef>
                <a:spcPct val="20000"/>
              </a:spcBef>
              <a:spcAft>
                <a:spcPct val="0"/>
              </a:spcAft>
              <a:buNone/>
              <a:defRPr sz="17200">
                <a:solidFill>
                  <a:schemeClr val="tx1"/>
                </a:solidFill>
                <a:latin typeface="+mn-lt"/>
                <a:ea typeface="+mn-ea"/>
                <a:cs typeface="+mn-cs"/>
              </a:defRPr>
            </a:lvl1pPr>
            <a:lvl2pPr marL="515274" indent="0" algn="ctr" defTabSz="4945205" rtl="0" fontAlgn="base">
              <a:spcBef>
                <a:spcPct val="20000"/>
              </a:spcBef>
              <a:spcAft>
                <a:spcPct val="0"/>
              </a:spcAft>
              <a:buNone/>
              <a:defRPr sz="15100">
                <a:solidFill>
                  <a:schemeClr val="tx1"/>
                </a:solidFill>
                <a:latin typeface="+mn-lt"/>
              </a:defRPr>
            </a:lvl2pPr>
            <a:lvl3pPr marL="1030550" indent="0" algn="ctr" defTabSz="4945205" rtl="0" fontAlgn="base">
              <a:spcBef>
                <a:spcPct val="20000"/>
              </a:spcBef>
              <a:spcAft>
                <a:spcPct val="0"/>
              </a:spcAft>
              <a:buNone/>
              <a:defRPr sz="13000">
                <a:solidFill>
                  <a:schemeClr val="tx1"/>
                </a:solidFill>
                <a:latin typeface="+mn-lt"/>
              </a:defRPr>
            </a:lvl3pPr>
            <a:lvl4pPr marL="1545824" indent="0" algn="ctr" defTabSz="4945205" rtl="0" fontAlgn="base">
              <a:spcBef>
                <a:spcPct val="20000"/>
              </a:spcBef>
              <a:spcAft>
                <a:spcPct val="0"/>
              </a:spcAft>
              <a:buNone/>
              <a:defRPr sz="10700">
                <a:solidFill>
                  <a:schemeClr val="tx1"/>
                </a:solidFill>
                <a:latin typeface="+mn-lt"/>
              </a:defRPr>
            </a:lvl4pPr>
            <a:lvl5pPr marL="2061098" indent="0" algn="ctr" defTabSz="4945205" rtl="0" fontAlgn="base">
              <a:spcBef>
                <a:spcPct val="20000"/>
              </a:spcBef>
              <a:spcAft>
                <a:spcPct val="0"/>
              </a:spcAft>
              <a:buNone/>
              <a:defRPr sz="10700">
                <a:solidFill>
                  <a:schemeClr val="tx1"/>
                </a:solidFill>
                <a:latin typeface="+mn-lt"/>
              </a:defRPr>
            </a:lvl5pPr>
            <a:lvl6pPr marL="2576373" indent="0" algn="ctr" defTabSz="4945205" rtl="0" fontAlgn="base">
              <a:spcBef>
                <a:spcPct val="20000"/>
              </a:spcBef>
              <a:spcAft>
                <a:spcPct val="0"/>
              </a:spcAft>
              <a:buNone/>
              <a:defRPr sz="10700">
                <a:solidFill>
                  <a:schemeClr val="tx1"/>
                </a:solidFill>
                <a:latin typeface="+mn-lt"/>
              </a:defRPr>
            </a:lvl6pPr>
            <a:lvl7pPr marL="3091648" indent="0" algn="ctr" defTabSz="4945205" rtl="0" fontAlgn="base">
              <a:spcBef>
                <a:spcPct val="20000"/>
              </a:spcBef>
              <a:spcAft>
                <a:spcPct val="0"/>
              </a:spcAft>
              <a:buNone/>
              <a:defRPr sz="10700">
                <a:solidFill>
                  <a:schemeClr val="tx1"/>
                </a:solidFill>
                <a:latin typeface="+mn-lt"/>
              </a:defRPr>
            </a:lvl7pPr>
            <a:lvl8pPr marL="3606922" indent="0" algn="ctr" defTabSz="4945205" rtl="0" fontAlgn="base">
              <a:spcBef>
                <a:spcPct val="20000"/>
              </a:spcBef>
              <a:spcAft>
                <a:spcPct val="0"/>
              </a:spcAft>
              <a:buNone/>
              <a:defRPr sz="10700">
                <a:solidFill>
                  <a:schemeClr val="tx1"/>
                </a:solidFill>
                <a:latin typeface="+mn-lt"/>
              </a:defRPr>
            </a:lvl8pPr>
            <a:lvl9pPr marL="4122197" indent="0" algn="ctr" defTabSz="4945205" rtl="0" fontAlgn="base">
              <a:spcBef>
                <a:spcPct val="20000"/>
              </a:spcBef>
              <a:spcAft>
                <a:spcPct val="0"/>
              </a:spcAft>
              <a:buNone/>
              <a:defRPr sz="10700">
                <a:solidFill>
                  <a:schemeClr val="tx1"/>
                </a:solidFill>
                <a:latin typeface="+mn-lt"/>
              </a:defRPr>
            </a:lvl9pPr>
          </a:lstStyle>
          <a:p>
            <a:pPr algn="just"/>
            <a:endParaRPr lang="en-US" sz="3200" kern="0" dirty="0" smtClean="0"/>
          </a:p>
        </p:txBody>
      </p:sp>
      <p:pic>
        <p:nvPicPr>
          <p:cNvPr id="5" name="Picture 4"/>
          <p:cNvPicPr>
            <a:picLocks noChangeAspect="1"/>
          </p:cNvPicPr>
          <p:nvPr/>
        </p:nvPicPr>
        <p:blipFill>
          <a:blip r:embed="rId3"/>
          <a:stretch>
            <a:fillRect/>
          </a:stretch>
        </p:blipFill>
        <p:spPr>
          <a:xfrm>
            <a:off x="5249120" y="4389621"/>
            <a:ext cx="2281926" cy="2276606"/>
          </a:xfrm>
          <a:prstGeom prst="rect">
            <a:avLst/>
          </a:prstGeom>
        </p:spPr>
      </p:pic>
      <p:pic>
        <p:nvPicPr>
          <p:cNvPr id="6" name="Picture 5"/>
          <p:cNvPicPr>
            <a:picLocks noChangeAspect="1"/>
          </p:cNvPicPr>
          <p:nvPr/>
        </p:nvPicPr>
        <p:blipFill>
          <a:blip r:embed="rId4"/>
          <a:stretch>
            <a:fillRect/>
          </a:stretch>
        </p:blipFill>
        <p:spPr>
          <a:xfrm>
            <a:off x="9057723" y="4370149"/>
            <a:ext cx="2296077" cy="2296077"/>
          </a:xfrm>
          <a:prstGeom prst="rect">
            <a:avLst/>
          </a:prstGeom>
        </p:spPr>
      </p:pic>
      <p:pic>
        <p:nvPicPr>
          <p:cNvPr id="7" name="Picture 6"/>
          <p:cNvPicPr>
            <a:picLocks noChangeAspect="1"/>
          </p:cNvPicPr>
          <p:nvPr/>
        </p:nvPicPr>
        <p:blipFill>
          <a:blip r:embed="rId5"/>
          <a:stretch>
            <a:fillRect/>
          </a:stretch>
        </p:blipFill>
        <p:spPr>
          <a:xfrm>
            <a:off x="5249119" y="1606631"/>
            <a:ext cx="2145678" cy="2140675"/>
          </a:xfrm>
          <a:prstGeom prst="rect">
            <a:avLst/>
          </a:prstGeom>
        </p:spPr>
      </p:pic>
      <p:pic>
        <p:nvPicPr>
          <p:cNvPr id="8" name="Picture 7"/>
          <p:cNvPicPr>
            <a:picLocks noChangeAspect="1"/>
          </p:cNvPicPr>
          <p:nvPr/>
        </p:nvPicPr>
        <p:blipFill>
          <a:blip r:embed="rId6"/>
          <a:stretch>
            <a:fillRect/>
          </a:stretch>
        </p:blipFill>
        <p:spPr>
          <a:xfrm>
            <a:off x="9093445" y="1624686"/>
            <a:ext cx="2260355" cy="2255084"/>
          </a:xfrm>
          <a:prstGeom prst="rect">
            <a:avLst/>
          </a:prstGeom>
        </p:spPr>
      </p:pic>
      <p:sp>
        <p:nvSpPr>
          <p:cNvPr id="10" name="TextBox 9"/>
          <p:cNvSpPr txBox="1"/>
          <p:nvPr/>
        </p:nvSpPr>
        <p:spPr>
          <a:xfrm>
            <a:off x="4656827" y="1144967"/>
            <a:ext cx="4059874" cy="461665"/>
          </a:xfrm>
          <a:prstGeom prst="rect">
            <a:avLst/>
          </a:prstGeom>
          <a:noFill/>
        </p:spPr>
        <p:txBody>
          <a:bodyPr wrap="square" rtlCol="0">
            <a:spAutoFit/>
          </a:bodyPr>
          <a:lstStyle/>
          <a:p>
            <a:r>
              <a:rPr lang="en-US" sz="2400" dirty="0" smtClean="0"/>
              <a:t>(a) RGB (M10, M7, M5 Bands)</a:t>
            </a:r>
            <a:endParaRPr lang="en-US" sz="2400" dirty="0"/>
          </a:p>
        </p:txBody>
      </p:sp>
      <p:sp>
        <p:nvSpPr>
          <p:cNvPr id="11" name="TextBox 10"/>
          <p:cNvSpPr txBox="1"/>
          <p:nvPr/>
        </p:nvSpPr>
        <p:spPr>
          <a:xfrm>
            <a:off x="8461992" y="1144966"/>
            <a:ext cx="4073336" cy="461665"/>
          </a:xfrm>
          <a:prstGeom prst="rect">
            <a:avLst/>
          </a:prstGeom>
          <a:noFill/>
        </p:spPr>
        <p:txBody>
          <a:bodyPr wrap="square" rtlCol="0">
            <a:spAutoFit/>
          </a:bodyPr>
          <a:lstStyle/>
          <a:p>
            <a:r>
              <a:rPr lang="en-US" sz="2400" dirty="0" smtClean="0"/>
              <a:t>(b) RGB (M5, M4, M3 Bands)</a:t>
            </a:r>
            <a:endParaRPr lang="en-US" sz="2400" dirty="0"/>
          </a:p>
        </p:txBody>
      </p:sp>
      <p:sp>
        <p:nvSpPr>
          <p:cNvPr id="12" name="TextBox 11"/>
          <p:cNvSpPr txBox="1"/>
          <p:nvPr/>
        </p:nvSpPr>
        <p:spPr>
          <a:xfrm>
            <a:off x="4958916" y="3886229"/>
            <a:ext cx="3592467" cy="461665"/>
          </a:xfrm>
          <a:prstGeom prst="rect">
            <a:avLst/>
          </a:prstGeom>
          <a:noFill/>
        </p:spPr>
        <p:txBody>
          <a:bodyPr wrap="square" rtlCol="0">
            <a:spAutoFit/>
          </a:bodyPr>
          <a:lstStyle/>
          <a:p>
            <a:r>
              <a:rPr lang="en-US" sz="2400" dirty="0" smtClean="0"/>
              <a:t>(c) RGB (I3, I2, I1 Bands)</a:t>
            </a:r>
            <a:endParaRPr lang="en-US" sz="2400" dirty="0"/>
          </a:p>
        </p:txBody>
      </p:sp>
      <p:sp>
        <p:nvSpPr>
          <p:cNvPr id="13" name="TextBox 12"/>
          <p:cNvSpPr txBox="1"/>
          <p:nvPr/>
        </p:nvSpPr>
        <p:spPr>
          <a:xfrm>
            <a:off x="8716701" y="3958340"/>
            <a:ext cx="4520710" cy="461665"/>
          </a:xfrm>
          <a:prstGeom prst="rect">
            <a:avLst/>
          </a:prstGeom>
          <a:noFill/>
        </p:spPr>
        <p:txBody>
          <a:bodyPr wrap="square" rtlCol="0">
            <a:spAutoFit/>
          </a:bodyPr>
          <a:lstStyle/>
          <a:p>
            <a:r>
              <a:rPr lang="en-US" sz="2400" dirty="0" smtClean="0"/>
              <a:t>(d) RGB (I4, I2, I1 Bands)</a:t>
            </a:r>
            <a:endParaRPr lang="en-US" sz="2400" dirty="0"/>
          </a:p>
        </p:txBody>
      </p:sp>
    </p:spTree>
    <p:extLst>
      <p:ext uri="{BB962C8B-B14F-4D97-AF65-F5344CB8AC3E}">
        <p14:creationId xmlns:p14="http://schemas.microsoft.com/office/powerpoint/2010/main" val="32465023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2245" y="343892"/>
            <a:ext cx="9340516" cy="873270"/>
          </a:xfrm>
        </p:spPr>
        <p:txBody>
          <a:bodyPr/>
          <a:lstStyle/>
          <a:p>
            <a:r>
              <a:rPr lang="en-US" dirty="0" smtClean="0"/>
              <a:t>Method 3: </a:t>
            </a:r>
            <a:r>
              <a:rPr lang="en-US" dirty="0"/>
              <a:t>Enhanced VIIRS RGB Imagery</a:t>
            </a:r>
          </a:p>
        </p:txBody>
      </p:sp>
      <p:sp>
        <p:nvSpPr>
          <p:cNvPr id="4" name="Rectangle 3"/>
          <p:cNvSpPr/>
          <p:nvPr/>
        </p:nvSpPr>
        <p:spPr>
          <a:xfrm>
            <a:off x="5658518" y="4033317"/>
            <a:ext cx="2450097" cy="338554"/>
          </a:xfrm>
          <a:prstGeom prst="rect">
            <a:avLst/>
          </a:prstGeom>
        </p:spPr>
        <p:txBody>
          <a:bodyPr wrap="square">
            <a:spAutoFit/>
          </a:bodyPr>
          <a:lstStyle/>
          <a:p>
            <a:r>
              <a:rPr lang="en-US" sz="1600" dirty="0" smtClean="0"/>
              <a:t>(c) I1,I2,I3 RGB Linear 2%</a:t>
            </a:r>
            <a:endParaRPr lang="en-US" sz="1600" dirty="0"/>
          </a:p>
        </p:txBody>
      </p:sp>
      <p:sp>
        <p:nvSpPr>
          <p:cNvPr id="5" name="Rectangle 4"/>
          <p:cNvSpPr/>
          <p:nvPr/>
        </p:nvSpPr>
        <p:spPr>
          <a:xfrm>
            <a:off x="9398495" y="3927197"/>
            <a:ext cx="2657815" cy="338554"/>
          </a:xfrm>
          <a:prstGeom prst="rect">
            <a:avLst/>
          </a:prstGeom>
        </p:spPr>
        <p:txBody>
          <a:bodyPr wrap="square">
            <a:spAutoFit/>
          </a:bodyPr>
          <a:lstStyle/>
          <a:p>
            <a:r>
              <a:rPr lang="en-US" sz="1600" dirty="0" smtClean="0"/>
              <a:t>(d) I1,I2,I3 RGB Equalization</a:t>
            </a:r>
            <a:endParaRPr lang="en-US" sz="1600" dirty="0"/>
          </a:p>
        </p:txBody>
      </p:sp>
      <p:sp>
        <p:nvSpPr>
          <p:cNvPr id="6" name="Rectangle 5"/>
          <p:cNvSpPr/>
          <p:nvPr/>
        </p:nvSpPr>
        <p:spPr>
          <a:xfrm>
            <a:off x="5624461" y="1102666"/>
            <a:ext cx="2517470" cy="338554"/>
          </a:xfrm>
          <a:prstGeom prst="rect">
            <a:avLst/>
          </a:prstGeom>
        </p:spPr>
        <p:txBody>
          <a:bodyPr wrap="square">
            <a:spAutoFit/>
          </a:bodyPr>
          <a:lstStyle/>
          <a:p>
            <a:r>
              <a:rPr lang="en-US" sz="1600" dirty="0" smtClean="0"/>
              <a:t>(a) I1,I2,I3 RGB Gaussian</a:t>
            </a:r>
            <a:endParaRPr lang="en-US" sz="1600" dirty="0"/>
          </a:p>
        </p:txBody>
      </p:sp>
      <p:sp>
        <p:nvSpPr>
          <p:cNvPr id="7" name="Rectangle 6"/>
          <p:cNvSpPr/>
          <p:nvPr/>
        </p:nvSpPr>
        <p:spPr>
          <a:xfrm>
            <a:off x="9386750" y="1102666"/>
            <a:ext cx="3044730" cy="338554"/>
          </a:xfrm>
          <a:prstGeom prst="rect">
            <a:avLst/>
          </a:prstGeom>
        </p:spPr>
        <p:txBody>
          <a:bodyPr wrap="square">
            <a:spAutoFit/>
          </a:bodyPr>
          <a:lstStyle/>
          <a:p>
            <a:r>
              <a:rPr lang="en-US" sz="1600" dirty="0" smtClean="0"/>
              <a:t>(b) I1,I2,I3 RGB Square Root</a:t>
            </a:r>
            <a:endParaRPr lang="en-US" sz="16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0575" y="4469006"/>
            <a:ext cx="2255543" cy="195105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00745" y="4301137"/>
            <a:ext cx="2304567" cy="2106551"/>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24061" y="1608035"/>
            <a:ext cx="2282057" cy="2314566"/>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35450" y="1545916"/>
            <a:ext cx="2222428" cy="2157223"/>
          </a:xfrm>
          <a:prstGeom prst="rect">
            <a:avLst/>
          </a:prstGeom>
        </p:spPr>
      </p:pic>
      <p:sp>
        <p:nvSpPr>
          <p:cNvPr id="13" name="Rectangle 12"/>
          <p:cNvSpPr/>
          <p:nvPr/>
        </p:nvSpPr>
        <p:spPr>
          <a:xfrm>
            <a:off x="482024" y="1329045"/>
            <a:ext cx="4619628" cy="5262979"/>
          </a:xfrm>
          <a:prstGeom prst="rect">
            <a:avLst/>
          </a:prstGeom>
        </p:spPr>
        <p:txBody>
          <a:bodyPr wrap="square">
            <a:spAutoFit/>
          </a:bodyPr>
          <a:lstStyle/>
          <a:p>
            <a:pPr marL="457200" indent="-457200">
              <a:buFont typeface="Arial" panose="020B0604020202020204" pitchFamily="34" charset="0"/>
              <a:buChar char="•"/>
            </a:pPr>
            <a:r>
              <a:rPr lang="en-US" sz="2400" kern="0" dirty="0" smtClean="0"/>
              <a:t>The </a:t>
            </a:r>
            <a:r>
              <a:rPr lang="en-US" sz="2400" kern="0" dirty="0"/>
              <a:t>enhancement methods of Linear 2%, Equalization, Gaussian, Square Root work well for all RGB imagery in contrasting oil spill feature. Among those methods, Linear 2% seems working better than </a:t>
            </a:r>
            <a:r>
              <a:rPr lang="en-US" sz="2400" kern="0" dirty="0" smtClean="0"/>
              <a:t>others.</a:t>
            </a:r>
            <a:endParaRPr lang="en-US" sz="2400" kern="0" dirty="0"/>
          </a:p>
          <a:p>
            <a:pPr marL="457200" indent="-457200">
              <a:buFont typeface="Arial" panose="020B0604020202020204" pitchFamily="34" charset="0"/>
              <a:buChar char="•"/>
            </a:pPr>
            <a:r>
              <a:rPr lang="en-US" sz="2400" kern="0" dirty="0"/>
              <a:t>Linear 0-255 enhancement is less helpful for I Band and M5-M7-M10 RGB Imagery, but it does work for M3,M4,M5 RGB Imagery (figures are not shown here).</a:t>
            </a:r>
          </a:p>
        </p:txBody>
      </p:sp>
    </p:spTree>
    <p:extLst>
      <p:ext uri="{BB962C8B-B14F-4D97-AF65-F5344CB8AC3E}">
        <p14:creationId xmlns:p14="http://schemas.microsoft.com/office/powerpoint/2010/main" val="1109705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8152" y="0"/>
            <a:ext cx="11633848" cy="1088947"/>
          </a:xfrm>
          <a:prstGeom prst="rect">
            <a:avLst/>
          </a:prstGeom>
          <a:noFill/>
        </p:spPr>
        <p:txBody>
          <a:bodyPr wrap="square" lIns="103055" tIns="51528" rIns="103055" bIns="51528" rtlCol="0">
            <a:spAutoFit/>
          </a:bodyPr>
          <a:lstStyle/>
          <a:p>
            <a:pPr algn="ctr"/>
            <a:r>
              <a:rPr lang="en-US" sz="3200" b="1" dirty="0" smtClean="0">
                <a:latin typeface="Times New Roman" panose="02020603050405020304" pitchFamily="18" charset="0"/>
                <a:cs typeface="Times New Roman" panose="02020603050405020304" pitchFamily="18" charset="0"/>
              </a:rPr>
              <a:t>Method 4: A New Oil Reflectance-Based </a:t>
            </a:r>
          </a:p>
          <a:p>
            <a:pPr algn="ctr"/>
            <a:r>
              <a:rPr lang="en-US" sz="3200" b="1" dirty="0" smtClean="0">
                <a:latin typeface="Times New Roman" panose="02020603050405020304" pitchFamily="18" charset="0"/>
                <a:cs typeface="Times New Roman" panose="02020603050405020304" pitchFamily="18" charset="0"/>
              </a:rPr>
              <a:t>Imagery Enhancement</a:t>
            </a:r>
            <a:endParaRPr lang="en-US" sz="3200" b="1" dirty="0">
              <a:latin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a:xfrm>
            <a:off x="0" y="1216312"/>
            <a:ext cx="3993544" cy="5513696"/>
          </a:xfrm>
          <a:prstGeom prst="rect">
            <a:avLst/>
          </a:prstGeom>
          <a:ln>
            <a:noFill/>
          </a:ln>
        </p:spPr>
        <p:txBody>
          <a:bodyPr lIns="103055" tIns="51528" rIns="103055" bIns="51528">
            <a:noAutofit/>
          </a:bodyPr>
          <a:lstStyle>
            <a:lvl1pPr marL="0" indent="0" algn="ctr" defTabSz="4945205" rtl="0" fontAlgn="base">
              <a:spcBef>
                <a:spcPct val="20000"/>
              </a:spcBef>
              <a:spcAft>
                <a:spcPct val="0"/>
              </a:spcAft>
              <a:buNone/>
              <a:defRPr sz="17200">
                <a:solidFill>
                  <a:schemeClr val="tx1"/>
                </a:solidFill>
                <a:latin typeface="+mn-lt"/>
                <a:ea typeface="+mn-ea"/>
                <a:cs typeface="+mn-cs"/>
              </a:defRPr>
            </a:lvl1pPr>
            <a:lvl2pPr marL="515274" indent="0" algn="ctr" defTabSz="4945205" rtl="0" fontAlgn="base">
              <a:spcBef>
                <a:spcPct val="20000"/>
              </a:spcBef>
              <a:spcAft>
                <a:spcPct val="0"/>
              </a:spcAft>
              <a:buNone/>
              <a:defRPr sz="15100">
                <a:solidFill>
                  <a:schemeClr val="tx1"/>
                </a:solidFill>
                <a:latin typeface="+mn-lt"/>
              </a:defRPr>
            </a:lvl2pPr>
            <a:lvl3pPr marL="1030550" indent="0" algn="ctr" defTabSz="4945205" rtl="0" fontAlgn="base">
              <a:spcBef>
                <a:spcPct val="20000"/>
              </a:spcBef>
              <a:spcAft>
                <a:spcPct val="0"/>
              </a:spcAft>
              <a:buNone/>
              <a:defRPr sz="13000">
                <a:solidFill>
                  <a:schemeClr val="tx1"/>
                </a:solidFill>
                <a:latin typeface="+mn-lt"/>
              </a:defRPr>
            </a:lvl3pPr>
            <a:lvl4pPr marL="1545824" indent="0" algn="ctr" defTabSz="4945205" rtl="0" fontAlgn="base">
              <a:spcBef>
                <a:spcPct val="20000"/>
              </a:spcBef>
              <a:spcAft>
                <a:spcPct val="0"/>
              </a:spcAft>
              <a:buNone/>
              <a:defRPr sz="10700">
                <a:solidFill>
                  <a:schemeClr val="tx1"/>
                </a:solidFill>
                <a:latin typeface="+mn-lt"/>
              </a:defRPr>
            </a:lvl4pPr>
            <a:lvl5pPr marL="2061098" indent="0" algn="ctr" defTabSz="4945205" rtl="0" fontAlgn="base">
              <a:spcBef>
                <a:spcPct val="20000"/>
              </a:spcBef>
              <a:spcAft>
                <a:spcPct val="0"/>
              </a:spcAft>
              <a:buNone/>
              <a:defRPr sz="10700">
                <a:solidFill>
                  <a:schemeClr val="tx1"/>
                </a:solidFill>
                <a:latin typeface="+mn-lt"/>
              </a:defRPr>
            </a:lvl5pPr>
            <a:lvl6pPr marL="2576373" indent="0" algn="ctr" defTabSz="4945205" rtl="0" fontAlgn="base">
              <a:spcBef>
                <a:spcPct val="20000"/>
              </a:spcBef>
              <a:spcAft>
                <a:spcPct val="0"/>
              </a:spcAft>
              <a:buNone/>
              <a:defRPr sz="10700">
                <a:solidFill>
                  <a:schemeClr val="tx1"/>
                </a:solidFill>
                <a:latin typeface="+mn-lt"/>
              </a:defRPr>
            </a:lvl6pPr>
            <a:lvl7pPr marL="3091648" indent="0" algn="ctr" defTabSz="4945205" rtl="0" fontAlgn="base">
              <a:spcBef>
                <a:spcPct val="20000"/>
              </a:spcBef>
              <a:spcAft>
                <a:spcPct val="0"/>
              </a:spcAft>
              <a:buNone/>
              <a:defRPr sz="10700">
                <a:solidFill>
                  <a:schemeClr val="tx1"/>
                </a:solidFill>
                <a:latin typeface="+mn-lt"/>
              </a:defRPr>
            </a:lvl7pPr>
            <a:lvl8pPr marL="3606922" indent="0" algn="ctr" defTabSz="4945205" rtl="0" fontAlgn="base">
              <a:spcBef>
                <a:spcPct val="20000"/>
              </a:spcBef>
              <a:spcAft>
                <a:spcPct val="0"/>
              </a:spcAft>
              <a:buNone/>
              <a:defRPr sz="10700">
                <a:solidFill>
                  <a:schemeClr val="tx1"/>
                </a:solidFill>
                <a:latin typeface="+mn-lt"/>
              </a:defRPr>
            </a:lvl8pPr>
            <a:lvl9pPr marL="4122197" indent="0" algn="ctr" defTabSz="4945205" rtl="0" fontAlgn="base">
              <a:spcBef>
                <a:spcPct val="20000"/>
              </a:spcBef>
              <a:spcAft>
                <a:spcPct val="0"/>
              </a:spcAft>
              <a:buNone/>
              <a:defRPr sz="10700">
                <a:solidFill>
                  <a:schemeClr val="tx1"/>
                </a:solidFill>
                <a:latin typeface="+mn-lt"/>
              </a:defRPr>
            </a:lvl9pPr>
          </a:lstStyle>
          <a:p>
            <a:pPr marL="285750" indent="-285750" algn="just">
              <a:buFont typeface="Arial" panose="020B0604020202020204" pitchFamily="34" charset="0"/>
              <a:buChar char="•"/>
            </a:pPr>
            <a:r>
              <a:rPr lang="en-US" sz="2400" kern="0" dirty="0" smtClean="0"/>
              <a:t>Shown are reflectance spectra of oil and seawater for a suspicious Taylor oil spill on 05/08/2016. Reflectance of oil varies between 0.15 and 0.25.</a:t>
            </a:r>
          </a:p>
          <a:p>
            <a:pPr marL="285750" indent="-285750" algn="just">
              <a:buFont typeface="Arial" panose="020B0604020202020204" pitchFamily="34" charset="0"/>
              <a:buChar char="•"/>
            </a:pPr>
            <a:r>
              <a:rPr lang="en-US" sz="2400" kern="0" dirty="0" smtClean="0"/>
              <a:t>Analyses on more Taylor oil spills show that reflectance of oil and seawater will change with solar zenith and azimuthal angles and satellite viewing angle, ranging from 0.08 to 0.5 (figure is not shown here).</a:t>
            </a:r>
          </a:p>
          <a:p>
            <a:pPr algn="just"/>
            <a:endParaRPr lang="en-US" sz="2400" kern="0" dirty="0" smtClean="0"/>
          </a:p>
        </p:txBody>
      </p:sp>
      <p:graphicFrame>
        <p:nvGraphicFramePr>
          <p:cNvPr id="6" name="Chart 5"/>
          <p:cNvGraphicFramePr>
            <a:graphicFrameLocks/>
          </p:cNvGraphicFramePr>
          <p:nvPr>
            <p:extLst>
              <p:ext uri="{D42A27DB-BD31-4B8C-83A1-F6EECF244321}">
                <p14:modId xmlns:p14="http://schemas.microsoft.com/office/powerpoint/2010/main" val="1147590698"/>
              </p:ext>
            </p:extLst>
          </p:nvPr>
        </p:nvGraphicFramePr>
        <p:xfrm>
          <a:off x="4588042" y="1245044"/>
          <a:ext cx="7277253" cy="472957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10597549" y="9852933"/>
            <a:ext cx="6487426" cy="707886"/>
          </a:xfrm>
          <a:prstGeom prst="rect">
            <a:avLst/>
          </a:prstGeom>
          <a:noFill/>
        </p:spPr>
        <p:txBody>
          <a:bodyPr wrap="square" rtlCol="0">
            <a:spAutoFit/>
          </a:bodyPr>
          <a:lstStyle/>
          <a:p>
            <a:r>
              <a:rPr lang="en-US" sz="2000" dirty="0" smtClean="0">
                <a:solidFill>
                  <a:schemeClr val="bg1"/>
                </a:solidFill>
              </a:rPr>
              <a:t>(b) Oil Reflectance-based Enhancement: </a:t>
            </a:r>
          </a:p>
          <a:p>
            <a:r>
              <a:rPr lang="en-US" sz="2000" dirty="0">
                <a:solidFill>
                  <a:schemeClr val="bg1"/>
                </a:solidFill>
              </a:rPr>
              <a:t> </a:t>
            </a:r>
            <a:r>
              <a:rPr lang="en-US" sz="2000" dirty="0" smtClean="0">
                <a:solidFill>
                  <a:schemeClr val="bg1"/>
                </a:solidFill>
              </a:rPr>
              <a:t>   0.1 (min.) ~ 0.3 (max.) in Refl.</a:t>
            </a:r>
            <a:endParaRPr lang="en-US" sz="2000" dirty="0">
              <a:solidFill>
                <a:schemeClr val="bg1"/>
              </a:solidFill>
            </a:endParaRPr>
          </a:p>
        </p:txBody>
      </p:sp>
      <p:sp>
        <p:nvSpPr>
          <p:cNvPr id="11" name="TextBox 10"/>
          <p:cNvSpPr txBox="1"/>
          <p:nvPr/>
        </p:nvSpPr>
        <p:spPr>
          <a:xfrm>
            <a:off x="2841720" y="9948795"/>
            <a:ext cx="4240954" cy="707886"/>
          </a:xfrm>
          <a:prstGeom prst="rect">
            <a:avLst/>
          </a:prstGeom>
          <a:noFill/>
        </p:spPr>
        <p:txBody>
          <a:bodyPr wrap="square" rtlCol="0">
            <a:spAutoFit/>
          </a:bodyPr>
          <a:lstStyle/>
          <a:p>
            <a:pPr marL="457200" indent="-457200">
              <a:buAutoNum type="alphaLcParenBoth"/>
            </a:pPr>
            <a:r>
              <a:rPr lang="en-US" sz="2000" dirty="0" smtClean="0">
                <a:solidFill>
                  <a:schemeClr val="bg1"/>
                </a:solidFill>
              </a:rPr>
              <a:t>NO Enhancement: </a:t>
            </a:r>
          </a:p>
          <a:p>
            <a:r>
              <a:rPr lang="en-US" sz="2000" dirty="0">
                <a:solidFill>
                  <a:schemeClr val="bg1"/>
                </a:solidFill>
              </a:rPr>
              <a:t> </a:t>
            </a:r>
            <a:r>
              <a:rPr lang="en-US" sz="2000" dirty="0" smtClean="0">
                <a:solidFill>
                  <a:schemeClr val="bg1"/>
                </a:solidFill>
              </a:rPr>
              <a:t>   0.05 (min.) ~ 0.63 (max.) in Refl.</a:t>
            </a:r>
            <a:endParaRPr lang="en-US" sz="2000" dirty="0">
              <a:solidFill>
                <a:schemeClr val="bg1"/>
              </a:solidFill>
            </a:endParaRPr>
          </a:p>
        </p:txBody>
      </p:sp>
      <p:sp>
        <p:nvSpPr>
          <p:cNvPr id="14" name="Content Placeholder 2"/>
          <p:cNvSpPr txBox="1">
            <a:spLocks/>
          </p:cNvSpPr>
          <p:nvPr/>
        </p:nvSpPr>
        <p:spPr>
          <a:xfrm>
            <a:off x="2841720" y="10658596"/>
            <a:ext cx="12650543" cy="428982"/>
          </a:xfrm>
          <a:prstGeom prst="rect">
            <a:avLst/>
          </a:prstGeom>
        </p:spPr>
        <p:txBody>
          <a:bodyPr lIns="103055" tIns="51528" rIns="103055" bIns="51528"/>
          <a:lstStyle>
            <a:lvl1pPr marL="0" indent="0" algn="ctr" defTabSz="4945205" rtl="0" fontAlgn="base">
              <a:spcBef>
                <a:spcPct val="20000"/>
              </a:spcBef>
              <a:spcAft>
                <a:spcPct val="0"/>
              </a:spcAft>
              <a:buNone/>
              <a:defRPr sz="17200">
                <a:solidFill>
                  <a:schemeClr val="tx1"/>
                </a:solidFill>
                <a:latin typeface="+mn-lt"/>
                <a:ea typeface="+mn-ea"/>
                <a:cs typeface="+mn-cs"/>
              </a:defRPr>
            </a:lvl1pPr>
            <a:lvl2pPr marL="515274" indent="0" algn="ctr" defTabSz="4945205" rtl="0" fontAlgn="base">
              <a:spcBef>
                <a:spcPct val="20000"/>
              </a:spcBef>
              <a:spcAft>
                <a:spcPct val="0"/>
              </a:spcAft>
              <a:buNone/>
              <a:defRPr sz="15100">
                <a:solidFill>
                  <a:schemeClr val="tx1"/>
                </a:solidFill>
                <a:latin typeface="+mn-lt"/>
              </a:defRPr>
            </a:lvl2pPr>
            <a:lvl3pPr marL="1030550" indent="0" algn="ctr" defTabSz="4945205" rtl="0" fontAlgn="base">
              <a:spcBef>
                <a:spcPct val="20000"/>
              </a:spcBef>
              <a:spcAft>
                <a:spcPct val="0"/>
              </a:spcAft>
              <a:buNone/>
              <a:defRPr sz="13000">
                <a:solidFill>
                  <a:schemeClr val="tx1"/>
                </a:solidFill>
                <a:latin typeface="+mn-lt"/>
              </a:defRPr>
            </a:lvl3pPr>
            <a:lvl4pPr marL="1545824" indent="0" algn="ctr" defTabSz="4945205" rtl="0" fontAlgn="base">
              <a:spcBef>
                <a:spcPct val="20000"/>
              </a:spcBef>
              <a:spcAft>
                <a:spcPct val="0"/>
              </a:spcAft>
              <a:buNone/>
              <a:defRPr sz="10700">
                <a:solidFill>
                  <a:schemeClr val="tx1"/>
                </a:solidFill>
                <a:latin typeface="+mn-lt"/>
              </a:defRPr>
            </a:lvl4pPr>
            <a:lvl5pPr marL="2061098" indent="0" algn="ctr" defTabSz="4945205" rtl="0" fontAlgn="base">
              <a:spcBef>
                <a:spcPct val="20000"/>
              </a:spcBef>
              <a:spcAft>
                <a:spcPct val="0"/>
              </a:spcAft>
              <a:buNone/>
              <a:defRPr sz="10700">
                <a:solidFill>
                  <a:schemeClr val="tx1"/>
                </a:solidFill>
                <a:latin typeface="+mn-lt"/>
              </a:defRPr>
            </a:lvl5pPr>
            <a:lvl6pPr marL="2576373" indent="0" algn="ctr" defTabSz="4945205" rtl="0" fontAlgn="base">
              <a:spcBef>
                <a:spcPct val="20000"/>
              </a:spcBef>
              <a:spcAft>
                <a:spcPct val="0"/>
              </a:spcAft>
              <a:buNone/>
              <a:defRPr sz="10700">
                <a:solidFill>
                  <a:schemeClr val="tx1"/>
                </a:solidFill>
                <a:latin typeface="+mn-lt"/>
              </a:defRPr>
            </a:lvl6pPr>
            <a:lvl7pPr marL="3091648" indent="0" algn="ctr" defTabSz="4945205" rtl="0" fontAlgn="base">
              <a:spcBef>
                <a:spcPct val="20000"/>
              </a:spcBef>
              <a:spcAft>
                <a:spcPct val="0"/>
              </a:spcAft>
              <a:buNone/>
              <a:defRPr sz="10700">
                <a:solidFill>
                  <a:schemeClr val="tx1"/>
                </a:solidFill>
                <a:latin typeface="+mn-lt"/>
              </a:defRPr>
            </a:lvl7pPr>
            <a:lvl8pPr marL="3606922" indent="0" algn="ctr" defTabSz="4945205" rtl="0" fontAlgn="base">
              <a:spcBef>
                <a:spcPct val="20000"/>
              </a:spcBef>
              <a:spcAft>
                <a:spcPct val="0"/>
              </a:spcAft>
              <a:buNone/>
              <a:defRPr sz="10700">
                <a:solidFill>
                  <a:schemeClr val="tx1"/>
                </a:solidFill>
                <a:latin typeface="+mn-lt"/>
              </a:defRPr>
            </a:lvl8pPr>
            <a:lvl9pPr marL="4122197" indent="0" algn="ctr" defTabSz="4945205" rtl="0" fontAlgn="base">
              <a:spcBef>
                <a:spcPct val="20000"/>
              </a:spcBef>
              <a:spcAft>
                <a:spcPct val="0"/>
              </a:spcAft>
              <a:buNone/>
              <a:defRPr sz="10700">
                <a:solidFill>
                  <a:schemeClr val="tx1"/>
                </a:solidFill>
                <a:latin typeface="+mn-lt"/>
              </a:defRPr>
            </a:lvl9pPr>
          </a:lstStyle>
          <a:p>
            <a:pPr algn="just"/>
            <a:r>
              <a:rPr lang="en-US" sz="2000" kern="0" dirty="0" smtClean="0"/>
              <a:t>Figure 6 </a:t>
            </a:r>
            <a:r>
              <a:rPr lang="en-US" sz="2000" kern="0" dirty="0"/>
              <a:t>MODIS/Terra imagery at 555 </a:t>
            </a:r>
            <a:r>
              <a:rPr lang="en-US" sz="2000" kern="0" dirty="0" smtClean="0"/>
              <a:t>nm </a:t>
            </a:r>
            <a:r>
              <a:rPr lang="en-US" sz="2000" kern="0" dirty="0"/>
              <a:t>by using oil reflectance-based imagery </a:t>
            </a:r>
            <a:r>
              <a:rPr lang="en-US" sz="2000" kern="0" dirty="0" smtClean="0"/>
              <a:t>enhancement</a:t>
            </a:r>
          </a:p>
        </p:txBody>
      </p:sp>
      <p:sp>
        <p:nvSpPr>
          <p:cNvPr id="15" name="Content Placeholder 2"/>
          <p:cNvSpPr txBox="1">
            <a:spLocks/>
          </p:cNvSpPr>
          <p:nvPr/>
        </p:nvSpPr>
        <p:spPr>
          <a:xfrm>
            <a:off x="5344711" y="6113060"/>
            <a:ext cx="6269773" cy="616948"/>
          </a:xfrm>
          <a:prstGeom prst="rect">
            <a:avLst/>
          </a:prstGeom>
        </p:spPr>
        <p:txBody>
          <a:bodyPr lIns="103055" tIns="51528" rIns="103055" bIns="51528"/>
          <a:lstStyle>
            <a:lvl1pPr marL="0" indent="0" algn="ctr" defTabSz="4945205" rtl="0" fontAlgn="base">
              <a:spcBef>
                <a:spcPct val="20000"/>
              </a:spcBef>
              <a:spcAft>
                <a:spcPct val="0"/>
              </a:spcAft>
              <a:buNone/>
              <a:defRPr sz="17200">
                <a:solidFill>
                  <a:schemeClr val="tx1"/>
                </a:solidFill>
                <a:latin typeface="+mn-lt"/>
                <a:ea typeface="+mn-ea"/>
                <a:cs typeface="+mn-cs"/>
              </a:defRPr>
            </a:lvl1pPr>
            <a:lvl2pPr marL="515274" indent="0" algn="ctr" defTabSz="4945205" rtl="0" fontAlgn="base">
              <a:spcBef>
                <a:spcPct val="20000"/>
              </a:spcBef>
              <a:spcAft>
                <a:spcPct val="0"/>
              </a:spcAft>
              <a:buNone/>
              <a:defRPr sz="15100">
                <a:solidFill>
                  <a:schemeClr val="tx1"/>
                </a:solidFill>
                <a:latin typeface="+mn-lt"/>
              </a:defRPr>
            </a:lvl2pPr>
            <a:lvl3pPr marL="1030550" indent="0" algn="ctr" defTabSz="4945205" rtl="0" fontAlgn="base">
              <a:spcBef>
                <a:spcPct val="20000"/>
              </a:spcBef>
              <a:spcAft>
                <a:spcPct val="0"/>
              </a:spcAft>
              <a:buNone/>
              <a:defRPr sz="13000">
                <a:solidFill>
                  <a:schemeClr val="tx1"/>
                </a:solidFill>
                <a:latin typeface="+mn-lt"/>
              </a:defRPr>
            </a:lvl3pPr>
            <a:lvl4pPr marL="1545824" indent="0" algn="ctr" defTabSz="4945205" rtl="0" fontAlgn="base">
              <a:spcBef>
                <a:spcPct val="20000"/>
              </a:spcBef>
              <a:spcAft>
                <a:spcPct val="0"/>
              </a:spcAft>
              <a:buNone/>
              <a:defRPr sz="10700">
                <a:solidFill>
                  <a:schemeClr val="tx1"/>
                </a:solidFill>
                <a:latin typeface="+mn-lt"/>
              </a:defRPr>
            </a:lvl4pPr>
            <a:lvl5pPr marL="2061098" indent="0" algn="ctr" defTabSz="4945205" rtl="0" fontAlgn="base">
              <a:spcBef>
                <a:spcPct val="20000"/>
              </a:spcBef>
              <a:spcAft>
                <a:spcPct val="0"/>
              </a:spcAft>
              <a:buNone/>
              <a:defRPr sz="10700">
                <a:solidFill>
                  <a:schemeClr val="tx1"/>
                </a:solidFill>
                <a:latin typeface="+mn-lt"/>
              </a:defRPr>
            </a:lvl5pPr>
            <a:lvl6pPr marL="2576373" indent="0" algn="ctr" defTabSz="4945205" rtl="0" fontAlgn="base">
              <a:spcBef>
                <a:spcPct val="20000"/>
              </a:spcBef>
              <a:spcAft>
                <a:spcPct val="0"/>
              </a:spcAft>
              <a:buNone/>
              <a:defRPr sz="10700">
                <a:solidFill>
                  <a:schemeClr val="tx1"/>
                </a:solidFill>
                <a:latin typeface="+mn-lt"/>
              </a:defRPr>
            </a:lvl6pPr>
            <a:lvl7pPr marL="3091648" indent="0" algn="ctr" defTabSz="4945205" rtl="0" fontAlgn="base">
              <a:spcBef>
                <a:spcPct val="20000"/>
              </a:spcBef>
              <a:spcAft>
                <a:spcPct val="0"/>
              </a:spcAft>
              <a:buNone/>
              <a:defRPr sz="10700">
                <a:solidFill>
                  <a:schemeClr val="tx1"/>
                </a:solidFill>
                <a:latin typeface="+mn-lt"/>
              </a:defRPr>
            </a:lvl7pPr>
            <a:lvl8pPr marL="3606922" indent="0" algn="ctr" defTabSz="4945205" rtl="0" fontAlgn="base">
              <a:spcBef>
                <a:spcPct val="20000"/>
              </a:spcBef>
              <a:spcAft>
                <a:spcPct val="0"/>
              </a:spcAft>
              <a:buNone/>
              <a:defRPr sz="10700">
                <a:solidFill>
                  <a:schemeClr val="tx1"/>
                </a:solidFill>
                <a:latin typeface="+mn-lt"/>
              </a:defRPr>
            </a:lvl8pPr>
            <a:lvl9pPr marL="4122197" indent="0" algn="ctr" defTabSz="4945205" rtl="0" fontAlgn="base">
              <a:spcBef>
                <a:spcPct val="20000"/>
              </a:spcBef>
              <a:spcAft>
                <a:spcPct val="0"/>
              </a:spcAft>
              <a:buNone/>
              <a:defRPr sz="10700">
                <a:solidFill>
                  <a:schemeClr val="tx1"/>
                </a:solidFill>
                <a:latin typeface="+mn-lt"/>
              </a:defRPr>
            </a:lvl9pPr>
          </a:lstStyle>
          <a:p>
            <a:pPr algn="just"/>
            <a:r>
              <a:rPr lang="en-US" sz="1800" kern="0" dirty="0" smtClean="0"/>
              <a:t>Figure Reflectance statistics of oil and seawater based on the suspicious Taylor oil spill on 05/08/2016 </a:t>
            </a:r>
          </a:p>
        </p:txBody>
      </p:sp>
    </p:spTree>
    <p:extLst>
      <p:ext uri="{BB962C8B-B14F-4D97-AF65-F5344CB8AC3E}">
        <p14:creationId xmlns:p14="http://schemas.microsoft.com/office/powerpoint/2010/main" val="3440646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5322</TotalTime>
  <Words>1120</Words>
  <Application>Microsoft Office PowerPoint</Application>
  <PresentationFormat>Custom</PresentationFormat>
  <Paragraphs>92</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Detecting Taylor Oil Spills From  SNPP Visible Infrared Imaging Radiometer Suite (VIIRS) Observations</vt:lpstr>
      <vt:lpstr>Outline</vt:lpstr>
      <vt:lpstr>First Taylor Oil Spill Event</vt:lpstr>
      <vt:lpstr>Methodology to Detect Taylor Oil Spills  from VIIRS Observations</vt:lpstr>
      <vt:lpstr> Method 1: VIIRS Single Band of Observations for a suspicious Taylor oil spill on May 18, 2016 </vt:lpstr>
      <vt:lpstr>Method 1: VIIRS Single Band of Observations Continued</vt:lpstr>
      <vt:lpstr> Method 2: VIIRS RGB Multiple Band of Imagery</vt:lpstr>
      <vt:lpstr>Method 3: Enhanced VIIRS RGB Imagery</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family</dc:creator>
  <cp:lastModifiedBy>Ellen</cp:lastModifiedBy>
  <cp:revision>75</cp:revision>
  <dcterms:created xsi:type="dcterms:W3CDTF">2017-07-28T00:51:27Z</dcterms:created>
  <dcterms:modified xsi:type="dcterms:W3CDTF">2017-11-07T17:07:59Z</dcterms:modified>
</cp:coreProperties>
</file>