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75" r:id="rId3"/>
    <p:sldMasterId id="2147483662" r:id="rId4"/>
  </p:sldMasterIdLst>
  <p:handoutMasterIdLst>
    <p:handoutMasterId r:id="rId30"/>
  </p:handoutMasterIdLst>
  <p:sldIdLst>
    <p:sldId id="264" r:id="rId5"/>
    <p:sldId id="266" r:id="rId6"/>
    <p:sldId id="272" r:id="rId7"/>
    <p:sldId id="288" r:id="rId8"/>
    <p:sldId id="262" r:id="rId9"/>
    <p:sldId id="269" r:id="rId10"/>
    <p:sldId id="258" r:id="rId11"/>
    <p:sldId id="270" r:id="rId12"/>
    <p:sldId id="267" r:id="rId13"/>
    <p:sldId id="273" r:id="rId14"/>
    <p:sldId id="274" r:id="rId15"/>
    <p:sldId id="275" r:id="rId16"/>
    <p:sldId id="278" r:id="rId17"/>
    <p:sldId id="280" r:id="rId18"/>
    <p:sldId id="271" r:id="rId19"/>
    <p:sldId id="282" r:id="rId20"/>
    <p:sldId id="276" r:id="rId21"/>
    <p:sldId id="277" r:id="rId22"/>
    <p:sldId id="283" r:id="rId23"/>
    <p:sldId id="285" r:id="rId24"/>
    <p:sldId id="284" r:id="rId25"/>
    <p:sldId id="257" r:id="rId26"/>
    <p:sldId id="286" r:id="rId27"/>
    <p:sldId id="287"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97" d="100"/>
          <a:sy n="97" d="100"/>
        </p:scale>
        <p:origin x="-114" y="-342"/>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19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2F5A6E-68C0-4F29-8596-9C507BF1F5A3}" type="datetimeFigureOut">
              <a:rPr lang="en-US" smtClean="0"/>
              <a:t>7/27/2017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EF229-3E3C-429B-99B6-4F195CEF32FE}" type="slidenum">
              <a:rPr lang="en-US" smtClean="0"/>
              <a:t>‹#›</a:t>
            </a:fld>
            <a:endParaRPr lang="en-US"/>
          </a:p>
        </p:txBody>
      </p:sp>
    </p:spTree>
    <p:extLst>
      <p:ext uri="{BB962C8B-B14F-4D97-AF65-F5344CB8AC3E}">
        <p14:creationId xmlns:p14="http://schemas.microsoft.com/office/powerpoint/2010/main" val="19415613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18EBAC-8331-4462-BBE6-9559ACE7D94C}"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3115194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8EBAC-8331-4462-BBE6-9559ACE7D94C}"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275149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18EBAC-8331-4462-BBE6-9559ACE7D94C}"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1450996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18EBAC-8331-4462-BBE6-9559ACE7D94C}"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2506167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18EBAC-8331-4462-BBE6-9559ACE7D94C}"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3109097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18EBAC-8331-4462-BBE6-9559ACE7D94C}"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2999281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7E069C-DDE1-48B3-B882-E92AF684BD94}"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2472201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E069C-DDE1-48B3-B882-E92AF684BD94}"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3610983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7E069C-DDE1-48B3-B882-E92AF684BD94}"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684300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7E069C-DDE1-48B3-B882-E92AF684BD94}"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196377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7E069C-DDE1-48B3-B882-E92AF684BD94}"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310362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215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7E069C-DDE1-48B3-B882-E92AF684BD94}"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345574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E069C-DDE1-48B3-B882-E92AF684BD94}"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169007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7E069C-DDE1-48B3-B882-E92AF684BD94}"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3360558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7E069C-DDE1-48B3-B882-E92AF684BD94}"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421696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E069C-DDE1-48B3-B882-E92AF684BD94}"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32917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E069C-DDE1-48B3-B882-E92AF684BD94}"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E62F4-CF64-4D01-A849-A7A0E59297EB}" type="slidenum">
              <a:rPr lang="en-US" smtClean="0"/>
              <a:t>‹#›</a:t>
            </a:fld>
            <a:endParaRPr lang="en-US"/>
          </a:p>
        </p:txBody>
      </p:sp>
    </p:spTree>
    <p:extLst>
      <p:ext uri="{BB962C8B-B14F-4D97-AF65-F5344CB8AC3E}">
        <p14:creationId xmlns:p14="http://schemas.microsoft.com/office/powerpoint/2010/main" val="389308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78FBA-E264-454E-975B-46CB560749F0}"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3506373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78FBA-E264-454E-975B-46CB560749F0}"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212717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78FBA-E264-454E-975B-46CB560749F0}"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1442576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78FBA-E264-454E-975B-46CB560749F0}"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129257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18EBAC-8331-4462-BBE6-9559ACE7D94C}"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780545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78FBA-E264-454E-975B-46CB560749F0}"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335725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78FBA-E264-454E-975B-46CB560749F0}"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393354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78FBA-E264-454E-975B-46CB560749F0}"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863642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78FBA-E264-454E-975B-46CB560749F0}"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434243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78FBA-E264-454E-975B-46CB560749F0}"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3771375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78FBA-E264-454E-975B-46CB560749F0}"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2548459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78FBA-E264-454E-975B-46CB560749F0}"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FF6E0-60E3-4920-BA10-AAB1E43F6961}" type="slidenum">
              <a:rPr lang="en-US" smtClean="0"/>
              <a:t>‹#›</a:t>
            </a:fld>
            <a:endParaRPr lang="en-US"/>
          </a:p>
        </p:txBody>
      </p:sp>
    </p:spTree>
    <p:extLst>
      <p:ext uri="{BB962C8B-B14F-4D97-AF65-F5344CB8AC3E}">
        <p14:creationId xmlns:p14="http://schemas.microsoft.com/office/powerpoint/2010/main" val="1236246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F0ABA9-DBD8-4EE0-89AF-5736A1DD118A}"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786302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0ABA9-DBD8-4EE0-89AF-5736A1DD118A}"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1275309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0ABA9-DBD8-4EE0-89AF-5736A1DD118A}"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20410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18EBAC-8331-4462-BBE6-9559ACE7D94C}"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3419495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F0ABA9-DBD8-4EE0-89AF-5736A1DD118A}"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2748590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F0ABA9-DBD8-4EE0-89AF-5736A1DD118A}"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4217265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F0ABA9-DBD8-4EE0-89AF-5736A1DD118A}"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1526580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0ABA9-DBD8-4EE0-89AF-5736A1DD118A}"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3591456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0ABA9-DBD8-4EE0-89AF-5736A1DD118A}"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4102287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0ABA9-DBD8-4EE0-89AF-5736A1DD118A}"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2465111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0ABA9-DBD8-4EE0-89AF-5736A1DD118A}"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1552300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0ABA9-DBD8-4EE0-89AF-5736A1DD118A}"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D7A0C-2802-4EFF-BFB8-48736436C410}" type="slidenum">
              <a:rPr lang="en-US" smtClean="0"/>
              <a:t>‹#›</a:t>
            </a:fld>
            <a:endParaRPr lang="en-US"/>
          </a:p>
        </p:txBody>
      </p:sp>
    </p:spTree>
    <p:extLst>
      <p:ext uri="{BB962C8B-B14F-4D97-AF65-F5344CB8AC3E}">
        <p14:creationId xmlns:p14="http://schemas.microsoft.com/office/powerpoint/2010/main" val="2088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18EBAC-8331-4462-BBE6-9559ACE7D94C}"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31046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18EBAC-8331-4462-BBE6-9559ACE7D94C}"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308310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28600" y="3962400"/>
            <a:ext cx="3886200" cy="2667000"/>
          </a:xfrm>
          <a:custGeom>
            <a:avLst/>
            <a:gdLst>
              <a:gd name="connsiteX0" fmla="*/ 0 w 6298707"/>
              <a:gd name="connsiteY0" fmla="*/ 5539666 h 5539666"/>
              <a:gd name="connsiteX1" fmla="*/ 1384917 w 6298707"/>
              <a:gd name="connsiteY1" fmla="*/ 0 h 5539666"/>
              <a:gd name="connsiteX2" fmla="*/ 4913791 w 6298707"/>
              <a:gd name="connsiteY2" fmla="*/ 0 h 5539666"/>
              <a:gd name="connsiteX3" fmla="*/ 6298707 w 6298707"/>
              <a:gd name="connsiteY3" fmla="*/ 5539666 h 5539666"/>
              <a:gd name="connsiteX4" fmla="*/ 0 w 6298707"/>
              <a:gd name="connsiteY4" fmla="*/ 5539666 h 5539666"/>
              <a:gd name="connsiteX0" fmla="*/ 0 w 6298707"/>
              <a:gd name="connsiteY0" fmla="*/ 5557422 h 5557422"/>
              <a:gd name="connsiteX1" fmla="*/ 71022 w 6298707"/>
              <a:gd name="connsiteY1" fmla="*/ 0 h 5557422"/>
              <a:gd name="connsiteX2" fmla="*/ 4913791 w 6298707"/>
              <a:gd name="connsiteY2" fmla="*/ 17756 h 5557422"/>
              <a:gd name="connsiteX3" fmla="*/ 6298707 w 6298707"/>
              <a:gd name="connsiteY3" fmla="*/ 5557422 h 5557422"/>
              <a:gd name="connsiteX4" fmla="*/ 0 w 6298707"/>
              <a:gd name="connsiteY4" fmla="*/ 5557422 h 5557422"/>
              <a:gd name="connsiteX0" fmla="*/ 0 w 6298707"/>
              <a:gd name="connsiteY0" fmla="*/ 5566300 h 5566300"/>
              <a:gd name="connsiteX1" fmla="*/ 1 w 6298707"/>
              <a:gd name="connsiteY1" fmla="*/ 0 h 5566300"/>
              <a:gd name="connsiteX2" fmla="*/ 4913791 w 6298707"/>
              <a:gd name="connsiteY2" fmla="*/ 26634 h 5566300"/>
              <a:gd name="connsiteX3" fmla="*/ 6298707 w 6298707"/>
              <a:gd name="connsiteY3" fmla="*/ 5566300 h 5566300"/>
              <a:gd name="connsiteX4" fmla="*/ 0 w 6298707"/>
              <a:gd name="connsiteY4" fmla="*/ 5566300 h 556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8707" h="5566300">
                <a:moveTo>
                  <a:pt x="0" y="5566300"/>
                </a:moveTo>
                <a:cubicBezTo>
                  <a:pt x="0" y="3710867"/>
                  <a:pt x="1" y="1855433"/>
                  <a:pt x="1" y="0"/>
                </a:cubicBezTo>
                <a:lnTo>
                  <a:pt x="4913791" y="26634"/>
                </a:lnTo>
                <a:lnTo>
                  <a:pt x="6298707" y="5566300"/>
                </a:lnTo>
                <a:lnTo>
                  <a:pt x="0" y="5566300"/>
                </a:lnTo>
                <a:close/>
              </a:path>
            </a:pathLst>
          </a:custGeom>
        </p:spPr>
        <p:txBody>
          <a:bodyPr/>
          <a:lstStyle/>
          <a:p>
            <a:pPr lvl="6"/>
            <a:endParaRPr lang="en-US" dirty="0"/>
          </a:p>
        </p:txBody>
      </p:sp>
      <p:sp>
        <p:nvSpPr>
          <p:cNvPr id="8" name="Picture Placeholder 6"/>
          <p:cNvSpPr>
            <a:spLocks noGrp="1"/>
          </p:cNvSpPr>
          <p:nvPr>
            <p:ph type="pic" sz="quarter" idx="11"/>
          </p:nvPr>
        </p:nvSpPr>
        <p:spPr>
          <a:xfrm>
            <a:off x="224675" y="240813"/>
            <a:ext cx="4720002" cy="3514728"/>
          </a:xfrm>
          <a:custGeom>
            <a:avLst/>
            <a:gdLst>
              <a:gd name="connsiteX0" fmla="*/ 0 w 4720002"/>
              <a:gd name="connsiteY0" fmla="*/ 0 h 3524253"/>
              <a:gd name="connsiteX1" fmla="*/ 4720002 w 4720002"/>
              <a:gd name="connsiteY1" fmla="*/ 0 h 3524253"/>
              <a:gd name="connsiteX2" fmla="*/ 4720002 w 4720002"/>
              <a:gd name="connsiteY2" fmla="*/ 3524253 h 3524253"/>
              <a:gd name="connsiteX3" fmla="*/ 0 w 4720002"/>
              <a:gd name="connsiteY3" fmla="*/ 3524253 h 3524253"/>
              <a:gd name="connsiteX4" fmla="*/ 0 w 4720002"/>
              <a:gd name="connsiteY4" fmla="*/ 0 h 3524253"/>
              <a:gd name="connsiteX0" fmla="*/ 0 w 4720002"/>
              <a:gd name="connsiteY0" fmla="*/ 0 h 3543303"/>
              <a:gd name="connsiteX1" fmla="*/ 4720002 w 4720002"/>
              <a:gd name="connsiteY1" fmla="*/ 0 h 3543303"/>
              <a:gd name="connsiteX2" fmla="*/ 3072177 w 4720002"/>
              <a:gd name="connsiteY2" fmla="*/ 3543303 h 3543303"/>
              <a:gd name="connsiteX3" fmla="*/ 0 w 4720002"/>
              <a:gd name="connsiteY3" fmla="*/ 3524253 h 3543303"/>
              <a:gd name="connsiteX4" fmla="*/ 0 w 4720002"/>
              <a:gd name="connsiteY4" fmla="*/ 0 h 3543303"/>
              <a:gd name="connsiteX0" fmla="*/ 0 w 4720002"/>
              <a:gd name="connsiteY0" fmla="*/ 0 h 3524253"/>
              <a:gd name="connsiteX1" fmla="*/ 4720002 w 4720002"/>
              <a:gd name="connsiteY1" fmla="*/ 0 h 3524253"/>
              <a:gd name="connsiteX2" fmla="*/ 3081702 w 4720002"/>
              <a:gd name="connsiteY2" fmla="*/ 3514728 h 3524253"/>
              <a:gd name="connsiteX3" fmla="*/ 0 w 4720002"/>
              <a:gd name="connsiteY3" fmla="*/ 3524253 h 3524253"/>
              <a:gd name="connsiteX4" fmla="*/ 0 w 4720002"/>
              <a:gd name="connsiteY4" fmla="*/ 0 h 3524253"/>
              <a:gd name="connsiteX0" fmla="*/ 0 w 4720002"/>
              <a:gd name="connsiteY0" fmla="*/ 0 h 3514728"/>
              <a:gd name="connsiteX1" fmla="*/ 4720002 w 4720002"/>
              <a:gd name="connsiteY1" fmla="*/ 0 h 3514728"/>
              <a:gd name="connsiteX2" fmla="*/ 3081702 w 4720002"/>
              <a:gd name="connsiteY2" fmla="*/ 3514728 h 3514728"/>
              <a:gd name="connsiteX3" fmla="*/ 0 w 4720002"/>
              <a:gd name="connsiteY3" fmla="*/ 3505203 h 3514728"/>
              <a:gd name="connsiteX4" fmla="*/ 0 w 4720002"/>
              <a:gd name="connsiteY4" fmla="*/ 0 h 351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002" h="3514728">
                <a:moveTo>
                  <a:pt x="0" y="0"/>
                </a:moveTo>
                <a:lnTo>
                  <a:pt x="4720002" y="0"/>
                </a:lnTo>
                <a:lnTo>
                  <a:pt x="3081702" y="3514728"/>
                </a:lnTo>
                <a:lnTo>
                  <a:pt x="0" y="3505203"/>
                </a:lnTo>
                <a:lnTo>
                  <a:pt x="0" y="0"/>
                </a:lnTo>
                <a:close/>
              </a:path>
            </a:pathLst>
          </a:custGeom>
        </p:spPr>
        <p:txBody>
          <a:bodyPr/>
          <a:lstStyle/>
          <a:p>
            <a:pPr lvl="6"/>
            <a:endParaRPr lang="en-US" dirty="0"/>
          </a:p>
        </p:txBody>
      </p:sp>
      <p:sp>
        <p:nvSpPr>
          <p:cNvPr id="10" name="Picture Placeholder 9"/>
          <p:cNvSpPr>
            <a:spLocks noGrp="1"/>
          </p:cNvSpPr>
          <p:nvPr>
            <p:ph type="pic" sz="quarter" idx="12"/>
          </p:nvPr>
        </p:nvSpPr>
        <p:spPr>
          <a:xfrm rot="20477349">
            <a:off x="3589320" y="-50200"/>
            <a:ext cx="6245926" cy="7178716"/>
          </a:xfrm>
          <a:custGeom>
            <a:avLst/>
            <a:gdLst>
              <a:gd name="connsiteX0" fmla="*/ 2 w 2057400"/>
              <a:gd name="connsiteY0" fmla="*/ 698538 h 1828800"/>
              <a:gd name="connsiteX1" fmla="*/ 1028700 w 2057400"/>
              <a:gd name="connsiteY1" fmla="*/ 0 h 1828800"/>
              <a:gd name="connsiteX2" fmla="*/ 2057398 w 2057400"/>
              <a:gd name="connsiteY2" fmla="*/ 698538 h 1828800"/>
              <a:gd name="connsiteX3" fmla="*/ 1664470 w 2057400"/>
              <a:gd name="connsiteY3" fmla="*/ 1828795 h 1828800"/>
              <a:gd name="connsiteX4" fmla="*/ 392930 w 2057400"/>
              <a:gd name="connsiteY4" fmla="*/ 1828795 h 1828800"/>
              <a:gd name="connsiteX5" fmla="*/ 2 w 2057400"/>
              <a:gd name="connsiteY5" fmla="*/ 698538 h 1828800"/>
              <a:gd name="connsiteX0" fmla="*/ 0 w 2168193"/>
              <a:gd name="connsiteY0" fmla="*/ 698538 h 1828795"/>
              <a:gd name="connsiteX1" fmla="*/ 1028698 w 2168193"/>
              <a:gd name="connsiteY1" fmla="*/ 0 h 1828795"/>
              <a:gd name="connsiteX2" fmla="*/ 2168193 w 2168193"/>
              <a:gd name="connsiteY2" fmla="*/ 426754 h 1828795"/>
              <a:gd name="connsiteX3" fmla="*/ 1664468 w 2168193"/>
              <a:gd name="connsiteY3" fmla="*/ 1828795 h 1828795"/>
              <a:gd name="connsiteX4" fmla="*/ 392928 w 2168193"/>
              <a:gd name="connsiteY4" fmla="*/ 1828795 h 1828795"/>
              <a:gd name="connsiteX5" fmla="*/ 0 w 2168193"/>
              <a:gd name="connsiteY5" fmla="*/ 698538 h 1828795"/>
              <a:gd name="connsiteX0" fmla="*/ 0 w 2168193"/>
              <a:gd name="connsiteY0" fmla="*/ 676161 h 1806418"/>
              <a:gd name="connsiteX1" fmla="*/ 1011746 w 2168193"/>
              <a:gd name="connsiteY1" fmla="*/ 0 h 1806418"/>
              <a:gd name="connsiteX2" fmla="*/ 2168193 w 2168193"/>
              <a:gd name="connsiteY2" fmla="*/ 404377 h 1806418"/>
              <a:gd name="connsiteX3" fmla="*/ 1664468 w 2168193"/>
              <a:gd name="connsiteY3" fmla="*/ 1806418 h 1806418"/>
              <a:gd name="connsiteX4" fmla="*/ 392928 w 2168193"/>
              <a:gd name="connsiteY4" fmla="*/ 1806418 h 1806418"/>
              <a:gd name="connsiteX5" fmla="*/ 0 w 2168193"/>
              <a:gd name="connsiteY5" fmla="*/ 676161 h 1806418"/>
              <a:gd name="connsiteX0" fmla="*/ 0 w 2168193"/>
              <a:gd name="connsiteY0" fmla="*/ 676161 h 6423209"/>
              <a:gd name="connsiteX1" fmla="*/ 1011746 w 2168193"/>
              <a:gd name="connsiteY1" fmla="*/ 0 h 6423209"/>
              <a:gd name="connsiteX2" fmla="*/ 2168193 w 2168193"/>
              <a:gd name="connsiteY2" fmla="*/ 404377 h 6423209"/>
              <a:gd name="connsiteX3" fmla="*/ 95416 w 2168193"/>
              <a:gd name="connsiteY3" fmla="*/ 6423209 h 6423209"/>
              <a:gd name="connsiteX4" fmla="*/ 392928 w 2168193"/>
              <a:gd name="connsiteY4" fmla="*/ 1806418 h 6423209"/>
              <a:gd name="connsiteX5" fmla="*/ 0 w 2168193"/>
              <a:gd name="connsiteY5" fmla="*/ 676161 h 6423209"/>
              <a:gd name="connsiteX0" fmla="*/ 0 w 2168193"/>
              <a:gd name="connsiteY0" fmla="*/ 676161 h 6423209"/>
              <a:gd name="connsiteX1" fmla="*/ 1011746 w 2168193"/>
              <a:gd name="connsiteY1" fmla="*/ 0 h 6423209"/>
              <a:gd name="connsiteX2" fmla="*/ 2168193 w 2168193"/>
              <a:gd name="connsiteY2" fmla="*/ 404377 h 6423209"/>
              <a:gd name="connsiteX3" fmla="*/ 95416 w 2168193"/>
              <a:gd name="connsiteY3" fmla="*/ 6423209 h 6423209"/>
              <a:gd name="connsiteX4" fmla="*/ 107257 w 2168193"/>
              <a:gd name="connsiteY4" fmla="*/ 6392882 h 6423209"/>
              <a:gd name="connsiteX5" fmla="*/ 392928 w 2168193"/>
              <a:gd name="connsiteY5" fmla="*/ 1806418 h 6423209"/>
              <a:gd name="connsiteX6" fmla="*/ 0 w 2168193"/>
              <a:gd name="connsiteY6" fmla="*/ 676161 h 6423209"/>
              <a:gd name="connsiteX0" fmla="*/ 1295027 w 3463220"/>
              <a:gd name="connsiteY0" fmla="*/ 1450051 h 7197099"/>
              <a:gd name="connsiteX1" fmla="*/ 0 w 3463220"/>
              <a:gd name="connsiteY1" fmla="*/ 0 h 7197099"/>
              <a:gd name="connsiteX2" fmla="*/ 3463220 w 3463220"/>
              <a:gd name="connsiteY2" fmla="*/ 1178267 h 7197099"/>
              <a:gd name="connsiteX3" fmla="*/ 1390443 w 3463220"/>
              <a:gd name="connsiteY3" fmla="*/ 7197099 h 7197099"/>
              <a:gd name="connsiteX4" fmla="*/ 1402284 w 3463220"/>
              <a:gd name="connsiteY4" fmla="*/ 7166772 h 7197099"/>
              <a:gd name="connsiteX5" fmla="*/ 1687955 w 3463220"/>
              <a:gd name="connsiteY5" fmla="*/ 2580308 h 7197099"/>
              <a:gd name="connsiteX6" fmla="*/ 1295027 w 3463220"/>
              <a:gd name="connsiteY6" fmla="*/ 1450051 h 7197099"/>
              <a:gd name="connsiteX0" fmla="*/ 4077733 w 6245926"/>
              <a:gd name="connsiteY0" fmla="*/ 1450051 h 7197099"/>
              <a:gd name="connsiteX1" fmla="*/ 2782706 w 6245926"/>
              <a:gd name="connsiteY1" fmla="*/ 0 h 7197099"/>
              <a:gd name="connsiteX2" fmla="*/ 6245926 w 6245926"/>
              <a:gd name="connsiteY2" fmla="*/ 1178267 h 7197099"/>
              <a:gd name="connsiteX3" fmla="*/ 4173149 w 6245926"/>
              <a:gd name="connsiteY3" fmla="*/ 7197099 h 7197099"/>
              <a:gd name="connsiteX4" fmla="*/ 4184990 w 6245926"/>
              <a:gd name="connsiteY4" fmla="*/ 7166772 h 7197099"/>
              <a:gd name="connsiteX5" fmla="*/ 0 w 6245926"/>
              <a:gd name="connsiteY5" fmla="*/ 5770168 h 7197099"/>
              <a:gd name="connsiteX6" fmla="*/ 4077733 w 6245926"/>
              <a:gd name="connsiteY6" fmla="*/ 1450051 h 7197099"/>
              <a:gd name="connsiteX0" fmla="*/ 44960 w 6245926"/>
              <a:gd name="connsiteY0" fmla="*/ 2899796 h 7197099"/>
              <a:gd name="connsiteX1" fmla="*/ 2782706 w 6245926"/>
              <a:gd name="connsiteY1" fmla="*/ 0 h 7197099"/>
              <a:gd name="connsiteX2" fmla="*/ 6245926 w 6245926"/>
              <a:gd name="connsiteY2" fmla="*/ 1178267 h 7197099"/>
              <a:gd name="connsiteX3" fmla="*/ 4173149 w 6245926"/>
              <a:gd name="connsiteY3" fmla="*/ 7197099 h 7197099"/>
              <a:gd name="connsiteX4" fmla="*/ 4184990 w 6245926"/>
              <a:gd name="connsiteY4" fmla="*/ 7166772 h 7197099"/>
              <a:gd name="connsiteX5" fmla="*/ 0 w 6245926"/>
              <a:gd name="connsiteY5" fmla="*/ 5770168 h 7197099"/>
              <a:gd name="connsiteX6" fmla="*/ 44960 w 6245926"/>
              <a:gd name="connsiteY6" fmla="*/ 2899796 h 719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5926" h="7197099">
                <a:moveTo>
                  <a:pt x="44960" y="2899796"/>
                </a:moveTo>
                <a:lnTo>
                  <a:pt x="2782706" y="0"/>
                </a:lnTo>
                <a:lnTo>
                  <a:pt x="6245926" y="1178267"/>
                </a:lnTo>
                <a:lnTo>
                  <a:pt x="4173149" y="7197099"/>
                </a:lnTo>
                <a:cubicBezTo>
                  <a:pt x="4178090" y="7174798"/>
                  <a:pt x="4180049" y="7189073"/>
                  <a:pt x="4184990" y="7166772"/>
                </a:cubicBezTo>
                <a:lnTo>
                  <a:pt x="0" y="5770168"/>
                </a:lnTo>
                <a:lnTo>
                  <a:pt x="44960" y="2899796"/>
                </a:lnTo>
                <a:close/>
              </a:path>
            </a:pathLst>
          </a:custGeom>
        </p:spPr>
        <p:txBody>
          <a:bodyPr/>
          <a:lstStyle/>
          <a:p>
            <a:endParaRPr lang="en-US" dirty="0"/>
          </a:p>
        </p:txBody>
      </p:sp>
      <p:sp>
        <p:nvSpPr>
          <p:cNvPr id="5" name="Picture Placeholder 4"/>
          <p:cNvSpPr>
            <a:spLocks noGrp="1"/>
          </p:cNvSpPr>
          <p:nvPr>
            <p:ph type="pic" sz="quarter" idx="13"/>
          </p:nvPr>
        </p:nvSpPr>
        <p:spPr>
          <a:xfrm>
            <a:off x="2514600" y="2895600"/>
            <a:ext cx="1905000" cy="1905000"/>
          </a:xfrm>
          <a:prstGeom prst="ellipse">
            <a:avLst/>
          </a:prstGeom>
        </p:spPr>
        <p:txBody>
          <a:bodyPr/>
          <a:lstStyle/>
          <a:p>
            <a:endParaRPr lang="en-US" dirty="0"/>
          </a:p>
        </p:txBody>
      </p:sp>
    </p:spTree>
    <p:extLst>
      <p:ext uri="{BB962C8B-B14F-4D97-AF65-F5344CB8AC3E}">
        <p14:creationId xmlns:p14="http://schemas.microsoft.com/office/powerpoint/2010/main" val="301788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18EBAC-8331-4462-BBE6-9559ACE7D94C}"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163144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18EBAC-8331-4462-BBE6-9559ACE7D94C}"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697D7-A3FB-427D-9184-7A6C80C22EA4}" type="slidenum">
              <a:rPr lang="en-US" smtClean="0"/>
              <a:t>‹#›</a:t>
            </a:fld>
            <a:endParaRPr lang="en-US"/>
          </a:p>
        </p:txBody>
      </p:sp>
    </p:spTree>
    <p:extLst>
      <p:ext uri="{BB962C8B-B14F-4D97-AF65-F5344CB8AC3E}">
        <p14:creationId xmlns:p14="http://schemas.microsoft.com/office/powerpoint/2010/main" val="360690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8EBAC-8331-4462-BBE6-9559ACE7D94C}" type="datetimeFigureOut">
              <a:rPr lang="en-US" smtClean="0"/>
              <a:t>7/27/2017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697D7-A3FB-427D-9184-7A6C80C22EA4}" type="slidenum">
              <a:rPr lang="en-US" smtClean="0"/>
              <a:t>‹#›</a:t>
            </a:fld>
            <a:endParaRPr lang="en-US"/>
          </a:p>
        </p:txBody>
      </p:sp>
    </p:spTree>
    <p:extLst>
      <p:ext uri="{BB962C8B-B14F-4D97-AF65-F5344CB8AC3E}">
        <p14:creationId xmlns:p14="http://schemas.microsoft.com/office/powerpoint/2010/main" val="197399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74" r:id="rId8"/>
    <p:sldLayoutId id="2147483661" r:id="rId9"/>
    <p:sldLayoutId id="2147483655" r:id="rId10"/>
    <p:sldLayoutId id="2147483656" r:id="rId11"/>
    <p:sldLayoutId id="2147483657" r:id="rId12"/>
    <p:sldLayoutId id="2147483658" r:id="rId13"/>
    <p:sldLayoutId id="214748365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E069C-DDE1-48B3-B882-E92AF684BD94}" type="datetimeFigureOut">
              <a:rPr lang="en-US" smtClean="0"/>
              <a:t>7/27/2017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E62F4-CF64-4D01-A849-A7A0E59297EB}" type="slidenum">
              <a:rPr lang="en-US" smtClean="0"/>
              <a:t>‹#›</a:t>
            </a:fld>
            <a:endParaRPr lang="en-US"/>
          </a:p>
        </p:txBody>
      </p:sp>
    </p:spTree>
    <p:extLst>
      <p:ext uri="{BB962C8B-B14F-4D97-AF65-F5344CB8AC3E}">
        <p14:creationId xmlns:p14="http://schemas.microsoft.com/office/powerpoint/2010/main" val="40045034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78FBA-E264-454E-975B-46CB560749F0}" type="datetimeFigureOut">
              <a:rPr lang="en-US" smtClean="0"/>
              <a:t>7/27/2017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FF6E0-60E3-4920-BA10-AAB1E43F6961}" type="slidenum">
              <a:rPr lang="en-US" smtClean="0"/>
              <a:t>‹#›</a:t>
            </a:fld>
            <a:endParaRPr lang="en-US"/>
          </a:p>
        </p:txBody>
      </p:sp>
    </p:spTree>
    <p:extLst>
      <p:ext uri="{BB962C8B-B14F-4D97-AF65-F5344CB8AC3E}">
        <p14:creationId xmlns:p14="http://schemas.microsoft.com/office/powerpoint/2010/main" val="2734865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0ABA9-DBD8-4EE0-89AF-5736A1DD118A}" type="datetimeFigureOut">
              <a:rPr lang="en-US" smtClean="0"/>
              <a:t>7/27/2017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D7A0C-2802-4EFF-BFB8-48736436C410}" type="slidenum">
              <a:rPr lang="en-US" smtClean="0"/>
              <a:t>‹#›</a:t>
            </a:fld>
            <a:endParaRPr lang="en-US"/>
          </a:p>
        </p:txBody>
      </p:sp>
    </p:spTree>
    <p:extLst>
      <p:ext uri="{BB962C8B-B14F-4D97-AF65-F5344CB8AC3E}">
        <p14:creationId xmlns:p14="http://schemas.microsoft.com/office/powerpoint/2010/main" val="12910038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8.pn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jpe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jp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93" b="4093"/>
          <a:stretch>
            <a:fillRect/>
          </a:stretch>
        </p:blipFill>
        <p:spPr>
          <a:xfrm>
            <a:off x="228600" y="3886200"/>
            <a:ext cx="3886200" cy="2743200"/>
          </a:xfrm>
        </p:spPr>
      </p:pic>
      <p:pic>
        <p:nvPicPr>
          <p:cNvPr id="12" name="Picture Placeholder 1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228600" y="228601"/>
            <a:ext cx="4724400" cy="3384862"/>
          </a:xfrm>
          <a:scene3d>
            <a:camera prst="orthographicFront">
              <a:rot lat="0" lon="0" rev="0"/>
            </a:camera>
            <a:lightRig rig="threePt" dir="t"/>
          </a:scene3d>
        </p:spPr>
      </p:pic>
      <p:pic>
        <p:nvPicPr>
          <p:cNvPr id="11" name="Picture Placeholder 10"/>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sp>
        <p:nvSpPr>
          <p:cNvPr id="7" name="Title 1"/>
          <p:cNvSpPr txBox="1">
            <a:spLocks/>
          </p:cNvSpPr>
          <p:nvPr/>
        </p:nvSpPr>
        <p:spPr>
          <a:xfrm>
            <a:off x="4781550" y="228600"/>
            <a:ext cx="4343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200" b="1" dirty="0" smtClean="0">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Satellite Analysis Branch </a:t>
            </a:r>
          </a:p>
          <a:p>
            <a:r>
              <a:rPr lang="en-US" sz="2200" b="1" dirty="0" smtClean="0">
                <a:latin typeface="Times New Roman" panose="02020603050405020304" pitchFamily="18" charset="0"/>
                <a:cs typeface="Times New Roman" panose="02020603050405020304" pitchFamily="18" charset="0"/>
              </a:rPr>
              <a:t>use of </a:t>
            </a:r>
          </a:p>
          <a:p>
            <a:r>
              <a:rPr lang="en-US" sz="2200" b="1" dirty="0" smtClean="0">
                <a:latin typeface="Times New Roman" panose="02020603050405020304" pitchFamily="18" charset="0"/>
                <a:cs typeface="Times New Roman" panose="02020603050405020304" pitchFamily="18" charset="0"/>
              </a:rPr>
              <a:t>Commercial Satellite Imagery</a:t>
            </a:r>
            <a:endParaRPr lang="en-US" sz="2200" b="1"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124450" y="2209800"/>
            <a:ext cx="3657600" cy="1089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Times New Roman" panose="02020603050405020304" pitchFamily="18" charset="0"/>
                <a:cs typeface="Times New Roman" panose="02020603050405020304" pitchFamily="18" charset="0"/>
              </a:rPr>
              <a:t>NOAA/NESDIS </a:t>
            </a:r>
          </a:p>
          <a:p>
            <a:r>
              <a:rPr lang="en-US" sz="1800" b="1" dirty="0" smtClean="0">
                <a:latin typeface="Times New Roman" panose="02020603050405020304" pitchFamily="18" charset="0"/>
                <a:cs typeface="Times New Roman" panose="02020603050405020304" pitchFamily="18" charset="0"/>
              </a:rPr>
              <a:t>July 2017</a:t>
            </a:r>
            <a:endParaRPr lang="en-US" sz="1800" b="1" dirty="0">
              <a:latin typeface="Times New Roman" panose="02020603050405020304" pitchFamily="18" charset="0"/>
              <a:cs typeface="Times New Roman" panose="02020603050405020304" pitchFamily="18" charset="0"/>
            </a:endParaRPr>
          </a:p>
        </p:txBody>
      </p:sp>
      <p:pic>
        <p:nvPicPr>
          <p:cNvPr id="10" name="Picture Placeholder 9"/>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ln w="101600">
            <a:solidFill>
              <a:schemeClr val="bg1"/>
            </a:solidFill>
          </a:ln>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228600" y="3429000"/>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228600" y="6416121"/>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263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3" name="Picture 2" descr="G:\Drone\Taylor April 2017 NOAA\Stills\Projection\WMUAS-WW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979"/>
            <a:ext cx="8229600" cy="675482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5518355" y="2776954"/>
            <a:ext cx="571500" cy="304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46954" y="2438400"/>
            <a:ext cx="1644445" cy="338554"/>
          </a:xfrm>
          <a:prstGeom prst="rect">
            <a:avLst/>
          </a:prstGeom>
          <a:noFill/>
        </p:spPr>
        <p:txBody>
          <a:bodyPr wrap="square" rtlCol="0">
            <a:spAutoFit/>
          </a:bodyPr>
          <a:lstStyle/>
          <a:p>
            <a:r>
              <a:rPr lang="en-US" sz="1600" b="1" dirty="0" smtClean="0">
                <a:solidFill>
                  <a:schemeClr val="bg1"/>
                </a:solidFill>
              </a:rPr>
              <a:t>Sampling boat</a:t>
            </a:r>
            <a:endParaRPr lang="en-US" sz="1600" b="1" dirty="0">
              <a:solidFill>
                <a:schemeClr val="bg1"/>
              </a:solidFill>
            </a:endParaRPr>
          </a:p>
        </p:txBody>
      </p:sp>
      <p:sp>
        <p:nvSpPr>
          <p:cNvPr id="6" name="TextBox 5"/>
          <p:cNvSpPr txBox="1"/>
          <p:nvPr/>
        </p:nvSpPr>
        <p:spPr>
          <a:xfrm>
            <a:off x="1752600" y="5943600"/>
            <a:ext cx="3886200" cy="276999"/>
          </a:xfrm>
          <a:prstGeom prst="rect">
            <a:avLst/>
          </a:prstGeom>
          <a:noFill/>
        </p:spPr>
        <p:txBody>
          <a:bodyPr wrap="square" rtlCol="0">
            <a:spAutoFit/>
          </a:bodyPr>
          <a:lstStyle/>
          <a:p>
            <a:r>
              <a:rPr lang="en-US" sz="1200" b="1" dirty="0" smtClean="0">
                <a:solidFill>
                  <a:schemeClr val="bg1"/>
                </a:solidFill>
              </a:rPr>
              <a:t>Analysis courtesy of BSEE</a:t>
            </a:r>
            <a:endParaRPr lang="en-US" sz="1200" b="1" dirty="0">
              <a:solidFill>
                <a:schemeClr val="bg1"/>
              </a:solidFill>
            </a:endParaRP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659" t="80492" r="3538" b="2984"/>
          <a:stretch/>
        </p:blipFill>
        <p:spPr bwMode="auto">
          <a:xfrm>
            <a:off x="7374193" y="6324599"/>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7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3" name="Picture 2" descr="G:\Drone\Taylor April 2017 NOAA\Stills\Projection\WMUAS-W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754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943600"/>
            <a:ext cx="3886200" cy="276999"/>
          </a:xfrm>
          <a:prstGeom prst="rect">
            <a:avLst/>
          </a:prstGeom>
          <a:noFill/>
        </p:spPr>
        <p:txBody>
          <a:bodyPr wrap="square" rtlCol="0">
            <a:spAutoFit/>
          </a:bodyPr>
          <a:lstStyle/>
          <a:p>
            <a:r>
              <a:rPr lang="en-US" sz="1200" b="1" dirty="0" smtClean="0">
                <a:solidFill>
                  <a:schemeClr val="bg1"/>
                </a:solidFill>
              </a:rPr>
              <a:t>Analysis courtesy of BSEE</a:t>
            </a:r>
            <a:endParaRPr lang="en-US" sz="1200" b="1" dirty="0">
              <a:solidFill>
                <a:schemeClr val="bg1"/>
              </a:solidFill>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659" t="80492" r="3538" b="2984"/>
          <a:stretch/>
        </p:blipFill>
        <p:spPr bwMode="auto">
          <a:xfrm>
            <a:off x="7315200" y="6291904"/>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7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3" name="Picture 4" descr="G:\Drone\Taylor April 2017 NOAA\Stills\Projection\sampU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562"/>
            <a:ext cx="8094663" cy="6644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943600"/>
            <a:ext cx="3886200" cy="276999"/>
          </a:xfrm>
          <a:prstGeom prst="rect">
            <a:avLst/>
          </a:prstGeom>
          <a:noFill/>
        </p:spPr>
        <p:txBody>
          <a:bodyPr wrap="square" rtlCol="0">
            <a:spAutoFit/>
          </a:bodyPr>
          <a:lstStyle/>
          <a:p>
            <a:r>
              <a:rPr lang="en-US" sz="1200" b="1" dirty="0" smtClean="0">
                <a:solidFill>
                  <a:schemeClr val="bg1"/>
                </a:solidFill>
              </a:rPr>
              <a:t>Analysis courtesy of BSEE</a:t>
            </a:r>
            <a:endParaRPr lang="en-US" sz="1200" b="1" dirty="0">
              <a:solidFill>
                <a:schemeClr val="bg1"/>
              </a:solidFill>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659" t="80492" r="3538" b="2984"/>
          <a:stretch/>
        </p:blipFill>
        <p:spPr bwMode="auto">
          <a:xfrm>
            <a:off x="685800" y="304800"/>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G:\Drone\Taylor April 2017 NOAA\cameratwonoaa\IMG_13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141" t="13131" r="28261" b="33721"/>
          <a:stretch/>
        </p:blipFill>
        <p:spPr bwMode="auto">
          <a:xfrm>
            <a:off x="4876800" y="3276600"/>
            <a:ext cx="1752600" cy="123516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flipV="1">
            <a:off x="6629400" y="2286000"/>
            <a:ext cx="498987" cy="9906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29400" y="2438400"/>
            <a:ext cx="914400" cy="8382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695700" y="3810000"/>
            <a:ext cx="1181100" cy="1143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7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normAutofit/>
          </a:bodyPr>
          <a:lstStyle/>
          <a:p>
            <a:r>
              <a:rPr lang="en-US" sz="3600" dirty="0" smtClean="0"/>
              <a:t>In-Situ Thickness Measurements</a:t>
            </a:r>
            <a:endParaRPr lang="en-US" sz="3600" dirty="0"/>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G:\Drone\Taylor April 2017 NOAA\cameratwonoaa\IMG_13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375"/>
          <a:stretch/>
        </p:blipFill>
        <p:spPr bwMode="auto">
          <a:xfrm>
            <a:off x="3762780" y="3927357"/>
            <a:ext cx="4847819" cy="2737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DCIM\100MSDCF\431A286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969"/>
          <a:stretch/>
        </p:blipFill>
        <p:spPr bwMode="auto">
          <a:xfrm>
            <a:off x="6084581" y="1746523"/>
            <a:ext cx="2526019" cy="2078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752949" y="1746524"/>
            <a:ext cx="2178661" cy="20782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descr="G:\Drone\Taylor April 2017 NOAA\cameratwonoaa\IMG_129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002" t="23524" r="10138" b="20021"/>
          <a:stretch/>
        </p:blipFill>
        <p:spPr bwMode="auto">
          <a:xfrm rot="16200000">
            <a:off x="-409078" y="2653291"/>
            <a:ext cx="4944638" cy="31432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1612" y="6395658"/>
            <a:ext cx="3886200" cy="276999"/>
          </a:xfrm>
          <a:prstGeom prst="rect">
            <a:avLst/>
          </a:prstGeom>
          <a:noFill/>
        </p:spPr>
        <p:txBody>
          <a:bodyPr wrap="square" rtlCol="0">
            <a:spAutoFit/>
          </a:bodyPr>
          <a:lstStyle/>
          <a:p>
            <a:r>
              <a:rPr lang="en-US" sz="1200" b="1" dirty="0" smtClean="0">
                <a:solidFill>
                  <a:schemeClr val="bg1"/>
                </a:solidFill>
              </a:rPr>
              <a:t>Pictures courtesy of Oscar Garcia-Pineda</a:t>
            </a:r>
            <a:endParaRPr lang="en-US" sz="1200" b="1" dirty="0">
              <a:solidFill>
                <a:schemeClr val="bg1"/>
              </a:solidFill>
            </a:endParaRPr>
          </a:p>
        </p:txBody>
      </p:sp>
    </p:spTree>
    <p:extLst>
      <p:ext uri="{BB962C8B-B14F-4D97-AF65-F5344CB8AC3E}">
        <p14:creationId xmlns:p14="http://schemas.microsoft.com/office/powerpoint/2010/main" val="198437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1028" name="Picture 4" descr="C:\Users\sabsheen\Desktop\ESuspected_Oil_Landsat8_20170709_1521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290" y="1666500"/>
            <a:ext cx="4412226" cy="34094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752600" y="274638"/>
            <a:ext cx="5638800" cy="1143000"/>
          </a:xfrm>
        </p:spPr>
        <p:txBody>
          <a:bodyPr>
            <a:normAutofit fontScale="90000"/>
          </a:bodyPr>
          <a:lstStyle/>
          <a:p>
            <a:r>
              <a:rPr lang="en-US" dirty="0" smtClean="0"/>
              <a:t>How Does This Translate Into Operations?</a:t>
            </a:r>
            <a:endParaRPr lang="en-US" dirty="0"/>
          </a:p>
        </p:txBody>
      </p:sp>
      <p:pic>
        <p:nvPicPr>
          <p:cNvPr id="4" name="Picture 4"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OPS\Oil\data\RoutineMonitoring\Maps\2017\July_2017\20170709\Suspected_Oil_LANDSAT-8_20170709_1521_saton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1668958"/>
            <a:ext cx="4426867" cy="3420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2782" y="5089720"/>
            <a:ext cx="4581618" cy="923330"/>
          </a:xfrm>
          <a:prstGeom prst="rect">
            <a:avLst/>
          </a:prstGeom>
          <a:noFill/>
        </p:spPr>
        <p:txBody>
          <a:bodyPr wrap="square" rtlCol="0">
            <a:spAutoFit/>
          </a:bodyPr>
          <a:lstStyle/>
          <a:p>
            <a:r>
              <a:rPr lang="en-US" dirty="0" smtClean="0"/>
              <a:t>Prior to mid 2016, the Marine Pollution Surveillance Reports denoted only the boundary of the entire oil slick</a:t>
            </a:r>
            <a:endParaRPr lang="en-US" dirty="0"/>
          </a:p>
        </p:txBody>
      </p:sp>
      <p:sp>
        <p:nvSpPr>
          <p:cNvPr id="10" name="TextBox 9"/>
          <p:cNvSpPr txBox="1"/>
          <p:nvPr/>
        </p:nvSpPr>
        <p:spPr>
          <a:xfrm>
            <a:off x="4569649" y="5099830"/>
            <a:ext cx="4581618" cy="1754326"/>
          </a:xfrm>
          <a:prstGeom prst="rect">
            <a:avLst/>
          </a:prstGeom>
          <a:noFill/>
        </p:spPr>
        <p:txBody>
          <a:bodyPr wrap="square" rtlCol="0">
            <a:spAutoFit/>
          </a:bodyPr>
          <a:lstStyle/>
          <a:p>
            <a:r>
              <a:rPr lang="en-US" dirty="0" smtClean="0"/>
              <a:t>Currently, when possible and using an optical image, the analyst will qualitatively assign areas of “relatively thick” oil based on visual inspection. We can confidently report this because we have high resolution imagery concurrent with field work validation</a:t>
            </a:r>
            <a:endParaRPr lang="en-US" dirty="0"/>
          </a:p>
        </p:txBody>
      </p:sp>
      <p:pic>
        <p:nvPicPr>
          <p:cNvPr id="1027" name="Picture 3" descr="I:\OPS\Oil\data\RoutineMonitoring\Maps\2017\July_2017\20170709\Suspected_Oil_LANDSAT-8_20170709_1521_pu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9649" y="1668958"/>
            <a:ext cx="4426867" cy="34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9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Rectangle 1"/>
          <p:cNvSpPr/>
          <p:nvPr/>
        </p:nvSpPr>
        <p:spPr>
          <a:xfrm>
            <a:off x="2286000" y="-10605611"/>
            <a:ext cx="4572000" cy="6740307"/>
          </a:xfrm>
          <a:prstGeom prst="rect">
            <a:avLst/>
          </a:prstGeom>
        </p:spPr>
        <p:txBody>
          <a:bodyPr>
            <a:spAutoFit/>
          </a:bodyPr>
          <a:lstStyle/>
          <a:p>
            <a:r>
              <a:rPr lang="en-US" sz="800" dirty="0"/>
              <a:t>Aligned with BSEE and NOAA objectives to capture lessons-learned from DWH and advance our</a:t>
            </a:r>
          </a:p>
          <a:p>
            <a:endParaRPr lang="en-US" sz="800" dirty="0"/>
          </a:p>
          <a:p>
            <a:r>
              <a:rPr lang="en-US" sz="800" dirty="0"/>
              <a:t>understanding for oil spill preparedness, this proposal provides options for controlled as well as open</a:t>
            </a:r>
          </a:p>
          <a:p>
            <a:endParaRPr lang="en-US" sz="800" dirty="0"/>
          </a:p>
          <a:p>
            <a:r>
              <a:rPr lang="en-US" sz="800" dirty="0"/>
              <a:t>water synoptic data collection experiments from multiple sensors and platforms to support this needed</a:t>
            </a:r>
          </a:p>
          <a:p>
            <a:endParaRPr lang="en-US" sz="800" dirty="0"/>
          </a:p>
          <a:p>
            <a:r>
              <a:rPr lang="en-US" sz="800" dirty="0"/>
              <a:t>validation. This proposal has 3 major component phases:</a:t>
            </a:r>
          </a:p>
          <a:p>
            <a:endParaRPr lang="en-US" sz="800" dirty="0"/>
          </a:p>
          <a:p>
            <a:r>
              <a:rPr lang="en-US" sz="800" dirty="0"/>
              <a:t>Phase 1: Characterize the detection of known oil thicknesses and oil-emulsions in a controlled</a:t>
            </a:r>
          </a:p>
          <a:p>
            <a:endParaRPr lang="en-US" sz="800" dirty="0"/>
          </a:p>
          <a:p>
            <a:r>
              <a:rPr lang="en-US" sz="800" dirty="0"/>
              <a:t>environment, performing multiple tests and calibrations for thermal, optical, and microwave sensors</a:t>
            </a:r>
          </a:p>
          <a:p>
            <a:endParaRPr lang="en-US" sz="800" dirty="0"/>
          </a:p>
          <a:p>
            <a:r>
              <a:rPr lang="en-US" sz="800" dirty="0"/>
              <a:t>at the National Oil Spill Response Research &amp;amp; Renewable Energy Test Facility (</a:t>
            </a:r>
            <a:r>
              <a:rPr lang="en-US" sz="800" dirty="0" err="1"/>
              <a:t>Ohmsett</a:t>
            </a:r>
            <a:r>
              <a:rPr lang="en-US" sz="800" dirty="0"/>
              <a:t>) which is</a:t>
            </a:r>
          </a:p>
          <a:p>
            <a:endParaRPr lang="en-US" sz="800" dirty="0"/>
          </a:p>
          <a:p>
            <a:r>
              <a:rPr lang="en-US" sz="800" dirty="0"/>
              <a:t>located at the Naval Weapons Station Earle Waterfront in Leonardo, New Jersey.</a:t>
            </a:r>
          </a:p>
          <a:p>
            <a:endParaRPr lang="en-US" sz="800" dirty="0"/>
          </a:p>
          <a:p>
            <a:r>
              <a:rPr lang="en-US" sz="800" dirty="0"/>
              <a:t>Phase 2: Measure the open water oil thicknesses and oil-emulsions at the damaged Taylor Energy</a:t>
            </a:r>
          </a:p>
          <a:p>
            <a:endParaRPr lang="en-US" sz="800" dirty="0"/>
          </a:p>
          <a:p>
            <a:r>
              <a:rPr lang="en-US" sz="800" dirty="0"/>
              <a:t>well field surface oiling site performing multiple tests and calibrations for thermal, optical and</a:t>
            </a:r>
          </a:p>
          <a:p>
            <a:endParaRPr lang="en-US" sz="800" dirty="0"/>
          </a:p>
          <a:p>
            <a:r>
              <a:rPr lang="en-US" sz="800" dirty="0"/>
              <a:t>microwave sensors.</a:t>
            </a:r>
          </a:p>
          <a:p>
            <a:endParaRPr lang="en-US" sz="800" dirty="0"/>
          </a:p>
          <a:p>
            <a:r>
              <a:rPr lang="en-US" sz="800" dirty="0"/>
              <a:t>Phase 3: Develop operational methods and procedures for processing and interpreting each of the</a:t>
            </a:r>
          </a:p>
          <a:p>
            <a:endParaRPr lang="en-US" sz="800" dirty="0"/>
          </a:p>
          <a:p>
            <a:r>
              <a:rPr lang="en-US" sz="800" dirty="0"/>
              <a:t>sensors products used during the experiments for future emergency operations.</a:t>
            </a:r>
          </a:p>
          <a:p>
            <a:endParaRPr lang="en-US" sz="800" dirty="0"/>
          </a:p>
          <a:p>
            <a:r>
              <a:rPr lang="en-US" sz="800" dirty="0"/>
              <a:t>By carrying out the simultaneous experiments in both controlled and marine settings, we will test a broad</a:t>
            </a:r>
          </a:p>
          <a:p>
            <a:endParaRPr lang="en-US" sz="800" dirty="0"/>
          </a:p>
          <a:p>
            <a:r>
              <a:rPr lang="en-US" sz="800" dirty="0"/>
              <a:t>range of sensors available that oil spill responders could use for surface oil characterization and</a:t>
            </a:r>
          </a:p>
          <a:p>
            <a:endParaRPr lang="en-US" sz="800" dirty="0"/>
          </a:p>
          <a:p>
            <a:r>
              <a:rPr lang="en-US" sz="800" dirty="0"/>
              <a:t>quantification. These experiments will demonstrate how each sensor detects oil and emulsions in the same</a:t>
            </a:r>
          </a:p>
          <a:p>
            <a:endParaRPr lang="en-US" sz="800" dirty="0"/>
          </a:p>
          <a:p>
            <a:r>
              <a:rPr lang="en-US" sz="800" dirty="0"/>
              <a:t>physical and environmental conditions. The ultimate goal of this proposal is to validate and quantify</a:t>
            </a:r>
          </a:p>
          <a:p>
            <a:endParaRPr lang="en-US" sz="800" dirty="0"/>
          </a:p>
          <a:p>
            <a:r>
              <a:rPr lang="en-US" sz="800" dirty="0"/>
              <a:t>the efforts put forward under the DWH NRDA </a:t>
            </a:r>
            <a:r>
              <a:rPr lang="en-US" sz="800" dirty="0" err="1"/>
              <a:t>OoW</a:t>
            </a:r>
            <a:r>
              <a:rPr lang="en-US" sz="800" dirty="0"/>
              <a:t> workgroup and provide BSEE and NOAA the</a:t>
            </a:r>
          </a:p>
          <a:p>
            <a:endParaRPr lang="en-US" sz="800" dirty="0"/>
          </a:p>
          <a:p>
            <a:r>
              <a:rPr lang="en-US" sz="800" dirty="0"/>
              <a:t>needed methodology and operational tools to assess future oil spills and the ability to monitor and</a:t>
            </a:r>
          </a:p>
          <a:p>
            <a:endParaRPr lang="en-US" sz="800" dirty="0"/>
          </a:p>
          <a:p>
            <a:r>
              <a:rPr lang="en-US" sz="800" dirty="0"/>
              <a:t>measure more accurately the thickness of surface oil slicks in the marine environment. We will</a:t>
            </a:r>
          </a:p>
          <a:p>
            <a:endParaRPr lang="en-US" sz="800" dirty="0"/>
          </a:p>
          <a:p>
            <a:r>
              <a:rPr lang="en-US" sz="800" dirty="0"/>
              <a:t>accomplish this goal by providing a comprehensive analysis of the capabilities and limitations of each</a:t>
            </a:r>
          </a:p>
          <a:p>
            <a:endParaRPr lang="en-US" sz="800" dirty="0"/>
          </a:p>
          <a:p>
            <a:r>
              <a:rPr lang="en-US" sz="800" dirty="0"/>
              <a:t>sensor, but more importantly, we will provide a methodology and workflow for NOAA NESDIS Satellite</a:t>
            </a:r>
          </a:p>
          <a:p>
            <a:endParaRPr lang="en-US" sz="800" dirty="0"/>
          </a:p>
          <a:p>
            <a:r>
              <a:rPr lang="en-US" sz="800" dirty="0"/>
              <a:t>Analysis Branch (SAB) image analysts on how to process, interpret and deliver the information generated</a:t>
            </a:r>
          </a:p>
          <a:p>
            <a:endParaRPr lang="en-US" sz="800" dirty="0"/>
          </a:p>
          <a:p>
            <a:r>
              <a:rPr lang="en-US" sz="800" dirty="0"/>
              <a:t>from each of the available products to the active spill responders and Trustees during future oil spill</a:t>
            </a:r>
          </a:p>
          <a:p>
            <a:endParaRPr lang="en-US" sz="800" dirty="0"/>
          </a:p>
          <a:p>
            <a:r>
              <a:rPr lang="en-US" sz="800" dirty="0"/>
              <a:t>responses. This workflow will ensure industry standard data formats will be produced and available to be</a:t>
            </a:r>
          </a:p>
          <a:p>
            <a:endParaRPr lang="en-US" sz="800" dirty="0"/>
          </a:p>
          <a:p>
            <a:r>
              <a:rPr lang="en-US" sz="800" dirty="0"/>
              <a:t>delivered directly to a Common Operation Picture (COP) such as the NOAA Office of Response and</a:t>
            </a:r>
          </a:p>
          <a:p>
            <a:endParaRPr lang="en-US" sz="800" dirty="0"/>
          </a:p>
          <a:p>
            <a:r>
              <a:rPr lang="en-US" sz="800" dirty="0"/>
              <a:t>Restoration’s Environmental Response Management Application (ERMA</a:t>
            </a:r>
          </a:p>
        </p:txBody>
      </p:sp>
      <p:sp>
        <p:nvSpPr>
          <p:cNvPr id="3" name="Rectangle 2"/>
          <p:cNvSpPr/>
          <p:nvPr/>
        </p:nvSpPr>
        <p:spPr>
          <a:xfrm>
            <a:off x="457200" y="1727061"/>
            <a:ext cx="8229600" cy="3693319"/>
          </a:xfrm>
          <a:prstGeom prst="rect">
            <a:avLst/>
          </a:prstGeom>
        </p:spPr>
        <p:txBody>
          <a:bodyPr wrap="square">
            <a:spAutoFit/>
          </a:bodyPr>
          <a:lstStyle/>
          <a:p>
            <a:pPr marL="285750" indent="-285750">
              <a:buFont typeface="Arial" panose="020B0604020202020204" pitchFamily="34" charset="0"/>
              <a:buChar char="•"/>
            </a:pPr>
            <a:r>
              <a:rPr lang="en-US" dirty="0" smtClean="0"/>
              <a:t>The project is still in progress, with 1 more field experiment in August 2017. </a:t>
            </a:r>
          </a:p>
          <a:p>
            <a:endParaRPr lang="en-US" dirty="0"/>
          </a:p>
          <a:p>
            <a:pPr marL="285750" indent="-285750">
              <a:buFont typeface="Arial" panose="020B0604020202020204" pitchFamily="34" charset="0"/>
              <a:buChar char="•"/>
            </a:pPr>
            <a:r>
              <a:rPr lang="en-US" dirty="0" smtClean="0"/>
              <a:t>Results to be reported include spectral properties and profiles of varying known oil thicknesses. The SAB marine pollution team intends to use this information to </a:t>
            </a:r>
            <a:r>
              <a:rPr lang="en-US" b="1" dirty="0" smtClean="0"/>
              <a:t>quantitatively</a:t>
            </a:r>
            <a:r>
              <a:rPr lang="en-US" dirty="0" smtClean="0"/>
              <a:t> differentiate oil thicknesses in future reports.</a:t>
            </a:r>
            <a:endParaRPr lang="en-US" dirty="0"/>
          </a:p>
          <a:p>
            <a:endParaRPr lang="en-US" dirty="0" smtClean="0"/>
          </a:p>
          <a:p>
            <a:pPr marL="285750" indent="-285750">
              <a:buFont typeface="Arial" panose="020B0604020202020204" pitchFamily="34" charset="0"/>
              <a:buChar char="•"/>
            </a:pPr>
            <a:r>
              <a:rPr lang="en-US" dirty="0" smtClean="0"/>
              <a:t>Additional </a:t>
            </a:r>
            <a:r>
              <a:rPr lang="en-US" dirty="0" smtClean="0"/>
              <a:t>conclusions pertinent to operations include</a:t>
            </a:r>
            <a:r>
              <a:rPr lang="en-US" dirty="0" smtClean="0"/>
              <a:t> </a:t>
            </a:r>
            <a:r>
              <a:rPr lang="en-US" dirty="0" smtClean="0"/>
              <a:t>how quickly does oil move? Spread? </a:t>
            </a:r>
            <a:r>
              <a:rPr lang="en-US" dirty="0"/>
              <a:t>D</a:t>
            </a:r>
            <a:r>
              <a:rPr lang="en-US" dirty="0" smtClean="0"/>
              <a:t>issipate? This is an inherently complicated question as the answers are dependent on both oceanic and atmospheric conditions.  </a:t>
            </a:r>
          </a:p>
          <a:p>
            <a:endParaRPr lang="en-US" dirty="0"/>
          </a:p>
          <a:p>
            <a:pPr marL="285750" indent="-285750">
              <a:buFont typeface="Arial" panose="020B0604020202020204" pitchFamily="34" charset="0"/>
              <a:buChar char="•"/>
            </a:pPr>
            <a:r>
              <a:rPr lang="en-US" dirty="0" smtClean="0"/>
              <a:t>The goal is to more accurately interpret satellite images of marine oil, such that our reports are increasingly useful to the spill responders during emergency operations.  </a:t>
            </a:r>
          </a:p>
          <a:p>
            <a:endParaRPr lang="en-US" dirty="0"/>
          </a:p>
        </p:txBody>
      </p:sp>
      <p:pic>
        <p:nvPicPr>
          <p:cNvPr id="5"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Moving Forward…</a:t>
            </a:r>
            <a:endParaRPr lang="en-US" dirty="0"/>
          </a:p>
        </p:txBody>
      </p:sp>
    </p:spTree>
    <p:extLst>
      <p:ext uri="{BB962C8B-B14F-4D97-AF65-F5344CB8AC3E}">
        <p14:creationId xmlns:p14="http://schemas.microsoft.com/office/powerpoint/2010/main" val="1093481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0"/>
            <a:ext cx="9158537" cy="6858000"/>
          </a:xfrm>
          <a:prstGeom prst="rect">
            <a:avLst/>
          </a:prstGeom>
        </p:spPr>
      </p:pic>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ctrTitle"/>
          </p:nvPr>
        </p:nvSpPr>
        <p:spPr>
          <a:xfrm>
            <a:off x="740569" y="1676400"/>
            <a:ext cx="7527132" cy="2057400"/>
          </a:xfrm>
        </p:spPr>
        <p:txBody>
          <a:bodyPr>
            <a:normAutofit/>
          </a:bodyPr>
          <a:lstStyle/>
          <a:p>
            <a:r>
              <a:rPr lang="en-US" sz="2000" dirty="0" smtClean="0"/>
              <a:t>Commercial imagery has been repeatedly requested by SAB throughout 2013, 2014, and 2015 as part of a joint </a:t>
            </a:r>
            <a:r>
              <a:rPr lang="en-US" sz="2000" dirty="0"/>
              <a:t>e</a:t>
            </a:r>
            <a:r>
              <a:rPr lang="en-US" sz="2000" dirty="0" smtClean="0"/>
              <a:t>ffort between NESDIS SAB and NOS Marine Debris Program to </a:t>
            </a:r>
            <a:r>
              <a:rPr lang="en-US" sz="2000" dirty="0" smtClean="0"/>
              <a:t>optimize SAB operational response to marine debris in support of NOS, Coast Guard, and other responders.</a:t>
            </a:r>
            <a:endParaRPr lang="en-US" sz="2000" dirty="0"/>
          </a:p>
        </p:txBody>
      </p:sp>
      <p:sp>
        <p:nvSpPr>
          <p:cNvPr id="8" name="Title 6"/>
          <p:cNvSpPr txBox="1">
            <a:spLocks/>
          </p:cNvSpPr>
          <p:nvPr/>
        </p:nvSpPr>
        <p:spPr>
          <a:xfrm>
            <a:off x="878221" y="3962400"/>
            <a:ext cx="7389479" cy="2057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This work largely stems from the aftermath of the 2011 tsunami that struck Japan and generated </a:t>
            </a:r>
            <a:r>
              <a:rPr lang="en-US" sz="2000" dirty="0" smtClean="0"/>
              <a:t>from the NOAA A.A. a call for “all hands on deck”. Over the next two years NOAA was under substantial political pressure to determine if U.S. coastline would be inundated with marine debris.</a:t>
            </a:r>
            <a:r>
              <a:rPr lang="en-US" sz="2000" dirty="0" smtClean="0"/>
              <a:t> Through the use of Worldview imagery, SAB was able to provide NOS with the ammunition they needed to alleviate congressional concern.</a:t>
            </a:r>
            <a:endParaRPr lang="en-US" sz="2000" dirty="0"/>
          </a:p>
        </p:txBody>
      </p:sp>
      <p:sp>
        <p:nvSpPr>
          <p:cNvPr id="11" name="Title 1"/>
          <p:cNvSpPr txBox="1">
            <a:spLocks/>
          </p:cNvSpPr>
          <p:nvPr/>
        </p:nvSpPr>
        <p:spPr>
          <a:xfrm>
            <a:off x="1066800" y="228600"/>
            <a:ext cx="693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Helping Researchers who are Supporting </a:t>
            </a:r>
            <a:r>
              <a:rPr lang="en-US" sz="3200" dirty="0" smtClean="0"/>
              <a:t>SAB Operations – Part 2</a:t>
            </a:r>
            <a:endParaRPr lang="en-US" sz="3200" dirty="0"/>
          </a:p>
        </p:txBody>
      </p:sp>
    </p:spTree>
    <p:extLst>
      <p:ext uri="{BB962C8B-B14F-4D97-AF65-F5344CB8AC3E}">
        <p14:creationId xmlns:p14="http://schemas.microsoft.com/office/powerpoint/2010/main" val="1033314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Marine_Debris\Projects_Disasters\Hawaiian_Ghost_Nets\WV2_20140919_10_02_02_09OCT.jpg"/>
          <p:cNvPicPr>
            <a:picLocks noChangeAspect="1" noChangeArrowheads="1"/>
          </p:cNvPicPr>
          <p:nvPr/>
        </p:nvPicPr>
        <p:blipFill>
          <a:blip r:embed="rId5" cstate="print"/>
          <a:srcRect/>
          <a:stretch>
            <a:fillRect/>
          </a:stretch>
        </p:blipFill>
        <p:spPr bwMode="auto">
          <a:xfrm>
            <a:off x="70339" y="1524000"/>
            <a:ext cx="9003322" cy="4572000"/>
          </a:xfrm>
          <a:prstGeom prst="rect">
            <a:avLst/>
          </a:prstGeom>
          <a:noFill/>
        </p:spPr>
      </p:pic>
      <p:sp>
        <p:nvSpPr>
          <p:cNvPr id="8" name="Rectangle 7"/>
          <p:cNvSpPr/>
          <p:nvPr/>
        </p:nvSpPr>
        <p:spPr>
          <a:xfrm>
            <a:off x="3815861" y="3352800"/>
            <a:ext cx="609600" cy="381000"/>
          </a:xfrm>
          <a:prstGeom prst="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3"/>
          <p:cNvSpPr txBox="1"/>
          <p:nvPr/>
        </p:nvSpPr>
        <p:spPr>
          <a:xfrm>
            <a:off x="2596661" y="801469"/>
            <a:ext cx="41148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Boat removed on October 09, 2014</a:t>
            </a:r>
          </a:p>
          <a:p>
            <a:pPr algn="ctr"/>
            <a:r>
              <a:rPr lang="en-US" dirty="0" smtClean="0"/>
              <a:t>Image: WorldView2 September 19, 2014</a:t>
            </a:r>
            <a:endParaRPr lang="en-US" dirty="0"/>
          </a:p>
        </p:txBody>
      </p:sp>
      <p:sp>
        <p:nvSpPr>
          <p:cNvPr id="10" name="TextBox 4"/>
          <p:cNvSpPr txBox="1"/>
          <p:nvPr/>
        </p:nvSpPr>
        <p:spPr>
          <a:xfrm>
            <a:off x="6318739" y="6066472"/>
            <a:ext cx="1981200"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Depth=0.5m</a:t>
            </a:r>
          </a:p>
          <a:p>
            <a:r>
              <a:rPr lang="en-US" sz="1400" dirty="0" smtClean="0"/>
              <a:t>Length=6m</a:t>
            </a:r>
          </a:p>
          <a:p>
            <a:r>
              <a:rPr lang="en-US" sz="1400" dirty="0" smtClean="0"/>
              <a:t>Width=1.75m</a:t>
            </a:r>
            <a:endParaRPr lang="en-US" sz="1400" dirty="0"/>
          </a:p>
        </p:txBody>
      </p:sp>
      <p:sp>
        <p:nvSpPr>
          <p:cNvPr id="11" name="TextBox 5"/>
          <p:cNvSpPr txBox="1"/>
          <p:nvPr/>
        </p:nvSpPr>
        <p:spPr>
          <a:xfrm>
            <a:off x="70339" y="6251138"/>
            <a:ext cx="6248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Boat Coordinates: Lat= 27.907718 N Lon= 175.811277 W</a:t>
            </a:r>
            <a:endParaRPr lang="en-US" dirty="0"/>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8235229" y="6112602"/>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934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11" name="Picture 10" descr="G:\Marine_Debris\Projects_Disasters\Hawaiian_Ghost_Nets\19SEP14WV020000014SEP19222244-P1BS-500163329010_02_P003.jpg"/>
          <p:cNvPicPr>
            <a:picLocks noChangeAspect="1" noChangeArrowheads="1"/>
          </p:cNvPicPr>
          <p:nvPr/>
        </p:nvPicPr>
        <p:blipFill>
          <a:blip r:embed="rId3" cstate="print"/>
          <a:srcRect/>
          <a:stretch>
            <a:fillRect/>
          </a:stretch>
        </p:blipFill>
        <p:spPr bwMode="auto">
          <a:xfrm>
            <a:off x="70338" y="1524000"/>
            <a:ext cx="9003323" cy="4572000"/>
          </a:xfrm>
          <a:prstGeom prst="rect">
            <a:avLst/>
          </a:prstGeom>
          <a:noFill/>
        </p:spPr>
      </p:pic>
      <p:pic>
        <p:nvPicPr>
          <p:cNvPr id="4" name="Picture 4"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038600" y="3047999"/>
            <a:ext cx="609600" cy="381000"/>
          </a:xfrm>
          <a:prstGeom prst="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5"/>
          <p:cNvSpPr txBox="1"/>
          <p:nvPr/>
        </p:nvSpPr>
        <p:spPr>
          <a:xfrm>
            <a:off x="2667000" y="762000"/>
            <a:ext cx="39624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Boat removed on October 11, 2014</a:t>
            </a:r>
          </a:p>
          <a:p>
            <a:pPr algn="ctr"/>
            <a:r>
              <a:rPr lang="en-US" dirty="0" smtClean="0"/>
              <a:t>Image: WorldView2 September 19, 2014</a:t>
            </a:r>
          </a:p>
          <a:p>
            <a:pPr algn="ctr"/>
            <a:endParaRPr lang="en-US" dirty="0"/>
          </a:p>
        </p:txBody>
      </p:sp>
      <p:sp>
        <p:nvSpPr>
          <p:cNvPr id="9" name="TextBox 7"/>
          <p:cNvSpPr txBox="1"/>
          <p:nvPr/>
        </p:nvSpPr>
        <p:spPr>
          <a:xfrm>
            <a:off x="6553200" y="6119336"/>
            <a:ext cx="1981200"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Depth=1.75m</a:t>
            </a:r>
          </a:p>
          <a:p>
            <a:r>
              <a:rPr lang="en-US" sz="1400" dirty="0" smtClean="0"/>
              <a:t>Length=9m</a:t>
            </a:r>
          </a:p>
          <a:p>
            <a:r>
              <a:rPr lang="en-US" sz="1400" dirty="0" smtClean="0"/>
              <a:t>Width=1m</a:t>
            </a:r>
            <a:endParaRPr lang="en-US" sz="1400" dirty="0"/>
          </a:p>
        </p:txBody>
      </p:sp>
      <p:sp>
        <p:nvSpPr>
          <p:cNvPr id="10" name="TextBox 6"/>
          <p:cNvSpPr txBox="1"/>
          <p:nvPr/>
        </p:nvSpPr>
        <p:spPr>
          <a:xfrm>
            <a:off x="113071" y="6235005"/>
            <a:ext cx="6248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Boat Coordinates: Lat= 27. 828716822 N Lon= 175. 78806784 W</a:t>
            </a:r>
            <a:endParaRPr lang="en-US" dirty="0"/>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8235229" y="6111049"/>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376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022" y="1447800"/>
            <a:ext cx="6858000" cy="5334000"/>
          </a:xfrm>
          <a:prstGeom prst="rect">
            <a:avLst/>
          </a:prstGeom>
          <a:noFill/>
          <a:ln>
            <a:noFill/>
          </a:ln>
        </p:spPr>
      </p:pic>
      <p:sp>
        <p:nvSpPr>
          <p:cNvPr id="8" name="TextBox 7"/>
          <p:cNvSpPr txBox="1"/>
          <p:nvPr/>
        </p:nvSpPr>
        <p:spPr>
          <a:xfrm>
            <a:off x="1106022" y="6505952"/>
            <a:ext cx="3886200" cy="276999"/>
          </a:xfrm>
          <a:prstGeom prst="rect">
            <a:avLst/>
          </a:prstGeom>
          <a:noFill/>
        </p:spPr>
        <p:txBody>
          <a:bodyPr wrap="square" rtlCol="0">
            <a:spAutoFit/>
          </a:bodyPr>
          <a:lstStyle/>
          <a:p>
            <a:r>
              <a:rPr lang="en-US" sz="1200" b="1" dirty="0" smtClean="0">
                <a:solidFill>
                  <a:schemeClr val="bg1"/>
                </a:solidFill>
              </a:rPr>
              <a:t>Picture provided by NOAA Marine Debris Program</a:t>
            </a:r>
            <a:endParaRPr lang="en-US" sz="1200" b="1" dirty="0">
              <a:solidFill>
                <a:schemeClr val="bg1"/>
              </a:solidFill>
            </a:endParaRPr>
          </a:p>
        </p:txBody>
      </p:sp>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Derelict Boats</a:t>
            </a:r>
            <a:endParaRPr lang="en-US" dirty="0"/>
          </a:p>
        </p:txBody>
      </p:sp>
    </p:spTree>
    <p:extLst>
      <p:ext uri="{BB962C8B-B14F-4D97-AF65-F5344CB8AC3E}">
        <p14:creationId xmlns:p14="http://schemas.microsoft.com/office/powerpoint/2010/main" val="284712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smtClean="0"/>
              <a:t>Imagery Request Overview</a:t>
            </a:r>
            <a:endParaRPr lang="en-US" dirty="0"/>
          </a:p>
        </p:txBody>
      </p:sp>
      <p:sp>
        <p:nvSpPr>
          <p:cNvPr id="3" name="Content Placeholder 2"/>
          <p:cNvSpPr>
            <a:spLocks noGrp="1"/>
          </p:cNvSpPr>
          <p:nvPr>
            <p:ph idx="4294967295"/>
          </p:nvPr>
        </p:nvSpPr>
        <p:spPr>
          <a:xfrm>
            <a:off x="457200" y="1600200"/>
            <a:ext cx="8229600" cy="5181600"/>
          </a:xfrm>
        </p:spPr>
        <p:txBody>
          <a:bodyPr>
            <a:normAutofit fontScale="92500" lnSpcReduction="10000"/>
          </a:bodyPr>
          <a:lstStyle/>
          <a:p>
            <a:r>
              <a:rPr lang="en-US" sz="2400" dirty="0" smtClean="0"/>
              <a:t>The NOAA/NESDIS Satellite Analysis Branch (SAB) uses high resolution commercial satellite imagery for incident response and for validation purposes.</a:t>
            </a:r>
          </a:p>
          <a:p>
            <a:pPr lvl="1"/>
            <a:r>
              <a:rPr lang="en-US" sz="2000" dirty="0" smtClean="0"/>
              <a:t> Identify and monitor marine oil spills (sub Charter worthy events)</a:t>
            </a:r>
          </a:p>
          <a:p>
            <a:pPr lvl="1"/>
            <a:r>
              <a:rPr lang="en-US" sz="2000" dirty="0" smtClean="0"/>
              <a:t>Track marine debris fields generated from tsunamis and U.S. land falling tropical cyclones</a:t>
            </a:r>
          </a:p>
          <a:p>
            <a:pPr lvl="1"/>
            <a:r>
              <a:rPr lang="en-US" sz="2000" dirty="0"/>
              <a:t>Validate oil boundary and oil thickness assessments from satellite against in-situ measurements</a:t>
            </a:r>
            <a:r>
              <a:rPr lang="en-US" sz="2000" dirty="0" smtClean="0"/>
              <a:t>.</a:t>
            </a:r>
          </a:p>
          <a:p>
            <a:r>
              <a:rPr lang="en-US" sz="2400" dirty="0" smtClean="0"/>
              <a:t>SAB places approximately 6-12 requests per year and receives about 12-24 images</a:t>
            </a:r>
          </a:p>
          <a:p>
            <a:r>
              <a:rPr lang="en-US" sz="2400" dirty="0" smtClean="0"/>
              <a:t>Our commercial satellite requests are primarily for Worldview-2, Worldview-3, and Radarsat-2</a:t>
            </a:r>
          </a:p>
          <a:p>
            <a:r>
              <a:rPr lang="en-US" sz="2400" dirty="0" smtClean="0"/>
              <a:t>Often times the images provide our sole look, or in other words, provide an observation on a day that we wouldn’t have otherwise had imagery. </a:t>
            </a:r>
            <a:r>
              <a:rPr lang="en-US" sz="1700" dirty="0" smtClean="0"/>
              <a:t>(Revisits: Landsat7/8=16 days, Sentine1=12 days, Sentinel2=10 days)</a:t>
            </a:r>
          </a:p>
          <a:p>
            <a:endParaRPr lang="en-US" sz="2400" dirty="0" smtClean="0"/>
          </a:p>
          <a:p>
            <a:endParaRPr lang="en-US" sz="2400" dirty="0"/>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54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smtClean="0"/>
              <a:t>10.4 Ton Derelict Net</a:t>
            </a:r>
            <a:endParaRPr lang="en-US" dirty="0"/>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Marine_Debris\Projects_Disasters\Hawaiian Ghost Nets\Large_Net_Screen_Capture_IMAGE_MULTI.png"/>
          <p:cNvPicPr>
            <a:picLocks noChangeAspect="1" noChangeArrowheads="1"/>
          </p:cNvPicPr>
          <p:nvPr/>
        </p:nvPicPr>
        <p:blipFill>
          <a:blip r:embed="rId5" cstate="print"/>
          <a:srcRect l="42454" t="42391" r="41558" b="38982"/>
          <a:stretch>
            <a:fillRect/>
          </a:stretch>
        </p:blipFill>
        <p:spPr bwMode="auto">
          <a:xfrm>
            <a:off x="91440" y="1724025"/>
            <a:ext cx="4556760" cy="2847975"/>
          </a:xfrm>
          <a:prstGeom prst="rect">
            <a:avLst/>
          </a:prstGeom>
          <a:noFill/>
        </p:spPr>
      </p:pic>
      <p:pic>
        <p:nvPicPr>
          <p:cNvPr id="8" name="Picture 3" descr="G:\Marine_Debris\Projects_Disasters\Hawaiian Ghost Nets\Large_Net_Screen_Capture_ZOOM_MULTI.png"/>
          <p:cNvPicPr>
            <a:picLocks noChangeAspect="1" noChangeArrowheads="1"/>
          </p:cNvPicPr>
          <p:nvPr/>
        </p:nvPicPr>
        <p:blipFill>
          <a:blip r:embed="rId6" cstate="print"/>
          <a:srcRect/>
          <a:stretch>
            <a:fillRect/>
          </a:stretch>
        </p:blipFill>
        <p:spPr bwMode="auto">
          <a:xfrm>
            <a:off x="2026981" y="3903382"/>
            <a:ext cx="2667000" cy="2954618"/>
          </a:xfrm>
          <a:prstGeom prst="rect">
            <a:avLst/>
          </a:prstGeom>
          <a:noFill/>
        </p:spPr>
      </p:pic>
      <p:pic>
        <p:nvPicPr>
          <p:cNvPr id="9" name="Picture 4" descr="G:\Marine_Debris\Projects_Disasters\Hawaiian Ghost Nets\Large_Net_Screen_Capture_IMAGE_PAN.jpg"/>
          <p:cNvPicPr>
            <a:picLocks noChangeAspect="1" noChangeArrowheads="1"/>
          </p:cNvPicPr>
          <p:nvPr/>
        </p:nvPicPr>
        <p:blipFill>
          <a:blip r:embed="rId7" cstate="print"/>
          <a:srcRect l="17949" t="10099" r="20513" b="9112"/>
          <a:stretch>
            <a:fillRect/>
          </a:stretch>
        </p:blipFill>
        <p:spPr bwMode="auto">
          <a:xfrm>
            <a:off x="4719637" y="1724025"/>
            <a:ext cx="4271963" cy="2847975"/>
          </a:xfrm>
          <a:prstGeom prst="rect">
            <a:avLst/>
          </a:prstGeom>
          <a:noFill/>
        </p:spPr>
      </p:pic>
      <p:pic>
        <p:nvPicPr>
          <p:cNvPr id="10" name="Picture 5" descr="G:\Marine_Debris\Projects_Disasters\Hawaiian Ghost Nets\Large_Net_Screen_Capture_ZOOM_PAN.png"/>
          <p:cNvPicPr>
            <a:picLocks noChangeAspect="1" noChangeArrowheads="1"/>
          </p:cNvPicPr>
          <p:nvPr/>
        </p:nvPicPr>
        <p:blipFill>
          <a:blip r:embed="rId8" cstate="print"/>
          <a:srcRect/>
          <a:stretch>
            <a:fillRect/>
          </a:stretch>
        </p:blipFill>
        <p:spPr bwMode="auto">
          <a:xfrm>
            <a:off x="6438900" y="3903382"/>
            <a:ext cx="2667000" cy="2954618"/>
          </a:xfrm>
          <a:prstGeom prst="rect">
            <a:avLst/>
          </a:prstGeom>
          <a:noFill/>
        </p:spPr>
      </p:pic>
      <p:sp>
        <p:nvSpPr>
          <p:cNvPr id="11" name="TextBox 10"/>
          <p:cNvSpPr txBox="1"/>
          <p:nvPr/>
        </p:nvSpPr>
        <p:spPr>
          <a:xfrm>
            <a:off x="1600200" y="1419226"/>
            <a:ext cx="2438400" cy="381000"/>
          </a:xfrm>
          <a:prstGeom prst="rect">
            <a:avLst/>
          </a:prstGeom>
          <a:noFill/>
        </p:spPr>
        <p:txBody>
          <a:bodyPr wrap="square" rtlCol="0">
            <a:spAutoFit/>
          </a:bodyPr>
          <a:lstStyle/>
          <a:p>
            <a:r>
              <a:rPr lang="en-US" dirty="0" smtClean="0"/>
              <a:t>Multispectral</a:t>
            </a:r>
            <a:endParaRPr lang="en-US" dirty="0"/>
          </a:p>
        </p:txBody>
      </p:sp>
      <p:sp>
        <p:nvSpPr>
          <p:cNvPr id="12" name="TextBox 11"/>
          <p:cNvSpPr txBox="1"/>
          <p:nvPr/>
        </p:nvSpPr>
        <p:spPr>
          <a:xfrm>
            <a:off x="6172200" y="1419226"/>
            <a:ext cx="2438400" cy="381000"/>
          </a:xfrm>
          <a:prstGeom prst="rect">
            <a:avLst/>
          </a:prstGeom>
          <a:noFill/>
        </p:spPr>
        <p:txBody>
          <a:bodyPr wrap="square" rtlCol="0">
            <a:spAutoFit/>
          </a:bodyPr>
          <a:lstStyle/>
          <a:p>
            <a:r>
              <a:rPr lang="en-US" dirty="0" smtClean="0"/>
              <a:t>Panchromatic</a:t>
            </a:r>
            <a:endParaRPr lang="en-US" dirty="0"/>
          </a:p>
        </p:txBody>
      </p:sp>
      <p:pic>
        <p:nvPicPr>
          <p:cNvPr id="13"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659" t="80492" r="3538" b="2984"/>
          <a:stretch/>
        </p:blipFill>
        <p:spPr bwMode="auto">
          <a:xfrm>
            <a:off x="1188549" y="4593209"/>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659" t="80492" r="3538" b="2984"/>
          <a:stretch/>
        </p:blipFill>
        <p:spPr bwMode="auto">
          <a:xfrm>
            <a:off x="5600468" y="4593209"/>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794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a:t>10.4 Ton Derelict Net</a:t>
            </a:r>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OPR350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67" y="1738154"/>
            <a:ext cx="6934200" cy="4876800"/>
          </a:xfrm>
          <a:prstGeom prst="rect">
            <a:avLst/>
          </a:prstGeom>
          <a:noFill/>
          <a:ln>
            <a:noFill/>
          </a:ln>
        </p:spPr>
      </p:pic>
      <p:sp>
        <p:nvSpPr>
          <p:cNvPr id="8" name="TextBox 7"/>
          <p:cNvSpPr txBox="1"/>
          <p:nvPr/>
        </p:nvSpPr>
        <p:spPr>
          <a:xfrm>
            <a:off x="1106022" y="6367452"/>
            <a:ext cx="3886200" cy="276999"/>
          </a:xfrm>
          <a:prstGeom prst="rect">
            <a:avLst/>
          </a:prstGeom>
          <a:noFill/>
        </p:spPr>
        <p:txBody>
          <a:bodyPr wrap="square" rtlCol="0">
            <a:spAutoFit/>
          </a:bodyPr>
          <a:lstStyle/>
          <a:p>
            <a:r>
              <a:rPr lang="en-US" sz="1200" b="1" dirty="0" smtClean="0">
                <a:solidFill>
                  <a:schemeClr val="bg1"/>
                </a:solidFill>
              </a:rPr>
              <a:t>Picture provided by NOAA Marine Debris Program</a:t>
            </a:r>
            <a:endParaRPr lang="en-US" sz="1200" b="1" dirty="0">
              <a:solidFill>
                <a:schemeClr val="bg1"/>
              </a:solidFill>
            </a:endParaRPr>
          </a:p>
        </p:txBody>
      </p:sp>
    </p:spTree>
    <p:extLst>
      <p:ext uri="{BB962C8B-B14F-4D97-AF65-F5344CB8AC3E}">
        <p14:creationId xmlns:p14="http://schemas.microsoft.com/office/powerpoint/2010/main" val="4565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9158537" cy="6858000"/>
          </a:xfrm>
        </p:spPr>
      </p:pic>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Marine_Debris\Analyst_Folders\Ramirez\PAN.png"/>
          <p:cNvPicPr>
            <a:picLocks noChangeAspect="1" noChangeArrowheads="1"/>
          </p:cNvPicPr>
          <p:nvPr/>
        </p:nvPicPr>
        <p:blipFill rotWithShape="1">
          <a:blip r:embed="rId5">
            <a:extLst>
              <a:ext uri="{28A0092B-C50C-407E-A947-70E740481C1C}">
                <a14:useLocalDpi xmlns:a14="http://schemas.microsoft.com/office/drawing/2010/main" val="0"/>
              </a:ext>
            </a:extLst>
          </a:blip>
          <a:srcRect t="8070" b="2768"/>
          <a:stretch/>
        </p:blipFill>
        <p:spPr bwMode="auto">
          <a:xfrm>
            <a:off x="977081" y="1447800"/>
            <a:ext cx="7315200" cy="518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p:cNvSpPr txBox="1"/>
          <p:nvPr/>
        </p:nvSpPr>
        <p:spPr>
          <a:xfrm>
            <a:off x="977081" y="1450258"/>
            <a:ext cx="1584960"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Worldview2</a:t>
            </a:r>
          </a:p>
          <a:p>
            <a:r>
              <a:rPr lang="en-US" b="1" dirty="0" smtClean="0">
                <a:solidFill>
                  <a:schemeClr val="bg1"/>
                </a:solidFill>
              </a:rPr>
              <a:t>8/1/2015</a:t>
            </a:r>
          </a:p>
          <a:p>
            <a:r>
              <a:rPr lang="en-US" b="1" dirty="0" smtClean="0">
                <a:solidFill>
                  <a:schemeClr val="bg1"/>
                </a:solidFill>
              </a:rPr>
              <a:t>0.6m resolution</a:t>
            </a:r>
          </a:p>
          <a:p>
            <a:endParaRPr lang="en-US" b="1" dirty="0">
              <a:solidFill>
                <a:schemeClr val="bg1"/>
              </a:solidFill>
            </a:endParaRPr>
          </a:p>
          <a:p>
            <a:r>
              <a:rPr lang="en-US" b="1" dirty="0" smtClean="0">
                <a:solidFill>
                  <a:schemeClr val="bg1"/>
                </a:solidFill>
              </a:rPr>
              <a:t>Zone C1</a:t>
            </a:r>
            <a:endParaRPr lang="en-US" b="1" dirty="0">
              <a:solidFill>
                <a:schemeClr val="bg1"/>
              </a:solidFill>
            </a:endParaRPr>
          </a:p>
        </p:txBody>
      </p:sp>
      <p:sp>
        <p:nvSpPr>
          <p:cNvPr id="9" name="TextBox 8"/>
          <p:cNvSpPr txBox="1"/>
          <p:nvPr/>
        </p:nvSpPr>
        <p:spPr>
          <a:xfrm>
            <a:off x="5366200" y="3395429"/>
            <a:ext cx="255859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solidFill>
                  <a:schemeClr val="bg1"/>
                </a:solidFill>
              </a:rPr>
              <a:t>Lat</a:t>
            </a:r>
            <a:r>
              <a:rPr lang="en-US" b="1" dirty="0" smtClean="0">
                <a:solidFill>
                  <a:schemeClr val="bg1"/>
                </a:solidFill>
              </a:rPr>
              <a:t>: 28° 16’ 30.94” N</a:t>
            </a:r>
          </a:p>
          <a:p>
            <a:r>
              <a:rPr lang="en-US" b="1" dirty="0" smtClean="0">
                <a:solidFill>
                  <a:schemeClr val="bg1"/>
                </a:solidFill>
              </a:rPr>
              <a:t>Lon: 177° 22’ 57.32” W</a:t>
            </a:r>
          </a:p>
        </p:txBody>
      </p:sp>
      <p:cxnSp>
        <p:nvCxnSpPr>
          <p:cNvPr id="10" name="Straight Arrow Connector 9"/>
          <p:cNvCxnSpPr/>
          <p:nvPr/>
        </p:nvCxnSpPr>
        <p:spPr>
          <a:xfrm flipH="1" flipV="1">
            <a:off x="4787081" y="3291413"/>
            <a:ext cx="579120" cy="38552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Possible Debris</a:t>
            </a:r>
            <a:endParaRPr lang="en-US" dirty="0"/>
          </a:p>
        </p:txBody>
      </p:sp>
      <p:pic>
        <p:nvPicPr>
          <p:cNvPr id="1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7453849" y="6633975"/>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194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2" name="Picture 1" descr="G:\Marine_Debris\Analyst_Folders\Ramirez\MS.png"/>
          <p:cNvPicPr>
            <a:picLocks noChangeAspect="1" noChangeArrowheads="1"/>
          </p:cNvPicPr>
          <p:nvPr/>
        </p:nvPicPr>
        <p:blipFill rotWithShape="1">
          <a:blip r:embed="rId3">
            <a:extLst>
              <a:ext uri="{28A0092B-C50C-407E-A947-70E740481C1C}">
                <a14:useLocalDpi xmlns:a14="http://schemas.microsoft.com/office/drawing/2010/main" val="0"/>
              </a:ext>
            </a:extLst>
          </a:blip>
          <a:srcRect t="23122" b="2789"/>
          <a:stretch/>
        </p:blipFill>
        <p:spPr bwMode="auto">
          <a:xfrm>
            <a:off x="6928" y="1288026"/>
            <a:ext cx="9130145" cy="5411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Marine_Debris\Analyst_Folders\Ramirez\C1_profi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239" y="3053966"/>
            <a:ext cx="5056092"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060" y="1318573"/>
            <a:ext cx="41529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1.5m resolution True Color Composite</a:t>
            </a:r>
          </a:p>
        </p:txBody>
      </p:sp>
      <p:cxnSp>
        <p:nvCxnSpPr>
          <p:cNvPr id="5" name="Straight Arrow Connector 4"/>
          <p:cNvCxnSpPr/>
          <p:nvPr/>
        </p:nvCxnSpPr>
        <p:spPr>
          <a:xfrm flipV="1">
            <a:off x="2507673" y="4501766"/>
            <a:ext cx="3733800" cy="1600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431473" y="3663566"/>
            <a:ext cx="3733800" cy="1752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964873" y="5301866"/>
            <a:ext cx="3048000" cy="1181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16"/>
          <p:cNvSpPr txBox="1"/>
          <p:nvPr/>
        </p:nvSpPr>
        <p:spPr>
          <a:xfrm>
            <a:off x="184728" y="1814874"/>
            <a:ext cx="2895600"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sz="1400" b="1" dirty="0" smtClean="0">
                <a:solidFill>
                  <a:schemeClr val="bg1"/>
                </a:solidFill>
              </a:rPr>
              <a:t>White cap: Exhibits a downward trend with increasing </a:t>
            </a:r>
            <a:r>
              <a:rPr lang="el-GR" sz="1400" b="1" dirty="0" smtClean="0">
                <a:solidFill>
                  <a:schemeClr val="bg1"/>
                </a:solidFill>
              </a:rPr>
              <a:t>λ</a:t>
            </a:r>
            <a:r>
              <a:rPr lang="en-US" sz="1400" b="1" dirty="0" smtClean="0">
                <a:solidFill>
                  <a:schemeClr val="bg1"/>
                </a:solidFill>
              </a:rPr>
              <a:t> (wavelength), consistent with water, and showing higher </a:t>
            </a:r>
            <a:r>
              <a:rPr lang="en-US" sz="1400" b="1" dirty="0" err="1" smtClean="0">
                <a:solidFill>
                  <a:schemeClr val="bg1"/>
                </a:solidFill>
              </a:rPr>
              <a:t>reflectivities</a:t>
            </a:r>
            <a:r>
              <a:rPr lang="en-US" sz="1400" b="1" dirty="0" smtClean="0">
                <a:solidFill>
                  <a:schemeClr val="bg1"/>
                </a:solidFill>
              </a:rPr>
              <a:t> </a:t>
            </a:r>
          </a:p>
          <a:p>
            <a:pPr marL="342900" indent="-342900">
              <a:buAutoNum type="arabicPeriod"/>
            </a:pPr>
            <a:r>
              <a:rPr lang="en-US" sz="1400" b="1" dirty="0" smtClean="0">
                <a:solidFill>
                  <a:schemeClr val="bg1"/>
                </a:solidFill>
              </a:rPr>
              <a:t>Anomaly: Exhibits increasing trend with increasing </a:t>
            </a:r>
            <a:r>
              <a:rPr lang="el-GR" sz="1400" b="1" dirty="0" smtClean="0">
                <a:solidFill>
                  <a:schemeClr val="bg1"/>
                </a:solidFill>
              </a:rPr>
              <a:t>λ</a:t>
            </a:r>
            <a:r>
              <a:rPr lang="en-US" sz="1400" b="1" dirty="0" smtClean="0">
                <a:solidFill>
                  <a:schemeClr val="bg1"/>
                </a:solidFill>
              </a:rPr>
              <a:t>, consistent with debris</a:t>
            </a:r>
          </a:p>
          <a:p>
            <a:pPr marL="342900" indent="-342900">
              <a:buAutoNum type="arabicPeriod"/>
            </a:pPr>
            <a:r>
              <a:rPr lang="en-US" sz="1400" b="1" dirty="0" smtClean="0">
                <a:solidFill>
                  <a:schemeClr val="bg1"/>
                </a:solidFill>
              </a:rPr>
              <a:t>Ocean background: The cluster shows how consistent the spectral profile of the ocean surface is.</a:t>
            </a:r>
            <a:endParaRPr lang="en-US" sz="1400" b="1" dirty="0">
              <a:solidFill>
                <a:schemeClr val="bg1"/>
              </a:solidFill>
            </a:endParaRPr>
          </a:p>
        </p:txBody>
      </p:sp>
      <p:pic>
        <p:nvPicPr>
          <p:cNvPr id="10" name="Picture 4" descr="NO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ept of Commerce Se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6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Possible Debris</a:t>
            </a:r>
            <a:endParaRPr lang="en-US" dirty="0"/>
          </a:p>
        </p:txBody>
      </p:sp>
    </p:spTree>
    <p:extLst>
      <p:ext uri="{BB962C8B-B14F-4D97-AF65-F5344CB8AC3E}">
        <p14:creationId xmlns:p14="http://schemas.microsoft.com/office/powerpoint/2010/main" val="17617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4" name="Title 1"/>
          <p:cNvSpPr txBox="1">
            <a:spLocks/>
          </p:cNvSpPr>
          <p:nvPr/>
        </p:nvSpPr>
        <p:spPr>
          <a:xfrm>
            <a:off x="1759867" y="457200"/>
            <a:ext cx="56388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Does This Translate Into Operations?</a:t>
            </a:r>
            <a:endParaRPr lang="en-US" dirty="0"/>
          </a:p>
        </p:txBody>
      </p:sp>
      <p:pic>
        <p:nvPicPr>
          <p:cNvPr id="5"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64467" y="1981200"/>
            <a:ext cx="8229600" cy="4401205"/>
          </a:xfrm>
          <a:prstGeom prst="rect">
            <a:avLst/>
          </a:prstGeom>
        </p:spPr>
        <p:txBody>
          <a:bodyPr wrap="square">
            <a:spAutoFit/>
          </a:bodyPr>
          <a:lstStyle/>
          <a:p>
            <a:pPr marL="285750" indent="-285750">
              <a:buFont typeface="Arial" panose="020B0604020202020204" pitchFamily="34" charset="0"/>
              <a:buChar char="•"/>
            </a:pPr>
            <a:r>
              <a:rPr lang="en-US" sz="2000" dirty="0" smtClean="0"/>
              <a:t>Not if, but </a:t>
            </a:r>
            <a:r>
              <a:rPr lang="en-US" sz="2000" u="sng" dirty="0" smtClean="0"/>
              <a:t>when</a:t>
            </a:r>
            <a:r>
              <a:rPr lang="en-US" sz="2000" dirty="0" smtClean="0"/>
              <a:t> the next tsunami occurs, SAB will be much better equipped to analyze marine debris fields based on their visual and spectral </a:t>
            </a:r>
            <a:r>
              <a:rPr lang="en-US" sz="2000" dirty="0" smtClean="0"/>
              <a:t>characteristics.</a:t>
            </a:r>
            <a:endParaRPr lang="en-US" sz="2000" dirty="0" smtClean="0"/>
          </a:p>
          <a:p>
            <a:endParaRPr lang="en-US" sz="2000" dirty="0"/>
          </a:p>
          <a:p>
            <a:pPr marL="285750" indent="-285750">
              <a:buFont typeface="Arial" panose="020B0604020202020204" pitchFamily="34" charset="0"/>
              <a:buChar char="•"/>
            </a:pPr>
            <a:r>
              <a:rPr lang="en-US" sz="2000" dirty="0" smtClean="0"/>
              <a:t>SAB, with the aid of high resolution commercial imagery, will be able to effectively track marine debris fields over </a:t>
            </a:r>
            <a:r>
              <a:rPr lang="en-US" sz="2000" dirty="0" smtClean="0"/>
              <a:t>time, alleviating hazards to navigation, responding to high level inquiries, and improving the outcome for ecosystems.  </a:t>
            </a:r>
            <a:endParaRPr lang="en-US" sz="2000" dirty="0"/>
          </a:p>
          <a:p>
            <a:endParaRPr lang="en-US" sz="2000" dirty="0" smtClean="0"/>
          </a:p>
          <a:p>
            <a:pPr marL="285750" indent="-285750">
              <a:buFont typeface="Arial" panose="020B0604020202020204" pitchFamily="34" charset="0"/>
              <a:buChar char="•"/>
            </a:pPr>
            <a:r>
              <a:rPr lang="en-US" sz="2000" dirty="0" smtClean="0"/>
              <a:t>SAB </a:t>
            </a:r>
            <a:r>
              <a:rPr lang="en-US" sz="2000" dirty="0" smtClean="0"/>
              <a:t>is continuin</a:t>
            </a:r>
            <a:r>
              <a:rPr lang="en-US" sz="2000" dirty="0" smtClean="0"/>
              <a:t>g to intermittently</a:t>
            </a:r>
            <a:r>
              <a:rPr lang="en-US" sz="2000" dirty="0" smtClean="0"/>
              <a:t> support </a:t>
            </a:r>
            <a:r>
              <a:rPr lang="en-US" sz="2000" dirty="0" smtClean="0"/>
              <a:t>NOAA Marine Debris Program </a:t>
            </a:r>
            <a:r>
              <a:rPr lang="en-US" sz="2000" dirty="0" smtClean="0"/>
              <a:t>operations</a:t>
            </a:r>
            <a:r>
              <a:rPr lang="en-US" sz="2000" dirty="0" smtClean="0"/>
              <a:t>, </a:t>
            </a:r>
            <a:r>
              <a:rPr lang="en-US" sz="2000" dirty="0" smtClean="0"/>
              <a:t>when requested.   </a:t>
            </a:r>
          </a:p>
          <a:p>
            <a:endParaRPr lang="en-US" sz="2000" dirty="0"/>
          </a:p>
          <a:p>
            <a:r>
              <a:rPr lang="en-US" sz="2000" dirty="0" smtClean="0"/>
              <a:t>  </a:t>
            </a:r>
          </a:p>
          <a:p>
            <a:endParaRPr lang="en-US" sz="2000" dirty="0"/>
          </a:p>
        </p:txBody>
      </p:sp>
    </p:spTree>
    <p:extLst>
      <p:ext uri="{BB962C8B-B14F-4D97-AF65-F5344CB8AC3E}">
        <p14:creationId xmlns:p14="http://schemas.microsoft.com/office/powerpoint/2010/main" val="3069506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smtClean="0"/>
              <a:t>Closing Remarks</a:t>
            </a:r>
            <a:endParaRPr lang="en-US" dirty="0"/>
          </a:p>
        </p:txBody>
      </p:sp>
      <p:sp>
        <p:nvSpPr>
          <p:cNvPr id="3" name="Content Placeholder 2"/>
          <p:cNvSpPr>
            <a:spLocks noGrp="1"/>
          </p:cNvSpPr>
          <p:nvPr>
            <p:ph idx="4294967295"/>
          </p:nvPr>
        </p:nvSpPr>
        <p:spPr>
          <a:xfrm>
            <a:off x="464467" y="1828800"/>
            <a:ext cx="8229600" cy="4525963"/>
          </a:xfrm>
        </p:spPr>
        <p:txBody>
          <a:bodyPr>
            <a:normAutofit/>
          </a:bodyPr>
          <a:lstStyle/>
          <a:p>
            <a:r>
              <a:rPr lang="en-US" sz="2000" dirty="0" smtClean="0"/>
              <a:t>Worldview-2 and Worldview-3 datasets are uniquely helpful for their very high resolution, and 8 spectral bands.</a:t>
            </a:r>
          </a:p>
          <a:p>
            <a:pPr marL="0" indent="0">
              <a:buNone/>
            </a:pPr>
            <a:endParaRPr lang="en-US" sz="2000" dirty="0" smtClean="0"/>
          </a:p>
          <a:p>
            <a:r>
              <a:rPr lang="en-US" sz="2000" dirty="0" smtClean="0"/>
              <a:t>High resolution commercial imagery, accessible to NESDIS SAB via the Civil Applications Committee, has played and continues to play a critical role in improving satellite based detection of marine oil and marine </a:t>
            </a:r>
            <a:r>
              <a:rPr lang="en-US" sz="2000" dirty="0" smtClean="0"/>
              <a:t>debris.</a:t>
            </a:r>
            <a:endParaRPr lang="en-US" sz="2000" dirty="0" smtClean="0"/>
          </a:p>
          <a:p>
            <a:pPr marL="0" indent="0">
              <a:buNone/>
            </a:pPr>
            <a:endParaRPr lang="en-US" sz="2000" dirty="0" smtClean="0"/>
          </a:p>
          <a:p>
            <a:r>
              <a:rPr lang="en-US" sz="2000" dirty="0" smtClean="0"/>
              <a:t>Without a means to obtain high resolution imagery, SAB will not be able to monitor some oil spill incidences as </a:t>
            </a:r>
            <a:r>
              <a:rPr lang="en-US" sz="2000" dirty="0" smtClean="0"/>
              <a:t>effectively.</a:t>
            </a:r>
            <a:endParaRPr lang="en-US" sz="2000" dirty="0" smtClean="0"/>
          </a:p>
          <a:p>
            <a:endParaRPr lang="en-US" sz="2000" dirty="0"/>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51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7" y="0"/>
            <a:ext cx="9158537" cy="6858000"/>
          </a:xfrm>
          <a:prstGeom prst="rect">
            <a:avLst/>
          </a:prstGeom>
        </p:spPr>
      </p:pic>
      <p:sp>
        <p:nvSpPr>
          <p:cNvPr id="4" name="Title 3"/>
          <p:cNvSpPr>
            <a:spLocks noGrp="1"/>
          </p:cNvSpPr>
          <p:nvPr>
            <p:ph type="ctrTitle"/>
          </p:nvPr>
        </p:nvSpPr>
        <p:spPr>
          <a:xfrm>
            <a:off x="685800" y="1905000"/>
            <a:ext cx="7772400" cy="1470025"/>
          </a:xfrm>
        </p:spPr>
        <p:txBody>
          <a:bodyPr>
            <a:normAutofit/>
          </a:bodyPr>
          <a:lstStyle/>
          <a:p>
            <a:r>
              <a:rPr lang="en-US" sz="4000" dirty="0" smtClean="0"/>
              <a:t>Examples of Imagery Requests for:</a:t>
            </a:r>
            <a:endParaRPr lang="en-US" sz="4000" dirty="0"/>
          </a:p>
        </p:txBody>
      </p:sp>
      <p:sp>
        <p:nvSpPr>
          <p:cNvPr id="5" name="Subtitle 4"/>
          <p:cNvSpPr>
            <a:spLocks noGrp="1"/>
          </p:cNvSpPr>
          <p:nvPr>
            <p:ph type="subTitle" idx="1"/>
          </p:nvPr>
        </p:nvSpPr>
        <p:spPr>
          <a:xfrm>
            <a:off x="381000" y="3352800"/>
            <a:ext cx="8382000" cy="1752600"/>
          </a:xfrm>
        </p:spPr>
        <p:txBody>
          <a:bodyPr>
            <a:noAutofit/>
          </a:bodyPr>
          <a:lstStyle/>
          <a:p>
            <a:pPr marL="514350" indent="-514350" algn="l">
              <a:buFont typeface="Arial" panose="020B0604020202020204" pitchFamily="34" charset="0"/>
              <a:buAutoNum type="arabicPeriod"/>
            </a:pPr>
            <a:r>
              <a:rPr lang="en-US" sz="2400" b="1" dirty="0"/>
              <a:t>Emergency/Disaster Operations</a:t>
            </a:r>
          </a:p>
          <a:p>
            <a:pPr marL="514350" indent="-514350" algn="l">
              <a:buAutoNum type="arabicPeriod"/>
            </a:pPr>
            <a:r>
              <a:rPr lang="en-US" sz="2400" b="1" dirty="0" smtClean="0"/>
              <a:t>Helping Researchers who are </a:t>
            </a:r>
            <a:r>
              <a:rPr lang="en-US" sz="2400" b="1" dirty="0" smtClean="0"/>
              <a:t>S</a:t>
            </a:r>
            <a:r>
              <a:rPr lang="en-US" sz="2400" b="1" dirty="0" smtClean="0"/>
              <a:t>upporting of SAB Operations</a:t>
            </a:r>
          </a:p>
          <a:p>
            <a:pPr marL="514350" indent="-514350" algn="l">
              <a:buAutoNum type="arabicPeriod"/>
            </a:pPr>
            <a:r>
              <a:rPr lang="en-US" sz="2400" b="1" dirty="0" smtClean="0"/>
              <a:t>Serving as Liaison to other Operational Components of NOAA that have a Need for Specialized Satellite Imagery</a:t>
            </a:r>
            <a:endParaRPr lang="en-US" sz="2400" b="1" dirty="0"/>
          </a:p>
        </p:txBody>
      </p:sp>
      <p:pic>
        <p:nvPicPr>
          <p:cNvPr id="6"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7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0"/>
            <a:ext cx="9158537" cy="6858000"/>
          </a:xfrm>
          <a:prstGeom prst="rect">
            <a:avLst/>
          </a:prstGeom>
        </p:spPr>
      </p:pic>
      <p:pic>
        <p:nvPicPr>
          <p:cNvPr id="3"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058" y="411264"/>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dirty="0" smtClean="0"/>
              <a:t>Emergency Operations</a:t>
            </a:r>
            <a:endParaRPr lang="en-US" sz="3800" dirty="0"/>
          </a:p>
        </p:txBody>
      </p:sp>
      <p:sp>
        <p:nvSpPr>
          <p:cNvPr id="6" name="Title 6"/>
          <p:cNvSpPr txBox="1">
            <a:spLocks/>
          </p:cNvSpPr>
          <p:nvPr/>
        </p:nvSpPr>
        <p:spPr>
          <a:xfrm>
            <a:off x="743027" y="2057400"/>
            <a:ext cx="7527132" cy="205740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An explosion occurred on the </a:t>
            </a:r>
            <a:r>
              <a:rPr lang="en-US" sz="2400" dirty="0" err="1" smtClean="0"/>
              <a:t>Abkatun</a:t>
            </a:r>
            <a:r>
              <a:rPr lang="en-US" sz="2400" dirty="0" smtClean="0"/>
              <a:t> oil platform in the Bay of Campeche on April 1, 2015. Initial reports stated there was </a:t>
            </a:r>
            <a:r>
              <a:rPr lang="en-US" sz="2400" dirty="0" smtClean="0"/>
              <a:t>not </a:t>
            </a:r>
            <a:r>
              <a:rPr lang="en-US" sz="2400" dirty="0" smtClean="0"/>
              <a:t>an oil discharge. Out of concern of a possible oil sheen moving towards U.S. waters, SAB was asked to monitor this situation. Worldview imagery requests were placed.</a:t>
            </a:r>
            <a:endParaRPr lang="en-US" sz="2400" dirty="0"/>
          </a:p>
        </p:txBody>
      </p:sp>
    </p:spTree>
    <p:extLst>
      <p:ext uri="{BB962C8B-B14F-4D97-AF65-F5344CB8AC3E}">
        <p14:creationId xmlns:p14="http://schemas.microsoft.com/office/powerpoint/2010/main" val="3347844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normAutofit/>
          </a:bodyPr>
          <a:lstStyle/>
          <a:p>
            <a:r>
              <a:rPr lang="en-US" sz="4000" dirty="0" smtClean="0"/>
              <a:t>Worldview-2 on 5 April 2015</a:t>
            </a:r>
            <a:endParaRPr lang="en-US" sz="4000" dirty="0"/>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OPS\Oil\data\Disasters\Mexico_2015\WV2_20150405_1648Z.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5359" b="69141"/>
          <a:stretch/>
        </p:blipFill>
        <p:spPr bwMode="auto">
          <a:xfrm>
            <a:off x="382046" y="1752600"/>
            <a:ext cx="8238546" cy="36407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7809199" y="5486400"/>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199" y="6001215"/>
            <a:ext cx="8190431" cy="369332"/>
          </a:xfrm>
          <a:prstGeom prst="rect">
            <a:avLst/>
          </a:prstGeom>
          <a:noFill/>
        </p:spPr>
        <p:txBody>
          <a:bodyPr wrap="square" rtlCol="0">
            <a:spAutoFit/>
          </a:bodyPr>
          <a:lstStyle/>
          <a:p>
            <a:r>
              <a:rPr lang="en-US" dirty="0" smtClean="0"/>
              <a:t>SAB monitored this incident for 2 more weeks before being permitted to stand down.</a:t>
            </a:r>
            <a:endParaRPr lang="en-US" dirty="0"/>
          </a:p>
        </p:txBody>
      </p:sp>
    </p:spTree>
    <p:extLst>
      <p:ext uri="{BB962C8B-B14F-4D97-AF65-F5344CB8AC3E}">
        <p14:creationId xmlns:p14="http://schemas.microsoft.com/office/powerpoint/2010/main" val="27673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0"/>
            <a:ext cx="9158537" cy="6858000"/>
          </a:xfrm>
          <a:prstGeom prst="rect">
            <a:avLst/>
          </a:prstGeom>
        </p:spPr>
      </p:pic>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ctrTitle"/>
          </p:nvPr>
        </p:nvSpPr>
        <p:spPr>
          <a:xfrm>
            <a:off x="683542" y="1295400"/>
            <a:ext cx="7772400" cy="3124200"/>
          </a:xfrm>
        </p:spPr>
        <p:txBody>
          <a:bodyPr>
            <a:normAutofit/>
          </a:bodyPr>
          <a:lstStyle/>
          <a:p>
            <a:r>
              <a:rPr lang="en-US" sz="2400" dirty="0" smtClean="0"/>
              <a:t>Commercial imagery has been repeatedly requested by SAB over the past 2 years as part of a joint </a:t>
            </a:r>
            <a:r>
              <a:rPr lang="en-US" sz="2400" dirty="0"/>
              <a:t>e</a:t>
            </a:r>
            <a:r>
              <a:rPr lang="en-US" sz="2400" dirty="0" smtClean="0"/>
              <a:t>ffort between NOAA and the Bureau of Safety and Environmental Enforcement (DOI) to </a:t>
            </a:r>
            <a:r>
              <a:rPr lang="en-US" sz="2400" dirty="0" smtClean="0"/>
              <a:t>enable SAB to better respond</a:t>
            </a:r>
            <a:r>
              <a:rPr lang="en-US" sz="2400" dirty="0" smtClean="0"/>
              <a:t> to</a:t>
            </a:r>
            <a:r>
              <a:rPr lang="en-US" sz="2400" dirty="0" smtClean="0"/>
              <a:t> </a:t>
            </a:r>
            <a:r>
              <a:rPr lang="en-US" sz="2400" dirty="0" smtClean="0"/>
              <a:t>oil </a:t>
            </a:r>
            <a:r>
              <a:rPr lang="en-US" sz="2400" dirty="0" smtClean="0"/>
              <a:t>spills.</a:t>
            </a:r>
            <a:endParaRPr lang="en-US" sz="2400" dirty="0"/>
          </a:p>
        </p:txBody>
      </p:sp>
      <p:sp>
        <p:nvSpPr>
          <p:cNvPr id="9" name="Title 1"/>
          <p:cNvSpPr txBox="1">
            <a:spLocks/>
          </p:cNvSpPr>
          <p:nvPr/>
        </p:nvSpPr>
        <p:spPr>
          <a:xfrm>
            <a:off x="1252538" y="274638"/>
            <a:ext cx="65198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Helping Researchers who are Supporting </a:t>
            </a:r>
            <a:r>
              <a:rPr lang="en-US" sz="2800" dirty="0" smtClean="0"/>
              <a:t>SAB </a:t>
            </a:r>
            <a:r>
              <a:rPr lang="en-US" sz="2800" dirty="0"/>
              <a:t>Operations</a:t>
            </a:r>
          </a:p>
        </p:txBody>
      </p:sp>
    </p:spTree>
    <p:extLst>
      <p:ext uri="{BB962C8B-B14F-4D97-AF65-F5344CB8AC3E}">
        <p14:creationId xmlns:p14="http://schemas.microsoft.com/office/powerpoint/2010/main" val="1958409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err="1" smtClean="0"/>
              <a:t>Ohmsett</a:t>
            </a:r>
            <a:endParaRPr lang="en-US" dirty="0"/>
          </a:p>
        </p:txBody>
      </p:sp>
      <p:pic>
        <p:nvPicPr>
          <p:cNvPr id="4"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Personnel\Ellen\Marine\Ohmsett\pictures\used\IMG_83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191000"/>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Personnel\Ellen\Marine\Ohmsett\pictures\IMG_82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3206750"/>
            <a:ext cx="2667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Personnel\Ellen\Marine\Ohmsett\pictures\IMG_83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1" y="3206750"/>
            <a:ext cx="2666999" cy="355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3824" y="3206750"/>
            <a:ext cx="3467101" cy="1015663"/>
          </a:xfrm>
          <a:prstGeom prst="rect">
            <a:avLst/>
          </a:prstGeom>
          <a:noFill/>
        </p:spPr>
        <p:txBody>
          <a:bodyPr wrap="square" rtlCol="0">
            <a:spAutoFit/>
          </a:bodyPr>
          <a:lstStyle/>
          <a:p>
            <a:r>
              <a:rPr lang="en-US" sz="1200" b="1" dirty="0" err="1"/>
              <a:t>Ohmsett</a:t>
            </a:r>
            <a:r>
              <a:rPr lang="en-US" sz="1200" b="1" dirty="0"/>
              <a:t> is the National Oil Spill Response Test Facility, located in Leonardo, New Jersey and stands for Oil and Hazardous Materials Simulated Environmental Test Tank.</a:t>
            </a:r>
          </a:p>
          <a:p>
            <a:endParaRPr lang="en-US" sz="1200" dirty="0"/>
          </a:p>
        </p:txBody>
      </p:sp>
      <p:sp>
        <p:nvSpPr>
          <p:cNvPr id="3" name="Content Placeholder 2"/>
          <p:cNvSpPr>
            <a:spLocks noGrp="1"/>
          </p:cNvSpPr>
          <p:nvPr>
            <p:ph idx="4294967295"/>
          </p:nvPr>
        </p:nvSpPr>
        <p:spPr>
          <a:xfrm>
            <a:off x="533400" y="1600200"/>
            <a:ext cx="7924800" cy="4525963"/>
          </a:xfrm>
        </p:spPr>
        <p:txBody>
          <a:bodyPr>
            <a:normAutofit/>
          </a:bodyPr>
          <a:lstStyle/>
          <a:p>
            <a:r>
              <a:rPr lang="en-US" sz="1600" dirty="0"/>
              <a:t>Phase 1: Characterize the detection of known oil thicknesses and oil-emulsions in a controlled environment, performing multiple tests and calibrations for thermal, optical, and microwave sensors.</a:t>
            </a:r>
          </a:p>
          <a:p>
            <a:r>
              <a:rPr lang="en-US" sz="1600" dirty="0" smtClean="0"/>
              <a:t>In July 2016 400 gallons of crude oil was released into the salt water tank and waves were applied to simulate mixing in the open ocean. </a:t>
            </a:r>
          </a:p>
        </p:txBody>
      </p:sp>
      <p:sp>
        <p:nvSpPr>
          <p:cNvPr id="11" name="TextBox 10"/>
          <p:cNvSpPr txBox="1"/>
          <p:nvPr/>
        </p:nvSpPr>
        <p:spPr>
          <a:xfrm>
            <a:off x="152400" y="6490441"/>
            <a:ext cx="3886200" cy="276999"/>
          </a:xfrm>
          <a:prstGeom prst="rect">
            <a:avLst/>
          </a:prstGeom>
          <a:noFill/>
        </p:spPr>
        <p:txBody>
          <a:bodyPr wrap="square" rtlCol="0">
            <a:spAutoFit/>
          </a:bodyPr>
          <a:lstStyle/>
          <a:p>
            <a:r>
              <a:rPr lang="en-US" sz="1200" b="1" dirty="0" smtClean="0">
                <a:solidFill>
                  <a:schemeClr val="bg1"/>
                </a:solidFill>
              </a:rPr>
              <a:t>Pictures courtesy of Ellen Ramirez</a:t>
            </a:r>
            <a:endParaRPr lang="en-US" sz="1200" b="1" dirty="0">
              <a:solidFill>
                <a:schemeClr val="bg1"/>
              </a:solidFill>
            </a:endParaRPr>
          </a:p>
        </p:txBody>
      </p:sp>
    </p:spTree>
    <p:extLst>
      <p:ext uri="{BB962C8B-B14F-4D97-AF65-F5344CB8AC3E}">
        <p14:creationId xmlns:p14="http://schemas.microsoft.com/office/powerpoint/2010/main" val="410833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0"/>
            <a:ext cx="9158537" cy="6858000"/>
          </a:xfrm>
          <a:prstGeom prst="rect">
            <a:avLst/>
          </a:prstGeom>
        </p:spPr>
      </p:pic>
      <p:pic>
        <p:nvPicPr>
          <p:cNvPr id="1026" name="Picture 2" descr="I:\OPS\Oil\Monitoring_Requests\Ohmsett\July2016\Worldview3\WV3_July16_Multi.jpg"/>
          <p:cNvPicPr>
            <a:picLocks noChangeAspect="1" noChangeArrowheads="1"/>
          </p:cNvPicPr>
          <p:nvPr/>
        </p:nvPicPr>
        <p:blipFill rotWithShape="1">
          <a:blip r:embed="rId3">
            <a:extLst>
              <a:ext uri="{28A0092B-C50C-407E-A947-70E740481C1C}">
                <a14:useLocalDpi xmlns:a14="http://schemas.microsoft.com/office/drawing/2010/main" val="0"/>
              </a:ext>
            </a:extLst>
          </a:blip>
          <a:srcRect l="32297" t="35013" r="39845" b="31331"/>
          <a:stretch/>
        </p:blipFill>
        <p:spPr bwMode="auto">
          <a:xfrm>
            <a:off x="722895" y="1353061"/>
            <a:ext cx="3154784" cy="26084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OPS\Oil\Monitoring_Requests\Ohmsett\July2016\Worldview3\WV3_July16_Pa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6" t="7748" r="394" b="691"/>
          <a:stretch/>
        </p:blipFill>
        <p:spPr bwMode="auto">
          <a:xfrm>
            <a:off x="4191000" y="1353062"/>
            <a:ext cx="4191988" cy="260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OPS\Oil\Monitoring_Requests\Ohmsett\July2016\Worldview3\WV3_July17_Multi.jpg"/>
          <p:cNvPicPr>
            <a:picLocks noChangeAspect="1" noChangeArrowheads="1"/>
          </p:cNvPicPr>
          <p:nvPr/>
        </p:nvPicPr>
        <p:blipFill rotWithShape="1">
          <a:blip r:embed="rId5">
            <a:extLst>
              <a:ext uri="{28A0092B-C50C-407E-A947-70E740481C1C}">
                <a14:useLocalDpi xmlns:a14="http://schemas.microsoft.com/office/drawing/2010/main" val="0"/>
              </a:ext>
            </a:extLst>
          </a:blip>
          <a:srcRect l="37737" t="36367" r="34406" b="30205"/>
          <a:stretch/>
        </p:blipFill>
        <p:spPr bwMode="auto">
          <a:xfrm>
            <a:off x="722895" y="4095749"/>
            <a:ext cx="315478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OPS\Oil\Monitoring_Requests\Ohmsett\July2016\Worldview3\WV3_July17_Pa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98" t="9000" r="-23" b="38"/>
          <a:stretch/>
        </p:blipFill>
        <p:spPr bwMode="auto">
          <a:xfrm>
            <a:off x="4208235" y="4114800"/>
            <a:ext cx="4157518"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Worldview-3 Images Acquired</a:t>
            </a:r>
            <a:endParaRPr lang="en-US" sz="3600" dirty="0"/>
          </a:p>
        </p:txBody>
      </p:sp>
      <p:pic>
        <p:nvPicPr>
          <p:cNvPr id="8" name="Picture 4" descr="NOA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Dept of Commerce Se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659" t="80492" r="3538" b="2984"/>
          <a:stretch/>
        </p:blipFill>
        <p:spPr bwMode="auto">
          <a:xfrm>
            <a:off x="3039247" y="3764269"/>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659" t="80492" r="3538" b="2984"/>
          <a:stretch/>
        </p:blipFill>
        <p:spPr bwMode="auto">
          <a:xfrm>
            <a:off x="3039247" y="6503506"/>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659" t="80492" r="3538" b="2984"/>
          <a:stretch/>
        </p:blipFill>
        <p:spPr bwMode="auto">
          <a:xfrm>
            <a:off x="7544556" y="3738949"/>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659" t="80492" r="3538" b="2984"/>
          <a:stretch/>
        </p:blipFill>
        <p:spPr bwMode="auto">
          <a:xfrm>
            <a:off x="7544556" y="6503505"/>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322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8537" cy="6858000"/>
          </a:xfrm>
          <a:prstGeom prst="rect">
            <a:avLst/>
          </a:prstGeom>
        </p:spPr>
      </p:pic>
      <p:sp>
        <p:nvSpPr>
          <p:cNvPr id="2" name="Rectangle 1"/>
          <p:cNvSpPr/>
          <p:nvPr/>
        </p:nvSpPr>
        <p:spPr>
          <a:xfrm>
            <a:off x="2286000" y="-10605611"/>
            <a:ext cx="4572000" cy="6740307"/>
          </a:xfrm>
          <a:prstGeom prst="rect">
            <a:avLst/>
          </a:prstGeom>
        </p:spPr>
        <p:txBody>
          <a:bodyPr>
            <a:spAutoFit/>
          </a:bodyPr>
          <a:lstStyle/>
          <a:p>
            <a:r>
              <a:rPr lang="en-US" sz="800" dirty="0"/>
              <a:t>Aligned with BSEE and NOAA objectives to capture lessons-learned from DWH and advance our</a:t>
            </a:r>
          </a:p>
          <a:p>
            <a:endParaRPr lang="en-US" sz="800" dirty="0"/>
          </a:p>
          <a:p>
            <a:r>
              <a:rPr lang="en-US" sz="800" dirty="0"/>
              <a:t>understanding for oil spill preparedness, this proposal provides options for controlled as well as open</a:t>
            </a:r>
          </a:p>
          <a:p>
            <a:endParaRPr lang="en-US" sz="800" dirty="0"/>
          </a:p>
          <a:p>
            <a:r>
              <a:rPr lang="en-US" sz="800" dirty="0"/>
              <a:t>water synoptic data collection experiments from multiple sensors and platforms to support this needed</a:t>
            </a:r>
          </a:p>
          <a:p>
            <a:endParaRPr lang="en-US" sz="800" dirty="0"/>
          </a:p>
          <a:p>
            <a:r>
              <a:rPr lang="en-US" sz="800" dirty="0"/>
              <a:t>validation. This proposal has 3 major component phases:</a:t>
            </a:r>
          </a:p>
          <a:p>
            <a:endParaRPr lang="en-US" sz="800" dirty="0"/>
          </a:p>
          <a:p>
            <a:r>
              <a:rPr lang="en-US" sz="800" dirty="0"/>
              <a:t>Phase 1: Characterize the detection of known oil thicknesses and oil-emulsions in a controlled</a:t>
            </a:r>
          </a:p>
          <a:p>
            <a:endParaRPr lang="en-US" sz="800" dirty="0"/>
          </a:p>
          <a:p>
            <a:r>
              <a:rPr lang="en-US" sz="800" dirty="0"/>
              <a:t>environment, performing multiple tests and calibrations for thermal, optical, and microwave sensors</a:t>
            </a:r>
          </a:p>
          <a:p>
            <a:endParaRPr lang="en-US" sz="800" dirty="0"/>
          </a:p>
          <a:p>
            <a:r>
              <a:rPr lang="en-US" sz="800" dirty="0"/>
              <a:t>at the National Oil Spill Response Research &amp;amp; Renewable Energy Test Facility (</a:t>
            </a:r>
            <a:r>
              <a:rPr lang="en-US" sz="800" dirty="0" err="1"/>
              <a:t>Ohmsett</a:t>
            </a:r>
            <a:r>
              <a:rPr lang="en-US" sz="800" dirty="0"/>
              <a:t>) which is</a:t>
            </a:r>
          </a:p>
          <a:p>
            <a:endParaRPr lang="en-US" sz="800" dirty="0"/>
          </a:p>
          <a:p>
            <a:r>
              <a:rPr lang="en-US" sz="800" dirty="0"/>
              <a:t>located at the Naval Weapons Station Earle Waterfront in Leonardo, New Jersey.</a:t>
            </a:r>
          </a:p>
          <a:p>
            <a:endParaRPr lang="en-US" sz="800" dirty="0"/>
          </a:p>
          <a:p>
            <a:r>
              <a:rPr lang="en-US" sz="800" dirty="0"/>
              <a:t>Phase 2: Measure the open water oil thicknesses and oil-emulsions at the damaged Taylor Energy</a:t>
            </a:r>
          </a:p>
          <a:p>
            <a:endParaRPr lang="en-US" sz="800" dirty="0"/>
          </a:p>
          <a:p>
            <a:r>
              <a:rPr lang="en-US" sz="800" dirty="0"/>
              <a:t>well field surface oiling site performing multiple tests and calibrations for thermal, optical and</a:t>
            </a:r>
          </a:p>
          <a:p>
            <a:endParaRPr lang="en-US" sz="800" dirty="0"/>
          </a:p>
          <a:p>
            <a:r>
              <a:rPr lang="en-US" sz="800" dirty="0"/>
              <a:t>microwave sensors.</a:t>
            </a:r>
          </a:p>
          <a:p>
            <a:endParaRPr lang="en-US" sz="800" dirty="0"/>
          </a:p>
          <a:p>
            <a:r>
              <a:rPr lang="en-US" sz="800" dirty="0"/>
              <a:t>Phase 3: Develop operational methods and procedures for processing and interpreting each of the</a:t>
            </a:r>
          </a:p>
          <a:p>
            <a:endParaRPr lang="en-US" sz="800" dirty="0"/>
          </a:p>
          <a:p>
            <a:r>
              <a:rPr lang="en-US" sz="800" dirty="0"/>
              <a:t>sensors products used during the experiments for future emergency operations.</a:t>
            </a:r>
          </a:p>
          <a:p>
            <a:endParaRPr lang="en-US" sz="800" dirty="0"/>
          </a:p>
          <a:p>
            <a:r>
              <a:rPr lang="en-US" sz="800" dirty="0"/>
              <a:t>By carrying out the simultaneous experiments in both controlled and marine settings, we will test a broad</a:t>
            </a:r>
          </a:p>
          <a:p>
            <a:endParaRPr lang="en-US" sz="800" dirty="0"/>
          </a:p>
          <a:p>
            <a:r>
              <a:rPr lang="en-US" sz="800" dirty="0"/>
              <a:t>range of sensors available that oil spill responders could use for surface oil characterization and</a:t>
            </a:r>
          </a:p>
          <a:p>
            <a:endParaRPr lang="en-US" sz="800" dirty="0"/>
          </a:p>
          <a:p>
            <a:r>
              <a:rPr lang="en-US" sz="800" dirty="0"/>
              <a:t>quantification. These experiments will demonstrate how each sensor detects oil and emulsions in the same</a:t>
            </a:r>
          </a:p>
          <a:p>
            <a:endParaRPr lang="en-US" sz="800" dirty="0"/>
          </a:p>
          <a:p>
            <a:r>
              <a:rPr lang="en-US" sz="800" dirty="0"/>
              <a:t>physical and environmental conditions. The ultimate goal of this proposal is to validate and quantify</a:t>
            </a:r>
          </a:p>
          <a:p>
            <a:endParaRPr lang="en-US" sz="800" dirty="0"/>
          </a:p>
          <a:p>
            <a:r>
              <a:rPr lang="en-US" sz="800" dirty="0"/>
              <a:t>the efforts put forward under the DWH NRDA </a:t>
            </a:r>
            <a:r>
              <a:rPr lang="en-US" sz="800" dirty="0" err="1"/>
              <a:t>OoW</a:t>
            </a:r>
            <a:r>
              <a:rPr lang="en-US" sz="800" dirty="0"/>
              <a:t> workgroup and provide BSEE and NOAA the</a:t>
            </a:r>
          </a:p>
          <a:p>
            <a:endParaRPr lang="en-US" sz="800" dirty="0"/>
          </a:p>
          <a:p>
            <a:r>
              <a:rPr lang="en-US" sz="800" dirty="0"/>
              <a:t>needed methodology and operational tools to assess future oil spills and the ability to monitor and</a:t>
            </a:r>
          </a:p>
          <a:p>
            <a:endParaRPr lang="en-US" sz="800" dirty="0"/>
          </a:p>
          <a:p>
            <a:r>
              <a:rPr lang="en-US" sz="800" dirty="0"/>
              <a:t>measure more accurately the thickness of surface oil slicks in the marine environment. We will</a:t>
            </a:r>
          </a:p>
          <a:p>
            <a:endParaRPr lang="en-US" sz="800" dirty="0"/>
          </a:p>
          <a:p>
            <a:r>
              <a:rPr lang="en-US" sz="800" dirty="0"/>
              <a:t>accomplish this goal by providing a comprehensive analysis of the capabilities and limitations of each</a:t>
            </a:r>
          </a:p>
          <a:p>
            <a:endParaRPr lang="en-US" sz="800" dirty="0"/>
          </a:p>
          <a:p>
            <a:r>
              <a:rPr lang="en-US" sz="800" dirty="0"/>
              <a:t>sensor, but more importantly, we will provide a methodology and workflow for NOAA NESDIS Satellite</a:t>
            </a:r>
          </a:p>
          <a:p>
            <a:endParaRPr lang="en-US" sz="800" dirty="0"/>
          </a:p>
          <a:p>
            <a:r>
              <a:rPr lang="en-US" sz="800" dirty="0"/>
              <a:t>Analysis Branch (SAB) image analysts on how to process, interpret and deliver the information generated</a:t>
            </a:r>
          </a:p>
          <a:p>
            <a:endParaRPr lang="en-US" sz="800" dirty="0"/>
          </a:p>
          <a:p>
            <a:r>
              <a:rPr lang="en-US" sz="800" dirty="0"/>
              <a:t>from each of the available products to the active spill responders and Trustees during future oil spill</a:t>
            </a:r>
          </a:p>
          <a:p>
            <a:endParaRPr lang="en-US" sz="800" dirty="0"/>
          </a:p>
          <a:p>
            <a:r>
              <a:rPr lang="en-US" sz="800" dirty="0"/>
              <a:t>responses. This workflow will ensure industry standard data formats will be produced and available to be</a:t>
            </a:r>
          </a:p>
          <a:p>
            <a:endParaRPr lang="en-US" sz="800" dirty="0"/>
          </a:p>
          <a:p>
            <a:r>
              <a:rPr lang="en-US" sz="800" dirty="0"/>
              <a:t>delivered directly to a Common Operation Picture (COP) such as the NOAA Office of Response and</a:t>
            </a:r>
          </a:p>
          <a:p>
            <a:endParaRPr lang="en-US" sz="800" dirty="0"/>
          </a:p>
          <a:p>
            <a:r>
              <a:rPr lang="en-US" sz="800" dirty="0"/>
              <a:t>Restoration’s Environmental Response Management Application (ERMA</a:t>
            </a:r>
          </a:p>
        </p:txBody>
      </p:sp>
      <p:sp>
        <p:nvSpPr>
          <p:cNvPr id="3" name="Rectangle 2"/>
          <p:cNvSpPr/>
          <p:nvPr/>
        </p:nvSpPr>
        <p:spPr>
          <a:xfrm>
            <a:off x="740568" y="1440359"/>
            <a:ext cx="7565231" cy="1015663"/>
          </a:xfrm>
          <a:prstGeom prst="rect">
            <a:avLst/>
          </a:prstGeom>
        </p:spPr>
        <p:txBody>
          <a:bodyPr wrap="square">
            <a:spAutoFit/>
          </a:bodyPr>
          <a:lstStyle/>
          <a:p>
            <a:endParaRPr lang="en-US" sz="1200" dirty="0"/>
          </a:p>
          <a:p>
            <a:r>
              <a:rPr lang="en-US" sz="1600" dirty="0"/>
              <a:t>Phase 2: Measure the open water oil thicknesses and oil-emulsions at the damaged Taylor </a:t>
            </a:r>
            <a:r>
              <a:rPr lang="en-US" sz="1600" dirty="0" smtClean="0"/>
              <a:t>Energy well </a:t>
            </a:r>
            <a:r>
              <a:rPr lang="en-US" sz="1600" dirty="0"/>
              <a:t>field surface oiling site performing multiple tests and calibrations for thermal, optical </a:t>
            </a:r>
            <a:r>
              <a:rPr lang="en-US" sz="1600" dirty="0" smtClean="0"/>
              <a:t>and microwave </a:t>
            </a:r>
            <a:r>
              <a:rPr lang="en-US" sz="1600" dirty="0"/>
              <a:t>sensors</a:t>
            </a:r>
            <a:r>
              <a:rPr lang="en-US" sz="1600" dirty="0" smtClean="0"/>
              <a:t>.</a:t>
            </a:r>
            <a:endParaRPr lang="en-US" sz="1600" dirty="0"/>
          </a:p>
        </p:txBody>
      </p:sp>
      <p:pic>
        <p:nvPicPr>
          <p:cNvPr id="5" name="Picture 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7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ept of Commerce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10239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810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smtClean="0"/>
              <a:t>Taylor Seep Site in the Gulf of Mexico</a:t>
            </a:r>
            <a:endParaRPr lang="en-US" sz="3400" dirty="0"/>
          </a:p>
        </p:txBody>
      </p:sp>
      <p:pic>
        <p:nvPicPr>
          <p:cNvPr id="2050" name="Picture 2" descr="I:\OPS\Oil\Monitoring_Requests\TAYLOR\2017\20170425_WV2\20170425_WV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81200" y="2446497"/>
            <a:ext cx="4648200" cy="43157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3581400" y="4413863"/>
            <a:ext cx="38100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4794863"/>
            <a:ext cx="1066800" cy="338554"/>
          </a:xfrm>
          <a:prstGeom prst="rect">
            <a:avLst/>
          </a:prstGeom>
          <a:noFill/>
        </p:spPr>
        <p:txBody>
          <a:bodyPr wrap="square" rtlCol="0">
            <a:spAutoFit/>
          </a:bodyPr>
          <a:lstStyle/>
          <a:p>
            <a:r>
              <a:rPr lang="en-US" sz="1600" dirty="0" smtClean="0">
                <a:solidFill>
                  <a:schemeClr val="bg1"/>
                </a:solidFill>
              </a:rPr>
              <a:t>Emulsion</a:t>
            </a:r>
            <a:endParaRPr lang="en-US" sz="1600" dirty="0">
              <a:solidFill>
                <a:schemeClr val="bg1"/>
              </a:solidFill>
            </a:endParaRPr>
          </a:p>
        </p:txBody>
      </p:sp>
      <p:cxnSp>
        <p:nvCxnSpPr>
          <p:cNvPr id="12" name="Straight Arrow Connector 11"/>
          <p:cNvCxnSpPr/>
          <p:nvPr/>
        </p:nvCxnSpPr>
        <p:spPr>
          <a:xfrm flipH="1">
            <a:off x="4724400" y="4038600"/>
            <a:ext cx="571500" cy="304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53000" y="3700046"/>
            <a:ext cx="1066800" cy="338554"/>
          </a:xfrm>
          <a:prstGeom prst="rect">
            <a:avLst/>
          </a:prstGeom>
          <a:noFill/>
        </p:spPr>
        <p:txBody>
          <a:bodyPr wrap="square" rtlCol="0">
            <a:spAutoFit/>
          </a:bodyPr>
          <a:lstStyle/>
          <a:p>
            <a:r>
              <a:rPr lang="en-US" sz="1600" dirty="0" smtClean="0">
                <a:solidFill>
                  <a:schemeClr val="bg1"/>
                </a:solidFill>
              </a:rPr>
              <a:t>Sheen</a:t>
            </a:r>
            <a:endParaRPr lang="en-US" sz="1600" dirty="0">
              <a:solidFill>
                <a:schemeClr val="bg1"/>
              </a:solidFill>
            </a:endParaRPr>
          </a:p>
        </p:txBody>
      </p:sp>
      <p:sp>
        <p:nvSpPr>
          <p:cNvPr id="16" name="TextBox 15"/>
          <p:cNvSpPr txBox="1"/>
          <p:nvPr/>
        </p:nvSpPr>
        <p:spPr>
          <a:xfrm>
            <a:off x="2038350" y="6324600"/>
            <a:ext cx="2971800" cy="338554"/>
          </a:xfrm>
          <a:prstGeom prst="rect">
            <a:avLst/>
          </a:prstGeom>
          <a:noFill/>
        </p:spPr>
        <p:txBody>
          <a:bodyPr wrap="square" rtlCol="0">
            <a:spAutoFit/>
          </a:bodyPr>
          <a:lstStyle/>
          <a:p>
            <a:r>
              <a:rPr lang="en-US" sz="1600" dirty="0" smtClean="0">
                <a:solidFill>
                  <a:schemeClr val="bg1"/>
                </a:solidFill>
              </a:rPr>
              <a:t>Worldview-2, April 25</a:t>
            </a:r>
            <a:r>
              <a:rPr lang="en-US" sz="1600" baseline="30000" dirty="0" smtClean="0">
                <a:solidFill>
                  <a:schemeClr val="bg1"/>
                </a:solidFill>
              </a:rPr>
              <a:t>th</a:t>
            </a:r>
            <a:r>
              <a:rPr lang="en-US" sz="1600" dirty="0" smtClean="0">
                <a:solidFill>
                  <a:schemeClr val="bg1"/>
                </a:solidFill>
              </a:rPr>
              <a:t> 2017</a:t>
            </a:r>
            <a:endParaRPr lang="en-US" sz="1600" dirty="0">
              <a:solidFill>
                <a:schemeClr val="bg1"/>
              </a:solidFill>
            </a:endParaRPr>
          </a:p>
        </p:txBody>
      </p:sp>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59" t="80492" r="3538" b="2984"/>
          <a:stretch/>
        </p:blipFill>
        <p:spPr bwMode="auto">
          <a:xfrm>
            <a:off x="5790968" y="6571632"/>
            <a:ext cx="838432" cy="18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00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2107</TotalTime>
  <Words>1927</Words>
  <Application>Microsoft Office PowerPoint</Application>
  <PresentationFormat>On-screen Show (4:3)</PresentationFormat>
  <Paragraphs>208</Paragraphs>
  <Slides>25</Slides>
  <Notes>0</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2_Custom Design</vt:lpstr>
      <vt:lpstr>1_Custom Design</vt:lpstr>
      <vt:lpstr>Custom Design</vt:lpstr>
      <vt:lpstr>PowerPoint Presentation</vt:lpstr>
      <vt:lpstr>Imagery Request Overview</vt:lpstr>
      <vt:lpstr>Examples of Imagery Requests for:</vt:lpstr>
      <vt:lpstr>PowerPoint Presentation</vt:lpstr>
      <vt:lpstr>Worldview-2 on 5 April 2015</vt:lpstr>
      <vt:lpstr>Commercial imagery has been repeatedly requested by SAB over the past 2 years as part of a joint effort between NOAA and the Bureau of Safety and Environmental Enforcement (DOI) to enable SAB to better respond to oil spills.</vt:lpstr>
      <vt:lpstr>Ohmsett</vt:lpstr>
      <vt:lpstr>PowerPoint Presentation</vt:lpstr>
      <vt:lpstr>PowerPoint Presentation</vt:lpstr>
      <vt:lpstr>PowerPoint Presentation</vt:lpstr>
      <vt:lpstr>PowerPoint Presentation</vt:lpstr>
      <vt:lpstr>PowerPoint Presentation</vt:lpstr>
      <vt:lpstr>In-Situ Thickness Measurements</vt:lpstr>
      <vt:lpstr>How Does This Translate Into Operations?</vt:lpstr>
      <vt:lpstr>PowerPoint Presentation</vt:lpstr>
      <vt:lpstr>Commercial imagery has been repeatedly requested by SAB throughout 2013, 2014, and 2015 as part of a joint effort between NESDIS SAB and NOS Marine Debris Program to optimize SAB operational response to marine debris in support of NOS, Coast Guard, and other responders.</vt:lpstr>
      <vt:lpstr>PowerPoint Presentation</vt:lpstr>
      <vt:lpstr>PowerPoint Presentation</vt:lpstr>
      <vt:lpstr>PowerPoint Presentation</vt:lpstr>
      <vt:lpstr>10.4 Ton Derelict Net</vt:lpstr>
      <vt:lpstr>10.4 Ton Derelict Net</vt:lpstr>
      <vt:lpstr>PowerPoint Presentation</vt:lpstr>
      <vt:lpstr>PowerPoint Presentation</vt:lpstr>
      <vt:lpstr>PowerPoint Presentation</vt:lpstr>
      <vt:lpstr>Closing Remarks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NOAA/NESDIS Satellite Analysis Branch Need for Commercial Satellite Imagery</dc:title>
  <dc:creator>Ellen</dc:creator>
  <cp:lastModifiedBy>Ellen</cp:lastModifiedBy>
  <cp:revision>80</cp:revision>
  <dcterms:created xsi:type="dcterms:W3CDTF">2017-07-02T19:03:59Z</dcterms:created>
  <dcterms:modified xsi:type="dcterms:W3CDTF">2017-07-27T18:21:40Z</dcterms:modified>
</cp:coreProperties>
</file>