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omments/comment1.xml" ContentType="application/vnd.openxmlformats-officedocument.presentationml.comments+xml"/>
  <Override PartName="/ppt/notesSlides/notesSlide89.xml" ContentType="application/vnd.openxmlformats-officedocument.presentationml.notesSlide+xml"/>
  <Override PartName="/ppt/comments/comment2.xml" ContentType="application/vnd.openxmlformats-officedocument.presentationml.comment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omments/comment3.xml" ContentType="application/vnd.openxmlformats-officedocument.presentationml.comment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 id="2147483669" r:id="rId2"/>
  </p:sldMasterIdLst>
  <p:notesMasterIdLst>
    <p:notesMasterId r:id="rId137"/>
  </p:notesMasterIdLst>
  <p:sldIdLst>
    <p:sldId id="256" r:id="rId3"/>
    <p:sldId id="257" r:id="rId4"/>
    <p:sldId id="258" r:id="rId5"/>
    <p:sldId id="259" r:id="rId6"/>
    <p:sldId id="260" r:id="rId7"/>
    <p:sldId id="261" r:id="rId8"/>
    <p:sldId id="262" r:id="rId9"/>
    <p:sldId id="263" r:id="rId10"/>
    <p:sldId id="390"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87" r:id="rId86"/>
    <p:sldId id="338" r:id="rId87"/>
    <p:sldId id="339" r:id="rId88"/>
    <p:sldId id="340" r:id="rId89"/>
    <p:sldId id="388" r:id="rId90"/>
    <p:sldId id="389"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Lst>
  <p:sldSz cx="9144000" cy="6858000" type="screen4x3"/>
  <p:notesSz cx="7010400" cy="9296400"/>
  <p:embeddedFontLst>
    <p:embeddedFont>
      <p:font typeface="Garamond" panose="02020404030301010803" pitchFamily="18" charset="0"/>
      <p:regular r:id="rId138"/>
      <p:bold r:id="rId139"/>
      <p:italic r:id="rId140"/>
    </p:embeddedFont>
    <p:embeddedFont>
      <p:font typeface="Helvetica Neue" panose="020B0604020202020204" charset="0"/>
      <p:regular r:id="rId141"/>
      <p:bold r:id="rId142"/>
      <p:italic r:id="rId143"/>
      <p:boldItalic r:id="rId144"/>
    </p:embeddedFont>
    <p:embeddedFont>
      <p:font typeface="Book Antiqua" panose="02040602050305030304" pitchFamily="18" charset="0"/>
      <p:regular r:id="rId145"/>
      <p:bold r:id="rId146"/>
      <p:italic r:id="rId147"/>
      <p:boldItalic r:id="rId148"/>
    </p:embeddedFont>
    <p:embeddedFont>
      <p:font typeface="Merriweather" panose="020B0604020202020204" charset="0"/>
      <p:regular r:id="rId149"/>
      <p:bold r:id="rId150"/>
      <p:italic r:id="rId151"/>
      <p:boldItalic r:id="rId152"/>
    </p:embeddedFont>
    <p:embeddedFont>
      <p:font typeface="Tahoma" panose="020B0604030504040204" pitchFamily="34" charset="0"/>
      <p:regular r:id="rId153"/>
      <p:bold r:id="rId154"/>
    </p:embeddedFont>
    <p:embeddedFont>
      <p:font typeface="Constantia" panose="02030602050306030303" pitchFamily="18" charset="0"/>
      <p:regular r:id="rId155"/>
      <p:bold r:id="rId156"/>
      <p:italic r:id="rId157"/>
      <p:boldItalic r:id="rId158"/>
    </p:embeddedFont>
    <p:embeddedFont>
      <p:font typeface="Calibri" panose="020F0502020204030204" pitchFamily="34" charset="0"/>
      <p:regular r:id="rId159"/>
      <p:bold r:id="rId160"/>
      <p:italic r:id="rId161"/>
      <p:boldItalic r:id="rId1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94ADCE9-7C77-41DF-AAF1-7481930DA49A}">
  <a:tblStyle styleId="{F94ADCE9-7C77-41DF-AAF1-7481930DA49A}"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28" autoAdjust="0"/>
  </p:normalViewPr>
  <p:slideViewPr>
    <p:cSldViewPr>
      <p:cViewPr>
        <p:scale>
          <a:sx n="107" d="100"/>
          <a:sy n="107" d="100"/>
        </p:scale>
        <p:origin x="-8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font" Target="fonts/font1.fntdata"/><Relationship Id="rId154" Type="http://schemas.openxmlformats.org/officeDocument/2006/relationships/font" Target="fonts/font17.fntdata"/><Relationship Id="rId159" Type="http://schemas.openxmlformats.org/officeDocument/2006/relationships/font" Target="fonts/font22.fntdata"/><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font" Target="fonts/font7.fntdata"/><Relationship Id="rId149" Type="http://schemas.openxmlformats.org/officeDocument/2006/relationships/font" Target="fonts/font12.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font" Target="fonts/font23.fntdata"/><Relationship Id="rId16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font" Target="fonts/font2.fntdata"/><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font" Target="fonts/font13.fntdata"/><Relationship Id="rId155" Type="http://schemas.openxmlformats.org/officeDocument/2006/relationships/font" Target="fonts/font18.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font" Target="fonts/font3.fntdata"/><Relationship Id="rId145" Type="http://schemas.openxmlformats.org/officeDocument/2006/relationships/font" Target="fonts/font8.fntdata"/><Relationship Id="rId161" Type="http://schemas.openxmlformats.org/officeDocument/2006/relationships/font" Target="fonts/font24.fntdata"/><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font" Target="fonts/font6.fntdata"/><Relationship Id="rId148" Type="http://schemas.openxmlformats.org/officeDocument/2006/relationships/font" Target="fonts/font11.fntdata"/><Relationship Id="rId151" Type="http://schemas.openxmlformats.org/officeDocument/2006/relationships/font" Target="fonts/font14.fntdata"/><Relationship Id="rId156" Type="http://schemas.openxmlformats.org/officeDocument/2006/relationships/font" Target="fonts/font19.fntdata"/><Relationship Id="rId16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font" Target="fonts/font4.fntdata"/><Relationship Id="rId146" Type="http://schemas.openxmlformats.org/officeDocument/2006/relationships/font" Target="fonts/font9.fntdata"/><Relationship Id="rId16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font" Target="fonts/font2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font" Target="fonts/font20.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5.fntdata"/><Relationship Id="rId163" Type="http://schemas.openxmlformats.org/officeDocument/2006/relationships/commentAuthors" Target="commentAuthor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notesMaster" Target="notesMasters/notesMaster1.xml"/><Relationship Id="rId158"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16.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20T13:34:40.795" idx="3">
    <p:pos x="6000" y="0"/>
    <p:text>This slide still deals with S-NPP.
-Jack Dostalek</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3-20T13:34:40.795" idx="4">
    <p:pos x="6000" y="0"/>
    <p:text>This slide still deals with S-NPP.
-Jack Dostalek</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3-20T13:34:40.795" idx="2">
    <p:pos x="6000" y="0"/>
    <p:text>This slide still deals with S-NPP.
-Jack Dostalek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612081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a:t>
            </a:fld>
            <a:endParaRPr lang="en-US" sz="2400" b="0" i="0" u="none" strike="noStrike" cap="none">
              <a:solidFill>
                <a:srgbClr val="000000"/>
              </a:solidFill>
              <a:latin typeface="Times New Roman"/>
              <a:ea typeface="Times New Roman"/>
              <a:cs typeface="Times New Roman"/>
              <a:sym typeface="Times New Roman"/>
            </a:endParaRPr>
          </a:p>
        </p:txBody>
      </p:sp>
      <p:sp>
        <p:nvSpPr>
          <p:cNvPr id="139" name="Shape 1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141" name="Shape 141"/>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Tree>
    <p:extLst>
      <p:ext uri="{BB962C8B-B14F-4D97-AF65-F5344CB8AC3E}">
        <p14:creationId xmlns:p14="http://schemas.microsoft.com/office/powerpoint/2010/main" val="624809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6175" y="687388"/>
            <a:ext cx="4630738" cy="3473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36626" y="4413314"/>
            <a:ext cx="5137150" cy="4186416"/>
          </a:xfrm>
          <a:prstGeom prst="rect">
            <a:avLst/>
          </a:prstGeom>
          <a:noFill/>
          <a:ln>
            <a:noFill/>
          </a:ln>
        </p:spPr>
        <p:txBody>
          <a:bodyPr lIns="92950" tIns="46475" rIns="92950" bIns="46475" anchor="t" anchorCtr="0">
            <a:noAutofit/>
          </a:bodyPr>
          <a:lstStyle/>
          <a:p>
            <a:pPr marL="112865" marR="0" lvl="1" indent="-11264" algn="l" rtl="0">
              <a:spcBef>
                <a:spcPts val="240"/>
              </a:spcBef>
              <a:buClr>
                <a:schemeClr val="accent2"/>
              </a:buClr>
              <a:buFont typeface="Arial"/>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28873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0" name="Shape 101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done</a:t>
            </a:r>
          </a:p>
          <a:p>
            <a:pPr marL="0" marR="0" lvl="0" indent="0" algn="l" rtl="0">
              <a:spcBef>
                <a:spcPts val="0"/>
              </a:spcBef>
              <a:buSzPct val="25000"/>
              <a:buNone/>
            </a:pPr>
            <a:r>
              <a:rPr lang="en-US" sz="1200">
                <a:solidFill>
                  <a:schemeClr val="dk1"/>
                </a:solidFill>
                <a:latin typeface="Arial"/>
                <a:ea typeface="Arial"/>
                <a:cs typeface="Arial"/>
                <a:sym typeface="Arial"/>
              </a:rPr>
              <a:t>BK: Need to fill in the number in the last bullet</a:t>
            </a:r>
          </a:p>
        </p:txBody>
      </p:sp>
    </p:spTree>
    <p:extLst>
      <p:ext uri="{BB962C8B-B14F-4D97-AF65-F5344CB8AC3E}">
        <p14:creationId xmlns:p14="http://schemas.microsoft.com/office/powerpoint/2010/main" val="1208438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7" name="Shape 1017"/>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smtClean="0">
                <a:solidFill>
                  <a:schemeClr val="dk1"/>
                </a:solidFill>
                <a:latin typeface="Arial"/>
                <a:ea typeface="Arial"/>
                <a:cs typeface="Arial"/>
                <a:sym typeface="Arial"/>
              </a:rPr>
              <a:t>BK:</a:t>
            </a:r>
            <a:r>
              <a:rPr lang="en-US" sz="1200" baseline="0" dirty="0" smtClean="0">
                <a:solidFill>
                  <a:schemeClr val="dk1"/>
                </a:solidFill>
                <a:latin typeface="Arial"/>
                <a:ea typeface="Arial"/>
                <a:cs typeface="Arial"/>
                <a:sym typeface="Arial"/>
              </a:rPr>
              <a:t> Replaced “rain rate” with “forecast”</a:t>
            </a: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63994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24" name="Shape 1024"/>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4772964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Shape 10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1" name="Shape 1031"/>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440209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Shape 10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8" name="Shape 103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“less” to “fewer”</a:t>
            </a:r>
          </a:p>
        </p:txBody>
      </p:sp>
    </p:spTree>
    <p:extLst>
      <p:ext uri="{BB962C8B-B14F-4D97-AF65-F5344CB8AC3E}">
        <p14:creationId xmlns:p14="http://schemas.microsoft.com/office/powerpoint/2010/main" val="9329745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Shape 104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48" name="Shape 10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3062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Shape 10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59" name="Shape 105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“more” to “additional”</a:t>
            </a:r>
          </a:p>
        </p:txBody>
      </p:sp>
    </p:spTree>
    <p:extLst>
      <p:ext uri="{BB962C8B-B14F-4D97-AF65-F5344CB8AC3E}">
        <p14:creationId xmlns:p14="http://schemas.microsoft.com/office/powerpoint/2010/main" val="432495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Shape 10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0" name="Shape 107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“more” to “additional”</a:t>
            </a:r>
          </a:p>
        </p:txBody>
      </p:sp>
    </p:spTree>
    <p:extLst>
      <p:ext uri="{BB962C8B-B14F-4D97-AF65-F5344CB8AC3E}">
        <p14:creationId xmlns:p14="http://schemas.microsoft.com/office/powerpoint/2010/main" val="109301472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Shape 10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81" name="Shape 1081"/>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Arial"/>
                <a:ea typeface="Arial"/>
                <a:cs typeface="Arial"/>
                <a:sym typeface="Arial"/>
              </a:rPr>
              <a:t>BK: </a:t>
            </a:r>
            <a:r>
              <a:rPr lang="en-US" sz="1200" dirty="0" smtClean="0">
                <a:solidFill>
                  <a:schemeClr val="dk1"/>
                </a:solidFill>
                <a:latin typeface="Arial"/>
                <a:ea typeface="Arial"/>
                <a:cs typeface="Arial"/>
                <a:sym typeface="Arial"/>
              </a:rPr>
              <a:t>Updated</a:t>
            </a:r>
            <a:r>
              <a:rPr lang="en-US" sz="1200" baseline="0" dirty="0" smtClean="0">
                <a:solidFill>
                  <a:schemeClr val="dk1"/>
                </a:solidFill>
                <a:latin typeface="Arial"/>
                <a:ea typeface="Arial"/>
                <a:cs typeface="Arial"/>
                <a:sym typeface="Arial"/>
              </a:rPr>
              <a:t> for R-CLIPER</a:t>
            </a: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1076014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Shape 10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88" name="Shape 1088"/>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Corrected spelling of “Ensemble” in title</a:t>
            </a:r>
          </a:p>
        </p:txBody>
      </p:sp>
    </p:spTree>
    <p:extLst>
      <p:ext uri="{BB962C8B-B14F-4D97-AF65-F5344CB8AC3E}">
        <p14:creationId xmlns:p14="http://schemas.microsoft.com/office/powerpoint/2010/main" val="3984994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9801453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Shape 10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95" name="Shape 1095"/>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348516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Shape 1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03" name="Shape 1103"/>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36628440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Shape 1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11" name="Shape 1111"/>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smtClean="0">
                <a:solidFill>
                  <a:schemeClr val="dk1"/>
                </a:solidFill>
                <a:latin typeface="Arial"/>
                <a:ea typeface="Arial"/>
                <a:cs typeface="Arial"/>
                <a:sym typeface="Arial"/>
              </a:rPr>
              <a:t>BK: Replaced</a:t>
            </a:r>
            <a:r>
              <a:rPr lang="en-US" sz="1200" baseline="0" dirty="0" smtClean="0">
                <a:solidFill>
                  <a:schemeClr val="dk1"/>
                </a:solidFill>
                <a:latin typeface="Arial"/>
                <a:ea typeface="Arial"/>
                <a:cs typeface="Arial"/>
                <a:sym typeface="Arial"/>
              </a:rPr>
              <a:t> placeholders with final validation results.</a:t>
            </a:r>
            <a:endParaRPr lang="en-US" sz="1200" dirty="0" smtClean="0">
              <a:solidFill>
                <a:schemeClr val="dk1"/>
              </a:solidFill>
              <a:latin typeface="Arial"/>
              <a:ea typeface="Arial"/>
              <a:cs typeface="Arial"/>
              <a:sym typeface="Arial"/>
            </a:endParaRPr>
          </a:p>
          <a:p>
            <a:pPr marL="0" marR="0" lvl="0" indent="0" algn="l" rtl="0">
              <a:spcBef>
                <a:spcPts val="0"/>
              </a:spcBef>
              <a:buSzPct val="25000"/>
              <a:buNone/>
            </a:pPr>
            <a:r>
              <a:rPr lang="en-US" sz="1200" dirty="0" smtClean="0">
                <a:solidFill>
                  <a:schemeClr val="dk1"/>
                </a:solidFill>
                <a:latin typeface="Arial"/>
                <a:ea typeface="Arial"/>
                <a:cs typeface="Arial"/>
                <a:sym typeface="Arial"/>
              </a:rPr>
              <a:t>BK: This is placeholder preliminary</a:t>
            </a:r>
            <a:r>
              <a:rPr lang="en-US" sz="1200" baseline="0" dirty="0" smtClean="0">
                <a:solidFill>
                  <a:schemeClr val="dk1"/>
                </a:solidFill>
                <a:latin typeface="Arial"/>
                <a:ea typeface="Arial"/>
                <a:cs typeface="Arial"/>
                <a:sym typeface="Arial"/>
              </a:rPr>
              <a:t> validation for 2004 only.  I’ll add the other cases when I get back from vacation on 10 July.</a:t>
            </a: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716296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20" name="Shape 1120"/>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smtClean="0">
                <a:solidFill>
                  <a:schemeClr val="dk1"/>
                </a:solidFill>
                <a:latin typeface="Arial"/>
                <a:ea typeface="Arial"/>
                <a:cs typeface="Arial"/>
                <a:sym typeface="Arial"/>
              </a:rPr>
              <a:t>BK: Replaced the 2004 case with the final case for the ORR.</a:t>
            </a:r>
          </a:p>
          <a:p>
            <a:pPr marL="0" marR="0" lvl="0" indent="0" algn="l" rtl="0">
              <a:spcBef>
                <a:spcPts val="0"/>
              </a:spcBef>
              <a:buSzPct val="25000"/>
              <a:buNone/>
            </a:pPr>
            <a:r>
              <a:rPr lang="en-US" sz="1200" dirty="0" smtClean="0">
                <a:solidFill>
                  <a:schemeClr val="dk1"/>
                </a:solidFill>
                <a:latin typeface="Arial"/>
                <a:ea typeface="Arial"/>
                <a:cs typeface="Arial"/>
                <a:sym typeface="Arial"/>
              </a:rPr>
              <a:t>BK: This case is</a:t>
            </a:r>
            <a:r>
              <a:rPr lang="en-US" sz="1200" baseline="0" dirty="0" smtClean="0">
                <a:solidFill>
                  <a:schemeClr val="dk1"/>
                </a:solidFill>
                <a:latin typeface="Arial"/>
                <a:ea typeface="Arial"/>
                <a:cs typeface="Arial"/>
                <a:sym typeface="Arial"/>
              </a:rPr>
              <a:t> a placeholder; I’ll insert a more recent one when I get back from vacation on 10 July.</a:t>
            </a: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75015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Shape 1132"/>
          <p:cNvSpPr txBox="1"/>
          <p:nvPr/>
        </p:nvSpPr>
        <p:spPr>
          <a:xfrm>
            <a:off x="3973512" y="8831263"/>
            <a:ext cx="3036887" cy="465137"/>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1" u="none" strike="noStrike" cap="none">
                <a:solidFill>
                  <a:srgbClr val="000000"/>
                </a:solidFill>
                <a:latin typeface="Arial"/>
                <a:ea typeface="Arial"/>
                <a:cs typeface="Arial"/>
                <a:sym typeface="Arial"/>
              </a:rPr>
              <a:t>114</a:t>
            </a:fld>
            <a:endParaRPr lang="en-US" sz="1000" b="0" i="1" u="none" strike="noStrike" cap="none">
              <a:solidFill>
                <a:srgbClr val="000000"/>
              </a:solidFill>
              <a:latin typeface="Arial"/>
              <a:ea typeface="Arial"/>
              <a:cs typeface="Arial"/>
              <a:sym typeface="Arial"/>
            </a:endParaRPr>
          </a:p>
        </p:txBody>
      </p:sp>
      <p:sp>
        <p:nvSpPr>
          <p:cNvPr id="1133" name="Shape 11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4" name="Shape 113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updated.</a:t>
            </a:r>
          </a:p>
          <a:p>
            <a:pPr marL="0" marR="0" lvl="0" indent="0" algn="l" rtl="0">
              <a:spcBef>
                <a:spcPts val="0"/>
              </a:spcBef>
              <a:buSzPct val="25000"/>
              <a:buNone/>
            </a:pPr>
            <a:r>
              <a:rPr lang="en-US" sz="1200">
                <a:solidFill>
                  <a:schemeClr val="dk1"/>
                </a:solidFill>
                <a:latin typeface="Arial"/>
                <a:ea typeface="Arial"/>
                <a:cs typeface="Arial"/>
                <a:sym typeface="Arial"/>
              </a:rPr>
              <a:t>BK: No test needed or just no test?</a:t>
            </a:r>
          </a:p>
        </p:txBody>
      </p:sp>
    </p:spTree>
    <p:extLst>
      <p:ext uri="{BB962C8B-B14F-4D97-AF65-F5344CB8AC3E}">
        <p14:creationId xmlns:p14="http://schemas.microsoft.com/office/powerpoint/2010/main" val="23580056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Shape 1142"/>
          <p:cNvSpPr txBox="1"/>
          <p:nvPr/>
        </p:nvSpPr>
        <p:spPr>
          <a:xfrm>
            <a:off x="3973512" y="8831263"/>
            <a:ext cx="3036887" cy="465137"/>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1" u="none" strike="noStrike" cap="none">
                <a:solidFill>
                  <a:srgbClr val="000000"/>
                </a:solidFill>
                <a:latin typeface="Arial"/>
                <a:ea typeface="Arial"/>
                <a:cs typeface="Arial"/>
                <a:sym typeface="Arial"/>
              </a:rPr>
              <a:t>115</a:t>
            </a:fld>
            <a:endParaRPr lang="en-US" sz="1000" b="0" i="1" u="none" strike="noStrike" cap="none">
              <a:solidFill>
                <a:srgbClr val="000000"/>
              </a:solidFill>
              <a:latin typeface="Arial"/>
              <a:ea typeface="Arial"/>
              <a:cs typeface="Arial"/>
              <a:sym typeface="Arial"/>
            </a:endParaRPr>
          </a:p>
        </p:txBody>
      </p:sp>
      <p:sp>
        <p:nvSpPr>
          <p:cNvPr id="1143" name="Shape 11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4" name="Shape 114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43507428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Shape 1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1" name="Shape 115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152" name="Shape 1152"/>
          <p:cNvSpPr txBox="1"/>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4173080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Shape 1157"/>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117</a:t>
            </a:fld>
            <a:endParaRPr lang="en-US" sz="1200" b="0" i="0" u="none" strike="noStrike" cap="none">
              <a:solidFill>
                <a:srgbClr val="000000"/>
              </a:solidFill>
              <a:latin typeface="Times New Roman"/>
              <a:ea typeface="Times New Roman"/>
              <a:cs typeface="Times New Roman"/>
              <a:sym typeface="Times New Roman"/>
            </a:endParaRPr>
          </a:p>
        </p:txBody>
      </p:sp>
      <p:sp>
        <p:nvSpPr>
          <p:cNvPr id="1158" name="Shape 11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9" name="Shape 115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dirty="0" smtClean="0">
                <a:solidFill>
                  <a:schemeClr val="dk1"/>
                </a:solidFill>
                <a:latin typeface="+mn-lt"/>
                <a:ea typeface="Arial"/>
                <a:cs typeface="Arial"/>
                <a:sym typeface="Arial"/>
              </a:rPr>
              <a:t>BK: Added</a:t>
            </a:r>
            <a:r>
              <a:rPr lang="en-US" sz="1200" baseline="0" dirty="0" smtClean="0">
                <a:solidFill>
                  <a:schemeClr val="dk1"/>
                </a:solidFill>
                <a:latin typeface="+mn-lt"/>
                <a:ea typeface="Arial"/>
                <a:cs typeface="Arial"/>
                <a:sym typeface="Arial"/>
              </a:rPr>
              <a:t> “MIRS” to MHS, SSMIS, AMSR2, and GMI rain rates; added “ATMS” to “NPP”</a:t>
            </a:r>
            <a:endParaRPr lang="en-US" sz="1200"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211644416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6" name="Shape 11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73881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Shape 117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119</a:t>
            </a:fld>
            <a:endParaRPr lang="en-US" sz="1200" b="0" i="0" u="none" strike="noStrike" cap="none">
              <a:solidFill>
                <a:srgbClr val="000000"/>
              </a:solidFill>
              <a:latin typeface="Arial"/>
              <a:ea typeface="Arial"/>
              <a:cs typeface="Arial"/>
              <a:sym typeface="Arial"/>
            </a:endParaRPr>
          </a:p>
        </p:txBody>
      </p:sp>
      <p:sp>
        <p:nvSpPr>
          <p:cNvPr id="1173" name="Shape 11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4" name="Shape 117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85626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92213" y="703263"/>
            <a:ext cx="4632325" cy="3473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8" name="Shape 218"/>
          <p:cNvSpPr txBox="1">
            <a:spLocks noGrp="1"/>
          </p:cNvSpPr>
          <p:nvPr>
            <p:ph type="body" idx="1"/>
          </p:nvPr>
        </p:nvSpPr>
        <p:spPr>
          <a:xfrm>
            <a:off x="933450" y="4416425"/>
            <a:ext cx="5143499" cy="4183060"/>
          </a:xfrm>
          <a:prstGeom prst="rect">
            <a:avLst/>
          </a:prstGeom>
          <a:noFill/>
          <a:ln>
            <a:noFill/>
          </a:ln>
        </p:spPr>
        <p:txBody>
          <a:bodyPr lIns="92775" tIns="46375" rIns="92775" bIns="463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25098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Shape 118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120</a:t>
            </a:fld>
            <a:endParaRPr lang="en-US" sz="1200" b="0" i="0" u="none" strike="noStrike" cap="none">
              <a:solidFill>
                <a:srgbClr val="000000"/>
              </a:solidFill>
              <a:latin typeface="Times New Roman"/>
              <a:ea typeface="Times New Roman"/>
              <a:cs typeface="Times New Roman"/>
              <a:sym typeface="Times New Roman"/>
            </a:endParaRPr>
          </a:p>
        </p:txBody>
      </p:sp>
      <p:sp>
        <p:nvSpPr>
          <p:cNvPr id="1181" name="Shape 11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2" name="Shape 118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BK:</a:t>
            </a:r>
            <a:r>
              <a:rPr lang="en-US" sz="1200" baseline="0" dirty="0" smtClean="0">
                <a:solidFill>
                  <a:schemeClr val="dk1"/>
                </a:solidFill>
                <a:latin typeface="Arial"/>
                <a:ea typeface="Arial"/>
                <a:cs typeface="Arial"/>
                <a:sym typeface="Arial"/>
              </a:rPr>
              <a:t> Replaced DDS with PDA in 2</a:t>
            </a:r>
            <a:r>
              <a:rPr lang="en-US" sz="1200" baseline="30000" dirty="0" smtClean="0">
                <a:solidFill>
                  <a:schemeClr val="dk1"/>
                </a:solidFill>
                <a:latin typeface="Arial"/>
                <a:ea typeface="Arial"/>
                <a:cs typeface="Arial"/>
                <a:sym typeface="Arial"/>
              </a:rPr>
              <a:t>nd</a:t>
            </a:r>
            <a:r>
              <a:rPr lang="en-US" sz="1200" baseline="0" dirty="0" smtClean="0">
                <a:solidFill>
                  <a:schemeClr val="dk1"/>
                </a:solidFill>
                <a:latin typeface="Arial"/>
                <a:ea typeface="Arial"/>
                <a:cs typeface="Arial"/>
                <a:sym typeface="Arial"/>
              </a:rPr>
              <a:t> sub-bullet under 3</a:t>
            </a:r>
            <a:r>
              <a:rPr lang="en-US" sz="1200" baseline="30000" dirty="0" smtClean="0">
                <a:solidFill>
                  <a:schemeClr val="dk1"/>
                </a:solidFill>
                <a:latin typeface="Arial"/>
                <a:ea typeface="Arial"/>
                <a:cs typeface="Arial"/>
                <a:sym typeface="Arial"/>
              </a:rPr>
              <a:t>rd</a:t>
            </a:r>
            <a:r>
              <a:rPr lang="en-US" sz="1200" baseline="0" dirty="0" smtClean="0">
                <a:solidFill>
                  <a:schemeClr val="dk1"/>
                </a:solidFill>
                <a:latin typeface="Arial"/>
                <a:ea typeface="Arial"/>
                <a:cs typeface="Arial"/>
                <a:sym typeface="Arial"/>
              </a:rPr>
              <a:t> bullet</a:t>
            </a:r>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232708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Shape 118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121</a:t>
            </a:fld>
            <a:endParaRPr lang="en-US" sz="1200" b="0" i="0" u="none" strike="noStrike" cap="none">
              <a:solidFill>
                <a:srgbClr val="000000"/>
              </a:solidFill>
              <a:latin typeface="Times New Roman"/>
              <a:ea typeface="Times New Roman"/>
              <a:cs typeface="Times New Roman"/>
              <a:sym typeface="Times New Roman"/>
            </a:endParaRPr>
          </a:p>
        </p:txBody>
      </p:sp>
      <p:sp>
        <p:nvSpPr>
          <p:cNvPr id="1189" name="Shape 11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0" name="Shape 119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673310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Shape 119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122</a:t>
            </a:fld>
            <a:endParaRPr lang="en-US" sz="1200" b="0" i="0" u="none" strike="noStrike" cap="none">
              <a:solidFill>
                <a:srgbClr val="000000"/>
              </a:solidFill>
              <a:latin typeface="Arial"/>
              <a:ea typeface="Arial"/>
              <a:cs typeface="Arial"/>
              <a:sym typeface="Arial"/>
            </a:endParaRPr>
          </a:p>
        </p:txBody>
      </p:sp>
      <p:sp>
        <p:nvSpPr>
          <p:cNvPr id="1197" name="Shape 1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8" name="Shape 119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62991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Shape 120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123</a:t>
            </a:fld>
            <a:endParaRPr lang="en-US" sz="1200" b="0" i="0" u="none" strike="noStrike" cap="none">
              <a:solidFill>
                <a:srgbClr val="000000"/>
              </a:solidFill>
              <a:latin typeface="Arial"/>
              <a:ea typeface="Arial"/>
              <a:cs typeface="Arial"/>
              <a:sym typeface="Arial"/>
            </a:endParaRPr>
          </a:p>
        </p:txBody>
      </p:sp>
      <p:sp>
        <p:nvSpPr>
          <p:cNvPr id="1205" name="Shape 12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6" name="Shape 1206"/>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96321997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Shape 121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124</a:t>
            </a:fld>
            <a:endParaRPr lang="en-US" sz="1200" b="0" i="0" u="none" strike="noStrike" cap="none">
              <a:solidFill>
                <a:srgbClr val="000000"/>
              </a:solidFill>
              <a:latin typeface="Arial"/>
              <a:ea typeface="Arial"/>
              <a:cs typeface="Arial"/>
              <a:sym typeface="Arial"/>
            </a:endParaRPr>
          </a:p>
        </p:txBody>
      </p:sp>
      <p:sp>
        <p:nvSpPr>
          <p:cNvPr id="1213" name="Shape 12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4" name="Shape 121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30494479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125</a:t>
            </a:fld>
            <a:endParaRPr lang="en-US" sz="1200" b="0" i="0" u="none" strike="noStrike" cap="none">
              <a:solidFill>
                <a:srgbClr val="000000"/>
              </a:solidFill>
              <a:latin typeface="Arial"/>
              <a:ea typeface="Arial"/>
              <a:cs typeface="Arial"/>
              <a:sym typeface="Arial"/>
            </a:endParaRPr>
          </a:p>
        </p:txBody>
      </p:sp>
      <p:sp>
        <p:nvSpPr>
          <p:cNvPr id="1221" name="Shape 12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2" name="Shape 122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9361813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Shape 122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126</a:t>
            </a:fld>
            <a:endParaRPr lang="en-US" sz="1200" b="0" i="0" u="none" strike="noStrike" cap="none">
              <a:solidFill>
                <a:srgbClr val="000000"/>
              </a:solidFill>
              <a:latin typeface="Arial"/>
              <a:ea typeface="Arial"/>
              <a:cs typeface="Arial"/>
              <a:sym typeface="Arial"/>
            </a:endParaRPr>
          </a:p>
        </p:txBody>
      </p:sp>
      <p:sp>
        <p:nvSpPr>
          <p:cNvPr id="1229" name="Shape 1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0" name="Shape 123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BK: Which other documents do we need </a:t>
            </a:r>
            <a:r>
              <a:rPr lang="en-US" sz="1200" smtClean="0">
                <a:solidFill>
                  <a:schemeClr val="dk1"/>
                </a:solidFill>
                <a:latin typeface="Arial"/>
                <a:ea typeface="Arial"/>
                <a:cs typeface="Arial"/>
                <a:sym typeface="Arial"/>
              </a:rPr>
              <a:t>to update?</a:t>
            </a: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72328962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127</a:t>
            </a:fld>
            <a:endParaRPr lang="en-US" sz="1200" b="0" i="0" u="none" strike="noStrike" cap="none">
              <a:solidFill>
                <a:srgbClr val="000000"/>
              </a:solidFill>
              <a:latin typeface="Times New Roman"/>
              <a:ea typeface="Times New Roman"/>
              <a:cs typeface="Times New Roman"/>
              <a:sym typeface="Times New Roman"/>
            </a:endParaRPr>
          </a:p>
        </p:txBody>
      </p:sp>
      <p:sp>
        <p:nvSpPr>
          <p:cNvPr id="1237" name="Shape 1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8" name="Shape 123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4559148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Shape 124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128</a:t>
            </a:fld>
            <a:endParaRPr lang="en-US" sz="1200" b="0" i="0" u="none" strike="noStrike" cap="none">
              <a:solidFill>
                <a:srgbClr val="000000"/>
              </a:solidFill>
              <a:latin typeface="Times New Roman"/>
              <a:ea typeface="Times New Roman"/>
              <a:cs typeface="Times New Roman"/>
              <a:sym typeface="Times New Roman"/>
            </a:endParaRPr>
          </a:p>
        </p:txBody>
      </p:sp>
      <p:sp>
        <p:nvSpPr>
          <p:cNvPr id="1245" name="Shape 12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6" name="Shape 1246"/>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52723800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129</a:t>
            </a:fld>
            <a:endParaRPr lang="en-US" sz="1200" b="0" i="0" u="none" strike="noStrike" cap="none">
              <a:solidFill>
                <a:srgbClr val="000000"/>
              </a:solidFill>
              <a:latin typeface="Times New Roman"/>
              <a:ea typeface="Times New Roman"/>
              <a:cs typeface="Times New Roman"/>
              <a:sym typeface="Times New Roman"/>
            </a:endParaRPr>
          </a:p>
        </p:txBody>
      </p:sp>
      <p:sp>
        <p:nvSpPr>
          <p:cNvPr id="1253" name="Shape 1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4" name="Shape 125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53983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5" name="Shape 225"/>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3827329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Shape 12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1" name="Shape 126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62" name="Shape 1262"/>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
        <p:nvSpPr>
          <p:cNvPr id="1263" name="Shape 1263"/>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130</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215468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Shape 12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0" name="Shape 1270"/>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71" name="Shape 1271"/>
          <p:cNvSpPr txBox="1"/>
          <p:nvPr/>
        </p:nvSpPr>
        <p:spPr>
          <a:xfrm>
            <a:off x="3970337" y="8829675"/>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131</a:t>
            </a:fld>
            <a:endParaRPr lang="en-US" sz="2400" b="0" i="0" u="none" strike="noStrike" cap="none">
              <a:solidFill>
                <a:srgbClr val="000000"/>
              </a:solidFill>
              <a:latin typeface="Merriweather"/>
              <a:ea typeface="Merriweather"/>
              <a:cs typeface="Merriweather"/>
              <a:sym typeface="Merriweather"/>
            </a:endParaRPr>
          </a:p>
        </p:txBody>
      </p:sp>
      <p:sp>
        <p:nvSpPr>
          <p:cNvPr id="1272" name="Shape 1272"/>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049242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Shape 12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8" name="Shape 1278"/>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79" name="Shape 1279"/>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132</a:t>
            </a:fld>
            <a:endParaRPr lang="en-US" sz="2400" b="0" i="0" u="none" strike="noStrike" cap="none">
              <a:solidFill>
                <a:srgbClr val="000000"/>
              </a:solidFill>
              <a:latin typeface="Arial"/>
              <a:ea typeface="Arial"/>
              <a:cs typeface="Arial"/>
              <a:sym typeface="Arial"/>
            </a:endParaRPr>
          </a:p>
        </p:txBody>
      </p:sp>
      <p:sp>
        <p:nvSpPr>
          <p:cNvPr id="1280" name="Shape 1280"/>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4174828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Shape 12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7" name="Shape 1287"/>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BK:</a:t>
            </a:r>
            <a:r>
              <a:rPr lang="en-US" sz="1200" baseline="0" dirty="0" smtClean="0">
                <a:solidFill>
                  <a:schemeClr val="dk1"/>
                </a:solidFill>
                <a:latin typeface="Arial"/>
                <a:ea typeface="Arial"/>
                <a:cs typeface="Arial"/>
                <a:sym typeface="Arial"/>
              </a:rPr>
              <a:t> Added dates; I presume the decision brief would be </a:t>
            </a:r>
            <a:r>
              <a:rPr lang="en-US" sz="1200" baseline="0" smtClean="0">
                <a:solidFill>
                  <a:schemeClr val="dk1"/>
                </a:solidFill>
                <a:latin typeface="Arial"/>
                <a:ea typeface="Arial"/>
                <a:cs typeface="Arial"/>
                <a:sym typeface="Arial"/>
              </a:rPr>
              <a:t>in August?</a:t>
            </a:r>
            <a:endParaRPr sz="1200">
              <a:solidFill>
                <a:schemeClr val="dk1"/>
              </a:solidFill>
              <a:latin typeface="Arial"/>
              <a:ea typeface="Arial"/>
              <a:cs typeface="Arial"/>
              <a:sym typeface="Arial"/>
            </a:endParaRPr>
          </a:p>
        </p:txBody>
      </p:sp>
      <p:sp>
        <p:nvSpPr>
          <p:cNvPr id="1288" name="Shape 1288"/>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133</a:t>
            </a:fld>
            <a:endParaRPr lang="en-US" sz="2400" b="0" i="0" u="none" strike="noStrike" cap="none">
              <a:solidFill>
                <a:srgbClr val="000000"/>
              </a:solidFill>
              <a:latin typeface="Arial"/>
              <a:ea typeface="Arial"/>
              <a:cs typeface="Arial"/>
              <a:sym typeface="Arial"/>
            </a:endParaRPr>
          </a:p>
        </p:txBody>
      </p:sp>
      <p:sp>
        <p:nvSpPr>
          <p:cNvPr id="1289" name="Shape 1289"/>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870886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Shape 12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6" name="Shape 1296"/>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97" name="Shape 1297"/>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134</a:t>
            </a:fld>
            <a:endParaRPr lang="en-US" sz="2400" b="0" i="0" u="none" strike="noStrike" cap="none">
              <a:solidFill>
                <a:srgbClr val="000000"/>
              </a:solidFill>
              <a:latin typeface="Arial"/>
              <a:ea typeface="Arial"/>
              <a:cs typeface="Arial"/>
              <a:sym typeface="Arial"/>
            </a:endParaRPr>
          </a:p>
        </p:txBody>
      </p:sp>
      <p:sp>
        <p:nvSpPr>
          <p:cNvPr id="1298" name="Shape 1298"/>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5124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1506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40" name="Shape 24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15</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73424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Shape 24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50" name="Shape 25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16</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4131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9" name="Shape 25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60" name="Shape 26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17</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9370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70" name="Shape 27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18</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12966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79" name="Shape 27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19</a:t>
            </a:fld>
            <a:endParaRPr lang="en-US" sz="2400" b="0" i="0" u="none" strike="noStrike" cap="none">
              <a:solidFill>
                <a:srgbClr val="000000"/>
              </a:solidFill>
              <a:latin typeface="Merriweather"/>
              <a:ea typeface="Merriweather"/>
              <a:cs typeface="Merriweather"/>
              <a:sym typeface="Merriweather"/>
            </a:endParaRPr>
          </a:p>
        </p:txBody>
      </p:sp>
    </p:spTree>
    <p:extLst>
      <p:ext uri="{BB962C8B-B14F-4D97-AF65-F5344CB8AC3E}">
        <p14:creationId xmlns:p14="http://schemas.microsoft.com/office/powerpoint/2010/main" val="368724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49" name="Shape 149"/>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213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935037" y="4416425"/>
            <a:ext cx="5140324" cy="41830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86" name="Shape 2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8370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3" name="Shape 293"/>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94" name="Shape 294"/>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
        <p:nvSpPr>
          <p:cNvPr id="295" name="Shape 295"/>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21</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65680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03" name="Shape 303"/>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
        <p:nvSpPr>
          <p:cNvPr id="304" name="Shape 304"/>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22</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59898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1" name="Shape 311"/>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12" name="Shape 312"/>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23</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60570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9" name="Shape 31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20" name="Shape 32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24</a:t>
            </a:fld>
            <a:endParaRPr lang="en-US" sz="2400" b="0" i="0" u="none" strike="noStrike" cap="none">
              <a:solidFill>
                <a:srgbClr val="000000"/>
              </a:solidFill>
              <a:latin typeface="Merriweather"/>
              <a:ea typeface="Merriweather"/>
              <a:cs typeface="Merriweather"/>
              <a:sym typeface="Merriweather"/>
            </a:endParaRPr>
          </a:p>
        </p:txBody>
      </p:sp>
    </p:spTree>
    <p:extLst>
      <p:ext uri="{BB962C8B-B14F-4D97-AF65-F5344CB8AC3E}">
        <p14:creationId xmlns:p14="http://schemas.microsoft.com/office/powerpoint/2010/main" val="2566169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7" name="Shape 32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34049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4" name="Shape 3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284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1" name="Shape 3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080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8" name="Shape 3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820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80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59" name="Shape 159"/>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3</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25059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2" name="Shape 362"/>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363" name="Shape 363"/>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30</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028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0" name="Shape 3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208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863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4" name="Shape 3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419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1" name="Shape 391"/>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392" name="Shape 39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34</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53380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9" name="Shape 399"/>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dirty="0" smtClean="0">
                <a:solidFill>
                  <a:schemeClr val="dk1"/>
                </a:solidFill>
                <a:latin typeface="Arial"/>
                <a:ea typeface="Arial"/>
                <a:cs typeface="Arial"/>
                <a:sym typeface="Arial"/>
              </a:rPr>
              <a:t>BK: Added an extra “R” to “(ORRR)” in second bullet.</a:t>
            </a:r>
            <a:endParaRPr lang="en-US" sz="1200" dirty="0">
              <a:solidFill>
                <a:schemeClr val="dk1"/>
              </a:solidFill>
              <a:latin typeface="Arial"/>
              <a:ea typeface="Arial"/>
              <a:cs typeface="Arial"/>
              <a:sym typeface="Arial"/>
            </a:endParaRPr>
          </a:p>
        </p:txBody>
      </p:sp>
      <p:sp>
        <p:nvSpPr>
          <p:cNvPr id="400" name="Shape 40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35</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99586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7" name="Shape 40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408" name="Shape 40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36</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33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5" name="Shape 41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416" name="Shape 41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37</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1300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353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0" name="Shape 4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6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69" name="Shape 16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4</a:t>
            </a:fld>
            <a:endParaRPr lang="en-US" sz="2400" b="0" i="0" u="none" strike="noStrike" cap="none">
              <a:solidFill>
                <a:srgbClr val="000000"/>
              </a:solidFill>
              <a:latin typeface="Merriweather"/>
              <a:ea typeface="Merriweather"/>
              <a:cs typeface="Merriweather"/>
              <a:sym typeface="Merriweather"/>
            </a:endParaRPr>
          </a:p>
        </p:txBody>
      </p:sp>
    </p:spTree>
    <p:extLst>
      <p:ext uri="{BB962C8B-B14F-4D97-AF65-F5344CB8AC3E}">
        <p14:creationId xmlns:p14="http://schemas.microsoft.com/office/powerpoint/2010/main" val="1535721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7" name="Shape 43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38" name="Shape 43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40</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31638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5" name="Shape 44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46" name="Shape 44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41</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1078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3" name="Shape 4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150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0" name="Shape 4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168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7" name="Shape 46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68" name="Shape 46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44</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10139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5" name="Shape 47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76" name="Shape 47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45</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9607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3" name="Shape 4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159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0" name="Shape 4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269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7" name="Shape 49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98" name="Shape 49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48</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5722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5" name="Shape 5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91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6" name="Shape 176"/>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26446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2" name="Shape 5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81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9" name="Shape 5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531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6" name="Shape 5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7903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3" name="Shape 5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8731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0" name="Shape 5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126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7" name="Shape 54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548" name="Shape 54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55</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86411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5" name="Shape 5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418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2" name="Shape 5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563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9" name="Shape 5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5108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6" name="Shape 5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04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0738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3" name="Shape 5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896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0" name="Shape 5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58215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7" name="Shape 5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4294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4" name="Shape 60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2162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1" name="Shape 6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6252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8" name="Shape 6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6390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5" name="Shape 6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6091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2" name="Shape 6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5927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9" name="Shape 6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8028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6" name="Shape 6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36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 name="Shape 190"/>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7487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3" name="Shape 6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2313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0" name="Shape 6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4268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7" name="Shape 6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136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4" name="Shape 6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0111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1" name="Shape 6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8608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8" name="Shape 6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4525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95" name="Shape 6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0957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2" name="Shape 70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703" name="Shape 703"/>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77</a:t>
            </a:fld>
            <a:endParaRPr lang="en-US" sz="2400" b="0" i="0" u="none" strike="noStrike" cap="none">
              <a:solidFill>
                <a:srgbClr val="000000"/>
              </a:solidFill>
              <a:latin typeface="Merriweather"/>
              <a:ea typeface="Merriweather"/>
              <a:cs typeface="Merriweather"/>
              <a:sym typeface="Merriweather"/>
            </a:endParaRPr>
          </a:p>
        </p:txBody>
      </p:sp>
    </p:spTree>
    <p:extLst>
      <p:ext uri="{BB962C8B-B14F-4D97-AF65-F5344CB8AC3E}">
        <p14:creationId xmlns:p14="http://schemas.microsoft.com/office/powerpoint/2010/main" val="23225902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78</a:t>
            </a:fld>
            <a:endParaRPr lang="en-US" sz="1200" b="0" i="0" u="none" strike="noStrike" cap="none">
              <a:solidFill>
                <a:srgbClr val="000000"/>
              </a:solidFill>
              <a:latin typeface="Times New Roman"/>
              <a:ea typeface="Times New Roman"/>
              <a:cs typeface="Times New Roman"/>
              <a:sym typeface="Times New Roman"/>
            </a:endParaRPr>
          </a:p>
        </p:txBody>
      </p:sp>
      <p:sp>
        <p:nvSpPr>
          <p:cNvPr id="709" name="Shape 7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0" name="Shape 71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464183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79</a:t>
            </a:fld>
            <a:endParaRPr lang="en-US" sz="1200" b="0" i="0" u="none" strike="noStrike" cap="none">
              <a:solidFill>
                <a:srgbClr val="000000"/>
              </a:solidFill>
              <a:latin typeface="Arial"/>
              <a:ea typeface="Arial"/>
              <a:cs typeface="Arial"/>
              <a:sym typeface="Arial"/>
            </a:endParaRPr>
          </a:p>
        </p:txBody>
      </p:sp>
      <p:sp>
        <p:nvSpPr>
          <p:cNvPr id="717" name="Shape 717"/>
          <p:cNvSpPr>
            <a:spLocks noGrp="1" noRot="1" noChangeAspect="1"/>
          </p:cNvSpPr>
          <p:nvPr>
            <p:ph type="sldImg" idx="2"/>
          </p:nvPr>
        </p:nvSpPr>
        <p:spPr>
          <a:xfrm>
            <a:off x="1189038" y="704850"/>
            <a:ext cx="4630737" cy="3473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8" name="Shape 718"/>
          <p:cNvSpPr txBox="1">
            <a:spLocks noGrp="1"/>
          </p:cNvSpPr>
          <p:nvPr>
            <p:ph type="body" idx="1"/>
          </p:nvPr>
        </p:nvSpPr>
        <p:spPr>
          <a:xfrm>
            <a:off x="987629" y="4266680"/>
            <a:ext cx="5138520" cy="41871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lang="en-US" sz="1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3663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715635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83" name="Shape 78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689329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r>
              <a:rPr lang="en-US" dirty="0" smtClean="0"/>
              <a:t>BK: Updated </a:t>
            </a:r>
            <a:r>
              <a:rPr lang="en-US" dirty="0" err="1" smtClean="0"/>
              <a:t>McIDAS</a:t>
            </a:r>
            <a:r>
              <a:rPr lang="en-US" baseline="0" dirty="0" smtClean="0"/>
              <a:t> version to 2017</a:t>
            </a:r>
            <a:endParaRPr dirty="0"/>
          </a:p>
        </p:txBody>
      </p:sp>
      <p:sp>
        <p:nvSpPr>
          <p:cNvPr id="790" name="Shape 7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792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97" name="Shape 79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smtClean="0">
                <a:solidFill>
                  <a:schemeClr val="dk1"/>
                </a:solidFill>
                <a:latin typeface="Arial"/>
                <a:ea typeface="Arial"/>
                <a:cs typeface="Arial"/>
                <a:sym typeface="Arial"/>
              </a:rPr>
              <a:t>BK: Added “MIRS” to MHS, AMSR2,</a:t>
            </a:r>
            <a:r>
              <a:rPr lang="en-US" sz="1200" baseline="0" dirty="0" smtClean="0">
                <a:solidFill>
                  <a:schemeClr val="dk1"/>
                </a:solidFill>
                <a:latin typeface="Arial"/>
                <a:ea typeface="Arial"/>
                <a:cs typeface="Arial"/>
                <a:sym typeface="Arial"/>
              </a:rPr>
              <a:t> and GMI rain rates; added “single-orbit” to NPP, GCOM-W, and GMI; added “ATMS” to “NPP”; removed “rates” from GHE</a:t>
            </a: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81724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4" name="Shape 80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805" name="Shape 805"/>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06" name="Shape 80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19792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4" name="Shape 80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BK:</a:t>
            </a:r>
            <a:r>
              <a:rPr lang="en-US" sz="1200" baseline="0" dirty="0" smtClean="0">
                <a:solidFill>
                  <a:schemeClr val="dk1"/>
                </a:solidFill>
                <a:latin typeface="Arial"/>
                <a:ea typeface="Arial"/>
                <a:cs typeface="Arial"/>
                <a:sym typeface="Arial"/>
              </a:rPr>
              <a:t> Modified to add details about SHIPS diagnostic files</a:t>
            </a:r>
            <a:endParaRPr sz="1200" dirty="0">
              <a:solidFill>
                <a:schemeClr val="dk1"/>
              </a:solidFill>
              <a:latin typeface="Arial"/>
              <a:ea typeface="Arial"/>
              <a:cs typeface="Arial"/>
              <a:sym typeface="Arial"/>
            </a:endParaRPr>
          </a:p>
        </p:txBody>
      </p:sp>
      <p:sp>
        <p:nvSpPr>
          <p:cNvPr id="805" name="Shape 805"/>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06" name="Shape 80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34706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3" name="Shape 81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814" name="Shape 814"/>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15" name="Shape 815"/>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66058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2" name="Shape 82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823" name="Shape 823"/>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24" name="Shape 82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70112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1" name="Shape 8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7126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8" name="Shape 8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2489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8" name="Shape 8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248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715635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6" name="Shape 9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47531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13" name="Shape 91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Changed “Pop” to “PoP”</a:t>
            </a:r>
          </a:p>
        </p:txBody>
      </p:sp>
    </p:spTree>
    <p:extLst>
      <p:ext uri="{BB962C8B-B14F-4D97-AF65-F5344CB8AC3E}">
        <p14:creationId xmlns:p14="http://schemas.microsoft.com/office/powerpoint/2010/main" val="2730529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50" name="Shape 95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951" name="Shape 951"/>
          <p:cNvSpPr txBox="1"/>
          <p:nvPr/>
        </p:nvSpPr>
        <p:spPr>
          <a:xfrm>
            <a:off x="3970337" y="8829675"/>
            <a:ext cx="3038475" cy="465138"/>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537268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Shape 9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0" name="Shape 9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5873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7" name="Shape 9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4446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4" name="Shape 974"/>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975" name="Shape 975"/>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95</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141519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2" name="Shape 98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983" name="Shape 983"/>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96</a:t>
            </a:fld>
            <a:endParaRPr lang="en-US" sz="2400" b="0" i="0" u="none" strike="noStrike" cap="none">
              <a:solidFill>
                <a:srgbClr val="000000"/>
              </a:solidFill>
              <a:latin typeface="Merriweather"/>
              <a:ea typeface="Merriweather"/>
              <a:cs typeface="Merriweather"/>
              <a:sym typeface="Merriweather"/>
            </a:endParaRPr>
          </a:p>
        </p:txBody>
      </p:sp>
    </p:spTree>
    <p:extLst>
      <p:ext uri="{BB962C8B-B14F-4D97-AF65-F5344CB8AC3E}">
        <p14:creationId xmlns:p14="http://schemas.microsoft.com/office/powerpoint/2010/main" val="660279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89" name="Shape 9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3362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96" name="Shape 996"/>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lvl="0">
              <a:spcBef>
                <a:spcPts val="0"/>
              </a:spcBef>
              <a:buNone/>
            </a:pPr>
            <a:r>
              <a:rPr lang="en-US" sz="1200" dirty="0" smtClean="0"/>
              <a:t>BK: Updated </a:t>
            </a:r>
            <a:r>
              <a:rPr lang="en-US" sz="1200" dirty="0" err="1" smtClean="0"/>
              <a:t>McIDAS</a:t>
            </a:r>
            <a:r>
              <a:rPr lang="en-US" sz="1200" baseline="0" dirty="0" smtClean="0"/>
              <a:t> version to 2017</a:t>
            </a:r>
            <a:endParaRPr lang="en-US" sz="1200" dirty="0"/>
          </a:p>
        </p:txBody>
      </p:sp>
    </p:spTree>
    <p:extLst>
      <p:ext uri="{BB962C8B-B14F-4D97-AF65-F5344CB8AC3E}">
        <p14:creationId xmlns:p14="http://schemas.microsoft.com/office/powerpoint/2010/main" val="12597934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03" name="Shape 100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dirty="0" smtClean="0">
                <a:solidFill>
                  <a:schemeClr val="dk1"/>
                </a:solidFill>
                <a:latin typeface="Arial"/>
                <a:ea typeface="Arial"/>
                <a:cs typeface="Arial"/>
                <a:sym typeface="Arial"/>
              </a:rPr>
              <a:t>BK: Added</a:t>
            </a:r>
            <a:r>
              <a:rPr lang="en-US" sz="1200" baseline="0" dirty="0" smtClean="0">
                <a:solidFill>
                  <a:schemeClr val="dk1"/>
                </a:solidFill>
                <a:latin typeface="Arial"/>
                <a:ea typeface="Arial"/>
                <a:cs typeface="Arial"/>
                <a:sym typeface="Arial"/>
              </a:rPr>
              <a:t> “MIRS” to MHS, AMSR2, and GMI rain rates</a:t>
            </a: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0691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829658"/>
            <a:ext cx="8229600" cy="796972"/>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13" name="Shape 13"/>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70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52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152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762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6" name="Shape 116"/>
          <p:cNvSpPr txBox="1">
            <a:spLocks noGrp="1"/>
          </p:cNvSpPr>
          <p:nvPr>
            <p:ph type="body" idx="1"/>
          </p:nvPr>
        </p:nvSpPr>
        <p:spPr>
          <a:xfrm rot="5400000">
            <a:off x="2309018" y="-5564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4" name="Shape 1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8" name="Shape 128"/>
          <p:cNvSpPr txBox="1">
            <a:spLocks noGrp="1"/>
          </p:cNvSpPr>
          <p:nvPr>
            <p:ph type="dt" idx="10"/>
          </p:nvPr>
        </p:nvSpPr>
        <p:spPr>
          <a:xfrm>
            <a:off x="457200" y="6245225"/>
            <a:ext cx="2133599" cy="4762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9" name="Shape 129"/>
          <p:cNvSpPr txBox="1">
            <a:spLocks noGrp="1"/>
          </p:cNvSpPr>
          <p:nvPr>
            <p:ph type="ftr" idx="11"/>
          </p:nvPr>
        </p:nvSpPr>
        <p:spPr>
          <a:xfrm>
            <a:off x="3124200" y="6245225"/>
            <a:ext cx="2895600" cy="47624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sldNum" idx="12"/>
          </p:nvPr>
        </p:nvSpPr>
        <p:spPr>
          <a:xfrm>
            <a:off x="6553200" y="6245225"/>
            <a:ext cx="2133599" cy="47624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Shape 1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533400" y="457200"/>
            <a:ext cx="7772400" cy="32003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20" name="Shape 20"/>
          <p:cNvSpPr txBox="1">
            <a:spLocks noGrp="1"/>
          </p:cNvSpPr>
          <p:nvPr>
            <p:ph type="subTitle" idx="1"/>
          </p:nvPr>
        </p:nvSpPr>
        <p:spPr>
          <a:xfrm>
            <a:off x="1371600" y="3886200"/>
            <a:ext cx="6400799" cy="1981199"/>
          </a:xfrm>
          <a:prstGeom prst="rect">
            <a:avLst/>
          </a:prstGeom>
          <a:noFill/>
          <a:ln>
            <a:noFill/>
          </a:ln>
        </p:spPr>
        <p:txBody>
          <a:bodyPr lIns="91425" tIns="91425" rIns="91425" bIns="91425" anchor="t" anchorCtr="0"/>
          <a:lstStyle>
            <a:lvl1pPr marL="0" marR="0" lvl="0" indent="0" algn="ctr" rtl="0">
              <a:spcBef>
                <a:spcPts val="520"/>
              </a:spcBef>
              <a:spcAft>
                <a:spcPts val="0"/>
              </a:spcAft>
              <a:buClr>
                <a:srgbClr val="0BD0D9"/>
              </a:buClr>
              <a:buFont typeface="Noto Sans Symbols"/>
              <a:buNone/>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7543800" y="6400800"/>
            <a:ext cx="1447800" cy="304799"/>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
        <p:nvSpPr>
          <p:cNvPr id="22" name="Shape 22"/>
          <p:cNvSpPr txBox="1">
            <a:spLocks noGrp="1"/>
          </p:cNvSpPr>
          <p:nvPr>
            <p:ph type="ftr" idx="11"/>
          </p:nvPr>
        </p:nvSpPr>
        <p:spPr>
          <a:xfrm>
            <a:off x="0" y="6629400"/>
            <a:ext cx="2895600" cy="228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title"/>
          </p:nvPr>
        </p:nvSpPr>
        <p:spPr>
          <a:xfrm>
            <a:off x="1068294" y="0"/>
            <a:ext cx="7340600" cy="97789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32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pic>
        <p:nvPicPr>
          <p:cNvPr id="26" name="Shape 26" descr="OSPO-header.jpg"/>
          <p:cNvPicPr preferRelativeResize="0"/>
          <p:nvPr/>
        </p:nvPicPr>
        <p:blipFill rotWithShape="1">
          <a:blip r:embed="rId2">
            <a:alphaModFix/>
          </a:blip>
          <a:srcRect/>
          <a:stretch/>
        </p:blipFill>
        <p:spPr>
          <a:xfrm>
            <a:off x="0" y="0"/>
            <a:ext cx="9144000" cy="1095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14400" y="0"/>
            <a:ext cx="7239000" cy="914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000" b="1" i="0" u="none" strike="noStrike" cap="none">
                <a:solidFill>
                  <a:srgbClr val="002060"/>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57200" y="1219200"/>
            <a:ext cx="8229600" cy="4525963"/>
          </a:xfrm>
          <a:prstGeom prst="rect">
            <a:avLst/>
          </a:prstGeom>
          <a:noFill/>
          <a:ln>
            <a:noFill/>
          </a:ln>
        </p:spPr>
        <p:txBody>
          <a:bodyPr lIns="91425" tIns="91425" rIns="91425" bIns="91425" anchor="t" anchorCtr="0"/>
          <a:lstStyle>
            <a:lvl1pPr marL="273050" marR="0" lvl="0" indent="-80010" algn="l" rtl="0">
              <a:spcBef>
                <a:spcPts val="640"/>
              </a:spcBef>
              <a:spcAft>
                <a:spcPts val="0"/>
              </a:spcAft>
              <a:buClr>
                <a:srgbClr val="0BD0D9"/>
              </a:buClr>
              <a:buSzPct val="95000"/>
              <a:buFont typeface="Noto Sans Symbols"/>
              <a:buChar char="●"/>
              <a:defRPr sz="3200" b="0" i="0" u="none" strike="noStrike" cap="none">
                <a:solidFill>
                  <a:schemeClr val="dk1"/>
                </a:solidFill>
                <a:latin typeface="Arial"/>
                <a:ea typeface="Arial"/>
                <a:cs typeface="Arial"/>
                <a:sym typeface="Arial"/>
              </a:defRPr>
            </a:lvl1pPr>
            <a:lvl2pPr marL="639763" marR="0" lvl="1" indent="-94932" algn="l" rtl="0">
              <a:spcBef>
                <a:spcPts val="560"/>
              </a:spcBef>
              <a:spcAft>
                <a:spcPts val="0"/>
              </a:spcAft>
              <a:buClr>
                <a:schemeClr val="accent1"/>
              </a:buClr>
              <a:buSzPct val="85000"/>
              <a:buFont typeface="Noto Sans Symbols"/>
              <a:buChar char="●"/>
              <a:defRPr sz="2800" b="0" i="0" u="none" strike="noStrike" cap="none">
                <a:solidFill>
                  <a:schemeClr val="dk1"/>
                </a:solidFill>
                <a:latin typeface="Arial"/>
                <a:ea typeface="Arial"/>
                <a:cs typeface="Arial"/>
                <a:sym typeface="Arial"/>
              </a:defRPr>
            </a:lvl2pPr>
            <a:lvl3pPr marL="914400" marR="0" lvl="2" indent="-147319" algn="l" rtl="0">
              <a:spcBef>
                <a:spcPts val="480"/>
              </a:spcBef>
              <a:spcAft>
                <a:spcPts val="0"/>
              </a:spcAft>
              <a:buClr>
                <a:schemeClr val="accent2"/>
              </a:buClr>
              <a:buSzPct val="70000"/>
              <a:buFont typeface="Noto Sans Symbols"/>
              <a:buChar char="●"/>
              <a:defRPr sz="24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1091820"/>
            <a:ext cx="8305799" cy="755265"/>
          </a:xfrm>
          <a:prstGeom prst="rect">
            <a:avLst/>
          </a:prstGeom>
          <a:noFill/>
          <a:ln>
            <a:noFill/>
          </a:ln>
        </p:spPr>
        <p:txBody>
          <a:bodyPr lIns="91425" tIns="91425" rIns="91425" bIns="91425" anchor="b" anchorCtr="0"/>
          <a:lstStyle>
            <a:lvl1pPr marL="0" marR="0" lvl="0" indent="0" algn="l" rtl="0">
              <a:spcBef>
                <a:spcPts val="0"/>
              </a:spcBef>
              <a:spcAft>
                <a:spcPts val="0"/>
              </a:spcAft>
              <a:buClr>
                <a:srgbClr val="263F78"/>
              </a:buClr>
              <a:buFont typeface="Calibri"/>
              <a:buNone/>
              <a:defRPr sz="44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7"/>
        <p:cNvGrpSpPr/>
        <p:nvPr/>
      </p:nvGrpSpPr>
      <p:grpSpPr>
        <a:xfrm>
          <a:off x="0" y="0"/>
          <a:ext cx="0" cy="0"/>
          <a:chOff x="0" y="0"/>
          <a:chExt cx="0" cy="0"/>
        </a:xfrm>
      </p:grpSpPr>
      <p:sp>
        <p:nvSpPr>
          <p:cNvPr id="38" name="Shape 38"/>
          <p:cNvSpPr txBox="1"/>
          <p:nvPr/>
        </p:nvSpPr>
        <p:spPr>
          <a:xfrm>
            <a:off x="783981" y="3508375"/>
            <a:ext cx="7776796"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Helvetica Neue"/>
              <a:ea typeface="Helvetica Neue"/>
              <a:cs typeface="Helvetica Neue"/>
              <a:sym typeface="Helvetica Neue"/>
            </a:endParaRPr>
          </a:p>
        </p:txBody>
      </p:sp>
      <p:cxnSp>
        <p:nvCxnSpPr>
          <p:cNvPr id="39" name="Shape 39"/>
          <p:cNvCxnSpPr/>
          <p:nvPr/>
        </p:nvCxnSpPr>
        <p:spPr>
          <a:xfrm>
            <a:off x="3103684" y="6291792"/>
            <a:ext cx="2973266" cy="0"/>
          </a:xfrm>
          <a:prstGeom prst="straightConnector1">
            <a:avLst/>
          </a:prstGeom>
          <a:noFill/>
          <a:ln w="9525" cap="flat" cmpd="sng">
            <a:solidFill>
              <a:schemeClr val="dk1"/>
            </a:solidFill>
            <a:prstDash val="solid"/>
            <a:round/>
            <a:headEnd type="none" w="med" len="med"/>
            <a:tailEnd type="none" w="med" len="med"/>
          </a:ln>
        </p:spPr>
      </p:cxnSp>
      <p:cxnSp>
        <p:nvCxnSpPr>
          <p:cNvPr id="40" name="Shape 40"/>
          <p:cNvCxnSpPr/>
          <p:nvPr/>
        </p:nvCxnSpPr>
        <p:spPr>
          <a:xfrm>
            <a:off x="2718924" y="6750207"/>
            <a:ext cx="3798276" cy="0"/>
          </a:xfrm>
          <a:prstGeom prst="straightConnector1">
            <a:avLst/>
          </a:prstGeom>
          <a:noFill/>
          <a:ln w="9525" cap="flat" cmpd="sng">
            <a:solidFill>
              <a:schemeClr val="dk1"/>
            </a:solidFill>
            <a:prstDash val="solid"/>
            <a:round/>
            <a:headEnd type="none" w="med" len="med"/>
            <a:tailEnd type="none" w="med" len="med"/>
          </a:ln>
        </p:spPr>
      </p:cxnSp>
      <p:pic>
        <p:nvPicPr>
          <p:cNvPr id="41" name="Shape 41" descr="OSPO-header.jpg"/>
          <p:cNvPicPr preferRelativeResize="0"/>
          <p:nvPr/>
        </p:nvPicPr>
        <p:blipFill rotWithShape="1">
          <a:blip r:embed="rId2">
            <a:alphaModFix/>
          </a:blip>
          <a:srcRect/>
          <a:stretch/>
        </p:blipFill>
        <p:spPr>
          <a:xfrm>
            <a:off x="0" y="0"/>
            <a:ext cx="9144000" cy="1095375"/>
          </a:xfrm>
          <a:prstGeom prst="rect">
            <a:avLst/>
          </a:prstGeom>
          <a:noFill/>
          <a:ln>
            <a:noFill/>
          </a:ln>
        </p:spPr>
      </p:pic>
      <p:sp>
        <p:nvSpPr>
          <p:cNvPr id="42" name="Shape 4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520"/>
              </a:spcBef>
              <a:spcAft>
                <a:spcPts val="0"/>
              </a:spcAft>
              <a:buClr>
                <a:srgbClr val="0BD0D9"/>
              </a:buClr>
              <a:buFont typeface="Noto Sans Symbols"/>
              <a:buNone/>
              <a:defRPr sz="2600" b="0" i="0" u="none" strike="noStrike" cap="none">
                <a:solidFill>
                  <a:schemeClr val="dk1"/>
                </a:solidFill>
                <a:latin typeface="Arial"/>
                <a:ea typeface="Arial"/>
                <a:cs typeface="Arial"/>
                <a:sym typeface="Arial"/>
              </a:defRPr>
            </a:lvl1pPr>
            <a:lvl2pPr marL="457200" marR="0" lvl="1" indent="0" algn="ctr" rtl="0">
              <a:spcBef>
                <a:spcPts val="480"/>
              </a:spcBef>
              <a:spcAft>
                <a:spcPts val="0"/>
              </a:spcAft>
              <a:buClr>
                <a:schemeClr val="accent1"/>
              </a:buClr>
              <a:buFont typeface="Noto Sans Symbols"/>
              <a:buNone/>
              <a:defRPr sz="2400" b="0" i="0" u="none" strike="noStrike" cap="none">
                <a:solidFill>
                  <a:schemeClr val="dk1"/>
                </a:solidFill>
                <a:latin typeface="Arial"/>
                <a:ea typeface="Arial"/>
                <a:cs typeface="Arial"/>
                <a:sym typeface="Arial"/>
              </a:defRPr>
            </a:lvl2pPr>
            <a:lvl3pPr marL="914400" marR="0" lvl="2" indent="0" algn="ctr" rtl="0">
              <a:spcBef>
                <a:spcPts val="420"/>
              </a:spcBef>
              <a:spcAft>
                <a:spcPts val="0"/>
              </a:spcAft>
              <a:buClr>
                <a:schemeClr val="accent2"/>
              </a:buClr>
              <a:buFont typeface="Noto Sans Symbols"/>
              <a:buNone/>
              <a:defRPr sz="21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rgbClr val="0BD0D9"/>
              </a:buClr>
              <a:buFont typeface="Noto Sans Symbols"/>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rgbClr val="10CF9B"/>
              </a:buClr>
              <a:buFont typeface="Noto Sans Symbols"/>
              <a:buNone/>
              <a:defRPr sz="2000" b="0" i="0" u="none" strike="noStrike" cap="none">
                <a:solidFill>
                  <a:schemeClr val="dk1"/>
                </a:solidFill>
                <a:latin typeface="Arial"/>
                <a:ea typeface="Arial"/>
                <a:cs typeface="Arial"/>
                <a:sym typeface="Arial"/>
              </a:defRPr>
            </a:lvl5pPr>
            <a:lvl6pPr marL="2286000" marR="0" lvl="5" indent="0" algn="ctr" rtl="0">
              <a:spcBef>
                <a:spcPts val="360"/>
              </a:spcBef>
              <a:buClr>
                <a:schemeClr val="accent5"/>
              </a:buClr>
              <a:buFont typeface="Noto Sans Symbols"/>
              <a:buNone/>
              <a:defRPr sz="1800" b="0" i="0" u="none" strike="noStrike" cap="none">
                <a:solidFill>
                  <a:schemeClr val="dk1"/>
                </a:solidFill>
                <a:latin typeface="Arial"/>
                <a:ea typeface="Arial"/>
                <a:cs typeface="Arial"/>
                <a:sym typeface="Arial"/>
              </a:defRPr>
            </a:lvl6pPr>
            <a:lvl7pPr marL="2743200" marR="0" lvl="6" indent="0" algn="ctr" rtl="0">
              <a:spcBef>
                <a:spcPts val="320"/>
              </a:spcBef>
              <a:buClr>
                <a:schemeClr val="accent6"/>
              </a:buClr>
              <a:buFont typeface="Noto Sans Symbols"/>
              <a:buNone/>
              <a:defRPr sz="1600" b="0" i="0" u="none" strike="noStrike" cap="none">
                <a:solidFill>
                  <a:schemeClr val="dk1"/>
                </a:solidFill>
                <a:latin typeface="Arial"/>
                <a:ea typeface="Arial"/>
                <a:cs typeface="Arial"/>
                <a:sym typeface="Arial"/>
              </a:defRPr>
            </a:lvl7pPr>
            <a:lvl8pPr marL="3200400" marR="0" lvl="7" indent="0" algn="ctr" rtl="0">
              <a:spcBef>
                <a:spcPts val="320"/>
              </a:spcBef>
              <a:buClr>
                <a:schemeClr val="dk2"/>
              </a:buClr>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280"/>
              </a:spcBef>
              <a:buClr>
                <a:schemeClr val="dk2"/>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43" name="Shape 43"/>
          <p:cNvSpPr/>
          <p:nvPr/>
        </p:nvSpPr>
        <p:spPr>
          <a:xfrm>
            <a:off x="2340025" y="6277391"/>
            <a:ext cx="4572000" cy="50783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IJPS Operations Bilateral Meeting  19-22 May 2015</a:t>
            </a:r>
          </a:p>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Agenda Item 1.b.iii – S-NPP Status</a:t>
            </a:r>
          </a:p>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Presenter: Chris Sisko, email: Chris.A.Sisko@noaa.gov</a:t>
            </a:r>
          </a:p>
        </p:txBody>
      </p:sp>
      <p:sp>
        <p:nvSpPr>
          <p:cNvPr id="44" name="Shape 44"/>
          <p:cNvSpPr txBox="1">
            <a:spLocks noGrp="1"/>
          </p:cNvSpPr>
          <p:nvPr>
            <p:ph type="ftr" idx="11"/>
          </p:nvPr>
        </p:nvSpPr>
        <p:spPr>
          <a:xfrm>
            <a:off x="2667000" y="6356351"/>
            <a:ext cx="33527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595959"/>
              </a:buClr>
              <a:buFont typeface="Arial"/>
              <a:buNone/>
              <a:defRPr sz="3200" b="0" i="0" u="none" strike="noStrike" cap="none">
                <a:solidFill>
                  <a:srgbClr val="595959"/>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pic>
        <p:nvPicPr>
          <p:cNvPr id="60" name="Shape 60" descr="STARShield.png"/>
          <p:cNvPicPr preferRelativeResize="0"/>
          <p:nvPr/>
        </p:nvPicPr>
        <p:blipFill rotWithShape="1">
          <a:blip r:embed="rId2">
            <a:alphaModFix/>
          </a:blip>
          <a:srcRect/>
          <a:stretch/>
        </p:blipFill>
        <p:spPr>
          <a:xfrm>
            <a:off x="8229600" y="76200"/>
            <a:ext cx="838199" cy="8381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90600" y="-76200"/>
            <a:ext cx="7239000" cy="9905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pic>
        <p:nvPicPr>
          <p:cNvPr id="67" name="Shape 67" descr="STARShield.png"/>
          <p:cNvPicPr preferRelativeResize="0"/>
          <p:nvPr/>
        </p:nvPicPr>
        <p:blipFill rotWithShape="1">
          <a:blip r:embed="rId2">
            <a:alphaModFix/>
          </a:blip>
          <a:srcRect/>
          <a:stretch/>
        </p:blipFill>
        <p:spPr>
          <a:xfrm>
            <a:off x="8229600" y="76200"/>
            <a:ext cx="838199" cy="838199"/>
          </a:xfrm>
          <a:prstGeom prst="rect">
            <a:avLst/>
          </a:prstGeom>
          <a:noFill/>
          <a:ln>
            <a:noFill/>
          </a:ln>
        </p:spPr>
      </p:pic>
      <p:sp>
        <p:nvSpPr>
          <p:cNvPr id="68" name="Shape 68"/>
          <p:cNvSpPr txBox="1"/>
          <p:nvPr/>
        </p:nvSpPr>
        <p:spPr>
          <a:xfrm>
            <a:off x="0" y="83403"/>
            <a:ext cx="1066799"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Office Of </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Satellite and</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Product Operations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tile tx="0" ty="0" sx="65000" sy="65000" flip="none" algn="tl"/>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050925"/>
            <a:ext cx="8229600" cy="79692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200" b="1" i="0" u="none" strike="noStrike" cap="none">
                <a:solidFill>
                  <a:srgbClr val="000000"/>
                </a:solidFill>
                <a:latin typeface="Tahoma"/>
                <a:ea typeface="Tahoma"/>
                <a:cs typeface="Tahoma"/>
                <a:sym typeface="Tahoma"/>
              </a:rPr>
              <a:t>‹#›</a:t>
            </a:fld>
            <a:endParaRPr lang="en-US" sz="1200" b="1" i="0" u="none" strike="noStrike" cap="none">
              <a:solidFill>
                <a:srgbClr val="000000"/>
              </a:solidFill>
              <a:latin typeface="Tahoma"/>
              <a:ea typeface="Tahoma"/>
              <a:cs typeface="Tahoma"/>
              <a:sym typeface="Tahoma"/>
            </a:endParaRPr>
          </a:p>
        </p:txBody>
      </p:sp>
      <p:sp>
        <p:nvSpPr>
          <p:cNvPr id="9" name="Shape 9"/>
          <p:cNvSpPr txBox="1"/>
          <p:nvPr/>
        </p:nvSpPr>
        <p:spPr>
          <a:xfrm>
            <a:off x="783981" y="3508375"/>
            <a:ext cx="7776796"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Helvetica Neue"/>
              <a:ea typeface="Helvetica Neue"/>
              <a:cs typeface="Helvetica Neue"/>
              <a:sym typeface="Helvetica Neue"/>
            </a:endParaRPr>
          </a:p>
        </p:txBody>
      </p:sp>
      <p:pic>
        <p:nvPicPr>
          <p:cNvPr id="10" name="Shape 10" descr="OSPO-header.jpg"/>
          <p:cNvPicPr preferRelativeResize="0"/>
          <p:nvPr/>
        </p:nvPicPr>
        <p:blipFill rotWithShape="1">
          <a:blip r:embed="rId10">
            <a:alphaModFix/>
          </a:blip>
          <a:srcRect/>
          <a:stretch/>
        </p:blipFill>
        <p:spPr>
          <a:xfrm>
            <a:off x="0" y="0"/>
            <a:ext cx="9144000" cy="1095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mt="58000"/>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
        <p:nvSpPr>
          <p:cNvPr id="52" name="Shape 52"/>
          <p:cNvSpPr txBox="1"/>
          <p:nvPr/>
        </p:nvSpPr>
        <p:spPr>
          <a:xfrm>
            <a:off x="0" y="83403"/>
            <a:ext cx="1066799"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Office Of </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Satellite and</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Product Operations</a:t>
            </a:r>
          </a:p>
        </p:txBody>
      </p:sp>
      <p:pic>
        <p:nvPicPr>
          <p:cNvPr id="53" name="Shape 53" descr="STARShield.png"/>
          <p:cNvPicPr preferRelativeResize="0"/>
          <p:nvPr/>
        </p:nvPicPr>
        <p:blipFill rotWithShape="1">
          <a:blip r:embed="rId16">
            <a:alphaModFix/>
          </a:blip>
          <a:srcRect/>
          <a:stretch/>
        </p:blipFill>
        <p:spPr>
          <a:xfrm>
            <a:off x="8229600" y="76200"/>
            <a:ext cx="838199" cy="8381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0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6.xml"/><Relationship Id="rId1" Type="http://schemas.openxmlformats.org/officeDocument/2006/relationships/slideLayout" Target="../slideLayouts/slideLayout5.xml"/><Relationship Id="rId4" Type="http://schemas.openxmlformats.org/officeDocument/2006/relationships/image" Target="../media/image13.gif"/></Relationships>
</file>

<file path=ppt/slides/_rels/slide10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7.xml"/><Relationship Id="rId1" Type="http://schemas.openxmlformats.org/officeDocument/2006/relationships/slideLayout" Target="../slideLayouts/slideLayout5.xml"/><Relationship Id="rId4" Type="http://schemas.openxmlformats.org/officeDocument/2006/relationships/image" Target="../media/image15.gif"/></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www.ssd.noaa.gov/PS/TROP/etrap.html"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28625" y="457200"/>
            <a:ext cx="8229600" cy="22113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b="0" i="1" u="none" strike="noStrike" cap="none" dirty="0">
                <a:solidFill>
                  <a:srgbClr val="000066"/>
                </a:solidFill>
                <a:latin typeface="Calibri"/>
                <a:ea typeface="Calibri"/>
                <a:cs typeface="Calibri"/>
                <a:sym typeface="Calibri"/>
              </a:rPr>
              <a:t/>
            </a:r>
            <a:br>
              <a:rPr lang="en-US" sz="4800" b="0" i="1" u="none" strike="noStrike" cap="none" dirty="0">
                <a:solidFill>
                  <a:srgbClr val="000066"/>
                </a:solidFill>
                <a:latin typeface="Calibri"/>
                <a:ea typeface="Calibri"/>
                <a:cs typeface="Calibri"/>
                <a:sym typeface="Calibri"/>
              </a:rPr>
            </a:br>
            <a:r>
              <a:rPr lang="en-US" sz="4800" b="0" i="1" u="none" strike="noStrike" cap="none" dirty="0">
                <a:solidFill>
                  <a:srgbClr val="000066"/>
                </a:solidFill>
                <a:latin typeface="Calibri"/>
                <a:ea typeface="Calibri"/>
                <a:cs typeface="Calibri"/>
                <a:sym typeface="Calibri"/>
              </a:rPr>
              <a:t>Operational Readiness Review</a:t>
            </a:r>
            <a:r>
              <a:rPr lang="en-US" sz="4800" b="0" i="0" u="none" strike="noStrike" cap="none" dirty="0">
                <a:solidFill>
                  <a:srgbClr val="000066"/>
                </a:solidFill>
                <a:latin typeface="Calibri"/>
                <a:ea typeface="Calibri"/>
                <a:cs typeface="Calibri"/>
                <a:sym typeface="Calibri"/>
              </a:rPr>
              <a:t/>
            </a:r>
            <a:br>
              <a:rPr lang="en-US" sz="4800" b="0" i="0" u="none" strike="noStrike" cap="none" dirty="0">
                <a:solidFill>
                  <a:srgbClr val="000066"/>
                </a:solidFill>
                <a:latin typeface="Calibri"/>
                <a:ea typeface="Calibri"/>
                <a:cs typeface="Calibri"/>
                <a:sym typeface="Calibri"/>
              </a:rPr>
            </a:br>
            <a:r>
              <a:rPr lang="en-US" sz="3600" b="1" i="1" u="none" strike="noStrike" cap="none" dirty="0" err="1">
                <a:solidFill>
                  <a:srgbClr val="000066"/>
                </a:solidFill>
                <a:latin typeface="Calibri"/>
                <a:ea typeface="Calibri"/>
                <a:cs typeface="Calibri"/>
                <a:sym typeface="Calibri"/>
              </a:rPr>
              <a:t>eTRaP</a:t>
            </a:r>
            <a:r>
              <a:rPr lang="en-US" sz="3600" b="1" i="1" u="none" strike="noStrike" cap="none" dirty="0">
                <a:solidFill>
                  <a:srgbClr val="000066"/>
                </a:solidFill>
                <a:latin typeface="Calibri"/>
                <a:ea typeface="Calibri"/>
                <a:cs typeface="Calibri"/>
                <a:sym typeface="Calibri"/>
              </a:rPr>
              <a:t> </a:t>
            </a:r>
            <a:r>
              <a:rPr lang="en-US" sz="3600" b="1" i="1" u="none" strike="noStrike" cap="none" dirty="0" smtClean="0">
                <a:solidFill>
                  <a:srgbClr val="000066"/>
                </a:solidFill>
                <a:latin typeface="Calibri"/>
                <a:ea typeface="Calibri"/>
                <a:cs typeface="Calibri"/>
                <a:sym typeface="Calibri"/>
              </a:rPr>
              <a:t>Upgrade-RCLIPER</a:t>
            </a:r>
            <a:endParaRPr lang="en-US" sz="3600" b="1" i="1" u="none" strike="noStrike" cap="none" dirty="0">
              <a:solidFill>
                <a:srgbClr val="000066"/>
              </a:solidFill>
              <a:latin typeface="Calibri"/>
              <a:ea typeface="Calibri"/>
              <a:cs typeface="Calibri"/>
              <a:sym typeface="Calibri"/>
            </a:endParaRPr>
          </a:p>
        </p:txBody>
      </p:sp>
      <p:sp>
        <p:nvSpPr>
          <p:cNvPr id="144" name="Shape 144"/>
          <p:cNvSpPr txBox="1"/>
          <p:nvPr/>
        </p:nvSpPr>
        <p:spPr>
          <a:xfrm>
            <a:off x="66675" y="3411537"/>
            <a:ext cx="8972549" cy="286861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Merriweather"/>
              <a:buNone/>
            </a:pPr>
            <a:r>
              <a:rPr lang="en-US" sz="2400" b="1" i="0" u="none" strike="noStrike" cap="none" dirty="0">
                <a:solidFill>
                  <a:schemeClr val="dk1"/>
                </a:solidFill>
                <a:latin typeface="Merriweather"/>
                <a:ea typeface="Merriweather"/>
                <a:cs typeface="Merriweather"/>
                <a:sym typeface="Merriweather"/>
              </a:rPr>
              <a:t>Prepared by:</a:t>
            </a:r>
          </a:p>
          <a:p>
            <a:pPr marL="0" marR="0" lvl="0" indent="0" algn="ctr" rtl="0">
              <a:lnSpc>
                <a:spcPct val="80000"/>
              </a:lnSpc>
              <a:spcBef>
                <a:spcPts val="400"/>
              </a:spcBef>
              <a:spcAft>
                <a:spcPts val="0"/>
              </a:spcAft>
              <a:buClr>
                <a:schemeClr val="dk1"/>
              </a:buClr>
              <a:buSzPct val="25000"/>
              <a:buFont typeface="Merriweather"/>
              <a:buNone/>
            </a:pPr>
            <a:r>
              <a:rPr lang="en-US" sz="2400" b="0" i="0" u="none" strike="noStrike" cap="none" dirty="0">
                <a:solidFill>
                  <a:schemeClr val="dk1"/>
                </a:solidFill>
                <a:latin typeface="Merriweather"/>
                <a:ea typeface="Merriweather"/>
                <a:cs typeface="Merriweather"/>
                <a:sym typeface="Merriweather"/>
              </a:rPr>
              <a:t> </a:t>
            </a:r>
            <a:r>
              <a:rPr lang="en-US" sz="2400" b="0" i="0" u="none" strike="noStrike" cap="none" dirty="0" err="1">
                <a:solidFill>
                  <a:schemeClr val="dk1"/>
                </a:solidFill>
                <a:latin typeface="Merriweather"/>
                <a:ea typeface="Merriweather"/>
                <a:cs typeface="Merriweather"/>
                <a:sym typeface="Merriweather"/>
              </a:rPr>
              <a:t>Liqun</a:t>
            </a:r>
            <a:r>
              <a:rPr lang="en-US" sz="2400" b="0" i="0" u="none" strike="noStrike" cap="none" dirty="0">
                <a:solidFill>
                  <a:schemeClr val="dk1"/>
                </a:solidFill>
                <a:latin typeface="Merriweather"/>
                <a:ea typeface="Merriweather"/>
                <a:cs typeface="Merriweather"/>
                <a:sym typeface="Merriweather"/>
              </a:rPr>
              <a:t> Ma</a:t>
            </a:r>
            <a:r>
              <a:rPr lang="en-US" sz="2400" b="0" i="0" u="none" strike="noStrike" cap="none" baseline="30000" dirty="0">
                <a:solidFill>
                  <a:schemeClr val="dk1"/>
                </a:solidFill>
                <a:latin typeface="Merriweather"/>
                <a:ea typeface="Merriweather"/>
                <a:cs typeface="Merriweather"/>
                <a:sym typeface="Merriweather"/>
              </a:rPr>
              <a:t>1</a:t>
            </a:r>
            <a:r>
              <a:rPr lang="en-US" sz="2400" b="0" i="0" u="none" strike="noStrike" cap="none" dirty="0">
                <a:solidFill>
                  <a:schemeClr val="dk1"/>
                </a:solidFill>
                <a:latin typeface="Merriweather"/>
                <a:ea typeface="Merriweather"/>
                <a:cs typeface="Merriweather"/>
                <a:sym typeface="Merriweather"/>
              </a:rPr>
              <a:t>, Bob Glassberg</a:t>
            </a:r>
            <a:r>
              <a:rPr lang="en-US" sz="2400" b="0" i="0" u="none" strike="noStrike" cap="none" baseline="30000" dirty="0">
                <a:solidFill>
                  <a:schemeClr val="dk1"/>
                </a:solidFill>
                <a:latin typeface="Merriweather"/>
                <a:ea typeface="Merriweather"/>
                <a:cs typeface="Merriweather"/>
                <a:sym typeface="Merriweather"/>
              </a:rPr>
              <a:t>2 </a:t>
            </a:r>
            <a:r>
              <a:rPr lang="en-US" sz="2400" b="0" i="0" u="none" strike="noStrike" cap="none" dirty="0">
                <a:solidFill>
                  <a:schemeClr val="dk1"/>
                </a:solidFill>
                <a:latin typeface="Merriweather"/>
                <a:ea typeface="Merriweather"/>
                <a:cs typeface="Merriweather"/>
                <a:sym typeface="Merriweather"/>
              </a:rPr>
              <a:t>, Bob Kuligowski</a:t>
            </a:r>
            <a:r>
              <a:rPr lang="en-US" sz="2400" b="0" i="0" u="none" strike="noStrike" cap="none" baseline="30000" dirty="0">
                <a:solidFill>
                  <a:schemeClr val="dk1"/>
                </a:solidFill>
                <a:latin typeface="Merriweather"/>
                <a:ea typeface="Merriweather"/>
                <a:cs typeface="Merriweather"/>
                <a:sym typeface="Merriweather"/>
              </a:rPr>
              <a:t>3</a:t>
            </a:r>
          </a:p>
          <a:p>
            <a:pPr marL="0" marR="0" lvl="0" indent="0" algn="l" rtl="0">
              <a:lnSpc>
                <a:spcPct val="80000"/>
              </a:lnSpc>
              <a:spcBef>
                <a:spcPts val="360"/>
              </a:spcBef>
              <a:spcAft>
                <a:spcPts val="0"/>
              </a:spcAft>
              <a:buClr>
                <a:schemeClr val="dk1"/>
              </a:buClr>
              <a:buFont typeface="Merriweather"/>
              <a:buNone/>
            </a:pPr>
            <a:endParaRPr sz="2000" b="0" i="0" u="none" strike="noStrike" cap="none" baseline="30000" dirty="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dirty="0">
                <a:solidFill>
                  <a:schemeClr val="dk1"/>
                </a:solidFill>
                <a:latin typeface="Merriweather"/>
                <a:ea typeface="Merriweather"/>
                <a:cs typeface="Merriweather"/>
                <a:sym typeface="Merriweather"/>
              </a:rPr>
              <a:t>1</a:t>
            </a:r>
            <a:r>
              <a:rPr lang="en-US" sz="1800" b="0" i="0" u="none" strike="noStrike" cap="none" dirty="0">
                <a:solidFill>
                  <a:schemeClr val="dk1"/>
                </a:solidFill>
                <a:latin typeface="Merriweather"/>
                <a:ea typeface="Merriweather"/>
                <a:cs typeface="Merriweather"/>
                <a:sym typeface="Merriweather"/>
              </a:rPr>
              <a:t> NOAA/NESDIS/OSPO</a:t>
            </a: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dirty="0">
                <a:solidFill>
                  <a:schemeClr val="dk1"/>
                </a:solidFill>
                <a:latin typeface="Merriweather"/>
                <a:ea typeface="Merriweather"/>
                <a:cs typeface="Merriweather"/>
                <a:sym typeface="Merriweather"/>
              </a:rPr>
              <a:t>2 </a:t>
            </a:r>
            <a:r>
              <a:rPr lang="en-US" sz="1800" b="0" i="0" u="none" strike="noStrike" cap="none" dirty="0">
                <a:solidFill>
                  <a:schemeClr val="dk1"/>
                </a:solidFill>
                <a:latin typeface="Merriweather"/>
                <a:ea typeface="Merriweather"/>
                <a:cs typeface="Merriweather"/>
                <a:sym typeface="Merriweather"/>
              </a:rPr>
              <a:t>SGT</a:t>
            </a: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dirty="0">
                <a:solidFill>
                  <a:schemeClr val="dk1"/>
                </a:solidFill>
                <a:latin typeface="Merriweather"/>
                <a:ea typeface="Merriweather"/>
                <a:cs typeface="Merriweather"/>
                <a:sym typeface="Merriweather"/>
              </a:rPr>
              <a:t>3 </a:t>
            </a:r>
            <a:r>
              <a:rPr lang="en-US" sz="1800" b="0" i="0" u="none" strike="noStrike" cap="none" dirty="0">
                <a:solidFill>
                  <a:schemeClr val="dk1"/>
                </a:solidFill>
                <a:latin typeface="Merriweather"/>
                <a:ea typeface="Merriweather"/>
                <a:cs typeface="Merriweather"/>
                <a:sym typeface="Merriweather"/>
              </a:rPr>
              <a:t>NOAA/NESDIS/STAR</a:t>
            </a:r>
          </a:p>
          <a:p>
            <a:pPr marL="0" marR="0" lvl="0" indent="0" algn="ctr" rtl="0">
              <a:lnSpc>
                <a:spcPct val="80000"/>
              </a:lnSpc>
              <a:spcBef>
                <a:spcPts val="320"/>
              </a:spcBef>
              <a:spcAft>
                <a:spcPts val="0"/>
              </a:spcAft>
              <a:buClr>
                <a:schemeClr val="dk1"/>
              </a:buClr>
              <a:buFont typeface="Arial"/>
              <a:buNone/>
            </a:pPr>
            <a:endParaRPr sz="1800" b="0" i="0" u="none" strike="noStrike" cap="none" dirty="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800" dirty="0" smtClean="0">
                <a:solidFill>
                  <a:schemeClr val="dk1"/>
                </a:solidFill>
                <a:latin typeface="Merriweather"/>
                <a:ea typeface="Merriweather"/>
                <a:cs typeface="Merriweather"/>
                <a:sym typeface="Merriweather"/>
              </a:rPr>
              <a:t>July 25</a:t>
            </a:r>
            <a:r>
              <a:rPr lang="en-US" sz="1800" b="0" i="0" u="none" strike="noStrike" cap="none" dirty="0" smtClean="0">
                <a:solidFill>
                  <a:schemeClr val="dk1"/>
                </a:solidFill>
                <a:latin typeface="Merriweather"/>
                <a:ea typeface="Merriweather"/>
                <a:cs typeface="Merriweather"/>
                <a:sym typeface="Merriweather"/>
              </a:rPr>
              <a:t>, </a:t>
            </a:r>
            <a:r>
              <a:rPr lang="en-US" sz="1800" b="0" i="0" u="none" strike="noStrike" cap="none" dirty="0">
                <a:solidFill>
                  <a:schemeClr val="dk1"/>
                </a:solidFill>
                <a:latin typeface="Merriweather"/>
                <a:ea typeface="Merriweather"/>
                <a:cs typeface="Merriweather"/>
                <a:sym typeface="Merriweather"/>
              </a:rPr>
              <a:t>2017 </a:t>
            </a:r>
          </a:p>
          <a:p>
            <a:pPr marL="0" marR="0" lvl="0" indent="0" algn="ctr" rtl="0">
              <a:lnSpc>
                <a:spcPct val="80000"/>
              </a:lnSpc>
              <a:spcBef>
                <a:spcPts val="320"/>
              </a:spcBef>
              <a:spcAft>
                <a:spcPts val="0"/>
              </a:spcAft>
              <a:buClr>
                <a:schemeClr val="dk1"/>
              </a:buClr>
              <a:buFont typeface="Merriweather"/>
              <a:buNone/>
            </a:pPr>
            <a:endParaRPr sz="1800" b="0" i="0" u="none" strike="noStrike" cap="none" dirty="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Font typeface="Merriweather"/>
              <a:buNone/>
            </a:pPr>
            <a:endParaRPr sz="1800" b="0" i="0" u="none" strike="noStrike" cap="none" dirty="0">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Merriweather"/>
              <a:ea typeface="Merriweather"/>
              <a:cs typeface="Merriweather"/>
              <a:sym typeface="Merriweather"/>
            </a:endParaRPr>
          </a:p>
        </p:txBody>
      </p:sp>
      <p:sp>
        <p:nvSpPr>
          <p:cNvPr id="145" name="Shape 14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subTitle" idx="1"/>
          </p:nvPr>
        </p:nvSpPr>
        <p:spPr>
          <a:xfrm>
            <a:off x="533400" y="1905000"/>
            <a:ext cx="7239000" cy="4343400"/>
          </a:xfrm>
          <a:prstGeom prst="rect">
            <a:avLst/>
          </a:prstGeom>
          <a:solidFill>
            <a:schemeClr val="lt1"/>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IPT Lead: </a:t>
            </a:r>
            <a:r>
              <a:rPr lang="en-US" sz="1600" b="0" i="0" u="none" strike="noStrike" cap="none">
                <a:solidFill>
                  <a:schemeClr val="dk1"/>
                </a:solidFill>
                <a:latin typeface="Calibri"/>
                <a:ea typeface="Calibri"/>
                <a:cs typeface="Calibri"/>
                <a:sym typeface="Calibri"/>
              </a:rPr>
              <a:t>Bob Kuligowski (STAR)</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PAL and IPT Backup Lead: </a:t>
            </a:r>
            <a:r>
              <a:rPr lang="en-US" sz="1600" b="0" i="0" u="none" strike="noStrike" cap="none">
                <a:solidFill>
                  <a:schemeClr val="dk1"/>
                </a:solidFill>
                <a:latin typeface="Calibri"/>
                <a:ea typeface="Calibri"/>
                <a:cs typeface="Calibri"/>
                <a:sym typeface="Calibri"/>
              </a:rPr>
              <a:t>Liqun Ma (OSPO)</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Science Advisor:  </a:t>
            </a:r>
            <a:r>
              <a:rPr lang="en-US" sz="1600" b="0" i="0" u="none" strike="noStrike" cap="none">
                <a:solidFill>
                  <a:schemeClr val="dk1"/>
                </a:solidFill>
                <a:latin typeface="Calibri"/>
                <a:ea typeface="Calibri"/>
                <a:cs typeface="Calibri"/>
                <a:sym typeface="Calibri"/>
              </a:rPr>
              <a:t>Elizabeth Ebert (CAWCR - Melbourne, Australia)</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NESDIS team:</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STAR: </a:t>
            </a:r>
            <a:r>
              <a:rPr lang="en-US" sz="1600" b="0" i="0" u="none" strike="noStrike" cap="none">
                <a:solidFill>
                  <a:schemeClr val="dk1"/>
                </a:solidFill>
                <a:latin typeface="Calibri"/>
                <a:ea typeface="Calibri"/>
                <a:cs typeface="Calibri"/>
                <a:sym typeface="Calibri"/>
              </a:rPr>
              <a:t>Ralph Ferraro</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OSPO:  </a:t>
            </a:r>
            <a:r>
              <a:rPr lang="en-US" sz="1600" b="0" i="0" u="none" strike="noStrike" cap="none">
                <a:solidFill>
                  <a:schemeClr val="dk1"/>
                </a:solidFill>
                <a:latin typeface="Calibri"/>
                <a:ea typeface="Calibri"/>
                <a:cs typeface="Calibri"/>
                <a:sym typeface="Calibri"/>
              </a:rPr>
              <a:t>Liqun Ma, Limin Zhao, Nancy Merkle (Web Coordinator), Robert Glassberg (SGTPrimary Programmer), Clay Davenport (SGT Backup Programmer)</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OSGS: </a:t>
            </a:r>
            <a:r>
              <a:rPr lang="en-US" sz="1600" b="0" i="0" u="none" strike="noStrike" cap="none">
                <a:solidFill>
                  <a:schemeClr val="dk1"/>
                </a:solidFill>
                <a:latin typeface="Calibri"/>
                <a:ea typeface="Calibri"/>
                <a:cs typeface="Calibri"/>
                <a:sym typeface="Calibri"/>
              </a:rPr>
              <a:t>Kathryn Shontz</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NWS team:</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NCEP/TPC/NHC:  </a:t>
            </a:r>
            <a:r>
              <a:rPr lang="en-US" sz="1600" b="0" i="0" u="none" strike="noStrike" cap="none">
                <a:solidFill>
                  <a:schemeClr val="dk1"/>
                </a:solidFill>
                <a:latin typeface="Calibri"/>
                <a:ea typeface="Calibri"/>
                <a:cs typeface="Calibri"/>
                <a:sym typeface="Calibri"/>
              </a:rPr>
              <a:t>Mark DeMaria (RCLIPER)</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User team</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Leads:  </a:t>
            </a:r>
            <a:r>
              <a:rPr lang="en-US" sz="1600" b="0" i="0" u="none" strike="noStrike" cap="none">
                <a:solidFill>
                  <a:schemeClr val="dk1"/>
                </a:solidFill>
                <a:latin typeface="Calibri"/>
                <a:ea typeface="Calibri"/>
                <a:cs typeface="Calibri"/>
                <a:sym typeface="Calibri"/>
              </a:rPr>
              <a:t>Michael Turk, Alan Schwartz</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Others: </a:t>
            </a:r>
            <a:r>
              <a:rPr lang="en-US" sz="1600" b="0" i="0" u="none" strike="noStrike" cap="none">
                <a:solidFill>
                  <a:schemeClr val="dk1"/>
                </a:solidFill>
                <a:latin typeface="Calibri"/>
                <a:ea typeface="Calibri"/>
                <a:cs typeface="Calibri"/>
                <a:sym typeface="Calibri"/>
              </a:rPr>
              <a:t>Dan Brown (TPC), Mark Klein (HPC), Greg Shelton (West Gulf RFC), Alipate Waqaicelua (Nadi Regional Specialized Meteorological Centre (RSMC)), Andrew Burton (Perth TCWC)</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Product Oversight Panel:  </a:t>
            </a:r>
            <a:r>
              <a:rPr lang="en-US" sz="1600" b="0" i="0" u="none" strike="noStrike" cap="none">
                <a:solidFill>
                  <a:schemeClr val="dk1"/>
                </a:solidFill>
                <a:latin typeface="Calibri"/>
                <a:ea typeface="Calibri"/>
                <a:cs typeface="Calibri"/>
                <a:sym typeface="Calibri"/>
              </a:rPr>
              <a:t>PREPOP</a:t>
            </a:r>
          </a:p>
          <a:p>
            <a:pPr marL="0" marR="0" lvl="0" indent="0" algn="l" rtl="0">
              <a:lnSpc>
                <a:spcPct val="90000"/>
              </a:lnSpc>
              <a:spcBef>
                <a:spcPts val="400"/>
              </a:spcBef>
              <a:spcAft>
                <a:spcPts val="0"/>
              </a:spcAft>
              <a:buClr>
                <a:srgbClr val="0BD0D9"/>
              </a:buClr>
              <a:buSzPct val="25000"/>
              <a:buFont typeface="Noto Sans Symbols"/>
              <a:buNone/>
            </a:pPr>
            <a:endParaRPr sz="2000" b="0" i="0" u="none" strike="noStrike" cap="none">
              <a:solidFill>
                <a:schemeClr val="dk1"/>
              </a:solidFill>
              <a:latin typeface="Arial"/>
              <a:ea typeface="Arial"/>
              <a:cs typeface="Arial"/>
              <a:sym typeface="Arial"/>
            </a:endParaRPr>
          </a:p>
        </p:txBody>
      </p:sp>
      <p:sp>
        <p:nvSpPr>
          <p:cNvPr id="207" name="Shape 207"/>
          <p:cNvSpPr txBox="1"/>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a:t>
            </a:r>
          </a:p>
        </p:txBody>
      </p:sp>
      <p:sp>
        <p:nvSpPr>
          <p:cNvPr id="208" name="Shape 2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914400" y="914400"/>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Datasets</a:t>
            </a:r>
          </a:p>
        </p:txBody>
      </p:sp>
      <p:sp>
        <p:nvSpPr>
          <p:cNvPr id="1013" name="Shape 1013"/>
          <p:cNvSpPr txBox="1">
            <a:spLocks noGrp="1"/>
          </p:cNvSpPr>
          <p:nvPr>
            <p:ph type="body" idx="1"/>
          </p:nvPr>
        </p:nvSpPr>
        <p:spPr>
          <a:xfrm>
            <a:off x="457200" y="1905000"/>
            <a:ext cx="8382000" cy="4552950"/>
          </a:xfrm>
          <a:prstGeom prst="rect">
            <a:avLst/>
          </a:prstGeom>
          <a:noFill/>
          <a:ln>
            <a:noFill/>
          </a:ln>
        </p:spPr>
        <p:txBody>
          <a:bodyPr lIns="91425" tIns="45700" rIns="91425" bIns="45700" anchor="t" anchorCtr="0">
            <a:noAutofit/>
          </a:bodyPr>
          <a:lstStyle/>
          <a:p>
            <a:pPr marL="246063" marR="0" lvl="1" indent="-246063" algn="l" rtl="0">
              <a:spcBef>
                <a:spcPts val="0"/>
              </a:spcBef>
              <a:spcAft>
                <a:spcPts val="0"/>
              </a:spcAft>
              <a:buClr>
                <a:schemeClr val="accent1"/>
              </a:buClr>
              <a:buSzPct val="85000"/>
              <a:buFont typeface="Noto Sans Symbols"/>
              <a:buChar char="●"/>
            </a:pPr>
            <a:r>
              <a:rPr lang="en-US" sz="2800" b="0" i="0" u="none" strike="noStrike" cap="none" dirty="0" err="1">
                <a:solidFill>
                  <a:schemeClr val="dk1"/>
                </a:solidFill>
                <a:latin typeface="Calibri"/>
                <a:ea typeface="Calibri"/>
                <a:cs typeface="Calibri"/>
                <a:sym typeface="Calibri"/>
              </a:rPr>
              <a:t>eTRaP</a:t>
            </a:r>
            <a:r>
              <a:rPr lang="en-US" sz="2800" b="0" i="0" u="none" strike="noStrike" cap="none" dirty="0">
                <a:solidFill>
                  <a:schemeClr val="dk1"/>
                </a:solidFill>
                <a:latin typeface="Calibri"/>
                <a:ea typeface="Calibri"/>
                <a:cs typeface="Calibri"/>
                <a:sym typeface="Calibri"/>
              </a:rPr>
              <a:t> is an event-driven product. It was tested with </a:t>
            </a:r>
            <a:r>
              <a:rPr lang="en-US" dirty="0" smtClean="0">
                <a:latin typeface="Calibri"/>
                <a:ea typeface="Calibri"/>
                <a:cs typeface="Calibri"/>
                <a:sym typeface="Calibri"/>
              </a:rPr>
              <a:t>RCLIER</a:t>
            </a: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data on the following real storms since it was installed on its test server on </a:t>
            </a:r>
            <a:r>
              <a:rPr lang="en-US" dirty="0" smtClean="0">
                <a:latin typeface="Calibri"/>
                <a:ea typeface="Calibri"/>
                <a:cs typeface="Calibri"/>
                <a:sym typeface="Calibri"/>
              </a:rPr>
              <a:t>June 2017</a:t>
            </a:r>
            <a:r>
              <a:rPr lang="en-US" sz="2800" b="0" i="0" u="none" strike="noStrike" cap="none" dirty="0" smtClean="0">
                <a:solidFill>
                  <a:schemeClr val="dk1"/>
                </a:solidFill>
                <a:latin typeface="Calibri"/>
                <a:ea typeface="Calibri"/>
                <a:cs typeface="Calibri"/>
                <a:sym typeface="Calibri"/>
              </a:rPr>
              <a:t>: </a:t>
            </a:r>
            <a:endParaRPr lang="en-US" sz="28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400" dirty="0" smtClean="0">
                <a:latin typeface="Calibri"/>
                <a:ea typeface="Calibri"/>
                <a:cs typeface="Calibri"/>
                <a:sym typeface="Calibri"/>
              </a:rPr>
              <a:t>CINDY, DON</a:t>
            </a:r>
            <a:r>
              <a:rPr lang="en-US" sz="2400" b="0" i="0" u="none" strike="noStrike" cap="none" dirty="0" smtClean="0">
                <a:solidFill>
                  <a:schemeClr val="dk1"/>
                </a:solidFill>
                <a:latin typeface="Calibri"/>
                <a:ea typeface="Calibri"/>
                <a:cs typeface="Calibri"/>
                <a:sym typeface="Calibri"/>
              </a:rPr>
              <a:t> – </a:t>
            </a:r>
            <a:r>
              <a:rPr lang="en-US" sz="2400" dirty="0" smtClean="0">
                <a:latin typeface="Calibri"/>
                <a:ea typeface="Calibri"/>
                <a:cs typeface="Calibri"/>
                <a:sym typeface="Calibri"/>
              </a:rPr>
              <a:t>Atlantic basin</a:t>
            </a:r>
            <a:endParaRPr lang="en-US" sz="2400" b="0" i="0" u="none" strike="noStrike" cap="none" dirty="0">
              <a:solidFill>
                <a:schemeClr val="dk1"/>
              </a:solidFill>
              <a:latin typeface="Calibri"/>
              <a:ea typeface="Calibri"/>
              <a:cs typeface="Calibri"/>
              <a:sym typeface="Calibri"/>
            </a:endParaRPr>
          </a:p>
          <a:p>
            <a:pPr lvl="1" indent="-246062">
              <a:spcBef>
                <a:spcPts val="600"/>
              </a:spcBef>
            </a:pPr>
            <a:r>
              <a:rPr lang="en-US" sz="2400" dirty="0" smtClean="0">
                <a:latin typeface="Calibri"/>
                <a:ea typeface="Calibri"/>
                <a:cs typeface="Calibri"/>
                <a:sym typeface="Calibri"/>
              </a:rPr>
              <a:t>DORA, EUGENE</a:t>
            </a:r>
            <a:r>
              <a:rPr lang="en-US" sz="2400" dirty="0">
                <a:latin typeface="Calibri"/>
                <a:ea typeface="Calibri"/>
                <a:cs typeface="Calibri"/>
                <a:sym typeface="Calibri"/>
              </a:rPr>
              <a:t>, </a:t>
            </a:r>
            <a:r>
              <a:rPr lang="en-US" sz="2400" dirty="0" smtClean="0">
                <a:latin typeface="Calibri"/>
                <a:ea typeface="Calibri"/>
                <a:cs typeface="Calibri"/>
                <a:sym typeface="Calibri"/>
              </a:rPr>
              <a:t>FERNANDA, GREG </a:t>
            </a:r>
            <a:r>
              <a:rPr lang="en-US" sz="2400" dirty="0">
                <a:latin typeface="Calibri"/>
                <a:ea typeface="Calibri"/>
                <a:cs typeface="Calibri"/>
                <a:sym typeface="Calibri"/>
              </a:rPr>
              <a:t>- East Pacific basin</a:t>
            </a:r>
          </a:p>
          <a:p>
            <a:pPr lvl="1" indent="-246062">
              <a:spcBef>
                <a:spcPts val="600"/>
              </a:spcBef>
            </a:pPr>
            <a:r>
              <a:rPr lang="en-US" sz="2400" dirty="0" smtClean="0">
                <a:latin typeface="Calibri"/>
                <a:ea typeface="Calibri"/>
                <a:cs typeface="Calibri"/>
                <a:sym typeface="Calibri"/>
              </a:rPr>
              <a:t>NANMADOL, TALAS, NORU, KULAP- </a:t>
            </a:r>
            <a:r>
              <a:rPr lang="en-US" sz="2400" dirty="0">
                <a:latin typeface="Calibri"/>
                <a:ea typeface="Calibri"/>
                <a:cs typeface="Calibri"/>
                <a:sym typeface="Calibri"/>
              </a:rPr>
              <a:t>Northwest Pacific </a:t>
            </a:r>
            <a:r>
              <a:rPr lang="en-US" sz="2400" dirty="0" smtClean="0">
                <a:latin typeface="Calibri"/>
                <a:ea typeface="Calibri"/>
                <a:cs typeface="Calibri"/>
                <a:sym typeface="Calibri"/>
              </a:rPr>
              <a:t>basin</a:t>
            </a:r>
          </a:p>
          <a:p>
            <a:pPr marL="393700" marR="0" lvl="1" indent="0" algn="l" rtl="0">
              <a:spcBef>
                <a:spcPts val="600"/>
              </a:spcBef>
              <a:spcAft>
                <a:spcPts val="0"/>
              </a:spcAft>
              <a:buClr>
                <a:schemeClr val="accent1"/>
              </a:buClr>
              <a:buSzPct val="25000"/>
              <a:buFont typeface="Noto Sans Symbols"/>
              <a:buNone/>
            </a:pPr>
            <a:endParaRPr sz="2400" b="0" i="0" u="none" strike="noStrike" cap="none" dirty="0">
              <a:solidFill>
                <a:schemeClr val="dk1"/>
              </a:solidFill>
              <a:latin typeface="Calibri"/>
              <a:ea typeface="Calibri"/>
              <a:cs typeface="Calibri"/>
              <a:sym typeface="Calibri"/>
            </a:endParaRPr>
          </a:p>
          <a:p>
            <a:pPr marL="639763" marR="0" lvl="1" indent="-246062" algn="l" rtl="0">
              <a:lnSpc>
                <a:spcPct val="80000"/>
              </a:lnSpc>
              <a:spcBef>
                <a:spcPts val="560"/>
              </a:spcBef>
              <a:spcAft>
                <a:spcPts val="0"/>
              </a:spcAft>
              <a:buClr>
                <a:schemeClr val="accent1"/>
              </a:buClr>
              <a:buSzPct val="25000"/>
              <a:buFont typeface="Noto Sans Symbols"/>
              <a:buNone/>
            </a:pPr>
            <a:endParaRPr sz="2800" b="0" i="0" u="none" strike="noStrike" cap="none" dirty="0">
              <a:solidFill>
                <a:schemeClr val="dk1"/>
              </a:solidFill>
              <a:latin typeface="Arial"/>
              <a:ea typeface="Arial"/>
              <a:cs typeface="Arial"/>
              <a:sym typeface="Arial"/>
            </a:endParaRPr>
          </a:p>
          <a:p>
            <a:pPr marL="639763" marR="0" lvl="1" indent="-246062" algn="l" rtl="0">
              <a:lnSpc>
                <a:spcPct val="80000"/>
              </a:lnSpc>
              <a:spcBef>
                <a:spcPts val="560"/>
              </a:spcBef>
              <a:spcAft>
                <a:spcPts val="0"/>
              </a:spcAft>
              <a:buClr>
                <a:schemeClr val="accent1"/>
              </a:buClr>
              <a:buSzPct val="25000"/>
              <a:buFont typeface="Noto Sans Symbols"/>
              <a:buNone/>
            </a:pPr>
            <a:r>
              <a:rPr lang="en-US" sz="2800" b="0" i="0" u="none" strike="noStrike" cap="none" dirty="0">
                <a:solidFill>
                  <a:schemeClr val="dk1"/>
                </a:solidFill>
                <a:latin typeface="Arial"/>
                <a:ea typeface="Arial"/>
                <a:cs typeface="Arial"/>
                <a:sym typeface="Arial"/>
              </a:rPr>
              <a:t> </a:t>
            </a:r>
          </a:p>
        </p:txBody>
      </p:sp>
      <p:sp>
        <p:nvSpPr>
          <p:cNvPr id="1014" name="Shape 101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Shape 1019"/>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Items</a:t>
            </a:r>
          </a:p>
        </p:txBody>
      </p:sp>
      <p:sp>
        <p:nvSpPr>
          <p:cNvPr id="1020" name="Shape 1020"/>
          <p:cNvSpPr txBox="1">
            <a:spLocks noGrp="1"/>
          </p:cNvSpPr>
          <p:nvPr>
            <p:ph type="body" idx="1"/>
          </p:nvPr>
        </p:nvSpPr>
        <p:spPr>
          <a:xfrm>
            <a:off x="457200" y="1828800"/>
            <a:ext cx="8229600" cy="4876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Production Components</a:t>
            </a:r>
          </a:p>
          <a:p>
            <a:pPr marL="639763" marR="0" lvl="1" indent="-246062" algn="l" rtl="0">
              <a:spcBef>
                <a:spcPts val="600"/>
              </a:spcBef>
              <a:spcAft>
                <a:spcPts val="0"/>
              </a:spcAft>
              <a:buClr>
                <a:schemeClr val="accent1"/>
              </a:buClr>
              <a:buSzPct val="85000"/>
              <a:buFont typeface="Noto Sans Symbols"/>
              <a:buChar char="●"/>
            </a:pPr>
            <a:r>
              <a:rPr lang="en-US" sz="2400" dirty="0" smtClean="0">
                <a:latin typeface="Calibri"/>
                <a:ea typeface="Calibri"/>
                <a:cs typeface="Calibri"/>
                <a:sym typeface="Calibri"/>
              </a:rPr>
              <a:t>Generate R-CLIPER forecasts for active storms</a:t>
            </a:r>
            <a:endParaRPr lang="en-US" sz="24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Add </a:t>
            </a:r>
            <a:r>
              <a:rPr lang="en-US" sz="2400" dirty="0" smtClean="0">
                <a:latin typeface="Calibri"/>
                <a:ea typeface="Calibri"/>
                <a:cs typeface="Calibri"/>
                <a:sym typeface="Calibri"/>
              </a:rPr>
              <a:t>R-CLIPER forecasts</a:t>
            </a: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to eTRaP</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Dissemination Components</a:t>
            </a:r>
          </a:p>
          <a:p>
            <a:pPr marL="639763" marR="0" lvl="1" indent="-246062" algn="l" rtl="0">
              <a:spcBef>
                <a:spcPts val="600"/>
              </a:spcBef>
              <a:spcAft>
                <a:spcPts val="0"/>
              </a:spcAft>
              <a:buClr>
                <a:schemeClr val="accent1"/>
              </a:buClr>
              <a:buSzPct val="85000"/>
              <a:buFont typeface="Noto Sans Symbols"/>
              <a:buChar char="●"/>
            </a:pPr>
            <a:r>
              <a:rPr lang="en-US" sz="2400" dirty="0" smtClean="0">
                <a:latin typeface="Calibri"/>
                <a:ea typeface="Calibri"/>
                <a:cs typeface="Calibri"/>
                <a:sym typeface="Calibri"/>
              </a:rPr>
              <a:t>PDA</a:t>
            </a: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 ASCII and tar files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GP50 –  gifs and text logs for Web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Since this is just a product upgrade for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all dissemination components are unchanged and no test for data distribution.</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QC Monitoring Components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test for monitoring.</a:t>
            </a:r>
          </a:p>
        </p:txBody>
      </p:sp>
      <p:sp>
        <p:nvSpPr>
          <p:cNvPr id="1021" name="Shape 102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Shape 1026"/>
          <p:cNvSpPr txBox="1">
            <a:spLocks noGrp="1"/>
          </p:cNvSpPr>
          <p:nvPr>
            <p:ph type="title"/>
          </p:nvPr>
        </p:nvSpPr>
        <p:spPr>
          <a:xfrm>
            <a:off x="0" y="1066800"/>
            <a:ext cx="8991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Configuration</a:t>
            </a:r>
          </a:p>
        </p:txBody>
      </p:sp>
      <p:sp>
        <p:nvSpPr>
          <p:cNvPr id="1027" name="Shape 1027"/>
          <p:cNvSpPr txBox="1">
            <a:spLocks noGrp="1"/>
          </p:cNvSpPr>
          <p:nvPr>
            <p:ph type="body" idx="1"/>
          </p:nvPr>
        </p:nvSpPr>
        <p:spPr>
          <a:xfrm>
            <a:off x="533400" y="1905000"/>
            <a:ext cx="8229600" cy="4648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Define input/output locations</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Make sure the input data are all available</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Make sure all output directories are generated</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Compile source code</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In ../src,  execute ‘make’ </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Verify all executable ‘*.exe’ generated and put in ../bin</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Prepare scripts</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Test acquisition drivers, process driver, product generation driver, and dissemination scripts individually </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System test of scripts’ interactivity and compatibility on cron daemon</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Set up cron table for eTRaP</a:t>
            </a:r>
          </a:p>
        </p:txBody>
      </p:sp>
      <p:sp>
        <p:nvSpPr>
          <p:cNvPr id="1028" name="Shape 102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Shape 103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Results</a:t>
            </a:r>
          </a:p>
        </p:txBody>
      </p:sp>
      <p:sp>
        <p:nvSpPr>
          <p:cNvPr id="1034" name="Shape 1034"/>
          <p:cNvSpPr txBox="1">
            <a:spLocks noGrp="1"/>
          </p:cNvSpPr>
          <p:nvPr>
            <p:ph type="body" idx="1"/>
          </p:nvPr>
        </p:nvSpPr>
        <p:spPr>
          <a:xfrm>
            <a:off x="533400" y="1981200"/>
            <a:ext cx="8229600" cy="32766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System Test Results were reviewed by the eTRaP algorithm developer, PAL and eTRaP Programmer</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Product output generated from geo test were compared with the same products generated from geo product.</a:t>
            </a:r>
          </a:p>
        </p:txBody>
      </p:sp>
      <p:sp>
        <p:nvSpPr>
          <p:cNvPr id="1035" name="Shape 103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Shape 1040"/>
          <p:cNvSpPr txBox="1">
            <a:spLocks noGrp="1"/>
          </p:cNvSpPr>
          <p:nvPr>
            <p:ph type="title"/>
          </p:nvPr>
        </p:nvSpPr>
        <p:spPr>
          <a:xfrm>
            <a:off x="1143000" y="1143000"/>
            <a:ext cx="7239000" cy="914400"/>
          </a:xfrm>
          <a:prstGeom prst="rect">
            <a:avLst/>
          </a:prstGeom>
          <a:noFill/>
          <a:ln>
            <a:noFill/>
          </a:ln>
        </p:spPr>
        <p:txBody>
          <a:bodyPr lIns="0" tIns="45700" rIns="0" bIns="0" anchor="b" anchorCtr="0">
            <a:noAutofit/>
          </a:bodyPr>
          <a:lstStyle/>
          <a:p>
            <a:pPr lvl="0">
              <a:buSzPct val="25000"/>
            </a:pPr>
            <a:r>
              <a:rPr lang="en-US" sz="3200" b="1" i="0" u="none" strike="noStrike" cap="none" dirty="0">
                <a:solidFill>
                  <a:srgbClr val="002060"/>
                </a:solidFill>
                <a:latin typeface="Calibri"/>
                <a:ea typeface="Calibri"/>
                <a:cs typeface="Calibri"/>
                <a:sym typeface="Calibri"/>
              </a:rPr>
              <a:t>System Test</a:t>
            </a:r>
            <a:br>
              <a:rPr lang="en-US" sz="3200" b="1" i="0" u="none" strike="noStrike" cap="none" dirty="0">
                <a:solidFill>
                  <a:srgbClr val="002060"/>
                </a:solidFill>
                <a:latin typeface="Calibri"/>
                <a:ea typeface="Calibri"/>
                <a:cs typeface="Calibri"/>
                <a:sym typeface="Calibri"/>
              </a:rPr>
            </a:br>
            <a:r>
              <a:rPr lang="en-US" sz="32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Test</a:t>
            </a:r>
            <a:r>
              <a:rPr lang="en-US" sz="2400" b="1" i="0" u="none" strike="noStrike" cap="none" dirty="0">
                <a:solidFill>
                  <a:srgbClr val="002060"/>
                </a:solidFill>
                <a:latin typeface="Calibri"/>
                <a:ea typeface="Calibri"/>
                <a:cs typeface="Calibri"/>
                <a:sym typeface="Calibri"/>
              </a:rPr>
              <a:t> Result (without </a:t>
            </a:r>
            <a:r>
              <a:rPr lang="en-US" sz="2400" dirty="0" smtClean="0"/>
              <a:t>RCLIPER</a:t>
            </a:r>
            <a:r>
              <a:rPr lang="en-US" sz="2400" dirty="0"/>
              <a:t>)—FERNANDA</a:t>
            </a:r>
            <a:endParaRPr lang="en-US" sz="2400" b="1" i="0" u="none" strike="noStrike" cap="none" dirty="0">
              <a:solidFill>
                <a:srgbClr val="002060"/>
              </a:solidFill>
              <a:latin typeface="Calibri"/>
              <a:ea typeface="Calibri"/>
              <a:cs typeface="Calibri"/>
              <a:sym typeface="Calibri"/>
            </a:endParaRPr>
          </a:p>
        </p:txBody>
      </p:sp>
      <p:sp>
        <p:nvSpPr>
          <p:cNvPr id="1041" name="Shape 1041"/>
          <p:cNvSpPr txBox="1"/>
          <p:nvPr/>
        </p:nvSpPr>
        <p:spPr>
          <a:xfrm>
            <a:off x="6629400" y="2248880"/>
            <a:ext cx="2133599" cy="9789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1400" b="0" i="0" u="none" strike="noStrike" cap="none" dirty="0">
                <a:solidFill>
                  <a:schemeClr val="dk1"/>
                </a:solidFill>
                <a:latin typeface="Constantia"/>
                <a:ea typeface="Constantia"/>
                <a:cs typeface="Constantia"/>
                <a:sym typeface="Constantia"/>
              </a:rPr>
              <a:t>Without </a:t>
            </a:r>
            <a:r>
              <a:rPr lang="en-US" dirty="0" smtClean="0">
                <a:solidFill>
                  <a:schemeClr val="dk1"/>
                </a:solidFill>
                <a:latin typeface="Constantia"/>
                <a:ea typeface="Constantia"/>
                <a:cs typeface="Constantia"/>
                <a:sym typeface="Constantia"/>
              </a:rPr>
              <a:t>RCLIPER</a:t>
            </a:r>
            <a:r>
              <a:rPr lang="en-US" sz="1400" b="0" i="0" u="none" strike="noStrike" cap="none" dirty="0" smtClean="0">
                <a:solidFill>
                  <a:schemeClr val="dk1"/>
                </a:solidFill>
                <a:latin typeface="Constantia"/>
                <a:ea typeface="Constantia"/>
                <a:cs typeface="Constantia"/>
                <a:sym typeface="Constantia"/>
              </a:rPr>
              <a:t>, </a:t>
            </a:r>
            <a:r>
              <a:rPr lang="en-US" sz="1400" b="0" i="0" u="none" strike="noStrike" cap="none" dirty="0">
                <a:solidFill>
                  <a:schemeClr val="dk1"/>
                </a:solidFill>
                <a:latin typeface="Constantia"/>
                <a:ea typeface="Constantia"/>
                <a:cs typeface="Constantia"/>
                <a:sym typeface="Constantia"/>
              </a:rPr>
              <a:t>fewer members to produce </a:t>
            </a:r>
            <a:r>
              <a:rPr lang="en-US" sz="1400" b="0" i="0" u="none" strike="noStrike" cap="none" dirty="0" err="1">
                <a:solidFill>
                  <a:schemeClr val="dk1"/>
                </a:solidFill>
                <a:latin typeface="Constantia"/>
                <a:ea typeface="Constantia"/>
                <a:cs typeface="Constantia"/>
                <a:sym typeface="Constantia"/>
              </a:rPr>
              <a:t>eTRaPs</a:t>
            </a:r>
            <a:r>
              <a:rPr lang="en-US" sz="1400" b="0" i="0" u="none" strike="noStrike" cap="none" dirty="0">
                <a:solidFill>
                  <a:schemeClr val="dk1"/>
                </a:solidFill>
                <a:latin typeface="Constantia"/>
                <a:ea typeface="Constantia"/>
                <a:cs typeface="Constantia"/>
                <a:sym typeface="Constantia"/>
              </a:rPr>
              <a:t> for some periods</a:t>
            </a:r>
          </a:p>
        </p:txBody>
      </p:sp>
      <p:sp>
        <p:nvSpPr>
          <p:cNvPr id="1042" name="Shape 10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104</a:t>
            </a:fld>
            <a:endParaRPr lang="en-US" sz="1400" b="0" i="0" u="none" strike="noStrike" cap="none">
              <a:solidFill>
                <a:srgbClr val="295F71"/>
              </a:solidFill>
              <a:latin typeface="Calibri"/>
              <a:ea typeface="Calibri"/>
              <a:cs typeface="Calibri"/>
              <a:sym typeface="Calibri"/>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24687" y="2048860"/>
            <a:ext cx="5936615" cy="1301433"/>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17702" y="3505200"/>
            <a:ext cx="5943600" cy="2832100"/>
          </a:xfrm>
          <a:prstGeom prst="rect">
            <a:avLst/>
          </a:prstGeom>
          <a:noFill/>
          <a:ln>
            <a:noFill/>
          </a:ln>
        </p:spPr>
      </p:pic>
      <p:sp>
        <p:nvSpPr>
          <p:cNvPr id="10" name="Shape 1056"/>
          <p:cNvSpPr/>
          <p:nvPr/>
        </p:nvSpPr>
        <p:spPr>
          <a:xfrm>
            <a:off x="2628900" y="3021443"/>
            <a:ext cx="352425" cy="276224"/>
          </a:xfrm>
          <a:prstGeom prst="ellipse">
            <a:avLst/>
          </a:prstGeom>
          <a:noFill/>
          <a:ln w="25400" cap="flat" cmpd="sng">
            <a:solidFill>
              <a:srgbClr val="FF0000"/>
            </a:solidFill>
            <a:prstDash val="solid"/>
            <a:round/>
            <a:headEnd type="none" w="med" len="med"/>
            <a:tailEnd type="none" w="med" len="med"/>
          </a:ln>
          <a:effectLst>
            <a:outerShdw blurRad="57150" dist="38100" dir="5400000" algn="ctr" rotWithShape="0">
              <a:srgbClr val="000000"/>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Shape 1050"/>
          <p:cNvSpPr txBox="1">
            <a:spLocks noGrp="1"/>
          </p:cNvSpPr>
          <p:nvPr>
            <p:ph type="title"/>
          </p:nvPr>
        </p:nvSpPr>
        <p:spPr>
          <a:xfrm>
            <a:off x="1143000" y="1143000"/>
            <a:ext cx="7239000" cy="914400"/>
          </a:xfrm>
          <a:prstGeom prst="rect">
            <a:avLst/>
          </a:prstGeom>
          <a:noFill/>
          <a:ln>
            <a:noFill/>
          </a:ln>
        </p:spPr>
        <p:txBody>
          <a:bodyPr lIns="0" tIns="45700" rIns="0" bIns="0" anchor="b" anchorCtr="0">
            <a:noAutofit/>
          </a:bodyPr>
          <a:lstStyle/>
          <a:p>
            <a:pPr lvl="0">
              <a:buSzPct val="25000"/>
            </a:pPr>
            <a:r>
              <a:rPr lang="en-US" sz="3200" b="1" i="0" u="none" strike="noStrike" cap="none" dirty="0">
                <a:solidFill>
                  <a:srgbClr val="002060"/>
                </a:solidFill>
                <a:latin typeface="Calibri"/>
                <a:ea typeface="Calibri"/>
                <a:cs typeface="Calibri"/>
                <a:sym typeface="Calibri"/>
              </a:rPr>
              <a:t>System Test </a:t>
            </a:r>
            <a:br>
              <a:rPr lang="en-US" sz="3200" b="1" i="0" u="none" strike="noStrike" cap="none" dirty="0">
                <a:solidFill>
                  <a:srgbClr val="002060"/>
                </a:solidFill>
                <a:latin typeface="Calibri"/>
                <a:ea typeface="Calibri"/>
                <a:cs typeface="Calibri"/>
                <a:sym typeface="Calibri"/>
              </a:rPr>
            </a:br>
            <a:r>
              <a:rPr lang="en-US" sz="32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Test</a:t>
            </a:r>
            <a:r>
              <a:rPr lang="en-US" sz="2400" b="1" i="0" u="none" strike="noStrike" cap="none" dirty="0">
                <a:solidFill>
                  <a:srgbClr val="002060"/>
                </a:solidFill>
                <a:latin typeface="Calibri"/>
                <a:ea typeface="Calibri"/>
                <a:cs typeface="Calibri"/>
                <a:sym typeface="Calibri"/>
              </a:rPr>
              <a:t> Result (with </a:t>
            </a:r>
            <a:r>
              <a:rPr lang="en-US" sz="2400" dirty="0" smtClean="0"/>
              <a:t>RCLIPER</a:t>
            </a:r>
            <a:r>
              <a:rPr lang="en-US" sz="2400" dirty="0"/>
              <a:t>)—FERNANDA</a:t>
            </a:r>
            <a:endParaRPr lang="en-US" sz="2400" b="1" i="0" u="none" strike="noStrike" cap="none" dirty="0">
              <a:solidFill>
                <a:srgbClr val="002060"/>
              </a:solidFill>
              <a:latin typeface="Calibri"/>
              <a:ea typeface="Calibri"/>
              <a:cs typeface="Calibri"/>
              <a:sym typeface="Calibri"/>
            </a:endParaRPr>
          </a:p>
        </p:txBody>
      </p:sp>
      <p:sp>
        <p:nvSpPr>
          <p:cNvPr id="1051" name="Shape 1051"/>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105</a:t>
            </a:fld>
            <a:endParaRPr lang="en-US" sz="1200" b="0" i="0" u="none" strike="noStrike" cap="none">
              <a:solidFill>
                <a:schemeClr val="dk1"/>
              </a:solidFill>
              <a:latin typeface="Arial"/>
              <a:ea typeface="Arial"/>
              <a:cs typeface="Arial"/>
              <a:sym typeface="Arial"/>
            </a:endParaRPr>
          </a:p>
        </p:txBody>
      </p:sp>
      <p:sp>
        <p:nvSpPr>
          <p:cNvPr id="1052" name="Shape 1052"/>
          <p:cNvSpPr txBox="1"/>
          <p:nvPr/>
        </p:nvSpPr>
        <p:spPr>
          <a:xfrm>
            <a:off x="6483867" y="2190628"/>
            <a:ext cx="2209799"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1400" b="0" i="0" u="none" strike="noStrike" cap="none" dirty="0">
                <a:solidFill>
                  <a:schemeClr val="dk1"/>
                </a:solidFill>
                <a:latin typeface="Constantia"/>
                <a:ea typeface="Constantia"/>
                <a:cs typeface="Constantia"/>
                <a:sym typeface="Constantia"/>
              </a:rPr>
              <a:t>With </a:t>
            </a:r>
            <a:r>
              <a:rPr lang="en-US" dirty="0" smtClean="0">
                <a:solidFill>
                  <a:schemeClr val="dk1"/>
                </a:solidFill>
                <a:latin typeface="Constantia"/>
                <a:ea typeface="Constantia"/>
                <a:cs typeface="Constantia"/>
                <a:sym typeface="Constantia"/>
              </a:rPr>
              <a:t>RCLIPER</a:t>
            </a:r>
            <a:r>
              <a:rPr lang="en-US" sz="1400" b="0" i="0" u="none" strike="noStrike" cap="none" dirty="0" smtClean="0">
                <a:solidFill>
                  <a:schemeClr val="dk1"/>
                </a:solidFill>
                <a:latin typeface="Constantia"/>
                <a:ea typeface="Constantia"/>
                <a:cs typeface="Constantia"/>
                <a:sym typeface="Constantia"/>
              </a:rPr>
              <a:t>, </a:t>
            </a:r>
            <a:r>
              <a:rPr lang="en-US" sz="1400" b="0" i="0" u="none" strike="noStrike" cap="none" dirty="0">
                <a:solidFill>
                  <a:schemeClr val="dk1"/>
                </a:solidFill>
                <a:latin typeface="Constantia"/>
                <a:ea typeface="Constantia"/>
                <a:cs typeface="Constantia"/>
                <a:sym typeface="Constantia"/>
              </a:rPr>
              <a:t>more members to produce </a:t>
            </a:r>
            <a:r>
              <a:rPr lang="en-US" sz="1400" b="0" i="0" u="none" strike="noStrike" cap="none" dirty="0" err="1">
                <a:solidFill>
                  <a:schemeClr val="dk1"/>
                </a:solidFill>
                <a:latin typeface="Constantia"/>
                <a:ea typeface="Constantia"/>
                <a:cs typeface="Constantia"/>
                <a:sym typeface="Constantia"/>
              </a:rPr>
              <a:t>eTRaPs</a:t>
            </a:r>
            <a:r>
              <a:rPr lang="en-US" sz="1400" b="0" i="0" u="none" strike="noStrike" cap="none" dirty="0">
                <a:solidFill>
                  <a:schemeClr val="dk1"/>
                </a:solidFill>
                <a:latin typeface="Constantia"/>
                <a:ea typeface="Constantia"/>
                <a:cs typeface="Constantia"/>
                <a:sym typeface="Constantia"/>
              </a:rPr>
              <a:t> for all periods</a:t>
            </a:r>
          </a:p>
        </p:txBody>
      </p:sp>
      <p:sp>
        <p:nvSpPr>
          <p:cNvPr id="1053" name="Shape 105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105</a:t>
            </a:fld>
            <a:endParaRPr lang="en-US" sz="1400" b="0" i="0" u="none" strike="noStrike" cap="none">
              <a:solidFill>
                <a:srgbClr val="295F71"/>
              </a:solidFill>
              <a:latin typeface="Calibri"/>
              <a:ea typeface="Calibri"/>
              <a:cs typeface="Calibri"/>
              <a:sym typeface="Calibri"/>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52425" y="2017245"/>
            <a:ext cx="5257800" cy="1330755"/>
          </a:xfrm>
          <a:prstGeom prst="rect">
            <a:avLst/>
          </a:prstGeom>
          <a:noFill/>
          <a:ln>
            <a:noFill/>
          </a:ln>
        </p:spPr>
      </p:pic>
      <p:sp>
        <p:nvSpPr>
          <p:cNvPr id="10" name="Shape 1056"/>
          <p:cNvSpPr/>
          <p:nvPr/>
        </p:nvSpPr>
        <p:spPr>
          <a:xfrm>
            <a:off x="2276475" y="3021443"/>
            <a:ext cx="352425" cy="276224"/>
          </a:xfrm>
          <a:prstGeom prst="ellipse">
            <a:avLst/>
          </a:prstGeom>
          <a:noFill/>
          <a:ln w="25400" cap="flat" cmpd="sng">
            <a:solidFill>
              <a:srgbClr val="FF0000"/>
            </a:solidFill>
            <a:prstDash val="solid"/>
            <a:round/>
            <a:headEnd type="none" w="med" len="med"/>
            <a:tailEnd type="none" w="med" len="med"/>
          </a:ln>
          <a:effectLst>
            <a:outerShdw blurRad="57150" dist="38100" dir="5400000" algn="ctr" rotWithShape="0">
              <a:srgbClr val="000000"/>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352425" y="3348000"/>
            <a:ext cx="5943600" cy="335724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Shape 1061"/>
          <p:cNvSpPr txBox="1">
            <a:spLocks noGrp="1"/>
          </p:cNvSpPr>
          <p:nvPr>
            <p:ph type="title"/>
          </p:nvPr>
        </p:nvSpPr>
        <p:spPr>
          <a:xfrm>
            <a:off x="1143000" y="1117995"/>
            <a:ext cx="7239000" cy="914400"/>
          </a:xfrm>
          <a:prstGeom prst="rect">
            <a:avLst/>
          </a:prstGeom>
          <a:noFill/>
          <a:ln>
            <a:noFill/>
          </a:ln>
        </p:spPr>
        <p:txBody>
          <a:bodyPr lIns="0" tIns="45700" rIns="0" bIns="0" anchor="b" anchorCtr="0">
            <a:noAutofit/>
          </a:bodyPr>
          <a:lstStyle/>
          <a:p>
            <a:pPr lvl="0">
              <a:buSzPct val="25000"/>
            </a:pPr>
            <a:r>
              <a:rPr lang="en-US" sz="3200" b="1" i="0" u="none" strike="noStrike" cap="none" dirty="0">
                <a:solidFill>
                  <a:srgbClr val="002060"/>
                </a:solidFill>
                <a:latin typeface="Calibri"/>
                <a:ea typeface="Calibri"/>
                <a:cs typeface="Calibri"/>
                <a:sym typeface="Calibri"/>
              </a:rPr>
              <a:t>System Test </a:t>
            </a:r>
            <a:br>
              <a:rPr lang="en-US" sz="3200" b="1" i="0" u="none" strike="noStrike" cap="none" dirty="0">
                <a:solidFill>
                  <a:srgbClr val="002060"/>
                </a:solidFill>
                <a:latin typeface="Calibri"/>
                <a:ea typeface="Calibri"/>
                <a:cs typeface="Calibri"/>
                <a:sym typeface="Calibri"/>
              </a:rPr>
            </a:br>
            <a:r>
              <a:rPr lang="en-US" sz="32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Test</a:t>
            </a:r>
            <a:r>
              <a:rPr lang="en-US" sz="2400" b="1" i="0" u="none" strike="noStrike" cap="none" dirty="0">
                <a:solidFill>
                  <a:srgbClr val="002060"/>
                </a:solidFill>
                <a:latin typeface="Calibri"/>
                <a:ea typeface="Calibri"/>
                <a:cs typeface="Calibri"/>
                <a:sym typeface="Calibri"/>
              </a:rPr>
              <a:t> </a:t>
            </a:r>
            <a:r>
              <a:rPr lang="en-US" sz="2400" dirty="0"/>
              <a:t>Result—FERNANDA</a:t>
            </a:r>
            <a:endParaRPr lang="en-US" sz="2400" b="1" i="0" u="none" strike="noStrike" cap="none" dirty="0">
              <a:solidFill>
                <a:srgbClr val="002060"/>
              </a:solidFill>
              <a:latin typeface="Calibri"/>
              <a:ea typeface="Calibri"/>
              <a:cs typeface="Calibri"/>
              <a:sym typeface="Calibri"/>
            </a:endParaRPr>
          </a:p>
        </p:txBody>
      </p:sp>
      <p:sp>
        <p:nvSpPr>
          <p:cNvPr id="1062" name="Shape 1062"/>
          <p:cNvSpPr txBox="1"/>
          <p:nvPr/>
        </p:nvSpPr>
        <p:spPr>
          <a:xfrm>
            <a:off x="311887" y="5638800"/>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Pop &gt; 25 </a:t>
            </a:r>
            <a:r>
              <a:rPr lang="en-US" sz="1400" b="0" i="0" u="none" strike="noStrike" cap="none" dirty="0" smtClean="0">
                <a:solidFill>
                  <a:srgbClr val="000000"/>
                </a:solidFill>
                <a:latin typeface="Arial"/>
                <a:ea typeface="Arial"/>
                <a:cs typeface="Arial"/>
                <a:sym typeface="Arial"/>
              </a:rPr>
              <a:t>mm(without RCLIPERI</a:t>
            </a:r>
            <a:r>
              <a:rPr lang="en-US" sz="1400" b="0" i="0" u="none" strike="noStrike" cap="none" dirty="0">
                <a:solidFill>
                  <a:srgbClr val="000000"/>
                </a:solidFill>
                <a:latin typeface="Arial"/>
                <a:ea typeface="Arial"/>
                <a:cs typeface="Arial"/>
                <a:sym typeface="Arial"/>
              </a:rPr>
              <a:t>)</a:t>
            </a:r>
          </a:p>
        </p:txBody>
      </p:sp>
      <p:sp>
        <p:nvSpPr>
          <p:cNvPr id="1063" name="Shape 1063"/>
          <p:cNvSpPr txBox="1"/>
          <p:nvPr/>
        </p:nvSpPr>
        <p:spPr>
          <a:xfrm>
            <a:off x="4151457" y="5638800"/>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Pop &gt; 25 mm(with </a:t>
            </a:r>
            <a:r>
              <a:rPr lang="en-US" dirty="0" smtClean="0"/>
              <a:t>RCLIPER</a:t>
            </a:r>
            <a:r>
              <a:rPr lang="en-US" sz="1400" b="0" i="0" u="none" strike="noStrike" cap="none" dirty="0" smtClean="0">
                <a:solidFill>
                  <a:srgbClr val="000000"/>
                </a:solidFill>
                <a:latin typeface="Arial"/>
                <a:ea typeface="Arial"/>
                <a:cs typeface="Arial"/>
                <a:sym typeface="Arial"/>
              </a:rPr>
              <a:t>)</a:t>
            </a:r>
            <a:endParaRPr lang="en-US" sz="1400" b="0" i="0" u="none" strike="noStrike" cap="none" dirty="0">
              <a:solidFill>
                <a:srgbClr val="000000"/>
              </a:solidFill>
              <a:latin typeface="Arial"/>
              <a:ea typeface="Arial"/>
              <a:cs typeface="Arial"/>
              <a:sym typeface="Arial"/>
            </a:endParaRPr>
          </a:p>
        </p:txBody>
      </p:sp>
      <p:sp>
        <p:nvSpPr>
          <p:cNvPr id="1064" name="Shape 1064"/>
          <p:cNvSpPr txBox="1"/>
          <p:nvPr/>
        </p:nvSpPr>
        <p:spPr>
          <a:xfrm>
            <a:off x="7779377" y="3393407"/>
            <a:ext cx="1219199" cy="116955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Additional members improved probability resolution</a:t>
            </a:r>
          </a:p>
        </p:txBody>
      </p:sp>
      <p:sp>
        <p:nvSpPr>
          <p:cNvPr id="1065" name="Shape 106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106</a:t>
            </a:fld>
            <a:endParaRPr lang="en-US" sz="1400" b="0" i="0" u="none" strike="noStrike" cap="none" dirty="0">
              <a:solidFill>
                <a:srgbClr val="295F71"/>
              </a:solidFill>
              <a:latin typeface="Calibri"/>
              <a:ea typeface="Calibri"/>
              <a:cs typeface="Calibri"/>
              <a:sym typeface="Calibri"/>
            </a:endParaRPr>
          </a:p>
        </p:txBody>
      </p:sp>
      <p:pic>
        <p:nvPicPr>
          <p:cNvPr id="1030" name="Picture 6" descr="http://www.ssd.noaa.gov/PS/TROP/DATA/ETRAP/2017/EastPacific/FERNANDA/2017FERNANDA.p25.07121800.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87" y="2684631"/>
            <a:ext cx="3638999" cy="2587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cygwin64\home\liqun.ma\2017FERNANDA.p25.07121800.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781" y="2716552"/>
            <a:ext cx="3594100" cy="2555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Shape 1072"/>
          <p:cNvSpPr txBox="1">
            <a:spLocks noGrp="1"/>
          </p:cNvSpPr>
          <p:nvPr>
            <p:ph type="title"/>
          </p:nvPr>
        </p:nvSpPr>
        <p:spPr>
          <a:xfrm>
            <a:off x="1143000" y="1117995"/>
            <a:ext cx="7239000" cy="914400"/>
          </a:xfrm>
          <a:prstGeom prst="rect">
            <a:avLst/>
          </a:prstGeom>
          <a:noFill/>
          <a:ln>
            <a:noFill/>
          </a:ln>
        </p:spPr>
        <p:txBody>
          <a:bodyPr lIns="0" tIns="45700" rIns="0" bIns="0" anchor="b" anchorCtr="0">
            <a:noAutofit/>
          </a:bodyPr>
          <a:lstStyle/>
          <a:p>
            <a:pPr lvl="0">
              <a:buSzPct val="25000"/>
            </a:pPr>
            <a:r>
              <a:rPr lang="en-US" sz="3200" b="1" i="0" u="none" strike="noStrike" cap="none" dirty="0">
                <a:solidFill>
                  <a:srgbClr val="002060"/>
                </a:solidFill>
                <a:latin typeface="Calibri"/>
                <a:ea typeface="Calibri"/>
                <a:cs typeface="Calibri"/>
                <a:sym typeface="Calibri"/>
              </a:rPr>
              <a:t>System Test </a:t>
            </a:r>
            <a:br>
              <a:rPr lang="en-US" sz="3200" b="1" i="0" u="none" strike="noStrike" cap="none" dirty="0">
                <a:solidFill>
                  <a:srgbClr val="002060"/>
                </a:solidFill>
                <a:latin typeface="Calibri"/>
                <a:ea typeface="Calibri"/>
                <a:cs typeface="Calibri"/>
                <a:sym typeface="Calibri"/>
              </a:rPr>
            </a:br>
            <a:r>
              <a:rPr lang="en-US" sz="32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Test</a:t>
            </a:r>
            <a:r>
              <a:rPr lang="en-US" sz="2400" b="1" i="0" u="none" strike="noStrike" cap="none" dirty="0">
                <a:solidFill>
                  <a:srgbClr val="002060"/>
                </a:solidFill>
                <a:latin typeface="Calibri"/>
                <a:ea typeface="Calibri"/>
                <a:cs typeface="Calibri"/>
                <a:sym typeface="Calibri"/>
              </a:rPr>
              <a:t> </a:t>
            </a:r>
            <a:r>
              <a:rPr lang="en-US" sz="2400" dirty="0"/>
              <a:t>Result—FERNANDA</a:t>
            </a:r>
            <a:endParaRPr lang="en-US" sz="2400" b="1" i="0" u="none" strike="noStrike" cap="none" dirty="0">
              <a:solidFill>
                <a:srgbClr val="002060"/>
              </a:solidFill>
              <a:latin typeface="Calibri"/>
              <a:ea typeface="Calibri"/>
              <a:cs typeface="Calibri"/>
              <a:sym typeface="Calibri"/>
            </a:endParaRPr>
          </a:p>
        </p:txBody>
      </p:sp>
      <p:sp>
        <p:nvSpPr>
          <p:cNvPr id="1073" name="Shape 1073"/>
          <p:cNvSpPr txBox="1"/>
          <p:nvPr/>
        </p:nvSpPr>
        <p:spPr>
          <a:xfrm>
            <a:off x="248204" y="5759869"/>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 Pop &gt; 50mm(without </a:t>
            </a:r>
            <a:r>
              <a:rPr lang="en-US" dirty="0" smtClean="0"/>
              <a:t>RCLIPER</a:t>
            </a:r>
            <a:r>
              <a:rPr lang="en-US" sz="1400" b="0" i="0" u="none" strike="noStrike" cap="none" dirty="0" smtClean="0">
                <a:solidFill>
                  <a:srgbClr val="000000"/>
                </a:solidFill>
                <a:latin typeface="Arial"/>
                <a:ea typeface="Arial"/>
                <a:cs typeface="Arial"/>
                <a:sym typeface="Arial"/>
              </a:rPr>
              <a:t>)</a:t>
            </a:r>
            <a:endParaRPr lang="en-US" sz="1400" b="0" i="0" u="none" strike="noStrike" cap="none" dirty="0">
              <a:solidFill>
                <a:srgbClr val="000000"/>
              </a:solidFill>
              <a:latin typeface="Arial"/>
              <a:ea typeface="Arial"/>
              <a:cs typeface="Arial"/>
              <a:sym typeface="Arial"/>
            </a:endParaRPr>
          </a:p>
        </p:txBody>
      </p:sp>
      <p:sp>
        <p:nvSpPr>
          <p:cNvPr id="1074" name="Shape 1074"/>
          <p:cNvSpPr txBox="1"/>
          <p:nvPr/>
        </p:nvSpPr>
        <p:spPr>
          <a:xfrm>
            <a:off x="4254191" y="5725916"/>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Pop &gt; 50 mm(with </a:t>
            </a:r>
            <a:r>
              <a:rPr lang="en-US" dirty="0" smtClean="0"/>
              <a:t>RCLIPER</a:t>
            </a:r>
            <a:r>
              <a:rPr lang="en-US" sz="1400" b="0" i="0" u="none" strike="noStrike" cap="none" dirty="0" smtClean="0">
                <a:solidFill>
                  <a:srgbClr val="000000"/>
                </a:solidFill>
                <a:latin typeface="Arial"/>
                <a:ea typeface="Arial"/>
                <a:cs typeface="Arial"/>
                <a:sym typeface="Arial"/>
              </a:rPr>
              <a:t>)</a:t>
            </a:r>
            <a:endParaRPr lang="en-US" sz="1400" b="0" i="0" u="none" strike="noStrike" cap="none" dirty="0">
              <a:solidFill>
                <a:srgbClr val="000000"/>
              </a:solidFill>
              <a:latin typeface="Arial"/>
              <a:ea typeface="Arial"/>
              <a:cs typeface="Arial"/>
              <a:sym typeface="Arial"/>
            </a:endParaRPr>
          </a:p>
        </p:txBody>
      </p:sp>
      <p:sp>
        <p:nvSpPr>
          <p:cNvPr id="1075" name="Shape 1075"/>
          <p:cNvSpPr txBox="1"/>
          <p:nvPr/>
        </p:nvSpPr>
        <p:spPr>
          <a:xfrm>
            <a:off x="7828503" y="3048000"/>
            <a:ext cx="1219199" cy="116955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Additional members improved probability resolution</a:t>
            </a:r>
          </a:p>
        </p:txBody>
      </p:sp>
      <p:sp>
        <p:nvSpPr>
          <p:cNvPr id="1076" name="Shape 107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107</a:t>
            </a:fld>
            <a:endParaRPr lang="en-US" sz="1400" b="0" i="0" u="none" strike="noStrike" cap="none">
              <a:solidFill>
                <a:srgbClr val="295F71"/>
              </a:solidFill>
              <a:latin typeface="Calibri"/>
              <a:ea typeface="Calibri"/>
              <a:cs typeface="Calibri"/>
              <a:sym typeface="Calibri"/>
            </a:endParaRPr>
          </a:p>
        </p:txBody>
      </p:sp>
      <p:pic>
        <p:nvPicPr>
          <p:cNvPr id="2050" name="Picture 2" descr="http://www.ssd.noaa.gov/PS/TROP/DATA/ETRAP/2017/EastPacific/FERNANDA/2017FERNANDA.p50.07121800.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92" y="2743932"/>
            <a:ext cx="3541815" cy="25180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cygwin64\home\liqun.ma\2017FERNANDA.p50.07121800.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634" y="2743932"/>
            <a:ext cx="3586960" cy="2550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Shape 108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Verification (data)</a:t>
            </a:r>
          </a:p>
        </p:txBody>
      </p:sp>
      <p:sp>
        <p:nvSpPr>
          <p:cNvPr id="1084" name="Shape 1084"/>
          <p:cNvSpPr txBox="1"/>
          <p:nvPr/>
        </p:nvSpPr>
        <p:spPr>
          <a:xfrm>
            <a:off x="457200" y="2057400"/>
            <a:ext cx="8229600" cy="4449762"/>
          </a:xfrm>
          <a:prstGeom prst="rect">
            <a:avLst/>
          </a:prstGeom>
          <a:noFill/>
          <a:ln>
            <a:noFill/>
          </a:ln>
        </p:spPr>
        <p:txBody>
          <a:bodyPr lIns="91425" tIns="45700" rIns="91425" bIns="45700" anchor="t" anchorCtr="0">
            <a:noAutofit/>
          </a:bodyPr>
          <a:lstStyle/>
          <a:p>
            <a:pPr marL="273050" lvl="0" indent="-273050">
              <a:buClr>
                <a:srgbClr val="0BD0D9"/>
              </a:buClr>
              <a:buSzPct val="95000"/>
              <a:buFont typeface="Noto Sans Symbols"/>
              <a:buChar char="●"/>
            </a:pPr>
            <a:r>
              <a:rPr lang="en-US" sz="2000" b="0" i="0" u="none" strike="noStrike" cap="none" dirty="0" smtClean="0">
                <a:solidFill>
                  <a:schemeClr val="dk1"/>
                </a:solidFill>
                <a:latin typeface="Calibri"/>
                <a:ea typeface="Calibri"/>
                <a:cs typeface="Calibri"/>
                <a:sym typeface="Calibri"/>
              </a:rPr>
              <a:t>R-CLIPER forecasts for all </a:t>
            </a:r>
            <a:r>
              <a:rPr lang="en-US" sz="2000" dirty="0" smtClean="0">
                <a:solidFill>
                  <a:schemeClr val="dk1"/>
                </a:solidFill>
                <a:latin typeface="Calibri"/>
                <a:ea typeface="Calibri"/>
                <a:cs typeface="Calibri"/>
                <a:sym typeface="Calibri"/>
              </a:rPr>
              <a:t>tropical systems making landfall in the CONUS during 2004-2016 </a:t>
            </a:r>
            <a:r>
              <a:rPr lang="en-US" sz="2000" b="0" i="0" u="none" strike="noStrike" cap="none" dirty="0" smtClean="0">
                <a:solidFill>
                  <a:schemeClr val="dk1"/>
                </a:solidFill>
                <a:latin typeface="Calibri"/>
                <a:ea typeface="Calibri"/>
                <a:cs typeface="Calibri"/>
                <a:sym typeface="Calibri"/>
              </a:rPr>
              <a:t>were computed using archive </a:t>
            </a:r>
            <a:r>
              <a:rPr lang="en-US" sz="2000" dirty="0">
                <a:solidFill>
                  <a:schemeClr val="dk1"/>
                </a:solidFill>
                <a:latin typeface="Calibri"/>
                <a:ea typeface="Calibri"/>
                <a:cs typeface="Calibri"/>
                <a:sym typeface="Calibri"/>
              </a:rPr>
              <a:t>storm </a:t>
            </a:r>
            <a:r>
              <a:rPr lang="en-US" sz="2000" dirty="0" smtClean="0">
                <a:solidFill>
                  <a:schemeClr val="dk1"/>
                </a:solidFill>
                <a:latin typeface="Calibri"/>
                <a:ea typeface="Calibri"/>
                <a:cs typeface="Calibri"/>
                <a:sym typeface="Calibri"/>
              </a:rPr>
              <a:t>bulletins from NHC </a:t>
            </a:r>
            <a:r>
              <a:rPr lang="en-US" sz="2000" dirty="0">
                <a:solidFill>
                  <a:schemeClr val="dk1"/>
                </a:solidFill>
                <a:latin typeface="Calibri"/>
                <a:ea typeface="Calibri"/>
                <a:cs typeface="Calibri"/>
                <a:sym typeface="Calibri"/>
              </a:rPr>
              <a:t>and shear </a:t>
            </a:r>
            <a:r>
              <a:rPr lang="en-US" sz="2000" dirty="0" smtClean="0">
                <a:solidFill>
                  <a:schemeClr val="dk1"/>
                </a:solidFill>
                <a:latin typeface="Calibri"/>
                <a:ea typeface="Calibri"/>
                <a:cs typeface="Calibri"/>
                <a:sym typeface="Calibri"/>
              </a:rPr>
              <a:t>diagnostic files </a:t>
            </a:r>
            <a:r>
              <a:rPr lang="en-US" sz="2000" dirty="0">
                <a:solidFill>
                  <a:schemeClr val="dk1"/>
                </a:solidFill>
                <a:latin typeface="Calibri"/>
                <a:ea typeface="Calibri"/>
                <a:cs typeface="Calibri"/>
                <a:sym typeface="Calibri"/>
              </a:rPr>
              <a:t>from http://rammb.cira.colostate.edu/research/tropical_cyclones/ships/docs/AL/lsdiaga_1982_2016_sat_ts.dat</a:t>
            </a:r>
            <a:endParaRPr lang="en-US" sz="1800" b="0" i="0" u="none" strike="noStrike" cap="none" dirty="0">
              <a:solidFill>
                <a:schemeClr val="dk1"/>
              </a:solidFill>
              <a:latin typeface="Calibri"/>
              <a:ea typeface="Calibri"/>
              <a:cs typeface="Calibri"/>
              <a:sym typeface="Calibri"/>
            </a:endParaRPr>
          </a:p>
          <a:p>
            <a:pPr marL="273050" marR="0" lvl="0" indent="-273050" algn="l" rtl="0">
              <a:lnSpc>
                <a:spcPct val="100000"/>
              </a:lnSpc>
              <a:spcBef>
                <a:spcPts val="400"/>
              </a:spcBef>
              <a:spcAft>
                <a:spcPts val="0"/>
              </a:spcAft>
              <a:buClr>
                <a:srgbClr val="0BD0D9"/>
              </a:buClr>
              <a:buSzPct val="95000"/>
              <a:buFont typeface="Noto Sans Symbols"/>
              <a:buChar char="●"/>
            </a:pPr>
            <a:r>
              <a:rPr lang="en-US" sz="2000" b="0" i="0" u="none" strike="noStrike" cap="none" dirty="0">
                <a:solidFill>
                  <a:schemeClr val="dk1"/>
                </a:solidFill>
                <a:latin typeface="Calibri"/>
                <a:ea typeface="Calibri"/>
                <a:cs typeface="Calibri"/>
                <a:sym typeface="Calibri"/>
              </a:rPr>
              <a:t>Archive </a:t>
            </a:r>
            <a:r>
              <a:rPr lang="en-US" sz="2000" b="0" i="0" u="none" strike="noStrike" cap="none" dirty="0" err="1" smtClean="0">
                <a:solidFill>
                  <a:schemeClr val="dk1"/>
                </a:solidFill>
                <a:latin typeface="Calibri"/>
                <a:ea typeface="Calibri"/>
                <a:cs typeface="Calibri"/>
                <a:sym typeface="Calibri"/>
              </a:rPr>
              <a:t>eTRaPs</a:t>
            </a:r>
            <a:r>
              <a:rPr lang="en-US" sz="2000" b="0" i="0" u="none" strike="noStrike" cap="none" dirty="0" smtClean="0">
                <a:solidFill>
                  <a:schemeClr val="dk1"/>
                </a:solidFill>
                <a:latin typeface="Calibri"/>
                <a:ea typeface="Calibri"/>
                <a:cs typeface="Calibri"/>
                <a:sym typeface="Calibri"/>
              </a:rPr>
              <a:t>, individual </a:t>
            </a:r>
            <a:r>
              <a:rPr lang="en-US" sz="2000" b="0" i="0" u="none" strike="noStrike" cap="none" dirty="0" err="1" smtClean="0">
                <a:solidFill>
                  <a:schemeClr val="dk1"/>
                </a:solidFill>
                <a:latin typeface="Calibri"/>
                <a:ea typeface="Calibri"/>
                <a:cs typeface="Calibri"/>
                <a:sym typeface="Calibri"/>
              </a:rPr>
              <a:t>TRaPs</a:t>
            </a:r>
            <a:r>
              <a:rPr lang="en-US" sz="2000" b="0" i="0" u="none" strike="noStrike" cap="none" dirty="0" smtClean="0">
                <a:solidFill>
                  <a:schemeClr val="dk1"/>
                </a:solidFill>
                <a:latin typeface="Calibri"/>
                <a:ea typeface="Calibri"/>
                <a:cs typeface="Calibri"/>
                <a:sym typeface="Calibri"/>
              </a:rPr>
              <a:t>, and R-CLIPER forecasts </a:t>
            </a:r>
            <a:r>
              <a:rPr lang="en-US" sz="2000" b="0" i="0" u="none" strike="noStrike" cap="none" dirty="0">
                <a:solidFill>
                  <a:schemeClr val="dk1"/>
                </a:solidFill>
                <a:latin typeface="Calibri"/>
                <a:ea typeface="Calibri"/>
                <a:cs typeface="Calibri"/>
                <a:sym typeface="Calibri"/>
              </a:rPr>
              <a:t>stored in STAR at /data/data081/</a:t>
            </a:r>
            <a:r>
              <a:rPr lang="en-US" sz="2000" b="0" i="0" u="none" strike="noStrike" cap="none" dirty="0" err="1">
                <a:solidFill>
                  <a:schemeClr val="dk1"/>
                </a:solidFill>
                <a:latin typeface="Calibri"/>
                <a:ea typeface="Calibri"/>
                <a:cs typeface="Calibri"/>
                <a:sym typeface="Calibri"/>
              </a:rPr>
              <a:t>bobk</a:t>
            </a:r>
            <a:r>
              <a:rPr lang="en-US" sz="2000" b="0" i="0" u="none" strike="noStrike" cap="none" dirty="0">
                <a:solidFill>
                  <a:schemeClr val="dk1"/>
                </a:solidFill>
                <a:latin typeface="Calibri"/>
                <a:ea typeface="Calibri"/>
                <a:cs typeface="Calibri"/>
                <a:sym typeface="Calibri"/>
              </a:rPr>
              <a:t>/eTRaP/</a:t>
            </a:r>
            <a:r>
              <a:rPr lang="en-US" sz="2000" b="0" i="0" u="none" strike="noStrike" cap="none" dirty="0" err="1">
                <a:solidFill>
                  <a:schemeClr val="dk1"/>
                </a:solidFill>
                <a:latin typeface="Calibri"/>
                <a:ea typeface="Calibri"/>
                <a:cs typeface="Calibri"/>
                <a:sym typeface="Calibri"/>
              </a:rPr>
              <a:t>SABarchive</a:t>
            </a:r>
            <a:r>
              <a:rPr lang="en-US" sz="2000" b="0" i="0" u="none" strike="noStrike" cap="none" dirty="0">
                <a:solidFill>
                  <a:schemeClr val="dk1"/>
                </a:solidFill>
                <a:latin typeface="Calibri"/>
                <a:ea typeface="Calibri"/>
                <a:cs typeface="Calibri"/>
                <a:sym typeface="Calibri"/>
              </a:rPr>
              <a:t> </a:t>
            </a:r>
          </a:p>
          <a:p>
            <a:pPr marL="273050" marR="0" lvl="0" indent="-273050" algn="l" rtl="0">
              <a:lnSpc>
                <a:spcPct val="100000"/>
              </a:lnSpc>
              <a:spcBef>
                <a:spcPts val="400"/>
              </a:spcBef>
              <a:spcAft>
                <a:spcPts val="0"/>
              </a:spcAft>
              <a:buClr>
                <a:srgbClr val="0BD0D9"/>
              </a:buClr>
              <a:buSzPct val="95000"/>
              <a:buFont typeface="Noto Sans Symbols"/>
              <a:buChar char="●"/>
            </a:pPr>
            <a:r>
              <a:rPr lang="en-US" sz="2000" b="0" i="0" u="none" strike="noStrike" cap="none" dirty="0">
                <a:solidFill>
                  <a:schemeClr val="dk1"/>
                </a:solidFill>
                <a:latin typeface="Calibri"/>
                <a:ea typeface="Calibri"/>
                <a:cs typeface="Calibri"/>
                <a:sym typeface="Calibri"/>
              </a:rPr>
              <a:t>Archive Stage IV data for ground-truth validation stored in STAR at /data/data081/</a:t>
            </a:r>
            <a:r>
              <a:rPr lang="en-US" sz="2000" b="0" i="0" u="none" strike="noStrike" cap="none" dirty="0" err="1">
                <a:solidFill>
                  <a:schemeClr val="dk1"/>
                </a:solidFill>
                <a:latin typeface="Calibri"/>
                <a:ea typeface="Calibri"/>
                <a:cs typeface="Calibri"/>
                <a:sym typeface="Calibri"/>
              </a:rPr>
              <a:t>bobk</a:t>
            </a:r>
            <a:r>
              <a:rPr lang="en-US" sz="2000" b="0" i="0" u="none" strike="noStrike" cap="none" dirty="0">
                <a:solidFill>
                  <a:schemeClr val="dk1"/>
                </a:solidFill>
                <a:latin typeface="Calibri"/>
                <a:ea typeface="Calibri"/>
                <a:cs typeface="Calibri"/>
                <a:sym typeface="Calibri"/>
              </a:rPr>
              <a:t>/eTRaP/Stage4_data</a:t>
            </a:r>
          </a:p>
          <a:p>
            <a:pPr marL="273050" lvl="0" indent="-273050">
              <a:spcBef>
                <a:spcPts val="400"/>
              </a:spcBef>
              <a:buClr>
                <a:srgbClr val="0BD0D9"/>
              </a:buClr>
              <a:buSzPct val="95000"/>
              <a:buFont typeface="Noto Sans Symbols"/>
              <a:buChar char="●"/>
            </a:pPr>
            <a:r>
              <a:rPr lang="en-US" sz="2000" b="0" i="0" u="none" strike="noStrike" cap="none" dirty="0" smtClean="0">
                <a:solidFill>
                  <a:schemeClr val="dk1"/>
                </a:solidFill>
                <a:latin typeface="Calibri"/>
                <a:ea typeface="Calibri"/>
                <a:cs typeface="Calibri"/>
                <a:sym typeface="Calibri"/>
              </a:rPr>
              <a:t>The number of R-CLIPER forecasts available for validation (a threshold of 250 pixels ≥12.7 mm for 6-h forecasts </a:t>
            </a:r>
            <a:r>
              <a:rPr lang="en-US" sz="2000" dirty="0">
                <a:solidFill>
                  <a:schemeClr val="dk1"/>
                </a:solidFill>
                <a:latin typeface="Calibri"/>
                <a:ea typeface="Calibri"/>
                <a:cs typeface="Calibri"/>
                <a:sym typeface="Calibri"/>
              </a:rPr>
              <a:t>and ≥ 25.4 </a:t>
            </a:r>
            <a:r>
              <a:rPr lang="en-US" sz="2000" b="0" i="0" u="none" strike="noStrike" cap="none" dirty="0" smtClean="0">
                <a:solidFill>
                  <a:schemeClr val="dk1"/>
                </a:solidFill>
                <a:latin typeface="Calibri"/>
                <a:ea typeface="Calibri"/>
                <a:cs typeface="Calibri"/>
                <a:sym typeface="Calibri"/>
              </a:rPr>
              <a:t>mm for 24-h </a:t>
            </a:r>
            <a:r>
              <a:rPr lang="en-US" sz="2000" dirty="0" smtClean="0">
                <a:solidFill>
                  <a:schemeClr val="dk1"/>
                </a:solidFill>
                <a:latin typeface="Calibri"/>
                <a:ea typeface="Calibri"/>
                <a:cs typeface="Calibri"/>
                <a:sym typeface="Calibri"/>
              </a:rPr>
              <a:t>forecasts was applied to ensure reliable statistics) </a:t>
            </a:r>
            <a:r>
              <a:rPr lang="en-US" sz="2000" b="0" i="0" u="none" strike="noStrike" cap="none" dirty="0" smtClean="0">
                <a:solidFill>
                  <a:schemeClr val="dk1"/>
                </a:solidFill>
                <a:latin typeface="Calibri"/>
                <a:ea typeface="Calibri"/>
                <a:cs typeface="Calibri"/>
                <a:sym typeface="Calibri"/>
              </a:rPr>
              <a:t>ranged from 110 (00-06 h) to 185 (00-24 h)</a:t>
            </a:r>
            <a:endParaRPr lang="en-US" sz="1600" b="0" i="0" u="none" strike="noStrike" cap="none" dirty="0">
              <a:solidFill>
                <a:schemeClr val="dk1"/>
              </a:solidFill>
              <a:latin typeface="Calibri"/>
              <a:ea typeface="Calibri"/>
              <a:cs typeface="Calibri"/>
              <a:sym typeface="Calibri"/>
            </a:endParaRPr>
          </a:p>
        </p:txBody>
      </p:sp>
      <p:sp>
        <p:nvSpPr>
          <p:cNvPr id="1085" name="Shape 108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Shape 1090"/>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 (Ensemble parameters)</a:t>
            </a:r>
          </a:p>
        </p:txBody>
      </p:sp>
      <p:sp>
        <p:nvSpPr>
          <p:cNvPr id="1091" name="Shape 1091"/>
          <p:cNvSpPr txBox="1"/>
          <p:nvPr/>
        </p:nvSpPr>
        <p:spPr>
          <a:xfrm>
            <a:off x="457200" y="1828800"/>
            <a:ext cx="8229600" cy="4449762"/>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The first step is to determine the two parameters required to integrate a new instrument into the eTRaP ensemble as outlined in Ebert et al. (2009):</a:t>
            </a:r>
          </a:p>
          <a:p>
            <a:pPr marL="639763" marR="0" lvl="1" indent="-246062" algn="l" rtl="0">
              <a:lnSpc>
                <a:spcPct val="10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Bias adjustment (SensorBias): the inverse of the volume bias of the TRaPs from the new instrument to those from the baseline instruments;</a:t>
            </a:r>
          </a:p>
          <a:p>
            <a:pPr marL="639763" marR="0" lvl="1" indent="-246062" algn="l" rtl="0">
              <a:lnSpc>
                <a:spcPct val="10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Ensemble weight (SensorWeight): the ratio of the Equitable Threat Score of the new instrument to that from the baseline instruments.</a:t>
            </a:r>
          </a:p>
          <a:p>
            <a:pPr marL="914400" marR="0" lvl="2" indent="-254000" algn="l" rtl="0">
              <a:lnSpc>
                <a:spcPct val="100000"/>
              </a:lnSpc>
              <a:spcBef>
                <a:spcPts val="360"/>
              </a:spcBef>
              <a:spcAft>
                <a:spcPts val="0"/>
              </a:spcAft>
              <a:buClr>
                <a:schemeClr val="accent2"/>
              </a:buClr>
              <a:buSzPct val="70000"/>
              <a:buFont typeface="Noto Sans Symbols"/>
              <a:buChar char="●"/>
            </a:pPr>
            <a:r>
              <a:rPr lang="en-US" sz="1800" b="0" i="0" u="none" strike="noStrike" cap="none">
                <a:solidFill>
                  <a:schemeClr val="dk1"/>
                </a:solidFill>
                <a:latin typeface="Calibri"/>
                <a:ea typeface="Calibri"/>
                <a:cs typeface="Calibri"/>
                <a:sym typeface="Calibri"/>
              </a:rPr>
              <a:t>The ETS is computed at a threshold of 12.7 mm for 6-h accumulations and 25.4 mm for 24-h accumulations</a:t>
            </a:r>
          </a:p>
        </p:txBody>
      </p:sp>
      <p:sp>
        <p:nvSpPr>
          <p:cNvPr id="1092" name="Shape 109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09600" y="2105025"/>
            <a:ext cx="7848599" cy="4267199"/>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SAB</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Mike Turk</a:t>
            </a:r>
          </a:p>
          <a:p>
            <a:pPr marL="273050" marR="0" lvl="0" indent="-273050" algn="l" rtl="0">
              <a:lnSpc>
                <a:spcPct val="90000"/>
              </a:lnSpc>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HPC</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Mark Klein </a:t>
            </a:r>
          </a:p>
        </p:txBody>
      </p:sp>
      <p:sp>
        <p:nvSpPr>
          <p:cNvPr id="214" name="Shape 214"/>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 – Customers / Users</a:t>
            </a:r>
          </a:p>
        </p:txBody>
      </p:sp>
      <p:sp>
        <p:nvSpPr>
          <p:cNvPr id="215" name="Shape 2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Shape 1097"/>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dirty="0">
                <a:solidFill>
                  <a:srgbClr val="002060"/>
                </a:solidFill>
                <a:latin typeface="Calibri"/>
                <a:ea typeface="Calibri"/>
                <a:cs typeface="Calibri"/>
                <a:sym typeface="Calibri"/>
              </a:rPr>
              <a:t>System Test – </a:t>
            </a:r>
            <a:r>
              <a:rPr lang="en-US" sz="3200" b="1" i="0" u="none" strike="noStrike" cap="none" dirty="0" smtClean="0">
                <a:solidFill>
                  <a:srgbClr val="002060"/>
                </a:solidFill>
                <a:latin typeface="Calibri"/>
                <a:ea typeface="Calibri"/>
                <a:cs typeface="Calibri"/>
                <a:sym typeface="Calibri"/>
              </a:rPr>
              <a:t>Verification (</a:t>
            </a:r>
            <a:r>
              <a:rPr lang="en-US" sz="3200" b="1" i="0" u="none" strike="noStrike" cap="none" dirty="0">
                <a:solidFill>
                  <a:srgbClr val="002060"/>
                </a:solidFill>
                <a:latin typeface="Calibri"/>
                <a:ea typeface="Calibri"/>
                <a:cs typeface="Calibri"/>
                <a:sym typeface="Calibri"/>
              </a:rPr>
              <a:t>Ensemble parameters</a:t>
            </a:r>
            <a:r>
              <a:rPr lang="en-US" sz="4000" b="1" i="0" u="none" strike="noStrike" cap="none" dirty="0">
                <a:solidFill>
                  <a:srgbClr val="002060"/>
                </a:solidFill>
                <a:latin typeface="Calibri"/>
                <a:ea typeface="Calibri"/>
                <a:cs typeface="Calibri"/>
                <a:sym typeface="Calibri"/>
              </a:rPr>
              <a:t>)</a:t>
            </a:r>
          </a:p>
        </p:txBody>
      </p:sp>
      <p:sp>
        <p:nvSpPr>
          <p:cNvPr id="1098" name="Shape 1098"/>
          <p:cNvSpPr txBox="1"/>
          <p:nvPr/>
        </p:nvSpPr>
        <p:spPr>
          <a:xfrm>
            <a:off x="533400" y="1828800"/>
            <a:ext cx="8229600" cy="914785"/>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dirty="0" smtClean="0">
                <a:solidFill>
                  <a:schemeClr val="dk1"/>
                </a:solidFill>
                <a:latin typeface="Calibri"/>
                <a:ea typeface="Calibri"/>
                <a:cs typeface="Calibri"/>
                <a:sym typeface="Calibri"/>
              </a:rPr>
              <a:t>R-CLIPER had a significant dry bias relative </a:t>
            </a:r>
            <a:r>
              <a:rPr lang="en-US" sz="2400" b="0" i="0" u="none" strike="noStrike" cap="none" dirty="0">
                <a:solidFill>
                  <a:schemeClr val="dk1"/>
                </a:solidFill>
                <a:latin typeface="Calibri"/>
                <a:ea typeface="Calibri"/>
                <a:cs typeface="Calibri"/>
                <a:sym typeface="Calibri"/>
              </a:rPr>
              <a:t>to the other MW </a:t>
            </a:r>
            <a:r>
              <a:rPr lang="en-US" sz="2400" b="0" i="0" u="none" strike="noStrike" cap="none" dirty="0" err="1" smtClean="0">
                <a:solidFill>
                  <a:schemeClr val="dk1"/>
                </a:solidFill>
                <a:latin typeface="Calibri"/>
                <a:ea typeface="Calibri"/>
                <a:cs typeface="Calibri"/>
                <a:sym typeface="Calibri"/>
              </a:rPr>
              <a:t>TRaPs</a:t>
            </a:r>
            <a:r>
              <a:rPr lang="en-US" sz="2400" b="0" i="0" u="none" strike="noStrike" cap="none" dirty="0" smtClean="0">
                <a:solidFill>
                  <a:schemeClr val="dk1"/>
                </a:solidFill>
                <a:latin typeface="Calibri"/>
                <a:ea typeface="Calibri"/>
                <a:cs typeface="Calibri"/>
                <a:sym typeface="Calibri"/>
              </a:rPr>
              <a:t>, so the </a:t>
            </a:r>
            <a:r>
              <a:rPr lang="en-US" sz="2400" b="0" i="0" u="none" strike="noStrike" cap="none" dirty="0" err="1" smtClean="0">
                <a:solidFill>
                  <a:schemeClr val="dk1"/>
                </a:solidFill>
                <a:latin typeface="Calibri"/>
                <a:ea typeface="Calibri"/>
                <a:cs typeface="Calibri"/>
                <a:sym typeface="Calibri"/>
              </a:rPr>
              <a:t>SensorBias</a:t>
            </a:r>
            <a:r>
              <a:rPr lang="en-US" sz="2400" b="0" i="0" u="none" strike="noStrike" cap="none" dirty="0" smtClean="0">
                <a:solidFill>
                  <a:schemeClr val="dk1"/>
                </a:solidFill>
                <a:latin typeface="Calibri"/>
                <a:ea typeface="Calibri"/>
                <a:cs typeface="Calibri"/>
                <a:sym typeface="Calibri"/>
              </a:rPr>
              <a:t> was set at 1.8.</a:t>
            </a:r>
            <a:endParaRPr lang="en-US" sz="2400" b="0" i="0" u="none" strike="noStrike" cap="none" dirty="0">
              <a:solidFill>
                <a:schemeClr val="dk1"/>
              </a:solidFill>
              <a:latin typeface="Calibri"/>
              <a:ea typeface="Calibri"/>
              <a:cs typeface="Calibri"/>
              <a:sym typeface="Calibri"/>
            </a:endParaRPr>
          </a:p>
        </p:txBody>
      </p:sp>
      <p:sp>
        <p:nvSpPr>
          <p:cNvPr id="1099" name="Shape 10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110</a:t>
            </a:fld>
            <a:endParaRPr lang="en-US" sz="1400" b="0" i="0" u="none" strike="noStrike" cap="none">
              <a:solidFill>
                <a:srgbClr val="295F71"/>
              </a:solidFill>
              <a:latin typeface="Calibri"/>
              <a:ea typeface="Calibri"/>
              <a:cs typeface="Calibri"/>
              <a:sym typeface="Calibri"/>
            </a:endParaRPr>
          </a:p>
        </p:txBody>
      </p:sp>
      <p:pic>
        <p:nvPicPr>
          <p:cNvPr id="4" name="Picture 3"/>
          <p:cNvPicPr>
            <a:picLocks noChangeAspect="1"/>
          </p:cNvPicPr>
          <p:nvPr/>
        </p:nvPicPr>
        <p:blipFill>
          <a:blip r:embed="rId3"/>
          <a:stretch>
            <a:fillRect/>
          </a:stretch>
        </p:blipFill>
        <p:spPr>
          <a:xfrm>
            <a:off x="1737094" y="2743585"/>
            <a:ext cx="5669812" cy="411480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Shape 1105"/>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dirty="0">
                <a:solidFill>
                  <a:srgbClr val="002060"/>
                </a:solidFill>
                <a:latin typeface="Calibri"/>
                <a:ea typeface="Calibri"/>
                <a:cs typeface="Calibri"/>
                <a:sym typeface="Calibri"/>
              </a:rPr>
              <a:t>System Test – </a:t>
            </a:r>
            <a:r>
              <a:rPr lang="en-US" sz="3200" b="1" i="0" u="none" strike="noStrike" cap="none" dirty="0" smtClean="0">
                <a:solidFill>
                  <a:srgbClr val="002060"/>
                </a:solidFill>
                <a:latin typeface="Calibri"/>
                <a:ea typeface="Calibri"/>
                <a:cs typeface="Calibri"/>
                <a:sym typeface="Calibri"/>
              </a:rPr>
              <a:t>Verification (</a:t>
            </a:r>
            <a:r>
              <a:rPr lang="en-US" sz="3200" b="1" i="0" u="none" strike="noStrike" cap="none" dirty="0">
                <a:solidFill>
                  <a:srgbClr val="002060"/>
                </a:solidFill>
                <a:latin typeface="Calibri"/>
                <a:ea typeface="Calibri"/>
                <a:cs typeface="Calibri"/>
                <a:sym typeface="Calibri"/>
              </a:rPr>
              <a:t>Ensemble parameters)</a:t>
            </a:r>
          </a:p>
        </p:txBody>
      </p:sp>
      <p:sp>
        <p:nvSpPr>
          <p:cNvPr id="1106" name="Shape 1106"/>
          <p:cNvSpPr txBox="1"/>
          <p:nvPr/>
        </p:nvSpPr>
        <p:spPr>
          <a:xfrm>
            <a:off x="381000" y="1828801"/>
            <a:ext cx="8229600" cy="8382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The </a:t>
            </a:r>
            <a:r>
              <a:rPr lang="en-US" sz="2400" b="0" i="0" u="none" strike="noStrike" cap="none" dirty="0" smtClean="0">
                <a:solidFill>
                  <a:schemeClr val="dk1"/>
                </a:solidFill>
                <a:latin typeface="Calibri"/>
                <a:ea typeface="Calibri"/>
                <a:cs typeface="Calibri"/>
                <a:sym typeface="Calibri"/>
              </a:rPr>
              <a:t>skill of R-CLIPER after the bias adjustment was basically the </a:t>
            </a:r>
            <a:r>
              <a:rPr lang="en-US" sz="2400" dirty="0" smtClean="0">
                <a:solidFill>
                  <a:schemeClr val="dk1"/>
                </a:solidFill>
                <a:latin typeface="Calibri"/>
                <a:ea typeface="Calibri"/>
                <a:cs typeface="Calibri"/>
                <a:sym typeface="Calibri"/>
              </a:rPr>
              <a:t>same as MW </a:t>
            </a:r>
            <a:r>
              <a:rPr lang="en-US" sz="2400" dirty="0" err="1" smtClean="0">
                <a:solidFill>
                  <a:schemeClr val="dk1"/>
                </a:solidFill>
                <a:latin typeface="Calibri"/>
                <a:ea typeface="Calibri"/>
                <a:cs typeface="Calibri"/>
                <a:sym typeface="Calibri"/>
              </a:rPr>
              <a:t>TRaP</a:t>
            </a:r>
            <a:r>
              <a:rPr lang="en-US" sz="2400" dirty="0" smtClean="0">
                <a:solidFill>
                  <a:schemeClr val="dk1"/>
                </a:solidFill>
                <a:latin typeface="Calibri"/>
                <a:ea typeface="Calibri"/>
                <a:cs typeface="Calibri"/>
                <a:sym typeface="Calibri"/>
              </a:rPr>
              <a:t>, </a:t>
            </a:r>
            <a:r>
              <a:rPr lang="en-US" sz="2400" b="0" i="0" u="none" strike="noStrike" cap="none" dirty="0" smtClean="0">
                <a:solidFill>
                  <a:schemeClr val="dk1"/>
                </a:solidFill>
                <a:latin typeface="Calibri"/>
                <a:ea typeface="Calibri"/>
                <a:cs typeface="Calibri"/>
                <a:sym typeface="Calibri"/>
              </a:rPr>
              <a:t>so a </a:t>
            </a:r>
            <a:r>
              <a:rPr lang="en-US" sz="2400" b="0" i="0" u="none" strike="noStrike" cap="none" dirty="0" err="1" smtClean="0">
                <a:solidFill>
                  <a:schemeClr val="dk1"/>
                </a:solidFill>
                <a:latin typeface="Calibri"/>
                <a:ea typeface="Calibri"/>
                <a:cs typeface="Calibri"/>
                <a:sym typeface="Calibri"/>
              </a:rPr>
              <a:t>SensorWeight</a:t>
            </a:r>
            <a:r>
              <a:rPr lang="en-US" sz="2400" b="0" i="0" u="none" strike="noStrike" cap="none" dirty="0" smtClean="0">
                <a:solidFill>
                  <a:schemeClr val="dk1"/>
                </a:solidFill>
                <a:latin typeface="Calibri"/>
                <a:ea typeface="Calibri"/>
                <a:cs typeface="Calibri"/>
                <a:sym typeface="Calibri"/>
              </a:rPr>
              <a:t> of 1 was chosen.</a:t>
            </a:r>
            <a:endParaRPr lang="en-US" sz="2400" b="0" i="0" u="none" strike="noStrike" cap="none" dirty="0">
              <a:solidFill>
                <a:schemeClr val="dk1"/>
              </a:solidFill>
              <a:latin typeface="Calibri"/>
              <a:ea typeface="Calibri"/>
              <a:cs typeface="Calibri"/>
              <a:sym typeface="Calibri"/>
            </a:endParaRPr>
          </a:p>
        </p:txBody>
      </p:sp>
      <p:sp>
        <p:nvSpPr>
          <p:cNvPr id="1107" name="Shape 110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111</a:t>
            </a:fld>
            <a:endParaRPr lang="en-US" sz="1400" b="0" i="0" u="none" strike="noStrike" cap="none">
              <a:solidFill>
                <a:srgbClr val="295F7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660894" y="2759676"/>
            <a:ext cx="5669812" cy="411480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Shape 111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a:t>
            </a:r>
          </a:p>
        </p:txBody>
      </p:sp>
      <p:sp>
        <p:nvSpPr>
          <p:cNvPr id="1114" name="Shape 1114"/>
          <p:cNvSpPr txBox="1"/>
          <p:nvPr/>
        </p:nvSpPr>
        <p:spPr>
          <a:xfrm>
            <a:off x="381000" y="1828800"/>
            <a:ext cx="8229600" cy="121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Validation of the resulting eTRaP for </a:t>
            </a:r>
            <a:r>
              <a:rPr lang="en-US" sz="2400" b="0" i="0" u="none" strike="noStrike" cap="none" dirty="0" smtClean="0">
                <a:solidFill>
                  <a:schemeClr val="dk1"/>
                </a:solidFill>
                <a:latin typeface="Calibri"/>
                <a:ea typeface="Calibri"/>
                <a:cs typeface="Calibri"/>
                <a:sym typeface="Calibri"/>
              </a:rPr>
              <a:t>165-188 </a:t>
            </a:r>
            <a:r>
              <a:rPr lang="en-US" sz="2400" b="0" i="0" u="none" strike="noStrike" cap="none" dirty="0">
                <a:solidFill>
                  <a:schemeClr val="dk1"/>
                </a:solidFill>
                <a:latin typeface="Calibri"/>
                <a:ea typeface="Calibri"/>
                <a:cs typeface="Calibri"/>
                <a:sym typeface="Calibri"/>
              </a:rPr>
              <a:t>forecasts for </a:t>
            </a:r>
            <a:r>
              <a:rPr lang="en-US" sz="2400" b="0" i="0" u="none" strike="noStrike" cap="none" dirty="0" smtClean="0">
                <a:solidFill>
                  <a:schemeClr val="dk1"/>
                </a:solidFill>
                <a:latin typeface="Calibri"/>
                <a:ea typeface="Calibri"/>
                <a:cs typeface="Calibri"/>
                <a:sym typeface="Calibri"/>
              </a:rPr>
              <a:t>2004-2016 actuall</a:t>
            </a:r>
            <a:r>
              <a:rPr lang="en-US" sz="2400" dirty="0" smtClean="0">
                <a:solidFill>
                  <a:schemeClr val="dk1"/>
                </a:solidFill>
                <a:latin typeface="Calibri"/>
                <a:ea typeface="Calibri"/>
                <a:cs typeface="Calibri"/>
                <a:sym typeface="Calibri"/>
              </a:rPr>
              <a:t>y show an improvement in skill at all lead times—not the primary goal but an encouraging result!</a:t>
            </a:r>
            <a:endParaRPr lang="en-US" sz="2400" b="0" i="0" u="none" strike="noStrike" cap="none" dirty="0">
              <a:solidFill>
                <a:schemeClr val="dk1"/>
              </a:solidFill>
              <a:latin typeface="Calibri"/>
              <a:ea typeface="Calibri"/>
              <a:cs typeface="Calibri"/>
              <a:sym typeface="Calibri"/>
            </a:endParaRPr>
          </a:p>
        </p:txBody>
      </p:sp>
      <p:sp>
        <p:nvSpPr>
          <p:cNvPr id="1115" name="Shape 11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112</a:t>
            </a:fld>
            <a:endParaRPr lang="en-US" sz="1400" b="0" i="0" u="none" strike="noStrike" cap="none">
              <a:solidFill>
                <a:srgbClr val="295F71"/>
              </a:solidFill>
              <a:latin typeface="Calibri"/>
              <a:ea typeface="Calibri"/>
              <a:cs typeface="Calibri"/>
              <a:sym typeface="Calibri"/>
            </a:endParaRPr>
          </a:p>
        </p:txBody>
      </p:sp>
      <p:pic>
        <p:nvPicPr>
          <p:cNvPr id="4" name="Picture 3"/>
          <p:cNvPicPr>
            <a:picLocks noChangeAspect="1"/>
          </p:cNvPicPr>
          <p:nvPr/>
        </p:nvPicPr>
        <p:blipFill>
          <a:blip r:embed="rId3"/>
          <a:stretch>
            <a:fillRect/>
          </a:stretch>
        </p:blipFill>
        <p:spPr>
          <a:xfrm>
            <a:off x="0" y="3216675"/>
            <a:ext cx="4572000" cy="3318076"/>
          </a:xfrm>
          <a:prstGeom prst="rect">
            <a:avLst/>
          </a:prstGeom>
        </p:spPr>
      </p:pic>
      <p:pic>
        <p:nvPicPr>
          <p:cNvPr id="5" name="Picture 4"/>
          <p:cNvPicPr>
            <a:picLocks noChangeAspect="1"/>
          </p:cNvPicPr>
          <p:nvPr/>
        </p:nvPicPr>
        <p:blipFill>
          <a:blip r:embed="rId4"/>
          <a:stretch>
            <a:fillRect/>
          </a:stretch>
        </p:blipFill>
        <p:spPr>
          <a:xfrm>
            <a:off x="4572000" y="3229375"/>
            <a:ext cx="4572000" cy="3318076"/>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Shape 1122"/>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dirty="0">
                <a:solidFill>
                  <a:srgbClr val="002060"/>
                </a:solidFill>
                <a:latin typeface="Calibri"/>
                <a:ea typeface="Calibri"/>
                <a:cs typeface="Calibri"/>
                <a:sym typeface="Calibri"/>
              </a:rPr>
              <a:t>System test – verification (</a:t>
            </a:r>
            <a:r>
              <a:rPr lang="en-US" sz="3200" b="1" i="0" u="none" strike="noStrike" cap="none" dirty="0" smtClean="0">
                <a:solidFill>
                  <a:srgbClr val="002060"/>
                </a:solidFill>
                <a:latin typeface="Calibri"/>
                <a:ea typeface="Calibri"/>
                <a:cs typeface="Calibri"/>
                <a:sym typeface="Calibri"/>
              </a:rPr>
              <a:t>Example—Hermine / 2016)</a:t>
            </a:r>
            <a:endParaRPr lang="en-US" sz="3200" b="1" i="0" u="none" strike="noStrike" cap="none" dirty="0">
              <a:solidFill>
                <a:srgbClr val="002060"/>
              </a:solidFill>
              <a:latin typeface="Calibri"/>
              <a:ea typeface="Calibri"/>
              <a:cs typeface="Calibri"/>
              <a:sym typeface="Calibri"/>
            </a:endParaRPr>
          </a:p>
        </p:txBody>
      </p:sp>
      <p:sp>
        <p:nvSpPr>
          <p:cNvPr id="1123" name="Shape 1123"/>
          <p:cNvSpPr txBox="1"/>
          <p:nvPr/>
        </p:nvSpPr>
        <p:spPr>
          <a:xfrm>
            <a:off x="381000" y="1828800"/>
            <a:ext cx="8229600" cy="838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Comparison of </a:t>
            </a:r>
            <a:r>
              <a:rPr lang="en-US" sz="2400" b="0" i="0" u="none" strike="noStrike" cap="none" dirty="0" smtClean="0">
                <a:solidFill>
                  <a:schemeClr val="dk1"/>
                </a:solidFill>
                <a:latin typeface="Calibri"/>
                <a:ea typeface="Calibri"/>
                <a:cs typeface="Calibri"/>
                <a:sym typeface="Calibri"/>
              </a:rPr>
              <a:t>18-24 </a:t>
            </a:r>
            <a:r>
              <a:rPr lang="en-US" sz="2400" b="0" i="0" u="none" strike="noStrike" cap="none" dirty="0">
                <a:solidFill>
                  <a:schemeClr val="dk1"/>
                </a:solidFill>
                <a:latin typeface="Calibri"/>
                <a:ea typeface="Calibri"/>
                <a:cs typeface="Calibri"/>
                <a:sym typeface="Calibri"/>
              </a:rPr>
              <a:t>h forecasts of rainfall initialized at </a:t>
            </a:r>
            <a:r>
              <a:rPr lang="en-US" sz="2400" b="0" i="0" u="none" strike="noStrike" cap="none" dirty="0" smtClean="0">
                <a:solidFill>
                  <a:schemeClr val="dk1"/>
                </a:solidFill>
                <a:latin typeface="Calibri"/>
                <a:ea typeface="Calibri"/>
                <a:cs typeface="Calibri"/>
                <a:sym typeface="Calibri"/>
              </a:rPr>
              <a:t>06 UTC 2 September 2016</a:t>
            </a:r>
            <a:endParaRPr lang="en-US" sz="2400" b="0" i="0" u="none" strike="noStrike" cap="none" dirty="0">
              <a:solidFill>
                <a:schemeClr val="dk1"/>
              </a:solidFill>
              <a:latin typeface="Calibri"/>
              <a:ea typeface="Calibri"/>
              <a:cs typeface="Calibri"/>
              <a:sym typeface="Calibri"/>
            </a:endParaRPr>
          </a:p>
        </p:txBody>
      </p:sp>
      <p:sp>
        <p:nvSpPr>
          <p:cNvPr id="1124" name="Shape 112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113</a:t>
            </a:fld>
            <a:endParaRPr lang="en-US" sz="1400" b="0" i="0" u="none" strike="noStrike" cap="none">
              <a:solidFill>
                <a:srgbClr val="295F71"/>
              </a:solidFill>
              <a:latin typeface="Calibri"/>
              <a:ea typeface="Calibri"/>
              <a:cs typeface="Calibri"/>
              <a:sym typeface="Calibri"/>
            </a:endParaRPr>
          </a:p>
        </p:txBody>
      </p:sp>
      <p:sp>
        <p:nvSpPr>
          <p:cNvPr id="1127" name="Shape 1127"/>
          <p:cNvSpPr txBox="1"/>
          <p:nvPr/>
        </p:nvSpPr>
        <p:spPr>
          <a:xfrm>
            <a:off x="0" y="25146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dirty="0">
                <a:solidFill>
                  <a:schemeClr val="dk1"/>
                </a:solidFill>
                <a:latin typeface="Calibri"/>
                <a:ea typeface="Calibri"/>
                <a:cs typeface="Calibri"/>
                <a:sym typeface="Calibri"/>
              </a:rPr>
              <a:t>eTRaP w/o </a:t>
            </a:r>
            <a:r>
              <a:rPr lang="en-US" sz="2400" b="0" i="0" u="none" strike="noStrike" cap="none" dirty="0" smtClean="0">
                <a:solidFill>
                  <a:schemeClr val="dk1"/>
                </a:solidFill>
                <a:latin typeface="Calibri"/>
                <a:ea typeface="Calibri"/>
                <a:cs typeface="Calibri"/>
                <a:sym typeface="Calibri"/>
              </a:rPr>
              <a:t>R-CLIPER</a:t>
            </a:r>
            <a:endParaRPr lang="en-US" sz="2400" b="0" i="0" u="none" strike="noStrike" cap="none" dirty="0">
              <a:solidFill>
                <a:schemeClr val="dk1"/>
              </a:solidFill>
              <a:latin typeface="Calibri"/>
              <a:ea typeface="Calibri"/>
              <a:cs typeface="Calibri"/>
              <a:sym typeface="Calibri"/>
            </a:endParaRPr>
          </a:p>
        </p:txBody>
      </p:sp>
      <p:sp>
        <p:nvSpPr>
          <p:cNvPr id="1128" name="Shape 1128"/>
          <p:cNvSpPr txBox="1"/>
          <p:nvPr/>
        </p:nvSpPr>
        <p:spPr>
          <a:xfrm>
            <a:off x="4571999" y="2520713"/>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dirty="0">
                <a:solidFill>
                  <a:schemeClr val="dk1"/>
                </a:solidFill>
                <a:latin typeface="Calibri"/>
                <a:ea typeface="Calibri"/>
                <a:cs typeface="Calibri"/>
                <a:sym typeface="Calibri"/>
              </a:rPr>
              <a:t>eTRaP </a:t>
            </a:r>
            <a:r>
              <a:rPr lang="en-US" sz="2400" b="0" i="0" u="none" strike="noStrike" cap="none" dirty="0" smtClean="0">
                <a:solidFill>
                  <a:schemeClr val="dk1"/>
                </a:solidFill>
                <a:latin typeface="Calibri"/>
                <a:ea typeface="Calibri"/>
                <a:cs typeface="Calibri"/>
                <a:sym typeface="Calibri"/>
              </a:rPr>
              <a:t>w/R-CLIPER</a:t>
            </a:r>
            <a:endParaRPr lang="en-US" sz="2400" b="0" i="0" u="none" strike="noStrike" cap="none" dirty="0">
              <a:solidFill>
                <a:schemeClr val="dk1"/>
              </a:solidFill>
              <a:latin typeface="Calibri"/>
              <a:ea typeface="Calibri"/>
              <a:cs typeface="Calibri"/>
              <a:sym typeface="Calibri"/>
            </a:endParaRPr>
          </a:p>
        </p:txBody>
      </p:sp>
      <p:sp>
        <p:nvSpPr>
          <p:cNvPr id="1129" name="Shape 1129"/>
          <p:cNvSpPr txBox="1"/>
          <p:nvPr/>
        </p:nvSpPr>
        <p:spPr>
          <a:xfrm>
            <a:off x="243840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Stage IV</a:t>
            </a:r>
          </a:p>
        </p:txBody>
      </p:sp>
      <p:sp>
        <p:nvSpPr>
          <p:cNvPr id="1130" name="Shape 1130"/>
          <p:cNvSpPr txBox="1"/>
          <p:nvPr/>
        </p:nvSpPr>
        <p:spPr>
          <a:xfrm>
            <a:off x="701040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Stage IV</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3276601"/>
            <a:ext cx="4572000" cy="27574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283761"/>
            <a:ext cx="4572000" cy="2757488"/>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title"/>
          </p:nvPr>
        </p:nvSpPr>
        <p:spPr>
          <a:xfrm>
            <a:off x="381000" y="1066800"/>
            <a:ext cx="8577263" cy="1347786"/>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400" b="1" i="0" u="none" strike="noStrike" cap="none">
                <a:solidFill>
                  <a:srgbClr val="002060"/>
                </a:solidFill>
                <a:latin typeface="Calibri"/>
                <a:ea typeface="Calibri"/>
                <a:cs typeface="Calibri"/>
                <a:sym typeface="Calibri"/>
              </a:rPr>
              <a:t>System Test </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r>
              <a:rPr lang="en-US" sz="3600" b="0" i="0" u="none" strike="noStrike" cap="none">
                <a:solidFill>
                  <a:srgbClr val="002060"/>
                </a:solidFill>
                <a:latin typeface="Calibri"/>
                <a:ea typeface="Calibri"/>
                <a:cs typeface="Calibri"/>
                <a:sym typeface="Calibri"/>
              </a:rPr>
              <a:t> </a:t>
            </a:r>
            <a:r>
              <a:rPr lang="en-US" sz="3200" b="1" i="0" u="none" strike="noStrike" cap="none">
                <a:solidFill>
                  <a:srgbClr val="002060"/>
                </a:solidFill>
                <a:latin typeface="Calibri"/>
                <a:ea typeface="Calibri"/>
                <a:cs typeface="Calibri"/>
                <a:sym typeface="Calibri"/>
              </a:rPr>
              <a:t>Processing Monitoring - Operators Needs</a:t>
            </a:r>
          </a:p>
        </p:txBody>
      </p:sp>
      <p:sp>
        <p:nvSpPr>
          <p:cNvPr id="1137" name="Shape 1137"/>
          <p:cNvSpPr txBox="1">
            <a:spLocks noGrp="1"/>
          </p:cNvSpPr>
          <p:nvPr>
            <p:ph type="body" idx="1"/>
          </p:nvPr>
        </p:nvSpPr>
        <p:spPr>
          <a:xfrm>
            <a:off x="228600" y="2819400"/>
            <a:ext cx="8467725" cy="1211262"/>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No test needed.</a:t>
            </a:r>
          </a:p>
          <a:p>
            <a:pPr marL="273050" marR="0" lvl="0" indent="-273050" algn="l" rtl="0">
              <a:spcBef>
                <a:spcPts val="1000"/>
              </a:spcBef>
              <a:spcAft>
                <a:spcPts val="0"/>
              </a:spcAft>
              <a:buClr>
                <a:srgbClr val="0BD0D9"/>
              </a:buClr>
              <a:buSzPct val="25000"/>
              <a:buFont typeface="Noto Sans Symbols"/>
              <a:buNone/>
            </a:pPr>
            <a:endParaRPr sz="20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25000"/>
              <a:buFont typeface="Noto Sans Symbols"/>
              <a:buNone/>
            </a:pPr>
            <a:r>
              <a:rPr lang="en-US" sz="2400" b="0" i="0" u="none" strike="noStrike" cap="none">
                <a:solidFill>
                  <a:srgbClr val="C00000"/>
                </a:solidFill>
                <a:latin typeface="Arial"/>
                <a:ea typeface="Arial"/>
                <a:cs typeface="Arial"/>
                <a:sym typeface="Arial"/>
              </a:rPr>
              <a:t>		</a:t>
            </a:r>
          </a:p>
        </p:txBody>
      </p:sp>
      <p:sp>
        <p:nvSpPr>
          <p:cNvPr id="1138" name="Shape 1138"/>
          <p:cNvSpPr txBox="1">
            <a:spLocks noGrp="1"/>
          </p:cNvSpPr>
          <p:nvPr>
            <p:ph type="dt" idx="10"/>
          </p:nvPr>
        </p:nvSpPr>
        <p:spPr>
          <a:xfrm>
            <a:off x="-104775" y="6534150"/>
            <a:ext cx="1714500" cy="352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2/17/2017</a:t>
            </a:r>
          </a:p>
        </p:txBody>
      </p:sp>
      <p:sp>
        <p:nvSpPr>
          <p:cNvPr id="1139" name="Shape 1139"/>
          <p:cNvSpPr txBox="1">
            <a:spLocks noGrp="1"/>
          </p:cNvSpPr>
          <p:nvPr>
            <p:ph type="sldNum" idx="4294967295"/>
          </p:nvPr>
        </p:nvSpPr>
        <p:spPr>
          <a:xfrm>
            <a:off x="8277225" y="6477000"/>
            <a:ext cx="762000" cy="366713"/>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114</a:t>
            </a:fld>
            <a:endParaRPr lang="en-US" sz="1200" b="0" i="0" u="none" strike="noStrike" cap="none">
              <a:solidFill>
                <a:schemeClr val="dk1"/>
              </a:solidFill>
              <a:latin typeface="Arial"/>
              <a:ea typeface="Arial"/>
              <a:cs typeface="Arial"/>
              <a:sym typeface="Arial"/>
            </a:endParaRPr>
          </a:p>
        </p:txBody>
      </p:sp>
      <p:sp>
        <p:nvSpPr>
          <p:cNvPr id="1140" name="Shape 1140"/>
          <p:cNvSpPr txBox="1">
            <a:spLocks noGrp="1"/>
          </p:cNvSpPr>
          <p:nvPr>
            <p:ph type="ftr" idx="11"/>
          </p:nvPr>
        </p:nvSpPr>
        <p:spPr>
          <a:xfrm>
            <a:off x="3457575" y="6465889"/>
            <a:ext cx="3867149" cy="392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Shape 1146"/>
          <p:cNvSpPr txBox="1">
            <a:spLocks noGrp="1"/>
          </p:cNvSpPr>
          <p:nvPr>
            <p:ph type="title"/>
          </p:nvPr>
        </p:nvSpPr>
        <p:spPr>
          <a:xfrm>
            <a:off x="0" y="1066800"/>
            <a:ext cx="9144000" cy="1406525"/>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4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System Test  </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 </a:t>
            </a:r>
            <a:r>
              <a:rPr lang="en-US" sz="3200" b="1" i="0" u="none" strike="noStrike" cap="none">
                <a:solidFill>
                  <a:srgbClr val="002060"/>
                </a:solidFill>
                <a:latin typeface="Calibri"/>
                <a:ea typeface="Calibri"/>
                <a:cs typeface="Calibri"/>
                <a:sym typeface="Calibri"/>
              </a:rPr>
              <a:t>Product Monitoring – QC/QA Needs </a:t>
            </a:r>
          </a:p>
        </p:txBody>
      </p:sp>
      <p:sp>
        <p:nvSpPr>
          <p:cNvPr id="1147" name="Shape 1147"/>
          <p:cNvSpPr txBox="1">
            <a:spLocks noGrp="1"/>
          </p:cNvSpPr>
          <p:nvPr>
            <p:ph type="body" idx="1"/>
          </p:nvPr>
        </p:nvSpPr>
        <p:spPr>
          <a:xfrm>
            <a:off x="228600" y="2819400"/>
            <a:ext cx="8428037" cy="792162"/>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No test needed.</a:t>
            </a:r>
          </a:p>
          <a:p>
            <a:pPr marL="273050" marR="0" lvl="0" indent="-273050" algn="r" rtl="0">
              <a:spcBef>
                <a:spcPts val="1200"/>
              </a:spcBef>
              <a:spcAft>
                <a:spcPts val="0"/>
              </a:spcAft>
              <a:buClr>
                <a:srgbClr val="0BD0D9"/>
              </a:buClr>
              <a:buSzPct val="25000"/>
              <a:buFont typeface="Noto Sans Symbols"/>
              <a:buNone/>
            </a:pPr>
            <a:endParaRPr sz="2400" b="0" i="0" u="none" strike="noStrike" cap="none">
              <a:solidFill>
                <a:srgbClr val="C00000"/>
              </a:solidFill>
              <a:latin typeface="Arial"/>
              <a:ea typeface="Arial"/>
              <a:cs typeface="Arial"/>
              <a:sym typeface="Arial"/>
            </a:endParaRPr>
          </a:p>
          <a:p>
            <a:pPr marL="273050" marR="0" lvl="0" indent="-273050" algn="l" rtl="0">
              <a:spcBef>
                <a:spcPts val="120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2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900"/>
              </a:spcBef>
              <a:spcAft>
                <a:spcPts val="0"/>
              </a:spcAft>
              <a:buClr>
                <a:srgbClr val="0BD0D9"/>
              </a:buClr>
              <a:buSzPct val="25000"/>
              <a:buFont typeface="Noto Sans Symbols"/>
              <a:buNone/>
            </a:pPr>
            <a:endParaRPr sz="1800" b="0" i="0" u="none" strike="noStrike" cap="none">
              <a:solidFill>
                <a:schemeClr val="dk1"/>
              </a:solidFill>
              <a:latin typeface="Arial"/>
              <a:ea typeface="Arial"/>
              <a:cs typeface="Arial"/>
              <a:sym typeface="Arial"/>
            </a:endParaRPr>
          </a:p>
        </p:txBody>
      </p:sp>
      <p:sp>
        <p:nvSpPr>
          <p:cNvPr id="1148" name="Shape 114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Shape 1154"/>
          <p:cNvSpPr txBox="1">
            <a:spLocks noGrp="1"/>
          </p:cNvSpPr>
          <p:nvPr>
            <p:ph type="ctrTitle" idx="4294967295"/>
          </p:nvPr>
        </p:nvSpPr>
        <p:spPr>
          <a:xfrm>
            <a:off x="307975" y="2520949"/>
            <a:ext cx="8616949" cy="2117725"/>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Operational Readiness</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NESDIS/OSPO </a:t>
            </a:r>
            <a:r>
              <a:rPr lang="en-US" sz="6000" b="0" i="0" u="none" strike="noStrike" cap="none">
                <a:solidFill>
                  <a:srgbClr val="002060"/>
                </a:solidFill>
                <a:latin typeface="Calibri"/>
                <a:ea typeface="Calibri"/>
                <a:cs typeface="Calibri"/>
                <a:sym typeface="Calibri"/>
              </a:rPr>
              <a:t/>
            </a:r>
            <a:br>
              <a:rPr lang="en-US" sz="6000" b="0" i="0" u="none" strike="noStrike" cap="none">
                <a:solidFill>
                  <a:srgbClr val="002060"/>
                </a:solidFill>
                <a:latin typeface="Calibri"/>
                <a:ea typeface="Calibri"/>
                <a:cs typeface="Calibri"/>
                <a:sym typeface="Calibri"/>
              </a:rPr>
            </a:br>
            <a:endParaRPr lang="en-US" sz="6000" b="0" i="0" u="none" strike="noStrike" cap="none">
              <a:solidFill>
                <a:srgbClr val="002060"/>
              </a:solidFill>
              <a:latin typeface="Calibri"/>
              <a:ea typeface="Calibri"/>
              <a:cs typeface="Calibri"/>
              <a:sym typeface="Calibri"/>
            </a:endParaRPr>
          </a:p>
        </p:txBody>
      </p:sp>
      <p:sp>
        <p:nvSpPr>
          <p:cNvPr id="1155" name="Shape 115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Shape 1161"/>
          <p:cNvSpPr txBox="1">
            <a:spLocks noGrp="1"/>
          </p:cNvSpPr>
          <p:nvPr>
            <p:ph type="title"/>
          </p:nvPr>
        </p:nvSpPr>
        <p:spPr>
          <a:xfrm>
            <a:off x="0" y="1066800"/>
            <a:ext cx="9144000" cy="10890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Products </a:t>
            </a:r>
            <a:r>
              <a:rPr lang="en-US" sz="3600" b="0" i="0" u="none" strike="noStrike" cap="none">
                <a:solidFill>
                  <a:srgbClr val="263F78"/>
                </a:solidFill>
                <a:latin typeface="Arial"/>
                <a:ea typeface="Arial"/>
                <a:cs typeface="Arial"/>
                <a:sym typeface="Arial"/>
              </a:rPr>
              <a:t/>
            </a:r>
            <a:br>
              <a:rPr lang="en-US" sz="3600" b="0" i="0" u="none" strike="noStrike" cap="none">
                <a:solidFill>
                  <a:srgbClr val="263F78"/>
                </a:solidFill>
                <a:latin typeface="Arial"/>
                <a:ea typeface="Arial"/>
                <a:cs typeface="Arial"/>
                <a:sym typeface="Arial"/>
              </a:rPr>
            </a:br>
            <a:endParaRPr lang="en-US" sz="3600" b="0" i="0" u="none" strike="noStrike" cap="none">
              <a:solidFill>
                <a:srgbClr val="263F78"/>
              </a:solidFill>
              <a:latin typeface="Arial"/>
              <a:ea typeface="Arial"/>
              <a:cs typeface="Arial"/>
              <a:sym typeface="Arial"/>
            </a:endParaRPr>
          </a:p>
        </p:txBody>
      </p:sp>
      <p:sp>
        <p:nvSpPr>
          <p:cNvPr id="1162" name="Shape 1162"/>
          <p:cNvSpPr txBox="1">
            <a:spLocks noGrp="1"/>
          </p:cNvSpPr>
          <p:nvPr>
            <p:ph type="body" idx="1"/>
          </p:nvPr>
        </p:nvSpPr>
        <p:spPr>
          <a:xfrm>
            <a:off x="457200" y="1905000"/>
            <a:ext cx="8229600"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Inputs</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N18/N19, </a:t>
            </a:r>
            <a:r>
              <a:rPr lang="en-US" sz="1800" b="0" i="0" u="none" strike="noStrike" cap="none" dirty="0" err="1">
                <a:solidFill>
                  <a:schemeClr val="dk1"/>
                </a:solidFill>
                <a:latin typeface="Calibri"/>
                <a:ea typeface="Calibri"/>
                <a:cs typeface="Calibri"/>
                <a:sym typeface="Calibri"/>
              </a:rPr>
              <a:t>MetopA</a:t>
            </a:r>
            <a:r>
              <a:rPr lang="en-US" sz="1800" b="0" i="0" u="none" strike="noStrike" cap="none" dirty="0">
                <a:solidFill>
                  <a:schemeClr val="dk1"/>
                </a:solidFill>
                <a:latin typeface="Calibri"/>
                <a:ea typeface="Calibri"/>
                <a:cs typeface="Calibri"/>
                <a:sym typeface="Calibri"/>
              </a:rPr>
              <a:t>/B MHS </a:t>
            </a:r>
            <a:r>
              <a:rPr lang="en-US" sz="1800" b="0" i="0" u="none" strike="noStrike" cap="none" dirty="0" smtClean="0">
                <a:solidFill>
                  <a:schemeClr val="dk1"/>
                </a:solidFill>
                <a:latin typeface="Calibri"/>
                <a:ea typeface="Calibri"/>
                <a:cs typeface="Calibri"/>
                <a:sym typeface="Calibri"/>
              </a:rPr>
              <a:t>MIRS single-orbit </a:t>
            </a:r>
            <a:r>
              <a:rPr lang="en-US" sz="1800" b="0" i="0" u="none" strike="noStrike" cap="none" dirty="0">
                <a:solidFill>
                  <a:schemeClr val="dk1"/>
                </a:solidFill>
                <a:latin typeface="Calibri"/>
                <a:ea typeface="Calibri"/>
                <a:cs typeface="Calibri"/>
                <a:sym typeface="Calibri"/>
              </a:rPr>
              <a:t>rain rates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SSMIS (F17/F18) </a:t>
            </a:r>
            <a:r>
              <a:rPr lang="en-US" sz="1800" b="0" i="0" u="none" strike="noStrike" cap="none" dirty="0" smtClean="0">
                <a:solidFill>
                  <a:schemeClr val="dk1"/>
                </a:solidFill>
                <a:latin typeface="Calibri"/>
                <a:ea typeface="Calibri"/>
                <a:cs typeface="Calibri"/>
                <a:sym typeface="Calibri"/>
              </a:rPr>
              <a:t>MIRS single-orbit </a:t>
            </a:r>
            <a:r>
              <a:rPr lang="en-US" sz="1800" b="0" i="0" u="none" strike="noStrike" cap="none" dirty="0">
                <a:solidFill>
                  <a:schemeClr val="dk1"/>
                </a:solidFill>
                <a:latin typeface="Calibri"/>
                <a:ea typeface="Calibri"/>
                <a:cs typeface="Calibri"/>
                <a:sym typeface="Calibri"/>
              </a:rPr>
              <a:t>rain rates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GHE 1HR rainfall accumulations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NPP </a:t>
            </a:r>
            <a:r>
              <a:rPr lang="en-US" sz="1800" b="0" i="0" u="none" strike="noStrike" cap="none" dirty="0" smtClean="0">
                <a:solidFill>
                  <a:schemeClr val="dk1"/>
                </a:solidFill>
                <a:latin typeface="Calibri"/>
                <a:ea typeface="Calibri"/>
                <a:cs typeface="Calibri"/>
                <a:sym typeface="Calibri"/>
              </a:rPr>
              <a:t>ATMS MIRS </a:t>
            </a:r>
            <a:r>
              <a:rPr lang="en-US" sz="1800" b="0" i="0" u="none" strike="noStrike" cap="none" dirty="0">
                <a:solidFill>
                  <a:schemeClr val="dk1"/>
                </a:solidFill>
                <a:latin typeface="Calibri"/>
                <a:ea typeface="Calibri"/>
                <a:cs typeface="Calibri"/>
                <a:sym typeface="Calibri"/>
              </a:rPr>
              <a:t>rain rates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GCOM-W </a:t>
            </a:r>
            <a:r>
              <a:rPr lang="en-US" sz="1800" b="0" i="0" u="none" strike="noStrike" cap="none" dirty="0" smtClean="0">
                <a:solidFill>
                  <a:schemeClr val="dk1"/>
                </a:solidFill>
                <a:latin typeface="Calibri"/>
                <a:ea typeface="Calibri"/>
                <a:cs typeface="Calibri"/>
                <a:sym typeface="Calibri"/>
              </a:rPr>
              <a:t>AMSR2 rain </a:t>
            </a:r>
            <a:r>
              <a:rPr lang="en-US" sz="1800" b="0" i="0" u="none" strike="noStrike" cap="none" dirty="0">
                <a:solidFill>
                  <a:schemeClr val="dk1"/>
                </a:solidFill>
                <a:latin typeface="Calibri"/>
                <a:ea typeface="Calibri"/>
                <a:cs typeface="Calibri"/>
                <a:sym typeface="Calibri"/>
              </a:rPr>
              <a:t>rates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GPM GMI </a:t>
            </a:r>
            <a:r>
              <a:rPr lang="en-US" sz="1800" b="0" i="0" u="none" strike="noStrike" cap="none" dirty="0" smtClean="0">
                <a:solidFill>
                  <a:schemeClr val="dk1"/>
                </a:solidFill>
                <a:latin typeface="Calibri"/>
                <a:ea typeface="Calibri"/>
                <a:cs typeface="Calibri"/>
                <a:sym typeface="Calibri"/>
              </a:rPr>
              <a:t>rain </a:t>
            </a:r>
            <a:r>
              <a:rPr lang="en-US" sz="1800" b="0" i="0" u="none" strike="noStrike" cap="none" dirty="0">
                <a:solidFill>
                  <a:schemeClr val="dk1"/>
                </a:solidFill>
                <a:latin typeface="Calibri"/>
                <a:ea typeface="Calibri"/>
                <a:cs typeface="Calibri"/>
                <a:sym typeface="Calibri"/>
              </a:rPr>
              <a:t>rates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RSMC bulletins from </a:t>
            </a:r>
            <a:r>
              <a:rPr lang="en-US" sz="1800" b="0" i="0" u="none" strike="noStrike" cap="none" dirty="0" smtClean="0">
                <a:solidFill>
                  <a:schemeClr val="dk1"/>
                </a:solidFill>
                <a:latin typeface="Calibri"/>
                <a:ea typeface="Calibri"/>
                <a:cs typeface="Calibri"/>
                <a:sym typeface="Calibri"/>
              </a:rPr>
              <a:t>FOS2</a:t>
            </a:r>
          </a:p>
          <a:p>
            <a:pPr marL="639763" marR="0" lvl="1" indent="-246062" algn="l" rtl="0">
              <a:spcBef>
                <a:spcPts val="300"/>
              </a:spcBef>
              <a:spcAft>
                <a:spcPts val="0"/>
              </a:spcAft>
              <a:buClr>
                <a:schemeClr val="accent1"/>
              </a:buClr>
              <a:buSzPct val="85000"/>
              <a:buFont typeface="Noto Sans Symbols"/>
              <a:buChar char="●"/>
            </a:pPr>
            <a:r>
              <a:rPr lang="en-US" sz="1800" dirty="0" smtClean="0">
                <a:solidFill>
                  <a:srgbClr val="FF0000"/>
                </a:solidFill>
                <a:latin typeface="Calibri"/>
                <a:ea typeface="Calibri"/>
                <a:cs typeface="Calibri"/>
                <a:sym typeface="Calibri"/>
              </a:rPr>
              <a:t>SHIPS file from SFS</a:t>
            </a:r>
            <a:endParaRPr lang="en-US" sz="1800" b="0" i="0" u="none" strike="noStrike" cap="none" dirty="0">
              <a:solidFill>
                <a:srgbClr val="FF0000"/>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Coverage</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Global</a:t>
            </a:r>
          </a:p>
          <a:p>
            <a:pPr marL="273050" marR="0" lvl="0" indent="-273050" algn="l" rtl="0">
              <a:spcBef>
                <a:spcPts val="300"/>
              </a:spcBef>
              <a:spcAft>
                <a:spcPts val="0"/>
              </a:spcAft>
              <a:buClr>
                <a:srgbClr val="0BD0D9"/>
              </a:buClr>
              <a:buSzPct val="95000"/>
              <a:buFont typeface="Noto Sans Symbols"/>
              <a:buChar char="●"/>
            </a:pPr>
            <a:r>
              <a:rPr lang="en-US" sz="1800" b="1" i="0" u="none" strike="noStrike" cap="none" dirty="0">
                <a:solidFill>
                  <a:schemeClr val="dk1"/>
                </a:solidFill>
                <a:latin typeface="Calibri"/>
                <a:ea typeface="Calibri"/>
                <a:cs typeface="Calibri"/>
                <a:sym typeface="Calibri"/>
              </a:rPr>
              <a:t>Formats</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err="1">
                <a:solidFill>
                  <a:schemeClr val="dk1"/>
                </a:solidFill>
                <a:latin typeface="Calibri"/>
                <a:ea typeface="Calibri"/>
                <a:cs typeface="Calibri"/>
                <a:sym typeface="Calibri"/>
              </a:rPr>
              <a:t>McIDAS</a:t>
            </a:r>
            <a:r>
              <a:rPr lang="en-US" sz="1800" b="0" i="0" u="none" strike="noStrike" cap="none" dirty="0">
                <a:solidFill>
                  <a:schemeClr val="dk1"/>
                </a:solidFill>
                <a:latin typeface="Calibri"/>
                <a:ea typeface="Calibri"/>
                <a:cs typeface="Calibri"/>
                <a:sym typeface="Calibri"/>
              </a:rPr>
              <a:t> AREA / ASCII / Binary</a:t>
            </a:r>
          </a:p>
          <a:p>
            <a:pPr marL="273050" marR="0" lvl="0" indent="-273050" algn="l" rtl="0">
              <a:spcBef>
                <a:spcPts val="300"/>
              </a:spcBef>
              <a:spcAft>
                <a:spcPts val="0"/>
              </a:spcAft>
              <a:buClr>
                <a:srgbClr val="0BD0D9"/>
              </a:buClr>
              <a:buSzPct val="95000"/>
              <a:buFont typeface="Noto Sans Symbols"/>
              <a:buChar char="●"/>
            </a:pPr>
            <a:r>
              <a:rPr lang="en-US" sz="1800" b="1" i="0" u="none" strike="noStrike" cap="none" dirty="0">
                <a:solidFill>
                  <a:schemeClr val="dk1"/>
                </a:solidFill>
                <a:latin typeface="Calibri"/>
                <a:ea typeface="Calibri"/>
                <a:cs typeface="Calibri"/>
                <a:sym typeface="Calibri"/>
              </a:rPr>
              <a:t>Latency</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4 hours</a:t>
            </a:r>
          </a:p>
        </p:txBody>
      </p:sp>
      <p:sp>
        <p:nvSpPr>
          <p:cNvPr id="1163" name="Shape 116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graphicFrame>
        <p:nvGraphicFramePr>
          <p:cNvPr id="1168" name="Shape 1168"/>
          <p:cNvGraphicFramePr/>
          <p:nvPr/>
        </p:nvGraphicFramePr>
        <p:xfrm>
          <a:off x="0" y="2209800"/>
          <a:ext cx="9144000" cy="4907330"/>
        </p:xfrm>
        <a:graphic>
          <a:graphicData uri="http://schemas.openxmlformats.org/drawingml/2006/table">
            <a:tbl>
              <a:tblPr>
                <a:noFill/>
                <a:tableStyleId>{F94ADCE9-7C77-41DF-AAF1-7481930DA49A}</a:tableStyleId>
              </a:tblPr>
              <a:tblGrid>
                <a:gridCol w="3048000"/>
                <a:gridCol w="3556000"/>
                <a:gridCol w="863600"/>
                <a:gridCol w="1676400"/>
              </a:tblGrid>
              <a:tr h="15240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 name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Array Size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Units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r>
              <a:tr h="407975">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Ensemble average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YYYY&lt;NAME&gt;avgqpf.MMDDHH00.LL, where YYYY is the year, NAME is the storm name, MMDDHH is the initialization month, day, GMT hour, and LL is the time at the beginning of the forecast interval (except 24=24-h forecast). The ASCII file has the same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6-h accumulations: inches*255/20;</a:t>
                      </a:r>
                    </a:p>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24-h accumulations: inches*255/40.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Probability-weighted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YYYY&lt;NAME&gt;pmqpf.MMDDHH00.LL. The ASCII file has the sane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Same as above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25, 50, 75, or 100 mm rainfall accumulation in 6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YYYY&lt;NAME&gt;pPP(P).MMDDHH00.LL(.TXT) where PP(P) is the threshold value (mm) for the exceedance probability.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50, 100, 150, or 200mm rainfall accumulation in 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YYYY&lt;NAME&gt;pPP(P).MMDDHH00.24 (.TXT)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bl>
          </a:graphicData>
        </a:graphic>
      </p:graphicFrame>
      <p:sp>
        <p:nvSpPr>
          <p:cNvPr id="1169" name="Shape 1169"/>
          <p:cNvSpPr txBox="1"/>
          <p:nvPr/>
        </p:nvSpPr>
        <p:spPr>
          <a:xfrm>
            <a:off x="0" y="1066800"/>
            <a:ext cx="9144000" cy="990599"/>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3700" b="1" i="0" u="none" strike="noStrike" cap="none">
                <a:solidFill>
                  <a:srgbClr val="263F78"/>
                </a:solidFill>
                <a:latin typeface="Calibri"/>
                <a:ea typeface="Calibri"/>
                <a:cs typeface="Calibri"/>
                <a:sym typeface="Calibri"/>
              </a:rPr>
              <a:t>System Operational Readiness: Products</a:t>
            </a:r>
          </a:p>
          <a:p>
            <a:pPr marL="0" marR="0" lvl="0" indent="0" algn="ctr" rtl="0">
              <a:lnSpc>
                <a:spcPct val="80000"/>
              </a:lnSpc>
              <a:spcBef>
                <a:spcPts val="0"/>
              </a:spcBef>
              <a:spcAft>
                <a:spcPts val="0"/>
              </a:spcAft>
              <a:buClr>
                <a:srgbClr val="263F78"/>
              </a:buClr>
              <a:buSzPct val="25000"/>
              <a:buFont typeface="Calibri"/>
              <a:buNone/>
            </a:pPr>
            <a:r>
              <a:rPr lang="en-US" sz="3237" b="1" i="0" u="none" strike="noStrike" cap="none">
                <a:solidFill>
                  <a:srgbClr val="263F78"/>
                </a:solidFill>
                <a:latin typeface="Calibri"/>
                <a:ea typeface="Calibri"/>
                <a:cs typeface="Calibri"/>
                <a:sym typeface="Calibri"/>
              </a:rPr>
              <a:t>output</a:t>
            </a:r>
            <a:r>
              <a:rPr lang="en-US" sz="3700" b="1" i="0" u="none" strike="noStrike" cap="none">
                <a:solidFill>
                  <a:srgbClr val="263F78"/>
                </a:solidFill>
                <a:latin typeface="Calibri"/>
                <a:ea typeface="Calibri"/>
                <a:cs typeface="Calibri"/>
                <a:sym typeface="Calibri"/>
              </a:rPr>
              <a:t> </a:t>
            </a:r>
          </a:p>
        </p:txBody>
      </p:sp>
      <p:sp>
        <p:nvSpPr>
          <p:cNvPr id="1170" name="Shape 117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Shape 1176"/>
          <p:cNvSpPr txBox="1">
            <a:spLocks noGrp="1"/>
          </p:cNvSpPr>
          <p:nvPr>
            <p:ph type="title"/>
          </p:nvPr>
        </p:nvSpPr>
        <p:spPr>
          <a:xfrm>
            <a:off x="0" y="1066800"/>
            <a:ext cx="9144000" cy="1219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a:t>
            </a:r>
            <a:r>
              <a:rPr lang="en-US" sz="5400" b="1" i="0" u="none" strike="noStrike" cap="none">
                <a:solidFill>
                  <a:srgbClr val="002060"/>
                </a:solidFill>
                <a:latin typeface="Calibri"/>
                <a:ea typeface="Calibri"/>
                <a:cs typeface="Calibri"/>
                <a:sym typeface="Calibri"/>
              </a:rPr>
              <a:t/>
            </a:r>
            <a:br>
              <a:rPr lang="en-US" sz="54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Users of Products</a:t>
            </a:r>
          </a:p>
        </p:txBody>
      </p:sp>
      <p:graphicFrame>
        <p:nvGraphicFramePr>
          <p:cNvPr id="1177" name="Shape 1177"/>
          <p:cNvGraphicFramePr/>
          <p:nvPr>
            <p:extLst>
              <p:ext uri="{D42A27DB-BD31-4B8C-83A1-F6EECF244321}">
                <p14:modId xmlns:p14="http://schemas.microsoft.com/office/powerpoint/2010/main" val="3013755238"/>
              </p:ext>
            </p:extLst>
          </p:nvPr>
        </p:nvGraphicFramePr>
        <p:xfrm>
          <a:off x="152400" y="2438400"/>
          <a:ext cx="8839200" cy="3610980"/>
        </p:xfrm>
        <a:graphic>
          <a:graphicData uri="http://schemas.openxmlformats.org/drawingml/2006/table">
            <a:tbl>
              <a:tblPr>
                <a:noFill/>
                <a:tableStyleId>{F94ADCE9-7C77-41DF-AAF1-7481930DA49A}</a:tableStyleId>
              </a:tblPr>
              <a:tblGrid>
                <a:gridCol w="1961175"/>
                <a:gridCol w="2069875"/>
                <a:gridCol w="2230050"/>
                <a:gridCol w="2578100"/>
              </a:tblGrid>
              <a:tr h="469900">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dirty="0">
                          <a:solidFill>
                            <a:schemeClr val="lt1"/>
                          </a:solidFill>
                          <a:latin typeface="Calibri"/>
                          <a:ea typeface="Calibri"/>
                          <a:cs typeface="Calibri"/>
                          <a:sym typeface="Calibri"/>
                        </a:rPr>
                        <a:t>User</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POCs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Products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Dissemination</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r>
              <a:tr h="657225">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HPC/WPC</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Mark Klein</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 </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dirty="0">
                          <a:solidFill>
                            <a:schemeClr val="dk1"/>
                          </a:solidFill>
                          <a:latin typeface="Calibri"/>
                          <a:ea typeface="Calibri"/>
                          <a:cs typeface="Calibri"/>
                          <a:sym typeface="Calibri"/>
                        </a:rPr>
                        <a:t>ESPC ftp server / </a:t>
                      </a:r>
                      <a:r>
                        <a:rPr lang="en-US" sz="2400" b="0" i="0" u="none" strike="noStrike" cap="none" dirty="0" smtClean="0">
                          <a:solidFill>
                            <a:schemeClr val="dk1"/>
                          </a:solidFill>
                          <a:latin typeface="Calibri"/>
                          <a:ea typeface="Calibri"/>
                          <a:cs typeface="Calibri"/>
                          <a:sym typeface="Calibri"/>
                        </a:rPr>
                        <a:t>PDA</a:t>
                      </a:r>
                      <a:endParaRPr lang="en-US" sz="2400" b="0" i="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NESDIS/SAB</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Mike Turk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ESPC WEB Server</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NCDC/CLASS</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Philip Johns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daily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dirty="0">
                          <a:solidFill>
                            <a:schemeClr val="dk1"/>
                          </a:solidFill>
                          <a:latin typeface="Calibri"/>
                          <a:ea typeface="Calibri"/>
                          <a:cs typeface="Calibri"/>
                          <a:sym typeface="Calibri"/>
                        </a:rPr>
                        <a:t>ESPC ftp server / </a:t>
                      </a:r>
                      <a:r>
                        <a:rPr lang="en-US" sz="2400" b="0" i="0" u="none" strike="noStrike" cap="none" dirty="0" smtClean="0">
                          <a:solidFill>
                            <a:schemeClr val="dk1"/>
                          </a:solidFill>
                          <a:latin typeface="Calibri"/>
                          <a:ea typeface="Calibri"/>
                          <a:cs typeface="Calibri"/>
                          <a:sym typeface="Calibri"/>
                        </a:rPr>
                        <a:t>PDA</a:t>
                      </a:r>
                      <a:endParaRPr lang="en-US" sz="2400" b="0" i="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All other users</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All other users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 / daily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ESPC Web Server / ftp server</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178" name="Shape 117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304800" y="1752600"/>
            <a:ext cx="8547100" cy="4648199"/>
          </a:xfrm>
          <a:prstGeom prst="rect">
            <a:avLst/>
          </a:prstGeom>
          <a:noFill/>
          <a:ln>
            <a:noFill/>
          </a:ln>
        </p:spPr>
        <p:txBody>
          <a:bodyPr lIns="92075" tIns="46025" rIns="92075" bIns="46025" anchor="t" anchorCtr="0">
            <a:noAutofit/>
          </a:bodyPr>
          <a:lstStyle/>
          <a:p>
            <a:pPr marL="273050" marR="0" lvl="0" indent="-273050" algn="l" rtl="0">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ESPC</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Run eTRaP system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Distribute eTRaP products to users</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Perform routine product quality monitoring and maintenance</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Products Area Lead – Liqun Ma</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QA Lead – Zhaohui Cheng</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ESPC O&amp;M Team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Robert Glassberg</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STAR Science Maintenance Team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Bob Kuligowski</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Elizabeth Ebert</a:t>
            </a:r>
          </a:p>
        </p:txBody>
      </p:sp>
      <p:sp>
        <p:nvSpPr>
          <p:cNvPr id="221" name="Shape 221"/>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 – O&amp;M</a:t>
            </a:r>
          </a:p>
        </p:txBody>
      </p:sp>
      <p:sp>
        <p:nvSpPr>
          <p:cNvPr id="222" name="Shape 22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Shape 1184"/>
          <p:cNvSpPr txBox="1">
            <a:spLocks noGrp="1"/>
          </p:cNvSpPr>
          <p:nvPr>
            <p:ph type="title"/>
          </p:nvPr>
        </p:nvSpPr>
        <p:spPr>
          <a:xfrm>
            <a:off x="0" y="11430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a:t>
            </a:r>
            <a:r>
              <a:rPr lang="en-US" sz="4400" b="1" i="0" u="none" strike="noStrike" cap="none">
                <a:solidFill>
                  <a:srgbClr val="002060"/>
                </a:solidFill>
                <a:latin typeface="Calibri"/>
                <a:ea typeface="Calibri"/>
                <a:cs typeface="Calibri"/>
                <a:sym typeface="Calibri"/>
              </a:rPr>
              <a:t/>
            </a:r>
            <a:br>
              <a:rPr lang="en-US" sz="44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Production Environment</a:t>
            </a:r>
          </a:p>
        </p:txBody>
      </p:sp>
      <p:sp>
        <p:nvSpPr>
          <p:cNvPr id="1185" name="Shape 1185"/>
          <p:cNvSpPr txBox="1">
            <a:spLocks noGrp="1"/>
          </p:cNvSpPr>
          <p:nvPr>
            <p:ph type="body" idx="1"/>
          </p:nvPr>
        </p:nvSpPr>
        <p:spPr>
          <a:xfrm>
            <a:off x="304800" y="2438400"/>
            <a:ext cx="8567738" cy="3733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1" i="0" u="none" strike="noStrike" cap="none" dirty="0">
                <a:solidFill>
                  <a:schemeClr val="dk1"/>
                </a:solidFill>
                <a:latin typeface="Calibri"/>
                <a:ea typeface="Calibri"/>
                <a:cs typeface="Calibri"/>
                <a:sym typeface="Calibri"/>
              </a:rPr>
              <a:t>Development</a:t>
            </a:r>
            <a:r>
              <a:rPr lang="en-US" sz="2800" b="0" i="0" u="none" strike="noStrike" cap="none" dirty="0">
                <a:solidFill>
                  <a:schemeClr val="dk1"/>
                </a:solidFill>
                <a:latin typeface="Calibri"/>
                <a:ea typeface="Calibri"/>
                <a:cs typeface="Calibri"/>
                <a:sym typeface="Calibri"/>
              </a:rPr>
              <a:t> – </a:t>
            </a:r>
            <a:r>
              <a:rPr lang="en-US" sz="2800" b="0" i="0" u="none" strike="noStrike" cap="none" dirty="0" err="1">
                <a:solidFill>
                  <a:schemeClr val="dk1"/>
                </a:solidFill>
                <a:latin typeface="Calibri"/>
                <a:ea typeface="Calibri"/>
                <a:cs typeface="Calibri"/>
                <a:sym typeface="Calibri"/>
              </a:rPr>
              <a:t>geodev</a:t>
            </a:r>
            <a:endParaRPr lang="en-US" sz="2800" b="0" i="0" u="none" strike="noStrike" cap="none" dirty="0">
              <a:solidFill>
                <a:schemeClr val="dk1"/>
              </a:solidFill>
              <a:latin typeface="Calibri"/>
              <a:ea typeface="Calibri"/>
              <a:cs typeface="Calibri"/>
              <a:sym typeface="Calibri"/>
            </a:endParaRP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dirty="0">
                <a:solidFill>
                  <a:schemeClr val="dk1"/>
                </a:solidFill>
                <a:latin typeface="Calibri"/>
                <a:ea typeface="Calibri"/>
                <a:cs typeface="Calibri"/>
                <a:sym typeface="Calibri"/>
              </a:rPr>
              <a:t>Testing </a:t>
            </a:r>
            <a:r>
              <a:rPr lang="en-US" sz="2800" b="0" i="0" u="none" strike="noStrike" cap="none" dirty="0">
                <a:solidFill>
                  <a:schemeClr val="dk1"/>
                </a:solidFill>
                <a:latin typeface="Calibri"/>
                <a:ea typeface="Calibri"/>
                <a:cs typeface="Calibri"/>
                <a:sym typeface="Calibri"/>
              </a:rPr>
              <a:t>– geoprod3t</a:t>
            </a: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dirty="0">
                <a:solidFill>
                  <a:schemeClr val="dk1"/>
                </a:solidFill>
                <a:latin typeface="Calibri"/>
                <a:ea typeface="Calibri"/>
                <a:cs typeface="Calibri"/>
                <a:sym typeface="Calibri"/>
              </a:rPr>
              <a:t>Production</a:t>
            </a:r>
            <a:r>
              <a:rPr lang="en-US" sz="2800" b="0" i="0" u="none" strike="noStrike" cap="none" dirty="0">
                <a:solidFill>
                  <a:schemeClr val="dk1"/>
                </a:solidFill>
                <a:latin typeface="Calibri"/>
                <a:ea typeface="Calibri"/>
                <a:cs typeface="Calibri"/>
                <a:sym typeface="Calibri"/>
              </a:rPr>
              <a:t> – geoprod3</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Upgraded eTRaP will be running to generate the operational products on geoprod3</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eTRaP products are distributed to users through ESPC web server(GP5), </a:t>
            </a:r>
            <a:r>
              <a:rPr lang="en-US" sz="2400" b="0" i="0" u="none" strike="noStrike" cap="none" dirty="0" smtClean="0">
                <a:solidFill>
                  <a:schemeClr val="dk1"/>
                </a:solidFill>
                <a:latin typeface="Calibri"/>
                <a:ea typeface="Calibri"/>
                <a:cs typeface="Calibri"/>
                <a:sym typeface="Calibri"/>
              </a:rPr>
              <a:t>PDA  </a:t>
            </a:r>
            <a:r>
              <a:rPr lang="en-US" sz="2400" b="0" i="0" u="none" strike="noStrike" cap="none" dirty="0">
                <a:solidFill>
                  <a:schemeClr val="dk1"/>
                </a:solidFill>
                <a:latin typeface="Calibri"/>
                <a:ea typeface="Calibri"/>
                <a:cs typeface="Calibri"/>
                <a:sym typeface="Calibri"/>
              </a:rPr>
              <a:t>and anonymous ftp server </a:t>
            </a:r>
            <a:r>
              <a:rPr lang="en-US" sz="2400" b="0" i="0" u="none" strike="noStrike" cap="none" dirty="0" err="1">
                <a:solidFill>
                  <a:schemeClr val="dk1"/>
                </a:solidFill>
                <a:latin typeface="Calibri"/>
                <a:ea typeface="Calibri"/>
                <a:cs typeface="Calibri"/>
                <a:sym typeface="Calibri"/>
              </a:rPr>
              <a:t>Satepsanone</a:t>
            </a:r>
            <a:r>
              <a:rPr lang="en-US" sz="2400" b="0" i="0" u="none" strike="noStrike" cap="none" dirty="0">
                <a:solidFill>
                  <a:schemeClr val="dk1"/>
                </a:solidFill>
                <a:latin typeface="Calibri"/>
                <a:ea typeface="Calibri"/>
                <a:cs typeface="Calibri"/>
                <a:sym typeface="Calibri"/>
              </a:rPr>
              <a:t>.</a:t>
            </a: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dirty="0">
                <a:solidFill>
                  <a:schemeClr val="dk1"/>
                </a:solidFill>
                <a:latin typeface="Calibri"/>
                <a:ea typeface="Calibri"/>
                <a:cs typeface="Calibri"/>
                <a:sym typeface="Calibri"/>
              </a:rPr>
              <a:t>Backup – </a:t>
            </a:r>
            <a:r>
              <a:rPr lang="en-US" sz="2600" b="0" i="0" u="none" strike="noStrike" cap="none" dirty="0">
                <a:solidFill>
                  <a:schemeClr val="dk1"/>
                </a:solidFill>
                <a:latin typeface="Calibri"/>
                <a:ea typeface="Calibri"/>
                <a:cs typeface="Calibri"/>
                <a:sym typeface="Calibri"/>
              </a:rPr>
              <a:t>No backup server </a:t>
            </a:r>
          </a:p>
          <a:p>
            <a:pPr marL="639763" marR="0" lvl="1" indent="-246062" algn="l" rtl="0">
              <a:spcBef>
                <a:spcPts val="800"/>
              </a:spcBef>
              <a:spcAft>
                <a:spcPts val="0"/>
              </a:spcAft>
              <a:buClr>
                <a:schemeClr val="accent1"/>
              </a:buClr>
              <a:buSzPct val="25000"/>
              <a:buFont typeface="Noto Sans Symbols"/>
              <a:buNone/>
            </a:pPr>
            <a:endParaRPr sz="1600" b="0" i="0" u="none" strike="noStrike" cap="none" dirty="0">
              <a:solidFill>
                <a:srgbClr val="253D75"/>
              </a:solidFill>
              <a:latin typeface="Arial"/>
              <a:ea typeface="Arial"/>
              <a:cs typeface="Arial"/>
              <a:sym typeface="Arial"/>
            </a:endParaRPr>
          </a:p>
        </p:txBody>
      </p:sp>
      <p:sp>
        <p:nvSpPr>
          <p:cNvPr id="1186" name="Shape 118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Shape 1192"/>
          <p:cNvSpPr txBox="1">
            <a:spLocks noGrp="1"/>
          </p:cNvSpPr>
          <p:nvPr>
            <p:ph type="title"/>
          </p:nvPr>
        </p:nvSpPr>
        <p:spPr>
          <a:xfrm>
            <a:off x="0" y="1066800"/>
            <a:ext cx="9144000" cy="1282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Dissemination</a:t>
            </a:r>
          </a:p>
        </p:txBody>
      </p:sp>
      <p:sp>
        <p:nvSpPr>
          <p:cNvPr id="1193" name="Shape 1193"/>
          <p:cNvSpPr txBox="1">
            <a:spLocks noGrp="1"/>
          </p:cNvSpPr>
          <p:nvPr>
            <p:ph type="body" idx="1"/>
          </p:nvPr>
        </p:nvSpPr>
        <p:spPr>
          <a:xfrm>
            <a:off x="304800" y="2362200"/>
            <a:ext cx="8585200" cy="3352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Internet (web Interface)</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change</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smtClean="0">
                <a:solidFill>
                  <a:schemeClr val="dk1"/>
                </a:solidFill>
                <a:latin typeface="Calibri"/>
                <a:ea typeface="Calibri"/>
                <a:cs typeface="Calibri"/>
                <a:sym typeface="Calibri"/>
              </a:rPr>
              <a:t>PDA</a:t>
            </a:r>
            <a:endParaRPr lang="en-US" sz="28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change</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err="1">
                <a:solidFill>
                  <a:schemeClr val="dk1"/>
                </a:solidFill>
                <a:latin typeface="Calibri"/>
                <a:ea typeface="Calibri"/>
                <a:cs typeface="Calibri"/>
                <a:sym typeface="Calibri"/>
              </a:rPr>
              <a:t>Satepsanone</a:t>
            </a:r>
            <a:endParaRPr lang="en-US" sz="28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change</a:t>
            </a:r>
          </a:p>
          <a:p>
            <a:pPr marL="639763" marR="0" lvl="1" indent="-246062" algn="l" rtl="0">
              <a:spcBef>
                <a:spcPts val="1000"/>
              </a:spcBef>
              <a:spcAft>
                <a:spcPts val="0"/>
              </a:spcAft>
              <a:buClr>
                <a:schemeClr val="accent1"/>
              </a:buClr>
              <a:buSzPct val="2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1194" name="Shape 11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Shape 1200"/>
          <p:cNvSpPr txBox="1">
            <a:spLocks noGrp="1"/>
          </p:cNvSpPr>
          <p:nvPr>
            <p:ph type="title"/>
          </p:nvPr>
        </p:nvSpPr>
        <p:spPr>
          <a:xfrm>
            <a:off x="0" y="10668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a:t>
            </a:r>
            <a:r>
              <a:rPr lang="en-US" sz="4000" b="1" i="0" u="none" strike="noStrike" cap="none">
                <a:solidFill>
                  <a:srgbClr val="263F78"/>
                </a:solidFill>
                <a:latin typeface="Calibri"/>
                <a:ea typeface="Calibri"/>
                <a:cs typeface="Calibri"/>
                <a:sym typeface="Calibri"/>
              </a:rPr>
              <a:t/>
            </a:r>
            <a:br>
              <a:rPr lang="en-US" sz="4000" b="1" i="0" u="none" strike="noStrike" cap="none">
                <a:solidFill>
                  <a:srgbClr val="263F78"/>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Monitoring </a:t>
            </a:r>
          </a:p>
        </p:txBody>
      </p:sp>
      <p:sp>
        <p:nvSpPr>
          <p:cNvPr id="1201" name="Shape 1201"/>
          <p:cNvSpPr txBox="1">
            <a:spLocks noGrp="1"/>
          </p:cNvSpPr>
          <p:nvPr>
            <p:ph type="body" idx="1"/>
          </p:nvPr>
        </p:nvSpPr>
        <p:spPr>
          <a:xfrm>
            <a:off x="457200" y="2506663"/>
            <a:ext cx="8229600" cy="25225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Quality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No change</a:t>
            </a:r>
          </a:p>
          <a:p>
            <a:pPr marL="273050" marR="0" lvl="1" indent="-273050" algn="l" rtl="0">
              <a:spcBef>
                <a:spcPts val="600"/>
              </a:spcBef>
              <a:spcAft>
                <a:spcPts val="0"/>
              </a:spcAft>
              <a:buClr>
                <a:srgbClr val="6BB1C9"/>
              </a:buClr>
              <a:buSzPct val="25000"/>
              <a:buFont typeface="Noto Sans Symbols"/>
              <a:buNone/>
            </a:pPr>
            <a:endParaRPr sz="3200" b="0" i="0" u="none" strike="noStrike" cap="none">
              <a:solidFill>
                <a:schemeClr val="dk1"/>
              </a:solidFill>
              <a:latin typeface="Arial"/>
              <a:ea typeface="Arial"/>
              <a:cs typeface="Arial"/>
              <a:sym typeface="Arial"/>
            </a:endParaRP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Performance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No change</a:t>
            </a:r>
          </a:p>
          <a:p>
            <a:pPr marL="639763" marR="0" lvl="1" indent="-246062" algn="l" rtl="0">
              <a:lnSpc>
                <a:spcPct val="80000"/>
              </a:lnSpc>
              <a:spcBef>
                <a:spcPts val="560"/>
              </a:spcBef>
              <a:spcAft>
                <a:spcPts val="0"/>
              </a:spcAft>
              <a:buClr>
                <a:schemeClr val="accent1"/>
              </a:buClr>
              <a:buSzPct val="85000"/>
              <a:buFont typeface="Noto Sans Symbols"/>
              <a:buNone/>
            </a:pPr>
            <a:endParaRPr sz="2800" b="0" i="0" u="none" strike="noStrike" cap="none">
              <a:solidFill>
                <a:schemeClr val="dk1"/>
              </a:solidFill>
              <a:latin typeface="Arial"/>
              <a:ea typeface="Arial"/>
              <a:cs typeface="Arial"/>
              <a:sym typeface="Arial"/>
            </a:endParaRPr>
          </a:p>
          <a:p>
            <a:pPr marL="639763" marR="0" lvl="1" indent="-246062" algn="l" rtl="0">
              <a:lnSpc>
                <a:spcPct val="80000"/>
              </a:lnSpc>
              <a:spcBef>
                <a:spcPts val="560"/>
              </a:spcBef>
              <a:spcAft>
                <a:spcPts val="0"/>
              </a:spcAft>
              <a:buClr>
                <a:schemeClr val="accent1"/>
              </a:buClr>
              <a:buSzPct val="85000"/>
              <a:buFont typeface="Noto Sans Symbols"/>
              <a:buNone/>
            </a:pPr>
            <a:endParaRPr sz="2800" b="0" i="0" u="none" strike="noStrike" cap="none">
              <a:solidFill>
                <a:schemeClr val="dk1"/>
              </a:solidFill>
              <a:latin typeface="Arial"/>
              <a:ea typeface="Arial"/>
              <a:cs typeface="Arial"/>
              <a:sym typeface="Arial"/>
            </a:endParaRPr>
          </a:p>
          <a:p>
            <a:pPr marL="639763" marR="0" lvl="1" indent="-246062" algn="l" rtl="0">
              <a:lnSpc>
                <a:spcPct val="90000"/>
              </a:lnSpc>
              <a:spcBef>
                <a:spcPts val="720"/>
              </a:spcBef>
              <a:spcAft>
                <a:spcPts val="0"/>
              </a:spcAft>
              <a:buClr>
                <a:schemeClr val="accent1"/>
              </a:buClr>
              <a:buSzPct val="85000"/>
              <a:buFont typeface="Noto Sans Symbols"/>
              <a:buNone/>
            </a:pPr>
            <a:endParaRPr sz="3600" b="0" i="0" u="none" strike="noStrike" cap="none">
              <a:solidFill>
                <a:schemeClr val="dk1"/>
              </a:solidFill>
              <a:latin typeface="Arial"/>
              <a:ea typeface="Arial"/>
              <a:cs typeface="Arial"/>
              <a:sym typeface="Arial"/>
            </a:endParaRPr>
          </a:p>
        </p:txBody>
      </p:sp>
      <p:sp>
        <p:nvSpPr>
          <p:cNvPr id="1202" name="Shape 12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Shape 1208"/>
          <p:cNvSpPr txBox="1">
            <a:spLocks noGrp="1"/>
          </p:cNvSpPr>
          <p:nvPr>
            <p:ph type="title"/>
          </p:nvPr>
        </p:nvSpPr>
        <p:spPr>
          <a:xfrm>
            <a:off x="0" y="1066800"/>
            <a:ext cx="9144000" cy="117475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Operation and Maintenance </a:t>
            </a:r>
          </a:p>
        </p:txBody>
      </p:sp>
      <p:sp>
        <p:nvSpPr>
          <p:cNvPr id="1209" name="Shape 1209"/>
          <p:cNvSpPr txBox="1">
            <a:spLocks noGrp="1"/>
          </p:cNvSpPr>
          <p:nvPr>
            <p:ph type="body" idx="1"/>
          </p:nvPr>
        </p:nvSpPr>
        <p:spPr>
          <a:xfrm>
            <a:off x="457200" y="2209800"/>
            <a:ext cx="8296274"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1" i="0" u="none" strike="noStrike" cap="none">
                <a:solidFill>
                  <a:schemeClr val="dk1"/>
                </a:solidFill>
                <a:latin typeface="Calibri"/>
                <a:ea typeface="Calibri"/>
                <a:cs typeface="Calibri"/>
                <a:sym typeface="Calibri"/>
              </a:rPr>
              <a:t>O&amp;M Procedures remain the same (no change)</a:t>
            </a:r>
          </a:p>
          <a:p>
            <a:pPr marL="273050" marR="0" lvl="0" indent="-273050" algn="l" rtl="0">
              <a:spcBef>
                <a:spcPts val="0"/>
              </a:spcBef>
              <a:spcAft>
                <a:spcPts val="0"/>
              </a:spcAft>
              <a:buClr>
                <a:srgbClr val="0BD0D9"/>
              </a:buClr>
              <a:buSzPct val="95000"/>
              <a:buFont typeface="Noto Sans Symbols"/>
              <a:buNone/>
            </a:pPr>
            <a:endParaRPr sz="2400" b="1" i="0" u="none" strike="noStrike" cap="none">
              <a:solidFill>
                <a:schemeClr val="dk1"/>
              </a:solidFill>
              <a:latin typeface="Calibri"/>
              <a:ea typeface="Calibri"/>
              <a:cs typeface="Calibri"/>
              <a:sym typeface="Calibri"/>
            </a:endParaRPr>
          </a:p>
          <a:p>
            <a:pPr marL="273050" marR="0" lvl="0" indent="-273050" algn="l" rtl="0">
              <a:spcBef>
                <a:spcPts val="0"/>
              </a:spcBef>
              <a:spcAft>
                <a:spcPts val="0"/>
              </a:spcAft>
              <a:buClr>
                <a:srgbClr val="0BD0D9"/>
              </a:buClr>
              <a:buSzPct val="95000"/>
              <a:buFont typeface="Noto Sans Symbols"/>
              <a:buChar char="●"/>
            </a:pPr>
            <a:r>
              <a:rPr lang="en-US" sz="2400" b="1" i="0" u="none" strike="noStrike" cap="none">
                <a:solidFill>
                  <a:schemeClr val="dk1"/>
                </a:solidFill>
                <a:latin typeface="Calibri"/>
                <a:ea typeface="Calibri"/>
                <a:cs typeface="Calibri"/>
                <a:sym typeface="Calibri"/>
              </a:rPr>
              <a:t>Operational Support remain the same (no change)</a:t>
            </a:r>
          </a:p>
          <a:p>
            <a:pPr marL="273050" marR="0" lvl="0" indent="-273050" algn="l" rtl="0">
              <a:spcBef>
                <a:spcPts val="0"/>
              </a:spcBef>
              <a:spcAft>
                <a:spcPts val="0"/>
              </a:spcAft>
              <a:buClr>
                <a:srgbClr val="0BD0D9"/>
              </a:buClr>
              <a:buSzPct val="95000"/>
              <a:buFont typeface="Noto Sans Symbols"/>
              <a:buNone/>
            </a:pPr>
            <a:endParaRPr sz="2400" b="1" i="0" u="none" strike="noStrike" cap="none">
              <a:solidFill>
                <a:schemeClr val="dk1"/>
              </a:solidFill>
              <a:latin typeface="Calibri"/>
              <a:ea typeface="Calibri"/>
              <a:cs typeface="Calibri"/>
              <a:sym typeface="Calibri"/>
            </a:endParaRPr>
          </a:p>
        </p:txBody>
      </p:sp>
      <p:sp>
        <p:nvSpPr>
          <p:cNvPr id="1210" name="Shape 12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Shape 1216"/>
          <p:cNvSpPr txBox="1">
            <a:spLocks noGrp="1"/>
          </p:cNvSpPr>
          <p:nvPr>
            <p:ph type="title"/>
          </p:nvPr>
        </p:nvSpPr>
        <p:spPr>
          <a:xfrm>
            <a:off x="76200" y="1066800"/>
            <a:ext cx="8713788" cy="12493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263F78"/>
                </a:solidFill>
                <a:latin typeface="Calibri"/>
                <a:ea typeface="Calibri"/>
                <a:cs typeface="Calibri"/>
                <a:sym typeface="Calibri"/>
              </a:rPr>
              <a:t> </a:t>
            </a: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 QA – Code Standards</a:t>
            </a:r>
          </a:p>
        </p:txBody>
      </p:sp>
      <p:sp>
        <p:nvSpPr>
          <p:cNvPr id="1217" name="Shape 1217"/>
          <p:cNvSpPr txBox="1">
            <a:spLocks noGrp="1"/>
          </p:cNvSpPr>
          <p:nvPr>
            <p:ph type="body" idx="1"/>
          </p:nvPr>
        </p:nvSpPr>
        <p:spPr>
          <a:xfrm>
            <a:off x="533400" y="2286000"/>
            <a:ext cx="8262936" cy="3733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eTRaP operational team has been working with the development team to ensure that the upgraded eTRaP follows ESPC operational requirements / guidance:</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Directory structures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File/directory naming conventions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Operational log file content</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Error tracking and handling</a:t>
            </a:r>
          </a:p>
        </p:txBody>
      </p:sp>
      <p:sp>
        <p:nvSpPr>
          <p:cNvPr id="1218" name="Shape 121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Shape 1224"/>
          <p:cNvSpPr txBox="1">
            <a:spLocks noGrp="1"/>
          </p:cNvSpPr>
          <p:nvPr>
            <p:ph type="title"/>
          </p:nvPr>
        </p:nvSpPr>
        <p:spPr>
          <a:xfrm>
            <a:off x="0" y="1066800"/>
            <a:ext cx="9144000" cy="1219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QA – CM and IT security </a:t>
            </a:r>
          </a:p>
        </p:txBody>
      </p:sp>
      <p:sp>
        <p:nvSpPr>
          <p:cNvPr id="1225" name="Shape 1225"/>
          <p:cNvSpPr txBox="1">
            <a:spLocks noGrp="1"/>
          </p:cNvSpPr>
          <p:nvPr>
            <p:ph type="body" idx="1"/>
          </p:nvPr>
        </p:nvSpPr>
        <p:spPr>
          <a:xfrm>
            <a:off x="304800" y="2209799"/>
            <a:ext cx="8267699"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Product Implementation </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Implementation on parallel test environment and transition to operation are tasked and managed by CRs (WR1805 and CCR3833) through OSPO Enterprise Configuration Management Tool (ECMT)</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Software CM follows ESPC Software Configuration Management Process and Procedures Manual</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Related code and scripts will be checked into subversion</a:t>
            </a:r>
          </a:p>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Security Procedures</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upgraded eTRaP is being tested in a separate test environment (geoprod3t) before installation in operational environment (geoprod3)</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SIA will be performed for this eTRaP upgrade before the system is promoted into operations</a:t>
            </a:r>
          </a:p>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Documents will be under the CM control at OSPO</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G:\Common\ESPC Library</a:t>
            </a:r>
          </a:p>
          <a:p>
            <a:pPr marL="639763" marR="0" lvl="1" indent="-246062" algn="l" rtl="0">
              <a:lnSpc>
                <a:spcPct val="80000"/>
              </a:lnSpc>
              <a:spcBef>
                <a:spcPts val="30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p:txBody>
      </p:sp>
      <p:sp>
        <p:nvSpPr>
          <p:cNvPr id="1226" name="Shape 122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Shape 1232"/>
          <p:cNvSpPr txBox="1">
            <a:spLocks noGrp="1"/>
          </p:cNvSpPr>
          <p:nvPr>
            <p:ph type="title"/>
          </p:nvPr>
        </p:nvSpPr>
        <p:spPr>
          <a:xfrm>
            <a:off x="-76200" y="1066800"/>
            <a:ext cx="9144000" cy="12763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QA – Documentation</a:t>
            </a:r>
          </a:p>
        </p:txBody>
      </p:sp>
      <p:sp>
        <p:nvSpPr>
          <p:cNvPr id="1233" name="Shape 1233"/>
          <p:cNvSpPr txBox="1">
            <a:spLocks noGrp="1"/>
          </p:cNvSpPr>
          <p:nvPr>
            <p:ph type="body" idx="1"/>
          </p:nvPr>
        </p:nvSpPr>
        <p:spPr>
          <a:xfrm>
            <a:off x="457200" y="2286000"/>
            <a:ext cx="8221662" cy="4267201"/>
          </a:xfrm>
          <a:prstGeom prst="rect">
            <a:avLst/>
          </a:prstGeom>
          <a:noFill/>
          <a:ln>
            <a:noFill/>
          </a:ln>
        </p:spPr>
        <p:txBody>
          <a:bodyPr lIns="91425" tIns="45700" rIns="91425" bIns="45700" anchor="t" anchorCtr="0">
            <a:noAutofit/>
          </a:bodyPr>
          <a:lstStyle/>
          <a:p>
            <a:pPr lvl="0" indent="-273050">
              <a:spcBef>
                <a:spcPts val="0"/>
              </a:spcBef>
            </a:pPr>
            <a:r>
              <a:rPr lang="en-US" sz="2400" b="0" i="0" u="none" strike="noStrike" cap="none" dirty="0">
                <a:solidFill>
                  <a:schemeClr val="dk1"/>
                </a:solidFill>
                <a:latin typeface="Calibri"/>
                <a:ea typeface="Calibri"/>
                <a:cs typeface="Calibri"/>
                <a:sym typeface="Calibri"/>
              </a:rPr>
              <a:t>Interface Control </a:t>
            </a:r>
            <a:r>
              <a:rPr lang="en-US" sz="2400" b="0" i="0" u="none" strike="noStrike" cap="none" dirty="0" smtClean="0">
                <a:solidFill>
                  <a:schemeClr val="dk1"/>
                </a:solidFill>
                <a:latin typeface="Calibri"/>
                <a:ea typeface="Calibri"/>
                <a:cs typeface="Calibri"/>
                <a:sym typeface="Calibri"/>
              </a:rPr>
              <a:t>Document (</a:t>
            </a:r>
            <a:r>
              <a:rPr lang="en-US" sz="2400" b="0" i="0" u="none" strike="noStrike" cap="none" dirty="0">
                <a:solidFill>
                  <a:schemeClr val="dk1"/>
                </a:solidFill>
                <a:latin typeface="Calibri"/>
                <a:ea typeface="Calibri"/>
                <a:cs typeface="Calibri"/>
                <a:sym typeface="Calibri"/>
              </a:rPr>
              <a:t>ICD</a:t>
            </a:r>
            <a:r>
              <a:rPr lang="en-US" sz="2400" dirty="0">
                <a:latin typeface="Calibri"/>
                <a:ea typeface="Calibri"/>
                <a:cs typeface="Calibri"/>
                <a:sym typeface="Calibri"/>
              </a:rPr>
              <a:t>), Users </a:t>
            </a:r>
            <a:r>
              <a:rPr lang="en-US" sz="2400" dirty="0" smtClean="0">
                <a:latin typeface="Calibri"/>
                <a:ea typeface="Calibri"/>
                <a:cs typeface="Calibri"/>
                <a:sym typeface="Calibri"/>
              </a:rPr>
              <a:t>Manual(UM</a:t>
            </a:r>
            <a:r>
              <a:rPr lang="en-US" sz="2400" dirty="0">
                <a:latin typeface="Calibri"/>
                <a:ea typeface="Calibri"/>
                <a:cs typeface="Calibri"/>
                <a:sym typeface="Calibri"/>
              </a:rPr>
              <a:t>) </a:t>
            </a:r>
            <a:r>
              <a:rPr lang="en-US" sz="2400" dirty="0" smtClean="0">
                <a:latin typeface="Calibri"/>
                <a:ea typeface="Calibri"/>
                <a:cs typeface="Calibri"/>
                <a:sym typeface="Calibri"/>
              </a:rPr>
              <a:t>  and System Maintenance Document(SMM) will </a:t>
            </a:r>
            <a:r>
              <a:rPr lang="en-US" sz="2400" b="0" i="0" u="none" strike="noStrike" cap="none" dirty="0">
                <a:solidFill>
                  <a:schemeClr val="dk1"/>
                </a:solidFill>
                <a:latin typeface="Calibri"/>
                <a:ea typeface="Calibri"/>
                <a:cs typeface="Calibri"/>
                <a:sym typeface="Calibri"/>
              </a:rPr>
              <a:t>be updated.</a:t>
            </a:r>
          </a:p>
          <a:p>
            <a:pPr marL="273050" marR="0" lvl="0" indent="-273050" algn="l" rtl="0">
              <a:spcBef>
                <a:spcPts val="2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All other documentations remain the same (no change)</a:t>
            </a:r>
          </a:p>
        </p:txBody>
      </p:sp>
      <p:sp>
        <p:nvSpPr>
          <p:cNvPr id="1234" name="Shape 123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Shape 1240"/>
          <p:cNvSpPr txBox="1">
            <a:spLocks noGrp="1"/>
          </p:cNvSpPr>
          <p:nvPr>
            <p:ph type="title"/>
          </p:nvPr>
        </p:nvSpPr>
        <p:spPr>
          <a:xfrm>
            <a:off x="0" y="10668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Archive</a:t>
            </a:r>
          </a:p>
        </p:txBody>
      </p:sp>
      <p:sp>
        <p:nvSpPr>
          <p:cNvPr id="1241" name="Shape 1241"/>
          <p:cNvSpPr txBox="1">
            <a:spLocks noGrp="1"/>
          </p:cNvSpPr>
          <p:nvPr>
            <p:ph type="body" idx="1"/>
          </p:nvPr>
        </p:nvSpPr>
        <p:spPr>
          <a:xfrm>
            <a:off x="304800" y="2362200"/>
            <a:ext cx="8458200" cy="4365624"/>
          </a:xfrm>
          <a:prstGeom prst="rect">
            <a:avLst/>
          </a:prstGeom>
          <a:noFill/>
          <a:ln>
            <a:noFill/>
          </a:ln>
        </p:spPr>
        <p:txBody>
          <a:bodyPr lIns="91425" tIns="45700" rIns="91425" bIns="45700" anchor="t" anchorCtr="0">
            <a:noAutofit/>
          </a:bodyPr>
          <a:lstStyle/>
          <a:p>
            <a:pPr marL="246063" marR="0" lvl="1" indent="-246063"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eTRaP products (tar file) will continue being archived at CLASS.</a:t>
            </a:r>
          </a:p>
          <a:p>
            <a:pPr marL="639763" marR="0" lvl="1" indent="-246062" algn="l" rtl="0">
              <a:lnSpc>
                <a:spcPct val="80000"/>
              </a:lnSpc>
              <a:spcBef>
                <a:spcPts val="400"/>
              </a:spcBef>
              <a:spcAft>
                <a:spcPts val="0"/>
              </a:spcAft>
              <a:buClr>
                <a:schemeClr val="accent1"/>
              </a:buClr>
              <a:buSzPct val="85000"/>
              <a:buFont typeface="Noto Sans Symbols"/>
              <a:buNone/>
            </a:pPr>
            <a:endParaRPr sz="2000" b="0" i="0" u="none" strike="noStrike" cap="none">
              <a:solidFill>
                <a:schemeClr val="dk1"/>
              </a:solidFill>
              <a:latin typeface="Arial"/>
              <a:ea typeface="Arial"/>
              <a:cs typeface="Arial"/>
              <a:sym typeface="Arial"/>
            </a:endParaRPr>
          </a:p>
          <a:p>
            <a:pPr marL="639763" marR="0" lvl="1" indent="-246062" algn="l" rtl="0">
              <a:lnSpc>
                <a:spcPct val="80000"/>
              </a:lnSpc>
              <a:spcBef>
                <a:spcPts val="400"/>
              </a:spcBef>
              <a:spcAft>
                <a:spcPts val="0"/>
              </a:spcAft>
              <a:buClr>
                <a:schemeClr val="accent1"/>
              </a:buClr>
              <a:buSzPct val="85000"/>
              <a:buFont typeface="Noto Sans Symbols"/>
              <a:buNone/>
            </a:pPr>
            <a:endParaRPr sz="2000" b="0" i="0" u="none" strike="noStrike" cap="none">
              <a:solidFill>
                <a:schemeClr val="dk1"/>
              </a:solidFill>
              <a:latin typeface="Arial"/>
              <a:ea typeface="Arial"/>
              <a:cs typeface="Arial"/>
              <a:sym typeface="Arial"/>
            </a:endParaRPr>
          </a:p>
        </p:txBody>
      </p:sp>
      <p:sp>
        <p:nvSpPr>
          <p:cNvPr id="1242" name="Shape 12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Shape 1248"/>
          <p:cNvSpPr txBox="1">
            <a:spLocks noGrp="1"/>
          </p:cNvSpPr>
          <p:nvPr>
            <p:ph type="title"/>
          </p:nvPr>
        </p:nvSpPr>
        <p:spPr>
          <a:xfrm>
            <a:off x="0" y="1066800"/>
            <a:ext cx="9144000" cy="13827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User Readiness (1 of 2)</a:t>
            </a:r>
            <a:r>
              <a:rPr lang="en-US" sz="3200" b="0" i="0" u="none" strike="noStrike" cap="none">
                <a:solidFill>
                  <a:srgbClr val="002060"/>
                </a:solidFill>
                <a:latin typeface="Calibri"/>
                <a:ea typeface="Calibri"/>
                <a:cs typeface="Calibri"/>
                <a:sym typeface="Calibri"/>
              </a:rPr>
              <a:t/>
            </a:r>
            <a:br>
              <a:rPr lang="en-US" sz="3200" b="0" i="0" u="none" strike="noStrike" cap="none">
                <a:solidFill>
                  <a:srgbClr val="002060"/>
                </a:solidFill>
                <a:latin typeface="Calibri"/>
                <a:ea typeface="Calibri"/>
                <a:cs typeface="Calibri"/>
                <a:sym typeface="Calibri"/>
              </a:rPr>
            </a:br>
            <a:endParaRPr lang="en-US" sz="3200" b="0" i="0" u="none" strike="noStrike" cap="none">
              <a:solidFill>
                <a:srgbClr val="002060"/>
              </a:solidFill>
              <a:latin typeface="Calibri"/>
              <a:ea typeface="Calibri"/>
              <a:cs typeface="Calibri"/>
              <a:sym typeface="Calibri"/>
            </a:endParaRPr>
          </a:p>
        </p:txBody>
      </p:sp>
      <p:sp>
        <p:nvSpPr>
          <p:cNvPr id="1249" name="Shape 1249"/>
          <p:cNvSpPr txBox="1">
            <a:spLocks noGrp="1"/>
          </p:cNvSpPr>
          <p:nvPr>
            <p:ph type="body" idx="1"/>
          </p:nvPr>
        </p:nvSpPr>
        <p:spPr>
          <a:xfrm>
            <a:off x="457200" y="2209800"/>
            <a:ext cx="8229600" cy="2743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Data Access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Data access remains the same (no change)</a:t>
            </a:r>
          </a:p>
          <a:p>
            <a:pPr marL="639763" marR="0" lvl="1" indent="-246062" algn="l" rtl="0">
              <a:spcBef>
                <a:spcPts val="32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a:p>
            <a:pPr marL="273050" marR="0" lvl="0" indent="-273050" algn="l" rtl="0">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Acceptance of Product</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HPC, WPC and SAB already using eTRaP since 2009</a:t>
            </a:r>
          </a:p>
          <a:p>
            <a:pPr marL="273050" marR="0" lvl="0" indent="-273050" algn="l" rtl="0">
              <a:spcBef>
                <a:spcPts val="400"/>
              </a:spcBef>
              <a:spcAft>
                <a:spcPts val="0"/>
              </a:spcAft>
              <a:buClr>
                <a:srgbClr val="0BD0D9"/>
              </a:buClr>
              <a:buSzPct val="25000"/>
              <a:buFont typeface="Noto Sans Symbols"/>
              <a:buNone/>
            </a:pPr>
            <a:endParaRPr sz="2000" b="0" i="0" u="none" strike="noStrike" cap="none">
              <a:solidFill>
                <a:schemeClr val="dk1"/>
              </a:solidFill>
              <a:latin typeface="Arial"/>
              <a:ea typeface="Arial"/>
              <a:cs typeface="Arial"/>
              <a:sym typeface="Arial"/>
            </a:endParaRP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p:txBody>
      </p:sp>
      <p:sp>
        <p:nvSpPr>
          <p:cNvPr id="1250" name="Shape 12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Shape 1256"/>
          <p:cNvSpPr txBox="1">
            <a:spLocks noGrp="1"/>
          </p:cNvSpPr>
          <p:nvPr>
            <p:ph type="title"/>
          </p:nvPr>
        </p:nvSpPr>
        <p:spPr>
          <a:xfrm>
            <a:off x="0" y="1066800"/>
            <a:ext cx="9144000" cy="137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User Readiness (2 of 2)</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endParaRPr lang="en-US" sz="4400" b="0" i="0" u="none" strike="noStrike" cap="none">
              <a:solidFill>
                <a:srgbClr val="002060"/>
              </a:solidFill>
              <a:latin typeface="Calibri"/>
              <a:ea typeface="Calibri"/>
              <a:cs typeface="Calibri"/>
              <a:sym typeface="Calibri"/>
            </a:endParaRPr>
          </a:p>
        </p:txBody>
      </p:sp>
      <p:sp>
        <p:nvSpPr>
          <p:cNvPr id="1257" name="Shape 1257"/>
          <p:cNvSpPr txBox="1">
            <a:spLocks noGrp="1"/>
          </p:cNvSpPr>
          <p:nvPr>
            <p:ph type="body" idx="1"/>
          </p:nvPr>
        </p:nvSpPr>
        <p:spPr>
          <a:xfrm>
            <a:off x="457200" y="2209800"/>
            <a:ext cx="8229600" cy="38862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600" b="0" i="0" u="none" strike="noStrike" cap="none">
                <a:solidFill>
                  <a:schemeClr val="dk1"/>
                </a:solidFill>
                <a:latin typeface="Calibri"/>
                <a:ea typeface="Calibri"/>
                <a:cs typeface="Calibri"/>
                <a:sym typeface="Calibri"/>
              </a:rPr>
              <a:t>Training</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User manuals are available to all users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HPC/WPC/SAB</a:t>
            </a:r>
          </a:p>
          <a:p>
            <a:pPr marL="914400" marR="0" lvl="2" indent="-254000" algn="l" rtl="0">
              <a:spcBef>
                <a:spcPts val="400"/>
              </a:spcBef>
              <a:spcAft>
                <a:spcPts val="0"/>
              </a:spcAft>
              <a:buClr>
                <a:schemeClr val="accent2"/>
              </a:buClr>
              <a:buSzPct val="70000"/>
              <a:buFont typeface="Noto Sans Symbols"/>
              <a:buChar char="●"/>
            </a:pPr>
            <a:r>
              <a:rPr lang="en-US" sz="2000" b="0" i="0" u="none" strike="noStrike" cap="none">
                <a:solidFill>
                  <a:schemeClr val="dk1"/>
                </a:solidFill>
                <a:latin typeface="Calibri"/>
                <a:ea typeface="Calibri"/>
                <a:cs typeface="Calibri"/>
                <a:sym typeface="Calibri"/>
              </a:rPr>
              <a:t>No specific training from OSPO is required. Users have been using current eTRaP Since July 2009. This eTRaP upgrade is just an enhancement. </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ESPC Operator</a:t>
            </a:r>
          </a:p>
          <a:p>
            <a:pPr marL="914400" marR="0" lvl="2" indent="-254000" algn="l" rtl="0">
              <a:spcBef>
                <a:spcPts val="400"/>
              </a:spcBef>
              <a:spcAft>
                <a:spcPts val="0"/>
              </a:spcAft>
              <a:buClr>
                <a:schemeClr val="accent2"/>
              </a:buClr>
              <a:buSzPct val="70000"/>
              <a:buFont typeface="Noto Sans Symbols"/>
              <a:buChar char="●"/>
            </a:pPr>
            <a:r>
              <a:rPr lang="en-US" sz="2000" b="0" i="0" u="none" strike="noStrike" cap="none">
                <a:solidFill>
                  <a:schemeClr val="dk1"/>
                </a:solidFill>
                <a:latin typeface="Calibri"/>
                <a:ea typeface="Calibri"/>
                <a:cs typeface="Calibri"/>
                <a:sym typeface="Calibri"/>
              </a:rPr>
              <a:t>Monitoring eTRaP will be the same as current eTRaP.  No training is needed for ESPC help desk. </a:t>
            </a:r>
          </a:p>
        </p:txBody>
      </p:sp>
      <p:sp>
        <p:nvSpPr>
          <p:cNvPr id="1258" name="Shape 125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600" b="1" dirty="0" smtClean="0"/>
              <a:t>Sep 13</a:t>
            </a:r>
            <a:r>
              <a:rPr lang="en-US" sz="1600" b="1" i="0" u="none" strike="noStrike" cap="none" dirty="0" smtClean="0">
                <a:solidFill>
                  <a:schemeClr val="dk1"/>
                </a:solidFill>
                <a:latin typeface="Arial"/>
                <a:ea typeface="Arial"/>
                <a:cs typeface="Arial"/>
                <a:sym typeface="Arial"/>
              </a:rPr>
              <a:t>: Development Phase Begins</a:t>
            </a:r>
          </a:p>
          <a:p>
            <a:pPr lvl="1" indent="-246062">
              <a:spcBef>
                <a:spcPts val="280"/>
              </a:spcBef>
            </a:pPr>
            <a:r>
              <a:rPr lang="en-US" sz="1400" dirty="0" smtClean="0"/>
              <a:t>Sep </a:t>
            </a:r>
            <a:r>
              <a:rPr lang="en-US" sz="1400" dirty="0"/>
              <a:t>13: IPT Lead informed to begin product development</a:t>
            </a:r>
          </a:p>
          <a:p>
            <a:pPr lvl="1" indent="-246062">
              <a:spcBef>
                <a:spcPts val="280"/>
              </a:spcBef>
            </a:pPr>
            <a:r>
              <a:rPr lang="en-US" sz="1400" dirty="0" smtClean="0"/>
              <a:t>Dec </a:t>
            </a:r>
            <a:r>
              <a:rPr lang="en-US" sz="1400" dirty="0"/>
              <a:t>15: </a:t>
            </a:r>
            <a:r>
              <a:rPr lang="en-US" sz="1400" dirty="0" smtClean="0"/>
              <a:t>topography, </a:t>
            </a:r>
            <a:r>
              <a:rPr lang="en-US" sz="1400" dirty="0"/>
              <a:t>climatology (RCLIPER) test cases processed</a:t>
            </a:r>
          </a:p>
          <a:p>
            <a:pPr lvl="1" indent="-246062">
              <a:spcBef>
                <a:spcPts val="280"/>
              </a:spcBef>
            </a:pPr>
            <a:r>
              <a:rPr lang="en-US" sz="1400" dirty="0"/>
              <a:t>Mar 16: Critical Design Review</a:t>
            </a:r>
          </a:p>
          <a:p>
            <a:pPr lvl="1" indent="-246062">
              <a:spcBef>
                <a:spcPts val="280"/>
              </a:spcBef>
            </a:pPr>
            <a:r>
              <a:rPr lang="en-US" sz="1400" dirty="0"/>
              <a:t>Nov 16: Code is prepared for implementation</a:t>
            </a:r>
          </a:p>
          <a:p>
            <a:pPr lvl="1" indent="-246062">
              <a:spcBef>
                <a:spcPts val="280"/>
              </a:spcBef>
            </a:pPr>
            <a:r>
              <a:rPr lang="en-US" sz="1400" dirty="0" smtClean="0"/>
              <a:t>May 17: </a:t>
            </a:r>
            <a:r>
              <a:rPr lang="en-US" sz="1400" dirty="0"/>
              <a:t>Software Code Review</a:t>
            </a:r>
          </a:p>
          <a:p>
            <a:pPr marL="639763" marR="0" lvl="1" indent="-246062" algn="l" rtl="0">
              <a:spcBef>
                <a:spcPts val="280"/>
              </a:spcBef>
              <a:spcAft>
                <a:spcPts val="0"/>
              </a:spcAft>
              <a:buClr>
                <a:schemeClr val="accent1"/>
              </a:buClr>
              <a:buSzPct val="85000"/>
              <a:buFont typeface="Noto Sans Symbols"/>
              <a:buChar char="●"/>
            </a:pPr>
            <a:endParaRPr lang="en-US" sz="1400" b="0" i="0" u="none" strike="noStrike" cap="none" dirty="0" smtClean="0">
              <a:solidFill>
                <a:schemeClr val="dk1"/>
              </a:solidFill>
              <a:latin typeface="Arial"/>
              <a:ea typeface="Arial"/>
              <a:cs typeface="Arial"/>
              <a:sym typeface="Arial"/>
            </a:endParaRPr>
          </a:p>
          <a:p>
            <a:pPr marL="273050" marR="0" lvl="0" indent="-273050" algn="l" rtl="0">
              <a:spcBef>
                <a:spcPts val="320"/>
              </a:spcBef>
              <a:spcAft>
                <a:spcPts val="0"/>
              </a:spcAft>
              <a:buClr>
                <a:srgbClr val="0BD0D9"/>
              </a:buClr>
              <a:buSzPct val="95000"/>
              <a:buFont typeface="Noto Sans Symbols"/>
              <a:buChar char="●"/>
            </a:pPr>
            <a:r>
              <a:rPr lang="en-US" sz="1600" b="1" i="0" u="none" strike="noStrike" cap="none" dirty="0" smtClean="0">
                <a:solidFill>
                  <a:schemeClr val="dk1"/>
                </a:solidFill>
                <a:latin typeface="Arial"/>
                <a:ea typeface="Arial"/>
                <a:cs typeface="Arial"/>
                <a:sym typeface="Arial"/>
              </a:rPr>
              <a:t>Nov 16:  Pre-operational Phase Begins</a:t>
            </a:r>
          </a:p>
          <a:p>
            <a:pPr lvl="1" indent="-246062">
              <a:spcBef>
                <a:spcPts val="280"/>
              </a:spcBef>
            </a:pPr>
            <a:r>
              <a:rPr lang="en-US" sz="1400" dirty="0" smtClean="0"/>
              <a:t>Nov </a:t>
            </a:r>
            <a:r>
              <a:rPr lang="en-US" sz="1400" dirty="0"/>
              <a:t>16 : Operational and backup processing capabilities in place</a:t>
            </a:r>
          </a:p>
          <a:p>
            <a:pPr lvl="1" indent="-246062">
              <a:spcBef>
                <a:spcPts val="280"/>
              </a:spcBef>
            </a:pPr>
            <a:r>
              <a:rPr lang="en-US" sz="1400" dirty="0"/>
              <a:t>Nov 16 : Pre-operational product output evaluated &amp; tested</a:t>
            </a:r>
          </a:p>
          <a:p>
            <a:pPr lvl="1" indent="-246062">
              <a:spcBef>
                <a:spcPts val="280"/>
              </a:spcBef>
            </a:pPr>
            <a:r>
              <a:rPr lang="en-US" sz="1400" dirty="0" smtClean="0"/>
              <a:t>Jul 17</a:t>
            </a:r>
            <a:r>
              <a:rPr lang="en-US" sz="1400" dirty="0"/>
              <a:t>:  Operational Readiness Review</a:t>
            </a:r>
          </a:p>
          <a:p>
            <a:pPr lvl="1" indent="-246062">
              <a:spcBef>
                <a:spcPts val="280"/>
              </a:spcBef>
            </a:pPr>
            <a:r>
              <a:rPr lang="en-US" sz="1400" dirty="0" smtClean="0"/>
              <a:t>Aug </a:t>
            </a:r>
            <a:r>
              <a:rPr lang="en-US" sz="1400" dirty="0"/>
              <a:t>17: Brief SPSRB capability is ready to go operational</a:t>
            </a:r>
          </a:p>
          <a:p>
            <a:pPr marL="639763" marR="0" lvl="1" indent="-246062" algn="l" rtl="0">
              <a:spcBef>
                <a:spcPts val="280"/>
              </a:spcBef>
              <a:spcAft>
                <a:spcPts val="0"/>
              </a:spcAft>
              <a:buClr>
                <a:schemeClr val="accent1"/>
              </a:buClr>
              <a:buSzPct val="85000"/>
              <a:buFont typeface="Noto Sans Symbols"/>
              <a:buChar char="●"/>
            </a:pPr>
            <a:endParaRPr lang="en-US" sz="1400" b="0" i="0" u="none" strike="noStrike" cap="none" dirty="0" smtClean="0">
              <a:solidFill>
                <a:schemeClr val="dk1"/>
              </a:solidFill>
              <a:latin typeface="Arial"/>
              <a:ea typeface="Arial"/>
              <a:cs typeface="Arial"/>
              <a:sym typeface="Arial"/>
            </a:endParaRPr>
          </a:p>
          <a:p>
            <a:pPr marL="273050" marR="0" lvl="0" indent="-273050" algn="l" rtl="0">
              <a:spcBef>
                <a:spcPts val="320"/>
              </a:spcBef>
              <a:spcAft>
                <a:spcPts val="0"/>
              </a:spcAft>
              <a:buClr>
                <a:srgbClr val="0BD0D9"/>
              </a:buClr>
              <a:buSzPct val="95000"/>
              <a:buFont typeface="Noto Sans Symbols"/>
              <a:buChar char="●"/>
            </a:pPr>
            <a:r>
              <a:rPr lang="en-US" sz="1600" b="1" dirty="0" smtClean="0"/>
              <a:t>Aug</a:t>
            </a:r>
            <a:r>
              <a:rPr lang="en-US" sz="1600" b="1" i="0" u="none" strike="noStrike" cap="none" dirty="0" smtClean="0">
                <a:solidFill>
                  <a:schemeClr val="dk1"/>
                </a:solidFill>
                <a:latin typeface="Arial"/>
                <a:ea typeface="Arial"/>
                <a:cs typeface="Arial"/>
                <a:sym typeface="Arial"/>
              </a:rPr>
              <a:t> 17:  Operational Phase Begins</a:t>
            </a:r>
          </a:p>
          <a:p>
            <a:pPr marL="639763" marR="0" lvl="1" indent="-246062" algn="l" rtl="0">
              <a:spcBef>
                <a:spcPts val="280"/>
              </a:spcBef>
              <a:spcAft>
                <a:spcPts val="0"/>
              </a:spcAft>
              <a:buClr>
                <a:schemeClr val="accent1"/>
              </a:buClr>
              <a:buSzPct val="85000"/>
              <a:buFont typeface="Noto Sans Symbols"/>
              <a:buChar char="●"/>
            </a:pPr>
            <a:r>
              <a:rPr lang="en-US" sz="1400" dirty="0" smtClean="0"/>
              <a:t>Aug</a:t>
            </a:r>
            <a:r>
              <a:rPr lang="en-US" sz="1400" b="0" i="0" u="none" strike="noStrike" cap="none" dirty="0" smtClean="0">
                <a:solidFill>
                  <a:schemeClr val="dk1"/>
                </a:solidFill>
                <a:latin typeface="Arial"/>
                <a:ea typeface="Arial"/>
                <a:cs typeface="Arial"/>
                <a:sym typeface="Arial"/>
              </a:rPr>
              <a:t> 17: SPSRB manager and secretaries notified update/upgrade went into operations.</a:t>
            </a:r>
          </a:p>
          <a:p>
            <a:pPr marL="914400" marR="0" lvl="2" indent="-254000" algn="l" rtl="0">
              <a:spcBef>
                <a:spcPts val="210"/>
              </a:spcBef>
              <a:spcAft>
                <a:spcPts val="0"/>
              </a:spcAft>
              <a:buClr>
                <a:schemeClr val="accent2"/>
              </a:buClr>
              <a:buSzPct val="66818"/>
              <a:buFont typeface="Noto Sans Symbols"/>
              <a:buChar char="●"/>
            </a:pPr>
            <a:r>
              <a:rPr lang="en-US" sz="1050" b="0" i="0" u="none" strike="noStrike" cap="none" dirty="0" smtClean="0">
                <a:solidFill>
                  <a:schemeClr val="dk1"/>
                </a:solidFill>
                <a:latin typeface="Arial"/>
                <a:ea typeface="Arial"/>
                <a:cs typeface="Arial"/>
                <a:sym typeface="Arial"/>
              </a:rPr>
              <a:t>SPSRB Secretaries/manager update the SPSRB product metrics web pages</a:t>
            </a:r>
          </a:p>
          <a:p>
            <a:pPr marL="639763" marR="0" lvl="1" indent="-246062" algn="l" rtl="0">
              <a:spcBef>
                <a:spcPts val="280"/>
              </a:spcBef>
              <a:spcAft>
                <a:spcPts val="0"/>
              </a:spcAft>
              <a:buClr>
                <a:schemeClr val="accent1"/>
              </a:buClr>
              <a:buSzPct val="85000"/>
              <a:buFont typeface="Noto Sans Symbols"/>
              <a:buChar char="●"/>
            </a:pPr>
            <a:r>
              <a:rPr lang="en-US" sz="1400" dirty="0" smtClean="0"/>
              <a:t>Aug</a:t>
            </a:r>
            <a:r>
              <a:rPr lang="en-US" sz="1400" b="0" i="0" u="none" strike="noStrike" cap="none" dirty="0" smtClean="0">
                <a:solidFill>
                  <a:schemeClr val="dk1"/>
                </a:solidFill>
                <a:latin typeface="Arial"/>
                <a:ea typeface="Arial"/>
                <a:cs typeface="Arial"/>
                <a:sym typeface="Arial"/>
              </a:rPr>
              <a:t> 17: OSGS updates Satellite Products database 	</a:t>
            </a:r>
            <a:endParaRPr lang="en-US" sz="1400" b="0" i="0" u="none" strike="noStrike" cap="none" dirty="0">
              <a:solidFill>
                <a:schemeClr val="dk1"/>
              </a:solidFill>
              <a:latin typeface="Arial"/>
              <a:ea typeface="Arial"/>
              <a:cs typeface="Arial"/>
              <a:sym typeface="Arial"/>
            </a:endParaRPr>
          </a:p>
        </p:txBody>
      </p:sp>
      <p:sp>
        <p:nvSpPr>
          <p:cNvPr id="228" name="Shape 228"/>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Plan</a:t>
            </a:r>
          </a:p>
        </p:txBody>
      </p:sp>
      <p:sp>
        <p:nvSpPr>
          <p:cNvPr id="229" name="Shape 22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Shape 1265"/>
          <p:cNvSpPr txBox="1">
            <a:spLocks noGrp="1"/>
          </p:cNvSpPr>
          <p:nvPr>
            <p:ph type="title"/>
          </p:nvPr>
        </p:nvSpPr>
        <p:spPr>
          <a:xfrm>
            <a:off x="0" y="1066800"/>
            <a:ext cx="9144000" cy="1219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Summary</a:t>
            </a:r>
          </a:p>
        </p:txBody>
      </p:sp>
      <p:sp>
        <p:nvSpPr>
          <p:cNvPr id="1266" name="Shape 1266"/>
          <p:cNvSpPr txBox="1">
            <a:spLocks noGrp="1"/>
          </p:cNvSpPr>
          <p:nvPr>
            <p:ph type="body" idx="1"/>
          </p:nvPr>
        </p:nvSpPr>
        <p:spPr>
          <a:xfrm>
            <a:off x="381000" y="2286000"/>
            <a:ext cx="8372474" cy="25145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product system is ready for operations</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documentation will be complete by the time the eTRaP Upgrade is officially declared operational (final touches need to be done to the documents)</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users are ready to receive and use the data</a:t>
            </a:r>
          </a:p>
        </p:txBody>
      </p:sp>
      <p:sp>
        <p:nvSpPr>
          <p:cNvPr id="1267" name="Shape 126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Shape 1274"/>
          <p:cNvSpPr txBox="1">
            <a:spLocks noGrp="1"/>
          </p:cNvSpPr>
          <p:nvPr>
            <p:ph type="ctrTitle" idx="4294967295"/>
          </p:nvPr>
        </p:nvSpPr>
        <p:spPr>
          <a:xfrm>
            <a:off x="685800" y="2590800"/>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6000" b="1" i="1" u="none" strike="noStrike" cap="none">
                <a:solidFill>
                  <a:srgbClr val="002060"/>
                </a:solidFill>
                <a:latin typeface="Calibri"/>
                <a:ea typeface="Calibri"/>
                <a:cs typeface="Calibri"/>
                <a:sym typeface="Calibri"/>
              </a:rPr>
              <a:t>Summary</a:t>
            </a:r>
            <a:br>
              <a:rPr lang="en-US" sz="6000" b="1" i="1"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NESDIS/OSPO</a:t>
            </a:r>
          </a:p>
        </p:txBody>
      </p:sp>
      <p:sp>
        <p:nvSpPr>
          <p:cNvPr id="1275" name="Shape 127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Shape 1282"/>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a:solidFill>
                  <a:srgbClr val="002060"/>
                </a:solidFill>
                <a:latin typeface="Calibri"/>
                <a:ea typeface="Calibri"/>
                <a:cs typeface="Calibri"/>
                <a:sym typeface="Calibri"/>
              </a:rPr>
              <a:t>Summary</a:t>
            </a:r>
          </a:p>
        </p:txBody>
      </p:sp>
      <p:sp>
        <p:nvSpPr>
          <p:cNvPr id="1283" name="Shape 1283"/>
          <p:cNvSpPr txBox="1">
            <a:spLocks noGrp="1"/>
          </p:cNvSpPr>
          <p:nvPr>
            <p:ph type="body" idx="4294967295"/>
          </p:nvPr>
        </p:nvSpPr>
        <p:spPr>
          <a:xfrm>
            <a:off x="457200" y="1828800"/>
            <a:ext cx="8229600" cy="43434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Risk and Actions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Requirements and their Allocations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System Description and Test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Products Quality Readiness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Operation Readiness has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User Readiness has been reviewed</a:t>
            </a:r>
          </a:p>
        </p:txBody>
      </p:sp>
      <p:sp>
        <p:nvSpPr>
          <p:cNvPr id="1284" name="Shape 128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Shape 1291"/>
          <p:cNvSpPr txBox="1">
            <a:spLocks noGrp="1"/>
          </p:cNvSpPr>
          <p:nvPr>
            <p:ph type="title" idx="4294967295"/>
          </p:nvPr>
        </p:nvSpPr>
        <p:spPr>
          <a:xfrm>
            <a:off x="0" y="1066800"/>
            <a:ext cx="9144000" cy="7905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Next Steps</a:t>
            </a:r>
          </a:p>
        </p:txBody>
      </p:sp>
      <p:sp>
        <p:nvSpPr>
          <p:cNvPr id="1292" name="Shape 1292"/>
          <p:cNvSpPr txBox="1">
            <a:spLocks noGrp="1"/>
          </p:cNvSpPr>
          <p:nvPr>
            <p:ph type="body" idx="4294967295"/>
          </p:nvPr>
        </p:nvSpPr>
        <p:spPr>
          <a:xfrm>
            <a:off x="457200" y="1828800"/>
            <a:ext cx="8305799" cy="44195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800" b="1" i="0" u="none" strike="noStrike" cap="none" dirty="0">
                <a:solidFill>
                  <a:schemeClr val="dk1"/>
                </a:solidFill>
                <a:latin typeface="Calibri"/>
                <a:ea typeface="Calibri"/>
                <a:cs typeface="Calibri"/>
                <a:sym typeface="Calibri"/>
              </a:rPr>
              <a:t>Operational Phase</a:t>
            </a:r>
          </a:p>
          <a:p>
            <a:pPr marL="914400" marR="0" lvl="2" indent="-254000" algn="l" rtl="0">
              <a:lnSpc>
                <a:spcPct val="100000"/>
              </a:lnSpc>
              <a:spcBef>
                <a:spcPts val="5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SPSRB Decision Briefing – </a:t>
            </a:r>
            <a:r>
              <a:rPr lang="en-US" sz="2400" b="0" i="0" u="none" strike="noStrike" cap="none" dirty="0" smtClean="0">
                <a:solidFill>
                  <a:schemeClr val="dk1"/>
                </a:solidFill>
                <a:latin typeface="Calibri"/>
                <a:ea typeface="Calibri"/>
                <a:cs typeface="Calibri"/>
                <a:sym typeface="Calibri"/>
              </a:rPr>
              <a:t> August 2017</a:t>
            </a:r>
            <a:endParaRPr lang="en-US" sz="2400" b="0" i="0" u="none" strike="noStrike" cap="none" dirty="0">
              <a:solidFill>
                <a:schemeClr val="dk1"/>
              </a:solidFill>
              <a:latin typeface="Calibri"/>
              <a:ea typeface="Calibri"/>
              <a:cs typeface="Calibri"/>
              <a:sym typeface="Calibri"/>
            </a:endParaRPr>
          </a:p>
          <a:p>
            <a:pPr marL="914400" marR="0" lvl="2" indent="-254000" algn="l" rtl="0">
              <a:lnSpc>
                <a:spcPct val="100000"/>
              </a:lnSpc>
              <a:spcBef>
                <a:spcPts val="5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Operational Commencement – </a:t>
            </a:r>
            <a:r>
              <a:rPr lang="en-US" sz="2400" b="0" i="0" u="none" strike="noStrike" cap="none" dirty="0" smtClean="0">
                <a:solidFill>
                  <a:schemeClr val="dk1"/>
                </a:solidFill>
                <a:latin typeface="Calibri"/>
                <a:ea typeface="Calibri"/>
                <a:cs typeface="Calibri"/>
                <a:sym typeface="Calibri"/>
              </a:rPr>
              <a:t>August </a:t>
            </a:r>
            <a:r>
              <a:rPr lang="en-US" sz="2400" b="0" i="0" u="none" strike="noStrike" cap="none" dirty="0">
                <a:solidFill>
                  <a:schemeClr val="dk1"/>
                </a:solidFill>
                <a:latin typeface="Calibri"/>
                <a:ea typeface="Calibri"/>
                <a:cs typeface="Calibri"/>
                <a:sym typeface="Calibri"/>
              </a:rPr>
              <a:t>2017</a:t>
            </a:r>
          </a:p>
        </p:txBody>
      </p:sp>
      <p:sp>
        <p:nvSpPr>
          <p:cNvPr id="1293" name="Shape 129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Shape 1300"/>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Open Discussion</a:t>
            </a:r>
          </a:p>
        </p:txBody>
      </p:sp>
      <p:sp>
        <p:nvSpPr>
          <p:cNvPr id="1301" name="Shape 1301"/>
          <p:cNvSpPr txBox="1">
            <a:spLocks noGrp="1"/>
          </p:cNvSpPr>
          <p:nvPr>
            <p:ph type="body" idx="4294967295"/>
          </p:nvPr>
        </p:nvSpPr>
        <p:spPr>
          <a:xfrm>
            <a:off x="457200" y="1828800"/>
            <a:ext cx="8153399" cy="4267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The review is now open for free discussion</a:t>
            </a:r>
          </a:p>
          <a:p>
            <a:pPr marL="273050" marR="0" lvl="0" indent="-82550" algn="l" rtl="0">
              <a:spcBef>
                <a:spcPts val="640"/>
              </a:spcBef>
              <a:spcAft>
                <a:spcPts val="0"/>
              </a:spcAft>
              <a:buClr>
                <a:srgbClr val="6BB1C9"/>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1302" name="Shape 13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Arial"/>
                <a:ea typeface="Arial"/>
                <a:cs typeface="Arial"/>
                <a:sym typeface="Arial"/>
              </a:rPr>
              <a:t>Schedule (Milestones)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Critical Design Review – </a:t>
            </a:r>
            <a:r>
              <a:rPr lang="en-US" sz="2400" b="0" i="0" u="none" strike="noStrike" cap="none" dirty="0" smtClean="0">
                <a:solidFill>
                  <a:schemeClr val="dk1"/>
                </a:solidFill>
                <a:latin typeface="Arial"/>
                <a:ea typeface="Arial"/>
                <a:cs typeface="Arial"/>
                <a:sym typeface="Arial"/>
              </a:rPr>
              <a:t>0</a:t>
            </a:r>
            <a:r>
              <a:rPr lang="en-US" dirty="0" smtClean="0"/>
              <a:t>3/2016</a:t>
            </a:r>
            <a:endParaRPr lang="en-US" sz="2400" b="0" i="0" u="none" strike="noStrike" cap="none" dirty="0">
              <a:solidFill>
                <a:schemeClr val="dk1"/>
              </a:solidFill>
              <a:latin typeface="Arial"/>
              <a:ea typeface="Arial"/>
              <a:cs typeface="Arial"/>
              <a:sym typeface="Arial"/>
            </a:endParaRP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Algorithm Change Package delivered to OSPO – </a:t>
            </a:r>
            <a:r>
              <a:rPr lang="en-US" sz="2400" b="0" i="0" u="none" strike="noStrike" cap="none" dirty="0" smtClean="0">
                <a:solidFill>
                  <a:schemeClr val="dk1"/>
                </a:solidFill>
                <a:latin typeface="Arial"/>
                <a:ea typeface="Arial"/>
                <a:cs typeface="Arial"/>
                <a:sym typeface="Arial"/>
              </a:rPr>
              <a:t>11/2016</a:t>
            </a:r>
            <a:endParaRPr lang="en-US" sz="2400" b="0" i="0" u="none" strike="noStrike" cap="none" dirty="0">
              <a:solidFill>
                <a:schemeClr val="dk1"/>
              </a:solidFill>
              <a:latin typeface="Arial"/>
              <a:ea typeface="Arial"/>
              <a:cs typeface="Arial"/>
              <a:sym typeface="Arial"/>
            </a:endParaRP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Algorithm Readiness Review – waived</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Software Review – </a:t>
            </a:r>
            <a:r>
              <a:rPr lang="en-US" dirty="0" smtClean="0"/>
              <a:t>05/01/2017</a:t>
            </a:r>
            <a:endParaRPr lang="en-US" sz="2400" b="0" i="0" u="none" strike="noStrike" cap="none" dirty="0">
              <a:solidFill>
                <a:schemeClr val="dk1"/>
              </a:solidFill>
              <a:latin typeface="Arial"/>
              <a:ea typeface="Arial"/>
              <a:cs typeface="Arial"/>
              <a:sym typeface="Arial"/>
            </a:endParaRP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Operational Readiness Review – </a:t>
            </a:r>
            <a:r>
              <a:rPr lang="en-US" sz="2400" b="0" i="0" u="none" strike="noStrike" cap="none" dirty="0" smtClean="0">
                <a:solidFill>
                  <a:schemeClr val="dk1"/>
                </a:solidFill>
                <a:latin typeface="Arial"/>
                <a:ea typeface="Arial"/>
                <a:cs typeface="Arial"/>
                <a:sym typeface="Arial"/>
              </a:rPr>
              <a:t>0</a:t>
            </a:r>
            <a:r>
              <a:rPr lang="en-US" dirty="0" smtClean="0"/>
              <a:t>7</a:t>
            </a:r>
            <a:r>
              <a:rPr lang="en-US" sz="2400" b="0" i="0" u="none" strike="noStrike" cap="none" dirty="0" smtClean="0">
                <a:solidFill>
                  <a:schemeClr val="dk1"/>
                </a:solidFill>
                <a:latin typeface="Arial"/>
                <a:ea typeface="Arial"/>
                <a:cs typeface="Arial"/>
                <a:sym typeface="Arial"/>
              </a:rPr>
              <a:t>/2017</a:t>
            </a:r>
            <a:endParaRPr lang="en-US" sz="2400" b="0" i="0" u="none" strike="noStrike" cap="none" dirty="0">
              <a:solidFill>
                <a:schemeClr val="dk1"/>
              </a:solidFill>
              <a:latin typeface="Arial"/>
              <a:ea typeface="Arial"/>
              <a:cs typeface="Arial"/>
              <a:sym typeface="Arial"/>
            </a:endParaRP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Transition to operations – </a:t>
            </a:r>
            <a:r>
              <a:rPr lang="en-US" sz="2400" b="0" i="0" u="none" strike="noStrike" cap="none" dirty="0" smtClean="0">
                <a:solidFill>
                  <a:schemeClr val="dk1"/>
                </a:solidFill>
                <a:latin typeface="Arial"/>
                <a:ea typeface="Arial"/>
                <a:cs typeface="Arial"/>
                <a:sym typeface="Arial"/>
              </a:rPr>
              <a:t>08/2017</a:t>
            </a:r>
            <a:endParaRPr lang="en-US" sz="2400" b="0" i="0" u="none" strike="noStrike" cap="none" dirty="0">
              <a:solidFill>
                <a:schemeClr val="dk1"/>
              </a:solidFill>
              <a:latin typeface="Arial"/>
              <a:ea typeface="Arial"/>
              <a:cs typeface="Arial"/>
              <a:sym typeface="Arial"/>
            </a:endParaRPr>
          </a:p>
        </p:txBody>
      </p:sp>
      <p:sp>
        <p:nvSpPr>
          <p:cNvPr id="235" name="Shape 235"/>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Plan - Milestones</a:t>
            </a:r>
          </a:p>
        </p:txBody>
      </p:sp>
      <p:sp>
        <p:nvSpPr>
          <p:cNvPr id="236" name="Shape 23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43" name="Shape 243"/>
          <p:cNvSpPr txBox="1">
            <a:spLocks noGrp="1"/>
          </p:cNvSpPr>
          <p:nvPr>
            <p:ph type="title" idx="4294967295"/>
          </p:nvPr>
        </p:nvSpPr>
        <p:spPr>
          <a:xfrm>
            <a:off x="629310" y="1143000"/>
            <a:ext cx="8062911"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  Review Objectives </a:t>
            </a:r>
          </a:p>
        </p:txBody>
      </p:sp>
      <p:sp>
        <p:nvSpPr>
          <p:cNvPr id="244" name="Shape 244"/>
          <p:cNvSpPr txBox="1">
            <a:spLocks noGrp="1"/>
          </p:cNvSpPr>
          <p:nvPr>
            <p:ph type="body" idx="4294967295"/>
          </p:nvPr>
        </p:nvSpPr>
        <p:spPr>
          <a:xfrm>
            <a:off x="725487" y="2379661"/>
            <a:ext cx="7961312" cy="3976688"/>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Project Plan</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open Risks and Actions</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Requirements Updates</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Description </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Test Report</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System Operational Readiness</a:t>
            </a:r>
          </a:p>
          <a:p>
            <a:pPr marL="0" marR="0" lvl="0" indent="0" algn="l" rtl="0">
              <a:spcBef>
                <a:spcPts val="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p:txBody>
      </p:sp>
      <p:sp>
        <p:nvSpPr>
          <p:cNvPr id="245" name="Shape 24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46" name="Shape 24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53" name="Shape 253"/>
          <p:cNvSpPr txBox="1">
            <a:spLocks noGrp="1"/>
          </p:cNvSpPr>
          <p:nvPr>
            <p:ph type="title" idx="4294967295"/>
          </p:nvPr>
        </p:nvSpPr>
        <p:spPr>
          <a:xfrm>
            <a:off x="976312" y="1066800"/>
            <a:ext cx="8062911"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Reviewers</a:t>
            </a:r>
          </a:p>
        </p:txBody>
      </p:sp>
      <p:sp>
        <p:nvSpPr>
          <p:cNvPr id="254" name="Shape 254"/>
          <p:cNvSpPr txBox="1">
            <a:spLocks noGrp="1"/>
          </p:cNvSpPr>
          <p:nvPr>
            <p:ph type="body" idx="4294967295"/>
          </p:nvPr>
        </p:nvSpPr>
        <p:spPr>
          <a:xfrm>
            <a:off x="866774" y="1662111"/>
            <a:ext cx="7820024" cy="5000625"/>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ORR Review Leads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Antonio Irving, </a:t>
            </a:r>
            <a:r>
              <a:rPr lang="en-US" sz="2000" b="0" i="0" u="none" strike="noStrike" cap="none" dirty="0" err="1">
                <a:solidFill>
                  <a:schemeClr val="dk1"/>
                </a:solidFill>
                <a:latin typeface="Calibri"/>
                <a:ea typeface="Calibri"/>
                <a:cs typeface="Calibri"/>
                <a:sym typeface="Calibri"/>
              </a:rPr>
              <a:t>Zhaohui</a:t>
            </a:r>
            <a:r>
              <a:rPr lang="en-US" sz="2000" b="0" i="0" u="none" strike="noStrike" cap="none" dirty="0">
                <a:solidFill>
                  <a:schemeClr val="dk1"/>
                </a:solidFill>
                <a:latin typeface="Calibri"/>
                <a:ea typeface="Calibri"/>
                <a:cs typeface="Calibri"/>
                <a:sym typeface="Calibri"/>
              </a:rPr>
              <a:t> Cheng and </a:t>
            </a:r>
            <a:r>
              <a:rPr lang="en-US" sz="2000" b="0" i="0" u="none" strike="noStrike" cap="none" dirty="0" err="1">
                <a:solidFill>
                  <a:schemeClr val="dk1"/>
                </a:solidFill>
                <a:latin typeface="Calibri"/>
                <a:ea typeface="Calibri"/>
                <a:cs typeface="Calibri"/>
                <a:sym typeface="Calibri"/>
              </a:rPr>
              <a:t>Liqun</a:t>
            </a:r>
            <a:r>
              <a:rPr lang="en-US" sz="2000" b="0" i="0" u="none" strike="noStrike" cap="none" dirty="0">
                <a:solidFill>
                  <a:schemeClr val="dk1"/>
                </a:solidFill>
                <a:latin typeface="Calibri"/>
                <a:ea typeface="Calibri"/>
                <a:cs typeface="Calibri"/>
                <a:sym typeface="Calibri"/>
              </a:rPr>
              <a:t> Ma</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ORR Review Team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err="1">
                <a:solidFill>
                  <a:schemeClr val="dk1"/>
                </a:solidFill>
                <a:latin typeface="Calibri"/>
                <a:ea typeface="Calibri"/>
                <a:cs typeface="Calibri"/>
                <a:sym typeface="Calibri"/>
              </a:rPr>
              <a:t>Liqun</a:t>
            </a:r>
            <a:r>
              <a:rPr lang="en-US" sz="2000" b="0" i="0" u="none" strike="noStrike" cap="none" dirty="0">
                <a:solidFill>
                  <a:schemeClr val="dk1"/>
                </a:solidFill>
                <a:latin typeface="Calibri"/>
                <a:ea typeface="Calibri"/>
                <a:cs typeface="Calibri"/>
                <a:sym typeface="Calibri"/>
              </a:rPr>
              <a:t> Ma (OSPO/SPSD)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err="1">
                <a:solidFill>
                  <a:schemeClr val="dk1"/>
                </a:solidFill>
                <a:latin typeface="Calibri"/>
                <a:ea typeface="Calibri"/>
                <a:cs typeface="Calibri"/>
                <a:sym typeface="Calibri"/>
              </a:rPr>
              <a:t>Zhaohui</a:t>
            </a:r>
            <a:r>
              <a:rPr lang="en-US" sz="2000" b="0" i="0" u="none" strike="noStrike" cap="none" dirty="0">
                <a:solidFill>
                  <a:schemeClr val="dk1"/>
                </a:solidFill>
                <a:latin typeface="Calibri"/>
                <a:ea typeface="Calibri"/>
                <a:cs typeface="Calibri"/>
                <a:sym typeface="Calibri"/>
              </a:rPr>
              <a:t> Cheng (OSPO/SPSD)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Antonio Irving (OSPO/SPSD)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Donna McNamara (OSPO/MOD)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Bob Kuligowski (STAR)</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ORR Review Consultants</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Kathryn </a:t>
            </a:r>
            <a:r>
              <a:rPr lang="en-US" sz="2000" b="0" i="0" u="none" strike="noStrike" cap="none" dirty="0" err="1" smtClean="0">
                <a:solidFill>
                  <a:schemeClr val="dk1"/>
                </a:solidFill>
                <a:latin typeface="Calibri"/>
                <a:ea typeface="Calibri"/>
                <a:cs typeface="Calibri"/>
                <a:sym typeface="Calibri"/>
              </a:rPr>
              <a:t>Shontz</a:t>
            </a:r>
            <a:r>
              <a:rPr lang="en-US" sz="2000" b="0" i="0" u="none" strike="noStrike" cap="none" dirty="0" smtClean="0">
                <a:solidFill>
                  <a:schemeClr val="dk1"/>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OSGS)</a:t>
            </a:r>
          </a:p>
          <a:p>
            <a:pPr marL="0" marR="0" lvl="0" indent="0" algn="l" rtl="0">
              <a:spcBef>
                <a:spcPts val="600"/>
              </a:spcBef>
              <a:spcAft>
                <a:spcPts val="0"/>
              </a:spcAft>
              <a:buClr>
                <a:srgbClr val="0BD0D9"/>
              </a:buClr>
              <a:buSzPct val="2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255" name="Shape 25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56" name="Shape 25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63" name="Shape 263"/>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Guidelines and Checklist</a:t>
            </a:r>
          </a:p>
        </p:txBody>
      </p:sp>
      <p:sp>
        <p:nvSpPr>
          <p:cNvPr id="264" name="Shape 264"/>
          <p:cNvSpPr txBox="1">
            <a:spLocks noGrp="1"/>
          </p:cNvSpPr>
          <p:nvPr>
            <p:ph type="body" idx="4294967295"/>
          </p:nvPr>
        </p:nvSpPr>
        <p:spPr>
          <a:xfrm>
            <a:off x="866774" y="1905000"/>
            <a:ext cx="7820024" cy="4757737"/>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Guidelines for ORR review is the OSPO QA process asset</a:t>
            </a:r>
          </a:p>
          <a:p>
            <a:pPr marL="639762" marR="0" lvl="1" indent="-246062" algn="l" rtl="0">
              <a:lnSpc>
                <a:spcPct val="80000"/>
              </a:lnSpc>
              <a:spcBef>
                <a:spcPts val="10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ORR reviewers can access this document at</a:t>
            </a:r>
          </a:p>
          <a:p>
            <a:pPr marL="393700" marR="0" lvl="1" indent="0" algn="l" rtl="0">
              <a:lnSpc>
                <a:spcPct val="80000"/>
              </a:lnSpc>
              <a:spcBef>
                <a:spcPts val="1000"/>
              </a:spcBef>
              <a:spcAft>
                <a:spcPts val="0"/>
              </a:spcAft>
              <a:buClr>
                <a:schemeClr val="accent1"/>
              </a:buClr>
              <a:buSzPct val="25000"/>
              <a:buFont typeface="Noto Sans Symbols"/>
              <a:buNone/>
            </a:pPr>
            <a:r>
              <a:rPr lang="en-US" sz="2000" b="0" i="0" u="none" strike="noStrike" cap="none">
                <a:solidFill>
                  <a:schemeClr val="dk1"/>
                </a:solidFill>
                <a:latin typeface="Calibri"/>
                <a:ea typeface="Calibri"/>
                <a:cs typeface="Calibri"/>
                <a:sym typeface="Calibri"/>
              </a:rPr>
              <a:t>     ftp://satepsanone.nesdis.noaa.gov/testTRAP/ORR_DOC</a:t>
            </a:r>
          </a:p>
          <a:p>
            <a:pPr marL="273050" marR="0" lvl="0" indent="-273050" algn="l" rtl="0">
              <a:lnSpc>
                <a:spcPct val="8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The ORR Review Check List and ORR related documents are available at:</a:t>
            </a:r>
          </a:p>
          <a:p>
            <a:pPr marL="639762" marR="0" lvl="1" indent="-246062" algn="l" rtl="0">
              <a:lnSpc>
                <a:spcPct val="8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 ftp://satepsanone.nesdis.noaa.gov/testTRAP/ORR_DOC</a:t>
            </a:r>
          </a:p>
          <a:p>
            <a:pPr marL="0" marR="0" lvl="0" indent="0" algn="l" rtl="0">
              <a:spcBef>
                <a:spcPts val="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265" name="Shape 26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66" name="Shape 26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73" name="Shape 273"/>
          <p:cNvSpPr txBox="1">
            <a:spLocks noGrp="1"/>
          </p:cNvSpPr>
          <p:nvPr>
            <p:ph type="title" idx="4294967295"/>
          </p:nvPr>
        </p:nvSpPr>
        <p:spPr>
          <a:xfrm>
            <a:off x="0" y="1066800"/>
            <a:ext cx="9144000" cy="838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800" b="1" i="0" u="none" strike="noStrike" cap="none">
                <a:solidFill>
                  <a:srgbClr val="000066"/>
                </a:solidFill>
                <a:latin typeface="Calibri"/>
                <a:ea typeface="Calibri"/>
                <a:cs typeface="Calibri"/>
                <a:sym typeface="Calibri"/>
              </a:rPr>
              <a:t>Outline</a:t>
            </a:r>
          </a:p>
        </p:txBody>
      </p:sp>
      <p:sp>
        <p:nvSpPr>
          <p:cNvPr id="274" name="Shape 274"/>
          <p:cNvSpPr txBox="1">
            <a:spLocks noGrp="1"/>
          </p:cNvSpPr>
          <p:nvPr>
            <p:ph type="body" idx="4294967295"/>
          </p:nvPr>
        </p:nvSpPr>
        <p:spPr>
          <a:xfrm>
            <a:off x="1274762" y="19050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Summary</a:t>
            </a:r>
          </a:p>
        </p:txBody>
      </p:sp>
      <p:sp>
        <p:nvSpPr>
          <p:cNvPr id="275" name="Shape 27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idx="4294967295"/>
          </p:nvPr>
        </p:nvSpPr>
        <p:spPr>
          <a:xfrm>
            <a:off x="885825" y="259080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1" u="none" strike="noStrike" cap="none">
                <a:solidFill>
                  <a:srgbClr val="002060"/>
                </a:solidFill>
                <a:latin typeface="Calibri"/>
                <a:ea typeface="Calibri"/>
                <a:cs typeface="Calibri"/>
                <a:sym typeface="Calibri"/>
              </a:rPr>
              <a:t>Risks and Actions</a:t>
            </a:r>
            <a:br>
              <a:rPr lang="en-US" sz="6000" b="1" i="1"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Bob Kuligowski</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NESDIS/STAR</a:t>
            </a:r>
          </a:p>
        </p:txBody>
      </p:sp>
      <p:sp>
        <p:nvSpPr>
          <p:cNvPr id="282" name="Shape 28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83" name="Shape 28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2</a:t>
            </a:fld>
            <a:endParaRPr lang="en-US" sz="1200" b="0" i="0" u="none" strike="noStrike" cap="none">
              <a:solidFill>
                <a:srgbClr val="FFFFFF"/>
              </a:solidFill>
              <a:latin typeface="Calibri"/>
              <a:ea typeface="Calibri"/>
              <a:cs typeface="Calibri"/>
              <a:sym typeface="Calibri"/>
            </a:endParaRPr>
          </a:p>
        </p:txBody>
      </p:sp>
      <p:sp>
        <p:nvSpPr>
          <p:cNvPr id="152" name="Shape 152"/>
          <p:cNvSpPr txBox="1">
            <a:spLocks noGrp="1"/>
          </p:cNvSpPr>
          <p:nvPr>
            <p:ph type="title" idx="4294967295"/>
          </p:nvPr>
        </p:nvSpPr>
        <p:spPr>
          <a:xfrm>
            <a:off x="0" y="1066800"/>
            <a:ext cx="9143998"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Review Agenda</a:t>
            </a:r>
          </a:p>
        </p:txBody>
      </p:sp>
      <p:sp>
        <p:nvSpPr>
          <p:cNvPr id="153" name="Shape 153"/>
          <p:cNvSpPr txBox="1">
            <a:spLocks noGrp="1"/>
          </p:cNvSpPr>
          <p:nvPr>
            <p:ph type="body" idx="4294967295"/>
          </p:nvPr>
        </p:nvSpPr>
        <p:spPr>
          <a:xfrm>
            <a:off x="539750" y="1905000"/>
            <a:ext cx="8604249" cy="3979862"/>
          </a:xfrm>
          <a:prstGeom prst="rect">
            <a:avLst/>
          </a:prstGeom>
          <a:noFill/>
          <a:ln>
            <a:noFill/>
          </a:ln>
        </p:spPr>
        <p:txBody>
          <a:bodyPr lIns="91425" tIns="45700" rIns="91425" bIns="45700" anchor="t" anchorCtr="0">
            <a:noAutofit/>
          </a:bodyPr>
          <a:lstStyle/>
          <a:p>
            <a:pPr marL="381000" marR="0" lvl="0" indent="-381000" algn="l" rtl="0">
              <a:lnSpc>
                <a:spcPct val="90000"/>
              </a:lnSpc>
              <a:spcBef>
                <a:spcPts val="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Introduction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Risks and Actions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Requirements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Description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Test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Operational Readiness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Summary		 		</a:t>
            </a:r>
            <a:r>
              <a:rPr lang="en-US" sz="2400" b="0" i="0" u="none" strike="noStrike" cap="none">
                <a:solidFill>
                  <a:schemeClr val="dk1"/>
                </a:solidFill>
                <a:latin typeface="Merriweather"/>
                <a:ea typeface="Merriweather"/>
                <a:cs typeface="Merriweather"/>
                <a:sym typeface="Merriweather"/>
              </a:rPr>
              <a:t>	</a:t>
            </a:r>
          </a:p>
        </p:txBody>
      </p:sp>
      <p:sp>
        <p:nvSpPr>
          <p:cNvPr id="154" name="Shape 154"/>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2</a:t>
            </a:fld>
            <a:endParaRPr lang="en-US" sz="1200" b="0" i="0" u="none" strike="noStrike" cap="none">
              <a:solidFill>
                <a:srgbClr val="FFFFFF"/>
              </a:solidFill>
              <a:latin typeface="Calibri"/>
              <a:ea typeface="Calibri"/>
              <a:cs typeface="Calibri"/>
              <a:sym typeface="Calibri"/>
            </a:endParaRPr>
          </a:p>
        </p:txBody>
      </p:sp>
      <p:sp>
        <p:nvSpPr>
          <p:cNvPr id="155" name="Shape 15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0" y="1066800"/>
            <a:ext cx="9144000" cy="762000"/>
          </a:xfrm>
          <a:prstGeom prst="rect">
            <a:avLst/>
          </a:prstGeom>
          <a:noFill/>
          <a:ln>
            <a:noFill/>
          </a:ln>
        </p:spPr>
        <p:txBody>
          <a:bodyPr lIns="92075" tIns="46025" rIns="92075" bIns="46025" anchor="b" anchorCtr="0">
            <a:noAutofit/>
          </a:bodyPr>
          <a:lstStyle/>
          <a:p>
            <a:pPr marL="0" marR="0" lvl="0" indent="0" algn="ctr" rtl="0">
              <a:lnSpc>
                <a:spcPct val="85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Risks and Actions</a:t>
            </a:r>
          </a:p>
        </p:txBody>
      </p:sp>
      <p:sp>
        <p:nvSpPr>
          <p:cNvPr id="289" name="Shape 289"/>
          <p:cNvSpPr txBox="1"/>
          <p:nvPr/>
        </p:nvSpPr>
        <p:spPr>
          <a:xfrm>
            <a:off x="544510" y="1905000"/>
            <a:ext cx="8229600" cy="4554121"/>
          </a:xfrm>
          <a:prstGeom prst="rect">
            <a:avLst/>
          </a:prstGeom>
          <a:noFill/>
          <a:ln>
            <a:noFill/>
          </a:ln>
        </p:spPr>
        <p:txBody>
          <a:bodyPr lIns="91425" tIns="91425" rIns="91425" bIns="91425" anchor="t" anchorCtr="0">
            <a:noAutofit/>
          </a:bodyPr>
          <a:lstStyle/>
          <a:p>
            <a:pPr marL="381000" marR="0" lvl="0" indent="-381000" algn="l" rtl="0">
              <a:lnSpc>
                <a:spcPct val="90000"/>
              </a:lnSpc>
              <a:spcBef>
                <a:spcPts val="0"/>
              </a:spcBef>
              <a:spcAft>
                <a:spcPts val="0"/>
              </a:spcAft>
              <a:buClr>
                <a:srgbClr val="000000"/>
              </a:buClr>
              <a:buSzPct val="100000"/>
              <a:buFont typeface="Arial"/>
              <a:buChar char="•"/>
            </a:pPr>
            <a:r>
              <a:rPr lang="en-US" sz="3200" b="0" i="0" u="none" strike="noStrike" cap="none">
                <a:solidFill>
                  <a:srgbClr val="000000"/>
                </a:solidFill>
                <a:latin typeface="Arial"/>
                <a:ea typeface="Arial"/>
                <a:cs typeface="Arial"/>
                <a:sym typeface="Arial"/>
              </a:rPr>
              <a:t>There are no remaining risks from previous reviews.</a:t>
            </a:r>
          </a:p>
          <a:p>
            <a:pPr marL="381000" marR="0" lvl="0" indent="-381000" algn="l" rtl="0">
              <a:lnSpc>
                <a:spcPct val="90000"/>
              </a:lnSpc>
              <a:spcBef>
                <a:spcPts val="0"/>
              </a:spcBef>
              <a:spcAft>
                <a:spcPts val="0"/>
              </a:spcAft>
              <a:buClr>
                <a:srgbClr val="000000"/>
              </a:buClr>
              <a:buFont typeface="Arial"/>
              <a:buNone/>
            </a:pPr>
            <a:endParaRPr sz="3200" b="0" i="0" u="none" strike="noStrike" cap="none">
              <a:solidFill>
                <a:srgbClr val="000000"/>
              </a:solidFill>
              <a:latin typeface="Arial"/>
              <a:ea typeface="Arial"/>
              <a:cs typeface="Arial"/>
              <a:sym typeface="Arial"/>
            </a:endParaRPr>
          </a:p>
          <a:p>
            <a:pPr marL="381000" marR="0" lvl="0" indent="-381000" algn="l" rtl="0">
              <a:lnSpc>
                <a:spcPct val="90000"/>
              </a:lnSpc>
              <a:spcBef>
                <a:spcPts val="0"/>
              </a:spcBef>
              <a:spcAft>
                <a:spcPts val="0"/>
              </a:spcAft>
              <a:buClr>
                <a:srgbClr val="000000"/>
              </a:buClr>
              <a:buFont typeface="Arial"/>
              <a:buNone/>
            </a:pPr>
            <a:endParaRPr sz="3200" b="0" i="0" u="none" strike="noStrike" cap="none">
              <a:solidFill>
                <a:srgbClr val="000000"/>
              </a:solidFill>
              <a:latin typeface="Arial"/>
              <a:ea typeface="Arial"/>
              <a:cs typeface="Arial"/>
              <a:sym typeface="Arial"/>
            </a:endParaRPr>
          </a:p>
        </p:txBody>
      </p:sp>
      <p:sp>
        <p:nvSpPr>
          <p:cNvPr id="290" name="Shape 29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0" y="1066800"/>
            <a:ext cx="9144000" cy="758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ORR – Entry Criteria </a:t>
            </a:r>
          </a:p>
        </p:txBody>
      </p:sp>
      <p:sp>
        <p:nvSpPr>
          <p:cNvPr id="298" name="Shape 298"/>
          <p:cNvSpPr txBox="1">
            <a:spLocks noGrp="1"/>
          </p:cNvSpPr>
          <p:nvPr>
            <p:ph type="body" idx="1"/>
          </p:nvPr>
        </p:nvSpPr>
        <p:spPr>
          <a:xfrm>
            <a:off x="609600" y="1828800"/>
            <a:ext cx="7848599" cy="490855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1 - The ORR reviewers have access to the review version of the following artifacts</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Requirements Allocation Document (RAD)</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Review Item Disposition Spreadsheet (RID) </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Operational Readiness Review Document (ORRD)</a:t>
            </a:r>
          </a:p>
          <a:p>
            <a:pPr marL="273050" marR="0" lvl="0" indent="-273050" algn="l" rtl="0">
              <a:lnSpc>
                <a:spcPct val="100000"/>
              </a:lnSpc>
              <a:spcBef>
                <a:spcPts val="40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2 - The ORR reviewers have access to the old version of SPSRB Documents  </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User Manuals</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System Maintenance Manual</a:t>
            </a:r>
          </a:p>
          <a:p>
            <a:pPr marL="273050" marR="0" lvl="0" indent="-273050" algn="l" rtl="0">
              <a:lnSpc>
                <a:spcPct val="100000"/>
              </a:lnSpc>
              <a:spcBef>
                <a:spcPts val="40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3  - The ORR reviewers have access to the review version of the Operations Procedure</a:t>
            </a:r>
          </a:p>
          <a:p>
            <a:pPr marL="273050" marR="0" lvl="0" indent="-158750" algn="l" rtl="0">
              <a:spcBef>
                <a:spcPts val="400"/>
              </a:spcBef>
              <a:spcAft>
                <a:spcPts val="0"/>
              </a:spcAft>
              <a:buClr>
                <a:srgbClr val="6BB1C9"/>
              </a:buClr>
              <a:buSzPct val="25000"/>
              <a:buFont typeface="Noto Sans Symbols"/>
              <a:buNone/>
            </a:pPr>
            <a:endParaRPr sz="2000" b="1" i="0" u="none" strike="noStrike" cap="none">
              <a:solidFill>
                <a:srgbClr val="FF0000"/>
              </a:solidFill>
              <a:latin typeface="Calibri"/>
              <a:ea typeface="Calibri"/>
              <a:cs typeface="Calibri"/>
              <a:sym typeface="Calibri"/>
            </a:endParaRPr>
          </a:p>
        </p:txBody>
      </p:sp>
      <p:sp>
        <p:nvSpPr>
          <p:cNvPr id="299" name="Shape 2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38002" y="990600"/>
            <a:ext cx="82296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a:solidFill>
                  <a:srgbClr val="002060"/>
                </a:solidFill>
                <a:latin typeface="Calibri"/>
                <a:ea typeface="Calibri"/>
                <a:cs typeface="Calibri"/>
                <a:sym typeface="Calibri"/>
              </a:rPr>
              <a:t> </a:t>
            </a:r>
            <a:r>
              <a:rPr lang="en-US" sz="4400" b="1" i="0" u="none" strike="noStrike" cap="none">
                <a:solidFill>
                  <a:srgbClr val="002060"/>
                </a:solidFill>
                <a:latin typeface="Calibri"/>
                <a:ea typeface="Calibri"/>
                <a:cs typeface="Calibri"/>
                <a:sym typeface="Calibri"/>
              </a:rPr>
              <a:t>ORR – Exit Criteria</a:t>
            </a:r>
          </a:p>
        </p:txBody>
      </p:sp>
      <p:sp>
        <p:nvSpPr>
          <p:cNvPr id="307" name="Shape 307"/>
          <p:cNvSpPr txBox="1">
            <a:spLocks noGrp="1"/>
          </p:cNvSpPr>
          <p:nvPr>
            <p:ph type="body" idx="1"/>
          </p:nvPr>
        </p:nvSpPr>
        <p:spPr>
          <a:xfrm>
            <a:off x="609600" y="1981200"/>
            <a:ext cx="7848599" cy="502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1 - All open items in RID have been satisfactorily disposed of.</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2 - The updated RAD is satisfactory. </a:t>
            </a:r>
          </a:p>
          <a:p>
            <a:pPr lvl="0" indent="-273050">
              <a:spcBef>
                <a:spcPts val="480"/>
              </a:spcBef>
              <a:buClr>
                <a:srgbClr val="6BB1C9"/>
              </a:buClr>
              <a:buFont typeface="Noto Sans Symbols"/>
              <a:buChar char="∙"/>
            </a:pPr>
            <a:r>
              <a:rPr lang="en-US" sz="2400" b="1" i="0" u="none" strike="noStrike" cap="none" dirty="0">
                <a:solidFill>
                  <a:schemeClr val="dk1"/>
                </a:solidFill>
                <a:latin typeface="Calibri"/>
                <a:ea typeface="Calibri"/>
                <a:cs typeface="Calibri"/>
                <a:sym typeface="Calibri"/>
              </a:rPr>
              <a:t>Exit # 3 - The SPSRB documents </a:t>
            </a:r>
            <a:r>
              <a:rPr lang="en-US" sz="2400" b="1" dirty="0">
                <a:latin typeface="Calibri"/>
                <a:ea typeface="Calibri"/>
                <a:cs typeface="Calibri"/>
                <a:sym typeface="Calibri"/>
              </a:rPr>
              <a:t>(UM, SMM, ICD, SDD, and OM) </a:t>
            </a:r>
            <a:r>
              <a:rPr lang="en-US" sz="2400" b="1" i="0" u="none" strike="noStrike" cap="none" dirty="0">
                <a:solidFill>
                  <a:schemeClr val="dk1"/>
                </a:solidFill>
                <a:latin typeface="Calibri"/>
                <a:ea typeface="Calibri"/>
                <a:cs typeface="Calibri"/>
                <a:sym typeface="Calibri"/>
              </a:rPr>
              <a:t>have been reviewed and are deemed to be satisfactory.</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4 - Test and validation results are satisfactory.</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5 - The operation readiness are satisfactory. </a:t>
            </a:r>
          </a:p>
          <a:p>
            <a:pPr marL="273050" marR="0" lvl="0" indent="-273050" algn="l" rtl="0">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6 - The security impact assessment (SIA) has been completed. --</a:t>
            </a:r>
            <a:r>
              <a:rPr lang="en-US" sz="2400" b="1" i="0" u="none" strike="noStrike" cap="none" dirty="0">
                <a:solidFill>
                  <a:srgbClr val="FF0000"/>
                </a:solidFill>
                <a:latin typeface="Calibri"/>
                <a:ea typeface="Calibri"/>
                <a:cs typeface="Calibri"/>
                <a:sym typeface="Calibri"/>
              </a:rPr>
              <a:t> deferred to Operational Decision Briefing</a:t>
            </a:r>
          </a:p>
          <a:p>
            <a:pPr marL="273050" marR="0" lvl="0" indent="-133350" algn="l" rtl="0">
              <a:lnSpc>
                <a:spcPct val="100000"/>
              </a:lnSpc>
              <a:spcBef>
                <a:spcPts val="480"/>
              </a:spcBef>
              <a:spcAft>
                <a:spcPts val="0"/>
              </a:spcAft>
              <a:buClr>
                <a:srgbClr val="6BB1C9"/>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273050" marR="0" lvl="0" indent="-133350" algn="l" rtl="0">
              <a:spcBef>
                <a:spcPts val="480"/>
              </a:spcBef>
              <a:spcAft>
                <a:spcPts val="0"/>
              </a:spcAft>
              <a:buClr>
                <a:srgbClr val="6BB1C9"/>
              </a:buClr>
              <a:buSzPct val="25000"/>
              <a:buFont typeface="Noto Sans Symbols"/>
              <a:buNone/>
            </a:pPr>
            <a:endParaRPr sz="2400" b="1" i="0" u="none" strike="noStrike" cap="none" dirty="0">
              <a:solidFill>
                <a:schemeClr val="dk1"/>
              </a:solidFill>
              <a:latin typeface="Calibri"/>
              <a:ea typeface="Calibri"/>
              <a:cs typeface="Calibri"/>
              <a:sym typeface="Calibri"/>
            </a:endParaRPr>
          </a:p>
        </p:txBody>
      </p:sp>
      <p:sp>
        <p:nvSpPr>
          <p:cNvPr id="308" name="Shape 3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idx="4294967295"/>
          </p:nvPr>
        </p:nvSpPr>
        <p:spPr>
          <a:xfrm>
            <a:off x="0" y="1066800"/>
            <a:ext cx="9143998"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Outline</a:t>
            </a:r>
          </a:p>
        </p:txBody>
      </p:sp>
      <p:sp>
        <p:nvSpPr>
          <p:cNvPr id="315" name="Shape 315"/>
          <p:cNvSpPr txBox="1">
            <a:spLocks noGrp="1"/>
          </p:cNvSpPr>
          <p:nvPr>
            <p:ph type="body" idx="4294967295"/>
          </p:nvPr>
        </p:nvSpPr>
        <p:spPr>
          <a:xfrm>
            <a:off x="893762" y="20574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System Requirements Updates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Summary</a:t>
            </a:r>
          </a:p>
        </p:txBody>
      </p:sp>
      <p:sp>
        <p:nvSpPr>
          <p:cNvPr id="316" name="Shape 31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ctrTitle" idx="4294967295"/>
          </p:nvPr>
        </p:nvSpPr>
        <p:spPr>
          <a:xfrm>
            <a:off x="1752600" y="2057400"/>
            <a:ext cx="6324600" cy="14700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dirty="0">
                <a:solidFill>
                  <a:srgbClr val="002060"/>
                </a:solidFill>
                <a:latin typeface="Calibri"/>
                <a:ea typeface="Calibri"/>
                <a:cs typeface="Calibri"/>
                <a:sym typeface="Calibri"/>
              </a:rPr>
              <a:t>System Requirements</a:t>
            </a:r>
          </a:p>
        </p:txBody>
      </p:sp>
      <p:sp>
        <p:nvSpPr>
          <p:cNvPr id="323" name="Shape 323"/>
          <p:cNvSpPr txBox="1">
            <a:spLocks noGrp="1"/>
          </p:cNvSpPr>
          <p:nvPr>
            <p:ph type="subTitle" idx="4294967295"/>
          </p:nvPr>
        </p:nvSpPr>
        <p:spPr>
          <a:xfrm>
            <a:off x="1676400" y="3733800"/>
            <a:ext cx="5981699" cy="1558924"/>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6BB1C9"/>
              </a:buClr>
              <a:buSzPct val="25000"/>
              <a:buFont typeface="Noto Sans Symbols"/>
              <a:buNone/>
            </a:pPr>
            <a:r>
              <a:rPr lang="en-US" sz="2400" b="0" i="0" u="none" strike="noStrike" cap="none">
                <a:solidFill>
                  <a:schemeClr val="dk1"/>
                </a:solidFill>
                <a:latin typeface="Merriweather"/>
                <a:ea typeface="Merriweather"/>
                <a:cs typeface="Merriweather"/>
                <a:sym typeface="Merriweather"/>
              </a:rPr>
              <a:t>Bob Kuligowski</a:t>
            </a:r>
          </a:p>
        </p:txBody>
      </p:sp>
      <p:sp>
        <p:nvSpPr>
          <p:cNvPr id="324" name="Shape 32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0" y="1066800"/>
            <a:ext cx="9144000" cy="720772"/>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Requirements Overview</a:t>
            </a:r>
          </a:p>
        </p:txBody>
      </p:sp>
      <p:sp>
        <p:nvSpPr>
          <p:cNvPr id="330" name="Shape 33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381000" marR="0" lvl="0" indent="-381000" algn="l" rtl="0">
              <a:lnSpc>
                <a:spcPct val="90000"/>
              </a:lnSpc>
              <a:spcBef>
                <a:spcPts val="0"/>
              </a:spcBef>
              <a:spcAft>
                <a:spcPts val="0"/>
              </a:spcAft>
              <a:buClr>
                <a:srgbClr val="0BD0D9"/>
              </a:buClr>
              <a:buSzPct val="95000"/>
              <a:buFont typeface="Noto Sans Symbols"/>
              <a:buChar char="●"/>
            </a:pPr>
            <a:r>
              <a:rPr lang="en-US" sz="2000" b="0" i="0" u="none" strike="noStrike" cap="none" dirty="0">
                <a:solidFill>
                  <a:schemeClr val="dk1"/>
                </a:solidFill>
                <a:latin typeface="Calibri"/>
                <a:ea typeface="Calibri"/>
                <a:cs typeface="Calibri"/>
                <a:sym typeface="Calibri"/>
              </a:rPr>
              <a:t>All eTRaP requirements are documented in the RAD:</a:t>
            </a:r>
          </a:p>
          <a:p>
            <a:pPr marL="381000" marR="0" lvl="0" indent="-381000" algn="l" rtl="0">
              <a:lnSpc>
                <a:spcPct val="90000"/>
              </a:lnSpc>
              <a:spcBef>
                <a:spcPts val="400"/>
              </a:spcBef>
              <a:spcAft>
                <a:spcPts val="0"/>
              </a:spcAft>
              <a:buClr>
                <a:srgbClr val="0BD0D9"/>
              </a:buClr>
              <a:buSzPct val="25000"/>
              <a:buFont typeface="Noto Sans Symbols"/>
              <a:buNone/>
            </a:pPr>
            <a:r>
              <a:rPr lang="en-US" sz="2000" b="0" i="0" u="none" strike="noStrike" cap="none" dirty="0">
                <a:solidFill>
                  <a:srgbClr val="FF8A3B"/>
                </a:solidFill>
                <a:latin typeface="Calibri"/>
                <a:ea typeface="Calibri"/>
                <a:cs typeface="Calibri"/>
                <a:sym typeface="Calibri"/>
              </a:rPr>
              <a:t>	http://</a:t>
            </a:r>
            <a:r>
              <a:rPr lang="en-US" sz="2000" b="0" i="0" u="none" strike="noStrike" cap="none" dirty="0" smtClean="0">
                <a:solidFill>
                  <a:srgbClr val="FF8A3B"/>
                </a:solidFill>
                <a:latin typeface="Calibri"/>
                <a:ea typeface="Calibri"/>
                <a:cs typeface="Calibri"/>
                <a:sym typeface="Calibri"/>
              </a:rPr>
              <a:t>www.star.nesdis.noaa.gov/smcd/emb/bobk/eTRaP_docs/ORR/eTRaP_Requirements_Allocation_Document_v2.5.docx</a:t>
            </a:r>
            <a:endParaRPr lang="en-US" sz="2000" b="0" i="0" u="none" strike="noStrike" cap="none" dirty="0">
              <a:solidFill>
                <a:srgbClr val="FF8A3B"/>
              </a:solidFill>
              <a:latin typeface="Calibri"/>
              <a:ea typeface="Calibri"/>
              <a:cs typeface="Calibri"/>
              <a:sym typeface="Calibri"/>
            </a:endParaRPr>
          </a:p>
          <a:p>
            <a:pPr marL="381000" marR="0" lvl="0" indent="-381000" algn="l" rtl="0">
              <a:lnSpc>
                <a:spcPct val="90000"/>
              </a:lnSpc>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a:p>
            <a:pPr marL="381000" marR="0" lvl="0" indent="-381000" algn="l" rtl="0">
              <a:lnSpc>
                <a:spcPct val="90000"/>
              </a:lnSpc>
              <a:spcBef>
                <a:spcPts val="400"/>
              </a:spcBef>
              <a:spcAft>
                <a:spcPts val="0"/>
              </a:spcAft>
              <a:buClr>
                <a:srgbClr val="0BD0D9"/>
              </a:buClr>
              <a:buSzPct val="25000"/>
              <a:buFont typeface="Noto Sans Symbols"/>
              <a:buNone/>
            </a:pPr>
            <a:endParaRPr sz="2000" b="0" i="0" u="none" strike="noStrike" cap="none" dirty="0">
              <a:solidFill>
                <a:schemeClr val="dk1"/>
              </a:solidFill>
              <a:latin typeface="Calibri"/>
              <a:ea typeface="Calibri"/>
              <a:cs typeface="Calibri"/>
              <a:sym typeface="Calibri"/>
            </a:endParaRPr>
          </a:p>
          <a:p>
            <a:pPr marL="381000" marR="0" lvl="0" indent="-381000" algn="l" rtl="0">
              <a:lnSpc>
                <a:spcPct val="90000"/>
              </a:lnSpc>
              <a:spcBef>
                <a:spcPts val="400"/>
              </a:spcBef>
              <a:spcAft>
                <a:spcPts val="0"/>
              </a:spcAft>
              <a:buClr>
                <a:srgbClr val="0BD0D9"/>
              </a:buClr>
              <a:buSzPct val="95000"/>
              <a:buFont typeface="Noto Sans Symbols"/>
              <a:buChar char="●"/>
            </a:pPr>
            <a:r>
              <a:rPr lang="en-US" sz="2000" b="0" i="0" u="none" strike="noStrike" cap="none" dirty="0">
                <a:solidFill>
                  <a:schemeClr val="dk1"/>
                </a:solidFill>
                <a:latin typeface="Calibri"/>
                <a:ea typeface="Calibri"/>
                <a:cs typeface="Calibri"/>
                <a:sym typeface="Calibri"/>
              </a:rPr>
              <a:t>Text highlighted </a:t>
            </a:r>
          </a:p>
          <a:p>
            <a:pPr marL="781050" marR="0" lvl="1" indent="-387350" algn="l" rtl="0">
              <a:lnSpc>
                <a:spcPct val="90000"/>
              </a:lnSpc>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Changes/updates to requirements since the last review are in </a:t>
            </a:r>
            <a:r>
              <a:rPr lang="en-US" sz="2000" b="0" i="0" u="none" strike="noStrike" cap="none" dirty="0">
                <a:solidFill>
                  <a:srgbClr val="00B050"/>
                </a:solidFill>
                <a:latin typeface="Calibri"/>
                <a:ea typeface="Calibri"/>
                <a:cs typeface="Calibri"/>
                <a:sym typeface="Calibri"/>
              </a:rPr>
              <a:t>Green</a:t>
            </a:r>
            <a:r>
              <a:rPr lang="en-US" sz="2000" b="0" i="0" u="none" strike="noStrike" cap="none" dirty="0">
                <a:solidFill>
                  <a:schemeClr val="dk1"/>
                </a:solidFill>
                <a:latin typeface="Calibri"/>
                <a:ea typeface="Calibri"/>
                <a:cs typeface="Calibri"/>
                <a:sym typeface="Calibri"/>
              </a:rPr>
              <a:t>.</a:t>
            </a:r>
          </a:p>
          <a:p>
            <a:pPr marL="781050" marR="0" lvl="1" indent="-387350" algn="l" rtl="0">
              <a:lnSpc>
                <a:spcPct val="90000"/>
              </a:lnSpc>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Requirements specific to this upgrade of eTRaP are in </a:t>
            </a:r>
            <a:r>
              <a:rPr lang="en-US" sz="2000" b="0" i="0" u="none" strike="noStrike" cap="none" dirty="0">
                <a:solidFill>
                  <a:srgbClr val="CC6600"/>
                </a:solidFill>
                <a:latin typeface="Calibri"/>
                <a:ea typeface="Calibri"/>
                <a:cs typeface="Calibri"/>
                <a:sym typeface="Calibri"/>
              </a:rPr>
              <a:t>Brown</a:t>
            </a:r>
          </a:p>
        </p:txBody>
      </p:sp>
      <p:sp>
        <p:nvSpPr>
          <p:cNvPr id="331" name="Shape 33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37" name="Shape 33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0.0:</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Upgrade project shall adopt the standard practices of the SPSRB Review Process for transition of a product from research to operations</a:t>
            </a: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25000"/>
              <a:buFont typeface="Noto Sans Symbols"/>
              <a:buNone/>
            </a:pPr>
            <a:r>
              <a:rPr lang="en-US" sz="2000" b="0"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SPSRB transition to operations process. Since this is an enhancement to an existing operational system, only the process steps related to modifying an existing system need be followed.  </a:t>
            </a:r>
          </a:p>
          <a:p>
            <a:pPr marL="273050" marR="0" lvl="0" indent="-273050" algn="l" rtl="0">
              <a:spcBef>
                <a:spcPts val="520"/>
              </a:spcBef>
              <a:spcAft>
                <a:spcPts val="0"/>
              </a:spcAft>
              <a:buClr>
                <a:srgbClr val="0BD0D9"/>
              </a:buClr>
              <a:buSzPct val="25000"/>
              <a:buFont typeface="Noto Sans Symbols"/>
              <a:buNone/>
            </a:pPr>
            <a:endParaRPr sz="2600" b="0" i="0" u="none" strike="noStrike" cap="none">
              <a:solidFill>
                <a:schemeClr val="dk1"/>
              </a:solidFill>
              <a:latin typeface="Calibri"/>
              <a:ea typeface="Calibri"/>
              <a:cs typeface="Calibri"/>
              <a:sym typeface="Calibri"/>
            </a:endParaRPr>
          </a:p>
        </p:txBody>
      </p:sp>
      <p:sp>
        <p:nvSpPr>
          <p:cNvPr id="338" name="Shape 33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44" name="Shape 344"/>
          <p:cNvSpPr txBox="1">
            <a:spLocks noGrp="1"/>
          </p:cNvSpPr>
          <p:nvPr>
            <p:ph type="body" idx="1"/>
          </p:nvPr>
        </p:nvSpPr>
        <p:spPr>
          <a:xfrm>
            <a:off x="457200" y="1935164"/>
            <a:ext cx="8229600" cy="46180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 </a:t>
            </a:r>
            <a:r>
              <a:rPr lang="en-US" sz="2000" b="0" i="1" u="none" strike="noStrike" cap="none">
                <a:solidFill>
                  <a:schemeClr val="dk1"/>
                </a:solidFill>
                <a:latin typeface="Calibri"/>
                <a:ea typeface="Calibri"/>
                <a:cs typeface="Calibri"/>
                <a:sym typeface="Calibri"/>
              </a:rPr>
              <a:t>The eTRaP Upgrade project reviews shall be tailored.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review slide packages and reports.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 </a:t>
            </a:r>
            <a:r>
              <a:rPr lang="en-US" sz="2000" b="0" i="1" u="none" strike="noStrike" cap="none">
                <a:solidFill>
                  <a:schemeClr val="dk1"/>
                </a:solidFill>
                <a:latin typeface="Calibri"/>
                <a:ea typeface="Calibri"/>
                <a:cs typeface="Calibri"/>
                <a:sym typeface="Calibri"/>
              </a:rPr>
              <a:t>The Requirements Review (RADR), Preliminary Design Review (PDR), Critical Design Review (CDR), and the Unit Test Readiness Review (TRR) for the S-NPP upgrade of eTRaP have been waived.</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a RADR, PDR, CDR, and TRR slide packages and reports. The Technical risk is assessed as Low because the update to the system only involves processing a new data set. </a:t>
            </a:r>
          </a:p>
        </p:txBody>
      </p:sp>
      <p:sp>
        <p:nvSpPr>
          <p:cNvPr id="345" name="Shape 34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51" name="Shape 35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0.1.2: </a:t>
            </a:r>
            <a:r>
              <a:rPr lang="en-US" sz="2000" b="0" i="1" u="none" strike="noStrike" cap="none">
                <a:solidFill>
                  <a:schemeClr val="dk1"/>
                </a:solidFill>
                <a:latin typeface="Calibri"/>
                <a:ea typeface="Calibri"/>
                <a:cs typeface="Calibri"/>
                <a:sym typeface="Calibri"/>
              </a:rPr>
              <a:t>There shall be an Algorithm Readiness Review (ARR)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0.1.3: </a:t>
            </a:r>
            <a:r>
              <a:rPr lang="en-US" sz="2000" b="0" i="1" u="none" strike="noStrike" cap="none">
                <a:solidFill>
                  <a:schemeClr val="dk1"/>
                </a:solidFill>
                <a:latin typeface="Calibri"/>
                <a:ea typeface="Calibri"/>
                <a:cs typeface="Calibri"/>
                <a:sym typeface="Calibri"/>
              </a:rPr>
              <a:t>There shall be an Algorithm Readiness Review Report (ARRR)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ARRR is one of the exit criteria for ARR.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352" name="Shape 35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58" name="Shape 35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0.1.4: </a:t>
            </a:r>
            <a:r>
              <a:rPr lang="en-US" sz="2000" b="0" i="1" u="none" strike="noStrike" cap="none" dirty="0">
                <a:solidFill>
                  <a:schemeClr val="dk1"/>
                </a:solidFill>
                <a:latin typeface="Calibri"/>
                <a:ea typeface="Calibri"/>
                <a:cs typeface="Calibri"/>
                <a:sym typeface="Calibri"/>
              </a:rPr>
              <a:t>There shall be an Operational Readiness Review (ORR)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This derived requirement has been adopted from the SPSRB Review process.</a:t>
            </a:r>
          </a:p>
          <a:p>
            <a:pPr marL="639763" marR="0" lvl="1" indent="-246062" algn="l" rtl="0">
              <a:spcBef>
                <a:spcPts val="400"/>
              </a:spcBef>
              <a:spcAft>
                <a:spcPts val="0"/>
              </a:spcAft>
              <a:buClr>
                <a:schemeClr val="accent1"/>
              </a:buClr>
              <a:buSzPct val="85000"/>
              <a:buFont typeface="Noto Sans Symbols"/>
              <a:buNone/>
            </a:pPr>
            <a:endParaRPr sz="2000" b="0"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0.1.5: </a:t>
            </a:r>
            <a:r>
              <a:rPr lang="en-US" sz="2000" b="0" i="1" u="none" strike="noStrike" cap="none" dirty="0">
                <a:solidFill>
                  <a:schemeClr val="dk1"/>
                </a:solidFill>
                <a:latin typeface="Calibri"/>
                <a:ea typeface="Calibri"/>
                <a:cs typeface="Calibri"/>
                <a:sym typeface="Calibri"/>
              </a:rPr>
              <a:t>There shall be an Operational Readiness Review Report (ORRR)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The ORRR is one of the exit criteria for ORR.</a:t>
            </a:r>
          </a:p>
        </p:txBody>
      </p:sp>
      <p:sp>
        <p:nvSpPr>
          <p:cNvPr id="359" name="Shape 35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3</a:t>
            </a:fld>
            <a:endParaRPr lang="en-US" sz="1200" b="0" i="0" u="none" strike="noStrike" cap="none">
              <a:solidFill>
                <a:srgbClr val="FFFFFF"/>
              </a:solidFill>
              <a:latin typeface="Calibri"/>
              <a:ea typeface="Calibri"/>
              <a:cs typeface="Calibri"/>
              <a:sym typeface="Calibri"/>
            </a:endParaRPr>
          </a:p>
        </p:txBody>
      </p:sp>
      <p:sp>
        <p:nvSpPr>
          <p:cNvPr id="162" name="Shape 162"/>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Outline</a:t>
            </a:r>
          </a:p>
        </p:txBody>
      </p:sp>
      <p:sp>
        <p:nvSpPr>
          <p:cNvPr id="163" name="Shape 163"/>
          <p:cNvSpPr txBox="1">
            <a:spLocks noGrp="1"/>
          </p:cNvSpPr>
          <p:nvPr>
            <p:ph type="body" idx="4294967295"/>
          </p:nvPr>
        </p:nvSpPr>
        <p:spPr>
          <a:xfrm>
            <a:off x="922337" y="19050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1" i="0" u="none" strike="noStrike" cap="none">
                <a:solidFill>
                  <a:schemeClr val="dk1"/>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Summary</a:t>
            </a:r>
          </a:p>
        </p:txBody>
      </p:sp>
      <p:sp>
        <p:nvSpPr>
          <p:cNvPr id="164" name="Shape 164"/>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3</a:t>
            </a:fld>
            <a:endParaRPr lang="en-US" sz="1200" b="0" i="0" u="none" strike="noStrike" cap="none">
              <a:solidFill>
                <a:srgbClr val="FFFFFF"/>
              </a:solidFill>
              <a:latin typeface="Calibri"/>
              <a:ea typeface="Calibri"/>
              <a:cs typeface="Calibri"/>
              <a:sym typeface="Calibri"/>
            </a:endParaRPr>
          </a:p>
        </p:txBody>
      </p:sp>
      <p:sp>
        <p:nvSpPr>
          <p:cNvPr id="165" name="Shape 16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66" name="Shape 36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0.1.6: </a:t>
            </a:r>
            <a:r>
              <a:rPr lang="en-US" sz="2000" b="0" i="1" u="none" strike="noStrike" cap="none">
                <a:solidFill>
                  <a:schemeClr val="dk1"/>
                </a:solidFill>
                <a:latin typeface="Calibri"/>
                <a:ea typeface="Calibri"/>
                <a:cs typeface="Calibri"/>
                <a:sym typeface="Calibri"/>
              </a:rPr>
              <a:t>The Requirements Review (RADR), Preliminary Design Review (PDR), Critical Design Review (CDR), and Unit Test Readiness Review (UTRR) for the AMSR2 upgrade of eTRaP have been waived. </a:t>
            </a:r>
          </a:p>
          <a:p>
            <a:pPr marL="742950" marR="0" lvl="2" indent="-349250" algn="l" rtl="0">
              <a:spcBef>
                <a:spcPts val="400"/>
              </a:spcBef>
              <a:spcAft>
                <a:spcPts val="0"/>
              </a:spcAft>
              <a:buClr>
                <a:srgbClr val="00B0F0"/>
              </a:buClr>
              <a:buSzPct val="70000"/>
              <a:buFont typeface="Times New Roman"/>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a RADR, PDR, CDR, and TRR slide packages and reports. The Technical risk is assessed as Low because the update to the system only involves processing a new data set.</a:t>
            </a:r>
          </a:p>
        </p:txBody>
      </p:sp>
      <p:sp>
        <p:nvSpPr>
          <p:cNvPr id="367" name="Shape 36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73" name="Shape 37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0.1.7: </a:t>
            </a:r>
            <a:r>
              <a:rPr lang="en-US" sz="2000" b="0" i="1" u="none" strike="noStrike" cap="none">
                <a:solidFill>
                  <a:schemeClr val="dk1"/>
                </a:solidFill>
                <a:latin typeface="Calibri"/>
                <a:ea typeface="Calibri"/>
                <a:cs typeface="Calibri"/>
                <a:sym typeface="Calibri"/>
              </a:rPr>
              <a:t>There shall be an Algorithm Readiness Review (ARR)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0.1.8: </a:t>
            </a:r>
            <a:r>
              <a:rPr lang="en-US" sz="2000" b="0" i="1" u="none" strike="noStrike" cap="none">
                <a:solidFill>
                  <a:schemeClr val="dk1"/>
                </a:solidFill>
                <a:latin typeface="Calibri"/>
                <a:ea typeface="Calibri"/>
                <a:cs typeface="Calibri"/>
                <a:sym typeface="Calibri"/>
              </a:rPr>
              <a:t>There shall be an Algorithm Readiness Review Report (ARRR)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ARRR is one of the exit criteria for ARR.</a:t>
            </a:r>
          </a:p>
        </p:txBody>
      </p:sp>
      <p:sp>
        <p:nvSpPr>
          <p:cNvPr id="374" name="Shape 37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80" name="Shape 38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0.1.9: </a:t>
            </a:r>
            <a:r>
              <a:rPr lang="en-US" sz="2000" b="0" i="1" u="none" strike="noStrike" cap="none" dirty="0">
                <a:solidFill>
                  <a:schemeClr val="dk1"/>
                </a:solidFill>
                <a:latin typeface="Calibri"/>
                <a:ea typeface="Calibri"/>
                <a:cs typeface="Calibri"/>
                <a:sym typeface="Calibri"/>
              </a:rPr>
              <a:t>There shall be an Operational Readiness Review (ORR)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0.1.10: </a:t>
            </a:r>
            <a:r>
              <a:rPr lang="en-US" sz="2000" b="0" i="1" u="none" strike="noStrike" cap="none" dirty="0">
                <a:solidFill>
                  <a:schemeClr val="dk1"/>
                </a:solidFill>
                <a:latin typeface="Calibri"/>
                <a:ea typeface="Calibri"/>
                <a:cs typeface="Calibri"/>
                <a:sym typeface="Calibri"/>
              </a:rPr>
              <a:t>There shall be an Operational Readiness Review Report (ORRR)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The ORRR is one of the exit criteria for ORR.</a:t>
            </a:r>
          </a:p>
        </p:txBody>
      </p:sp>
      <p:sp>
        <p:nvSpPr>
          <p:cNvPr id="381" name="Shape 38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87" name="Shape 38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0.1.11: </a:t>
            </a:r>
            <a:r>
              <a:rPr lang="en-US" sz="2000" b="0" i="1" u="none" strike="noStrike" cap="none" dirty="0">
                <a:solidFill>
                  <a:schemeClr val="dk1"/>
                </a:solidFill>
                <a:latin typeface="Calibri"/>
                <a:ea typeface="Calibri"/>
                <a:cs typeface="Calibri"/>
                <a:sym typeface="Calibri"/>
              </a:rPr>
              <a:t>There shall be a Critical Design Review (CDR) for the R-CLIPER </a:t>
            </a:r>
            <a:r>
              <a:rPr lang="en-US" sz="2000" b="0" i="1" u="none" strike="sngStrike" cap="none" dirty="0">
                <a:solidFill>
                  <a:srgbClr val="00B050"/>
                </a:solidFill>
                <a:latin typeface="Calibri"/>
                <a:ea typeface="Calibri"/>
                <a:cs typeface="Calibri"/>
                <a:sym typeface="Calibri"/>
              </a:rPr>
              <a:t>and orography </a:t>
            </a:r>
            <a:r>
              <a:rPr lang="en-US" sz="2000" b="0" i="1" u="none" strike="noStrike" cap="none" dirty="0">
                <a:solidFill>
                  <a:schemeClr val="dk1"/>
                </a:solidFill>
                <a:latin typeface="Calibri"/>
                <a:ea typeface="Calibri"/>
                <a:cs typeface="Calibri"/>
                <a:sym typeface="Calibri"/>
              </a:rPr>
              <a:t>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This upgrade will require design upgrades that will be presented at the CDR.</a:t>
            </a:r>
          </a:p>
          <a:p>
            <a:pPr marL="639763" marR="0" lvl="1" indent="-246062" algn="l" rtl="0">
              <a:spcBef>
                <a:spcPts val="400"/>
              </a:spcBef>
              <a:spcAft>
                <a:spcPts val="0"/>
              </a:spcAft>
              <a:buClr>
                <a:schemeClr val="accent1"/>
              </a:buClr>
              <a:buSzPct val="85000"/>
              <a:buFont typeface="Noto Sans Symbols"/>
              <a:buNone/>
            </a:pPr>
            <a:endParaRPr sz="2000" b="0"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0.1.12: </a:t>
            </a:r>
            <a:r>
              <a:rPr lang="en-US" sz="2000" b="0" i="1" u="none" strike="noStrike" cap="none" dirty="0">
                <a:solidFill>
                  <a:schemeClr val="dk1"/>
                </a:solidFill>
                <a:latin typeface="Calibri"/>
                <a:ea typeface="Calibri"/>
                <a:cs typeface="Calibri"/>
                <a:sym typeface="Calibri"/>
              </a:rPr>
              <a:t>There shall be a Critical Design Review Report (CDRR) for the R-CLIPER </a:t>
            </a:r>
            <a:r>
              <a:rPr lang="en-US" sz="2000" b="0" i="1" u="none" strike="sngStrike" cap="none" dirty="0">
                <a:solidFill>
                  <a:srgbClr val="00B050"/>
                </a:solidFill>
                <a:latin typeface="Calibri"/>
                <a:ea typeface="Calibri"/>
                <a:cs typeface="Calibri"/>
                <a:sym typeface="Calibri"/>
              </a:rPr>
              <a:t>and orography </a:t>
            </a:r>
            <a:r>
              <a:rPr lang="en-US" sz="2000" b="0" i="1" u="none" strike="noStrike" cap="none" dirty="0">
                <a:solidFill>
                  <a:schemeClr val="dk1"/>
                </a:solidFill>
                <a:latin typeface="Calibri"/>
                <a:ea typeface="Calibri"/>
                <a:cs typeface="Calibri"/>
                <a:sym typeface="Calibri"/>
              </a:rPr>
              <a:t>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The CDRR is one of the exit criteria for CDR.</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520"/>
              </a:spcBef>
              <a:spcAft>
                <a:spcPts val="0"/>
              </a:spcAft>
              <a:buClr>
                <a:srgbClr val="0BD0D9"/>
              </a:buClr>
              <a:buSzPct val="95000"/>
              <a:buFont typeface="Noto Sans Symbols"/>
              <a:buNone/>
            </a:pPr>
            <a:endParaRPr sz="2600" b="0" i="0" u="none" strike="noStrike" cap="none" dirty="0">
              <a:solidFill>
                <a:schemeClr val="dk1"/>
              </a:solidFill>
              <a:latin typeface="Calibri"/>
              <a:ea typeface="Calibri"/>
              <a:cs typeface="Calibri"/>
              <a:sym typeface="Calibri"/>
            </a:endParaRPr>
          </a:p>
        </p:txBody>
      </p:sp>
      <p:sp>
        <p:nvSpPr>
          <p:cNvPr id="388" name="Shape 38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95" name="Shape 39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0.1.13: </a:t>
            </a:r>
            <a:r>
              <a:rPr lang="en-US" sz="2000" b="0" i="1" u="none" strike="noStrike" cap="none" dirty="0">
                <a:solidFill>
                  <a:schemeClr val="dk1"/>
                </a:solidFill>
                <a:latin typeface="Calibri"/>
                <a:ea typeface="Calibri"/>
                <a:cs typeface="Calibri"/>
                <a:sym typeface="Calibri"/>
              </a:rPr>
              <a:t>There shall be an Algorithm Readiness Review (ARR) for the R-CLIPER </a:t>
            </a:r>
            <a:r>
              <a:rPr lang="en-US" sz="2000" b="0" i="1" u="none" strike="sngStrike" cap="none" dirty="0">
                <a:solidFill>
                  <a:srgbClr val="00B050"/>
                </a:solidFill>
                <a:latin typeface="Calibri"/>
                <a:ea typeface="Calibri"/>
                <a:cs typeface="Calibri"/>
                <a:sym typeface="Calibri"/>
              </a:rPr>
              <a:t>and orography</a:t>
            </a:r>
            <a:r>
              <a:rPr lang="en-US" sz="2000" b="0" i="1" u="none" strike="noStrike" cap="none" dirty="0">
                <a:solidFill>
                  <a:schemeClr val="dk1"/>
                </a:solidFill>
                <a:latin typeface="Calibri"/>
                <a:ea typeface="Calibri"/>
                <a:cs typeface="Calibri"/>
                <a:sym typeface="Calibri"/>
              </a:rPr>
              <a:t> 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0.1.14: </a:t>
            </a:r>
            <a:r>
              <a:rPr lang="en-US" sz="2000" b="0" i="1" u="none" strike="noStrike" cap="none" dirty="0">
                <a:solidFill>
                  <a:schemeClr val="dk1"/>
                </a:solidFill>
                <a:latin typeface="Calibri"/>
                <a:ea typeface="Calibri"/>
                <a:cs typeface="Calibri"/>
                <a:sym typeface="Calibri"/>
              </a:rPr>
              <a:t>There shall be an Algorithm Readiness Review Report (ARRR) for the R-CLIPER </a:t>
            </a:r>
            <a:r>
              <a:rPr lang="en-US" sz="2000" b="0" i="1" u="none" strike="sngStrike" cap="none" dirty="0">
                <a:solidFill>
                  <a:srgbClr val="00B050"/>
                </a:solidFill>
                <a:latin typeface="Calibri"/>
                <a:ea typeface="Calibri"/>
                <a:cs typeface="Calibri"/>
                <a:sym typeface="Calibri"/>
              </a:rPr>
              <a:t>and orography </a:t>
            </a:r>
            <a:r>
              <a:rPr lang="en-US" sz="2000" b="0" i="1" u="none" strike="noStrike" cap="none" dirty="0">
                <a:solidFill>
                  <a:schemeClr val="dk1"/>
                </a:solidFill>
                <a:latin typeface="Calibri"/>
                <a:ea typeface="Calibri"/>
                <a:cs typeface="Calibri"/>
                <a:sym typeface="Calibri"/>
              </a:rPr>
              <a:t>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The ARRR is one of the exit criteria for ARR.</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396" name="Shape 39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03" name="Shape 40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rgbClr val="CC6600"/>
                </a:solidFill>
                <a:latin typeface="Calibri"/>
                <a:ea typeface="Calibri"/>
                <a:cs typeface="Calibri"/>
                <a:sym typeface="Calibri"/>
              </a:rPr>
              <a:t>ETRAP-R 0.1.15: </a:t>
            </a:r>
            <a:r>
              <a:rPr lang="en-US" sz="2000" b="0" i="1" u="none" strike="noStrike" cap="none" dirty="0">
                <a:solidFill>
                  <a:srgbClr val="CC6600"/>
                </a:solidFill>
                <a:latin typeface="Calibri"/>
                <a:ea typeface="Calibri"/>
                <a:cs typeface="Calibri"/>
                <a:sym typeface="Calibri"/>
              </a:rPr>
              <a:t>There shall be a eTRaP R-CLIPER Upgrade Operational Readiness Review (ORR).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rgbClr val="CC6600"/>
                </a:solidFill>
                <a:latin typeface="Calibri"/>
                <a:ea typeface="Calibri"/>
                <a:cs typeface="Calibri"/>
                <a:sym typeface="Calibri"/>
              </a:rPr>
              <a:t>This derived requirement has been adopted from the SPSRB Review process.</a:t>
            </a:r>
          </a:p>
          <a:p>
            <a:pPr marL="639763" marR="0" lvl="1" indent="-246062" algn="l" rtl="0">
              <a:spcBef>
                <a:spcPts val="400"/>
              </a:spcBef>
              <a:spcAft>
                <a:spcPts val="0"/>
              </a:spcAft>
              <a:buClr>
                <a:schemeClr val="accent1"/>
              </a:buClr>
              <a:buSzPct val="85000"/>
              <a:buFont typeface="Noto Sans Symbols"/>
              <a:buNone/>
            </a:pPr>
            <a:endParaRPr sz="2000" b="0" i="0" u="none" strike="noStrike" cap="none" dirty="0">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rgbClr val="CC6600"/>
                </a:solidFill>
                <a:latin typeface="Calibri"/>
                <a:ea typeface="Calibri"/>
                <a:cs typeface="Calibri"/>
                <a:sym typeface="Calibri"/>
              </a:rPr>
              <a:t>ETRAP-R 0.1.16: </a:t>
            </a:r>
            <a:r>
              <a:rPr lang="en-US" sz="2000" b="0" i="1" u="none" strike="noStrike" cap="none" dirty="0">
                <a:solidFill>
                  <a:srgbClr val="CC6600"/>
                </a:solidFill>
                <a:latin typeface="Calibri"/>
                <a:ea typeface="Calibri"/>
                <a:cs typeface="Calibri"/>
                <a:sym typeface="Calibri"/>
              </a:rPr>
              <a:t>There shall be a eTRaP R-CLIPER Upgrade Operational Readiness Review Report (</a:t>
            </a:r>
            <a:r>
              <a:rPr lang="en-US" sz="2000" b="0" i="1" u="none" strike="noStrike" cap="none" dirty="0" smtClean="0">
                <a:solidFill>
                  <a:srgbClr val="CC6600"/>
                </a:solidFill>
                <a:latin typeface="Calibri"/>
                <a:ea typeface="Calibri"/>
                <a:cs typeface="Calibri"/>
                <a:sym typeface="Calibri"/>
              </a:rPr>
              <a:t>ORRR).</a:t>
            </a:r>
            <a:endParaRPr lang="en-US" sz="2000" b="0" i="1" u="none" strike="noStrike" cap="none" dirty="0">
              <a:solidFill>
                <a:srgbClr val="CC6600"/>
              </a:solidFill>
              <a:latin typeface="Calibri"/>
              <a:ea typeface="Calibri"/>
              <a:cs typeface="Calibri"/>
              <a:sym typeface="Calibri"/>
            </a:endParaRP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rgbClr val="CC6600"/>
                </a:solidFill>
                <a:latin typeface="Calibri"/>
                <a:ea typeface="Calibri"/>
                <a:cs typeface="Calibri"/>
                <a:sym typeface="Calibri"/>
              </a:rPr>
              <a:t>The ORRR is one of the exit criteria for ORR.</a:t>
            </a:r>
          </a:p>
        </p:txBody>
      </p:sp>
      <p:sp>
        <p:nvSpPr>
          <p:cNvPr id="404" name="Shape 40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11" name="Shape 41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0.1.17: </a:t>
            </a:r>
            <a:r>
              <a:rPr lang="en-US" sz="2000" b="0" i="1" u="none" strike="noStrike" cap="none" dirty="0">
                <a:solidFill>
                  <a:schemeClr val="dk1"/>
                </a:solidFill>
                <a:latin typeface="Calibri"/>
                <a:ea typeface="Calibri"/>
                <a:cs typeface="Calibri"/>
                <a:sym typeface="Calibri"/>
              </a:rPr>
              <a:t>The Requirements Review (RADR), Preliminary Design </a:t>
            </a:r>
            <a:r>
              <a:rPr lang="en-US" sz="2000" b="0" i="1" u="none" strike="noStrike" cap="none" dirty="0">
                <a:solidFill>
                  <a:schemeClr val="tx1"/>
                </a:solidFill>
                <a:latin typeface="Calibri"/>
                <a:ea typeface="Calibri"/>
                <a:cs typeface="Calibri"/>
                <a:sym typeface="Calibri"/>
              </a:rPr>
              <a:t>Review (PDR), Critical Design Review (CDR), Unit Test Readiness Review (UTRR), and Algorithm Readiness Review (ARR) for the GMI upgrade of eTRaP have been waived. </a:t>
            </a:r>
          </a:p>
          <a:p>
            <a:pPr marL="742950" marR="0" lvl="2" indent="-349250" algn="l" rtl="0">
              <a:spcBef>
                <a:spcPts val="400"/>
              </a:spcBef>
              <a:spcAft>
                <a:spcPts val="0"/>
              </a:spcAft>
              <a:buClr>
                <a:srgbClr val="00B0F0"/>
              </a:buClr>
              <a:buSzPct val="70000"/>
              <a:buFont typeface="Times New Roman"/>
              <a:buChar char="»"/>
            </a:pPr>
            <a:r>
              <a:rPr lang="en-US" sz="2000" b="0" i="0" u="none" strike="noStrike" cap="none" dirty="0">
                <a:solidFill>
                  <a:schemeClr val="tx1"/>
                </a:solidFill>
                <a:latin typeface="Calibri"/>
                <a:ea typeface="Calibri"/>
                <a:cs typeface="Calibri"/>
                <a:sym typeface="Calibri"/>
              </a:rPr>
              <a:t>This derived requirement has been adopted to mitigate schedule risk by eliminating the overhead of preparing RADR, PDR, CDR, UTRR, and ARR slide packages and reports. The Technical risk is assessed as Low because </a:t>
            </a:r>
            <a:r>
              <a:rPr lang="en-US" sz="2000" b="0" i="0" u="none" strike="noStrike" cap="none" dirty="0">
                <a:solidFill>
                  <a:schemeClr val="dk1"/>
                </a:solidFill>
                <a:latin typeface="Calibri"/>
                <a:ea typeface="Calibri"/>
                <a:cs typeface="Calibri"/>
                <a:sym typeface="Calibri"/>
              </a:rPr>
              <a:t>the update to the system only involves processing a new data set.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412" name="Shape 41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19" name="Shape 41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tx1"/>
                </a:solidFill>
                <a:latin typeface="Calibri"/>
                <a:ea typeface="Calibri"/>
                <a:cs typeface="Calibri"/>
                <a:sym typeface="Calibri"/>
              </a:rPr>
              <a:t>ETRAP-R 0.1.18: </a:t>
            </a:r>
            <a:r>
              <a:rPr lang="en-US" sz="2000" b="0" i="1" u="none" strike="noStrike" cap="none" dirty="0">
                <a:solidFill>
                  <a:schemeClr val="tx1"/>
                </a:solidFill>
                <a:latin typeface="Calibri"/>
                <a:ea typeface="Calibri"/>
                <a:cs typeface="Calibri"/>
                <a:sym typeface="Calibri"/>
              </a:rPr>
              <a:t>There shall be an Operational Readiness Review (ORR) for the GMI 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tx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tx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tx1"/>
                </a:solidFill>
                <a:latin typeface="Calibri"/>
                <a:ea typeface="Calibri"/>
                <a:cs typeface="Calibri"/>
                <a:sym typeface="Calibri"/>
              </a:rPr>
              <a:t>ETRAP-R 0.1.19: </a:t>
            </a:r>
            <a:r>
              <a:rPr lang="en-US" sz="2000" b="0" i="1" u="none" strike="noStrike" cap="none" dirty="0">
                <a:solidFill>
                  <a:schemeClr val="tx1"/>
                </a:solidFill>
                <a:latin typeface="Calibri"/>
                <a:ea typeface="Calibri"/>
                <a:cs typeface="Calibri"/>
                <a:sym typeface="Calibri"/>
              </a:rPr>
              <a:t>There shall be an Operational Readiness Review Report (ORRR) for the GMI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tx1"/>
                </a:solidFill>
                <a:latin typeface="Calibri"/>
                <a:ea typeface="Calibri"/>
                <a:cs typeface="Calibri"/>
                <a:sym typeface="Calibri"/>
              </a:rPr>
              <a:t>The ORRR is one of the exit criteria for ORR.</a:t>
            </a:r>
          </a:p>
        </p:txBody>
      </p:sp>
      <p:sp>
        <p:nvSpPr>
          <p:cNvPr id="420" name="Shape 42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26" name="Shape 42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0.2: </a:t>
            </a:r>
            <a:r>
              <a:rPr lang="en-US" sz="2000" b="0" i="1" u="none" strike="noStrike" cap="none">
                <a:solidFill>
                  <a:schemeClr val="dk1"/>
                </a:solidFill>
                <a:latin typeface="Calibri"/>
                <a:ea typeface="Calibri"/>
                <a:cs typeface="Calibri"/>
                <a:sym typeface="Calibri"/>
              </a:rPr>
              <a:t>The Requirements Allocation Document (RAD) shall be created and maintained by the eTRaP development team.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 The RAD will follow document standards stated in EPL v3 process asset DG-6.2</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0.3: </a:t>
            </a:r>
            <a:r>
              <a:rPr lang="en-US" sz="2000" b="0" i="1" u="none" strike="noStrike" cap="none">
                <a:solidFill>
                  <a:schemeClr val="dk1"/>
                </a:solidFill>
                <a:latin typeface="Calibri"/>
                <a:ea typeface="Calibri"/>
                <a:cs typeface="Calibri"/>
                <a:sym typeface="Calibri"/>
              </a:rPr>
              <a:t>The Review Item Disposition (RID) spreadsheet shall be created and maintained by the eTRaP development team.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0.4: </a:t>
            </a:r>
            <a:r>
              <a:rPr lang="en-US" sz="2000" b="0" i="1" u="none" strike="noStrike" cap="none">
                <a:solidFill>
                  <a:schemeClr val="dk1"/>
                </a:solidFill>
                <a:latin typeface="Calibri"/>
                <a:ea typeface="Calibri"/>
                <a:cs typeface="Calibri"/>
                <a:sym typeface="Calibri"/>
              </a:rPr>
              <a:t>Configuration Management shall be implemented.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OSPO will CM the code and associated documents using Subversion.</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alibri"/>
              <a:ea typeface="Calibri"/>
              <a:cs typeface="Calibri"/>
              <a:sym typeface="Calibri"/>
            </a:endParaRPr>
          </a:p>
        </p:txBody>
      </p:sp>
      <p:sp>
        <p:nvSpPr>
          <p:cNvPr id="427" name="Shape 42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33" name="Shape 43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 </a:t>
            </a:r>
            <a:r>
              <a:rPr lang="en-US" sz="2000" b="0" i="1" u="none" strike="noStrike" cap="none">
                <a:solidFill>
                  <a:schemeClr val="dk1"/>
                </a:solidFill>
                <a:latin typeface="Calibri"/>
                <a:ea typeface="Calibri"/>
                <a:cs typeface="Calibri"/>
                <a:sym typeface="Calibri"/>
              </a:rPr>
              <a:t>The Ensemble Tropical Rainfall Potential (eTRaP) forecast of rainfall for a tropical system shall be upgraded.</a:t>
            </a:r>
          </a:p>
          <a:p>
            <a:pPr marL="273050" marR="0" lvl="0" indent="-273050" algn="l" rtl="0">
              <a:spcBef>
                <a:spcPts val="40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user needs as stated in SPSRB User Requests: </a:t>
            </a:r>
            <a:r>
              <a:rPr lang="en-US" sz="2000" b="1" i="0" u="none" strike="noStrike" cap="none">
                <a:solidFill>
                  <a:schemeClr val="dk1"/>
                </a:solidFill>
                <a:latin typeface="Calibri"/>
                <a:ea typeface="Calibri"/>
                <a:cs typeface="Calibri"/>
                <a:sym typeface="Calibri"/>
              </a:rPr>
              <a:t>SPSRB user request # 1001-0001 “eTRaP Upgrade” by NWS/NCEP/HPC”.  </a:t>
            </a:r>
          </a:p>
        </p:txBody>
      </p:sp>
      <p:sp>
        <p:nvSpPr>
          <p:cNvPr id="434" name="Shape 43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idx="4294967295"/>
          </p:nvPr>
        </p:nvSpPr>
        <p:spPr>
          <a:xfrm>
            <a:off x="0" y="2438400"/>
            <a:ext cx="9144000" cy="204311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Introduction</a:t>
            </a:r>
            <a:br>
              <a:rPr lang="en-US" sz="6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Bob Kuligowski</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NOAA/NEDSIS/STAR</a:t>
            </a:r>
          </a:p>
        </p:txBody>
      </p:sp>
      <p:sp>
        <p:nvSpPr>
          <p:cNvPr id="172" name="Shape 17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4</a:t>
            </a:fld>
            <a:endParaRPr lang="en-US" sz="1200" b="0" i="0" u="none" strike="noStrike" cap="none">
              <a:solidFill>
                <a:srgbClr val="FFFFFF"/>
              </a:solidFill>
              <a:latin typeface="Calibri"/>
              <a:ea typeface="Calibri"/>
              <a:cs typeface="Calibri"/>
              <a:sym typeface="Calibri"/>
            </a:endParaRPr>
          </a:p>
        </p:txBody>
      </p:sp>
      <p:sp>
        <p:nvSpPr>
          <p:cNvPr id="173" name="Shape 17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41" name="Shape 44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1.0.1: </a:t>
            </a:r>
            <a:r>
              <a:rPr lang="en-US" sz="2000" b="0" i="1" u="none" strike="noStrike" cap="none">
                <a:solidFill>
                  <a:schemeClr val="dk1"/>
                </a:solidFill>
                <a:latin typeface="Calibri"/>
                <a:ea typeface="Calibri"/>
                <a:cs typeface="Calibri"/>
                <a:sym typeface="Calibri"/>
              </a:rPr>
              <a:t>The rain rates generated from the DMSP SSMIS sensor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1.0.2: </a:t>
            </a:r>
            <a:r>
              <a:rPr lang="en-US" sz="2000" b="0" i="1" u="none" strike="noStrike" cap="none">
                <a:solidFill>
                  <a:schemeClr val="dk1"/>
                </a:solidFill>
                <a:latin typeface="Calibri"/>
                <a:ea typeface="Calibri"/>
                <a:cs typeface="Calibri"/>
                <a:sym typeface="Calibri"/>
              </a:rPr>
              <a:t>The rain rates generated from the Global Hydro-Estimator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1.0.3: </a:t>
            </a:r>
            <a:r>
              <a:rPr lang="en-US" sz="2000" b="0" i="1" u="none" strike="noStrike" cap="none">
                <a:solidFill>
                  <a:schemeClr val="dk1"/>
                </a:solidFill>
                <a:latin typeface="Calibri"/>
                <a:ea typeface="Calibri"/>
                <a:cs typeface="Calibri"/>
                <a:sym typeface="Calibri"/>
              </a:rPr>
              <a:t>The rain rates generated from the S-NPP ATMS sensor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1.0.4: </a:t>
            </a:r>
            <a:r>
              <a:rPr lang="en-US" sz="2000" b="0" i="1" u="none" strike="noStrike" cap="none">
                <a:solidFill>
                  <a:schemeClr val="dk1"/>
                </a:solidFill>
                <a:latin typeface="Calibri"/>
                <a:ea typeface="Calibri"/>
                <a:cs typeface="Calibri"/>
                <a:sym typeface="Calibri"/>
              </a:rPr>
              <a:t>The rain rates generated from the GCOM-W AMSR2 sensor shall be incorporated into the eTRaP ensemble. </a:t>
            </a:r>
          </a:p>
        </p:txBody>
      </p:sp>
      <p:sp>
        <p:nvSpPr>
          <p:cNvPr id="442" name="Shape 4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49" name="Shape 44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rgbClr val="CC6600"/>
                </a:solidFill>
                <a:latin typeface="Calibri"/>
                <a:ea typeface="Calibri"/>
                <a:cs typeface="Calibri"/>
                <a:sym typeface="Calibri"/>
              </a:rPr>
              <a:t>ETRAP-R 1.0.5: </a:t>
            </a:r>
            <a:r>
              <a:rPr lang="en-US" sz="2000" b="0" i="1" u="none" strike="noStrike" cap="none" dirty="0">
                <a:solidFill>
                  <a:srgbClr val="CC6600"/>
                </a:solidFill>
                <a:latin typeface="Calibri"/>
                <a:ea typeface="Calibri"/>
                <a:cs typeface="Calibri"/>
                <a:sym typeface="Calibri"/>
              </a:rPr>
              <a:t>The rain rates generated by </a:t>
            </a:r>
            <a:r>
              <a:rPr lang="en-US" sz="2000" b="0" i="1" u="none" strike="noStrike" cap="none" dirty="0" smtClean="0">
                <a:solidFill>
                  <a:srgbClr val="CC6600"/>
                </a:solidFill>
                <a:latin typeface="Calibri"/>
                <a:ea typeface="Calibri"/>
                <a:cs typeface="Calibri"/>
                <a:sym typeface="Calibri"/>
              </a:rPr>
              <a:t>the R-CLIPER </a:t>
            </a:r>
            <a:r>
              <a:rPr lang="en-US" sz="2000" b="0" i="1" u="none" strike="noStrike" cap="none" dirty="0">
                <a:solidFill>
                  <a:srgbClr val="CC6600"/>
                </a:solidFill>
                <a:latin typeface="Calibri"/>
                <a:ea typeface="Calibri"/>
                <a:cs typeface="Calibri"/>
                <a:sym typeface="Calibri"/>
              </a:rPr>
              <a:t>model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1" u="none" strike="noStrike" cap="none" dirty="0">
              <a:solidFill>
                <a:srgbClr val="FFFFFF"/>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tx1"/>
                </a:solidFill>
                <a:latin typeface="Calibri"/>
                <a:ea typeface="Calibri"/>
                <a:cs typeface="Calibri"/>
                <a:sym typeface="Calibri"/>
              </a:rPr>
              <a:t>ETRAP-R 1.0.6: </a:t>
            </a:r>
            <a:r>
              <a:rPr lang="en-US" sz="2000" b="0" i="1" u="none" strike="noStrike" cap="none" dirty="0">
                <a:solidFill>
                  <a:schemeClr val="tx1"/>
                </a:solidFill>
                <a:latin typeface="Calibri"/>
                <a:ea typeface="Calibri"/>
                <a:cs typeface="Calibri"/>
                <a:sym typeface="Calibri"/>
              </a:rPr>
              <a:t>The rain rates generated from the GPM GMI sensor shall be incorporated into the eTRaP ensemble. </a:t>
            </a:r>
          </a:p>
        </p:txBody>
      </p:sp>
      <p:sp>
        <p:nvSpPr>
          <p:cNvPr id="450" name="Shape 4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56" name="Shape 45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1.1: </a:t>
            </a:r>
            <a:r>
              <a:rPr lang="en-US" sz="2000" b="0" i="1" u="none" strike="noStrike" cap="none" dirty="0">
                <a:solidFill>
                  <a:schemeClr val="dk1"/>
                </a:solidFill>
                <a:latin typeface="Calibri"/>
                <a:ea typeface="Calibri"/>
                <a:cs typeface="Calibri"/>
                <a:sym typeface="Calibri"/>
              </a:rPr>
              <a:t>The generated </a:t>
            </a:r>
            <a:r>
              <a:rPr lang="en-US" sz="2000" b="0" i="1" u="none" strike="noStrike" cap="none" dirty="0" err="1">
                <a:solidFill>
                  <a:schemeClr val="dk1"/>
                </a:solidFill>
                <a:latin typeface="Calibri"/>
                <a:ea typeface="Calibri"/>
                <a:cs typeface="Calibri"/>
                <a:sym typeface="Calibri"/>
              </a:rPr>
              <a:t>TRaP</a:t>
            </a:r>
            <a:r>
              <a:rPr lang="en-US" sz="2000" b="0" i="1" u="none" strike="noStrike" cap="none" dirty="0">
                <a:solidFill>
                  <a:schemeClr val="dk1"/>
                </a:solidFill>
                <a:latin typeface="Calibri"/>
                <a:ea typeface="Calibri"/>
                <a:cs typeface="Calibri"/>
                <a:sym typeface="Calibri"/>
              </a:rPr>
              <a:t> forecasts shall be combined in a weighted simple ensemble to produce quantitative precipitation forecasts and probabilistic forecasts of heavy rain exceeding several thresholds.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Weights depend on the latency of the </a:t>
            </a:r>
            <a:r>
              <a:rPr lang="en-US" sz="2000" b="0" i="0" u="none" strike="noStrike" cap="none" dirty="0" err="1">
                <a:solidFill>
                  <a:schemeClr val="dk1"/>
                </a:solidFill>
                <a:latin typeface="Calibri"/>
                <a:ea typeface="Calibri"/>
                <a:cs typeface="Calibri"/>
                <a:sym typeface="Calibri"/>
              </a:rPr>
              <a:t>TRaP</a:t>
            </a:r>
            <a:r>
              <a:rPr lang="en-US" sz="2000" b="0" i="0" u="none" strike="noStrike" cap="none" dirty="0">
                <a:solidFill>
                  <a:schemeClr val="dk1"/>
                </a:solidFill>
                <a:latin typeface="Calibri"/>
                <a:ea typeface="Calibri"/>
                <a:cs typeface="Calibri"/>
                <a:sym typeface="Calibri"/>
              </a:rPr>
              <a:t> (greater weight for more recent input) and optionally for the sensor used.</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1.2: </a:t>
            </a:r>
            <a:r>
              <a:rPr lang="en-US" sz="2000" b="0" i="1" u="none" strike="noStrike" cap="none" dirty="0">
                <a:solidFill>
                  <a:schemeClr val="dk1"/>
                </a:solidFill>
                <a:latin typeface="Calibri"/>
                <a:ea typeface="Calibri"/>
                <a:cs typeface="Calibri"/>
                <a:sym typeface="Calibri"/>
              </a:rPr>
              <a:t>The probabilities generated by eTRaP shall be adjusted to remove bias.</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rgbClr val="CC6600"/>
                </a:solidFill>
                <a:latin typeface="Calibri"/>
                <a:ea typeface="Calibri"/>
                <a:cs typeface="Calibri"/>
                <a:sym typeface="Calibri"/>
              </a:rPr>
              <a:t>ETRAP-R 1.3: </a:t>
            </a:r>
            <a:r>
              <a:rPr lang="en-US" sz="2000" b="0" i="1" u="none" strike="noStrike" cap="none" dirty="0">
                <a:solidFill>
                  <a:srgbClr val="CC6600"/>
                </a:solidFill>
                <a:latin typeface="Calibri"/>
                <a:ea typeface="Calibri"/>
                <a:cs typeface="Calibri"/>
                <a:sym typeface="Calibri"/>
              </a:rPr>
              <a:t>The </a:t>
            </a:r>
            <a:r>
              <a:rPr lang="en-US" sz="2000" b="0" i="1" u="none" strike="noStrike" cap="none" dirty="0" err="1">
                <a:solidFill>
                  <a:srgbClr val="CC6600"/>
                </a:solidFill>
                <a:latin typeface="Calibri"/>
                <a:ea typeface="Calibri"/>
                <a:cs typeface="Calibri"/>
                <a:sym typeface="Calibri"/>
              </a:rPr>
              <a:t>eTRAP</a:t>
            </a:r>
            <a:r>
              <a:rPr lang="en-US" sz="2000" b="0" i="1" u="none" strike="noStrike" cap="none" dirty="0">
                <a:solidFill>
                  <a:srgbClr val="CC6600"/>
                </a:solidFill>
                <a:latin typeface="Calibri"/>
                <a:ea typeface="Calibri"/>
                <a:cs typeface="Calibri"/>
                <a:sym typeface="Calibri"/>
              </a:rPr>
              <a:t> system shall </a:t>
            </a:r>
            <a:r>
              <a:rPr lang="en-US" sz="2000" b="0" i="1" u="none" strike="sngStrike" cap="none" dirty="0">
                <a:solidFill>
                  <a:srgbClr val="00B050"/>
                </a:solidFill>
                <a:latin typeface="Calibri"/>
                <a:ea typeface="Calibri"/>
                <a:cs typeface="Calibri"/>
                <a:sym typeface="Calibri"/>
              </a:rPr>
              <a:t>take into account the impact of topography of the region and cyclone climatology using </a:t>
            </a:r>
            <a:r>
              <a:rPr lang="en-US" sz="2000" b="0" i="1" u="none" strike="noStrike" cap="none" dirty="0" smtClean="0">
                <a:solidFill>
                  <a:srgbClr val="CC6600"/>
                </a:solidFill>
                <a:latin typeface="Calibri"/>
                <a:ea typeface="Calibri"/>
                <a:cs typeface="Calibri"/>
                <a:sym typeface="Calibri"/>
              </a:rPr>
              <a:t>use the NHC </a:t>
            </a:r>
            <a:r>
              <a:rPr lang="en-US" sz="2000" b="0" i="1" u="none" strike="noStrike" cap="none" dirty="0">
                <a:solidFill>
                  <a:srgbClr val="CC6600"/>
                </a:solidFill>
                <a:latin typeface="Calibri"/>
                <a:ea typeface="Calibri"/>
                <a:cs typeface="Calibri"/>
                <a:sym typeface="Calibri"/>
              </a:rPr>
              <a:t>Rainfall Climatology persistence model (</a:t>
            </a:r>
            <a:r>
              <a:rPr lang="en-US" sz="2000" b="0" i="1" u="none" strike="noStrike" cap="none" dirty="0" smtClean="0">
                <a:solidFill>
                  <a:srgbClr val="CC6600"/>
                </a:solidFill>
                <a:latin typeface="Calibri"/>
                <a:ea typeface="Calibri"/>
                <a:cs typeface="Calibri"/>
                <a:sym typeface="Calibri"/>
              </a:rPr>
              <a:t>R-CLIPER</a:t>
            </a:r>
            <a:r>
              <a:rPr lang="en-US" sz="2000" b="0" i="1" u="none" strike="noStrike" cap="none" dirty="0">
                <a:solidFill>
                  <a:srgbClr val="CC6600"/>
                </a:solidFill>
                <a:latin typeface="Calibri"/>
                <a:ea typeface="Calibri"/>
                <a:cs typeface="Calibri"/>
                <a:sym typeface="Calibri"/>
              </a:rPr>
              <a:t>) </a:t>
            </a:r>
            <a:r>
              <a:rPr lang="en-US" sz="2000" b="0" i="1" u="none" strike="sngStrike" cap="none" dirty="0">
                <a:solidFill>
                  <a:srgbClr val="00B050"/>
                </a:solidFill>
                <a:latin typeface="Calibri"/>
                <a:ea typeface="Calibri"/>
                <a:cs typeface="Calibri"/>
                <a:sym typeface="Calibri"/>
              </a:rPr>
              <a:t>in the individual ensemble members</a:t>
            </a:r>
            <a:r>
              <a:rPr lang="en-US" sz="2000" b="0" i="1" u="none" strike="noStrike" cap="none" dirty="0">
                <a:solidFill>
                  <a:srgbClr val="CC6600"/>
                </a:solidFill>
                <a:latin typeface="Calibri"/>
                <a:ea typeface="Calibri"/>
                <a:cs typeface="Calibri"/>
                <a:sym typeface="Calibri"/>
              </a:rPr>
              <a:t> to improve </a:t>
            </a:r>
            <a:r>
              <a:rPr lang="en-US" sz="2000" b="0" i="1" u="none" strike="noStrike" cap="none" dirty="0" smtClean="0">
                <a:solidFill>
                  <a:srgbClr val="CC6600"/>
                </a:solidFill>
                <a:latin typeface="Calibri"/>
                <a:ea typeface="Calibri"/>
                <a:cs typeface="Calibri"/>
                <a:sym typeface="Calibri"/>
              </a:rPr>
              <a:t>the accuracy </a:t>
            </a:r>
            <a:r>
              <a:rPr lang="en-US" sz="2000" b="0" i="1" u="none" strike="noStrike" cap="none" dirty="0">
                <a:solidFill>
                  <a:srgbClr val="CC6600"/>
                </a:solidFill>
                <a:latin typeface="Calibri"/>
                <a:ea typeface="Calibri"/>
                <a:cs typeface="Calibri"/>
                <a:sym typeface="Calibri"/>
              </a:rPr>
              <a:t>of the forecast.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457" name="Shape 4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63" name="Shape 46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1.4: </a:t>
            </a:r>
            <a:r>
              <a:rPr lang="en-US" sz="2000" b="0" i="1" u="none" strike="noStrike" cap="none" dirty="0">
                <a:solidFill>
                  <a:schemeClr val="dk1"/>
                </a:solidFill>
                <a:latin typeface="Calibri"/>
                <a:ea typeface="Calibri"/>
                <a:cs typeface="Calibri"/>
                <a:sym typeface="Calibri"/>
              </a:rPr>
              <a:t>The eTRaP rain rates shall be generated for the entire globe for 5 time intervals (0-6, 6-12, 12-18, 18-24, and 0-24 h).</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1.4.1: </a:t>
            </a:r>
            <a:r>
              <a:rPr lang="en-US" sz="2000" b="0" i="1" u="none" strike="noStrike" cap="none" dirty="0">
                <a:solidFill>
                  <a:schemeClr val="dk1"/>
                </a:solidFill>
                <a:latin typeface="Calibri"/>
                <a:ea typeface="Calibri"/>
                <a:cs typeface="Calibri"/>
                <a:sym typeface="Calibri"/>
              </a:rPr>
              <a:t>The eTRaP algorithm shall be applied to data from NOAA-18, NOAA-19, </a:t>
            </a:r>
            <a:r>
              <a:rPr lang="en-US" sz="2000" b="0" i="1" u="none" strike="noStrike" cap="none" dirty="0" err="1">
                <a:solidFill>
                  <a:schemeClr val="dk1"/>
                </a:solidFill>
                <a:latin typeface="Calibri"/>
                <a:ea typeface="Calibri"/>
                <a:cs typeface="Calibri"/>
                <a:sym typeface="Calibri"/>
              </a:rPr>
              <a:t>MetOp</a:t>
            </a:r>
            <a:r>
              <a:rPr lang="en-US" sz="2000" b="0" i="1" u="none" strike="noStrike" cap="none" dirty="0">
                <a:solidFill>
                  <a:schemeClr val="dk1"/>
                </a:solidFill>
                <a:latin typeface="Calibri"/>
                <a:ea typeface="Calibri"/>
                <a:cs typeface="Calibri"/>
                <a:sym typeface="Calibri"/>
              </a:rPr>
              <a:t>-</a:t>
            </a:r>
            <a:r>
              <a:rPr lang="en-US" sz="2000" b="0" i="1" u="none" strike="noStrike" cap="none" dirty="0">
                <a:solidFill>
                  <a:schemeClr val="tx1"/>
                </a:solidFill>
                <a:latin typeface="Calibri"/>
                <a:ea typeface="Calibri"/>
                <a:cs typeface="Calibri"/>
                <a:sym typeface="Calibri"/>
              </a:rPr>
              <a:t>A/</a:t>
            </a:r>
            <a:r>
              <a:rPr lang="en-US" sz="2000" b="0" i="1" u="none" strike="noStrike" cap="none" dirty="0">
                <a:solidFill>
                  <a:schemeClr val="dk1"/>
                </a:solidFill>
                <a:latin typeface="Calibri"/>
                <a:ea typeface="Calibri"/>
                <a:cs typeface="Calibri"/>
                <a:sym typeface="Calibri"/>
              </a:rPr>
              <a:t>B,  DMSP F16, DMSP F17, DMSP F18, GOES-E, GOES-W, METEOSAT-7, METEOSAT-10, Himawari-8, S-NPP, GCOM-W, and </a:t>
            </a:r>
            <a:r>
              <a:rPr lang="en-US" sz="2000" b="0" i="1" u="none" strike="noStrike" cap="none" dirty="0">
                <a:solidFill>
                  <a:schemeClr val="tx1"/>
                </a:solidFill>
                <a:latin typeface="Calibri"/>
                <a:ea typeface="Calibri"/>
                <a:cs typeface="Calibri"/>
                <a:sym typeface="Calibri"/>
              </a:rPr>
              <a:t>GMI satellites</a:t>
            </a:r>
            <a:r>
              <a:rPr lang="en-US" sz="2000" b="0" i="1" u="none" strike="noStrike" cap="none" dirty="0">
                <a:solidFill>
                  <a:schemeClr val="dk1"/>
                </a:solidFill>
                <a:latin typeface="Calibri"/>
                <a:ea typeface="Calibri"/>
                <a:cs typeface="Calibri"/>
                <a:sym typeface="Calibri"/>
              </a:rPr>
              <a:t>, </a:t>
            </a:r>
            <a:r>
              <a:rPr lang="en-US" sz="2000" b="0" i="1" u="none" strike="noStrike" cap="none" dirty="0">
                <a:solidFill>
                  <a:srgbClr val="CC6600"/>
                </a:solidFill>
                <a:latin typeface="Calibri"/>
                <a:ea typeface="Calibri"/>
                <a:cs typeface="Calibri"/>
                <a:sym typeface="Calibri"/>
              </a:rPr>
              <a:t>plus R-CLIPER.</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dirty="0">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464" name="Shape 4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71" name="Shape 47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1.5: </a:t>
            </a:r>
            <a:r>
              <a:rPr lang="en-US" sz="2000" b="0" i="1" u="none" strike="noStrike" cap="none">
                <a:solidFill>
                  <a:schemeClr val="dk1"/>
                </a:solidFill>
                <a:latin typeface="Calibri"/>
                <a:ea typeface="Calibri"/>
                <a:cs typeface="Calibri"/>
                <a:sym typeface="Calibri"/>
              </a:rPr>
              <a:t>Accuracy of the eTRaP rain rates shall be such that to achieve reduced random errors in rain field, more accurate location and intensity of maximum rainfall.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1.6: </a:t>
            </a:r>
            <a:r>
              <a:rPr lang="en-US" sz="2000" b="0" i="1" u="none" strike="noStrike" cap="none">
                <a:solidFill>
                  <a:schemeClr val="dk1"/>
                </a:solidFill>
                <a:latin typeface="Calibri"/>
                <a:ea typeface="Calibri"/>
                <a:cs typeface="Calibri"/>
                <a:sym typeface="Calibri"/>
              </a:rPr>
              <a:t>Latency (average elapsed time from data observation to delivery of the product to the user) shall not exceed 2.5 hours (assuming receipt of blind orbits).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72" name="Shape 47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79" name="Shape 479"/>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1.7: </a:t>
            </a:r>
            <a:r>
              <a:rPr lang="en-US" sz="2000" b="0" i="1" u="none" strike="noStrike" cap="none">
                <a:solidFill>
                  <a:schemeClr val="dk1"/>
                </a:solidFill>
                <a:latin typeface="Calibri"/>
                <a:ea typeface="Calibri"/>
                <a:cs typeface="Calibri"/>
                <a:sym typeface="Calibri"/>
              </a:rPr>
              <a:t>Timeliness (Latest time after observation by which a product can be delivered and still be useful to the customer) shall be 4.5 hours (assuming receipt of blind orbits).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1.8: </a:t>
            </a:r>
            <a:r>
              <a:rPr lang="en-US" sz="2000" b="0" i="1" u="none" strike="noStrike" cap="none">
                <a:solidFill>
                  <a:schemeClr val="dk1"/>
                </a:solidFill>
                <a:latin typeface="Calibri"/>
                <a:ea typeface="Calibri"/>
                <a:cs typeface="Calibri"/>
                <a:sym typeface="Calibri"/>
              </a:rPr>
              <a:t>The output format for eTRaP product shall be McIDAS Area file, ASCII, GRiB2 and GIF.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 ASCII format requested by HPC and NCEI will be provided in addition to McIDAS and GIF formats.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80" name="Shape 4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86" name="Shape 48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 </a:t>
            </a:r>
            <a:r>
              <a:rPr lang="en-US" sz="2000" b="0" i="1" u="none" strike="noStrike" cap="none">
                <a:solidFill>
                  <a:schemeClr val="dk1"/>
                </a:solidFill>
                <a:latin typeface="Calibri"/>
                <a:ea typeface="Calibri"/>
                <a:cs typeface="Calibri"/>
                <a:sym typeface="Calibri"/>
              </a:rPr>
              <a:t>The eTRaP developers shall perform validation and verification of the eTRaP rain rate product and exceedence probabilities.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1.9.1: </a:t>
            </a:r>
            <a:r>
              <a:rPr lang="en-US" sz="2000" b="0" i="1" u="none" strike="noStrike" cap="none">
                <a:solidFill>
                  <a:schemeClr val="dk1"/>
                </a:solidFill>
                <a:latin typeface="Calibri"/>
                <a:ea typeface="Calibri"/>
                <a:cs typeface="Calibri"/>
                <a:sym typeface="Calibri"/>
              </a:rPr>
              <a:t>The eTRaP developers shall perform tests to verify functional performance of the code that produces the eTRaP Product.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 Tests will be conducted.</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87" name="Shape 4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93" name="Shape 49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1.9.2: </a:t>
            </a:r>
            <a:r>
              <a:rPr lang="en-US" sz="2000" b="0" i="1" u="none" strike="noStrike" cap="none">
                <a:solidFill>
                  <a:schemeClr val="dk1"/>
                </a:solidFill>
                <a:latin typeface="Calibri"/>
                <a:ea typeface="Calibri"/>
                <a:cs typeface="Calibri"/>
                <a:sym typeface="Calibri"/>
              </a:rPr>
              <a:t>The eTRaP developers shall verify that the eTRaP product files are generated correctly.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will be done as part of the tests.</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1.9.3: </a:t>
            </a:r>
            <a:r>
              <a:rPr lang="en-US" sz="2000" b="0" i="1" u="none" strike="noStrike" cap="none">
                <a:solidFill>
                  <a:schemeClr val="dk1"/>
                </a:solidFill>
                <a:latin typeface="Calibri"/>
                <a:ea typeface="Calibri"/>
                <a:cs typeface="Calibri"/>
                <a:sym typeface="Calibri"/>
              </a:rPr>
              <a:t>The eTRaP developers shall verify the error handling capability of the pre-operational system.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Already done in the existing system.</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494" name="Shape 4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501" name="Shape 501"/>
          <p:cNvSpPr txBox="1">
            <a:spLocks noGrp="1"/>
          </p:cNvSpPr>
          <p:nvPr>
            <p:ph type="body" idx="1"/>
          </p:nvPr>
        </p:nvSpPr>
        <p:spPr>
          <a:xfrm>
            <a:off x="609600" y="1676400"/>
            <a:ext cx="7848599" cy="49530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 </a:t>
            </a:r>
            <a:r>
              <a:rPr lang="en-US" sz="2000" b="0" i="1" u="none" strike="noStrike" cap="none">
                <a:solidFill>
                  <a:schemeClr val="dk1"/>
                </a:solidFill>
                <a:latin typeface="Calibri"/>
                <a:ea typeface="Calibri"/>
                <a:cs typeface="Calibri"/>
                <a:sym typeface="Calibri"/>
              </a:rPr>
              <a:t>The eTRaP rain rates shall be compared with in situ measurements.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1.10.1: </a:t>
            </a:r>
            <a:r>
              <a:rPr lang="en-US" sz="2000" b="0" i="1" u="none" strike="noStrike" cap="none">
                <a:solidFill>
                  <a:schemeClr val="dk1"/>
                </a:solidFill>
                <a:latin typeface="Calibri"/>
                <a:ea typeface="Calibri"/>
                <a:cs typeface="Calibri"/>
                <a:sym typeface="Calibri"/>
              </a:rPr>
              <a:t>Metrics for assessing eTRaP performance shall be:</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Quantitative Precipitation Forecasts (QPFs) (maximum rainfall, spatial rainfall pattern</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Bias (mean difference), root mean square error, correlation coefficient</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Frequency bias, probability of detection, false alarm ratio, equitable threat score</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Location, volume, and pattern errors estimated using Contiguous Rain Area (CRA) verification</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Probabilistic forecasts of rain exceeding various thresholds:</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Reliability diagrams</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Relative operating characteristics (ROC) and relative value diagrams</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Brier score, ranked probability score</a:t>
            </a:r>
          </a:p>
        </p:txBody>
      </p:sp>
      <p:sp>
        <p:nvSpPr>
          <p:cNvPr id="502" name="Shape 5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508" name="Shape 50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1.10.2</a:t>
            </a:r>
            <a:r>
              <a:rPr lang="en-US" sz="2000" b="0" i="0" u="none" strike="noStrike" cap="none">
                <a:solidFill>
                  <a:schemeClr val="dk1"/>
                </a:solidFill>
                <a:latin typeface="Calibri"/>
                <a:ea typeface="Calibri"/>
                <a:cs typeface="Calibri"/>
                <a:sym typeface="Calibri"/>
              </a:rPr>
              <a:t>:</a:t>
            </a:r>
            <a:r>
              <a:rPr lang="en-US" sz="2000" b="1"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developers shall produce and distribute eTRaP test sample products to the user community.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To ensure user acceptance of the product.</a:t>
            </a:r>
          </a:p>
          <a:p>
            <a:pPr marL="273050" marR="0" lvl="0" indent="-273050" algn="l" rtl="0">
              <a:spcBef>
                <a:spcPts val="400"/>
              </a:spcBef>
              <a:spcAft>
                <a:spcPts val="0"/>
              </a:spcAft>
              <a:buClr>
                <a:srgbClr val="0BD0D9"/>
              </a:buClr>
              <a:buSzPct val="25000"/>
              <a:buFont typeface="Noto Sans Symbols"/>
              <a:buNone/>
            </a:pP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09" name="Shape 50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(1/3)</a:t>
            </a:r>
          </a:p>
        </p:txBody>
      </p:sp>
      <p:sp>
        <p:nvSpPr>
          <p:cNvPr id="179" name="Shape 179"/>
          <p:cNvSpPr txBox="1">
            <a:spLocks noGrp="1"/>
          </p:cNvSpPr>
          <p:nvPr>
            <p:ph type="body" idx="1"/>
          </p:nvPr>
        </p:nvSpPr>
        <p:spPr>
          <a:xfrm>
            <a:off x="457200" y="1935164"/>
            <a:ext cx="8229600" cy="4618035"/>
          </a:xfrm>
          <a:prstGeom prst="rect">
            <a:avLst/>
          </a:prstGeom>
          <a:noFill/>
          <a:ln>
            <a:noFill/>
          </a:ln>
        </p:spPr>
        <p:txBody>
          <a:bodyPr lIns="91425" tIns="45700" rIns="91425" bIns="45700" anchor="t" anchorCtr="0">
            <a:noAutofit/>
          </a:bodyPr>
          <a:lstStyle/>
          <a:p>
            <a:pPr marL="233363" marR="0" lvl="0" indent="-233363"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Tropical Rainfall Potential (TRaP) is a forecast of rainfall from a tropical cyclone based on extrapolating satellite-derived instantaneous rain rate estimates along the predicted storm track.</a:t>
            </a:r>
          </a:p>
          <a:p>
            <a:pPr marL="233363" marR="0" lvl="0" indent="-233363"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Ensemble TRaP (eTRaP) uses an ensemble of TRaPs based on multiple satellite-derived rain rates and predicted storm tracks to derive a maximum likelihood rainfall forecast and probability of exceeding specified rainfall accumulation thresholds.</a:t>
            </a:r>
          </a:p>
          <a:p>
            <a:pPr marL="233363" marR="0" lvl="0" indent="-233363"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Forecasts are produced for the 0-24 h time frame at 6-h intervals with initialization times of 0, 6, 12, and 18 UTC.  The code is run 3 h after initialization time and output is distributed ~4 h after initialization time.</a:t>
            </a:r>
          </a:p>
        </p:txBody>
      </p:sp>
      <p:sp>
        <p:nvSpPr>
          <p:cNvPr id="180" name="Shape 1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15" name="Shape 51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2.0: </a:t>
            </a:r>
            <a:r>
              <a:rPr lang="en-US" sz="2000" b="0" i="1" u="none" strike="noStrike" cap="none">
                <a:solidFill>
                  <a:schemeClr val="dk1"/>
                </a:solidFill>
                <a:latin typeface="Calibri"/>
                <a:ea typeface="Calibri"/>
                <a:cs typeface="Calibri"/>
                <a:sym typeface="Calibri"/>
              </a:rPr>
              <a:t>The eTRaP processing system shall have a data ingest capability.</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algorithm input needs, as documented in the  ATBD.</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16" name="Shape 51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22" name="Shape 52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2.1: </a:t>
            </a:r>
            <a:r>
              <a:rPr lang="en-US" sz="2000" b="0" i="1" u="none" strike="noStrike" cap="none">
                <a:solidFill>
                  <a:schemeClr val="dk1"/>
                </a:solidFill>
                <a:latin typeface="Calibri"/>
                <a:ea typeface="Calibri"/>
                <a:cs typeface="Calibri"/>
                <a:sym typeface="Calibri"/>
              </a:rPr>
              <a:t>The upgraded eTRaP system shall ingest DMSP SSMIS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2.2: </a:t>
            </a:r>
            <a:r>
              <a:rPr lang="en-US" sz="2000" b="0" i="1" u="none" strike="noStrike" cap="none">
                <a:solidFill>
                  <a:schemeClr val="dk1"/>
                </a:solidFill>
                <a:latin typeface="Calibri"/>
                <a:ea typeface="Calibri"/>
                <a:cs typeface="Calibri"/>
                <a:sym typeface="Calibri"/>
              </a:rPr>
              <a:t>The upgraded eTRaP system shall ingest GHE forecast data in McIDAS AREA format</a:t>
            </a:r>
          </a:p>
          <a:p>
            <a:pPr marL="273050" marR="0" lvl="0" indent="-273050" algn="l" rtl="0">
              <a:spcBef>
                <a:spcPts val="40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2.3: </a:t>
            </a:r>
            <a:r>
              <a:rPr lang="en-US" sz="2000" b="0" i="1" u="none" strike="noStrike" cap="none">
                <a:solidFill>
                  <a:schemeClr val="dk1"/>
                </a:solidFill>
                <a:latin typeface="Calibri"/>
                <a:ea typeface="Calibri"/>
                <a:cs typeface="Calibri"/>
                <a:sym typeface="Calibri"/>
              </a:rPr>
              <a:t>The upgraded eTRaP system shall ingest S-NPP ATMS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23" name="Shape 52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29" name="Shape 52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2.4: </a:t>
            </a:r>
            <a:r>
              <a:rPr lang="en-US" sz="2000" b="0" i="1" u="none" strike="noStrike" cap="none" dirty="0">
                <a:solidFill>
                  <a:schemeClr val="dk1"/>
                </a:solidFill>
                <a:latin typeface="Calibri"/>
                <a:ea typeface="Calibri"/>
                <a:cs typeface="Calibri"/>
                <a:sym typeface="Calibri"/>
              </a:rPr>
              <a:t>The upgraded eTRaP system shall ingest GCOM-W AMSR2 </a:t>
            </a:r>
            <a:r>
              <a:rPr lang="en-US" sz="2000" b="0" i="1" u="none" strike="noStrike" cap="none" dirty="0" err="1">
                <a:solidFill>
                  <a:schemeClr val="dk1"/>
                </a:solidFill>
                <a:latin typeface="Calibri"/>
                <a:ea typeface="Calibri"/>
                <a:cs typeface="Calibri"/>
                <a:sym typeface="Calibri"/>
              </a:rPr>
              <a:t>TRaP</a:t>
            </a:r>
            <a:r>
              <a:rPr lang="en-US" sz="2000" b="0" i="1" u="none" strike="noStrike" cap="none" dirty="0">
                <a:solidFill>
                  <a:schemeClr val="dk1"/>
                </a:solidFill>
                <a:latin typeface="Calibri"/>
                <a:ea typeface="Calibri"/>
                <a:cs typeface="Calibri"/>
                <a:sym typeface="Calibri"/>
              </a:rPr>
              <a:t> forecast data in </a:t>
            </a:r>
            <a:r>
              <a:rPr lang="en-US" sz="2000" b="0" i="1" u="none" strike="noStrike" cap="none" dirty="0" err="1">
                <a:solidFill>
                  <a:schemeClr val="dk1"/>
                </a:solidFill>
                <a:latin typeface="Calibri"/>
                <a:ea typeface="Calibri"/>
                <a:cs typeface="Calibri"/>
                <a:sym typeface="Calibri"/>
              </a:rPr>
              <a:t>McIDAS</a:t>
            </a:r>
            <a:r>
              <a:rPr lang="en-US" sz="2000" b="0" i="1" u="none" strike="noStrike" cap="none" dirty="0">
                <a:solidFill>
                  <a:schemeClr val="dk1"/>
                </a:solidFill>
                <a:latin typeface="Calibri"/>
                <a:ea typeface="Calibri"/>
                <a:cs typeface="Calibri"/>
                <a:sym typeface="Calibri"/>
              </a:rPr>
              <a:t>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rgbClr val="CC6600"/>
                </a:solidFill>
                <a:latin typeface="Calibri"/>
                <a:ea typeface="Calibri"/>
                <a:cs typeface="Calibri"/>
                <a:sym typeface="Calibri"/>
              </a:rPr>
              <a:t>ETRAP-R 2.5: </a:t>
            </a:r>
            <a:r>
              <a:rPr lang="en-US" sz="2000" b="0" i="1" u="none" strike="noStrike" cap="none" dirty="0">
                <a:solidFill>
                  <a:srgbClr val="CC6600"/>
                </a:solidFill>
                <a:latin typeface="Calibri"/>
                <a:ea typeface="Calibri"/>
                <a:cs typeface="Calibri"/>
                <a:sym typeface="Calibri"/>
              </a:rPr>
              <a:t>The upgraded eTRaP system shall produce and use R-CLIPER forecast data in </a:t>
            </a:r>
            <a:r>
              <a:rPr lang="en-US" sz="2000" b="0" i="1" u="none" strike="noStrike" cap="none" dirty="0" err="1">
                <a:solidFill>
                  <a:srgbClr val="CC6600"/>
                </a:solidFill>
                <a:latin typeface="Calibri"/>
                <a:ea typeface="Calibri"/>
                <a:cs typeface="Calibri"/>
                <a:sym typeface="Calibri"/>
              </a:rPr>
              <a:t>McIDAS</a:t>
            </a:r>
            <a:r>
              <a:rPr lang="en-US" sz="2000" b="0" i="1" u="none" strike="noStrike" cap="none" dirty="0">
                <a:solidFill>
                  <a:srgbClr val="CC6600"/>
                </a:solidFill>
                <a:latin typeface="Calibri"/>
                <a:ea typeface="Calibri"/>
                <a:cs typeface="Calibri"/>
                <a:sym typeface="Calibri"/>
              </a:rPr>
              <a:t> AREA format.</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tx1"/>
                </a:solidFill>
                <a:latin typeface="Calibri"/>
                <a:ea typeface="Calibri"/>
                <a:cs typeface="Calibri"/>
                <a:sym typeface="Calibri"/>
              </a:rPr>
              <a:t>ETRAP-R 2.6: </a:t>
            </a:r>
            <a:r>
              <a:rPr lang="en-US" sz="2000" b="0" i="1" u="none" strike="noStrike" cap="none" dirty="0">
                <a:solidFill>
                  <a:schemeClr val="tx1"/>
                </a:solidFill>
                <a:latin typeface="Calibri"/>
                <a:ea typeface="Calibri"/>
                <a:cs typeface="Calibri"/>
                <a:sym typeface="Calibri"/>
              </a:rPr>
              <a:t>The upgraded eTRaP system shall ingest GPM GMI </a:t>
            </a:r>
            <a:r>
              <a:rPr lang="en-US" sz="2000" b="0" i="1" u="none" strike="noStrike" cap="none" dirty="0" err="1">
                <a:solidFill>
                  <a:schemeClr val="tx1"/>
                </a:solidFill>
                <a:latin typeface="Calibri"/>
                <a:ea typeface="Calibri"/>
                <a:cs typeface="Calibri"/>
                <a:sym typeface="Calibri"/>
              </a:rPr>
              <a:t>TRaP</a:t>
            </a:r>
            <a:r>
              <a:rPr lang="en-US" sz="2000" b="0" i="1" u="none" strike="noStrike" cap="none" dirty="0">
                <a:solidFill>
                  <a:schemeClr val="tx1"/>
                </a:solidFill>
                <a:latin typeface="Calibri"/>
                <a:ea typeface="Calibri"/>
                <a:cs typeface="Calibri"/>
                <a:sym typeface="Calibri"/>
              </a:rPr>
              <a:t> forecast data in </a:t>
            </a:r>
            <a:r>
              <a:rPr lang="en-US" sz="2000" b="0" i="1" u="none" strike="noStrike" cap="none" dirty="0" err="1">
                <a:solidFill>
                  <a:schemeClr val="tx1"/>
                </a:solidFill>
                <a:latin typeface="Calibri"/>
                <a:ea typeface="Calibri"/>
                <a:cs typeface="Calibri"/>
                <a:sym typeface="Calibri"/>
              </a:rPr>
              <a:t>McIDAS</a:t>
            </a:r>
            <a:r>
              <a:rPr lang="en-US" sz="2000" b="0" i="1" u="none" strike="noStrike" cap="none" dirty="0">
                <a:solidFill>
                  <a:schemeClr val="tx1"/>
                </a:solidFill>
                <a:latin typeface="Calibri"/>
                <a:ea typeface="Calibri"/>
                <a:cs typeface="Calibri"/>
                <a:sym typeface="Calibri"/>
              </a:rPr>
              <a:t>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530" name="Shape 53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36" name="Shape 53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3.0: </a:t>
            </a:r>
            <a:r>
              <a:rPr lang="en-US" sz="2000" b="0" i="1" u="none" strike="noStrike" cap="none">
                <a:solidFill>
                  <a:schemeClr val="dk1"/>
                </a:solidFill>
                <a:latin typeface="Calibri"/>
                <a:ea typeface="Calibri"/>
                <a:cs typeface="Calibri"/>
                <a:sym typeface="Calibri"/>
              </a:rPr>
              <a:t>The eTRaP processing system shall have QC monitoring capability.</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QC monitoring.</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37" name="Shape 53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43" name="Shape 54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3.1: </a:t>
            </a:r>
            <a:r>
              <a:rPr lang="en-US" sz="2000" b="0" i="1" u="none" strike="noStrike" cap="none">
                <a:solidFill>
                  <a:schemeClr val="dk1"/>
                </a:solidFill>
                <a:latin typeface="Calibri"/>
                <a:ea typeface="Calibri"/>
                <a:cs typeface="Calibri"/>
                <a:sym typeface="Calibri"/>
              </a:rPr>
              <a:t>The eTRaP processing system outputs shall include overall quality control flags and quality summary level metadata.</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distribution, archive, quality control, and post-processing in the products files. eTRaP code will generate metadata for this purpose. </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3.2: </a:t>
            </a:r>
            <a:r>
              <a:rPr lang="en-US" sz="2000" b="0" i="1" u="none" strike="noStrike" cap="none">
                <a:solidFill>
                  <a:schemeClr val="dk1"/>
                </a:solidFill>
                <a:latin typeface="Calibri"/>
                <a:ea typeface="Calibri"/>
                <a:cs typeface="Calibri"/>
                <a:sym typeface="Calibri"/>
              </a:rPr>
              <a:t>The eTRaP system shall be capable of monitoring input data latency and overall quality.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Current operational eTRaP system is monitoring input data latency and update the product every hour.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44" name="Shape 54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51" name="Shape 551"/>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3.3: </a:t>
            </a:r>
            <a:r>
              <a:rPr lang="en-US" sz="2000" b="0" i="1" u="none" strike="noStrike" cap="none">
                <a:solidFill>
                  <a:schemeClr val="dk1"/>
                </a:solidFill>
                <a:latin typeface="Calibri"/>
                <a:ea typeface="Calibri"/>
                <a:cs typeface="Calibri"/>
                <a:sym typeface="Calibri"/>
              </a:rPr>
              <a:t>The eTRaP system shall be capable of monitoring product latency.</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3.4: </a:t>
            </a:r>
            <a:r>
              <a:rPr lang="en-US" sz="2000" b="0" i="1" u="none" strike="noStrike" cap="none">
                <a:solidFill>
                  <a:schemeClr val="dk1"/>
                </a:solidFill>
                <a:latin typeface="Calibri"/>
                <a:ea typeface="Calibri"/>
                <a:cs typeface="Calibri"/>
                <a:sym typeface="Calibri"/>
              </a:rPr>
              <a:t>The eTRaP system shall produce real-time imagery files for visual inspection of output data files</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 </a:t>
            </a:r>
            <a:r>
              <a:rPr lang="en-US" sz="2000" b="0" i="1" u="none" strike="noStrike" cap="none">
                <a:solidFill>
                  <a:schemeClr val="dk1"/>
                </a:solidFill>
                <a:latin typeface="Calibri"/>
                <a:ea typeface="Calibri"/>
                <a:cs typeface="Calibri"/>
                <a:sym typeface="Calibri"/>
              </a:rPr>
              <a:t>The eTRaP system shall be capable of monitoring product distribution status to ensure that the data/products are successfully available for transfer to the user community.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There is an eTRaP system monitoring webpage which monitors all system processing stages including distribution status.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52" name="Shape 55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58" name="Shape 55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3.5.1: </a:t>
            </a:r>
            <a:r>
              <a:rPr lang="en-US" sz="2000" b="0" i="1" u="none" strike="noStrike" cap="none">
                <a:solidFill>
                  <a:schemeClr val="dk1"/>
                </a:solidFill>
                <a:latin typeface="Calibri"/>
                <a:ea typeface="Calibri"/>
                <a:cs typeface="Calibri"/>
                <a:sym typeface="Calibri"/>
              </a:rPr>
              <a:t>Each log file shall include all runtime error messages.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Error messages will include system messages and error conditions written by the code.</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3.5.2: </a:t>
            </a:r>
            <a:r>
              <a:rPr lang="en-US" sz="2000" b="0" i="1" u="none" strike="noStrike" cap="none">
                <a:solidFill>
                  <a:schemeClr val="dk1"/>
                </a:solidFill>
                <a:latin typeface="Calibri"/>
                <a:ea typeface="Calibri"/>
                <a:cs typeface="Calibri"/>
                <a:sym typeface="Calibri"/>
              </a:rPr>
              <a:t>The log file shall indicate whether or not the run was completed without error.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Code will write this message.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59" name="Shape 55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65" name="Shape 56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4.0: </a:t>
            </a:r>
            <a:r>
              <a:rPr lang="en-US" sz="2000" b="0" i="1" u="none" strike="noStrike" cap="none">
                <a:solidFill>
                  <a:schemeClr val="dk1"/>
                </a:solidFill>
                <a:latin typeface="Calibri"/>
                <a:ea typeface="Calibri"/>
                <a:cs typeface="Calibri"/>
                <a:sym typeface="Calibri"/>
              </a:rPr>
              <a:t>The eTRaP developers shall produce a fully functional pre-operational system in the STAR Development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a fully functional system ready for integration and system testing.</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66" name="Shape 56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72" name="Shape 57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 </a:t>
            </a:r>
            <a:r>
              <a:rPr lang="en-US" sz="2000" b="0" i="1" u="none" strike="noStrike" cap="none">
                <a:solidFill>
                  <a:schemeClr val="dk1"/>
                </a:solidFill>
                <a:latin typeface="Calibri"/>
                <a:ea typeface="Calibri"/>
                <a:cs typeface="Calibri"/>
                <a:sym typeface="Calibri"/>
              </a:rPr>
              <a:t>The STAR Development Environment shall host the pre-operational system.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Pre-operational system is to be developed in this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4.1.1: </a:t>
            </a:r>
            <a:r>
              <a:rPr lang="en-US" sz="2000" b="0" i="1" u="none" strike="noStrike" cap="none">
                <a:solidFill>
                  <a:schemeClr val="dk1"/>
                </a:solidFill>
                <a:latin typeface="Calibri"/>
                <a:ea typeface="Calibri"/>
                <a:cs typeface="Calibri"/>
                <a:sym typeface="Calibri"/>
              </a:rPr>
              <a:t>The STAR Development Environment shall include a Linux machine.</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the code.</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4.1.2: </a:t>
            </a:r>
            <a:r>
              <a:rPr lang="en-US" sz="2000" b="0" i="1" u="none" strike="noStrike" cap="none">
                <a:solidFill>
                  <a:schemeClr val="dk1"/>
                </a:solidFill>
                <a:latin typeface="Calibri"/>
                <a:ea typeface="Calibri"/>
                <a:cs typeface="Calibri"/>
                <a:sym typeface="Calibri"/>
              </a:rPr>
              <a:t>The STAR Development Environment shall have storage of 520KB for code storage, 400KB for input data, 80MB for output data and 130MB RAM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73" name="Shape 57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79" name="Shape 57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4.1.3: </a:t>
            </a:r>
            <a:r>
              <a:rPr lang="en-US" sz="2000" b="0" i="1" u="none" strike="noStrike" cap="none">
                <a:solidFill>
                  <a:schemeClr val="dk1"/>
                </a:solidFill>
                <a:latin typeface="Calibri"/>
                <a:ea typeface="Calibri"/>
                <a:cs typeface="Calibri"/>
                <a:sym typeface="Calibri"/>
              </a:rPr>
              <a:t>The STAR Development Environment shall include the McIDAS graphical/imaging program.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running the code. </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4.1.4: </a:t>
            </a:r>
            <a:r>
              <a:rPr lang="en-US" sz="2000" b="0" i="1" u="none" strike="noStrike" cap="none">
                <a:solidFill>
                  <a:schemeClr val="dk1"/>
                </a:solidFill>
                <a:latin typeface="Calibri"/>
                <a:ea typeface="Calibri"/>
                <a:cs typeface="Calibri"/>
                <a:sym typeface="Calibri"/>
              </a:rPr>
              <a:t>The STAR Development Environment shall include  FORTRAN programming language/compiler and Perl, Bash, korn scripting languages.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running the code.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80" name="Shape 5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457200" y="1935165"/>
            <a:ext cx="8229600" cy="4160836"/>
          </a:xfrm>
          <a:prstGeom prst="rect">
            <a:avLst/>
          </a:prstGeom>
          <a:noFill/>
          <a:ln>
            <a:noFill/>
          </a:ln>
        </p:spPr>
        <p:txBody>
          <a:bodyPr lIns="91425" tIns="45700" rIns="91425" bIns="45700" anchor="t" anchorCtr="0">
            <a:noAutofit/>
          </a:bodyPr>
          <a:lstStyle/>
          <a:p>
            <a:pPr marL="269875" marR="0" lvl="0" indent="-269875" algn="l" rtl="0">
              <a:spcBef>
                <a:spcPts val="0"/>
              </a:spcBef>
              <a:spcAft>
                <a:spcPts val="0"/>
              </a:spcAft>
              <a:buClr>
                <a:srgbClr val="0BD0D9"/>
              </a:buClr>
              <a:buSzPct val="95000"/>
              <a:buFont typeface="Noto Sans Symbols"/>
              <a:buChar char="●"/>
            </a:pP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became an operational product at OSPO in 2009</a:t>
            </a:r>
          </a:p>
          <a:p>
            <a:pPr marL="269875" marR="0" lvl="0" indent="-269875" algn="l" rtl="0">
              <a:spcBef>
                <a:spcPts val="48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The retirement of the SSM/I and TMI and loss of AMSR-E degraded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availability, particularly over the Atlantic Basin, because of an insufficient number of ensemble members.</a:t>
            </a:r>
          </a:p>
          <a:p>
            <a:pPr marL="269875" marR="0" lvl="0" indent="-269875" algn="l" rtl="0">
              <a:spcBef>
                <a:spcPts val="48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Subsequent improvements to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include</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Adding rainfall rates from new instruments (SSMIS, GHE, ATMS, </a:t>
            </a:r>
            <a:r>
              <a:rPr lang="en-US" sz="2400" b="0" i="0" u="none" strike="noStrike" cap="none" dirty="0" smtClean="0">
                <a:solidFill>
                  <a:schemeClr val="dk1"/>
                </a:solidFill>
                <a:latin typeface="Calibri"/>
                <a:ea typeface="Calibri"/>
                <a:cs typeface="Calibri"/>
                <a:sym typeface="Calibri"/>
              </a:rPr>
              <a:t>AMSR2 and GMI) </a:t>
            </a:r>
            <a:r>
              <a:rPr lang="en-US" sz="2400" b="0" i="0" u="none" strike="noStrike" cap="none" dirty="0">
                <a:solidFill>
                  <a:schemeClr val="dk1"/>
                </a:solidFill>
                <a:latin typeface="Calibri"/>
                <a:ea typeface="Calibri"/>
                <a:cs typeface="Calibri"/>
                <a:sym typeface="Calibri"/>
              </a:rPr>
              <a:t>to replace retired / lost instruments (SSM/I, TRMM, AMSR-E)</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Calibrating the ensemble probabilities to remove bias</a:t>
            </a:r>
          </a:p>
        </p:txBody>
      </p:sp>
      <p:sp>
        <p:nvSpPr>
          <p:cNvPr id="186" name="Shape 186"/>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(2/3)</a:t>
            </a:r>
          </a:p>
        </p:txBody>
      </p:sp>
      <p:sp>
        <p:nvSpPr>
          <p:cNvPr id="187" name="Shape 1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86" name="Shape 58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4.2: </a:t>
            </a:r>
            <a:r>
              <a:rPr lang="en-US" sz="2000" b="0" i="1" u="none" strike="noStrike" cap="none">
                <a:solidFill>
                  <a:schemeClr val="dk1"/>
                </a:solidFill>
                <a:latin typeface="Calibri"/>
                <a:ea typeface="Calibri"/>
                <a:cs typeface="Calibri"/>
                <a:sym typeface="Calibri"/>
              </a:rPr>
              <a:t>The STAR Development Environment shall be capable of hosting unit tests.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4.2.1: </a:t>
            </a:r>
            <a:r>
              <a:rPr lang="en-US" sz="2000" b="0" i="1" u="none" strike="noStrike" cap="none">
                <a:solidFill>
                  <a:schemeClr val="dk1"/>
                </a:solidFill>
                <a:latin typeface="Calibri"/>
                <a:ea typeface="Calibri"/>
                <a:cs typeface="Calibri"/>
                <a:sym typeface="Calibri"/>
              </a:rPr>
              <a:t>The pre-operational system shall include all processing code and all input test data needed to conduct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Complete unit test of each stage of the pre-operational system is expected before delivery to OSPO</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87" name="Shape 5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593" name="Shape 59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5.0: </a:t>
            </a:r>
            <a:r>
              <a:rPr lang="en-US" sz="2000" b="0" i="1" u="none" strike="noStrike" cap="none">
                <a:solidFill>
                  <a:schemeClr val="dk1"/>
                </a:solidFill>
                <a:latin typeface="Calibri"/>
                <a:ea typeface="Calibri"/>
                <a:cs typeface="Calibri"/>
                <a:sym typeface="Calibri"/>
              </a:rPr>
              <a:t>The upgraded eTRaP system shall be able to run on the existing OSPO Operational environment running eTRaP.</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eTRaP is currently running operationally on GEOPROD3 in OSPO.</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94" name="Shape 5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dirty="0">
                <a:solidFill>
                  <a:srgbClr val="263F78"/>
                </a:solidFill>
                <a:latin typeface="Calibri"/>
                <a:ea typeface="Calibri"/>
                <a:cs typeface="Calibri"/>
                <a:sym typeface="Calibri"/>
              </a:rPr>
              <a:t>Requirement </a:t>
            </a:r>
            <a:r>
              <a:rPr lang="en-US" sz="3200" b="0" i="0" u="none" strike="noStrike" cap="none" dirty="0" smtClean="0">
                <a:solidFill>
                  <a:srgbClr val="263F78"/>
                </a:solidFill>
                <a:latin typeface="Calibri"/>
                <a:ea typeface="Calibri"/>
                <a:cs typeface="Calibri"/>
                <a:sym typeface="Calibri"/>
              </a:rPr>
              <a:t>#5</a:t>
            </a:r>
            <a:endParaRPr lang="en-US" sz="3200" b="0" i="0" u="none" strike="noStrike" cap="none" dirty="0">
              <a:solidFill>
                <a:srgbClr val="263F78"/>
              </a:solidFill>
              <a:latin typeface="Calibri"/>
              <a:ea typeface="Calibri"/>
              <a:cs typeface="Calibri"/>
              <a:sym typeface="Calibri"/>
            </a:endParaRPr>
          </a:p>
        </p:txBody>
      </p:sp>
      <p:sp>
        <p:nvSpPr>
          <p:cNvPr id="600" name="Shape 60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5.1</a:t>
            </a:r>
            <a:r>
              <a:rPr lang="en-US" sz="2000" b="1" i="1"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upgraded eTRaP system shall use the RedHat Linux platform for the processing task required.</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5.2:</a:t>
            </a:r>
            <a:r>
              <a:rPr lang="en-US" sz="2000" b="0" i="1" u="none" strike="noStrike" cap="none">
                <a:solidFill>
                  <a:schemeClr val="dk1"/>
                </a:solidFill>
                <a:latin typeface="Calibri"/>
                <a:ea typeface="Calibri"/>
                <a:cs typeface="Calibri"/>
                <a:sym typeface="Calibri"/>
              </a:rPr>
              <a:t> Disk storage for the input data (60 – 400 KB for each storm run) shall be established within OSPO.</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Input data will be retained for 2 days and this includes the additional storage on 18.5 KB required for the AMSR2 input.</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5.3: </a:t>
            </a:r>
            <a:r>
              <a:rPr lang="en-US" sz="2000" b="0" i="1" u="none" strike="noStrike" cap="none">
                <a:solidFill>
                  <a:schemeClr val="dk1"/>
                </a:solidFill>
                <a:latin typeface="Calibri"/>
                <a:ea typeface="Calibri"/>
                <a:cs typeface="Calibri"/>
                <a:sym typeface="Calibri"/>
              </a:rPr>
              <a:t> The upgraded eTRaP system shall use the Fortran90 (Absoft90) compiler.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01" name="Shape 6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607" name="Shape 60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5.4: </a:t>
            </a:r>
            <a:r>
              <a:rPr lang="en-US" sz="2000" b="0" i="1" u="none" strike="noStrike" cap="none">
                <a:solidFill>
                  <a:schemeClr val="dk1"/>
                </a:solidFill>
                <a:latin typeface="Calibri"/>
                <a:ea typeface="Calibri"/>
                <a:cs typeface="Calibri"/>
                <a:sym typeface="Calibri"/>
              </a:rPr>
              <a:t> The upgraded eTRaP system shall use the Perl, Bash and korn scripting languages and IDL and McIDAS libraries.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5.5: </a:t>
            </a:r>
            <a:r>
              <a:rPr lang="en-US" sz="2000" b="0" i="1" u="none" strike="noStrike" cap="none">
                <a:solidFill>
                  <a:schemeClr val="dk1"/>
                </a:solidFill>
                <a:latin typeface="Calibri"/>
                <a:ea typeface="Calibri"/>
                <a:cs typeface="Calibri"/>
                <a:sym typeface="Calibri"/>
              </a:rPr>
              <a:t> The upgraded eTRaP system shall be monitored by ESPC helpdesk monitoring tool TIDAL.</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5.6: </a:t>
            </a:r>
            <a:r>
              <a:rPr lang="en-US" sz="2000" b="0" i="1" u="none" strike="noStrike" cap="none">
                <a:solidFill>
                  <a:schemeClr val="dk1"/>
                </a:solidFill>
                <a:latin typeface="Calibri"/>
                <a:ea typeface="Calibri"/>
                <a:cs typeface="Calibri"/>
                <a:sym typeface="Calibri"/>
              </a:rPr>
              <a:t> The eTRaP outputs shall be stored in operational environment for at least 7 days for distribution.</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08" name="Shape 6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614" name="Shape 61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5.6.1</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total storage of data for distribution shall be 80MB.</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includes 30 each of McIDAS, GIF and ASCII files.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5.6.2</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products shall be distributed using the ESPC Data Distribution Server(DDS) and webserver to the user community at </a:t>
            </a:r>
            <a:r>
              <a:rPr lang="en-US" sz="2000" b="0" i="1" u="sng" strike="noStrike" cap="none">
                <a:solidFill>
                  <a:schemeClr val="hlink"/>
                </a:solidFill>
                <a:latin typeface="Calibri"/>
                <a:ea typeface="Calibri"/>
                <a:cs typeface="Calibri"/>
                <a:sym typeface="Calibri"/>
                <a:hlinkClick r:id="rId3"/>
              </a:rPr>
              <a:t>http://www.ssd.noaa.gov/PS/TROP/etrap.html</a:t>
            </a:r>
            <a:r>
              <a:rPr lang="en-US" sz="2000" b="0" i="1" u="none" strike="noStrike" cap="none">
                <a:solidFill>
                  <a:schemeClr val="dk1"/>
                </a:solidFill>
                <a:latin typeface="Calibri"/>
                <a:ea typeface="Calibri"/>
                <a:cs typeface="Calibri"/>
                <a:sym typeface="Calibri"/>
              </a:rPr>
              <a: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Standard procedure for this user community.</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15" name="Shape 6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1066800" y="1143000"/>
            <a:ext cx="7340600" cy="4572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21" name="Shape 62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6.0: </a:t>
            </a:r>
            <a:r>
              <a:rPr lang="en-US" sz="2000" b="0" i="1" u="none" strike="noStrike" cap="none">
                <a:solidFill>
                  <a:schemeClr val="dk1"/>
                </a:solidFill>
                <a:latin typeface="Calibri"/>
                <a:ea typeface="Calibri"/>
                <a:cs typeface="Calibri"/>
                <a:sym typeface="Calibri"/>
              </a:rPr>
              <a:t>The eTRaP pre-operational system shall be transitioned from the STAR Development Environment to the OSPO Environment.</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a fully functional system in its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22" name="Shape 62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1066800" y="1143000"/>
            <a:ext cx="7340600" cy="4572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28" name="Shape 62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6.1: </a:t>
            </a:r>
            <a:r>
              <a:rPr lang="en-US" sz="2000" b="0" i="1" u="none" strike="noStrike" cap="none">
                <a:solidFill>
                  <a:schemeClr val="dk1"/>
                </a:solidFill>
                <a:latin typeface="Calibri"/>
                <a:ea typeface="Calibri"/>
                <a:cs typeface="Calibri"/>
                <a:sym typeface="Calibri"/>
              </a:rPr>
              <a:t>The pre-operational system shall include all processing code and all input test data needed to reproduce the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For system testing. A complete system test of the integrated pre-operational system is expected before delivery to OSPO Environment.</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6.2: </a:t>
            </a:r>
            <a:r>
              <a:rPr lang="en-US" sz="2000" b="0" i="1" u="none" strike="noStrike" cap="none">
                <a:solidFill>
                  <a:schemeClr val="dk1"/>
                </a:solidFill>
                <a:latin typeface="Calibri"/>
                <a:ea typeface="Calibri"/>
                <a:cs typeface="Calibri"/>
                <a:sym typeface="Calibri"/>
              </a:rPr>
              <a:t>The integrated pre-operational system shall include all output data produced by the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by OSPO to verify the system tests in its Environment.</a:t>
            </a:r>
          </a:p>
        </p:txBody>
      </p:sp>
      <p:sp>
        <p:nvSpPr>
          <p:cNvPr id="629" name="Shape 62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35" name="Shape 63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6.3: </a:t>
            </a:r>
            <a:r>
              <a:rPr lang="en-US" sz="2000" b="0" i="1" u="none" strike="noStrike" cap="none">
                <a:solidFill>
                  <a:schemeClr val="dk1"/>
                </a:solidFill>
                <a:latin typeface="Calibri"/>
                <a:ea typeface="Calibri"/>
                <a:cs typeface="Calibri"/>
                <a:sym typeface="Calibri"/>
              </a:rPr>
              <a:t>The eTRaP development team shall set up an internal FTP site for transferring the pre-operational system to OSPO as a tar file on a STAR server that is accessible to OSPO.</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6.3.1: </a:t>
            </a:r>
            <a:r>
              <a:rPr lang="en-US" sz="2000" b="0" i="1" u="none" strike="noStrike" cap="none">
                <a:solidFill>
                  <a:schemeClr val="dk1"/>
                </a:solidFill>
                <a:latin typeface="Calibri"/>
                <a:ea typeface="Calibri"/>
                <a:cs typeface="Calibri"/>
                <a:sym typeface="Calibri"/>
              </a:rPr>
              <a:t>The eTRaP development team shall ensure that the OSPO PAL has the information needed to acquire the pre-operational system as a tar file.</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36" name="Shape 63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42" name="Shape 64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7.0: </a:t>
            </a:r>
            <a:r>
              <a:rPr lang="en-US" sz="2000" b="0" i="1" u="none" strike="noStrike" cap="none">
                <a:solidFill>
                  <a:schemeClr val="dk1"/>
                </a:solidFill>
                <a:latin typeface="Calibri"/>
                <a:ea typeface="Calibri"/>
                <a:cs typeface="Calibri"/>
                <a:sym typeface="Calibri"/>
              </a:rPr>
              <a:t>STAR shall deliver updated eTRaP documents to OSPO.</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documentation to support operations, maintenance, and distribution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43" name="Shape 64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49" name="Shape 64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7.1: </a:t>
            </a:r>
            <a:r>
              <a:rPr lang="en-US" sz="2000" b="0" i="1" u="none" strike="noStrike" cap="none">
                <a:solidFill>
                  <a:srgbClr val="CC6600"/>
                </a:solidFill>
                <a:latin typeface="Calibri"/>
                <a:ea typeface="Calibri"/>
                <a:cs typeface="Calibri"/>
                <a:sym typeface="Calibri"/>
              </a:rPr>
              <a:t>The eTRaP document package shall include a User’s Manual (UM)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UM following the SPSRB Version1 document standards will be updated.</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7.2: </a:t>
            </a:r>
            <a:r>
              <a:rPr lang="en-US" sz="2000" b="0" i="1" u="none" strike="noStrike" cap="none">
                <a:solidFill>
                  <a:srgbClr val="CC6600"/>
                </a:solidFill>
                <a:latin typeface="Calibri"/>
                <a:ea typeface="Calibri"/>
                <a:cs typeface="Calibri"/>
                <a:sym typeface="Calibri"/>
              </a:rPr>
              <a:t>The eTRaP document package shall include a System Maintenance Manual (SMM)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SMM following the SPSRB Version1 document standards will be updated.</a:t>
            </a:r>
          </a:p>
        </p:txBody>
      </p:sp>
      <p:sp>
        <p:nvSpPr>
          <p:cNvPr id="650" name="Shape 6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457200" y="1935165"/>
            <a:ext cx="8229600" cy="4160836"/>
          </a:xfrm>
          <a:prstGeom prst="rect">
            <a:avLst/>
          </a:prstGeom>
          <a:noFill/>
          <a:ln>
            <a:noFill/>
          </a:ln>
        </p:spPr>
        <p:txBody>
          <a:bodyPr lIns="91425" tIns="45700" rIns="91425" bIns="45700" anchor="t" anchorCtr="0">
            <a:noAutofit/>
          </a:bodyPr>
          <a:lstStyle/>
          <a:p>
            <a:pPr marL="269875" marR="0" lvl="0" indent="-269875" algn="l" rtl="0">
              <a:spcBef>
                <a:spcPts val="0"/>
              </a:spcBef>
              <a:spcAft>
                <a:spcPts val="0"/>
              </a:spcAft>
              <a:buClr>
                <a:srgbClr val="0BD0D9"/>
              </a:buClr>
              <a:buSzPct val="95000"/>
              <a:buFont typeface="Noto Sans Symbols"/>
              <a:buChar char="●"/>
            </a:pPr>
            <a:r>
              <a:rPr lang="en-US" sz="2400" b="0" i="0" u="none" strike="noStrike" cap="none" dirty="0" smtClean="0">
                <a:solidFill>
                  <a:schemeClr val="dk1"/>
                </a:solidFill>
                <a:latin typeface="Calibri"/>
                <a:ea typeface="Calibri"/>
                <a:cs typeface="Calibri"/>
                <a:sym typeface="Calibri"/>
              </a:rPr>
              <a:t>The final improvement to eTRaP under this project is adding  R-CLIPER </a:t>
            </a:r>
            <a:r>
              <a:rPr lang="en-US" sz="2400" b="0" i="0" u="none" strike="noStrike" cap="none" dirty="0">
                <a:solidFill>
                  <a:schemeClr val="dk1"/>
                </a:solidFill>
                <a:latin typeface="Calibri"/>
                <a:ea typeface="Calibri"/>
                <a:cs typeface="Calibri"/>
                <a:sym typeface="Calibri"/>
              </a:rPr>
              <a:t>to the </a:t>
            </a:r>
            <a:r>
              <a:rPr lang="en-US" sz="2400" b="0" i="0" u="none" strike="noStrike" cap="none" dirty="0" smtClean="0">
                <a:solidFill>
                  <a:schemeClr val="dk1"/>
                </a:solidFill>
                <a:latin typeface="Calibri"/>
                <a:ea typeface="Calibri"/>
                <a:cs typeface="Calibri"/>
                <a:sym typeface="Calibri"/>
              </a:rPr>
              <a:t>ensemble (the subject of this review)</a:t>
            </a:r>
            <a:endParaRPr lang="en-US" sz="2400" b="0" i="0" u="none" strike="noStrike" cap="none" dirty="0">
              <a:solidFill>
                <a:schemeClr val="dk1"/>
              </a:solidFill>
              <a:latin typeface="Calibri"/>
              <a:ea typeface="Calibri"/>
              <a:cs typeface="Calibri"/>
              <a:sym typeface="Calibri"/>
            </a:endParaRPr>
          </a:p>
          <a:p>
            <a:pPr marL="609600" marR="0" lvl="0" indent="-609600" algn="l" rtl="0">
              <a:spcBef>
                <a:spcPts val="480"/>
              </a:spcBef>
              <a:spcAft>
                <a:spcPts val="0"/>
              </a:spcAft>
              <a:buClr>
                <a:srgbClr val="0BD0D9"/>
              </a:buClr>
              <a:buSzPct val="25000"/>
              <a:buFont typeface="Noto Sans Symbols"/>
              <a:buNone/>
            </a:pPr>
            <a:endParaRPr sz="2400" b="0" i="0" u="none" strike="noStrike" cap="none" dirty="0">
              <a:solidFill>
                <a:schemeClr val="dk1"/>
              </a:solidFill>
              <a:latin typeface="Arial"/>
              <a:ea typeface="Arial"/>
              <a:cs typeface="Arial"/>
              <a:sym typeface="Arial"/>
            </a:endParaRPr>
          </a:p>
        </p:txBody>
      </p:sp>
      <p:sp>
        <p:nvSpPr>
          <p:cNvPr id="193" name="Shape 193"/>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(3/3)</a:t>
            </a:r>
          </a:p>
        </p:txBody>
      </p:sp>
      <p:sp>
        <p:nvSpPr>
          <p:cNvPr id="194" name="Shape 1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56" name="Shape 65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7.3: </a:t>
            </a:r>
            <a:r>
              <a:rPr lang="en-US" sz="2000" b="0" i="1" u="none" strike="noStrike" cap="none">
                <a:solidFill>
                  <a:srgbClr val="CC6600"/>
                </a:solidFill>
                <a:latin typeface="Calibri"/>
                <a:ea typeface="Calibri"/>
                <a:cs typeface="Calibri"/>
                <a:sym typeface="Calibri"/>
              </a:rPr>
              <a:t>The eTRaP document package shall include an Interface Control Document (ICD).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ICD following the SPSRB Version1 document standards will be updated.</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a:solidFill>
                  <a:srgbClr val="CC6600"/>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7.4: </a:t>
            </a:r>
            <a:r>
              <a:rPr lang="en-US" sz="2000" b="0" i="1" u="none" strike="noStrike" cap="none">
                <a:solidFill>
                  <a:srgbClr val="CC6600"/>
                </a:solidFill>
                <a:latin typeface="Calibri"/>
                <a:ea typeface="Calibri"/>
                <a:cs typeface="Calibri"/>
                <a:sym typeface="Calibri"/>
              </a:rPr>
              <a:t>The eTRaP document package shall include a System Description Document (SDD).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SDD following the SPSRB Version1 document standards will be updated.</a:t>
            </a:r>
          </a:p>
        </p:txBody>
      </p:sp>
      <p:sp>
        <p:nvSpPr>
          <p:cNvPr id="657" name="Shape 6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63" name="Shape 66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7.5: </a:t>
            </a:r>
            <a:r>
              <a:rPr lang="en-US" sz="2000" b="0" i="1" u="none" strike="noStrike" cap="none">
                <a:solidFill>
                  <a:srgbClr val="CC6600"/>
                </a:solidFill>
                <a:latin typeface="Calibri"/>
                <a:ea typeface="Calibri"/>
                <a:cs typeface="Calibri"/>
                <a:sym typeface="Calibri"/>
              </a:rPr>
              <a:t>The eTRaP document package shall include an Operations Manual (OM).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OM following the SPSRB Version1 document standards will be updated.</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7.6: </a:t>
            </a:r>
            <a:r>
              <a:rPr lang="en-US" sz="2000" b="0" i="1" u="none" strike="noStrike" cap="none">
                <a:solidFill>
                  <a:srgbClr val="CC6600"/>
                </a:solidFill>
                <a:latin typeface="Calibri"/>
                <a:ea typeface="Calibri"/>
                <a:cs typeface="Calibri"/>
                <a:sym typeface="Calibri"/>
              </a:rPr>
              <a:t>The eTRaP document package shall include an updated Archive Agreement. </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rgbClr val="CC6600"/>
              </a:solidFill>
              <a:latin typeface="Calibri"/>
              <a:ea typeface="Calibri"/>
              <a:cs typeface="Calibri"/>
              <a:sym typeface="Calibri"/>
            </a:endParaRPr>
          </a:p>
        </p:txBody>
      </p:sp>
      <p:sp>
        <p:nvSpPr>
          <p:cNvPr id="664" name="Shape 6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#8</a:t>
            </a:r>
          </a:p>
        </p:txBody>
      </p:sp>
      <p:sp>
        <p:nvSpPr>
          <p:cNvPr id="670" name="Shape 67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8.0: </a:t>
            </a:r>
            <a:r>
              <a:rPr lang="en-US" sz="2000" b="0" i="1" u="none" strike="noStrike" cap="none">
                <a:solidFill>
                  <a:schemeClr val="dk1"/>
                </a:solidFill>
                <a:latin typeface="Calibri"/>
                <a:ea typeface="Calibri"/>
                <a:cs typeface="Calibri"/>
                <a:sym typeface="Calibri"/>
              </a:rPr>
              <a:t>The eTRaP products shall be archived.</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Daily tar file for each storm will be sent to NCEI; no changes to archive plan for eTRaP upgrades.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71" name="Shape 67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#8</a:t>
            </a:r>
          </a:p>
        </p:txBody>
      </p:sp>
      <p:sp>
        <p:nvSpPr>
          <p:cNvPr id="677" name="Shape 67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8.1: </a:t>
            </a:r>
            <a:r>
              <a:rPr lang="en-US" sz="2000" b="0" i="1" u="none" strike="noStrike" cap="none">
                <a:solidFill>
                  <a:schemeClr val="dk1"/>
                </a:solidFill>
                <a:latin typeface="Calibri"/>
                <a:ea typeface="Calibri"/>
                <a:cs typeface="Calibri"/>
                <a:sym typeface="Calibri"/>
              </a:rPr>
              <a:t>Distribution of the Archive Products to NCEI shall be in accordance with a Data Submission Agreement (DSA).</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8.2: </a:t>
            </a:r>
            <a:r>
              <a:rPr lang="en-US" sz="2000" b="0" i="0" u="none" strike="noStrike" cap="none">
                <a:solidFill>
                  <a:schemeClr val="dk1"/>
                </a:solidFill>
                <a:latin typeface="Calibri"/>
                <a:ea typeface="Calibri"/>
                <a:cs typeface="Calibri"/>
                <a:sym typeface="Calibri"/>
              </a:rPr>
              <a:t>The</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eTRaP files and associated metadata shall be archived by NCEI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NCEI will generate the metadata for the eTRaP during archival of the products. Archive users will obtain eTRaP data from the NCEI servers.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78" name="Shape 67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#9</a:t>
            </a:r>
          </a:p>
        </p:txBody>
      </p:sp>
      <p:sp>
        <p:nvSpPr>
          <p:cNvPr id="684" name="Shape 68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9.0: </a:t>
            </a:r>
            <a:r>
              <a:rPr lang="en-US" sz="2000" b="0" i="1" u="none" strike="noStrike" cap="none">
                <a:solidFill>
                  <a:srgbClr val="CC6600"/>
                </a:solidFill>
                <a:latin typeface="Calibri"/>
                <a:ea typeface="Calibri"/>
                <a:cs typeface="Calibri"/>
                <a:sym typeface="Calibri"/>
              </a:rPr>
              <a:t>The eTRaP system shall comply with OSPO Code Review Security check lists.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rgbClr val="CC6600"/>
                </a:solidFill>
                <a:latin typeface="Calibri"/>
                <a:ea typeface="Calibri"/>
                <a:cs typeface="Calibri"/>
                <a:sym typeface="Calibri"/>
              </a:rPr>
              <a:t>Driver:</a:t>
            </a:r>
            <a:r>
              <a:rPr lang="en-US" sz="2000" b="0" i="0" u="none" strike="noStrike" cap="none">
                <a:solidFill>
                  <a:srgbClr val="CC6600"/>
                </a:solidFill>
                <a:latin typeface="Calibri"/>
                <a:ea typeface="Calibri"/>
                <a:cs typeface="Calibri"/>
                <a:sym typeface="Calibri"/>
              </a:rPr>
              <a:t> OSPO code standards and OSPO security requirements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p:txBody>
      </p:sp>
      <p:sp>
        <p:nvSpPr>
          <p:cNvPr id="685" name="Shape 68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#9</a:t>
            </a:r>
          </a:p>
        </p:txBody>
      </p:sp>
      <p:sp>
        <p:nvSpPr>
          <p:cNvPr id="691" name="Shape 69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9.1: </a:t>
            </a:r>
            <a:r>
              <a:rPr lang="en-US" sz="2000" b="0" i="1" u="none" strike="noStrike" cap="none">
                <a:solidFill>
                  <a:srgbClr val="CC6600"/>
                </a:solidFill>
                <a:latin typeface="Calibri"/>
                <a:ea typeface="Calibri"/>
                <a:cs typeface="Calibri"/>
                <a:sym typeface="Calibri"/>
              </a:rPr>
              <a:t>The eTRaP system shall comply with OSPO data integrity check list.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data integrity check list is part of the OSPO Code Review Security check lists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9.2: </a:t>
            </a:r>
            <a:r>
              <a:rPr lang="en-US" sz="2000" b="0" i="1" u="none" strike="noStrike" cap="none">
                <a:solidFill>
                  <a:srgbClr val="CC6600"/>
                </a:solidFill>
                <a:latin typeface="Calibri"/>
                <a:ea typeface="Calibri"/>
                <a:cs typeface="Calibri"/>
                <a:sym typeface="Calibri"/>
              </a:rPr>
              <a:t>The eTRaP system shall comply with OSPO development security check list.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development security check list is part of the OSPO Code Review Security check lists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9.3: </a:t>
            </a:r>
            <a:r>
              <a:rPr lang="en-US" sz="2000" b="0" i="1" u="none" strike="noStrike" cap="none">
                <a:solidFill>
                  <a:srgbClr val="CC6600"/>
                </a:solidFill>
                <a:latin typeface="Calibri"/>
                <a:ea typeface="Calibri"/>
                <a:cs typeface="Calibri"/>
                <a:sym typeface="Calibri"/>
              </a:rPr>
              <a:t>The eTRaP system shall comply with OSPO code check list.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code check list is part of the OSPO Code Review Security check lists</a:t>
            </a:r>
          </a:p>
          <a:p>
            <a:pPr marL="273050" marR="0" lvl="0" indent="-273050" algn="l" rtl="0">
              <a:spcBef>
                <a:spcPts val="400"/>
              </a:spcBef>
              <a:spcAft>
                <a:spcPts val="0"/>
              </a:spcAft>
              <a:buClr>
                <a:srgbClr val="0BD0D9"/>
              </a:buClr>
              <a:buSzPct val="25000"/>
              <a:buFont typeface="Noto Sans Symbols"/>
              <a:buNone/>
            </a:pPr>
            <a:endParaRPr sz="2000" b="0"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p:txBody>
      </p:sp>
      <p:sp>
        <p:nvSpPr>
          <p:cNvPr id="692" name="Shape 69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381000" y="2119532"/>
            <a:ext cx="8381999" cy="4724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eTRaP Requirements have been established.</a:t>
            </a:r>
          </a:p>
          <a:p>
            <a:pPr marL="273050" marR="0" lvl="0" indent="-273050" algn="l" rtl="0">
              <a:lnSpc>
                <a:spcPct val="90000"/>
              </a:lnSpc>
              <a:spcBef>
                <a:spcPts val="560"/>
              </a:spcBef>
              <a:spcAft>
                <a:spcPts val="0"/>
              </a:spcAft>
              <a:buClr>
                <a:srgbClr val="0BD0D9"/>
              </a:buClr>
              <a:buSzPct val="25000"/>
              <a:buFont typeface="Noto Sans Symbols"/>
              <a:buNone/>
            </a:pPr>
            <a:endParaRPr sz="2800" b="0" i="0" u="none" strike="noStrike" cap="none">
              <a:solidFill>
                <a:schemeClr val="dk1"/>
              </a:solidFill>
              <a:latin typeface="Calibri"/>
              <a:ea typeface="Calibri"/>
              <a:cs typeface="Calibri"/>
              <a:sym typeface="Calibri"/>
            </a:endParaRPr>
          </a:p>
          <a:p>
            <a:pPr marL="273050" marR="0" lvl="0" indent="-273050" algn="l" rtl="0">
              <a:lnSpc>
                <a:spcPct val="9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Requirements have been documented in the Requirements Allocation Document (RAD).</a:t>
            </a:r>
          </a:p>
          <a:p>
            <a:pPr marL="273050" marR="0" lvl="0" indent="-273050" algn="l" rtl="0">
              <a:lnSpc>
                <a:spcPct val="90000"/>
              </a:lnSpc>
              <a:spcBef>
                <a:spcPts val="560"/>
              </a:spcBef>
              <a:spcAft>
                <a:spcPts val="0"/>
              </a:spcAft>
              <a:buClr>
                <a:srgbClr val="0BD0D9"/>
              </a:buClr>
              <a:buSzPct val="95000"/>
              <a:buFont typeface="Noto Sans Symbols"/>
              <a:buNone/>
            </a:pPr>
            <a:endParaRPr sz="2800" b="0" i="0" u="none" strike="noStrike" cap="none">
              <a:solidFill>
                <a:schemeClr val="dk1"/>
              </a:solidFill>
              <a:latin typeface="Calibri"/>
              <a:ea typeface="Calibri"/>
              <a:cs typeface="Calibri"/>
              <a:sym typeface="Calibri"/>
            </a:endParaRPr>
          </a:p>
          <a:p>
            <a:pPr marL="273050" marR="0" lvl="0" indent="-273050" algn="l" rtl="0">
              <a:lnSpc>
                <a:spcPct val="9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Requirements are traceable to drivers (customer needs or expectations) and other requirements.</a:t>
            </a:r>
          </a:p>
        </p:txBody>
      </p:sp>
      <p:sp>
        <p:nvSpPr>
          <p:cNvPr id="698" name="Shape 698"/>
          <p:cNvSpPr txBox="1">
            <a:spLocks noGrp="1"/>
          </p:cNvSpPr>
          <p:nvPr>
            <p:ph type="title"/>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Requirements – Summary</a:t>
            </a:r>
          </a:p>
        </p:txBody>
      </p:sp>
      <p:sp>
        <p:nvSpPr>
          <p:cNvPr id="699" name="Shape 6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ctrTitle" idx="4294967295"/>
          </p:nvPr>
        </p:nvSpPr>
        <p:spPr>
          <a:xfrm>
            <a:off x="554037" y="1752600"/>
            <a:ext cx="7723187" cy="35036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Description</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Liqun Ma</a:t>
            </a:r>
            <a:r>
              <a:rPr lang="en-US" sz="4000" b="1" i="0" u="none" strike="noStrike" cap="none">
                <a:solidFill>
                  <a:srgbClr val="002060"/>
                </a:solidFill>
                <a:latin typeface="Calibri"/>
                <a:ea typeface="Calibri"/>
                <a:cs typeface="Calibri"/>
                <a:sym typeface="Calibri"/>
              </a:rPr>
              <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t>
            </a: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endParaRPr lang="en-US" sz="6000" b="1" i="0" u="none" strike="noStrike" cap="none">
              <a:solidFill>
                <a:srgbClr val="002060"/>
              </a:solidFill>
              <a:latin typeface="Calibri"/>
              <a:ea typeface="Calibri"/>
              <a:cs typeface="Calibri"/>
              <a:sym typeface="Calibri"/>
            </a:endParaRPr>
          </a:p>
        </p:txBody>
      </p:sp>
      <p:sp>
        <p:nvSpPr>
          <p:cNvPr id="706" name="Shape 70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304800" y="2057400"/>
            <a:ext cx="8610599" cy="4419599"/>
          </a:xfrm>
          <a:prstGeom prst="rect">
            <a:avLst/>
          </a:prstGeom>
          <a:noFill/>
          <a:ln>
            <a:noFill/>
          </a:ln>
        </p:spPr>
        <p:txBody>
          <a:bodyPr lIns="91425" tIns="45700" rIns="91425" bIns="45700" anchor="t" anchorCtr="0">
            <a:noAutofit/>
          </a:bodyPr>
          <a:lstStyle/>
          <a:p>
            <a:pPr marL="273050" marR="0" lvl="0" indent="-273050" algn="l" rtl="0">
              <a:spcBef>
                <a:spcPts val="6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Retrieve information about active tropical cyclones.</a:t>
            </a:r>
          </a:p>
          <a:p>
            <a:pPr marL="273050" marR="0" lvl="0" indent="-273050" algn="l" rtl="0">
              <a:spcBef>
                <a:spcPts val="6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Retrieve rain rate data from N-18/19/</a:t>
            </a:r>
            <a:r>
              <a:rPr lang="en-US" sz="2400" b="0" i="0" u="none" strike="noStrike" cap="none" dirty="0" err="1">
                <a:solidFill>
                  <a:schemeClr val="dk1"/>
                </a:solidFill>
                <a:latin typeface="Calibri"/>
                <a:ea typeface="Calibri"/>
                <a:cs typeface="Calibri"/>
                <a:sym typeface="Calibri"/>
              </a:rPr>
              <a:t>MetOp</a:t>
            </a:r>
            <a:r>
              <a:rPr lang="en-US" sz="2400" b="0" i="0" u="none" strike="noStrike" cap="none" dirty="0">
                <a:solidFill>
                  <a:schemeClr val="dk1"/>
                </a:solidFill>
                <a:latin typeface="Calibri"/>
                <a:ea typeface="Calibri"/>
                <a:cs typeface="Calibri"/>
                <a:sym typeface="Calibri"/>
              </a:rPr>
              <a:t>-A/B, F17/18, GHE, S-NPP/ATMS, GCOM/AMSR2, and GPM/GMI.</a:t>
            </a:r>
          </a:p>
          <a:p>
            <a:pPr marL="273050" marR="0" lvl="0" indent="-273050" algn="l" rtl="0">
              <a:spcBef>
                <a:spcPts val="6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Generate 6-hour total Tropical Rainfall Potential (</a:t>
            </a:r>
            <a:r>
              <a:rPr lang="en-US" sz="2400" b="0" i="0" u="none" strike="noStrike" cap="none" dirty="0" err="1">
                <a:solidFill>
                  <a:schemeClr val="dk1"/>
                </a:solidFill>
                <a:latin typeface="Calibri"/>
                <a:ea typeface="Calibri"/>
                <a:cs typeface="Calibri"/>
                <a:sym typeface="Calibri"/>
              </a:rPr>
              <a:t>TRaP</a:t>
            </a:r>
            <a:r>
              <a:rPr lang="en-US" sz="2400" b="0" i="0" u="none" strike="noStrike" cap="none" dirty="0">
                <a:solidFill>
                  <a:schemeClr val="dk1"/>
                </a:solidFill>
                <a:latin typeface="Calibri"/>
                <a:ea typeface="Calibri"/>
                <a:cs typeface="Calibri"/>
                <a:sym typeface="Calibri"/>
              </a:rPr>
              <a:t>) for each active storm and each satellite listed above</a:t>
            </a:r>
            <a:r>
              <a:rPr lang="en-US" sz="2400" b="0" i="0" u="none" strike="noStrike" cap="none" dirty="0" smtClean="0">
                <a:solidFill>
                  <a:schemeClr val="dk1"/>
                </a:solidFill>
                <a:latin typeface="Calibri"/>
                <a:ea typeface="Calibri"/>
                <a:cs typeface="Calibri"/>
                <a:sym typeface="Calibri"/>
              </a:rPr>
              <a:t>.</a:t>
            </a:r>
          </a:p>
          <a:p>
            <a:pPr lvl="0" indent="-273050">
              <a:spcBef>
                <a:spcPts val="600"/>
              </a:spcBef>
            </a:pPr>
            <a:r>
              <a:rPr lang="en-US" sz="2400" dirty="0" smtClean="0">
                <a:latin typeface="Calibri"/>
                <a:ea typeface="Calibri"/>
                <a:cs typeface="Calibri"/>
                <a:sym typeface="Calibri"/>
              </a:rPr>
              <a:t>Run RCLIPER module to </a:t>
            </a:r>
            <a:r>
              <a:rPr lang="en-US" sz="2400" dirty="0">
                <a:latin typeface="Calibri"/>
                <a:ea typeface="Calibri"/>
                <a:cs typeface="Calibri"/>
                <a:sym typeface="Calibri"/>
              </a:rPr>
              <a:t>generate 6-hour total Tropical </a:t>
            </a:r>
            <a:r>
              <a:rPr lang="en-US" sz="2400" dirty="0" smtClean="0">
                <a:latin typeface="Calibri"/>
                <a:ea typeface="Calibri"/>
                <a:cs typeface="Calibri"/>
                <a:sym typeface="Calibri"/>
              </a:rPr>
              <a:t>Rainfall forecast for each active storm.</a:t>
            </a:r>
            <a:endParaRPr lang="en-US" sz="2400" b="0" i="0" u="none" strike="noStrike" cap="none" dirty="0">
              <a:solidFill>
                <a:schemeClr val="dk1"/>
              </a:solidFill>
              <a:latin typeface="Calibri"/>
              <a:ea typeface="Calibri"/>
              <a:cs typeface="Calibri"/>
              <a:sym typeface="Calibri"/>
            </a:endParaRPr>
          </a:p>
          <a:p>
            <a:pPr marL="273050" marR="0" lvl="0" indent="-273050" algn="l" rtl="0">
              <a:spcBef>
                <a:spcPts val="6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For each active storm, generate Ensemble Tropical Rainfall Potential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a:t>
            </a:r>
          </a:p>
          <a:p>
            <a:pPr marL="273050" marR="0" lvl="0" indent="-273050" algn="l" rtl="0">
              <a:spcBef>
                <a:spcPts val="600"/>
              </a:spcBef>
              <a:spcAft>
                <a:spcPts val="0"/>
              </a:spcAft>
              <a:buClr>
                <a:srgbClr val="0BD0D9"/>
              </a:buClr>
              <a:buSzPct val="95000"/>
              <a:buFont typeface="Noto Sans Symbols"/>
              <a:buNone/>
            </a:pPr>
            <a:endParaRPr sz="2400" b="0" i="0" u="none" strike="noStrike" cap="none" dirty="0">
              <a:solidFill>
                <a:schemeClr val="dk1"/>
              </a:solidFill>
              <a:latin typeface="Arial"/>
              <a:ea typeface="Arial"/>
              <a:cs typeface="Arial"/>
              <a:sym typeface="Arial"/>
            </a:endParaRPr>
          </a:p>
          <a:p>
            <a:pPr marL="273050" marR="0" lvl="0" indent="-273050" algn="l" rtl="0">
              <a:spcBef>
                <a:spcPts val="480"/>
              </a:spcBef>
              <a:spcAft>
                <a:spcPts val="0"/>
              </a:spcAft>
              <a:buClr>
                <a:srgbClr val="0BD0D9"/>
              </a:buClr>
              <a:buSzPct val="95000"/>
              <a:buFont typeface="Noto Sans Symbols"/>
              <a:buNone/>
            </a:pPr>
            <a:endParaRPr sz="2400" b="0" i="0" u="none" strike="noStrike" cap="none" dirty="0">
              <a:solidFill>
                <a:schemeClr val="dk1"/>
              </a:solidFill>
              <a:latin typeface="Arial"/>
              <a:ea typeface="Arial"/>
              <a:cs typeface="Arial"/>
              <a:sym typeface="Arial"/>
            </a:endParaRPr>
          </a:p>
          <a:p>
            <a:pPr marL="273050" marR="0" lvl="0" indent="-273050" algn="l" rtl="0">
              <a:spcBef>
                <a:spcPts val="480"/>
              </a:spcBef>
              <a:spcAft>
                <a:spcPts val="0"/>
              </a:spcAft>
              <a:buClr>
                <a:srgbClr val="0BD0D9"/>
              </a:buClr>
              <a:buSzPct val="95000"/>
              <a:buFont typeface="Noto Sans Symbols"/>
              <a:buNone/>
            </a:pPr>
            <a:endParaRPr sz="2400" b="0" i="0" u="none" strike="noStrike" cap="none" dirty="0">
              <a:solidFill>
                <a:schemeClr val="dk1"/>
              </a:solidFill>
              <a:latin typeface="Arial"/>
              <a:ea typeface="Arial"/>
              <a:cs typeface="Arial"/>
              <a:sym typeface="Arial"/>
            </a:endParaRPr>
          </a:p>
          <a:p>
            <a:pPr marL="0" marR="0" lvl="0" indent="0" algn="l" rtl="0">
              <a:spcBef>
                <a:spcPts val="520"/>
              </a:spcBef>
              <a:spcAft>
                <a:spcPts val="0"/>
              </a:spcAft>
              <a:buClr>
                <a:srgbClr val="0BD0D9"/>
              </a:buClr>
              <a:buSzPct val="25000"/>
              <a:buFont typeface="Noto Sans Symbols"/>
              <a:buNone/>
            </a:pPr>
            <a:r>
              <a:rPr lang="en-US" sz="2600" b="0" i="0" u="none" strike="noStrike" cap="none" dirty="0">
                <a:solidFill>
                  <a:schemeClr val="dk1"/>
                </a:solidFill>
                <a:latin typeface="Arial"/>
                <a:ea typeface="Arial"/>
                <a:cs typeface="Arial"/>
                <a:sym typeface="Arial"/>
              </a:rPr>
              <a:t> </a:t>
            </a:r>
          </a:p>
          <a:p>
            <a:pPr marL="274320" marR="0" lvl="0" indent="-274320" algn="l" rtl="0">
              <a:lnSpc>
                <a:spcPct val="80000"/>
              </a:lnSpc>
              <a:spcBef>
                <a:spcPts val="1400"/>
              </a:spcBef>
              <a:spcAft>
                <a:spcPts val="0"/>
              </a:spcAft>
              <a:buClr>
                <a:srgbClr val="0BD0D9"/>
              </a:buClr>
              <a:buSzPct val="95000"/>
              <a:buFont typeface="Noto Sans Symbols"/>
              <a:buNone/>
            </a:pPr>
            <a:endParaRPr sz="2800" b="1" i="0" u="none" strike="noStrike" cap="none" dirty="0">
              <a:solidFill>
                <a:schemeClr val="dk1"/>
              </a:solidFill>
              <a:latin typeface="Arial"/>
              <a:ea typeface="Arial"/>
              <a:cs typeface="Arial"/>
              <a:sym typeface="Arial"/>
            </a:endParaRPr>
          </a:p>
        </p:txBody>
      </p:sp>
      <p:sp>
        <p:nvSpPr>
          <p:cNvPr id="713" name="Shape 71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Major Components</a:t>
            </a:r>
          </a:p>
        </p:txBody>
      </p:sp>
      <p:sp>
        <p:nvSpPr>
          <p:cNvPr id="714" name="Shape 71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p:nvPr/>
        </p:nvSpPr>
        <p:spPr>
          <a:xfrm>
            <a:off x="0" y="1047690"/>
            <a:ext cx="9144000" cy="381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System Architecture, Data Flow, Security</a:t>
            </a:r>
          </a:p>
        </p:txBody>
      </p:sp>
      <p:sp>
        <p:nvSpPr>
          <p:cNvPr id="721" name="Shape 72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79</a:t>
            </a:fld>
            <a:endParaRPr lang="en-US" sz="1400" b="0" i="0" u="none" strike="noStrike" cap="none">
              <a:solidFill>
                <a:srgbClr val="295F71"/>
              </a:solidFill>
              <a:latin typeface="Calibri"/>
              <a:ea typeface="Calibri"/>
              <a:cs typeface="Calibri"/>
              <a:sym typeface="Calibri"/>
            </a:endParaRPr>
          </a:p>
        </p:txBody>
      </p:sp>
      <p:sp>
        <p:nvSpPr>
          <p:cNvPr id="722" name="Shape 722"/>
          <p:cNvSpPr txBox="1"/>
          <p:nvPr/>
        </p:nvSpPr>
        <p:spPr>
          <a:xfrm>
            <a:off x="4724400" y="3257490"/>
            <a:ext cx="1320800" cy="558799"/>
          </a:xfrm>
          <a:prstGeom prst="rect">
            <a:avLst/>
          </a:prstGeom>
          <a:solidFill>
            <a:srgbClr val="B8E3E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T</a:t>
            </a:r>
            <a:r>
              <a:rPr lang="en-US" sz="1000" b="0" i="0" u="none" strike="noStrike" cap="none">
                <a:solidFill>
                  <a:schemeClr val="dk1"/>
                </a:solidFill>
                <a:latin typeface="Arial"/>
                <a:ea typeface="Arial"/>
                <a:cs typeface="Arial"/>
                <a:sym typeface="Arial"/>
              </a:rPr>
              <a:t>est</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GEOPROD3t</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3" name="Shape 723"/>
          <p:cNvSpPr txBox="1"/>
          <p:nvPr/>
        </p:nvSpPr>
        <p:spPr>
          <a:xfrm>
            <a:off x="6436241" y="2647890"/>
            <a:ext cx="1219199" cy="558799"/>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via web</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GP5 (OSPO web)</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4" name="Shape 724"/>
          <p:cNvSpPr/>
          <p:nvPr/>
        </p:nvSpPr>
        <p:spPr>
          <a:xfrm>
            <a:off x="4724400" y="2495490"/>
            <a:ext cx="1323975" cy="558799"/>
          </a:xfrm>
          <a:prstGeom prst="rect">
            <a:avLst/>
          </a:prstGeom>
          <a:solidFill>
            <a:srgbClr val="B8E3E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Production</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GEOP</a:t>
            </a:r>
            <a:r>
              <a:rPr lang="en-US" sz="1000" b="0" i="0" u="none" strike="noStrike" cap="none">
                <a:solidFill>
                  <a:schemeClr val="dk1"/>
                </a:solidFill>
                <a:latin typeface="Arial"/>
                <a:ea typeface="Arial"/>
                <a:cs typeface="Arial"/>
                <a:sym typeface="Arial"/>
              </a:rPr>
              <a:t>ROD3</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5" name="Shape 725"/>
          <p:cNvSpPr txBox="1"/>
          <p:nvPr/>
        </p:nvSpPr>
        <p:spPr>
          <a:xfrm>
            <a:off x="2362200" y="5695889"/>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FOS Forecasts (JTWC,,NHC CPHC)</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FOS2</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6" name="Shape 726"/>
          <p:cNvSpPr txBox="1"/>
          <p:nvPr/>
        </p:nvSpPr>
        <p:spPr>
          <a:xfrm>
            <a:off x="4148469" y="5523157"/>
            <a:ext cx="1151859"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ASCII </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ADDE</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Pull</a:t>
            </a:r>
          </a:p>
        </p:txBody>
      </p:sp>
      <p:sp>
        <p:nvSpPr>
          <p:cNvPr id="727" name="Shape 727"/>
          <p:cNvSpPr txBox="1"/>
          <p:nvPr/>
        </p:nvSpPr>
        <p:spPr>
          <a:xfrm>
            <a:off x="6476998" y="2286783"/>
            <a:ext cx="1244598" cy="40010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Ascii and Tar file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ftp push</a:t>
            </a:r>
          </a:p>
        </p:txBody>
      </p:sp>
      <p:cxnSp>
        <p:nvCxnSpPr>
          <p:cNvPr id="728" name="Shape 728"/>
          <p:cNvCxnSpPr/>
          <p:nvPr/>
        </p:nvCxnSpPr>
        <p:spPr>
          <a:xfrm rot="5400000">
            <a:off x="4349799" y="3378190"/>
            <a:ext cx="762000" cy="12599"/>
          </a:xfrm>
          <a:prstGeom prst="bentConnector3">
            <a:avLst>
              <a:gd name="adj1" fmla="val 0"/>
            </a:avLst>
          </a:prstGeom>
          <a:noFill/>
          <a:ln w="25400" cap="flat" cmpd="sng">
            <a:solidFill>
              <a:srgbClr val="100000"/>
            </a:solidFill>
            <a:prstDash val="solid"/>
            <a:miter/>
            <a:headEnd type="none" w="med" len="med"/>
            <a:tailEnd type="triangle" w="lg" len="lg"/>
          </a:ln>
        </p:spPr>
      </p:cxnSp>
      <p:sp>
        <p:nvSpPr>
          <p:cNvPr id="729" name="Shape 729"/>
          <p:cNvSpPr txBox="1"/>
          <p:nvPr/>
        </p:nvSpPr>
        <p:spPr>
          <a:xfrm>
            <a:off x="4343400" y="1733490"/>
            <a:ext cx="685799" cy="8617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McIDAS Area Files: ADDE pull</a:t>
            </a:r>
          </a:p>
        </p:txBody>
      </p:sp>
      <p:sp>
        <p:nvSpPr>
          <p:cNvPr id="730" name="Shape 730"/>
          <p:cNvSpPr/>
          <p:nvPr/>
        </p:nvSpPr>
        <p:spPr>
          <a:xfrm>
            <a:off x="4191000" y="1962090"/>
            <a:ext cx="228600" cy="3581399"/>
          </a:xfrm>
          <a:prstGeom prst="rightBrace">
            <a:avLst>
              <a:gd name="adj1" fmla="val 241597"/>
              <a:gd name="adj2" fmla="val 36991"/>
            </a:avLst>
          </a:prstGeom>
          <a:noFill/>
          <a:ln w="25400" cap="rnd" cmpd="sng">
            <a:solidFill>
              <a:srgbClr val="1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FF00FF"/>
              </a:solidFill>
              <a:latin typeface="Arial"/>
              <a:ea typeface="Arial"/>
              <a:cs typeface="Arial"/>
              <a:sym typeface="Arial"/>
            </a:endParaRPr>
          </a:p>
        </p:txBody>
      </p:sp>
      <p:cxnSp>
        <p:nvCxnSpPr>
          <p:cNvPr id="731" name="Shape 731"/>
          <p:cNvCxnSpPr>
            <a:stCxn id="722" idx="0"/>
            <a:endCxn id="724" idx="2"/>
          </p:cNvCxnSpPr>
          <p:nvPr/>
        </p:nvCxnSpPr>
        <p:spPr>
          <a:xfrm rot="-5400000">
            <a:off x="5284000" y="3155190"/>
            <a:ext cx="203100" cy="1500"/>
          </a:xfrm>
          <a:prstGeom prst="bentConnector3">
            <a:avLst>
              <a:gd name="adj1" fmla="val 50025"/>
            </a:avLst>
          </a:prstGeom>
          <a:noFill/>
          <a:ln w="25400" cap="flat" cmpd="sng">
            <a:solidFill>
              <a:srgbClr val="100000"/>
            </a:solidFill>
            <a:prstDash val="solid"/>
            <a:miter/>
            <a:headEnd type="none" w="med" len="med"/>
            <a:tailEnd type="triangle" w="lg" len="lg"/>
          </a:ln>
        </p:spPr>
      </p:cxnSp>
      <p:sp>
        <p:nvSpPr>
          <p:cNvPr id="732" name="Shape 732"/>
          <p:cNvSpPr txBox="1"/>
          <p:nvPr/>
        </p:nvSpPr>
        <p:spPr>
          <a:xfrm>
            <a:off x="6450417" y="3574989"/>
            <a:ext cx="1219199" cy="558799"/>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via ftp</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SATEPSANONE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AIX</a:t>
            </a:r>
          </a:p>
        </p:txBody>
      </p:sp>
      <p:cxnSp>
        <p:nvCxnSpPr>
          <p:cNvPr id="733" name="Shape 733"/>
          <p:cNvCxnSpPr>
            <a:stCxn id="724" idx="3"/>
            <a:endCxn id="732" idx="1"/>
          </p:cNvCxnSpPr>
          <p:nvPr/>
        </p:nvCxnSpPr>
        <p:spPr>
          <a:xfrm>
            <a:off x="6048375" y="2774890"/>
            <a:ext cx="402000" cy="1079400"/>
          </a:xfrm>
          <a:prstGeom prst="bentConnector3">
            <a:avLst>
              <a:gd name="adj1" fmla="val 50005"/>
            </a:avLst>
          </a:prstGeom>
          <a:noFill/>
          <a:ln w="25400" cap="flat" cmpd="sng">
            <a:solidFill>
              <a:srgbClr val="100000"/>
            </a:solidFill>
            <a:prstDash val="solid"/>
            <a:miter/>
            <a:headEnd type="none" w="med" len="med"/>
            <a:tailEnd type="triangle" w="lg" len="lg"/>
          </a:ln>
        </p:spPr>
      </p:cxnSp>
      <p:cxnSp>
        <p:nvCxnSpPr>
          <p:cNvPr id="734" name="Shape 734"/>
          <p:cNvCxnSpPr>
            <a:stCxn id="724" idx="3"/>
            <a:endCxn id="723" idx="1"/>
          </p:cNvCxnSpPr>
          <p:nvPr/>
        </p:nvCxnSpPr>
        <p:spPr>
          <a:xfrm>
            <a:off x="6048375" y="2774890"/>
            <a:ext cx="387900" cy="152400"/>
          </a:xfrm>
          <a:prstGeom prst="bentConnector3">
            <a:avLst>
              <a:gd name="adj1" fmla="val 49996"/>
            </a:avLst>
          </a:prstGeom>
          <a:noFill/>
          <a:ln w="25400" cap="flat" cmpd="sng">
            <a:solidFill>
              <a:srgbClr val="100000"/>
            </a:solidFill>
            <a:prstDash val="solid"/>
            <a:miter/>
            <a:headEnd type="none" w="med" len="med"/>
            <a:tailEnd type="triangle" w="lg" len="lg"/>
          </a:ln>
        </p:spPr>
      </p:cxnSp>
      <p:sp>
        <p:nvSpPr>
          <p:cNvPr id="735" name="Shape 735"/>
          <p:cNvSpPr txBox="1"/>
          <p:nvPr/>
        </p:nvSpPr>
        <p:spPr>
          <a:xfrm>
            <a:off x="2362200" y="3003490"/>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N-18/19 /MetOp-A/B MHS MW rain rates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36" name="Shape 736"/>
          <p:cNvSpPr txBox="1"/>
          <p:nvPr/>
        </p:nvSpPr>
        <p:spPr>
          <a:xfrm>
            <a:off x="4724400" y="4781489"/>
            <a:ext cx="1320800" cy="558799"/>
          </a:xfrm>
          <a:prstGeom prst="rect">
            <a:avLst/>
          </a:prstGeom>
          <a:solidFill>
            <a:srgbClr val="CC99FF"/>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Development</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GEODEV</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37" name="Shape 737"/>
          <p:cNvCxnSpPr/>
          <p:nvPr/>
        </p:nvCxnSpPr>
        <p:spPr>
          <a:xfrm rot="5400000">
            <a:off x="3587799" y="4140190"/>
            <a:ext cx="2286000" cy="12599"/>
          </a:xfrm>
          <a:prstGeom prst="bentConnector3">
            <a:avLst>
              <a:gd name="adj1" fmla="val 0"/>
            </a:avLst>
          </a:prstGeom>
          <a:noFill/>
          <a:ln w="25400" cap="flat" cmpd="sng">
            <a:solidFill>
              <a:srgbClr val="100000"/>
            </a:solidFill>
            <a:prstDash val="solid"/>
            <a:miter/>
            <a:headEnd type="none" w="med" len="med"/>
            <a:tailEnd type="triangle" w="lg" len="lg"/>
          </a:ln>
        </p:spPr>
      </p:cxnSp>
      <p:sp>
        <p:nvSpPr>
          <p:cNvPr id="738" name="Shape 738"/>
          <p:cNvSpPr txBox="1"/>
          <p:nvPr/>
        </p:nvSpPr>
        <p:spPr>
          <a:xfrm>
            <a:off x="6400800" y="1733490"/>
            <a:ext cx="1219199" cy="553997"/>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DDS/PDA</a:t>
            </a:r>
          </a:p>
          <a:p>
            <a:pPr marL="0" marR="0" lvl="0" indent="0" algn="ctr" rtl="0">
              <a:lnSpc>
                <a:spcPct val="100000"/>
              </a:lnSpc>
              <a:spcBef>
                <a:spcPts val="0"/>
              </a:spcBef>
              <a:spcAft>
                <a:spcPts val="0"/>
              </a:spcAft>
              <a:buClr>
                <a:srgbClr val="000000"/>
              </a:buClr>
              <a:buFont typeface="Arial"/>
              <a:buNone/>
            </a:pPr>
            <a:endParaRPr sz="1000" b="0" i="0" u="none" strike="noStrike" cap="none">
              <a:solidFill>
                <a:schemeClr val="dk1"/>
              </a:solidFill>
              <a:latin typeface="Arial"/>
              <a:ea typeface="Arial"/>
              <a:cs typeface="Arial"/>
              <a:sym typeface="Arial"/>
            </a:endParaRPr>
          </a:p>
        </p:txBody>
      </p:sp>
      <p:cxnSp>
        <p:nvCxnSpPr>
          <p:cNvPr id="739" name="Shape 739"/>
          <p:cNvCxnSpPr>
            <a:stCxn id="724" idx="3"/>
            <a:endCxn id="738" idx="1"/>
          </p:cNvCxnSpPr>
          <p:nvPr/>
        </p:nvCxnSpPr>
        <p:spPr>
          <a:xfrm rot="10800000" flipH="1">
            <a:off x="6048375" y="2010490"/>
            <a:ext cx="352500" cy="764400"/>
          </a:xfrm>
          <a:prstGeom prst="bentConnector3">
            <a:avLst>
              <a:gd name="adj1" fmla="val 49989"/>
            </a:avLst>
          </a:prstGeom>
          <a:noFill/>
          <a:ln w="25400" cap="flat" cmpd="sng">
            <a:solidFill>
              <a:srgbClr val="100000"/>
            </a:solidFill>
            <a:prstDash val="solid"/>
            <a:miter/>
            <a:headEnd type="none" w="med" len="med"/>
            <a:tailEnd type="triangle" w="lg" len="lg"/>
          </a:ln>
        </p:spPr>
      </p:cxnSp>
      <p:cxnSp>
        <p:nvCxnSpPr>
          <p:cNvPr id="740" name="Shape 740"/>
          <p:cNvCxnSpPr>
            <a:endCxn id="722" idx="2"/>
          </p:cNvCxnSpPr>
          <p:nvPr/>
        </p:nvCxnSpPr>
        <p:spPr>
          <a:xfrm rot="-5400000">
            <a:off x="5276950" y="3911540"/>
            <a:ext cx="203100" cy="12600"/>
          </a:xfrm>
          <a:prstGeom prst="bentConnector3">
            <a:avLst>
              <a:gd name="adj1" fmla="val 49975"/>
            </a:avLst>
          </a:prstGeom>
          <a:noFill/>
          <a:ln w="25400" cap="flat" cmpd="sng">
            <a:solidFill>
              <a:srgbClr val="100000"/>
            </a:solidFill>
            <a:prstDash val="solid"/>
            <a:miter/>
            <a:headEnd type="none" w="med" len="med"/>
            <a:tailEnd type="triangle" w="lg" len="lg"/>
          </a:ln>
        </p:spPr>
      </p:cxnSp>
      <p:sp>
        <p:nvSpPr>
          <p:cNvPr id="741" name="Shape 741"/>
          <p:cNvSpPr txBox="1"/>
          <p:nvPr/>
        </p:nvSpPr>
        <p:spPr>
          <a:xfrm>
            <a:off x="4724400" y="4019489"/>
            <a:ext cx="1295400" cy="558799"/>
          </a:xfrm>
          <a:prstGeom prst="rect">
            <a:avLst/>
          </a:prstGeom>
          <a:solidFill>
            <a:srgbClr val="CC99FF"/>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CM Repository</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cm-espc</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42" name="Shape 742"/>
          <p:cNvCxnSpPr>
            <a:stCxn id="738" idx="3"/>
          </p:cNvCxnSpPr>
          <p:nvPr/>
        </p:nvCxnSpPr>
        <p:spPr>
          <a:xfrm>
            <a:off x="7619999" y="2010489"/>
            <a:ext cx="279300" cy="324900"/>
          </a:xfrm>
          <a:prstGeom prst="bentConnector3">
            <a:avLst>
              <a:gd name="adj1" fmla="val 50018"/>
            </a:avLst>
          </a:prstGeom>
          <a:noFill/>
          <a:ln w="25400" cap="flat" cmpd="sng">
            <a:solidFill>
              <a:schemeClr val="dk1"/>
            </a:solidFill>
            <a:prstDash val="solid"/>
            <a:miter/>
            <a:headEnd type="none" w="med" len="med"/>
            <a:tailEnd type="triangle" w="lg" len="lg"/>
          </a:ln>
        </p:spPr>
      </p:cxnSp>
      <p:cxnSp>
        <p:nvCxnSpPr>
          <p:cNvPr id="743" name="Shape 743"/>
          <p:cNvCxnSpPr>
            <a:stCxn id="736" idx="0"/>
            <a:endCxn id="741" idx="2"/>
          </p:cNvCxnSpPr>
          <p:nvPr/>
        </p:nvCxnSpPr>
        <p:spPr>
          <a:xfrm rot="5400000" flipH="1">
            <a:off x="5276950" y="4673639"/>
            <a:ext cx="203100" cy="12600"/>
          </a:xfrm>
          <a:prstGeom prst="bentConnector3">
            <a:avLst>
              <a:gd name="adj1" fmla="val 50025"/>
            </a:avLst>
          </a:prstGeom>
          <a:noFill/>
          <a:ln w="25400" cap="flat" cmpd="sng">
            <a:solidFill>
              <a:srgbClr val="100000"/>
            </a:solidFill>
            <a:prstDash val="solid"/>
            <a:miter/>
            <a:headEnd type="none" w="med" len="med"/>
            <a:tailEnd type="triangle" w="lg" len="lg"/>
          </a:ln>
        </p:spPr>
      </p:cxnSp>
      <p:cxnSp>
        <p:nvCxnSpPr>
          <p:cNvPr id="744" name="Shape 744"/>
          <p:cNvCxnSpPr>
            <a:stCxn id="738" idx="3"/>
          </p:cNvCxnSpPr>
          <p:nvPr/>
        </p:nvCxnSpPr>
        <p:spPr>
          <a:xfrm rot="10800000" flipH="1">
            <a:off x="7619999" y="1856589"/>
            <a:ext cx="248700" cy="153900"/>
          </a:xfrm>
          <a:prstGeom prst="bentConnector3">
            <a:avLst>
              <a:gd name="adj1" fmla="val 50026"/>
            </a:avLst>
          </a:prstGeom>
          <a:noFill/>
          <a:ln w="25400" cap="flat" cmpd="sng">
            <a:solidFill>
              <a:srgbClr val="100000"/>
            </a:solidFill>
            <a:prstDash val="solid"/>
            <a:miter/>
            <a:headEnd type="none" w="med" len="med"/>
            <a:tailEnd type="triangle" w="lg" len="lg"/>
          </a:ln>
        </p:spPr>
      </p:cxnSp>
      <p:sp>
        <p:nvSpPr>
          <p:cNvPr id="745" name="Shape 745"/>
          <p:cNvSpPr txBox="1"/>
          <p:nvPr/>
        </p:nvSpPr>
        <p:spPr>
          <a:xfrm>
            <a:off x="2373923" y="3649989"/>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DMSP F17/18 SSMI/S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FNMOC MW rain rates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46" name="Shape 746"/>
          <p:cNvSpPr txBox="1"/>
          <p:nvPr/>
        </p:nvSpPr>
        <p:spPr>
          <a:xfrm>
            <a:off x="2413452" y="4343400"/>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GHE</a:t>
            </a:r>
            <a:r>
              <a:rPr lang="en-US" sz="1000" b="0" i="0" u="none" strike="noStrike" cap="none">
                <a:solidFill>
                  <a:srgbClr val="000000"/>
                </a:solidFill>
                <a:latin typeface="Arial"/>
                <a:ea typeface="Arial"/>
                <a:cs typeface="Arial"/>
                <a:sym typeface="Arial"/>
              </a:rPr>
              <a:t> IRRRs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SFS/GEODIST</a:t>
            </a:r>
          </a:p>
        </p:txBody>
      </p:sp>
      <p:grpSp>
        <p:nvGrpSpPr>
          <p:cNvPr id="747" name="Shape 747"/>
          <p:cNvGrpSpPr/>
          <p:nvPr/>
        </p:nvGrpSpPr>
        <p:grpSpPr>
          <a:xfrm>
            <a:off x="4419600" y="5924490"/>
            <a:ext cx="2613025" cy="866774"/>
            <a:chOff x="762000" y="5638800"/>
            <a:chExt cx="2613025" cy="866899"/>
          </a:xfrm>
        </p:grpSpPr>
        <p:sp>
          <p:nvSpPr>
            <p:cNvPr id="748" name="Shape 748"/>
            <p:cNvSpPr txBox="1"/>
            <p:nvPr/>
          </p:nvSpPr>
          <p:spPr>
            <a:xfrm>
              <a:off x="1176337" y="6343826"/>
              <a:ext cx="1790699" cy="161873"/>
            </a:xfrm>
            <a:prstGeom prst="rect">
              <a:avLst/>
            </a:prstGeom>
            <a:no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External User Zone</a:t>
              </a:r>
            </a:p>
          </p:txBody>
        </p:sp>
        <p:sp>
          <p:nvSpPr>
            <p:cNvPr id="749" name="Shape 749"/>
            <p:cNvSpPr txBox="1"/>
            <p:nvPr/>
          </p:nvSpPr>
          <p:spPr>
            <a:xfrm>
              <a:off x="1176337" y="6178376"/>
              <a:ext cx="1790699" cy="161873"/>
            </a:xfrm>
            <a:prstGeom prst="rect">
              <a:avLst/>
            </a:prstGeom>
            <a:solidFill>
              <a:srgbClr val="FFCC00"/>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Zone (DMZ)</a:t>
              </a:r>
            </a:p>
          </p:txBody>
        </p:sp>
        <p:sp>
          <p:nvSpPr>
            <p:cNvPr id="750" name="Shape 750"/>
            <p:cNvSpPr txBox="1"/>
            <p:nvPr/>
          </p:nvSpPr>
          <p:spPr>
            <a:xfrm>
              <a:off x="1176337" y="6026026"/>
              <a:ext cx="1790699" cy="161873"/>
            </a:xfrm>
            <a:prstGeom prst="rect">
              <a:avLst/>
            </a:prstGeom>
            <a:solidFill>
              <a:srgbClr val="CC99FF"/>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Development Zone</a:t>
              </a:r>
            </a:p>
          </p:txBody>
        </p:sp>
        <p:sp>
          <p:nvSpPr>
            <p:cNvPr id="751" name="Shape 751"/>
            <p:cNvSpPr txBox="1"/>
            <p:nvPr/>
          </p:nvSpPr>
          <p:spPr>
            <a:xfrm>
              <a:off x="1176337" y="5864153"/>
              <a:ext cx="1790699" cy="161873"/>
            </a:xfrm>
            <a:prstGeom prst="rect">
              <a:avLst/>
            </a:prstGeom>
            <a:solidFill>
              <a:srgbClr val="B8E3E0"/>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Production Zone</a:t>
              </a:r>
            </a:p>
          </p:txBody>
        </p:sp>
        <p:sp>
          <p:nvSpPr>
            <p:cNvPr id="752" name="Shape 752"/>
            <p:cNvSpPr txBox="1"/>
            <p:nvPr/>
          </p:nvSpPr>
          <p:spPr>
            <a:xfrm>
              <a:off x="762000" y="5638800"/>
              <a:ext cx="2613025" cy="2443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SATEPS Security at ESPC/NSOF</a:t>
              </a:r>
            </a:p>
          </p:txBody>
        </p:sp>
      </p:grpSp>
      <p:sp>
        <p:nvSpPr>
          <p:cNvPr id="753" name="Shape 753"/>
          <p:cNvSpPr txBox="1"/>
          <p:nvPr/>
        </p:nvSpPr>
        <p:spPr>
          <a:xfrm>
            <a:off x="2362200" y="2534994"/>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S-NPP ATMS MW rain rate</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54" name="Shape 754"/>
          <p:cNvSpPr txBox="1"/>
          <p:nvPr/>
        </p:nvSpPr>
        <p:spPr>
          <a:xfrm>
            <a:off x="2362200" y="2044706"/>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dirty="0">
                <a:solidFill>
                  <a:schemeClr val="dk1"/>
                </a:solidFill>
                <a:latin typeface="Arial"/>
                <a:ea typeface="Arial"/>
                <a:cs typeface="Arial"/>
                <a:sym typeface="Arial"/>
              </a:rPr>
              <a:t>GCOM-W1 AMSR-2  rain rate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dirty="0">
                <a:solidFill>
                  <a:schemeClr val="dk1"/>
                </a:solidFill>
                <a:latin typeface="Arial"/>
                <a:ea typeface="Arial"/>
                <a:cs typeface="Arial"/>
                <a:sym typeface="Arial"/>
              </a:rPr>
              <a:t>SFS/GEODIST</a:t>
            </a:r>
          </a:p>
        </p:txBody>
      </p:sp>
      <p:cxnSp>
        <p:nvCxnSpPr>
          <p:cNvPr id="755" name="Shape 755"/>
          <p:cNvCxnSpPr>
            <a:stCxn id="725" idx="3"/>
          </p:cNvCxnSpPr>
          <p:nvPr/>
        </p:nvCxnSpPr>
        <p:spPr>
          <a:xfrm rot="10800000" flipH="1">
            <a:off x="4191000" y="3003632"/>
            <a:ext cx="533400" cy="3046200"/>
          </a:xfrm>
          <a:prstGeom prst="bentConnector2">
            <a:avLst/>
          </a:prstGeom>
          <a:solidFill>
            <a:schemeClr val="accent1"/>
          </a:solidFill>
          <a:ln w="25400" cap="flat" cmpd="sng">
            <a:solidFill>
              <a:schemeClr val="dk1"/>
            </a:solidFill>
            <a:prstDash val="solid"/>
            <a:round/>
            <a:headEnd type="none" w="med" len="med"/>
            <a:tailEnd type="triangle" w="lg" len="lg"/>
          </a:ln>
        </p:spPr>
      </p:cxnSp>
      <p:sp>
        <p:nvSpPr>
          <p:cNvPr id="756" name="Shape 756"/>
          <p:cNvSpPr txBox="1"/>
          <p:nvPr/>
        </p:nvSpPr>
        <p:spPr>
          <a:xfrm>
            <a:off x="152400" y="5926721"/>
            <a:ext cx="1828800" cy="246220"/>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JTWC, NHC,CPHC,</a:t>
            </a:r>
          </a:p>
        </p:txBody>
      </p:sp>
      <p:sp>
        <p:nvSpPr>
          <p:cNvPr id="757" name="Shape 757"/>
          <p:cNvSpPr txBox="1"/>
          <p:nvPr/>
        </p:nvSpPr>
        <p:spPr>
          <a:xfrm>
            <a:off x="152400" y="3665546"/>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N-18/19 /MetOp-A/B MHS MW </a:t>
            </a:r>
            <a:r>
              <a:rPr lang="en-US" sz="1000" b="0" i="0" u="none" strike="noStrike" cap="none">
                <a:solidFill>
                  <a:srgbClr val="000000"/>
                </a:solidFill>
                <a:latin typeface="Arial"/>
                <a:ea typeface="Arial"/>
                <a:cs typeface="Arial"/>
                <a:sym typeface="Arial"/>
              </a:rPr>
              <a:t>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Polarprod</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AIX</a:t>
            </a:r>
          </a:p>
        </p:txBody>
      </p:sp>
      <p:sp>
        <p:nvSpPr>
          <p:cNvPr id="758" name="Shape 758"/>
          <p:cNvSpPr txBox="1"/>
          <p:nvPr/>
        </p:nvSpPr>
        <p:spPr>
          <a:xfrm>
            <a:off x="152400" y="4401869"/>
            <a:ext cx="1828800" cy="861773"/>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DMSP F17/18 SSMI/S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FNMOC MW </a:t>
            </a:r>
            <a:r>
              <a:rPr lang="en-US" sz="1000" b="0" i="0" u="none" strike="noStrike" cap="none">
                <a:solidFill>
                  <a:srgbClr val="000000"/>
                </a:solidFill>
                <a:latin typeface="Arial"/>
                <a:ea typeface="Arial"/>
                <a:cs typeface="Arial"/>
                <a:sym typeface="Arial"/>
              </a:rPr>
              <a:t>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Polarprod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59" name="Shape 759"/>
          <p:cNvSpPr txBox="1"/>
          <p:nvPr/>
        </p:nvSpPr>
        <p:spPr>
          <a:xfrm>
            <a:off x="169984" y="5304326"/>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GHE </a:t>
            </a:r>
            <a:r>
              <a:rPr lang="en-US" sz="1000" b="0" i="0" u="none" strike="noStrike" cap="none">
                <a:solidFill>
                  <a:srgbClr val="000000"/>
                </a:solidFill>
                <a:latin typeface="Arial"/>
                <a:ea typeface="Arial"/>
                <a:cs typeface="Arial"/>
                <a:sym typeface="Arial"/>
              </a:rPr>
              <a:t>SATEPSDIST IRRRs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GHE1</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60" name="Shape 760"/>
          <p:cNvSpPr txBox="1"/>
          <p:nvPr/>
        </p:nvSpPr>
        <p:spPr>
          <a:xfrm>
            <a:off x="169984" y="2903547"/>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S-NPP ATMS MW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MGTPROD</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Linux</a:t>
            </a:r>
          </a:p>
        </p:txBody>
      </p:sp>
      <p:sp>
        <p:nvSpPr>
          <p:cNvPr id="761" name="Shape 761"/>
          <p:cNvSpPr txBox="1"/>
          <p:nvPr/>
        </p:nvSpPr>
        <p:spPr>
          <a:xfrm>
            <a:off x="169984" y="2167448"/>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GCOM-W1 AMSR-2  MW Mcidas converter</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MGTPROD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62" name="Shape 762"/>
          <p:cNvCxnSpPr>
            <a:stCxn id="761" idx="3"/>
            <a:endCxn id="754" idx="1"/>
          </p:cNvCxnSpPr>
          <p:nvPr/>
        </p:nvCxnSpPr>
        <p:spPr>
          <a:xfrm rot="10800000" flipH="1">
            <a:off x="1998785" y="2244791"/>
            <a:ext cx="363300" cy="2766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3" name="Shape 763"/>
          <p:cNvCxnSpPr>
            <a:stCxn id="760" idx="3"/>
            <a:endCxn id="753" idx="1"/>
          </p:cNvCxnSpPr>
          <p:nvPr/>
        </p:nvCxnSpPr>
        <p:spPr>
          <a:xfrm rot="10800000" flipH="1">
            <a:off x="1998785" y="2735190"/>
            <a:ext cx="363300" cy="5223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4" name="Shape 764"/>
          <p:cNvCxnSpPr>
            <a:stCxn id="757" idx="3"/>
            <a:endCxn id="735" idx="1"/>
          </p:cNvCxnSpPr>
          <p:nvPr/>
        </p:nvCxnSpPr>
        <p:spPr>
          <a:xfrm rot="10800000" flipH="1">
            <a:off x="1981200" y="3280589"/>
            <a:ext cx="381000" cy="7389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5" name="Shape 765"/>
          <p:cNvCxnSpPr>
            <a:stCxn id="758" idx="3"/>
            <a:endCxn id="745" idx="1"/>
          </p:cNvCxnSpPr>
          <p:nvPr/>
        </p:nvCxnSpPr>
        <p:spPr>
          <a:xfrm rot="10800000" flipH="1">
            <a:off x="1981200" y="3927056"/>
            <a:ext cx="392700" cy="9057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6" name="Shape 766"/>
          <p:cNvCxnSpPr>
            <a:stCxn id="759" idx="3"/>
            <a:endCxn id="746" idx="1"/>
          </p:cNvCxnSpPr>
          <p:nvPr/>
        </p:nvCxnSpPr>
        <p:spPr>
          <a:xfrm rot="10800000" flipH="1">
            <a:off x="1998785" y="4543325"/>
            <a:ext cx="414600" cy="10380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7" name="Shape 767"/>
          <p:cNvCxnSpPr>
            <a:stCxn id="756" idx="3"/>
            <a:endCxn id="725" idx="1"/>
          </p:cNvCxnSpPr>
          <p:nvPr/>
        </p:nvCxnSpPr>
        <p:spPr>
          <a:xfrm>
            <a:off x="1981200" y="6049832"/>
            <a:ext cx="381000" cy="0"/>
          </a:xfrm>
          <a:prstGeom prst="straightConnector1">
            <a:avLst/>
          </a:prstGeom>
          <a:solidFill>
            <a:schemeClr val="accent1"/>
          </a:solidFill>
          <a:ln w="25400" cap="flat" cmpd="sng">
            <a:solidFill>
              <a:schemeClr val="dk1"/>
            </a:solidFill>
            <a:prstDash val="solid"/>
            <a:round/>
            <a:headEnd type="none" w="med" len="med"/>
            <a:tailEnd type="triangle" w="lg" len="lg"/>
          </a:ln>
        </p:spPr>
      </p:cxnSp>
      <p:sp>
        <p:nvSpPr>
          <p:cNvPr id="768" name="Shape 768"/>
          <p:cNvSpPr/>
          <p:nvPr/>
        </p:nvSpPr>
        <p:spPr>
          <a:xfrm>
            <a:off x="0" y="1238190"/>
            <a:ext cx="2171700" cy="4620133"/>
          </a:xfrm>
          <a:prstGeom prst="rect">
            <a:avLst/>
          </a:prstGeom>
          <a:noFill/>
          <a:ln w="25400" cap="flat" cmpd="sng">
            <a:solidFill>
              <a:srgbClr val="FF0000"/>
            </a:solidFill>
            <a:prstDash val="dash"/>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769" name="Shape 769"/>
          <p:cNvSpPr txBox="1"/>
          <p:nvPr/>
        </p:nvSpPr>
        <p:spPr>
          <a:xfrm>
            <a:off x="0" y="6324600"/>
            <a:ext cx="2362200"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1000" b="1" i="0" u="none" strike="noStrike" cap="none">
                <a:solidFill>
                  <a:srgbClr val="FF0000"/>
                </a:solidFill>
                <a:latin typeface="Arial"/>
                <a:ea typeface="Arial"/>
                <a:cs typeface="Arial"/>
                <a:sym typeface="Arial"/>
              </a:rPr>
              <a:t>Conversion to McIDAS AREA file format is extrernal to eTRaP processing</a:t>
            </a:r>
          </a:p>
        </p:txBody>
      </p:sp>
      <p:sp>
        <p:nvSpPr>
          <p:cNvPr id="770" name="Shape 770"/>
          <p:cNvSpPr txBox="1"/>
          <p:nvPr/>
        </p:nvSpPr>
        <p:spPr>
          <a:xfrm>
            <a:off x="6553200" y="3195466"/>
            <a:ext cx="1066799" cy="24622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GIF sftp push</a:t>
            </a:r>
          </a:p>
        </p:txBody>
      </p:sp>
      <p:sp>
        <p:nvSpPr>
          <p:cNvPr id="771" name="Shape 771"/>
          <p:cNvSpPr txBox="1"/>
          <p:nvPr/>
        </p:nvSpPr>
        <p:spPr>
          <a:xfrm>
            <a:off x="6565897" y="4094946"/>
            <a:ext cx="1066799" cy="40010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Ascii, GIF </a:t>
            </a:r>
            <a:r>
              <a:rPr lang="en-US" sz="1000" b="0" i="0" u="none" strike="noStrike" cap="none">
                <a:solidFill>
                  <a:schemeClr val="dk1"/>
                </a:solidFill>
                <a:latin typeface="Arial"/>
                <a:ea typeface="Arial"/>
                <a:cs typeface="Arial"/>
                <a:sym typeface="Arial"/>
              </a:rPr>
              <a:t> sftp push</a:t>
            </a:r>
          </a:p>
        </p:txBody>
      </p:sp>
      <p:sp>
        <p:nvSpPr>
          <p:cNvPr id="772" name="Shape 772"/>
          <p:cNvSpPr txBox="1"/>
          <p:nvPr/>
        </p:nvSpPr>
        <p:spPr>
          <a:xfrm>
            <a:off x="7912100" y="1733490"/>
            <a:ext cx="1231899" cy="246220"/>
          </a:xfrm>
          <a:prstGeom prst="rect">
            <a:avLst/>
          </a:prstGeom>
          <a:no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HPC</a:t>
            </a:r>
          </a:p>
        </p:txBody>
      </p:sp>
      <p:sp>
        <p:nvSpPr>
          <p:cNvPr id="773" name="Shape 773"/>
          <p:cNvSpPr txBox="1"/>
          <p:nvPr/>
        </p:nvSpPr>
        <p:spPr>
          <a:xfrm>
            <a:off x="7899400" y="2212208"/>
            <a:ext cx="1244599" cy="246220"/>
          </a:xfrm>
          <a:prstGeom prst="rect">
            <a:avLst/>
          </a:prstGeom>
          <a:no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NCEI</a:t>
            </a:r>
          </a:p>
        </p:txBody>
      </p:sp>
      <p:cxnSp>
        <p:nvCxnSpPr>
          <p:cNvPr id="774" name="Shape 774"/>
          <p:cNvCxnSpPr>
            <a:stCxn id="738" idx="3"/>
            <a:endCxn id="772" idx="1"/>
          </p:cNvCxnSpPr>
          <p:nvPr/>
        </p:nvCxnSpPr>
        <p:spPr>
          <a:xfrm rot="10800000" flipH="1">
            <a:off x="7619999" y="1856589"/>
            <a:ext cx="292200" cy="153900"/>
          </a:xfrm>
          <a:prstGeom prst="bentConnector3">
            <a:avLst>
              <a:gd name="adj1" fmla="val 49983"/>
            </a:avLst>
          </a:prstGeom>
          <a:noFill/>
          <a:ln w="25400" cap="flat" cmpd="sng">
            <a:solidFill>
              <a:srgbClr val="100000"/>
            </a:solidFill>
            <a:prstDash val="solid"/>
            <a:miter/>
            <a:headEnd type="none" w="med" len="med"/>
            <a:tailEnd type="triangle" w="lg" len="lg"/>
          </a:ln>
        </p:spPr>
      </p:cxnSp>
      <p:sp>
        <p:nvSpPr>
          <p:cNvPr id="775" name="Shape 775"/>
          <p:cNvSpPr txBox="1"/>
          <p:nvPr/>
        </p:nvSpPr>
        <p:spPr>
          <a:xfrm>
            <a:off x="7764867" y="2420947"/>
            <a:ext cx="1379131" cy="707886"/>
          </a:xfrm>
          <a:prstGeom prst="rect">
            <a:avLst/>
          </a:prstGeom>
          <a:noFill/>
          <a:ln>
            <a:noFill/>
          </a:ln>
        </p:spPr>
        <p:txBody>
          <a:bodyPr lIns="91425" tIns="45700" rIns="91425" bIns="45700" anchor="ctr" anchorCtr="1">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Tar file containing GIF, McIDAS Area Files, ASCII</a:t>
            </a:r>
          </a:p>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ftp pull</a:t>
            </a:r>
          </a:p>
        </p:txBody>
      </p:sp>
      <p:sp>
        <p:nvSpPr>
          <p:cNvPr id="776" name="Shape 776"/>
          <p:cNvSpPr txBox="1"/>
          <p:nvPr/>
        </p:nvSpPr>
        <p:spPr>
          <a:xfrm>
            <a:off x="8113528" y="1958446"/>
            <a:ext cx="902880" cy="246220"/>
          </a:xfrm>
          <a:prstGeom prst="rect">
            <a:avLst/>
          </a:prstGeom>
          <a:noFill/>
          <a:ln>
            <a:noFill/>
          </a:ln>
        </p:spPr>
        <p:txBody>
          <a:bodyPr lIns="91425" tIns="45700" rIns="91425" bIns="45700" anchor="ctr" anchorCtr="1">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Ascii ftp pull</a:t>
            </a:r>
          </a:p>
        </p:txBody>
      </p:sp>
      <p:sp>
        <p:nvSpPr>
          <p:cNvPr id="778" name="Shape 778"/>
          <p:cNvSpPr txBox="1"/>
          <p:nvPr/>
        </p:nvSpPr>
        <p:spPr>
          <a:xfrm>
            <a:off x="190500" y="1389475"/>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GPM MGI  MW Mcidas converter</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MGTPROD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79" name="Shape 779"/>
          <p:cNvCxnSpPr/>
          <p:nvPr/>
        </p:nvCxnSpPr>
        <p:spPr>
          <a:xfrm rot="10800000" flipH="1">
            <a:off x="2019438" y="1804556"/>
            <a:ext cx="336900" cy="56700"/>
          </a:xfrm>
          <a:prstGeom prst="straightConnector1">
            <a:avLst/>
          </a:prstGeom>
          <a:solidFill>
            <a:schemeClr val="accent1"/>
          </a:solidFill>
          <a:ln w="25400" cap="flat" cmpd="sng">
            <a:solidFill>
              <a:schemeClr val="dk1"/>
            </a:solidFill>
            <a:prstDash val="solid"/>
            <a:round/>
            <a:headEnd type="none" w="med" len="med"/>
            <a:tailEnd type="triangle" w="lg" len="lg"/>
          </a:ln>
        </p:spPr>
      </p:cxnSp>
      <p:sp>
        <p:nvSpPr>
          <p:cNvPr id="780" name="Shape 780"/>
          <p:cNvSpPr txBox="1"/>
          <p:nvPr/>
        </p:nvSpPr>
        <p:spPr>
          <a:xfrm>
            <a:off x="2413452" y="4940180"/>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Storm SHIPS(R-CLIPER) </a:t>
            </a:r>
          </a:p>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SFS</a:t>
            </a:r>
          </a:p>
        </p:txBody>
      </p:sp>
      <p:sp>
        <p:nvSpPr>
          <p:cNvPr id="63" name="Shape 754"/>
          <p:cNvSpPr txBox="1"/>
          <p:nvPr/>
        </p:nvSpPr>
        <p:spPr>
          <a:xfrm>
            <a:off x="2319669" y="1558145"/>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lvl="0" algn="ctr">
              <a:buClr>
                <a:schemeClr val="dk1"/>
              </a:buClr>
              <a:buSzPct val="25000"/>
            </a:pPr>
            <a:r>
              <a:rPr lang="en-US" sz="1000" dirty="0">
                <a:solidFill>
                  <a:schemeClr val="dk1"/>
                </a:solidFill>
              </a:rPr>
              <a:t>GPM GMI  rain rate</a:t>
            </a:r>
          </a:p>
          <a:p>
            <a:pPr lvl="0" algn="ctr">
              <a:buClr>
                <a:schemeClr val="dk1"/>
              </a:buClr>
              <a:buSzPct val="25000"/>
            </a:pPr>
            <a:r>
              <a:rPr lang="en-US" sz="1000" dirty="0">
                <a:solidFill>
                  <a:schemeClr val="dk1"/>
                </a:solidFill>
              </a:rPr>
              <a:t>SFS/GEODIST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09600" y="2057400"/>
            <a:ext cx="7848599" cy="3809999"/>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Add </a:t>
            </a:r>
            <a:r>
              <a:rPr lang="en-US" sz="2400" b="0" i="0" u="none" strike="noStrike" cap="none" dirty="0" smtClean="0">
                <a:solidFill>
                  <a:schemeClr val="dk1"/>
                </a:solidFill>
                <a:latin typeface="Calibri"/>
                <a:ea typeface="Calibri"/>
                <a:cs typeface="Calibri"/>
                <a:sym typeface="Calibri"/>
              </a:rPr>
              <a:t>R-CLIPER </a:t>
            </a:r>
            <a:r>
              <a:rPr lang="en-US" sz="2400" dirty="0" smtClean="0">
                <a:latin typeface="Calibri"/>
                <a:ea typeface="Calibri"/>
                <a:cs typeface="Calibri"/>
                <a:sym typeface="Calibri"/>
              </a:rPr>
              <a:t>rainfall forecasts to the eTRaP ensemble:</a:t>
            </a:r>
            <a:endParaRPr lang="en-US" sz="2400" b="0" i="0" u="none" strike="noStrike" cap="none" dirty="0">
              <a:solidFill>
                <a:schemeClr val="dk1"/>
              </a:solidFill>
              <a:latin typeface="Calibri"/>
              <a:ea typeface="Calibri"/>
              <a:cs typeface="Calibri"/>
              <a:sym typeface="Calibri"/>
            </a:endParaRPr>
          </a:p>
          <a:p>
            <a:pPr marL="850901" marR="0" lvl="1" indent="-457200" algn="l" rtl="0">
              <a:lnSpc>
                <a:spcPct val="90000"/>
              </a:lnSpc>
              <a:spcBef>
                <a:spcPts val="480"/>
              </a:spcBef>
              <a:spcAft>
                <a:spcPts val="0"/>
              </a:spcAft>
              <a:buClr>
                <a:schemeClr val="accent1"/>
              </a:buClr>
              <a:buSzPct val="85000"/>
              <a:buFont typeface="+mj-lt"/>
              <a:buAutoNum type="arabicPeriod"/>
            </a:pPr>
            <a:r>
              <a:rPr lang="en-US" sz="2400" b="0" i="0" u="none" strike="noStrike" cap="none" dirty="0" smtClean="0">
                <a:solidFill>
                  <a:schemeClr val="dk1"/>
                </a:solidFill>
                <a:latin typeface="Calibri"/>
                <a:ea typeface="Calibri"/>
                <a:cs typeface="Calibri"/>
                <a:sym typeface="Calibri"/>
              </a:rPr>
              <a:t>Run R-CLIPER for historic storms that made landfall over the CONUS</a:t>
            </a:r>
          </a:p>
          <a:p>
            <a:pPr marL="850901" marR="0" lvl="1" indent="-457200" algn="l" rtl="0">
              <a:lnSpc>
                <a:spcPct val="90000"/>
              </a:lnSpc>
              <a:spcBef>
                <a:spcPts val="480"/>
              </a:spcBef>
              <a:spcAft>
                <a:spcPts val="0"/>
              </a:spcAft>
              <a:buClr>
                <a:schemeClr val="accent1"/>
              </a:buClr>
              <a:buSzPct val="85000"/>
              <a:buFont typeface="+mj-lt"/>
              <a:buAutoNum type="arabicPeriod"/>
            </a:pPr>
            <a:r>
              <a:rPr lang="en-US" dirty="0" smtClean="0">
                <a:latin typeface="Calibri"/>
                <a:ea typeface="Calibri"/>
                <a:cs typeface="Calibri"/>
                <a:sym typeface="Calibri"/>
              </a:rPr>
              <a:t>D</a:t>
            </a:r>
            <a:r>
              <a:rPr lang="en-US" sz="2400" b="0" i="0" u="none" strike="noStrike" cap="none" dirty="0" smtClean="0">
                <a:solidFill>
                  <a:schemeClr val="dk1"/>
                </a:solidFill>
                <a:latin typeface="Calibri"/>
                <a:ea typeface="Calibri"/>
                <a:cs typeface="Calibri"/>
                <a:sym typeface="Calibri"/>
              </a:rPr>
              <a:t>etermine </a:t>
            </a:r>
            <a:r>
              <a:rPr lang="en-US" sz="2400" b="0" i="0" u="none" strike="noStrike" cap="none" dirty="0">
                <a:solidFill>
                  <a:schemeClr val="dk1"/>
                </a:solidFill>
                <a:latin typeface="Calibri"/>
                <a:ea typeface="Calibri"/>
                <a:cs typeface="Calibri"/>
                <a:sym typeface="Calibri"/>
              </a:rPr>
              <a:t>the optimal weighting of </a:t>
            </a:r>
            <a:r>
              <a:rPr lang="en-US" dirty="0" smtClean="0">
                <a:latin typeface="Calibri"/>
                <a:ea typeface="Calibri"/>
                <a:cs typeface="Calibri"/>
                <a:sym typeface="Calibri"/>
              </a:rPr>
              <a:t>R-CLIPER</a:t>
            </a:r>
            <a:r>
              <a:rPr lang="en-US" sz="2400" b="0" i="0" u="none" strike="noStrike" cap="none" dirty="0" smtClean="0">
                <a:solidFill>
                  <a:schemeClr val="dk1"/>
                </a:solidFill>
                <a:latin typeface="Calibri"/>
                <a:ea typeface="Calibri"/>
                <a:cs typeface="Calibri"/>
                <a:sym typeface="Calibri"/>
              </a:rPr>
              <a:t> based </a:t>
            </a:r>
            <a:r>
              <a:rPr lang="en-US" sz="2400" b="0" i="0" u="none" strike="noStrike" cap="none" dirty="0">
                <a:solidFill>
                  <a:schemeClr val="dk1"/>
                </a:solidFill>
                <a:latin typeface="Calibri"/>
                <a:ea typeface="Calibri"/>
                <a:cs typeface="Calibri"/>
                <a:sym typeface="Calibri"/>
              </a:rPr>
              <a:t>on </a:t>
            </a:r>
            <a:r>
              <a:rPr lang="en-US" sz="2400" b="0" i="0" u="none" strike="noStrike" cap="none" dirty="0" smtClean="0">
                <a:solidFill>
                  <a:schemeClr val="dk1"/>
                </a:solidFill>
                <a:latin typeface="Calibri"/>
                <a:ea typeface="Calibri"/>
                <a:cs typeface="Calibri"/>
                <a:sym typeface="Calibri"/>
              </a:rPr>
              <a:t>its </a:t>
            </a:r>
            <a:r>
              <a:rPr lang="en-US" sz="2400" b="0" i="0" u="none" strike="noStrike" cap="none" dirty="0">
                <a:solidFill>
                  <a:schemeClr val="dk1"/>
                </a:solidFill>
                <a:latin typeface="Calibri"/>
                <a:ea typeface="Calibri"/>
                <a:cs typeface="Calibri"/>
                <a:sym typeface="Calibri"/>
              </a:rPr>
              <a:t>skill relative to </a:t>
            </a:r>
            <a:r>
              <a:rPr lang="en-US" sz="2400" b="0" i="0" u="none" strike="noStrike" cap="none" dirty="0" smtClean="0">
                <a:solidFill>
                  <a:schemeClr val="dk1"/>
                </a:solidFill>
                <a:latin typeface="Calibri"/>
                <a:ea typeface="Calibri"/>
                <a:cs typeface="Calibri"/>
                <a:sym typeface="Calibri"/>
              </a:rPr>
              <a:t>corresponding </a:t>
            </a:r>
            <a:r>
              <a:rPr lang="en-US" sz="2400" b="0" i="0" u="none" strike="noStrike" cap="none" dirty="0">
                <a:solidFill>
                  <a:schemeClr val="dk1"/>
                </a:solidFill>
                <a:latin typeface="Calibri"/>
                <a:ea typeface="Calibri"/>
                <a:cs typeface="Calibri"/>
                <a:sym typeface="Calibri"/>
              </a:rPr>
              <a:t>MW </a:t>
            </a:r>
            <a:r>
              <a:rPr lang="en-US" sz="2400" b="0" i="0" u="none" strike="noStrike" cap="none" dirty="0" err="1">
                <a:solidFill>
                  <a:schemeClr val="dk1"/>
                </a:solidFill>
                <a:latin typeface="Calibri"/>
                <a:ea typeface="Calibri"/>
                <a:cs typeface="Calibri"/>
                <a:sym typeface="Calibri"/>
              </a:rPr>
              <a:t>TRaPs</a:t>
            </a:r>
            <a:r>
              <a:rPr lang="en-US" sz="2400" b="0" i="0" u="none" strike="noStrike" cap="none" dirty="0">
                <a:solidFill>
                  <a:schemeClr val="dk1"/>
                </a:solidFill>
                <a:latin typeface="Calibri"/>
                <a:ea typeface="Calibri"/>
                <a:cs typeface="Calibri"/>
                <a:sym typeface="Calibri"/>
              </a:rPr>
              <a:t>.</a:t>
            </a:r>
          </a:p>
          <a:p>
            <a:pPr marL="850901" marR="0" lvl="1" indent="-457200" algn="l" rtl="0">
              <a:lnSpc>
                <a:spcPct val="90000"/>
              </a:lnSpc>
              <a:spcBef>
                <a:spcPts val="480"/>
              </a:spcBef>
              <a:spcAft>
                <a:spcPts val="0"/>
              </a:spcAft>
              <a:buClr>
                <a:schemeClr val="accent1"/>
              </a:buClr>
              <a:buSzPct val="85000"/>
              <a:buFont typeface="+mj-lt"/>
              <a:buAutoNum type="arabicPeriod"/>
            </a:pPr>
            <a:r>
              <a:rPr lang="en-US" sz="2400" b="0" i="0" u="none" strike="noStrike" cap="none" dirty="0" smtClean="0">
                <a:solidFill>
                  <a:schemeClr val="dk1"/>
                </a:solidFill>
                <a:latin typeface="Calibri"/>
                <a:ea typeface="Calibri"/>
                <a:cs typeface="Calibri"/>
                <a:sym typeface="Calibri"/>
              </a:rPr>
              <a:t>Run eTRaP without and with R-CLIPER and evaluate the impact of R-CLIPER on forecast skill. Adding </a:t>
            </a:r>
            <a:r>
              <a:rPr lang="en-US" dirty="0" smtClean="0">
                <a:latin typeface="Calibri"/>
                <a:ea typeface="Calibri"/>
                <a:cs typeface="Calibri"/>
                <a:sym typeface="Calibri"/>
              </a:rPr>
              <a:t>R-CLIPER</a:t>
            </a:r>
            <a:r>
              <a:rPr lang="en-US" sz="2400" b="0" i="0" u="none" strike="noStrike" cap="none" dirty="0" smtClean="0">
                <a:solidFill>
                  <a:schemeClr val="dk1"/>
                </a:solidFill>
                <a:latin typeface="Calibri"/>
                <a:ea typeface="Calibri"/>
                <a:cs typeface="Calibri"/>
                <a:sym typeface="Calibri"/>
              </a:rPr>
              <a:t> must </a:t>
            </a:r>
            <a:r>
              <a:rPr lang="en-US" sz="2400" b="0" i="0" u="none" strike="noStrike" cap="none" dirty="0">
                <a:solidFill>
                  <a:schemeClr val="dk1"/>
                </a:solidFill>
                <a:latin typeface="Calibri"/>
                <a:ea typeface="Calibri"/>
                <a:cs typeface="Calibri"/>
                <a:sym typeface="Calibri"/>
              </a:rPr>
              <a:t>improve the reliability </a:t>
            </a:r>
            <a:r>
              <a:rPr lang="en-US" sz="2400" b="0" i="0" u="none" strike="noStrike" cap="none" dirty="0" smtClean="0">
                <a:solidFill>
                  <a:schemeClr val="dk1"/>
                </a:solidFill>
                <a:latin typeface="Calibri"/>
                <a:ea typeface="Calibri"/>
                <a:cs typeface="Calibri"/>
                <a:sym typeface="Calibri"/>
              </a:rPr>
              <a:t>eTRaP without degrading forecast skill.</a:t>
            </a:r>
            <a:r>
              <a:rPr lang="en-US" sz="2200" b="0" i="0" u="none" strike="noStrike" cap="none" dirty="0" smtClean="0">
                <a:solidFill>
                  <a:srgbClr val="FFFFFF"/>
                </a:solidFill>
                <a:latin typeface="Arial"/>
                <a:ea typeface="Arial"/>
                <a:cs typeface="Arial"/>
                <a:sym typeface="Arial"/>
              </a:rPr>
              <a:t>.</a:t>
            </a:r>
            <a:endParaRPr lang="en-US" sz="2200" b="0" i="0" u="none" strike="noStrike" cap="none" dirty="0">
              <a:solidFill>
                <a:srgbClr val="FFFFFF"/>
              </a:solidFill>
              <a:latin typeface="Arial"/>
              <a:ea typeface="Arial"/>
              <a:cs typeface="Arial"/>
              <a:sym typeface="Arial"/>
            </a:endParaRPr>
          </a:p>
        </p:txBody>
      </p:sp>
      <p:sp>
        <p:nvSpPr>
          <p:cNvPr id="200" name="Shape 200"/>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Project Objectives</a:t>
            </a:r>
          </a:p>
        </p:txBody>
      </p:sp>
      <p:sp>
        <p:nvSpPr>
          <p:cNvPr id="201" name="Shape 2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381000" y="1905000"/>
            <a:ext cx="8534399" cy="48006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3200" b="0" i="0" u="none" strike="noStrike" cap="none" dirty="0" err="1">
                <a:solidFill>
                  <a:schemeClr val="dk1"/>
                </a:solidFill>
                <a:latin typeface="Calibri"/>
                <a:ea typeface="Calibri"/>
                <a:cs typeface="Calibri"/>
                <a:sym typeface="Calibri"/>
              </a:rPr>
              <a:t>eTRaP</a:t>
            </a:r>
            <a:r>
              <a:rPr lang="en-US" sz="3200" b="0" i="0" u="none" strike="noStrike" cap="none" dirty="0">
                <a:solidFill>
                  <a:schemeClr val="dk1"/>
                </a:solidFill>
                <a:latin typeface="Calibri"/>
                <a:ea typeface="Calibri"/>
                <a:cs typeface="Calibri"/>
                <a:sym typeface="Calibri"/>
              </a:rPr>
              <a:t> is running on ESPC geo system</a:t>
            </a:r>
          </a:p>
          <a:p>
            <a:pPr marL="639763" marR="0" lvl="1" indent="-246062" algn="l" rtl="0">
              <a:spcBef>
                <a:spcPts val="600"/>
              </a:spcBef>
              <a:spcAft>
                <a:spcPts val="0"/>
              </a:spcAft>
              <a:buClr>
                <a:schemeClr val="accent1"/>
              </a:buClr>
              <a:buSzPct val="85000"/>
              <a:buFont typeface="Noto Sans Symbols"/>
              <a:buChar char="●"/>
            </a:pPr>
            <a:r>
              <a:rPr lang="en-US" sz="2800" b="0" i="0" u="none" strike="noStrike" cap="none" dirty="0">
                <a:solidFill>
                  <a:schemeClr val="dk1"/>
                </a:solidFill>
                <a:latin typeface="Calibri"/>
                <a:ea typeface="Calibri"/>
                <a:cs typeface="Calibri"/>
                <a:sym typeface="Calibri"/>
              </a:rPr>
              <a:t>Development / Test – Server</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Pre-operational codes (DAP) received from STAR have been thoroughly tested on geoprdo3t at ESPC </a:t>
            </a:r>
          </a:p>
          <a:p>
            <a:pPr marL="639763" marR="0" lvl="1" indent="-246062" algn="l" rtl="0">
              <a:spcBef>
                <a:spcPts val="600"/>
              </a:spcBef>
              <a:spcAft>
                <a:spcPts val="0"/>
              </a:spcAft>
              <a:buClr>
                <a:schemeClr val="accent1"/>
              </a:buClr>
              <a:buSzPct val="85000"/>
              <a:buFont typeface="Noto Sans Symbols"/>
              <a:buChar char="●"/>
            </a:pPr>
            <a:r>
              <a:rPr lang="en-US" sz="2800" b="0" i="0" u="none" strike="noStrike" cap="none" dirty="0">
                <a:solidFill>
                  <a:schemeClr val="dk1"/>
                </a:solidFill>
                <a:latin typeface="Calibri"/>
                <a:ea typeface="Calibri"/>
                <a:cs typeface="Calibri"/>
                <a:sym typeface="Calibri"/>
              </a:rPr>
              <a:t>Production –  Server</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is running on geoprod3.</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The products </a:t>
            </a:r>
            <a:r>
              <a:rPr lang="en-US" sz="2400" dirty="0" smtClean="0">
                <a:latin typeface="Calibri"/>
                <a:ea typeface="Calibri"/>
                <a:cs typeface="Calibri"/>
                <a:sym typeface="Calibri"/>
              </a:rPr>
              <a:t>are</a:t>
            </a: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distributed to users through ESPC Data Distribution server (DDS/PDA) and ESPC website server (GP5)</a:t>
            </a:r>
          </a:p>
        </p:txBody>
      </p:sp>
      <p:sp>
        <p:nvSpPr>
          <p:cNvPr id="786" name="Shape 786"/>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Production</a:t>
            </a:r>
          </a:p>
        </p:txBody>
      </p:sp>
      <p:sp>
        <p:nvSpPr>
          <p:cNvPr id="787" name="Shape 7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Ops Server: </a:t>
            </a:r>
            <a:r>
              <a:rPr lang="en-US" sz="2800" b="0" i="0" u="none" strike="noStrike" cap="none" dirty="0" err="1">
                <a:solidFill>
                  <a:schemeClr val="dk1"/>
                </a:solidFill>
                <a:latin typeface="Calibri"/>
                <a:ea typeface="Calibri"/>
                <a:cs typeface="Calibri"/>
                <a:sym typeface="Calibri"/>
              </a:rPr>
              <a:t>Vmware</a:t>
            </a:r>
            <a:r>
              <a:rPr lang="en-US" sz="2800" b="0" i="0" u="none" strike="noStrike" cap="none" dirty="0">
                <a:solidFill>
                  <a:schemeClr val="dk1"/>
                </a:solidFill>
                <a:latin typeface="Calibri"/>
                <a:ea typeface="Calibri"/>
                <a:cs typeface="Calibri"/>
                <a:sym typeface="Calibri"/>
              </a:rPr>
              <a:t> server ‘geoprod3’</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Intel(R) Xeon(R) CPU E7- 4850 </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2.00 GHz</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1 GB memory</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err="1">
                <a:solidFill>
                  <a:schemeClr val="dk1"/>
                </a:solidFill>
                <a:latin typeface="Calibri"/>
                <a:ea typeface="Calibri"/>
                <a:cs typeface="Calibri"/>
                <a:sym typeface="Calibri"/>
              </a:rPr>
              <a:t>RedHat</a:t>
            </a:r>
            <a:r>
              <a:rPr lang="en-US" sz="2400" b="0" i="0" u="none" strike="noStrike" cap="none">
                <a:solidFill>
                  <a:schemeClr val="dk1"/>
                </a:solidFill>
                <a:latin typeface="Calibri"/>
                <a:ea typeface="Calibri"/>
                <a:cs typeface="Calibri"/>
                <a:sym typeface="Calibri"/>
              </a:rPr>
              <a:t> </a:t>
            </a:r>
            <a:r>
              <a:rPr lang="en-US" smtClean="0">
                <a:latin typeface="Calibri"/>
                <a:ea typeface="Calibri"/>
                <a:cs typeface="Calibri"/>
                <a:sym typeface="Calibri"/>
              </a:rPr>
              <a:t>6.4</a:t>
            </a:r>
            <a:r>
              <a:rPr lang="en-US" sz="2400" b="0" i="0" u="none" strike="noStrike" cap="none"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64-bit</a:t>
            </a:r>
          </a:p>
          <a:p>
            <a:pPr marL="457200" marR="0" lvl="1" indent="0" algn="l" rtl="0">
              <a:lnSpc>
                <a:spcPct val="80000"/>
              </a:lnSpc>
              <a:spcBef>
                <a:spcPts val="360"/>
              </a:spcBef>
              <a:spcAft>
                <a:spcPts val="0"/>
              </a:spcAft>
              <a:buClr>
                <a:schemeClr val="accent1"/>
              </a:buClr>
              <a:buSzPct val="25000"/>
              <a:buFont typeface="Noto Sans Symbols"/>
              <a:buNone/>
            </a:pPr>
            <a:endParaRPr sz="1800" b="0" i="0" u="none" strike="noStrike" cap="none" dirty="0">
              <a:solidFill>
                <a:schemeClr val="dk1"/>
              </a:solidFill>
              <a:latin typeface="Calibri"/>
              <a:ea typeface="Calibri"/>
              <a:cs typeface="Calibri"/>
              <a:sym typeface="Calibri"/>
            </a:endParaRPr>
          </a:p>
          <a:p>
            <a:pPr marL="273050" marR="0" lvl="0" indent="-273050" algn="l" rtl="0">
              <a:lnSpc>
                <a:spcPct val="80000"/>
              </a:lnSpc>
              <a:spcBef>
                <a:spcPts val="56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Libraries installed</a:t>
            </a:r>
          </a:p>
          <a:p>
            <a:pPr lvl="1" indent="-246062">
              <a:lnSpc>
                <a:spcPct val="80000"/>
              </a:lnSpc>
            </a:pPr>
            <a:r>
              <a:rPr lang="en-US" dirty="0" smtClean="0">
                <a:latin typeface="Calibri"/>
                <a:ea typeface="Calibri"/>
                <a:cs typeface="Calibri"/>
                <a:sym typeface="Calibri"/>
              </a:rPr>
              <a:t>McIDASv2017.1</a:t>
            </a:r>
            <a:endParaRPr lang="en-US" dirty="0">
              <a:latin typeface="Calibri"/>
              <a:ea typeface="Calibri"/>
              <a:cs typeface="Calibri"/>
              <a:sym typeface="Calibri"/>
            </a:endParaRPr>
          </a:p>
          <a:p>
            <a:pPr marL="639763" marR="0" lvl="1" indent="-246062" algn="l" rtl="0">
              <a:lnSpc>
                <a:spcPct val="80000"/>
              </a:lnSpc>
              <a:spcBef>
                <a:spcPts val="480"/>
              </a:spcBef>
              <a:spcAft>
                <a:spcPts val="0"/>
              </a:spcAft>
              <a:buClr>
                <a:schemeClr val="accent1"/>
              </a:buClr>
              <a:buSzPct val="85000"/>
              <a:buFont typeface="Noto Sans Symbols"/>
              <a:buChar char="●"/>
            </a:pPr>
            <a:endParaRPr lang="en-US" sz="2400" b="0" i="0" u="none" strike="noStrike" cap="none" dirty="0">
              <a:solidFill>
                <a:schemeClr val="dk1"/>
              </a:solidFill>
              <a:latin typeface="Calibri"/>
              <a:ea typeface="Calibri"/>
              <a:cs typeface="Calibri"/>
              <a:sym typeface="Calibri"/>
            </a:endParaRPr>
          </a:p>
          <a:p>
            <a:pPr marL="393700" marR="0" lvl="1" indent="0" algn="l" rtl="0">
              <a:lnSpc>
                <a:spcPct val="80000"/>
              </a:lnSpc>
              <a:spcBef>
                <a:spcPts val="360"/>
              </a:spcBef>
              <a:spcAft>
                <a:spcPts val="0"/>
              </a:spcAft>
              <a:buClr>
                <a:schemeClr val="accent1"/>
              </a:buClr>
              <a:buSzPct val="25000"/>
              <a:buFont typeface="Noto Sans Symbols"/>
              <a:buNone/>
            </a:pPr>
            <a:endParaRPr sz="1800" b="0" i="0" u="none" strike="noStrike" cap="none" dirty="0">
              <a:solidFill>
                <a:schemeClr val="dk1"/>
              </a:solidFill>
              <a:latin typeface="Calibri"/>
              <a:ea typeface="Calibri"/>
              <a:cs typeface="Calibri"/>
              <a:sym typeface="Calibri"/>
            </a:endParaRPr>
          </a:p>
          <a:p>
            <a:pPr marL="639763" marR="0" lvl="1" indent="-246062" algn="l" rtl="0">
              <a:lnSpc>
                <a:spcPct val="80000"/>
              </a:lnSpc>
              <a:spcBef>
                <a:spcPts val="320"/>
              </a:spcBef>
              <a:spcAft>
                <a:spcPts val="0"/>
              </a:spcAft>
              <a:buClr>
                <a:schemeClr val="accent1"/>
              </a:buClr>
              <a:buSzPct val="85000"/>
              <a:buFont typeface="Noto Sans Symbols"/>
              <a:buNone/>
            </a:pPr>
            <a:endParaRPr sz="1600" b="0" i="0" u="none" strike="noStrike" cap="none" dirty="0">
              <a:solidFill>
                <a:schemeClr val="dk1"/>
              </a:solidFill>
              <a:latin typeface="Arial"/>
              <a:ea typeface="Arial"/>
              <a:cs typeface="Arial"/>
              <a:sym typeface="Arial"/>
            </a:endParaRPr>
          </a:p>
          <a:p>
            <a:pPr marL="273050" marR="0" lvl="0" indent="-273050" algn="l" rtl="0">
              <a:spcBef>
                <a:spcPts val="520"/>
              </a:spcBef>
              <a:spcAft>
                <a:spcPts val="0"/>
              </a:spcAft>
              <a:buClr>
                <a:srgbClr val="0BD0D9"/>
              </a:buClr>
              <a:buSzPct val="95000"/>
              <a:buFont typeface="Noto Sans Symbols"/>
              <a:buNone/>
            </a:pPr>
            <a:endParaRPr sz="2600" b="0" i="0" u="none" strike="noStrike" cap="none" dirty="0">
              <a:solidFill>
                <a:schemeClr val="dk1"/>
              </a:solidFill>
              <a:latin typeface="Arial"/>
              <a:ea typeface="Arial"/>
              <a:cs typeface="Arial"/>
              <a:sym typeface="Arial"/>
            </a:endParaRPr>
          </a:p>
        </p:txBody>
      </p:sp>
      <p:sp>
        <p:nvSpPr>
          <p:cNvPr id="793" name="Shape 79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Hardware / Software</a:t>
            </a:r>
          </a:p>
        </p:txBody>
      </p:sp>
      <p:sp>
        <p:nvSpPr>
          <p:cNvPr id="794" name="Shape 7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body" idx="1"/>
          </p:nvPr>
        </p:nvSpPr>
        <p:spPr>
          <a:xfrm>
            <a:off x="466354" y="1858962"/>
            <a:ext cx="8296645" cy="4598988"/>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N18/N19, </a:t>
            </a:r>
            <a:r>
              <a:rPr lang="en-US" sz="2400" b="0" i="0" u="none" strike="noStrike" cap="none" dirty="0" err="1">
                <a:solidFill>
                  <a:schemeClr val="dk1"/>
                </a:solidFill>
                <a:latin typeface="Calibri"/>
                <a:ea typeface="Calibri"/>
                <a:cs typeface="Calibri"/>
                <a:sym typeface="Calibri"/>
              </a:rPr>
              <a:t>MetopA</a:t>
            </a:r>
            <a:r>
              <a:rPr lang="en-US" sz="2400" b="0" i="0" u="none" strike="noStrike" cap="none" dirty="0">
                <a:solidFill>
                  <a:schemeClr val="dk1"/>
                </a:solidFill>
                <a:latin typeface="Calibri"/>
                <a:ea typeface="Calibri"/>
                <a:cs typeface="Calibri"/>
                <a:sym typeface="Calibri"/>
              </a:rPr>
              <a:t>/B MHS single-orbit </a:t>
            </a:r>
            <a:r>
              <a:rPr lang="en-US" sz="2400" b="0" i="0" u="none" strike="noStrike" cap="none" dirty="0" smtClean="0">
                <a:solidFill>
                  <a:schemeClr val="dk1"/>
                </a:solidFill>
                <a:latin typeface="Calibri"/>
                <a:ea typeface="Calibri"/>
                <a:cs typeface="Calibri"/>
                <a:sym typeface="Calibri"/>
              </a:rPr>
              <a:t>MIRS rain </a:t>
            </a:r>
            <a:r>
              <a:rPr lang="en-US" sz="2400" b="0" i="0" u="none" strike="noStrike" cap="none" dirty="0">
                <a:solidFill>
                  <a:schemeClr val="dk1"/>
                </a:solidFill>
                <a:latin typeface="Calibri"/>
                <a:ea typeface="Calibri"/>
                <a:cs typeface="Calibri"/>
                <a:sym typeface="Calibri"/>
              </a:rPr>
              <a:t>rates from SFS/</a:t>
            </a:r>
            <a:r>
              <a:rPr lang="en-US" sz="2400" b="0" i="0" u="none" strike="noStrike" cap="none" dirty="0" err="1">
                <a:solidFill>
                  <a:schemeClr val="dk1"/>
                </a:solidFill>
                <a:latin typeface="Calibri"/>
                <a:ea typeface="Calibri"/>
                <a:cs typeface="Calibri"/>
                <a:sym typeface="Calibri"/>
              </a:rPr>
              <a:t>geodist</a:t>
            </a:r>
            <a:endParaRPr lang="en-US" sz="2400" b="0" i="0" u="none" strike="noStrike" cap="none" dirty="0">
              <a:solidFill>
                <a:schemeClr val="dk1"/>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SSMIS (F17/F18) single-orbit </a:t>
            </a:r>
            <a:r>
              <a:rPr lang="en-US" sz="2400" b="0" i="0" u="none" strike="noStrike" cap="none" dirty="0" smtClean="0">
                <a:solidFill>
                  <a:schemeClr val="dk1"/>
                </a:solidFill>
                <a:latin typeface="Calibri"/>
                <a:ea typeface="Calibri"/>
                <a:cs typeface="Calibri"/>
                <a:sym typeface="Calibri"/>
              </a:rPr>
              <a:t>MIRS rain </a:t>
            </a:r>
            <a:r>
              <a:rPr lang="en-US" sz="2400" b="0" i="0" u="none" strike="noStrike" cap="none" dirty="0">
                <a:solidFill>
                  <a:schemeClr val="dk1"/>
                </a:solidFill>
                <a:latin typeface="Calibri"/>
                <a:ea typeface="Calibri"/>
                <a:cs typeface="Calibri"/>
                <a:sym typeface="Calibri"/>
              </a:rPr>
              <a:t>rates from SFS/</a:t>
            </a:r>
            <a:r>
              <a:rPr lang="en-US" sz="2400" b="0" i="0" u="none" strike="noStrike" cap="none" dirty="0" err="1">
                <a:solidFill>
                  <a:schemeClr val="dk1"/>
                </a:solidFill>
                <a:latin typeface="Calibri"/>
                <a:ea typeface="Calibri"/>
                <a:cs typeface="Calibri"/>
                <a:sym typeface="Calibri"/>
              </a:rPr>
              <a:t>geodist</a:t>
            </a:r>
            <a:endParaRPr lang="en-US" sz="2400" b="0" i="0" u="none" strike="noStrike" cap="none" dirty="0">
              <a:solidFill>
                <a:schemeClr val="dk1"/>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GHE 1HR rain </a:t>
            </a:r>
            <a:r>
              <a:rPr lang="en-US" sz="2400" b="0" i="0" u="none" strike="noStrike" cap="none" dirty="0" smtClean="0">
                <a:solidFill>
                  <a:schemeClr val="dk1"/>
                </a:solidFill>
                <a:latin typeface="Calibri"/>
                <a:ea typeface="Calibri"/>
                <a:cs typeface="Calibri"/>
                <a:sym typeface="Calibri"/>
              </a:rPr>
              <a:t>accumulations </a:t>
            </a:r>
            <a:r>
              <a:rPr lang="en-US" sz="2400" b="0" i="0" u="none" strike="noStrike" cap="none" dirty="0">
                <a:solidFill>
                  <a:schemeClr val="dk1"/>
                </a:solidFill>
                <a:latin typeface="Calibri"/>
                <a:ea typeface="Calibri"/>
                <a:cs typeface="Calibri"/>
                <a:sym typeface="Calibri"/>
              </a:rPr>
              <a:t>from SFS/</a:t>
            </a:r>
            <a:r>
              <a:rPr lang="en-US" sz="2400" b="0" i="0" u="none" strike="noStrike" cap="none" dirty="0" err="1">
                <a:solidFill>
                  <a:schemeClr val="dk1"/>
                </a:solidFill>
                <a:latin typeface="Calibri"/>
                <a:ea typeface="Calibri"/>
                <a:cs typeface="Calibri"/>
                <a:sym typeface="Calibri"/>
              </a:rPr>
              <a:t>geodist</a:t>
            </a:r>
            <a:endParaRPr lang="en-US" sz="2400" b="0" i="0" u="none" strike="noStrike" cap="none" dirty="0">
              <a:solidFill>
                <a:schemeClr val="dk1"/>
              </a:solidFill>
              <a:latin typeface="Calibri"/>
              <a:ea typeface="Calibri"/>
              <a:cs typeface="Calibri"/>
              <a:sym typeface="Calibri"/>
            </a:endParaRPr>
          </a:p>
          <a:p>
            <a:pPr lvl="0" indent="-273050">
              <a:spcBef>
                <a:spcPts val="300"/>
              </a:spcBef>
            </a:pPr>
            <a:r>
              <a:rPr lang="en-US" sz="2400" b="0" i="0" u="none" strike="noStrike" cap="none" dirty="0">
                <a:solidFill>
                  <a:schemeClr val="dk1"/>
                </a:solidFill>
                <a:latin typeface="Calibri"/>
                <a:ea typeface="Calibri"/>
                <a:cs typeface="Calibri"/>
                <a:sym typeface="Calibri"/>
              </a:rPr>
              <a:t>NPP </a:t>
            </a:r>
            <a:r>
              <a:rPr lang="en-US" sz="2400" b="0" i="0" u="none" strike="noStrike" cap="none" dirty="0" smtClean="0">
                <a:solidFill>
                  <a:schemeClr val="dk1"/>
                </a:solidFill>
                <a:latin typeface="Calibri"/>
                <a:ea typeface="Calibri"/>
                <a:cs typeface="Calibri"/>
                <a:sym typeface="Calibri"/>
              </a:rPr>
              <a:t>ATMS MIRS </a:t>
            </a:r>
            <a:r>
              <a:rPr lang="en-US" sz="2400" dirty="0">
                <a:latin typeface="Calibri"/>
                <a:ea typeface="Calibri"/>
                <a:cs typeface="Calibri"/>
                <a:sym typeface="Calibri"/>
              </a:rPr>
              <a:t>single-orbit rain </a:t>
            </a:r>
            <a:r>
              <a:rPr lang="en-US" sz="2400" b="0" i="0" u="none" strike="noStrike" cap="none" dirty="0">
                <a:solidFill>
                  <a:schemeClr val="dk1"/>
                </a:solidFill>
                <a:latin typeface="Calibri"/>
                <a:ea typeface="Calibri"/>
                <a:cs typeface="Calibri"/>
                <a:sym typeface="Calibri"/>
              </a:rPr>
              <a:t>rates from SFS/</a:t>
            </a:r>
            <a:r>
              <a:rPr lang="en-US" sz="2400" b="0" i="0" u="none" strike="noStrike" cap="none" dirty="0" err="1">
                <a:solidFill>
                  <a:schemeClr val="dk1"/>
                </a:solidFill>
                <a:latin typeface="Calibri"/>
                <a:ea typeface="Calibri"/>
                <a:cs typeface="Calibri"/>
                <a:sym typeface="Calibri"/>
              </a:rPr>
              <a:t>geodist</a:t>
            </a:r>
            <a:endParaRPr lang="en-US" sz="2400" b="0" i="0" u="none" strike="noStrike" cap="none" dirty="0">
              <a:solidFill>
                <a:schemeClr val="dk1"/>
              </a:solidFill>
              <a:latin typeface="Calibri"/>
              <a:ea typeface="Calibri"/>
              <a:cs typeface="Calibri"/>
              <a:sym typeface="Calibri"/>
            </a:endParaRPr>
          </a:p>
          <a:p>
            <a:pPr lvl="0" indent="-273050">
              <a:spcBef>
                <a:spcPts val="300"/>
              </a:spcBef>
            </a:pPr>
            <a:r>
              <a:rPr lang="en-US" sz="2400" b="0" i="0" u="none" strike="noStrike" cap="none" dirty="0">
                <a:solidFill>
                  <a:schemeClr val="dk1"/>
                </a:solidFill>
                <a:latin typeface="Calibri"/>
                <a:ea typeface="Calibri"/>
                <a:cs typeface="Calibri"/>
                <a:sym typeface="Calibri"/>
              </a:rPr>
              <a:t>GCOM-W </a:t>
            </a:r>
            <a:r>
              <a:rPr lang="en-US" sz="2400" b="0" i="0" u="none" strike="noStrike" cap="none" dirty="0" smtClean="0">
                <a:solidFill>
                  <a:schemeClr val="dk1"/>
                </a:solidFill>
                <a:latin typeface="Calibri"/>
                <a:ea typeface="Calibri"/>
                <a:cs typeface="Calibri"/>
                <a:sym typeface="Calibri"/>
              </a:rPr>
              <a:t>AMSR2</a:t>
            </a:r>
            <a:r>
              <a:rPr lang="en-US" sz="2400" dirty="0" smtClean="0">
                <a:latin typeface="Calibri"/>
                <a:ea typeface="Calibri"/>
                <a:cs typeface="Calibri"/>
                <a:sym typeface="Calibri"/>
              </a:rPr>
              <a:t> </a:t>
            </a:r>
            <a:r>
              <a:rPr lang="en-US" sz="2400" dirty="0">
                <a:latin typeface="Calibri"/>
                <a:ea typeface="Calibri"/>
                <a:cs typeface="Calibri"/>
                <a:sym typeface="Calibri"/>
              </a:rPr>
              <a:t>single-orbit rain </a:t>
            </a:r>
            <a:r>
              <a:rPr lang="en-US" sz="2400" b="0" i="0" u="none" strike="noStrike" cap="none" dirty="0">
                <a:solidFill>
                  <a:schemeClr val="dk1"/>
                </a:solidFill>
                <a:latin typeface="Calibri"/>
                <a:ea typeface="Calibri"/>
                <a:cs typeface="Calibri"/>
                <a:sym typeface="Calibri"/>
              </a:rPr>
              <a:t>rates from SFS/</a:t>
            </a:r>
            <a:r>
              <a:rPr lang="en-US" sz="2400" b="0" i="0" u="none" strike="noStrike" cap="none" dirty="0" err="1">
                <a:solidFill>
                  <a:schemeClr val="dk1"/>
                </a:solidFill>
                <a:latin typeface="Calibri"/>
                <a:ea typeface="Calibri"/>
                <a:cs typeface="Calibri"/>
                <a:sym typeface="Calibri"/>
              </a:rPr>
              <a:t>geodist</a:t>
            </a:r>
            <a:endParaRPr lang="en-US" sz="2400" b="0" i="0" u="none" strike="noStrike" cap="none" dirty="0">
              <a:solidFill>
                <a:schemeClr val="dk1"/>
              </a:solidFill>
              <a:latin typeface="Calibri"/>
              <a:ea typeface="Calibri"/>
              <a:cs typeface="Calibri"/>
              <a:sym typeface="Calibri"/>
            </a:endParaRPr>
          </a:p>
          <a:p>
            <a:pPr lvl="0" indent="-273050">
              <a:spcBef>
                <a:spcPts val="300"/>
              </a:spcBef>
            </a:pPr>
            <a:r>
              <a:rPr lang="en-US" sz="2400" b="0" i="0" u="none" strike="noStrike" cap="none" dirty="0">
                <a:solidFill>
                  <a:schemeClr val="tx1"/>
                </a:solidFill>
                <a:latin typeface="Calibri"/>
                <a:ea typeface="Calibri"/>
                <a:cs typeface="Calibri"/>
                <a:sym typeface="Calibri"/>
              </a:rPr>
              <a:t>GPM </a:t>
            </a:r>
            <a:r>
              <a:rPr lang="en-US" sz="2400" b="0" i="0" u="none" strike="noStrike" cap="none" dirty="0" smtClean="0">
                <a:solidFill>
                  <a:schemeClr val="tx1"/>
                </a:solidFill>
                <a:latin typeface="Calibri"/>
                <a:ea typeface="Calibri"/>
                <a:cs typeface="Calibri"/>
                <a:sym typeface="Calibri"/>
              </a:rPr>
              <a:t>GMI </a:t>
            </a:r>
            <a:r>
              <a:rPr lang="en-US" sz="2400" dirty="0">
                <a:latin typeface="Calibri"/>
                <a:ea typeface="Calibri"/>
                <a:cs typeface="Calibri"/>
                <a:sym typeface="Calibri"/>
              </a:rPr>
              <a:t>single-orbit </a:t>
            </a:r>
            <a:r>
              <a:rPr lang="en-US" sz="2400" b="0" i="0" u="none" strike="noStrike" cap="none" dirty="0" smtClean="0">
                <a:solidFill>
                  <a:schemeClr val="tx1"/>
                </a:solidFill>
                <a:latin typeface="Calibri"/>
                <a:ea typeface="Calibri"/>
                <a:cs typeface="Calibri"/>
                <a:sym typeface="Calibri"/>
              </a:rPr>
              <a:t>rain </a:t>
            </a:r>
            <a:r>
              <a:rPr lang="en-US" sz="2400" b="0" i="0" u="none" strike="noStrike" cap="none" dirty="0">
                <a:solidFill>
                  <a:schemeClr val="tx1"/>
                </a:solidFill>
                <a:latin typeface="Calibri"/>
                <a:ea typeface="Calibri"/>
                <a:cs typeface="Calibri"/>
                <a:sym typeface="Calibri"/>
              </a:rPr>
              <a:t>rates from SFS/</a:t>
            </a:r>
            <a:r>
              <a:rPr lang="en-US" sz="2400" b="0" i="0" u="none" strike="noStrike" cap="none" dirty="0" err="1">
                <a:solidFill>
                  <a:schemeClr val="tx1"/>
                </a:solidFill>
                <a:latin typeface="Calibri"/>
                <a:ea typeface="Calibri"/>
                <a:cs typeface="Calibri"/>
                <a:sym typeface="Calibri"/>
              </a:rPr>
              <a:t>geodist</a:t>
            </a:r>
            <a:endParaRPr lang="en-US" sz="2400" b="0" i="0" u="none" strike="noStrike" cap="none" dirty="0">
              <a:solidFill>
                <a:schemeClr val="tx1"/>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RSMC bulletins from </a:t>
            </a:r>
            <a:r>
              <a:rPr lang="en-US" sz="2400" b="0" i="0" u="none" strike="noStrike" cap="none" dirty="0" smtClean="0">
                <a:solidFill>
                  <a:schemeClr val="dk1"/>
                </a:solidFill>
                <a:latin typeface="Calibri"/>
                <a:ea typeface="Calibri"/>
                <a:cs typeface="Calibri"/>
                <a:sym typeface="Calibri"/>
              </a:rPr>
              <a:t>FOS2</a:t>
            </a:r>
          </a:p>
          <a:p>
            <a:pPr marL="273050" marR="0" lvl="0" indent="-273050" algn="l" rtl="0">
              <a:spcBef>
                <a:spcPts val="300"/>
              </a:spcBef>
              <a:spcAft>
                <a:spcPts val="0"/>
              </a:spcAft>
              <a:buClr>
                <a:srgbClr val="0BD0D9"/>
              </a:buClr>
              <a:buSzPct val="95000"/>
              <a:buFont typeface="Noto Sans Symbols"/>
              <a:buChar char="●"/>
            </a:pPr>
            <a:r>
              <a:rPr lang="en-US" sz="2400" dirty="0" smtClean="0">
                <a:solidFill>
                  <a:srgbClr val="FF0000"/>
                </a:solidFill>
                <a:latin typeface="Calibri"/>
                <a:ea typeface="Calibri"/>
                <a:cs typeface="Calibri"/>
                <a:sym typeface="Calibri"/>
              </a:rPr>
              <a:t>NHC/JTWC SHIPS files from SFS</a:t>
            </a:r>
            <a:endParaRPr lang="en-US" sz="2400" b="0" i="0" u="none" strike="noStrike" cap="none" dirty="0">
              <a:solidFill>
                <a:srgbClr val="FF0000"/>
              </a:solidFill>
              <a:latin typeface="Calibri"/>
              <a:ea typeface="Calibri"/>
              <a:cs typeface="Calibri"/>
              <a:sym typeface="Calibri"/>
            </a:endParaRPr>
          </a:p>
        </p:txBody>
      </p:sp>
      <p:sp>
        <p:nvSpPr>
          <p:cNvPr id="800" name="Shape 800"/>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Input Data Sources</a:t>
            </a:r>
          </a:p>
        </p:txBody>
      </p:sp>
      <p:sp>
        <p:nvSpPr>
          <p:cNvPr id="801" name="Shape 8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228600" y="1981200"/>
            <a:ext cx="8763000" cy="1295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TC forecast files (bulletins) are pulled from FOS every ten minutes.</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Tropical cyclone </a:t>
            </a:r>
            <a:r>
              <a:rPr lang="en-US" sz="2400" b="0" i="0" u="none" strike="noStrike" cap="none" dirty="0" smtClean="0">
                <a:solidFill>
                  <a:schemeClr val="dk1"/>
                </a:solidFill>
                <a:latin typeface="Calibri"/>
                <a:ea typeface="Calibri"/>
                <a:cs typeface="Calibri"/>
                <a:sym typeface="Calibri"/>
              </a:rPr>
              <a:t>position and intensity are </a:t>
            </a:r>
            <a:r>
              <a:rPr lang="en-US" sz="2400" b="0" i="0" u="none" strike="noStrike" cap="none" dirty="0">
                <a:solidFill>
                  <a:schemeClr val="dk1"/>
                </a:solidFill>
                <a:latin typeface="Calibri"/>
                <a:ea typeface="Calibri"/>
                <a:cs typeface="Calibri"/>
                <a:sym typeface="Calibri"/>
              </a:rPr>
              <a:t>extracted from bulletins.</a:t>
            </a:r>
          </a:p>
          <a:p>
            <a:pPr marL="273050" marR="0" lvl="0" indent="-273050" algn="l" rtl="0">
              <a:lnSpc>
                <a:spcPct val="90000"/>
              </a:lnSpc>
              <a:spcBef>
                <a:spcPts val="520"/>
              </a:spcBef>
              <a:spcAft>
                <a:spcPts val="0"/>
              </a:spcAft>
              <a:buClr>
                <a:srgbClr val="0BD0D9"/>
              </a:buClr>
              <a:buSzPct val="95000"/>
              <a:buFont typeface="Noto Sans Symbols"/>
              <a:buNone/>
            </a:pPr>
            <a:endParaRPr sz="2600" b="0" i="0" u="none" strike="noStrike" cap="none" dirty="0">
              <a:solidFill>
                <a:schemeClr val="dk1"/>
              </a:solidFill>
              <a:latin typeface="Arial"/>
              <a:ea typeface="Arial"/>
              <a:cs typeface="Arial"/>
              <a:sym typeface="Arial"/>
            </a:endParaRPr>
          </a:p>
        </p:txBody>
      </p:sp>
      <p:sp>
        <p:nvSpPr>
          <p:cNvPr id="809" name="Shape 80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TC Forecast File</a:t>
            </a:r>
          </a:p>
        </p:txBody>
      </p:sp>
      <p:sp>
        <p:nvSpPr>
          <p:cNvPr id="810" name="Shape 8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228600" y="1981200"/>
            <a:ext cx="8763000" cy="1295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800" dirty="0" smtClean="0">
                <a:solidFill>
                  <a:srgbClr val="FF0000"/>
                </a:solidFill>
                <a:latin typeface="Calibri"/>
                <a:ea typeface="Calibri"/>
                <a:cs typeface="Calibri"/>
                <a:sym typeface="Calibri"/>
              </a:rPr>
              <a:t>SHIPS diagnostic files</a:t>
            </a:r>
            <a:r>
              <a:rPr lang="en-US" sz="2800" b="0" i="0" u="none" strike="noStrike" cap="none" dirty="0" smtClean="0">
                <a:solidFill>
                  <a:srgbClr val="FF0000"/>
                </a:solidFill>
                <a:latin typeface="Calibri"/>
                <a:ea typeface="Calibri"/>
                <a:cs typeface="Calibri"/>
                <a:sym typeface="Calibri"/>
              </a:rPr>
              <a:t> </a:t>
            </a:r>
            <a:r>
              <a:rPr lang="en-US" sz="2800" b="0" i="0" u="none" strike="noStrike" cap="none" dirty="0">
                <a:solidFill>
                  <a:srgbClr val="FF0000"/>
                </a:solidFill>
                <a:latin typeface="Calibri"/>
                <a:ea typeface="Calibri"/>
                <a:cs typeface="Calibri"/>
                <a:sym typeface="Calibri"/>
              </a:rPr>
              <a:t>are pulled from </a:t>
            </a:r>
            <a:r>
              <a:rPr lang="en-US" sz="2800" dirty="0" smtClean="0">
                <a:solidFill>
                  <a:srgbClr val="FF0000"/>
                </a:solidFill>
                <a:latin typeface="Calibri"/>
                <a:ea typeface="Calibri"/>
                <a:cs typeface="Calibri"/>
                <a:sym typeface="Calibri"/>
              </a:rPr>
              <a:t>SFS</a:t>
            </a:r>
            <a:r>
              <a:rPr lang="en-US" sz="2800" b="0" i="0" u="none" strike="noStrike" cap="none" dirty="0" smtClean="0">
                <a:solidFill>
                  <a:srgbClr val="FF0000"/>
                </a:solidFill>
                <a:latin typeface="Calibri"/>
                <a:ea typeface="Calibri"/>
                <a:cs typeface="Calibri"/>
                <a:sym typeface="Calibri"/>
              </a:rPr>
              <a:t> </a:t>
            </a:r>
            <a:r>
              <a:rPr lang="en-US" sz="2800" b="0" i="0" u="none" strike="noStrike" cap="none" dirty="0">
                <a:solidFill>
                  <a:srgbClr val="FF0000"/>
                </a:solidFill>
                <a:latin typeface="Calibri"/>
                <a:ea typeface="Calibri"/>
                <a:cs typeface="Calibri"/>
                <a:sym typeface="Calibri"/>
              </a:rPr>
              <a:t>every </a:t>
            </a:r>
            <a:r>
              <a:rPr lang="en-US" sz="2800" dirty="0" smtClean="0">
                <a:solidFill>
                  <a:srgbClr val="FF0000"/>
                </a:solidFill>
                <a:latin typeface="Calibri"/>
                <a:ea typeface="Calibri"/>
                <a:cs typeface="Calibri"/>
                <a:sym typeface="Calibri"/>
              </a:rPr>
              <a:t>6 hours</a:t>
            </a:r>
            <a:r>
              <a:rPr lang="en-US" sz="2800" b="0" i="0" u="none" strike="noStrike" cap="none" dirty="0" smtClean="0">
                <a:solidFill>
                  <a:srgbClr val="FF0000"/>
                </a:solidFill>
                <a:latin typeface="Calibri"/>
                <a:ea typeface="Calibri"/>
                <a:cs typeface="Calibri"/>
                <a:sym typeface="Calibri"/>
              </a:rPr>
              <a:t>.</a:t>
            </a:r>
            <a:endParaRPr lang="en-US" sz="2800" b="0" i="0" u="none" strike="noStrike" cap="none" dirty="0">
              <a:solidFill>
                <a:srgbClr val="FF0000"/>
              </a:solidFill>
              <a:latin typeface="Calibri"/>
              <a:ea typeface="Calibri"/>
              <a:cs typeface="Calibri"/>
              <a:sym typeface="Calibri"/>
            </a:endParaRPr>
          </a:p>
          <a:p>
            <a:pPr marL="639763" marR="0" lvl="1" indent="-246062" algn="l" rtl="0">
              <a:lnSpc>
                <a:spcPct val="90000"/>
              </a:lnSpc>
              <a:spcBef>
                <a:spcPts val="480"/>
              </a:spcBef>
              <a:spcAft>
                <a:spcPts val="0"/>
              </a:spcAft>
              <a:buClr>
                <a:schemeClr val="accent1"/>
              </a:buClr>
              <a:buSzPct val="85000"/>
              <a:buFont typeface="Noto Sans Symbols"/>
              <a:buChar char="●"/>
            </a:pPr>
            <a:r>
              <a:rPr lang="en-US" dirty="0" smtClean="0">
                <a:solidFill>
                  <a:srgbClr val="FF0000"/>
                </a:solidFill>
                <a:latin typeface="Calibri"/>
                <a:ea typeface="Calibri"/>
                <a:cs typeface="Calibri"/>
                <a:sym typeface="Calibri"/>
              </a:rPr>
              <a:t>Shear data are</a:t>
            </a:r>
            <a:r>
              <a:rPr lang="en-US" sz="2400" b="0" i="0" u="none" strike="noStrike" cap="none" dirty="0" smtClean="0">
                <a:solidFill>
                  <a:srgbClr val="FF0000"/>
                </a:solidFill>
                <a:latin typeface="Calibri"/>
                <a:ea typeface="Calibri"/>
                <a:cs typeface="Calibri"/>
                <a:sym typeface="Calibri"/>
              </a:rPr>
              <a:t> </a:t>
            </a:r>
            <a:r>
              <a:rPr lang="en-US" sz="2400" b="0" i="0" u="none" strike="noStrike" cap="none" dirty="0">
                <a:solidFill>
                  <a:srgbClr val="FF0000"/>
                </a:solidFill>
                <a:latin typeface="Calibri"/>
                <a:ea typeface="Calibri"/>
                <a:cs typeface="Calibri"/>
                <a:sym typeface="Calibri"/>
              </a:rPr>
              <a:t>extracted from </a:t>
            </a:r>
            <a:r>
              <a:rPr lang="en-US" dirty="0" smtClean="0">
                <a:solidFill>
                  <a:srgbClr val="FF0000"/>
                </a:solidFill>
                <a:latin typeface="Calibri"/>
                <a:ea typeface="Calibri"/>
                <a:cs typeface="Calibri"/>
                <a:sym typeface="Calibri"/>
              </a:rPr>
              <a:t>SHIPS file</a:t>
            </a:r>
            <a:r>
              <a:rPr lang="en-US" sz="2400" b="0" i="0" u="none" strike="noStrike" cap="none" dirty="0" smtClean="0">
                <a:solidFill>
                  <a:srgbClr val="FF0000"/>
                </a:solidFill>
                <a:latin typeface="Calibri"/>
                <a:ea typeface="Calibri"/>
                <a:cs typeface="Calibri"/>
                <a:sym typeface="Calibri"/>
              </a:rPr>
              <a:t>.</a:t>
            </a:r>
            <a:endParaRPr lang="en-US" sz="2400" b="0" i="0" u="none" strike="noStrike" cap="none" dirty="0">
              <a:solidFill>
                <a:srgbClr val="FF0000"/>
              </a:solidFill>
              <a:latin typeface="Calibri"/>
              <a:ea typeface="Calibri"/>
              <a:cs typeface="Calibri"/>
              <a:sym typeface="Calibri"/>
            </a:endParaRPr>
          </a:p>
          <a:p>
            <a:pPr marL="273050" marR="0" lvl="0" indent="-273050" algn="l" rtl="0">
              <a:lnSpc>
                <a:spcPct val="90000"/>
              </a:lnSpc>
              <a:spcBef>
                <a:spcPts val="520"/>
              </a:spcBef>
              <a:spcAft>
                <a:spcPts val="0"/>
              </a:spcAft>
              <a:buClr>
                <a:srgbClr val="0BD0D9"/>
              </a:buClr>
              <a:buSzPct val="95000"/>
              <a:buFont typeface="Noto Sans Symbols"/>
              <a:buNone/>
            </a:pPr>
            <a:endParaRPr sz="2600" b="0" i="0" u="none" strike="noStrike" cap="none" dirty="0">
              <a:solidFill>
                <a:schemeClr val="dk1"/>
              </a:solidFill>
              <a:latin typeface="Arial"/>
              <a:ea typeface="Arial"/>
              <a:cs typeface="Arial"/>
              <a:sym typeface="Arial"/>
            </a:endParaRPr>
          </a:p>
        </p:txBody>
      </p:sp>
      <p:sp>
        <p:nvSpPr>
          <p:cNvPr id="809" name="Shape 80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dirty="0" smtClean="0">
                <a:solidFill>
                  <a:srgbClr val="263F78"/>
                </a:solidFill>
                <a:latin typeface="Calibri"/>
                <a:ea typeface="Calibri"/>
                <a:cs typeface="Calibri"/>
                <a:sym typeface="Calibri"/>
              </a:rPr>
              <a:t>SHIPS</a:t>
            </a:r>
            <a:r>
              <a:rPr lang="en-US" sz="4000" b="1" i="0" u="none" strike="noStrike" cap="none" dirty="0" smtClean="0">
                <a:solidFill>
                  <a:srgbClr val="263F78"/>
                </a:solidFill>
                <a:latin typeface="Calibri"/>
                <a:ea typeface="Calibri"/>
                <a:cs typeface="Calibri"/>
                <a:sym typeface="Calibri"/>
              </a:rPr>
              <a:t> </a:t>
            </a:r>
            <a:r>
              <a:rPr lang="en-US" sz="4000" b="1" i="0" u="none" strike="noStrike" cap="none" dirty="0">
                <a:solidFill>
                  <a:srgbClr val="263F78"/>
                </a:solidFill>
                <a:latin typeface="Calibri"/>
                <a:ea typeface="Calibri"/>
                <a:cs typeface="Calibri"/>
                <a:sym typeface="Calibri"/>
              </a:rPr>
              <a:t>File</a:t>
            </a:r>
          </a:p>
        </p:txBody>
      </p:sp>
      <p:sp>
        <p:nvSpPr>
          <p:cNvPr id="810" name="Shape 8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84</a:t>
            </a:fld>
            <a:endParaRPr lang="en-US" sz="1400" b="0" i="0" u="none" strike="noStrike" cap="none">
              <a:solidFill>
                <a:srgbClr val="295F71"/>
              </a:solidFill>
              <a:latin typeface="Calibri"/>
              <a:ea typeface="Calibri"/>
              <a:cs typeface="Calibri"/>
              <a:sym typeface="Calibri"/>
            </a:endParaRPr>
          </a:p>
        </p:txBody>
      </p:sp>
    </p:spTree>
    <p:extLst>
      <p:ext uri="{BB962C8B-B14F-4D97-AF65-F5344CB8AC3E}">
        <p14:creationId xmlns:p14="http://schemas.microsoft.com/office/powerpoint/2010/main" val="1378205748"/>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457200" y="2209800"/>
            <a:ext cx="8229600" cy="44195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NOAA-18/19 , Metop-A/B and SSMSI F17/18 are generated on ESPC Polarprod and pushed to SFS for eTRaP (binary)</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NPP/ATMS, GCOM/AMSR2, and GPM/GMI are generated on ESPC Linux server MGTPROD and pushed  to SFS for eTRaP (binary)</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GHE is generated on ESPC Linux server GHE1 and pushed  to SFS for eTRaP (binary)</a:t>
            </a:r>
          </a:p>
          <a:p>
            <a:pPr marL="0" marR="0" lvl="0" indent="0" algn="l" rtl="0">
              <a:spcBef>
                <a:spcPts val="480"/>
              </a:spcBef>
              <a:spcAft>
                <a:spcPts val="0"/>
              </a:spcAft>
              <a:buClr>
                <a:srgbClr val="0BD0D9"/>
              </a:buClr>
              <a:buSzPct val="250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Those geolocation data are used to check whether any orbital data from any of the above satellites covers the active storm.</a:t>
            </a:r>
          </a:p>
          <a:p>
            <a:pPr marL="273050" marR="0" lvl="0" indent="-273050" algn="l" rtl="0">
              <a:lnSpc>
                <a:spcPct val="90000"/>
              </a:lnSpc>
              <a:spcBef>
                <a:spcPts val="320"/>
              </a:spcBef>
              <a:spcAft>
                <a:spcPts val="0"/>
              </a:spcAft>
              <a:buClr>
                <a:srgbClr val="0BD0D9"/>
              </a:buClr>
              <a:buSzPct val="95000"/>
              <a:buFont typeface="Noto Sans Symbols"/>
              <a:buNone/>
            </a:pPr>
            <a:endParaRPr sz="1600" b="0" i="0" u="none" strike="noStrike" cap="none">
              <a:solidFill>
                <a:schemeClr val="dk1"/>
              </a:solidFill>
              <a:latin typeface="Arial"/>
              <a:ea typeface="Arial"/>
              <a:cs typeface="Arial"/>
              <a:sym typeface="Arial"/>
            </a:endParaRPr>
          </a:p>
          <a:p>
            <a:pPr marL="273050" marR="0" lvl="0" indent="-273050" algn="l" rtl="0">
              <a:lnSpc>
                <a:spcPct val="90000"/>
              </a:lnSpc>
              <a:spcBef>
                <a:spcPts val="320"/>
              </a:spcBef>
              <a:spcAft>
                <a:spcPts val="0"/>
              </a:spcAft>
              <a:buClr>
                <a:srgbClr val="0BD0D9"/>
              </a:buClr>
              <a:buSzPct val="95000"/>
              <a:buFont typeface="Noto Sans Symbols"/>
              <a:buNone/>
            </a:pPr>
            <a:endParaRPr sz="1600" b="0" i="0" u="none" strike="noStrike" cap="none">
              <a:solidFill>
                <a:schemeClr val="dk1"/>
              </a:solidFill>
              <a:latin typeface="Arial"/>
              <a:ea typeface="Arial"/>
              <a:cs typeface="Arial"/>
              <a:sym typeface="Arial"/>
            </a:endParaRPr>
          </a:p>
          <a:p>
            <a:pPr marL="273050" marR="0" lvl="0" indent="-273050" algn="l" rtl="0">
              <a:lnSpc>
                <a:spcPct val="90000"/>
              </a:lnSpc>
              <a:spcBef>
                <a:spcPts val="560"/>
              </a:spcBef>
              <a:spcAft>
                <a:spcPts val="0"/>
              </a:spcAft>
              <a:buClr>
                <a:srgbClr val="0BD0D9"/>
              </a:buClr>
              <a:buSzPct val="95000"/>
              <a:buFont typeface="Noto Sans Symbols"/>
              <a:buNone/>
            </a:pPr>
            <a:endParaRPr sz="2800" b="0" i="0" u="none" strike="noStrike" cap="none">
              <a:solidFill>
                <a:schemeClr val="dk1"/>
              </a:solidFill>
              <a:latin typeface="Arial"/>
              <a:ea typeface="Arial"/>
              <a:cs typeface="Arial"/>
              <a:sym typeface="Arial"/>
            </a:endParaRPr>
          </a:p>
        </p:txBody>
      </p:sp>
      <p:sp>
        <p:nvSpPr>
          <p:cNvPr id="818" name="Shape 818"/>
          <p:cNvSpPr txBox="1"/>
          <p:nvPr/>
        </p:nvSpPr>
        <p:spPr>
          <a:xfrm>
            <a:off x="0" y="1066800"/>
            <a:ext cx="9144000" cy="1143000"/>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4015" b="1" i="0" u="none" strike="noStrike" cap="none">
                <a:solidFill>
                  <a:srgbClr val="263F78"/>
                </a:solidFill>
                <a:latin typeface="Calibri"/>
                <a:ea typeface="Calibri"/>
                <a:cs typeface="Calibri"/>
                <a:sym typeface="Calibri"/>
              </a:rPr>
              <a:t>Orbit Geolocation Data</a:t>
            </a:r>
          </a:p>
          <a:p>
            <a:pPr marL="0" marR="0" lvl="0" indent="0" algn="ctr" rtl="0">
              <a:lnSpc>
                <a:spcPct val="80000"/>
              </a:lnSpc>
              <a:spcBef>
                <a:spcPts val="0"/>
              </a:spcBef>
              <a:spcAft>
                <a:spcPts val="0"/>
              </a:spcAft>
              <a:buClr>
                <a:srgbClr val="263F78"/>
              </a:buClr>
              <a:buSzPct val="25000"/>
              <a:buFont typeface="Calibri"/>
              <a:buNone/>
            </a:pPr>
            <a:r>
              <a:rPr lang="en-US" sz="2200" b="1" i="0" u="none" strike="noStrike" cap="none">
                <a:solidFill>
                  <a:srgbClr val="263F78"/>
                </a:solidFill>
                <a:latin typeface="Calibri"/>
                <a:ea typeface="Calibri"/>
                <a:cs typeface="Calibri"/>
                <a:sym typeface="Calibri"/>
              </a:rPr>
              <a:t>(NOAA-18/19, MetOp-A/B, SSMIS F17/18, NPP/ATMS, GCOM/AMSR2, GMI)</a:t>
            </a:r>
          </a:p>
        </p:txBody>
      </p:sp>
      <p:sp>
        <p:nvSpPr>
          <p:cNvPr id="819" name="Shape 81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body" idx="1"/>
          </p:nvPr>
        </p:nvSpPr>
        <p:spPr>
          <a:xfrm>
            <a:off x="304800" y="2362200"/>
            <a:ext cx="8458200" cy="39623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800" b="0" i="0" u="none" strike="noStrike" cap="none" dirty="0">
                <a:solidFill>
                  <a:schemeClr val="dk1"/>
                </a:solidFill>
                <a:latin typeface="Arial"/>
                <a:ea typeface="Arial"/>
                <a:cs typeface="Arial"/>
                <a:sym typeface="Arial"/>
              </a:rPr>
              <a:t>Rain rate data for NOAA-18/19 , </a:t>
            </a:r>
            <a:r>
              <a:rPr lang="en-US" sz="1800" b="0" i="0" u="none" strike="noStrike" cap="none" dirty="0" err="1">
                <a:solidFill>
                  <a:schemeClr val="dk1"/>
                </a:solidFill>
                <a:latin typeface="Arial"/>
                <a:ea typeface="Arial"/>
                <a:cs typeface="Arial"/>
                <a:sym typeface="Arial"/>
              </a:rPr>
              <a:t>Metop</a:t>
            </a:r>
            <a:r>
              <a:rPr lang="en-US" sz="1800" b="0" i="0" u="none" strike="noStrike" cap="none" dirty="0">
                <a:solidFill>
                  <a:schemeClr val="dk1"/>
                </a:solidFill>
                <a:latin typeface="Arial"/>
                <a:ea typeface="Arial"/>
                <a:cs typeface="Arial"/>
                <a:sym typeface="Arial"/>
              </a:rPr>
              <a:t>-A/B and SSMSI F17/18 are converted to </a:t>
            </a:r>
            <a:r>
              <a:rPr lang="en-US" sz="1800" b="0" i="0" u="none" strike="noStrike" cap="none" dirty="0" err="1">
                <a:solidFill>
                  <a:schemeClr val="dk1"/>
                </a:solidFill>
                <a:latin typeface="Arial"/>
                <a:ea typeface="Arial"/>
                <a:cs typeface="Arial"/>
                <a:sym typeface="Arial"/>
              </a:rPr>
              <a:t>McIDAS</a:t>
            </a:r>
            <a:r>
              <a:rPr lang="en-US" sz="1800" b="0" i="0" u="none" strike="noStrike" cap="none" dirty="0">
                <a:solidFill>
                  <a:schemeClr val="dk1"/>
                </a:solidFill>
                <a:latin typeface="Arial"/>
                <a:ea typeface="Arial"/>
                <a:cs typeface="Arial"/>
                <a:sym typeface="Arial"/>
              </a:rPr>
              <a:t> format on ESPC </a:t>
            </a:r>
            <a:r>
              <a:rPr lang="en-US" sz="1800" b="0" i="0" u="none" strike="noStrike" cap="none" dirty="0" err="1">
                <a:solidFill>
                  <a:schemeClr val="dk1"/>
                </a:solidFill>
                <a:latin typeface="Arial"/>
                <a:ea typeface="Arial"/>
                <a:cs typeface="Arial"/>
                <a:sym typeface="Arial"/>
              </a:rPr>
              <a:t>Polarprod</a:t>
            </a:r>
            <a:r>
              <a:rPr lang="en-US" sz="1800" b="0" i="0" u="none" strike="noStrike" cap="none" dirty="0">
                <a:solidFill>
                  <a:schemeClr val="dk1"/>
                </a:solidFill>
                <a:latin typeface="Arial"/>
                <a:ea typeface="Arial"/>
                <a:cs typeface="Arial"/>
                <a:sym typeface="Arial"/>
              </a:rPr>
              <a:t> and pushed to </a:t>
            </a:r>
            <a:r>
              <a:rPr lang="en-US" sz="1800" b="0" i="0" u="none" strike="noStrike" cap="none" dirty="0" err="1">
                <a:solidFill>
                  <a:schemeClr val="dk1"/>
                </a:solidFill>
                <a:latin typeface="Arial"/>
                <a:ea typeface="Arial"/>
                <a:cs typeface="Arial"/>
                <a:sym typeface="Arial"/>
              </a:rPr>
              <a:t>geodist</a:t>
            </a:r>
            <a:r>
              <a:rPr lang="en-US" sz="1800" b="0" i="0" u="none" strike="noStrike" cap="none" dirty="0">
                <a:solidFill>
                  <a:schemeClr val="dk1"/>
                </a:solidFill>
                <a:latin typeface="Arial"/>
                <a:ea typeface="Arial"/>
                <a:cs typeface="Arial"/>
                <a:sym typeface="Arial"/>
              </a:rPr>
              <a:t> for eTRaP</a:t>
            </a:r>
          </a:p>
          <a:p>
            <a:pPr marL="273050" marR="0" lvl="0" indent="-273050" algn="l" rtl="0">
              <a:spcBef>
                <a:spcPts val="360"/>
              </a:spcBef>
              <a:spcAft>
                <a:spcPts val="0"/>
              </a:spcAft>
              <a:buClr>
                <a:srgbClr val="0BD0D9"/>
              </a:buClr>
              <a:buSzPct val="95000"/>
              <a:buFont typeface="Noto Sans Symbols"/>
              <a:buChar char="●"/>
            </a:pPr>
            <a:r>
              <a:rPr lang="en-US" sz="1800" b="0" i="0" u="none" strike="noStrike" cap="none" dirty="0">
                <a:solidFill>
                  <a:schemeClr val="dk1"/>
                </a:solidFill>
                <a:latin typeface="Arial"/>
                <a:ea typeface="Arial"/>
                <a:cs typeface="Arial"/>
                <a:sym typeface="Arial"/>
              </a:rPr>
              <a:t>Rain rate data for NPP/ATMS , GCOM/AMSR2 and GPM/GMI are converted to </a:t>
            </a:r>
            <a:r>
              <a:rPr lang="en-US" sz="1800" b="0" i="0" u="none" strike="noStrike" cap="none" dirty="0" err="1">
                <a:solidFill>
                  <a:schemeClr val="dk1"/>
                </a:solidFill>
                <a:latin typeface="Arial"/>
                <a:ea typeface="Arial"/>
                <a:cs typeface="Arial"/>
                <a:sym typeface="Arial"/>
              </a:rPr>
              <a:t>McIDAS</a:t>
            </a:r>
            <a:r>
              <a:rPr lang="en-US" sz="1800" b="0" i="0" u="none" strike="noStrike" cap="none" dirty="0">
                <a:solidFill>
                  <a:schemeClr val="dk1"/>
                </a:solidFill>
                <a:latin typeface="Arial"/>
                <a:ea typeface="Arial"/>
                <a:cs typeface="Arial"/>
                <a:sym typeface="Arial"/>
              </a:rPr>
              <a:t> format on ESPC Linux server MGTPROD and pushed  to SFS for eTRaP</a:t>
            </a:r>
          </a:p>
          <a:p>
            <a:pPr marL="273050" marR="0" lvl="0" indent="-273050" algn="l" rtl="0">
              <a:spcBef>
                <a:spcPts val="360"/>
              </a:spcBef>
              <a:spcAft>
                <a:spcPts val="0"/>
              </a:spcAft>
              <a:buClr>
                <a:srgbClr val="0BD0D9"/>
              </a:buClr>
              <a:buSzPct val="95000"/>
              <a:buFont typeface="Noto Sans Symbols"/>
              <a:buChar char="●"/>
            </a:pPr>
            <a:r>
              <a:rPr lang="en-US" sz="1800" b="0" i="0" u="none" strike="noStrike" cap="none" dirty="0">
                <a:solidFill>
                  <a:schemeClr val="dk1"/>
                </a:solidFill>
                <a:latin typeface="Arial"/>
                <a:ea typeface="Arial"/>
                <a:cs typeface="Arial"/>
                <a:sym typeface="Arial"/>
              </a:rPr>
              <a:t>Rain rate data from GHE are generated on ESPC Linux server GHE1 and pushed  to </a:t>
            </a:r>
            <a:r>
              <a:rPr lang="en-US" sz="1800" b="0" i="0" u="none" strike="noStrike" cap="none" dirty="0" err="1">
                <a:solidFill>
                  <a:schemeClr val="dk1"/>
                </a:solidFill>
                <a:latin typeface="Arial"/>
                <a:ea typeface="Arial"/>
                <a:cs typeface="Arial"/>
                <a:sym typeface="Arial"/>
              </a:rPr>
              <a:t>geodist</a:t>
            </a:r>
            <a:r>
              <a:rPr lang="en-US" sz="1800" b="0" i="0" u="none" strike="noStrike" cap="none" dirty="0">
                <a:solidFill>
                  <a:schemeClr val="dk1"/>
                </a:solidFill>
                <a:latin typeface="Arial"/>
                <a:ea typeface="Arial"/>
                <a:cs typeface="Arial"/>
                <a:sym typeface="Arial"/>
              </a:rPr>
              <a:t> for eTRaP</a:t>
            </a:r>
          </a:p>
          <a:p>
            <a:pPr marL="0" marR="0" lvl="0" indent="0" algn="l" rtl="0">
              <a:spcBef>
                <a:spcPts val="360"/>
              </a:spcBef>
              <a:spcAft>
                <a:spcPts val="0"/>
              </a:spcAft>
              <a:buClr>
                <a:srgbClr val="0BD0D9"/>
              </a:buClr>
              <a:buSzPct val="25000"/>
              <a:buFont typeface="Noto Sans Symbols"/>
              <a:buNone/>
            </a:pPr>
            <a:endParaRPr sz="18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rgbClr val="0BD0D9"/>
              </a:buClr>
              <a:buSzPct val="25000"/>
              <a:buFont typeface="Noto Sans Symbols"/>
              <a:buNone/>
            </a:pPr>
            <a:r>
              <a:rPr lang="en-US" sz="1800" b="0" i="0" u="none" strike="noStrike" cap="none" dirty="0" smtClean="0">
                <a:solidFill>
                  <a:schemeClr val="dk1"/>
                </a:solidFill>
                <a:latin typeface="Arial"/>
                <a:ea typeface="Arial"/>
                <a:cs typeface="Arial"/>
                <a:sym typeface="Arial"/>
              </a:rPr>
              <a:t>These </a:t>
            </a:r>
            <a:r>
              <a:rPr lang="en-US" sz="1800" b="0" i="0" u="none" strike="noStrike" cap="none" dirty="0">
                <a:solidFill>
                  <a:schemeClr val="dk1"/>
                </a:solidFill>
                <a:latin typeface="Arial"/>
                <a:ea typeface="Arial"/>
                <a:cs typeface="Arial"/>
                <a:sym typeface="Arial"/>
              </a:rPr>
              <a:t>rain rate data are used to generate 6-hour total Tropical Rainfall Potential (</a:t>
            </a:r>
            <a:r>
              <a:rPr lang="en-US" sz="1800" b="0" i="0" u="none" strike="noStrike" cap="none" dirty="0" err="1">
                <a:solidFill>
                  <a:schemeClr val="dk1"/>
                </a:solidFill>
                <a:latin typeface="Arial"/>
                <a:ea typeface="Arial"/>
                <a:cs typeface="Arial"/>
                <a:sym typeface="Arial"/>
              </a:rPr>
              <a:t>TRaP</a:t>
            </a:r>
            <a:r>
              <a:rPr lang="en-US" sz="1800" b="0" i="0" u="none" strike="noStrike" cap="none" dirty="0">
                <a:solidFill>
                  <a:schemeClr val="dk1"/>
                </a:solidFill>
                <a:latin typeface="Arial"/>
                <a:ea typeface="Arial"/>
                <a:cs typeface="Arial"/>
                <a:sym typeface="Arial"/>
              </a:rPr>
              <a:t>) for each active storm.</a:t>
            </a:r>
          </a:p>
          <a:p>
            <a:pPr marL="0" marR="0" lvl="0" indent="0" algn="l" rtl="0">
              <a:spcBef>
                <a:spcPts val="360"/>
              </a:spcBef>
              <a:spcAft>
                <a:spcPts val="0"/>
              </a:spcAft>
              <a:buClr>
                <a:srgbClr val="0BD0D9"/>
              </a:buClr>
              <a:buSzPct val="25000"/>
              <a:buFont typeface="Noto Sans Symbols"/>
              <a:buNone/>
            </a:pPr>
            <a:endParaRPr sz="18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rgbClr val="0BD0D9"/>
              </a:buClr>
              <a:buSzPct val="25000"/>
              <a:buFont typeface="Noto Sans Symbols"/>
              <a:buNone/>
            </a:pPr>
            <a:r>
              <a:rPr lang="en-US" sz="1800" b="0" i="0" u="none" strike="noStrike" cap="none" dirty="0" err="1">
                <a:solidFill>
                  <a:schemeClr val="dk1"/>
                </a:solidFill>
                <a:latin typeface="Arial"/>
                <a:ea typeface="Arial"/>
                <a:cs typeface="Arial"/>
                <a:sym typeface="Arial"/>
              </a:rPr>
              <a:t>TraPs</a:t>
            </a:r>
            <a:r>
              <a:rPr lang="en-US" sz="1800" b="0" i="0" u="none" strike="noStrike" cap="none" dirty="0">
                <a:solidFill>
                  <a:schemeClr val="dk1"/>
                </a:solidFill>
                <a:latin typeface="Arial"/>
                <a:ea typeface="Arial"/>
                <a:cs typeface="Arial"/>
                <a:sym typeface="Arial"/>
              </a:rPr>
              <a:t> from each satellite are used to generate ensemble Tropical Rainfall Potential (eTRaP) for each active storm.</a:t>
            </a:r>
          </a:p>
        </p:txBody>
      </p:sp>
      <p:sp>
        <p:nvSpPr>
          <p:cNvPr id="827" name="Shape 827"/>
          <p:cNvSpPr txBox="1"/>
          <p:nvPr/>
        </p:nvSpPr>
        <p:spPr>
          <a:xfrm>
            <a:off x="0" y="1066800"/>
            <a:ext cx="9144000" cy="1143000"/>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4015" b="1" i="0" u="none" strike="noStrike" cap="none" dirty="0" smtClean="0">
                <a:solidFill>
                  <a:srgbClr val="263F78"/>
                </a:solidFill>
                <a:latin typeface="Calibri"/>
                <a:ea typeface="Calibri"/>
                <a:cs typeface="Calibri"/>
                <a:sym typeface="Calibri"/>
              </a:rPr>
              <a:t>Orbital </a:t>
            </a:r>
            <a:r>
              <a:rPr lang="en-US" sz="4015" b="1" i="0" u="none" strike="noStrike" cap="none" dirty="0">
                <a:solidFill>
                  <a:srgbClr val="263F78"/>
                </a:solidFill>
                <a:latin typeface="Calibri"/>
                <a:ea typeface="Calibri"/>
                <a:cs typeface="Calibri"/>
                <a:sym typeface="Calibri"/>
              </a:rPr>
              <a:t>Rain Rate Data</a:t>
            </a:r>
          </a:p>
          <a:p>
            <a:pPr marL="0" marR="0" lvl="0" indent="0" algn="ctr" rtl="0">
              <a:lnSpc>
                <a:spcPct val="80000"/>
              </a:lnSpc>
              <a:spcBef>
                <a:spcPts val="0"/>
              </a:spcBef>
              <a:spcAft>
                <a:spcPts val="0"/>
              </a:spcAft>
              <a:buClr>
                <a:srgbClr val="263F78"/>
              </a:buClr>
              <a:buSzPct val="25000"/>
              <a:buFont typeface="Calibri"/>
              <a:buNone/>
            </a:pPr>
            <a:r>
              <a:rPr lang="en-US" sz="2200" b="1" i="0" u="none" strike="noStrike" cap="none" dirty="0">
                <a:solidFill>
                  <a:srgbClr val="263F78"/>
                </a:solidFill>
                <a:latin typeface="Calibri"/>
                <a:ea typeface="Calibri"/>
                <a:cs typeface="Calibri"/>
                <a:sym typeface="Calibri"/>
              </a:rPr>
              <a:t>(NOAA-18/19, </a:t>
            </a:r>
            <a:r>
              <a:rPr lang="en-US" sz="2200" b="1" i="0" u="none" strike="noStrike" cap="none" dirty="0" err="1">
                <a:solidFill>
                  <a:srgbClr val="263F78"/>
                </a:solidFill>
                <a:latin typeface="Calibri"/>
                <a:ea typeface="Calibri"/>
                <a:cs typeface="Calibri"/>
                <a:sym typeface="Calibri"/>
              </a:rPr>
              <a:t>MetOp</a:t>
            </a:r>
            <a:r>
              <a:rPr lang="en-US" sz="2200" b="1" i="0" u="none" strike="noStrike" cap="none" dirty="0">
                <a:solidFill>
                  <a:srgbClr val="263F78"/>
                </a:solidFill>
                <a:latin typeface="Calibri"/>
                <a:ea typeface="Calibri"/>
                <a:cs typeface="Calibri"/>
                <a:sym typeface="Calibri"/>
              </a:rPr>
              <a:t>-A/B, SSMIS F17/18, NPP/ATMS, GCOM/AMSR2, GMI)</a:t>
            </a:r>
          </a:p>
        </p:txBody>
      </p:sp>
      <p:sp>
        <p:nvSpPr>
          <p:cNvPr id="828" name="Shape 82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body" idx="1"/>
          </p:nvPr>
        </p:nvSpPr>
        <p:spPr>
          <a:xfrm>
            <a:off x="381000" y="2133600"/>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Generate </a:t>
            </a:r>
            <a:r>
              <a:rPr lang="en-US" sz="2800" b="0" i="0" u="none" strike="noStrike" cap="none" dirty="0" err="1">
                <a:solidFill>
                  <a:schemeClr val="dk1"/>
                </a:solidFill>
                <a:latin typeface="Calibri"/>
                <a:ea typeface="Calibri"/>
                <a:cs typeface="Calibri"/>
                <a:sym typeface="Calibri"/>
              </a:rPr>
              <a:t>TRaPs</a:t>
            </a:r>
            <a:endParaRPr lang="en-US" sz="2800" b="0" i="0" u="none" strike="noStrike" cap="none" dirty="0">
              <a:solidFill>
                <a:schemeClr val="dk1"/>
              </a:solidFill>
              <a:latin typeface="Calibri"/>
              <a:ea typeface="Calibri"/>
              <a:cs typeface="Calibri"/>
              <a:sym typeface="Calibri"/>
            </a:endParaRP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dirty="0">
                <a:solidFill>
                  <a:schemeClr val="dk1"/>
                </a:solidFill>
                <a:latin typeface="Calibri"/>
                <a:ea typeface="Calibri"/>
                <a:cs typeface="Calibri"/>
                <a:sym typeface="Calibri"/>
              </a:rPr>
              <a:t>Search FOS for active storms</a:t>
            </a: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dirty="0">
                <a:solidFill>
                  <a:schemeClr val="dk1"/>
                </a:solidFill>
                <a:latin typeface="Calibri"/>
                <a:ea typeface="Calibri"/>
                <a:cs typeface="Calibri"/>
                <a:sym typeface="Calibri"/>
              </a:rPr>
              <a:t>For each active storm, loop thorough each satellite orbits to search for orbits that cover the storm and within 6 hours of forecast time.</a:t>
            </a: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dirty="0">
                <a:solidFill>
                  <a:schemeClr val="dk1"/>
                </a:solidFill>
                <a:latin typeface="Calibri"/>
                <a:ea typeface="Calibri"/>
                <a:cs typeface="Calibri"/>
                <a:sym typeface="Calibri"/>
              </a:rPr>
              <a:t>Get the orbit rain rate data and generate 6-hr </a:t>
            </a:r>
            <a:r>
              <a:rPr lang="en-US" sz="2400" b="0" i="0" u="none" strike="noStrike" cap="none" dirty="0" err="1">
                <a:solidFill>
                  <a:schemeClr val="dk1"/>
                </a:solidFill>
                <a:latin typeface="Calibri"/>
                <a:ea typeface="Calibri"/>
                <a:cs typeface="Calibri"/>
                <a:sym typeface="Calibri"/>
              </a:rPr>
              <a:t>TRaPs</a:t>
            </a:r>
            <a:r>
              <a:rPr lang="en-US" sz="2400" b="0" i="0" u="none" strike="noStrike" cap="none" dirty="0">
                <a:solidFill>
                  <a:schemeClr val="dk1"/>
                </a:solidFill>
                <a:latin typeface="Calibri"/>
                <a:ea typeface="Calibri"/>
                <a:cs typeface="Calibri"/>
                <a:sym typeface="Calibri"/>
              </a:rPr>
              <a:t> and 24-hr </a:t>
            </a:r>
            <a:r>
              <a:rPr lang="en-US" sz="2400" b="0" i="0" u="none" strike="noStrike" cap="none" dirty="0" err="1">
                <a:solidFill>
                  <a:schemeClr val="dk1"/>
                </a:solidFill>
                <a:latin typeface="Calibri"/>
                <a:ea typeface="Calibri"/>
                <a:cs typeface="Calibri"/>
                <a:sym typeface="Calibri"/>
              </a:rPr>
              <a:t>TRaP</a:t>
            </a:r>
            <a:r>
              <a:rPr lang="en-US" sz="2400" b="0" i="0" u="none" strike="noStrike" cap="none" dirty="0" smtClean="0">
                <a:solidFill>
                  <a:schemeClr val="dk1"/>
                </a:solidFill>
                <a:latin typeface="Calibri"/>
                <a:ea typeface="Calibri"/>
                <a:cs typeface="Calibri"/>
                <a:sym typeface="Calibri"/>
              </a:rPr>
              <a:t>.</a:t>
            </a:r>
          </a:p>
          <a:p>
            <a:pPr marL="881063" marR="0" lvl="1" indent="-525463" algn="l" rtl="0">
              <a:spcBef>
                <a:spcPts val="480"/>
              </a:spcBef>
              <a:spcAft>
                <a:spcPts val="0"/>
              </a:spcAft>
              <a:buClr>
                <a:schemeClr val="accent1"/>
              </a:buClr>
              <a:buSzPct val="85000"/>
              <a:buFont typeface="Garamond"/>
              <a:buAutoNum type="arabicPeriod"/>
            </a:pPr>
            <a:r>
              <a:rPr lang="en-US" dirty="0" smtClean="0">
                <a:solidFill>
                  <a:srgbClr val="FF0000"/>
                </a:solidFill>
                <a:latin typeface="Calibri"/>
                <a:ea typeface="Calibri"/>
                <a:cs typeface="Calibri"/>
                <a:sym typeface="Calibri"/>
              </a:rPr>
              <a:t>Get SHIPS files and generate 6-hr RCLIPER forecasts</a:t>
            </a:r>
            <a:r>
              <a:rPr lang="en-US" dirty="0" smtClean="0">
                <a:latin typeface="Calibri"/>
                <a:ea typeface="Calibri"/>
                <a:cs typeface="Calibri"/>
                <a:sym typeface="Calibri"/>
              </a:rPr>
              <a:t>.</a:t>
            </a:r>
            <a:endParaRPr lang="en-US" sz="2400" b="0" i="0" u="none" strike="noStrike" cap="none" dirty="0">
              <a:solidFill>
                <a:schemeClr val="dk1"/>
              </a:solidFill>
              <a:latin typeface="Calibri"/>
              <a:ea typeface="Calibri"/>
              <a:cs typeface="Calibri"/>
              <a:sym typeface="Calibri"/>
            </a:endParaRPr>
          </a:p>
          <a:p>
            <a:pPr marL="273050" marR="0" lvl="0" indent="-273050" algn="l" rtl="0">
              <a:spcBef>
                <a:spcPts val="560"/>
              </a:spcBef>
              <a:spcAft>
                <a:spcPts val="0"/>
              </a:spcAft>
              <a:buClr>
                <a:srgbClr val="0BD0D9"/>
              </a:buClr>
              <a:buSzPct val="95000"/>
              <a:buFont typeface="Noto Sans Symbols"/>
              <a:buNone/>
            </a:pPr>
            <a:endParaRPr sz="2800" b="0" i="0" u="none" strike="noStrike" cap="none" dirty="0">
              <a:solidFill>
                <a:schemeClr val="dk1"/>
              </a:solidFill>
              <a:latin typeface="Calibri"/>
              <a:ea typeface="Calibri"/>
              <a:cs typeface="Calibri"/>
              <a:sym typeface="Calibri"/>
            </a:endParaRPr>
          </a:p>
        </p:txBody>
      </p:sp>
      <p:sp>
        <p:nvSpPr>
          <p:cNvPr id="834" name="Shape 834"/>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dirty="0">
                <a:solidFill>
                  <a:srgbClr val="263F78"/>
                </a:solidFill>
                <a:latin typeface="Calibri"/>
                <a:ea typeface="Calibri"/>
                <a:cs typeface="Calibri"/>
                <a:sym typeface="Calibri"/>
              </a:rPr>
              <a:t>Product Processing (</a:t>
            </a:r>
            <a:r>
              <a:rPr lang="en-US" sz="4000" b="1" i="0" u="none" strike="noStrike" cap="none" dirty="0" smtClean="0">
                <a:solidFill>
                  <a:srgbClr val="263F78"/>
                </a:solidFill>
                <a:latin typeface="Calibri"/>
                <a:ea typeface="Calibri"/>
                <a:cs typeface="Calibri"/>
                <a:sym typeface="Calibri"/>
              </a:rPr>
              <a:t>1/5)</a:t>
            </a:r>
            <a:endParaRPr lang="en-US" sz="4000" b="1" i="0" u="none" strike="noStrike" cap="none" dirty="0">
              <a:solidFill>
                <a:srgbClr val="263F78"/>
              </a:solidFill>
              <a:latin typeface="Calibri"/>
              <a:ea typeface="Calibri"/>
              <a:cs typeface="Calibri"/>
              <a:sym typeface="Calibri"/>
            </a:endParaRPr>
          </a:p>
        </p:txBody>
      </p:sp>
      <p:sp>
        <p:nvSpPr>
          <p:cNvPr id="835" name="Shape 83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p:nvPr/>
        </p:nvSpPr>
        <p:spPr>
          <a:xfrm>
            <a:off x="304800" y="3222963"/>
            <a:ext cx="1390650" cy="198516"/>
          </a:xfrm>
          <a:prstGeom prst="flowChartPredefinedProcess">
            <a:avLst/>
          </a:prstGeom>
          <a:solidFill>
            <a:srgbClr val="CCFFFF"/>
          </a:solidFill>
          <a:ln w="15875" cap="flat" cmpd="sng">
            <a:solidFill>
              <a:srgbClr val="000000"/>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TRaP generator</a:t>
            </a:r>
          </a:p>
        </p:txBody>
      </p:sp>
      <p:sp>
        <p:nvSpPr>
          <p:cNvPr id="841" name="Shape 841"/>
          <p:cNvSpPr/>
          <p:nvPr/>
        </p:nvSpPr>
        <p:spPr>
          <a:xfrm>
            <a:off x="2667000" y="2743200"/>
            <a:ext cx="12954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Get latest TRaP geolocation data </a:t>
            </a:r>
          </a:p>
        </p:txBody>
      </p:sp>
      <p:sp>
        <p:nvSpPr>
          <p:cNvPr id="842" name="Shape 842"/>
          <p:cNvSpPr/>
          <p:nvPr/>
        </p:nvSpPr>
        <p:spPr>
          <a:xfrm>
            <a:off x="1912239" y="2209800"/>
            <a:ext cx="2301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AMSU/MHS orbit</a:t>
            </a:r>
          </a:p>
        </p:txBody>
      </p:sp>
      <p:sp>
        <p:nvSpPr>
          <p:cNvPr id="843" name="Shape 843"/>
          <p:cNvSpPr/>
          <p:nvPr/>
        </p:nvSpPr>
        <p:spPr>
          <a:xfrm>
            <a:off x="3886200" y="220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SSMIS orbit</a:t>
            </a:r>
          </a:p>
        </p:txBody>
      </p:sp>
      <p:sp>
        <p:nvSpPr>
          <p:cNvPr id="844" name="Shape 844"/>
          <p:cNvSpPr/>
          <p:nvPr/>
        </p:nvSpPr>
        <p:spPr>
          <a:xfrm>
            <a:off x="5562600" y="2238634"/>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GHE </a:t>
            </a:r>
          </a:p>
        </p:txBody>
      </p:sp>
      <p:sp>
        <p:nvSpPr>
          <p:cNvPr id="845" name="Shape 845"/>
          <p:cNvSpPr/>
          <p:nvPr/>
        </p:nvSpPr>
        <p:spPr>
          <a:xfrm>
            <a:off x="7223760" y="220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ATMS orbit</a:t>
            </a:r>
          </a:p>
        </p:txBody>
      </p:sp>
      <p:sp>
        <p:nvSpPr>
          <p:cNvPr id="846" name="Shape 846"/>
          <p:cNvSpPr/>
          <p:nvPr/>
        </p:nvSpPr>
        <p:spPr>
          <a:xfrm>
            <a:off x="1905000" y="3657600"/>
            <a:ext cx="137159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FOS forecast bulletins</a:t>
            </a:r>
          </a:p>
        </p:txBody>
      </p:sp>
      <p:cxnSp>
        <p:nvCxnSpPr>
          <p:cNvPr id="847" name="Shape 847"/>
          <p:cNvCxnSpPr>
            <a:stCxn id="840" idx="2"/>
          </p:cNvCxnSpPr>
          <p:nvPr/>
        </p:nvCxnSpPr>
        <p:spPr>
          <a:xfrm flipH="1">
            <a:off x="990525" y="3421479"/>
            <a:ext cx="9600" cy="236100"/>
          </a:xfrm>
          <a:prstGeom prst="straightConnector1">
            <a:avLst/>
          </a:prstGeom>
          <a:noFill/>
          <a:ln w="15875" cap="flat" cmpd="sng">
            <a:solidFill>
              <a:schemeClr val="dk1"/>
            </a:solidFill>
            <a:prstDash val="solid"/>
            <a:round/>
            <a:headEnd type="none" w="med" len="med"/>
            <a:tailEnd type="triangle" w="lg" len="lg"/>
          </a:ln>
        </p:spPr>
      </p:cxnSp>
      <p:cxnSp>
        <p:nvCxnSpPr>
          <p:cNvPr id="848" name="Shape 848"/>
          <p:cNvCxnSpPr>
            <a:stCxn id="842" idx="3"/>
            <a:endCxn id="841" idx="3"/>
          </p:cNvCxnSpPr>
          <p:nvPr/>
        </p:nvCxnSpPr>
        <p:spPr>
          <a:xfrm rot="-5400000" flipH="1">
            <a:off x="3220935" y="2181699"/>
            <a:ext cx="353400" cy="1129800"/>
          </a:xfrm>
          <a:prstGeom prst="bentConnector4">
            <a:avLst>
              <a:gd name="adj1" fmla="val 24518"/>
              <a:gd name="adj2" fmla="val 142445"/>
            </a:avLst>
          </a:prstGeom>
          <a:noFill/>
          <a:ln w="15875" cap="flat" cmpd="sng">
            <a:solidFill>
              <a:schemeClr val="dk1"/>
            </a:solidFill>
            <a:prstDash val="solid"/>
            <a:round/>
            <a:headEnd type="none" w="med" len="med"/>
            <a:tailEnd type="triangle" w="lg" len="lg"/>
          </a:ln>
        </p:spPr>
      </p:cxnSp>
      <p:cxnSp>
        <p:nvCxnSpPr>
          <p:cNvPr id="849" name="Shape 849"/>
          <p:cNvCxnSpPr>
            <a:stCxn id="843" idx="3"/>
            <a:endCxn id="841" idx="3"/>
          </p:cNvCxnSpPr>
          <p:nvPr/>
        </p:nvCxnSpPr>
        <p:spPr>
          <a:xfrm rot="5400000">
            <a:off x="4131695" y="2400699"/>
            <a:ext cx="353400" cy="691800"/>
          </a:xfrm>
          <a:prstGeom prst="bentConnector2">
            <a:avLst/>
          </a:prstGeom>
          <a:noFill/>
          <a:ln w="15875" cap="flat" cmpd="sng">
            <a:solidFill>
              <a:schemeClr val="dk1"/>
            </a:solidFill>
            <a:prstDash val="solid"/>
            <a:round/>
            <a:headEnd type="none" w="med" len="med"/>
            <a:tailEnd type="triangle" w="lg" len="lg"/>
          </a:ln>
        </p:spPr>
      </p:cxnSp>
      <p:cxnSp>
        <p:nvCxnSpPr>
          <p:cNvPr id="850" name="Shape 850"/>
          <p:cNvCxnSpPr>
            <a:stCxn id="844" idx="3"/>
            <a:endCxn id="841" idx="3"/>
          </p:cNvCxnSpPr>
          <p:nvPr/>
        </p:nvCxnSpPr>
        <p:spPr>
          <a:xfrm rot="5400000">
            <a:off x="4984295" y="1576933"/>
            <a:ext cx="324600" cy="2368200"/>
          </a:xfrm>
          <a:prstGeom prst="bentConnector2">
            <a:avLst/>
          </a:prstGeom>
          <a:noFill/>
          <a:ln w="15875" cap="flat" cmpd="sng">
            <a:solidFill>
              <a:schemeClr val="dk1"/>
            </a:solidFill>
            <a:prstDash val="solid"/>
            <a:round/>
            <a:headEnd type="none" w="med" len="med"/>
            <a:tailEnd type="triangle" w="lg" len="lg"/>
          </a:ln>
        </p:spPr>
      </p:cxnSp>
      <p:cxnSp>
        <p:nvCxnSpPr>
          <p:cNvPr id="851" name="Shape 851"/>
          <p:cNvCxnSpPr>
            <a:stCxn id="845" idx="3"/>
            <a:endCxn id="841" idx="3"/>
          </p:cNvCxnSpPr>
          <p:nvPr/>
        </p:nvCxnSpPr>
        <p:spPr>
          <a:xfrm rot="5400000">
            <a:off x="5800356" y="731799"/>
            <a:ext cx="353400" cy="4029600"/>
          </a:xfrm>
          <a:prstGeom prst="bentConnector2">
            <a:avLst/>
          </a:prstGeom>
          <a:noFill/>
          <a:ln w="15875" cap="flat" cmpd="sng">
            <a:solidFill>
              <a:schemeClr val="dk1"/>
            </a:solidFill>
            <a:prstDash val="solid"/>
            <a:round/>
            <a:headEnd type="none" w="med" len="med"/>
            <a:tailEnd type="triangle" w="lg" len="lg"/>
          </a:ln>
        </p:spPr>
      </p:cxnSp>
      <p:sp>
        <p:nvSpPr>
          <p:cNvPr id="852" name="Shape 852"/>
          <p:cNvSpPr/>
          <p:nvPr/>
        </p:nvSpPr>
        <p:spPr>
          <a:xfrm>
            <a:off x="381000" y="3657600"/>
            <a:ext cx="12192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info on all active storms</a:t>
            </a:r>
          </a:p>
        </p:txBody>
      </p:sp>
      <p:cxnSp>
        <p:nvCxnSpPr>
          <p:cNvPr id="853" name="Shape 853"/>
          <p:cNvCxnSpPr>
            <a:stCxn id="846" idx="2"/>
            <a:endCxn id="852" idx="3"/>
          </p:cNvCxnSpPr>
          <p:nvPr/>
        </p:nvCxnSpPr>
        <p:spPr>
          <a:xfrm rot="10800000">
            <a:off x="1600259" y="3837649"/>
            <a:ext cx="441900" cy="0"/>
          </a:xfrm>
          <a:prstGeom prst="straightConnector1">
            <a:avLst/>
          </a:prstGeom>
          <a:noFill/>
          <a:ln w="15875" cap="flat" cmpd="sng">
            <a:solidFill>
              <a:schemeClr val="dk1"/>
            </a:solidFill>
            <a:prstDash val="solid"/>
            <a:round/>
            <a:headEnd type="none" w="med" len="med"/>
            <a:tailEnd type="triangle" w="lg" len="lg"/>
          </a:ln>
        </p:spPr>
      </p:cxnSp>
      <p:cxnSp>
        <p:nvCxnSpPr>
          <p:cNvPr id="854" name="Shape 854"/>
          <p:cNvCxnSpPr>
            <a:stCxn id="841" idx="2"/>
          </p:cNvCxnSpPr>
          <p:nvPr/>
        </p:nvCxnSpPr>
        <p:spPr>
          <a:xfrm>
            <a:off x="3314700" y="3103299"/>
            <a:ext cx="0" cy="1036800"/>
          </a:xfrm>
          <a:prstGeom prst="straightConnector1">
            <a:avLst/>
          </a:prstGeom>
          <a:noFill/>
          <a:ln w="15875" cap="flat" cmpd="sng">
            <a:solidFill>
              <a:schemeClr val="dk1"/>
            </a:solidFill>
            <a:prstDash val="solid"/>
            <a:round/>
            <a:headEnd type="none" w="med" len="med"/>
            <a:tailEnd type="triangle" w="lg" len="lg"/>
          </a:ln>
        </p:spPr>
      </p:cxnSp>
      <p:sp>
        <p:nvSpPr>
          <p:cNvPr id="855" name="Shape 855"/>
          <p:cNvSpPr txBox="1"/>
          <p:nvPr/>
        </p:nvSpPr>
        <p:spPr>
          <a:xfrm>
            <a:off x="1524000" y="3581400"/>
            <a:ext cx="6095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ADDE</a:t>
            </a:r>
          </a:p>
        </p:txBody>
      </p:sp>
      <p:sp>
        <p:nvSpPr>
          <p:cNvPr id="856" name="Shape 856"/>
          <p:cNvSpPr/>
          <p:nvPr/>
        </p:nvSpPr>
        <p:spPr>
          <a:xfrm>
            <a:off x="304800" y="4238364"/>
            <a:ext cx="1371600" cy="5334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Active storms?</a:t>
            </a:r>
          </a:p>
        </p:txBody>
      </p:sp>
      <p:cxnSp>
        <p:nvCxnSpPr>
          <p:cNvPr id="857" name="Shape 857"/>
          <p:cNvCxnSpPr>
            <a:stCxn id="852" idx="2"/>
            <a:endCxn id="856" idx="0"/>
          </p:cNvCxnSpPr>
          <p:nvPr/>
        </p:nvCxnSpPr>
        <p:spPr>
          <a:xfrm>
            <a:off x="990600" y="4017699"/>
            <a:ext cx="0" cy="220800"/>
          </a:xfrm>
          <a:prstGeom prst="straightConnector1">
            <a:avLst/>
          </a:prstGeom>
          <a:noFill/>
          <a:ln w="15875" cap="flat" cmpd="sng">
            <a:solidFill>
              <a:schemeClr val="dk1"/>
            </a:solidFill>
            <a:prstDash val="solid"/>
            <a:round/>
            <a:headEnd type="none" w="med" len="med"/>
            <a:tailEnd type="triangle" w="lg" len="lg"/>
          </a:ln>
        </p:spPr>
      </p:cxnSp>
      <p:sp>
        <p:nvSpPr>
          <p:cNvPr id="858" name="Shape 858"/>
          <p:cNvSpPr/>
          <p:nvPr/>
        </p:nvSpPr>
        <p:spPr>
          <a:xfrm>
            <a:off x="762000" y="4953000"/>
            <a:ext cx="457200"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859" name="Shape 859"/>
          <p:cNvCxnSpPr>
            <a:stCxn id="856" idx="2"/>
            <a:endCxn id="858" idx="0"/>
          </p:cNvCxnSpPr>
          <p:nvPr/>
        </p:nvCxnSpPr>
        <p:spPr>
          <a:xfrm>
            <a:off x="990600" y="4771764"/>
            <a:ext cx="0" cy="181200"/>
          </a:xfrm>
          <a:prstGeom prst="straightConnector1">
            <a:avLst/>
          </a:prstGeom>
          <a:noFill/>
          <a:ln w="15875" cap="flat" cmpd="sng">
            <a:solidFill>
              <a:schemeClr val="dk1"/>
            </a:solidFill>
            <a:prstDash val="solid"/>
            <a:round/>
            <a:headEnd type="none" w="med" len="med"/>
            <a:tailEnd type="triangle" w="lg" len="lg"/>
          </a:ln>
        </p:spPr>
      </p:cxnSp>
      <p:sp>
        <p:nvSpPr>
          <p:cNvPr id="860" name="Shape 860"/>
          <p:cNvSpPr txBox="1"/>
          <p:nvPr/>
        </p:nvSpPr>
        <p:spPr>
          <a:xfrm>
            <a:off x="990600" y="47244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sp>
        <p:nvSpPr>
          <p:cNvPr id="861" name="Shape 861"/>
          <p:cNvSpPr txBox="1"/>
          <p:nvPr/>
        </p:nvSpPr>
        <p:spPr>
          <a:xfrm>
            <a:off x="4648200" y="42672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cxnSp>
        <p:nvCxnSpPr>
          <p:cNvPr id="862" name="Shape 862"/>
          <p:cNvCxnSpPr>
            <a:stCxn id="856" idx="3"/>
          </p:cNvCxnSpPr>
          <p:nvPr/>
        </p:nvCxnSpPr>
        <p:spPr>
          <a:xfrm rot="10800000" flipH="1">
            <a:off x="1676400" y="4502064"/>
            <a:ext cx="228600" cy="3000"/>
          </a:xfrm>
          <a:prstGeom prst="straightConnector1">
            <a:avLst/>
          </a:prstGeom>
          <a:noFill/>
          <a:ln w="15875" cap="flat" cmpd="sng">
            <a:solidFill>
              <a:schemeClr val="dk1"/>
            </a:solidFill>
            <a:prstDash val="solid"/>
            <a:round/>
            <a:headEnd type="none" w="med" len="med"/>
            <a:tailEnd type="triangle" w="lg" len="lg"/>
          </a:ln>
        </p:spPr>
      </p:cxnSp>
      <p:sp>
        <p:nvSpPr>
          <p:cNvPr id="863" name="Shape 863"/>
          <p:cNvSpPr/>
          <p:nvPr/>
        </p:nvSpPr>
        <p:spPr>
          <a:xfrm>
            <a:off x="1905000" y="4140185"/>
            <a:ext cx="2819400" cy="7239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matching storm coverage and time?</a:t>
            </a:r>
          </a:p>
        </p:txBody>
      </p:sp>
      <p:cxnSp>
        <p:nvCxnSpPr>
          <p:cNvPr id="864" name="Shape 864"/>
          <p:cNvCxnSpPr>
            <a:stCxn id="863" idx="2"/>
          </p:cNvCxnSpPr>
          <p:nvPr/>
        </p:nvCxnSpPr>
        <p:spPr>
          <a:xfrm>
            <a:off x="3314700" y="4864085"/>
            <a:ext cx="1500" cy="165000"/>
          </a:xfrm>
          <a:prstGeom prst="straightConnector1">
            <a:avLst/>
          </a:prstGeom>
          <a:noFill/>
          <a:ln w="15875" cap="flat" cmpd="sng">
            <a:solidFill>
              <a:schemeClr val="dk1"/>
            </a:solidFill>
            <a:prstDash val="solid"/>
            <a:round/>
            <a:headEnd type="none" w="med" len="med"/>
            <a:tailEnd type="triangle" w="lg" len="lg"/>
          </a:ln>
        </p:spPr>
      </p:cxnSp>
      <p:cxnSp>
        <p:nvCxnSpPr>
          <p:cNvPr id="865" name="Shape 865"/>
          <p:cNvCxnSpPr>
            <a:stCxn id="863" idx="3"/>
          </p:cNvCxnSpPr>
          <p:nvPr/>
        </p:nvCxnSpPr>
        <p:spPr>
          <a:xfrm>
            <a:off x="4724400" y="4502135"/>
            <a:ext cx="492300" cy="0"/>
          </a:xfrm>
          <a:prstGeom prst="straightConnector1">
            <a:avLst/>
          </a:prstGeom>
          <a:noFill/>
          <a:ln w="15875" cap="flat" cmpd="sng">
            <a:solidFill>
              <a:schemeClr val="dk1"/>
            </a:solidFill>
            <a:prstDash val="solid"/>
            <a:round/>
            <a:headEnd type="none" w="med" len="med"/>
            <a:tailEnd type="triangle" w="lg" len="lg"/>
          </a:ln>
        </p:spPr>
      </p:cxnSp>
      <p:sp>
        <p:nvSpPr>
          <p:cNvPr id="866" name="Shape 866"/>
          <p:cNvSpPr txBox="1"/>
          <p:nvPr/>
        </p:nvSpPr>
        <p:spPr>
          <a:xfrm>
            <a:off x="3352800" y="48006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sp>
        <p:nvSpPr>
          <p:cNvPr id="867" name="Shape 867"/>
          <p:cNvSpPr/>
          <p:nvPr/>
        </p:nvSpPr>
        <p:spPr>
          <a:xfrm>
            <a:off x="5224460" y="4220000"/>
            <a:ext cx="1709739" cy="521681"/>
          </a:xfrm>
          <a:prstGeom prst="flowChartProcess">
            <a:avLst/>
          </a:prstGeom>
          <a:solidFill>
            <a:srgbClr val="6699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Run TRaP  code for orbits meeting time and location criteria [pctrpauto.pgm]</a:t>
            </a:r>
          </a:p>
        </p:txBody>
      </p:sp>
      <p:sp>
        <p:nvSpPr>
          <p:cNvPr id="868" name="Shape 868"/>
          <p:cNvSpPr/>
          <p:nvPr/>
        </p:nvSpPr>
        <p:spPr>
          <a:xfrm>
            <a:off x="7086600" y="3929832"/>
            <a:ext cx="205739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AMSU/MHS TRaPs</a:t>
            </a:r>
          </a:p>
        </p:txBody>
      </p:sp>
      <p:sp>
        <p:nvSpPr>
          <p:cNvPr id="869" name="Shape 869"/>
          <p:cNvSpPr/>
          <p:nvPr/>
        </p:nvSpPr>
        <p:spPr>
          <a:xfrm>
            <a:off x="7223760" y="42383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SSMIS TRaPs</a:t>
            </a:r>
          </a:p>
        </p:txBody>
      </p:sp>
      <p:sp>
        <p:nvSpPr>
          <p:cNvPr id="870" name="Shape 870"/>
          <p:cNvSpPr/>
          <p:nvPr/>
        </p:nvSpPr>
        <p:spPr>
          <a:xfrm>
            <a:off x="7223760" y="45431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GHE TRaPs</a:t>
            </a:r>
          </a:p>
        </p:txBody>
      </p:sp>
      <p:sp>
        <p:nvSpPr>
          <p:cNvPr id="871" name="Shape 871"/>
          <p:cNvSpPr/>
          <p:nvPr/>
        </p:nvSpPr>
        <p:spPr>
          <a:xfrm>
            <a:off x="7223760" y="48479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ATMS TRaPs</a:t>
            </a:r>
          </a:p>
        </p:txBody>
      </p:sp>
      <p:sp>
        <p:nvSpPr>
          <p:cNvPr id="872" name="Shape 872"/>
          <p:cNvSpPr/>
          <p:nvPr/>
        </p:nvSpPr>
        <p:spPr>
          <a:xfrm>
            <a:off x="5791200" y="3657600"/>
            <a:ext cx="533399"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Done</a:t>
            </a:r>
          </a:p>
        </p:txBody>
      </p:sp>
      <p:sp>
        <p:nvSpPr>
          <p:cNvPr id="873" name="Shape 873"/>
          <p:cNvSpPr txBox="1"/>
          <p:nvPr/>
        </p:nvSpPr>
        <p:spPr>
          <a:xfrm>
            <a:off x="1657350" y="4276464"/>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sp>
        <p:nvSpPr>
          <p:cNvPr id="874" name="Shape 874"/>
          <p:cNvSpPr/>
          <p:nvPr/>
        </p:nvSpPr>
        <p:spPr>
          <a:xfrm>
            <a:off x="4419600" y="3076834"/>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Geolocation data for AMSR2 orbit</a:t>
            </a:r>
          </a:p>
        </p:txBody>
      </p:sp>
      <p:cxnSp>
        <p:nvCxnSpPr>
          <p:cNvPr id="875" name="Shape 875"/>
          <p:cNvCxnSpPr>
            <a:stCxn id="874" idx="0"/>
            <a:endCxn id="841" idx="3"/>
          </p:cNvCxnSpPr>
          <p:nvPr/>
        </p:nvCxnSpPr>
        <p:spPr>
          <a:xfrm rot="5400000" flipH="1">
            <a:off x="4690343" y="2195434"/>
            <a:ext cx="153600" cy="1609200"/>
          </a:xfrm>
          <a:prstGeom prst="bentConnector2">
            <a:avLst/>
          </a:prstGeom>
          <a:noFill/>
          <a:ln w="15875" cap="flat" cmpd="sng">
            <a:solidFill>
              <a:schemeClr val="dk1"/>
            </a:solidFill>
            <a:prstDash val="solid"/>
            <a:round/>
            <a:headEnd type="none" w="med" len="med"/>
            <a:tailEnd type="triangle" w="lg" len="lg"/>
          </a:ln>
        </p:spPr>
      </p:cxnSp>
      <p:sp>
        <p:nvSpPr>
          <p:cNvPr id="876" name="Shape 876"/>
          <p:cNvSpPr/>
          <p:nvPr/>
        </p:nvSpPr>
        <p:spPr>
          <a:xfrm>
            <a:off x="7223760" y="51527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AMSR2 TRaPs</a:t>
            </a:r>
          </a:p>
        </p:txBody>
      </p:sp>
      <p:sp>
        <p:nvSpPr>
          <p:cNvPr id="878" name="Shape 878"/>
          <p:cNvSpPr/>
          <p:nvPr/>
        </p:nvSpPr>
        <p:spPr>
          <a:xfrm>
            <a:off x="3048000" y="5029200"/>
            <a:ext cx="536447"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879" name="Shape 879"/>
          <p:cNvCxnSpPr>
            <a:stCxn id="867" idx="0"/>
            <a:endCxn id="872" idx="2"/>
          </p:cNvCxnSpPr>
          <p:nvPr/>
        </p:nvCxnSpPr>
        <p:spPr>
          <a:xfrm rot="10800000">
            <a:off x="6058030" y="3969200"/>
            <a:ext cx="21300" cy="250800"/>
          </a:xfrm>
          <a:prstGeom prst="straightConnector1">
            <a:avLst/>
          </a:prstGeom>
          <a:noFill/>
          <a:ln w="15875" cap="flat" cmpd="sng">
            <a:solidFill>
              <a:schemeClr val="dk1"/>
            </a:solidFill>
            <a:prstDash val="solid"/>
            <a:round/>
            <a:headEnd type="none" w="med" len="med"/>
            <a:tailEnd type="triangle" w="lg" len="lg"/>
          </a:ln>
        </p:spPr>
      </p:cxnSp>
      <p:sp>
        <p:nvSpPr>
          <p:cNvPr id="880" name="Shape 880"/>
          <p:cNvSpPr/>
          <p:nvPr/>
        </p:nvSpPr>
        <p:spPr>
          <a:xfrm>
            <a:off x="3733800" y="5257800"/>
            <a:ext cx="2007108"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SSMIS orbit</a:t>
            </a:r>
          </a:p>
        </p:txBody>
      </p:sp>
      <p:sp>
        <p:nvSpPr>
          <p:cNvPr id="881" name="Shape 881"/>
          <p:cNvSpPr/>
          <p:nvPr/>
        </p:nvSpPr>
        <p:spPr>
          <a:xfrm>
            <a:off x="3886200" y="48006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AMSU/MHS orbit</a:t>
            </a:r>
          </a:p>
        </p:txBody>
      </p:sp>
      <p:sp>
        <p:nvSpPr>
          <p:cNvPr id="882" name="Shape 882"/>
          <p:cNvSpPr/>
          <p:nvPr/>
        </p:nvSpPr>
        <p:spPr>
          <a:xfrm>
            <a:off x="3733800" y="57150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from  GHE</a:t>
            </a:r>
          </a:p>
        </p:txBody>
      </p:sp>
      <p:sp>
        <p:nvSpPr>
          <p:cNvPr id="883" name="Shape 883"/>
          <p:cNvSpPr/>
          <p:nvPr/>
        </p:nvSpPr>
        <p:spPr>
          <a:xfrm>
            <a:off x="3657600" y="61722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ATMS orbit</a:t>
            </a:r>
          </a:p>
        </p:txBody>
      </p:sp>
      <p:sp>
        <p:nvSpPr>
          <p:cNvPr id="884" name="Shape 884"/>
          <p:cNvSpPr/>
          <p:nvPr/>
        </p:nvSpPr>
        <p:spPr>
          <a:xfrm>
            <a:off x="6248400" y="601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Rain Rate for AMSR2 orbit</a:t>
            </a:r>
          </a:p>
        </p:txBody>
      </p:sp>
      <p:cxnSp>
        <p:nvCxnSpPr>
          <p:cNvPr id="886" name="Shape 886"/>
          <p:cNvCxnSpPr>
            <a:endCxn id="841" idx="3"/>
          </p:cNvCxnSpPr>
          <p:nvPr/>
        </p:nvCxnSpPr>
        <p:spPr>
          <a:xfrm rot="5400000" flipH="1">
            <a:off x="5508719" y="1377034"/>
            <a:ext cx="153600" cy="3246000"/>
          </a:xfrm>
          <a:prstGeom prst="bentConnector2">
            <a:avLst/>
          </a:prstGeom>
          <a:noFill/>
          <a:ln w="15875" cap="flat" cmpd="sng">
            <a:solidFill>
              <a:schemeClr val="dk1"/>
            </a:solidFill>
            <a:prstDash val="solid"/>
            <a:round/>
            <a:headEnd type="none" w="med" len="med"/>
            <a:tailEnd type="triangle" w="lg" len="lg"/>
          </a:ln>
        </p:spPr>
      </p:cxnSp>
      <p:sp>
        <p:nvSpPr>
          <p:cNvPr id="887" name="Shape 887"/>
          <p:cNvSpPr/>
          <p:nvPr/>
        </p:nvSpPr>
        <p:spPr>
          <a:xfrm>
            <a:off x="7182046" y="5437850"/>
            <a:ext cx="1920239" cy="198516"/>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GMI </a:t>
            </a:r>
            <a:r>
              <a:rPr lang="en-US" sz="1050" b="0" i="0" u="none" strike="noStrike" cap="none" dirty="0" err="1">
                <a:solidFill>
                  <a:srgbClr val="000000"/>
                </a:solidFill>
                <a:latin typeface="Arial"/>
                <a:ea typeface="Arial"/>
                <a:cs typeface="Arial"/>
                <a:sym typeface="Arial"/>
              </a:rPr>
              <a:t>TRaPs</a:t>
            </a:r>
            <a:endParaRPr lang="en-US" sz="1050" b="0" i="0" u="none" strike="noStrike" cap="none" dirty="0">
              <a:solidFill>
                <a:srgbClr val="000000"/>
              </a:solidFill>
              <a:latin typeface="Arial"/>
              <a:ea typeface="Arial"/>
              <a:cs typeface="Arial"/>
              <a:sym typeface="Arial"/>
            </a:endParaRPr>
          </a:p>
        </p:txBody>
      </p:sp>
      <p:cxnSp>
        <p:nvCxnSpPr>
          <p:cNvPr id="888" name="Shape 888"/>
          <p:cNvCxnSpPr>
            <a:stCxn id="867" idx="3"/>
            <a:endCxn id="868" idx="2"/>
          </p:cNvCxnSpPr>
          <p:nvPr/>
        </p:nvCxnSpPr>
        <p:spPr>
          <a:xfrm rot="10800000" flipH="1">
            <a:off x="6934200" y="4029040"/>
            <a:ext cx="358200" cy="451800"/>
          </a:xfrm>
          <a:prstGeom prst="bentConnector3">
            <a:avLst>
              <a:gd name="adj1" fmla="val 49992"/>
            </a:avLst>
          </a:prstGeom>
          <a:noFill/>
          <a:ln w="15875" cap="flat" cmpd="sng">
            <a:solidFill>
              <a:schemeClr val="dk1"/>
            </a:solidFill>
            <a:prstDash val="solid"/>
            <a:round/>
            <a:headEnd type="none" w="med" len="med"/>
            <a:tailEnd type="triangle" w="lg" len="lg"/>
          </a:ln>
        </p:spPr>
      </p:cxnSp>
      <p:cxnSp>
        <p:nvCxnSpPr>
          <p:cNvPr id="889" name="Shape 889"/>
          <p:cNvCxnSpPr>
            <a:stCxn id="867" idx="3"/>
            <a:endCxn id="869" idx="2"/>
          </p:cNvCxnSpPr>
          <p:nvPr/>
        </p:nvCxnSpPr>
        <p:spPr>
          <a:xfrm rot="10800000" flipH="1">
            <a:off x="6934200" y="4337740"/>
            <a:ext cx="481500" cy="1431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0" name="Shape 890"/>
          <p:cNvCxnSpPr>
            <a:stCxn id="867" idx="3"/>
            <a:endCxn id="870" idx="2"/>
          </p:cNvCxnSpPr>
          <p:nvPr/>
        </p:nvCxnSpPr>
        <p:spPr>
          <a:xfrm>
            <a:off x="6934200" y="4480840"/>
            <a:ext cx="481500" cy="1617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1" name="Shape 891"/>
          <p:cNvCxnSpPr>
            <a:stCxn id="867" idx="3"/>
            <a:endCxn id="871" idx="2"/>
          </p:cNvCxnSpPr>
          <p:nvPr/>
        </p:nvCxnSpPr>
        <p:spPr>
          <a:xfrm>
            <a:off x="6934200" y="4480840"/>
            <a:ext cx="481500" cy="4665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2" name="Shape 892"/>
          <p:cNvCxnSpPr>
            <a:stCxn id="867" idx="3"/>
            <a:endCxn id="876" idx="2"/>
          </p:cNvCxnSpPr>
          <p:nvPr/>
        </p:nvCxnSpPr>
        <p:spPr>
          <a:xfrm>
            <a:off x="6934200" y="4480840"/>
            <a:ext cx="481500" cy="7713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3" name="Shape 893"/>
          <p:cNvCxnSpPr>
            <a:stCxn id="867" idx="3"/>
            <a:endCxn id="887" idx="2"/>
          </p:cNvCxnSpPr>
          <p:nvPr/>
        </p:nvCxnSpPr>
        <p:spPr>
          <a:xfrm>
            <a:off x="6934199" y="4480841"/>
            <a:ext cx="439871" cy="1056267"/>
          </a:xfrm>
          <a:prstGeom prst="bentConnector3">
            <a:avLst>
              <a:gd name="adj1" fmla="val 50000"/>
            </a:avLst>
          </a:prstGeom>
          <a:noFill/>
          <a:ln w="15875" cap="flat" cmpd="sng">
            <a:solidFill>
              <a:schemeClr val="dk1"/>
            </a:solidFill>
            <a:prstDash val="solid"/>
            <a:round/>
            <a:headEnd type="none" w="med" len="med"/>
            <a:tailEnd type="triangle" w="lg" len="lg"/>
          </a:ln>
        </p:spPr>
      </p:cxnSp>
      <p:cxnSp>
        <p:nvCxnSpPr>
          <p:cNvPr id="896" name="Shape 896"/>
          <p:cNvCxnSpPr>
            <a:stCxn id="881" idx="5"/>
            <a:endCxn id="867" idx="2"/>
          </p:cNvCxnSpPr>
          <p:nvPr/>
        </p:nvCxnSpPr>
        <p:spPr>
          <a:xfrm rot="10800000" flipH="1">
            <a:off x="5614415" y="4741549"/>
            <a:ext cx="465000" cy="239100"/>
          </a:xfrm>
          <a:prstGeom prst="bentConnector2">
            <a:avLst/>
          </a:prstGeom>
          <a:noFill/>
          <a:ln w="15875" cap="flat" cmpd="sng">
            <a:solidFill>
              <a:schemeClr val="dk1"/>
            </a:solidFill>
            <a:prstDash val="solid"/>
            <a:round/>
            <a:headEnd type="none" w="med" len="med"/>
            <a:tailEnd type="triangle" w="lg" len="lg"/>
          </a:ln>
        </p:spPr>
      </p:cxnSp>
      <p:cxnSp>
        <p:nvCxnSpPr>
          <p:cNvPr id="897" name="Shape 897"/>
          <p:cNvCxnSpPr>
            <a:stCxn id="880" idx="5"/>
            <a:endCxn id="867" idx="2"/>
          </p:cNvCxnSpPr>
          <p:nvPr/>
        </p:nvCxnSpPr>
        <p:spPr>
          <a:xfrm rot="10800000" flipH="1">
            <a:off x="5540197" y="4741549"/>
            <a:ext cx="539100" cy="696300"/>
          </a:xfrm>
          <a:prstGeom prst="bentConnector2">
            <a:avLst/>
          </a:prstGeom>
          <a:noFill/>
          <a:ln w="15875" cap="flat" cmpd="sng">
            <a:solidFill>
              <a:schemeClr val="dk1"/>
            </a:solidFill>
            <a:prstDash val="solid"/>
            <a:round/>
            <a:headEnd type="none" w="med" len="med"/>
            <a:tailEnd type="triangle" w="lg" len="lg"/>
          </a:ln>
        </p:spPr>
      </p:cxnSp>
      <p:cxnSp>
        <p:nvCxnSpPr>
          <p:cNvPr id="898" name="Shape 898"/>
          <p:cNvCxnSpPr>
            <a:stCxn id="882" idx="5"/>
            <a:endCxn id="867" idx="2"/>
          </p:cNvCxnSpPr>
          <p:nvPr/>
        </p:nvCxnSpPr>
        <p:spPr>
          <a:xfrm rot="10800000" flipH="1">
            <a:off x="5462015" y="4741549"/>
            <a:ext cx="617400" cy="1153500"/>
          </a:xfrm>
          <a:prstGeom prst="bentConnector2">
            <a:avLst/>
          </a:prstGeom>
          <a:noFill/>
          <a:ln w="15875" cap="flat" cmpd="sng">
            <a:solidFill>
              <a:schemeClr val="dk1"/>
            </a:solidFill>
            <a:prstDash val="solid"/>
            <a:round/>
            <a:headEnd type="none" w="med" len="med"/>
            <a:tailEnd type="triangle" w="lg" len="lg"/>
          </a:ln>
        </p:spPr>
      </p:cxnSp>
      <p:cxnSp>
        <p:nvCxnSpPr>
          <p:cNvPr id="899" name="Shape 899"/>
          <p:cNvCxnSpPr>
            <a:stCxn id="883" idx="5"/>
            <a:endCxn id="867" idx="2"/>
          </p:cNvCxnSpPr>
          <p:nvPr/>
        </p:nvCxnSpPr>
        <p:spPr>
          <a:xfrm rot="10800000" flipH="1">
            <a:off x="5385815" y="4741549"/>
            <a:ext cx="693600" cy="1610700"/>
          </a:xfrm>
          <a:prstGeom prst="bentConnector2">
            <a:avLst/>
          </a:prstGeom>
          <a:noFill/>
          <a:ln w="15875" cap="flat" cmpd="sng">
            <a:solidFill>
              <a:schemeClr val="dk1"/>
            </a:solidFill>
            <a:prstDash val="solid"/>
            <a:round/>
            <a:headEnd type="none" w="med" len="med"/>
            <a:tailEnd type="triangle" w="lg" len="lg"/>
          </a:ln>
        </p:spPr>
      </p:cxnSp>
      <p:cxnSp>
        <p:nvCxnSpPr>
          <p:cNvPr id="900" name="Shape 900"/>
          <p:cNvCxnSpPr>
            <a:stCxn id="884" idx="2"/>
            <a:endCxn id="867" idx="2"/>
          </p:cNvCxnSpPr>
          <p:nvPr/>
        </p:nvCxnSpPr>
        <p:spPr>
          <a:xfrm rot="10800000">
            <a:off x="6079224" y="4741549"/>
            <a:ext cx="361200" cy="1458300"/>
          </a:xfrm>
          <a:prstGeom prst="bentConnector2">
            <a:avLst/>
          </a:prstGeom>
          <a:noFill/>
          <a:ln w="15875" cap="flat" cmpd="sng">
            <a:solidFill>
              <a:schemeClr val="dk1"/>
            </a:solidFill>
            <a:prstDash val="solid"/>
            <a:round/>
            <a:headEnd type="none" w="med" len="med"/>
            <a:tailEnd type="triangle" w="lg" len="lg"/>
          </a:ln>
        </p:spPr>
      </p:cxnSp>
      <p:cxnSp>
        <p:nvCxnSpPr>
          <p:cNvPr id="901" name="Shape 901"/>
          <p:cNvCxnSpPr>
            <a:endCxn id="867" idx="2"/>
          </p:cNvCxnSpPr>
          <p:nvPr/>
        </p:nvCxnSpPr>
        <p:spPr>
          <a:xfrm rot="10800000">
            <a:off x="6079224" y="4741750"/>
            <a:ext cx="361200" cy="1936200"/>
          </a:xfrm>
          <a:prstGeom prst="bentConnector2">
            <a:avLst/>
          </a:prstGeom>
          <a:noFill/>
          <a:ln w="15875" cap="flat" cmpd="sng">
            <a:solidFill>
              <a:schemeClr val="dk1"/>
            </a:solidFill>
            <a:prstDash val="solid"/>
            <a:round/>
            <a:headEnd type="none" w="med" len="med"/>
            <a:tailEnd type="triangle" w="lg" len="lg"/>
          </a:ln>
        </p:spPr>
      </p:cxnSp>
      <p:sp>
        <p:nvSpPr>
          <p:cNvPr id="902" name="Shape 902"/>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dirty="0">
                <a:solidFill>
                  <a:srgbClr val="263F78"/>
                </a:solidFill>
                <a:latin typeface="Calibri"/>
                <a:ea typeface="Calibri"/>
                <a:cs typeface="Calibri"/>
                <a:sym typeface="Calibri"/>
              </a:rPr>
              <a:t>Product Processing (</a:t>
            </a:r>
            <a:r>
              <a:rPr lang="en-US" sz="4000" b="1" i="0" u="none" strike="noStrike" cap="none" dirty="0" smtClean="0">
                <a:solidFill>
                  <a:srgbClr val="263F78"/>
                </a:solidFill>
                <a:latin typeface="Calibri"/>
                <a:ea typeface="Calibri"/>
                <a:cs typeface="Calibri"/>
                <a:sym typeface="Calibri"/>
              </a:rPr>
              <a:t>2/5)</a:t>
            </a:r>
            <a:endParaRPr lang="en-US" sz="4000" b="1" i="0" u="none" strike="noStrike" cap="none" dirty="0">
              <a:solidFill>
                <a:srgbClr val="263F78"/>
              </a:solidFill>
              <a:latin typeface="Calibri"/>
              <a:ea typeface="Calibri"/>
              <a:cs typeface="Calibri"/>
              <a:sym typeface="Calibri"/>
            </a:endParaRPr>
          </a:p>
        </p:txBody>
      </p:sp>
      <p:sp>
        <p:nvSpPr>
          <p:cNvPr id="903" name="Shape 90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88</a:t>
            </a:fld>
            <a:endParaRPr lang="en-US" sz="1400" b="0" i="0" u="none" strike="noStrike" cap="none">
              <a:solidFill>
                <a:srgbClr val="295F71"/>
              </a:solidFill>
              <a:latin typeface="Calibri"/>
              <a:ea typeface="Calibri"/>
              <a:cs typeface="Calibri"/>
              <a:sym typeface="Calibri"/>
            </a:endParaRPr>
          </a:p>
        </p:txBody>
      </p:sp>
      <p:sp>
        <p:nvSpPr>
          <p:cNvPr id="66" name="Shape 874"/>
          <p:cNvSpPr/>
          <p:nvPr/>
        </p:nvSpPr>
        <p:spPr>
          <a:xfrm>
            <a:off x="6263640" y="3076834"/>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Geolocation data for </a:t>
            </a:r>
            <a:r>
              <a:rPr lang="en-US" sz="1050" dirty="0" smtClean="0"/>
              <a:t>GMI</a:t>
            </a:r>
            <a:endParaRPr lang="en-US" sz="1050" b="0" i="0" u="none" strike="noStrike" cap="none" dirty="0">
              <a:solidFill>
                <a:srgbClr val="000000"/>
              </a:solidFill>
              <a:latin typeface="Arial"/>
              <a:ea typeface="Arial"/>
              <a:cs typeface="Arial"/>
              <a:sym typeface="Arial"/>
            </a:endParaRPr>
          </a:p>
        </p:txBody>
      </p:sp>
      <p:sp>
        <p:nvSpPr>
          <p:cNvPr id="67" name="Shape 884"/>
          <p:cNvSpPr/>
          <p:nvPr/>
        </p:nvSpPr>
        <p:spPr>
          <a:xfrm>
            <a:off x="6314089" y="6461256"/>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Rain Rate for </a:t>
            </a:r>
            <a:r>
              <a:rPr lang="en-US" sz="1050" dirty="0" smtClean="0"/>
              <a:t>GMI</a:t>
            </a:r>
            <a:r>
              <a:rPr lang="en-US" sz="1050" b="0" i="0" u="none" strike="noStrike" cap="none" dirty="0" smtClean="0">
                <a:solidFill>
                  <a:srgbClr val="000000"/>
                </a:solidFill>
                <a:latin typeface="Arial"/>
                <a:ea typeface="Arial"/>
                <a:cs typeface="Arial"/>
                <a:sym typeface="Arial"/>
              </a:rPr>
              <a:t> </a:t>
            </a:r>
            <a:r>
              <a:rPr lang="en-US" sz="1050" b="0" i="0" u="none" strike="noStrike" cap="none" dirty="0">
                <a:solidFill>
                  <a:srgbClr val="000000"/>
                </a:solidFill>
                <a:latin typeface="Arial"/>
                <a:ea typeface="Arial"/>
                <a:cs typeface="Arial"/>
                <a:sym typeface="Arial"/>
              </a:rPr>
              <a:t>orbit</a:t>
            </a:r>
          </a:p>
        </p:txBody>
      </p:sp>
      <p:sp>
        <p:nvSpPr>
          <p:cNvPr id="69" name="Shape 876"/>
          <p:cNvSpPr/>
          <p:nvPr/>
        </p:nvSpPr>
        <p:spPr>
          <a:xfrm>
            <a:off x="7223759" y="5424702"/>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dirty="0" smtClean="0"/>
              <a:t>GMI</a:t>
            </a:r>
            <a:r>
              <a:rPr lang="en-US" sz="1050" b="0" i="0" u="none" strike="noStrike" cap="none" dirty="0" smtClean="0">
                <a:solidFill>
                  <a:srgbClr val="000000"/>
                </a:solidFill>
                <a:latin typeface="Arial"/>
                <a:ea typeface="Arial"/>
                <a:cs typeface="Arial"/>
                <a:sym typeface="Arial"/>
              </a:rPr>
              <a:t> </a:t>
            </a:r>
            <a:r>
              <a:rPr lang="en-US" sz="1050" b="0" i="0" u="none" strike="noStrike" cap="none" dirty="0" err="1">
                <a:solidFill>
                  <a:srgbClr val="000000"/>
                </a:solidFill>
                <a:latin typeface="Arial"/>
                <a:ea typeface="Arial"/>
                <a:cs typeface="Arial"/>
                <a:sym typeface="Arial"/>
              </a:rPr>
              <a:t>TRaPs</a:t>
            </a:r>
            <a:endParaRPr 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970863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p:nvPr/>
        </p:nvSpPr>
        <p:spPr>
          <a:xfrm>
            <a:off x="213322" y="3076835"/>
            <a:ext cx="1737360" cy="360097"/>
          </a:xfrm>
          <a:prstGeom prst="flowChartPredefinedProcess">
            <a:avLst/>
          </a:prstGeom>
          <a:solidFill>
            <a:srgbClr val="CCFFFF"/>
          </a:solidFill>
          <a:ln w="15875" cap="flat" cmpd="sng">
            <a:solidFill>
              <a:srgbClr val="000000"/>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dirty="0" smtClean="0"/>
              <a:t>RCLIPER </a:t>
            </a:r>
            <a:r>
              <a:rPr lang="en-US" sz="1050" b="0" i="0" u="none" strike="noStrike" cap="none" dirty="0" smtClean="0">
                <a:solidFill>
                  <a:srgbClr val="000000"/>
                </a:solidFill>
                <a:latin typeface="Arial"/>
                <a:ea typeface="Arial"/>
                <a:cs typeface="Arial"/>
                <a:sym typeface="Arial"/>
              </a:rPr>
              <a:t> </a:t>
            </a:r>
            <a:r>
              <a:rPr lang="en-US" sz="1050" b="0" i="0" u="none" strike="noStrike" cap="none" dirty="0">
                <a:solidFill>
                  <a:srgbClr val="000000"/>
                </a:solidFill>
                <a:latin typeface="Arial"/>
                <a:ea typeface="Arial"/>
                <a:cs typeface="Arial"/>
                <a:sym typeface="Arial"/>
              </a:rPr>
              <a:t>generator</a:t>
            </a:r>
          </a:p>
        </p:txBody>
      </p:sp>
      <p:sp>
        <p:nvSpPr>
          <p:cNvPr id="841" name="Shape 841"/>
          <p:cNvSpPr/>
          <p:nvPr/>
        </p:nvSpPr>
        <p:spPr>
          <a:xfrm>
            <a:off x="2913150" y="2749641"/>
            <a:ext cx="12954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Get </a:t>
            </a:r>
            <a:r>
              <a:rPr lang="en-US" sz="1050" dirty="0" smtClean="0"/>
              <a:t>SHIPS file</a:t>
            </a:r>
            <a:r>
              <a:rPr lang="en-US" sz="1050" b="0" i="0" u="none" strike="noStrike" cap="none" dirty="0" smtClean="0">
                <a:solidFill>
                  <a:srgbClr val="000000"/>
                </a:solidFill>
                <a:latin typeface="Arial"/>
                <a:ea typeface="Arial"/>
                <a:cs typeface="Arial"/>
                <a:sym typeface="Arial"/>
              </a:rPr>
              <a:t> </a:t>
            </a:r>
            <a:endParaRPr lang="en-US" sz="1050" b="0" i="0" u="none" strike="noStrike" cap="none" dirty="0">
              <a:solidFill>
                <a:srgbClr val="000000"/>
              </a:solidFill>
              <a:latin typeface="Arial"/>
              <a:ea typeface="Arial"/>
              <a:cs typeface="Arial"/>
              <a:sym typeface="Arial"/>
            </a:endParaRPr>
          </a:p>
        </p:txBody>
      </p:sp>
      <p:sp>
        <p:nvSpPr>
          <p:cNvPr id="846" name="Shape 846"/>
          <p:cNvSpPr/>
          <p:nvPr/>
        </p:nvSpPr>
        <p:spPr>
          <a:xfrm>
            <a:off x="1962149" y="3657600"/>
            <a:ext cx="137159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FOS forecast bulletins</a:t>
            </a:r>
          </a:p>
        </p:txBody>
      </p:sp>
      <p:cxnSp>
        <p:nvCxnSpPr>
          <p:cNvPr id="847" name="Shape 847"/>
          <p:cNvCxnSpPr/>
          <p:nvPr/>
        </p:nvCxnSpPr>
        <p:spPr>
          <a:xfrm flipH="1">
            <a:off x="991162" y="3440503"/>
            <a:ext cx="15203" cy="253363"/>
          </a:xfrm>
          <a:prstGeom prst="straightConnector1">
            <a:avLst/>
          </a:prstGeom>
          <a:noFill/>
          <a:ln w="15875" cap="flat" cmpd="sng">
            <a:solidFill>
              <a:schemeClr val="dk1"/>
            </a:solidFill>
            <a:prstDash val="solid"/>
            <a:round/>
            <a:headEnd type="none" w="med" len="med"/>
            <a:tailEnd type="triangle" w="lg" len="lg"/>
          </a:ln>
        </p:spPr>
      </p:cxnSp>
      <p:sp>
        <p:nvSpPr>
          <p:cNvPr id="852" name="Shape 852"/>
          <p:cNvSpPr/>
          <p:nvPr/>
        </p:nvSpPr>
        <p:spPr>
          <a:xfrm>
            <a:off x="457199" y="3668942"/>
            <a:ext cx="12192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Collect info on all active storms</a:t>
            </a:r>
          </a:p>
        </p:txBody>
      </p:sp>
      <p:cxnSp>
        <p:nvCxnSpPr>
          <p:cNvPr id="853" name="Shape 853"/>
          <p:cNvCxnSpPr>
            <a:stCxn id="846" idx="2"/>
            <a:endCxn id="852" idx="3"/>
          </p:cNvCxnSpPr>
          <p:nvPr/>
        </p:nvCxnSpPr>
        <p:spPr>
          <a:xfrm flipH="1">
            <a:off x="1676399" y="3837649"/>
            <a:ext cx="422910" cy="11342"/>
          </a:xfrm>
          <a:prstGeom prst="straightConnector1">
            <a:avLst/>
          </a:prstGeom>
          <a:noFill/>
          <a:ln w="15875" cap="flat" cmpd="sng">
            <a:solidFill>
              <a:schemeClr val="dk1"/>
            </a:solidFill>
            <a:prstDash val="solid"/>
            <a:round/>
            <a:headEnd type="none" w="med" len="med"/>
            <a:tailEnd type="triangle" w="lg" len="lg"/>
          </a:ln>
        </p:spPr>
      </p:cxnSp>
      <p:cxnSp>
        <p:nvCxnSpPr>
          <p:cNvPr id="854" name="Shape 854"/>
          <p:cNvCxnSpPr>
            <a:stCxn id="841" idx="2"/>
          </p:cNvCxnSpPr>
          <p:nvPr/>
        </p:nvCxnSpPr>
        <p:spPr>
          <a:xfrm>
            <a:off x="3560850" y="3109740"/>
            <a:ext cx="0" cy="1036800"/>
          </a:xfrm>
          <a:prstGeom prst="straightConnector1">
            <a:avLst/>
          </a:prstGeom>
          <a:noFill/>
          <a:ln w="15875" cap="flat" cmpd="sng">
            <a:solidFill>
              <a:schemeClr val="dk1"/>
            </a:solidFill>
            <a:prstDash val="solid"/>
            <a:round/>
            <a:headEnd type="none" w="med" len="med"/>
            <a:tailEnd type="triangle" w="lg" len="lg"/>
          </a:ln>
        </p:spPr>
      </p:cxnSp>
      <p:sp>
        <p:nvSpPr>
          <p:cNvPr id="855" name="Shape 855"/>
          <p:cNvSpPr txBox="1"/>
          <p:nvPr/>
        </p:nvSpPr>
        <p:spPr>
          <a:xfrm>
            <a:off x="1657350" y="3567185"/>
            <a:ext cx="6095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ADDE</a:t>
            </a:r>
          </a:p>
        </p:txBody>
      </p:sp>
      <p:sp>
        <p:nvSpPr>
          <p:cNvPr id="856" name="Shape 856"/>
          <p:cNvSpPr/>
          <p:nvPr/>
        </p:nvSpPr>
        <p:spPr>
          <a:xfrm>
            <a:off x="304800" y="4238364"/>
            <a:ext cx="1371600" cy="5334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Active storms?</a:t>
            </a:r>
          </a:p>
        </p:txBody>
      </p:sp>
      <p:cxnSp>
        <p:nvCxnSpPr>
          <p:cNvPr id="857" name="Shape 857"/>
          <p:cNvCxnSpPr>
            <a:endCxn id="856" idx="0"/>
          </p:cNvCxnSpPr>
          <p:nvPr/>
        </p:nvCxnSpPr>
        <p:spPr>
          <a:xfrm>
            <a:off x="990600" y="4029090"/>
            <a:ext cx="0" cy="209274"/>
          </a:xfrm>
          <a:prstGeom prst="straightConnector1">
            <a:avLst/>
          </a:prstGeom>
          <a:noFill/>
          <a:ln w="15875" cap="flat" cmpd="sng">
            <a:solidFill>
              <a:schemeClr val="dk1"/>
            </a:solidFill>
            <a:prstDash val="solid"/>
            <a:round/>
            <a:headEnd type="none" w="med" len="med"/>
            <a:tailEnd type="triangle" w="lg" len="lg"/>
          </a:ln>
        </p:spPr>
      </p:cxnSp>
      <p:sp>
        <p:nvSpPr>
          <p:cNvPr id="858" name="Shape 858"/>
          <p:cNvSpPr/>
          <p:nvPr/>
        </p:nvSpPr>
        <p:spPr>
          <a:xfrm>
            <a:off x="762000" y="4953000"/>
            <a:ext cx="457200"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859" name="Shape 859"/>
          <p:cNvCxnSpPr>
            <a:stCxn id="856" idx="2"/>
            <a:endCxn id="858" idx="0"/>
          </p:cNvCxnSpPr>
          <p:nvPr/>
        </p:nvCxnSpPr>
        <p:spPr>
          <a:xfrm>
            <a:off x="990600" y="4771764"/>
            <a:ext cx="0" cy="181200"/>
          </a:xfrm>
          <a:prstGeom prst="straightConnector1">
            <a:avLst/>
          </a:prstGeom>
          <a:noFill/>
          <a:ln w="15875" cap="flat" cmpd="sng">
            <a:solidFill>
              <a:schemeClr val="dk1"/>
            </a:solidFill>
            <a:prstDash val="solid"/>
            <a:round/>
            <a:headEnd type="none" w="med" len="med"/>
            <a:tailEnd type="triangle" w="lg" len="lg"/>
          </a:ln>
        </p:spPr>
      </p:cxnSp>
      <p:sp>
        <p:nvSpPr>
          <p:cNvPr id="860" name="Shape 860"/>
          <p:cNvSpPr txBox="1"/>
          <p:nvPr/>
        </p:nvSpPr>
        <p:spPr>
          <a:xfrm>
            <a:off x="990600" y="47244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cxnSp>
        <p:nvCxnSpPr>
          <p:cNvPr id="862" name="Shape 862"/>
          <p:cNvCxnSpPr>
            <a:stCxn id="856" idx="3"/>
            <a:endCxn id="863" idx="1"/>
          </p:cNvCxnSpPr>
          <p:nvPr/>
        </p:nvCxnSpPr>
        <p:spPr>
          <a:xfrm flipV="1">
            <a:off x="1676400" y="4490298"/>
            <a:ext cx="474750" cy="14766"/>
          </a:xfrm>
          <a:prstGeom prst="straightConnector1">
            <a:avLst/>
          </a:prstGeom>
          <a:noFill/>
          <a:ln w="15875" cap="flat" cmpd="sng">
            <a:solidFill>
              <a:schemeClr val="dk1"/>
            </a:solidFill>
            <a:prstDash val="solid"/>
            <a:round/>
            <a:headEnd type="none" w="med" len="med"/>
            <a:tailEnd type="triangle" w="lg" len="lg"/>
          </a:ln>
        </p:spPr>
      </p:cxnSp>
      <p:sp>
        <p:nvSpPr>
          <p:cNvPr id="863" name="Shape 863"/>
          <p:cNvSpPr/>
          <p:nvPr/>
        </p:nvSpPr>
        <p:spPr>
          <a:xfrm>
            <a:off x="2151150" y="4128348"/>
            <a:ext cx="2819400" cy="7239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dirty="0" smtClean="0"/>
              <a:t>Run RCLIPER code to generate RCLIPER forecasts</a:t>
            </a:r>
            <a:endParaRPr lang="en-US" sz="1050" b="0" i="0" u="none" strike="noStrike" cap="none" dirty="0">
              <a:solidFill>
                <a:srgbClr val="000000"/>
              </a:solidFill>
              <a:latin typeface="Arial"/>
              <a:ea typeface="Arial"/>
              <a:cs typeface="Arial"/>
              <a:sym typeface="Arial"/>
            </a:endParaRPr>
          </a:p>
        </p:txBody>
      </p:sp>
      <p:cxnSp>
        <p:nvCxnSpPr>
          <p:cNvPr id="865" name="Shape 865"/>
          <p:cNvCxnSpPr>
            <a:stCxn id="863" idx="3"/>
          </p:cNvCxnSpPr>
          <p:nvPr/>
        </p:nvCxnSpPr>
        <p:spPr>
          <a:xfrm>
            <a:off x="4970550" y="4490298"/>
            <a:ext cx="492300" cy="0"/>
          </a:xfrm>
          <a:prstGeom prst="straightConnector1">
            <a:avLst/>
          </a:prstGeom>
          <a:noFill/>
          <a:ln w="15875" cap="flat" cmpd="sng">
            <a:solidFill>
              <a:schemeClr val="dk1"/>
            </a:solidFill>
            <a:prstDash val="solid"/>
            <a:round/>
            <a:headEnd type="none" w="med" len="med"/>
            <a:tailEnd type="triangle" w="lg" len="lg"/>
          </a:ln>
        </p:spPr>
      </p:cxnSp>
      <p:sp>
        <p:nvSpPr>
          <p:cNvPr id="867" name="Shape 867"/>
          <p:cNvSpPr/>
          <p:nvPr/>
        </p:nvSpPr>
        <p:spPr>
          <a:xfrm>
            <a:off x="5224460" y="4220000"/>
            <a:ext cx="1709739" cy="521681"/>
          </a:xfrm>
          <a:prstGeom prst="flowChartProcess">
            <a:avLst/>
          </a:prstGeom>
          <a:solidFill>
            <a:srgbClr val="6699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dirty="0" smtClean="0"/>
              <a:t>Convert RCLIPER forecast to </a:t>
            </a:r>
            <a:r>
              <a:rPr lang="en-US" sz="1050" dirty="0" err="1"/>
              <a:t>M</a:t>
            </a:r>
            <a:r>
              <a:rPr lang="en-US" sz="1050" dirty="0" err="1" smtClean="0"/>
              <a:t>cidas</a:t>
            </a:r>
            <a:r>
              <a:rPr lang="en-US" sz="1050" dirty="0" smtClean="0"/>
              <a:t> area file/image </a:t>
            </a:r>
            <a:endParaRPr lang="en-US" sz="1050" b="0" i="0" u="none" strike="noStrike" cap="none" dirty="0">
              <a:solidFill>
                <a:srgbClr val="000000"/>
              </a:solidFill>
              <a:latin typeface="Arial"/>
              <a:ea typeface="Arial"/>
              <a:cs typeface="Arial"/>
              <a:sym typeface="Arial"/>
            </a:endParaRPr>
          </a:p>
        </p:txBody>
      </p:sp>
      <p:sp>
        <p:nvSpPr>
          <p:cNvPr id="872" name="Shape 872"/>
          <p:cNvSpPr/>
          <p:nvPr/>
        </p:nvSpPr>
        <p:spPr>
          <a:xfrm>
            <a:off x="5791200" y="3657600"/>
            <a:ext cx="533399"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Done</a:t>
            </a:r>
          </a:p>
        </p:txBody>
      </p:sp>
      <p:sp>
        <p:nvSpPr>
          <p:cNvPr id="873" name="Shape 873"/>
          <p:cNvSpPr txBox="1"/>
          <p:nvPr/>
        </p:nvSpPr>
        <p:spPr>
          <a:xfrm>
            <a:off x="1657350" y="4276464"/>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sp>
        <p:nvSpPr>
          <p:cNvPr id="877" name="Shape 877"/>
          <p:cNvSpPr/>
          <p:nvPr/>
        </p:nvSpPr>
        <p:spPr>
          <a:xfrm>
            <a:off x="7223760" y="4324168"/>
            <a:ext cx="1920239" cy="198516"/>
          </a:xfrm>
          <a:prstGeom prst="flowChartInputOutput">
            <a:avLst/>
          </a:prstGeom>
          <a:solidFill>
            <a:srgbClr val="FF9999"/>
          </a:solidFill>
          <a:ln w="15875" cap="flat" cmpd="sng">
            <a:solidFill>
              <a:schemeClr val="dk1"/>
            </a:solidFill>
            <a:prstDash val="dash"/>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21B2C8"/>
              </a:buClr>
              <a:buSzPct val="25000"/>
              <a:buFont typeface="Arial"/>
              <a:buNone/>
            </a:pPr>
            <a:r>
              <a:rPr lang="en-US" sz="1050" b="0" i="0" u="none" strike="noStrike" cap="none" dirty="0">
                <a:solidFill>
                  <a:srgbClr val="21B2C8"/>
                </a:solidFill>
                <a:latin typeface="Arial"/>
                <a:ea typeface="Arial"/>
                <a:cs typeface="Arial"/>
                <a:sym typeface="Arial"/>
              </a:rPr>
              <a:t>R-CLIPER</a:t>
            </a:r>
          </a:p>
        </p:txBody>
      </p:sp>
      <p:cxnSp>
        <p:nvCxnSpPr>
          <p:cNvPr id="879" name="Shape 879"/>
          <p:cNvCxnSpPr>
            <a:stCxn id="867" idx="0"/>
            <a:endCxn id="872" idx="2"/>
          </p:cNvCxnSpPr>
          <p:nvPr/>
        </p:nvCxnSpPr>
        <p:spPr>
          <a:xfrm rot="10800000">
            <a:off x="6058030" y="3969200"/>
            <a:ext cx="21300" cy="250800"/>
          </a:xfrm>
          <a:prstGeom prst="straightConnector1">
            <a:avLst/>
          </a:prstGeom>
          <a:noFill/>
          <a:ln w="15875" cap="flat" cmpd="sng">
            <a:solidFill>
              <a:schemeClr val="dk1"/>
            </a:solidFill>
            <a:prstDash val="solid"/>
            <a:round/>
            <a:headEnd type="none" w="med" len="med"/>
            <a:tailEnd type="triangle" w="lg" len="lg"/>
          </a:ln>
        </p:spPr>
      </p:cxnSp>
      <p:sp>
        <p:nvSpPr>
          <p:cNvPr id="902" name="Shape 902"/>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dirty="0">
                <a:solidFill>
                  <a:srgbClr val="263F78"/>
                </a:solidFill>
                <a:latin typeface="Calibri"/>
                <a:ea typeface="Calibri"/>
                <a:cs typeface="Calibri"/>
                <a:sym typeface="Calibri"/>
              </a:rPr>
              <a:t>Product Processing </a:t>
            </a:r>
            <a:r>
              <a:rPr lang="en-US" sz="4000" b="1" i="0" u="none" strike="noStrike" cap="none" dirty="0" smtClean="0">
                <a:solidFill>
                  <a:srgbClr val="263F78"/>
                </a:solidFill>
                <a:latin typeface="Calibri"/>
                <a:ea typeface="Calibri"/>
                <a:cs typeface="Calibri"/>
                <a:sym typeface="Calibri"/>
              </a:rPr>
              <a:t>(</a:t>
            </a:r>
            <a:r>
              <a:rPr lang="en-US" sz="4000" b="1" dirty="0">
                <a:solidFill>
                  <a:srgbClr val="263F78"/>
                </a:solidFill>
                <a:latin typeface="Calibri"/>
                <a:ea typeface="Calibri"/>
                <a:cs typeface="Calibri"/>
                <a:sym typeface="Calibri"/>
              </a:rPr>
              <a:t>3</a:t>
            </a:r>
            <a:r>
              <a:rPr lang="en-US" sz="4000" b="1" i="0" u="none" strike="noStrike" cap="none" dirty="0" smtClean="0">
                <a:solidFill>
                  <a:srgbClr val="263F78"/>
                </a:solidFill>
                <a:latin typeface="Calibri"/>
                <a:ea typeface="Calibri"/>
                <a:cs typeface="Calibri"/>
                <a:sym typeface="Calibri"/>
              </a:rPr>
              <a:t>/5)</a:t>
            </a:r>
            <a:endParaRPr lang="en-US" sz="4000" b="1" i="0" u="none" strike="noStrike" cap="none" dirty="0">
              <a:solidFill>
                <a:srgbClr val="263F78"/>
              </a:solidFill>
              <a:latin typeface="Calibri"/>
              <a:ea typeface="Calibri"/>
              <a:cs typeface="Calibri"/>
              <a:sym typeface="Calibri"/>
            </a:endParaRPr>
          </a:p>
        </p:txBody>
      </p:sp>
      <p:sp>
        <p:nvSpPr>
          <p:cNvPr id="903" name="Shape 90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89</a:t>
            </a:fld>
            <a:endParaRPr lang="en-US" sz="1400" b="0" i="0" u="none" strike="noStrike" cap="none">
              <a:solidFill>
                <a:srgbClr val="295F71"/>
              </a:solidFill>
              <a:latin typeface="Calibri"/>
              <a:ea typeface="Calibri"/>
              <a:cs typeface="Calibri"/>
              <a:sym typeface="Calibri"/>
            </a:endParaRPr>
          </a:p>
        </p:txBody>
      </p:sp>
      <p:cxnSp>
        <p:nvCxnSpPr>
          <p:cNvPr id="86" name="Shape 862"/>
          <p:cNvCxnSpPr/>
          <p:nvPr/>
        </p:nvCxnSpPr>
        <p:spPr>
          <a:xfrm flipV="1">
            <a:off x="6920929" y="4506445"/>
            <a:ext cx="302831" cy="14766"/>
          </a:xfrm>
          <a:prstGeom prst="straightConnector1">
            <a:avLst/>
          </a:prstGeom>
          <a:noFill/>
          <a:ln w="15875" cap="flat" cmpd="sng">
            <a:solidFill>
              <a:schemeClr val="dk1"/>
            </a:solidFill>
            <a:prstDash val="solid"/>
            <a:round/>
            <a:headEnd type="none" w="med" len="med"/>
            <a:tailEnd type="triangle" w="lg" len="lg"/>
          </a:ln>
        </p:spPr>
      </p:cxnSp>
    </p:spTree>
    <p:extLst>
      <p:ext uri="{BB962C8B-B14F-4D97-AF65-F5344CB8AC3E}">
        <p14:creationId xmlns:p14="http://schemas.microsoft.com/office/powerpoint/2010/main" val="355161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09600" y="2057400"/>
            <a:ext cx="7848599" cy="3809999"/>
          </a:xfrm>
          <a:prstGeom prst="rect">
            <a:avLst/>
          </a:prstGeom>
          <a:noFill/>
          <a:ln>
            <a:noFill/>
          </a:ln>
        </p:spPr>
        <p:txBody>
          <a:bodyPr lIns="91425" tIns="45700" rIns="91425" bIns="45700" anchor="t" anchorCtr="0">
            <a:noAutofit/>
          </a:bodyPr>
          <a:lstStyle/>
          <a:p>
            <a:pPr lvl="0" indent="-273050">
              <a:lnSpc>
                <a:spcPct val="90000"/>
              </a:lnSpc>
              <a:spcBef>
                <a:spcPts val="0"/>
              </a:spcBef>
            </a:pPr>
            <a:r>
              <a:rPr lang="en-US" sz="2400" b="0" i="0" u="none" strike="noStrike" cap="none" dirty="0" smtClean="0">
                <a:solidFill>
                  <a:schemeClr val="dk1"/>
                </a:solidFill>
                <a:latin typeface="Calibri"/>
                <a:ea typeface="Calibri"/>
                <a:cs typeface="Calibri"/>
                <a:sym typeface="Calibri"/>
              </a:rPr>
              <a:t>What is R-CLIPER? </a:t>
            </a:r>
            <a:r>
              <a:rPr lang="en-US" sz="2400" dirty="0">
                <a:latin typeface="Calibri"/>
                <a:ea typeface="Calibri"/>
                <a:cs typeface="Calibri"/>
                <a:sym typeface="Calibri"/>
              </a:rPr>
              <a:t>- tropical cyclone rainfall climatology and persistence (R-CLIPER) model</a:t>
            </a:r>
          </a:p>
          <a:p>
            <a:pPr marL="0" lvl="0" indent="0">
              <a:lnSpc>
                <a:spcPct val="90000"/>
              </a:lnSpc>
              <a:spcBef>
                <a:spcPts val="0"/>
              </a:spcBef>
              <a:buNone/>
            </a:pPr>
            <a:r>
              <a:rPr lang="en-US" sz="1400" dirty="0">
                <a:latin typeface="Calibri"/>
                <a:ea typeface="Calibri"/>
                <a:cs typeface="Calibri"/>
                <a:sym typeface="Calibri"/>
              </a:rPr>
              <a:t>      </a:t>
            </a:r>
            <a:endParaRPr lang="en-US" sz="1400" dirty="0" smtClean="0">
              <a:latin typeface="Calibri"/>
              <a:ea typeface="Calibri"/>
              <a:cs typeface="Calibri"/>
              <a:sym typeface="Calibri"/>
            </a:endParaRPr>
          </a:p>
          <a:p>
            <a:pPr marL="0" lvl="0" indent="0">
              <a:lnSpc>
                <a:spcPct val="90000"/>
              </a:lnSpc>
              <a:spcBef>
                <a:spcPts val="0"/>
              </a:spcBef>
              <a:buNone/>
            </a:pPr>
            <a:r>
              <a:rPr lang="en-US" sz="1400" b="0" i="0" u="none" strike="noStrike" cap="none" dirty="0" smtClean="0">
                <a:solidFill>
                  <a:schemeClr val="dk1"/>
                </a:solidFill>
                <a:latin typeface="Calibri"/>
                <a:ea typeface="Calibri"/>
                <a:cs typeface="Calibri"/>
                <a:sym typeface="Calibri"/>
              </a:rPr>
              <a:t>        </a:t>
            </a:r>
          </a:p>
        </p:txBody>
      </p:sp>
      <p:sp>
        <p:nvSpPr>
          <p:cNvPr id="200" name="Shape 200"/>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Project Objectives</a:t>
            </a:r>
          </a:p>
        </p:txBody>
      </p:sp>
      <p:sp>
        <p:nvSpPr>
          <p:cNvPr id="201" name="Shape 2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a:t>
            </a:fld>
            <a:endParaRPr lang="en-US" sz="1400" b="0" i="0" u="none" strike="noStrike" cap="none">
              <a:solidFill>
                <a:srgbClr val="295F71"/>
              </a:solidFill>
              <a:latin typeface="Calibri"/>
              <a:ea typeface="Calibri"/>
              <a:cs typeface="Calibri"/>
              <a:sym typeface="Calibri"/>
            </a:endParaRPr>
          </a:p>
        </p:txBody>
      </p:sp>
      <p:sp>
        <p:nvSpPr>
          <p:cNvPr id="2" name="Rectangle 1"/>
          <p:cNvSpPr/>
          <p:nvPr/>
        </p:nvSpPr>
        <p:spPr>
          <a:xfrm>
            <a:off x="1219200" y="3124200"/>
            <a:ext cx="1891865" cy="338554"/>
          </a:xfrm>
          <a:prstGeom prst="rect">
            <a:avLst/>
          </a:prstGeom>
        </p:spPr>
        <p:txBody>
          <a:bodyPr wrap="none">
            <a:spAutoFit/>
          </a:bodyPr>
          <a:lstStyle/>
          <a:p>
            <a:r>
              <a:rPr lang="en-US" sz="1600" dirty="0"/>
              <a:t>R(</a:t>
            </a:r>
            <a:r>
              <a:rPr lang="en-US" sz="1600" dirty="0" err="1"/>
              <a:t>r,t</a:t>
            </a:r>
            <a:r>
              <a:rPr lang="en-US" sz="1600" dirty="0"/>
              <a:t>) = (</a:t>
            </a:r>
            <a:r>
              <a:rPr lang="en-US" sz="1600" dirty="0" smtClean="0"/>
              <a:t>ae    + b)e</a:t>
            </a:r>
            <a:endParaRPr lang="en-US" sz="1600" dirty="0"/>
          </a:p>
        </p:txBody>
      </p:sp>
      <p:sp>
        <p:nvSpPr>
          <p:cNvPr id="9" name="Rectangle 8"/>
          <p:cNvSpPr/>
          <p:nvPr/>
        </p:nvSpPr>
        <p:spPr>
          <a:xfrm>
            <a:off x="2173228" y="3063765"/>
            <a:ext cx="1707519" cy="307777"/>
          </a:xfrm>
          <a:prstGeom prst="rect">
            <a:avLst/>
          </a:prstGeom>
        </p:spPr>
        <p:txBody>
          <a:bodyPr wrap="none">
            <a:spAutoFit/>
          </a:bodyPr>
          <a:lstStyle/>
          <a:p>
            <a:r>
              <a:rPr lang="en-US" dirty="0" smtClean="0"/>
              <a:t>-</a:t>
            </a:r>
            <a:r>
              <a:rPr lang="el-GR" dirty="0"/>
              <a:t> α</a:t>
            </a:r>
            <a:r>
              <a:rPr lang="en-US" dirty="0" smtClean="0"/>
              <a:t>t           -(</a:t>
            </a:r>
            <a:r>
              <a:rPr lang="en-US" dirty="0"/>
              <a:t>r-</a:t>
            </a:r>
            <a:r>
              <a:rPr lang="en-US" dirty="0" err="1"/>
              <a:t>rm</a:t>
            </a:r>
            <a:r>
              <a:rPr lang="en-US" dirty="0"/>
              <a:t>)/re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358404"/>
            <a:ext cx="3657600" cy="285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4191000"/>
            <a:ext cx="4572000" cy="954107"/>
          </a:xfrm>
          <a:prstGeom prst="rect">
            <a:avLst/>
          </a:prstGeom>
        </p:spPr>
        <p:txBody>
          <a:bodyPr>
            <a:spAutoFit/>
          </a:bodyPr>
          <a:lstStyle/>
          <a:p>
            <a:r>
              <a:rPr lang="en-US" dirty="0"/>
              <a:t>where parameters a </a:t>
            </a:r>
            <a:r>
              <a:rPr lang="en-US" dirty="0" smtClean="0"/>
              <a:t>and</a:t>
            </a:r>
            <a:r>
              <a:rPr lang="el-GR" dirty="0" smtClean="0"/>
              <a:t> </a:t>
            </a:r>
            <a:r>
              <a:rPr lang="el-GR" dirty="0"/>
              <a:t>α</a:t>
            </a:r>
            <a:r>
              <a:rPr lang="en-US" dirty="0" smtClean="0"/>
              <a:t> </a:t>
            </a:r>
            <a:r>
              <a:rPr lang="en-US" dirty="0"/>
              <a:t>are defined from the fit to the gauge data in time, and b by the fit to the gauge data by radius, where </a:t>
            </a:r>
            <a:r>
              <a:rPr lang="en-US" dirty="0" err="1"/>
              <a:t>rm</a:t>
            </a:r>
            <a:r>
              <a:rPr lang="en-US" dirty="0"/>
              <a:t> is the radius of maximum rainfall (=0) and re=500 km. </a:t>
            </a:r>
          </a:p>
        </p:txBody>
      </p:sp>
    </p:spTree>
    <p:extLst>
      <p:ext uri="{BB962C8B-B14F-4D97-AF65-F5344CB8AC3E}">
        <p14:creationId xmlns:p14="http://schemas.microsoft.com/office/powerpoint/2010/main" val="7522862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Shape 908"/>
          <p:cNvSpPr txBox="1">
            <a:spLocks noGrp="1"/>
          </p:cNvSpPr>
          <p:nvPr>
            <p:ph type="body" idx="1"/>
          </p:nvPr>
        </p:nvSpPr>
        <p:spPr>
          <a:xfrm>
            <a:off x="381000" y="2133600"/>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Generate </a:t>
            </a:r>
            <a:r>
              <a:rPr lang="en-US" sz="2800" b="0" i="0" u="none" strike="noStrike" cap="none" dirty="0" err="1">
                <a:solidFill>
                  <a:schemeClr val="dk1"/>
                </a:solidFill>
                <a:latin typeface="Calibri"/>
                <a:ea typeface="Calibri"/>
                <a:cs typeface="Calibri"/>
                <a:sym typeface="Calibri"/>
              </a:rPr>
              <a:t>eTRaPs</a:t>
            </a:r>
            <a:endParaRPr lang="en-US" sz="2800" b="0" i="0" u="none" strike="noStrike" cap="none" dirty="0">
              <a:solidFill>
                <a:schemeClr val="dk1"/>
              </a:solidFill>
              <a:latin typeface="Calibri"/>
              <a:ea typeface="Calibri"/>
              <a:cs typeface="Calibri"/>
              <a:sym typeface="Calibri"/>
            </a:endParaRPr>
          </a:p>
          <a:p>
            <a:pPr marL="823913" marR="0" lvl="1" indent="-468313" algn="l" rtl="0">
              <a:spcBef>
                <a:spcPts val="480"/>
              </a:spcBef>
              <a:spcAft>
                <a:spcPts val="0"/>
              </a:spcAft>
              <a:buClr>
                <a:schemeClr val="accent1"/>
              </a:buClr>
              <a:buSzPct val="85000"/>
              <a:buFont typeface="Garamond"/>
              <a:buAutoNum type="arabicPeriod"/>
            </a:pPr>
            <a:r>
              <a:rPr lang="en-US" sz="2400" b="0" i="0" u="none" strike="noStrike" cap="none" dirty="0">
                <a:solidFill>
                  <a:schemeClr val="dk1"/>
                </a:solidFill>
                <a:latin typeface="Calibri"/>
                <a:ea typeface="Calibri"/>
                <a:cs typeface="Calibri"/>
                <a:sym typeface="Calibri"/>
              </a:rPr>
              <a:t>For each storm, collect all </a:t>
            </a:r>
            <a:r>
              <a:rPr lang="en-US" sz="2400" b="0" i="0" u="none" strike="noStrike" cap="none" dirty="0" err="1" smtClean="0">
                <a:solidFill>
                  <a:schemeClr val="dk1"/>
                </a:solidFill>
                <a:latin typeface="Calibri"/>
                <a:ea typeface="Calibri"/>
                <a:cs typeface="Calibri"/>
                <a:sym typeface="Calibri"/>
              </a:rPr>
              <a:t>TRaPs</a:t>
            </a:r>
            <a:r>
              <a:rPr lang="en-US" sz="2400" b="0" i="0" u="none" strike="noStrike" cap="none" dirty="0" smtClean="0">
                <a:solidFill>
                  <a:schemeClr val="dk1"/>
                </a:solidFill>
                <a:latin typeface="Calibri"/>
                <a:ea typeface="Calibri"/>
                <a:cs typeface="Calibri"/>
                <a:sym typeface="Calibri"/>
              </a:rPr>
              <a:t> and RCLIPERs </a:t>
            </a:r>
            <a:r>
              <a:rPr lang="en-US" sz="2400" b="0" i="0" u="none" strike="noStrike" cap="none" dirty="0">
                <a:solidFill>
                  <a:schemeClr val="dk1"/>
                </a:solidFill>
                <a:latin typeface="Calibri"/>
                <a:ea typeface="Calibri"/>
                <a:cs typeface="Calibri"/>
                <a:sym typeface="Calibri"/>
              </a:rPr>
              <a:t>for this storm at different time period and generate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products for this storm in </a:t>
            </a:r>
            <a:r>
              <a:rPr lang="en-US" sz="2400" b="0" i="0" u="none" strike="noStrike" cap="none" dirty="0" err="1">
                <a:solidFill>
                  <a:schemeClr val="dk1"/>
                </a:solidFill>
                <a:latin typeface="Calibri"/>
                <a:ea typeface="Calibri"/>
                <a:cs typeface="Calibri"/>
                <a:sym typeface="Calibri"/>
              </a:rPr>
              <a:t>McIDAS</a:t>
            </a:r>
            <a:r>
              <a:rPr lang="en-US" sz="2400" b="0" i="0" u="none" strike="noStrike" cap="none" dirty="0">
                <a:solidFill>
                  <a:schemeClr val="dk1"/>
                </a:solidFill>
                <a:latin typeface="Calibri"/>
                <a:ea typeface="Calibri"/>
                <a:cs typeface="Calibri"/>
                <a:sym typeface="Calibri"/>
              </a:rPr>
              <a:t> format.</a:t>
            </a:r>
          </a:p>
          <a:p>
            <a:pPr marL="823913" marR="0" lvl="1" indent="-468313" algn="l" rtl="0">
              <a:spcBef>
                <a:spcPts val="480"/>
              </a:spcBef>
              <a:spcAft>
                <a:spcPts val="0"/>
              </a:spcAft>
              <a:buClr>
                <a:schemeClr val="accent1"/>
              </a:buClr>
              <a:buSzPct val="85000"/>
              <a:buFont typeface="Garamond"/>
              <a:buAutoNum type="arabicPeriod"/>
            </a:pPr>
            <a:r>
              <a:rPr lang="en-US" sz="2400" b="0" i="0" u="none" strike="noStrike" cap="none" dirty="0">
                <a:solidFill>
                  <a:schemeClr val="dk1"/>
                </a:solidFill>
                <a:latin typeface="Calibri"/>
                <a:ea typeface="Calibri"/>
                <a:cs typeface="Calibri"/>
                <a:sym typeface="Calibri"/>
              </a:rPr>
              <a:t>Convert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product from </a:t>
            </a:r>
            <a:r>
              <a:rPr lang="en-US" sz="2400" b="0" i="0" u="none" strike="noStrike" cap="none" dirty="0" err="1">
                <a:solidFill>
                  <a:schemeClr val="dk1"/>
                </a:solidFill>
                <a:latin typeface="Calibri"/>
                <a:ea typeface="Calibri"/>
                <a:cs typeface="Calibri"/>
                <a:sym typeface="Calibri"/>
              </a:rPr>
              <a:t>McIDAS</a:t>
            </a:r>
            <a:r>
              <a:rPr lang="en-US" sz="2400" b="0" i="0" u="none" strike="noStrike" cap="none" dirty="0">
                <a:solidFill>
                  <a:schemeClr val="dk1"/>
                </a:solidFill>
                <a:latin typeface="Calibri"/>
                <a:ea typeface="Calibri"/>
                <a:cs typeface="Calibri"/>
                <a:sym typeface="Calibri"/>
              </a:rPr>
              <a:t> to ASCII and images.</a:t>
            </a:r>
          </a:p>
        </p:txBody>
      </p:sp>
      <p:sp>
        <p:nvSpPr>
          <p:cNvPr id="909" name="Shape 90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dirty="0">
                <a:solidFill>
                  <a:srgbClr val="263F78"/>
                </a:solidFill>
                <a:latin typeface="Calibri"/>
                <a:ea typeface="Calibri"/>
                <a:cs typeface="Calibri"/>
                <a:sym typeface="Calibri"/>
              </a:rPr>
              <a:t>Product Processing </a:t>
            </a:r>
            <a:r>
              <a:rPr lang="en-US" sz="4000" b="1" i="0" u="none" strike="noStrike" cap="none" dirty="0" smtClean="0">
                <a:solidFill>
                  <a:srgbClr val="263F78"/>
                </a:solidFill>
                <a:latin typeface="Calibri"/>
                <a:ea typeface="Calibri"/>
                <a:cs typeface="Calibri"/>
                <a:sym typeface="Calibri"/>
              </a:rPr>
              <a:t>(4/5)</a:t>
            </a:r>
            <a:endParaRPr lang="en-US" sz="4000" b="1" i="0" u="none" strike="noStrike" cap="none" dirty="0">
              <a:solidFill>
                <a:srgbClr val="263F78"/>
              </a:solidFill>
              <a:latin typeface="Calibri"/>
              <a:ea typeface="Calibri"/>
              <a:cs typeface="Calibri"/>
              <a:sym typeface="Calibri"/>
            </a:endParaRPr>
          </a:p>
        </p:txBody>
      </p:sp>
      <p:sp>
        <p:nvSpPr>
          <p:cNvPr id="910" name="Shape 9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p:nvPr/>
        </p:nvSpPr>
        <p:spPr>
          <a:xfrm>
            <a:off x="219075" y="3153099"/>
            <a:ext cx="1600200" cy="198516"/>
          </a:xfrm>
          <a:prstGeom prst="flowChartPredefinedProcess">
            <a:avLst/>
          </a:prstGeom>
          <a:solidFill>
            <a:srgbClr val="CCFFFF"/>
          </a:solidFill>
          <a:ln w="15875" cap="flat" cmpd="sng">
            <a:solidFill>
              <a:srgbClr val="000000"/>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eTRaP generator</a:t>
            </a:r>
          </a:p>
        </p:txBody>
      </p:sp>
      <p:sp>
        <p:nvSpPr>
          <p:cNvPr id="916" name="Shape 916"/>
          <p:cNvSpPr/>
          <p:nvPr/>
        </p:nvSpPr>
        <p:spPr>
          <a:xfrm>
            <a:off x="1219200" y="2133600"/>
            <a:ext cx="2148840"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AMSU/MHS TRaPs</a:t>
            </a:r>
          </a:p>
        </p:txBody>
      </p:sp>
      <p:sp>
        <p:nvSpPr>
          <p:cNvPr id="917" name="Shape 917"/>
          <p:cNvSpPr/>
          <p:nvPr/>
        </p:nvSpPr>
        <p:spPr>
          <a:xfrm>
            <a:off x="1371600" y="24384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SSMIS TRaPs</a:t>
            </a:r>
          </a:p>
        </p:txBody>
      </p:sp>
      <p:sp>
        <p:nvSpPr>
          <p:cNvPr id="918" name="Shape 918"/>
          <p:cNvSpPr/>
          <p:nvPr/>
        </p:nvSpPr>
        <p:spPr>
          <a:xfrm>
            <a:off x="1295400" y="27432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GHE TRaPs</a:t>
            </a:r>
          </a:p>
        </p:txBody>
      </p:sp>
      <p:sp>
        <p:nvSpPr>
          <p:cNvPr id="919" name="Shape 919"/>
          <p:cNvSpPr/>
          <p:nvPr/>
        </p:nvSpPr>
        <p:spPr>
          <a:xfrm>
            <a:off x="3733800" y="21336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ATMS TRaPs</a:t>
            </a:r>
          </a:p>
        </p:txBody>
      </p:sp>
      <p:sp>
        <p:nvSpPr>
          <p:cNvPr id="920" name="Shape 920"/>
          <p:cNvSpPr/>
          <p:nvPr/>
        </p:nvSpPr>
        <p:spPr>
          <a:xfrm>
            <a:off x="228600" y="3704964"/>
            <a:ext cx="16002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info on all active storms</a:t>
            </a:r>
          </a:p>
        </p:txBody>
      </p:sp>
      <p:cxnSp>
        <p:nvCxnSpPr>
          <p:cNvPr id="921" name="Shape 921"/>
          <p:cNvCxnSpPr>
            <a:stCxn id="915" idx="2"/>
            <a:endCxn id="920" idx="0"/>
          </p:cNvCxnSpPr>
          <p:nvPr/>
        </p:nvCxnSpPr>
        <p:spPr>
          <a:xfrm>
            <a:off x="1019175" y="3351615"/>
            <a:ext cx="9600" cy="353400"/>
          </a:xfrm>
          <a:prstGeom prst="straightConnector1">
            <a:avLst/>
          </a:prstGeom>
          <a:noFill/>
          <a:ln w="15875" cap="flat" cmpd="sng">
            <a:solidFill>
              <a:schemeClr val="dk1"/>
            </a:solidFill>
            <a:prstDash val="solid"/>
            <a:round/>
            <a:headEnd type="none" w="med" len="med"/>
            <a:tailEnd type="triangle" w="lg" len="lg"/>
          </a:ln>
        </p:spPr>
      </p:cxnSp>
      <p:sp>
        <p:nvSpPr>
          <p:cNvPr id="922" name="Shape 922"/>
          <p:cNvSpPr/>
          <p:nvPr/>
        </p:nvSpPr>
        <p:spPr>
          <a:xfrm>
            <a:off x="295275" y="4361475"/>
            <a:ext cx="1447800" cy="5334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Active storms?</a:t>
            </a:r>
          </a:p>
        </p:txBody>
      </p:sp>
      <p:cxnSp>
        <p:nvCxnSpPr>
          <p:cNvPr id="923" name="Shape 923"/>
          <p:cNvCxnSpPr>
            <a:stCxn id="920" idx="2"/>
            <a:endCxn id="922" idx="0"/>
          </p:cNvCxnSpPr>
          <p:nvPr/>
        </p:nvCxnSpPr>
        <p:spPr>
          <a:xfrm flipH="1">
            <a:off x="1019100" y="4065063"/>
            <a:ext cx="9600" cy="296400"/>
          </a:xfrm>
          <a:prstGeom prst="straightConnector1">
            <a:avLst/>
          </a:prstGeom>
          <a:noFill/>
          <a:ln w="15875" cap="flat" cmpd="sng">
            <a:solidFill>
              <a:schemeClr val="dk1"/>
            </a:solidFill>
            <a:prstDash val="solid"/>
            <a:round/>
            <a:headEnd type="none" w="med" len="med"/>
            <a:tailEnd type="triangle" w="lg" len="lg"/>
          </a:ln>
        </p:spPr>
      </p:cxnSp>
      <p:sp>
        <p:nvSpPr>
          <p:cNvPr id="924" name="Shape 924"/>
          <p:cNvSpPr/>
          <p:nvPr/>
        </p:nvSpPr>
        <p:spPr>
          <a:xfrm>
            <a:off x="800100" y="5214266"/>
            <a:ext cx="457200"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925" name="Shape 925"/>
          <p:cNvCxnSpPr>
            <a:stCxn id="922" idx="2"/>
            <a:endCxn id="924" idx="0"/>
          </p:cNvCxnSpPr>
          <p:nvPr/>
        </p:nvCxnSpPr>
        <p:spPr>
          <a:xfrm>
            <a:off x="1019175" y="4894875"/>
            <a:ext cx="9600" cy="319500"/>
          </a:xfrm>
          <a:prstGeom prst="straightConnector1">
            <a:avLst/>
          </a:prstGeom>
          <a:noFill/>
          <a:ln w="15875" cap="flat" cmpd="sng">
            <a:solidFill>
              <a:schemeClr val="dk1"/>
            </a:solidFill>
            <a:prstDash val="solid"/>
            <a:round/>
            <a:headEnd type="none" w="med" len="med"/>
            <a:tailEnd type="triangle" w="lg" len="lg"/>
          </a:ln>
        </p:spPr>
      </p:cxnSp>
      <p:sp>
        <p:nvSpPr>
          <p:cNvPr id="926" name="Shape 926"/>
          <p:cNvSpPr txBox="1"/>
          <p:nvPr/>
        </p:nvSpPr>
        <p:spPr>
          <a:xfrm>
            <a:off x="800100" y="4847964"/>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cxnSp>
        <p:nvCxnSpPr>
          <p:cNvPr id="927" name="Shape 927"/>
          <p:cNvCxnSpPr>
            <a:stCxn id="922" idx="3"/>
          </p:cNvCxnSpPr>
          <p:nvPr/>
        </p:nvCxnSpPr>
        <p:spPr>
          <a:xfrm>
            <a:off x="1743075" y="4628175"/>
            <a:ext cx="1535700" cy="0"/>
          </a:xfrm>
          <a:prstGeom prst="straightConnector1">
            <a:avLst/>
          </a:prstGeom>
          <a:noFill/>
          <a:ln w="15875" cap="flat" cmpd="sng">
            <a:solidFill>
              <a:schemeClr val="dk1"/>
            </a:solidFill>
            <a:prstDash val="solid"/>
            <a:round/>
            <a:headEnd type="none" w="med" len="med"/>
            <a:tailEnd type="triangle" w="lg" len="lg"/>
          </a:ln>
        </p:spPr>
      </p:cxnSp>
      <p:cxnSp>
        <p:nvCxnSpPr>
          <p:cNvPr id="928" name="Shape 928"/>
          <p:cNvCxnSpPr/>
          <p:nvPr/>
        </p:nvCxnSpPr>
        <p:spPr>
          <a:xfrm>
            <a:off x="4195571" y="4607694"/>
            <a:ext cx="418338" cy="0"/>
          </a:xfrm>
          <a:prstGeom prst="straightConnector1">
            <a:avLst/>
          </a:prstGeom>
          <a:noFill/>
          <a:ln w="15875" cap="flat" cmpd="sng">
            <a:solidFill>
              <a:schemeClr val="dk1"/>
            </a:solidFill>
            <a:prstDash val="solid"/>
            <a:round/>
            <a:headEnd type="none" w="med" len="med"/>
            <a:tailEnd type="triangle" w="lg" len="lg"/>
          </a:ln>
        </p:spPr>
      </p:cxnSp>
      <p:sp>
        <p:nvSpPr>
          <p:cNvPr id="929" name="Shape 929"/>
          <p:cNvSpPr/>
          <p:nvPr/>
        </p:nvSpPr>
        <p:spPr>
          <a:xfrm>
            <a:off x="2620899" y="4427646"/>
            <a:ext cx="1674114"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TRaPs and generate eTRaP products</a:t>
            </a:r>
          </a:p>
        </p:txBody>
      </p:sp>
      <p:sp>
        <p:nvSpPr>
          <p:cNvPr id="930" name="Shape 930"/>
          <p:cNvSpPr txBox="1"/>
          <p:nvPr/>
        </p:nvSpPr>
        <p:spPr>
          <a:xfrm>
            <a:off x="1842134" y="4361475"/>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sp>
        <p:nvSpPr>
          <p:cNvPr id="931" name="Shape 931"/>
          <p:cNvSpPr/>
          <p:nvPr/>
        </p:nvSpPr>
        <p:spPr>
          <a:xfrm>
            <a:off x="3733800" y="24384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AMSR2 TRaPs</a:t>
            </a:r>
          </a:p>
        </p:txBody>
      </p:sp>
      <p:pic>
        <p:nvPicPr>
          <p:cNvPr id="932" name="Shape 932"/>
          <p:cNvPicPr preferRelativeResize="0">
            <a:picLocks noGrp="1"/>
          </p:cNvPicPr>
          <p:nvPr>
            <p:ph type="body" idx="1"/>
          </p:nvPr>
        </p:nvPicPr>
        <p:blipFill rotWithShape="1">
          <a:blip r:embed="rId3">
            <a:alphaModFix/>
          </a:blip>
          <a:srcRect/>
          <a:stretch/>
        </p:blipFill>
        <p:spPr>
          <a:xfrm>
            <a:off x="1107976" y="5330285"/>
            <a:ext cx="3464022" cy="1257432"/>
          </a:xfrm>
          <a:prstGeom prst="rect">
            <a:avLst/>
          </a:prstGeom>
          <a:noFill/>
          <a:ln>
            <a:noFill/>
          </a:ln>
        </p:spPr>
      </p:pic>
      <p:sp>
        <p:nvSpPr>
          <p:cNvPr id="933" name="Shape 933"/>
          <p:cNvSpPr/>
          <p:nvPr/>
        </p:nvSpPr>
        <p:spPr>
          <a:xfrm>
            <a:off x="4575807" y="3751875"/>
            <a:ext cx="2726055" cy="1491176"/>
          </a:xfrm>
          <a:prstGeom prst="flowChartProcess">
            <a:avLst/>
          </a:prstGeom>
          <a:gradFill>
            <a:gsLst>
              <a:gs pos="0">
                <a:srgbClr val="949494"/>
              </a:gs>
              <a:gs pos="43000">
                <a:srgbClr val="C4C4C4"/>
              </a:gs>
              <a:gs pos="93000">
                <a:srgbClr val="EDEDED"/>
              </a:gs>
              <a:gs pos="100000">
                <a:srgbClr val="F9F9F9"/>
              </a:gs>
            </a:gsLst>
            <a:path path="circle">
              <a:fillToRect l="50000" t="50000" r="50000" b="50000"/>
            </a:path>
            <a:tileRect/>
          </a:gradFill>
          <a:ln w="9525" cap="flat" cmpd="sng">
            <a:solidFill>
              <a:schemeClr val="dk1"/>
            </a:solidFill>
            <a:prstDash val="solid"/>
            <a:round/>
            <a:headEnd type="none" w="med" len="med"/>
            <a:tailEnd type="none" w="med" len="med"/>
          </a:ln>
          <a:effectLst>
            <a:outerShdw blurRad="57150" dist="38100" dir="5400000" algn="ctr" rotWithShape="0">
              <a:srgbClr val="000000"/>
            </a:outerShdw>
          </a:effectLst>
        </p:spPr>
        <p:txBody>
          <a:bodyPr lIns="18275" tIns="18275" rIns="18275" bIns="18275" anchor="ctr" anchorCtr="1">
            <a:noAutofit/>
          </a:bodyPr>
          <a:lstStyle/>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1.ensemble mean rainfall(6-h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2.probability-matched ensemble mean rainfall(6-h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3.PoP exceeding 25 mm (6-h)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4.PoP exceeding 50mm (6-h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5. PoP exceeding 75mm( 6-h)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6. PoP exceeding 100m (6-h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7. PoP exceeding 150 mm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8. PoP exceeding 200 mm (24-h)</a:t>
            </a:r>
          </a:p>
        </p:txBody>
      </p:sp>
      <p:sp>
        <p:nvSpPr>
          <p:cNvPr id="934" name="Shape 934"/>
          <p:cNvSpPr txBox="1"/>
          <p:nvPr/>
        </p:nvSpPr>
        <p:spPr>
          <a:xfrm>
            <a:off x="5486398" y="5214266"/>
            <a:ext cx="685801"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McIDAS</a:t>
            </a:r>
          </a:p>
        </p:txBody>
      </p:sp>
      <p:sp>
        <p:nvSpPr>
          <p:cNvPr id="935" name="Shape 935"/>
          <p:cNvSpPr/>
          <p:nvPr/>
        </p:nvSpPr>
        <p:spPr>
          <a:xfrm>
            <a:off x="7731629" y="4346855"/>
            <a:ext cx="1080137"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eTRaP data format converter</a:t>
            </a:r>
          </a:p>
        </p:txBody>
      </p:sp>
      <p:cxnSp>
        <p:nvCxnSpPr>
          <p:cNvPr id="936" name="Shape 936"/>
          <p:cNvCxnSpPr/>
          <p:nvPr/>
        </p:nvCxnSpPr>
        <p:spPr>
          <a:xfrm>
            <a:off x="7313292" y="4595764"/>
            <a:ext cx="418338" cy="0"/>
          </a:xfrm>
          <a:prstGeom prst="straightConnector1">
            <a:avLst/>
          </a:prstGeom>
          <a:noFill/>
          <a:ln w="15875" cap="flat" cmpd="sng">
            <a:solidFill>
              <a:schemeClr val="dk1"/>
            </a:solidFill>
            <a:prstDash val="solid"/>
            <a:round/>
            <a:headEnd type="none" w="med" len="med"/>
            <a:tailEnd type="triangle" w="lg" len="lg"/>
          </a:ln>
        </p:spPr>
      </p:cxnSp>
      <p:cxnSp>
        <p:nvCxnSpPr>
          <p:cNvPr id="937" name="Shape 937"/>
          <p:cNvCxnSpPr>
            <a:stCxn id="935" idx="2"/>
          </p:cNvCxnSpPr>
          <p:nvPr/>
        </p:nvCxnSpPr>
        <p:spPr>
          <a:xfrm>
            <a:off x="8271698" y="4706954"/>
            <a:ext cx="0" cy="797700"/>
          </a:xfrm>
          <a:prstGeom prst="straightConnector1">
            <a:avLst/>
          </a:prstGeom>
          <a:noFill/>
          <a:ln w="15875" cap="flat" cmpd="sng">
            <a:solidFill>
              <a:schemeClr val="dk1"/>
            </a:solidFill>
            <a:prstDash val="solid"/>
            <a:round/>
            <a:headEnd type="none" w="med" len="med"/>
            <a:tailEnd type="triangle" w="lg" len="lg"/>
          </a:ln>
        </p:spPr>
      </p:cxnSp>
      <p:sp>
        <p:nvSpPr>
          <p:cNvPr id="938" name="Shape 938"/>
          <p:cNvSpPr/>
          <p:nvPr/>
        </p:nvSpPr>
        <p:spPr>
          <a:xfrm>
            <a:off x="7485314" y="5504567"/>
            <a:ext cx="1572767" cy="360098"/>
          </a:xfrm>
          <a:prstGeom prst="flowChartProcess">
            <a:avLst/>
          </a:prstGeom>
          <a:gradFill>
            <a:gsLst>
              <a:gs pos="0">
                <a:srgbClr val="949494"/>
              </a:gs>
              <a:gs pos="43000">
                <a:srgbClr val="C4C4C4"/>
              </a:gs>
              <a:gs pos="93000">
                <a:srgbClr val="EDEDED"/>
              </a:gs>
              <a:gs pos="100000">
                <a:srgbClr val="F9F9F9"/>
              </a:gs>
            </a:gsLst>
            <a:path path="circle">
              <a:fillToRect l="50000" t="50000" r="50000" b="50000"/>
            </a:path>
            <a:tileRect/>
          </a:gradFill>
          <a:ln w="9525" cap="flat" cmpd="sng">
            <a:solidFill>
              <a:schemeClr val="dk1"/>
            </a:solidFill>
            <a:prstDash val="solid"/>
            <a:round/>
            <a:headEnd type="none" w="med" len="med"/>
            <a:tailEnd type="none" w="med" len="med"/>
          </a:ln>
          <a:effectLst>
            <a:outerShdw blurRad="57150" dist="38100" dir="5400000" algn="ctr" rotWithShape="0">
              <a:srgbClr val="000000"/>
            </a:outerShdw>
          </a:effectLst>
        </p:spPr>
        <p:txBody>
          <a:bodyPr lIns="18275" tIns="18275" rIns="18275" bIns="18275" anchor="ctr" anchorCtr="1">
            <a:noAutofit/>
          </a:bodyPr>
          <a:lstStyle/>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eTRaP product in Ascii and image and tar file</a:t>
            </a:r>
          </a:p>
        </p:txBody>
      </p:sp>
      <p:sp>
        <p:nvSpPr>
          <p:cNvPr id="939" name="Shape 939"/>
          <p:cNvSpPr/>
          <p:nvPr/>
        </p:nvSpPr>
        <p:spPr>
          <a:xfrm>
            <a:off x="3657600" y="2743200"/>
            <a:ext cx="1920239" cy="198516"/>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GMI TRaPs</a:t>
            </a:r>
          </a:p>
        </p:txBody>
      </p:sp>
      <p:cxnSp>
        <p:nvCxnSpPr>
          <p:cNvPr id="940" name="Shape 940"/>
          <p:cNvCxnSpPr>
            <a:stCxn id="916" idx="5"/>
            <a:endCxn id="929" idx="0"/>
          </p:cNvCxnSpPr>
          <p:nvPr/>
        </p:nvCxnSpPr>
        <p:spPr>
          <a:xfrm>
            <a:off x="3153156" y="2232858"/>
            <a:ext cx="304800" cy="2194800"/>
          </a:xfrm>
          <a:prstGeom prst="bentConnector2">
            <a:avLst/>
          </a:prstGeom>
          <a:noFill/>
          <a:ln w="15875" cap="flat" cmpd="sng">
            <a:solidFill>
              <a:schemeClr val="dk1"/>
            </a:solidFill>
            <a:prstDash val="solid"/>
            <a:round/>
            <a:headEnd type="none" w="med" len="med"/>
            <a:tailEnd type="triangle" w="lg" len="lg"/>
          </a:ln>
        </p:spPr>
      </p:cxnSp>
      <p:cxnSp>
        <p:nvCxnSpPr>
          <p:cNvPr id="941" name="Shape 941"/>
          <p:cNvCxnSpPr>
            <a:stCxn id="917" idx="5"/>
            <a:endCxn id="929" idx="0"/>
          </p:cNvCxnSpPr>
          <p:nvPr/>
        </p:nvCxnSpPr>
        <p:spPr>
          <a:xfrm>
            <a:off x="3099815" y="2537658"/>
            <a:ext cx="358200" cy="1890000"/>
          </a:xfrm>
          <a:prstGeom prst="bentConnector2">
            <a:avLst/>
          </a:prstGeom>
          <a:noFill/>
          <a:ln w="15875" cap="flat" cmpd="sng">
            <a:solidFill>
              <a:schemeClr val="dk1"/>
            </a:solidFill>
            <a:prstDash val="solid"/>
            <a:round/>
            <a:headEnd type="none" w="med" len="med"/>
            <a:tailEnd type="triangle" w="lg" len="lg"/>
          </a:ln>
        </p:spPr>
      </p:cxnSp>
      <p:cxnSp>
        <p:nvCxnSpPr>
          <p:cNvPr id="942" name="Shape 942"/>
          <p:cNvCxnSpPr>
            <a:stCxn id="918" idx="5"/>
            <a:endCxn id="929" idx="0"/>
          </p:cNvCxnSpPr>
          <p:nvPr/>
        </p:nvCxnSpPr>
        <p:spPr>
          <a:xfrm>
            <a:off x="3023615" y="2842458"/>
            <a:ext cx="434400" cy="1585200"/>
          </a:xfrm>
          <a:prstGeom prst="bentConnector2">
            <a:avLst/>
          </a:prstGeom>
          <a:noFill/>
          <a:ln w="15875" cap="flat" cmpd="sng">
            <a:solidFill>
              <a:schemeClr val="dk1"/>
            </a:solidFill>
            <a:prstDash val="solid"/>
            <a:round/>
            <a:headEnd type="none" w="med" len="med"/>
            <a:tailEnd type="triangle" w="lg" len="lg"/>
          </a:ln>
        </p:spPr>
      </p:cxnSp>
      <p:cxnSp>
        <p:nvCxnSpPr>
          <p:cNvPr id="943" name="Shape 943"/>
          <p:cNvCxnSpPr>
            <a:stCxn id="919" idx="2"/>
            <a:endCxn id="929" idx="0"/>
          </p:cNvCxnSpPr>
          <p:nvPr/>
        </p:nvCxnSpPr>
        <p:spPr>
          <a:xfrm flipH="1">
            <a:off x="3457824" y="2232858"/>
            <a:ext cx="468000" cy="2194800"/>
          </a:xfrm>
          <a:prstGeom prst="bentConnector2">
            <a:avLst/>
          </a:prstGeom>
          <a:noFill/>
          <a:ln w="15875" cap="flat" cmpd="sng">
            <a:solidFill>
              <a:schemeClr val="dk1"/>
            </a:solidFill>
            <a:prstDash val="solid"/>
            <a:round/>
            <a:headEnd type="none" w="med" len="med"/>
            <a:tailEnd type="triangle" w="lg" len="lg"/>
          </a:ln>
        </p:spPr>
      </p:cxnSp>
      <p:cxnSp>
        <p:nvCxnSpPr>
          <p:cNvPr id="944" name="Shape 944"/>
          <p:cNvCxnSpPr>
            <a:stCxn id="931" idx="2"/>
            <a:endCxn id="929" idx="0"/>
          </p:cNvCxnSpPr>
          <p:nvPr/>
        </p:nvCxnSpPr>
        <p:spPr>
          <a:xfrm flipH="1">
            <a:off x="3457824" y="2537658"/>
            <a:ext cx="468000" cy="1890000"/>
          </a:xfrm>
          <a:prstGeom prst="bentConnector2">
            <a:avLst/>
          </a:prstGeom>
          <a:noFill/>
          <a:ln w="15875" cap="flat" cmpd="sng">
            <a:solidFill>
              <a:schemeClr val="dk1"/>
            </a:solidFill>
            <a:prstDash val="solid"/>
            <a:round/>
            <a:headEnd type="none" w="med" len="med"/>
            <a:tailEnd type="triangle" w="lg" len="lg"/>
          </a:ln>
        </p:spPr>
      </p:cxnSp>
      <p:cxnSp>
        <p:nvCxnSpPr>
          <p:cNvPr id="945" name="Shape 945"/>
          <p:cNvCxnSpPr>
            <a:stCxn id="939" idx="2"/>
            <a:endCxn id="929" idx="0"/>
          </p:cNvCxnSpPr>
          <p:nvPr/>
        </p:nvCxnSpPr>
        <p:spPr>
          <a:xfrm flipH="1">
            <a:off x="3457824" y="2842458"/>
            <a:ext cx="391800" cy="1585200"/>
          </a:xfrm>
          <a:prstGeom prst="bentConnector2">
            <a:avLst/>
          </a:prstGeom>
          <a:noFill/>
          <a:ln w="15875" cap="flat" cmpd="sng">
            <a:solidFill>
              <a:schemeClr val="dk1"/>
            </a:solidFill>
            <a:prstDash val="solid"/>
            <a:round/>
            <a:headEnd type="none" w="med" len="med"/>
            <a:tailEnd type="triangle" w="lg" len="lg"/>
          </a:ln>
        </p:spPr>
      </p:cxnSp>
      <p:sp>
        <p:nvSpPr>
          <p:cNvPr id="946" name="Shape 946"/>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dirty="0">
                <a:solidFill>
                  <a:srgbClr val="263F78"/>
                </a:solidFill>
                <a:latin typeface="Calibri"/>
                <a:ea typeface="Calibri"/>
                <a:cs typeface="Calibri"/>
                <a:sym typeface="Calibri"/>
              </a:rPr>
              <a:t>Product Processing </a:t>
            </a:r>
            <a:r>
              <a:rPr lang="en-US" sz="4000" b="1" i="0" u="none" strike="noStrike" cap="none" dirty="0" smtClean="0">
                <a:solidFill>
                  <a:srgbClr val="263F78"/>
                </a:solidFill>
                <a:latin typeface="Calibri"/>
                <a:ea typeface="Calibri"/>
                <a:cs typeface="Calibri"/>
                <a:sym typeface="Calibri"/>
              </a:rPr>
              <a:t>(5/5)</a:t>
            </a:r>
            <a:endParaRPr lang="en-US" sz="4000" b="1" i="0" u="none" strike="noStrike" cap="none" dirty="0">
              <a:solidFill>
                <a:srgbClr val="263F78"/>
              </a:solidFill>
              <a:latin typeface="Calibri"/>
              <a:ea typeface="Calibri"/>
              <a:cs typeface="Calibri"/>
              <a:sym typeface="Calibri"/>
            </a:endParaRPr>
          </a:p>
        </p:txBody>
      </p:sp>
      <p:sp>
        <p:nvSpPr>
          <p:cNvPr id="947" name="Shape 94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91</a:t>
            </a:fld>
            <a:endParaRPr lang="en-US" sz="1400" b="0" i="0" u="none" strike="noStrike" cap="none">
              <a:solidFill>
                <a:srgbClr val="295F71"/>
              </a:solidFill>
              <a:latin typeface="Calibri"/>
              <a:ea typeface="Calibri"/>
              <a:cs typeface="Calibri"/>
              <a:sym typeface="Calibri"/>
            </a:endParaRPr>
          </a:p>
        </p:txBody>
      </p:sp>
      <p:sp>
        <p:nvSpPr>
          <p:cNvPr id="35" name="Shape 877"/>
          <p:cNvSpPr/>
          <p:nvPr/>
        </p:nvSpPr>
        <p:spPr>
          <a:xfrm>
            <a:off x="3566159" y="3053841"/>
            <a:ext cx="1920239" cy="198516"/>
          </a:xfrm>
          <a:prstGeom prst="flowChartInputOutput">
            <a:avLst/>
          </a:prstGeom>
          <a:solidFill>
            <a:srgbClr val="FF9999"/>
          </a:solidFill>
          <a:ln w="15875" cap="flat" cmpd="sng">
            <a:solidFill>
              <a:schemeClr val="dk1"/>
            </a:solidFill>
            <a:prstDash val="dash"/>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21B2C8"/>
              </a:buClr>
              <a:buSzPct val="25000"/>
              <a:buFont typeface="Arial"/>
              <a:buNone/>
            </a:pPr>
            <a:r>
              <a:rPr lang="en-US" sz="1050" b="0" i="0" u="none" strike="noStrike" cap="none">
                <a:solidFill>
                  <a:srgbClr val="21B2C8"/>
                </a:solidFill>
                <a:latin typeface="Arial"/>
                <a:ea typeface="Arial"/>
                <a:cs typeface="Arial"/>
                <a:sym typeface="Arial"/>
              </a:rPr>
              <a:t>R-CLIPER</a:t>
            </a:r>
          </a:p>
        </p:txBody>
      </p:sp>
      <p:cxnSp>
        <p:nvCxnSpPr>
          <p:cNvPr id="36" name="Shape 945"/>
          <p:cNvCxnSpPr/>
          <p:nvPr/>
        </p:nvCxnSpPr>
        <p:spPr>
          <a:xfrm rot="5400000">
            <a:off x="2929523" y="3780603"/>
            <a:ext cx="1164880" cy="108393"/>
          </a:xfrm>
          <a:prstGeom prst="bentConnector3">
            <a:avLst>
              <a:gd name="adj1" fmla="val 50000"/>
            </a:avLst>
          </a:prstGeom>
          <a:noFill/>
          <a:ln w="15875" cap="flat" cmpd="sng">
            <a:solidFill>
              <a:schemeClr val="dk1"/>
            </a:solidFill>
            <a:prstDash val="solid"/>
            <a:round/>
            <a:headEnd type="none" w="med" len="med"/>
            <a:tailEnd type="triangle" w="lg" len="lg"/>
          </a:ln>
        </p:spPr>
      </p:cxnSp>
      <p:sp>
        <p:nvSpPr>
          <p:cNvPr id="37" name="Shape 931"/>
          <p:cNvSpPr/>
          <p:nvPr/>
        </p:nvSpPr>
        <p:spPr>
          <a:xfrm>
            <a:off x="3702267" y="2732099"/>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 </a:t>
            </a:r>
            <a:r>
              <a:rPr lang="en-US" sz="1050" dirty="0" err="1" smtClean="0"/>
              <a:t>GMI</a:t>
            </a:r>
            <a:r>
              <a:rPr lang="en-US" sz="1050" b="0" i="0" u="none" strike="noStrike" cap="none" dirty="0" err="1" smtClean="0">
                <a:solidFill>
                  <a:srgbClr val="000000"/>
                </a:solidFill>
                <a:latin typeface="Arial"/>
                <a:ea typeface="Arial"/>
                <a:cs typeface="Arial"/>
                <a:sym typeface="Arial"/>
              </a:rPr>
              <a:t>TRaPs</a:t>
            </a:r>
            <a:endParaRPr lang="en-US" sz="1050" b="0" i="0" u="none" strike="noStrike" cap="none" dirty="0">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Shape 953"/>
          <p:cNvSpPr txBox="1">
            <a:spLocks noGrp="1"/>
          </p:cNvSpPr>
          <p:nvPr>
            <p:ph type="title" idx="4294967295"/>
          </p:nvPr>
        </p:nvSpPr>
        <p:spPr>
          <a:xfrm>
            <a:off x="0" y="1143000"/>
            <a:ext cx="9144000" cy="1017587"/>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eTRaP – Run Schedule</a:t>
            </a:r>
            <a:r>
              <a:rPr lang="en-US" sz="4800" b="1" i="0" u="none" strike="noStrike" cap="none">
                <a:solidFill>
                  <a:srgbClr val="002060"/>
                </a:solidFill>
                <a:latin typeface="Calibri"/>
                <a:ea typeface="Calibri"/>
                <a:cs typeface="Calibri"/>
                <a:sym typeface="Calibri"/>
              </a:rPr>
              <a:t/>
            </a:r>
            <a:br>
              <a:rPr lang="en-US" sz="48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Data Retrieval and Processing</a:t>
            </a:r>
          </a:p>
        </p:txBody>
      </p:sp>
      <p:sp>
        <p:nvSpPr>
          <p:cNvPr id="954" name="Shape 954"/>
          <p:cNvSpPr txBox="1">
            <a:spLocks noGrp="1"/>
          </p:cNvSpPr>
          <p:nvPr>
            <p:ph type="body" idx="4294967295"/>
          </p:nvPr>
        </p:nvSpPr>
        <p:spPr>
          <a:xfrm>
            <a:off x="381000" y="2362200"/>
            <a:ext cx="8001000" cy="3124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400" b="0" i="0" u="none" strike="noStrike" cap="none" dirty="0">
                <a:solidFill>
                  <a:schemeClr val="dk1"/>
                </a:solidFill>
                <a:latin typeface="Courier New"/>
                <a:ea typeface="Courier New"/>
                <a:cs typeface="Courier New"/>
                <a:sym typeface="Courier New"/>
              </a:rPr>
              <a:t>0,10,20,30,40,50 * * * * $HOME/mcidas/pctrap-V3/getpPass.pl &gt; /data/TRAP/log/getpPass.log 2&gt;&amp;1</a:t>
            </a: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dirty="0">
                <a:solidFill>
                  <a:schemeClr val="dk1"/>
                </a:solidFill>
                <a:latin typeface="Courier New"/>
                <a:ea typeface="Courier New"/>
                <a:cs typeface="Courier New"/>
                <a:sym typeface="Courier New"/>
              </a:rPr>
              <a:t>1,11,21,31,41,51 * * * * $HOME/mcidas/pctrap-V3/pctrap-auto-newTime.pl &gt;&gt; /data/TRAP/log/autoTRAP.log 2&gt;/</a:t>
            </a:r>
            <a:r>
              <a:rPr lang="en-US" sz="1400" b="0" i="0" u="none" strike="noStrike" cap="none" dirty="0" smtClean="0">
                <a:solidFill>
                  <a:schemeClr val="dk1"/>
                </a:solidFill>
                <a:latin typeface="Courier New"/>
                <a:ea typeface="Courier New"/>
                <a:cs typeface="Courier New"/>
                <a:sym typeface="Courier New"/>
              </a:rPr>
              <a:t>data/TRAP/log/</a:t>
            </a:r>
            <a:r>
              <a:rPr lang="en-US" sz="1400" b="0" i="0" u="none" strike="noStrike" cap="none" dirty="0" err="1" smtClean="0">
                <a:solidFill>
                  <a:schemeClr val="dk1"/>
                </a:solidFill>
                <a:latin typeface="Courier New"/>
                <a:ea typeface="Courier New"/>
                <a:cs typeface="Courier New"/>
                <a:sym typeface="Courier New"/>
              </a:rPr>
              <a:t>autoTRAP.err</a:t>
            </a:r>
            <a:endParaRPr lang="en-US" sz="1400" b="0" i="0" u="none" strike="noStrike" cap="none" dirty="0" smtClean="0">
              <a:solidFill>
                <a:schemeClr val="dk1"/>
              </a:solidFill>
              <a:latin typeface="Courier New"/>
              <a:ea typeface="Courier New"/>
              <a:cs typeface="Courier New"/>
              <a:sym typeface="Courier New"/>
            </a:endParaRPr>
          </a:p>
          <a:p>
            <a:pPr lvl="0" indent="-273050">
              <a:spcBef>
                <a:spcPts val="280"/>
              </a:spcBef>
            </a:pPr>
            <a:r>
              <a:rPr lang="en-US" sz="1400" dirty="0">
                <a:solidFill>
                  <a:srgbClr val="FF0000"/>
                </a:solidFill>
                <a:latin typeface="Courier New"/>
                <a:ea typeface="Courier New"/>
                <a:cs typeface="Courier New"/>
                <a:sym typeface="Courier New"/>
              </a:rPr>
              <a:t>5 03,09,15,21 * * * $HOME/run_rclip.sh &gt; /data/</a:t>
            </a:r>
            <a:r>
              <a:rPr lang="en-US" sz="1400" dirty="0" err="1">
                <a:solidFill>
                  <a:srgbClr val="FF0000"/>
                </a:solidFill>
                <a:latin typeface="Courier New"/>
                <a:ea typeface="Courier New"/>
                <a:cs typeface="Courier New"/>
                <a:sym typeface="Courier New"/>
              </a:rPr>
              <a:t>Petrap</a:t>
            </a:r>
            <a:r>
              <a:rPr lang="en-US" sz="1400" dirty="0">
                <a:solidFill>
                  <a:srgbClr val="FF0000"/>
                </a:solidFill>
                <a:latin typeface="Courier New"/>
                <a:ea typeface="Courier New"/>
                <a:cs typeface="Courier New"/>
                <a:sym typeface="Courier New"/>
              </a:rPr>
              <a:t>/log/rclip_sh.log 2&gt;&amp;1</a:t>
            </a:r>
            <a:endParaRPr lang="en-US" sz="1400" b="0" i="0" u="none" strike="noStrike" cap="none" dirty="0">
              <a:solidFill>
                <a:srgbClr val="FF0000"/>
              </a:solidFill>
              <a:latin typeface="Courier New"/>
              <a:ea typeface="Courier New"/>
              <a:cs typeface="Courier New"/>
              <a:sym typeface="Courier New"/>
            </a:endParaRPr>
          </a:p>
          <a:p>
            <a:pPr marL="273050" marR="0" lvl="0" indent="-273050" algn="l" rtl="0">
              <a:spcBef>
                <a:spcPts val="280"/>
              </a:spcBef>
              <a:spcAft>
                <a:spcPts val="0"/>
              </a:spcAft>
              <a:buClr>
                <a:srgbClr val="0BD0D9"/>
              </a:buClr>
              <a:buSzPct val="95000"/>
              <a:buFont typeface="Noto Sans Symbols"/>
              <a:buNone/>
            </a:pPr>
            <a:endParaRPr sz="1400" b="0" i="0" u="none" strike="noStrike" cap="none" dirty="0">
              <a:solidFill>
                <a:schemeClr val="dk1"/>
              </a:solidFill>
              <a:latin typeface="Courier New"/>
              <a:ea typeface="Courier New"/>
              <a:cs typeface="Courier New"/>
              <a:sym typeface="Courier New"/>
            </a:endParaRP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dirty="0">
                <a:solidFill>
                  <a:schemeClr val="dk1"/>
                </a:solidFill>
                <a:latin typeface="Courier New"/>
                <a:ea typeface="Courier New"/>
                <a:cs typeface="Courier New"/>
                <a:sym typeface="Courier New"/>
              </a:rPr>
              <a:t>5 * * * * $HOME/mcidas/etrap/scripts/etrap_mainF.sh &gt; /</a:t>
            </a:r>
            <a:r>
              <a:rPr lang="en-US" sz="1400" b="0" i="0" u="none" strike="noStrike" cap="none" dirty="0" err="1">
                <a:solidFill>
                  <a:schemeClr val="dk1"/>
                </a:solidFill>
                <a:latin typeface="Courier New"/>
                <a:ea typeface="Courier New"/>
                <a:cs typeface="Courier New"/>
                <a:sym typeface="Courier New"/>
              </a:rPr>
              <a:t>tmp</a:t>
            </a:r>
            <a:r>
              <a:rPr lang="en-US" sz="1400" b="0" i="0" u="none" strike="noStrike" cap="none" dirty="0">
                <a:solidFill>
                  <a:schemeClr val="dk1"/>
                </a:solidFill>
                <a:latin typeface="Courier New"/>
                <a:ea typeface="Courier New"/>
                <a:cs typeface="Courier New"/>
                <a:sym typeface="Courier New"/>
              </a:rPr>
              <a:t>/</a:t>
            </a:r>
            <a:r>
              <a:rPr lang="en-US" sz="1400" b="0" i="0" u="none" strike="noStrike" cap="none" dirty="0" err="1">
                <a:solidFill>
                  <a:schemeClr val="dk1"/>
                </a:solidFill>
                <a:latin typeface="Courier New"/>
                <a:ea typeface="Courier New"/>
                <a:cs typeface="Courier New"/>
                <a:sym typeface="Courier New"/>
              </a:rPr>
              <a:t>etrap.out</a:t>
            </a:r>
            <a:r>
              <a:rPr lang="en-US" sz="1400" b="0" i="0" u="none" strike="noStrike" cap="none" dirty="0">
                <a:solidFill>
                  <a:schemeClr val="dk1"/>
                </a:solidFill>
                <a:latin typeface="Courier New"/>
                <a:ea typeface="Courier New"/>
                <a:cs typeface="Courier New"/>
                <a:sym typeface="Courier New"/>
              </a:rPr>
              <a:t> 2&gt;&amp;1</a:t>
            </a: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dirty="0">
                <a:solidFill>
                  <a:schemeClr val="dk1"/>
                </a:solidFill>
                <a:latin typeface="Courier New"/>
                <a:ea typeface="Courier New"/>
                <a:cs typeface="Courier New"/>
                <a:sym typeface="Courier New"/>
              </a:rPr>
              <a:t>5 23 * * * $HOME/mcidas/etrap/scripts/createTar_NCDC.sh &gt; /</a:t>
            </a:r>
            <a:r>
              <a:rPr lang="en-US" sz="1400" b="0" i="0" u="none" strike="noStrike" cap="none" dirty="0" err="1">
                <a:solidFill>
                  <a:schemeClr val="dk1"/>
                </a:solidFill>
                <a:latin typeface="Courier New"/>
                <a:ea typeface="Courier New"/>
                <a:cs typeface="Courier New"/>
                <a:sym typeface="Courier New"/>
              </a:rPr>
              <a:t>tmp</a:t>
            </a:r>
            <a:r>
              <a:rPr lang="en-US" sz="1400" b="0" i="0" u="none" strike="noStrike" cap="none" dirty="0">
                <a:solidFill>
                  <a:schemeClr val="dk1"/>
                </a:solidFill>
                <a:latin typeface="Courier New"/>
                <a:ea typeface="Courier New"/>
                <a:cs typeface="Courier New"/>
                <a:sym typeface="Courier New"/>
              </a:rPr>
              <a:t>/sendTar_NCDC.log 2&gt;&amp;1</a:t>
            </a:r>
          </a:p>
          <a:p>
            <a:pPr marL="273050" marR="0" lvl="0" indent="-273050" algn="l" rtl="0">
              <a:spcBef>
                <a:spcPts val="320"/>
              </a:spcBef>
              <a:spcAft>
                <a:spcPts val="0"/>
              </a:spcAft>
              <a:buClr>
                <a:srgbClr val="0BD0D9"/>
              </a:buClr>
              <a:buSzPct val="95000"/>
              <a:buFont typeface="Noto Sans Symbols"/>
              <a:buNone/>
            </a:pPr>
            <a:endParaRPr sz="1600" b="0" i="0" u="none" strike="noStrike" cap="none" dirty="0">
              <a:solidFill>
                <a:schemeClr val="dk1"/>
              </a:solidFill>
              <a:latin typeface="Arial"/>
              <a:ea typeface="Arial"/>
              <a:cs typeface="Arial"/>
              <a:sym typeface="Arial"/>
            </a:endParaRPr>
          </a:p>
        </p:txBody>
      </p:sp>
      <p:sp>
        <p:nvSpPr>
          <p:cNvPr id="955" name="Shape 955"/>
          <p:cNvSpPr txBox="1">
            <a:spLocks noGrp="1"/>
          </p:cNvSpPr>
          <p:nvPr>
            <p:ph type="dt" idx="10"/>
          </p:nvPr>
        </p:nvSpPr>
        <p:spPr>
          <a:xfrm>
            <a:off x="457200" y="6356351"/>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2/17/2017</a:t>
            </a:r>
          </a:p>
        </p:txBody>
      </p:sp>
      <p:sp>
        <p:nvSpPr>
          <p:cNvPr id="956" name="Shape 956"/>
          <p:cNvSpPr txBox="1">
            <a:spLocks noGrp="1"/>
          </p:cNvSpPr>
          <p:nvPr>
            <p:ph type="ftr" idx="11"/>
          </p:nvPr>
        </p:nvSpPr>
        <p:spPr>
          <a:xfrm>
            <a:off x="3352800" y="6019800"/>
            <a:ext cx="3552825" cy="3286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
        <p:nvSpPr>
          <p:cNvPr id="957" name="Shape 9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graphicFrame>
        <p:nvGraphicFramePr>
          <p:cNvPr id="962" name="Shape 962"/>
          <p:cNvGraphicFramePr/>
          <p:nvPr/>
        </p:nvGraphicFramePr>
        <p:xfrm>
          <a:off x="0" y="1905000"/>
          <a:ext cx="9144000" cy="4907330"/>
        </p:xfrm>
        <a:graphic>
          <a:graphicData uri="http://schemas.openxmlformats.org/drawingml/2006/table">
            <a:tbl>
              <a:tblPr>
                <a:noFill/>
                <a:tableStyleId>{F94ADCE9-7C77-41DF-AAF1-7481930DA49A}</a:tableStyleId>
              </a:tblPr>
              <a:tblGrid>
                <a:gridCol w="3048000"/>
                <a:gridCol w="3556000"/>
                <a:gridCol w="863600"/>
                <a:gridCol w="1676400"/>
              </a:tblGrid>
              <a:tr h="15240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 name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Array Size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Units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r>
              <a:tr h="407975">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Ensemble average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YYYY&lt;NAME&gt;avgqpf.MMDDHH00.LL, where YYYY is the year, NAME is the storm name, MMDDHH is the initialization month, day, GMT hour, and LL is the time at the beginning of the forecast interval (except 24=24-h forecast). The ASCII file has the same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6-h accumulations: inches*255/20;</a:t>
                      </a:r>
                    </a:p>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24-h accumulations: inches*255/40.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Probability-weighted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YYYY&lt;NAME&gt;pmqpf.MMDDHH00.LL. The ASCII file has the sane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Same as above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25, 50, 75, or 100 mm rainfall accumulation in 6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YYYY&lt;NAME&gt;pPP(P).MMDDHH00.LL(.TXT) where PP(P) is the threshold value (mm) for the exceedance probability.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50, 100, 150, or 200mm rainfall accumulation in 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YYYY&lt;NAME&gt;pPP(P).MMDDHH00.24 (.TXT)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bl>
          </a:graphicData>
        </a:graphic>
      </p:graphicFrame>
      <p:sp>
        <p:nvSpPr>
          <p:cNvPr id="963" name="Shape 96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Output Files</a:t>
            </a:r>
          </a:p>
        </p:txBody>
      </p:sp>
      <p:sp>
        <p:nvSpPr>
          <p:cNvPr id="964" name="Shape 9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Output Files</a:t>
            </a:r>
          </a:p>
        </p:txBody>
      </p:sp>
      <p:sp>
        <p:nvSpPr>
          <p:cNvPr id="970" name="Shape 97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94</a:t>
            </a:fld>
            <a:endParaRPr lang="en-US" sz="1400" b="0" i="0" u="none" strike="noStrike" cap="none">
              <a:solidFill>
                <a:srgbClr val="295F71"/>
              </a:solidFill>
              <a:latin typeface="Calibri"/>
              <a:ea typeface="Calibri"/>
              <a:cs typeface="Calibri"/>
              <a:sym typeface="Calibri"/>
            </a:endParaRPr>
          </a:p>
        </p:txBody>
      </p:sp>
      <p:pic>
        <p:nvPicPr>
          <p:cNvPr id="971" name="Shape 971"/>
          <p:cNvPicPr preferRelativeResize="0">
            <a:picLocks noGrp="1"/>
          </p:cNvPicPr>
          <p:nvPr>
            <p:ph type="body" idx="1"/>
          </p:nvPr>
        </p:nvPicPr>
        <p:blipFill rotWithShape="1">
          <a:blip r:embed="rId3">
            <a:alphaModFix/>
          </a:blip>
          <a:srcRect/>
          <a:stretch/>
        </p:blipFill>
        <p:spPr>
          <a:xfrm>
            <a:off x="281587" y="1752600"/>
            <a:ext cx="8582247" cy="4419599"/>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Shape 977"/>
          <p:cNvSpPr txBox="1">
            <a:spLocks noGrp="1"/>
          </p:cNvSpPr>
          <p:nvPr>
            <p:ph type="title" idx="4294967295"/>
          </p:nvPr>
        </p:nvSpPr>
        <p:spPr>
          <a:xfrm>
            <a:off x="304800" y="1066800"/>
            <a:ext cx="8839199"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800" b="1" i="0" u="none" strike="noStrike" cap="none">
                <a:solidFill>
                  <a:srgbClr val="000066"/>
                </a:solidFill>
                <a:latin typeface="Calibri"/>
                <a:ea typeface="Calibri"/>
                <a:cs typeface="Calibri"/>
                <a:sym typeface="Calibri"/>
              </a:rPr>
              <a:t>Outline</a:t>
            </a:r>
          </a:p>
        </p:txBody>
      </p:sp>
      <p:sp>
        <p:nvSpPr>
          <p:cNvPr id="978" name="Shape 978"/>
          <p:cNvSpPr txBox="1">
            <a:spLocks noGrp="1"/>
          </p:cNvSpPr>
          <p:nvPr>
            <p:ph type="body" idx="4294967295"/>
          </p:nvPr>
        </p:nvSpPr>
        <p:spPr>
          <a:xfrm>
            <a:off x="893762" y="20574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Risks and Action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5A5A5"/>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System Test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Summary</a:t>
            </a:r>
          </a:p>
        </p:txBody>
      </p:sp>
      <p:sp>
        <p:nvSpPr>
          <p:cNvPr id="979" name="Shape 97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Shape 985"/>
          <p:cNvSpPr txBox="1">
            <a:spLocks noGrp="1"/>
          </p:cNvSpPr>
          <p:nvPr>
            <p:ph type="ctrTitle" idx="4294967295"/>
          </p:nvPr>
        </p:nvSpPr>
        <p:spPr>
          <a:xfrm>
            <a:off x="990600" y="2209800"/>
            <a:ext cx="7723187" cy="35036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Test</a:t>
            </a:r>
            <a:br>
              <a:rPr lang="en-US" sz="6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Bob Kuligowski, Robert Glassberg, and 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t>
            </a: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endParaRPr lang="en-US" sz="6000" b="1" i="0" u="none" strike="noStrike" cap="none">
              <a:solidFill>
                <a:srgbClr val="002060"/>
              </a:solidFill>
              <a:latin typeface="Calibri"/>
              <a:ea typeface="Calibri"/>
              <a:cs typeface="Calibri"/>
              <a:sym typeface="Calibri"/>
            </a:endParaRPr>
          </a:p>
        </p:txBody>
      </p:sp>
      <p:sp>
        <p:nvSpPr>
          <p:cNvPr id="986" name="Shape 98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Shape 991"/>
          <p:cNvSpPr txBox="1">
            <a:spLocks noGrp="1"/>
          </p:cNvSpPr>
          <p:nvPr>
            <p:ph type="title"/>
          </p:nvPr>
        </p:nvSpPr>
        <p:spPr>
          <a:xfrm>
            <a:off x="0" y="1066800"/>
            <a:ext cx="9144000" cy="9144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Objectives</a:t>
            </a:r>
          </a:p>
        </p:txBody>
      </p:sp>
      <p:sp>
        <p:nvSpPr>
          <p:cNvPr id="992" name="Shape 992"/>
          <p:cNvSpPr txBox="1">
            <a:spLocks noGrp="1"/>
          </p:cNvSpPr>
          <p:nvPr>
            <p:ph type="body" idx="1"/>
          </p:nvPr>
        </p:nvSpPr>
        <p:spPr>
          <a:xfrm>
            <a:off x="838200" y="2133600"/>
            <a:ext cx="7924799" cy="4267198"/>
          </a:xfrm>
          <a:prstGeom prst="rect">
            <a:avLst/>
          </a:prstGeom>
          <a:noFill/>
          <a:ln>
            <a:noFill/>
          </a:ln>
        </p:spPr>
        <p:txBody>
          <a:bodyPr lIns="91425" tIns="45700" rIns="91425" bIns="45700" anchor="t" anchorCtr="0">
            <a:noAutofit/>
          </a:bodyPr>
          <a:lstStyle/>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Ensure that </a:t>
            </a:r>
            <a:r>
              <a:rPr lang="en-US" sz="2800" dirty="0" smtClean="0">
                <a:latin typeface="Calibri"/>
                <a:ea typeface="Calibri"/>
                <a:cs typeface="Calibri"/>
                <a:sym typeface="Calibri"/>
              </a:rPr>
              <a:t>RCLIPER Module runs </a:t>
            </a:r>
            <a:r>
              <a:rPr lang="en-US" sz="2800" b="0" i="0" u="none" strike="noStrike" cap="none" dirty="0" smtClean="0">
                <a:solidFill>
                  <a:schemeClr val="dk1"/>
                </a:solidFill>
                <a:latin typeface="Calibri"/>
                <a:ea typeface="Calibri"/>
                <a:cs typeface="Calibri"/>
                <a:sym typeface="Calibri"/>
              </a:rPr>
              <a:t>correctly</a:t>
            </a:r>
            <a:r>
              <a:rPr lang="en-US" sz="2800" b="0" i="0" u="none" strike="noStrike" cap="none" dirty="0">
                <a:solidFill>
                  <a:schemeClr val="dk1"/>
                </a:solidFill>
                <a:latin typeface="Calibri"/>
                <a:ea typeface="Calibri"/>
                <a:cs typeface="Calibri"/>
                <a:sym typeface="Calibri"/>
              </a:rPr>
              <a:t>.</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Ensure that </a:t>
            </a:r>
            <a:r>
              <a:rPr lang="en-US" sz="2800" dirty="0" smtClean="0">
                <a:latin typeface="Calibri"/>
                <a:ea typeface="Calibri"/>
                <a:cs typeface="Calibri"/>
                <a:sym typeface="Calibri"/>
              </a:rPr>
              <a:t>RCLIPER data</a:t>
            </a: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are added to </a:t>
            </a:r>
            <a:r>
              <a:rPr lang="en-US" sz="2800" b="0" i="0" u="none" strike="noStrike" cap="none" dirty="0" err="1">
                <a:solidFill>
                  <a:schemeClr val="dk1"/>
                </a:solidFill>
                <a:latin typeface="Calibri"/>
                <a:ea typeface="Calibri"/>
                <a:cs typeface="Calibri"/>
                <a:sym typeface="Calibri"/>
              </a:rPr>
              <a:t>eTRaP</a:t>
            </a:r>
            <a:r>
              <a:rPr lang="en-US" sz="2800" b="0" i="0" u="none" strike="noStrike" cap="none" dirty="0">
                <a:solidFill>
                  <a:schemeClr val="dk1"/>
                </a:solidFill>
                <a:latin typeface="Calibri"/>
                <a:ea typeface="Calibri"/>
                <a:cs typeface="Calibri"/>
                <a:sym typeface="Calibri"/>
              </a:rPr>
              <a:t> correctly.</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Ensure </a:t>
            </a:r>
            <a:r>
              <a:rPr lang="en-US" sz="2800" b="0" i="0" u="none" strike="noStrike" cap="none" dirty="0" err="1">
                <a:solidFill>
                  <a:schemeClr val="dk1"/>
                </a:solidFill>
                <a:latin typeface="Calibri"/>
                <a:ea typeface="Calibri"/>
                <a:cs typeface="Calibri"/>
                <a:sym typeface="Calibri"/>
              </a:rPr>
              <a:t>eTRaP</a:t>
            </a:r>
            <a:r>
              <a:rPr lang="en-US" sz="2800" b="0" i="0" u="none" strike="noStrike" cap="none" dirty="0">
                <a:solidFill>
                  <a:schemeClr val="dk1"/>
                </a:solidFill>
                <a:latin typeface="Calibri"/>
                <a:ea typeface="Calibri"/>
                <a:cs typeface="Calibri"/>
                <a:sym typeface="Calibri"/>
              </a:rPr>
              <a:t> distribution and monitoring systems work correctly.</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No Unit </a:t>
            </a:r>
            <a:r>
              <a:rPr lang="en-US" sz="2800" b="0" i="0" u="none" strike="noStrike" cap="none" dirty="0" smtClean="0">
                <a:solidFill>
                  <a:schemeClr val="dk1"/>
                </a:solidFill>
                <a:latin typeface="Calibri"/>
                <a:ea typeface="Calibri"/>
                <a:cs typeface="Calibri"/>
                <a:sym typeface="Calibri"/>
              </a:rPr>
              <a:t>Test </a:t>
            </a:r>
            <a:r>
              <a:rPr lang="en-US" sz="2800" b="0" i="0" u="none" strike="noStrike" cap="none" dirty="0">
                <a:solidFill>
                  <a:schemeClr val="dk1"/>
                </a:solidFill>
                <a:latin typeface="Calibri"/>
                <a:ea typeface="Calibri"/>
                <a:cs typeface="Calibri"/>
                <a:sym typeface="Calibri"/>
              </a:rPr>
              <a:t>for this enhancement. </a:t>
            </a:r>
          </a:p>
          <a:p>
            <a:pPr marL="342900" marR="0" lvl="0" indent="-342900" algn="l" rtl="0">
              <a:spcBef>
                <a:spcPts val="560"/>
              </a:spcBef>
              <a:spcAft>
                <a:spcPts val="0"/>
              </a:spcAft>
              <a:buClr>
                <a:srgbClr val="0BD0D9"/>
              </a:buClr>
              <a:buSzPct val="25000"/>
              <a:buFont typeface="Noto Sans Symbols"/>
              <a:buNone/>
            </a:pPr>
            <a:endParaRPr sz="2800" b="0" i="0" u="none" strike="noStrike" cap="none" dirty="0">
              <a:solidFill>
                <a:schemeClr val="dk1"/>
              </a:solidFill>
              <a:latin typeface="Arial"/>
              <a:ea typeface="Arial"/>
              <a:cs typeface="Arial"/>
              <a:sym typeface="Arial"/>
            </a:endParaRPr>
          </a:p>
        </p:txBody>
      </p:sp>
      <p:sp>
        <p:nvSpPr>
          <p:cNvPr id="993" name="Shape 99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Environment</a:t>
            </a:r>
          </a:p>
        </p:txBody>
      </p:sp>
      <p:sp>
        <p:nvSpPr>
          <p:cNvPr id="999" name="Shape 999"/>
          <p:cNvSpPr txBox="1"/>
          <p:nvPr/>
        </p:nvSpPr>
        <p:spPr>
          <a:xfrm>
            <a:off x="457200" y="2057400"/>
            <a:ext cx="8229600" cy="4449762"/>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The system test for this </a:t>
            </a:r>
            <a:r>
              <a:rPr lang="en-US" sz="2800" b="0" i="0" u="none" strike="noStrike" cap="none" dirty="0" err="1">
                <a:solidFill>
                  <a:schemeClr val="dk1"/>
                </a:solidFill>
                <a:latin typeface="Calibri"/>
                <a:ea typeface="Calibri"/>
                <a:cs typeface="Calibri"/>
                <a:sym typeface="Calibri"/>
              </a:rPr>
              <a:t>eTRaP</a:t>
            </a:r>
            <a:r>
              <a:rPr lang="en-US" sz="2800" b="0" i="0" u="none" strike="noStrike" cap="none" dirty="0">
                <a:solidFill>
                  <a:schemeClr val="dk1"/>
                </a:solidFill>
                <a:latin typeface="Calibri"/>
                <a:ea typeface="Calibri"/>
                <a:cs typeface="Calibri"/>
                <a:sym typeface="Calibri"/>
              </a:rPr>
              <a:t> update was performed on geoprod3t:</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Intel(R) Xeon(R) CPU E7- 4850 </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2.00 GHz</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1 GB memory</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err="1">
                <a:solidFill>
                  <a:schemeClr val="dk1"/>
                </a:solidFill>
                <a:latin typeface="Calibri"/>
                <a:ea typeface="Calibri"/>
                <a:cs typeface="Calibri"/>
                <a:sym typeface="Calibri"/>
              </a:rPr>
              <a:t>RedHat</a:t>
            </a:r>
            <a:r>
              <a:rPr lang="en-US" sz="2400" b="0" i="0" u="none" strike="noStrike" cap="none" dirty="0">
                <a:solidFill>
                  <a:schemeClr val="dk1"/>
                </a:solidFill>
                <a:latin typeface="Calibri"/>
                <a:ea typeface="Calibri"/>
                <a:cs typeface="Calibri"/>
                <a:sym typeface="Calibri"/>
              </a:rPr>
              <a:t> 6.4 64-bit</a:t>
            </a:r>
          </a:p>
          <a:p>
            <a:pPr marL="639763" marR="0" lvl="1" indent="-246062" algn="l" rtl="0">
              <a:lnSpc>
                <a:spcPct val="80000"/>
              </a:lnSpc>
              <a:spcBef>
                <a:spcPts val="360"/>
              </a:spcBef>
              <a:spcAft>
                <a:spcPts val="0"/>
              </a:spcAft>
              <a:buClr>
                <a:schemeClr val="accent1"/>
              </a:buClr>
              <a:buFont typeface="Noto Sans Symbols"/>
              <a:buNone/>
            </a:pPr>
            <a:endParaRPr sz="1800" b="0" i="0" u="none" strike="noStrike" cap="none" dirty="0">
              <a:solidFill>
                <a:schemeClr val="dk1"/>
              </a:solidFill>
              <a:latin typeface="Calibri"/>
              <a:ea typeface="Calibri"/>
              <a:cs typeface="Calibri"/>
              <a:sym typeface="Calibri"/>
            </a:endParaRPr>
          </a:p>
          <a:p>
            <a:pPr marL="273050" marR="0" lvl="0" indent="-273050" algn="l" rtl="0">
              <a:lnSpc>
                <a:spcPct val="80000"/>
              </a:lnSpc>
              <a:spcBef>
                <a:spcPts val="560"/>
              </a:spcBef>
              <a:spcAft>
                <a:spcPts val="0"/>
              </a:spcAft>
              <a:buClr>
                <a:srgbClr val="0BD0D9"/>
              </a:buClr>
              <a:buSzPct val="95000"/>
              <a:buFont typeface="Noto Sans Symbols"/>
              <a:buChar char="●"/>
            </a:pPr>
            <a:r>
              <a:rPr lang="en-US" sz="2800" b="0" i="0" u="none" strike="noStrike" cap="none" dirty="0" err="1">
                <a:solidFill>
                  <a:schemeClr val="dk1"/>
                </a:solidFill>
                <a:latin typeface="Calibri"/>
                <a:ea typeface="Calibri"/>
                <a:cs typeface="Calibri"/>
                <a:sym typeface="Calibri"/>
              </a:rPr>
              <a:t>McIDAS</a:t>
            </a:r>
            <a:r>
              <a:rPr lang="en-US" sz="2800" b="0" i="0" u="none" strike="noStrike" cap="none" dirty="0">
                <a:solidFill>
                  <a:schemeClr val="dk1"/>
                </a:solidFill>
                <a:latin typeface="Calibri"/>
                <a:ea typeface="Calibri"/>
                <a:cs typeface="Calibri"/>
                <a:sym typeface="Calibri"/>
              </a:rPr>
              <a:t> libraries installed</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smtClean="0">
                <a:solidFill>
                  <a:schemeClr val="dk1"/>
                </a:solidFill>
                <a:latin typeface="Calibri"/>
                <a:ea typeface="Calibri"/>
                <a:cs typeface="Calibri"/>
                <a:sym typeface="Calibri"/>
              </a:rPr>
              <a:t>McIDASv2017.1</a:t>
            </a:r>
            <a:endParaRPr lang="en-US" sz="2400" b="0" i="0" u="none" strike="noStrike" cap="none" dirty="0">
              <a:solidFill>
                <a:schemeClr val="dk1"/>
              </a:solidFill>
              <a:latin typeface="Calibri"/>
              <a:ea typeface="Calibri"/>
              <a:cs typeface="Calibri"/>
              <a:sym typeface="Calibri"/>
            </a:endParaRPr>
          </a:p>
          <a:p>
            <a:pPr marL="273050" marR="0" lvl="0" indent="-273050" algn="l" rtl="0">
              <a:lnSpc>
                <a:spcPct val="100000"/>
              </a:lnSpc>
              <a:spcBef>
                <a:spcPts val="400"/>
              </a:spcBef>
              <a:spcAft>
                <a:spcPts val="0"/>
              </a:spcAft>
              <a:buClr>
                <a:srgbClr val="0BD0D9"/>
              </a:buClr>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1000" name="Shape 100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Datasets</a:t>
            </a:r>
          </a:p>
        </p:txBody>
      </p:sp>
      <p:sp>
        <p:nvSpPr>
          <p:cNvPr id="1006" name="Shape 1006"/>
          <p:cNvSpPr txBox="1">
            <a:spLocks noGrp="1"/>
          </p:cNvSpPr>
          <p:nvPr>
            <p:ph type="body" idx="1"/>
          </p:nvPr>
        </p:nvSpPr>
        <p:spPr>
          <a:xfrm>
            <a:off x="457200" y="2057400"/>
            <a:ext cx="8229600" cy="4373563"/>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0" i="0" u="none" strike="noStrike" cap="none" dirty="0">
                <a:solidFill>
                  <a:schemeClr val="dk1"/>
                </a:solidFill>
                <a:latin typeface="Calibri"/>
                <a:ea typeface="Calibri"/>
                <a:cs typeface="Calibri"/>
                <a:sym typeface="Calibri"/>
              </a:rPr>
              <a:t>Overall system test is conducted on geoprod3t with all required real-time data, including:</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 N18/N19, </a:t>
            </a:r>
            <a:r>
              <a:rPr lang="en-US" sz="2000" b="0" i="0" u="none" strike="noStrike" cap="none" dirty="0" err="1">
                <a:solidFill>
                  <a:schemeClr val="dk1"/>
                </a:solidFill>
                <a:latin typeface="Calibri"/>
                <a:ea typeface="Calibri"/>
                <a:cs typeface="Calibri"/>
                <a:sym typeface="Calibri"/>
              </a:rPr>
              <a:t>MetopA</a:t>
            </a:r>
            <a:r>
              <a:rPr lang="en-US" sz="2000" b="0" i="0" u="none" strike="noStrike" cap="none" dirty="0">
                <a:solidFill>
                  <a:schemeClr val="dk1"/>
                </a:solidFill>
                <a:latin typeface="Calibri"/>
                <a:ea typeface="Calibri"/>
                <a:cs typeface="Calibri"/>
                <a:sym typeface="Calibri"/>
              </a:rPr>
              <a:t>/B MHS </a:t>
            </a:r>
            <a:r>
              <a:rPr lang="en-US" sz="2000" b="0" i="0" u="none" strike="noStrike" cap="none" dirty="0" smtClean="0">
                <a:solidFill>
                  <a:schemeClr val="dk1"/>
                </a:solidFill>
                <a:latin typeface="Calibri"/>
                <a:ea typeface="Calibri"/>
                <a:cs typeface="Calibri"/>
                <a:sym typeface="Calibri"/>
              </a:rPr>
              <a:t>MIRS single-orbit rain </a:t>
            </a:r>
            <a:r>
              <a:rPr lang="en-US" sz="2000" b="0" i="0" u="none" strike="noStrike" cap="none" dirty="0">
                <a:solidFill>
                  <a:schemeClr val="dk1"/>
                </a:solidFill>
                <a:latin typeface="Calibri"/>
                <a:ea typeface="Calibri"/>
                <a:cs typeface="Calibri"/>
                <a:sym typeface="Calibri"/>
              </a:rPr>
              <a:t>rates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smtClean="0">
                <a:solidFill>
                  <a:schemeClr val="dk1"/>
                </a:solidFill>
                <a:latin typeface="Calibri"/>
                <a:ea typeface="Calibri"/>
                <a:cs typeface="Calibri"/>
                <a:sym typeface="Calibri"/>
              </a:rPr>
              <a:t>SSMIS (</a:t>
            </a:r>
            <a:r>
              <a:rPr lang="en-US" sz="2000" b="0" i="0" u="none" strike="noStrike" cap="none" dirty="0">
                <a:solidFill>
                  <a:schemeClr val="dk1"/>
                </a:solidFill>
                <a:latin typeface="Calibri"/>
                <a:ea typeface="Calibri"/>
                <a:cs typeface="Calibri"/>
                <a:sym typeface="Calibri"/>
              </a:rPr>
              <a:t>F17/F18) </a:t>
            </a:r>
            <a:r>
              <a:rPr lang="en-US" sz="2000" b="0" i="0" u="none" strike="noStrike" cap="none" dirty="0" smtClean="0">
                <a:solidFill>
                  <a:schemeClr val="dk1"/>
                </a:solidFill>
                <a:latin typeface="Calibri"/>
                <a:ea typeface="Calibri"/>
                <a:cs typeface="Calibri"/>
                <a:sym typeface="Calibri"/>
              </a:rPr>
              <a:t>MIRS single-orbit rain </a:t>
            </a:r>
            <a:r>
              <a:rPr lang="en-US" sz="2000" b="0" i="0" u="none" strike="noStrike" cap="none" dirty="0">
                <a:solidFill>
                  <a:schemeClr val="dk1"/>
                </a:solidFill>
                <a:latin typeface="Calibri"/>
                <a:ea typeface="Calibri"/>
                <a:cs typeface="Calibri"/>
                <a:sym typeface="Calibri"/>
              </a:rPr>
              <a:t>rates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GHE 1HR rainfall accumulations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NPP ATMS MIRS single-orbit rain rates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GCOM-W AMSR2 </a:t>
            </a:r>
            <a:r>
              <a:rPr lang="en-US" sz="2000" b="0" i="0" u="none" strike="noStrike" cap="none" dirty="0" smtClean="0">
                <a:solidFill>
                  <a:schemeClr val="dk1"/>
                </a:solidFill>
                <a:latin typeface="Calibri"/>
                <a:ea typeface="Calibri"/>
                <a:cs typeface="Calibri"/>
                <a:sym typeface="Calibri"/>
              </a:rPr>
              <a:t> single-orbit </a:t>
            </a:r>
            <a:r>
              <a:rPr lang="en-US" sz="2000" b="0" i="0" u="none" strike="noStrike" cap="none" dirty="0">
                <a:solidFill>
                  <a:schemeClr val="dk1"/>
                </a:solidFill>
                <a:latin typeface="Calibri"/>
                <a:ea typeface="Calibri"/>
                <a:cs typeface="Calibri"/>
                <a:sym typeface="Calibri"/>
              </a:rPr>
              <a:t>rain rates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GPM </a:t>
            </a:r>
            <a:r>
              <a:rPr lang="en-US" sz="2000" b="0" i="0" u="none" strike="noStrike" cap="none" dirty="0" smtClean="0">
                <a:solidFill>
                  <a:schemeClr val="dk1"/>
                </a:solidFill>
                <a:latin typeface="Calibri"/>
                <a:ea typeface="Calibri"/>
                <a:cs typeface="Calibri"/>
                <a:sym typeface="Calibri"/>
              </a:rPr>
              <a:t>GMI single-orbit </a:t>
            </a:r>
            <a:r>
              <a:rPr lang="en-US" sz="2000" b="0" i="0" u="none" strike="noStrike" cap="none" dirty="0">
                <a:solidFill>
                  <a:schemeClr val="dk1"/>
                </a:solidFill>
                <a:latin typeface="Calibri"/>
                <a:ea typeface="Calibri"/>
                <a:cs typeface="Calibri"/>
                <a:sym typeface="Calibri"/>
              </a:rPr>
              <a:t>rain rates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RSMC bulletins from </a:t>
            </a:r>
            <a:r>
              <a:rPr lang="en-US" sz="2000" b="0" i="0" u="none" strike="noStrike" cap="none" dirty="0" smtClean="0">
                <a:solidFill>
                  <a:schemeClr val="dk1"/>
                </a:solidFill>
                <a:latin typeface="Calibri"/>
                <a:ea typeface="Calibri"/>
                <a:cs typeface="Calibri"/>
                <a:sym typeface="Calibri"/>
              </a:rPr>
              <a:t>FOS2</a:t>
            </a:r>
          </a:p>
          <a:p>
            <a:pPr marL="639763" marR="0" lvl="1" indent="-246062" algn="l" rtl="0">
              <a:spcBef>
                <a:spcPts val="600"/>
              </a:spcBef>
              <a:spcAft>
                <a:spcPts val="0"/>
              </a:spcAft>
              <a:buClr>
                <a:schemeClr val="accent1"/>
              </a:buClr>
              <a:buSzPct val="85000"/>
              <a:buFont typeface="Noto Sans Symbols"/>
              <a:buChar char="●"/>
            </a:pPr>
            <a:r>
              <a:rPr lang="en-US" sz="2000" dirty="0" smtClean="0">
                <a:latin typeface="Calibri"/>
                <a:ea typeface="Calibri"/>
                <a:cs typeface="Calibri"/>
                <a:sym typeface="Calibri"/>
              </a:rPr>
              <a:t>SHIPS files from NHC/JTWC</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400"/>
              </a:spcBef>
              <a:spcAft>
                <a:spcPts val="0"/>
              </a:spcAft>
              <a:buClr>
                <a:schemeClr val="accent1"/>
              </a:buClr>
              <a:buSzPct val="85000"/>
              <a:buFont typeface="Noto Sans Symbols"/>
              <a:buNone/>
            </a:pPr>
            <a:endParaRPr sz="2000" b="0" i="0" u="none" strike="noStrike" cap="none" dirty="0">
              <a:solidFill>
                <a:schemeClr val="dk1"/>
              </a:solidFill>
              <a:latin typeface="Arial"/>
              <a:ea typeface="Arial"/>
              <a:cs typeface="Arial"/>
              <a:sym typeface="Arial"/>
            </a:endParaRPr>
          </a:p>
        </p:txBody>
      </p:sp>
      <p:sp>
        <p:nvSpPr>
          <p:cNvPr id="1007" name="Shape 100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3_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7768</Words>
  <Application>Microsoft Office PowerPoint</Application>
  <PresentationFormat>On-screen Show (4:3)</PresentationFormat>
  <Paragraphs>1197</Paragraphs>
  <Slides>134</Slides>
  <Notes>134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134</vt:i4>
      </vt:variant>
    </vt:vector>
  </HeadingPairs>
  <TitlesOfParts>
    <vt:vector size="147" baseType="lpstr">
      <vt:lpstr>Arial</vt:lpstr>
      <vt:lpstr>Times New Roman</vt:lpstr>
      <vt:lpstr>Garamond</vt:lpstr>
      <vt:lpstr>Helvetica Neue</vt:lpstr>
      <vt:lpstr>Book Antiqua</vt:lpstr>
      <vt:lpstr>Merriweather</vt:lpstr>
      <vt:lpstr>Tahoma</vt:lpstr>
      <vt:lpstr>Constantia</vt:lpstr>
      <vt:lpstr>Calibri</vt:lpstr>
      <vt:lpstr>Noto Sans Symbols</vt:lpstr>
      <vt:lpstr>Courier New</vt:lpstr>
      <vt:lpstr>3_Flow</vt:lpstr>
      <vt:lpstr>2_Office Theme</vt:lpstr>
      <vt:lpstr> Operational Readiness Review eTRaP Upgrade-RCLIPER</vt:lpstr>
      <vt:lpstr>Review Agenda</vt:lpstr>
      <vt:lpstr>Outline</vt:lpstr>
      <vt:lpstr>Introduction Bob Kuligowski NOAA/NEDSIS/STAR</vt:lpstr>
      <vt:lpstr>eTRaP Background (1/3)</vt:lpstr>
      <vt:lpstr>eTRaP Background (2/3)</vt:lpstr>
      <vt:lpstr>eTRaP Background (3/3)</vt:lpstr>
      <vt:lpstr>Project Objectives</vt:lpstr>
      <vt:lpstr>Project Objectives</vt:lpstr>
      <vt:lpstr>PowerPoint Presentation</vt:lpstr>
      <vt:lpstr>PowerPoint Presentation</vt:lpstr>
      <vt:lpstr>PowerPoint Presentation</vt:lpstr>
      <vt:lpstr>PowerPoint Presentation</vt:lpstr>
      <vt:lpstr>PowerPoint Presentation</vt:lpstr>
      <vt:lpstr>ORR –  Review Objectives </vt:lpstr>
      <vt:lpstr>ORR Reviewers</vt:lpstr>
      <vt:lpstr>ORR Guidelines and Checklist</vt:lpstr>
      <vt:lpstr>Outline</vt:lpstr>
      <vt:lpstr>Risks and Actions  Bob Kuligowski NESDIS/STAR</vt:lpstr>
      <vt:lpstr>PowerPoint Presentation</vt:lpstr>
      <vt:lpstr>ORR – Entry Criteria </vt:lpstr>
      <vt:lpstr> ORR – Exit Criteria</vt:lpstr>
      <vt:lpstr>Outline</vt:lpstr>
      <vt:lpstr>System Requirements</vt:lpstr>
      <vt:lpstr>Requirements Overview</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#1</vt:lpstr>
      <vt:lpstr>Requirement #1</vt:lpstr>
      <vt:lpstr>Requirement #1</vt:lpstr>
      <vt:lpstr>Requirement #1</vt:lpstr>
      <vt:lpstr>Requirement #1</vt:lpstr>
      <vt:lpstr>Requirement #1</vt:lpstr>
      <vt:lpstr>Requirement #1</vt:lpstr>
      <vt:lpstr>Requirement #1</vt:lpstr>
      <vt:lpstr>Requirement #1</vt:lpstr>
      <vt:lpstr>Requirement #1</vt:lpstr>
      <vt:lpstr>Requirement #1</vt:lpstr>
      <vt:lpstr>Requirement #2</vt:lpstr>
      <vt:lpstr>Requirement #2</vt:lpstr>
      <vt:lpstr>Requirement #2</vt:lpstr>
      <vt:lpstr>Requirement #3</vt:lpstr>
      <vt:lpstr>Requirement #3</vt:lpstr>
      <vt:lpstr>Requirement #3</vt:lpstr>
      <vt:lpstr>Requirement #3</vt:lpstr>
      <vt:lpstr>Requirement #4</vt:lpstr>
      <vt:lpstr>Requirement  #4</vt:lpstr>
      <vt:lpstr>Requirement #4</vt:lpstr>
      <vt:lpstr>Requirement #4</vt:lpstr>
      <vt:lpstr>Requirement #5</vt:lpstr>
      <vt:lpstr>Requirement #5</vt:lpstr>
      <vt:lpstr>Requirement #5</vt:lpstr>
      <vt:lpstr>Requirement #5</vt:lpstr>
      <vt:lpstr>Requirement #6</vt:lpstr>
      <vt:lpstr>Requirement #6</vt:lpstr>
      <vt:lpstr>Requirement #6</vt:lpstr>
      <vt:lpstr>Requirement #7</vt:lpstr>
      <vt:lpstr>Requirement #7</vt:lpstr>
      <vt:lpstr>Requirement #7</vt:lpstr>
      <vt:lpstr>Requirement #7</vt:lpstr>
      <vt:lpstr>Requirement #8</vt:lpstr>
      <vt:lpstr>Requirement #8</vt:lpstr>
      <vt:lpstr>Requirement #9</vt:lpstr>
      <vt:lpstr>Requirement #9</vt:lpstr>
      <vt:lpstr>Requirements – Summary</vt:lpstr>
      <vt:lpstr>System Description  Liqun 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eTRaP – Run Schedule Data Retrieval and Processing</vt:lpstr>
      <vt:lpstr>PowerPoint Presentation</vt:lpstr>
      <vt:lpstr>PowerPoint Presentation</vt:lpstr>
      <vt:lpstr>Outline</vt:lpstr>
      <vt:lpstr>System Test Bob Kuligowski, Robert Glassberg, and Liqun Ma    </vt:lpstr>
      <vt:lpstr>System Test - Objectives</vt:lpstr>
      <vt:lpstr>System Test - Test Environment</vt:lpstr>
      <vt:lpstr>System Test - Test Datasets</vt:lpstr>
      <vt:lpstr>System Test - Test Datasets</vt:lpstr>
      <vt:lpstr>System Test - Test Items</vt:lpstr>
      <vt:lpstr>System Test - Test Configuration</vt:lpstr>
      <vt:lpstr>System Test Results</vt:lpstr>
      <vt:lpstr>System Test  Test Result (without RCLIPER)—FERNANDA</vt:lpstr>
      <vt:lpstr>System Test   Test Result (with RCLIPER)—FERNANDA</vt:lpstr>
      <vt:lpstr>System Test   Test Result—FERNANDA</vt:lpstr>
      <vt:lpstr>System Test   Test Result—FERNANDA</vt:lpstr>
      <vt:lpstr>System Test – Verification (data)</vt:lpstr>
      <vt:lpstr>System Test – Verification (Ensemble parameters)</vt:lpstr>
      <vt:lpstr>System Test – Verification (Ensemble parameters)</vt:lpstr>
      <vt:lpstr>System Test – Verification (Ensemble parameters)</vt:lpstr>
      <vt:lpstr>System Test – Verification</vt:lpstr>
      <vt:lpstr>System test – verification (Example—Hermine / 2016)</vt:lpstr>
      <vt:lpstr>System Test   Processing Monitoring - Operators Needs</vt:lpstr>
      <vt:lpstr> System Test    Product Monitoring – QC/QA Needs </vt:lpstr>
      <vt:lpstr>System  Operational Readiness  Liqun Ma NESDIS/OSPO  </vt:lpstr>
      <vt:lpstr>System Operational Readiness: Products  </vt:lpstr>
      <vt:lpstr>PowerPoint Presentation</vt:lpstr>
      <vt:lpstr>System Operational Readiness  Users of Products</vt:lpstr>
      <vt:lpstr>System Operational Readiness Production Environment</vt:lpstr>
      <vt:lpstr>System Operational Readiness Dissemination</vt:lpstr>
      <vt:lpstr>System Operational Readiness  Monitoring </vt:lpstr>
      <vt:lpstr>System Operational Readiness  Operation and Maintenance </vt:lpstr>
      <vt:lpstr> System Operational Readiness   QA – Code Standards</vt:lpstr>
      <vt:lpstr>System Operational Readiness  QA – CM and IT security </vt:lpstr>
      <vt:lpstr>System Operational Readiness       QA – Documentation</vt:lpstr>
      <vt:lpstr>System Operational Readiness Archive</vt:lpstr>
      <vt:lpstr>System Operational Readiness User Readiness (1 of 2) </vt:lpstr>
      <vt:lpstr>System Operational Readiness User Readiness (2 of 2) </vt:lpstr>
      <vt:lpstr>System Operational Readiness Summary</vt:lpstr>
      <vt:lpstr>Summary  Liqun Ma NESDIS/OSPO</vt:lpstr>
      <vt:lpstr>Summary</vt:lpstr>
      <vt:lpstr>Next Steps</vt:lpstr>
      <vt:lpstr>Open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Readiness Review eTRaP Upgrade-GPM/GMI</dc:title>
  <dc:creator>Liqun Ma</dc:creator>
  <cp:lastModifiedBy>Liqun Ma</cp:lastModifiedBy>
  <cp:revision>51</cp:revision>
  <cp:lastPrinted>2017-07-21T17:18:04Z</cp:lastPrinted>
  <dcterms:modified xsi:type="dcterms:W3CDTF">2017-07-26T16:50:07Z</dcterms:modified>
</cp:coreProperties>
</file>