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omments/comment1.xml" ContentType="application/vnd.openxmlformats-officedocument.presentationml.comments+xml"/>
  <Override PartName="/ppt/notesSlides/notesSlide88.xml" ContentType="application/vnd.openxmlformats-officedocument.presentationml.notesSlide+xml"/>
  <Override PartName="/ppt/comments/comment2.xml" ContentType="application/vnd.openxmlformats-officedocument.presentationml.comment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omments/comment3.xml" ContentType="application/vnd.openxmlformats-officedocument.presentationml.comment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87" r:id="rId85"/>
    <p:sldId id="338" r:id="rId86"/>
    <p:sldId id="339" r:id="rId87"/>
    <p:sldId id="340" r:id="rId88"/>
    <p:sldId id="388" r:id="rId89"/>
    <p:sldId id="389"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Lst>
  <p:sldSz cx="9144000" cy="6858000" type="screen4x3"/>
  <p:notesSz cx="7010400" cy="9296400"/>
  <p:embeddedFontLst>
    <p:embeddedFont>
      <p:font typeface="Helvetica Neue" panose="020B0604020202020204" charset="0"/>
      <p:regular r:id="rId137"/>
      <p:bold r:id="rId138"/>
      <p:italic r:id="rId139"/>
      <p:boldItalic r:id="rId140"/>
    </p:embeddedFont>
    <p:embeddedFont>
      <p:font typeface="Garamond" panose="02020404030301010803" pitchFamily="18" charset="0"/>
      <p:regular r:id="rId141"/>
      <p:bold r:id="rId142"/>
      <p:italic r:id="rId143"/>
    </p:embeddedFont>
    <p:embeddedFont>
      <p:font typeface="Book Antiqua" panose="02040602050305030304" pitchFamily="18" charset="0"/>
      <p:regular r:id="rId144"/>
      <p:bold r:id="rId145"/>
      <p:italic r:id="rId146"/>
      <p:boldItalic r:id="rId147"/>
    </p:embeddedFont>
    <p:embeddedFont>
      <p:font typeface="Constantia" panose="02030602050306030303" pitchFamily="18" charset="0"/>
      <p:regular r:id="rId148"/>
      <p:bold r:id="rId149"/>
      <p:italic r:id="rId150"/>
      <p:boldItalic r:id="rId151"/>
    </p:embeddedFont>
    <p:embeddedFont>
      <p:font typeface="Tahoma" panose="020B0604030504040204" pitchFamily="34" charset="0"/>
      <p:regular r:id="rId152"/>
      <p:bold r:id="rId153"/>
    </p:embeddedFont>
    <p:embeddedFont>
      <p:font typeface="Calibri" panose="020F0502020204030204" pitchFamily="34" charset="0"/>
      <p:regular r:id="rId154"/>
      <p:bold r:id="rId155"/>
      <p:italic r:id="rId156"/>
      <p:boldItalic r:id="rId157"/>
    </p:embeddedFont>
    <p:embeddedFont>
      <p:font typeface="Merriweather" panose="020B0604020202020204" charset="0"/>
      <p:regular r:id="rId158"/>
      <p:bold r:id="rId159"/>
      <p:italic r:id="rId160"/>
      <p:boldItalic r:id="rId1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94ADCE9-7C77-41DF-AAF1-7481930DA49A}">
  <a:tblStyle styleId="{F94ADCE9-7C77-41DF-AAF1-7481930DA49A}"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8" autoAdjust="0"/>
  </p:normalViewPr>
  <p:slideViewPr>
    <p:cSldViewPr>
      <p:cViewPr>
        <p:scale>
          <a:sx n="91" d="100"/>
          <a:sy n="91" d="100"/>
        </p:scale>
        <p:origin x="-564"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2.fntdata"/><Relationship Id="rId154" Type="http://schemas.openxmlformats.org/officeDocument/2006/relationships/font" Target="fonts/font18.fntdata"/><Relationship Id="rId159" Type="http://schemas.openxmlformats.org/officeDocument/2006/relationships/font" Target="fonts/font23.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8.fntdata"/><Relationship Id="rId149" Type="http://schemas.openxmlformats.org/officeDocument/2006/relationships/font" Target="fonts/font13.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font" Target="fonts/font24.fntdata"/><Relationship Id="rId16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font" Target="fonts/font3.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4.fntdata"/><Relationship Id="rId155" Type="http://schemas.openxmlformats.org/officeDocument/2006/relationships/font" Target="fonts/font19.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4.fntdata"/><Relationship Id="rId145" Type="http://schemas.openxmlformats.org/officeDocument/2006/relationships/font" Target="fonts/font9.fntdata"/><Relationship Id="rId161" Type="http://schemas.openxmlformats.org/officeDocument/2006/relationships/font" Target="fonts/font25.fntdata"/><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font" Target="fonts/font7.fntdata"/><Relationship Id="rId148" Type="http://schemas.openxmlformats.org/officeDocument/2006/relationships/font" Target="fonts/font12.fntdata"/><Relationship Id="rId151" Type="http://schemas.openxmlformats.org/officeDocument/2006/relationships/font" Target="fonts/font15.fntdata"/><Relationship Id="rId156" Type="http://schemas.openxmlformats.org/officeDocument/2006/relationships/font" Target="fonts/font20.fntdata"/><Relationship Id="rId16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5.fntdata"/><Relationship Id="rId146"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157" Type="http://schemas.openxmlformats.org/officeDocument/2006/relationships/font" Target="fonts/font21.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6.fntdata"/><Relationship Id="rId163"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1.fntdata"/><Relationship Id="rId158"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7.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0T13:34:40.795" idx="3">
    <p:pos x="6000" y="0"/>
    <p:text>This slide still deals with S-NPP.
-Jack Dostalek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0T13:34:40.795" idx="4">
    <p:pos x="6000" y="0"/>
    <p:text>This slide still deals with S-NPP.
-Jack Dostalek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3-20T13:34:40.795" idx="2">
    <p:pos x="6000" y="0"/>
    <p:text>This slide still deals with S-NPP.
-Jack Dostalek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1208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a:t>
            </a:fld>
            <a:endParaRPr lang="en-US" sz="2400" b="0" i="0" u="none" strike="noStrike" cap="none">
              <a:solidFill>
                <a:srgbClr val="000000"/>
              </a:solidFill>
              <a:latin typeface="Times New Roman"/>
              <a:ea typeface="Times New Roman"/>
              <a:cs typeface="Times New Roman"/>
              <a:sym typeface="Times New Roman"/>
            </a:endParaRPr>
          </a:p>
        </p:txBody>
      </p:sp>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BK: Done</a:t>
            </a: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BK: Need to put the final July date in there</a:t>
            </a:r>
            <a:endParaRPr lang="en-US" sz="1200" b="0" i="0" u="none" strike="noStrike" cap="none" dirty="0">
              <a:solidFill>
                <a:schemeClr val="dk1"/>
              </a:solidFill>
              <a:latin typeface="Arial"/>
              <a:ea typeface="Arial"/>
              <a:cs typeface="Arial"/>
              <a:sym typeface="Arial"/>
            </a:endParaRPr>
          </a:p>
        </p:txBody>
      </p:sp>
      <p:sp>
        <p:nvSpPr>
          <p:cNvPr id="141" name="Shape 141"/>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Tree>
    <p:extLst>
      <p:ext uri="{BB962C8B-B14F-4D97-AF65-F5344CB8AC3E}">
        <p14:creationId xmlns:p14="http://schemas.microsoft.com/office/powerpoint/2010/main" val="624809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80145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7" name="Shape 1017"/>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Replaced “rain rate” with “forecast”</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3994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24" name="Shape 102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772964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1" name="Shape 103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40209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8" name="Shape 10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“less” to “fewer”</a:t>
            </a:r>
          </a:p>
        </p:txBody>
      </p:sp>
    </p:spTree>
    <p:extLst>
      <p:ext uri="{BB962C8B-B14F-4D97-AF65-F5344CB8AC3E}">
        <p14:creationId xmlns:p14="http://schemas.microsoft.com/office/powerpoint/2010/main" val="9329745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8" name="Shape 10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062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59" name="Shape 10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extLst>
      <p:ext uri="{BB962C8B-B14F-4D97-AF65-F5344CB8AC3E}">
        <p14:creationId xmlns:p14="http://schemas.microsoft.com/office/powerpoint/2010/main" val="432495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0" name="Shape 107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extLst>
      <p:ext uri="{BB962C8B-B14F-4D97-AF65-F5344CB8AC3E}">
        <p14:creationId xmlns:p14="http://schemas.microsoft.com/office/powerpoint/2010/main" val="10930147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1" name="Shape 108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Arial"/>
                <a:ea typeface="Arial"/>
                <a:cs typeface="Arial"/>
                <a:sym typeface="Arial"/>
              </a:rPr>
              <a:t>BK: </a:t>
            </a:r>
            <a:r>
              <a:rPr lang="en-US" sz="1200" dirty="0" smtClean="0">
                <a:solidFill>
                  <a:schemeClr val="dk1"/>
                </a:solidFill>
                <a:latin typeface="Arial"/>
                <a:ea typeface="Arial"/>
                <a:cs typeface="Arial"/>
                <a:sym typeface="Arial"/>
              </a:rPr>
              <a:t>Updated</a:t>
            </a:r>
            <a:r>
              <a:rPr lang="en-US" sz="1200" baseline="0" dirty="0" smtClean="0">
                <a:solidFill>
                  <a:schemeClr val="dk1"/>
                </a:solidFill>
                <a:latin typeface="Arial"/>
                <a:ea typeface="Arial"/>
                <a:cs typeface="Arial"/>
                <a:sym typeface="Arial"/>
              </a:rPr>
              <a:t> for R-CLIPER</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07601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8" name="Shape 1088"/>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Corrected spelling of “Ensemble” in title</a:t>
            </a:r>
          </a:p>
        </p:txBody>
      </p:sp>
    </p:spTree>
    <p:extLst>
      <p:ext uri="{BB962C8B-B14F-4D97-AF65-F5344CB8AC3E}">
        <p14:creationId xmlns:p14="http://schemas.microsoft.com/office/powerpoint/2010/main" val="39849948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95" name="Shape 1095"/>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348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92213" y="703263"/>
            <a:ext cx="4632325" cy="3473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933450" y="4416425"/>
            <a:ext cx="5143499" cy="4183060"/>
          </a:xfrm>
          <a:prstGeom prst="rect">
            <a:avLst/>
          </a:prstGeom>
          <a:noFill/>
          <a:ln>
            <a:noFill/>
          </a:ln>
        </p:spPr>
        <p:txBody>
          <a:bodyPr lIns="92775" tIns="46375" rIns="92775" bIns="463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25098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3" name="Shape 1103"/>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mn-lt"/>
              <a:ea typeface="Arial"/>
              <a:cs typeface="Arial"/>
              <a:sym typeface="Arial"/>
            </a:endParaRPr>
          </a:p>
        </p:txBody>
      </p:sp>
    </p:spTree>
    <p:extLst>
      <p:ext uri="{BB962C8B-B14F-4D97-AF65-F5344CB8AC3E}">
        <p14:creationId xmlns:p14="http://schemas.microsoft.com/office/powerpoint/2010/main" val="36628440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1" name="Shape 111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Replaced</a:t>
            </a:r>
            <a:r>
              <a:rPr lang="en-US" sz="1200" baseline="0" dirty="0" smtClean="0">
                <a:solidFill>
                  <a:schemeClr val="dk1"/>
                </a:solidFill>
                <a:latin typeface="Arial"/>
                <a:ea typeface="Arial"/>
                <a:cs typeface="Arial"/>
                <a:sym typeface="Arial"/>
              </a:rPr>
              <a:t> placeholders with final validation results.</a:t>
            </a:r>
            <a:endParaRPr lang="en-US" sz="1200" dirty="0" smtClean="0">
              <a:solidFill>
                <a:schemeClr val="dk1"/>
              </a:solidFill>
              <a:latin typeface="Arial"/>
              <a:ea typeface="Arial"/>
              <a:cs typeface="Arial"/>
              <a:sym typeface="Arial"/>
            </a:endParaRPr>
          </a:p>
          <a:p>
            <a:pPr marL="0" marR="0" lvl="0" indent="0" algn="l" rtl="0">
              <a:spcBef>
                <a:spcPts val="0"/>
              </a:spcBef>
              <a:buSzPct val="25000"/>
              <a:buNone/>
            </a:pPr>
            <a:r>
              <a:rPr lang="en-US" sz="1200" dirty="0" smtClean="0">
                <a:solidFill>
                  <a:schemeClr val="dk1"/>
                </a:solidFill>
                <a:latin typeface="Arial"/>
                <a:ea typeface="Arial"/>
                <a:cs typeface="Arial"/>
                <a:sym typeface="Arial"/>
              </a:rPr>
              <a:t>BK: This is placeholder preliminary</a:t>
            </a:r>
            <a:r>
              <a:rPr lang="en-US" sz="1200" baseline="0" dirty="0" smtClean="0">
                <a:solidFill>
                  <a:schemeClr val="dk1"/>
                </a:solidFill>
                <a:latin typeface="Arial"/>
                <a:ea typeface="Arial"/>
                <a:cs typeface="Arial"/>
                <a:sym typeface="Arial"/>
              </a:rPr>
              <a:t> validation for 2004 only.  I’ll add the other cases when I get back from vacation on 10 July.</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16296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20" name="Shape 1120"/>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smtClean="0">
                <a:solidFill>
                  <a:schemeClr val="dk1"/>
                </a:solidFill>
                <a:latin typeface="Arial"/>
                <a:ea typeface="Arial"/>
                <a:cs typeface="Arial"/>
                <a:sym typeface="Arial"/>
              </a:rPr>
              <a:t>BK: Replaced the 2004 case with the final case for the ORR.</a:t>
            </a:r>
          </a:p>
          <a:p>
            <a:pPr marL="0" marR="0" lvl="0" indent="0" algn="l" rtl="0">
              <a:spcBef>
                <a:spcPts val="0"/>
              </a:spcBef>
              <a:buSzPct val="25000"/>
              <a:buNone/>
            </a:pPr>
            <a:r>
              <a:rPr lang="en-US" sz="1200" dirty="0" smtClean="0">
                <a:solidFill>
                  <a:schemeClr val="dk1"/>
                </a:solidFill>
                <a:latin typeface="Arial"/>
                <a:ea typeface="Arial"/>
                <a:cs typeface="Arial"/>
                <a:sym typeface="Arial"/>
              </a:rPr>
              <a:t>BK: This case is</a:t>
            </a:r>
            <a:r>
              <a:rPr lang="en-US" sz="1200" baseline="0" dirty="0" smtClean="0">
                <a:solidFill>
                  <a:schemeClr val="dk1"/>
                </a:solidFill>
                <a:latin typeface="Arial"/>
                <a:ea typeface="Arial"/>
                <a:cs typeface="Arial"/>
                <a:sym typeface="Arial"/>
              </a:rPr>
              <a:t> a placeholder; I’ll insert a more recent one when I get back from vacation on 10 July.</a:t>
            </a: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75015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113</a:t>
            </a:fld>
            <a:endParaRPr lang="en-US" sz="1000" b="0" i="1" u="none" strike="noStrike" cap="none">
              <a:solidFill>
                <a:srgbClr val="000000"/>
              </a:solidFill>
              <a:latin typeface="Arial"/>
              <a:ea typeface="Arial"/>
              <a:cs typeface="Arial"/>
              <a:sym typeface="Arial"/>
            </a:endParaRPr>
          </a:p>
        </p:txBody>
      </p:sp>
      <p:sp>
        <p:nvSpPr>
          <p:cNvPr id="1133" name="Shape 1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4" name="Shape 113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updated.</a:t>
            </a:r>
          </a:p>
          <a:p>
            <a:pPr marL="0" marR="0" lvl="0" indent="0" algn="l" rtl="0">
              <a:spcBef>
                <a:spcPts val="0"/>
              </a:spcBef>
              <a:buSzPct val="25000"/>
              <a:buNone/>
            </a:pPr>
            <a:r>
              <a:rPr lang="en-US" sz="1200">
                <a:solidFill>
                  <a:schemeClr val="dk1"/>
                </a:solidFill>
                <a:latin typeface="Arial"/>
                <a:ea typeface="Arial"/>
                <a:cs typeface="Arial"/>
                <a:sym typeface="Arial"/>
              </a:rPr>
              <a:t>BK: No test needed or just no test?</a:t>
            </a:r>
          </a:p>
        </p:txBody>
      </p:sp>
    </p:spTree>
    <p:extLst>
      <p:ext uri="{BB962C8B-B14F-4D97-AF65-F5344CB8AC3E}">
        <p14:creationId xmlns:p14="http://schemas.microsoft.com/office/powerpoint/2010/main" val="2358005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114</a:t>
            </a:fld>
            <a:endParaRPr lang="en-US" sz="1000" b="0" i="1" u="none" strike="noStrike" cap="none">
              <a:solidFill>
                <a:srgbClr val="000000"/>
              </a:solidFill>
              <a:latin typeface="Arial"/>
              <a:ea typeface="Arial"/>
              <a:cs typeface="Arial"/>
              <a:sym typeface="Arial"/>
            </a:endParaRPr>
          </a:p>
        </p:txBody>
      </p:sp>
      <p:sp>
        <p:nvSpPr>
          <p:cNvPr id="1143" name="Shape 1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4" name="Shape 114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4350742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1" name="Shape 115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152" name="Shape 1152"/>
          <p:cNvSpPr txBox="1"/>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417308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116</a:t>
            </a:fld>
            <a:endParaRPr lang="en-US" sz="1200" b="0" i="0" u="none" strike="noStrike" cap="none">
              <a:solidFill>
                <a:srgbClr val="000000"/>
              </a:solidFill>
              <a:latin typeface="Times New Roman"/>
              <a:ea typeface="Times New Roman"/>
              <a:cs typeface="Times New Roman"/>
              <a:sym typeface="Times New Roman"/>
            </a:endParaRPr>
          </a:p>
        </p:txBody>
      </p:sp>
      <p:sp>
        <p:nvSpPr>
          <p:cNvPr id="1158" name="Shape 11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9" name="Shape 11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1644416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6" name="Shape 1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7388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118</a:t>
            </a:fld>
            <a:endParaRPr lang="en-US" sz="1200" b="0" i="0" u="none" strike="noStrike" cap="none">
              <a:solidFill>
                <a:srgbClr val="000000"/>
              </a:solidFill>
              <a:latin typeface="Arial"/>
              <a:ea typeface="Arial"/>
              <a:cs typeface="Arial"/>
              <a:sym typeface="Arial"/>
            </a:endParaRPr>
          </a:p>
        </p:txBody>
      </p:sp>
      <p:sp>
        <p:nvSpPr>
          <p:cNvPr id="1173" name="Shape 1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4" name="Shape 117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562648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119</a:t>
            </a:fld>
            <a:endParaRPr lang="en-US" sz="1200" b="0" i="0" u="none" strike="noStrike" cap="none">
              <a:solidFill>
                <a:srgbClr val="000000"/>
              </a:solidFill>
              <a:latin typeface="Times New Roman"/>
              <a:ea typeface="Times New Roman"/>
              <a:cs typeface="Times New Roman"/>
              <a:sym typeface="Times New Roman"/>
            </a:endParaRPr>
          </a:p>
        </p:txBody>
      </p:sp>
      <p:sp>
        <p:nvSpPr>
          <p:cNvPr id="1181" name="Shape 1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2" name="Shape 118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24232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827329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120</a:t>
            </a:fld>
            <a:endParaRPr lang="en-US" sz="1200" b="0" i="0" u="none" strike="noStrike" cap="none">
              <a:solidFill>
                <a:srgbClr val="000000"/>
              </a:solidFill>
              <a:latin typeface="Times New Roman"/>
              <a:ea typeface="Times New Roman"/>
              <a:cs typeface="Times New Roman"/>
              <a:sym typeface="Times New Roman"/>
            </a:endParaRPr>
          </a:p>
        </p:txBody>
      </p:sp>
      <p:sp>
        <p:nvSpPr>
          <p:cNvPr id="1189" name="Shape 1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0" name="Shape 119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67331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121</a:t>
            </a:fld>
            <a:endParaRPr lang="en-US" sz="1200" b="0" i="0" u="none" strike="noStrike" cap="none">
              <a:solidFill>
                <a:srgbClr val="000000"/>
              </a:solidFill>
              <a:latin typeface="Arial"/>
              <a:ea typeface="Arial"/>
              <a:cs typeface="Arial"/>
              <a:sym typeface="Arial"/>
            </a:endParaRPr>
          </a:p>
        </p:txBody>
      </p:sp>
      <p:sp>
        <p:nvSpPr>
          <p:cNvPr id="1197" name="Shape 1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8" name="Shape 119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6299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122</a:t>
            </a:fld>
            <a:endParaRPr lang="en-US" sz="1200" b="0" i="0" u="none" strike="noStrike" cap="none">
              <a:solidFill>
                <a:srgbClr val="000000"/>
              </a:solidFill>
              <a:latin typeface="Arial"/>
              <a:ea typeface="Arial"/>
              <a:cs typeface="Arial"/>
              <a:sym typeface="Arial"/>
            </a:endParaRPr>
          </a:p>
        </p:txBody>
      </p:sp>
      <p:sp>
        <p:nvSpPr>
          <p:cNvPr id="1205" name="Shape 12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6" name="Shape 120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9632199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123</a:t>
            </a:fld>
            <a:endParaRPr lang="en-US" sz="1200" b="0" i="0" u="none" strike="noStrike" cap="none">
              <a:solidFill>
                <a:srgbClr val="000000"/>
              </a:solidFill>
              <a:latin typeface="Arial"/>
              <a:ea typeface="Arial"/>
              <a:cs typeface="Arial"/>
              <a:sym typeface="Arial"/>
            </a:endParaRPr>
          </a:p>
        </p:txBody>
      </p:sp>
      <p:sp>
        <p:nvSpPr>
          <p:cNvPr id="1213" name="Shape 1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4" name="Shape 121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049447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124</a:t>
            </a:fld>
            <a:endParaRPr lang="en-US" sz="1200" b="0" i="0" u="none" strike="noStrike" cap="none">
              <a:solidFill>
                <a:srgbClr val="000000"/>
              </a:solidFill>
              <a:latin typeface="Arial"/>
              <a:ea typeface="Arial"/>
              <a:cs typeface="Arial"/>
              <a:sym typeface="Arial"/>
            </a:endParaRPr>
          </a:p>
        </p:txBody>
      </p:sp>
      <p:sp>
        <p:nvSpPr>
          <p:cNvPr id="1221" name="Shape 1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2" name="Shape 12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36181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125</a:t>
            </a:fld>
            <a:endParaRPr lang="en-US" sz="1200" b="0" i="0" u="none" strike="noStrike" cap="none">
              <a:solidFill>
                <a:srgbClr val="000000"/>
              </a:solidFill>
              <a:latin typeface="Arial"/>
              <a:ea typeface="Arial"/>
              <a:cs typeface="Arial"/>
              <a:sym typeface="Arial"/>
            </a:endParaRPr>
          </a:p>
        </p:txBody>
      </p:sp>
      <p:sp>
        <p:nvSpPr>
          <p:cNvPr id="1229" name="Shape 1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0" name="Shape 123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7232896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126</a:t>
            </a:fld>
            <a:endParaRPr lang="en-US" sz="1200" b="0" i="0" u="none" strike="noStrike" cap="none">
              <a:solidFill>
                <a:srgbClr val="000000"/>
              </a:solidFill>
              <a:latin typeface="Times New Roman"/>
              <a:ea typeface="Times New Roman"/>
              <a:cs typeface="Times New Roman"/>
              <a:sym typeface="Times New Roman"/>
            </a:endParaRPr>
          </a:p>
        </p:txBody>
      </p:sp>
      <p:sp>
        <p:nvSpPr>
          <p:cNvPr id="1237" name="Shape 1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8" name="Shape 12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4559148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Shape 124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127</a:t>
            </a:fld>
            <a:endParaRPr lang="en-US" sz="1200" b="0" i="0" u="none" strike="noStrike" cap="none">
              <a:solidFill>
                <a:srgbClr val="000000"/>
              </a:solidFill>
              <a:latin typeface="Times New Roman"/>
              <a:ea typeface="Times New Roman"/>
              <a:cs typeface="Times New Roman"/>
              <a:sym typeface="Times New Roman"/>
            </a:endParaRPr>
          </a:p>
        </p:txBody>
      </p:sp>
      <p:sp>
        <p:nvSpPr>
          <p:cNvPr id="1245" name="Shape 1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6" name="Shape 124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272380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128</a:t>
            </a:fld>
            <a:endParaRPr lang="en-US" sz="1200" b="0" i="0" u="none" strike="noStrike" cap="none">
              <a:solidFill>
                <a:srgbClr val="000000"/>
              </a:solidFill>
              <a:latin typeface="Times New Roman"/>
              <a:ea typeface="Times New Roman"/>
              <a:cs typeface="Times New Roman"/>
              <a:sym typeface="Times New Roman"/>
            </a:endParaRPr>
          </a:p>
        </p:txBody>
      </p:sp>
      <p:sp>
        <p:nvSpPr>
          <p:cNvPr id="1253" name="Shape 1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4" name="Shape 125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3983066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Shape 12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1" name="Shape 126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62" name="Shape 126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1263" name="Shape 12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129</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15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r>
              <a:rPr lang="en-US" sz="1200" b="0" i="0" u="none" strike="noStrike" cap="none" dirty="0" smtClean="0">
                <a:solidFill>
                  <a:schemeClr val="dk1"/>
                </a:solidFill>
                <a:latin typeface="Arial"/>
                <a:ea typeface="Arial"/>
                <a:cs typeface="Arial"/>
                <a:sym typeface="Arial"/>
              </a:rPr>
              <a:t>BK: Modified</a:t>
            </a:r>
            <a:r>
              <a:rPr lang="en-US" sz="1200" b="0" i="0" u="none" strike="noStrike" cap="none" baseline="0" dirty="0" smtClean="0">
                <a:solidFill>
                  <a:schemeClr val="dk1"/>
                </a:solidFill>
                <a:latin typeface="Arial"/>
                <a:ea typeface="Arial"/>
                <a:cs typeface="Arial"/>
                <a:sym typeface="Arial"/>
              </a:rPr>
              <a:t> the formats of the dates to make them consistent with each other</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150656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0" name="Shape 1270"/>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1" name="Shape 1271"/>
          <p:cNvSpPr txBox="1"/>
          <p:nvPr/>
        </p:nvSpPr>
        <p:spPr>
          <a:xfrm>
            <a:off x="3970337" y="8829675"/>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130</a:t>
            </a:fld>
            <a:endParaRPr lang="en-US" sz="2400" b="0" i="0" u="none" strike="noStrike" cap="none">
              <a:solidFill>
                <a:srgbClr val="000000"/>
              </a:solidFill>
              <a:latin typeface="Merriweather"/>
              <a:ea typeface="Merriweather"/>
              <a:cs typeface="Merriweather"/>
              <a:sym typeface="Merriweather"/>
            </a:endParaRPr>
          </a:p>
        </p:txBody>
      </p:sp>
      <p:sp>
        <p:nvSpPr>
          <p:cNvPr id="1272" name="Shape 127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04924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Shape 1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8" name="Shape 1278"/>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9" name="Shape 1279"/>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131</a:t>
            </a:fld>
            <a:endParaRPr lang="en-US" sz="2400" b="0" i="0" u="none" strike="noStrike" cap="none">
              <a:solidFill>
                <a:srgbClr val="000000"/>
              </a:solidFill>
              <a:latin typeface="Arial"/>
              <a:ea typeface="Arial"/>
              <a:cs typeface="Arial"/>
              <a:sym typeface="Arial"/>
            </a:endParaRPr>
          </a:p>
        </p:txBody>
      </p:sp>
      <p:sp>
        <p:nvSpPr>
          <p:cNvPr id="1280" name="Shape 1280"/>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417482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Shape 1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7" name="Shape 1287"/>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Added dates; I presume the decision brief would be </a:t>
            </a:r>
            <a:r>
              <a:rPr lang="en-US" sz="1200" baseline="0" smtClean="0">
                <a:solidFill>
                  <a:schemeClr val="dk1"/>
                </a:solidFill>
                <a:latin typeface="Arial"/>
                <a:ea typeface="Arial"/>
                <a:cs typeface="Arial"/>
                <a:sym typeface="Arial"/>
              </a:rPr>
              <a:t>in August?</a:t>
            </a:r>
            <a:endParaRPr sz="1200">
              <a:solidFill>
                <a:schemeClr val="dk1"/>
              </a:solidFill>
              <a:latin typeface="Arial"/>
              <a:ea typeface="Arial"/>
              <a:cs typeface="Arial"/>
              <a:sym typeface="Arial"/>
            </a:endParaRPr>
          </a:p>
        </p:txBody>
      </p:sp>
      <p:sp>
        <p:nvSpPr>
          <p:cNvPr id="1288" name="Shape 1288"/>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132</a:t>
            </a:fld>
            <a:endParaRPr lang="en-US" sz="2400" b="0" i="0" u="none" strike="noStrike" cap="none">
              <a:solidFill>
                <a:srgbClr val="000000"/>
              </a:solidFill>
              <a:latin typeface="Arial"/>
              <a:ea typeface="Arial"/>
              <a:cs typeface="Arial"/>
              <a:sym typeface="Arial"/>
            </a:endParaRPr>
          </a:p>
        </p:txBody>
      </p:sp>
      <p:sp>
        <p:nvSpPr>
          <p:cNvPr id="1289" name="Shape 1289"/>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870886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6" name="Shape 1296"/>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97" name="Shape 1297"/>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133</a:t>
            </a:fld>
            <a:endParaRPr lang="en-US" sz="2400" b="0" i="0" u="none" strike="noStrike" cap="none">
              <a:solidFill>
                <a:srgbClr val="000000"/>
              </a:solidFill>
              <a:latin typeface="Arial"/>
              <a:ea typeface="Arial"/>
              <a:cs typeface="Arial"/>
              <a:sym typeface="Arial"/>
            </a:endParaRPr>
          </a:p>
        </p:txBody>
      </p:sp>
      <p:sp>
        <p:nvSpPr>
          <p:cNvPr id="1298" name="Shape 1298"/>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124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14</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7342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15</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4131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16</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9370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17</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296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18</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368724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935037" y="4416425"/>
            <a:ext cx="5140324" cy="41830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Updated stats</a:t>
            </a:r>
          </a:p>
        </p:txBody>
      </p:sp>
      <p:sp>
        <p:nvSpPr>
          <p:cNvPr id="286" name="Shape 2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370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213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BK: Changed Entry #4 to #3 since there was no #3</a:t>
            </a:r>
          </a:p>
        </p:txBody>
      </p:sp>
      <p:sp>
        <p:nvSpPr>
          <p:cNvPr id="294" name="Shape 294"/>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295" name="Shape 29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20</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568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304" name="Shape 304"/>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21</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989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12" name="Shape 312"/>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22</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057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20" name="Shape 32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23</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2566169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3404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4" name="Shape 3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28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08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82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809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2" name="Shape 362"/>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363" name="Shape 3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028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59" name="Shape 15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3</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5059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208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863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419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1" name="Shape 391"/>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392" name="Shape 39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53380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9" name="Shape 399"/>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400" name="Shape 40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9586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408" name="Shape 4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33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36</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1300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353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64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39</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163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4</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1535721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40</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1078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150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168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7" name="Shape 46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68" name="Shape 46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43</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10139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5" name="Shape 47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607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3" name="Shape 4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159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0" name="Shape 4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269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722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5" name="Shape 5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915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8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2644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31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790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3" name="Shape 5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873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0" name="Shape 5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126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548" name="Shape 54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8641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18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563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9" name="Shape 5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10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043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0738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0" name="Shape 5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8215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7" name="Shape 5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294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2162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6252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6390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609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2" name="Shape 6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5927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9" name="Shape 6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802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649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3" name="Shape 6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3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Arial"/>
                <a:ea typeface="Arial"/>
                <a:cs typeface="Arial"/>
                <a:sym typeface="Arial"/>
              </a:rPr>
              <a:t>BK: Modified the wording</a:t>
            </a: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7487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0" name="Shape 6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4268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7" name="Shape 6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36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4" name="Shape 6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0111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860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8" name="Shape 6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4525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5" name="Shape 6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0957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703" name="Shape 70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76</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23225902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77</a:t>
            </a:fld>
            <a:endParaRPr lang="en-US" sz="1200" b="0" i="0" u="none" strike="noStrike" cap="none">
              <a:solidFill>
                <a:srgbClr val="000000"/>
              </a:solidFill>
              <a:latin typeface="Times New Roman"/>
              <a:ea typeface="Times New Roman"/>
              <a:cs typeface="Times New Roman"/>
              <a:sym typeface="Times New Roman"/>
            </a:endParaRPr>
          </a:p>
        </p:txBody>
      </p:sp>
      <p:sp>
        <p:nvSpPr>
          <p:cNvPr id="709" name="Shape 7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0" name="Shape 7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46418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78</a:t>
            </a:fld>
            <a:endParaRPr lang="en-US" sz="1200" b="0" i="0" u="none" strike="noStrike" cap="none">
              <a:solidFill>
                <a:srgbClr val="000000"/>
              </a:solidFill>
              <a:latin typeface="Arial"/>
              <a:ea typeface="Arial"/>
              <a:cs typeface="Arial"/>
              <a:sym typeface="Arial"/>
            </a:endParaRPr>
          </a:p>
        </p:txBody>
      </p:sp>
      <p:sp>
        <p:nvSpPr>
          <p:cNvPr id="717" name="Shape 717"/>
          <p:cNvSpPr>
            <a:spLocks noGrp="1" noRot="1" noChangeAspect="1"/>
          </p:cNvSpPr>
          <p:nvPr>
            <p:ph type="sldImg" idx="2"/>
          </p:nvPr>
        </p:nvSpPr>
        <p:spPr>
          <a:xfrm>
            <a:off x="1189038" y="704850"/>
            <a:ext cx="4630737"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8" name="Shape 718"/>
          <p:cNvSpPr txBox="1">
            <a:spLocks noGrp="1"/>
          </p:cNvSpPr>
          <p:nvPr>
            <p:ph type="body" idx="1"/>
          </p:nvPr>
        </p:nvSpPr>
        <p:spPr>
          <a:xfrm>
            <a:off x="987629" y="4266680"/>
            <a:ext cx="5138520" cy="418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LM: </a:t>
            </a:r>
          </a:p>
        </p:txBody>
      </p:sp>
    </p:spTree>
    <p:extLst>
      <p:ext uri="{BB962C8B-B14F-4D97-AF65-F5344CB8AC3E}">
        <p14:creationId xmlns:p14="http://schemas.microsoft.com/office/powerpoint/2010/main" val="10366320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3" name="Shape 78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yes. Added. And also change ‘will be runing’ to is running’</a:t>
            </a:r>
          </a:p>
          <a:p>
            <a:pPr marL="0" marR="0" lvl="0" indent="0" algn="l" rtl="0">
              <a:spcBef>
                <a:spcPts val="0"/>
              </a:spcBef>
              <a:buSzPct val="25000"/>
              <a:buNone/>
            </a:pPr>
            <a:r>
              <a:rPr lang="en-US" sz="1200">
                <a:solidFill>
                  <a:schemeClr val="dk1"/>
                </a:solidFill>
                <a:latin typeface="Arial"/>
                <a:ea typeface="Arial"/>
                <a:cs typeface="Arial"/>
                <a:sym typeface="Arial"/>
              </a:rPr>
              <a:t>BK: Should we mention PDA also?</a:t>
            </a:r>
          </a:p>
        </p:txBody>
      </p:sp>
    </p:spTree>
    <p:extLst>
      <p:ext uri="{BB962C8B-B14F-4D97-AF65-F5344CB8AC3E}">
        <p14:creationId xmlns:p14="http://schemas.microsoft.com/office/powerpoint/2010/main" val="76893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93800" y="703263"/>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r>
              <a:rPr lang="en-US" sz="1200" b="0" i="0" u="none" strike="noStrike" cap="none" dirty="0" smtClean="0">
                <a:solidFill>
                  <a:schemeClr val="dk1"/>
                </a:solidFill>
                <a:latin typeface="Arial"/>
                <a:ea typeface="Arial"/>
                <a:cs typeface="Arial"/>
                <a:sym typeface="Arial"/>
              </a:rPr>
              <a:t>BK:</a:t>
            </a:r>
            <a:r>
              <a:rPr lang="en-US" sz="1200" b="0" i="0" u="none" strike="noStrike" cap="none" baseline="0" dirty="0" smtClean="0">
                <a:solidFill>
                  <a:schemeClr val="dk1"/>
                </a:solidFill>
                <a:latin typeface="Arial"/>
                <a:ea typeface="Arial"/>
                <a:cs typeface="Arial"/>
                <a:sym typeface="Arial"/>
              </a:rPr>
              <a:t> R-CLIPER is a forecast, not a rain rate, so modified the wording accordingly.  Also changed “RCLIPER” to “R-CLIPER” and made the sub-bullets into a numbered list</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715635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0" name="Shape 7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679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7" name="Shape 79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81724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19792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dirty="0" smtClean="0">
                <a:solidFill>
                  <a:schemeClr val="dk1"/>
                </a:solidFill>
                <a:latin typeface="Arial"/>
                <a:ea typeface="Arial"/>
                <a:cs typeface="Arial"/>
                <a:sym typeface="Arial"/>
              </a:rPr>
              <a:t>BK:</a:t>
            </a:r>
            <a:r>
              <a:rPr lang="en-US" sz="1200" baseline="0" dirty="0" smtClean="0">
                <a:solidFill>
                  <a:schemeClr val="dk1"/>
                </a:solidFill>
                <a:latin typeface="Arial"/>
                <a:ea typeface="Arial"/>
                <a:cs typeface="Arial"/>
                <a:sym typeface="Arial"/>
              </a:rPr>
              <a:t> Modified to add details about SHIPS diagnostic files</a:t>
            </a:r>
            <a:endParaRPr sz="1200" dirty="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34706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3" name="Shape 8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14" name="Shape 814"/>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15" name="Shape 815"/>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6605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2" name="Shape 8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dirty="0">
              <a:solidFill>
                <a:schemeClr val="dk1"/>
              </a:solidFill>
              <a:latin typeface="Arial"/>
              <a:ea typeface="Arial"/>
              <a:cs typeface="Arial"/>
              <a:sym typeface="Arial"/>
            </a:endParaRPr>
          </a:p>
        </p:txBody>
      </p:sp>
      <p:sp>
        <p:nvSpPr>
          <p:cNvPr id="823" name="Shape 823"/>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24" name="Shape 82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70112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1" name="Shape 8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7126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2489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2489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6" name="Shape 9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75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6175" y="687388"/>
            <a:ext cx="4630738" cy="3473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36626" y="4413314"/>
            <a:ext cx="5137150" cy="4186416"/>
          </a:xfrm>
          <a:prstGeom prst="rect">
            <a:avLst/>
          </a:prstGeom>
          <a:noFill/>
          <a:ln>
            <a:noFill/>
          </a:ln>
        </p:spPr>
        <p:txBody>
          <a:bodyPr lIns="92950" tIns="46475" rIns="92950" bIns="46475" anchor="t" anchorCtr="0">
            <a:noAutofit/>
          </a:bodyPr>
          <a:lstStyle/>
          <a:p>
            <a:pPr marL="112865" marR="0" lvl="1" indent="-11264" algn="l" rtl="0">
              <a:spcBef>
                <a:spcPts val="240"/>
              </a:spcBef>
              <a:buClr>
                <a:schemeClr val="accent2"/>
              </a:buClr>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28873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3" name="Shape 9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“Pop” to “PoP”</a:t>
            </a:r>
          </a:p>
        </p:txBody>
      </p:sp>
    </p:spTree>
    <p:extLst>
      <p:ext uri="{BB962C8B-B14F-4D97-AF65-F5344CB8AC3E}">
        <p14:creationId xmlns:p14="http://schemas.microsoft.com/office/powerpoint/2010/main" val="2730529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0" name="Shape 95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951" name="Shape 951"/>
          <p:cNvSpPr txBox="1"/>
          <p:nvPr/>
        </p:nvSpPr>
        <p:spPr>
          <a:xfrm>
            <a:off x="3970337" y="8829675"/>
            <a:ext cx="3038475" cy="46513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537268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0" name="Shape 9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5873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4446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4" name="Shape 974"/>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75" name="Shape 97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94</a:t>
            </a:fld>
            <a:endParaRPr lang="en-US"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141519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2" name="Shape 98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83" name="Shape 98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95</a:t>
            </a:fld>
            <a:endParaRPr lang="en-US" sz="2400" b="0" i="0" u="none" strike="noStrike" cap="none">
              <a:solidFill>
                <a:srgbClr val="000000"/>
              </a:solidFill>
              <a:latin typeface="Merriweather"/>
              <a:ea typeface="Merriweather"/>
              <a:cs typeface="Merriweather"/>
              <a:sym typeface="Merriweather"/>
            </a:endParaRPr>
          </a:p>
        </p:txBody>
      </p:sp>
    </p:spTree>
    <p:extLst>
      <p:ext uri="{BB962C8B-B14F-4D97-AF65-F5344CB8AC3E}">
        <p14:creationId xmlns:p14="http://schemas.microsoft.com/office/powerpoint/2010/main" val="660279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9" name="Shape 9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3362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6" name="Shape 996"/>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Update?</a:t>
            </a:r>
          </a:p>
        </p:txBody>
      </p:sp>
    </p:spTree>
    <p:extLst>
      <p:ext uri="{BB962C8B-B14F-4D97-AF65-F5344CB8AC3E}">
        <p14:creationId xmlns:p14="http://schemas.microsoft.com/office/powerpoint/2010/main" val="12597934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3" name="Shape 100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latin typeface="Arial"/>
                <a:ea typeface="Arial"/>
                <a:cs typeface="Arial"/>
                <a:sym typeface="Arial"/>
              </a:rPr>
              <a:t>BK: Added “GPM” before “GMI” for consistency</a:t>
            </a:r>
          </a:p>
        </p:txBody>
      </p:sp>
    </p:spTree>
    <p:extLst>
      <p:ext uri="{BB962C8B-B14F-4D97-AF65-F5344CB8AC3E}">
        <p14:creationId xmlns:p14="http://schemas.microsoft.com/office/powerpoint/2010/main" val="25069111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0" name="Shape 10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done</a:t>
            </a:r>
          </a:p>
          <a:p>
            <a:pPr marL="0" marR="0" lvl="0" indent="0" algn="l" rtl="0">
              <a:spcBef>
                <a:spcPts val="0"/>
              </a:spcBef>
              <a:buSzPct val="25000"/>
              <a:buNone/>
            </a:pPr>
            <a:r>
              <a:rPr lang="en-US" sz="1200">
                <a:solidFill>
                  <a:schemeClr val="dk1"/>
                </a:solidFill>
                <a:latin typeface="Arial"/>
                <a:ea typeface="Arial"/>
                <a:cs typeface="Arial"/>
                <a:sym typeface="Arial"/>
              </a:rPr>
              <a:t>BK: Need to fill in the number in the last bullet</a:t>
            </a:r>
          </a:p>
        </p:txBody>
      </p:sp>
    </p:spTree>
    <p:extLst>
      <p:ext uri="{BB962C8B-B14F-4D97-AF65-F5344CB8AC3E}">
        <p14:creationId xmlns:p14="http://schemas.microsoft.com/office/powerpoint/2010/main" val="12084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829658"/>
            <a:ext cx="8229600" cy="79697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70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762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rot="5400000">
            <a:off x="2309018" y="-5564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33400" y="457200"/>
            <a:ext cx="7772400" cy="32003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1371600" y="3886200"/>
            <a:ext cx="6400799" cy="1981199"/>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543800" y="6400800"/>
            <a:ext cx="1447800" cy="304799"/>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
        <p:nvSpPr>
          <p:cNvPr id="22" name="Shape 22"/>
          <p:cNvSpPr txBox="1">
            <a:spLocks noGrp="1"/>
          </p:cNvSpPr>
          <p:nvPr>
            <p:ph type="ftr" idx="11"/>
          </p:nvPr>
        </p:nvSpPr>
        <p:spPr>
          <a:xfrm>
            <a:off x="0" y="6629400"/>
            <a:ext cx="2895600" cy="228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title"/>
          </p:nvPr>
        </p:nvSpPr>
        <p:spPr>
          <a:xfrm>
            <a:off x="1068294" y="0"/>
            <a:ext cx="7340600" cy="9778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pic>
        <p:nvPicPr>
          <p:cNvPr id="26" name="Shape 26"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0"/>
            <a:ext cx="7239000" cy="914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rgbClr val="002060"/>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273050" marR="0" lvl="0" indent="-80010" algn="l" rtl="0">
              <a:spcBef>
                <a:spcPts val="640"/>
              </a:spcBef>
              <a:spcAft>
                <a:spcPts val="0"/>
              </a:spcAft>
              <a:buClr>
                <a:srgbClr val="0BD0D9"/>
              </a:buClr>
              <a:buSzPct val="95000"/>
              <a:buFont typeface="Noto Sans Symbols"/>
              <a:buChar char="●"/>
              <a:defRPr sz="3200" b="0" i="0" u="none" strike="noStrike" cap="none">
                <a:solidFill>
                  <a:schemeClr val="dk1"/>
                </a:solidFill>
                <a:latin typeface="Arial"/>
                <a:ea typeface="Arial"/>
                <a:cs typeface="Arial"/>
                <a:sym typeface="Arial"/>
              </a:defRPr>
            </a:lvl1pPr>
            <a:lvl2pPr marL="639763" marR="0" lvl="1" indent="-94932" algn="l" rtl="0">
              <a:spcBef>
                <a:spcPts val="560"/>
              </a:spcBef>
              <a:spcAft>
                <a:spcPts val="0"/>
              </a:spcAft>
              <a:buClr>
                <a:schemeClr val="accent1"/>
              </a:buClr>
              <a:buSzPct val="85000"/>
              <a:buFont typeface="Noto Sans Symbols"/>
              <a:buChar char="●"/>
              <a:defRPr sz="2800" b="0" i="0" u="none" strike="noStrike" cap="none">
                <a:solidFill>
                  <a:schemeClr val="dk1"/>
                </a:solidFill>
                <a:latin typeface="Arial"/>
                <a:ea typeface="Arial"/>
                <a:cs typeface="Arial"/>
                <a:sym typeface="Arial"/>
              </a:defRPr>
            </a:lvl2pPr>
            <a:lvl3pPr marL="914400" marR="0" lvl="2" indent="-147319" algn="l" rtl="0">
              <a:spcBef>
                <a:spcPts val="480"/>
              </a:spcBef>
              <a:spcAft>
                <a:spcPts val="0"/>
              </a:spcAft>
              <a:buClr>
                <a:schemeClr val="accent2"/>
              </a:buClr>
              <a:buSzPct val="70000"/>
              <a:buFont typeface="Noto Sans Symbols"/>
              <a:buChar char="●"/>
              <a:defRPr sz="24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091820"/>
            <a:ext cx="8305799" cy="755265"/>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263F78"/>
              </a:buClr>
              <a:buFont typeface="Calibri"/>
              <a:buNone/>
              <a:defRPr sz="44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
        <p:cNvGrpSpPr/>
        <p:nvPr/>
      </p:nvGrpSpPr>
      <p:grpSpPr>
        <a:xfrm>
          <a:off x="0" y="0"/>
          <a:ext cx="0" cy="0"/>
          <a:chOff x="0" y="0"/>
          <a:chExt cx="0" cy="0"/>
        </a:xfrm>
      </p:grpSpPr>
      <p:sp>
        <p:nvSpPr>
          <p:cNvPr id="38" name="Shape 38"/>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cxnSp>
        <p:nvCxnSpPr>
          <p:cNvPr id="39" name="Shape 39"/>
          <p:cNvCxnSpPr/>
          <p:nvPr/>
        </p:nvCxnSpPr>
        <p:spPr>
          <a:xfrm>
            <a:off x="3103684" y="6291792"/>
            <a:ext cx="2973266" cy="0"/>
          </a:xfrm>
          <a:prstGeom prst="straightConnector1">
            <a:avLst/>
          </a:prstGeom>
          <a:noFill/>
          <a:ln w="9525" cap="flat" cmpd="sng">
            <a:solidFill>
              <a:schemeClr val="dk1"/>
            </a:solidFill>
            <a:prstDash val="solid"/>
            <a:round/>
            <a:headEnd type="none" w="med" len="med"/>
            <a:tailEnd type="none" w="med" len="med"/>
          </a:ln>
        </p:spPr>
      </p:cxnSp>
      <p:cxnSp>
        <p:nvCxnSpPr>
          <p:cNvPr id="40" name="Shape 40"/>
          <p:cNvCxnSpPr/>
          <p:nvPr/>
        </p:nvCxnSpPr>
        <p:spPr>
          <a:xfrm>
            <a:off x="2718924" y="6750207"/>
            <a:ext cx="3798276" cy="0"/>
          </a:xfrm>
          <a:prstGeom prst="straightConnector1">
            <a:avLst/>
          </a:prstGeom>
          <a:noFill/>
          <a:ln w="9525" cap="flat" cmpd="sng">
            <a:solidFill>
              <a:schemeClr val="dk1"/>
            </a:solidFill>
            <a:prstDash val="solid"/>
            <a:round/>
            <a:headEnd type="none" w="med" len="med"/>
            <a:tailEnd type="none" w="med" len="med"/>
          </a:ln>
        </p:spPr>
      </p:cxnSp>
      <p:pic>
        <p:nvPicPr>
          <p:cNvPr id="41" name="Shape 41"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
        <p:nvSpPr>
          <p:cNvPr id="42" name="Shape 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457200" marR="0" lvl="1" indent="0" algn="ctr" rtl="0">
              <a:spcBef>
                <a:spcPts val="480"/>
              </a:spcBef>
              <a:spcAft>
                <a:spcPts val="0"/>
              </a:spcAft>
              <a:buClr>
                <a:schemeClr val="accent1"/>
              </a:buClr>
              <a:buFont typeface="Noto Sans Symbols"/>
              <a:buNone/>
              <a:defRPr sz="2400" b="0" i="0" u="none" strike="noStrike" cap="none">
                <a:solidFill>
                  <a:schemeClr val="dk1"/>
                </a:solidFill>
                <a:latin typeface="Arial"/>
                <a:ea typeface="Arial"/>
                <a:cs typeface="Arial"/>
                <a:sym typeface="Arial"/>
              </a:defRPr>
            </a:lvl2pPr>
            <a:lvl3pPr marL="914400" marR="0" lvl="2" indent="0" algn="ctr" rtl="0">
              <a:spcBef>
                <a:spcPts val="420"/>
              </a:spcBef>
              <a:spcAft>
                <a:spcPts val="0"/>
              </a:spcAft>
              <a:buClr>
                <a:schemeClr val="accent2"/>
              </a:buClr>
              <a:buFont typeface="Noto Sans Symbols"/>
              <a:buNone/>
              <a:defRPr sz="21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rgbClr val="0BD0D9"/>
              </a:buClr>
              <a:buFont typeface="Noto Sans Symbols"/>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rgbClr val="10CF9B"/>
              </a:buClr>
              <a:buFont typeface="Noto Sans Symbols"/>
              <a:buNone/>
              <a:defRPr sz="2000" b="0" i="0" u="none" strike="noStrike" cap="none">
                <a:solidFill>
                  <a:schemeClr val="dk1"/>
                </a:solidFill>
                <a:latin typeface="Arial"/>
                <a:ea typeface="Arial"/>
                <a:cs typeface="Arial"/>
                <a:sym typeface="Arial"/>
              </a:defRPr>
            </a:lvl5pPr>
            <a:lvl6pPr marL="2286000" marR="0" lvl="5" indent="0" algn="ctr" rtl="0">
              <a:spcBef>
                <a:spcPts val="360"/>
              </a:spcBef>
              <a:buClr>
                <a:schemeClr val="accent5"/>
              </a:buClr>
              <a:buFont typeface="Noto Sans Symbols"/>
              <a:buNone/>
              <a:defRPr sz="1800" b="0" i="0" u="none" strike="noStrike" cap="none">
                <a:solidFill>
                  <a:schemeClr val="dk1"/>
                </a:solidFill>
                <a:latin typeface="Arial"/>
                <a:ea typeface="Arial"/>
                <a:cs typeface="Arial"/>
                <a:sym typeface="Arial"/>
              </a:defRPr>
            </a:lvl6pPr>
            <a:lvl7pPr marL="2743200" marR="0" lvl="6" indent="0" algn="ctr" rtl="0">
              <a:spcBef>
                <a:spcPts val="320"/>
              </a:spcBef>
              <a:buClr>
                <a:schemeClr val="accent6"/>
              </a:buClr>
              <a:buFont typeface="Noto Sans Symbols"/>
              <a:buNone/>
              <a:defRPr sz="1600" b="0" i="0" u="none" strike="noStrike" cap="none">
                <a:solidFill>
                  <a:schemeClr val="dk1"/>
                </a:solidFill>
                <a:latin typeface="Arial"/>
                <a:ea typeface="Arial"/>
                <a:cs typeface="Arial"/>
                <a:sym typeface="Arial"/>
              </a:defRPr>
            </a:lvl7pPr>
            <a:lvl8pPr marL="3200400" marR="0" lvl="7" indent="0" algn="ctr" rtl="0">
              <a:spcBef>
                <a:spcPts val="320"/>
              </a:spcBef>
              <a:buClr>
                <a:schemeClr val="dk2"/>
              </a:buClr>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280"/>
              </a:spcBef>
              <a:buClr>
                <a:schemeClr val="dk2"/>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Shape 43"/>
          <p:cNvSpPr/>
          <p:nvPr/>
        </p:nvSpPr>
        <p:spPr>
          <a:xfrm>
            <a:off x="2340025" y="6277391"/>
            <a:ext cx="4572000" cy="5078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IJPS Operations Bilateral Meeting  19-22 May 2015</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Agenda Item 1.b.iii – S-NPP Status</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Presenter: Chris Sisko, email: Chris.A.Sisko@noaa.gov</a:t>
            </a:r>
          </a:p>
        </p:txBody>
      </p:sp>
      <p:sp>
        <p:nvSpPr>
          <p:cNvPr id="44" name="Shape 44"/>
          <p:cNvSpPr txBox="1">
            <a:spLocks noGrp="1"/>
          </p:cNvSpPr>
          <p:nvPr>
            <p:ph type="ftr" idx="11"/>
          </p:nvPr>
        </p:nvSpPr>
        <p:spPr>
          <a:xfrm>
            <a:off x="2667000" y="6356351"/>
            <a:ext cx="33527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595959"/>
              </a:buClr>
              <a:buFont typeface="Arial"/>
              <a:buNone/>
              <a:defRPr sz="3200" b="0" i="0" u="none" strike="noStrike" cap="none">
                <a:solidFill>
                  <a:srgbClr val="595959"/>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0" name="Shape 60"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90600" y="-76200"/>
            <a:ext cx="7239000" cy="9905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7" name="Shape 67"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
        <p:nvSpPr>
          <p:cNvPr id="68" name="Shape 68"/>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050925"/>
            <a:ext cx="8229600" cy="7969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1" i="0" u="none" strike="noStrike" cap="none">
                <a:solidFill>
                  <a:srgbClr val="000000"/>
                </a:solidFill>
                <a:latin typeface="Tahoma"/>
                <a:ea typeface="Tahoma"/>
                <a:cs typeface="Tahoma"/>
                <a:sym typeface="Tahoma"/>
              </a:rPr>
              <a:t>‹#›</a:t>
            </a:fld>
            <a:endParaRPr lang="en-US" sz="1200" b="1" i="0" u="none" strike="noStrike" cap="none">
              <a:solidFill>
                <a:srgbClr val="000000"/>
              </a:solidFill>
              <a:latin typeface="Tahoma"/>
              <a:ea typeface="Tahoma"/>
              <a:cs typeface="Tahoma"/>
              <a:sym typeface="Tahoma"/>
            </a:endParaRPr>
          </a:p>
        </p:txBody>
      </p:sp>
      <p:sp>
        <p:nvSpPr>
          <p:cNvPr id="9" name="Shape 9"/>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pic>
        <p:nvPicPr>
          <p:cNvPr id="10" name="Shape 10" descr="OSPO-header.jpg"/>
          <p:cNvPicPr preferRelativeResize="0"/>
          <p:nvPr/>
        </p:nvPicPr>
        <p:blipFill rotWithShape="1">
          <a:blip r:embed="rId10">
            <a:alphaModFix/>
          </a:blip>
          <a:srcRect/>
          <a:stretch/>
        </p:blipFill>
        <p:spPr>
          <a:xfrm>
            <a:off x="0" y="0"/>
            <a:ext cx="9144000" cy="1095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mt="58000"/>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
        <p:nvSpPr>
          <p:cNvPr id="52" name="Shape 52"/>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pic>
        <p:nvPicPr>
          <p:cNvPr id="53" name="Shape 53" descr="STARShield.png"/>
          <p:cNvPicPr preferRelativeResize="0"/>
          <p:nvPr/>
        </p:nvPicPr>
        <p:blipFill rotWithShape="1">
          <a:blip r:embed="rId16">
            <a:alphaModFix/>
          </a:blip>
          <a:srcRect/>
          <a:stretch/>
        </p:blipFill>
        <p:spPr>
          <a:xfrm>
            <a:off x="8229600" y="76200"/>
            <a:ext cx="838199" cy="838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0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0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6.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ssd.noaa.gov/PS/TROP/etrap.html"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28625" y="457200"/>
            <a:ext cx="8229600" cy="22113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0" i="1" u="none" strike="noStrike" cap="none" dirty="0">
                <a:solidFill>
                  <a:srgbClr val="000066"/>
                </a:solidFill>
                <a:latin typeface="Calibri"/>
                <a:ea typeface="Calibri"/>
                <a:cs typeface="Calibri"/>
                <a:sym typeface="Calibri"/>
              </a:rPr>
              <a:t/>
            </a:r>
            <a:br>
              <a:rPr lang="en-US" sz="4800" b="0" i="1" u="none" strike="noStrike" cap="none" dirty="0">
                <a:solidFill>
                  <a:srgbClr val="000066"/>
                </a:solidFill>
                <a:latin typeface="Calibri"/>
                <a:ea typeface="Calibri"/>
                <a:cs typeface="Calibri"/>
                <a:sym typeface="Calibri"/>
              </a:rPr>
            </a:br>
            <a:r>
              <a:rPr lang="en-US" sz="4800" b="0" i="1" u="none" strike="noStrike" cap="none" dirty="0">
                <a:solidFill>
                  <a:srgbClr val="000066"/>
                </a:solidFill>
                <a:latin typeface="Calibri"/>
                <a:ea typeface="Calibri"/>
                <a:cs typeface="Calibri"/>
                <a:sym typeface="Calibri"/>
              </a:rPr>
              <a:t>Operational Readiness Review</a:t>
            </a:r>
            <a:r>
              <a:rPr lang="en-US" sz="4800" b="0" i="0" u="none" strike="noStrike" cap="none" dirty="0">
                <a:solidFill>
                  <a:srgbClr val="000066"/>
                </a:solidFill>
                <a:latin typeface="Calibri"/>
                <a:ea typeface="Calibri"/>
                <a:cs typeface="Calibri"/>
                <a:sym typeface="Calibri"/>
              </a:rPr>
              <a:t/>
            </a:r>
            <a:br>
              <a:rPr lang="en-US" sz="4800" b="0" i="0" u="none" strike="noStrike" cap="none" dirty="0">
                <a:solidFill>
                  <a:srgbClr val="000066"/>
                </a:solidFill>
                <a:latin typeface="Calibri"/>
                <a:ea typeface="Calibri"/>
                <a:cs typeface="Calibri"/>
                <a:sym typeface="Calibri"/>
              </a:rPr>
            </a:br>
            <a:r>
              <a:rPr lang="en-US" sz="3600" b="1" i="1" u="none" strike="noStrike" cap="none" dirty="0" err="1">
                <a:solidFill>
                  <a:srgbClr val="000066"/>
                </a:solidFill>
                <a:latin typeface="Calibri"/>
                <a:ea typeface="Calibri"/>
                <a:cs typeface="Calibri"/>
                <a:sym typeface="Calibri"/>
              </a:rPr>
              <a:t>eTRaP</a:t>
            </a:r>
            <a:r>
              <a:rPr lang="en-US" sz="3600" b="1" i="1" u="none" strike="noStrike" cap="none" dirty="0">
                <a:solidFill>
                  <a:srgbClr val="000066"/>
                </a:solidFill>
                <a:latin typeface="Calibri"/>
                <a:ea typeface="Calibri"/>
                <a:cs typeface="Calibri"/>
                <a:sym typeface="Calibri"/>
              </a:rPr>
              <a:t> </a:t>
            </a:r>
            <a:r>
              <a:rPr lang="en-US" sz="3600" b="1" i="1" u="none" strike="noStrike" cap="none" dirty="0" smtClean="0">
                <a:solidFill>
                  <a:srgbClr val="000066"/>
                </a:solidFill>
                <a:latin typeface="Calibri"/>
                <a:ea typeface="Calibri"/>
                <a:cs typeface="Calibri"/>
                <a:sym typeface="Calibri"/>
              </a:rPr>
              <a:t>Upgrade-RCLIPER</a:t>
            </a:r>
            <a:endParaRPr lang="en-US" sz="3600" b="1" i="1" u="none" strike="noStrike" cap="none" dirty="0">
              <a:solidFill>
                <a:srgbClr val="000066"/>
              </a:solidFill>
              <a:latin typeface="Calibri"/>
              <a:ea typeface="Calibri"/>
              <a:cs typeface="Calibri"/>
              <a:sym typeface="Calibri"/>
            </a:endParaRPr>
          </a:p>
        </p:txBody>
      </p:sp>
      <p:sp>
        <p:nvSpPr>
          <p:cNvPr id="144" name="Shape 144"/>
          <p:cNvSpPr txBox="1"/>
          <p:nvPr/>
        </p:nvSpPr>
        <p:spPr>
          <a:xfrm>
            <a:off x="66675" y="3411537"/>
            <a:ext cx="8972549" cy="286861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Merriweather"/>
              <a:buNone/>
            </a:pPr>
            <a:r>
              <a:rPr lang="en-US" sz="2400" b="1" i="0" u="none" strike="noStrike" cap="none" dirty="0">
                <a:solidFill>
                  <a:schemeClr val="dk1"/>
                </a:solidFill>
                <a:latin typeface="Merriweather"/>
                <a:ea typeface="Merriweather"/>
                <a:cs typeface="Merriweather"/>
                <a:sym typeface="Merriweather"/>
              </a:rPr>
              <a:t>Prepared by:</a:t>
            </a:r>
          </a:p>
          <a:p>
            <a:pPr marL="0" marR="0" lvl="0" indent="0" algn="ctr" rtl="0">
              <a:lnSpc>
                <a:spcPct val="80000"/>
              </a:lnSpc>
              <a:spcBef>
                <a:spcPts val="400"/>
              </a:spcBef>
              <a:spcAft>
                <a:spcPts val="0"/>
              </a:spcAft>
              <a:buClr>
                <a:schemeClr val="dk1"/>
              </a:buClr>
              <a:buSzPct val="25000"/>
              <a:buFont typeface="Merriweather"/>
              <a:buNone/>
            </a:pPr>
            <a:r>
              <a:rPr lang="en-US" sz="2400" b="0" i="0" u="none" strike="noStrike" cap="none" dirty="0">
                <a:solidFill>
                  <a:schemeClr val="dk1"/>
                </a:solidFill>
                <a:latin typeface="Merriweather"/>
                <a:ea typeface="Merriweather"/>
                <a:cs typeface="Merriweather"/>
                <a:sym typeface="Merriweather"/>
              </a:rPr>
              <a:t> </a:t>
            </a:r>
            <a:r>
              <a:rPr lang="en-US" sz="2400" b="0" i="0" u="none" strike="noStrike" cap="none" dirty="0" err="1">
                <a:solidFill>
                  <a:schemeClr val="dk1"/>
                </a:solidFill>
                <a:latin typeface="Merriweather"/>
                <a:ea typeface="Merriweather"/>
                <a:cs typeface="Merriweather"/>
                <a:sym typeface="Merriweather"/>
              </a:rPr>
              <a:t>Liqun</a:t>
            </a:r>
            <a:r>
              <a:rPr lang="en-US" sz="2400" b="0" i="0" u="none" strike="noStrike" cap="none" dirty="0">
                <a:solidFill>
                  <a:schemeClr val="dk1"/>
                </a:solidFill>
                <a:latin typeface="Merriweather"/>
                <a:ea typeface="Merriweather"/>
                <a:cs typeface="Merriweather"/>
                <a:sym typeface="Merriweather"/>
              </a:rPr>
              <a:t> Ma</a:t>
            </a:r>
            <a:r>
              <a:rPr lang="en-US" sz="2400" b="0" i="0" u="none" strike="noStrike" cap="none" baseline="30000" dirty="0">
                <a:solidFill>
                  <a:schemeClr val="dk1"/>
                </a:solidFill>
                <a:latin typeface="Merriweather"/>
                <a:ea typeface="Merriweather"/>
                <a:cs typeface="Merriweather"/>
                <a:sym typeface="Merriweather"/>
              </a:rPr>
              <a:t>1</a:t>
            </a:r>
            <a:r>
              <a:rPr lang="en-US" sz="2400" b="0" i="0" u="none" strike="noStrike" cap="none" dirty="0">
                <a:solidFill>
                  <a:schemeClr val="dk1"/>
                </a:solidFill>
                <a:latin typeface="Merriweather"/>
                <a:ea typeface="Merriweather"/>
                <a:cs typeface="Merriweather"/>
                <a:sym typeface="Merriweather"/>
              </a:rPr>
              <a:t>, Bob Glassberg</a:t>
            </a:r>
            <a:r>
              <a:rPr lang="en-US" sz="2400" b="0" i="0" u="none" strike="noStrike" cap="none" baseline="30000" dirty="0">
                <a:solidFill>
                  <a:schemeClr val="dk1"/>
                </a:solidFill>
                <a:latin typeface="Merriweather"/>
                <a:ea typeface="Merriweather"/>
                <a:cs typeface="Merriweather"/>
                <a:sym typeface="Merriweather"/>
              </a:rPr>
              <a:t>2 </a:t>
            </a:r>
            <a:r>
              <a:rPr lang="en-US" sz="2400" b="0" i="0" u="none" strike="noStrike" cap="none" dirty="0">
                <a:solidFill>
                  <a:schemeClr val="dk1"/>
                </a:solidFill>
                <a:latin typeface="Merriweather"/>
                <a:ea typeface="Merriweather"/>
                <a:cs typeface="Merriweather"/>
                <a:sym typeface="Merriweather"/>
              </a:rPr>
              <a:t>, Bob Kuligowski</a:t>
            </a:r>
            <a:r>
              <a:rPr lang="en-US" sz="2400" b="0" i="0" u="none" strike="noStrike" cap="none" baseline="30000" dirty="0">
                <a:solidFill>
                  <a:schemeClr val="dk1"/>
                </a:solidFill>
                <a:latin typeface="Merriweather"/>
                <a:ea typeface="Merriweather"/>
                <a:cs typeface="Merriweather"/>
                <a:sym typeface="Merriweather"/>
              </a:rPr>
              <a:t>3</a:t>
            </a:r>
          </a:p>
          <a:p>
            <a:pPr marL="0" marR="0" lvl="0" indent="0" algn="l" rtl="0">
              <a:lnSpc>
                <a:spcPct val="80000"/>
              </a:lnSpc>
              <a:spcBef>
                <a:spcPts val="360"/>
              </a:spcBef>
              <a:spcAft>
                <a:spcPts val="0"/>
              </a:spcAft>
              <a:buClr>
                <a:schemeClr val="dk1"/>
              </a:buClr>
              <a:buFont typeface="Merriweather"/>
              <a:buNone/>
            </a:pPr>
            <a:endParaRPr sz="2000" b="0" i="0" u="none" strike="noStrike" cap="none" baseline="30000"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1</a:t>
            </a:r>
            <a:r>
              <a:rPr lang="en-US" sz="1800" b="0" i="0" u="none" strike="noStrike" cap="none" dirty="0">
                <a:solidFill>
                  <a:schemeClr val="dk1"/>
                </a:solidFill>
                <a:latin typeface="Merriweather"/>
                <a:ea typeface="Merriweather"/>
                <a:cs typeface="Merriweather"/>
                <a:sym typeface="Merriweather"/>
              </a:rPr>
              <a:t> NOAA/NESDIS/OSPO</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2 </a:t>
            </a:r>
            <a:r>
              <a:rPr lang="en-US" sz="1800" b="0" i="0" u="none" strike="noStrike" cap="none" dirty="0">
                <a:solidFill>
                  <a:schemeClr val="dk1"/>
                </a:solidFill>
                <a:latin typeface="Merriweather"/>
                <a:ea typeface="Merriweather"/>
                <a:cs typeface="Merriweather"/>
                <a:sym typeface="Merriweather"/>
              </a:rPr>
              <a:t>SGT</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dirty="0">
                <a:solidFill>
                  <a:schemeClr val="dk1"/>
                </a:solidFill>
                <a:latin typeface="Merriweather"/>
                <a:ea typeface="Merriweather"/>
                <a:cs typeface="Merriweather"/>
                <a:sym typeface="Merriweather"/>
              </a:rPr>
              <a:t>3 </a:t>
            </a:r>
            <a:r>
              <a:rPr lang="en-US" sz="1800" b="0" i="0" u="none" strike="noStrike" cap="none" dirty="0">
                <a:solidFill>
                  <a:schemeClr val="dk1"/>
                </a:solidFill>
                <a:latin typeface="Merriweather"/>
                <a:ea typeface="Merriweather"/>
                <a:cs typeface="Merriweather"/>
                <a:sym typeface="Merriweather"/>
              </a:rPr>
              <a:t>NOAA/NESDIS/STAR</a:t>
            </a:r>
          </a:p>
          <a:p>
            <a:pPr marL="0" marR="0" lvl="0" indent="0" algn="ctr" rtl="0">
              <a:lnSpc>
                <a:spcPct val="80000"/>
              </a:lnSpc>
              <a:spcBef>
                <a:spcPts val="320"/>
              </a:spcBef>
              <a:spcAft>
                <a:spcPts val="0"/>
              </a:spcAft>
              <a:buClr>
                <a:schemeClr val="dk1"/>
              </a:buClr>
              <a:buFont typeface="Arial"/>
              <a:buNone/>
            </a:pPr>
            <a:endParaRPr sz="1800" b="0" i="0" u="none" strike="noStrike" cap="none"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dirty="0" smtClean="0">
                <a:solidFill>
                  <a:schemeClr val="dk1"/>
                </a:solidFill>
                <a:latin typeface="Merriweather"/>
                <a:ea typeface="Merriweather"/>
                <a:cs typeface="Merriweather"/>
                <a:sym typeface="Merriweather"/>
              </a:rPr>
              <a:t>July 25</a:t>
            </a:r>
            <a:r>
              <a:rPr lang="en-US" sz="1800" b="0" i="0" u="none" strike="noStrike" cap="none" dirty="0" smtClean="0">
                <a:solidFill>
                  <a:schemeClr val="dk1"/>
                </a:solidFill>
                <a:latin typeface="Merriweather"/>
                <a:ea typeface="Merriweather"/>
                <a:cs typeface="Merriweather"/>
                <a:sym typeface="Merriweather"/>
              </a:rPr>
              <a:t>, </a:t>
            </a:r>
            <a:r>
              <a:rPr lang="en-US" sz="1800" b="0" i="0" u="none" strike="noStrike" cap="none" dirty="0">
                <a:solidFill>
                  <a:schemeClr val="dk1"/>
                </a:solidFill>
                <a:latin typeface="Merriweather"/>
                <a:ea typeface="Merriweather"/>
                <a:cs typeface="Merriweather"/>
                <a:sym typeface="Merriweather"/>
              </a:rPr>
              <a:t>2017 </a:t>
            </a:r>
          </a:p>
          <a:p>
            <a:pPr marL="0" marR="0" lvl="0" indent="0" algn="ctr" rtl="0">
              <a:lnSpc>
                <a:spcPct val="80000"/>
              </a:lnSpc>
              <a:spcBef>
                <a:spcPts val="320"/>
              </a:spcBef>
              <a:spcAft>
                <a:spcPts val="0"/>
              </a:spcAft>
              <a:buClr>
                <a:schemeClr val="dk1"/>
              </a:buClr>
              <a:buFont typeface="Merriweather"/>
              <a:buNone/>
            </a:pPr>
            <a:endParaRPr sz="1800" b="0" i="0" u="none" strike="noStrike" cap="none" dirty="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800" b="0" i="0" u="none" strike="noStrike" cap="none" dirty="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Merriweather"/>
              <a:ea typeface="Merriweather"/>
              <a:cs typeface="Merriweather"/>
              <a:sym typeface="Merriweather"/>
            </a:endParaRPr>
          </a:p>
        </p:txBody>
      </p:sp>
      <p:sp>
        <p:nvSpPr>
          <p:cNvPr id="145" name="Shape 1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09600" y="2105025"/>
            <a:ext cx="7848599" cy="42671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SAB</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Mike Turk</a:t>
            </a:r>
          </a:p>
          <a:p>
            <a:pPr marL="273050" marR="0" lvl="0" indent="-273050" algn="l" rtl="0">
              <a:lnSpc>
                <a:spcPct val="90000"/>
              </a:lnSpc>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HPC</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Mark Klein </a:t>
            </a:r>
          </a:p>
        </p:txBody>
      </p:sp>
      <p:sp>
        <p:nvSpPr>
          <p:cNvPr id="214" name="Shape 214"/>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Customers / Users</a:t>
            </a:r>
          </a:p>
        </p:txBody>
      </p:sp>
      <p:sp>
        <p:nvSpPr>
          <p:cNvPr id="215" name="Shape 2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Items</a:t>
            </a:r>
          </a:p>
        </p:txBody>
      </p:sp>
      <p:sp>
        <p:nvSpPr>
          <p:cNvPr id="1020" name="Shape 1020"/>
          <p:cNvSpPr txBox="1">
            <a:spLocks noGrp="1"/>
          </p:cNvSpPr>
          <p:nvPr>
            <p:ph type="body" idx="1"/>
          </p:nvPr>
        </p:nvSpPr>
        <p:spPr>
          <a:xfrm>
            <a:off x="457200" y="1828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Production Components</a:t>
            </a: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Generate R-CLIPER forecasts for active storms</a:t>
            </a:r>
            <a:endParaRPr lang="en-US" sz="24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Add </a:t>
            </a:r>
            <a:r>
              <a:rPr lang="en-US" sz="2400" dirty="0" smtClean="0">
                <a:latin typeface="Calibri"/>
                <a:ea typeface="Calibri"/>
                <a:cs typeface="Calibri"/>
                <a:sym typeface="Calibri"/>
              </a:rPr>
              <a:t>R-CLIPER forecasts</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to eTRaP</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Dissemination Components</a:t>
            </a: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PDA</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 ASCII and tar files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GP50 –  gifs and text logs for Web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Since this is just a product upgrade for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all dissemination components are unchanged and no test for data distribution.</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QC Monitoring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test for monitoring.</a:t>
            </a:r>
          </a:p>
        </p:txBody>
      </p:sp>
      <p:sp>
        <p:nvSpPr>
          <p:cNvPr id="1021" name="Shape 10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1066800"/>
            <a:ext cx="8991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Configuration</a:t>
            </a:r>
          </a:p>
        </p:txBody>
      </p:sp>
      <p:sp>
        <p:nvSpPr>
          <p:cNvPr id="1027" name="Shape 1027"/>
          <p:cNvSpPr txBox="1">
            <a:spLocks noGrp="1"/>
          </p:cNvSpPr>
          <p:nvPr>
            <p:ph type="body" idx="1"/>
          </p:nvPr>
        </p:nvSpPr>
        <p:spPr>
          <a:xfrm>
            <a:off x="533400" y="1905000"/>
            <a:ext cx="8229600" cy="4648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Define input/output locations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the input data are all available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all output directories are generated</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Compile source code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 ../src,  execute ‘make’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Verify all executable ‘*.exe’ generated and put in ../bin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Prepare scripts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Test acquisition drivers, process driver, product generation driver, and dissemination scripts individually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System test of scripts’ interactivity and compatibility on cron daemon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Set up cron table for eTRaP</a:t>
            </a:r>
          </a:p>
        </p:txBody>
      </p:sp>
      <p:sp>
        <p:nvSpPr>
          <p:cNvPr id="1028" name="Shape 10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Results</a:t>
            </a:r>
          </a:p>
        </p:txBody>
      </p:sp>
      <p:sp>
        <p:nvSpPr>
          <p:cNvPr id="1034" name="Shape 1034"/>
          <p:cNvSpPr txBox="1">
            <a:spLocks noGrp="1"/>
          </p:cNvSpPr>
          <p:nvPr>
            <p:ph type="body" idx="1"/>
          </p:nvPr>
        </p:nvSpPr>
        <p:spPr>
          <a:xfrm>
            <a:off x="533400" y="1981200"/>
            <a:ext cx="8229600" cy="3276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System Test Results were reviewed by the eTRaP algorithm developer, PAL and eTRaP Programmer</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Product output generated from geo test were compared with the same products generated from geo product.</a:t>
            </a:r>
          </a:p>
        </p:txBody>
      </p:sp>
      <p:sp>
        <p:nvSpPr>
          <p:cNvPr id="1035" name="Shape 10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Result (without </a:t>
            </a:r>
            <a:r>
              <a:rPr lang="en-US" sz="2400" dirty="0" smtClean="0"/>
              <a:t>RCLIPER</a:t>
            </a:r>
            <a:r>
              <a:rPr lang="en-US" sz="2400" dirty="0"/>
              <a:t>)—FERNANDA</a:t>
            </a:r>
            <a:endParaRPr lang="en-US" sz="2400" b="1" i="0" u="none" strike="noStrike" cap="none" dirty="0">
              <a:solidFill>
                <a:srgbClr val="002060"/>
              </a:solidFill>
              <a:latin typeface="Calibri"/>
              <a:ea typeface="Calibri"/>
              <a:cs typeface="Calibri"/>
              <a:sym typeface="Calibri"/>
            </a:endParaRPr>
          </a:p>
        </p:txBody>
      </p:sp>
      <p:sp>
        <p:nvSpPr>
          <p:cNvPr id="1041" name="Shape 1041"/>
          <p:cNvSpPr txBox="1"/>
          <p:nvPr/>
        </p:nvSpPr>
        <p:spPr>
          <a:xfrm>
            <a:off x="6629400" y="2248880"/>
            <a:ext cx="2133599" cy="9789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dirty="0">
                <a:solidFill>
                  <a:schemeClr val="dk1"/>
                </a:solidFill>
                <a:latin typeface="Constantia"/>
                <a:ea typeface="Constantia"/>
                <a:cs typeface="Constantia"/>
                <a:sym typeface="Constantia"/>
              </a:rPr>
              <a:t>Without </a:t>
            </a:r>
            <a:r>
              <a:rPr lang="en-US" dirty="0" smtClean="0">
                <a:solidFill>
                  <a:schemeClr val="dk1"/>
                </a:solidFill>
                <a:latin typeface="Constantia"/>
                <a:ea typeface="Constantia"/>
                <a:cs typeface="Constantia"/>
                <a:sym typeface="Constantia"/>
              </a:rPr>
              <a:t>RCLIPER</a:t>
            </a:r>
            <a:r>
              <a:rPr lang="en-US" sz="1400" b="0" i="0" u="none" strike="noStrike" cap="none" dirty="0" smtClean="0">
                <a:solidFill>
                  <a:schemeClr val="dk1"/>
                </a:solidFill>
                <a:latin typeface="Constantia"/>
                <a:ea typeface="Constantia"/>
                <a:cs typeface="Constantia"/>
                <a:sym typeface="Constantia"/>
              </a:rPr>
              <a:t>, </a:t>
            </a:r>
            <a:r>
              <a:rPr lang="en-US" sz="1400" b="0" i="0" u="none" strike="noStrike" cap="none" dirty="0">
                <a:solidFill>
                  <a:schemeClr val="dk1"/>
                </a:solidFill>
                <a:latin typeface="Constantia"/>
                <a:ea typeface="Constantia"/>
                <a:cs typeface="Constantia"/>
                <a:sym typeface="Constantia"/>
              </a:rPr>
              <a:t>fewer members to produce </a:t>
            </a:r>
            <a:r>
              <a:rPr lang="en-US" sz="1400" b="0" i="0" u="none" strike="noStrike" cap="none" dirty="0" err="1">
                <a:solidFill>
                  <a:schemeClr val="dk1"/>
                </a:solidFill>
                <a:latin typeface="Constantia"/>
                <a:ea typeface="Constantia"/>
                <a:cs typeface="Constantia"/>
                <a:sym typeface="Constantia"/>
              </a:rPr>
              <a:t>eTRaPs</a:t>
            </a:r>
            <a:r>
              <a:rPr lang="en-US" sz="1400" b="0" i="0" u="none" strike="noStrike" cap="none" dirty="0">
                <a:solidFill>
                  <a:schemeClr val="dk1"/>
                </a:solidFill>
                <a:latin typeface="Constantia"/>
                <a:ea typeface="Constantia"/>
                <a:cs typeface="Constantia"/>
                <a:sym typeface="Constantia"/>
              </a:rPr>
              <a:t> for some periods</a:t>
            </a:r>
          </a:p>
        </p:txBody>
      </p:sp>
      <p:sp>
        <p:nvSpPr>
          <p:cNvPr id="1042" name="Shape 10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103</a:t>
            </a:fld>
            <a:endParaRPr lang="en-US" sz="1400" b="0" i="0" u="none" strike="noStrike" cap="none">
              <a:solidFill>
                <a:srgbClr val="295F71"/>
              </a:solidFill>
              <a:latin typeface="Calibri"/>
              <a:ea typeface="Calibri"/>
              <a:cs typeface="Calibri"/>
              <a:sym typeface="Calibri"/>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24687" y="2048860"/>
            <a:ext cx="5936615" cy="1301433"/>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17702" y="3505200"/>
            <a:ext cx="5943600" cy="2832100"/>
          </a:xfrm>
          <a:prstGeom prst="rect">
            <a:avLst/>
          </a:prstGeom>
          <a:noFill/>
          <a:ln>
            <a:noFill/>
          </a:ln>
        </p:spPr>
      </p:pic>
      <p:sp>
        <p:nvSpPr>
          <p:cNvPr id="10" name="Shape 1056"/>
          <p:cNvSpPr/>
          <p:nvPr/>
        </p:nvSpPr>
        <p:spPr>
          <a:xfrm>
            <a:off x="2628900" y="3021443"/>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Shape 105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Result (with </a:t>
            </a:r>
            <a:r>
              <a:rPr lang="en-US" sz="2400" dirty="0" smtClean="0"/>
              <a:t>RCLIPER</a:t>
            </a:r>
            <a:r>
              <a:rPr lang="en-US" sz="2400" dirty="0"/>
              <a:t>)—FERNANDA</a:t>
            </a:r>
            <a:endParaRPr lang="en-US" sz="2400" b="1" i="0" u="none" strike="noStrike" cap="none" dirty="0">
              <a:solidFill>
                <a:srgbClr val="002060"/>
              </a:solidFill>
              <a:latin typeface="Calibri"/>
              <a:ea typeface="Calibri"/>
              <a:cs typeface="Calibri"/>
              <a:sym typeface="Calibri"/>
            </a:endParaRPr>
          </a:p>
        </p:txBody>
      </p:sp>
      <p:sp>
        <p:nvSpPr>
          <p:cNvPr id="1051" name="Shape 1051"/>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104</a:t>
            </a:fld>
            <a:endParaRPr lang="en-US" sz="1200" b="0" i="0" u="none" strike="noStrike" cap="none">
              <a:solidFill>
                <a:schemeClr val="dk1"/>
              </a:solidFill>
              <a:latin typeface="Arial"/>
              <a:ea typeface="Arial"/>
              <a:cs typeface="Arial"/>
              <a:sym typeface="Arial"/>
            </a:endParaRPr>
          </a:p>
        </p:txBody>
      </p:sp>
      <p:sp>
        <p:nvSpPr>
          <p:cNvPr id="1052" name="Shape 1052"/>
          <p:cNvSpPr txBox="1"/>
          <p:nvPr/>
        </p:nvSpPr>
        <p:spPr>
          <a:xfrm>
            <a:off x="6483867" y="2190628"/>
            <a:ext cx="2209799"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dirty="0">
                <a:solidFill>
                  <a:schemeClr val="dk1"/>
                </a:solidFill>
                <a:latin typeface="Constantia"/>
                <a:ea typeface="Constantia"/>
                <a:cs typeface="Constantia"/>
                <a:sym typeface="Constantia"/>
              </a:rPr>
              <a:t>With </a:t>
            </a:r>
            <a:r>
              <a:rPr lang="en-US" dirty="0" smtClean="0">
                <a:solidFill>
                  <a:schemeClr val="dk1"/>
                </a:solidFill>
                <a:latin typeface="Constantia"/>
                <a:ea typeface="Constantia"/>
                <a:cs typeface="Constantia"/>
                <a:sym typeface="Constantia"/>
              </a:rPr>
              <a:t>RCLIPER</a:t>
            </a:r>
            <a:r>
              <a:rPr lang="en-US" sz="1400" b="0" i="0" u="none" strike="noStrike" cap="none" dirty="0" smtClean="0">
                <a:solidFill>
                  <a:schemeClr val="dk1"/>
                </a:solidFill>
                <a:latin typeface="Constantia"/>
                <a:ea typeface="Constantia"/>
                <a:cs typeface="Constantia"/>
                <a:sym typeface="Constantia"/>
              </a:rPr>
              <a:t>, </a:t>
            </a:r>
            <a:r>
              <a:rPr lang="en-US" sz="1400" b="0" i="0" u="none" strike="noStrike" cap="none" dirty="0">
                <a:solidFill>
                  <a:schemeClr val="dk1"/>
                </a:solidFill>
                <a:latin typeface="Constantia"/>
                <a:ea typeface="Constantia"/>
                <a:cs typeface="Constantia"/>
                <a:sym typeface="Constantia"/>
              </a:rPr>
              <a:t>more members to produce </a:t>
            </a:r>
            <a:r>
              <a:rPr lang="en-US" sz="1400" b="0" i="0" u="none" strike="noStrike" cap="none" dirty="0" err="1">
                <a:solidFill>
                  <a:schemeClr val="dk1"/>
                </a:solidFill>
                <a:latin typeface="Constantia"/>
                <a:ea typeface="Constantia"/>
                <a:cs typeface="Constantia"/>
                <a:sym typeface="Constantia"/>
              </a:rPr>
              <a:t>eTRaPs</a:t>
            </a:r>
            <a:r>
              <a:rPr lang="en-US" sz="1400" b="0" i="0" u="none" strike="noStrike" cap="none" dirty="0">
                <a:solidFill>
                  <a:schemeClr val="dk1"/>
                </a:solidFill>
                <a:latin typeface="Constantia"/>
                <a:ea typeface="Constantia"/>
                <a:cs typeface="Constantia"/>
                <a:sym typeface="Constantia"/>
              </a:rPr>
              <a:t> for all periods</a:t>
            </a:r>
          </a:p>
        </p:txBody>
      </p:sp>
      <p:sp>
        <p:nvSpPr>
          <p:cNvPr id="1053" name="Shape 105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104</a:t>
            </a:fld>
            <a:endParaRPr lang="en-US" sz="1400" b="0" i="0" u="none" strike="noStrike" cap="none">
              <a:solidFill>
                <a:srgbClr val="295F71"/>
              </a:solidFill>
              <a:latin typeface="Calibri"/>
              <a:ea typeface="Calibri"/>
              <a:cs typeface="Calibri"/>
              <a:sym typeface="Calibri"/>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52425" y="2017245"/>
            <a:ext cx="5257800" cy="1330755"/>
          </a:xfrm>
          <a:prstGeom prst="rect">
            <a:avLst/>
          </a:prstGeom>
          <a:noFill/>
          <a:ln>
            <a:noFill/>
          </a:ln>
        </p:spPr>
      </p:pic>
      <p:sp>
        <p:nvSpPr>
          <p:cNvPr id="10" name="Shape 1056"/>
          <p:cNvSpPr/>
          <p:nvPr/>
        </p:nvSpPr>
        <p:spPr>
          <a:xfrm>
            <a:off x="2276475" y="3021443"/>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52425" y="3348000"/>
            <a:ext cx="5943600" cy="335724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a:t>
            </a:r>
            <a:r>
              <a:rPr lang="en-US" sz="2400" dirty="0"/>
              <a:t>Result—FERNANDA</a:t>
            </a:r>
            <a:endParaRPr lang="en-US" sz="2400" b="1" i="0" u="none" strike="noStrike" cap="none" dirty="0">
              <a:solidFill>
                <a:srgbClr val="002060"/>
              </a:solidFill>
              <a:latin typeface="Calibri"/>
              <a:ea typeface="Calibri"/>
              <a:cs typeface="Calibri"/>
              <a:sym typeface="Calibri"/>
            </a:endParaRPr>
          </a:p>
        </p:txBody>
      </p:sp>
      <p:sp>
        <p:nvSpPr>
          <p:cNvPr id="1062" name="Shape 1062"/>
          <p:cNvSpPr txBox="1"/>
          <p:nvPr/>
        </p:nvSpPr>
        <p:spPr>
          <a:xfrm>
            <a:off x="31188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25 </a:t>
            </a:r>
            <a:r>
              <a:rPr lang="en-US" sz="1400" b="0" i="0" u="none" strike="noStrike" cap="none" dirty="0" smtClean="0">
                <a:solidFill>
                  <a:srgbClr val="000000"/>
                </a:solidFill>
                <a:latin typeface="Arial"/>
                <a:ea typeface="Arial"/>
                <a:cs typeface="Arial"/>
                <a:sym typeface="Arial"/>
              </a:rPr>
              <a:t>mm(without RCLIPERI</a:t>
            </a:r>
            <a:r>
              <a:rPr lang="en-US" sz="1400" b="0" i="0" u="none" strike="noStrike" cap="none" dirty="0">
                <a:solidFill>
                  <a:srgbClr val="000000"/>
                </a:solidFill>
                <a:latin typeface="Arial"/>
                <a:ea typeface="Arial"/>
                <a:cs typeface="Arial"/>
                <a:sym typeface="Arial"/>
              </a:rPr>
              <a:t>)</a:t>
            </a:r>
          </a:p>
        </p:txBody>
      </p:sp>
      <p:sp>
        <p:nvSpPr>
          <p:cNvPr id="1063" name="Shape 1063"/>
          <p:cNvSpPr txBox="1"/>
          <p:nvPr/>
        </p:nvSpPr>
        <p:spPr>
          <a:xfrm>
            <a:off x="415145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25 mm(with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64" name="Shape 1064"/>
          <p:cNvSpPr txBox="1"/>
          <p:nvPr/>
        </p:nvSpPr>
        <p:spPr>
          <a:xfrm>
            <a:off x="7779377" y="3393407"/>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65" name="Shape 10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105</a:t>
            </a:fld>
            <a:endParaRPr lang="en-US" sz="1400" b="0" i="0" u="none" strike="noStrike" cap="none" dirty="0">
              <a:solidFill>
                <a:srgbClr val="295F71"/>
              </a:solidFill>
              <a:latin typeface="Calibri"/>
              <a:ea typeface="Calibri"/>
              <a:cs typeface="Calibri"/>
              <a:sym typeface="Calibri"/>
            </a:endParaRPr>
          </a:p>
        </p:txBody>
      </p:sp>
      <p:pic>
        <p:nvPicPr>
          <p:cNvPr id="1030" name="Picture 6" descr="http://www.ssd.noaa.gov/PS/TROP/DATA/ETRAP/2017/EastPacific/FERNANDA/2017FERNANDA.p25.0712180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7" y="2684631"/>
            <a:ext cx="3638999" cy="2587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cygwin64\home\liqun.ma\2017FERNANDA.p25.0712180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781" y="2716552"/>
            <a:ext cx="3594100" cy="2555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lvl="0">
              <a:buSzPct val="25000"/>
            </a:pPr>
            <a:r>
              <a:rPr lang="en-US" sz="3200" b="1" i="0" u="none" strike="noStrike" cap="none" dirty="0">
                <a:solidFill>
                  <a:srgbClr val="002060"/>
                </a:solidFill>
                <a:latin typeface="Calibri"/>
                <a:ea typeface="Calibri"/>
                <a:cs typeface="Calibri"/>
                <a:sym typeface="Calibri"/>
              </a:rPr>
              <a:t>System Test </a:t>
            </a:r>
            <a:br>
              <a:rPr lang="en-US" sz="3200" b="1" i="0" u="none" strike="noStrike" cap="none" dirty="0">
                <a:solidFill>
                  <a:srgbClr val="002060"/>
                </a:solidFill>
                <a:latin typeface="Calibri"/>
                <a:ea typeface="Calibri"/>
                <a:cs typeface="Calibri"/>
                <a:sym typeface="Calibri"/>
              </a:rPr>
            </a:br>
            <a:r>
              <a:rPr lang="en-US" sz="3200" b="1" i="0" u="none" strike="noStrike" cap="none" dirty="0">
                <a:solidFill>
                  <a:srgbClr val="002060"/>
                </a:solidFill>
                <a:latin typeface="Calibri"/>
                <a:ea typeface="Calibri"/>
                <a:cs typeface="Calibri"/>
                <a:sym typeface="Calibri"/>
              </a:rPr>
              <a:t> </a:t>
            </a:r>
            <a:r>
              <a:rPr lang="en-US" sz="2400" b="1" i="0" u="none" strike="noStrike" cap="none" dirty="0" err="1">
                <a:solidFill>
                  <a:srgbClr val="002060"/>
                </a:solidFill>
                <a:latin typeface="Calibri"/>
                <a:ea typeface="Calibri"/>
                <a:cs typeface="Calibri"/>
                <a:sym typeface="Calibri"/>
              </a:rPr>
              <a:t>Test</a:t>
            </a:r>
            <a:r>
              <a:rPr lang="en-US" sz="2400" b="1" i="0" u="none" strike="noStrike" cap="none" dirty="0">
                <a:solidFill>
                  <a:srgbClr val="002060"/>
                </a:solidFill>
                <a:latin typeface="Calibri"/>
                <a:ea typeface="Calibri"/>
                <a:cs typeface="Calibri"/>
                <a:sym typeface="Calibri"/>
              </a:rPr>
              <a:t> </a:t>
            </a:r>
            <a:r>
              <a:rPr lang="en-US" sz="2400" dirty="0"/>
              <a:t>Result—FERNANDA</a:t>
            </a:r>
            <a:endParaRPr lang="en-US" sz="2400" b="1" i="0" u="none" strike="noStrike" cap="none" dirty="0">
              <a:solidFill>
                <a:srgbClr val="002060"/>
              </a:solidFill>
              <a:latin typeface="Calibri"/>
              <a:ea typeface="Calibri"/>
              <a:cs typeface="Calibri"/>
              <a:sym typeface="Calibri"/>
            </a:endParaRPr>
          </a:p>
        </p:txBody>
      </p:sp>
      <p:sp>
        <p:nvSpPr>
          <p:cNvPr id="1073" name="Shape 1073"/>
          <p:cNvSpPr txBox="1"/>
          <p:nvPr/>
        </p:nvSpPr>
        <p:spPr>
          <a:xfrm>
            <a:off x="248204" y="5759869"/>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 Pop &gt; 50mm(without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74" name="Shape 1074"/>
          <p:cNvSpPr txBox="1"/>
          <p:nvPr/>
        </p:nvSpPr>
        <p:spPr>
          <a:xfrm>
            <a:off x="4254191" y="5725916"/>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Pop &gt; 50 mm(with </a:t>
            </a:r>
            <a:r>
              <a:rPr lang="en-US" dirty="0" smtClean="0"/>
              <a:t>RCLIPER</a:t>
            </a:r>
            <a:r>
              <a:rPr lang="en-US" sz="1400" b="0" i="0" u="none" strike="noStrike" cap="none" dirty="0" smtClean="0">
                <a:solidFill>
                  <a:srgbClr val="000000"/>
                </a:solidFill>
                <a:latin typeface="Arial"/>
                <a:ea typeface="Arial"/>
                <a:cs typeface="Arial"/>
                <a:sym typeface="Arial"/>
              </a:rPr>
              <a:t>)</a:t>
            </a:r>
            <a:endParaRPr lang="en-US" sz="1400" b="0" i="0" u="none" strike="noStrike" cap="none" dirty="0">
              <a:solidFill>
                <a:srgbClr val="000000"/>
              </a:solidFill>
              <a:latin typeface="Arial"/>
              <a:ea typeface="Arial"/>
              <a:cs typeface="Arial"/>
              <a:sym typeface="Arial"/>
            </a:endParaRPr>
          </a:p>
        </p:txBody>
      </p:sp>
      <p:sp>
        <p:nvSpPr>
          <p:cNvPr id="1075" name="Shape 1075"/>
          <p:cNvSpPr txBox="1"/>
          <p:nvPr/>
        </p:nvSpPr>
        <p:spPr>
          <a:xfrm>
            <a:off x="7828503" y="3048000"/>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76" name="Shape 107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106</a:t>
            </a:fld>
            <a:endParaRPr lang="en-US" sz="1400" b="0" i="0" u="none" strike="noStrike" cap="none">
              <a:solidFill>
                <a:srgbClr val="295F71"/>
              </a:solidFill>
              <a:latin typeface="Calibri"/>
              <a:ea typeface="Calibri"/>
              <a:cs typeface="Calibri"/>
              <a:sym typeface="Calibri"/>
            </a:endParaRPr>
          </a:p>
        </p:txBody>
      </p:sp>
      <p:pic>
        <p:nvPicPr>
          <p:cNvPr id="2050" name="Picture 2" descr="http://www.ssd.noaa.gov/PS/TROP/DATA/ETRAP/2017/EastPacific/FERNANDA/2017FERNANDA.p50.0712180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92" y="2743932"/>
            <a:ext cx="3541815" cy="25180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cygwin64\home\liqun.ma\2017FERNANDA.p50.0712180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634" y="2743932"/>
            <a:ext cx="3586960" cy="2550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Verification (data)</a:t>
            </a:r>
          </a:p>
        </p:txBody>
      </p:sp>
      <p:sp>
        <p:nvSpPr>
          <p:cNvPr id="1084" name="Shape 1084"/>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lvl="0" indent="-273050">
              <a:buClr>
                <a:srgbClr val="0BD0D9"/>
              </a:buClr>
              <a:buSzPct val="95000"/>
              <a:buFont typeface="Noto Sans Symbols"/>
              <a:buChar char="●"/>
            </a:pPr>
            <a:r>
              <a:rPr lang="en-US" sz="2000" b="0" i="0" u="none" strike="noStrike" cap="none" dirty="0" smtClean="0">
                <a:solidFill>
                  <a:schemeClr val="dk1"/>
                </a:solidFill>
                <a:latin typeface="Calibri"/>
                <a:ea typeface="Calibri"/>
                <a:cs typeface="Calibri"/>
                <a:sym typeface="Calibri"/>
              </a:rPr>
              <a:t>R-CLIPER forecasts for all </a:t>
            </a:r>
            <a:r>
              <a:rPr lang="en-US" sz="2000" dirty="0" smtClean="0">
                <a:solidFill>
                  <a:schemeClr val="dk1"/>
                </a:solidFill>
                <a:latin typeface="Calibri"/>
                <a:ea typeface="Calibri"/>
                <a:cs typeface="Calibri"/>
                <a:sym typeface="Calibri"/>
              </a:rPr>
              <a:t>tropical systems making landfall in the CONUS during 2004-2016 </a:t>
            </a:r>
            <a:r>
              <a:rPr lang="en-US" sz="2000" b="0" i="0" u="none" strike="noStrike" cap="none" dirty="0" smtClean="0">
                <a:solidFill>
                  <a:schemeClr val="dk1"/>
                </a:solidFill>
                <a:latin typeface="Calibri"/>
                <a:ea typeface="Calibri"/>
                <a:cs typeface="Calibri"/>
                <a:sym typeface="Calibri"/>
              </a:rPr>
              <a:t>were computed using archive </a:t>
            </a:r>
            <a:r>
              <a:rPr lang="en-US" sz="2000" dirty="0">
                <a:solidFill>
                  <a:schemeClr val="dk1"/>
                </a:solidFill>
                <a:latin typeface="Calibri"/>
                <a:ea typeface="Calibri"/>
                <a:cs typeface="Calibri"/>
                <a:sym typeface="Calibri"/>
              </a:rPr>
              <a:t>storm </a:t>
            </a:r>
            <a:r>
              <a:rPr lang="en-US" sz="2000" dirty="0" smtClean="0">
                <a:solidFill>
                  <a:schemeClr val="dk1"/>
                </a:solidFill>
                <a:latin typeface="Calibri"/>
                <a:ea typeface="Calibri"/>
                <a:cs typeface="Calibri"/>
                <a:sym typeface="Calibri"/>
              </a:rPr>
              <a:t>bulletins from NHC </a:t>
            </a:r>
            <a:r>
              <a:rPr lang="en-US" sz="2000" dirty="0">
                <a:solidFill>
                  <a:schemeClr val="dk1"/>
                </a:solidFill>
                <a:latin typeface="Calibri"/>
                <a:ea typeface="Calibri"/>
                <a:cs typeface="Calibri"/>
                <a:sym typeface="Calibri"/>
              </a:rPr>
              <a:t>and shear </a:t>
            </a:r>
            <a:r>
              <a:rPr lang="en-US" sz="2000" dirty="0" smtClean="0">
                <a:solidFill>
                  <a:schemeClr val="dk1"/>
                </a:solidFill>
                <a:latin typeface="Calibri"/>
                <a:ea typeface="Calibri"/>
                <a:cs typeface="Calibri"/>
                <a:sym typeface="Calibri"/>
              </a:rPr>
              <a:t>diagnostic files </a:t>
            </a:r>
            <a:r>
              <a:rPr lang="en-US" sz="2000" dirty="0">
                <a:solidFill>
                  <a:schemeClr val="dk1"/>
                </a:solidFill>
                <a:latin typeface="Calibri"/>
                <a:ea typeface="Calibri"/>
                <a:cs typeface="Calibri"/>
                <a:sym typeface="Calibri"/>
              </a:rPr>
              <a:t>from http://rammb.cira.colostate.edu/research/tropical_cyclones/ships/docs/AL/lsdiaga_1982_2016_sat_ts.dat</a:t>
            </a:r>
            <a:endParaRPr lang="en-US" sz="1800" b="0" i="0" u="none" strike="noStrike" cap="none" dirty="0">
              <a:solidFill>
                <a:schemeClr val="dk1"/>
              </a:solidFill>
              <a:latin typeface="Calibri"/>
              <a:ea typeface="Calibri"/>
              <a:cs typeface="Calibri"/>
              <a:sym typeface="Calibri"/>
            </a:endParaRP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Archive </a:t>
            </a:r>
            <a:r>
              <a:rPr lang="en-US" sz="2000" b="0" i="0" u="none" strike="noStrike" cap="none" dirty="0" err="1" smtClean="0">
                <a:solidFill>
                  <a:schemeClr val="dk1"/>
                </a:solidFill>
                <a:latin typeface="Calibri"/>
                <a:ea typeface="Calibri"/>
                <a:cs typeface="Calibri"/>
                <a:sym typeface="Calibri"/>
              </a:rPr>
              <a:t>eTRaPs</a:t>
            </a:r>
            <a:r>
              <a:rPr lang="en-US" sz="2000" b="0" i="0" u="none" strike="noStrike" cap="none" dirty="0" smtClean="0">
                <a:solidFill>
                  <a:schemeClr val="dk1"/>
                </a:solidFill>
                <a:latin typeface="Calibri"/>
                <a:ea typeface="Calibri"/>
                <a:cs typeface="Calibri"/>
                <a:sym typeface="Calibri"/>
              </a:rPr>
              <a:t>, individual </a:t>
            </a:r>
            <a:r>
              <a:rPr lang="en-US" sz="2000" b="0" i="0" u="none" strike="noStrike" cap="none" dirty="0" err="1" smtClean="0">
                <a:solidFill>
                  <a:schemeClr val="dk1"/>
                </a:solidFill>
                <a:latin typeface="Calibri"/>
                <a:ea typeface="Calibri"/>
                <a:cs typeface="Calibri"/>
                <a:sym typeface="Calibri"/>
              </a:rPr>
              <a:t>TRaPs</a:t>
            </a:r>
            <a:r>
              <a:rPr lang="en-US" sz="2000" b="0" i="0" u="none" strike="noStrike" cap="none" dirty="0" smtClean="0">
                <a:solidFill>
                  <a:schemeClr val="dk1"/>
                </a:solidFill>
                <a:latin typeface="Calibri"/>
                <a:ea typeface="Calibri"/>
                <a:cs typeface="Calibri"/>
                <a:sym typeface="Calibri"/>
              </a:rPr>
              <a:t>, and R-CLIPER forecasts </a:t>
            </a:r>
            <a:r>
              <a:rPr lang="en-US" sz="2000" b="0" i="0" u="none" strike="noStrike" cap="none" dirty="0">
                <a:solidFill>
                  <a:schemeClr val="dk1"/>
                </a:solidFill>
                <a:latin typeface="Calibri"/>
                <a:ea typeface="Calibri"/>
                <a:cs typeface="Calibri"/>
                <a:sym typeface="Calibri"/>
              </a:rPr>
              <a:t>stored in STAR at /data/data081/</a:t>
            </a:r>
            <a:r>
              <a:rPr lang="en-US" sz="2000" b="0" i="0" u="none" strike="noStrike" cap="none" dirty="0" err="1">
                <a:solidFill>
                  <a:schemeClr val="dk1"/>
                </a:solidFill>
                <a:latin typeface="Calibri"/>
                <a:ea typeface="Calibri"/>
                <a:cs typeface="Calibri"/>
                <a:sym typeface="Calibri"/>
              </a:rPr>
              <a:t>bobk</a:t>
            </a:r>
            <a:r>
              <a:rPr lang="en-US" sz="2000" b="0" i="0" u="none" strike="noStrike" cap="none" dirty="0">
                <a:solidFill>
                  <a:schemeClr val="dk1"/>
                </a:solidFill>
                <a:latin typeface="Calibri"/>
                <a:ea typeface="Calibri"/>
                <a:cs typeface="Calibri"/>
                <a:sym typeface="Calibri"/>
              </a:rPr>
              <a:t>/eTRaP/</a:t>
            </a:r>
            <a:r>
              <a:rPr lang="en-US" sz="2000" b="0" i="0" u="none" strike="noStrike" cap="none" dirty="0" err="1">
                <a:solidFill>
                  <a:schemeClr val="dk1"/>
                </a:solidFill>
                <a:latin typeface="Calibri"/>
                <a:ea typeface="Calibri"/>
                <a:cs typeface="Calibri"/>
                <a:sym typeface="Calibri"/>
              </a:rPr>
              <a:t>SABarchive</a:t>
            </a:r>
            <a:r>
              <a:rPr lang="en-US" sz="2000" b="0" i="0" u="none" strike="noStrike" cap="none" dirty="0">
                <a:solidFill>
                  <a:schemeClr val="dk1"/>
                </a:solidFill>
                <a:latin typeface="Calibri"/>
                <a:ea typeface="Calibri"/>
                <a:cs typeface="Calibri"/>
                <a:sym typeface="Calibri"/>
              </a:rPr>
              <a:t> </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Archive Stage IV data for ground-truth validation stored in STAR at /data/data081/</a:t>
            </a:r>
            <a:r>
              <a:rPr lang="en-US" sz="2000" b="0" i="0" u="none" strike="noStrike" cap="none" dirty="0" err="1">
                <a:solidFill>
                  <a:schemeClr val="dk1"/>
                </a:solidFill>
                <a:latin typeface="Calibri"/>
                <a:ea typeface="Calibri"/>
                <a:cs typeface="Calibri"/>
                <a:sym typeface="Calibri"/>
              </a:rPr>
              <a:t>bobk</a:t>
            </a:r>
            <a:r>
              <a:rPr lang="en-US" sz="2000" b="0" i="0" u="none" strike="noStrike" cap="none" dirty="0">
                <a:solidFill>
                  <a:schemeClr val="dk1"/>
                </a:solidFill>
                <a:latin typeface="Calibri"/>
                <a:ea typeface="Calibri"/>
                <a:cs typeface="Calibri"/>
                <a:sym typeface="Calibri"/>
              </a:rPr>
              <a:t>/eTRaP/Stage4_data</a:t>
            </a:r>
          </a:p>
          <a:p>
            <a:pPr marL="273050" lvl="0" indent="-273050">
              <a:spcBef>
                <a:spcPts val="400"/>
              </a:spcBef>
              <a:buClr>
                <a:srgbClr val="0BD0D9"/>
              </a:buClr>
              <a:buSzPct val="95000"/>
              <a:buFont typeface="Noto Sans Symbols"/>
              <a:buChar char="●"/>
            </a:pPr>
            <a:r>
              <a:rPr lang="en-US" sz="2000" b="0" i="0" u="none" strike="noStrike" cap="none" dirty="0" smtClean="0">
                <a:solidFill>
                  <a:schemeClr val="dk1"/>
                </a:solidFill>
                <a:latin typeface="Calibri"/>
                <a:ea typeface="Calibri"/>
                <a:cs typeface="Calibri"/>
                <a:sym typeface="Calibri"/>
              </a:rPr>
              <a:t>The number of R-CLIPER forecasts available for validation (a threshold of 250 pixels ≥12.7 mm for 6-h forecasts </a:t>
            </a:r>
            <a:r>
              <a:rPr lang="en-US" sz="2000" dirty="0">
                <a:solidFill>
                  <a:schemeClr val="dk1"/>
                </a:solidFill>
                <a:latin typeface="Calibri"/>
                <a:ea typeface="Calibri"/>
                <a:cs typeface="Calibri"/>
                <a:sym typeface="Calibri"/>
              </a:rPr>
              <a:t>and ≥ 25.4 </a:t>
            </a:r>
            <a:r>
              <a:rPr lang="en-US" sz="2000" b="0" i="0" u="none" strike="noStrike" cap="none" dirty="0" smtClean="0">
                <a:solidFill>
                  <a:schemeClr val="dk1"/>
                </a:solidFill>
                <a:latin typeface="Calibri"/>
                <a:ea typeface="Calibri"/>
                <a:cs typeface="Calibri"/>
                <a:sym typeface="Calibri"/>
              </a:rPr>
              <a:t>mm for 24-h </a:t>
            </a:r>
            <a:r>
              <a:rPr lang="en-US" sz="2000" dirty="0" smtClean="0">
                <a:solidFill>
                  <a:schemeClr val="dk1"/>
                </a:solidFill>
                <a:latin typeface="Calibri"/>
                <a:ea typeface="Calibri"/>
                <a:cs typeface="Calibri"/>
                <a:sym typeface="Calibri"/>
              </a:rPr>
              <a:t>forecasts was applied to ensure reliable statistics) </a:t>
            </a:r>
            <a:r>
              <a:rPr lang="en-US" sz="2000" b="0" i="0" u="none" strike="noStrike" cap="none" dirty="0" smtClean="0">
                <a:solidFill>
                  <a:schemeClr val="dk1"/>
                </a:solidFill>
                <a:latin typeface="Calibri"/>
                <a:ea typeface="Calibri"/>
                <a:cs typeface="Calibri"/>
                <a:sym typeface="Calibri"/>
              </a:rPr>
              <a:t>ranged from 110 (00-06 h) to 185 (00-24 h)</a:t>
            </a:r>
            <a:endParaRPr lang="en-US" sz="1600" b="0" i="0" u="none" strike="noStrike" cap="none" dirty="0">
              <a:solidFill>
                <a:schemeClr val="dk1"/>
              </a:solidFill>
              <a:latin typeface="Calibri"/>
              <a:ea typeface="Calibri"/>
              <a:cs typeface="Calibri"/>
              <a:sym typeface="Calibri"/>
            </a:endParaRPr>
          </a:p>
        </p:txBody>
      </p:sp>
      <p:sp>
        <p:nvSpPr>
          <p:cNvPr id="1085" name="Shape 10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Shape 1090"/>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(Ensemble parameters)</a:t>
            </a:r>
          </a:p>
        </p:txBody>
      </p:sp>
      <p:sp>
        <p:nvSpPr>
          <p:cNvPr id="1091" name="Shape 1091"/>
          <p:cNvSpPr txBox="1"/>
          <p:nvPr/>
        </p:nvSpPr>
        <p:spPr>
          <a:xfrm>
            <a:off x="457200" y="18288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first step is to determine the two parameters required to integrate a new instrument into the eTRaP ensemble as outlined in Ebert et al. (2009):</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Bias adjustment (SensorBias): the inverse of the volume bias of the TRaPs from the new instrument to those from the baseline instruments;</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Ensemble weight (SensorWeight): the ratio of the Equitable Threat Score of the new instrument to that from the baseline instruments.</a:t>
            </a:r>
          </a:p>
          <a:p>
            <a:pPr marL="914400" marR="0" lvl="2" indent="-254000" algn="l" rtl="0">
              <a:lnSpc>
                <a:spcPct val="100000"/>
              </a:lnSpc>
              <a:spcBef>
                <a:spcPts val="360"/>
              </a:spcBef>
              <a:spcAft>
                <a:spcPts val="0"/>
              </a:spcAft>
              <a:buClr>
                <a:schemeClr val="accent2"/>
              </a:buClr>
              <a:buSzPct val="70000"/>
              <a:buFont typeface="Noto Sans Symbols"/>
              <a:buChar char="●"/>
            </a:pPr>
            <a:r>
              <a:rPr lang="en-US" sz="1800" b="0" i="0" u="none" strike="noStrike" cap="none">
                <a:solidFill>
                  <a:schemeClr val="dk1"/>
                </a:solidFill>
                <a:latin typeface="Calibri"/>
                <a:ea typeface="Calibri"/>
                <a:cs typeface="Calibri"/>
                <a:sym typeface="Calibri"/>
              </a:rPr>
              <a:t>The ETS is computed at a threshold of 12.7 mm for 6-h accumulations and 25.4 mm for 24-h accumulations</a:t>
            </a:r>
          </a:p>
        </p:txBody>
      </p:sp>
      <p:sp>
        <p:nvSpPr>
          <p:cNvPr id="1092" name="Shape 10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a:t>
            </a:r>
            <a:r>
              <a:rPr lang="en-US" sz="3200" b="1" i="0" u="none" strike="noStrike" cap="none" dirty="0" smtClean="0">
                <a:solidFill>
                  <a:srgbClr val="002060"/>
                </a:solidFill>
                <a:latin typeface="Calibri"/>
                <a:ea typeface="Calibri"/>
                <a:cs typeface="Calibri"/>
                <a:sym typeface="Calibri"/>
              </a:rPr>
              <a:t>Verification (</a:t>
            </a:r>
            <a:r>
              <a:rPr lang="en-US" sz="3200" b="1" i="0" u="none" strike="noStrike" cap="none" dirty="0">
                <a:solidFill>
                  <a:srgbClr val="002060"/>
                </a:solidFill>
                <a:latin typeface="Calibri"/>
                <a:ea typeface="Calibri"/>
                <a:cs typeface="Calibri"/>
                <a:sym typeface="Calibri"/>
              </a:rPr>
              <a:t>Ensemble parameters</a:t>
            </a:r>
            <a:r>
              <a:rPr lang="en-US" sz="4000" b="1" i="0" u="none" strike="noStrike" cap="none" dirty="0">
                <a:solidFill>
                  <a:srgbClr val="002060"/>
                </a:solidFill>
                <a:latin typeface="Calibri"/>
                <a:ea typeface="Calibri"/>
                <a:cs typeface="Calibri"/>
                <a:sym typeface="Calibri"/>
              </a:rPr>
              <a:t>)</a:t>
            </a:r>
          </a:p>
        </p:txBody>
      </p:sp>
      <p:sp>
        <p:nvSpPr>
          <p:cNvPr id="1098" name="Shape 1098"/>
          <p:cNvSpPr txBox="1"/>
          <p:nvPr/>
        </p:nvSpPr>
        <p:spPr>
          <a:xfrm>
            <a:off x="533400" y="1828800"/>
            <a:ext cx="8229600" cy="914785"/>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smtClean="0">
                <a:solidFill>
                  <a:schemeClr val="dk1"/>
                </a:solidFill>
                <a:latin typeface="Calibri"/>
                <a:ea typeface="Calibri"/>
                <a:cs typeface="Calibri"/>
                <a:sym typeface="Calibri"/>
              </a:rPr>
              <a:t>R-CLIPER had a significant dry bias relative </a:t>
            </a:r>
            <a:r>
              <a:rPr lang="en-US" sz="2400" b="0" i="0" u="none" strike="noStrike" cap="none" dirty="0">
                <a:solidFill>
                  <a:schemeClr val="dk1"/>
                </a:solidFill>
                <a:latin typeface="Calibri"/>
                <a:ea typeface="Calibri"/>
                <a:cs typeface="Calibri"/>
                <a:sym typeface="Calibri"/>
              </a:rPr>
              <a:t>to the other MW </a:t>
            </a:r>
            <a:r>
              <a:rPr lang="en-US" sz="2400" b="0" i="0" u="none" strike="noStrike" cap="none" dirty="0" err="1" smtClean="0">
                <a:solidFill>
                  <a:schemeClr val="dk1"/>
                </a:solidFill>
                <a:latin typeface="Calibri"/>
                <a:ea typeface="Calibri"/>
                <a:cs typeface="Calibri"/>
                <a:sym typeface="Calibri"/>
              </a:rPr>
              <a:t>TRaPs</a:t>
            </a:r>
            <a:r>
              <a:rPr lang="en-US" sz="2400" b="0" i="0" u="none" strike="noStrike" cap="none" dirty="0" smtClean="0">
                <a:solidFill>
                  <a:schemeClr val="dk1"/>
                </a:solidFill>
                <a:latin typeface="Calibri"/>
                <a:ea typeface="Calibri"/>
                <a:cs typeface="Calibri"/>
                <a:sym typeface="Calibri"/>
              </a:rPr>
              <a:t>, so the </a:t>
            </a:r>
            <a:r>
              <a:rPr lang="en-US" sz="2400" b="0" i="0" u="none" strike="noStrike" cap="none" dirty="0" err="1" smtClean="0">
                <a:solidFill>
                  <a:schemeClr val="dk1"/>
                </a:solidFill>
                <a:latin typeface="Calibri"/>
                <a:ea typeface="Calibri"/>
                <a:cs typeface="Calibri"/>
                <a:sym typeface="Calibri"/>
              </a:rPr>
              <a:t>SensorBias</a:t>
            </a:r>
            <a:r>
              <a:rPr lang="en-US" sz="2400" b="0" i="0" u="none" strike="noStrike" cap="none" dirty="0" smtClean="0">
                <a:solidFill>
                  <a:schemeClr val="dk1"/>
                </a:solidFill>
                <a:latin typeface="Calibri"/>
                <a:ea typeface="Calibri"/>
                <a:cs typeface="Calibri"/>
                <a:sym typeface="Calibri"/>
              </a:rPr>
              <a:t> was set at 1.8.</a:t>
            </a:r>
            <a:endParaRPr lang="en-US" sz="2400" b="0" i="0" u="none" strike="noStrike" cap="none" dirty="0">
              <a:solidFill>
                <a:schemeClr val="dk1"/>
              </a:solidFill>
              <a:latin typeface="Calibri"/>
              <a:ea typeface="Calibri"/>
              <a:cs typeface="Calibri"/>
              <a:sym typeface="Calibri"/>
            </a:endParaRPr>
          </a:p>
        </p:txBody>
      </p:sp>
      <p:sp>
        <p:nvSpPr>
          <p:cNvPr id="1099" name="Shape 10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109</a:t>
            </a:fld>
            <a:endParaRPr lang="en-US" sz="1400" b="0" i="0" u="none" strike="noStrike" cap="none">
              <a:solidFill>
                <a:srgbClr val="295F7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1737094" y="2743585"/>
            <a:ext cx="5669812" cy="4114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04800" y="1752600"/>
            <a:ext cx="8547100" cy="4648199"/>
          </a:xfrm>
          <a:prstGeom prst="rect">
            <a:avLst/>
          </a:prstGeom>
          <a:noFill/>
          <a:ln>
            <a:noFill/>
          </a:ln>
        </p:spPr>
        <p:txBody>
          <a:bodyPr lIns="92075" tIns="46025" rIns="92075" bIns="46025"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ESPC</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Run eTRaP system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Distribute eTRaP products to users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Perform routine product quality monitoring and maintenance</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Products Area Lead –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QA Lead – Zhaohui Cheng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ESPC O&amp;M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Robert Glassberg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STAR Science Maintenance Team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Bob Kuligowski</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Elizabeth Ebert</a:t>
            </a:r>
          </a:p>
        </p:txBody>
      </p:sp>
      <p:sp>
        <p:nvSpPr>
          <p:cNvPr id="221" name="Shape 221"/>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O&amp;M</a:t>
            </a:r>
          </a:p>
        </p:txBody>
      </p:sp>
      <p:sp>
        <p:nvSpPr>
          <p:cNvPr id="222" name="Shape 2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a:t>
            </a:r>
            <a:r>
              <a:rPr lang="en-US" sz="3200" b="1" i="0" u="none" strike="noStrike" cap="none" dirty="0" smtClean="0">
                <a:solidFill>
                  <a:srgbClr val="002060"/>
                </a:solidFill>
                <a:latin typeface="Calibri"/>
                <a:ea typeface="Calibri"/>
                <a:cs typeface="Calibri"/>
                <a:sym typeface="Calibri"/>
              </a:rPr>
              <a:t>Verification (</a:t>
            </a:r>
            <a:r>
              <a:rPr lang="en-US" sz="3200" b="1" i="0" u="none" strike="noStrike" cap="none" dirty="0">
                <a:solidFill>
                  <a:srgbClr val="002060"/>
                </a:solidFill>
                <a:latin typeface="Calibri"/>
                <a:ea typeface="Calibri"/>
                <a:cs typeface="Calibri"/>
                <a:sym typeface="Calibri"/>
              </a:rPr>
              <a:t>Ensemble parameters)</a:t>
            </a:r>
          </a:p>
        </p:txBody>
      </p:sp>
      <p:sp>
        <p:nvSpPr>
          <p:cNvPr id="1106" name="Shape 1106"/>
          <p:cNvSpPr txBox="1"/>
          <p:nvPr/>
        </p:nvSpPr>
        <p:spPr>
          <a:xfrm>
            <a:off x="381000" y="1828801"/>
            <a:ext cx="8229600" cy="8382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The </a:t>
            </a:r>
            <a:r>
              <a:rPr lang="en-US" sz="2400" b="0" i="0" u="none" strike="noStrike" cap="none" dirty="0" smtClean="0">
                <a:solidFill>
                  <a:schemeClr val="dk1"/>
                </a:solidFill>
                <a:latin typeface="Calibri"/>
                <a:ea typeface="Calibri"/>
                <a:cs typeface="Calibri"/>
                <a:sym typeface="Calibri"/>
              </a:rPr>
              <a:t>skill of R-CLIPER after the bias adjustment was basically the </a:t>
            </a:r>
            <a:r>
              <a:rPr lang="en-US" sz="2400" dirty="0" smtClean="0">
                <a:solidFill>
                  <a:schemeClr val="dk1"/>
                </a:solidFill>
                <a:latin typeface="Calibri"/>
                <a:ea typeface="Calibri"/>
                <a:cs typeface="Calibri"/>
                <a:sym typeface="Calibri"/>
              </a:rPr>
              <a:t>same as MW </a:t>
            </a:r>
            <a:r>
              <a:rPr lang="en-US" sz="2400" dirty="0" err="1" smtClean="0">
                <a:solidFill>
                  <a:schemeClr val="dk1"/>
                </a:solidFill>
                <a:latin typeface="Calibri"/>
                <a:ea typeface="Calibri"/>
                <a:cs typeface="Calibri"/>
                <a:sym typeface="Calibri"/>
              </a:rPr>
              <a:t>TRaP</a:t>
            </a:r>
            <a:r>
              <a:rPr lang="en-US" sz="2400" dirty="0" smtClean="0">
                <a:solidFill>
                  <a:schemeClr val="dk1"/>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so a </a:t>
            </a:r>
            <a:r>
              <a:rPr lang="en-US" sz="2400" b="0" i="0" u="none" strike="noStrike" cap="none" dirty="0" err="1" smtClean="0">
                <a:solidFill>
                  <a:schemeClr val="dk1"/>
                </a:solidFill>
                <a:latin typeface="Calibri"/>
                <a:ea typeface="Calibri"/>
                <a:cs typeface="Calibri"/>
                <a:sym typeface="Calibri"/>
              </a:rPr>
              <a:t>SensorWeight</a:t>
            </a:r>
            <a:r>
              <a:rPr lang="en-US" sz="2400" b="0" i="0" u="none" strike="noStrike" cap="none" dirty="0" smtClean="0">
                <a:solidFill>
                  <a:schemeClr val="dk1"/>
                </a:solidFill>
                <a:latin typeface="Calibri"/>
                <a:ea typeface="Calibri"/>
                <a:cs typeface="Calibri"/>
                <a:sym typeface="Calibri"/>
              </a:rPr>
              <a:t> of 1 was chosen.</a:t>
            </a:r>
            <a:endParaRPr lang="en-US" sz="2400" b="0" i="0" u="none" strike="noStrike" cap="none" dirty="0">
              <a:solidFill>
                <a:schemeClr val="dk1"/>
              </a:solidFill>
              <a:latin typeface="Calibri"/>
              <a:ea typeface="Calibri"/>
              <a:cs typeface="Calibri"/>
              <a:sym typeface="Calibri"/>
            </a:endParaRPr>
          </a:p>
        </p:txBody>
      </p:sp>
      <p:sp>
        <p:nvSpPr>
          <p:cNvPr id="1107" name="Shape 11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110</a:t>
            </a:fld>
            <a:endParaRPr lang="en-US" sz="1400" b="0" i="0" u="none" strike="noStrike" cap="none">
              <a:solidFill>
                <a:srgbClr val="295F7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660894" y="2759676"/>
            <a:ext cx="5669812" cy="41148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a:t>
            </a:r>
          </a:p>
        </p:txBody>
      </p:sp>
      <p:sp>
        <p:nvSpPr>
          <p:cNvPr id="1114" name="Shape 1114"/>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Validation of the resulting eTRaP for </a:t>
            </a:r>
            <a:r>
              <a:rPr lang="en-US" sz="2400" b="0" i="0" u="none" strike="noStrike" cap="none" dirty="0" smtClean="0">
                <a:solidFill>
                  <a:schemeClr val="dk1"/>
                </a:solidFill>
                <a:latin typeface="Calibri"/>
                <a:ea typeface="Calibri"/>
                <a:cs typeface="Calibri"/>
                <a:sym typeface="Calibri"/>
              </a:rPr>
              <a:t>165-188 </a:t>
            </a:r>
            <a:r>
              <a:rPr lang="en-US" sz="2400" b="0" i="0" u="none" strike="noStrike" cap="none" dirty="0">
                <a:solidFill>
                  <a:schemeClr val="dk1"/>
                </a:solidFill>
                <a:latin typeface="Calibri"/>
                <a:ea typeface="Calibri"/>
                <a:cs typeface="Calibri"/>
                <a:sym typeface="Calibri"/>
              </a:rPr>
              <a:t>forecasts for </a:t>
            </a:r>
            <a:r>
              <a:rPr lang="en-US" sz="2400" b="0" i="0" u="none" strike="noStrike" cap="none" dirty="0" smtClean="0">
                <a:solidFill>
                  <a:schemeClr val="dk1"/>
                </a:solidFill>
                <a:latin typeface="Calibri"/>
                <a:ea typeface="Calibri"/>
                <a:cs typeface="Calibri"/>
                <a:sym typeface="Calibri"/>
              </a:rPr>
              <a:t>2004-2016 actuall</a:t>
            </a:r>
            <a:r>
              <a:rPr lang="en-US" sz="2400" dirty="0" smtClean="0">
                <a:solidFill>
                  <a:schemeClr val="dk1"/>
                </a:solidFill>
                <a:latin typeface="Calibri"/>
                <a:ea typeface="Calibri"/>
                <a:cs typeface="Calibri"/>
                <a:sym typeface="Calibri"/>
              </a:rPr>
              <a:t>y show an improvement in skill at all lead times—not the primary goal but an encouraging result!</a:t>
            </a:r>
            <a:endParaRPr lang="en-US" sz="2400" b="0" i="0" u="none" strike="noStrike" cap="none" dirty="0">
              <a:solidFill>
                <a:schemeClr val="dk1"/>
              </a:solidFill>
              <a:latin typeface="Calibri"/>
              <a:ea typeface="Calibri"/>
              <a:cs typeface="Calibri"/>
              <a:sym typeface="Calibri"/>
            </a:endParaRPr>
          </a:p>
        </p:txBody>
      </p:sp>
      <p:sp>
        <p:nvSpPr>
          <p:cNvPr id="1115" name="Shape 11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111</a:t>
            </a:fld>
            <a:endParaRPr lang="en-US" sz="1400" b="0" i="0" u="none" strike="noStrike" cap="none">
              <a:solidFill>
                <a:srgbClr val="295F71"/>
              </a:solidFill>
              <a:latin typeface="Calibri"/>
              <a:ea typeface="Calibri"/>
              <a:cs typeface="Calibri"/>
              <a:sym typeface="Calibri"/>
            </a:endParaRPr>
          </a:p>
        </p:txBody>
      </p:sp>
      <p:pic>
        <p:nvPicPr>
          <p:cNvPr id="4" name="Picture 3"/>
          <p:cNvPicPr>
            <a:picLocks noChangeAspect="1"/>
          </p:cNvPicPr>
          <p:nvPr/>
        </p:nvPicPr>
        <p:blipFill>
          <a:blip r:embed="rId3"/>
          <a:stretch>
            <a:fillRect/>
          </a:stretch>
        </p:blipFill>
        <p:spPr>
          <a:xfrm>
            <a:off x="0" y="3216675"/>
            <a:ext cx="4572000" cy="3318076"/>
          </a:xfrm>
          <a:prstGeom prst="rect">
            <a:avLst/>
          </a:prstGeom>
        </p:spPr>
      </p:pic>
      <p:pic>
        <p:nvPicPr>
          <p:cNvPr id="5" name="Picture 4"/>
          <p:cNvPicPr>
            <a:picLocks noChangeAspect="1"/>
          </p:cNvPicPr>
          <p:nvPr/>
        </p:nvPicPr>
        <p:blipFill>
          <a:blip r:embed="rId4"/>
          <a:stretch>
            <a:fillRect/>
          </a:stretch>
        </p:blipFill>
        <p:spPr>
          <a:xfrm>
            <a:off x="4572000" y="3229375"/>
            <a:ext cx="4572000" cy="3318076"/>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dirty="0">
                <a:solidFill>
                  <a:srgbClr val="002060"/>
                </a:solidFill>
                <a:latin typeface="Calibri"/>
                <a:ea typeface="Calibri"/>
                <a:cs typeface="Calibri"/>
                <a:sym typeface="Calibri"/>
              </a:rPr>
              <a:t>System test – verification (</a:t>
            </a:r>
            <a:r>
              <a:rPr lang="en-US" sz="3200" b="1" i="0" u="none" strike="noStrike" cap="none" dirty="0" smtClean="0">
                <a:solidFill>
                  <a:srgbClr val="002060"/>
                </a:solidFill>
                <a:latin typeface="Calibri"/>
                <a:ea typeface="Calibri"/>
                <a:cs typeface="Calibri"/>
                <a:sym typeface="Calibri"/>
              </a:rPr>
              <a:t>Example—Hermine / 2016)</a:t>
            </a:r>
            <a:endParaRPr lang="en-US" sz="3200" b="1" i="0" u="none" strike="noStrike" cap="none" dirty="0">
              <a:solidFill>
                <a:srgbClr val="002060"/>
              </a:solidFill>
              <a:latin typeface="Calibri"/>
              <a:ea typeface="Calibri"/>
              <a:cs typeface="Calibri"/>
              <a:sym typeface="Calibri"/>
            </a:endParaRPr>
          </a:p>
        </p:txBody>
      </p:sp>
      <p:sp>
        <p:nvSpPr>
          <p:cNvPr id="1123" name="Shape 1123"/>
          <p:cNvSpPr txBox="1"/>
          <p:nvPr/>
        </p:nvSpPr>
        <p:spPr>
          <a:xfrm>
            <a:off x="381000" y="1828800"/>
            <a:ext cx="8229600" cy="838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Comparison of </a:t>
            </a:r>
            <a:r>
              <a:rPr lang="en-US" sz="2400" b="0" i="0" u="none" strike="noStrike" cap="none" dirty="0" smtClean="0">
                <a:solidFill>
                  <a:schemeClr val="dk1"/>
                </a:solidFill>
                <a:latin typeface="Calibri"/>
                <a:ea typeface="Calibri"/>
                <a:cs typeface="Calibri"/>
                <a:sym typeface="Calibri"/>
              </a:rPr>
              <a:t>18-24 </a:t>
            </a:r>
            <a:r>
              <a:rPr lang="en-US" sz="2400" b="0" i="0" u="none" strike="noStrike" cap="none" dirty="0">
                <a:solidFill>
                  <a:schemeClr val="dk1"/>
                </a:solidFill>
                <a:latin typeface="Calibri"/>
                <a:ea typeface="Calibri"/>
                <a:cs typeface="Calibri"/>
                <a:sym typeface="Calibri"/>
              </a:rPr>
              <a:t>h forecasts of rainfall initialized at </a:t>
            </a:r>
            <a:r>
              <a:rPr lang="en-US" sz="2400" b="0" i="0" u="none" strike="noStrike" cap="none" dirty="0" smtClean="0">
                <a:solidFill>
                  <a:schemeClr val="dk1"/>
                </a:solidFill>
                <a:latin typeface="Calibri"/>
                <a:ea typeface="Calibri"/>
                <a:cs typeface="Calibri"/>
                <a:sym typeface="Calibri"/>
              </a:rPr>
              <a:t>06 UTC 2 September 2016</a:t>
            </a:r>
            <a:endParaRPr lang="en-US" sz="2400" b="0" i="0" u="none" strike="noStrike" cap="none" dirty="0">
              <a:solidFill>
                <a:schemeClr val="dk1"/>
              </a:solidFill>
              <a:latin typeface="Calibri"/>
              <a:ea typeface="Calibri"/>
              <a:cs typeface="Calibri"/>
              <a:sym typeface="Calibri"/>
            </a:endParaRPr>
          </a:p>
        </p:txBody>
      </p:sp>
      <p:sp>
        <p:nvSpPr>
          <p:cNvPr id="1124" name="Shape 11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112</a:t>
            </a:fld>
            <a:endParaRPr lang="en-US" sz="1400" b="0" i="0" u="none" strike="noStrike" cap="none">
              <a:solidFill>
                <a:srgbClr val="295F71"/>
              </a:solidFill>
              <a:latin typeface="Calibri"/>
              <a:ea typeface="Calibri"/>
              <a:cs typeface="Calibri"/>
              <a:sym typeface="Calibri"/>
            </a:endParaRPr>
          </a:p>
        </p:txBody>
      </p:sp>
      <p:sp>
        <p:nvSpPr>
          <p:cNvPr id="1127" name="Shape 1127"/>
          <p:cNvSpPr txBox="1"/>
          <p:nvPr/>
        </p:nvSpPr>
        <p:spPr>
          <a:xfrm>
            <a:off x="0" y="25146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dirty="0">
                <a:solidFill>
                  <a:schemeClr val="dk1"/>
                </a:solidFill>
                <a:latin typeface="Calibri"/>
                <a:ea typeface="Calibri"/>
                <a:cs typeface="Calibri"/>
                <a:sym typeface="Calibri"/>
              </a:rPr>
              <a:t>eTRaP w/o </a:t>
            </a:r>
            <a:r>
              <a:rPr lang="en-US" sz="2400" b="0" i="0" u="none" strike="noStrike" cap="none" dirty="0" smtClean="0">
                <a:solidFill>
                  <a:schemeClr val="dk1"/>
                </a:solidFill>
                <a:latin typeface="Calibri"/>
                <a:ea typeface="Calibri"/>
                <a:cs typeface="Calibri"/>
                <a:sym typeface="Calibri"/>
              </a:rPr>
              <a:t>R-CLIPER</a:t>
            </a:r>
            <a:endParaRPr lang="en-US" sz="2400" b="0" i="0" u="none" strike="noStrike" cap="none" dirty="0">
              <a:solidFill>
                <a:schemeClr val="dk1"/>
              </a:solidFill>
              <a:latin typeface="Calibri"/>
              <a:ea typeface="Calibri"/>
              <a:cs typeface="Calibri"/>
              <a:sym typeface="Calibri"/>
            </a:endParaRPr>
          </a:p>
        </p:txBody>
      </p:sp>
      <p:sp>
        <p:nvSpPr>
          <p:cNvPr id="1128" name="Shape 1128"/>
          <p:cNvSpPr txBox="1"/>
          <p:nvPr/>
        </p:nvSpPr>
        <p:spPr>
          <a:xfrm>
            <a:off x="4571999" y="2520713"/>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dirty="0">
                <a:solidFill>
                  <a:schemeClr val="dk1"/>
                </a:solidFill>
                <a:latin typeface="Calibri"/>
                <a:ea typeface="Calibri"/>
                <a:cs typeface="Calibri"/>
                <a:sym typeface="Calibri"/>
              </a:rPr>
              <a:t>eTRaP </a:t>
            </a:r>
            <a:r>
              <a:rPr lang="en-US" sz="2400" b="0" i="0" u="none" strike="noStrike" cap="none" dirty="0" smtClean="0">
                <a:solidFill>
                  <a:schemeClr val="dk1"/>
                </a:solidFill>
                <a:latin typeface="Calibri"/>
                <a:ea typeface="Calibri"/>
                <a:cs typeface="Calibri"/>
                <a:sym typeface="Calibri"/>
              </a:rPr>
              <a:t>w/R-CLIPER</a:t>
            </a:r>
            <a:endParaRPr lang="en-US" sz="2400" b="0" i="0" u="none" strike="noStrike" cap="none" dirty="0">
              <a:solidFill>
                <a:schemeClr val="dk1"/>
              </a:solidFill>
              <a:latin typeface="Calibri"/>
              <a:ea typeface="Calibri"/>
              <a:cs typeface="Calibri"/>
              <a:sym typeface="Calibri"/>
            </a:endParaRPr>
          </a:p>
        </p:txBody>
      </p:sp>
      <p:sp>
        <p:nvSpPr>
          <p:cNvPr id="1129" name="Shape 1129"/>
          <p:cNvSpPr txBox="1"/>
          <p:nvPr/>
        </p:nvSpPr>
        <p:spPr>
          <a:xfrm>
            <a:off x="2438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
        <p:nvSpPr>
          <p:cNvPr id="1130" name="Shape 1130"/>
          <p:cNvSpPr txBox="1"/>
          <p:nvPr/>
        </p:nvSpPr>
        <p:spPr>
          <a:xfrm>
            <a:off x="7010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3276601"/>
            <a:ext cx="4572000" cy="27574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283761"/>
            <a:ext cx="4572000" cy="2757488"/>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381000" y="1066800"/>
            <a:ext cx="8577263" cy="1347786"/>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0"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Processing Monitoring - Operators Needs</a:t>
            </a:r>
          </a:p>
        </p:txBody>
      </p:sp>
      <p:sp>
        <p:nvSpPr>
          <p:cNvPr id="1137" name="Shape 1137"/>
          <p:cNvSpPr txBox="1">
            <a:spLocks noGrp="1"/>
          </p:cNvSpPr>
          <p:nvPr>
            <p:ph type="body" idx="1"/>
          </p:nvPr>
        </p:nvSpPr>
        <p:spPr>
          <a:xfrm>
            <a:off x="228600" y="2819400"/>
            <a:ext cx="8467725" cy="12112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l" rtl="0">
              <a:spcBef>
                <a:spcPts val="10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r>
              <a:rPr lang="en-US" sz="2400" b="0" i="0" u="none" strike="noStrike" cap="none">
                <a:solidFill>
                  <a:srgbClr val="C00000"/>
                </a:solidFill>
                <a:latin typeface="Arial"/>
                <a:ea typeface="Arial"/>
                <a:cs typeface="Arial"/>
                <a:sym typeface="Arial"/>
              </a:rPr>
              <a:t>		</a:t>
            </a:r>
          </a:p>
        </p:txBody>
      </p:sp>
      <p:sp>
        <p:nvSpPr>
          <p:cNvPr id="1138" name="Shape 1138"/>
          <p:cNvSpPr txBox="1">
            <a:spLocks noGrp="1"/>
          </p:cNvSpPr>
          <p:nvPr>
            <p:ph type="dt" idx="10"/>
          </p:nvPr>
        </p:nvSpPr>
        <p:spPr>
          <a:xfrm>
            <a:off x="-104775" y="6534150"/>
            <a:ext cx="1714500" cy="35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1139" name="Shape 1139"/>
          <p:cNvSpPr txBox="1">
            <a:spLocks noGrp="1"/>
          </p:cNvSpPr>
          <p:nvPr>
            <p:ph type="sldNum" idx="4294967295"/>
          </p:nvPr>
        </p:nvSpPr>
        <p:spPr>
          <a:xfrm>
            <a:off x="8277225" y="6477000"/>
            <a:ext cx="762000" cy="366713"/>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113</a:t>
            </a:fld>
            <a:endParaRPr lang="en-US" sz="1200" b="0" i="0" u="none" strike="noStrike" cap="none">
              <a:solidFill>
                <a:schemeClr val="dk1"/>
              </a:solidFill>
              <a:latin typeface="Arial"/>
              <a:ea typeface="Arial"/>
              <a:cs typeface="Arial"/>
              <a:sym typeface="Arial"/>
            </a:endParaRPr>
          </a:p>
        </p:txBody>
      </p:sp>
      <p:sp>
        <p:nvSpPr>
          <p:cNvPr id="1140" name="Shape 1140"/>
          <p:cNvSpPr txBox="1">
            <a:spLocks noGrp="1"/>
          </p:cNvSpPr>
          <p:nvPr>
            <p:ph type="ftr" idx="11"/>
          </p:nvPr>
        </p:nvSpPr>
        <p:spPr>
          <a:xfrm>
            <a:off x="3457575" y="6465889"/>
            <a:ext cx="3867149" cy="392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0" y="1066800"/>
            <a:ext cx="9144000" cy="1406525"/>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Product Monitoring – QC/QA Needs </a:t>
            </a:r>
          </a:p>
        </p:txBody>
      </p:sp>
      <p:sp>
        <p:nvSpPr>
          <p:cNvPr id="1147" name="Shape 1147"/>
          <p:cNvSpPr txBox="1">
            <a:spLocks noGrp="1"/>
          </p:cNvSpPr>
          <p:nvPr>
            <p:ph type="body" idx="1"/>
          </p:nvPr>
        </p:nvSpPr>
        <p:spPr>
          <a:xfrm>
            <a:off x="228600" y="2819400"/>
            <a:ext cx="8428037" cy="7921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r" rtl="0">
              <a:spcBef>
                <a:spcPts val="1200"/>
              </a:spcBef>
              <a:spcAft>
                <a:spcPts val="0"/>
              </a:spcAft>
              <a:buClr>
                <a:srgbClr val="0BD0D9"/>
              </a:buClr>
              <a:buSzPct val="25000"/>
              <a:buFont typeface="Noto Sans Symbols"/>
              <a:buNone/>
            </a:pPr>
            <a:endParaRPr sz="2400" b="0" i="0" u="none" strike="noStrike" cap="none">
              <a:solidFill>
                <a:srgbClr val="C00000"/>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90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p:txBody>
      </p:sp>
      <p:sp>
        <p:nvSpPr>
          <p:cNvPr id="1148" name="Shape 114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ctrTitle" idx="4294967295"/>
          </p:nvPr>
        </p:nvSpPr>
        <p:spPr>
          <a:xfrm>
            <a:off x="307975" y="2520949"/>
            <a:ext cx="8616949" cy="2117725"/>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Operational Readiness</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 </a:t>
            </a:r>
            <a:r>
              <a:rPr lang="en-US" sz="6000" b="0" i="0" u="none" strike="noStrike" cap="none">
                <a:solidFill>
                  <a:srgbClr val="002060"/>
                </a:solidFill>
                <a:latin typeface="Calibri"/>
                <a:ea typeface="Calibri"/>
                <a:cs typeface="Calibri"/>
                <a:sym typeface="Calibri"/>
              </a:rPr>
              <a:t/>
            </a:r>
            <a:br>
              <a:rPr lang="en-US" sz="6000" b="0" i="0" u="none" strike="noStrike" cap="none">
                <a:solidFill>
                  <a:srgbClr val="002060"/>
                </a:solidFill>
                <a:latin typeface="Calibri"/>
                <a:ea typeface="Calibri"/>
                <a:cs typeface="Calibri"/>
                <a:sym typeface="Calibri"/>
              </a:rPr>
            </a:br>
            <a:endParaRPr lang="en-US" sz="6000" b="0" i="0" u="none" strike="noStrike" cap="none">
              <a:solidFill>
                <a:srgbClr val="002060"/>
              </a:solidFill>
              <a:latin typeface="Calibri"/>
              <a:ea typeface="Calibri"/>
              <a:cs typeface="Calibri"/>
              <a:sym typeface="Calibri"/>
            </a:endParaRPr>
          </a:p>
        </p:txBody>
      </p:sp>
      <p:sp>
        <p:nvSpPr>
          <p:cNvPr id="1155" name="Shape 1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Shape 1161"/>
          <p:cNvSpPr txBox="1">
            <a:spLocks noGrp="1"/>
          </p:cNvSpPr>
          <p:nvPr>
            <p:ph type="title"/>
          </p:nvPr>
        </p:nvSpPr>
        <p:spPr>
          <a:xfrm>
            <a:off x="0" y="1066800"/>
            <a:ext cx="9144000" cy="1089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Products </a:t>
            </a:r>
            <a:r>
              <a:rPr lang="en-US" sz="3600" b="0" i="0" u="none" strike="noStrike" cap="none">
                <a:solidFill>
                  <a:srgbClr val="263F78"/>
                </a:solidFill>
                <a:latin typeface="Arial"/>
                <a:ea typeface="Arial"/>
                <a:cs typeface="Arial"/>
                <a:sym typeface="Arial"/>
              </a:rPr>
              <a:t/>
            </a:r>
            <a:br>
              <a:rPr lang="en-US" sz="3600" b="0" i="0" u="none" strike="noStrike" cap="none">
                <a:solidFill>
                  <a:srgbClr val="263F78"/>
                </a:solidFill>
                <a:latin typeface="Arial"/>
                <a:ea typeface="Arial"/>
                <a:cs typeface="Arial"/>
                <a:sym typeface="Arial"/>
              </a:rPr>
            </a:br>
            <a:endParaRPr lang="en-US" sz="3600" b="0" i="0" u="none" strike="noStrike" cap="none">
              <a:solidFill>
                <a:srgbClr val="263F78"/>
              </a:solidFill>
              <a:latin typeface="Arial"/>
              <a:ea typeface="Arial"/>
              <a:cs typeface="Arial"/>
              <a:sym typeface="Arial"/>
            </a:endParaRPr>
          </a:p>
        </p:txBody>
      </p:sp>
      <p:sp>
        <p:nvSpPr>
          <p:cNvPr id="1162" name="Shape 1162"/>
          <p:cNvSpPr txBox="1">
            <a:spLocks noGrp="1"/>
          </p:cNvSpPr>
          <p:nvPr>
            <p:ph type="body" idx="1"/>
          </p:nvPr>
        </p:nvSpPr>
        <p:spPr>
          <a:xfrm>
            <a:off x="457200" y="1905000"/>
            <a:ext cx="8229600"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Inputs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N18/N19, </a:t>
            </a:r>
            <a:r>
              <a:rPr lang="en-US" sz="1800" b="0" i="0" u="none" strike="noStrike" cap="none" dirty="0" err="1">
                <a:solidFill>
                  <a:schemeClr val="dk1"/>
                </a:solidFill>
                <a:latin typeface="Calibri"/>
                <a:ea typeface="Calibri"/>
                <a:cs typeface="Calibri"/>
                <a:sym typeface="Calibri"/>
              </a:rPr>
              <a:t>MetopA</a:t>
            </a:r>
            <a:r>
              <a:rPr lang="en-US" sz="1800" b="0" i="0" u="none" strike="noStrike" cap="none" dirty="0">
                <a:solidFill>
                  <a:schemeClr val="dk1"/>
                </a:solidFill>
                <a:latin typeface="Calibri"/>
                <a:ea typeface="Calibri"/>
                <a:cs typeface="Calibri"/>
                <a:sym typeface="Calibri"/>
              </a:rPr>
              <a:t>/B MHS single-orbit 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SSMIS (F17/F18) single-orbit 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GHE 1HR rainfall accumulations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NPP MIRS 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GCOM-W AMSR2 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GPM GMI rain rates from SFS/</a:t>
            </a:r>
            <a:r>
              <a:rPr lang="en-US" sz="1800" b="0" i="0" u="none" strike="noStrike" cap="none" dirty="0" err="1">
                <a:solidFill>
                  <a:schemeClr val="dk1"/>
                </a:solidFill>
                <a:latin typeface="Calibri"/>
                <a:ea typeface="Calibri"/>
                <a:cs typeface="Calibri"/>
                <a:sym typeface="Calibri"/>
              </a:rPr>
              <a:t>geodist</a:t>
            </a:r>
            <a:endParaRPr lang="en-US" sz="1800" b="0" i="0" u="none" strike="noStrike" cap="none" dirty="0">
              <a:solidFill>
                <a:schemeClr val="dk1"/>
              </a:solidFill>
              <a:latin typeface="Calibri"/>
              <a:ea typeface="Calibri"/>
              <a:cs typeface="Calibri"/>
              <a:sym typeface="Calibri"/>
            </a:endParaRP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RSMC bulletins from </a:t>
            </a:r>
            <a:r>
              <a:rPr lang="en-US" sz="1800" b="0" i="0" u="none" strike="noStrike" cap="none" dirty="0" smtClean="0">
                <a:solidFill>
                  <a:schemeClr val="dk1"/>
                </a:solidFill>
                <a:latin typeface="Calibri"/>
                <a:ea typeface="Calibri"/>
                <a:cs typeface="Calibri"/>
                <a:sym typeface="Calibri"/>
              </a:rPr>
              <a:t>FOS2</a:t>
            </a:r>
          </a:p>
          <a:p>
            <a:pPr marL="639763" marR="0" lvl="1" indent="-246062" algn="l" rtl="0">
              <a:spcBef>
                <a:spcPts val="300"/>
              </a:spcBef>
              <a:spcAft>
                <a:spcPts val="0"/>
              </a:spcAft>
              <a:buClr>
                <a:schemeClr val="accent1"/>
              </a:buClr>
              <a:buSzPct val="85000"/>
              <a:buFont typeface="Noto Sans Symbols"/>
              <a:buChar char="●"/>
            </a:pPr>
            <a:r>
              <a:rPr lang="en-US" sz="1800" dirty="0" smtClean="0">
                <a:solidFill>
                  <a:srgbClr val="FF0000"/>
                </a:solidFill>
                <a:latin typeface="Calibri"/>
                <a:ea typeface="Calibri"/>
                <a:cs typeface="Calibri"/>
                <a:sym typeface="Calibri"/>
              </a:rPr>
              <a:t>SHIPS file from SFS</a:t>
            </a:r>
            <a:endParaRPr lang="en-US" sz="1800" b="0" i="0" u="none" strike="noStrike" cap="none" dirty="0">
              <a:solidFill>
                <a:srgbClr val="FF0000"/>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Coverage</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Global</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dirty="0">
                <a:solidFill>
                  <a:schemeClr val="dk1"/>
                </a:solidFill>
                <a:latin typeface="Calibri"/>
                <a:ea typeface="Calibri"/>
                <a:cs typeface="Calibri"/>
                <a:sym typeface="Calibri"/>
              </a:rPr>
              <a:t>Formats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err="1">
                <a:solidFill>
                  <a:schemeClr val="dk1"/>
                </a:solidFill>
                <a:latin typeface="Calibri"/>
                <a:ea typeface="Calibri"/>
                <a:cs typeface="Calibri"/>
                <a:sym typeface="Calibri"/>
              </a:rPr>
              <a:t>McIDAS</a:t>
            </a:r>
            <a:r>
              <a:rPr lang="en-US" sz="1800" b="0" i="0" u="none" strike="noStrike" cap="none" dirty="0">
                <a:solidFill>
                  <a:schemeClr val="dk1"/>
                </a:solidFill>
                <a:latin typeface="Calibri"/>
                <a:ea typeface="Calibri"/>
                <a:cs typeface="Calibri"/>
                <a:sym typeface="Calibri"/>
              </a:rPr>
              <a:t> AREA / ASCII / Binary</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dirty="0">
                <a:solidFill>
                  <a:schemeClr val="dk1"/>
                </a:solidFill>
                <a:latin typeface="Calibri"/>
                <a:ea typeface="Calibri"/>
                <a:cs typeface="Calibri"/>
                <a:sym typeface="Calibri"/>
              </a:rPr>
              <a:t>Latency</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dirty="0">
                <a:solidFill>
                  <a:schemeClr val="dk1"/>
                </a:solidFill>
                <a:latin typeface="Calibri"/>
                <a:ea typeface="Calibri"/>
                <a:cs typeface="Calibri"/>
                <a:sym typeface="Calibri"/>
              </a:rPr>
              <a:t>4 hours</a:t>
            </a:r>
          </a:p>
        </p:txBody>
      </p:sp>
      <p:sp>
        <p:nvSpPr>
          <p:cNvPr id="1163" name="Shape 116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aphicFrame>
        <p:nvGraphicFramePr>
          <p:cNvPr id="1168" name="Shape 1168"/>
          <p:cNvGraphicFramePr/>
          <p:nvPr/>
        </p:nvGraphicFramePr>
        <p:xfrm>
          <a:off x="0" y="22098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1169" name="Shape 1169"/>
          <p:cNvSpPr txBox="1"/>
          <p:nvPr/>
        </p:nvSpPr>
        <p:spPr>
          <a:xfrm>
            <a:off x="0" y="1066800"/>
            <a:ext cx="9144000" cy="990599"/>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3700" b="1" i="0" u="none" strike="noStrike" cap="none">
                <a:solidFill>
                  <a:srgbClr val="263F78"/>
                </a:solidFill>
                <a:latin typeface="Calibri"/>
                <a:ea typeface="Calibri"/>
                <a:cs typeface="Calibri"/>
                <a:sym typeface="Calibri"/>
              </a:rPr>
              <a:t>System Operational Readiness: Products</a:t>
            </a:r>
          </a:p>
          <a:p>
            <a:pPr marL="0" marR="0" lvl="0" indent="0" algn="ctr" rtl="0">
              <a:lnSpc>
                <a:spcPct val="80000"/>
              </a:lnSpc>
              <a:spcBef>
                <a:spcPts val="0"/>
              </a:spcBef>
              <a:spcAft>
                <a:spcPts val="0"/>
              </a:spcAft>
              <a:buClr>
                <a:srgbClr val="263F78"/>
              </a:buClr>
              <a:buSzPct val="25000"/>
              <a:buFont typeface="Calibri"/>
              <a:buNone/>
            </a:pPr>
            <a:r>
              <a:rPr lang="en-US" sz="3237" b="1" i="0" u="none" strike="noStrike" cap="none">
                <a:solidFill>
                  <a:srgbClr val="263F78"/>
                </a:solidFill>
                <a:latin typeface="Calibri"/>
                <a:ea typeface="Calibri"/>
                <a:cs typeface="Calibri"/>
                <a:sym typeface="Calibri"/>
              </a:rPr>
              <a:t>output</a:t>
            </a:r>
            <a:r>
              <a:rPr lang="en-US" sz="3700" b="1" i="0" u="none" strike="noStrike" cap="none">
                <a:solidFill>
                  <a:srgbClr val="263F78"/>
                </a:solidFill>
                <a:latin typeface="Calibri"/>
                <a:ea typeface="Calibri"/>
                <a:cs typeface="Calibri"/>
                <a:sym typeface="Calibri"/>
              </a:rPr>
              <a:t> </a:t>
            </a:r>
          </a:p>
        </p:txBody>
      </p:sp>
      <p:sp>
        <p:nvSpPr>
          <p:cNvPr id="1170" name="Shape 11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Shape 1176"/>
          <p:cNvSpPr txBox="1">
            <a:spLocks noGrp="1"/>
          </p:cNvSpPr>
          <p:nvPr>
            <p:ph type="title"/>
          </p:nvPr>
        </p:nvSpPr>
        <p:spPr>
          <a:xfrm>
            <a:off x="0" y="1066800"/>
            <a:ext cx="91440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5400" b="1" i="0" u="none" strike="noStrike" cap="none">
                <a:solidFill>
                  <a:srgbClr val="002060"/>
                </a:solidFill>
                <a:latin typeface="Calibri"/>
                <a:ea typeface="Calibri"/>
                <a:cs typeface="Calibri"/>
                <a:sym typeface="Calibri"/>
              </a:rPr>
              <a:t/>
            </a:r>
            <a:br>
              <a:rPr lang="en-US" sz="5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Users of Products</a:t>
            </a:r>
          </a:p>
        </p:txBody>
      </p:sp>
      <p:graphicFrame>
        <p:nvGraphicFramePr>
          <p:cNvPr id="1177" name="Shape 1177"/>
          <p:cNvGraphicFramePr/>
          <p:nvPr>
            <p:extLst>
              <p:ext uri="{D42A27DB-BD31-4B8C-83A1-F6EECF244321}">
                <p14:modId xmlns:p14="http://schemas.microsoft.com/office/powerpoint/2010/main" val="3013755238"/>
              </p:ext>
            </p:extLst>
          </p:nvPr>
        </p:nvGraphicFramePr>
        <p:xfrm>
          <a:off x="152400" y="2438400"/>
          <a:ext cx="8839200" cy="3610980"/>
        </p:xfrm>
        <a:graphic>
          <a:graphicData uri="http://schemas.openxmlformats.org/drawingml/2006/table">
            <a:tbl>
              <a:tblPr>
                <a:noFill/>
                <a:tableStyleId>{F94ADCE9-7C77-41DF-AAF1-7481930DA49A}</a:tableStyleId>
              </a:tblPr>
              <a:tblGrid>
                <a:gridCol w="1961175"/>
                <a:gridCol w="2069875"/>
                <a:gridCol w="2230050"/>
                <a:gridCol w="2578100"/>
              </a:tblGrid>
              <a:tr h="469900">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dirty="0">
                          <a:solidFill>
                            <a:schemeClr val="lt1"/>
                          </a:solidFill>
                          <a:latin typeface="Calibri"/>
                          <a:ea typeface="Calibri"/>
                          <a:cs typeface="Calibri"/>
                          <a:sym typeface="Calibri"/>
                        </a:rPr>
                        <a:t>User</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POCs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Products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Dissemination</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r>
              <a:tr h="657225">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HPC/WPC</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Mark Klein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NESDIS/SAB</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Mike Turk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NCDC/CLASS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Philip Johns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ESPC ftp server / </a:t>
                      </a:r>
                      <a:r>
                        <a:rPr lang="en-US" sz="2400" b="0" i="0" u="none" strike="noStrike" cap="none" dirty="0" smtClean="0">
                          <a:solidFill>
                            <a:schemeClr val="dk1"/>
                          </a:solidFill>
                          <a:latin typeface="Calibri"/>
                          <a:ea typeface="Calibri"/>
                          <a:cs typeface="Calibri"/>
                          <a:sym typeface="Calibri"/>
                        </a:rPr>
                        <a:t>PDA</a:t>
                      </a:r>
                      <a:endParaRPr lang="en-US" sz="2400" b="0" i="0" u="none" strike="noStrike" cap="none" dirty="0">
                        <a:solidFill>
                          <a:schemeClr val="dk1"/>
                        </a:solidFill>
                        <a:latin typeface="Calibri"/>
                        <a:ea typeface="Calibri"/>
                        <a:cs typeface="Calibri"/>
                        <a:sym typeface="Calibri"/>
                      </a:endParaRP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 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 / ftp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78" name="Shape 11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Shape 1184"/>
          <p:cNvSpPr txBox="1">
            <a:spLocks noGrp="1"/>
          </p:cNvSpPr>
          <p:nvPr>
            <p:ph type="title"/>
          </p:nvPr>
        </p:nvSpPr>
        <p:spPr>
          <a:xfrm>
            <a:off x="0" y="11430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r>
              <a:rPr lang="en-US" sz="4400" b="1" i="0" u="none" strike="noStrike" cap="none">
                <a:solidFill>
                  <a:srgbClr val="002060"/>
                </a:solidFill>
                <a:latin typeface="Calibri"/>
                <a:ea typeface="Calibri"/>
                <a:cs typeface="Calibri"/>
                <a:sym typeface="Calibri"/>
              </a:rPr>
              <a:t/>
            </a:r>
            <a:br>
              <a:rPr lang="en-US" sz="4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Production Environment</a:t>
            </a:r>
          </a:p>
        </p:txBody>
      </p:sp>
      <p:sp>
        <p:nvSpPr>
          <p:cNvPr id="1185" name="Shape 1185"/>
          <p:cNvSpPr txBox="1">
            <a:spLocks noGrp="1"/>
          </p:cNvSpPr>
          <p:nvPr>
            <p:ph type="body" idx="1"/>
          </p:nvPr>
        </p:nvSpPr>
        <p:spPr>
          <a:xfrm>
            <a:off x="304800" y="2438400"/>
            <a:ext cx="8567738" cy="3733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Development</a:t>
            </a:r>
            <a:r>
              <a:rPr lang="en-US" sz="2800" b="0" i="0" u="none" strike="noStrike" cap="none">
                <a:solidFill>
                  <a:schemeClr val="dk1"/>
                </a:solidFill>
                <a:latin typeface="Calibri"/>
                <a:ea typeface="Calibri"/>
                <a:cs typeface="Calibri"/>
                <a:sym typeface="Calibri"/>
              </a:rPr>
              <a:t> – geodev</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Testing </a:t>
            </a:r>
            <a:r>
              <a:rPr lang="en-US" sz="2800" b="0" i="0" u="none" strike="noStrike" cap="none">
                <a:solidFill>
                  <a:schemeClr val="dk1"/>
                </a:solidFill>
                <a:latin typeface="Calibri"/>
                <a:ea typeface="Calibri"/>
                <a:cs typeface="Calibri"/>
                <a:sym typeface="Calibri"/>
              </a:rPr>
              <a:t>– geoprod3t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Production</a:t>
            </a:r>
            <a:r>
              <a:rPr lang="en-US" sz="2800" b="0" i="0" u="none" strike="noStrike" cap="none">
                <a:solidFill>
                  <a:schemeClr val="dk1"/>
                </a:solidFill>
                <a:latin typeface="Calibri"/>
                <a:ea typeface="Calibri"/>
                <a:cs typeface="Calibri"/>
                <a:sym typeface="Calibri"/>
              </a:rPr>
              <a:t> –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Upgraded eTRaP will be running to generate the operational products on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are distributed to users through ESPC web server(GP5), DDS  and anonymous ftp server Satepsanone.</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Backup – </a:t>
            </a:r>
            <a:r>
              <a:rPr lang="en-US" sz="2600" b="0" i="0" u="none" strike="noStrike" cap="none">
                <a:solidFill>
                  <a:schemeClr val="dk1"/>
                </a:solidFill>
                <a:latin typeface="Calibri"/>
                <a:ea typeface="Calibri"/>
                <a:cs typeface="Calibri"/>
                <a:sym typeface="Calibri"/>
              </a:rPr>
              <a:t>No backup server </a:t>
            </a:r>
          </a:p>
          <a:p>
            <a:pPr marL="639763" marR="0" lvl="1" indent="-246062" algn="l" rtl="0">
              <a:spcBef>
                <a:spcPts val="800"/>
              </a:spcBef>
              <a:spcAft>
                <a:spcPts val="0"/>
              </a:spcAft>
              <a:buClr>
                <a:schemeClr val="accent1"/>
              </a:buClr>
              <a:buSzPct val="25000"/>
              <a:buFont typeface="Noto Sans Symbols"/>
              <a:buNone/>
            </a:pPr>
            <a:endParaRPr sz="1600" b="0" i="0" u="none" strike="noStrike" cap="none">
              <a:solidFill>
                <a:srgbClr val="253D75"/>
              </a:solidFill>
              <a:latin typeface="Arial"/>
              <a:ea typeface="Arial"/>
              <a:cs typeface="Arial"/>
              <a:sym typeface="Arial"/>
            </a:endParaRPr>
          </a:p>
        </p:txBody>
      </p:sp>
      <p:sp>
        <p:nvSpPr>
          <p:cNvPr id="1186" name="Shape 11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600" b="1" dirty="0" smtClean="0"/>
              <a:t>Sep 13</a:t>
            </a:r>
            <a:r>
              <a:rPr lang="en-US" sz="1600" b="1" i="0" u="none" strike="noStrike" cap="none" dirty="0" smtClean="0">
                <a:solidFill>
                  <a:schemeClr val="dk1"/>
                </a:solidFill>
                <a:latin typeface="Arial"/>
                <a:ea typeface="Arial"/>
                <a:cs typeface="Arial"/>
                <a:sym typeface="Arial"/>
              </a:rPr>
              <a:t>: Development Phase Begins</a:t>
            </a:r>
          </a:p>
          <a:p>
            <a:pPr lvl="1" indent="-246062">
              <a:spcBef>
                <a:spcPts val="280"/>
              </a:spcBef>
            </a:pPr>
            <a:r>
              <a:rPr lang="en-US" sz="1400" dirty="0" smtClean="0"/>
              <a:t>Sep </a:t>
            </a:r>
            <a:r>
              <a:rPr lang="en-US" sz="1400" dirty="0"/>
              <a:t>13: IPT Lead informed to begin product development</a:t>
            </a:r>
          </a:p>
          <a:p>
            <a:pPr lvl="1" indent="-246062">
              <a:spcBef>
                <a:spcPts val="280"/>
              </a:spcBef>
            </a:pPr>
            <a:r>
              <a:rPr lang="en-US" sz="1400" dirty="0" smtClean="0"/>
              <a:t>Dec </a:t>
            </a:r>
            <a:r>
              <a:rPr lang="en-US" sz="1400" dirty="0"/>
              <a:t>15: </a:t>
            </a:r>
            <a:r>
              <a:rPr lang="en-US" sz="1400" dirty="0" smtClean="0"/>
              <a:t>topography, </a:t>
            </a:r>
            <a:r>
              <a:rPr lang="en-US" sz="1400" dirty="0"/>
              <a:t>climatology (RCLIPER) test cases processed</a:t>
            </a:r>
          </a:p>
          <a:p>
            <a:pPr lvl="1" indent="-246062">
              <a:spcBef>
                <a:spcPts val="280"/>
              </a:spcBef>
            </a:pPr>
            <a:r>
              <a:rPr lang="en-US" sz="1400" dirty="0"/>
              <a:t>Mar 16: Critical Design Review</a:t>
            </a:r>
          </a:p>
          <a:p>
            <a:pPr lvl="1" indent="-246062">
              <a:spcBef>
                <a:spcPts val="280"/>
              </a:spcBef>
            </a:pPr>
            <a:r>
              <a:rPr lang="en-US" sz="1400" dirty="0"/>
              <a:t>Nov 16: Code is prepared for implementation</a:t>
            </a:r>
          </a:p>
          <a:p>
            <a:pPr lvl="1" indent="-246062">
              <a:spcBef>
                <a:spcPts val="280"/>
              </a:spcBef>
            </a:pPr>
            <a:r>
              <a:rPr lang="en-US" sz="1400" dirty="0" smtClean="0"/>
              <a:t>May 17: </a:t>
            </a:r>
            <a:r>
              <a:rPr lang="en-US" sz="1400" dirty="0"/>
              <a:t>Software Code Review</a:t>
            </a:r>
          </a:p>
          <a:p>
            <a:pPr marL="639763" marR="0" lvl="1" indent="-246062" algn="l" rtl="0">
              <a:spcBef>
                <a:spcPts val="280"/>
              </a:spcBef>
              <a:spcAft>
                <a:spcPts val="0"/>
              </a:spcAft>
              <a:buClr>
                <a:schemeClr val="accent1"/>
              </a:buClr>
              <a:buSzPct val="85000"/>
              <a:buFont typeface="Noto Sans Symbols"/>
              <a:buChar char="●"/>
            </a:pPr>
            <a:endParaRPr lang="en-US" sz="1400" b="0" i="0" u="none" strike="noStrike" cap="none" dirty="0" smtClean="0">
              <a:solidFill>
                <a:schemeClr val="dk1"/>
              </a:solidFill>
              <a:latin typeface="Arial"/>
              <a:ea typeface="Arial"/>
              <a:cs typeface="Arial"/>
              <a:sym typeface="Arial"/>
            </a:endParaRP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dirty="0" smtClean="0">
                <a:solidFill>
                  <a:schemeClr val="dk1"/>
                </a:solidFill>
                <a:latin typeface="Arial"/>
                <a:ea typeface="Arial"/>
                <a:cs typeface="Arial"/>
                <a:sym typeface="Arial"/>
              </a:rPr>
              <a:t>Nov 16:  Pre-operational Phase Begins</a:t>
            </a:r>
          </a:p>
          <a:p>
            <a:pPr lvl="1" indent="-246062">
              <a:spcBef>
                <a:spcPts val="280"/>
              </a:spcBef>
            </a:pPr>
            <a:r>
              <a:rPr lang="en-US" sz="1400" dirty="0" smtClean="0"/>
              <a:t>Nov </a:t>
            </a:r>
            <a:r>
              <a:rPr lang="en-US" sz="1400" dirty="0"/>
              <a:t>16 : Operational and backup processing capabilities in place</a:t>
            </a:r>
          </a:p>
          <a:p>
            <a:pPr lvl="1" indent="-246062">
              <a:spcBef>
                <a:spcPts val="280"/>
              </a:spcBef>
            </a:pPr>
            <a:r>
              <a:rPr lang="en-US" sz="1400" dirty="0"/>
              <a:t>Nov 16 : Pre-operational product output evaluated &amp; tested</a:t>
            </a:r>
          </a:p>
          <a:p>
            <a:pPr lvl="1" indent="-246062">
              <a:spcBef>
                <a:spcPts val="280"/>
              </a:spcBef>
            </a:pPr>
            <a:r>
              <a:rPr lang="en-US" sz="1400" dirty="0" smtClean="0"/>
              <a:t>Jul 17</a:t>
            </a:r>
            <a:r>
              <a:rPr lang="en-US" sz="1400" dirty="0"/>
              <a:t>:  Operational Readiness Review</a:t>
            </a:r>
          </a:p>
          <a:p>
            <a:pPr lvl="1" indent="-246062">
              <a:spcBef>
                <a:spcPts val="280"/>
              </a:spcBef>
            </a:pPr>
            <a:r>
              <a:rPr lang="en-US" sz="1400" dirty="0" smtClean="0"/>
              <a:t>Aug </a:t>
            </a:r>
            <a:r>
              <a:rPr lang="en-US" sz="1400" dirty="0"/>
              <a:t>17: Brief SPSRB capability is ready to go operational</a:t>
            </a:r>
          </a:p>
          <a:p>
            <a:pPr marL="639763" marR="0" lvl="1" indent="-246062" algn="l" rtl="0">
              <a:spcBef>
                <a:spcPts val="280"/>
              </a:spcBef>
              <a:spcAft>
                <a:spcPts val="0"/>
              </a:spcAft>
              <a:buClr>
                <a:schemeClr val="accent1"/>
              </a:buClr>
              <a:buSzPct val="85000"/>
              <a:buFont typeface="Noto Sans Symbols"/>
              <a:buChar char="●"/>
            </a:pPr>
            <a:endParaRPr lang="en-US" sz="1400" b="0" i="0" u="none" strike="noStrike" cap="none" dirty="0" smtClean="0">
              <a:solidFill>
                <a:schemeClr val="dk1"/>
              </a:solidFill>
              <a:latin typeface="Arial"/>
              <a:ea typeface="Arial"/>
              <a:cs typeface="Arial"/>
              <a:sym typeface="Arial"/>
            </a:endParaRPr>
          </a:p>
          <a:p>
            <a:pPr marL="273050" marR="0" lvl="0" indent="-273050" algn="l" rtl="0">
              <a:spcBef>
                <a:spcPts val="320"/>
              </a:spcBef>
              <a:spcAft>
                <a:spcPts val="0"/>
              </a:spcAft>
              <a:buClr>
                <a:srgbClr val="0BD0D9"/>
              </a:buClr>
              <a:buSzPct val="95000"/>
              <a:buFont typeface="Noto Sans Symbols"/>
              <a:buChar char="●"/>
            </a:pPr>
            <a:r>
              <a:rPr lang="en-US" sz="1600" b="1" dirty="0" smtClean="0"/>
              <a:t>Aug</a:t>
            </a:r>
            <a:r>
              <a:rPr lang="en-US" sz="1600" b="1" i="0" u="none" strike="noStrike" cap="none" dirty="0" smtClean="0">
                <a:solidFill>
                  <a:schemeClr val="dk1"/>
                </a:solidFill>
                <a:latin typeface="Arial"/>
                <a:ea typeface="Arial"/>
                <a:cs typeface="Arial"/>
                <a:sym typeface="Arial"/>
              </a:rPr>
              <a:t> 17:  Operational Phase Begins</a:t>
            </a:r>
          </a:p>
          <a:p>
            <a:pPr marL="639763" marR="0" lvl="1" indent="-246062" algn="l" rtl="0">
              <a:spcBef>
                <a:spcPts val="280"/>
              </a:spcBef>
              <a:spcAft>
                <a:spcPts val="0"/>
              </a:spcAft>
              <a:buClr>
                <a:schemeClr val="accent1"/>
              </a:buClr>
              <a:buSzPct val="85000"/>
              <a:buFont typeface="Noto Sans Symbols"/>
              <a:buChar char="●"/>
            </a:pPr>
            <a:r>
              <a:rPr lang="en-US" sz="1400" dirty="0" smtClean="0"/>
              <a:t>Aug</a:t>
            </a:r>
            <a:r>
              <a:rPr lang="en-US" sz="1400" b="0" i="0" u="none" strike="noStrike" cap="none" dirty="0" smtClean="0">
                <a:solidFill>
                  <a:schemeClr val="dk1"/>
                </a:solidFill>
                <a:latin typeface="Arial"/>
                <a:ea typeface="Arial"/>
                <a:cs typeface="Arial"/>
                <a:sym typeface="Arial"/>
              </a:rPr>
              <a:t> 17: SPSRB manager and secretaries notified update/upgrade went into operations.</a:t>
            </a:r>
          </a:p>
          <a:p>
            <a:pPr marL="914400" marR="0" lvl="2" indent="-254000" algn="l" rtl="0">
              <a:spcBef>
                <a:spcPts val="210"/>
              </a:spcBef>
              <a:spcAft>
                <a:spcPts val="0"/>
              </a:spcAft>
              <a:buClr>
                <a:schemeClr val="accent2"/>
              </a:buClr>
              <a:buSzPct val="66818"/>
              <a:buFont typeface="Noto Sans Symbols"/>
              <a:buChar char="●"/>
            </a:pPr>
            <a:r>
              <a:rPr lang="en-US" sz="1050" b="0" i="0" u="none" strike="noStrike" cap="none" dirty="0" smtClean="0">
                <a:solidFill>
                  <a:schemeClr val="dk1"/>
                </a:solidFill>
                <a:latin typeface="Arial"/>
                <a:ea typeface="Arial"/>
                <a:cs typeface="Arial"/>
                <a:sym typeface="Arial"/>
              </a:rPr>
              <a:t>SPSRB Secretaries/manager update the SPSRB product metrics web pages</a:t>
            </a:r>
          </a:p>
          <a:p>
            <a:pPr marL="639763" marR="0" lvl="1" indent="-246062" algn="l" rtl="0">
              <a:spcBef>
                <a:spcPts val="280"/>
              </a:spcBef>
              <a:spcAft>
                <a:spcPts val="0"/>
              </a:spcAft>
              <a:buClr>
                <a:schemeClr val="accent1"/>
              </a:buClr>
              <a:buSzPct val="85000"/>
              <a:buFont typeface="Noto Sans Symbols"/>
              <a:buChar char="●"/>
            </a:pPr>
            <a:r>
              <a:rPr lang="en-US" sz="1400" dirty="0" smtClean="0"/>
              <a:t>Aug</a:t>
            </a:r>
            <a:r>
              <a:rPr lang="en-US" sz="1400" b="0" i="0" u="none" strike="noStrike" cap="none" dirty="0" smtClean="0">
                <a:solidFill>
                  <a:schemeClr val="dk1"/>
                </a:solidFill>
                <a:latin typeface="Arial"/>
                <a:ea typeface="Arial"/>
                <a:cs typeface="Arial"/>
                <a:sym typeface="Arial"/>
              </a:rPr>
              <a:t> 17: OSGS updates Satellite Products database 	</a:t>
            </a:r>
            <a:endParaRPr lang="en-US" sz="1400" b="0" i="0" u="none" strike="noStrike" cap="none" dirty="0">
              <a:solidFill>
                <a:schemeClr val="dk1"/>
              </a:solidFill>
              <a:latin typeface="Arial"/>
              <a:ea typeface="Arial"/>
              <a:cs typeface="Arial"/>
              <a:sym typeface="Arial"/>
            </a:endParaRPr>
          </a:p>
        </p:txBody>
      </p:sp>
      <p:sp>
        <p:nvSpPr>
          <p:cNvPr id="228" name="Shape 228"/>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a:t>
            </a:r>
          </a:p>
        </p:txBody>
      </p:sp>
      <p:sp>
        <p:nvSpPr>
          <p:cNvPr id="229" name="Shape 2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0" y="1066800"/>
            <a:ext cx="9144000" cy="1282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Dissemination</a:t>
            </a:r>
          </a:p>
        </p:txBody>
      </p:sp>
      <p:sp>
        <p:nvSpPr>
          <p:cNvPr id="1193" name="Shape 1193"/>
          <p:cNvSpPr txBox="1">
            <a:spLocks noGrp="1"/>
          </p:cNvSpPr>
          <p:nvPr>
            <p:ph type="body" idx="1"/>
          </p:nvPr>
        </p:nvSpPr>
        <p:spPr>
          <a:xfrm>
            <a:off x="304800" y="2362200"/>
            <a:ext cx="8585200" cy="3352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Internet (web Interface)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smtClean="0">
                <a:solidFill>
                  <a:schemeClr val="dk1"/>
                </a:solidFill>
                <a:latin typeface="Calibri"/>
                <a:ea typeface="Calibri"/>
                <a:cs typeface="Calibri"/>
                <a:sym typeface="Calibri"/>
              </a:rPr>
              <a:t>PDA</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err="1">
                <a:solidFill>
                  <a:schemeClr val="dk1"/>
                </a:solidFill>
                <a:latin typeface="Calibri"/>
                <a:ea typeface="Calibri"/>
                <a:cs typeface="Calibri"/>
                <a:sym typeface="Calibri"/>
              </a:rPr>
              <a:t>Satepsanone</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No change</a:t>
            </a:r>
          </a:p>
          <a:p>
            <a:pPr marL="639763" marR="0" lvl="1" indent="-246062" algn="l" rtl="0">
              <a:spcBef>
                <a:spcPts val="1000"/>
              </a:spcBef>
              <a:spcAft>
                <a:spcPts val="0"/>
              </a:spcAft>
              <a:buClr>
                <a:schemeClr val="accent1"/>
              </a:buClr>
              <a:buSzPct val="2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194" name="Shape 1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4000" b="1" i="0" u="none" strike="noStrike" cap="none">
                <a:solidFill>
                  <a:srgbClr val="263F78"/>
                </a:solidFill>
                <a:latin typeface="Calibri"/>
                <a:ea typeface="Calibri"/>
                <a:cs typeface="Calibri"/>
                <a:sym typeface="Calibri"/>
              </a:rPr>
              <a:t/>
            </a:r>
            <a:br>
              <a:rPr lang="en-US" sz="4000" b="1" i="0" u="none" strike="noStrike" cap="none">
                <a:solidFill>
                  <a:srgbClr val="263F78"/>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Monitoring </a:t>
            </a:r>
          </a:p>
        </p:txBody>
      </p:sp>
      <p:sp>
        <p:nvSpPr>
          <p:cNvPr id="1201" name="Shape 1201"/>
          <p:cNvSpPr txBox="1">
            <a:spLocks noGrp="1"/>
          </p:cNvSpPr>
          <p:nvPr>
            <p:ph type="body" idx="1"/>
          </p:nvPr>
        </p:nvSpPr>
        <p:spPr>
          <a:xfrm>
            <a:off x="457200" y="2506663"/>
            <a:ext cx="8229600" cy="25225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Quality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273050" marR="0" lvl="1" indent="-273050" algn="l" rtl="0">
              <a:spcBef>
                <a:spcPts val="600"/>
              </a:spcBef>
              <a:spcAft>
                <a:spcPts val="0"/>
              </a:spcAft>
              <a:buClr>
                <a:srgbClr val="6BB1C9"/>
              </a:buClr>
              <a:buSzPct val="25000"/>
              <a:buFont typeface="Noto Sans Symbols"/>
              <a:buNone/>
            </a:pPr>
            <a:endParaRPr sz="3200" b="0" i="0" u="none" strike="noStrike" cap="none">
              <a:solidFill>
                <a:schemeClr val="dk1"/>
              </a:solidFill>
              <a:latin typeface="Arial"/>
              <a:ea typeface="Arial"/>
              <a:cs typeface="Arial"/>
              <a:sym typeface="Arial"/>
            </a:endParaRP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Performance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90000"/>
              </a:lnSpc>
              <a:spcBef>
                <a:spcPts val="720"/>
              </a:spcBef>
              <a:spcAft>
                <a:spcPts val="0"/>
              </a:spcAft>
              <a:buClr>
                <a:schemeClr val="accent1"/>
              </a:buClr>
              <a:buSzPct val="85000"/>
              <a:buFont typeface="Noto Sans Symbols"/>
              <a:buNone/>
            </a:pPr>
            <a:endParaRPr sz="3600" b="0" i="0" u="none" strike="noStrike" cap="none">
              <a:solidFill>
                <a:schemeClr val="dk1"/>
              </a:solidFill>
              <a:latin typeface="Arial"/>
              <a:ea typeface="Arial"/>
              <a:cs typeface="Arial"/>
              <a:sym typeface="Arial"/>
            </a:endParaRPr>
          </a:p>
        </p:txBody>
      </p:sp>
      <p:sp>
        <p:nvSpPr>
          <p:cNvPr id="1202" name="Shape 12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title"/>
          </p:nvPr>
        </p:nvSpPr>
        <p:spPr>
          <a:xfrm>
            <a:off x="0" y="1066800"/>
            <a:ext cx="9144000" cy="117475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Operation and Maintenance </a:t>
            </a:r>
          </a:p>
        </p:txBody>
      </p:sp>
      <p:sp>
        <p:nvSpPr>
          <p:cNvPr id="1209" name="Shape 1209"/>
          <p:cNvSpPr txBox="1">
            <a:spLocks noGrp="1"/>
          </p:cNvSpPr>
          <p:nvPr>
            <p:ph type="body" idx="1"/>
          </p:nvPr>
        </p:nvSpPr>
        <p:spPr>
          <a:xfrm>
            <a:off x="457200" y="2209800"/>
            <a:ext cx="8296274"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O&amp;M Procedures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Operational Support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p:txBody>
      </p:sp>
      <p:sp>
        <p:nvSpPr>
          <p:cNvPr id="1210" name="Shape 12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76200" y="1066800"/>
            <a:ext cx="8713788" cy="12493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263F78"/>
                </a:solidFill>
                <a:latin typeface="Calibri"/>
                <a:ea typeface="Calibri"/>
                <a:cs typeface="Calibri"/>
                <a:sym typeface="Calibri"/>
              </a:rPr>
              <a:t> </a:t>
            </a: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QA – Code Standards</a:t>
            </a:r>
          </a:p>
        </p:txBody>
      </p:sp>
      <p:sp>
        <p:nvSpPr>
          <p:cNvPr id="1217" name="Shape 1217"/>
          <p:cNvSpPr txBox="1">
            <a:spLocks noGrp="1"/>
          </p:cNvSpPr>
          <p:nvPr>
            <p:ph type="body" idx="1"/>
          </p:nvPr>
        </p:nvSpPr>
        <p:spPr>
          <a:xfrm>
            <a:off x="533400" y="2286000"/>
            <a:ext cx="8262936" cy="3733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operational team has been working with the development team to ensure that the upgraded eTRaP follows ESPC operational requirements / guidance: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Directory structures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File/directory naming conventions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Operational log file content</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Error tracking and handling</a:t>
            </a:r>
          </a:p>
        </p:txBody>
      </p:sp>
      <p:sp>
        <p:nvSpPr>
          <p:cNvPr id="1218" name="Shape 121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CM and IT security </a:t>
            </a:r>
          </a:p>
        </p:txBody>
      </p:sp>
      <p:sp>
        <p:nvSpPr>
          <p:cNvPr id="1225" name="Shape 1225"/>
          <p:cNvSpPr txBox="1">
            <a:spLocks noGrp="1"/>
          </p:cNvSpPr>
          <p:nvPr>
            <p:ph type="body" idx="1"/>
          </p:nvPr>
        </p:nvSpPr>
        <p:spPr>
          <a:xfrm>
            <a:off x="304800" y="2209799"/>
            <a:ext cx="8267699"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Product Implementation </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Implementation on parallel test environment and transition to operation are tasked and managed by CRs (WR1805 and CCR3833) through OSPO Enterprise Configuration Management Tool (ECMT)</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Software CM follows ESPC Software Configuration Management Process and Procedures Manual</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Related code and scripts will be checked into subversion</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Security Procedures</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upgraded eTRaP is being tested in a separate test environment (geoprod3t) before installation in operational environment (geoprod3)</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SIA will be performed for this eTRaP upgrade before the system is promoted into operations</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Documents will be under the CM control at OSPO</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G:\Common\ESPC Library</a:t>
            </a:r>
          </a:p>
          <a:p>
            <a:pPr marL="639763" marR="0" lvl="1" indent="-246062" algn="l" rtl="0">
              <a:lnSpc>
                <a:spcPct val="80000"/>
              </a:lnSpc>
              <a:spcBef>
                <a:spcPts val="30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p:txBody>
      </p:sp>
      <p:sp>
        <p:nvSpPr>
          <p:cNvPr id="1226" name="Shape 122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76200" y="1066800"/>
            <a:ext cx="9144000" cy="12763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Documentation</a:t>
            </a:r>
          </a:p>
        </p:txBody>
      </p:sp>
      <p:sp>
        <p:nvSpPr>
          <p:cNvPr id="1233" name="Shape 1233"/>
          <p:cNvSpPr txBox="1">
            <a:spLocks noGrp="1"/>
          </p:cNvSpPr>
          <p:nvPr>
            <p:ph type="body" idx="1"/>
          </p:nvPr>
        </p:nvSpPr>
        <p:spPr>
          <a:xfrm>
            <a:off x="457200" y="2286000"/>
            <a:ext cx="8221662" cy="4267201"/>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Interface Control Document(ICD) will be updated.</a:t>
            </a:r>
          </a:p>
          <a:p>
            <a:pPr marL="273050" marR="0" lvl="0" indent="-273050" algn="l" rtl="0">
              <a:spcBef>
                <a:spcPts val="20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All other documentations remain the same (no change)</a:t>
            </a:r>
          </a:p>
        </p:txBody>
      </p:sp>
      <p:sp>
        <p:nvSpPr>
          <p:cNvPr id="1234" name="Shape 12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Shape 124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Archive</a:t>
            </a:r>
          </a:p>
        </p:txBody>
      </p:sp>
      <p:sp>
        <p:nvSpPr>
          <p:cNvPr id="1241" name="Shape 1241"/>
          <p:cNvSpPr txBox="1">
            <a:spLocks noGrp="1"/>
          </p:cNvSpPr>
          <p:nvPr>
            <p:ph type="body" idx="1"/>
          </p:nvPr>
        </p:nvSpPr>
        <p:spPr>
          <a:xfrm>
            <a:off x="304800" y="2362200"/>
            <a:ext cx="8458200" cy="4365624"/>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(tar file) will continue being archived at CLASS.</a:t>
            </a: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242" name="Shape 12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Shape 1248"/>
          <p:cNvSpPr txBox="1">
            <a:spLocks noGrp="1"/>
          </p:cNvSpPr>
          <p:nvPr>
            <p:ph type="title"/>
          </p:nvPr>
        </p:nvSpPr>
        <p:spPr>
          <a:xfrm>
            <a:off x="0" y="1066800"/>
            <a:ext cx="9144000" cy="13827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(1 of 2)</a:t>
            </a:r>
            <a:r>
              <a:rPr lang="en-US" sz="3200" b="0" i="0" u="none" strike="noStrike" cap="none">
                <a:solidFill>
                  <a:srgbClr val="002060"/>
                </a:solidFill>
                <a:latin typeface="Calibri"/>
                <a:ea typeface="Calibri"/>
                <a:cs typeface="Calibri"/>
                <a:sym typeface="Calibri"/>
              </a:rPr>
              <a:t/>
            </a:r>
            <a:br>
              <a:rPr lang="en-US" sz="3200" b="0" i="0" u="none" strike="noStrike" cap="none">
                <a:solidFill>
                  <a:srgbClr val="002060"/>
                </a:solidFill>
                <a:latin typeface="Calibri"/>
                <a:ea typeface="Calibri"/>
                <a:cs typeface="Calibri"/>
                <a:sym typeface="Calibri"/>
              </a:rPr>
            </a:br>
            <a:endParaRPr lang="en-US" sz="3200" b="0" i="0" u="none" strike="noStrike" cap="none">
              <a:solidFill>
                <a:srgbClr val="002060"/>
              </a:solidFill>
              <a:latin typeface="Calibri"/>
              <a:ea typeface="Calibri"/>
              <a:cs typeface="Calibri"/>
              <a:sym typeface="Calibri"/>
            </a:endParaRPr>
          </a:p>
        </p:txBody>
      </p:sp>
      <p:sp>
        <p:nvSpPr>
          <p:cNvPr id="1249" name="Shape 1249"/>
          <p:cNvSpPr txBox="1">
            <a:spLocks noGrp="1"/>
          </p:cNvSpPr>
          <p:nvPr>
            <p:ph type="body" idx="1"/>
          </p:nvPr>
        </p:nvSpPr>
        <p:spPr>
          <a:xfrm>
            <a:off x="457200" y="2209800"/>
            <a:ext cx="8229600" cy="2743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Data Access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Data access remains the same (no change)</a:t>
            </a:r>
          </a:p>
          <a:p>
            <a:pPr marL="639763" marR="0" lvl="1" indent="-246062" algn="l" rtl="0">
              <a:spcBef>
                <a:spcPts val="32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Acceptance of Product</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 WPC and SAB already using eTRaP since 2009</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p:txBody>
      </p:sp>
      <p:sp>
        <p:nvSpPr>
          <p:cNvPr id="1250" name="Shape 12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0" y="1066800"/>
            <a:ext cx="9144000" cy="137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(2 of 2)</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endParaRPr lang="en-US" sz="4400" b="0" i="0" u="none" strike="noStrike" cap="none">
              <a:solidFill>
                <a:srgbClr val="002060"/>
              </a:solidFill>
              <a:latin typeface="Calibri"/>
              <a:ea typeface="Calibri"/>
              <a:cs typeface="Calibri"/>
              <a:sym typeface="Calibri"/>
            </a:endParaRPr>
          </a:p>
        </p:txBody>
      </p:sp>
      <p:sp>
        <p:nvSpPr>
          <p:cNvPr id="1257" name="Shape 1257"/>
          <p:cNvSpPr txBox="1">
            <a:spLocks noGrp="1"/>
          </p:cNvSpPr>
          <p:nvPr>
            <p:ph type="body" idx="1"/>
          </p:nvPr>
        </p:nvSpPr>
        <p:spPr>
          <a:xfrm>
            <a:off x="457200" y="2209800"/>
            <a:ext cx="8229600" cy="38862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600" b="0" i="0" u="none" strike="noStrike" cap="none">
                <a:solidFill>
                  <a:schemeClr val="dk1"/>
                </a:solidFill>
                <a:latin typeface="Calibri"/>
                <a:ea typeface="Calibri"/>
                <a:cs typeface="Calibri"/>
                <a:sym typeface="Calibri"/>
              </a:rPr>
              <a:t>Training</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User manuals are available to all users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HPC/WPC/SAB</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No specific training from OSPO is required. Users have been using current eTRaP Since July 2009. This eTRaP upgrade is just an enhancement. </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ESPC Operator</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Monitoring eTRaP will be the same as current eTRaP.  No training is needed for ESPC help desk. </a:t>
            </a:r>
          </a:p>
        </p:txBody>
      </p:sp>
      <p:sp>
        <p:nvSpPr>
          <p:cNvPr id="1258" name="Shape 125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Summary</a:t>
            </a:r>
          </a:p>
        </p:txBody>
      </p:sp>
      <p:sp>
        <p:nvSpPr>
          <p:cNvPr id="1266" name="Shape 1266"/>
          <p:cNvSpPr txBox="1">
            <a:spLocks noGrp="1"/>
          </p:cNvSpPr>
          <p:nvPr>
            <p:ph type="body" idx="1"/>
          </p:nvPr>
        </p:nvSpPr>
        <p:spPr>
          <a:xfrm>
            <a:off x="381000" y="2286000"/>
            <a:ext cx="8372474" cy="2514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product system is ready for operations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documentation will be complete by the time the eTRaP Upgrade is officially declared operational (final touches need to be done to the documents)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users are ready to receive and use the data</a:t>
            </a:r>
          </a:p>
        </p:txBody>
      </p:sp>
      <p:sp>
        <p:nvSpPr>
          <p:cNvPr id="1267" name="Shape 12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Arial"/>
                <a:ea typeface="Arial"/>
                <a:cs typeface="Arial"/>
                <a:sym typeface="Arial"/>
              </a:rPr>
              <a:t>Schedule (Milestones)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Critical Design Review – </a:t>
            </a:r>
            <a:r>
              <a:rPr lang="en-US" sz="2400" b="0" i="0" u="none" strike="noStrike" cap="none" dirty="0" smtClean="0">
                <a:solidFill>
                  <a:schemeClr val="dk1"/>
                </a:solidFill>
                <a:latin typeface="Arial"/>
                <a:ea typeface="Arial"/>
                <a:cs typeface="Arial"/>
                <a:sym typeface="Arial"/>
              </a:rPr>
              <a:t>0</a:t>
            </a:r>
            <a:r>
              <a:rPr lang="en-US" dirty="0" smtClean="0"/>
              <a:t>3/2016</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Algorithm Change Package delivered to OSPO – </a:t>
            </a:r>
            <a:r>
              <a:rPr lang="en-US" sz="2400" b="0" i="0" u="none" strike="noStrike" cap="none" dirty="0" smtClean="0">
                <a:solidFill>
                  <a:schemeClr val="dk1"/>
                </a:solidFill>
                <a:latin typeface="Arial"/>
                <a:ea typeface="Arial"/>
                <a:cs typeface="Arial"/>
                <a:sym typeface="Arial"/>
              </a:rPr>
              <a:t>11/2016</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Algorithm Readiness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Software Review – </a:t>
            </a:r>
            <a:r>
              <a:rPr lang="en-US" dirty="0" smtClean="0"/>
              <a:t>05/01/2017</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Operational Readiness Review – </a:t>
            </a:r>
            <a:r>
              <a:rPr lang="en-US" sz="2400" b="0" i="0" u="none" strike="noStrike" cap="none" dirty="0" smtClean="0">
                <a:solidFill>
                  <a:schemeClr val="dk1"/>
                </a:solidFill>
                <a:latin typeface="Arial"/>
                <a:ea typeface="Arial"/>
                <a:cs typeface="Arial"/>
                <a:sym typeface="Arial"/>
              </a:rPr>
              <a:t>0</a:t>
            </a:r>
            <a:r>
              <a:rPr lang="en-US" dirty="0" smtClean="0"/>
              <a:t>7</a:t>
            </a:r>
            <a:r>
              <a:rPr lang="en-US" sz="2400" b="0" i="0" u="none" strike="noStrike" cap="none" dirty="0" smtClean="0">
                <a:solidFill>
                  <a:schemeClr val="dk1"/>
                </a:solidFill>
                <a:latin typeface="Arial"/>
                <a:ea typeface="Arial"/>
                <a:cs typeface="Arial"/>
                <a:sym typeface="Arial"/>
              </a:rPr>
              <a:t>/2017</a:t>
            </a:r>
            <a:endParaRPr lang="en-US" sz="2400" b="0" i="0" u="none" strike="noStrike" cap="none" dirty="0">
              <a:solidFill>
                <a:schemeClr val="dk1"/>
              </a:solidFill>
              <a:latin typeface="Arial"/>
              <a:ea typeface="Arial"/>
              <a:cs typeface="Arial"/>
              <a:sym typeface="Arial"/>
            </a:endParaRP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Arial"/>
                <a:ea typeface="Arial"/>
                <a:cs typeface="Arial"/>
                <a:sym typeface="Arial"/>
              </a:rPr>
              <a:t>Transition to operations – </a:t>
            </a:r>
            <a:r>
              <a:rPr lang="en-US" sz="2400" b="0" i="0" u="none" strike="noStrike" cap="none" dirty="0" smtClean="0">
                <a:solidFill>
                  <a:schemeClr val="dk1"/>
                </a:solidFill>
                <a:latin typeface="Arial"/>
                <a:ea typeface="Arial"/>
                <a:cs typeface="Arial"/>
                <a:sym typeface="Arial"/>
              </a:rPr>
              <a:t>08/2017</a:t>
            </a:r>
            <a:endParaRPr lang="en-US" sz="2400" b="0" i="0" u="none" strike="noStrike" cap="none" dirty="0">
              <a:solidFill>
                <a:schemeClr val="dk1"/>
              </a:solidFill>
              <a:latin typeface="Arial"/>
              <a:ea typeface="Arial"/>
              <a:cs typeface="Arial"/>
              <a:sym typeface="Arial"/>
            </a:endParaRPr>
          </a:p>
        </p:txBody>
      </p:sp>
      <p:sp>
        <p:nvSpPr>
          <p:cNvPr id="235" name="Shape 235"/>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 - Milestones</a:t>
            </a:r>
          </a:p>
        </p:txBody>
      </p:sp>
      <p:sp>
        <p:nvSpPr>
          <p:cNvPr id="236" name="Shape 2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Shape 1274"/>
          <p:cNvSpPr txBox="1">
            <a:spLocks noGrp="1"/>
          </p:cNvSpPr>
          <p:nvPr>
            <p:ph type="ctrTitle" idx="4294967295"/>
          </p:nvPr>
        </p:nvSpPr>
        <p:spPr>
          <a:xfrm>
            <a:off x="685800" y="25908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000" b="1" i="1" u="none" strike="noStrike" cap="none">
                <a:solidFill>
                  <a:srgbClr val="002060"/>
                </a:solidFill>
                <a:latin typeface="Calibri"/>
                <a:ea typeface="Calibri"/>
                <a:cs typeface="Calibri"/>
                <a:sym typeface="Calibri"/>
              </a:rPr>
              <a:t>Summary</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a:t>
            </a:r>
          </a:p>
        </p:txBody>
      </p:sp>
      <p:sp>
        <p:nvSpPr>
          <p:cNvPr id="1275" name="Shape 1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Summary</a:t>
            </a:r>
          </a:p>
        </p:txBody>
      </p:sp>
      <p:sp>
        <p:nvSpPr>
          <p:cNvPr id="1283" name="Shape 1283"/>
          <p:cNvSpPr txBox="1">
            <a:spLocks noGrp="1"/>
          </p:cNvSpPr>
          <p:nvPr>
            <p:ph type="body" idx="4294967295"/>
          </p:nvPr>
        </p:nvSpPr>
        <p:spPr>
          <a:xfrm>
            <a:off x="457200" y="1828800"/>
            <a:ext cx="8229600" cy="43434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Risk and Actions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Requirements and their Allocations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System Description and Test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Products Quality Readiness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Operation Readiness has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User Readiness has been reviewed</a:t>
            </a:r>
          </a:p>
        </p:txBody>
      </p:sp>
      <p:sp>
        <p:nvSpPr>
          <p:cNvPr id="1284" name="Shape 128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a:spLocks noGrp="1"/>
          </p:cNvSpPr>
          <p:nvPr>
            <p:ph type="title" idx="4294967295"/>
          </p:nvPr>
        </p:nvSpPr>
        <p:spPr>
          <a:xfrm>
            <a:off x="0" y="1066800"/>
            <a:ext cx="9144000" cy="7905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Next Steps</a:t>
            </a:r>
          </a:p>
        </p:txBody>
      </p:sp>
      <p:sp>
        <p:nvSpPr>
          <p:cNvPr id="1292" name="Shape 1292"/>
          <p:cNvSpPr txBox="1">
            <a:spLocks noGrp="1"/>
          </p:cNvSpPr>
          <p:nvPr>
            <p:ph type="body" idx="4294967295"/>
          </p:nvPr>
        </p:nvSpPr>
        <p:spPr>
          <a:xfrm>
            <a:off x="457200" y="1828800"/>
            <a:ext cx="8305799" cy="44195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1" i="0" u="none" strike="noStrike" cap="none" dirty="0">
                <a:solidFill>
                  <a:schemeClr val="dk1"/>
                </a:solidFill>
                <a:latin typeface="Calibri"/>
                <a:ea typeface="Calibri"/>
                <a:cs typeface="Calibri"/>
                <a:sym typeface="Calibri"/>
              </a:rPr>
              <a:t>Operational Phase</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SPSRB Decision Briefing – </a:t>
            </a:r>
            <a:r>
              <a:rPr lang="en-US" sz="2400" b="0" i="0" u="none" strike="noStrike" cap="none" dirty="0" smtClean="0">
                <a:solidFill>
                  <a:schemeClr val="dk1"/>
                </a:solidFill>
                <a:latin typeface="Calibri"/>
                <a:ea typeface="Calibri"/>
                <a:cs typeface="Calibri"/>
                <a:sym typeface="Calibri"/>
              </a:rPr>
              <a:t> August 2017</a:t>
            </a:r>
            <a:endParaRPr lang="en-US" sz="2400" b="0" i="0" u="none" strike="noStrike" cap="none" dirty="0">
              <a:solidFill>
                <a:schemeClr val="dk1"/>
              </a:solidFill>
              <a:latin typeface="Calibri"/>
              <a:ea typeface="Calibri"/>
              <a:cs typeface="Calibri"/>
              <a:sym typeface="Calibri"/>
            </a:endParaRP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Operational Commencement – </a:t>
            </a:r>
            <a:r>
              <a:rPr lang="en-US" sz="2400" b="0" i="0" u="none" strike="noStrike" cap="none" dirty="0" smtClean="0">
                <a:solidFill>
                  <a:schemeClr val="dk1"/>
                </a:solidFill>
                <a:latin typeface="Calibri"/>
                <a:ea typeface="Calibri"/>
                <a:cs typeface="Calibri"/>
                <a:sym typeface="Calibri"/>
              </a:rPr>
              <a:t>August </a:t>
            </a:r>
            <a:r>
              <a:rPr lang="en-US" sz="2400" b="0" i="0" u="none" strike="noStrike" cap="none" dirty="0">
                <a:solidFill>
                  <a:schemeClr val="dk1"/>
                </a:solidFill>
                <a:latin typeface="Calibri"/>
                <a:ea typeface="Calibri"/>
                <a:cs typeface="Calibri"/>
                <a:sym typeface="Calibri"/>
              </a:rPr>
              <a:t>2017</a:t>
            </a:r>
          </a:p>
        </p:txBody>
      </p:sp>
      <p:sp>
        <p:nvSpPr>
          <p:cNvPr id="1293" name="Shape 12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Open Discussion</a:t>
            </a:r>
          </a:p>
        </p:txBody>
      </p:sp>
      <p:sp>
        <p:nvSpPr>
          <p:cNvPr id="1301" name="Shape 1301"/>
          <p:cNvSpPr txBox="1">
            <a:spLocks noGrp="1"/>
          </p:cNvSpPr>
          <p:nvPr>
            <p:ph type="body" idx="4294967295"/>
          </p:nvPr>
        </p:nvSpPr>
        <p:spPr>
          <a:xfrm>
            <a:off x="457200" y="1828800"/>
            <a:ext cx="8153399" cy="4267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The review is now open for free discussion</a:t>
            </a:r>
          </a:p>
          <a:p>
            <a:pPr marL="273050" marR="0" lvl="0" indent="-82550" algn="l" rtl="0">
              <a:spcBef>
                <a:spcPts val="640"/>
              </a:spcBef>
              <a:spcAft>
                <a:spcPts val="0"/>
              </a:spcAft>
              <a:buClr>
                <a:srgbClr val="6BB1C9"/>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302" name="Shape 13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3" name="Shape 243"/>
          <p:cNvSpPr txBox="1">
            <a:spLocks noGrp="1"/>
          </p:cNvSpPr>
          <p:nvPr>
            <p:ph type="title" idx="4294967295"/>
          </p:nvPr>
        </p:nvSpPr>
        <p:spPr>
          <a:xfrm>
            <a:off x="629310" y="1143000"/>
            <a:ext cx="8062911"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  Review Objectives </a:t>
            </a:r>
          </a:p>
        </p:txBody>
      </p:sp>
      <p:sp>
        <p:nvSpPr>
          <p:cNvPr id="244" name="Shape 244"/>
          <p:cNvSpPr txBox="1">
            <a:spLocks noGrp="1"/>
          </p:cNvSpPr>
          <p:nvPr>
            <p:ph type="body" idx="4294967295"/>
          </p:nvPr>
        </p:nvSpPr>
        <p:spPr>
          <a:xfrm>
            <a:off x="725487" y="2379661"/>
            <a:ext cx="7961312" cy="3976688"/>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Project Plan</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open Risks and Actions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Requirements Updates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Description </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Test Report</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System Operational Readiness</a:t>
            </a:r>
          </a:p>
          <a:p>
            <a:pPr marL="0" marR="0" lvl="0" indent="0" algn="l" rtl="0">
              <a:spcBef>
                <a:spcPts val="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p:txBody>
      </p:sp>
      <p:sp>
        <p:nvSpPr>
          <p:cNvPr id="245" name="Shape 24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6" name="Shape 24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3" name="Shape 253"/>
          <p:cNvSpPr txBox="1">
            <a:spLocks noGrp="1"/>
          </p:cNvSpPr>
          <p:nvPr>
            <p:ph type="title" idx="4294967295"/>
          </p:nvPr>
        </p:nvSpPr>
        <p:spPr>
          <a:xfrm>
            <a:off x="976312" y="1066800"/>
            <a:ext cx="8062911"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Reviewers</a:t>
            </a:r>
          </a:p>
        </p:txBody>
      </p:sp>
      <p:sp>
        <p:nvSpPr>
          <p:cNvPr id="254" name="Shape 254"/>
          <p:cNvSpPr txBox="1">
            <a:spLocks noGrp="1"/>
          </p:cNvSpPr>
          <p:nvPr>
            <p:ph type="body" idx="4294967295"/>
          </p:nvPr>
        </p:nvSpPr>
        <p:spPr>
          <a:xfrm>
            <a:off x="866774" y="1662111"/>
            <a:ext cx="7820024" cy="5000625"/>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Leads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Antonio Irving, </a:t>
            </a:r>
            <a:r>
              <a:rPr lang="en-US" sz="2000" b="0" i="0" u="none" strike="noStrike" cap="none" dirty="0" err="1">
                <a:solidFill>
                  <a:schemeClr val="dk1"/>
                </a:solidFill>
                <a:latin typeface="Calibri"/>
                <a:ea typeface="Calibri"/>
                <a:cs typeface="Calibri"/>
                <a:sym typeface="Calibri"/>
              </a:rPr>
              <a:t>Zhaohui</a:t>
            </a:r>
            <a:r>
              <a:rPr lang="en-US" sz="2000" b="0" i="0" u="none" strike="noStrike" cap="none" dirty="0">
                <a:solidFill>
                  <a:schemeClr val="dk1"/>
                </a:solidFill>
                <a:latin typeface="Calibri"/>
                <a:ea typeface="Calibri"/>
                <a:cs typeface="Calibri"/>
                <a:sym typeface="Calibri"/>
              </a:rPr>
              <a:t> Cheng and </a:t>
            </a:r>
            <a:r>
              <a:rPr lang="en-US" sz="2000" b="0" i="0" u="none" strike="noStrike" cap="none" dirty="0" err="1">
                <a:solidFill>
                  <a:schemeClr val="dk1"/>
                </a:solidFill>
                <a:latin typeface="Calibri"/>
                <a:ea typeface="Calibri"/>
                <a:cs typeface="Calibri"/>
                <a:sym typeface="Calibri"/>
              </a:rPr>
              <a:t>Liqun</a:t>
            </a:r>
            <a:r>
              <a:rPr lang="en-US" sz="2000" b="0" i="0" u="none" strike="noStrike" cap="none" dirty="0">
                <a:solidFill>
                  <a:schemeClr val="dk1"/>
                </a:solidFill>
                <a:latin typeface="Calibri"/>
                <a:ea typeface="Calibri"/>
                <a:cs typeface="Calibri"/>
                <a:sym typeface="Calibri"/>
              </a:rPr>
              <a:t>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err="1">
                <a:solidFill>
                  <a:schemeClr val="dk1"/>
                </a:solidFill>
                <a:latin typeface="Calibri"/>
                <a:ea typeface="Calibri"/>
                <a:cs typeface="Calibri"/>
                <a:sym typeface="Calibri"/>
              </a:rPr>
              <a:t>Liqun</a:t>
            </a:r>
            <a:r>
              <a:rPr lang="en-US" sz="2000" b="0" i="0" u="none" strike="noStrike" cap="none" dirty="0">
                <a:solidFill>
                  <a:schemeClr val="dk1"/>
                </a:solidFill>
                <a:latin typeface="Calibri"/>
                <a:ea typeface="Calibri"/>
                <a:cs typeface="Calibri"/>
                <a:sym typeface="Calibri"/>
              </a:rPr>
              <a:t> Ma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err="1">
                <a:solidFill>
                  <a:schemeClr val="dk1"/>
                </a:solidFill>
                <a:latin typeface="Calibri"/>
                <a:ea typeface="Calibri"/>
                <a:cs typeface="Calibri"/>
                <a:sym typeface="Calibri"/>
              </a:rPr>
              <a:t>Zhaohui</a:t>
            </a:r>
            <a:r>
              <a:rPr lang="en-US" sz="2000" b="0" i="0" u="none" strike="noStrike" cap="none" dirty="0">
                <a:solidFill>
                  <a:schemeClr val="dk1"/>
                </a:solidFill>
                <a:latin typeface="Calibri"/>
                <a:ea typeface="Calibri"/>
                <a:cs typeface="Calibri"/>
                <a:sym typeface="Calibri"/>
              </a:rPr>
              <a:t> Cheng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Antonio Irving (OSPO/SPSD)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Donna McNamara (OSPO/MOD)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Bob Kuligowski (STAR)</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ORR Review Consultants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Kathryn </a:t>
            </a:r>
            <a:r>
              <a:rPr lang="en-US" sz="2000" b="0" i="0" u="none" strike="noStrike" cap="none" dirty="0" err="1" smtClean="0">
                <a:solidFill>
                  <a:schemeClr val="dk1"/>
                </a:solidFill>
                <a:latin typeface="Calibri"/>
                <a:ea typeface="Calibri"/>
                <a:cs typeface="Calibri"/>
                <a:sym typeface="Calibri"/>
              </a:rPr>
              <a:t>Shontz</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OSGS)</a:t>
            </a:r>
          </a:p>
          <a:p>
            <a:pPr marL="0" marR="0" lvl="0" indent="0" algn="l" rtl="0">
              <a:spcBef>
                <a:spcPts val="600"/>
              </a:spcBef>
              <a:spcAft>
                <a:spcPts val="0"/>
              </a:spcAft>
              <a:buClr>
                <a:srgbClr val="0BD0D9"/>
              </a:buClr>
              <a:buSzPct val="2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255" name="Shape 25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6" name="Shape 25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3" name="Shape 263"/>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Guidelines and Checklist</a:t>
            </a:r>
          </a:p>
        </p:txBody>
      </p:sp>
      <p:sp>
        <p:nvSpPr>
          <p:cNvPr id="264" name="Shape 264"/>
          <p:cNvSpPr txBox="1">
            <a:spLocks noGrp="1"/>
          </p:cNvSpPr>
          <p:nvPr>
            <p:ph type="body" idx="4294967295"/>
          </p:nvPr>
        </p:nvSpPr>
        <p:spPr>
          <a:xfrm>
            <a:off x="866774" y="1905000"/>
            <a:ext cx="7820024" cy="4757737"/>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Guidelines for ORR review is the OSPO QA process asset</a:t>
            </a:r>
          </a:p>
          <a:p>
            <a:pPr marL="639762" marR="0" lvl="1" indent="-246062" algn="l" rtl="0">
              <a:lnSpc>
                <a:spcPct val="80000"/>
              </a:lnSpc>
              <a:spcBef>
                <a:spcPts val="10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ORR reviewers can access this document at</a:t>
            </a:r>
          </a:p>
          <a:p>
            <a:pPr marL="393700" marR="0" lvl="1" indent="0" algn="l" rtl="0">
              <a:lnSpc>
                <a:spcPct val="80000"/>
              </a:lnSpc>
              <a:spcBef>
                <a:spcPts val="1000"/>
              </a:spcBef>
              <a:spcAft>
                <a:spcPts val="0"/>
              </a:spcAft>
              <a:buClr>
                <a:schemeClr val="accent1"/>
              </a:buClr>
              <a:buSzPct val="25000"/>
              <a:buFont typeface="Noto Sans Symbols"/>
              <a:buNone/>
            </a:pPr>
            <a:r>
              <a:rPr lang="en-US" sz="2000" b="0" i="0" u="none" strike="noStrike" cap="none">
                <a:solidFill>
                  <a:schemeClr val="dk1"/>
                </a:solidFill>
                <a:latin typeface="Calibri"/>
                <a:ea typeface="Calibri"/>
                <a:cs typeface="Calibri"/>
                <a:sym typeface="Calibri"/>
              </a:rPr>
              <a:t>     ftp://satepsanone.nesdis.noaa.gov/testTRAP/ORR_DOC</a:t>
            </a:r>
          </a:p>
          <a:p>
            <a:pPr marL="273050" marR="0" lvl="0" indent="-273050" algn="l" rtl="0">
              <a:lnSpc>
                <a:spcPct val="8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The ORR Review Check List and ORR related documents are available at:</a:t>
            </a:r>
          </a:p>
          <a:p>
            <a:pPr marL="639762" marR="0" lvl="1" indent="-246062" algn="l" rtl="0">
              <a:lnSpc>
                <a:spcPct val="8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ftp://satepsanone.nesdis.noaa.gov/testTRAP/ORR_DOC</a:t>
            </a:r>
          </a:p>
          <a:p>
            <a:pPr marL="0" marR="0" lvl="0" indent="0" algn="l" rtl="0">
              <a:spcBef>
                <a:spcPts val="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65" name="Shape 26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6" name="Shape 2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73" name="Shape 273"/>
          <p:cNvSpPr txBox="1">
            <a:spLocks noGrp="1"/>
          </p:cNvSpPr>
          <p:nvPr>
            <p:ph type="title" idx="4294967295"/>
          </p:nvPr>
        </p:nvSpPr>
        <p:spPr>
          <a:xfrm>
            <a:off x="0" y="1066800"/>
            <a:ext cx="91440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274" name="Shape 274"/>
          <p:cNvSpPr txBox="1">
            <a:spLocks noGrp="1"/>
          </p:cNvSpPr>
          <p:nvPr>
            <p:ph type="body" idx="4294967295"/>
          </p:nvPr>
        </p:nvSpPr>
        <p:spPr>
          <a:xfrm>
            <a:off x="1274762"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275" name="Shape 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885825" y="25908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1" u="none" strike="noStrike" cap="none">
                <a:solidFill>
                  <a:srgbClr val="002060"/>
                </a:solidFill>
                <a:latin typeface="Calibri"/>
                <a:ea typeface="Calibri"/>
                <a:cs typeface="Calibri"/>
                <a:sym typeface="Calibri"/>
              </a:rPr>
              <a:t>Risks and Actions</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NESDIS/STAR</a:t>
            </a:r>
          </a:p>
        </p:txBody>
      </p:sp>
      <p:sp>
        <p:nvSpPr>
          <p:cNvPr id="282" name="Shape 28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83" name="Shape 28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0" y="1066800"/>
            <a:ext cx="9144000" cy="762000"/>
          </a:xfrm>
          <a:prstGeom prst="rect">
            <a:avLst/>
          </a:prstGeom>
          <a:noFill/>
          <a:ln>
            <a:noFill/>
          </a:ln>
        </p:spPr>
        <p:txBody>
          <a:bodyPr lIns="92075" tIns="46025" rIns="92075" bIns="46025" anchor="b" anchorCtr="0">
            <a:noAutofit/>
          </a:bodyPr>
          <a:lstStyle/>
          <a:p>
            <a:pPr marL="0" marR="0" lvl="0" indent="0" algn="ctr" rtl="0">
              <a:lnSpc>
                <a:spcPct val="85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Risks and Actions</a:t>
            </a:r>
          </a:p>
        </p:txBody>
      </p:sp>
      <p:sp>
        <p:nvSpPr>
          <p:cNvPr id="289" name="Shape 289"/>
          <p:cNvSpPr txBox="1"/>
          <p:nvPr/>
        </p:nvSpPr>
        <p:spPr>
          <a:xfrm>
            <a:off x="544510" y="1905000"/>
            <a:ext cx="8229600" cy="4554121"/>
          </a:xfrm>
          <a:prstGeom prst="rect">
            <a:avLst/>
          </a:prstGeom>
          <a:noFill/>
          <a:ln>
            <a:noFill/>
          </a:ln>
        </p:spPr>
        <p:txBody>
          <a:bodyPr lIns="91425" tIns="91425" rIns="91425" bIns="91425" anchor="t" anchorCtr="0">
            <a:noAutofit/>
          </a:bodyPr>
          <a:lstStyle/>
          <a:p>
            <a:pPr marL="381000" marR="0" lvl="0" indent="-381000" algn="l" rtl="0">
              <a:lnSpc>
                <a:spcPct val="90000"/>
              </a:lnSpc>
              <a:spcBef>
                <a:spcPts val="0"/>
              </a:spcBef>
              <a:spcAft>
                <a:spcPts val="0"/>
              </a:spcAft>
              <a:buClr>
                <a:srgbClr val="000000"/>
              </a:buClr>
              <a:buSzPct val="100000"/>
              <a:buFont typeface="Arial"/>
              <a:buChar char="•"/>
            </a:pPr>
            <a:r>
              <a:rPr lang="en-US" sz="3200" b="0" i="0" u="none" strike="noStrike" cap="none">
                <a:solidFill>
                  <a:srgbClr val="000000"/>
                </a:solidFill>
                <a:latin typeface="Arial"/>
                <a:ea typeface="Arial"/>
                <a:cs typeface="Arial"/>
                <a:sym typeface="Arial"/>
              </a:rPr>
              <a:t>There are no remaining risks from previous reviews.</a:t>
            </a: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p:txBody>
      </p:sp>
      <p:sp>
        <p:nvSpPr>
          <p:cNvPr id="290" name="Shape 29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2" name="Shape 152"/>
          <p:cNvSpPr txBox="1">
            <a:spLocks noGrp="1"/>
          </p:cNvSpPr>
          <p:nvPr>
            <p:ph type="title" idx="4294967295"/>
          </p:nvPr>
        </p:nvSpPr>
        <p:spPr>
          <a:xfrm>
            <a:off x="0" y="1066800"/>
            <a:ext cx="9143998"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Review Agenda</a:t>
            </a:r>
          </a:p>
        </p:txBody>
      </p:sp>
      <p:sp>
        <p:nvSpPr>
          <p:cNvPr id="153" name="Shape 153"/>
          <p:cNvSpPr txBox="1">
            <a:spLocks noGrp="1"/>
          </p:cNvSpPr>
          <p:nvPr>
            <p:ph type="body" idx="4294967295"/>
          </p:nvPr>
        </p:nvSpPr>
        <p:spPr>
          <a:xfrm>
            <a:off x="539750" y="1905000"/>
            <a:ext cx="8604249" cy="3979862"/>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Introduction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Risks and Actions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Requirements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Description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Test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Operational Readiness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Summary		 		</a:t>
            </a:r>
            <a:r>
              <a:rPr lang="en-US" sz="2400" b="0" i="0" u="none" strike="noStrike" cap="none">
                <a:solidFill>
                  <a:schemeClr val="dk1"/>
                </a:solidFill>
                <a:latin typeface="Merriweather"/>
                <a:ea typeface="Merriweather"/>
                <a:cs typeface="Merriweather"/>
                <a:sym typeface="Merriweather"/>
              </a:rPr>
              <a:t>	</a:t>
            </a:r>
          </a:p>
        </p:txBody>
      </p:sp>
      <p:sp>
        <p:nvSpPr>
          <p:cNvPr id="154" name="Shape 15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5" name="Shape 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1066800"/>
            <a:ext cx="9144000" cy="758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ORR – Entry Criteria </a:t>
            </a:r>
          </a:p>
        </p:txBody>
      </p:sp>
      <p:sp>
        <p:nvSpPr>
          <p:cNvPr id="298" name="Shape 298"/>
          <p:cNvSpPr txBox="1">
            <a:spLocks noGrp="1"/>
          </p:cNvSpPr>
          <p:nvPr>
            <p:ph type="body" idx="1"/>
          </p:nvPr>
        </p:nvSpPr>
        <p:spPr>
          <a:xfrm>
            <a:off x="609600" y="1828800"/>
            <a:ext cx="7848599" cy="490855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1 - The ORR reviewers have access to the review version of the following artifacts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Requirements Allocation Document (RAD)</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Review Item Disposition Spreadsheet (RID)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Operational Readiness Review Document (ORRD)</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2 - The ORR reviewers have access to the old version of SPSRB Documents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User Manuals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System Maintenance Manual</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3  - The ORR reviewers have access to the review version of the Operations Procedure</a:t>
            </a:r>
          </a:p>
          <a:p>
            <a:pPr marL="273050" marR="0" lvl="0" indent="-158750" algn="l" rtl="0">
              <a:spcBef>
                <a:spcPts val="400"/>
              </a:spcBef>
              <a:spcAft>
                <a:spcPts val="0"/>
              </a:spcAft>
              <a:buClr>
                <a:srgbClr val="6BB1C9"/>
              </a:buClr>
              <a:buSzPct val="25000"/>
              <a:buFont typeface="Noto Sans Symbols"/>
              <a:buNone/>
            </a:pPr>
            <a:endParaRPr sz="2000" b="1" i="0" u="none" strike="noStrike" cap="none">
              <a:solidFill>
                <a:srgbClr val="FF0000"/>
              </a:solidFill>
              <a:latin typeface="Calibri"/>
              <a:ea typeface="Calibri"/>
              <a:cs typeface="Calibri"/>
              <a:sym typeface="Calibri"/>
            </a:endParaRPr>
          </a:p>
        </p:txBody>
      </p:sp>
      <p:sp>
        <p:nvSpPr>
          <p:cNvPr id="299" name="Shape 2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38002"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 </a:t>
            </a:r>
            <a:r>
              <a:rPr lang="en-US" sz="4400" b="1" i="0" u="none" strike="noStrike" cap="none">
                <a:solidFill>
                  <a:srgbClr val="002060"/>
                </a:solidFill>
                <a:latin typeface="Calibri"/>
                <a:ea typeface="Calibri"/>
                <a:cs typeface="Calibri"/>
                <a:sym typeface="Calibri"/>
              </a:rPr>
              <a:t>ORR – Exit Criteria</a:t>
            </a:r>
          </a:p>
        </p:txBody>
      </p:sp>
      <p:sp>
        <p:nvSpPr>
          <p:cNvPr id="307" name="Shape 307"/>
          <p:cNvSpPr txBox="1">
            <a:spLocks noGrp="1"/>
          </p:cNvSpPr>
          <p:nvPr>
            <p:ph type="body" idx="1"/>
          </p:nvPr>
        </p:nvSpPr>
        <p:spPr>
          <a:xfrm>
            <a:off x="609600" y="1981200"/>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1 - All open items in RID have been satisfactorily disposed of.</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2 - The updated RAD is satisfactory. </a:t>
            </a:r>
          </a:p>
          <a:p>
            <a:pPr lvl="0" indent="-273050">
              <a:spcBef>
                <a:spcPts val="480"/>
              </a:spcBef>
              <a:buClr>
                <a:srgbClr val="6BB1C9"/>
              </a:buClr>
              <a:buFont typeface="Noto Sans Symbols"/>
              <a:buChar char="∙"/>
            </a:pPr>
            <a:r>
              <a:rPr lang="en-US" sz="2400" b="1" i="0" u="none" strike="noStrike" cap="none" dirty="0">
                <a:solidFill>
                  <a:schemeClr val="dk1"/>
                </a:solidFill>
                <a:latin typeface="Calibri"/>
                <a:ea typeface="Calibri"/>
                <a:cs typeface="Calibri"/>
                <a:sym typeface="Calibri"/>
              </a:rPr>
              <a:t>Exit # 3 - The SPSRB documents </a:t>
            </a:r>
            <a:r>
              <a:rPr lang="en-US" sz="2400" b="1" dirty="0">
                <a:latin typeface="Calibri"/>
                <a:ea typeface="Calibri"/>
                <a:cs typeface="Calibri"/>
                <a:sym typeface="Calibri"/>
              </a:rPr>
              <a:t>(UM, SMM, ICD, SDD, and OM) </a:t>
            </a:r>
            <a:r>
              <a:rPr lang="en-US" sz="2400" b="1" i="0" u="none" strike="noStrike" cap="none" dirty="0">
                <a:solidFill>
                  <a:schemeClr val="dk1"/>
                </a:solidFill>
                <a:latin typeface="Calibri"/>
                <a:ea typeface="Calibri"/>
                <a:cs typeface="Calibri"/>
                <a:sym typeface="Calibri"/>
              </a:rPr>
              <a:t>have been reviewed and are deemed to be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4 - Test and validation results are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5 - The operation readiness are satisfactory. </a:t>
            </a:r>
          </a:p>
          <a:p>
            <a:pPr marL="273050" marR="0" lvl="0" indent="-273050" algn="l" rtl="0">
              <a:spcBef>
                <a:spcPts val="480"/>
              </a:spcBef>
              <a:spcAft>
                <a:spcPts val="0"/>
              </a:spcAft>
              <a:buClr>
                <a:srgbClr val="6BB1C9"/>
              </a:buClr>
              <a:buSzPct val="95000"/>
              <a:buFont typeface="Noto Sans Symbols"/>
              <a:buChar char="∙"/>
            </a:pPr>
            <a:r>
              <a:rPr lang="en-US" sz="2400" b="1" i="0" u="none" strike="noStrike" cap="none" dirty="0">
                <a:solidFill>
                  <a:schemeClr val="dk1"/>
                </a:solidFill>
                <a:latin typeface="Calibri"/>
                <a:ea typeface="Calibri"/>
                <a:cs typeface="Calibri"/>
                <a:sym typeface="Calibri"/>
              </a:rPr>
              <a:t>Exit # 6 - The security impact assessment (SIA) has been completed. --</a:t>
            </a:r>
            <a:r>
              <a:rPr lang="en-US" sz="2400" b="1" i="0" u="none" strike="noStrike" cap="none" dirty="0">
                <a:solidFill>
                  <a:srgbClr val="FF0000"/>
                </a:solidFill>
                <a:latin typeface="Calibri"/>
                <a:ea typeface="Calibri"/>
                <a:cs typeface="Calibri"/>
                <a:sym typeface="Calibri"/>
              </a:rPr>
              <a:t> deferred to Operational Decision Briefing</a:t>
            </a:r>
          </a:p>
          <a:p>
            <a:pPr marL="273050" marR="0" lvl="0" indent="-133350" algn="l" rtl="0">
              <a:lnSpc>
                <a:spcPct val="100000"/>
              </a:lnSpc>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3050" marR="0" lvl="0" indent="-133350" algn="l" rtl="0">
              <a:spcBef>
                <a:spcPts val="480"/>
              </a:spcBef>
              <a:spcAft>
                <a:spcPts val="0"/>
              </a:spcAft>
              <a:buClr>
                <a:srgbClr val="6BB1C9"/>
              </a:buClr>
              <a:buSzPct val="25000"/>
              <a:buFont typeface="Noto Sans Symbols"/>
              <a:buNone/>
            </a:pPr>
            <a:endParaRPr sz="2400" b="1" i="0" u="none" strike="noStrike" cap="none" dirty="0">
              <a:solidFill>
                <a:schemeClr val="dk1"/>
              </a:solidFill>
              <a:latin typeface="Calibri"/>
              <a:ea typeface="Calibri"/>
              <a:cs typeface="Calibri"/>
              <a:sym typeface="Calibri"/>
            </a:endParaRPr>
          </a:p>
        </p:txBody>
      </p:sp>
      <p:sp>
        <p:nvSpPr>
          <p:cNvPr id="308" name="Shape 3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idx="4294967295"/>
          </p:nvPr>
        </p:nvSpPr>
        <p:spPr>
          <a:xfrm>
            <a:off x="0" y="1066800"/>
            <a:ext cx="9143998"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315" name="Shape 315"/>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Requirements Updates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316" name="Shape 3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ctrTitle" idx="4294967295"/>
          </p:nvPr>
        </p:nvSpPr>
        <p:spPr>
          <a:xfrm>
            <a:off x="1752600" y="2057400"/>
            <a:ext cx="63246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dirty="0">
                <a:solidFill>
                  <a:srgbClr val="002060"/>
                </a:solidFill>
                <a:latin typeface="Calibri"/>
                <a:ea typeface="Calibri"/>
                <a:cs typeface="Calibri"/>
                <a:sym typeface="Calibri"/>
              </a:rPr>
              <a:t>System Requirements</a:t>
            </a:r>
          </a:p>
        </p:txBody>
      </p:sp>
      <p:sp>
        <p:nvSpPr>
          <p:cNvPr id="323" name="Shape 323"/>
          <p:cNvSpPr txBox="1">
            <a:spLocks noGrp="1"/>
          </p:cNvSpPr>
          <p:nvPr>
            <p:ph type="subTitle" idx="4294967295"/>
          </p:nvPr>
        </p:nvSpPr>
        <p:spPr>
          <a:xfrm>
            <a:off x="1676400" y="3733800"/>
            <a:ext cx="5981699" cy="155892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6BB1C9"/>
              </a:buClr>
              <a:buSzPct val="25000"/>
              <a:buFont typeface="Noto Sans Symbols"/>
              <a:buNone/>
            </a:pPr>
            <a:r>
              <a:rPr lang="en-US" sz="2400" b="0" i="0" u="none" strike="noStrike" cap="none">
                <a:solidFill>
                  <a:schemeClr val="dk1"/>
                </a:solidFill>
                <a:latin typeface="Merriweather"/>
                <a:ea typeface="Merriweather"/>
                <a:cs typeface="Merriweather"/>
                <a:sym typeface="Merriweather"/>
              </a:rPr>
              <a:t>Bob Kuligowski</a:t>
            </a:r>
          </a:p>
        </p:txBody>
      </p:sp>
      <p:sp>
        <p:nvSpPr>
          <p:cNvPr id="324" name="Shape 3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0" y="1066800"/>
            <a:ext cx="9144000" cy="72077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Overview</a:t>
            </a:r>
          </a:p>
        </p:txBody>
      </p:sp>
      <p:sp>
        <p:nvSpPr>
          <p:cNvPr id="330" name="Shape 33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All eTRaP requirements are documented in the RAD:</a:t>
            </a:r>
          </a:p>
          <a:p>
            <a:pPr marL="381000" marR="0" lvl="0" indent="-381000" algn="l" rtl="0">
              <a:lnSpc>
                <a:spcPct val="90000"/>
              </a:lnSpc>
              <a:spcBef>
                <a:spcPts val="400"/>
              </a:spcBef>
              <a:spcAft>
                <a:spcPts val="0"/>
              </a:spcAft>
              <a:buClr>
                <a:srgbClr val="0BD0D9"/>
              </a:buClr>
              <a:buSzPct val="25000"/>
              <a:buFont typeface="Noto Sans Symbols"/>
              <a:buNone/>
            </a:pPr>
            <a:r>
              <a:rPr lang="en-US" sz="2000" b="0" i="0" u="none" strike="noStrike" cap="none" dirty="0">
                <a:solidFill>
                  <a:srgbClr val="FF8A3B"/>
                </a:solidFill>
                <a:latin typeface="Calibri"/>
                <a:ea typeface="Calibri"/>
                <a:cs typeface="Calibri"/>
                <a:sym typeface="Calibri"/>
              </a:rPr>
              <a:t>	http://</a:t>
            </a:r>
            <a:r>
              <a:rPr lang="en-US" sz="2000" b="0" i="0" u="none" strike="noStrike" cap="none" dirty="0" smtClean="0">
                <a:solidFill>
                  <a:srgbClr val="FF8A3B"/>
                </a:solidFill>
                <a:latin typeface="Calibri"/>
                <a:ea typeface="Calibri"/>
                <a:cs typeface="Calibri"/>
                <a:sym typeface="Calibri"/>
              </a:rPr>
              <a:t>www.star.nesdis.noaa.gov/smcd/emb/bobk/eTRaP_docs/ORR/eTRaP_Requirements_Allocation_Document_v2.5.docx</a:t>
            </a:r>
            <a:endParaRPr lang="en-US" sz="2000" b="0" i="0" u="none" strike="noStrike" cap="none" dirty="0">
              <a:solidFill>
                <a:srgbClr val="FF8A3B"/>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25000"/>
              <a:buFont typeface="Noto Sans Symbols"/>
              <a:buNone/>
            </a:pPr>
            <a:endParaRPr sz="2000" b="0" i="0" u="none" strike="noStrike" cap="none" dirty="0">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Text highlighted </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Changes/updates to requirements since the last review are in </a:t>
            </a:r>
            <a:r>
              <a:rPr lang="en-US" sz="2000" b="0" i="0" u="none" strike="noStrike" cap="none" dirty="0">
                <a:solidFill>
                  <a:srgbClr val="00B050"/>
                </a:solidFill>
                <a:latin typeface="Calibri"/>
                <a:ea typeface="Calibri"/>
                <a:cs typeface="Calibri"/>
                <a:sym typeface="Calibri"/>
              </a:rPr>
              <a:t>Green</a:t>
            </a:r>
            <a:r>
              <a:rPr lang="en-US" sz="2000" b="0" i="0" u="none" strike="noStrike" cap="none" dirty="0">
                <a:solidFill>
                  <a:schemeClr val="dk1"/>
                </a:solidFill>
                <a:latin typeface="Calibri"/>
                <a:ea typeface="Calibri"/>
                <a:cs typeface="Calibri"/>
                <a:sym typeface="Calibri"/>
              </a:rPr>
              <a:t>.</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Requirements specific to this upgrade of eTRaP are in </a:t>
            </a:r>
            <a:r>
              <a:rPr lang="en-US" sz="2000" b="0" i="0" u="none" strike="noStrike" cap="none" dirty="0">
                <a:solidFill>
                  <a:srgbClr val="CC6600"/>
                </a:solidFill>
                <a:latin typeface="Calibri"/>
                <a:ea typeface="Calibri"/>
                <a:cs typeface="Calibri"/>
                <a:sym typeface="Calibri"/>
              </a:rPr>
              <a:t>Brown</a:t>
            </a:r>
          </a:p>
        </p:txBody>
      </p:sp>
      <p:sp>
        <p:nvSpPr>
          <p:cNvPr id="331" name="Shape 33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37" name="Shape 33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0.0:</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Upgrade project shall adopt the standard practices of the SPSRB Review Process for transition of a product from research to operations</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SPSRB transition to operations process. Since this is an enhancement to an existing operational system, only the process steps related to modifying an existing system need be followed.  </a:t>
            </a:r>
          </a:p>
          <a:p>
            <a:pPr marL="273050" marR="0" lvl="0" indent="-273050" algn="l" rtl="0">
              <a:spcBef>
                <a:spcPts val="520"/>
              </a:spcBef>
              <a:spcAft>
                <a:spcPts val="0"/>
              </a:spcAft>
              <a:buClr>
                <a:srgbClr val="0BD0D9"/>
              </a:buClr>
              <a:buSzPct val="25000"/>
              <a:buFont typeface="Noto Sans Symbols"/>
              <a:buNone/>
            </a:pPr>
            <a:endParaRPr sz="2600" b="0" i="0" u="none" strike="noStrike" cap="none">
              <a:solidFill>
                <a:schemeClr val="dk1"/>
              </a:solidFill>
              <a:latin typeface="Calibri"/>
              <a:ea typeface="Calibri"/>
              <a:cs typeface="Calibri"/>
              <a:sym typeface="Calibri"/>
            </a:endParaRPr>
          </a:p>
        </p:txBody>
      </p:sp>
      <p:sp>
        <p:nvSpPr>
          <p:cNvPr id="338" name="Shape 33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44" name="Shape 344"/>
          <p:cNvSpPr txBox="1">
            <a:spLocks noGrp="1"/>
          </p:cNvSpPr>
          <p:nvPr>
            <p:ph type="body" idx="1"/>
          </p:nvPr>
        </p:nvSpPr>
        <p:spPr>
          <a:xfrm>
            <a:off x="457200" y="1935164"/>
            <a:ext cx="8229600" cy="46180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 </a:t>
            </a:r>
            <a:r>
              <a:rPr lang="en-US" sz="2000" b="0" i="1" u="none" strike="noStrike" cap="none">
                <a:solidFill>
                  <a:schemeClr val="dk1"/>
                </a:solidFill>
                <a:latin typeface="Calibri"/>
                <a:ea typeface="Calibri"/>
                <a:cs typeface="Calibri"/>
                <a:sym typeface="Calibri"/>
              </a:rPr>
              <a:t>The eTRaP Upgrade project reviews shall be tailored.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review slide packages and reports.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the Unit Test Readiness Review (TRR) for the S-NPP upgrade of eTRaP have been waived.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 </a:t>
            </a:r>
          </a:p>
        </p:txBody>
      </p:sp>
      <p:sp>
        <p:nvSpPr>
          <p:cNvPr id="345" name="Shape 3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1" name="Shape 35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0.1.2: </a:t>
            </a:r>
            <a:r>
              <a:rPr lang="en-US" sz="2000" b="0" i="1" u="none" strike="noStrike" cap="none">
                <a:solidFill>
                  <a:schemeClr val="dk1"/>
                </a:solidFill>
                <a:latin typeface="Calibri"/>
                <a:ea typeface="Calibri"/>
                <a:cs typeface="Calibri"/>
                <a:sym typeface="Calibri"/>
              </a:rPr>
              <a:t>There shall be an Algorithm Readiness Review (ARR)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0.1.3: </a:t>
            </a:r>
            <a:r>
              <a:rPr lang="en-US" sz="2000" b="0" i="1" u="none" strike="noStrike" cap="none">
                <a:solidFill>
                  <a:schemeClr val="dk1"/>
                </a:solidFill>
                <a:latin typeface="Calibri"/>
                <a:ea typeface="Calibri"/>
                <a:cs typeface="Calibri"/>
                <a:sym typeface="Calibri"/>
              </a:rPr>
              <a:t>There shall be an Algorithm Readiness Review Report (ARRR)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52" name="Shape 3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8" name="Shape 3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0.1.4: </a:t>
            </a:r>
            <a:r>
              <a:rPr lang="en-US" sz="2000" b="0" i="1" u="none" strike="noStrike" cap="none">
                <a:solidFill>
                  <a:schemeClr val="dk1"/>
                </a:solidFill>
                <a:latin typeface="Calibri"/>
                <a:ea typeface="Calibri"/>
                <a:cs typeface="Calibri"/>
                <a:sym typeface="Calibri"/>
              </a:rPr>
              <a:t>There shall be an Operational Readiness Review (ORR)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0.1.5: </a:t>
            </a:r>
            <a:r>
              <a:rPr lang="en-US" sz="2000" b="0" i="1" u="none" strike="noStrike" cap="none">
                <a:solidFill>
                  <a:schemeClr val="dk1"/>
                </a:solidFill>
                <a:latin typeface="Calibri"/>
                <a:ea typeface="Calibri"/>
                <a:cs typeface="Calibri"/>
                <a:sym typeface="Calibri"/>
              </a:rPr>
              <a:t>There shall be an Operational Readiness Review Report (ORRR)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59" name="Shape 3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66" name="Shape 36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0.1.6: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Unit Test Readiness Review (UTRR) for the AMSR2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p>
        </p:txBody>
      </p:sp>
      <p:sp>
        <p:nvSpPr>
          <p:cNvPr id="367" name="Shape 3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2" name="Shape 16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163" name="Shape 163"/>
          <p:cNvSpPr txBox="1">
            <a:spLocks noGrp="1"/>
          </p:cNvSpPr>
          <p:nvPr>
            <p:ph type="body" idx="4294967295"/>
          </p:nvPr>
        </p:nvSpPr>
        <p:spPr>
          <a:xfrm>
            <a:off x="922337"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1" i="0" u="none" strike="noStrike" cap="none">
                <a:solidFill>
                  <a:schemeClr val="dk1"/>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Summary</a:t>
            </a:r>
          </a:p>
        </p:txBody>
      </p:sp>
      <p:sp>
        <p:nvSpPr>
          <p:cNvPr id="164" name="Shape 16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5" name="Shape 1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73" name="Shape 37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0.1.7: </a:t>
            </a:r>
            <a:r>
              <a:rPr lang="en-US" sz="2000" b="0" i="1" u="none" strike="noStrike" cap="none">
                <a:solidFill>
                  <a:schemeClr val="dk1"/>
                </a:solidFill>
                <a:latin typeface="Calibri"/>
                <a:ea typeface="Calibri"/>
                <a:cs typeface="Calibri"/>
                <a:sym typeface="Calibri"/>
              </a:rPr>
              <a:t>There shall be an Algorithm Readiness Review (ARR)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0.1.8: </a:t>
            </a:r>
            <a:r>
              <a:rPr lang="en-US" sz="2000" b="0" i="1" u="none" strike="noStrike" cap="none">
                <a:solidFill>
                  <a:schemeClr val="dk1"/>
                </a:solidFill>
                <a:latin typeface="Calibri"/>
                <a:ea typeface="Calibri"/>
                <a:cs typeface="Calibri"/>
                <a:sym typeface="Calibri"/>
              </a:rPr>
              <a:t>There shall be an Algorithm Readiness Review Report (ARRR)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p:txBody>
      </p:sp>
      <p:sp>
        <p:nvSpPr>
          <p:cNvPr id="374" name="Shape 37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0" name="Shape 38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0.1.9: </a:t>
            </a:r>
            <a:r>
              <a:rPr lang="en-US" sz="2000" b="0" i="1" u="none" strike="noStrike" cap="none">
                <a:solidFill>
                  <a:schemeClr val="dk1"/>
                </a:solidFill>
                <a:latin typeface="Calibri"/>
                <a:ea typeface="Calibri"/>
                <a:cs typeface="Calibri"/>
                <a:sym typeface="Calibri"/>
              </a:rPr>
              <a:t>There shall be an Operational Readiness Review (ORR)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0.1.10: </a:t>
            </a:r>
            <a:r>
              <a:rPr lang="en-US" sz="2000" b="0" i="1" u="none" strike="noStrike" cap="none">
                <a:solidFill>
                  <a:schemeClr val="dk1"/>
                </a:solidFill>
                <a:latin typeface="Calibri"/>
                <a:ea typeface="Calibri"/>
                <a:cs typeface="Calibri"/>
                <a:sym typeface="Calibri"/>
              </a:rPr>
              <a:t>There shall be an Operational Readiness Review Report (ORRR)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81" name="Shape 38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7" name="Shape 38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0.1.11: </a:t>
            </a:r>
            <a:r>
              <a:rPr lang="en-US" sz="2000" b="0" i="1" u="none" strike="noStrike" cap="none" dirty="0">
                <a:solidFill>
                  <a:schemeClr val="dk1"/>
                </a:solidFill>
                <a:latin typeface="Calibri"/>
                <a:ea typeface="Calibri"/>
                <a:cs typeface="Calibri"/>
                <a:sym typeface="Calibri"/>
              </a:rPr>
              <a:t>There shall be a Critical Design Review (CDR)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upgrade will require design upgrades that will be presented at the CDR.</a:t>
            </a: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0.1.12: </a:t>
            </a:r>
            <a:r>
              <a:rPr lang="en-US" sz="2000" b="0" i="1" u="none" strike="noStrike" cap="none" dirty="0">
                <a:solidFill>
                  <a:schemeClr val="dk1"/>
                </a:solidFill>
                <a:latin typeface="Calibri"/>
                <a:ea typeface="Calibri"/>
                <a:cs typeface="Calibri"/>
                <a:sym typeface="Calibri"/>
              </a:rPr>
              <a:t>There shall be a Critical Design Review Report (CDRR)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CDRR is one of the exit criteria for CDR.</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dirty="0">
              <a:solidFill>
                <a:schemeClr val="dk1"/>
              </a:solidFill>
              <a:latin typeface="Calibri"/>
              <a:ea typeface="Calibri"/>
              <a:cs typeface="Calibri"/>
              <a:sym typeface="Calibri"/>
            </a:endParaRPr>
          </a:p>
        </p:txBody>
      </p:sp>
      <p:sp>
        <p:nvSpPr>
          <p:cNvPr id="388" name="Shape 38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95" name="Shape 39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0.1.13: </a:t>
            </a:r>
            <a:r>
              <a:rPr lang="en-US" sz="2000" b="0" i="1" u="none" strike="noStrike" cap="none" dirty="0">
                <a:solidFill>
                  <a:schemeClr val="dk1"/>
                </a:solidFill>
                <a:latin typeface="Calibri"/>
                <a:ea typeface="Calibri"/>
                <a:cs typeface="Calibri"/>
                <a:sym typeface="Calibri"/>
              </a:rPr>
              <a:t>There shall be an Algorithm Readiness Review (ARR) for the R-CLIPER </a:t>
            </a:r>
            <a:r>
              <a:rPr lang="en-US" sz="2000" b="0" i="1" u="none" strike="sngStrike" cap="none" dirty="0">
                <a:solidFill>
                  <a:srgbClr val="00B050"/>
                </a:solidFill>
                <a:latin typeface="Calibri"/>
                <a:ea typeface="Calibri"/>
                <a:cs typeface="Calibri"/>
                <a:sym typeface="Calibri"/>
              </a:rPr>
              <a:t>and orography</a:t>
            </a:r>
            <a:r>
              <a:rPr lang="en-US" sz="2000" b="0" i="1" u="none" strike="noStrike" cap="none" dirty="0">
                <a:solidFill>
                  <a:schemeClr val="dk1"/>
                </a:solidFill>
                <a:latin typeface="Calibri"/>
                <a:ea typeface="Calibri"/>
                <a:cs typeface="Calibri"/>
                <a:sym typeface="Calibri"/>
              </a:rPr>
              <a:t>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0.1.14: </a:t>
            </a:r>
            <a:r>
              <a:rPr lang="en-US" sz="2000" b="0" i="1" u="none" strike="noStrike" cap="none" dirty="0">
                <a:solidFill>
                  <a:schemeClr val="dk1"/>
                </a:solidFill>
                <a:latin typeface="Calibri"/>
                <a:ea typeface="Calibri"/>
                <a:cs typeface="Calibri"/>
                <a:sym typeface="Calibri"/>
              </a:rPr>
              <a:t>There shall be an Algorithm Readiness Review Report (ARRR) for the R-CLIPER </a:t>
            </a:r>
            <a:r>
              <a:rPr lang="en-US" sz="2000" b="0" i="1" u="none" strike="sngStrike" cap="none" dirty="0">
                <a:solidFill>
                  <a:srgbClr val="00B050"/>
                </a:solidFill>
                <a:latin typeface="Calibri"/>
                <a:ea typeface="Calibri"/>
                <a:cs typeface="Calibri"/>
                <a:sym typeface="Calibri"/>
              </a:rPr>
              <a:t>and orography </a:t>
            </a:r>
            <a:r>
              <a:rPr lang="en-US" sz="2000" b="0" i="1" u="none" strike="noStrike" cap="none" dirty="0">
                <a:solidFill>
                  <a:schemeClr val="dk1"/>
                </a:solidFill>
                <a:latin typeface="Calibri"/>
                <a:ea typeface="Calibri"/>
                <a:cs typeface="Calibri"/>
                <a:sym typeface="Calibri"/>
              </a:rPr>
              <a:t>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396" name="Shape 39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03" name="Shape 40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0.1.15: </a:t>
            </a:r>
            <a:r>
              <a:rPr lang="en-US" sz="2000" b="0" i="1" u="none" strike="noStrike" cap="none" dirty="0">
                <a:solidFill>
                  <a:srgbClr val="CC6600"/>
                </a:solidFill>
                <a:latin typeface="Calibri"/>
                <a:ea typeface="Calibri"/>
                <a:cs typeface="Calibri"/>
                <a:sym typeface="Calibri"/>
              </a:rPr>
              <a:t>There shall be a eTRaP R-CLIPER Upgrade Operational Readiness Review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rgbClr val="CC6600"/>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0.1.16: </a:t>
            </a:r>
            <a:r>
              <a:rPr lang="en-US" sz="2000" b="0" i="1" u="none" strike="noStrike" cap="none" dirty="0">
                <a:solidFill>
                  <a:srgbClr val="CC6600"/>
                </a:solidFill>
                <a:latin typeface="Calibri"/>
                <a:ea typeface="Calibri"/>
                <a:cs typeface="Calibri"/>
                <a:sym typeface="Calibri"/>
              </a:rPr>
              <a:t>There shall be a eTRaP R-CLIPER Upgrade Operational Readiness Review Report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rgbClr val="CC6600"/>
                </a:solidFill>
                <a:latin typeface="Calibri"/>
                <a:ea typeface="Calibri"/>
                <a:cs typeface="Calibri"/>
                <a:sym typeface="Calibri"/>
              </a:rPr>
              <a:t>The ORRR is one of the exit criteria for ORR.</a:t>
            </a:r>
          </a:p>
        </p:txBody>
      </p:sp>
      <p:sp>
        <p:nvSpPr>
          <p:cNvPr id="404" name="Shape 40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1" name="Shape 41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0.1.17: </a:t>
            </a:r>
            <a:r>
              <a:rPr lang="en-US" sz="2000" b="0" i="1" u="none" strike="noStrike" cap="none" dirty="0">
                <a:solidFill>
                  <a:schemeClr val="dk1"/>
                </a:solidFill>
                <a:latin typeface="Calibri"/>
                <a:ea typeface="Calibri"/>
                <a:cs typeface="Calibri"/>
                <a:sym typeface="Calibri"/>
              </a:rPr>
              <a:t>The Requirements Review (RADR), Preliminary Design </a:t>
            </a:r>
            <a:r>
              <a:rPr lang="en-US" sz="2000" b="0" i="1" u="none" strike="noStrike" cap="none" dirty="0">
                <a:solidFill>
                  <a:schemeClr val="tx1"/>
                </a:solidFill>
                <a:latin typeface="Calibri"/>
                <a:ea typeface="Calibri"/>
                <a:cs typeface="Calibri"/>
                <a:sym typeface="Calibri"/>
              </a:rPr>
              <a:t>Review (PDR), Critical Design Review (CDR), Unit Test Readiness Review (UTRR), and Algorithm Readiness Review (ARR) for the GMI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dirty="0">
                <a:solidFill>
                  <a:schemeClr val="tx1"/>
                </a:solidFill>
                <a:latin typeface="Calibri"/>
                <a:ea typeface="Calibri"/>
                <a:cs typeface="Calibri"/>
                <a:sym typeface="Calibri"/>
              </a:rPr>
              <a:t>This derived requirement has been adopted to mitigate schedule risk by eliminating the overhead of preparing RADR, PDR, CDR, UTRR, and ARR slide packages and reports. The Technical risk is assessed as Low because </a:t>
            </a:r>
            <a:r>
              <a:rPr lang="en-US" sz="2000" b="0" i="0" u="none" strike="noStrike" cap="none" dirty="0">
                <a:solidFill>
                  <a:schemeClr val="dk1"/>
                </a:solidFill>
                <a:latin typeface="Calibri"/>
                <a:ea typeface="Calibri"/>
                <a:cs typeface="Calibri"/>
                <a:sym typeface="Calibri"/>
              </a:rPr>
              <a:t>the update to the system only involves processing a new data set.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12" name="Shape 41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9" name="Shape 41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0.1.18: </a:t>
            </a:r>
            <a:r>
              <a:rPr lang="en-US" sz="2000" b="0" i="1" u="none" strike="noStrike" cap="none" dirty="0">
                <a:solidFill>
                  <a:schemeClr val="tx1"/>
                </a:solidFill>
                <a:latin typeface="Calibri"/>
                <a:ea typeface="Calibri"/>
                <a:cs typeface="Calibri"/>
                <a:sym typeface="Calibri"/>
              </a:rPr>
              <a:t>There shall be an Operational Readiness Review (ORR) for the GMI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tx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tx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0.1.19: </a:t>
            </a:r>
            <a:r>
              <a:rPr lang="en-US" sz="2000" b="0" i="1" u="none" strike="noStrike" cap="none" dirty="0">
                <a:solidFill>
                  <a:schemeClr val="tx1"/>
                </a:solidFill>
                <a:latin typeface="Calibri"/>
                <a:ea typeface="Calibri"/>
                <a:cs typeface="Calibri"/>
                <a:sym typeface="Calibri"/>
              </a:rPr>
              <a:t>There shall be an Operational Readiness Review Report (ORRR) for the GMI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tx1"/>
                </a:solidFill>
                <a:latin typeface="Calibri"/>
                <a:ea typeface="Calibri"/>
                <a:cs typeface="Calibri"/>
                <a:sym typeface="Calibri"/>
              </a:rPr>
              <a:t>The ORRR is one of the exit criteria for ORR.</a:t>
            </a:r>
          </a:p>
        </p:txBody>
      </p:sp>
      <p:sp>
        <p:nvSpPr>
          <p:cNvPr id="420" name="Shape 42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26" name="Shape 42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0.2: </a:t>
            </a:r>
            <a:r>
              <a:rPr lang="en-US" sz="2000" b="0" i="1" u="none" strike="noStrike" cap="none">
                <a:solidFill>
                  <a:schemeClr val="dk1"/>
                </a:solidFill>
                <a:latin typeface="Calibri"/>
                <a:ea typeface="Calibri"/>
                <a:cs typeface="Calibri"/>
                <a:sym typeface="Calibri"/>
              </a:rPr>
              <a:t>The Requirements Allocation Document (RAD)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 The RAD will follow document standards stated in EPL v3 process asset DG-6.2</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0.3: </a:t>
            </a:r>
            <a:r>
              <a:rPr lang="en-US" sz="2000" b="0" i="1" u="none" strike="noStrike" cap="none">
                <a:solidFill>
                  <a:schemeClr val="dk1"/>
                </a:solidFill>
                <a:latin typeface="Calibri"/>
                <a:ea typeface="Calibri"/>
                <a:cs typeface="Calibri"/>
                <a:sym typeface="Calibri"/>
              </a:rPr>
              <a:t>The Review Item Disposition (RID) spreadsheet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0.4: </a:t>
            </a:r>
            <a:r>
              <a:rPr lang="en-US" sz="2000" b="0" i="1" u="none" strike="noStrike" cap="none">
                <a:solidFill>
                  <a:schemeClr val="dk1"/>
                </a:solidFill>
                <a:latin typeface="Calibri"/>
                <a:ea typeface="Calibri"/>
                <a:cs typeface="Calibri"/>
                <a:sym typeface="Calibri"/>
              </a:rPr>
              <a:t>Configuration Management shall be implemented.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OSPO will CM the code and associated documents using Subversion.</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427" name="Shape 42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33" name="Shape 43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 </a:t>
            </a:r>
            <a:r>
              <a:rPr lang="en-US" sz="2000" b="0" i="1" u="none" strike="noStrike" cap="none">
                <a:solidFill>
                  <a:schemeClr val="dk1"/>
                </a:solidFill>
                <a:latin typeface="Calibri"/>
                <a:ea typeface="Calibri"/>
                <a:cs typeface="Calibri"/>
                <a:sym typeface="Calibri"/>
              </a:rPr>
              <a:t>The Ensemble Tropical Rainfall Potential (eTRaP) forecast of rainfall for a tropical system shall be upgraded.</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user needs as stated in SPSRB User Requests: </a:t>
            </a:r>
            <a:r>
              <a:rPr lang="en-US" sz="2000" b="1" i="0" u="none" strike="noStrike" cap="none">
                <a:solidFill>
                  <a:schemeClr val="dk1"/>
                </a:solidFill>
                <a:latin typeface="Calibri"/>
                <a:ea typeface="Calibri"/>
                <a:cs typeface="Calibri"/>
                <a:sym typeface="Calibri"/>
              </a:rPr>
              <a:t>SPSRB user request # 1001-0001 “eTRaP Upgrade” by NWS/NCEP/HPC”.  </a:t>
            </a:r>
          </a:p>
        </p:txBody>
      </p:sp>
      <p:sp>
        <p:nvSpPr>
          <p:cNvPr id="434" name="Shape 4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1" name="Shape 44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1.0.1: </a:t>
            </a:r>
            <a:r>
              <a:rPr lang="en-US" sz="2000" b="0" i="1" u="none" strike="noStrike" cap="none">
                <a:solidFill>
                  <a:schemeClr val="dk1"/>
                </a:solidFill>
                <a:latin typeface="Calibri"/>
                <a:ea typeface="Calibri"/>
                <a:cs typeface="Calibri"/>
                <a:sym typeface="Calibri"/>
              </a:rPr>
              <a:t>The rain rates generated from the DMSP SSMIS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1.0.2: </a:t>
            </a:r>
            <a:r>
              <a:rPr lang="en-US" sz="2000" b="0" i="1" u="none" strike="noStrike" cap="none">
                <a:solidFill>
                  <a:schemeClr val="dk1"/>
                </a:solidFill>
                <a:latin typeface="Calibri"/>
                <a:ea typeface="Calibri"/>
                <a:cs typeface="Calibri"/>
                <a:sym typeface="Calibri"/>
              </a:rPr>
              <a:t>The rain rates generated from the Global Hydro-Estimator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1.0.3: </a:t>
            </a:r>
            <a:r>
              <a:rPr lang="en-US" sz="2000" b="0" i="1" u="none" strike="noStrike" cap="none">
                <a:solidFill>
                  <a:schemeClr val="dk1"/>
                </a:solidFill>
                <a:latin typeface="Calibri"/>
                <a:ea typeface="Calibri"/>
                <a:cs typeface="Calibri"/>
                <a:sym typeface="Calibri"/>
              </a:rPr>
              <a:t>The rain rates generated from the S-NPP ATMS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1.0.4: </a:t>
            </a:r>
            <a:r>
              <a:rPr lang="en-US" sz="2000" b="0" i="1" u="none" strike="noStrike" cap="none">
                <a:solidFill>
                  <a:schemeClr val="dk1"/>
                </a:solidFill>
                <a:latin typeface="Calibri"/>
                <a:ea typeface="Calibri"/>
                <a:cs typeface="Calibri"/>
                <a:sym typeface="Calibri"/>
              </a:rPr>
              <a:t>The rain rates generated from the GCOM-W AMSR2 sensor shall be incorporated into the eTRaP ensemble. </a:t>
            </a:r>
          </a:p>
        </p:txBody>
      </p:sp>
      <p:sp>
        <p:nvSpPr>
          <p:cNvPr id="442" name="Shape 4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idx="4294967295"/>
          </p:nvPr>
        </p:nvSpPr>
        <p:spPr>
          <a:xfrm>
            <a:off x="0" y="2438400"/>
            <a:ext cx="9144000" cy="20431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Introduction</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NOAA/NEDSIS/STAR</a:t>
            </a:r>
          </a:p>
        </p:txBody>
      </p:sp>
      <p:sp>
        <p:nvSpPr>
          <p:cNvPr id="172" name="Shape 1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4</a:t>
            </a:fld>
            <a:endParaRPr lang="en-US" sz="1200" b="0" i="0" u="none" strike="noStrike" cap="none">
              <a:solidFill>
                <a:srgbClr val="FFFFFF"/>
              </a:solidFill>
              <a:latin typeface="Calibri"/>
              <a:ea typeface="Calibri"/>
              <a:cs typeface="Calibri"/>
              <a:sym typeface="Calibri"/>
            </a:endParaRPr>
          </a:p>
        </p:txBody>
      </p:sp>
      <p:sp>
        <p:nvSpPr>
          <p:cNvPr id="173" name="Shape 1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9" name="Shape 4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1.0.5: </a:t>
            </a:r>
            <a:r>
              <a:rPr lang="en-US" sz="2000" b="0" i="1" u="none" strike="noStrike" cap="none" dirty="0">
                <a:solidFill>
                  <a:srgbClr val="CC6600"/>
                </a:solidFill>
                <a:latin typeface="Calibri"/>
                <a:ea typeface="Calibri"/>
                <a:cs typeface="Calibri"/>
                <a:sym typeface="Calibri"/>
              </a:rPr>
              <a:t>The rain rates generated by </a:t>
            </a:r>
            <a:r>
              <a:rPr lang="en-US" sz="2000" b="0" i="1" u="none" strike="noStrike" cap="none" dirty="0" smtClean="0">
                <a:solidFill>
                  <a:srgbClr val="CC6600"/>
                </a:solidFill>
                <a:latin typeface="Calibri"/>
                <a:ea typeface="Calibri"/>
                <a:cs typeface="Calibri"/>
                <a:sym typeface="Calibri"/>
              </a:rPr>
              <a:t>the R-CLIPER </a:t>
            </a:r>
            <a:r>
              <a:rPr lang="en-US" sz="2000" b="0" i="1" u="none" strike="noStrike" cap="none" dirty="0">
                <a:solidFill>
                  <a:srgbClr val="CC6600"/>
                </a:solidFill>
                <a:latin typeface="Calibri"/>
                <a:ea typeface="Calibri"/>
                <a:cs typeface="Calibri"/>
                <a:sym typeface="Calibri"/>
              </a:rPr>
              <a:t>model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dirty="0">
              <a:solidFill>
                <a:srgbClr val="FFFFFF"/>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1.0.6: </a:t>
            </a:r>
            <a:r>
              <a:rPr lang="en-US" sz="2000" b="0" i="1" u="none" strike="noStrike" cap="none" dirty="0">
                <a:solidFill>
                  <a:schemeClr val="tx1"/>
                </a:solidFill>
                <a:latin typeface="Calibri"/>
                <a:ea typeface="Calibri"/>
                <a:cs typeface="Calibri"/>
                <a:sym typeface="Calibri"/>
              </a:rPr>
              <a:t>The rain rates generated from the GPM GMI sensor shall be incorporated into the eTRaP ensemble. </a:t>
            </a:r>
          </a:p>
        </p:txBody>
      </p:sp>
      <p:sp>
        <p:nvSpPr>
          <p:cNvPr id="450" name="Shape 4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56" name="Shape 4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1.1: </a:t>
            </a:r>
            <a:r>
              <a:rPr lang="en-US" sz="2000" b="0" i="1" u="none" strike="noStrike" cap="none" dirty="0">
                <a:solidFill>
                  <a:schemeClr val="dk1"/>
                </a:solidFill>
                <a:latin typeface="Calibri"/>
                <a:ea typeface="Calibri"/>
                <a:cs typeface="Calibri"/>
                <a:sym typeface="Calibri"/>
              </a:rPr>
              <a:t>The generated </a:t>
            </a:r>
            <a:r>
              <a:rPr lang="en-US" sz="2000" b="0" i="1" u="none" strike="noStrike" cap="none" dirty="0" err="1">
                <a:solidFill>
                  <a:schemeClr val="dk1"/>
                </a:solidFill>
                <a:latin typeface="Calibri"/>
                <a:ea typeface="Calibri"/>
                <a:cs typeface="Calibri"/>
                <a:sym typeface="Calibri"/>
              </a:rPr>
              <a:t>TRaP</a:t>
            </a:r>
            <a:r>
              <a:rPr lang="en-US" sz="2000" b="0" i="1" u="none" strike="noStrike" cap="none" dirty="0">
                <a:solidFill>
                  <a:schemeClr val="dk1"/>
                </a:solidFill>
                <a:latin typeface="Calibri"/>
                <a:ea typeface="Calibri"/>
                <a:cs typeface="Calibri"/>
                <a:sym typeface="Calibri"/>
              </a:rPr>
              <a:t> forecasts shall be combined in a weighted simple ensemble to produce quantitative precipitation forecasts and probabilistic forecasts of heavy rain exceeding several thresholds.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Weights depend on the latency of the </a:t>
            </a:r>
            <a:r>
              <a:rPr lang="en-US" sz="2000" b="0" i="0" u="none" strike="noStrike" cap="none" dirty="0" err="1">
                <a:solidFill>
                  <a:schemeClr val="dk1"/>
                </a:solidFill>
                <a:latin typeface="Calibri"/>
                <a:ea typeface="Calibri"/>
                <a:cs typeface="Calibri"/>
                <a:sym typeface="Calibri"/>
              </a:rPr>
              <a:t>TRaP</a:t>
            </a:r>
            <a:r>
              <a:rPr lang="en-US" sz="2000" b="0" i="0" u="none" strike="noStrike" cap="none" dirty="0">
                <a:solidFill>
                  <a:schemeClr val="dk1"/>
                </a:solidFill>
                <a:latin typeface="Calibri"/>
                <a:ea typeface="Calibri"/>
                <a:cs typeface="Calibri"/>
                <a:sym typeface="Calibri"/>
              </a:rPr>
              <a:t> (greater weight for more recent input) and optionally for the sensor used.</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1.2: </a:t>
            </a:r>
            <a:r>
              <a:rPr lang="en-US" sz="2000" b="0" i="1" u="none" strike="noStrike" cap="none" dirty="0">
                <a:solidFill>
                  <a:schemeClr val="dk1"/>
                </a:solidFill>
                <a:latin typeface="Calibri"/>
                <a:ea typeface="Calibri"/>
                <a:cs typeface="Calibri"/>
                <a:sym typeface="Calibri"/>
              </a:rPr>
              <a:t>The probabilities generated by eTRaP shall be adjusted to remove bias.</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1.3: </a:t>
            </a:r>
            <a:r>
              <a:rPr lang="en-US" sz="2000" b="0" i="1" u="none" strike="noStrike" cap="none" dirty="0">
                <a:solidFill>
                  <a:srgbClr val="CC6600"/>
                </a:solidFill>
                <a:latin typeface="Calibri"/>
                <a:ea typeface="Calibri"/>
                <a:cs typeface="Calibri"/>
                <a:sym typeface="Calibri"/>
              </a:rPr>
              <a:t>The </a:t>
            </a:r>
            <a:r>
              <a:rPr lang="en-US" sz="2000" b="0" i="1" u="none" strike="noStrike" cap="none" dirty="0" err="1">
                <a:solidFill>
                  <a:srgbClr val="CC6600"/>
                </a:solidFill>
                <a:latin typeface="Calibri"/>
                <a:ea typeface="Calibri"/>
                <a:cs typeface="Calibri"/>
                <a:sym typeface="Calibri"/>
              </a:rPr>
              <a:t>eTRAP</a:t>
            </a:r>
            <a:r>
              <a:rPr lang="en-US" sz="2000" b="0" i="1" u="none" strike="noStrike" cap="none" dirty="0">
                <a:solidFill>
                  <a:srgbClr val="CC6600"/>
                </a:solidFill>
                <a:latin typeface="Calibri"/>
                <a:ea typeface="Calibri"/>
                <a:cs typeface="Calibri"/>
                <a:sym typeface="Calibri"/>
              </a:rPr>
              <a:t> system shall </a:t>
            </a:r>
            <a:r>
              <a:rPr lang="en-US" sz="2000" b="0" i="1" u="none" strike="sngStrike" cap="none" dirty="0">
                <a:solidFill>
                  <a:srgbClr val="00B050"/>
                </a:solidFill>
                <a:latin typeface="Calibri"/>
                <a:ea typeface="Calibri"/>
                <a:cs typeface="Calibri"/>
                <a:sym typeface="Calibri"/>
              </a:rPr>
              <a:t>take into account the impact of topography of the region and cyclone climatology using </a:t>
            </a:r>
            <a:r>
              <a:rPr lang="en-US" sz="2000" b="0" i="1" u="none" strike="noStrike" cap="none" dirty="0" smtClean="0">
                <a:solidFill>
                  <a:srgbClr val="CC6600"/>
                </a:solidFill>
                <a:latin typeface="Calibri"/>
                <a:ea typeface="Calibri"/>
                <a:cs typeface="Calibri"/>
                <a:sym typeface="Calibri"/>
              </a:rPr>
              <a:t>use the NHC </a:t>
            </a:r>
            <a:r>
              <a:rPr lang="en-US" sz="2000" b="0" i="1" u="none" strike="noStrike" cap="none" dirty="0">
                <a:solidFill>
                  <a:srgbClr val="CC6600"/>
                </a:solidFill>
                <a:latin typeface="Calibri"/>
                <a:ea typeface="Calibri"/>
                <a:cs typeface="Calibri"/>
                <a:sym typeface="Calibri"/>
              </a:rPr>
              <a:t>Rainfall Climatology persistence model (</a:t>
            </a:r>
            <a:r>
              <a:rPr lang="en-US" sz="2000" b="0" i="1" u="none" strike="noStrike" cap="none" dirty="0" smtClean="0">
                <a:solidFill>
                  <a:srgbClr val="CC6600"/>
                </a:solidFill>
                <a:latin typeface="Calibri"/>
                <a:ea typeface="Calibri"/>
                <a:cs typeface="Calibri"/>
                <a:sym typeface="Calibri"/>
              </a:rPr>
              <a:t>R-CLIPER</a:t>
            </a:r>
            <a:r>
              <a:rPr lang="en-US" sz="2000" b="0" i="1" u="none" strike="noStrike" cap="none" dirty="0">
                <a:solidFill>
                  <a:srgbClr val="CC6600"/>
                </a:solidFill>
                <a:latin typeface="Calibri"/>
                <a:ea typeface="Calibri"/>
                <a:cs typeface="Calibri"/>
                <a:sym typeface="Calibri"/>
              </a:rPr>
              <a:t>) </a:t>
            </a:r>
            <a:r>
              <a:rPr lang="en-US" sz="2000" b="0" i="1" u="none" strike="sngStrike" cap="none" dirty="0">
                <a:solidFill>
                  <a:srgbClr val="00B050"/>
                </a:solidFill>
                <a:latin typeface="Calibri"/>
                <a:ea typeface="Calibri"/>
                <a:cs typeface="Calibri"/>
                <a:sym typeface="Calibri"/>
              </a:rPr>
              <a:t>in the individual ensemble members</a:t>
            </a:r>
            <a:r>
              <a:rPr lang="en-US" sz="2000" b="0" i="1" u="none" strike="noStrike" cap="none" dirty="0">
                <a:solidFill>
                  <a:srgbClr val="CC6600"/>
                </a:solidFill>
                <a:latin typeface="Calibri"/>
                <a:ea typeface="Calibri"/>
                <a:cs typeface="Calibri"/>
                <a:sym typeface="Calibri"/>
              </a:rPr>
              <a:t> to improve </a:t>
            </a:r>
            <a:r>
              <a:rPr lang="en-US" sz="2000" b="0" i="1" u="none" strike="noStrike" cap="none" dirty="0" smtClean="0">
                <a:solidFill>
                  <a:srgbClr val="CC6600"/>
                </a:solidFill>
                <a:latin typeface="Calibri"/>
                <a:ea typeface="Calibri"/>
                <a:cs typeface="Calibri"/>
                <a:sym typeface="Calibri"/>
              </a:rPr>
              <a:t>the accuracy </a:t>
            </a:r>
            <a:r>
              <a:rPr lang="en-US" sz="2000" b="0" i="1" u="none" strike="noStrike" cap="none" dirty="0">
                <a:solidFill>
                  <a:srgbClr val="CC6600"/>
                </a:solidFill>
                <a:latin typeface="Calibri"/>
                <a:ea typeface="Calibri"/>
                <a:cs typeface="Calibri"/>
                <a:sym typeface="Calibri"/>
              </a:rPr>
              <a:t>of the forecast.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57" name="Shape 4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63" name="Shape 4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 </a:t>
            </a:r>
            <a:r>
              <a:rPr lang="en-US" sz="2000" b="0" i="1" u="none" strike="noStrike" cap="none" dirty="0">
                <a:solidFill>
                  <a:schemeClr val="dk1"/>
                </a:solidFill>
                <a:latin typeface="Calibri"/>
                <a:ea typeface="Calibri"/>
                <a:cs typeface="Calibri"/>
                <a:sym typeface="Calibri"/>
              </a:rPr>
              <a:t>The eTRaP rain rates shall be generated for the entire globe for 5 time intervals (0-6, 6-12, 12-18, 18-24, and 0-24 h).</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1.4.1: </a:t>
            </a:r>
            <a:r>
              <a:rPr lang="en-US" sz="2000" b="0" i="1" u="none" strike="noStrike" cap="none" dirty="0">
                <a:solidFill>
                  <a:schemeClr val="dk1"/>
                </a:solidFill>
                <a:latin typeface="Calibri"/>
                <a:ea typeface="Calibri"/>
                <a:cs typeface="Calibri"/>
                <a:sym typeface="Calibri"/>
              </a:rPr>
              <a:t>The eTRaP algorithm shall be applied to data from NOAA-18, NOAA-19, </a:t>
            </a:r>
            <a:r>
              <a:rPr lang="en-US" sz="2000" b="0" i="1" u="none" strike="noStrike" cap="none" dirty="0" err="1">
                <a:solidFill>
                  <a:schemeClr val="dk1"/>
                </a:solidFill>
                <a:latin typeface="Calibri"/>
                <a:ea typeface="Calibri"/>
                <a:cs typeface="Calibri"/>
                <a:sym typeface="Calibri"/>
              </a:rPr>
              <a:t>MetOp</a:t>
            </a:r>
            <a:r>
              <a:rPr lang="en-US" sz="2000" b="0" i="1" u="none" strike="noStrike" cap="none" dirty="0">
                <a:solidFill>
                  <a:schemeClr val="dk1"/>
                </a:solidFill>
                <a:latin typeface="Calibri"/>
                <a:ea typeface="Calibri"/>
                <a:cs typeface="Calibri"/>
                <a:sym typeface="Calibri"/>
              </a:rPr>
              <a:t>-</a:t>
            </a:r>
            <a:r>
              <a:rPr lang="en-US" sz="2000" b="0" i="1" u="none" strike="noStrike" cap="none" dirty="0">
                <a:solidFill>
                  <a:schemeClr val="tx1"/>
                </a:solidFill>
                <a:latin typeface="Calibri"/>
                <a:ea typeface="Calibri"/>
                <a:cs typeface="Calibri"/>
                <a:sym typeface="Calibri"/>
              </a:rPr>
              <a:t>A/</a:t>
            </a:r>
            <a:r>
              <a:rPr lang="en-US" sz="2000" b="0" i="1" u="none" strike="noStrike" cap="none" dirty="0">
                <a:solidFill>
                  <a:schemeClr val="dk1"/>
                </a:solidFill>
                <a:latin typeface="Calibri"/>
                <a:ea typeface="Calibri"/>
                <a:cs typeface="Calibri"/>
                <a:sym typeface="Calibri"/>
              </a:rPr>
              <a:t>B,  DMSP F16, DMSP F17, DMSP F18, GOES-E, GOES-W, METEOSAT-7, METEOSAT-10, Himawari-8, S-NPP, GCOM-W, and </a:t>
            </a:r>
            <a:r>
              <a:rPr lang="en-US" sz="2000" b="0" i="1" u="none" strike="noStrike" cap="none" dirty="0">
                <a:solidFill>
                  <a:schemeClr val="tx1"/>
                </a:solidFill>
                <a:latin typeface="Calibri"/>
                <a:ea typeface="Calibri"/>
                <a:cs typeface="Calibri"/>
                <a:sym typeface="Calibri"/>
              </a:rPr>
              <a:t>GMI satellites</a:t>
            </a:r>
            <a:r>
              <a:rPr lang="en-US" sz="2000" b="0" i="1" u="none" strike="noStrike" cap="none" dirty="0">
                <a:solidFill>
                  <a:schemeClr val="dk1"/>
                </a:solidFill>
                <a:latin typeface="Calibri"/>
                <a:ea typeface="Calibri"/>
                <a:cs typeface="Calibri"/>
                <a:sym typeface="Calibri"/>
              </a:rPr>
              <a:t>, </a:t>
            </a:r>
            <a:r>
              <a:rPr lang="en-US" sz="2000" b="0" i="1" u="none" strike="noStrike" cap="none" dirty="0">
                <a:solidFill>
                  <a:srgbClr val="CC6600"/>
                </a:solidFill>
                <a:latin typeface="Calibri"/>
                <a:ea typeface="Calibri"/>
                <a:cs typeface="Calibri"/>
                <a:sym typeface="Calibri"/>
              </a:rPr>
              <a:t>plus R-CLIPER.</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dirty="0">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464" name="Shape 4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1" name="Shape 47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1.5: </a:t>
            </a:r>
            <a:r>
              <a:rPr lang="en-US" sz="2000" b="0" i="1" u="none" strike="noStrike" cap="none">
                <a:solidFill>
                  <a:schemeClr val="dk1"/>
                </a:solidFill>
                <a:latin typeface="Calibri"/>
                <a:ea typeface="Calibri"/>
                <a:cs typeface="Calibri"/>
                <a:sym typeface="Calibri"/>
              </a:rPr>
              <a:t>Accuracy of the eTRaP rain rates shall be such that to achieve reduced random errors in rain field, more accurate location and intensity of maximum rainfall.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1.6: </a:t>
            </a:r>
            <a:r>
              <a:rPr lang="en-US" sz="2000" b="0" i="1" u="none" strike="noStrike" cap="none">
                <a:solidFill>
                  <a:schemeClr val="dk1"/>
                </a:solidFill>
                <a:latin typeface="Calibri"/>
                <a:ea typeface="Calibri"/>
                <a:cs typeface="Calibri"/>
                <a:sym typeface="Calibri"/>
              </a:rPr>
              <a:t>Latency (average elapsed time from data observation to delivery of the product to the user) shall not exceed 2.5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72" name="Shape 47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9" name="Shape 479"/>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1.7: </a:t>
            </a:r>
            <a:r>
              <a:rPr lang="en-US" sz="2000" b="0" i="1" u="none" strike="noStrike" cap="none">
                <a:solidFill>
                  <a:schemeClr val="dk1"/>
                </a:solidFill>
                <a:latin typeface="Calibri"/>
                <a:ea typeface="Calibri"/>
                <a:cs typeface="Calibri"/>
                <a:sym typeface="Calibri"/>
              </a:rPr>
              <a:t>Timeliness (Latest time after observation by which a product can be delivered and still be useful to the customer) shall be 4.5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1.8: </a:t>
            </a:r>
            <a:r>
              <a:rPr lang="en-US" sz="2000" b="0" i="1" u="none" strike="noStrike" cap="none">
                <a:solidFill>
                  <a:schemeClr val="dk1"/>
                </a:solidFill>
                <a:latin typeface="Calibri"/>
                <a:ea typeface="Calibri"/>
                <a:cs typeface="Calibri"/>
                <a:sym typeface="Calibri"/>
              </a:rPr>
              <a:t>The output format for eTRaP product shall be McIDAS Area file, ASCII, GRiB2 and GIF.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 ASCII format requested by HPC and NCEI will be provided in addition to McIDAS and GIF formats.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0" name="Shape 4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86" name="Shape 4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 </a:t>
            </a:r>
            <a:r>
              <a:rPr lang="en-US" sz="2000" b="0" i="1" u="none" strike="noStrike" cap="none">
                <a:solidFill>
                  <a:schemeClr val="dk1"/>
                </a:solidFill>
                <a:latin typeface="Calibri"/>
                <a:ea typeface="Calibri"/>
                <a:cs typeface="Calibri"/>
                <a:sym typeface="Calibri"/>
              </a:rPr>
              <a:t>The eTRaP developers shall perform validation and verification of the eTRaP rain rate product and exceedence probabilities.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1.9.1: </a:t>
            </a:r>
            <a:r>
              <a:rPr lang="en-US" sz="2000" b="0" i="1" u="none" strike="noStrike" cap="none">
                <a:solidFill>
                  <a:schemeClr val="dk1"/>
                </a:solidFill>
                <a:latin typeface="Calibri"/>
                <a:ea typeface="Calibri"/>
                <a:cs typeface="Calibri"/>
                <a:sym typeface="Calibri"/>
              </a:rPr>
              <a:t>The eTRaP developers shall perform tests to verify functional performance of the code that produces the eTRaP Product.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Tests will be conducted.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7" name="Shape 4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93" name="Shape 4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1.9.2: </a:t>
            </a:r>
            <a:r>
              <a:rPr lang="en-US" sz="2000" b="0" i="1" u="none" strike="noStrike" cap="none">
                <a:solidFill>
                  <a:schemeClr val="dk1"/>
                </a:solidFill>
                <a:latin typeface="Calibri"/>
                <a:ea typeface="Calibri"/>
                <a:cs typeface="Calibri"/>
                <a:sym typeface="Calibri"/>
              </a:rPr>
              <a:t>The eTRaP developers shall verify that the eTRaP product files are generated correctly.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will be done as part of the tests.</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1.9.3: </a:t>
            </a:r>
            <a:r>
              <a:rPr lang="en-US" sz="2000" b="0" i="1" u="none" strike="noStrike" cap="none">
                <a:solidFill>
                  <a:schemeClr val="dk1"/>
                </a:solidFill>
                <a:latin typeface="Calibri"/>
                <a:ea typeface="Calibri"/>
                <a:cs typeface="Calibri"/>
                <a:sym typeface="Calibri"/>
              </a:rPr>
              <a:t>The eTRaP developers shall verify the error handling capability of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Already done in the existing system.</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494" name="Shape 4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1" name="Shape 501"/>
          <p:cNvSpPr txBox="1">
            <a:spLocks noGrp="1"/>
          </p:cNvSpPr>
          <p:nvPr>
            <p:ph type="body" idx="1"/>
          </p:nvPr>
        </p:nvSpPr>
        <p:spPr>
          <a:xfrm>
            <a:off x="609600" y="1676400"/>
            <a:ext cx="7848599" cy="49530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 </a:t>
            </a:r>
            <a:r>
              <a:rPr lang="en-US" sz="2000" b="0" i="1" u="none" strike="noStrike" cap="none">
                <a:solidFill>
                  <a:schemeClr val="dk1"/>
                </a:solidFill>
                <a:latin typeface="Calibri"/>
                <a:ea typeface="Calibri"/>
                <a:cs typeface="Calibri"/>
                <a:sym typeface="Calibri"/>
              </a:rPr>
              <a:t>The eTRaP rain rates shall be compared with in situ measurements.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1.10.1: </a:t>
            </a:r>
            <a:r>
              <a:rPr lang="en-US" sz="2000" b="0" i="1" u="none" strike="noStrike" cap="none">
                <a:solidFill>
                  <a:schemeClr val="dk1"/>
                </a:solidFill>
                <a:latin typeface="Calibri"/>
                <a:ea typeface="Calibri"/>
                <a:cs typeface="Calibri"/>
                <a:sym typeface="Calibri"/>
              </a:rPr>
              <a:t>Metrics for assessing eTRaP performance shall be:</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Quantitative Precipitation Forecasts (QPFs) (maximum rainfall, spatial rainfall pattern</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Bias (mean difference), root mean square error, correlation coefficient</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Frequency bias, probability of detection, false alarm ratio, equitable threat score</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Location, volume, and pattern errors estimated using Contiguous Rain Area (CRA) verification</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Probabilistic forecasts of rain exceeding various thresholds: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Reliability diagrams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Relative operating characteristics (ROC) and relative value diagrams</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Brier score, ranked probability score</a:t>
            </a:r>
          </a:p>
        </p:txBody>
      </p:sp>
      <p:sp>
        <p:nvSpPr>
          <p:cNvPr id="502" name="Shape 5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8" name="Shape 50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1.10.2</a:t>
            </a:r>
            <a:r>
              <a:rPr lang="en-US" sz="2000" b="0" i="0" u="none" strike="noStrike" cap="none">
                <a:solidFill>
                  <a:schemeClr val="dk1"/>
                </a:solidFill>
                <a:latin typeface="Calibri"/>
                <a:ea typeface="Calibri"/>
                <a:cs typeface="Calibri"/>
                <a:sym typeface="Calibri"/>
              </a:rPr>
              <a:t>:</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developers shall produce and distribute eTRaP test sample products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To ensure user acceptance of the product.</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09" name="Shape 50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15" name="Shape 51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2.0: </a:t>
            </a:r>
            <a:r>
              <a:rPr lang="en-US" sz="2000" b="0" i="1" u="none" strike="noStrike" cap="none">
                <a:solidFill>
                  <a:schemeClr val="dk1"/>
                </a:solidFill>
                <a:latin typeface="Calibri"/>
                <a:ea typeface="Calibri"/>
                <a:cs typeface="Calibri"/>
                <a:sym typeface="Calibri"/>
              </a:rPr>
              <a:t>The eTRaP processing system shall have a data ingest capability.</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algorithm input needs, as documented in the  ATBD.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16" name="Shape 5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(1/3)</a:t>
            </a:r>
          </a:p>
        </p:txBody>
      </p:sp>
      <p:sp>
        <p:nvSpPr>
          <p:cNvPr id="179" name="Shape 179"/>
          <p:cNvSpPr txBox="1">
            <a:spLocks noGrp="1"/>
          </p:cNvSpPr>
          <p:nvPr>
            <p:ph type="body" idx="1"/>
          </p:nvPr>
        </p:nvSpPr>
        <p:spPr>
          <a:xfrm>
            <a:off x="457200" y="1935164"/>
            <a:ext cx="8229600" cy="4618035"/>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Tropical Rainfall Potential (TRaP) is a forecast of rainfall from a tropical cyclone based on extrapolating satellite-derived instantaneous rain rate estimates along the predicted storm track.</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Ensemble TRaP (eTRaP) uses an ensemble of TRaPs based on multiple satellite-derived rain rates and predicted storm tracks to derive a maximum likelihood rainfall forecast and probability of exceeding specified rainfall accumulation thresholds.</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Forecasts are produced for the 0-24 h time frame at 6-h intervals with initialization times of 0, 6, 12, and 18 UTC.  The code is run 3 h after initialization time and output is distributed ~4 h after initialization time.</a:t>
            </a:r>
          </a:p>
        </p:txBody>
      </p:sp>
      <p:sp>
        <p:nvSpPr>
          <p:cNvPr id="180" name="Shape 1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2" name="Shape 52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2.1: </a:t>
            </a:r>
            <a:r>
              <a:rPr lang="en-US" sz="2000" b="0" i="1" u="none" strike="noStrike" cap="none">
                <a:solidFill>
                  <a:schemeClr val="dk1"/>
                </a:solidFill>
                <a:latin typeface="Calibri"/>
                <a:ea typeface="Calibri"/>
                <a:cs typeface="Calibri"/>
                <a:sym typeface="Calibri"/>
              </a:rPr>
              <a:t>The upgraded eTRaP system shall ingest DMSP SSMIS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2.2: </a:t>
            </a:r>
            <a:r>
              <a:rPr lang="en-US" sz="2000" b="0" i="1" u="none" strike="noStrike" cap="none">
                <a:solidFill>
                  <a:schemeClr val="dk1"/>
                </a:solidFill>
                <a:latin typeface="Calibri"/>
                <a:ea typeface="Calibri"/>
                <a:cs typeface="Calibri"/>
                <a:sym typeface="Calibri"/>
              </a:rPr>
              <a:t>The upgraded eTRaP system shall ingest GHE forecast data in McIDAS AREA format</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2.3: </a:t>
            </a:r>
            <a:r>
              <a:rPr lang="en-US" sz="2000" b="0" i="1" u="none" strike="noStrike" cap="none">
                <a:solidFill>
                  <a:schemeClr val="dk1"/>
                </a:solidFill>
                <a:latin typeface="Calibri"/>
                <a:ea typeface="Calibri"/>
                <a:cs typeface="Calibri"/>
                <a:sym typeface="Calibri"/>
              </a:rPr>
              <a:t>The upgraded eTRaP system shall ingest S-NPP ATMS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23" name="Shape 52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9" name="Shape 52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dirty="0">
                <a:solidFill>
                  <a:schemeClr val="dk1"/>
                </a:solidFill>
                <a:latin typeface="Calibri"/>
                <a:ea typeface="Calibri"/>
                <a:cs typeface="Calibri"/>
                <a:sym typeface="Calibri"/>
              </a:rPr>
              <a:t>ETRAP-R 2.4: </a:t>
            </a:r>
            <a:r>
              <a:rPr lang="en-US" sz="2000" b="0" i="1" u="none" strike="noStrike" cap="none" dirty="0">
                <a:solidFill>
                  <a:schemeClr val="dk1"/>
                </a:solidFill>
                <a:latin typeface="Calibri"/>
                <a:ea typeface="Calibri"/>
                <a:cs typeface="Calibri"/>
                <a:sym typeface="Calibri"/>
              </a:rPr>
              <a:t>The upgraded eTRaP system shall ingest GCOM-W AMSR2 </a:t>
            </a:r>
            <a:r>
              <a:rPr lang="en-US" sz="2000" b="0" i="1" u="none" strike="noStrike" cap="none" dirty="0" err="1">
                <a:solidFill>
                  <a:schemeClr val="dk1"/>
                </a:solidFill>
                <a:latin typeface="Calibri"/>
                <a:ea typeface="Calibri"/>
                <a:cs typeface="Calibri"/>
                <a:sym typeface="Calibri"/>
              </a:rPr>
              <a:t>TRaP</a:t>
            </a:r>
            <a:r>
              <a:rPr lang="en-US" sz="2000" b="0" i="1" u="none" strike="noStrike" cap="none" dirty="0">
                <a:solidFill>
                  <a:schemeClr val="dk1"/>
                </a:solidFill>
                <a:latin typeface="Calibri"/>
                <a:ea typeface="Calibri"/>
                <a:cs typeface="Calibri"/>
                <a:sym typeface="Calibri"/>
              </a:rPr>
              <a:t> forecast data in </a:t>
            </a:r>
            <a:r>
              <a:rPr lang="en-US" sz="2000" b="0" i="1" u="none" strike="noStrike" cap="none" dirty="0" err="1">
                <a:solidFill>
                  <a:schemeClr val="dk1"/>
                </a:solidFill>
                <a:latin typeface="Calibri"/>
                <a:ea typeface="Calibri"/>
                <a:cs typeface="Calibri"/>
                <a:sym typeface="Calibri"/>
              </a:rPr>
              <a:t>McIDAS</a:t>
            </a:r>
            <a:r>
              <a:rPr lang="en-US" sz="2000" b="0" i="1" u="none" strike="noStrike" cap="none" dirty="0">
                <a:solidFill>
                  <a:schemeClr val="dk1"/>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rgbClr val="CC6600"/>
                </a:solidFill>
                <a:latin typeface="Calibri"/>
                <a:ea typeface="Calibri"/>
                <a:cs typeface="Calibri"/>
                <a:sym typeface="Calibri"/>
              </a:rPr>
              <a:t>ETRAP-R 2.5: </a:t>
            </a:r>
            <a:r>
              <a:rPr lang="en-US" sz="2000" b="0" i="1" u="none" strike="noStrike" cap="none" dirty="0">
                <a:solidFill>
                  <a:srgbClr val="CC6600"/>
                </a:solidFill>
                <a:latin typeface="Calibri"/>
                <a:ea typeface="Calibri"/>
                <a:cs typeface="Calibri"/>
                <a:sym typeface="Calibri"/>
              </a:rPr>
              <a:t>The upgraded eTRaP system shall produce and use R-CLIPER forecast data in </a:t>
            </a:r>
            <a:r>
              <a:rPr lang="en-US" sz="2000" b="0" i="1" u="none" strike="noStrike" cap="none" dirty="0" err="1">
                <a:solidFill>
                  <a:srgbClr val="CC6600"/>
                </a:solidFill>
                <a:latin typeface="Calibri"/>
                <a:ea typeface="Calibri"/>
                <a:cs typeface="Calibri"/>
                <a:sym typeface="Calibri"/>
              </a:rPr>
              <a:t>McIDAS</a:t>
            </a:r>
            <a:r>
              <a:rPr lang="en-US" sz="2000" b="0" i="1" u="none" strike="noStrike" cap="none" dirty="0">
                <a:solidFill>
                  <a:srgbClr val="CC6600"/>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1" i="0" u="none" strike="noStrike" cap="none" dirty="0">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dirty="0">
                <a:solidFill>
                  <a:schemeClr val="tx1"/>
                </a:solidFill>
                <a:latin typeface="Calibri"/>
                <a:ea typeface="Calibri"/>
                <a:cs typeface="Calibri"/>
                <a:sym typeface="Calibri"/>
              </a:rPr>
              <a:t>ETRAP-R 2.6: </a:t>
            </a:r>
            <a:r>
              <a:rPr lang="en-US" sz="2000" b="0" i="1" u="none" strike="noStrike" cap="none" dirty="0">
                <a:solidFill>
                  <a:schemeClr val="tx1"/>
                </a:solidFill>
                <a:latin typeface="Calibri"/>
                <a:ea typeface="Calibri"/>
                <a:cs typeface="Calibri"/>
                <a:sym typeface="Calibri"/>
              </a:rPr>
              <a:t>The upgraded eTRaP system shall ingest GPM GMI </a:t>
            </a:r>
            <a:r>
              <a:rPr lang="en-US" sz="2000" b="0" i="1" u="none" strike="noStrike" cap="none" dirty="0" err="1">
                <a:solidFill>
                  <a:schemeClr val="tx1"/>
                </a:solidFill>
                <a:latin typeface="Calibri"/>
                <a:ea typeface="Calibri"/>
                <a:cs typeface="Calibri"/>
                <a:sym typeface="Calibri"/>
              </a:rPr>
              <a:t>TRaP</a:t>
            </a:r>
            <a:r>
              <a:rPr lang="en-US" sz="2000" b="0" i="1" u="none" strike="noStrike" cap="none" dirty="0">
                <a:solidFill>
                  <a:schemeClr val="tx1"/>
                </a:solidFill>
                <a:latin typeface="Calibri"/>
                <a:ea typeface="Calibri"/>
                <a:cs typeface="Calibri"/>
                <a:sym typeface="Calibri"/>
              </a:rPr>
              <a:t> forecast data in </a:t>
            </a:r>
            <a:r>
              <a:rPr lang="en-US" sz="2000" b="0" i="1" u="none" strike="noStrike" cap="none" dirty="0" err="1">
                <a:solidFill>
                  <a:schemeClr val="tx1"/>
                </a:solidFill>
                <a:latin typeface="Calibri"/>
                <a:ea typeface="Calibri"/>
                <a:cs typeface="Calibri"/>
                <a:sym typeface="Calibri"/>
              </a:rPr>
              <a:t>McIDAS</a:t>
            </a:r>
            <a:r>
              <a:rPr lang="en-US" sz="2000" b="0" i="1" u="none" strike="noStrike" cap="none" dirty="0">
                <a:solidFill>
                  <a:schemeClr val="tx1"/>
                </a:solidFill>
                <a:latin typeface="Calibri"/>
                <a:ea typeface="Calibri"/>
                <a:cs typeface="Calibri"/>
                <a:sym typeface="Calibri"/>
              </a:rPr>
              <a:t>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530" name="Shape 53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36" name="Shape 53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3.0: </a:t>
            </a:r>
            <a:r>
              <a:rPr lang="en-US" sz="2000" b="0" i="1" u="none" strike="noStrike" cap="none">
                <a:solidFill>
                  <a:schemeClr val="dk1"/>
                </a:solidFill>
                <a:latin typeface="Calibri"/>
                <a:ea typeface="Calibri"/>
                <a:cs typeface="Calibri"/>
                <a:sym typeface="Calibri"/>
              </a:rPr>
              <a:t>The eTRaP processing system shall have QC monitoring capability.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QC monitoring.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7" name="Shape 53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43" name="Shape 54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3.1: </a:t>
            </a:r>
            <a:r>
              <a:rPr lang="en-US" sz="2000" b="0" i="1" u="none" strike="noStrike" cap="none">
                <a:solidFill>
                  <a:schemeClr val="dk1"/>
                </a:solidFill>
                <a:latin typeface="Calibri"/>
                <a:ea typeface="Calibri"/>
                <a:cs typeface="Calibri"/>
                <a:sym typeface="Calibri"/>
              </a:rPr>
              <a:t>The eTRaP processing system outputs shall include overall quality control flags and quality summary level metadata.</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distribution, archive, quality control, and post-processing in the products files. eTRaP code will generate metadata for this purpose.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3.2: </a:t>
            </a:r>
            <a:r>
              <a:rPr lang="en-US" sz="2000" b="0" i="1" u="none" strike="noStrike" cap="none">
                <a:solidFill>
                  <a:schemeClr val="dk1"/>
                </a:solidFill>
                <a:latin typeface="Calibri"/>
                <a:ea typeface="Calibri"/>
                <a:cs typeface="Calibri"/>
                <a:sym typeface="Calibri"/>
              </a:rPr>
              <a:t>The eTRaP system shall be capable of monitoring input data latency and overall quality.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Current operational eTRaP system is monitoring input data latency and update the product every hour.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44" name="Shape 54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1" name="Shape 551"/>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3.3: </a:t>
            </a:r>
            <a:r>
              <a:rPr lang="en-US" sz="2000" b="0" i="1" u="none" strike="noStrike" cap="none">
                <a:solidFill>
                  <a:schemeClr val="dk1"/>
                </a:solidFill>
                <a:latin typeface="Calibri"/>
                <a:ea typeface="Calibri"/>
                <a:cs typeface="Calibri"/>
                <a:sym typeface="Calibri"/>
              </a:rPr>
              <a:t>The eTRaP system shall be capable of monitoring product latency.</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3.4: </a:t>
            </a:r>
            <a:r>
              <a:rPr lang="en-US" sz="2000" b="0" i="1" u="none" strike="noStrike" cap="none">
                <a:solidFill>
                  <a:schemeClr val="dk1"/>
                </a:solidFill>
                <a:latin typeface="Calibri"/>
                <a:ea typeface="Calibri"/>
                <a:cs typeface="Calibri"/>
                <a:sym typeface="Calibri"/>
              </a:rPr>
              <a:t>The eTRaP system shall produce real-time imagery files for visual inspection of output data files</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 </a:t>
            </a:r>
            <a:r>
              <a:rPr lang="en-US" sz="2000" b="0" i="1" u="none" strike="noStrike" cap="none">
                <a:solidFill>
                  <a:schemeClr val="dk1"/>
                </a:solidFill>
                <a:latin typeface="Calibri"/>
                <a:ea typeface="Calibri"/>
                <a:cs typeface="Calibri"/>
                <a:sym typeface="Calibri"/>
              </a:rPr>
              <a:t>The eTRaP system shall be capable of monitoring product distribution status to ensure that the data/products are successfully available for transfer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There is an eTRaP system monitoring webpage which monitors all system processing stages including distribution status.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2" name="Shape 5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8" name="Shape 5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3.5.1: </a:t>
            </a:r>
            <a:r>
              <a:rPr lang="en-US" sz="2000" b="0" i="1" u="none" strike="noStrike" cap="none">
                <a:solidFill>
                  <a:schemeClr val="dk1"/>
                </a:solidFill>
                <a:latin typeface="Calibri"/>
                <a:ea typeface="Calibri"/>
                <a:cs typeface="Calibri"/>
                <a:sym typeface="Calibri"/>
              </a:rPr>
              <a:t>Each log file shall include all runtime error messages.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Error messages will include system messages and error conditions written by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3.5.2: </a:t>
            </a:r>
            <a:r>
              <a:rPr lang="en-US" sz="2000" b="0" i="1" u="none" strike="noStrike" cap="none">
                <a:solidFill>
                  <a:schemeClr val="dk1"/>
                </a:solidFill>
                <a:latin typeface="Calibri"/>
                <a:ea typeface="Calibri"/>
                <a:cs typeface="Calibri"/>
                <a:sym typeface="Calibri"/>
              </a:rPr>
              <a:t>The log file shall indicate whether or not the run was completed without error.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Code will write this message.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9" name="Shape 5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65" name="Shape 56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4.0: </a:t>
            </a:r>
            <a:r>
              <a:rPr lang="en-US" sz="2000" b="0" i="1" u="none" strike="noStrike" cap="none">
                <a:solidFill>
                  <a:schemeClr val="dk1"/>
                </a:solidFill>
                <a:latin typeface="Calibri"/>
                <a:ea typeface="Calibri"/>
                <a:cs typeface="Calibri"/>
                <a:sym typeface="Calibri"/>
              </a:rPr>
              <a:t>The eTRaP developers shall produce a fully functional pre-operational system in the STAR Development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ready for integration and system testing.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66" name="Shape 5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2" name="Shape 57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 </a:t>
            </a:r>
            <a:r>
              <a:rPr lang="en-US" sz="2000" b="0" i="1" u="none" strike="noStrike" cap="none">
                <a:solidFill>
                  <a:schemeClr val="dk1"/>
                </a:solidFill>
                <a:latin typeface="Calibri"/>
                <a:ea typeface="Calibri"/>
                <a:cs typeface="Calibri"/>
                <a:sym typeface="Calibri"/>
              </a:rPr>
              <a:t>The STAR Development Environment shall host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Pre-operational system is to be developed in this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4.1.1: </a:t>
            </a:r>
            <a:r>
              <a:rPr lang="en-US" sz="2000" b="0" i="1" u="none" strike="noStrike" cap="none">
                <a:solidFill>
                  <a:schemeClr val="dk1"/>
                </a:solidFill>
                <a:latin typeface="Calibri"/>
                <a:ea typeface="Calibri"/>
                <a:cs typeface="Calibri"/>
                <a:sym typeface="Calibri"/>
              </a:rPr>
              <a:t>The STAR Development Environment shall include a Linux machine.</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4.1.2: </a:t>
            </a:r>
            <a:r>
              <a:rPr lang="en-US" sz="2000" b="0" i="1" u="none" strike="noStrike" cap="none">
                <a:solidFill>
                  <a:schemeClr val="dk1"/>
                </a:solidFill>
                <a:latin typeface="Calibri"/>
                <a:ea typeface="Calibri"/>
                <a:cs typeface="Calibri"/>
                <a:sym typeface="Calibri"/>
              </a:rPr>
              <a:t>The STAR Development Environment shall have storage of 520KB for code storage, 400KB for input data, 80MB for output data and 130MB RAM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73" name="Shape 5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9" name="Shape 57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4.1.3: </a:t>
            </a:r>
            <a:r>
              <a:rPr lang="en-US" sz="2000" b="0" i="1" u="none" strike="noStrike" cap="none">
                <a:solidFill>
                  <a:schemeClr val="dk1"/>
                </a:solidFill>
                <a:latin typeface="Calibri"/>
                <a:ea typeface="Calibri"/>
                <a:cs typeface="Calibri"/>
                <a:sym typeface="Calibri"/>
              </a:rPr>
              <a:t>The STAR Development Environment shall include the McIDAS graphical/imaging program.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4.1.4: </a:t>
            </a:r>
            <a:r>
              <a:rPr lang="en-US" sz="2000" b="0" i="1" u="none" strike="noStrike" cap="none">
                <a:solidFill>
                  <a:schemeClr val="dk1"/>
                </a:solidFill>
                <a:latin typeface="Calibri"/>
                <a:ea typeface="Calibri"/>
                <a:cs typeface="Calibri"/>
                <a:sym typeface="Calibri"/>
              </a:rPr>
              <a:t>The STAR Development Environment shall include  FORTRAN programming language/compiler and Perl, Bash, korn scripting languages.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0" name="Shape 5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86" name="Shape 5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 </a:t>
            </a:r>
            <a:r>
              <a:rPr lang="en-US" sz="2000" b="0" i="1" u="none" strike="noStrike" cap="none">
                <a:solidFill>
                  <a:schemeClr val="dk1"/>
                </a:solidFill>
                <a:latin typeface="Calibri"/>
                <a:ea typeface="Calibri"/>
                <a:cs typeface="Calibri"/>
                <a:sym typeface="Calibri"/>
              </a:rPr>
              <a:t>The STAR Development Environment shall be capable of hosting unit tests.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conduct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Complete unit test of each stage of the pre-operational system is expected before delivery to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7" name="Shape 5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became an operational product at OSPO in 2009</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The retirement of the SSM/I and TMI and loss of AMSR-E degraded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availability, particularly over the Atlantic Basin, because of an insufficient number of ensemble members.</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Subsequent improvements to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include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Adding rainfall rates from new instruments (SSMIS, GHE, ATMS, </a:t>
            </a:r>
            <a:r>
              <a:rPr lang="en-US" sz="2400" b="0" i="0" u="none" strike="noStrike" cap="none" dirty="0" smtClean="0">
                <a:solidFill>
                  <a:schemeClr val="dk1"/>
                </a:solidFill>
                <a:latin typeface="Calibri"/>
                <a:ea typeface="Calibri"/>
                <a:cs typeface="Calibri"/>
                <a:sym typeface="Calibri"/>
              </a:rPr>
              <a:t>AMSR2 and GMI) </a:t>
            </a:r>
            <a:r>
              <a:rPr lang="en-US" sz="2400" b="0" i="0" u="none" strike="noStrike" cap="none" dirty="0">
                <a:solidFill>
                  <a:schemeClr val="dk1"/>
                </a:solidFill>
                <a:latin typeface="Calibri"/>
                <a:ea typeface="Calibri"/>
                <a:cs typeface="Calibri"/>
                <a:sym typeface="Calibri"/>
              </a:rPr>
              <a:t>to replace retired / lost instruments (SSM/I, TRMM, AMSR-E)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Calibrating the ensemble probabilities to remove bias</a:t>
            </a:r>
          </a:p>
        </p:txBody>
      </p:sp>
      <p:sp>
        <p:nvSpPr>
          <p:cNvPr id="186" name="Shape 186"/>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(2/3)</a:t>
            </a:r>
          </a:p>
        </p:txBody>
      </p:sp>
      <p:sp>
        <p:nvSpPr>
          <p:cNvPr id="187" name="Shape 1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593" name="Shape 5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5.0: </a:t>
            </a:r>
            <a:r>
              <a:rPr lang="en-US" sz="2000" b="0" i="1" u="none" strike="noStrike" cap="none">
                <a:solidFill>
                  <a:schemeClr val="dk1"/>
                </a:solidFill>
                <a:latin typeface="Calibri"/>
                <a:ea typeface="Calibri"/>
                <a:cs typeface="Calibri"/>
                <a:sym typeface="Calibri"/>
              </a:rPr>
              <a:t>The upgraded eTRaP system shall be able to run on the existing OSPO Operational environment running eTRaP.</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eTRaP is currently running operationally on GEOPROD3 in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94" name="Shape 5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 5</a:t>
            </a:r>
          </a:p>
        </p:txBody>
      </p:sp>
      <p:sp>
        <p:nvSpPr>
          <p:cNvPr id="600" name="Shape 60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5.1</a:t>
            </a:r>
            <a:r>
              <a:rPr lang="en-US" sz="2000" b="1" i="1"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upgraded eTRaP system shall use the RedHat Linux platform for the processing task required.</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5.2:</a:t>
            </a:r>
            <a:r>
              <a:rPr lang="en-US" sz="2000" b="0" i="1" u="none" strike="noStrike" cap="none">
                <a:solidFill>
                  <a:schemeClr val="dk1"/>
                </a:solidFill>
                <a:latin typeface="Calibri"/>
                <a:ea typeface="Calibri"/>
                <a:cs typeface="Calibri"/>
                <a:sym typeface="Calibri"/>
              </a:rPr>
              <a:t> Disk storage for the input data (60 – 400 KB for each storm run) shall be established within OSPO.</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Input data will be retained for 2 days and this includes the additional storage on 18.5 KB required for the AMSR2 input.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5.3: </a:t>
            </a:r>
            <a:r>
              <a:rPr lang="en-US" sz="2000" b="0" i="1" u="none" strike="noStrike" cap="none">
                <a:solidFill>
                  <a:schemeClr val="dk1"/>
                </a:solidFill>
                <a:latin typeface="Calibri"/>
                <a:ea typeface="Calibri"/>
                <a:cs typeface="Calibri"/>
                <a:sym typeface="Calibri"/>
              </a:rPr>
              <a:t> The upgraded eTRaP system shall use the Fortran90 (Absoft90) compiler.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1" name="Shape 6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07" name="Shape 60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5.4: </a:t>
            </a:r>
            <a:r>
              <a:rPr lang="en-US" sz="2000" b="0" i="1" u="none" strike="noStrike" cap="none">
                <a:solidFill>
                  <a:schemeClr val="dk1"/>
                </a:solidFill>
                <a:latin typeface="Calibri"/>
                <a:ea typeface="Calibri"/>
                <a:cs typeface="Calibri"/>
                <a:sym typeface="Calibri"/>
              </a:rPr>
              <a:t> The upgraded eTRaP system shall use the Perl, Bash and korn scripting languages and IDL and McIDAS libraries.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5.5: </a:t>
            </a:r>
            <a:r>
              <a:rPr lang="en-US" sz="2000" b="0" i="1" u="none" strike="noStrike" cap="none">
                <a:solidFill>
                  <a:schemeClr val="dk1"/>
                </a:solidFill>
                <a:latin typeface="Calibri"/>
                <a:ea typeface="Calibri"/>
                <a:cs typeface="Calibri"/>
                <a:sym typeface="Calibri"/>
              </a:rPr>
              <a:t> The upgraded eTRaP system shall be monitored by ESPC helpdesk monitoring tool TIDAL.</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 </a:t>
            </a:r>
            <a:r>
              <a:rPr lang="en-US" sz="2000" b="0" i="1" u="none" strike="noStrike" cap="none">
                <a:solidFill>
                  <a:schemeClr val="dk1"/>
                </a:solidFill>
                <a:latin typeface="Calibri"/>
                <a:ea typeface="Calibri"/>
                <a:cs typeface="Calibri"/>
                <a:sym typeface="Calibri"/>
              </a:rPr>
              <a:t> The eTRaP outputs shall be stored in operational environment for at least 7 days for distribution.</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8" name="Shape 6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14" name="Shape 61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5.6.1</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total storage of data for distribution shall be 80MB.</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includes 30 each of McIDAS, GIF and ASCII files.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5.6.2</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products shall be distributed using the ESPC Data Distribution Server(DDS) and webserver to the user community at </a:t>
            </a:r>
            <a:r>
              <a:rPr lang="en-US" sz="2000" b="0" i="1" u="sng" strike="noStrike" cap="none">
                <a:solidFill>
                  <a:schemeClr val="hlink"/>
                </a:solidFill>
                <a:latin typeface="Calibri"/>
                <a:ea typeface="Calibri"/>
                <a:cs typeface="Calibri"/>
                <a:sym typeface="Calibri"/>
                <a:hlinkClick r:id="rId3"/>
              </a:rPr>
              <a:t>http://www.ssd.noaa.gov/PS/TROP/etrap.html</a:t>
            </a:r>
            <a:r>
              <a:rPr lang="en-US" sz="2000" b="0" i="1" u="none" strike="noStrike" cap="none">
                <a:solidFill>
                  <a:schemeClr val="dk1"/>
                </a:solidFill>
                <a:latin typeface="Calibri"/>
                <a:ea typeface="Calibri"/>
                <a:cs typeface="Calibri"/>
                <a:sym typeface="Calibri"/>
              </a:rPr>
              <a: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Standard procedure for this user community.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15" name="Shape 6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1" name="Shape 62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6.0: </a:t>
            </a:r>
            <a:r>
              <a:rPr lang="en-US" sz="2000" b="0" i="1" u="none" strike="noStrike" cap="none">
                <a:solidFill>
                  <a:schemeClr val="dk1"/>
                </a:solidFill>
                <a:latin typeface="Calibri"/>
                <a:ea typeface="Calibri"/>
                <a:cs typeface="Calibri"/>
                <a:sym typeface="Calibri"/>
              </a:rPr>
              <a:t>The eTRaP pre-operational system shall be transitioned from the STAR Development Environment to the OSPO Environment.</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in its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22" name="Shape 6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8" name="Shape 62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reproduce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For system testing. A complete system test of the integrated pre-operational system is expected before delivery to OSPO Environment.</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6.2: </a:t>
            </a:r>
            <a:r>
              <a:rPr lang="en-US" sz="2000" b="0" i="1" u="none" strike="noStrike" cap="none">
                <a:solidFill>
                  <a:schemeClr val="dk1"/>
                </a:solidFill>
                <a:latin typeface="Calibri"/>
                <a:ea typeface="Calibri"/>
                <a:cs typeface="Calibri"/>
                <a:sym typeface="Calibri"/>
              </a:rPr>
              <a:t>The integrated pre-operational system shall include all output data produced by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by OSPO to verify the system tests in its Environment.</a:t>
            </a:r>
          </a:p>
        </p:txBody>
      </p:sp>
      <p:sp>
        <p:nvSpPr>
          <p:cNvPr id="629" name="Shape 6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35" name="Shape 63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 </a:t>
            </a:r>
            <a:r>
              <a:rPr lang="en-US" sz="2000" b="0" i="1" u="none" strike="noStrike" cap="none">
                <a:solidFill>
                  <a:schemeClr val="dk1"/>
                </a:solidFill>
                <a:latin typeface="Calibri"/>
                <a:ea typeface="Calibri"/>
                <a:cs typeface="Calibri"/>
                <a:sym typeface="Calibri"/>
              </a:rPr>
              <a:t>The eTRaP development team shall set up an internal FTP site for transferring the pre-operational system to OSPO as a tar file on a STAR server that is accessible to OSPO.</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6.3.1: </a:t>
            </a:r>
            <a:r>
              <a:rPr lang="en-US" sz="2000" b="0" i="1" u="none" strike="noStrike" cap="none">
                <a:solidFill>
                  <a:schemeClr val="dk1"/>
                </a:solidFill>
                <a:latin typeface="Calibri"/>
                <a:ea typeface="Calibri"/>
                <a:cs typeface="Calibri"/>
                <a:sym typeface="Calibri"/>
              </a:rPr>
              <a:t>The eTRaP development team shall ensure that the OSPO PAL has the information needed to acquire the pre-operational system as a tar file.</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36" name="Shape 6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2" name="Shape 64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7.0: </a:t>
            </a:r>
            <a:r>
              <a:rPr lang="en-US" sz="2000" b="0" i="1" u="none" strike="noStrike" cap="none">
                <a:solidFill>
                  <a:schemeClr val="dk1"/>
                </a:solidFill>
                <a:latin typeface="Calibri"/>
                <a:ea typeface="Calibri"/>
                <a:cs typeface="Calibri"/>
                <a:sym typeface="Calibri"/>
              </a:rPr>
              <a:t>STAR shall deliver updated eTRaP documents to OSPO.</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documentation to support operations, maintenance, and distribution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43" name="Shape 64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9" name="Shape 6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7.1: </a:t>
            </a:r>
            <a:r>
              <a:rPr lang="en-US" sz="2000" b="0" i="1" u="none" strike="noStrike" cap="none">
                <a:solidFill>
                  <a:srgbClr val="CC6600"/>
                </a:solidFill>
                <a:latin typeface="Calibri"/>
                <a:ea typeface="Calibri"/>
                <a:cs typeface="Calibri"/>
                <a:sym typeface="Calibri"/>
              </a:rPr>
              <a:t>The eTRaP document package shall include a User’s Manual (UM)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UM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7.2: </a:t>
            </a:r>
            <a:r>
              <a:rPr lang="en-US" sz="2000" b="0" i="1" u="none" strike="noStrike" cap="none">
                <a:solidFill>
                  <a:srgbClr val="CC6600"/>
                </a:solidFill>
                <a:latin typeface="Calibri"/>
                <a:ea typeface="Calibri"/>
                <a:cs typeface="Calibri"/>
                <a:sym typeface="Calibri"/>
              </a:rPr>
              <a:t>The eTRaP document package shall include a System Maintenance Manual (SMM)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SMM following the SPSRB Version1 document standards will be updated.</a:t>
            </a:r>
          </a:p>
        </p:txBody>
      </p:sp>
      <p:sp>
        <p:nvSpPr>
          <p:cNvPr id="650" name="Shape 6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56" name="Shape 6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7.3: </a:t>
            </a:r>
            <a:r>
              <a:rPr lang="en-US" sz="2000" b="0" i="1" u="none" strike="noStrike" cap="none">
                <a:solidFill>
                  <a:srgbClr val="CC6600"/>
                </a:solidFill>
                <a:latin typeface="Calibri"/>
                <a:ea typeface="Calibri"/>
                <a:cs typeface="Calibri"/>
                <a:sym typeface="Calibri"/>
              </a:rPr>
              <a:t>The eTRaP document package shall include an Interface Control Document (ICD).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ICD following the SPSRB Version1 document standards will be updated.</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rgbClr val="CC6600"/>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7.4: </a:t>
            </a:r>
            <a:r>
              <a:rPr lang="en-US" sz="2000" b="0" i="1" u="none" strike="noStrike" cap="none">
                <a:solidFill>
                  <a:srgbClr val="CC6600"/>
                </a:solidFill>
                <a:latin typeface="Calibri"/>
                <a:ea typeface="Calibri"/>
                <a:cs typeface="Calibri"/>
                <a:sym typeface="Calibri"/>
              </a:rPr>
              <a:t>The eTRaP document package shall include a System Description Document (SDD).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SDD following the SPSRB Version1 document standards will be updated.</a:t>
            </a:r>
          </a:p>
        </p:txBody>
      </p:sp>
      <p:sp>
        <p:nvSpPr>
          <p:cNvPr id="657" name="Shape 6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dirty="0" smtClean="0">
                <a:solidFill>
                  <a:schemeClr val="dk1"/>
                </a:solidFill>
                <a:latin typeface="Calibri"/>
                <a:ea typeface="Calibri"/>
                <a:cs typeface="Calibri"/>
                <a:sym typeface="Calibri"/>
              </a:rPr>
              <a:t>The final improvement to eTRaP under this project is adding  R-CLIPER </a:t>
            </a:r>
            <a:r>
              <a:rPr lang="en-US" sz="2400" b="0" i="0" u="none" strike="noStrike" cap="none" dirty="0">
                <a:solidFill>
                  <a:schemeClr val="dk1"/>
                </a:solidFill>
                <a:latin typeface="Calibri"/>
                <a:ea typeface="Calibri"/>
                <a:cs typeface="Calibri"/>
                <a:sym typeface="Calibri"/>
              </a:rPr>
              <a:t>to the </a:t>
            </a:r>
            <a:r>
              <a:rPr lang="en-US" sz="2400" b="0" i="0" u="none" strike="noStrike" cap="none" dirty="0" smtClean="0">
                <a:solidFill>
                  <a:schemeClr val="dk1"/>
                </a:solidFill>
                <a:latin typeface="Calibri"/>
                <a:ea typeface="Calibri"/>
                <a:cs typeface="Calibri"/>
                <a:sym typeface="Calibri"/>
              </a:rPr>
              <a:t>ensemble (the subject of this review)</a:t>
            </a:r>
            <a:endParaRPr lang="en-US" sz="2400" b="0" i="0" u="none" strike="noStrike" cap="none" dirty="0">
              <a:solidFill>
                <a:schemeClr val="dk1"/>
              </a:solidFill>
              <a:latin typeface="Calibri"/>
              <a:ea typeface="Calibri"/>
              <a:cs typeface="Calibri"/>
              <a:sym typeface="Calibri"/>
            </a:endParaRPr>
          </a:p>
          <a:p>
            <a:pPr marL="609600" marR="0" lvl="0" indent="-609600" algn="l" rtl="0">
              <a:spcBef>
                <a:spcPts val="480"/>
              </a:spcBef>
              <a:spcAft>
                <a:spcPts val="0"/>
              </a:spcAft>
              <a:buClr>
                <a:srgbClr val="0BD0D9"/>
              </a:buClr>
              <a:buSzPct val="25000"/>
              <a:buFont typeface="Noto Sans Symbols"/>
              <a:buNone/>
            </a:pPr>
            <a:endParaRPr sz="2400" b="0" i="0" u="none" strike="noStrike" cap="none" dirty="0">
              <a:solidFill>
                <a:schemeClr val="dk1"/>
              </a:solidFill>
              <a:latin typeface="Arial"/>
              <a:ea typeface="Arial"/>
              <a:cs typeface="Arial"/>
              <a:sym typeface="Arial"/>
            </a:endParaRPr>
          </a:p>
        </p:txBody>
      </p:sp>
      <p:sp>
        <p:nvSpPr>
          <p:cNvPr id="193" name="Shape 193"/>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(3/3)</a:t>
            </a:r>
          </a:p>
        </p:txBody>
      </p:sp>
      <p:sp>
        <p:nvSpPr>
          <p:cNvPr id="194" name="Shape 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63" name="Shape 6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7.5: </a:t>
            </a:r>
            <a:r>
              <a:rPr lang="en-US" sz="2000" b="0" i="1" u="none" strike="noStrike" cap="none">
                <a:solidFill>
                  <a:srgbClr val="CC6600"/>
                </a:solidFill>
                <a:latin typeface="Calibri"/>
                <a:ea typeface="Calibri"/>
                <a:cs typeface="Calibri"/>
                <a:sym typeface="Calibri"/>
              </a:rPr>
              <a:t>The eTRaP document package shall include an Operations Manual (OM).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OM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7.6: </a:t>
            </a:r>
            <a:r>
              <a:rPr lang="en-US" sz="2000" b="0" i="1" u="none" strike="noStrike" cap="none">
                <a:solidFill>
                  <a:srgbClr val="CC6600"/>
                </a:solidFill>
                <a:latin typeface="Calibri"/>
                <a:ea typeface="Calibri"/>
                <a:cs typeface="Calibri"/>
                <a:sym typeface="Calibri"/>
              </a:rPr>
              <a:t>The eTRaP document package shall include an updated Archive Agreement. </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rgbClr val="CC6600"/>
              </a:solidFill>
              <a:latin typeface="Calibri"/>
              <a:ea typeface="Calibri"/>
              <a:cs typeface="Calibri"/>
              <a:sym typeface="Calibri"/>
            </a:endParaRPr>
          </a:p>
        </p:txBody>
      </p:sp>
      <p:sp>
        <p:nvSpPr>
          <p:cNvPr id="664" name="Shape 6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0" name="Shape 67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8.0: </a:t>
            </a:r>
            <a:r>
              <a:rPr lang="en-US" sz="2000" b="0" i="1" u="none" strike="noStrike" cap="none">
                <a:solidFill>
                  <a:schemeClr val="dk1"/>
                </a:solidFill>
                <a:latin typeface="Calibri"/>
                <a:ea typeface="Calibri"/>
                <a:cs typeface="Calibri"/>
                <a:sym typeface="Calibri"/>
              </a:rPr>
              <a:t>The eTRaP products shall be archived.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Daily tar file for each storm will be sent to NCEI; no changes to archive plan for eTRaP upgrades.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1" name="Shape 67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7" name="Shape 67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8.1: </a:t>
            </a:r>
            <a:r>
              <a:rPr lang="en-US" sz="2000" b="0" i="1" u="none" strike="noStrike" cap="none">
                <a:solidFill>
                  <a:schemeClr val="dk1"/>
                </a:solidFill>
                <a:latin typeface="Calibri"/>
                <a:ea typeface="Calibri"/>
                <a:cs typeface="Calibri"/>
                <a:sym typeface="Calibri"/>
              </a:rPr>
              <a:t>Distribution of the Archive Products to NCEI shall be in accordance with a Data Submission Agreement (DSA).</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8.2: </a:t>
            </a: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eTRaP files and associated metadata shall be archived by NCEI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NCEI will generate the metadata for the eTRaP during archival of the products. Archive users will obtain eTRaP data from the NCEI servers.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8" name="Shape 6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84" name="Shape 68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9.0: </a:t>
            </a:r>
            <a:r>
              <a:rPr lang="en-US" sz="2000" b="0" i="1" u="none" strike="noStrike" cap="none">
                <a:solidFill>
                  <a:srgbClr val="CC6600"/>
                </a:solidFill>
                <a:latin typeface="Calibri"/>
                <a:ea typeface="Calibri"/>
                <a:cs typeface="Calibri"/>
                <a:sym typeface="Calibri"/>
              </a:rPr>
              <a:t>The eTRaP system shall comply with OSPO Code Review Security check lists.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rgbClr val="CC6600"/>
                </a:solidFill>
                <a:latin typeface="Calibri"/>
                <a:ea typeface="Calibri"/>
                <a:cs typeface="Calibri"/>
                <a:sym typeface="Calibri"/>
              </a:rPr>
              <a:t>Driver:</a:t>
            </a:r>
            <a:r>
              <a:rPr lang="en-US" sz="2000" b="0" i="0" u="none" strike="noStrike" cap="none">
                <a:solidFill>
                  <a:srgbClr val="CC6600"/>
                </a:solidFill>
                <a:latin typeface="Calibri"/>
                <a:ea typeface="Calibri"/>
                <a:cs typeface="Calibri"/>
                <a:sym typeface="Calibri"/>
              </a:rPr>
              <a:t> OSPO code standards and OSPO security requirements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85" name="Shape 6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91" name="Shape 69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9.1: </a:t>
            </a:r>
            <a:r>
              <a:rPr lang="en-US" sz="2000" b="0" i="1" u="none" strike="noStrike" cap="none">
                <a:solidFill>
                  <a:srgbClr val="CC6600"/>
                </a:solidFill>
                <a:latin typeface="Calibri"/>
                <a:ea typeface="Calibri"/>
                <a:cs typeface="Calibri"/>
                <a:sym typeface="Calibri"/>
              </a:rPr>
              <a:t>The eTRaP system shall comply with OSPO data integrity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data integrity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9.2: </a:t>
            </a:r>
            <a:r>
              <a:rPr lang="en-US" sz="2000" b="0" i="1" u="none" strike="noStrike" cap="none">
                <a:solidFill>
                  <a:srgbClr val="CC6600"/>
                </a:solidFill>
                <a:latin typeface="Calibri"/>
                <a:ea typeface="Calibri"/>
                <a:cs typeface="Calibri"/>
                <a:sym typeface="Calibri"/>
              </a:rPr>
              <a:t>The eTRaP system shall comply with OSPO development security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development security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9.3: </a:t>
            </a:r>
            <a:r>
              <a:rPr lang="en-US" sz="2000" b="0" i="1" u="none" strike="noStrike" cap="none">
                <a:solidFill>
                  <a:srgbClr val="CC6600"/>
                </a:solidFill>
                <a:latin typeface="Calibri"/>
                <a:ea typeface="Calibri"/>
                <a:cs typeface="Calibri"/>
                <a:sym typeface="Calibri"/>
              </a:rPr>
              <a:t>The eTRaP system shall comply with OSPO code check list.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code check list is part of the OSPO Code Review Security check lists</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92" name="Shape 6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381000" y="2119532"/>
            <a:ext cx="8381999" cy="4724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Requirements have been established.</a:t>
            </a:r>
          </a:p>
          <a:p>
            <a:pPr marL="273050" marR="0" lvl="0" indent="-273050" algn="l" rtl="0">
              <a:lnSpc>
                <a:spcPct val="90000"/>
              </a:lnSpc>
              <a:spcBef>
                <a:spcPts val="560"/>
              </a:spcBef>
              <a:spcAft>
                <a:spcPts val="0"/>
              </a:spcAft>
              <a:buClr>
                <a:srgbClr val="0BD0D9"/>
              </a:buClr>
              <a:buSzPct val="2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have been documented in the Requirements Allocation Document (RAD).</a:t>
            </a: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are traceable to drivers (customer needs or expectations) and other requirements.</a:t>
            </a:r>
          </a:p>
        </p:txBody>
      </p:sp>
      <p:sp>
        <p:nvSpPr>
          <p:cNvPr id="698" name="Shape 698"/>
          <p:cNvSpPr txBox="1">
            <a:spLocks noGrp="1"/>
          </p:cNvSpPr>
          <p:nvPr>
            <p:ph type="title"/>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 Summary</a:t>
            </a:r>
          </a:p>
        </p:txBody>
      </p:sp>
      <p:sp>
        <p:nvSpPr>
          <p:cNvPr id="699" name="Shape 6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ctrTitle" idx="4294967295"/>
          </p:nvPr>
        </p:nvSpPr>
        <p:spPr>
          <a:xfrm>
            <a:off x="554037" y="17526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Description</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Liqun Ma</a:t>
            </a: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706" name="Shape 70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304800" y="2057400"/>
            <a:ext cx="8610599" cy="4419599"/>
          </a:xfrm>
          <a:prstGeom prst="rect">
            <a:avLst/>
          </a:prstGeom>
          <a:noFill/>
          <a:ln>
            <a:noFill/>
          </a:ln>
        </p:spPr>
        <p:txBody>
          <a:bodyPr lIns="91425" tIns="45700" rIns="91425" bIns="45700" anchor="t" anchorCtr="0">
            <a:noAutofit/>
          </a:bodyPr>
          <a:lstStyle/>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Retrieve information about active tropical cyclones.</a:t>
            </a: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Retrieve rain rate data from N-18/19/</a:t>
            </a:r>
            <a:r>
              <a:rPr lang="en-US" sz="2400" b="0" i="0" u="none" strike="noStrike" cap="none" dirty="0" err="1">
                <a:solidFill>
                  <a:schemeClr val="dk1"/>
                </a:solidFill>
                <a:latin typeface="Calibri"/>
                <a:ea typeface="Calibri"/>
                <a:cs typeface="Calibri"/>
                <a:sym typeface="Calibri"/>
              </a:rPr>
              <a:t>MetOp</a:t>
            </a:r>
            <a:r>
              <a:rPr lang="en-US" sz="2400" b="0" i="0" u="none" strike="noStrike" cap="none" dirty="0">
                <a:solidFill>
                  <a:schemeClr val="dk1"/>
                </a:solidFill>
                <a:latin typeface="Calibri"/>
                <a:ea typeface="Calibri"/>
                <a:cs typeface="Calibri"/>
                <a:sym typeface="Calibri"/>
              </a:rPr>
              <a:t>-A/B, F17/18, GHE, S-NPP/ATMS, GCOM/AMSR2, and GPM/GMI.</a:t>
            </a: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Generate 6-hour total Tropical Rainfall Potential (</a:t>
            </a:r>
            <a:r>
              <a:rPr lang="en-US" sz="2400" b="0" i="0" u="none" strike="noStrike" cap="none" dirty="0" err="1">
                <a:solidFill>
                  <a:schemeClr val="dk1"/>
                </a:solidFill>
                <a:latin typeface="Calibri"/>
                <a:ea typeface="Calibri"/>
                <a:cs typeface="Calibri"/>
                <a:sym typeface="Calibri"/>
              </a:rPr>
              <a:t>TRaP</a:t>
            </a:r>
            <a:r>
              <a:rPr lang="en-US" sz="2400" b="0" i="0" u="none" strike="noStrike" cap="none" dirty="0">
                <a:solidFill>
                  <a:schemeClr val="dk1"/>
                </a:solidFill>
                <a:latin typeface="Calibri"/>
                <a:ea typeface="Calibri"/>
                <a:cs typeface="Calibri"/>
                <a:sym typeface="Calibri"/>
              </a:rPr>
              <a:t>) for each active storm and each satellite listed above</a:t>
            </a:r>
            <a:r>
              <a:rPr lang="en-US" sz="2400" b="0" i="0" u="none" strike="noStrike" cap="none" dirty="0" smtClean="0">
                <a:solidFill>
                  <a:schemeClr val="dk1"/>
                </a:solidFill>
                <a:latin typeface="Calibri"/>
                <a:ea typeface="Calibri"/>
                <a:cs typeface="Calibri"/>
                <a:sym typeface="Calibri"/>
              </a:rPr>
              <a:t>.</a:t>
            </a:r>
          </a:p>
          <a:p>
            <a:pPr lvl="0" indent="-273050">
              <a:spcBef>
                <a:spcPts val="600"/>
              </a:spcBef>
            </a:pPr>
            <a:r>
              <a:rPr lang="en-US" sz="2400" dirty="0" smtClean="0">
                <a:latin typeface="Calibri"/>
                <a:ea typeface="Calibri"/>
                <a:cs typeface="Calibri"/>
                <a:sym typeface="Calibri"/>
              </a:rPr>
              <a:t>Run RCLIPER module to </a:t>
            </a:r>
            <a:r>
              <a:rPr lang="en-US" sz="2400" dirty="0">
                <a:latin typeface="Calibri"/>
                <a:ea typeface="Calibri"/>
                <a:cs typeface="Calibri"/>
                <a:sym typeface="Calibri"/>
              </a:rPr>
              <a:t>generate 6-hour total Tropical </a:t>
            </a:r>
            <a:r>
              <a:rPr lang="en-US" sz="2400" dirty="0" smtClean="0">
                <a:latin typeface="Calibri"/>
                <a:ea typeface="Calibri"/>
                <a:cs typeface="Calibri"/>
                <a:sym typeface="Calibri"/>
              </a:rPr>
              <a:t>Rainfall forecast.</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60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For each active storm, generate Ensemble Tropical Rainfall Potential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dirty="0">
              <a:solidFill>
                <a:schemeClr val="dk1"/>
              </a:solidFill>
              <a:latin typeface="Arial"/>
              <a:ea typeface="Arial"/>
              <a:cs typeface="Arial"/>
              <a:sym typeface="Arial"/>
            </a:endParaRPr>
          </a:p>
          <a:p>
            <a:pPr marL="0" marR="0" lvl="0" indent="0" algn="l" rtl="0">
              <a:spcBef>
                <a:spcPts val="520"/>
              </a:spcBef>
              <a:spcAft>
                <a:spcPts val="0"/>
              </a:spcAft>
              <a:buClr>
                <a:srgbClr val="0BD0D9"/>
              </a:buClr>
              <a:buSzPct val="25000"/>
              <a:buFont typeface="Noto Sans Symbols"/>
              <a:buNone/>
            </a:pPr>
            <a:r>
              <a:rPr lang="en-US" sz="2600" b="0" i="0" u="none" strike="noStrike" cap="none" dirty="0">
                <a:solidFill>
                  <a:schemeClr val="dk1"/>
                </a:solidFill>
                <a:latin typeface="Arial"/>
                <a:ea typeface="Arial"/>
                <a:cs typeface="Arial"/>
                <a:sym typeface="Arial"/>
              </a:rPr>
              <a:t> </a:t>
            </a:r>
          </a:p>
          <a:p>
            <a:pPr marL="274320" marR="0" lvl="0" indent="-274320" algn="l" rtl="0">
              <a:lnSpc>
                <a:spcPct val="80000"/>
              </a:lnSpc>
              <a:spcBef>
                <a:spcPts val="1400"/>
              </a:spcBef>
              <a:spcAft>
                <a:spcPts val="0"/>
              </a:spcAft>
              <a:buClr>
                <a:srgbClr val="0BD0D9"/>
              </a:buClr>
              <a:buSzPct val="95000"/>
              <a:buFont typeface="Noto Sans Symbols"/>
              <a:buNone/>
            </a:pPr>
            <a:endParaRPr sz="2800" b="1" i="0" u="none" strike="noStrike" cap="none" dirty="0">
              <a:solidFill>
                <a:schemeClr val="dk1"/>
              </a:solidFill>
              <a:latin typeface="Arial"/>
              <a:ea typeface="Arial"/>
              <a:cs typeface="Arial"/>
              <a:sym typeface="Arial"/>
            </a:endParaRPr>
          </a:p>
        </p:txBody>
      </p:sp>
      <p:sp>
        <p:nvSpPr>
          <p:cNvPr id="713" name="Shape 71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Major Components</a:t>
            </a:r>
          </a:p>
        </p:txBody>
      </p:sp>
      <p:sp>
        <p:nvSpPr>
          <p:cNvPr id="714" name="Shape 7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p:nvPr/>
        </p:nvSpPr>
        <p:spPr>
          <a:xfrm>
            <a:off x="0" y="1047690"/>
            <a:ext cx="91440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System Architecture, Data Flow, Security</a:t>
            </a:r>
          </a:p>
        </p:txBody>
      </p:sp>
      <p:sp>
        <p:nvSpPr>
          <p:cNvPr id="721" name="Shape 7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78</a:t>
            </a:fld>
            <a:endParaRPr lang="en-US" sz="1400" b="0" i="0" u="none" strike="noStrike" cap="none">
              <a:solidFill>
                <a:srgbClr val="295F71"/>
              </a:solidFill>
              <a:latin typeface="Calibri"/>
              <a:ea typeface="Calibri"/>
              <a:cs typeface="Calibri"/>
              <a:sym typeface="Calibri"/>
            </a:endParaRPr>
          </a:p>
        </p:txBody>
      </p:sp>
      <p:sp>
        <p:nvSpPr>
          <p:cNvPr id="722" name="Shape 722"/>
          <p:cNvSpPr txBox="1"/>
          <p:nvPr/>
        </p:nvSpPr>
        <p:spPr>
          <a:xfrm>
            <a:off x="4724400" y="3257490"/>
            <a:ext cx="1320800"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T</a:t>
            </a:r>
            <a:r>
              <a:rPr lang="en-US" sz="1000" b="0" i="0" u="none" strike="noStrike" cap="none">
                <a:solidFill>
                  <a:schemeClr val="dk1"/>
                </a:solidFill>
                <a:latin typeface="Arial"/>
                <a:ea typeface="Arial"/>
                <a:cs typeface="Arial"/>
                <a:sym typeface="Arial"/>
              </a:rPr>
              <a:t>est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GEOPROD3t</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3" name="Shape 723"/>
          <p:cNvSpPr txBox="1"/>
          <p:nvPr/>
        </p:nvSpPr>
        <p:spPr>
          <a:xfrm>
            <a:off x="6436241" y="2647890"/>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GP5 (OSPO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4" name="Shape 724"/>
          <p:cNvSpPr/>
          <p:nvPr/>
        </p:nvSpPr>
        <p:spPr>
          <a:xfrm>
            <a:off x="4724400" y="2495490"/>
            <a:ext cx="1323975"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a:t>
            </a:r>
            <a:r>
              <a:rPr lang="en-US" sz="1000" b="0" i="0" u="none" strike="noStrike" cap="none">
                <a:solidFill>
                  <a:schemeClr val="dk1"/>
                </a:solidFill>
                <a:latin typeface="Arial"/>
                <a:ea typeface="Arial"/>
                <a:cs typeface="Arial"/>
                <a:sym typeface="Arial"/>
              </a:rPr>
              <a:t>ROD3</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5" name="Shape 725"/>
          <p:cNvSpPr txBox="1"/>
          <p:nvPr/>
        </p:nvSpPr>
        <p:spPr>
          <a:xfrm>
            <a:off x="2362200" y="5695889"/>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 Forecasts (JTWC,,NHC CPHC)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FOS2</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6" name="Shape 726"/>
          <p:cNvSpPr txBox="1"/>
          <p:nvPr/>
        </p:nvSpPr>
        <p:spPr>
          <a:xfrm>
            <a:off x="4148469" y="5523157"/>
            <a:ext cx="1151859"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ASCII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Pull</a:t>
            </a:r>
          </a:p>
        </p:txBody>
      </p:sp>
      <p:sp>
        <p:nvSpPr>
          <p:cNvPr id="727" name="Shape 727"/>
          <p:cNvSpPr txBox="1"/>
          <p:nvPr/>
        </p:nvSpPr>
        <p:spPr>
          <a:xfrm>
            <a:off x="6476998" y="2286783"/>
            <a:ext cx="1244598"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and Tar file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push</a:t>
            </a:r>
          </a:p>
        </p:txBody>
      </p:sp>
      <p:cxnSp>
        <p:nvCxnSpPr>
          <p:cNvPr id="728" name="Shape 728"/>
          <p:cNvCxnSpPr/>
          <p:nvPr/>
        </p:nvCxnSpPr>
        <p:spPr>
          <a:xfrm rot="5400000">
            <a:off x="4349799" y="3378190"/>
            <a:ext cx="762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29" name="Shape 729"/>
          <p:cNvSpPr txBox="1"/>
          <p:nvPr/>
        </p:nvSpPr>
        <p:spPr>
          <a:xfrm>
            <a:off x="4343400" y="1733490"/>
            <a:ext cx="685799" cy="8617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McIDAS Area Files: ADDE pull</a:t>
            </a:r>
          </a:p>
        </p:txBody>
      </p:sp>
      <p:sp>
        <p:nvSpPr>
          <p:cNvPr id="730" name="Shape 730"/>
          <p:cNvSpPr/>
          <p:nvPr/>
        </p:nvSpPr>
        <p:spPr>
          <a:xfrm>
            <a:off x="4191000" y="1962090"/>
            <a:ext cx="228600" cy="3581399"/>
          </a:xfrm>
          <a:prstGeom prst="rightBrace">
            <a:avLst>
              <a:gd name="adj1" fmla="val 241597"/>
              <a:gd name="adj2" fmla="val 36991"/>
            </a:avLst>
          </a:prstGeom>
          <a:noFill/>
          <a:ln w="25400" cap="rnd" cmpd="sng">
            <a:solidFill>
              <a:srgbClr val="1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FF00FF"/>
              </a:solidFill>
              <a:latin typeface="Arial"/>
              <a:ea typeface="Arial"/>
              <a:cs typeface="Arial"/>
              <a:sym typeface="Arial"/>
            </a:endParaRPr>
          </a:p>
        </p:txBody>
      </p:sp>
      <p:cxnSp>
        <p:nvCxnSpPr>
          <p:cNvPr id="731" name="Shape 731"/>
          <p:cNvCxnSpPr>
            <a:stCxn id="722" idx="0"/>
            <a:endCxn id="724" idx="2"/>
          </p:cNvCxnSpPr>
          <p:nvPr/>
        </p:nvCxnSpPr>
        <p:spPr>
          <a:xfrm rot="-5400000">
            <a:off x="5284000" y="3155190"/>
            <a:ext cx="203100" cy="1500"/>
          </a:xfrm>
          <a:prstGeom prst="bentConnector3">
            <a:avLst>
              <a:gd name="adj1" fmla="val 50025"/>
            </a:avLst>
          </a:prstGeom>
          <a:noFill/>
          <a:ln w="25400" cap="flat" cmpd="sng">
            <a:solidFill>
              <a:srgbClr val="100000"/>
            </a:solidFill>
            <a:prstDash val="solid"/>
            <a:miter/>
            <a:headEnd type="none" w="med" len="med"/>
            <a:tailEnd type="triangle" w="lg" len="lg"/>
          </a:ln>
        </p:spPr>
      </p:cxnSp>
      <p:sp>
        <p:nvSpPr>
          <p:cNvPr id="732" name="Shape 732"/>
          <p:cNvSpPr txBox="1"/>
          <p:nvPr/>
        </p:nvSpPr>
        <p:spPr>
          <a:xfrm>
            <a:off x="6450417" y="3574989"/>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ftp</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SATEPSANONE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AIX</a:t>
            </a:r>
          </a:p>
        </p:txBody>
      </p:sp>
      <p:cxnSp>
        <p:nvCxnSpPr>
          <p:cNvPr id="733" name="Shape 733"/>
          <p:cNvCxnSpPr>
            <a:stCxn id="724" idx="3"/>
            <a:endCxn id="732" idx="1"/>
          </p:cNvCxnSpPr>
          <p:nvPr/>
        </p:nvCxnSpPr>
        <p:spPr>
          <a:xfrm>
            <a:off x="6048375" y="2774890"/>
            <a:ext cx="402000" cy="1079400"/>
          </a:xfrm>
          <a:prstGeom prst="bentConnector3">
            <a:avLst>
              <a:gd name="adj1" fmla="val 50005"/>
            </a:avLst>
          </a:prstGeom>
          <a:noFill/>
          <a:ln w="25400" cap="flat" cmpd="sng">
            <a:solidFill>
              <a:srgbClr val="100000"/>
            </a:solidFill>
            <a:prstDash val="solid"/>
            <a:miter/>
            <a:headEnd type="none" w="med" len="med"/>
            <a:tailEnd type="triangle" w="lg" len="lg"/>
          </a:ln>
        </p:spPr>
      </p:cxnSp>
      <p:cxnSp>
        <p:nvCxnSpPr>
          <p:cNvPr id="734" name="Shape 734"/>
          <p:cNvCxnSpPr>
            <a:stCxn id="724" idx="3"/>
            <a:endCxn id="723" idx="1"/>
          </p:cNvCxnSpPr>
          <p:nvPr/>
        </p:nvCxnSpPr>
        <p:spPr>
          <a:xfrm>
            <a:off x="6048375" y="2774890"/>
            <a:ext cx="387900" cy="152400"/>
          </a:xfrm>
          <a:prstGeom prst="bentConnector3">
            <a:avLst>
              <a:gd name="adj1" fmla="val 49996"/>
            </a:avLst>
          </a:prstGeom>
          <a:noFill/>
          <a:ln w="25400" cap="flat" cmpd="sng">
            <a:solidFill>
              <a:srgbClr val="100000"/>
            </a:solidFill>
            <a:prstDash val="solid"/>
            <a:miter/>
            <a:headEnd type="none" w="med" len="med"/>
            <a:tailEnd type="triangle" w="lg" len="lg"/>
          </a:ln>
        </p:spPr>
      </p:cxnSp>
      <p:sp>
        <p:nvSpPr>
          <p:cNvPr id="735" name="Shape 735"/>
          <p:cNvSpPr txBox="1"/>
          <p:nvPr/>
        </p:nvSpPr>
        <p:spPr>
          <a:xfrm>
            <a:off x="2362200" y="3003490"/>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36" name="Shape 736"/>
          <p:cNvSpPr txBox="1"/>
          <p:nvPr/>
        </p:nvSpPr>
        <p:spPr>
          <a:xfrm>
            <a:off x="4724400" y="4781489"/>
            <a:ext cx="13208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GEODEV</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37" name="Shape 737"/>
          <p:cNvCxnSpPr/>
          <p:nvPr/>
        </p:nvCxnSpPr>
        <p:spPr>
          <a:xfrm rot="5400000">
            <a:off x="3587799" y="4140190"/>
            <a:ext cx="2286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38" name="Shape 738"/>
          <p:cNvSpPr txBox="1"/>
          <p:nvPr/>
        </p:nvSpPr>
        <p:spPr>
          <a:xfrm>
            <a:off x="6400800" y="1733490"/>
            <a:ext cx="1219199" cy="553997"/>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DDS/PDA</a:t>
            </a:r>
          </a:p>
          <a:p>
            <a:pPr marL="0" marR="0" lvl="0" indent="0" algn="ctr" rtl="0">
              <a:lnSpc>
                <a:spcPct val="100000"/>
              </a:lnSpc>
              <a:spcBef>
                <a:spcPts val="0"/>
              </a:spcBef>
              <a:spcAft>
                <a:spcPts val="0"/>
              </a:spcAft>
              <a:buClr>
                <a:srgbClr val="000000"/>
              </a:buClr>
              <a:buFont typeface="Arial"/>
              <a:buNone/>
            </a:pPr>
            <a:endParaRPr sz="1000" b="0" i="0" u="none" strike="noStrike" cap="none">
              <a:solidFill>
                <a:schemeClr val="dk1"/>
              </a:solidFill>
              <a:latin typeface="Arial"/>
              <a:ea typeface="Arial"/>
              <a:cs typeface="Arial"/>
              <a:sym typeface="Arial"/>
            </a:endParaRPr>
          </a:p>
        </p:txBody>
      </p:sp>
      <p:cxnSp>
        <p:nvCxnSpPr>
          <p:cNvPr id="739" name="Shape 739"/>
          <p:cNvCxnSpPr>
            <a:stCxn id="724" idx="3"/>
            <a:endCxn id="738" idx="1"/>
          </p:cNvCxnSpPr>
          <p:nvPr/>
        </p:nvCxnSpPr>
        <p:spPr>
          <a:xfrm rot="10800000" flipH="1">
            <a:off x="6048375" y="2010490"/>
            <a:ext cx="352500" cy="764400"/>
          </a:xfrm>
          <a:prstGeom prst="bentConnector3">
            <a:avLst>
              <a:gd name="adj1" fmla="val 49989"/>
            </a:avLst>
          </a:prstGeom>
          <a:noFill/>
          <a:ln w="25400" cap="flat" cmpd="sng">
            <a:solidFill>
              <a:srgbClr val="100000"/>
            </a:solidFill>
            <a:prstDash val="solid"/>
            <a:miter/>
            <a:headEnd type="none" w="med" len="med"/>
            <a:tailEnd type="triangle" w="lg" len="lg"/>
          </a:ln>
        </p:spPr>
      </p:cxnSp>
      <p:cxnSp>
        <p:nvCxnSpPr>
          <p:cNvPr id="740" name="Shape 740"/>
          <p:cNvCxnSpPr>
            <a:endCxn id="722" idx="2"/>
          </p:cNvCxnSpPr>
          <p:nvPr/>
        </p:nvCxnSpPr>
        <p:spPr>
          <a:xfrm rot="-5400000">
            <a:off x="5276950" y="3911540"/>
            <a:ext cx="203100" cy="12600"/>
          </a:xfrm>
          <a:prstGeom prst="bentConnector3">
            <a:avLst>
              <a:gd name="adj1" fmla="val 49975"/>
            </a:avLst>
          </a:prstGeom>
          <a:noFill/>
          <a:ln w="25400" cap="flat" cmpd="sng">
            <a:solidFill>
              <a:srgbClr val="100000"/>
            </a:solidFill>
            <a:prstDash val="solid"/>
            <a:miter/>
            <a:headEnd type="none" w="med" len="med"/>
            <a:tailEnd type="triangle" w="lg" len="lg"/>
          </a:ln>
        </p:spPr>
      </p:cxnSp>
      <p:sp>
        <p:nvSpPr>
          <p:cNvPr id="741" name="Shape 741"/>
          <p:cNvSpPr txBox="1"/>
          <p:nvPr/>
        </p:nvSpPr>
        <p:spPr>
          <a:xfrm>
            <a:off x="4724400" y="4019489"/>
            <a:ext cx="12954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CM Repository</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cm-espc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42" name="Shape 742"/>
          <p:cNvCxnSpPr>
            <a:stCxn id="738" idx="3"/>
          </p:cNvCxnSpPr>
          <p:nvPr/>
        </p:nvCxnSpPr>
        <p:spPr>
          <a:xfrm>
            <a:off x="7619999" y="2010489"/>
            <a:ext cx="279300" cy="324900"/>
          </a:xfrm>
          <a:prstGeom prst="bentConnector3">
            <a:avLst>
              <a:gd name="adj1" fmla="val 50018"/>
            </a:avLst>
          </a:prstGeom>
          <a:noFill/>
          <a:ln w="25400" cap="flat" cmpd="sng">
            <a:solidFill>
              <a:schemeClr val="dk1"/>
            </a:solidFill>
            <a:prstDash val="solid"/>
            <a:miter/>
            <a:headEnd type="none" w="med" len="med"/>
            <a:tailEnd type="triangle" w="lg" len="lg"/>
          </a:ln>
        </p:spPr>
      </p:cxnSp>
      <p:cxnSp>
        <p:nvCxnSpPr>
          <p:cNvPr id="743" name="Shape 743"/>
          <p:cNvCxnSpPr>
            <a:stCxn id="736" idx="0"/>
            <a:endCxn id="741" idx="2"/>
          </p:cNvCxnSpPr>
          <p:nvPr/>
        </p:nvCxnSpPr>
        <p:spPr>
          <a:xfrm rot="5400000" flipH="1">
            <a:off x="5276950" y="4673639"/>
            <a:ext cx="203100" cy="12600"/>
          </a:xfrm>
          <a:prstGeom prst="bentConnector3">
            <a:avLst>
              <a:gd name="adj1" fmla="val 50025"/>
            </a:avLst>
          </a:prstGeom>
          <a:noFill/>
          <a:ln w="25400" cap="flat" cmpd="sng">
            <a:solidFill>
              <a:srgbClr val="100000"/>
            </a:solidFill>
            <a:prstDash val="solid"/>
            <a:miter/>
            <a:headEnd type="none" w="med" len="med"/>
            <a:tailEnd type="triangle" w="lg" len="lg"/>
          </a:ln>
        </p:spPr>
      </p:cxnSp>
      <p:cxnSp>
        <p:nvCxnSpPr>
          <p:cNvPr id="744" name="Shape 744"/>
          <p:cNvCxnSpPr>
            <a:stCxn id="738" idx="3"/>
          </p:cNvCxnSpPr>
          <p:nvPr/>
        </p:nvCxnSpPr>
        <p:spPr>
          <a:xfrm rot="10800000" flipH="1">
            <a:off x="7619999" y="1856589"/>
            <a:ext cx="248700" cy="153900"/>
          </a:xfrm>
          <a:prstGeom prst="bentConnector3">
            <a:avLst>
              <a:gd name="adj1" fmla="val 50026"/>
            </a:avLst>
          </a:prstGeom>
          <a:noFill/>
          <a:ln w="25400" cap="flat" cmpd="sng">
            <a:solidFill>
              <a:srgbClr val="100000"/>
            </a:solidFill>
            <a:prstDash val="solid"/>
            <a:miter/>
            <a:headEnd type="none" w="med" len="med"/>
            <a:tailEnd type="triangle" w="lg" len="lg"/>
          </a:ln>
        </p:spPr>
      </p:cxnSp>
      <p:sp>
        <p:nvSpPr>
          <p:cNvPr id="745" name="Shape 745"/>
          <p:cNvSpPr txBox="1"/>
          <p:nvPr/>
        </p:nvSpPr>
        <p:spPr>
          <a:xfrm>
            <a:off x="2373923" y="3649989"/>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46" name="Shape 746"/>
          <p:cNvSpPr txBox="1"/>
          <p:nvPr/>
        </p:nvSpPr>
        <p:spPr>
          <a:xfrm>
            <a:off x="2413452" y="434340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a:t>
            </a:r>
            <a:r>
              <a:rPr lang="en-US" sz="1000" b="0" i="0" u="none" strike="noStrike" cap="none">
                <a:solidFill>
                  <a:srgbClr val="000000"/>
                </a:solidFill>
                <a:latin typeface="Arial"/>
                <a:ea typeface="Arial"/>
                <a:cs typeface="Arial"/>
                <a:sym typeface="Arial"/>
              </a:rPr>
              <a:t> IRRRs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grpSp>
        <p:nvGrpSpPr>
          <p:cNvPr id="747" name="Shape 747"/>
          <p:cNvGrpSpPr/>
          <p:nvPr/>
        </p:nvGrpSpPr>
        <p:grpSpPr>
          <a:xfrm>
            <a:off x="4419600" y="5924490"/>
            <a:ext cx="2613025" cy="866774"/>
            <a:chOff x="762000" y="5638800"/>
            <a:chExt cx="2613025" cy="866899"/>
          </a:xfrm>
        </p:grpSpPr>
        <p:sp>
          <p:nvSpPr>
            <p:cNvPr id="748" name="Shape 748"/>
            <p:cNvSpPr txBox="1"/>
            <p:nvPr/>
          </p:nvSpPr>
          <p:spPr>
            <a:xfrm>
              <a:off x="1176337" y="6343826"/>
              <a:ext cx="1790699" cy="161873"/>
            </a:xfrm>
            <a:prstGeom prst="rect">
              <a:avLst/>
            </a:prstGeom>
            <a:no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External User Zone</a:t>
              </a:r>
            </a:p>
          </p:txBody>
        </p:sp>
        <p:sp>
          <p:nvSpPr>
            <p:cNvPr id="749" name="Shape 749"/>
            <p:cNvSpPr txBox="1"/>
            <p:nvPr/>
          </p:nvSpPr>
          <p:spPr>
            <a:xfrm>
              <a:off x="1176337" y="6178376"/>
              <a:ext cx="1790699" cy="161873"/>
            </a:xfrm>
            <a:prstGeom prst="rect">
              <a:avLst/>
            </a:prstGeom>
            <a:solidFill>
              <a:srgbClr val="FFCC0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Zone (DMZ)</a:t>
              </a:r>
            </a:p>
          </p:txBody>
        </p:sp>
        <p:sp>
          <p:nvSpPr>
            <p:cNvPr id="750" name="Shape 750"/>
            <p:cNvSpPr txBox="1"/>
            <p:nvPr/>
          </p:nvSpPr>
          <p:spPr>
            <a:xfrm>
              <a:off x="1176337" y="6026026"/>
              <a:ext cx="1790699" cy="161873"/>
            </a:xfrm>
            <a:prstGeom prst="rect">
              <a:avLst/>
            </a:prstGeom>
            <a:solidFill>
              <a:srgbClr val="CC99FF"/>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 Zone</a:t>
              </a:r>
            </a:p>
          </p:txBody>
        </p:sp>
        <p:sp>
          <p:nvSpPr>
            <p:cNvPr id="751" name="Shape 751"/>
            <p:cNvSpPr txBox="1"/>
            <p:nvPr/>
          </p:nvSpPr>
          <p:spPr>
            <a:xfrm>
              <a:off x="1176337" y="5864153"/>
              <a:ext cx="1790699" cy="161873"/>
            </a:xfrm>
            <a:prstGeom prst="rect">
              <a:avLst/>
            </a:prstGeom>
            <a:solidFill>
              <a:srgbClr val="B8E3E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 Zone</a:t>
              </a:r>
            </a:p>
          </p:txBody>
        </p:sp>
        <p:sp>
          <p:nvSpPr>
            <p:cNvPr id="752" name="Shape 752"/>
            <p:cNvSpPr txBox="1"/>
            <p:nvPr/>
          </p:nvSpPr>
          <p:spPr>
            <a:xfrm>
              <a:off x="762000" y="5638800"/>
              <a:ext cx="2613025" cy="2443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SATEPS Security at ESPC/NSOF</a:t>
              </a:r>
            </a:p>
          </p:txBody>
        </p:sp>
      </p:grpSp>
      <p:sp>
        <p:nvSpPr>
          <p:cNvPr id="753" name="Shape 753"/>
          <p:cNvSpPr txBox="1"/>
          <p:nvPr/>
        </p:nvSpPr>
        <p:spPr>
          <a:xfrm>
            <a:off x="2362200" y="2534994"/>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rain rate</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54" name="Shape 754"/>
          <p:cNvSpPr txBox="1"/>
          <p:nvPr/>
        </p:nvSpPr>
        <p:spPr>
          <a:xfrm>
            <a:off x="2362200" y="2044706"/>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GCOM-W1 AMSR-2  rain rate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dirty="0">
                <a:solidFill>
                  <a:schemeClr val="dk1"/>
                </a:solidFill>
                <a:latin typeface="Arial"/>
                <a:ea typeface="Arial"/>
                <a:cs typeface="Arial"/>
                <a:sym typeface="Arial"/>
              </a:rPr>
              <a:t>SFS/GEODIST</a:t>
            </a:r>
          </a:p>
        </p:txBody>
      </p:sp>
      <p:cxnSp>
        <p:nvCxnSpPr>
          <p:cNvPr id="755" name="Shape 755"/>
          <p:cNvCxnSpPr>
            <a:stCxn id="725" idx="3"/>
          </p:cNvCxnSpPr>
          <p:nvPr/>
        </p:nvCxnSpPr>
        <p:spPr>
          <a:xfrm rot="10800000" flipH="1">
            <a:off x="4191000" y="3003632"/>
            <a:ext cx="533400" cy="3046200"/>
          </a:xfrm>
          <a:prstGeom prst="bentConnector2">
            <a:avLst/>
          </a:prstGeom>
          <a:solidFill>
            <a:schemeClr val="accent1"/>
          </a:solidFill>
          <a:ln w="25400" cap="flat" cmpd="sng">
            <a:solidFill>
              <a:schemeClr val="dk1"/>
            </a:solidFill>
            <a:prstDash val="solid"/>
            <a:round/>
            <a:headEnd type="none" w="med" len="med"/>
            <a:tailEnd type="triangle" w="lg" len="lg"/>
          </a:ln>
        </p:spPr>
      </p:cxnSp>
      <p:sp>
        <p:nvSpPr>
          <p:cNvPr id="756" name="Shape 756"/>
          <p:cNvSpPr txBox="1"/>
          <p:nvPr/>
        </p:nvSpPr>
        <p:spPr>
          <a:xfrm>
            <a:off x="152400" y="5926721"/>
            <a:ext cx="1828800" cy="246220"/>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JTWC, NHC,CPHC,</a:t>
            </a:r>
          </a:p>
        </p:txBody>
      </p:sp>
      <p:sp>
        <p:nvSpPr>
          <p:cNvPr id="757" name="Shape 757"/>
          <p:cNvSpPr txBox="1"/>
          <p:nvPr/>
        </p:nvSpPr>
        <p:spPr>
          <a:xfrm>
            <a:off x="152400" y="3665546"/>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AIX</a:t>
            </a:r>
          </a:p>
        </p:txBody>
      </p:sp>
      <p:sp>
        <p:nvSpPr>
          <p:cNvPr id="758" name="Shape 758"/>
          <p:cNvSpPr txBox="1"/>
          <p:nvPr/>
        </p:nvSpPr>
        <p:spPr>
          <a:xfrm>
            <a:off x="152400" y="4401869"/>
            <a:ext cx="1828800" cy="861773"/>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59" name="Shape 759"/>
          <p:cNvSpPr txBox="1"/>
          <p:nvPr/>
        </p:nvSpPr>
        <p:spPr>
          <a:xfrm>
            <a:off x="169984" y="5304326"/>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 </a:t>
            </a:r>
            <a:r>
              <a:rPr lang="en-US" sz="1000" b="0" i="0" u="none" strike="noStrike" cap="none">
                <a:solidFill>
                  <a:srgbClr val="000000"/>
                </a:solidFill>
                <a:latin typeface="Arial"/>
                <a:ea typeface="Arial"/>
                <a:cs typeface="Arial"/>
                <a:sym typeface="Arial"/>
              </a:rPr>
              <a:t>SATEPSDIST IRRRs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GHE1</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60" name="Shape 760"/>
          <p:cNvSpPr txBox="1"/>
          <p:nvPr/>
        </p:nvSpPr>
        <p:spPr>
          <a:xfrm>
            <a:off x="169984" y="2903547"/>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MGTPROD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Linux</a:t>
            </a:r>
          </a:p>
        </p:txBody>
      </p:sp>
      <p:sp>
        <p:nvSpPr>
          <p:cNvPr id="761" name="Shape 761"/>
          <p:cNvSpPr txBox="1"/>
          <p:nvPr/>
        </p:nvSpPr>
        <p:spPr>
          <a:xfrm>
            <a:off x="169984" y="2167448"/>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62" name="Shape 762"/>
          <p:cNvCxnSpPr>
            <a:stCxn id="761" idx="3"/>
            <a:endCxn id="754" idx="1"/>
          </p:cNvCxnSpPr>
          <p:nvPr/>
        </p:nvCxnSpPr>
        <p:spPr>
          <a:xfrm rot="10800000" flipH="1">
            <a:off x="1998785" y="2244791"/>
            <a:ext cx="363300" cy="2766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3" name="Shape 763"/>
          <p:cNvCxnSpPr>
            <a:stCxn id="760" idx="3"/>
            <a:endCxn id="753" idx="1"/>
          </p:cNvCxnSpPr>
          <p:nvPr/>
        </p:nvCxnSpPr>
        <p:spPr>
          <a:xfrm rot="10800000" flipH="1">
            <a:off x="1998785" y="2735190"/>
            <a:ext cx="363300" cy="5223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4" name="Shape 764"/>
          <p:cNvCxnSpPr>
            <a:stCxn id="757" idx="3"/>
            <a:endCxn id="735" idx="1"/>
          </p:cNvCxnSpPr>
          <p:nvPr/>
        </p:nvCxnSpPr>
        <p:spPr>
          <a:xfrm rot="10800000" flipH="1">
            <a:off x="1981200" y="3280589"/>
            <a:ext cx="381000" cy="7389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5" name="Shape 765"/>
          <p:cNvCxnSpPr>
            <a:stCxn id="758" idx="3"/>
            <a:endCxn id="745" idx="1"/>
          </p:cNvCxnSpPr>
          <p:nvPr/>
        </p:nvCxnSpPr>
        <p:spPr>
          <a:xfrm rot="10800000" flipH="1">
            <a:off x="1981200" y="3927056"/>
            <a:ext cx="392700" cy="9057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6" name="Shape 766"/>
          <p:cNvCxnSpPr>
            <a:stCxn id="759" idx="3"/>
            <a:endCxn id="746" idx="1"/>
          </p:cNvCxnSpPr>
          <p:nvPr/>
        </p:nvCxnSpPr>
        <p:spPr>
          <a:xfrm rot="10800000" flipH="1">
            <a:off x="1998785" y="4543325"/>
            <a:ext cx="414600" cy="10380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7" name="Shape 767"/>
          <p:cNvCxnSpPr>
            <a:stCxn id="756" idx="3"/>
            <a:endCxn id="725" idx="1"/>
          </p:cNvCxnSpPr>
          <p:nvPr/>
        </p:nvCxnSpPr>
        <p:spPr>
          <a:xfrm>
            <a:off x="1981200" y="6049832"/>
            <a:ext cx="381000" cy="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68" name="Shape 768"/>
          <p:cNvSpPr/>
          <p:nvPr/>
        </p:nvSpPr>
        <p:spPr>
          <a:xfrm>
            <a:off x="0" y="1238190"/>
            <a:ext cx="2171700" cy="4620133"/>
          </a:xfrm>
          <a:prstGeom prst="rect">
            <a:avLst/>
          </a:prstGeom>
          <a:noFill/>
          <a:ln w="25400" cap="flat" cmpd="sng">
            <a:solidFill>
              <a:srgbClr val="FF0000"/>
            </a:solidFill>
            <a:prstDash val="dash"/>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69" name="Shape 769"/>
          <p:cNvSpPr txBox="1"/>
          <p:nvPr/>
        </p:nvSpPr>
        <p:spPr>
          <a:xfrm>
            <a:off x="0" y="6324600"/>
            <a:ext cx="2362200"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000" b="1" i="0" u="none" strike="noStrike" cap="none">
                <a:solidFill>
                  <a:srgbClr val="FF0000"/>
                </a:solidFill>
                <a:latin typeface="Arial"/>
                <a:ea typeface="Arial"/>
                <a:cs typeface="Arial"/>
                <a:sym typeface="Arial"/>
              </a:rPr>
              <a:t>Conversion to McIDAS AREA file format is extrernal to eTRaP processing</a:t>
            </a:r>
          </a:p>
        </p:txBody>
      </p:sp>
      <p:sp>
        <p:nvSpPr>
          <p:cNvPr id="770" name="Shape 770"/>
          <p:cNvSpPr txBox="1"/>
          <p:nvPr/>
        </p:nvSpPr>
        <p:spPr>
          <a:xfrm>
            <a:off x="6553200" y="3195466"/>
            <a:ext cx="1066799" cy="24622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GIF sftp push</a:t>
            </a:r>
          </a:p>
        </p:txBody>
      </p:sp>
      <p:sp>
        <p:nvSpPr>
          <p:cNvPr id="771" name="Shape 771"/>
          <p:cNvSpPr txBox="1"/>
          <p:nvPr/>
        </p:nvSpPr>
        <p:spPr>
          <a:xfrm>
            <a:off x="6565897" y="4094946"/>
            <a:ext cx="1066799"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GIF </a:t>
            </a:r>
            <a:r>
              <a:rPr lang="en-US" sz="1000" b="0" i="0" u="none" strike="noStrike" cap="none">
                <a:solidFill>
                  <a:schemeClr val="dk1"/>
                </a:solidFill>
                <a:latin typeface="Arial"/>
                <a:ea typeface="Arial"/>
                <a:cs typeface="Arial"/>
                <a:sym typeface="Arial"/>
              </a:rPr>
              <a:t> sftp push</a:t>
            </a:r>
          </a:p>
        </p:txBody>
      </p:sp>
      <p:sp>
        <p:nvSpPr>
          <p:cNvPr id="772" name="Shape 772"/>
          <p:cNvSpPr txBox="1"/>
          <p:nvPr/>
        </p:nvSpPr>
        <p:spPr>
          <a:xfrm>
            <a:off x="7912100" y="1733490"/>
            <a:ext cx="12318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HPC</a:t>
            </a:r>
          </a:p>
        </p:txBody>
      </p:sp>
      <p:sp>
        <p:nvSpPr>
          <p:cNvPr id="773" name="Shape 773"/>
          <p:cNvSpPr txBox="1"/>
          <p:nvPr/>
        </p:nvSpPr>
        <p:spPr>
          <a:xfrm>
            <a:off x="7899400" y="2212208"/>
            <a:ext cx="12445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NCEI</a:t>
            </a:r>
          </a:p>
        </p:txBody>
      </p:sp>
      <p:cxnSp>
        <p:nvCxnSpPr>
          <p:cNvPr id="774" name="Shape 774"/>
          <p:cNvCxnSpPr>
            <a:stCxn id="738" idx="3"/>
            <a:endCxn id="772" idx="1"/>
          </p:cNvCxnSpPr>
          <p:nvPr/>
        </p:nvCxnSpPr>
        <p:spPr>
          <a:xfrm rot="10800000" flipH="1">
            <a:off x="7619999" y="1856589"/>
            <a:ext cx="292200" cy="153900"/>
          </a:xfrm>
          <a:prstGeom prst="bentConnector3">
            <a:avLst>
              <a:gd name="adj1" fmla="val 49983"/>
            </a:avLst>
          </a:prstGeom>
          <a:noFill/>
          <a:ln w="25400" cap="flat" cmpd="sng">
            <a:solidFill>
              <a:srgbClr val="100000"/>
            </a:solidFill>
            <a:prstDash val="solid"/>
            <a:miter/>
            <a:headEnd type="none" w="med" len="med"/>
            <a:tailEnd type="triangle" w="lg" len="lg"/>
          </a:ln>
        </p:spPr>
      </p:cxnSp>
      <p:sp>
        <p:nvSpPr>
          <p:cNvPr id="775" name="Shape 775"/>
          <p:cNvSpPr txBox="1"/>
          <p:nvPr/>
        </p:nvSpPr>
        <p:spPr>
          <a:xfrm>
            <a:off x="7764867" y="2420947"/>
            <a:ext cx="1379131" cy="707886"/>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Tar file containing GIF, McIDAS Area Files, ASCII</a:t>
            </a:r>
          </a:p>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pull</a:t>
            </a:r>
          </a:p>
        </p:txBody>
      </p:sp>
      <p:sp>
        <p:nvSpPr>
          <p:cNvPr id="776" name="Shape 776"/>
          <p:cNvSpPr txBox="1"/>
          <p:nvPr/>
        </p:nvSpPr>
        <p:spPr>
          <a:xfrm>
            <a:off x="8113528" y="1958446"/>
            <a:ext cx="902880" cy="246220"/>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Ascii ftp pull</a:t>
            </a:r>
          </a:p>
        </p:txBody>
      </p:sp>
      <p:sp>
        <p:nvSpPr>
          <p:cNvPr id="778" name="Shape 778"/>
          <p:cNvSpPr txBox="1"/>
          <p:nvPr/>
        </p:nvSpPr>
        <p:spPr>
          <a:xfrm>
            <a:off x="190500" y="1389475"/>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GPM MGI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79" name="Shape 779"/>
          <p:cNvCxnSpPr/>
          <p:nvPr/>
        </p:nvCxnSpPr>
        <p:spPr>
          <a:xfrm rot="10800000" flipH="1">
            <a:off x="2019438" y="1804556"/>
            <a:ext cx="336900" cy="5670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80" name="Shape 780"/>
          <p:cNvSpPr txBox="1"/>
          <p:nvPr/>
        </p:nvSpPr>
        <p:spPr>
          <a:xfrm>
            <a:off x="2413452" y="494018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Storm SHIPS(R-CLIPER) </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a:t>
            </a:r>
          </a:p>
        </p:txBody>
      </p:sp>
      <p:sp>
        <p:nvSpPr>
          <p:cNvPr id="63" name="Shape 754"/>
          <p:cNvSpPr txBox="1"/>
          <p:nvPr/>
        </p:nvSpPr>
        <p:spPr>
          <a:xfrm>
            <a:off x="2319669" y="1558145"/>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lvl="0" algn="ctr">
              <a:buClr>
                <a:schemeClr val="dk1"/>
              </a:buClr>
              <a:buSzPct val="25000"/>
            </a:pPr>
            <a:r>
              <a:rPr lang="en-US" sz="1000" dirty="0">
                <a:solidFill>
                  <a:schemeClr val="dk1"/>
                </a:solidFill>
              </a:rPr>
              <a:t>GPM GMI  rain rate</a:t>
            </a:r>
          </a:p>
          <a:p>
            <a:pPr lvl="0" algn="ctr">
              <a:buClr>
                <a:schemeClr val="dk1"/>
              </a:buClr>
              <a:buSzPct val="25000"/>
            </a:pPr>
            <a:r>
              <a:rPr lang="en-US" sz="1000" dirty="0">
                <a:solidFill>
                  <a:schemeClr val="dk1"/>
                </a:solidFill>
              </a:rPr>
              <a:t>SFS/GEODIST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381000" y="1905000"/>
            <a:ext cx="8534399" cy="4800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3200" b="0" i="0" u="none" strike="noStrike" cap="none" dirty="0" err="1">
                <a:solidFill>
                  <a:schemeClr val="dk1"/>
                </a:solidFill>
                <a:latin typeface="Calibri"/>
                <a:ea typeface="Calibri"/>
                <a:cs typeface="Calibri"/>
                <a:sym typeface="Calibri"/>
              </a:rPr>
              <a:t>eTRaP</a:t>
            </a:r>
            <a:r>
              <a:rPr lang="en-US" sz="3200" b="0" i="0" u="none" strike="noStrike" cap="none" dirty="0">
                <a:solidFill>
                  <a:schemeClr val="dk1"/>
                </a:solidFill>
                <a:latin typeface="Calibri"/>
                <a:ea typeface="Calibri"/>
                <a:cs typeface="Calibri"/>
                <a:sym typeface="Calibri"/>
              </a:rPr>
              <a:t> is running on ESPC geo system</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Development / Test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Pre-operational codes (DAP) received from STAR have been thoroughly tested on geoprdo3t at ESPC </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dirty="0">
                <a:solidFill>
                  <a:schemeClr val="dk1"/>
                </a:solidFill>
                <a:latin typeface="Calibri"/>
                <a:ea typeface="Calibri"/>
                <a:cs typeface="Calibri"/>
                <a:sym typeface="Calibri"/>
              </a:rPr>
              <a:t>Production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is running on geoprod3.</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dirty="0">
                <a:solidFill>
                  <a:schemeClr val="dk1"/>
                </a:solidFill>
                <a:latin typeface="Calibri"/>
                <a:ea typeface="Calibri"/>
                <a:cs typeface="Calibri"/>
                <a:sym typeface="Calibri"/>
              </a:rPr>
              <a:t>The products </a:t>
            </a:r>
            <a:r>
              <a:rPr lang="en-US" sz="2400" dirty="0" smtClean="0">
                <a:latin typeface="Calibri"/>
                <a:ea typeface="Calibri"/>
                <a:cs typeface="Calibri"/>
                <a:sym typeface="Calibri"/>
              </a:rPr>
              <a:t>are</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distributed to users through ESPC Data Distribution server (DDS/PDA) and ESPC website server (GP5)</a:t>
            </a:r>
          </a:p>
        </p:txBody>
      </p:sp>
      <p:sp>
        <p:nvSpPr>
          <p:cNvPr id="786" name="Shape 78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Production</a:t>
            </a:r>
          </a:p>
        </p:txBody>
      </p:sp>
      <p:sp>
        <p:nvSpPr>
          <p:cNvPr id="787" name="Shape 7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9600" y="2057400"/>
            <a:ext cx="7848599" cy="38099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dirty="0">
                <a:solidFill>
                  <a:schemeClr val="dk1"/>
                </a:solidFill>
                <a:latin typeface="Calibri"/>
                <a:ea typeface="Calibri"/>
                <a:cs typeface="Calibri"/>
                <a:sym typeface="Calibri"/>
              </a:rPr>
              <a:t>Add </a:t>
            </a:r>
            <a:r>
              <a:rPr lang="en-US" sz="2400" b="0" i="0" u="none" strike="noStrike" cap="none" dirty="0" smtClean="0">
                <a:solidFill>
                  <a:schemeClr val="dk1"/>
                </a:solidFill>
                <a:latin typeface="Calibri"/>
                <a:ea typeface="Calibri"/>
                <a:cs typeface="Calibri"/>
                <a:sym typeface="Calibri"/>
              </a:rPr>
              <a:t>R-CLIPER </a:t>
            </a:r>
            <a:r>
              <a:rPr lang="en-US" sz="2400" dirty="0" smtClean="0">
                <a:latin typeface="Calibri"/>
                <a:ea typeface="Calibri"/>
                <a:cs typeface="Calibri"/>
                <a:sym typeface="Calibri"/>
              </a:rPr>
              <a:t>rainfall forecasts to the eTRaP ensemble:</a:t>
            </a:r>
            <a:endParaRPr lang="en-US" sz="2400" b="0" i="0" u="none" strike="noStrike" cap="none" dirty="0">
              <a:solidFill>
                <a:schemeClr val="dk1"/>
              </a:solidFill>
              <a:latin typeface="Calibri"/>
              <a:ea typeface="Calibri"/>
              <a:cs typeface="Calibri"/>
              <a:sym typeface="Calibri"/>
            </a:endParaRPr>
          </a:p>
          <a:p>
            <a:pPr marL="850901" marR="0" lvl="1" indent="-457200" algn="l" rtl="0">
              <a:lnSpc>
                <a:spcPct val="90000"/>
              </a:lnSpc>
              <a:spcBef>
                <a:spcPts val="480"/>
              </a:spcBef>
              <a:spcAft>
                <a:spcPts val="0"/>
              </a:spcAft>
              <a:buClr>
                <a:schemeClr val="accent1"/>
              </a:buClr>
              <a:buSzPct val="85000"/>
              <a:buFont typeface="+mj-lt"/>
              <a:buAutoNum type="arabicPeriod"/>
            </a:pPr>
            <a:r>
              <a:rPr lang="en-US" sz="2400" b="0" i="0" u="none" strike="noStrike" cap="none" dirty="0" smtClean="0">
                <a:solidFill>
                  <a:schemeClr val="dk1"/>
                </a:solidFill>
                <a:latin typeface="Calibri"/>
                <a:ea typeface="Calibri"/>
                <a:cs typeface="Calibri"/>
                <a:sym typeface="Calibri"/>
              </a:rPr>
              <a:t>Run R-CLIPER for historic storms that made landfall over the CONUS</a:t>
            </a:r>
          </a:p>
          <a:p>
            <a:pPr marL="850901" marR="0" lvl="1" indent="-457200" algn="l" rtl="0">
              <a:lnSpc>
                <a:spcPct val="90000"/>
              </a:lnSpc>
              <a:spcBef>
                <a:spcPts val="480"/>
              </a:spcBef>
              <a:spcAft>
                <a:spcPts val="0"/>
              </a:spcAft>
              <a:buClr>
                <a:schemeClr val="accent1"/>
              </a:buClr>
              <a:buSzPct val="85000"/>
              <a:buFont typeface="+mj-lt"/>
              <a:buAutoNum type="arabicPeriod"/>
            </a:pPr>
            <a:r>
              <a:rPr lang="en-US" dirty="0" smtClean="0">
                <a:latin typeface="Calibri"/>
                <a:ea typeface="Calibri"/>
                <a:cs typeface="Calibri"/>
                <a:sym typeface="Calibri"/>
              </a:rPr>
              <a:t>D</a:t>
            </a:r>
            <a:r>
              <a:rPr lang="en-US" sz="2400" b="0" i="0" u="none" strike="noStrike" cap="none" dirty="0" smtClean="0">
                <a:solidFill>
                  <a:schemeClr val="dk1"/>
                </a:solidFill>
                <a:latin typeface="Calibri"/>
                <a:ea typeface="Calibri"/>
                <a:cs typeface="Calibri"/>
                <a:sym typeface="Calibri"/>
              </a:rPr>
              <a:t>etermine </a:t>
            </a:r>
            <a:r>
              <a:rPr lang="en-US" sz="2400" b="0" i="0" u="none" strike="noStrike" cap="none" dirty="0">
                <a:solidFill>
                  <a:schemeClr val="dk1"/>
                </a:solidFill>
                <a:latin typeface="Calibri"/>
                <a:ea typeface="Calibri"/>
                <a:cs typeface="Calibri"/>
                <a:sym typeface="Calibri"/>
              </a:rPr>
              <a:t>the optimal weighting of </a:t>
            </a:r>
            <a:r>
              <a:rPr lang="en-US" dirty="0" smtClean="0">
                <a:latin typeface="Calibri"/>
                <a:ea typeface="Calibri"/>
                <a:cs typeface="Calibri"/>
                <a:sym typeface="Calibri"/>
              </a:rPr>
              <a:t>R-CLIPER</a:t>
            </a:r>
            <a:r>
              <a:rPr lang="en-US" sz="2400" b="0" i="0" u="none" strike="noStrike" cap="none" dirty="0" smtClean="0">
                <a:solidFill>
                  <a:schemeClr val="dk1"/>
                </a:solidFill>
                <a:latin typeface="Calibri"/>
                <a:ea typeface="Calibri"/>
                <a:cs typeface="Calibri"/>
                <a:sym typeface="Calibri"/>
              </a:rPr>
              <a:t> based </a:t>
            </a:r>
            <a:r>
              <a:rPr lang="en-US" sz="2400" b="0" i="0" u="none" strike="noStrike" cap="none" dirty="0">
                <a:solidFill>
                  <a:schemeClr val="dk1"/>
                </a:solidFill>
                <a:latin typeface="Calibri"/>
                <a:ea typeface="Calibri"/>
                <a:cs typeface="Calibri"/>
                <a:sym typeface="Calibri"/>
              </a:rPr>
              <a:t>on </a:t>
            </a:r>
            <a:r>
              <a:rPr lang="en-US" sz="2400" b="0" i="0" u="none" strike="noStrike" cap="none" dirty="0" smtClean="0">
                <a:solidFill>
                  <a:schemeClr val="dk1"/>
                </a:solidFill>
                <a:latin typeface="Calibri"/>
                <a:ea typeface="Calibri"/>
                <a:cs typeface="Calibri"/>
                <a:sym typeface="Calibri"/>
              </a:rPr>
              <a:t>its </a:t>
            </a:r>
            <a:r>
              <a:rPr lang="en-US" sz="2400" b="0" i="0" u="none" strike="noStrike" cap="none" dirty="0">
                <a:solidFill>
                  <a:schemeClr val="dk1"/>
                </a:solidFill>
                <a:latin typeface="Calibri"/>
                <a:ea typeface="Calibri"/>
                <a:cs typeface="Calibri"/>
                <a:sym typeface="Calibri"/>
              </a:rPr>
              <a:t>skill relative to </a:t>
            </a:r>
            <a:r>
              <a:rPr lang="en-US" sz="2400" b="0" i="0" u="none" strike="noStrike" cap="none" dirty="0" smtClean="0">
                <a:solidFill>
                  <a:schemeClr val="dk1"/>
                </a:solidFill>
                <a:latin typeface="Calibri"/>
                <a:ea typeface="Calibri"/>
                <a:cs typeface="Calibri"/>
                <a:sym typeface="Calibri"/>
              </a:rPr>
              <a:t>corresponding </a:t>
            </a:r>
            <a:r>
              <a:rPr lang="en-US" sz="2400" b="0" i="0" u="none" strike="noStrike" cap="none" dirty="0">
                <a:solidFill>
                  <a:schemeClr val="dk1"/>
                </a:solidFill>
                <a:latin typeface="Calibri"/>
                <a:ea typeface="Calibri"/>
                <a:cs typeface="Calibri"/>
                <a:sym typeface="Calibri"/>
              </a:rPr>
              <a:t>MW </a:t>
            </a:r>
            <a:r>
              <a:rPr lang="en-US" sz="2400" b="0" i="0" u="none" strike="noStrike" cap="none" dirty="0" err="1">
                <a:solidFill>
                  <a:schemeClr val="dk1"/>
                </a:solidFill>
                <a:latin typeface="Calibri"/>
                <a:ea typeface="Calibri"/>
                <a:cs typeface="Calibri"/>
                <a:sym typeface="Calibri"/>
              </a:rPr>
              <a:t>TRaPs</a:t>
            </a:r>
            <a:r>
              <a:rPr lang="en-US" sz="2400" b="0" i="0" u="none" strike="noStrike" cap="none" dirty="0">
                <a:solidFill>
                  <a:schemeClr val="dk1"/>
                </a:solidFill>
                <a:latin typeface="Calibri"/>
                <a:ea typeface="Calibri"/>
                <a:cs typeface="Calibri"/>
                <a:sym typeface="Calibri"/>
              </a:rPr>
              <a:t>.</a:t>
            </a:r>
          </a:p>
          <a:p>
            <a:pPr marL="850901" marR="0" lvl="1" indent="-457200" algn="l" rtl="0">
              <a:lnSpc>
                <a:spcPct val="90000"/>
              </a:lnSpc>
              <a:spcBef>
                <a:spcPts val="480"/>
              </a:spcBef>
              <a:spcAft>
                <a:spcPts val="0"/>
              </a:spcAft>
              <a:buClr>
                <a:schemeClr val="accent1"/>
              </a:buClr>
              <a:buSzPct val="85000"/>
              <a:buFont typeface="+mj-lt"/>
              <a:buAutoNum type="arabicPeriod"/>
            </a:pPr>
            <a:r>
              <a:rPr lang="en-US" sz="2400" b="0" i="0" u="none" strike="noStrike" cap="none" dirty="0" smtClean="0">
                <a:solidFill>
                  <a:schemeClr val="dk1"/>
                </a:solidFill>
                <a:latin typeface="Calibri"/>
                <a:ea typeface="Calibri"/>
                <a:cs typeface="Calibri"/>
                <a:sym typeface="Calibri"/>
              </a:rPr>
              <a:t>Run eTRaP without and with R-CLIPER and evaluate the impact of R-CLIPER on forecast skill. Adding </a:t>
            </a:r>
            <a:r>
              <a:rPr lang="en-US" dirty="0" smtClean="0">
                <a:latin typeface="Calibri"/>
                <a:ea typeface="Calibri"/>
                <a:cs typeface="Calibri"/>
                <a:sym typeface="Calibri"/>
              </a:rPr>
              <a:t>R-CLIPER</a:t>
            </a:r>
            <a:r>
              <a:rPr lang="en-US" sz="2400" b="0" i="0" u="none" strike="noStrike" cap="none" dirty="0" smtClean="0">
                <a:solidFill>
                  <a:schemeClr val="dk1"/>
                </a:solidFill>
                <a:latin typeface="Calibri"/>
                <a:ea typeface="Calibri"/>
                <a:cs typeface="Calibri"/>
                <a:sym typeface="Calibri"/>
              </a:rPr>
              <a:t> must </a:t>
            </a:r>
            <a:r>
              <a:rPr lang="en-US" sz="2400" b="0" i="0" u="none" strike="noStrike" cap="none" dirty="0">
                <a:solidFill>
                  <a:schemeClr val="dk1"/>
                </a:solidFill>
                <a:latin typeface="Calibri"/>
                <a:ea typeface="Calibri"/>
                <a:cs typeface="Calibri"/>
                <a:sym typeface="Calibri"/>
              </a:rPr>
              <a:t>improve the reliability </a:t>
            </a:r>
            <a:r>
              <a:rPr lang="en-US" sz="2400" b="0" i="0" u="none" strike="noStrike" cap="none" dirty="0" smtClean="0">
                <a:solidFill>
                  <a:schemeClr val="dk1"/>
                </a:solidFill>
                <a:latin typeface="Calibri"/>
                <a:ea typeface="Calibri"/>
                <a:cs typeface="Calibri"/>
                <a:sym typeface="Calibri"/>
              </a:rPr>
              <a:t>eTRaP without degrading forecast skill.</a:t>
            </a:r>
            <a:r>
              <a:rPr lang="en-US" sz="2200" b="0" i="0" u="none" strike="noStrike" cap="none" dirty="0" smtClean="0">
                <a:solidFill>
                  <a:srgbClr val="FFFFFF"/>
                </a:solidFill>
                <a:latin typeface="Arial"/>
                <a:ea typeface="Arial"/>
                <a:cs typeface="Arial"/>
                <a:sym typeface="Arial"/>
              </a:rPr>
              <a:t>.</a:t>
            </a:r>
            <a:endParaRPr lang="en-US" sz="2200" b="0" i="0" u="none" strike="noStrike" cap="none" dirty="0">
              <a:solidFill>
                <a:srgbClr val="FFFFFF"/>
              </a:solidFill>
              <a:latin typeface="Arial"/>
              <a:ea typeface="Arial"/>
              <a:cs typeface="Arial"/>
              <a:sym typeface="Arial"/>
            </a:endParaRPr>
          </a:p>
        </p:txBody>
      </p:sp>
      <p:sp>
        <p:nvSpPr>
          <p:cNvPr id="200" name="Shape 200"/>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Project Objectives</a:t>
            </a:r>
          </a:p>
        </p:txBody>
      </p:sp>
      <p:sp>
        <p:nvSpPr>
          <p:cNvPr id="201" name="Shape 2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Ops Server: </a:t>
            </a:r>
            <a:r>
              <a:rPr lang="en-US" sz="2800" b="0" i="0" u="none" strike="noStrike" cap="none" dirty="0" err="1">
                <a:solidFill>
                  <a:schemeClr val="dk1"/>
                </a:solidFill>
                <a:latin typeface="Calibri"/>
                <a:ea typeface="Calibri"/>
                <a:cs typeface="Calibri"/>
                <a:sym typeface="Calibri"/>
              </a:rPr>
              <a:t>Vmware</a:t>
            </a:r>
            <a:r>
              <a:rPr lang="en-US" sz="2800" b="0" i="0" u="none" strike="noStrike" cap="none" dirty="0">
                <a:solidFill>
                  <a:schemeClr val="dk1"/>
                </a:solidFill>
                <a:latin typeface="Calibri"/>
                <a:ea typeface="Calibri"/>
                <a:cs typeface="Calibri"/>
                <a:sym typeface="Calibri"/>
              </a:rPr>
              <a:t> server ‘geoprod3’</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err="1">
                <a:solidFill>
                  <a:schemeClr val="dk1"/>
                </a:solidFill>
                <a:latin typeface="Calibri"/>
                <a:ea typeface="Calibri"/>
                <a:cs typeface="Calibri"/>
                <a:sym typeface="Calibri"/>
              </a:rPr>
              <a:t>RedHat</a:t>
            </a:r>
            <a:r>
              <a:rPr lang="en-US" sz="2400" b="0" i="0" u="none" strike="noStrike" cap="none" dirty="0">
                <a:solidFill>
                  <a:schemeClr val="dk1"/>
                </a:solidFill>
                <a:latin typeface="Calibri"/>
                <a:ea typeface="Calibri"/>
                <a:cs typeface="Calibri"/>
                <a:sym typeface="Calibri"/>
              </a:rPr>
              <a:t> 5.8 64-bit</a:t>
            </a:r>
          </a:p>
          <a:p>
            <a:pPr marL="4572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Libraries installed</a:t>
            </a:r>
          </a:p>
          <a:p>
            <a:pPr lvl="1" indent="-246062">
              <a:lnSpc>
                <a:spcPct val="80000"/>
              </a:lnSpc>
            </a:pPr>
            <a:r>
              <a:rPr lang="en-US" dirty="0" smtClean="0">
                <a:latin typeface="Calibri"/>
                <a:ea typeface="Calibri"/>
                <a:cs typeface="Calibri"/>
                <a:sym typeface="Calibri"/>
              </a:rPr>
              <a:t>McIDASv2012.2</a:t>
            </a:r>
            <a:endParaRPr lang="en-US" dirty="0">
              <a:latin typeface="Calibri"/>
              <a:ea typeface="Calibri"/>
              <a:cs typeface="Calibri"/>
              <a:sym typeface="Calibri"/>
            </a:endParaRPr>
          </a:p>
          <a:p>
            <a:pPr marL="639763" marR="0" lvl="1" indent="-246062" algn="l" rtl="0">
              <a:lnSpc>
                <a:spcPct val="80000"/>
              </a:lnSpc>
              <a:spcBef>
                <a:spcPts val="480"/>
              </a:spcBef>
              <a:spcAft>
                <a:spcPts val="0"/>
              </a:spcAft>
              <a:buClr>
                <a:schemeClr val="accent1"/>
              </a:buClr>
              <a:buSzPct val="85000"/>
              <a:buFont typeface="Noto Sans Symbols"/>
              <a:buChar char="●"/>
            </a:pPr>
            <a:endParaRPr lang="en-US" sz="2400" b="0" i="0" u="none" strike="noStrike" cap="none" dirty="0">
              <a:solidFill>
                <a:schemeClr val="dk1"/>
              </a:solidFill>
              <a:latin typeface="Calibri"/>
              <a:ea typeface="Calibri"/>
              <a:cs typeface="Calibri"/>
              <a:sym typeface="Calibri"/>
            </a:endParaRPr>
          </a:p>
          <a:p>
            <a:pPr marL="393700" marR="0" lvl="1" indent="0" algn="l" rtl="0">
              <a:lnSpc>
                <a:spcPct val="80000"/>
              </a:lnSpc>
              <a:spcBef>
                <a:spcPts val="360"/>
              </a:spcBef>
              <a:spcAft>
                <a:spcPts val="0"/>
              </a:spcAft>
              <a:buClr>
                <a:schemeClr val="accent1"/>
              </a:buClr>
              <a:buSzPct val="25000"/>
              <a:buFont typeface="Noto Sans Symbols"/>
              <a:buNone/>
            </a:pPr>
            <a:endParaRPr sz="1800" b="0" i="0" u="none" strike="noStrike" cap="none" dirty="0">
              <a:solidFill>
                <a:schemeClr val="dk1"/>
              </a:solidFill>
              <a:latin typeface="Calibri"/>
              <a:ea typeface="Calibri"/>
              <a:cs typeface="Calibri"/>
              <a:sym typeface="Calibri"/>
            </a:endParaRPr>
          </a:p>
          <a:p>
            <a:pPr marL="639763" marR="0" lvl="1" indent="-246062" algn="l" rtl="0">
              <a:lnSpc>
                <a:spcPct val="80000"/>
              </a:lnSpc>
              <a:spcBef>
                <a:spcPts val="320"/>
              </a:spcBef>
              <a:spcAft>
                <a:spcPts val="0"/>
              </a:spcAft>
              <a:buClr>
                <a:schemeClr val="accent1"/>
              </a:buClr>
              <a:buSzPct val="85000"/>
              <a:buFont typeface="Noto Sans Symbols"/>
              <a:buNone/>
            </a:pPr>
            <a:endParaRPr sz="1600" b="0" i="0" u="none" strike="noStrike" cap="none" dirty="0">
              <a:solidFill>
                <a:schemeClr val="dk1"/>
              </a:solidFill>
              <a:latin typeface="Arial"/>
              <a:ea typeface="Arial"/>
              <a:cs typeface="Arial"/>
              <a:sym typeface="Arial"/>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793" name="Shape 79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Hardware / Software</a:t>
            </a:r>
          </a:p>
        </p:txBody>
      </p:sp>
      <p:sp>
        <p:nvSpPr>
          <p:cNvPr id="794" name="Shape 7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466354" y="1858962"/>
            <a:ext cx="8296645" cy="4598988"/>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N18/N19, </a:t>
            </a:r>
            <a:r>
              <a:rPr lang="en-US" sz="2800" b="0" i="0" u="none" strike="noStrike" cap="none" dirty="0" err="1">
                <a:solidFill>
                  <a:schemeClr val="dk1"/>
                </a:solidFill>
                <a:latin typeface="Calibri"/>
                <a:ea typeface="Calibri"/>
                <a:cs typeface="Calibri"/>
                <a:sym typeface="Calibri"/>
              </a:rPr>
              <a:t>MetopA</a:t>
            </a:r>
            <a:r>
              <a:rPr lang="en-US" sz="2800" b="0" i="0" u="none" strike="noStrike" cap="none" dirty="0">
                <a:solidFill>
                  <a:schemeClr val="dk1"/>
                </a:solidFill>
                <a:latin typeface="Calibri"/>
                <a:ea typeface="Calibri"/>
                <a:cs typeface="Calibri"/>
                <a:sym typeface="Calibri"/>
              </a:rPr>
              <a:t>/B MHS single-orbit rain rates from SFS/</a:t>
            </a:r>
            <a:r>
              <a:rPr lang="en-US" sz="2800" b="0" i="0" u="none" strike="noStrike" cap="none" dirty="0" err="1">
                <a:solidFill>
                  <a:schemeClr val="dk1"/>
                </a:solidFill>
                <a:latin typeface="Calibri"/>
                <a:ea typeface="Calibri"/>
                <a:cs typeface="Calibri"/>
                <a:sym typeface="Calibri"/>
              </a:rPr>
              <a:t>geodist</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SSMIS (F17/F18) single-orbit rain rates from SFS/</a:t>
            </a:r>
            <a:r>
              <a:rPr lang="en-US" sz="2800" b="0" i="0" u="none" strike="noStrike" cap="none" dirty="0" err="1">
                <a:solidFill>
                  <a:schemeClr val="dk1"/>
                </a:solidFill>
                <a:latin typeface="Calibri"/>
                <a:ea typeface="Calibri"/>
                <a:cs typeface="Calibri"/>
                <a:sym typeface="Calibri"/>
              </a:rPr>
              <a:t>geodist</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GHE 1HR rain rates accumulations from SFS/</a:t>
            </a:r>
            <a:r>
              <a:rPr lang="en-US" sz="2800" b="0" i="0" u="none" strike="noStrike" cap="none" dirty="0" err="1">
                <a:solidFill>
                  <a:schemeClr val="dk1"/>
                </a:solidFill>
                <a:latin typeface="Calibri"/>
                <a:ea typeface="Calibri"/>
                <a:cs typeface="Calibri"/>
                <a:sym typeface="Calibri"/>
              </a:rPr>
              <a:t>geodist</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NPP MIRS rain rates from SFS/</a:t>
            </a:r>
            <a:r>
              <a:rPr lang="en-US" sz="2800" b="0" i="0" u="none" strike="noStrike" cap="none" dirty="0" err="1">
                <a:solidFill>
                  <a:schemeClr val="dk1"/>
                </a:solidFill>
                <a:latin typeface="Calibri"/>
                <a:ea typeface="Calibri"/>
                <a:cs typeface="Calibri"/>
                <a:sym typeface="Calibri"/>
              </a:rPr>
              <a:t>geodist</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GCOM-W AMSR2 rain rates from SFS/</a:t>
            </a:r>
            <a:r>
              <a:rPr lang="en-US" sz="2800" b="0" i="0" u="none" strike="noStrike" cap="none" dirty="0" err="1">
                <a:solidFill>
                  <a:schemeClr val="dk1"/>
                </a:solidFill>
                <a:latin typeface="Calibri"/>
                <a:ea typeface="Calibri"/>
                <a:cs typeface="Calibri"/>
                <a:sym typeface="Calibri"/>
              </a:rPr>
              <a:t>geodist</a:t>
            </a:r>
            <a:endParaRPr lang="en-US" sz="2800" b="0" i="0" u="none" strike="noStrike" cap="none" dirty="0">
              <a:solidFill>
                <a:schemeClr val="dk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tx1"/>
                </a:solidFill>
                <a:latin typeface="Calibri"/>
                <a:ea typeface="Calibri"/>
                <a:cs typeface="Calibri"/>
                <a:sym typeface="Calibri"/>
              </a:rPr>
              <a:t>GPM GMI rain rates from SFS/</a:t>
            </a:r>
            <a:r>
              <a:rPr lang="en-US" sz="2800" b="0" i="0" u="none" strike="noStrike" cap="none" dirty="0" err="1">
                <a:solidFill>
                  <a:schemeClr val="tx1"/>
                </a:solidFill>
                <a:latin typeface="Calibri"/>
                <a:ea typeface="Calibri"/>
                <a:cs typeface="Calibri"/>
                <a:sym typeface="Calibri"/>
              </a:rPr>
              <a:t>geodist</a:t>
            </a:r>
            <a:endParaRPr lang="en-US" sz="2800" b="0" i="0" u="none" strike="noStrike" cap="none" dirty="0">
              <a:solidFill>
                <a:schemeClr val="tx1"/>
              </a:solidFill>
              <a:latin typeface="Calibri"/>
              <a:ea typeface="Calibri"/>
              <a:cs typeface="Calibri"/>
              <a:sym typeface="Calibri"/>
            </a:endParaRP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RSMC bulletins from </a:t>
            </a:r>
            <a:r>
              <a:rPr lang="en-US" sz="2800" b="0" i="0" u="none" strike="noStrike" cap="none" dirty="0" smtClean="0">
                <a:solidFill>
                  <a:schemeClr val="dk1"/>
                </a:solidFill>
                <a:latin typeface="Calibri"/>
                <a:ea typeface="Calibri"/>
                <a:cs typeface="Calibri"/>
                <a:sym typeface="Calibri"/>
              </a:rPr>
              <a:t>FOS2</a:t>
            </a:r>
          </a:p>
          <a:p>
            <a:pPr marL="273050" marR="0" lvl="0" indent="-273050" algn="l" rtl="0">
              <a:spcBef>
                <a:spcPts val="300"/>
              </a:spcBef>
              <a:spcAft>
                <a:spcPts val="0"/>
              </a:spcAft>
              <a:buClr>
                <a:srgbClr val="0BD0D9"/>
              </a:buClr>
              <a:buSzPct val="95000"/>
              <a:buFont typeface="Noto Sans Symbols"/>
              <a:buChar char="●"/>
            </a:pPr>
            <a:r>
              <a:rPr lang="en-US" sz="2800" dirty="0" smtClean="0">
                <a:solidFill>
                  <a:srgbClr val="FF0000"/>
                </a:solidFill>
                <a:latin typeface="Calibri"/>
                <a:ea typeface="Calibri"/>
                <a:cs typeface="Calibri"/>
                <a:sym typeface="Calibri"/>
              </a:rPr>
              <a:t>NHC/JTWC SHIPS files from SFS</a:t>
            </a:r>
            <a:endParaRPr lang="en-US" sz="2800" b="0" i="0" u="none" strike="noStrike" cap="none" dirty="0">
              <a:solidFill>
                <a:srgbClr val="FF0000"/>
              </a:solidFill>
              <a:latin typeface="Calibri"/>
              <a:ea typeface="Calibri"/>
              <a:cs typeface="Calibri"/>
              <a:sym typeface="Calibri"/>
            </a:endParaRPr>
          </a:p>
        </p:txBody>
      </p:sp>
      <p:sp>
        <p:nvSpPr>
          <p:cNvPr id="800" name="Shape 800"/>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Input Data Sources</a:t>
            </a:r>
          </a:p>
        </p:txBody>
      </p:sp>
      <p:sp>
        <p:nvSpPr>
          <p:cNvPr id="801" name="Shape 8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TC forecast files (bulletins) are pulled from FOS every ten minutes.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Tropical cyclone </a:t>
            </a:r>
            <a:r>
              <a:rPr lang="en-US" sz="2400" b="0" i="0" u="none" strike="noStrike" cap="none" dirty="0" smtClean="0">
                <a:solidFill>
                  <a:schemeClr val="dk1"/>
                </a:solidFill>
                <a:latin typeface="Calibri"/>
                <a:ea typeface="Calibri"/>
                <a:cs typeface="Calibri"/>
                <a:sym typeface="Calibri"/>
              </a:rPr>
              <a:t>position and intensity are </a:t>
            </a:r>
            <a:r>
              <a:rPr lang="en-US" sz="2400" b="0" i="0" u="none" strike="noStrike" cap="none" dirty="0">
                <a:solidFill>
                  <a:schemeClr val="dk1"/>
                </a:solidFill>
                <a:latin typeface="Calibri"/>
                <a:ea typeface="Calibri"/>
                <a:cs typeface="Calibri"/>
                <a:sym typeface="Calibri"/>
              </a:rPr>
              <a:t>extracted from bulletins.</a:t>
            </a: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TC Forecast 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dirty="0" smtClean="0">
                <a:solidFill>
                  <a:srgbClr val="FF0000"/>
                </a:solidFill>
                <a:latin typeface="Calibri"/>
                <a:ea typeface="Calibri"/>
                <a:cs typeface="Calibri"/>
                <a:sym typeface="Calibri"/>
              </a:rPr>
              <a:t>SHIPS diagnostic files</a:t>
            </a:r>
            <a:r>
              <a:rPr lang="en-US" sz="2800" b="0" i="0" u="none" strike="noStrike" cap="none" dirty="0" smtClean="0">
                <a:solidFill>
                  <a:srgbClr val="FF0000"/>
                </a:solidFill>
                <a:latin typeface="Calibri"/>
                <a:ea typeface="Calibri"/>
                <a:cs typeface="Calibri"/>
                <a:sym typeface="Calibri"/>
              </a:rPr>
              <a:t> </a:t>
            </a:r>
            <a:r>
              <a:rPr lang="en-US" sz="2800" b="0" i="0" u="none" strike="noStrike" cap="none" dirty="0">
                <a:solidFill>
                  <a:srgbClr val="FF0000"/>
                </a:solidFill>
                <a:latin typeface="Calibri"/>
                <a:ea typeface="Calibri"/>
                <a:cs typeface="Calibri"/>
                <a:sym typeface="Calibri"/>
              </a:rPr>
              <a:t>are pulled from </a:t>
            </a:r>
            <a:r>
              <a:rPr lang="en-US" sz="2800" dirty="0" smtClean="0">
                <a:solidFill>
                  <a:srgbClr val="FF0000"/>
                </a:solidFill>
                <a:latin typeface="Calibri"/>
                <a:ea typeface="Calibri"/>
                <a:cs typeface="Calibri"/>
                <a:sym typeface="Calibri"/>
              </a:rPr>
              <a:t>SFS</a:t>
            </a:r>
            <a:r>
              <a:rPr lang="en-US" sz="2800" b="0" i="0" u="none" strike="noStrike" cap="none" dirty="0" smtClean="0">
                <a:solidFill>
                  <a:srgbClr val="FF0000"/>
                </a:solidFill>
                <a:latin typeface="Calibri"/>
                <a:ea typeface="Calibri"/>
                <a:cs typeface="Calibri"/>
                <a:sym typeface="Calibri"/>
              </a:rPr>
              <a:t> </a:t>
            </a:r>
            <a:r>
              <a:rPr lang="en-US" sz="2800" b="0" i="0" u="none" strike="noStrike" cap="none" dirty="0">
                <a:solidFill>
                  <a:srgbClr val="FF0000"/>
                </a:solidFill>
                <a:latin typeface="Calibri"/>
                <a:ea typeface="Calibri"/>
                <a:cs typeface="Calibri"/>
                <a:sym typeface="Calibri"/>
              </a:rPr>
              <a:t>every </a:t>
            </a:r>
            <a:r>
              <a:rPr lang="en-US" sz="2800" dirty="0" smtClean="0">
                <a:solidFill>
                  <a:srgbClr val="FF0000"/>
                </a:solidFill>
                <a:latin typeface="Calibri"/>
                <a:ea typeface="Calibri"/>
                <a:cs typeface="Calibri"/>
                <a:sym typeface="Calibri"/>
              </a:rPr>
              <a:t>6 hours</a:t>
            </a:r>
            <a:r>
              <a:rPr lang="en-US" sz="2800" b="0" i="0" u="none" strike="noStrike" cap="none" dirty="0" smtClean="0">
                <a:solidFill>
                  <a:srgbClr val="FF0000"/>
                </a:solidFill>
                <a:latin typeface="Calibri"/>
                <a:ea typeface="Calibri"/>
                <a:cs typeface="Calibri"/>
                <a:sym typeface="Calibri"/>
              </a:rPr>
              <a:t>.</a:t>
            </a:r>
            <a:endParaRPr lang="en-US" sz="2800" b="0" i="0" u="none" strike="noStrike" cap="none" dirty="0">
              <a:solidFill>
                <a:srgbClr val="FF0000"/>
              </a:solidFill>
              <a:latin typeface="Calibri"/>
              <a:ea typeface="Calibri"/>
              <a:cs typeface="Calibri"/>
              <a:sym typeface="Calibri"/>
            </a:endParaRPr>
          </a:p>
          <a:p>
            <a:pPr marL="639763" marR="0" lvl="1" indent="-246062" algn="l" rtl="0">
              <a:lnSpc>
                <a:spcPct val="90000"/>
              </a:lnSpc>
              <a:spcBef>
                <a:spcPts val="480"/>
              </a:spcBef>
              <a:spcAft>
                <a:spcPts val="0"/>
              </a:spcAft>
              <a:buClr>
                <a:schemeClr val="accent1"/>
              </a:buClr>
              <a:buSzPct val="85000"/>
              <a:buFont typeface="Noto Sans Symbols"/>
              <a:buChar char="●"/>
            </a:pPr>
            <a:r>
              <a:rPr lang="en-US" dirty="0" smtClean="0">
                <a:solidFill>
                  <a:srgbClr val="FF0000"/>
                </a:solidFill>
                <a:latin typeface="Calibri"/>
                <a:ea typeface="Calibri"/>
                <a:cs typeface="Calibri"/>
                <a:sym typeface="Calibri"/>
              </a:rPr>
              <a:t>Shear data are</a:t>
            </a:r>
            <a:r>
              <a:rPr lang="en-US" sz="2400" b="0" i="0" u="none" strike="noStrike" cap="none" dirty="0" smtClean="0">
                <a:solidFill>
                  <a:srgbClr val="FF0000"/>
                </a:solidFill>
                <a:latin typeface="Calibri"/>
                <a:ea typeface="Calibri"/>
                <a:cs typeface="Calibri"/>
                <a:sym typeface="Calibri"/>
              </a:rPr>
              <a:t> </a:t>
            </a:r>
            <a:r>
              <a:rPr lang="en-US" sz="2400" b="0" i="0" u="none" strike="noStrike" cap="none" dirty="0">
                <a:solidFill>
                  <a:srgbClr val="FF0000"/>
                </a:solidFill>
                <a:latin typeface="Calibri"/>
                <a:ea typeface="Calibri"/>
                <a:cs typeface="Calibri"/>
                <a:sym typeface="Calibri"/>
              </a:rPr>
              <a:t>extracted from </a:t>
            </a:r>
            <a:r>
              <a:rPr lang="en-US" dirty="0" smtClean="0">
                <a:solidFill>
                  <a:srgbClr val="FF0000"/>
                </a:solidFill>
                <a:latin typeface="Calibri"/>
                <a:ea typeface="Calibri"/>
                <a:cs typeface="Calibri"/>
                <a:sym typeface="Calibri"/>
              </a:rPr>
              <a:t>SHIPS file</a:t>
            </a:r>
            <a:r>
              <a:rPr lang="en-US" sz="2400" b="0" i="0" u="none" strike="noStrike" cap="none" dirty="0" smtClean="0">
                <a:solidFill>
                  <a:srgbClr val="FF0000"/>
                </a:solidFill>
                <a:latin typeface="Calibri"/>
                <a:ea typeface="Calibri"/>
                <a:cs typeface="Calibri"/>
                <a:sym typeface="Calibri"/>
              </a:rPr>
              <a:t>.</a:t>
            </a:r>
            <a:endParaRPr lang="en-US" sz="2400" b="0" i="0" u="none" strike="noStrike" cap="none" dirty="0">
              <a:solidFill>
                <a:srgbClr val="FF0000"/>
              </a:solidFill>
              <a:latin typeface="Calibri"/>
              <a:ea typeface="Calibri"/>
              <a:cs typeface="Calibri"/>
              <a:sym typeface="Calibri"/>
            </a:endParaRP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dirty="0">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dirty="0" smtClean="0">
                <a:solidFill>
                  <a:srgbClr val="263F78"/>
                </a:solidFill>
                <a:latin typeface="Calibri"/>
                <a:ea typeface="Calibri"/>
                <a:cs typeface="Calibri"/>
                <a:sym typeface="Calibri"/>
              </a:rPr>
              <a:t>SHIPS</a:t>
            </a:r>
            <a:r>
              <a:rPr lang="en-US" sz="4000" b="1" i="0" u="none" strike="noStrike" cap="none" dirty="0" smtClean="0">
                <a:solidFill>
                  <a:srgbClr val="263F78"/>
                </a:solidFill>
                <a:latin typeface="Calibri"/>
                <a:ea typeface="Calibri"/>
                <a:cs typeface="Calibri"/>
                <a:sym typeface="Calibri"/>
              </a:rPr>
              <a:t> </a:t>
            </a:r>
            <a:r>
              <a:rPr lang="en-US" sz="4000" b="1" i="0" u="none" strike="noStrike" cap="none" dirty="0">
                <a:solidFill>
                  <a:srgbClr val="263F78"/>
                </a:solidFill>
                <a:latin typeface="Calibri"/>
                <a:ea typeface="Calibri"/>
                <a:cs typeface="Calibri"/>
                <a:sym typeface="Calibri"/>
              </a:rPr>
              <a:t>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83</a:t>
            </a:fld>
            <a:endParaRPr lang="en-US" sz="1400" b="0" i="0" u="none" strike="noStrike" cap="none">
              <a:solidFill>
                <a:srgbClr val="295F71"/>
              </a:solidFill>
              <a:latin typeface="Calibri"/>
              <a:ea typeface="Calibri"/>
              <a:cs typeface="Calibri"/>
              <a:sym typeface="Calibri"/>
            </a:endParaRPr>
          </a:p>
        </p:txBody>
      </p:sp>
    </p:spTree>
    <p:extLst>
      <p:ext uri="{BB962C8B-B14F-4D97-AF65-F5344CB8AC3E}">
        <p14:creationId xmlns:p14="http://schemas.microsoft.com/office/powerpoint/2010/main" val="1378205748"/>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457200" y="2209800"/>
            <a:ext cx="8229600"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NOAA-18/19 , Metop-A/B and SSMSI F17/18 are generated on ESPC Polarprod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NPP/ATMS, GCOM/AMSR2, and GPM/GMI are generated on ESPC Linux server MGTPROD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GHE is generated on ESPC Linux server GHE1 and pushed  to SFS for eTRaP (binary)</a:t>
            </a:r>
          </a:p>
          <a:p>
            <a:pPr marL="0" marR="0" lvl="0" indent="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Those geolocation data are used to check whether any orbital data from any of the above satellites covers the active storm.</a:t>
            </a: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Arial"/>
              <a:ea typeface="Arial"/>
              <a:cs typeface="Arial"/>
              <a:sym typeface="Arial"/>
            </a:endParaRPr>
          </a:p>
        </p:txBody>
      </p:sp>
      <p:sp>
        <p:nvSpPr>
          <p:cNvPr id="818" name="Shape 818"/>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Geolocation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19" name="Shape 81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304800" y="2362200"/>
            <a:ext cx="8458200" cy="39623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for NOAA-18/19 , </a:t>
            </a:r>
            <a:r>
              <a:rPr lang="en-US" sz="1800" b="0" i="0" u="none" strike="noStrike" cap="none" dirty="0" err="1">
                <a:solidFill>
                  <a:schemeClr val="dk1"/>
                </a:solidFill>
                <a:latin typeface="Arial"/>
                <a:ea typeface="Arial"/>
                <a:cs typeface="Arial"/>
                <a:sym typeface="Arial"/>
              </a:rPr>
              <a:t>Metop</a:t>
            </a:r>
            <a:r>
              <a:rPr lang="en-US" sz="1800" b="0" i="0" u="none" strike="noStrike" cap="none" dirty="0">
                <a:solidFill>
                  <a:schemeClr val="dk1"/>
                </a:solidFill>
                <a:latin typeface="Arial"/>
                <a:ea typeface="Arial"/>
                <a:cs typeface="Arial"/>
                <a:sym typeface="Arial"/>
              </a:rPr>
              <a:t>-A/B and SSMSI F17/18 are converted to </a:t>
            </a:r>
            <a:r>
              <a:rPr lang="en-US" sz="1800" b="0" i="0" u="none" strike="noStrike" cap="none" dirty="0" err="1">
                <a:solidFill>
                  <a:schemeClr val="dk1"/>
                </a:solidFill>
                <a:latin typeface="Arial"/>
                <a:ea typeface="Arial"/>
                <a:cs typeface="Arial"/>
                <a:sym typeface="Arial"/>
              </a:rPr>
              <a:t>McIDAS</a:t>
            </a:r>
            <a:r>
              <a:rPr lang="en-US" sz="1800" b="0" i="0" u="none" strike="noStrike" cap="none" dirty="0">
                <a:solidFill>
                  <a:schemeClr val="dk1"/>
                </a:solidFill>
                <a:latin typeface="Arial"/>
                <a:ea typeface="Arial"/>
                <a:cs typeface="Arial"/>
                <a:sym typeface="Arial"/>
              </a:rPr>
              <a:t> format on ESPC </a:t>
            </a:r>
            <a:r>
              <a:rPr lang="en-US" sz="1800" b="0" i="0" u="none" strike="noStrike" cap="none" dirty="0" err="1">
                <a:solidFill>
                  <a:schemeClr val="dk1"/>
                </a:solidFill>
                <a:latin typeface="Arial"/>
                <a:ea typeface="Arial"/>
                <a:cs typeface="Arial"/>
                <a:sym typeface="Arial"/>
              </a:rPr>
              <a:t>Polarprod</a:t>
            </a:r>
            <a:r>
              <a:rPr lang="en-US" sz="1800" b="0" i="0" u="none" strike="noStrike" cap="none" dirty="0">
                <a:solidFill>
                  <a:schemeClr val="dk1"/>
                </a:solidFill>
                <a:latin typeface="Arial"/>
                <a:ea typeface="Arial"/>
                <a:cs typeface="Arial"/>
                <a:sym typeface="Arial"/>
              </a:rPr>
              <a:t> and pushed to </a:t>
            </a:r>
            <a:r>
              <a:rPr lang="en-US" sz="1800" b="0" i="0" u="none" strike="noStrike" cap="none" dirty="0" err="1">
                <a:solidFill>
                  <a:schemeClr val="dk1"/>
                </a:solidFill>
                <a:latin typeface="Arial"/>
                <a:ea typeface="Arial"/>
                <a:cs typeface="Arial"/>
                <a:sym typeface="Arial"/>
              </a:rPr>
              <a:t>geodist</a:t>
            </a:r>
            <a:r>
              <a:rPr lang="en-US" sz="1800" b="0" i="0" u="none" strike="noStrike" cap="none" dirty="0">
                <a:solidFill>
                  <a:schemeClr val="dk1"/>
                </a:solidFill>
                <a:latin typeface="Arial"/>
                <a:ea typeface="Arial"/>
                <a:cs typeface="Arial"/>
                <a:sym typeface="Arial"/>
              </a:rPr>
              <a:t>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for NPP/ATMS , GCOM/AMSR2 and GPM/GMI are converted to </a:t>
            </a:r>
            <a:r>
              <a:rPr lang="en-US" sz="1800" b="0" i="0" u="none" strike="noStrike" cap="none" dirty="0" err="1">
                <a:solidFill>
                  <a:schemeClr val="dk1"/>
                </a:solidFill>
                <a:latin typeface="Arial"/>
                <a:ea typeface="Arial"/>
                <a:cs typeface="Arial"/>
                <a:sym typeface="Arial"/>
              </a:rPr>
              <a:t>McIDAS</a:t>
            </a:r>
            <a:r>
              <a:rPr lang="en-US" sz="1800" b="0" i="0" u="none" strike="noStrike" cap="none" dirty="0">
                <a:solidFill>
                  <a:schemeClr val="dk1"/>
                </a:solidFill>
                <a:latin typeface="Arial"/>
                <a:ea typeface="Arial"/>
                <a:cs typeface="Arial"/>
                <a:sym typeface="Arial"/>
              </a:rPr>
              <a:t> format on ESPC Linux server MGTPROD and pushed  to SFS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dirty="0">
                <a:solidFill>
                  <a:schemeClr val="dk1"/>
                </a:solidFill>
                <a:latin typeface="Arial"/>
                <a:ea typeface="Arial"/>
                <a:cs typeface="Arial"/>
                <a:sym typeface="Arial"/>
              </a:rPr>
              <a:t>Rain rate data from GHE are generated on ESPC Linux server GHE1 and pushed  to </a:t>
            </a:r>
            <a:r>
              <a:rPr lang="en-US" sz="1800" b="0" i="0" u="none" strike="noStrike" cap="none" dirty="0" err="1">
                <a:solidFill>
                  <a:schemeClr val="dk1"/>
                </a:solidFill>
                <a:latin typeface="Arial"/>
                <a:ea typeface="Arial"/>
                <a:cs typeface="Arial"/>
                <a:sym typeface="Arial"/>
              </a:rPr>
              <a:t>geodist</a:t>
            </a:r>
            <a:r>
              <a:rPr lang="en-US" sz="1800" b="0" i="0" u="none" strike="noStrike" cap="none" dirty="0">
                <a:solidFill>
                  <a:schemeClr val="dk1"/>
                </a:solidFill>
                <a:latin typeface="Arial"/>
                <a:ea typeface="Arial"/>
                <a:cs typeface="Arial"/>
                <a:sym typeface="Arial"/>
              </a:rPr>
              <a:t> for eTRaP</a:t>
            </a:r>
          </a:p>
          <a:p>
            <a:pPr marL="0" marR="0" lvl="0" indent="0" algn="l" rtl="0">
              <a:spcBef>
                <a:spcPts val="360"/>
              </a:spcBef>
              <a:spcAft>
                <a:spcPts val="0"/>
              </a:spcAft>
              <a:buClr>
                <a:srgbClr val="0BD0D9"/>
              </a:buClr>
              <a:buSzPct val="25000"/>
              <a:buFont typeface="Noto Sans Symbols"/>
              <a:buNone/>
            </a:pPr>
            <a:endParaRPr sz="18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dirty="0" smtClean="0">
                <a:solidFill>
                  <a:schemeClr val="dk1"/>
                </a:solidFill>
                <a:latin typeface="Arial"/>
                <a:ea typeface="Arial"/>
                <a:cs typeface="Arial"/>
                <a:sym typeface="Arial"/>
              </a:rPr>
              <a:t>These </a:t>
            </a:r>
            <a:r>
              <a:rPr lang="en-US" sz="1800" b="0" i="0" u="none" strike="noStrike" cap="none" dirty="0">
                <a:solidFill>
                  <a:schemeClr val="dk1"/>
                </a:solidFill>
                <a:latin typeface="Arial"/>
                <a:ea typeface="Arial"/>
                <a:cs typeface="Arial"/>
                <a:sym typeface="Arial"/>
              </a:rPr>
              <a:t>rain rate data are used to generate 6-hour total Tropical Rainfall Potential (</a:t>
            </a:r>
            <a:r>
              <a:rPr lang="en-US" sz="1800" b="0" i="0" u="none" strike="noStrike" cap="none" dirty="0" err="1">
                <a:solidFill>
                  <a:schemeClr val="dk1"/>
                </a:solidFill>
                <a:latin typeface="Arial"/>
                <a:ea typeface="Arial"/>
                <a:cs typeface="Arial"/>
                <a:sym typeface="Arial"/>
              </a:rPr>
              <a:t>TRaP</a:t>
            </a:r>
            <a:r>
              <a:rPr lang="en-US" sz="1800" b="0" i="0" u="none" strike="noStrike" cap="none" dirty="0">
                <a:solidFill>
                  <a:schemeClr val="dk1"/>
                </a:solidFill>
                <a:latin typeface="Arial"/>
                <a:ea typeface="Arial"/>
                <a:cs typeface="Arial"/>
                <a:sym typeface="Arial"/>
              </a:rPr>
              <a:t>) for each active storm.</a:t>
            </a:r>
          </a:p>
          <a:p>
            <a:pPr marL="0" marR="0" lvl="0" indent="0" algn="l" rtl="0">
              <a:spcBef>
                <a:spcPts val="360"/>
              </a:spcBef>
              <a:spcAft>
                <a:spcPts val="0"/>
              </a:spcAft>
              <a:buClr>
                <a:srgbClr val="0BD0D9"/>
              </a:buClr>
              <a:buSzPct val="25000"/>
              <a:buFont typeface="Noto Sans Symbols"/>
              <a:buNone/>
            </a:pPr>
            <a:endParaRPr sz="18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dirty="0" err="1">
                <a:solidFill>
                  <a:schemeClr val="dk1"/>
                </a:solidFill>
                <a:latin typeface="Arial"/>
                <a:ea typeface="Arial"/>
                <a:cs typeface="Arial"/>
                <a:sym typeface="Arial"/>
              </a:rPr>
              <a:t>TraPs</a:t>
            </a:r>
            <a:r>
              <a:rPr lang="en-US" sz="1800" b="0" i="0" u="none" strike="noStrike" cap="none" dirty="0">
                <a:solidFill>
                  <a:schemeClr val="dk1"/>
                </a:solidFill>
                <a:latin typeface="Arial"/>
                <a:ea typeface="Arial"/>
                <a:cs typeface="Arial"/>
                <a:sym typeface="Arial"/>
              </a:rPr>
              <a:t> from each satellite are used to generate ensemble Tropical Rainfall Potential (eTRaP) for each active storm.</a:t>
            </a:r>
          </a:p>
        </p:txBody>
      </p:sp>
      <p:sp>
        <p:nvSpPr>
          <p:cNvPr id="827" name="Shape 827"/>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dirty="0" smtClean="0">
                <a:solidFill>
                  <a:srgbClr val="263F78"/>
                </a:solidFill>
                <a:latin typeface="Calibri"/>
                <a:ea typeface="Calibri"/>
                <a:cs typeface="Calibri"/>
                <a:sym typeface="Calibri"/>
              </a:rPr>
              <a:t>Orbital </a:t>
            </a:r>
            <a:r>
              <a:rPr lang="en-US" sz="4015" b="1" i="0" u="none" strike="noStrike" cap="none" dirty="0">
                <a:solidFill>
                  <a:srgbClr val="263F78"/>
                </a:solidFill>
                <a:latin typeface="Calibri"/>
                <a:ea typeface="Calibri"/>
                <a:cs typeface="Calibri"/>
                <a:sym typeface="Calibri"/>
              </a:rPr>
              <a:t>Rain Rate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dirty="0">
                <a:solidFill>
                  <a:srgbClr val="263F78"/>
                </a:solidFill>
                <a:latin typeface="Calibri"/>
                <a:ea typeface="Calibri"/>
                <a:cs typeface="Calibri"/>
                <a:sym typeface="Calibri"/>
              </a:rPr>
              <a:t>(NOAA-18/19, </a:t>
            </a:r>
            <a:r>
              <a:rPr lang="en-US" sz="2200" b="1" i="0" u="none" strike="noStrike" cap="none" dirty="0" err="1">
                <a:solidFill>
                  <a:srgbClr val="263F78"/>
                </a:solidFill>
                <a:latin typeface="Calibri"/>
                <a:ea typeface="Calibri"/>
                <a:cs typeface="Calibri"/>
                <a:sym typeface="Calibri"/>
              </a:rPr>
              <a:t>MetOp</a:t>
            </a:r>
            <a:r>
              <a:rPr lang="en-US" sz="2200" b="1" i="0" u="none" strike="noStrike" cap="none" dirty="0">
                <a:solidFill>
                  <a:srgbClr val="263F78"/>
                </a:solidFill>
                <a:latin typeface="Calibri"/>
                <a:ea typeface="Calibri"/>
                <a:cs typeface="Calibri"/>
                <a:sym typeface="Calibri"/>
              </a:rPr>
              <a:t>-A/B, SSMIS F17/18, NPP/ATMS, GCOM/AMSR2, GMI)</a:t>
            </a:r>
          </a:p>
        </p:txBody>
      </p:sp>
      <p:sp>
        <p:nvSpPr>
          <p:cNvPr id="828" name="Shape 8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Generate </a:t>
            </a:r>
            <a:r>
              <a:rPr lang="en-US" sz="2800" b="0" i="0" u="none" strike="noStrike" cap="none" dirty="0" err="1">
                <a:solidFill>
                  <a:schemeClr val="dk1"/>
                </a:solidFill>
                <a:latin typeface="Calibri"/>
                <a:ea typeface="Calibri"/>
                <a:cs typeface="Calibri"/>
                <a:sym typeface="Calibri"/>
              </a:rPr>
              <a:t>TRaPs</a:t>
            </a:r>
            <a:endParaRPr lang="en-US" sz="2800" b="0" i="0" u="none" strike="noStrike" cap="none" dirty="0">
              <a:solidFill>
                <a:schemeClr val="dk1"/>
              </a:solidFill>
              <a:latin typeface="Calibri"/>
              <a:ea typeface="Calibri"/>
              <a:cs typeface="Calibri"/>
              <a:sym typeface="Calibri"/>
            </a:endParaRP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Search FOS for active storms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For each active storm, loop thorough each satellite orbits to search for orbits that cover the storm and within 6 hours of forecast time.</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Get the orbit rain rate data and generate 6-hr </a:t>
            </a:r>
            <a:r>
              <a:rPr lang="en-US" sz="2400" b="0" i="0" u="none" strike="noStrike" cap="none" dirty="0" err="1">
                <a:solidFill>
                  <a:schemeClr val="dk1"/>
                </a:solidFill>
                <a:latin typeface="Calibri"/>
                <a:ea typeface="Calibri"/>
                <a:cs typeface="Calibri"/>
                <a:sym typeface="Calibri"/>
              </a:rPr>
              <a:t>TRaPs</a:t>
            </a:r>
            <a:r>
              <a:rPr lang="en-US" sz="2400" b="0" i="0" u="none" strike="noStrike" cap="none" dirty="0">
                <a:solidFill>
                  <a:schemeClr val="dk1"/>
                </a:solidFill>
                <a:latin typeface="Calibri"/>
                <a:ea typeface="Calibri"/>
                <a:cs typeface="Calibri"/>
                <a:sym typeface="Calibri"/>
              </a:rPr>
              <a:t> and 24-hr </a:t>
            </a:r>
            <a:r>
              <a:rPr lang="en-US" sz="2400" b="0" i="0" u="none" strike="noStrike" cap="none" dirty="0" err="1">
                <a:solidFill>
                  <a:schemeClr val="dk1"/>
                </a:solidFill>
                <a:latin typeface="Calibri"/>
                <a:ea typeface="Calibri"/>
                <a:cs typeface="Calibri"/>
                <a:sym typeface="Calibri"/>
              </a:rPr>
              <a:t>TRaP</a:t>
            </a:r>
            <a:r>
              <a:rPr lang="en-US" sz="2400" b="0" i="0" u="none" strike="noStrike" cap="none" dirty="0" smtClean="0">
                <a:solidFill>
                  <a:schemeClr val="dk1"/>
                </a:solidFill>
                <a:latin typeface="Calibri"/>
                <a:ea typeface="Calibri"/>
                <a:cs typeface="Calibri"/>
                <a:sym typeface="Calibri"/>
              </a:rPr>
              <a:t>.</a:t>
            </a:r>
          </a:p>
          <a:p>
            <a:pPr marL="881063" marR="0" lvl="1" indent="-525463" algn="l" rtl="0">
              <a:spcBef>
                <a:spcPts val="480"/>
              </a:spcBef>
              <a:spcAft>
                <a:spcPts val="0"/>
              </a:spcAft>
              <a:buClr>
                <a:schemeClr val="accent1"/>
              </a:buClr>
              <a:buSzPct val="85000"/>
              <a:buFont typeface="Garamond"/>
              <a:buAutoNum type="arabicPeriod"/>
            </a:pPr>
            <a:r>
              <a:rPr lang="en-US" dirty="0" smtClean="0">
                <a:solidFill>
                  <a:srgbClr val="FF0000"/>
                </a:solidFill>
                <a:latin typeface="Calibri"/>
                <a:ea typeface="Calibri"/>
                <a:cs typeface="Calibri"/>
                <a:sym typeface="Calibri"/>
              </a:rPr>
              <a:t>Get SHIPS files and generate 6-hr RCLIPER forecasts</a:t>
            </a:r>
            <a:r>
              <a:rPr lang="en-US" dirty="0" smtClean="0">
                <a:latin typeface="Calibri"/>
                <a:ea typeface="Calibri"/>
                <a:cs typeface="Calibri"/>
                <a:sym typeface="Calibri"/>
              </a:rPr>
              <a:t>.</a:t>
            </a:r>
            <a:endParaRPr lang="en-US" sz="2400" b="0" i="0" u="none" strike="noStrike" cap="none" dirty="0">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None/>
            </a:pPr>
            <a:endParaRPr sz="2800" b="0" i="0" u="none" strike="noStrike" cap="none" dirty="0">
              <a:solidFill>
                <a:schemeClr val="dk1"/>
              </a:solidFill>
              <a:latin typeface="Calibri"/>
              <a:ea typeface="Calibri"/>
              <a:cs typeface="Calibri"/>
              <a:sym typeface="Calibri"/>
            </a:endParaRPr>
          </a:p>
        </p:txBody>
      </p:sp>
      <p:sp>
        <p:nvSpPr>
          <p:cNvPr id="834" name="Shape 834"/>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1/5)</a:t>
            </a:r>
            <a:endParaRPr lang="en-US" sz="4000" b="1" i="0" u="none" strike="noStrike" cap="none" dirty="0">
              <a:solidFill>
                <a:srgbClr val="263F78"/>
              </a:solidFill>
              <a:latin typeface="Calibri"/>
              <a:ea typeface="Calibri"/>
              <a:cs typeface="Calibri"/>
              <a:sym typeface="Calibri"/>
            </a:endParaRPr>
          </a:p>
        </p:txBody>
      </p:sp>
      <p:sp>
        <p:nvSpPr>
          <p:cNvPr id="835" name="Shape 8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304800" y="3222963"/>
            <a:ext cx="139065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TRaP generator</a:t>
            </a:r>
          </a:p>
        </p:txBody>
      </p:sp>
      <p:sp>
        <p:nvSpPr>
          <p:cNvPr id="841" name="Shape 841"/>
          <p:cNvSpPr/>
          <p:nvPr/>
        </p:nvSpPr>
        <p:spPr>
          <a:xfrm>
            <a:off x="2667000" y="2743200"/>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Get latest TRaP geolocation data </a:t>
            </a:r>
          </a:p>
        </p:txBody>
      </p:sp>
      <p:sp>
        <p:nvSpPr>
          <p:cNvPr id="842" name="Shape 842"/>
          <p:cNvSpPr/>
          <p:nvPr/>
        </p:nvSpPr>
        <p:spPr>
          <a:xfrm>
            <a:off x="1912239" y="2209800"/>
            <a:ext cx="2301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AMSU/MHS orbit</a:t>
            </a:r>
          </a:p>
        </p:txBody>
      </p:sp>
      <p:sp>
        <p:nvSpPr>
          <p:cNvPr id="843" name="Shape 843"/>
          <p:cNvSpPr/>
          <p:nvPr/>
        </p:nvSpPr>
        <p:spPr>
          <a:xfrm>
            <a:off x="388620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SSMIS orbit</a:t>
            </a:r>
          </a:p>
        </p:txBody>
      </p:sp>
      <p:sp>
        <p:nvSpPr>
          <p:cNvPr id="844" name="Shape 844"/>
          <p:cNvSpPr/>
          <p:nvPr/>
        </p:nvSpPr>
        <p:spPr>
          <a:xfrm>
            <a:off x="5562600" y="22386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GHE </a:t>
            </a:r>
          </a:p>
        </p:txBody>
      </p:sp>
      <p:sp>
        <p:nvSpPr>
          <p:cNvPr id="845" name="Shape 845"/>
          <p:cNvSpPr/>
          <p:nvPr/>
        </p:nvSpPr>
        <p:spPr>
          <a:xfrm>
            <a:off x="722376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ATMS orbit</a:t>
            </a:r>
          </a:p>
        </p:txBody>
      </p:sp>
      <p:sp>
        <p:nvSpPr>
          <p:cNvPr id="846" name="Shape 846"/>
          <p:cNvSpPr/>
          <p:nvPr/>
        </p:nvSpPr>
        <p:spPr>
          <a:xfrm>
            <a:off x="1905000"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a:stCxn id="840" idx="2"/>
          </p:cNvCxnSpPr>
          <p:nvPr/>
        </p:nvCxnSpPr>
        <p:spPr>
          <a:xfrm flipH="1">
            <a:off x="990525" y="3421479"/>
            <a:ext cx="9600" cy="236100"/>
          </a:xfrm>
          <a:prstGeom prst="straightConnector1">
            <a:avLst/>
          </a:prstGeom>
          <a:noFill/>
          <a:ln w="15875" cap="flat" cmpd="sng">
            <a:solidFill>
              <a:schemeClr val="dk1"/>
            </a:solidFill>
            <a:prstDash val="solid"/>
            <a:round/>
            <a:headEnd type="none" w="med" len="med"/>
            <a:tailEnd type="triangle" w="lg" len="lg"/>
          </a:ln>
        </p:spPr>
      </p:cxnSp>
      <p:cxnSp>
        <p:nvCxnSpPr>
          <p:cNvPr id="848" name="Shape 848"/>
          <p:cNvCxnSpPr>
            <a:stCxn id="842" idx="3"/>
            <a:endCxn id="841" idx="3"/>
          </p:cNvCxnSpPr>
          <p:nvPr/>
        </p:nvCxnSpPr>
        <p:spPr>
          <a:xfrm rot="-5400000" flipH="1">
            <a:off x="3220935" y="2181699"/>
            <a:ext cx="353400" cy="1129800"/>
          </a:xfrm>
          <a:prstGeom prst="bentConnector4">
            <a:avLst>
              <a:gd name="adj1" fmla="val 24518"/>
              <a:gd name="adj2" fmla="val 142445"/>
            </a:avLst>
          </a:prstGeom>
          <a:noFill/>
          <a:ln w="15875" cap="flat" cmpd="sng">
            <a:solidFill>
              <a:schemeClr val="dk1"/>
            </a:solidFill>
            <a:prstDash val="solid"/>
            <a:round/>
            <a:headEnd type="none" w="med" len="med"/>
            <a:tailEnd type="triangle" w="lg" len="lg"/>
          </a:ln>
        </p:spPr>
      </p:cxnSp>
      <p:cxnSp>
        <p:nvCxnSpPr>
          <p:cNvPr id="849" name="Shape 849"/>
          <p:cNvCxnSpPr>
            <a:stCxn id="843" idx="3"/>
            <a:endCxn id="841" idx="3"/>
          </p:cNvCxnSpPr>
          <p:nvPr/>
        </p:nvCxnSpPr>
        <p:spPr>
          <a:xfrm rot="5400000">
            <a:off x="4131695" y="2400699"/>
            <a:ext cx="353400" cy="691800"/>
          </a:xfrm>
          <a:prstGeom prst="bentConnector2">
            <a:avLst/>
          </a:prstGeom>
          <a:noFill/>
          <a:ln w="15875" cap="flat" cmpd="sng">
            <a:solidFill>
              <a:schemeClr val="dk1"/>
            </a:solidFill>
            <a:prstDash val="solid"/>
            <a:round/>
            <a:headEnd type="none" w="med" len="med"/>
            <a:tailEnd type="triangle" w="lg" len="lg"/>
          </a:ln>
        </p:spPr>
      </p:cxnSp>
      <p:cxnSp>
        <p:nvCxnSpPr>
          <p:cNvPr id="850" name="Shape 850"/>
          <p:cNvCxnSpPr>
            <a:stCxn id="844" idx="3"/>
            <a:endCxn id="841" idx="3"/>
          </p:cNvCxnSpPr>
          <p:nvPr/>
        </p:nvCxnSpPr>
        <p:spPr>
          <a:xfrm rot="5400000">
            <a:off x="4984295" y="1576933"/>
            <a:ext cx="324600" cy="2368200"/>
          </a:xfrm>
          <a:prstGeom prst="bentConnector2">
            <a:avLst/>
          </a:prstGeom>
          <a:noFill/>
          <a:ln w="15875" cap="flat" cmpd="sng">
            <a:solidFill>
              <a:schemeClr val="dk1"/>
            </a:solidFill>
            <a:prstDash val="solid"/>
            <a:round/>
            <a:headEnd type="none" w="med" len="med"/>
            <a:tailEnd type="triangle" w="lg" len="lg"/>
          </a:ln>
        </p:spPr>
      </p:cxnSp>
      <p:cxnSp>
        <p:nvCxnSpPr>
          <p:cNvPr id="851" name="Shape 851"/>
          <p:cNvCxnSpPr>
            <a:stCxn id="845" idx="3"/>
            <a:endCxn id="841" idx="3"/>
          </p:cNvCxnSpPr>
          <p:nvPr/>
        </p:nvCxnSpPr>
        <p:spPr>
          <a:xfrm rot="5400000">
            <a:off x="5800356" y="731799"/>
            <a:ext cx="353400" cy="4029600"/>
          </a:xfrm>
          <a:prstGeom prst="bentConnector2">
            <a:avLst/>
          </a:prstGeom>
          <a:noFill/>
          <a:ln w="15875" cap="flat" cmpd="sng">
            <a:solidFill>
              <a:schemeClr val="dk1"/>
            </a:solidFill>
            <a:prstDash val="solid"/>
            <a:round/>
            <a:headEnd type="none" w="med" len="med"/>
            <a:tailEnd type="triangle" w="lg" len="lg"/>
          </a:ln>
        </p:spPr>
      </p:cxnSp>
      <p:sp>
        <p:nvSpPr>
          <p:cNvPr id="852" name="Shape 852"/>
          <p:cNvSpPr/>
          <p:nvPr/>
        </p:nvSpPr>
        <p:spPr>
          <a:xfrm>
            <a:off x="381000" y="3657600"/>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rot="10800000">
            <a:off x="1600259" y="3837649"/>
            <a:ext cx="441900" cy="0"/>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314700" y="3103299"/>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524000" y="3581400"/>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stCxn id="852" idx="2"/>
            <a:endCxn id="856" idx="0"/>
          </p:cNvCxnSpPr>
          <p:nvPr/>
        </p:nvCxnSpPr>
        <p:spPr>
          <a:xfrm>
            <a:off x="990600" y="4017699"/>
            <a:ext cx="0" cy="220800"/>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1" name="Shape 861"/>
          <p:cNvSpPr txBox="1"/>
          <p:nvPr/>
        </p:nvSpPr>
        <p:spPr>
          <a:xfrm>
            <a:off x="4648200" y="42672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cxnSp>
        <p:nvCxnSpPr>
          <p:cNvPr id="862" name="Shape 862"/>
          <p:cNvCxnSpPr>
            <a:stCxn id="856" idx="3"/>
          </p:cNvCxnSpPr>
          <p:nvPr/>
        </p:nvCxnSpPr>
        <p:spPr>
          <a:xfrm rot="10800000" flipH="1">
            <a:off x="1676400" y="4502064"/>
            <a:ext cx="228600" cy="3000"/>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1905000" y="4140185"/>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matching storm coverage and time?</a:t>
            </a:r>
          </a:p>
        </p:txBody>
      </p:sp>
      <p:cxnSp>
        <p:nvCxnSpPr>
          <p:cNvPr id="864" name="Shape 864"/>
          <p:cNvCxnSpPr>
            <a:stCxn id="863" idx="2"/>
          </p:cNvCxnSpPr>
          <p:nvPr/>
        </p:nvCxnSpPr>
        <p:spPr>
          <a:xfrm>
            <a:off x="3314700" y="4864085"/>
            <a:ext cx="1500" cy="165000"/>
          </a:xfrm>
          <a:prstGeom prst="straightConnector1">
            <a:avLst/>
          </a:prstGeom>
          <a:noFill/>
          <a:ln w="15875" cap="flat" cmpd="sng">
            <a:solidFill>
              <a:schemeClr val="dk1"/>
            </a:solidFill>
            <a:prstDash val="solid"/>
            <a:round/>
            <a:headEnd type="none" w="med" len="med"/>
            <a:tailEnd type="triangle" w="lg" len="lg"/>
          </a:ln>
        </p:spPr>
      </p:cxnSp>
      <p:cxnSp>
        <p:nvCxnSpPr>
          <p:cNvPr id="865" name="Shape 865"/>
          <p:cNvCxnSpPr>
            <a:stCxn id="863" idx="3"/>
          </p:cNvCxnSpPr>
          <p:nvPr/>
        </p:nvCxnSpPr>
        <p:spPr>
          <a:xfrm>
            <a:off x="4724400" y="4502135"/>
            <a:ext cx="492300" cy="0"/>
          </a:xfrm>
          <a:prstGeom prst="straightConnector1">
            <a:avLst/>
          </a:prstGeom>
          <a:noFill/>
          <a:ln w="15875" cap="flat" cmpd="sng">
            <a:solidFill>
              <a:schemeClr val="dk1"/>
            </a:solidFill>
            <a:prstDash val="solid"/>
            <a:round/>
            <a:headEnd type="none" w="med" len="med"/>
            <a:tailEnd type="triangle" w="lg" len="lg"/>
          </a:ln>
        </p:spPr>
      </p:cxnSp>
      <p:sp>
        <p:nvSpPr>
          <p:cNvPr id="866" name="Shape 866"/>
          <p:cNvSpPr txBox="1"/>
          <p:nvPr/>
        </p:nvSpPr>
        <p:spPr>
          <a:xfrm>
            <a:off x="3352800" y="48006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Run TRaP  code for orbits meeting time and location criteria [pctrpauto.pgm]</a:t>
            </a:r>
          </a:p>
        </p:txBody>
      </p:sp>
      <p:sp>
        <p:nvSpPr>
          <p:cNvPr id="868" name="Shape 868"/>
          <p:cNvSpPr/>
          <p:nvPr/>
        </p:nvSpPr>
        <p:spPr>
          <a:xfrm>
            <a:off x="7086600" y="3929832"/>
            <a:ext cx="205739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869" name="Shape 869"/>
          <p:cNvSpPr/>
          <p:nvPr/>
        </p:nvSpPr>
        <p:spPr>
          <a:xfrm>
            <a:off x="7223760" y="42383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SSMIS TRaPs</a:t>
            </a:r>
          </a:p>
        </p:txBody>
      </p:sp>
      <p:sp>
        <p:nvSpPr>
          <p:cNvPr id="870" name="Shape 870"/>
          <p:cNvSpPr/>
          <p:nvPr/>
        </p:nvSpPr>
        <p:spPr>
          <a:xfrm>
            <a:off x="7223760" y="45431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GHE TRaPs</a:t>
            </a:r>
          </a:p>
        </p:txBody>
      </p:sp>
      <p:sp>
        <p:nvSpPr>
          <p:cNvPr id="871" name="Shape 871"/>
          <p:cNvSpPr/>
          <p:nvPr/>
        </p:nvSpPr>
        <p:spPr>
          <a:xfrm>
            <a:off x="7223760" y="48479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4" name="Shape 874"/>
          <p:cNvSpPr/>
          <p:nvPr/>
        </p:nvSpPr>
        <p:spPr>
          <a:xfrm>
            <a:off x="441960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Geolocation data for AMSR2 orbit</a:t>
            </a:r>
          </a:p>
        </p:txBody>
      </p:sp>
      <p:cxnSp>
        <p:nvCxnSpPr>
          <p:cNvPr id="875" name="Shape 875"/>
          <p:cNvCxnSpPr>
            <a:stCxn id="874" idx="0"/>
            <a:endCxn id="841" idx="3"/>
          </p:cNvCxnSpPr>
          <p:nvPr/>
        </p:nvCxnSpPr>
        <p:spPr>
          <a:xfrm rot="5400000" flipH="1">
            <a:off x="4690343" y="2195434"/>
            <a:ext cx="153600" cy="1609200"/>
          </a:xfrm>
          <a:prstGeom prst="bentConnector2">
            <a:avLst/>
          </a:prstGeom>
          <a:noFill/>
          <a:ln w="15875" cap="flat" cmpd="sng">
            <a:solidFill>
              <a:schemeClr val="dk1"/>
            </a:solidFill>
            <a:prstDash val="solid"/>
            <a:round/>
            <a:headEnd type="none" w="med" len="med"/>
            <a:tailEnd type="triangle" w="lg" len="lg"/>
          </a:ln>
        </p:spPr>
      </p:cxnSp>
      <p:sp>
        <p:nvSpPr>
          <p:cNvPr id="876" name="Shape 876"/>
          <p:cNvSpPr/>
          <p:nvPr/>
        </p:nvSpPr>
        <p:spPr>
          <a:xfrm>
            <a:off x="7223760" y="51527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AMSR2 TRaPs</a:t>
            </a:r>
          </a:p>
        </p:txBody>
      </p:sp>
      <p:sp>
        <p:nvSpPr>
          <p:cNvPr id="878" name="Shape 878"/>
          <p:cNvSpPr/>
          <p:nvPr/>
        </p:nvSpPr>
        <p:spPr>
          <a:xfrm>
            <a:off x="3048000" y="5029200"/>
            <a:ext cx="536447"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880" name="Shape 880"/>
          <p:cNvSpPr/>
          <p:nvPr/>
        </p:nvSpPr>
        <p:spPr>
          <a:xfrm>
            <a:off x="3733800" y="5257800"/>
            <a:ext cx="2007108"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SSMIS orbit</a:t>
            </a:r>
          </a:p>
        </p:txBody>
      </p:sp>
      <p:sp>
        <p:nvSpPr>
          <p:cNvPr id="881" name="Shape 881"/>
          <p:cNvSpPr/>
          <p:nvPr/>
        </p:nvSpPr>
        <p:spPr>
          <a:xfrm>
            <a:off x="3886200" y="48006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AMSU/MHS orbit</a:t>
            </a:r>
          </a:p>
        </p:txBody>
      </p:sp>
      <p:sp>
        <p:nvSpPr>
          <p:cNvPr id="882" name="Shape 882"/>
          <p:cNvSpPr/>
          <p:nvPr/>
        </p:nvSpPr>
        <p:spPr>
          <a:xfrm>
            <a:off x="3733800" y="57150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from  GHE</a:t>
            </a:r>
          </a:p>
        </p:txBody>
      </p:sp>
      <p:sp>
        <p:nvSpPr>
          <p:cNvPr id="883" name="Shape 883"/>
          <p:cNvSpPr/>
          <p:nvPr/>
        </p:nvSpPr>
        <p:spPr>
          <a:xfrm>
            <a:off x="3657600" y="61722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ATMS orbit</a:t>
            </a:r>
          </a:p>
        </p:txBody>
      </p:sp>
      <p:sp>
        <p:nvSpPr>
          <p:cNvPr id="884" name="Shape 884"/>
          <p:cNvSpPr/>
          <p:nvPr/>
        </p:nvSpPr>
        <p:spPr>
          <a:xfrm>
            <a:off x="6248400" y="601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Rain Rate for AMSR2 orbit</a:t>
            </a:r>
          </a:p>
        </p:txBody>
      </p:sp>
      <p:cxnSp>
        <p:nvCxnSpPr>
          <p:cNvPr id="886" name="Shape 886"/>
          <p:cNvCxnSpPr>
            <a:endCxn id="841" idx="3"/>
          </p:cNvCxnSpPr>
          <p:nvPr/>
        </p:nvCxnSpPr>
        <p:spPr>
          <a:xfrm rot="5400000" flipH="1">
            <a:off x="5508719" y="1377034"/>
            <a:ext cx="153600" cy="3246000"/>
          </a:xfrm>
          <a:prstGeom prst="bentConnector2">
            <a:avLst/>
          </a:prstGeom>
          <a:noFill/>
          <a:ln w="15875" cap="flat" cmpd="sng">
            <a:solidFill>
              <a:schemeClr val="dk1"/>
            </a:solidFill>
            <a:prstDash val="solid"/>
            <a:round/>
            <a:headEnd type="none" w="med" len="med"/>
            <a:tailEnd type="triangle" w="lg" len="lg"/>
          </a:ln>
        </p:spPr>
      </p:cxnSp>
      <p:sp>
        <p:nvSpPr>
          <p:cNvPr id="887" name="Shape 887"/>
          <p:cNvSpPr/>
          <p:nvPr/>
        </p:nvSpPr>
        <p:spPr>
          <a:xfrm>
            <a:off x="7182046" y="543785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GMI </a:t>
            </a:r>
            <a:r>
              <a:rPr lang="en-US" sz="1050" b="0" i="0" u="none" strike="noStrike" cap="none" dirty="0" err="1">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cxnSp>
        <p:nvCxnSpPr>
          <p:cNvPr id="888" name="Shape 888"/>
          <p:cNvCxnSpPr>
            <a:stCxn id="867" idx="3"/>
            <a:endCxn id="868" idx="2"/>
          </p:cNvCxnSpPr>
          <p:nvPr/>
        </p:nvCxnSpPr>
        <p:spPr>
          <a:xfrm rot="10800000" flipH="1">
            <a:off x="6934200" y="4029040"/>
            <a:ext cx="358200" cy="451800"/>
          </a:xfrm>
          <a:prstGeom prst="bentConnector3">
            <a:avLst>
              <a:gd name="adj1" fmla="val 49992"/>
            </a:avLst>
          </a:prstGeom>
          <a:noFill/>
          <a:ln w="15875" cap="flat" cmpd="sng">
            <a:solidFill>
              <a:schemeClr val="dk1"/>
            </a:solidFill>
            <a:prstDash val="solid"/>
            <a:round/>
            <a:headEnd type="none" w="med" len="med"/>
            <a:tailEnd type="triangle" w="lg" len="lg"/>
          </a:ln>
        </p:spPr>
      </p:cxnSp>
      <p:cxnSp>
        <p:nvCxnSpPr>
          <p:cNvPr id="889" name="Shape 889"/>
          <p:cNvCxnSpPr>
            <a:stCxn id="867" idx="3"/>
            <a:endCxn id="869" idx="2"/>
          </p:cNvCxnSpPr>
          <p:nvPr/>
        </p:nvCxnSpPr>
        <p:spPr>
          <a:xfrm rot="10800000" flipH="1">
            <a:off x="6934200" y="4337740"/>
            <a:ext cx="481500" cy="1431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0" name="Shape 890"/>
          <p:cNvCxnSpPr>
            <a:stCxn id="867" idx="3"/>
            <a:endCxn id="870" idx="2"/>
          </p:cNvCxnSpPr>
          <p:nvPr/>
        </p:nvCxnSpPr>
        <p:spPr>
          <a:xfrm>
            <a:off x="6934200" y="4480840"/>
            <a:ext cx="481500" cy="161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1" name="Shape 891"/>
          <p:cNvCxnSpPr>
            <a:stCxn id="867" idx="3"/>
            <a:endCxn id="871" idx="2"/>
          </p:cNvCxnSpPr>
          <p:nvPr/>
        </p:nvCxnSpPr>
        <p:spPr>
          <a:xfrm>
            <a:off x="6934200" y="4480840"/>
            <a:ext cx="481500" cy="4665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2" name="Shape 892"/>
          <p:cNvCxnSpPr>
            <a:stCxn id="867" idx="3"/>
            <a:endCxn id="876" idx="2"/>
          </p:cNvCxnSpPr>
          <p:nvPr/>
        </p:nvCxnSpPr>
        <p:spPr>
          <a:xfrm>
            <a:off x="6934200" y="4480840"/>
            <a:ext cx="481500" cy="7713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3" name="Shape 893"/>
          <p:cNvCxnSpPr>
            <a:stCxn id="867" idx="3"/>
            <a:endCxn id="887" idx="2"/>
          </p:cNvCxnSpPr>
          <p:nvPr/>
        </p:nvCxnSpPr>
        <p:spPr>
          <a:xfrm>
            <a:off x="6934199" y="4480841"/>
            <a:ext cx="439871" cy="1056267"/>
          </a:xfrm>
          <a:prstGeom prst="bentConnector3">
            <a:avLst>
              <a:gd name="adj1" fmla="val 50000"/>
            </a:avLst>
          </a:prstGeom>
          <a:noFill/>
          <a:ln w="15875" cap="flat" cmpd="sng">
            <a:solidFill>
              <a:schemeClr val="dk1"/>
            </a:solidFill>
            <a:prstDash val="solid"/>
            <a:round/>
            <a:headEnd type="none" w="med" len="med"/>
            <a:tailEnd type="triangle" w="lg" len="lg"/>
          </a:ln>
        </p:spPr>
      </p:cxnSp>
      <p:cxnSp>
        <p:nvCxnSpPr>
          <p:cNvPr id="896" name="Shape 896"/>
          <p:cNvCxnSpPr>
            <a:stCxn id="881" idx="5"/>
            <a:endCxn id="867" idx="2"/>
          </p:cNvCxnSpPr>
          <p:nvPr/>
        </p:nvCxnSpPr>
        <p:spPr>
          <a:xfrm rot="10800000" flipH="1">
            <a:off x="5614415" y="4741549"/>
            <a:ext cx="465000" cy="239100"/>
          </a:xfrm>
          <a:prstGeom prst="bentConnector2">
            <a:avLst/>
          </a:prstGeom>
          <a:noFill/>
          <a:ln w="15875" cap="flat" cmpd="sng">
            <a:solidFill>
              <a:schemeClr val="dk1"/>
            </a:solidFill>
            <a:prstDash val="solid"/>
            <a:round/>
            <a:headEnd type="none" w="med" len="med"/>
            <a:tailEnd type="triangle" w="lg" len="lg"/>
          </a:ln>
        </p:spPr>
      </p:cxnSp>
      <p:cxnSp>
        <p:nvCxnSpPr>
          <p:cNvPr id="897" name="Shape 897"/>
          <p:cNvCxnSpPr>
            <a:stCxn id="880" idx="5"/>
            <a:endCxn id="867" idx="2"/>
          </p:cNvCxnSpPr>
          <p:nvPr/>
        </p:nvCxnSpPr>
        <p:spPr>
          <a:xfrm rot="10800000" flipH="1">
            <a:off x="5540197" y="4741549"/>
            <a:ext cx="539100" cy="696300"/>
          </a:xfrm>
          <a:prstGeom prst="bentConnector2">
            <a:avLst/>
          </a:prstGeom>
          <a:noFill/>
          <a:ln w="15875" cap="flat" cmpd="sng">
            <a:solidFill>
              <a:schemeClr val="dk1"/>
            </a:solidFill>
            <a:prstDash val="solid"/>
            <a:round/>
            <a:headEnd type="none" w="med" len="med"/>
            <a:tailEnd type="triangle" w="lg" len="lg"/>
          </a:ln>
        </p:spPr>
      </p:cxnSp>
      <p:cxnSp>
        <p:nvCxnSpPr>
          <p:cNvPr id="898" name="Shape 898"/>
          <p:cNvCxnSpPr>
            <a:stCxn id="882" idx="5"/>
            <a:endCxn id="867" idx="2"/>
          </p:cNvCxnSpPr>
          <p:nvPr/>
        </p:nvCxnSpPr>
        <p:spPr>
          <a:xfrm rot="10800000" flipH="1">
            <a:off x="5462015" y="4741549"/>
            <a:ext cx="617400" cy="1153500"/>
          </a:xfrm>
          <a:prstGeom prst="bentConnector2">
            <a:avLst/>
          </a:prstGeom>
          <a:noFill/>
          <a:ln w="15875" cap="flat" cmpd="sng">
            <a:solidFill>
              <a:schemeClr val="dk1"/>
            </a:solidFill>
            <a:prstDash val="solid"/>
            <a:round/>
            <a:headEnd type="none" w="med" len="med"/>
            <a:tailEnd type="triangle" w="lg" len="lg"/>
          </a:ln>
        </p:spPr>
      </p:cxnSp>
      <p:cxnSp>
        <p:nvCxnSpPr>
          <p:cNvPr id="899" name="Shape 899"/>
          <p:cNvCxnSpPr>
            <a:stCxn id="883" idx="5"/>
            <a:endCxn id="867" idx="2"/>
          </p:cNvCxnSpPr>
          <p:nvPr/>
        </p:nvCxnSpPr>
        <p:spPr>
          <a:xfrm rot="10800000" flipH="1">
            <a:off x="5385815" y="4741549"/>
            <a:ext cx="693600" cy="1610700"/>
          </a:xfrm>
          <a:prstGeom prst="bentConnector2">
            <a:avLst/>
          </a:prstGeom>
          <a:noFill/>
          <a:ln w="15875" cap="flat" cmpd="sng">
            <a:solidFill>
              <a:schemeClr val="dk1"/>
            </a:solidFill>
            <a:prstDash val="solid"/>
            <a:round/>
            <a:headEnd type="none" w="med" len="med"/>
            <a:tailEnd type="triangle" w="lg" len="lg"/>
          </a:ln>
        </p:spPr>
      </p:cxnSp>
      <p:cxnSp>
        <p:nvCxnSpPr>
          <p:cNvPr id="900" name="Shape 900"/>
          <p:cNvCxnSpPr>
            <a:stCxn id="884" idx="2"/>
            <a:endCxn id="867" idx="2"/>
          </p:cNvCxnSpPr>
          <p:nvPr/>
        </p:nvCxnSpPr>
        <p:spPr>
          <a:xfrm rot="10800000">
            <a:off x="6079224" y="4741549"/>
            <a:ext cx="361200" cy="1458300"/>
          </a:xfrm>
          <a:prstGeom prst="bentConnector2">
            <a:avLst/>
          </a:prstGeom>
          <a:noFill/>
          <a:ln w="15875" cap="flat" cmpd="sng">
            <a:solidFill>
              <a:schemeClr val="dk1"/>
            </a:solidFill>
            <a:prstDash val="solid"/>
            <a:round/>
            <a:headEnd type="none" w="med" len="med"/>
            <a:tailEnd type="triangle" w="lg" len="lg"/>
          </a:ln>
        </p:spPr>
      </p:cxnSp>
      <p:cxnSp>
        <p:nvCxnSpPr>
          <p:cNvPr id="901" name="Shape 901"/>
          <p:cNvCxnSpPr>
            <a:endCxn id="867" idx="2"/>
          </p:cNvCxnSpPr>
          <p:nvPr/>
        </p:nvCxnSpPr>
        <p:spPr>
          <a:xfrm rot="10800000">
            <a:off x="6079224" y="4741750"/>
            <a:ext cx="361200" cy="1936200"/>
          </a:xfrm>
          <a:prstGeom prst="bentConnector2">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2/5)</a:t>
            </a:r>
            <a:endParaRPr lang="en-US" sz="4000" b="1" i="0" u="none" strike="noStrike" cap="none" dirty="0">
              <a:solidFill>
                <a:srgbClr val="263F78"/>
              </a:solidFill>
              <a:latin typeface="Calibri"/>
              <a:ea typeface="Calibri"/>
              <a:cs typeface="Calibri"/>
              <a:sym typeface="Calibri"/>
            </a:endParaRP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87</a:t>
            </a:fld>
            <a:endParaRPr lang="en-US" sz="1400" b="0" i="0" u="none" strike="noStrike" cap="none">
              <a:solidFill>
                <a:srgbClr val="295F71"/>
              </a:solidFill>
              <a:latin typeface="Calibri"/>
              <a:ea typeface="Calibri"/>
              <a:cs typeface="Calibri"/>
              <a:sym typeface="Calibri"/>
            </a:endParaRPr>
          </a:p>
        </p:txBody>
      </p:sp>
      <p:sp>
        <p:nvSpPr>
          <p:cNvPr id="66" name="Shape 874"/>
          <p:cNvSpPr/>
          <p:nvPr/>
        </p:nvSpPr>
        <p:spPr>
          <a:xfrm>
            <a:off x="626364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Geolocation data for </a:t>
            </a:r>
            <a:r>
              <a:rPr lang="en-US" sz="1050" dirty="0" smtClean="0"/>
              <a:t>GMI</a:t>
            </a:r>
            <a:endParaRPr lang="en-US" sz="1050" b="0" i="0" u="none" strike="noStrike" cap="none" dirty="0">
              <a:solidFill>
                <a:srgbClr val="000000"/>
              </a:solidFill>
              <a:latin typeface="Arial"/>
              <a:ea typeface="Arial"/>
              <a:cs typeface="Arial"/>
              <a:sym typeface="Arial"/>
            </a:endParaRPr>
          </a:p>
        </p:txBody>
      </p:sp>
      <p:sp>
        <p:nvSpPr>
          <p:cNvPr id="67" name="Shape 884"/>
          <p:cNvSpPr/>
          <p:nvPr/>
        </p:nvSpPr>
        <p:spPr>
          <a:xfrm>
            <a:off x="6314089" y="6461256"/>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Rain Rate for </a:t>
            </a:r>
            <a:r>
              <a:rPr lang="en-US" sz="1050" dirty="0" smtClean="0"/>
              <a:t>GMI</a:t>
            </a:r>
            <a:r>
              <a:rPr lang="en-US" sz="1050" b="0" i="0" u="none" strike="noStrike" cap="none" dirty="0" smtClean="0">
                <a:solidFill>
                  <a:srgbClr val="000000"/>
                </a:solidFill>
                <a:latin typeface="Arial"/>
                <a:ea typeface="Arial"/>
                <a:cs typeface="Arial"/>
                <a:sym typeface="Arial"/>
              </a:rPr>
              <a:t> </a:t>
            </a:r>
            <a:r>
              <a:rPr lang="en-US" sz="1050" b="0" i="0" u="none" strike="noStrike" cap="none" dirty="0">
                <a:solidFill>
                  <a:srgbClr val="000000"/>
                </a:solidFill>
                <a:latin typeface="Arial"/>
                <a:ea typeface="Arial"/>
                <a:cs typeface="Arial"/>
                <a:sym typeface="Arial"/>
              </a:rPr>
              <a:t>orbit</a:t>
            </a:r>
          </a:p>
        </p:txBody>
      </p:sp>
      <p:sp>
        <p:nvSpPr>
          <p:cNvPr id="69" name="Shape 876"/>
          <p:cNvSpPr/>
          <p:nvPr/>
        </p:nvSpPr>
        <p:spPr>
          <a:xfrm>
            <a:off x="7223759" y="5424702"/>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GMI</a:t>
            </a:r>
            <a:r>
              <a:rPr lang="en-US" sz="1050" b="0" i="0" u="none" strike="noStrike" cap="none" dirty="0" smtClean="0">
                <a:solidFill>
                  <a:srgbClr val="000000"/>
                </a:solidFill>
                <a:latin typeface="Arial"/>
                <a:ea typeface="Arial"/>
                <a:cs typeface="Arial"/>
                <a:sym typeface="Arial"/>
              </a:rPr>
              <a:t> </a:t>
            </a:r>
            <a:r>
              <a:rPr lang="en-US" sz="1050" b="0" i="0" u="none" strike="noStrike" cap="none" dirty="0" err="1">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70863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213322" y="3076835"/>
            <a:ext cx="1737360" cy="360097"/>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RCLIPER </a:t>
            </a:r>
            <a:r>
              <a:rPr lang="en-US" sz="1050" b="0" i="0" u="none" strike="noStrike" cap="none" dirty="0" smtClean="0">
                <a:solidFill>
                  <a:srgbClr val="000000"/>
                </a:solidFill>
                <a:latin typeface="Arial"/>
                <a:ea typeface="Arial"/>
                <a:cs typeface="Arial"/>
                <a:sym typeface="Arial"/>
              </a:rPr>
              <a:t> </a:t>
            </a:r>
            <a:r>
              <a:rPr lang="en-US" sz="1050" b="0" i="0" u="none" strike="noStrike" cap="none" dirty="0">
                <a:solidFill>
                  <a:srgbClr val="000000"/>
                </a:solidFill>
                <a:latin typeface="Arial"/>
                <a:ea typeface="Arial"/>
                <a:cs typeface="Arial"/>
                <a:sym typeface="Arial"/>
              </a:rPr>
              <a:t>generator</a:t>
            </a:r>
          </a:p>
        </p:txBody>
      </p:sp>
      <p:sp>
        <p:nvSpPr>
          <p:cNvPr id="841" name="Shape 841"/>
          <p:cNvSpPr/>
          <p:nvPr/>
        </p:nvSpPr>
        <p:spPr>
          <a:xfrm>
            <a:off x="2913150" y="2749641"/>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Get </a:t>
            </a:r>
            <a:r>
              <a:rPr lang="en-US" sz="1050" dirty="0" smtClean="0"/>
              <a:t>SHIPS file</a:t>
            </a:r>
            <a:r>
              <a:rPr lang="en-US" sz="1050" b="0" i="0" u="none" strike="noStrike" cap="none" dirty="0" smtClean="0">
                <a:solidFill>
                  <a:srgbClr val="000000"/>
                </a:solidFill>
                <a:latin typeface="Arial"/>
                <a:ea typeface="Arial"/>
                <a:cs typeface="Arial"/>
                <a:sym typeface="Arial"/>
              </a:rPr>
              <a:t> </a:t>
            </a:r>
            <a:endParaRPr lang="en-US" sz="1050" b="0" i="0" u="none" strike="noStrike" cap="none" dirty="0">
              <a:solidFill>
                <a:srgbClr val="000000"/>
              </a:solidFill>
              <a:latin typeface="Arial"/>
              <a:ea typeface="Arial"/>
              <a:cs typeface="Arial"/>
              <a:sym typeface="Arial"/>
            </a:endParaRPr>
          </a:p>
        </p:txBody>
      </p:sp>
      <p:sp>
        <p:nvSpPr>
          <p:cNvPr id="846" name="Shape 846"/>
          <p:cNvSpPr/>
          <p:nvPr/>
        </p:nvSpPr>
        <p:spPr>
          <a:xfrm>
            <a:off x="1962149"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p:nvPr/>
        </p:nvCxnSpPr>
        <p:spPr>
          <a:xfrm flipH="1">
            <a:off x="991162" y="3440503"/>
            <a:ext cx="15203" cy="253363"/>
          </a:xfrm>
          <a:prstGeom prst="straightConnector1">
            <a:avLst/>
          </a:prstGeom>
          <a:noFill/>
          <a:ln w="15875" cap="flat" cmpd="sng">
            <a:solidFill>
              <a:schemeClr val="dk1"/>
            </a:solidFill>
            <a:prstDash val="solid"/>
            <a:round/>
            <a:headEnd type="none" w="med" len="med"/>
            <a:tailEnd type="triangle" w="lg" len="lg"/>
          </a:ln>
        </p:spPr>
      </p:cxnSp>
      <p:sp>
        <p:nvSpPr>
          <p:cNvPr id="852" name="Shape 852"/>
          <p:cNvSpPr/>
          <p:nvPr/>
        </p:nvSpPr>
        <p:spPr>
          <a:xfrm>
            <a:off x="457199" y="3668942"/>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flipH="1">
            <a:off x="1676399" y="3837649"/>
            <a:ext cx="422910" cy="11342"/>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560850" y="3109740"/>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657350" y="3567185"/>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endCxn id="856" idx="0"/>
          </p:cNvCxnSpPr>
          <p:nvPr/>
        </p:nvCxnSpPr>
        <p:spPr>
          <a:xfrm>
            <a:off x="990600" y="4029090"/>
            <a:ext cx="0" cy="209274"/>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862" name="Shape 862"/>
          <p:cNvCxnSpPr>
            <a:stCxn id="856" idx="3"/>
            <a:endCxn id="863" idx="1"/>
          </p:cNvCxnSpPr>
          <p:nvPr/>
        </p:nvCxnSpPr>
        <p:spPr>
          <a:xfrm flipV="1">
            <a:off x="1676400" y="4490298"/>
            <a:ext cx="474750" cy="14766"/>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2151150" y="4128348"/>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Run RCLIPER code to generate RCLIPER forecasts</a:t>
            </a:r>
            <a:endParaRPr lang="en-US" sz="1050" b="0" i="0" u="none" strike="noStrike" cap="none" dirty="0">
              <a:solidFill>
                <a:srgbClr val="000000"/>
              </a:solidFill>
              <a:latin typeface="Arial"/>
              <a:ea typeface="Arial"/>
              <a:cs typeface="Arial"/>
              <a:sym typeface="Arial"/>
            </a:endParaRPr>
          </a:p>
        </p:txBody>
      </p:sp>
      <p:cxnSp>
        <p:nvCxnSpPr>
          <p:cNvPr id="865" name="Shape 865"/>
          <p:cNvCxnSpPr>
            <a:stCxn id="863" idx="3"/>
          </p:cNvCxnSpPr>
          <p:nvPr/>
        </p:nvCxnSpPr>
        <p:spPr>
          <a:xfrm>
            <a:off x="4970550" y="4490298"/>
            <a:ext cx="492300" cy="0"/>
          </a:xfrm>
          <a:prstGeom prst="straightConnector1">
            <a:avLst/>
          </a:prstGeom>
          <a:noFill/>
          <a:ln w="15875" cap="flat" cmpd="sng">
            <a:solidFill>
              <a:schemeClr val="dk1"/>
            </a:solidFill>
            <a:prstDash val="solid"/>
            <a:round/>
            <a:headEnd type="none" w="med" len="med"/>
            <a:tailEnd type="triangle" w="lg" len="lg"/>
          </a:ln>
        </p:spPr>
      </p:cxn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dirty="0" smtClean="0"/>
              <a:t>Convert RCLIPER forecast to </a:t>
            </a:r>
            <a:r>
              <a:rPr lang="en-US" sz="1050" dirty="0" err="1"/>
              <a:t>M</a:t>
            </a:r>
            <a:r>
              <a:rPr lang="en-US" sz="1050" dirty="0" err="1" smtClean="0"/>
              <a:t>cidas</a:t>
            </a:r>
            <a:r>
              <a:rPr lang="en-US" sz="1050" dirty="0" smtClean="0"/>
              <a:t> area file/image </a:t>
            </a:r>
            <a:endParaRPr lang="en-US" sz="1050" b="0" i="0" u="none" strike="noStrike" cap="none" dirty="0">
              <a:solidFill>
                <a:srgbClr val="000000"/>
              </a:solidFill>
              <a:latin typeface="Arial"/>
              <a:ea typeface="Arial"/>
              <a:cs typeface="Arial"/>
              <a:sym typeface="Arial"/>
            </a:endParaRP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7" name="Shape 877"/>
          <p:cNvSpPr/>
          <p:nvPr/>
        </p:nvSpPr>
        <p:spPr>
          <a:xfrm>
            <a:off x="7223760" y="4324168"/>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dirty="0">
                <a:solidFill>
                  <a:srgbClr val="21B2C8"/>
                </a:solidFill>
                <a:latin typeface="Arial"/>
                <a:ea typeface="Arial"/>
                <a:cs typeface="Arial"/>
                <a:sym typeface="Arial"/>
              </a:rPr>
              <a:t>R-CLIPER</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a:t>
            </a:r>
            <a:r>
              <a:rPr lang="en-US" sz="4000" b="1" dirty="0">
                <a:solidFill>
                  <a:srgbClr val="263F78"/>
                </a:solidFill>
                <a:latin typeface="Calibri"/>
                <a:ea typeface="Calibri"/>
                <a:cs typeface="Calibri"/>
                <a:sym typeface="Calibri"/>
              </a:rPr>
              <a:t>3</a:t>
            </a:r>
            <a:r>
              <a:rPr lang="en-US" sz="4000" b="1" i="0" u="none" strike="noStrike" cap="none" dirty="0" smtClean="0">
                <a:solidFill>
                  <a:srgbClr val="263F78"/>
                </a:solidFill>
                <a:latin typeface="Calibri"/>
                <a:ea typeface="Calibri"/>
                <a:cs typeface="Calibri"/>
                <a:sym typeface="Calibri"/>
              </a:rPr>
              <a:t>/5)</a:t>
            </a:r>
            <a:endParaRPr lang="en-US" sz="4000" b="1" i="0" u="none" strike="noStrike" cap="none" dirty="0">
              <a:solidFill>
                <a:srgbClr val="263F78"/>
              </a:solidFill>
              <a:latin typeface="Calibri"/>
              <a:ea typeface="Calibri"/>
              <a:cs typeface="Calibri"/>
              <a:sym typeface="Calibri"/>
            </a:endParaRP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88</a:t>
            </a:fld>
            <a:endParaRPr lang="en-US" sz="1400" b="0" i="0" u="none" strike="noStrike" cap="none">
              <a:solidFill>
                <a:srgbClr val="295F71"/>
              </a:solidFill>
              <a:latin typeface="Calibri"/>
              <a:ea typeface="Calibri"/>
              <a:cs typeface="Calibri"/>
              <a:sym typeface="Calibri"/>
            </a:endParaRPr>
          </a:p>
        </p:txBody>
      </p:sp>
      <p:cxnSp>
        <p:nvCxnSpPr>
          <p:cNvPr id="86" name="Shape 862"/>
          <p:cNvCxnSpPr/>
          <p:nvPr/>
        </p:nvCxnSpPr>
        <p:spPr>
          <a:xfrm flipV="1">
            <a:off x="6920929" y="4506445"/>
            <a:ext cx="302831" cy="14766"/>
          </a:xfrm>
          <a:prstGeom prst="straightConnector1">
            <a:avLst/>
          </a:prstGeom>
          <a:noFill/>
          <a:ln w="15875" cap="flat" cmpd="sng">
            <a:solidFill>
              <a:schemeClr val="dk1"/>
            </a:solidFill>
            <a:prstDash val="solid"/>
            <a:round/>
            <a:headEnd type="none" w="med" len="med"/>
            <a:tailEnd type="triangle" w="lg" len="lg"/>
          </a:ln>
        </p:spPr>
      </p:cxnSp>
    </p:spTree>
    <p:extLst>
      <p:ext uri="{BB962C8B-B14F-4D97-AF65-F5344CB8AC3E}">
        <p14:creationId xmlns:p14="http://schemas.microsoft.com/office/powerpoint/2010/main" val="3551616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Generate </a:t>
            </a:r>
            <a:r>
              <a:rPr lang="en-US" sz="2800" b="0" i="0" u="none" strike="noStrike" cap="none" dirty="0" err="1">
                <a:solidFill>
                  <a:schemeClr val="dk1"/>
                </a:solidFill>
                <a:latin typeface="Calibri"/>
                <a:ea typeface="Calibri"/>
                <a:cs typeface="Calibri"/>
                <a:sym typeface="Calibri"/>
              </a:rPr>
              <a:t>eTRaPs</a:t>
            </a:r>
            <a:endParaRPr lang="en-US" sz="2800" b="0" i="0" u="none" strike="noStrike" cap="none" dirty="0">
              <a:solidFill>
                <a:schemeClr val="dk1"/>
              </a:solidFill>
              <a:latin typeface="Calibri"/>
              <a:ea typeface="Calibri"/>
              <a:cs typeface="Calibri"/>
              <a:sym typeface="Calibri"/>
            </a:endParaRP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For each storm, collect all </a:t>
            </a:r>
            <a:r>
              <a:rPr lang="en-US" sz="2400" b="0" i="0" u="none" strike="noStrike" cap="none" dirty="0" err="1" smtClean="0">
                <a:solidFill>
                  <a:schemeClr val="dk1"/>
                </a:solidFill>
                <a:latin typeface="Calibri"/>
                <a:ea typeface="Calibri"/>
                <a:cs typeface="Calibri"/>
                <a:sym typeface="Calibri"/>
              </a:rPr>
              <a:t>TRaPs</a:t>
            </a:r>
            <a:r>
              <a:rPr lang="en-US" sz="2400" b="0" i="0" u="none" strike="noStrike" cap="none" dirty="0" smtClean="0">
                <a:solidFill>
                  <a:schemeClr val="dk1"/>
                </a:solidFill>
                <a:latin typeface="Calibri"/>
                <a:ea typeface="Calibri"/>
                <a:cs typeface="Calibri"/>
                <a:sym typeface="Calibri"/>
              </a:rPr>
              <a:t> and RCLIPERs </a:t>
            </a:r>
            <a:r>
              <a:rPr lang="en-US" sz="2400" b="0" i="0" u="none" strike="noStrike" cap="none" dirty="0">
                <a:solidFill>
                  <a:schemeClr val="dk1"/>
                </a:solidFill>
                <a:latin typeface="Calibri"/>
                <a:ea typeface="Calibri"/>
                <a:cs typeface="Calibri"/>
                <a:sym typeface="Calibri"/>
              </a:rPr>
              <a:t>for this storm at different time period and generate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products for this storm in </a:t>
            </a:r>
            <a:r>
              <a:rPr lang="en-US" sz="2400" b="0" i="0" u="none" strike="noStrike" cap="none" dirty="0" err="1">
                <a:solidFill>
                  <a:schemeClr val="dk1"/>
                </a:solidFill>
                <a:latin typeface="Calibri"/>
                <a:ea typeface="Calibri"/>
                <a:cs typeface="Calibri"/>
                <a:sym typeface="Calibri"/>
              </a:rPr>
              <a:t>McIDAS</a:t>
            </a:r>
            <a:r>
              <a:rPr lang="en-US" sz="2400" b="0" i="0" u="none" strike="noStrike" cap="none" dirty="0">
                <a:solidFill>
                  <a:schemeClr val="dk1"/>
                </a:solidFill>
                <a:latin typeface="Calibri"/>
                <a:ea typeface="Calibri"/>
                <a:cs typeface="Calibri"/>
                <a:sym typeface="Calibri"/>
              </a:rPr>
              <a:t> format.</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dirty="0">
                <a:solidFill>
                  <a:schemeClr val="dk1"/>
                </a:solidFill>
                <a:latin typeface="Calibri"/>
                <a:ea typeface="Calibri"/>
                <a:cs typeface="Calibri"/>
                <a:sym typeface="Calibri"/>
              </a:rPr>
              <a:t>Convert </a:t>
            </a:r>
            <a:r>
              <a:rPr lang="en-US" sz="2400" b="0" i="0" u="none" strike="noStrike" cap="none" dirty="0" err="1">
                <a:solidFill>
                  <a:schemeClr val="dk1"/>
                </a:solidFill>
                <a:latin typeface="Calibri"/>
                <a:ea typeface="Calibri"/>
                <a:cs typeface="Calibri"/>
                <a:sym typeface="Calibri"/>
              </a:rPr>
              <a:t>eTRaP</a:t>
            </a:r>
            <a:r>
              <a:rPr lang="en-US" sz="2400" b="0" i="0" u="none" strike="noStrike" cap="none" dirty="0">
                <a:solidFill>
                  <a:schemeClr val="dk1"/>
                </a:solidFill>
                <a:latin typeface="Calibri"/>
                <a:ea typeface="Calibri"/>
                <a:cs typeface="Calibri"/>
                <a:sym typeface="Calibri"/>
              </a:rPr>
              <a:t> product from </a:t>
            </a:r>
            <a:r>
              <a:rPr lang="en-US" sz="2400" b="0" i="0" u="none" strike="noStrike" cap="none" dirty="0" err="1">
                <a:solidFill>
                  <a:schemeClr val="dk1"/>
                </a:solidFill>
                <a:latin typeface="Calibri"/>
                <a:ea typeface="Calibri"/>
                <a:cs typeface="Calibri"/>
                <a:sym typeface="Calibri"/>
              </a:rPr>
              <a:t>McIDAS</a:t>
            </a:r>
            <a:r>
              <a:rPr lang="en-US" sz="2400" b="0" i="0" u="none" strike="noStrike" cap="none" dirty="0">
                <a:solidFill>
                  <a:schemeClr val="dk1"/>
                </a:solidFill>
                <a:latin typeface="Calibri"/>
                <a:ea typeface="Calibri"/>
                <a:cs typeface="Calibri"/>
                <a:sym typeface="Calibri"/>
              </a:rPr>
              <a:t> to ASCII and images.</a:t>
            </a:r>
          </a:p>
        </p:txBody>
      </p:sp>
      <p:sp>
        <p:nvSpPr>
          <p:cNvPr id="909" name="Shape 9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(4/5)</a:t>
            </a:r>
            <a:endParaRPr lang="en-US" sz="4000" b="1" i="0" u="none" strike="noStrike" cap="none" dirty="0">
              <a:solidFill>
                <a:srgbClr val="263F78"/>
              </a:solidFill>
              <a:latin typeface="Calibri"/>
              <a:ea typeface="Calibri"/>
              <a:cs typeface="Calibri"/>
              <a:sym typeface="Calibri"/>
            </a:endParaRPr>
          </a:p>
        </p:txBody>
      </p:sp>
      <p:sp>
        <p:nvSpPr>
          <p:cNvPr id="910" name="Shape 9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533400" y="1905000"/>
            <a:ext cx="7239000" cy="4343400"/>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IPT Lead: </a:t>
            </a:r>
            <a:r>
              <a:rPr lang="en-US" sz="1600" b="0" i="0" u="none" strike="noStrike" cap="none">
                <a:solidFill>
                  <a:schemeClr val="dk1"/>
                </a:solidFill>
                <a:latin typeface="Calibri"/>
                <a:ea typeface="Calibri"/>
                <a:cs typeface="Calibri"/>
                <a:sym typeface="Calibri"/>
              </a:rPr>
              <a:t>Bob Kuligowski (STAR)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PAL and IPT Backup Lead: </a:t>
            </a:r>
            <a:r>
              <a:rPr lang="en-US" sz="1600" b="0" i="0" u="none" strike="noStrike" cap="none">
                <a:solidFill>
                  <a:schemeClr val="dk1"/>
                </a:solidFill>
                <a:latin typeface="Calibri"/>
                <a:ea typeface="Calibri"/>
                <a:cs typeface="Calibri"/>
                <a:sym typeface="Calibri"/>
              </a:rPr>
              <a:t>Liqun Ma (OSPO)</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Science Advisor:  </a:t>
            </a:r>
            <a:r>
              <a:rPr lang="en-US" sz="1600" b="0" i="0" u="none" strike="noStrike" cap="none">
                <a:solidFill>
                  <a:schemeClr val="dk1"/>
                </a:solidFill>
                <a:latin typeface="Calibri"/>
                <a:ea typeface="Calibri"/>
                <a:cs typeface="Calibri"/>
                <a:sym typeface="Calibri"/>
              </a:rPr>
              <a:t>Elizabeth Ebert (CAWCR - Melbourne, Australia)</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NESDIS team:</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STAR: </a:t>
            </a:r>
            <a:r>
              <a:rPr lang="en-US" sz="1600" b="0" i="0" u="none" strike="noStrike" cap="none">
                <a:solidFill>
                  <a:schemeClr val="dk1"/>
                </a:solidFill>
                <a:latin typeface="Calibri"/>
                <a:ea typeface="Calibri"/>
                <a:cs typeface="Calibri"/>
                <a:sym typeface="Calibri"/>
              </a:rPr>
              <a:t>Ralph Ferraro</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OSPO:  </a:t>
            </a:r>
            <a:r>
              <a:rPr lang="en-US" sz="1600" b="0" i="0" u="none" strike="noStrike" cap="none">
                <a:solidFill>
                  <a:schemeClr val="dk1"/>
                </a:solidFill>
                <a:latin typeface="Calibri"/>
                <a:ea typeface="Calibri"/>
                <a:cs typeface="Calibri"/>
                <a:sym typeface="Calibri"/>
              </a:rPr>
              <a:t>Liqun Ma, Limin Zhao, Nancy Merkle (Web Coordinator), Robert Glassberg (SGTPrimary Programmer), Clay Davenport (SGT Backup Programmer)</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OSGS: </a:t>
            </a:r>
            <a:r>
              <a:rPr lang="en-US" sz="1600" b="0" i="0" u="none" strike="noStrike" cap="none">
                <a:solidFill>
                  <a:schemeClr val="dk1"/>
                </a:solidFill>
                <a:latin typeface="Calibri"/>
                <a:ea typeface="Calibri"/>
                <a:cs typeface="Calibri"/>
                <a:sym typeface="Calibri"/>
              </a:rPr>
              <a:t>Kathryn Shontz</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NWS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NCEP/TPC/NHC:  </a:t>
            </a:r>
            <a:r>
              <a:rPr lang="en-US" sz="1600" b="0" i="0" u="none" strike="noStrike" cap="none">
                <a:solidFill>
                  <a:schemeClr val="dk1"/>
                </a:solidFill>
                <a:latin typeface="Calibri"/>
                <a:ea typeface="Calibri"/>
                <a:cs typeface="Calibri"/>
                <a:sym typeface="Calibri"/>
              </a:rPr>
              <a:t>Mark DeMaria (RCLIPER)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User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Leads:  </a:t>
            </a:r>
            <a:r>
              <a:rPr lang="en-US" sz="1600" b="0" i="0" u="none" strike="noStrike" cap="none">
                <a:solidFill>
                  <a:schemeClr val="dk1"/>
                </a:solidFill>
                <a:latin typeface="Calibri"/>
                <a:ea typeface="Calibri"/>
                <a:cs typeface="Calibri"/>
                <a:sym typeface="Calibri"/>
              </a:rPr>
              <a:t>Michael Turk, Alan Schwartz</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Others: </a:t>
            </a:r>
            <a:r>
              <a:rPr lang="en-US" sz="1600" b="0" i="0" u="none" strike="noStrike" cap="none">
                <a:solidFill>
                  <a:schemeClr val="dk1"/>
                </a:solidFill>
                <a:latin typeface="Calibri"/>
                <a:ea typeface="Calibri"/>
                <a:cs typeface="Calibri"/>
                <a:sym typeface="Calibri"/>
              </a:rPr>
              <a:t>Dan Brown (TPC), Mark Klein (HPC), Greg Shelton (West Gulf RFC), Alipate Waqaicelua (Nadi Regional Specialized Meteorological Centre (RSMC)), Andrew Burton (Perth TCWC)</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Product Oversight Panel:  </a:t>
            </a:r>
            <a:r>
              <a:rPr lang="en-US" sz="1600" b="0" i="0" u="none" strike="noStrike" cap="none">
                <a:solidFill>
                  <a:schemeClr val="dk1"/>
                </a:solidFill>
                <a:latin typeface="Calibri"/>
                <a:ea typeface="Calibri"/>
                <a:cs typeface="Calibri"/>
                <a:sym typeface="Calibri"/>
              </a:rPr>
              <a:t>PREPOP</a:t>
            </a:r>
          </a:p>
          <a:p>
            <a:pPr marL="0" marR="0" lvl="0" indent="0" algn="l" rtl="0">
              <a:lnSpc>
                <a:spcPct val="90000"/>
              </a:lnSpc>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207" name="Shape 207"/>
          <p:cNvSpPr txBox="1"/>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a:t>
            </a:r>
          </a:p>
        </p:txBody>
      </p:sp>
      <p:sp>
        <p:nvSpPr>
          <p:cNvPr id="208" name="Shape 2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p:nvPr/>
        </p:nvSpPr>
        <p:spPr>
          <a:xfrm>
            <a:off x="219075" y="3153099"/>
            <a:ext cx="160020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generator</a:t>
            </a:r>
          </a:p>
        </p:txBody>
      </p:sp>
      <p:sp>
        <p:nvSpPr>
          <p:cNvPr id="916" name="Shape 916"/>
          <p:cNvSpPr/>
          <p:nvPr/>
        </p:nvSpPr>
        <p:spPr>
          <a:xfrm>
            <a:off x="1219200" y="2133600"/>
            <a:ext cx="2148840"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917" name="Shape 917"/>
          <p:cNvSpPr/>
          <p:nvPr/>
        </p:nvSpPr>
        <p:spPr>
          <a:xfrm>
            <a:off x="13716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SSMIS TRaPs</a:t>
            </a:r>
          </a:p>
        </p:txBody>
      </p:sp>
      <p:sp>
        <p:nvSpPr>
          <p:cNvPr id="918" name="Shape 918"/>
          <p:cNvSpPr/>
          <p:nvPr/>
        </p:nvSpPr>
        <p:spPr>
          <a:xfrm>
            <a:off x="1295400" y="27432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GHE TRaPs</a:t>
            </a:r>
          </a:p>
        </p:txBody>
      </p:sp>
      <p:sp>
        <p:nvSpPr>
          <p:cNvPr id="919" name="Shape 919"/>
          <p:cNvSpPr/>
          <p:nvPr/>
        </p:nvSpPr>
        <p:spPr>
          <a:xfrm>
            <a:off x="3733800" y="21336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920" name="Shape 920"/>
          <p:cNvSpPr/>
          <p:nvPr/>
        </p:nvSpPr>
        <p:spPr>
          <a:xfrm>
            <a:off x="228600" y="3704964"/>
            <a:ext cx="1600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921" name="Shape 921"/>
          <p:cNvCxnSpPr>
            <a:stCxn id="915" idx="2"/>
            <a:endCxn id="920" idx="0"/>
          </p:cNvCxnSpPr>
          <p:nvPr/>
        </p:nvCxnSpPr>
        <p:spPr>
          <a:xfrm>
            <a:off x="1019175" y="3351615"/>
            <a:ext cx="9600" cy="353400"/>
          </a:xfrm>
          <a:prstGeom prst="straightConnector1">
            <a:avLst/>
          </a:prstGeom>
          <a:noFill/>
          <a:ln w="15875" cap="flat" cmpd="sng">
            <a:solidFill>
              <a:schemeClr val="dk1"/>
            </a:solidFill>
            <a:prstDash val="solid"/>
            <a:round/>
            <a:headEnd type="none" w="med" len="med"/>
            <a:tailEnd type="triangle" w="lg" len="lg"/>
          </a:ln>
        </p:spPr>
      </p:cxnSp>
      <p:sp>
        <p:nvSpPr>
          <p:cNvPr id="922" name="Shape 922"/>
          <p:cNvSpPr/>
          <p:nvPr/>
        </p:nvSpPr>
        <p:spPr>
          <a:xfrm>
            <a:off x="295275" y="4361475"/>
            <a:ext cx="14478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923" name="Shape 923"/>
          <p:cNvCxnSpPr>
            <a:stCxn id="920" idx="2"/>
            <a:endCxn id="922" idx="0"/>
          </p:cNvCxnSpPr>
          <p:nvPr/>
        </p:nvCxnSpPr>
        <p:spPr>
          <a:xfrm flipH="1">
            <a:off x="1019100" y="4065063"/>
            <a:ext cx="9600" cy="296400"/>
          </a:xfrm>
          <a:prstGeom prst="straightConnector1">
            <a:avLst/>
          </a:prstGeom>
          <a:noFill/>
          <a:ln w="15875" cap="flat" cmpd="sng">
            <a:solidFill>
              <a:schemeClr val="dk1"/>
            </a:solidFill>
            <a:prstDash val="solid"/>
            <a:round/>
            <a:headEnd type="none" w="med" len="med"/>
            <a:tailEnd type="triangle" w="lg" len="lg"/>
          </a:ln>
        </p:spPr>
      </p:cxnSp>
      <p:sp>
        <p:nvSpPr>
          <p:cNvPr id="924" name="Shape 924"/>
          <p:cNvSpPr/>
          <p:nvPr/>
        </p:nvSpPr>
        <p:spPr>
          <a:xfrm>
            <a:off x="800100" y="5214266"/>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925" name="Shape 925"/>
          <p:cNvCxnSpPr>
            <a:stCxn id="922" idx="2"/>
            <a:endCxn id="924" idx="0"/>
          </p:cNvCxnSpPr>
          <p:nvPr/>
        </p:nvCxnSpPr>
        <p:spPr>
          <a:xfrm>
            <a:off x="1019175" y="4894875"/>
            <a:ext cx="9600" cy="319500"/>
          </a:xfrm>
          <a:prstGeom prst="straightConnector1">
            <a:avLst/>
          </a:prstGeom>
          <a:noFill/>
          <a:ln w="15875" cap="flat" cmpd="sng">
            <a:solidFill>
              <a:schemeClr val="dk1"/>
            </a:solidFill>
            <a:prstDash val="solid"/>
            <a:round/>
            <a:headEnd type="none" w="med" len="med"/>
            <a:tailEnd type="triangle" w="lg" len="lg"/>
          </a:ln>
        </p:spPr>
      </p:cxnSp>
      <p:sp>
        <p:nvSpPr>
          <p:cNvPr id="926" name="Shape 926"/>
          <p:cNvSpPr txBox="1"/>
          <p:nvPr/>
        </p:nvSpPr>
        <p:spPr>
          <a:xfrm>
            <a:off x="800100" y="48479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927" name="Shape 927"/>
          <p:cNvCxnSpPr>
            <a:stCxn id="922" idx="3"/>
          </p:cNvCxnSpPr>
          <p:nvPr/>
        </p:nvCxnSpPr>
        <p:spPr>
          <a:xfrm>
            <a:off x="1743075" y="4628175"/>
            <a:ext cx="1535700" cy="0"/>
          </a:xfrm>
          <a:prstGeom prst="straightConnector1">
            <a:avLst/>
          </a:prstGeom>
          <a:noFill/>
          <a:ln w="15875" cap="flat" cmpd="sng">
            <a:solidFill>
              <a:schemeClr val="dk1"/>
            </a:solidFill>
            <a:prstDash val="solid"/>
            <a:round/>
            <a:headEnd type="none" w="med" len="med"/>
            <a:tailEnd type="triangle" w="lg" len="lg"/>
          </a:ln>
        </p:spPr>
      </p:cxnSp>
      <p:cxnSp>
        <p:nvCxnSpPr>
          <p:cNvPr id="928" name="Shape 928"/>
          <p:cNvCxnSpPr/>
          <p:nvPr/>
        </p:nvCxnSpPr>
        <p:spPr>
          <a:xfrm>
            <a:off x="4195571" y="4607694"/>
            <a:ext cx="418338" cy="0"/>
          </a:xfrm>
          <a:prstGeom prst="straightConnector1">
            <a:avLst/>
          </a:prstGeom>
          <a:noFill/>
          <a:ln w="15875" cap="flat" cmpd="sng">
            <a:solidFill>
              <a:schemeClr val="dk1"/>
            </a:solidFill>
            <a:prstDash val="solid"/>
            <a:round/>
            <a:headEnd type="none" w="med" len="med"/>
            <a:tailEnd type="triangle" w="lg" len="lg"/>
          </a:ln>
        </p:spPr>
      </p:cxnSp>
      <p:sp>
        <p:nvSpPr>
          <p:cNvPr id="929" name="Shape 929"/>
          <p:cNvSpPr/>
          <p:nvPr/>
        </p:nvSpPr>
        <p:spPr>
          <a:xfrm>
            <a:off x="2620899" y="4427646"/>
            <a:ext cx="1674114"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TRaPs and generate eTRaP products</a:t>
            </a:r>
          </a:p>
        </p:txBody>
      </p:sp>
      <p:sp>
        <p:nvSpPr>
          <p:cNvPr id="930" name="Shape 930"/>
          <p:cNvSpPr txBox="1"/>
          <p:nvPr/>
        </p:nvSpPr>
        <p:spPr>
          <a:xfrm>
            <a:off x="1842134" y="4361475"/>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931" name="Shape 931"/>
          <p:cNvSpPr/>
          <p:nvPr/>
        </p:nvSpPr>
        <p:spPr>
          <a:xfrm>
            <a:off x="37338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AMSR2 TRaPs</a:t>
            </a:r>
          </a:p>
        </p:txBody>
      </p:sp>
      <p:pic>
        <p:nvPicPr>
          <p:cNvPr id="932" name="Shape 932"/>
          <p:cNvPicPr preferRelativeResize="0">
            <a:picLocks noGrp="1"/>
          </p:cNvPicPr>
          <p:nvPr>
            <p:ph type="body" idx="1"/>
          </p:nvPr>
        </p:nvPicPr>
        <p:blipFill rotWithShape="1">
          <a:blip r:embed="rId3">
            <a:alphaModFix/>
          </a:blip>
          <a:srcRect/>
          <a:stretch/>
        </p:blipFill>
        <p:spPr>
          <a:xfrm>
            <a:off x="1107976" y="5330285"/>
            <a:ext cx="3464022" cy="1257432"/>
          </a:xfrm>
          <a:prstGeom prst="rect">
            <a:avLst/>
          </a:prstGeom>
          <a:noFill/>
          <a:ln>
            <a:noFill/>
          </a:ln>
        </p:spPr>
      </p:pic>
      <p:sp>
        <p:nvSpPr>
          <p:cNvPr id="933" name="Shape 933"/>
          <p:cNvSpPr/>
          <p:nvPr/>
        </p:nvSpPr>
        <p:spPr>
          <a:xfrm>
            <a:off x="4575807" y="3751875"/>
            <a:ext cx="2726055" cy="1491176"/>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1.ensemble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2.probability-matched 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3.PoP exceeding 25 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4.PoP exceeding 50mm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5. PoP exceeding 75mm( 6-h)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6. PoP exceeding 100m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7. PoP exceeding 150 mm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8. PoP exceeding 200 mm (24-h)</a:t>
            </a:r>
          </a:p>
        </p:txBody>
      </p:sp>
      <p:sp>
        <p:nvSpPr>
          <p:cNvPr id="934" name="Shape 934"/>
          <p:cNvSpPr txBox="1"/>
          <p:nvPr/>
        </p:nvSpPr>
        <p:spPr>
          <a:xfrm>
            <a:off x="5486398" y="5214266"/>
            <a:ext cx="685801"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McIDAS</a:t>
            </a:r>
          </a:p>
        </p:txBody>
      </p:sp>
      <p:sp>
        <p:nvSpPr>
          <p:cNvPr id="935" name="Shape 935"/>
          <p:cNvSpPr/>
          <p:nvPr/>
        </p:nvSpPr>
        <p:spPr>
          <a:xfrm>
            <a:off x="7731629" y="4346855"/>
            <a:ext cx="1080137"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data format converter</a:t>
            </a:r>
          </a:p>
        </p:txBody>
      </p:sp>
      <p:cxnSp>
        <p:nvCxnSpPr>
          <p:cNvPr id="936" name="Shape 936"/>
          <p:cNvCxnSpPr/>
          <p:nvPr/>
        </p:nvCxnSpPr>
        <p:spPr>
          <a:xfrm>
            <a:off x="7313292" y="4595764"/>
            <a:ext cx="418338" cy="0"/>
          </a:xfrm>
          <a:prstGeom prst="straightConnector1">
            <a:avLst/>
          </a:prstGeom>
          <a:noFill/>
          <a:ln w="15875" cap="flat" cmpd="sng">
            <a:solidFill>
              <a:schemeClr val="dk1"/>
            </a:solidFill>
            <a:prstDash val="solid"/>
            <a:round/>
            <a:headEnd type="none" w="med" len="med"/>
            <a:tailEnd type="triangle" w="lg" len="lg"/>
          </a:ln>
        </p:spPr>
      </p:cxnSp>
      <p:cxnSp>
        <p:nvCxnSpPr>
          <p:cNvPr id="937" name="Shape 937"/>
          <p:cNvCxnSpPr>
            <a:stCxn id="935" idx="2"/>
          </p:cNvCxnSpPr>
          <p:nvPr/>
        </p:nvCxnSpPr>
        <p:spPr>
          <a:xfrm>
            <a:off x="8271698" y="4706954"/>
            <a:ext cx="0" cy="797700"/>
          </a:xfrm>
          <a:prstGeom prst="straightConnector1">
            <a:avLst/>
          </a:prstGeom>
          <a:noFill/>
          <a:ln w="15875" cap="flat" cmpd="sng">
            <a:solidFill>
              <a:schemeClr val="dk1"/>
            </a:solidFill>
            <a:prstDash val="solid"/>
            <a:round/>
            <a:headEnd type="none" w="med" len="med"/>
            <a:tailEnd type="triangle" w="lg" len="lg"/>
          </a:ln>
        </p:spPr>
      </p:cxnSp>
      <p:sp>
        <p:nvSpPr>
          <p:cNvPr id="938" name="Shape 938"/>
          <p:cNvSpPr/>
          <p:nvPr/>
        </p:nvSpPr>
        <p:spPr>
          <a:xfrm>
            <a:off x="7485314" y="5504567"/>
            <a:ext cx="1572767" cy="360098"/>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eTRaP product in Ascii and image and tar file</a:t>
            </a:r>
          </a:p>
        </p:txBody>
      </p:sp>
      <p:sp>
        <p:nvSpPr>
          <p:cNvPr id="939" name="Shape 939"/>
          <p:cNvSpPr/>
          <p:nvPr/>
        </p:nvSpPr>
        <p:spPr>
          <a:xfrm>
            <a:off x="3657600" y="2743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940" name="Shape 940"/>
          <p:cNvCxnSpPr>
            <a:stCxn id="916" idx="5"/>
            <a:endCxn id="929" idx="0"/>
          </p:cNvCxnSpPr>
          <p:nvPr/>
        </p:nvCxnSpPr>
        <p:spPr>
          <a:xfrm>
            <a:off x="3153156" y="2232858"/>
            <a:ext cx="304800" cy="2194800"/>
          </a:xfrm>
          <a:prstGeom prst="bentConnector2">
            <a:avLst/>
          </a:prstGeom>
          <a:noFill/>
          <a:ln w="15875" cap="flat" cmpd="sng">
            <a:solidFill>
              <a:schemeClr val="dk1"/>
            </a:solidFill>
            <a:prstDash val="solid"/>
            <a:round/>
            <a:headEnd type="none" w="med" len="med"/>
            <a:tailEnd type="triangle" w="lg" len="lg"/>
          </a:ln>
        </p:spPr>
      </p:cxnSp>
      <p:cxnSp>
        <p:nvCxnSpPr>
          <p:cNvPr id="941" name="Shape 941"/>
          <p:cNvCxnSpPr>
            <a:stCxn id="917" idx="5"/>
            <a:endCxn id="929" idx="0"/>
          </p:cNvCxnSpPr>
          <p:nvPr/>
        </p:nvCxnSpPr>
        <p:spPr>
          <a:xfrm>
            <a:off x="3099815" y="2537658"/>
            <a:ext cx="358200" cy="1890000"/>
          </a:xfrm>
          <a:prstGeom prst="bentConnector2">
            <a:avLst/>
          </a:prstGeom>
          <a:noFill/>
          <a:ln w="15875" cap="flat" cmpd="sng">
            <a:solidFill>
              <a:schemeClr val="dk1"/>
            </a:solidFill>
            <a:prstDash val="solid"/>
            <a:round/>
            <a:headEnd type="none" w="med" len="med"/>
            <a:tailEnd type="triangle" w="lg" len="lg"/>
          </a:ln>
        </p:spPr>
      </p:cxnSp>
      <p:cxnSp>
        <p:nvCxnSpPr>
          <p:cNvPr id="942" name="Shape 942"/>
          <p:cNvCxnSpPr>
            <a:stCxn id="918" idx="5"/>
            <a:endCxn id="929" idx="0"/>
          </p:cNvCxnSpPr>
          <p:nvPr/>
        </p:nvCxnSpPr>
        <p:spPr>
          <a:xfrm>
            <a:off x="3023615" y="2842458"/>
            <a:ext cx="434400" cy="1585200"/>
          </a:xfrm>
          <a:prstGeom prst="bentConnector2">
            <a:avLst/>
          </a:prstGeom>
          <a:noFill/>
          <a:ln w="15875" cap="flat" cmpd="sng">
            <a:solidFill>
              <a:schemeClr val="dk1"/>
            </a:solidFill>
            <a:prstDash val="solid"/>
            <a:round/>
            <a:headEnd type="none" w="med" len="med"/>
            <a:tailEnd type="triangle" w="lg" len="lg"/>
          </a:ln>
        </p:spPr>
      </p:cxnSp>
      <p:cxnSp>
        <p:nvCxnSpPr>
          <p:cNvPr id="943" name="Shape 943"/>
          <p:cNvCxnSpPr>
            <a:stCxn id="919" idx="2"/>
            <a:endCxn id="929" idx="0"/>
          </p:cNvCxnSpPr>
          <p:nvPr/>
        </p:nvCxnSpPr>
        <p:spPr>
          <a:xfrm flipH="1">
            <a:off x="3457824" y="2232858"/>
            <a:ext cx="468000" cy="2194800"/>
          </a:xfrm>
          <a:prstGeom prst="bentConnector2">
            <a:avLst/>
          </a:prstGeom>
          <a:noFill/>
          <a:ln w="15875" cap="flat" cmpd="sng">
            <a:solidFill>
              <a:schemeClr val="dk1"/>
            </a:solidFill>
            <a:prstDash val="solid"/>
            <a:round/>
            <a:headEnd type="none" w="med" len="med"/>
            <a:tailEnd type="triangle" w="lg" len="lg"/>
          </a:ln>
        </p:spPr>
      </p:cxnSp>
      <p:cxnSp>
        <p:nvCxnSpPr>
          <p:cNvPr id="944" name="Shape 944"/>
          <p:cNvCxnSpPr>
            <a:stCxn id="931" idx="2"/>
            <a:endCxn id="929" idx="0"/>
          </p:cNvCxnSpPr>
          <p:nvPr/>
        </p:nvCxnSpPr>
        <p:spPr>
          <a:xfrm flipH="1">
            <a:off x="3457824" y="2537658"/>
            <a:ext cx="468000" cy="1890000"/>
          </a:xfrm>
          <a:prstGeom prst="bentConnector2">
            <a:avLst/>
          </a:prstGeom>
          <a:noFill/>
          <a:ln w="15875" cap="flat" cmpd="sng">
            <a:solidFill>
              <a:schemeClr val="dk1"/>
            </a:solidFill>
            <a:prstDash val="solid"/>
            <a:round/>
            <a:headEnd type="none" w="med" len="med"/>
            <a:tailEnd type="triangle" w="lg" len="lg"/>
          </a:ln>
        </p:spPr>
      </p:cxnSp>
      <p:cxnSp>
        <p:nvCxnSpPr>
          <p:cNvPr id="945" name="Shape 945"/>
          <p:cNvCxnSpPr>
            <a:stCxn id="939" idx="2"/>
            <a:endCxn id="929" idx="0"/>
          </p:cNvCxnSpPr>
          <p:nvPr/>
        </p:nvCxnSpPr>
        <p:spPr>
          <a:xfrm flipH="1">
            <a:off x="3457824" y="2842458"/>
            <a:ext cx="391800" cy="1585200"/>
          </a:xfrm>
          <a:prstGeom prst="bentConnector2">
            <a:avLst/>
          </a:prstGeom>
          <a:noFill/>
          <a:ln w="15875" cap="flat" cmpd="sng">
            <a:solidFill>
              <a:schemeClr val="dk1"/>
            </a:solidFill>
            <a:prstDash val="solid"/>
            <a:round/>
            <a:headEnd type="none" w="med" len="med"/>
            <a:tailEnd type="triangle" w="lg" len="lg"/>
          </a:ln>
        </p:spPr>
      </p:cxnSp>
      <p:sp>
        <p:nvSpPr>
          <p:cNvPr id="946" name="Shape 94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dirty="0">
                <a:solidFill>
                  <a:srgbClr val="263F78"/>
                </a:solidFill>
                <a:latin typeface="Calibri"/>
                <a:ea typeface="Calibri"/>
                <a:cs typeface="Calibri"/>
                <a:sym typeface="Calibri"/>
              </a:rPr>
              <a:t>Product Processing </a:t>
            </a:r>
            <a:r>
              <a:rPr lang="en-US" sz="4000" b="1" i="0" u="none" strike="noStrike" cap="none" dirty="0" smtClean="0">
                <a:solidFill>
                  <a:srgbClr val="263F78"/>
                </a:solidFill>
                <a:latin typeface="Calibri"/>
                <a:ea typeface="Calibri"/>
                <a:cs typeface="Calibri"/>
                <a:sym typeface="Calibri"/>
              </a:rPr>
              <a:t>(5/5)</a:t>
            </a:r>
            <a:endParaRPr lang="en-US" sz="4000" b="1" i="0" u="none" strike="noStrike" cap="none" dirty="0">
              <a:solidFill>
                <a:srgbClr val="263F78"/>
              </a:solidFill>
              <a:latin typeface="Calibri"/>
              <a:ea typeface="Calibri"/>
              <a:cs typeface="Calibri"/>
              <a:sym typeface="Calibri"/>
            </a:endParaRPr>
          </a:p>
        </p:txBody>
      </p:sp>
      <p:sp>
        <p:nvSpPr>
          <p:cNvPr id="947" name="Shape 94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90</a:t>
            </a:fld>
            <a:endParaRPr lang="en-US" sz="1400" b="0" i="0" u="none" strike="noStrike" cap="none">
              <a:solidFill>
                <a:srgbClr val="295F71"/>
              </a:solidFill>
              <a:latin typeface="Calibri"/>
              <a:ea typeface="Calibri"/>
              <a:cs typeface="Calibri"/>
              <a:sym typeface="Calibri"/>
            </a:endParaRPr>
          </a:p>
        </p:txBody>
      </p:sp>
      <p:sp>
        <p:nvSpPr>
          <p:cNvPr id="35" name="Shape 877"/>
          <p:cNvSpPr/>
          <p:nvPr/>
        </p:nvSpPr>
        <p:spPr>
          <a:xfrm>
            <a:off x="3566159" y="3053841"/>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a:solidFill>
                  <a:srgbClr val="21B2C8"/>
                </a:solidFill>
                <a:latin typeface="Arial"/>
                <a:ea typeface="Arial"/>
                <a:cs typeface="Arial"/>
                <a:sym typeface="Arial"/>
              </a:rPr>
              <a:t>R-CLIPER</a:t>
            </a:r>
          </a:p>
        </p:txBody>
      </p:sp>
      <p:cxnSp>
        <p:nvCxnSpPr>
          <p:cNvPr id="36" name="Shape 945"/>
          <p:cNvCxnSpPr/>
          <p:nvPr/>
        </p:nvCxnSpPr>
        <p:spPr>
          <a:xfrm rot="5400000">
            <a:off x="2929523" y="3780603"/>
            <a:ext cx="1164880" cy="108393"/>
          </a:xfrm>
          <a:prstGeom prst="bentConnector3">
            <a:avLst>
              <a:gd name="adj1" fmla="val 50000"/>
            </a:avLst>
          </a:prstGeom>
          <a:noFill/>
          <a:ln w="15875" cap="flat" cmpd="sng">
            <a:solidFill>
              <a:schemeClr val="dk1"/>
            </a:solidFill>
            <a:prstDash val="solid"/>
            <a:round/>
            <a:headEnd type="none" w="med" len="med"/>
            <a:tailEnd type="triangle" w="lg" len="lg"/>
          </a:ln>
        </p:spPr>
      </p:cxnSp>
      <p:sp>
        <p:nvSpPr>
          <p:cNvPr id="37" name="Shape 931"/>
          <p:cNvSpPr/>
          <p:nvPr/>
        </p:nvSpPr>
        <p:spPr>
          <a:xfrm>
            <a:off x="3702267" y="2732099"/>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dirty="0">
                <a:solidFill>
                  <a:srgbClr val="000000"/>
                </a:solidFill>
                <a:latin typeface="Arial"/>
                <a:ea typeface="Arial"/>
                <a:cs typeface="Arial"/>
                <a:sym typeface="Arial"/>
              </a:rPr>
              <a:t> </a:t>
            </a:r>
            <a:r>
              <a:rPr lang="en-US" sz="1050" dirty="0" err="1" smtClean="0"/>
              <a:t>GMI</a:t>
            </a:r>
            <a:r>
              <a:rPr lang="en-US" sz="1050" b="0" i="0" u="none" strike="noStrike" cap="none" dirty="0" err="1" smtClean="0">
                <a:solidFill>
                  <a:srgbClr val="000000"/>
                </a:solidFill>
                <a:latin typeface="Arial"/>
                <a:ea typeface="Arial"/>
                <a:cs typeface="Arial"/>
                <a:sym typeface="Arial"/>
              </a:rPr>
              <a:t>TRaPs</a:t>
            </a:r>
            <a:endParaRPr lang="en-US" sz="1050" b="0" i="0" u="none" strike="noStrike" cap="none" dirty="0">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Shape 953"/>
          <p:cNvSpPr txBox="1">
            <a:spLocks noGrp="1"/>
          </p:cNvSpPr>
          <p:nvPr>
            <p:ph type="title" idx="4294967295"/>
          </p:nvPr>
        </p:nvSpPr>
        <p:spPr>
          <a:xfrm>
            <a:off x="0" y="1143000"/>
            <a:ext cx="9144000" cy="1017587"/>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eTRaP – Run Schedule</a:t>
            </a:r>
            <a:r>
              <a:rPr lang="en-US" sz="4800" b="1" i="0" u="none" strike="noStrike" cap="none">
                <a:solidFill>
                  <a:srgbClr val="002060"/>
                </a:solidFill>
                <a:latin typeface="Calibri"/>
                <a:ea typeface="Calibri"/>
                <a:cs typeface="Calibri"/>
                <a:sym typeface="Calibri"/>
              </a:rPr>
              <a:t/>
            </a:r>
            <a:br>
              <a:rPr lang="en-US" sz="48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Data Retrieval and Processing</a:t>
            </a:r>
          </a:p>
        </p:txBody>
      </p:sp>
      <p:sp>
        <p:nvSpPr>
          <p:cNvPr id="954" name="Shape 954"/>
          <p:cNvSpPr txBox="1">
            <a:spLocks noGrp="1"/>
          </p:cNvSpPr>
          <p:nvPr>
            <p:ph type="body" idx="4294967295"/>
          </p:nvPr>
        </p:nvSpPr>
        <p:spPr>
          <a:xfrm>
            <a:off x="381000" y="2362200"/>
            <a:ext cx="8001000" cy="3124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0,10,20,30,40,50 * * * * $HOME/mcidas/pctrap-V3/getpPass.pl &gt; /data/TRAP/log/getpPass.log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1,11,21,31,41,51 * * * * $HOME/mcidas/pctrap-V3/pctrap-auto-newTime.pl &gt;&gt; /data/TRAP/log/autoTRAP.log 2&gt;/</a:t>
            </a:r>
            <a:r>
              <a:rPr lang="en-US" sz="1400" b="0" i="0" u="none" strike="noStrike" cap="none" dirty="0" smtClean="0">
                <a:solidFill>
                  <a:schemeClr val="dk1"/>
                </a:solidFill>
                <a:latin typeface="Courier New"/>
                <a:ea typeface="Courier New"/>
                <a:cs typeface="Courier New"/>
                <a:sym typeface="Courier New"/>
              </a:rPr>
              <a:t>data/TRAP/log/</a:t>
            </a:r>
            <a:r>
              <a:rPr lang="en-US" sz="1400" b="0" i="0" u="none" strike="noStrike" cap="none" dirty="0" err="1" smtClean="0">
                <a:solidFill>
                  <a:schemeClr val="dk1"/>
                </a:solidFill>
                <a:latin typeface="Courier New"/>
                <a:ea typeface="Courier New"/>
                <a:cs typeface="Courier New"/>
                <a:sym typeface="Courier New"/>
              </a:rPr>
              <a:t>autoTRAP.err</a:t>
            </a:r>
            <a:endParaRPr lang="en-US" sz="1400" b="0" i="0" u="none" strike="noStrike" cap="none" dirty="0" smtClean="0">
              <a:solidFill>
                <a:schemeClr val="dk1"/>
              </a:solidFill>
              <a:latin typeface="Courier New"/>
              <a:ea typeface="Courier New"/>
              <a:cs typeface="Courier New"/>
              <a:sym typeface="Courier New"/>
            </a:endParaRPr>
          </a:p>
          <a:p>
            <a:pPr lvl="0" indent="-273050">
              <a:spcBef>
                <a:spcPts val="280"/>
              </a:spcBef>
            </a:pPr>
            <a:r>
              <a:rPr lang="en-US" sz="1400" dirty="0">
                <a:solidFill>
                  <a:srgbClr val="FF0000"/>
                </a:solidFill>
                <a:latin typeface="Courier New"/>
                <a:ea typeface="Courier New"/>
                <a:cs typeface="Courier New"/>
                <a:sym typeface="Courier New"/>
              </a:rPr>
              <a:t>5 03,09,15,21 * * * $HOME/run_rclip.sh &gt; /data/</a:t>
            </a:r>
            <a:r>
              <a:rPr lang="en-US" sz="1400" dirty="0" err="1">
                <a:solidFill>
                  <a:srgbClr val="FF0000"/>
                </a:solidFill>
                <a:latin typeface="Courier New"/>
                <a:ea typeface="Courier New"/>
                <a:cs typeface="Courier New"/>
                <a:sym typeface="Courier New"/>
              </a:rPr>
              <a:t>Petrap</a:t>
            </a:r>
            <a:r>
              <a:rPr lang="en-US" sz="1400" dirty="0">
                <a:solidFill>
                  <a:srgbClr val="FF0000"/>
                </a:solidFill>
                <a:latin typeface="Courier New"/>
                <a:ea typeface="Courier New"/>
                <a:cs typeface="Courier New"/>
                <a:sym typeface="Courier New"/>
              </a:rPr>
              <a:t>/log/rclip_sh.log 2&gt;&amp;1</a:t>
            </a:r>
            <a:endParaRPr lang="en-US" sz="1400" b="0" i="0" u="none" strike="noStrike" cap="none" dirty="0">
              <a:solidFill>
                <a:srgbClr val="FF0000"/>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None/>
            </a:pPr>
            <a:endParaRPr sz="1400" b="0" i="0" u="none" strike="noStrike" cap="none" dirty="0">
              <a:solidFill>
                <a:schemeClr val="dk1"/>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5 * * * * $HOME/mcidas/etrap/scripts/etrap_mainF.sh &gt; /</a:t>
            </a:r>
            <a:r>
              <a:rPr lang="en-US" sz="1400" b="0" i="0" u="none" strike="noStrike" cap="none" dirty="0" err="1">
                <a:solidFill>
                  <a:schemeClr val="dk1"/>
                </a:solidFill>
                <a:latin typeface="Courier New"/>
                <a:ea typeface="Courier New"/>
                <a:cs typeface="Courier New"/>
                <a:sym typeface="Courier New"/>
              </a:rPr>
              <a:t>tmp</a:t>
            </a:r>
            <a:r>
              <a:rPr lang="en-US" sz="1400" b="0" i="0" u="none" strike="noStrike" cap="none" dirty="0">
                <a:solidFill>
                  <a:schemeClr val="dk1"/>
                </a:solidFill>
                <a:latin typeface="Courier New"/>
                <a:ea typeface="Courier New"/>
                <a:cs typeface="Courier New"/>
                <a:sym typeface="Courier New"/>
              </a:rPr>
              <a:t>/</a:t>
            </a:r>
            <a:r>
              <a:rPr lang="en-US" sz="1400" b="0" i="0" u="none" strike="noStrike" cap="none" dirty="0" err="1">
                <a:solidFill>
                  <a:schemeClr val="dk1"/>
                </a:solidFill>
                <a:latin typeface="Courier New"/>
                <a:ea typeface="Courier New"/>
                <a:cs typeface="Courier New"/>
                <a:sym typeface="Courier New"/>
              </a:rPr>
              <a:t>etrap.out</a:t>
            </a:r>
            <a:r>
              <a:rPr lang="en-US" sz="1400" b="0" i="0" u="none" strike="noStrike" cap="none" dirty="0">
                <a:solidFill>
                  <a:schemeClr val="dk1"/>
                </a:solidFill>
                <a:latin typeface="Courier New"/>
                <a:ea typeface="Courier New"/>
                <a:cs typeface="Courier New"/>
                <a:sym typeface="Courier New"/>
              </a:rPr>
              <a:t>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dirty="0">
                <a:solidFill>
                  <a:schemeClr val="dk1"/>
                </a:solidFill>
                <a:latin typeface="Courier New"/>
                <a:ea typeface="Courier New"/>
                <a:cs typeface="Courier New"/>
                <a:sym typeface="Courier New"/>
              </a:rPr>
              <a:t>5 23 * * * $HOME/mcidas/etrap/scripts/createTar_NCDC.sh &gt; /</a:t>
            </a:r>
            <a:r>
              <a:rPr lang="en-US" sz="1400" b="0" i="0" u="none" strike="noStrike" cap="none" dirty="0" err="1">
                <a:solidFill>
                  <a:schemeClr val="dk1"/>
                </a:solidFill>
                <a:latin typeface="Courier New"/>
                <a:ea typeface="Courier New"/>
                <a:cs typeface="Courier New"/>
                <a:sym typeface="Courier New"/>
              </a:rPr>
              <a:t>tmp</a:t>
            </a:r>
            <a:r>
              <a:rPr lang="en-US" sz="1400" b="0" i="0" u="none" strike="noStrike" cap="none" dirty="0">
                <a:solidFill>
                  <a:schemeClr val="dk1"/>
                </a:solidFill>
                <a:latin typeface="Courier New"/>
                <a:ea typeface="Courier New"/>
                <a:cs typeface="Courier New"/>
                <a:sym typeface="Courier New"/>
              </a:rPr>
              <a:t>/sendTar_NCDC.log 2&gt;&amp;1</a:t>
            </a:r>
          </a:p>
          <a:p>
            <a:pPr marL="273050" marR="0" lvl="0" indent="-273050" algn="l" rtl="0">
              <a:spcBef>
                <a:spcPts val="320"/>
              </a:spcBef>
              <a:spcAft>
                <a:spcPts val="0"/>
              </a:spcAft>
              <a:buClr>
                <a:srgbClr val="0BD0D9"/>
              </a:buClr>
              <a:buSzPct val="95000"/>
              <a:buFont typeface="Noto Sans Symbols"/>
              <a:buNone/>
            </a:pPr>
            <a:endParaRPr sz="1600" b="0" i="0" u="none" strike="noStrike" cap="none" dirty="0">
              <a:solidFill>
                <a:schemeClr val="dk1"/>
              </a:solidFill>
              <a:latin typeface="Arial"/>
              <a:ea typeface="Arial"/>
              <a:cs typeface="Arial"/>
              <a:sym typeface="Arial"/>
            </a:endParaRPr>
          </a:p>
        </p:txBody>
      </p:sp>
      <p:sp>
        <p:nvSpPr>
          <p:cNvPr id="955" name="Shape 955"/>
          <p:cNvSpPr txBox="1">
            <a:spLocks noGrp="1"/>
          </p:cNvSpPr>
          <p:nvPr>
            <p:ph type="dt" idx="10"/>
          </p:nvPr>
        </p:nvSpPr>
        <p:spPr>
          <a:xfrm>
            <a:off x="457200" y="6356351"/>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956" name="Shape 956"/>
          <p:cNvSpPr txBox="1">
            <a:spLocks noGrp="1"/>
          </p:cNvSpPr>
          <p:nvPr>
            <p:ph type="ftr" idx="11"/>
          </p:nvPr>
        </p:nvSpPr>
        <p:spPr>
          <a:xfrm>
            <a:off x="3352800" y="6019800"/>
            <a:ext cx="3552825" cy="3286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957" name="Shape 9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aphicFrame>
        <p:nvGraphicFramePr>
          <p:cNvPr id="962" name="Shape 962"/>
          <p:cNvGraphicFramePr/>
          <p:nvPr/>
        </p:nvGraphicFramePr>
        <p:xfrm>
          <a:off x="0" y="1905000"/>
          <a:ext cx="9144000" cy="490733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963" name="Shape 96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64" name="Shape 9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70" name="Shape 9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93</a:t>
            </a:fld>
            <a:endParaRPr lang="en-US" sz="1400" b="0" i="0" u="none" strike="noStrike" cap="none">
              <a:solidFill>
                <a:srgbClr val="295F71"/>
              </a:solidFill>
              <a:latin typeface="Calibri"/>
              <a:ea typeface="Calibri"/>
              <a:cs typeface="Calibri"/>
              <a:sym typeface="Calibri"/>
            </a:endParaRPr>
          </a:p>
        </p:txBody>
      </p:sp>
      <p:pic>
        <p:nvPicPr>
          <p:cNvPr id="971" name="Shape 971"/>
          <p:cNvPicPr preferRelativeResize="0">
            <a:picLocks noGrp="1"/>
          </p:cNvPicPr>
          <p:nvPr>
            <p:ph type="body" idx="1"/>
          </p:nvPr>
        </p:nvPicPr>
        <p:blipFill rotWithShape="1">
          <a:blip r:embed="rId3">
            <a:alphaModFix/>
          </a:blip>
          <a:srcRect/>
          <a:stretch/>
        </p:blipFill>
        <p:spPr>
          <a:xfrm>
            <a:off x="281587" y="1752600"/>
            <a:ext cx="8582247" cy="4419599"/>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idx="4294967295"/>
          </p:nvPr>
        </p:nvSpPr>
        <p:spPr>
          <a:xfrm>
            <a:off x="304800" y="1066800"/>
            <a:ext cx="8839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978" name="Shape 978"/>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Risks and Action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5A5A5"/>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Test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Summary</a:t>
            </a:r>
          </a:p>
        </p:txBody>
      </p:sp>
      <p:sp>
        <p:nvSpPr>
          <p:cNvPr id="979" name="Shape 97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ctrTitle" idx="4294967295"/>
          </p:nvPr>
        </p:nvSpPr>
        <p:spPr>
          <a:xfrm>
            <a:off x="990600" y="22098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Test</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 Robert Glassberg, and 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986" name="Shape 9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0" y="1066800"/>
            <a:ext cx="9144000" cy="9144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Objectives</a:t>
            </a:r>
          </a:p>
        </p:txBody>
      </p:sp>
      <p:sp>
        <p:nvSpPr>
          <p:cNvPr id="992" name="Shape 992"/>
          <p:cNvSpPr txBox="1">
            <a:spLocks noGrp="1"/>
          </p:cNvSpPr>
          <p:nvPr>
            <p:ph type="body" idx="1"/>
          </p:nvPr>
        </p:nvSpPr>
        <p:spPr>
          <a:xfrm>
            <a:off x="838200" y="2133600"/>
            <a:ext cx="7924799" cy="4267198"/>
          </a:xfrm>
          <a:prstGeom prst="rect">
            <a:avLst/>
          </a:prstGeom>
          <a:noFill/>
          <a:ln>
            <a:noFill/>
          </a:ln>
        </p:spPr>
        <p:txBody>
          <a:bodyPr lIns="91425" tIns="45700" rIns="91425" bIns="45700" anchor="t" anchorCtr="0">
            <a:noAutofit/>
          </a:bodyPr>
          <a:lstStyle/>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that </a:t>
            </a:r>
            <a:r>
              <a:rPr lang="en-US" sz="2800" dirty="0" smtClean="0">
                <a:latin typeface="Calibri"/>
                <a:ea typeface="Calibri"/>
                <a:cs typeface="Calibri"/>
                <a:sym typeface="Calibri"/>
              </a:rPr>
              <a:t>RCLIPER Module runs </a:t>
            </a:r>
            <a:r>
              <a:rPr lang="en-US" sz="2800" b="0" i="0" u="none" strike="noStrike" cap="none" dirty="0" smtClean="0">
                <a:solidFill>
                  <a:schemeClr val="dk1"/>
                </a:solidFill>
                <a:latin typeface="Calibri"/>
                <a:ea typeface="Calibri"/>
                <a:cs typeface="Calibri"/>
                <a:sym typeface="Calibri"/>
              </a:rPr>
              <a:t>correctly</a:t>
            </a:r>
            <a:r>
              <a:rPr lang="en-US" sz="2800" b="0" i="0" u="none" strike="noStrike" cap="none" dirty="0">
                <a:solidFill>
                  <a:schemeClr val="dk1"/>
                </a:solidFill>
                <a:latin typeface="Calibri"/>
                <a:ea typeface="Calibri"/>
                <a:cs typeface="Calibri"/>
                <a:sym typeface="Calibri"/>
              </a:rPr>
              <a:t>.</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that </a:t>
            </a:r>
            <a:r>
              <a:rPr lang="en-US" sz="2800" dirty="0" smtClean="0">
                <a:latin typeface="Calibri"/>
                <a:ea typeface="Calibri"/>
                <a:cs typeface="Calibri"/>
                <a:sym typeface="Calibri"/>
              </a:rPr>
              <a:t>RCLIPER data</a:t>
            </a: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are added to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correctly.</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Ensure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distribution and monitoring systems work correctly.</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No Unit </a:t>
            </a:r>
            <a:r>
              <a:rPr lang="en-US" sz="2800" b="0" i="0" u="none" strike="noStrike" cap="none" dirty="0" smtClean="0">
                <a:solidFill>
                  <a:schemeClr val="dk1"/>
                </a:solidFill>
                <a:latin typeface="Calibri"/>
                <a:ea typeface="Calibri"/>
                <a:cs typeface="Calibri"/>
                <a:sym typeface="Calibri"/>
              </a:rPr>
              <a:t>Test </a:t>
            </a:r>
            <a:r>
              <a:rPr lang="en-US" sz="2800" b="0" i="0" u="none" strike="noStrike" cap="none" dirty="0">
                <a:solidFill>
                  <a:schemeClr val="dk1"/>
                </a:solidFill>
                <a:latin typeface="Calibri"/>
                <a:ea typeface="Calibri"/>
                <a:cs typeface="Calibri"/>
                <a:sym typeface="Calibri"/>
              </a:rPr>
              <a:t>for this enhancement. </a:t>
            </a:r>
          </a:p>
          <a:p>
            <a:pPr marL="342900" marR="0" lvl="0" indent="-342900" algn="l" rtl="0">
              <a:spcBef>
                <a:spcPts val="560"/>
              </a:spcBef>
              <a:spcAft>
                <a:spcPts val="0"/>
              </a:spcAft>
              <a:buClr>
                <a:srgbClr val="0BD0D9"/>
              </a:buClr>
              <a:buSzPct val="25000"/>
              <a:buFont typeface="Noto Sans Symbols"/>
              <a:buNone/>
            </a:pPr>
            <a:endParaRPr sz="2800" b="0" i="0" u="none" strike="noStrike" cap="none" dirty="0">
              <a:solidFill>
                <a:schemeClr val="dk1"/>
              </a:solidFill>
              <a:latin typeface="Arial"/>
              <a:ea typeface="Arial"/>
              <a:cs typeface="Arial"/>
              <a:sym typeface="Arial"/>
            </a:endParaRPr>
          </a:p>
        </p:txBody>
      </p:sp>
      <p:sp>
        <p:nvSpPr>
          <p:cNvPr id="993" name="Shape 9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Environment</a:t>
            </a:r>
          </a:p>
        </p:txBody>
      </p:sp>
      <p:sp>
        <p:nvSpPr>
          <p:cNvPr id="999" name="Shape 999"/>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dirty="0">
                <a:solidFill>
                  <a:schemeClr val="dk1"/>
                </a:solidFill>
                <a:latin typeface="Calibri"/>
                <a:ea typeface="Calibri"/>
                <a:cs typeface="Calibri"/>
                <a:sym typeface="Calibri"/>
              </a:rPr>
              <a:t>The system test for this </a:t>
            </a: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update was performed on geoprod3t:</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err="1">
                <a:solidFill>
                  <a:schemeClr val="dk1"/>
                </a:solidFill>
                <a:latin typeface="Calibri"/>
                <a:ea typeface="Calibri"/>
                <a:cs typeface="Calibri"/>
                <a:sym typeface="Calibri"/>
              </a:rPr>
              <a:t>RedHat</a:t>
            </a:r>
            <a:r>
              <a:rPr lang="en-US" sz="2400" b="0" i="0" u="none" strike="noStrike" cap="none" dirty="0">
                <a:solidFill>
                  <a:schemeClr val="dk1"/>
                </a:solidFill>
                <a:latin typeface="Calibri"/>
                <a:ea typeface="Calibri"/>
                <a:cs typeface="Calibri"/>
                <a:sym typeface="Calibri"/>
              </a:rPr>
              <a:t> 6.4 64-bit</a:t>
            </a:r>
          </a:p>
          <a:p>
            <a:pPr marL="639763" marR="0" lvl="1" indent="-246062" algn="l" rtl="0">
              <a:lnSpc>
                <a:spcPct val="80000"/>
              </a:lnSpc>
              <a:spcBef>
                <a:spcPts val="360"/>
              </a:spcBef>
              <a:spcAft>
                <a:spcPts val="0"/>
              </a:spcAft>
              <a:buClr>
                <a:schemeClr val="accent1"/>
              </a:buClr>
              <a:buFont typeface="Noto Sans Symbols"/>
              <a:buNone/>
            </a:pPr>
            <a:endParaRPr sz="1800" b="0" i="0" u="none" strike="noStrike" cap="none" dirty="0">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dirty="0" err="1">
                <a:solidFill>
                  <a:schemeClr val="dk1"/>
                </a:solidFill>
                <a:latin typeface="Calibri"/>
                <a:ea typeface="Calibri"/>
                <a:cs typeface="Calibri"/>
                <a:sym typeface="Calibri"/>
              </a:rPr>
              <a:t>McIDAS</a:t>
            </a:r>
            <a:r>
              <a:rPr lang="en-US" sz="2800" b="0" i="0" u="none" strike="noStrike" cap="none" dirty="0">
                <a:solidFill>
                  <a:schemeClr val="dk1"/>
                </a:solidFill>
                <a:latin typeface="Calibri"/>
                <a:ea typeface="Calibri"/>
                <a:cs typeface="Calibri"/>
                <a:sym typeface="Calibri"/>
              </a:rPr>
              <a:t> 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dirty="0">
                <a:solidFill>
                  <a:schemeClr val="dk1"/>
                </a:solidFill>
                <a:latin typeface="Calibri"/>
                <a:ea typeface="Calibri"/>
                <a:cs typeface="Calibri"/>
                <a:sym typeface="Calibri"/>
              </a:rPr>
              <a:t>McIDASv2012.2</a:t>
            </a:r>
          </a:p>
          <a:p>
            <a:pPr marL="273050" marR="0" lvl="0" indent="-273050" algn="l" rtl="0">
              <a:lnSpc>
                <a:spcPct val="100000"/>
              </a:lnSpc>
              <a:spcBef>
                <a:spcPts val="400"/>
              </a:spcBef>
              <a:spcAft>
                <a:spcPts val="0"/>
              </a:spcAft>
              <a:buClr>
                <a:srgbClr val="0BD0D9"/>
              </a:buClr>
              <a:buFont typeface="Noto Sans Symbols"/>
              <a:buNone/>
            </a:pPr>
            <a:endParaRPr sz="2000" b="0" i="0" u="none" strike="noStrike" cap="none" dirty="0">
              <a:solidFill>
                <a:schemeClr val="dk1"/>
              </a:solidFill>
              <a:latin typeface="Calibri"/>
              <a:ea typeface="Calibri"/>
              <a:cs typeface="Calibri"/>
              <a:sym typeface="Calibri"/>
            </a:endParaRPr>
          </a:p>
        </p:txBody>
      </p:sp>
      <p:sp>
        <p:nvSpPr>
          <p:cNvPr id="1000" name="Shape 100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06" name="Shape 1006"/>
          <p:cNvSpPr txBox="1">
            <a:spLocks noGrp="1"/>
          </p:cNvSpPr>
          <p:nvPr>
            <p:ph type="body" idx="1"/>
          </p:nvPr>
        </p:nvSpPr>
        <p:spPr>
          <a:xfrm>
            <a:off x="457200" y="2057400"/>
            <a:ext cx="8229600" cy="4373563"/>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0" i="0" u="none" strike="noStrike" cap="none" dirty="0">
                <a:solidFill>
                  <a:schemeClr val="dk1"/>
                </a:solidFill>
                <a:latin typeface="Calibri"/>
                <a:ea typeface="Calibri"/>
                <a:cs typeface="Calibri"/>
                <a:sym typeface="Calibri"/>
              </a:rPr>
              <a:t>Overall system test is conducted on geoprod3t with all required real-time data, including:</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 N18/N19, </a:t>
            </a:r>
            <a:r>
              <a:rPr lang="en-US" sz="2000" b="0" i="0" u="none" strike="noStrike" cap="none" dirty="0" err="1">
                <a:solidFill>
                  <a:schemeClr val="dk1"/>
                </a:solidFill>
                <a:latin typeface="Calibri"/>
                <a:ea typeface="Calibri"/>
                <a:cs typeface="Calibri"/>
                <a:sym typeface="Calibri"/>
              </a:rPr>
              <a:t>MetopA</a:t>
            </a:r>
            <a:r>
              <a:rPr lang="en-US" sz="2000" b="0" i="0" u="none" strike="noStrike" cap="none" dirty="0">
                <a:solidFill>
                  <a:schemeClr val="dk1"/>
                </a:solidFill>
                <a:latin typeface="Calibri"/>
                <a:ea typeface="Calibri"/>
                <a:cs typeface="Calibri"/>
                <a:sym typeface="Calibri"/>
              </a:rPr>
              <a:t>/B MHS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SSMIS(F17/F18)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GHE 1HR rainfall accumulations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NPP ATMS MIRS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GCOM-W AMSR2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GPM GMI single-orbit rain rates from SFS/</a:t>
            </a:r>
            <a:r>
              <a:rPr lang="en-US" sz="2000" b="0" i="0" u="none" strike="noStrike" cap="none" dirty="0" err="1">
                <a:solidFill>
                  <a:schemeClr val="dk1"/>
                </a:solidFill>
                <a:latin typeface="Calibri"/>
                <a:ea typeface="Calibri"/>
                <a:cs typeface="Calibri"/>
                <a:sym typeface="Calibri"/>
              </a:rPr>
              <a:t>geodist</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dirty="0">
                <a:solidFill>
                  <a:schemeClr val="dk1"/>
                </a:solidFill>
                <a:latin typeface="Calibri"/>
                <a:ea typeface="Calibri"/>
                <a:cs typeface="Calibri"/>
                <a:sym typeface="Calibri"/>
              </a:rPr>
              <a:t>RSMC bulletins from </a:t>
            </a:r>
            <a:r>
              <a:rPr lang="en-US" sz="2000" b="0" i="0" u="none" strike="noStrike" cap="none" dirty="0" smtClean="0">
                <a:solidFill>
                  <a:schemeClr val="dk1"/>
                </a:solidFill>
                <a:latin typeface="Calibri"/>
                <a:ea typeface="Calibri"/>
                <a:cs typeface="Calibri"/>
                <a:sym typeface="Calibri"/>
              </a:rPr>
              <a:t>FOS2</a:t>
            </a:r>
          </a:p>
          <a:p>
            <a:pPr marL="639763" marR="0" lvl="1" indent="-246062" algn="l" rtl="0">
              <a:spcBef>
                <a:spcPts val="600"/>
              </a:spcBef>
              <a:spcAft>
                <a:spcPts val="0"/>
              </a:spcAft>
              <a:buClr>
                <a:schemeClr val="accent1"/>
              </a:buClr>
              <a:buSzPct val="85000"/>
              <a:buFont typeface="Noto Sans Symbols"/>
              <a:buChar char="●"/>
            </a:pPr>
            <a:r>
              <a:rPr lang="en-US" sz="2000" dirty="0" smtClean="0">
                <a:latin typeface="Calibri"/>
                <a:ea typeface="Calibri"/>
                <a:cs typeface="Calibri"/>
                <a:sym typeface="Calibri"/>
              </a:rPr>
              <a:t>SHIPS files from NHC/JTWC</a:t>
            </a:r>
            <a:endParaRPr lang="en-US" sz="2000" b="0" i="0" u="none" strike="noStrike" cap="none" dirty="0">
              <a:solidFill>
                <a:schemeClr val="dk1"/>
              </a:solidFill>
              <a:latin typeface="Calibri"/>
              <a:ea typeface="Calibri"/>
              <a:cs typeface="Calibri"/>
              <a:sym typeface="Calibri"/>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dirty="0">
              <a:solidFill>
                <a:schemeClr val="dk1"/>
              </a:solidFill>
              <a:latin typeface="Arial"/>
              <a:ea typeface="Arial"/>
              <a:cs typeface="Arial"/>
              <a:sym typeface="Arial"/>
            </a:endParaRPr>
          </a:p>
        </p:txBody>
      </p:sp>
      <p:sp>
        <p:nvSpPr>
          <p:cNvPr id="1007" name="Shape 10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914400" y="9144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13" name="Shape 1013"/>
          <p:cNvSpPr txBox="1">
            <a:spLocks noGrp="1"/>
          </p:cNvSpPr>
          <p:nvPr>
            <p:ph type="body" idx="1"/>
          </p:nvPr>
        </p:nvSpPr>
        <p:spPr>
          <a:xfrm>
            <a:off x="457200" y="1905000"/>
            <a:ext cx="8382000" cy="4552950"/>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800" b="0" i="0" u="none" strike="noStrike" cap="none" dirty="0" err="1">
                <a:solidFill>
                  <a:schemeClr val="dk1"/>
                </a:solidFill>
                <a:latin typeface="Calibri"/>
                <a:ea typeface="Calibri"/>
                <a:cs typeface="Calibri"/>
                <a:sym typeface="Calibri"/>
              </a:rPr>
              <a:t>eTRaP</a:t>
            </a:r>
            <a:r>
              <a:rPr lang="en-US" sz="2800" b="0" i="0" u="none" strike="noStrike" cap="none" dirty="0">
                <a:solidFill>
                  <a:schemeClr val="dk1"/>
                </a:solidFill>
                <a:latin typeface="Calibri"/>
                <a:ea typeface="Calibri"/>
                <a:cs typeface="Calibri"/>
                <a:sym typeface="Calibri"/>
              </a:rPr>
              <a:t> is an event-driven product. It was tested with new input data on the following real storms since it was installed on its test server on </a:t>
            </a:r>
            <a:r>
              <a:rPr lang="en-US" dirty="0" smtClean="0">
                <a:latin typeface="Calibri"/>
                <a:ea typeface="Calibri"/>
                <a:cs typeface="Calibri"/>
                <a:sym typeface="Calibri"/>
              </a:rPr>
              <a:t>June 2017</a:t>
            </a:r>
            <a:r>
              <a:rPr lang="en-US" sz="2800" b="0" i="0" u="none" strike="noStrike" cap="none" dirty="0" smtClean="0">
                <a:solidFill>
                  <a:schemeClr val="dk1"/>
                </a:solidFill>
                <a:latin typeface="Calibri"/>
                <a:ea typeface="Calibri"/>
                <a:cs typeface="Calibri"/>
                <a:sym typeface="Calibri"/>
              </a:rPr>
              <a:t>: </a:t>
            </a:r>
            <a:endParaRPr lang="en-US" sz="2800" b="0" i="0" u="none" strike="noStrike" cap="none" dirty="0">
              <a:solidFill>
                <a:schemeClr val="dk1"/>
              </a:solidFill>
              <a:latin typeface="Calibri"/>
              <a:ea typeface="Calibri"/>
              <a:cs typeface="Calibri"/>
              <a:sym typeface="Calibri"/>
            </a:endParaRPr>
          </a:p>
          <a:p>
            <a:pPr marL="639763" marR="0" lvl="1" indent="-246062" algn="l" rtl="0">
              <a:spcBef>
                <a:spcPts val="600"/>
              </a:spcBef>
              <a:spcAft>
                <a:spcPts val="0"/>
              </a:spcAft>
              <a:buClr>
                <a:schemeClr val="accent1"/>
              </a:buClr>
              <a:buSzPct val="85000"/>
              <a:buFont typeface="Noto Sans Symbols"/>
              <a:buChar char="●"/>
            </a:pPr>
            <a:r>
              <a:rPr lang="en-US" sz="2400" dirty="0" smtClean="0">
                <a:latin typeface="Calibri"/>
                <a:ea typeface="Calibri"/>
                <a:cs typeface="Calibri"/>
                <a:sym typeface="Calibri"/>
              </a:rPr>
              <a:t>CINDY, DON</a:t>
            </a:r>
            <a:r>
              <a:rPr lang="en-US" sz="2400" b="0" i="0" u="none" strike="noStrike" cap="none" dirty="0" smtClean="0">
                <a:solidFill>
                  <a:schemeClr val="dk1"/>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 </a:t>
            </a:r>
            <a:r>
              <a:rPr lang="en-US" sz="2400" dirty="0" smtClean="0">
                <a:latin typeface="Calibri"/>
                <a:ea typeface="Calibri"/>
                <a:cs typeface="Calibri"/>
                <a:sym typeface="Calibri"/>
              </a:rPr>
              <a:t>Atlantic basin</a:t>
            </a:r>
            <a:endParaRPr lang="en-US" sz="2400" b="0" i="0" u="none" strike="noStrike" cap="none" dirty="0">
              <a:solidFill>
                <a:schemeClr val="dk1"/>
              </a:solidFill>
              <a:latin typeface="Calibri"/>
              <a:ea typeface="Calibri"/>
              <a:cs typeface="Calibri"/>
              <a:sym typeface="Calibri"/>
            </a:endParaRPr>
          </a:p>
          <a:p>
            <a:pPr lvl="1" indent="-246062">
              <a:spcBef>
                <a:spcPts val="600"/>
              </a:spcBef>
            </a:pPr>
            <a:r>
              <a:rPr lang="en-US" sz="2400" dirty="0" smtClean="0">
                <a:latin typeface="Calibri"/>
                <a:ea typeface="Calibri"/>
                <a:cs typeface="Calibri"/>
                <a:sym typeface="Calibri"/>
              </a:rPr>
              <a:t>DORA, EUGENE</a:t>
            </a:r>
            <a:r>
              <a:rPr lang="en-US" sz="2400" dirty="0">
                <a:latin typeface="Calibri"/>
                <a:ea typeface="Calibri"/>
                <a:cs typeface="Calibri"/>
                <a:sym typeface="Calibri"/>
              </a:rPr>
              <a:t>, </a:t>
            </a:r>
            <a:r>
              <a:rPr lang="en-US" sz="2400" dirty="0" smtClean="0">
                <a:latin typeface="Calibri"/>
                <a:ea typeface="Calibri"/>
                <a:cs typeface="Calibri"/>
                <a:sym typeface="Calibri"/>
              </a:rPr>
              <a:t>FERNANDA, GREG </a:t>
            </a:r>
            <a:r>
              <a:rPr lang="en-US" sz="2400" dirty="0">
                <a:latin typeface="Calibri"/>
                <a:ea typeface="Calibri"/>
                <a:cs typeface="Calibri"/>
                <a:sym typeface="Calibri"/>
              </a:rPr>
              <a:t>- East Pacific basin</a:t>
            </a:r>
          </a:p>
          <a:p>
            <a:pPr lvl="1" indent="-246062">
              <a:spcBef>
                <a:spcPts val="600"/>
              </a:spcBef>
            </a:pPr>
            <a:r>
              <a:rPr lang="en-US" sz="2400" dirty="0" smtClean="0">
                <a:latin typeface="Calibri"/>
                <a:ea typeface="Calibri"/>
                <a:cs typeface="Calibri"/>
                <a:sym typeface="Calibri"/>
              </a:rPr>
              <a:t>NANMADOL, TALAS </a:t>
            </a:r>
            <a:r>
              <a:rPr lang="en-US" sz="2400" dirty="0">
                <a:latin typeface="Calibri"/>
                <a:ea typeface="Calibri"/>
                <a:cs typeface="Calibri"/>
                <a:sym typeface="Calibri"/>
              </a:rPr>
              <a:t>- Northwest Pacific </a:t>
            </a:r>
            <a:r>
              <a:rPr lang="en-US" sz="2400" dirty="0" smtClean="0">
                <a:latin typeface="Calibri"/>
                <a:ea typeface="Calibri"/>
                <a:cs typeface="Calibri"/>
                <a:sym typeface="Calibri"/>
              </a:rPr>
              <a:t>basin</a:t>
            </a:r>
          </a:p>
          <a:p>
            <a:pPr marL="393700" marR="0" lvl="1" indent="0" algn="l" rtl="0">
              <a:spcBef>
                <a:spcPts val="600"/>
              </a:spcBef>
              <a:spcAft>
                <a:spcPts val="0"/>
              </a:spcAft>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a:p>
            <a:pPr marL="639763" marR="0" lvl="1" indent="-246062" algn="l" rtl="0">
              <a:lnSpc>
                <a:spcPct val="80000"/>
              </a:lnSpc>
              <a:spcBef>
                <a:spcPts val="560"/>
              </a:spcBef>
              <a:spcAft>
                <a:spcPts val="0"/>
              </a:spcAft>
              <a:buClr>
                <a:schemeClr val="accent1"/>
              </a:buClr>
              <a:buSzPct val="25000"/>
              <a:buFont typeface="Noto Sans Symbols"/>
              <a:buNone/>
            </a:pPr>
            <a:endParaRPr sz="2800" b="0" i="0" u="none" strike="noStrike" cap="none" dirty="0">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25000"/>
              <a:buFont typeface="Noto Sans Symbols"/>
              <a:buNone/>
            </a:pPr>
            <a:r>
              <a:rPr lang="en-US" sz="2800" b="0" i="0" u="none" strike="noStrike" cap="none" dirty="0">
                <a:solidFill>
                  <a:schemeClr val="dk1"/>
                </a:solidFill>
                <a:latin typeface="Arial"/>
                <a:ea typeface="Arial"/>
                <a:cs typeface="Arial"/>
                <a:sym typeface="Arial"/>
              </a:rPr>
              <a:t> </a:t>
            </a:r>
          </a:p>
        </p:txBody>
      </p:sp>
      <p:sp>
        <p:nvSpPr>
          <p:cNvPr id="1014" name="Shape 10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7654</Words>
  <Application>Microsoft Office PowerPoint</Application>
  <PresentationFormat>On-screen Show (4:3)</PresentationFormat>
  <Paragraphs>1193</Paragraphs>
  <Slides>133</Slides>
  <Notes>133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133</vt:i4>
      </vt:variant>
    </vt:vector>
  </HeadingPairs>
  <TitlesOfParts>
    <vt:vector size="146" baseType="lpstr">
      <vt:lpstr>Arial</vt:lpstr>
      <vt:lpstr>Courier New</vt:lpstr>
      <vt:lpstr>Helvetica Neue</vt:lpstr>
      <vt:lpstr>Times New Roman</vt:lpstr>
      <vt:lpstr>Garamond</vt:lpstr>
      <vt:lpstr>Book Antiqua</vt:lpstr>
      <vt:lpstr>Constantia</vt:lpstr>
      <vt:lpstr>Tahoma</vt:lpstr>
      <vt:lpstr>Noto Sans Symbols</vt:lpstr>
      <vt:lpstr>Calibri</vt:lpstr>
      <vt:lpstr>Merriweather</vt:lpstr>
      <vt:lpstr>3_Flow</vt:lpstr>
      <vt:lpstr>2_Office Theme</vt:lpstr>
      <vt:lpstr> Operational Readiness Review eTRaP Upgrade-RCLIPER</vt:lpstr>
      <vt:lpstr>Review Agenda</vt:lpstr>
      <vt:lpstr>Outline</vt:lpstr>
      <vt:lpstr>Introduction Bob Kuligowski NOAA/NEDSIS/STAR</vt:lpstr>
      <vt:lpstr>eTRaP Background (1/3)</vt:lpstr>
      <vt:lpstr>eTRaP Background (2/3)</vt:lpstr>
      <vt:lpstr>eTRaP Background (3/3)</vt:lpstr>
      <vt:lpstr>Project Objectives</vt:lpstr>
      <vt:lpstr>PowerPoint Presentation</vt:lpstr>
      <vt:lpstr>PowerPoint Presentation</vt:lpstr>
      <vt:lpstr>PowerPoint Presentation</vt:lpstr>
      <vt:lpstr>PowerPoint Presentation</vt:lpstr>
      <vt:lpstr>PowerPoint Presentation</vt:lpstr>
      <vt:lpstr>ORR –  Review Objectives </vt:lpstr>
      <vt:lpstr>ORR Reviewers</vt:lpstr>
      <vt:lpstr>ORR Guidelines and Checklist</vt:lpstr>
      <vt:lpstr>Outline</vt:lpstr>
      <vt:lpstr>Risks and Actions  Bob Kuligowski NESDIS/STAR</vt:lpstr>
      <vt:lpstr>PowerPoint Presentation</vt:lpstr>
      <vt:lpstr>ORR – Entry Criteria </vt:lpstr>
      <vt:lpstr> ORR – Exit Criteria</vt:lpstr>
      <vt:lpstr>Outline</vt:lpstr>
      <vt:lpstr>System Requirements</vt:lpstr>
      <vt:lpstr>Requirements Overview</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#2</vt:lpstr>
      <vt:lpstr>Requirement #2</vt:lpstr>
      <vt:lpstr>Requirement #2</vt:lpstr>
      <vt:lpstr>Requirement #3</vt:lpstr>
      <vt:lpstr>Requirement #3</vt:lpstr>
      <vt:lpstr>Requirement #3</vt:lpstr>
      <vt:lpstr>Requirement #3</vt:lpstr>
      <vt:lpstr>Requirement #4</vt:lpstr>
      <vt:lpstr>Requirement  #4</vt:lpstr>
      <vt:lpstr>Requirement #4</vt:lpstr>
      <vt:lpstr>Requirement #4</vt:lpstr>
      <vt:lpstr>Requirement #5</vt:lpstr>
      <vt:lpstr>Requirement # 5</vt:lpstr>
      <vt:lpstr>Requirement #5</vt:lpstr>
      <vt:lpstr>Requirement #5</vt:lpstr>
      <vt:lpstr>Requirement #6</vt:lpstr>
      <vt:lpstr>Requirement #6</vt:lpstr>
      <vt:lpstr>Requirement #6</vt:lpstr>
      <vt:lpstr>Requirement #7</vt:lpstr>
      <vt:lpstr>Requirement #7</vt:lpstr>
      <vt:lpstr>Requirement #7</vt:lpstr>
      <vt:lpstr>Requirement #7</vt:lpstr>
      <vt:lpstr>Requirement #8</vt:lpstr>
      <vt:lpstr>Requirement #8</vt:lpstr>
      <vt:lpstr>Requirement #9</vt:lpstr>
      <vt:lpstr>Requirement #9</vt:lpstr>
      <vt:lpstr>Requirements – Summary</vt:lpstr>
      <vt:lpstr>System Description  Liqun 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eTRaP – Run Schedule Data Retrieval and Processing</vt:lpstr>
      <vt:lpstr>PowerPoint Presentation</vt:lpstr>
      <vt:lpstr>PowerPoint Presentation</vt:lpstr>
      <vt:lpstr>Outline</vt:lpstr>
      <vt:lpstr>System Test Bob Kuligowski, Robert Glassberg, and Liqun Ma    </vt:lpstr>
      <vt:lpstr>System Test - Objectives</vt:lpstr>
      <vt:lpstr>System Test - Test Environment</vt:lpstr>
      <vt:lpstr>System Test - Test Datasets</vt:lpstr>
      <vt:lpstr>System Test - Test Datasets</vt:lpstr>
      <vt:lpstr>System Test - Test Items</vt:lpstr>
      <vt:lpstr>System Test - Test Configuration</vt:lpstr>
      <vt:lpstr>System Test Results</vt:lpstr>
      <vt:lpstr>System Test  Test Result (without RCLIPER)—FERNANDA</vt:lpstr>
      <vt:lpstr>System Test   Test Result (with RCLIPER)—FERNANDA</vt:lpstr>
      <vt:lpstr>System Test   Test Result—FERNANDA</vt:lpstr>
      <vt:lpstr>System Test   Test Result—FERNANDA</vt:lpstr>
      <vt:lpstr>System Test – Verification (data)</vt:lpstr>
      <vt:lpstr>System Test – Verification (Ensemble parameters)</vt:lpstr>
      <vt:lpstr>System Test – Verification (Ensemble parameters)</vt:lpstr>
      <vt:lpstr>System Test – Verification (Ensemble parameters)</vt:lpstr>
      <vt:lpstr>System Test – Verification</vt:lpstr>
      <vt:lpstr>System test – verification (Example—Hermine / 2016)</vt:lpstr>
      <vt:lpstr>System Test   Processing Monitoring - Operators Needs</vt:lpstr>
      <vt:lpstr> System Test    Product Monitoring – QC/QA Needs </vt:lpstr>
      <vt:lpstr>System  Operational Readiness  Liqun Ma NESDIS/OSPO  </vt:lpstr>
      <vt:lpstr>System Operational Readiness: Products  </vt:lpstr>
      <vt:lpstr>PowerPoint Presentation</vt:lpstr>
      <vt:lpstr>System Operational Readiness  Users of Products</vt:lpstr>
      <vt:lpstr>System Operational Readiness Production Environment</vt:lpstr>
      <vt:lpstr>System Operational Readiness Dissemination</vt:lpstr>
      <vt:lpstr>System Operational Readiness  Monitoring </vt:lpstr>
      <vt:lpstr>System Operational Readiness  Operation and Maintenance </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 of 2) </vt:lpstr>
      <vt:lpstr>System Operational Readiness User Readiness (2 of 2) </vt:lpstr>
      <vt:lpstr>System Operational Readiness Summary</vt:lpstr>
      <vt:lpstr>Summary  Liqun Ma NESDIS/OSPO</vt:lpstr>
      <vt:lpstr>Summary</vt:lpstr>
      <vt:lpstr>Next Steps</vt:lpstr>
      <vt:lpstr>Open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Readiness Review eTRaP Upgrade-GPM/GMI</dc:title>
  <dc:creator>Liqun Ma</dc:creator>
  <cp:lastModifiedBy>Liqun Ma</cp:lastModifiedBy>
  <cp:revision>36</cp:revision>
  <dcterms:modified xsi:type="dcterms:W3CDTF">2017-07-19T18:56:39Z</dcterms:modified>
</cp:coreProperties>
</file>