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1"/>
    <p:sldMasterId id="2147483659" r:id="rId2"/>
  </p:sldMasterIdLst>
  <p:notesMasterIdLst>
    <p:notesMasterId r:id="rId136"/>
  </p:notesMasterIdLst>
  <p:handoutMasterIdLst>
    <p:handoutMasterId r:id="rId137"/>
  </p:handoutMasterIdLst>
  <p:sldIdLst>
    <p:sldId id="256" r:id="rId3"/>
    <p:sldId id="257" r:id="rId4"/>
    <p:sldId id="258" r:id="rId5"/>
    <p:sldId id="259" r:id="rId6"/>
    <p:sldId id="607" r:id="rId7"/>
    <p:sldId id="900" r:id="rId8"/>
    <p:sldId id="899" r:id="rId9"/>
    <p:sldId id="718" r:id="rId10"/>
    <p:sldId id="719" r:id="rId11"/>
    <p:sldId id="720" r:id="rId12"/>
    <p:sldId id="721" r:id="rId13"/>
    <p:sldId id="901" r:id="rId14"/>
    <p:sldId id="617" r:id="rId15"/>
    <p:sldId id="269" r:id="rId16"/>
    <p:sldId id="270" r:id="rId17"/>
    <p:sldId id="1076" r:id="rId18"/>
    <p:sldId id="272" r:id="rId19"/>
    <p:sldId id="273" r:id="rId20"/>
    <p:sldId id="676" r:id="rId21"/>
    <p:sldId id="678" r:id="rId22"/>
    <p:sldId id="723" r:id="rId23"/>
    <p:sldId id="281" r:id="rId24"/>
    <p:sldId id="283" r:id="rId25"/>
    <p:sldId id="284" r:id="rId26"/>
    <p:sldId id="964" r:id="rId27"/>
    <p:sldId id="1016" r:id="rId28"/>
    <p:sldId id="1017" r:id="rId29"/>
    <p:sldId id="1018" r:id="rId30"/>
    <p:sldId id="1019" r:id="rId31"/>
    <p:sldId id="1020" r:id="rId32"/>
    <p:sldId id="1021" r:id="rId33"/>
    <p:sldId id="1022" r:id="rId34"/>
    <p:sldId id="1023" r:id="rId35"/>
    <p:sldId id="1024" r:id="rId36"/>
    <p:sldId id="1025" r:id="rId37"/>
    <p:sldId id="1073" r:id="rId38"/>
    <p:sldId id="1072" r:id="rId39"/>
    <p:sldId id="1071" r:id="rId40"/>
    <p:sldId id="1074" r:id="rId41"/>
    <p:sldId id="1026" r:id="rId42"/>
    <p:sldId id="1027" r:id="rId43"/>
    <p:sldId id="1028" r:id="rId44"/>
    <p:sldId id="1029" r:id="rId45"/>
    <p:sldId id="1030" r:id="rId46"/>
    <p:sldId id="1031" r:id="rId47"/>
    <p:sldId id="1032" r:id="rId48"/>
    <p:sldId id="1033" r:id="rId49"/>
    <p:sldId id="1034" r:id="rId50"/>
    <p:sldId id="1035" r:id="rId51"/>
    <p:sldId id="1036" r:id="rId52"/>
    <p:sldId id="1037" r:id="rId53"/>
    <p:sldId id="1038" r:id="rId54"/>
    <p:sldId id="1039" r:id="rId55"/>
    <p:sldId id="1040" r:id="rId56"/>
    <p:sldId id="1041" r:id="rId57"/>
    <p:sldId id="1042" r:id="rId58"/>
    <p:sldId id="1043" r:id="rId59"/>
    <p:sldId id="1044" r:id="rId60"/>
    <p:sldId id="1045" r:id="rId61"/>
    <p:sldId id="1046" r:id="rId62"/>
    <p:sldId id="1047" r:id="rId63"/>
    <p:sldId id="1048" r:id="rId64"/>
    <p:sldId id="1049" r:id="rId65"/>
    <p:sldId id="1050" r:id="rId66"/>
    <p:sldId id="1051" r:id="rId67"/>
    <p:sldId id="1052" r:id="rId68"/>
    <p:sldId id="1053" r:id="rId69"/>
    <p:sldId id="1054" r:id="rId70"/>
    <p:sldId id="1055" r:id="rId71"/>
    <p:sldId id="1056" r:id="rId72"/>
    <p:sldId id="1057" r:id="rId73"/>
    <p:sldId id="1058" r:id="rId74"/>
    <p:sldId id="1059" r:id="rId75"/>
    <p:sldId id="1060" r:id="rId76"/>
    <p:sldId id="1061" r:id="rId77"/>
    <p:sldId id="1062" r:id="rId78"/>
    <p:sldId id="1063" r:id="rId79"/>
    <p:sldId id="1064" r:id="rId80"/>
    <p:sldId id="300" r:id="rId81"/>
    <p:sldId id="947" r:id="rId82"/>
    <p:sldId id="962" r:id="rId83"/>
    <p:sldId id="949" r:id="rId84"/>
    <p:sldId id="951" r:id="rId85"/>
    <p:sldId id="952" r:id="rId86"/>
    <p:sldId id="954" r:id="rId87"/>
    <p:sldId id="953" r:id="rId88"/>
    <p:sldId id="1010" r:id="rId89"/>
    <p:sldId id="956" r:id="rId90"/>
    <p:sldId id="957" r:id="rId91"/>
    <p:sldId id="1012" r:id="rId92"/>
    <p:sldId id="1011" r:id="rId93"/>
    <p:sldId id="963" r:id="rId94"/>
    <p:sldId id="961" r:id="rId95"/>
    <p:sldId id="520" r:id="rId96"/>
    <p:sldId id="842" r:id="rId97"/>
    <p:sldId id="843" r:id="rId98"/>
    <p:sldId id="844" r:id="rId99"/>
    <p:sldId id="845" r:id="rId100"/>
    <p:sldId id="846" r:id="rId101"/>
    <p:sldId id="847" r:id="rId102"/>
    <p:sldId id="1077" r:id="rId103"/>
    <p:sldId id="1078" r:id="rId104"/>
    <p:sldId id="849" r:id="rId105"/>
    <p:sldId id="1065" r:id="rId106"/>
    <p:sldId id="1070" r:id="rId107"/>
    <p:sldId id="1075" r:id="rId108"/>
    <p:sldId id="853" r:id="rId109"/>
    <p:sldId id="854" r:id="rId110"/>
    <p:sldId id="822" r:id="rId111"/>
    <p:sldId id="823" r:id="rId112"/>
    <p:sldId id="824" r:id="rId113"/>
    <p:sldId id="826" r:id="rId114"/>
    <p:sldId id="827" r:id="rId115"/>
    <p:sldId id="828" r:id="rId116"/>
    <p:sldId id="831" r:id="rId117"/>
    <p:sldId id="832" r:id="rId118"/>
    <p:sldId id="833" r:id="rId119"/>
    <p:sldId id="834" r:id="rId120"/>
    <p:sldId id="835" r:id="rId121"/>
    <p:sldId id="836" r:id="rId122"/>
    <p:sldId id="837" r:id="rId123"/>
    <p:sldId id="838" r:id="rId124"/>
    <p:sldId id="750" r:id="rId125"/>
    <p:sldId id="751" r:id="rId126"/>
    <p:sldId id="752" r:id="rId127"/>
    <p:sldId id="753" r:id="rId128"/>
    <p:sldId id="776" r:id="rId129"/>
    <p:sldId id="893" r:id="rId130"/>
    <p:sldId id="894" r:id="rId131"/>
    <p:sldId id="895" r:id="rId132"/>
    <p:sldId id="896" r:id="rId133"/>
    <p:sldId id="897" r:id="rId134"/>
    <p:sldId id="898" r:id="rId135"/>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Dostalek" initials="J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F7C80"/>
    <a:srgbClr val="CC66FF"/>
    <a:srgbClr val="8CEDF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E1C5A1D-F0DC-42C8-A225-5B5A30D4822C}">
  <a:tblStyle styleId="{2E1C5A1D-F0DC-42C8-A225-5B5A30D4822C}" styleName="Table_0"/>
  <a:tblStyle styleId="{3168238B-62B3-473D-9FE4-9F6F6C73C8EB}" styleName="Table_1"/>
  <a:tblStyle styleId="{9C085B46-4052-4E19-A4C6-24DAAD24EB0D}" styleName="Table_2"/>
  <a:tblStyle styleId="{1A6652D2-F5C0-4B1B-A225-F090E94DA008}" styleName="Table_3"/>
  <a:tblStyle styleId="{4226EB6D-B5B5-4C26-9339-6D17CC2AD9C1}" styleName="Table_4"/>
  <a:tblStyle styleId="{F6D959E1-CF7C-43EB-9076-D2FE03655852}" styleName="Table_5"/>
  <a:tblStyle styleId="{B3B83223-ACFE-4BDA-B1F3-296136785E10}" styleName="Table_6"/>
  <a:tblStyle styleId="{E2B27DAD-74D8-495A-973A-10C323B9766B}" styleName="Table_7"/>
  <a:tblStyle styleId="{4BADD6BD-BAF6-4A86-8B7D-0A10B9E79D52}" styleName="Table_8"/>
  <a:tblStyle styleId="{5442B234-184D-4A7B-AA2F-D86BB1C85063}" styleName="Table_9"/>
  <a:tblStyle styleId="{87439E20-3650-4708-9BA4-CAC2FE64E01A}" styleName="Table_10"/>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3" autoAdjust="0"/>
    <p:restoredTop sz="84522" autoAdjust="0"/>
  </p:normalViewPr>
  <p:slideViewPr>
    <p:cSldViewPr>
      <p:cViewPr>
        <p:scale>
          <a:sx n="90" d="100"/>
          <a:sy n="90" d="100"/>
        </p:scale>
        <p:origin x="-798" y="654"/>
      </p:cViewPr>
      <p:guideLst>
        <p:guide orient="horz" pos="2160"/>
        <p:guide pos="2880"/>
      </p:guideLst>
    </p:cSldViewPr>
  </p:slideViewPr>
  <p:outlineViewPr>
    <p:cViewPr>
      <p:scale>
        <a:sx n="33" d="100"/>
        <a:sy n="33" d="100"/>
      </p:scale>
      <p:origin x="0" y="98094"/>
    </p:cViewPr>
  </p:outlineViewPr>
  <p:notesTextViewPr>
    <p:cViewPr>
      <p:scale>
        <a:sx n="1" d="1"/>
        <a:sy n="1" d="1"/>
      </p:scale>
      <p:origin x="0" y="0"/>
    </p:cViewPr>
  </p:notesTextViewPr>
  <p:notesViewPr>
    <p:cSldViewPr>
      <p:cViewPr varScale="1">
        <p:scale>
          <a:sx n="53" d="100"/>
          <a:sy n="53" d="100"/>
        </p:scale>
        <p:origin x="-20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0T13:34:40.795" idx="1">
    <p:pos x="10" y="10"/>
    <p:text>This slide still deals with S-NPP.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0T13:34:40.795" idx="2">
    <p:pos x="10" y="10"/>
    <p:text>This slide still deals with S-NPP.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2EFEE0B-D48E-4096-B049-7156B175EE54}" type="datetimeFigureOut">
              <a:rPr lang="en-US" smtClean="0"/>
              <a:pPr/>
              <a:t>4/7/2016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D7A3F74-9AC7-43D2-94E3-8B161B740C34}" type="slidenum">
              <a:rPr lang="en-US" smtClean="0"/>
              <a:pPr/>
              <a:t>‹#›</a:t>
            </a:fld>
            <a:endParaRPr lang="en-US"/>
          </a:p>
        </p:txBody>
      </p:sp>
    </p:spTree>
    <p:extLst>
      <p:ext uri="{BB962C8B-B14F-4D97-AF65-F5344CB8AC3E}">
        <p14:creationId xmlns:p14="http://schemas.microsoft.com/office/powerpoint/2010/main" val="10468503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ftr" idx="11"/>
          </p:nvPr>
        </p:nvSpPr>
        <p:spPr>
          <a:xfrm>
            <a:off x="0" y="8831261"/>
            <a:ext cx="3038475" cy="465137"/>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5" name="Shape 5"/>
          <p:cNvSpPr txBox="1">
            <a:spLocks noGrp="1"/>
          </p:cNvSpPr>
          <p:nvPr>
            <p:ph type="sldNum" idx="12"/>
          </p:nvPr>
        </p:nvSpPr>
        <p:spPr>
          <a:xfrm>
            <a:off x="3971925" y="8831261"/>
            <a:ext cx="3038475" cy="465137"/>
          </a:xfrm>
          <a:prstGeom prst="rect">
            <a:avLst/>
          </a:prstGeom>
          <a:noFill/>
          <a:ln>
            <a:noFill/>
          </a:ln>
        </p:spPr>
        <p:txBody>
          <a:bodyPr lIns="93175" tIns="46575" rIns="93175" bIns="46575"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pPr marL="0" lvl="0" indent="0">
                <a:spcBef>
                  <a:spcPts val="0"/>
                </a:spcBef>
                <a:buClr>
                  <a:srgbClr val="000000"/>
                </a:buClr>
                <a:buSzPct val="25000"/>
                <a:buFont typeface="Arial"/>
                <a:buNone/>
              </a:pPr>
              <a:t>‹#›</a:t>
            </a:fld>
            <a:endParaRPr lang="en-US"/>
          </a:p>
        </p:txBody>
      </p:sp>
    </p:spTree>
    <p:extLst>
      <p:ext uri="{BB962C8B-B14F-4D97-AF65-F5344CB8AC3E}">
        <p14:creationId xmlns:p14="http://schemas.microsoft.com/office/powerpoint/2010/main" val="898799642"/>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baseline="0">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a:t>
            </a:fld>
            <a:endParaRPr lang="en-US" sz="2400" b="0" i="0" u="none" strike="noStrike" cap="none" baseline="0">
              <a:solidFill>
                <a:srgbClr val="000000"/>
              </a:solidFill>
              <a:latin typeface="Times New Roman"/>
              <a:ea typeface="Times New Roman"/>
              <a:cs typeface="Times New Roman"/>
              <a:sym typeface="Times New Roman"/>
            </a:endParaRPr>
          </a:p>
        </p:txBody>
      </p:sp>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128" name="Shape 128"/>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GHE Operational Readiness Review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92213" y="703263"/>
            <a:ext cx="4632325" cy="3473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8" name="Shape 228"/>
          <p:cNvSpPr txBox="1">
            <a:spLocks noGrp="1"/>
          </p:cNvSpPr>
          <p:nvPr>
            <p:ph type="body" idx="1"/>
          </p:nvPr>
        </p:nvSpPr>
        <p:spPr>
          <a:xfrm>
            <a:off x="933450" y="4416425"/>
            <a:ext cx="5143499" cy="4183061"/>
          </a:xfrm>
          <a:prstGeom prst="rect">
            <a:avLst/>
          </a:prstGeom>
          <a:noFill/>
          <a:ln>
            <a:noFill/>
          </a:ln>
        </p:spPr>
        <p:txBody>
          <a:bodyPr lIns="92775" tIns="46375" rIns="92775" bIns="46375" anchor="t" anchorCtr="0">
            <a:noAutofit/>
          </a:bodyPr>
          <a:lstStyle/>
          <a:p>
            <a:pPr>
              <a:spcBef>
                <a:spcPts val="0"/>
              </a:spcBef>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2"/>
          <p:cNvSpPr>
            <a:spLocks noGrp="1" noRot="1" noChangeAspect="1" noChangeArrowheads="1" noTextEdit="1"/>
          </p:cNvSpPr>
          <p:nvPr>
            <p:ph type="sldImg"/>
          </p:nvPr>
        </p:nvSpPr>
        <p:spPr>
          <a:xfrm>
            <a:off x="1193800" y="703263"/>
            <a:ext cx="4629150" cy="3471862"/>
          </a:xfrm>
          <a:ln/>
        </p:spPr>
      </p:sp>
      <p:sp>
        <p:nvSpPr>
          <p:cNvPr id="394244" name="Rectangle 3"/>
          <p:cNvSpPr>
            <a:spLocks noGrp="1" noChangeArrowheads="1"/>
          </p:cNvSpPr>
          <p:nvPr>
            <p:ph type="body" idx="1"/>
          </p:nvPr>
        </p:nvSpPr>
        <p:spPr>
          <a:xfrm>
            <a:off x="701040" y="4415911"/>
            <a:ext cx="5608320" cy="4182817"/>
          </a:xfrm>
          <a:prstGeom prst="rect">
            <a:avLst/>
          </a:prstGeom>
          <a:noFill/>
          <a:ln/>
        </p:spPr>
        <p:txBody>
          <a:bodyPr lIns="92967" tIns="46484" rIns="92967" bIns="46484"/>
          <a:lstStyle/>
          <a:p>
            <a:pPr eaLnBrk="1" hangingPunct="1"/>
            <a:endParaRPr lang="en-US" dirty="0" smtClean="0"/>
          </a:p>
        </p:txBody>
      </p:sp>
    </p:spTree>
    <p:extLst>
      <p:ext uri="{BB962C8B-B14F-4D97-AF65-F5344CB8AC3E}">
        <p14:creationId xmlns:p14="http://schemas.microsoft.com/office/powerpoint/2010/main" val="212742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2"/>
          <p:cNvSpPr>
            <a:spLocks noGrp="1" noRot="1" noChangeAspect="1" noChangeArrowheads="1" noTextEdit="1"/>
          </p:cNvSpPr>
          <p:nvPr>
            <p:ph type="sldImg"/>
          </p:nvPr>
        </p:nvSpPr>
        <p:spPr>
          <a:xfrm>
            <a:off x="1193800" y="703263"/>
            <a:ext cx="4629150" cy="3471862"/>
          </a:xfrm>
          <a:ln/>
        </p:spPr>
      </p:sp>
      <p:sp>
        <p:nvSpPr>
          <p:cNvPr id="394244" name="Rectangle 3"/>
          <p:cNvSpPr>
            <a:spLocks noGrp="1" noChangeArrowheads="1"/>
          </p:cNvSpPr>
          <p:nvPr>
            <p:ph type="body" idx="1"/>
          </p:nvPr>
        </p:nvSpPr>
        <p:spPr>
          <a:xfrm>
            <a:off x="701040" y="4415911"/>
            <a:ext cx="5608320" cy="4182817"/>
          </a:xfrm>
          <a:prstGeom prst="rect">
            <a:avLst/>
          </a:prstGeom>
          <a:noFill/>
          <a:ln/>
        </p:spPr>
        <p:txBody>
          <a:bodyPr lIns="92967" tIns="46484" rIns="92967" bIns="46484"/>
          <a:lstStyle/>
          <a:p>
            <a:pPr eaLnBrk="1" hangingPunct="1"/>
            <a:endParaRPr lang="en-US" dirty="0" smtClean="0"/>
          </a:p>
        </p:txBody>
      </p:sp>
    </p:spTree>
    <p:extLst>
      <p:ext uri="{BB962C8B-B14F-4D97-AF65-F5344CB8AC3E}">
        <p14:creationId xmlns:p14="http://schemas.microsoft.com/office/powerpoint/2010/main" val="212742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2"/>
          <p:cNvSpPr>
            <a:spLocks noGrp="1" noRot="1" noChangeAspect="1" noChangeArrowheads="1" noTextEdit="1"/>
          </p:cNvSpPr>
          <p:nvPr>
            <p:ph type="sldImg"/>
          </p:nvPr>
        </p:nvSpPr>
        <p:spPr>
          <a:xfrm>
            <a:off x="1181100" y="696913"/>
            <a:ext cx="4648200" cy="3486150"/>
          </a:xfrm>
          <a:ln/>
        </p:spPr>
      </p:sp>
      <p:sp>
        <p:nvSpPr>
          <p:cNvPr id="397316" name="Rectangle 3"/>
          <p:cNvSpPr>
            <a:spLocks noGrp="1" noChangeArrowheads="1"/>
          </p:cNvSpPr>
          <p:nvPr>
            <p:ph type="body" idx="1"/>
          </p:nvPr>
        </p:nvSpPr>
        <p:spPr>
          <a:xfrm>
            <a:off x="701040" y="4415911"/>
            <a:ext cx="5608320" cy="4182817"/>
          </a:xfrm>
          <a:prstGeom prst="rect">
            <a:avLst/>
          </a:prstGeom>
          <a:noFill/>
          <a:ln/>
        </p:spPr>
        <p:txBody>
          <a:bodyPr lIns="92967" tIns="46484" rIns="92967" bIns="46484"/>
          <a:lstStyle/>
          <a:p>
            <a:pPr eaLnBrk="1" hangingPunct="1"/>
            <a:endParaRPr lang="en-US" dirty="0" smtClean="0"/>
          </a:p>
        </p:txBody>
      </p:sp>
    </p:spTree>
    <p:extLst>
      <p:ext uri="{BB962C8B-B14F-4D97-AF65-F5344CB8AC3E}">
        <p14:creationId xmlns:p14="http://schemas.microsoft.com/office/powerpoint/2010/main" val="56351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258" name="Shape 258"/>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14</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270" name="Shape 27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15</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270" name="Shape 27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16</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0" name="Shape 290"/>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291" name="Shape 291"/>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17</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0" name="Shape 300"/>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301" name="Shape 301"/>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baseline="0">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18</a:t>
            </a:fld>
            <a:endParaRPr lang="en-US" sz="2400" b="0" i="0" u="none" strike="noStrike" cap="none" baseline="0">
              <a:solidFill>
                <a:srgbClr val="000000"/>
              </a:solidFill>
              <a:latin typeface="Merriweather"/>
              <a:ea typeface="Merriweather"/>
              <a:cs typeface="Merriweather"/>
              <a:sym typeface="Merriweathe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911"/>
            <a:ext cx="5608320" cy="4182817"/>
          </a:xfrm>
          <a:prstGeom prst="rect">
            <a:avLst/>
          </a:prstGeom>
        </p:spPr>
        <p:txBody>
          <a:bodyPr lIns="92967" tIns="46484" rIns="92967" bIns="46484">
            <a:normAutofit/>
          </a:bodyPr>
          <a:lstStyle/>
          <a:p>
            <a:r>
              <a:rPr lang="en-US" dirty="0" smtClean="0"/>
              <a:t>Need</a:t>
            </a:r>
            <a:r>
              <a:rPr lang="en-US" baseline="0" dirty="0" smtClean="0"/>
              <a:t> update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140" name="Shape 14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935037" y="4416425"/>
            <a:ext cx="5140324" cy="4183061"/>
          </a:xfrm>
          <a:prstGeom prst="rect">
            <a:avLst/>
          </a:prstGeom>
        </p:spPr>
        <p:txBody>
          <a:bodyPr lIns="91425" tIns="91425" rIns="91425" bIns="91425" anchor="ctr" anchorCtr="0">
            <a:noAutofit/>
          </a:bodyPr>
          <a:lstStyle/>
          <a:p>
            <a:pPr>
              <a:spcBef>
                <a:spcPts val="0"/>
              </a:spcBef>
              <a:buNone/>
            </a:pPr>
            <a:r>
              <a:rPr lang="en-US" dirty="0" smtClean="0"/>
              <a:t>Updated stats</a:t>
            </a:r>
            <a:endParaRPr dirty="0"/>
          </a:p>
        </p:txBody>
      </p:sp>
      <p:sp>
        <p:nvSpPr>
          <p:cNvPr id="382" name="Shape 3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1" name="Shape 391"/>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392" name="Shape 392"/>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GHE Operational Readiness Review</a:t>
            </a:r>
          </a:p>
        </p:txBody>
      </p:sp>
      <p:sp>
        <p:nvSpPr>
          <p:cNvPr id="393" name="Shape 393"/>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22</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2" name="Shape 412"/>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413" name="Shape 413"/>
          <p:cNvSpPr txBox="1"/>
          <p:nvPr/>
        </p:nvSpPr>
        <p:spPr>
          <a:xfrm>
            <a:off x="0" y="8831261"/>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GHE Operational Readiness Review</a:t>
            </a:r>
          </a:p>
        </p:txBody>
      </p:sp>
      <p:sp>
        <p:nvSpPr>
          <p:cNvPr id="414" name="Shape 414"/>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23</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3" name="Shape 423"/>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424" name="Shape 424"/>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24</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3" name="Shape 433"/>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434" name="Shape 434"/>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baseline="0">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25</a:t>
            </a:fld>
            <a:endParaRPr lang="en-US" sz="2400" b="0" i="0" u="none" strike="noStrike" cap="none" baseline="0">
              <a:solidFill>
                <a:srgbClr val="000000"/>
              </a:solidFill>
              <a:latin typeface="Merriweather"/>
              <a:ea typeface="Merriweather"/>
              <a:cs typeface="Merriweather"/>
              <a:sym typeface="Merriweathe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a:p>
        </p:txBody>
      </p:sp>
    </p:spTree>
    <p:extLst>
      <p:ext uri="{BB962C8B-B14F-4D97-AF65-F5344CB8AC3E}">
        <p14:creationId xmlns:p14="http://schemas.microsoft.com/office/powerpoint/2010/main" val="49232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152" name="Shape 152"/>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3</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r>
              <a:rPr lang="en-US" dirty="0" err="1" smtClean="0"/>
              <a:t>Priyanka</a:t>
            </a:r>
            <a:r>
              <a:rPr lang="en-US" dirty="0" smtClean="0"/>
              <a:t>:</a:t>
            </a:r>
            <a:r>
              <a:rPr lang="en-US" baseline="0" dirty="0" smtClean="0"/>
              <a:t> Requirements 0.1.7 to 0.1.11 to be reviewed at the R-CLIPER upgrade review</a:t>
            </a:r>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359" y="4416108"/>
            <a:ext cx="5607684" cy="4182427"/>
          </a:xfrm>
          <a:prstGeom prst="rect">
            <a:avLst/>
          </a:prstGeom>
        </p:spPr>
        <p:txBody>
          <a:bodyPr lIns="91577" tIns="45789" rIns="91577" bIns="45789">
            <a:normAutofit/>
          </a:bodyPr>
          <a:lstStyle/>
          <a:p>
            <a:endParaRPr lang="en-US" dirty="0"/>
          </a:p>
        </p:txBody>
      </p:sp>
      <p:sp>
        <p:nvSpPr>
          <p:cNvPr id="4" name="Slide Number Placeholder 3"/>
          <p:cNvSpPr>
            <a:spLocks noGrp="1"/>
          </p:cNvSpPr>
          <p:nvPr>
            <p:ph type="sldNum" sz="quarter" idx="10"/>
          </p:nvPr>
        </p:nvSpPr>
        <p:spPr/>
        <p:txBody>
          <a:bodyPr/>
          <a:lstStyle/>
          <a:p>
            <a:fld id="{EC52BBCA-9ED8-4A34-9CBE-F754F4080BB7}"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8" name="Shape 608"/>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609" name="Shape 60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baseline="0">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79</a:t>
            </a:fld>
            <a:endParaRPr lang="en-US" sz="2400" b="0" i="0" u="none" strike="noStrike" cap="none" baseline="0">
              <a:solidFill>
                <a:srgbClr val="000000"/>
              </a:solidFill>
              <a:latin typeface="Merriweather"/>
              <a:ea typeface="Merriweather"/>
              <a:cs typeface="Merriweather"/>
              <a:sym typeface="Merriweathe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5F0E80D9-82E8-4EF3-B020-90FBF7B0702A}" type="slidenum">
              <a:rPr lang="en-US">
                <a:solidFill>
                  <a:srgbClr val="000000"/>
                </a:solidFill>
                <a:latin typeface="Times New Roman" pitchFamily="18" charset="0"/>
              </a:rPr>
              <a:pPr/>
              <a:t>80</a:t>
            </a:fld>
            <a:endParaRPr lang="en-US">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118788" name="Rectangle 3"/>
          <p:cNvSpPr>
            <a:spLocks noGrp="1" noChangeArrowheads="1"/>
          </p:cNvSpPr>
          <p:nvPr>
            <p:ph type="body" idx="1"/>
          </p:nvPr>
        </p:nvSpPr>
        <p:spPr bwMode="auto">
          <a:xfrm>
            <a:off x="701675" y="4416425"/>
            <a:ext cx="5607050" cy="4183063"/>
          </a:xfrm>
          <a:prstGeom prst="rect">
            <a:avLst/>
          </a:prstGeom>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201296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162" name="Shape 162"/>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baseline="0">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4</a:t>
            </a:fld>
            <a:endParaRPr lang="en-US" sz="2400" b="0" i="0" u="none" strike="noStrike" cap="none" baseline="0">
              <a:solidFill>
                <a:srgbClr val="000000"/>
              </a:solidFill>
              <a:latin typeface="Merriweather"/>
              <a:ea typeface="Merriweather"/>
              <a:cs typeface="Merriweather"/>
              <a:sym typeface="Merriweathe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FA9FB-8AAD-47D4-951C-E0FA66E7C57C}" type="slidenum">
              <a:rPr lang="en-US"/>
              <a:pPr/>
              <a:t>81</a:t>
            </a:fld>
            <a:endParaRPr lang="en-US"/>
          </a:p>
        </p:txBody>
      </p:sp>
      <p:sp>
        <p:nvSpPr>
          <p:cNvPr id="6940674" name="Rectangle 2"/>
          <p:cNvSpPr>
            <a:spLocks noGrp="1" noRot="1" noChangeAspect="1" noChangeArrowheads="1" noTextEdit="1"/>
          </p:cNvSpPr>
          <p:nvPr>
            <p:ph type="sldImg"/>
          </p:nvPr>
        </p:nvSpPr>
        <p:spPr>
          <a:xfrm>
            <a:off x="1181100" y="696913"/>
            <a:ext cx="4648200" cy="3486150"/>
          </a:xfrm>
          <a:ln/>
        </p:spPr>
      </p:sp>
      <p:sp>
        <p:nvSpPr>
          <p:cNvPr id="6940675"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Changed</a:t>
            </a:r>
            <a:r>
              <a:rPr lang="en-US" baseline="0" dirty="0" smtClean="0"/>
              <a:t> “GCOME” to “GCOM-W”</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1181100" y="696913"/>
            <a:ext cx="4648200" cy="3486150"/>
          </a:xfrm>
          <a:ln/>
        </p:spPr>
      </p:sp>
      <p:sp>
        <p:nvSpPr>
          <p:cNvPr id="317443" name="Notes Placeholder 2"/>
          <p:cNvSpPr>
            <a:spLocks noGrp="1"/>
          </p:cNvSpPr>
          <p:nvPr>
            <p:ph type="body" idx="1"/>
          </p:nvPr>
        </p:nvSpPr>
        <p:spPr>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r>
              <a:rPr lang="en-US" altLang="en-US" sz="1200">
                <a:latin typeface="Arial" charset="0"/>
              </a:rPr>
              <a:t>GHE Operational Readiness Review</a:t>
            </a:r>
          </a:p>
        </p:txBody>
      </p:sp>
      <p:sp>
        <p:nvSpPr>
          <p:cNvPr id="3174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fld id="{F2778EEA-E73F-4F4E-8EBD-F30614B3BBAD}" type="slidenum">
              <a:rPr lang="en-US" altLang="en-US" sz="1200">
                <a:latin typeface="Arial" charset="0"/>
              </a:rPr>
              <a:pPr eaLnBrk="1" hangingPunct="1"/>
              <a:t>85</a:t>
            </a:fld>
            <a:endParaRPr lang="en-US" altLang="en-US" sz="120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1181100" y="696913"/>
            <a:ext cx="4648200" cy="3486150"/>
          </a:xfrm>
          <a:ln/>
        </p:spPr>
      </p:sp>
      <p:sp>
        <p:nvSpPr>
          <p:cNvPr id="317443" name="Notes Placeholder 2"/>
          <p:cNvSpPr>
            <a:spLocks noGrp="1"/>
          </p:cNvSpPr>
          <p:nvPr>
            <p:ph type="body" idx="1"/>
          </p:nvPr>
        </p:nvSpPr>
        <p:spPr>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r>
              <a:rPr lang="en-US" altLang="en-US" sz="1200">
                <a:latin typeface="Arial" charset="0"/>
              </a:rPr>
              <a:t>GHE Operational Readiness Review</a:t>
            </a:r>
          </a:p>
        </p:txBody>
      </p:sp>
      <p:sp>
        <p:nvSpPr>
          <p:cNvPr id="3174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fld id="{F2778EEA-E73F-4F4E-8EBD-F30614B3BBAD}" type="slidenum">
              <a:rPr lang="en-US" altLang="en-US" sz="1200">
                <a:latin typeface="Arial" charset="0"/>
              </a:rPr>
              <a:pPr eaLnBrk="1" hangingPunct="1"/>
              <a:t>86</a:t>
            </a:fld>
            <a:endParaRPr lang="en-US" alt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1181100" y="696913"/>
            <a:ext cx="4648200" cy="3486150"/>
          </a:xfrm>
          <a:ln/>
        </p:spPr>
      </p:sp>
      <p:sp>
        <p:nvSpPr>
          <p:cNvPr id="317443" name="Notes Placeholder 2"/>
          <p:cNvSpPr>
            <a:spLocks noGrp="1"/>
          </p:cNvSpPr>
          <p:nvPr>
            <p:ph type="body" idx="1"/>
          </p:nvPr>
        </p:nvSpPr>
        <p:spPr>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r>
              <a:rPr lang="en-US" altLang="en-US" sz="1200">
                <a:latin typeface="Arial" charset="0"/>
              </a:rPr>
              <a:t>GHE Operational Readiness Review</a:t>
            </a:r>
          </a:p>
        </p:txBody>
      </p:sp>
      <p:sp>
        <p:nvSpPr>
          <p:cNvPr id="3174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nstantia" pitchFamily="18" charset="0"/>
                <a:ea typeface="MS PGothic" pitchFamily="34" charset="-128"/>
              </a:defRPr>
            </a:lvl1pPr>
            <a:lvl2pPr marL="742909" indent="-285734" eaLnBrk="0" hangingPunct="0">
              <a:defRPr sz="2400">
                <a:solidFill>
                  <a:schemeClr val="tx1"/>
                </a:solidFill>
                <a:latin typeface="Constantia" pitchFamily="18" charset="0"/>
                <a:ea typeface="MS PGothic" pitchFamily="34" charset="-128"/>
              </a:defRPr>
            </a:lvl2pPr>
            <a:lvl3pPr marL="1142937" indent="-228587" eaLnBrk="0" hangingPunct="0">
              <a:defRPr sz="2400">
                <a:solidFill>
                  <a:schemeClr val="tx1"/>
                </a:solidFill>
                <a:latin typeface="Constantia" pitchFamily="18" charset="0"/>
                <a:ea typeface="MS PGothic" pitchFamily="34" charset="-128"/>
              </a:defRPr>
            </a:lvl3pPr>
            <a:lvl4pPr marL="1600111" indent="-228587" eaLnBrk="0" hangingPunct="0">
              <a:defRPr sz="2400">
                <a:solidFill>
                  <a:schemeClr val="tx1"/>
                </a:solidFill>
                <a:latin typeface="Constantia" pitchFamily="18" charset="0"/>
                <a:ea typeface="MS PGothic" pitchFamily="34" charset="-128"/>
              </a:defRPr>
            </a:lvl4pPr>
            <a:lvl5pPr marL="2057287" indent="-228587" eaLnBrk="0" hangingPunct="0">
              <a:defRPr sz="2400">
                <a:solidFill>
                  <a:schemeClr val="tx1"/>
                </a:solidFill>
                <a:latin typeface="Constantia" pitchFamily="18" charset="0"/>
                <a:ea typeface="MS PGothic" pitchFamily="34" charset="-128"/>
              </a:defRPr>
            </a:lvl5pPr>
            <a:lvl6pPr marL="251446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6pPr>
            <a:lvl7pPr marL="297163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7pPr>
            <a:lvl8pPr marL="3428811"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8pPr>
            <a:lvl9pPr marL="3885985" indent="-228587" defTabSz="457174" eaLnBrk="0" fontAlgn="base" hangingPunct="0">
              <a:spcBef>
                <a:spcPct val="0"/>
              </a:spcBef>
              <a:spcAft>
                <a:spcPct val="0"/>
              </a:spcAft>
              <a:defRPr sz="2400">
                <a:solidFill>
                  <a:schemeClr val="tx1"/>
                </a:solidFill>
                <a:latin typeface="Constantia" pitchFamily="18" charset="0"/>
                <a:ea typeface="MS PGothic" pitchFamily="34" charset="-128"/>
              </a:defRPr>
            </a:lvl9pPr>
          </a:lstStyle>
          <a:p>
            <a:pPr eaLnBrk="1" hangingPunct="1"/>
            <a:fld id="{F2778EEA-E73F-4F4E-8EBD-F30614B3BBAD}" type="slidenum">
              <a:rPr lang="en-US" altLang="en-US" sz="1200">
                <a:latin typeface="Arial" charset="0"/>
              </a:rPr>
              <a:pPr eaLnBrk="1" hangingPunct="1"/>
              <a:t>87</a:t>
            </a:fld>
            <a:endParaRPr lang="en-US" altLang="en-US" sz="120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81100" y="696913"/>
            <a:ext cx="4648200" cy="3486150"/>
          </a:xfrm>
          <a:ln/>
        </p:spPr>
      </p:sp>
      <p:sp>
        <p:nvSpPr>
          <p:cNvPr id="177155" name="Notes Placeholder 2"/>
          <p:cNvSpPr>
            <a:spLocks noGrp="1"/>
          </p:cNvSpPr>
          <p:nvPr>
            <p:ph type="body" idx="1"/>
          </p:nvPr>
        </p:nvSpPr>
        <p:spPr>
          <a:xfrm>
            <a:off x="701675" y="4416425"/>
            <a:ext cx="5607050" cy="4183063"/>
          </a:xfrm>
          <a:prstGeom prst="rect">
            <a:avLst/>
          </a:prstGeom>
          <a:noFill/>
          <a:ln/>
        </p:spPr>
        <p:txBody>
          <a:bodyPr/>
          <a:lstStyle/>
          <a:p>
            <a:pPr>
              <a:spcBef>
                <a:spcPct val="0"/>
              </a:spcBef>
            </a:pPr>
            <a:endParaRPr lang="en-US" smtClean="0"/>
          </a:p>
        </p:txBody>
      </p:sp>
      <p:sp>
        <p:nvSpPr>
          <p:cNvPr id="1771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3" tIns="46576" rIns="93153" bIns="46576" anchor="b"/>
          <a:lstStyle/>
          <a:p>
            <a:pPr algn="r"/>
            <a:fld id="{976C1E74-CBEB-4616-8D2F-EEE883E5667D}" type="slidenum">
              <a:rPr lang="en-US" sz="1200">
                <a:latin typeface="Calibri" pitchFamily="34" charset="0"/>
              </a:rPr>
              <a:pPr algn="r"/>
              <a:t>92</a:t>
            </a:fld>
            <a:endParaRPr lang="en-US"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9" name="Shape 599"/>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600" name="Shape 600"/>
          <p:cNvSpPr txBox="1"/>
          <p:nvPr/>
        </p:nvSpPr>
        <p:spPr>
          <a:xfrm>
            <a:off x="3971925" y="8831261"/>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94</a:t>
            </a:fld>
            <a:endParaRPr lang="en-US" sz="2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8" name="Shape 608"/>
          <p:cNvSpPr txBox="1">
            <a:spLocks noGrp="1"/>
          </p:cNvSpPr>
          <p:nvPr>
            <p:ph type="body" idx="1"/>
          </p:nvPr>
        </p:nvSpPr>
        <p:spPr>
          <a:xfrm>
            <a:off x="935037" y="4416425"/>
            <a:ext cx="5140324"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609" name="Shape 60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baseline="0">
                <a:solidFill>
                  <a:srgbClr val="000000"/>
                </a:solidFill>
                <a:latin typeface="Merriweather"/>
                <a:ea typeface="Merriweather"/>
                <a:cs typeface="Merriweather"/>
                <a:sym typeface="Merriweather"/>
              </a:rPr>
              <a:pPr marL="0" marR="0" lvl="0" indent="0" algn="r" rtl="0">
                <a:lnSpc>
                  <a:spcPct val="100000"/>
                </a:lnSpc>
                <a:spcBef>
                  <a:spcPts val="0"/>
                </a:spcBef>
                <a:spcAft>
                  <a:spcPts val="0"/>
                </a:spcAft>
                <a:buClr>
                  <a:srgbClr val="000000"/>
                </a:buClr>
                <a:buSzPct val="25000"/>
                <a:buFont typeface="Merriweather"/>
                <a:buNone/>
              </a:pPr>
              <a:t>95</a:t>
            </a:fld>
            <a:endParaRPr lang="en-US" sz="2400" b="0" i="0" u="none" strike="noStrike" cap="none" baseline="0">
              <a:solidFill>
                <a:srgbClr val="000000"/>
              </a:solidFill>
              <a:latin typeface="Merriweather"/>
              <a:ea typeface="Merriweather"/>
              <a:cs typeface="Merriweather"/>
              <a:sym typeface="Merriweathe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7" y="4416425"/>
            <a:ext cx="5140324" cy="4183061"/>
          </a:xfrm>
          <a:prstGeom prst="rect">
            <a:avLst/>
          </a:prstGeom>
        </p:spPr>
        <p:txBody>
          <a:bodyPr/>
          <a:lstStyle/>
          <a:p>
            <a:r>
              <a:rPr lang="en-US" dirty="0" smtClean="0"/>
              <a:t>Update?</a:t>
            </a:r>
            <a:endParaRPr lang="en-US" dirty="0"/>
          </a:p>
        </p:txBody>
      </p:sp>
    </p:spTree>
    <p:extLst>
      <p:ext uri="{BB962C8B-B14F-4D97-AF65-F5344CB8AC3E}">
        <p14:creationId xmlns:p14="http://schemas.microsoft.com/office/powerpoint/2010/main" val="1662922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pPr lvl="0">
              <a:buFont typeface="Arial" pitchFamily="34" charset="0"/>
              <a:buNone/>
            </a:pPr>
            <a:r>
              <a:rPr lang="en-US" dirty="0" smtClean="0"/>
              <a:t>Was</a:t>
            </a:r>
            <a:r>
              <a:rPr lang="en-US" baseline="0" dirty="0" smtClean="0"/>
              <a:t> F19 actually available or did it die before the System Test?</a:t>
            </a:r>
          </a:p>
          <a:p>
            <a:pPr lvl="0">
              <a:buFont typeface="Arial" pitchFamily="34" charset="0"/>
              <a:buNone/>
            </a:pPr>
            <a:endParaRPr lang="en-US" baseline="0" dirty="0" smtClean="0"/>
          </a:p>
          <a:p>
            <a:pPr lvl="0">
              <a:buFont typeface="Arial" pitchFamily="34" charset="0"/>
              <a:buNone/>
            </a:pPr>
            <a:r>
              <a:rPr lang="en-US" baseline="0" dirty="0" smtClean="0"/>
              <a:t>Corrected “GCOME” to “GCOM-W”</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2"/>
          <p:cNvSpPr>
            <a:spLocks noGrp="1" noRot="1" noChangeAspect="1" noChangeArrowheads="1" noTextEdit="1"/>
          </p:cNvSpPr>
          <p:nvPr>
            <p:ph type="sldImg"/>
          </p:nvPr>
        </p:nvSpPr>
        <p:spPr>
          <a:xfrm>
            <a:off x="1193800" y="703263"/>
            <a:ext cx="4629150" cy="3471862"/>
          </a:xfrm>
          <a:ln cap="flat"/>
        </p:spPr>
      </p:sp>
      <p:sp>
        <p:nvSpPr>
          <p:cNvPr id="388100" name="Rectangle 3"/>
          <p:cNvSpPr>
            <a:spLocks noGrp="1" noChangeArrowheads="1"/>
          </p:cNvSpPr>
          <p:nvPr>
            <p:ph type="body" idx="1"/>
          </p:nvPr>
        </p:nvSpPr>
        <p:spPr>
          <a:xfrm>
            <a:off x="701040" y="4415911"/>
            <a:ext cx="5608320" cy="4182817"/>
          </a:xfrm>
          <a:prstGeom prst="rect">
            <a:avLst/>
          </a:prstGeom>
          <a:noFill/>
          <a:ln/>
        </p:spPr>
        <p:txBody>
          <a:bodyPr lIns="91988" tIns="45994" rIns="91988" bIns="45994"/>
          <a:lstStyle/>
          <a:p>
            <a:pPr eaLnBrk="1" hangingPunct="1"/>
            <a:endParaRPr lang="en-US" dirty="0" smtClean="0"/>
          </a:p>
        </p:txBody>
      </p:sp>
    </p:spTree>
    <p:extLst>
      <p:ext uri="{BB962C8B-B14F-4D97-AF65-F5344CB8AC3E}">
        <p14:creationId xmlns:p14="http://schemas.microsoft.com/office/powerpoint/2010/main" val="2969878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Should we mention which basin this storm is from?</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5037" y="4416425"/>
            <a:ext cx="5140324" cy="4183061"/>
          </a:xfrm>
          <a:prstGeom prst="rect">
            <a:avLst/>
          </a:prstGeom>
        </p:spPr>
        <p:txBody>
          <a:bodyPr/>
          <a:lstStyle/>
          <a:p>
            <a:r>
              <a:rPr lang="en-US" dirty="0" smtClean="0"/>
              <a:t>Can</a:t>
            </a:r>
            <a:r>
              <a:rPr lang="en-US" baseline="0" dirty="0" smtClean="0"/>
              <a:t> you update?</a:t>
            </a:r>
            <a:endParaRPr lang="en-US" dirty="0"/>
          </a:p>
        </p:txBody>
      </p:sp>
    </p:spTree>
    <p:extLst>
      <p:ext uri="{BB962C8B-B14F-4D97-AF65-F5344CB8AC3E}">
        <p14:creationId xmlns:p14="http://schemas.microsoft.com/office/powerpoint/2010/main" val="2026253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1256873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1256873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Changed “less” to “fewer”</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Changed</a:t>
            </a:r>
            <a:r>
              <a:rPr lang="en-US" baseline="0" dirty="0" smtClean="0"/>
              <a:t> “more” to “additional”</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Changed</a:t>
            </a:r>
            <a:r>
              <a:rPr lang="en-US" baseline="0" dirty="0" smtClean="0"/>
              <a:t> “more” to “additional”</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19050" tIns="0" rIns="19050" bIns="0" anchor="b"/>
          <a:lstStyle/>
          <a:p>
            <a:pPr algn="r"/>
            <a:fld id="{48176FD9-404F-4AB9-B271-1B6AE9A1E0E0}" type="slidenum">
              <a:rPr lang="en-US" sz="1000" i="1"/>
              <a:pPr algn="r"/>
              <a:t>107</a:t>
            </a:fld>
            <a:endParaRPr lang="en-US" sz="1000" i="1"/>
          </a:p>
        </p:txBody>
      </p:sp>
      <p:sp>
        <p:nvSpPr>
          <p:cNvPr id="187395" name="Rectangle 2"/>
          <p:cNvSpPr>
            <a:spLocks noGrp="1" noRot="1" noChangeAspect="1" noChangeArrowheads="1" noTextEdit="1"/>
          </p:cNvSpPr>
          <p:nvPr>
            <p:ph type="sldImg"/>
          </p:nvPr>
        </p:nvSpPr>
        <p:spPr>
          <a:xfrm>
            <a:off x="1181100" y="696913"/>
            <a:ext cx="4648200" cy="3486150"/>
          </a:xfrm>
          <a:ln/>
        </p:spPr>
      </p:sp>
      <p:sp>
        <p:nvSpPr>
          <p:cNvPr id="187396"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19050" tIns="0" rIns="19050" bIns="0" anchor="b"/>
          <a:lstStyle/>
          <a:p>
            <a:pPr algn="r"/>
            <a:fld id="{820C7D12-7C4A-4D3A-9D1D-9FB741C29AC6}" type="slidenum">
              <a:rPr lang="en-US" sz="1000" i="1"/>
              <a:pPr algn="r"/>
              <a:t>108</a:t>
            </a:fld>
            <a:endParaRPr lang="en-US" sz="1000" i="1"/>
          </a:p>
        </p:txBody>
      </p:sp>
      <p:sp>
        <p:nvSpPr>
          <p:cNvPr id="188419" name="Rectangle 2"/>
          <p:cNvSpPr>
            <a:spLocks noGrp="1" noRot="1" noChangeAspect="1" noChangeArrowheads="1" noTextEdit="1"/>
          </p:cNvSpPr>
          <p:nvPr>
            <p:ph type="sldImg"/>
          </p:nvPr>
        </p:nvSpPr>
        <p:spPr>
          <a:xfrm>
            <a:off x="1181100" y="696913"/>
            <a:ext cx="4648200" cy="3486150"/>
          </a:xfrm>
          <a:ln/>
        </p:spPr>
      </p:sp>
      <p:sp>
        <p:nvSpPr>
          <p:cNvPr id="188420"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81100" y="696913"/>
            <a:ext cx="4648200" cy="3486150"/>
          </a:xfrm>
          <a:ln/>
        </p:spPr>
      </p:sp>
      <p:sp>
        <p:nvSpPr>
          <p:cNvPr id="190467" name="Notes Placeholder 2"/>
          <p:cNvSpPr>
            <a:spLocks noGrp="1"/>
          </p:cNvSpPr>
          <p:nvPr>
            <p:ph type="body" idx="1"/>
          </p:nvPr>
        </p:nvSpPr>
        <p:spPr>
          <a:xfrm>
            <a:off x="701675" y="4416425"/>
            <a:ext cx="5607050" cy="4183063"/>
          </a:xfrm>
          <a:prstGeom prst="rect">
            <a:avLst/>
          </a:prstGeom>
          <a:noFill/>
          <a:ln/>
        </p:spPr>
        <p:txBody>
          <a:bodyPr/>
          <a:lstStyle/>
          <a:p>
            <a:pPr eaLnBrk="1" hangingPunct="1">
              <a:spcBef>
                <a:spcPct val="0"/>
              </a:spcBef>
            </a:pPr>
            <a:endParaRPr lang="en-US" smtClean="0"/>
          </a:p>
        </p:txBody>
      </p:sp>
      <p:sp>
        <p:nvSpPr>
          <p:cNvPr id="1904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BBD46B85-45B5-429F-85D3-999A2A12C907}" type="slidenum">
              <a:rPr lang="en-US" sz="1200">
                <a:latin typeface="Calibri" pitchFamily="34" charset="0"/>
              </a:rPr>
              <a:pPr algn="r"/>
              <a:t>109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2"/>
          <p:cNvSpPr>
            <a:spLocks noGrp="1" noRot="1" noChangeAspect="1" noChangeArrowheads="1" noTextEdit="1"/>
          </p:cNvSpPr>
          <p:nvPr>
            <p:ph type="sldImg"/>
          </p:nvPr>
        </p:nvSpPr>
        <p:spPr>
          <a:xfrm>
            <a:off x="1193800" y="703263"/>
            <a:ext cx="4629150" cy="3471862"/>
          </a:xfrm>
          <a:ln cap="flat"/>
        </p:spPr>
      </p:sp>
      <p:sp>
        <p:nvSpPr>
          <p:cNvPr id="388100" name="Rectangle 3"/>
          <p:cNvSpPr>
            <a:spLocks noGrp="1" noChangeArrowheads="1"/>
          </p:cNvSpPr>
          <p:nvPr>
            <p:ph type="body" idx="1"/>
          </p:nvPr>
        </p:nvSpPr>
        <p:spPr>
          <a:xfrm>
            <a:off x="701040" y="4415911"/>
            <a:ext cx="5608320" cy="4182817"/>
          </a:xfrm>
          <a:prstGeom prst="rect">
            <a:avLst/>
          </a:prstGeom>
          <a:noFill/>
          <a:ln/>
        </p:spPr>
        <p:txBody>
          <a:bodyPr lIns="91988" tIns="45994" rIns="91988" bIns="45994"/>
          <a:lstStyle/>
          <a:p>
            <a:pPr eaLnBrk="1" hangingPunct="1"/>
            <a:endParaRPr lang="en-US" dirty="0" smtClean="0"/>
          </a:p>
        </p:txBody>
      </p:sp>
    </p:spTree>
    <p:extLst>
      <p:ext uri="{BB962C8B-B14F-4D97-AF65-F5344CB8AC3E}">
        <p14:creationId xmlns:p14="http://schemas.microsoft.com/office/powerpoint/2010/main" val="2969878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7C98A35-EF6F-4ED5-95AB-38CE76DF463C}" type="slidenum">
              <a:rPr lang="en-US">
                <a:solidFill>
                  <a:srgbClr val="000000"/>
                </a:solidFill>
                <a:latin typeface="Times New Roman" pitchFamily="18" charset="0"/>
              </a:rPr>
              <a:pPr/>
              <a:t>110</a:t>
            </a:fld>
            <a:endParaRPr lang="en-US">
              <a:solidFill>
                <a:srgbClr val="000000"/>
              </a:solidFill>
              <a:latin typeface="Times New Roman" pitchFamily="18" charset="0"/>
            </a:endParaRPr>
          </a:p>
        </p:txBody>
      </p:sp>
      <p:sp>
        <p:nvSpPr>
          <p:cNvPr id="191491" name="Rectangle 2"/>
          <p:cNvSpPr>
            <a:spLocks noGrp="1" noRot="1" noChangeAspect="1" noChangeArrowheads="1" noTextEdit="1"/>
          </p:cNvSpPr>
          <p:nvPr>
            <p:ph type="sldImg"/>
          </p:nvPr>
        </p:nvSpPr>
        <p:spPr>
          <a:xfrm>
            <a:off x="1181100" y="696913"/>
            <a:ext cx="4648200" cy="3486150"/>
          </a:xfrm>
          <a:ln/>
        </p:spPr>
      </p:sp>
      <p:sp>
        <p:nvSpPr>
          <p:cNvPr id="191492"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spcBef>
                <a:spcPct val="0"/>
              </a:spcBef>
            </a:pPr>
            <a:r>
              <a:rPr lang="en-US" dirty="0" smtClean="0"/>
              <a:t>Changed</a:t>
            </a:r>
            <a:r>
              <a:rPr lang="en-US" baseline="0" dirty="0" smtClean="0"/>
              <a:t> “GCOME” to “GCOM-W”</a:t>
            </a: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5C78DA09-2ABA-4EFB-A02B-D718547BE50B}" type="slidenum">
              <a:rPr lang="en-US"/>
              <a:pPr/>
              <a:t>111</a:t>
            </a:fld>
            <a:endParaRPr lang="en-US"/>
          </a:p>
        </p:txBody>
      </p:sp>
      <p:sp>
        <p:nvSpPr>
          <p:cNvPr id="192515" name="Rectangle 2"/>
          <p:cNvSpPr>
            <a:spLocks noGrp="1" noRot="1" noChangeAspect="1" noChangeArrowheads="1" noTextEdit="1"/>
          </p:cNvSpPr>
          <p:nvPr>
            <p:ph type="sldImg"/>
          </p:nvPr>
        </p:nvSpPr>
        <p:spPr>
          <a:xfrm>
            <a:off x="1181100" y="696913"/>
            <a:ext cx="4648200" cy="3486150"/>
          </a:xfrm>
          <a:ln/>
        </p:spPr>
      </p:sp>
      <p:sp>
        <p:nvSpPr>
          <p:cNvPr id="192516"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413CAA2A-0F6B-42E8-815F-734F98F4DBBC}" type="slidenum">
              <a:rPr lang="en-US">
                <a:solidFill>
                  <a:srgbClr val="000000"/>
                </a:solidFill>
                <a:latin typeface="Times New Roman" pitchFamily="18" charset="0"/>
              </a:rPr>
              <a:pPr/>
              <a:t>112</a:t>
            </a:fld>
            <a:endParaRPr lang="en-US">
              <a:solidFill>
                <a:srgbClr val="000000"/>
              </a:solidFill>
              <a:latin typeface="Times New Roman" pitchFamily="18" charset="0"/>
            </a:endParaRPr>
          </a:p>
        </p:txBody>
      </p:sp>
      <p:sp>
        <p:nvSpPr>
          <p:cNvPr id="194563" name="Rectangle 2"/>
          <p:cNvSpPr>
            <a:spLocks noGrp="1" noRot="1" noChangeAspect="1" noChangeArrowheads="1" noTextEdit="1"/>
          </p:cNvSpPr>
          <p:nvPr>
            <p:ph type="sldImg"/>
          </p:nvPr>
        </p:nvSpPr>
        <p:spPr>
          <a:xfrm>
            <a:off x="1181100" y="696913"/>
            <a:ext cx="4648200" cy="3486150"/>
          </a:xfrm>
          <a:ln/>
        </p:spPr>
      </p:sp>
      <p:sp>
        <p:nvSpPr>
          <p:cNvPr id="194564"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ED34451-1626-4F18-92C5-23210ABF3188}" type="slidenum">
              <a:rPr lang="en-US">
                <a:solidFill>
                  <a:srgbClr val="000000"/>
                </a:solidFill>
                <a:latin typeface="Times New Roman" pitchFamily="18" charset="0"/>
              </a:rPr>
              <a:pPr/>
              <a:t>113</a:t>
            </a:fld>
            <a:endParaRPr lang="en-US">
              <a:solidFill>
                <a:srgbClr val="000000"/>
              </a:solidFill>
              <a:latin typeface="Times New Roman" pitchFamily="18" charset="0"/>
            </a:endParaRPr>
          </a:p>
        </p:txBody>
      </p:sp>
      <p:sp>
        <p:nvSpPr>
          <p:cNvPr id="195587" name="Rectangle 2"/>
          <p:cNvSpPr>
            <a:spLocks noGrp="1" noRot="1" noChangeAspect="1" noChangeArrowheads="1" noTextEdit="1"/>
          </p:cNvSpPr>
          <p:nvPr>
            <p:ph type="sldImg"/>
          </p:nvPr>
        </p:nvSpPr>
        <p:spPr>
          <a:xfrm>
            <a:off x="1181100" y="696913"/>
            <a:ext cx="4648200" cy="3486150"/>
          </a:xfrm>
          <a:ln/>
        </p:spPr>
      </p:sp>
      <p:sp>
        <p:nvSpPr>
          <p:cNvPr id="195588"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7A4BA16-1034-4623-95FC-2EEB2F63EF4A}" type="slidenum">
              <a:rPr lang="en-US"/>
              <a:pPr/>
              <a:t>114</a:t>
            </a:fld>
            <a:endParaRPr lang="en-US"/>
          </a:p>
        </p:txBody>
      </p:sp>
      <p:sp>
        <p:nvSpPr>
          <p:cNvPr id="196611" name="Rectangle 2"/>
          <p:cNvSpPr>
            <a:spLocks noGrp="1" noRot="1" noChangeAspect="1" noChangeArrowheads="1" noTextEdit="1"/>
          </p:cNvSpPr>
          <p:nvPr>
            <p:ph type="sldImg"/>
          </p:nvPr>
        </p:nvSpPr>
        <p:spPr>
          <a:xfrm>
            <a:off x="1181100" y="696913"/>
            <a:ext cx="4648200" cy="3486150"/>
          </a:xfrm>
          <a:ln/>
        </p:spPr>
      </p:sp>
      <p:sp>
        <p:nvSpPr>
          <p:cNvPr id="196612"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21A3A02B-140B-454C-A531-D612A3E72536}" type="slidenum">
              <a:rPr lang="en-US"/>
              <a:pPr/>
              <a:t>115</a:t>
            </a:fld>
            <a:endParaRPr lang="en-US"/>
          </a:p>
        </p:txBody>
      </p:sp>
      <p:sp>
        <p:nvSpPr>
          <p:cNvPr id="200707" name="Rectangle 2"/>
          <p:cNvSpPr>
            <a:spLocks noGrp="1" noRot="1" noChangeAspect="1" noChangeArrowheads="1" noTextEdit="1"/>
          </p:cNvSpPr>
          <p:nvPr>
            <p:ph type="sldImg"/>
          </p:nvPr>
        </p:nvSpPr>
        <p:spPr>
          <a:xfrm>
            <a:off x="1181100" y="696913"/>
            <a:ext cx="4648200" cy="3486150"/>
          </a:xfrm>
          <a:ln/>
        </p:spPr>
      </p:sp>
      <p:sp>
        <p:nvSpPr>
          <p:cNvPr id="200708"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E7883C8A-955B-4018-B710-24332C454332}" type="slidenum">
              <a:rPr lang="en-US"/>
              <a:pPr/>
              <a:t>116</a:t>
            </a:fld>
            <a:endParaRPr lang="en-US"/>
          </a:p>
        </p:txBody>
      </p:sp>
      <p:sp>
        <p:nvSpPr>
          <p:cNvPr id="202755" name="Rectangle 2"/>
          <p:cNvSpPr>
            <a:spLocks noGrp="1" noRot="1" noChangeAspect="1" noChangeArrowheads="1" noTextEdit="1"/>
          </p:cNvSpPr>
          <p:nvPr>
            <p:ph type="sldImg"/>
          </p:nvPr>
        </p:nvSpPr>
        <p:spPr>
          <a:xfrm>
            <a:off x="1181100" y="696913"/>
            <a:ext cx="4648200" cy="3486150"/>
          </a:xfrm>
          <a:ln/>
        </p:spPr>
      </p:sp>
      <p:sp>
        <p:nvSpPr>
          <p:cNvPr id="202756"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E2D0FD75-F394-4A6F-80C6-3C675F574AE9}" type="slidenum">
              <a:rPr lang="en-US"/>
              <a:pPr/>
              <a:t>117</a:t>
            </a:fld>
            <a:endParaRPr lang="en-US"/>
          </a:p>
        </p:txBody>
      </p:sp>
      <p:sp>
        <p:nvSpPr>
          <p:cNvPr id="203779" name="Rectangle 2"/>
          <p:cNvSpPr>
            <a:spLocks noGrp="1" noRot="1" noChangeAspect="1" noChangeArrowheads="1" noTextEdit="1"/>
          </p:cNvSpPr>
          <p:nvPr>
            <p:ph type="sldImg"/>
          </p:nvPr>
        </p:nvSpPr>
        <p:spPr>
          <a:xfrm>
            <a:off x="1181100" y="696913"/>
            <a:ext cx="4648200" cy="3486150"/>
          </a:xfrm>
          <a:ln/>
        </p:spPr>
      </p:sp>
      <p:sp>
        <p:nvSpPr>
          <p:cNvPr id="203780"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A3AA2FB0-4DA9-4C00-8C4E-DE040B380DC1}" type="slidenum">
              <a:rPr lang="en-US"/>
              <a:pPr/>
              <a:t>118</a:t>
            </a:fld>
            <a:endParaRPr lang="en-US"/>
          </a:p>
        </p:txBody>
      </p:sp>
      <p:sp>
        <p:nvSpPr>
          <p:cNvPr id="204803" name="Rectangle 2"/>
          <p:cNvSpPr>
            <a:spLocks noGrp="1" noRot="1" noChangeAspect="1" noChangeArrowheads="1" noTextEdit="1"/>
          </p:cNvSpPr>
          <p:nvPr>
            <p:ph type="sldImg"/>
          </p:nvPr>
        </p:nvSpPr>
        <p:spPr>
          <a:xfrm>
            <a:off x="1181100" y="696913"/>
            <a:ext cx="4648200" cy="3486150"/>
          </a:xfrm>
          <a:ln/>
        </p:spPr>
      </p:sp>
      <p:sp>
        <p:nvSpPr>
          <p:cNvPr id="204804" name="Rectangle 3"/>
          <p:cNvSpPr>
            <a:spLocks noGrp="1" noChangeArrowheads="1"/>
          </p:cNvSpPr>
          <p:nvPr>
            <p:ph type="body" idx="1"/>
          </p:nvPr>
        </p:nvSpPr>
        <p:spPr>
          <a:xfrm>
            <a:off x="701675" y="4416425"/>
            <a:ext cx="5607050" cy="4183063"/>
          </a:xfrm>
          <a:prstGeom prst="rect">
            <a:avLst/>
          </a:prstGeo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2EF7C36-9256-4FA4-B65D-99E08076B3F7}" type="slidenum">
              <a:rPr lang="en-US">
                <a:solidFill>
                  <a:srgbClr val="000000"/>
                </a:solidFill>
                <a:latin typeface="Times New Roman" pitchFamily="18" charset="0"/>
              </a:rPr>
              <a:pPr/>
              <a:t>119</a:t>
            </a:fld>
            <a:endParaRPr lang="en-US">
              <a:solidFill>
                <a:srgbClr val="000000"/>
              </a:solidFill>
              <a:latin typeface="Times New Roman" pitchFamily="18" charset="0"/>
            </a:endParaRPr>
          </a:p>
        </p:txBody>
      </p:sp>
      <p:sp>
        <p:nvSpPr>
          <p:cNvPr id="205827" name="Rectangle 2"/>
          <p:cNvSpPr>
            <a:spLocks noGrp="1" noRot="1" noChangeAspect="1" noChangeArrowheads="1" noTextEdit="1"/>
          </p:cNvSpPr>
          <p:nvPr>
            <p:ph type="sldImg"/>
          </p:nvPr>
        </p:nvSpPr>
        <p:spPr>
          <a:xfrm>
            <a:off x="1181100" y="696913"/>
            <a:ext cx="4648200" cy="3486150"/>
          </a:xfrm>
          <a:ln/>
        </p:spPr>
      </p:sp>
      <p:sp>
        <p:nvSpPr>
          <p:cNvPr id="205828"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2"/>
          <p:cNvSpPr>
            <a:spLocks noGrp="1" noRot="1" noChangeAspect="1" noChangeArrowheads="1" noTextEdit="1"/>
          </p:cNvSpPr>
          <p:nvPr>
            <p:ph type="sldImg"/>
          </p:nvPr>
        </p:nvSpPr>
        <p:spPr>
          <a:xfrm>
            <a:off x="1193800" y="703263"/>
            <a:ext cx="4629150" cy="3471862"/>
          </a:xfrm>
          <a:ln cap="flat"/>
        </p:spPr>
      </p:sp>
      <p:sp>
        <p:nvSpPr>
          <p:cNvPr id="388100" name="Rectangle 3"/>
          <p:cNvSpPr>
            <a:spLocks noGrp="1" noChangeArrowheads="1"/>
          </p:cNvSpPr>
          <p:nvPr>
            <p:ph type="body" idx="1"/>
          </p:nvPr>
        </p:nvSpPr>
        <p:spPr>
          <a:xfrm>
            <a:off x="701040" y="4415911"/>
            <a:ext cx="5608320" cy="4182817"/>
          </a:xfrm>
          <a:prstGeom prst="rect">
            <a:avLst/>
          </a:prstGeom>
          <a:noFill/>
          <a:ln/>
        </p:spPr>
        <p:txBody>
          <a:bodyPr lIns="91988" tIns="45994" rIns="91988" bIns="45994"/>
          <a:lstStyle/>
          <a:p>
            <a:pPr eaLnBrk="1" hangingPunct="1"/>
            <a:endParaRPr lang="en-US" dirty="0" smtClean="0"/>
          </a:p>
        </p:txBody>
      </p:sp>
    </p:spTree>
    <p:extLst>
      <p:ext uri="{BB962C8B-B14F-4D97-AF65-F5344CB8AC3E}">
        <p14:creationId xmlns:p14="http://schemas.microsoft.com/office/powerpoint/2010/main" val="2969878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08BE47F5-4CB2-4203-8670-4BBAB109F979}" type="slidenum">
              <a:rPr lang="en-US">
                <a:solidFill>
                  <a:srgbClr val="000000"/>
                </a:solidFill>
                <a:latin typeface="Times New Roman" pitchFamily="18" charset="0"/>
              </a:rPr>
              <a:pPr/>
              <a:t>120</a:t>
            </a:fld>
            <a:endParaRPr lang="en-US">
              <a:solidFill>
                <a:srgbClr val="000000"/>
              </a:solidFill>
              <a:latin typeface="Times New Roman" pitchFamily="18" charset="0"/>
            </a:endParaRPr>
          </a:p>
        </p:txBody>
      </p:sp>
      <p:sp>
        <p:nvSpPr>
          <p:cNvPr id="206851" name="Rectangle 2"/>
          <p:cNvSpPr>
            <a:spLocks noGrp="1" noRot="1" noChangeAspect="1" noChangeArrowheads="1" noTextEdit="1"/>
          </p:cNvSpPr>
          <p:nvPr>
            <p:ph type="sldImg"/>
          </p:nvPr>
        </p:nvSpPr>
        <p:spPr>
          <a:xfrm>
            <a:off x="1181100" y="696913"/>
            <a:ext cx="4648200" cy="3486150"/>
          </a:xfrm>
          <a:ln/>
        </p:spPr>
      </p:sp>
      <p:sp>
        <p:nvSpPr>
          <p:cNvPr id="206852"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882A7A2C-44E2-400E-8A1B-8A98DC79D6A0}" type="slidenum">
              <a:rPr lang="en-US">
                <a:solidFill>
                  <a:srgbClr val="000000"/>
                </a:solidFill>
                <a:latin typeface="Times New Roman" pitchFamily="18" charset="0"/>
              </a:rPr>
              <a:pPr/>
              <a:t>121</a:t>
            </a:fld>
            <a:endParaRPr lang="en-US">
              <a:solidFill>
                <a:srgbClr val="000000"/>
              </a:solidFill>
              <a:latin typeface="Times New Roman" pitchFamily="18" charset="0"/>
            </a:endParaRPr>
          </a:p>
        </p:txBody>
      </p:sp>
      <p:sp>
        <p:nvSpPr>
          <p:cNvPr id="207875" name="Rectangle 2"/>
          <p:cNvSpPr>
            <a:spLocks noGrp="1" noRot="1" noChangeAspect="1" noChangeArrowheads="1" noTextEdit="1"/>
          </p:cNvSpPr>
          <p:nvPr>
            <p:ph type="sldImg"/>
          </p:nvPr>
        </p:nvSpPr>
        <p:spPr>
          <a:xfrm>
            <a:off x="1181100" y="696913"/>
            <a:ext cx="4648200" cy="3486150"/>
          </a:xfrm>
          <a:ln/>
        </p:spPr>
      </p:sp>
      <p:sp>
        <p:nvSpPr>
          <p:cNvPr id="207876" name="Rectangle 3"/>
          <p:cNvSpPr>
            <a:spLocks noGrp="1" noChangeArrowheads="1"/>
          </p:cNvSpPr>
          <p:nvPr>
            <p:ph type="body" idx="1"/>
          </p:nvPr>
        </p:nvSpPr>
        <p:spPr>
          <a:xfrm>
            <a:off x="701675" y="4416425"/>
            <a:ext cx="5607050" cy="4183063"/>
          </a:xfrm>
          <a:prstGeom prst="rect">
            <a:avLst/>
          </a:prstGeom>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181100" y="696913"/>
            <a:ext cx="4648200" cy="3486150"/>
          </a:xfrm>
          <a:ln/>
        </p:spPr>
      </p:sp>
      <p:sp>
        <p:nvSpPr>
          <p:cNvPr id="208899" name="Notes Placeholder 2"/>
          <p:cNvSpPr>
            <a:spLocks noGrp="1"/>
          </p:cNvSpPr>
          <p:nvPr>
            <p:ph type="body" idx="1"/>
          </p:nvPr>
        </p:nvSpPr>
        <p:spPr>
          <a:xfrm>
            <a:off x="701675" y="4416425"/>
            <a:ext cx="5607050" cy="4183063"/>
          </a:xfrm>
          <a:prstGeom prst="rect">
            <a:avLst/>
          </a:prstGeom>
          <a:noFill/>
          <a:ln/>
        </p:spPr>
        <p:txBody>
          <a:bodyPr/>
          <a:lstStyle/>
          <a:p>
            <a:endParaRPr lang="en-US" smtClean="0"/>
          </a:p>
        </p:txBody>
      </p:sp>
      <p:sp>
        <p:nvSpPr>
          <p:cNvPr id="208900" name="Footer Placeholder 3"/>
          <p:cNvSpPr>
            <a:spLocks noGrp="1"/>
          </p:cNvSpPr>
          <p:nvPr>
            <p:ph type="ftr" sz="quarter" idx="4"/>
          </p:nvPr>
        </p:nvSpPr>
        <p:spPr>
          <a:noFill/>
        </p:spPr>
        <p:txBody>
          <a:bodyPr/>
          <a:lstStyle/>
          <a:p>
            <a:r>
              <a:rPr lang="en-US" dirty="0" smtClean="0">
                <a:ea typeface="MS PGothic" pitchFamily="34" charset="-128"/>
              </a:rPr>
              <a:t>eTRaP Operational Readiness Review</a:t>
            </a:r>
          </a:p>
        </p:txBody>
      </p:sp>
      <p:sp>
        <p:nvSpPr>
          <p:cNvPr id="208901" name="Slide Number Placeholder 4"/>
          <p:cNvSpPr>
            <a:spLocks noGrp="1"/>
          </p:cNvSpPr>
          <p:nvPr>
            <p:ph type="sldNum" sz="quarter" idx="5"/>
          </p:nvPr>
        </p:nvSpPr>
        <p:spPr>
          <a:noFill/>
        </p:spPr>
        <p:txBody>
          <a:bodyPr/>
          <a:lstStyle/>
          <a:p>
            <a:fld id="{D5728537-F0C0-4CA8-8FA9-4408F4DE5B4F}" type="slidenum">
              <a:rPr lang="en-US"/>
              <a:pPr/>
              <a:t>122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Shape 17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4" name="Shape 1724"/>
          <p:cNvSpPr txBox="1">
            <a:spLocks noGrp="1"/>
          </p:cNvSpPr>
          <p:nvPr>
            <p:ph type="body" idx="1"/>
          </p:nvPr>
        </p:nvSpPr>
        <p:spPr>
          <a:xfrm>
            <a:off x="935037" y="4416425"/>
            <a:ext cx="5140324" cy="4183061"/>
          </a:xfrm>
          <a:prstGeom prst="rect">
            <a:avLst/>
          </a:prstGeom>
          <a:noFill/>
          <a:ln>
            <a:noFill/>
          </a:ln>
        </p:spPr>
        <p:txBody>
          <a:bodyPr lIns="93170" tIns="46572" rIns="93170" bIns="46572" anchor="t" anchorCtr="0">
            <a:noAutofit/>
          </a:bodyPr>
          <a:lstStyle/>
          <a:p>
            <a:endParaRPr/>
          </a:p>
        </p:txBody>
      </p:sp>
      <p:sp>
        <p:nvSpPr>
          <p:cNvPr id="1725" name="Shape 1725"/>
          <p:cNvSpPr txBox="1"/>
          <p:nvPr/>
        </p:nvSpPr>
        <p:spPr>
          <a:xfrm>
            <a:off x="3970338" y="8829676"/>
            <a:ext cx="3038475" cy="465137"/>
          </a:xfrm>
          <a:prstGeom prst="rect">
            <a:avLst/>
          </a:prstGeom>
          <a:noFill/>
          <a:ln>
            <a:noFill/>
          </a:ln>
        </p:spPr>
        <p:txBody>
          <a:bodyPr lIns="93170" tIns="46572" rIns="93170" bIns="46572" anchor="b" anchorCtr="0">
            <a:noAutofit/>
          </a:bodyPr>
          <a:lstStyle/>
          <a:p>
            <a:pPr algn="r">
              <a:buClr>
                <a:srgbClr val="000000"/>
              </a:buClr>
              <a:buSzPct val="25000"/>
              <a:buFont typeface="Merriweather"/>
              <a:buNone/>
            </a:pPr>
            <a:fld id="{00000000-1234-1234-1234-123412341234}" type="slidenum">
              <a:rPr lang="en-US" sz="2400">
                <a:latin typeface="Merriweather"/>
                <a:ea typeface="Merriweather"/>
                <a:cs typeface="Merriweather"/>
                <a:sym typeface="Merriweather"/>
              </a:rPr>
              <a:pPr algn="r">
                <a:buClr>
                  <a:srgbClr val="000000"/>
                </a:buClr>
                <a:buSzPct val="25000"/>
                <a:buFont typeface="Merriweather"/>
                <a:buNone/>
              </a:pPr>
              <a:t>123</a:t>
            </a:fld>
            <a:endParaRPr lang="en-US" sz="2400">
              <a:latin typeface="Merriweather"/>
              <a:ea typeface="Merriweather"/>
              <a:cs typeface="Merriweather"/>
              <a:sym typeface="Merriweather"/>
            </a:endParaRPr>
          </a:p>
        </p:txBody>
      </p:sp>
      <p:sp>
        <p:nvSpPr>
          <p:cNvPr id="2" name="Footer Placeholder 1"/>
          <p:cNvSpPr>
            <a:spLocks noGrp="1"/>
          </p:cNvSpPr>
          <p:nvPr>
            <p:ph type="ftr" idx="10"/>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Shape 17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5" name="Shape 1735"/>
          <p:cNvSpPr txBox="1">
            <a:spLocks noGrp="1"/>
          </p:cNvSpPr>
          <p:nvPr>
            <p:ph type="body" idx="1"/>
          </p:nvPr>
        </p:nvSpPr>
        <p:spPr>
          <a:xfrm>
            <a:off x="935037" y="4416425"/>
            <a:ext cx="5140324" cy="4183061"/>
          </a:xfrm>
          <a:prstGeom prst="rect">
            <a:avLst/>
          </a:prstGeom>
          <a:noFill/>
          <a:ln>
            <a:noFill/>
          </a:ln>
        </p:spPr>
        <p:txBody>
          <a:bodyPr lIns="93170" tIns="46572" rIns="93170" bIns="46572" anchor="t" anchorCtr="0">
            <a:noAutofit/>
          </a:bodyPr>
          <a:lstStyle/>
          <a:p>
            <a:endParaRPr/>
          </a:p>
        </p:txBody>
      </p:sp>
      <p:sp>
        <p:nvSpPr>
          <p:cNvPr id="1736" name="Shape 1736"/>
          <p:cNvSpPr txBox="1"/>
          <p:nvPr/>
        </p:nvSpPr>
        <p:spPr>
          <a:xfrm>
            <a:off x="3971926" y="8831262"/>
            <a:ext cx="3038475" cy="465137"/>
          </a:xfrm>
          <a:prstGeom prst="rect">
            <a:avLst/>
          </a:prstGeom>
          <a:noFill/>
          <a:ln>
            <a:noFill/>
          </a:ln>
        </p:spPr>
        <p:txBody>
          <a:bodyPr lIns="93170" tIns="46572" rIns="93170" bIns="46572" anchor="b" anchorCtr="0">
            <a:noAutofit/>
          </a:bodyPr>
          <a:lstStyle/>
          <a:p>
            <a:pPr algn="r">
              <a:buClr>
                <a:srgbClr val="000000"/>
              </a:buClr>
              <a:buSzPct val="25000"/>
              <a:buFont typeface="Arial"/>
              <a:buNone/>
            </a:pPr>
            <a:fld id="{00000000-1234-1234-1234-123412341234}" type="slidenum">
              <a:rPr lang="en-US" sz="2400"/>
              <a:pPr algn="r">
                <a:buClr>
                  <a:srgbClr val="000000"/>
                </a:buClr>
                <a:buSzPct val="25000"/>
                <a:buFont typeface="Arial"/>
                <a:buNone/>
              </a:pPr>
              <a:t>124</a:t>
            </a:fld>
            <a:endParaRPr lang="en-US" sz="2400"/>
          </a:p>
        </p:txBody>
      </p:sp>
      <p:sp>
        <p:nvSpPr>
          <p:cNvPr id="2" name="Footer Placeholder 1"/>
          <p:cNvSpPr>
            <a:spLocks noGrp="1"/>
          </p:cNvSpPr>
          <p:nvPr>
            <p:ph type="ftr" idx="10"/>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Shape 17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6" name="Shape 1746"/>
          <p:cNvSpPr txBox="1">
            <a:spLocks noGrp="1"/>
          </p:cNvSpPr>
          <p:nvPr>
            <p:ph type="body" idx="1"/>
          </p:nvPr>
        </p:nvSpPr>
        <p:spPr>
          <a:xfrm>
            <a:off x="935037" y="4416425"/>
            <a:ext cx="5140324" cy="4183061"/>
          </a:xfrm>
          <a:prstGeom prst="rect">
            <a:avLst/>
          </a:prstGeom>
          <a:noFill/>
          <a:ln>
            <a:noFill/>
          </a:ln>
        </p:spPr>
        <p:txBody>
          <a:bodyPr lIns="93170" tIns="46572" rIns="93170" bIns="46572" anchor="t" anchorCtr="0">
            <a:noAutofit/>
          </a:bodyPr>
          <a:lstStyle/>
          <a:p>
            <a:endParaRPr/>
          </a:p>
        </p:txBody>
      </p:sp>
      <p:sp>
        <p:nvSpPr>
          <p:cNvPr id="1747" name="Shape 1747"/>
          <p:cNvSpPr txBox="1"/>
          <p:nvPr/>
        </p:nvSpPr>
        <p:spPr>
          <a:xfrm>
            <a:off x="3971926" y="8831262"/>
            <a:ext cx="3038475" cy="465137"/>
          </a:xfrm>
          <a:prstGeom prst="rect">
            <a:avLst/>
          </a:prstGeom>
          <a:noFill/>
          <a:ln>
            <a:noFill/>
          </a:ln>
        </p:spPr>
        <p:txBody>
          <a:bodyPr lIns="93170" tIns="46572" rIns="93170" bIns="46572" anchor="b" anchorCtr="0">
            <a:noAutofit/>
          </a:bodyPr>
          <a:lstStyle/>
          <a:p>
            <a:pPr algn="r">
              <a:buClr>
                <a:srgbClr val="000000"/>
              </a:buClr>
              <a:buSzPct val="25000"/>
              <a:buFont typeface="Arial"/>
              <a:buNone/>
            </a:pPr>
            <a:fld id="{00000000-1234-1234-1234-123412341234}" type="slidenum">
              <a:rPr lang="en-US" sz="2400"/>
              <a:pPr algn="r">
                <a:buClr>
                  <a:srgbClr val="000000"/>
                </a:buClr>
                <a:buSzPct val="25000"/>
                <a:buFont typeface="Arial"/>
                <a:buNone/>
              </a:pPr>
              <a:t>125</a:t>
            </a:fld>
            <a:endParaRPr lang="en-US" sz="2400"/>
          </a:p>
        </p:txBody>
      </p:sp>
      <p:sp>
        <p:nvSpPr>
          <p:cNvPr id="2" name="Footer Placeholder 1"/>
          <p:cNvSpPr>
            <a:spLocks noGrp="1"/>
          </p:cNvSpPr>
          <p:nvPr>
            <p:ph type="ftr" idx="10"/>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Shape 17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7" name="Shape 1757"/>
          <p:cNvSpPr txBox="1">
            <a:spLocks noGrp="1"/>
          </p:cNvSpPr>
          <p:nvPr>
            <p:ph type="body" idx="1"/>
          </p:nvPr>
        </p:nvSpPr>
        <p:spPr>
          <a:xfrm>
            <a:off x="935037" y="4416425"/>
            <a:ext cx="5140324" cy="4183061"/>
          </a:xfrm>
          <a:prstGeom prst="rect">
            <a:avLst/>
          </a:prstGeom>
          <a:noFill/>
          <a:ln>
            <a:noFill/>
          </a:ln>
        </p:spPr>
        <p:txBody>
          <a:bodyPr lIns="93170" tIns="46572" rIns="93170" bIns="46572" anchor="t" anchorCtr="0">
            <a:noAutofit/>
          </a:bodyPr>
          <a:lstStyle/>
          <a:p>
            <a:endParaRPr/>
          </a:p>
        </p:txBody>
      </p:sp>
      <p:sp>
        <p:nvSpPr>
          <p:cNvPr id="1758" name="Shape 1758"/>
          <p:cNvSpPr txBox="1"/>
          <p:nvPr/>
        </p:nvSpPr>
        <p:spPr>
          <a:xfrm>
            <a:off x="3971926" y="8831262"/>
            <a:ext cx="3038475" cy="465137"/>
          </a:xfrm>
          <a:prstGeom prst="rect">
            <a:avLst/>
          </a:prstGeom>
          <a:noFill/>
          <a:ln>
            <a:noFill/>
          </a:ln>
        </p:spPr>
        <p:txBody>
          <a:bodyPr lIns="93170" tIns="46572" rIns="93170" bIns="46572" anchor="b" anchorCtr="0">
            <a:noAutofit/>
          </a:bodyPr>
          <a:lstStyle/>
          <a:p>
            <a:pPr algn="r">
              <a:buClr>
                <a:srgbClr val="000000"/>
              </a:buClr>
              <a:buSzPct val="25000"/>
              <a:buFont typeface="Arial"/>
              <a:buNone/>
            </a:pPr>
            <a:fld id="{00000000-1234-1234-1234-123412341234}" type="slidenum">
              <a:rPr lang="en-US" sz="2400"/>
              <a:pPr algn="r">
                <a:buClr>
                  <a:srgbClr val="000000"/>
                </a:buClr>
                <a:buSzPct val="25000"/>
                <a:buFont typeface="Arial"/>
                <a:buNone/>
              </a:pPr>
              <a:t>126</a:t>
            </a:fld>
            <a:endParaRPr lang="en-US" sz="2400"/>
          </a:p>
        </p:txBody>
      </p:sp>
      <p:sp>
        <p:nvSpPr>
          <p:cNvPr id="2" name="Footer Placeholder 1"/>
          <p:cNvSpPr>
            <a:spLocks noGrp="1"/>
          </p:cNvSpPr>
          <p:nvPr>
            <p:ph type="ftr" idx="10"/>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Shape 17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7" name="Shape 1757"/>
          <p:cNvSpPr txBox="1">
            <a:spLocks noGrp="1"/>
          </p:cNvSpPr>
          <p:nvPr>
            <p:ph type="body" idx="1"/>
          </p:nvPr>
        </p:nvSpPr>
        <p:spPr>
          <a:xfrm>
            <a:off x="935037" y="4416425"/>
            <a:ext cx="5140324" cy="4183061"/>
          </a:xfrm>
          <a:prstGeom prst="rect">
            <a:avLst/>
          </a:prstGeom>
          <a:noFill/>
          <a:ln>
            <a:noFill/>
          </a:ln>
        </p:spPr>
        <p:txBody>
          <a:bodyPr lIns="93170" tIns="46572" rIns="93170" bIns="46572" anchor="t" anchorCtr="0">
            <a:noAutofit/>
          </a:bodyPr>
          <a:lstStyle/>
          <a:p>
            <a:endParaRPr/>
          </a:p>
        </p:txBody>
      </p:sp>
      <p:sp>
        <p:nvSpPr>
          <p:cNvPr id="1758" name="Shape 1758"/>
          <p:cNvSpPr txBox="1"/>
          <p:nvPr/>
        </p:nvSpPr>
        <p:spPr>
          <a:xfrm>
            <a:off x="3971926" y="8831262"/>
            <a:ext cx="3038475" cy="465137"/>
          </a:xfrm>
          <a:prstGeom prst="rect">
            <a:avLst/>
          </a:prstGeom>
          <a:noFill/>
          <a:ln>
            <a:noFill/>
          </a:ln>
        </p:spPr>
        <p:txBody>
          <a:bodyPr lIns="93170" tIns="46572" rIns="93170" bIns="46572" anchor="b" anchorCtr="0">
            <a:noAutofit/>
          </a:bodyPr>
          <a:lstStyle/>
          <a:p>
            <a:pPr algn="r">
              <a:buClr>
                <a:srgbClr val="000000"/>
              </a:buClr>
              <a:buSzPct val="25000"/>
              <a:buFont typeface="Arial"/>
              <a:buNone/>
            </a:pPr>
            <a:fld id="{00000000-1234-1234-1234-123412341234}" type="slidenum">
              <a:rPr lang="en-US" sz="2400"/>
              <a:pPr algn="r">
                <a:buClr>
                  <a:srgbClr val="000000"/>
                </a:buClr>
                <a:buSzPct val="25000"/>
                <a:buFont typeface="Arial"/>
                <a:buNone/>
              </a:pPr>
              <a:t>127</a:t>
            </a:fld>
            <a:endParaRPr lang="en-US" sz="2400"/>
          </a:p>
        </p:txBody>
      </p:sp>
      <p:sp>
        <p:nvSpPr>
          <p:cNvPr id="2" name="Footer Placeholder 1"/>
          <p:cNvSpPr>
            <a:spLocks noGrp="1"/>
          </p:cNvSpPr>
          <p:nvPr>
            <p:ph type="ftr" idx="10"/>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128</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129</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2"/>
          <p:cNvSpPr>
            <a:spLocks noGrp="1" noRot="1" noChangeAspect="1" noChangeArrowheads="1" noTextEdit="1"/>
          </p:cNvSpPr>
          <p:nvPr>
            <p:ph type="sldImg"/>
          </p:nvPr>
        </p:nvSpPr>
        <p:spPr>
          <a:xfrm>
            <a:off x="1146175" y="687388"/>
            <a:ext cx="4630738" cy="3473450"/>
          </a:xfrm>
          <a:ln/>
        </p:spPr>
      </p:sp>
      <p:sp>
        <p:nvSpPr>
          <p:cNvPr id="392196" name="Rectangle 3"/>
          <p:cNvSpPr>
            <a:spLocks noGrp="1" noChangeArrowheads="1"/>
          </p:cNvSpPr>
          <p:nvPr>
            <p:ph type="body" idx="1"/>
          </p:nvPr>
        </p:nvSpPr>
        <p:spPr>
          <a:xfrm>
            <a:off x="936627" y="4413314"/>
            <a:ext cx="5137150" cy="4186416"/>
          </a:xfrm>
          <a:prstGeom prst="rect">
            <a:avLst/>
          </a:prstGeom>
          <a:noFill/>
          <a:ln/>
        </p:spPr>
        <p:txBody>
          <a:bodyPr lIns="92967" tIns="46484" rIns="92967" bIns="46484"/>
          <a:lstStyle/>
          <a:p>
            <a:pPr marL="112865" lvl="1">
              <a:spcBef>
                <a:spcPct val="20000"/>
              </a:spcBef>
              <a:buClr>
                <a:schemeClr val="accent2"/>
              </a:buClr>
              <a:buFontTx/>
              <a:buNone/>
            </a:pPr>
            <a:endParaRPr lang="en-US" baseline="0" dirty="0" smtClean="0"/>
          </a:p>
          <a:p>
            <a:pPr marL="112865" lvl="1">
              <a:spcBef>
                <a:spcPct val="20000"/>
              </a:spcBef>
              <a:buClr>
                <a:schemeClr val="accent2"/>
              </a:buClr>
              <a:buFontTx/>
              <a:buNone/>
            </a:pPr>
            <a:endParaRPr lang="en-US" dirty="0" smtClean="0"/>
          </a:p>
        </p:txBody>
      </p:sp>
    </p:spTree>
    <p:extLst>
      <p:ext uri="{BB962C8B-B14F-4D97-AF65-F5344CB8AC3E}">
        <p14:creationId xmlns:p14="http://schemas.microsoft.com/office/powerpoint/2010/main" val="34811389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130</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131</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132</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6E6E6-35AA-4E7A-B9CE-8BAFB093AE51}" type="slidenum">
              <a:rPr lang="en-US"/>
              <a:pPr/>
              <a:t>133</a:t>
            </a:fld>
            <a:endParaRPr lang="en-US"/>
          </a:p>
        </p:txBody>
      </p:sp>
      <p:sp>
        <p:nvSpPr>
          <p:cNvPr id="2034690" name="Rectangle 2"/>
          <p:cNvSpPr>
            <a:spLocks noGrp="1" noRot="1" noChangeAspect="1" noChangeArrowheads="1" noTextEdit="1"/>
          </p:cNvSpPr>
          <p:nvPr>
            <p:ph type="sldImg"/>
          </p:nvPr>
        </p:nvSpPr>
        <p:spPr>
          <a:xfrm>
            <a:off x="1181100" y="696913"/>
            <a:ext cx="4648200" cy="3486150"/>
          </a:xfrm>
          <a:ln/>
        </p:spPr>
      </p:sp>
      <p:sp>
        <p:nvSpPr>
          <p:cNvPr id="2034691" name="Rectangle 3"/>
          <p:cNvSpPr>
            <a:spLocks noGrp="1" noChangeArrowheads="1"/>
          </p:cNvSpPr>
          <p:nvPr>
            <p:ph type="body" idx="1"/>
          </p:nvPr>
        </p:nvSpPr>
        <p:spPr>
          <a:xfrm>
            <a:off x="701359" y="4416108"/>
            <a:ext cx="5607684" cy="4182427"/>
          </a:xfrm>
          <a:prstGeom prst="rect">
            <a:avLst/>
          </a:prstGeom>
        </p:spPr>
        <p:txBody>
          <a:bodyPr lIns="91577" tIns="45789" rIns="91577" bIns="45789"/>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2"/>
          <p:cNvSpPr>
            <a:spLocks noGrp="1" noRot="1" noChangeAspect="1" noChangeArrowheads="1" noTextEdit="1"/>
          </p:cNvSpPr>
          <p:nvPr>
            <p:ph type="sldImg"/>
          </p:nvPr>
        </p:nvSpPr>
        <p:spPr>
          <a:xfrm>
            <a:off x="1181100" y="696913"/>
            <a:ext cx="4648200" cy="3486150"/>
          </a:xfrm>
          <a:ln/>
        </p:spPr>
      </p:sp>
      <p:sp>
        <p:nvSpPr>
          <p:cNvPr id="393220" name="Rectangle 3"/>
          <p:cNvSpPr>
            <a:spLocks noGrp="1" noChangeArrowheads="1"/>
          </p:cNvSpPr>
          <p:nvPr>
            <p:ph type="body" idx="1"/>
          </p:nvPr>
        </p:nvSpPr>
        <p:spPr>
          <a:xfrm>
            <a:off x="701040" y="4415911"/>
            <a:ext cx="5608320" cy="4182817"/>
          </a:xfrm>
          <a:prstGeom prst="rect">
            <a:avLst/>
          </a:prstGeom>
          <a:noFill/>
          <a:ln/>
        </p:spPr>
        <p:txBody>
          <a:bodyPr lIns="92967" tIns="46484" rIns="92967" bIns="46484"/>
          <a:lstStyle/>
          <a:p>
            <a:pPr eaLnBrk="1" hangingPunct="1"/>
            <a:endParaRPr lang="en-US" baseline="0" dirty="0" smtClean="0"/>
          </a:p>
        </p:txBody>
      </p:sp>
    </p:spTree>
    <p:extLst>
      <p:ext uri="{BB962C8B-B14F-4D97-AF65-F5344CB8AC3E}">
        <p14:creationId xmlns:p14="http://schemas.microsoft.com/office/powerpoint/2010/main" val="3534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1"/>
            <a:ext cx="8305800" cy="75526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rgbClr val="263F78"/>
                </a:solidFill>
                <a:effectLst/>
                <a:latin typeface="Calibri" pitchFamily="34" charset="0"/>
                <a:ea typeface="+mj-ea"/>
                <a:cs typeface="Calibri"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50000"/>
              </a:spcBef>
              <a:spcAft>
                <a:spcPct val="0"/>
              </a:spcAft>
              <a:defRPr/>
            </a:pPr>
            <a:endParaRPr lang="en-US" sz="900" b="1" kern="1200" dirty="0">
              <a:solidFill>
                <a:prstClr val="white"/>
              </a:solidFill>
              <a:latin typeface="Tahoma"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defRPr/>
            </a:pPr>
            <a:fld id="{8B9D64D4-A992-4791-B65A-AEB1927CA86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439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6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3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99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4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379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5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EF273-445D-422A-88DA-7115DA68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649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92210DE-5EBD-419B-8433-591E2D76D8D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775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lvl1pPr>
              <a:defRPr/>
            </a:lvl1pPr>
          </a:lstStyle>
          <a:p>
            <a:pPr eaLnBrk="0" fontAlgn="base" hangingPunct="0">
              <a:spcBef>
                <a:spcPct val="50000"/>
              </a:spcBef>
              <a:spcAft>
                <a:spcPct val="0"/>
              </a:spcAft>
              <a:defRPr/>
            </a:pPr>
            <a:endParaRPr lang="en-US" sz="900" b="1" kern="1200" dirty="0">
              <a:solidFill>
                <a:prstClr val="white"/>
              </a:solidFill>
              <a:latin typeface="Tahoma"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defRPr/>
            </a:pPr>
            <a:fld id="{866D5201-C7B5-462B-AD88-7B9C8D2535A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445553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DD085F-E8E4-475E-B682-1387BFCDF02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56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Text Box 65"/>
          <p:cNvSpPr txBox="1">
            <a:spLocks noChangeArrowheads="1"/>
          </p:cNvSpPr>
          <p:nvPr userDrawn="1"/>
        </p:nvSpPr>
        <p:spPr bwMode="auto">
          <a:xfrm>
            <a:off x="783981" y="3508375"/>
            <a:ext cx="7776796"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en-US" sz="2400" kern="1200" dirty="0">
              <a:solidFill>
                <a:prstClr val="black"/>
              </a:solidFill>
              <a:latin typeface="Helvetica" pitchFamily="34" charset="0"/>
              <a:ea typeface="+mn-ea"/>
              <a:cs typeface="+mn-cs"/>
            </a:endParaRPr>
          </a:p>
        </p:txBody>
      </p:sp>
      <p:sp>
        <p:nvSpPr>
          <p:cNvPr id="7" name="Line 72"/>
          <p:cNvSpPr>
            <a:spLocks noChangeShapeType="1"/>
          </p:cNvSpPr>
          <p:nvPr userDrawn="1"/>
        </p:nvSpPr>
        <p:spPr bwMode="auto">
          <a:xfrm>
            <a:off x="3103685" y="6291792"/>
            <a:ext cx="2973266" cy="0"/>
          </a:xfrm>
          <a:prstGeom prst="line">
            <a:avLst/>
          </a:prstGeom>
          <a:noFill/>
          <a:ln w="9525">
            <a:solidFill>
              <a:schemeClr val="tx1"/>
            </a:solidFill>
            <a:round/>
            <a:headEnd/>
            <a:tailEnd/>
          </a:ln>
          <a:effectLst/>
        </p:spPr>
        <p:txBody>
          <a:bodyPr lIns="36000" tIns="36000" rIns="36000" bIns="36000"/>
          <a:lstStyle/>
          <a:p>
            <a:pPr eaLnBrk="0" fontAlgn="base" hangingPunct="0">
              <a:spcBef>
                <a:spcPct val="50000"/>
              </a:spcBef>
              <a:spcAft>
                <a:spcPct val="0"/>
              </a:spcAft>
              <a:defRPr/>
            </a:pPr>
            <a:endParaRPr lang="en-GB" sz="900" b="1" kern="1200" dirty="0">
              <a:solidFill>
                <a:prstClr val="white"/>
              </a:solidFill>
              <a:latin typeface="Tahoma" pitchFamily="34" charset="0"/>
              <a:ea typeface="+mn-ea"/>
              <a:cs typeface="+mn-cs"/>
            </a:endParaRPr>
          </a:p>
        </p:txBody>
      </p:sp>
      <p:sp>
        <p:nvSpPr>
          <p:cNvPr id="8" name="Line 72"/>
          <p:cNvSpPr>
            <a:spLocks noChangeShapeType="1"/>
          </p:cNvSpPr>
          <p:nvPr userDrawn="1"/>
        </p:nvSpPr>
        <p:spPr bwMode="auto">
          <a:xfrm>
            <a:off x="2718924" y="6750207"/>
            <a:ext cx="3798277" cy="0"/>
          </a:xfrm>
          <a:prstGeom prst="line">
            <a:avLst/>
          </a:prstGeom>
          <a:noFill/>
          <a:ln w="9525">
            <a:solidFill>
              <a:schemeClr val="tx1"/>
            </a:solidFill>
            <a:round/>
            <a:headEnd/>
            <a:tailEnd/>
          </a:ln>
          <a:effectLst/>
        </p:spPr>
        <p:txBody>
          <a:bodyPr lIns="36000" tIns="36000" rIns="36000" bIns="36000"/>
          <a:lstStyle/>
          <a:p>
            <a:pPr eaLnBrk="0" fontAlgn="base" hangingPunct="0">
              <a:spcBef>
                <a:spcPct val="50000"/>
              </a:spcBef>
              <a:spcAft>
                <a:spcPct val="0"/>
              </a:spcAft>
              <a:defRPr/>
            </a:pPr>
            <a:endParaRPr lang="en-GB" sz="900" b="1" kern="1200" dirty="0">
              <a:solidFill>
                <a:prstClr val="white"/>
              </a:solidFill>
              <a:latin typeface="Tahoma" pitchFamily="34" charset="0"/>
              <a:ea typeface="+mn-ea"/>
              <a:cs typeface="+mn-cs"/>
            </a:endParaRPr>
          </a:p>
        </p:txBody>
      </p:sp>
      <p:pic>
        <p:nvPicPr>
          <p:cNvPr id="10" name="Picture 30" descr="OSPO-header.jpg"/>
          <p:cNvPicPr>
            <a:picLocks noChangeAspect="1"/>
          </p:cNvPicPr>
          <p:nvPr userDrawn="1"/>
        </p:nvPicPr>
        <p:blipFill>
          <a:blip r:embed="rId2" cstate="print"/>
          <a:srcRect/>
          <a:stretch>
            <a:fillRect/>
          </a:stretch>
        </p:blipFill>
        <p:spPr bwMode="auto">
          <a:xfrm>
            <a:off x="0" y="1"/>
            <a:ext cx="9144000" cy="1095375"/>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2" name="Rectangle 1"/>
          <p:cNvSpPr/>
          <p:nvPr userDrawn="1"/>
        </p:nvSpPr>
        <p:spPr>
          <a:xfrm>
            <a:off x="2340025" y="6277391"/>
            <a:ext cx="4572000" cy="507831"/>
          </a:xfrm>
          <a:prstGeom prst="rect">
            <a:avLst/>
          </a:prstGeom>
        </p:spPr>
        <p:txBody>
          <a:bodyPr>
            <a:spAutoFit/>
          </a:bodyPr>
          <a:lstStyle/>
          <a:p>
            <a:pPr algn="ctr" eaLnBrk="0" fontAlgn="base" hangingPunct="0">
              <a:spcAft>
                <a:spcPct val="0"/>
              </a:spcAft>
              <a:defRPr/>
            </a:pPr>
            <a:r>
              <a:rPr lang="en-GB" sz="900" b="1" kern="1200" dirty="0" smtClean="0">
                <a:solidFill>
                  <a:prstClr val="black"/>
                </a:solidFill>
                <a:latin typeface="Book Antiqua" pitchFamily="18" charset="0"/>
                <a:ea typeface="+mn-ea"/>
                <a:cs typeface="+mn-cs"/>
              </a:rPr>
              <a:t>IJPS Operations Bilateral Meeting  19-22 May 2015</a:t>
            </a:r>
          </a:p>
          <a:p>
            <a:pPr algn="ctr" eaLnBrk="0" fontAlgn="base" hangingPunct="0">
              <a:spcAft>
                <a:spcPct val="0"/>
              </a:spcAft>
              <a:defRPr/>
            </a:pPr>
            <a:r>
              <a:rPr lang="en-US" sz="900" b="1" kern="1200" dirty="0" smtClean="0">
                <a:solidFill>
                  <a:prstClr val="black"/>
                </a:solidFill>
                <a:latin typeface="Book Antiqua" panose="02040602050305030304" pitchFamily="18" charset="0"/>
                <a:ea typeface="+mn-ea"/>
                <a:cs typeface="+mn-cs"/>
              </a:rPr>
              <a:t>Agenda Item 1.b.iii – S-NPP Status</a:t>
            </a:r>
          </a:p>
          <a:p>
            <a:pPr algn="ctr" eaLnBrk="0" fontAlgn="base" hangingPunct="0">
              <a:spcAft>
                <a:spcPct val="0"/>
              </a:spcAft>
              <a:defRPr/>
            </a:pPr>
            <a:r>
              <a:rPr lang="en-US" sz="900" b="1" kern="1200" dirty="0" smtClean="0">
                <a:solidFill>
                  <a:prstClr val="black"/>
                </a:solidFill>
                <a:latin typeface="Book Antiqua" panose="02040602050305030304" pitchFamily="18" charset="0"/>
                <a:ea typeface="+mn-ea"/>
                <a:cs typeface="+mn-cs"/>
              </a:rPr>
              <a:t>Presenter: Chris </a:t>
            </a:r>
            <a:r>
              <a:rPr lang="en-US" sz="900" b="1" kern="1200" dirty="0" err="1" smtClean="0">
                <a:solidFill>
                  <a:prstClr val="black"/>
                </a:solidFill>
                <a:latin typeface="Book Antiqua" pitchFamily="18" charset="0"/>
                <a:ea typeface="+mn-ea"/>
                <a:cs typeface="+mn-cs"/>
              </a:rPr>
              <a:t>Sisko</a:t>
            </a:r>
            <a:r>
              <a:rPr lang="en-US" sz="900" b="1" kern="1200" dirty="0" smtClean="0">
                <a:solidFill>
                  <a:prstClr val="black"/>
                </a:solidFill>
                <a:latin typeface="Book Antiqua" pitchFamily="18" charset="0"/>
                <a:ea typeface="+mn-ea"/>
                <a:cs typeface="+mn-cs"/>
              </a:rPr>
              <a:t>, email: Chris.A.Sisko@noaa.gov</a:t>
            </a:r>
            <a:endParaRPr lang="en-GB" sz="900" b="1" kern="1200" dirty="0">
              <a:solidFill>
                <a:prstClr val="black"/>
              </a:solidFill>
              <a:latin typeface="Book Antiqua" pitchFamily="18" charset="0"/>
              <a:ea typeface="+mn-ea"/>
              <a:cs typeface="+mn-cs"/>
            </a:endParaRPr>
          </a:p>
        </p:txBody>
      </p:sp>
      <p:sp>
        <p:nvSpPr>
          <p:cNvPr id="5" name="Footer Placeholder 4"/>
          <p:cNvSpPr>
            <a:spLocks noGrp="1"/>
          </p:cNvSpPr>
          <p:nvPr>
            <p:ph type="ftr" sz="quarter" idx="10"/>
          </p:nvPr>
        </p:nvSpPr>
        <p:spPr>
          <a:xfrm>
            <a:off x="2667000" y="6356351"/>
            <a:ext cx="3352800" cy="365125"/>
          </a:xfrm>
          <a:prstGeom prst="rect">
            <a:avLst/>
          </a:prstGeom>
        </p:spPr>
        <p:txBody>
          <a:bodyPr/>
          <a:lstStyle/>
          <a:p>
            <a:pPr eaLnBrk="0" fontAlgn="base" hangingPunct="0">
              <a:spcBef>
                <a:spcPct val="50000"/>
              </a:spcBef>
              <a:spcAft>
                <a:spcPct val="0"/>
              </a:spcAft>
              <a:defRPr/>
            </a:pPr>
            <a:r>
              <a:rPr lang="en-US" sz="900" b="1" kern="1200" smtClean="0">
                <a:solidFill>
                  <a:prstClr val="white"/>
                </a:solidFill>
                <a:latin typeface="Tahoma" pitchFamily="34" charset="0"/>
                <a:ea typeface="+mn-ea"/>
                <a:cs typeface="+mn-cs"/>
              </a:rPr>
              <a:t>NDE Active Fire ARR</a:t>
            </a:r>
            <a:endParaRPr lang="en-US" sz="900" b="1" kern="1200" dirty="0">
              <a:solidFill>
                <a:prstClr val="white"/>
              </a:solidFill>
              <a:latin typeface="Tahoma" pitchFamily="34" charset="0"/>
              <a:ea typeface="+mn-ea"/>
              <a:cs typeface="+mn-cs"/>
            </a:endParaRPr>
          </a:p>
        </p:txBody>
      </p:sp>
      <p:sp>
        <p:nvSpPr>
          <p:cNvPr id="22" name="Slide Number Placeholder 21"/>
          <p:cNvSpPr>
            <a:spLocks noGrp="1"/>
          </p:cNvSpPr>
          <p:nvPr>
            <p:ph type="sldNum" sz="quarter" idx="11"/>
          </p:nvPr>
        </p:nvSpPr>
        <p:spPr/>
        <p:txBody>
          <a:bodyPr/>
          <a:lstStyle/>
          <a:p>
            <a:pPr>
              <a:defRPr/>
            </a:pPr>
            <a:fld id="{2B4BF80E-6E54-42BC-8C9F-D391BA1FFA8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58122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658"/>
            <a:ext cx="8229600" cy="79697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spcBef>
                <a:spcPct val="50000"/>
              </a:spcBef>
              <a:defRPr/>
            </a:lvl1pPr>
          </a:lstStyle>
          <a:p>
            <a:pPr eaLnBrk="0" fontAlgn="base" hangingPunct="0">
              <a:spcAft>
                <a:spcPct val="0"/>
              </a:spcAft>
              <a:defRPr/>
            </a:pPr>
            <a:endParaRPr lang="en-US" sz="900" b="1" kern="1200" dirty="0">
              <a:solidFill>
                <a:prstClr val="white"/>
              </a:solidFill>
              <a:latin typeface="Tahoma" pitchFamily="34" charset="0"/>
              <a:ea typeface="+mn-ea"/>
              <a:cs typeface="+mn-cs"/>
            </a:endParaRPr>
          </a:p>
        </p:txBody>
      </p:sp>
    </p:spTree>
    <p:extLst>
      <p:ext uri="{BB962C8B-B14F-4D97-AF65-F5344CB8AC3E}">
        <p14:creationId xmlns:p14="http://schemas.microsoft.com/office/powerpoint/2010/main" val="1429102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239000" cy="914400"/>
          </a:xfrm>
          <a:prstGeom prst="rect">
            <a:avLst/>
          </a:prstGeom>
        </p:spPr>
        <p:txBody>
          <a:bodyPr/>
          <a:lstStyle>
            <a:lvl1pPr algn="ctr">
              <a:defRPr sz="4000" b="1">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a:lstStyle>
            <a:lvl1pPr>
              <a:defRPr sz="3200">
                <a:solidFill>
                  <a:schemeClr val="tx1"/>
                </a:solidFill>
              </a:defRPr>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NDE Active Fire ARR</a:t>
            </a:r>
            <a:endParaRPr lang="en-US"/>
          </a:p>
        </p:txBody>
      </p:sp>
      <p:sp>
        <p:nvSpPr>
          <p:cNvPr id="6" name="Slide Number Placeholder 5"/>
          <p:cNvSpPr>
            <a:spLocks noGrp="1"/>
          </p:cNvSpPr>
          <p:nvPr>
            <p:ph type="sldNum" sz="quarter" idx="12"/>
          </p:nvPr>
        </p:nvSpPr>
        <p:spPr/>
        <p:txBody>
          <a:bodyPr/>
          <a:lstStyle/>
          <a:p>
            <a:fld id="{F2DD085F-E8E4-475E-B682-1387BFCDF021}" type="slidenum">
              <a:rPr lang="en-US" smtClean="0"/>
              <a:pPr/>
              <a:t>‹#›</a:t>
            </a:fld>
            <a:endParaRPr lang="en-US"/>
          </a:p>
        </p:txBody>
      </p:sp>
    </p:spTree>
    <p:extLst>
      <p:ext uri="{BB962C8B-B14F-4D97-AF65-F5344CB8AC3E}">
        <p14:creationId xmlns:p14="http://schemas.microsoft.com/office/powerpoint/2010/main" val="308730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533400" y="457200"/>
            <a:ext cx="7772400" cy="3200400"/>
          </a:xfrm>
          <a:prstGeom prst="rect">
            <a:avLst/>
          </a:prstGeom>
        </p:spPr>
        <p:txBody>
          <a:bodyPr/>
          <a:lstStyle>
            <a:lvl1pPr>
              <a:defRPr/>
            </a:lvl1pPr>
          </a:lstStyle>
          <a:p>
            <a:r>
              <a:rPr lang="en-US"/>
              <a:t>Click to edit Master title style</a:t>
            </a:r>
          </a:p>
        </p:txBody>
      </p:sp>
      <p:sp>
        <p:nvSpPr>
          <p:cNvPr id="49155" name="Rectangle 3"/>
          <p:cNvSpPr>
            <a:spLocks noGrp="1" noChangeArrowheads="1"/>
          </p:cNvSpPr>
          <p:nvPr>
            <p:ph type="subTitle" idx="1"/>
          </p:nvPr>
        </p:nvSpPr>
        <p:spPr>
          <a:xfrm>
            <a:off x="1371600" y="3886200"/>
            <a:ext cx="6400800" cy="1981200"/>
          </a:xfrm>
          <a:prstGeom prst="rect">
            <a:avLst/>
          </a:prstGeo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1"/>
          </p:nvPr>
        </p:nvSpPr>
        <p:spPr>
          <a:xfrm>
            <a:off x="7543800" y="6400800"/>
            <a:ext cx="1447800" cy="304800"/>
          </a:xfrm>
        </p:spPr>
        <p:txBody>
          <a:bodyPr/>
          <a:lstStyle>
            <a:lvl1pPr>
              <a:defRPr/>
            </a:lvl1pPr>
          </a:lstStyle>
          <a:p>
            <a:pPr>
              <a:defRPr/>
            </a:pPr>
            <a:fld id="{3C4421D2-5C9E-4DD7-8F81-A595458474D9}" type="slidenum">
              <a:rPr lang="en-US"/>
              <a:pPr>
                <a:defRPr/>
              </a:pPr>
              <a:t>‹#›</a:t>
            </a:fld>
            <a:endParaRPr lang="en-US"/>
          </a:p>
        </p:txBody>
      </p:sp>
      <p:sp>
        <p:nvSpPr>
          <p:cNvPr id="6" name="Rectangle 4"/>
          <p:cNvSpPr>
            <a:spLocks noGrp="1" noChangeArrowheads="1"/>
          </p:cNvSpPr>
          <p:nvPr>
            <p:ph type="ftr" sz="quarter" idx="3"/>
          </p:nvPr>
        </p:nvSpPr>
        <p:spPr bwMode="auto">
          <a:xfrm>
            <a:off x="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en-US" smtClean="0"/>
              <a:t>NDE Active Fire ARR</a:t>
            </a:r>
            <a:endParaRPr lang="en-US" dirty="0"/>
          </a:p>
        </p:txBody>
      </p:sp>
    </p:spTree>
    <p:extLst>
      <p:ext uri="{BB962C8B-B14F-4D97-AF65-F5344CB8AC3E}">
        <p14:creationId xmlns:p14="http://schemas.microsoft.com/office/powerpoint/2010/main" val="404773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a:xfrm>
            <a:off x="1068294" y="0"/>
            <a:ext cx="7340600" cy="977900"/>
          </a:xfrm>
        </p:spPr>
        <p:txBody>
          <a:bodyPr/>
          <a:lstStyle>
            <a:lvl1pPr algn="ctr">
              <a:defRPr sz="3200"/>
            </a:lvl1pPr>
          </a:lstStyle>
          <a:p>
            <a:r>
              <a:rPr lang="en-US" dirty="0" smtClean="0"/>
              <a:t>Click to edit Master title style</a:t>
            </a:r>
            <a:endParaRPr lang="en-US" dirty="0"/>
          </a:p>
        </p:txBody>
      </p:sp>
      <p:pic>
        <p:nvPicPr>
          <p:cNvPr id="4" name="Picture 30" descr="OSPO-header.jpg"/>
          <p:cNvPicPr>
            <a:picLocks noChangeAspect="1"/>
          </p:cNvPicPr>
          <p:nvPr userDrawn="1"/>
        </p:nvPicPr>
        <p:blipFill>
          <a:blip r:embed="rId2" cstate="print"/>
          <a:srcRect/>
          <a:stretch>
            <a:fillRect/>
          </a:stretch>
        </p:blipFill>
        <p:spPr bwMode="auto">
          <a:xfrm>
            <a:off x="0" y="1"/>
            <a:ext cx="9144000" cy="1095375"/>
          </a:xfrm>
          <a:prstGeom prst="rect">
            <a:avLst/>
          </a:prstGeom>
          <a:noFill/>
          <a:ln w="9525">
            <a:noFill/>
            <a:miter lim="800000"/>
            <a:headEnd/>
            <a:tailEnd/>
          </a:ln>
        </p:spPr>
      </p:pic>
    </p:spTree>
    <p:extLst>
      <p:ext uri="{BB962C8B-B14F-4D97-AF65-F5344CB8AC3E}">
        <p14:creationId xmlns:p14="http://schemas.microsoft.com/office/powerpoint/2010/main" val="214297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84EF273-445D-422A-88DA-7115DA6812A4}" type="slidenum">
              <a:rPr lang="en-US" smtClean="0">
                <a:solidFill>
                  <a:prstClr val="black"/>
                </a:solidFill>
              </a:rPr>
              <a:pPr/>
              <a:t>‹#›</a:t>
            </a:fld>
            <a:endParaRPr lang="en-US" dirty="0">
              <a:solidFill>
                <a:prstClr val="black"/>
              </a:solidFill>
            </a:endParaRPr>
          </a:p>
        </p:txBody>
      </p:sp>
      <p:pic>
        <p:nvPicPr>
          <p:cNvPr id="8" name="Picture 7" descr="STARShield.png"/>
          <p:cNvPicPr>
            <a:picLocks noChangeAspect="1"/>
          </p:cNvPicPr>
          <p:nvPr userDrawn="1"/>
        </p:nvPicPr>
        <p:blipFill>
          <a:blip r:embed="rId2" cstate="print"/>
          <a:stretch>
            <a:fillRect/>
          </a:stretch>
        </p:blipFill>
        <p:spPr>
          <a:xfrm>
            <a:off x="8229600" y="76200"/>
            <a:ext cx="838200" cy="838200"/>
          </a:xfrm>
          <a:prstGeom prst="rect">
            <a:avLst/>
          </a:prstGeom>
        </p:spPr>
      </p:pic>
    </p:spTree>
    <p:extLst>
      <p:ext uri="{BB962C8B-B14F-4D97-AF65-F5344CB8AC3E}">
        <p14:creationId xmlns:p14="http://schemas.microsoft.com/office/powerpoint/2010/main" val="315107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9906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NDE Active Fire ARR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84EF273-445D-422A-88DA-7115DA6812A4}" type="slidenum">
              <a:rPr lang="en-US" smtClean="0">
                <a:solidFill>
                  <a:prstClr val="black"/>
                </a:solidFill>
              </a:rPr>
              <a:pPr/>
              <a:t>‹#›</a:t>
            </a:fld>
            <a:endParaRPr lang="en-US" dirty="0">
              <a:solidFill>
                <a:prstClr val="black"/>
              </a:solidFill>
            </a:endParaRPr>
          </a:p>
        </p:txBody>
      </p:sp>
      <p:pic>
        <p:nvPicPr>
          <p:cNvPr id="7" name="Picture 6" descr="STARShield.png"/>
          <p:cNvPicPr>
            <a:picLocks noChangeAspect="1"/>
          </p:cNvPicPr>
          <p:nvPr userDrawn="1"/>
        </p:nvPicPr>
        <p:blipFill>
          <a:blip r:embed="rId2" cstate="print"/>
          <a:stretch>
            <a:fillRect/>
          </a:stretch>
        </p:blipFill>
        <p:spPr>
          <a:xfrm>
            <a:off x="8229600" y="76200"/>
            <a:ext cx="838200" cy="838200"/>
          </a:xfrm>
          <a:prstGeom prst="rect">
            <a:avLst/>
          </a:prstGeom>
        </p:spPr>
      </p:pic>
      <p:sp>
        <p:nvSpPr>
          <p:cNvPr id="9" name="TextBox 8"/>
          <p:cNvSpPr txBox="1"/>
          <p:nvPr userDrawn="1"/>
        </p:nvSpPr>
        <p:spPr>
          <a:xfrm>
            <a:off x="0" y="83403"/>
            <a:ext cx="1066800" cy="830997"/>
          </a:xfrm>
          <a:prstGeom prst="rect">
            <a:avLst/>
          </a:prstGeom>
          <a:noFill/>
        </p:spPr>
        <p:txBody>
          <a:bodyPr wrap="square" rtlCol="0">
            <a:spAutoFit/>
          </a:bodyPr>
          <a:lstStyle/>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Office Of </a:t>
            </a:r>
          </a:p>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Satellite and</a:t>
            </a:r>
          </a:p>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Product Operations</a:t>
            </a:r>
            <a:endParaRPr lang="en-US" sz="1200" b="1" i="1" kern="1200" dirty="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endParaRPr>
          </a:p>
        </p:txBody>
      </p:sp>
    </p:spTree>
    <p:extLst>
      <p:ext uri="{BB962C8B-B14F-4D97-AF65-F5344CB8AC3E}">
        <p14:creationId xmlns:p14="http://schemas.microsoft.com/office/powerpoint/2010/main" val="18291438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1050926"/>
            <a:ext cx="8229600" cy="7969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27" name="Text Placeholder 29"/>
          <p:cNvSpPr>
            <a:spLocks noGrp="1"/>
          </p:cNvSpPr>
          <p:nvPr>
            <p:ph type="body" idx="1"/>
          </p:nvPr>
        </p:nvSpPr>
        <p:spPr bwMode="auto">
          <a:xfrm>
            <a:off x="457200" y="193516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3906862" y="6372226"/>
            <a:ext cx="762000" cy="365125"/>
          </a:xfrm>
          <a:prstGeom prst="rect">
            <a:avLst/>
          </a:prstGeom>
        </p:spPr>
        <p:txBody>
          <a:bodyPr vert="horz" lIns="0" tIns="0" rIns="0" bIns="0" anchor="b"/>
          <a:lstStyle>
            <a:lvl1pPr algn="r" eaLnBrk="1" latinLnBrk="0" hangingPunct="1">
              <a:defRPr kumimoji="0" sz="1200">
                <a:solidFill>
                  <a:schemeClr val="tx1"/>
                </a:solidFill>
              </a:defRPr>
            </a:lvl1pPr>
          </a:lstStyle>
          <a:p>
            <a:pPr fontAlgn="base">
              <a:spcBef>
                <a:spcPct val="50000"/>
              </a:spcBef>
              <a:spcAft>
                <a:spcPct val="0"/>
              </a:spcAft>
              <a:defRPr/>
            </a:pPr>
            <a:fld id="{2B4BF80E-6E54-42BC-8C9F-D391BA1FFA80}" type="slidenum">
              <a:rPr lang="en-US" b="1" kern="1200" smtClean="0">
                <a:solidFill>
                  <a:prstClr val="black"/>
                </a:solidFill>
                <a:latin typeface="Tahoma" pitchFamily="34" charset="0"/>
                <a:ea typeface="+mn-ea"/>
                <a:cs typeface="+mn-cs"/>
              </a:rPr>
              <a:pPr fontAlgn="base">
                <a:spcBef>
                  <a:spcPct val="50000"/>
                </a:spcBef>
                <a:spcAft>
                  <a:spcPct val="0"/>
                </a:spcAft>
                <a:defRPr/>
              </a:pPr>
              <a:t>‹#›</a:t>
            </a:fld>
            <a:endParaRPr lang="en-US" b="1" kern="1200" dirty="0">
              <a:solidFill>
                <a:prstClr val="black"/>
              </a:solidFill>
              <a:latin typeface="Tahoma" pitchFamily="34" charset="0"/>
              <a:ea typeface="+mn-ea"/>
              <a:cs typeface="+mn-cs"/>
            </a:endParaRPr>
          </a:p>
        </p:txBody>
      </p:sp>
      <p:sp>
        <p:nvSpPr>
          <p:cNvPr id="34" name="Text Box 65"/>
          <p:cNvSpPr txBox="1">
            <a:spLocks noChangeArrowheads="1"/>
          </p:cNvSpPr>
          <p:nvPr userDrawn="1"/>
        </p:nvSpPr>
        <p:spPr bwMode="auto">
          <a:xfrm>
            <a:off x="783981" y="3508375"/>
            <a:ext cx="7776796"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en-US" sz="2400" kern="1200" dirty="0">
              <a:solidFill>
                <a:prstClr val="black"/>
              </a:solidFill>
              <a:latin typeface="Helvetica" pitchFamily="34" charset="0"/>
              <a:ea typeface="+mn-ea"/>
              <a:cs typeface="+mn-cs"/>
            </a:endParaRPr>
          </a:p>
        </p:txBody>
      </p:sp>
      <p:pic>
        <p:nvPicPr>
          <p:cNvPr id="1036" name="Picture 30" descr="OSPO-header.jpg"/>
          <p:cNvPicPr>
            <a:picLocks noChangeAspect="1"/>
          </p:cNvPicPr>
          <p:nvPr userDrawn="1"/>
        </p:nvPicPr>
        <p:blipFill>
          <a:blip r:embed="rId9" cstate="print"/>
          <a:srcRect/>
          <a:stretch>
            <a:fillRect/>
          </a:stretch>
        </p:blipFill>
        <p:spPr bwMode="auto">
          <a:xfrm>
            <a:off x="0" y="1"/>
            <a:ext cx="9144000" cy="1095375"/>
          </a:xfrm>
          <a:prstGeom prst="rect">
            <a:avLst/>
          </a:prstGeom>
          <a:noFill/>
          <a:ln w="9525">
            <a:noFill/>
            <a:miter lim="800000"/>
            <a:headEnd/>
            <a:tailEnd/>
          </a:ln>
        </p:spPr>
      </p:pic>
    </p:spTree>
    <p:extLst>
      <p:ext uri="{BB962C8B-B14F-4D97-AF65-F5344CB8AC3E}">
        <p14:creationId xmlns:p14="http://schemas.microsoft.com/office/powerpoint/2010/main" val="24277060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rgbClr val="263F78"/>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000">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0"/>
            <a:ext cx="7239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kern="1200" smtClean="0">
                <a:solidFill>
                  <a:prstClr val="black">
                    <a:tint val="75000"/>
                  </a:prstClr>
                </a:solidFill>
                <a:latin typeface="Calibri"/>
                <a:ea typeface="+mn-ea"/>
                <a:cs typeface="+mn-cs"/>
              </a:rPr>
              <a:t>NDE Active Fire ARR</a:t>
            </a: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84EF273-445D-422A-88DA-7115DA6812A4}" type="slidenum">
              <a:rPr lang="en-US" kern="1200" smtClean="0">
                <a:solidFill>
                  <a:prstClr val="black"/>
                </a:solidFill>
                <a:latin typeface="Calibri"/>
                <a:ea typeface="+mn-ea"/>
                <a:cs typeface="+mn-cs"/>
              </a:rPr>
              <a:pPr/>
              <a:t>‹#›</a:t>
            </a:fld>
            <a:endParaRPr lang="en-US" kern="1200" dirty="0">
              <a:solidFill>
                <a:prstClr val="black"/>
              </a:solidFill>
              <a:latin typeface="Calibri"/>
              <a:ea typeface="+mn-ea"/>
              <a:cs typeface="+mn-cs"/>
            </a:endParaRPr>
          </a:p>
        </p:txBody>
      </p:sp>
      <p:sp>
        <p:nvSpPr>
          <p:cNvPr id="7" name="TextBox 6"/>
          <p:cNvSpPr txBox="1"/>
          <p:nvPr userDrawn="1"/>
        </p:nvSpPr>
        <p:spPr>
          <a:xfrm>
            <a:off x="0" y="83403"/>
            <a:ext cx="1066800" cy="830997"/>
          </a:xfrm>
          <a:prstGeom prst="rect">
            <a:avLst/>
          </a:prstGeom>
          <a:noFill/>
        </p:spPr>
        <p:txBody>
          <a:bodyPr wrap="square" rtlCol="0">
            <a:spAutoFit/>
          </a:bodyPr>
          <a:lstStyle/>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Office Of </a:t>
            </a:r>
          </a:p>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Satellite and</a:t>
            </a:r>
          </a:p>
          <a:p>
            <a:pPr algn="ctr"/>
            <a:r>
              <a:rPr lang="en-US" sz="1200" b="1" i="1" kern="1200" dirty="0" smtClean="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rPr>
              <a:t>Product Operations</a:t>
            </a:r>
            <a:endParaRPr lang="en-US" sz="1200" b="1" i="1" kern="1200" dirty="0">
              <a:ln>
                <a:solidFill>
                  <a:prstClr val="black">
                    <a:alpha val="21000"/>
                  </a:prstClr>
                </a:solidFill>
              </a:ln>
              <a:solidFill>
                <a:prstClr val="white">
                  <a:lumMod val="65000"/>
                  <a:alpha val="50000"/>
                </a:prstClr>
              </a:solidFill>
              <a:effectLst>
                <a:outerShdw blurRad="38100" dist="38100" dir="2700000" algn="tl">
                  <a:srgbClr val="000000">
                    <a:alpha val="43137"/>
                  </a:srgbClr>
                </a:outerShdw>
              </a:effectLst>
              <a:latin typeface="Calibri"/>
              <a:ea typeface="+mn-ea"/>
              <a:cs typeface="+mn-cs"/>
            </a:endParaRPr>
          </a:p>
        </p:txBody>
      </p:sp>
      <p:pic>
        <p:nvPicPr>
          <p:cNvPr id="8" name="Picture 7" descr="STARShield.png"/>
          <p:cNvPicPr>
            <a:picLocks noChangeAspect="1"/>
          </p:cNvPicPr>
          <p:nvPr userDrawn="1"/>
        </p:nvPicPr>
        <p:blipFill>
          <a:blip r:embed="rId16" cstate="print"/>
          <a:stretch>
            <a:fillRect/>
          </a:stretch>
        </p:blipFill>
        <p:spPr>
          <a:xfrm>
            <a:off x="8229600" y="76200"/>
            <a:ext cx="838200" cy="838200"/>
          </a:xfrm>
          <a:prstGeom prst="rect">
            <a:avLst/>
          </a:prstGeom>
        </p:spPr>
      </p:pic>
    </p:spTree>
    <p:extLst>
      <p:ext uri="{BB962C8B-B14F-4D97-AF65-F5344CB8AC3E}">
        <p14:creationId xmlns:p14="http://schemas.microsoft.com/office/powerpoint/2010/main" val="16375307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10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ssd.noaa.gov/PS/TROP/etrap.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28625" y="457200"/>
            <a:ext cx="8229600" cy="2211386"/>
          </a:xfrm>
          <a:prstGeom prst="rect">
            <a:avLst/>
          </a:prstGeom>
          <a:noFill/>
          <a:ln>
            <a:noFill/>
          </a:ln>
        </p:spPr>
        <p:txBody>
          <a:bodyPr lIns="91425" tIns="45700" rIns="91425" bIns="45700" anchor="t" anchorCtr="0">
            <a:noAutofit/>
          </a:bodyPr>
          <a:lstStyle/>
          <a:p>
            <a:pPr lvl="0" algn="ctr">
              <a:buClr>
                <a:srgbClr val="000066"/>
              </a:buClr>
              <a:buSzPct val="25000"/>
            </a:pPr>
            <a:r>
              <a:rPr lang="en-US" sz="4800" b="0" i="1" u="none" strike="noStrike" cap="none" baseline="0" dirty="0">
                <a:solidFill>
                  <a:srgbClr val="000066"/>
                </a:solidFill>
                <a:latin typeface="Calibri"/>
                <a:ea typeface="Calibri"/>
                <a:cs typeface="Calibri"/>
                <a:sym typeface="Calibri"/>
              </a:rPr>
              <a:t/>
            </a:r>
            <a:br>
              <a:rPr lang="en-US" sz="4800" b="0" i="1" u="none" strike="noStrike" cap="none" baseline="0" dirty="0">
                <a:solidFill>
                  <a:srgbClr val="000066"/>
                </a:solidFill>
                <a:latin typeface="Calibri"/>
                <a:ea typeface="Calibri"/>
                <a:cs typeface="Calibri"/>
                <a:sym typeface="Calibri"/>
              </a:rPr>
            </a:br>
            <a:r>
              <a:rPr lang="en-US" sz="4800" b="0" i="1" u="none" strike="noStrike" cap="none" baseline="0" dirty="0">
                <a:solidFill>
                  <a:srgbClr val="000066"/>
                </a:solidFill>
                <a:latin typeface="Calibri"/>
                <a:ea typeface="Calibri"/>
                <a:cs typeface="Calibri"/>
                <a:sym typeface="Calibri"/>
              </a:rPr>
              <a:t>Operational Readiness </a:t>
            </a:r>
            <a:r>
              <a:rPr lang="en-US" sz="4800" b="0" i="1" u="none" strike="noStrike" cap="none" baseline="0" dirty="0" smtClean="0">
                <a:solidFill>
                  <a:srgbClr val="000066"/>
                </a:solidFill>
                <a:latin typeface="Calibri"/>
                <a:ea typeface="Calibri"/>
                <a:cs typeface="Calibri"/>
                <a:sym typeface="Calibri"/>
              </a:rPr>
              <a:t>Review</a:t>
            </a:r>
            <a:r>
              <a:rPr lang="en-US" sz="4800" b="0" i="0" u="none" strike="noStrike" cap="none" baseline="0" dirty="0">
                <a:solidFill>
                  <a:srgbClr val="000066"/>
                </a:solidFill>
                <a:latin typeface="Calibri"/>
                <a:ea typeface="Calibri"/>
                <a:cs typeface="Calibri"/>
                <a:sym typeface="Calibri"/>
              </a:rPr>
              <a:t/>
            </a:r>
            <a:br>
              <a:rPr lang="en-US" sz="4800" b="0" i="0" u="none" strike="noStrike" cap="none" baseline="0" dirty="0">
                <a:solidFill>
                  <a:srgbClr val="000066"/>
                </a:solidFill>
                <a:latin typeface="Calibri"/>
                <a:ea typeface="Calibri"/>
                <a:cs typeface="Calibri"/>
                <a:sym typeface="Calibri"/>
              </a:rPr>
            </a:br>
            <a:r>
              <a:rPr lang="en-US" sz="3600" b="1" i="1" dirty="0" err="1" smtClean="0">
                <a:solidFill>
                  <a:srgbClr val="000066"/>
                </a:solidFill>
                <a:latin typeface="Calibri"/>
                <a:ea typeface="Calibri"/>
                <a:cs typeface="Calibri"/>
                <a:sym typeface="Calibri"/>
              </a:rPr>
              <a:t>eTRaP</a:t>
            </a:r>
            <a:r>
              <a:rPr lang="en-US" sz="3600" b="1" i="1" dirty="0" smtClean="0">
                <a:solidFill>
                  <a:srgbClr val="000066"/>
                </a:solidFill>
                <a:latin typeface="Calibri"/>
                <a:ea typeface="Calibri"/>
                <a:cs typeface="Calibri"/>
                <a:sym typeface="Calibri"/>
              </a:rPr>
              <a:t> Upgrade-NPP-ATMS/GCOM-AMSR2</a:t>
            </a:r>
            <a:endParaRPr lang="en-US" sz="3600" b="1" i="1" u="none" strike="noStrike" cap="none" baseline="0" dirty="0">
              <a:solidFill>
                <a:srgbClr val="000066"/>
              </a:solidFill>
              <a:latin typeface="Calibri"/>
              <a:ea typeface="Calibri"/>
              <a:cs typeface="Calibri"/>
              <a:sym typeface="Calibri"/>
            </a:endParaRPr>
          </a:p>
        </p:txBody>
      </p:sp>
      <p:sp>
        <p:nvSpPr>
          <p:cNvPr id="120" name="Shape 120"/>
          <p:cNvSpPr txBox="1"/>
          <p:nvPr/>
        </p:nvSpPr>
        <p:spPr>
          <a:xfrm>
            <a:off x="66675" y="3411537"/>
            <a:ext cx="8972549" cy="2868611"/>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Merriweather"/>
              <a:buNone/>
            </a:pPr>
            <a:r>
              <a:rPr lang="en-US" sz="2000" b="1" i="0" u="none" strike="noStrike" cap="none" baseline="0" dirty="0">
                <a:solidFill>
                  <a:schemeClr val="dk1"/>
                </a:solidFill>
                <a:latin typeface="Merriweather"/>
                <a:ea typeface="Merriweather"/>
                <a:cs typeface="Merriweather"/>
                <a:sym typeface="Merriweather"/>
              </a:rPr>
              <a:t>Prepared by:</a:t>
            </a:r>
          </a:p>
          <a:p>
            <a:pPr lvl="0" algn="ctr">
              <a:lnSpc>
                <a:spcPct val="80000"/>
              </a:lnSpc>
              <a:spcBef>
                <a:spcPts val="400"/>
              </a:spcBef>
              <a:buClr>
                <a:schemeClr val="dk1"/>
              </a:buClr>
              <a:buSzPct val="25000"/>
            </a:pPr>
            <a:r>
              <a:rPr lang="en-US" sz="2000" b="0" i="0" u="none" strike="noStrike" cap="none" baseline="0" dirty="0">
                <a:solidFill>
                  <a:schemeClr val="dk1"/>
                </a:solidFill>
                <a:latin typeface="Merriweather"/>
                <a:ea typeface="Merriweather"/>
                <a:cs typeface="Merriweather"/>
                <a:sym typeface="Merriweather"/>
              </a:rPr>
              <a:t> </a:t>
            </a:r>
            <a:r>
              <a:rPr lang="en-US" sz="2000" dirty="0" err="1" smtClean="0">
                <a:solidFill>
                  <a:schemeClr val="dk1"/>
                </a:solidFill>
                <a:latin typeface="Merriweather"/>
                <a:ea typeface="Merriweather"/>
                <a:cs typeface="Merriweather"/>
                <a:sym typeface="Merriweather"/>
              </a:rPr>
              <a:t>Liqun</a:t>
            </a:r>
            <a:r>
              <a:rPr lang="en-US" sz="2000" dirty="0" smtClean="0">
                <a:solidFill>
                  <a:schemeClr val="dk1"/>
                </a:solidFill>
                <a:latin typeface="Merriweather"/>
                <a:ea typeface="Merriweather"/>
                <a:cs typeface="Merriweather"/>
                <a:sym typeface="Merriweather"/>
              </a:rPr>
              <a:t> Ma</a:t>
            </a:r>
            <a:r>
              <a:rPr lang="en-US" sz="2000" b="0" i="0" u="none" strike="noStrike" cap="none" baseline="30000" dirty="0" smtClean="0">
                <a:solidFill>
                  <a:schemeClr val="dk1"/>
                </a:solidFill>
                <a:latin typeface="Merriweather"/>
                <a:ea typeface="Merriweather"/>
                <a:cs typeface="Merriweather"/>
                <a:sym typeface="Merriweather"/>
              </a:rPr>
              <a:t>1</a:t>
            </a:r>
            <a:r>
              <a:rPr lang="en-US" sz="2000" dirty="0" smtClean="0">
                <a:solidFill>
                  <a:schemeClr val="dk1"/>
                </a:solidFill>
                <a:latin typeface="Merriweather"/>
                <a:ea typeface="Merriweather"/>
                <a:cs typeface="Merriweather"/>
                <a:sym typeface="Merriweather"/>
              </a:rPr>
              <a:t>, Rachel Hatteberg</a:t>
            </a:r>
            <a:r>
              <a:rPr lang="en-US" sz="2000" baseline="30000" dirty="0" smtClean="0">
                <a:solidFill>
                  <a:schemeClr val="dk1"/>
                </a:solidFill>
                <a:latin typeface="Merriweather"/>
                <a:ea typeface="Merriweather"/>
                <a:cs typeface="Merriweather"/>
                <a:sym typeface="Merriweather"/>
              </a:rPr>
              <a:t>2 </a:t>
            </a:r>
            <a:r>
              <a:rPr lang="en-US" sz="2000" dirty="0" smtClean="0">
                <a:solidFill>
                  <a:schemeClr val="dk1"/>
                </a:solidFill>
                <a:latin typeface="Merriweather"/>
                <a:ea typeface="Merriweather"/>
                <a:cs typeface="Merriweather"/>
                <a:sym typeface="Merriweather"/>
              </a:rPr>
              <a:t>, Bob Kuligowski</a:t>
            </a:r>
            <a:r>
              <a:rPr lang="en-US" sz="2000" baseline="30000" dirty="0" smtClean="0">
                <a:solidFill>
                  <a:schemeClr val="dk1"/>
                </a:solidFill>
                <a:latin typeface="Merriweather"/>
                <a:ea typeface="Merriweather"/>
                <a:cs typeface="Merriweather"/>
                <a:sym typeface="Merriweather"/>
              </a:rPr>
              <a:t>3</a:t>
            </a:r>
            <a:endParaRPr sz="2000" b="1" i="0" u="none" strike="noStrike" cap="none" baseline="0" dirty="0">
              <a:solidFill>
                <a:schemeClr val="dk1"/>
              </a:solidFill>
              <a:latin typeface="Merriweather"/>
              <a:ea typeface="Merriweather"/>
              <a:cs typeface="Merriweather"/>
              <a:sym typeface="Merriweather"/>
            </a:endParaRPr>
          </a:p>
          <a:p>
            <a:pPr marL="0" marR="0" lvl="0" indent="0" algn="l" rtl="0">
              <a:lnSpc>
                <a:spcPct val="80000"/>
              </a:lnSpc>
              <a:spcBef>
                <a:spcPts val="360"/>
              </a:spcBef>
              <a:spcAft>
                <a:spcPts val="0"/>
              </a:spcAft>
              <a:buClr>
                <a:schemeClr val="dk1"/>
              </a:buClr>
              <a:buFont typeface="Merriweather"/>
              <a:buNone/>
            </a:pPr>
            <a:endParaRPr sz="1800" b="0" i="0" u="none" strike="noStrike" cap="none" baseline="30000" dirty="0" smtClean="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600" b="0" i="0" u="none" strike="noStrike" cap="none" baseline="30000" dirty="0" smtClean="0">
                <a:solidFill>
                  <a:schemeClr val="dk1"/>
                </a:solidFill>
                <a:latin typeface="Merriweather"/>
                <a:ea typeface="Merriweather"/>
                <a:cs typeface="Merriweather"/>
                <a:sym typeface="Merriweather"/>
              </a:rPr>
              <a:t>1</a:t>
            </a:r>
            <a:r>
              <a:rPr lang="en-US" sz="1600" b="0" i="0" u="none" strike="noStrike" cap="none" baseline="0" dirty="0" smtClean="0">
                <a:solidFill>
                  <a:schemeClr val="dk1"/>
                </a:solidFill>
                <a:latin typeface="Merriweather"/>
                <a:ea typeface="Merriweather"/>
                <a:cs typeface="Merriweather"/>
                <a:sym typeface="Merriweather"/>
              </a:rPr>
              <a:t> </a:t>
            </a:r>
            <a:r>
              <a:rPr lang="en-US" sz="1600" b="0" i="0" u="none" strike="noStrike" cap="none" baseline="0" dirty="0">
                <a:solidFill>
                  <a:schemeClr val="dk1"/>
                </a:solidFill>
                <a:latin typeface="Merriweather"/>
                <a:ea typeface="Merriweather"/>
                <a:cs typeface="Merriweather"/>
                <a:sym typeface="Merriweather"/>
              </a:rPr>
              <a:t>NOAA/NESDIS/OSPO</a:t>
            </a:r>
          </a:p>
          <a:p>
            <a:pPr marL="0" marR="0" lvl="0" indent="0" algn="ctr" rtl="0">
              <a:lnSpc>
                <a:spcPct val="80000"/>
              </a:lnSpc>
              <a:spcBef>
                <a:spcPts val="320"/>
              </a:spcBef>
              <a:spcAft>
                <a:spcPts val="0"/>
              </a:spcAft>
              <a:buClr>
                <a:schemeClr val="dk1"/>
              </a:buClr>
              <a:buSzPct val="25000"/>
              <a:buFont typeface="Merriweather"/>
              <a:buNone/>
            </a:pPr>
            <a:r>
              <a:rPr lang="en-US" sz="1600" b="0" i="0" u="none" strike="noStrike" cap="none" baseline="30000" dirty="0">
                <a:solidFill>
                  <a:schemeClr val="dk1"/>
                </a:solidFill>
                <a:latin typeface="Merriweather"/>
                <a:ea typeface="Merriweather"/>
                <a:cs typeface="Merriweather"/>
                <a:sym typeface="Merriweather"/>
              </a:rPr>
              <a:t>2 </a:t>
            </a:r>
            <a:r>
              <a:rPr lang="en-US" sz="1600" dirty="0" smtClean="0">
                <a:solidFill>
                  <a:schemeClr val="dk1"/>
                </a:solidFill>
                <a:latin typeface="Merriweather"/>
                <a:ea typeface="Merriweather"/>
                <a:cs typeface="Merriweather"/>
                <a:sym typeface="Merriweather"/>
              </a:rPr>
              <a:t>SGT</a:t>
            </a:r>
            <a:endParaRPr lang="en-US" sz="1600" b="0" i="0" u="none" strike="noStrike" cap="none" baseline="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600" b="0" i="0" u="none" strike="noStrike" cap="none" baseline="30000" dirty="0">
                <a:solidFill>
                  <a:schemeClr val="dk1"/>
                </a:solidFill>
                <a:latin typeface="Merriweather"/>
                <a:ea typeface="Merriweather"/>
                <a:cs typeface="Merriweather"/>
                <a:sym typeface="Merriweather"/>
              </a:rPr>
              <a:t>3 </a:t>
            </a:r>
            <a:r>
              <a:rPr lang="en-US" sz="1600" b="0" i="0" u="none" strike="noStrike" cap="none" baseline="0" dirty="0" smtClean="0">
                <a:solidFill>
                  <a:schemeClr val="dk1"/>
                </a:solidFill>
                <a:latin typeface="Merriweather"/>
                <a:ea typeface="Merriweather"/>
                <a:cs typeface="Merriweather"/>
                <a:sym typeface="Merriweather"/>
              </a:rPr>
              <a:t>NOAA/NESDIS/STAR</a:t>
            </a:r>
          </a:p>
          <a:p>
            <a:pPr algn="ctr">
              <a:lnSpc>
                <a:spcPct val="80000"/>
              </a:lnSpc>
              <a:spcBef>
                <a:spcPts val="320"/>
              </a:spcBef>
              <a:buClr>
                <a:schemeClr val="dk1"/>
              </a:buClr>
              <a:buSzPct val="25000"/>
            </a:pPr>
            <a:endParaRPr lang="en-US" sz="160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600" dirty="0" smtClean="0">
                <a:solidFill>
                  <a:schemeClr val="dk1"/>
                </a:solidFill>
                <a:latin typeface="Merriweather"/>
                <a:ea typeface="Merriweather"/>
                <a:cs typeface="Merriweather"/>
                <a:sym typeface="Merriweather"/>
              </a:rPr>
              <a:t>April 11</a:t>
            </a:r>
            <a:r>
              <a:rPr lang="en-US" sz="1600" b="0" i="0" u="none" strike="noStrike" cap="none" baseline="0" dirty="0" smtClean="0">
                <a:solidFill>
                  <a:schemeClr val="dk1"/>
                </a:solidFill>
                <a:latin typeface="Merriweather"/>
                <a:ea typeface="Merriweather"/>
                <a:cs typeface="Merriweather"/>
                <a:sym typeface="Merriweather"/>
              </a:rPr>
              <a:t>, 2016 </a:t>
            </a:r>
            <a:endParaRPr lang="en-US" sz="1600" b="0" i="0" u="none" strike="noStrike" cap="none" baseline="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600" b="0" i="0" u="none" strike="noStrike" cap="none" baseline="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600" b="0" i="0" u="none" strike="noStrike" cap="none" baseline="0" dirty="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None/>
            </a:pPr>
            <a:endParaRPr sz="1600" b="0" i="0" u="none" strike="noStrike" cap="none" baseline="0" dirty="0">
              <a:solidFill>
                <a:schemeClr val="dk1"/>
              </a:solidFill>
              <a:latin typeface="Merriweather"/>
              <a:ea typeface="Merriweather"/>
              <a:cs typeface="Merriweather"/>
              <a:sym typeface="Merriweather"/>
            </a:endParaRPr>
          </a:p>
        </p:txBody>
      </p:sp>
      <p:sp>
        <p:nvSpPr>
          <p:cNvPr id="123" name="Shape 123"/>
          <p:cNvSpPr txBox="1"/>
          <p:nvPr/>
        </p:nvSpPr>
        <p:spPr>
          <a:xfrm>
            <a:off x="8277225" y="6457950"/>
            <a:ext cx="762000" cy="366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baseline="0">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a:t>
            </a:fld>
            <a:endParaRPr lang="en-US" sz="1400" b="0" i="0" u="none" strike="noStrike" cap="none" baseline="0">
              <a:solidFill>
                <a:srgbClr val="295F7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447801" y="1066800"/>
            <a:ext cx="6829424" cy="957261"/>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000" b="1" i="0" u="none" strike="noStrike" cap="none" baseline="0" dirty="0">
                <a:solidFill>
                  <a:srgbClr val="000066"/>
                </a:solidFill>
                <a:latin typeface="Calibri"/>
                <a:ea typeface="Calibri"/>
                <a:cs typeface="Calibri"/>
                <a:sym typeface="Calibri"/>
              </a:rPr>
              <a:t>Project Stakeholders – O&amp;M</a:t>
            </a:r>
            <a:br>
              <a:rPr lang="en-US" sz="4000" b="1" i="0" u="none" strike="noStrike" cap="none" baseline="0" dirty="0">
                <a:solidFill>
                  <a:srgbClr val="000066"/>
                </a:solidFill>
                <a:latin typeface="Calibri"/>
                <a:ea typeface="Calibri"/>
                <a:cs typeface="Calibri"/>
                <a:sym typeface="Calibri"/>
              </a:rPr>
            </a:br>
            <a:endParaRPr lang="en-US" sz="4000" b="1" i="0" u="none" strike="noStrike" cap="none" baseline="0" dirty="0">
              <a:solidFill>
                <a:srgbClr val="000066"/>
              </a:solidFill>
              <a:latin typeface="Calibri"/>
              <a:ea typeface="Calibri"/>
              <a:cs typeface="Calibri"/>
              <a:sym typeface="Calibri"/>
            </a:endParaRPr>
          </a:p>
        </p:txBody>
      </p:sp>
      <p:sp>
        <p:nvSpPr>
          <p:cNvPr id="222" name="Shape 222"/>
          <p:cNvSpPr txBox="1">
            <a:spLocks noGrp="1"/>
          </p:cNvSpPr>
          <p:nvPr>
            <p:ph type="body" idx="1"/>
          </p:nvPr>
        </p:nvSpPr>
        <p:spPr>
          <a:xfrm>
            <a:off x="304800" y="1752600"/>
            <a:ext cx="8547100" cy="5216524"/>
          </a:xfrm>
          <a:prstGeom prst="rect">
            <a:avLst/>
          </a:prstGeom>
          <a:noFill/>
          <a:ln>
            <a:noFill/>
          </a:ln>
        </p:spPr>
        <p:txBody>
          <a:bodyPr lIns="92075" tIns="46025" rIns="92075" bIns="46025" anchor="t" anchorCtr="0">
            <a:noAutofit/>
          </a:bodyPr>
          <a:lstStyle/>
          <a:p>
            <a:pPr marL="273050" marR="0" lvl="0" indent="-273050" algn="l" rtl="0">
              <a:lnSpc>
                <a:spcPct val="90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OSPO ESPC</a:t>
            </a:r>
          </a:p>
          <a:p>
            <a:pPr marL="639762" lvl="1" indent="-246062">
              <a:lnSpc>
                <a:spcPct val="90000"/>
              </a:lnSpc>
              <a:spcBef>
                <a:spcPts val="500"/>
              </a:spcBef>
              <a:buClr>
                <a:schemeClr val="accent1"/>
              </a:buClr>
              <a:buSzPct val="85000"/>
              <a:buFont typeface="Noto Symbol"/>
              <a:buChar char="●"/>
            </a:pPr>
            <a:r>
              <a:rPr lang="en-US" sz="2000" b="0" i="0" u="none" strike="noStrike" cap="none" baseline="0" dirty="0">
                <a:solidFill>
                  <a:srgbClr val="002060"/>
                </a:solidFill>
                <a:latin typeface="Calibri"/>
                <a:ea typeface="Calibri"/>
                <a:cs typeface="Calibri"/>
                <a:sym typeface="Calibri"/>
              </a:rPr>
              <a:t>Run </a:t>
            </a:r>
            <a:r>
              <a:rPr lang="en-US" sz="2000" dirty="0" err="1" smtClean="0">
                <a:solidFill>
                  <a:srgbClr val="002060"/>
                </a:solidFill>
                <a:latin typeface="Calibri"/>
                <a:ea typeface="Calibri"/>
                <a:cs typeface="Calibri"/>
                <a:sym typeface="Calibri"/>
              </a:rPr>
              <a:t>eTRaP</a:t>
            </a:r>
            <a:r>
              <a:rPr lang="en-US" sz="2000" dirty="0" smtClean="0">
                <a:solidFill>
                  <a:srgbClr val="002060"/>
                </a:solidFill>
                <a:latin typeface="Calibri"/>
                <a:ea typeface="Calibri"/>
                <a:cs typeface="Calibri"/>
                <a:sym typeface="Calibri"/>
              </a:rPr>
              <a:t> system</a:t>
            </a:r>
            <a:endParaRPr lang="en-US" sz="2000" b="0" i="0" u="none" strike="noStrike" cap="none" baseline="0" dirty="0">
              <a:solidFill>
                <a:srgbClr val="002060"/>
              </a:solidFill>
              <a:latin typeface="Calibri"/>
              <a:ea typeface="Calibri"/>
              <a:cs typeface="Calibri"/>
              <a:sym typeface="Calibri"/>
            </a:endParaRPr>
          </a:p>
          <a:p>
            <a:pPr marL="639762" marR="0" lvl="1" indent="-246062" algn="l" rtl="0">
              <a:lnSpc>
                <a:spcPct val="90000"/>
              </a:lnSpc>
              <a:spcBef>
                <a:spcPts val="500"/>
              </a:spcBef>
              <a:spcAft>
                <a:spcPts val="0"/>
              </a:spcAft>
              <a:buClr>
                <a:schemeClr val="accent1"/>
              </a:buClr>
              <a:buSzPct val="85000"/>
              <a:buFont typeface="Noto Symbol"/>
              <a:buChar char="●"/>
            </a:pPr>
            <a:r>
              <a:rPr lang="en-US" sz="2000" b="0" i="0" u="none" strike="noStrike" cap="none" baseline="0" dirty="0" smtClean="0">
                <a:solidFill>
                  <a:srgbClr val="002060"/>
                </a:solidFill>
                <a:latin typeface="Calibri"/>
                <a:ea typeface="Calibri"/>
                <a:cs typeface="Calibri"/>
                <a:sym typeface="Calibri"/>
              </a:rPr>
              <a:t>Distribute </a:t>
            </a:r>
            <a:r>
              <a:rPr lang="en-US" sz="2000" dirty="0" err="1" smtClean="0">
                <a:solidFill>
                  <a:srgbClr val="002060"/>
                </a:solidFill>
                <a:latin typeface="Calibri"/>
                <a:ea typeface="Calibri"/>
                <a:cs typeface="Calibri"/>
                <a:sym typeface="Calibri"/>
              </a:rPr>
              <a:t>eTRaP</a:t>
            </a:r>
            <a:r>
              <a:rPr lang="en-US" sz="2000" b="0" i="0" u="none" strike="noStrike" cap="none" baseline="0" dirty="0" smtClean="0">
                <a:solidFill>
                  <a:srgbClr val="002060"/>
                </a:solidFill>
                <a:latin typeface="Calibri"/>
                <a:ea typeface="Calibri"/>
                <a:cs typeface="Calibri"/>
                <a:sym typeface="Calibri"/>
              </a:rPr>
              <a:t> products to users</a:t>
            </a:r>
          </a:p>
          <a:p>
            <a:pPr marL="639762" marR="0" lvl="1" indent="-246062" algn="l" rtl="0">
              <a:lnSpc>
                <a:spcPct val="90000"/>
              </a:lnSpc>
              <a:spcBef>
                <a:spcPts val="500"/>
              </a:spcBef>
              <a:spcAft>
                <a:spcPts val="0"/>
              </a:spcAft>
              <a:buClr>
                <a:schemeClr val="accent1"/>
              </a:buClr>
              <a:buSzPct val="85000"/>
              <a:buFont typeface="Noto Symbol"/>
              <a:buChar char="●"/>
            </a:pPr>
            <a:r>
              <a:rPr lang="en-US" sz="2000" b="0" i="0" u="none" strike="noStrike" cap="none" baseline="0" dirty="0" smtClean="0">
                <a:solidFill>
                  <a:srgbClr val="002060"/>
                </a:solidFill>
                <a:latin typeface="Calibri"/>
                <a:ea typeface="Calibri"/>
                <a:cs typeface="Calibri"/>
                <a:sym typeface="Calibri"/>
              </a:rPr>
              <a:t>Perform </a:t>
            </a:r>
            <a:r>
              <a:rPr lang="en-US" sz="2000" b="0" i="0" u="none" strike="noStrike" cap="none" baseline="0" dirty="0">
                <a:solidFill>
                  <a:srgbClr val="002060"/>
                </a:solidFill>
                <a:latin typeface="Calibri"/>
                <a:ea typeface="Calibri"/>
                <a:cs typeface="Calibri"/>
                <a:sym typeface="Calibri"/>
              </a:rPr>
              <a:t>routine product quality monitoring and maintenance</a:t>
            </a:r>
          </a:p>
          <a:p>
            <a:pPr marL="639762" marR="0" lvl="1" indent="-138112" algn="l" rtl="0">
              <a:lnSpc>
                <a:spcPct val="90000"/>
              </a:lnSpc>
              <a:spcBef>
                <a:spcPts val="500"/>
              </a:spcBef>
              <a:spcAft>
                <a:spcPts val="0"/>
              </a:spcAft>
              <a:buClr>
                <a:schemeClr val="accent1"/>
              </a:buClr>
              <a:buFont typeface="Noto Symbol"/>
              <a:buNone/>
            </a:pPr>
            <a:endParaRPr sz="2000" b="0" i="0" u="none" strike="noStrike" cap="none" baseline="0" dirty="0">
              <a:solidFill>
                <a:schemeClr val="dk1"/>
              </a:solidFill>
              <a:latin typeface="Calibri"/>
              <a:ea typeface="Calibri"/>
              <a:cs typeface="Calibri"/>
              <a:sym typeface="Calibri"/>
            </a:endParaRPr>
          </a:p>
          <a:p>
            <a:pPr marL="273050" lvl="0" indent="-273050">
              <a:lnSpc>
                <a:spcPct val="75000"/>
              </a:lnSpc>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OSPO Products Area Lead – </a:t>
            </a:r>
            <a:r>
              <a:rPr lang="en-US" sz="2400" b="1" dirty="0" err="1" smtClean="0">
                <a:solidFill>
                  <a:schemeClr val="dk1"/>
                </a:solidFill>
                <a:latin typeface="Calibri"/>
                <a:ea typeface="Calibri"/>
                <a:cs typeface="Calibri"/>
                <a:sym typeface="Calibri"/>
              </a:rPr>
              <a:t>Liqun</a:t>
            </a:r>
            <a:r>
              <a:rPr lang="en-US" sz="2400" b="1" dirty="0" smtClean="0">
                <a:solidFill>
                  <a:schemeClr val="dk1"/>
                </a:solidFill>
                <a:latin typeface="Calibri"/>
                <a:ea typeface="Calibri"/>
                <a:cs typeface="Calibri"/>
                <a:sym typeface="Calibri"/>
              </a:rPr>
              <a:t> Ma</a:t>
            </a:r>
            <a:endParaRPr lang="en-US" sz="2400" b="1" i="0" u="none" strike="noStrike" cap="none" baseline="0" dirty="0">
              <a:solidFill>
                <a:srgbClr val="002060"/>
              </a:solidFill>
              <a:latin typeface="Calibri"/>
              <a:ea typeface="Calibri"/>
              <a:cs typeface="Calibri"/>
              <a:sym typeface="Calibri"/>
            </a:endParaRPr>
          </a:p>
          <a:p>
            <a:pPr marL="273050" marR="0" lvl="0" indent="-128270" algn="l" rtl="0">
              <a:lnSpc>
                <a:spcPct val="75000"/>
              </a:lnSpc>
              <a:spcBef>
                <a:spcPts val="0"/>
              </a:spcBef>
              <a:spcAft>
                <a:spcPts val="0"/>
              </a:spcAft>
              <a:buClr>
                <a:srgbClr val="6BB1C9"/>
              </a:buClr>
              <a:buFont typeface="Noto Symbol"/>
              <a:buNone/>
            </a:pPr>
            <a:endParaRPr sz="2400" b="1" i="0" u="none" strike="noStrike" cap="none" baseline="0" dirty="0">
              <a:solidFill>
                <a:schemeClr val="dk1"/>
              </a:solidFill>
              <a:latin typeface="Calibri"/>
              <a:ea typeface="Calibri"/>
              <a:cs typeface="Calibri"/>
              <a:sym typeface="Calibri"/>
            </a:endParaRPr>
          </a:p>
          <a:p>
            <a:pPr marL="273050" marR="0" lvl="0" indent="-273050" algn="l" rtl="0">
              <a:lnSpc>
                <a:spcPct val="75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OSPO QA Lead – </a:t>
            </a:r>
            <a:r>
              <a:rPr lang="en-US" sz="2400" b="1" i="0" u="none" strike="noStrike" cap="none" baseline="0" dirty="0" err="1">
                <a:solidFill>
                  <a:srgbClr val="002060"/>
                </a:solidFill>
                <a:latin typeface="Calibri"/>
                <a:ea typeface="Calibri"/>
                <a:cs typeface="Calibri"/>
                <a:sym typeface="Calibri"/>
              </a:rPr>
              <a:t>Zhaohui</a:t>
            </a:r>
            <a:r>
              <a:rPr lang="en-US" sz="2400" b="1" i="0" u="none" strike="noStrike" cap="none" baseline="0" dirty="0">
                <a:solidFill>
                  <a:srgbClr val="002060"/>
                </a:solidFill>
                <a:latin typeface="Calibri"/>
                <a:ea typeface="Calibri"/>
                <a:cs typeface="Calibri"/>
                <a:sym typeface="Calibri"/>
              </a:rPr>
              <a:t> Cheng</a:t>
            </a:r>
          </a:p>
          <a:p>
            <a:pPr marL="273050" marR="0" lvl="0" indent="-152400" algn="l" rtl="0">
              <a:lnSpc>
                <a:spcPct val="75000"/>
              </a:lnSpc>
              <a:spcBef>
                <a:spcPts val="0"/>
              </a:spcBef>
              <a:spcAft>
                <a:spcPts val="0"/>
              </a:spcAft>
              <a:buClr>
                <a:srgbClr val="6BB1C9"/>
              </a:buClr>
              <a:buFont typeface="Noto Symbol"/>
              <a:buNone/>
            </a:pPr>
            <a:endParaRPr sz="2000" b="1" i="0" u="none" strike="noStrike" cap="none" baseline="0" dirty="0">
              <a:solidFill>
                <a:schemeClr val="dk1"/>
              </a:solidFill>
              <a:latin typeface="Calibri"/>
              <a:ea typeface="Calibri"/>
              <a:cs typeface="Calibri"/>
              <a:sym typeface="Calibri"/>
            </a:endParaRPr>
          </a:p>
          <a:p>
            <a:pPr marL="273050" marR="0" lvl="0" indent="-273050" algn="l" rtl="0">
              <a:lnSpc>
                <a:spcPct val="75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ESPC O&amp;M Team</a:t>
            </a:r>
          </a:p>
          <a:p>
            <a:pPr marL="639762" marR="0" lvl="1" indent="-246062" algn="l" rtl="0">
              <a:lnSpc>
                <a:spcPct val="75000"/>
              </a:lnSpc>
              <a:spcBef>
                <a:spcPts val="0"/>
              </a:spcBef>
              <a:spcAft>
                <a:spcPts val="0"/>
              </a:spcAft>
              <a:buClr>
                <a:schemeClr val="accent1"/>
              </a:buClr>
              <a:buSzPct val="85000"/>
              <a:buFont typeface="Noto Symbol"/>
              <a:buChar char="●"/>
            </a:pPr>
            <a:r>
              <a:rPr lang="en-US" sz="2000" dirty="0" smtClean="0">
                <a:solidFill>
                  <a:srgbClr val="002060"/>
                </a:solidFill>
                <a:latin typeface="Calibri"/>
                <a:ea typeface="Calibri"/>
                <a:cs typeface="Calibri"/>
                <a:sym typeface="Calibri"/>
              </a:rPr>
              <a:t>Rachel </a:t>
            </a:r>
            <a:r>
              <a:rPr lang="en-US" sz="2000" dirty="0" err="1" smtClean="0">
                <a:solidFill>
                  <a:srgbClr val="002060"/>
                </a:solidFill>
                <a:latin typeface="Calibri"/>
                <a:ea typeface="Calibri"/>
                <a:cs typeface="Calibri"/>
                <a:sym typeface="Calibri"/>
              </a:rPr>
              <a:t>Hatteberg</a:t>
            </a:r>
            <a:endParaRPr lang="en-US" sz="2000" b="0" i="0" u="none" strike="noStrike" cap="none" baseline="0" dirty="0" smtClean="0">
              <a:solidFill>
                <a:srgbClr val="002060"/>
              </a:solidFill>
              <a:latin typeface="Calibri"/>
              <a:ea typeface="Calibri"/>
              <a:cs typeface="Calibri"/>
              <a:sym typeface="Calibri"/>
            </a:endParaRPr>
          </a:p>
          <a:p>
            <a:pPr marL="639762" marR="0" lvl="1" indent="-246062" algn="l" rtl="0">
              <a:lnSpc>
                <a:spcPct val="75000"/>
              </a:lnSpc>
              <a:spcBef>
                <a:spcPts val="0"/>
              </a:spcBef>
              <a:spcAft>
                <a:spcPts val="0"/>
              </a:spcAft>
              <a:buClr>
                <a:schemeClr val="accent1"/>
              </a:buClr>
              <a:buSzPct val="85000"/>
              <a:buFont typeface="Noto Symbol"/>
              <a:buChar char="●"/>
            </a:pPr>
            <a:r>
              <a:rPr lang="en-US" sz="2000" dirty="0" smtClean="0">
                <a:solidFill>
                  <a:srgbClr val="002060"/>
                </a:solidFill>
                <a:latin typeface="Calibri"/>
                <a:ea typeface="Calibri"/>
                <a:cs typeface="Calibri"/>
                <a:sym typeface="Calibri"/>
              </a:rPr>
              <a:t>Robert </a:t>
            </a:r>
            <a:r>
              <a:rPr lang="en-US" sz="2000" dirty="0" err="1" smtClean="0">
                <a:solidFill>
                  <a:srgbClr val="002060"/>
                </a:solidFill>
                <a:latin typeface="Calibri"/>
                <a:ea typeface="Calibri"/>
                <a:cs typeface="Calibri"/>
                <a:sym typeface="Calibri"/>
              </a:rPr>
              <a:t>Glassberg</a:t>
            </a:r>
            <a:endParaRPr lang="en-US" sz="2000" b="0" i="0" u="none" strike="noStrike" cap="none" baseline="0" dirty="0">
              <a:solidFill>
                <a:srgbClr val="002060"/>
              </a:solidFill>
              <a:latin typeface="Calibri"/>
              <a:ea typeface="Calibri"/>
              <a:cs typeface="Calibri"/>
              <a:sym typeface="Calibri"/>
            </a:endParaRPr>
          </a:p>
          <a:p>
            <a:pPr marL="273050" marR="0" lvl="0" indent="-128270" algn="l" rtl="0">
              <a:lnSpc>
                <a:spcPct val="75000"/>
              </a:lnSpc>
              <a:spcBef>
                <a:spcPts val="0"/>
              </a:spcBef>
              <a:spcAft>
                <a:spcPts val="0"/>
              </a:spcAft>
              <a:buClr>
                <a:srgbClr val="6BB1C9"/>
              </a:buClr>
              <a:buFont typeface="Noto Symbol"/>
              <a:buNone/>
            </a:pPr>
            <a:endParaRPr sz="2400" b="1" i="0" u="none" strike="noStrike" cap="none" baseline="0" dirty="0">
              <a:solidFill>
                <a:schemeClr val="dk1"/>
              </a:solidFill>
              <a:latin typeface="Calibri"/>
              <a:ea typeface="Calibri"/>
              <a:cs typeface="Calibri"/>
              <a:sym typeface="Calibri"/>
            </a:endParaRPr>
          </a:p>
          <a:p>
            <a:pPr marL="273050" marR="0" lvl="0" indent="-273050" algn="l" rtl="0">
              <a:lnSpc>
                <a:spcPct val="75000"/>
              </a:lnSpc>
              <a:spcBef>
                <a:spcPts val="0"/>
              </a:spcBef>
              <a:spcAft>
                <a:spcPts val="0"/>
              </a:spcAft>
              <a:buClr>
                <a:srgbClr val="6BB1C9"/>
              </a:buClr>
              <a:buSzPct val="95000"/>
              <a:buFont typeface="Noto Symbol"/>
              <a:buChar char="●"/>
            </a:pPr>
            <a:r>
              <a:rPr lang="en-US" sz="2400" b="1" i="0" u="none" strike="noStrike" cap="none" baseline="0" dirty="0" smtClean="0">
                <a:solidFill>
                  <a:schemeClr val="dk1"/>
                </a:solidFill>
                <a:latin typeface="Calibri"/>
                <a:ea typeface="Calibri"/>
                <a:cs typeface="Calibri"/>
                <a:sym typeface="Calibri"/>
              </a:rPr>
              <a:t>STAR </a:t>
            </a:r>
            <a:r>
              <a:rPr lang="en-US" sz="2400" b="1" i="0" u="none" strike="noStrike" cap="none" baseline="0" dirty="0">
                <a:solidFill>
                  <a:schemeClr val="dk1"/>
                </a:solidFill>
                <a:latin typeface="Calibri"/>
                <a:ea typeface="Calibri"/>
                <a:cs typeface="Calibri"/>
                <a:sym typeface="Calibri"/>
              </a:rPr>
              <a:t>Science Maintenance Team </a:t>
            </a:r>
          </a:p>
          <a:p>
            <a:pPr marL="639762" lvl="1" indent="-246062">
              <a:lnSpc>
                <a:spcPct val="75000"/>
              </a:lnSpc>
              <a:spcBef>
                <a:spcPts val="0"/>
              </a:spcBef>
              <a:spcAft>
                <a:spcPts val="0"/>
              </a:spcAft>
              <a:buFont typeface="Noto Symbol"/>
              <a:buChar char="●"/>
            </a:pPr>
            <a:r>
              <a:rPr lang="en-US" sz="2000" dirty="0" smtClean="0">
                <a:solidFill>
                  <a:srgbClr val="002060"/>
                </a:solidFill>
                <a:latin typeface="Calibri"/>
                <a:ea typeface="Calibri"/>
                <a:cs typeface="Calibri"/>
                <a:sym typeface="Calibri"/>
              </a:rPr>
              <a:t>Bob </a:t>
            </a:r>
            <a:r>
              <a:rPr lang="en-US" sz="2000" dirty="0" err="1" smtClean="0">
                <a:solidFill>
                  <a:srgbClr val="002060"/>
                </a:solidFill>
                <a:latin typeface="Calibri"/>
                <a:ea typeface="Calibri"/>
                <a:cs typeface="Calibri"/>
                <a:sym typeface="Calibri"/>
              </a:rPr>
              <a:t>Kuligowski</a:t>
            </a:r>
            <a:endParaRPr lang="en-US" sz="2000" dirty="0" smtClean="0">
              <a:solidFill>
                <a:srgbClr val="002060"/>
              </a:solidFill>
              <a:latin typeface="Calibri"/>
              <a:ea typeface="Calibri"/>
              <a:cs typeface="Calibri"/>
              <a:sym typeface="Calibri"/>
            </a:endParaRPr>
          </a:p>
          <a:p>
            <a:pPr marL="639762" lvl="1" indent="-246062">
              <a:lnSpc>
                <a:spcPct val="75000"/>
              </a:lnSpc>
              <a:spcBef>
                <a:spcPts val="0"/>
              </a:spcBef>
              <a:spcAft>
                <a:spcPts val="0"/>
              </a:spcAft>
              <a:buFont typeface="Noto Symbol"/>
              <a:buChar char="●"/>
            </a:pPr>
            <a:r>
              <a:rPr lang="en-US" sz="2000" dirty="0" smtClean="0">
                <a:solidFill>
                  <a:srgbClr val="002060"/>
                </a:solidFill>
                <a:latin typeface="Calibri"/>
                <a:ea typeface="Calibri"/>
                <a:cs typeface="Calibri"/>
                <a:sym typeface="Calibri"/>
              </a:rPr>
              <a:t>Elizabeth Ebert</a:t>
            </a:r>
          </a:p>
          <a:p>
            <a:pPr marL="639762" lvl="1" indent="-246062">
              <a:lnSpc>
                <a:spcPct val="75000"/>
              </a:lnSpc>
              <a:spcBef>
                <a:spcPts val="0"/>
              </a:spcBef>
              <a:spcAft>
                <a:spcPts val="0"/>
              </a:spcAft>
              <a:buFont typeface="Noto Symbol"/>
              <a:buChar char="●"/>
            </a:pPr>
            <a:endParaRPr lang="en-US" sz="2000" dirty="0" smtClean="0">
              <a:solidFill>
                <a:srgbClr val="002060"/>
              </a:solidFill>
              <a:latin typeface="Calibri"/>
              <a:ea typeface="Calibri"/>
              <a:cs typeface="Calibri"/>
              <a:sym typeface="Calibri"/>
            </a:endParaRPr>
          </a:p>
          <a:p>
            <a:pPr marL="639762" lvl="1" indent="-246062">
              <a:lnSpc>
                <a:spcPct val="75000"/>
              </a:lnSpc>
              <a:spcBef>
                <a:spcPts val="0"/>
              </a:spcBef>
              <a:spcAft>
                <a:spcPts val="0"/>
              </a:spcAft>
              <a:buFont typeface="Noto Symbol"/>
              <a:buChar char="●"/>
            </a:pPr>
            <a:endParaRPr lang="en-US" sz="2000" b="0" i="0" u="none" strike="noStrike" cap="none" dirty="0" smtClean="0">
              <a:solidFill>
                <a:srgbClr val="002060"/>
              </a:solidFill>
              <a:latin typeface="Calibri"/>
              <a:ea typeface="Calibri"/>
              <a:cs typeface="Calibri"/>
              <a:sym typeface="Calibri"/>
            </a:endParaRPr>
          </a:p>
        </p:txBody>
      </p:sp>
      <p:sp>
        <p:nvSpPr>
          <p:cNvPr id="225" name="Shape 225"/>
          <p:cNvSpPr txBox="1"/>
          <p:nvPr/>
        </p:nvSpPr>
        <p:spPr>
          <a:xfrm>
            <a:off x="8277225" y="6457950"/>
            <a:ext cx="762000" cy="366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baseline="0">
                <a:solidFill>
                  <a:srgbClr val="295F71"/>
                </a:solidFill>
                <a:latin typeface="Calibri"/>
                <a:ea typeface="Calibri"/>
                <a:cs typeface="Calibri"/>
                <a:sym typeface="Calibri"/>
              </a:rPr>
              <a:pPr marL="0" marR="0" lvl="0" indent="0" algn="ctr" rtl="0">
                <a:lnSpc>
                  <a:spcPct val="100000"/>
                </a:lnSpc>
                <a:spcBef>
                  <a:spcPts val="0"/>
                </a:spcBef>
                <a:spcAft>
                  <a:spcPts val="0"/>
                </a:spcAft>
                <a:buClr>
                  <a:srgbClr val="295F71"/>
                </a:buClr>
                <a:buSzPct val="25000"/>
                <a:buFont typeface="Calibri"/>
                <a:buNone/>
              </a:pPr>
              <a:t>10</a:t>
            </a:fld>
            <a:endParaRPr lang="en-US" sz="1400" b="0" i="0" u="none" strike="noStrike" cap="none" baseline="0">
              <a:solidFill>
                <a:srgbClr val="295F71"/>
              </a:solidFill>
              <a:latin typeface="Calibri"/>
              <a:ea typeface="Calibri"/>
              <a:cs typeface="Calibri"/>
              <a:sym typeface="Calibri"/>
            </a:endParaRPr>
          </a:p>
        </p:txBody>
      </p:sp>
    </p:spTree>
    <p:extLst>
      <p:ext uri="{BB962C8B-B14F-4D97-AF65-F5344CB8AC3E}">
        <p14:creationId xmlns:p14="http://schemas.microsoft.com/office/powerpoint/2010/main" val="4042848204"/>
      </p:ext>
    </p:extLst>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239000" cy="914400"/>
          </a:xfrm>
        </p:spPr>
        <p:txBody>
          <a:bodyPr/>
          <a:lstStyle/>
          <a:p>
            <a:r>
              <a:rPr lang="en-US" dirty="0"/>
              <a:t>System </a:t>
            </a:r>
            <a:r>
              <a:rPr lang="en-US" dirty="0" smtClean="0"/>
              <a:t>Test - Test </a:t>
            </a:r>
            <a:r>
              <a:rPr lang="en-US" dirty="0"/>
              <a:t>Items</a:t>
            </a:r>
          </a:p>
        </p:txBody>
      </p:sp>
      <p:sp>
        <p:nvSpPr>
          <p:cNvPr id="4" name="Text Placeholder 3"/>
          <p:cNvSpPr>
            <a:spLocks noGrp="1"/>
          </p:cNvSpPr>
          <p:nvPr>
            <p:ph type="body" idx="1"/>
          </p:nvPr>
        </p:nvSpPr>
        <p:spPr>
          <a:xfrm>
            <a:off x="685800" y="1600200"/>
            <a:ext cx="7696200" cy="4678363"/>
          </a:xfrm>
        </p:spPr>
        <p:txBody>
          <a:bodyPr/>
          <a:lstStyle/>
          <a:p>
            <a:pPr>
              <a:spcBef>
                <a:spcPts val="600"/>
              </a:spcBef>
            </a:pPr>
            <a:r>
              <a:rPr lang="en-US" sz="2800" dirty="0">
                <a:latin typeface="Constantia" pitchFamily="18" charset="0"/>
              </a:rPr>
              <a:t>Production Components</a:t>
            </a:r>
          </a:p>
          <a:p>
            <a:pPr lvl="1">
              <a:spcBef>
                <a:spcPts val="600"/>
              </a:spcBef>
            </a:pPr>
            <a:r>
              <a:rPr lang="en-US" sz="1800" dirty="0"/>
              <a:t>Get </a:t>
            </a:r>
            <a:r>
              <a:rPr lang="en-US" sz="1800" dirty="0" smtClean="0"/>
              <a:t>NPP MIRS </a:t>
            </a:r>
            <a:r>
              <a:rPr lang="en-US" sz="1800" dirty="0"/>
              <a:t>rain rate data and generate </a:t>
            </a:r>
            <a:r>
              <a:rPr lang="en-US" sz="1800" dirty="0" smtClean="0"/>
              <a:t>NPP </a:t>
            </a:r>
            <a:r>
              <a:rPr lang="en-US" sz="1800" dirty="0" err="1" smtClean="0"/>
              <a:t>TRaPs</a:t>
            </a:r>
            <a:endParaRPr lang="en-US" sz="1800" dirty="0"/>
          </a:p>
          <a:p>
            <a:pPr lvl="1">
              <a:spcBef>
                <a:spcPts val="600"/>
              </a:spcBef>
            </a:pPr>
            <a:r>
              <a:rPr lang="en-US" sz="1800" dirty="0"/>
              <a:t>Add </a:t>
            </a:r>
            <a:r>
              <a:rPr lang="en-US" sz="1800" dirty="0" smtClean="0"/>
              <a:t>NPP </a:t>
            </a:r>
            <a:r>
              <a:rPr lang="en-US" sz="1800" dirty="0" err="1" smtClean="0"/>
              <a:t>TRaPs</a:t>
            </a:r>
            <a:r>
              <a:rPr lang="en-US" sz="1800" dirty="0" smtClean="0"/>
              <a:t> </a:t>
            </a:r>
            <a:r>
              <a:rPr lang="en-US" sz="1800" dirty="0"/>
              <a:t>to </a:t>
            </a:r>
            <a:r>
              <a:rPr lang="en-US" sz="1800" dirty="0" err="1" smtClean="0"/>
              <a:t>eTRaP</a:t>
            </a:r>
            <a:endParaRPr lang="en-US" sz="1800" dirty="0" smtClean="0"/>
          </a:p>
          <a:p>
            <a:pPr lvl="1">
              <a:spcBef>
                <a:spcPts val="600"/>
              </a:spcBef>
            </a:pPr>
            <a:r>
              <a:rPr lang="en-US" sz="1800" dirty="0"/>
              <a:t>Get </a:t>
            </a:r>
            <a:r>
              <a:rPr lang="en-US" sz="1800" dirty="0" smtClean="0"/>
              <a:t>GCOM/AMSR2 </a:t>
            </a:r>
            <a:r>
              <a:rPr lang="en-US" sz="1800" dirty="0"/>
              <a:t>rain rate data and generate </a:t>
            </a:r>
            <a:r>
              <a:rPr lang="en-US" sz="1800" dirty="0" smtClean="0"/>
              <a:t>GCOM/AMSR2 </a:t>
            </a:r>
            <a:r>
              <a:rPr lang="en-US" sz="1800" dirty="0" err="1"/>
              <a:t>TRaPs</a:t>
            </a:r>
            <a:endParaRPr lang="en-US" sz="1800" dirty="0"/>
          </a:p>
          <a:p>
            <a:pPr lvl="1">
              <a:spcBef>
                <a:spcPts val="600"/>
              </a:spcBef>
            </a:pPr>
            <a:r>
              <a:rPr lang="en-US" sz="1800" dirty="0"/>
              <a:t>Add </a:t>
            </a:r>
            <a:r>
              <a:rPr lang="en-US" sz="1800" dirty="0" smtClean="0"/>
              <a:t>GCOM/AMSR2 </a:t>
            </a:r>
            <a:r>
              <a:rPr lang="en-US" sz="1800" dirty="0" err="1"/>
              <a:t>TRaPs</a:t>
            </a:r>
            <a:r>
              <a:rPr lang="en-US" sz="1800" dirty="0"/>
              <a:t> to </a:t>
            </a:r>
            <a:r>
              <a:rPr lang="en-US" sz="1800" dirty="0" err="1" smtClean="0"/>
              <a:t>eTRaP</a:t>
            </a:r>
            <a:endParaRPr lang="en-US" sz="1800" dirty="0"/>
          </a:p>
          <a:p>
            <a:pPr>
              <a:spcBef>
                <a:spcPts val="600"/>
              </a:spcBef>
            </a:pPr>
            <a:r>
              <a:rPr lang="en-US" sz="2800" dirty="0" smtClean="0">
                <a:latin typeface="Constantia" pitchFamily="18" charset="0"/>
              </a:rPr>
              <a:t>Dissemination </a:t>
            </a:r>
            <a:r>
              <a:rPr lang="en-US" sz="2800" dirty="0">
                <a:latin typeface="Constantia" pitchFamily="18" charset="0"/>
              </a:rPr>
              <a:t>Components</a:t>
            </a:r>
          </a:p>
          <a:p>
            <a:pPr lvl="1">
              <a:spcBef>
                <a:spcPts val="600"/>
              </a:spcBef>
            </a:pPr>
            <a:r>
              <a:rPr lang="en-US" sz="1800" dirty="0" smtClean="0"/>
              <a:t>DDS – </a:t>
            </a:r>
            <a:r>
              <a:rPr lang="en-US" sz="1800" dirty="0" err="1" smtClean="0"/>
              <a:t>Ascii</a:t>
            </a:r>
            <a:r>
              <a:rPr lang="en-US" sz="1800" dirty="0" smtClean="0"/>
              <a:t> and tar files</a:t>
            </a:r>
          </a:p>
          <a:p>
            <a:pPr lvl="1">
              <a:spcBef>
                <a:spcPts val="600"/>
              </a:spcBef>
            </a:pPr>
            <a:r>
              <a:rPr lang="en-US" sz="1800" dirty="0"/>
              <a:t>GP50 –  gifs and text logs for Web </a:t>
            </a:r>
            <a:r>
              <a:rPr lang="en-US" sz="1800" dirty="0" smtClean="0"/>
              <a:t>monitoring</a:t>
            </a:r>
            <a:endParaRPr lang="en-US" sz="1800" dirty="0"/>
          </a:p>
          <a:p>
            <a:pPr lvl="1">
              <a:spcBef>
                <a:spcPts val="600"/>
              </a:spcBef>
            </a:pPr>
            <a:r>
              <a:rPr lang="en-US" sz="1800" dirty="0"/>
              <a:t>Since this is just a product upgrade for </a:t>
            </a:r>
            <a:r>
              <a:rPr lang="en-US" sz="1800" dirty="0" err="1"/>
              <a:t>eTRaP</a:t>
            </a:r>
            <a:r>
              <a:rPr lang="en-US" sz="1800" dirty="0"/>
              <a:t>, all dissemination components are unchanged</a:t>
            </a:r>
            <a:r>
              <a:rPr lang="en-US" sz="1800" dirty="0" smtClean="0"/>
              <a:t>. And no test for data distribution.</a:t>
            </a:r>
            <a:endParaRPr lang="en-US" sz="1800" dirty="0"/>
          </a:p>
          <a:p>
            <a:pPr>
              <a:spcBef>
                <a:spcPts val="600"/>
              </a:spcBef>
            </a:pPr>
            <a:r>
              <a:rPr lang="en-US" sz="2800" dirty="0">
                <a:latin typeface="Constantia" pitchFamily="18" charset="0"/>
              </a:rPr>
              <a:t>QC Monitoring Components</a:t>
            </a:r>
            <a:endParaRPr lang="en-US" sz="1800" dirty="0"/>
          </a:p>
          <a:p>
            <a:pPr lvl="1">
              <a:spcBef>
                <a:spcPts val="600"/>
              </a:spcBef>
            </a:pPr>
            <a:r>
              <a:rPr lang="en-US" sz="1800" dirty="0"/>
              <a:t>No test for monitoring.</a:t>
            </a:r>
          </a:p>
          <a:p>
            <a:pPr marL="0" indent="0">
              <a:buNone/>
            </a:pPr>
            <a:endParaRPr lang="en-US" sz="2000" dirty="0" smtClean="0"/>
          </a:p>
        </p:txBody>
      </p:sp>
      <p:sp>
        <p:nvSpPr>
          <p:cNvPr id="5" name="Slide Number Placeholder 4"/>
          <p:cNvSpPr>
            <a:spLocks noGrp="1"/>
          </p:cNvSpPr>
          <p:nvPr>
            <p:ph type="sldNum" sz="quarter" idx="12"/>
          </p:nvPr>
        </p:nvSpPr>
        <p:spPr/>
        <p:txBody>
          <a:bodyPr/>
          <a:lstStyle/>
          <a:p>
            <a:fld id="{F2DD085F-E8E4-475E-B682-1387BFCDF021}" type="slidenum">
              <a:rPr lang="en-US" smtClean="0"/>
              <a:pPr/>
              <a:t>100</a:t>
            </a:fld>
            <a:endParaRPr lang="en-US"/>
          </a:p>
        </p:txBody>
      </p:sp>
    </p:spTree>
    <p:extLst>
      <p:ext uri="{BB962C8B-B14F-4D97-AF65-F5344CB8AC3E}">
        <p14:creationId xmlns:p14="http://schemas.microsoft.com/office/powerpoint/2010/main" val="35089527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239000" cy="914400"/>
          </a:xfrm>
        </p:spPr>
        <p:txBody>
          <a:bodyPr/>
          <a:lstStyle/>
          <a:p>
            <a:r>
              <a:rPr lang="en-US" sz="2800" dirty="0"/>
              <a:t>System Test</a:t>
            </a:r>
            <a:br>
              <a:rPr lang="en-US" sz="2800" dirty="0"/>
            </a:br>
            <a:r>
              <a:rPr lang="en-US" sz="2800" dirty="0" err="1"/>
              <a:t>Test</a:t>
            </a:r>
            <a:r>
              <a:rPr lang="en-US" sz="2800" dirty="0"/>
              <a:t> Configuration</a:t>
            </a:r>
          </a:p>
        </p:txBody>
      </p:sp>
      <p:sp>
        <p:nvSpPr>
          <p:cNvPr id="4" name="Text Placeholder 3"/>
          <p:cNvSpPr>
            <a:spLocks noGrp="1"/>
          </p:cNvSpPr>
          <p:nvPr>
            <p:ph type="body" idx="1"/>
          </p:nvPr>
        </p:nvSpPr>
        <p:spPr>
          <a:xfrm>
            <a:off x="533400" y="2057400"/>
            <a:ext cx="8229600" cy="5029200"/>
          </a:xfrm>
        </p:spPr>
        <p:txBody>
          <a:bodyPr/>
          <a:lstStyle/>
          <a:p>
            <a:pPr>
              <a:spcBef>
                <a:spcPts val="600"/>
              </a:spcBef>
            </a:pPr>
            <a:r>
              <a:rPr lang="en-US" sz="2800" dirty="0">
                <a:latin typeface="Constantia" pitchFamily="18" charset="0"/>
              </a:rPr>
              <a:t>Define input/output locations</a:t>
            </a:r>
          </a:p>
          <a:p>
            <a:pPr lvl="1">
              <a:spcBef>
                <a:spcPts val="600"/>
              </a:spcBef>
            </a:pPr>
            <a:r>
              <a:rPr lang="en-US" sz="1800" dirty="0"/>
              <a:t>Make sure the input data are all available</a:t>
            </a:r>
          </a:p>
          <a:p>
            <a:pPr lvl="1">
              <a:spcBef>
                <a:spcPts val="600"/>
              </a:spcBef>
            </a:pPr>
            <a:r>
              <a:rPr lang="en-US" sz="1800" dirty="0"/>
              <a:t>Make sure all output directories are generated</a:t>
            </a:r>
          </a:p>
          <a:p>
            <a:pPr>
              <a:spcBef>
                <a:spcPts val="600"/>
              </a:spcBef>
            </a:pPr>
            <a:r>
              <a:rPr lang="en-US" sz="2800" dirty="0">
                <a:latin typeface="Constantia" pitchFamily="18" charset="0"/>
              </a:rPr>
              <a:t>Compile source code</a:t>
            </a:r>
          </a:p>
          <a:p>
            <a:pPr lvl="1">
              <a:spcBef>
                <a:spcPts val="600"/>
              </a:spcBef>
            </a:pPr>
            <a:r>
              <a:rPr lang="en-US" sz="1800" dirty="0"/>
              <a:t>In ../</a:t>
            </a:r>
            <a:r>
              <a:rPr lang="en-US" sz="1800" dirty="0" err="1"/>
              <a:t>src</a:t>
            </a:r>
            <a:r>
              <a:rPr lang="en-US" sz="1800" dirty="0"/>
              <a:t>,  execute ‘make’ </a:t>
            </a:r>
          </a:p>
          <a:p>
            <a:pPr lvl="1">
              <a:spcBef>
                <a:spcPts val="600"/>
              </a:spcBef>
            </a:pPr>
            <a:r>
              <a:rPr lang="en-US" sz="1800" dirty="0"/>
              <a:t>Verify all executable ‘*.exe’ generated and put in ../bin</a:t>
            </a:r>
          </a:p>
          <a:p>
            <a:pPr>
              <a:spcBef>
                <a:spcPts val="600"/>
              </a:spcBef>
            </a:pPr>
            <a:r>
              <a:rPr lang="en-US" sz="2800" dirty="0">
                <a:latin typeface="Constantia" pitchFamily="18" charset="0"/>
              </a:rPr>
              <a:t>Prepare scripts</a:t>
            </a:r>
          </a:p>
          <a:p>
            <a:pPr lvl="1">
              <a:spcBef>
                <a:spcPts val="600"/>
              </a:spcBef>
            </a:pPr>
            <a:r>
              <a:rPr lang="en-US" sz="1800" dirty="0"/>
              <a:t>Test acquisition drivers, process driver, product generation driver, and dissemination scripts individually </a:t>
            </a:r>
          </a:p>
          <a:p>
            <a:pPr lvl="1">
              <a:spcBef>
                <a:spcPts val="600"/>
              </a:spcBef>
            </a:pPr>
            <a:r>
              <a:rPr lang="en-US" sz="1800" dirty="0"/>
              <a:t>System test of scripts’ interactivity and compatibility on </a:t>
            </a:r>
            <a:r>
              <a:rPr lang="en-US" sz="1800" dirty="0" err="1"/>
              <a:t>cron</a:t>
            </a:r>
            <a:r>
              <a:rPr lang="en-US" sz="1800" dirty="0"/>
              <a:t> daemon</a:t>
            </a:r>
            <a:endParaRPr lang="en-US" sz="2000" dirty="0">
              <a:solidFill>
                <a:srgbClr val="C00000"/>
              </a:solidFill>
            </a:endParaRPr>
          </a:p>
          <a:p>
            <a:pPr>
              <a:spcBef>
                <a:spcPts val="600"/>
              </a:spcBef>
            </a:pPr>
            <a:r>
              <a:rPr lang="en-US" sz="2800" dirty="0">
                <a:latin typeface="Constantia" pitchFamily="18" charset="0"/>
              </a:rPr>
              <a:t>Set up </a:t>
            </a:r>
            <a:r>
              <a:rPr lang="en-US" sz="2800" dirty="0" err="1">
                <a:latin typeface="Constantia" pitchFamily="18" charset="0"/>
              </a:rPr>
              <a:t>cron</a:t>
            </a:r>
            <a:r>
              <a:rPr lang="en-US" sz="2800" dirty="0">
                <a:latin typeface="Constantia" pitchFamily="18" charset="0"/>
              </a:rPr>
              <a:t> table for </a:t>
            </a:r>
            <a:r>
              <a:rPr lang="en-US" sz="2800" dirty="0" err="1">
                <a:latin typeface="Constantia" pitchFamily="18" charset="0"/>
              </a:rPr>
              <a:t>eTRaP</a:t>
            </a:r>
            <a:endParaRPr lang="en-US" sz="2800" dirty="0">
              <a:latin typeface="Constantia" pitchFamily="18" charset="0"/>
            </a:endParaRPr>
          </a:p>
          <a:p>
            <a:endParaRPr lang="en-US" sz="2200" dirty="0"/>
          </a:p>
        </p:txBody>
      </p:sp>
      <p:sp>
        <p:nvSpPr>
          <p:cNvPr id="5" name="Slide Number Placeholder 4"/>
          <p:cNvSpPr>
            <a:spLocks noGrp="1"/>
          </p:cNvSpPr>
          <p:nvPr>
            <p:ph type="sldNum" sz="quarter" idx="12"/>
          </p:nvPr>
        </p:nvSpPr>
        <p:spPr/>
        <p:txBody>
          <a:bodyPr/>
          <a:lstStyle/>
          <a:p>
            <a:fld id="{F2DD085F-E8E4-475E-B682-1387BFCDF021}"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2216235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239000" cy="914400"/>
          </a:xfrm>
        </p:spPr>
        <p:txBody>
          <a:bodyPr/>
          <a:lstStyle/>
          <a:p>
            <a:r>
              <a:rPr lang="en-US" sz="2800" dirty="0"/>
              <a:t>System </a:t>
            </a:r>
            <a:r>
              <a:rPr lang="en-US" sz="2800" dirty="0" smtClean="0"/>
              <a:t>Test</a:t>
            </a:r>
            <a:r>
              <a:rPr lang="en-US" sz="2800" dirty="0"/>
              <a:t> </a:t>
            </a:r>
            <a:r>
              <a:rPr lang="en-US" sz="2800" dirty="0" smtClean="0"/>
              <a:t>Results</a:t>
            </a:r>
            <a:endParaRPr lang="en-US" sz="2800" dirty="0"/>
          </a:p>
        </p:txBody>
      </p:sp>
      <p:sp>
        <p:nvSpPr>
          <p:cNvPr id="4" name="Text Placeholder 3"/>
          <p:cNvSpPr>
            <a:spLocks noGrp="1"/>
          </p:cNvSpPr>
          <p:nvPr>
            <p:ph type="body" idx="1"/>
          </p:nvPr>
        </p:nvSpPr>
        <p:spPr>
          <a:xfrm>
            <a:off x="533400" y="1981200"/>
            <a:ext cx="8229600" cy="5029200"/>
          </a:xfrm>
        </p:spPr>
        <p:txBody>
          <a:bodyPr/>
          <a:lstStyle/>
          <a:p>
            <a:pPr>
              <a:spcBef>
                <a:spcPts val="600"/>
              </a:spcBef>
            </a:pPr>
            <a:r>
              <a:rPr lang="en-US" sz="2800" dirty="0" smtClean="0">
                <a:latin typeface="Constantia" pitchFamily="18" charset="0"/>
              </a:rPr>
              <a:t>System Test Results were reviewed by the </a:t>
            </a:r>
            <a:r>
              <a:rPr lang="en-US" sz="2800" dirty="0" err="1" smtClean="0">
                <a:latin typeface="Constantia" pitchFamily="18" charset="0"/>
              </a:rPr>
              <a:t>eTRaP</a:t>
            </a:r>
            <a:r>
              <a:rPr lang="en-US" sz="2800" dirty="0" smtClean="0">
                <a:latin typeface="Constantia" pitchFamily="18" charset="0"/>
              </a:rPr>
              <a:t> algorithm developer, PAL and installation Programmer</a:t>
            </a:r>
            <a:endParaRPr lang="en-US" sz="2800" dirty="0">
              <a:latin typeface="Constantia" pitchFamily="18" charset="0"/>
            </a:endParaRPr>
          </a:p>
          <a:p>
            <a:pPr>
              <a:spcBef>
                <a:spcPts val="600"/>
              </a:spcBef>
            </a:pPr>
            <a:r>
              <a:rPr lang="en-US" sz="2800" dirty="0" smtClean="0">
                <a:latin typeface="Constantia" pitchFamily="18" charset="0"/>
              </a:rPr>
              <a:t>Product output generated from </a:t>
            </a:r>
            <a:r>
              <a:rPr lang="en-US" sz="2800" dirty="0" err="1" smtClean="0">
                <a:latin typeface="Constantia" pitchFamily="18" charset="0"/>
              </a:rPr>
              <a:t>Goe</a:t>
            </a:r>
            <a:r>
              <a:rPr lang="en-US" sz="2800" dirty="0" smtClean="0">
                <a:latin typeface="Constantia" pitchFamily="18" charset="0"/>
              </a:rPr>
              <a:t> test were compared with the same products generated from geo product.</a:t>
            </a:r>
          </a:p>
          <a:p>
            <a:pPr>
              <a:spcBef>
                <a:spcPts val="600"/>
              </a:spcBef>
            </a:pPr>
            <a:r>
              <a:rPr lang="en-US" sz="2800" dirty="0" smtClean="0">
                <a:latin typeface="Constantia" pitchFamily="18" charset="0"/>
              </a:rPr>
              <a:t>Test data were sent to user and tested by user.</a:t>
            </a:r>
            <a:endParaRPr lang="en-US" sz="2800" dirty="0">
              <a:latin typeface="Constantia" pitchFamily="18" charset="0"/>
            </a:endParaRPr>
          </a:p>
          <a:p>
            <a:pPr marL="393700" lvl="1" indent="0">
              <a:spcBef>
                <a:spcPts val="600"/>
              </a:spcBef>
              <a:buNone/>
            </a:pPr>
            <a:endParaRPr lang="en-US" sz="1800" dirty="0"/>
          </a:p>
          <a:p>
            <a:endParaRPr lang="en-US" sz="2200" dirty="0"/>
          </a:p>
        </p:txBody>
      </p:sp>
      <p:sp>
        <p:nvSpPr>
          <p:cNvPr id="5" name="Slide Number Placeholder 4"/>
          <p:cNvSpPr>
            <a:spLocks noGrp="1"/>
          </p:cNvSpPr>
          <p:nvPr>
            <p:ph type="sldNum" sz="quarter" idx="12"/>
          </p:nvPr>
        </p:nvSpPr>
        <p:spPr/>
        <p:txBody>
          <a:bodyPr/>
          <a:lstStyle/>
          <a:p>
            <a:fld id="{F2DD085F-E8E4-475E-B682-1387BFCDF021}"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3554239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239000" cy="914400"/>
          </a:xfrm>
        </p:spPr>
        <p:txBody>
          <a:bodyPr/>
          <a:lstStyle/>
          <a:p>
            <a:r>
              <a:rPr lang="en-US" sz="3200" dirty="0"/>
              <a:t>System </a:t>
            </a:r>
            <a:r>
              <a:rPr lang="en-US" sz="3200" dirty="0" smtClean="0"/>
              <a:t>Test</a:t>
            </a:r>
            <a:r>
              <a:rPr lang="en-US" sz="3200" dirty="0"/>
              <a:t/>
            </a:r>
            <a:br>
              <a:rPr lang="en-US" sz="3200" dirty="0"/>
            </a:br>
            <a:r>
              <a:rPr lang="en-US" sz="3200" dirty="0"/>
              <a:t> </a:t>
            </a:r>
            <a:r>
              <a:rPr lang="en-US" sz="2400" dirty="0" err="1"/>
              <a:t>Test</a:t>
            </a:r>
            <a:r>
              <a:rPr lang="en-US" sz="2400" dirty="0"/>
              <a:t> Result </a:t>
            </a:r>
            <a:r>
              <a:rPr lang="en-US" sz="2400" dirty="0" smtClean="0"/>
              <a:t>(without ATMS/AMSR2)—EMERAUDE</a:t>
            </a:r>
            <a:endParaRPr lang="en-US" sz="2400" dirty="0"/>
          </a:p>
        </p:txBody>
      </p:sp>
      <p:sp>
        <p:nvSpPr>
          <p:cNvPr id="4" name="Slide Number Placeholder 3"/>
          <p:cNvSpPr>
            <a:spLocks noGrp="1"/>
          </p:cNvSpPr>
          <p:nvPr>
            <p:ph type="sldNum" sz="quarter" idx="12"/>
          </p:nvPr>
        </p:nvSpPr>
        <p:spPr/>
        <p:txBody>
          <a:bodyPr/>
          <a:lstStyle/>
          <a:p>
            <a:fld id="{F2DD085F-E8E4-475E-B682-1387BFCDF021}" type="slidenum">
              <a:rPr lang="en-US" smtClean="0"/>
              <a:pPr/>
              <a:t>103</a:t>
            </a:fld>
            <a:endParaRPr lang="en-US"/>
          </a:p>
        </p:txBody>
      </p:sp>
      <p:sp>
        <p:nvSpPr>
          <p:cNvPr id="8" name="TextBox 10"/>
          <p:cNvSpPr txBox="1"/>
          <p:nvPr/>
        </p:nvSpPr>
        <p:spPr>
          <a:xfrm>
            <a:off x="7543800" y="2438400"/>
            <a:ext cx="1441286" cy="138499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5pPr>
            <a:lvl6pPr marL="2286000" algn="l" defTabSz="914400" rtl="0" eaLnBrk="1" latinLnBrk="0" hangingPunct="1">
              <a:defRPr sz="2400" kern="1200">
                <a:solidFill>
                  <a:schemeClr val="tx1"/>
                </a:solidFill>
                <a:latin typeface="Constantia" pitchFamily="18" charset="0"/>
                <a:ea typeface="MS PGothic" pitchFamily="34" charset="-128"/>
                <a:cs typeface="+mn-cs"/>
              </a:defRPr>
            </a:lvl6pPr>
            <a:lvl7pPr marL="2743200" algn="l" defTabSz="914400" rtl="0" eaLnBrk="1" latinLnBrk="0" hangingPunct="1">
              <a:defRPr sz="2400" kern="1200">
                <a:solidFill>
                  <a:schemeClr val="tx1"/>
                </a:solidFill>
                <a:latin typeface="Constantia" pitchFamily="18" charset="0"/>
                <a:ea typeface="MS PGothic" pitchFamily="34" charset="-128"/>
                <a:cs typeface="+mn-cs"/>
              </a:defRPr>
            </a:lvl7pPr>
            <a:lvl8pPr marL="3200400" algn="l" defTabSz="914400" rtl="0" eaLnBrk="1" latinLnBrk="0" hangingPunct="1">
              <a:defRPr sz="2400" kern="1200">
                <a:solidFill>
                  <a:schemeClr val="tx1"/>
                </a:solidFill>
                <a:latin typeface="Constantia" pitchFamily="18" charset="0"/>
                <a:ea typeface="MS PGothic" pitchFamily="34" charset="-128"/>
                <a:cs typeface="+mn-cs"/>
              </a:defRPr>
            </a:lvl8pPr>
            <a:lvl9pPr marL="3657600" algn="l" defTabSz="914400" rtl="0" eaLnBrk="1" latinLnBrk="0" hangingPunct="1">
              <a:defRPr sz="2400" kern="1200">
                <a:solidFill>
                  <a:schemeClr val="tx1"/>
                </a:solidFill>
                <a:latin typeface="Constantia" pitchFamily="18" charset="0"/>
                <a:ea typeface="MS PGothic" pitchFamily="34" charset="-128"/>
                <a:cs typeface="+mn-cs"/>
              </a:defRPr>
            </a:lvl9pPr>
          </a:lstStyle>
          <a:p>
            <a:r>
              <a:rPr lang="en-US" sz="1400" dirty="0" smtClean="0"/>
              <a:t>Without ATMS/AMSR2, fewer members to produce </a:t>
            </a:r>
            <a:r>
              <a:rPr lang="en-US" sz="1400" dirty="0" err="1" smtClean="0"/>
              <a:t>eTRaPs</a:t>
            </a:r>
            <a:r>
              <a:rPr lang="en-US" sz="1400" dirty="0" smtClean="0"/>
              <a:t> for some periods</a:t>
            </a:r>
            <a:endParaRPr lang="en-US" sz="1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56263"/>
            <a:ext cx="7391400" cy="401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752600" y="2992784"/>
            <a:ext cx="352425" cy="27622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865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239000" cy="914400"/>
          </a:xfrm>
        </p:spPr>
        <p:txBody>
          <a:bodyPr/>
          <a:lstStyle/>
          <a:p>
            <a:r>
              <a:rPr lang="en-US" sz="3200" dirty="0"/>
              <a:t>System Test </a:t>
            </a:r>
            <a:br>
              <a:rPr lang="en-US" sz="3200" dirty="0"/>
            </a:br>
            <a:r>
              <a:rPr lang="en-US" sz="3200" dirty="0"/>
              <a:t> </a:t>
            </a:r>
            <a:r>
              <a:rPr lang="en-US" sz="2400" dirty="0" err="1"/>
              <a:t>Test</a:t>
            </a:r>
            <a:r>
              <a:rPr lang="en-US" sz="2400" dirty="0"/>
              <a:t> Result </a:t>
            </a:r>
            <a:r>
              <a:rPr lang="en-US" sz="2400" dirty="0" smtClean="0"/>
              <a:t>(with ATMS/AMSR2)—EMERAUDE</a:t>
            </a:r>
            <a:endParaRPr lang="en-US" sz="2400" dirty="0"/>
          </a:p>
        </p:txBody>
      </p:sp>
      <p:sp>
        <p:nvSpPr>
          <p:cNvPr id="4" name="Slide Number Placeholder 3"/>
          <p:cNvSpPr>
            <a:spLocks noGrp="1"/>
          </p:cNvSpPr>
          <p:nvPr>
            <p:ph type="sldNum" sz="quarter" idx="12"/>
          </p:nvPr>
        </p:nvSpPr>
        <p:spPr/>
        <p:txBody>
          <a:bodyPr/>
          <a:lstStyle/>
          <a:p>
            <a:fld id="{F2DD085F-E8E4-475E-B682-1387BFCDF021}" type="slidenum">
              <a:rPr lang="en-US" smtClean="0"/>
              <a:pPr/>
              <a:t>104</a:t>
            </a:fld>
            <a:endParaRPr lang="en-US"/>
          </a:p>
        </p:txBody>
      </p:sp>
      <p:sp>
        <p:nvSpPr>
          <p:cNvPr id="8" name="TextBox 10"/>
          <p:cNvSpPr txBox="1"/>
          <p:nvPr/>
        </p:nvSpPr>
        <p:spPr>
          <a:xfrm>
            <a:off x="7391400" y="2314574"/>
            <a:ext cx="1441286" cy="138499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onstantia" pitchFamily="18" charset="0"/>
                <a:ea typeface="MS PGothic" pitchFamily="34" charset="-128"/>
                <a:cs typeface="+mn-cs"/>
              </a:defRPr>
            </a:lvl5pPr>
            <a:lvl6pPr marL="2286000" algn="l" defTabSz="914400" rtl="0" eaLnBrk="1" latinLnBrk="0" hangingPunct="1">
              <a:defRPr sz="2400" kern="1200">
                <a:solidFill>
                  <a:schemeClr val="tx1"/>
                </a:solidFill>
                <a:latin typeface="Constantia" pitchFamily="18" charset="0"/>
                <a:ea typeface="MS PGothic" pitchFamily="34" charset="-128"/>
                <a:cs typeface="+mn-cs"/>
              </a:defRPr>
            </a:lvl6pPr>
            <a:lvl7pPr marL="2743200" algn="l" defTabSz="914400" rtl="0" eaLnBrk="1" latinLnBrk="0" hangingPunct="1">
              <a:defRPr sz="2400" kern="1200">
                <a:solidFill>
                  <a:schemeClr val="tx1"/>
                </a:solidFill>
                <a:latin typeface="Constantia" pitchFamily="18" charset="0"/>
                <a:ea typeface="MS PGothic" pitchFamily="34" charset="-128"/>
                <a:cs typeface="+mn-cs"/>
              </a:defRPr>
            </a:lvl7pPr>
            <a:lvl8pPr marL="3200400" algn="l" defTabSz="914400" rtl="0" eaLnBrk="1" latinLnBrk="0" hangingPunct="1">
              <a:defRPr sz="2400" kern="1200">
                <a:solidFill>
                  <a:schemeClr val="tx1"/>
                </a:solidFill>
                <a:latin typeface="Constantia" pitchFamily="18" charset="0"/>
                <a:ea typeface="MS PGothic" pitchFamily="34" charset="-128"/>
                <a:cs typeface="+mn-cs"/>
              </a:defRPr>
            </a:lvl8pPr>
            <a:lvl9pPr marL="3657600" algn="l" defTabSz="914400" rtl="0" eaLnBrk="1" latinLnBrk="0" hangingPunct="1">
              <a:defRPr sz="2400" kern="1200">
                <a:solidFill>
                  <a:schemeClr val="tx1"/>
                </a:solidFill>
                <a:latin typeface="Constantia" pitchFamily="18" charset="0"/>
                <a:ea typeface="MS PGothic" pitchFamily="34" charset="-128"/>
                <a:cs typeface="+mn-cs"/>
              </a:defRPr>
            </a:lvl9pPr>
          </a:lstStyle>
          <a:p>
            <a:r>
              <a:rPr lang="en-US" sz="1400" dirty="0" smtClean="0"/>
              <a:t>With ATMS/AMSR2, more members to produce </a:t>
            </a:r>
            <a:r>
              <a:rPr lang="en-US" sz="1400" dirty="0" err="1" smtClean="0"/>
              <a:t>eTRaPs</a:t>
            </a:r>
            <a:r>
              <a:rPr lang="en-US" sz="1400" dirty="0" smtClean="0"/>
              <a:t> for all periods</a:t>
            </a:r>
            <a:endParaRPr lang="en-US" sz="1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1600"/>
            <a:ext cx="6934200" cy="474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1371600" y="2868958"/>
            <a:ext cx="352425" cy="27622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769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17996"/>
            <a:ext cx="7239000" cy="914400"/>
          </a:xfrm>
        </p:spPr>
        <p:txBody>
          <a:bodyPr/>
          <a:lstStyle/>
          <a:p>
            <a:r>
              <a:rPr lang="en-US" sz="3200" dirty="0"/>
              <a:t>System Test </a:t>
            </a:r>
            <a:br>
              <a:rPr lang="en-US" sz="3200" dirty="0"/>
            </a:br>
            <a:r>
              <a:rPr lang="en-US" sz="3200" dirty="0"/>
              <a:t> </a:t>
            </a:r>
            <a:r>
              <a:rPr lang="en-US" sz="2400" dirty="0" err="1"/>
              <a:t>Test</a:t>
            </a:r>
            <a:r>
              <a:rPr lang="en-US" sz="2400" dirty="0"/>
              <a:t> </a:t>
            </a:r>
            <a:r>
              <a:rPr lang="en-US" sz="2400" dirty="0" smtClean="0"/>
              <a:t>Result—EMERAUDE</a:t>
            </a:r>
            <a:endParaRPr lang="en-US" sz="2400" dirty="0"/>
          </a:p>
        </p:txBody>
      </p:sp>
      <p:sp>
        <p:nvSpPr>
          <p:cNvPr id="4" name="Slide Number Placeholder 3"/>
          <p:cNvSpPr>
            <a:spLocks noGrp="1"/>
          </p:cNvSpPr>
          <p:nvPr>
            <p:ph type="sldNum" sz="quarter" idx="12"/>
          </p:nvPr>
        </p:nvSpPr>
        <p:spPr/>
        <p:txBody>
          <a:bodyPr/>
          <a:lstStyle/>
          <a:p>
            <a:fld id="{F2DD085F-E8E4-475E-B682-1387BFCDF021}" type="slidenum">
              <a:rPr lang="en-US" smtClean="0"/>
              <a:pPr/>
              <a:t>105</a:t>
            </a:fld>
            <a:endParaRPr lang="en-US"/>
          </a:p>
        </p:txBody>
      </p:sp>
      <p:sp>
        <p:nvSpPr>
          <p:cNvPr id="10" name="TextBox 9"/>
          <p:cNvSpPr txBox="1"/>
          <p:nvPr/>
        </p:nvSpPr>
        <p:spPr>
          <a:xfrm>
            <a:off x="311888" y="5638800"/>
            <a:ext cx="3781424" cy="307777"/>
          </a:xfrm>
          <a:prstGeom prst="rect">
            <a:avLst/>
          </a:prstGeom>
          <a:noFill/>
        </p:spPr>
        <p:txBody>
          <a:bodyPr wrap="square" lIns="0" rIns="0" rtlCol="0">
            <a:spAutoFit/>
          </a:bodyPr>
          <a:lstStyle/>
          <a:p>
            <a:pPr algn="ctr"/>
            <a:r>
              <a:rPr lang="en-US" dirty="0"/>
              <a:t>Probability of &gt; 25 </a:t>
            </a:r>
            <a:r>
              <a:rPr lang="en-US" dirty="0" smtClean="0"/>
              <a:t>mm(without ATMS/AMSR2)</a:t>
            </a:r>
            <a:endParaRPr lang="en-US" dirty="0"/>
          </a:p>
        </p:txBody>
      </p:sp>
      <p:pic>
        <p:nvPicPr>
          <p:cNvPr id="8" name="Picture 5" descr="C:\Users\liqun.ma\Documents\2016EMERAUDE.p25.0320180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45621"/>
            <a:ext cx="3186112" cy="22651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cygwin64\home\liqun.ma\2016EMERAUDE.p25.03201800.1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45621"/>
            <a:ext cx="3186112" cy="22651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51457" y="5638800"/>
            <a:ext cx="3781424" cy="307777"/>
          </a:xfrm>
          <a:prstGeom prst="rect">
            <a:avLst/>
          </a:prstGeom>
          <a:noFill/>
        </p:spPr>
        <p:txBody>
          <a:bodyPr wrap="square" lIns="0" rIns="0" rtlCol="0">
            <a:spAutoFit/>
          </a:bodyPr>
          <a:lstStyle/>
          <a:p>
            <a:pPr algn="ctr"/>
            <a:r>
              <a:rPr lang="en-US" dirty="0"/>
              <a:t>Probability of &gt; 25 </a:t>
            </a:r>
            <a:r>
              <a:rPr lang="en-US" dirty="0" smtClean="0"/>
              <a:t>mm(with ATMS/AMSR2)</a:t>
            </a:r>
            <a:endParaRPr lang="en-US" dirty="0"/>
          </a:p>
        </p:txBody>
      </p:sp>
      <p:sp>
        <p:nvSpPr>
          <p:cNvPr id="16" name="TextBox 15"/>
          <p:cNvSpPr txBox="1"/>
          <p:nvPr/>
        </p:nvSpPr>
        <p:spPr>
          <a:xfrm>
            <a:off x="7779377" y="3393408"/>
            <a:ext cx="1219200" cy="1169551"/>
          </a:xfrm>
          <a:prstGeom prst="rect">
            <a:avLst/>
          </a:prstGeom>
          <a:noFill/>
        </p:spPr>
        <p:txBody>
          <a:bodyPr wrap="square" rtlCol="0">
            <a:spAutoFit/>
          </a:bodyPr>
          <a:lstStyle/>
          <a:p>
            <a:pPr algn="ctr"/>
            <a:r>
              <a:rPr lang="en-US" dirty="0" smtClean="0"/>
              <a:t>Additional members improved probability resolution</a:t>
            </a:r>
            <a:endParaRPr lang="en-US" dirty="0"/>
          </a:p>
        </p:txBody>
      </p:sp>
    </p:spTree>
    <p:extLst>
      <p:ext uri="{BB962C8B-B14F-4D97-AF65-F5344CB8AC3E}">
        <p14:creationId xmlns:p14="http://schemas.microsoft.com/office/powerpoint/2010/main" val="8584955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17996"/>
            <a:ext cx="7239000" cy="914400"/>
          </a:xfrm>
        </p:spPr>
        <p:txBody>
          <a:bodyPr/>
          <a:lstStyle/>
          <a:p>
            <a:r>
              <a:rPr lang="en-US" sz="3200" dirty="0"/>
              <a:t>System Test </a:t>
            </a:r>
            <a:br>
              <a:rPr lang="en-US" sz="3200" dirty="0"/>
            </a:br>
            <a:r>
              <a:rPr lang="en-US" sz="3200" dirty="0"/>
              <a:t> </a:t>
            </a:r>
            <a:r>
              <a:rPr lang="en-US" sz="2400" dirty="0" err="1"/>
              <a:t>Test</a:t>
            </a:r>
            <a:r>
              <a:rPr lang="en-US" sz="2400" dirty="0"/>
              <a:t> </a:t>
            </a:r>
            <a:r>
              <a:rPr lang="en-US" sz="2400" dirty="0" smtClean="0"/>
              <a:t>Result—EMERAUDE</a:t>
            </a:r>
            <a:endParaRPr lang="en-US" sz="2400" dirty="0"/>
          </a:p>
        </p:txBody>
      </p:sp>
      <p:sp>
        <p:nvSpPr>
          <p:cNvPr id="4" name="Slide Number Placeholder 3"/>
          <p:cNvSpPr>
            <a:spLocks noGrp="1"/>
          </p:cNvSpPr>
          <p:nvPr>
            <p:ph type="sldNum" sz="quarter" idx="12"/>
          </p:nvPr>
        </p:nvSpPr>
        <p:spPr/>
        <p:txBody>
          <a:bodyPr/>
          <a:lstStyle/>
          <a:p>
            <a:fld id="{F2DD085F-E8E4-475E-B682-1387BFCDF021}" type="slidenum">
              <a:rPr lang="en-US" smtClean="0"/>
              <a:pPr/>
              <a:t>106</a:t>
            </a:fld>
            <a:endParaRPr lang="en-US"/>
          </a:p>
        </p:txBody>
      </p:sp>
      <p:sp>
        <p:nvSpPr>
          <p:cNvPr id="10" name="TextBox 9"/>
          <p:cNvSpPr txBox="1"/>
          <p:nvPr/>
        </p:nvSpPr>
        <p:spPr>
          <a:xfrm>
            <a:off x="248204" y="5759870"/>
            <a:ext cx="3781424" cy="307777"/>
          </a:xfrm>
          <a:prstGeom prst="rect">
            <a:avLst/>
          </a:prstGeom>
          <a:noFill/>
        </p:spPr>
        <p:txBody>
          <a:bodyPr wrap="square" lIns="0" rIns="0" rtlCol="0">
            <a:spAutoFit/>
          </a:bodyPr>
          <a:lstStyle/>
          <a:p>
            <a:pPr algn="ctr"/>
            <a:r>
              <a:rPr lang="en-US" dirty="0"/>
              <a:t>Probability of &gt; </a:t>
            </a:r>
            <a:r>
              <a:rPr lang="en-US" dirty="0" smtClean="0"/>
              <a:t>50 mm(without ATMS/AMSR2)</a:t>
            </a:r>
            <a:endParaRPr lang="en-US" dirty="0"/>
          </a:p>
        </p:txBody>
      </p:sp>
      <p:pic>
        <p:nvPicPr>
          <p:cNvPr id="11" name="Picture 6" descr="C:\Users\liqun.ma\Documents\2016EMERAUDE.p50.0320180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36" y="2845621"/>
            <a:ext cx="3392955" cy="2412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cygwin64\home\liqun.ma\2016EMERAUDE.p50.03201800.1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548" y="2845621"/>
            <a:ext cx="3392955" cy="24121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54191" y="5725916"/>
            <a:ext cx="3781424" cy="307777"/>
          </a:xfrm>
          <a:prstGeom prst="rect">
            <a:avLst/>
          </a:prstGeom>
          <a:noFill/>
        </p:spPr>
        <p:txBody>
          <a:bodyPr wrap="square" lIns="0" rIns="0" rtlCol="0">
            <a:spAutoFit/>
          </a:bodyPr>
          <a:lstStyle/>
          <a:p>
            <a:pPr algn="ctr"/>
            <a:r>
              <a:rPr lang="en-US" dirty="0"/>
              <a:t>Probability of &gt; </a:t>
            </a:r>
            <a:r>
              <a:rPr lang="en-US" dirty="0" smtClean="0"/>
              <a:t>50 mm(with ATMS/AMSR2)</a:t>
            </a:r>
            <a:endParaRPr lang="en-US" dirty="0"/>
          </a:p>
        </p:txBody>
      </p:sp>
      <p:sp>
        <p:nvSpPr>
          <p:cNvPr id="16" name="TextBox 15"/>
          <p:cNvSpPr txBox="1"/>
          <p:nvPr/>
        </p:nvSpPr>
        <p:spPr>
          <a:xfrm>
            <a:off x="7828503" y="3048000"/>
            <a:ext cx="1219200" cy="1169551"/>
          </a:xfrm>
          <a:prstGeom prst="rect">
            <a:avLst/>
          </a:prstGeom>
          <a:noFill/>
        </p:spPr>
        <p:txBody>
          <a:bodyPr wrap="square" rtlCol="0">
            <a:spAutoFit/>
          </a:bodyPr>
          <a:lstStyle/>
          <a:p>
            <a:pPr algn="ctr"/>
            <a:r>
              <a:rPr lang="en-US" dirty="0" smtClean="0"/>
              <a:t>Additional members improved probability resolution</a:t>
            </a:r>
            <a:endParaRPr lang="en-US" dirty="0"/>
          </a:p>
        </p:txBody>
      </p:sp>
    </p:spTree>
    <p:extLst>
      <p:ext uri="{BB962C8B-B14F-4D97-AF65-F5344CB8AC3E}">
        <p14:creationId xmlns:p14="http://schemas.microsoft.com/office/powerpoint/2010/main" val="25413572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bwMode="auto">
          <a:xfrm>
            <a:off x="381000" y="1066800"/>
            <a:ext cx="8577263" cy="1347787"/>
          </a:xfrm>
          <a:prstGeom prst="rect">
            <a:avLst/>
          </a:prstGeom>
          <a:noFill/>
          <a:ln>
            <a:miter lim="800000"/>
            <a:headEnd/>
            <a:tailEnd/>
          </a:ln>
        </p:spPr>
        <p:txBody>
          <a:bodyPr/>
          <a:lstStyle/>
          <a:p>
            <a:pPr algn="ctr"/>
            <a:r>
              <a:rPr lang="en-US" sz="4400" b="1" dirty="0" smtClean="0">
                <a:solidFill>
                  <a:srgbClr val="002060"/>
                </a:solidFill>
              </a:rPr>
              <a:t>System Test </a:t>
            </a:r>
            <a:r>
              <a:rPr lang="en-US" sz="4400" dirty="0" smtClean="0">
                <a:solidFill>
                  <a:srgbClr val="002060"/>
                </a:solidFill>
              </a:rPr>
              <a:t/>
            </a:r>
            <a:br>
              <a:rPr lang="en-US" sz="4400" dirty="0" smtClean="0">
                <a:solidFill>
                  <a:srgbClr val="002060"/>
                </a:solidFill>
              </a:rPr>
            </a:br>
            <a:r>
              <a:rPr lang="en-US" sz="3600" dirty="0" smtClean="0">
                <a:solidFill>
                  <a:srgbClr val="002060"/>
                </a:solidFill>
              </a:rPr>
              <a:t> </a:t>
            </a:r>
            <a:r>
              <a:rPr lang="en-US" sz="3200" b="1" dirty="0" smtClean="0">
                <a:solidFill>
                  <a:srgbClr val="002060"/>
                </a:solidFill>
              </a:rPr>
              <a:t>Processing Monitoring - Operators Needs</a:t>
            </a:r>
          </a:p>
        </p:txBody>
      </p:sp>
      <p:sp>
        <p:nvSpPr>
          <p:cNvPr id="88067" name="Rectangle 3"/>
          <p:cNvSpPr>
            <a:spLocks noGrp="1" noChangeArrowheads="1"/>
          </p:cNvSpPr>
          <p:nvPr>
            <p:ph type="body" idx="4294967295"/>
          </p:nvPr>
        </p:nvSpPr>
        <p:spPr bwMode="auto">
          <a:xfrm>
            <a:off x="228600" y="2819400"/>
            <a:ext cx="8467725" cy="1211263"/>
          </a:xfrm>
          <a:prstGeom prst="rect">
            <a:avLst/>
          </a:prstGeom>
          <a:noFill/>
          <a:ln>
            <a:miter lim="800000"/>
            <a:headEnd/>
            <a:tailEnd/>
          </a:ln>
        </p:spPr>
        <p:txBody>
          <a:bodyPr/>
          <a:lstStyle/>
          <a:p>
            <a:pPr>
              <a:spcBef>
                <a:spcPct val="50000"/>
              </a:spcBef>
            </a:pPr>
            <a:r>
              <a:rPr lang="en-US" sz="2800" dirty="0" smtClean="0"/>
              <a:t>No test.</a:t>
            </a:r>
          </a:p>
          <a:p>
            <a:pPr>
              <a:spcBef>
                <a:spcPct val="50000"/>
              </a:spcBef>
              <a:buNone/>
            </a:pPr>
            <a:endParaRPr lang="en-US" sz="2000" dirty="0" smtClean="0"/>
          </a:p>
          <a:p>
            <a:pPr>
              <a:spcBef>
                <a:spcPct val="50000"/>
              </a:spcBef>
            </a:pPr>
            <a:endParaRPr lang="en-US" sz="2400" dirty="0" smtClean="0"/>
          </a:p>
          <a:p>
            <a:pPr>
              <a:spcBef>
                <a:spcPct val="50000"/>
              </a:spcBef>
              <a:buFont typeface="Wingdings 2" pitchFamily="18" charset="2"/>
              <a:buNone/>
            </a:pPr>
            <a:r>
              <a:rPr lang="en-US" sz="2400" dirty="0" smtClean="0">
                <a:solidFill>
                  <a:srgbClr val="C00000"/>
                </a:solidFill>
              </a:rPr>
              <a:t>		</a:t>
            </a:r>
          </a:p>
        </p:txBody>
      </p:sp>
      <p:sp>
        <p:nvSpPr>
          <p:cNvPr id="21509" name="Date Placeholder 4"/>
          <p:cNvSpPr>
            <a:spLocks noGrp="1"/>
          </p:cNvSpPr>
          <p:nvPr>
            <p:ph type="dt" sz="quarter" idx="4294967295"/>
          </p:nvPr>
        </p:nvSpPr>
        <p:spPr>
          <a:xfrm>
            <a:off x="-104775" y="6534150"/>
            <a:ext cx="1714500" cy="352425"/>
          </a:xfrm>
          <a:prstGeom prst="rect">
            <a:avLst/>
          </a:prstGeom>
        </p:spPr>
        <p:txBody>
          <a:bodyPr/>
          <a:lstStyle/>
          <a:p>
            <a:pPr>
              <a:defRPr/>
            </a:pPr>
            <a:fld id="{843491E9-DC34-4A8D-969A-3508E31450BD}" type="datetime1">
              <a:rPr lang="en-US" smtClean="0">
                <a:ea typeface="MS PGothic" pitchFamily="34" charset="-128"/>
              </a:rPr>
              <a:pPr>
                <a:defRPr/>
              </a:pPr>
              <a:t>4/7/2016</a:t>
            </a:fld>
            <a:endParaRPr lang="en-US" dirty="0">
              <a:ea typeface="MS PGothic" pitchFamily="34" charset="-128"/>
            </a:endParaRPr>
          </a:p>
        </p:txBody>
      </p:sp>
      <p:sp>
        <p:nvSpPr>
          <p:cNvPr id="88069" name="Slide Number Placeholder 5"/>
          <p:cNvSpPr>
            <a:spLocks noGrp="1"/>
          </p:cNvSpPr>
          <p:nvPr>
            <p:ph type="sldNum" sz="quarter" idx="4294967295"/>
          </p:nvPr>
        </p:nvSpPr>
        <p:spPr>
          <a:xfrm>
            <a:off x="8277225" y="6477000"/>
            <a:ext cx="762000" cy="366713"/>
          </a:xfrm>
          <a:prstGeom prst="rect">
            <a:avLst/>
          </a:prstGeom>
          <a:noFill/>
        </p:spPr>
        <p:txBody>
          <a:bodyPr/>
          <a:lstStyle/>
          <a:p>
            <a:fld id="{F483D272-F571-42AE-85A6-046D2A28871A}" type="slidenum">
              <a:rPr lang="en-US" sz="1200"/>
              <a:pPr/>
              <a:t>107</a:t>
            </a:fld>
            <a:endParaRPr lang="en-US" sz="1200"/>
          </a:p>
        </p:txBody>
      </p:sp>
      <p:sp>
        <p:nvSpPr>
          <p:cNvPr id="21511" name="Footer Placeholder 6"/>
          <p:cNvSpPr>
            <a:spLocks noGrp="1"/>
          </p:cNvSpPr>
          <p:nvPr>
            <p:ph type="ftr" sz="quarter" idx="4294967295"/>
          </p:nvPr>
        </p:nvSpPr>
        <p:spPr>
          <a:xfrm>
            <a:off x="3457575" y="6465889"/>
            <a:ext cx="3867150" cy="392112"/>
          </a:xfrm>
          <a:prstGeom prst="rect">
            <a:avLst/>
          </a:prstGeom>
        </p:spPr>
        <p:txBody>
          <a:bodyPr/>
          <a:lstStyle/>
          <a:p>
            <a:pPr>
              <a:defRPr/>
            </a:pPr>
            <a:r>
              <a:rPr lang="en-US" dirty="0" smtClean="0">
                <a:ea typeface="MS PGothic" pitchFamily="34" charset="-128"/>
              </a:rPr>
              <a:t>eTRaP Operational Readiness Review</a:t>
            </a:r>
            <a:endParaRPr lang="en-US" dirty="0">
              <a:ea typeface="MS PGothic" pitchFamily="34" charset="-128"/>
            </a:endParaRPr>
          </a:p>
        </p:txBody>
      </p:sp>
    </p:spTree>
    <p:extLst>
      <p:ext uri="{BB962C8B-B14F-4D97-AF65-F5344CB8AC3E}">
        <p14:creationId xmlns:p14="http://schemas.microsoft.com/office/powerpoint/2010/main" val="3117726082"/>
      </p:ext>
    </p:extLst>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bwMode="auto">
          <a:xfrm>
            <a:off x="304800" y="1295400"/>
            <a:ext cx="8520113" cy="1406525"/>
          </a:xfrm>
          <a:prstGeom prst="rect">
            <a:avLst/>
          </a:prstGeom>
          <a:noFill/>
          <a:ln>
            <a:miter lim="800000"/>
            <a:headEnd/>
            <a:tailEnd/>
          </a:ln>
        </p:spPr>
        <p:txBody>
          <a:bodyPr/>
          <a:lstStyle/>
          <a:p>
            <a:pPr algn="ctr"/>
            <a:r>
              <a:rPr lang="en-US" sz="4400" b="1" dirty="0" smtClean="0">
                <a:solidFill>
                  <a:srgbClr val="002060"/>
                </a:solidFill>
              </a:rPr>
              <a:t> System Test  </a:t>
            </a:r>
            <a:r>
              <a:rPr lang="en-US" sz="4400" dirty="0" smtClean="0">
                <a:solidFill>
                  <a:srgbClr val="002060"/>
                </a:solidFill>
              </a:rPr>
              <a:t/>
            </a:r>
            <a:br>
              <a:rPr lang="en-US" sz="4400" dirty="0" smtClean="0">
                <a:solidFill>
                  <a:srgbClr val="002060"/>
                </a:solidFill>
              </a:rPr>
            </a:br>
            <a:r>
              <a:rPr lang="en-US" sz="3600" b="1" dirty="0" smtClean="0">
                <a:solidFill>
                  <a:srgbClr val="002060"/>
                </a:solidFill>
              </a:rPr>
              <a:t> </a:t>
            </a:r>
            <a:r>
              <a:rPr lang="en-US" sz="3200" b="1" dirty="0" smtClean="0">
                <a:solidFill>
                  <a:srgbClr val="002060"/>
                </a:solidFill>
              </a:rPr>
              <a:t>Products Monitoring – QC/QA Needs </a:t>
            </a:r>
          </a:p>
        </p:txBody>
      </p:sp>
      <p:sp>
        <p:nvSpPr>
          <p:cNvPr id="89091" name="Rectangle 3"/>
          <p:cNvSpPr>
            <a:spLocks noGrp="1" noChangeArrowheads="1"/>
          </p:cNvSpPr>
          <p:nvPr>
            <p:ph type="body" idx="4294967295"/>
          </p:nvPr>
        </p:nvSpPr>
        <p:spPr bwMode="auto">
          <a:xfrm>
            <a:off x="228600" y="2819400"/>
            <a:ext cx="8428037" cy="792162"/>
          </a:xfrm>
          <a:prstGeom prst="rect">
            <a:avLst/>
          </a:prstGeom>
          <a:noFill/>
          <a:ln>
            <a:miter lim="800000"/>
            <a:headEnd/>
            <a:tailEnd/>
          </a:ln>
        </p:spPr>
        <p:txBody>
          <a:bodyPr/>
          <a:lstStyle/>
          <a:p>
            <a:pPr>
              <a:spcBef>
                <a:spcPct val="50000"/>
              </a:spcBef>
            </a:pPr>
            <a:r>
              <a:rPr lang="en-US" sz="2800" dirty="0" smtClean="0"/>
              <a:t>No test needed.</a:t>
            </a:r>
          </a:p>
          <a:p>
            <a:pPr algn="r">
              <a:spcBef>
                <a:spcPct val="50000"/>
              </a:spcBef>
              <a:buFont typeface="Wingdings 2" pitchFamily="18" charset="2"/>
              <a:buNone/>
            </a:pPr>
            <a:endParaRPr lang="en-US" sz="2400" dirty="0" smtClean="0">
              <a:solidFill>
                <a:srgbClr val="C00000"/>
              </a:solidFill>
            </a:endParaRPr>
          </a:p>
          <a:p>
            <a:pPr>
              <a:spcBef>
                <a:spcPct val="50000"/>
              </a:spcBef>
            </a:pPr>
            <a:endParaRPr lang="en-US" sz="2400" dirty="0" smtClean="0"/>
          </a:p>
          <a:p>
            <a:pPr>
              <a:spcBef>
                <a:spcPct val="50000"/>
              </a:spcBef>
              <a:buFont typeface="Wingdings 2" pitchFamily="18" charset="2"/>
              <a:buNone/>
            </a:pPr>
            <a:endParaRPr lang="en-US" sz="2400" dirty="0" smtClean="0"/>
          </a:p>
          <a:p>
            <a:pPr>
              <a:spcBef>
                <a:spcPct val="50000"/>
              </a:spcBef>
              <a:buFont typeface="Wingdings 2" pitchFamily="18" charset="2"/>
              <a:buNone/>
            </a:pPr>
            <a:endParaRPr lang="en-US" sz="1800" dirty="0" smtClean="0"/>
          </a:p>
        </p:txBody>
      </p:sp>
      <p:sp>
        <p:nvSpPr>
          <p:cNvPr id="20485" name="Date Placeholder 4"/>
          <p:cNvSpPr>
            <a:spLocks noGrp="1"/>
          </p:cNvSpPr>
          <p:nvPr>
            <p:ph type="dt" sz="quarter" idx="4294967295"/>
          </p:nvPr>
        </p:nvSpPr>
        <p:spPr>
          <a:xfrm>
            <a:off x="-104775" y="6534150"/>
            <a:ext cx="1714500" cy="352425"/>
          </a:xfrm>
          <a:prstGeom prst="rect">
            <a:avLst/>
          </a:prstGeom>
        </p:spPr>
        <p:txBody>
          <a:bodyPr/>
          <a:lstStyle/>
          <a:p>
            <a:pPr>
              <a:defRPr/>
            </a:pPr>
            <a:fld id="{CE11C291-ADFD-4E52-9BA0-2094219FAF45}" type="datetime1">
              <a:rPr lang="en-US" smtClean="0">
                <a:ea typeface="MS PGothic" pitchFamily="34" charset="-128"/>
              </a:rPr>
              <a:pPr>
                <a:defRPr/>
              </a:pPr>
              <a:t>4/7/2016</a:t>
            </a:fld>
            <a:endParaRPr lang="en-US" dirty="0">
              <a:ea typeface="MS PGothic" pitchFamily="34" charset="-128"/>
            </a:endParaRPr>
          </a:p>
        </p:txBody>
      </p:sp>
      <p:sp>
        <p:nvSpPr>
          <p:cNvPr id="89093" name="Slide Number Placeholder 5"/>
          <p:cNvSpPr>
            <a:spLocks noGrp="1"/>
          </p:cNvSpPr>
          <p:nvPr>
            <p:ph type="sldNum" sz="quarter" idx="4294967295"/>
          </p:nvPr>
        </p:nvSpPr>
        <p:spPr>
          <a:xfrm>
            <a:off x="8277225" y="6477000"/>
            <a:ext cx="762000" cy="366713"/>
          </a:xfrm>
          <a:prstGeom prst="rect">
            <a:avLst/>
          </a:prstGeom>
          <a:noFill/>
        </p:spPr>
        <p:txBody>
          <a:bodyPr/>
          <a:lstStyle/>
          <a:p>
            <a:fld id="{1C2DBBE1-6BB7-48A4-A65B-50D11020BB96}" type="slidenum">
              <a:rPr lang="en-US" sz="1200"/>
              <a:pPr/>
              <a:t>108</a:t>
            </a:fld>
            <a:endParaRPr lang="en-US" sz="1200"/>
          </a:p>
        </p:txBody>
      </p:sp>
      <p:sp>
        <p:nvSpPr>
          <p:cNvPr id="20487" name="Footer Placeholder 6"/>
          <p:cNvSpPr>
            <a:spLocks noGrp="1"/>
          </p:cNvSpPr>
          <p:nvPr>
            <p:ph type="ftr" sz="quarter" idx="4294967295"/>
          </p:nvPr>
        </p:nvSpPr>
        <p:spPr>
          <a:xfrm>
            <a:off x="3457575" y="6465889"/>
            <a:ext cx="3990975" cy="277812"/>
          </a:xfrm>
          <a:prstGeom prst="rect">
            <a:avLst/>
          </a:prstGeom>
        </p:spPr>
        <p:txBody>
          <a:bodyPr/>
          <a:lstStyle/>
          <a:p>
            <a:pPr>
              <a:defRPr/>
            </a:pPr>
            <a:r>
              <a:rPr lang="en-US" dirty="0" smtClean="0">
                <a:ea typeface="MS PGothic" pitchFamily="34" charset="-128"/>
              </a:rPr>
              <a:t>eTRaP Operational Readiness Review</a:t>
            </a:r>
            <a:endParaRPr lang="en-US" dirty="0">
              <a:ea typeface="MS PGothic" pitchFamily="34" charset="-128"/>
            </a:endParaRPr>
          </a:p>
        </p:txBody>
      </p:sp>
    </p:spTree>
    <p:extLst>
      <p:ext uri="{BB962C8B-B14F-4D97-AF65-F5344CB8AC3E}">
        <p14:creationId xmlns:p14="http://schemas.microsoft.com/office/powerpoint/2010/main" val="2758165018"/>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p:cNvSpPr>
            <a:spLocks noGrp="1"/>
          </p:cNvSpPr>
          <p:nvPr>
            <p:ph type="ctrTitle" idx="4294967295"/>
          </p:nvPr>
        </p:nvSpPr>
        <p:spPr>
          <a:xfrm>
            <a:off x="307975" y="2520949"/>
            <a:ext cx="8616950" cy="2117725"/>
          </a:xfrm>
          <a:prstGeom prst="rect">
            <a:avLst/>
          </a:prstGeom>
        </p:spPr>
        <p:txBody>
          <a:bodyPr anchor="ctr"/>
          <a:lstStyle/>
          <a:p>
            <a:pPr algn="ctr" eaLnBrk="1" hangingPunct="1"/>
            <a:r>
              <a:rPr lang="en-US" sz="6000" b="1" dirty="0" smtClean="0">
                <a:solidFill>
                  <a:srgbClr val="002060"/>
                </a:solidFill>
              </a:rPr>
              <a:t>System </a:t>
            </a:r>
            <a:br>
              <a:rPr lang="en-US" sz="6000" b="1" dirty="0" smtClean="0">
                <a:solidFill>
                  <a:srgbClr val="002060"/>
                </a:solidFill>
              </a:rPr>
            </a:br>
            <a:r>
              <a:rPr lang="en-US" sz="6000" b="1" dirty="0" smtClean="0">
                <a:solidFill>
                  <a:srgbClr val="002060"/>
                </a:solidFill>
              </a:rPr>
              <a:t>Operational Readiness</a:t>
            </a:r>
            <a:br>
              <a:rPr lang="en-US" sz="6000" b="1" dirty="0" smtClean="0">
                <a:solidFill>
                  <a:srgbClr val="002060"/>
                </a:solidFill>
              </a:rPr>
            </a:br>
            <a:r>
              <a:rPr lang="en-US" sz="6000" b="1" dirty="0" smtClean="0">
                <a:solidFill>
                  <a:srgbClr val="002060"/>
                </a:solidFill>
              </a:rPr>
              <a:t> </a:t>
            </a:r>
            <a:r>
              <a:rPr lang="en-US" sz="4000" b="1" dirty="0" err="1" smtClean="0">
                <a:solidFill>
                  <a:srgbClr val="002060"/>
                </a:solidFill>
              </a:rPr>
              <a:t>Liqun</a:t>
            </a:r>
            <a:r>
              <a:rPr lang="en-US" sz="4000" b="1" dirty="0" smtClean="0">
                <a:solidFill>
                  <a:srgbClr val="002060"/>
                </a:solidFill>
              </a:rPr>
              <a:t> Ma</a:t>
            </a:r>
            <a:br>
              <a:rPr lang="en-US" sz="4000" b="1" dirty="0" smtClean="0">
                <a:solidFill>
                  <a:srgbClr val="002060"/>
                </a:solidFill>
              </a:rPr>
            </a:br>
            <a:r>
              <a:rPr lang="en-US" sz="4000" b="1" dirty="0" smtClean="0">
                <a:solidFill>
                  <a:srgbClr val="002060"/>
                </a:solidFill>
              </a:rPr>
              <a:t>NESDIS/OSPO </a:t>
            </a:r>
            <a:r>
              <a:rPr lang="en-US" sz="6000" dirty="0" smtClean="0">
                <a:solidFill>
                  <a:srgbClr val="002060"/>
                </a:solidFill>
              </a:rPr>
              <a:t/>
            </a:r>
            <a:br>
              <a:rPr lang="en-US" sz="6000" dirty="0" smtClean="0">
                <a:solidFill>
                  <a:srgbClr val="002060"/>
                </a:solidFill>
              </a:rPr>
            </a:br>
            <a:endParaRPr lang="en-US" sz="6000" i="1" dirty="0" smtClean="0">
              <a:solidFill>
                <a:srgbClr val="002060"/>
              </a:solidFill>
              <a:effectLst>
                <a:outerShdw blurRad="38100" dist="38100" dir="2700000" algn="tl">
                  <a:srgbClr val="000000"/>
                </a:outerShdw>
              </a:effectLst>
            </a:endParaRPr>
          </a:p>
        </p:txBody>
      </p:sp>
      <p:sp>
        <p:nvSpPr>
          <p:cNvPr id="111620" name="Date Placeholder 3"/>
          <p:cNvSpPr>
            <a:spLocks noGrp="1"/>
          </p:cNvSpPr>
          <p:nvPr>
            <p:ph type="dt" sz="quarter" idx="10"/>
          </p:nvPr>
        </p:nvSpPr>
        <p:spPr/>
        <p:txBody>
          <a:bodyPr/>
          <a:lstStyle/>
          <a:p>
            <a:pPr>
              <a:defRPr/>
            </a:pPr>
            <a:fld id="{0F6117C8-5DF5-465A-B230-FB999C3A3FF7}" type="datetime1">
              <a:rPr lang="en-US" smtClean="0">
                <a:ea typeface="MS PGothic" pitchFamily="34" charset="-128"/>
              </a:rPr>
              <a:pPr>
                <a:defRPr/>
              </a:pPr>
              <a:t>4/7/2016</a:t>
            </a:fld>
            <a:endParaRPr lang="en-US" dirty="0">
              <a:ea typeface="MS PGothic" pitchFamily="34" charset="-128"/>
            </a:endParaRPr>
          </a:p>
        </p:txBody>
      </p:sp>
      <p:sp>
        <p:nvSpPr>
          <p:cNvPr id="91140" name="Slide Number Placeholder 4"/>
          <p:cNvSpPr>
            <a:spLocks noGrp="1"/>
          </p:cNvSpPr>
          <p:nvPr>
            <p:ph type="sldNum" sz="quarter" idx="12"/>
          </p:nvPr>
        </p:nvSpPr>
        <p:spPr>
          <a:noFill/>
        </p:spPr>
        <p:txBody>
          <a:bodyPr/>
          <a:lstStyle/>
          <a:p>
            <a:fld id="{A275FDE3-76C1-467A-828F-F66E1758B209}" type="slidenum">
              <a:rPr lang="en-US"/>
              <a:pPr/>
              <a:t>109</a:t>
            </a:fld>
            <a:endParaRPr lang="en-US"/>
          </a:p>
        </p:txBody>
      </p:sp>
    </p:spTree>
    <p:extLst>
      <p:ext uri="{BB962C8B-B14F-4D97-AF65-F5344CB8AC3E}">
        <p14:creationId xmlns:p14="http://schemas.microsoft.com/office/powerpoint/2010/main" val="56281232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0963" name="Rectangle 3"/>
          <p:cNvSpPr>
            <a:spLocks noGrp="1" noChangeArrowheads="1"/>
          </p:cNvSpPr>
          <p:nvPr>
            <p:ph idx="1"/>
          </p:nvPr>
        </p:nvSpPr>
        <p:spPr>
          <a:xfrm>
            <a:off x="609600" y="1524000"/>
            <a:ext cx="7848600" cy="4495800"/>
          </a:xfrm>
        </p:spPr>
        <p:txBody>
          <a:bodyPr>
            <a:normAutofit fontScale="62500" lnSpcReduction="20000"/>
          </a:bodyPr>
          <a:lstStyle/>
          <a:p>
            <a:pPr>
              <a:defRPr/>
            </a:pPr>
            <a:r>
              <a:rPr lang="en-US" sz="2400" dirty="0"/>
              <a:t>Sep 14: Development Phase Begins</a:t>
            </a:r>
          </a:p>
          <a:p>
            <a:pPr>
              <a:defRPr/>
            </a:pPr>
            <a:r>
              <a:rPr lang="en-US" sz="2400" dirty="0"/>
              <a:t>Sep 14: IPT Lead informed to begin product development</a:t>
            </a:r>
          </a:p>
          <a:p>
            <a:pPr>
              <a:defRPr/>
            </a:pPr>
            <a:r>
              <a:rPr lang="en-US" sz="2400" dirty="0"/>
              <a:t>Nov 14: Development processing system defined</a:t>
            </a:r>
          </a:p>
          <a:p>
            <a:pPr>
              <a:defRPr/>
            </a:pPr>
            <a:r>
              <a:rPr lang="en-US" sz="2400" dirty="0"/>
              <a:t>Dec 14: Test case processed</a:t>
            </a:r>
          </a:p>
          <a:p>
            <a:pPr>
              <a:defRPr/>
            </a:pPr>
            <a:r>
              <a:rPr lang="en-US" sz="2400" dirty="0"/>
              <a:t>Jan 15: Code is prepared for implementation</a:t>
            </a:r>
          </a:p>
          <a:p>
            <a:pPr>
              <a:defRPr/>
            </a:pPr>
            <a:r>
              <a:rPr lang="en-US" sz="2400" dirty="0"/>
              <a:t>Jan 15:  Pre-operational Phase Begins</a:t>
            </a:r>
          </a:p>
          <a:p>
            <a:pPr>
              <a:defRPr/>
            </a:pPr>
            <a:r>
              <a:rPr lang="en-US" sz="2400" dirty="0"/>
              <a:t>Jan 15: Operational and backup processing capabilities in place</a:t>
            </a:r>
          </a:p>
          <a:p>
            <a:pPr>
              <a:defRPr/>
            </a:pPr>
            <a:r>
              <a:rPr lang="en-US" sz="2400" dirty="0"/>
              <a:t>Feb 15: Pre-operational product output evaluated &amp; tested</a:t>
            </a:r>
          </a:p>
          <a:p>
            <a:pPr>
              <a:defRPr/>
            </a:pPr>
            <a:r>
              <a:rPr lang="en-US" sz="2400" dirty="0"/>
              <a:t>May 15:  System/Algorithm Readiness Review</a:t>
            </a:r>
          </a:p>
          <a:p>
            <a:pPr>
              <a:defRPr/>
            </a:pPr>
            <a:r>
              <a:rPr lang="en-US" sz="2400" dirty="0"/>
              <a:t>Jul 15 : Code transitions to operations; all documentation is complete</a:t>
            </a:r>
          </a:p>
          <a:p>
            <a:pPr>
              <a:defRPr/>
            </a:pPr>
            <a:r>
              <a:rPr lang="en-US" sz="2400" dirty="0"/>
              <a:t>Jul15 : Operational and backup capabilities reach ops status</a:t>
            </a:r>
          </a:p>
          <a:p>
            <a:pPr>
              <a:defRPr/>
            </a:pPr>
            <a:r>
              <a:rPr lang="en-US" sz="2400" dirty="0">
                <a:solidFill>
                  <a:srgbClr val="FF9933"/>
                </a:solidFill>
              </a:rPr>
              <a:t>Aug 15: Operational Readiness Review</a:t>
            </a:r>
          </a:p>
          <a:p>
            <a:pPr>
              <a:defRPr/>
            </a:pPr>
            <a:r>
              <a:rPr lang="en-US" sz="2400" dirty="0"/>
              <a:t>Aug 15: Update SPSRB Oversight Panel(s) on product status</a:t>
            </a:r>
          </a:p>
          <a:p>
            <a:pPr>
              <a:defRPr/>
            </a:pPr>
            <a:r>
              <a:rPr lang="en-US" sz="2400" dirty="0"/>
              <a:t>Aug 15: Brief OSPO capability is ready to operational</a:t>
            </a:r>
          </a:p>
          <a:p>
            <a:pPr>
              <a:defRPr/>
            </a:pPr>
            <a:r>
              <a:rPr lang="en-US" sz="2400" dirty="0"/>
              <a:t>Sep 15:  Operational Phase Begins</a:t>
            </a:r>
          </a:p>
          <a:p>
            <a:pPr>
              <a:defRPr/>
            </a:pPr>
            <a:r>
              <a:rPr lang="en-US" sz="2400" dirty="0"/>
              <a:t>Sep 15: SPSRB manager and secretaries notified update/upgrade went into operations.</a:t>
            </a:r>
          </a:p>
          <a:p>
            <a:pPr>
              <a:defRPr/>
            </a:pPr>
            <a:r>
              <a:rPr lang="en-US" sz="2400" dirty="0"/>
              <a:t>SPSRB Secretaries/manager update the SPSRB product metrics web pages</a:t>
            </a:r>
          </a:p>
          <a:p>
            <a:pPr>
              <a:defRPr/>
            </a:pPr>
            <a:r>
              <a:rPr lang="en-US" sz="2400" dirty="0"/>
              <a:t>Sep 15: OSD updates Satellite Products database 	</a:t>
            </a:r>
          </a:p>
          <a:p>
            <a:pPr>
              <a:defRPr/>
            </a:pPr>
            <a:endParaRPr lang="en-US" sz="2400" dirty="0"/>
          </a:p>
        </p:txBody>
      </p:sp>
      <p:sp>
        <p:nvSpPr>
          <p:cNvPr id="18436" name="Slide Number Placeholder 3"/>
          <p:cNvSpPr>
            <a:spLocks noGrp="1"/>
          </p:cNvSpPr>
          <p:nvPr>
            <p:ph type="sldNum" sz="quarter" idx="4294967295"/>
          </p:nvPr>
        </p:nvSpPr>
        <p:spPr>
          <a:xfrm>
            <a:off x="3657600" y="6324600"/>
            <a:ext cx="762000" cy="365125"/>
          </a:xfrm>
          <a:noFill/>
        </p:spPr>
        <p:txBody>
          <a:bodyPr/>
          <a:lstStyle/>
          <a:p>
            <a:fld id="{1042EA21-88CD-4C31-BAB7-D2BE6F46D6A5}" type="slidenum">
              <a:rPr lang="en-US" smtClean="0">
                <a:solidFill>
                  <a:prstClr val="black"/>
                </a:solidFill>
              </a:rPr>
              <a:pPr/>
              <a:t>11</a:t>
            </a:fld>
            <a:endParaRPr lang="en-US" dirty="0" smtClean="0">
              <a:solidFill>
                <a:prstClr val="black"/>
              </a:solidFill>
            </a:endParaRPr>
          </a:p>
        </p:txBody>
      </p:sp>
      <p:sp>
        <p:nvSpPr>
          <p:cNvPr id="7080962" name="Rectangle 2"/>
          <p:cNvSpPr>
            <a:spLocks noGrp="1" noChangeArrowheads="1"/>
          </p:cNvSpPr>
          <p:nvPr>
            <p:ph type="title"/>
          </p:nvPr>
        </p:nvSpPr>
        <p:spPr/>
        <p:txBody>
          <a:bodyPr/>
          <a:lstStyle/>
          <a:p>
            <a:pPr>
              <a:defRPr/>
            </a:pPr>
            <a:r>
              <a:rPr lang="en-US" dirty="0"/>
              <a:t>Project </a:t>
            </a:r>
            <a:r>
              <a:rPr lang="en-US" dirty="0" smtClean="0"/>
              <a:t>Plan(ATMS)</a:t>
            </a:r>
            <a:endParaRPr lang="en-US" dirty="0"/>
          </a:p>
        </p:txBody>
      </p:sp>
    </p:spTree>
    <p:extLst>
      <p:ext uri="{BB962C8B-B14F-4D97-AF65-F5344CB8AC3E}">
        <p14:creationId xmlns:p14="http://schemas.microsoft.com/office/powerpoint/2010/main" val="3500445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4294967295"/>
          </p:nvPr>
        </p:nvSpPr>
        <p:spPr>
          <a:xfrm>
            <a:off x="8277225" y="6477000"/>
            <a:ext cx="762000" cy="366713"/>
          </a:xfrm>
          <a:prstGeom prst="rect">
            <a:avLst/>
          </a:prstGeom>
          <a:noFill/>
        </p:spPr>
        <p:txBody>
          <a:bodyPr/>
          <a:lstStyle/>
          <a:p>
            <a:fld id="{A1E37469-6C1B-41BF-B26E-39896FD006FD}" type="slidenum">
              <a:rPr lang="en-US" sz="1200"/>
              <a:pPr/>
              <a:t>110</a:t>
            </a:fld>
            <a:endParaRPr lang="en-US" sz="1200"/>
          </a:p>
        </p:txBody>
      </p:sp>
      <p:sp>
        <p:nvSpPr>
          <p:cNvPr id="92163" name="Rectangle 2"/>
          <p:cNvSpPr>
            <a:spLocks noGrp="1" noChangeArrowheads="1"/>
          </p:cNvSpPr>
          <p:nvPr>
            <p:ph type="title"/>
          </p:nvPr>
        </p:nvSpPr>
        <p:spPr bwMode="auto">
          <a:xfrm>
            <a:off x="609600" y="990600"/>
            <a:ext cx="8161337" cy="116522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Products </a:t>
            </a:r>
            <a:r>
              <a:rPr lang="en-US" sz="3200" dirty="0" smtClean="0">
                <a:latin typeface="Arial" charset="0"/>
              </a:rPr>
              <a:t/>
            </a:r>
            <a:br>
              <a:rPr lang="en-US" sz="3200" dirty="0" smtClean="0">
                <a:latin typeface="Arial" charset="0"/>
              </a:rPr>
            </a:br>
            <a:endParaRPr lang="en-US" sz="3200" dirty="0" smtClean="0"/>
          </a:p>
        </p:txBody>
      </p:sp>
      <p:sp>
        <p:nvSpPr>
          <p:cNvPr id="92164" name="Rectangle 3"/>
          <p:cNvSpPr>
            <a:spLocks noGrp="1" noChangeArrowheads="1"/>
          </p:cNvSpPr>
          <p:nvPr>
            <p:ph type="body" idx="1"/>
          </p:nvPr>
        </p:nvSpPr>
        <p:spPr bwMode="auto">
          <a:xfrm>
            <a:off x="381000" y="2209800"/>
            <a:ext cx="8494712" cy="4824413"/>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sz="1200" dirty="0" smtClean="0">
                <a:latin typeface="Constantia" pitchFamily="18" charset="0"/>
              </a:rPr>
              <a:t>Inputs</a:t>
            </a:r>
          </a:p>
          <a:p>
            <a:pPr lvl="1">
              <a:spcBef>
                <a:spcPts val="600"/>
              </a:spcBef>
            </a:pPr>
            <a:r>
              <a:rPr lang="en-US" sz="1200" dirty="0" smtClean="0"/>
              <a:t>N18/N19, </a:t>
            </a:r>
            <a:r>
              <a:rPr lang="en-US" sz="1200" dirty="0" err="1" smtClean="0"/>
              <a:t>MetopA</a:t>
            </a:r>
            <a:r>
              <a:rPr lang="en-US" sz="1200" dirty="0" smtClean="0"/>
              <a:t>/B MHS single-orbit rain rates from SFS/</a:t>
            </a:r>
            <a:r>
              <a:rPr lang="en-US" sz="1200" dirty="0" err="1" smtClean="0"/>
              <a:t>geodist</a:t>
            </a:r>
            <a:endParaRPr lang="en-US" sz="1200" dirty="0" smtClean="0"/>
          </a:p>
          <a:p>
            <a:pPr lvl="1">
              <a:spcBef>
                <a:spcPts val="600"/>
              </a:spcBef>
            </a:pPr>
            <a:r>
              <a:rPr lang="en-US" sz="1200" dirty="0" smtClean="0"/>
              <a:t>SSMIS(/F17/F18/F19) single-orbit rain rates from SFS/</a:t>
            </a:r>
            <a:r>
              <a:rPr lang="en-US" sz="1200" dirty="0" err="1" smtClean="0"/>
              <a:t>geodist</a:t>
            </a:r>
            <a:endParaRPr lang="en-US" sz="1200" dirty="0" smtClean="0"/>
          </a:p>
          <a:p>
            <a:pPr lvl="1">
              <a:spcBef>
                <a:spcPts val="600"/>
              </a:spcBef>
            </a:pPr>
            <a:r>
              <a:rPr lang="en-US" sz="1200" dirty="0" smtClean="0"/>
              <a:t>GHE 1HR rainfall accumulations from SFS/</a:t>
            </a:r>
            <a:r>
              <a:rPr lang="en-US" sz="1200" dirty="0" err="1" smtClean="0"/>
              <a:t>geodist</a:t>
            </a:r>
            <a:endParaRPr lang="en-US" sz="1200" dirty="0" smtClean="0"/>
          </a:p>
          <a:p>
            <a:pPr lvl="1">
              <a:spcBef>
                <a:spcPts val="600"/>
              </a:spcBef>
            </a:pPr>
            <a:r>
              <a:rPr lang="en-US" sz="1200" dirty="0" smtClean="0"/>
              <a:t>NPP </a:t>
            </a:r>
            <a:r>
              <a:rPr lang="en-US" sz="1200" dirty="0"/>
              <a:t>MIRS rain rates from </a:t>
            </a:r>
            <a:r>
              <a:rPr lang="en-US" sz="1200" dirty="0" smtClean="0"/>
              <a:t>SFS/</a:t>
            </a:r>
            <a:r>
              <a:rPr lang="en-US" sz="1200" dirty="0" err="1" smtClean="0"/>
              <a:t>geodist</a:t>
            </a:r>
            <a:endParaRPr lang="en-US" sz="1200" dirty="0" smtClean="0"/>
          </a:p>
          <a:p>
            <a:pPr lvl="1">
              <a:spcBef>
                <a:spcPts val="600"/>
              </a:spcBef>
            </a:pPr>
            <a:r>
              <a:rPr lang="en-US" sz="1200" dirty="0" smtClean="0"/>
              <a:t>GCOM-W </a:t>
            </a:r>
            <a:r>
              <a:rPr lang="en-US" sz="1200" dirty="0"/>
              <a:t>AMSR2 rain rates from </a:t>
            </a:r>
            <a:r>
              <a:rPr lang="en-US" sz="1200" dirty="0" smtClean="0"/>
              <a:t>SFS/</a:t>
            </a:r>
            <a:r>
              <a:rPr lang="en-US" sz="1200" dirty="0" err="1" smtClean="0"/>
              <a:t>geodist</a:t>
            </a:r>
            <a:endParaRPr lang="en-US" sz="1200" dirty="0" smtClean="0"/>
          </a:p>
          <a:p>
            <a:pPr lvl="1" eaLnBrk="1" hangingPunct="1">
              <a:spcBef>
                <a:spcPts val="600"/>
              </a:spcBef>
            </a:pPr>
            <a:r>
              <a:rPr lang="en-US" sz="1200" dirty="0" smtClean="0"/>
              <a:t>RSMC bulletins from FOS2</a:t>
            </a:r>
          </a:p>
          <a:p>
            <a:pPr>
              <a:spcBef>
                <a:spcPts val="600"/>
              </a:spcBef>
            </a:pPr>
            <a:r>
              <a:rPr lang="en-US" sz="1200" dirty="0" smtClean="0">
                <a:latin typeface="Constantia" pitchFamily="18" charset="0"/>
              </a:rPr>
              <a:t>Coverage</a:t>
            </a:r>
          </a:p>
          <a:p>
            <a:pPr lvl="1">
              <a:spcBef>
                <a:spcPts val="600"/>
              </a:spcBef>
            </a:pPr>
            <a:r>
              <a:rPr lang="en-US" sz="1200" dirty="0" smtClean="0"/>
              <a:t>Global</a:t>
            </a:r>
          </a:p>
          <a:p>
            <a:pPr>
              <a:spcBef>
                <a:spcPts val="600"/>
              </a:spcBef>
            </a:pPr>
            <a:r>
              <a:rPr lang="en-US" sz="1200" dirty="0" smtClean="0">
                <a:latin typeface="Constantia" pitchFamily="18" charset="0"/>
              </a:rPr>
              <a:t>Formats</a:t>
            </a:r>
          </a:p>
          <a:p>
            <a:pPr lvl="1">
              <a:spcBef>
                <a:spcPts val="600"/>
              </a:spcBef>
            </a:pPr>
            <a:r>
              <a:rPr lang="en-US" sz="1200" dirty="0" smtClean="0"/>
              <a:t>McIDAS AREA / ASCII / </a:t>
            </a:r>
            <a:r>
              <a:rPr lang="en-US" sz="1200" dirty="0"/>
              <a:t>B</a:t>
            </a:r>
            <a:r>
              <a:rPr lang="en-US" sz="1200" dirty="0" smtClean="0"/>
              <a:t>inary</a:t>
            </a:r>
          </a:p>
          <a:p>
            <a:pPr>
              <a:spcBef>
                <a:spcPts val="600"/>
              </a:spcBef>
            </a:pPr>
            <a:r>
              <a:rPr lang="en-US" sz="1200" dirty="0" smtClean="0">
                <a:latin typeface="Constantia" pitchFamily="18" charset="0"/>
              </a:rPr>
              <a:t>Latency</a:t>
            </a:r>
          </a:p>
          <a:p>
            <a:pPr lvl="1">
              <a:spcBef>
                <a:spcPts val="600"/>
              </a:spcBef>
            </a:pPr>
            <a:r>
              <a:rPr lang="en-US" sz="1200" dirty="0"/>
              <a:t>4</a:t>
            </a:r>
            <a:r>
              <a:rPr lang="en-US" sz="1200" dirty="0" smtClean="0"/>
              <a:t> hours</a:t>
            </a:r>
            <a:endParaRPr lang="en-US" sz="1200" dirty="0" smtClean="0"/>
          </a:p>
        </p:txBody>
      </p:sp>
      <p:sp>
        <p:nvSpPr>
          <p:cNvPr id="116741" name="Date Placeholder 5"/>
          <p:cNvSpPr>
            <a:spLocks noGrp="1"/>
          </p:cNvSpPr>
          <p:nvPr>
            <p:ph type="dt" sz="quarter" idx="4294967295"/>
          </p:nvPr>
        </p:nvSpPr>
        <p:spPr>
          <a:xfrm>
            <a:off x="-104775" y="6534150"/>
            <a:ext cx="1714500" cy="352425"/>
          </a:xfrm>
          <a:prstGeom prst="rect">
            <a:avLst/>
          </a:prstGeom>
        </p:spPr>
        <p:txBody>
          <a:bodyPr/>
          <a:lstStyle/>
          <a:p>
            <a:pPr>
              <a:defRPr/>
            </a:pPr>
            <a:fld id="{30AA5B99-29EC-48EE-828D-65C3B1E97B26}"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2458344378"/>
      </p:ext>
    </p:extLst>
  </p:cSld>
  <p:clrMapOvr>
    <a:masterClrMapping/>
  </p:clrMapOvr>
  <p:transition spd="slow">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4294967295"/>
          </p:nvPr>
        </p:nvSpPr>
        <p:spPr>
          <a:xfrm>
            <a:off x="8277225" y="6477000"/>
            <a:ext cx="762000" cy="366713"/>
          </a:xfrm>
          <a:prstGeom prst="rect">
            <a:avLst/>
          </a:prstGeom>
          <a:noFill/>
        </p:spPr>
        <p:txBody>
          <a:bodyPr/>
          <a:lstStyle/>
          <a:p>
            <a:fld id="{0EA12796-A686-4764-BD5C-0FF1DB2AA341}" type="slidenum">
              <a:rPr lang="en-US" sz="1200"/>
              <a:pPr/>
              <a:t>111</a:t>
            </a:fld>
            <a:endParaRPr lang="en-US" sz="1200"/>
          </a:p>
        </p:txBody>
      </p:sp>
      <p:sp>
        <p:nvSpPr>
          <p:cNvPr id="93187" name="Rectangle 2"/>
          <p:cNvSpPr>
            <a:spLocks noGrp="1" noChangeArrowheads="1"/>
          </p:cNvSpPr>
          <p:nvPr>
            <p:ph type="title"/>
          </p:nvPr>
        </p:nvSpPr>
        <p:spPr bwMode="auto">
          <a:xfrm>
            <a:off x="914400" y="1447800"/>
            <a:ext cx="78486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r>
              <a:rPr lang="en-US" sz="4400" dirty="0" smtClean="0">
                <a:solidFill>
                  <a:srgbClr val="002060"/>
                </a:solidFill>
                <a:latin typeface="Arial" charset="0"/>
              </a:rPr>
              <a:t/>
            </a:r>
            <a:br>
              <a:rPr lang="en-US" sz="4400" dirty="0" smtClean="0">
                <a:solidFill>
                  <a:srgbClr val="002060"/>
                </a:solidFill>
                <a:latin typeface="Arial" charset="0"/>
              </a:rPr>
            </a:br>
            <a:r>
              <a:rPr lang="en-US" sz="3200" dirty="0" smtClean="0">
                <a:solidFill>
                  <a:srgbClr val="002060"/>
                </a:solidFill>
              </a:rPr>
              <a:t>Users of Products</a:t>
            </a:r>
          </a:p>
        </p:txBody>
      </p:sp>
      <p:sp>
        <p:nvSpPr>
          <p:cNvPr id="118831" name="Date Placeholder 5"/>
          <p:cNvSpPr>
            <a:spLocks noGrp="1"/>
          </p:cNvSpPr>
          <p:nvPr>
            <p:ph type="dt" sz="quarter" idx="4294967295"/>
          </p:nvPr>
        </p:nvSpPr>
        <p:spPr>
          <a:xfrm>
            <a:off x="-104775" y="6534150"/>
            <a:ext cx="1714500" cy="352425"/>
          </a:xfrm>
          <a:prstGeom prst="rect">
            <a:avLst/>
          </a:prstGeom>
        </p:spPr>
        <p:txBody>
          <a:bodyPr/>
          <a:lstStyle/>
          <a:p>
            <a:pPr>
              <a:defRPr/>
            </a:pPr>
            <a:fld id="{1F10F0A2-AA01-49EE-88CA-7EE672F98D30}" type="datetime1">
              <a:rPr lang="en-US" smtClean="0">
                <a:ea typeface="MS PGothic" pitchFamily="34" charset="-128"/>
              </a:rPr>
              <a:pPr>
                <a:defRPr/>
              </a:pPr>
              <a:t>4/7/2016</a:t>
            </a:fld>
            <a:endParaRPr lang="en-US" dirty="0">
              <a:ea typeface="MS PGothic" pitchFamily="34" charset="-128"/>
            </a:endParaRPr>
          </a:p>
        </p:txBody>
      </p:sp>
      <p:graphicFrame>
        <p:nvGraphicFramePr>
          <p:cNvPr id="9" name="Group 3"/>
          <p:cNvGraphicFramePr>
            <a:graphicFrameLocks noGrp="1"/>
          </p:cNvGraphicFramePr>
          <p:nvPr>
            <p:extLst>
              <p:ext uri="{D42A27DB-BD31-4B8C-83A1-F6EECF244321}">
                <p14:modId xmlns:p14="http://schemas.microsoft.com/office/powerpoint/2010/main" val="3126584564"/>
              </p:ext>
            </p:extLst>
          </p:nvPr>
        </p:nvGraphicFramePr>
        <p:xfrm>
          <a:off x="381000" y="3048000"/>
          <a:ext cx="8577263" cy="3047365"/>
        </p:xfrm>
        <a:graphic>
          <a:graphicData uri="http://schemas.openxmlformats.org/drawingml/2006/table">
            <a:tbl>
              <a:tblPr/>
              <a:tblGrid>
                <a:gridCol w="1903062"/>
                <a:gridCol w="2008538"/>
                <a:gridCol w="2290763"/>
                <a:gridCol w="2374900"/>
              </a:tblGrid>
              <a:tr h="4699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rPr>
                        <a:t>User</a:t>
                      </a:r>
                      <a:endParaRPr kumimoji="0" lang="en-US" sz="2400" b="0" i="0" u="none" strike="noStrike" cap="none" normalizeH="0" baseline="0" dirty="0" smtClean="0">
                        <a:ln>
                          <a:noFill/>
                        </a:ln>
                        <a:solidFill>
                          <a:schemeClr val="bg1"/>
                        </a:solidFill>
                        <a:effectLst/>
                        <a:latin typeface="Times New Roman" pitchFamily="18" charset="0"/>
                        <a:ea typeface="SimSun" pitchFamily="2" charset="-122"/>
                        <a:cs typeface="Times New Roman" pitchFamily="18"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691D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POCs</a:t>
                      </a:r>
                      <a:endParaRPr kumimoji="0" lang="en-US" sz="2400" b="0"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691D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Products</a:t>
                      </a:r>
                      <a:endParaRPr kumimoji="0" lang="en-US" sz="2400" b="0"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691D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rPr>
                        <a:t>Dissemination</a:t>
                      </a:r>
                      <a:endParaRPr kumimoji="0" lang="en-US" sz="2400" b="0" i="0" u="none" strike="noStrike" cap="none" normalizeH="0" baseline="0" smtClean="0">
                        <a:ln>
                          <a:noFill/>
                        </a:ln>
                        <a:solidFill>
                          <a:schemeClr val="bg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691D4"/>
                    </a:solidFill>
                  </a:tcPr>
                </a:tc>
              </a:tr>
              <a:tr h="657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HPC/WPC</a:t>
                      </a: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Mark Klein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6 hourly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ESPC ftp server/DDS</a:t>
                      </a: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3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NESDIS/SAB</a:t>
                      </a: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Mike Turk</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6 hourly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ESPC WEB Server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3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NCDC/CLASS</a:t>
                      </a: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Philip Johns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daily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ESPC ftp server/DDS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23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All other users</a:t>
                      </a: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All other users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6 hourly/daily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ESPC WEB Server/ftp server</a:t>
                      </a: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867994862"/>
      </p:ext>
    </p:extLst>
  </p:cSld>
  <p:clrMapOvr>
    <a:masterClrMapping/>
  </p:clrMapOvr>
  <p:transition spd="slow">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4294967295"/>
          </p:nvPr>
        </p:nvSpPr>
        <p:spPr>
          <a:xfrm>
            <a:off x="8277225" y="6477000"/>
            <a:ext cx="762000" cy="366713"/>
          </a:xfrm>
          <a:prstGeom prst="rect">
            <a:avLst/>
          </a:prstGeom>
          <a:noFill/>
        </p:spPr>
        <p:txBody>
          <a:bodyPr/>
          <a:lstStyle/>
          <a:p>
            <a:fld id="{757FCEC4-348A-4F32-973B-8D037A1743C3}" type="slidenum">
              <a:rPr lang="en-US" sz="1200"/>
              <a:pPr/>
              <a:t>112</a:t>
            </a:fld>
            <a:endParaRPr lang="en-US" sz="1200"/>
          </a:p>
        </p:txBody>
      </p:sp>
      <p:sp>
        <p:nvSpPr>
          <p:cNvPr id="95235" name="Rectangle 2"/>
          <p:cNvSpPr>
            <a:spLocks noGrp="1" noChangeArrowheads="1"/>
          </p:cNvSpPr>
          <p:nvPr>
            <p:ph type="title"/>
          </p:nvPr>
        </p:nvSpPr>
        <p:spPr bwMode="auto">
          <a:xfrm>
            <a:off x="152400" y="990600"/>
            <a:ext cx="8770937"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r>
              <a:rPr lang="en-US" sz="3600" dirty="0" smtClean="0">
                <a:solidFill>
                  <a:srgbClr val="002060"/>
                </a:solidFill>
              </a:rPr>
              <a:t/>
            </a:r>
            <a:br>
              <a:rPr lang="en-US" sz="3600" dirty="0" smtClean="0">
                <a:solidFill>
                  <a:srgbClr val="002060"/>
                </a:solidFill>
              </a:rPr>
            </a:br>
            <a:r>
              <a:rPr lang="en-US" sz="3200" dirty="0" smtClean="0">
                <a:solidFill>
                  <a:srgbClr val="002060"/>
                </a:solidFill>
              </a:rPr>
              <a:t>Production Environment</a:t>
            </a:r>
          </a:p>
        </p:txBody>
      </p:sp>
      <p:sp>
        <p:nvSpPr>
          <p:cNvPr id="95236" name="Rectangle 3"/>
          <p:cNvSpPr>
            <a:spLocks noGrp="1" noChangeArrowheads="1"/>
          </p:cNvSpPr>
          <p:nvPr>
            <p:ph type="body" idx="1"/>
          </p:nvPr>
        </p:nvSpPr>
        <p:spPr bwMode="auto">
          <a:xfrm>
            <a:off x="304800" y="2057400"/>
            <a:ext cx="8567738"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sz="2800" dirty="0" smtClean="0">
                <a:latin typeface="Constantia" pitchFamily="18" charset="0"/>
              </a:rPr>
              <a:t>Development – </a:t>
            </a:r>
            <a:r>
              <a:rPr lang="en-US" sz="2800" dirty="0" err="1" smtClean="0">
                <a:latin typeface="Constantia" pitchFamily="18" charset="0"/>
              </a:rPr>
              <a:t>geodev</a:t>
            </a:r>
            <a:endParaRPr lang="en-US" sz="2800" dirty="0" smtClean="0">
              <a:latin typeface="Constantia" pitchFamily="18" charset="0"/>
            </a:endParaRPr>
          </a:p>
          <a:p>
            <a:pPr>
              <a:spcBef>
                <a:spcPts val="600"/>
              </a:spcBef>
            </a:pPr>
            <a:r>
              <a:rPr lang="en-US" sz="2800" dirty="0" smtClean="0">
                <a:latin typeface="Constantia" pitchFamily="18" charset="0"/>
              </a:rPr>
              <a:t>Testing – geoprod3t</a:t>
            </a:r>
          </a:p>
          <a:p>
            <a:pPr>
              <a:spcBef>
                <a:spcPts val="600"/>
              </a:spcBef>
            </a:pPr>
            <a:r>
              <a:rPr lang="en-US" sz="2800" dirty="0" smtClean="0">
                <a:latin typeface="Constantia" pitchFamily="18" charset="0"/>
              </a:rPr>
              <a:t>Production – geoprod3</a:t>
            </a:r>
          </a:p>
          <a:p>
            <a:pPr lvl="1">
              <a:spcBef>
                <a:spcPts val="600"/>
              </a:spcBef>
            </a:pPr>
            <a:r>
              <a:rPr lang="en-US" sz="1800" dirty="0" smtClean="0"/>
              <a:t>Upgraded </a:t>
            </a:r>
            <a:r>
              <a:rPr lang="en-US" sz="1800" dirty="0" err="1" smtClean="0"/>
              <a:t>eTRaP</a:t>
            </a:r>
            <a:r>
              <a:rPr lang="en-US" sz="1800" dirty="0" smtClean="0"/>
              <a:t> will be running to generate the operational products on geoprod3</a:t>
            </a:r>
          </a:p>
          <a:p>
            <a:pPr lvl="1">
              <a:spcBef>
                <a:spcPts val="600"/>
              </a:spcBef>
            </a:pPr>
            <a:r>
              <a:rPr lang="en-US" sz="1800" dirty="0" err="1" smtClean="0"/>
              <a:t>eTRaP</a:t>
            </a:r>
            <a:r>
              <a:rPr lang="en-US" sz="1800" dirty="0" smtClean="0"/>
              <a:t> products are distributed to users through ESPC web server(GP5), DDS  and anonymous ftp server </a:t>
            </a:r>
            <a:r>
              <a:rPr lang="en-US" sz="1800" dirty="0" err="1" smtClean="0"/>
              <a:t>Satepsanone</a:t>
            </a:r>
            <a:r>
              <a:rPr lang="en-US" sz="1800" dirty="0" smtClean="0"/>
              <a:t>.</a:t>
            </a:r>
            <a:endParaRPr lang="en-US" sz="1800" dirty="0" smtClean="0">
              <a:solidFill>
                <a:srgbClr val="C00000"/>
              </a:solidFill>
            </a:endParaRPr>
          </a:p>
          <a:p>
            <a:pPr>
              <a:spcBef>
                <a:spcPts val="600"/>
              </a:spcBef>
            </a:pPr>
            <a:r>
              <a:rPr lang="en-US" sz="2800" dirty="0" smtClean="0">
                <a:latin typeface="Constantia" pitchFamily="18" charset="0"/>
              </a:rPr>
              <a:t>Backup </a:t>
            </a:r>
          </a:p>
          <a:p>
            <a:pPr marL="393700" lvl="1" indent="0">
              <a:spcBef>
                <a:spcPts val="600"/>
              </a:spcBef>
              <a:buNone/>
            </a:pPr>
            <a:r>
              <a:rPr lang="en-US" sz="1800" dirty="0" smtClean="0"/>
              <a:t> No backup server </a:t>
            </a:r>
          </a:p>
          <a:p>
            <a:pPr lvl="1">
              <a:spcBef>
                <a:spcPct val="50000"/>
              </a:spcBef>
              <a:buNone/>
            </a:pPr>
            <a:endParaRPr lang="en-US" sz="1800" dirty="0" smtClean="0"/>
          </a:p>
          <a:p>
            <a:pPr lvl="1">
              <a:spcBef>
                <a:spcPct val="50000"/>
              </a:spcBef>
            </a:pPr>
            <a:endParaRPr lang="en-US" sz="1600" dirty="0" smtClean="0"/>
          </a:p>
          <a:p>
            <a:pPr lvl="1">
              <a:spcBef>
                <a:spcPct val="50000"/>
              </a:spcBef>
            </a:pPr>
            <a:endParaRPr lang="en-US" sz="1800" dirty="0" smtClean="0"/>
          </a:p>
          <a:p>
            <a:pPr lvl="1">
              <a:spcBef>
                <a:spcPct val="50000"/>
              </a:spcBef>
              <a:buFontTx/>
              <a:buNone/>
            </a:pPr>
            <a:endParaRPr lang="en-US" sz="1600" dirty="0" smtClean="0">
              <a:solidFill>
                <a:srgbClr val="253D75"/>
              </a:solidFill>
            </a:endParaRPr>
          </a:p>
        </p:txBody>
      </p:sp>
      <p:sp>
        <p:nvSpPr>
          <p:cNvPr id="112645" name="Date Placeholder 4"/>
          <p:cNvSpPr>
            <a:spLocks noGrp="1"/>
          </p:cNvSpPr>
          <p:nvPr>
            <p:ph type="dt" sz="quarter" idx="4294967295"/>
          </p:nvPr>
        </p:nvSpPr>
        <p:spPr>
          <a:xfrm>
            <a:off x="-104775" y="6534150"/>
            <a:ext cx="1714500" cy="352425"/>
          </a:xfrm>
          <a:prstGeom prst="rect">
            <a:avLst/>
          </a:prstGeom>
        </p:spPr>
        <p:txBody>
          <a:bodyPr/>
          <a:lstStyle/>
          <a:p>
            <a:pPr>
              <a:defRPr/>
            </a:pPr>
            <a:fld id="{A837946C-D876-4A23-8315-FAE46A302438}"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1200969661"/>
      </p:ext>
    </p:extLst>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4294967295"/>
          </p:nvPr>
        </p:nvSpPr>
        <p:spPr>
          <a:xfrm>
            <a:off x="8277225" y="6477000"/>
            <a:ext cx="762000" cy="366713"/>
          </a:xfrm>
          <a:prstGeom prst="rect">
            <a:avLst/>
          </a:prstGeom>
          <a:noFill/>
        </p:spPr>
        <p:txBody>
          <a:bodyPr/>
          <a:lstStyle/>
          <a:p>
            <a:fld id="{497323A0-03A8-44A5-8C7C-26F40B12A9D0}" type="slidenum">
              <a:rPr lang="en-US" sz="1200"/>
              <a:pPr/>
              <a:t>113</a:t>
            </a:fld>
            <a:endParaRPr lang="en-US" sz="1200"/>
          </a:p>
        </p:txBody>
      </p:sp>
      <p:sp>
        <p:nvSpPr>
          <p:cNvPr id="96259" name="Rectangle 2"/>
          <p:cNvSpPr>
            <a:spLocks noGrp="1" noChangeArrowheads="1"/>
          </p:cNvSpPr>
          <p:nvPr>
            <p:ph type="title"/>
          </p:nvPr>
        </p:nvSpPr>
        <p:spPr bwMode="auto">
          <a:xfrm>
            <a:off x="533400" y="990600"/>
            <a:ext cx="8072437" cy="12827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br>
              <a:rPr lang="en-US" dirty="0" smtClean="0">
                <a:solidFill>
                  <a:srgbClr val="002060"/>
                </a:solidFill>
              </a:rPr>
            </a:br>
            <a:r>
              <a:rPr lang="en-US" sz="3200" dirty="0" smtClean="0">
                <a:solidFill>
                  <a:srgbClr val="002060"/>
                </a:solidFill>
              </a:rPr>
              <a:t>Dissemination</a:t>
            </a:r>
          </a:p>
        </p:txBody>
      </p:sp>
      <p:sp>
        <p:nvSpPr>
          <p:cNvPr id="96260" name="Rectangle 3"/>
          <p:cNvSpPr>
            <a:spLocks noGrp="1" noChangeArrowheads="1"/>
          </p:cNvSpPr>
          <p:nvPr>
            <p:ph type="body" idx="1"/>
          </p:nvPr>
        </p:nvSpPr>
        <p:spPr bwMode="auto">
          <a:xfrm>
            <a:off x="304800" y="2057400"/>
            <a:ext cx="8585200" cy="514985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en-US" sz="2800" dirty="0" smtClean="0">
                <a:latin typeface="Constantia" pitchFamily="18" charset="0"/>
              </a:rPr>
              <a:t>Internet (web Interface)</a:t>
            </a:r>
          </a:p>
          <a:p>
            <a:pPr lvl="1">
              <a:spcBef>
                <a:spcPct val="50000"/>
              </a:spcBef>
            </a:pPr>
            <a:r>
              <a:rPr lang="en-US" sz="2000" dirty="0" smtClean="0"/>
              <a:t>No change</a:t>
            </a:r>
          </a:p>
          <a:p>
            <a:pPr>
              <a:spcBef>
                <a:spcPct val="50000"/>
              </a:spcBef>
            </a:pPr>
            <a:r>
              <a:rPr lang="en-US" sz="2800" dirty="0" smtClean="0">
                <a:latin typeface="Constantia" pitchFamily="18" charset="0"/>
              </a:rPr>
              <a:t>DDS*</a:t>
            </a:r>
          </a:p>
          <a:p>
            <a:pPr lvl="1">
              <a:spcBef>
                <a:spcPct val="50000"/>
              </a:spcBef>
            </a:pPr>
            <a:r>
              <a:rPr lang="en-US" sz="2000" dirty="0" smtClean="0"/>
              <a:t>No change</a:t>
            </a:r>
          </a:p>
          <a:p>
            <a:pPr>
              <a:spcBef>
                <a:spcPct val="50000"/>
              </a:spcBef>
            </a:pPr>
            <a:r>
              <a:rPr lang="en-US" sz="2800" dirty="0" err="1" smtClean="0">
                <a:latin typeface="Constantia" pitchFamily="18" charset="0"/>
              </a:rPr>
              <a:t>Satepsanone</a:t>
            </a:r>
            <a:endParaRPr lang="en-US" sz="2800" dirty="0" smtClean="0">
              <a:latin typeface="Constantia" pitchFamily="18" charset="0"/>
            </a:endParaRPr>
          </a:p>
          <a:p>
            <a:pPr lvl="1">
              <a:spcBef>
                <a:spcPct val="50000"/>
              </a:spcBef>
            </a:pPr>
            <a:r>
              <a:rPr lang="en-US" sz="2000" dirty="0" smtClean="0"/>
              <a:t>No change</a:t>
            </a:r>
          </a:p>
          <a:p>
            <a:pPr lvl="1">
              <a:spcBef>
                <a:spcPct val="50000"/>
              </a:spcBef>
              <a:buNone/>
            </a:pPr>
            <a:endParaRPr lang="en-US" sz="2000" dirty="0" smtClean="0"/>
          </a:p>
        </p:txBody>
      </p:sp>
      <p:sp>
        <p:nvSpPr>
          <p:cNvPr id="120837" name="Date Placeholder 4"/>
          <p:cNvSpPr>
            <a:spLocks noGrp="1"/>
          </p:cNvSpPr>
          <p:nvPr>
            <p:ph type="dt" sz="quarter" idx="4294967295"/>
          </p:nvPr>
        </p:nvSpPr>
        <p:spPr>
          <a:xfrm>
            <a:off x="-104775" y="6534150"/>
            <a:ext cx="1714500" cy="352425"/>
          </a:xfrm>
          <a:prstGeom prst="rect">
            <a:avLst/>
          </a:prstGeom>
        </p:spPr>
        <p:txBody>
          <a:bodyPr/>
          <a:lstStyle/>
          <a:p>
            <a:pPr>
              <a:defRPr/>
            </a:pPr>
            <a:fld id="{684FC4A1-2190-4944-855A-77FFFC36875F}"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1341146638"/>
      </p:ext>
    </p:extLst>
  </p:cSld>
  <p:clrMapOvr>
    <a:masterClrMapping/>
  </p:clrMapOvr>
  <p:transition spd="slow">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4294967295"/>
          </p:nvPr>
        </p:nvSpPr>
        <p:spPr>
          <a:xfrm>
            <a:off x="8277225" y="6477000"/>
            <a:ext cx="762000" cy="366713"/>
          </a:xfrm>
          <a:prstGeom prst="rect">
            <a:avLst/>
          </a:prstGeom>
          <a:noFill/>
        </p:spPr>
        <p:txBody>
          <a:bodyPr/>
          <a:lstStyle/>
          <a:p>
            <a:fld id="{BF2EFE9B-558F-4667-A5DE-4A7C8293C2B8}" type="slidenum">
              <a:rPr lang="en-US" sz="1200"/>
              <a:pPr/>
              <a:t>114</a:t>
            </a:fld>
            <a:endParaRPr lang="en-US" sz="1200"/>
          </a:p>
        </p:txBody>
      </p:sp>
      <p:sp>
        <p:nvSpPr>
          <p:cNvPr id="97283" name="Rectangle 2"/>
          <p:cNvSpPr>
            <a:spLocks noGrp="1" noChangeArrowheads="1"/>
          </p:cNvSpPr>
          <p:nvPr>
            <p:ph type="title"/>
          </p:nvPr>
        </p:nvSpPr>
        <p:spPr bwMode="auto">
          <a:xfrm>
            <a:off x="228600" y="1066800"/>
            <a:ext cx="8597900"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r>
              <a:rPr lang="en-US" sz="2400" dirty="0" smtClean="0">
                <a:latin typeface="Arial" charset="0"/>
              </a:rPr>
              <a:t/>
            </a:r>
            <a:br>
              <a:rPr lang="en-US" sz="2400" dirty="0" smtClean="0">
                <a:latin typeface="Arial" charset="0"/>
              </a:rPr>
            </a:br>
            <a:r>
              <a:rPr lang="en-US" sz="3200" dirty="0" smtClean="0">
                <a:solidFill>
                  <a:srgbClr val="002060"/>
                </a:solidFill>
              </a:rPr>
              <a:t>Monitoring </a:t>
            </a:r>
          </a:p>
        </p:txBody>
      </p:sp>
      <p:sp>
        <p:nvSpPr>
          <p:cNvPr id="122885" name="Date Placeholder 4"/>
          <p:cNvSpPr>
            <a:spLocks noGrp="1"/>
          </p:cNvSpPr>
          <p:nvPr>
            <p:ph type="dt" sz="quarter" idx="4294967295"/>
          </p:nvPr>
        </p:nvSpPr>
        <p:spPr>
          <a:xfrm>
            <a:off x="-104775" y="6534150"/>
            <a:ext cx="1714500" cy="352425"/>
          </a:xfrm>
          <a:prstGeom prst="rect">
            <a:avLst/>
          </a:prstGeom>
        </p:spPr>
        <p:txBody>
          <a:bodyPr/>
          <a:lstStyle/>
          <a:p>
            <a:pPr>
              <a:defRPr/>
            </a:pPr>
            <a:fld id="{CD02A6D4-606D-4902-A01F-33F9698205C5}" type="datetime1">
              <a:rPr lang="en-US" smtClean="0">
                <a:ea typeface="MS PGothic" pitchFamily="34" charset="-128"/>
              </a:rPr>
              <a:pPr>
                <a:defRPr/>
              </a:pPr>
              <a:t>4/7/2016</a:t>
            </a:fld>
            <a:endParaRPr lang="en-US" dirty="0">
              <a:ea typeface="MS PGothic" pitchFamily="34" charset="-128"/>
            </a:endParaRPr>
          </a:p>
        </p:txBody>
      </p:sp>
      <p:sp>
        <p:nvSpPr>
          <p:cNvPr id="8" name="Rectangle 5"/>
          <p:cNvSpPr>
            <a:spLocks noGrp="1" noChangeArrowheads="1"/>
          </p:cNvSpPr>
          <p:nvPr>
            <p:ph idx="1"/>
          </p:nvPr>
        </p:nvSpPr>
        <p:spPr>
          <a:xfrm>
            <a:off x="457200" y="2506663"/>
            <a:ext cx="8229600" cy="4389437"/>
          </a:xfrm>
        </p:spPr>
        <p:txBody>
          <a:bodyPr/>
          <a:lstStyle/>
          <a:p>
            <a:pPr eaLnBrk="1" hangingPunct="1">
              <a:spcBef>
                <a:spcPts val="600"/>
              </a:spcBef>
            </a:pPr>
            <a:r>
              <a:rPr lang="en-US" dirty="0" smtClean="0">
                <a:latin typeface="+mn-lt"/>
              </a:rPr>
              <a:t>Quality Monitoring </a:t>
            </a:r>
          </a:p>
          <a:p>
            <a:pPr marL="273050" lvl="1" indent="-273050" eaLnBrk="1" hangingPunct="1">
              <a:spcBef>
                <a:spcPts val="600"/>
              </a:spcBef>
              <a:buClr>
                <a:srgbClr val="6BB1C9"/>
              </a:buClr>
              <a:buSzPct val="95000"/>
              <a:buNone/>
            </a:pPr>
            <a:r>
              <a:rPr lang="en-US" sz="2800" dirty="0" smtClean="0"/>
              <a:t>     No change</a:t>
            </a:r>
          </a:p>
          <a:p>
            <a:pPr marL="273050" lvl="1" indent="-273050" eaLnBrk="1" hangingPunct="1">
              <a:spcBef>
                <a:spcPts val="600"/>
              </a:spcBef>
              <a:buClr>
                <a:srgbClr val="6BB1C9"/>
              </a:buClr>
              <a:buSzPct val="95000"/>
              <a:buNone/>
            </a:pPr>
            <a:endParaRPr lang="en-US" sz="3200" dirty="0" smtClean="0"/>
          </a:p>
          <a:p>
            <a:pPr eaLnBrk="1" hangingPunct="1">
              <a:spcBef>
                <a:spcPts val="600"/>
              </a:spcBef>
            </a:pPr>
            <a:r>
              <a:rPr lang="en-US" dirty="0" smtClean="0">
                <a:latin typeface="+mn-lt"/>
              </a:rPr>
              <a:t>Performance Monitoring</a:t>
            </a:r>
            <a:endParaRPr lang="en-GB" sz="2800" dirty="0" smtClean="0">
              <a:latin typeface="+mn-lt"/>
            </a:endParaRPr>
          </a:p>
          <a:p>
            <a:pPr lvl="1" eaLnBrk="1" hangingPunct="1">
              <a:spcBef>
                <a:spcPts val="600"/>
              </a:spcBef>
              <a:buNone/>
            </a:pPr>
            <a:r>
              <a:rPr lang="en-US" sz="2800" dirty="0" smtClean="0"/>
              <a:t>No change.</a:t>
            </a:r>
          </a:p>
          <a:p>
            <a:pPr lvl="1" eaLnBrk="1" hangingPunct="1">
              <a:lnSpc>
                <a:spcPct val="80000"/>
              </a:lnSpc>
            </a:pPr>
            <a:endParaRPr lang="en-US" sz="2800" dirty="0" smtClean="0"/>
          </a:p>
          <a:p>
            <a:pPr lvl="1" eaLnBrk="1" hangingPunct="1">
              <a:lnSpc>
                <a:spcPct val="80000"/>
              </a:lnSpc>
            </a:pPr>
            <a:endParaRPr lang="en-US" sz="2800" dirty="0" smtClean="0"/>
          </a:p>
          <a:p>
            <a:pPr lvl="1" eaLnBrk="1" hangingPunct="1">
              <a:lnSpc>
                <a:spcPct val="90000"/>
              </a:lnSpc>
            </a:pPr>
            <a:endParaRPr lang="en-US" sz="3600" dirty="0" smtClean="0"/>
          </a:p>
        </p:txBody>
      </p:sp>
    </p:spTree>
    <p:extLst>
      <p:ext uri="{BB962C8B-B14F-4D97-AF65-F5344CB8AC3E}">
        <p14:creationId xmlns:p14="http://schemas.microsoft.com/office/powerpoint/2010/main" val="1970459390"/>
      </p:ext>
    </p:extLst>
  </p:cSld>
  <p:clrMapOvr>
    <a:masterClrMapping/>
  </p:clrMapOvr>
  <p:transition spd="slow">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4294967295"/>
          </p:nvPr>
        </p:nvSpPr>
        <p:spPr>
          <a:xfrm>
            <a:off x="8277225" y="6477000"/>
            <a:ext cx="762000" cy="366713"/>
          </a:xfrm>
          <a:prstGeom prst="rect">
            <a:avLst/>
          </a:prstGeom>
          <a:noFill/>
        </p:spPr>
        <p:txBody>
          <a:bodyPr/>
          <a:lstStyle/>
          <a:p>
            <a:fld id="{DE632504-6739-4EA3-A2FB-B92A7312B314}" type="slidenum">
              <a:rPr lang="en-US" sz="1200"/>
              <a:pPr/>
              <a:t>115</a:t>
            </a:fld>
            <a:endParaRPr lang="en-US" sz="1200"/>
          </a:p>
        </p:txBody>
      </p:sp>
      <p:sp>
        <p:nvSpPr>
          <p:cNvPr id="101379" name="Rectangle 2"/>
          <p:cNvSpPr>
            <a:spLocks noGrp="1" noChangeArrowheads="1"/>
          </p:cNvSpPr>
          <p:nvPr>
            <p:ph type="title"/>
          </p:nvPr>
        </p:nvSpPr>
        <p:spPr bwMode="auto">
          <a:xfrm>
            <a:off x="685800" y="990600"/>
            <a:ext cx="7848600" cy="1250951"/>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r>
              <a:rPr lang="en-US" sz="4400" dirty="0" smtClean="0">
                <a:solidFill>
                  <a:srgbClr val="002060"/>
                </a:solidFill>
                <a:latin typeface="Arial" charset="0"/>
              </a:rPr>
              <a:t/>
            </a:r>
            <a:br>
              <a:rPr lang="en-US" sz="4400" dirty="0" smtClean="0">
                <a:solidFill>
                  <a:srgbClr val="002060"/>
                </a:solidFill>
                <a:latin typeface="Arial" charset="0"/>
              </a:rPr>
            </a:br>
            <a:r>
              <a:rPr lang="en-US" sz="3200" dirty="0" smtClean="0">
                <a:solidFill>
                  <a:srgbClr val="002060"/>
                </a:solidFill>
              </a:rPr>
              <a:t>Operation and Maintenance </a:t>
            </a:r>
          </a:p>
        </p:txBody>
      </p:sp>
      <p:sp>
        <p:nvSpPr>
          <p:cNvPr id="119812" name="Rectangle 3"/>
          <p:cNvSpPr>
            <a:spLocks noGrp="1" noChangeArrowheads="1"/>
          </p:cNvSpPr>
          <p:nvPr>
            <p:ph type="body" idx="1"/>
          </p:nvPr>
        </p:nvSpPr>
        <p:spPr bwMode="auto">
          <a:xfrm>
            <a:off x="457200" y="2209800"/>
            <a:ext cx="8296275" cy="5205412"/>
          </a:xfrm>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400" dirty="0" smtClean="0"/>
              <a:t>O&amp;M Procedures</a:t>
            </a:r>
          </a:p>
          <a:p>
            <a:pPr lvl="1">
              <a:lnSpc>
                <a:spcPct val="80000"/>
              </a:lnSpc>
            </a:pPr>
            <a:r>
              <a:rPr lang="en-US" sz="1400" dirty="0" smtClean="0"/>
              <a:t>Operation Procedure and System Maintenance Manual will be updated</a:t>
            </a:r>
          </a:p>
          <a:p>
            <a:pPr lvl="1">
              <a:lnSpc>
                <a:spcPct val="80000"/>
              </a:lnSpc>
            </a:pPr>
            <a:r>
              <a:rPr lang="en-US" sz="1400" dirty="0" smtClean="0"/>
              <a:t>The ESPC CM and security procedures will be enforced for any codes and documents changes</a:t>
            </a:r>
          </a:p>
          <a:p>
            <a:pPr lvl="1" eaLnBrk="1" hangingPunct="1">
              <a:lnSpc>
                <a:spcPct val="80000"/>
              </a:lnSpc>
            </a:pPr>
            <a:r>
              <a:rPr lang="en-US" sz="1400" dirty="0" smtClean="0"/>
              <a:t>Multi-level monitoring capability  has been already set up and no change in this upgrade.</a:t>
            </a:r>
          </a:p>
          <a:p>
            <a:pPr lvl="1" eaLnBrk="1" hangingPunct="1">
              <a:lnSpc>
                <a:spcPct val="80000"/>
              </a:lnSpc>
            </a:pPr>
            <a:r>
              <a:rPr lang="en-US" sz="1400" dirty="0" smtClean="0"/>
              <a:t>The primary and backup maintenance personnel have been identified to cover normal maintenance needs </a:t>
            </a:r>
          </a:p>
          <a:p>
            <a:pPr lvl="1">
              <a:lnSpc>
                <a:spcPct val="80000"/>
              </a:lnSpc>
            </a:pPr>
            <a:r>
              <a:rPr lang="en-US" sz="1400" dirty="0" smtClean="0"/>
              <a:t>The PAL will work with STAR scientists for any science maintenance needs when identified.</a:t>
            </a:r>
          </a:p>
          <a:p>
            <a:pPr lvl="1">
              <a:lnSpc>
                <a:spcPct val="80000"/>
              </a:lnSpc>
              <a:buFont typeface="Wingdings 2" pitchFamily="18" charset="2"/>
              <a:buNone/>
            </a:pPr>
            <a:endParaRPr lang="en-US" sz="1400" dirty="0" smtClean="0"/>
          </a:p>
          <a:p>
            <a:pPr>
              <a:lnSpc>
                <a:spcPct val="80000"/>
              </a:lnSpc>
            </a:pPr>
            <a:r>
              <a:rPr lang="en-US" sz="1400" dirty="0" smtClean="0"/>
              <a:t>Operational Support</a:t>
            </a:r>
          </a:p>
          <a:p>
            <a:pPr lvl="1">
              <a:lnSpc>
                <a:spcPct val="80000"/>
              </a:lnSpc>
            </a:pPr>
            <a:r>
              <a:rPr lang="en-US" sz="1400" dirty="0" smtClean="0"/>
              <a:t>The production machines are maintained by the ESPC IT team </a:t>
            </a:r>
          </a:p>
          <a:p>
            <a:pPr lvl="1">
              <a:lnSpc>
                <a:spcPct val="80000"/>
              </a:lnSpc>
            </a:pPr>
            <a:r>
              <a:rPr lang="en-US" sz="1400" dirty="0" smtClean="0"/>
              <a:t>ESPC help desk monitors any job failure, data outage and anomaly, and the monitoring tools and operation procedures are in place.</a:t>
            </a:r>
          </a:p>
        </p:txBody>
      </p:sp>
      <p:sp>
        <p:nvSpPr>
          <p:cNvPr id="119813" name="Date Placeholder 4"/>
          <p:cNvSpPr>
            <a:spLocks noGrp="1"/>
          </p:cNvSpPr>
          <p:nvPr>
            <p:ph type="dt" sz="quarter" idx="4294967295"/>
          </p:nvPr>
        </p:nvSpPr>
        <p:spPr>
          <a:xfrm>
            <a:off x="-104775" y="6534150"/>
            <a:ext cx="1714500" cy="352425"/>
          </a:xfrm>
          <a:prstGeom prst="rect">
            <a:avLst/>
          </a:prstGeom>
        </p:spPr>
        <p:txBody>
          <a:bodyPr/>
          <a:lstStyle/>
          <a:p>
            <a:pPr>
              <a:defRPr/>
            </a:pPr>
            <a:fld id="{12FE1218-0E61-44F3-BABC-F49D708F6458}"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3327488933"/>
      </p:ext>
    </p:extLst>
  </p:cSld>
  <p:clrMapOvr>
    <a:masterClrMapping/>
  </p:clrMapOvr>
  <p:transition spd="slow">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4294967295"/>
          </p:nvPr>
        </p:nvSpPr>
        <p:spPr>
          <a:xfrm>
            <a:off x="8277225" y="6477000"/>
            <a:ext cx="762000" cy="366713"/>
          </a:xfrm>
          <a:prstGeom prst="rect">
            <a:avLst/>
          </a:prstGeom>
          <a:noFill/>
        </p:spPr>
        <p:txBody>
          <a:bodyPr/>
          <a:lstStyle/>
          <a:p>
            <a:fld id="{16BA8EF8-F802-4C96-99C0-781256903B37}" type="slidenum">
              <a:rPr lang="en-US" sz="1200"/>
              <a:pPr/>
              <a:t>116</a:t>
            </a:fld>
            <a:endParaRPr lang="en-US" sz="1200"/>
          </a:p>
        </p:txBody>
      </p:sp>
      <p:sp>
        <p:nvSpPr>
          <p:cNvPr id="103427" name="Rectangle 2"/>
          <p:cNvSpPr>
            <a:spLocks noGrp="1" noChangeArrowheads="1"/>
          </p:cNvSpPr>
          <p:nvPr>
            <p:ph type="title"/>
          </p:nvPr>
        </p:nvSpPr>
        <p:spPr bwMode="auto">
          <a:xfrm>
            <a:off x="76200" y="914400"/>
            <a:ext cx="8713788" cy="140176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dirty="0" smtClean="0"/>
              <a:t> </a:t>
            </a:r>
            <a:r>
              <a:rPr lang="en-US" dirty="0" smtClean="0">
                <a:solidFill>
                  <a:srgbClr val="002060"/>
                </a:solidFill>
              </a:rPr>
              <a:t>System Operational Readiness </a:t>
            </a:r>
            <a:r>
              <a:rPr lang="en-US" sz="4400" dirty="0" smtClean="0">
                <a:solidFill>
                  <a:srgbClr val="002060"/>
                </a:solidFill>
              </a:rPr>
              <a:t/>
            </a:r>
            <a:br>
              <a:rPr lang="en-US" sz="4400" dirty="0" smtClean="0">
                <a:solidFill>
                  <a:srgbClr val="002060"/>
                </a:solidFill>
              </a:rPr>
            </a:br>
            <a:r>
              <a:rPr lang="en-US" sz="4400" dirty="0" smtClean="0">
                <a:solidFill>
                  <a:srgbClr val="002060"/>
                </a:solidFill>
              </a:rPr>
              <a:t> </a:t>
            </a:r>
            <a:r>
              <a:rPr lang="en-US" sz="3200" dirty="0" smtClean="0">
                <a:solidFill>
                  <a:srgbClr val="002060"/>
                </a:solidFill>
              </a:rPr>
              <a:t>QA – Code Standards</a:t>
            </a:r>
          </a:p>
        </p:txBody>
      </p:sp>
      <p:sp>
        <p:nvSpPr>
          <p:cNvPr id="152580" name="Rectangle 3"/>
          <p:cNvSpPr>
            <a:spLocks noGrp="1" noChangeArrowheads="1"/>
          </p:cNvSpPr>
          <p:nvPr>
            <p:ph type="body" idx="1"/>
          </p:nvPr>
        </p:nvSpPr>
        <p:spPr bwMode="auto">
          <a:xfrm>
            <a:off x="533400" y="2286000"/>
            <a:ext cx="8262937" cy="4900613"/>
          </a:xfrm>
          <a:ln>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sz="2000" dirty="0" smtClean="0"/>
              <a:t>The eTRaP operational team has been working with the development team to ensure that the upgraded eTRaP follows the ESPC operational requirements/guidance:</a:t>
            </a:r>
          </a:p>
          <a:p>
            <a:pPr lvl="1">
              <a:spcBef>
                <a:spcPts val="600"/>
              </a:spcBef>
            </a:pPr>
            <a:r>
              <a:rPr lang="en-US" sz="2000" dirty="0" smtClean="0"/>
              <a:t>Directory structures</a:t>
            </a:r>
          </a:p>
          <a:p>
            <a:pPr lvl="1">
              <a:spcBef>
                <a:spcPts val="600"/>
              </a:spcBef>
            </a:pPr>
            <a:r>
              <a:rPr lang="en-US" sz="2000" dirty="0" smtClean="0"/>
              <a:t>File/directory naming conventions</a:t>
            </a:r>
          </a:p>
          <a:p>
            <a:pPr lvl="1">
              <a:spcBef>
                <a:spcPts val="600"/>
              </a:spcBef>
            </a:pPr>
            <a:r>
              <a:rPr lang="en-US" sz="2000" dirty="0" smtClean="0"/>
              <a:t>Operational log file content</a:t>
            </a:r>
          </a:p>
          <a:p>
            <a:pPr lvl="1">
              <a:spcBef>
                <a:spcPts val="600"/>
              </a:spcBef>
            </a:pPr>
            <a:r>
              <a:rPr lang="en-US" sz="2000" dirty="0" smtClean="0"/>
              <a:t>Error tracking and handling</a:t>
            </a:r>
          </a:p>
        </p:txBody>
      </p:sp>
      <p:sp>
        <p:nvSpPr>
          <p:cNvPr id="125957" name="Date Placeholder 4"/>
          <p:cNvSpPr>
            <a:spLocks noGrp="1"/>
          </p:cNvSpPr>
          <p:nvPr>
            <p:ph type="dt" sz="quarter" idx="4294967295"/>
          </p:nvPr>
        </p:nvSpPr>
        <p:spPr>
          <a:xfrm>
            <a:off x="-104775" y="6534150"/>
            <a:ext cx="1714500" cy="352425"/>
          </a:xfrm>
          <a:prstGeom prst="rect">
            <a:avLst/>
          </a:prstGeom>
        </p:spPr>
        <p:txBody>
          <a:bodyPr/>
          <a:lstStyle/>
          <a:p>
            <a:pPr>
              <a:defRPr/>
            </a:pPr>
            <a:fld id="{54D5FF03-AA96-454D-BA73-A34746DB3488}"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785191587"/>
      </p:ext>
    </p:extLst>
  </p:cSld>
  <p:clrMapOvr>
    <a:masterClrMapping/>
  </p:clrMapOvr>
  <p:transition spd="slow">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4294967295"/>
          </p:nvPr>
        </p:nvSpPr>
        <p:spPr>
          <a:xfrm>
            <a:off x="8277225" y="6477000"/>
            <a:ext cx="762000" cy="366713"/>
          </a:xfrm>
          <a:prstGeom prst="rect">
            <a:avLst/>
          </a:prstGeom>
          <a:noFill/>
        </p:spPr>
        <p:txBody>
          <a:bodyPr/>
          <a:lstStyle/>
          <a:p>
            <a:fld id="{0004DF22-35F4-47B4-970E-FDA88FC8DF91}" type="slidenum">
              <a:rPr lang="en-US" sz="1200"/>
              <a:pPr/>
              <a:t>117</a:t>
            </a:fld>
            <a:endParaRPr lang="en-US" sz="1200"/>
          </a:p>
        </p:txBody>
      </p:sp>
      <p:sp>
        <p:nvSpPr>
          <p:cNvPr id="104451" name="Rectangle 2"/>
          <p:cNvSpPr>
            <a:spLocks noGrp="1" noChangeArrowheads="1"/>
          </p:cNvSpPr>
          <p:nvPr>
            <p:ph type="title"/>
          </p:nvPr>
        </p:nvSpPr>
        <p:spPr bwMode="auto">
          <a:xfrm>
            <a:off x="685800" y="990600"/>
            <a:ext cx="7848600" cy="14208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br>
              <a:rPr lang="en-US" dirty="0" smtClean="0">
                <a:solidFill>
                  <a:srgbClr val="002060"/>
                </a:solidFill>
              </a:rPr>
            </a:br>
            <a:r>
              <a:rPr lang="en-US" sz="3200" dirty="0" smtClean="0">
                <a:solidFill>
                  <a:srgbClr val="002060"/>
                </a:solidFill>
              </a:rPr>
              <a:t>QA – CM and IT security </a:t>
            </a:r>
          </a:p>
        </p:txBody>
      </p:sp>
      <p:sp>
        <p:nvSpPr>
          <p:cNvPr id="153604" name="Rectangle 3"/>
          <p:cNvSpPr>
            <a:spLocks noGrp="1" noChangeArrowheads="1"/>
          </p:cNvSpPr>
          <p:nvPr>
            <p:ph type="body" idx="1"/>
          </p:nvPr>
        </p:nvSpPr>
        <p:spPr bwMode="auto">
          <a:xfrm>
            <a:off x="304800" y="2438400"/>
            <a:ext cx="8267700" cy="5108575"/>
          </a:xfrm>
          <a:ln>
            <a:miter lim="800000"/>
            <a:headEnd/>
            <a:tailEnd/>
          </a:ln>
        </p:spPr>
        <p:txBody>
          <a:bodyPr vert="horz" wrap="square" lIns="91440" tIns="45720" rIns="91440" bIns="45720" numCol="1" anchor="t" anchorCtr="0" compatLnSpc="1">
            <a:prstTxWarp prst="textNoShape">
              <a:avLst/>
            </a:prstTxWarp>
          </a:bodyPr>
          <a:lstStyle/>
          <a:p>
            <a:pPr>
              <a:spcBef>
                <a:spcPts val="300"/>
              </a:spcBef>
            </a:pPr>
            <a:r>
              <a:rPr lang="en-US" sz="1600" dirty="0" smtClean="0"/>
              <a:t>Product Implementation </a:t>
            </a:r>
          </a:p>
          <a:p>
            <a:pPr lvl="1">
              <a:spcBef>
                <a:spcPts val="300"/>
              </a:spcBef>
            </a:pPr>
            <a:r>
              <a:rPr lang="en-US" sz="1600" dirty="0" smtClean="0"/>
              <a:t>Implementation on parallel test environment and transition to operation are tasked and managed by Change Requests (WR1403, WR1734 and CCR3450) through the ESPC Request for Action Tracking System (RATS)</a:t>
            </a:r>
          </a:p>
          <a:p>
            <a:pPr lvl="1">
              <a:spcBef>
                <a:spcPts val="300"/>
              </a:spcBef>
            </a:pPr>
            <a:r>
              <a:rPr lang="en-US" sz="1600" dirty="0" smtClean="0"/>
              <a:t>Software CM follows ESPC Software Configuration Management Process and Procedures Manual</a:t>
            </a:r>
          </a:p>
          <a:p>
            <a:pPr lvl="1">
              <a:spcBef>
                <a:spcPts val="300"/>
              </a:spcBef>
            </a:pPr>
            <a:r>
              <a:rPr lang="en-US" sz="1600" dirty="0" smtClean="0"/>
              <a:t>Related code and scripts will be checked into subversion</a:t>
            </a:r>
          </a:p>
          <a:p>
            <a:pPr>
              <a:spcBef>
                <a:spcPts val="300"/>
              </a:spcBef>
            </a:pPr>
            <a:r>
              <a:rPr lang="en-US" sz="1600" dirty="0" smtClean="0"/>
              <a:t>Security Procedures</a:t>
            </a:r>
          </a:p>
          <a:p>
            <a:pPr lvl="1">
              <a:spcBef>
                <a:spcPts val="300"/>
              </a:spcBef>
            </a:pPr>
            <a:r>
              <a:rPr lang="en-US" sz="1600" dirty="0" smtClean="0"/>
              <a:t>This upgraded eTRaP is being tested in a separate test environment (geoprod3t) before its installation in operational environment (geoprod3)</a:t>
            </a:r>
          </a:p>
          <a:p>
            <a:pPr lvl="1">
              <a:spcBef>
                <a:spcPts val="300"/>
              </a:spcBef>
            </a:pPr>
            <a:r>
              <a:rPr lang="en-US" sz="1600" dirty="0" smtClean="0"/>
              <a:t>SIA will be performed for this eTRaP upgrade before the system is promoted into operations</a:t>
            </a:r>
          </a:p>
          <a:p>
            <a:pPr>
              <a:spcBef>
                <a:spcPts val="300"/>
              </a:spcBef>
            </a:pPr>
            <a:r>
              <a:rPr lang="en-US" sz="1600" dirty="0" smtClean="0"/>
              <a:t>Documents will be under the CM control at OSPO</a:t>
            </a:r>
          </a:p>
          <a:p>
            <a:pPr lvl="1">
              <a:spcBef>
                <a:spcPts val="300"/>
              </a:spcBef>
            </a:pPr>
            <a:r>
              <a:rPr lang="en-US" sz="1600" dirty="0" smtClean="0"/>
              <a:t>G:\Common\ESPC Library</a:t>
            </a:r>
          </a:p>
          <a:p>
            <a:pPr lvl="1">
              <a:lnSpc>
                <a:spcPct val="80000"/>
              </a:lnSpc>
              <a:spcBef>
                <a:spcPts val="300"/>
              </a:spcBef>
              <a:buFontTx/>
              <a:buNone/>
            </a:pPr>
            <a:endParaRPr lang="en-US" sz="1400" dirty="0" smtClean="0"/>
          </a:p>
        </p:txBody>
      </p:sp>
      <p:sp>
        <p:nvSpPr>
          <p:cNvPr id="126981" name="Date Placeholder 4"/>
          <p:cNvSpPr>
            <a:spLocks noGrp="1"/>
          </p:cNvSpPr>
          <p:nvPr>
            <p:ph type="dt" sz="quarter" idx="4294967295"/>
          </p:nvPr>
        </p:nvSpPr>
        <p:spPr>
          <a:xfrm>
            <a:off x="-104775" y="6534150"/>
            <a:ext cx="1714500" cy="352425"/>
          </a:xfrm>
          <a:prstGeom prst="rect">
            <a:avLst/>
          </a:prstGeom>
        </p:spPr>
        <p:txBody>
          <a:bodyPr/>
          <a:lstStyle/>
          <a:p>
            <a:pPr>
              <a:defRPr/>
            </a:pPr>
            <a:fld id="{CE3EC8EB-F670-4B24-9425-E48C5BE01277}"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1169129797"/>
      </p:ext>
    </p:extLst>
  </p:cSld>
  <p:clrMapOvr>
    <a:masterClrMapping/>
  </p:clrMapOvr>
  <p:transition spd="slow">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4294967295"/>
          </p:nvPr>
        </p:nvSpPr>
        <p:spPr>
          <a:xfrm>
            <a:off x="8277225" y="6477000"/>
            <a:ext cx="762000" cy="366713"/>
          </a:xfrm>
          <a:prstGeom prst="rect">
            <a:avLst/>
          </a:prstGeom>
          <a:noFill/>
        </p:spPr>
        <p:txBody>
          <a:bodyPr/>
          <a:lstStyle/>
          <a:p>
            <a:fld id="{FAB783B7-827A-4C89-9D97-BE1AB80DC7C5}" type="slidenum">
              <a:rPr lang="en-US" sz="1200"/>
              <a:pPr/>
              <a:t>118</a:t>
            </a:fld>
            <a:endParaRPr lang="en-US" sz="1200"/>
          </a:p>
        </p:txBody>
      </p:sp>
      <p:sp>
        <p:nvSpPr>
          <p:cNvPr id="105475" name="Rectangle 2"/>
          <p:cNvSpPr>
            <a:spLocks noGrp="1" noChangeArrowheads="1"/>
          </p:cNvSpPr>
          <p:nvPr>
            <p:ph type="title"/>
          </p:nvPr>
        </p:nvSpPr>
        <p:spPr bwMode="auto">
          <a:xfrm>
            <a:off x="-76200" y="990600"/>
            <a:ext cx="9144000" cy="135255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      </a:t>
            </a:r>
            <a:r>
              <a:rPr lang="en-US" sz="3600" dirty="0" smtClean="0">
                <a:solidFill>
                  <a:srgbClr val="002060"/>
                </a:solidFill>
              </a:rPr>
              <a:t/>
            </a:r>
            <a:br>
              <a:rPr lang="en-US" sz="3600" dirty="0" smtClean="0">
                <a:solidFill>
                  <a:srgbClr val="002060"/>
                </a:solidFill>
              </a:rPr>
            </a:br>
            <a:r>
              <a:rPr lang="en-US" sz="3600" dirty="0" smtClean="0">
                <a:solidFill>
                  <a:srgbClr val="002060"/>
                </a:solidFill>
              </a:rPr>
              <a:t>QA – </a:t>
            </a:r>
            <a:r>
              <a:rPr lang="en-US" sz="3200" dirty="0" smtClean="0">
                <a:solidFill>
                  <a:srgbClr val="002060"/>
                </a:solidFill>
              </a:rPr>
              <a:t>Documentation</a:t>
            </a:r>
          </a:p>
        </p:txBody>
      </p:sp>
      <p:sp>
        <p:nvSpPr>
          <p:cNvPr id="154628" name="Rectangle 3"/>
          <p:cNvSpPr>
            <a:spLocks noGrp="1" noChangeArrowheads="1"/>
          </p:cNvSpPr>
          <p:nvPr>
            <p:ph type="body" idx="1"/>
          </p:nvPr>
        </p:nvSpPr>
        <p:spPr bwMode="auto">
          <a:xfrm>
            <a:off x="457200" y="2362200"/>
            <a:ext cx="8221663" cy="4897437"/>
          </a:xfrm>
          <a:ln>
            <a:miter lim="800000"/>
            <a:headEnd/>
            <a:tailEnd/>
          </a:ln>
        </p:spPr>
        <p:txBody>
          <a:bodyPr vert="horz" wrap="square" lIns="91440" tIns="45720" rIns="91440" bIns="45720" numCol="1" anchor="t" anchorCtr="0" compatLnSpc="1">
            <a:prstTxWarp prst="textNoShape">
              <a:avLst/>
            </a:prstTxWarp>
          </a:bodyPr>
          <a:lstStyle/>
          <a:p>
            <a:pPr>
              <a:spcBef>
                <a:spcPts val="0"/>
              </a:spcBef>
            </a:pPr>
            <a:r>
              <a:rPr lang="en-US" sz="1600" dirty="0" smtClean="0"/>
              <a:t>ESPC Operation Procedure has been developed for operators</a:t>
            </a:r>
          </a:p>
          <a:p>
            <a:pPr>
              <a:spcBef>
                <a:spcPts val="0"/>
              </a:spcBef>
            </a:pPr>
            <a:r>
              <a:rPr lang="en-US" sz="1600" dirty="0" smtClean="0"/>
              <a:t>Operational maintenance procedures have been developed to support O&amp;M needs at OSPO, which include:</a:t>
            </a:r>
          </a:p>
          <a:p>
            <a:pPr lvl="1">
              <a:spcBef>
                <a:spcPts val="0"/>
              </a:spcBef>
            </a:pPr>
            <a:r>
              <a:rPr lang="en-US" sz="1600" dirty="0" smtClean="0"/>
              <a:t>Procedures for installation and build</a:t>
            </a:r>
          </a:p>
          <a:p>
            <a:pPr lvl="1">
              <a:spcBef>
                <a:spcPts val="0"/>
              </a:spcBef>
            </a:pPr>
            <a:r>
              <a:rPr lang="en-US" sz="1600" dirty="0" smtClean="0"/>
              <a:t>Run procedures (includes normal and emergency operations)</a:t>
            </a:r>
          </a:p>
          <a:p>
            <a:pPr lvl="1">
              <a:spcBef>
                <a:spcPts val="0"/>
              </a:spcBef>
            </a:pPr>
            <a:r>
              <a:rPr lang="en-US" sz="1600" dirty="0" smtClean="0"/>
              <a:t>Monitoring, diagnosis, and recovery procedures</a:t>
            </a:r>
          </a:p>
          <a:p>
            <a:pPr lvl="1">
              <a:spcBef>
                <a:spcPts val="0"/>
              </a:spcBef>
            </a:pPr>
            <a:r>
              <a:rPr lang="en-US" sz="1600" dirty="0" smtClean="0"/>
              <a:t>Product distribution procedures</a:t>
            </a:r>
          </a:p>
          <a:p>
            <a:pPr lvl="1">
              <a:spcBef>
                <a:spcPts val="0"/>
              </a:spcBef>
            </a:pPr>
            <a:r>
              <a:rPr lang="en-US" sz="1600" dirty="0" smtClean="0"/>
              <a:t>Interpretation of error messages</a:t>
            </a:r>
          </a:p>
          <a:p>
            <a:pPr lvl="1">
              <a:spcBef>
                <a:spcPts val="0"/>
              </a:spcBef>
            </a:pPr>
            <a:r>
              <a:rPr lang="en-US" sz="1600" dirty="0" smtClean="0"/>
              <a:t>System shutdown and startup procedures</a:t>
            </a:r>
          </a:p>
          <a:p>
            <a:pPr>
              <a:spcBef>
                <a:spcPts val="0"/>
              </a:spcBef>
            </a:pPr>
            <a:r>
              <a:rPr lang="en-US" sz="1600" dirty="0" smtClean="0"/>
              <a:t>SPSRB Required Docs </a:t>
            </a:r>
          </a:p>
          <a:p>
            <a:pPr lvl="1">
              <a:spcBef>
                <a:spcPts val="0"/>
              </a:spcBef>
            </a:pPr>
            <a:r>
              <a:rPr lang="en-US" sz="1600" dirty="0" smtClean="0"/>
              <a:t>Update External User Manuals, System Maintenance Manual, and ATBD</a:t>
            </a:r>
          </a:p>
          <a:p>
            <a:pPr lvl="1">
              <a:spcBef>
                <a:spcPts val="0"/>
              </a:spcBef>
            </a:pPr>
            <a:r>
              <a:rPr lang="en-US" sz="1600" dirty="0" smtClean="0"/>
              <a:t>Need to be finalized before eTRaP Upgrade is declared operational</a:t>
            </a:r>
          </a:p>
        </p:txBody>
      </p:sp>
      <p:sp>
        <p:nvSpPr>
          <p:cNvPr id="128005" name="Date Placeholder 4"/>
          <p:cNvSpPr>
            <a:spLocks noGrp="1"/>
          </p:cNvSpPr>
          <p:nvPr>
            <p:ph type="dt" sz="quarter" idx="4294967295"/>
          </p:nvPr>
        </p:nvSpPr>
        <p:spPr>
          <a:xfrm>
            <a:off x="-104775" y="6534150"/>
            <a:ext cx="1714500" cy="352425"/>
          </a:xfrm>
          <a:prstGeom prst="rect">
            <a:avLst/>
          </a:prstGeom>
        </p:spPr>
        <p:txBody>
          <a:bodyPr/>
          <a:lstStyle/>
          <a:p>
            <a:pPr>
              <a:defRPr/>
            </a:pPr>
            <a:fld id="{E47E4E94-1E53-4F59-9D1E-3ADED6BA58EB}"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1186084594"/>
      </p:ext>
    </p:extLst>
  </p:cSld>
  <p:clrMapOvr>
    <a:masterClrMapping/>
  </p:clrMapOvr>
  <p:transition spd="slow">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4294967295"/>
          </p:nvPr>
        </p:nvSpPr>
        <p:spPr>
          <a:xfrm>
            <a:off x="8277225" y="6477000"/>
            <a:ext cx="762000" cy="366713"/>
          </a:xfrm>
          <a:prstGeom prst="rect">
            <a:avLst/>
          </a:prstGeom>
          <a:noFill/>
        </p:spPr>
        <p:txBody>
          <a:bodyPr/>
          <a:lstStyle/>
          <a:p>
            <a:fld id="{E97CF5A9-18FE-4B60-B470-FD437A23C0DE}" type="slidenum">
              <a:rPr lang="en-US" sz="1200"/>
              <a:pPr/>
              <a:t>119</a:t>
            </a:fld>
            <a:endParaRPr lang="en-US" sz="1200"/>
          </a:p>
        </p:txBody>
      </p:sp>
      <p:sp>
        <p:nvSpPr>
          <p:cNvPr id="106499" name="Rectangle 2"/>
          <p:cNvSpPr>
            <a:spLocks noGrp="1" noChangeArrowheads="1"/>
          </p:cNvSpPr>
          <p:nvPr>
            <p:ph type="title"/>
          </p:nvPr>
        </p:nvSpPr>
        <p:spPr bwMode="auto">
          <a:xfrm>
            <a:off x="457200" y="990600"/>
            <a:ext cx="817245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r>
              <a:rPr lang="en-US" sz="3600" dirty="0" smtClean="0">
                <a:solidFill>
                  <a:srgbClr val="002060"/>
                </a:solidFill>
              </a:rPr>
              <a:t/>
            </a:r>
            <a:br>
              <a:rPr lang="en-US" sz="3600" dirty="0" smtClean="0">
                <a:solidFill>
                  <a:srgbClr val="002060"/>
                </a:solidFill>
              </a:rPr>
            </a:br>
            <a:r>
              <a:rPr lang="en-US" sz="3200" dirty="0" smtClean="0">
                <a:solidFill>
                  <a:srgbClr val="002060"/>
                </a:solidFill>
              </a:rPr>
              <a:t>Archive</a:t>
            </a:r>
          </a:p>
        </p:txBody>
      </p:sp>
      <p:sp>
        <p:nvSpPr>
          <p:cNvPr id="20484" name="Rectangle 3"/>
          <p:cNvSpPr>
            <a:spLocks noGrp="1" noChangeArrowheads="1"/>
          </p:cNvSpPr>
          <p:nvPr>
            <p:ph type="body" idx="1"/>
          </p:nvPr>
        </p:nvSpPr>
        <p:spPr>
          <a:xfrm>
            <a:off x="304800" y="2362200"/>
            <a:ext cx="8458200" cy="4365625"/>
          </a:xfrm>
        </p:spPr>
        <p:txBody>
          <a:bodyPr vert="horz" wrap="square" lIns="91440" tIns="45720" rIns="91440" bIns="45720" numCol="1" anchor="t" anchorCtr="0" compatLnSpc="1">
            <a:prstTxWarp prst="textNoShape">
              <a:avLst/>
            </a:prstTxWarp>
          </a:bodyPr>
          <a:lstStyle/>
          <a:p>
            <a:pPr lvl="1" eaLnBrk="1" hangingPunct="1">
              <a:lnSpc>
                <a:spcPct val="80000"/>
              </a:lnSpc>
            </a:pPr>
            <a:r>
              <a:rPr lang="en-US" sz="2000" dirty="0" smtClean="0"/>
              <a:t>eTRaP products (tar file)will continue being archived at CLASS.</a:t>
            </a:r>
          </a:p>
          <a:p>
            <a:pPr lvl="1" eaLnBrk="1" hangingPunct="1">
              <a:lnSpc>
                <a:spcPct val="80000"/>
              </a:lnSpc>
            </a:pPr>
            <a:endParaRPr lang="en-US" sz="2000" dirty="0" smtClean="0"/>
          </a:p>
          <a:p>
            <a:pPr lvl="1" eaLnBrk="1" hangingPunct="1">
              <a:lnSpc>
                <a:spcPct val="80000"/>
              </a:lnSpc>
            </a:pPr>
            <a:endParaRPr lang="en-US" sz="2000" dirty="0" smtClean="0"/>
          </a:p>
        </p:txBody>
      </p:sp>
      <p:sp>
        <p:nvSpPr>
          <p:cNvPr id="129029" name="Date Placeholder 4"/>
          <p:cNvSpPr>
            <a:spLocks noGrp="1"/>
          </p:cNvSpPr>
          <p:nvPr>
            <p:ph type="dt" sz="quarter" idx="4294967295"/>
          </p:nvPr>
        </p:nvSpPr>
        <p:spPr>
          <a:xfrm>
            <a:off x="-104775" y="6534150"/>
            <a:ext cx="1714500" cy="352425"/>
          </a:xfrm>
          <a:prstGeom prst="rect">
            <a:avLst/>
          </a:prstGeom>
        </p:spPr>
        <p:txBody>
          <a:bodyPr/>
          <a:lstStyle/>
          <a:p>
            <a:pPr>
              <a:defRPr/>
            </a:pPr>
            <a:fld id="{AD4E2618-AC52-4D16-8C61-B141A1154900}"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218059488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0963" name="Rectangle 3"/>
          <p:cNvSpPr>
            <a:spLocks noGrp="1" noChangeArrowheads="1"/>
          </p:cNvSpPr>
          <p:nvPr>
            <p:ph idx="1"/>
          </p:nvPr>
        </p:nvSpPr>
        <p:spPr>
          <a:xfrm>
            <a:off x="609600" y="1524000"/>
            <a:ext cx="7848600" cy="4495800"/>
          </a:xfrm>
        </p:spPr>
        <p:txBody>
          <a:bodyPr>
            <a:normAutofit fontScale="62500" lnSpcReduction="20000"/>
          </a:bodyPr>
          <a:lstStyle/>
          <a:p>
            <a:pPr>
              <a:defRPr/>
            </a:pPr>
            <a:r>
              <a:rPr lang="en-US" sz="2400" dirty="0"/>
              <a:t>May 15: Development Phase Begins</a:t>
            </a:r>
          </a:p>
          <a:p>
            <a:pPr>
              <a:defRPr/>
            </a:pPr>
            <a:r>
              <a:rPr lang="en-US" sz="2400" dirty="0"/>
              <a:t>May 15: IPT Lead informed to begin product development</a:t>
            </a:r>
          </a:p>
          <a:p>
            <a:pPr>
              <a:defRPr/>
            </a:pPr>
            <a:r>
              <a:rPr lang="en-US" sz="2400" dirty="0"/>
              <a:t>Jun 15: Development processing system defined</a:t>
            </a:r>
          </a:p>
          <a:p>
            <a:pPr>
              <a:defRPr/>
            </a:pPr>
            <a:r>
              <a:rPr lang="en-US" sz="2400" dirty="0"/>
              <a:t>Aug 15: Test case processed</a:t>
            </a:r>
          </a:p>
          <a:p>
            <a:pPr>
              <a:defRPr/>
            </a:pPr>
            <a:r>
              <a:rPr lang="en-US" sz="2400" dirty="0"/>
              <a:t>Oct 15: Code is prepared for implementation</a:t>
            </a:r>
          </a:p>
          <a:p>
            <a:pPr>
              <a:defRPr/>
            </a:pPr>
            <a:r>
              <a:rPr lang="en-US" sz="2400" dirty="0"/>
              <a:t>Nov 15:  Pre-operational Phase Begins</a:t>
            </a:r>
          </a:p>
          <a:p>
            <a:pPr>
              <a:defRPr/>
            </a:pPr>
            <a:r>
              <a:rPr lang="en-US" sz="2400" dirty="0"/>
              <a:t>Nov 15: Operational and backup processing capabilities in place</a:t>
            </a:r>
          </a:p>
          <a:p>
            <a:pPr>
              <a:defRPr/>
            </a:pPr>
            <a:r>
              <a:rPr lang="en-US" sz="2400" dirty="0"/>
              <a:t>Dec 15: Pre-operational product output evaluated &amp; tested</a:t>
            </a:r>
          </a:p>
          <a:p>
            <a:pPr>
              <a:defRPr/>
            </a:pPr>
            <a:r>
              <a:rPr lang="en-US" sz="2400" dirty="0"/>
              <a:t>Dec 15:  System/Algorithm Readiness Review</a:t>
            </a:r>
          </a:p>
          <a:p>
            <a:pPr>
              <a:defRPr/>
            </a:pPr>
            <a:r>
              <a:rPr lang="en-US" sz="2400" dirty="0"/>
              <a:t>Jan 16: Code transitions to operations; all documentation is complete</a:t>
            </a:r>
          </a:p>
          <a:p>
            <a:pPr>
              <a:defRPr/>
            </a:pPr>
            <a:r>
              <a:rPr lang="en-US" sz="2400" dirty="0"/>
              <a:t>Jan 16: Operational and backup capabilities reach ops status</a:t>
            </a:r>
          </a:p>
          <a:p>
            <a:pPr>
              <a:defRPr/>
            </a:pPr>
            <a:r>
              <a:rPr lang="en-US" sz="2400" dirty="0">
                <a:solidFill>
                  <a:srgbClr val="FF9933"/>
                </a:solidFill>
              </a:rPr>
              <a:t>Feb 16 : Operational Readiness Review</a:t>
            </a:r>
          </a:p>
          <a:p>
            <a:pPr>
              <a:defRPr/>
            </a:pPr>
            <a:r>
              <a:rPr lang="en-US" sz="2400" dirty="0"/>
              <a:t>Mar 16 : Update SPSRB Oversight Panel(s) on product status</a:t>
            </a:r>
          </a:p>
          <a:p>
            <a:pPr>
              <a:defRPr/>
            </a:pPr>
            <a:r>
              <a:rPr lang="en-US" sz="2400" dirty="0"/>
              <a:t>Mar 16 : Brief OSPO capability is ready to operational</a:t>
            </a:r>
          </a:p>
          <a:p>
            <a:pPr>
              <a:defRPr/>
            </a:pPr>
            <a:r>
              <a:rPr lang="en-US" sz="2400" dirty="0"/>
              <a:t>Apr 16:  Operational Phase Begins</a:t>
            </a:r>
          </a:p>
          <a:p>
            <a:pPr>
              <a:defRPr/>
            </a:pPr>
            <a:r>
              <a:rPr lang="en-US" sz="2400" dirty="0"/>
              <a:t>Apr 16: SPSRB manager and secretaries notified update/upgrade went into operations.</a:t>
            </a:r>
          </a:p>
          <a:p>
            <a:pPr>
              <a:defRPr/>
            </a:pPr>
            <a:r>
              <a:rPr lang="en-US" sz="2400" dirty="0"/>
              <a:t>SPSRB Secretaries/manager update the SPSRB product metrics web pages</a:t>
            </a:r>
          </a:p>
          <a:p>
            <a:pPr>
              <a:defRPr/>
            </a:pPr>
            <a:r>
              <a:rPr lang="en-US" sz="2400" dirty="0"/>
              <a:t>Apr 16: OSGS updates Satellite Products database 	</a:t>
            </a:r>
          </a:p>
          <a:p>
            <a:pPr>
              <a:defRPr/>
            </a:pPr>
            <a:endParaRPr lang="en-US" sz="2400" dirty="0"/>
          </a:p>
        </p:txBody>
      </p:sp>
      <p:sp>
        <p:nvSpPr>
          <p:cNvPr id="18436" name="Slide Number Placeholder 3"/>
          <p:cNvSpPr>
            <a:spLocks noGrp="1"/>
          </p:cNvSpPr>
          <p:nvPr>
            <p:ph type="sldNum" sz="quarter" idx="4294967295"/>
          </p:nvPr>
        </p:nvSpPr>
        <p:spPr>
          <a:xfrm>
            <a:off x="3657600" y="6324600"/>
            <a:ext cx="762000" cy="365125"/>
          </a:xfrm>
          <a:noFill/>
        </p:spPr>
        <p:txBody>
          <a:bodyPr/>
          <a:lstStyle/>
          <a:p>
            <a:fld id="{1042EA21-88CD-4C31-BAB7-D2BE6F46D6A5}" type="slidenum">
              <a:rPr lang="en-US" smtClean="0">
                <a:solidFill>
                  <a:prstClr val="black"/>
                </a:solidFill>
              </a:rPr>
              <a:pPr/>
              <a:t>12</a:t>
            </a:fld>
            <a:endParaRPr lang="en-US" dirty="0" smtClean="0">
              <a:solidFill>
                <a:prstClr val="black"/>
              </a:solidFill>
            </a:endParaRPr>
          </a:p>
        </p:txBody>
      </p:sp>
      <p:sp>
        <p:nvSpPr>
          <p:cNvPr id="7080962" name="Rectangle 2"/>
          <p:cNvSpPr>
            <a:spLocks noGrp="1" noChangeArrowheads="1"/>
          </p:cNvSpPr>
          <p:nvPr>
            <p:ph type="title"/>
          </p:nvPr>
        </p:nvSpPr>
        <p:spPr/>
        <p:txBody>
          <a:bodyPr/>
          <a:lstStyle/>
          <a:p>
            <a:pPr>
              <a:defRPr/>
            </a:pPr>
            <a:r>
              <a:rPr lang="en-US" dirty="0"/>
              <a:t>Project </a:t>
            </a:r>
            <a:r>
              <a:rPr lang="en-US" dirty="0" smtClean="0"/>
              <a:t>Plan(AMSR2)</a:t>
            </a:r>
            <a:endParaRPr lang="en-US" dirty="0"/>
          </a:p>
        </p:txBody>
      </p:sp>
    </p:spTree>
    <p:extLst>
      <p:ext uri="{BB962C8B-B14F-4D97-AF65-F5344CB8AC3E}">
        <p14:creationId xmlns:p14="http://schemas.microsoft.com/office/powerpoint/2010/main" val="17266426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4294967295"/>
          </p:nvPr>
        </p:nvSpPr>
        <p:spPr>
          <a:xfrm>
            <a:off x="8277225" y="6477000"/>
            <a:ext cx="762000" cy="366713"/>
          </a:xfrm>
          <a:prstGeom prst="rect">
            <a:avLst/>
          </a:prstGeom>
          <a:noFill/>
        </p:spPr>
        <p:txBody>
          <a:bodyPr/>
          <a:lstStyle/>
          <a:p>
            <a:fld id="{FBEDAD54-9039-4083-A890-66D60F0C980C}" type="slidenum">
              <a:rPr lang="en-US" sz="1200"/>
              <a:pPr/>
              <a:t>120</a:t>
            </a:fld>
            <a:endParaRPr lang="en-US" sz="1200"/>
          </a:p>
        </p:txBody>
      </p:sp>
      <p:sp>
        <p:nvSpPr>
          <p:cNvPr id="107523" name="Rectangle 2"/>
          <p:cNvSpPr>
            <a:spLocks noGrp="1" noChangeArrowheads="1"/>
          </p:cNvSpPr>
          <p:nvPr>
            <p:ph type="title"/>
          </p:nvPr>
        </p:nvSpPr>
        <p:spPr bwMode="auto">
          <a:xfrm>
            <a:off x="533400" y="990600"/>
            <a:ext cx="7902575" cy="13827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r>
              <a:rPr lang="en-US" sz="3600" dirty="0" smtClean="0">
                <a:solidFill>
                  <a:srgbClr val="002060"/>
                </a:solidFill>
              </a:rPr>
              <a:t/>
            </a:r>
            <a:br>
              <a:rPr lang="en-US" sz="3600" dirty="0" smtClean="0">
                <a:solidFill>
                  <a:srgbClr val="002060"/>
                </a:solidFill>
              </a:rPr>
            </a:br>
            <a:r>
              <a:rPr lang="en-US" sz="3200" dirty="0" smtClean="0">
                <a:solidFill>
                  <a:srgbClr val="002060"/>
                </a:solidFill>
              </a:rPr>
              <a:t>User Readiness (1 of 2)</a:t>
            </a:r>
            <a:br>
              <a:rPr lang="en-US" sz="3200" dirty="0" smtClean="0">
                <a:solidFill>
                  <a:srgbClr val="002060"/>
                </a:solidFill>
              </a:rPr>
            </a:br>
            <a:endParaRPr lang="en-US" sz="3200" dirty="0" smtClean="0">
              <a:solidFill>
                <a:srgbClr val="002060"/>
              </a:solidFill>
            </a:endParaRPr>
          </a:p>
        </p:txBody>
      </p:sp>
      <p:sp>
        <p:nvSpPr>
          <p:cNvPr id="156676" name="Rectangle 3"/>
          <p:cNvSpPr>
            <a:spLocks noGrp="1" noChangeArrowheads="1"/>
          </p:cNvSpPr>
          <p:nvPr>
            <p:ph type="body" idx="1"/>
          </p:nvPr>
        </p:nvSpPr>
        <p:spPr bwMode="auto">
          <a:xfrm>
            <a:off x="762000" y="2057400"/>
            <a:ext cx="8004175" cy="5083175"/>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mn-lt"/>
              </a:rPr>
              <a:t>Data Access</a:t>
            </a:r>
          </a:p>
          <a:p>
            <a:pPr lvl="1" eaLnBrk="1" hangingPunct="1"/>
            <a:r>
              <a:rPr lang="en-US" sz="2000" dirty="0" smtClean="0"/>
              <a:t>Data access remains the same(no change)</a:t>
            </a:r>
          </a:p>
          <a:p>
            <a:pPr lvl="1" eaLnBrk="1" hangingPunct="1">
              <a:buNone/>
            </a:pPr>
            <a:endParaRPr lang="en-US" sz="1600" dirty="0" smtClean="0"/>
          </a:p>
          <a:p>
            <a:pPr eaLnBrk="1" hangingPunct="1"/>
            <a:r>
              <a:rPr lang="en-US" sz="2800" dirty="0" smtClean="0">
                <a:latin typeface="+mn-lt"/>
              </a:rPr>
              <a:t>Acceptance of Product</a:t>
            </a:r>
          </a:p>
          <a:p>
            <a:pPr lvl="1" eaLnBrk="1" hangingPunct="1"/>
            <a:r>
              <a:rPr lang="en-US" sz="2000" dirty="0" smtClean="0"/>
              <a:t>HPC, WPC and SAB</a:t>
            </a:r>
            <a:endParaRPr lang="en-US" sz="2000" dirty="0" smtClean="0">
              <a:solidFill>
                <a:srgbClr val="C00000"/>
              </a:solidFill>
            </a:endParaRPr>
          </a:p>
          <a:p>
            <a:pPr lvl="2" eaLnBrk="1" hangingPunct="1"/>
            <a:r>
              <a:rPr lang="en-US" sz="1800" dirty="0" smtClean="0"/>
              <a:t>Already using eTRaP since 2009</a:t>
            </a:r>
            <a:endParaRPr lang="en-US" sz="1600" dirty="0" smtClean="0"/>
          </a:p>
          <a:p>
            <a:pPr eaLnBrk="1" hangingPunct="1">
              <a:buFont typeface="Wingdings 2" pitchFamily="18" charset="2"/>
              <a:buNone/>
            </a:pPr>
            <a:endParaRPr lang="en-US" sz="2000" dirty="0" smtClean="0"/>
          </a:p>
          <a:p>
            <a:pPr lvl="1" eaLnBrk="1" hangingPunct="1"/>
            <a:endParaRPr lang="en-US" sz="2000" dirty="0" smtClean="0">
              <a:latin typeface="Calibri" pitchFamily="34" charset="0"/>
            </a:endParaRPr>
          </a:p>
        </p:txBody>
      </p:sp>
      <p:sp>
        <p:nvSpPr>
          <p:cNvPr id="130053" name="Date Placeholder 4"/>
          <p:cNvSpPr>
            <a:spLocks noGrp="1"/>
          </p:cNvSpPr>
          <p:nvPr>
            <p:ph type="dt" sz="quarter" idx="4294967295"/>
          </p:nvPr>
        </p:nvSpPr>
        <p:spPr>
          <a:xfrm>
            <a:off x="-104775" y="6534150"/>
            <a:ext cx="1714500" cy="352425"/>
          </a:xfrm>
          <a:prstGeom prst="rect">
            <a:avLst/>
          </a:prstGeom>
        </p:spPr>
        <p:txBody>
          <a:bodyPr/>
          <a:lstStyle/>
          <a:p>
            <a:pPr>
              <a:defRPr/>
            </a:pPr>
            <a:fld id="{45217BF2-537E-4AF6-80B2-C7B4BEB12F97}"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650719357"/>
      </p:ext>
    </p:extLst>
  </p:cSld>
  <p:clrMapOvr>
    <a:masterClrMapping/>
  </p:clrMapOvr>
  <p:transition spd="slow">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4294967295"/>
          </p:nvPr>
        </p:nvSpPr>
        <p:spPr>
          <a:xfrm>
            <a:off x="8277225" y="6477000"/>
            <a:ext cx="762000" cy="366713"/>
          </a:xfrm>
          <a:prstGeom prst="rect">
            <a:avLst/>
          </a:prstGeom>
          <a:noFill/>
        </p:spPr>
        <p:txBody>
          <a:bodyPr/>
          <a:lstStyle/>
          <a:p>
            <a:fld id="{1E1C5A80-4C20-4695-AD5F-4CA103F35273}" type="slidenum">
              <a:rPr lang="en-US" sz="1200"/>
              <a:pPr/>
              <a:t>121</a:t>
            </a:fld>
            <a:endParaRPr lang="en-US" sz="1200"/>
          </a:p>
        </p:txBody>
      </p:sp>
      <p:sp>
        <p:nvSpPr>
          <p:cNvPr id="108547" name="Rectangle 2"/>
          <p:cNvSpPr>
            <a:spLocks noGrp="1" noChangeArrowheads="1"/>
          </p:cNvSpPr>
          <p:nvPr>
            <p:ph type="title"/>
          </p:nvPr>
        </p:nvSpPr>
        <p:spPr bwMode="auto">
          <a:xfrm>
            <a:off x="685800" y="1066800"/>
            <a:ext cx="7932738" cy="13747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br>
              <a:rPr lang="en-US" dirty="0" smtClean="0">
                <a:solidFill>
                  <a:srgbClr val="002060"/>
                </a:solidFill>
              </a:rPr>
            </a:br>
            <a:r>
              <a:rPr lang="en-US" sz="3200" dirty="0" smtClean="0">
                <a:solidFill>
                  <a:srgbClr val="002060"/>
                </a:solidFill>
              </a:rPr>
              <a:t>User Readiness (2 of 2)</a:t>
            </a:r>
            <a:r>
              <a:rPr lang="en-US" sz="4400" dirty="0" smtClean="0">
                <a:solidFill>
                  <a:srgbClr val="002060"/>
                </a:solidFill>
              </a:rPr>
              <a:t/>
            </a:r>
            <a:br>
              <a:rPr lang="en-US" sz="4400" dirty="0" smtClean="0">
                <a:solidFill>
                  <a:srgbClr val="002060"/>
                </a:solidFill>
              </a:rPr>
            </a:br>
            <a:endParaRPr lang="en-US" sz="4400" dirty="0" smtClean="0">
              <a:solidFill>
                <a:srgbClr val="002060"/>
              </a:solidFill>
            </a:endParaRPr>
          </a:p>
        </p:txBody>
      </p:sp>
      <p:sp>
        <p:nvSpPr>
          <p:cNvPr id="158724" name="Rectangle 3"/>
          <p:cNvSpPr>
            <a:spLocks noGrp="1" noChangeArrowheads="1"/>
          </p:cNvSpPr>
          <p:nvPr>
            <p:ph type="body" idx="1"/>
          </p:nvPr>
        </p:nvSpPr>
        <p:spPr bwMode="auto">
          <a:xfrm>
            <a:off x="685800" y="2133600"/>
            <a:ext cx="7954963" cy="5170488"/>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latin typeface="+mn-lt"/>
              </a:rPr>
              <a:t>Training</a:t>
            </a:r>
          </a:p>
          <a:p>
            <a:pPr lvl="1" eaLnBrk="1" hangingPunct="1">
              <a:defRPr/>
            </a:pPr>
            <a:r>
              <a:rPr lang="en-US" dirty="0" smtClean="0"/>
              <a:t>User manuals will be updated and is available to all users</a:t>
            </a:r>
          </a:p>
          <a:p>
            <a:pPr lvl="1" eaLnBrk="1" hangingPunct="1">
              <a:defRPr/>
            </a:pPr>
            <a:r>
              <a:rPr lang="en-US" dirty="0" smtClean="0"/>
              <a:t>HPC/WPC/SAB</a:t>
            </a:r>
          </a:p>
          <a:p>
            <a:pPr lvl="2" eaLnBrk="1" hangingPunct="1">
              <a:defRPr/>
            </a:pPr>
            <a:r>
              <a:rPr lang="en-US" dirty="0" smtClean="0"/>
              <a:t>No specific training from OSPO is required. Users have been using current eTRaP Since July 2009. This eTRaP upgrade is just an enhancement. </a:t>
            </a:r>
          </a:p>
          <a:p>
            <a:pPr lvl="1" eaLnBrk="1" hangingPunct="1">
              <a:defRPr/>
            </a:pPr>
            <a:r>
              <a:rPr lang="en-US" dirty="0" smtClean="0"/>
              <a:t>ESPC Operator</a:t>
            </a:r>
          </a:p>
          <a:p>
            <a:pPr lvl="2" eaLnBrk="1" hangingPunct="1">
              <a:defRPr/>
            </a:pPr>
            <a:r>
              <a:rPr lang="en-US" sz="2000" dirty="0" smtClean="0"/>
              <a:t>Monitoring eTRaP will be the same as current eTRaP.  No training is needed for ESPC help desk. </a:t>
            </a:r>
          </a:p>
        </p:txBody>
      </p:sp>
      <p:sp>
        <p:nvSpPr>
          <p:cNvPr id="132101" name="Date Placeholder 4"/>
          <p:cNvSpPr>
            <a:spLocks noGrp="1"/>
          </p:cNvSpPr>
          <p:nvPr>
            <p:ph type="dt" sz="quarter" idx="4294967295"/>
          </p:nvPr>
        </p:nvSpPr>
        <p:spPr>
          <a:xfrm>
            <a:off x="-104775" y="6534150"/>
            <a:ext cx="1714500" cy="352425"/>
          </a:xfrm>
          <a:prstGeom prst="rect">
            <a:avLst/>
          </a:prstGeom>
        </p:spPr>
        <p:txBody>
          <a:bodyPr/>
          <a:lstStyle/>
          <a:p>
            <a:pPr>
              <a:defRPr/>
            </a:pPr>
            <a:fld id="{6128A056-DF33-43AF-AA09-70530F4F378B}" type="datetime1">
              <a:rPr lang="en-US" smtClean="0">
                <a:ea typeface="MS PGothic" pitchFamily="34" charset="-128"/>
              </a:rPr>
              <a:pPr>
                <a:defRPr/>
              </a:pPr>
              <a:t>4/7/2016</a:t>
            </a:fld>
            <a:endParaRPr lang="en-US" dirty="0">
              <a:ea typeface="MS PGothic" pitchFamily="34" charset="-128"/>
            </a:endParaRPr>
          </a:p>
        </p:txBody>
      </p:sp>
    </p:spTree>
    <p:extLst>
      <p:ext uri="{BB962C8B-B14F-4D97-AF65-F5344CB8AC3E}">
        <p14:creationId xmlns:p14="http://schemas.microsoft.com/office/powerpoint/2010/main" val="3526684636"/>
      </p:ext>
    </p:extLst>
  </p:cSld>
  <p:clrMapOvr>
    <a:masterClrMapping/>
  </p:clrMapOvr>
  <p:transition spd="slow">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bwMode="auto">
          <a:xfrm>
            <a:off x="457200" y="1295400"/>
            <a:ext cx="8251825" cy="135572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002060"/>
                </a:solidFill>
              </a:rPr>
              <a:t>System Operational Readiness</a:t>
            </a:r>
            <a:br>
              <a:rPr lang="en-US" dirty="0" smtClean="0">
                <a:solidFill>
                  <a:srgbClr val="002060"/>
                </a:solidFill>
              </a:rPr>
            </a:br>
            <a:r>
              <a:rPr lang="en-US" sz="3200" dirty="0" smtClean="0">
                <a:solidFill>
                  <a:srgbClr val="002060"/>
                </a:solidFill>
              </a:rPr>
              <a:t>Summary</a:t>
            </a:r>
            <a:endParaRPr lang="en-US" sz="3200" dirty="0" smtClean="0"/>
          </a:p>
        </p:txBody>
      </p:sp>
      <p:sp>
        <p:nvSpPr>
          <p:cNvPr id="109571" name="Content Placeholder 2"/>
          <p:cNvSpPr>
            <a:spLocks noGrp="1"/>
          </p:cNvSpPr>
          <p:nvPr>
            <p:ph idx="1"/>
          </p:nvPr>
        </p:nvSpPr>
        <p:spPr bwMode="auto">
          <a:xfrm>
            <a:off x="381000" y="2667000"/>
            <a:ext cx="8372475" cy="473075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sz="2800" b="0" dirty="0" smtClean="0">
                <a:latin typeface="Constantia" pitchFamily="18" charset="0"/>
              </a:rPr>
              <a:t>The product system is ready for operations</a:t>
            </a:r>
          </a:p>
          <a:p>
            <a:pPr>
              <a:spcBef>
                <a:spcPts val="600"/>
              </a:spcBef>
            </a:pPr>
            <a:r>
              <a:rPr lang="en-US" sz="2800" b="0" dirty="0" smtClean="0">
                <a:latin typeface="Constantia" pitchFamily="18" charset="0"/>
              </a:rPr>
              <a:t>The documentation will be complete by the time the eTRaP Upgrade is officially declared operational (final touches need to be done to the documents)</a:t>
            </a:r>
          </a:p>
          <a:p>
            <a:pPr>
              <a:spcBef>
                <a:spcPts val="600"/>
              </a:spcBef>
            </a:pPr>
            <a:r>
              <a:rPr lang="en-US" sz="2800" b="0" dirty="0" smtClean="0">
                <a:latin typeface="Constantia" pitchFamily="18" charset="0"/>
              </a:rPr>
              <a:t>The users are ready to receive and use the data</a:t>
            </a:r>
          </a:p>
        </p:txBody>
      </p:sp>
      <p:sp>
        <p:nvSpPr>
          <p:cNvPr id="133124" name="Date Placeholder 3"/>
          <p:cNvSpPr>
            <a:spLocks noGrp="1"/>
          </p:cNvSpPr>
          <p:nvPr>
            <p:ph type="dt" sz="quarter" idx="4294967295"/>
          </p:nvPr>
        </p:nvSpPr>
        <p:spPr>
          <a:xfrm>
            <a:off x="76200" y="6556375"/>
            <a:ext cx="1343025" cy="323850"/>
          </a:xfrm>
          <a:prstGeom prst="rect">
            <a:avLst/>
          </a:prstGeom>
        </p:spPr>
        <p:txBody>
          <a:bodyPr/>
          <a:lstStyle/>
          <a:p>
            <a:pPr>
              <a:defRPr/>
            </a:pPr>
            <a:fld id="{15557644-1295-47E3-BE2A-62B1EB64FD4E}" type="datetime1">
              <a:rPr lang="en-US" smtClean="0">
                <a:ea typeface="MS PGothic" pitchFamily="34" charset="-128"/>
              </a:rPr>
              <a:pPr>
                <a:defRPr/>
              </a:pPr>
              <a:t>4/7/2016</a:t>
            </a:fld>
            <a:endParaRPr lang="en-US" dirty="0">
              <a:ea typeface="MS PGothic" pitchFamily="34" charset="-128"/>
            </a:endParaRPr>
          </a:p>
        </p:txBody>
      </p:sp>
      <p:sp>
        <p:nvSpPr>
          <p:cNvPr id="109574" name="Slide Number Placeholder 5"/>
          <p:cNvSpPr>
            <a:spLocks noGrp="1"/>
          </p:cNvSpPr>
          <p:nvPr>
            <p:ph type="sldNum" sz="quarter" idx="4294967295"/>
          </p:nvPr>
        </p:nvSpPr>
        <p:spPr>
          <a:xfrm>
            <a:off x="8277225" y="6477000"/>
            <a:ext cx="762000" cy="366713"/>
          </a:xfrm>
          <a:prstGeom prst="rect">
            <a:avLst/>
          </a:prstGeom>
          <a:noFill/>
        </p:spPr>
        <p:txBody>
          <a:bodyPr/>
          <a:lstStyle/>
          <a:p>
            <a:fld id="{135AFD9E-0F65-4383-BEE6-D913E1AC80F7}" type="slidenum">
              <a:rPr lang="en-US" sz="1200"/>
              <a:pPr/>
              <a:t>122</a:t>
            </a:fld>
            <a:endParaRPr lang="en-US" sz="1200"/>
          </a:p>
        </p:txBody>
      </p:sp>
    </p:spTree>
    <p:extLst>
      <p:ext uri="{BB962C8B-B14F-4D97-AF65-F5344CB8AC3E}">
        <p14:creationId xmlns:p14="http://schemas.microsoft.com/office/powerpoint/2010/main" val="121563146"/>
      </p:ext>
    </p:extLst>
  </p:cSld>
  <p:clrMapOvr>
    <a:masterClrMapping/>
  </p:clrMapOvr>
  <p:transition spd="slow">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Shape 1717"/>
          <p:cNvSpPr txBox="1">
            <a:spLocks noGrp="1"/>
          </p:cNvSpPr>
          <p:nvPr>
            <p:ph type="ctrTitle" idx="4294967295"/>
          </p:nvPr>
        </p:nvSpPr>
        <p:spPr>
          <a:xfrm>
            <a:off x="685800" y="2590800"/>
            <a:ext cx="7772400" cy="14700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000" b="1" i="1" u="none" strike="noStrike" cap="none" baseline="0" dirty="0">
                <a:solidFill>
                  <a:srgbClr val="002060"/>
                </a:solidFill>
                <a:latin typeface="Calibri"/>
                <a:ea typeface="Calibri"/>
                <a:cs typeface="Calibri"/>
                <a:sym typeface="Calibri"/>
              </a:rPr>
              <a:t>Summary</a:t>
            </a:r>
            <a:br>
              <a:rPr lang="en-US" sz="6000" b="1" i="1" u="none" strike="noStrike" cap="none" baseline="0" dirty="0">
                <a:solidFill>
                  <a:srgbClr val="002060"/>
                </a:solidFill>
                <a:latin typeface="Calibri"/>
                <a:ea typeface="Calibri"/>
                <a:cs typeface="Calibri"/>
                <a:sym typeface="Calibri"/>
              </a:rPr>
            </a:br>
            <a:r>
              <a:rPr lang="en-US" sz="6000" b="1" i="0" u="none" strike="noStrike" cap="none" baseline="0" dirty="0">
                <a:solidFill>
                  <a:srgbClr val="002060"/>
                </a:solidFill>
                <a:latin typeface="Calibri"/>
                <a:ea typeface="Calibri"/>
                <a:cs typeface="Calibri"/>
                <a:sym typeface="Calibri"/>
              </a:rPr>
              <a:t> </a:t>
            </a:r>
            <a:r>
              <a:rPr lang="en-US" b="1" dirty="0" err="1" smtClean="0">
                <a:solidFill>
                  <a:srgbClr val="002060"/>
                </a:solidFill>
                <a:latin typeface="Calibri"/>
                <a:ea typeface="Calibri"/>
                <a:cs typeface="Calibri"/>
                <a:sym typeface="Calibri"/>
              </a:rPr>
              <a:t>Liqun</a:t>
            </a:r>
            <a:r>
              <a:rPr lang="en-US" b="1" dirty="0" smtClean="0">
                <a:solidFill>
                  <a:srgbClr val="002060"/>
                </a:solidFill>
                <a:latin typeface="Calibri"/>
                <a:ea typeface="Calibri"/>
                <a:cs typeface="Calibri"/>
                <a:sym typeface="Calibri"/>
              </a:rPr>
              <a:t> Ma</a:t>
            </a:r>
            <a:r>
              <a:rPr lang="en-US" sz="4000" b="1" i="0" u="none" strike="noStrike" cap="none" baseline="0" dirty="0" smtClean="0">
                <a:solidFill>
                  <a:srgbClr val="002060"/>
                </a:solidFill>
                <a:latin typeface="Calibri"/>
                <a:ea typeface="Calibri"/>
                <a:cs typeface="Calibri"/>
                <a:sym typeface="Calibri"/>
              </a:rPr>
              <a:t/>
            </a:r>
            <a:br>
              <a:rPr lang="en-US" sz="4000" b="1" i="0" u="none" strike="noStrike" cap="none" baseline="0" dirty="0" smtClean="0">
                <a:solidFill>
                  <a:srgbClr val="002060"/>
                </a:solidFill>
                <a:latin typeface="Calibri"/>
                <a:ea typeface="Calibri"/>
                <a:cs typeface="Calibri"/>
                <a:sym typeface="Calibri"/>
              </a:rPr>
            </a:br>
            <a:r>
              <a:rPr lang="en-US" sz="4000" b="1" i="0" u="none" strike="noStrike" cap="none" baseline="0" dirty="0" smtClean="0">
                <a:solidFill>
                  <a:srgbClr val="002060"/>
                </a:solidFill>
                <a:latin typeface="Calibri"/>
                <a:ea typeface="Calibri"/>
                <a:cs typeface="Calibri"/>
                <a:sym typeface="Calibri"/>
              </a:rPr>
              <a:t>NESDIS/OSPO</a:t>
            </a:r>
            <a:endParaRPr lang="en-US" sz="4000" b="1" i="0" u="none" strike="noStrike" cap="none" baseline="0" dirty="0">
              <a:solidFill>
                <a:srgbClr val="002060"/>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123</a:t>
            </a:fld>
            <a:endParaRPr lang="en-US" dirty="0">
              <a:solidFill>
                <a:prstClr val="black"/>
              </a:solidFill>
            </a:endParaRPr>
          </a:p>
        </p:txBody>
      </p:sp>
    </p:spTree>
    <p:extLst>
      <p:ext uri="{BB962C8B-B14F-4D97-AF65-F5344CB8AC3E}">
        <p14:creationId xmlns:p14="http://schemas.microsoft.com/office/powerpoint/2010/main" val="1120455040"/>
      </p:ext>
    </p:extLst>
  </p:cSld>
  <p:clrMapOvr>
    <a:masterClrMapping/>
  </p:clrMapOvr>
  <p:transition spd="slow">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8" name="Shape 1728"/>
          <p:cNvSpPr txBox="1">
            <a:spLocks noGrp="1"/>
          </p:cNvSpPr>
          <p:nvPr>
            <p:ph type="title" idx="4294967295"/>
          </p:nvPr>
        </p:nvSpPr>
        <p:spPr>
          <a:xfrm>
            <a:off x="838200" y="9906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baseline="0" dirty="0">
                <a:solidFill>
                  <a:srgbClr val="002060"/>
                </a:solidFill>
                <a:latin typeface="Calibri"/>
                <a:ea typeface="Calibri"/>
                <a:cs typeface="Calibri"/>
                <a:sym typeface="Calibri"/>
              </a:rPr>
              <a:t>Summary</a:t>
            </a:r>
          </a:p>
        </p:txBody>
      </p:sp>
      <p:sp>
        <p:nvSpPr>
          <p:cNvPr id="1729" name="Shape 1729"/>
          <p:cNvSpPr txBox="1">
            <a:spLocks noGrp="1"/>
          </p:cNvSpPr>
          <p:nvPr>
            <p:ph type="body" idx="4294967295"/>
          </p:nvPr>
        </p:nvSpPr>
        <p:spPr>
          <a:xfrm>
            <a:off x="762000" y="2133600"/>
            <a:ext cx="7696200" cy="40386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Risk and Actions have been reviewed</a:t>
            </a:r>
          </a:p>
          <a:p>
            <a:pPr marL="273050" marR="0" lvl="0" indent="-273050" algn="l" rtl="0">
              <a:lnSpc>
                <a:spcPct val="100000"/>
              </a:lnSpc>
              <a:spcBef>
                <a:spcPts val="56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Requirements and their Allocations have been reviewed</a:t>
            </a:r>
          </a:p>
          <a:p>
            <a:pPr marL="273050" marR="0" lvl="0" indent="-273050" algn="l" rtl="0">
              <a:lnSpc>
                <a:spcPct val="100000"/>
              </a:lnSpc>
              <a:spcBef>
                <a:spcPts val="56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System Description and Test have been reviewed</a:t>
            </a:r>
          </a:p>
          <a:p>
            <a:pPr marL="273050" marR="0" lvl="0" indent="-273050" algn="l" rtl="0">
              <a:lnSpc>
                <a:spcPct val="100000"/>
              </a:lnSpc>
              <a:spcBef>
                <a:spcPts val="56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Products Quality Readiness have been reviewed</a:t>
            </a:r>
          </a:p>
          <a:p>
            <a:pPr marL="273050" marR="0" lvl="0" indent="-273050" algn="l" rtl="0">
              <a:lnSpc>
                <a:spcPct val="100000"/>
              </a:lnSpc>
              <a:spcBef>
                <a:spcPts val="56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Operation Readiness has been reviewed</a:t>
            </a:r>
          </a:p>
          <a:p>
            <a:pPr marL="273050" marR="0" lvl="0" indent="-273050" algn="l" rtl="0">
              <a:lnSpc>
                <a:spcPct val="100000"/>
              </a:lnSpc>
              <a:spcBef>
                <a:spcPts val="560"/>
              </a:spcBef>
              <a:spcAft>
                <a:spcPts val="0"/>
              </a:spcAft>
              <a:buClr>
                <a:srgbClr val="6BB1C9"/>
              </a:buClr>
              <a:buSzPct val="95000"/>
              <a:buFont typeface="Noto Symbol"/>
              <a:buChar char="●"/>
            </a:pPr>
            <a:r>
              <a:rPr lang="en-US" sz="2800" b="0" i="0" u="none" strike="noStrike" cap="none" baseline="0" dirty="0">
                <a:solidFill>
                  <a:schemeClr val="dk1"/>
                </a:solidFill>
                <a:latin typeface="Calibri"/>
                <a:ea typeface="Calibri"/>
                <a:cs typeface="Calibri"/>
                <a:sym typeface="Calibri"/>
              </a:rPr>
              <a:t>User Readiness has been reviewed</a:t>
            </a: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124</a:t>
            </a:fld>
            <a:endParaRPr lang="en-US" dirty="0">
              <a:solidFill>
                <a:prstClr val="black"/>
              </a:solidFill>
            </a:endParaRPr>
          </a:p>
        </p:txBody>
      </p:sp>
    </p:spTree>
    <p:extLst>
      <p:ext uri="{BB962C8B-B14F-4D97-AF65-F5344CB8AC3E}">
        <p14:creationId xmlns:p14="http://schemas.microsoft.com/office/powerpoint/2010/main" val="1285535429"/>
      </p:ext>
    </p:extLst>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9" name="Shape 1739"/>
          <p:cNvSpPr txBox="1">
            <a:spLocks noGrp="1"/>
          </p:cNvSpPr>
          <p:nvPr>
            <p:ph type="title" idx="4294967295"/>
          </p:nvPr>
        </p:nvSpPr>
        <p:spPr>
          <a:xfrm>
            <a:off x="914400" y="914400"/>
            <a:ext cx="7783512" cy="11715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baseline="0">
                <a:solidFill>
                  <a:srgbClr val="002060"/>
                </a:solidFill>
                <a:latin typeface="Calibri"/>
                <a:ea typeface="Calibri"/>
                <a:cs typeface="Calibri"/>
                <a:sym typeface="Calibri"/>
              </a:rPr>
              <a:t>Next Steps</a:t>
            </a:r>
          </a:p>
        </p:txBody>
      </p:sp>
      <p:sp>
        <p:nvSpPr>
          <p:cNvPr id="1740" name="Shape 1740"/>
          <p:cNvSpPr txBox="1">
            <a:spLocks noGrp="1"/>
          </p:cNvSpPr>
          <p:nvPr>
            <p:ph type="body" idx="4294967295"/>
          </p:nvPr>
        </p:nvSpPr>
        <p:spPr>
          <a:xfrm>
            <a:off x="1066800" y="2209800"/>
            <a:ext cx="7696200" cy="40386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ymbol"/>
              <a:buChar char="●"/>
            </a:pPr>
            <a:r>
              <a:rPr lang="en-US" sz="3200" b="1" i="0" u="none" strike="noStrike" cap="none" baseline="0" dirty="0">
                <a:solidFill>
                  <a:schemeClr val="dk1"/>
                </a:solidFill>
                <a:latin typeface="Calibri"/>
                <a:ea typeface="Calibri"/>
                <a:cs typeface="Calibri"/>
                <a:sym typeface="Calibri"/>
              </a:rPr>
              <a:t>Operational Phase</a:t>
            </a:r>
          </a:p>
          <a:p>
            <a:pPr marL="914400" marR="0" lvl="2" indent="-254000" algn="l" rtl="0">
              <a:lnSpc>
                <a:spcPct val="100000"/>
              </a:lnSpc>
              <a:spcBef>
                <a:spcPts val="500"/>
              </a:spcBef>
              <a:spcAft>
                <a:spcPts val="0"/>
              </a:spcAft>
              <a:buClr>
                <a:schemeClr val="accent2"/>
              </a:buClr>
              <a:buSzPct val="70000"/>
              <a:buFont typeface="Noto Symbol"/>
              <a:buChar char="●"/>
            </a:pPr>
            <a:r>
              <a:rPr lang="en-US" sz="2500" b="0" i="0" u="none" strike="noStrike" cap="none" baseline="0" dirty="0" smtClean="0">
                <a:solidFill>
                  <a:schemeClr val="dk1"/>
                </a:solidFill>
                <a:latin typeface="Calibri"/>
                <a:ea typeface="Calibri"/>
                <a:cs typeface="Calibri"/>
                <a:sym typeface="Calibri"/>
              </a:rPr>
              <a:t>SPSRB </a:t>
            </a:r>
            <a:r>
              <a:rPr lang="en-US" sz="2500" b="0" i="0" u="none" strike="noStrike" cap="none" baseline="0" dirty="0">
                <a:solidFill>
                  <a:schemeClr val="dk1"/>
                </a:solidFill>
                <a:latin typeface="Calibri"/>
                <a:ea typeface="Calibri"/>
                <a:cs typeface="Calibri"/>
                <a:sym typeface="Calibri"/>
              </a:rPr>
              <a:t>Decision Briefing – </a:t>
            </a:r>
            <a:r>
              <a:rPr lang="en-US" sz="2500" dirty="0">
                <a:solidFill>
                  <a:schemeClr val="dk1"/>
                </a:solidFill>
                <a:latin typeface="Calibri"/>
                <a:ea typeface="Calibri"/>
                <a:cs typeface="Calibri"/>
                <a:sym typeface="Calibri"/>
              </a:rPr>
              <a:t>M</a:t>
            </a:r>
            <a:r>
              <a:rPr lang="en-US" sz="2500" dirty="0" smtClean="0">
                <a:solidFill>
                  <a:schemeClr val="dk1"/>
                </a:solidFill>
                <a:latin typeface="Calibri"/>
                <a:ea typeface="Calibri"/>
                <a:cs typeface="Calibri"/>
                <a:sym typeface="Calibri"/>
              </a:rPr>
              <a:t>ay</a:t>
            </a:r>
            <a:r>
              <a:rPr lang="en-US" sz="2500" b="0" i="0" u="none" strike="noStrike" cap="none" baseline="0" dirty="0" smtClean="0">
                <a:solidFill>
                  <a:schemeClr val="dk1"/>
                </a:solidFill>
                <a:latin typeface="Calibri"/>
                <a:ea typeface="Calibri"/>
                <a:cs typeface="Calibri"/>
                <a:sym typeface="Calibri"/>
              </a:rPr>
              <a:t>, 2016</a:t>
            </a:r>
            <a:endParaRPr lang="en-US" sz="2500" b="0" i="0" u="none" strike="noStrike" cap="none" baseline="0" dirty="0">
              <a:solidFill>
                <a:schemeClr val="dk1"/>
              </a:solidFill>
              <a:latin typeface="Calibri"/>
              <a:ea typeface="Calibri"/>
              <a:cs typeface="Calibri"/>
              <a:sym typeface="Calibri"/>
            </a:endParaRPr>
          </a:p>
          <a:p>
            <a:pPr marL="914400" marR="0" lvl="2" indent="-254000" algn="l" rtl="0">
              <a:lnSpc>
                <a:spcPct val="100000"/>
              </a:lnSpc>
              <a:spcBef>
                <a:spcPts val="500"/>
              </a:spcBef>
              <a:spcAft>
                <a:spcPts val="0"/>
              </a:spcAft>
              <a:buClr>
                <a:schemeClr val="accent2"/>
              </a:buClr>
              <a:buSzPct val="70000"/>
              <a:buFont typeface="Noto Symbol"/>
              <a:buChar char="●"/>
            </a:pPr>
            <a:r>
              <a:rPr lang="en-US" sz="2500" b="0" i="0" u="none" strike="noStrike" cap="none" baseline="0" dirty="0">
                <a:solidFill>
                  <a:schemeClr val="dk1"/>
                </a:solidFill>
                <a:latin typeface="Calibri"/>
                <a:ea typeface="Calibri"/>
                <a:cs typeface="Calibri"/>
                <a:sym typeface="Calibri"/>
              </a:rPr>
              <a:t>Operational Commencement – </a:t>
            </a:r>
            <a:r>
              <a:rPr lang="en-US" sz="2500" dirty="0" smtClean="0">
                <a:solidFill>
                  <a:schemeClr val="dk1"/>
                </a:solidFill>
                <a:latin typeface="Calibri"/>
                <a:ea typeface="Calibri"/>
                <a:cs typeface="Calibri"/>
                <a:sym typeface="Calibri"/>
              </a:rPr>
              <a:t>June</a:t>
            </a:r>
            <a:r>
              <a:rPr lang="en-US" sz="2500" b="0" i="0" u="none" strike="noStrike" cap="none" baseline="0" dirty="0" smtClean="0">
                <a:solidFill>
                  <a:schemeClr val="dk1"/>
                </a:solidFill>
                <a:latin typeface="Calibri"/>
                <a:ea typeface="Calibri"/>
                <a:cs typeface="Calibri"/>
                <a:sym typeface="Calibri"/>
              </a:rPr>
              <a:t>, 2016</a:t>
            </a:r>
            <a:endParaRPr lang="en-US" sz="25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125</a:t>
            </a:fld>
            <a:endParaRPr lang="en-US" dirty="0">
              <a:solidFill>
                <a:prstClr val="black"/>
              </a:solidFill>
            </a:endParaRPr>
          </a:p>
        </p:txBody>
      </p:sp>
    </p:spTree>
    <p:extLst>
      <p:ext uri="{BB962C8B-B14F-4D97-AF65-F5344CB8AC3E}">
        <p14:creationId xmlns:p14="http://schemas.microsoft.com/office/powerpoint/2010/main" val="2995892860"/>
      </p:ext>
    </p:extLst>
  </p:cSld>
  <p:clrMapOvr>
    <a:masterClrMapping/>
  </p:clrMapOvr>
  <p:transition spd="slow">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50" name="Shape 1750"/>
          <p:cNvSpPr txBox="1">
            <a:spLocks noGrp="1"/>
          </p:cNvSpPr>
          <p:nvPr>
            <p:ph type="title" idx="4294967295"/>
          </p:nvPr>
        </p:nvSpPr>
        <p:spPr>
          <a:xfrm>
            <a:off x="990600" y="7620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baseline="0">
                <a:solidFill>
                  <a:srgbClr val="002060"/>
                </a:solidFill>
                <a:latin typeface="Calibri"/>
                <a:ea typeface="Calibri"/>
                <a:cs typeface="Calibri"/>
                <a:sym typeface="Calibri"/>
              </a:rPr>
              <a:t>Open Discussion</a:t>
            </a:r>
          </a:p>
        </p:txBody>
      </p:sp>
      <p:sp>
        <p:nvSpPr>
          <p:cNvPr id="1751" name="Shape 1751"/>
          <p:cNvSpPr txBox="1">
            <a:spLocks noGrp="1"/>
          </p:cNvSpPr>
          <p:nvPr>
            <p:ph type="body" idx="4294967295"/>
          </p:nvPr>
        </p:nvSpPr>
        <p:spPr>
          <a:xfrm>
            <a:off x="914400" y="2057400"/>
            <a:ext cx="7696200" cy="40386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ymbol"/>
              <a:buChar char="●"/>
            </a:pPr>
            <a:r>
              <a:rPr lang="en-US" sz="3200" b="0" i="0" u="none" strike="noStrike" cap="none" baseline="0" dirty="0">
                <a:solidFill>
                  <a:schemeClr val="dk1"/>
                </a:solidFill>
                <a:latin typeface="Calibri"/>
                <a:ea typeface="Calibri"/>
                <a:cs typeface="Calibri"/>
                <a:sym typeface="Calibri"/>
              </a:rPr>
              <a:t>The review is now open for free discussion</a:t>
            </a:r>
          </a:p>
          <a:p>
            <a:pPr marL="273050" marR="0" lvl="0" indent="-80010" algn="l" rtl="0">
              <a:spcBef>
                <a:spcPts val="640"/>
              </a:spcBef>
              <a:spcAft>
                <a:spcPts val="0"/>
              </a:spcAft>
              <a:buClr>
                <a:srgbClr val="6BB1C9"/>
              </a:buClr>
              <a:buFont typeface="Noto Symbol"/>
              <a:buNone/>
            </a:pPr>
            <a:endParaRPr sz="32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126</a:t>
            </a:fld>
            <a:endParaRPr lang="en-US" dirty="0">
              <a:solidFill>
                <a:prstClr val="black"/>
              </a:solidFill>
            </a:endParaRPr>
          </a:p>
        </p:txBody>
      </p:sp>
    </p:spTree>
    <p:extLst>
      <p:ext uri="{BB962C8B-B14F-4D97-AF65-F5344CB8AC3E}">
        <p14:creationId xmlns:p14="http://schemas.microsoft.com/office/powerpoint/2010/main" val="4056879514"/>
      </p:ext>
    </p:extLst>
  </p:cSld>
  <p:clrMapOvr>
    <a:masterClrMapping/>
  </p:clrMapOvr>
  <p:transition spd="slow">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50" name="Shape 1750"/>
          <p:cNvSpPr txBox="1">
            <a:spLocks noGrp="1"/>
          </p:cNvSpPr>
          <p:nvPr>
            <p:ph type="title" idx="4294967295"/>
          </p:nvPr>
        </p:nvSpPr>
        <p:spPr>
          <a:xfrm>
            <a:off x="838200" y="28194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600" b="1" i="0" u="none" strike="noStrike" cap="none" baseline="0" dirty="0" smtClean="0">
                <a:solidFill>
                  <a:srgbClr val="002060"/>
                </a:solidFill>
                <a:latin typeface="Calibri"/>
                <a:ea typeface="Calibri"/>
                <a:cs typeface="Calibri"/>
                <a:sym typeface="Calibri"/>
              </a:rPr>
              <a:t>Backup</a:t>
            </a:r>
            <a:r>
              <a:rPr lang="en-US" sz="6600" b="1" i="0" u="none" strike="noStrike" cap="none" dirty="0" smtClean="0">
                <a:solidFill>
                  <a:srgbClr val="002060"/>
                </a:solidFill>
                <a:latin typeface="Calibri"/>
                <a:ea typeface="Calibri"/>
                <a:cs typeface="Calibri"/>
                <a:sym typeface="Calibri"/>
              </a:rPr>
              <a:t> </a:t>
            </a:r>
            <a:endParaRPr lang="en-US" sz="6600" b="1" i="0" u="none" strike="noStrike" cap="none" baseline="0" dirty="0">
              <a:solidFill>
                <a:srgbClr val="002060"/>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127</a:t>
            </a:fld>
            <a:endParaRPr lang="en-US" dirty="0">
              <a:solidFill>
                <a:prstClr val="black"/>
              </a:solidFill>
            </a:endParaRPr>
          </a:p>
        </p:txBody>
      </p:sp>
    </p:spTree>
    <p:extLst>
      <p:ext uri="{BB962C8B-B14F-4D97-AF65-F5344CB8AC3E}">
        <p14:creationId xmlns:p14="http://schemas.microsoft.com/office/powerpoint/2010/main" val="1941932369"/>
      </p:ext>
    </p:extLst>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128</a:t>
            </a:fld>
            <a:endParaRPr lang="en-US"/>
          </a:p>
        </p:txBody>
      </p:sp>
      <p:sp>
        <p:nvSpPr>
          <p:cNvPr id="2033666" name="Rectangle 2"/>
          <p:cNvSpPr>
            <a:spLocks noGrp="1" noChangeArrowheads="1"/>
          </p:cNvSpPr>
          <p:nvPr>
            <p:ph type="title"/>
          </p:nvPr>
        </p:nvSpPr>
        <p:spPr>
          <a:xfrm>
            <a:off x="1181100" y="914400"/>
            <a:ext cx="6781800" cy="685800"/>
          </a:xfrm>
        </p:spPr>
        <p:txBody>
          <a:bodyPr/>
          <a:lstStyle/>
          <a:p>
            <a:r>
              <a:rPr lang="en-US" sz="3200" dirty="0"/>
              <a:t/>
            </a:r>
            <a:br>
              <a:rPr lang="en-US" sz="3200" dirty="0"/>
            </a:br>
            <a:r>
              <a:rPr lang="en-US" sz="4000" dirty="0" smtClean="0"/>
              <a:t>Results(ATMS)</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Validation of the resulting </a:t>
            </a:r>
            <a:r>
              <a:rPr lang="en-US" sz="2000" dirty="0" err="1" smtClean="0"/>
              <a:t>eTRaP</a:t>
            </a:r>
            <a:r>
              <a:rPr lang="en-US" sz="2000" dirty="0" smtClean="0"/>
              <a:t> for 13 forecasts for 4 different storms in 2012-13 minimal change in ETS but some reduction in bias:</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pic>
        <p:nvPicPr>
          <p:cNvPr id="3074" name="Picture 2"/>
          <p:cNvPicPr>
            <a:picLocks noChangeAspect="1" noChangeArrowheads="1"/>
          </p:cNvPicPr>
          <p:nvPr/>
        </p:nvPicPr>
        <p:blipFill>
          <a:blip r:embed="rId3" cstate="print"/>
          <a:srcRect/>
          <a:stretch>
            <a:fillRect/>
          </a:stretch>
        </p:blipFill>
        <p:spPr bwMode="auto">
          <a:xfrm>
            <a:off x="0" y="2514600"/>
            <a:ext cx="4572000" cy="33178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4572000" y="2514600"/>
            <a:ext cx="4572000" cy="3317875"/>
          </a:xfrm>
          <a:prstGeom prst="rect">
            <a:avLst/>
          </a:prstGeom>
          <a:noFill/>
          <a:ln w="9525">
            <a:noFill/>
            <a:miter lim="800000"/>
            <a:headEnd/>
            <a:tailEnd/>
          </a:ln>
          <a:effectLst/>
        </p:spPr>
      </p:pic>
    </p:spTree>
    <p:extLst>
      <p:ext uri="{BB962C8B-B14F-4D97-AF65-F5344CB8AC3E}">
        <p14:creationId xmlns:p14="http://schemas.microsoft.com/office/powerpoint/2010/main" val="41516726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bobk\Documents\TRaP\2012SANDY.pmqpf.10290600.24.ATMS.png"/>
          <p:cNvPicPr>
            <a:picLocks noChangeAspect="1" noChangeArrowheads="1"/>
          </p:cNvPicPr>
          <p:nvPr/>
        </p:nvPicPr>
        <p:blipFill>
          <a:blip r:embed="rId3" cstate="print"/>
          <a:srcRect/>
          <a:stretch>
            <a:fillRect/>
          </a:stretch>
        </p:blipFill>
        <p:spPr bwMode="auto">
          <a:xfrm>
            <a:off x="4572000" y="3429000"/>
            <a:ext cx="4572000" cy="2757488"/>
          </a:xfrm>
          <a:prstGeom prst="rect">
            <a:avLst/>
          </a:prstGeom>
          <a:noFill/>
        </p:spPr>
      </p:pic>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129</a:t>
            </a:fld>
            <a:endParaRPr lang="en-US"/>
          </a:p>
        </p:txBody>
      </p:sp>
      <p:sp>
        <p:nvSpPr>
          <p:cNvPr id="2033666" name="Rectangle 2"/>
          <p:cNvSpPr>
            <a:spLocks noGrp="1" noChangeArrowheads="1"/>
          </p:cNvSpPr>
          <p:nvPr>
            <p:ph type="title"/>
          </p:nvPr>
        </p:nvSpPr>
        <p:spPr>
          <a:xfrm>
            <a:off x="1181100" y="990600"/>
            <a:ext cx="6781800" cy="685800"/>
          </a:xfrm>
        </p:spPr>
        <p:txBody>
          <a:bodyPr/>
          <a:lstStyle/>
          <a:p>
            <a:r>
              <a:rPr lang="en-US" sz="3200" dirty="0"/>
              <a:t/>
            </a:r>
            <a:br>
              <a:rPr lang="en-US" sz="3200" dirty="0"/>
            </a:br>
            <a:r>
              <a:rPr lang="en-US" sz="4000" dirty="0" smtClean="0"/>
              <a:t>Example: Sandy (2012)</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Comparison of the validation of 24-h rainfall forecasts without (left) and with (right) ATMS for Hurricane Sandy, initialized 0600 UTC 29 October 2012:</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pic>
        <p:nvPicPr>
          <p:cNvPr id="4100" name="Picture 4" descr="C:\Users\bobk\Documents\TRaP\2012SANDY.pmqpf.10290600.24.CTRL.png"/>
          <p:cNvPicPr>
            <a:picLocks noChangeAspect="1" noChangeArrowheads="1"/>
          </p:cNvPicPr>
          <p:nvPr/>
        </p:nvPicPr>
        <p:blipFill>
          <a:blip r:embed="rId4" cstate="print"/>
          <a:srcRect/>
          <a:stretch>
            <a:fillRect/>
          </a:stretch>
        </p:blipFill>
        <p:spPr bwMode="auto">
          <a:xfrm>
            <a:off x="0" y="3429000"/>
            <a:ext cx="4572000" cy="2757487"/>
          </a:xfrm>
          <a:prstGeom prst="rect">
            <a:avLst/>
          </a:prstGeom>
          <a:noFill/>
        </p:spPr>
      </p:pic>
      <p:sp>
        <p:nvSpPr>
          <p:cNvPr id="10" name="Oval 9"/>
          <p:cNvSpPr/>
          <p:nvPr/>
        </p:nvSpPr>
        <p:spPr bwMode="auto">
          <a:xfrm>
            <a:off x="4724400" y="3581400"/>
            <a:ext cx="685800" cy="457200"/>
          </a:xfrm>
          <a:prstGeom prst="ellipse">
            <a:avLst/>
          </a:prstGeom>
          <a:noFill/>
          <a:ln w="317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152400" y="3581400"/>
            <a:ext cx="685800" cy="457200"/>
          </a:xfrm>
          <a:prstGeom prst="ellipse">
            <a:avLst/>
          </a:prstGeom>
          <a:noFill/>
          <a:ln w="317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1143000" y="2819400"/>
            <a:ext cx="7396192" cy="369332"/>
          </a:xfrm>
          <a:prstGeom prst="rect">
            <a:avLst/>
          </a:prstGeom>
          <a:noFill/>
        </p:spPr>
        <p:txBody>
          <a:bodyPr wrap="none" rtlCol="0">
            <a:spAutoFit/>
          </a:bodyPr>
          <a:lstStyle/>
          <a:p>
            <a:r>
              <a:rPr lang="en-US" sz="1800" dirty="0" smtClean="0">
                <a:solidFill>
                  <a:srgbClr val="FFFFFF"/>
                </a:solidFill>
                <a:latin typeface="+mn-lt"/>
              </a:rPr>
              <a:t>Slightly improved rain forecast over PA and NY (though still underdone)</a:t>
            </a:r>
            <a:endParaRPr lang="en-US" sz="1800" dirty="0">
              <a:solidFill>
                <a:srgbClr val="FFFFFF"/>
              </a:solidFill>
              <a:latin typeface="+mn-lt"/>
            </a:endParaRPr>
          </a:p>
        </p:txBody>
      </p:sp>
      <p:cxnSp>
        <p:nvCxnSpPr>
          <p:cNvPr id="14" name="Straight Arrow Connector 13"/>
          <p:cNvCxnSpPr>
            <a:stCxn id="12" idx="2"/>
            <a:endCxn id="11" idx="7"/>
          </p:cNvCxnSpPr>
          <p:nvPr/>
        </p:nvCxnSpPr>
        <p:spPr bwMode="auto">
          <a:xfrm flipH="1">
            <a:off x="737767" y="3188732"/>
            <a:ext cx="4103329" cy="459623"/>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cxnSp>
        <p:nvCxnSpPr>
          <p:cNvPr id="15" name="Straight Arrow Connector 14"/>
          <p:cNvCxnSpPr>
            <a:stCxn id="12" idx="2"/>
            <a:endCxn id="10" idx="0"/>
          </p:cNvCxnSpPr>
          <p:nvPr/>
        </p:nvCxnSpPr>
        <p:spPr bwMode="auto">
          <a:xfrm>
            <a:off x="4841096" y="3188732"/>
            <a:ext cx="226204" cy="392668"/>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sp>
        <p:nvSpPr>
          <p:cNvPr id="13" name="TextBox 12"/>
          <p:cNvSpPr txBox="1"/>
          <p:nvPr/>
        </p:nvSpPr>
        <p:spPr>
          <a:xfrm>
            <a:off x="609600" y="6324600"/>
            <a:ext cx="7554184" cy="369332"/>
          </a:xfrm>
          <a:prstGeom prst="rect">
            <a:avLst/>
          </a:prstGeom>
          <a:noFill/>
        </p:spPr>
        <p:txBody>
          <a:bodyPr wrap="none" rtlCol="0">
            <a:spAutoFit/>
          </a:bodyPr>
          <a:lstStyle/>
          <a:p>
            <a:r>
              <a:rPr lang="en-US" sz="1800" dirty="0" smtClean="0">
                <a:solidFill>
                  <a:srgbClr val="FFFFFF"/>
                </a:solidFill>
                <a:latin typeface="Arial" pitchFamily="34" charset="0"/>
                <a:cs typeface="Arial" pitchFamily="34" charset="0"/>
              </a:rPr>
              <a:t>ETS (0.121 vs. 0.114); and bias (0.252 vs. 0.239) essentially unchanged</a:t>
            </a:r>
            <a:endParaRPr lang="en-US" sz="1800" dirty="0">
              <a:solidFill>
                <a:srgbClr val="FFFFFF"/>
              </a:solidFill>
              <a:latin typeface="Arial" pitchFamily="34" charset="0"/>
              <a:cs typeface="Arial" pitchFamily="34" charset="0"/>
            </a:endParaRPr>
          </a:p>
        </p:txBody>
      </p:sp>
      <p:cxnSp>
        <p:nvCxnSpPr>
          <p:cNvPr id="17" name="Straight Arrow Connector 16"/>
          <p:cNvCxnSpPr>
            <a:stCxn id="13" idx="0"/>
          </p:cNvCxnSpPr>
          <p:nvPr/>
        </p:nvCxnSpPr>
        <p:spPr bwMode="auto">
          <a:xfrm flipH="1" flipV="1">
            <a:off x="3962410" y="6172200"/>
            <a:ext cx="424282" cy="152400"/>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cxnSp>
        <p:nvCxnSpPr>
          <p:cNvPr id="20" name="Straight Arrow Connector 19"/>
          <p:cNvCxnSpPr>
            <a:stCxn id="13" idx="0"/>
          </p:cNvCxnSpPr>
          <p:nvPr/>
        </p:nvCxnSpPr>
        <p:spPr bwMode="auto">
          <a:xfrm flipV="1">
            <a:off x="4386692" y="6096000"/>
            <a:ext cx="3538108" cy="228600"/>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926592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1203" name="Rectangle 3"/>
          <p:cNvSpPr>
            <a:spLocks noGrp="1" noChangeArrowheads="1"/>
          </p:cNvSpPr>
          <p:nvPr>
            <p:ph idx="1"/>
          </p:nvPr>
        </p:nvSpPr>
        <p:spPr/>
        <p:txBody>
          <a:bodyPr/>
          <a:lstStyle/>
          <a:p>
            <a:pPr>
              <a:defRPr/>
            </a:pPr>
            <a:r>
              <a:rPr lang="en-US" sz="2400" dirty="0"/>
              <a:t>Schedule (Milestones)</a:t>
            </a:r>
          </a:p>
          <a:p>
            <a:pPr lvl="1">
              <a:defRPr/>
            </a:pPr>
            <a:r>
              <a:rPr lang="en-US" sz="2400" dirty="0" smtClean="0"/>
              <a:t>Critical </a:t>
            </a:r>
            <a:r>
              <a:rPr lang="en-US" sz="2400" dirty="0"/>
              <a:t>Design Review – </a:t>
            </a:r>
            <a:r>
              <a:rPr lang="en-US" dirty="0" smtClean="0"/>
              <a:t>waived</a:t>
            </a:r>
            <a:endParaRPr lang="en-US" sz="2400" dirty="0" smtClean="0"/>
          </a:p>
          <a:p>
            <a:pPr lvl="1">
              <a:defRPr/>
            </a:pPr>
            <a:r>
              <a:rPr lang="en-US" sz="2400" dirty="0" smtClean="0"/>
              <a:t>Algorithm Change Package delivered to </a:t>
            </a:r>
            <a:r>
              <a:rPr lang="en-US" dirty="0" smtClean="0"/>
              <a:t>OSPO</a:t>
            </a:r>
            <a:r>
              <a:rPr lang="en-US" sz="2400" dirty="0" smtClean="0"/>
              <a:t> – </a:t>
            </a:r>
            <a:r>
              <a:rPr lang="en-US" dirty="0"/>
              <a:t>06/26/2015(ATMS) and 12/21/2015(AMSR2</a:t>
            </a:r>
            <a:r>
              <a:rPr lang="en-US" dirty="0" smtClean="0"/>
              <a:t>)</a:t>
            </a:r>
            <a:endParaRPr lang="en-US" sz="2400" dirty="0" smtClean="0">
              <a:solidFill>
                <a:srgbClr val="FF0000"/>
              </a:solidFill>
            </a:endParaRPr>
          </a:p>
          <a:p>
            <a:pPr lvl="1">
              <a:defRPr/>
            </a:pPr>
            <a:r>
              <a:rPr lang="en-US" sz="2400" dirty="0" smtClean="0"/>
              <a:t>Algorithm Readiness Review – 06/26/2015(ATMS) and 12/21/2015(AMSR2)</a:t>
            </a:r>
          </a:p>
          <a:p>
            <a:pPr lvl="1">
              <a:defRPr/>
            </a:pPr>
            <a:r>
              <a:rPr lang="en-US" sz="2400" dirty="0" smtClean="0"/>
              <a:t>Software Review – </a:t>
            </a:r>
            <a:r>
              <a:rPr lang="en-US" dirty="0" smtClean="0"/>
              <a:t>waived</a:t>
            </a:r>
            <a:endParaRPr lang="en-US" sz="2400" dirty="0" smtClean="0"/>
          </a:p>
          <a:p>
            <a:pPr lvl="1">
              <a:defRPr/>
            </a:pPr>
            <a:r>
              <a:rPr lang="en-US" sz="2400" dirty="0" smtClean="0"/>
              <a:t>Transition to operations – </a:t>
            </a:r>
            <a:r>
              <a:rPr lang="en-US" dirty="0" smtClean="0"/>
              <a:t>05</a:t>
            </a:r>
            <a:r>
              <a:rPr lang="en-US" sz="2400" dirty="0" smtClean="0"/>
              <a:t>/2016</a:t>
            </a:r>
          </a:p>
          <a:p>
            <a:pPr lvl="1">
              <a:defRPr/>
            </a:pPr>
            <a:r>
              <a:rPr lang="en-US" dirty="0" smtClean="0"/>
              <a:t>Operational Readiness Review </a:t>
            </a:r>
            <a:r>
              <a:rPr lang="en-US" dirty="0"/>
              <a:t>– </a:t>
            </a:r>
            <a:r>
              <a:rPr lang="en-US" dirty="0" smtClean="0"/>
              <a:t>04/11/2016</a:t>
            </a:r>
            <a:endParaRPr lang="en-US" sz="2400" dirty="0" smtClean="0"/>
          </a:p>
        </p:txBody>
      </p:sp>
      <p:sp>
        <p:nvSpPr>
          <p:cNvPr id="22532" name="Slide Number Placeholder 3"/>
          <p:cNvSpPr>
            <a:spLocks noGrp="1"/>
          </p:cNvSpPr>
          <p:nvPr>
            <p:ph type="sldNum" sz="quarter" idx="4294967295"/>
          </p:nvPr>
        </p:nvSpPr>
        <p:spPr>
          <a:xfrm>
            <a:off x="3733800" y="6324600"/>
            <a:ext cx="762000" cy="365125"/>
          </a:xfrm>
          <a:noFill/>
        </p:spPr>
        <p:txBody>
          <a:bodyPr/>
          <a:lstStyle/>
          <a:p>
            <a:fld id="{597F95CC-338D-4332-8B0C-CA2933905B15}" type="slidenum">
              <a:rPr lang="en-US" smtClean="0">
                <a:solidFill>
                  <a:prstClr val="black"/>
                </a:solidFill>
              </a:rPr>
              <a:pPr/>
              <a:t>13</a:t>
            </a:fld>
            <a:endParaRPr lang="en-US" smtClean="0">
              <a:solidFill>
                <a:prstClr val="black"/>
              </a:solidFill>
            </a:endParaRPr>
          </a:p>
        </p:txBody>
      </p:sp>
      <p:sp>
        <p:nvSpPr>
          <p:cNvPr id="7091202" name="Rectangle 2"/>
          <p:cNvSpPr>
            <a:spLocks noGrp="1" noChangeArrowheads="1"/>
          </p:cNvSpPr>
          <p:nvPr>
            <p:ph type="title"/>
          </p:nvPr>
        </p:nvSpPr>
        <p:spPr/>
        <p:txBody>
          <a:bodyPr/>
          <a:lstStyle/>
          <a:p>
            <a:pPr>
              <a:defRPr/>
            </a:pPr>
            <a:r>
              <a:rPr lang="en-US" dirty="0"/>
              <a:t>Project Plan – Schedule</a:t>
            </a:r>
          </a:p>
        </p:txBody>
      </p:sp>
    </p:spTree>
    <p:extLst>
      <p:ext uri="{BB962C8B-B14F-4D97-AF65-F5344CB8AC3E}">
        <p14:creationId xmlns:p14="http://schemas.microsoft.com/office/powerpoint/2010/main" val="42062984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bobk\Documents\TRaP\2013ANDREA.pmqpf.06070600.00.ATMS.png"/>
          <p:cNvPicPr>
            <a:picLocks noChangeAspect="1" noChangeArrowheads="1"/>
          </p:cNvPicPr>
          <p:nvPr/>
        </p:nvPicPr>
        <p:blipFill>
          <a:blip r:embed="rId3" cstate="print"/>
          <a:srcRect/>
          <a:stretch>
            <a:fillRect/>
          </a:stretch>
        </p:blipFill>
        <p:spPr bwMode="auto">
          <a:xfrm>
            <a:off x="4572000" y="3352800"/>
            <a:ext cx="4572000" cy="2757488"/>
          </a:xfrm>
          <a:prstGeom prst="rect">
            <a:avLst/>
          </a:prstGeom>
          <a:noFill/>
        </p:spPr>
      </p:pic>
      <p:pic>
        <p:nvPicPr>
          <p:cNvPr id="1026" name="Picture 2" descr="C:\Users\bobk\Documents\TRaP\2013ANDREA.pmqpf.06070600.00.CTRL.png"/>
          <p:cNvPicPr>
            <a:picLocks noChangeAspect="1" noChangeArrowheads="1"/>
          </p:cNvPicPr>
          <p:nvPr/>
        </p:nvPicPr>
        <p:blipFill>
          <a:blip r:embed="rId4" cstate="print"/>
          <a:srcRect/>
          <a:stretch>
            <a:fillRect/>
          </a:stretch>
        </p:blipFill>
        <p:spPr bwMode="auto">
          <a:xfrm>
            <a:off x="0" y="3352800"/>
            <a:ext cx="4572000" cy="2757488"/>
          </a:xfrm>
          <a:prstGeom prst="rect">
            <a:avLst/>
          </a:prstGeom>
          <a:noFill/>
        </p:spPr>
      </p:pic>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130</a:t>
            </a:fld>
            <a:endParaRPr lang="en-US"/>
          </a:p>
        </p:txBody>
      </p:sp>
      <p:sp>
        <p:nvSpPr>
          <p:cNvPr id="2033666" name="Rectangle 2"/>
          <p:cNvSpPr>
            <a:spLocks noGrp="1" noChangeArrowheads="1"/>
          </p:cNvSpPr>
          <p:nvPr>
            <p:ph type="title"/>
          </p:nvPr>
        </p:nvSpPr>
        <p:spPr>
          <a:xfrm>
            <a:off x="1181100" y="990600"/>
            <a:ext cx="6781800" cy="685800"/>
          </a:xfrm>
        </p:spPr>
        <p:txBody>
          <a:bodyPr/>
          <a:lstStyle/>
          <a:p>
            <a:r>
              <a:rPr lang="en-US" sz="3200" dirty="0"/>
              <a:t/>
            </a:r>
            <a:br>
              <a:rPr lang="en-US" sz="3200" dirty="0"/>
            </a:br>
            <a:r>
              <a:rPr lang="en-US" sz="4000" dirty="0" smtClean="0"/>
              <a:t>Example: Andrea (2013)</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Comparison of the validation of 0-6 h rainfall forecasts without (left) and with (right) ATMS for TS Andrea, initialized 0600 UTC 7 June 2013:</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sp>
        <p:nvSpPr>
          <p:cNvPr id="11" name="Oval 10"/>
          <p:cNvSpPr/>
          <p:nvPr/>
        </p:nvSpPr>
        <p:spPr bwMode="auto">
          <a:xfrm>
            <a:off x="990600" y="4267200"/>
            <a:ext cx="304800" cy="152400"/>
          </a:xfrm>
          <a:prstGeom prst="ellipse">
            <a:avLst/>
          </a:prstGeom>
          <a:noFill/>
          <a:ln w="317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990600" y="2819400"/>
            <a:ext cx="7520007" cy="369332"/>
          </a:xfrm>
          <a:prstGeom prst="rect">
            <a:avLst/>
          </a:prstGeom>
          <a:noFill/>
        </p:spPr>
        <p:txBody>
          <a:bodyPr wrap="none" rtlCol="0">
            <a:spAutoFit/>
          </a:bodyPr>
          <a:lstStyle/>
          <a:p>
            <a:r>
              <a:rPr lang="en-US" sz="1800" dirty="0" smtClean="0">
                <a:solidFill>
                  <a:srgbClr val="FFFFFF"/>
                </a:solidFill>
                <a:latin typeface="+mn-lt"/>
              </a:rPr>
              <a:t>Slight improvement in forecast over eastern NC (though still underdone)</a:t>
            </a:r>
            <a:endParaRPr lang="en-US" sz="1800" dirty="0">
              <a:solidFill>
                <a:srgbClr val="FFFFFF"/>
              </a:solidFill>
              <a:latin typeface="+mn-lt"/>
            </a:endParaRPr>
          </a:p>
        </p:txBody>
      </p:sp>
      <p:cxnSp>
        <p:nvCxnSpPr>
          <p:cNvPr id="14" name="Straight Arrow Connector 13"/>
          <p:cNvCxnSpPr>
            <a:stCxn id="12" idx="2"/>
            <a:endCxn id="11" idx="7"/>
          </p:cNvCxnSpPr>
          <p:nvPr/>
        </p:nvCxnSpPr>
        <p:spPr bwMode="auto">
          <a:xfrm flipH="1">
            <a:off x="1250763" y="3188732"/>
            <a:ext cx="3499841" cy="1100786"/>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cxnSp>
        <p:nvCxnSpPr>
          <p:cNvPr id="15" name="Straight Arrow Connector 14"/>
          <p:cNvCxnSpPr>
            <a:stCxn id="12" idx="2"/>
            <a:endCxn id="21" idx="0"/>
          </p:cNvCxnSpPr>
          <p:nvPr/>
        </p:nvCxnSpPr>
        <p:spPr bwMode="auto">
          <a:xfrm>
            <a:off x="4750604" y="3188732"/>
            <a:ext cx="964396" cy="1078468"/>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sp>
        <p:nvSpPr>
          <p:cNvPr id="21" name="Oval 20"/>
          <p:cNvSpPr/>
          <p:nvPr/>
        </p:nvSpPr>
        <p:spPr bwMode="auto">
          <a:xfrm>
            <a:off x="5562600" y="4267200"/>
            <a:ext cx="304800" cy="152400"/>
          </a:xfrm>
          <a:prstGeom prst="ellipse">
            <a:avLst/>
          </a:prstGeom>
          <a:noFill/>
          <a:ln w="317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838200" y="6324600"/>
            <a:ext cx="7340471" cy="369332"/>
          </a:xfrm>
          <a:prstGeom prst="rect">
            <a:avLst/>
          </a:prstGeom>
          <a:noFill/>
        </p:spPr>
        <p:txBody>
          <a:bodyPr wrap="none" rtlCol="0">
            <a:spAutoFit/>
          </a:bodyPr>
          <a:lstStyle/>
          <a:p>
            <a:r>
              <a:rPr lang="en-US" sz="1800" dirty="0" smtClean="0">
                <a:solidFill>
                  <a:srgbClr val="FFFFFF"/>
                </a:solidFill>
                <a:latin typeface="+mn-lt"/>
              </a:rPr>
              <a:t>ETS improved from 0.094 to 0.175; bias improved from 0.385 to 0.435</a:t>
            </a:r>
            <a:endParaRPr lang="en-US" sz="1800" dirty="0">
              <a:solidFill>
                <a:srgbClr val="FFFFFF"/>
              </a:solidFill>
              <a:latin typeface="+mn-lt"/>
            </a:endParaRPr>
          </a:p>
        </p:txBody>
      </p:sp>
      <p:cxnSp>
        <p:nvCxnSpPr>
          <p:cNvPr id="26" name="Straight Arrow Connector 25"/>
          <p:cNvCxnSpPr/>
          <p:nvPr/>
        </p:nvCxnSpPr>
        <p:spPr bwMode="auto">
          <a:xfrm flipH="1" flipV="1">
            <a:off x="3962400" y="6096000"/>
            <a:ext cx="537476" cy="228600"/>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cxnSp>
        <p:nvCxnSpPr>
          <p:cNvPr id="27" name="Straight Arrow Connector 26"/>
          <p:cNvCxnSpPr/>
          <p:nvPr/>
        </p:nvCxnSpPr>
        <p:spPr bwMode="auto">
          <a:xfrm flipV="1">
            <a:off x="4499876" y="5791200"/>
            <a:ext cx="3424924" cy="533400"/>
          </a:xfrm>
          <a:prstGeom prst="straightConnector1">
            <a:avLst/>
          </a:prstGeom>
          <a:solidFill>
            <a:schemeClr val="accent1"/>
          </a:solidFill>
          <a:ln w="317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2489012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131</a:t>
            </a:fld>
            <a:endParaRPr lang="en-US"/>
          </a:p>
        </p:txBody>
      </p:sp>
      <p:sp>
        <p:nvSpPr>
          <p:cNvPr id="2033666" name="Rectangle 2"/>
          <p:cNvSpPr>
            <a:spLocks noGrp="1" noChangeArrowheads="1"/>
          </p:cNvSpPr>
          <p:nvPr>
            <p:ph type="title"/>
          </p:nvPr>
        </p:nvSpPr>
        <p:spPr>
          <a:xfrm>
            <a:off x="1295400" y="990600"/>
            <a:ext cx="6781800" cy="685800"/>
          </a:xfrm>
        </p:spPr>
        <p:txBody>
          <a:bodyPr/>
          <a:lstStyle/>
          <a:p>
            <a:r>
              <a:rPr lang="en-US" sz="3200" dirty="0"/>
              <a:t/>
            </a:r>
            <a:br>
              <a:rPr lang="en-US" sz="3200" dirty="0"/>
            </a:br>
            <a:r>
              <a:rPr lang="en-US" sz="4000" dirty="0" smtClean="0"/>
              <a:t>Results(AMSR2)</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Validation of the resulting </a:t>
            </a:r>
            <a:r>
              <a:rPr lang="en-US" sz="2000" dirty="0" err="1" smtClean="0"/>
              <a:t>eTRaP</a:t>
            </a:r>
            <a:r>
              <a:rPr lang="en-US" sz="2000" dirty="0" smtClean="0"/>
              <a:t> for 7 forecasts for 3 different storms in 2012-13 shows slight improvement in ETS and marginal impact on bias:</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pic>
        <p:nvPicPr>
          <p:cNvPr id="3076" name="Picture 4"/>
          <p:cNvPicPr>
            <a:picLocks noChangeAspect="1" noChangeArrowheads="1"/>
          </p:cNvPicPr>
          <p:nvPr/>
        </p:nvPicPr>
        <p:blipFill>
          <a:blip r:embed="rId3" cstate="print"/>
          <a:srcRect/>
          <a:stretch>
            <a:fillRect/>
          </a:stretch>
        </p:blipFill>
        <p:spPr bwMode="auto">
          <a:xfrm>
            <a:off x="0" y="2514600"/>
            <a:ext cx="4572000" cy="33178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4572000" y="2514600"/>
            <a:ext cx="4572000" cy="3317875"/>
          </a:xfrm>
          <a:prstGeom prst="rect">
            <a:avLst/>
          </a:prstGeom>
          <a:noFill/>
          <a:ln w="9525">
            <a:noFill/>
            <a:miter lim="800000"/>
            <a:headEnd/>
            <a:tailEnd/>
          </a:ln>
          <a:effectLst/>
        </p:spPr>
      </p:pic>
    </p:spTree>
    <p:extLst>
      <p:ext uri="{BB962C8B-B14F-4D97-AF65-F5344CB8AC3E}">
        <p14:creationId xmlns:p14="http://schemas.microsoft.com/office/powerpoint/2010/main" val="360764647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obk\Documents\TRaP\Images\2012ISAAC.pmqpf.08291800.24.ATMS.png"/>
          <p:cNvPicPr>
            <a:picLocks noChangeAspect="1" noChangeArrowheads="1"/>
          </p:cNvPicPr>
          <p:nvPr/>
        </p:nvPicPr>
        <p:blipFill>
          <a:blip r:embed="rId3" cstate="print"/>
          <a:srcRect/>
          <a:stretch>
            <a:fillRect/>
          </a:stretch>
        </p:blipFill>
        <p:spPr bwMode="auto">
          <a:xfrm>
            <a:off x="0" y="2971800"/>
            <a:ext cx="4572000" cy="2757488"/>
          </a:xfrm>
          <a:prstGeom prst="rect">
            <a:avLst/>
          </a:prstGeom>
          <a:noFill/>
        </p:spPr>
      </p:pic>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132</a:t>
            </a:fld>
            <a:endParaRPr lang="en-US"/>
          </a:p>
        </p:txBody>
      </p:sp>
      <p:sp>
        <p:nvSpPr>
          <p:cNvPr id="2033666" name="Rectangle 2"/>
          <p:cNvSpPr>
            <a:spLocks noGrp="1" noChangeArrowheads="1"/>
          </p:cNvSpPr>
          <p:nvPr>
            <p:ph type="title"/>
          </p:nvPr>
        </p:nvSpPr>
        <p:spPr>
          <a:xfrm>
            <a:off x="1295400" y="1066800"/>
            <a:ext cx="6781800" cy="685800"/>
          </a:xfrm>
        </p:spPr>
        <p:txBody>
          <a:bodyPr/>
          <a:lstStyle/>
          <a:p>
            <a:r>
              <a:rPr lang="en-US" sz="3200" dirty="0"/>
              <a:t/>
            </a:r>
            <a:br>
              <a:rPr lang="en-US" sz="3200" dirty="0"/>
            </a:br>
            <a:r>
              <a:rPr lang="en-US" sz="4000" dirty="0" smtClean="0"/>
              <a:t>Example: Isaac (2012)</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Comparison of the validation of 24-h rainfall forecasts without (left) and with (right) AMSR2 for Hurricane Isaac, initialized 1800 UTC 29 August 2012:</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pic>
        <p:nvPicPr>
          <p:cNvPr id="4098" name="Picture 2" descr="C:\Users\bob.kuligowski\Documents\TRaP\Images\2012ISAAC.pmqpf.08291800.24.AMSR2.png"/>
          <p:cNvPicPr>
            <a:picLocks noChangeAspect="1" noChangeArrowheads="1"/>
          </p:cNvPicPr>
          <p:nvPr/>
        </p:nvPicPr>
        <p:blipFill>
          <a:blip r:embed="rId4" cstate="print"/>
          <a:srcRect/>
          <a:stretch>
            <a:fillRect/>
          </a:stretch>
        </p:blipFill>
        <p:spPr bwMode="auto">
          <a:xfrm>
            <a:off x="4572000" y="2971800"/>
            <a:ext cx="4572000" cy="2757488"/>
          </a:xfrm>
          <a:prstGeom prst="rect">
            <a:avLst/>
          </a:prstGeom>
          <a:noFill/>
        </p:spPr>
      </p:pic>
    </p:spTree>
    <p:extLst>
      <p:ext uri="{BB962C8B-B14F-4D97-AF65-F5344CB8AC3E}">
        <p14:creationId xmlns:p14="http://schemas.microsoft.com/office/powerpoint/2010/main" val="13415854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282F0-CBF6-42BB-8E31-055220BA97D9}" type="slidenum">
              <a:rPr lang="en-US"/>
              <a:pPr/>
              <a:t>133</a:t>
            </a:fld>
            <a:endParaRPr lang="en-US"/>
          </a:p>
        </p:txBody>
      </p:sp>
      <p:sp>
        <p:nvSpPr>
          <p:cNvPr id="2033666" name="Rectangle 2"/>
          <p:cNvSpPr>
            <a:spLocks noGrp="1" noChangeArrowheads="1"/>
          </p:cNvSpPr>
          <p:nvPr>
            <p:ph type="title"/>
          </p:nvPr>
        </p:nvSpPr>
        <p:spPr>
          <a:xfrm>
            <a:off x="1295400" y="990600"/>
            <a:ext cx="6781800" cy="685800"/>
          </a:xfrm>
        </p:spPr>
        <p:txBody>
          <a:bodyPr/>
          <a:lstStyle/>
          <a:p>
            <a:r>
              <a:rPr lang="en-US" sz="3200" dirty="0"/>
              <a:t/>
            </a:r>
            <a:br>
              <a:rPr lang="en-US" sz="3200" dirty="0"/>
            </a:br>
            <a:r>
              <a:rPr lang="en-US" sz="4000" dirty="0" smtClean="0"/>
              <a:t>Example: Sandy (2012)</a:t>
            </a:r>
            <a:endParaRPr lang="en-US" sz="4000" dirty="0"/>
          </a:p>
        </p:txBody>
      </p:sp>
      <p:sp>
        <p:nvSpPr>
          <p:cNvPr id="2033667" name="Rectangle 3"/>
          <p:cNvSpPr>
            <a:spLocks noGrp="1" noChangeArrowheads="1"/>
          </p:cNvSpPr>
          <p:nvPr>
            <p:ph type="body" idx="1"/>
          </p:nvPr>
        </p:nvSpPr>
        <p:spPr>
          <a:xfrm>
            <a:off x="152400" y="1676400"/>
            <a:ext cx="8839200" cy="838200"/>
          </a:xfrm>
          <a:noFill/>
          <a:ln/>
        </p:spPr>
        <p:txBody>
          <a:bodyPr/>
          <a:lstStyle/>
          <a:p>
            <a:r>
              <a:rPr lang="en-US" sz="2000" dirty="0" smtClean="0"/>
              <a:t>Comparison of the validation of 0-6 h rainfall forecasts without (left) and with (right) AMSR2 for Hurricane Sandy, initialized 1800 UTC 28 October 2012:</a:t>
            </a:r>
            <a:endParaRPr lang="en-US" sz="2000" dirty="0" smtClean="0">
              <a:effectLst/>
            </a:endParaRPr>
          </a:p>
          <a:p>
            <a:pPr>
              <a:lnSpc>
                <a:spcPct val="80000"/>
              </a:lnSpc>
              <a:buNone/>
            </a:pPr>
            <a:endParaRPr lang="en-US" sz="2000" dirty="0" smtClean="0">
              <a:effectLst/>
            </a:endParaRPr>
          </a:p>
          <a:p>
            <a:pPr lvl="1">
              <a:lnSpc>
                <a:spcPct val="80000"/>
              </a:lnSpc>
              <a:buNone/>
            </a:pPr>
            <a:endParaRPr lang="en-US" sz="2000" dirty="0" smtClean="0"/>
          </a:p>
          <a:p>
            <a:pPr>
              <a:lnSpc>
                <a:spcPct val="80000"/>
              </a:lnSpc>
            </a:pPr>
            <a:endParaRPr lang="en-US" sz="2000" dirty="0">
              <a:effectLst/>
            </a:endParaRPr>
          </a:p>
        </p:txBody>
      </p:sp>
      <p:pic>
        <p:nvPicPr>
          <p:cNvPr id="5124" name="Picture 4" descr="C:\Users\bob.kuligowski\Documents\TRaP\Images\2012SANDY.pmqpf.10290600.00.AMSR2.png"/>
          <p:cNvPicPr>
            <a:picLocks noChangeAspect="1" noChangeArrowheads="1"/>
          </p:cNvPicPr>
          <p:nvPr/>
        </p:nvPicPr>
        <p:blipFill>
          <a:blip r:embed="rId3" cstate="print"/>
          <a:srcRect/>
          <a:stretch>
            <a:fillRect/>
          </a:stretch>
        </p:blipFill>
        <p:spPr bwMode="auto">
          <a:xfrm>
            <a:off x="4572000" y="2895600"/>
            <a:ext cx="4572000" cy="2757488"/>
          </a:xfrm>
          <a:prstGeom prst="rect">
            <a:avLst/>
          </a:prstGeom>
          <a:noFill/>
        </p:spPr>
      </p:pic>
      <p:pic>
        <p:nvPicPr>
          <p:cNvPr id="5125" name="Picture 5" descr="C:\Users\bob.kuligowski\Documents\TRaP\Images\2012SANDY.pmqpf.10290600.00.ATMS.png"/>
          <p:cNvPicPr>
            <a:picLocks noChangeAspect="1" noChangeArrowheads="1"/>
          </p:cNvPicPr>
          <p:nvPr/>
        </p:nvPicPr>
        <p:blipFill>
          <a:blip r:embed="rId4" cstate="print"/>
          <a:srcRect/>
          <a:stretch>
            <a:fillRect/>
          </a:stretch>
        </p:blipFill>
        <p:spPr bwMode="auto">
          <a:xfrm>
            <a:off x="0" y="2895600"/>
            <a:ext cx="4572000" cy="2757488"/>
          </a:xfrm>
          <a:prstGeom prst="rect">
            <a:avLst/>
          </a:prstGeom>
          <a:noFill/>
        </p:spPr>
      </p:pic>
    </p:spTree>
    <p:extLst>
      <p:ext uri="{BB962C8B-B14F-4D97-AF65-F5344CB8AC3E}">
        <p14:creationId xmlns:p14="http://schemas.microsoft.com/office/powerpoint/2010/main" val="1453543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49" name="Shape 249"/>
          <p:cNvSpPr txBox="1">
            <a:spLocks noGrp="1"/>
          </p:cNvSpPr>
          <p:nvPr>
            <p:ph type="title" idx="4294967295"/>
          </p:nvPr>
        </p:nvSpPr>
        <p:spPr>
          <a:xfrm>
            <a:off x="629310" y="1143000"/>
            <a:ext cx="8062912"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baseline="0" dirty="0">
                <a:solidFill>
                  <a:srgbClr val="002060"/>
                </a:solidFill>
                <a:latin typeface="Calibri"/>
                <a:ea typeface="Calibri"/>
                <a:cs typeface="Calibri"/>
                <a:sym typeface="Calibri"/>
              </a:rPr>
              <a:t>ORR –  Review Objectives </a:t>
            </a:r>
          </a:p>
        </p:txBody>
      </p:sp>
      <p:sp>
        <p:nvSpPr>
          <p:cNvPr id="250" name="Shape 250"/>
          <p:cNvSpPr txBox="1">
            <a:spLocks noGrp="1"/>
          </p:cNvSpPr>
          <p:nvPr>
            <p:ph type="body" idx="4294967295"/>
          </p:nvPr>
        </p:nvSpPr>
        <p:spPr>
          <a:xfrm>
            <a:off x="725487" y="2379662"/>
            <a:ext cx="7961312" cy="3976688"/>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Review Project Plan</a:t>
            </a:r>
          </a:p>
          <a:p>
            <a:pPr marL="273050" marR="0" lvl="0" indent="-273050" algn="l" rtl="0">
              <a:lnSpc>
                <a:spcPct val="90000"/>
              </a:lnSpc>
              <a:spcBef>
                <a:spcPts val="120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Review the open Risks and Actions</a:t>
            </a:r>
          </a:p>
          <a:p>
            <a:pPr marL="273050" marR="0" lvl="0" indent="-273050" algn="l" rtl="0">
              <a:lnSpc>
                <a:spcPct val="90000"/>
              </a:lnSpc>
              <a:spcBef>
                <a:spcPts val="120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Review the System Requirements Updates</a:t>
            </a:r>
          </a:p>
          <a:p>
            <a:pPr marL="273050" marR="0" lvl="0" indent="-273050" algn="l" rtl="0">
              <a:lnSpc>
                <a:spcPct val="90000"/>
              </a:lnSpc>
              <a:spcBef>
                <a:spcPts val="120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Review the System Description </a:t>
            </a:r>
          </a:p>
          <a:p>
            <a:pPr marL="273050" marR="0" lvl="0" indent="-273050" algn="l" rtl="0">
              <a:lnSpc>
                <a:spcPct val="90000"/>
              </a:lnSpc>
              <a:spcBef>
                <a:spcPts val="1200"/>
              </a:spcBef>
              <a:spcAft>
                <a:spcPts val="0"/>
              </a:spcAft>
              <a:buClr>
                <a:srgbClr val="6BB1C9"/>
              </a:buClr>
              <a:buSzPct val="95000"/>
              <a:buFont typeface="Noto Symbol"/>
              <a:buChar char="●"/>
            </a:pPr>
            <a:r>
              <a:rPr lang="en-US" sz="2400" b="1" i="0" u="none" strike="noStrike" cap="none" baseline="0" dirty="0" smtClean="0">
                <a:solidFill>
                  <a:schemeClr val="dk1"/>
                </a:solidFill>
                <a:latin typeface="Calibri"/>
                <a:ea typeface="Calibri"/>
                <a:cs typeface="Calibri"/>
                <a:sym typeface="Calibri"/>
              </a:rPr>
              <a:t>Review </a:t>
            </a:r>
            <a:r>
              <a:rPr lang="en-US" sz="2400" b="1" i="0" u="none" strike="noStrike" cap="none" baseline="0" dirty="0">
                <a:solidFill>
                  <a:schemeClr val="dk1"/>
                </a:solidFill>
                <a:latin typeface="Calibri"/>
                <a:ea typeface="Calibri"/>
                <a:cs typeface="Calibri"/>
                <a:sym typeface="Calibri"/>
              </a:rPr>
              <a:t>the System Test Report</a:t>
            </a:r>
          </a:p>
          <a:p>
            <a:pPr marL="273050" marR="0" lvl="0" indent="-273050" algn="l" rtl="0">
              <a:lnSpc>
                <a:spcPct val="90000"/>
              </a:lnSpc>
              <a:spcBef>
                <a:spcPts val="1200"/>
              </a:spcBef>
              <a:spcAft>
                <a:spcPts val="0"/>
              </a:spcAft>
              <a:buClr>
                <a:srgbClr val="6BB1C9"/>
              </a:buClr>
              <a:buSzPct val="95000"/>
              <a:buFont typeface="Noto Symbol"/>
              <a:buChar char="●"/>
            </a:pPr>
            <a:r>
              <a:rPr lang="en-US" sz="2400" b="1" i="0" u="none" strike="noStrike" cap="none" baseline="0" dirty="0" smtClean="0">
                <a:solidFill>
                  <a:schemeClr val="dk1"/>
                </a:solidFill>
                <a:latin typeface="Calibri"/>
                <a:ea typeface="Calibri"/>
                <a:cs typeface="Calibri"/>
                <a:sym typeface="Calibri"/>
              </a:rPr>
              <a:t>Review </a:t>
            </a:r>
            <a:r>
              <a:rPr lang="en-US" sz="2400" b="1" i="0" u="none" strike="noStrike" cap="none" baseline="0" dirty="0">
                <a:solidFill>
                  <a:schemeClr val="dk1"/>
                </a:solidFill>
                <a:latin typeface="Calibri"/>
                <a:ea typeface="Calibri"/>
                <a:cs typeface="Calibri"/>
                <a:sym typeface="Calibri"/>
              </a:rPr>
              <a:t>System Operational Readiness</a:t>
            </a:r>
          </a:p>
          <a:p>
            <a:pPr marL="0" marR="0" lvl="0" indent="0" algn="l" rtl="0">
              <a:spcBef>
                <a:spcPts val="0"/>
              </a:spcBef>
              <a:buNone/>
            </a:pPr>
            <a:endParaRPr sz="2000" b="1" i="0" u="none" strike="noStrike" cap="none" baseline="0" dirty="0">
              <a:solidFill>
                <a:schemeClr val="dk1"/>
              </a:solidFill>
              <a:latin typeface="Calibri"/>
              <a:ea typeface="Calibri"/>
              <a:cs typeface="Calibri"/>
              <a:sym typeface="Calibri"/>
            </a:endParaRPr>
          </a:p>
        </p:txBody>
      </p:sp>
      <p:sp>
        <p:nvSpPr>
          <p:cNvPr id="251" name="Shape 251"/>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14</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61" name="Shape 261"/>
          <p:cNvSpPr txBox="1">
            <a:spLocks noGrp="1"/>
          </p:cNvSpPr>
          <p:nvPr>
            <p:ph type="title" idx="4294967295"/>
          </p:nvPr>
        </p:nvSpPr>
        <p:spPr>
          <a:xfrm>
            <a:off x="976313" y="685800"/>
            <a:ext cx="8062912"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baseline="0" dirty="0">
                <a:solidFill>
                  <a:srgbClr val="002060"/>
                </a:solidFill>
                <a:latin typeface="Calibri"/>
                <a:ea typeface="Calibri"/>
                <a:cs typeface="Calibri"/>
                <a:sym typeface="Calibri"/>
              </a:rPr>
              <a:t>ORR Reviewers</a:t>
            </a:r>
          </a:p>
        </p:txBody>
      </p:sp>
      <p:sp>
        <p:nvSpPr>
          <p:cNvPr id="262" name="Shape 262"/>
          <p:cNvSpPr txBox="1">
            <a:spLocks noGrp="1"/>
          </p:cNvSpPr>
          <p:nvPr>
            <p:ph type="body" idx="4294967295"/>
          </p:nvPr>
        </p:nvSpPr>
        <p:spPr>
          <a:xfrm>
            <a:off x="866774" y="1662112"/>
            <a:ext cx="7820025" cy="5000625"/>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ORR Review Lead </a:t>
            </a:r>
          </a:p>
          <a:p>
            <a:pPr marL="639762" marR="0" lvl="1" indent="-246062" algn="l" rtl="0">
              <a:lnSpc>
                <a:spcPct val="80000"/>
              </a:lnSpc>
              <a:spcBef>
                <a:spcPts val="1000"/>
              </a:spcBef>
              <a:spcAft>
                <a:spcPts val="0"/>
              </a:spcAft>
              <a:buClr>
                <a:schemeClr val="accent1"/>
              </a:buClr>
              <a:buSzPct val="85000"/>
              <a:buFont typeface="Noto Symbol"/>
              <a:buChar char="●"/>
            </a:pPr>
            <a:r>
              <a:rPr lang="en-US" sz="2000" b="0" i="0" u="none" strike="noStrike" cap="none" baseline="0" dirty="0">
                <a:solidFill>
                  <a:schemeClr val="dk1"/>
                </a:solidFill>
                <a:latin typeface="Calibri"/>
                <a:ea typeface="Calibri"/>
                <a:cs typeface="Calibri"/>
                <a:sym typeface="Calibri"/>
              </a:rPr>
              <a:t>Antonio </a:t>
            </a:r>
            <a:r>
              <a:rPr lang="en-US" sz="2000" b="0" i="0" u="none" strike="noStrike" cap="none" baseline="0" dirty="0" smtClean="0">
                <a:solidFill>
                  <a:schemeClr val="dk1"/>
                </a:solidFill>
                <a:latin typeface="Calibri"/>
                <a:ea typeface="Calibri"/>
                <a:cs typeface="Calibri"/>
                <a:sym typeface="Calibri"/>
              </a:rPr>
              <a:t>Irving, </a:t>
            </a:r>
            <a:r>
              <a:rPr lang="en-US" sz="2000" b="0" i="0" u="none" strike="noStrike" cap="none" baseline="0" dirty="0" err="1" smtClean="0">
                <a:solidFill>
                  <a:schemeClr val="dk1"/>
                </a:solidFill>
                <a:latin typeface="Calibri"/>
                <a:ea typeface="Calibri"/>
                <a:cs typeface="Calibri"/>
                <a:sym typeface="Calibri"/>
              </a:rPr>
              <a:t>Zhaohui</a:t>
            </a:r>
            <a:r>
              <a:rPr lang="en-US" sz="2000" b="0" i="0" u="none" strike="noStrike" cap="none" baseline="0" dirty="0" smtClean="0">
                <a:solidFill>
                  <a:schemeClr val="dk1"/>
                </a:solidFill>
                <a:latin typeface="Calibri"/>
                <a:ea typeface="Calibri"/>
                <a:cs typeface="Calibri"/>
                <a:sym typeface="Calibri"/>
              </a:rPr>
              <a:t> Cheng </a:t>
            </a:r>
            <a:r>
              <a:rPr lang="en-US" sz="2000" b="0" i="0" u="none" strike="noStrike" cap="none" baseline="0" dirty="0">
                <a:solidFill>
                  <a:schemeClr val="dk1"/>
                </a:solidFill>
                <a:latin typeface="Calibri"/>
                <a:ea typeface="Calibri"/>
                <a:cs typeface="Calibri"/>
                <a:sym typeface="Calibri"/>
              </a:rPr>
              <a:t>and </a:t>
            </a:r>
            <a:r>
              <a:rPr lang="en-US" sz="2000" dirty="0" err="1" smtClean="0">
                <a:solidFill>
                  <a:schemeClr val="dk1"/>
                </a:solidFill>
                <a:latin typeface="Calibri"/>
                <a:ea typeface="Calibri"/>
                <a:cs typeface="Calibri"/>
                <a:sym typeface="Calibri"/>
              </a:rPr>
              <a:t>Liqun</a:t>
            </a:r>
            <a:r>
              <a:rPr lang="en-US" sz="2000" dirty="0" smtClean="0">
                <a:solidFill>
                  <a:schemeClr val="dk1"/>
                </a:solidFill>
                <a:latin typeface="Calibri"/>
                <a:ea typeface="Calibri"/>
                <a:cs typeface="Calibri"/>
                <a:sym typeface="Calibri"/>
              </a:rPr>
              <a:t> Ma</a:t>
            </a:r>
            <a:endParaRPr lang="en-US" sz="2000" b="0" i="0" u="none" strike="noStrike" cap="none" baseline="0" dirty="0">
              <a:solidFill>
                <a:schemeClr val="dk1"/>
              </a:solidFill>
              <a:latin typeface="Calibri"/>
              <a:ea typeface="Calibri"/>
              <a:cs typeface="Calibri"/>
              <a:sym typeface="Calibri"/>
            </a:endParaRPr>
          </a:p>
          <a:p>
            <a:pPr marL="273050" marR="0" lvl="0" indent="-273050" algn="l" rtl="0">
              <a:lnSpc>
                <a:spcPct val="80000"/>
              </a:lnSpc>
              <a:spcBef>
                <a:spcPts val="120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ORR Review Team</a:t>
            </a:r>
          </a:p>
          <a:p>
            <a:pPr marL="639762" marR="0" lvl="1" indent="-246062" algn="l" rtl="0">
              <a:lnSpc>
                <a:spcPct val="80000"/>
              </a:lnSpc>
              <a:spcBef>
                <a:spcPts val="400"/>
              </a:spcBef>
              <a:spcAft>
                <a:spcPts val="0"/>
              </a:spcAft>
              <a:buClr>
                <a:schemeClr val="accent1"/>
              </a:buClr>
              <a:buSzPct val="85000"/>
              <a:buFont typeface="Noto Symbol"/>
              <a:buChar char="●"/>
            </a:pPr>
            <a:r>
              <a:rPr lang="en-US" sz="2000" dirty="0" err="1" smtClean="0">
                <a:solidFill>
                  <a:schemeClr val="dk1"/>
                </a:solidFill>
                <a:latin typeface="Calibri"/>
                <a:ea typeface="Calibri"/>
                <a:cs typeface="Calibri"/>
                <a:sym typeface="Calibri"/>
              </a:rPr>
              <a:t>Liqun</a:t>
            </a:r>
            <a:r>
              <a:rPr lang="en-US" sz="2000" dirty="0" smtClean="0">
                <a:solidFill>
                  <a:schemeClr val="dk1"/>
                </a:solidFill>
                <a:latin typeface="Calibri"/>
                <a:ea typeface="Calibri"/>
                <a:cs typeface="Calibri"/>
                <a:sym typeface="Calibri"/>
              </a:rPr>
              <a:t> Ma</a:t>
            </a:r>
            <a:r>
              <a:rPr lang="en-US" sz="2000" b="0" i="0" u="none" strike="noStrike" cap="none" baseline="0" dirty="0" smtClean="0">
                <a:solidFill>
                  <a:schemeClr val="dk1"/>
                </a:solidFill>
                <a:latin typeface="Calibri"/>
                <a:ea typeface="Calibri"/>
                <a:cs typeface="Calibri"/>
                <a:sym typeface="Calibri"/>
              </a:rPr>
              <a:t> (OSPO/SPSD)</a:t>
            </a:r>
          </a:p>
          <a:p>
            <a:pPr marL="639762" marR="0" lvl="1" indent="-246062" algn="l" rtl="0">
              <a:lnSpc>
                <a:spcPct val="80000"/>
              </a:lnSpc>
              <a:spcBef>
                <a:spcPts val="400"/>
              </a:spcBef>
              <a:spcAft>
                <a:spcPts val="0"/>
              </a:spcAft>
              <a:buClr>
                <a:schemeClr val="accent1"/>
              </a:buClr>
              <a:buSzPct val="85000"/>
              <a:buFont typeface="Noto Symbol"/>
              <a:buChar char="●"/>
            </a:pPr>
            <a:r>
              <a:rPr lang="en-US" sz="2000" dirty="0" err="1" smtClean="0">
                <a:solidFill>
                  <a:schemeClr val="dk1"/>
                </a:solidFill>
                <a:latin typeface="Calibri"/>
                <a:ea typeface="Calibri"/>
                <a:cs typeface="Calibri"/>
                <a:sym typeface="Calibri"/>
              </a:rPr>
              <a:t>Zhaohui</a:t>
            </a:r>
            <a:r>
              <a:rPr lang="en-US" sz="2000" dirty="0" smtClean="0">
                <a:solidFill>
                  <a:schemeClr val="dk1"/>
                </a:solidFill>
                <a:latin typeface="Calibri"/>
                <a:ea typeface="Calibri"/>
                <a:cs typeface="Calibri"/>
                <a:sym typeface="Calibri"/>
              </a:rPr>
              <a:t> Cheng(OSPO/SPSD)</a:t>
            </a:r>
            <a:endParaRPr lang="en-US" sz="2000" b="0" i="0" u="none" strike="noStrike" cap="none" baseline="0" dirty="0" smtClean="0">
              <a:solidFill>
                <a:schemeClr val="dk1"/>
              </a:solidFill>
              <a:latin typeface="Calibri"/>
              <a:ea typeface="Calibri"/>
              <a:cs typeface="Calibri"/>
              <a:sym typeface="Calibri"/>
            </a:endParaRPr>
          </a:p>
          <a:p>
            <a:pPr marL="639762" lvl="1" indent="-246062">
              <a:lnSpc>
                <a:spcPct val="80000"/>
              </a:lnSpc>
              <a:spcBef>
                <a:spcPts val="400"/>
              </a:spcBef>
              <a:spcAft>
                <a:spcPts val="0"/>
              </a:spcAft>
              <a:buFont typeface="Noto Symbol"/>
              <a:buChar char="●"/>
            </a:pPr>
            <a:r>
              <a:rPr lang="en-US" sz="2000" dirty="0">
                <a:solidFill>
                  <a:schemeClr val="dk1"/>
                </a:solidFill>
                <a:latin typeface="Calibri"/>
                <a:ea typeface="Calibri"/>
                <a:cs typeface="Calibri"/>
                <a:sym typeface="Calibri"/>
              </a:rPr>
              <a:t>Antonio </a:t>
            </a:r>
            <a:r>
              <a:rPr lang="en-US" sz="2000" dirty="0" smtClean="0">
                <a:solidFill>
                  <a:schemeClr val="dk1"/>
                </a:solidFill>
                <a:latin typeface="Calibri"/>
                <a:ea typeface="Calibri"/>
                <a:cs typeface="Calibri"/>
                <a:sym typeface="Calibri"/>
              </a:rPr>
              <a:t>Irving(OSPO/SPSD) </a:t>
            </a:r>
            <a:endParaRPr lang="en-US" sz="2000" b="0" i="0" u="none" strike="noStrike" cap="none" baseline="0" dirty="0" smtClean="0">
              <a:solidFill>
                <a:schemeClr val="dk1"/>
              </a:solidFill>
              <a:latin typeface="Calibri"/>
              <a:ea typeface="Calibri"/>
              <a:cs typeface="Calibri"/>
              <a:sym typeface="Calibri"/>
            </a:endParaRPr>
          </a:p>
          <a:p>
            <a:pPr marL="639762" marR="0" lvl="1" indent="-246062" algn="l" rtl="0">
              <a:lnSpc>
                <a:spcPct val="100000"/>
              </a:lnSpc>
              <a:spcBef>
                <a:spcPts val="400"/>
              </a:spcBef>
              <a:spcAft>
                <a:spcPts val="0"/>
              </a:spcAft>
              <a:buClr>
                <a:schemeClr val="accent1"/>
              </a:buClr>
              <a:buSzPct val="85000"/>
              <a:buFont typeface="Noto Symbol"/>
              <a:buChar char="●"/>
            </a:pPr>
            <a:r>
              <a:rPr lang="en-US" sz="2000" b="0" i="0" u="none" strike="noStrike" cap="none" baseline="0" dirty="0" smtClean="0">
                <a:solidFill>
                  <a:schemeClr val="dk1"/>
                </a:solidFill>
                <a:latin typeface="Calibri"/>
                <a:ea typeface="Calibri"/>
                <a:cs typeface="Calibri"/>
                <a:sym typeface="Calibri"/>
              </a:rPr>
              <a:t>Donna McNamara (OSPO/MOD)</a:t>
            </a:r>
          </a:p>
          <a:p>
            <a:pPr marL="639762" lvl="1" indent="-246062">
              <a:spcBef>
                <a:spcPts val="400"/>
              </a:spcBef>
              <a:spcAft>
                <a:spcPts val="0"/>
              </a:spcAft>
              <a:buFont typeface="Noto Symbol"/>
              <a:buChar char="●"/>
            </a:pPr>
            <a:r>
              <a:rPr lang="en-US" sz="2000" dirty="0" smtClean="0">
                <a:solidFill>
                  <a:schemeClr val="dk1"/>
                </a:solidFill>
                <a:latin typeface="Calibri"/>
                <a:ea typeface="Calibri"/>
                <a:cs typeface="Calibri"/>
                <a:sym typeface="Calibri"/>
              </a:rPr>
              <a:t>Bob </a:t>
            </a:r>
            <a:r>
              <a:rPr lang="en-US" sz="2000" dirty="0" err="1" smtClean="0">
                <a:solidFill>
                  <a:schemeClr val="dk1"/>
                </a:solidFill>
                <a:latin typeface="Calibri"/>
                <a:ea typeface="Calibri"/>
                <a:cs typeface="Calibri"/>
                <a:sym typeface="Calibri"/>
              </a:rPr>
              <a:t>Kuligowski</a:t>
            </a:r>
            <a:r>
              <a:rPr lang="en-US" sz="2000" dirty="0" smtClean="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(STAR)</a:t>
            </a:r>
            <a:endParaRPr lang="en-US" sz="2000" b="0" i="0" u="none" strike="noStrike" cap="none" baseline="0" dirty="0">
              <a:solidFill>
                <a:schemeClr val="dk1"/>
              </a:solidFill>
              <a:latin typeface="Calibri"/>
              <a:ea typeface="Calibri"/>
              <a:cs typeface="Calibri"/>
              <a:sym typeface="Calibri"/>
            </a:endParaRPr>
          </a:p>
          <a:p>
            <a:pPr marL="273050" marR="0" lvl="0" indent="-273050" algn="l" rtl="0">
              <a:lnSpc>
                <a:spcPct val="80000"/>
              </a:lnSpc>
              <a:spcBef>
                <a:spcPts val="1200"/>
              </a:spcBef>
              <a:spcAft>
                <a:spcPts val="0"/>
              </a:spcAft>
              <a:buClr>
                <a:srgbClr val="6BB1C9"/>
              </a:buClr>
              <a:buSzPct val="95000"/>
              <a:buFont typeface="Noto Symbol"/>
              <a:buChar char="●"/>
            </a:pPr>
            <a:r>
              <a:rPr lang="en-US" sz="2400" b="1" i="0" u="none" strike="noStrike" cap="none" baseline="0" dirty="0" smtClean="0">
                <a:solidFill>
                  <a:schemeClr val="dk1"/>
                </a:solidFill>
                <a:latin typeface="Calibri"/>
                <a:ea typeface="Calibri"/>
                <a:cs typeface="Calibri"/>
                <a:sym typeface="Calibri"/>
              </a:rPr>
              <a:t>ORR </a:t>
            </a:r>
            <a:r>
              <a:rPr lang="en-US" sz="2400" b="1" i="0" u="none" strike="noStrike" cap="none" baseline="0" dirty="0">
                <a:solidFill>
                  <a:schemeClr val="dk1"/>
                </a:solidFill>
                <a:latin typeface="Calibri"/>
                <a:ea typeface="Calibri"/>
                <a:cs typeface="Calibri"/>
                <a:sym typeface="Calibri"/>
              </a:rPr>
              <a:t>Review Consultants</a:t>
            </a:r>
          </a:p>
          <a:p>
            <a:pPr marL="639762" marR="0" lvl="1" indent="-246062" algn="l" rtl="0">
              <a:lnSpc>
                <a:spcPct val="80000"/>
              </a:lnSpc>
              <a:spcBef>
                <a:spcPts val="400"/>
              </a:spcBef>
              <a:spcAft>
                <a:spcPts val="0"/>
              </a:spcAft>
              <a:buClr>
                <a:schemeClr val="accent1"/>
              </a:buClr>
              <a:buSzPct val="85000"/>
              <a:buFont typeface="Noto Symbol"/>
              <a:buChar char="●"/>
            </a:pPr>
            <a:r>
              <a:rPr lang="en-US" sz="2000" b="0" i="0" u="none" strike="noStrike" cap="none" baseline="0" dirty="0">
                <a:solidFill>
                  <a:schemeClr val="dk1"/>
                </a:solidFill>
                <a:latin typeface="Calibri"/>
                <a:ea typeface="Calibri"/>
                <a:cs typeface="Calibri"/>
                <a:sym typeface="Calibri"/>
              </a:rPr>
              <a:t>Tom Schott (OSGS)</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p:txBody>
      </p:sp>
      <p:sp>
        <p:nvSpPr>
          <p:cNvPr id="263" name="Shape 263"/>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15</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61" name="Shape 261"/>
          <p:cNvSpPr txBox="1">
            <a:spLocks noGrp="1"/>
          </p:cNvSpPr>
          <p:nvPr>
            <p:ph type="title" idx="4294967295"/>
          </p:nvPr>
        </p:nvSpPr>
        <p:spPr>
          <a:xfrm>
            <a:off x="976313" y="685800"/>
            <a:ext cx="8062912"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baseline="0" dirty="0">
                <a:solidFill>
                  <a:srgbClr val="002060"/>
                </a:solidFill>
                <a:latin typeface="Calibri"/>
                <a:ea typeface="Calibri"/>
                <a:cs typeface="Calibri"/>
                <a:sym typeface="Calibri"/>
              </a:rPr>
              <a:t>ORR </a:t>
            </a:r>
            <a:r>
              <a:rPr lang="en-US" b="1" dirty="0" smtClean="0">
                <a:solidFill>
                  <a:srgbClr val="002060"/>
                </a:solidFill>
                <a:latin typeface="Calibri"/>
                <a:ea typeface="Calibri"/>
                <a:cs typeface="Calibri"/>
                <a:sym typeface="Calibri"/>
              </a:rPr>
              <a:t>Guidelines and Check List</a:t>
            </a:r>
            <a:endParaRPr lang="en-US" sz="4000" b="1" i="0" u="none" strike="noStrike" cap="none" baseline="0" dirty="0">
              <a:solidFill>
                <a:srgbClr val="002060"/>
              </a:solidFill>
              <a:latin typeface="Calibri"/>
              <a:ea typeface="Calibri"/>
              <a:cs typeface="Calibri"/>
              <a:sym typeface="Calibri"/>
            </a:endParaRPr>
          </a:p>
        </p:txBody>
      </p:sp>
      <p:sp>
        <p:nvSpPr>
          <p:cNvPr id="262" name="Shape 262"/>
          <p:cNvSpPr txBox="1">
            <a:spLocks noGrp="1"/>
          </p:cNvSpPr>
          <p:nvPr>
            <p:ph type="body" idx="4294967295"/>
          </p:nvPr>
        </p:nvSpPr>
        <p:spPr>
          <a:xfrm>
            <a:off x="866774" y="1662112"/>
            <a:ext cx="7820025" cy="5000625"/>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ymbol"/>
              <a:buChar char="●"/>
            </a:pPr>
            <a:r>
              <a:rPr lang="en-US" sz="2400" b="1" dirty="0" smtClean="0">
                <a:solidFill>
                  <a:schemeClr val="dk1"/>
                </a:solidFill>
                <a:latin typeface="Calibri"/>
                <a:ea typeface="Calibri"/>
                <a:cs typeface="Calibri"/>
                <a:sym typeface="Calibri"/>
              </a:rPr>
              <a:t>Guidelines for ORR review is the OSPO QA process asset</a:t>
            </a:r>
            <a:endParaRPr lang="en-US" sz="2400" b="1" i="0" u="none" strike="noStrike" cap="none" baseline="0" dirty="0">
              <a:solidFill>
                <a:schemeClr val="dk1"/>
              </a:solidFill>
              <a:latin typeface="Calibri"/>
              <a:ea typeface="Calibri"/>
              <a:cs typeface="Calibri"/>
              <a:sym typeface="Calibri"/>
            </a:endParaRPr>
          </a:p>
          <a:p>
            <a:pPr marL="639762" marR="0" lvl="1" indent="-246062" algn="l" rtl="0">
              <a:lnSpc>
                <a:spcPct val="80000"/>
              </a:lnSpc>
              <a:spcBef>
                <a:spcPts val="1000"/>
              </a:spcBef>
              <a:spcAft>
                <a:spcPts val="0"/>
              </a:spcAft>
              <a:buClr>
                <a:schemeClr val="accent1"/>
              </a:buClr>
              <a:buSzPct val="85000"/>
              <a:buFont typeface="Noto Symbol"/>
              <a:buChar char="●"/>
            </a:pPr>
            <a:r>
              <a:rPr lang="en-US" sz="2000" dirty="0" smtClean="0">
                <a:solidFill>
                  <a:schemeClr val="dk1"/>
                </a:solidFill>
                <a:latin typeface="Calibri"/>
                <a:ea typeface="Calibri"/>
                <a:cs typeface="Calibri"/>
                <a:sym typeface="Calibri"/>
              </a:rPr>
              <a:t>ORR reviewers can access this document at</a:t>
            </a:r>
          </a:p>
          <a:p>
            <a:pPr marL="393700" marR="0" lvl="1" indent="0" algn="l" rtl="0">
              <a:lnSpc>
                <a:spcPct val="80000"/>
              </a:lnSpc>
              <a:spcBef>
                <a:spcPts val="1000"/>
              </a:spcBef>
              <a:spcAft>
                <a:spcPts val="0"/>
              </a:spcAft>
              <a:buClr>
                <a:schemeClr val="accent1"/>
              </a:buClr>
              <a:buSzPct val="85000"/>
              <a:buNone/>
            </a:pPr>
            <a:r>
              <a:rPr lang="en-US" sz="2000" b="0" i="0" u="none" strike="noStrike" cap="none" dirty="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    ftp://satepsanone.nesdis.noaa.gov/testTRAP/ORR_DOC</a:t>
            </a:r>
            <a:endParaRPr lang="en-US" sz="2000" b="0" i="0" u="none" strike="noStrike" cap="none" baseline="0" dirty="0">
              <a:solidFill>
                <a:schemeClr val="dk1"/>
              </a:solidFill>
              <a:latin typeface="Calibri"/>
              <a:ea typeface="Calibri"/>
              <a:cs typeface="Calibri"/>
              <a:sym typeface="Calibri"/>
            </a:endParaRPr>
          </a:p>
          <a:p>
            <a:pPr marL="273050" marR="0" lvl="0" indent="-273050" algn="l" rtl="0">
              <a:lnSpc>
                <a:spcPct val="80000"/>
              </a:lnSpc>
              <a:spcBef>
                <a:spcPts val="1200"/>
              </a:spcBef>
              <a:spcAft>
                <a:spcPts val="0"/>
              </a:spcAft>
              <a:buClr>
                <a:srgbClr val="6BB1C9"/>
              </a:buClr>
              <a:buSzPct val="95000"/>
              <a:buFont typeface="Noto Symbol"/>
              <a:buChar char="●"/>
            </a:pPr>
            <a:r>
              <a:rPr lang="en-US" sz="2400" b="1" dirty="0" smtClean="0">
                <a:solidFill>
                  <a:schemeClr val="dk1"/>
                </a:solidFill>
                <a:latin typeface="Calibri"/>
                <a:ea typeface="Calibri"/>
                <a:cs typeface="Calibri"/>
                <a:sym typeface="Calibri"/>
              </a:rPr>
              <a:t>The ORR Review Check List and ORR related documents are available at:</a:t>
            </a:r>
            <a:endParaRPr lang="en-US" sz="2400" b="1" i="0" u="none" strike="noStrike" cap="none" baseline="0" dirty="0">
              <a:solidFill>
                <a:schemeClr val="dk1"/>
              </a:solidFill>
              <a:latin typeface="Calibri"/>
              <a:ea typeface="Calibri"/>
              <a:cs typeface="Calibri"/>
              <a:sym typeface="Calibri"/>
            </a:endParaRPr>
          </a:p>
          <a:p>
            <a:pPr marL="639762" lvl="1" indent="-246062">
              <a:lnSpc>
                <a:spcPct val="80000"/>
              </a:lnSpc>
              <a:spcBef>
                <a:spcPts val="400"/>
              </a:spcBef>
              <a:spcAft>
                <a:spcPts val="0"/>
              </a:spcAft>
              <a:buFont typeface="Noto Symbol"/>
              <a:buChar char="●"/>
            </a:pPr>
            <a:r>
              <a:rPr lang="en-US" sz="2000" dirty="0">
                <a:solidFill>
                  <a:schemeClr val="dk1"/>
                </a:solidFill>
                <a:latin typeface="Calibri"/>
                <a:ea typeface="Calibri"/>
                <a:cs typeface="Calibri"/>
                <a:sym typeface="Calibri"/>
              </a:rPr>
              <a:t> ftp://</a:t>
            </a:r>
            <a:r>
              <a:rPr lang="en-US" sz="2000" dirty="0" smtClean="0">
                <a:solidFill>
                  <a:schemeClr val="dk1"/>
                </a:solidFill>
                <a:latin typeface="Calibri"/>
                <a:ea typeface="Calibri"/>
                <a:cs typeface="Calibri"/>
                <a:sym typeface="Calibri"/>
              </a:rPr>
              <a:t>satepsanone.nesdis.noaa.gov/testTRAP/ORR_DOC</a:t>
            </a:r>
            <a:endParaRPr lang="en-US" sz="20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p:txBody>
      </p:sp>
      <p:sp>
        <p:nvSpPr>
          <p:cNvPr id="263" name="Shape 263"/>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7288894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83" name="Shape 283"/>
          <p:cNvSpPr txBox="1">
            <a:spLocks noGrp="1"/>
          </p:cNvSpPr>
          <p:nvPr>
            <p:ph type="title" idx="4294967295"/>
          </p:nvPr>
        </p:nvSpPr>
        <p:spPr>
          <a:xfrm>
            <a:off x="1143000" y="7620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baseline="0" dirty="0">
                <a:solidFill>
                  <a:srgbClr val="000066"/>
                </a:solidFill>
                <a:latin typeface="Calibri"/>
                <a:ea typeface="Calibri"/>
                <a:cs typeface="Calibri"/>
                <a:sym typeface="Calibri"/>
              </a:rPr>
              <a:t>Outline</a:t>
            </a:r>
          </a:p>
        </p:txBody>
      </p:sp>
      <p:sp>
        <p:nvSpPr>
          <p:cNvPr id="284" name="Shape 284"/>
          <p:cNvSpPr txBox="1">
            <a:spLocks noGrp="1"/>
          </p:cNvSpPr>
          <p:nvPr>
            <p:ph type="body" idx="4294967295"/>
          </p:nvPr>
        </p:nvSpPr>
        <p:spPr>
          <a:xfrm>
            <a:off x="1274763"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Introduction</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chemeClr val="dk1"/>
                </a:solidFill>
                <a:latin typeface="Merriweather"/>
                <a:ea typeface="Merriweather"/>
                <a:cs typeface="Merriweather"/>
                <a:sym typeface="Merriweather"/>
              </a:rPr>
              <a:t>Risks and Actions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Requirements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Description </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Test</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Operational Readiness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Summary</a:t>
            </a: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17</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idx="4294967295"/>
          </p:nvPr>
        </p:nvSpPr>
        <p:spPr>
          <a:xfrm>
            <a:off x="885825" y="2590800"/>
            <a:ext cx="7772400" cy="1470025"/>
          </a:xfrm>
          <a:prstGeom prst="rect">
            <a:avLst/>
          </a:prstGeom>
          <a:noFill/>
          <a:ln>
            <a:noFill/>
          </a:ln>
        </p:spPr>
        <p:txBody>
          <a:bodyPr lIns="91425" tIns="45700" rIns="91425" bIns="45700" anchor="ctr" anchorCtr="0">
            <a:noAutofit/>
          </a:bodyPr>
          <a:lstStyle/>
          <a:p>
            <a:pPr lvl="0" algn="ctr">
              <a:spcBef>
                <a:spcPts val="0"/>
              </a:spcBef>
              <a:spcAft>
                <a:spcPts val="0"/>
              </a:spcAft>
              <a:buClr>
                <a:srgbClr val="002060"/>
              </a:buClr>
              <a:buSzPct val="25000"/>
            </a:pPr>
            <a:r>
              <a:rPr lang="en-US" sz="6000" b="1" i="1" u="none" strike="noStrike" cap="none" baseline="0" dirty="0">
                <a:solidFill>
                  <a:srgbClr val="002060"/>
                </a:solidFill>
                <a:latin typeface="Calibri"/>
                <a:ea typeface="Calibri"/>
                <a:cs typeface="Calibri"/>
                <a:sym typeface="Calibri"/>
              </a:rPr>
              <a:t>Risks and Actions</a:t>
            </a:r>
            <a:br>
              <a:rPr lang="en-US" sz="6000" b="1" i="1" u="none" strike="noStrike" cap="none" baseline="0" dirty="0">
                <a:solidFill>
                  <a:srgbClr val="002060"/>
                </a:solidFill>
                <a:latin typeface="Calibri"/>
                <a:ea typeface="Calibri"/>
                <a:cs typeface="Calibri"/>
                <a:sym typeface="Calibri"/>
              </a:rPr>
            </a:br>
            <a:r>
              <a:rPr lang="en-US" sz="6000" b="1" i="0" u="none" strike="noStrike" cap="none" baseline="0" dirty="0">
                <a:solidFill>
                  <a:srgbClr val="002060"/>
                </a:solidFill>
                <a:latin typeface="Calibri"/>
                <a:ea typeface="Calibri"/>
                <a:cs typeface="Calibri"/>
                <a:sym typeface="Calibri"/>
              </a:rPr>
              <a:t> </a:t>
            </a:r>
            <a:r>
              <a:rPr lang="en-US" b="1" dirty="0" smtClean="0">
                <a:solidFill>
                  <a:srgbClr val="002060"/>
                </a:solidFill>
                <a:latin typeface="Calibri"/>
                <a:ea typeface="Calibri"/>
                <a:cs typeface="Calibri"/>
                <a:sym typeface="Calibri"/>
              </a:rPr>
              <a:t>Bob </a:t>
            </a:r>
            <a:r>
              <a:rPr lang="en-US" b="1" dirty="0" err="1" smtClean="0">
                <a:solidFill>
                  <a:srgbClr val="002060"/>
                </a:solidFill>
                <a:latin typeface="Calibri"/>
                <a:ea typeface="Calibri"/>
                <a:cs typeface="Calibri"/>
                <a:sym typeface="Calibri"/>
              </a:rPr>
              <a:t>Kuligowski</a:t>
            </a:r>
            <a:r>
              <a:rPr lang="en-US" sz="4000" b="1" i="0" u="none" strike="noStrike" cap="none" baseline="0" dirty="0" smtClean="0">
                <a:solidFill>
                  <a:srgbClr val="002060"/>
                </a:solidFill>
                <a:latin typeface="Calibri"/>
                <a:ea typeface="Calibri"/>
                <a:cs typeface="Calibri"/>
                <a:sym typeface="Calibri"/>
              </a:rPr>
              <a:t/>
            </a:r>
            <a:br>
              <a:rPr lang="en-US" sz="4000" b="1" i="0" u="none" strike="noStrike" cap="none" baseline="0" dirty="0" smtClean="0">
                <a:solidFill>
                  <a:srgbClr val="002060"/>
                </a:solidFill>
                <a:latin typeface="Calibri"/>
                <a:ea typeface="Calibri"/>
                <a:cs typeface="Calibri"/>
                <a:sym typeface="Calibri"/>
              </a:rPr>
            </a:br>
            <a:r>
              <a:rPr lang="en-US" sz="4000" b="1" i="0" u="none" strike="noStrike" cap="none" baseline="0" dirty="0" smtClean="0">
                <a:solidFill>
                  <a:srgbClr val="002060"/>
                </a:solidFill>
                <a:latin typeface="Calibri"/>
                <a:ea typeface="Calibri"/>
                <a:cs typeface="Calibri"/>
                <a:sym typeface="Calibri"/>
              </a:rPr>
              <a:t>NESDIS/STAR</a:t>
            </a:r>
            <a:endParaRPr lang="en-US" sz="4000" b="1" i="0" u="none" strike="noStrike" cap="none" baseline="0" dirty="0">
              <a:solidFill>
                <a:srgbClr val="002060"/>
              </a:solidFill>
              <a:latin typeface="Calibri"/>
              <a:ea typeface="Calibri"/>
              <a:cs typeface="Calibri"/>
              <a:sym typeface="Calibri"/>
            </a:endParaRPr>
          </a:p>
        </p:txBody>
      </p:sp>
      <p:sp>
        <p:nvSpPr>
          <p:cNvPr id="294" name="Shape 294"/>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18</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239000" cy="914400"/>
          </a:xfrm>
        </p:spPr>
        <p:txBody>
          <a:bodyPr/>
          <a:lstStyle/>
          <a:p>
            <a:r>
              <a:rPr lang="en-US" dirty="0" smtClean="0"/>
              <a:t>ARR Review Item</a:t>
            </a:r>
            <a:endParaRPr lang="en-US" dirty="0"/>
          </a:p>
        </p:txBody>
      </p:sp>
      <p:sp>
        <p:nvSpPr>
          <p:cNvPr id="5" name="Slide Number Placeholder 4"/>
          <p:cNvSpPr>
            <a:spLocks noGrp="1"/>
          </p:cNvSpPr>
          <p:nvPr>
            <p:ph type="sldNum" sz="quarter" idx="12"/>
          </p:nvPr>
        </p:nvSpPr>
        <p:spPr/>
        <p:txBody>
          <a:bodyPr/>
          <a:lstStyle/>
          <a:p>
            <a:fld id="{4E8F590C-649A-4627-8937-52C1DB8D02C9}" type="slidenum">
              <a:rPr lang="en-US" smtClean="0"/>
              <a:pPr/>
              <a:t>19</a:t>
            </a:fld>
            <a:endParaRPr lang="en-US"/>
          </a:p>
        </p:txBody>
      </p:sp>
      <p:sp>
        <p:nvSpPr>
          <p:cNvPr id="6" name="Content Placeholder 2"/>
          <p:cNvSpPr>
            <a:spLocks noGrp="1"/>
          </p:cNvSpPr>
          <p:nvPr>
            <p:ph type="body" idx="1"/>
          </p:nvPr>
        </p:nvSpPr>
        <p:spPr>
          <a:xfrm>
            <a:off x="914400" y="1752600"/>
            <a:ext cx="7620000" cy="3733800"/>
          </a:xfrm>
        </p:spPr>
        <p:txBody>
          <a:bodyPr/>
          <a:lstStyle/>
          <a:p>
            <a:pPr>
              <a:spcBef>
                <a:spcPct val="50000"/>
              </a:spcBef>
              <a:buNone/>
            </a:pPr>
            <a:r>
              <a:rPr lang="en-US" sz="2400" b="1" dirty="0" smtClean="0"/>
              <a:t>Risk #1: </a:t>
            </a:r>
            <a:r>
              <a:rPr lang="en-US" sz="2400" dirty="0" smtClean="0"/>
              <a:t>Since </a:t>
            </a:r>
            <a:r>
              <a:rPr lang="en-US" sz="2400" dirty="0" err="1" smtClean="0"/>
              <a:t>eTRaP</a:t>
            </a:r>
            <a:r>
              <a:rPr lang="en-US" sz="2400" dirty="0" smtClean="0"/>
              <a:t> is an event-driven product, if system testing is not performed using real-time active storms, then system performance cannot be ensured. </a:t>
            </a:r>
          </a:p>
          <a:p>
            <a:pPr>
              <a:spcBef>
                <a:spcPct val="50000"/>
              </a:spcBef>
              <a:buNone/>
            </a:pPr>
            <a:r>
              <a:rPr lang="en-US" sz="2400" b="1" dirty="0" smtClean="0"/>
              <a:t>Risk Mitigation: </a:t>
            </a:r>
            <a:r>
              <a:rPr lang="en-US" sz="2400" dirty="0" smtClean="0"/>
              <a:t>Delay ORR to Feb. 2016 and OPS to April 2016 to ensure sufficient real-time test cases.</a:t>
            </a:r>
          </a:p>
          <a:p>
            <a:pPr>
              <a:buNone/>
            </a:pPr>
            <a:r>
              <a:rPr lang="en-US" sz="2400" b="1" dirty="0" smtClean="0"/>
              <a:t>Assessment: </a:t>
            </a:r>
            <a:r>
              <a:rPr lang="en-US" sz="2400" dirty="0" smtClean="0"/>
              <a:t>Low</a:t>
            </a:r>
          </a:p>
          <a:p>
            <a:pPr>
              <a:buNone/>
            </a:pPr>
            <a:r>
              <a:rPr lang="en-US" sz="2400" b="1" dirty="0" smtClean="0"/>
              <a:t>Status: </a:t>
            </a:r>
            <a:r>
              <a:rPr lang="en-US" sz="2400" dirty="0" smtClean="0"/>
              <a:t>Open</a:t>
            </a:r>
            <a:endParaRPr lang="en-US" sz="2400" dirty="0" smtClean="0"/>
          </a:p>
          <a:p>
            <a:pPr>
              <a:buNone/>
            </a:pPr>
            <a:r>
              <a:rPr lang="en-US" sz="2400" b="1" dirty="0" smtClean="0"/>
              <a:t>Closure Date:</a:t>
            </a:r>
            <a:r>
              <a:rPr lang="en-US" sz="2400" dirty="0" smtClean="0"/>
              <a:t>  </a:t>
            </a:r>
            <a:r>
              <a:rPr lang="en-US" sz="2400" dirty="0" smtClean="0"/>
              <a:t>March </a:t>
            </a:r>
            <a:r>
              <a:rPr lang="en-US" sz="2400" dirty="0" smtClean="0"/>
              <a:t>2016</a:t>
            </a:r>
          </a:p>
        </p:txBody>
      </p:sp>
      <p:grpSp>
        <p:nvGrpSpPr>
          <p:cNvPr id="128" name="Group 124"/>
          <p:cNvGrpSpPr>
            <a:grpSpLocks/>
          </p:cNvGrpSpPr>
          <p:nvPr/>
        </p:nvGrpSpPr>
        <p:grpSpPr bwMode="auto">
          <a:xfrm>
            <a:off x="5924550" y="4395787"/>
            <a:ext cx="2524125" cy="1590675"/>
            <a:chOff x="5943600" y="5030788"/>
            <a:chExt cx="2524125" cy="1590675"/>
          </a:xfrm>
        </p:grpSpPr>
        <p:grpSp>
          <p:nvGrpSpPr>
            <p:cNvPr id="129" name="Group 4"/>
            <p:cNvGrpSpPr>
              <a:grpSpLocks noChangeAspect="1"/>
            </p:cNvGrpSpPr>
            <p:nvPr/>
          </p:nvGrpSpPr>
          <p:grpSpPr bwMode="auto">
            <a:xfrm>
              <a:off x="5943600" y="5030788"/>
              <a:ext cx="2524125" cy="1590675"/>
              <a:chOff x="768" y="3094"/>
              <a:chExt cx="1590" cy="1002"/>
            </a:xfrm>
          </p:grpSpPr>
          <p:sp>
            <p:nvSpPr>
              <p:cNvPr id="131"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132"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133"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34"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35"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36"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7"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38"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39"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40"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41"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42"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43"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144"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145"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146"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147"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148"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149"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150"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151"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152"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153"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154"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155"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156"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157"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158"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159"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160"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161" name="Rectangle 34"/>
              <p:cNvSpPr>
                <a:spLocks noChangeArrowheads="1"/>
              </p:cNvSpPr>
              <p:nvPr/>
            </p:nvSpPr>
            <p:spPr bwMode="auto">
              <a:xfrm>
                <a:off x="1524" y="3160"/>
                <a:ext cx="656" cy="116"/>
              </a:xfrm>
              <a:prstGeom prst="rect">
                <a:avLst/>
              </a:prstGeom>
              <a:noFill/>
              <a:ln w="9525">
                <a:noFill/>
                <a:miter lim="800000"/>
                <a:headEnd/>
                <a:tailEnd/>
              </a:ln>
            </p:spPr>
            <p:txBody>
              <a:bodyPr wrap="none" lIns="0" tIns="0" rIns="0" bIns="0">
                <a:spAutoFit/>
              </a:bodyPr>
              <a:lstStyle/>
              <a:p>
                <a:pPr eaLnBrk="1" hangingPunct="1"/>
                <a:r>
                  <a:rPr lang="en-US" sz="1200" b="1" dirty="0">
                    <a:latin typeface="Calibri" pitchFamily="34" charset="0"/>
                    <a:cs typeface="Arial" charset="0"/>
                  </a:rPr>
                  <a:t>CONSEQUENCES</a:t>
                </a:r>
                <a:endParaRPr lang="en-US" sz="2000" dirty="0">
                  <a:latin typeface="Arial" charset="0"/>
                  <a:cs typeface="Arial" charset="0"/>
                </a:endParaRPr>
              </a:p>
            </p:txBody>
          </p:sp>
          <p:sp>
            <p:nvSpPr>
              <p:cNvPr id="162" name="Rectangle 35"/>
              <p:cNvSpPr>
                <a:spLocks noChangeArrowheads="1"/>
              </p:cNvSpPr>
              <p:nvPr/>
            </p:nvSpPr>
            <p:spPr bwMode="auto">
              <a:xfrm rot="16200000">
                <a:off x="725" y="3713"/>
                <a:ext cx="491" cy="116"/>
              </a:xfrm>
              <a:prstGeom prst="rect">
                <a:avLst/>
              </a:prstGeom>
              <a:noFill/>
              <a:ln w="9525">
                <a:noFill/>
                <a:miter lim="800000"/>
                <a:headEnd/>
                <a:tailEnd/>
              </a:ln>
            </p:spPr>
            <p:txBody>
              <a:bodyPr wrap="none" lIns="0" tIns="0" rIns="0" bIns="0">
                <a:spAutoFit/>
              </a:bodyPr>
              <a:lstStyle/>
              <a:p>
                <a:pPr eaLnBrk="1" hangingPunct="1"/>
                <a:r>
                  <a:rPr lang="en-US" sz="1200" b="1" dirty="0">
                    <a:latin typeface="Calibri" pitchFamily="34" charset="0"/>
                    <a:cs typeface="Arial" charset="0"/>
                  </a:rPr>
                  <a:t>LIKELIHOOD</a:t>
                </a:r>
                <a:endParaRPr lang="en-US" sz="2000" dirty="0">
                  <a:latin typeface="Arial" charset="0"/>
                  <a:cs typeface="Arial" charset="0"/>
                </a:endParaRPr>
              </a:p>
            </p:txBody>
          </p:sp>
          <p:sp>
            <p:nvSpPr>
              <p:cNvPr id="163"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164"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165"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166"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167"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168"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169"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170"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171"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172"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173"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174"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175"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176"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177"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178"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179"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180"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181"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182"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183"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184"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185"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186"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187" name="Line 60"/>
              <p:cNvSpPr>
                <a:spLocks noChangeShapeType="1"/>
              </p:cNvSpPr>
              <p:nvPr/>
            </p:nvSpPr>
            <p:spPr bwMode="auto">
              <a:xfrm>
                <a:off x="2346" y="3100"/>
                <a:ext cx="0" cy="354"/>
              </a:xfrm>
              <a:prstGeom prst="line">
                <a:avLst/>
              </a:prstGeom>
              <a:noFill/>
              <a:ln w="0">
                <a:solidFill>
                  <a:srgbClr val="FFFFFF"/>
                </a:solidFill>
                <a:round/>
                <a:headEnd/>
                <a:tailEnd/>
              </a:ln>
            </p:spPr>
            <p:txBody>
              <a:bodyPr/>
              <a:lstStyle/>
              <a:p>
                <a:endParaRPr lang="en-US"/>
              </a:p>
            </p:txBody>
          </p:sp>
          <p:sp>
            <p:nvSpPr>
              <p:cNvPr id="188"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189"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190"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191"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192"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193"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194"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195"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196"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197"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198"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199"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200"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201"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202"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203"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204"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205"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206"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207"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208"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209"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210"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211"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212"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213"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214"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215"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216"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217"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218"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219"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220"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221"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222"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223"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224"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225"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226"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227"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228"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229"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230"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231"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232"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233"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234"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235"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236"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237"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238"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239"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240"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241"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242"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243"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244"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245"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246"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247"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248"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130" name="TextBox 140"/>
            <p:cNvSpPr txBox="1">
              <a:spLocks noChangeArrowheads="1"/>
            </p:cNvSpPr>
            <p:nvPr/>
          </p:nvSpPr>
          <p:spPr bwMode="auto">
            <a:xfrm>
              <a:off x="7448550" y="609758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3437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baseline="0">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2</a:t>
            </a:fld>
            <a:endParaRPr lang="en-US" sz="1200" b="0" i="0" u="none" strike="noStrike" cap="none" baseline="0">
              <a:solidFill>
                <a:srgbClr val="FFFFFF"/>
              </a:solidFill>
              <a:latin typeface="Calibri"/>
              <a:ea typeface="Calibri"/>
              <a:cs typeface="Calibri"/>
              <a:sym typeface="Calibri"/>
            </a:endParaRPr>
          </a:p>
        </p:txBody>
      </p:sp>
      <p:sp>
        <p:nvSpPr>
          <p:cNvPr id="131" name="Shape 131"/>
          <p:cNvSpPr txBox="1">
            <a:spLocks noGrp="1"/>
          </p:cNvSpPr>
          <p:nvPr>
            <p:ph type="title" idx="4294967295"/>
          </p:nvPr>
        </p:nvSpPr>
        <p:spPr>
          <a:xfrm>
            <a:off x="581025" y="838200"/>
            <a:ext cx="7696200" cy="114300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baseline="0" dirty="0">
                <a:solidFill>
                  <a:srgbClr val="000066"/>
                </a:solidFill>
                <a:latin typeface="Calibri"/>
                <a:ea typeface="Calibri"/>
                <a:cs typeface="Calibri"/>
                <a:sym typeface="Calibri"/>
              </a:rPr>
              <a:t>Review Agenda</a:t>
            </a:r>
          </a:p>
        </p:txBody>
      </p:sp>
      <p:sp>
        <p:nvSpPr>
          <p:cNvPr id="132" name="Shape 132"/>
          <p:cNvSpPr txBox="1">
            <a:spLocks noGrp="1"/>
          </p:cNvSpPr>
          <p:nvPr>
            <p:ph type="body" idx="4294967295"/>
          </p:nvPr>
        </p:nvSpPr>
        <p:spPr>
          <a:xfrm>
            <a:off x="539750" y="1905000"/>
            <a:ext cx="8604250" cy="3979862"/>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6BB1C9"/>
              </a:buClr>
              <a:buSzPct val="95000"/>
              <a:buFont typeface="Noto Symbol"/>
              <a:buChar char="●"/>
            </a:pPr>
            <a:r>
              <a:rPr lang="en-US" sz="3000" b="0" i="0" u="none" strike="noStrike" cap="none" baseline="0" dirty="0">
                <a:solidFill>
                  <a:schemeClr val="dk1"/>
                </a:solidFill>
                <a:latin typeface="Calibri"/>
                <a:ea typeface="Calibri"/>
                <a:cs typeface="Calibri"/>
                <a:sym typeface="Calibri"/>
              </a:rPr>
              <a:t>Introduction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a:solidFill>
                  <a:schemeClr val="dk1"/>
                </a:solidFill>
                <a:latin typeface="Calibri"/>
                <a:ea typeface="Calibri"/>
                <a:cs typeface="Calibri"/>
                <a:sym typeface="Calibri"/>
              </a:rPr>
              <a:t>Risks and Actions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a:solidFill>
                  <a:schemeClr val="dk1"/>
                </a:solidFill>
                <a:latin typeface="Calibri"/>
                <a:ea typeface="Calibri"/>
                <a:cs typeface="Calibri"/>
                <a:sym typeface="Calibri"/>
              </a:rPr>
              <a:t>Requirements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a:solidFill>
                  <a:schemeClr val="dk1"/>
                </a:solidFill>
                <a:latin typeface="Calibri"/>
                <a:ea typeface="Calibri"/>
                <a:cs typeface="Calibri"/>
                <a:sym typeface="Calibri"/>
              </a:rPr>
              <a:t>System Description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smtClean="0">
                <a:solidFill>
                  <a:schemeClr val="dk1"/>
                </a:solidFill>
                <a:latin typeface="Calibri"/>
                <a:ea typeface="Calibri"/>
                <a:cs typeface="Calibri"/>
                <a:sym typeface="Calibri"/>
              </a:rPr>
              <a:t>System Test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smtClean="0">
                <a:solidFill>
                  <a:schemeClr val="dk1"/>
                </a:solidFill>
                <a:latin typeface="Calibri"/>
                <a:ea typeface="Calibri"/>
                <a:cs typeface="Calibri"/>
                <a:sym typeface="Calibri"/>
              </a:rPr>
              <a:t>System </a:t>
            </a:r>
            <a:r>
              <a:rPr lang="en-US" sz="3000" b="0" i="0" u="none" strike="noStrike" cap="none" baseline="0" dirty="0">
                <a:solidFill>
                  <a:schemeClr val="dk1"/>
                </a:solidFill>
                <a:latin typeface="Calibri"/>
                <a:ea typeface="Calibri"/>
                <a:cs typeface="Calibri"/>
                <a:sym typeface="Calibri"/>
              </a:rPr>
              <a:t>Operational Readiness	</a:t>
            </a:r>
          </a:p>
          <a:p>
            <a:pPr marL="381000" marR="0" lvl="0" indent="-381000" algn="l" rtl="0">
              <a:lnSpc>
                <a:spcPct val="90000"/>
              </a:lnSpc>
              <a:spcBef>
                <a:spcPts val="600"/>
              </a:spcBef>
              <a:spcAft>
                <a:spcPts val="0"/>
              </a:spcAft>
              <a:buClr>
                <a:srgbClr val="6BB1C9"/>
              </a:buClr>
              <a:buSzPct val="95000"/>
              <a:buFont typeface="Noto Symbol"/>
              <a:buChar char="●"/>
            </a:pPr>
            <a:r>
              <a:rPr lang="en-US" sz="3000" b="0" i="0" u="none" strike="noStrike" cap="none" baseline="0" dirty="0">
                <a:solidFill>
                  <a:schemeClr val="dk1"/>
                </a:solidFill>
                <a:latin typeface="Calibri"/>
                <a:ea typeface="Calibri"/>
                <a:cs typeface="Calibri"/>
                <a:sym typeface="Calibri"/>
              </a:rPr>
              <a:t>Summary		 		</a:t>
            </a:r>
            <a:r>
              <a:rPr lang="en-US" sz="2400" b="0" i="0" u="none" strike="noStrike" cap="none" baseline="0" dirty="0">
                <a:solidFill>
                  <a:schemeClr val="dk1"/>
                </a:solidFill>
                <a:latin typeface="Merriweather"/>
                <a:ea typeface="Merriweather"/>
                <a:cs typeface="Merriweather"/>
                <a:sym typeface="Merriweather"/>
              </a:rPr>
              <a:t>	</a:t>
            </a:r>
          </a:p>
        </p:txBody>
      </p:sp>
      <p:sp>
        <p:nvSpPr>
          <p:cNvPr id="133" name="Shape 133"/>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baseline="0">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2</a:t>
            </a:fld>
            <a:endParaRPr lang="en-US" sz="1200" b="0" i="0" u="none" strike="noStrike" cap="none" baseline="0">
              <a:solidFill>
                <a:srgbClr val="FFFFFF"/>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2</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239000" cy="914400"/>
          </a:xfrm>
        </p:spPr>
        <p:txBody>
          <a:bodyPr/>
          <a:lstStyle/>
          <a:p>
            <a:r>
              <a:rPr lang="en-US" dirty="0" smtClean="0"/>
              <a:t>ARR Review Item</a:t>
            </a:r>
            <a:endParaRPr lang="en-US" dirty="0"/>
          </a:p>
        </p:txBody>
      </p:sp>
      <p:sp>
        <p:nvSpPr>
          <p:cNvPr id="4" name="Slide Number Placeholder 3"/>
          <p:cNvSpPr>
            <a:spLocks noGrp="1"/>
          </p:cNvSpPr>
          <p:nvPr>
            <p:ph type="sldNum" sz="quarter" idx="12"/>
          </p:nvPr>
        </p:nvSpPr>
        <p:spPr/>
        <p:txBody>
          <a:bodyPr/>
          <a:lstStyle/>
          <a:p>
            <a:fld id="{4E8F590C-649A-4627-8937-52C1DB8D02C9}" type="slidenum">
              <a:rPr lang="en-US" smtClean="0"/>
              <a:pPr/>
              <a:t>20</a:t>
            </a:fld>
            <a:endParaRPr lang="en-US"/>
          </a:p>
        </p:txBody>
      </p:sp>
      <p:sp>
        <p:nvSpPr>
          <p:cNvPr id="127" name="Content Placeholder 2"/>
          <p:cNvSpPr>
            <a:spLocks noGrp="1"/>
          </p:cNvSpPr>
          <p:nvPr>
            <p:ph type="body" idx="1"/>
          </p:nvPr>
        </p:nvSpPr>
        <p:spPr>
          <a:xfrm>
            <a:off x="533400" y="1604962"/>
            <a:ext cx="8229600" cy="4525963"/>
          </a:xfrm>
        </p:spPr>
        <p:txBody>
          <a:bodyPr/>
          <a:lstStyle/>
          <a:p>
            <a:pPr>
              <a:spcBef>
                <a:spcPct val="50000"/>
              </a:spcBef>
              <a:buNone/>
            </a:pPr>
            <a:r>
              <a:rPr lang="en-US" sz="2400" b="1" dirty="0" smtClean="0"/>
              <a:t>Risk #2: </a:t>
            </a:r>
            <a:r>
              <a:rPr lang="en-US" sz="2400" dirty="0" smtClean="0"/>
              <a:t>If OSPO is not able to allot contractor support via the SMOMS Contract, it will impact project schedule due to resource shortage.</a:t>
            </a:r>
          </a:p>
          <a:p>
            <a:pPr>
              <a:spcBef>
                <a:spcPct val="50000"/>
              </a:spcBef>
              <a:buNone/>
            </a:pPr>
            <a:r>
              <a:rPr lang="en-US" sz="2400" b="1" dirty="0" smtClean="0"/>
              <a:t>Risk Mitigation: </a:t>
            </a:r>
            <a:r>
              <a:rPr lang="en-US" sz="2400" dirty="0" smtClean="0"/>
              <a:t>Work with SMOMS management and OSPO/SPB management to ensure that there is enough resources for this project.</a:t>
            </a:r>
          </a:p>
          <a:p>
            <a:pPr>
              <a:buNone/>
            </a:pPr>
            <a:r>
              <a:rPr lang="en-US" sz="2400" b="1" dirty="0" smtClean="0"/>
              <a:t>Assessment: </a:t>
            </a:r>
            <a:r>
              <a:rPr lang="en-US" sz="2400" dirty="0" smtClean="0"/>
              <a:t>Low</a:t>
            </a:r>
            <a:endParaRPr lang="en-US" sz="2400" b="1" dirty="0" smtClean="0"/>
          </a:p>
          <a:p>
            <a:pPr>
              <a:buNone/>
            </a:pPr>
            <a:r>
              <a:rPr lang="en-US" sz="2400" b="1" dirty="0" smtClean="0"/>
              <a:t>Status: </a:t>
            </a:r>
            <a:r>
              <a:rPr lang="en-US" sz="2400" dirty="0" smtClean="0"/>
              <a:t>Open</a:t>
            </a:r>
            <a:endParaRPr lang="en-US" sz="2400" dirty="0" smtClean="0"/>
          </a:p>
          <a:p>
            <a:pPr>
              <a:buNone/>
            </a:pPr>
            <a:r>
              <a:rPr lang="en-US" sz="2400" b="1" dirty="0" smtClean="0"/>
              <a:t>Closure Date:</a:t>
            </a:r>
            <a:r>
              <a:rPr lang="en-US" sz="2400" dirty="0" smtClean="0"/>
              <a:t>  March 2016</a:t>
            </a:r>
          </a:p>
        </p:txBody>
      </p:sp>
      <p:grpSp>
        <p:nvGrpSpPr>
          <p:cNvPr id="128" name="Group 124"/>
          <p:cNvGrpSpPr>
            <a:grpSpLocks/>
          </p:cNvGrpSpPr>
          <p:nvPr/>
        </p:nvGrpSpPr>
        <p:grpSpPr bwMode="auto">
          <a:xfrm>
            <a:off x="6096793" y="4110826"/>
            <a:ext cx="2533650" cy="2044700"/>
            <a:chOff x="5943600" y="4576763"/>
            <a:chExt cx="2533650" cy="2044700"/>
          </a:xfrm>
        </p:grpSpPr>
        <p:grpSp>
          <p:nvGrpSpPr>
            <p:cNvPr id="129" name="Group 4"/>
            <p:cNvGrpSpPr>
              <a:grpSpLocks noChangeAspect="1"/>
            </p:cNvGrpSpPr>
            <p:nvPr/>
          </p:nvGrpSpPr>
          <p:grpSpPr bwMode="auto">
            <a:xfrm>
              <a:off x="5943600" y="4576763"/>
              <a:ext cx="2533650" cy="2044700"/>
              <a:chOff x="768" y="2808"/>
              <a:chExt cx="1596" cy="1288"/>
            </a:xfrm>
          </p:grpSpPr>
          <p:sp>
            <p:nvSpPr>
              <p:cNvPr id="131" name="AutoShape 3"/>
              <p:cNvSpPr>
                <a:spLocks noChangeAspect="1" noChangeArrowheads="1" noTextEdit="1"/>
              </p:cNvSpPr>
              <p:nvPr/>
            </p:nvSpPr>
            <p:spPr bwMode="auto">
              <a:xfrm>
                <a:off x="768" y="3094"/>
                <a:ext cx="1584" cy="966"/>
              </a:xfrm>
              <a:prstGeom prst="rect">
                <a:avLst/>
              </a:prstGeom>
              <a:noFill/>
              <a:ln w="9525">
                <a:noFill/>
                <a:miter lim="800000"/>
                <a:headEnd/>
                <a:tailEnd/>
              </a:ln>
            </p:spPr>
            <p:txBody>
              <a:bodyPr/>
              <a:lstStyle/>
              <a:p>
                <a:endParaRPr lang="en-US"/>
              </a:p>
            </p:txBody>
          </p:sp>
          <p:sp>
            <p:nvSpPr>
              <p:cNvPr id="132" name="Rectangle 5"/>
              <p:cNvSpPr>
                <a:spLocks noChangeArrowheads="1"/>
              </p:cNvSpPr>
              <p:nvPr/>
            </p:nvSpPr>
            <p:spPr bwMode="auto">
              <a:xfrm>
                <a:off x="1152" y="3334"/>
                <a:ext cx="1200" cy="126"/>
              </a:xfrm>
              <a:prstGeom prst="rect">
                <a:avLst/>
              </a:prstGeom>
              <a:solidFill>
                <a:srgbClr val="595959"/>
              </a:solidFill>
              <a:ln w="9525">
                <a:noFill/>
                <a:miter lim="800000"/>
                <a:headEnd/>
                <a:tailEnd/>
              </a:ln>
            </p:spPr>
            <p:txBody>
              <a:bodyPr/>
              <a:lstStyle/>
              <a:p>
                <a:endParaRPr lang="en-US"/>
              </a:p>
            </p:txBody>
          </p:sp>
          <p:sp>
            <p:nvSpPr>
              <p:cNvPr id="133" name="Rectangle 6"/>
              <p:cNvSpPr>
                <a:spLocks noChangeArrowheads="1"/>
              </p:cNvSpPr>
              <p:nvPr/>
            </p:nvSpPr>
            <p:spPr bwMode="auto">
              <a:xfrm>
                <a:off x="1152" y="3454"/>
                <a:ext cx="150" cy="126"/>
              </a:xfrm>
              <a:prstGeom prst="rect">
                <a:avLst/>
              </a:prstGeom>
              <a:solidFill>
                <a:srgbClr val="595959"/>
              </a:solidFill>
              <a:ln w="9525">
                <a:noFill/>
                <a:miter lim="800000"/>
                <a:headEnd/>
                <a:tailEnd/>
              </a:ln>
            </p:spPr>
            <p:txBody>
              <a:bodyPr/>
              <a:lstStyle/>
              <a:p>
                <a:endParaRPr lang="en-US"/>
              </a:p>
            </p:txBody>
          </p:sp>
          <p:sp>
            <p:nvSpPr>
              <p:cNvPr id="134" name="Rectangle 7"/>
              <p:cNvSpPr>
                <a:spLocks noChangeArrowheads="1"/>
              </p:cNvSpPr>
              <p:nvPr/>
            </p:nvSpPr>
            <p:spPr bwMode="auto">
              <a:xfrm>
                <a:off x="1296" y="3454"/>
                <a:ext cx="216" cy="126"/>
              </a:xfrm>
              <a:prstGeom prst="rect">
                <a:avLst/>
              </a:prstGeom>
              <a:solidFill>
                <a:srgbClr val="008000"/>
              </a:solidFill>
              <a:ln w="9525">
                <a:noFill/>
                <a:miter lim="800000"/>
                <a:headEnd/>
                <a:tailEnd/>
              </a:ln>
            </p:spPr>
            <p:txBody>
              <a:bodyPr/>
              <a:lstStyle/>
              <a:p>
                <a:endParaRPr lang="en-US"/>
              </a:p>
            </p:txBody>
          </p:sp>
          <p:sp>
            <p:nvSpPr>
              <p:cNvPr id="135" name="Rectangle 8"/>
              <p:cNvSpPr>
                <a:spLocks noChangeArrowheads="1"/>
              </p:cNvSpPr>
              <p:nvPr/>
            </p:nvSpPr>
            <p:spPr bwMode="auto">
              <a:xfrm>
                <a:off x="1506" y="3454"/>
                <a:ext cx="216" cy="126"/>
              </a:xfrm>
              <a:prstGeom prst="rect">
                <a:avLst/>
              </a:prstGeom>
              <a:solidFill>
                <a:srgbClr val="FFE41D"/>
              </a:solidFill>
              <a:ln w="9525">
                <a:noFill/>
                <a:miter lim="800000"/>
                <a:headEnd/>
                <a:tailEnd/>
              </a:ln>
            </p:spPr>
            <p:txBody>
              <a:bodyPr/>
              <a:lstStyle/>
              <a:p>
                <a:endParaRPr lang="en-US"/>
              </a:p>
            </p:txBody>
          </p:sp>
          <p:sp>
            <p:nvSpPr>
              <p:cNvPr id="136" name="Rectangle 9"/>
              <p:cNvSpPr>
                <a:spLocks noChangeArrowheads="1"/>
              </p:cNvSpPr>
              <p:nvPr/>
            </p:nvSpPr>
            <p:spPr bwMode="auto">
              <a:xfrm>
                <a:off x="1716" y="3454"/>
                <a:ext cx="636" cy="126"/>
              </a:xfrm>
              <a:prstGeom prst="rect">
                <a:avLst/>
              </a:prstGeom>
              <a:solidFill>
                <a:srgbClr val="C40000"/>
              </a:solidFill>
              <a:ln w="9525">
                <a:noFill/>
                <a:miter lim="800000"/>
                <a:headEnd/>
                <a:tailEnd/>
              </a:ln>
            </p:spPr>
            <p:txBody>
              <a:bodyPr/>
              <a:lstStyle/>
              <a:p>
                <a:endParaRPr lang="en-US"/>
              </a:p>
            </p:txBody>
          </p:sp>
          <p:sp>
            <p:nvSpPr>
              <p:cNvPr id="137" name="Rectangle 10"/>
              <p:cNvSpPr>
                <a:spLocks noChangeArrowheads="1"/>
              </p:cNvSpPr>
              <p:nvPr/>
            </p:nvSpPr>
            <p:spPr bwMode="auto">
              <a:xfrm>
                <a:off x="1152" y="3574"/>
                <a:ext cx="150" cy="126"/>
              </a:xfrm>
              <a:prstGeom prst="rect">
                <a:avLst/>
              </a:prstGeom>
              <a:solidFill>
                <a:srgbClr val="595959"/>
              </a:solidFill>
              <a:ln w="9525">
                <a:noFill/>
                <a:miter lim="800000"/>
                <a:headEnd/>
                <a:tailEnd/>
              </a:ln>
            </p:spPr>
            <p:txBody>
              <a:bodyPr/>
              <a:lstStyle/>
              <a:p>
                <a:endParaRPr lang="en-US"/>
              </a:p>
            </p:txBody>
          </p:sp>
          <p:sp>
            <p:nvSpPr>
              <p:cNvPr id="138" name="Rectangle 11"/>
              <p:cNvSpPr>
                <a:spLocks noChangeArrowheads="1"/>
              </p:cNvSpPr>
              <p:nvPr/>
            </p:nvSpPr>
            <p:spPr bwMode="auto">
              <a:xfrm>
                <a:off x="1296" y="3574"/>
                <a:ext cx="216" cy="126"/>
              </a:xfrm>
              <a:prstGeom prst="rect">
                <a:avLst/>
              </a:prstGeom>
              <a:solidFill>
                <a:srgbClr val="008000"/>
              </a:solidFill>
              <a:ln w="9525">
                <a:noFill/>
                <a:miter lim="800000"/>
                <a:headEnd/>
                <a:tailEnd/>
              </a:ln>
            </p:spPr>
            <p:txBody>
              <a:bodyPr/>
              <a:lstStyle/>
              <a:p>
                <a:endParaRPr lang="en-US"/>
              </a:p>
            </p:txBody>
          </p:sp>
          <p:sp>
            <p:nvSpPr>
              <p:cNvPr id="139" name="Rectangle 12"/>
              <p:cNvSpPr>
                <a:spLocks noChangeArrowheads="1"/>
              </p:cNvSpPr>
              <p:nvPr/>
            </p:nvSpPr>
            <p:spPr bwMode="auto">
              <a:xfrm>
                <a:off x="1506" y="3574"/>
                <a:ext cx="426" cy="126"/>
              </a:xfrm>
              <a:prstGeom prst="rect">
                <a:avLst/>
              </a:prstGeom>
              <a:solidFill>
                <a:srgbClr val="FFE41D"/>
              </a:solidFill>
              <a:ln w="9525">
                <a:noFill/>
                <a:miter lim="800000"/>
                <a:headEnd/>
                <a:tailEnd/>
              </a:ln>
            </p:spPr>
            <p:txBody>
              <a:bodyPr/>
              <a:lstStyle/>
              <a:p>
                <a:endParaRPr lang="en-US"/>
              </a:p>
            </p:txBody>
          </p:sp>
          <p:sp>
            <p:nvSpPr>
              <p:cNvPr id="140" name="Rectangle 13"/>
              <p:cNvSpPr>
                <a:spLocks noChangeArrowheads="1"/>
              </p:cNvSpPr>
              <p:nvPr/>
            </p:nvSpPr>
            <p:spPr bwMode="auto">
              <a:xfrm>
                <a:off x="1926" y="3574"/>
                <a:ext cx="426" cy="126"/>
              </a:xfrm>
              <a:prstGeom prst="rect">
                <a:avLst/>
              </a:prstGeom>
              <a:solidFill>
                <a:srgbClr val="C40000"/>
              </a:solidFill>
              <a:ln w="9525">
                <a:noFill/>
                <a:miter lim="800000"/>
                <a:headEnd/>
                <a:tailEnd/>
              </a:ln>
            </p:spPr>
            <p:txBody>
              <a:bodyPr/>
              <a:lstStyle/>
              <a:p>
                <a:endParaRPr lang="en-US"/>
              </a:p>
            </p:txBody>
          </p:sp>
          <p:sp>
            <p:nvSpPr>
              <p:cNvPr id="141" name="Rectangle 14"/>
              <p:cNvSpPr>
                <a:spLocks noChangeArrowheads="1"/>
              </p:cNvSpPr>
              <p:nvPr/>
            </p:nvSpPr>
            <p:spPr bwMode="auto">
              <a:xfrm>
                <a:off x="1152" y="3694"/>
                <a:ext cx="150" cy="126"/>
              </a:xfrm>
              <a:prstGeom prst="rect">
                <a:avLst/>
              </a:prstGeom>
              <a:solidFill>
                <a:srgbClr val="595959"/>
              </a:solidFill>
              <a:ln w="9525">
                <a:noFill/>
                <a:miter lim="800000"/>
                <a:headEnd/>
                <a:tailEnd/>
              </a:ln>
            </p:spPr>
            <p:txBody>
              <a:bodyPr/>
              <a:lstStyle/>
              <a:p>
                <a:endParaRPr lang="en-US"/>
              </a:p>
            </p:txBody>
          </p:sp>
          <p:sp>
            <p:nvSpPr>
              <p:cNvPr id="142" name="Rectangle 15"/>
              <p:cNvSpPr>
                <a:spLocks noChangeArrowheads="1"/>
              </p:cNvSpPr>
              <p:nvPr/>
            </p:nvSpPr>
            <p:spPr bwMode="auto">
              <a:xfrm>
                <a:off x="1296" y="3694"/>
                <a:ext cx="216" cy="126"/>
              </a:xfrm>
              <a:prstGeom prst="rect">
                <a:avLst/>
              </a:prstGeom>
              <a:solidFill>
                <a:srgbClr val="008000"/>
              </a:solidFill>
              <a:ln w="9525">
                <a:noFill/>
                <a:miter lim="800000"/>
                <a:headEnd/>
                <a:tailEnd/>
              </a:ln>
            </p:spPr>
            <p:txBody>
              <a:bodyPr/>
              <a:lstStyle/>
              <a:p>
                <a:endParaRPr lang="en-US"/>
              </a:p>
            </p:txBody>
          </p:sp>
          <p:sp>
            <p:nvSpPr>
              <p:cNvPr id="143" name="Rectangle 16"/>
              <p:cNvSpPr>
                <a:spLocks noChangeArrowheads="1"/>
              </p:cNvSpPr>
              <p:nvPr/>
            </p:nvSpPr>
            <p:spPr bwMode="auto">
              <a:xfrm>
                <a:off x="1506" y="3694"/>
                <a:ext cx="636" cy="126"/>
              </a:xfrm>
              <a:prstGeom prst="rect">
                <a:avLst/>
              </a:prstGeom>
              <a:solidFill>
                <a:srgbClr val="FFE41D"/>
              </a:solidFill>
              <a:ln w="9525">
                <a:noFill/>
                <a:miter lim="800000"/>
                <a:headEnd/>
                <a:tailEnd/>
              </a:ln>
            </p:spPr>
            <p:txBody>
              <a:bodyPr/>
              <a:lstStyle/>
              <a:p>
                <a:endParaRPr lang="en-US"/>
              </a:p>
            </p:txBody>
          </p:sp>
          <p:sp>
            <p:nvSpPr>
              <p:cNvPr id="144" name="Rectangle 17"/>
              <p:cNvSpPr>
                <a:spLocks noChangeArrowheads="1"/>
              </p:cNvSpPr>
              <p:nvPr/>
            </p:nvSpPr>
            <p:spPr bwMode="auto">
              <a:xfrm>
                <a:off x="2136" y="3694"/>
                <a:ext cx="216" cy="126"/>
              </a:xfrm>
              <a:prstGeom prst="rect">
                <a:avLst/>
              </a:prstGeom>
              <a:solidFill>
                <a:srgbClr val="C40000"/>
              </a:solidFill>
              <a:ln w="9525">
                <a:noFill/>
                <a:miter lim="800000"/>
                <a:headEnd/>
                <a:tailEnd/>
              </a:ln>
            </p:spPr>
            <p:txBody>
              <a:bodyPr/>
              <a:lstStyle/>
              <a:p>
                <a:endParaRPr lang="en-US"/>
              </a:p>
            </p:txBody>
          </p:sp>
          <p:sp>
            <p:nvSpPr>
              <p:cNvPr id="145" name="Rectangle 18"/>
              <p:cNvSpPr>
                <a:spLocks noChangeArrowheads="1"/>
              </p:cNvSpPr>
              <p:nvPr/>
            </p:nvSpPr>
            <p:spPr bwMode="auto">
              <a:xfrm>
                <a:off x="1152" y="3814"/>
                <a:ext cx="150" cy="126"/>
              </a:xfrm>
              <a:prstGeom prst="rect">
                <a:avLst/>
              </a:prstGeom>
              <a:solidFill>
                <a:srgbClr val="595959"/>
              </a:solidFill>
              <a:ln w="9525">
                <a:noFill/>
                <a:miter lim="800000"/>
                <a:headEnd/>
                <a:tailEnd/>
              </a:ln>
            </p:spPr>
            <p:txBody>
              <a:bodyPr/>
              <a:lstStyle/>
              <a:p>
                <a:endParaRPr lang="en-US"/>
              </a:p>
            </p:txBody>
          </p:sp>
          <p:sp>
            <p:nvSpPr>
              <p:cNvPr id="146" name="Rectangle 19"/>
              <p:cNvSpPr>
                <a:spLocks noChangeArrowheads="1"/>
              </p:cNvSpPr>
              <p:nvPr/>
            </p:nvSpPr>
            <p:spPr bwMode="auto">
              <a:xfrm>
                <a:off x="1296" y="3814"/>
                <a:ext cx="636" cy="126"/>
              </a:xfrm>
              <a:prstGeom prst="rect">
                <a:avLst/>
              </a:prstGeom>
              <a:solidFill>
                <a:srgbClr val="008000"/>
              </a:solidFill>
              <a:ln w="9525">
                <a:noFill/>
                <a:miter lim="800000"/>
                <a:headEnd/>
                <a:tailEnd/>
              </a:ln>
            </p:spPr>
            <p:txBody>
              <a:bodyPr/>
              <a:lstStyle/>
              <a:p>
                <a:endParaRPr lang="en-US"/>
              </a:p>
            </p:txBody>
          </p:sp>
          <p:sp>
            <p:nvSpPr>
              <p:cNvPr id="147" name="Rectangle 20"/>
              <p:cNvSpPr>
                <a:spLocks noChangeArrowheads="1"/>
              </p:cNvSpPr>
              <p:nvPr/>
            </p:nvSpPr>
            <p:spPr bwMode="auto">
              <a:xfrm>
                <a:off x="1926" y="3814"/>
                <a:ext cx="426" cy="126"/>
              </a:xfrm>
              <a:prstGeom prst="rect">
                <a:avLst/>
              </a:prstGeom>
              <a:solidFill>
                <a:srgbClr val="FFE41D"/>
              </a:solidFill>
              <a:ln w="9525">
                <a:noFill/>
                <a:miter lim="800000"/>
                <a:headEnd/>
                <a:tailEnd/>
              </a:ln>
            </p:spPr>
            <p:txBody>
              <a:bodyPr/>
              <a:lstStyle/>
              <a:p>
                <a:endParaRPr lang="en-US"/>
              </a:p>
            </p:txBody>
          </p:sp>
          <p:sp>
            <p:nvSpPr>
              <p:cNvPr id="148" name="Rectangle 21"/>
              <p:cNvSpPr>
                <a:spLocks noChangeArrowheads="1"/>
              </p:cNvSpPr>
              <p:nvPr/>
            </p:nvSpPr>
            <p:spPr bwMode="auto">
              <a:xfrm>
                <a:off x="1152" y="3934"/>
                <a:ext cx="150" cy="126"/>
              </a:xfrm>
              <a:prstGeom prst="rect">
                <a:avLst/>
              </a:prstGeom>
              <a:solidFill>
                <a:srgbClr val="595959"/>
              </a:solidFill>
              <a:ln w="9525">
                <a:noFill/>
                <a:miter lim="800000"/>
                <a:headEnd/>
                <a:tailEnd/>
              </a:ln>
            </p:spPr>
            <p:txBody>
              <a:bodyPr/>
              <a:lstStyle/>
              <a:p>
                <a:endParaRPr lang="en-US"/>
              </a:p>
            </p:txBody>
          </p:sp>
          <p:sp>
            <p:nvSpPr>
              <p:cNvPr id="149" name="Rectangle 22"/>
              <p:cNvSpPr>
                <a:spLocks noChangeArrowheads="1"/>
              </p:cNvSpPr>
              <p:nvPr/>
            </p:nvSpPr>
            <p:spPr bwMode="auto">
              <a:xfrm>
                <a:off x="1296" y="3934"/>
                <a:ext cx="846" cy="126"/>
              </a:xfrm>
              <a:prstGeom prst="rect">
                <a:avLst/>
              </a:prstGeom>
              <a:solidFill>
                <a:srgbClr val="008000"/>
              </a:solidFill>
              <a:ln w="9525">
                <a:noFill/>
                <a:miter lim="800000"/>
                <a:headEnd/>
                <a:tailEnd/>
              </a:ln>
            </p:spPr>
            <p:txBody>
              <a:bodyPr/>
              <a:lstStyle/>
              <a:p>
                <a:endParaRPr lang="en-US"/>
              </a:p>
            </p:txBody>
          </p:sp>
          <p:sp>
            <p:nvSpPr>
              <p:cNvPr id="150" name="Rectangle 23"/>
              <p:cNvSpPr>
                <a:spLocks noChangeArrowheads="1"/>
              </p:cNvSpPr>
              <p:nvPr/>
            </p:nvSpPr>
            <p:spPr bwMode="auto">
              <a:xfrm>
                <a:off x="2136" y="3934"/>
                <a:ext cx="216" cy="126"/>
              </a:xfrm>
              <a:prstGeom prst="rect">
                <a:avLst/>
              </a:prstGeom>
              <a:solidFill>
                <a:srgbClr val="FFE41D"/>
              </a:solidFill>
              <a:ln w="9525">
                <a:noFill/>
                <a:miter lim="800000"/>
                <a:headEnd/>
                <a:tailEnd/>
              </a:ln>
            </p:spPr>
            <p:txBody>
              <a:bodyPr/>
              <a:lstStyle/>
              <a:p>
                <a:endParaRPr lang="en-US"/>
              </a:p>
            </p:txBody>
          </p:sp>
          <p:sp>
            <p:nvSpPr>
              <p:cNvPr id="151" name="Rectangle 24"/>
              <p:cNvSpPr>
                <a:spLocks noChangeArrowheads="1"/>
              </p:cNvSpPr>
              <p:nvPr/>
            </p:nvSpPr>
            <p:spPr bwMode="auto">
              <a:xfrm>
                <a:off x="138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152" name="Rectangle 25"/>
              <p:cNvSpPr>
                <a:spLocks noChangeArrowheads="1"/>
              </p:cNvSpPr>
              <p:nvPr/>
            </p:nvSpPr>
            <p:spPr bwMode="auto">
              <a:xfrm>
                <a:off x="159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153" name="Rectangle 26"/>
              <p:cNvSpPr>
                <a:spLocks noChangeArrowheads="1"/>
              </p:cNvSpPr>
              <p:nvPr/>
            </p:nvSpPr>
            <p:spPr bwMode="auto">
              <a:xfrm>
                <a:off x="180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154" name="Rectangle 27"/>
              <p:cNvSpPr>
                <a:spLocks noChangeArrowheads="1"/>
              </p:cNvSpPr>
              <p:nvPr/>
            </p:nvSpPr>
            <p:spPr bwMode="auto">
              <a:xfrm>
                <a:off x="201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155" name="Rectangle 28"/>
              <p:cNvSpPr>
                <a:spLocks noChangeArrowheads="1"/>
              </p:cNvSpPr>
              <p:nvPr/>
            </p:nvSpPr>
            <p:spPr bwMode="auto">
              <a:xfrm>
                <a:off x="2226" y="33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5</a:t>
                </a:r>
                <a:endParaRPr lang="en-US" sz="1800">
                  <a:latin typeface="Arial" charset="0"/>
                  <a:cs typeface="Arial" charset="0"/>
                </a:endParaRPr>
              </a:p>
            </p:txBody>
          </p:sp>
          <p:sp>
            <p:nvSpPr>
              <p:cNvPr id="156" name="Rectangle 29"/>
              <p:cNvSpPr>
                <a:spLocks noChangeArrowheads="1"/>
              </p:cNvSpPr>
              <p:nvPr/>
            </p:nvSpPr>
            <p:spPr bwMode="auto">
              <a:xfrm>
                <a:off x="1206" y="3466"/>
                <a:ext cx="96" cy="150"/>
              </a:xfrm>
              <a:prstGeom prst="rect">
                <a:avLst/>
              </a:prstGeom>
              <a:noFill/>
              <a:ln w="9525">
                <a:noFill/>
                <a:miter lim="800000"/>
                <a:headEnd/>
                <a:tailEnd/>
              </a:ln>
            </p:spPr>
            <p:txBody>
              <a:bodyPr wrap="none" lIns="0" tIns="0" rIns="0" bIns="0">
                <a:spAutoFit/>
              </a:bodyPr>
              <a:lstStyle/>
              <a:p>
                <a:pPr eaLnBrk="1" hangingPunct="1"/>
                <a:r>
                  <a:rPr lang="en-US" sz="1100" dirty="0">
                    <a:solidFill>
                      <a:srgbClr val="FFFFFF"/>
                    </a:solidFill>
                    <a:latin typeface="Calibri" pitchFamily="34" charset="0"/>
                    <a:cs typeface="Arial" charset="0"/>
                  </a:rPr>
                  <a:t>5</a:t>
                </a:r>
                <a:endParaRPr lang="en-US" sz="1800" dirty="0">
                  <a:latin typeface="Arial" charset="0"/>
                  <a:cs typeface="Arial" charset="0"/>
                </a:endParaRPr>
              </a:p>
            </p:txBody>
          </p:sp>
          <p:sp>
            <p:nvSpPr>
              <p:cNvPr id="157" name="Rectangle 30"/>
              <p:cNvSpPr>
                <a:spLocks noChangeArrowheads="1"/>
              </p:cNvSpPr>
              <p:nvPr/>
            </p:nvSpPr>
            <p:spPr bwMode="auto">
              <a:xfrm>
                <a:off x="1206" y="358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4</a:t>
                </a:r>
                <a:endParaRPr lang="en-US" sz="1800">
                  <a:latin typeface="Arial" charset="0"/>
                  <a:cs typeface="Arial" charset="0"/>
                </a:endParaRPr>
              </a:p>
            </p:txBody>
          </p:sp>
          <p:sp>
            <p:nvSpPr>
              <p:cNvPr id="158" name="Rectangle 31"/>
              <p:cNvSpPr>
                <a:spLocks noChangeArrowheads="1"/>
              </p:cNvSpPr>
              <p:nvPr/>
            </p:nvSpPr>
            <p:spPr bwMode="auto">
              <a:xfrm>
                <a:off x="1206" y="370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3</a:t>
                </a:r>
                <a:endParaRPr lang="en-US" sz="1800">
                  <a:latin typeface="Arial" charset="0"/>
                  <a:cs typeface="Arial" charset="0"/>
                </a:endParaRPr>
              </a:p>
            </p:txBody>
          </p:sp>
          <p:sp>
            <p:nvSpPr>
              <p:cNvPr id="159" name="Rectangle 32"/>
              <p:cNvSpPr>
                <a:spLocks noChangeArrowheads="1"/>
              </p:cNvSpPr>
              <p:nvPr/>
            </p:nvSpPr>
            <p:spPr bwMode="auto">
              <a:xfrm>
                <a:off x="1206" y="382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2</a:t>
                </a:r>
                <a:endParaRPr lang="en-US" sz="1800">
                  <a:latin typeface="Arial" charset="0"/>
                  <a:cs typeface="Arial" charset="0"/>
                </a:endParaRPr>
              </a:p>
            </p:txBody>
          </p:sp>
          <p:sp>
            <p:nvSpPr>
              <p:cNvPr id="160" name="Rectangle 33"/>
              <p:cNvSpPr>
                <a:spLocks noChangeArrowheads="1"/>
              </p:cNvSpPr>
              <p:nvPr/>
            </p:nvSpPr>
            <p:spPr bwMode="auto">
              <a:xfrm>
                <a:off x="1206" y="3946"/>
                <a:ext cx="96" cy="150"/>
              </a:xfrm>
              <a:prstGeom prst="rect">
                <a:avLst/>
              </a:prstGeom>
              <a:noFill/>
              <a:ln w="9525">
                <a:noFill/>
                <a:miter lim="800000"/>
                <a:headEnd/>
                <a:tailEnd/>
              </a:ln>
            </p:spPr>
            <p:txBody>
              <a:bodyPr wrap="none" lIns="0" tIns="0" rIns="0" bIns="0">
                <a:spAutoFit/>
              </a:bodyPr>
              <a:lstStyle/>
              <a:p>
                <a:pPr eaLnBrk="1" hangingPunct="1"/>
                <a:r>
                  <a:rPr lang="en-US" sz="1100">
                    <a:solidFill>
                      <a:srgbClr val="FFFFFF"/>
                    </a:solidFill>
                    <a:latin typeface="Calibri" pitchFamily="34" charset="0"/>
                    <a:cs typeface="Arial" charset="0"/>
                  </a:rPr>
                  <a:t>1</a:t>
                </a:r>
                <a:endParaRPr lang="en-US" sz="1800">
                  <a:latin typeface="Arial" charset="0"/>
                  <a:cs typeface="Arial" charset="0"/>
                </a:endParaRPr>
              </a:p>
            </p:txBody>
          </p:sp>
          <p:sp>
            <p:nvSpPr>
              <p:cNvPr id="161" name="Rectangle 34"/>
              <p:cNvSpPr>
                <a:spLocks noChangeArrowheads="1"/>
              </p:cNvSpPr>
              <p:nvPr/>
            </p:nvSpPr>
            <p:spPr bwMode="auto">
              <a:xfrm>
                <a:off x="1524" y="3160"/>
                <a:ext cx="656" cy="116"/>
              </a:xfrm>
              <a:prstGeom prst="rect">
                <a:avLst/>
              </a:prstGeom>
              <a:noFill/>
              <a:ln w="9525">
                <a:noFill/>
                <a:miter lim="800000"/>
                <a:headEnd/>
                <a:tailEnd/>
              </a:ln>
            </p:spPr>
            <p:txBody>
              <a:bodyPr wrap="none" lIns="0" tIns="0" rIns="0" bIns="0">
                <a:spAutoFit/>
              </a:bodyPr>
              <a:lstStyle/>
              <a:p>
                <a:pPr eaLnBrk="1" hangingPunct="1"/>
                <a:r>
                  <a:rPr lang="en-US" sz="1200" b="1" dirty="0">
                    <a:latin typeface="Calibri" pitchFamily="34" charset="0"/>
                    <a:cs typeface="Arial" charset="0"/>
                  </a:rPr>
                  <a:t>CONSEQUENCES</a:t>
                </a:r>
                <a:endParaRPr lang="en-US" sz="2000" dirty="0">
                  <a:latin typeface="Arial" charset="0"/>
                  <a:cs typeface="Arial" charset="0"/>
                </a:endParaRPr>
              </a:p>
            </p:txBody>
          </p:sp>
          <p:sp>
            <p:nvSpPr>
              <p:cNvPr id="162" name="Rectangle 35"/>
              <p:cNvSpPr>
                <a:spLocks noChangeArrowheads="1"/>
              </p:cNvSpPr>
              <p:nvPr/>
            </p:nvSpPr>
            <p:spPr bwMode="auto">
              <a:xfrm rot="16200000">
                <a:off x="725" y="3713"/>
                <a:ext cx="491" cy="116"/>
              </a:xfrm>
              <a:prstGeom prst="rect">
                <a:avLst/>
              </a:prstGeom>
              <a:noFill/>
              <a:ln w="9525">
                <a:noFill/>
                <a:miter lim="800000"/>
                <a:headEnd/>
                <a:tailEnd/>
              </a:ln>
            </p:spPr>
            <p:txBody>
              <a:bodyPr wrap="none" lIns="0" tIns="0" rIns="0" bIns="0">
                <a:spAutoFit/>
              </a:bodyPr>
              <a:lstStyle/>
              <a:p>
                <a:pPr eaLnBrk="1" hangingPunct="1"/>
                <a:r>
                  <a:rPr lang="en-US" sz="1200" b="1" dirty="0">
                    <a:latin typeface="Calibri" pitchFamily="34" charset="0"/>
                    <a:cs typeface="Arial" charset="0"/>
                  </a:rPr>
                  <a:t>LIKELIHOOD</a:t>
                </a:r>
                <a:endParaRPr lang="en-US" sz="2000" dirty="0">
                  <a:latin typeface="Arial" charset="0"/>
                  <a:cs typeface="Arial" charset="0"/>
                </a:endParaRPr>
              </a:p>
            </p:txBody>
          </p:sp>
          <p:sp>
            <p:nvSpPr>
              <p:cNvPr id="163" name="Rectangle 36"/>
              <p:cNvSpPr>
                <a:spLocks noChangeArrowheads="1"/>
              </p:cNvSpPr>
              <p:nvPr/>
            </p:nvSpPr>
            <p:spPr bwMode="auto">
              <a:xfrm>
                <a:off x="768" y="3094"/>
                <a:ext cx="6" cy="1"/>
              </a:xfrm>
              <a:prstGeom prst="rect">
                <a:avLst/>
              </a:prstGeom>
              <a:solidFill>
                <a:srgbClr val="DADCDD"/>
              </a:solidFill>
              <a:ln w="9525">
                <a:noFill/>
                <a:miter lim="800000"/>
                <a:headEnd/>
                <a:tailEnd/>
              </a:ln>
            </p:spPr>
            <p:txBody>
              <a:bodyPr/>
              <a:lstStyle/>
              <a:p>
                <a:endParaRPr lang="en-US"/>
              </a:p>
            </p:txBody>
          </p:sp>
          <p:sp>
            <p:nvSpPr>
              <p:cNvPr id="164" name="Rectangle 37"/>
              <p:cNvSpPr>
                <a:spLocks noChangeArrowheads="1"/>
              </p:cNvSpPr>
              <p:nvPr/>
            </p:nvSpPr>
            <p:spPr bwMode="auto">
              <a:xfrm>
                <a:off x="1152" y="3094"/>
                <a:ext cx="6" cy="1"/>
              </a:xfrm>
              <a:prstGeom prst="rect">
                <a:avLst/>
              </a:prstGeom>
              <a:solidFill>
                <a:srgbClr val="DADCDD"/>
              </a:solidFill>
              <a:ln w="9525">
                <a:noFill/>
                <a:miter lim="800000"/>
                <a:headEnd/>
                <a:tailEnd/>
              </a:ln>
            </p:spPr>
            <p:txBody>
              <a:bodyPr/>
              <a:lstStyle/>
              <a:p>
                <a:endParaRPr lang="en-US"/>
              </a:p>
            </p:txBody>
          </p:sp>
          <p:sp>
            <p:nvSpPr>
              <p:cNvPr id="165" name="Rectangle 38"/>
              <p:cNvSpPr>
                <a:spLocks noChangeArrowheads="1"/>
              </p:cNvSpPr>
              <p:nvPr/>
            </p:nvSpPr>
            <p:spPr bwMode="auto">
              <a:xfrm>
                <a:off x="1296" y="3094"/>
                <a:ext cx="6" cy="1"/>
              </a:xfrm>
              <a:prstGeom prst="rect">
                <a:avLst/>
              </a:prstGeom>
              <a:solidFill>
                <a:srgbClr val="DADCDD"/>
              </a:solidFill>
              <a:ln w="9525">
                <a:noFill/>
                <a:miter lim="800000"/>
                <a:headEnd/>
                <a:tailEnd/>
              </a:ln>
            </p:spPr>
            <p:txBody>
              <a:bodyPr/>
              <a:lstStyle/>
              <a:p>
                <a:endParaRPr lang="en-US"/>
              </a:p>
            </p:txBody>
          </p:sp>
          <p:sp>
            <p:nvSpPr>
              <p:cNvPr id="166" name="Line 39"/>
              <p:cNvSpPr>
                <a:spLocks noChangeShapeType="1"/>
              </p:cNvSpPr>
              <p:nvPr/>
            </p:nvSpPr>
            <p:spPr bwMode="auto">
              <a:xfrm>
                <a:off x="774" y="3094"/>
                <a:ext cx="1578" cy="0"/>
              </a:xfrm>
              <a:prstGeom prst="line">
                <a:avLst/>
              </a:prstGeom>
              <a:noFill/>
              <a:ln w="0">
                <a:solidFill>
                  <a:srgbClr val="FFFFFF"/>
                </a:solidFill>
                <a:round/>
                <a:headEnd/>
                <a:tailEnd/>
              </a:ln>
            </p:spPr>
            <p:txBody>
              <a:bodyPr/>
              <a:lstStyle/>
              <a:p>
                <a:endParaRPr lang="en-US"/>
              </a:p>
            </p:txBody>
          </p:sp>
          <p:sp>
            <p:nvSpPr>
              <p:cNvPr id="167" name="Rectangle 40"/>
              <p:cNvSpPr>
                <a:spLocks noChangeArrowheads="1"/>
              </p:cNvSpPr>
              <p:nvPr/>
            </p:nvSpPr>
            <p:spPr bwMode="auto">
              <a:xfrm>
                <a:off x="774" y="3094"/>
                <a:ext cx="1578" cy="6"/>
              </a:xfrm>
              <a:prstGeom prst="rect">
                <a:avLst/>
              </a:prstGeom>
              <a:solidFill>
                <a:srgbClr val="FFFFFF"/>
              </a:solidFill>
              <a:ln w="9525">
                <a:noFill/>
                <a:miter lim="800000"/>
                <a:headEnd/>
                <a:tailEnd/>
              </a:ln>
            </p:spPr>
            <p:txBody>
              <a:bodyPr/>
              <a:lstStyle/>
              <a:p>
                <a:endParaRPr lang="en-US"/>
              </a:p>
            </p:txBody>
          </p:sp>
          <p:sp>
            <p:nvSpPr>
              <p:cNvPr id="168" name="Rectangle 41"/>
              <p:cNvSpPr>
                <a:spLocks noChangeArrowheads="1"/>
              </p:cNvSpPr>
              <p:nvPr/>
            </p:nvSpPr>
            <p:spPr bwMode="auto">
              <a:xfrm>
                <a:off x="2346" y="3094"/>
                <a:ext cx="6" cy="1"/>
              </a:xfrm>
              <a:prstGeom prst="rect">
                <a:avLst/>
              </a:prstGeom>
              <a:solidFill>
                <a:srgbClr val="DADCDD"/>
              </a:solidFill>
              <a:ln w="9525">
                <a:noFill/>
                <a:miter lim="800000"/>
                <a:headEnd/>
                <a:tailEnd/>
              </a:ln>
            </p:spPr>
            <p:txBody>
              <a:bodyPr/>
              <a:lstStyle/>
              <a:p>
                <a:endParaRPr lang="en-US"/>
              </a:p>
            </p:txBody>
          </p:sp>
          <p:sp>
            <p:nvSpPr>
              <p:cNvPr id="169" name="Line 42"/>
              <p:cNvSpPr>
                <a:spLocks noChangeShapeType="1"/>
              </p:cNvSpPr>
              <p:nvPr/>
            </p:nvSpPr>
            <p:spPr bwMode="auto">
              <a:xfrm>
                <a:off x="774" y="3214"/>
                <a:ext cx="528" cy="0"/>
              </a:xfrm>
              <a:prstGeom prst="line">
                <a:avLst/>
              </a:prstGeom>
              <a:noFill/>
              <a:ln w="0">
                <a:solidFill>
                  <a:srgbClr val="FFFFFF"/>
                </a:solidFill>
                <a:round/>
                <a:headEnd/>
                <a:tailEnd/>
              </a:ln>
            </p:spPr>
            <p:txBody>
              <a:bodyPr/>
              <a:lstStyle/>
              <a:p>
                <a:endParaRPr lang="en-US"/>
              </a:p>
            </p:txBody>
          </p:sp>
          <p:sp>
            <p:nvSpPr>
              <p:cNvPr id="170" name="Rectangle 43"/>
              <p:cNvSpPr>
                <a:spLocks noChangeArrowheads="1"/>
              </p:cNvSpPr>
              <p:nvPr/>
            </p:nvSpPr>
            <p:spPr bwMode="auto">
              <a:xfrm>
                <a:off x="774" y="3214"/>
                <a:ext cx="528" cy="6"/>
              </a:xfrm>
              <a:prstGeom prst="rect">
                <a:avLst/>
              </a:prstGeom>
              <a:solidFill>
                <a:srgbClr val="FFFFFF"/>
              </a:solidFill>
              <a:ln w="9525">
                <a:noFill/>
                <a:miter lim="800000"/>
                <a:headEnd/>
                <a:tailEnd/>
              </a:ln>
            </p:spPr>
            <p:txBody>
              <a:bodyPr/>
              <a:lstStyle/>
              <a:p>
                <a:endParaRPr lang="en-US"/>
              </a:p>
            </p:txBody>
          </p:sp>
          <p:sp>
            <p:nvSpPr>
              <p:cNvPr id="171" name="Line 44"/>
              <p:cNvSpPr>
                <a:spLocks noChangeShapeType="1"/>
              </p:cNvSpPr>
              <p:nvPr/>
            </p:nvSpPr>
            <p:spPr bwMode="auto">
              <a:xfrm>
                <a:off x="774" y="3334"/>
                <a:ext cx="378" cy="0"/>
              </a:xfrm>
              <a:prstGeom prst="line">
                <a:avLst/>
              </a:prstGeom>
              <a:noFill/>
              <a:ln w="0">
                <a:solidFill>
                  <a:srgbClr val="FFFFFF"/>
                </a:solidFill>
                <a:round/>
                <a:headEnd/>
                <a:tailEnd/>
              </a:ln>
            </p:spPr>
            <p:txBody>
              <a:bodyPr/>
              <a:lstStyle/>
              <a:p>
                <a:endParaRPr lang="en-US"/>
              </a:p>
            </p:txBody>
          </p:sp>
          <p:sp>
            <p:nvSpPr>
              <p:cNvPr id="172" name="Rectangle 45"/>
              <p:cNvSpPr>
                <a:spLocks noChangeArrowheads="1"/>
              </p:cNvSpPr>
              <p:nvPr/>
            </p:nvSpPr>
            <p:spPr bwMode="auto">
              <a:xfrm>
                <a:off x="774" y="3334"/>
                <a:ext cx="378" cy="6"/>
              </a:xfrm>
              <a:prstGeom prst="rect">
                <a:avLst/>
              </a:prstGeom>
              <a:solidFill>
                <a:srgbClr val="FFFFFF"/>
              </a:solidFill>
              <a:ln w="9525">
                <a:noFill/>
                <a:miter lim="800000"/>
                <a:headEnd/>
                <a:tailEnd/>
              </a:ln>
            </p:spPr>
            <p:txBody>
              <a:bodyPr/>
              <a:lstStyle/>
              <a:p>
                <a:endParaRPr lang="en-US"/>
              </a:p>
            </p:txBody>
          </p:sp>
          <p:sp>
            <p:nvSpPr>
              <p:cNvPr id="173" name="Line 46"/>
              <p:cNvSpPr>
                <a:spLocks noChangeShapeType="1"/>
              </p:cNvSpPr>
              <p:nvPr/>
            </p:nvSpPr>
            <p:spPr bwMode="auto">
              <a:xfrm>
                <a:off x="1152" y="3100"/>
                <a:ext cx="0" cy="234"/>
              </a:xfrm>
              <a:prstGeom prst="line">
                <a:avLst/>
              </a:prstGeom>
              <a:noFill/>
              <a:ln w="0">
                <a:solidFill>
                  <a:srgbClr val="FFFFFF"/>
                </a:solidFill>
                <a:round/>
                <a:headEnd/>
                <a:tailEnd/>
              </a:ln>
            </p:spPr>
            <p:txBody>
              <a:bodyPr/>
              <a:lstStyle/>
              <a:p>
                <a:endParaRPr lang="en-US"/>
              </a:p>
            </p:txBody>
          </p:sp>
          <p:sp>
            <p:nvSpPr>
              <p:cNvPr id="174" name="Rectangle 47"/>
              <p:cNvSpPr>
                <a:spLocks noChangeArrowheads="1"/>
              </p:cNvSpPr>
              <p:nvPr/>
            </p:nvSpPr>
            <p:spPr bwMode="auto">
              <a:xfrm>
                <a:off x="1152" y="3100"/>
                <a:ext cx="6" cy="234"/>
              </a:xfrm>
              <a:prstGeom prst="rect">
                <a:avLst/>
              </a:prstGeom>
              <a:solidFill>
                <a:srgbClr val="FFFFFF"/>
              </a:solidFill>
              <a:ln w="9525">
                <a:noFill/>
                <a:miter lim="800000"/>
                <a:headEnd/>
                <a:tailEnd/>
              </a:ln>
            </p:spPr>
            <p:txBody>
              <a:bodyPr/>
              <a:lstStyle/>
              <a:p>
                <a:endParaRPr lang="en-US"/>
              </a:p>
            </p:txBody>
          </p:sp>
          <p:sp>
            <p:nvSpPr>
              <p:cNvPr id="175" name="Line 48"/>
              <p:cNvSpPr>
                <a:spLocks noChangeShapeType="1"/>
              </p:cNvSpPr>
              <p:nvPr/>
            </p:nvSpPr>
            <p:spPr bwMode="auto">
              <a:xfrm>
                <a:off x="1152" y="3334"/>
                <a:ext cx="150" cy="0"/>
              </a:xfrm>
              <a:prstGeom prst="line">
                <a:avLst/>
              </a:prstGeom>
              <a:noFill/>
              <a:ln w="0">
                <a:solidFill>
                  <a:srgbClr val="000000"/>
                </a:solidFill>
                <a:round/>
                <a:headEnd/>
                <a:tailEnd/>
              </a:ln>
            </p:spPr>
            <p:txBody>
              <a:bodyPr/>
              <a:lstStyle/>
              <a:p>
                <a:endParaRPr lang="en-US"/>
              </a:p>
            </p:txBody>
          </p:sp>
          <p:sp>
            <p:nvSpPr>
              <p:cNvPr id="176" name="Rectangle 49"/>
              <p:cNvSpPr>
                <a:spLocks noChangeArrowheads="1"/>
              </p:cNvSpPr>
              <p:nvPr/>
            </p:nvSpPr>
            <p:spPr bwMode="auto">
              <a:xfrm>
                <a:off x="1152" y="3334"/>
                <a:ext cx="150" cy="6"/>
              </a:xfrm>
              <a:prstGeom prst="rect">
                <a:avLst/>
              </a:prstGeom>
              <a:solidFill>
                <a:srgbClr val="000000"/>
              </a:solidFill>
              <a:ln w="9525">
                <a:noFill/>
                <a:miter lim="800000"/>
                <a:headEnd/>
                <a:tailEnd/>
              </a:ln>
            </p:spPr>
            <p:txBody>
              <a:bodyPr/>
              <a:lstStyle/>
              <a:p>
                <a:endParaRPr lang="en-US"/>
              </a:p>
            </p:txBody>
          </p:sp>
          <p:sp>
            <p:nvSpPr>
              <p:cNvPr id="177" name="Line 50"/>
              <p:cNvSpPr>
                <a:spLocks noChangeShapeType="1"/>
              </p:cNvSpPr>
              <p:nvPr/>
            </p:nvSpPr>
            <p:spPr bwMode="auto">
              <a:xfrm>
                <a:off x="1296" y="3100"/>
                <a:ext cx="0" cy="234"/>
              </a:xfrm>
              <a:prstGeom prst="line">
                <a:avLst/>
              </a:prstGeom>
              <a:noFill/>
              <a:ln w="0">
                <a:solidFill>
                  <a:srgbClr val="FFFFFF"/>
                </a:solidFill>
                <a:round/>
                <a:headEnd/>
                <a:tailEnd/>
              </a:ln>
            </p:spPr>
            <p:txBody>
              <a:bodyPr/>
              <a:lstStyle/>
              <a:p>
                <a:endParaRPr lang="en-US"/>
              </a:p>
            </p:txBody>
          </p:sp>
          <p:sp>
            <p:nvSpPr>
              <p:cNvPr id="178" name="Rectangle 51"/>
              <p:cNvSpPr>
                <a:spLocks noChangeArrowheads="1"/>
              </p:cNvSpPr>
              <p:nvPr/>
            </p:nvSpPr>
            <p:spPr bwMode="auto">
              <a:xfrm>
                <a:off x="1296" y="3100"/>
                <a:ext cx="6" cy="234"/>
              </a:xfrm>
              <a:prstGeom prst="rect">
                <a:avLst/>
              </a:prstGeom>
              <a:solidFill>
                <a:srgbClr val="FFFFFF"/>
              </a:solidFill>
              <a:ln w="9525">
                <a:noFill/>
                <a:miter lim="800000"/>
                <a:headEnd/>
                <a:tailEnd/>
              </a:ln>
            </p:spPr>
            <p:txBody>
              <a:bodyPr/>
              <a:lstStyle/>
              <a:p>
                <a:endParaRPr lang="en-US"/>
              </a:p>
            </p:txBody>
          </p:sp>
          <p:sp>
            <p:nvSpPr>
              <p:cNvPr id="179" name="Rectangle 52"/>
              <p:cNvSpPr>
                <a:spLocks noChangeArrowheads="1"/>
              </p:cNvSpPr>
              <p:nvPr/>
            </p:nvSpPr>
            <p:spPr bwMode="auto">
              <a:xfrm>
                <a:off x="1506" y="3094"/>
                <a:ext cx="6" cy="1"/>
              </a:xfrm>
              <a:prstGeom prst="rect">
                <a:avLst/>
              </a:prstGeom>
              <a:solidFill>
                <a:srgbClr val="DADCDD"/>
              </a:solidFill>
              <a:ln w="9525">
                <a:noFill/>
                <a:miter lim="800000"/>
                <a:headEnd/>
                <a:tailEnd/>
              </a:ln>
            </p:spPr>
            <p:txBody>
              <a:bodyPr/>
              <a:lstStyle/>
              <a:p>
                <a:endParaRPr lang="en-US"/>
              </a:p>
            </p:txBody>
          </p:sp>
          <p:sp>
            <p:nvSpPr>
              <p:cNvPr id="180" name="Rectangle 53"/>
              <p:cNvSpPr>
                <a:spLocks noChangeArrowheads="1"/>
              </p:cNvSpPr>
              <p:nvPr/>
            </p:nvSpPr>
            <p:spPr bwMode="auto">
              <a:xfrm>
                <a:off x="1716" y="3094"/>
                <a:ext cx="6" cy="1"/>
              </a:xfrm>
              <a:prstGeom prst="rect">
                <a:avLst/>
              </a:prstGeom>
              <a:solidFill>
                <a:srgbClr val="DADCDD"/>
              </a:solidFill>
              <a:ln w="9525">
                <a:noFill/>
                <a:miter lim="800000"/>
                <a:headEnd/>
                <a:tailEnd/>
              </a:ln>
            </p:spPr>
            <p:txBody>
              <a:bodyPr/>
              <a:lstStyle/>
              <a:p>
                <a:endParaRPr lang="en-US"/>
              </a:p>
            </p:txBody>
          </p:sp>
          <p:sp>
            <p:nvSpPr>
              <p:cNvPr id="181" name="Rectangle 54"/>
              <p:cNvSpPr>
                <a:spLocks noChangeArrowheads="1"/>
              </p:cNvSpPr>
              <p:nvPr/>
            </p:nvSpPr>
            <p:spPr bwMode="auto">
              <a:xfrm>
                <a:off x="1926" y="3094"/>
                <a:ext cx="6" cy="1"/>
              </a:xfrm>
              <a:prstGeom prst="rect">
                <a:avLst/>
              </a:prstGeom>
              <a:solidFill>
                <a:srgbClr val="DADCDD"/>
              </a:solidFill>
              <a:ln w="9525">
                <a:noFill/>
                <a:miter lim="800000"/>
                <a:headEnd/>
                <a:tailEnd/>
              </a:ln>
            </p:spPr>
            <p:txBody>
              <a:bodyPr/>
              <a:lstStyle/>
              <a:p>
                <a:endParaRPr lang="en-US"/>
              </a:p>
            </p:txBody>
          </p:sp>
          <p:sp>
            <p:nvSpPr>
              <p:cNvPr id="182" name="Rectangle 55"/>
              <p:cNvSpPr>
                <a:spLocks noChangeArrowheads="1"/>
              </p:cNvSpPr>
              <p:nvPr/>
            </p:nvSpPr>
            <p:spPr bwMode="auto">
              <a:xfrm>
                <a:off x="2136" y="3094"/>
                <a:ext cx="6" cy="1"/>
              </a:xfrm>
              <a:prstGeom prst="rect">
                <a:avLst/>
              </a:prstGeom>
              <a:solidFill>
                <a:srgbClr val="DADCDD"/>
              </a:solidFill>
              <a:ln w="9525">
                <a:noFill/>
                <a:miter lim="800000"/>
                <a:headEnd/>
                <a:tailEnd/>
              </a:ln>
            </p:spPr>
            <p:txBody>
              <a:bodyPr/>
              <a:lstStyle/>
              <a:p>
                <a:endParaRPr lang="en-US"/>
              </a:p>
            </p:txBody>
          </p:sp>
          <p:sp>
            <p:nvSpPr>
              <p:cNvPr id="183" name="Line 56"/>
              <p:cNvSpPr>
                <a:spLocks noChangeShapeType="1"/>
              </p:cNvSpPr>
              <p:nvPr/>
            </p:nvSpPr>
            <p:spPr bwMode="auto">
              <a:xfrm>
                <a:off x="774" y="3454"/>
                <a:ext cx="378" cy="0"/>
              </a:xfrm>
              <a:prstGeom prst="line">
                <a:avLst/>
              </a:prstGeom>
              <a:noFill/>
              <a:ln w="0">
                <a:solidFill>
                  <a:srgbClr val="FFFFFF"/>
                </a:solidFill>
                <a:round/>
                <a:headEnd/>
                <a:tailEnd/>
              </a:ln>
            </p:spPr>
            <p:txBody>
              <a:bodyPr/>
              <a:lstStyle/>
              <a:p>
                <a:endParaRPr lang="en-US"/>
              </a:p>
            </p:txBody>
          </p:sp>
          <p:sp>
            <p:nvSpPr>
              <p:cNvPr id="184" name="Rectangle 57"/>
              <p:cNvSpPr>
                <a:spLocks noChangeArrowheads="1"/>
              </p:cNvSpPr>
              <p:nvPr/>
            </p:nvSpPr>
            <p:spPr bwMode="auto">
              <a:xfrm>
                <a:off x="774" y="3454"/>
                <a:ext cx="378" cy="6"/>
              </a:xfrm>
              <a:prstGeom prst="rect">
                <a:avLst/>
              </a:prstGeom>
              <a:solidFill>
                <a:srgbClr val="FFFFFF"/>
              </a:solidFill>
              <a:ln w="9525">
                <a:noFill/>
                <a:miter lim="800000"/>
                <a:headEnd/>
                <a:tailEnd/>
              </a:ln>
            </p:spPr>
            <p:txBody>
              <a:bodyPr/>
              <a:lstStyle/>
              <a:p>
                <a:endParaRPr lang="en-US"/>
              </a:p>
            </p:txBody>
          </p:sp>
          <p:sp>
            <p:nvSpPr>
              <p:cNvPr id="185" name="Line 58"/>
              <p:cNvSpPr>
                <a:spLocks noChangeShapeType="1"/>
              </p:cNvSpPr>
              <p:nvPr/>
            </p:nvSpPr>
            <p:spPr bwMode="auto">
              <a:xfrm>
                <a:off x="1152" y="3454"/>
                <a:ext cx="1200" cy="0"/>
              </a:xfrm>
              <a:prstGeom prst="line">
                <a:avLst/>
              </a:prstGeom>
              <a:noFill/>
              <a:ln w="0">
                <a:solidFill>
                  <a:srgbClr val="000000"/>
                </a:solidFill>
                <a:round/>
                <a:headEnd/>
                <a:tailEnd/>
              </a:ln>
            </p:spPr>
            <p:txBody>
              <a:bodyPr/>
              <a:lstStyle/>
              <a:p>
                <a:endParaRPr lang="en-US"/>
              </a:p>
            </p:txBody>
          </p:sp>
          <p:sp>
            <p:nvSpPr>
              <p:cNvPr id="186" name="Rectangle 59"/>
              <p:cNvSpPr>
                <a:spLocks noChangeArrowheads="1"/>
              </p:cNvSpPr>
              <p:nvPr/>
            </p:nvSpPr>
            <p:spPr bwMode="auto">
              <a:xfrm>
                <a:off x="1152" y="3454"/>
                <a:ext cx="1200" cy="6"/>
              </a:xfrm>
              <a:prstGeom prst="rect">
                <a:avLst/>
              </a:prstGeom>
              <a:solidFill>
                <a:srgbClr val="000000"/>
              </a:solidFill>
              <a:ln w="9525">
                <a:noFill/>
                <a:miter lim="800000"/>
                <a:headEnd/>
                <a:tailEnd/>
              </a:ln>
            </p:spPr>
            <p:txBody>
              <a:bodyPr/>
              <a:lstStyle/>
              <a:p>
                <a:endParaRPr lang="en-US"/>
              </a:p>
            </p:txBody>
          </p:sp>
          <p:sp>
            <p:nvSpPr>
              <p:cNvPr id="187" name="Line 60"/>
              <p:cNvSpPr>
                <a:spLocks noChangeShapeType="1"/>
              </p:cNvSpPr>
              <p:nvPr/>
            </p:nvSpPr>
            <p:spPr bwMode="auto">
              <a:xfrm>
                <a:off x="2364" y="2808"/>
                <a:ext cx="0" cy="354"/>
              </a:xfrm>
              <a:prstGeom prst="line">
                <a:avLst/>
              </a:prstGeom>
              <a:noFill/>
              <a:ln w="0">
                <a:solidFill>
                  <a:srgbClr val="FFFFFF"/>
                </a:solidFill>
                <a:round/>
                <a:headEnd/>
                <a:tailEnd/>
              </a:ln>
            </p:spPr>
            <p:txBody>
              <a:bodyPr/>
              <a:lstStyle/>
              <a:p>
                <a:endParaRPr lang="en-US"/>
              </a:p>
            </p:txBody>
          </p:sp>
          <p:sp>
            <p:nvSpPr>
              <p:cNvPr id="188" name="Rectangle 61"/>
              <p:cNvSpPr>
                <a:spLocks noChangeArrowheads="1"/>
              </p:cNvSpPr>
              <p:nvPr/>
            </p:nvSpPr>
            <p:spPr bwMode="auto">
              <a:xfrm>
                <a:off x="2346" y="3100"/>
                <a:ext cx="6" cy="354"/>
              </a:xfrm>
              <a:prstGeom prst="rect">
                <a:avLst/>
              </a:prstGeom>
              <a:solidFill>
                <a:srgbClr val="FFFFFF"/>
              </a:solidFill>
              <a:ln w="9525">
                <a:noFill/>
                <a:miter lim="800000"/>
                <a:headEnd/>
                <a:tailEnd/>
              </a:ln>
            </p:spPr>
            <p:txBody>
              <a:bodyPr/>
              <a:lstStyle/>
              <a:p>
                <a:endParaRPr lang="en-US"/>
              </a:p>
            </p:txBody>
          </p:sp>
          <p:sp>
            <p:nvSpPr>
              <p:cNvPr id="189" name="Line 62"/>
              <p:cNvSpPr>
                <a:spLocks noChangeShapeType="1"/>
              </p:cNvSpPr>
              <p:nvPr/>
            </p:nvSpPr>
            <p:spPr bwMode="auto">
              <a:xfrm>
                <a:off x="1152" y="3574"/>
                <a:ext cx="1200" cy="0"/>
              </a:xfrm>
              <a:prstGeom prst="line">
                <a:avLst/>
              </a:prstGeom>
              <a:noFill/>
              <a:ln w="0">
                <a:solidFill>
                  <a:srgbClr val="000000"/>
                </a:solidFill>
                <a:round/>
                <a:headEnd/>
                <a:tailEnd/>
              </a:ln>
            </p:spPr>
            <p:txBody>
              <a:bodyPr/>
              <a:lstStyle/>
              <a:p>
                <a:endParaRPr lang="en-US"/>
              </a:p>
            </p:txBody>
          </p:sp>
          <p:sp>
            <p:nvSpPr>
              <p:cNvPr id="190" name="Rectangle 63"/>
              <p:cNvSpPr>
                <a:spLocks noChangeArrowheads="1"/>
              </p:cNvSpPr>
              <p:nvPr/>
            </p:nvSpPr>
            <p:spPr bwMode="auto">
              <a:xfrm>
                <a:off x="1152" y="3574"/>
                <a:ext cx="1200" cy="6"/>
              </a:xfrm>
              <a:prstGeom prst="rect">
                <a:avLst/>
              </a:prstGeom>
              <a:solidFill>
                <a:srgbClr val="000000"/>
              </a:solidFill>
              <a:ln w="9525">
                <a:noFill/>
                <a:miter lim="800000"/>
                <a:headEnd/>
                <a:tailEnd/>
              </a:ln>
            </p:spPr>
            <p:txBody>
              <a:bodyPr/>
              <a:lstStyle/>
              <a:p>
                <a:endParaRPr lang="en-US"/>
              </a:p>
            </p:txBody>
          </p:sp>
          <p:sp>
            <p:nvSpPr>
              <p:cNvPr id="191" name="Line 64"/>
              <p:cNvSpPr>
                <a:spLocks noChangeShapeType="1"/>
              </p:cNvSpPr>
              <p:nvPr/>
            </p:nvSpPr>
            <p:spPr bwMode="auto">
              <a:xfrm>
                <a:off x="1152" y="3694"/>
                <a:ext cx="1200" cy="0"/>
              </a:xfrm>
              <a:prstGeom prst="line">
                <a:avLst/>
              </a:prstGeom>
              <a:noFill/>
              <a:ln w="0">
                <a:solidFill>
                  <a:srgbClr val="000000"/>
                </a:solidFill>
                <a:round/>
                <a:headEnd/>
                <a:tailEnd/>
              </a:ln>
            </p:spPr>
            <p:txBody>
              <a:bodyPr/>
              <a:lstStyle/>
              <a:p>
                <a:endParaRPr lang="en-US"/>
              </a:p>
            </p:txBody>
          </p:sp>
          <p:sp>
            <p:nvSpPr>
              <p:cNvPr id="192" name="Rectangle 65"/>
              <p:cNvSpPr>
                <a:spLocks noChangeArrowheads="1"/>
              </p:cNvSpPr>
              <p:nvPr/>
            </p:nvSpPr>
            <p:spPr bwMode="auto">
              <a:xfrm>
                <a:off x="1152" y="3694"/>
                <a:ext cx="1200" cy="6"/>
              </a:xfrm>
              <a:prstGeom prst="rect">
                <a:avLst/>
              </a:prstGeom>
              <a:solidFill>
                <a:srgbClr val="000000"/>
              </a:solidFill>
              <a:ln w="9525">
                <a:noFill/>
                <a:miter lim="800000"/>
                <a:headEnd/>
                <a:tailEnd/>
              </a:ln>
            </p:spPr>
            <p:txBody>
              <a:bodyPr/>
              <a:lstStyle/>
              <a:p>
                <a:endParaRPr lang="en-US"/>
              </a:p>
            </p:txBody>
          </p:sp>
          <p:sp>
            <p:nvSpPr>
              <p:cNvPr id="193" name="Line 66"/>
              <p:cNvSpPr>
                <a:spLocks noChangeShapeType="1"/>
              </p:cNvSpPr>
              <p:nvPr/>
            </p:nvSpPr>
            <p:spPr bwMode="auto">
              <a:xfrm>
                <a:off x="1152" y="3814"/>
                <a:ext cx="1200" cy="0"/>
              </a:xfrm>
              <a:prstGeom prst="line">
                <a:avLst/>
              </a:prstGeom>
              <a:noFill/>
              <a:ln w="0">
                <a:solidFill>
                  <a:srgbClr val="000000"/>
                </a:solidFill>
                <a:round/>
                <a:headEnd/>
                <a:tailEnd/>
              </a:ln>
            </p:spPr>
            <p:txBody>
              <a:bodyPr/>
              <a:lstStyle/>
              <a:p>
                <a:endParaRPr lang="en-US"/>
              </a:p>
            </p:txBody>
          </p:sp>
          <p:sp>
            <p:nvSpPr>
              <p:cNvPr id="194" name="Rectangle 67"/>
              <p:cNvSpPr>
                <a:spLocks noChangeArrowheads="1"/>
              </p:cNvSpPr>
              <p:nvPr/>
            </p:nvSpPr>
            <p:spPr bwMode="auto">
              <a:xfrm>
                <a:off x="1152" y="3814"/>
                <a:ext cx="1200" cy="6"/>
              </a:xfrm>
              <a:prstGeom prst="rect">
                <a:avLst/>
              </a:prstGeom>
              <a:solidFill>
                <a:srgbClr val="000000"/>
              </a:solidFill>
              <a:ln w="9525">
                <a:noFill/>
                <a:miter lim="800000"/>
                <a:headEnd/>
                <a:tailEnd/>
              </a:ln>
            </p:spPr>
            <p:txBody>
              <a:bodyPr/>
              <a:lstStyle/>
              <a:p>
                <a:endParaRPr lang="en-US"/>
              </a:p>
            </p:txBody>
          </p:sp>
          <p:sp>
            <p:nvSpPr>
              <p:cNvPr id="195" name="Line 68"/>
              <p:cNvSpPr>
                <a:spLocks noChangeShapeType="1"/>
              </p:cNvSpPr>
              <p:nvPr/>
            </p:nvSpPr>
            <p:spPr bwMode="auto">
              <a:xfrm>
                <a:off x="1152" y="3934"/>
                <a:ext cx="1200" cy="0"/>
              </a:xfrm>
              <a:prstGeom prst="line">
                <a:avLst/>
              </a:prstGeom>
              <a:noFill/>
              <a:ln w="0">
                <a:solidFill>
                  <a:srgbClr val="000000"/>
                </a:solidFill>
                <a:round/>
                <a:headEnd/>
                <a:tailEnd/>
              </a:ln>
            </p:spPr>
            <p:txBody>
              <a:bodyPr/>
              <a:lstStyle/>
              <a:p>
                <a:endParaRPr lang="en-US"/>
              </a:p>
            </p:txBody>
          </p:sp>
          <p:sp>
            <p:nvSpPr>
              <p:cNvPr id="196" name="Rectangle 69"/>
              <p:cNvSpPr>
                <a:spLocks noChangeArrowheads="1"/>
              </p:cNvSpPr>
              <p:nvPr/>
            </p:nvSpPr>
            <p:spPr bwMode="auto">
              <a:xfrm>
                <a:off x="1152" y="3934"/>
                <a:ext cx="1200" cy="6"/>
              </a:xfrm>
              <a:prstGeom prst="rect">
                <a:avLst/>
              </a:prstGeom>
              <a:solidFill>
                <a:srgbClr val="000000"/>
              </a:solidFill>
              <a:ln w="9525">
                <a:noFill/>
                <a:miter lim="800000"/>
                <a:headEnd/>
                <a:tailEnd/>
              </a:ln>
            </p:spPr>
            <p:txBody>
              <a:bodyPr/>
              <a:lstStyle/>
              <a:p>
                <a:endParaRPr lang="en-US"/>
              </a:p>
            </p:txBody>
          </p:sp>
          <p:sp>
            <p:nvSpPr>
              <p:cNvPr id="197" name="Line 70"/>
              <p:cNvSpPr>
                <a:spLocks noChangeShapeType="1"/>
              </p:cNvSpPr>
              <p:nvPr/>
            </p:nvSpPr>
            <p:spPr bwMode="auto">
              <a:xfrm>
                <a:off x="768" y="3094"/>
                <a:ext cx="0" cy="966"/>
              </a:xfrm>
              <a:prstGeom prst="line">
                <a:avLst/>
              </a:prstGeom>
              <a:noFill/>
              <a:ln w="0">
                <a:solidFill>
                  <a:srgbClr val="FFFFFF"/>
                </a:solidFill>
                <a:round/>
                <a:headEnd/>
                <a:tailEnd/>
              </a:ln>
            </p:spPr>
            <p:txBody>
              <a:bodyPr/>
              <a:lstStyle/>
              <a:p>
                <a:endParaRPr lang="en-US"/>
              </a:p>
            </p:txBody>
          </p:sp>
          <p:sp>
            <p:nvSpPr>
              <p:cNvPr id="198" name="Rectangle 71"/>
              <p:cNvSpPr>
                <a:spLocks noChangeArrowheads="1"/>
              </p:cNvSpPr>
              <p:nvPr/>
            </p:nvSpPr>
            <p:spPr bwMode="auto">
              <a:xfrm>
                <a:off x="768" y="3094"/>
                <a:ext cx="6" cy="966"/>
              </a:xfrm>
              <a:prstGeom prst="rect">
                <a:avLst/>
              </a:prstGeom>
              <a:solidFill>
                <a:srgbClr val="FFFFFF"/>
              </a:solidFill>
              <a:ln w="9525">
                <a:noFill/>
                <a:miter lim="800000"/>
                <a:headEnd/>
                <a:tailEnd/>
              </a:ln>
            </p:spPr>
            <p:txBody>
              <a:bodyPr/>
              <a:lstStyle/>
              <a:p>
                <a:endParaRPr lang="en-US"/>
              </a:p>
            </p:txBody>
          </p:sp>
          <p:sp>
            <p:nvSpPr>
              <p:cNvPr id="199" name="Line 72"/>
              <p:cNvSpPr>
                <a:spLocks noChangeShapeType="1"/>
              </p:cNvSpPr>
              <p:nvPr/>
            </p:nvSpPr>
            <p:spPr bwMode="auto">
              <a:xfrm>
                <a:off x="774" y="4054"/>
                <a:ext cx="378" cy="0"/>
              </a:xfrm>
              <a:prstGeom prst="line">
                <a:avLst/>
              </a:prstGeom>
              <a:noFill/>
              <a:ln w="0">
                <a:solidFill>
                  <a:srgbClr val="FFFFFF"/>
                </a:solidFill>
                <a:round/>
                <a:headEnd/>
                <a:tailEnd/>
              </a:ln>
            </p:spPr>
            <p:txBody>
              <a:bodyPr/>
              <a:lstStyle/>
              <a:p>
                <a:endParaRPr lang="en-US"/>
              </a:p>
            </p:txBody>
          </p:sp>
          <p:sp>
            <p:nvSpPr>
              <p:cNvPr id="200" name="Rectangle 73"/>
              <p:cNvSpPr>
                <a:spLocks noChangeArrowheads="1"/>
              </p:cNvSpPr>
              <p:nvPr/>
            </p:nvSpPr>
            <p:spPr bwMode="auto">
              <a:xfrm>
                <a:off x="774" y="4054"/>
                <a:ext cx="378" cy="6"/>
              </a:xfrm>
              <a:prstGeom prst="rect">
                <a:avLst/>
              </a:prstGeom>
              <a:solidFill>
                <a:srgbClr val="FFFFFF"/>
              </a:solidFill>
              <a:ln w="9525">
                <a:noFill/>
                <a:miter lim="800000"/>
                <a:headEnd/>
                <a:tailEnd/>
              </a:ln>
            </p:spPr>
            <p:txBody>
              <a:bodyPr/>
              <a:lstStyle/>
              <a:p>
                <a:endParaRPr lang="en-US"/>
              </a:p>
            </p:txBody>
          </p:sp>
          <p:sp>
            <p:nvSpPr>
              <p:cNvPr id="201" name="Line 74"/>
              <p:cNvSpPr>
                <a:spLocks noChangeShapeType="1"/>
              </p:cNvSpPr>
              <p:nvPr/>
            </p:nvSpPr>
            <p:spPr bwMode="auto">
              <a:xfrm>
                <a:off x="1296" y="3340"/>
                <a:ext cx="0" cy="720"/>
              </a:xfrm>
              <a:prstGeom prst="line">
                <a:avLst/>
              </a:prstGeom>
              <a:noFill/>
              <a:ln w="0">
                <a:solidFill>
                  <a:srgbClr val="000000"/>
                </a:solidFill>
                <a:round/>
                <a:headEnd/>
                <a:tailEnd/>
              </a:ln>
            </p:spPr>
            <p:txBody>
              <a:bodyPr/>
              <a:lstStyle/>
              <a:p>
                <a:endParaRPr lang="en-US"/>
              </a:p>
            </p:txBody>
          </p:sp>
          <p:sp>
            <p:nvSpPr>
              <p:cNvPr id="202" name="Rectangle 75"/>
              <p:cNvSpPr>
                <a:spLocks noChangeArrowheads="1"/>
              </p:cNvSpPr>
              <p:nvPr/>
            </p:nvSpPr>
            <p:spPr bwMode="auto">
              <a:xfrm>
                <a:off x="1296" y="3340"/>
                <a:ext cx="6" cy="720"/>
              </a:xfrm>
              <a:prstGeom prst="rect">
                <a:avLst/>
              </a:prstGeom>
              <a:solidFill>
                <a:srgbClr val="000000"/>
              </a:solidFill>
              <a:ln w="9525">
                <a:noFill/>
                <a:miter lim="800000"/>
                <a:headEnd/>
                <a:tailEnd/>
              </a:ln>
            </p:spPr>
            <p:txBody>
              <a:bodyPr/>
              <a:lstStyle/>
              <a:p>
                <a:endParaRPr lang="en-US"/>
              </a:p>
            </p:txBody>
          </p:sp>
          <p:sp>
            <p:nvSpPr>
              <p:cNvPr id="203" name="Line 76"/>
              <p:cNvSpPr>
                <a:spLocks noChangeShapeType="1"/>
              </p:cNvSpPr>
              <p:nvPr/>
            </p:nvSpPr>
            <p:spPr bwMode="auto">
              <a:xfrm>
                <a:off x="1506" y="3334"/>
                <a:ext cx="0" cy="726"/>
              </a:xfrm>
              <a:prstGeom prst="line">
                <a:avLst/>
              </a:prstGeom>
              <a:noFill/>
              <a:ln w="0">
                <a:solidFill>
                  <a:srgbClr val="000000"/>
                </a:solidFill>
                <a:round/>
                <a:headEnd/>
                <a:tailEnd/>
              </a:ln>
            </p:spPr>
            <p:txBody>
              <a:bodyPr/>
              <a:lstStyle/>
              <a:p>
                <a:endParaRPr lang="en-US"/>
              </a:p>
            </p:txBody>
          </p:sp>
          <p:sp>
            <p:nvSpPr>
              <p:cNvPr id="204" name="Rectangle 77"/>
              <p:cNvSpPr>
                <a:spLocks noChangeArrowheads="1"/>
              </p:cNvSpPr>
              <p:nvPr/>
            </p:nvSpPr>
            <p:spPr bwMode="auto">
              <a:xfrm>
                <a:off x="1506" y="3334"/>
                <a:ext cx="6" cy="726"/>
              </a:xfrm>
              <a:prstGeom prst="rect">
                <a:avLst/>
              </a:prstGeom>
              <a:solidFill>
                <a:srgbClr val="000000"/>
              </a:solidFill>
              <a:ln w="9525">
                <a:noFill/>
                <a:miter lim="800000"/>
                <a:headEnd/>
                <a:tailEnd/>
              </a:ln>
            </p:spPr>
            <p:txBody>
              <a:bodyPr/>
              <a:lstStyle/>
              <a:p>
                <a:endParaRPr lang="en-US"/>
              </a:p>
            </p:txBody>
          </p:sp>
          <p:sp>
            <p:nvSpPr>
              <p:cNvPr id="205" name="Line 78"/>
              <p:cNvSpPr>
                <a:spLocks noChangeShapeType="1"/>
              </p:cNvSpPr>
              <p:nvPr/>
            </p:nvSpPr>
            <p:spPr bwMode="auto">
              <a:xfrm>
                <a:off x="1716" y="3334"/>
                <a:ext cx="0" cy="726"/>
              </a:xfrm>
              <a:prstGeom prst="line">
                <a:avLst/>
              </a:prstGeom>
              <a:noFill/>
              <a:ln w="0">
                <a:solidFill>
                  <a:srgbClr val="000000"/>
                </a:solidFill>
                <a:round/>
                <a:headEnd/>
                <a:tailEnd/>
              </a:ln>
            </p:spPr>
            <p:txBody>
              <a:bodyPr/>
              <a:lstStyle/>
              <a:p>
                <a:endParaRPr lang="en-US"/>
              </a:p>
            </p:txBody>
          </p:sp>
          <p:sp>
            <p:nvSpPr>
              <p:cNvPr id="206" name="Rectangle 79"/>
              <p:cNvSpPr>
                <a:spLocks noChangeArrowheads="1"/>
              </p:cNvSpPr>
              <p:nvPr/>
            </p:nvSpPr>
            <p:spPr bwMode="auto">
              <a:xfrm>
                <a:off x="1716" y="3334"/>
                <a:ext cx="6" cy="726"/>
              </a:xfrm>
              <a:prstGeom prst="rect">
                <a:avLst/>
              </a:prstGeom>
              <a:solidFill>
                <a:srgbClr val="000000"/>
              </a:solidFill>
              <a:ln w="9525">
                <a:noFill/>
                <a:miter lim="800000"/>
                <a:headEnd/>
                <a:tailEnd/>
              </a:ln>
            </p:spPr>
            <p:txBody>
              <a:bodyPr/>
              <a:lstStyle/>
              <a:p>
                <a:endParaRPr lang="en-US"/>
              </a:p>
            </p:txBody>
          </p:sp>
          <p:sp>
            <p:nvSpPr>
              <p:cNvPr id="207" name="Line 80"/>
              <p:cNvSpPr>
                <a:spLocks noChangeShapeType="1"/>
              </p:cNvSpPr>
              <p:nvPr/>
            </p:nvSpPr>
            <p:spPr bwMode="auto">
              <a:xfrm>
                <a:off x="1926" y="3334"/>
                <a:ext cx="0" cy="726"/>
              </a:xfrm>
              <a:prstGeom prst="line">
                <a:avLst/>
              </a:prstGeom>
              <a:noFill/>
              <a:ln w="0">
                <a:solidFill>
                  <a:srgbClr val="000000"/>
                </a:solidFill>
                <a:round/>
                <a:headEnd/>
                <a:tailEnd/>
              </a:ln>
            </p:spPr>
            <p:txBody>
              <a:bodyPr/>
              <a:lstStyle/>
              <a:p>
                <a:endParaRPr lang="en-US"/>
              </a:p>
            </p:txBody>
          </p:sp>
          <p:sp>
            <p:nvSpPr>
              <p:cNvPr id="208" name="Rectangle 81"/>
              <p:cNvSpPr>
                <a:spLocks noChangeArrowheads="1"/>
              </p:cNvSpPr>
              <p:nvPr/>
            </p:nvSpPr>
            <p:spPr bwMode="auto">
              <a:xfrm>
                <a:off x="1926" y="3334"/>
                <a:ext cx="6" cy="726"/>
              </a:xfrm>
              <a:prstGeom prst="rect">
                <a:avLst/>
              </a:prstGeom>
              <a:solidFill>
                <a:srgbClr val="000000"/>
              </a:solidFill>
              <a:ln w="9525">
                <a:noFill/>
                <a:miter lim="800000"/>
                <a:headEnd/>
                <a:tailEnd/>
              </a:ln>
            </p:spPr>
            <p:txBody>
              <a:bodyPr/>
              <a:lstStyle/>
              <a:p>
                <a:endParaRPr lang="en-US"/>
              </a:p>
            </p:txBody>
          </p:sp>
          <p:sp>
            <p:nvSpPr>
              <p:cNvPr id="209" name="Line 82"/>
              <p:cNvSpPr>
                <a:spLocks noChangeShapeType="1"/>
              </p:cNvSpPr>
              <p:nvPr/>
            </p:nvSpPr>
            <p:spPr bwMode="auto">
              <a:xfrm>
                <a:off x="2136" y="3334"/>
                <a:ext cx="0" cy="726"/>
              </a:xfrm>
              <a:prstGeom prst="line">
                <a:avLst/>
              </a:prstGeom>
              <a:noFill/>
              <a:ln w="0">
                <a:solidFill>
                  <a:srgbClr val="000000"/>
                </a:solidFill>
                <a:round/>
                <a:headEnd/>
                <a:tailEnd/>
              </a:ln>
            </p:spPr>
            <p:txBody>
              <a:bodyPr/>
              <a:lstStyle/>
              <a:p>
                <a:endParaRPr lang="en-US"/>
              </a:p>
            </p:txBody>
          </p:sp>
          <p:sp>
            <p:nvSpPr>
              <p:cNvPr id="210" name="Rectangle 83"/>
              <p:cNvSpPr>
                <a:spLocks noChangeArrowheads="1"/>
              </p:cNvSpPr>
              <p:nvPr/>
            </p:nvSpPr>
            <p:spPr bwMode="auto">
              <a:xfrm>
                <a:off x="2136" y="3334"/>
                <a:ext cx="6" cy="726"/>
              </a:xfrm>
              <a:prstGeom prst="rect">
                <a:avLst/>
              </a:prstGeom>
              <a:solidFill>
                <a:srgbClr val="000000"/>
              </a:solidFill>
              <a:ln w="9525">
                <a:noFill/>
                <a:miter lim="800000"/>
                <a:headEnd/>
                <a:tailEnd/>
              </a:ln>
            </p:spPr>
            <p:txBody>
              <a:bodyPr/>
              <a:lstStyle/>
              <a:p>
                <a:endParaRPr lang="en-US"/>
              </a:p>
            </p:txBody>
          </p:sp>
          <p:sp>
            <p:nvSpPr>
              <p:cNvPr id="211" name="Line 84"/>
              <p:cNvSpPr>
                <a:spLocks noChangeShapeType="1"/>
              </p:cNvSpPr>
              <p:nvPr/>
            </p:nvSpPr>
            <p:spPr bwMode="auto">
              <a:xfrm>
                <a:off x="1152" y="4054"/>
                <a:ext cx="1200" cy="0"/>
              </a:xfrm>
              <a:prstGeom prst="line">
                <a:avLst/>
              </a:prstGeom>
              <a:noFill/>
              <a:ln w="0">
                <a:solidFill>
                  <a:srgbClr val="000000"/>
                </a:solidFill>
                <a:round/>
                <a:headEnd/>
                <a:tailEnd/>
              </a:ln>
            </p:spPr>
            <p:txBody>
              <a:bodyPr/>
              <a:lstStyle/>
              <a:p>
                <a:endParaRPr lang="en-US"/>
              </a:p>
            </p:txBody>
          </p:sp>
          <p:sp>
            <p:nvSpPr>
              <p:cNvPr id="212" name="Rectangle 85"/>
              <p:cNvSpPr>
                <a:spLocks noChangeArrowheads="1"/>
              </p:cNvSpPr>
              <p:nvPr/>
            </p:nvSpPr>
            <p:spPr bwMode="auto">
              <a:xfrm>
                <a:off x="1152" y="4054"/>
                <a:ext cx="1200" cy="6"/>
              </a:xfrm>
              <a:prstGeom prst="rect">
                <a:avLst/>
              </a:prstGeom>
              <a:solidFill>
                <a:srgbClr val="000000"/>
              </a:solidFill>
              <a:ln w="9525">
                <a:noFill/>
                <a:miter lim="800000"/>
                <a:headEnd/>
                <a:tailEnd/>
              </a:ln>
            </p:spPr>
            <p:txBody>
              <a:bodyPr/>
              <a:lstStyle/>
              <a:p>
                <a:endParaRPr lang="en-US"/>
              </a:p>
            </p:txBody>
          </p:sp>
          <p:sp>
            <p:nvSpPr>
              <p:cNvPr id="213" name="Line 86"/>
              <p:cNvSpPr>
                <a:spLocks noChangeShapeType="1"/>
              </p:cNvSpPr>
              <p:nvPr/>
            </p:nvSpPr>
            <p:spPr bwMode="auto">
              <a:xfrm>
                <a:off x="2346" y="3460"/>
                <a:ext cx="0" cy="600"/>
              </a:xfrm>
              <a:prstGeom prst="line">
                <a:avLst/>
              </a:prstGeom>
              <a:noFill/>
              <a:ln w="0">
                <a:solidFill>
                  <a:srgbClr val="000000"/>
                </a:solidFill>
                <a:round/>
                <a:headEnd/>
                <a:tailEnd/>
              </a:ln>
            </p:spPr>
            <p:txBody>
              <a:bodyPr/>
              <a:lstStyle/>
              <a:p>
                <a:endParaRPr lang="en-US"/>
              </a:p>
            </p:txBody>
          </p:sp>
          <p:sp>
            <p:nvSpPr>
              <p:cNvPr id="214" name="Rectangle 87"/>
              <p:cNvSpPr>
                <a:spLocks noChangeArrowheads="1"/>
              </p:cNvSpPr>
              <p:nvPr/>
            </p:nvSpPr>
            <p:spPr bwMode="auto">
              <a:xfrm>
                <a:off x="2346" y="3460"/>
                <a:ext cx="6" cy="600"/>
              </a:xfrm>
              <a:prstGeom prst="rect">
                <a:avLst/>
              </a:prstGeom>
              <a:solidFill>
                <a:srgbClr val="000000"/>
              </a:solidFill>
              <a:ln w="9525">
                <a:noFill/>
                <a:miter lim="800000"/>
                <a:headEnd/>
                <a:tailEnd/>
              </a:ln>
            </p:spPr>
            <p:txBody>
              <a:bodyPr/>
              <a:lstStyle/>
              <a:p>
                <a:endParaRPr lang="en-US"/>
              </a:p>
            </p:txBody>
          </p:sp>
          <p:sp>
            <p:nvSpPr>
              <p:cNvPr id="215" name="Line 88"/>
              <p:cNvSpPr>
                <a:spLocks noChangeShapeType="1"/>
              </p:cNvSpPr>
              <p:nvPr/>
            </p:nvSpPr>
            <p:spPr bwMode="auto">
              <a:xfrm>
                <a:off x="768" y="4060"/>
                <a:ext cx="1" cy="1"/>
              </a:xfrm>
              <a:prstGeom prst="line">
                <a:avLst/>
              </a:prstGeom>
              <a:noFill/>
              <a:ln w="0">
                <a:solidFill>
                  <a:srgbClr val="DADCDD"/>
                </a:solidFill>
                <a:round/>
                <a:headEnd/>
                <a:tailEnd/>
              </a:ln>
            </p:spPr>
            <p:txBody>
              <a:bodyPr/>
              <a:lstStyle/>
              <a:p>
                <a:endParaRPr lang="en-US"/>
              </a:p>
            </p:txBody>
          </p:sp>
          <p:sp>
            <p:nvSpPr>
              <p:cNvPr id="216" name="Rectangle 89"/>
              <p:cNvSpPr>
                <a:spLocks noChangeArrowheads="1"/>
              </p:cNvSpPr>
              <p:nvPr/>
            </p:nvSpPr>
            <p:spPr bwMode="auto">
              <a:xfrm>
                <a:off x="768" y="4060"/>
                <a:ext cx="6" cy="6"/>
              </a:xfrm>
              <a:prstGeom prst="rect">
                <a:avLst/>
              </a:prstGeom>
              <a:solidFill>
                <a:srgbClr val="DADCDD"/>
              </a:solidFill>
              <a:ln w="9525">
                <a:noFill/>
                <a:miter lim="800000"/>
                <a:headEnd/>
                <a:tailEnd/>
              </a:ln>
            </p:spPr>
            <p:txBody>
              <a:bodyPr/>
              <a:lstStyle/>
              <a:p>
                <a:endParaRPr lang="en-US"/>
              </a:p>
            </p:txBody>
          </p:sp>
          <p:sp>
            <p:nvSpPr>
              <p:cNvPr id="217" name="Line 90"/>
              <p:cNvSpPr>
                <a:spLocks noChangeShapeType="1"/>
              </p:cNvSpPr>
              <p:nvPr/>
            </p:nvSpPr>
            <p:spPr bwMode="auto">
              <a:xfrm>
                <a:off x="1152" y="4060"/>
                <a:ext cx="1" cy="1"/>
              </a:xfrm>
              <a:prstGeom prst="line">
                <a:avLst/>
              </a:prstGeom>
              <a:noFill/>
              <a:ln w="0">
                <a:solidFill>
                  <a:srgbClr val="FFFFFF"/>
                </a:solidFill>
                <a:round/>
                <a:headEnd/>
                <a:tailEnd/>
              </a:ln>
            </p:spPr>
            <p:txBody>
              <a:bodyPr/>
              <a:lstStyle/>
              <a:p>
                <a:endParaRPr lang="en-US"/>
              </a:p>
            </p:txBody>
          </p:sp>
          <p:sp>
            <p:nvSpPr>
              <p:cNvPr id="218" name="Rectangle 91"/>
              <p:cNvSpPr>
                <a:spLocks noChangeArrowheads="1"/>
              </p:cNvSpPr>
              <p:nvPr/>
            </p:nvSpPr>
            <p:spPr bwMode="auto">
              <a:xfrm>
                <a:off x="1152" y="4060"/>
                <a:ext cx="6" cy="6"/>
              </a:xfrm>
              <a:prstGeom prst="rect">
                <a:avLst/>
              </a:prstGeom>
              <a:solidFill>
                <a:srgbClr val="FFFFFF"/>
              </a:solidFill>
              <a:ln w="9525">
                <a:noFill/>
                <a:miter lim="800000"/>
                <a:headEnd/>
                <a:tailEnd/>
              </a:ln>
            </p:spPr>
            <p:txBody>
              <a:bodyPr/>
              <a:lstStyle/>
              <a:p>
                <a:endParaRPr lang="en-US"/>
              </a:p>
            </p:txBody>
          </p:sp>
          <p:sp>
            <p:nvSpPr>
              <p:cNvPr id="219" name="Line 92"/>
              <p:cNvSpPr>
                <a:spLocks noChangeShapeType="1"/>
              </p:cNvSpPr>
              <p:nvPr/>
            </p:nvSpPr>
            <p:spPr bwMode="auto">
              <a:xfrm>
                <a:off x="1296" y="4060"/>
                <a:ext cx="1" cy="1"/>
              </a:xfrm>
              <a:prstGeom prst="line">
                <a:avLst/>
              </a:prstGeom>
              <a:noFill/>
              <a:ln w="0">
                <a:solidFill>
                  <a:srgbClr val="FFFFFF"/>
                </a:solidFill>
                <a:round/>
                <a:headEnd/>
                <a:tailEnd/>
              </a:ln>
            </p:spPr>
            <p:txBody>
              <a:bodyPr/>
              <a:lstStyle/>
              <a:p>
                <a:endParaRPr lang="en-US"/>
              </a:p>
            </p:txBody>
          </p:sp>
          <p:sp>
            <p:nvSpPr>
              <p:cNvPr id="220" name="Rectangle 93"/>
              <p:cNvSpPr>
                <a:spLocks noChangeArrowheads="1"/>
              </p:cNvSpPr>
              <p:nvPr/>
            </p:nvSpPr>
            <p:spPr bwMode="auto">
              <a:xfrm>
                <a:off x="1296" y="4060"/>
                <a:ext cx="6" cy="6"/>
              </a:xfrm>
              <a:prstGeom prst="rect">
                <a:avLst/>
              </a:prstGeom>
              <a:solidFill>
                <a:srgbClr val="FFFFFF"/>
              </a:solidFill>
              <a:ln w="9525">
                <a:noFill/>
                <a:miter lim="800000"/>
                <a:headEnd/>
                <a:tailEnd/>
              </a:ln>
            </p:spPr>
            <p:txBody>
              <a:bodyPr/>
              <a:lstStyle/>
              <a:p>
                <a:endParaRPr lang="en-US"/>
              </a:p>
            </p:txBody>
          </p:sp>
          <p:sp>
            <p:nvSpPr>
              <p:cNvPr id="221" name="Line 94"/>
              <p:cNvSpPr>
                <a:spLocks noChangeShapeType="1"/>
              </p:cNvSpPr>
              <p:nvPr/>
            </p:nvSpPr>
            <p:spPr bwMode="auto">
              <a:xfrm>
                <a:off x="1506" y="4060"/>
                <a:ext cx="1" cy="1"/>
              </a:xfrm>
              <a:prstGeom prst="line">
                <a:avLst/>
              </a:prstGeom>
              <a:noFill/>
              <a:ln w="0">
                <a:solidFill>
                  <a:srgbClr val="FFFFFF"/>
                </a:solidFill>
                <a:round/>
                <a:headEnd/>
                <a:tailEnd/>
              </a:ln>
            </p:spPr>
            <p:txBody>
              <a:bodyPr/>
              <a:lstStyle/>
              <a:p>
                <a:endParaRPr lang="en-US"/>
              </a:p>
            </p:txBody>
          </p:sp>
          <p:sp>
            <p:nvSpPr>
              <p:cNvPr id="222" name="Rectangle 95"/>
              <p:cNvSpPr>
                <a:spLocks noChangeArrowheads="1"/>
              </p:cNvSpPr>
              <p:nvPr/>
            </p:nvSpPr>
            <p:spPr bwMode="auto">
              <a:xfrm>
                <a:off x="1506" y="4060"/>
                <a:ext cx="6" cy="6"/>
              </a:xfrm>
              <a:prstGeom prst="rect">
                <a:avLst/>
              </a:prstGeom>
              <a:solidFill>
                <a:srgbClr val="FFFFFF"/>
              </a:solidFill>
              <a:ln w="9525">
                <a:noFill/>
                <a:miter lim="800000"/>
                <a:headEnd/>
                <a:tailEnd/>
              </a:ln>
            </p:spPr>
            <p:txBody>
              <a:bodyPr/>
              <a:lstStyle/>
              <a:p>
                <a:endParaRPr lang="en-US"/>
              </a:p>
            </p:txBody>
          </p:sp>
          <p:sp>
            <p:nvSpPr>
              <p:cNvPr id="223" name="Line 96"/>
              <p:cNvSpPr>
                <a:spLocks noChangeShapeType="1"/>
              </p:cNvSpPr>
              <p:nvPr/>
            </p:nvSpPr>
            <p:spPr bwMode="auto">
              <a:xfrm>
                <a:off x="1716" y="4060"/>
                <a:ext cx="1" cy="1"/>
              </a:xfrm>
              <a:prstGeom prst="line">
                <a:avLst/>
              </a:prstGeom>
              <a:noFill/>
              <a:ln w="0">
                <a:solidFill>
                  <a:srgbClr val="FFFFFF"/>
                </a:solidFill>
                <a:round/>
                <a:headEnd/>
                <a:tailEnd/>
              </a:ln>
            </p:spPr>
            <p:txBody>
              <a:bodyPr/>
              <a:lstStyle/>
              <a:p>
                <a:endParaRPr lang="en-US"/>
              </a:p>
            </p:txBody>
          </p:sp>
          <p:sp>
            <p:nvSpPr>
              <p:cNvPr id="224" name="Rectangle 97"/>
              <p:cNvSpPr>
                <a:spLocks noChangeArrowheads="1"/>
              </p:cNvSpPr>
              <p:nvPr/>
            </p:nvSpPr>
            <p:spPr bwMode="auto">
              <a:xfrm>
                <a:off x="1716" y="4060"/>
                <a:ext cx="6" cy="6"/>
              </a:xfrm>
              <a:prstGeom prst="rect">
                <a:avLst/>
              </a:prstGeom>
              <a:solidFill>
                <a:srgbClr val="FFFFFF"/>
              </a:solidFill>
              <a:ln w="9525">
                <a:noFill/>
                <a:miter lim="800000"/>
                <a:headEnd/>
                <a:tailEnd/>
              </a:ln>
            </p:spPr>
            <p:txBody>
              <a:bodyPr/>
              <a:lstStyle/>
              <a:p>
                <a:endParaRPr lang="en-US"/>
              </a:p>
            </p:txBody>
          </p:sp>
          <p:sp>
            <p:nvSpPr>
              <p:cNvPr id="225" name="Line 98"/>
              <p:cNvSpPr>
                <a:spLocks noChangeShapeType="1"/>
              </p:cNvSpPr>
              <p:nvPr/>
            </p:nvSpPr>
            <p:spPr bwMode="auto">
              <a:xfrm>
                <a:off x="1926" y="4060"/>
                <a:ext cx="1" cy="1"/>
              </a:xfrm>
              <a:prstGeom prst="line">
                <a:avLst/>
              </a:prstGeom>
              <a:noFill/>
              <a:ln w="0">
                <a:solidFill>
                  <a:srgbClr val="FFFFFF"/>
                </a:solidFill>
                <a:round/>
                <a:headEnd/>
                <a:tailEnd/>
              </a:ln>
            </p:spPr>
            <p:txBody>
              <a:bodyPr/>
              <a:lstStyle/>
              <a:p>
                <a:endParaRPr lang="en-US"/>
              </a:p>
            </p:txBody>
          </p:sp>
          <p:sp>
            <p:nvSpPr>
              <p:cNvPr id="226" name="Rectangle 99"/>
              <p:cNvSpPr>
                <a:spLocks noChangeArrowheads="1"/>
              </p:cNvSpPr>
              <p:nvPr/>
            </p:nvSpPr>
            <p:spPr bwMode="auto">
              <a:xfrm>
                <a:off x="1926" y="4060"/>
                <a:ext cx="6" cy="6"/>
              </a:xfrm>
              <a:prstGeom prst="rect">
                <a:avLst/>
              </a:prstGeom>
              <a:solidFill>
                <a:srgbClr val="FFFFFF"/>
              </a:solidFill>
              <a:ln w="9525">
                <a:noFill/>
                <a:miter lim="800000"/>
                <a:headEnd/>
                <a:tailEnd/>
              </a:ln>
            </p:spPr>
            <p:txBody>
              <a:bodyPr/>
              <a:lstStyle/>
              <a:p>
                <a:endParaRPr lang="en-US"/>
              </a:p>
            </p:txBody>
          </p:sp>
          <p:sp>
            <p:nvSpPr>
              <p:cNvPr id="227" name="Line 100"/>
              <p:cNvSpPr>
                <a:spLocks noChangeShapeType="1"/>
              </p:cNvSpPr>
              <p:nvPr/>
            </p:nvSpPr>
            <p:spPr bwMode="auto">
              <a:xfrm>
                <a:off x="2136" y="4060"/>
                <a:ext cx="1" cy="1"/>
              </a:xfrm>
              <a:prstGeom prst="line">
                <a:avLst/>
              </a:prstGeom>
              <a:noFill/>
              <a:ln w="0">
                <a:solidFill>
                  <a:srgbClr val="FFFFFF"/>
                </a:solidFill>
                <a:round/>
                <a:headEnd/>
                <a:tailEnd/>
              </a:ln>
            </p:spPr>
            <p:txBody>
              <a:bodyPr/>
              <a:lstStyle/>
              <a:p>
                <a:endParaRPr lang="en-US"/>
              </a:p>
            </p:txBody>
          </p:sp>
          <p:sp>
            <p:nvSpPr>
              <p:cNvPr id="228" name="Rectangle 101"/>
              <p:cNvSpPr>
                <a:spLocks noChangeArrowheads="1"/>
              </p:cNvSpPr>
              <p:nvPr/>
            </p:nvSpPr>
            <p:spPr bwMode="auto">
              <a:xfrm>
                <a:off x="2136" y="4060"/>
                <a:ext cx="6" cy="6"/>
              </a:xfrm>
              <a:prstGeom prst="rect">
                <a:avLst/>
              </a:prstGeom>
              <a:solidFill>
                <a:srgbClr val="FFFFFF"/>
              </a:solidFill>
              <a:ln w="9525">
                <a:noFill/>
                <a:miter lim="800000"/>
                <a:headEnd/>
                <a:tailEnd/>
              </a:ln>
            </p:spPr>
            <p:txBody>
              <a:bodyPr/>
              <a:lstStyle/>
              <a:p>
                <a:endParaRPr lang="en-US"/>
              </a:p>
            </p:txBody>
          </p:sp>
          <p:sp>
            <p:nvSpPr>
              <p:cNvPr id="229" name="Line 102"/>
              <p:cNvSpPr>
                <a:spLocks noChangeShapeType="1"/>
              </p:cNvSpPr>
              <p:nvPr/>
            </p:nvSpPr>
            <p:spPr bwMode="auto">
              <a:xfrm>
                <a:off x="2346" y="4060"/>
                <a:ext cx="1" cy="1"/>
              </a:xfrm>
              <a:prstGeom prst="line">
                <a:avLst/>
              </a:prstGeom>
              <a:noFill/>
              <a:ln w="0">
                <a:solidFill>
                  <a:srgbClr val="FFFFFF"/>
                </a:solidFill>
                <a:round/>
                <a:headEnd/>
                <a:tailEnd/>
              </a:ln>
            </p:spPr>
            <p:txBody>
              <a:bodyPr/>
              <a:lstStyle/>
              <a:p>
                <a:endParaRPr lang="en-US"/>
              </a:p>
            </p:txBody>
          </p:sp>
          <p:sp>
            <p:nvSpPr>
              <p:cNvPr id="230" name="Rectangle 103"/>
              <p:cNvSpPr>
                <a:spLocks noChangeArrowheads="1"/>
              </p:cNvSpPr>
              <p:nvPr/>
            </p:nvSpPr>
            <p:spPr bwMode="auto">
              <a:xfrm>
                <a:off x="2346" y="4060"/>
                <a:ext cx="6" cy="6"/>
              </a:xfrm>
              <a:prstGeom prst="rect">
                <a:avLst/>
              </a:prstGeom>
              <a:solidFill>
                <a:srgbClr val="FFFFFF"/>
              </a:solidFill>
              <a:ln w="9525">
                <a:noFill/>
                <a:miter lim="800000"/>
                <a:headEnd/>
                <a:tailEnd/>
              </a:ln>
            </p:spPr>
            <p:txBody>
              <a:bodyPr/>
              <a:lstStyle/>
              <a:p>
                <a:endParaRPr lang="en-US"/>
              </a:p>
            </p:txBody>
          </p:sp>
          <p:sp>
            <p:nvSpPr>
              <p:cNvPr id="231" name="Line 104"/>
              <p:cNvSpPr>
                <a:spLocks noChangeShapeType="1"/>
              </p:cNvSpPr>
              <p:nvPr/>
            </p:nvSpPr>
            <p:spPr bwMode="auto">
              <a:xfrm>
                <a:off x="2352" y="3094"/>
                <a:ext cx="1" cy="1"/>
              </a:xfrm>
              <a:prstGeom prst="line">
                <a:avLst/>
              </a:prstGeom>
              <a:noFill/>
              <a:ln w="0">
                <a:solidFill>
                  <a:srgbClr val="DADCDD"/>
                </a:solidFill>
                <a:round/>
                <a:headEnd/>
                <a:tailEnd/>
              </a:ln>
            </p:spPr>
            <p:txBody>
              <a:bodyPr/>
              <a:lstStyle/>
              <a:p>
                <a:endParaRPr lang="en-US"/>
              </a:p>
            </p:txBody>
          </p:sp>
          <p:sp>
            <p:nvSpPr>
              <p:cNvPr id="232" name="Rectangle 105"/>
              <p:cNvSpPr>
                <a:spLocks noChangeArrowheads="1"/>
              </p:cNvSpPr>
              <p:nvPr/>
            </p:nvSpPr>
            <p:spPr bwMode="auto">
              <a:xfrm>
                <a:off x="2352" y="3094"/>
                <a:ext cx="6" cy="6"/>
              </a:xfrm>
              <a:prstGeom prst="rect">
                <a:avLst/>
              </a:prstGeom>
              <a:solidFill>
                <a:srgbClr val="DADCDD"/>
              </a:solidFill>
              <a:ln w="9525">
                <a:noFill/>
                <a:miter lim="800000"/>
                <a:headEnd/>
                <a:tailEnd/>
              </a:ln>
            </p:spPr>
            <p:txBody>
              <a:bodyPr/>
              <a:lstStyle/>
              <a:p>
                <a:endParaRPr lang="en-US"/>
              </a:p>
            </p:txBody>
          </p:sp>
          <p:sp>
            <p:nvSpPr>
              <p:cNvPr id="233" name="Line 106"/>
              <p:cNvSpPr>
                <a:spLocks noChangeShapeType="1"/>
              </p:cNvSpPr>
              <p:nvPr/>
            </p:nvSpPr>
            <p:spPr bwMode="auto">
              <a:xfrm>
                <a:off x="2352" y="3214"/>
                <a:ext cx="1" cy="1"/>
              </a:xfrm>
              <a:prstGeom prst="line">
                <a:avLst/>
              </a:prstGeom>
              <a:noFill/>
              <a:ln w="0">
                <a:solidFill>
                  <a:srgbClr val="FFFFFF"/>
                </a:solidFill>
                <a:round/>
                <a:headEnd/>
                <a:tailEnd/>
              </a:ln>
            </p:spPr>
            <p:txBody>
              <a:bodyPr/>
              <a:lstStyle/>
              <a:p>
                <a:endParaRPr lang="en-US"/>
              </a:p>
            </p:txBody>
          </p:sp>
          <p:sp>
            <p:nvSpPr>
              <p:cNvPr id="234" name="Rectangle 107"/>
              <p:cNvSpPr>
                <a:spLocks noChangeArrowheads="1"/>
              </p:cNvSpPr>
              <p:nvPr/>
            </p:nvSpPr>
            <p:spPr bwMode="auto">
              <a:xfrm>
                <a:off x="2352" y="3214"/>
                <a:ext cx="6" cy="6"/>
              </a:xfrm>
              <a:prstGeom prst="rect">
                <a:avLst/>
              </a:prstGeom>
              <a:solidFill>
                <a:srgbClr val="FFFFFF"/>
              </a:solidFill>
              <a:ln w="9525">
                <a:noFill/>
                <a:miter lim="800000"/>
                <a:headEnd/>
                <a:tailEnd/>
              </a:ln>
            </p:spPr>
            <p:txBody>
              <a:bodyPr/>
              <a:lstStyle/>
              <a:p>
                <a:endParaRPr lang="en-US"/>
              </a:p>
            </p:txBody>
          </p:sp>
          <p:sp>
            <p:nvSpPr>
              <p:cNvPr id="235" name="Line 108"/>
              <p:cNvSpPr>
                <a:spLocks noChangeShapeType="1"/>
              </p:cNvSpPr>
              <p:nvPr/>
            </p:nvSpPr>
            <p:spPr bwMode="auto">
              <a:xfrm>
                <a:off x="2352" y="3334"/>
                <a:ext cx="1" cy="1"/>
              </a:xfrm>
              <a:prstGeom prst="line">
                <a:avLst/>
              </a:prstGeom>
              <a:noFill/>
              <a:ln w="0">
                <a:solidFill>
                  <a:srgbClr val="FFFFFF"/>
                </a:solidFill>
                <a:round/>
                <a:headEnd/>
                <a:tailEnd/>
              </a:ln>
            </p:spPr>
            <p:txBody>
              <a:bodyPr/>
              <a:lstStyle/>
              <a:p>
                <a:endParaRPr lang="en-US"/>
              </a:p>
            </p:txBody>
          </p:sp>
          <p:sp>
            <p:nvSpPr>
              <p:cNvPr id="236" name="Rectangle 109"/>
              <p:cNvSpPr>
                <a:spLocks noChangeArrowheads="1"/>
              </p:cNvSpPr>
              <p:nvPr/>
            </p:nvSpPr>
            <p:spPr bwMode="auto">
              <a:xfrm>
                <a:off x="2352" y="3334"/>
                <a:ext cx="6" cy="6"/>
              </a:xfrm>
              <a:prstGeom prst="rect">
                <a:avLst/>
              </a:prstGeom>
              <a:solidFill>
                <a:srgbClr val="FFFFFF"/>
              </a:solidFill>
              <a:ln w="9525">
                <a:noFill/>
                <a:miter lim="800000"/>
                <a:headEnd/>
                <a:tailEnd/>
              </a:ln>
            </p:spPr>
            <p:txBody>
              <a:bodyPr/>
              <a:lstStyle/>
              <a:p>
                <a:endParaRPr lang="en-US"/>
              </a:p>
            </p:txBody>
          </p:sp>
          <p:sp>
            <p:nvSpPr>
              <p:cNvPr id="237" name="Line 110"/>
              <p:cNvSpPr>
                <a:spLocks noChangeShapeType="1"/>
              </p:cNvSpPr>
              <p:nvPr/>
            </p:nvSpPr>
            <p:spPr bwMode="auto">
              <a:xfrm>
                <a:off x="2352" y="3454"/>
                <a:ext cx="1" cy="1"/>
              </a:xfrm>
              <a:prstGeom prst="line">
                <a:avLst/>
              </a:prstGeom>
              <a:noFill/>
              <a:ln w="0">
                <a:solidFill>
                  <a:srgbClr val="FFFFFF"/>
                </a:solidFill>
                <a:round/>
                <a:headEnd/>
                <a:tailEnd/>
              </a:ln>
            </p:spPr>
            <p:txBody>
              <a:bodyPr/>
              <a:lstStyle/>
              <a:p>
                <a:endParaRPr lang="en-US"/>
              </a:p>
            </p:txBody>
          </p:sp>
          <p:sp>
            <p:nvSpPr>
              <p:cNvPr id="238" name="Rectangle 111"/>
              <p:cNvSpPr>
                <a:spLocks noChangeArrowheads="1"/>
              </p:cNvSpPr>
              <p:nvPr/>
            </p:nvSpPr>
            <p:spPr bwMode="auto">
              <a:xfrm>
                <a:off x="2352" y="3454"/>
                <a:ext cx="6" cy="6"/>
              </a:xfrm>
              <a:prstGeom prst="rect">
                <a:avLst/>
              </a:prstGeom>
              <a:solidFill>
                <a:srgbClr val="FFFFFF"/>
              </a:solidFill>
              <a:ln w="9525">
                <a:noFill/>
                <a:miter lim="800000"/>
                <a:headEnd/>
                <a:tailEnd/>
              </a:ln>
            </p:spPr>
            <p:txBody>
              <a:bodyPr/>
              <a:lstStyle/>
              <a:p>
                <a:endParaRPr lang="en-US"/>
              </a:p>
            </p:txBody>
          </p:sp>
          <p:sp>
            <p:nvSpPr>
              <p:cNvPr id="239" name="Line 112"/>
              <p:cNvSpPr>
                <a:spLocks noChangeShapeType="1"/>
              </p:cNvSpPr>
              <p:nvPr/>
            </p:nvSpPr>
            <p:spPr bwMode="auto">
              <a:xfrm>
                <a:off x="2352" y="3574"/>
                <a:ext cx="1" cy="1"/>
              </a:xfrm>
              <a:prstGeom prst="line">
                <a:avLst/>
              </a:prstGeom>
              <a:noFill/>
              <a:ln w="0">
                <a:solidFill>
                  <a:srgbClr val="FFFFFF"/>
                </a:solidFill>
                <a:round/>
                <a:headEnd/>
                <a:tailEnd/>
              </a:ln>
            </p:spPr>
            <p:txBody>
              <a:bodyPr/>
              <a:lstStyle/>
              <a:p>
                <a:endParaRPr lang="en-US"/>
              </a:p>
            </p:txBody>
          </p:sp>
          <p:sp>
            <p:nvSpPr>
              <p:cNvPr id="240" name="Rectangle 113"/>
              <p:cNvSpPr>
                <a:spLocks noChangeArrowheads="1"/>
              </p:cNvSpPr>
              <p:nvPr/>
            </p:nvSpPr>
            <p:spPr bwMode="auto">
              <a:xfrm>
                <a:off x="2352" y="3574"/>
                <a:ext cx="6" cy="6"/>
              </a:xfrm>
              <a:prstGeom prst="rect">
                <a:avLst/>
              </a:prstGeom>
              <a:solidFill>
                <a:srgbClr val="FFFFFF"/>
              </a:solidFill>
              <a:ln w="9525">
                <a:noFill/>
                <a:miter lim="800000"/>
                <a:headEnd/>
                <a:tailEnd/>
              </a:ln>
            </p:spPr>
            <p:txBody>
              <a:bodyPr/>
              <a:lstStyle/>
              <a:p>
                <a:endParaRPr lang="en-US"/>
              </a:p>
            </p:txBody>
          </p:sp>
          <p:sp>
            <p:nvSpPr>
              <p:cNvPr id="241" name="Line 114"/>
              <p:cNvSpPr>
                <a:spLocks noChangeShapeType="1"/>
              </p:cNvSpPr>
              <p:nvPr/>
            </p:nvSpPr>
            <p:spPr bwMode="auto">
              <a:xfrm>
                <a:off x="2352" y="3694"/>
                <a:ext cx="1" cy="1"/>
              </a:xfrm>
              <a:prstGeom prst="line">
                <a:avLst/>
              </a:prstGeom>
              <a:noFill/>
              <a:ln w="0">
                <a:solidFill>
                  <a:srgbClr val="FFFFFF"/>
                </a:solidFill>
                <a:round/>
                <a:headEnd/>
                <a:tailEnd/>
              </a:ln>
            </p:spPr>
            <p:txBody>
              <a:bodyPr/>
              <a:lstStyle/>
              <a:p>
                <a:endParaRPr lang="en-US"/>
              </a:p>
            </p:txBody>
          </p:sp>
          <p:sp>
            <p:nvSpPr>
              <p:cNvPr id="242" name="Rectangle 115"/>
              <p:cNvSpPr>
                <a:spLocks noChangeArrowheads="1"/>
              </p:cNvSpPr>
              <p:nvPr/>
            </p:nvSpPr>
            <p:spPr bwMode="auto">
              <a:xfrm>
                <a:off x="2352" y="3694"/>
                <a:ext cx="6" cy="6"/>
              </a:xfrm>
              <a:prstGeom prst="rect">
                <a:avLst/>
              </a:prstGeom>
              <a:solidFill>
                <a:srgbClr val="FFFFFF"/>
              </a:solidFill>
              <a:ln w="9525">
                <a:noFill/>
                <a:miter lim="800000"/>
                <a:headEnd/>
                <a:tailEnd/>
              </a:ln>
            </p:spPr>
            <p:txBody>
              <a:bodyPr/>
              <a:lstStyle/>
              <a:p>
                <a:endParaRPr lang="en-US"/>
              </a:p>
            </p:txBody>
          </p:sp>
          <p:sp>
            <p:nvSpPr>
              <p:cNvPr id="243" name="Line 116"/>
              <p:cNvSpPr>
                <a:spLocks noChangeShapeType="1"/>
              </p:cNvSpPr>
              <p:nvPr/>
            </p:nvSpPr>
            <p:spPr bwMode="auto">
              <a:xfrm>
                <a:off x="2352" y="3814"/>
                <a:ext cx="1" cy="1"/>
              </a:xfrm>
              <a:prstGeom prst="line">
                <a:avLst/>
              </a:prstGeom>
              <a:noFill/>
              <a:ln w="0">
                <a:solidFill>
                  <a:srgbClr val="FFFFFF"/>
                </a:solidFill>
                <a:round/>
                <a:headEnd/>
                <a:tailEnd/>
              </a:ln>
            </p:spPr>
            <p:txBody>
              <a:bodyPr/>
              <a:lstStyle/>
              <a:p>
                <a:endParaRPr lang="en-US"/>
              </a:p>
            </p:txBody>
          </p:sp>
          <p:sp>
            <p:nvSpPr>
              <p:cNvPr id="244" name="Rectangle 117"/>
              <p:cNvSpPr>
                <a:spLocks noChangeArrowheads="1"/>
              </p:cNvSpPr>
              <p:nvPr/>
            </p:nvSpPr>
            <p:spPr bwMode="auto">
              <a:xfrm>
                <a:off x="2352" y="3814"/>
                <a:ext cx="6" cy="6"/>
              </a:xfrm>
              <a:prstGeom prst="rect">
                <a:avLst/>
              </a:prstGeom>
              <a:solidFill>
                <a:srgbClr val="FFFFFF"/>
              </a:solidFill>
              <a:ln w="9525">
                <a:noFill/>
                <a:miter lim="800000"/>
                <a:headEnd/>
                <a:tailEnd/>
              </a:ln>
            </p:spPr>
            <p:txBody>
              <a:bodyPr/>
              <a:lstStyle/>
              <a:p>
                <a:endParaRPr lang="en-US"/>
              </a:p>
            </p:txBody>
          </p:sp>
          <p:sp>
            <p:nvSpPr>
              <p:cNvPr id="245" name="Line 118"/>
              <p:cNvSpPr>
                <a:spLocks noChangeShapeType="1"/>
              </p:cNvSpPr>
              <p:nvPr/>
            </p:nvSpPr>
            <p:spPr bwMode="auto">
              <a:xfrm>
                <a:off x="2352" y="3934"/>
                <a:ext cx="1" cy="1"/>
              </a:xfrm>
              <a:prstGeom prst="line">
                <a:avLst/>
              </a:prstGeom>
              <a:noFill/>
              <a:ln w="0">
                <a:solidFill>
                  <a:srgbClr val="FFFFFF"/>
                </a:solidFill>
                <a:round/>
                <a:headEnd/>
                <a:tailEnd/>
              </a:ln>
            </p:spPr>
            <p:txBody>
              <a:bodyPr/>
              <a:lstStyle/>
              <a:p>
                <a:endParaRPr lang="en-US"/>
              </a:p>
            </p:txBody>
          </p:sp>
          <p:sp>
            <p:nvSpPr>
              <p:cNvPr id="246" name="Rectangle 119"/>
              <p:cNvSpPr>
                <a:spLocks noChangeArrowheads="1"/>
              </p:cNvSpPr>
              <p:nvPr/>
            </p:nvSpPr>
            <p:spPr bwMode="auto">
              <a:xfrm>
                <a:off x="2352" y="3934"/>
                <a:ext cx="6" cy="6"/>
              </a:xfrm>
              <a:prstGeom prst="rect">
                <a:avLst/>
              </a:prstGeom>
              <a:solidFill>
                <a:srgbClr val="FFFFFF"/>
              </a:solidFill>
              <a:ln w="9525">
                <a:noFill/>
                <a:miter lim="800000"/>
                <a:headEnd/>
                <a:tailEnd/>
              </a:ln>
            </p:spPr>
            <p:txBody>
              <a:bodyPr/>
              <a:lstStyle/>
              <a:p>
                <a:endParaRPr lang="en-US"/>
              </a:p>
            </p:txBody>
          </p:sp>
          <p:sp>
            <p:nvSpPr>
              <p:cNvPr id="247" name="Line 120"/>
              <p:cNvSpPr>
                <a:spLocks noChangeShapeType="1"/>
              </p:cNvSpPr>
              <p:nvPr/>
            </p:nvSpPr>
            <p:spPr bwMode="auto">
              <a:xfrm>
                <a:off x="2352" y="4054"/>
                <a:ext cx="1" cy="1"/>
              </a:xfrm>
              <a:prstGeom prst="line">
                <a:avLst/>
              </a:prstGeom>
              <a:noFill/>
              <a:ln w="0">
                <a:solidFill>
                  <a:srgbClr val="FFFFFF"/>
                </a:solidFill>
                <a:round/>
                <a:headEnd/>
                <a:tailEnd/>
              </a:ln>
            </p:spPr>
            <p:txBody>
              <a:bodyPr/>
              <a:lstStyle/>
              <a:p>
                <a:endParaRPr lang="en-US"/>
              </a:p>
            </p:txBody>
          </p:sp>
          <p:sp>
            <p:nvSpPr>
              <p:cNvPr id="248" name="Rectangle 121"/>
              <p:cNvSpPr>
                <a:spLocks noChangeArrowheads="1"/>
              </p:cNvSpPr>
              <p:nvPr/>
            </p:nvSpPr>
            <p:spPr bwMode="auto">
              <a:xfrm>
                <a:off x="2352" y="4054"/>
                <a:ext cx="6" cy="6"/>
              </a:xfrm>
              <a:prstGeom prst="rect">
                <a:avLst/>
              </a:prstGeom>
              <a:solidFill>
                <a:srgbClr val="FFFFFF"/>
              </a:solidFill>
              <a:ln w="9525">
                <a:noFill/>
                <a:miter lim="800000"/>
                <a:headEnd/>
                <a:tailEnd/>
              </a:ln>
            </p:spPr>
            <p:txBody>
              <a:bodyPr/>
              <a:lstStyle/>
              <a:p>
                <a:endParaRPr lang="en-US"/>
              </a:p>
            </p:txBody>
          </p:sp>
        </p:grpSp>
        <p:sp>
          <p:nvSpPr>
            <p:cNvPr id="130" name="TextBox 140"/>
            <p:cNvSpPr txBox="1">
              <a:spLocks noChangeArrowheads="1"/>
            </p:cNvSpPr>
            <p:nvPr/>
          </p:nvSpPr>
          <p:spPr bwMode="auto">
            <a:xfrm>
              <a:off x="7448550" y="6097588"/>
              <a:ext cx="323850" cy="307975"/>
            </a:xfrm>
            <a:prstGeom prst="rect">
              <a:avLst/>
            </a:prstGeom>
            <a:noFill/>
            <a:ln w="9525">
              <a:noFill/>
              <a:miter lim="800000"/>
              <a:headEnd/>
              <a:tailEnd/>
            </a:ln>
          </p:spPr>
          <p:txBody>
            <a:bodyPr>
              <a:spAutoFit/>
            </a:bodyPr>
            <a:lstStyle/>
            <a:p>
              <a:pPr algn="just"/>
              <a:r>
                <a:rPr lang="en-US" sz="1400" b="1" dirty="0">
                  <a:latin typeface="Century Gothic" pitchFamily="34" charset="0"/>
                </a:rPr>
                <a:t>X</a:t>
              </a:r>
            </a:p>
          </p:txBody>
        </p:sp>
      </p:grpSp>
    </p:spTree>
    <p:extLst>
      <p:ext uri="{BB962C8B-B14F-4D97-AF65-F5344CB8AC3E}">
        <p14:creationId xmlns:p14="http://schemas.microsoft.com/office/powerpoint/2010/main" val="287250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744562" y="990600"/>
            <a:ext cx="7848599" cy="762000"/>
          </a:xfrm>
          <a:prstGeom prst="rect">
            <a:avLst/>
          </a:prstGeom>
          <a:noFill/>
          <a:ln>
            <a:noFill/>
          </a:ln>
        </p:spPr>
        <p:txBody>
          <a:bodyPr lIns="92075" tIns="46025" rIns="92075" bIns="46025" anchor="b" anchorCtr="0">
            <a:noAutofit/>
          </a:bodyPr>
          <a:lstStyle/>
          <a:p>
            <a:pPr marL="0" marR="0" lvl="0" indent="0" algn="ctr" rtl="0">
              <a:lnSpc>
                <a:spcPct val="85000"/>
              </a:lnSpc>
              <a:spcBef>
                <a:spcPts val="0"/>
              </a:spcBef>
              <a:spcAft>
                <a:spcPts val="0"/>
              </a:spcAft>
              <a:buClr>
                <a:srgbClr val="002060"/>
              </a:buClr>
              <a:buSzPct val="25000"/>
              <a:buFont typeface="Calibri"/>
              <a:buNone/>
            </a:pPr>
            <a:r>
              <a:rPr lang="en-US" sz="4400" b="1" i="0" u="none" strike="noStrike" cap="none" baseline="0" dirty="0" smtClean="0">
                <a:solidFill>
                  <a:srgbClr val="002060"/>
                </a:solidFill>
                <a:latin typeface="Calibri"/>
                <a:ea typeface="Calibri"/>
                <a:cs typeface="Calibri"/>
                <a:sym typeface="Calibri"/>
              </a:rPr>
              <a:t>Risks and Actions </a:t>
            </a:r>
            <a:r>
              <a:rPr lang="en-US" sz="4400" b="1" i="0" u="none" strike="noStrike" cap="none" baseline="0" dirty="0">
                <a:solidFill>
                  <a:srgbClr val="002060"/>
                </a:solidFill>
                <a:latin typeface="Calibri"/>
                <a:ea typeface="Calibri"/>
                <a:cs typeface="Calibri"/>
                <a:sym typeface="Calibri"/>
              </a:rPr>
              <a:t>Summary</a:t>
            </a:r>
          </a:p>
        </p:txBody>
      </p:sp>
      <p:sp>
        <p:nvSpPr>
          <p:cNvPr id="14" name="Rectangle 3"/>
          <p:cNvSpPr txBox="1">
            <a:spLocks noChangeArrowheads="1"/>
          </p:cNvSpPr>
          <p:nvPr/>
        </p:nvSpPr>
        <p:spPr>
          <a:xfrm>
            <a:off x="544511" y="1658522"/>
            <a:ext cx="8229600" cy="4800600"/>
          </a:xfrm>
          <a:prstGeom prst="rect">
            <a:avLst/>
          </a:prstGeom>
          <a:noFill/>
          <a:ln>
            <a:noFill/>
          </a:ln>
        </p:spPr>
        <p:txBody>
          <a:bodyPr lIns="91425" tIns="91425" rIns="91425" bIns="91425" rtlCol="0" anchor="t" anchorCtr="0">
            <a:norm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81000" indent="-381000">
              <a:lnSpc>
                <a:spcPct val="90000"/>
              </a:lnSpc>
              <a:buFont typeface="Arial" pitchFamily="34" charset="0"/>
              <a:buChar char="•"/>
              <a:defRPr/>
            </a:pPr>
            <a:r>
              <a:rPr lang="en-US" sz="3200" dirty="0"/>
              <a:t>There are 2</a:t>
            </a:r>
            <a:r>
              <a:rPr lang="en-US" sz="3200" dirty="0" smtClean="0"/>
              <a:t> </a:t>
            </a:r>
            <a:r>
              <a:rPr lang="en-US" sz="3200" dirty="0"/>
              <a:t>total risks </a:t>
            </a:r>
            <a:r>
              <a:rPr lang="en-US" sz="3200" dirty="0" smtClean="0"/>
              <a:t>from the ARR.</a:t>
            </a:r>
            <a:endParaRPr lang="en-US" sz="3200" dirty="0"/>
          </a:p>
          <a:p>
            <a:pPr marL="381000" indent="-381000">
              <a:lnSpc>
                <a:spcPct val="90000"/>
              </a:lnSpc>
              <a:buFont typeface="Arial" pitchFamily="34" charset="0"/>
              <a:buChar char="•"/>
              <a:defRPr/>
            </a:pPr>
            <a:endParaRPr lang="en-US" sz="3200" dirty="0"/>
          </a:p>
          <a:p>
            <a:pPr marL="381000" indent="-381000">
              <a:lnSpc>
                <a:spcPct val="90000"/>
              </a:lnSpc>
              <a:buFont typeface="Arial" pitchFamily="34" charset="0"/>
              <a:buChar char="•"/>
              <a:defRPr/>
            </a:pPr>
            <a:r>
              <a:rPr lang="en-US" sz="3200" dirty="0"/>
              <a:t>We recommend closing 2</a:t>
            </a:r>
            <a:r>
              <a:rPr lang="en-US" sz="3200" dirty="0" smtClean="0"/>
              <a:t>.</a:t>
            </a:r>
            <a:endParaRPr lang="en-US" sz="3200" dirty="0"/>
          </a:p>
          <a:p>
            <a:pPr marL="381000" indent="-381000">
              <a:lnSpc>
                <a:spcPct val="90000"/>
              </a:lnSpc>
              <a:buFont typeface="Arial" pitchFamily="34" charset="0"/>
              <a:buChar char="•"/>
              <a:defRPr/>
            </a:pPr>
            <a:endParaRPr lang="en-US" sz="3200" dirty="0"/>
          </a:p>
          <a:p>
            <a:pPr marL="381000" indent="-381000">
              <a:lnSpc>
                <a:spcPct val="90000"/>
              </a:lnSpc>
              <a:buFont typeface="Arial" pitchFamily="34" charset="0"/>
              <a:buChar char="•"/>
              <a:defRPr/>
            </a:pPr>
            <a:endParaRPr lang="en-US" sz="3200" dirty="0"/>
          </a:p>
        </p:txBody>
      </p:sp>
      <p:sp>
        <p:nvSpPr>
          <p:cNvPr id="6" name="Slide Number Placeholder 1"/>
          <p:cNvSpPr txBox="1">
            <a:spLocks/>
          </p:cNvSpPr>
          <p:nvPr/>
        </p:nvSpPr>
        <p:spPr>
          <a:xfrm>
            <a:off x="4059262" y="65246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54619119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28625"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baseline="0" dirty="0">
                <a:solidFill>
                  <a:srgbClr val="002060"/>
                </a:solidFill>
                <a:latin typeface="Calibri"/>
                <a:ea typeface="Calibri"/>
                <a:cs typeface="Calibri"/>
                <a:sym typeface="Calibri"/>
              </a:rPr>
              <a:t>ORR – Entry Criteria </a:t>
            </a:r>
          </a:p>
        </p:txBody>
      </p:sp>
      <p:sp>
        <p:nvSpPr>
          <p:cNvPr id="385" name="Shape 385"/>
          <p:cNvSpPr txBox="1">
            <a:spLocks noGrp="1"/>
          </p:cNvSpPr>
          <p:nvPr>
            <p:ph idx="1"/>
          </p:nvPr>
        </p:nvSpPr>
        <p:spPr>
          <a:xfrm>
            <a:off x="609600" y="1708152"/>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ymbol"/>
              <a:buChar char="∙"/>
            </a:pPr>
            <a:r>
              <a:rPr lang="en-US" sz="2000" b="1" i="0" u="none" strike="noStrike" cap="none" baseline="0" dirty="0">
                <a:solidFill>
                  <a:schemeClr val="dk1"/>
                </a:solidFill>
                <a:latin typeface="Calibri"/>
                <a:ea typeface="Calibri"/>
                <a:cs typeface="Calibri"/>
                <a:sym typeface="Calibri"/>
              </a:rPr>
              <a:t>Entry # 1 - The ORR reviewers have access to the review version of the following artifacts</a:t>
            </a: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smtClean="0">
                <a:solidFill>
                  <a:schemeClr val="dk1"/>
                </a:solidFill>
                <a:latin typeface="Merriweather"/>
                <a:ea typeface="Merriweather"/>
                <a:cs typeface="Merriweather"/>
                <a:sym typeface="Merriweather"/>
              </a:rPr>
              <a:t>Algorithm Readiness Review </a:t>
            </a:r>
            <a:r>
              <a:rPr lang="en-US" sz="1600" b="0" i="0" u="none" strike="noStrike" cap="none" baseline="0" dirty="0">
                <a:solidFill>
                  <a:schemeClr val="dk1"/>
                </a:solidFill>
                <a:latin typeface="Merriweather"/>
                <a:ea typeface="Merriweather"/>
                <a:cs typeface="Merriweather"/>
                <a:sym typeface="Merriweather"/>
              </a:rPr>
              <a:t>Report</a:t>
            </a: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a:solidFill>
                  <a:schemeClr val="dk1"/>
                </a:solidFill>
                <a:latin typeface="Merriweather"/>
                <a:ea typeface="Merriweather"/>
                <a:cs typeface="Merriweather"/>
                <a:sym typeface="Merriweather"/>
              </a:rPr>
              <a:t>Requirements Allocation Document (RAD)</a:t>
            </a: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a:solidFill>
                  <a:schemeClr val="dk1"/>
                </a:solidFill>
                <a:latin typeface="Merriweather"/>
                <a:ea typeface="Merriweather"/>
                <a:cs typeface="Merriweather"/>
                <a:sym typeface="Merriweather"/>
              </a:rPr>
              <a:t>Review Item Disposition Spreadsheet (RID) </a:t>
            </a: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a:solidFill>
                  <a:schemeClr val="dk1"/>
                </a:solidFill>
                <a:latin typeface="Merriweather"/>
                <a:ea typeface="Merriweather"/>
                <a:cs typeface="Merriweather"/>
                <a:sym typeface="Merriweather"/>
              </a:rPr>
              <a:t>Operational Readiness Review Document (ORRD)</a:t>
            </a:r>
          </a:p>
          <a:p>
            <a:pPr marL="273050" marR="0" lvl="0" indent="-273050" algn="l" rtl="0">
              <a:lnSpc>
                <a:spcPct val="100000"/>
              </a:lnSpc>
              <a:spcBef>
                <a:spcPts val="400"/>
              </a:spcBef>
              <a:spcAft>
                <a:spcPts val="0"/>
              </a:spcAft>
              <a:buClr>
                <a:srgbClr val="6BB1C9"/>
              </a:buClr>
              <a:buSzPct val="95000"/>
              <a:buFont typeface="Noto Symbol"/>
              <a:buChar char="∙"/>
            </a:pPr>
            <a:r>
              <a:rPr lang="en-US" sz="2000" b="1" i="0" u="none" strike="noStrike" cap="none" baseline="0" dirty="0">
                <a:solidFill>
                  <a:schemeClr val="dk1"/>
                </a:solidFill>
                <a:latin typeface="Calibri"/>
                <a:ea typeface="Calibri"/>
                <a:cs typeface="Calibri"/>
                <a:sym typeface="Calibri"/>
              </a:rPr>
              <a:t>Entry # 2 - The ORR reviewers have access to the </a:t>
            </a:r>
            <a:r>
              <a:rPr lang="en-US" sz="2000" b="1" dirty="0" smtClean="0">
                <a:solidFill>
                  <a:schemeClr val="dk1"/>
                </a:solidFill>
                <a:latin typeface="Calibri"/>
                <a:ea typeface="Calibri"/>
                <a:cs typeface="Calibri"/>
                <a:sym typeface="Calibri"/>
              </a:rPr>
              <a:t>old </a:t>
            </a:r>
            <a:r>
              <a:rPr lang="en-US" sz="2000" b="1" i="0" u="none" strike="noStrike" cap="none" baseline="0" dirty="0" smtClean="0">
                <a:solidFill>
                  <a:schemeClr val="dk1"/>
                </a:solidFill>
                <a:latin typeface="Calibri"/>
                <a:ea typeface="Calibri"/>
                <a:cs typeface="Calibri"/>
                <a:sym typeface="Calibri"/>
              </a:rPr>
              <a:t>version </a:t>
            </a:r>
            <a:r>
              <a:rPr lang="en-US" sz="2000" b="1" i="0" u="none" strike="noStrike" cap="none" baseline="0" dirty="0">
                <a:solidFill>
                  <a:schemeClr val="dk1"/>
                </a:solidFill>
                <a:latin typeface="Calibri"/>
                <a:ea typeface="Calibri"/>
                <a:cs typeface="Calibri"/>
                <a:sym typeface="Calibri"/>
              </a:rPr>
              <a:t>of SPSRB Documents  </a:t>
            </a:r>
            <a:endParaRPr lang="en-US" sz="2000" b="1" i="0" u="none" strike="noStrike" cap="none" baseline="0" dirty="0" smtClean="0">
              <a:solidFill>
                <a:srgbClr val="FF0000"/>
              </a:solidFill>
              <a:latin typeface="Calibri"/>
              <a:ea typeface="Calibri"/>
              <a:cs typeface="Calibri"/>
              <a:sym typeface="Calibri"/>
            </a:endParaRP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smtClean="0">
                <a:solidFill>
                  <a:schemeClr val="dk1"/>
                </a:solidFill>
                <a:latin typeface="Merriweather"/>
                <a:ea typeface="Merriweather"/>
                <a:cs typeface="Merriweather"/>
                <a:sym typeface="Merriweather"/>
              </a:rPr>
              <a:t>User Manuals</a:t>
            </a:r>
          </a:p>
          <a:p>
            <a:pPr marL="639762" marR="0" lvl="1" indent="-246062" algn="l" rtl="0">
              <a:lnSpc>
                <a:spcPct val="100000"/>
              </a:lnSpc>
              <a:spcBef>
                <a:spcPts val="320"/>
              </a:spcBef>
              <a:spcAft>
                <a:spcPts val="0"/>
              </a:spcAft>
              <a:buClr>
                <a:schemeClr val="accent1"/>
              </a:buClr>
              <a:buSzPct val="85000"/>
              <a:buFont typeface="Noto Symbol"/>
              <a:buChar char="∙"/>
            </a:pPr>
            <a:r>
              <a:rPr lang="en-US" sz="1600" b="0" i="0" u="none" strike="noStrike" cap="none" baseline="0" dirty="0" smtClean="0">
                <a:solidFill>
                  <a:schemeClr val="dk1"/>
                </a:solidFill>
                <a:latin typeface="Merriweather"/>
                <a:ea typeface="Merriweather"/>
                <a:cs typeface="Merriweather"/>
                <a:sym typeface="Merriweather"/>
              </a:rPr>
              <a:t>System </a:t>
            </a:r>
            <a:r>
              <a:rPr lang="en-US" sz="1600" b="0" i="0" u="none" strike="noStrike" cap="none" baseline="0" dirty="0">
                <a:solidFill>
                  <a:schemeClr val="dk1"/>
                </a:solidFill>
                <a:latin typeface="Merriweather"/>
                <a:ea typeface="Merriweather"/>
                <a:cs typeface="Merriweather"/>
                <a:sym typeface="Merriweather"/>
              </a:rPr>
              <a:t>Maintenance </a:t>
            </a:r>
            <a:r>
              <a:rPr lang="en-US" sz="1600" b="0" i="0" u="none" strike="noStrike" cap="none" baseline="0" dirty="0" smtClean="0">
                <a:solidFill>
                  <a:schemeClr val="dk1"/>
                </a:solidFill>
                <a:latin typeface="Merriweather"/>
                <a:ea typeface="Merriweather"/>
                <a:cs typeface="Merriweather"/>
                <a:sym typeface="Merriweather"/>
              </a:rPr>
              <a:t>Manual</a:t>
            </a:r>
            <a:endParaRPr lang="en-US" sz="2000" b="1" i="0" u="none" strike="noStrike" cap="none" baseline="0" dirty="0">
              <a:solidFill>
                <a:schemeClr val="dk1"/>
              </a:solidFill>
              <a:latin typeface="Calibri"/>
              <a:ea typeface="Calibri"/>
              <a:cs typeface="Calibri"/>
              <a:sym typeface="Calibri"/>
            </a:endParaRPr>
          </a:p>
          <a:p>
            <a:pPr marL="273050" marR="0" lvl="0" indent="-273050" algn="l" rtl="0">
              <a:lnSpc>
                <a:spcPct val="100000"/>
              </a:lnSpc>
              <a:spcBef>
                <a:spcPts val="400"/>
              </a:spcBef>
              <a:spcAft>
                <a:spcPts val="0"/>
              </a:spcAft>
              <a:buClr>
                <a:srgbClr val="6BB1C9"/>
              </a:buClr>
              <a:buSzPct val="95000"/>
              <a:buFont typeface="Noto Symbol"/>
              <a:buChar char="∙"/>
            </a:pPr>
            <a:r>
              <a:rPr lang="en-US" sz="2000" b="1" i="0" u="none" strike="noStrike" cap="none" baseline="0" dirty="0">
                <a:solidFill>
                  <a:schemeClr val="dk1"/>
                </a:solidFill>
                <a:latin typeface="Calibri"/>
                <a:ea typeface="Calibri"/>
                <a:cs typeface="Calibri"/>
                <a:sym typeface="Calibri"/>
              </a:rPr>
              <a:t>Entry # 4  - The ORR reviewers have access to the review version of the Operations </a:t>
            </a:r>
            <a:r>
              <a:rPr lang="en-US" sz="2000" b="1" i="0" u="none" strike="noStrike" cap="none" baseline="0" dirty="0" smtClean="0">
                <a:solidFill>
                  <a:schemeClr val="dk1"/>
                </a:solidFill>
                <a:latin typeface="Calibri"/>
                <a:ea typeface="Calibri"/>
                <a:cs typeface="Calibri"/>
                <a:sym typeface="Calibri"/>
              </a:rPr>
              <a:t>Procedure</a:t>
            </a:r>
            <a:endParaRPr lang="en-US" sz="2000" b="1" i="0" u="none" strike="noStrike" cap="none" baseline="0" dirty="0">
              <a:solidFill>
                <a:srgbClr val="FF0000"/>
              </a:solidFill>
              <a:latin typeface="Calibri"/>
              <a:ea typeface="Calibri"/>
              <a:cs typeface="Calibri"/>
              <a:sym typeface="Calibri"/>
            </a:endParaRPr>
          </a:p>
          <a:p>
            <a:pPr marL="273050" marR="0" lvl="0" indent="-152400" algn="l" rtl="0">
              <a:spcBef>
                <a:spcPts val="400"/>
              </a:spcBef>
              <a:spcAft>
                <a:spcPts val="0"/>
              </a:spcAft>
              <a:buClr>
                <a:srgbClr val="6BB1C9"/>
              </a:buClr>
              <a:buFont typeface="Noto Symbol"/>
              <a:buNone/>
            </a:pPr>
            <a:endParaRPr sz="2000" b="1" i="0" u="none" strike="noStrike" cap="none" baseline="0" dirty="0">
              <a:solidFill>
                <a:srgbClr val="FF0000"/>
              </a:solidFill>
              <a:latin typeface="Calibri"/>
              <a:ea typeface="Calibri"/>
              <a:cs typeface="Calibri"/>
              <a:sym typeface="Calibri"/>
            </a:endParaRPr>
          </a:p>
        </p:txBody>
      </p:sp>
      <p:sp>
        <p:nvSpPr>
          <p:cNvPr id="5"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22</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38003"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baseline="0" dirty="0">
                <a:solidFill>
                  <a:srgbClr val="002060"/>
                </a:solidFill>
                <a:latin typeface="Calibri"/>
                <a:ea typeface="Calibri"/>
                <a:cs typeface="Calibri"/>
                <a:sym typeface="Calibri"/>
              </a:rPr>
              <a:t> </a:t>
            </a:r>
            <a:r>
              <a:rPr lang="en-US" sz="4400" b="1" i="0" u="none" strike="noStrike" cap="none" baseline="0" dirty="0">
                <a:solidFill>
                  <a:srgbClr val="002060"/>
                </a:solidFill>
                <a:latin typeface="Calibri"/>
                <a:ea typeface="Calibri"/>
                <a:cs typeface="Calibri"/>
                <a:sym typeface="Calibri"/>
              </a:rPr>
              <a:t>ORR – Exit Criteria</a:t>
            </a:r>
          </a:p>
        </p:txBody>
      </p:sp>
      <p:sp>
        <p:nvSpPr>
          <p:cNvPr id="406" name="Shape 406"/>
          <p:cNvSpPr txBox="1">
            <a:spLocks noGrp="1"/>
          </p:cNvSpPr>
          <p:nvPr>
            <p:ph idx="1"/>
          </p:nvPr>
        </p:nvSpPr>
        <p:spPr>
          <a:xfrm>
            <a:off x="609600" y="1981200"/>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1 - All open items in RID have been satisfactorily disposed of.</a:t>
            </a:r>
          </a:p>
          <a:p>
            <a:pPr marL="273050" marR="0" lvl="0" indent="-273050" algn="l" rtl="0">
              <a:lnSpc>
                <a:spcPct val="100000"/>
              </a:lnSpc>
              <a:spcBef>
                <a:spcPts val="48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2 - The updated RAD is satisfactory. </a:t>
            </a:r>
          </a:p>
          <a:p>
            <a:pPr marL="273050" marR="0" lvl="0" indent="-273050" algn="l" rtl="0">
              <a:lnSpc>
                <a:spcPct val="100000"/>
              </a:lnSpc>
              <a:spcBef>
                <a:spcPts val="48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3 - The SPSRB documents (UM, SMM and ATBD) have been reviewed and are deemed to be satisfactory.</a:t>
            </a:r>
          </a:p>
          <a:p>
            <a:pPr marL="273050" marR="0" lvl="0" indent="-273050" algn="l" rtl="0">
              <a:lnSpc>
                <a:spcPct val="100000"/>
              </a:lnSpc>
              <a:spcBef>
                <a:spcPts val="48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4 - Test and validation results are satisfactory.</a:t>
            </a:r>
          </a:p>
          <a:p>
            <a:pPr marL="273050" marR="0" lvl="0" indent="-273050" algn="l" rtl="0">
              <a:lnSpc>
                <a:spcPct val="100000"/>
              </a:lnSpc>
              <a:spcBef>
                <a:spcPts val="480"/>
              </a:spcBef>
              <a:spcAft>
                <a:spcPts val="0"/>
              </a:spcAft>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5 - The operation readiness are satisfactory. </a:t>
            </a:r>
          </a:p>
          <a:p>
            <a:pPr marL="273050" lvl="0" indent="-273050">
              <a:spcBef>
                <a:spcPts val="480"/>
              </a:spcBef>
              <a:buClr>
                <a:srgbClr val="6BB1C9"/>
              </a:buClr>
              <a:buSzPct val="95000"/>
              <a:buFont typeface="Noto Symbol"/>
              <a:buChar char="∙"/>
            </a:pPr>
            <a:r>
              <a:rPr lang="en-US" sz="2400" b="1" i="0" u="none" strike="noStrike" cap="none" baseline="0" dirty="0">
                <a:solidFill>
                  <a:schemeClr val="dk1"/>
                </a:solidFill>
                <a:latin typeface="Calibri"/>
                <a:ea typeface="Calibri"/>
                <a:cs typeface="Calibri"/>
                <a:sym typeface="Calibri"/>
              </a:rPr>
              <a:t>Exit # 6 - The security impact assessment (SIA) has been completed. </a:t>
            </a:r>
            <a:r>
              <a:rPr lang="en-US" sz="2400" b="1" i="0" u="none" strike="noStrike" cap="none" baseline="0" dirty="0" smtClean="0">
                <a:solidFill>
                  <a:schemeClr val="dk1"/>
                </a:solidFill>
                <a:latin typeface="Calibri"/>
                <a:ea typeface="Calibri"/>
                <a:cs typeface="Calibri"/>
                <a:sym typeface="Calibri"/>
              </a:rPr>
              <a:t>--</a:t>
            </a:r>
            <a:r>
              <a:rPr lang="en-US" sz="2400" b="1" dirty="0">
                <a:solidFill>
                  <a:srgbClr val="FF0000"/>
                </a:solidFill>
                <a:latin typeface="Calibri"/>
                <a:ea typeface="Calibri"/>
                <a:cs typeface="Calibri"/>
                <a:sym typeface="Calibri"/>
              </a:rPr>
              <a:t> deferred to Operational Decision Briefing</a:t>
            </a:r>
            <a:endParaRPr lang="en-US" sz="2400" b="1" i="0" u="none" strike="noStrike" cap="none" baseline="0" dirty="0">
              <a:solidFill>
                <a:schemeClr val="dk1"/>
              </a:solidFill>
              <a:latin typeface="Calibri"/>
              <a:ea typeface="Calibri"/>
              <a:cs typeface="Calibri"/>
              <a:sym typeface="Calibri"/>
            </a:endParaRPr>
          </a:p>
          <a:p>
            <a:pPr marL="273050" marR="0" lvl="0" indent="-128270" algn="l" rtl="0">
              <a:lnSpc>
                <a:spcPct val="100000"/>
              </a:lnSpc>
              <a:spcBef>
                <a:spcPts val="480"/>
              </a:spcBef>
              <a:spcAft>
                <a:spcPts val="0"/>
              </a:spcAft>
              <a:buClr>
                <a:srgbClr val="6BB1C9"/>
              </a:buClr>
              <a:buFont typeface="Noto Symbol"/>
              <a:buNone/>
            </a:pPr>
            <a:endParaRPr sz="2400" b="1" i="0" u="none" strike="noStrike" cap="none" baseline="0" dirty="0">
              <a:solidFill>
                <a:schemeClr val="dk1"/>
              </a:solidFill>
              <a:latin typeface="Calibri"/>
              <a:ea typeface="Calibri"/>
              <a:cs typeface="Calibri"/>
              <a:sym typeface="Calibri"/>
            </a:endParaRPr>
          </a:p>
          <a:p>
            <a:pPr marL="273050" marR="0" lvl="0" indent="-128270" algn="l" rtl="0">
              <a:spcBef>
                <a:spcPts val="480"/>
              </a:spcBef>
              <a:spcAft>
                <a:spcPts val="0"/>
              </a:spcAft>
              <a:buClr>
                <a:srgbClr val="6BB1C9"/>
              </a:buClr>
              <a:buFont typeface="Noto Symbol"/>
              <a:buNone/>
            </a:pPr>
            <a:endParaRPr sz="2400" b="1" i="0" u="none" strike="noStrike" cap="none" baseline="0" dirty="0">
              <a:solidFill>
                <a:schemeClr val="dk1"/>
              </a:solidFill>
              <a:latin typeface="Calibri"/>
              <a:ea typeface="Calibri"/>
              <a:cs typeface="Calibri"/>
              <a:sym typeface="Calibri"/>
            </a:endParaRPr>
          </a:p>
        </p:txBody>
      </p:sp>
      <p:sp>
        <p:nvSpPr>
          <p:cNvPr id="5"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23</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idx="4294967295"/>
          </p:nvPr>
        </p:nvSpPr>
        <p:spPr>
          <a:xfrm>
            <a:off x="962025" y="8382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baseline="0">
                <a:solidFill>
                  <a:srgbClr val="000066"/>
                </a:solidFill>
                <a:latin typeface="Calibri"/>
                <a:ea typeface="Calibri"/>
                <a:cs typeface="Calibri"/>
                <a:sym typeface="Calibri"/>
              </a:rPr>
              <a:t>Outline</a:t>
            </a:r>
          </a:p>
        </p:txBody>
      </p:sp>
      <p:sp>
        <p:nvSpPr>
          <p:cNvPr id="417" name="Shape 417"/>
          <p:cNvSpPr txBox="1">
            <a:spLocks noGrp="1"/>
          </p:cNvSpPr>
          <p:nvPr>
            <p:ph type="body" idx="4294967295"/>
          </p:nvPr>
        </p:nvSpPr>
        <p:spPr>
          <a:xfrm>
            <a:off x="893763"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Introduction</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Risks and Actions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chemeClr val="dk1"/>
                </a:solidFill>
                <a:latin typeface="Merriweather"/>
                <a:ea typeface="Merriweather"/>
                <a:cs typeface="Merriweather"/>
                <a:sym typeface="Merriweather"/>
              </a:rPr>
              <a:t>System Requirements Updates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Description </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Test</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System Operational Readiness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BFBFBF"/>
                </a:solidFill>
                <a:latin typeface="Merriweather"/>
                <a:ea typeface="Merriweather"/>
                <a:cs typeface="Merriweather"/>
                <a:sym typeface="Merriweather"/>
              </a:rPr>
              <a:t>Summary</a:t>
            </a: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24</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ctrTitle" idx="4294967295"/>
          </p:nvPr>
        </p:nvSpPr>
        <p:spPr>
          <a:xfrm>
            <a:off x="1752600" y="2057400"/>
            <a:ext cx="6324600" cy="14700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baseline="0" dirty="0" smtClean="0">
                <a:solidFill>
                  <a:srgbClr val="002060"/>
                </a:solidFill>
                <a:latin typeface="Calibri"/>
                <a:ea typeface="Calibri"/>
                <a:cs typeface="Calibri"/>
                <a:sym typeface="Calibri"/>
              </a:rPr>
              <a:t>System Requirements</a:t>
            </a:r>
            <a:endParaRPr lang="en-US" sz="4800" b="1" i="0" u="none" strike="noStrike" cap="none" baseline="0" dirty="0">
              <a:solidFill>
                <a:srgbClr val="002060"/>
              </a:solidFill>
              <a:latin typeface="Calibri"/>
              <a:ea typeface="Calibri"/>
              <a:cs typeface="Calibri"/>
              <a:sym typeface="Calibri"/>
            </a:endParaRPr>
          </a:p>
        </p:txBody>
      </p:sp>
      <p:sp>
        <p:nvSpPr>
          <p:cNvPr id="427" name="Shape 427"/>
          <p:cNvSpPr txBox="1">
            <a:spLocks noGrp="1"/>
          </p:cNvSpPr>
          <p:nvPr>
            <p:ph type="subTitle" idx="4294967295"/>
          </p:nvPr>
        </p:nvSpPr>
        <p:spPr>
          <a:xfrm>
            <a:off x="1676400" y="3733800"/>
            <a:ext cx="5981700" cy="1558925"/>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6BB1C9"/>
              </a:buClr>
              <a:buSzPct val="25000"/>
              <a:buFont typeface="Noto Symbol"/>
              <a:buNone/>
            </a:pPr>
            <a:r>
              <a:rPr lang="en-US" sz="2400" b="0" i="0" u="none" strike="noStrike" cap="none" baseline="0" dirty="0" smtClean="0">
                <a:solidFill>
                  <a:schemeClr val="dk1"/>
                </a:solidFill>
                <a:latin typeface="Merriweather"/>
                <a:ea typeface="Merriweather"/>
                <a:cs typeface="Merriweather"/>
                <a:sym typeface="Merriweather"/>
              </a:rPr>
              <a:t>Bob </a:t>
            </a:r>
            <a:r>
              <a:rPr lang="en-US" sz="2400" b="0" i="0" u="none" strike="noStrike" cap="none" baseline="0" dirty="0" err="1" smtClean="0">
                <a:solidFill>
                  <a:schemeClr val="dk1"/>
                </a:solidFill>
                <a:latin typeface="Merriweather"/>
                <a:ea typeface="Merriweather"/>
                <a:cs typeface="Merriweather"/>
                <a:sym typeface="Merriweather"/>
              </a:rPr>
              <a:t>Kuligowski</a:t>
            </a:r>
            <a:endParaRPr lang="en-US" sz="2400" b="0" i="0" u="none" strike="noStrike" cap="none" baseline="0" dirty="0">
              <a:solidFill>
                <a:schemeClr val="dk1"/>
              </a:solidFill>
              <a:latin typeface="Merriweather"/>
              <a:ea typeface="Merriweather"/>
              <a:cs typeface="Merriweather"/>
              <a:sym typeface="Merriweather"/>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73949853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062" y="990600"/>
            <a:ext cx="8229600" cy="796972"/>
          </a:xfrm>
        </p:spPr>
        <p:txBody>
          <a:bodyPr/>
          <a:lstStyle/>
          <a:p>
            <a:r>
              <a:rPr lang="en-US" dirty="0"/>
              <a:t>Requirements Overview</a:t>
            </a:r>
          </a:p>
        </p:txBody>
      </p:sp>
      <p:sp>
        <p:nvSpPr>
          <p:cNvPr id="6"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26</a:t>
            </a:fld>
            <a:endParaRPr lang="en-US" dirty="0">
              <a:solidFill>
                <a:prstClr val="black"/>
              </a:solidFill>
            </a:endParaRPr>
          </a:p>
        </p:txBody>
      </p:sp>
      <p:sp>
        <p:nvSpPr>
          <p:cNvPr id="3" name="Content Placeholder 2"/>
          <p:cNvSpPr>
            <a:spLocks noGrp="1"/>
          </p:cNvSpPr>
          <p:nvPr>
            <p:ph idx="1"/>
          </p:nvPr>
        </p:nvSpPr>
        <p:spPr/>
        <p:txBody>
          <a:bodyPr/>
          <a:lstStyle/>
          <a:p>
            <a:pPr marL="381000" indent="-381000">
              <a:lnSpc>
                <a:spcPct val="90000"/>
              </a:lnSpc>
            </a:pPr>
            <a:r>
              <a:rPr lang="en-US" sz="2000" dirty="0">
                <a:latin typeface="Calibri" pitchFamily="34" charset="0"/>
              </a:rPr>
              <a:t>All </a:t>
            </a:r>
            <a:r>
              <a:rPr lang="en-US" sz="2000" dirty="0" err="1">
                <a:latin typeface="Calibri" pitchFamily="34" charset="0"/>
              </a:rPr>
              <a:t>eTRaP</a:t>
            </a:r>
            <a:r>
              <a:rPr lang="en-US" sz="2000" dirty="0">
                <a:latin typeface="Calibri" pitchFamily="34" charset="0"/>
              </a:rPr>
              <a:t> requirements are documented in the RAD:</a:t>
            </a:r>
          </a:p>
          <a:p>
            <a:pPr marL="381000" indent="-381000">
              <a:lnSpc>
                <a:spcPct val="90000"/>
              </a:lnSpc>
              <a:buNone/>
            </a:pPr>
            <a:r>
              <a:rPr lang="en-US" sz="2000" dirty="0">
                <a:solidFill>
                  <a:srgbClr val="FF8A3B"/>
                </a:solidFill>
                <a:latin typeface="Calibri" pitchFamily="34" charset="0"/>
              </a:rPr>
              <a:t>	http://www.star.nesdis.noaa.gov/smcd/emb/bobk/eTRaP_docs/ARR/eTRaP_Requirements_Allocation_Document_v2.0.docx</a:t>
            </a:r>
            <a:endParaRPr lang="en-US" sz="2000" dirty="0">
              <a:latin typeface="Calibri" pitchFamily="34" charset="0"/>
            </a:endParaRPr>
          </a:p>
          <a:p>
            <a:pPr marL="381000" indent="-381000">
              <a:lnSpc>
                <a:spcPct val="90000"/>
              </a:lnSpc>
            </a:pPr>
            <a:endParaRPr lang="en-US" sz="2000" dirty="0">
              <a:latin typeface="Calibri" pitchFamily="34" charset="0"/>
            </a:endParaRPr>
          </a:p>
          <a:p>
            <a:pPr marL="381000" indent="-381000">
              <a:lnSpc>
                <a:spcPct val="90000"/>
              </a:lnSpc>
              <a:buNone/>
            </a:pPr>
            <a:endParaRPr lang="en-US" sz="2000" dirty="0">
              <a:latin typeface="Calibri" pitchFamily="34" charset="0"/>
            </a:endParaRPr>
          </a:p>
          <a:p>
            <a:pPr marL="381000" indent="-381000">
              <a:lnSpc>
                <a:spcPct val="90000"/>
              </a:lnSpc>
            </a:pPr>
            <a:r>
              <a:rPr lang="en-US" sz="2000" dirty="0">
                <a:latin typeface="Calibri" pitchFamily="34" charset="0"/>
              </a:rPr>
              <a:t>Text highlighted </a:t>
            </a:r>
          </a:p>
          <a:p>
            <a:pPr marL="781050" lvl="1" indent="-381000">
              <a:lnSpc>
                <a:spcPct val="90000"/>
              </a:lnSpc>
            </a:pPr>
            <a:r>
              <a:rPr lang="en-US" sz="2000" dirty="0" smtClean="0">
                <a:latin typeface="Calibri" pitchFamily="34" charset="0"/>
              </a:rPr>
              <a:t>Changes/updates </a:t>
            </a:r>
            <a:r>
              <a:rPr lang="en-US" sz="2000" dirty="0">
                <a:latin typeface="Calibri" pitchFamily="34" charset="0"/>
              </a:rPr>
              <a:t>to requirements since the last review are in </a:t>
            </a:r>
            <a:r>
              <a:rPr lang="en-US" sz="2000" dirty="0">
                <a:solidFill>
                  <a:srgbClr val="00B050"/>
                </a:solidFill>
                <a:latin typeface="Calibri" pitchFamily="34" charset="0"/>
              </a:rPr>
              <a:t>Green</a:t>
            </a:r>
            <a:r>
              <a:rPr lang="en-US" sz="2000" dirty="0">
                <a:latin typeface="Calibri" pitchFamily="34" charset="0"/>
              </a:rPr>
              <a:t>.</a:t>
            </a:r>
          </a:p>
          <a:p>
            <a:pPr marL="781050" lvl="1" indent="-381000">
              <a:lnSpc>
                <a:spcPct val="90000"/>
              </a:lnSpc>
            </a:pPr>
            <a:r>
              <a:rPr lang="en-US" sz="2000" dirty="0">
                <a:latin typeface="Calibri" pitchFamily="34" charset="0"/>
              </a:rPr>
              <a:t>Requirements specific to this upgrade of </a:t>
            </a:r>
            <a:r>
              <a:rPr lang="en-US" sz="2000" dirty="0" err="1">
                <a:latin typeface="Calibri" pitchFamily="34" charset="0"/>
              </a:rPr>
              <a:t>eTRaP</a:t>
            </a:r>
            <a:r>
              <a:rPr lang="en-US" sz="2000" dirty="0">
                <a:latin typeface="Calibri" pitchFamily="34" charset="0"/>
              </a:rPr>
              <a:t> are in </a:t>
            </a:r>
            <a:r>
              <a:rPr lang="en-US" sz="2000" dirty="0">
                <a:solidFill>
                  <a:srgbClr val="CC6600"/>
                </a:solidFill>
                <a:latin typeface="Calibri" pitchFamily="34" charset="0"/>
              </a:rPr>
              <a:t>Brown</a:t>
            </a:r>
          </a:p>
        </p:txBody>
      </p:sp>
    </p:spTree>
    <p:extLst>
      <p:ext uri="{BB962C8B-B14F-4D97-AF65-F5344CB8AC3E}">
        <p14:creationId xmlns:p14="http://schemas.microsoft.com/office/powerpoint/2010/main" val="3113052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cs typeface="Times New Roman" pitchFamily="18" charset="0"/>
              </a:rPr>
              <a:t>ETRAP-R 0.0:</a:t>
            </a:r>
            <a:r>
              <a:rPr lang="en-US" sz="2000" dirty="0" smtClean="0">
                <a:latin typeface="Calibri" pitchFamily="34" charset="0"/>
                <a:cs typeface="Times New Roman" pitchFamily="18" charset="0"/>
              </a:rPr>
              <a:t> </a:t>
            </a:r>
            <a:r>
              <a:rPr lang="en-US" sz="2000" i="1" dirty="0" smtClean="0">
                <a:latin typeface="Calibri" pitchFamily="34" charset="0"/>
                <a:cs typeface="Times New Roman" pitchFamily="18" charset="0"/>
              </a:rPr>
              <a:t>The </a:t>
            </a:r>
            <a:r>
              <a:rPr lang="en-US" sz="2000" i="1" dirty="0" err="1" smtClean="0">
                <a:latin typeface="Calibri" pitchFamily="34" charset="0"/>
                <a:cs typeface="Times New Roman" pitchFamily="18" charset="0"/>
              </a:rPr>
              <a:t>eTRaP</a:t>
            </a:r>
            <a:r>
              <a:rPr lang="en-US" sz="2000" i="1" dirty="0" smtClean="0">
                <a:latin typeface="Calibri" pitchFamily="34" charset="0"/>
                <a:cs typeface="Times New Roman" pitchFamily="18" charset="0"/>
              </a:rPr>
              <a:t> Upgrade project shall adopt the standard practices of the SPSRB Review Process for transition of a product from research to operations</a:t>
            </a:r>
            <a:r>
              <a:rPr lang="en-US" sz="2000" dirty="0" smtClean="0">
                <a:latin typeface="Calibri" pitchFamily="34" charset="0"/>
                <a:cs typeface="Times New Roman" pitchFamily="18" charset="0"/>
              </a:rPr>
              <a:t>. </a:t>
            </a:r>
          </a:p>
          <a:p>
            <a:pPr>
              <a:buNone/>
            </a:pPr>
            <a:r>
              <a:rPr lang="en-US" sz="2000" dirty="0" smtClean="0">
                <a:latin typeface="Calibri" pitchFamily="34" charset="0"/>
                <a:cs typeface="Times New Roman" pitchFamily="18" charset="0"/>
              </a:rPr>
              <a:t> </a:t>
            </a:r>
          </a:p>
          <a:p>
            <a:pPr indent="4763">
              <a:buNone/>
            </a:pPr>
            <a:r>
              <a:rPr lang="en-US" sz="2000" b="1" u="sng" dirty="0" smtClean="0">
                <a:latin typeface="Calibri" pitchFamily="34" charset="0"/>
                <a:cs typeface="Times New Roman" pitchFamily="18" charset="0"/>
              </a:rPr>
              <a:t>Driver:</a:t>
            </a:r>
            <a:r>
              <a:rPr lang="en-US" sz="2000" dirty="0" smtClean="0">
                <a:latin typeface="Calibri" pitchFamily="34" charset="0"/>
                <a:cs typeface="Times New Roman" pitchFamily="18" charset="0"/>
              </a:rPr>
              <a:t> SPSRB transition to operations process. Since this is an enhancement to an existing operational system, only the process steps related to modifying an existing system need be followed.  </a:t>
            </a:r>
          </a:p>
          <a:p>
            <a:pPr>
              <a:buNone/>
            </a:pPr>
            <a:endParaRPr lang="en-US" dirty="0" smtClean="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27</a:t>
            </a:fld>
            <a:endParaRPr lang="en-US"/>
          </a:p>
        </p:txBody>
      </p:sp>
    </p:spTree>
    <p:extLst>
      <p:ext uri="{BB962C8B-B14F-4D97-AF65-F5344CB8AC3E}">
        <p14:creationId xmlns:p14="http://schemas.microsoft.com/office/powerpoint/2010/main" val="1714728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a:xfrm>
            <a:off x="457200" y="1935164"/>
            <a:ext cx="8229600" cy="4618036"/>
          </a:xfrm>
        </p:spPr>
        <p:txBody>
          <a:bodyPr/>
          <a:lstStyle/>
          <a:p>
            <a:r>
              <a:rPr lang="en-US" sz="2000" b="1" dirty="0" smtClean="0">
                <a:latin typeface="Calibri" pitchFamily="34" charset="0"/>
              </a:rPr>
              <a:t>ETRAP-R 0.1: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Upgrade project reviews shall be tailored. </a:t>
            </a:r>
            <a:endParaRPr lang="en-US" sz="2000" dirty="0" smtClean="0">
              <a:latin typeface="Calibri" pitchFamily="34" charset="0"/>
            </a:endParaRPr>
          </a:p>
          <a:p>
            <a:pPr lvl="1"/>
            <a:r>
              <a:rPr lang="en-US" sz="2000" dirty="0" smtClean="0">
                <a:latin typeface="Calibri" pitchFamily="34" charset="0"/>
              </a:rPr>
              <a:t>This derived requirement has been adopted to mitigate schedule risk by eliminating the overhead of preparing review slide packages and reports.</a:t>
            </a:r>
          </a:p>
          <a:p>
            <a:endParaRPr lang="en-US" sz="2000" b="1" dirty="0" smtClean="0">
              <a:latin typeface="Calibri" pitchFamily="34" charset="0"/>
            </a:endParaRPr>
          </a:p>
          <a:p>
            <a:r>
              <a:rPr lang="en-US" sz="2000" b="1" dirty="0" smtClean="0">
                <a:latin typeface="Calibri" pitchFamily="34" charset="0"/>
              </a:rPr>
              <a:t>ETRAP-R 0.1.1: </a:t>
            </a:r>
            <a:r>
              <a:rPr lang="en-US" sz="2000" i="1" dirty="0" smtClean="0">
                <a:latin typeface="Calibri" pitchFamily="34" charset="0"/>
              </a:rPr>
              <a:t>The Requirements Review (RADR), Preliminary Design Review (PDR), Critical Design Review (CDR), and the Unit Test Readiness Review (TRR) for the S-NPP upgrade of </a:t>
            </a:r>
            <a:r>
              <a:rPr lang="en-US" sz="2000" i="1" dirty="0" err="1" smtClean="0">
                <a:latin typeface="Calibri" pitchFamily="34" charset="0"/>
              </a:rPr>
              <a:t>eTRaP</a:t>
            </a:r>
            <a:r>
              <a:rPr lang="en-US" sz="2000" i="1" dirty="0" smtClean="0">
                <a:latin typeface="Calibri" pitchFamily="34" charset="0"/>
              </a:rPr>
              <a:t> have been waived.</a:t>
            </a:r>
            <a:endParaRPr lang="en-US" sz="2000" dirty="0" smtClean="0">
              <a:latin typeface="Calibri" pitchFamily="34" charset="0"/>
            </a:endParaRPr>
          </a:p>
          <a:p>
            <a:pPr lvl="1"/>
            <a:r>
              <a:rPr lang="en-US" sz="2000" dirty="0" smtClean="0">
                <a:latin typeface="Calibri" pitchFamily="34" charset="0"/>
              </a:rPr>
              <a:t>This derived requirement has been adopted to mitigate schedule risk by eliminating the overhead of preparing a RADR, PDR, CDR, and TRR slide packages and reports. The Technical risk is assessed as Low because the update to the system only involves processing a new data set. </a:t>
            </a:r>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28</a:t>
            </a:fld>
            <a:endParaRPr lang="en-US"/>
          </a:p>
        </p:txBody>
      </p:sp>
    </p:spTree>
    <p:extLst>
      <p:ext uri="{BB962C8B-B14F-4D97-AF65-F5344CB8AC3E}">
        <p14:creationId xmlns:p14="http://schemas.microsoft.com/office/powerpoint/2010/main" val="122698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0.1.2: </a:t>
            </a:r>
            <a:r>
              <a:rPr lang="en-US" sz="2000" i="1" dirty="0" smtClean="0">
                <a:latin typeface="Calibri" pitchFamily="34" charset="0"/>
              </a:rPr>
              <a:t>There shall be an Algorithm Readiness Review (ARR) for the S-NPP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This derived requirement has been adopted from the SPSRB Review process.</a:t>
            </a:r>
          </a:p>
          <a:p>
            <a:endParaRPr lang="en-US" sz="2000" b="1" dirty="0" smtClean="0">
              <a:latin typeface="Calibri" pitchFamily="34" charset="0"/>
            </a:endParaRPr>
          </a:p>
          <a:p>
            <a:r>
              <a:rPr lang="en-US" sz="2000" b="1" dirty="0" smtClean="0">
                <a:latin typeface="Calibri" pitchFamily="34" charset="0"/>
              </a:rPr>
              <a:t>ETRAP-R 0.1.3: </a:t>
            </a:r>
            <a:r>
              <a:rPr lang="en-US" sz="2000" i="1" dirty="0" smtClean="0">
                <a:latin typeface="Calibri" pitchFamily="34" charset="0"/>
              </a:rPr>
              <a:t>There shall be an Algorithm Readiness Review Report (ARRR) for the S-NPP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The ARRR is one of the exit criteria for ARR.</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29</a:t>
            </a:fld>
            <a:endParaRPr lang="en-US"/>
          </a:p>
        </p:txBody>
      </p:sp>
    </p:spTree>
    <p:extLst>
      <p:ext uri="{BB962C8B-B14F-4D97-AF65-F5344CB8AC3E}">
        <p14:creationId xmlns:p14="http://schemas.microsoft.com/office/powerpoint/2010/main" val="109109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baseline="0">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3</a:t>
            </a:fld>
            <a:endParaRPr lang="en-US" sz="1200" b="0" i="0" u="none" strike="noStrike" cap="none" baseline="0">
              <a:solidFill>
                <a:srgbClr val="FFFFFF"/>
              </a:solidFill>
              <a:latin typeface="Calibri"/>
              <a:ea typeface="Calibri"/>
              <a:cs typeface="Calibri"/>
              <a:sym typeface="Calibri"/>
            </a:endParaRPr>
          </a:p>
        </p:txBody>
      </p:sp>
      <p:sp>
        <p:nvSpPr>
          <p:cNvPr id="143" name="Shape 143"/>
          <p:cNvSpPr txBox="1">
            <a:spLocks noGrp="1"/>
          </p:cNvSpPr>
          <p:nvPr>
            <p:ph type="title" idx="4294967295"/>
          </p:nvPr>
        </p:nvSpPr>
        <p:spPr>
          <a:xfrm>
            <a:off x="762000" y="9144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baseline="0" dirty="0">
                <a:solidFill>
                  <a:srgbClr val="000066"/>
                </a:solidFill>
                <a:latin typeface="Calibri"/>
                <a:ea typeface="Calibri"/>
                <a:cs typeface="Calibri"/>
                <a:sym typeface="Calibri"/>
              </a:rPr>
              <a:t>Outline</a:t>
            </a:r>
          </a:p>
        </p:txBody>
      </p:sp>
      <p:sp>
        <p:nvSpPr>
          <p:cNvPr id="144" name="Shape 144"/>
          <p:cNvSpPr txBox="1">
            <a:spLocks noGrp="1"/>
          </p:cNvSpPr>
          <p:nvPr>
            <p:ph type="body" idx="4294967295"/>
          </p:nvPr>
        </p:nvSpPr>
        <p:spPr>
          <a:xfrm>
            <a:off x="922337"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ymbol"/>
              <a:buChar char="●"/>
            </a:pPr>
            <a:r>
              <a:rPr lang="en-US" sz="3200" b="1" i="0" u="none" strike="noStrike" cap="none" baseline="0" dirty="0">
                <a:solidFill>
                  <a:schemeClr val="dk1"/>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7F7F7F"/>
                </a:solidFill>
                <a:latin typeface="Calibri"/>
                <a:ea typeface="Calibri"/>
                <a:cs typeface="Calibri"/>
                <a:sym typeface="Calibri"/>
              </a:rPr>
              <a:t>Summary</a:t>
            </a:r>
          </a:p>
        </p:txBody>
      </p:sp>
      <p:sp>
        <p:nvSpPr>
          <p:cNvPr id="145" name="Shape 145"/>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baseline="0">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3</a:t>
            </a:fld>
            <a:endParaRPr lang="en-US" sz="1200" b="0" i="0" u="none" strike="noStrike" cap="none" baseline="0">
              <a:solidFill>
                <a:srgbClr val="FFFFFF"/>
              </a:solidFill>
              <a:latin typeface="Calibri"/>
              <a:ea typeface="Calibri"/>
              <a:cs typeface="Calibri"/>
              <a:sym typeface="Calibri"/>
            </a:endParaRPr>
          </a:p>
        </p:txBody>
      </p:sp>
      <p:sp>
        <p:nvSpPr>
          <p:cNvPr id="3" name="Slide Number Placeholder 2"/>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3</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0.1.4: </a:t>
            </a:r>
            <a:r>
              <a:rPr lang="en-US" sz="2000" i="1" dirty="0" smtClean="0">
                <a:solidFill>
                  <a:srgbClr val="CC6600"/>
                </a:solidFill>
                <a:latin typeface="Calibri" pitchFamily="34" charset="0"/>
              </a:rPr>
              <a:t>There shall be an Operational Readiness Review (ORR) for the S-NPP upgrade of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This derived requirement has been adopted from the SPSRB Review process.</a:t>
            </a:r>
          </a:p>
          <a:p>
            <a:pPr lvl="1"/>
            <a:endParaRPr lang="en-US" sz="2000" dirty="0" smtClean="0">
              <a:solidFill>
                <a:srgbClr val="CC6600"/>
              </a:solidFill>
              <a:latin typeface="Calibri" pitchFamily="34" charset="0"/>
            </a:endParaRPr>
          </a:p>
          <a:p>
            <a:r>
              <a:rPr lang="en-US" sz="2000" b="1" dirty="0" smtClean="0">
                <a:solidFill>
                  <a:srgbClr val="CC6600"/>
                </a:solidFill>
                <a:latin typeface="Calibri" pitchFamily="34" charset="0"/>
              </a:rPr>
              <a:t>ETRAP-R 0.1.5: </a:t>
            </a:r>
            <a:r>
              <a:rPr lang="en-US" sz="2000" i="1" dirty="0" smtClean="0">
                <a:solidFill>
                  <a:srgbClr val="CC6600"/>
                </a:solidFill>
                <a:latin typeface="Calibri" pitchFamily="34" charset="0"/>
              </a:rPr>
              <a:t>There shall be an Operational Readiness Review Report (ORRR) for the S-NPP upgrade of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ORRR is one of the exit criteria for ORR.</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30</a:t>
            </a:fld>
            <a:endParaRPr lang="en-US"/>
          </a:p>
        </p:txBody>
      </p:sp>
    </p:spTree>
    <p:extLst>
      <p:ext uri="{BB962C8B-B14F-4D97-AF65-F5344CB8AC3E}">
        <p14:creationId xmlns:p14="http://schemas.microsoft.com/office/powerpoint/2010/main" val="2569170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0.1.6: </a:t>
            </a:r>
            <a:r>
              <a:rPr lang="en-US" sz="2000" i="1" dirty="0" smtClean="0">
                <a:latin typeface="Calibri" pitchFamily="34" charset="0"/>
              </a:rPr>
              <a:t>The Requirements Review (RADR), Preliminary Design Review (PDR), Critical Design Review (CDR), and Unit Test Readiness Review (UTRR) for the AMSR2 upgrade of </a:t>
            </a:r>
            <a:r>
              <a:rPr lang="en-US" sz="2000" i="1" dirty="0" err="1" smtClean="0">
                <a:latin typeface="Calibri" pitchFamily="34" charset="0"/>
              </a:rPr>
              <a:t>eTRaP</a:t>
            </a:r>
            <a:r>
              <a:rPr lang="en-US" sz="2000" i="1" dirty="0" smtClean="0">
                <a:latin typeface="Calibri" pitchFamily="34" charset="0"/>
              </a:rPr>
              <a:t> have been waived. </a:t>
            </a:r>
          </a:p>
          <a:p>
            <a:pPr marL="742950" lvl="2" indent="-342900">
              <a:buClr>
                <a:srgbClr val="00B0F0"/>
              </a:buClr>
              <a:buFont typeface="Times New Roman" pitchFamily="18" charset="0"/>
              <a:buChar char="»"/>
            </a:pPr>
            <a:r>
              <a:rPr lang="en-US" sz="2000" dirty="0" smtClean="0">
                <a:latin typeface="Calibri" pitchFamily="34" charset="0"/>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endParaRPr lang="en-US" dirty="0" smtClean="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31</a:t>
            </a:fld>
            <a:endParaRPr lang="en-US"/>
          </a:p>
        </p:txBody>
      </p:sp>
    </p:spTree>
    <p:extLst>
      <p:ext uri="{BB962C8B-B14F-4D97-AF65-F5344CB8AC3E}">
        <p14:creationId xmlns:p14="http://schemas.microsoft.com/office/powerpoint/2010/main" val="2271100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0.1.7: </a:t>
            </a:r>
            <a:r>
              <a:rPr lang="en-US" sz="2000" i="1" dirty="0" smtClean="0">
                <a:latin typeface="Calibri" pitchFamily="34" charset="0"/>
              </a:rPr>
              <a:t>There shall be an Algorithm Readiness Review (ARR) for the AMSR2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This derived requirement has been adopted from the SPSRB Review process.</a:t>
            </a:r>
          </a:p>
          <a:p>
            <a:endParaRPr lang="en-US" dirty="0" smtClean="0">
              <a:latin typeface="Calibri" pitchFamily="34" charset="0"/>
            </a:endParaRPr>
          </a:p>
          <a:p>
            <a:r>
              <a:rPr lang="en-US" sz="2000" b="1" dirty="0" smtClean="0">
                <a:latin typeface="Calibri" pitchFamily="34" charset="0"/>
              </a:rPr>
              <a:t>ETRAP-R 0.1.8: </a:t>
            </a:r>
            <a:r>
              <a:rPr lang="en-US" sz="2000" i="1" dirty="0" smtClean="0">
                <a:latin typeface="Calibri" pitchFamily="34" charset="0"/>
              </a:rPr>
              <a:t>There shall be an Algorithm Readiness Review Report (ARRR) for the AMSR2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The ARRR is one of the exit criteria for ARR.</a:t>
            </a:r>
            <a:endParaRPr lang="en-US" dirty="0" smtClean="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32</a:t>
            </a:fld>
            <a:endParaRPr lang="en-US"/>
          </a:p>
        </p:txBody>
      </p:sp>
    </p:spTree>
    <p:extLst>
      <p:ext uri="{BB962C8B-B14F-4D97-AF65-F5344CB8AC3E}">
        <p14:creationId xmlns:p14="http://schemas.microsoft.com/office/powerpoint/2010/main" val="718722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0.1.9: </a:t>
            </a:r>
            <a:r>
              <a:rPr lang="en-US" sz="2000" i="1" dirty="0" smtClean="0">
                <a:solidFill>
                  <a:srgbClr val="CC6600"/>
                </a:solidFill>
                <a:latin typeface="Calibri" pitchFamily="34" charset="0"/>
              </a:rPr>
              <a:t>There shall be an Operational Readiness Review (ORR) for the AMSR2 upgrade of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a:t>
            </a:r>
          </a:p>
          <a:p>
            <a:pPr lvl="1"/>
            <a:r>
              <a:rPr lang="en-US" sz="2000" dirty="0" smtClean="0">
                <a:solidFill>
                  <a:srgbClr val="CC6600"/>
                </a:solidFill>
                <a:latin typeface="Calibri" pitchFamily="34" charset="0"/>
              </a:rPr>
              <a:t>This derived requirement has been adopted from the SPSRB Review process.</a:t>
            </a:r>
          </a:p>
          <a:p>
            <a:endParaRPr lang="en-US" sz="2000" dirty="0" smtClean="0">
              <a:solidFill>
                <a:srgbClr val="CC6600"/>
              </a:solidFill>
              <a:latin typeface="Calibri" pitchFamily="34" charset="0"/>
            </a:endParaRPr>
          </a:p>
          <a:p>
            <a:r>
              <a:rPr lang="en-US" sz="2000" b="1" dirty="0" smtClean="0">
                <a:solidFill>
                  <a:srgbClr val="CC6600"/>
                </a:solidFill>
                <a:latin typeface="Calibri" pitchFamily="34" charset="0"/>
              </a:rPr>
              <a:t>ETRAP-R 0.1.10: </a:t>
            </a:r>
            <a:r>
              <a:rPr lang="en-US" sz="2000" i="1" dirty="0" smtClean="0">
                <a:solidFill>
                  <a:srgbClr val="CC6600"/>
                </a:solidFill>
                <a:latin typeface="Calibri" pitchFamily="34" charset="0"/>
              </a:rPr>
              <a:t>There shall be an Operational Readiness Review Report (ORRR) for the AMSR2 upgrade of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a:t>
            </a:r>
          </a:p>
          <a:p>
            <a:pPr lvl="1"/>
            <a:r>
              <a:rPr lang="en-US" sz="2000" dirty="0" smtClean="0">
                <a:solidFill>
                  <a:srgbClr val="CC6600"/>
                </a:solidFill>
                <a:latin typeface="Calibri" pitchFamily="34" charset="0"/>
              </a:rPr>
              <a:t>The ORRR is one of the exit criteria for ORR.</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33</a:t>
            </a:fld>
            <a:endParaRPr lang="en-US"/>
          </a:p>
        </p:txBody>
      </p:sp>
    </p:spTree>
    <p:extLst>
      <p:ext uri="{BB962C8B-B14F-4D97-AF65-F5344CB8AC3E}">
        <p14:creationId xmlns:p14="http://schemas.microsoft.com/office/powerpoint/2010/main" val="1985168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0.1.11: </a:t>
            </a:r>
            <a:r>
              <a:rPr lang="en-US" sz="2000" i="1" dirty="0" smtClean="0">
                <a:latin typeface="Calibri" pitchFamily="34" charset="0"/>
              </a:rPr>
              <a:t>There shall be a Critical Design Review (CDR) for the R-CLIPER and </a:t>
            </a:r>
            <a:r>
              <a:rPr lang="en-US" sz="2000" i="1" dirty="0" err="1" smtClean="0">
                <a:latin typeface="Calibri" pitchFamily="34" charset="0"/>
              </a:rPr>
              <a:t>orography</a:t>
            </a:r>
            <a:r>
              <a:rPr lang="en-US" sz="2000" i="1" dirty="0" smtClean="0">
                <a:latin typeface="Calibri" pitchFamily="34" charset="0"/>
              </a:rPr>
              <a:t> upgrade of </a:t>
            </a:r>
            <a:r>
              <a:rPr lang="en-US" sz="2000" i="1" dirty="0" err="1" smtClean="0">
                <a:latin typeface="Calibri" pitchFamily="34" charset="0"/>
              </a:rPr>
              <a:t>eTRaP</a:t>
            </a:r>
            <a:r>
              <a:rPr lang="en-US" sz="2000" i="1" dirty="0" smtClean="0">
                <a:latin typeface="Calibri" pitchFamily="34" charset="0"/>
              </a:rPr>
              <a:t>. </a:t>
            </a:r>
          </a:p>
          <a:p>
            <a:pPr lvl="1"/>
            <a:r>
              <a:rPr lang="en-US" sz="2000" dirty="0" smtClean="0">
                <a:latin typeface="Calibri" pitchFamily="34" charset="0"/>
              </a:rPr>
              <a:t>This upgrade will require design upgrades that will be presented at the CDR.</a:t>
            </a:r>
          </a:p>
          <a:p>
            <a:pPr lvl="1"/>
            <a:endParaRPr lang="en-US" sz="2000" dirty="0" smtClean="0">
              <a:latin typeface="Calibri" pitchFamily="34" charset="0"/>
            </a:endParaRPr>
          </a:p>
          <a:p>
            <a:r>
              <a:rPr lang="en-US" sz="2000" b="1" dirty="0" smtClean="0">
                <a:latin typeface="Calibri" pitchFamily="34" charset="0"/>
              </a:rPr>
              <a:t>ETRAP-R 0.1.12: </a:t>
            </a:r>
            <a:r>
              <a:rPr lang="en-US" sz="2000" i="1" dirty="0" smtClean="0">
                <a:latin typeface="Calibri" pitchFamily="34" charset="0"/>
              </a:rPr>
              <a:t>There shall be a Critical Design Review Report (CDRR) for the R-CLIPER and </a:t>
            </a:r>
            <a:r>
              <a:rPr lang="en-US" sz="2000" i="1" dirty="0" err="1" smtClean="0">
                <a:latin typeface="Calibri" pitchFamily="34" charset="0"/>
              </a:rPr>
              <a:t>orography</a:t>
            </a:r>
            <a:r>
              <a:rPr lang="en-US" sz="2000" i="1" dirty="0" smtClean="0">
                <a:latin typeface="Calibri" pitchFamily="34" charset="0"/>
              </a:rPr>
              <a:t> upgrade of </a:t>
            </a:r>
            <a:r>
              <a:rPr lang="en-US" sz="2000" i="1" dirty="0" err="1" smtClean="0">
                <a:latin typeface="Calibri" pitchFamily="34" charset="0"/>
              </a:rPr>
              <a:t>eTRaP</a:t>
            </a:r>
            <a:r>
              <a:rPr lang="en-US" sz="2000" i="1" dirty="0" smtClean="0">
                <a:latin typeface="Calibri" pitchFamily="34" charset="0"/>
              </a:rPr>
              <a:t>.</a:t>
            </a:r>
          </a:p>
          <a:p>
            <a:pPr lvl="1"/>
            <a:r>
              <a:rPr lang="en-US" sz="2000" dirty="0" smtClean="0">
                <a:latin typeface="Calibri" pitchFamily="34" charset="0"/>
              </a:rPr>
              <a:t>The CDRR is one of the exit criteria for CDR.</a:t>
            </a:r>
          </a:p>
          <a:p>
            <a:endParaRPr lang="en-US" sz="2000" b="1" dirty="0" smtClean="0">
              <a:latin typeface="Calibri" pitchFamily="34" charset="0"/>
            </a:endParaRPr>
          </a:p>
          <a:p>
            <a:endParaRPr lang="en-US"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34</a:t>
            </a:fld>
            <a:endParaRPr lang="en-US"/>
          </a:p>
        </p:txBody>
      </p:sp>
    </p:spTree>
    <p:extLst>
      <p:ext uri="{BB962C8B-B14F-4D97-AF65-F5344CB8AC3E}">
        <p14:creationId xmlns:p14="http://schemas.microsoft.com/office/powerpoint/2010/main" val="2357896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0.1.13: </a:t>
            </a:r>
            <a:r>
              <a:rPr lang="en-US" sz="2000" i="1" dirty="0" smtClean="0">
                <a:latin typeface="Calibri" pitchFamily="34" charset="0"/>
              </a:rPr>
              <a:t>There shall be an Algorithm Readiness Review (ARR) for the R-CLIPER and </a:t>
            </a:r>
            <a:r>
              <a:rPr lang="en-US" sz="2000" i="1" dirty="0" err="1" smtClean="0">
                <a:latin typeface="Calibri" pitchFamily="34" charset="0"/>
              </a:rPr>
              <a:t>orography</a:t>
            </a:r>
            <a:r>
              <a:rPr lang="en-US" sz="2000" i="1" dirty="0" smtClean="0">
                <a:latin typeface="Calibri" pitchFamily="34" charset="0"/>
              </a:rPr>
              <a:t> upgrade of </a:t>
            </a:r>
            <a:r>
              <a:rPr lang="en-US" sz="2000" i="1" dirty="0" err="1" smtClean="0">
                <a:latin typeface="Calibri" pitchFamily="34" charset="0"/>
              </a:rPr>
              <a:t>eTRaP</a:t>
            </a:r>
            <a:r>
              <a:rPr lang="en-US" sz="2000" i="1" dirty="0" smtClean="0">
                <a:latin typeface="Calibri" pitchFamily="34" charset="0"/>
              </a:rPr>
              <a:t>. </a:t>
            </a:r>
          </a:p>
          <a:p>
            <a:pPr lvl="1"/>
            <a:r>
              <a:rPr lang="en-US" sz="2000" dirty="0" smtClean="0">
                <a:latin typeface="Calibri" pitchFamily="34" charset="0"/>
              </a:rPr>
              <a:t>This derived requirement has been adopted from the SPSRB Review process.</a:t>
            </a:r>
            <a:endParaRPr lang="en-US" sz="2000" i="1"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0.1.14: </a:t>
            </a:r>
            <a:r>
              <a:rPr lang="en-US" sz="2000" i="1" dirty="0" smtClean="0">
                <a:latin typeface="Calibri" pitchFamily="34" charset="0"/>
              </a:rPr>
              <a:t>There shall be an Algorithm Readiness Review Report (ARRR) for the R-CLIPER and </a:t>
            </a:r>
            <a:r>
              <a:rPr lang="en-US" sz="2000" i="1" dirty="0" err="1" smtClean="0">
                <a:latin typeface="Calibri" pitchFamily="34" charset="0"/>
              </a:rPr>
              <a:t>orography</a:t>
            </a:r>
            <a:r>
              <a:rPr lang="en-US" sz="2000" i="1" dirty="0" smtClean="0">
                <a:latin typeface="Calibri" pitchFamily="34" charset="0"/>
              </a:rPr>
              <a:t> upgrade of </a:t>
            </a:r>
            <a:r>
              <a:rPr lang="en-US" sz="2000" i="1" dirty="0" err="1" smtClean="0">
                <a:latin typeface="Calibri" pitchFamily="34" charset="0"/>
              </a:rPr>
              <a:t>eTRaP</a:t>
            </a:r>
            <a:r>
              <a:rPr lang="en-US" sz="2000" i="1" dirty="0" smtClean="0">
                <a:latin typeface="Calibri" pitchFamily="34" charset="0"/>
              </a:rPr>
              <a:t>.</a:t>
            </a:r>
          </a:p>
          <a:p>
            <a:pPr lvl="1"/>
            <a:r>
              <a:rPr lang="en-US" sz="2000" dirty="0" smtClean="0">
                <a:latin typeface="Calibri" pitchFamily="34" charset="0"/>
              </a:rPr>
              <a:t>The ARRR is one of the exit criteria for ARR.</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35</a:t>
            </a:fld>
            <a:endParaRPr lang="en-US"/>
          </a:p>
        </p:txBody>
      </p:sp>
    </p:spTree>
    <p:extLst>
      <p:ext uri="{BB962C8B-B14F-4D97-AF65-F5344CB8AC3E}">
        <p14:creationId xmlns:p14="http://schemas.microsoft.com/office/powerpoint/2010/main" val="2995788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0.1.15: </a:t>
            </a:r>
            <a:r>
              <a:rPr lang="en-US" sz="2000" i="1" dirty="0" smtClean="0">
                <a:latin typeface="Calibri" pitchFamily="34" charset="0"/>
              </a:rPr>
              <a:t>There shall be a </a:t>
            </a:r>
            <a:r>
              <a:rPr lang="en-US" sz="2000" i="1" dirty="0" err="1" smtClean="0">
                <a:latin typeface="Calibri" pitchFamily="34" charset="0"/>
              </a:rPr>
              <a:t>eTRaP</a:t>
            </a:r>
            <a:r>
              <a:rPr lang="en-US" sz="2000" i="1" dirty="0" smtClean="0">
                <a:latin typeface="Calibri" pitchFamily="34" charset="0"/>
              </a:rPr>
              <a:t> R-CLIPER Upgrade Operational Readiness Review (ORR).</a:t>
            </a:r>
          </a:p>
          <a:p>
            <a:pPr lvl="1"/>
            <a:r>
              <a:rPr lang="en-US" sz="2000" dirty="0" smtClean="0">
                <a:latin typeface="Calibri" pitchFamily="34" charset="0"/>
              </a:rPr>
              <a:t>This derived requirement has been adopted from the SPSRB Review process.</a:t>
            </a:r>
          </a:p>
          <a:p>
            <a:pPr lvl="1"/>
            <a:endParaRPr lang="en-US" sz="2000" dirty="0" smtClean="0">
              <a:latin typeface="Calibri" pitchFamily="34" charset="0"/>
            </a:endParaRPr>
          </a:p>
          <a:p>
            <a:r>
              <a:rPr lang="en-US" sz="2000" b="1" dirty="0" smtClean="0">
                <a:latin typeface="Calibri" pitchFamily="34" charset="0"/>
              </a:rPr>
              <a:t>ETRAP-R 0.1.16: </a:t>
            </a:r>
            <a:r>
              <a:rPr lang="en-US" sz="2000" i="1" dirty="0" smtClean="0">
                <a:latin typeface="Calibri" pitchFamily="34" charset="0"/>
              </a:rPr>
              <a:t>There shall be a </a:t>
            </a:r>
            <a:r>
              <a:rPr lang="en-US" sz="2000" i="1" dirty="0" err="1" smtClean="0">
                <a:latin typeface="Calibri" pitchFamily="34" charset="0"/>
              </a:rPr>
              <a:t>eTRaP</a:t>
            </a:r>
            <a:r>
              <a:rPr lang="en-US" sz="2000" i="1" dirty="0" smtClean="0">
                <a:latin typeface="Calibri" pitchFamily="34" charset="0"/>
              </a:rPr>
              <a:t> R-CLIPER Upgrade Operational Readiness Review Report (ORR).</a:t>
            </a:r>
          </a:p>
          <a:p>
            <a:pPr lvl="1"/>
            <a:r>
              <a:rPr lang="en-US" sz="2000" dirty="0" smtClean="0">
                <a:latin typeface="Calibri" pitchFamily="34" charset="0"/>
              </a:rPr>
              <a:t>The ORRR is one of the exit criteria for ORR.</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36</a:t>
            </a:fld>
            <a:endParaRPr lang="en-US"/>
          </a:p>
        </p:txBody>
      </p:sp>
    </p:spTree>
    <p:extLst>
      <p:ext uri="{BB962C8B-B14F-4D97-AF65-F5344CB8AC3E}">
        <p14:creationId xmlns:p14="http://schemas.microsoft.com/office/powerpoint/2010/main" val="2995788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0.1.17: </a:t>
            </a:r>
            <a:r>
              <a:rPr lang="en-US" sz="2000" i="1" dirty="0" smtClean="0">
                <a:latin typeface="Calibri" pitchFamily="34" charset="0"/>
              </a:rPr>
              <a:t>The Requirements Review (RADR), Preliminary Design Review (PDR), Critical Design Review (CDR), and Unit Test Readiness Review (UTRR) for the GMI upgrade of </a:t>
            </a:r>
            <a:r>
              <a:rPr lang="en-US" sz="2000" i="1" dirty="0" err="1" smtClean="0">
                <a:latin typeface="Calibri" pitchFamily="34" charset="0"/>
              </a:rPr>
              <a:t>eTRaP</a:t>
            </a:r>
            <a:r>
              <a:rPr lang="en-US" sz="2000" i="1" dirty="0" smtClean="0">
                <a:latin typeface="Calibri" pitchFamily="34" charset="0"/>
              </a:rPr>
              <a:t> have been waived. </a:t>
            </a:r>
          </a:p>
          <a:p>
            <a:pPr marL="742950" lvl="2" indent="-342900">
              <a:buClr>
                <a:srgbClr val="00B0F0"/>
              </a:buClr>
              <a:buFont typeface="Times New Roman" pitchFamily="18" charset="0"/>
              <a:buChar char="»"/>
            </a:pPr>
            <a:r>
              <a:rPr lang="en-US" sz="2000" dirty="0" smtClean="0">
                <a:latin typeface="Calibri" pitchFamily="34" charset="0"/>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p>
          <a:p>
            <a:endParaRPr lang="en-US" sz="2000" dirty="0" smtClean="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37</a:t>
            </a:fld>
            <a:endParaRPr lang="en-US"/>
          </a:p>
        </p:txBody>
      </p:sp>
    </p:spTree>
    <p:extLst>
      <p:ext uri="{BB962C8B-B14F-4D97-AF65-F5344CB8AC3E}">
        <p14:creationId xmlns:p14="http://schemas.microsoft.com/office/powerpoint/2010/main" val="2995788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0.1.18: </a:t>
            </a:r>
            <a:r>
              <a:rPr lang="en-US" sz="2000" i="1" dirty="0" smtClean="0">
                <a:latin typeface="Calibri" pitchFamily="34" charset="0"/>
              </a:rPr>
              <a:t>There shall be a Algorithm Readiness Review (ARR) for the GMI upgrade of </a:t>
            </a:r>
            <a:r>
              <a:rPr lang="en-US" sz="2000" i="1" dirty="0" err="1" smtClean="0">
                <a:latin typeface="Calibri" pitchFamily="34" charset="0"/>
              </a:rPr>
              <a:t>eTRaP</a:t>
            </a:r>
            <a:r>
              <a:rPr lang="en-US" sz="2000" i="1" dirty="0" smtClean="0">
                <a:latin typeface="Calibri" pitchFamily="34" charset="0"/>
              </a:rPr>
              <a:t>. </a:t>
            </a:r>
          </a:p>
          <a:p>
            <a:pPr lvl="1"/>
            <a:r>
              <a:rPr lang="en-US" sz="2000" dirty="0" smtClean="0">
                <a:latin typeface="Calibri" pitchFamily="34" charset="0"/>
              </a:rPr>
              <a:t>This derived requirement has been adopted from the SPSRB Review process.</a:t>
            </a:r>
            <a:endParaRPr lang="en-US" sz="2000" i="1"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0.1.19: </a:t>
            </a:r>
            <a:r>
              <a:rPr lang="en-US" sz="2000" i="1" dirty="0" smtClean="0">
                <a:latin typeface="Calibri" pitchFamily="34" charset="0"/>
              </a:rPr>
              <a:t>There shall be an Algorithm Readiness Review Report (ARRR) for the GMI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The ARRR is one of the exit criteria for ARR.</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38</a:t>
            </a:fld>
            <a:endParaRPr lang="en-US"/>
          </a:p>
        </p:txBody>
      </p:sp>
    </p:spTree>
    <p:extLst>
      <p:ext uri="{BB962C8B-B14F-4D97-AF65-F5344CB8AC3E}">
        <p14:creationId xmlns:p14="http://schemas.microsoft.com/office/powerpoint/2010/main" val="2995788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0.1.18: </a:t>
            </a:r>
            <a:r>
              <a:rPr lang="en-US" sz="2000" i="1" dirty="0" smtClean="0">
                <a:latin typeface="Calibri" pitchFamily="34" charset="0"/>
              </a:rPr>
              <a:t>There shall be an Operational Readiness Review (ORR) for the GMI upgrade of </a:t>
            </a:r>
            <a:r>
              <a:rPr lang="en-US" sz="2000" i="1" dirty="0" err="1" smtClean="0">
                <a:latin typeface="Calibri" pitchFamily="34" charset="0"/>
              </a:rPr>
              <a:t>eTRaP</a:t>
            </a:r>
            <a:r>
              <a:rPr lang="en-US" sz="2000" i="1" dirty="0" smtClean="0">
                <a:latin typeface="Calibri" pitchFamily="34" charset="0"/>
              </a:rPr>
              <a:t>. </a:t>
            </a:r>
          </a:p>
          <a:p>
            <a:pPr lvl="1"/>
            <a:r>
              <a:rPr lang="en-US" sz="2000" dirty="0" smtClean="0">
                <a:latin typeface="Calibri" pitchFamily="34" charset="0"/>
              </a:rPr>
              <a:t>This derived requirement has been adopted from the SPSRB Review process.</a:t>
            </a:r>
            <a:endParaRPr lang="en-US" sz="2000" i="1"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0.1.19: </a:t>
            </a:r>
            <a:r>
              <a:rPr lang="en-US" sz="2000" i="1" dirty="0" smtClean="0">
                <a:latin typeface="Calibri" pitchFamily="34" charset="0"/>
              </a:rPr>
              <a:t>There shall be an Operational Readiness Review Report (ORRR) for the GMI upgrade of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The ORRR is one of the exit criteria for ORR.</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39</a:t>
            </a:fld>
            <a:endParaRPr lang="en-US"/>
          </a:p>
        </p:txBody>
      </p:sp>
    </p:spTree>
    <p:extLst>
      <p:ext uri="{BB962C8B-B14F-4D97-AF65-F5344CB8AC3E}">
        <p14:creationId xmlns:p14="http://schemas.microsoft.com/office/powerpoint/2010/main" val="299578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idx="4294967295"/>
          </p:nvPr>
        </p:nvSpPr>
        <p:spPr>
          <a:xfrm>
            <a:off x="1015204" y="2438400"/>
            <a:ext cx="7813675" cy="2043112"/>
          </a:xfrm>
          <a:prstGeom prst="rect">
            <a:avLst/>
          </a:prstGeom>
          <a:noFill/>
          <a:ln>
            <a:noFill/>
          </a:ln>
        </p:spPr>
        <p:txBody>
          <a:bodyPr lIns="91425" tIns="45700" rIns="91425" bIns="45700" anchor="ctr" anchorCtr="0">
            <a:noAutofit/>
          </a:bodyPr>
          <a:lstStyle/>
          <a:p>
            <a:pPr lvl="0" algn="ctr">
              <a:buClr>
                <a:srgbClr val="002060"/>
              </a:buClr>
              <a:buSzPct val="25000"/>
            </a:pPr>
            <a:r>
              <a:rPr lang="en-US" sz="6000" b="1" i="0" u="none" strike="noStrike" cap="none" baseline="0" dirty="0">
                <a:solidFill>
                  <a:srgbClr val="002060"/>
                </a:solidFill>
                <a:latin typeface="Calibri"/>
                <a:ea typeface="Calibri"/>
                <a:cs typeface="Calibri"/>
                <a:sym typeface="Calibri"/>
              </a:rPr>
              <a:t>Introduction</a:t>
            </a:r>
            <a:br>
              <a:rPr lang="en-US" sz="6000" b="1" i="0" u="none" strike="noStrike" cap="none" baseline="0" dirty="0">
                <a:solidFill>
                  <a:srgbClr val="002060"/>
                </a:solidFill>
                <a:latin typeface="Calibri"/>
                <a:ea typeface="Calibri"/>
                <a:cs typeface="Calibri"/>
                <a:sym typeface="Calibri"/>
              </a:rPr>
            </a:br>
            <a:r>
              <a:rPr lang="en-US" b="1" dirty="0" smtClean="0">
                <a:solidFill>
                  <a:srgbClr val="002060"/>
                </a:solidFill>
                <a:latin typeface="Calibri"/>
                <a:ea typeface="Calibri"/>
                <a:cs typeface="Calibri"/>
                <a:sym typeface="Calibri"/>
              </a:rPr>
              <a:t>Bob </a:t>
            </a:r>
            <a:r>
              <a:rPr lang="en-US" b="1" dirty="0" err="1" smtClean="0">
                <a:solidFill>
                  <a:srgbClr val="002060"/>
                </a:solidFill>
                <a:latin typeface="Calibri"/>
                <a:ea typeface="Calibri"/>
                <a:cs typeface="Calibri"/>
                <a:sym typeface="Calibri"/>
              </a:rPr>
              <a:t>Kuligoski</a:t>
            </a:r>
            <a:r>
              <a:rPr lang="en-US" sz="4000" b="1" i="0" u="none" strike="noStrike" cap="none" baseline="0" dirty="0">
                <a:solidFill>
                  <a:srgbClr val="002060"/>
                </a:solidFill>
                <a:latin typeface="Calibri"/>
                <a:ea typeface="Calibri"/>
                <a:cs typeface="Calibri"/>
                <a:sym typeface="Calibri"/>
              </a:rPr>
              <a:t/>
            </a:r>
            <a:br>
              <a:rPr lang="en-US" sz="4000" b="1" i="0" u="none" strike="noStrike" cap="none" baseline="0" dirty="0">
                <a:solidFill>
                  <a:srgbClr val="002060"/>
                </a:solidFill>
                <a:latin typeface="Calibri"/>
                <a:ea typeface="Calibri"/>
                <a:cs typeface="Calibri"/>
                <a:sym typeface="Calibri"/>
              </a:rPr>
            </a:br>
            <a:r>
              <a:rPr lang="en-US" sz="4000" b="1" dirty="0" smtClean="0">
                <a:solidFill>
                  <a:srgbClr val="002060"/>
                </a:solidFill>
                <a:latin typeface="Calibri"/>
                <a:ea typeface="Calibri"/>
                <a:cs typeface="Calibri"/>
                <a:sym typeface="Calibri"/>
              </a:rPr>
              <a:t>NOAA/STAR</a:t>
            </a:r>
            <a:endParaRPr lang="en-US" sz="4000" b="1" i="0" u="none" strike="noStrike" cap="none" baseline="0" dirty="0">
              <a:solidFill>
                <a:srgbClr val="002060"/>
              </a:solidFill>
              <a:latin typeface="Calibri"/>
              <a:ea typeface="Calibri"/>
              <a:cs typeface="Calibri"/>
              <a:sym typeface="Calibri"/>
            </a:endParaRPr>
          </a:p>
        </p:txBody>
      </p:sp>
      <p:sp>
        <p:nvSpPr>
          <p:cNvPr id="155" name="Shape 155"/>
          <p:cNvSpPr txBox="1"/>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baseline="0">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4</a:t>
            </a:fld>
            <a:endParaRPr lang="en-US" sz="1200" b="0" i="0" u="none" strike="noStrike" cap="none" baseline="0">
              <a:solidFill>
                <a:srgbClr val="FFFFFF"/>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4</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#0</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0.2: </a:t>
            </a:r>
            <a:r>
              <a:rPr lang="en-US" sz="2000" i="1" dirty="0" smtClean="0">
                <a:latin typeface="Calibri" pitchFamily="34" charset="0"/>
              </a:rPr>
              <a:t>The Requirements Allocation Document (RAD) shall be created and maintained by the </a:t>
            </a:r>
            <a:r>
              <a:rPr lang="en-US" sz="2000" i="1" dirty="0" err="1" smtClean="0">
                <a:latin typeface="Calibri" pitchFamily="34" charset="0"/>
              </a:rPr>
              <a:t>eTRaP</a:t>
            </a:r>
            <a:r>
              <a:rPr lang="en-US" sz="2000" i="1" dirty="0" smtClean="0">
                <a:latin typeface="Calibri" pitchFamily="34" charset="0"/>
              </a:rPr>
              <a:t> development team.</a:t>
            </a:r>
            <a:endParaRPr lang="en-US" sz="2000" dirty="0" smtClean="0">
              <a:latin typeface="Calibri" pitchFamily="34" charset="0"/>
            </a:endParaRPr>
          </a:p>
          <a:p>
            <a:pPr lvl="1"/>
            <a:r>
              <a:rPr lang="en-US" sz="2000" dirty="0" smtClean="0">
                <a:latin typeface="Calibri" pitchFamily="34" charset="0"/>
              </a:rPr>
              <a:t>This derived requirement has been adopted from the SPSRB Review process. The RAD will follow document standards stated in EPL v3 process asset DG-6.2</a:t>
            </a:r>
          </a:p>
          <a:p>
            <a:pPr lvl="1">
              <a:buNone/>
            </a:pPr>
            <a:endParaRPr lang="en-US" sz="2000" dirty="0" smtClean="0">
              <a:latin typeface="Calibri" pitchFamily="34" charset="0"/>
            </a:endParaRPr>
          </a:p>
          <a:p>
            <a:r>
              <a:rPr lang="en-US" sz="2000" b="1" dirty="0" smtClean="0">
                <a:latin typeface="Calibri" pitchFamily="34" charset="0"/>
              </a:rPr>
              <a:t>ETRAP-R 0.3: </a:t>
            </a:r>
            <a:r>
              <a:rPr lang="en-US" sz="2000" i="1" dirty="0" smtClean="0">
                <a:latin typeface="Calibri" pitchFamily="34" charset="0"/>
              </a:rPr>
              <a:t>The Review Item Disposition (RID) spreadsheet shall be created and maintained by the </a:t>
            </a:r>
            <a:r>
              <a:rPr lang="en-US" sz="2000" i="1" dirty="0" err="1" smtClean="0">
                <a:latin typeface="Calibri" pitchFamily="34" charset="0"/>
              </a:rPr>
              <a:t>eTRaP</a:t>
            </a:r>
            <a:r>
              <a:rPr lang="en-US" sz="2000" i="1" dirty="0" smtClean="0">
                <a:latin typeface="Calibri" pitchFamily="34" charset="0"/>
              </a:rPr>
              <a:t> development team.</a:t>
            </a:r>
            <a:endParaRPr lang="en-US" sz="2000" dirty="0" smtClean="0">
              <a:latin typeface="Calibri" pitchFamily="34" charset="0"/>
            </a:endParaRPr>
          </a:p>
          <a:p>
            <a:pPr lvl="1"/>
            <a:r>
              <a:rPr lang="en-US" sz="2000" dirty="0" smtClean="0">
                <a:latin typeface="Calibri" pitchFamily="34" charset="0"/>
              </a:rPr>
              <a:t>This derived requirement has been adopted from the SPSRB Review process.</a:t>
            </a:r>
          </a:p>
          <a:p>
            <a:pPr>
              <a:buNone/>
            </a:pPr>
            <a:endParaRPr lang="en-US" sz="2000" b="1" dirty="0" smtClean="0">
              <a:latin typeface="Calibri" pitchFamily="34" charset="0"/>
            </a:endParaRPr>
          </a:p>
          <a:p>
            <a:r>
              <a:rPr lang="en-US" sz="2000" b="1" dirty="0" smtClean="0">
                <a:latin typeface="Calibri" pitchFamily="34" charset="0"/>
              </a:rPr>
              <a:t>ETRAP-R 0.4: </a:t>
            </a:r>
            <a:r>
              <a:rPr lang="en-US" sz="2000" i="1" dirty="0" smtClean="0">
                <a:latin typeface="Calibri" pitchFamily="34" charset="0"/>
              </a:rPr>
              <a:t>Configuration Management shall be implemented. </a:t>
            </a:r>
            <a:endParaRPr lang="en-US" sz="2000" dirty="0" smtClean="0">
              <a:latin typeface="Calibri" pitchFamily="34" charset="0"/>
            </a:endParaRPr>
          </a:p>
          <a:p>
            <a:pPr lvl="1"/>
            <a:r>
              <a:rPr lang="en-US" sz="2000" dirty="0" smtClean="0">
                <a:latin typeface="Calibri" pitchFamily="34" charset="0"/>
              </a:rPr>
              <a:t>OSPO will CM the code and associated documents using Subversion.</a:t>
            </a:r>
          </a:p>
          <a:p>
            <a:endParaRPr lang="en-US"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40</a:t>
            </a:fld>
            <a:endParaRPr lang="en-US"/>
          </a:p>
        </p:txBody>
      </p:sp>
    </p:spTree>
    <p:extLst>
      <p:ext uri="{BB962C8B-B14F-4D97-AF65-F5344CB8AC3E}">
        <p14:creationId xmlns:p14="http://schemas.microsoft.com/office/powerpoint/2010/main" val="41228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1.0: </a:t>
            </a:r>
            <a:r>
              <a:rPr lang="en-US" sz="2000" i="1" dirty="0" smtClean="0">
                <a:latin typeface="Calibri" pitchFamily="34" charset="0"/>
              </a:rPr>
              <a:t>The Ensemble Tropical Rainfall Potential (</a:t>
            </a:r>
            <a:r>
              <a:rPr lang="en-US" sz="2000" i="1" dirty="0" err="1" smtClean="0">
                <a:latin typeface="Calibri" pitchFamily="34" charset="0"/>
              </a:rPr>
              <a:t>eTRaP</a:t>
            </a:r>
            <a:r>
              <a:rPr lang="en-US" sz="2000" i="1" dirty="0" smtClean="0">
                <a:latin typeface="Calibri" pitchFamily="34" charset="0"/>
              </a:rPr>
              <a:t>) forecast of rainfall for a tropical system shall be upgraded.</a:t>
            </a:r>
            <a:endParaRPr lang="en-US" sz="2000" dirty="0" smtClean="0">
              <a:latin typeface="Calibri" pitchFamily="34" charset="0"/>
            </a:endParaRPr>
          </a:p>
          <a:p>
            <a:pPr>
              <a:buNone/>
            </a:pPr>
            <a:endParaRPr lang="en-US" sz="2000" dirty="0" smtClean="0">
              <a:latin typeface="Calibri" pitchFamily="34" charset="0"/>
            </a:endParaRPr>
          </a:p>
          <a:p>
            <a:pPr indent="4763">
              <a:buNone/>
            </a:pPr>
            <a:r>
              <a:rPr lang="en-US" sz="2000" b="1" u="sng" dirty="0" smtClean="0">
                <a:latin typeface="Calibri" pitchFamily="34" charset="0"/>
              </a:rPr>
              <a:t>Driver:</a:t>
            </a:r>
            <a:r>
              <a:rPr lang="en-US" sz="2000" dirty="0" smtClean="0">
                <a:latin typeface="Calibri" pitchFamily="34" charset="0"/>
              </a:rPr>
              <a:t> This basic requirement is traced to user needs as stated in SPSRB User Requests: </a:t>
            </a:r>
            <a:r>
              <a:rPr lang="en-US" sz="2000" b="1" dirty="0" smtClean="0">
                <a:latin typeface="Calibri" pitchFamily="34" charset="0"/>
              </a:rPr>
              <a:t>SPSRB user request # 1001-0001 “</a:t>
            </a:r>
            <a:r>
              <a:rPr lang="en-US" sz="2000" b="1" dirty="0" err="1" smtClean="0">
                <a:latin typeface="Calibri" pitchFamily="34" charset="0"/>
              </a:rPr>
              <a:t>eTRaP</a:t>
            </a:r>
            <a:r>
              <a:rPr lang="en-US" sz="2000" b="1" dirty="0" smtClean="0">
                <a:latin typeface="Calibri" pitchFamily="34" charset="0"/>
              </a:rPr>
              <a:t> Upgrade” by NWS/NCEP/HPC”.  </a:t>
            </a:r>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41</a:t>
            </a:fld>
            <a:endParaRPr lang="en-US"/>
          </a:p>
        </p:txBody>
      </p:sp>
    </p:spTree>
    <p:extLst>
      <p:ext uri="{BB962C8B-B14F-4D97-AF65-F5344CB8AC3E}">
        <p14:creationId xmlns:p14="http://schemas.microsoft.com/office/powerpoint/2010/main" val="3053837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1.0.1: </a:t>
            </a:r>
            <a:r>
              <a:rPr lang="en-US" sz="2000" i="1" dirty="0" smtClean="0">
                <a:latin typeface="Calibri" pitchFamily="34" charset="0"/>
              </a:rPr>
              <a:t>The rain rates generated from the DMSP SSMIS sensor shall be incorporated into the </a:t>
            </a:r>
            <a:r>
              <a:rPr lang="en-US" sz="2000" i="1" dirty="0" err="1" smtClean="0">
                <a:latin typeface="Calibri" pitchFamily="34" charset="0"/>
              </a:rPr>
              <a:t>eTRaP</a:t>
            </a:r>
            <a:r>
              <a:rPr lang="en-US" sz="2000" i="1" dirty="0" smtClean="0">
                <a:latin typeface="Calibri" pitchFamily="34" charset="0"/>
              </a:rPr>
              <a:t> ensemble. </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1.0.2: </a:t>
            </a:r>
            <a:r>
              <a:rPr lang="en-US" sz="2000" i="1" dirty="0" smtClean="0">
                <a:latin typeface="Calibri" pitchFamily="34" charset="0"/>
              </a:rPr>
              <a:t>The rain rates generated from the Global Hydro-Estimator shall be incorporated into the </a:t>
            </a:r>
            <a:r>
              <a:rPr lang="en-US" sz="2000" i="1" dirty="0" err="1" smtClean="0">
                <a:latin typeface="Calibri" pitchFamily="34" charset="0"/>
              </a:rPr>
              <a:t>eTRaP</a:t>
            </a:r>
            <a:r>
              <a:rPr lang="en-US" sz="2000" i="1" dirty="0" smtClean="0">
                <a:latin typeface="Calibri" pitchFamily="34" charset="0"/>
              </a:rPr>
              <a:t> ensemble. </a:t>
            </a:r>
          </a:p>
          <a:p>
            <a:endParaRPr lang="en-US" sz="2000" i="1" dirty="0" smtClean="0">
              <a:latin typeface="Calibri" pitchFamily="34" charset="0"/>
            </a:endParaRPr>
          </a:p>
          <a:p>
            <a:r>
              <a:rPr lang="en-US" sz="2000" b="1" dirty="0" smtClean="0">
                <a:latin typeface="Calibri" pitchFamily="34" charset="0"/>
              </a:rPr>
              <a:t>ETRAP-R 1.0.3: </a:t>
            </a:r>
            <a:r>
              <a:rPr lang="en-US" sz="2000" i="1" dirty="0" smtClean="0">
                <a:latin typeface="Calibri" pitchFamily="34" charset="0"/>
              </a:rPr>
              <a:t>The rain rates generated from the S-NPP ATMS sensor shall be incorporated into the </a:t>
            </a:r>
            <a:r>
              <a:rPr lang="en-US" sz="2000" i="1" dirty="0" err="1" smtClean="0">
                <a:latin typeface="Calibri" pitchFamily="34" charset="0"/>
              </a:rPr>
              <a:t>eTRaP</a:t>
            </a:r>
            <a:r>
              <a:rPr lang="en-US" sz="2000" i="1" dirty="0" smtClean="0">
                <a:latin typeface="Calibri" pitchFamily="34" charset="0"/>
              </a:rPr>
              <a:t> ensemble. </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1.0.4: </a:t>
            </a:r>
            <a:r>
              <a:rPr lang="en-US" sz="2000" i="1" dirty="0" smtClean="0">
                <a:latin typeface="Calibri" pitchFamily="34" charset="0"/>
              </a:rPr>
              <a:t>The rain rates generated from the GCOM-W AMSR2 sensor shall be incorporated into the </a:t>
            </a:r>
            <a:r>
              <a:rPr lang="en-US" sz="2000" i="1" dirty="0" err="1" smtClean="0">
                <a:latin typeface="Calibri" pitchFamily="34" charset="0"/>
              </a:rPr>
              <a:t>eTRaP</a:t>
            </a:r>
            <a:r>
              <a:rPr lang="en-US" sz="2000" i="1" dirty="0" smtClean="0">
                <a:latin typeface="Calibri" pitchFamily="34" charset="0"/>
              </a:rPr>
              <a:t> ensemble. </a:t>
            </a: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42</a:t>
            </a:fld>
            <a:endParaRPr lang="en-US"/>
          </a:p>
        </p:txBody>
      </p:sp>
    </p:spTree>
    <p:extLst>
      <p:ext uri="{BB962C8B-B14F-4D97-AF65-F5344CB8AC3E}">
        <p14:creationId xmlns:p14="http://schemas.microsoft.com/office/powerpoint/2010/main" val="1691744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solidFill>
                  <a:srgbClr val="FF8A3B"/>
                </a:solidFill>
                <a:latin typeface="Calibri" pitchFamily="34" charset="0"/>
              </a:rPr>
              <a:t>ETRAP-R 1.0.</a:t>
            </a:r>
            <a:r>
              <a:rPr lang="en-US" sz="2000" b="1" dirty="0" smtClean="0">
                <a:solidFill>
                  <a:srgbClr val="00B050"/>
                </a:solidFill>
                <a:latin typeface="Calibri" pitchFamily="34" charset="0"/>
              </a:rPr>
              <a:t>5</a:t>
            </a:r>
            <a:r>
              <a:rPr lang="en-US" sz="2000" b="1" dirty="0" smtClean="0">
                <a:solidFill>
                  <a:srgbClr val="FF8A3B"/>
                </a:solidFill>
                <a:latin typeface="Calibri" pitchFamily="34" charset="0"/>
              </a:rPr>
              <a:t>: </a:t>
            </a:r>
            <a:r>
              <a:rPr lang="en-US" sz="2000" i="1" dirty="0" smtClean="0">
                <a:solidFill>
                  <a:srgbClr val="FF8A3B"/>
                </a:solidFill>
                <a:latin typeface="Calibri" pitchFamily="34" charset="0"/>
              </a:rPr>
              <a:t>The rain rates generated by R-CLIPER model shall be incorporated into the </a:t>
            </a:r>
            <a:r>
              <a:rPr lang="en-US" sz="2000" i="1" dirty="0" err="1" smtClean="0">
                <a:solidFill>
                  <a:srgbClr val="FF8A3B"/>
                </a:solidFill>
                <a:latin typeface="Calibri" pitchFamily="34" charset="0"/>
              </a:rPr>
              <a:t>eTRaP</a:t>
            </a:r>
            <a:r>
              <a:rPr lang="en-US" sz="2000" i="1" dirty="0" smtClean="0">
                <a:solidFill>
                  <a:srgbClr val="FF8A3B"/>
                </a:solidFill>
                <a:latin typeface="Calibri" pitchFamily="34" charset="0"/>
              </a:rPr>
              <a:t> ensemble. </a:t>
            </a:r>
          </a:p>
          <a:p>
            <a:endParaRPr lang="en-US" sz="2000" i="1" dirty="0" smtClean="0">
              <a:solidFill>
                <a:srgbClr val="FFFFFF"/>
              </a:solidFill>
              <a:latin typeface="Calibri" pitchFamily="34" charset="0"/>
            </a:endParaRPr>
          </a:p>
          <a:p>
            <a:r>
              <a:rPr lang="en-US" sz="2000" b="1" dirty="0" smtClean="0">
                <a:solidFill>
                  <a:srgbClr val="00B050"/>
                </a:solidFill>
                <a:latin typeface="Calibri" pitchFamily="34" charset="0"/>
              </a:rPr>
              <a:t>ETRAP-R 1.0.6: </a:t>
            </a:r>
            <a:r>
              <a:rPr lang="en-US" sz="2000" i="1" dirty="0" smtClean="0">
                <a:solidFill>
                  <a:srgbClr val="00B050"/>
                </a:solidFill>
                <a:latin typeface="Calibri" pitchFamily="34" charset="0"/>
              </a:rPr>
              <a:t>The rain rates generated from the GPM GMI sensor shall be incorporated into the </a:t>
            </a:r>
            <a:r>
              <a:rPr lang="en-US" sz="2000" i="1" dirty="0" err="1" smtClean="0">
                <a:solidFill>
                  <a:srgbClr val="00B050"/>
                </a:solidFill>
                <a:latin typeface="Calibri" pitchFamily="34" charset="0"/>
              </a:rPr>
              <a:t>eTRaP</a:t>
            </a:r>
            <a:r>
              <a:rPr lang="en-US" sz="2000" i="1" dirty="0" smtClean="0">
                <a:solidFill>
                  <a:srgbClr val="00B050"/>
                </a:solidFill>
                <a:latin typeface="Calibri" pitchFamily="34" charset="0"/>
              </a:rPr>
              <a:t> ensemble. </a:t>
            </a:r>
            <a:endParaRPr lang="en-US" sz="2000" dirty="0" smtClean="0">
              <a:solidFill>
                <a:srgbClr val="00B05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43</a:t>
            </a:fld>
            <a:endParaRPr lang="en-US"/>
          </a:p>
        </p:txBody>
      </p:sp>
    </p:spTree>
    <p:extLst>
      <p:ext uri="{BB962C8B-B14F-4D97-AF65-F5344CB8AC3E}">
        <p14:creationId xmlns:p14="http://schemas.microsoft.com/office/powerpoint/2010/main" val="3617665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1.1: </a:t>
            </a:r>
            <a:r>
              <a:rPr lang="en-US" sz="2000" i="1" dirty="0" smtClean="0">
                <a:latin typeface="Calibri" pitchFamily="34" charset="0"/>
              </a:rPr>
              <a:t>The generated </a:t>
            </a:r>
            <a:r>
              <a:rPr lang="en-US" sz="2000" i="1" dirty="0" err="1" smtClean="0">
                <a:latin typeface="Calibri" pitchFamily="34" charset="0"/>
              </a:rPr>
              <a:t>TRaP</a:t>
            </a:r>
            <a:r>
              <a:rPr lang="en-US" sz="2000" i="1" dirty="0" smtClean="0">
                <a:latin typeface="Calibri" pitchFamily="34" charset="0"/>
              </a:rPr>
              <a:t> forecasts shall be combined in a weighted simple ensemble to produce quantitative precipitation forecasts and probabilistic forecasts of heavy rain exceeding several thresholds. </a:t>
            </a:r>
            <a:endParaRPr lang="en-US" sz="2000" dirty="0" smtClean="0">
              <a:latin typeface="Calibri" pitchFamily="34" charset="0"/>
            </a:endParaRPr>
          </a:p>
          <a:p>
            <a:pPr lvl="1"/>
            <a:r>
              <a:rPr lang="en-US" sz="2000" dirty="0" smtClean="0">
                <a:latin typeface="Calibri" pitchFamily="34" charset="0"/>
              </a:rPr>
              <a:t>Weights depend on the latency of the </a:t>
            </a:r>
            <a:r>
              <a:rPr lang="en-US" sz="2000" dirty="0" err="1" smtClean="0">
                <a:latin typeface="Calibri" pitchFamily="34" charset="0"/>
              </a:rPr>
              <a:t>TRaP</a:t>
            </a:r>
            <a:r>
              <a:rPr lang="en-US" sz="2000" dirty="0" smtClean="0">
                <a:latin typeface="Calibri" pitchFamily="34" charset="0"/>
              </a:rPr>
              <a:t> (greater weight for more recent input) and optionally for the sensor used.</a:t>
            </a:r>
          </a:p>
          <a:p>
            <a:endParaRPr lang="en-US" sz="2000" b="1" dirty="0" smtClean="0">
              <a:latin typeface="Calibri" pitchFamily="34" charset="0"/>
            </a:endParaRPr>
          </a:p>
          <a:p>
            <a:r>
              <a:rPr lang="en-US" sz="2000" b="1" dirty="0" smtClean="0">
                <a:latin typeface="Calibri" pitchFamily="34" charset="0"/>
              </a:rPr>
              <a:t>ETRAP-R 1.2: </a:t>
            </a:r>
            <a:r>
              <a:rPr lang="en-US" sz="2000" i="1" dirty="0" smtClean="0">
                <a:latin typeface="Calibri" pitchFamily="34" charset="0"/>
              </a:rPr>
              <a:t>The probabilities generated by </a:t>
            </a:r>
            <a:r>
              <a:rPr lang="en-US" sz="2000" i="1" dirty="0" err="1" smtClean="0">
                <a:latin typeface="Calibri" pitchFamily="34" charset="0"/>
              </a:rPr>
              <a:t>eTRaP</a:t>
            </a:r>
            <a:r>
              <a:rPr lang="en-US" sz="2000" i="1" dirty="0" smtClean="0">
                <a:latin typeface="Calibri" pitchFamily="34" charset="0"/>
              </a:rPr>
              <a:t> shall be adjusted to remove bias.</a:t>
            </a:r>
            <a:endParaRPr lang="en-US" sz="2000"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1.3: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system shall take into account the impact of topography of the region and cyclone climatology using NHC Rainfall Climatology persistence model (RCLIPER) in the individual ensemble members to improve accuracy of the forecast.</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44</a:t>
            </a:fld>
            <a:endParaRPr lang="en-US"/>
          </a:p>
        </p:txBody>
      </p:sp>
    </p:spTree>
    <p:extLst>
      <p:ext uri="{BB962C8B-B14F-4D97-AF65-F5344CB8AC3E}">
        <p14:creationId xmlns:p14="http://schemas.microsoft.com/office/powerpoint/2010/main" val="3613955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1.4: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rain rates shall be generated for the entire globe for 5 time intervals (0-6, 6-12, 12-18, 18-24, and 0-24 h).</a:t>
            </a:r>
            <a:endParaRPr lang="en-US" sz="2000" dirty="0" smtClean="0">
              <a:latin typeface="Calibri" pitchFamily="34" charset="0"/>
            </a:endParaRPr>
          </a:p>
          <a:p>
            <a:pPr lvl="1"/>
            <a:r>
              <a:rPr lang="en-US" sz="2000" dirty="0" smtClean="0">
                <a:latin typeface="Calibri" pitchFamily="34" charset="0"/>
              </a:rPr>
              <a:t>User request</a:t>
            </a:r>
          </a:p>
          <a:p>
            <a:endParaRPr lang="en-US" sz="2000" dirty="0" smtClean="0">
              <a:latin typeface="Calibri" pitchFamily="34" charset="0"/>
            </a:endParaRPr>
          </a:p>
          <a:p>
            <a:r>
              <a:rPr lang="en-US" sz="2000" b="1" dirty="0" smtClean="0">
                <a:latin typeface="Calibri" pitchFamily="34" charset="0"/>
              </a:rPr>
              <a:t>ETRAP-R 1.4.1: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algorithm shall be applied to data from NOAA-18, NOAA-19, </a:t>
            </a:r>
            <a:r>
              <a:rPr lang="en-US" sz="2000" i="1" dirty="0" err="1" smtClean="0">
                <a:latin typeface="Calibri" pitchFamily="34" charset="0"/>
              </a:rPr>
              <a:t>MetOp</a:t>
            </a:r>
            <a:r>
              <a:rPr lang="en-US" sz="2000" i="1" dirty="0" smtClean="0">
                <a:latin typeface="Calibri" pitchFamily="34" charset="0"/>
              </a:rPr>
              <a:t>-B,  DMSP F16, DMSP F17, DMSP F18, GOES-E, GOES-W, METEOSAT-7, METEOSAT-10, Himawari-8, </a:t>
            </a:r>
            <a:r>
              <a:rPr lang="en-US" sz="2000" i="1" dirty="0" smtClean="0">
                <a:solidFill>
                  <a:srgbClr val="CC6600"/>
                </a:solidFill>
                <a:latin typeface="Calibri" pitchFamily="34" charset="0"/>
              </a:rPr>
              <a:t>S-NPP, GCOM-W</a:t>
            </a:r>
            <a:r>
              <a:rPr lang="en-US" sz="2000" i="1" dirty="0" smtClean="0">
                <a:latin typeface="Calibri" pitchFamily="34" charset="0"/>
              </a:rPr>
              <a:t>, and GMI satellites, plus R-CLIPER.</a:t>
            </a:r>
            <a:endParaRPr lang="en-US" sz="2000" dirty="0" smtClean="0">
              <a:latin typeface="Calibri" pitchFamily="34" charset="0"/>
            </a:endParaRPr>
          </a:p>
          <a:p>
            <a:pPr>
              <a:buNone/>
            </a:pPr>
            <a:r>
              <a:rPr lang="en-US" sz="2000" i="1" dirty="0" smtClean="0">
                <a:latin typeface="Calibri" pitchFamily="34" charset="0"/>
              </a:rPr>
              <a:t> </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45</a:t>
            </a:fld>
            <a:endParaRPr lang="en-US"/>
          </a:p>
        </p:txBody>
      </p:sp>
    </p:spTree>
    <p:extLst>
      <p:ext uri="{BB962C8B-B14F-4D97-AF65-F5344CB8AC3E}">
        <p14:creationId xmlns:p14="http://schemas.microsoft.com/office/powerpoint/2010/main" val="3685387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1.5: </a:t>
            </a:r>
            <a:r>
              <a:rPr lang="en-US" sz="2000" i="1" dirty="0" smtClean="0">
                <a:latin typeface="Calibri" pitchFamily="34" charset="0"/>
              </a:rPr>
              <a:t>Accuracy of the </a:t>
            </a:r>
            <a:r>
              <a:rPr lang="en-US" sz="2000" i="1" dirty="0" err="1" smtClean="0">
                <a:latin typeface="Calibri" pitchFamily="34" charset="0"/>
              </a:rPr>
              <a:t>eTRaP</a:t>
            </a:r>
            <a:r>
              <a:rPr lang="en-US" sz="2000" i="1" dirty="0" smtClean="0">
                <a:latin typeface="Calibri" pitchFamily="34" charset="0"/>
              </a:rPr>
              <a:t> rain rates shall be such that to achieve reduced random errors in rain field, more accurate location and intensity of maximum rainfall. </a:t>
            </a:r>
            <a:endParaRPr lang="en-US" sz="2000" dirty="0" smtClean="0">
              <a:latin typeface="Calibri" pitchFamily="34" charset="0"/>
            </a:endParaRPr>
          </a:p>
          <a:p>
            <a:pPr lvl="1"/>
            <a:r>
              <a:rPr lang="en-US" sz="2000" dirty="0" smtClean="0">
                <a:latin typeface="Calibri" pitchFamily="34" charset="0"/>
              </a:rPr>
              <a:t>User Request.</a:t>
            </a:r>
          </a:p>
          <a:p>
            <a:endParaRPr lang="en-US" sz="2000" dirty="0" smtClean="0">
              <a:latin typeface="Calibri" pitchFamily="34" charset="0"/>
            </a:endParaRPr>
          </a:p>
          <a:p>
            <a:r>
              <a:rPr lang="en-US" sz="2000" b="1" dirty="0" smtClean="0">
                <a:latin typeface="Calibri" pitchFamily="34" charset="0"/>
              </a:rPr>
              <a:t>ETRAP-R 1.6: </a:t>
            </a:r>
            <a:r>
              <a:rPr lang="en-US" sz="2000" i="1" dirty="0" smtClean="0">
                <a:latin typeface="Calibri" pitchFamily="34" charset="0"/>
              </a:rPr>
              <a:t>Latency (average elapsed time from data observation to delivery of the product to the user) shall not exceed 2.5 hours (assuming receipt of blind orbits).  </a:t>
            </a:r>
            <a:endParaRPr lang="en-US" sz="2000" dirty="0" smtClean="0">
              <a:latin typeface="Calibri" pitchFamily="34" charset="0"/>
            </a:endParaRPr>
          </a:p>
          <a:p>
            <a:pPr lvl="1"/>
            <a:r>
              <a:rPr lang="en-US" sz="2000" dirty="0" smtClean="0">
                <a:latin typeface="Calibri" pitchFamily="34" charset="0"/>
              </a:rPr>
              <a:t>User Request.</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46</a:t>
            </a:fld>
            <a:endParaRPr lang="en-US"/>
          </a:p>
        </p:txBody>
      </p:sp>
    </p:spTree>
    <p:extLst>
      <p:ext uri="{BB962C8B-B14F-4D97-AF65-F5344CB8AC3E}">
        <p14:creationId xmlns:p14="http://schemas.microsoft.com/office/powerpoint/2010/main" val="1962330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a:xfrm>
            <a:off x="609600" y="1905000"/>
            <a:ext cx="7848600" cy="4495800"/>
          </a:xfrm>
        </p:spPr>
        <p:txBody>
          <a:bodyPr/>
          <a:lstStyle/>
          <a:p>
            <a:r>
              <a:rPr lang="en-US" sz="2000" b="1" dirty="0" smtClean="0">
                <a:latin typeface="Calibri" pitchFamily="34" charset="0"/>
              </a:rPr>
              <a:t>ETRAP-R 1.7: </a:t>
            </a:r>
            <a:r>
              <a:rPr lang="en-US" sz="2000" i="1" dirty="0" smtClean="0">
                <a:latin typeface="Calibri" pitchFamily="34" charset="0"/>
              </a:rPr>
              <a:t>Timeliness (Latest time after observation by which a product can be delivered and still be useful to the customer) shall be 4.5 hours (assuming receipt of blind orbits).  </a:t>
            </a:r>
            <a:endParaRPr lang="en-US" sz="2000" dirty="0" smtClean="0">
              <a:latin typeface="Calibri" pitchFamily="34" charset="0"/>
            </a:endParaRPr>
          </a:p>
          <a:p>
            <a:pPr lvl="1"/>
            <a:r>
              <a:rPr lang="en-US" sz="2000" dirty="0" smtClean="0">
                <a:latin typeface="Calibri" pitchFamily="34" charset="0"/>
              </a:rPr>
              <a:t>User Request.</a:t>
            </a:r>
          </a:p>
          <a:p>
            <a:endParaRPr lang="en-US" sz="2000" b="1" dirty="0" smtClean="0">
              <a:latin typeface="Calibri" pitchFamily="34" charset="0"/>
            </a:endParaRPr>
          </a:p>
          <a:p>
            <a:r>
              <a:rPr lang="en-US" sz="2000" b="1" dirty="0" smtClean="0">
                <a:latin typeface="Calibri" pitchFamily="34" charset="0"/>
              </a:rPr>
              <a:t>ETRAP-R 1.8: </a:t>
            </a:r>
            <a:r>
              <a:rPr lang="en-US" sz="2000" i="1" dirty="0" smtClean="0">
                <a:latin typeface="Calibri" pitchFamily="34" charset="0"/>
              </a:rPr>
              <a:t>The output format for </a:t>
            </a:r>
            <a:r>
              <a:rPr lang="en-US" sz="2000" i="1" dirty="0" err="1" smtClean="0">
                <a:latin typeface="Calibri" pitchFamily="34" charset="0"/>
              </a:rPr>
              <a:t>eTRaP</a:t>
            </a:r>
            <a:r>
              <a:rPr lang="en-US" sz="2000" i="1" dirty="0" smtClean="0">
                <a:latin typeface="Calibri" pitchFamily="34" charset="0"/>
              </a:rPr>
              <a:t> product shall be </a:t>
            </a:r>
            <a:r>
              <a:rPr lang="en-US" sz="2000" i="1" dirty="0" err="1" smtClean="0">
                <a:latin typeface="Calibri" pitchFamily="34" charset="0"/>
              </a:rPr>
              <a:t>McIDAS</a:t>
            </a:r>
            <a:r>
              <a:rPr lang="en-US" sz="2000" i="1" dirty="0" smtClean="0">
                <a:latin typeface="Calibri" pitchFamily="34" charset="0"/>
              </a:rPr>
              <a:t> Area file, ASCII, GRiB2 and GIF. </a:t>
            </a:r>
            <a:endParaRPr lang="en-US" sz="2000" dirty="0" smtClean="0">
              <a:latin typeface="Calibri" pitchFamily="34" charset="0"/>
            </a:endParaRPr>
          </a:p>
          <a:p>
            <a:pPr lvl="1"/>
            <a:r>
              <a:rPr lang="en-US" sz="2000" dirty="0" smtClean="0">
                <a:latin typeface="Calibri" pitchFamily="34" charset="0"/>
              </a:rPr>
              <a:t>User Request; ASCII format requested by HPC and NCEI will be provided in addition to </a:t>
            </a:r>
            <a:r>
              <a:rPr lang="en-US" sz="2000" dirty="0" err="1" smtClean="0">
                <a:latin typeface="Calibri" pitchFamily="34" charset="0"/>
              </a:rPr>
              <a:t>McIDAS</a:t>
            </a:r>
            <a:r>
              <a:rPr lang="en-US" sz="2000" dirty="0" smtClean="0">
                <a:latin typeface="Calibri" pitchFamily="34" charset="0"/>
              </a:rPr>
              <a:t> and GIF formats.</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47</a:t>
            </a:fld>
            <a:endParaRPr lang="en-US"/>
          </a:p>
        </p:txBody>
      </p:sp>
    </p:spTree>
    <p:extLst>
      <p:ext uri="{BB962C8B-B14F-4D97-AF65-F5344CB8AC3E}">
        <p14:creationId xmlns:p14="http://schemas.microsoft.com/office/powerpoint/2010/main" val="3963984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1.9: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perform validation and verification of the </a:t>
            </a:r>
            <a:r>
              <a:rPr lang="en-US" sz="2000" i="1" dirty="0" err="1" smtClean="0">
                <a:latin typeface="Calibri" pitchFamily="34" charset="0"/>
              </a:rPr>
              <a:t>eTRaP</a:t>
            </a:r>
            <a:r>
              <a:rPr lang="en-US" sz="2000" i="1" dirty="0" smtClean="0">
                <a:latin typeface="Calibri" pitchFamily="34" charset="0"/>
              </a:rPr>
              <a:t> rain rate product and </a:t>
            </a:r>
            <a:r>
              <a:rPr lang="en-US" sz="2000" i="1" dirty="0" err="1" smtClean="0">
                <a:latin typeface="Calibri" pitchFamily="34" charset="0"/>
              </a:rPr>
              <a:t>exceedence</a:t>
            </a:r>
            <a:r>
              <a:rPr lang="en-US" sz="2000" i="1" dirty="0" smtClean="0">
                <a:latin typeface="Calibri" pitchFamily="34" charset="0"/>
              </a:rPr>
              <a:t> probabilities.</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1.9.1: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perform tests to verify functional performance of the code that produces the </a:t>
            </a:r>
            <a:r>
              <a:rPr lang="en-US" sz="2000" i="1" dirty="0" err="1" smtClean="0">
                <a:latin typeface="Calibri" pitchFamily="34" charset="0"/>
              </a:rPr>
              <a:t>eTRaP</a:t>
            </a:r>
            <a:r>
              <a:rPr lang="en-US" sz="2000" i="1" dirty="0" smtClean="0">
                <a:latin typeface="Calibri" pitchFamily="34" charset="0"/>
              </a:rPr>
              <a:t> Product.</a:t>
            </a:r>
            <a:endParaRPr lang="en-US" sz="2000" dirty="0" smtClean="0">
              <a:latin typeface="Calibri" pitchFamily="34" charset="0"/>
            </a:endParaRPr>
          </a:p>
          <a:p>
            <a:pPr lvl="1"/>
            <a:r>
              <a:rPr lang="en-US" sz="2000" dirty="0" smtClean="0">
                <a:latin typeface="Calibri" pitchFamily="34" charset="0"/>
              </a:rPr>
              <a:t> Tests will be conducted.</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48</a:t>
            </a:fld>
            <a:endParaRPr lang="en-US"/>
          </a:p>
        </p:txBody>
      </p:sp>
    </p:spTree>
    <p:extLst>
      <p:ext uri="{BB962C8B-B14F-4D97-AF65-F5344CB8AC3E}">
        <p14:creationId xmlns:p14="http://schemas.microsoft.com/office/powerpoint/2010/main" val="1470075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1.9.2: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verify that the </a:t>
            </a:r>
            <a:r>
              <a:rPr lang="en-US" sz="2000" i="1" dirty="0" err="1" smtClean="0">
                <a:latin typeface="Calibri" pitchFamily="34" charset="0"/>
              </a:rPr>
              <a:t>eTRaP</a:t>
            </a:r>
            <a:r>
              <a:rPr lang="en-US" sz="2000" i="1" dirty="0" smtClean="0">
                <a:latin typeface="Calibri" pitchFamily="34" charset="0"/>
              </a:rPr>
              <a:t> product files are generated correctly.</a:t>
            </a:r>
            <a:endParaRPr lang="en-US" sz="2000" dirty="0" smtClean="0">
              <a:latin typeface="Calibri" pitchFamily="34" charset="0"/>
            </a:endParaRPr>
          </a:p>
          <a:p>
            <a:pPr lvl="1"/>
            <a:r>
              <a:rPr lang="en-US" sz="2000" dirty="0" smtClean="0">
                <a:latin typeface="Calibri" pitchFamily="34" charset="0"/>
              </a:rPr>
              <a:t>This will be done as part of the tests.</a:t>
            </a:r>
          </a:p>
          <a:p>
            <a:pPr lvl="1">
              <a:buNone/>
            </a:pPr>
            <a:endParaRPr lang="en-US" sz="2000" dirty="0" smtClean="0">
              <a:latin typeface="Calibri" pitchFamily="34" charset="0"/>
            </a:endParaRPr>
          </a:p>
          <a:p>
            <a:r>
              <a:rPr lang="en-US" sz="2000" b="1" dirty="0" smtClean="0">
                <a:latin typeface="Calibri" pitchFamily="34" charset="0"/>
              </a:rPr>
              <a:t>ETRAP-R 1.9.3: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verify the error handling capability of the pre-operational system.</a:t>
            </a:r>
            <a:endParaRPr lang="en-US" sz="2000" dirty="0" smtClean="0">
              <a:latin typeface="Calibri" pitchFamily="34" charset="0"/>
            </a:endParaRPr>
          </a:p>
          <a:p>
            <a:pPr lvl="1"/>
            <a:r>
              <a:rPr lang="en-US" sz="2000" dirty="0" smtClean="0">
                <a:latin typeface="Calibri" pitchFamily="34" charset="0"/>
              </a:rPr>
              <a:t>Already done in the existing system.</a:t>
            </a:r>
          </a:p>
          <a:p>
            <a:pPr lvl="1">
              <a:buNone/>
            </a:pPr>
            <a:endParaRPr lang="en-US" sz="2000" dirty="0" smtClean="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49</a:t>
            </a:fld>
            <a:endParaRPr lang="en-US"/>
          </a:p>
        </p:txBody>
      </p:sp>
    </p:spTree>
    <p:extLst>
      <p:ext uri="{BB962C8B-B14F-4D97-AF65-F5344CB8AC3E}">
        <p14:creationId xmlns:p14="http://schemas.microsoft.com/office/powerpoint/2010/main" val="221239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1589" name="Rectangle 5"/>
          <p:cNvSpPr>
            <a:spLocks noGrp="1" noChangeArrowheads="1"/>
          </p:cNvSpPr>
          <p:nvPr>
            <p:ph type="title"/>
          </p:nvPr>
        </p:nvSpPr>
        <p:spPr/>
        <p:txBody>
          <a:bodyPr/>
          <a:lstStyle/>
          <a:p>
            <a:pPr>
              <a:defRPr/>
            </a:pPr>
            <a:r>
              <a:rPr lang="en-US" dirty="0" err="1"/>
              <a:t>eTRaP</a:t>
            </a:r>
            <a:r>
              <a:rPr lang="en-US" dirty="0"/>
              <a:t> Background</a:t>
            </a:r>
          </a:p>
        </p:txBody>
      </p:sp>
      <p:sp>
        <p:nvSpPr>
          <p:cNvPr id="4"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5</a:t>
            </a:fld>
            <a:endParaRPr lang="en-US" dirty="0">
              <a:solidFill>
                <a:prstClr val="black"/>
              </a:solidFill>
            </a:endParaRPr>
          </a:p>
        </p:txBody>
      </p:sp>
      <p:sp>
        <p:nvSpPr>
          <p:cNvPr id="6" name="Rectangle 3"/>
          <p:cNvSpPr>
            <a:spLocks noGrp="1" noChangeArrowheads="1"/>
          </p:cNvSpPr>
          <p:nvPr>
            <p:ph idx="1"/>
          </p:nvPr>
        </p:nvSpPr>
        <p:spPr>
          <a:xfrm>
            <a:off x="457200" y="1935165"/>
            <a:ext cx="8077200" cy="4160836"/>
          </a:xfrm>
          <a:noFill/>
          <a:ln/>
        </p:spPr>
        <p:txBody>
          <a:bodyPr/>
          <a:lstStyle/>
          <a:p>
            <a:pPr marL="609600" indent="-609600">
              <a:buFontTx/>
              <a:buChar char="•"/>
            </a:pPr>
            <a:r>
              <a:rPr lang="en-US" sz="2000" dirty="0" smtClean="0"/>
              <a:t>Tropical Rainfall Potential (</a:t>
            </a:r>
            <a:r>
              <a:rPr lang="en-US" sz="2000" dirty="0" err="1" smtClean="0"/>
              <a:t>TRaP</a:t>
            </a:r>
            <a:r>
              <a:rPr lang="en-US" sz="2000" dirty="0" smtClean="0"/>
              <a:t>) is a forecast of rainfall from a tropical cyclone based on extrapolating satellite-derived instantaneous rain rate estimates along the predicted storm track.</a:t>
            </a:r>
          </a:p>
          <a:p>
            <a:pPr marL="609600" indent="-609600">
              <a:buFontTx/>
              <a:buChar char="•"/>
            </a:pPr>
            <a:r>
              <a:rPr lang="en-US" sz="2000" dirty="0" smtClean="0"/>
              <a:t>Ensemble </a:t>
            </a:r>
            <a:r>
              <a:rPr lang="en-US" sz="2000" dirty="0" err="1" smtClean="0"/>
              <a:t>TRaP</a:t>
            </a:r>
            <a:r>
              <a:rPr lang="en-US" sz="2000" dirty="0" smtClean="0"/>
              <a:t> (eTRaP) uses an ensemble of </a:t>
            </a:r>
            <a:r>
              <a:rPr lang="en-US" sz="2000" dirty="0" err="1" smtClean="0"/>
              <a:t>TRaPs</a:t>
            </a:r>
            <a:r>
              <a:rPr lang="en-US" sz="2000" dirty="0" smtClean="0"/>
              <a:t> based on multiple satellite-derived rain rates and predicted storm tracks to derive a maximum likelihood rainfall forecast and probability of exceeding specified rainfall accumulation thresholds.</a:t>
            </a:r>
          </a:p>
          <a:p>
            <a:pPr marL="609600" indent="-609600">
              <a:buFontTx/>
              <a:buChar char="•"/>
            </a:pPr>
            <a:r>
              <a:rPr lang="en-US" sz="2000" dirty="0" smtClean="0"/>
              <a:t>Forecasts are produced for the 0-24 h time frame at 6-h intervals with initialization times of 0, 6, 12, and 18 UTC.  The code is run 3 h after initialization time and output is distributed ~4 h after initialization time.</a:t>
            </a:r>
            <a:endParaRPr lang="en-US" sz="2000" dirty="0"/>
          </a:p>
        </p:txBody>
      </p:sp>
    </p:spTree>
    <p:extLst>
      <p:ext uri="{BB962C8B-B14F-4D97-AF65-F5344CB8AC3E}">
        <p14:creationId xmlns:p14="http://schemas.microsoft.com/office/powerpoint/2010/main" val="2523120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a:xfrm>
            <a:off x="609600" y="1676400"/>
            <a:ext cx="7848600" cy="4953000"/>
          </a:xfrm>
        </p:spPr>
        <p:txBody>
          <a:bodyPr/>
          <a:lstStyle/>
          <a:p>
            <a:r>
              <a:rPr lang="en-US" sz="2000" b="1" dirty="0" smtClean="0">
                <a:latin typeface="Calibri" pitchFamily="34" charset="0"/>
              </a:rPr>
              <a:t>ETRAP-R 1.10: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rain rates shall be compared with in situ measurements.  </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1.10.1: </a:t>
            </a:r>
            <a:r>
              <a:rPr lang="en-US" sz="2000" i="1" dirty="0" smtClean="0">
                <a:latin typeface="Calibri" pitchFamily="34" charset="0"/>
              </a:rPr>
              <a:t>Metrics for assessing </a:t>
            </a:r>
            <a:r>
              <a:rPr lang="en-US" sz="2000" i="1" dirty="0" err="1" smtClean="0">
                <a:latin typeface="Calibri" pitchFamily="34" charset="0"/>
              </a:rPr>
              <a:t>eTRaP</a:t>
            </a:r>
            <a:r>
              <a:rPr lang="en-US" sz="2000" i="1" dirty="0" smtClean="0">
                <a:latin typeface="Calibri" pitchFamily="34" charset="0"/>
              </a:rPr>
              <a:t> performance shall be:</a:t>
            </a:r>
            <a:endParaRPr lang="en-US" sz="2000" dirty="0" smtClean="0">
              <a:latin typeface="Calibri" pitchFamily="34" charset="0"/>
            </a:endParaRPr>
          </a:p>
          <a:p>
            <a:pPr lvl="1"/>
            <a:r>
              <a:rPr lang="en-US" sz="1800" i="1" dirty="0" smtClean="0">
                <a:latin typeface="Calibri" pitchFamily="34" charset="0"/>
              </a:rPr>
              <a:t>Quantitative Precipitation Forecasts (QPFs) (maximum rainfall, spatial rainfall pattern</a:t>
            </a:r>
            <a:endParaRPr lang="en-US" sz="1800" dirty="0" smtClean="0">
              <a:latin typeface="Calibri" pitchFamily="34" charset="0"/>
            </a:endParaRPr>
          </a:p>
          <a:p>
            <a:pPr lvl="2"/>
            <a:r>
              <a:rPr lang="en-US" sz="1800" i="1" dirty="0" smtClean="0">
                <a:latin typeface="Calibri" pitchFamily="34" charset="0"/>
              </a:rPr>
              <a:t>Bias (mean difference), root mean square error, correlation coefficient</a:t>
            </a:r>
            <a:endParaRPr lang="en-US" sz="1800" dirty="0" smtClean="0">
              <a:latin typeface="Calibri" pitchFamily="34" charset="0"/>
            </a:endParaRPr>
          </a:p>
          <a:p>
            <a:pPr lvl="2"/>
            <a:r>
              <a:rPr lang="en-US" sz="1800" i="1" dirty="0" smtClean="0">
                <a:latin typeface="Calibri" pitchFamily="34" charset="0"/>
              </a:rPr>
              <a:t>Frequency bias, probability of detection, false alarm ratio, equitable threat score</a:t>
            </a:r>
            <a:endParaRPr lang="en-US" sz="1800" dirty="0" smtClean="0">
              <a:latin typeface="Calibri" pitchFamily="34" charset="0"/>
            </a:endParaRPr>
          </a:p>
          <a:p>
            <a:pPr lvl="2"/>
            <a:r>
              <a:rPr lang="en-US" sz="1800" i="1" dirty="0" smtClean="0">
                <a:latin typeface="Calibri" pitchFamily="34" charset="0"/>
              </a:rPr>
              <a:t>Location, volume, and pattern errors estimated using Contiguous Rain Area (CRA) verification</a:t>
            </a:r>
            <a:endParaRPr lang="en-US" sz="1800" dirty="0" smtClean="0">
              <a:latin typeface="Calibri" pitchFamily="34" charset="0"/>
            </a:endParaRPr>
          </a:p>
          <a:p>
            <a:pPr lvl="1"/>
            <a:r>
              <a:rPr lang="en-US" sz="1800" i="1" dirty="0" smtClean="0">
                <a:latin typeface="Calibri" pitchFamily="34" charset="0"/>
              </a:rPr>
              <a:t>Probabilistic forecasts of rain exceeding various thresholds:</a:t>
            </a:r>
            <a:endParaRPr lang="en-US" sz="1800" dirty="0" smtClean="0">
              <a:latin typeface="Calibri" pitchFamily="34" charset="0"/>
            </a:endParaRPr>
          </a:p>
          <a:p>
            <a:pPr lvl="2"/>
            <a:r>
              <a:rPr lang="en-US" sz="1800" i="1" dirty="0" smtClean="0">
                <a:latin typeface="Calibri" pitchFamily="34" charset="0"/>
              </a:rPr>
              <a:t>Reliability diagrams</a:t>
            </a:r>
            <a:endParaRPr lang="en-US" sz="1800" dirty="0" smtClean="0">
              <a:latin typeface="Calibri" pitchFamily="34" charset="0"/>
            </a:endParaRPr>
          </a:p>
          <a:p>
            <a:pPr lvl="2"/>
            <a:r>
              <a:rPr lang="en-US" sz="1800" i="1" dirty="0" smtClean="0">
                <a:latin typeface="Calibri" pitchFamily="34" charset="0"/>
              </a:rPr>
              <a:t>Relative operating characteristics (ROC) and relative value diagrams</a:t>
            </a:r>
            <a:endParaRPr lang="en-US" sz="1800" dirty="0" smtClean="0">
              <a:latin typeface="Calibri" pitchFamily="34" charset="0"/>
            </a:endParaRPr>
          </a:p>
          <a:p>
            <a:pPr lvl="1"/>
            <a:r>
              <a:rPr lang="en-US" sz="1800" i="1" dirty="0" smtClean="0">
                <a:latin typeface="Calibri" pitchFamily="34" charset="0"/>
              </a:rPr>
              <a:t>Brier score, ranked probability score</a:t>
            </a:r>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50</a:t>
            </a:fld>
            <a:endParaRPr lang="en-US"/>
          </a:p>
        </p:txBody>
      </p:sp>
    </p:spTree>
    <p:extLst>
      <p:ext uri="{BB962C8B-B14F-4D97-AF65-F5344CB8AC3E}">
        <p14:creationId xmlns:p14="http://schemas.microsoft.com/office/powerpoint/2010/main" val="2744478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#1</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1.10.2</a:t>
            </a:r>
            <a:r>
              <a:rPr lang="en-US" sz="2000" dirty="0" smtClean="0">
                <a:latin typeface="Calibri" pitchFamily="34" charset="0"/>
              </a:rPr>
              <a:t>:</a:t>
            </a:r>
            <a:r>
              <a:rPr lang="en-US" sz="2000" b="1" dirty="0" smtClean="0">
                <a:latin typeface="Calibri" pitchFamily="34" charset="0"/>
              </a:rPr>
              <a:t>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produce and distribute </a:t>
            </a:r>
            <a:r>
              <a:rPr lang="en-US" sz="2000" i="1" dirty="0" err="1" smtClean="0">
                <a:latin typeface="Calibri" pitchFamily="34" charset="0"/>
              </a:rPr>
              <a:t>eTRaP</a:t>
            </a:r>
            <a:r>
              <a:rPr lang="en-US" sz="2000" i="1" dirty="0" smtClean="0">
                <a:latin typeface="Calibri" pitchFamily="34" charset="0"/>
              </a:rPr>
              <a:t> test sample products to the user community.</a:t>
            </a:r>
            <a:endParaRPr lang="en-US" sz="2000" dirty="0" smtClean="0">
              <a:latin typeface="Calibri" pitchFamily="34" charset="0"/>
            </a:endParaRPr>
          </a:p>
          <a:p>
            <a:pPr lvl="1"/>
            <a:r>
              <a:rPr lang="en-US" sz="2000" dirty="0" smtClean="0">
                <a:latin typeface="Calibri" pitchFamily="34" charset="0"/>
              </a:rPr>
              <a:t>To ensure user acceptance of the product.</a:t>
            </a:r>
          </a:p>
          <a:p>
            <a:pPr>
              <a:buNone/>
            </a:pPr>
            <a:r>
              <a:rPr lang="en-US" sz="2000" dirty="0" smtClean="0">
                <a:latin typeface="Calibri" pitchFamily="34" charset="0"/>
              </a:rPr>
              <a:t> </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51</a:t>
            </a:fld>
            <a:endParaRPr lang="en-US"/>
          </a:p>
        </p:txBody>
      </p:sp>
    </p:spTree>
    <p:extLst>
      <p:ext uri="{BB962C8B-B14F-4D97-AF65-F5344CB8AC3E}">
        <p14:creationId xmlns:p14="http://schemas.microsoft.com/office/powerpoint/2010/main" val="1247376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2.0: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processing system shall have a data ingest capability.</a:t>
            </a:r>
            <a:endParaRPr lang="en-US" sz="2000" dirty="0" smtClean="0">
              <a:latin typeface="Calibri" pitchFamily="34" charset="0"/>
            </a:endParaRPr>
          </a:p>
          <a:p>
            <a:pPr>
              <a:buNone/>
            </a:pPr>
            <a:r>
              <a:rPr lang="en-US" sz="2000" b="1" dirty="0" smtClean="0">
                <a:latin typeface="Calibri" pitchFamily="34" charset="0"/>
              </a:rPr>
              <a:t> </a:t>
            </a:r>
            <a:endParaRPr lang="en-US" sz="2000" dirty="0" smtClean="0">
              <a:latin typeface="Calibri" pitchFamily="34" charset="0"/>
            </a:endParaRPr>
          </a:p>
          <a:p>
            <a:pPr indent="3175">
              <a:buNone/>
            </a:pPr>
            <a:r>
              <a:rPr lang="en-US" sz="2000" b="1" u="sng" dirty="0" smtClean="0">
                <a:latin typeface="Calibri" pitchFamily="34" charset="0"/>
              </a:rPr>
              <a:t>Driver:</a:t>
            </a:r>
            <a:r>
              <a:rPr lang="en-US" sz="2000" dirty="0" smtClean="0">
                <a:latin typeface="Calibri" pitchFamily="34" charset="0"/>
              </a:rPr>
              <a:t> This basic requirement is traced to algorithm input needs, as documented in the  ATBD.</a:t>
            </a:r>
          </a:p>
          <a:p>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52</a:t>
            </a:fld>
            <a:endParaRPr lang="en-US"/>
          </a:p>
        </p:txBody>
      </p:sp>
    </p:spTree>
    <p:extLst>
      <p:ext uri="{BB962C8B-B14F-4D97-AF65-F5344CB8AC3E}">
        <p14:creationId xmlns:p14="http://schemas.microsoft.com/office/powerpoint/2010/main" val="1906881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40600" cy="533400"/>
          </a:xfrm>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2.1: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ingest DMSP SSMIS </a:t>
            </a:r>
            <a:r>
              <a:rPr lang="en-US" sz="2000" i="1" dirty="0" err="1" smtClean="0">
                <a:latin typeface="Calibri" pitchFamily="34" charset="0"/>
              </a:rPr>
              <a:t>TRaP</a:t>
            </a:r>
            <a:r>
              <a:rPr lang="en-US" sz="2000" i="1" dirty="0" smtClean="0">
                <a:latin typeface="Calibri" pitchFamily="34" charset="0"/>
              </a:rPr>
              <a:t> forecast data in </a:t>
            </a:r>
            <a:r>
              <a:rPr lang="en-US" sz="2000" i="1" dirty="0" err="1" smtClean="0">
                <a:latin typeface="Calibri" pitchFamily="34" charset="0"/>
              </a:rPr>
              <a:t>McIDAS</a:t>
            </a:r>
            <a:r>
              <a:rPr lang="en-US" sz="2000" i="1" dirty="0" smtClean="0">
                <a:latin typeface="Calibri" pitchFamily="34" charset="0"/>
              </a:rPr>
              <a:t> AREA format.</a:t>
            </a:r>
          </a:p>
          <a:p>
            <a:endParaRPr lang="en-US" sz="2000" dirty="0" smtClean="0">
              <a:latin typeface="Calibri" pitchFamily="34" charset="0"/>
            </a:endParaRPr>
          </a:p>
          <a:p>
            <a:r>
              <a:rPr lang="en-US" sz="2000" b="1" dirty="0" smtClean="0">
                <a:latin typeface="Calibri" pitchFamily="34" charset="0"/>
              </a:rPr>
              <a:t>ETRAP-R 2.2: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ingest GHE forecast data in </a:t>
            </a:r>
            <a:r>
              <a:rPr lang="en-US" sz="2000" i="1" dirty="0" err="1" smtClean="0">
                <a:latin typeface="Calibri" pitchFamily="34" charset="0"/>
              </a:rPr>
              <a:t>McIDAS</a:t>
            </a:r>
            <a:r>
              <a:rPr lang="en-US" sz="2000" i="1" dirty="0" smtClean="0">
                <a:latin typeface="Calibri" pitchFamily="34" charset="0"/>
              </a:rPr>
              <a:t> AREA format</a:t>
            </a:r>
          </a:p>
          <a:p>
            <a:pPr>
              <a:buNone/>
            </a:pPr>
            <a:endParaRPr lang="en-US" sz="2000" b="1" dirty="0" smtClean="0">
              <a:latin typeface="Calibri" pitchFamily="34" charset="0"/>
            </a:endParaRPr>
          </a:p>
          <a:p>
            <a:r>
              <a:rPr lang="en-US" sz="2000" b="1" dirty="0" smtClean="0">
                <a:solidFill>
                  <a:srgbClr val="CC6600"/>
                </a:solidFill>
                <a:latin typeface="Calibri" pitchFamily="34" charset="0"/>
              </a:rPr>
              <a:t>ETRAP-R 2.3: </a:t>
            </a:r>
            <a:r>
              <a:rPr lang="en-US" sz="2000" i="1" dirty="0" smtClean="0">
                <a:solidFill>
                  <a:srgbClr val="CC6600"/>
                </a:solidFill>
                <a:latin typeface="Calibri" pitchFamily="34" charset="0"/>
              </a:rPr>
              <a:t>The upgraded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ingest S-NPP ATMS </a:t>
            </a:r>
            <a:r>
              <a:rPr lang="en-US" sz="2000" i="1" dirty="0" err="1" smtClean="0">
                <a:solidFill>
                  <a:srgbClr val="CC6600"/>
                </a:solidFill>
                <a:latin typeface="Calibri" pitchFamily="34" charset="0"/>
              </a:rPr>
              <a:t>TRaP</a:t>
            </a:r>
            <a:r>
              <a:rPr lang="en-US" sz="2000" i="1" dirty="0" smtClean="0">
                <a:solidFill>
                  <a:srgbClr val="CC6600"/>
                </a:solidFill>
                <a:latin typeface="Calibri" pitchFamily="34" charset="0"/>
              </a:rPr>
              <a:t> forecast data in </a:t>
            </a:r>
            <a:r>
              <a:rPr lang="en-US" sz="2000" i="1" dirty="0" err="1" smtClean="0">
                <a:solidFill>
                  <a:srgbClr val="CC6600"/>
                </a:solidFill>
                <a:latin typeface="Calibri" pitchFamily="34" charset="0"/>
              </a:rPr>
              <a:t>McIDAS</a:t>
            </a:r>
            <a:r>
              <a:rPr lang="en-US" sz="2000" i="1" dirty="0" smtClean="0">
                <a:solidFill>
                  <a:srgbClr val="CC6600"/>
                </a:solidFill>
                <a:latin typeface="Calibri" pitchFamily="34" charset="0"/>
              </a:rPr>
              <a:t> AREA format.</a:t>
            </a:r>
            <a:endParaRPr lang="en-US" sz="2000" dirty="0" smtClean="0">
              <a:solidFill>
                <a:srgbClr val="CC6600"/>
              </a:solidFill>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53</a:t>
            </a:fld>
            <a:endParaRPr lang="en-US"/>
          </a:p>
        </p:txBody>
      </p:sp>
    </p:spTree>
    <p:extLst>
      <p:ext uri="{BB962C8B-B14F-4D97-AF65-F5344CB8AC3E}">
        <p14:creationId xmlns:p14="http://schemas.microsoft.com/office/powerpoint/2010/main" val="945181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40600" cy="533400"/>
          </a:xfrm>
        </p:spPr>
        <p:txBody>
          <a:bodyPr/>
          <a:lstStyle/>
          <a:p>
            <a:r>
              <a:rPr lang="en-US" dirty="0" smtClean="0"/>
              <a:t>Requirement #2</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2.4: </a:t>
            </a:r>
            <a:r>
              <a:rPr lang="en-US" sz="2000" i="1" dirty="0" smtClean="0">
                <a:solidFill>
                  <a:srgbClr val="CC6600"/>
                </a:solidFill>
                <a:latin typeface="Calibri" pitchFamily="34" charset="0"/>
              </a:rPr>
              <a:t>The upgraded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ingest GCOM-W AMSR2 </a:t>
            </a:r>
            <a:r>
              <a:rPr lang="en-US" sz="2000" i="1" dirty="0" err="1" smtClean="0">
                <a:solidFill>
                  <a:srgbClr val="CC6600"/>
                </a:solidFill>
                <a:latin typeface="Calibri" pitchFamily="34" charset="0"/>
              </a:rPr>
              <a:t>TRaP</a:t>
            </a:r>
            <a:r>
              <a:rPr lang="en-US" sz="2000" i="1" dirty="0" smtClean="0">
                <a:solidFill>
                  <a:srgbClr val="CC6600"/>
                </a:solidFill>
                <a:latin typeface="Calibri" pitchFamily="34" charset="0"/>
              </a:rPr>
              <a:t> forecast data in </a:t>
            </a:r>
            <a:r>
              <a:rPr lang="en-US" sz="2000" i="1" dirty="0" err="1" smtClean="0">
                <a:solidFill>
                  <a:srgbClr val="CC6600"/>
                </a:solidFill>
                <a:latin typeface="Calibri" pitchFamily="34" charset="0"/>
              </a:rPr>
              <a:t>McIDAS</a:t>
            </a:r>
            <a:r>
              <a:rPr lang="en-US" sz="2000" i="1" dirty="0" smtClean="0">
                <a:solidFill>
                  <a:srgbClr val="CC6600"/>
                </a:solidFill>
                <a:latin typeface="Calibri" pitchFamily="34" charset="0"/>
              </a:rPr>
              <a:t> AREA format.</a:t>
            </a:r>
          </a:p>
          <a:p>
            <a:endParaRPr lang="en-US" sz="2000" dirty="0" smtClean="0">
              <a:latin typeface="Calibri" pitchFamily="34" charset="0"/>
            </a:endParaRPr>
          </a:p>
          <a:p>
            <a:r>
              <a:rPr lang="en-US" sz="2000" b="1" dirty="0" smtClean="0">
                <a:latin typeface="Calibri" pitchFamily="34" charset="0"/>
              </a:rPr>
              <a:t>ETRAP-R 2.5: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produce and use R-CLIPER forecast data in </a:t>
            </a:r>
            <a:r>
              <a:rPr lang="en-US" sz="2000" i="1" dirty="0" err="1" smtClean="0">
                <a:latin typeface="Calibri" pitchFamily="34" charset="0"/>
              </a:rPr>
              <a:t>McIDAS</a:t>
            </a:r>
            <a:r>
              <a:rPr lang="en-US" sz="2000" i="1" dirty="0" smtClean="0">
                <a:latin typeface="Calibri" pitchFamily="34" charset="0"/>
              </a:rPr>
              <a:t> AREA format.</a:t>
            </a:r>
            <a:endParaRPr lang="en-US" sz="2000"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2.6: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ingest GPM GMI </a:t>
            </a:r>
            <a:r>
              <a:rPr lang="en-US" sz="2000" i="1" dirty="0" err="1" smtClean="0">
                <a:latin typeface="Calibri" pitchFamily="34" charset="0"/>
              </a:rPr>
              <a:t>TRaP</a:t>
            </a:r>
            <a:r>
              <a:rPr lang="en-US" sz="2000" i="1" dirty="0" smtClean="0">
                <a:latin typeface="Calibri" pitchFamily="34" charset="0"/>
              </a:rPr>
              <a:t> forecast data in </a:t>
            </a:r>
            <a:r>
              <a:rPr lang="en-US" sz="2000" i="1" dirty="0" err="1" smtClean="0">
                <a:latin typeface="Calibri" pitchFamily="34" charset="0"/>
              </a:rPr>
              <a:t>McIDAS</a:t>
            </a:r>
            <a:r>
              <a:rPr lang="en-US" sz="2000" i="1" dirty="0" smtClean="0">
                <a:latin typeface="Calibri" pitchFamily="34" charset="0"/>
              </a:rPr>
              <a:t> AREA format.</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54</a:t>
            </a:fld>
            <a:endParaRPr lang="en-US"/>
          </a:p>
        </p:txBody>
      </p:sp>
    </p:spTree>
    <p:extLst>
      <p:ext uri="{BB962C8B-B14F-4D97-AF65-F5344CB8AC3E}">
        <p14:creationId xmlns:p14="http://schemas.microsoft.com/office/powerpoint/2010/main" val="1140550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3.0: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processing system shall have QC monitoring capability</a:t>
            </a:r>
            <a:endParaRPr lang="en-US" sz="2000" dirty="0" smtClean="0">
              <a:latin typeface="Calibri" pitchFamily="34" charset="0"/>
            </a:endParaRPr>
          </a:p>
          <a:p>
            <a:endParaRPr lang="en-US" sz="2000" dirty="0" smtClean="0">
              <a:latin typeface="Calibri" pitchFamily="34" charset="0"/>
            </a:endParaRPr>
          </a:p>
          <a:p>
            <a:pPr indent="3175">
              <a:buNone/>
            </a:pPr>
            <a:r>
              <a:rPr lang="en-US" sz="2000" b="1" u="sng" dirty="0" smtClean="0">
                <a:latin typeface="Calibri" pitchFamily="34" charset="0"/>
              </a:rPr>
              <a:t>Driver:</a:t>
            </a:r>
            <a:r>
              <a:rPr lang="en-US" sz="2000" dirty="0" smtClean="0">
                <a:latin typeface="Calibri" pitchFamily="34" charset="0"/>
              </a:rPr>
              <a:t> This basic requirement is traced to an OSPO need for QC monitoring.</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55</a:t>
            </a:fld>
            <a:endParaRPr lang="en-US"/>
          </a:p>
        </p:txBody>
      </p:sp>
    </p:spTree>
    <p:extLst>
      <p:ext uri="{BB962C8B-B14F-4D97-AF65-F5344CB8AC3E}">
        <p14:creationId xmlns:p14="http://schemas.microsoft.com/office/powerpoint/2010/main" val="2761455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3.1: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processing system outputs shall include overall quality control flags and quality summary level metadata.</a:t>
            </a:r>
            <a:endParaRPr lang="en-US" sz="2000" dirty="0" smtClean="0">
              <a:latin typeface="Calibri" pitchFamily="34" charset="0"/>
            </a:endParaRPr>
          </a:p>
          <a:p>
            <a:pPr lvl="1"/>
            <a:r>
              <a:rPr lang="en-US" sz="2000" dirty="0" smtClean="0">
                <a:latin typeface="Calibri" pitchFamily="34" charset="0"/>
              </a:rPr>
              <a:t>Needed for distribution, archive, quality control, and post-processing in the products files. </a:t>
            </a:r>
            <a:r>
              <a:rPr lang="en-US" sz="2000" dirty="0" err="1" smtClean="0">
                <a:latin typeface="Calibri" pitchFamily="34" charset="0"/>
              </a:rPr>
              <a:t>eTRaP</a:t>
            </a:r>
            <a:r>
              <a:rPr lang="en-US" sz="2000" dirty="0" smtClean="0">
                <a:latin typeface="Calibri" pitchFamily="34" charset="0"/>
              </a:rPr>
              <a:t> code will generate metadata for this purpose. </a:t>
            </a:r>
          </a:p>
          <a:p>
            <a:endParaRPr lang="en-US" sz="2000" b="1" dirty="0" smtClean="0">
              <a:latin typeface="Calibri" pitchFamily="34" charset="0"/>
            </a:endParaRPr>
          </a:p>
          <a:p>
            <a:r>
              <a:rPr lang="en-US" sz="2000" b="1" dirty="0" smtClean="0">
                <a:latin typeface="Calibri" pitchFamily="34" charset="0"/>
              </a:rPr>
              <a:t>ETRAP-R 3.2: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system shall be capable of monitoring input data latency and overall quality.</a:t>
            </a:r>
            <a:endParaRPr lang="en-US" sz="2000" dirty="0" smtClean="0">
              <a:latin typeface="Calibri" pitchFamily="34" charset="0"/>
            </a:endParaRPr>
          </a:p>
          <a:p>
            <a:pPr lvl="1"/>
            <a:r>
              <a:rPr lang="en-US" sz="2000" dirty="0" smtClean="0">
                <a:latin typeface="Calibri" pitchFamily="34" charset="0"/>
              </a:rPr>
              <a:t>Current operational </a:t>
            </a:r>
            <a:r>
              <a:rPr lang="en-US" sz="2000" dirty="0" err="1" smtClean="0">
                <a:latin typeface="Calibri" pitchFamily="34" charset="0"/>
              </a:rPr>
              <a:t>eTRaP</a:t>
            </a:r>
            <a:r>
              <a:rPr lang="en-US" sz="2000" dirty="0" smtClean="0">
                <a:latin typeface="Calibri" pitchFamily="34" charset="0"/>
              </a:rPr>
              <a:t> system is monitoring input data latency and update the product every hour.</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56</a:t>
            </a:fld>
            <a:endParaRPr lang="en-US"/>
          </a:p>
        </p:txBody>
      </p:sp>
    </p:spTree>
    <p:extLst>
      <p:ext uri="{BB962C8B-B14F-4D97-AF65-F5344CB8AC3E}">
        <p14:creationId xmlns:p14="http://schemas.microsoft.com/office/powerpoint/2010/main" val="2870887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#3</a:t>
            </a:r>
            <a:endParaRPr lang="en-US" dirty="0"/>
          </a:p>
        </p:txBody>
      </p:sp>
      <p:sp>
        <p:nvSpPr>
          <p:cNvPr id="3" name="Content Placeholder 2"/>
          <p:cNvSpPr>
            <a:spLocks noGrp="1"/>
          </p:cNvSpPr>
          <p:nvPr>
            <p:ph idx="1"/>
          </p:nvPr>
        </p:nvSpPr>
        <p:spPr>
          <a:xfrm>
            <a:off x="609600" y="1905000"/>
            <a:ext cx="7848600" cy="4495800"/>
          </a:xfrm>
        </p:spPr>
        <p:txBody>
          <a:bodyPr/>
          <a:lstStyle/>
          <a:p>
            <a:r>
              <a:rPr lang="en-US" sz="2000" b="1" dirty="0" smtClean="0">
                <a:latin typeface="Calibri" pitchFamily="34" charset="0"/>
              </a:rPr>
              <a:t>ETRAP-R 3.3: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system shall be capable of monitoring product latency.</a:t>
            </a:r>
            <a:endParaRPr lang="en-US" sz="2000"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3.4: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system shall produce real-time imagery files for visual inspection of output data files</a:t>
            </a:r>
          </a:p>
          <a:p>
            <a:endParaRPr lang="en-US" sz="2000" i="1" dirty="0" smtClean="0">
              <a:latin typeface="Calibri" pitchFamily="34" charset="0"/>
            </a:endParaRPr>
          </a:p>
          <a:p>
            <a:r>
              <a:rPr lang="en-US" sz="2000" b="1" dirty="0" smtClean="0">
                <a:latin typeface="Calibri" pitchFamily="34" charset="0"/>
              </a:rPr>
              <a:t>ETRAP-R 3.5: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system shall be capable of monitoring product distribution status to ensure that the data/products are successfully available for transfer to the user community.</a:t>
            </a:r>
            <a:endParaRPr lang="en-US" sz="2000" dirty="0" smtClean="0">
              <a:latin typeface="Calibri" pitchFamily="34" charset="0"/>
            </a:endParaRPr>
          </a:p>
          <a:p>
            <a:pPr lvl="1"/>
            <a:r>
              <a:rPr lang="en-US" sz="2000" dirty="0" smtClean="0">
                <a:latin typeface="Calibri" pitchFamily="34" charset="0"/>
              </a:rPr>
              <a:t>There is an </a:t>
            </a:r>
            <a:r>
              <a:rPr lang="en-US" sz="2000" dirty="0" err="1" smtClean="0">
                <a:latin typeface="Calibri" pitchFamily="34" charset="0"/>
              </a:rPr>
              <a:t>eTRaP</a:t>
            </a:r>
            <a:r>
              <a:rPr lang="en-US" sz="2000" dirty="0" smtClean="0">
                <a:latin typeface="Calibri" pitchFamily="34" charset="0"/>
              </a:rPr>
              <a:t> system monitoring webpage which monitors all system processing stages including distribution status.</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57</a:t>
            </a:fld>
            <a:endParaRPr lang="en-US"/>
          </a:p>
        </p:txBody>
      </p:sp>
    </p:spTree>
    <p:extLst>
      <p:ext uri="{BB962C8B-B14F-4D97-AF65-F5344CB8AC3E}">
        <p14:creationId xmlns:p14="http://schemas.microsoft.com/office/powerpoint/2010/main" val="489185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#3</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3.5.1: </a:t>
            </a:r>
            <a:r>
              <a:rPr lang="en-US" sz="2000" i="1" dirty="0" smtClean="0">
                <a:latin typeface="Calibri" pitchFamily="34" charset="0"/>
              </a:rPr>
              <a:t>Each log file shall include all runtime error messages.</a:t>
            </a:r>
            <a:endParaRPr lang="en-US" sz="2000" dirty="0" smtClean="0">
              <a:latin typeface="Calibri" pitchFamily="34" charset="0"/>
            </a:endParaRPr>
          </a:p>
          <a:p>
            <a:pPr lvl="1"/>
            <a:r>
              <a:rPr lang="en-US" sz="2000" dirty="0" smtClean="0">
                <a:latin typeface="Calibri" pitchFamily="34" charset="0"/>
              </a:rPr>
              <a:t>Error messages will include system messages and error conditions written by the code.</a:t>
            </a:r>
          </a:p>
          <a:p>
            <a:endParaRPr lang="en-US" sz="2000" b="1" dirty="0" smtClean="0">
              <a:latin typeface="Calibri" pitchFamily="34" charset="0"/>
            </a:endParaRPr>
          </a:p>
          <a:p>
            <a:r>
              <a:rPr lang="en-US" sz="2000" b="1" dirty="0" smtClean="0">
                <a:latin typeface="Calibri" pitchFamily="34" charset="0"/>
              </a:rPr>
              <a:t>ETRAP-R 3.5.2: </a:t>
            </a:r>
            <a:r>
              <a:rPr lang="en-US" sz="2000" i="1" dirty="0" smtClean="0">
                <a:latin typeface="Calibri" pitchFamily="34" charset="0"/>
              </a:rPr>
              <a:t>The log file shall indicate whether or not the run was completed without error.</a:t>
            </a:r>
            <a:endParaRPr lang="en-US" sz="2000" dirty="0" smtClean="0">
              <a:latin typeface="Calibri" pitchFamily="34" charset="0"/>
            </a:endParaRPr>
          </a:p>
          <a:p>
            <a:pPr lvl="1"/>
            <a:r>
              <a:rPr lang="en-US" sz="2000" dirty="0" smtClean="0">
                <a:latin typeface="Calibri" pitchFamily="34" charset="0"/>
              </a:rPr>
              <a:t>Code will write this message. </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58</a:t>
            </a:fld>
            <a:endParaRPr lang="en-US"/>
          </a:p>
        </p:txBody>
      </p:sp>
    </p:spTree>
    <p:extLst>
      <p:ext uri="{BB962C8B-B14F-4D97-AF65-F5344CB8AC3E}">
        <p14:creationId xmlns:p14="http://schemas.microsoft.com/office/powerpoint/2010/main" val="2669391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#4</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4.0: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developers shall produce a fully functional pre-operational system in the STAR Development Environment.</a:t>
            </a:r>
            <a:endParaRPr lang="en-US" sz="2000" dirty="0" smtClean="0">
              <a:latin typeface="Calibri" pitchFamily="34" charset="0"/>
            </a:endParaRPr>
          </a:p>
          <a:p>
            <a:endParaRPr lang="en-US" sz="2000" dirty="0" smtClean="0">
              <a:latin typeface="Calibri" pitchFamily="34" charset="0"/>
            </a:endParaRPr>
          </a:p>
          <a:p>
            <a:pPr indent="3175">
              <a:buNone/>
            </a:pPr>
            <a:r>
              <a:rPr lang="en-US" sz="2000" b="1" u="sng" dirty="0" smtClean="0">
                <a:latin typeface="Calibri" pitchFamily="34" charset="0"/>
              </a:rPr>
              <a:t>Driver:</a:t>
            </a:r>
            <a:r>
              <a:rPr lang="en-US" sz="2000" dirty="0" smtClean="0">
                <a:latin typeface="Calibri" pitchFamily="34" charset="0"/>
              </a:rPr>
              <a:t> This basic requirement is traced to an OSPO need for a fully functional system ready for integration and system testing.</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59</a:t>
            </a:fld>
            <a:endParaRPr lang="en-US"/>
          </a:p>
        </p:txBody>
      </p:sp>
    </p:spTree>
    <p:extLst>
      <p:ext uri="{BB962C8B-B14F-4D97-AF65-F5344CB8AC3E}">
        <p14:creationId xmlns:p14="http://schemas.microsoft.com/office/powerpoint/2010/main" val="3822930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1589" name="Rectangle 5"/>
          <p:cNvSpPr>
            <a:spLocks noGrp="1" noChangeArrowheads="1"/>
          </p:cNvSpPr>
          <p:nvPr>
            <p:ph type="title"/>
          </p:nvPr>
        </p:nvSpPr>
        <p:spPr/>
        <p:txBody>
          <a:bodyPr/>
          <a:lstStyle/>
          <a:p>
            <a:pPr>
              <a:defRPr/>
            </a:pPr>
            <a:r>
              <a:rPr lang="en-US" dirty="0" err="1"/>
              <a:t>eTRaP</a:t>
            </a:r>
            <a:r>
              <a:rPr lang="en-US" dirty="0"/>
              <a:t> Background</a:t>
            </a:r>
          </a:p>
        </p:txBody>
      </p:sp>
      <p:sp>
        <p:nvSpPr>
          <p:cNvPr id="4"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6</a:t>
            </a:fld>
            <a:endParaRPr lang="en-US" dirty="0">
              <a:solidFill>
                <a:prstClr val="black"/>
              </a:solidFill>
            </a:endParaRPr>
          </a:p>
        </p:txBody>
      </p:sp>
      <p:sp>
        <p:nvSpPr>
          <p:cNvPr id="6" name="Rectangle 3"/>
          <p:cNvSpPr>
            <a:spLocks noGrp="1" noChangeArrowheads="1"/>
          </p:cNvSpPr>
          <p:nvPr>
            <p:ph idx="1"/>
          </p:nvPr>
        </p:nvSpPr>
        <p:spPr>
          <a:xfrm>
            <a:off x="457200" y="1935165"/>
            <a:ext cx="8077200" cy="4160836"/>
          </a:xfrm>
          <a:noFill/>
          <a:ln/>
        </p:spPr>
        <p:txBody>
          <a:bodyPr/>
          <a:lstStyle/>
          <a:p>
            <a:pPr marL="609600" indent="-609600">
              <a:buFontTx/>
              <a:buChar char="•"/>
            </a:pPr>
            <a:r>
              <a:rPr lang="en-US" sz="1800" dirty="0" err="1"/>
              <a:t>eTRaP</a:t>
            </a:r>
            <a:r>
              <a:rPr lang="en-US" sz="1800" dirty="0"/>
              <a:t> became an operational product at OSPO in 2009</a:t>
            </a:r>
          </a:p>
          <a:p>
            <a:pPr marL="609600" indent="-609600">
              <a:buFontTx/>
              <a:buChar char="•"/>
            </a:pPr>
            <a:r>
              <a:rPr lang="en-US" sz="1800" dirty="0"/>
              <a:t>The retirement of the SSM/I and TMI and loss of AMSR-E have degraded </a:t>
            </a:r>
            <a:r>
              <a:rPr lang="en-US" sz="1800" dirty="0" err="1"/>
              <a:t>eTRaP</a:t>
            </a:r>
            <a:r>
              <a:rPr lang="en-US" sz="1800" dirty="0"/>
              <a:t> availability, particularly over the Atlantic Basin, because of an insufficient number of ensemble members.</a:t>
            </a:r>
          </a:p>
          <a:p>
            <a:pPr marL="609600" indent="-609600">
              <a:buFontTx/>
              <a:buChar char="•"/>
            </a:pPr>
            <a:r>
              <a:rPr lang="en-US" sz="1800" dirty="0"/>
              <a:t>Subsequent improvements to </a:t>
            </a:r>
            <a:r>
              <a:rPr lang="en-US" sz="1800" dirty="0" err="1"/>
              <a:t>eTRaP</a:t>
            </a:r>
            <a:r>
              <a:rPr lang="en-US" sz="1800" dirty="0"/>
              <a:t> include</a:t>
            </a:r>
          </a:p>
          <a:p>
            <a:pPr marL="1009650" lvl="1" indent="-609600">
              <a:buFontTx/>
              <a:buChar char="•"/>
            </a:pPr>
            <a:r>
              <a:rPr lang="en-US" sz="1800" dirty="0"/>
              <a:t>Adding rainfall rates from new instruments (SSMIS, GHE) to replace retired / lost instruments (SSM/I, TRMM, AMSR-E)</a:t>
            </a:r>
          </a:p>
          <a:p>
            <a:pPr marL="1009650" lvl="1" indent="-609600">
              <a:buFontTx/>
              <a:buChar char="•"/>
            </a:pPr>
            <a:r>
              <a:rPr lang="en-US" sz="1800" dirty="0"/>
              <a:t>Calibrating the ensemble probabilities to remove bias</a:t>
            </a:r>
          </a:p>
          <a:p>
            <a:pPr marL="609600" indent="-609600">
              <a:buFontTx/>
              <a:buChar char="•"/>
            </a:pPr>
            <a:r>
              <a:rPr lang="en-US" sz="1800" dirty="0"/>
              <a:t>Additional improvements to </a:t>
            </a:r>
            <a:r>
              <a:rPr lang="en-US" sz="1800" dirty="0" err="1"/>
              <a:t>eTRaP</a:t>
            </a:r>
            <a:r>
              <a:rPr lang="en-US" sz="1800" dirty="0"/>
              <a:t> are ongoing, including</a:t>
            </a:r>
          </a:p>
          <a:p>
            <a:pPr marL="1009650" lvl="1" indent="-609600">
              <a:buFontTx/>
              <a:buChar char="•"/>
            </a:pPr>
            <a:r>
              <a:rPr lang="en-US" sz="1800" dirty="0"/>
              <a:t>Additional instruments (ATMS, AMSR-2, GMI)</a:t>
            </a:r>
          </a:p>
          <a:p>
            <a:pPr marL="1009650" lvl="1" indent="-609600">
              <a:buFontTx/>
              <a:buChar char="•"/>
            </a:pPr>
            <a:r>
              <a:rPr lang="en-US" sz="1800" dirty="0"/>
              <a:t>Addition of R-CLIPER to the ensemble</a:t>
            </a:r>
          </a:p>
          <a:p>
            <a:pPr marL="1009650" lvl="1" indent="-609600">
              <a:buFontTx/>
              <a:buChar char="•"/>
            </a:pPr>
            <a:r>
              <a:rPr lang="en-US" sz="1800" dirty="0"/>
              <a:t>Correction for orographic effects</a:t>
            </a:r>
          </a:p>
          <a:p>
            <a:pPr marL="609600" indent="-609600">
              <a:buFontTx/>
              <a:buChar char="•"/>
            </a:pPr>
            <a:endParaRPr lang="en-US" sz="2000" dirty="0"/>
          </a:p>
        </p:txBody>
      </p:sp>
    </p:spTree>
    <p:extLst>
      <p:ext uri="{BB962C8B-B14F-4D97-AF65-F5344CB8AC3E}">
        <p14:creationId xmlns:p14="http://schemas.microsoft.com/office/powerpoint/2010/main" val="1636912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#4</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4.1: </a:t>
            </a:r>
            <a:r>
              <a:rPr lang="en-US" sz="2000" i="1" dirty="0" smtClean="0">
                <a:latin typeface="Calibri" pitchFamily="34" charset="0"/>
              </a:rPr>
              <a:t>The STAR Development Environment shall host the pre-operational system.</a:t>
            </a:r>
            <a:endParaRPr lang="en-US" sz="2000" dirty="0" smtClean="0">
              <a:latin typeface="Calibri" pitchFamily="34" charset="0"/>
            </a:endParaRPr>
          </a:p>
          <a:p>
            <a:pPr lvl="1"/>
            <a:r>
              <a:rPr lang="en-US" sz="2000" dirty="0" smtClean="0">
                <a:latin typeface="Calibri" pitchFamily="34" charset="0"/>
              </a:rPr>
              <a:t>Pre-operational system is to be developed in this environment</a:t>
            </a:r>
          </a:p>
          <a:p>
            <a:endParaRPr lang="en-US" sz="2000" dirty="0" smtClean="0">
              <a:latin typeface="Calibri" pitchFamily="34" charset="0"/>
            </a:endParaRPr>
          </a:p>
          <a:p>
            <a:r>
              <a:rPr lang="en-US" sz="2000" b="1" dirty="0" smtClean="0">
                <a:latin typeface="Calibri" pitchFamily="34" charset="0"/>
              </a:rPr>
              <a:t>ETRAP-R 4.1.1: </a:t>
            </a:r>
            <a:r>
              <a:rPr lang="en-US" sz="2000" i="1" dirty="0" smtClean="0">
                <a:latin typeface="Calibri" pitchFamily="34" charset="0"/>
              </a:rPr>
              <a:t>The STAR Development Environment shall include a Linux machine.</a:t>
            </a:r>
            <a:endParaRPr lang="en-US" sz="2000" dirty="0" smtClean="0">
              <a:latin typeface="Calibri" pitchFamily="34" charset="0"/>
            </a:endParaRPr>
          </a:p>
          <a:p>
            <a:pPr lvl="1"/>
            <a:r>
              <a:rPr lang="en-US" sz="2000" dirty="0" smtClean="0">
                <a:latin typeface="Calibri" pitchFamily="34" charset="0"/>
              </a:rPr>
              <a:t>Needed for the code.</a:t>
            </a:r>
          </a:p>
          <a:p>
            <a:endParaRPr lang="en-US" sz="2000" b="1" dirty="0" smtClean="0">
              <a:latin typeface="Calibri" pitchFamily="34" charset="0"/>
            </a:endParaRPr>
          </a:p>
          <a:p>
            <a:r>
              <a:rPr lang="en-US" sz="2000" b="1" dirty="0" smtClean="0">
                <a:latin typeface="Calibri" pitchFamily="34" charset="0"/>
              </a:rPr>
              <a:t>ETRAP-R 4.1.2: </a:t>
            </a:r>
            <a:r>
              <a:rPr lang="en-US" sz="2000" i="1" dirty="0" smtClean="0">
                <a:latin typeface="Calibri" pitchFamily="34" charset="0"/>
              </a:rPr>
              <a:t>The STAR Development Environment shall have storage of 520KB for code storage, 400KB for input data, 80MB for output data and 130MB RAM .</a:t>
            </a:r>
            <a:endParaRPr lang="en-US" sz="2000" dirty="0" smtClean="0">
              <a:latin typeface="Calibri" pitchFamily="34" charset="0"/>
            </a:endParaRPr>
          </a:p>
          <a:p>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60</a:t>
            </a:fld>
            <a:endParaRPr lang="en-US"/>
          </a:p>
        </p:txBody>
      </p:sp>
    </p:spTree>
    <p:extLst>
      <p:ext uri="{BB962C8B-B14F-4D97-AF65-F5344CB8AC3E}">
        <p14:creationId xmlns:p14="http://schemas.microsoft.com/office/powerpoint/2010/main" val="4084214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40600" cy="533400"/>
          </a:xfrm>
        </p:spPr>
        <p:txBody>
          <a:bodyPr/>
          <a:lstStyle/>
          <a:p>
            <a:r>
              <a:rPr lang="en-US" dirty="0" smtClean="0"/>
              <a:t>Requirement #4</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4.1.3: </a:t>
            </a:r>
            <a:r>
              <a:rPr lang="en-US" sz="2000" i="1" dirty="0" smtClean="0">
                <a:latin typeface="Calibri" pitchFamily="34" charset="0"/>
              </a:rPr>
              <a:t>The STAR Development Environment shall include the </a:t>
            </a:r>
            <a:r>
              <a:rPr lang="en-US" sz="2000" i="1" dirty="0" err="1" smtClean="0">
                <a:latin typeface="Calibri" pitchFamily="34" charset="0"/>
              </a:rPr>
              <a:t>McIDAS</a:t>
            </a:r>
            <a:r>
              <a:rPr lang="en-US" sz="2000" i="1" dirty="0" smtClean="0">
                <a:latin typeface="Calibri" pitchFamily="34" charset="0"/>
              </a:rPr>
              <a:t> graphical/imaging program. </a:t>
            </a:r>
            <a:endParaRPr lang="en-US" sz="2000" dirty="0" smtClean="0">
              <a:latin typeface="Calibri" pitchFamily="34" charset="0"/>
            </a:endParaRPr>
          </a:p>
          <a:p>
            <a:pPr lvl="1"/>
            <a:r>
              <a:rPr lang="en-US" sz="2000" dirty="0" smtClean="0">
                <a:latin typeface="Calibri" pitchFamily="34" charset="0"/>
              </a:rPr>
              <a:t>Needed for running the code. </a:t>
            </a:r>
          </a:p>
          <a:p>
            <a:endParaRPr lang="en-US" sz="2000" b="1" dirty="0" smtClean="0">
              <a:latin typeface="Calibri" pitchFamily="34" charset="0"/>
            </a:endParaRPr>
          </a:p>
          <a:p>
            <a:r>
              <a:rPr lang="en-US" sz="2000" b="1" dirty="0" smtClean="0">
                <a:latin typeface="Calibri" pitchFamily="34" charset="0"/>
              </a:rPr>
              <a:t>ETRAP-R 4.1.4: </a:t>
            </a:r>
            <a:r>
              <a:rPr lang="en-US" sz="2000" i="1" dirty="0" smtClean="0">
                <a:latin typeface="Calibri" pitchFamily="34" charset="0"/>
              </a:rPr>
              <a:t>The STAR Development Environment shall include  FORTRAN programming language/compiler and Perl, Bash, </a:t>
            </a:r>
            <a:r>
              <a:rPr lang="en-US" sz="2000" i="1" dirty="0" err="1" smtClean="0">
                <a:latin typeface="Calibri" pitchFamily="34" charset="0"/>
              </a:rPr>
              <a:t>korn</a:t>
            </a:r>
            <a:r>
              <a:rPr lang="en-US" sz="2000" i="1" dirty="0" smtClean="0">
                <a:latin typeface="Calibri" pitchFamily="34" charset="0"/>
              </a:rPr>
              <a:t> scripting languages. </a:t>
            </a:r>
            <a:endParaRPr lang="en-US" sz="2000" dirty="0" smtClean="0">
              <a:latin typeface="Calibri" pitchFamily="34" charset="0"/>
            </a:endParaRPr>
          </a:p>
          <a:p>
            <a:pPr lvl="1"/>
            <a:r>
              <a:rPr lang="en-US" sz="2000" dirty="0" smtClean="0">
                <a:latin typeface="Calibri" pitchFamily="34" charset="0"/>
              </a:rPr>
              <a:t>Needed for running the code. </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61</a:t>
            </a:fld>
            <a:endParaRPr lang="en-US"/>
          </a:p>
        </p:txBody>
      </p:sp>
    </p:spTree>
    <p:extLst>
      <p:ext uri="{BB962C8B-B14F-4D97-AF65-F5344CB8AC3E}">
        <p14:creationId xmlns:p14="http://schemas.microsoft.com/office/powerpoint/2010/main" val="3948004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#4</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4.2: </a:t>
            </a:r>
            <a:r>
              <a:rPr lang="en-US" sz="2000" i="1" dirty="0" smtClean="0">
                <a:latin typeface="Calibri" pitchFamily="34" charset="0"/>
              </a:rPr>
              <a:t>The STAR Development Environment shall be capable of hosting unit tests.</a:t>
            </a:r>
            <a:endParaRPr lang="en-US" sz="2000"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4.2.1: </a:t>
            </a:r>
            <a:r>
              <a:rPr lang="en-US" sz="2000" i="1" dirty="0" smtClean="0">
                <a:latin typeface="Calibri" pitchFamily="34" charset="0"/>
              </a:rPr>
              <a:t>The pre-operational system shall include all processing code and all input test data needed to conduct unit tests</a:t>
            </a:r>
            <a:endParaRPr lang="en-US" sz="2000" dirty="0" smtClean="0">
              <a:latin typeface="Calibri" pitchFamily="34" charset="0"/>
            </a:endParaRPr>
          </a:p>
          <a:p>
            <a:pPr lvl="1"/>
            <a:r>
              <a:rPr lang="en-US" sz="2000" dirty="0" smtClean="0">
                <a:latin typeface="Calibri" pitchFamily="34" charset="0"/>
              </a:rPr>
              <a:t>Complete unit test of each stage of the pre-operational system is expected before delivery to OSPO</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62</a:t>
            </a:fld>
            <a:endParaRPr lang="en-US"/>
          </a:p>
        </p:txBody>
      </p:sp>
    </p:spTree>
    <p:extLst>
      <p:ext uri="{BB962C8B-B14F-4D97-AF65-F5344CB8AC3E}">
        <p14:creationId xmlns:p14="http://schemas.microsoft.com/office/powerpoint/2010/main" val="18636243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#5</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5.0: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be able to run on the existing OSPO Operational environment running </a:t>
            </a:r>
            <a:r>
              <a:rPr lang="en-US" sz="2000" i="1" dirty="0" err="1" smtClean="0">
                <a:latin typeface="Calibri" pitchFamily="34" charset="0"/>
              </a:rPr>
              <a:t>eTRaP</a:t>
            </a:r>
            <a:r>
              <a:rPr lang="en-US" sz="2000" i="1" dirty="0" smtClean="0">
                <a:latin typeface="Calibri" pitchFamily="34" charset="0"/>
              </a:rPr>
              <a:t>.</a:t>
            </a:r>
            <a:endParaRPr lang="en-US" sz="2000" dirty="0" smtClean="0">
              <a:latin typeface="Calibri" pitchFamily="34" charset="0"/>
            </a:endParaRPr>
          </a:p>
          <a:p>
            <a:endParaRPr lang="en-US" sz="2000" dirty="0" smtClean="0">
              <a:latin typeface="Calibri" pitchFamily="34" charset="0"/>
            </a:endParaRPr>
          </a:p>
          <a:p>
            <a:pPr indent="3175">
              <a:buNone/>
            </a:pPr>
            <a:r>
              <a:rPr lang="en-US" sz="2000" b="1" u="sng" dirty="0" smtClean="0">
                <a:latin typeface="Calibri" pitchFamily="34" charset="0"/>
              </a:rPr>
              <a:t>Driver:</a:t>
            </a:r>
            <a:r>
              <a:rPr lang="en-US" sz="2000" dirty="0" smtClean="0">
                <a:latin typeface="Calibri" pitchFamily="34" charset="0"/>
              </a:rPr>
              <a:t> </a:t>
            </a:r>
            <a:r>
              <a:rPr lang="en-US" sz="2000" dirty="0" err="1" smtClean="0">
                <a:latin typeface="Calibri" pitchFamily="34" charset="0"/>
              </a:rPr>
              <a:t>eTRaP</a:t>
            </a:r>
            <a:r>
              <a:rPr lang="en-US" sz="2000" dirty="0" smtClean="0">
                <a:latin typeface="Calibri" pitchFamily="34" charset="0"/>
              </a:rPr>
              <a:t> is currently running operationally on GEOPROD3 in OSPO.</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63</a:t>
            </a:fld>
            <a:endParaRPr lang="en-US"/>
          </a:p>
        </p:txBody>
      </p:sp>
    </p:spTree>
    <p:extLst>
      <p:ext uri="{BB962C8B-B14F-4D97-AF65-F5344CB8AC3E}">
        <p14:creationId xmlns:p14="http://schemas.microsoft.com/office/powerpoint/2010/main" val="635071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 5</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5.1</a:t>
            </a:r>
            <a:r>
              <a:rPr lang="en-US" sz="2000" b="1" i="1" dirty="0" smtClean="0">
                <a:latin typeface="Calibri" pitchFamily="34" charset="0"/>
              </a:rPr>
              <a:t>: </a:t>
            </a:r>
            <a:r>
              <a:rPr lang="en-US" sz="2000" i="1" dirty="0" smtClean="0">
                <a:latin typeface="Calibri" pitchFamily="34" charset="0"/>
              </a:rPr>
              <a:t>The upgraded </a:t>
            </a:r>
            <a:r>
              <a:rPr lang="en-US" sz="2000" i="1" dirty="0" err="1" smtClean="0">
                <a:latin typeface="Calibri" pitchFamily="34" charset="0"/>
              </a:rPr>
              <a:t>eTRaP</a:t>
            </a:r>
            <a:r>
              <a:rPr lang="en-US" sz="2000" i="1" dirty="0" smtClean="0">
                <a:latin typeface="Calibri" pitchFamily="34" charset="0"/>
              </a:rPr>
              <a:t> system shall use the </a:t>
            </a:r>
            <a:r>
              <a:rPr lang="en-US" sz="2000" i="1" dirty="0" err="1" smtClean="0">
                <a:latin typeface="Calibri" pitchFamily="34" charset="0"/>
              </a:rPr>
              <a:t>RedHat</a:t>
            </a:r>
            <a:r>
              <a:rPr lang="en-US" sz="2000" i="1" dirty="0" smtClean="0">
                <a:latin typeface="Calibri" pitchFamily="34" charset="0"/>
              </a:rPr>
              <a:t> Linux platform for the processing task required.</a:t>
            </a:r>
          </a:p>
          <a:p>
            <a:endParaRPr lang="en-US" sz="2000" i="1" dirty="0" smtClean="0">
              <a:latin typeface="Calibri" pitchFamily="34" charset="0"/>
            </a:endParaRPr>
          </a:p>
          <a:p>
            <a:r>
              <a:rPr lang="en-US" sz="2000" b="1" dirty="0" smtClean="0">
                <a:latin typeface="Calibri" pitchFamily="34" charset="0"/>
              </a:rPr>
              <a:t>ETRAP-R 5.2:</a:t>
            </a:r>
            <a:r>
              <a:rPr lang="en-US" sz="2000" i="1" dirty="0" smtClean="0">
                <a:latin typeface="Calibri" pitchFamily="34" charset="0"/>
              </a:rPr>
              <a:t> Disk storage for the input data (60 – 400 KB for each storm run) shall be established within OSPO.</a:t>
            </a:r>
            <a:endParaRPr lang="en-US" sz="2000" dirty="0" smtClean="0">
              <a:latin typeface="Calibri" pitchFamily="34" charset="0"/>
            </a:endParaRPr>
          </a:p>
          <a:p>
            <a:pPr lvl="1"/>
            <a:r>
              <a:rPr lang="en-US" sz="2000" dirty="0" smtClean="0">
                <a:latin typeface="Calibri" pitchFamily="34" charset="0"/>
              </a:rPr>
              <a:t>Input data will be retained for 2 days and this includes the additional storage on 18.5 KB required for the AMSR2 input.</a:t>
            </a:r>
          </a:p>
          <a:p>
            <a:endParaRPr lang="en-US" sz="2000" b="1" dirty="0" smtClean="0">
              <a:latin typeface="Calibri" pitchFamily="34" charset="0"/>
            </a:endParaRPr>
          </a:p>
          <a:p>
            <a:r>
              <a:rPr lang="en-US" sz="2000" b="1" dirty="0" smtClean="0">
                <a:latin typeface="Calibri" pitchFamily="34" charset="0"/>
              </a:rPr>
              <a:t>ETRAP-R 5.3: </a:t>
            </a:r>
            <a:r>
              <a:rPr lang="en-US" sz="2000" i="1" dirty="0" smtClean="0">
                <a:latin typeface="Calibri" pitchFamily="34" charset="0"/>
              </a:rPr>
              <a:t> The upgraded </a:t>
            </a:r>
            <a:r>
              <a:rPr lang="en-US" sz="2000" i="1" dirty="0" err="1" smtClean="0">
                <a:latin typeface="Calibri" pitchFamily="34" charset="0"/>
              </a:rPr>
              <a:t>eTRaP</a:t>
            </a:r>
            <a:r>
              <a:rPr lang="en-US" sz="2000" i="1" dirty="0" smtClean="0">
                <a:latin typeface="Calibri" pitchFamily="34" charset="0"/>
              </a:rPr>
              <a:t> system shall use the Fortran90 (Absoft90) compiler.</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64</a:t>
            </a:fld>
            <a:endParaRPr lang="en-US"/>
          </a:p>
        </p:txBody>
      </p:sp>
    </p:spTree>
    <p:extLst>
      <p:ext uri="{BB962C8B-B14F-4D97-AF65-F5344CB8AC3E}">
        <p14:creationId xmlns:p14="http://schemas.microsoft.com/office/powerpoint/2010/main" val="15635956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#5</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5.4: </a:t>
            </a:r>
            <a:r>
              <a:rPr lang="en-US" sz="2000" i="1" dirty="0" smtClean="0">
                <a:latin typeface="Calibri" pitchFamily="34" charset="0"/>
              </a:rPr>
              <a:t> The upgraded </a:t>
            </a:r>
            <a:r>
              <a:rPr lang="en-US" sz="2000" i="1" dirty="0" err="1" smtClean="0">
                <a:latin typeface="Calibri" pitchFamily="34" charset="0"/>
              </a:rPr>
              <a:t>eTRaP</a:t>
            </a:r>
            <a:r>
              <a:rPr lang="en-US" sz="2000" i="1" dirty="0" smtClean="0">
                <a:latin typeface="Calibri" pitchFamily="34" charset="0"/>
              </a:rPr>
              <a:t> system shall use the Perl, Bash and </a:t>
            </a:r>
            <a:r>
              <a:rPr lang="en-US" sz="2000" i="1" dirty="0" err="1" smtClean="0">
                <a:latin typeface="Calibri" pitchFamily="34" charset="0"/>
              </a:rPr>
              <a:t>korn</a:t>
            </a:r>
            <a:r>
              <a:rPr lang="en-US" sz="2000" i="1" dirty="0" smtClean="0">
                <a:latin typeface="Calibri" pitchFamily="34" charset="0"/>
              </a:rPr>
              <a:t> scripting languages and IDL and </a:t>
            </a:r>
            <a:r>
              <a:rPr lang="en-US" sz="2000" i="1" dirty="0" err="1" smtClean="0">
                <a:latin typeface="Calibri" pitchFamily="34" charset="0"/>
              </a:rPr>
              <a:t>McIDAS</a:t>
            </a:r>
            <a:r>
              <a:rPr lang="en-US" sz="2000" i="1" dirty="0" smtClean="0">
                <a:latin typeface="Calibri" pitchFamily="34" charset="0"/>
              </a:rPr>
              <a:t> libraries.</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5.5: </a:t>
            </a:r>
            <a:r>
              <a:rPr lang="en-US" sz="2000" i="1" dirty="0" smtClean="0">
                <a:latin typeface="Calibri" pitchFamily="34" charset="0"/>
              </a:rPr>
              <a:t> The upgraded </a:t>
            </a:r>
            <a:r>
              <a:rPr lang="en-US" sz="2000" i="1" dirty="0" err="1" smtClean="0">
                <a:latin typeface="Calibri" pitchFamily="34" charset="0"/>
              </a:rPr>
              <a:t>eTRaP</a:t>
            </a:r>
            <a:r>
              <a:rPr lang="en-US" sz="2000" i="1" dirty="0" smtClean="0">
                <a:latin typeface="Calibri" pitchFamily="34" charset="0"/>
              </a:rPr>
              <a:t> system shall be monitored by ESPC helpdesk monitoring tool TIDAL.</a:t>
            </a:r>
            <a:endParaRPr lang="en-US" sz="2000" dirty="0" smtClean="0">
              <a:latin typeface="Calibri" pitchFamily="34" charset="0"/>
            </a:endParaRPr>
          </a:p>
          <a:p>
            <a:endParaRPr lang="en-US" sz="2000" dirty="0" smtClean="0">
              <a:latin typeface="Calibri" pitchFamily="34" charset="0"/>
            </a:endParaRPr>
          </a:p>
          <a:p>
            <a:r>
              <a:rPr lang="en-US" sz="2000" b="1" dirty="0" smtClean="0">
                <a:latin typeface="Calibri" pitchFamily="34" charset="0"/>
              </a:rPr>
              <a:t>ETRAP-R 5.6: </a:t>
            </a:r>
            <a:r>
              <a:rPr lang="en-US" sz="2000" i="1" dirty="0" smtClean="0">
                <a:latin typeface="Calibri" pitchFamily="34" charset="0"/>
              </a:rPr>
              <a:t> The </a:t>
            </a:r>
            <a:r>
              <a:rPr lang="en-US" sz="2000" i="1" dirty="0" err="1" smtClean="0">
                <a:latin typeface="Calibri" pitchFamily="34" charset="0"/>
              </a:rPr>
              <a:t>eTRaP</a:t>
            </a:r>
            <a:r>
              <a:rPr lang="en-US" sz="2000" i="1" dirty="0" smtClean="0">
                <a:latin typeface="Calibri" pitchFamily="34" charset="0"/>
              </a:rPr>
              <a:t> outputs shall be stored in operational environment for at least 7 days for distribution.</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65</a:t>
            </a:fld>
            <a:endParaRPr lang="en-US"/>
          </a:p>
        </p:txBody>
      </p:sp>
    </p:spTree>
    <p:extLst>
      <p:ext uri="{BB962C8B-B14F-4D97-AF65-F5344CB8AC3E}">
        <p14:creationId xmlns:p14="http://schemas.microsoft.com/office/powerpoint/2010/main" val="565896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#5</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5.6.1</a:t>
            </a:r>
            <a:r>
              <a:rPr lang="en-US" sz="2000" dirty="0" smtClean="0">
                <a:latin typeface="Calibri" pitchFamily="34" charset="0"/>
              </a:rPr>
              <a:t>: </a:t>
            </a:r>
            <a:r>
              <a:rPr lang="en-US" sz="2000" i="1" dirty="0" smtClean="0">
                <a:latin typeface="Calibri" pitchFamily="34" charset="0"/>
              </a:rPr>
              <a:t>The total storage of data for distribution shall be 80MB.</a:t>
            </a:r>
            <a:endParaRPr lang="en-US" sz="2000" dirty="0" smtClean="0">
              <a:latin typeface="Calibri" pitchFamily="34" charset="0"/>
            </a:endParaRPr>
          </a:p>
          <a:p>
            <a:pPr lvl="1"/>
            <a:r>
              <a:rPr lang="en-US" sz="2000" dirty="0" smtClean="0">
                <a:latin typeface="Calibri" pitchFamily="34" charset="0"/>
              </a:rPr>
              <a:t>This includes 30 each of </a:t>
            </a:r>
            <a:r>
              <a:rPr lang="en-US" sz="2000" dirty="0" err="1" smtClean="0">
                <a:latin typeface="Calibri" pitchFamily="34" charset="0"/>
              </a:rPr>
              <a:t>McIDAS</a:t>
            </a:r>
            <a:r>
              <a:rPr lang="en-US" sz="2000" dirty="0" smtClean="0">
                <a:latin typeface="Calibri" pitchFamily="34" charset="0"/>
              </a:rPr>
              <a:t>, GIF and ASCII files.</a:t>
            </a:r>
          </a:p>
          <a:p>
            <a:endParaRPr lang="en-US" sz="2000" b="1" dirty="0" smtClean="0">
              <a:latin typeface="Calibri" pitchFamily="34" charset="0"/>
            </a:endParaRPr>
          </a:p>
          <a:p>
            <a:r>
              <a:rPr lang="en-US" sz="2000" b="1" dirty="0" smtClean="0">
                <a:latin typeface="Calibri" pitchFamily="34" charset="0"/>
              </a:rPr>
              <a:t>ETRAP-R 5.6.2</a:t>
            </a:r>
            <a:r>
              <a:rPr lang="en-US" sz="2000" dirty="0" smtClean="0">
                <a:latin typeface="Calibri" pitchFamily="34" charset="0"/>
              </a:rPr>
              <a:t>: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products shall be distributed using the ESPC Data Distribution Server(DDS) and webserver to the user community at </a:t>
            </a:r>
            <a:r>
              <a:rPr lang="en-US" sz="2000" i="1" dirty="0" smtClean="0">
                <a:latin typeface="Calibri" pitchFamily="34" charset="0"/>
                <a:hlinkClick r:id="rId2"/>
              </a:rPr>
              <a:t>http://www.ssd.noaa.gov/PS/TROP/etrap.html</a:t>
            </a:r>
            <a:r>
              <a:rPr lang="en-US" sz="2000" i="1" dirty="0" smtClean="0">
                <a:latin typeface="Calibri" pitchFamily="34" charset="0"/>
              </a:rPr>
              <a:t>.</a:t>
            </a:r>
            <a:endParaRPr lang="en-US" sz="2000" dirty="0" smtClean="0">
              <a:latin typeface="Calibri" pitchFamily="34" charset="0"/>
            </a:endParaRPr>
          </a:p>
          <a:p>
            <a:pPr lvl="1"/>
            <a:r>
              <a:rPr lang="en-US" sz="2000" dirty="0" smtClean="0">
                <a:latin typeface="Calibri" pitchFamily="34" charset="0"/>
              </a:rPr>
              <a:t>Standard procedure for this user community.</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66</a:t>
            </a:fld>
            <a:endParaRPr lang="en-US"/>
          </a:p>
        </p:txBody>
      </p:sp>
    </p:spTree>
    <p:extLst>
      <p:ext uri="{BB962C8B-B14F-4D97-AF65-F5344CB8AC3E}">
        <p14:creationId xmlns:p14="http://schemas.microsoft.com/office/powerpoint/2010/main" val="15125578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340600" cy="457200"/>
          </a:xfrm>
        </p:spPr>
        <p:txBody>
          <a:bodyPr/>
          <a:lstStyle/>
          <a:p>
            <a:r>
              <a:rPr lang="en-US" dirty="0" smtClean="0"/>
              <a:t>Requirement #6</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6.0: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pre-operational system shall be transitioned from the STAR Development Environment to the OSPO Environment.</a:t>
            </a:r>
            <a:endParaRPr lang="en-US" sz="2000" dirty="0" smtClean="0">
              <a:latin typeface="Calibri" pitchFamily="34" charset="0"/>
            </a:endParaRPr>
          </a:p>
          <a:p>
            <a:pPr>
              <a:buNone/>
            </a:pPr>
            <a:r>
              <a:rPr lang="en-US" sz="2000" b="1" dirty="0" smtClean="0">
                <a:latin typeface="Calibri" pitchFamily="34" charset="0"/>
              </a:rPr>
              <a:t> </a:t>
            </a:r>
            <a:endParaRPr lang="en-US" sz="2000" dirty="0" smtClean="0">
              <a:latin typeface="Calibri" pitchFamily="34" charset="0"/>
            </a:endParaRPr>
          </a:p>
          <a:p>
            <a:pPr indent="-1588">
              <a:buNone/>
            </a:pPr>
            <a:r>
              <a:rPr lang="en-US" sz="2000" b="1" u="sng" dirty="0" smtClean="0">
                <a:latin typeface="Calibri" pitchFamily="34" charset="0"/>
              </a:rPr>
              <a:t>Driver:</a:t>
            </a:r>
            <a:r>
              <a:rPr lang="en-US" sz="2000" dirty="0" smtClean="0">
                <a:latin typeface="Calibri" pitchFamily="34" charset="0"/>
              </a:rPr>
              <a:t> This basic requirement is traced to an OSPO need for a fully functional system in its Environment.</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67</a:t>
            </a:fld>
            <a:endParaRPr lang="en-US"/>
          </a:p>
        </p:txBody>
      </p:sp>
    </p:spTree>
    <p:extLst>
      <p:ext uri="{BB962C8B-B14F-4D97-AF65-F5344CB8AC3E}">
        <p14:creationId xmlns:p14="http://schemas.microsoft.com/office/powerpoint/2010/main" val="734667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340600" cy="457200"/>
          </a:xfrm>
        </p:spPr>
        <p:txBody>
          <a:bodyPr/>
          <a:lstStyle/>
          <a:p>
            <a:r>
              <a:rPr lang="en-US" dirty="0" smtClean="0"/>
              <a:t>Requirement #6</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6.1: </a:t>
            </a:r>
            <a:r>
              <a:rPr lang="en-US" sz="2000" i="1" dirty="0" smtClean="0">
                <a:latin typeface="Calibri" pitchFamily="34" charset="0"/>
              </a:rPr>
              <a:t>The pre-operational system shall include all processing code and all input test data needed to reproduce the unit tests.</a:t>
            </a:r>
            <a:endParaRPr lang="en-US" sz="2000" dirty="0" smtClean="0">
              <a:latin typeface="Calibri" pitchFamily="34" charset="0"/>
            </a:endParaRPr>
          </a:p>
          <a:p>
            <a:pPr lvl="1"/>
            <a:r>
              <a:rPr lang="en-US" sz="2000" dirty="0" smtClean="0">
                <a:latin typeface="Calibri" pitchFamily="34" charset="0"/>
              </a:rPr>
              <a:t>For system testing. A complete system test of the integrated pre-operational system is expected before delivery to OSPO Environment.</a:t>
            </a:r>
          </a:p>
          <a:p>
            <a:pPr lvl="1"/>
            <a:endParaRPr lang="en-US" sz="2000" dirty="0" smtClean="0">
              <a:latin typeface="Calibri" pitchFamily="34" charset="0"/>
            </a:endParaRPr>
          </a:p>
          <a:p>
            <a:r>
              <a:rPr lang="en-US" sz="2000" b="1" dirty="0" smtClean="0">
                <a:latin typeface="Calibri" pitchFamily="34" charset="0"/>
              </a:rPr>
              <a:t>ETRAP-R 6.2: </a:t>
            </a:r>
            <a:r>
              <a:rPr lang="en-US" sz="2000" i="1" dirty="0" smtClean="0">
                <a:latin typeface="Calibri" pitchFamily="34" charset="0"/>
              </a:rPr>
              <a:t>The integrated pre-operational system shall include all output data produced by the unit tests.</a:t>
            </a:r>
            <a:endParaRPr lang="en-US" sz="2000" dirty="0" smtClean="0">
              <a:latin typeface="Calibri" pitchFamily="34" charset="0"/>
            </a:endParaRPr>
          </a:p>
          <a:p>
            <a:pPr lvl="1"/>
            <a:r>
              <a:rPr lang="en-US" sz="2000" dirty="0" smtClean="0">
                <a:latin typeface="Calibri" pitchFamily="34" charset="0"/>
              </a:rPr>
              <a:t>Needed by OSPO to verify the system tests in its Environment.</a:t>
            </a:r>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68</a:t>
            </a:fld>
            <a:endParaRPr lang="en-US"/>
          </a:p>
        </p:txBody>
      </p:sp>
    </p:spTree>
    <p:extLst>
      <p:ext uri="{BB962C8B-B14F-4D97-AF65-F5344CB8AC3E}">
        <p14:creationId xmlns:p14="http://schemas.microsoft.com/office/powerpoint/2010/main" val="13260416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#6</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6.3: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development team shall set up an internal FTP site for transferring the pre-operational system to OSPO as a tar file on a STAR server that is accessible to OSPO.</a:t>
            </a:r>
            <a:endParaRPr lang="en-US" sz="2000"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ETRAP-R 6.3.1: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development team shall ensure that the OSPO PAL has the information needed to acquire the pre-operational system as a tar file.</a:t>
            </a:r>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69</a:t>
            </a:fld>
            <a:endParaRPr lang="en-US"/>
          </a:p>
        </p:txBody>
      </p:sp>
    </p:spTree>
    <p:extLst>
      <p:ext uri="{BB962C8B-B14F-4D97-AF65-F5344CB8AC3E}">
        <p14:creationId xmlns:p14="http://schemas.microsoft.com/office/powerpoint/2010/main" val="47539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1586" name="Rectangle 2"/>
          <p:cNvSpPr>
            <a:spLocks noGrp="1" noChangeArrowheads="1"/>
          </p:cNvSpPr>
          <p:nvPr>
            <p:ph idx="1"/>
          </p:nvPr>
        </p:nvSpPr>
        <p:spPr>
          <a:xfrm>
            <a:off x="609600" y="1752600"/>
            <a:ext cx="7848600" cy="4114800"/>
          </a:xfrm>
        </p:spPr>
        <p:txBody>
          <a:bodyPr>
            <a:normAutofit fontScale="85000" lnSpcReduction="20000"/>
          </a:bodyPr>
          <a:lstStyle/>
          <a:p>
            <a:pPr>
              <a:lnSpc>
                <a:spcPct val="90000"/>
              </a:lnSpc>
            </a:pPr>
            <a:r>
              <a:rPr lang="en-US" sz="2400" dirty="0" smtClean="0"/>
              <a:t>To </a:t>
            </a:r>
            <a:r>
              <a:rPr lang="en-US" sz="2400" dirty="0"/>
              <a:t>add </a:t>
            </a:r>
            <a:r>
              <a:rPr lang="en-US" sz="2400" dirty="0" err="1"/>
              <a:t>TRaPs</a:t>
            </a:r>
            <a:r>
              <a:rPr lang="en-US" sz="2400" dirty="0"/>
              <a:t> produced using S-NPP ATMS rain rates retrieved using the Microwave Integrated Retrieval System (</a:t>
            </a:r>
            <a:r>
              <a:rPr lang="en-US" sz="2400" dirty="0" err="1"/>
              <a:t>MiRS</a:t>
            </a:r>
            <a:r>
              <a:rPr lang="en-US" sz="2400" dirty="0"/>
              <a:t>) to the </a:t>
            </a:r>
            <a:r>
              <a:rPr lang="en-US" sz="2400" dirty="0" err="1"/>
              <a:t>eTRaP</a:t>
            </a:r>
            <a:r>
              <a:rPr lang="en-US" sz="2400" dirty="0"/>
              <a:t> ensemble</a:t>
            </a:r>
          </a:p>
          <a:p>
            <a:pPr>
              <a:lnSpc>
                <a:spcPct val="90000"/>
              </a:lnSpc>
            </a:pPr>
            <a:endParaRPr lang="en-US" sz="2400" dirty="0"/>
          </a:p>
          <a:p>
            <a:pPr>
              <a:lnSpc>
                <a:spcPct val="90000"/>
              </a:lnSpc>
            </a:pPr>
            <a:r>
              <a:rPr lang="en-US" sz="2400" dirty="0" err="1"/>
              <a:t>TRaPs</a:t>
            </a:r>
            <a:r>
              <a:rPr lang="en-US" sz="2400" dirty="0"/>
              <a:t> using the ATMS rain rates must be optimally weighted in the ensemble.</a:t>
            </a:r>
          </a:p>
          <a:p>
            <a:pPr marL="0" indent="0">
              <a:lnSpc>
                <a:spcPct val="90000"/>
              </a:lnSpc>
              <a:buNone/>
            </a:pPr>
            <a:endParaRPr lang="en-US" sz="2400" dirty="0"/>
          </a:p>
          <a:p>
            <a:pPr>
              <a:lnSpc>
                <a:spcPct val="90000"/>
              </a:lnSpc>
            </a:pPr>
            <a:r>
              <a:rPr lang="en-US" sz="2400" dirty="0" smtClean="0"/>
              <a:t>To </a:t>
            </a:r>
            <a:r>
              <a:rPr lang="en-US" sz="2400" dirty="0"/>
              <a:t>add </a:t>
            </a:r>
            <a:r>
              <a:rPr lang="en-US" sz="2400" dirty="0" err="1"/>
              <a:t>TRaPs</a:t>
            </a:r>
            <a:r>
              <a:rPr lang="en-US" sz="2400" dirty="0"/>
              <a:t> produced using GCOM-W AMSR2 rain rates retrieved using the GCOM AMSR2 Algorithm Software Processor (GAASP) to the </a:t>
            </a:r>
            <a:r>
              <a:rPr lang="en-US" sz="2400" dirty="0" err="1"/>
              <a:t>eTRaP</a:t>
            </a:r>
            <a:r>
              <a:rPr lang="en-US" sz="2400" dirty="0"/>
              <a:t> ensemble</a:t>
            </a:r>
          </a:p>
          <a:p>
            <a:pPr>
              <a:lnSpc>
                <a:spcPct val="90000"/>
              </a:lnSpc>
            </a:pPr>
            <a:endParaRPr lang="en-US" sz="2400" dirty="0"/>
          </a:p>
          <a:p>
            <a:pPr>
              <a:lnSpc>
                <a:spcPct val="90000"/>
              </a:lnSpc>
            </a:pPr>
            <a:r>
              <a:rPr lang="en-US" sz="2400" dirty="0" err="1"/>
              <a:t>TRaPs</a:t>
            </a:r>
            <a:r>
              <a:rPr lang="en-US" sz="2400" dirty="0"/>
              <a:t> using the AMSR2 rain rates must be optimally weighted in the ensemble.</a:t>
            </a:r>
          </a:p>
          <a:p>
            <a:pPr>
              <a:lnSpc>
                <a:spcPct val="90000"/>
              </a:lnSpc>
            </a:pPr>
            <a:endParaRPr lang="en-US" sz="2400" dirty="0"/>
          </a:p>
          <a:p>
            <a:pPr>
              <a:lnSpc>
                <a:spcPct val="90000"/>
              </a:lnSpc>
            </a:pPr>
            <a:r>
              <a:rPr lang="en-US" sz="2400" dirty="0"/>
              <a:t>The addition of </a:t>
            </a:r>
            <a:r>
              <a:rPr lang="en-US" sz="2400" dirty="0" smtClean="0"/>
              <a:t>ATMS rain rate and AMSR2 </a:t>
            </a:r>
            <a:r>
              <a:rPr lang="en-US" sz="2400" dirty="0"/>
              <a:t>rain rates must improve the reliability and / or accuracy of </a:t>
            </a:r>
            <a:r>
              <a:rPr lang="en-US" sz="2400" dirty="0" err="1"/>
              <a:t>eTRaP</a:t>
            </a:r>
            <a:r>
              <a:rPr lang="en-US" sz="2400" dirty="0"/>
              <a:t> </a:t>
            </a:r>
            <a:r>
              <a:rPr lang="en-US" sz="2400" dirty="0" smtClean="0">
                <a:solidFill>
                  <a:srgbClr val="FFFFFF"/>
                </a:solidFill>
              </a:rPr>
              <a:t>DE.</a:t>
            </a:r>
          </a:p>
        </p:txBody>
      </p:sp>
      <p:sp>
        <p:nvSpPr>
          <p:cNvPr id="6851589" name="Rectangle 5"/>
          <p:cNvSpPr>
            <a:spLocks noGrp="1" noChangeArrowheads="1"/>
          </p:cNvSpPr>
          <p:nvPr>
            <p:ph type="title"/>
          </p:nvPr>
        </p:nvSpPr>
        <p:spPr/>
        <p:txBody>
          <a:bodyPr/>
          <a:lstStyle/>
          <a:p>
            <a:pPr>
              <a:defRPr/>
            </a:pPr>
            <a:r>
              <a:rPr lang="en-US" dirty="0"/>
              <a:t>Project Objectives</a:t>
            </a:r>
          </a:p>
        </p:txBody>
      </p:sp>
      <p:sp>
        <p:nvSpPr>
          <p:cNvPr id="4"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6948655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40600" cy="533400"/>
          </a:xfrm>
        </p:spPr>
        <p:txBody>
          <a:bodyPr/>
          <a:lstStyle/>
          <a:p>
            <a:r>
              <a:rPr lang="en-US" dirty="0" smtClean="0"/>
              <a:t>Requirement #7</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7.0: </a:t>
            </a:r>
            <a:r>
              <a:rPr lang="en-US" sz="2000" i="1" dirty="0" smtClean="0">
                <a:latin typeface="Calibri" pitchFamily="34" charset="0"/>
              </a:rPr>
              <a:t>STAR shall deliver updated </a:t>
            </a:r>
            <a:r>
              <a:rPr lang="en-US" sz="2000" i="1" dirty="0" err="1" smtClean="0">
                <a:latin typeface="Calibri" pitchFamily="34" charset="0"/>
              </a:rPr>
              <a:t>eTRaP</a:t>
            </a:r>
            <a:r>
              <a:rPr lang="en-US" sz="2000" i="1" dirty="0" smtClean="0">
                <a:latin typeface="Calibri" pitchFamily="34" charset="0"/>
              </a:rPr>
              <a:t> documents to OSPO.</a:t>
            </a:r>
            <a:endParaRPr lang="en-US" sz="2000" dirty="0" smtClean="0">
              <a:latin typeface="Calibri" pitchFamily="34" charset="0"/>
            </a:endParaRPr>
          </a:p>
          <a:p>
            <a:pPr>
              <a:buNone/>
            </a:pPr>
            <a:r>
              <a:rPr lang="en-US" sz="2000" b="1" dirty="0" smtClean="0">
                <a:latin typeface="Calibri" pitchFamily="34" charset="0"/>
              </a:rPr>
              <a:t> </a:t>
            </a:r>
            <a:endParaRPr lang="en-US" sz="2000" dirty="0" smtClean="0">
              <a:latin typeface="Calibri" pitchFamily="34" charset="0"/>
            </a:endParaRPr>
          </a:p>
          <a:p>
            <a:pPr indent="-1588">
              <a:buNone/>
            </a:pPr>
            <a:r>
              <a:rPr lang="en-US" sz="2000" b="1" u="sng" dirty="0" smtClean="0">
                <a:latin typeface="Calibri" pitchFamily="34" charset="0"/>
              </a:rPr>
              <a:t>Driver:</a:t>
            </a:r>
            <a:r>
              <a:rPr lang="en-US" sz="2000" dirty="0" smtClean="0">
                <a:latin typeface="Calibri" pitchFamily="34" charset="0"/>
              </a:rPr>
              <a:t> This basic requirement is traced to an OSPO need for documentation to support operations, maintenance, and distribution </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70</a:t>
            </a:fld>
            <a:endParaRPr lang="en-US"/>
          </a:p>
        </p:txBody>
      </p:sp>
    </p:spTree>
    <p:extLst>
      <p:ext uri="{BB962C8B-B14F-4D97-AF65-F5344CB8AC3E}">
        <p14:creationId xmlns:p14="http://schemas.microsoft.com/office/powerpoint/2010/main" val="3895273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#7</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7.1: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 User’s Manual (UM)</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existing </a:t>
            </a:r>
            <a:r>
              <a:rPr lang="en-US" sz="2000" dirty="0" err="1" smtClean="0">
                <a:solidFill>
                  <a:srgbClr val="CC6600"/>
                </a:solidFill>
                <a:latin typeface="Calibri" pitchFamily="34" charset="0"/>
              </a:rPr>
              <a:t>eTRaP</a:t>
            </a:r>
            <a:r>
              <a:rPr lang="en-US" sz="2000" dirty="0" smtClean="0">
                <a:solidFill>
                  <a:srgbClr val="CC6600"/>
                </a:solidFill>
                <a:latin typeface="Calibri" pitchFamily="34" charset="0"/>
              </a:rPr>
              <a:t> UM following the SPSRB Version1 document standards will be updated.</a:t>
            </a:r>
          </a:p>
          <a:p>
            <a:endParaRPr lang="en-US" sz="2000" b="1" dirty="0" smtClean="0">
              <a:solidFill>
                <a:srgbClr val="CC6600"/>
              </a:solidFill>
              <a:latin typeface="Calibri" pitchFamily="34" charset="0"/>
            </a:endParaRPr>
          </a:p>
          <a:p>
            <a:r>
              <a:rPr lang="en-US" sz="2000" b="1" dirty="0" smtClean="0">
                <a:solidFill>
                  <a:srgbClr val="CC6600"/>
                </a:solidFill>
                <a:latin typeface="Calibri" pitchFamily="34" charset="0"/>
              </a:rPr>
              <a:t>ETRAP-R 7.2: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 System Maintenance Manual (SMM) </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existing </a:t>
            </a:r>
            <a:r>
              <a:rPr lang="en-US" sz="2000" dirty="0" err="1" smtClean="0">
                <a:solidFill>
                  <a:srgbClr val="CC6600"/>
                </a:solidFill>
                <a:latin typeface="Calibri" pitchFamily="34" charset="0"/>
              </a:rPr>
              <a:t>eTRaP</a:t>
            </a:r>
            <a:r>
              <a:rPr lang="en-US" sz="2000" dirty="0" smtClean="0">
                <a:solidFill>
                  <a:srgbClr val="CC6600"/>
                </a:solidFill>
                <a:latin typeface="Calibri" pitchFamily="34" charset="0"/>
              </a:rPr>
              <a:t> SMM following the SPSRB Version1 document standards will be updated.</a:t>
            </a:r>
            <a:endParaRPr lang="en-US" sz="2000" dirty="0">
              <a:solidFill>
                <a:srgbClr val="CC660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71</a:t>
            </a:fld>
            <a:endParaRPr lang="en-US"/>
          </a:p>
        </p:txBody>
      </p:sp>
    </p:spTree>
    <p:extLst>
      <p:ext uri="{BB962C8B-B14F-4D97-AF65-F5344CB8AC3E}">
        <p14:creationId xmlns:p14="http://schemas.microsoft.com/office/powerpoint/2010/main" val="21106406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#7</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7.3: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an Interface Control Document (ICD). </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existing </a:t>
            </a:r>
            <a:r>
              <a:rPr lang="en-US" sz="2000" dirty="0" err="1" smtClean="0">
                <a:solidFill>
                  <a:srgbClr val="CC6600"/>
                </a:solidFill>
                <a:latin typeface="Calibri" pitchFamily="34" charset="0"/>
              </a:rPr>
              <a:t>eTRaP</a:t>
            </a:r>
            <a:r>
              <a:rPr lang="en-US" sz="2000" dirty="0" smtClean="0">
                <a:solidFill>
                  <a:srgbClr val="CC6600"/>
                </a:solidFill>
                <a:latin typeface="Calibri" pitchFamily="34" charset="0"/>
              </a:rPr>
              <a:t> ICD following the SPSRB Version1 document standards will be updated.</a:t>
            </a:r>
          </a:p>
          <a:p>
            <a:pPr>
              <a:buNone/>
            </a:pPr>
            <a:r>
              <a:rPr lang="en-US" sz="2000" i="1" dirty="0" smtClean="0">
                <a:solidFill>
                  <a:srgbClr val="CC6600"/>
                </a:solidFill>
                <a:latin typeface="Calibri" pitchFamily="34" charset="0"/>
              </a:rPr>
              <a:t> </a:t>
            </a:r>
          </a:p>
          <a:p>
            <a:r>
              <a:rPr lang="en-US" sz="2000" b="1" dirty="0" smtClean="0">
                <a:solidFill>
                  <a:srgbClr val="CC6600"/>
                </a:solidFill>
                <a:latin typeface="Calibri" pitchFamily="34" charset="0"/>
              </a:rPr>
              <a:t>ETRAP-R 7.4: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 System Description Document (SDD). </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existing </a:t>
            </a:r>
            <a:r>
              <a:rPr lang="en-US" sz="2000" dirty="0" err="1" smtClean="0">
                <a:solidFill>
                  <a:srgbClr val="CC6600"/>
                </a:solidFill>
                <a:latin typeface="Calibri" pitchFamily="34" charset="0"/>
              </a:rPr>
              <a:t>eTRaP</a:t>
            </a:r>
            <a:r>
              <a:rPr lang="en-US" sz="2000" dirty="0" smtClean="0">
                <a:solidFill>
                  <a:srgbClr val="CC6600"/>
                </a:solidFill>
                <a:latin typeface="Calibri" pitchFamily="34" charset="0"/>
              </a:rPr>
              <a:t> SDD following the SPSRB Version1 document standards will be updated.</a:t>
            </a:r>
            <a:endParaRPr lang="en-US" sz="2000" dirty="0">
              <a:solidFill>
                <a:srgbClr val="CC660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72</a:t>
            </a:fld>
            <a:endParaRPr lang="en-US"/>
          </a:p>
        </p:txBody>
      </p:sp>
    </p:spTree>
    <p:extLst>
      <p:ext uri="{BB962C8B-B14F-4D97-AF65-F5344CB8AC3E}">
        <p14:creationId xmlns:p14="http://schemas.microsoft.com/office/powerpoint/2010/main" val="10126715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#7</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7.5: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an Operations Manual (OM). </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The existing </a:t>
            </a:r>
            <a:r>
              <a:rPr lang="en-US" sz="2000" dirty="0" err="1" smtClean="0">
                <a:solidFill>
                  <a:srgbClr val="CC6600"/>
                </a:solidFill>
                <a:latin typeface="Calibri" pitchFamily="34" charset="0"/>
              </a:rPr>
              <a:t>eTRaP</a:t>
            </a:r>
            <a:r>
              <a:rPr lang="en-US" sz="2000" dirty="0" smtClean="0">
                <a:solidFill>
                  <a:srgbClr val="CC6600"/>
                </a:solidFill>
                <a:latin typeface="Calibri" pitchFamily="34" charset="0"/>
              </a:rPr>
              <a:t> OM following the SPSRB Version1 document standards will be updated.</a:t>
            </a:r>
          </a:p>
          <a:p>
            <a:endParaRPr lang="en-US" sz="2000" b="1" dirty="0" smtClean="0">
              <a:solidFill>
                <a:srgbClr val="CC6600"/>
              </a:solidFill>
              <a:latin typeface="Calibri" pitchFamily="34" charset="0"/>
            </a:endParaRPr>
          </a:p>
          <a:p>
            <a:r>
              <a:rPr lang="en-US" sz="2000" b="1" dirty="0" smtClean="0">
                <a:solidFill>
                  <a:srgbClr val="CC6600"/>
                </a:solidFill>
                <a:latin typeface="Calibri" pitchFamily="34" charset="0"/>
              </a:rPr>
              <a:t>ETRAP-R 7.6: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document package shall include an updated Archive Agreement. </a:t>
            </a:r>
            <a:endParaRPr lang="en-US" sz="2000" dirty="0" smtClean="0">
              <a:solidFill>
                <a:srgbClr val="CC6600"/>
              </a:solidFill>
              <a:latin typeface="Calibri" pitchFamily="34" charset="0"/>
            </a:endParaRPr>
          </a:p>
          <a:p>
            <a:endParaRPr lang="en-US" dirty="0">
              <a:solidFill>
                <a:srgbClr val="CC660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73</a:t>
            </a:fld>
            <a:endParaRPr lang="en-US"/>
          </a:p>
        </p:txBody>
      </p:sp>
    </p:spTree>
    <p:extLst>
      <p:ext uri="{BB962C8B-B14F-4D97-AF65-F5344CB8AC3E}">
        <p14:creationId xmlns:p14="http://schemas.microsoft.com/office/powerpoint/2010/main" val="4169944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#8</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8.0: </a:t>
            </a:r>
            <a:r>
              <a:rPr lang="en-US" sz="2000" i="1" dirty="0" smtClean="0">
                <a:latin typeface="Calibri" pitchFamily="34" charset="0"/>
              </a:rPr>
              <a:t>The </a:t>
            </a:r>
            <a:r>
              <a:rPr lang="en-US" sz="2000" i="1" dirty="0" err="1" smtClean="0">
                <a:latin typeface="Calibri" pitchFamily="34" charset="0"/>
              </a:rPr>
              <a:t>eTRaP</a:t>
            </a:r>
            <a:r>
              <a:rPr lang="en-US" sz="2000" i="1" dirty="0" smtClean="0">
                <a:latin typeface="Calibri" pitchFamily="34" charset="0"/>
              </a:rPr>
              <a:t> products shall be archived.</a:t>
            </a:r>
            <a:endParaRPr lang="en-US" sz="2000" dirty="0" smtClean="0">
              <a:latin typeface="Calibri" pitchFamily="34" charset="0"/>
            </a:endParaRPr>
          </a:p>
          <a:p>
            <a:pPr lvl="1"/>
            <a:r>
              <a:rPr lang="en-US" sz="2000" dirty="0" smtClean="0">
                <a:latin typeface="Calibri" pitchFamily="34" charset="0"/>
              </a:rPr>
              <a:t>Daily tar file for each storm will be sent to NCEI; no changes to archive plan for </a:t>
            </a:r>
            <a:r>
              <a:rPr lang="en-US" sz="2000" dirty="0" err="1" smtClean="0">
                <a:latin typeface="Calibri" pitchFamily="34" charset="0"/>
              </a:rPr>
              <a:t>eTRaP</a:t>
            </a:r>
            <a:r>
              <a:rPr lang="en-US" sz="2000" dirty="0" smtClean="0">
                <a:latin typeface="Calibri" pitchFamily="34" charset="0"/>
              </a:rPr>
              <a:t> upgrades.</a:t>
            </a: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74</a:t>
            </a:fld>
            <a:endParaRPr lang="en-US"/>
          </a:p>
        </p:txBody>
      </p:sp>
    </p:spTree>
    <p:extLst>
      <p:ext uri="{BB962C8B-B14F-4D97-AF65-F5344CB8AC3E}">
        <p14:creationId xmlns:p14="http://schemas.microsoft.com/office/powerpoint/2010/main" val="27685235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#8</a:t>
            </a:r>
            <a:endParaRPr lang="en-US" dirty="0"/>
          </a:p>
        </p:txBody>
      </p:sp>
      <p:sp>
        <p:nvSpPr>
          <p:cNvPr id="3" name="Content Placeholder 2"/>
          <p:cNvSpPr>
            <a:spLocks noGrp="1"/>
          </p:cNvSpPr>
          <p:nvPr>
            <p:ph idx="1"/>
          </p:nvPr>
        </p:nvSpPr>
        <p:spPr/>
        <p:txBody>
          <a:bodyPr/>
          <a:lstStyle/>
          <a:p>
            <a:r>
              <a:rPr lang="en-US" sz="2000" b="1" dirty="0" smtClean="0">
                <a:latin typeface="Calibri" pitchFamily="34" charset="0"/>
              </a:rPr>
              <a:t>ETRAP-R 8.1: </a:t>
            </a:r>
            <a:r>
              <a:rPr lang="en-US" sz="2000" i="1" dirty="0" smtClean="0">
                <a:latin typeface="Calibri" pitchFamily="34" charset="0"/>
              </a:rPr>
              <a:t>Distribution of the Archive Products to NCEI shall be in accordance with a Data Submission Agreement (DSA).</a:t>
            </a:r>
            <a:endParaRPr lang="en-US" sz="2000" dirty="0" smtClean="0">
              <a:latin typeface="Calibri" pitchFamily="34" charset="0"/>
            </a:endParaRPr>
          </a:p>
          <a:p>
            <a:pPr>
              <a:buNone/>
            </a:pPr>
            <a:r>
              <a:rPr lang="en-US" sz="2000" i="1" dirty="0" smtClean="0">
                <a:latin typeface="Calibri" pitchFamily="34" charset="0"/>
              </a:rPr>
              <a:t> </a:t>
            </a:r>
            <a:r>
              <a:rPr lang="en-US" sz="2000" dirty="0" smtClean="0">
                <a:latin typeface="Calibri" pitchFamily="34" charset="0"/>
              </a:rPr>
              <a:t> </a:t>
            </a:r>
          </a:p>
          <a:p>
            <a:r>
              <a:rPr lang="en-US" sz="2000" b="1" dirty="0" smtClean="0">
                <a:latin typeface="Calibri" pitchFamily="34" charset="0"/>
              </a:rPr>
              <a:t>ETRAP-R 8.2: </a:t>
            </a:r>
            <a:r>
              <a:rPr lang="en-US" sz="2000" dirty="0" smtClean="0">
                <a:latin typeface="Calibri" pitchFamily="34" charset="0"/>
              </a:rPr>
              <a:t>The</a:t>
            </a:r>
            <a:r>
              <a:rPr lang="en-US" sz="2000" b="1" dirty="0" smtClean="0">
                <a:latin typeface="Calibri" pitchFamily="34" charset="0"/>
              </a:rPr>
              <a:t> </a:t>
            </a:r>
            <a:r>
              <a:rPr lang="en-US" sz="2000" dirty="0" err="1" smtClean="0">
                <a:latin typeface="Calibri" pitchFamily="34" charset="0"/>
              </a:rPr>
              <a:t>eTRaP</a:t>
            </a:r>
            <a:r>
              <a:rPr lang="en-US" sz="2000" dirty="0" smtClean="0">
                <a:latin typeface="Calibri" pitchFamily="34" charset="0"/>
              </a:rPr>
              <a:t> files and associated metadata shall be archived by NCEI .</a:t>
            </a:r>
          </a:p>
          <a:p>
            <a:pPr lvl="1"/>
            <a:r>
              <a:rPr lang="en-US" sz="2000" dirty="0" smtClean="0">
                <a:latin typeface="Calibri" pitchFamily="34" charset="0"/>
              </a:rPr>
              <a:t>NCEI will generate the metadata for the </a:t>
            </a:r>
            <a:r>
              <a:rPr lang="en-US" sz="2000" dirty="0" err="1" smtClean="0">
                <a:latin typeface="Calibri" pitchFamily="34" charset="0"/>
              </a:rPr>
              <a:t>eTRaP</a:t>
            </a:r>
            <a:r>
              <a:rPr lang="en-US" sz="2000" dirty="0" smtClean="0">
                <a:latin typeface="Calibri" pitchFamily="34" charset="0"/>
              </a:rPr>
              <a:t> during archival of the products. Archive users will obtain </a:t>
            </a:r>
            <a:r>
              <a:rPr lang="en-US" sz="2000" dirty="0" err="1" smtClean="0">
                <a:latin typeface="Calibri" pitchFamily="34" charset="0"/>
              </a:rPr>
              <a:t>eTRaP</a:t>
            </a:r>
            <a:r>
              <a:rPr lang="en-US" sz="2000" dirty="0" smtClean="0">
                <a:latin typeface="Calibri" pitchFamily="34" charset="0"/>
              </a:rPr>
              <a:t> data from the NCEI servers.</a:t>
            </a:r>
          </a:p>
          <a:p>
            <a:endParaRPr lang="en-US" sz="2000" dirty="0" smtClean="0">
              <a:latin typeface="Calibri" pitchFamily="34" charset="0"/>
            </a:endParaRPr>
          </a:p>
          <a:p>
            <a:endParaRPr lang="en-US" sz="2000" dirty="0">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75</a:t>
            </a:fld>
            <a:endParaRPr lang="en-US"/>
          </a:p>
        </p:txBody>
      </p:sp>
    </p:spTree>
    <p:extLst>
      <p:ext uri="{BB962C8B-B14F-4D97-AF65-F5344CB8AC3E}">
        <p14:creationId xmlns:p14="http://schemas.microsoft.com/office/powerpoint/2010/main" val="778138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#9</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9.0: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comply with OSPO Code Review Security check lists.</a:t>
            </a:r>
            <a:endParaRPr lang="en-US" sz="2000" dirty="0" smtClean="0">
              <a:solidFill>
                <a:srgbClr val="CC6600"/>
              </a:solidFill>
              <a:latin typeface="Calibri" pitchFamily="34" charset="0"/>
            </a:endParaRPr>
          </a:p>
          <a:p>
            <a:endParaRPr lang="en-US" sz="2000" dirty="0" smtClean="0">
              <a:solidFill>
                <a:srgbClr val="CC6600"/>
              </a:solidFill>
              <a:latin typeface="Calibri" pitchFamily="34" charset="0"/>
            </a:endParaRPr>
          </a:p>
          <a:p>
            <a:pPr indent="-1588">
              <a:buNone/>
            </a:pPr>
            <a:r>
              <a:rPr lang="en-US" sz="2000" b="1" u="sng" dirty="0" smtClean="0">
                <a:solidFill>
                  <a:srgbClr val="CC6600"/>
                </a:solidFill>
                <a:latin typeface="Calibri" pitchFamily="34" charset="0"/>
              </a:rPr>
              <a:t>Driver:</a:t>
            </a:r>
            <a:r>
              <a:rPr lang="en-US" sz="2000" dirty="0" smtClean="0">
                <a:solidFill>
                  <a:srgbClr val="CC6600"/>
                </a:solidFill>
                <a:latin typeface="Calibri" pitchFamily="34" charset="0"/>
              </a:rPr>
              <a:t> OSPO code standards and OSPO security requirements</a:t>
            </a:r>
          </a:p>
          <a:p>
            <a:endParaRPr lang="en-US" sz="2000" dirty="0">
              <a:solidFill>
                <a:srgbClr val="CC660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76</a:t>
            </a:fld>
            <a:endParaRPr lang="en-US"/>
          </a:p>
        </p:txBody>
      </p:sp>
    </p:spTree>
    <p:extLst>
      <p:ext uri="{BB962C8B-B14F-4D97-AF65-F5344CB8AC3E}">
        <p14:creationId xmlns:p14="http://schemas.microsoft.com/office/powerpoint/2010/main" val="30122239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340600" cy="533400"/>
          </a:xfrm>
        </p:spPr>
        <p:txBody>
          <a:bodyPr/>
          <a:lstStyle/>
          <a:p>
            <a:r>
              <a:rPr lang="en-US" dirty="0" smtClean="0"/>
              <a:t>Requirement #9</a:t>
            </a:r>
            <a:endParaRPr lang="en-US" dirty="0"/>
          </a:p>
        </p:txBody>
      </p:sp>
      <p:sp>
        <p:nvSpPr>
          <p:cNvPr id="3" name="Content Placeholder 2"/>
          <p:cNvSpPr>
            <a:spLocks noGrp="1"/>
          </p:cNvSpPr>
          <p:nvPr>
            <p:ph idx="1"/>
          </p:nvPr>
        </p:nvSpPr>
        <p:spPr/>
        <p:txBody>
          <a:bodyPr/>
          <a:lstStyle/>
          <a:p>
            <a:r>
              <a:rPr lang="en-US" sz="2000" b="1" dirty="0" smtClean="0">
                <a:solidFill>
                  <a:srgbClr val="CC6600"/>
                </a:solidFill>
                <a:latin typeface="Calibri" pitchFamily="34" charset="0"/>
              </a:rPr>
              <a:t>ETRAP-R 9.1: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comply with OSPO data integrity check list.</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OSPO data integrity check list is part of the OSPO Code Review Security check lists</a:t>
            </a:r>
          </a:p>
          <a:p>
            <a:endParaRPr lang="en-US" sz="2000" b="1" dirty="0" smtClean="0">
              <a:solidFill>
                <a:srgbClr val="CC6600"/>
              </a:solidFill>
              <a:latin typeface="Calibri" pitchFamily="34" charset="0"/>
            </a:endParaRPr>
          </a:p>
          <a:p>
            <a:r>
              <a:rPr lang="en-US" sz="2000" b="1" dirty="0" smtClean="0">
                <a:solidFill>
                  <a:srgbClr val="CC6600"/>
                </a:solidFill>
                <a:latin typeface="Calibri" pitchFamily="34" charset="0"/>
              </a:rPr>
              <a:t>ETRAP-R 9.2: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comply with OSPO development security check list.</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OSPO development security check list is part of the OSPO Code Review Security check lists</a:t>
            </a:r>
          </a:p>
          <a:p>
            <a:endParaRPr lang="en-US" sz="2000" b="1" dirty="0" smtClean="0">
              <a:solidFill>
                <a:srgbClr val="CC6600"/>
              </a:solidFill>
              <a:latin typeface="Calibri" pitchFamily="34" charset="0"/>
            </a:endParaRPr>
          </a:p>
          <a:p>
            <a:r>
              <a:rPr lang="en-US" sz="2000" b="1" dirty="0" smtClean="0">
                <a:solidFill>
                  <a:srgbClr val="CC6600"/>
                </a:solidFill>
                <a:latin typeface="Calibri" pitchFamily="34" charset="0"/>
              </a:rPr>
              <a:t>ETRAP-R 9.3: </a:t>
            </a:r>
            <a:r>
              <a:rPr lang="en-US" sz="2000" i="1" dirty="0" smtClean="0">
                <a:solidFill>
                  <a:srgbClr val="CC6600"/>
                </a:solidFill>
                <a:latin typeface="Calibri" pitchFamily="34" charset="0"/>
              </a:rPr>
              <a:t>The </a:t>
            </a:r>
            <a:r>
              <a:rPr lang="en-US" sz="2000" i="1" dirty="0" err="1" smtClean="0">
                <a:solidFill>
                  <a:srgbClr val="CC6600"/>
                </a:solidFill>
                <a:latin typeface="Calibri" pitchFamily="34" charset="0"/>
              </a:rPr>
              <a:t>eTRaP</a:t>
            </a:r>
            <a:r>
              <a:rPr lang="en-US" sz="2000" i="1" dirty="0" smtClean="0">
                <a:solidFill>
                  <a:srgbClr val="CC6600"/>
                </a:solidFill>
                <a:latin typeface="Calibri" pitchFamily="34" charset="0"/>
              </a:rPr>
              <a:t> system shall comply with OSPO code check list. </a:t>
            </a:r>
            <a:endParaRPr lang="en-US" sz="2000" dirty="0" smtClean="0">
              <a:solidFill>
                <a:srgbClr val="CC6600"/>
              </a:solidFill>
              <a:latin typeface="Calibri" pitchFamily="34" charset="0"/>
            </a:endParaRPr>
          </a:p>
          <a:p>
            <a:pPr lvl="1"/>
            <a:r>
              <a:rPr lang="en-US" sz="2000" dirty="0" smtClean="0">
                <a:solidFill>
                  <a:srgbClr val="CC6600"/>
                </a:solidFill>
                <a:latin typeface="Calibri" pitchFamily="34" charset="0"/>
              </a:rPr>
              <a:t>OSPO code check list is part of the OSPO Code Review Security check lists</a:t>
            </a:r>
          </a:p>
          <a:p>
            <a:pPr>
              <a:buNone/>
            </a:pPr>
            <a:endParaRPr lang="en-US" sz="2000" dirty="0" smtClean="0">
              <a:solidFill>
                <a:srgbClr val="CC6600"/>
              </a:solidFill>
              <a:latin typeface="Calibri" pitchFamily="34" charset="0"/>
            </a:endParaRPr>
          </a:p>
          <a:p>
            <a:endParaRPr lang="en-US" sz="2000" dirty="0">
              <a:solidFill>
                <a:srgbClr val="CC6600"/>
              </a:solidFill>
              <a:latin typeface="Calibri" pitchFamily="34" charset="0"/>
            </a:endParaRPr>
          </a:p>
        </p:txBody>
      </p:sp>
      <p:sp>
        <p:nvSpPr>
          <p:cNvPr id="4" name="Slide Number Placeholder 3"/>
          <p:cNvSpPr>
            <a:spLocks noGrp="1"/>
          </p:cNvSpPr>
          <p:nvPr>
            <p:ph type="sldNum" sz="quarter" idx="4294967295"/>
          </p:nvPr>
        </p:nvSpPr>
        <p:spPr>
          <a:xfrm>
            <a:off x="7162800" y="6324600"/>
            <a:ext cx="1905000" cy="457200"/>
          </a:xfrm>
          <a:prstGeom prst="rect">
            <a:avLst/>
          </a:prstGeom>
        </p:spPr>
        <p:txBody>
          <a:bodyPr/>
          <a:lstStyle/>
          <a:p>
            <a:pPr>
              <a:defRPr/>
            </a:pPr>
            <a:fld id="{7C8DD70C-C5EC-4E9D-9FB7-5D1BB7A7E48D}" type="slidenum">
              <a:rPr lang="en-US"/>
              <a:pPr>
                <a:defRPr/>
              </a:pPr>
              <a:t>77</a:t>
            </a:fld>
            <a:endParaRPr lang="en-US"/>
          </a:p>
        </p:txBody>
      </p:sp>
    </p:spTree>
    <p:extLst>
      <p:ext uri="{BB962C8B-B14F-4D97-AF65-F5344CB8AC3E}">
        <p14:creationId xmlns:p14="http://schemas.microsoft.com/office/powerpoint/2010/main" val="33940923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7251" name="Rectangle 3"/>
          <p:cNvSpPr>
            <a:spLocks noGrp="1" noChangeArrowheads="1"/>
          </p:cNvSpPr>
          <p:nvPr>
            <p:ph idx="1"/>
          </p:nvPr>
        </p:nvSpPr>
        <p:spPr>
          <a:xfrm>
            <a:off x="381000" y="2119532"/>
            <a:ext cx="8382000" cy="4724400"/>
          </a:xfrm>
        </p:spPr>
        <p:txBody>
          <a:bodyPr/>
          <a:lstStyle/>
          <a:p>
            <a:pPr>
              <a:lnSpc>
                <a:spcPct val="90000"/>
              </a:lnSpc>
              <a:defRPr/>
            </a:pPr>
            <a:r>
              <a:rPr lang="en-US" dirty="0" smtClean="0"/>
              <a:t>The </a:t>
            </a:r>
            <a:r>
              <a:rPr lang="en-US" dirty="0" err="1" smtClean="0"/>
              <a:t>eTRaP</a:t>
            </a:r>
            <a:r>
              <a:rPr lang="en-US" dirty="0" smtClean="0"/>
              <a:t> Requirements have been established.</a:t>
            </a:r>
          </a:p>
          <a:p>
            <a:pPr>
              <a:lnSpc>
                <a:spcPct val="90000"/>
              </a:lnSpc>
              <a:buFont typeface="Symbol" pitchFamily="18" charset="2"/>
              <a:buNone/>
              <a:defRPr/>
            </a:pPr>
            <a:endParaRPr lang="en-US" dirty="0" smtClean="0"/>
          </a:p>
          <a:p>
            <a:pPr>
              <a:lnSpc>
                <a:spcPct val="90000"/>
              </a:lnSpc>
              <a:defRPr/>
            </a:pPr>
            <a:r>
              <a:rPr lang="en-US" dirty="0" smtClean="0"/>
              <a:t>The Requirements have been documented in the Requirements Allocation Document (RAD).</a:t>
            </a:r>
          </a:p>
          <a:p>
            <a:pPr>
              <a:lnSpc>
                <a:spcPct val="90000"/>
              </a:lnSpc>
              <a:defRPr/>
            </a:pPr>
            <a:endParaRPr lang="en-US" dirty="0" smtClean="0"/>
          </a:p>
          <a:p>
            <a:pPr>
              <a:lnSpc>
                <a:spcPct val="90000"/>
              </a:lnSpc>
              <a:defRPr/>
            </a:pPr>
            <a:r>
              <a:rPr lang="en-US" dirty="0" smtClean="0"/>
              <a:t>The Requirements are traceable to drivers (customer needs or expectations) and other requirements.</a:t>
            </a:r>
          </a:p>
        </p:txBody>
      </p:sp>
      <p:sp>
        <p:nvSpPr>
          <p:cNvPr id="142338" name="Slide Number Placeholder 5"/>
          <p:cNvSpPr>
            <a:spLocks noGrp="1"/>
          </p:cNvSpPr>
          <p:nvPr>
            <p:ph type="sldNum" sz="quarter" idx="4294967295"/>
          </p:nvPr>
        </p:nvSpPr>
        <p:spPr>
          <a:xfrm>
            <a:off x="8382000" y="6407944"/>
            <a:ext cx="631032" cy="365125"/>
          </a:xfrm>
          <a:prstGeom prst="rect">
            <a:avLst/>
          </a:prstGeom>
          <a:noFill/>
        </p:spPr>
        <p:txBody>
          <a:bodyPr/>
          <a:lstStyle/>
          <a:p>
            <a:fld id="{E7B5152A-09F0-4475-8C44-801DB04BD1CF}" type="slidenum">
              <a:rPr lang="en-US"/>
              <a:pPr/>
              <a:t>78</a:t>
            </a:fld>
            <a:endParaRPr lang="en-US" dirty="0"/>
          </a:p>
        </p:txBody>
      </p:sp>
      <p:sp>
        <p:nvSpPr>
          <p:cNvPr id="5557250" name="Rectangle 2"/>
          <p:cNvSpPr>
            <a:spLocks noGrp="1" noChangeArrowheads="1"/>
          </p:cNvSpPr>
          <p:nvPr>
            <p:ph type="title"/>
          </p:nvPr>
        </p:nvSpPr>
        <p:spPr>
          <a:xfrm>
            <a:off x="762000" y="762000"/>
            <a:ext cx="7162800" cy="1173162"/>
          </a:xfrm>
        </p:spPr>
        <p:txBody>
          <a:bodyPr>
            <a:normAutofit/>
          </a:bodyPr>
          <a:lstStyle/>
          <a:p>
            <a:pPr algn="ctr">
              <a:defRPr/>
            </a:pPr>
            <a:r>
              <a:rPr lang="en-US" sz="4000" b="1" dirty="0" smtClean="0"/>
              <a:t>Requirements – Summary</a:t>
            </a:r>
          </a:p>
        </p:txBody>
      </p:sp>
    </p:spTree>
    <p:extLst>
      <p:ext uri="{BB962C8B-B14F-4D97-AF65-F5344CB8AC3E}">
        <p14:creationId xmlns:p14="http://schemas.microsoft.com/office/powerpoint/2010/main" val="37589715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ctrTitle" idx="4294967295"/>
          </p:nvPr>
        </p:nvSpPr>
        <p:spPr>
          <a:xfrm>
            <a:off x="554037" y="1752600"/>
            <a:ext cx="7723188" cy="3503613"/>
          </a:xfrm>
          <a:prstGeom prst="rect">
            <a:avLst/>
          </a:prstGeom>
          <a:noFill/>
          <a:ln>
            <a:noFill/>
          </a:ln>
        </p:spPr>
        <p:txBody>
          <a:bodyPr lIns="91425" tIns="45700" rIns="91425" bIns="45700" anchor="ctr" anchorCtr="0">
            <a:noAutofit/>
          </a:bodyPr>
          <a:lstStyle/>
          <a:p>
            <a:pPr lvl="0" algn="ctr">
              <a:spcBef>
                <a:spcPts val="0"/>
              </a:spcBef>
              <a:spcAft>
                <a:spcPts val="0"/>
              </a:spcAft>
              <a:buClr>
                <a:srgbClr val="002060"/>
              </a:buClr>
              <a:buSzPct val="25000"/>
            </a:pPr>
            <a:r>
              <a:rPr lang="en-US" sz="6000" b="1" i="0" u="none" strike="noStrike" cap="none" baseline="0" dirty="0">
                <a:solidFill>
                  <a:srgbClr val="002060"/>
                </a:solidFill>
                <a:latin typeface="Calibri"/>
                <a:ea typeface="Calibri"/>
                <a:cs typeface="Calibri"/>
                <a:sym typeface="Calibri"/>
              </a:rPr>
              <a:t>System Description</a:t>
            </a:r>
            <a:br>
              <a:rPr lang="en-US" sz="6000" b="1" i="0" u="none" strike="noStrike" cap="none" baseline="0" dirty="0">
                <a:solidFill>
                  <a:srgbClr val="002060"/>
                </a:solidFill>
                <a:latin typeface="Calibri"/>
                <a:ea typeface="Calibri"/>
                <a:cs typeface="Calibri"/>
                <a:sym typeface="Calibri"/>
              </a:rPr>
            </a:br>
            <a:r>
              <a:rPr lang="en-US" sz="6000" b="1" dirty="0">
                <a:solidFill>
                  <a:srgbClr val="002060"/>
                </a:solidFill>
                <a:latin typeface="Calibri"/>
                <a:ea typeface="Calibri"/>
                <a:cs typeface="Calibri"/>
                <a:sym typeface="Calibri"/>
              </a:rPr>
              <a:t/>
            </a:r>
            <a:br>
              <a:rPr lang="en-US" sz="6000" b="1" dirty="0">
                <a:solidFill>
                  <a:srgbClr val="002060"/>
                </a:solidFill>
                <a:latin typeface="Calibri"/>
                <a:ea typeface="Calibri"/>
                <a:cs typeface="Calibri"/>
                <a:sym typeface="Calibri"/>
              </a:rPr>
            </a:br>
            <a:r>
              <a:rPr lang="en-US" sz="6000" b="1" dirty="0" err="1" smtClean="0">
                <a:solidFill>
                  <a:srgbClr val="002060"/>
                </a:solidFill>
                <a:latin typeface="Calibri"/>
                <a:ea typeface="Calibri"/>
                <a:cs typeface="Calibri"/>
                <a:sym typeface="Calibri"/>
              </a:rPr>
              <a:t>Liqun</a:t>
            </a:r>
            <a:r>
              <a:rPr lang="en-US" sz="6000" b="1" dirty="0" smtClean="0">
                <a:solidFill>
                  <a:srgbClr val="002060"/>
                </a:solidFill>
                <a:latin typeface="Calibri"/>
                <a:ea typeface="Calibri"/>
                <a:cs typeface="Calibri"/>
                <a:sym typeface="Calibri"/>
              </a:rPr>
              <a:t> Ma</a:t>
            </a:r>
            <a:r>
              <a:rPr lang="en-US" sz="4000" b="1" i="0" u="none" strike="noStrike" cap="none" baseline="0" dirty="0">
                <a:solidFill>
                  <a:srgbClr val="002060"/>
                </a:solidFill>
                <a:latin typeface="Calibri"/>
                <a:ea typeface="Calibri"/>
                <a:cs typeface="Calibri"/>
                <a:sym typeface="Calibri"/>
              </a:rPr>
              <a:t/>
            </a:r>
            <a:br>
              <a:rPr lang="en-US" sz="4000" b="1" i="0" u="none" strike="noStrike" cap="none" baseline="0" dirty="0">
                <a:solidFill>
                  <a:srgbClr val="002060"/>
                </a:solidFill>
                <a:latin typeface="Calibri"/>
                <a:ea typeface="Calibri"/>
                <a:cs typeface="Calibri"/>
                <a:sym typeface="Calibri"/>
              </a:rPr>
            </a:br>
            <a:r>
              <a:rPr lang="en-US" sz="4000" b="1" i="0" u="none" strike="noStrike" cap="none" baseline="0" dirty="0" smtClean="0">
                <a:solidFill>
                  <a:srgbClr val="002060"/>
                </a:solidFill>
                <a:latin typeface="Calibri"/>
                <a:ea typeface="Calibri"/>
                <a:cs typeface="Calibri"/>
                <a:sym typeface="Calibri"/>
              </a:rPr>
              <a:t> </a:t>
            </a:r>
            <a:r>
              <a:rPr lang="en-US" sz="6000" b="1" i="0" u="none" strike="noStrike" cap="none" baseline="0" dirty="0">
                <a:solidFill>
                  <a:srgbClr val="002060"/>
                </a:solidFill>
                <a:latin typeface="Calibri"/>
                <a:ea typeface="Calibri"/>
                <a:cs typeface="Calibri"/>
                <a:sym typeface="Calibri"/>
              </a:rPr>
              <a:t/>
            </a:r>
            <a:br>
              <a:rPr lang="en-US" sz="6000" b="1" i="0" u="none" strike="noStrike" cap="none" baseline="0" dirty="0">
                <a:solidFill>
                  <a:srgbClr val="002060"/>
                </a:solidFill>
                <a:latin typeface="Calibri"/>
                <a:ea typeface="Calibri"/>
                <a:cs typeface="Calibri"/>
                <a:sym typeface="Calibri"/>
              </a:rPr>
            </a:br>
            <a:endParaRPr lang="en-US" sz="6000" b="1" i="0" u="none" strike="noStrike" cap="none" baseline="0" dirty="0">
              <a:solidFill>
                <a:srgbClr val="002060"/>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79</a:t>
            </a:fld>
            <a:endParaRPr lang="en-US" dirty="0">
              <a:solidFill>
                <a:prstClr val="black"/>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ctrTitle"/>
          </p:nvPr>
        </p:nvSpPr>
        <p:spPr>
          <a:xfrm>
            <a:off x="685800" y="762000"/>
            <a:ext cx="7848600" cy="1143000"/>
          </a:xfrm>
        </p:spPr>
        <p:txBody>
          <a:bodyPr anchor="ctr">
            <a:normAutofit/>
          </a:bodyPr>
          <a:lstStyle/>
          <a:p>
            <a:pPr algn="l" eaLnBrk="1" hangingPunct="1">
              <a:defRPr/>
            </a:pPr>
            <a:r>
              <a:rPr lang="en-US" sz="4100" dirty="0" smtClean="0">
                <a:effectLst>
                  <a:outerShdw blurRad="38100" dist="38100" dir="2700000" algn="tl">
                    <a:srgbClr val="000000">
                      <a:alpha val="43137"/>
                    </a:srgbClr>
                  </a:outerShdw>
                </a:effectLst>
              </a:rPr>
              <a:t>Project Stakeholders</a:t>
            </a:r>
          </a:p>
        </p:txBody>
      </p:sp>
      <p:sp>
        <p:nvSpPr>
          <p:cNvPr id="7174" name="Rectangle 3"/>
          <p:cNvSpPr>
            <a:spLocks noGrp="1" noChangeArrowheads="1"/>
          </p:cNvSpPr>
          <p:nvPr>
            <p:ph type="subTitle" idx="1"/>
          </p:nvPr>
        </p:nvSpPr>
        <p:spPr>
          <a:xfrm>
            <a:off x="533400" y="1676400"/>
            <a:ext cx="7239000" cy="4572000"/>
          </a:xfrm>
          <a:solidFill>
            <a:schemeClr val="bg1"/>
          </a:solidFill>
        </p:spPr>
        <p:txBody>
          <a:bodyPr/>
          <a:lstStyle/>
          <a:p>
            <a:pPr algn="l" eaLnBrk="1" hangingPunct="1">
              <a:lnSpc>
                <a:spcPct val="90000"/>
              </a:lnSpc>
              <a:defRPr/>
            </a:pPr>
            <a:r>
              <a:rPr lang="en-US" sz="1400" dirty="0" smtClean="0"/>
              <a:t>IPT Lead: Bob </a:t>
            </a:r>
            <a:r>
              <a:rPr lang="en-US" sz="1400" dirty="0" err="1" smtClean="0"/>
              <a:t>Kuligowski</a:t>
            </a:r>
            <a:r>
              <a:rPr lang="en-US" sz="1400" dirty="0" smtClean="0"/>
              <a:t> (STAR)</a:t>
            </a:r>
          </a:p>
          <a:p>
            <a:pPr algn="l" eaLnBrk="1" hangingPunct="1">
              <a:lnSpc>
                <a:spcPct val="90000"/>
              </a:lnSpc>
              <a:defRPr/>
            </a:pPr>
            <a:r>
              <a:rPr lang="en-US" sz="1400" dirty="0" smtClean="0"/>
              <a:t>PAL and IPT Backup Lead: </a:t>
            </a:r>
            <a:r>
              <a:rPr lang="en-US" sz="1400" dirty="0" err="1" smtClean="0"/>
              <a:t>Liqun</a:t>
            </a:r>
            <a:r>
              <a:rPr lang="en-US" sz="1400" dirty="0" smtClean="0"/>
              <a:t> Ma (OSPO)</a:t>
            </a:r>
          </a:p>
          <a:p>
            <a:pPr algn="l" eaLnBrk="1" hangingPunct="1">
              <a:lnSpc>
                <a:spcPct val="90000"/>
              </a:lnSpc>
              <a:defRPr/>
            </a:pPr>
            <a:r>
              <a:rPr lang="en-US" sz="1400" dirty="0" smtClean="0"/>
              <a:t>Science Advisor:  Elizabeth Ebert (CAWCR - Melbourne, Australia)</a:t>
            </a:r>
          </a:p>
          <a:p>
            <a:pPr algn="l" eaLnBrk="1" hangingPunct="1">
              <a:lnSpc>
                <a:spcPct val="90000"/>
              </a:lnSpc>
              <a:defRPr/>
            </a:pPr>
            <a:r>
              <a:rPr lang="en-US" sz="1400" dirty="0" smtClean="0"/>
              <a:t>NESDIS team:</a:t>
            </a:r>
          </a:p>
          <a:p>
            <a:pPr algn="l" eaLnBrk="1" hangingPunct="1">
              <a:lnSpc>
                <a:spcPct val="90000"/>
              </a:lnSpc>
              <a:defRPr/>
            </a:pPr>
            <a:r>
              <a:rPr lang="en-US" sz="1400" dirty="0" smtClean="0"/>
              <a:t>STAR: Ralph Ferraro</a:t>
            </a:r>
          </a:p>
          <a:p>
            <a:pPr algn="l" eaLnBrk="1" hangingPunct="1">
              <a:lnSpc>
                <a:spcPct val="90000"/>
              </a:lnSpc>
              <a:defRPr/>
            </a:pPr>
            <a:r>
              <a:rPr lang="en-US" sz="1400" dirty="0" smtClean="0"/>
              <a:t>OSPO:  </a:t>
            </a:r>
            <a:r>
              <a:rPr lang="en-US" sz="1400" dirty="0" err="1" smtClean="0"/>
              <a:t>Liqun</a:t>
            </a:r>
            <a:r>
              <a:rPr lang="en-US" sz="1400" dirty="0" smtClean="0"/>
              <a:t> Ma, </a:t>
            </a:r>
            <a:r>
              <a:rPr lang="en-US" sz="1400" dirty="0" err="1" smtClean="0"/>
              <a:t>Limin</a:t>
            </a:r>
            <a:r>
              <a:rPr lang="en-US" sz="1400" dirty="0" smtClean="0"/>
              <a:t> Zhao, Nancy </a:t>
            </a:r>
            <a:r>
              <a:rPr lang="en-US" sz="1400" dirty="0" err="1" smtClean="0"/>
              <a:t>Merkle</a:t>
            </a:r>
            <a:r>
              <a:rPr lang="en-US" sz="1400" dirty="0" smtClean="0"/>
              <a:t> (Web Coordinator), Rachel </a:t>
            </a:r>
            <a:r>
              <a:rPr lang="en-US" sz="1400" dirty="0" err="1" smtClean="0"/>
              <a:t>Hatteberg</a:t>
            </a:r>
            <a:r>
              <a:rPr lang="en-US" sz="1400" dirty="0" smtClean="0"/>
              <a:t> (SGT Primary Programmer) Robert </a:t>
            </a:r>
            <a:r>
              <a:rPr lang="en-US" sz="1400" dirty="0" err="1" smtClean="0"/>
              <a:t>Glassberg</a:t>
            </a:r>
            <a:r>
              <a:rPr lang="en-US" sz="1400" dirty="0" smtClean="0"/>
              <a:t> (</a:t>
            </a:r>
            <a:r>
              <a:rPr lang="en-US" sz="1400" dirty="0" err="1" smtClean="0"/>
              <a:t>SGTBackup</a:t>
            </a:r>
            <a:r>
              <a:rPr lang="en-US" sz="1400" dirty="0" smtClean="0"/>
              <a:t> Programmer), Clay Davenport (SGT Backup Programmer)</a:t>
            </a:r>
          </a:p>
          <a:p>
            <a:pPr algn="l" eaLnBrk="1" hangingPunct="1">
              <a:lnSpc>
                <a:spcPct val="90000"/>
              </a:lnSpc>
              <a:defRPr/>
            </a:pPr>
            <a:r>
              <a:rPr lang="en-US" sz="1400" dirty="0" smtClean="0"/>
              <a:t>OSGS: Tom Schott</a:t>
            </a:r>
          </a:p>
          <a:p>
            <a:pPr algn="l" eaLnBrk="1" hangingPunct="1">
              <a:lnSpc>
                <a:spcPct val="90000"/>
              </a:lnSpc>
              <a:defRPr/>
            </a:pPr>
            <a:r>
              <a:rPr lang="en-US" sz="1400" dirty="0" smtClean="0"/>
              <a:t>NWS team:</a:t>
            </a:r>
          </a:p>
          <a:p>
            <a:pPr algn="l" eaLnBrk="1" hangingPunct="1">
              <a:lnSpc>
                <a:spcPct val="90000"/>
              </a:lnSpc>
              <a:defRPr/>
            </a:pPr>
            <a:r>
              <a:rPr lang="en-US" sz="1400" dirty="0" smtClean="0"/>
              <a:t>NCEP/TPC/NHC:  Mark </a:t>
            </a:r>
            <a:r>
              <a:rPr lang="en-US" sz="1400" dirty="0" err="1" smtClean="0"/>
              <a:t>DeMaria</a:t>
            </a:r>
            <a:r>
              <a:rPr lang="en-US" sz="1400" dirty="0" smtClean="0"/>
              <a:t> (RCLIPER)</a:t>
            </a:r>
          </a:p>
          <a:p>
            <a:pPr algn="l" eaLnBrk="1" hangingPunct="1">
              <a:lnSpc>
                <a:spcPct val="90000"/>
              </a:lnSpc>
              <a:defRPr/>
            </a:pPr>
            <a:r>
              <a:rPr lang="en-US" sz="1400" dirty="0" smtClean="0"/>
              <a:t>OAR team:</a:t>
            </a:r>
          </a:p>
          <a:p>
            <a:pPr algn="l" eaLnBrk="1" hangingPunct="1">
              <a:lnSpc>
                <a:spcPct val="90000"/>
              </a:lnSpc>
              <a:defRPr/>
            </a:pPr>
            <a:r>
              <a:rPr lang="en-US" sz="1400" dirty="0" smtClean="0"/>
              <a:t>AOML/HRD:  Frank Marks (topography)</a:t>
            </a:r>
          </a:p>
          <a:p>
            <a:pPr algn="l" eaLnBrk="1" hangingPunct="1">
              <a:lnSpc>
                <a:spcPct val="90000"/>
              </a:lnSpc>
              <a:defRPr/>
            </a:pPr>
            <a:r>
              <a:rPr lang="en-US" sz="1400" dirty="0" smtClean="0"/>
              <a:t>User team</a:t>
            </a:r>
          </a:p>
          <a:p>
            <a:pPr algn="l" eaLnBrk="1" hangingPunct="1">
              <a:lnSpc>
                <a:spcPct val="90000"/>
              </a:lnSpc>
              <a:defRPr/>
            </a:pPr>
            <a:r>
              <a:rPr lang="en-US" sz="1400" dirty="0" smtClean="0"/>
              <a:t>Leads:  Michael Turk, Alan Schwartz</a:t>
            </a:r>
          </a:p>
          <a:p>
            <a:pPr algn="l" eaLnBrk="1" hangingPunct="1">
              <a:lnSpc>
                <a:spcPct val="90000"/>
              </a:lnSpc>
              <a:defRPr/>
            </a:pPr>
            <a:r>
              <a:rPr lang="en-US" sz="1400" dirty="0" smtClean="0"/>
              <a:t>Others: Dan Brown (TPC), Mark Klein (HPC), Greg Shelton (West Gulf RFC), </a:t>
            </a:r>
            <a:r>
              <a:rPr lang="en-US" sz="1400" dirty="0" err="1" smtClean="0"/>
              <a:t>Alipate</a:t>
            </a:r>
            <a:r>
              <a:rPr lang="en-US" sz="1400" dirty="0" smtClean="0"/>
              <a:t> </a:t>
            </a:r>
            <a:r>
              <a:rPr lang="en-US" sz="1400" dirty="0" err="1" smtClean="0"/>
              <a:t>Waqaicelua</a:t>
            </a:r>
            <a:r>
              <a:rPr lang="en-US" sz="1400" dirty="0" smtClean="0"/>
              <a:t> (</a:t>
            </a:r>
            <a:r>
              <a:rPr lang="en-US" sz="1400" dirty="0" err="1" smtClean="0"/>
              <a:t>Nadi</a:t>
            </a:r>
            <a:r>
              <a:rPr lang="en-US" sz="1400" dirty="0" smtClean="0"/>
              <a:t> Regional Specialized Meteorological Centre (RSMC)), Andrew Burton (Perth TCWC)</a:t>
            </a:r>
          </a:p>
          <a:p>
            <a:pPr algn="l" eaLnBrk="1" hangingPunct="1">
              <a:lnSpc>
                <a:spcPct val="90000"/>
              </a:lnSpc>
              <a:defRPr/>
            </a:pPr>
            <a:r>
              <a:rPr lang="en-US" sz="1400" dirty="0" smtClean="0"/>
              <a:t>Product Oversight Panel:  PREPOP</a:t>
            </a:r>
          </a:p>
          <a:p>
            <a:pPr algn="l" eaLnBrk="1" hangingPunct="1">
              <a:lnSpc>
                <a:spcPct val="90000"/>
              </a:lnSpc>
              <a:defRPr/>
            </a:pPr>
            <a:endParaRPr lang="en-US" sz="2000" dirty="0" smtClean="0">
              <a:solidFill>
                <a:schemeClr val="tx1"/>
              </a:solidFill>
            </a:endParaRPr>
          </a:p>
        </p:txBody>
      </p:sp>
      <p:sp>
        <p:nvSpPr>
          <p:cNvPr id="5" name="Slide Number Placeholder 1"/>
          <p:cNvSpPr>
            <a:spLocks noGrp="1"/>
          </p:cNvSpPr>
          <p:nvPr>
            <p:ph type="sldNum" sz="quarter" idx="4294967295"/>
          </p:nvPr>
        </p:nvSpPr>
        <p:spPr>
          <a:xfrm>
            <a:off x="3886200" y="6521449"/>
            <a:ext cx="782662" cy="336551"/>
          </a:xfrm>
          <a:prstGeom prst="rect">
            <a:avLst/>
          </a:prstGeom>
        </p:spPr>
        <p:txBody>
          <a:bodyPr/>
          <a:lstStyle/>
          <a:p>
            <a:pPr>
              <a:defRPr/>
            </a:pPr>
            <a:fld id="{866D5201-C7B5-462B-AD88-7B9C8D2535A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8834839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2354" name="Rectangle 2"/>
          <p:cNvSpPr>
            <a:spLocks noGrp="1" noChangeArrowheads="1"/>
          </p:cNvSpPr>
          <p:nvPr>
            <p:ph type="title"/>
          </p:nvPr>
        </p:nvSpPr>
        <p:spPr>
          <a:xfrm>
            <a:off x="1143000" y="762000"/>
            <a:ext cx="6781800" cy="1066800"/>
          </a:xfrm>
        </p:spPr>
        <p:txBody>
          <a:bodyPr/>
          <a:lstStyle/>
          <a:p>
            <a:pPr>
              <a:defRPr/>
            </a:pPr>
            <a:r>
              <a:rPr lang="en-US" altLang="en-US" sz="3600" dirty="0" smtClean="0">
                <a:solidFill>
                  <a:srgbClr val="FFFF00"/>
                </a:solidFill>
                <a:latin typeface="+mn-lt"/>
              </a:rPr>
              <a:t/>
            </a:r>
            <a:br>
              <a:rPr lang="en-US" altLang="en-US" sz="3600" dirty="0" smtClean="0">
                <a:solidFill>
                  <a:srgbClr val="FFFF00"/>
                </a:solidFill>
                <a:latin typeface="+mn-lt"/>
              </a:rPr>
            </a:br>
            <a:r>
              <a:rPr lang="en-US" altLang="en-US" sz="2400" dirty="0" smtClean="0">
                <a:solidFill>
                  <a:schemeClr val="accent1">
                    <a:lumMod val="75000"/>
                  </a:schemeClr>
                </a:solidFill>
                <a:latin typeface="+mn-lt"/>
              </a:rPr>
              <a:t>Major Components </a:t>
            </a:r>
            <a:endParaRPr lang="en-US" sz="2400" dirty="0">
              <a:solidFill>
                <a:schemeClr val="accent1">
                  <a:lumMod val="75000"/>
                </a:schemeClr>
              </a:solidFill>
              <a:latin typeface="+mn-lt"/>
            </a:endParaRPr>
          </a:p>
        </p:txBody>
      </p:sp>
      <p:sp>
        <p:nvSpPr>
          <p:cNvPr id="63492" name="Rectangle 3"/>
          <p:cNvSpPr>
            <a:spLocks noGrp="1" noChangeArrowheads="1"/>
          </p:cNvSpPr>
          <p:nvPr>
            <p:ph idx="1"/>
          </p:nvPr>
        </p:nvSpPr>
        <p:spPr>
          <a:xfrm>
            <a:off x="304800" y="2057400"/>
            <a:ext cx="8610600" cy="4419600"/>
          </a:xfrm>
        </p:spPr>
        <p:txBody>
          <a:bodyPr/>
          <a:lstStyle/>
          <a:p>
            <a:pPr eaLnBrk="1" hangingPunct="1">
              <a:defRPr/>
            </a:pPr>
            <a:r>
              <a:rPr lang="en-US" altLang="en-US" sz="2400" dirty="0"/>
              <a:t>Retrieve information about active tropical cyclones</a:t>
            </a:r>
            <a:r>
              <a:rPr lang="en-US" altLang="en-US" sz="2400" dirty="0" smtClean="0"/>
              <a:t>.</a:t>
            </a:r>
          </a:p>
          <a:p>
            <a:pPr eaLnBrk="1" hangingPunct="1">
              <a:defRPr/>
            </a:pPr>
            <a:r>
              <a:rPr lang="en-US" altLang="en-US" sz="2400" dirty="0" smtClean="0"/>
              <a:t>Retrieve rain rate data from N-18/19/</a:t>
            </a:r>
            <a:r>
              <a:rPr lang="en-US" altLang="en-US" sz="2400" dirty="0" err="1" smtClean="0"/>
              <a:t>metOp</a:t>
            </a:r>
            <a:r>
              <a:rPr lang="en-US" altLang="en-US" sz="2400" dirty="0" smtClean="0"/>
              <a:t>-A/B, F17/18/19,GHE, S-NPP/ATMS and GCOM/AMSR2</a:t>
            </a:r>
          </a:p>
          <a:p>
            <a:pPr eaLnBrk="1" hangingPunct="1">
              <a:defRPr/>
            </a:pPr>
            <a:r>
              <a:rPr lang="en-US" altLang="en-US" sz="2400" dirty="0" smtClean="0"/>
              <a:t>Generate 6-hour total </a:t>
            </a:r>
            <a:r>
              <a:rPr lang="en-US" altLang="en-US" sz="2400" dirty="0"/>
              <a:t>t</a:t>
            </a:r>
            <a:r>
              <a:rPr lang="en-US" altLang="en-US" sz="2400" dirty="0" smtClean="0"/>
              <a:t>ropical rain fall </a:t>
            </a:r>
            <a:r>
              <a:rPr lang="en-US" altLang="en-US" sz="2400" dirty="0"/>
              <a:t>p</a:t>
            </a:r>
            <a:r>
              <a:rPr lang="en-US" altLang="en-US" sz="2400" dirty="0" smtClean="0"/>
              <a:t>otential(</a:t>
            </a:r>
            <a:r>
              <a:rPr lang="en-US" altLang="en-US" sz="2400" dirty="0" err="1" smtClean="0"/>
              <a:t>TRaP</a:t>
            </a:r>
            <a:r>
              <a:rPr lang="en-US" altLang="en-US" sz="2400" dirty="0" smtClean="0"/>
              <a:t>) for each active storm and each satellite listed above.</a:t>
            </a:r>
          </a:p>
          <a:p>
            <a:pPr eaLnBrk="1" hangingPunct="1">
              <a:defRPr/>
            </a:pPr>
            <a:r>
              <a:rPr lang="en-US" altLang="en-US" sz="2400" dirty="0" smtClean="0"/>
              <a:t>For each active storm</a:t>
            </a:r>
            <a:r>
              <a:rPr lang="en-US" altLang="en-US" sz="2400" dirty="0"/>
              <a:t>, generate </a:t>
            </a:r>
            <a:r>
              <a:rPr lang="en-US" altLang="en-US" sz="2400" dirty="0" smtClean="0"/>
              <a:t>ensemble </a:t>
            </a:r>
            <a:r>
              <a:rPr lang="en-US" altLang="en-US" sz="2400" dirty="0"/>
              <a:t>t</a:t>
            </a:r>
            <a:r>
              <a:rPr lang="en-US" altLang="en-US" sz="2400" dirty="0" smtClean="0"/>
              <a:t>ropical </a:t>
            </a:r>
            <a:r>
              <a:rPr lang="en-US" altLang="en-US" sz="2400" dirty="0"/>
              <a:t>r</a:t>
            </a:r>
            <a:r>
              <a:rPr lang="en-US" altLang="en-US" sz="2400" dirty="0" smtClean="0"/>
              <a:t>ainfall potential </a:t>
            </a:r>
            <a:r>
              <a:rPr lang="en-US" altLang="en-US" sz="2400" dirty="0"/>
              <a:t>(</a:t>
            </a:r>
            <a:r>
              <a:rPr lang="en-US" altLang="en-US" sz="2400" dirty="0" err="1"/>
              <a:t>eTRaP</a:t>
            </a:r>
            <a:r>
              <a:rPr lang="en-US" altLang="en-US" sz="2400" dirty="0"/>
              <a:t>)</a:t>
            </a:r>
            <a:endParaRPr lang="en-US" altLang="en-US" sz="2400" dirty="0" smtClean="0"/>
          </a:p>
          <a:p>
            <a:pPr eaLnBrk="1" hangingPunct="1">
              <a:defRPr/>
            </a:pPr>
            <a:endParaRPr lang="en-US" altLang="en-US" sz="2400" dirty="0" smtClean="0"/>
          </a:p>
          <a:p>
            <a:pPr eaLnBrk="1" hangingPunct="1">
              <a:defRPr/>
            </a:pPr>
            <a:endParaRPr lang="en-US" altLang="en-US" sz="2400" dirty="0"/>
          </a:p>
          <a:p>
            <a:pPr eaLnBrk="1" hangingPunct="1">
              <a:defRPr/>
            </a:pPr>
            <a:endParaRPr lang="en-US" altLang="en-US" sz="2400" dirty="0"/>
          </a:p>
          <a:p>
            <a:pPr marL="0" indent="0" eaLnBrk="1" hangingPunct="1">
              <a:buNone/>
              <a:defRPr/>
            </a:pPr>
            <a:r>
              <a:rPr lang="en-US" altLang="en-US" dirty="0" smtClean="0"/>
              <a:t> </a:t>
            </a:r>
            <a:endParaRPr lang="en-US" altLang="en-US" dirty="0"/>
          </a:p>
          <a:p>
            <a:pPr marL="274320" eaLnBrk="1" fontAlgn="auto" hangingPunct="1">
              <a:lnSpc>
                <a:spcPct val="80000"/>
              </a:lnSpc>
              <a:spcBef>
                <a:spcPct val="50000"/>
              </a:spcBef>
              <a:spcAft>
                <a:spcPts val="0"/>
              </a:spcAft>
              <a:defRPr/>
            </a:pPr>
            <a:endParaRPr lang="en-US" sz="2800" b="1" dirty="0" smtClean="0">
              <a:ea typeface="ＭＳ Ｐゴシック" pitchFamily="34" charset="-128"/>
            </a:endParaRPr>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80</a:t>
            </a:fld>
            <a:endParaRPr lang="en-US"/>
          </a:p>
        </p:txBody>
      </p:sp>
    </p:spTree>
    <p:extLst>
      <p:ext uri="{BB962C8B-B14F-4D97-AF65-F5344CB8AC3E}">
        <p14:creationId xmlns:p14="http://schemas.microsoft.com/office/powerpoint/2010/main" val="38931795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0" y="1600200"/>
            <a:ext cx="9144000" cy="5257800"/>
          </a:xfrm>
          <a:prstGeom prst="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17C1FD4-BF93-4E72-B01A-4FAA04D7E767}" type="slidenum">
              <a:rPr lang="en-US">
                <a:solidFill>
                  <a:schemeClr val="tx1"/>
                </a:solidFill>
              </a:rPr>
              <a:pPr>
                <a:defRPr/>
              </a:pPr>
              <a:t>81</a:t>
            </a:fld>
            <a:endParaRPr lang="en-US" dirty="0">
              <a:solidFill>
                <a:schemeClr val="tx1"/>
              </a:solidFill>
            </a:endParaRPr>
          </a:p>
        </p:txBody>
      </p:sp>
      <p:sp>
        <p:nvSpPr>
          <p:cNvPr id="6939650" name="Rectangle 2"/>
          <p:cNvSpPr>
            <a:spLocks noGrp="1" noChangeArrowheads="1"/>
          </p:cNvSpPr>
          <p:nvPr>
            <p:ph type="title"/>
          </p:nvPr>
        </p:nvSpPr>
        <p:spPr>
          <a:xfrm>
            <a:off x="901700" y="970366"/>
            <a:ext cx="7340600" cy="977900"/>
          </a:xfrm>
          <a:noFill/>
          <a:ln/>
        </p:spPr>
        <p:txBody>
          <a:bodyPr/>
          <a:lstStyle/>
          <a:p>
            <a:r>
              <a:rPr lang="en-US" sz="2800" dirty="0"/>
              <a:t>System Architecture, Data Flow, Security</a:t>
            </a:r>
            <a:br>
              <a:rPr lang="en-US" sz="2800" dirty="0"/>
            </a:br>
            <a:endParaRPr lang="en-US" sz="2800" dirty="0"/>
          </a:p>
        </p:txBody>
      </p:sp>
      <p:sp>
        <p:nvSpPr>
          <p:cNvPr id="59" name="Text Box 38"/>
          <p:cNvSpPr txBox="1">
            <a:spLocks noChangeArrowheads="1"/>
          </p:cNvSpPr>
          <p:nvPr/>
        </p:nvSpPr>
        <p:spPr bwMode="auto">
          <a:xfrm>
            <a:off x="4724400" y="3124200"/>
            <a:ext cx="1320800" cy="558800"/>
          </a:xfrm>
          <a:prstGeom prst="rect">
            <a:avLst/>
          </a:prstGeom>
          <a:solidFill>
            <a:srgbClr val="B8E3E0"/>
          </a:solidFill>
          <a:ln w="9525">
            <a:solidFill>
              <a:schemeClr val="tx1"/>
            </a:solidFill>
            <a:miter lim="800000"/>
            <a:headEnd/>
            <a:tailEnd/>
          </a:ln>
        </p:spPr>
        <p:txBody>
          <a:bodyPr lIns="45720" rIns="45720">
            <a:spAutoFit/>
          </a:bodyPr>
          <a:lstStyle/>
          <a:p>
            <a:pPr algn="ctr" eaLnBrk="0" hangingPunct="0"/>
            <a:r>
              <a:rPr lang="en-US" sz="1000" dirty="0"/>
              <a:t>T</a:t>
            </a:r>
            <a:r>
              <a:rPr lang="en-US" sz="1000" b="0" dirty="0" smtClean="0">
                <a:solidFill>
                  <a:schemeClr val="tx1"/>
                </a:solidFill>
              </a:rPr>
              <a:t>est</a:t>
            </a:r>
            <a:endParaRPr lang="en-US" sz="1000" b="0" dirty="0">
              <a:solidFill>
                <a:schemeClr val="tx1"/>
              </a:solidFill>
            </a:endParaRPr>
          </a:p>
          <a:p>
            <a:pPr algn="ctr" eaLnBrk="0" hangingPunct="0"/>
            <a:r>
              <a:rPr lang="en-US" sz="1000" dirty="0" smtClean="0"/>
              <a:t>GEOPROD3t</a:t>
            </a:r>
            <a:endParaRPr lang="en-US" sz="1000" b="0" dirty="0">
              <a:solidFill>
                <a:schemeClr val="tx1"/>
              </a:solidFill>
            </a:endParaRPr>
          </a:p>
          <a:p>
            <a:pPr algn="ctr" eaLnBrk="0" hangingPunct="0"/>
            <a:r>
              <a:rPr lang="en-US" sz="1000" b="0" dirty="0">
                <a:solidFill>
                  <a:schemeClr val="tx1"/>
                </a:solidFill>
              </a:rPr>
              <a:t>Linux</a:t>
            </a:r>
          </a:p>
        </p:txBody>
      </p:sp>
      <p:sp>
        <p:nvSpPr>
          <p:cNvPr id="60" name="Text Box 66"/>
          <p:cNvSpPr txBox="1">
            <a:spLocks noChangeArrowheads="1"/>
          </p:cNvSpPr>
          <p:nvPr/>
        </p:nvSpPr>
        <p:spPr bwMode="auto">
          <a:xfrm>
            <a:off x="6436241" y="2514600"/>
            <a:ext cx="1219200" cy="558800"/>
          </a:xfrm>
          <a:prstGeom prst="rect">
            <a:avLst/>
          </a:prstGeom>
          <a:solidFill>
            <a:srgbClr val="FFCC00"/>
          </a:solidFill>
          <a:ln w="9525">
            <a:solidFill>
              <a:schemeClr val="tx1"/>
            </a:solidFill>
            <a:miter lim="800000"/>
            <a:headEnd/>
            <a:tailEnd/>
          </a:ln>
        </p:spPr>
        <p:txBody>
          <a:bodyPr lIns="45720" rIns="45720">
            <a:spAutoFit/>
          </a:bodyPr>
          <a:lstStyle/>
          <a:p>
            <a:pPr algn="ctr" eaLnBrk="0" hangingPunct="0"/>
            <a:r>
              <a:rPr lang="en-US" sz="1000" b="0" dirty="0">
                <a:solidFill>
                  <a:schemeClr val="tx1"/>
                </a:solidFill>
              </a:rPr>
              <a:t>Distribution via web</a:t>
            </a:r>
          </a:p>
          <a:p>
            <a:pPr algn="ctr" eaLnBrk="0" hangingPunct="0"/>
            <a:r>
              <a:rPr lang="en-US" sz="1000" b="0" dirty="0">
                <a:solidFill>
                  <a:schemeClr val="tx1"/>
                </a:solidFill>
              </a:rPr>
              <a:t>GP5 (OSPO web)</a:t>
            </a:r>
          </a:p>
          <a:p>
            <a:pPr algn="ctr" eaLnBrk="0" hangingPunct="0"/>
            <a:r>
              <a:rPr lang="en-US" sz="1000" b="0" dirty="0">
                <a:solidFill>
                  <a:schemeClr val="tx1"/>
                </a:solidFill>
              </a:rPr>
              <a:t>Linux</a:t>
            </a:r>
          </a:p>
        </p:txBody>
      </p:sp>
      <p:sp>
        <p:nvSpPr>
          <p:cNvPr id="61" name="Text Box 72"/>
          <p:cNvSpPr txBox="1">
            <a:spLocks noChangeArrowheads="1"/>
          </p:cNvSpPr>
          <p:nvPr/>
        </p:nvSpPr>
        <p:spPr bwMode="auto">
          <a:xfrm>
            <a:off x="7868831" y="1600200"/>
            <a:ext cx="1231900" cy="246221"/>
          </a:xfrm>
          <a:prstGeom prst="rect">
            <a:avLst/>
          </a:prstGeom>
          <a:noFill/>
          <a:ln w="9525">
            <a:solidFill>
              <a:schemeClr val="tx1"/>
            </a:solidFill>
            <a:miter lim="800000"/>
            <a:headEnd/>
            <a:tailEnd/>
          </a:ln>
        </p:spPr>
        <p:txBody>
          <a:bodyPr wrap="square" lIns="45720" rIns="45720">
            <a:spAutoFit/>
          </a:bodyPr>
          <a:lstStyle/>
          <a:p>
            <a:pPr algn="ctr" eaLnBrk="0" hangingPunct="0"/>
            <a:r>
              <a:rPr lang="en-US" sz="1000" dirty="0" smtClean="0"/>
              <a:t>HPC</a:t>
            </a:r>
          </a:p>
        </p:txBody>
      </p:sp>
      <p:sp>
        <p:nvSpPr>
          <p:cNvPr id="63" name="Rectangle 110"/>
          <p:cNvSpPr>
            <a:spLocks noChangeArrowheads="1"/>
          </p:cNvSpPr>
          <p:nvPr/>
        </p:nvSpPr>
        <p:spPr bwMode="auto">
          <a:xfrm>
            <a:off x="4724400" y="2362200"/>
            <a:ext cx="1323975" cy="558800"/>
          </a:xfrm>
          <a:prstGeom prst="rect">
            <a:avLst/>
          </a:prstGeom>
          <a:solidFill>
            <a:srgbClr val="B8E3E0"/>
          </a:solidFill>
          <a:ln w="9525">
            <a:solidFill>
              <a:schemeClr val="tx1"/>
            </a:solidFill>
            <a:miter lim="800000"/>
            <a:headEnd/>
            <a:tailEnd/>
          </a:ln>
        </p:spPr>
        <p:txBody>
          <a:bodyPr lIns="45720" rIns="45720">
            <a:spAutoFit/>
          </a:bodyPr>
          <a:lstStyle/>
          <a:p>
            <a:pPr algn="ctr" eaLnBrk="0" hangingPunct="0"/>
            <a:r>
              <a:rPr lang="en-US" sz="1000" b="0" dirty="0">
                <a:solidFill>
                  <a:schemeClr val="tx1"/>
                </a:solidFill>
              </a:rPr>
              <a:t>Production</a:t>
            </a:r>
          </a:p>
          <a:p>
            <a:pPr algn="ctr" eaLnBrk="0" hangingPunct="0"/>
            <a:r>
              <a:rPr lang="en-US" sz="1000" dirty="0" smtClean="0"/>
              <a:t>GEOP</a:t>
            </a:r>
            <a:r>
              <a:rPr lang="en-US" sz="1000" b="0" dirty="0" smtClean="0">
                <a:solidFill>
                  <a:schemeClr val="tx1"/>
                </a:solidFill>
              </a:rPr>
              <a:t>ROD3</a:t>
            </a:r>
            <a:endParaRPr lang="en-US" sz="1000" b="0" dirty="0">
              <a:solidFill>
                <a:schemeClr val="tx1"/>
              </a:solidFill>
            </a:endParaRPr>
          </a:p>
          <a:p>
            <a:pPr algn="ctr" eaLnBrk="0" hangingPunct="0"/>
            <a:r>
              <a:rPr lang="en-US" sz="1000" b="0" dirty="0">
                <a:solidFill>
                  <a:schemeClr val="tx1"/>
                </a:solidFill>
              </a:rPr>
              <a:t>Linux</a:t>
            </a:r>
          </a:p>
        </p:txBody>
      </p:sp>
      <p:sp>
        <p:nvSpPr>
          <p:cNvPr id="64" name="Text Box 112"/>
          <p:cNvSpPr txBox="1">
            <a:spLocks noChangeArrowheads="1"/>
          </p:cNvSpPr>
          <p:nvPr/>
        </p:nvSpPr>
        <p:spPr bwMode="auto">
          <a:xfrm>
            <a:off x="2362200" y="5562600"/>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a:solidFill>
                  <a:schemeClr val="tx1"/>
                </a:solidFill>
              </a:rPr>
              <a:t>FOS </a:t>
            </a:r>
            <a:r>
              <a:rPr lang="en-US" sz="1000" b="0" dirty="0" smtClean="0">
                <a:solidFill>
                  <a:schemeClr val="tx1"/>
                </a:solidFill>
              </a:rPr>
              <a:t>Forecasts (JTWC,,NHC CPHC)</a:t>
            </a:r>
            <a:endParaRPr lang="en-US" sz="1000" b="0" dirty="0">
              <a:solidFill>
                <a:schemeClr val="tx1"/>
              </a:solidFill>
            </a:endParaRPr>
          </a:p>
          <a:p>
            <a:pPr algn="ctr"/>
            <a:r>
              <a:rPr lang="en-US" sz="1000" b="0" dirty="0">
                <a:solidFill>
                  <a:schemeClr val="tx1"/>
                </a:solidFill>
              </a:rPr>
              <a:t>FOS2</a:t>
            </a:r>
          </a:p>
          <a:p>
            <a:pPr algn="ctr"/>
            <a:r>
              <a:rPr lang="en-US" sz="1000" b="0" dirty="0">
                <a:solidFill>
                  <a:schemeClr val="tx1"/>
                </a:solidFill>
              </a:rPr>
              <a:t>Linux</a:t>
            </a:r>
          </a:p>
        </p:txBody>
      </p:sp>
      <p:sp>
        <p:nvSpPr>
          <p:cNvPr id="66" name="Text Box 76"/>
          <p:cNvSpPr txBox="1">
            <a:spLocks noChangeArrowheads="1"/>
          </p:cNvSpPr>
          <p:nvPr/>
        </p:nvSpPr>
        <p:spPr bwMode="auto">
          <a:xfrm>
            <a:off x="4148469" y="5389867"/>
            <a:ext cx="1151860" cy="553998"/>
          </a:xfrm>
          <a:prstGeom prst="rect">
            <a:avLst/>
          </a:prstGeom>
          <a:noFill/>
          <a:ln w="9525">
            <a:noFill/>
            <a:miter lim="800000"/>
            <a:headEnd/>
            <a:tailEnd/>
          </a:ln>
        </p:spPr>
        <p:txBody>
          <a:bodyPr wrap="square">
            <a:spAutoFit/>
          </a:bodyPr>
          <a:lstStyle/>
          <a:p>
            <a:pPr eaLnBrk="0" hangingPunct="0"/>
            <a:r>
              <a:rPr lang="en-US" sz="1000" b="0" dirty="0" smtClean="0">
                <a:solidFill>
                  <a:schemeClr val="tx1"/>
                </a:solidFill>
              </a:rPr>
              <a:t>ASCII </a:t>
            </a:r>
          </a:p>
          <a:p>
            <a:pPr eaLnBrk="0" hangingPunct="0"/>
            <a:r>
              <a:rPr lang="en-US" sz="1000" b="0" dirty="0" smtClean="0">
                <a:solidFill>
                  <a:schemeClr val="tx1"/>
                </a:solidFill>
              </a:rPr>
              <a:t>ADDE</a:t>
            </a:r>
          </a:p>
          <a:p>
            <a:pPr eaLnBrk="0" hangingPunct="0"/>
            <a:r>
              <a:rPr lang="en-US" sz="1000" b="0" dirty="0" smtClean="0">
                <a:solidFill>
                  <a:schemeClr val="tx1"/>
                </a:solidFill>
              </a:rPr>
              <a:t> </a:t>
            </a:r>
            <a:r>
              <a:rPr lang="en-US" sz="1000" b="0" dirty="0">
                <a:solidFill>
                  <a:schemeClr val="tx1"/>
                </a:solidFill>
              </a:rPr>
              <a:t>Pull</a:t>
            </a:r>
          </a:p>
        </p:txBody>
      </p:sp>
      <p:sp>
        <p:nvSpPr>
          <p:cNvPr id="67" name="Text Box 116"/>
          <p:cNvSpPr txBox="1">
            <a:spLocks noChangeArrowheads="1"/>
          </p:cNvSpPr>
          <p:nvPr/>
        </p:nvSpPr>
        <p:spPr bwMode="auto">
          <a:xfrm>
            <a:off x="6476999" y="2153493"/>
            <a:ext cx="1244599" cy="400110"/>
          </a:xfrm>
          <a:prstGeom prst="rect">
            <a:avLst/>
          </a:prstGeom>
          <a:noFill/>
          <a:ln w="9525">
            <a:noFill/>
            <a:miter lim="800000"/>
            <a:headEnd/>
            <a:tailEnd/>
          </a:ln>
        </p:spPr>
        <p:txBody>
          <a:bodyPr wrap="square" anchor="ctr" anchorCtr="1">
            <a:spAutoFit/>
          </a:bodyPr>
          <a:lstStyle/>
          <a:p>
            <a:pPr algn="ctr"/>
            <a:r>
              <a:rPr lang="en-US" sz="1000" dirty="0" err="1" smtClean="0"/>
              <a:t>Ascii</a:t>
            </a:r>
            <a:r>
              <a:rPr lang="en-US" sz="1000" dirty="0" smtClean="0"/>
              <a:t> and Tar file</a:t>
            </a:r>
            <a:endParaRPr lang="en-US" sz="1000" b="0" dirty="0">
              <a:solidFill>
                <a:schemeClr val="tx1"/>
              </a:solidFill>
            </a:endParaRPr>
          </a:p>
          <a:p>
            <a:pPr algn="ctr"/>
            <a:r>
              <a:rPr lang="en-US" sz="1000" b="0" dirty="0" smtClean="0">
                <a:solidFill>
                  <a:schemeClr val="tx1"/>
                </a:solidFill>
              </a:rPr>
              <a:t>ftp push</a:t>
            </a:r>
            <a:endParaRPr lang="en-US" sz="1000" b="0" dirty="0">
              <a:solidFill>
                <a:schemeClr val="tx1"/>
              </a:solidFill>
            </a:endParaRPr>
          </a:p>
        </p:txBody>
      </p:sp>
      <p:cxnSp>
        <p:nvCxnSpPr>
          <p:cNvPr id="68" name="AutoShape 22"/>
          <p:cNvCxnSpPr>
            <a:cxnSpLocks noChangeShapeType="1"/>
          </p:cNvCxnSpPr>
          <p:nvPr/>
        </p:nvCxnSpPr>
        <p:spPr bwMode="auto">
          <a:xfrm rot="10800000" flipV="1">
            <a:off x="4724400" y="2870200"/>
            <a:ext cx="12700" cy="762000"/>
          </a:xfrm>
          <a:prstGeom prst="bentConnector3">
            <a:avLst>
              <a:gd name="adj1" fmla="val 2218607"/>
            </a:avLst>
          </a:prstGeom>
          <a:noFill/>
          <a:ln w="25400">
            <a:solidFill>
              <a:srgbClr val="100000"/>
            </a:solidFill>
            <a:miter lim="800000"/>
            <a:headEnd type="none" w="sm" len="sm"/>
            <a:tailEnd type="triangle" w="lg" len="lg"/>
          </a:ln>
        </p:spPr>
      </p:cxnSp>
      <p:sp>
        <p:nvSpPr>
          <p:cNvPr id="70" name="Text Box 71"/>
          <p:cNvSpPr txBox="1">
            <a:spLocks noChangeArrowheads="1"/>
          </p:cNvSpPr>
          <p:nvPr/>
        </p:nvSpPr>
        <p:spPr bwMode="auto">
          <a:xfrm>
            <a:off x="4343400" y="1600200"/>
            <a:ext cx="685800" cy="861774"/>
          </a:xfrm>
          <a:prstGeom prst="rect">
            <a:avLst/>
          </a:prstGeom>
          <a:noFill/>
          <a:ln w="9525">
            <a:noFill/>
            <a:miter lim="800000"/>
            <a:headEnd/>
            <a:tailEnd/>
          </a:ln>
        </p:spPr>
        <p:txBody>
          <a:bodyPr wrap="square">
            <a:spAutoFit/>
          </a:bodyPr>
          <a:lstStyle/>
          <a:p>
            <a:pPr eaLnBrk="0" hangingPunct="0"/>
            <a:r>
              <a:rPr lang="en-US" sz="1000" b="0" dirty="0">
                <a:solidFill>
                  <a:schemeClr val="tx1"/>
                </a:solidFill>
              </a:rPr>
              <a:t>McIDAS </a:t>
            </a:r>
            <a:r>
              <a:rPr lang="en-US" sz="1000" b="0" dirty="0" smtClean="0">
                <a:solidFill>
                  <a:schemeClr val="tx1"/>
                </a:solidFill>
              </a:rPr>
              <a:t>Area Files: ADDE pull</a:t>
            </a:r>
          </a:p>
        </p:txBody>
      </p:sp>
      <p:sp>
        <p:nvSpPr>
          <p:cNvPr id="72" name="AutoShape 30"/>
          <p:cNvSpPr>
            <a:spLocks/>
          </p:cNvSpPr>
          <p:nvPr/>
        </p:nvSpPr>
        <p:spPr bwMode="auto">
          <a:xfrm>
            <a:off x="4191000" y="1828800"/>
            <a:ext cx="228600" cy="3581400"/>
          </a:xfrm>
          <a:prstGeom prst="rightBrace">
            <a:avLst>
              <a:gd name="adj1" fmla="val 241597"/>
              <a:gd name="adj2" fmla="val 36991"/>
            </a:avLst>
          </a:prstGeom>
          <a:noFill/>
          <a:ln w="25400" cap="rnd">
            <a:solidFill>
              <a:srgbClr val="100000"/>
            </a:solidFill>
            <a:round/>
            <a:headEnd type="none" w="sm" len="sm"/>
            <a:tailEnd type="none" w="lg" len="lg"/>
          </a:ln>
        </p:spPr>
        <p:txBody>
          <a:bodyPr wrap="none" anchor="ctr"/>
          <a:lstStyle/>
          <a:p>
            <a:pPr eaLnBrk="0" hangingPunct="0"/>
            <a:endParaRPr lang="en-AU" sz="1000">
              <a:solidFill>
                <a:srgbClr val="FF00FF"/>
              </a:solidFill>
            </a:endParaRPr>
          </a:p>
        </p:txBody>
      </p:sp>
      <p:cxnSp>
        <p:nvCxnSpPr>
          <p:cNvPr id="74" name="AutoShape 24"/>
          <p:cNvCxnSpPr>
            <a:cxnSpLocks noChangeShapeType="1"/>
            <a:stCxn id="59" idx="0"/>
            <a:endCxn id="63" idx="2"/>
          </p:cNvCxnSpPr>
          <p:nvPr/>
        </p:nvCxnSpPr>
        <p:spPr bwMode="auto">
          <a:xfrm rot="5400000" flipH="1" flipV="1">
            <a:off x="5283994" y="3021806"/>
            <a:ext cx="203200" cy="1588"/>
          </a:xfrm>
          <a:prstGeom prst="bentConnector3">
            <a:avLst>
              <a:gd name="adj1" fmla="val 50000"/>
            </a:avLst>
          </a:prstGeom>
          <a:noFill/>
          <a:ln w="25400">
            <a:solidFill>
              <a:srgbClr val="100000"/>
            </a:solidFill>
            <a:miter lim="800000"/>
            <a:headEnd type="none" w="sm" len="sm"/>
            <a:tailEnd type="triangle" w="lg" len="lg"/>
          </a:ln>
        </p:spPr>
      </p:cxnSp>
      <p:sp>
        <p:nvSpPr>
          <p:cNvPr id="75" name="Text Box 66"/>
          <p:cNvSpPr txBox="1">
            <a:spLocks noChangeArrowheads="1"/>
          </p:cNvSpPr>
          <p:nvPr/>
        </p:nvSpPr>
        <p:spPr bwMode="auto">
          <a:xfrm>
            <a:off x="6450417" y="3441700"/>
            <a:ext cx="1219200" cy="558800"/>
          </a:xfrm>
          <a:prstGeom prst="rect">
            <a:avLst/>
          </a:prstGeom>
          <a:solidFill>
            <a:srgbClr val="FFCC00"/>
          </a:solidFill>
          <a:ln w="9525">
            <a:solidFill>
              <a:schemeClr val="tx1"/>
            </a:solidFill>
            <a:miter lim="800000"/>
            <a:headEnd/>
            <a:tailEnd/>
          </a:ln>
        </p:spPr>
        <p:txBody>
          <a:bodyPr lIns="45720" rIns="45720">
            <a:spAutoFit/>
          </a:bodyPr>
          <a:lstStyle/>
          <a:p>
            <a:pPr algn="ctr" eaLnBrk="0" hangingPunct="0"/>
            <a:r>
              <a:rPr lang="en-US" sz="1000" b="0" dirty="0">
                <a:solidFill>
                  <a:schemeClr val="tx1"/>
                </a:solidFill>
              </a:rPr>
              <a:t>Distribution via ftp</a:t>
            </a:r>
          </a:p>
          <a:p>
            <a:pPr algn="ctr" eaLnBrk="0" hangingPunct="0"/>
            <a:r>
              <a:rPr lang="en-US" sz="1000" b="0" dirty="0">
                <a:solidFill>
                  <a:schemeClr val="tx1"/>
                </a:solidFill>
              </a:rPr>
              <a:t>SATEPSANONE</a:t>
            </a:r>
          </a:p>
          <a:p>
            <a:pPr algn="ctr" eaLnBrk="0" hangingPunct="0"/>
            <a:r>
              <a:rPr lang="en-US" sz="1000" b="0" dirty="0">
                <a:solidFill>
                  <a:schemeClr val="tx1"/>
                </a:solidFill>
              </a:rPr>
              <a:t>AIX</a:t>
            </a:r>
          </a:p>
        </p:txBody>
      </p:sp>
      <p:cxnSp>
        <p:nvCxnSpPr>
          <p:cNvPr id="77" name="AutoShape 23"/>
          <p:cNvCxnSpPr>
            <a:cxnSpLocks noChangeShapeType="1"/>
            <a:stCxn id="63" idx="3"/>
            <a:endCxn id="75" idx="1"/>
          </p:cNvCxnSpPr>
          <p:nvPr/>
        </p:nvCxnSpPr>
        <p:spPr bwMode="auto">
          <a:xfrm>
            <a:off x="6048375" y="2641600"/>
            <a:ext cx="402042" cy="1079500"/>
          </a:xfrm>
          <a:prstGeom prst="bentConnector3">
            <a:avLst>
              <a:gd name="adj1" fmla="val 50000"/>
            </a:avLst>
          </a:prstGeom>
          <a:noFill/>
          <a:ln w="25400">
            <a:solidFill>
              <a:srgbClr val="100000"/>
            </a:solidFill>
            <a:miter lim="800000"/>
            <a:headEnd type="none" w="sm" len="sm"/>
            <a:tailEnd type="triangle" w="lg" len="lg"/>
          </a:ln>
        </p:spPr>
      </p:cxnSp>
      <p:cxnSp>
        <p:nvCxnSpPr>
          <p:cNvPr id="79" name="AutoShape 23"/>
          <p:cNvCxnSpPr>
            <a:cxnSpLocks noChangeShapeType="1"/>
            <a:stCxn id="63" idx="3"/>
            <a:endCxn id="60" idx="1"/>
          </p:cNvCxnSpPr>
          <p:nvPr/>
        </p:nvCxnSpPr>
        <p:spPr bwMode="auto">
          <a:xfrm>
            <a:off x="6048375" y="2641600"/>
            <a:ext cx="387866" cy="152400"/>
          </a:xfrm>
          <a:prstGeom prst="bentConnector3">
            <a:avLst>
              <a:gd name="adj1" fmla="val 50000"/>
            </a:avLst>
          </a:prstGeom>
          <a:noFill/>
          <a:ln w="25400">
            <a:solidFill>
              <a:srgbClr val="100000"/>
            </a:solidFill>
            <a:miter lim="800000"/>
            <a:headEnd type="none" w="sm" len="sm"/>
            <a:tailEnd type="triangle" w="lg" len="lg"/>
          </a:ln>
        </p:spPr>
      </p:cxnSp>
      <p:sp>
        <p:nvSpPr>
          <p:cNvPr id="84" name="Text Box 75"/>
          <p:cNvSpPr txBox="1">
            <a:spLocks noChangeArrowheads="1"/>
          </p:cNvSpPr>
          <p:nvPr/>
        </p:nvSpPr>
        <p:spPr bwMode="auto">
          <a:xfrm>
            <a:off x="2362200" y="3200400"/>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a:solidFill>
                  <a:schemeClr val="tx1"/>
                </a:solidFill>
              </a:rPr>
              <a:t>N-18/19 /</a:t>
            </a:r>
            <a:r>
              <a:rPr lang="en-US" sz="1000" b="0" dirty="0" err="1" smtClean="0">
                <a:solidFill>
                  <a:schemeClr val="tx1"/>
                </a:solidFill>
              </a:rPr>
              <a:t>MetOp</a:t>
            </a:r>
            <a:r>
              <a:rPr lang="en-US" sz="1000" b="0" dirty="0" smtClean="0">
                <a:solidFill>
                  <a:schemeClr val="tx1"/>
                </a:solidFill>
              </a:rPr>
              <a:t>-A/B </a:t>
            </a:r>
            <a:r>
              <a:rPr lang="en-US" sz="1000" b="0" dirty="0">
                <a:solidFill>
                  <a:schemeClr val="tx1"/>
                </a:solidFill>
              </a:rPr>
              <a:t>MHS MW rain rates</a:t>
            </a:r>
          </a:p>
          <a:p>
            <a:pPr algn="ctr"/>
            <a:r>
              <a:rPr lang="en-US" sz="1000" dirty="0" smtClean="0"/>
              <a:t>SFS/GEODIST</a:t>
            </a:r>
            <a:endParaRPr lang="en-US" sz="1000" b="0" dirty="0">
              <a:solidFill>
                <a:schemeClr val="tx1"/>
              </a:solidFill>
            </a:endParaRPr>
          </a:p>
          <a:p>
            <a:pPr algn="ctr"/>
            <a:r>
              <a:rPr lang="en-US" sz="1000" b="0" dirty="0">
                <a:solidFill>
                  <a:schemeClr val="tx1"/>
                </a:solidFill>
              </a:rPr>
              <a:t>Linux</a:t>
            </a:r>
          </a:p>
        </p:txBody>
      </p:sp>
      <p:sp>
        <p:nvSpPr>
          <p:cNvPr id="85" name="Text Box 38"/>
          <p:cNvSpPr txBox="1">
            <a:spLocks noChangeArrowheads="1"/>
          </p:cNvSpPr>
          <p:nvPr/>
        </p:nvSpPr>
        <p:spPr bwMode="auto">
          <a:xfrm>
            <a:off x="4724400" y="4648200"/>
            <a:ext cx="1320800" cy="558800"/>
          </a:xfrm>
          <a:prstGeom prst="rect">
            <a:avLst/>
          </a:prstGeom>
          <a:solidFill>
            <a:srgbClr val="CC99FF"/>
          </a:solidFill>
          <a:ln w="9525">
            <a:solidFill>
              <a:schemeClr val="tx1"/>
            </a:solidFill>
            <a:miter lim="800000"/>
            <a:headEnd/>
            <a:tailEnd/>
          </a:ln>
        </p:spPr>
        <p:txBody>
          <a:bodyPr lIns="45720" rIns="45720">
            <a:spAutoFit/>
          </a:bodyPr>
          <a:lstStyle/>
          <a:p>
            <a:pPr algn="ctr" eaLnBrk="0" hangingPunct="0"/>
            <a:r>
              <a:rPr lang="en-US" sz="1000" b="0" dirty="0">
                <a:solidFill>
                  <a:schemeClr val="tx1"/>
                </a:solidFill>
              </a:rPr>
              <a:t>Development</a:t>
            </a:r>
          </a:p>
          <a:p>
            <a:pPr algn="ctr" eaLnBrk="0" hangingPunct="0"/>
            <a:r>
              <a:rPr lang="en-US" sz="1000" dirty="0" smtClean="0"/>
              <a:t>GEODEV</a:t>
            </a:r>
            <a:endParaRPr lang="en-US" sz="1000" b="0" dirty="0">
              <a:solidFill>
                <a:schemeClr val="tx1"/>
              </a:solidFill>
            </a:endParaRPr>
          </a:p>
          <a:p>
            <a:pPr algn="ctr" eaLnBrk="0" hangingPunct="0"/>
            <a:r>
              <a:rPr lang="en-US" sz="1000" b="0" dirty="0">
                <a:solidFill>
                  <a:schemeClr val="tx1"/>
                </a:solidFill>
              </a:rPr>
              <a:t>Linux</a:t>
            </a:r>
          </a:p>
        </p:txBody>
      </p:sp>
      <p:cxnSp>
        <p:nvCxnSpPr>
          <p:cNvPr id="88" name="AutoShape 22"/>
          <p:cNvCxnSpPr>
            <a:cxnSpLocks noChangeShapeType="1"/>
          </p:cNvCxnSpPr>
          <p:nvPr/>
        </p:nvCxnSpPr>
        <p:spPr bwMode="auto">
          <a:xfrm rot="10800000" flipV="1">
            <a:off x="4724400" y="2870200"/>
            <a:ext cx="12700" cy="2286000"/>
          </a:xfrm>
          <a:prstGeom prst="bentConnector3">
            <a:avLst>
              <a:gd name="adj1" fmla="val 2134890"/>
            </a:avLst>
          </a:prstGeom>
          <a:noFill/>
          <a:ln w="25400">
            <a:solidFill>
              <a:srgbClr val="100000"/>
            </a:solidFill>
            <a:miter lim="800000"/>
            <a:headEnd type="none" w="sm" len="sm"/>
            <a:tailEnd type="triangle" w="lg" len="lg"/>
          </a:ln>
        </p:spPr>
      </p:cxnSp>
      <p:sp>
        <p:nvSpPr>
          <p:cNvPr id="89" name="Text Box 66"/>
          <p:cNvSpPr txBox="1">
            <a:spLocks noChangeArrowheads="1"/>
          </p:cNvSpPr>
          <p:nvPr/>
        </p:nvSpPr>
        <p:spPr bwMode="auto">
          <a:xfrm>
            <a:off x="6400800" y="1600200"/>
            <a:ext cx="1219200" cy="553998"/>
          </a:xfrm>
          <a:prstGeom prst="rect">
            <a:avLst/>
          </a:prstGeom>
          <a:solidFill>
            <a:srgbClr val="FFCC00"/>
          </a:solidFill>
          <a:ln w="9525">
            <a:solidFill>
              <a:schemeClr val="tx1"/>
            </a:solidFill>
            <a:miter lim="800000"/>
            <a:headEnd/>
            <a:tailEnd/>
          </a:ln>
        </p:spPr>
        <p:txBody>
          <a:bodyPr lIns="45720" rIns="45720">
            <a:spAutoFit/>
          </a:bodyPr>
          <a:lstStyle/>
          <a:p>
            <a:pPr algn="ctr" eaLnBrk="0" hangingPunct="0"/>
            <a:r>
              <a:rPr lang="en-US" sz="1000" b="0" dirty="0" smtClean="0">
                <a:solidFill>
                  <a:schemeClr val="tx1"/>
                </a:solidFill>
              </a:rPr>
              <a:t> </a:t>
            </a:r>
          </a:p>
          <a:p>
            <a:pPr algn="ctr" eaLnBrk="0" hangingPunct="0"/>
            <a:r>
              <a:rPr lang="en-US" sz="1000" b="0" dirty="0" smtClean="0">
                <a:solidFill>
                  <a:schemeClr val="tx1"/>
                </a:solidFill>
              </a:rPr>
              <a:t>DDS</a:t>
            </a:r>
            <a:endParaRPr lang="en-US" sz="1000" b="0" dirty="0">
              <a:solidFill>
                <a:schemeClr val="tx1"/>
              </a:solidFill>
            </a:endParaRPr>
          </a:p>
          <a:p>
            <a:pPr algn="ctr" eaLnBrk="0" hangingPunct="0"/>
            <a:r>
              <a:rPr lang="en-US" sz="1000" dirty="0" smtClean="0"/>
              <a:t>AIX</a:t>
            </a:r>
            <a:endParaRPr lang="en-US" sz="1000" b="0" dirty="0">
              <a:solidFill>
                <a:schemeClr val="tx1"/>
              </a:solidFill>
            </a:endParaRPr>
          </a:p>
        </p:txBody>
      </p:sp>
      <p:cxnSp>
        <p:nvCxnSpPr>
          <p:cNvPr id="90" name="AutoShape 23"/>
          <p:cNvCxnSpPr>
            <a:cxnSpLocks noChangeShapeType="1"/>
            <a:stCxn id="63" idx="3"/>
            <a:endCxn id="89" idx="1"/>
          </p:cNvCxnSpPr>
          <p:nvPr/>
        </p:nvCxnSpPr>
        <p:spPr bwMode="auto">
          <a:xfrm flipV="1">
            <a:off x="6048375" y="1877199"/>
            <a:ext cx="352425" cy="764401"/>
          </a:xfrm>
          <a:prstGeom prst="bentConnector3">
            <a:avLst>
              <a:gd name="adj1" fmla="val 50000"/>
            </a:avLst>
          </a:prstGeom>
          <a:noFill/>
          <a:ln w="25400">
            <a:solidFill>
              <a:srgbClr val="100000"/>
            </a:solidFill>
            <a:miter lim="800000"/>
            <a:headEnd type="none" w="sm" len="sm"/>
            <a:tailEnd type="triangle" w="lg" len="lg"/>
          </a:ln>
        </p:spPr>
      </p:cxnSp>
      <p:cxnSp>
        <p:nvCxnSpPr>
          <p:cNvPr id="91" name="AutoShape 22"/>
          <p:cNvCxnSpPr>
            <a:cxnSpLocks noChangeShapeType="1"/>
            <a:stCxn id="92" idx="0"/>
            <a:endCxn id="59" idx="2"/>
          </p:cNvCxnSpPr>
          <p:nvPr/>
        </p:nvCxnSpPr>
        <p:spPr bwMode="auto">
          <a:xfrm rot="5400000" flipH="1" flipV="1">
            <a:off x="5276850" y="3778250"/>
            <a:ext cx="203200" cy="12700"/>
          </a:xfrm>
          <a:prstGeom prst="bentConnector3">
            <a:avLst>
              <a:gd name="adj1" fmla="val 50000"/>
            </a:avLst>
          </a:prstGeom>
          <a:noFill/>
          <a:ln w="25400">
            <a:solidFill>
              <a:srgbClr val="100000"/>
            </a:solidFill>
            <a:miter lim="800000"/>
            <a:headEnd type="none" w="sm" len="sm"/>
            <a:tailEnd type="triangle" w="lg" len="lg"/>
          </a:ln>
        </p:spPr>
      </p:cxnSp>
      <p:sp>
        <p:nvSpPr>
          <p:cNvPr id="92" name="Text Box 38"/>
          <p:cNvSpPr txBox="1">
            <a:spLocks noChangeArrowheads="1"/>
          </p:cNvSpPr>
          <p:nvPr/>
        </p:nvSpPr>
        <p:spPr bwMode="auto">
          <a:xfrm>
            <a:off x="4724400" y="3886200"/>
            <a:ext cx="1295400" cy="558800"/>
          </a:xfrm>
          <a:prstGeom prst="rect">
            <a:avLst/>
          </a:prstGeom>
          <a:solidFill>
            <a:srgbClr val="CC99FF"/>
          </a:solidFill>
          <a:ln w="9525">
            <a:solidFill>
              <a:schemeClr val="tx1"/>
            </a:solidFill>
            <a:miter lim="800000"/>
            <a:headEnd/>
            <a:tailEnd/>
          </a:ln>
        </p:spPr>
        <p:txBody>
          <a:bodyPr lIns="45720" rIns="45720">
            <a:spAutoFit/>
          </a:bodyPr>
          <a:lstStyle/>
          <a:p>
            <a:pPr algn="ctr" eaLnBrk="0" hangingPunct="0"/>
            <a:r>
              <a:rPr lang="en-US" sz="1000" b="0" dirty="0">
                <a:solidFill>
                  <a:schemeClr val="tx1"/>
                </a:solidFill>
              </a:rPr>
              <a:t>CM Repository</a:t>
            </a:r>
          </a:p>
          <a:p>
            <a:pPr algn="ctr" eaLnBrk="0" hangingPunct="0"/>
            <a:r>
              <a:rPr lang="en-US" sz="1000" dirty="0"/>
              <a:t>c</a:t>
            </a:r>
            <a:r>
              <a:rPr lang="en-US" sz="1000" dirty="0" smtClean="0"/>
              <a:t>m-</a:t>
            </a:r>
            <a:r>
              <a:rPr lang="en-US" sz="1000" dirty="0" err="1" smtClean="0"/>
              <a:t>espc</a:t>
            </a:r>
            <a:endParaRPr lang="en-US" sz="1000" b="0" dirty="0">
              <a:solidFill>
                <a:schemeClr val="tx1"/>
              </a:solidFill>
            </a:endParaRPr>
          </a:p>
          <a:p>
            <a:pPr algn="ctr" eaLnBrk="0" hangingPunct="0"/>
            <a:r>
              <a:rPr lang="en-US" sz="1000" b="0" dirty="0">
                <a:solidFill>
                  <a:schemeClr val="tx1"/>
                </a:solidFill>
              </a:rPr>
              <a:t>Linux</a:t>
            </a:r>
          </a:p>
        </p:txBody>
      </p:sp>
      <p:sp>
        <p:nvSpPr>
          <p:cNvPr id="95" name="Text Box 66"/>
          <p:cNvSpPr txBox="1">
            <a:spLocks noChangeArrowheads="1"/>
          </p:cNvSpPr>
          <p:nvPr/>
        </p:nvSpPr>
        <p:spPr bwMode="auto">
          <a:xfrm>
            <a:off x="7856131" y="2078919"/>
            <a:ext cx="1244600" cy="246221"/>
          </a:xfrm>
          <a:prstGeom prst="rect">
            <a:avLst/>
          </a:prstGeom>
          <a:noFill/>
          <a:ln w="9525">
            <a:solidFill>
              <a:schemeClr val="tx1"/>
            </a:solidFill>
            <a:miter lim="800000"/>
            <a:headEnd/>
            <a:tailEnd/>
          </a:ln>
        </p:spPr>
        <p:txBody>
          <a:bodyPr wrap="square" lIns="45720" rIns="45720">
            <a:spAutoFit/>
          </a:bodyPr>
          <a:lstStyle/>
          <a:p>
            <a:pPr algn="ctr" eaLnBrk="0" hangingPunct="0"/>
            <a:r>
              <a:rPr lang="en-US" sz="1000" dirty="0" smtClean="0"/>
              <a:t>NCEI</a:t>
            </a:r>
            <a:endParaRPr lang="en-US" sz="1000" b="0" dirty="0" smtClean="0">
              <a:solidFill>
                <a:schemeClr val="tx1"/>
              </a:solidFill>
            </a:endParaRPr>
          </a:p>
        </p:txBody>
      </p:sp>
      <p:cxnSp>
        <p:nvCxnSpPr>
          <p:cNvPr id="96" name="AutoShape 23"/>
          <p:cNvCxnSpPr>
            <a:cxnSpLocks noChangeShapeType="1"/>
            <a:stCxn id="89" idx="3"/>
            <a:endCxn id="95" idx="1"/>
          </p:cNvCxnSpPr>
          <p:nvPr/>
        </p:nvCxnSpPr>
        <p:spPr bwMode="auto">
          <a:xfrm>
            <a:off x="7620000" y="1877199"/>
            <a:ext cx="236131" cy="324831"/>
          </a:xfrm>
          <a:prstGeom prst="bentConnector3">
            <a:avLst>
              <a:gd name="adj1" fmla="val 50000"/>
            </a:avLst>
          </a:prstGeom>
          <a:noFill/>
          <a:ln w="25400">
            <a:solidFill>
              <a:schemeClr val="tx1"/>
            </a:solidFill>
            <a:miter lim="800000"/>
            <a:headEnd type="none" w="sm" len="sm"/>
            <a:tailEnd type="triangle" w="lg" len="lg"/>
          </a:ln>
        </p:spPr>
      </p:cxnSp>
      <p:cxnSp>
        <p:nvCxnSpPr>
          <p:cNvPr id="98" name="AutoShape 22"/>
          <p:cNvCxnSpPr>
            <a:cxnSpLocks noChangeShapeType="1"/>
            <a:stCxn id="85" idx="0"/>
            <a:endCxn id="92" idx="2"/>
          </p:cNvCxnSpPr>
          <p:nvPr/>
        </p:nvCxnSpPr>
        <p:spPr bwMode="auto">
          <a:xfrm rot="16200000" flipV="1">
            <a:off x="5276850" y="4540250"/>
            <a:ext cx="203200" cy="12700"/>
          </a:xfrm>
          <a:prstGeom prst="bentConnector3">
            <a:avLst>
              <a:gd name="adj1" fmla="val 50000"/>
            </a:avLst>
          </a:prstGeom>
          <a:noFill/>
          <a:ln w="25400">
            <a:solidFill>
              <a:srgbClr val="100000"/>
            </a:solidFill>
            <a:miter lim="800000"/>
            <a:headEnd type="none" w="sm" len="sm"/>
            <a:tailEnd type="triangle" w="lg" len="lg"/>
          </a:ln>
        </p:spPr>
      </p:cxnSp>
      <p:cxnSp>
        <p:nvCxnSpPr>
          <p:cNvPr id="99" name="AutoShape 23"/>
          <p:cNvCxnSpPr>
            <a:cxnSpLocks noChangeShapeType="1"/>
            <a:stCxn id="89" idx="3"/>
            <a:endCxn id="61" idx="1"/>
          </p:cNvCxnSpPr>
          <p:nvPr/>
        </p:nvCxnSpPr>
        <p:spPr bwMode="auto">
          <a:xfrm flipV="1">
            <a:off x="7620000" y="1723311"/>
            <a:ext cx="248831" cy="153888"/>
          </a:xfrm>
          <a:prstGeom prst="bentConnector3">
            <a:avLst>
              <a:gd name="adj1" fmla="val 50000"/>
            </a:avLst>
          </a:prstGeom>
          <a:noFill/>
          <a:ln w="25400">
            <a:solidFill>
              <a:srgbClr val="100000"/>
            </a:solidFill>
            <a:miter lim="800000"/>
            <a:headEnd type="none" w="sm" len="sm"/>
            <a:tailEnd type="triangle" w="lg" len="lg"/>
          </a:ln>
        </p:spPr>
      </p:cxnSp>
      <p:sp>
        <p:nvSpPr>
          <p:cNvPr id="101" name="Text Box 77"/>
          <p:cNvSpPr txBox="1">
            <a:spLocks noChangeArrowheads="1"/>
          </p:cNvSpPr>
          <p:nvPr/>
        </p:nvSpPr>
        <p:spPr bwMode="auto">
          <a:xfrm>
            <a:off x="2362200" y="4038600"/>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a:solidFill>
                  <a:schemeClr val="tx1"/>
                </a:solidFill>
              </a:rPr>
              <a:t>DMSP </a:t>
            </a:r>
            <a:r>
              <a:rPr lang="en-US" sz="1000" b="0" dirty="0" smtClean="0">
                <a:solidFill>
                  <a:schemeClr val="tx1"/>
                </a:solidFill>
              </a:rPr>
              <a:t>F17/18/19 SSMI/S</a:t>
            </a:r>
            <a:endParaRPr lang="en-US" sz="1000" b="0" dirty="0">
              <a:solidFill>
                <a:schemeClr val="tx1"/>
              </a:solidFill>
            </a:endParaRPr>
          </a:p>
          <a:p>
            <a:pPr algn="ctr"/>
            <a:r>
              <a:rPr lang="en-US" sz="1000" b="0" dirty="0" smtClean="0">
                <a:solidFill>
                  <a:schemeClr val="tx1"/>
                </a:solidFill>
              </a:rPr>
              <a:t>FNMOC </a:t>
            </a:r>
            <a:r>
              <a:rPr lang="en-US" sz="1000" b="0" dirty="0">
                <a:solidFill>
                  <a:schemeClr val="tx1"/>
                </a:solidFill>
              </a:rPr>
              <a:t>MW rain rates</a:t>
            </a:r>
          </a:p>
          <a:p>
            <a:pPr algn="ctr"/>
            <a:r>
              <a:rPr lang="en-US" sz="1000" dirty="0" smtClean="0"/>
              <a:t>SFS/GEODIST</a:t>
            </a:r>
            <a:endParaRPr lang="en-US" sz="1000" b="0" dirty="0">
              <a:solidFill>
                <a:schemeClr val="tx1"/>
              </a:solidFill>
            </a:endParaRPr>
          </a:p>
          <a:p>
            <a:pPr algn="ctr"/>
            <a:r>
              <a:rPr lang="en-US" sz="1000" b="0" dirty="0">
                <a:solidFill>
                  <a:schemeClr val="tx1"/>
                </a:solidFill>
              </a:rPr>
              <a:t>Linux</a:t>
            </a:r>
            <a:endParaRPr lang="en-US" sz="1000" dirty="0">
              <a:solidFill>
                <a:schemeClr val="tx1"/>
              </a:solidFill>
            </a:endParaRPr>
          </a:p>
        </p:txBody>
      </p:sp>
      <p:sp>
        <p:nvSpPr>
          <p:cNvPr id="102" name="Text Box 77"/>
          <p:cNvSpPr txBox="1">
            <a:spLocks noChangeArrowheads="1"/>
          </p:cNvSpPr>
          <p:nvPr/>
        </p:nvSpPr>
        <p:spPr bwMode="auto">
          <a:xfrm>
            <a:off x="2362200" y="4876800"/>
            <a:ext cx="1828800" cy="553998"/>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smtClean="0">
                <a:solidFill>
                  <a:schemeClr val="tx1"/>
                </a:solidFill>
              </a:rPr>
              <a:t>GHE </a:t>
            </a:r>
            <a:r>
              <a:rPr lang="en-US" sz="1000" dirty="0" smtClean="0"/>
              <a:t>SATEPSDIST IRRRs</a:t>
            </a:r>
          </a:p>
          <a:p>
            <a:pPr algn="ctr"/>
            <a:r>
              <a:rPr lang="en-US" sz="1000" b="0" dirty="0" smtClean="0">
                <a:solidFill>
                  <a:schemeClr val="tx1"/>
                </a:solidFill>
              </a:rPr>
              <a:t>SFS/GEODIST</a:t>
            </a:r>
            <a:endParaRPr lang="en-US" sz="1000" b="0" dirty="0">
              <a:solidFill>
                <a:schemeClr val="tx1"/>
              </a:solidFill>
            </a:endParaRPr>
          </a:p>
          <a:p>
            <a:pPr algn="ctr"/>
            <a:r>
              <a:rPr lang="en-US" sz="1000" b="0" dirty="0">
                <a:solidFill>
                  <a:schemeClr val="tx1"/>
                </a:solidFill>
              </a:rPr>
              <a:t>Linux</a:t>
            </a:r>
            <a:endParaRPr lang="en-US" sz="1000" dirty="0">
              <a:solidFill>
                <a:schemeClr val="tx1"/>
              </a:solidFill>
            </a:endParaRPr>
          </a:p>
        </p:txBody>
      </p:sp>
      <p:grpSp>
        <p:nvGrpSpPr>
          <p:cNvPr id="104" name="Group 67"/>
          <p:cNvGrpSpPr>
            <a:grpSpLocks/>
          </p:cNvGrpSpPr>
          <p:nvPr/>
        </p:nvGrpSpPr>
        <p:grpSpPr bwMode="auto">
          <a:xfrm>
            <a:off x="4419600" y="5791200"/>
            <a:ext cx="2613025" cy="866775"/>
            <a:chOff x="762000" y="5638800"/>
            <a:chExt cx="2613025" cy="866900"/>
          </a:xfrm>
        </p:grpSpPr>
        <p:sp>
          <p:nvSpPr>
            <p:cNvPr id="105" name="Text Box 121"/>
            <p:cNvSpPr txBox="1">
              <a:spLocks noChangeArrowheads="1"/>
            </p:cNvSpPr>
            <p:nvPr/>
          </p:nvSpPr>
          <p:spPr bwMode="auto">
            <a:xfrm>
              <a:off x="1176338" y="6343827"/>
              <a:ext cx="1790700" cy="161873"/>
            </a:xfrm>
            <a:prstGeom prst="rect">
              <a:avLst/>
            </a:prstGeom>
            <a:noFill/>
            <a:ln w="9525">
              <a:solidFill>
                <a:schemeClr val="tx1"/>
              </a:solidFill>
              <a:miter lim="800000"/>
              <a:headEnd/>
              <a:tailEnd/>
            </a:ln>
          </p:spPr>
          <p:txBody>
            <a:bodyPr lIns="45720" tIns="0" rIns="45720" bIns="0"/>
            <a:lstStyle/>
            <a:p>
              <a:pPr eaLnBrk="0" hangingPunct="0">
                <a:spcBef>
                  <a:spcPct val="50000"/>
                </a:spcBef>
              </a:pPr>
              <a:r>
                <a:rPr lang="en-US" sz="1000" b="0">
                  <a:solidFill>
                    <a:schemeClr val="tx1"/>
                  </a:solidFill>
                </a:rPr>
                <a:t>External User Zone</a:t>
              </a:r>
            </a:p>
          </p:txBody>
        </p:sp>
        <p:sp>
          <p:nvSpPr>
            <p:cNvPr id="106" name="Text Box 107"/>
            <p:cNvSpPr txBox="1">
              <a:spLocks noChangeArrowheads="1"/>
            </p:cNvSpPr>
            <p:nvPr/>
          </p:nvSpPr>
          <p:spPr bwMode="auto">
            <a:xfrm>
              <a:off x="1176338" y="6178377"/>
              <a:ext cx="1790700" cy="161873"/>
            </a:xfrm>
            <a:prstGeom prst="rect">
              <a:avLst/>
            </a:prstGeom>
            <a:solidFill>
              <a:srgbClr val="FFCC00"/>
            </a:solidFill>
            <a:ln w="9525">
              <a:solidFill>
                <a:schemeClr val="tx1"/>
              </a:solidFill>
              <a:miter lim="800000"/>
              <a:headEnd/>
              <a:tailEnd/>
            </a:ln>
          </p:spPr>
          <p:txBody>
            <a:bodyPr lIns="45720" tIns="0" rIns="45720" bIns="0"/>
            <a:lstStyle/>
            <a:p>
              <a:pPr eaLnBrk="0" hangingPunct="0">
                <a:spcBef>
                  <a:spcPct val="50000"/>
                </a:spcBef>
              </a:pPr>
              <a:r>
                <a:rPr lang="en-US" sz="1000" b="0" dirty="0">
                  <a:solidFill>
                    <a:schemeClr val="tx1"/>
                  </a:solidFill>
                </a:rPr>
                <a:t>Distribution Zone (DMZ)</a:t>
              </a:r>
            </a:p>
          </p:txBody>
        </p:sp>
        <p:sp>
          <p:nvSpPr>
            <p:cNvPr id="107" name="Text Box 108"/>
            <p:cNvSpPr txBox="1">
              <a:spLocks noChangeArrowheads="1"/>
            </p:cNvSpPr>
            <p:nvPr/>
          </p:nvSpPr>
          <p:spPr bwMode="auto">
            <a:xfrm>
              <a:off x="1176338" y="6026026"/>
              <a:ext cx="1790700" cy="161873"/>
            </a:xfrm>
            <a:prstGeom prst="rect">
              <a:avLst/>
            </a:prstGeom>
            <a:solidFill>
              <a:srgbClr val="CC99FF"/>
            </a:solidFill>
            <a:ln w="9525">
              <a:solidFill>
                <a:schemeClr val="tx1"/>
              </a:solidFill>
              <a:miter lim="800000"/>
              <a:headEnd/>
              <a:tailEnd/>
            </a:ln>
          </p:spPr>
          <p:txBody>
            <a:bodyPr lIns="45720" tIns="0" rIns="45720" bIns="0"/>
            <a:lstStyle/>
            <a:p>
              <a:pPr eaLnBrk="0" hangingPunct="0">
                <a:spcBef>
                  <a:spcPct val="50000"/>
                </a:spcBef>
              </a:pPr>
              <a:r>
                <a:rPr lang="en-US" sz="1000" b="0">
                  <a:solidFill>
                    <a:schemeClr val="tx1"/>
                  </a:solidFill>
                </a:rPr>
                <a:t>Development Zone</a:t>
              </a:r>
            </a:p>
          </p:txBody>
        </p:sp>
        <p:sp>
          <p:nvSpPr>
            <p:cNvPr id="108" name="Text Box 109"/>
            <p:cNvSpPr txBox="1">
              <a:spLocks noChangeArrowheads="1"/>
            </p:cNvSpPr>
            <p:nvPr/>
          </p:nvSpPr>
          <p:spPr bwMode="auto">
            <a:xfrm>
              <a:off x="1176338" y="5864153"/>
              <a:ext cx="1790700" cy="161873"/>
            </a:xfrm>
            <a:prstGeom prst="rect">
              <a:avLst/>
            </a:prstGeom>
            <a:solidFill>
              <a:srgbClr val="B8E3E0"/>
            </a:solidFill>
            <a:ln w="9525">
              <a:solidFill>
                <a:schemeClr val="tx1"/>
              </a:solidFill>
              <a:miter lim="800000"/>
              <a:headEnd/>
              <a:tailEnd/>
            </a:ln>
          </p:spPr>
          <p:txBody>
            <a:bodyPr lIns="45720" tIns="0" rIns="45720" bIns="0"/>
            <a:lstStyle/>
            <a:p>
              <a:pPr eaLnBrk="0" hangingPunct="0">
                <a:spcBef>
                  <a:spcPct val="50000"/>
                </a:spcBef>
              </a:pPr>
              <a:r>
                <a:rPr lang="en-US" sz="1000" b="0">
                  <a:solidFill>
                    <a:schemeClr val="tx1"/>
                  </a:solidFill>
                </a:rPr>
                <a:t>Production Zone</a:t>
              </a:r>
            </a:p>
          </p:txBody>
        </p:sp>
        <p:sp>
          <p:nvSpPr>
            <p:cNvPr id="109" name="Text Box 111"/>
            <p:cNvSpPr txBox="1">
              <a:spLocks noChangeArrowheads="1"/>
            </p:cNvSpPr>
            <p:nvPr/>
          </p:nvSpPr>
          <p:spPr bwMode="auto">
            <a:xfrm>
              <a:off x="762000" y="5638800"/>
              <a:ext cx="2613025" cy="244397"/>
            </a:xfrm>
            <a:prstGeom prst="rect">
              <a:avLst/>
            </a:prstGeom>
            <a:noFill/>
            <a:ln w="9525">
              <a:noFill/>
              <a:miter lim="800000"/>
              <a:headEnd/>
              <a:tailEnd/>
            </a:ln>
          </p:spPr>
          <p:txBody>
            <a:bodyPr>
              <a:spAutoFit/>
            </a:bodyPr>
            <a:lstStyle/>
            <a:p>
              <a:pPr algn="ctr" eaLnBrk="0" hangingPunct="0"/>
              <a:r>
                <a:rPr lang="en-US" sz="1000" b="0" dirty="0">
                  <a:solidFill>
                    <a:schemeClr val="tx1"/>
                  </a:solidFill>
                </a:rPr>
                <a:t>  SATEPS Security at ESPC/NSOF</a:t>
              </a:r>
            </a:p>
          </p:txBody>
        </p:sp>
      </p:grpSp>
      <p:sp>
        <p:nvSpPr>
          <p:cNvPr id="110" name="Text Box 77"/>
          <p:cNvSpPr txBox="1">
            <a:spLocks noChangeArrowheads="1"/>
          </p:cNvSpPr>
          <p:nvPr/>
        </p:nvSpPr>
        <p:spPr bwMode="auto">
          <a:xfrm>
            <a:off x="2362200" y="2514600"/>
            <a:ext cx="1828800" cy="553998"/>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dirty="0" smtClean="0"/>
              <a:t>S-NPP ATMS MW </a:t>
            </a:r>
            <a:r>
              <a:rPr lang="en-US" sz="1000" dirty="0"/>
              <a:t>rain rate</a:t>
            </a:r>
          </a:p>
          <a:p>
            <a:pPr algn="ctr"/>
            <a:r>
              <a:rPr lang="en-US" sz="1000" dirty="0" smtClean="0"/>
              <a:t>SFS/GEODIST</a:t>
            </a:r>
          </a:p>
          <a:p>
            <a:pPr algn="ctr"/>
            <a:r>
              <a:rPr lang="en-US" sz="1000" dirty="0" smtClean="0"/>
              <a:t>Linux</a:t>
            </a:r>
            <a:endParaRPr lang="en-US" sz="1000" dirty="0"/>
          </a:p>
        </p:txBody>
      </p:sp>
      <p:sp>
        <p:nvSpPr>
          <p:cNvPr id="111" name="Text Box 77"/>
          <p:cNvSpPr txBox="1">
            <a:spLocks noChangeArrowheads="1"/>
          </p:cNvSpPr>
          <p:nvPr/>
        </p:nvSpPr>
        <p:spPr bwMode="auto">
          <a:xfrm>
            <a:off x="2362200" y="1828800"/>
            <a:ext cx="1828800" cy="553998"/>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dirty="0" smtClean="0">
                <a:solidFill>
                  <a:schemeClr val="tx1"/>
                </a:solidFill>
              </a:rPr>
              <a:t>GCOM-W1 AMSR-2  </a:t>
            </a:r>
            <a:r>
              <a:rPr lang="en-US" sz="1000" dirty="0">
                <a:solidFill>
                  <a:schemeClr val="tx1"/>
                </a:solidFill>
              </a:rPr>
              <a:t>rain </a:t>
            </a:r>
            <a:r>
              <a:rPr lang="en-US" sz="1000" dirty="0" smtClean="0">
                <a:solidFill>
                  <a:schemeClr val="tx1"/>
                </a:solidFill>
              </a:rPr>
              <a:t>rate</a:t>
            </a:r>
          </a:p>
          <a:p>
            <a:pPr algn="ctr"/>
            <a:r>
              <a:rPr lang="en-US" sz="1000" dirty="0" smtClean="0">
                <a:solidFill>
                  <a:schemeClr val="tx1"/>
                </a:solidFill>
              </a:rPr>
              <a:t>SFS/GEODIST</a:t>
            </a:r>
          </a:p>
          <a:p>
            <a:pPr algn="ctr"/>
            <a:r>
              <a:rPr lang="en-US" sz="1000" dirty="0" smtClean="0">
                <a:solidFill>
                  <a:schemeClr val="tx1"/>
                </a:solidFill>
              </a:rPr>
              <a:t>Linux</a:t>
            </a:r>
            <a:endParaRPr lang="en-US" sz="1000" dirty="0">
              <a:solidFill>
                <a:schemeClr val="tx1"/>
              </a:solidFill>
            </a:endParaRPr>
          </a:p>
        </p:txBody>
      </p:sp>
      <p:cxnSp>
        <p:nvCxnSpPr>
          <p:cNvPr id="118" name="Elbow Connector 117"/>
          <p:cNvCxnSpPr>
            <a:stCxn id="64" idx="3"/>
          </p:cNvCxnSpPr>
          <p:nvPr/>
        </p:nvCxnSpPr>
        <p:spPr bwMode="auto">
          <a:xfrm flipV="1">
            <a:off x="4191000" y="2870201"/>
            <a:ext cx="533400" cy="3046342"/>
          </a:xfrm>
          <a:prstGeom prst="bentConnector2">
            <a:avLst/>
          </a:prstGeom>
          <a:solidFill>
            <a:schemeClr val="accent1"/>
          </a:solidFill>
          <a:ln w="25400" cap="flat" cmpd="sng" algn="ctr">
            <a:solidFill>
              <a:schemeClr val="tx1"/>
            </a:solidFill>
            <a:prstDash val="solid"/>
            <a:round/>
            <a:headEnd type="none" w="sm" len="sm"/>
            <a:tailEnd type="triangle"/>
          </a:ln>
          <a:effectLst/>
        </p:spPr>
      </p:cxnSp>
      <p:sp>
        <p:nvSpPr>
          <p:cNvPr id="58" name="Text Box 116"/>
          <p:cNvSpPr txBox="1">
            <a:spLocks noChangeArrowheads="1"/>
          </p:cNvSpPr>
          <p:nvPr/>
        </p:nvSpPr>
        <p:spPr bwMode="auto">
          <a:xfrm>
            <a:off x="7721599" y="2287657"/>
            <a:ext cx="1600200" cy="707886"/>
          </a:xfrm>
          <a:prstGeom prst="rect">
            <a:avLst/>
          </a:prstGeom>
          <a:noFill/>
          <a:ln w="9525">
            <a:noFill/>
            <a:miter lim="800000"/>
            <a:headEnd/>
            <a:tailEnd/>
          </a:ln>
        </p:spPr>
        <p:txBody>
          <a:bodyPr wrap="square" anchor="ctr" anchorCtr="1">
            <a:spAutoFit/>
          </a:bodyPr>
          <a:lstStyle/>
          <a:p>
            <a:pPr algn="r"/>
            <a:r>
              <a:rPr lang="en-US" sz="1000" b="0" dirty="0" smtClean="0">
                <a:solidFill>
                  <a:schemeClr val="tx1"/>
                </a:solidFill>
              </a:rPr>
              <a:t>Tar file containing GIF</a:t>
            </a:r>
            <a:r>
              <a:rPr lang="en-US" sz="1000" b="0" dirty="0">
                <a:solidFill>
                  <a:schemeClr val="tx1"/>
                </a:solidFill>
              </a:rPr>
              <a:t>, </a:t>
            </a:r>
            <a:r>
              <a:rPr lang="en-US" sz="1000" b="0" dirty="0" smtClean="0">
                <a:solidFill>
                  <a:schemeClr val="tx1"/>
                </a:solidFill>
              </a:rPr>
              <a:t>McIDAS Area Files, ASCII</a:t>
            </a:r>
            <a:endParaRPr lang="en-US" sz="1000" b="0" dirty="0">
              <a:solidFill>
                <a:schemeClr val="tx1"/>
              </a:solidFill>
            </a:endParaRPr>
          </a:p>
          <a:p>
            <a:pPr algn="r"/>
            <a:r>
              <a:rPr lang="en-US" sz="1000" b="0" dirty="0" smtClean="0">
                <a:solidFill>
                  <a:schemeClr val="tx1"/>
                </a:solidFill>
              </a:rPr>
              <a:t>ftp pull</a:t>
            </a:r>
            <a:endParaRPr lang="en-US" sz="1000" b="0" dirty="0">
              <a:solidFill>
                <a:schemeClr val="tx1"/>
              </a:solidFill>
            </a:endParaRPr>
          </a:p>
        </p:txBody>
      </p:sp>
      <p:sp>
        <p:nvSpPr>
          <p:cNvPr id="119" name="Text Box 112"/>
          <p:cNvSpPr txBox="1">
            <a:spLocks noChangeArrowheads="1"/>
          </p:cNvSpPr>
          <p:nvPr/>
        </p:nvSpPr>
        <p:spPr bwMode="auto">
          <a:xfrm>
            <a:off x="152400" y="5793432"/>
            <a:ext cx="1828800" cy="246221"/>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smtClean="0">
                <a:solidFill>
                  <a:schemeClr val="tx1"/>
                </a:solidFill>
              </a:rPr>
              <a:t>JTWC</a:t>
            </a:r>
            <a:r>
              <a:rPr lang="en-US" sz="1000" b="0" dirty="0">
                <a:solidFill>
                  <a:schemeClr val="tx1"/>
                </a:solidFill>
              </a:rPr>
              <a:t>, </a:t>
            </a:r>
            <a:r>
              <a:rPr lang="en-US" sz="1000" b="0" dirty="0" smtClean="0">
                <a:solidFill>
                  <a:schemeClr val="tx1"/>
                </a:solidFill>
              </a:rPr>
              <a:t>NHC,CPHC,</a:t>
            </a:r>
            <a:endParaRPr lang="en-US" sz="1000" b="0" dirty="0">
              <a:solidFill>
                <a:schemeClr val="tx1"/>
              </a:solidFill>
            </a:endParaRPr>
          </a:p>
        </p:txBody>
      </p:sp>
      <p:sp>
        <p:nvSpPr>
          <p:cNvPr id="120" name="Text Box 75"/>
          <p:cNvSpPr txBox="1">
            <a:spLocks noChangeArrowheads="1"/>
          </p:cNvSpPr>
          <p:nvPr/>
        </p:nvSpPr>
        <p:spPr bwMode="auto">
          <a:xfrm>
            <a:off x="152400" y="3200400"/>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a:solidFill>
                  <a:schemeClr val="tx1"/>
                </a:solidFill>
              </a:rPr>
              <a:t>N-18/19 /</a:t>
            </a:r>
            <a:r>
              <a:rPr lang="en-US" sz="1000" b="0" dirty="0" err="1" smtClean="0">
                <a:solidFill>
                  <a:schemeClr val="tx1"/>
                </a:solidFill>
              </a:rPr>
              <a:t>MetOp</a:t>
            </a:r>
            <a:r>
              <a:rPr lang="en-US" sz="1000" b="0" dirty="0" smtClean="0">
                <a:solidFill>
                  <a:schemeClr val="tx1"/>
                </a:solidFill>
              </a:rPr>
              <a:t>-A/B </a:t>
            </a:r>
            <a:r>
              <a:rPr lang="en-US" sz="1000" b="0" dirty="0">
                <a:solidFill>
                  <a:schemeClr val="tx1"/>
                </a:solidFill>
              </a:rPr>
              <a:t>MHS MW </a:t>
            </a:r>
            <a:r>
              <a:rPr lang="en-US" sz="1000" dirty="0" smtClean="0"/>
              <a:t> </a:t>
            </a:r>
            <a:r>
              <a:rPr lang="en-US" sz="1000" dirty="0" err="1" smtClean="0"/>
              <a:t>Mcidas</a:t>
            </a:r>
            <a:r>
              <a:rPr lang="en-US" sz="1000" dirty="0" smtClean="0"/>
              <a:t> converter</a:t>
            </a:r>
            <a:endParaRPr lang="en-US" sz="1000" b="0" dirty="0">
              <a:solidFill>
                <a:schemeClr val="tx1"/>
              </a:solidFill>
            </a:endParaRPr>
          </a:p>
          <a:p>
            <a:pPr algn="ctr"/>
            <a:r>
              <a:rPr lang="en-US" sz="1000" dirty="0" err="1" smtClean="0"/>
              <a:t>Polarprod</a:t>
            </a:r>
            <a:endParaRPr lang="en-US" sz="1000" b="0" dirty="0">
              <a:solidFill>
                <a:schemeClr val="tx1"/>
              </a:solidFill>
            </a:endParaRPr>
          </a:p>
          <a:p>
            <a:pPr algn="ctr"/>
            <a:r>
              <a:rPr lang="en-US" sz="1000" dirty="0" smtClean="0"/>
              <a:t>AIX</a:t>
            </a:r>
            <a:endParaRPr lang="en-US" sz="1000" b="0" dirty="0">
              <a:solidFill>
                <a:schemeClr val="tx1"/>
              </a:solidFill>
            </a:endParaRPr>
          </a:p>
        </p:txBody>
      </p:sp>
      <p:sp>
        <p:nvSpPr>
          <p:cNvPr id="121" name="Text Box 77"/>
          <p:cNvSpPr txBox="1">
            <a:spLocks noChangeArrowheads="1"/>
          </p:cNvSpPr>
          <p:nvPr/>
        </p:nvSpPr>
        <p:spPr bwMode="auto">
          <a:xfrm>
            <a:off x="152400" y="3961656"/>
            <a:ext cx="1828800" cy="861774"/>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a:solidFill>
                  <a:schemeClr val="tx1"/>
                </a:solidFill>
              </a:rPr>
              <a:t>DMSP </a:t>
            </a:r>
            <a:r>
              <a:rPr lang="en-US" sz="1000" dirty="0">
                <a:solidFill>
                  <a:schemeClr val="tx1"/>
                </a:solidFill>
              </a:rPr>
              <a:t>F</a:t>
            </a:r>
            <a:r>
              <a:rPr lang="en-US" sz="1000" b="0" dirty="0" smtClean="0">
                <a:solidFill>
                  <a:schemeClr val="tx1"/>
                </a:solidFill>
              </a:rPr>
              <a:t>/17/18/19 SSMI/S</a:t>
            </a:r>
            <a:endParaRPr lang="en-US" sz="1000" b="0" dirty="0">
              <a:solidFill>
                <a:schemeClr val="tx1"/>
              </a:solidFill>
            </a:endParaRPr>
          </a:p>
          <a:p>
            <a:pPr algn="ctr"/>
            <a:r>
              <a:rPr lang="en-US" sz="1000" b="0" dirty="0" smtClean="0">
                <a:solidFill>
                  <a:schemeClr val="tx1"/>
                </a:solidFill>
              </a:rPr>
              <a:t>FNMOC </a:t>
            </a:r>
            <a:r>
              <a:rPr lang="en-US" sz="1000" b="0" dirty="0">
                <a:solidFill>
                  <a:schemeClr val="tx1"/>
                </a:solidFill>
              </a:rPr>
              <a:t>MW </a:t>
            </a:r>
            <a:r>
              <a:rPr lang="en-US" sz="1000" dirty="0"/>
              <a:t> </a:t>
            </a:r>
            <a:r>
              <a:rPr lang="en-US" sz="1000" dirty="0" smtClean="0"/>
              <a:t> </a:t>
            </a:r>
            <a:r>
              <a:rPr lang="en-US" sz="1000" dirty="0" err="1" smtClean="0"/>
              <a:t>Mcidas</a:t>
            </a:r>
            <a:r>
              <a:rPr lang="en-US" sz="1000" dirty="0" smtClean="0"/>
              <a:t> converter</a:t>
            </a:r>
            <a:endParaRPr lang="en-US" sz="1000" b="0" dirty="0">
              <a:solidFill>
                <a:schemeClr val="tx1"/>
              </a:solidFill>
            </a:endParaRPr>
          </a:p>
          <a:p>
            <a:pPr algn="ctr"/>
            <a:r>
              <a:rPr lang="en-US" sz="1000" dirty="0" err="1" smtClean="0"/>
              <a:t>Polarprod</a:t>
            </a:r>
            <a:endParaRPr lang="en-US" sz="1000" b="0" dirty="0">
              <a:solidFill>
                <a:schemeClr val="tx1"/>
              </a:solidFill>
            </a:endParaRPr>
          </a:p>
          <a:p>
            <a:pPr algn="ctr"/>
            <a:r>
              <a:rPr lang="en-US" sz="1000" b="0" dirty="0">
                <a:solidFill>
                  <a:schemeClr val="tx1"/>
                </a:solidFill>
              </a:rPr>
              <a:t>Linux</a:t>
            </a:r>
            <a:endParaRPr lang="en-US" sz="1000" dirty="0">
              <a:solidFill>
                <a:schemeClr val="tx1"/>
              </a:solidFill>
            </a:endParaRPr>
          </a:p>
        </p:txBody>
      </p:sp>
      <p:sp>
        <p:nvSpPr>
          <p:cNvPr id="122" name="Text Box 77"/>
          <p:cNvSpPr txBox="1">
            <a:spLocks noChangeArrowheads="1"/>
          </p:cNvSpPr>
          <p:nvPr/>
        </p:nvSpPr>
        <p:spPr bwMode="auto">
          <a:xfrm>
            <a:off x="152400" y="4876800"/>
            <a:ext cx="1828800" cy="553998"/>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b="0" dirty="0" smtClean="0">
                <a:solidFill>
                  <a:schemeClr val="tx1"/>
                </a:solidFill>
              </a:rPr>
              <a:t>GHE </a:t>
            </a:r>
            <a:r>
              <a:rPr lang="en-US" sz="1000" dirty="0" smtClean="0"/>
              <a:t>SATEPSDIST IRRRs</a:t>
            </a:r>
          </a:p>
          <a:p>
            <a:pPr algn="ctr"/>
            <a:r>
              <a:rPr lang="en-US" sz="1000" dirty="0" smtClean="0"/>
              <a:t>GHE1</a:t>
            </a:r>
            <a:endParaRPr lang="en-US" sz="1000" b="0" dirty="0">
              <a:solidFill>
                <a:schemeClr val="tx1"/>
              </a:solidFill>
            </a:endParaRPr>
          </a:p>
          <a:p>
            <a:pPr algn="ctr"/>
            <a:r>
              <a:rPr lang="en-US" sz="1000" b="0" dirty="0">
                <a:solidFill>
                  <a:schemeClr val="tx1"/>
                </a:solidFill>
              </a:rPr>
              <a:t>Linux</a:t>
            </a:r>
            <a:endParaRPr lang="en-US" sz="1000" dirty="0">
              <a:solidFill>
                <a:schemeClr val="tx1"/>
              </a:solidFill>
            </a:endParaRPr>
          </a:p>
        </p:txBody>
      </p:sp>
      <p:sp>
        <p:nvSpPr>
          <p:cNvPr id="123" name="Text Box 77"/>
          <p:cNvSpPr txBox="1">
            <a:spLocks noChangeArrowheads="1"/>
          </p:cNvSpPr>
          <p:nvPr/>
        </p:nvSpPr>
        <p:spPr bwMode="auto">
          <a:xfrm>
            <a:off x="152400" y="2437656"/>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dirty="0" smtClean="0"/>
              <a:t>S-NPP ATMS MW </a:t>
            </a:r>
            <a:r>
              <a:rPr lang="en-US" sz="1000" dirty="0" err="1" smtClean="0"/>
              <a:t>Mcidas</a:t>
            </a:r>
            <a:r>
              <a:rPr lang="en-US" sz="1000" dirty="0" smtClean="0"/>
              <a:t> converter</a:t>
            </a:r>
          </a:p>
          <a:p>
            <a:pPr algn="ctr"/>
            <a:r>
              <a:rPr lang="en-US" sz="1000" dirty="0" smtClean="0"/>
              <a:t>MGTPROD</a:t>
            </a:r>
          </a:p>
          <a:p>
            <a:pPr algn="ctr"/>
            <a:r>
              <a:rPr lang="en-US" sz="1000" dirty="0" smtClean="0"/>
              <a:t>Linux</a:t>
            </a:r>
            <a:endParaRPr lang="en-US" sz="1000" dirty="0"/>
          </a:p>
        </p:txBody>
      </p:sp>
      <p:sp>
        <p:nvSpPr>
          <p:cNvPr id="124" name="Text Box 77"/>
          <p:cNvSpPr txBox="1">
            <a:spLocks noChangeArrowheads="1"/>
          </p:cNvSpPr>
          <p:nvPr/>
        </p:nvSpPr>
        <p:spPr bwMode="auto">
          <a:xfrm>
            <a:off x="152400" y="1751856"/>
            <a:ext cx="1828800" cy="707886"/>
          </a:xfrm>
          <a:prstGeom prst="rect">
            <a:avLst/>
          </a:prstGeom>
          <a:solidFill>
            <a:srgbClr val="FFCC00"/>
          </a:solidFill>
          <a:ln w="9525">
            <a:solidFill>
              <a:srgbClr val="000000"/>
            </a:solidFill>
            <a:miter lim="800000"/>
            <a:headEnd/>
            <a:tailEnd/>
          </a:ln>
        </p:spPr>
        <p:txBody>
          <a:bodyPr lIns="45720" rIns="45720" anchor="ctr" anchorCtr="1">
            <a:spAutoFit/>
          </a:bodyPr>
          <a:lstStyle/>
          <a:p>
            <a:pPr algn="ctr"/>
            <a:r>
              <a:rPr lang="en-US" sz="1000" dirty="0" smtClean="0">
                <a:solidFill>
                  <a:schemeClr val="tx1"/>
                </a:solidFill>
              </a:rPr>
              <a:t>GCOM-W1 AMSR-2  MW </a:t>
            </a:r>
            <a:r>
              <a:rPr lang="en-US" sz="1000" dirty="0" err="1" smtClean="0">
                <a:solidFill>
                  <a:schemeClr val="tx1"/>
                </a:solidFill>
              </a:rPr>
              <a:t>Mcidas</a:t>
            </a:r>
            <a:r>
              <a:rPr lang="en-US" sz="1000" dirty="0" smtClean="0">
                <a:solidFill>
                  <a:schemeClr val="tx1"/>
                </a:solidFill>
              </a:rPr>
              <a:t> converter</a:t>
            </a:r>
          </a:p>
          <a:p>
            <a:pPr algn="ctr"/>
            <a:r>
              <a:rPr lang="en-US" sz="1000" dirty="0" smtClean="0">
                <a:solidFill>
                  <a:schemeClr val="tx1"/>
                </a:solidFill>
              </a:rPr>
              <a:t>MGTPROD</a:t>
            </a:r>
          </a:p>
          <a:p>
            <a:pPr algn="ctr"/>
            <a:r>
              <a:rPr lang="en-US" sz="1000" dirty="0" smtClean="0">
                <a:solidFill>
                  <a:schemeClr val="tx1"/>
                </a:solidFill>
              </a:rPr>
              <a:t>Linux</a:t>
            </a:r>
            <a:endParaRPr lang="en-US" sz="1000" dirty="0">
              <a:solidFill>
                <a:schemeClr val="tx1"/>
              </a:solidFill>
            </a:endParaRPr>
          </a:p>
        </p:txBody>
      </p:sp>
      <p:cxnSp>
        <p:nvCxnSpPr>
          <p:cNvPr id="151" name="Straight Arrow Connector 150"/>
          <p:cNvCxnSpPr>
            <a:stCxn id="124" idx="3"/>
            <a:endCxn id="111" idx="1"/>
          </p:cNvCxnSpPr>
          <p:nvPr/>
        </p:nvCxnSpPr>
        <p:spPr bwMode="auto">
          <a:xfrm>
            <a:off x="1981200" y="2105799"/>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cxnSp>
        <p:nvCxnSpPr>
          <p:cNvPr id="153" name="Straight Arrow Connector 152"/>
          <p:cNvCxnSpPr>
            <a:stCxn id="123" idx="3"/>
            <a:endCxn id="110" idx="1"/>
          </p:cNvCxnSpPr>
          <p:nvPr/>
        </p:nvCxnSpPr>
        <p:spPr bwMode="auto">
          <a:xfrm>
            <a:off x="1981200" y="2791599"/>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cxnSp>
        <p:nvCxnSpPr>
          <p:cNvPr id="154" name="Straight Arrow Connector 153"/>
          <p:cNvCxnSpPr>
            <a:stCxn id="120" idx="3"/>
            <a:endCxn id="84" idx="1"/>
          </p:cNvCxnSpPr>
          <p:nvPr/>
        </p:nvCxnSpPr>
        <p:spPr bwMode="auto">
          <a:xfrm>
            <a:off x="1981200" y="3554343"/>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cxnSp>
        <p:nvCxnSpPr>
          <p:cNvPr id="155" name="Straight Arrow Connector 154"/>
          <p:cNvCxnSpPr>
            <a:stCxn id="121" idx="3"/>
            <a:endCxn id="101" idx="1"/>
          </p:cNvCxnSpPr>
          <p:nvPr/>
        </p:nvCxnSpPr>
        <p:spPr bwMode="auto">
          <a:xfrm>
            <a:off x="1981200" y="4392543"/>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cxnSp>
        <p:nvCxnSpPr>
          <p:cNvPr id="156" name="Straight Arrow Connector 155"/>
          <p:cNvCxnSpPr>
            <a:stCxn id="122" idx="3"/>
            <a:endCxn id="102" idx="1"/>
          </p:cNvCxnSpPr>
          <p:nvPr/>
        </p:nvCxnSpPr>
        <p:spPr bwMode="auto">
          <a:xfrm>
            <a:off x="1981200" y="5153799"/>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cxnSp>
        <p:nvCxnSpPr>
          <p:cNvPr id="157" name="Straight Arrow Connector 156"/>
          <p:cNvCxnSpPr>
            <a:stCxn id="119" idx="3"/>
            <a:endCxn id="64" idx="1"/>
          </p:cNvCxnSpPr>
          <p:nvPr/>
        </p:nvCxnSpPr>
        <p:spPr bwMode="auto">
          <a:xfrm>
            <a:off x="1981200" y="5916543"/>
            <a:ext cx="381000" cy="0"/>
          </a:xfrm>
          <a:prstGeom prst="straightConnector1">
            <a:avLst/>
          </a:prstGeom>
          <a:solidFill>
            <a:schemeClr val="accent1"/>
          </a:solidFill>
          <a:ln w="25400" cap="flat" cmpd="sng" algn="ctr">
            <a:solidFill>
              <a:schemeClr val="tx1"/>
            </a:solidFill>
            <a:prstDash val="solid"/>
            <a:round/>
            <a:headEnd type="none" w="sm" len="sm"/>
            <a:tailEnd type="triangle"/>
          </a:ln>
          <a:effectLst/>
        </p:spPr>
      </p:cxnSp>
      <p:sp>
        <p:nvSpPr>
          <p:cNvPr id="178" name="Rectangle 177"/>
          <p:cNvSpPr/>
          <p:nvPr/>
        </p:nvSpPr>
        <p:spPr bwMode="auto">
          <a:xfrm>
            <a:off x="0" y="1676400"/>
            <a:ext cx="2209800" cy="4648200"/>
          </a:xfrm>
          <a:prstGeom prst="rect">
            <a:avLst/>
          </a:prstGeom>
          <a:noFill/>
          <a:ln w="254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9" name="Text Box 76"/>
          <p:cNvSpPr txBox="1">
            <a:spLocks noChangeArrowheads="1"/>
          </p:cNvSpPr>
          <p:nvPr/>
        </p:nvSpPr>
        <p:spPr bwMode="auto">
          <a:xfrm>
            <a:off x="0" y="6324600"/>
            <a:ext cx="2362200" cy="400110"/>
          </a:xfrm>
          <a:prstGeom prst="rect">
            <a:avLst/>
          </a:prstGeom>
          <a:noFill/>
          <a:ln w="9525">
            <a:noFill/>
            <a:miter lim="800000"/>
            <a:headEnd/>
            <a:tailEnd/>
          </a:ln>
        </p:spPr>
        <p:txBody>
          <a:bodyPr wrap="square">
            <a:spAutoFit/>
          </a:bodyPr>
          <a:lstStyle/>
          <a:p>
            <a:pPr eaLnBrk="0" hangingPunct="0"/>
            <a:r>
              <a:rPr lang="en-US" sz="1000" b="1" dirty="0" smtClean="0">
                <a:solidFill>
                  <a:srgbClr val="FF0000"/>
                </a:solidFill>
              </a:rPr>
              <a:t>Conversion to </a:t>
            </a:r>
            <a:r>
              <a:rPr lang="en-US" sz="1000" b="1" dirty="0" err="1" smtClean="0">
                <a:solidFill>
                  <a:srgbClr val="FF0000"/>
                </a:solidFill>
              </a:rPr>
              <a:t>McIDAS</a:t>
            </a:r>
            <a:r>
              <a:rPr lang="en-US" sz="1000" b="1" dirty="0" smtClean="0">
                <a:solidFill>
                  <a:srgbClr val="FF0000"/>
                </a:solidFill>
              </a:rPr>
              <a:t> AREA file format is </a:t>
            </a:r>
            <a:r>
              <a:rPr lang="en-US" sz="1000" b="1" dirty="0" err="1" smtClean="0">
                <a:solidFill>
                  <a:srgbClr val="FF0000"/>
                </a:solidFill>
              </a:rPr>
              <a:t>extrernal</a:t>
            </a:r>
            <a:r>
              <a:rPr lang="en-US" sz="1000" b="1" dirty="0" smtClean="0">
                <a:solidFill>
                  <a:srgbClr val="FF0000"/>
                </a:solidFill>
              </a:rPr>
              <a:t> to </a:t>
            </a:r>
            <a:r>
              <a:rPr lang="en-US" sz="1000" b="1" dirty="0" err="1" smtClean="0">
                <a:solidFill>
                  <a:srgbClr val="FF0000"/>
                </a:solidFill>
              </a:rPr>
              <a:t>eTRaP</a:t>
            </a:r>
            <a:r>
              <a:rPr lang="en-US" sz="1000" b="1" dirty="0" smtClean="0">
                <a:solidFill>
                  <a:srgbClr val="FF0000"/>
                </a:solidFill>
              </a:rPr>
              <a:t> processing</a:t>
            </a:r>
            <a:endParaRPr lang="en-US" sz="1000" b="1" dirty="0">
              <a:solidFill>
                <a:srgbClr val="FF0000"/>
              </a:solidFill>
            </a:endParaRPr>
          </a:p>
        </p:txBody>
      </p:sp>
      <p:sp>
        <p:nvSpPr>
          <p:cNvPr id="57" name="Text Box 116"/>
          <p:cNvSpPr txBox="1">
            <a:spLocks noChangeArrowheads="1"/>
          </p:cNvSpPr>
          <p:nvPr/>
        </p:nvSpPr>
        <p:spPr bwMode="auto">
          <a:xfrm>
            <a:off x="8070259" y="1825156"/>
            <a:ext cx="902881" cy="246221"/>
          </a:xfrm>
          <a:prstGeom prst="rect">
            <a:avLst/>
          </a:prstGeom>
          <a:noFill/>
          <a:ln w="9525">
            <a:noFill/>
            <a:miter lim="800000"/>
            <a:headEnd/>
            <a:tailEnd/>
          </a:ln>
        </p:spPr>
        <p:txBody>
          <a:bodyPr wrap="square" anchor="ctr" anchorCtr="1">
            <a:spAutoFit/>
          </a:bodyPr>
          <a:lstStyle/>
          <a:p>
            <a:pPr algn="r"/>
            <a:r>
              <a:rPr lang="en-US" sz="1000" b="0" dirty="0" smtClean="0">
                <a:solidFill>
                  <a:schemeClr val="tx1"/>
                </a:solidFill>
              </a:rPr>
              <a:t> </a:t>
            </a:r>
            <a:r>
              <a:rPr lang="en-US" sz="1000" b="0" dirty="0" err="1" smtClean="0">
                <a:solidFill>
                  <a:schemeClr val="tx1"/>
                </a:solidFill>
              </a:rPr>
              <a:t>Ascii</a:t>
            </a:r>
            <a:r>
              <a:rPr lang="en-US" sz="1000" b="0" dirty="0" smtClean="0">
                <a:solidFill>
                  <a:schemeClr val="tx1"/>
                </a:solidFill>
              </a:rPr>
              <a:t> ftp pull</a:t>
            </a:r>
            <a:endParaRPr lang="en-US" sz="1000" b="0" dirty="0">
              <a:solidFill>
                <a:schemeClr val="tx1"/>
              </a:solidFill>
            </a:endParaRPr>
          </a:p>
        </p:txBody>
      </p:sp>
      <p:sp>
        <p:nvSpPr>
          <p:cNvPr id="65" name="Text Box 116"/>
          <p:cNvSpPr txBox="1">
            <a:spLocks noChangeArrowheads="1"/>
          </p:cNvSpPr>
          <p:nvPr/>
        </p:nvSpPr>
        <p:spPr bwMode="auto">
          <a:xfrm>
            <a:off x="6553200" y="3062177"/>
            <a:ext cx="1066800" cy="246221"/>
          </a:xfrm>
          <a:prstGeom prst="rect">
            <a:avLst/>
          </a:prstGeom>
          <a:noFill/>
          <a:ln w="9525">
            <a:noFill/>
            <a:miter lim="800000"/>
            <a:headEnd/>
            <a:tailEnd/>
          </a:ln>
        </p:spPr>
        <p:txBody>
          <a:bodyPr wrap="square" anchor="ctr" anchorCtr="1">
            <a:spAutoFit/>
          </a:bodyPr>
          <a:lstStyle/>
          <a:p>
            <a:pPr algn="ctr"/>
            <a:r>
              <a:rPr lang="en-US" sz="1000" b="0" dirty="0" smtClean="0">
                <a:solidFill>
                  <a:schemeClr val="tx1"/>
                </a:solidFill>
              </a:rPr>
              <a:t>GIF </a:t>
            </a:r>
            <a:r>
              <a:rPr lang="en-US" sz="1000" b="0" dirty="0" err="1" smtClean="0">
                <a:solidFill>
                  <a:schemeClr val="tx1"/>
                </a:solidFill>
              </a:rPr>
              <a:t>sftp</a:t>
            </a:r>
            <a:r>
              <a:rPr lang="en-US" sz="1000" b="0" dirty="0" smtClean="0">
                <a:solidFill>
                  <a:schemeClr val="tx1"/>
                </a:solidFill>
              </a:rPr>
              <a:t> push</a:t>
            </a:r>
            <a:endParaRPr lang="en-US" sz="1000" b="0" dirty="0">
              <a:solidFill>
                <a:schemeClr val="tx1"/>
              </a:solidFill>
            </a:endParaRPr>
          </a:p>
        </p:txBody>
      </p:sp>
      <p:sp>
        <p:nvSpPr>
          <p:cNvPr id="69" name="Text Box 116"/>
          <p:cNvSpPr txBox="1">
            <a:spLocks noChangeArrowheads="1"/>
          </p:cNvSpPr>
          <p:nvPr/>
        </p:nvSpPr>
        <p:spPr bwMode="auto">
          <a:xfrm>
            <a:off x="6565898" y="3961656"/>
            <a:ext cx="1066800" cy="400110"/>
          </a:xfrm>
          <a:prstGeom prst="rect">
            <a:avLst/>
          </a:prstGeom>
          <a:noFill/>
          <a:ln w="9525">
            <a:noFill/>
            <a:miter lim="800000"/>
            <a:headEnd/>
            <a:tailEnd/>
          </a:ln>
        </p:spPr>
        <p:txBody>
          <a:bodyPr wrap="square" anchor="ctr" anchorCtr="1">
            <a:spAutoFit/>
          </a:bodyPr>
          <a:lstStyle/>
          <a:p>
            <a:pPr algn="ctr"/>
            <a:r>
              <a:rPr lang="en-US" sz="1000" dirty="0" err="1" smtClean="0"/>
              <a:t>Ascii</a:t>
            </a:r>
            <a:r>
              <a:rPr lang="en-US" sz="1000" dirty="0" smtClean="0"/>
              <a:t>, GIF </a:t>
            </a:r>
            <a:r>
              <a:rPr lang="en-US" sz="1000" b="0" dirty="0" smtClean="0">
                <a:solidFill>
                  <a:schemeClr val="tx1"/>
                </a:solidFill>
              </a:rPr>
              <a:t> </a:t>
            </a:r>
            <a:r>
              <a:rPr lang="en-US" sz="1000" b="0" dirty="0" err="1" smtClean="0">
                <a:solidFill>
                  <a:schemeClr val="tx1"/>
                </a:solidFill>
              </a:rPr>
              <a:t>sftp</a:t>
            </a:r>
            <a:r>
              <a:rPr lang="en-US" sz="1000" b="0" dirty="0" smtClean="0">
                <a:solidFill>
                  <a:schemeClr val="tx1"/>
                </a:solidFill>
              </a:rPr>
              <a:t> push</a:t>
            </a:r>
            <a:endParaRPr lang="en-US" sz="1000" b="0" dirty="0">
              <a:solidFill>
                <a:schemeClr val="tx1"/>
              </a:solidFill>
            </a:endParaRPr>
          </a:p>
        </p:txBody>
      </p:sp>
    </p:spTree>
    <p:extLst>
      <p:ext uri="{BB962C8B-B14F-4D97-AF65-F5344CB8AC3E}">
        <p14:creationId xmlns:p14="http://schemas.microsoft.com/office/powerpoint/2010/main" val="20648132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53400" cy="990600"/>
          </a:xfrm>
        </p:spPr>
        <p:txBody>
          <a:bodyPr>
            <a:noAutofit/>
          </a:bodyPr>
          <a:lstStyle/>
          <a:p>
            <a:pPr eaLnBrk="1" fontAlgn="auto" hangingPunct="1">
              <a:spcAft>
                <a:spcPts val="0"/>
              </a:spcAft>
              <a:defRPr/>
            </a:pPr>
            <a:r>
              <a:rPr lang="en-US" altLang="en-US" sz="3600" dirty="0" smtClean="0">
                <a:latin typeface="+mn-lt"/>
              </a:rPr>
              <a:t>Production</a:t>
            </a:r>
            <a:endParaRPr lang="en-US" sz="3600" dirty="0">
              <a:latin typeface="+mn-lt"/>
            </a:endParaRPr>
          </a:p>
        </p:txBody>
      </p:sp>
      <p:sp>
        <p:nvSpPr>
          <p:cNvPr id="3" name="Content Placeholder 2"/>
          <p:cNvSpPr>
            <a:spLocks noGrp="1"/>
          </p:cNvSpPr>
          <p:nvPr>
            <p:ph idx="1"/>
          </p:nvPr>
        </p:nvSpPr>
        <p:spPr>
          <a:xfrm>
            <a:off x="381000" y="1905000"/>
            <a:ext cx="8534400" cy="4800600"/>
          </a:xfrm>
        </p:spPr>
        <p:txBody>
          <a:bodyPr>
            <a:noAutofit/>
          </a:bodyPr>
          <a:lstStyle/>
          <a:p>
            <a:pPr>
              <a:spcBef>
                <a:spcPct val="50000"/>
              </a:spcBef>
              <a:defRPr/>
            </a:pPr>
            <a:r>
              <a:rPr lang="en-US" altLang="en-US" sz="2400" dirty="0" err="1" smtClean="0"/>
              <a:t>eTRaP</a:t>
            </a:r>
            <a:r>
              <a:rPr lang="en-US" altLang="en-US" sz="2400" dirty="0" smtClean="0"/>
              <a:t> is running on ESPC geo system</a:t>
            </a:r>
          </a:p>
          <a:p>
            <a:pPr lvl="1">
              <a:spcBef>
                <a:spcPct val="50000"/>
              </a:spcBef>
              <a:defRPr/>
            </a:pPr>
            <a:r>
              <a:rPr lang="en-US" altLang="en-US" sz="2000" dirty="0" smtClean="0"/>
              <a:t>Development /Test – Server</a:t>
            </a:r>
            <a:endParaRPr lang="en-US" altLang="en-US" sz="2000" dirty="0"/>
          </a:p>
          <a:p>
            <a:pPr lvl="2">
              <a:spcBef>
                <a:spcPct val="50000"/>
              </a:spcBef>
              <a:defRPr/>
            </a:pPr>
            <a:r>
              <a:rPr lang="en-US" altLang="en-US" sz="2000" dirty="0" smtClean="0"/>
              <a:t>Pre-operational </a:t>
            </a:r>
            <a:r>
              <a:rPr lang="en-US" altLang="en-US" sz="2000" dirty="0"/>
              <a:t>codes (DAP) received from </a:t>
            </a:r>
            <a:r>
              <a:rPr lang="en-US" altLang="en-US" sz="2000" dirty="0" smtClean="0"/>
              <a:t>STAR have </a:t>
            </a:r>
            <a:r>
              <a:rPr lang="en-US" altLang="en-US" sz="2000" dirty="0"/>
              <a:t>been thoroughly tested on </a:t>
            </a:r>
            <a:r>
              <a:rPr lang="en-US" altLang="en-US" sz="2000" dirty="0" smtClean="0"/>
              <a:t>geoprdo3t </a:t>
            </a:r>
            <a:r>
              <a:rPr lang="en-US" altLang="en-US" sz="2000" dirty="0"/>
              <a:t>at </a:t>
            </a:r>
            <a:r>
              <a:rPr lang="en-US" altLang="en-US" sz="2000" dirty="0" smtClean="0"/>
              <a:t>ESPC </a:t>
            </a:r>
            <a:endParaRPr lang="en-US" altLang="en-US" sz="2000" dirty="0"/>
          </a:p>
          <a:p>
            <a:pPr lvl="1">
              <a:spcBef>
                <a:spcPct val="50000"/>
              </a:spcBef>
              <a:defRPr/>
            </a:pPr>
            <a:r>
              <a:rPr lang="en-US" altLang="en-US" sz="2000" dirty="0" smtClean="0"/>
              <a:t>Production </a:t>
            </a:r>
            <a:r>
              <a:rPr lang="en-US" altLang="en-US" sz="2000" dirty="0"/>
              <a:t>– </a:t>
            </a:r>
            <a:r>
              <a:rPr lang="en-US" altLang="en-US" sz="2000" dirty="0" smtClean="0"/>
              <a:t> </a:t>
            </a:r>
            <a:r>
              <a:rPr lang="en-US" altLang="en-US" sz="2000" dirty="0"/>
              <a:t>Server</a:t>
            </a:r>
          </a:p>
          <a:p>
            <a:pPr lvl="2">
              <a:spcBef>
                <a:spcPct val="50000"/>
              </a:spcBef>
              <a:defRPr/>
            </a:pPr>
            <a:r>
              <a:rPr lang="en-US" altLang="en-US" sz="1800" dirty="0" err="1" smtClean="0"/>
              <a:t>eTRaP</a:t>
            </a:r>
            <a:r>
              <a:rPr lang="en-US" altLang="en-US" sz="1800" dirty="0" smtClean="0"/>
              <a:t> </a:t>
            </a:r>
            <a:r>
              <a:rPr lang="en-US" altLang="en-US" sz="1800" dirty="0"/>
              <a:t>will be run to generate the operational products on </a:t>
            </a:r>
            <a:r>
              <a:rPr lang="en-US" altLang="en-US" sz="1800" dirty="0" smtClean="0"/>
              <a:t>geoprod3</a:t>
            </a:r>
            <a:endParaRPr lang="en-US" altLang="en-US" sz="1800" dirty="0"/>
          </a:p>
          <a:p>
            <a:pPr lvl="2">
              <a:spcBef>
                <a:spcPct val="50000"/>
              </a:spcBef>
              <a:defRPr/>
            </a:pPr>
            <a:r>
              <a:rPr lang="en-US" altLang="en-US" sz="1800" dirty="0"/>
              <a:t>The products will be distributed to users through ESPC Data </a:t>
            </a:r>
            <a:r>
              <a:rPr lang="en-US" altLang="en-US" sz="1800" dirty="0" smtClean="0"/>
              <a:t>Distribution server(DDS) and ESPC website server(GP5)</a:t>
            </a:r>
            <a:endParaRPr lang="en-US" altLang="en-US" sz="1800"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82</a:t>
            </a:fld>
            <a:endParaRPr lang="en-US"/>
          </a:p>
        </p:txBody>
      </p:sp>
    </p:spTree>
    <p:extLst>
      <p:ext uri="{BB962C8B-B14F-4D97-AF65-F5344CB8AC3E}">
        <p14:creationId xmlns:p14="http://schemas.microsoft.com/office/powerpoint/2010/main" val="20231506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53400" cy="990600"/>
          </a:xfrm>
        </p:spPr>
        <p:txBody>
          <a:bodyPr>
            <a:noAutofit/>
          </a:bodyPr>
          <a:lstStyle/>
          <a:p>
            <a:pPr eaLnBrk="1" fontAlgn="auto" hangingPunct="1">
              <a:spcAft>
                <a:spcPts val="0"/>
              </a:spcAft>
              <a:defRPr/>
            </a:pPr>
            <a:r>
              <a:rPr lang="en-US" altLang="en-US" sz="2800" dirty="0">
                <a:latin typeface="+mn-lt"/>
              </a:rPr>
              <a:t/>
            </a:r>
            <a:br>
              <a:rPr lang="en-US" altLang="en-US" sz="2800" dirty="0">
                <a:latin typeface="+mn-lt"/>
              </a:rPr>
            </a:br>
            <a:r>
              <a:rPr lang="en-US" altLang="en-US" sz="3600" dirty="0">
                <a:latin typeface="+mn-lt"/>
              </a:rPr>
              <a:t>Hardware/Software</a:t>
            </a:r>
            <a:endParaRPr lang="en-US" sz="3600" dirty="0">
              <a:latin typeface="+mn-lt"/>
            </a:endParaRPr>
          </a:p>
        </p:txBody>
      </p:sp>
      <p:sp>
        <p:nvSpPr>
          <p:cNvPr id="4" name="Content Placeholder 3"/>
          <p:cNvSpPr>
            <a:spLocks noGrp="1"/>
          </p:cNvSpPr>
          <p:nvPr>
            <p:ph idx="1"/>
          </p:nvPr>
        </p:nvSpPr>
        <p:spPr/>
        <p:txBody>
          <a:bodyPr/>
          <a:lstStyle/>
          <a:p>
            <a:pPr lvl="0">
              <a:lnSpc>
                <a:spcPct val="80000"/>
              </a:lnSpc>
            </a:pPr>
            <a:r>
              <a:rPr lang="en-US" sz="2400" dirty="0" smtClean="0">
                <a:latin typeface="Constantia" pitchFamily="18" charset="0"/>
              </a:rPr>
              <a:t>Ops Server: </a:t>
            </a:r>
            <a:r>
              <a:rPr lang="en-US" sz="2400" dirty="0" err="1" smtClean="0">
                <a:latin typeface="Constantia" pitchFamily="18" charset="0"/>
              </a:rPr>
              <a:t>Vmware</a:t>
            </a:r>
            <a:r>
              <a:rPr lang="en-US" sz="2400" dirty="0" smtClean="0">
                <a:latin typeface="Constantia" pitchFamily="18" charset="0"/>
              </a:rPr>
              <a:t> server ‘geoprod3’</a:t>
            </a:r>
          </a:p>
          <a:p>
            <a:pPr lvl="1">
              <a:lnSpc>
                <a:spcPct val="80000"/>
              </a:lnSpc>
            </a:pPr>
            <a:r>
              <a:rPr lang="pt-BR" sz="1600" dirty="0" smtClean="0"/>
              <a:t>Intel(R</a:t>
            </a:r>
            <a:r>
              <a:rPr lang="pt-BR" sz="1600" dirty="0"/>
              <a:t>) Xeon(R) CPU E7- 4850 </a:t>
            </a:r>
          </a:p>
          <a:p>
            <a:pPr lvl="1">
              <a:lnSpc>
                <a:spcPct val="80000"/>
              </a:lnSpc>
            </a:pPr>
            <a:r>
              <a:rPr lang="pt-BR" sz="1600" dirty="0"/>
              <a:t>2.00 GHz</a:t>
            </a:r>
          </a:p>
          <a:p>
            <a:pPr lvl="1">
              <a:lnSpc>
                <a:spcPct val="80000"/>
              </a:lnSpc>
            </a:pPr>
            <a:r>
              <a:rPr lang="pt-BR" sz="1600" dirty="0"/>
              <a:t>1 GB memory</a:t>
            </a:r>
          </a:p>
          <a:p>
            <a:pPr lvl="1">
              <a:lnSpc>
                <a:spcPct val="80000"/>
              </a:lnSpc>
            </a:pPr>
            <a:r>
              <a:rPr lang="pt-BR" sz="1600" dirty="0"/>
              <a:t>RedHat 5.8 64-bit</a:t>
            </a:r>
          </a:p>
          <a:p>
            <a:pPr lvl="1">
              <a:lnSpc>
                <a:spcPct val="80000"/>
              </a:lnSpc>
            </a:pPr>
            <a:endParaRPr lang="en-US" sz="1600" dirty="0" smtClean="0"/>
          </a:p>
          <a:p>
            <a:pPr lvl="1">
              <a:lnSpc>
                <a:spcPct val="80000"/>
              </a:lnSpc>
            </a:pPr>
            <a:endParaRPr lang="en-US" sz="1600" dirty="0"/>
          </a:p>
          <a:p>
            <a:pPr marL="457200" lvl="1" indent="0">
              <a:lnSpc>
                <a:spcPct val="80000"/>
              </a:lnSpc>
              <a:buNone/>
            </a:pPr>
            <a:endParaRPr lang="en-US" sz="1600" dirty="0"/>
          </a:p>
          <a:p>
            <a:pPr>
              <a:lnSpc>
                <a:spcPct val="80000"/>
              </a:lnSpc>
            </a:pPr>
            <a:r>
              <a:rPr lang="en-US" sz="2400" dirty="0">
                <a:latin typeface="Constantia" pitchFamily="18" charset="0"/>
              </a:rPr>
              <a:t>L</a:t>
            </a:r>
            <a:r>
              <a:rPr lang="en-US" sz="2400" dirty="0" smtClean="0">
                <a:latin typeface="Constantia" pitchFamily="18" charset="0"/>
              </a:rPr>
              <a:t>ibraries </a:t>
            </a:r>
            <a:r>
              <a:rPr lang="en-US" sz="2400" dirty="0">
                <a:latin typeface="Constantia" pitchFamily="18" charset="0"/>
              </a:rPr>
              <a:t>installed</a:t>
            </a:r>
          </a:p>
          <a:p>
            <a:pPr lvl="1">
              <a:lnSpc>
                <a:spcPct val="80000"/>
              </a:lnSpc>
            </a:pPr>
            <a:r>
              <a:rPr lang="en-US" sz="1600" dirty="0" smtClean="0"/>
              <a:t>McIDASv2010.1</a:t>
            </a:r>
            <a:endParaRPr lang="en-US" sz="1600" dirty="0"/>
          </a:p>
          <a:p>
            <a:pPr marL="393700" lvl="1" indent="0">
              <a:lnSpc>
                <a:spcPct val="80000"/>
              </a:lnSpc>
              <a:buNone/>
            </a:pPr>
            <a:endParaRPr lang="en-US" sz="1600" dirty="0"/>
          </a:p>
          <a:p>
            <a:pPr lvl="1">
              <a:lnSpc>
                <a:spcPct val="80000"/>
              </a:lnSpc>
            </a:pPr>
            <a:endParaRPr lang="en-US" sz="1600" dirty="0"/>
          </a:p>
          <a:p>
            <a:endParaRPr lang="en-US" dirty="0"/>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83</a:t>
            </a:fld>
            <a:endParaRPr lang="en-US"/>
          </a:p>
        </p:txBody>
      </p:sp>
    </p:spTree>
    <p:extLst>
      <p:ext uri="{BB962C8B-B14F-4D97-AF65-F5344CB8AC3E}">
        <p14:creationId xmlns:p14="http://schemas.microsoft.com/office/powerpoint/2010/main" val="3267509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85800"/>
            <a:ext cx="7340600" cy="977900"/>
          </a:xfrm>
        </p:spPr>
        <p:txBody>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4000" dirty="0" smtClean="0">
                <a:effectLst/>
                <a:latin typeface="+mn-lt"/>
                <a:ea typeface="+mj-ea"/>
              </a:rPr>
              <a:t>Input Data Sources</a:t>
            </a:r>
            <a:endParaRPr lang="en-US" sz="4000" dirty="0">
              <a:effectLst/>
              <a:latin typeface="+mn-lt"/>
              <a:ea typeface="+mj-ea"/>
            </a:endParaRP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84</a:t>
            </a:fld>
            <a:endParaRPr lang="en-US"/>
          </a:p>
        </p:txBody>
      </p:sp>
      <p:sp>
        <p:nvSpPr>
          <p:cNvPr id="4" name="Content Placeholder 3"/>
          <p:cNvSpPr>
            <a:spLocks noGrp="1"/>
          </p:cNvSpPr>
          <p:nvPr>
            <p:ph idx="1"/>
          </p:nvPr>
        </p:nvSpPr>
        <p:spPr/>
        <p:txBody>
          <a:bodyPr/>
          <a:lstStyle/>
          <a:p>
            <a:pPr eaLnBrk="1" hangingPunct="1">
              <a:lnSpc>
                <a:spcPct val="80000"/>
              </a:lnSpc>
            </a:pPr>
            <a:r>
              <a:rPr lang="en-US" sz="1800" dirty="0"/>
              <a:t>Input data:</a:t>
            </a:r>
            <a:endParaRPr lang="en-US" sz="1800" dirty="0">
              <a:latin typeface="Constantia" pitchFamily="18" charset="0"/>
            </a:endParaRPr>
          </a:p>
          <a:p>
            <a:pPr lvl="1">
              <a:spcBef>
                <a:spcPts val="300"/>
              </a:spcBef>
            </a:pPr>
            <a:r>
              <a:rPr lang="en-US" sz="1800" dirty="0"/>
              <a:t>N18/N19, </a:t>
            </a:r>
            <a:r>
              <a:rPr lang="en-US" sz="1800" dirty="0" err="1"/>
              <a:t>MetopA</a:t>
            </a:r>
            <a:r>
              <a:rPr lang="en-US" sz="1800" dirty="0"/>
              <a:t>/B MHS single-orbit rain rates from SFS/</a:t>
            </a:r>
            <a:r>
              <a:rPr lang="en-US" sz="1800" dirty="0" err="1"/>
              <a:t>geodist</a:t>
            </a:r>
            <a:endParaRPr lang="en-US" sz="1800" dirty="0"/>
          </a:p>
          <a:p>
            <a:pPr lvl="1">
              <a:spcBef>
                <a:spcPts val="300"/>
              </a:spcBef>
            </a:pPr>
            <a:r>
              <a:rPr lang="en-US" sz="1800" dirty="0"/>
              <a:t>SSMIS </a:t>
            </a:r>
            <a:r>
              <a:rPr lang="en-US" sz="1800" dirty="0" smtClean="0"/>
              <a:t>(F17/F18/F19</a:t>
            </a:r>
            <a:r>
              <a:rPr lang="en-US" sz="1800" dirty="0"/>
              <a:t>) single-orbit rain rates from SFS/</a:t>
            </a:r>
            <a:r>
              <a:rPr lang="en-US" sz="1800" dirty="0" err="1"/>
              <a:t>geodist</a:t>
            </a:r>
            <a:endParaRPr lang="en-US" sz="1800" dirty="0"/>
          </a:p>
          <a:p>
            <a:pPr lvl="1">
              <a:spcBef>
                <a:spcPts val="300"/>
              </a:spcBef>
            </a:pPr>
            <a:r>
              <a:rPr lang="en-US" sz="1800" dirty="0"/>
              <a:t>GHE 1HR rain rates accumulations from SFS/</a:t>
            </a:r>
            <a:r>
              <a:rPr lang="en-US" sz="1800" dirty="0" err="1"/>
              <a:t>geodist</a:t>
            </a:r>
            <a:endParaRPr lang="en-US" sz="1800" dirty="0"/>
          </a:p>
          <a:p>
            <a:pPr lvl="1">
              <a:spcBef>
                <a:spcPts val="300"/>
              </a:spcBef>
            </a:pPr>
            <a:r>
              <a:rPr lang="en-US" sz="1800" dirty="0">
                <a:solidFill>
                  <a:srgbClr val="FF0000"/>
                </a:solidFill>
              </a:rPr>
              <a:t>NPP MIRS rain rates from SFS/</a:t>
            </a:r>
            <a:r>
              <a:rPr lang="en-US" sz="1800" dirty="0" err="1">
                <a:solidFill>
                  <a:srgbClr val="FF0000"/>
                </a:solidFill>
              </a:rPr>
              <a:t>geodist</a:t>
            </a:r>
            <a:endParaRPr lang="en-US" sz="1800" dirty="0">
              <a:solidFill>
                <a:srgbClr val="FF0000"/>
              </a:solidFill>
            </a:endParaRPr>
          </a:p>
          <a:p>
            <a:pPr lvl="1">
              <a:spcBef>
                <a:spcPts val="300"/>
              </a:spcBef>
            </a:pPr>
            <a:r>
              <a:rPr lang="en-US" sz="1800" dirty="0" smtClean="0">
                <a:solidFill>
                  <a:srgbClr val="FF0000"/>
                </a:solidFill>
              </a:rPr>
              <a:t>GCOM-W </a:t>
            </a:r>
            <a:r>
              <a:rPr lang="en-US" sz="1800" dirty="0">
                <a:solidFill>
                  <a:srgbClr val="FF0000"/>
                </a:solidFill>
              </a:rPr>
              <a:t>AMSR2 rain rates from SFS/</a:t>
            </a:r>
            <a:r>
              <a:rPr lang="en-US" sz="1800" dirty="0" err="1">
                <a:solidFill>
                  <a:srgbClr val="FF0000"/>
                </a:solidFill>
              </a:rPr>
              <a:t>geodist</a:t>
            </a:r>
            <a:endParaRPr lang="en-US" sz="1800" dirty="0">
              <a:solidFill>
                <a:srgbClr val="FF0000"/>
              </a:solidFill>
            </a:endParaRPr>
          </a:p>
          <a:p>
            <a:pPr lvl="1" eaLnBrk="1" hangingPunct="1">
              <a:spcBef>
                <a:spcPts val="300"/>
              </a:spcBef>
            </a:pPr>
            <a:r>
              <a:rPr lang="en-US" sz="1800" dirty="0"/>
              <a:t>RSMC bulletins from FOS2</a:t>
            </a:r>
          </a:p>
          <a:p>
            <a:endParaRPr lang="en-US" dirty="0"/>
          </a:p>
        </p:txBody>
      </p:sp>
    </p:spTree>
    <p:extLst>
      <p:ext uri="{BB962C8B-B14F-4D97-AF65-F5344CB8AC3E}">
        <p14:creationId xmlns:p14="http://schemas.microsoft.com/office/powerpoint/2010/main" val="25506687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ChangeArrowheads="1"/>
          </p:cNvSpPr>
          <p:nvPr>
            <p:ph type="title"/>
          </p:nvPr>
        </p:nvSpPr>
        <p:spPr>
          <a:xfrm>
            <a:off x="609600" y="533400"/>
            <a:ext cx="7843838" cy="1322388"/>
          </a:xfrm>
        </p:spPr>
        <p:txBody>
          <a:bodyPr vert="horz" wrap="square" lIns="91440" tIns="45720" rIns="91440" bIns="45720" numCol="1" anchor="t" anchorCtr="0" compatLnSpc="1">
            <a:prstTxWarp prst="textNoShape">
              <a:avLst/>
            </a:prstTxWarp>
          </a:bodyPr>
          <a:lstStyle/>
          <a:p>
            <a:pPr algn="ctr" eaLnBrk="1" hangingPunct="1"/>
            <a:r>
              <a:rPr lang="en-US" altLang="en-US" sz="4800" b="1" dirty="0" smtClean="0"/>
              <a:t> </a:t>
            </a:r>
            <a:r>
              <a:rPr lang="en-US" altLang="en-US" sz="4000" b="1" dirty="0" smtClean="0"/>
              <a:t/>
            </a:r>
            <a:br>
              <a:rPr lang="en-US" altLang="en-US" sz="4000" b="1" dirty="0" smtClean="0"/>
            </a:br>
            <a:r>
              <a:rPr lang="en-US" altLang="en-US" sz="4000" dirty="0" smtClean="0"/>
              <a:t>TC forecast file</a:t>
            </a:r>
          </a:p>
        </p:txBody>
      </p:sp>
      <p:sp>
        <p:nvSpPr>
          <p:cNvPr id="59396" name="Rectangle 3"/>
          <p:cNvSpPr>
            <a:spLocks noGrp="1" noChangeArrowheads="1"/>
          </p:cNvSpPr>
          <p:nvPr>
            <p:ph idx="1"/>
          </p:nvPr>
        </p:nvSpPr>
        <p:spPr bwMode="auto">
          <a:xfrm>
            <a:off x="228600" y="1981200"/>
            <a:ext cx="8763000" cy="4572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dirty="0" smtClean="0"/>
              <a:t>TC forecast files</a:t>
            </a:r>
            <a:r>
              <a:rPr lang="en-US" altLang="en-US" sz="2800" dirty="0" smtClean="0"/>
              <a:t> (bulletins) are pulled from FOS every fifteen minutes.</a:t>
            </a:r>
          </a:p>
          <a:p>
            <a:pPr marL="0" indent="0" eaLnBrk="1" hangingPunct="1">
              <a:lnSpc>
                <a:spcPct val="90000"/>
              </a:lnSpc>
              <a:buNone/>
            </a:pPr>
            <a:r>
              <a:rPr lang="en-US" altLang="en-US" sz="2800" dirty="0"/>
              <a:t> </a:t>
            </a:r>
            <a:r>
              <a:rPr lang="en-US" altLang="en-US" sz="2800" dirty="0" smtClean="0"/>
              <a:t>  </a:t>
            </a:r>
            <a:r>
              <a:rPr lang="en-US" altLang="en-US" dirty="0" smtClean="0"/>
              <a:t>Extracts </a:t>
            </a:r>
            <a:r>
              <a:rPr lang="en-US" altLang="en-US" dirty="0"/>
              <a:t>tropical cyclone </a:t>
            </a:r>
            <a:r>
              <a:rPr lang="en-US" altLang="en-US" dirty="0" smtClean="0"/>
              <a:t>position</a:t>
            </a:r>
            <a:r>
              <a:rPr lang="en-US" altLang="en-US" dirty="0"/>
              <a:t>.</a:t>
            </a:r>
            <a:endParaRPr lang="en-US" altLang="en-US" sz="2800" dirty="0" smtClean="0"/>
          </a:p>
          <a:p>
            <a:pPr eaLnBrk="1" hangingPunct="1">
              <a:lnSpc>
                <a:spcPct val="90000"/>
              </a:lnSpc>
            </a:pPr>
            <a:endParaRPr lang="en-US" altLang="en-US" dirty="0" smtClean="0"/>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85</a:t>
            </a:fld>
            <a:endParaRPr lang="en-US"/>
          </a:p>
        </p:txBody>
      </p:sp>
    </p:spTree>
    <p:extLst>
      <p:ext uri="{BB962C8B-B14F-4D97-AF65-F5344CB8AC3E}">
        <p14:creationId xmlns:p14="http://schemas.microsoft.com/office/powerpoint/2010/main" val="404913375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ChangeArrowheads="1"/>
          </p:cNvSpPr>
          <p:nvPr>
            <p:ph type="title"/>
          </p:nvPr>
        </p:nvSpPr>
        <p:spPr>
          <a:xfrm>
            <a:off x="381000" y="533400"/>
            <a:ext cx="7843838" cy="1322388"/>
          </a:xfrm>
        </p:spPr>
        <p:txBody>
          <a:bodyPr vert="horz" wrap="square" lIns="91440" tIns="45720" rIns="91440" bIns="45720" numCol="1" anchor="t" anchorCtr="0" compatLnSpc="1">
            <a:prstTxWarp prst="textNoShape">
              <a:avLst/>
            </a:prstTxWarp>
          </a:bodyPr>
          <a:lstStyle/>
          <a:p>
            <a:pPr algn="ctr" eaLnBrk="1" hangingPunct="1"/>
            <a:r>
              <a:rPr lang="en-US" altLang="en-US" sz="4800" b="1" dirty="0" smtClean="0"/>
              <a:t> </a:t>
            </a:r>
            <a:r>
              <a:rPr lang="en-US" altLang="en-US" sz="4000" b="1" dirty="0" smtClean="0"/>
              <a:t/>
            </a:r>
            <a:br>
              <a:rPr lang="en-US" altLang="en-US" sz="4000" b="1" dirty="0" smtClean="0"/>
            </a:br>
            <a:r>
              <a:rPr lang="en-US" altLang="en-US" sz="4000" b="1" dirty="0" smtClean="0"/>
              <a:t> </a:t>
            </a:r>
            <a:r>
              <a:rPr lang="en-US" altLang="en-US" sz="4000" dirty="0" smtClean="0"/>
              <a:t> </a:t>
            </a:r>
            <a:r>
              <a:rPr lang="en-US" altLang="en-US" sz="2400" dirty="0" smtClean="0"/>
              <a:t>Orbit geolocation data for NOAA-18/19, </a:t>
            </a:r>
            <a:r>
              <a:rPr lang="en-US" altLang="en-US" sz="2400" dirty="0" err="1"/>
              <a:t>M</a:t>
            </a:r>
            <a:r>
              <a:rPr lang="en-US" altLang="en-US" sz="2400" dirty="0" err="1" smtClean="0"/>
              <a:t>etop</a:t>
            </a:r>
            <a:r>
              <a:rPr lang="en-US" altLang="en-US" sz="2400" dirty="0" smtClean="0"/>
              <a:t>-A/B, SSMIS F17/18/19, NPP/ATMS and GCOM/AMSR2(SFS</a:t>
            </a:r>
            <a:r>
              <a:rPr lang="en-US" altLang="en-US" dirty="0" smtClean="0"/>
              <a:t>)</a:t>
            </a:r>
          </a:p>
        </p:txBody>
      </p:sp>
      <p:sp>
        <p:nvSpPr>
          <p:cNvPr id="59396" name="Rectangle 3"/>
          <p:cNvSpPr>
            <a:spLocks noGrp="1" noChangeArrowheads="1"/>
          </p:cNvSpPr>
          <p:nvPr>
            <p:ph idx="1"/>
          </p:nvPr>
        </p:nvSpPr>
        <p:spPr bwMode="auto">
          <a:xfrm>
            <a:off x="228600" y="2590800"/>
            <a:ext cx="8305800" cy="37338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1600" dirty="0" smtClean="0"/>
              <a:t>Geolocation data for NOAA-18/19 , </a:t>
            </a:r>
            <a:r>
              <a:rPr lang="en-US" altLang="en-US" sz="1600" dirty="0" err="1" smtClean="0"/>
              <a:t>Metop</a:t>
            </a:r>
            <a:r>
              <a:rPr lang="en-US" altLang="en-US" sz="1600" dirty="0" smtClean="0"/>
              <a:t>-A/B and SSMSI F17/18/19 are generated on ESPC </a:t>
            </a:r>
            <a:r>
              <a:rPr lang="en-US" altLang="en-US" sz="1600" dirty="0" err="1" smtClean="0"/>
              <a:t>Polarprod</a:t>
            </a:r>
            <a:r>
              <a:rPr lang="en-US" altLang="en-US" sz="1600" dirty="0" smtClean="0"/>
              <a:t> and pushed to SFS for </a:t>
            </a:r>
            <a:r>
              <a:rPr lang="en-US" altLang="en-US" sz="1600" dirty="0" err="1" smtClean="0"/>
              <a:t>eTRaP</a:t>
            </a:r>
            <a:r>
              <a:rPr lang="en-US" altLang="en-US" sz="1600" dirty="0" smtClean="0"/>
              <a:t>(binary)</a:t>
            </a:r>
          </a:p>
          <a:p>
            <a:pPr eaLnBrk="1" hangingPunct="1">
              <a:lnSpc>
                <a:spcPct val="90000"/>
              </a:lnSpc>
            </a:pPr>
            <a:r>
              <a:rPr lang="en-US" altLang="en-US" sz="1600" dirty="0" smtClean="0"/>
              <a:t>Geolocation data for NPP/ATMS and GCOM/AMSR2 are generated </a:t>
            </a:r>
            <a:r>
              <a:rPr lang="en-US" altLang="en-US" sz="1600" dirty="0"/>
              <a:t>on </a:t>
            </a:r>
            <a:r>
              <a:rPr lang="en-US" altLang="en-US" sz="1600" dirty="0" smtClean="0"/>
              <a:t>ESPC Linux server MGTPROD and pushed  to SFS for </a:t>
            </a:r>
            <a:r>
              <a:rPr lang="en-US" altLang="en-US" sz="1600" dirty="0" err="1" smtClean="0"/>
              <a:t>eTRaP</a:t>
            </a:r>
            <a:r>
              <a:rPr lang="en-US" altLang="en-US" sz="1600" dirty="0" smtClean="0"/>
              <a:t>(binary)</a:t>
            </a:r>
          </a:p>
          <a:p>
            <a:pPr eaLnBrk="1" hangingPunct="1">
              <a:lnSpc>
                <a:spcPct val="90000"/>
              </a:lnSpc>
            </a:pPr>
            <a:r>
              <a:rPr lang="en-US" altLang="en-US" sz="1600" dirty="0" smtClean="0"/>
              <a:t>Geolocation data for GHE </a:t>
            </a:r>
            <a:r>
              <a:rPr lang="en-US" altLang="en-US" sz="1600" dirty="0"/>
              <a:t>is generated on ESPC Linux </a:t>
            </a:r>
            <a:r>
              <a:rPr lang="en-US" altLang="en-US" sz="1600" dirty="0" smtClean="0"/>
              <a:t>server GHE1 </a:t>
            </a:r>
            <a:r>
              <a:rPr lang="en-US" altLang="en-US" sz="1600" dirty="0"/>
              <a:t>and pushed  to SFS for </a:t>
            </a:r>
            <a:r>
              <a:rPr lang="en-US" altLang="en-US" sz="1600" dirty="0" err="1" smtClean="0"/>
              <a:t>eTRaP</a:t>
            </a:r>
            <a:r>
              <a:rPr lang="en-US" altLang="en-US" sz="1600" dirty="0" smtClean="0"/>
              <a:t>(binary)</a:t>
            </a:r>
          </a:p>
          <a:p>
            <a:pPr marL="0" indent="0" eaLnBrk="1" hangingPunct="1">
              <a:lnSpc>
                <a:spcPct val="90000"/>
              </a:lnSpc>
              <a:buNone/>
            </a:pPr>
            <a:endParaRPr lang="en-US" altLang="en-US" sz="1600" dirty="0" smtClean="0"/>
          </a:p>
          <a:p>
            <a:pPr marL="0" indent="0" eaLnBrk="1" hangingPunct="1">
              <a:lnSpc>
                <a:spcPct val="90000"/>
              </a:lnSpc>
              <a:buNone/>
            </a:pPr>
            <a:endParaRPr lang="en-US" altLang="en-US" sz="1600" dirty="0"/>
          </a:p>
          <a:p>
            <a:pPr marL="0" indent="0" eaLnBrk="1" hangingPunct="1">
              <a:lnSpc>
                <a:spcPct val="90000"/>
              </a:lnSpc>
              <a:buNone/>
            </a:pPr>
            <a:endParaRPr lang="en-US" altLang="en-US" sz="1600" dirty="0" smtClean="0"/>
          </a:p>
          <a:p>
            <a:pPr marL="0" indent="0" eaLnBrk="1" hangingPunct="1">
              <a:lnSpc>
                <a:spcPct val="90000"/>
              </a:lnSpc>
              <a:buNone/>
            </a:pPr>
            <a:r>
              <a:rPr lang="en-US" altLang="en-US" sz="1600" dirty="0" smtClean="0"/>
              <a:t>Those geolocation data are used to check if any orbit data from all above satellite is cover the active storm or not.</a:t>
            </a:r>
            <a:endParaRPr lang="en-US" altLang="en-US" sz="1600" dirty="0"/>
          </a:p>
          <a:p>
            <a:pPr eaLnBrk="1" hangingPunct="1">
              <a:lnSpc>
                <a:spcPct val="90000"/>
              </a:lnSpc>
            </a:pPr>
            <a:endParaRPr lang="en-US" altLang="en-US" sz="1400" dirty="0"/>
          </a:p>
          <a:p>
            <a:pPr eaLnBrk="1" hangingPunct="1">
              <a:lnSpc>
                <a:spcPct val="90000"/>
              </a:lnSpc>
            </a:pPr>
            <a:endParaRPr lang="en-US" altLang="en-US" sz="1400" dirty="0" smtClean="0"/>
          </a:p>
          <a:p>
            <a:pPr eaLnBrk="1" hangingPunct="1">
              <a:lnSpc>
                <a:spcPct val="90000"/>
              </a:lnSpc>
            </a:pPr>
            <a:endParaRPr lang="en-US" altLang="en-US" dirty="0" smtClean="0"/>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86</a:t>
            </a:fld>
            <a:endParaRPr lang="en-US"/>
          </a:p>
        </p:txBody>
      </p:sp>
    </p:spTree>
    <p:extLst>
      <p:ext uri="{BB962C8B-B14F-4D97-AF65-F5344CB8AC3E}">
        <p14:creationId xmlns:p14="http://schemas.microsoft.com/office/powerpoint/2010/main" val="2911608844"/>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ChangeArrowheads="1"/>
          </p:cNvSpPr>
          <p:nvPr>
            <p:ph type="title"/>
          </p:nvPr>
        </p:nvSpPr>
        <p:spPr>
          <a:xfrm>
            <a:off x="457200" y="304800"/>
            <a:ext cx="7843838" cy="1322388"/>
          </a:xfrm>
        </p:spPr>
        <p:txBody>
          <a:bodyPr vert="horz" wrap="square" lIns="91440" tIns="45720" rIns="91440" bIns="45720" numCol="1" anchor="t" anchorCtr="0" compatLnSpc="1">
            <a:prstTxWarp prst="textNoShape">
              <a:avLst/>
            </a:prstTxWarp>
          </a:bodyPr>
          <a:lstStyle/>
          <a:p>
            <a:pPr algn="ctr" eaLnBrk="1" hangingPunct="1"/>
            <a:r>
              <a:rPr lang="en-US" altLang="en-US" sz="4800" b="1" dirty="0" smtClean="0"/>
              <a:t> </a:t>
            </a:r>
            <a:r>
              <a:rPr lang="en-US" altLang="en-US" sz="4000" b="1" dirty="0" smtClean="0"/>
              <a:t/>
            </a:r>
            <a:br>
              <a:rPr lang="en-US" altLang="en-US" sz="4000" b="1" dirty="0" smtClean="0"/>
            </a:br>
            <a:r>
              <a:rPr lang="en-US" altLang="en-US" sz="4000" b="1" dirty="0" smtClean="0"/>
              <a:t> </a:t>
            </a:r>
            <a:r>
              <a:rPr lang="en-US" altLang="en-US" sz="4000" dirty="0" smtClean="0"/>
              <a:t> </a:t>
            </a:r>
            <a:r>
              <a:rPr lang="en-US" altLang="en-US" sz="2400" dirty="0" smtClean="0"/>
              <a:t>Orbit rain rate data retrieved from NOAA-18/19, </a:t>
            </a:r>
            <a:r>
              <a:rPr lang="en-US" altLang="en-US" sz="2400" dirty="0" err="1" smtClean="0"/>
              <a:t>MetopA</a:t>
            </a:r>
            <a:r>
              <a:rPr lang="en-US" altLang="en-US" sz="2400" dirty="0" smtClean="0"/>
              <a:t>/B, SSMIS F17/18/19, NPP/ATMS and GCOM/AMSR2(</a:t>
            </a:r>
            <a:r>
              <a:rPr lang="en-US" altLang="en-US" sz="2400" dirty="0" err="1" smtClean="0"/>
              <a:t>geodist</a:t>
            </a:r>
            <a:r>
              <a:rPr lang="en-US" altLang="en-US" dirty="0" smtClean="0"/>
              <a:t>)</a:t>
            </a:r>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87</a:t>
            </a:fld>
            <a:endParaRPr lang="en-US"/>
          </a:p>
        </p:txBody>
      </p:sp>
      <p:sp>
        <p:nvSpPr>
          <p:cNvPr id="5" name="Rectangle 3"/>
          <p:cNvSpPr>
            <a:spLocks noGrp="1" noChangeArrowheads="1"/>
          </p:cNvSpPr>
          <p:nvPr>
            <p:ph idx="1"/>
          </p:nvPr>
        </p:nvSpPr>
        <p:spPr bwMode="auto">
          <a:xfrm>
            <a:off x="228600" y="2590800"/>
            <a:ext cx="8458200" cy="35814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1600" dirty="0" smtClean="0"/>
              <a:t>Rain rate data for NOAA-18/19 , </a:t>
            </a:r>
            <a:r>
              <a:rPr lang="en-US" altLang="en-US" sz="1600" dirty="0" err="1" smtClean="0"/>
              <a:t>Metop</a:t>
            </a:r>
            <a:r>
              <a:rPr lang="en-US" altLang="en-US" sz="1600" dirty="0" smtClean="0"/>
              <a:t>-A/B and SSMSI F17/18/19 are converted to </a:t>
            </a:r>
            <a:r>
              <a:rPr lang="en-US" altLang="en-US" sz="1600" dirty="0" err="1" smtClean="0"/>
              <a:t>Mcidas</a:t>
            </a:r>
            <a:r>
              <a:rPr lang="en-US" altLang="en-US" sz="1600" dirty="0" smtClean="0"/>
              <a:t> format on ESPC </a:t>
            </a:r>
            <a:r>
              <a:rPr lang="en-US" altLang="en-US" sz="1600" dirty="0" err="1" smtClean="0"/>
              <a:t>Polarprod</a:t>
            </a:r>
            <a:r>
              <a:rPr lang="en-US" altLang="en-US" sz="1600" dirty="0" smtClean="0"/>
              <a:t> and pushed to </a:t>
            </a:r>
            <a:r>
              <a:rPr lang="en-US" altLang="en-US" sz="1600" dirty="0" err="1" smtClean="0"/>
              <a:t>geodist</a:t>
            </a:r>
            <a:r>
              <a:rPr lang="en-US" altLang="en-US" sz="1600" dirty="0" smtClean="0"/>
              <a:t> for </a:t>
            </a:r>
            <a:r>
              <a:rPr lang="en-US" altLang="en-US" sz="1600" dirty="0" err="1" smtClean="0"/>
              <a:t>eTRaP</a:t>
            </a:r>
            <a:endParaRPr lang="en-US" altLang="en-US" sz="1600" dirty="0" smtClean="0"/>
          </a:p>
          <a:p>
            <a:pPr eaLnBrk="1" hangingPunct="1">
              <a:lnSpc>
                <a:spcPct val="90000"/>
              </a:lnSpc>
            </a:pPr>
            <a:r>
              <a:rPr lang="en-US" altLang="en-US" sz="1600" dirty="0" smtClean="0"/>
              <a:t>Rain rate data for NPP/ATMS and GCOM/AMSR2 are converted to </a:t>
            </a:r>
            <a:r>
              <a:rPr lang="en-US" altLang="en-US" sz="1600" dirty="0" err="1" smtClean="0"/>
              <a:t>Mcidas</a:t>
            </a:r>
            <a:r>
              <a:rPr lang="en-US" altLang="en-US" sz="1600" dirty="0" smtClean="0"/>
              <a:t> format </a:t>
            </a:r>
            <a:r>
              <a:rPr lang="en-US" altLang="en-US" sz="1600" dirty="0"/>
              <a:t>on </a:t>
            </a:r>
            <a:r>
              <a:rPr lang="en-US" altLang="en-US" sz="1600" dirty="0" smtClean="0"/>
              <a:t>ESPC Linux server MGTPROD and pushed  to SFS for </a:t>
            </a:r>
            <a:r>
              <a:rPr lang="en-US" altLang="en-US" sz="1600" dirty="0" err="1" smtClean="0"/>
              <a:t>eTRaP</a:t>
            </a:r>
            <a:endParaRPr lang="en-US" altLang="en-US" sz="1600" dirty="0" smtClean="0"/>
          </a:p>
          <a:p>
            <a:pPr eaLnBrk="1" hangingPunct="1">
              <a:lnSpc>
                <a:spcPct val="90000"/>
              </a:lnSpc>
            </a:pPr>
            <a:r>
              <a:rPr lang="en-US" altLang="en-US" sz="1600" dirty="0" smtClean="0"/>
              <a:t>Rain rate data from GHE </a:t>
            </a:r>
            <a:r>
              <a:rPr lang="en-US" altLang="en-US" sz="1600" dirty="0"/>
              <a:t>is generated on ESPC Linux </a:t>
            </a:r>
            <a:r>
              <a:rPr lang="en-US" altLang="en-US" sz="1600" dirty="0" smtClean="0"/>
              <a:t>server GHE1 </a:t>
            </a:r>
            <a:r>
              <a:rPr lang="en-US" altLang="en-US" sz="1600" dirty="0"/>
              <a:t>and pushed  to </a:t>
            </a:r>
            <a:r>
              <a:rPr lang="en-US" altLang="en-US" sz="1600" dirty="0" err="1" smtClean="0"/>
              <a:t>geodist</a:t>
            </a:r>
            <a:r>
              <a:rPr lang="en-US" altLang="en-US" sz="1600" dirty="0" smtClean="0"/>
              <a:t> </a:t>
            </a:r>
            <a:r>
              <a:rPr lang="en-US" altLang="en-US" sz="1600" dirty="0"/>
              <a:t>for </a:t>
            </a:r>
            <a:r>
              <a:rPr lang="en-US" altLang="en-US" sz="1600" dirty="0" err="1" smtClean="0"/>
              <a:t>eTRaP</a:t>
            </a:r>
            <a:endParaRPr lang="en-US" altLang="en-US" sz="1600" dirty="0" smtClean="0"/>
          </a:p>
          <a:p>
            <a:pPr marL="0" indent="0" eaLnBrk="1" hangingPunct="1">
              <a:lnSpc>
                <a:spcPct val="90000"/>
              </a:lnSpc>
              <a:buNone/>
            </a:pPr>
            <a:endParaRPr lang="en-US" altLang="en-US" sz="1600" dirty="0" smtClean="0"/>
          </a:p>
          <a:p>
            <a:pPr marL="0" indent="0" eaLnBrk="1" hangingPunct="1">
              <a:lnSpc>
                <a:spcPct val="90000"/>
              </a:lnSpc>
              <a:buNone/>
            </a:pPr>
            <a:endParaRPr lang="en-US" altLang="en-US" sz="1600" dirty="0"/>
          </a:p>
          <a:p>
            <a:pPr marL="0" indent="0" eaLnBrk="1" hangingPunct="1">
              <a:lnSpc>
                <a:spcPct val="90000"/>
              </a:lnSpc>
              <a:buNone/>
            </a:pPr>
            <a:r>
              <a:rPr lang="en-US" altLang="en-US" sz="1600" dirty="0" smtClean="0"/>
              <a:t>Those rain rate data are used to </a:t>
            </a:r>
            <a:r>
              <a:rPr lang="en-US" altLang="en-US" sz="1600" dirty="0"/>
              <a:t>generate 6-hour total tropical rain fall potential(</a:t>
            </a:r>
            <a:r>
              <a:rPr lang="en-US" altLang="en-US" sz="1600" dirty="0" err="1"/>
              <a:t>TRaP</a:t>
            </a:r>
            <a:r>
              <a:rPr lang="en-US" altLang="en-US" sz="1600" dirty="0"/>
              <a:t>) for each active </a:t>
            </a:r>
            <a:r>
              <a:rPr lang="en-US" altLang="en-US" sz="1600" dirty="0" smtClean="0"/>
              <a:t>storm.</a:t>
            </a:r>
          </a:p>
          <a:p>
            <a:pPr marL="0" indent="0" eaLnBrk="1" hangingPunct="1">
              <a:lnSpc>
                <a:spcPct val="90000"/>
              </a:lnSpc>
              <a:buNone/>
            </a:pPr>
            <a:endParaRPr lang="en-US" altLang="en-US" sz="1600" dirty="0" smtClean="0"/>
          </a:p>
          <a:p>
            <a:pPr marL="0" indent="0" eaLnBrk="1" hangingPunct="1">
              <a:lnSpc>
                <a:spcPct val="90000"/>
              </a:lnSpc>
              <a:buNone/>
            </a:pPr>
            <a:r>
              <a:rPr lang="en-US" altLang="en-US" sz="1600" dirty="0" err="1" smtClean="0"/>
              <a:t>TraPs</a:t>
            </a:r>
            <a:r>
              <a:rPr lang="en-US" altLang="en-US" sz="1600" dirty="0" smtClean="0"/>
              <a:t> from each satellites are used to </a:t>
            </a:r>
            <a:r>
              <a:rPr lang="en-US" altLang="en-US" sz="1600" dirty="0"/>
              <a:t>generate ensemble tropical rainfall potential (</a:t>
            </a:r>
            <a:r>
              <a:rPr lang="en-US" altLang="en-US" sz="1600" dirty="0" err="1"/>
              <a:t>eTRaP</a:t>
            </a:r>
            <a:r>
              <a:rPr lang="en-US" altLang="en-US" sz="1600" dirty="0" smtClean="0"/>
              <a:t>) for each active storm</a:t>
            </a:r>
            <a:endParaRPr lang="en-US" altLang="en-US" sz="1600" dirty="0"/>
          </a:p>
          <a:p>
            <a:pPr eaLnBrk="1" hangingPunct="1">
              <a:lnSpc>
                <a:spcPct val="90000"/>
              </a:lnSpc>
            </a:pPr>
            <a:endParaRPr lang="en-US" altLang="en-US" sz="1400" dirty="0"/>
          </a:p>
          <a:p>
            <a:pPr eaLnBrk="1" hangingPunct="1">
              <a:lnSpc>
                <a:spcPct val="90000"/>
              </a:lnSpc>
            </a:pPr>
            <a:endParaRPr lang="en-US" altLang="en-US" sz="1400" dirty="0" smtClean="0"/>
          </a:p>
          <a:p>
            <a:pPr eaLnBrk="1" hangingPunct="1">
              <a:lnSpc>
                <a:spcPct val="90000"/>
              </a:lnSpc>
            </a:pPr>
            <a:endParaRPr lang="en-US" altLang="en-US" dirty="0" smtClean="0"/>
          </a:p>
        </p:txBody>
      </p:sp>
    </p:spTree>
    <p:extLst>
      <p:ext uri="{BB962C8B-B14F-4D97-AF65-F5344CB8AC3E}">
        <p14:creationId xmlns:p14="http://schemas.microsoft.com/office/powerpoint/2010/main" val="1268149488"/>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8200"/>
            <a:ext cx="7848600" cy="1143000"/>
          </a:xfrm>
        </p:spPr>
        <p:txBody>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3600" dirty="0" smtClean="0">
                <a:latin typeface="+mn-lt"/>
                <a:ea typeface="+mj-ea"/>
              </a:rPr>
              <a:t>Product Processing(1/4)</a:t>
            </a:r>
            <a:endParaRPr lang="en-US" sz="3600" dirty="0">
              <a:latin typeface="+mn-lt"/>
              <a:ea typeface="+mj-ea"/>
            </a:endParaRPr>
          </a:p>
        </p:txBody>
      </p:sp>
      <p:sp>
        <p:nvSpPr>
          <p:cNvPr id="6" name="Content Placeholder 3"/>
          <p:cNvSpPr>
            <a:spLocks noGrp="1"/>
          </p:cNvSpPr>
          <p:nvPr>
            <p:ph idx="1"/>
          </p:nvPr>
        </p:nvSpPr>
        <p:spPr>
          <a:xfrm>
            <a:off x="381000" y="2133600"/>
            <a:ext cx="8229600" cy="4389437"/>
          </a:xfrm>
        </p:spPr>
        <p:txBody>
          <a:bodyPr/>
          <a:lstStyle/>
          <a:p>
            <a:pPr>
              <a:defRPr/>
            </a:pPr>
            <a:r>
              <a:rPr lang="en-US" sz="2000" dirty="0" smtClean="0"/>
              <a:t>Generate </a:t>
            </a:r>
            <a:r>
              <a:rPr lang="en-US" sz="2000" dirty="0" err="1" smtClean="0"/>
              <a:t>TRaPs</a:t>
            </a:r>
            <a:endParaRPr lang="en-US" sz="2000" dirty="0" smtClean="0"/>
          </a:p>
          <a:p>
            <a:pPr marL="0" indent="0">
              <a:buNone/>
              <a:defRPr/>
            </a:pPr>
            <a:r>
              <a:rPr lang="en-US" sz="2000" dirty="0"/>
              <a:t> </a:t>
            </a:r>
            <a:r>
              <a:rPr lang="en-US" sz="2000" dirty="0" smtClean="0"/>
              <a:t>    1. Search FOS for active storms</a:t>
            </a:r>
          </a:p>
          <a:p>
            <a:pPr marL="0" indent="0">
              <a:buNone/>
              <a:defRPr/>
            </a:pPr>
            <a:r>
              <a:rPr lang="en-US" sz="2000" dirty="0"/>
              <a:t> </a:t>
            </a:r>
            <a:r>
              <a:rPr lang="en-US" sz="2000" dirty="0" smtClean="0"/>
              <a:t>    2. For each active storm, loop thorough each satellite orbits to </a:t>
            </a:r>
          </a:p>
          <a:p>
            <a:pPr marL="0" indent="0">
              <a:buNone/>
              <a:defRPr/>
            </a:pPr>
            <a:r>
              <a:rPr lang="en-US" sz="2000" dirty="0"/>
              <a:t> </a:t>
            </a:r>
            <a:r>
              <a:rPr lang="en-US" sz="2000" dirty="0" smtClean="0"/>
              <a:t>        search for orbits that cover the storm and within 6 hours of </a:t>
            </a:r>
          </a:p>
          <a:p>
            <a:pPr marL="0" indent="0">
              <a:buNone/>
              <a:defRPr/>
            </a:pPr>
            <a:r>
              <a:rPr lang="en-US" sz="2000" dirty="0"/>
              <a:t> </a:t>
            </a:r>
            <a:r>
              <a:rPr lang="en-US" sz="2000" dirty="0" smtClean="0"/>
              <a:t>        forecast time.</a:t>
            </a:r>
          </a:p>
          <a:p>
            <a:pPr marL="0" indent="0">
              <a:buNone/>
              <a:defRPr/>
            </a:pPr>
            <a:r>
              <a:rPr lang="en-US" sz="2000" dirty="0"/>
              <a:t> </a:t>
            </a:r>
            <a:r>
              <a:rPr lang="en-US" sz="2000" dirty="0" smtClean="0"/>
              <a:t>    3. Get the orbit rain rate data and generate 6-hr </a:t>
            </a:r>
            <a:r>
              <a:rPr lang="en-US" sz="2000" dirty="0" err="1" smtClean="0"/>
              <a:t>TRaPs</a:t>
            </a:r>
            <a:r>
              <a:rPr lang="en-US" sz="2000" dirty="0" smtClean="0"/>
              <a:t> and 24-hr</a:t>
            </a:r>
          </a:p>
          <a:p>
            <a:pPr marL="0" indent="0">
              <a:buNone/>
              <a:defRPr/>
            </a:pPr>
            <a:r>
              <a:rPr lang="en-US" sz="2000" dirty="0"/>
              <a:t> </a:t>
            </a:r>
            <a:r>
              <a:rPr lang="en-US" sz="2000" dirty="0" smtClean="0"/>
              <a:t>        </a:t>
            </a:r>
            <a:r>
              <a:rPr lang="en-US" sz="2000" dirty="0" err="1" smtClean="0"/>
              <a:t>TRaP</a:t>
            </a:r>
            <a:r>
              <a:rPr lang="en-US" sz="2000" dirty="0" smtClean="0"/>
              <a:t>.</a:t>
            </a:r>
          </a:p>
          <a:p>
            <a:pPr>
              <a:defRPr/>
            </a:pPr>
            <a:endParaRPr lang="en-US" sz="2000" dirty="0" smtClean="0"/>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88</a:t>
            </a:fld>
            <a:endParaRPr lang="en-US"/>
          </a:p>
        </p:txBody>
      </p:sp>
    </p:spTree>
    <p:extLst>
      <p:ext uri="{BB962C8B-B14F-4D97-AF65-F5344CB8AC3E}">
        <p14:creationId xmlns:p14="http://schemas.microsoft.com/office/powerpoint/2010/main" val="18950827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848600" cy="1143000"/>
          </a:xfrm>
        </p:spPr>
        <p:txBody>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3600" dirty="0" smtClean="0">
                <a:latin typeface="+mn-lt"/>
                <a:ea typeface="+mj-ea"/>
              </a:rPr>
              <a:t>Product Processing(2/4)</a:t>
            </a:r>
            <a:endParaRPr lang="en-US" sz="3600" dirty="0">
              <a:latin typeface="+mn-lt"/>
              <a:ea typeface="+mj-ea"/>
            </a:endParaRP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89</a:t>
            </a:fld>
            <a:endParaRPr lang="en-US"/>
          </a:p>
        </p:txBody>
      </p:sp>
      <p:sp>
        <p:nvSpPr>
          <p:cNvPr id="81" name="AutoShape 73"/>
          <p:cNvSpPr>
            <a:spLocks noChangeArrowheads="1"/>
          </p:cNvSpPr>
          <p:nvPr/>
        </p:nvSpPr>
        <p:spPr bwMode="auto">
          <a:xfrm>
            <a:off x="266700" y="2950410"/>
            <a:ext cx="1543050" cy="198516"/>
          </a:xfrm>
          <a:prstGeom prst="flowChartPredefinedProcess">
            <a:avLst/>
          </a:prstGeom>
          <a:solidFill>
            <a:srgbClr val="CCFFFF"/>
          </a:solidFill>
          <a:ln w="15875">
            <a:solidFill>
              <a:srgbClr val="000000"/>
            </a:solidFill>
            <a:miter lim="800000"/>
            <a:headEnd/>
            <a:tailEnd/>
          </a:ln>
        </p:spPr>
        <p:txBody>
          <a:bodyPr wrap="square" lIns="18288" tIns="18288" rIns="18288" bIns="18288" anchor="ctr" anchorCtr="1">
            <a:spAutoFit/>
          </a:bodyPr>
          <a:lstStyle/>
          <a:p>
            <a:pPr algn="ctr"/>
            <a:r>
              <a:rPr lang="en-US" sz="1050" dirty="0" err="1" smtClean="0"/>
              <a:t>TRaP</a:t>
            </a:r>
            <a:r>
              <a:rPr lang="en-US" sz="1050" dirty="0" smtClean="0"/>
              <a:t> generator</a:t>
            </a:r>
            <a:endParaRPr lang="en-US" sz="1050" dirty="0"/>
          </a:p>
        </p:txBody>
      </p:sp>
      <p:sp>
        <p:nvSpPr>
          <p:cNvPr id="82" name="AutoShape 88"/>
          <p:cNvSpPr>
            <a:spLocks noChangeArrowheads="1"/>
          </p:cNvSpPr>
          <p:nvPr/>
        </p:nvSpPr>
        <p:spPr bwMode="auto">
          <a:xfrm>
            <a:off x="2537079" y="3206127"/>
            <a:ext cx="1676400" cy="360099"/>
          </a:xfrm>
          <a:prstGeom prst="flowChartProcess">
            <a:avLst/>
          </a:prstGeom>
          <a:solidFill>
            <a:srgbClr val="99CC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smtClean="0"/>
              <a:t>Get latest </a:t>
            </a:r>
            <a:r>
              <a:rPr lang="en-US" sz="1050" dirty="0" err="1" smtClean="0"/>
              <a:t>TRaP</a:t>
            </a:r>
            <a:r>
              <a:rPr lang="en-US" sz="1050" dirty="0" smtClean="0"/>
              <a:t> geolocation data </a:t>
            </a:r>
            <a:endParaRPr lang="en-US" sz="1050" dirty="0"/>
          </a:p>
        </p:txBody>
      </p:sp>
      <p:sp>
        <p:nvSpPr>
          <p:cNvPr id="83" name="AutoShape 5"/>
          <p:cNvSpPr>
            <a:spLocks noChangeArrowheads="1"/>
          </p:cNvSpPr>
          <p:nvPr/>
        </p:nvSpPr>
        <p:spPr bwMode="auto">
          <a:xfrm>
            <a:off x="1912239" y="2638165"/>
            <a:ext cx="230124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Geolocation data for AMSU/MHS orbit</a:t>
            </a:r>
            <a:endParaRPr lang="en-US" sz="1050" dirty="0"/>
          </a:p>
        </p:txBody>
      </p:sp>
      <p:sp>
        <p:nvSpPr>
          <p:cNvPr id="84" name="AutoShape 5"/>
          <p:cNvSpPr>
            <a:spLocks noChangeArrowheads="1"/>
          </p:cNvSpPr>
          <p:nvPr/>
        </p:nvSpPr>
        <p:spPr bwMode="auto">
          <a:xfrm>
            <a:off x="3886200" y="2638165"/>
            <a:ext cx="192024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Geolocation data for SSMIS orbit</a:t>
            </a:r>
            <a:endParaRPr lang="en-US" sz="1050" dirty="0"/>
          </a:p>
        </p:txBody>
      </p:sp>
      <p:sp>
        <p:nvSpPr>
          <p:cNvPr id="85" name="AutoShape 5"/>
          <p:cNvSpPr>
            <a:spLocks noChangeArrowheads="1"/>
          </p:cNvSpPr>
          <p:nvPr/>
        </p:nvSpPr>
        <p:spPr bwMode="auto">
          <a:xfrm>
            <a:off x="5562600" y="2638165"/>
            <a:ext cx="192024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Geolocation data for GHE </a:t>
            </a:r>
            <a:endParaRPr lang="en-US" sz="1050" dirty="0"/>
          </a:p>
        </p:txBody>
      </p:sp>
      <p:sp>
        <p:nvSpPr>
          <p:cNvPr id="86" name="AutoShape 5"/>
          <p:cNvSpPr>
            <a:spLocks noChangeArrowheads="1"/>
          </p:cNvSpPr>
          <p:nvPr/>
        </p:nvSpPr>
        <p:spPr bwMode="auto">
          <a:xfrm>
            <a:off x="7223760" y="2638165"/>
            <a:ext cx="1920240" cy="360099"/>
          </a:xfrm>
          <a:prstGeom prst="flowChartInputOutput">
            <a:avLst/>
          </a:prstGeom>
          <a:solidFill>
            <a:srgbClr val="FF7C80"/>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Geolocation data for ATMS orbit</a:t>
            </a:r>
            <a:endParaRPr lang="en-US" sz="1050" dirty="0"/>
          </a:p>
        </p:txBody>
      </p:sp>
      <p:sp>
        <p:nvSpPr>
          <p:cNvPr id="87" name="AutoShape 5"/>
          <p:cNvSpPr>
            <a:spLocks noChangeArrowheads="1"/>
          </p:cNvSpPr>
          <p:nvPr/>
        </p:nvSpPr>
        <p:spPr bwMode="auto">
          <a:xfrm>
            <a:off x="2019300" y="3704965"/>
            <a:ext cx="137160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FOS forecast bulletins</a:t>
            </a:r>
            <a:endParaRPr lang="en-US" sz="1050" dirty="0"/>
          </a:p>
        </p:txBody>
      </p:sp>
      <p:cxnSp>
        <p:nvCxnSpPr>
          <p:cNvPr id="88" name="AutoShape 13"/>
          <p:cNvCxnSpPr>
            <a:cxnSpLocks noChangeShapeType="1"/>
            <a:endCxn id="93" idx="0"/>
          </p:cNvCxnSpPr>
          <p:nvPr/>
        </p:nvCxnSpPr>
        <p:spPr bwMode="auto">
          <a:xfrm>
            <a:off x="1028700" y="3148926"/>
            <a:ext cx="0" cy="556039"/>
          </a:xfrm>
          <a:prstGeom prst="straightConnector1">
            <a:avLst/>
          </a:prstGeom>
          <a:noFill/>
          <a:ln w="15875">
            <a:solidFill>
              <a:schemeClr val="tx1"/>
            </a:solidFill>
            <a:round/>
            <a:headEnd/>
            <a:tailEnd type="triangle" w="med" len="med"/>
          </a:ln>
        </p:spPr>
      </p:cxnSp>
      <p:cxnSp>
        <p:nvCxnSpPr>
          <p:cNvPr id="89" name="Shape 64"/>
          <p:cNvCxnSpPr>
            <a:stCxn id="83" idx="3"/>
            <a:endCxn id="82" idx="3"/>
          </p:cNvCxnSpPr>
          <p:nvPr/>
        </p:nvCxnSpPr>
        <p:spPr>
          <a:xfrm rot="16200000" flipH="1">
            <a:off x="3329151" y="2501848"/>
            <a:ext cx="387913" cy="1380744"/>
          </a:xfrm>
          <a:prstGeom prst="bentConnector4">
            <a:avLst>
              <a:gd name="adj1" fmla="val 26792"/>
              <a:gd name="adj2" fmla="val 116556"/>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hape 64"/>
          <p:cNvCxnSpPr>
            <a:stCxn id="84" idx="3"/>
            <a:endCxn id="82" idx="3"/>
          </p:cNvCxnSpPr>
          <p:nvPr/>
        </p:nvCxnSpPr>
        <p:spPr>
          <a:xfrm rot="5400000">
            <a:off x="4239932" y="2971812"/>
            <a:ext cx="387913" cy="440817"/>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hape 64"/>
          <p:cNvCxnSpPr>
            <a:stCxn id="85" idx="3"/>
            <a:endCxn id="82" idx="3"/>
          </p:cNvCxnSpPr>
          <p:nvPr/>
        </p:nvCxnSpPr>
        <p:spPr>
          <a:xfrm rot="5400000">
            <a:off x="5078132" y="2133612"/>
            <a:ext cx="387913" cy="2117217"/>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hape 64"/>
          <p:cNvCxnSpPr>
            <a:stCxn id="86" idx="3"/>
            <a:endCxn id="82" idx="3"/>
          </p:cNvCxnSpPr>
          <p:nvPr/>
        </p:nvCxnSpPr>
        <p:spPr>
          <a:xfrm rot="5400000">
            <a:off x="5908712" y="1303032"/>
            <a:ext cx="387913" cy="3778377"/>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AutoShape 88"/>
          <p:cNvSpPr>
            <a:spLocks noChangeArrowheads="1"/>
          </p:cNvSpPr>
          <p:nvPr/>
        </p:nvSpPr>
        <p:spPr bwMode="auto">
          <a:xfrm>
            <a:off x="228600" y="3704965"/>
            <a:ext cx="1600200" cy="360099"/>
          </a:xfrm>
          <a:prstGeom prst="flowChartProcess">
            <a:avLst/>
          </a:prstGeom>
          <a:solidFill>
            <a:srgbClr val="99CC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smtClean="0"/>
              <a:t>Collect info on all active storms</a:t>
            </a:r>
            <a:endParaRPr lang="en-US" sz="1050" dirty="0"/>
          </a:p>
        </p:txBody>
      </p:sp>
      <p:cxnSp>
        <p:nvCxnSpPr>
          <p:cNvPr id="94" name="AutoShape 13"/>
          <p:cNvCxnSpPr>
            <a:cxnSpLocks noChangeShapeType="1"/>
            <a:stCxn id="87" idx="2"/>
            <a:endCxn id="93" idx="3"/>
          </p:cNvCxnSpPr>
          <p:nvPr/>
        </p:nvCxnSpPr>
        <p:spPr bwMode="auto">
          <a:xfrm flipH="1">
            <a:off x="1828800" y="3885015"/>
            <a:ext cx="327660" cy="0"/>
          </a:xfrm>
          <a:prstGeom prst="straightConnector1">
            <a:avLst/>
          </a:prstGeom>
          <a:noFill/>
          <a:ln w="15875">
            <a:solidFill>
              <a:schemeClr val="tx1"/>
            </a:solidFill>
            <a:round/>
            <a:headEnd/>
            <a:tailEnd type="triangle" w="med" len="med"/>
          </a:ln>
        </p:spPr>
      </p:cxnSp>
      <p:cxnSp>
        <p:nvCxnSpPr>
          <p:cNvPr id="95" name="AutoShape 13"/>
          <p:cNvCxnSpPr>
            <a:cxnSpLocks noChangeShapeType="1"/>
          </p:cNvCxnSpPr>
          <p:nvPr/>
        </p:nvCxnSpPr>
        <p:spPr bwMode="auto">
          <a:xfrm>
            <a:off x="3608832" y="3566226"/>
            <a:ext cx="0" cy="565855"/>
          </a:xfrm>
          <a:prstGeom prst="straightConnector1">
            <a:avLst/>
          </a:prstGeom>
          <a:noFill/>
          <a:ln w="15875">
            <a:solidFill>
              <a:schemeClr val="tx1"/>
            </a:solidFill>
            <a:round/>
            <a:headEnd/>
            <a:tailEnd type="triangle" w="med" len="med"/>
          </a:ln>
        </p:spPr>
      </p:cxnSp>
      <p:sp>
        <p:nvSpPr>
          <p:cNvPr id="96" name="Text Box 76"/>
          <p:cNvSpPr txBox="1">
            <a:spLocks noChangeArrowheads="1"/>
          </p:cNvSpPr>
          <p:nvPr/>
        </p:nvSpPr>
        <p:spPr bwMode="auto">
          <a:xfrm>
            <a:off x="1752600" y="3628765"/>
            <a:ext cx="609599" cy="246221"/>
          </a:xfrm>
          <a:prstGeom prst="rect">
            <a:avLst/>
          </a:prstGeom>
          <a:noFill/>
          <a:ln w="9525">
            <a:noFill/>
            <a:miter lim="800000"/>
            <a:headEnd/>
            <a:tailEnd/>
          </a:ln>
        </p:spPr>
        <p:txBody>
          <a:bodyPr wrap="square">
            <a:spAutoFit/>
          </a:bodyPr>
          <a:lstStyle/>
          <a:p>
            <a:pPr algn="ctr" eaLnBrk="0" hangingPunct="0"/>
            <a:r>
              <a:rPr lang="en-US" sz="1000" b="0" dirty="0" smtClean="0">
                <a:solidFill>
                  <a:schemeClr val="tx1"/>
                </a:solidFill>
              </a:rPr>
              <a:t>ADDE</a:t>
            </a:r>
            <a:endParaRPr lang="en-US" sz="1000" b="0" dirty="0">
              <a:solidFill>
                <a:schemeClr val="tx1"/>
              </a:solidFill>
            </a:endParaRPr>
          </a:p>
        </p:txBody>
      </p:sp>
      <p:sp>
        <p:nvSpPr>
          <p:cNvPr id="98" name="AutoShape 14"/>
          <p:cNvSpPr>
            <a:spLocks noChangeArrowheads="1"/>
          </p:cNvSpPr>
          <p:nvPr/>
        </p:nvSpPr>
        <p:spPr bwMode="auto">
          <a:xfrm>
            <a:off x="457200" y="4238365"/>
            <a:ext cx="1219200" cy="533400"/>
          </a:xfrm>
          <a:prstGeom prst="flowChartDecision">
            <a:avLst/>
          </a:prstGeom>
          <a:solidFill>
            <a:srgbClr val="CCFF99"/>
          </a:solidFill>
          <a:ln w="15875">
            <a:solidFill>
              <a:srgbClr val="000000"/>
            </a:solidFill>
            <a:miter lim="800000"/>
            <a:headEnd/>
            <a:tailEnd/>
          </a:ln>
        </p:spPr>
        <p:txBody>
          <a:bodyPr anchor="ctr" anchorCtr="1"/>
          <a:lstStyle/>
          <a:p>
            <a:pPr algn="ctr"/>
            <a:r>
              <a:rPr lang="en-US" sz="1050" dirty="0" smtClean="0"/>
              <a:t>Active storms?</a:t>
            </a:r>
            <a:endParaRPr lang="en-US" sz="1050" dirty="0"/>
          </a:p>
        </p:txBody>
      </p:sp>
      <p:cxnSp>
        <p:nvCxnSpPr>
          <p:cNvPr id="99" name="AutoShape 13"/>
          <p:cNvCxnSpPr>
            <a:cxnSpLocks noChangeShapeType="1"/>
            <a:stCxn id="93" idx="2"/>
            <a:endCxn id="98" idx="0"/>
          </p:cNvCxnSpPr>
          <p:nvPr/>
        </p:nvCxnSpPr>
        <p:spPr bwMode="auto">
          <a:xfrm>
            <a:off x="1028700" y="4065064"/>
            <a:ext cx="38100" cy="173301"/>
          </a:xfrm>
          <a:prstGeom prst="straightConnector1">
            <a:avLst/>
          </a:prstGeom>
          <a:noFill/>
          <a:ln w="15875">
            <a:solidFill>
              <a:schemeClr val="tx1"/>
            </a:solidFill>
            <a:round/>
            <a:headEnd/>
            <a:tailEnd type="triangle" w="med" len="med"/>
          </a:ln>
        </p:spPr>
      </p:cxnSp>
      <p:sp>
        <p:nvSpPr>
          <p:cNvPr id="100" name="AutoShape 4"/>
          <p:cNvSpPr>
            <a:spLocks noChangeArrowheads="1"/>
          </p:cNvSpPr>
          <p:nvPr/>
        </p:nvSpPr>
        <p:spPr bwMode="auto">
          <a:xfrm>
            <a:off x="838200" y="4924165"/>
            <a:ext cx="457200" cy="311610"/>
          </a:xfrm>
          <a:prstGeom prst="flowChartTerminator">
            <a:avLst/>
          </a:prstGeom>
          <a:solidFill>
            <a:srgbClr val="FFFF99"/>
          </a:solidFill>
          <a:ln w="15875">
            <a:solidFill>
              <a:schemeClr val="tx1"/>
            </a:solidFill>
            <a:miter lim="800000"/>
            <a:headEnd/>
            <a:tailEnd/>
          </a:ln>
        </p:spPr>
        <p:txBody>
          <a:bodyPr wrap="square" lIns="18288" tIns="18288" rIns="18288" bIns="18288" anchor="ctr" anchorCtr="1">
            <a:spAutoFit/>
          </a:bodyPr>
          <a:lstStyle/>
          <a:p>
            <a:pPr algn="ctr"/>
            <a:r>
              <a:rPr lang="en-US" sz="1200" dirty="0" smtClean="0"/>
              <a:t>Exit</a:t>
            </a:r>
            <a:endParaRPr lang="en-US" sz="1200" dirty="0"/>
          </a:p>
        </p:txBody>
      </p:sp>
      <p:cxnSp>
        <p:nvCxnSpPr>
          <p:cNvPr id="101" name="AutoShape 13"/>
          <p:cNvCxnSpPr>
            <a:cxnSpLocks noChangeShapeType="1"/>
            <a:stCxn id="98" idx="2"/>
            <a:endCxn id="100" idx="0"/>
          </p:cNvCxnSpPr>
          <p:nvPr/>
        </p:nvCxnSpPr>
        <p:spPr bwMode="auto">
          <a:xfrm>
            <a:off x="1066800" y="4771765"/>
            <a:ext cx="0" cy="152400"/>
          </a:xfrm>
          <a:prstGeom prst="straightConnector1">
            <a:avLst/>
          </a:prstGeom>
          <a:noFill/>
          <a:ln w="15875">
            <a:solidFill>
              <a:schemeClr val="tx1"/>
            </a:solidFill>
            <a:round/>
            <a:headEnd/>
            <a:tailEnd type="triangle" w="med" len="med"/>
          </a:ln>
        </p:spPr>
      </p:cxnSp>
      <p:sp>
        <p:nvSpPr>
          <p:cNvPr id="102" name="Text Box 76"/>
          <p:cNvSpPr txBox="1">
            <a:spLocks noChangeArrowheads="1"/>
          </p:cNvSpPr>
          <p:nvPr/>
        </p:nvSpPr>
        <p:spPr bwMode="auto">
          <a:xfrm>
            <a:off x="914400" y="4695565"/>
            <a:ext cx="152400" cy="246221"/>
          </a:xfrm>
          <a:prstGeom prst="rect">
            <a:avLst/>
          </a:prstGeom>
          <a:noFill/>
          <a:ln w="9525">
            <a:noFill/>
            <a:miter lim="800000"/>
            <a:headEnd/>
            <a:tailEnd/>
          </a:ln>
        </p:spPr>
        <p:txBody>
          <a:bodyPr wrap="square">
            <a:spAutoFit/>
          </a:bodyPr>
          <a:lstStyle/>
          <a:p>
            <a:pPr algn="ctr" eaLnBrk="0" hangingPunct="0"/>
            <a:r>
              <a:rPr lang="en-US" sz="1000" b="0" dirty="0" smtClean="0">
                <a:solidFill>
                  <a:schemeClr val="tx1"/>
                </a:solidFill>
              </a:rPr>
              <a:t>N</a:t>
            </a:r>
            <a:endParaRPr lang="en-US" sz="1000" b="0" dirty="0">
              <a:solidFill>
                <a:schemeClr val="tx1"/>
              </a:solidFill>
            </a:endParaRPr>
          </a:p>
        </p:txBody>
      </p:sp>
      <p:sp>
        <p:nvSpPr>
          <p:cNvPr id="103" name="Text Box 76"/>
          <p:cNvSpPr txBox="1">
            <a:spLocks noChangeArrowheads="1"/>
          </p:cNvSpPr>
          <p:nvPr/>
        </p:nvSpPr>
        <p:spPr bwMode="auto">
          <a:xfrm>
            <a:off x="4988052" y="4280555"/>
            <a:ext cx="152400" cy="246221"/>
          </a:xfrm>
          <a:prstGeom prst="rect">
            <a:avLst/>
          </a:prstGeom>
          <a:noFill/>
          <a:ln w="9525">
            <a:noFill/>
            <a:miter lim="800000"/>
            <a:headEnd/>
            <a:tailEnd/>
          </a:ln>
        </p:spPr>
        <p:txBody>
          <a:bodyPr wrap="square">
            <a:spAutoFit/>
          </a:bodyPr>
          <a:lstStyle/>
          <a:p>
            <a:pPr algn="ctr" eaLnBrk="0" hangingPunct="0"/>
            <a:r>
              <a:rPr lang="en-US" sz="1000" dirty="0" smtClean="0"/>
              <a:t>Y</a:t>
            </a:r>
            <a:endParaRPr lang="en-US" sz="1000" b="0" dirty="0">
              <a:solidFill>
                <a:schemeClr val="tx1"/>
              </a:solidFill>
            </a:endParaRPr>
          </a:p>
        </p:txBody>
      </p:sp>
      <p:cxnSp>
        <p:nvCxnSpPr>
          <p:cNvPr id="104" name="AutoShape 13"/>
          <p:cNvCxnSpPr>
            <a:cxnSpLocks noChangeShapeType="1"/>
          </p:cNvCxnSpPr>
          <p:nvPr/>
        </p:nvCxnSpPr>
        <p:spPr bwMode="auto">
          <a:xfrm>
            <a:off x="1700212" y="4502135"/>
            <a:ext cx="311468" cy="0"/>
          </a:xfrm>
          <a:prstGeom prst="straightConnector1">
            <a:avLst/>
          </a:prstGeom>
          <a:noFill/>
          <a:ln w="15875">
            <a:solidFill>
              <a:schemeClr val="tx1"/>
            </a:solidFill>
            <a:round/>
            <a:headEnd/>
            <a:tailEnd type="triangle" w="med" len="med"/>
          </a:ln>
        </p:spPr>
      </p:cxnSp>
      <p:sp>
        <p:nvSpPr>
          <p:cNvPr id="106" name="AutoShape 14"/>
          <p:cNvSpPr>
            <a:spLocks noChangeArrowheads="1"/>
          </p:cNvSpPr>
          <p:nvPr/>
        </p:nvSpPr>
        <p:spPr bwMode="auto">
          <a:xfrm>
            <a:off x="2019300" y="4140185"/>
            <a:ext cx="2892552" cy="723900"/>
          </a:xfrm>
          <a:prstGeom prst="flowChartDecision">
            <a:avLst/>
          </a:prstGeom>
          <a:solidFill>
            <a:srgbClr val="CCFF99"/>
          </a:solidFill>
          <a:ln w="15875">
            <a:solidFill>
              <a:srgbClr val="000000"/>
            </a:solidFill>
            <a:miter lim="800000"/>
            <a:headEnd/>
            <a:tailEnd/>
          </a:ln>
        </p:spPr>
        <p:txBody>
          <a:bodyPr anchor="ctr" anchorCtr="1"/>
          <a:lstStyle/>
          <a:p>
            <a:pPr algn="ctr"/>
            <a:r>
              <a:rPr lang="en-US" sz="1050" dirty="0"/>
              <a:t>Look for geolocation data matching storm coverage and </a:t>
            </a:r>
            <a:r>
              <a:rPr lang="en-US" sz="1050" dirty="0" smtClean="0"/>
              <a:t>time?</a:t>
            </a:r>
            <a:endParaRPr lang="en-US" sz="1050" dirty="0"/>
          </a:p>
        </p:txBody>
      </p:sp>
      <p:cxnSp>
        <p:nvCxnSpPr>
          <p:cNvPr id="110" name="AutoShape 13"/>
          <p:cNvCxnSpPr>
            <a:cxnSpLocks noChangeShapeType="1"/>
            <a:stCxn id="106" idx="2"/>
          </p:cNvCxnSpPr>
          <p:nvPr/>
        </p:nvCxnSpPr>
        <p:spPr bwMode="auto">
          <a:xfrm>
            <a:off x="3465576" y="4864085"/>
            <a:ext cx="13716" cy="224009"/>
          </a:xfrm>
          <a:prstGeom prst="straightConnector1">
            <a:avLst/>
          </a:prstGeom>
          <a:noFill/>
          <a:ln w="15875">
            <a:solidFill>
              <a:schemeClr val="tx1"/>
            </a:solidFill>
            <a:round/>
            <a:headEnd/>
            <a:tailEnd type="triangle" w="med" len="med"/>
          </a:ln>
        </p:spPr>
      </p:cxnSp>
      <p:cxnSp>
        <p:nvCxnSpPr>
          <p:cNvPr id="111" name="AutoShape 13"/>
          <p:cNvCxnSpPr>
            <a:cxnSpLocks noChangeShapeType="1"/>
            <a:stCxn id="106" idx="3"/>
          </p:cNvCxnSpPr>
          <p:nvPr/>
        </p:nvCxnSpPr>
        <p:spPr bwMode="auto">
          <a:xfrm>
            <a:off x="4911852" y="4502135"/>
            <a:ext cx="304800" cy="0"/>
          </a:xfrm>
          <a:prstGeom prst="straightConnector1">
            <a:avLst/>
          </a:prstGeom>
          <a:noFill/>
          <a:ln w="15875">
            <a:solidFill>
              <a:schemeClr val="tx1"/>
            </a:solidFill>
            <a:round/>
            <a:headEnd/>
            <a:tailEnd type="triangle" w="med" len="med"/>
          </a:ln>
        </p:spPr>
      </p:cxnSp>
      <p:sp>
        <p:nvSpPr>
          <p:cNvPr id="112" name="Text Box 76"/>
          <p:cNvSpPr txBox="1">
            <a:spLocks noChangeArrowheads="1"/>
          </p:cNvSpPr>
          <p:nvPr/>
        </p:nvSpPr>
        <p:spPr bwMode="auto">
          <a:xfrm>
            <a:off x="3608832" y="4851138"/>
            <a:ext cx="152400" cy="246221"/>
          </a:xfrm>
          <a:prstGeom prst="rect">
            <a:avLst/>
          </a:prstGeom>
          <a:noFill/>
          <a:ln w="9525">
            <a:noFill/>
            <a:miter lim="800000"/>
            <a:headEnd/>
            <a:tailEnd/>
          </a:ln>
        </p:spPr>
        <p:txBody>
          <a:bodyPr wrap="square">
            <a:spAutoFit/>
          </a:bodyPr>
          <a:lstStyle/>
          <a:p>
            <a:pPr algn="ctr" eaLnBrk="0" hangingPunct="0"/>
            <a:r>
              <a:rPr lang="en-US" sz="1000" b="0" dirty="0" smtClean="0">
                <a:solidFill>
                  <a:schemeClr val="tx1"/>
                </a:solidFill>
              </a:rPr>
              <a:t>N</a:t>
            </a:r>
            <a:endParaRPr lang="en-US" sz="1000" b="0" dirty="0">
              <a:solidFill>
                <a:schemeClr val="tx1"/>
              </a:solidFill>
            </a:endParaRPr>
          </a:p>
        </p:txBody>
      </p:sp>
      <p:sp>
        <p:nvSpPr>
          <p:cNvPr id="115" name="AutoShape 88"/>
          <p:cNvSpPr>
            <a:spLocks noChangeArrowheads="1"/>
          </p:cNvSpPr>
          <p:nvPr/>
        </p:nvSpPr>
        <p:spPr bwMode="auto">
          <a:xfrm>
            <a:off x="5224461" y="4220000"/>
            <a:ext cx="1872996" cy="521681"/>
          </a:xfrm>
          <a:prstGeom prst="flowChartProcess">
            <a:avLst/>
          </a:prstGeom>
          <a:solidFill>
            <a:srgbClr val="6699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smtClean="0"/>
              <a:t>Run </a:t>
            </a:r>
            <a:r>
              <a:rPr lang="en-US" sz="1050" dirty="0" err="1" smtClean="0"/>
              <a:t>TRaP</a:t>
            </a:r>
            <a:r>
              <a:rPr lang="en-US" sz="1050" dirty="0" smtClean="0"/>
              <a:t>  code for orbits meeting time and location criteria [</a:t>
            </a:r>
            <a:r>
              <a:rPr lang="en-US" sz="1050" smtClean="0"/>
              <a:t>pctrpauto.pgm]</a:t>
            </a:r>
            <a:endParaRPr lang="en-US" sz="1050" dirty="0"/>
          </a:p>
        </p:txBody>
      </p:sp>
      <p:sp>
        <p:nvSpPr>
          <p:cNvPr id="117" name="AutoShape 5"/>
          <p:cNvSpPr>
            <a:spLocks noChangeArrowheads="1"/>
          </p:cNvSpPr>
          <p:nvPr/>
        </p:nvSpPr>
        <p:spPr bwMode="auto">
          <a:xfrm>
            <a:off x="7122222" y="3943380"/>
            <a:ext cx="2021778"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AMSU/MHS </a:t>
            </a:r>
            <a:r>
              <a:rPr lang="en-US" sz="1050" dirty="0" err="1" smtClean="0"/>
              <a:t>TRaPs</a:t>
            </a:r>
            <a:endParaRPr lang="en-US" sz="1050" dirty="0"/>
          </a:p>
        </p:txBody>
      </p:sp>
      <p:sp>
        <p:nvSpPr>
          <p:cNvPr id="118" name="AutoShape 5"/>
          <p:cNvSpPr>
            <a:spLocks noChangeArrowheads="1"/>
          </p:cNvSpPr>
          <p:nvPr/>
        </p:nvSpPr>
        <p:spPr bwMode="auto">
          <a:xfrm>
            <a:off x="7223760" y="4238365"/>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SSMIS </a:t>
            </a:r>
            <a:r>
              <a:rPr lang="en-US" sz="1050" dirty="0" err="1" smtClean="0"/>
              <a:t>TRaPs</a:t>
            </a:r>
            <a:endParaRPr lang="en-US" sz="1050" dirty="0"/>
          </a:p>
        </p:txBody>
      </p:sp>
      <p:sp>
        <p:nvSpPr>
          <p:cNvPr id="119" name="AutoShape 5"/>
          <p:cNvSpPr>
            <a:spLocks noChangeArrowheads="1"/>
          </p:cNvSpPr>
          <p:nvPr/>
        </p:nvSpPr>
        <p:spPr bwMode="auto">
          <a:xfrm>
            <a:off x="7223760" y="4543165"/>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GHE </a:t>
            </a:r>
            <a:r>
              <a:rPr lang="en-US" sz="1050" dirty="0" err="1" smtClean="0"/>
              <a:t>TRaPs</a:t>
            </a:r>
            <a:endParaRPr lang="en-US" sz="1050" dirty="0"/>
          </a:p>
        </p:txBody>
      </p:sp>
      <p:sp>
        <p:nvSpPr>
          <p:cNvPr id="120" name="AutoShape 5"/>
          <p:cNvSpPr>
            <a:spLocks noChangeArrowheads="1"/>
          </p:cNvSpPr>
          <p:nvPr/>
        </p:nvSpPr>
        <p:spPr bwMode="auto">
          <a:xfrm>
            <a:off x="7223760" y="4847965"/>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ATMS </a:t>
            </a:r>
            <a:r>
              <a:rPr lang="en-US" sz="1050" dirty="0" err="1" smtClean="0"/>
              <a:t>TRaPs</a:t>
            </a:r>
            <a:endParaRPr lang="en-US" sz="1050" dirty="0"/>
          </a:p>
        </p:txBody>
      </p:sp>
      <p:sp>
        <p:nvSpPr>
          <p:cNvPr id="125" name="AutoShape 4"/>
          <p:cNvSpPr>
            <a:spLocks noChangeArrowheads="1"/>
          </p:cNvSpPr>
          <p:nvPr/>
        </p:nvSpPr>
        <p:spPr bwMode="auto">
          <a:xfrm>
            <a:off x="5951220" y="5195476"/>
            <a:ext cx="457200" cy="311610"/>
          </a:xfrm>
          <a:prstGeom prst="flowChartTerminator">
            <a:avLst/>
          </a:prstGeom>
          <a:solidFill>
            <a:srgbClr val="FFFF99"/>
          </a:solidFill>
          <a:ln w="15875">
            <a:solidFill>
              <a:schemeClr val="tx1"/>
            </a:solidFill>
            <a:miter lim="800000"/>
            <a:headEnd/>
            <a:tailEnd/>
          </a:ln>
        </p:spPr>
        <p:txBody>
          <a:bodyPr wrap="square" lIns="18288" tIns="18288" rIns="18288" bIns="18288" anchor="ctr" anchorCtr="1">
            <a:spAutoFit/>
          </a:bodyPr>
          <a:lstStyle/>
          <a:p>
            <a:pPr algn="ctr"/>
            <a:r>
              <a:rPr lang="en-US" sz="1200" dirty="0" smtClean="0"/>
              <a:t>Done</a:t>
            </a:r>
            <a:endParaRPr lang="en-US" sz="1200" dirty="0"/>
          </a:p>
        </p:txBody>
      </p:sp>
      <p:sp>
        <p:nvSpPr>
          <p:cNvPr id="135" name="Text Box 76"/>
          <p:cNvSpPr txBox="1">
            <a:spLocks noChangeArrowheads="1"/>
          </p:cNvSpPr>
          <p:nvPr/>
        </p:nvSpPr>
        <p:spPr bwMode="auto">
          <a:xfrm>
            <a:off x="1657350" y="4276465"/>
            <a:ext cx="152400" cy="246221"/>
          </a:xfrm>
          <a:prstGeom prst="rect">
            <a:avLst/>
          </a:prstGeom>
          <a:noFill/>
          <a:ln w="9525">
            <a:noFill/>
            <a:miter lim="800000"/>
            <a:headEnd/>
            <a:tailEnd/>
          </a:ln>
        </p:spPr>
        <p:txBody>
          <a:bodyPr wrap="square">
            <a:spAutoFit/>
          </a:bodyPr>
          <a:lstStyle/>
          <a:p>
            <a:pPr algn="ctr" eaLnBrk="0" hangingPunct="0"/>
            <a:r>
              <a:rPr lang="en-US" sz="1000" dirty="0" smtClean="0"/>
              <a:t>Y</a:t>
            </a:r>
            <a:endParaRPr lang="en-US" sz="1000" b="0" dirty="0">
              <a:solidFill>
                <a:schemeClr val="tx1"/>
              </a:solidFill>
            </a:endParaRPr>
          </a:p>
        </p:txBody>
      </p:sp>
      <p:sp>
        <p:nvSpPr>
          <p:cNvPr id="139" name="AutoShape 5"/>
          <p:cNvSpPr>
            <a:spLocks noChangeArrowheads="1"/>
          </p:cNvSpPr>
          <p:nvPr/>
        </p:nvSpPr>
        <p:spPr bwMode="auto">
          <a:xfrm>
            <a:off x="7223760" y="3476365"/>
            <a:ext cx="1920240" cy="360099"/>
          </a:xfrm>
          <a:prstGeom prst="flowChartInputOutput">
            <a:avLst/>
          </a:prstGeom>
          <a:solidFill>
            <a:srgbClr val="FF9999"/>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Geolocation data for AMSR2 orbit</a:t>
            </a:r>
            <a:endParaRPr lang="en-US" sz="1050" dirty="0"/>
          </a:p>
        </p:txBody>
      </p:sp>
      <p:cxnSp>
        <p:nvCxnSpPr>
          <p:cNvPr id="140" name="Shape 64"/>
          <p:cNvCxnSpPr>
            <a:stCxn id="139" idx="0"/>
            <a:endCxn id="82" idx="3"/>
          </p:cNvCxnSpPr>
          <p:nvPr/>
        </p:nvCxnSpPr>
        <p:spPr>
          <a:xfrm rot="16200000" flipV="1">
            <a:off x="6249598" y="1350058"/>
            <a:ext cx="90188" cy="4162425"/>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AutoShape 5"/>
          <p:cNvSpPr>
            <a:spLocks noChangeArrowheads="1"/>
          </p:cNvSpPr>
          <p:nvPr/>
        </p:nvSpPr>
        <p:spPr bwMode="auto">
          <a:xfrm>
            <a:off x="7223760" y="5152765"/>
            <a:ext cx="1920240" cy="198516"/>
          </a:xfrm>
          <a:prstGeom prst="flowChartInputOutput">
            <a:avLst/>
          </a:prstGeom>
          <a:solidFill>
            <a:srgbClr val="FF9999"/>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AMSR2 </a:t>
            </a:r>
            <a:r>
              <a:rPr lang="en-US" sz="1050" dirty="0" err="1" smtClean="0"/>
              <a:t>TRaPs</a:t>
            </a:r>
            <a:endParaRPr lang="en-US" sz="1050" dirty="0"/>
          </a:p>
        </p:txBody>
      </p:sp>
      <p:sp>
        <p:nvSpPr>
          <p:cNvPr id="143" name="AutoShape 5"/>
          <p:cNvSpPr>
            <a:spLocks noChangeArrowheads="1"/>
          </p:cNvSpPr>
          <p:nvPr/>
        </p:nvSpPr>
        <p:spPr bwMode="auto">
          <a:xfrm>
            <a:off x="7223760" y="5457565"/>
            <a:ext cx="1920240" cy="198516"/>
          </a:xfrm>
          <a:prstGeom prst="flowChartInputOutput">
            <a:avLst/>
          </a:prstGeom>
          <a:solidFill>
            <a:srgbClr val="FF9999"/>
          </a:solidFill>
          <a:ln w="15875">
            <a:solidFill>
              <a:schemeClr val="tx1"/>
            </a:solidFill>
            <a:prstDash val="dash"/>
            <a:miter lim="800000"/>
            <a:headEnd/>
            <a:tailEnd/>
          </a:ln>
        </p:spPr>
        <p:txBody>
          <a:bodyPr wrap="square" lIns="18288" tIns="18288" rIns="18288" bIns="18288" anchor="ctr" anchorCtr="1">
            <a:spAutoFit/>
          </a:bodyPr>
          <a:lstStyle/>
          <a:p>
            <a:pPr algn="ctr"/>
            <a:r>
              <a:rPr lang="en-US" sz="1050" dirty="0" smtClean="0">
                <a:solidFill>
                  <a:schemeClr val="bg2">
                    <a:lumMod val="50000"/>
                  </a:schemeClr>
                </a:solidFill>
              </a:rPr>
              <a:t>R-CLIPER</a:t>
            </a:r>
            <a:endParaRPr lang="en-US" sz="1050" dirty="0">
              <a:solidFill>
                <a:schemeClr val="bg2">
                  <a:lumMod val="50000"/>
                </a:schemeClr>
              </a:solidFill>
            </a:endParaRPr>
          </a:p>
        </p:txBody>
      </p:sp>
      <p:sp>
        <p:nvSpPr>
          <p:cNvPr id="148" name="AutoShape 4"/>
          <p:cNvSpPr>
            <a:spLocks noChangeArrowheads="1"/>
          </p:cNvSpPr>
          <p:nvPr/>
        </p:nvSpPr>
        <p:spPr bwMode="auto">
          <a:xfrm>
            <a:off x="3279648" y="5096218"/>
            <a:ext cx="457200" cy="311610"/>
          </a:xfrm>
          <a:prstGeom prst="flowChartTerminator">
            <a:avLst/>
          </a:prstGeom>
          <a:solidFill>
            <a:srgbClr val="FFFF99"/>
          </a:solidFill>
          <a:ln w="15875">
            <a:solidFill>
              <a:schemeClr val="tx1"/>
            </a:solidFill>
            <a:miter lim="800000"/>
            <a:headEnd/>
            <a:tailEnd/>
          </a:ln>
        </p:spPr>
        <p:txBody>
          <a:bodyPr wrap="square" lIns="18288" tIns="18288" rIns="18288" bIns="18288" anchor="ctr" anchorCtr="1">
            <a:spAutoFit/>
          </a:bodyPr>
          <a:lstStyle/>
          <a:p>
            <a:pPr algn="ctr"/>
            <a:r>
              <a:rPr lang="en-US" sz="1200" dirty="0" smtClean="0"/>
              <a:t>Exit</a:t>
            </a:r>
            <a:endParaRPr lang="en-US" sz="1200" dirty="0"/>
          </a:p>
        </p:txBody>
      </p:sp>
      <p:cxnSp>
        <p:nvCxnSpPr>
          <p:cNvPr id="179" name="AutoShape 13"/>
          <p:cNvCxnSpPr>
            <a:cxnSpLocks noChangeShapeType="1"/>
          </p:cNvCxnSpPr>
          <p:nvPr/>
        </p:nvCxnSpPr>
        <p:spPr bwMode="auto">
          <a:xfrm>
            <a:off x="6160959" y="4771765"/>
            <a:ext cx="0" cy="381000"/>
          </a:xfrm>
          <a:prstGeom prst="straightConnector1">
            <a:avLst/>
          </a:prstGeom>
          <a:noFill/>
          <a:ln w="15875">
            <a:solidFill>
              <a:schemeClr val="tx1"/>
            </a:solidFill>
            <a:round/>
            <a:headEnd/>
            <a:tailEnd type="triangle" w="med" len="med"/>
          </a:ln>
        </p:spPr>
      </p:cxnSp>
      <p:cxnSp>
        <p:nvCxnSpPr>
          <p:cNvPr id="189" name="AutoShape 13"/>
          <p:cNvCxnSpPr>
            <a:cxnSpLocks noChangeShapeType="1"/>
          </p:cNvCxnSpPr>
          <p:nvPr/>
        </p:nvCxnSpPr>
        <p:spPr bwMode="auto">
          <a:xfrm flipV="1">
            <a:off x="7097457" y="4151714"/>
            <a:ext cx="152400" cy="306886"/>
          </a:xfrm>
          <a:prstGeom prst="straightConnector1">
            <a:avLst/>
          </a:prstGeom>
          <a:noFill/>
          <a:ln w="15875">
            <a:solidFill>
              <a:schemeClr val="tx1"/>
            </a:solidFill>
            <a:round/>
            <a:headEnd/>
            <a:tailEnd type="triangle" w="med" len="med"/>
          </a:ln>
        </p:spPr>
      </p:cxnSp>
      <p:cxnSp>
        <p:nvCxnSpPr>
          <p:cNvPr id="191" name="AutoShape 13"/>
          <p:cNvCxnSpPr>
            <a:cxnSpLocks noChangeShapeType="1"/>
          </p:cNvCxnSpPr>
          <p:nvPr/>
        </p:nvCxnSpPr>
        <p:spPr bwMode="auto">
          <a:xfrm>
            <a:off x="7089267" y="4522686"/>
            <a:ext cx="160590" cy="439579"/>
          </a:xfrm>
          <a:prstGeom prst="straightConnector1">
            <a:avLst/>
          </a:prstGeom>
          <a:noFill/>
          <a:ln w="15875">
            <a:solidFill>
              <a:schemeClr val="tx1"/>
            </a:solidFill>
            <a:round/>
            <a:headEnd/>
            <a:tailEnd type="triangle" w="med" len="med"/>
          </a:ln>
        </p:spPr>
      </p:cxnSp>
      <p:cxnSp>
        <p:nvCxnSpPr>
          <p:cNvPr id="192" name="AutoShape 13"/>
          <p:cNvCxnSpPr>
            <a:cxnSpLocks noChangeShapeType="1"/>
          </p:cNvCxnSpPr>
          <p:nvPr/>
        </p:nvCxnSpPr>
        <p:spPr bwMode="auto">
          <a:xfrm>
            <a:off x="7097457" y="4502135"/>
            <a:ext cx="152400" cy="193430"/>
          </a:xfrm>
          <a:prstGeom prst="straightConnector1">
            <a:avLst/>
          </a:prstGeom>
          <a:noFill/>
          <a:ln w="15875">
            <a:solidFill>
              <a:schemeClr val="tx1"/>
            </a:solidFill>
            <a:round/>
            <a:headEnd/>
            <a:tailEnd type="triangle" w="med" len="med"/>
          </a:ln>
        </p:spPr>
      </p:cxnSp>
      <p:cxnSp>
        <p:nvCxnSpPr>
          <p:cNvPr id="193" name="AutoShape 13"/>
          <p:cNvCxnSpPr>
            <a:cxnSpLocks noChangeShapeType="1"/>
          </p:cNvCxnSpPr>
          <p:nvPr/>
        </p:nvCxnSpPr>
        <p:spPr bwMode="auto">
          <a:xfrm flipV="1">
            <a:off x="7071360" y="4436881"/>
            <a:ext cx="152400" cy="43959"/>
          </a:xfrm>
          <a:prstGeom prst="straightConnector1">
            <a:avLst/>
          </a:prstGeom>
          <a:noFill/>
          <a:ln w="15875">
            <a:solidFill>
              <a:schemeClr val="tx1"/>
            </a:solidFill>
            <a:round/>
            <a:headEnd/>
            <a:tailEnd type="triangle" w="med" len="med"/>
          </a:ln>
        </p:spPr>
      </p:cxnSp>
      <p:cxnSp>
        <p:nvCxnSpPr>
          <p:cNvPr id="198" name="AutoShape 13"/>
          <p:cNvCxnSpPr>
            <a:cxnSpLocks noChangeShapeType="1"/>
          </p:cNvCxnSpPr>
          <p:nvPr/>
        </p:nvCxnSpPr>
        <p:spPr bwMode="auto">
          <a:xfrm>
            <a:off x="7094409" y="4543165"/>
            <a:ext cx="155448" cy="1066800"/>
          </a:xfrm>
          <a:prstGeom prst="straightConnector1">
            <a:avLst/>
          </a:prstGeom>
          <a:noFill/>
          <a:ln w="15875">
            <a:solidFill>
              <a:schemeClr val="tx1"/>
            </a:solidFill>
            <a:round/>
            <a:headEnd/>
            <a:tailEnd type="triangle" w="med" len="med"/>
          </a:ln>
        </p:spPr>
      </p:cxnSp>
      <p:cxnSp>
        <p:nvCxnSpPr>
          <p:cNvPr id="199" name="AutoShape 13"/>
          <p:cNvCxnSpPr>
            <a:cxnSpLocks noChangeShapeType="1"/>
          </p:cNvCxnSpPr>
          <p:nvPr/>
        </p:nvCxnSpPr>
        <p:spPr bwMode="auto">
          <a:xfrm>
            <a:off x="7094409" y="4526776"/>
            <a:ext cx="129351" cy="824505"/>
          </a:xfrm>
          <a:prstGeom prst="straightConnector1">
            <a:avLst/>
          </a:prstGeom>
          <a:noFill/>
          <a:ln w="15875">
            <a:solidFill>
              <a:schemeClr val="tx1"/>
            </a:solidFill>
            <a:round/>
            <a:headEnd/>
            <a:tailEnd type="triangle" w="med" len="med"/>
          </a:ln>
        </p:spPr>
      </p:cxnSp>
      <p:sp>
        <p:nvSpPr>
          <p:cNvPr id="202" name="AutoShape 5"/>
          <p:cNvSpPr>
            <a:spLocks noChangeArrowheads="1"/>
          </p:cNvSpPr>
          <p:nvPr/>
        </p:nvSpPr>
        <p:spPr bwMode="auto">
          <a:xfrm>
            <a:off x="2011680" y="5954399"/>
            <a:ext cx="2007108"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Rain Rate</a:t>
            </a:r>
            <a:r>
              <a:rPr lang="en-US" sz="1050" dirty="0"/>
              <a:t> </a:t>
            </a:r>
            <a:r>
              <a:rPr lang="en-US" sz="1050" dirty="0" smtClean="0"/>
              <a:t>for SSMIS orbit</a:t>
            </a:r>
            <a:endParaRPr lang="en-US" sz="1050" dirty="0"/>
          </a:p>
        </p:txBody>
      </p:sp>
      <p:sp>
        <p:nvSpPr>
          <p:cNvPr id="204" name="AutoShape 5"/>
          <p:cNvSpPr>
            <a:spLocks noChangeArrowheads="1"/>
          </p:cNvSpPr>
          <p:nvPr/>
        </p:nvSpPr>
        <p:spPr bwMode="auto">
          <a:xfrm>
            <a:off x="466725" y="5955673"/>
            <a:ext cx="192024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Rain Rate for AMSU/MHS orbit</a:t>
            </a:r>
            <a:endParaRPr lang="en-US" sz="1050" dirty="0"/>
          </a:p>
        </p:txBody>
      </p:sp>
      <p:sp>
        <p:nvSpPr>
          <p:cNvPr id="205" name="AutoShape 5"/>
          <p:cNvSpPr>
            <a:spLocks noChangeArrowheads="1"/>
          </p:cNvSpPr>
          <p:nvPr/>
        </p:nvSpPr>
        <p:spPr bwMode="auto">
          <a:xfrm>
            <a:off x="3661029" y="5955673"/>
            <a:ext cx="192024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Rain Rate from  GHE</a:t>
            </a:r>
            <a:endParaRPr lang="en-US" sz="1050" dirty="0"/>
          </a:p>
        </p:txBody>
      </p:sp>
      <p:sp>
        <p:nvSpPr>
          <p:cNvPr id="206" name="AutoShape 5"/>
          <p:cNvSpPr>
            <a:spLocks noChangeArrowheads="1"/>
          </p:cNvSpPr>
          <p:nvPr/>
        </p:nvSpPr>
        <p:spPr bwMode="auto">
          <a:xfrm>
            <a:off x="5201982" y="5955673"/>
            <a:ext cx="1920240" cy="360099"/>
          </a:xfrm>
          <a:prstGeom prst="flowChartInputOutput">
            <a:avLst/>
          </a:prstGeom>
          <a:solidFill>
            <a:srgbClr val="FF7C80"/>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Rain Rate for ATMS orbit</a:t>
            </a:r>
            <a:endParaRPr lang="en-US" sz="1050" dirty="0"/>
          </a:p>
        </p:txBody>
      </p:sp>
      <p:sp>
        <p:nvSpPr>
          <p:cNvPr id="207" name="AutoShape 5"/>
          <p:cNvSpPr>
            <a:spLocks noChangeArrowheads="1"/>
          </p:cNvSpPr>
          <p:nvPr/>
        </p:nvSpPr>
        <p:spPr bwMode="auto">
          <a:xfrm>
            <a:off x="6781800" y="5955673"/>
            <a:ext cx="1920240" cy="360099"/>
          </a:xfrm>
          <a:prstGeom prst="flowChartInputOutput">
            <a:avLst/>
          </a:prstGeom>
          <a:solidFill>
            <a:srgbClr val="FF9999"/>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Rain Rate for AMSR2 orbit</a:t>
            </a:r>
            <a:endParaRPr lang="en-US" sz="1050" dirty="0"/>
          </a:p>
        </p:txBody>
      </p:sp>
      <p:cxnSp>
        <p:nvCxnSpPr>
          <p:cNvPr id="209" name="Shape 64"/>
          <p:cNvCxnSpPr>
            <a:stCxn id="205" idx="0"/>
          </p:cNvCxnSpPr>
          <p:nvPr/>
        </p:nvCxnSpPr>
        <p:spPr>
          <a:xfrm rot="5400000" flipH="1" flipV="1">
            <a:off x="4519732" y="5065206"/>
            <a:ext cx="1183908" cy="597027"/>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133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9763" name="Rectangle 3"/>
          <p:cNvSpPr>
            <a:spLocks noGrp="1" noChangeArrowheads="1"/>
          </p:cNvSpPr>
          <p:nvPr>
            <p:ph idx="1"/>
          </p:nvPr>
        </p:nvSpPr>
        <p:spPr>
          <a:xfrm>
            <a:off x="609600" y="2105026"/>
            <a:ext cx="7848600" cy="4267200"/>
          </a:xfrm>
        </p:spPr>
        <p:txBody>
          <a:bodyPr wrap="square" numCol="1">
            <a:normAutofit/>
          </a:bodyPr>
          <a:lstStyle/>
          <a:p>
            <a:pPr>
              <a:lnSpc>
                <a:spcPct val="90000"/>
              </a:lnSpc>
              <a:defRPr/>
            </a:pPr>
            <a:r>
              <a:rPr lang="en-US" altLang="en-US" sz="2400" dirty="0" smtClean="0">
                <a:cs typeface="ＭＳ Ｐゴシック"/>
              </a:rPr>
              <a:t>SAB</a:t>
            </a:r>
            <a:endParaRPr lang="en-US" altLang="en-US" sz="2400" dirty="0">
              <a:cs typeface="ＭＳ Ｐゴシック"/>
            </a:endParaRPr>
          </a:p>
          <a:p>
            <a:pPr lvl="1">
              <a:lnSpc>
                <a:spcPct val="90000"/>
              </a:lnSpc>
              <a:defRPr/>
            </a:pPr>
            <a:r>
              <a:rPr lang="en-US" altLang="en-US" dirty="0" smtClean="0">
                <a:cs typeface="ＭＳ Ｐゴシック"/>
              </a:rPr>
              <a:t>Mike Turk</a:t>
            </a:r>
            <a:endParaRPr lang="en-US" altLang="en-US" dirty="0">
              <a:cs typeface="ＭＳ Ｐゴシック"/>
            </a:endParaRPr>
          </a:p>
          <a:p>
            <a:pPr lvl="1">
              <a:lnSpc>
                <a:spcPct val="90000"/>
              </a:lnSpc>
              <a:defRPr/>
            </a:pPr>
            <a:endParaRPr lang="en-US" altLang="en-US" dirty="0">
              <a:cs typeface="ＭＳ Ｐゴシック"/>
            </a:endParaRPr>
          </a:p>
          <a:p>
            <a:pPr>
              <a:lnSpc>
                <a:spcPct val="90000"/>
              </a:lnSpc>
              <a:defRPr/>
            </a:pPr>
            <a:r>
              <a:rPr lang="en-US" altLang="en-US" sz="2400" dirty="0" smtClean="0">
                <a:cs typeface="ＭＳ Ｐゴシック"/>
              </a:rPr>
              <a:t>HPC</a:t>
            </a:r>
            <a:endParaRPr lang="en-US" altLang="en-US" sz="2400" dirty="0">
              <a:cs typeface="ＭＳ Ｐゴシック"/>
            </a:endParaRPr>
          </a:p>
          <a:p>
            <a:pPr lvl="1">
              <a:lnSpc>
                <a:spcPct val="90000"/>
              </a:lnSpc>
              <a:defRPr/>
            </a:pPr>
            <a:r>
              <a:rPr lang="en-US" altLang="en-US" dirty="0" smtClean="0">
                <a:cs typeface="ＭＳ Ｐゴシック"/>
              </a:rPr>
              <a:t>Mark </a:t>
            </a:r>
            <a:r>
              <a:rPr lang="en-US" altLang="en-US" dirty="0">
                <a:cs typeface="ＭＳ Ｐゴシック"/>
              </a:rPr>
              <a:t>Klein </a:t>
            </a:r>
          </a:p>
          <a:p>
            <a:pPr>
              <a:lnSpc>
                <a:spcPct val="90000"/>
              </a:lnSpc>
              <a:spcBef>
                <a:spcPct val="50000"/>
              </a:spcBef>
              <a:defRPr/>
            </a:pPr>
            <a:endParaRPr lang="en-US" sz="2800" dirty="0" smtClean="0"/>
          </a:p>
        </p:txBody>
      </p:sp>
      <p:sp>
        <p:nvSpPr>
          <p:cNvPr id="7029762" name="Rectangle 2"/>
          <p:cNvSpPr>
            <a:spLocks noGrp="1" noChangeArrowheads="1"/>
          </p:cNvSpPr>
          <p:nvPr>
            <p:ph type="title"/>
          </p:nvPr>
        </p:nvSpPr>
        <p:spPr>
          <a:xfrm>
            <a:off x="609600" y="990600"/>
            <a:ext cx="7848600" cy="914400"/>
          </a:xfrm>
        </p:spPr>
        <p:txBody>
          <a:bodyPr>
            <a:normAutofit fontScale="90000"/>
          </a:bodyPr>
          <a:lstStyle/>
          <a:p>
            <a:pPr>
              <a:defRPr/>
            </a:pPr>
            <a:r>
              <a:rPr lang="en-US" b="1" dirty="0">
                <a:solidFill>
                  <a:srgbClr val="000066"/>
                </a:solidFill>
                <a:latin typeface="Calibri"/>
                <a:ea typeface="Calibri"/>
                <a:cs typeface="Calibri"/>
                <a:sym typeface="Calibri"/>
              </a:rPr>
              <a:t>Project Stakeholders – </a:t>
            </a:r>
            <a:r>
              <a:rPr lang="en-US" b="1" dirty="0" smtClean="0"/>
              <a:t>Customers/ Users</a:t>
            </a:r>
            <a:endParaRPr lang="en-US" sz="2800" b="1" dirty="0"/>
          </a:p>
        </p:txBody>
      </p:sp>
      <p:sp>
        <p:nvSpPr>
          <p:cNvPr id="4" name="Slide Number Placeholder 1"/>
          <p:cNvSpPr txBox="1">
            <a:spLocks/>
          </p:cNvSpPr>
          <p:nvPr/>
        </p:nvSpPr>
        <p:spPr>
          <a:xfrm>
            <a:off x="3906862" y="6372226"/>
            <a:ext cx="762000" cy="36512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defRPr/>
            </a:pPr>
            <a:fld id="{866D5201-C7B5-462B-AD88-7B9C8D2535A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1173190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8200"/>
            <a:ext cx="7848600" cy="1143000"/>
          </a:xfrm>
        </p:spPr>
        <p:txBody>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3600" dirty="0" smtClean="0">
                <a:latin typeface="+mn-lt"/>
                <a:ea typeface="+mj-ea"/>
              </a:rPr>
              <a:t>Product Processing(3/4)</a:t>
            </a:r>
            <a:endParaRPr lang="en-US" sz="3600" dirty="0">
              <a:latin typeface="+mn-lt"/>
              <a:ea typeface="+mj-ea"/>
            </a:endParaRPr>
          </a:p>
        </p:txBody>
      </p:sp>
      <p:sp>
        <p:nvSpPr>
          <p:cNvPr id="6" name="Content Placeholder 3"/>
          <p:cNvSpPr>
            <a:spLocks noGrp="1"/>
          </p:cNvSpPr>
          <p:nvPr>
            <p:ph idx="1"/>
          </p:nvPr>
        </p:nvSpPr>
        <p:spPr>
          <a:xfrm>
            <a:off x="381000" y="2133600"/>
            <a:ext cx="8229600" cy="4389437"/>
          </a:xfrm>
        </p:spPr>
        <p:txBody>
          <a:bodyPr/>
          <a:lstStyle/>
          <a:p>
            <a:pPr>
              <a:defRPr/>
            </a:pPr>
            <a:r>
              <a:rPr lang="en-US" sz="2000" dirty="0" smtClean="0"/>
              <a:t>Generate </a:t>
            </a:r>
            <a:r>
              <a:rPr lang="en-US" sz="2000" dirty="0" err="1" smtClean="0"/>
              <a:t>eTRaPs</a:t>
            </a:r>
            <a:endParaRPr lang="en-US" sz="2000" dirty="0" smtClean="0"/>
          </a:p>
          <a:p>
            <a:pPr marL="0" indent="0">
              <a:buNone/>
              <a:defRPr/>
            </a:pPr>
            <a:r>
              <a:rPr lang="en-US" sz="2000" dirty="0"/>
              <a:t> </a:t>
            </a:r>
            <a:r>
              <a:rPr lang="en-US" sz="2000" dirty="0" smtClean="0"/>
              <a:t>    1. Search FOS for active storms.</a:t>
            </a:r>
          </a:p>
          <a:p>
            <a:pPr marL="0" indent="0">
              <a:buNone/>
              <a:defRPr/>
            </a:pPr>
            <a:r>
              <a:rPr lang="en-US" sz="2000" dirty="0"/>
              <a:t> </a:t>
            </a:r>
            <a:r>
              <a:rPr lang="en-US" sz="2000" dirty="0" smtClean="0"/>
              <a:t>    2. For each storm, collect all </a:t>
            </a:r>
            <a:r>
              <a:rPr lang="en-US" sz="2000" dirty="0" err="1" smtClean="0"/>
              <a:t>TRaPs</a:t>
            </a:r>
            <a:r>
              <a:rPr lang="en-US" sz="2000" dirty="0" smtClean="0"/>
              <a:t> for this storm at different time </a:t>
            </a:r>
          </a:p>
          <a:p>
            <a:pPr marL="0" indent="0">
              <a:buNone/>
              <a:defRPr/>
            </a:pPr>
            <a:r>
              <a:rPr lang="en-US" sz="2000" dirty="0"/>
              <a:t> </a:t>
            </a:r>
            <a:r>
              <a:rPr lang="en-US" sz="2000" dirty="0" smtClean="0"/>
              <a:t>        period and generate </a:t>
            </a:r>
            <a:r>
              <a:rPr lang="en-US" sz="2000" dirty="0" err="1" smtClean="0"/>
              <a:t>eTRaP</a:t>
            </a:r>
            <a:r>
              <a:rPr lang="en-US" sz="2000" dirty="0" smtClean="0"/>
              <a:t> products for this storm in </a:t>
            </a:r>
            <a:r>
              <a:rPr lang="en-US" sz="2000" dirty="0" err="1" smtClean="0"/>
              <a:t>Mcidas</a:t>
            </a:r>
            <a:r>
              <a:rPr lang="en-US" sz="2000" dirty="0" smtClean="0"/>
              <a:t> </a:t>
            </a:r>
          </a:p>
          <a:p>
            <a:pPr marL="0" indent="0">
              <a:buNone/>
              <a:defRPr/>
            </a:pPr>
            <a:r>
              <a:rPr lang="en-US" sz="2000" dirty="0"/>
              <a:t> </a:t>
            </a:r>
            <a:r>
              <a:rPr lang="en-US" sz="2000" dirty="0" smtClean="0"/>
              <a:t>        format.</a:t>
            </a:r>
          </a:p>
          <a:p>
            <a:pPr marL="0" indent="0">
              <a:buNone/>
              <a:defRPr/>
            </a:pPr>
            <a:r>
              <a:rPr lang="en-US" sz="2000" dirty="0"/>
              <a:t> </a:t>
            </a:r>
            <a:r>
              <a:rPr lang="en-US" sz="2000" dirty="0" smtClean="0"/>
              <a:t>    3. Convert </a:t>
            </a:r>
            <a:r>
              <a:rPr lang="en-US" sz="2000" dirty="0" err="1" smtClean="0"/>
              <a:t>eTRaP</a:t>
            </a:r>
            <a:r>
              <a:rPr lang="en-US" sz="2000" dirty="0" smtClean="0"/>
              <a:t> product from </a:t>
            </a:r>
            <a:r>
              <a:rPr lang="en-US" sz="2000" dirty="0" err="1" smtClean="0"/>
              <a:t>Mcidas</a:t>
            </a:r>
            <a:r>
              <a:rPr lang="en-US" sz="2000" dirty="0" smtClean="0"/>
              <a:t> to </a:t>
            </a:r>
            <a:r>
              <a:rPr lang="en-US" sz="2000" dirty="0" err="1" smtClean="0"/>
              <a:t>Ascii</a:t>
            </a:r>
            <a:r>
              <a:rPr lang="en-US" sz="2000" dirty="0" smtClean="0"/>
              <a:t> and </a:t>
            </a:r>
            <a:r>
              <a:rPr lang="en-US" sz="2000" dirty="0" err="1" smtClean="0"/>
              <a:t>imag</a:t>
            </a:r>
            <a:r>
              <a:rPr lang="en-US" sz="2000" dirty="0" smtClean="0"/>
              <a:t>.</a:t>
            </a:r>
          </a:p>
          <a:p>
            <a:pPr marL="0" indent="0">
              <a:buNone/>
              <a:defRPr/>
            </a:pPr>
            <a:r>
              <a:rPr lang="en-US" sz="2000" dirty="0"/>
              <a:t> </a:t>
            </a:r>
            <a:r>
              <a:rPr lang="en-US" sz="2000" dirty="0" smtClean="0"/>
              <a:t>    </a:t>
            </a:r>
          </a:p>
          <a:p>
            <a:pPr marL="0" indent="0">
              <a:buNone/>
              <a:defRPr/>
            </a:pPr>
            <a:r>
              <a:rPr lang="en-US" sz="2000" dirty="0"/>
              <a:t> </a:t>
            </a:r>
            <a:r>
              <a:rPr lang="en-US" sz="2000" dirty="0" smtClean="0"/>
              <a:t> </a:t>
            </a:r>
          </a:p>
          <a:p>
            <a:pPr>
              <a:defRPr/>
            </a:pPr>
            <a:endParaRPr lang="en-US" sz="2000" dirty="0" smtClean="0"/>
          </a:p>
        </p:txBody>
      </p:sp>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90</a:t>
            </a:fld>
            <a:endParaRPr lang="en-US"/>
          </a:p>
        </p:txBody>
      </p:sp>
    </p:spTree>
    <p:extLst>
      <p:ext uri="{BB962C8B-B14F-4D97-AF65-F5344CB8AC3E}">
        <p14:creationId xmlns:p14="http://schemas.microsoft.com/office/powerpoint/2010/main" val="52997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38200"/>
            <a:ext cx="7848600" cy="1143000"/>
          </a:xfrm>
        </p:spPr>
        <p:txBody>
          <a:bodyPr/>
          <a:lstStyle/>
          <a:p>
            <a:pPr eaLnBrk="1" fontAlgn="auto" hangingPunct="1">
              <a:spcAft>
                <a:spcPts val="0"/>
              </a:spcAft>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3600" dirty="0" smtClean="0">
                <a:latin typeface="+mn-lt"/>
                <a:ea typeface="+mj-ea"/>
              </a:rPr>
              <a:t>Product Processing(4/4)</a:t>
            </a:r>
            <a:endParaRPr lang="en-US" sz="3600" dirty="0">
              <a:latin typeface="+mn-lt"/>
              <a:ea typeface="+mj-ea"/>
            </a:endParaRP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91</a:t>
            </a:fld>
            <a:endParaRPr lang="en-US"/>
          </a:p>
        </p:txBody>
      </p:sp>
      <p:sp>
        <p:nvSpPr>
          <p:cNvPr id="81" name="AutoShape 73"/>
          <p:cNvSpPr>
            <a:spLocks noChangeArrowheads="1"/>
          </p:cNvSpPr>
          <p:nvPr/>
        </p:nvSpPr>
        <p:spPr bwMode="auto">
          <a:xfrm>
            <a:off x="219075" y="3153099"/>
            <a:ext cx="1600200" cy="198516"/>
          </a:xfrm>
          <a:prstGeom prst="flowChartPredefinedProcess">
            <a:avLst/>
          </a:prstGeom>
          <a:solidFill>
            <a:srgbClr val="CCFFFF"/>
          </a:solidFill>
          <a:ln w="15875">
            <a:solidFill>
              <a:srgbClr val="000000"/>
            </a:solidFill>
            <a:miter lim="800000"/>
            <a:headEnd/>
            <a:tailEnd/>
          </a:ln>
        </p:spPr>
        <p:txBody>
          <a:bodyPr wrap="square" lIns="18288" tIns="18288" rIns="18288" bIns="18288" anchor="ctr" anchorCtr="1">
            <a:spAutoFit/>
          </a:bodyPr>
          <a:lstStyle/>
          <a:p>
            <a:pPr algn="ctr"/>
            <a:r>
              <a:rPr lang="en-US" sz="1050" dirty="0" err="1" smtClean="0"/>
              <a:t>eTRaP</a:t>
            </a:r>
            <a:r>
              <a:rPr lang="en-US" sz="1050" dirty="0" smtClean="0"/>
              <a:t> generator</a:t>
            </a:r>
            <a:endParaRPr lang="en-US" sz="1050" dirty="0"/>
          </a:p>
        </p:txBody>
      </p:sp>
      <p:sp>
        <p:nvSpPr>
          <p:cNvPr id="83" name="AutoShape 5"/>
          <p:cNvSpPr>
            <a:spLocks noChangeArrowheads="1"/>
          </p:cNvSpPr>
          <p:nvPr/>
        </p:nvSpPr>
        <p:spPr bwMode="auto">
          <a:xfrm>
            <a:off x="2098548" y="2718955"/>
            <a:ext cx="2148840" cy="198516"/>
          </a:xfrm>
          <a:prstGeom prst="flowChartInputOutput">
            <a:avLst/>
          </a:prstGeom>
          <a:solidFill>
            <a:srgbClr val="FF7C80"/>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AMSU/MHS </a:t>
            </a:r>
            <a:r>
              <a:rPr lang="en-US" sz="1050" dirty="0" err="1" smtClean="0"/>
              <a:t>TRaPs</a:t>
            </a:r>
            <a:endParaRPr lang="en-US" sz="1050" dirty="0"/>
          </a:p>
        </p:txBody>
      </p:sp>
      <p:sp>
        <p:nvSpPr>
          <p:cNvPr id="84" name="AutoShape 5"/>
          <p:cNvSpPr>
            <a:spLocks noChangeArrowheads="1"/>
          </p:cNvSpPr>
          <p:nvPr/>
        </p:nvSpPr>
        <p:spPr bwMode="auto">
          <a:xfrm>
            <a:off x="3828288" y="2718956"/>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 SSMIS </a:t>
            </a:r>
            <a:r>
              <a:rPr lang="en-US" sz="1050" dirty="0" err="1" smtClean="0"/>
              <a:t>TRaPs</a:t>
            </a:r>
            <a:endParaRPr lang="en-US" sz="1050" dirty="0"/>
          </a:p>
        </p:txBody>
      </p:sp>
      <p:sp>
        <p:nvSpPr>
          <p:cNvPr id="85" name="AutoShape 5"/>
          <p:cNvSpPr>
            <a:spLocks noChangeArrowheads="1"/>
          </p:cNvSpPr>
          <p:nvPr/>
        </p:nvSpPr>
        <p:spPr bwMode="auto">
          <a:xfrm>
            <a:off x="5381625" y="2717768"/>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 GHE </a:t>
            </a:r>
            <a:r>
              <a:rPr lang="en-US" sz="1050" dirty="0" err="1" smtClean="0"/>
              <a:t>TRaPs</a:t>
            </a:r>
            <a:endParaRPr lang="en-US" sz="1050" dirty="0"/>
          </a:p>
        </p:txBody>
      </p:sp>
      <p:sp>
        <p:nvSpPr>
          <p:cNvPr id="86" name="AutoShape 5"/>
          <p:cNvSpPr>
            <a:spLocks noChangeArrowheads="1"/>
          </p:cNvSpPr>
          <p:nvPr/>
        </p:nvSpPr>
        <p:spPr bwMode="auto">
          <a:xfrm>
            <a:off x="6891528" y="2717768"/>
            <a:ext cx="1920240" cy="198516"/>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ATMS </a:t>
            </a:r>
            <a:r>
              <a:rPr lang="en-US" sz="1050" dirty="0" err="1" smtClean="0"/>
              <a:t>TRaPs</a:t>
            </a:r>
            <a:endParaRPr lang="en-US" sz="1050" dirty="0"/>
          </a:p>
        </p:txBody>
      </p:sp>
      <p:sp>
        <p:nvSpPr>
          <p:cNvPr id="87" name="AutoShape 5"/>
          <p:cNvSpPr>
            <a:spLocks noChangeArrowheads="1"/>
          </p:cNvSpPr>
          <p:nvPr/>
        </p:nvSpPr>
        <p:spPr bwMode="auto">
          <a:xfrm>
            <a:off x="2057400" y="3704965"/>
            <a:ext cx="1371600" cy="360099"/>
          </a:xfrm>
          <a:prstGeom prst="flowChartInputOutput">
            <a:avLst/>
          </a:prstGeom>
          <a:solidFill>
            <a:srgbClr val="CCCCFF"/>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FOS forecast bulletins</a:t>
            </a:r>
            <a:endParaRPr lang="en-US" sz="1050" dirty="0"/>
          </a:p>
        </p:txBody>
      </p:sp>
      <p:sp>
        <p:nvSpPr>
          <p:cNvPr id="93" name="AutoShape 88"/>
          <p:cNvSpPr>
            <a:spLocks noChangeArrowheads="1"/>
          </p:cNvSpPr>
          <p:nvPr/>
        </p:nvSpPr>
        <p:spPr bwMode="auto">
          <a:xfrm>
            <a:off x="228600" y="3704965"/>
            <a:ext cx="1600200" cy="360099"/>
          </a:xfrm>
          <a:prstGeom prst="flowChartProcess">
            <a:avLst/>
          </a:prstGeom>
          <a:solidFill>
            <a:srgbClr val="99CC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smtClean="0"/>
              <a:t>Collect info on all active storms</a:t>
            </a:r>
            <a:endParaRPr lang="en-US" sz="1050" dirty="0"/>
          </a:p>
        </p:txBody>
      </p:sp>
      <p:cxnSp>
        <p:nvCxnSpPr>
          <p:cNvPr id="94" name="AutoShape 13"/>
          <p:cNvCxnSpPr>
            <a:cxnSpLocks noChangeShapeType="1"/>
            <a:stCxn id="87" idx="2"/>
            <a:endCxn id="93" idx="3"/>
          </p:cNvCxnSpPr>
          <p:nvPr/>
        </p:nvCxnSpPr>
        <p:spPr bwMode="auto">
          <a:xfrm flipH="1">
            <a:off x="1828800" y="3885015"/>
            <a:ext cx="365760" cy="0"/>
          </a:xfrm>
          <a:prstGeom prst="straightConnector1">
            <a:avLst/>
          </a:prstGeom>
          <a:noFill/>
          <a:ln w="15875">
            <a:solidFill>
              <a:schemeClr val="tx1"/>
            </a:solidFill>
            <a:round/>
            <a:headEnd/>
            <a:tailEnd type="triangle" w="med" len="med"/>
          </a:ln>
        </p:spPr>
      </p:cxnSp>
      <p:cxnSp>
        <p:nvCxnSpPr>
          <p:cNvPr id="95" name="AutoShape 13"/>
          <p:cNvCxnSpPr>
            <a:cxnSpLocks noChangeShapeType="1"/>
            <a:stCxn id="81" idx="2"/>
            <a:endCxn id="93" idx="0"/>
          </p:cNvCxnSpPr>
          <p:nvPr/>
        </p:nvCxnSpPr>
        <p:spPr bwMode="auto">
          <a:xfrm>
            <a:off x="1019175" y="3351615"/>
            <a:ext cx="9525" cy="353350"/>
          </a:xfrm>
          <a:prstGeom prst="straightConnector1">
            <a:avLst/>
          </a:prstGeom>
          <a:noFill/>
          <a:ln w="15875">
            <a:solidFill>
              <a:schemeClr val="tx1"/>
            </a:solidFill>
            <a:round/>
            <a:headEnd/>
            <a:tailEnd type="triangle" w="med" len="med"/>
          </a:ln>
        </p:spPr>
      </p:cxnSp>
      <p:sp>
        <p:nvSpPr>
          <p:cNvPr id="96" name="Text Box 76"/>
          <p:cNvSpPr txBox="1">
            <a:spLocks noChangeArrowheads="1"/>
          </p:cNvSpPr>
          <p:nvPr/>
        </p:nvSpPr>
        <p:spPr bwMode="auto">
          <a:xfrm>
            <a:off x="1752600" y="3628765"/>
            <a:ext cx="609599" cy="246221"/>
          </a:xfrm>
          <a:prstGeom prst="rect">
            <a:avLst/>
          </a:prstGeom>
          <a:noFill/>
          <a:ln w="9525">
            <a:noFill/>
            <a:miter lim="800000"/>
            <a:headEnd/>
            <a:tailEnd/>
          </a:ln>
        </p:spPr>
        <p:txBody>
          <a:bodyPr wrap="square">
            <a:spAutoFit/>
          </a:bodyPr>
          <a:lstStyle/>
          <a:p>
            <a:pPr algn="ctr" eaLnBrk="0" hangingPunct="0"/>
            <a:r>
              <a:rPr lang="en-US" sz="1000" b="0" dirty="0" smtClean="0">
                <a:solidFill>
                  <a:schemeClr val="tx1"/>
                </a:solidFill>
              </a:rPr>
              <a:t>ADDE</a:t>
            </a:r>
            <a:endParaRPr lang="en-US" sz="1000" b="0" dirty="0">
              <a:solidFill>
                <a:schemeClr val="tx1"/>
              </a:solidFill>
            </a:endParaRPr>
          </a:p>
        </p:txBody>
      </p:sp>
      <p:sp>
        <p:nvSpPr>
          <p:cNvPr id="98" name="AutoShape 14"/>
          <p:cNvSpPr>
            <a:spLocks noChangeArrowheads="1"/>
          </p:cNvSpPr>
          <p:nvPr/>
        </p:nvSpPr>
        <p:spPr bwMode="auto">
          <a:xfrm>
            <a:off x="295275" y="4361475"/>
            <a:ext cx="1447800" cy="533400"/>
          </a:xfrm>
          <a:prstGeom prst="flowChartDecision">
            <a:avLst/>
          </a:prstGeom>
          <a:solidFill>
            <a:srgbClr val="CCFF99"/>
          </a:solidFill>
          <a:ln w="15875">
            <a:solidFill>
              <a:srgbClr val="000000"/>
            </a:solidFill>
            <a:miter lim="800000"/>
            <a:headEnd/>
            <a:tailEnd/>
          </a:ln>
        </p:spPr>
        <p:txBody>
          <a:bodyPr anchor="ctr" anchorCtr="1"/>
          <a:lstStyle/>
          <a:p>
            <a:pPr algn="ctr"/>
            <a:r>
              <a:rPr lang="en-US" sz="1050" dirty="0" smtClean="0"/>
              <a:t>Active storms?</a:t>
            </a:r>
            <a:endParaRPr lang="en-US" sz="1050" dirty="0"/>
          </a:p>
        </p:txBody>
      </p:sp>
      <p:cxnSp>
        <p:nvCxnSpPr>
          <p:cNvPr id="99" name="AutoShape 13"/>
          <p:cNvCxnSpPr>
            <a:cxnSpLocks noChangeShapeType="1"/>
            <a:stCxn id="93" idx="2"/>
            <a:endCxn id="98" idx="0"/>
          </p:cNvCxnSpPr>
          <p:nvPr/>
        </p:nvCxnSpPr>
        <p:spPr bwMode="auto">
          <a:xfrm flipH="1">
            <a:off x="1019175" y="4065064"/>
            <a:ext cx="9525" cy="296411"/>
          </a:xfrm>
          <a:prstGeom prst="straightConnector1">
            <a:avLst/>
          </a:prstGeom>
          <a:noFill/>
          <a:ln w="15875">
            <a:solidFill>
              <a:schemeClr val="tx1"/>
            </a:solidFill>
            <a:round/>
            <a:headEnd/>
            <a:tailEnd type="triangle" w="med" len="med"/>
          </a:ln>
        </p:spPr>
      </p:cxnSp>
      <p:sp>
        <p:nvSpPr>
          <p:cNvPr id="100" name="AutoShape 4"/>
          <p:cNvSpPr>
            <a:spLocks noChangeArrowheads="1"/>
          </p:cNvSpPr>
          <p:nvPr/>
        </p:nvSpPr>
        <p:spPr bwMode="auto">
          <a:xfrm>
            <a:off x="800100" y="5214266"/>
            <a:ext cx="457200" cy="311610"/>
          </a:xfrm>
          <a:prstGeom prst="flowChartTerminator">
            <a:avLst/>
          </a:prstGeom>
          <a:solidFill>
            <a:srgbClr val="FFFF99"/>
          </a:solidFill>
          <a:ln w="15875">
            <a:solidFill>
              <a:schemeClr val="tx1"/>
            </a:solidFill>
            <a:miter lim="800000"/>
            <a:headEnd/>
            <a:tailEnd/>
          </a:ln>
        </p:spPr>
        <p:txBody>
          <a:bodyPr wrap="square" lIns="18288" tIns="18288" rIns="18288" bIns="18288" anchor="ctr" anchorCtr="1">
            <a:spAutoFit/>
          </a:bodyPr>
          <a:lstStyle/>
          <a:p>
            <a:pPr algn="ctr"/>
            <a:r>
              <a:rPr lang="en-US" sz="1200" dirty="0" smtClean="0"/>
              <a:t>Exit</a:t>
            </a:r>
            <a:endParaRPr lang="en-US" sz="1200" dirty="0"/>
          </a:p>
        </p:txBody>
      </p:sp>
      <p:cxnSp>
        <p:nvCxnSpPr>
          <p:cNvPr id="101" name="AutoShape 13"/>
          <p:cNvCxnSpPr>
            <a:cxnSpLocks noChangeShapeType="1"/>
            <a:stCxn id="98" idx="2"/>
            <a:endCxn id="100" idx="0"/>
          </p:cNvCxnSpPr>
          <p:nvPr/>
        </p:nvCxnSpPr>
        <p:spPr bwMode="auto">
          <a:xfrm>
            <a:off x="1019175" y="4894875"/>
            <a:ext cx="9525" cy="319391"/>
          </a:xfrm>
          <a:prstGeom prst="straightConnector1">
            <a:avLst/>
          </a:prstGeom>
          <a:noFill/>
          <a:ln w="15875">
            <a:solidFill>
              <a:schemeClr val="tx1"/>
            </a:solidFill>
            <a:round/>
            <a:headEnd/>
            <a:tailEnd type="triangle" w="med" len="med"/>
          </a:ln>
        </p:spPr>
      </p:cxnSp>
      <p:sp>
        <p:nvSpPr>
          <p:cNvPr id="102" name="Text Box 76"/>
          <p:cNvSpPr txBox="1">
            <a:spLocks noChangeArrowheads="1"/>
          </p:cNvSpPr>
          <p:nvPr/>
        </p:nvSpPr>
        <p:spPr bwMode="auto">
          <a:xfrm>
            <a:off x="800100" y="4847965"/>
            <a:ext cx="152400" cy="246221"/>
          </a:xfrm>
          <a:prstGeom prst="rect">
            <a:avLst/>
          </a:prstGeom>
          <a:noFill/>
          <a:ln w="9525">
            <a:noFill/>
            <a:miter lim="800000"/>
            <a:headEnd/>
            <a:tailEnd/>
          </a:ln>
        </p:spPr>
        <p:txBody>
          <a:bodyPr wrap="square">
            <a:spAutoFit/>
          </a:bodyPr>
          <a:lstStyle/>
          <a:p>
            <a:pPr algn="ctr" eaLnBrk="0" hangingPunct="0"/>
            <a:r>
              <a:rPr lang="en-US" sz="1000" b="0" dirty="0" smtClean="0">
                <a:solidFill>
                  <a:schemeClr val="tx1"/>
                </a:solidFill>
              </a:rPr>
              <a:t>N</a:t>
            </a:r>
            <a:endParaRPr lang="en-US" sz="1000" b="0" dirty="0">
              <a:solidFill>
                <a:schemeClr val="tx1"/>
              </a:solidFill>
            </a:endParaRPr>
          </a:p>
        </p:txBody>
      </p:sp>
      <p:cxnSp>
        <p:nvCxnSpPr>
          <p:cNvPr id="104" name="AutoShape 13"/>
          <p:cNvCxnSpPr>
            <a:cxnSpLocks noChangeShapeType="1"/>
            <a:stCxn id="98" idx="3"/>
          </p:cNvCxnSpPr>
          <p:nvPr/>
        </p:nvCxnSpPr>
        <p:spPr bwMode="auto">
          <a:xfrm>
            <a:off x="1743075" y="4628175"/>
            <a:ext cx="1535811" cy="0"/>
          </a:xfrm>
          <a:prstGeom prst="straightConnector1">
            <a:avLst/>
          </a:prstGeom>
          <a:noFill/>
          <a:ln w="15875">
            <a:solidFill>
              <a:schemeClr val="tx1"/>
            </a:solidFill>
            <a:round/>
            <a:headEnd/>
            <a:tailEnd type="triangle" w="med" len="med"/>
          </a:ln>
        </p:spPr>
      </p:cxnSp>
      <p:cxnSp>
        <p:nvCxnSpPr>
          <p:cNvPr id="111" name="AutoShape 13"/>
          <p:cNvCxnSpPr>
            <a:cxnSpLocks noChangeShapeType="1"/>
          </p:cNvCxnSpPr>
          <p:nvPr/>
        </p:nvCxnSpPr>
        <p:spPr bwMode="auto">
          <a:xfrm>
            <a:off x="4195572" y="4607695"/>
            <a:ext cx="418338" cy="1"/>
          </a:xfrm>
          <a:prstGeom prst="straightConnector1">
            <a:avLst/>
          </a:prstGeom>
          <a:noFill/>
          <a:ln w="15875">
            <a:solidFill>
              <a:schemeClr val="tx1"/>
            </a:solidFill>
            <a:round/>
            <a:headEnd/>
            <a:tailEnd type="triangle" w="med" len="med"/>
          </a:ln>
        </p:spPr>
      </p:cxnSp>
      <p:sp>
        <p:nvSpPr>
          <p:cNvPr id="113" name="AutoShape 88"/>
          <p:cNvSpPr>
            <a:spLocks noChangeArrowheads="1"/>
          </p:cNvSpPr>
          <p:nvPr/>
        </p:nvSpPr>
        <p:spPr bwMode="auto">
          <a:xfrm>
            <a:off x="2620899" y="4427646"/>
            <a:ext cx="1674114" cy="360099"/>
          </a:xfrm>
          <a:prstGeom prst="flowChartProcess">
            <a:avLst/>
          </a:prstGeom>
          <a:solidFill>
            <a:srgbClr val="99CC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smtClean="0"/>
              <a:t>Collect </a:t>
            </a:r>
            <a:r>
              <a:rPr lang="en-US" sz="1050" dirty="0" err="1" smtClean="0"/>
              <a:t>TRaPs</a:t>
            </a:r>
            <a:r>
              <a:rPr lang="en-US" sz="1050" dirty="0" smtClean="0"/>
              <a:t> and generate </a:t>
            </a:r>
            <a:r>
              <a:rPr lang="en-US" sz="1050" dirty="0" err="1" smtClean="0"/>
              <a:t>eTRaP</a:t>
            </a:r>
            <a:r>
              <a:rPr lang="en-US" sz="1050" dirty="0" smtClean="0"/>
              <a:t> products</a:t>
            </a:r>
            <a:endParaRPr lang="en-US" sz="1050" dirty="0"/>
          </a:p>
        </p:txBody>
      </p:sp>
      <p:sp>
        <p:nvSpPr>
          <p:cNvPr id="135" name="Text Box 76"/>
          <p:cNvSpPr txBox="1">
            <a:spLocks noChangeArrowheads="1"/>
          </p:cNvSpPr>
          <p:nvPr/>
        </p:nvSpPr>
        <p:spPr bwMode="auto">
          <a:xfrm>
            <a:off x="1842135" y="4361475"/>
            <a:ext cx="152400" cy="246221"/>
          </a:xfrm>
          <a:prstGeom prst="rect">
            <a:avLst/>
          </a:prstGeom>
          <a:noFill/>
          <a:ln w="9525">
            <a:noFill/>
            <a:miter lim="800000"/>
            <a:headEnd/>
            <a:tailEnd/>
          </a:ln>
        </p:spPr>
        <p:txBody>
          <a:bodyPr wrap="square">
            <a:spAutoFit/>
          </a:bodyPr>
          <a:lstStyle/>
          <a:p>
            <a:pPr algn="ctr" eaLnBrk="0" hangingPunct="0"/>
            <a:r>
              <a:rPr lang="en-US" sz="1000" dirty="0" smtClean="0"/>
              <a:t>Y</a:t>
            </a:r>
            <a:endParaRPr lang="en-US" sz="1000" b="0" dirty="0">
              <a:solidFill>
                <a:schemeClr val="tx1"/>
              </a:solidFill>
            </a:endParaRPr>
          </a:p>
        </p:txBody>
      </p:sp>
      <p:sp>
        <p:nvSpPr>
          <p:cNvPr id="139" name="AutoShape 5"/>
          <p:cNvSpPr>
            <a:spLocks noChangeArrowheads="1"/>
          </p:cNvSpPr>
          <p:nvPr/>
        </p:nvSpPr>
        <p:spPr bwMode="auto">
          <a:xfrm>
            <a:off x="609600" y="2718956"/>
            <a:ext cx="1920240" cy="198516"/>
          </a:xfrm>
          <a:prstGeom prst="flowChartInputOutput">
            <a:avLst/>
          </a:prstGeom>
          <a:solidFill>
            <a:srgbClr val="FF9999"/>
          </a:solidFill>
          <a:ln w="15875">
            <a:solidFill>
              <a:schemeClr val="tx1"/>
            </a:solidFill>
            <a:miter lim="800000"/>
            <a:headEnd/>
            <a:tailEnd/>
          </a:ln>
        </p:spPr>
        <p:txBody>
          <a:bodyPr wrap="square" lIns="18288" tIns="18288" rIns="18288" bIns="18288" anchor="ctr" anchorCtr="1">
            <a:spAutoFit/>
          </a:bodyPr>
          <a:lstStyle/>
          <a:p>
            <a:pPr algn="ctr"/>
            <a:r>
              <a:rPr lang="en-US" sz="1050" dirty="0" smtClean="0"/>
              <a:t> AMSR2 </a:t>
            </a:r>
            <a:r>
              <a:rPr lang="en-US" sz="1050" dirty="0" err="1" smtClean="0"/>
              <a:t>TRaPs</a:t>
            </a:r>
            <a:endParaRPr lang="en-US" sz="1050" dirty="0"/>
          </a:p>
        </p:txBody>
      </p:sp>
      <p:cxnSp>
        <p:nvCxnSpPr>
          <p:cNvPr id="148" name="AutoShape 13"/>
          <p:cNvCxnSpPr>
            <a:cxnSpLocks noChangeShapeType="1"/>
          </p:cNvCxnSpPr>
          <p:nvPr/>
        </p:nvCxnSpPr>
        <p:spPr bwMode="auto">
          <a:xfrm>
            <a:off x="3581400" y="2942040"/>
            <a:ext cx="9525" cy="1485606"/>
          </a:xfrm>
          <a:prstGeom prst="straightConnector1">
            <a:avLst/>
          </a:prstGeom>
          <a:noFill/>
          <a:ln w="15875">
            <a:solidFill>
              <a:schemeClr val="tx1"/>
            </a:solidFill>
            <a:round/>
            <a:headEnd/>
            <a:tailEnd type="triangle" w="med" len="med"/>
          </a:ln>
        </p:spPr>
      </p:cxnSp>
      <p:pic>
        <p:nvPicPr>
          <p:cNvPr id="1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7977" y="5330286"/>
            <a:ext cx="3464023" cy="125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88"/>
          <p:cNvSpPr>
            <a:spLocks noChangeArrowheads="1"/>
          </p:cNvSpPr>
          <p:nvPr/>
        </p:nvSpPr>
        <p:spPr bwMode="auto">
          <a:xfrm>
            <a:off x="4575808" y="3751875"/>
            <a:ext cx="2726055" cy="1491177"/>
          </a:xfrm>
          <a:prstGeom prst="flowChartProcess">
            <a:avLst/>
          </a:prstGeom>
          <a:ln>
            <a:headEnd/>
            <a:tailEnd/>
          </a:ln>
        </p:spPr>
        <p:style>
          <a:lnRef idx="1">
            <a:schemeClr val="dk1"/>
          </a:lnRef>
          <a:fillRef idx="2">
            <a:schemeClr val="dk1"/>
          </a:fillRef>
          <a:effectRef idx="1">
            <a:schemeClr val="dk1"/>
          </a:effectRef>
          <a:fontRef idx="minor">
            <a:schemeClr val="dk1"/>
          </a:fontRef>
        </p:style>
        <p:txBody>
          <a:bodyPr wrap="square" lIns="18288" tIns="18288" rIns="18288" bIns="18288" anchor="ctr" anchorCtr="1">
            <a:spAutoFit/>
          </a:bodyPr>
          <a:lstStyle/>
          <a:p>
            <a:r>
              <a:rPr lang="en-US" sz="1050" dirty="0"/>
              <a:t>1.ensemble mean rainfall(6-h and 24-h)</a:t>
            </a:r>
          </a:p>
          <a:p>
            <a:r>
              <a:rPr lang="en-US" sz="1050" dirty="0"/>
              <a:t>2.probability-matched ensemble mean </a:t>
            </a:r>
            <a:r>
              <a:rPr lang="en-US" sz="1050" dirty="0" smtClean="0"/>
              <a:t>rainfall(6-h and 24-h)</a:t>
            </a:r>
            <a:endParaRPr lang="en-US" sz="1050" dirty="0"/>
          </a:p>
          <a:p>
            <a:r>
              <a:rPr lang="en-US" sz="1050" dirty="0"/>
              <a:t>3.Pop exceeding 25 mm(6-h)</a:t>
            </a:r>
          </a:p>
          <a:p>
            <a:r>
              <a:rPr lang="en-US" sz="1050" dirty="0"/>
              <a:t>4.Pop exceeding 50mm(6-h and 24-h)</a:t>
            </a:r>
          </a:p>
          <a:p>
            <a:r>
              <a:rPr lang="en-US" sz="1050" dirty="0"/>
              <a:t>5. Pop exceeding 75mm(6-h)</a:t>
            </a:r>
          </a:p>
          <a:p>
            <a:r>
              <a:rPr lang="en-US" sz="1050" dirty="0"/>
              <a:t>6. Pop exceeding </a:t>
            </a:r>
            <a:r>
              <a:rPr lang="en-US" sz="1050" dirty="0" smtClean="0"/>
              <a:t>100m(6-h and 24-h)</a:t>
            </a:r>
          </a:p>
          <a:p>
            <a:r>
              <a:rPr lang="en-US" sz="1050" dirty="0" smtClean="0"/>
              <a:t>7. Pop </a:t>
            </a:r>
            <a:r>
              <a:rPr lang="en-US" sz="1050" dirty="0"/>
              <a:t>exceeding </a:t>
            </a:r>
            <a:r>
              <a:rPr lang="en-US" sz="1050" dirty="0" smtClean="0"/>
              <a:t>150 mm(24-h</a:t>
            </a:r>
            <a:r>
              <a:rPr lang="en-US" sz="1050" dirty="0"/>
              <a:t>)</a:t>
            </a:r>
          </a:p>
          <a:p>
            <a:r>
              <a:rPr lang="en-US" sz="1050" dirty="0"/>
              <a:t>8. Pop exceeding 200 mm(24-h)</a:t>
            </a:r>
          </a:p>
        </p:txBody>
      </p:sp>
      <p:sp>
        <p:nvSpPr>
          <p:cNvPr id="37" name="Text Box 76"/>
          <p:cNvSpPr txBox="1">
            <a:spLocks noChangeArrowheads="1"/>
          </p:cNvSpPr>
          <p:nvPr/>
        </p:nvSpPr>
        <p:spPr bwMode="auto">
          <a:xfrm>
            <a:off x="5486399" y="5214266"/>
            <a:ext cx="609601" cy="246221"/>
          </a:xfrm>
          <a:prstGeom prst="rect">
            <a:avLst/>
          </a:prstGeom>
          <a:noFill/>
          <a:ln w="9525">
            <a:noFill/>
            <a:miter lim="800000"/>
            <a:headEnd/>
            <a:tailEnd/>
          </a:ln>
        </p:spPr>
        <p:txBody>
          <a:bodyPr wrap="square">
            <a:spAutoFit/>
          </a:bodyPr>
          <a:lstStyle/>
          <a:p>
            <a:pPr algn="ctr" eaLnBrk="0" hangingPunct="0"/>
            <a:r>
              <a:rPr lang="en-US" sz="1000" dirty="0" err="1" smtClean="0"/>
              <a:t>Mcidas</a:t>
            </a:r>
            <a:endParaRPr lang="en-US" sz="1000" b="0" dirty="0">
              <a:solidFill>
                <a:schemeClr val="tx1"/>
              </a:solidFill>
            </a:endParaRPr>
          </a:p>
        </p:txBody>
      </p:sp>
      <p:sp>
        <p:nvSpPr>
          <p:cNvPr id="40" name="AutoShape 88"/>
          <p:cNvSpPr>
            <a:spLocks noChangeArrowheads="1"/>
          </p:cNvSpPr>
          <p:nvPr/>
        </p:nvSpPr>
        <p:spPr bwMode="auto">
          <a:xfrm>
            <a:off x="7731630" y="4346855"/>
            <a:ext cx="1080137" cy="360099"/>
          </a:xfrm>
          <a:prstGeom prst="flowChartProcess">
            <a:avLst/>
          </a:prstGeom>
          <a:solidFill>
            <a:srgbClr val="99CCFF"/>
          </a:solidFill>
          <a:ln w="15875" algn="ctr">
            <a:solidFill>
              <a:schemeClr val="tx1"/>
            </a:solidFill>
            <a:miter lim="800000"/>
            <a:headEnd/>
            <a:tailEnd/>
          </a:ln>
        </p:spPr>
        <p:txBody>
          <a:bodyPr wrap="square" lIns="18288" tIns="18288" rIns="18288" bIns="18288" anchor="ctr" anchorCtr="1">
            <a:spAutoFit/>
          </a:bodyPr>
          <a:lstStyle/>
          <a:p>
            <a:pPr algn="ctr"/>
            <a:r>
              <a:rPr lang="en-US" sz="1050" dirty="0" err="1" smtClean="0"/>
              <a:t>eTRaP</a:t>
            </a:r>
            <a:r>
              <a:rPr lang="en-US" sz="1050" dirty="0" smtClean="0"/>
              <a:t> data format converter</a:t>
            </a:r>
            <a:endParaRPr lang="en-US" sz="1050" dirty="0"/>
          </a:p>
        </p:txBody>
      </p:sp>
      <p:cxnSp>
        <p:nvCxnSpPr>
          <p:cNvPr id="41" name="AutoShape 13"/>
          <p:cNvCxnSpPr>
            <a:cxnSpLocks noChangeShapeType="1"/>
          </p:cNvCxnSpPr>
          <p:nvPr/>
        </p:nvCxnSpPr>
        <p:spPr bwMode="auto">
          <a:xfrm>
            <a:off x="7313293" y="4595765"/>
            <a:ext cx="418338" cy="1"/>
          </a:xfrm>
          <a:prstGeom prst="straightConnector1">
            <a:avLst/>
          </a:prstGeom>
          <a:noFill/>
          <a:ln w="15875">
            <a:solidFill>
              <a:schemeClr val="tx1"/>
            </a:solidFill>
            <a:round/>
            <a:headEnd/>
            <a:tailEnd type="triangle" w="med" len="med"/>
          </a:ln>
        </p:spPr>
      </p:cxnSp>
      <p:cxnSp>
        <p:nvCxnSpPr>
          <p:cNvPr id="42" name="AutoShape 13"/>
          <p:cNvCxnSpPr>
            <a:cxnSpLocks noChangeShapeType="1"/>
            <a:stCxn id="40" idx="2"/>
            <a:endCxn id="43" idx="0"/>
          </p:cNvCxnSpPr>
          <p:nvPr/>
        </p:nvCxnSpPr>
        <p:spPr bwMode="auto">
          <a:xfrm flipH="1">
            <a:off x="8271698" y="4706954"/>
            <a:ext cx="1" cy="797614"/>
          </a:xfrm>
          <a:prstGeom prst="straightConnector1">
            <a:avLst/>
          </a:prstGeom>
          <a:noFill/>
          <a:ln w="15875">
            <a:solidFill>
              <a:schemeClr val="tx1"/>
            </a:solidFill>
            <a:round/>
            <a:headEnd/>
            <a:tailEnd type="triangle" w="med" len="med"/>
          </a:ln>
        </p:spPr>
      </p:cxnSp>
      <p:sp>
        <p:nvSpPr>
          <p:cNvPr id="43" name="AutoShape 88"/>
          <p:cNvSpPr>
            <a:spLocks noChangeArrowheads="1"/>
          </p:cNvSpPr>
          <p:nvPr/>
        </p:nvSpPr>
        <p:spPr bwMode="auto">
          <a:xfrm>
            <a:off x="7485314" y="5504568"/>
            <a:ext cx="1572768" cy="360099"/>
          </a:xfrm>
          <a:prstGeom prst="flowChartProcess">
            <a:avLst/>
          </a:prstGeom>
          <a:ln>
            <a:headEnd/>
            <a:tailEnd/>
          </a:ln>
        </p:spPr>
        <p:style>
          <a:lnRef idx="1">
            <a:schemeClr val="dk1"/>
          </a:lnRef>
          <a:fillRef idx="2">
            <a:schemeClr val="dk1"/>
          </a:fillRef>
          <a:effectRef idx="1">
            <a:schemeClr val="dk1"/>
          </a:effectRef>
          <a:fontRef idx="minor">
            <a:schemeClr val="dk1"/>
          </a:fontRef>
        </p:style>
        <p:txBody>
          <a:bodyPr wrap="square" lIns="18288" tIns="18288" rIns="18288" bIns="18288" anchor="ctr" anchorCtr="1">
            <a:spAutoFit/>
          </a:bodyPr>
          <a:lstStyle/>
          <a:p>
            <a:r>
              <a:rPr lang="en-US" sz="1050" dirty="0" err="1" smtClean="0"/>
              <a:t>eTRaP</a:t>
            </a:r>
            <a:r>
              <a:rPr lang="en-US" sz="1050" dirty="0" smtClean="0"/>
              <a:t> product in </a:t>
            </a:r>
            <a:r>
              <a:rPr lang="en-US" sz="1050" dirty="0" err="1" smtClean="0"/>
              <a:t>Ascii</a:t>
            </a:r>
            <a:r>
              <a:rPr lang="en-US" sz="1050" dirty="0" smtClean="0"/>
              <a:t> and image and tar file</a:t>
            </a:r>
            <a:endParaRPr lang="en-US" sz="1050" dirty="0"/>
          </a:p>
        </p:txBody>
      </p:sp>
    </p:spTree>
    <p:extLst>
      <p:ext uri="{BB962C8B-B14F-4D97-AF65-F5344CB8AC3E}">
        <p14:creationId xmlns:p14="http://schemas.microsoft.com/office/powerpoint/2010/main" val="9204697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a:xfrm>
            <a:off x="381000" y="1143000"/>
            <a:ext cx="8328025" cy="1017588"/>
          </a:xfrm>
          <a:prstGeom prst="rect">
            <a:avLst/>
          </a:prstGeom>
        </p:spPr>
        <p:txBody>
          <a:bodyPr/>
          <a:lstStyle/>
          <a:p>
            <a:pPr algn="ctr"/>
            <a:r>
              <a:rPr lang="en-US" sz="4000" b="1" dirty="0" smtClean="0">
                <a:solidFill>
                  <a:srgbClr val="002060"/>
                </a:solidFill>
              </a:rPr>
              <a:t>eTRaP – Run Schedule</a:t>
            </a:r>
            <a:r>
              <a:rPr lang="en-US" sz="4800" b="1" dirty="0" smtClean="0">
                <a:solidFill>
                  <a:srgbClr val="002060"/>
                </a:solidFill>
                <a:effectLst>
                  <a:outerShdw blurRad="38100" dist="38100" dir="2700000" algn="tl">
                    <a:srgbClr val="000000"/>
                  </a:outerShdw>
                </a:effectLst>
              </a:rPr>
              <a:t/>
            </a:r>
            <a:br>
              <a:rPr lang="en-US" sz="4800" b="1" dirty="0" smtClean="0">
                <a:solidFill>
                  <a:srgbClr val="002060"/>
                </a:solidFill>
                <a:effectLst>
                  <a:outerShdw blurRad="38100" dist="38100" dir="2700000" algn="tl">
                    <a:srgbClr val="000000"/>
                  </a:outerShdw>
                </a:effectLst>
              </a:rPr>
            </a:br>
            <a:r>
              <a:rPr lang="en-US" sz="3600" b="1" dirty="0" smtClean="0">
                <a:solidFill>
                  <a:srgbClr val="002060"/>
                </a:solidFill>
              </a:rPr>
              <a:t>Data Retrieval and Processing</a:t>
            </a:r>
          </a:p>
        </p:txBody>
      </p:sp>
      <p:sp>
        <p:nvSpPr>
          <p:cNvPr id="57347" name="Rectangle 3"/>
          <p:cNvSpPr>
            <a:spLocks noGrp="1"/>
          </p:cNvSpPr>
          <p:nvPr>
            <p:ph idx="4294967295"/>
          </p:nvPr>
        </p:nvSpPr>
        <p:spPr bwMode="auto">
          <a:xfrm>
            <a:off x="381000" y="2362200"/>
            <a:ext cx="8001000" cy="3124200"/>
          </a:xfrm>
          <a:prstGeom prst="rect">
            <a:avLst/>
          </a:prstGeom>
          <a:noFill/>
          <a:ln>
            <a:miter lim="800000"/>
            <a:headEnd/>
            <a:tailEnd/>
          </a:ln>
        </p:spPr>
        <p:txBody>
          <a:bodyPr/>
          <a:lstStyle/>
          <a:p>
            <a:r>
              <a:rPr lang="en-US" sz="1400" dirty="0" smtClean="0">
                <a:latin typeface="Courier New" pitchFamily="49" charset="0"/>
                <a:cs typeface="Courier New" pitchFamily="49" charset="0"/>
              </a:rPr>
              <a:t>0,10,20,30,40,50 * * * * $HOME/</a:t>
            </a:r>
            <a:r>
              <a:rPr lang="en-US" sz="1400" dirty="0" err="1" smtClean="0">
                <a:latin typeface="Courier New" pitchFamily="49" charset="0"/>
                <a:cs typeface="Courier New" pitchFamily="49" charset="0"/>
              </a:rPr>
              <a:t>mcidas</a:t>
            </a:r>
            <a:r>
              <a:rPr lang="en-US" sz="1400" dirty="0" smtClean="0">
                <a:latin typeface="Courier New" pitchFamily="49" charset="0"/>
                <a:cs typeface="Courier New" pitchFamily="49" charset="0"/>
              </a:rPr>
              <a:t>/pctrap-V3/getpPass.pl &gt; /data/TRAP/log/getpPass.log 2&gt;&amp;1</a:t>
            </a:r>
          </a:p>
          <a:p>
            <a:r>
              <a:rPr lang="en-US" sz="1400" dirty="0" smtClean="0">
                <a:latin typeface="Courier New" pitchFamily="49" charset="0"/>
                <a:cs typeface="Courier New" pitchFamily="49" charset="0"/>
              </a:rPr>
              <a:t>1,11,21,31,41,51 * * * * $HOME/</a:t>
            </a:r>
            <a:r>
              <a:rPr lang="en-US" sz="1400" dirty="0" err="1" smtClean="0">
                <a:latin typeface="Courier New" pitchFamily="49" charset="0"/>
                <a:cs typeface="Courier New" pitchFamily="49" charset="0"/>
              </a:rPr>
              <a:t>mcidas</a:t>
            </a:r>
            <a:r>
              <a:rPr lang="en-US" sz="1400" dirty="0" smtClean="0">
                <a:latin typeface="Courier New" pitchFamily="49" charset="0"/>
                <a:cs typeface="Courier New" pitchFamily="49" charset="0"/>
              </a:rPr>
              <a:t>/pctrap-V3/pctrap-auto-newTime.pl &gt;&gt; /data/TRAP/log/autoTRAP.log 2&gt;/data/TRAP/log/autoTRAP.err</a:t>
            </a:r>
          </a:p>
          <a:p>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5 * * * * $HOME/</a:t>
            </a:r>
            <a:r>
              <a:rPr lang="en-US" sz="1400" dirty="0" err="1" smtClean="0">
                <a:latin typeface="Courier New" pitchFamily="49" charset="0"/>
                <a:cs typeface="Courier New" pitchFamily="49" charset="0"/>
              </a:rPr>
              <a:t>mcidas</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etrap</a:t>
            </a:r>
            <a:r>
              <a:rPr lang="en-US" sz="1400" dirty="0" smtClean="0">
                <a:latin typeface="Courier New" pitchFamily="49" charset="0"/>
                <a:cs typeface="Courier New" pitchFamily="49" charset="0"/>
              </a:rPr>
              <a:t>/scripts/etrap_mainF.sh &gt; /</a:t>
            </a:r>
            <a:r>
              <a:rPr lang="en-US" sz="1400" dirty="0" err="1" smtClean="0">
                <a:latin typeface="Courier New" pitchFamily="49" charset="0"/>
                <a:cs typeface="Courier New" pitchFamily="49" charset="0"/>
              </a:rPr>
              <a:t>tmp</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etrap.out</a:t>
            </a:r>
            <a:r>
              <a:rPr lang="en-US" sz="1400" dirty="0" smtClean="0">
                <a:latin typeface="Courier New" pitchFamily="49" charset="0"/>
                <a:cs typeface="Courier New" pitchFamily="49" charset="0"/>
              </a:rPr>
              <a:t> 2&gt;&amp;1</a:t>
            </a:r>
          </a:p>
          <a:p>
            <a:r>
              <a:rPr lang="en-US" sz="1400" dirty="0" smtClean="0">
                <a:latin typeface="Courier New" pitchFamily="49" charset="0"/>
                <a:cs typeface="Courier New" pitchFamily="49" charset="0"/>
              </a:rPr>
              <a:t>5 23 * * * $HOME/</a:t>
            </a:r>
            <a:r>
              <a:rPr lang="en-US" sz="1400" dirty="0" err="1" smtClean="0">
                <a:latin typeface="Courier New" pitchFamily="49" charset="0"/>
                <a:cs typeface="Courier New" pitchFamily="49" charset="0"/>
              </a:rPr>
              <a:t>mcidas</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etrap</a:t>
            </a:r>
            <a:r>
              <a:rPr lang="en-US" sz="1400" dirty="0" smtClean="0">
                <a:latin typeface="Courier New" pitchFamily="49" charset="0"/>
                <a:cs typeface="Courier New" pitchFamily="49" charset="0"/>
              </a:rPr>
              <a:t>/scripts/createTar_NCDC.sh &gt; /</a:t>
            </a:r>
            <a:r>
              <a:rPr lang="en-US" sz="1400" dirty="0" err="1" smtClean="0">
                <a:latin typeface="Courier New" pitchFamily="49" charset="0"/>
                <a:cs typeface="Courier New" pitchFamily="49" charset="0"/>
              </a:rPr>
              <a:t>tmp</a:t>
            </a:r>
            <a:r>
              <a:rPr lang="en-US" sz="1400" dirty="0" smtClean="0">
                <a:latin typeface="Courier New" pitchFamily="49" charset="0"/>
                <a:cs typeface="Courier New" pitchFamily="49" charset="0"/>
              </a:rPr>
              <a:t>/sendTar_NCDC.log 2&gt;&amp;1</a:t>
            </a:r>
          </a:p>
          <a:p>
            <a:endParaRPr lang="en-US" sz="1600" dirty="0" smtClean="0"/>
          </a:p>
        </p:txBody>
      </p:sp>
      <p:sp>
        <p:nvSpPr>
          <p:cNvPr id="57348" name="Slide Number Placeholder 7"/>
          <p:cNvSpPr>
            <a:spLocks noGrp="1"/>
          </p:cNvSpPr>
          <p:nvPr>
            <p:ph type="sldNum" sz="quarter" idx="12"/>
          </p:nvPr>
        </p:nvSpPr>
        <p:spPr>
          <a:noFill/>
        </p:spPr>
        <p:txBody>
          <a:bodyPr/>
          <a:lstStyle/>
          <a:p>
            <a:fld id="{DAB94776-B948-4F9E-B920-F42A16AA1043}" type="slidenum">
              <a:rPr lang="en-US">
                <a:cs typeface="Arial" charset="0"/>
              </a:rPr>
              <a:pPr/>
              <a:t>92</a:t>
            </a:fld>
            <a:endParaRPr lang="en-US">
              <a:cs typeface="Arial" charset="0"/>
            </a:endParaRPr>
          </a:p>
        </p:txBody>
      </p:sp>
      <p:sp>
        <p:nvSpPr>
          <p:cNvPr id="8" name="Date Placeholder 7"/>
          <p:cNvSpPr>
            <a:spLocks noGrp="1"/>
          </p:cNvSpPr>
          <p:nvPr>
            <p:ph type="dt" sz="quarter" idx="10"/>
          </p:nvPr>
        </p:nvSpPr>
        <p:spPr/>
        <p:txBody>
          <a:bodyPr/>
          <a:lstStyle/>
          <a:p>
            <a:pPr>
              <a:defRPr/>
            </a:pPr>
            <a:fld id="{205BC5AD-B0B3-42D9-8592-33024DFC9389}" type="datetime1">
              <a:rPr lang="en-US" smtClean="0"/>
              <a:pPr>
                <a:defRPr/>
              </a:pPr>
              <a:t>4/7/2016</a:t>
            </a:fld>
            <a:endParaRPr lang="en-US" dirty="0"/>
          </a:p>
        </p:txBody>
      </p:sp>
      <p:sp>
        <p:nvSpPr>
          <p:cNvPr id="9" name="Footer Placeholder 8"/>
          <p:cNvSpPr>
            <a:spLocks noGrp="1"/>
          </p:cNvSpPr>
          <p:nvPr>
            <p:ph type="ftr" sz="quarter" idx="4294967295"/>
          </p:nvPr>
        </p:nvSpPr>
        <p:spPr>
          <a:xfrm>
            <a:off x="3352800" y="6019800"/>
            <a:ext cx="3552825" cy="328612"/>
          </a:xfrm>
          <a:prstGeom prst="rect">
            <a:avLst/>
          </a:prstGeom>
        </p:spPr>
        <p:txBody>
          <a:bodyPr/>
          <a:lstStyle/>
          <a:p>
            <a:pPr>
              <a:defRPr/>
            </a:pPr>
            <a:r>
              <a:rPr lang="en-US" dirty="0" smtClean="0"/>
              <a:t>eTRaP Operational Readiness Review</a:t>
            </a:r>
            <a:endParaRPr lang="en-US" dirty="0"/>
          </a:p>
        </p:txBody>
      </p:sp>
    </p:spTree>
    <p:extLst>
      <p:ext uri="{BB962C8B-B14F-4D97-AF65-F5344CB8AC3E}">
        <p14:creationId xmlns:p14="http://schemas.microsoft.com/office/powerpoint/2010/main" val="1026492160"/>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1371600"/>
          </a:xfrm>
        </p:spPr>
        <p:txBody>
          <a:bodyPr/>
          <a:lstStyle/>
          <a:p>
            <a:pPr>
              <a:defRPr/>
            </a:pPr>
            <a:r>
              <a:rPr lang="en-US" sz="3600" dirty="0" smtClean="0">
                <a:solidFill>
                  <a:srgbClr val="FFFF00"/>
                </a:solidFill>
                <a:effectLst>
                  <a:outerShdw blurRad="38100" dist="38100" dir="2700000" algn="tl">
                    <a:srgbClr val="000000">
                      <a:alpha val="43137"/>
                    </a:srgbClr>
                  </a:outerShdw>
                </a:effectLst>
              </a:rPr>
              <a:t/>
            </a:r>
            <a:br>
              <a:rPr lang="en-US" sz="3600" dirty="0" smtClean="0">
                <a:solidFill>
                  <a:srgbClr val="FFFF00"/>
                </a:solidFill>
                <a:effectLst>
                  <a:outerShdw blurRad="38100" dist="38100" dir="2700000" algn="tl">
                    <a:srgbClr val="000000">
                      <a:alpha val="43137"/>
                    </a:srgbClr>
                  </a:outerShdw>
                </a:effectLst>
              </a:rPr>
            </a:br>
            <a:r>
              <a:rPr lang="en-US" sz="3600" dirty="0" smtClean="0">
                <a:latin typeface="+mn-lt"/>
                <a:ea typeface="+mj-ea"/>
              </a:rPr>
              <a:t>Output Files</a:t>
            </a:r>
            <a:endParaRPr lang="en-US" sz="3600" dirty="0">
              <a:latin typeface="+mn-lt"/>
              <a:ea typeface="+mj-ea"/>
            </a:endParaRPr>
          </a:p>
        </p:txBody>
      </p:sp>
      <p:sp>
        <p:nvSpPr>
          <p:cNvPr id="3" name="Slide Number Placeholder 2"/>
          <p:cNvSpPr>
            <a:spLocks noGrp="1"/>
          </p:cNvSpPr>
          <p:nvPr>
            <p:ph type="sldNum" sz="quarter" idx="4294967295"/>
          </p:nvPr>
        </p:nvSpPr>
        <p:spPr>
          <a:xfrm>
            <a:off x="6553200" y="6248400"/>
            <a:ext cx="1905000" cy="457200"/>
          </a:xfrm>
          <a:prstGeom prst="rect">
            <a:avLst/>
          </a:prstGeom>
        </p:spPr>
        <p:txBody>
          <a:bodyPr/>
          <a:lstStyle/>
          <a:p>
            <a:pPr>
              <a:defRPr/>
            </a:pPr>
            <a:fld id="{D8B549EF-5C0E-4252-9A3E-F116EF0A1C11}" type="slidenum">
              <a:rPr lang="en-US" smtClean="0"/>
              <a:pPr>
                <a:defRPr/>
              </a:pPr>
              <a:t>93</a:t>
            </a:fld>
            <a:endParaRPr lang="en-US"/>
          </a:p>
        </p:txBody>
      </p:sp>
      <p:graphicFrame>
        <p:nvGraphicFramePr>
          <p:cNvPr id="7" name="Group 101"/>
          <p:cNvGraphicFramePr>
            <a:graphicFrameLocks noGrp="1"/>
          </p:cNvGraphicFramePr>
          <p:nvPr>
            <p:ph idx="1"/>
          </p:nvPr>
        </p:nvGraphicFramePr>
        <p:xfrm>
          <a:off x="457200" y="1905000"/>
          <a:ext cx="8229600" cy="3261360"/>
        </p:xfrm>
        <a:graphic>
          <a:graphicData uri="http://schemas.openxmlformats.org/drawingml/2006/table">
            <a:tbl>
              <a:tblPr/>
              <a:tblGrid>
                <a:gridCol w="2971800"/>
                <a:gridCol w="3048000"/>
                <a:gridCol w="685800"/>
                <a:gridCol w="1524000"/>
              </a:tblGrid>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File name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Array Size</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Units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8A3B"/>
                    </a:solidFill>
                  </a:tcPr>
                </a:tc>
              </a:tr>
              <a:tr h="407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Ensemble average accumulated rainfall for 0-6, 6-12, 12-18, 18-24, and 00-24 h (separate files)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AREA file: YYYY&lt;NAME&gt;avgqpf.MMDDHH00.LL, where YYYY is the year, NAME is the storm name, MMDDHH is the initialization month, day, GMT hour, and LL is the time at the beginning of the forecast interval (except 24=24-h forecast). The ASCII file has the sane naming convention except with a .TXT at the end.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800x800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6-h accumulations: inches*255/20;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24-h accumulations: inches*255/40.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Probability-weighted accumulated rainfall for 0-6, 6-12, 12-18, 18-24, and 00-24 h (separate files)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AREA file: YYYY&lt;NAME&gt;pmqpf.MMDDHH00.LL. The ASCII file has the sane naming convention except with a .TXT at the end.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800x800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Same as above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Probability of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exceedence</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of 25, 50, 75, or 100 mm rainfall accumulation in 6 h (separate files)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YYYY&lt;NAME&gt;</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pPP</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(P).MMDDHH00.LL(.TXT) where PP(P) is the threshold value (mm) for the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exceedance</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probability.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800x800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Percentage (0-100)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Probability of </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exceedence</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of 50, 100, 150, or 200mm rainfall accumulation in 24 h (separate files)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YYYY&lt;NAME&gt;</a:t>
                      </a: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pPP</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(P).MMDDHH00.24 (.TXT)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800x800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Percentage (0-100)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r>
            </a:tbl>
          </a:graphicData>
        </a:graphic>
      </p:graphicFrame>
    </p:spTree>
    <p:extLst>
      <p:ext uri="{BB962C8B-B14F-4D97-AF65-F5344CB8AC3E}">
        <p14:creationId xmlns:p14="http://schemas.microsoft.com/office/powerpoint/2010/main" val="37395584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idx="4294967295"/>
          </p:nvPr>
        </p:nvSpPr>
        <p:spPr>
          <a:xfrm>
            <a:off x="1143000" y="838200"/>
            <a:ext cx="7696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baseline="0" dirty="0">
                <a:solidFill>
                  <a:srgbClr val="000066"/>
                </a:solidFill>
                <a:latin typeface="Calibri"/>
                <a:ea typeface="Calibri"/>
                <a:cs typeface="Calibri"/>
                <a:sym typeface="Calibri"/>
              </a:rPr>
              <a:t>Outline</a:t>
            </a:r>
          </a:p>
        </p:txBody>
      </p:sp>
      <p:sp>
        <p:nvSpPr>
          <p:cNvPr id="593" name="Shape 593"/>
          <p:cNvSpPr txBox="1">
            <a:spLocks noGrp="1"/>
          </p:cNvSpPr>
          <p:nvPr>
            <p:ph type="body" idx="4294967295"/>
          </p:nvPr>
        </p:nvSpPr>
        <p:spPr>
          <a:xfrm>
            <a:off x="893763"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ymbol"/>
              <a:buChar char="●"/>
            </a:pPr>
            <a:r>
              <a:rPr lang="en-US" sz="3200" b="0" i="0" u="none" strike="noStrike" cap="none" baseline="0" dirty="0">
                <a:solidFill>
                  <a:srgbClr val="A6A6A6"/>
                </a:solidFill>
                <a:latin typeface="Merriweather"/>
                <a:ea typeface="Merriweather"/>
                <a:cs typeface="Merriweather"/>
                <a:sym typeface="Merriweather"/>
              </a:rPr>
              <a:t>Introduction</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A6A6A6"/>
                </a:solidFill>
                <a:latin typeface="Merriweather"/>
                <a:ea typeface="Merriweather"/>
                <a:cs typeface="Merriweather"/>
                <a:sym typeface="Merriweather"/>
              </a:rPr>
              <a:t>Risks and Action</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A6A6A6"/>
                </a:solidFill>
                <a:latin typeface="Merriweather"/>
                <a:ea typeface="Merriweather"/>
                <a:cs typeface="Merriweather"/>
                <a:sym typeface="Merriweather"/>
              </a:rPr>
              <a:t>System Requirements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chemeClr val="bg1">
                    <a:lumMod val="65000"/>
                  </a:schemeClr>
                </a:solidFill>
                <a:latin typeface="Merriweather"/>
                <a:ea typeface="Merriweather"/>
                <a:cs typeface="Merriweather"/>
                <a:sym typeface="Merriweather"/>
              </a:rPr>
              <a:t>System Description </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chemeClr val="tx1"/>
                </a:solidFill>
                <a:latin typeface="Merriweather"/>
                <a:ea typeface="Merriweather"/>
                <a:cs typeface="Merriweather"/>
                <a:sym typeface="Merriweather"/>
              </a:rPr>
              <a:t>System Test </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A6A6A6"/>
                </a:solidFill>
                <a:latin typeface="Merriweather"/>
                <a:ea typeface="Merriweather"/>
                <a:cs typeface="Merriweather"/>
                <a:sym typeface="Merriweather"/>
              </a:rPr>
              <a:t>System Operational Readiness</a:t>
            </a:r>
          </a:p>
          <a:p>
            <a:pPr marL="533400" marR="0" lvl="0" indent="-533400" algn="l" rtl="0">
              <a:lnSpc>
                <a:spcPct val="80000"/>
              </a:lnSpc>
              <a:spcBef>
                <a:spcPts val="640"/>
              </a:spcBef>
              <a:spcAft>
                <a:spcPts val="0"/>
              </a:spcAft>
              <a:buClr>
                <a:srgbClr val="6BB1C9"/>
              </a:buClr>
              <a:buSzPct val="95000"/>
              <a:buFont typeface="Noto Symbol"/>
              <a:buChar char="●"/>
            </a:pPr>
            <a:r>
              <a:rPr lang="en-US" sz="3200" b="0" i="0" u="none" strike="noStrike" cap="none" baseline="0" dirty="0">
                <a:solidFill>
                  <a:srgbClr val="A6A6A6"/>
                </a:solidFill>
                <a:latin typeface="Merriweather"/>
                <a:ea typeface="Merriweather"/>
                <a:cs typeface="Merriweather"/>
                <a:sym typeface="Merriweather"/>
              </a:rPr>
              <a:t>Summary</a:t>
            </a: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94</a:t>
            </a:fld>
            <a:endParaRPr lang="en-US" dirty="0">
              <a:solidFill>
                <a:prstClr val="black"/>
              </a:solidFill>
            </a:endParaRPr>
          </a:p>
        </p:txBody>
      </p:sp>
    </p:spTree>
    <p:extLst>
      <p:ext uri="{BB962C8B-B14F-4D97-AF65-F5344CB8AC3E}">
        <p14:creationId xmlns:p14="http://schemas.microsoft.com/office/powerpoint/2010/main" val="3314922245"/>
      </p:ext>
    </p:extLst>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ctrTitle" idx="4294967295"/>
          </p:nvPr>
        </p:nvSpPr>
        <p:spPr>
          <a:xfrm>
            <a:off x="965517" y="1828800"/>
            <a:ext cx="7723188" cy="3503613"/>
          </a:xfrm>
          <a:prstGeom prst="rect">
            <a:avLst/>
          </a:prstGeom>
          <a:noFill/>
          <a:ln>
            <a:noFill/>
          </a:ln>
        </p:spPr>
        <p:txBody>
          <a:bodyPr lIns="91425" tIns="45700" rIns="91425" bIns="45700" anchor="ctr" anchorCtr="0">
            <a:noAutofit/>
          </a:bodyPr>
          <a:lstStyle/>
          <a:p>
            <a:pPr lvl="0" algn="ctr">
              <a:spcBef>
                <a:spcPts val="0"/>
              </a:spcBef>
              <a:spcAft>
                <a:spcPts val="0"/>
              </a:spcAft>
              <a:buClr>
                <a:srgbClr val="002060"/>
              </a:buClr>
              <a:buSzPct val="25000"/>
            </a:pPr>
            <a:r>
              <a:rPr lang="en-US" sz="6000" b="1" i="0" u="none" strike="noStrike" cap="none" baseline="0" dirty="0">
                <a:solidFill>
                  <a:srgbClr val="002060"/>
                </a:solidFill>
                <a:latin typeface="Calibri"/>
                <a:ea typeface="Calibri"/>
                <a:cs typeface="Calibri"/>
                <a:sym typeface="Calibri"/>
              </a:rPr>
              <a:t>System </a:t>
            </a:r>
            <a:r>
              <a:rPr lang="en-US" sz="6000" b="1" i="0" u="none" strike="noStrike" cap="none" baseline="0" dirty="0" smtClean="0">
                <a:solidFill>
                  <a:srgbClr val="002060"/>
                </a:solidFill>
                <a:latin typeface="Calibri"/>
                <a:ea typeface="Calibri"/>
                <a:cs typeface="Calibri"/>
                <a:sym typeface="Calibri"/>
              </a:rPr>
              <a:t>Test</a:t>
            </a:r>
            <a:r>
              <a:rPr lang="en-US" sz="6000" b="1" i="0" u="none" strike="noStrike" cap="none" baseline="0" dirty="0">
                <a:solidFill>
                  <a:srgbClr val="002060"/>
                </a:solidFill>
                <a:latin typeface="Calibri"/>
                <a:ea typeface="Calibri"/>
                <a:cs typeface="Calibri"/>
                <a:sym typeface="Calibri"/>
              </a:rPr>
              <a:t/>
            </a:r>
            <a:br>
              <a:rPr lang="en-US" sz="6000" b="1" i="0" u="none" strike="noStrike" cap="none" baseline="0" dirty="0">
                <a:solidFill>
                  <a:srgbClr val="002060"/>
                </a:solidFill>
                <a:latin typeface="Calibri"/>
                <a:ea typeface="Calibri"/>
                <a:cs typeface="Calibri"/>
                <a:sym typeface="Calibri"/>
              </a:rPr>
            </a:br>
            <a:r>
              <a:rPr lang="en-US" b="1" dirty="0" smtClean="0">
                <a:solidFill>
                  <a:srgbClr val="002060"/>
                </a:solidFill>
                <a:latin typeface="Calibri"/>
                <a:ea typeface="Calibri"/>
                <a:cs typeface="Calibri"/>
                <a:sym typeface="Calibri"/>
              </a:rPr>
              <a:t>Rachel  </a:t>
            </a:r>
            <a:r>
              <a:rPr lang="en-US" b="1" dirty="0" err="1" smtClean="0">
                <a:solidFill>
                  <a:srgbClr val="002060"/>
                </a:solidFill>
                <a:latin typeface="Calibri"/>
                <a:ea typeface="Calibri"/>
                <a:cs typeface="Calibri"/>
                <a:sym typeface="Calibri"/>
              </a:rPr>
              <a:t>Hatteberg</a:t>
            </a:r>
            <a:r>
              <a:rPr lang="en-US" b="1" dirty="0" smtClean="0">
                <a:solidFill>
                  <a:srgbClr val="002060"/>
                </a:solidFill>
                <a:latin typeface="Calibri"/>
                <a:ea typeface="Calibri"/>
                <a:cs typeface="Calibri"/>
                <a:sym typeface="Calibri"/>
              </a:rPr>
              <a:t> and </a:t>
            </a:r>
            <a:r>
              <a:rPr lang="en-US" b="1" dirty="0" err="1" smtClean="0">
                <a:solidFill>
                  <a:srgbClr val="002060"/>
                </a:solidFill>
                <a:latin typeface="Calibri"/>
                <a:ea typeface="Calibri"/>
                <a:cs typeface="Calibri"/>
                <a:sym typeface="Calibri"/>
              </a:rPr>
              <a:t>Liqun</a:t>
            </a:r>
            <a:r>
              <a:rPr lang="en-US" b="1" dirty="0" smtClean="0">
                <a:solidFill>
                  <a:srgbClr val="002060"/>
                </a:solidFill>
                <a:latin typeface="Calibri"/>
                <a:ea typeface="Calibri"/>
                <a:cs typeface="Calibri"/>
                <a:sym typeface="Calibri"/>
              </a:rPr>
              <a:t> Ma</a:t>
            </a:r>
            <a:r>
              <a:rPr lang="en-US" b="1" dirty="0">
                <a:solidFill>
                  <a:srgbClr val="002060"/>
                </a:solidFill>
                <a:latin typeface="Calibri"/>
                <a:ea typeface="Calibri"/>
                <a:cs typeface="Calibri"/>
                <a:sym typeface="Calibri"/>
              </a:rPr>
              <a:t/>
            </a:r>
            <a:br>
              <a:rPr lang="en-US" b="1" dirty="0">
                <a:solidFill>
                  <a:srgbClr val="002060"/>
                </a:solidFill>
                <a:latin typeface="Calibri"/>
                <a:ea typeface="Calibri"/>
                <a:cs typeface="Calibri"/>
                <a:sym typeface="Calibri"/>
              </a:rPr>
            </a:br>
            <a:r>
              <a:rPr lang="en-US" sz="4000" b="1" i="0" u="none" strike="noStrike" cap="none" baseline="0" dirty="0">
                <a:solidFill>
                  <a:srgbClr val="002060"/>
                </a:solidFill>
                <a:latin typeface="Calibri"/>
                <a:ea typeface="Calibri"/>
                <a:cs typeface="Calibri"/>
                <a:sym typeface="Calibri"/>
              </a:rPr>
              <a:t/>
            </a:r>
            <a:br>
              <a:rPr lang="en-US" sz="4000" b="1" i="0" u="none" strike="noStrike" cap="none" baseline="0" dirty="0">
                <a:solidFill>
                  <a:srgbClr val="002060"/>
                </a:solidFill>
                <a:latin typeface="Calibri"/>
                <a:ea typeface="Calibri"/>
                <a:cs typeface="Calibri"/>
                <a:sym typeface="Calibri"/>
              </a:rPr>
            </a:br>
            <a:r>
              <a:rPr lang="en-US" sz="4000" b="1" i="0" u="none" strike="noStrike" cap="none" baseline="0" dirty="0" smtClean="0">
                <a:solidFill>
                  <a:srgbClr val="002060"/>
                </a:solidFill>
                <a:latin typeface="Calibri"/>
                <a:ea typeface="Calibri"/>
                <a:cs typeface="Calibri"/>
                <a:sym typeface="Calibri"/>
              </a:rPr>
              <a:t> </a:t>
            </a:r>
            <a:r>
              <a:rPr lang="en-US" sz="6000" b="1" i="0" u="none" strike="noStrike" cap="none" baseline="0" dirty="0">
                <a:solidFill>
                  <a:srgbClr val="002060"/>
                </a:solidFill>
                <a:latin typeface="Calibri"/>
                <a:ea typeface="Calibri"/>
                <a:cs typeface="Calibri"/>
                <a:sym typeface="Calibri"/>
              </a:rPr>
              <a:t/>
            </a:r>
            <a:br>
              <a:rPr lang="en-US" sz="6000" b="1" i="0" u="none" strike="noStrike" cap="none" baseline="0" dirty="0">
                <a:solidFill>
                  <a:srgbClr val="002060"/>
                </a:solidFill>
                <a:latin typeface="Calibri"/>
                <a:ea typeface="Calibri"/>
                <a:cs typeface="Calibri"/>
                <a:sym typeface="Calibri"/>
              </a:rPr>
            </a:br>
            <a:endParaRPr lang="en-US" sz="6000" b="1" i="0" u="none" strike="noStrike" cap="none" baseline="0" dirty="0">
              <a:solidFill>
                <a:srgbClr val="002060"/>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pPr>
              <a:defRPr/>
            </a:pPr>
            <a:fld id="{866D5201-C7B5-462B-AD88-7B9C8D2535A4}" type="slidenum">
              <a:rPr lang="en-US" smtClean="0">
                <a:solidFill>
                  <a:prstClr val="black"/>
                </a:solidFill>
              </a:rPr>
              <a:pPr>
                <a:defRPr/>
              </a:pPr>
              <a:t>95</a:t>
            </a:fld>
            <a:endParaRPr lang="en-US" dirty="0">
              <a:solidFill>
                <a:prstClr val="black"/>
              </a:solidFill>
            </a:endParaRPr>
          </a:p>
        </p:txBody>
      </p:sp>
    </p:spTree>
    <p:extLst>
      <p:ext uri="{BB962C8B-B14F-4D97-AF65-F5344CB8AC3E}">
        <p14:creationId xmlns:p14="http://schemas.microsoft.com/office/powerpoint/2010/main" val="4202232402"/>
      </p:ext>
    </p:extLst>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239000" cy="914400"/>
          </a:xfrm>
        </p:spPr>
        <p:txBody>
          <a:bodyPr/>
          <a:lstStyle/>
          <a:p>
            <a:r>
              <a:rPr lang="en-US" dirty="0"/>
              <a:t>System </a:t>
            </a:r>
            <a:r>
              <a:rPr lang="en-US" dirty="0" smtClean="0"/>
              <a:t>Test - Objectives</a:t>
            </a:r>
            <a:endParaRPr lang="en-US" dirty="0"/>
          </a:p>
        </p:txBody>
      </p:sp>
      <p:sp>
        <p:nvSpPr>
          <p:cNvPr id="4" name="Text Placeholder 3"/>
          <p:cNvSpPr>
            <a:spLocks noGrp="1"/>
          </p:cNvSpPr>
          <p:nvPr>
            <p:ph type="body" idx="1"/>
          </p:nvPr>
        </p:nvSpPr>
        <p:spPr>
          <a:xfrm>
            <a:off x="914400" y="2362200"/>
            <a:ext cx="7467600" cy="4678363"/>
          </a:xfrm>
        </p:spPr>
        <p:txBody>
          <a:bodyPr/>
          <a:lstStyle/>
          <a:p>
            <a:pPr>
              <a:lnSpc>
                <a:spcPct val="80000"/>
              </a:lnSpc>
              <a:spcBef>
                <a:spcPct val="50000"/>
              </a:spcBef>
            </a:pPr>
            <a:r>
              <a:rPr lang="en-US" sz="2000" dirty="0"/>
              <a:t>Ensure that </a:t>
            </a:r>
            <a:r>
              <a:rPr lang="en-US" sz="2000" dirty="0" smtClean="0"/>
              <a:t>NPP/ATMS and GCOM/AMSR2  </a:t>
            </a:r>
            <a:r>
              <a:rPr lang="en-US" sz="2000" dirty="0" err="1" smtClean="0"/>
              <a:t>TRaPs</a:t>
            </a:r>
            <a:r>
              <a:rPr lang="en-US" sz="2000" dirty="0" smtClean="0"/>
              <a:t> are generated </a:t>
            </a:r>
            <a:r>
              <a:rPr lang="en-US" sz="2000" dirty="0"/>
              <a:t>correctly.</a:t>
            </a:r>
          </a:p>
          <a:p>
            <a:pPr>
              <a:lnSpc>
                <a:spcPct val="80000"/>
              </a:lnSpc>
              <a:spcBef>
                <a:spcPct val="50000"/>
              </a:spcBef>
            </a:pPr>
            <a:r>
              <a:rPr lang="en-US" sz="2000" dirty="0"/>
              <a:t>Ensure that NPP/ATMS and GCOM/AMSR2  </a:t>
            </a:r>
            <a:r>
              <a:rPr lang="en-US" sz="2000" dirty="0" err="1"/>
              <a:t>TRaPs</a:t>
            </a:r>
            <a:r>
              <a:rPr lang="en-US" sz="2000" dirty="0"/>
              <a:t> </a:t>
            </a:r>
            <a:r>
              <a:rPr lang="en-US" sz="2000" dirty="0" smtClean="0"/>
              <a:t>are </a:t>
            </a:r>
            <a:r>
              <a:rPr lang="en-US" sz="2000" dirty="0"/>
              <a:t>added to </a:t>
            </a:r>
            <a:r>
              <a:rPr lang="en-US" sz="2000" dirty="0" err="1"/>
              <a:t>eTRaP</a:t>
            </a:r>
            <a:r>
              <a:rPr lang="en-US" sz="2000" dirty="0"/>
              <a:t> correctly.</a:t>
            </a:r>
          </a:p>
          <a:p>
            <a:pPr>
              <a:lnSpc>
                <a:spcPct val="80000"/>
              </a:lnSpc>
              <a:spcBef>
                <a:spcPct val="50000"/>
              </a:spcBef>
            </a:pPr>
            <a:r>
              <a:rPr lang="en-US" sz="2000" dirty="0" smtClean="0"/>
              <a:t>Ensure </a:t>
            </a:r>
            <a:r>
              <a:rPr lang="en-US" sz="2000" dirty="0" err="1"/>
              <a:t>eTRaP</a:t>
            </a:r>
            <a:r>
              <a:rPr lang="en-US" sz="2000" dirty="0"/>
              <a:t> distribution and monitoring systems work correctly.</a:t>
            </a:r>
          </a:p>
          <a:p>
            <a:pPr>
              <a:lnSpc>
                <a:spcPct val="80000"/>
              </a:lnSpc>
              <a:spcBef>
                <a:spcPct val="50000"/>
              </a:spcBef>
            </a:pPr>
            <a:r>
              <a:rPr lang="en-US" sz="2000" dirty="0"/>
              <a:t>No Unit test for this enhancement. </a:t>
            </a:r>
          </a:p>
          <a:p>
            <a:pPr marL="342900" indent="-342900">
              <a:buFont typeface="Arial" panose="020B0604020202020204" pitchFamily="34" charset="0"/>
              <a:buChar char="•"/>
            </a:pPr>
            <a:endParaRPr lang="en-US" sz="2000" dirty="0"/>
          </a:p>
        </p:txBody>
      </p:sp>
      <p:sp>
        <p:nvSpPr>
          <p:cNvPr id="5" name="Slide Number Placeholder 4"/>
          <p:cNvSpPr>
            <a:spLocks noGrp="1"/>
          </p:cNvSpPr>
          <p:nvPr>
            <p:ph type="sldNum" sz="quarter" idx="12"/>
          </p:nvPr>
        </p:nvSpPr>
        <p:spPr/>
        <p:txBody>
          <a:bodyPr/>
          <a:lstStyle/>
          <a:p>
            <a:fld id="{F2DD085F-E8E4-475E-B682-1387BFCDF021}" type="slidenum">
              <a:rPr lang="en-US" smtClean="0"/>
              <a:pPr/>
              <a:t>96</a:t>
            </a:fld>
            <a:endParaRPr lang="en-US"/>
          </a:p>
        </p:txBody>
      </p:sp>
    </p:spTree>
    <p:extLst>
      <p:ext uri="{BB962C8B-B14F-4D97-AF65-F5344CB8AC3E}">
        <p14:creationId xmlns:p14="http://schemas.microsoft.com/office/powerpoint/2010/main" val="21077549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239000" cy="914400"/>
          </a:xfrm>
        </p:spPr>
        <p:txBody>
          <a:bodyPr/>
          <a:lstStyle/>
          <a:p>
            <a:r>
              <a:rPr lang="en-US" dirty="0"/>
              <a:t>System </a:t>
            </a:r>
            <a:r>
              <a:rPr lang="en-US" dirty="0" smtClean="0"/>
              <a:t>Test - Test </a:t>
            </a:r>
            <a:r>
              <a:rPr lang="en-US" dirty="0"/>
              <a:t>Environment</a:t>
            </a:r>
          </a:p>
        </p:txBody>
      </p:sp>
      <p:sp>
        <p:nvSpPr>
          <p:cNvPr id="5" name="Slide Number Placeholder 4"/>
          <p:cNvSpPr>
            <a:spLocks noGrp="1"/>
          </p:cNvSpPr>
          <p:nvPr>
            <p:ph type="sldNum" sz="quarter" idx="12"/>
          </p:nvPr>
        </p:nvSpPr>
        <p:spPr/>
        <p:txBody>
          <a:bodyPr/>
          <a:lstStyle/>
          <a:p>
            <a:fld id="{F2DD085F-E8E4-475E-B682-1387BFCDF021}" type="slidenum">
              <a:rPr lang="en-US" smtClean="0"/>
              <a:pPr/>
              <a:t>97</a:t>
            </a:fld>
            <a:endParaRPr lang="en-US"/>
          </a:p>
        </p:txBody>
      </p:sp>
      <p:sp>
        <p:nvSpPr>
          <p:cNvPr id="6" name="Text Placeholder 3"/>
          <p:cNvSpPr txBox="1">
            <a:spLocks/>
          </p:cNvSpPr>
          <p:nvPr/>
        </p:nvSpPr>
        <p:spPr bwMode="auto">
          <a:xfrm>
            <a:off x="838200" y="1828800"/>
            <a:ext cx="7210866"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32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8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4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pPr>
            <a:r>
              <a:rPr lang="en-US" sz="2000" dirty="0">
                <a:latin typeface="Constantia" pitchFamily="18" charset="0"/>
              </a:rPr>
              <a:t>The system test f0r this </a:t>
            </a:r>
            <a:r>
              <a:rPr lang="en-US" sz="2000" dirty="0" err="1">
                <a:latin typeface="Constantia" pitchFamily="18" charset="0"/>
              </a:rPr>
              <a:t>eTRaP</a:t>
            </a:r>
            <a:r>
              <a:rPr lang="en-US" sz="2000" dirty="0">
                <a:latin typeface="Constantia" pitchFamily="18" charset="0"/>
              </a:rPr>
              <a:t> update was performed on </a:t>
            </a:r>
            <a:r>
              <a:rPr lang="en-US" sz="2000" dirty="0" smtClean="0">
                <a:latin typeface="Constantia" pitchFamily="18" charset="0"/>
              </a:rPr>
              <a:t>geoprod3t.</a:t>
            </a:r>
            <a:endParaRPr lang="en-US" sz="2000" dirty="0">
              <a:latin typeface="Constantia" pitchFamily="18" charset="0"/>
            </a:endParaRPr>
          </a:p>
          <a:p>
            <a:pPr>
              <a:lnSpc>
                <a:spcPct val="80000"/>
              </a:lnSpc>
            </a:pPr>
            <a:endParaRPr lang="en-US" sz="2000" dirty="0">
              <a:latin typeface="Constantia" pitchFamily="18" charset="0"/>
            </a:endParaRPr>
          </a:p>
          <a:p>
            <a:pPr>
              <a:lnSpc>
                <a:spcPct val="80000"/>
              </a:lnSpc>
              <a:buNone/>
            </a:pPr>
            <a:r>
              <a:rPr lang="en-US" sz="2000" dirty="0">
                <a:latin typeface="Constantia" pitchFamily="18" charset="0"/>
              </a:rPr>
              <a:t>      </a:t>
            </a:r>
            <a:r>
              <a:rPr lang="en-US" sz="2000" dirty="0" smtClean="0">
                <a:latin typeface="Constantia" pitchFamily="18" charset="0"/>
              </a:rPr>
              <a:t>geoprod3t:</a:t>
            </a:r>
            <a:endParaRPr lang="en-US" sz="2000" dirty="0">
              <a:latin typeface="Constantia" pitchFamily="18" charset="0"/>
            </a:endParaRPr>
          </a:p>
          <a:p>
            <a:pPr lvl="1">
              <a:lnSpc>
                <a:spcPct val="80000"/>
              </a:lnSpc>
            </a:pPr>
            <a:r>
              <a:rPr lang="pt-BR" sz="1400" dirty="0"/>
              <a:t>Intel(R) Xeon(R) CPU E7- 4850 </a:t>
            </a:r>
            <a:endParaRPr lang="en-US" sz="1400" dirty="0"/>
          </a:p>
          <a:p>
            <a:pPr lvl="1">
              <a:lnSpc>
                <a:spcPct val="80000"/>
              </a:lnSpc>
            </a:pPr>
            <a:r>
              <a:rPr lang="en-US" sz="1400" dirty="0"/>
              <a:t>2.00 GHz</a:t>
            </a:r>
          </a:p>
          <a:p>
            <a:pPr lvl="1">
              <a:lnSpc>
                <a:spcPct val="80000"/>
              </a:lnSpc>
            </a:pPr>
            <a:r>
              <a:rPr lang="en-US" sz="1400" dirty="0"/>
              <a:t>1 GB memory</a:t>
            </a:r>
          </a:p>
          <a:p>
            <a:pPr lvl="1">
              <a:lnSpc>
                <a:spcPct val="80000"/>
              </a:lnSpc>
            </a:pPr>
            <a:r>
              <a:rPr lang="en-US" sz="1400" dirty="0" err="1"/>
              <a:t>RedHat</a:t>
            </a:r>
            <a:r>
              <a:rPr lang="en-US" sz="1400" dirty="0"/>
              <a:t> 6.4 64-bit</a:t>
            </a:r>
          </a:p>
          <a:p>
            <a:pPr lvl="1">
              <a:lnSpc>
                <a:spcPct val="80000"/>
              </a:lnSpc>
            </a:pPr>
            <a:endParaRPr lang="en-US" sz="1400" dirty="0"/>
          </a:p>
          <a:p>
            <a:pPr lvl="1">
              <a:lnSpc>
                <a:spcPct val="80000"/>
              </a:lnSpc>
              <a:buNone/>
            </a:pPr>
            <a:endParaRPr lang="en-US" sz="1400" dirty="0"/>
          </a:p>
          <a:p>
            <a:pPr lvl="1">
              <a:lnSpc>
                <a:spcPct val="80000"/>
              </a:lnSpc>
            </a:pPr>
            <a:endParaRPr lang="en-US" sz="1400" dirty="0"/>
          </a:p>
          <a:p>
            <a:pPr lvl="1">
              <a:lnSpc>
                <a:spcPct val="80000"/>
              </a:lnSpc>
            </a:pPr>
            <a:endParaRPr lang="en-US" sz="1400" dirty="0"/>
          </a:p>
          <a:p>
            <a:pPr lvl="1">
              <a:lnSpc>
                <a:spcPct val="80000"/>
              </a:lnSpc>
            </a:pPr>
            <a:endParaRPr lang="en-US" sz="1400" dirty="0"/>
          </a:p>
          <a:p>
            <a:pPr>
              <a:lnSpc>
                <a:spcPct val="80000"/>
              </a:lnSpc>
            </a:pPr>
            <a:r>
              <a:rPr lang="en-US" sz="2000" dirty="0" err="1" smtClean="0">
                <a:latin typeface="Constantia" pitchFamily="18" charset="0"/>
              </a:rPr>
              <a:t>McIDAS</a:t>
            </a:r>
            <a:r>
              <a:rPr lang="en-US" sz="2000" dirty="0" smtClean="0">
                <a:latin typeface="Constantia" pitchFamily="18" charset="0"/>
              </a:rPr>
              <a:t> </a:t>
            </a:r>
            <a:r>
              <a:rPr lang="en-US" sz="2000" dirty="0">
                <a:latin typeface="Constantia" pitchFamily="18" charset="0"/>
              </a:rPr>
              <a:t>libraries installed</a:t>
            </a:r>
          </a:p>
          <a:p>
            <a:pPr lvl="1">
              <a:lnSpc>
                <a:spcPct val="80000"/>
              </a:lnSpc>
            </a:pPr>
            <a:r>
              <a:rPr lang="en-US" sz="1400" dirty="0"/>
              <a:t>McIDASv2012.2</a:t>
            </a:r>
          </a:p>
          <a:p>
            <a:endParaRPr lang="en-US" sz="1600" dirty="0"/>
          </a:p>
        </p:txBody>
      </p:sp>
    </p:spTree>
    <p:extLst>
      <p:ext uri="{BB962C8B-B14F-4D97-AF65-F5344CB8AC3E}">
        <p14:creationId xmlns:p14="http://schemas.microsoft.com/office/powerpoint/2010/main" val="4885469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239000" cy="914400"/>
          </a:xfrm>
        </p:spPr>
        <p:txBody>
          <a:bodyPr/>
          <a:lstStyle/>
          <a:p>
            <a:r>
              <a:rPr lang="en-US" dirty="0"/>
              <a:t>System </a:t>
            </a:r>
            <a:r>
              <a:rPr lang="en-US" dirty="0" smtClean="0"/>
              <a:t>Test - Test </a:t>
            </a:r>
            <a:r>
              <a:rPr lang="en-US" dirty="0"/>
              <a:t>Datasets</a:t>
            </a:r>
          </a:p>
        </p:txBody>
      </p:sp>
      <p:sp>
        <p:nvSpPr>
          <p:cNvPr id="4" name="Text Placeholder 3"/>
          <p:cNvSpPr>
            <a:spLocks noGrp="1"/>
          </p:cNvSpPr>
          <p:nvPr>
            <p:ph type="body" idx="1"/>
          </p:nvPr>
        </p:nvSpPr>
        <p:spPr>
          <a:xfrm>
            <a:off x="914400" y="1752600"/>
            <a:ext cx="7467600" cy="4678363"/>
          </a:xfrm>
        </p:spPr>
        <p:txBody>
          <a:bodyPr/>
          <a:lstStyle/>
          <a:p>
            <a:pPr>
              <a:spcBef>
                <a:spcPts val="600"/>
              </a:spcBef>
            </a:pPr>
            <a:r>
              <a:rPr lang="en-US" sz="2800" dirty="0">
                <a:latin typeface="Constantia" pitchFamily="18" charset="0"/>
              </a:rPr>
              <a:t>Overall system test is conducted on </a:t>
            </a:r>
            <a:r>
              <a:rPr lang="en-US" sz="2800" dirty="0" smtClean="0">
                <a:latin typeface="Constantia" pitchFamily="18" charset="0"/>
              </a:rPr>
              <a:t>geoprod3t </a:t>
            </a:r>
            <a:r>
              <a:rPr lang="en-US" sz="2800" dirty="0">
                <a:latin typeface="Constantia" pitchFamily="18" charset="0"/>
              </a:rPr>
              <a:t>with all required </a:t>
            </a:r>
            <a:r>
              <a:rPr lang="en-US" sz="2800" dirty="0" smtClean="0">
                <a:latin typeface="Constantia" pitchFamily="18" charset="0"/>
              </a:rPr>
              <a:t>real-time </a:t>
            </a:r>
            <a:r>
              <a:rPr lang="en-US" sz="2800" dirty="0">
                <a:latin typeface="Constantia" pitchFamily="18" charset="0"/>
              </a:rPr>
              <a:t>data, including:</a:t>
            </a:r>
          </a:p>
          <a:p>
            <a:pPr lvl="1">
              <a:spcBef>
                <a:spcPts val="600"/>
              </a:spcBef>
            </a:pPr>
            <a:r>
              <a:rPr lang="en-US" dirty="0">
                <a:latin typeface="Constantia" pitchFamily="18" charset="0"/>
              </a:rPr>
              <a:t> </a:t>
            </a:r>
            <a:r>
              <a:rPr lang="en-US" sz="2000" dirty="0"/>
              <a:t>N18/N19, </a:t>
            </a:r>
            <a:r>
              <a:rPr lang="en-US" sz="2000" dirty="0" err="1"/>
              <a:t>MetopA</a:t>
            </a:r>
            <a:r>
              <a:rPr lang="en-US" sz="2000" dirty="0"/>
              <a:t>/B MHS single-orbit rain rates </a:t>
            </a:r>
            <a:r>
              <a:rPr lang="en-US" sz="2000" dirty="0" smtClean="0"/>
              <a:t>from SFS</a:t>
            </a:r>
            <a:endParaRPr lang="en-US" sz="2000" dirty="0"/>
          </a:p>
          <a:p>
            <a:pPr lvl="1">
              <a:spcBef>
                <a:spcPts val="600"/>
              </a:spcBef>
            </a:pPr>
            <a:r>
              <a:rPr lang="en-US" sz="2000" dirty="0" smtClean="0"/>
              <a:t>SSMIS(F17/F18/F19) </a:t>
            </a:r>
            <a:r>
              <a:rPr lang="en-US" sz="2000" dirty="0"/>
              <a:t>single-orbit rain rates </a:t>
            </a:r>
            <a:r>
              <a:rPr lang="en-US" sz="2000" dirty="0" smtClean="0"/>
              <a:t>from SFS</a:t>
            </a:r>
            <a:endParaRPr lang="en-US" sz="2000" dirty="0"/>
          </a:p>
          <a:p>
            <a:pPr lvl="1">
              <a:spcBef>
                <a:spcPts val="600"/>
              </a:spcBef>
            </a:pPr>
            <a:r>
              <a:rPr lang="en-US" sz="2000" dirty="0"/>
              <a:t>GHE 1HR rainfall accumulations from </a:t>
            </a:r>
            <a:r>
              <a:rPr lang="en-US" sz="2000" dirty="0" smtClean="0"/>
              <a:t>SFS</a:t>
            </a:r>
          </a:p>
          <a:p>
            <a:pPr lvl="1">
              <a:spcBef>
                <a:spcPts val="600"/>
              </a:spcBef>
            </a:pPr>
            <a:r>
              <a:rPr lang="en-US" sz="2000" dirty="0" smtClean="0"/>
              <a:t>NPP ATMS MIRS single-orbit rain rates from SFS</a:t>
            </a:r>
          </a:p>
          <a:p>
            <a:pPr lvl="1">
              <a:spcBef>
                <a:spcPts val="600"/>
              </a:spcBef>
            </a:pPr>
            <a:r>
              <a:rPr lang="en-US" sz="2000" dirty="0" smtClean="0"/>
              <a:t>GCOM-W </a:t>
            </a:r>
            <a:r>
              <a:rPr lang="en-US" sz="2000" dirty="0"/>
              <a:t>AMSR2 single-orbit rain rates from SFS</a:t>
            </a:r>
          </a:p>
          <a:p>
            <a:pPr lvl="1" eaLnBrk="1" hangingPunct="1">
              <a:spcBef>
                <a:spcPts val="600"/>
              </a:spcBef>
            </a:pPr>
            <a:r>
              <a:rPr lang="en-US" sz="2000" dirty="0"/>
              <a:t>RSMC bulletins from FOS2</a:t>
            </a:r>
          </a:p>
          <a:p>
            <a:pPr lvl="1"/>
            <a:endParaRPr lang="en-US" sz="2000" dirty="0"/>
          </a:p>
        </p:txBody>
      </p:sp>
      <p:sp>
        <p:nvSpPr>
          <p:cNvPr id="5" name="Slide Number Placeholder 4"/>
          <p:cNvSpPr>
            <a:spLocks noGrp="1"/>
          </p:cNvSpPr>
          <p:nvPr>
            <p:ph type="sldNum" sz="quarter" idx="12"/>
          </p:nvPr>
        </p:nvSpPr>
        <p:spPr/>
        <p:txBody>
          <a:bodyPr/>
          <a:lstStyle/>
          <a:p>
            <a:fld id="{F2DD085F-E8E4-475E-B682-1387BFCDF021}" type="slidenum">
              <a:rPr lang="en-US" smtClean="0"/>
              <a:pPr/>
              <a:t>98</a:t>
            </a:fld>
            <a:endParaRPr lang="en-US"/>
          </a:p>
        </p:txBody>
      </p:sp>
    </p:spTree>
    <p:extLst>
      <p:ext uri="{BB962C8B-B14F-4D97-AF65-F5344CB8AC3E}">
        <p14:creationId xmlns:p14="http://schemas.microsoft.com/office/powerpoint/2010/main" val="12022103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239000" cy="914400"/>
          </a:xfrm>
        </p:spPr>
        <p:txBody>
          <a:bodyPr/>
          <a:lstStyle/>
          <a:p>
            <a:r>
              <a:rPr lang="en-US" dirty="0"/>
              <a:t>System </a:t>
            </a:r>
            <a:r>
              <a:rPr lang="en-US" dirty="0" smtClean="0"/>
              <a:t>Test - Test </a:t>
            </a:r>
            <a:r>
              <a:rPr lang="en-US" dirty="0"/>
              <a:t>Datasets</a:t>
            </a:r>
          </a:p>
        </p:txBody>
      </p:sp>
      <p:sp>
        <p:nvSpPr>
          <p:cNvPr id="4" name="Text Placeholder 3"/>
          <p:cNvSpPr>
            <a:spLocks noGrp="1"/>
          </p:cNvSpPr>
          <p:nvPr>
            <p:ph type="body" idx="1"/>
          </p:nvPr>
        </p:nvSpPr>
        <p:spPr>
          <a:xfrm>
            <a:off x="914400" y="1905000"/>
            <a:ext cx="7467600" cy="4678363"/>
          </a:xfrm>
        </p:spPr>
        <p:txBody>
          <a:bodyPr/>
          <a:lstStyle/>
          <a:p>
            <a:pPr lvl="1" eaLnBrk="1" hangingPunct="1">
              <a:lnSpc>
                <a:spcPct val="80000"/>
              </a:lnSpc>
              <a:buNone/>
            </a:pPr>
            <a:r>
              <a:rPr lang="en-US" sz="2000" dirty="0" smtClean="0"/>
              <a:t>    </a:t>
            </a:r>
            <a:r>
              <a:rPr lang="en-US" sz="2000" dirty="0" err="1" smtClean="0"/>
              <a:t>eTRaP</a:t>
            </a:r>
            <a:r>
              <a:rPr lang="en-US" sz="2000" dirty="0" smtClean="0"/>
              <a:t> </a:t>
            </a:r>
            <a:r>
              <a:rPr lang="en-US" sz="2000" dirty="0"/>
              <a:t>is an event-driven product. It was tested with </a:t>
            </a:r>
            <a:r>
              <a:rPr lang="en-US" sz="2000" dirty="0" smtClean="0"/>
              <a:t>new input data </a:t>
            </a:r>
            <a:r>
              <a:rPr lang="en-US" sz="2000" dirty="0"/>
              <a:t>on the following real storms since it was installed on its </a:t>
            </a:r>
            <a:r>
              <a:rPr lang="en-US" sz="2000" dirty="0" smtClean="0"/>
              <a:t>test server on Feb 2016</a:t>
            </a:r>
            <a:r>
              <a:rPr lang="en-US" sz="2000" dirty="0"/>
              <a:t>: </a:t>
            </a:r>
            <a:endParaRPr lang="en-US" sz="2000" dirty="0" smtClean="0"/>
          </a:p>
          <a:p>
            <a:pPr lvl="1" eaLnBrk="1" hangingPunct="1">
              <a:lnSpc>
                <a:spcPct val="80000"/>
              </a:lnSpc>
              <a:buNone/>
            </a:pPr>
            <a:r>
              <a:rPr lang="en-US" sz="2000" dirty="0"/>
              <a:t>   WINSTON - Southeast Pacific</a:t>
            </a:r>
            <a:endParaRPr lang="en-US" sz="2000" dirty="0" smtClean="0"/>
          </a:p>
          <a:p>
            <a:pPr lvl="1" eaLnBrk="1" hangingPunct="1">
              <a:lnSpc>
                <a:spcPct val="80000"/>
              </a:lnSpc>
              <a:buNone/>
            </a:pPr>
            <a:r>
              <a:rPr lang="en-US" sz="2000" dirty="0"/>
              <a:t>   EMERAUDE - Southwest </a:t>
            </a:r>
            <a:r>
              <a:rPr lang="en-US" sz="2000" dirty="0" smtClean="0"/>
              <a:t>Indian</a:t>
            </a:r>
          </a:p>
          <a:p>
            <a:pPr lvl="1" eaLnBrk="1" hangingPunct="1">
              <a:lnSpc>
                <a:spcPct val="80000"/>
              </a:lnSpc>
              <a:buNone/>
            </a:pPr>
            <a:r>
              <a:rPr lang="en-US" sz="2000" dirty="0"/>
              <a:t> </a:t>
            </a:r>
            <a:r>
              <a:rPr lang="en-US" sz="2000" dirty="0" smtClean="0"/>
              <a:t>   17S </a:t>
            </a:r>
            <a:r>
              <a:rPr lang="en-US" sz="2000" dirty="0"/>
              <a:t>- Southwest Indian</a:t>
            </a:r>
          </a:p>
          <a:p>
            <a:pPr lvl="1" eaLnBrk="1" hangingPunct="1">
              <a:lnSpc>
                <a:spcPct val="80000"/>
              </a:lnSpc>
              <a:buNone/>
            </a:pPr>
            <a:r>
              <a:rPr lang="en-US" sz="2000" dirty="0" smtClean="0"/>
              <a:t>   ZENA – Southeast Pacific</a:t>
            </a:r>
            <a:endParaRPr lang="en-US" sz="2000" dirty="0"/>
          </a:p>
          <a:p>
            <a:pPr lvl="1" eaLnBrk="1" hangingPunct="1">
              <a:lnSpc>
                <a:spcPct val="80000"/>
              </a:lnSpc>
              <a:buNone/>
            </a:pPr>
            <a:endParaRPr lang="en-US" sz="2000" dirty="0"/>
          </a:p>
          <a:p>
            <a:pPr lvl="1" eaLnBrk="1" hangingPunct="1">
              <a:lnSpc>
                <a:spcPct val="80000"/>
              </a:lnSpc>
              <a:buNone/>
            </a:pPr>
            <a:r>
              <a:rPr lang="en-US" sz="2000" dirty="0"/>
              <a:t> </a:t>
            </a:r>
          </a:p>
        </p:txBody>
      </p:sp>
      <p:sp>
        <p:nvSpPr>
          <p:cNvPr id="5" name="Slide Number Placeholder 4"/>
          <p:cNvSpPr>
            <a:spLocks noGrp="1"/>
          </p:cNvSpPr>
          <p:nvPr>
            <p:ph type="sldNum" sz="quarter" idx="12"/>
          </p:nvPr>
        </p:nvSpPr>
        <p:spPr/>
        <p:txBody>
          <a:bodyPr/>
          <a:lstStyle/>
          <a:p>
            <a:fld id="{F2DD085F-E8E4-475E-B682-1387BFCDF021}" type="slidenum">
              <a:rPr lang="en-US" smtClean="0"/>
              <a:pPr/>
              <a:t>99</a:t>
            </a:fld>
            <a:endParaRPr lang="en-US"/>
          </a:p>
        </p:txBody>
      </p:sp>
    </p:spTree>
    <p:extLst>
      <p:ext uri="{BB962C8B-B14F-4D97-AF65-F5344CB8AC3E}">
        <p14:creationId xmlns:p14="http://schemas.microsoft.com/office/powerpoint/2010/main" val="3132652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aramond"/>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7288</TotalTime>
  <Words>7594</Words>
  <Application>Microsoft Office PowerPoint</Application>
  <PresentationFormat>On-screen Show (4:3)</PresentationFormat>
  <Paragraphs>1273</Paragraphs>
  <Slides>133</Slides>
  <Notes>83</Notes>
  <HiddenSlides>0</HiddenSlides>
  <MMClips>0</MMClips>
  <ScaleCrop>false</ScaleCrop>
  <HeadingPairs>
    <vt:vector size="4" baseType="variant">
      <vt:variant>
        <vt:lpstr>Theme</vt:lpstr>
      </vt:variant>
      <vt:variant>
        <vt:i4>2</vt:i4>
      </vt:variant>
      <vt:variant>
        <vt:lpstr>Slide Titles</vt:lpstr>
      </vt:variant>
      <vt:variant>
        <vt:i4>133</vt:i4>
      </vt:variant>
    </vt:vector>
  </HeadingPairs>
  <TitlesOfParts>
    <vt:vector size="135" baseType="lpstr">
      <vt:lpstr>3_Flow</vt:lpstr>
      <vt:lpstr>2_Office Theme</vt:lpstr>
      <vt:lpstr> Operational Readiness Review eTRaP Upgrade-NPP-ATMS/GCOM-AMSR2</vt:lpstr>
      <vt:lpstr>Review Agenda</vt:lpstr>
      <vt:lpstr>Outline</vt:lpstr>
      <vt:lpstr>Introduction Bob Kuligoski NOAA/STAR</vt:lpstr>
      <vt:lpstr>eTRaP Background</vt:lpstr>
      <vt:lpstr>eTRaP Background</vt:lpstr>
      <vt:lpstr>Project Objectives</vt:lpstr>
      <vt:lpstr>Project Stakeholders</vt:lpstr>
      <vt:lpstr>Project Stakeholders – Customers/ Users</vt:lpstr>
      <vt:lpstr>Project Stakeholders – O&amp;M </vt:lpstr>
      <vt:lpstr>Project Plan(ATMS)</vt:lpstr>
      <vt:lpstr>Project Plan(AMSR2)</vt:lpstr>
      <vt:lpstr>Project Plan – Schedule</vt:lpstr>
      <vt:lpstr>ORR –  Review Objectives </vt:lpstr>
      <vt:lpstr>ORR Reviewers</vt:lpstr>
      <vt:lpstr>ORR Guidelines and Check List</vt:lpstr>
      <vt:lpstr>Outline</vt:lpstr>
      <vt:lpstr>Risks and Actions  Bob Kuligowski NESDIS/STAR</vt:lpstr>
      <vt:lpstr>ARR Review Item</vt:lpstr>
      <vt:lpstr>ARR Review Item</vt:lpstr>
      <vt:lpstr>PowerPoint Presentation</vt:lpstr>
      <vt:lpstr>ORR – Entry Criteria </vt:lpstr>
      <vt:lpstr> ORR – Exit Criteria</vt:lpstr>
      <vt:lpstr>Outline</vt:lpstr>
      <vt:lpstr>System Requirements</vt:lpstr>
      <vt:lpstr>Requirements Overview</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#2</vt:lpstr>
      <vt:lpstr>Requirement #2</vt:lpstr>
      <vt:lpstr>Requirement #2</vt:lpstr>
      <vt:lpstr>Requirement #3</vt:lpstr>
      <vt:lpstr>Requirement #3</vt:lpstr>
      <vt:lpstr>Requirement #3</vt:lpstr>
      <vt:lpstr>Requirement #3</vt:lpstr>
      <vt:lpstr>Requirement #4</vt:lpstr>
      <vt:lpstr>Requirement  #4</vt:lpstr>
      <vt:lpstr>Requirement #4</vt:lpstr>
      <vt:lpstr>Requirement #4</vt:lpstr>
      <vt:lpstr>Requirement #5</vt:lpstr>
      <vt:lpstr>Requirement # 5</vt:lpstr>
      <vt:lpstr>Requirement #5</vt:lpstr>
      <vt:lpstr>Requirement #5</vt:lpstr>
      <vt:lpstr>Requirement #6</vt:lpstr>
      <vt:lpstr>Requirement #6</vt:lpstr>
      <vt:lpstr>Requirement #6</vt:lpstr>
      <vt:lpstr>Requirement #7</vt:lpstr>
      <vt:lpstr>Requirement #7</vt:lpstr>
      <vt:lpstr>Requirement #7</vt:lpstr>
      <vt:lpstr>Requirement #7</vt:lpstr>
      <vt:lpstr>Requirement #8</vt:lpstr>
      <vt:lpstr>Requirement #8</vt:lpstr>
      <vt:lpstr>Requirement #9</vt:lpstr>
      <vt:lpstr>Requirement #9</vt:lpstr>
      <vt:lpstr>Requirements – Summary</vt:lpstr>
      <vt:lpstr>System Description  Liqun Ma   </vt:lpstr>
      <vt:lpstr> Major Components </vt:lpstr>
      <vt:lpstr>System Architecture, Data Flow, Security </vt:lpstr>
      <vt:lpstr>Production</vt:lpstr>
      <vt:lpstr> Hardware/Software</vt:lpstr>
      <vt:lpstr> Input Data Sources</vt:lpstr>
      <vt:lpstr>  TC forecast file</vt:lpstr>
      <vt:lpstr>    Orbit geolocation data for NOAA-18/19, Metop-A/B, SSMIS F17/18/19, NPP/ATMS and GCOM/AMSR2(SFS)</vt:lpstr>
      <vt:lpstr>    Orbit rain rate data retrieved from NOAA-18/19, MetopA/B, SSMIS F17/18/19, NPP/ATMS and GCOM/AMSR2(geodist)</vt:lpstr>
      <vt:lpstr> Product Processing(1/4)</vt:lpstr>
      <vt:lpstr> Product Processing(2/4)</vt:lpstr>
      <vt:lpstr> Product Processing(3/4)</vt:lpstr>
      <vt:lpstr> Product Processing(4/4)</vt:lpstr>
      <vt:lpstr>eTRaP – Run Schedule Data Retrieval and Processing</vt:lpstr>
      <vt:lpstr> Output Files</vt:lpstr>
      <vt:lpstr>Outline</vt:lpstr>
      <vt:lpstr>System Test Rachel  Hatteberg and Liqun Ma    </vt:lpstr>
      <vt:lpstr>System Test - Objectives</vt:lpstr>
      <vt:lpstr>System Test - Test Environment</vt:lpstr>
      <vt:lpstr>System Test - Test Datasets</vt:lpstr>
      <vt:lpstr>System Test - Test Datasets</vt:lpstr>
      <vt:lpstr>System Test - Test Items</vt:lpstr>
      <vt:lpstr>System Test Test Configuration</vt:lpstr>
      <vt:lpstr>System Test Results</vt:lpstr>
      <vt:lpstr>System Test  Test Result (without ATMS/AMSR2)—EMERAUDE</vt:lpstr>
      <vt:lpstr>System Test   Test Result (with ATMS/AMSR2)—EMERAUDE</vt:lpstr>
      <vt:lpstr>System Test   Test Result—EMERAUDE</vt:lpstr>
      <vt:lpstr>System Test   Test Result—EMERAUDE</vt:lpstr>
      <vt:lpstr>System Test   Processing Monitoring - Operators Needs</vt:lpstr>
      <vt:lpstr> System Test    Products Monitoring – QC/QA Needs </vt:lpstr>
      <vt:lpstr>System  Operational Readiness  Liqun Ma NESDIS/OSPO  </vt:lpstr>
      <vt:lpstr>System Operational Readiness  Products  </vt:lpstr>
      <vt:lpstr>System Operational Readiness  Users of Products</vt:lpstr>
      <vt:lpstr>System Operational Readiness Production Environment</vt:lpstr>
      <vt:lpstr>System Operational Readiness Dissemination</vt:lpstr>
      <vt:lpstr>System Operational Readiness  Monitoring </vt:lpstr>
      <vt:lpstr>System Operational Readiness  Operation and Maintenance </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 of 2) </vt:lpstr>
      <vt:lpstr>System Operational Readiness User Readiness (2 of 2) </vt:lpstr>
      <vt:lpstr>System Operational Readiness Summary</vt:lpstr>
      <vt:lpstr>Summary  Liqun Ma NESDIS/OSPO</vt:lpstr>
      <vt:lpstr>Summary</vt:lpstr>
      <vt:lpstr>Next Steps</vt:lpstr>
      <vt:lpstr>Open Discussion</vt:lpstr>
      <vt:lpstr>Backup </vt:lpstr>
      <vt:lpstr> Results(ATMS)</vt:lpstr>
      <vt:lpstr> Example: Sandy (2012)</vt:lpstr>
      <vt:lpstr> Example: Andrea (2013)</vt:lpstr>
      <vt:lpstr> Results(AMSR2)</vt:lpstr>
      <vt:lpstr> Example: Isaac (2012)</vt:lpstr>
      <vt:lpstr> Example: Sandy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Readiness Review  Blended-Hydro Products with  S-NPP Capability</dc:title>
  <dc:creator>Liqun Ma</dc:creator>
  <cp:lastModifiedBy>Liqun Ma</cp:lastModifiedBy>
  <cp:revision>279</cp:revision>
  <dcterms:modified xsi:type="dcterms:W3CDTF">2016-04-07T19:02:12Z</dcterms:modified>
</cp:coreProperties>
</file>