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omments/comment1.xml" ContentType="application/vnd.openxmlformats-officedocument.presentationml.comment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omments/comment2.xml" ContentType="application/vnd.openxmlformats-officedocument.presentationml.comment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 id="2147483669" r:id="rId2"/>
  </p:sldMasterIdLst>
  <p:notesMasterIdLst>
    <p:notesMasterId r:id="rId1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Lst>
  <p:sldSz cx="9144000" cy="6858000" type="screen4x3"/>
  <p:notesSz cx="7010400" cy="9296400"/>
  <p:embeddedFontLst>
    <p:embeddedFont>
      <p:font typeface="Calibri" panose="020F0502020204030204" pitchFamily="34" charset="0"/>
      <p:regular r:id="rId135"/>
      <p:bold r:id="rId136"/>
      <p:italic r:id="rId137"/>
      <p:boldItalic r:id="rId138"/>
    </p:embeddedFont>
    <p:embeddedFont>
      <p:font typeface="Merriweather" panose="020B0604020202020204" charset="0"/>
      <p:regular r:id="rId139"/>
      <p:bold r:id="rId140"/>
      <p:italic r:id="rId141"/>
      <p:boldItalic r:id="rId142"/>
    </p:embeddedFont>
    <p:embeddedFont>
      <p:font typeface="Garamond" panose="02020404030301010803" pitchFamily="18" charset="0"/>
      <p:regular r:id="rId143"/>
      <p:bold r:id="rId144"/>
      <p:italic r:id="rId145"/>
    </p:embeddedFont>
    <p:embeddedFont>
      <p:font typeface="Book Antiqua" panose="02040602050305030304" pitchFamily="18" charset="0"/>
      <p:regular r:id="rId146"/>
      <p:bold r:id="rId147"/>
      <p:italic r:id="rId148"/>
      <p:boldItalic r:id="rId149"/>
    </p:embeddedFont>
    <p:embeddedFont>
      <p:font typeface="Constantia" panose="02030602050306030303" pitchFamily="18" charset="0"/>
      <p:regular r:id="rId150"/>
      <p:bold r:id="rId151"/>
      <p:italic r:id="rId152"/>
      <p:boldItalic r:id="rId153"/>
    </p:embeddedFont>
    <p:embeddedFont>
      <p:font typeface="Helvetica Neue" panose="020B0604020202020204" charset="0"/>
      <p:regular r:id="rId154"/>
      <p:bold r:id="rId155"/>
      <p:italic r:id="rId156"/>
      <p:boldItalic r:id="rId157"/>
    </p:embeddedFont>
    <p:embeddedFont>
      <p:font typeface="Tahoma" panose="020B0604030504040204" pitchFamily="34" charset="0"/>
      <p:regular r:id="rId158"/>
      <p:bold r:id="rId1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94ADCE9-7C77-41DF-AAF1-7481930DA49A}">
  <a:tblStyle styleId="{F94ADCE9-7C77-41DF-AAF1-7481930DA49A}"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40" autoAdjust="0"/>
    <p:restoredTop sz="93431" autoAdjust="0"/>
  </p:normalViewPr>
  <p:slideViewPr>
    <p:cSldViewPr>
      <p:cViewPr>
        <p:scale>
          <a:sx n="100" d="100"/>
          <a:sy n="100" d="100"/>
        </p:scale>
        <p:origin x="-810" y="7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font" Target="fonts/font4.fntdata"/><Relationship Id="rId154" Type="http://schemas.openxmlformats.org/officeDocument/2006/relationships/font" Target="fonts/font20.fntdata"/><Relationship Id="rId159" Type="http://schemas.openxmlformats.org/officeDocument/2006/relationships/font" Target="fonts/font25.fntdata"/><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font" Target="fonts/font10.fntdata"/><Relationship Id="rId149" Type="http://schemas.openxmlformats.org/officeDocument/2006/relationships/font" Target="fonts/font15.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commentAuthors" Target="commentAuthor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notesMaster" Target="notesMasters/notesMaster1.xml"/><Relationship Id="rId139" Type="http://schemas.openxmlformats.org/officeDocument/2006/relationships/font" Target="fonts/font5.fntdata"/><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font" Target="fonts/font16.fntdata"/><Relationship Id="rId155" Type="http://schemas.openxmlformats.org/officeDocument/2006/relationships/font" Target="fonts/font21.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font" Target="fonts/font6.fntdata"/><Relationship Id="rId145" Type="http://schemas.openxmlformats.org/officeDocument/2006/relationships/font" Target="fonts/font11.fntdata"/><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font" Target="fonts/font1.fntdata"/><Relationship Id="rId143" Type="http://schemas.openxmlformats.org/officeDocument/2006/relationships/font" Target="fonts/font9.fntdata"/><Relationship Id="rId148" Type="http://schemas.openxmlformats.org/officeDocument/2006/relationships/font" Target="fonts/font14.fntdata"/><Relationship Id="rId151" Type="http://schemas.openxmlformats.org/officeDocument/2006/relationships/font" Target="fonts/font17.fntdata"/><Relationship Id="rId156" Type="http://schemas.openxmlformats.org/officeDocument/2006/relationships/font" Target="fonts/font22.fntdata"/><Relationship Id="rId16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font" Target="fonts/font7.fntdata"/><Relationship Id="rId146" Type="http://schemas.openxmlformats.org/officeDocument/2006/relationships/font" Target="fonts/font12.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font" Target="fonts/font2.fntdata"/><Relationship Id="rId157" Type="http://schemas.openxmlformats.org/officeDocument/2006/relationships/font" Target="fonts/font23.fntdata"/><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font" Target="fonts/font18.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font" Target="fonts/font8.fntdata"/><Relationship Id="rId163"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font" Target="fonts/font3.fntdata"/><Relationship Id="rId158" Type="http://schemas.openxmlformats.org/officeDocument/2006/relationships/font" Target="fonts/font24.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font" Target="fonts/font19.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3-20T13:34:40.795" idx="1">
    <p:pos x="6000" y="0"/>
    <p:text>This slide still deals with S-NPP.
-Jack Dostalek</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3-20T13:34:40.795" idx="2">
    <p:pos x="6000" y="0"/>
    <p:text>This slide still deals with S-NPP.
-Jack Dostalek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25" y="4415775"/>
            <a:ext cx="5608299" cy="4183374"/>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612081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a:t>
            </a:fld>
            <a:endParaRPr lang="en-US" sz="2400" b="0" i="0" u="none" strike="noStrike" cap="none">
              <a:solidFill>
                <a:srgbClr val="000000"/>
              </a:solidFill>
              <a:latin typeface="Times New Roman"/>
              <a:ea typeface="Times New Roman"/>
              <a:cs typeface="Times New Roman"/>
              <a:sym typeface="Times New Roman"/>
            </a:endParaRPr>
          </a:p>
        </p:txBody>
      </p:sp>
      <p:sp>
        <p:nvSpPr>
          <p:cNvPr id="139" name="Shape 13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0" name="Shape 140"/>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LM: update the date</a:t>
            </a: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BK: Changed the date to February 27</a:t>
            </a:r>
          </a:p>
        </p:txBody>
      </p:sp>
      <p:sp>
        <p:nvSpPr>
          <p:cNvPr id="141" name="Shape 141"/>
          <p:cNvSpPr txBox="1"/>
          <p:nvPr/>
        </p:nvSpPr>
        <p:spPr>
          <a:xfrm>
            <a:off x="0" y="8831260"/>
            <a:ext cx="3038475" cy="465137"/>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GHE Operational Readiness Review</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1" name="Shape 211"/>
          <p:cNvSpPr txBox="1">
            <a:spLocks noGrp="1"/>
          </p:cNvSpPr>
          <p:nvPr>
            <p:ph type="body" idx="1"/>
          </p:nvPr>
        </p:nvSpPr>
        <p:spPr>
          <a:xfrm>
            <a:off x="701039" y="4415910"/>
            <a:ext cx="5608319" cy="4182816"/>
          </a:xfrm>
          <a:prstGeom prst="rect">
            <a:avLst/>
          </a:prstGeom>
          <a:noFill/>
          <a:ln>
            <a:noFill/>
          </a:ln>
        </p:spPr>
        <p:txBody>
          <a:bodyPr lIns="92950" tIns="46475" rIns="92950" bIns="46475" anchor="t" anchorCtr="0">
            <a:noAutofit/>
          </a:bodyPr>
          <a:lstStyle/>
          <a:p>
            <a:pPr marL="0" marR="0" lvl="0" indent="0" algn="l" rtl="0">
              <a:spcBef>
                <a:spcPts val="0"/>
              </a:spcBef>
              <a:buNone/>
            </a:pPr>
            <a:r>
              <a:rPr lang="en-US" sz="1200" b="0" i="0" u="none" strike="noStrike" cap="none" dirty="0" smtClean="0">
                <a:solidFill>
                  <a:schemeClr val="dk1"/>
                </a:solidFill>
                <a:latin typeface="Arial"/>
                <a:ea typeface="Arial"/>
                <a:cs typeface="Arial"/>
                <a:sym typeface="Arial"/>
              </a:rPr>
              <a:t>BK:</a:t>
            </a:r>
            <a:r>
              <a:rPr lang="en-US" sz="1200" b="0" i="0" u="none" strike="noStrike" cap="none" baseline="0" dirty="0" smtClean="0">
                <a:solidFill>
                  <a:schemeClr val="dk1"/>
                </a:solidFill>
                <a:latin typeface="Arial"/>
                <a:ea typeface="Arial"/>
                <a:cs typeface="Arial"/>
                <a:sym typeface="Arial"/>
              </a:rPr>
              <a:t> Replaced “HPC” with “WPC”</a:t>
            </a: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Shape 103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31" name="Shape 1031"/>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Shape 103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38" name="Shape 1038"/>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Changed “less” to “fewer”</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Shape 104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48" name="Shape 1048"/>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Shape 105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59" name="Shape 1059"/>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Changed “more” to “additional”</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Shape 106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0" name="Shape 107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Changed “more” to “additional”</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Shape 108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81" name="Shape 1081"/>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Updated pathnames</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Shape 108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88" name="Shape 1088"/>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Corrected spelling of “Ensemble” in title</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Shape 109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95" name="Shape 1095"/>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No updates since last version</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Shape 1102"/>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03" name="Shape 1103"/>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no updates since last version</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Shape 11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11" name="Shape 1111"/>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no updates since last version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92212" y="703262"/>
            <a:ext cx="4632325" cy="347344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8" name="Shape 218"/>
          <p:cNvSpPr txBox="1">
            <a:spLocks noGrp="1"/>
          </p:cNvSpPr>
          <p:nvPr>
            <p:ph type="body" idx="1"/>
          </p:nvPr>
        </p:nvSpPr>
        <p:spPr>
          <a:xfrm>
            <a:off x="933450" y="4416425"/>
            <a:ext cx="5143499" cy="4183060"/>
          </a:xfrm>
          <a:prstGeom prst="rect">
            <a:avLst/>
          </a:prstGeom>
          <a:noFill/>
          <a:ln>
            <a:noFill/>
          </a:ln>
        </p:spPr>
        <p:txBody>
          <a:bodyPr lIns="92775" tIns="46375" rIns="92775" bIns="463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Shape 111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20" name="Shape 1120"/>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No updates since last version</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Shape 1132"/>
          <p:cNvSpPr txBox="1"/>
          <p:nvPr/>
        </p:nvSpPr>
        <p:spPr>
          <a:xfrm>
            <a:off x="3973512" y="8831263"/>
            <a:ext cx="3036887" cy="465137"/>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1"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111</a:t>
            </a:fld>
            <a:endParaRPr lang="en-US" sz="1000" b="0" i="1" u="none" strike="noStrike" cap="none">
              <a:solidFill>
                <a:srgbClr val="000000"/>
              </a:solidFill>
              <a:latin typeface="Arial"/>
              <a:ea typeface="Arial"/>
              <a:cs typeface="Arial"/>
              <a:sym typeface="Arial"/>
            </a:endParaRPr>
          </a:p>
        </p:txBody>
      </p:sp>
      <p:sp>
        <p:nvSpPr>
          <p:cNvPr id="1133" name="Shape 113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34" name="Shape 113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LM: updated.</a:t>
            </a:r>
          </a:p>
          <a:p>
            <a:pPr marL="0" marR="0" lvl="0" indent="0" algn="l" rtl="0">
              <a:spcBef>
                <a:spcPts val="0"/>
              </a:spcBef>
              <a:buSzPct val="25000"/>
              <a:buNone/>
            </a:pPr>
            <a:r>
              <a:rPr lang="en-US" sz="1200">
                <a:solidFill>
                  <a:schemeClr val="dk1"/>
                </a:solidFill>
                <a:latin typeface="Arial"/>
                <a:ea typeface="Arial"/>
                <a:cs typeface="Arial"/>
                <a:sym typeface="Arial"/>
              </a:rPr>
              <a:t>BK: No test needed or just no test?</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Shape 1142"/>
          <p:cNvSpPr txBox="1"/>
          <p:nvPr/>
        </p:nvSpPr>
        <p:spPr>
          <a:xfrm>
            <a:off x="3973512" y="8831263"/>
            <a:ext cx="3036887" cy="465137"/>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1"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112</a:t>
            </a:fld>
            <a:endParaRPr lang="en-US" sz="1000" b="0" i="1" u="none" strike="noStrike" cap="none">
              <a:solidFill>
                <a:srgbClr val="000000"/>
              </a:solidFill>
              <a:latin typeface="Arial"/>
              <a:ea typeface="Arial"/>
              <a:cs typeface="Arial"/>
              <a:sym typeface="Arial"/>
            </a:endParaRPr>
          </a:p>
        </p:txBody>
      </p:sp>
      <p:sp>
        <p:nvSpPr>
          <p:cNvPr id="1143" name="Shape 114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44" name="Shape 114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Shape 115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51" name="Shape 1151"/>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152" name="Shape 1152"/>
          <p:cNvSpPr txBox="1"/>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113</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Shape 1157"/>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114</a:t>
            </a:fld>
            <a:endParaRPr lang="en-US" sz="1200" b="0" i="0" u="none" strike="noStrike" cap="none">
              <a:solidFill>
                <a:srgbClr val="000000"/>
              </a:solidFill>
              <a:latin typeface="Times New Roman"/>
              <a:ea typeface="Times New Roman"/>
              <a:cs typeface="Times New Roman"/>
              <a:sym typeface="Times New Roman"/>
            </a:endParaRPr>
          </a:p>
        </p:txBody>
      </p:sp>
      <p:sp>
        <p:nvSpPr>
          <p:cNvPr id="1158" name="Shape 115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59" name="Shape 1159"/>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Shape 116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66" name="Shape 1166"/>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Shape 1172"/>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116</a:t>
            </a:fld>
            <a:endParaRPr lang="en-US" sz="1200" b="0" i="0" u="none" strike="noStrike" cap="none">
              <a:solidFill>
                <a:srgbClr val="000000"/>
              </a:solidFill>
              <a:latin typeface="Arial"/>
              <a:ea typeface="Arial"/>
              <a:cs typeface="Arial"/>
              <a:sym typeface="Arial"/>
            </a:endParaRPr>
          </a:p>
        </p:txBody>
      </p:sp>
      <p:sp>
        <p:nvSpPr>
          <p:cNvPr id="1173" name="Shape 11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74" name="Shape 117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dirty="0" smtClean="0">
                <a:solidFill>
                  <a:schemeClr val="dk1"/>
                </a:solidFill>
                <a:latin typeface="Arial"/>
                <a:ea typeface="Arial"/>
                <a:cs typeface="Arial"/>
                <a:sym typeface="Arial"/>
              </a:rPr>
              <a:t>BK: Replaced</a:t>
            </a:r>
            <a:r>
              <a:rPr lang="en-US" sz="1200" baseline="0" dirty="0" smtClean="0">
                <a:solidFill>
                  <a:schemeClr val="dk1"/>
                </a:solidFill>
                <a:latin typeface="Arial"/>
                <a:ea typeface="Arial"/>
                <a:cs typeface="Arial"/>
                <a:sym typeface="Arial"/>
              </a:rPr>
              <a:t> “HPC/WPC” with “WPC” and added “PDA” alongside the DDS references.</a:t>
            </a:r>
            <a:endParaRPr sz="1200" dirty="0">
              <a:solidFill>
                <a:schemeClr val="dk1"/>
              </a:solidFill>
              <a:latin typeface="Arial"/>
              <a:ea typeface="Arial"/>
              <a:cs typeface="Arial"/>
              <a:sym typeface="Aria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Shape 1180"/>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117</a:t>
            </a:fld>
            <a:endParaRPr lang="en-US" sz="1200" b="0" i="0" u="none" strike="noStrike" cap="none">
              <a:solidFill>
                <a:srgbClr val="000000"/>
              </a:solidFill>
              <a:latin typeface="Times New Roman"/>
              <a:ea typeface="Times New Roman"/>
              <a:cs typeface="Times New Roman"/>
              <a:sym typeface="Times New Roman"/>
            </a:endParaRPr>
          </a:p>
        </p:txBody>
      </p:sp>
      <p:sp>
        <p:nvSpPr>
          <p:cNvPr id="1181" name="Shape 11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82" name="Shape 1182"/>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dirty="0" smtClean="0">
                <a:solidFill>
                  <a:schemeClr val="dk1"/>
                </a:solidFill>
                <a:latin typeface="Arial"/>
                <a:ea typeface="Arial"/>
                <a:cs typeface="Arial"/>
                <a:sym typeface="Arial"/>
              </a:rPr>
              <a:t>BK: Added</a:t>
            </a:r>
            <a:r>
              <a:rPr lang="en-US" sz="1200" baseline="0" dirty="0" smtClean="0">
                <a:solidFill>
                  <a:schemeClr val="dk1"/>
                </a:solidFill>
                <a:latin typeface="Arial"/>
                <a:ea typeface="Arial"/>
                <a:cs typeface="Arial"/>
                <a:sym typeface="Arial"/>
              </a:rPr>
              <a:t> PDA to go along with DDS</a:t>
            </a:r>
            <a:endParaRPr sz="1200" dirty="0">
              <a:solidFill>
                <a:schemeClr val="dk1"/>
              </a:solidFill>
              <a:latin typeface="Arial"/>
              <a:ea typeface="Arial"/>
              <a:cs typeface="Arial"/>
              <a:sym typeface="Aria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Shape 118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118</a:t>
            </a:fld>
            <a:endParaRPr lang="en-US" sz="1200" b="0" i="0" u="none" strike="noStrike" cap="none">
              <a:solidFill>
                <a:srgbClr val="000000"/>
              </a:solidFill>
              <a:latin typeface="Times New Roman"/>
              <a:ea typeface="Times New Roman"/>
              <a:cs typeface="Times New Roman"/>
              <a:sym typeface="Times New Roman"/>
            </a:endParaRPr>
          </a:p>
        </p:txBody>
      </p:sp>
      <p:sp>
        <p:nvSpPr>
          <p:cNvPr id="1189" name="Shape 118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0" name="Shape 119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dirty="0">
                <a:solidFill>
                  <a:schemeClr val="dk1"/>
                </a:solidFill>
                <a:latin typeface="Arial"/>
                <a:ea typeface="Arial"/>
                <a:cs typeface="Arial"/>
                <a:sym typeface="Arial"/>
              </a:rPr>
              <a:t>LM: don’t remember why. Change DDS to DDS/PDA</a:t>
            </a:r>
          </a:p>
          <a:p>
            <a:pPr marL="0" marR="0" lvl="0" indent="0" algn="l" rtl="0">
              <a:spcBef>
                <a:spcPts val="0"/>
              </a:spcBef>
              <a:buSzPct val="25000"/>
              <a:buNone/>
            </a:pPr>
            <a:r>
              <a:rPr lang="en-US" sz="1200" dirty="0">
                <a:solidFill>
                  <a:schemeClr val="dk1"/>
                </a:solidFill>
                <a:latin typeface="Arial"/>
                <a:ea typeface="Arial"/>
                <a:cs typeface="Arial"/>
                <a:sym typeface="Arial"/>
              </a:rPr>
              <a:t>BK: Why the asterisk after “DDS”; is this because PDA will replace it?</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Shape 119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119</a:t>
            </a:fld>
            <a:endParaRPr lang="en-US" sz="1200" b="0" i="0" u="none" strike="noStrike" cap="none">
              <a:solidFill>
                <a:srgbClr val="000000"/>
              </a:solidFill>
              <a:latin typeface="Arial"/>
              <a:ea typeface="Arial"/>
              <a:cs typeface="Arial"/>
              <a:sym typeface="Arial"/>
            </a:endParaRPr>
          </a:p>
        </p:txBody>
      </p:sp>
      <p:sp>
        <p:nvSpPr>
          <p:cNvPr id="1197" name="Shape 119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8" name="Shape 1198"/>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93800" y="703262"/>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5" name="Shape 225"/>
          <p:cNvSpPr txBox="1">
            <a:spLocks noGrp="1"/>
          </p:cNvSpPr>
          <p:nvPr>
            <p:ph type="body" idx="1"/>
          </p:nvPr>
        </p:nvSpPr>
        <p:spPr>
          <a:xfrm>
            <a:off x="701039" y="4415910"/>
            <a:ext cx="5608319" cy="4182816"/>
          </a:xfrm>
          <a:prstGeom prst="rect">
            <a:avLst/>
          </a:prstGeom>
          <a:noFill/>
          <a:ln>
            <a:noFill/>
          </a:ln>
        </p:spPr>
        <p:txBody>
          <a:bodyPr lIns="92950" tIns="46475" rIns="92950" bIns="46475" anchor="t" anchorCtr="0">
            <a:noAutofit/>
          </a:bodyPr>
          <a:lstStyle/>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BK: Should we change these dates to reflect the actual dates or leave them as is to reflect the project plan?</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Shape 1204"/>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120</a:t>
            </a:fld>
            <a:endParaRPr lang="en-US" sz="1200" b="0" i="0" u="none" strike="noStrike" cap="none">
              <a:solidFill>
                <a:srgbClr val="000000"/>
              </a:solidFill>
              <a:latin typeface="Arial"/>
              <a:ea typeface="Arial"/>
              <a:cs typeface="Arial"/>
              <a:sym typeface="Arial"/>
            </a:endParaRPr>
          </a:p>
        </p:txBody>
      </p:sp>
      <p:sp>
        <p:nvSpPr>
          <p:cNvPr id="1205" name="Shape 120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6" name="Shape 1206"/>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Shape 1212"/>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121</a:t>
            </a:fld>
            <a:endParaRPr lang="en-US" sz="1200" b="0" i="0" u="none" strike="noStrike" cap="none">
              <a:solidFill>
                <a:srgbClr val="000000"/>
              </a:solidFill>
              <a:latin typeface="Arial"/>
              <a:ea typeface="Arial"/>
              <a:cs typeface="Arial"/>
              <a:sym typeface="Arial"/>
            </a:endParaRPr>
          </a:p>
        </p:txBody>
      </p:sp>
      <p:sp>
        <p:nvSpPr>
          <p:cNvPr id="1213" name="Shape 121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4" name="Shape 121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Shape 1220"/>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122</a:t>
            </a:fld>
            <a:endParaRPr lang="en-US" sz="1200" b="0" i="0" u="none" strike="noStrike" cap="none">
              <a:solidFill>
                <a:srgbClr val="000000"/>
              </a:solidFill>
              <a:latin typeface="Arial"/>
              <a:ea typeface="Arial"/>
              <a:cs typeface="Arial"/>
              <a:sym typeface="Arial"/>
            </a:endParaRPr>
          </a:p>
        </p:txBody>
      </p:sp>
      <p:sp>
        <p:nvSpPr>
          <p:cNvPr id="1221" name="Shape 122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22" name="Shape 1222"/>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Shape 122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123</a:t>
            </a:fld>
            <a:endParaRPr lang="en-US" sz="1200" b="0" i="0" u="none" strike="noStrike" cap="none">
              <a:solidFill>
                <a:srgbClr val="000000"/>
              </a:solidFill>
              <a:latin typeface="Arial"/>
              <a:ea typeface="Arial"/>
              <a:cs typeface="Arial"/>
              <a:sym typeface="Arial"/>
            </a:endParaRPr>
          </a:p>
        </p:txBody>
      </p:sp>
      <p:sp>
        <p:nvSpPr>
          <p:cNvPr id="1229" name="Shape 122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0" name="Shape 123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Shape 123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124</a:t>
            </a:fld>
            <a:endParaRPr lang="en-US" sz="1200" b="0" i="0" u="none" strike="noStrike" cap="none">
              <a:solidFill>
                <a:srgbClr val="000000"/>
              </a:solidFill>
              <a:latin typeface="Times New Roman"/>
              <a:ea typeface="Times New Roman"/>
              <a:cs typeface="Times New Roman"/>
              <a:sym typeface="Times New Roman"/>
            </a:endParaRPr>
          </a:p>
        </p:txBody>
      </p:sp>
      <p:sp>
        <p:nvSpPr>
          <p:cNvPr id="1237" name="Shape 123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8" name="Shape 1238"/>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Shape 1244"/>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125</a:t>
            </a:fld>
            <a:endParaRPr lang="en-US" sz="1200" b="0" i="0" u="none" strike="noStrike" cap="none">
              <a:solidFill>
                <a:srgbClr val="000000"/>
              </a:solidFill>
              <a:latin typeface="Times New Roman"/>
              <a:ea typeface="Times New Roman"/>
              <a:cs typeface="Times New Roman"/>
              <a:sym typeface="Times New Roman"/>
            </a:endParaRPr>
          </a:p>
        </p:txBody>
      </p:sp>
      <p:sp>
        <p:nvSpPr>
          <p:cNvPr id="1245" name="Shape 12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46" name="Shape 1246"/>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dirty="0" smtClean="0">
                <a:solidFill>
                  <a:schemeClr val="dk1"/>
                </a:solidFill>
                <a:latin typeface="Arial"/>
                <a:ea typeface="Arial"/>
                <a:cs typeface="Arial"/>
                <a:sym typeface="Arial"/>
              </a:rPr>
              <a:t>BK: Deleted “HPC”.</a:t>
            </a:r>
            <a:endParaRPr sz="1200" dirty="0">
              <a:solidFill>
                <a:schemeClr val="dk1"/>
              </a:solidFill>
              <a:latin typeface="Arial"/>
              <a:ea typeface="Arial"/>
              <a:cs typeface="Arial"/>
              <a:sym typeface="Arial"/>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Shape 1252"/>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126</a:t>
            </a:fld>
            <a:endParaRPr lang="en-US" sz="1200" b="0" i="0" u="none" strike="noStrike" cap="none">
              <a:solidFill>
                <a:srgbClr val="000000"/>
              </a:solidFill>
              <a:latin typeface="Times New Roman"/>
              <a:ea typeface="Times New Roman"/>
              <a:cs typeface="Times New Roman"/>
              <a:sym typeface="Times New Roman"/>
            </a:endParaRPr>
          </a:p>
        </p:txBody>
      </p:sp>
      <p:sp>
        <p:nvSpPr>
          <p:cNvPr id="1253" name="Shape 12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54" name="Shape 125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dirty="0" smtClean="0">
                <a:solidFill>
                  <a:schemeClr val="dk1"/>
                </a:solidFill>
                <a:latin typeface="Arial"/>
                <a:ea typeface="Arial"/>
                <a:cs typeface="Arial"/>
                <a:sym typeface="Arial"/>
              </a:rPr>
              <a:t>Replaced “HPC/WPC” with</a:t>
            </a:r>
            <a:r>
              <a:rPr lang="en-US" sz="1200" baseline="0" dirty="0" smtClean="0">
                <a:solidFill>
                  <a:schemeClr val="dk1"/>
                </a:solidFill>
                <a:latin typeface="Arial"/>
                <a:ea typeface="Arial"/>
                <a:cs typeface="Arial"/>
                <a:sym typeface="Arial"/>
              </a:rPr>
              <a:t> “WPC”.</a:t>
            </a:r>
            <a:endParaRPr sz="1200" dirty="0">
              <a:solidFill>
                <a:schemeClr val="dk1"/>
              </a:solidFill>
              <a:latin typeface="Arial"/>
              <a:ea typeface="Arial"/>
              <a:cs typeface="Arial"/>
              <a:sym typeface="Arial"/>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Shape 126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1" name="Shape 1261"/>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262" name="Shape 1262"/>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eTRaP Operational Readiness Review</a:t>
            </a:r>
          </a:p>
        </p:txBody>
      </p:sp>
      <p:sp>
        <p:nvSpPr>
          <p:cNvPr id="1263" name="Shape 1263"/>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127</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Shape 126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0" name="Shape 1270"/>
          <p:cNvSpPr txBox="1">
            <a:spLocks noGrp="1"/>
          </p:cNvSpPr>
          <p:nvPr>
            <p:ph type="body" idx="1"/>
          </p:nvPr>
        </p:nvSpPr>
        <p:spPr>
          <a:xfrm>
            <a:off x="935037" y="4416425"/>
            <a:ext cx="5140324" cy="4183060"/>
          </a:xfrm>
          <a:prstGeom prst="rect">
            <a:avLst/>
          </a:prstGeom>
          <a:noFill/>
          <a:ln>
            <a:noFill/>
          </a:ln>
        </p:spPr>
        <p:txBody>
          <a:bodyPr lIns="93150" tIns="46550" rIns="93150" bIns="4655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271" name="Shape 1271"/>
          <p:cNvSpPr txBox="1"/>
          <p:nvPr/>
        </p:nvSpPr>
        <p:spPr>
          <a:xfrm>
            <a:off x="3970337" y="8829675"/>
            <a:ext cx="3038475" cy="465137"/>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pPr marL="0" marR="0" lvl="0" indent="0" algn="r" rtl="0">
                <a:lnSpc>
                  <a:spcPct val="100000"/>
                </a:lnSpc>
                <a:spcBef>
                  <a:spcPts val="0"/>
                </a:spcBef>
                <a:spcAft>
                  <a:spcPts val="0"/>
                </a:spcAft>
                <a:buClr>
                  <a:srgbClr val="000000"/>
                </a:buClr>
                <a:buSzPct val="25000"/>
                <a:buFont typeface="Merriweather"/>
                <a:buNone/>
              </a:pPr>
              <a:t>128</a:t>
            </a:fld>
            <a:endParaRPr lang="en-US" sz="2400" b="0" i="0" u="none" strike="noStrike" cap="none">
              <a:solidFill>
                <a:srgbClr val="000000"/>
              </a:solidFill>
              <a:latin typeface="Merriweather"/>
              <a:ea typeface="Merriweather"/>
              <a:cs typeface="Merriweather"/>
              <a:sym typeface="Merriweather"/>
            </a:endParaRPr>
          </a:p>
        </p:txBody>
      </p:sp>
      <p:sp>
        <p:nvSpPr>
          <p:cNvPr id="1272" name="Shape 1272"/>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Shape 127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8" name="Shape 1278"/>
          <p:cNvSpPr txBox="1">
            <a:spLocks noGrp="1"/>
          </p:cNvSpPr>
          <p:nvPr>
            <p:ph type="body" idx="1"/>
          </p:nvPr>
        </p:nvSpPr>
        <p:spPr>
          <a:xfrm>
            <a:off x="935037" y="4416425"/>
            <a:ext cx="5140324" cy="4183060"/>
          </a:xfrm>
          <a:prstGeom prst="rect">
            <a:avLst/>
          </a:prstGeom>
          <a:noFill/>
          <a:ln>
            <a:noFill/>
          </a:ln>
        </p:spPr>
        <p:txBody>
          <a:bodyPr lIns="93150" tIns="46550" rIns="93150" bIns="4655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279" name="Shape 1279"/>
          <p:cNvSpPr txBox="1"/>
          <p:nvPr/>
        </p:nvSpPr>
        <p:spPr>
          <a:xfrm>
            <a:off x="3971926" y="8831261"/>
            <a:ext cx="3038475" cy="465137"/>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129</a:t>
            </a:fld>
            <a:endParaRPr lang="en-US" sz="2400" b="0" i="0" u="none" strike="noStrike" cap="none">
              <a:solidFill>
                <a:srgbClr val="000000"/>
              </a:solidFill>
              <a:latin typeface="Arial"/>
              <a:ea typeface="Arial"/>
              <a:cs typeface="Arial"/>
              <a:sym typeface="Arial"/>
            </a:endParaRPr>
          </a:p>
        </p:txBody>
      </p:sp>
      <p:sp>
        <p:nvSpPr>
          <p:cNvPr id="1280" name="Shape 1280"/>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2" name="Shape 232"/>
          <p:cNvSpPr txBox="1">
            <a:spLocks noGrp="1"/>
          </p:cNvSpPr>
          <p:nvPr>
            <p:ph type="body" idx="1"/>
          </p:nvPr>
        </p:nvSpPr>
        <p:spPr>
          <a:xfrm>
            <a:off x="701039" y="4415910"/>
            <a:ext cx="5608319" cy="4182816"/>
          </a:xfrm>
          <a:prstGeom prst="rect">
            <a:avLst/>
          </a:prstGeom>
          <a:noFill/>
          <a:ln>
            <a:noFill/>
          </a:ln>
        </p:spPr>
        <p:txBody>
          <a:bodyPr lIns="92950" tIns="46475" rIns="92950" bIns="46475" anchor="t" anchorCtr="0">
            <a:noAutofit/>
          </a:bodyPr>
          <a:lstStyle/>
          <a:p>
            <a:pPr marL="0" marR="0" lvl="0" indent="0" algn="l" rtl="0">
              <a:spcBef>
                <a:spcPts val="0"/>
              </a:spcBef>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Shape 128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7" name="Shape 1287"/>
          <p:cNvSpPr txBox="1">
            <a:spLocks noGrp="1"/>
          </p:cNvSpPr>
          <p:nvPr>
            <p:ph type="body" idx="1"/>
          </p:nvPr>
        </p:nvSpPr>
        <p:spPr>
          <a:xfrm>
            <a:off x="935037" y="4416425"/>
            <a:ext cx="5140324" cy="4183060"/>
          </a:xfrm>
          <a:prstGeom prst="rect">
            <a:avLst/>
          </a:prstGeom>
          <a:noFill/>
          <a:ln>
            <a:noFill/>
          </a:ln>
        </p:spPr>
        <p:txBody>
          <a:bodyPr lIns="93150" tIns="46550" rIns="93150" bIns="4655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288" name="Shape 1288"/>
          <p:cNvSpPr txBox="1"/>
          <p:nvPr/>
        </p:nvSpPr>
        <p:spPr>
          <a:xfrm>
            <a:off x="3971926" y="8831261"/>
            <a:ext cx="3038475" cy="465137"/>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130</a:t>
            </a:fld>
            <a:endParaRPr lang="en-US" sz="2400" b="0" i="0" u="none" strike="noStrike" cap="none">
              <a:solidFill>
                <a:srgbClr val="000000"/>
              </a:solidFill>
              <a:latin typeface="Arial"/>
              <a:ea typeface="Arial"/>
              <a:cs typeface="Arial"/>
              <a:sym typeface="Arial"/>
            </a:endParaRPr>
          </a:p>
        </p:txBody>
      </p:sp>
      <p:sp>
        <p:nvSpPr>
          <p:cNvPr id="1289" name="Shape 1289"/>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Shape 129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6" name="Shape 1296"/>
          <p:cNvSpPr txBox="1">
            <a:spLocks noGrp="1"/>
          </p:cNvSpPr>
          <p:nvPr>
            <p:ph type="body" idx="1"/>
          </p:nvPr>
        </p:nvSpPr>
        <p:spPr>
          <a:xfrm>
            <a:off x="935037" y="4416425"/>
            <a:ext cx="5140324" cy="4183060"/>
          </a:xfrm>
          <a:prstGeom prst="rect">
            <a:avLst/>
          </a:prstGeom>
          <a:noFill/>
          <a:ln>
            <a:noFill/>
          </a:ln>
        </p:spPr>
        <p:txBody>
          <a:bodyPr lIns="93150" tIns="46550" rIns="93150" bIns="4655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297" name="Shape 1297"/>
          <p:cNvSpPr txBox="1"/>
          <p:nvPr/>
        </p:nvSpPr>
        <p:spPr>
          <a:xfrm>
            <a:off x="3971926" y="8831261"/>
            <a:ext cx="3038475" cy="465137"/>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131</a:t>
            </a:fld>
            <a:endParaRPr lang="en-US" sz="2400" b="0" i="0" u="none" strike="noStrike" cap="none">
              <a:solidFill>
                <a:srgbClr val="000000"/>
              </a:solidFill>
              <a:latin typeface="Arial"/>
              <a:ea typeface="Arial"/>
              <a:cs typeface="Arial"/>
              <a:sym typeface="Arial"/>
            </a:endParaRPr>
          </a:p>
        </p:txBody>
      </p:sp>
      <p:sp>
        <p:nvSpPr>
          <p:cNvPr id="1298" name="Shape 1298"/>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9" name="Shape 23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40" name="Shape 24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14</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9" name="Shape 24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50" name="Shape 25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15</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9" name="Shape 25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60" name="Shape 26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16</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9" name="Shape 26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70" name="Shape 27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17</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8" name="Shape 278"/>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79" name="Shape 279"/>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pPr marL="0" marR="0" lvl="0" indent="0" algn="r" rtl="0">
                <a:lnSpc>
                  <a:spcPct val="100000"/>
                </a:lnSpc>
                <a:spcBef>
                  <a:spcPts val="0"/>
                </a:spcBef>
                <a:spcAft>
                  <a:spcPts val="0"/>
                </a:spcAft>
                <a:buClr>
                  <a:srgbClr val="000000"/>
                </a:buClr>
                <a:buSzPct val="25000"/>
                <a:buFont typeface="Merriweather"/>
                <a:buNone/>
              </a:pPr>
              <a:t>18</a:t>
            </a:fld>
            <a:endParaRPr lang="en-US" sz="2400" b="0" i="0" u="none" strike="noStrike" cap="none">
              <a:solidFill>
                <a:srgbClr val="000000"/>
              </a:solidFill>
              <a:latin typeface="Merriweather"/>
              <a:ea typeface="Merriweather"/>
              <a:cs typeface="Merriweather"/>
              <a:sym typeface="Merriweathe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935037" y="4416425"/>
            <a:ext cx="5140324" cy="41830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Updated stats</a:t>
            </a:r>
          </a:p>
        </p:txBody>
      </p:sp>
      <p:sp>
        <p:nvSpPr>
          <p:cNvPr id="286" name="Shape 28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8" name="Shape 148"/>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149" name="Shape 149"/>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3" name="Shape 293"/>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BK: Changed Entry #4 to #3 since there was no #3</a:t>
            </a:r>
          </a:p>
        </p:txBody>
      </p:sp>
      <p:sp>
        <p:nvSpPr>
          <p:cNvPr id="294" name="Shape 294"/>
          <p:cNvSpPr txBox="1"/>
          <p:nvPr/>
        </p:nvSpPr>
        <p:spPr>
          <a:xfrm>
            <a:off x="0" y="8831260"/>
            <a:ext cx="3038475" cy="465137"/>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GHE Operational Readiness Review</a:t>
            </a:r>
          </a:p>
        </p:txBody>
      </p:sp>
      <p:sp>
        <p:nvSpPr>
          <p:cNvPr id="295" name="Shape 295"/>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20</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2" name="Shape 302"/>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303" name="Shape 303"/>
          <p:cNvSpPr txBox="1"/>
          <p:nvPr/>
        </p:nvSpPr>
        <p:spPr>
          <a:xfrm>
            <a:off x="0" y="8831260"/>
            <a:ext cx="3038475" cy="465137"/>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GHE Operational Readiness Review</a:t>
            </a:r>
          </a:p>
        </p:txBody>
      </p:sp>
      <p:sp>
        <p:nvSpPr>
          <p:cNvPr id="304" name="Shape 304"/>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21</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1" name="Shape 311"/>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312" name="Shape 312"/>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22</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9" name="Shape 31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320" name="Shape 32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pPr marL="0" marR="0" lvl="0" indent="0" algn="r" rtl="0">
                <a:lnSpc>
                  <a:spcPct val="100000"/>
                </a:lnSpc>
                <a:spcBef>
                  <a:spcPts val="0"/>
                </a:spcBef>
                <a:spcAft>
                  <a:spcPts val="0"/>
                </a:spcAft>
                <a:buClr>
                  <a:srgbClr val="000000"/>
                </a:buClr>
                <a:buSzPct val="25000"/>
                <a:buFont typeface="Merriweather"/>
                <a:buNone/>
              </a:pPr>
              <a:t>23</a:t>
            </a:fld>
            <a:endParaRPr lang="en-US" sz="2400" b="0" i="0" u="none" strike="noStrike" cap="none">
              <a:solidFill>
                <a:srgbClr val="000000"/>
              </a:solidFill>
              <a:latin typeface="Merriweather"/>
              <a:ea typeface="Merriweather"/>
              <a:cs typeface="Merriweather"/>
              <a:sym typeface="Merriweathe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27" name="Shape 327"/>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4" name="Shape 334"/>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1" name="Shape 341"/>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8" name="Shape 348"/>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5" name="Shape 355"/>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62" name="Shape 362"/>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Priyanka: Requirements 0.1.7 to 0.1.11 to be reviewed at the R-CLIPER upgrade review</a:t>
            </a:r>
          </a:p>
        </p:txBody>
      </p:sp>
      <p:sp>
        <p:nvSpPr>
          <p:cNvPr id="363" name="Shape 363"/>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29</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 name="Shape 158"/>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159" name="Shape 159"/>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3</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0" name="Shape 370"/>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7" name="Shape 377"/>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4" name="Shape 384"/>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1" name="Shape 391"/>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Priyanka: Requirements 0.1.7 to 0.1.11 to be reviewed at the R-CLIPER upgrade review</a:t>
            </a:r>
          </a:p>
        </p:txBody>
      </p:sp>
      <p:sp>
        <p:nvSpPr>
          <p:cNvPr id="392" name="Shape 392"/>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33</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9" name="Shape 399"/>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Priyanka: Requirements 0.1.7 to 0.1.11 to be reviewed at the R-CLIPER upgrade review</a:t>
            </a:r>
          </a:p>
        </p:txBody>
      </p:sp>
      <p:sp>
        <p:nvSpPr>
          <p:cNvPr id="400" name="Shape 400"/>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34</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7" name="Shape 40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Priyanka: Requirements 0.1.7 to 0.1.11 to be reviewed at the R-CLIPER upgrade review</a:t>
            </a:r>
          </a:p>
        </p:txBody>
      </p:sp>
      <p:sp>
        <p:nvSpPr>
          <p:cNvPr id="408" name="Shape 40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35</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15" name="Shape 415"/>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Priyanka: Requirements 0.1.7 to 0.1.11 to be reviewed at the R-CLIPER upgrade review</a:t>
            </a:r>
          </a:p>
        </p:txBody>
      </p:sp>
      <p:sp>
        <p:nvSpPr>
          <p:cNvPr id="416" name="Shape 41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36</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3" name="Shape 42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r>
              <a:rPr lang="en-US" dirty="0" smtClean="0"/>
              <a:t>Replaced</a:t>
            </a:r>
            <a:r>
              <a:rPr lang="en-US" baseline="0" dirty="0" smtClean="0"/>
              <a:t> “HPC” with “WPC (formerly HPC)”</a:t>
            </a:r>
            <a:endParaRPr dirty="0"/>
          </a:p>
        </p:txBody>
      </p:sp>
      <p:sp>
        <p:nvSpPr>
          <p:cNvPr id="430" name="Shape 4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7" name="Shape 43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38" name="Shape 43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39</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8" name="Shape 168"/>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169" name="Shape 169"/>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pPr marL="0" marR="0" lvl="0" indent="0" algn="r" rtl="0">
                <a:lnSpc>
                  <a:spcPct val="100000"/>
                </a:lnSpc>
                <a:spcBef>
                  <a:spcPts val="0"/>
                </a:spcBef>
                <a:spcAft>
                  <a:spcPts val="0"/>
                </a:spcAft>
                <a:buClr>
                  <a:srgbClr val="000000"/>
                </a:buClr>
                <a:buSzPct val="25000"/>
                <a:buFont typeface="Merriweather"/>
                <a:buNone/>
              </a:pPr>
              <a:t>4</a:t>
            </a:fld>
            <a:endParaRPr lang="en-US" sz="2400" b="0" i="0" u="none" strike="noStrike" cap="none">
              <a:solidFill>
                <a:srgbClr val="000000"/>
              </a:solidFill>
              <a:latin typeface="Merriweather"/>
              <a:ea typeface="Merriweather"/>
              <a:cs typeface="Merriweather"/>
              <a:sym typeface="Merriweathe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5" name="Shape 445"/>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46" name="Shape 44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40</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3" name="Shape 45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r>
              <a:rPr lang="en-US" dirty="0" smtClean="0"/>
              <a:t>BK: Replaced</a:t>
            </a:r>
            <a:r>
              <a:rPr lang="en-US" baseline="0" dirty="0" smtClean="0"/>
              <a:t> “GMI” with “GPM”.</a:t>
            </a:r>
            <a:endParaRPr dirty="0"/>
          </a:p>
        </p:txBody>
      </p:sp>
      <p:sp>
        <p:nvSpPr>
          <p:cNvPr id="460" name="Shape 4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67" name="Shape 46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68" name="Shape 46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43</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5" name="Shape 475"/>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r>
              <a:rPr lang="en-US" sz="1200" dirty="0" smtClean="0">
                <a:solidFill>
                  <a:schemeClr val="dk1"/>
                </a:solidFill>
                <a:latin typeface="Arial"/>
                <a:ea typeface="Arial"/>
                <a:cs typeface="Arial"/>
                <a:sym typeface="Arial"/>
              </a:rPr>
              <a:t>BK:</a:t>
            </a:r>
            <a:r>
              <a:rPr lang="en-US" sz="1200" baseline="0" dirty="0" smtClean="0">
                <a:solidFill>
                  <a:schemeClr val="dk1"/>
                </a:solidFill>
                <a:latin typeface="Arial"/>
                <a:ea typeface="Arial"/>
                <a:cs typeface="Arial"/>
                <a:sym typeface="Arial"/>
              </a:rPr>
              <a:t> Replaced “HPC” with “WPC”.</a:t>
            </a:r>
            <a:endParaRPr sz="1200" dirty="0">
              <a:solidFill>
                <a:schemeClr val="dk1"/>
              </a:solidFill>
              <a:latin typeface="Arial"/>
              <a:ea typeface="Arial"/>
              <a:cs typeface="Arial"/>
              <a:sym typeface="Arial"/>
            </a:endParaRPr>
          </a:p>
        </p:txBody>
      </p:sp>
      <p:sp>
        <p:nvSpPr>
          <p:cNvPr id="476" name="Shape 47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44</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3" name="Shape 48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0" name="Shape 490"/>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97" name="Shape 49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98" name="Shape 49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47</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5" name="Shape 505"/>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2" name="Shape 512"/>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93800" y="703262"/>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6" name="Shape 176"/>
          <p:cNvSpPr txBox="1">
            <a:spLocks noGrp="1"/>
          </p:cNvSpPr>
          <p:nvPr>
            <p:ph type="body" idx="1"/>
          </p:nvPr>
        </p:nvSpPr>
        <p:spPr>
          <a:xfrm>
            <a:off x="701039" y="4415910"/>
            <a:ext cx="5608319" cy="4182816"/>
          </a:xfrm>
          <a:prstGeom prst="rect">
            <a:avLst/>
          </a:prstGeom>
          <a:noFill/>
          <a:ln>
            <a:noFill/>
          </a:ln>
        </p:spPr>
        <p:txBody>
          <a:bodyPr lIns="91975" tIns="45975" rIns="91975" bIns="45975" anchor="t" anchorCtr="0">
            <a:noAutofit/>
          </a:bodyPr>
          <a:lstStyle/>
          <a:p>
            <a:pPr marL="0" marR="0" lvl="0" indent="0" algn="l" rtl="0">
              <a:spcBef>
                <a:spcPts val="0"/>
              </a:spcBef>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9" name="Shape 519"/>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6" name="Shape 526"/>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3" name="Shape 53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0" name="Shape 540"/>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47" name="Shape 54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548" name="Shape 54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54</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55" name="Shape 555"/>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2" name="Shape 562"/>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9" name="Shape 569"/>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6" name="Shape 576"/>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83" name="Shape 58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93800" y="703262"/>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 name="Shape 183"/>
          <p:cNvSpPr txBox="1">
            <a:spLocks noGrp="1"/>
          </p:cNvSpPr>
          <p:nvPr>
            <p:ph type="body" idx="1"/>
          </p:nvPr>
        </p:nvSpPr>
        <p:spPr>
          <a:xfrm>
            <a:off x="701039" y="4415910"/>
            <a:ext cx="5608319" cy="4182816"/>
          </a:xfrm>
          <a:prstGeom prst="rect">
            <a:avLst/>
          </a:prstGeom>
          <a:noFill/>
          <a:ln>
            <a:noFill/>
          </a:ln>
        </p:spPr>
        <p:txBody>
          <a:bodyPr lIns="91975" tIns="45975" rIns="91975" bIns="45975" anchor="t" anchorCtr="0">
            <a:noAutofit/>
          </a:bodyPr>
          <a:lstStyle/>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BK: Deleted “has” after “AMSR-E” in second bullet since availability is no longer degraded.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0" name="Shape 590"/>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7" name="Shape 597"/>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04" name="Shape 604"/>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r>
              <a:rPr lang="en-US" dirty="0" smtClean="0"/>
              <a:t>BK: Added “Product Distribution and Access (PDA)”</a:t>
            </a:r>
            <a:endParaRPr dirty="0"/>
          </a:p>
        </p:txBody>
      </p:sp>
      <p:sp>
        <p:nvSpPr>
          <p:cNvPr id="611" name="Shape 6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8" name="Shape 618"/>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5" name="Shape 625"/>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2" name="Shape 632"/>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9" name="Shape 639"/>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46" name="Shape 646"/>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53" name="Shape 65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93800" y="703262"/>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0" name="Shape 190"/>
          <p:cNvSpPr txBox="1">
            <a:spLocks noGrp="1"/>
          </p:cNvSpPr>
          <p:nvPr>
            <p:ph type="body" idx="1"/>
          </p:nvPr>
        </p:nvSpPr>
        <p:spPr>
          <a:xfrm>
            <a:off x="701039" y="4415910"/>
            <a:ext cx="5608319" cy="4182816"/>
          </a:xfrm>
          <a:prstGeom prst="rect">
            <a:avLst/>
          </a:prstGeom>
          <a:noFill/>
          <a:ln>
            <a:noFill/>
          </a:ln>
        </p:spPr>
        <p:txBody>
          <a:bodyPr lIns="91975" tIns="45975" rIns="91975" bIns="45975" anchor="t" anchorCtr="0">
            <a:noAutofit/>
          </a:bodyPr>
          <a:lstStyle/>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BK: Deleted reference to orographic correction since we aren’t going to implement it because the test results didn’t warrant it.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60" name="Shape 660"/>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67" name="Shape 667"/>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74" name="Shape 674"/>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81" name="Shape 681"/>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88" name="Shape 688"/>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95" name="Shape 695"/>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2" name="Shape 702"/>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a:solidFill>
                <a:schemeClr val="dk1"/>
              </a:solidFill>
              <a:latin typeface="Arial"/>
              <a:ea typeface="Arial"/>
              <a:cs typeface="Arial"/>
              <a:sym typeface="Arial"/>
            </a:endParaRPr>
          </a:p>
        </p:txBody>
      </p:sp>
      <p:sp>
        <p:nvSpPr>
          <p:cNvPr id="703" name="Shape 703"/>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pPr marL="0" marR="0" lvl="0" indent="0" algn="r" rtl="0">
                <a:lnSpc>
                  <a:spcPct val="100000"/>
                </a:lnSpc>
                <a:spcBef>
                  <a:spcPts val="0"/>
                </a:spcBef>
                <a:spcAft>
                  <a:spcPts val="0"/>
                </a:spcAft>
                <a:buClr>
                  <a:srgbClr val="000000"/>
                </a:buClr>
                <a:buSzPct val="25000"/>
                <a:buFont typeface="Merriweather"/>
                <a:buNone/>
              </a:pPr>
              <a:t>76</a:t>
            </a:fld>
            <a:endParaRPr lang="en-US" sz="2400" b="0" i="0" u="none" strike="noStrike" cap="none">
              <a:solidFill>
                <a:srgbClr val="000000"/>
              </a:solidFill>
              <a:latin typeface="Merriweather"/>
              <a:ea typeface="Merriweather"/>
              <a:cs typeface="Merriweather"/>
              <a:sym typeface="Merriweathe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Shape 70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77</a:t>
            </a:fld>
            <a:endParaRPr lang="en-US" sz="1200" b="0" i="0" u="none" strike="noStrike" cap="none">
              <a:solidFill>
                <a:srgbClr val="000000"/>
              </a:solidFill>
              <a:latin typeface="Times New Roman"/>
              <a:ea typeface="Times New Roman"/>
              <a:cs typeface="Times New Roman"/>
              <a:sym typeface="Times New Roman"/>
            </a:endParaRPr>
          </a:p>
        </p:txBody>
      </p:sp>
      <p:sp>
        <p:nvSpPr>
          <p:cNvPr id="709" name="Shape 70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0" name="Shape 71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Capitalized “Tropical Rainfall Potential” in third bullet and “Ensemble Tropical Rainfall Potential” in last bullet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78</a:t>
            </a:fld>
            <a:endParaRPr lang="en-US" sz="1200" b="0" i="0" u="none" strike="noStrike" cap="none">
              <a:solidFill>
                <a:srgbClr val="000000"/>
              </a:solidFill>
              <a:latin typeface="Arial"/>
              <a:ea typeface="Arial"/>
              <a:cs typeface="Arial"/>
              <a:sym typeface="Arial"/>
            </a:endParaRPr>
          </a:p>
        </p:txBody>
      </p:sp>
      <p:sp>
        <p:nvSpPr>
          <p:cNvPr id="717" name="Shape 717"/>
          <p:cNvSpPr>
            <a:spLocks noGrp="1" noRot="1" noChangeAspect="1"/>
          </p:cNvSpPr>
          <p:nvPr>
            <p:ph type="sldImg" idx="2"/>
          </p:nvPr>
        </p:nvSpPr>
        <p:spPr>
          <a:xfrm>
            <a:off x="1189038" y="704850"/>
            <a:ext cx="4630737" cy="3473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18" name="Shape 718"/>
          <p:cNvSpPr txBox="1">
            <a:spLocks noGrp="1"/>
          </p:cNvSpPr>
          <p:nvPr>
            <p:ph type="body" idx="1"/>
          </p:nvPr>
        </p:nvSpPr>
        <p:spPr>
          <a:xfrm>
            <a:off x="987629" y="4266680"/>
            <a:ext cx="5138520" cy="418719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0" i="0" u="none" strike="noStrike" cap="none" dirty="0" smtClean="0">
                <a:solidFill>
                  <a:srgbClr val="000000"/>
                </a:solidFill>
                <a:latin typeface="Arial"/>
                <a:ea typeface="Arial"/>
                <a:cs typeface="Arial"/>
                <a:sym typeface="Arial"/>
              </a:rPr>
              <a:t>BK:</a:t>
            </a:r>
            <a:r>
              <a:rPr lang="en-US" sz="1000" b="0" i="0" u="none" strike="noStrike" cap="none" baseline="0" dirty="0" smtClean="0">
                <a:solidFill>
                  <a:srgbClr val="000000"/>
                </a:solidFill>
                <a:latin typeface="Arial"/>
                <a:ea typeface="Arial"/>
                <a:cs typeface="Arial"/>
                <a:sym typeface="Arial"/>
              </a:rPr>
              <a:t> Replaced “HPC” with “WPC”.</a:t>
            </a:r>
            <a:endParaRPr lang="en-US" sz="10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83" name="Shape 78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LM: yes. Added. And also change ‘will be runing’ to is running’</a:t>
            </a:r>
          </a:p>
          <a:p>
            <a:pPr marL="0" marR="0" lvl="0" indent="0" algn="l" rtl="0">
              <a:spcBef>
                <a:spcPts val="0"/>
              </a:spcBef>
              <a:buSzPct val="25000"/>
              <a:buNone/>
            </a:pPr>
            <a:r>
              <a:rPr lang="en-US" sz="1200">
                <a:solidFill>
                  <a:schemeClr val="dk1"/>
                </a:solidFill>
                <a:latin typeface="Arial"/>
                <a:ea typeface="Arial"/>
                <a:cs typeface="Arial"/>
                <a:sym typeface="Arial"/>
              </a:rPr>
              <a:t>BK: Should we mention PDA also?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93800" y="703262"/>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7" name="Shape 197"/>
          <p:cNvSpPr txBox="1">
            <a:spLocks noGrp="1"/>
          </p:cNvSpPr>
          <p:nvPr>
            <p:ph type="body" idx="1"/>
          </p:nvPr>
        </p:nvSpPr>
        <p:spPr>
          <a:xfrm>
            <a:off x="701039" y="4415910"/>
            <a:ext cx="5608319" cy="4182816"/>
          </a:xfrm>
          <a:prstGeom prst="rect">
            <a:avLst/>
          </a:prstGeom>
          <a:noFill/>
          <a:ln>
            <a:noFill/>
          </a:ln>
        </p:spPr>
        <p:txBody>
          <a:bodyPr lIns="91975" tIns="45975" rIns="91975" bIns="45975" anchor="t" anchorCtr="0">
            <a:noAutofit/>
          </a:bodyPr>
          <a:lstStyle/>
          <a:p>
            <a:pPr marL="0" marR="0" lvl="0" indent="0" algn="l" rtl="0">
              <a:spcBef>
                <a:spcPts val="0"/>
              </a:spcBef>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Shape 78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90" name="Shape 7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Shape 79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97" name="Shape 797"/>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LM: delete the question mark. Not sure if GPM/GMI will be on SFS/geodist at first?</a:t>
            </a:r>
          </a:p>
          <a:p>
            <a:pPr marL="0" marR="0" lvl="0" indent="0" algn="l" rtl="0">
              <a:spcBef>
                <a:spcPts val="0"/>
              </a:spcBef>
              <a:buSzPct val="25000"/>
              <a:buNone/>
            </a:pPr>
            <a:r>
              <a:rPr lang="en-US" sz="1200">
                <a:solidFill>
                  <a:schemeClr val="dk1"/>
                </a:solidFill>
                <a:latin typeface="Arial"/>
                <a:ea typeface="Arial"/>
                <a:cs typeface="Arial"/>
                <a:sym typeface="Arial"/>
              </a:rPr>
              <a:t>BK: Why the question mark in the second-to-last bullet? (FWIW, slide 95 doesn’t have a question mark in the corresponding GMI bullet.)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4" name="Shape 80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805" name="Shape 805"/>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GHE Operational Readiness Review</a:t>
            </a:r>
          </a:p>
        </p:txBody>
      </p:sp>
      <p:sp>
        <p:nvSpPr>
          <p:cNvPr id="806" name="Shape 80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82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Shape 812"/>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13" name="Shape 81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814" name="Shape 814"/>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GHE Operational Readiness Review</a:t>
            </a:r>
          </a:p>
        </p:txBody>
      </p:sp>
      <p:sp>
        <p:nvSpPr>
          <p:cNvPr id="815" name="Shape 815"/>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83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2" name="Shape 822"/>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changed “satellites” to “satellite in last bullet</a:t>
            </a:r>
          </a:p>
        </p:txBody>
      </p:sp>
      <p:sp>
        <p:nvSpPr>
          <p:cNvPr id="823" name="Shape 823"/>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GHE Operational Readiness Review</a:t>
            </a:r>
          </a:p>
        </p:txBody>
      </p:sp>
      <p:sp>
        <p:nvSpPr>
          <p:cNvPr id="824" name="Shape 824"/>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84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Shape 83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31" name="Shape 831"/>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38" name="Shape 838"/>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Shape 90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06" name="Shape 906"/>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Shape 912"/>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13" name="Shape 91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Changed “Pop” to “PoP”</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Shape 94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50" name="Shape 95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951" name="Shape 951"/>
          <p:cNvSpPr txBox="1"/>
          <p:nvPr/>
        </p:nvSpPr>
        <p:spPr>
          <a:xfrm>
            <a:off x="3970337" y="8829675"/>
            <a:ext cx="3038475" cy="465138"/>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89</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6175" y="687388"/>
            <a:ext cx="4630738" cy="3473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 name="Shape 204"/>
          <p:cNvSpPr txBox="1">
            <a:spLocks noGrp="1"/>
          </p:cNvSpPr>
          <p:nvPr>
            <p:ph type="body" idx="1"/>
          </p:nvPr>
        </p:nvSpPr>
        <p:spPr>
          <a:xfrm>
            <a:off x="936626" y="4413314"/>
            <a:ext cx="5137150" cy="4186416"/>
          </a:xfrm>
          <a:prstGeom prst="rect">
            <a:avLst/>
          </a:prstGeom>
          <a:noFill/>
          <a:ln>
            <a:noFill/>
          </a:ln>
        </p:spPr>
        <p:txBody>
          <a:bodyPr lIns="92950" tIns="46475" rIns="92950" bIns="46475" anchor="t" anchorCtr="0">
            <a:noAutofit/>
          </a:bodyPr>
          <a:lstStyle/>
          <a:p>
            <a:pPr marL="112865" marR="0" lvl="1" indent="-11264" algn="l" rtl="0">
              <a:spcBef>
                <a:spcPts val="0"/>
              </a:spcBef>
              <a:spcAft>
                <a:spcPts val="0"/>
              </a:spcAft>
              <a:buClr>
                <a:schemeClr val="accent2"/>
              </a:buClr>
              <a:buSzPct val="25000"/>
              <a:buFont typeface="Arial"/>
              <a:buNone/>
            </a:pPr>
            <a:r>
              <a:rPr lang="en-US" sz="1200" b="0" i="0" u="none" strike="noStrike" cap="none" dirty="0" smtClean="0">
                <a:solidFill>
                  <a:schemeClr val="dk1"/>
                </a:solidFill>
                <a:latin typeface="Arial"/>
                <a:ea typeface="Arial"/>
                <a:cs typeface="Arial"/>
                <a:sym typeface="Arial"/>
              </a:rPr>
              <a:t>BK: Replaced “HPC” with “WPC”.</a:t>
            </a:r>
          </a:p>
          <a:p>
            <a:pPr marL="112865" marR="0" lvl="1" indent="-11264" algn="l" rtl="0">
              <a:spcBef>
                <a:spcPts val="0"/>
              </a:spcBef>
              <a:spcAft>
                <a:spcPts val="0"/>
              </a:spcAft>
              <a:buClr>
                <a:schemeClr val="accent2"/>
              </a:buClr>
              <a:buSzPct val="25000"/>
              <a:buFont typeface="Arial"/>
              <a:buNone/>
            </a:pPr>
            <a:endParaRPr lang="en-US" sz="1200" b="0" i="0" u="none" strike="noStrike" cap="none" dirty="0" smtClean="0">
              <a:solidFill>
                <a:schemeClr val="dk1"/>
              </a:solidFill>
              <a:latin typeface="Arial"/>
              <a:ea typeface="Arial"/>
              <a:cs typeface="Arial"/>
              <a:sym typeface="Arial"/>
            </a:endParaRPr>
          </a:p>
          <a:p>
            <a:pPr marL="112865" marR="0" lvl="1" indent="-11264" algn="l" rtl="0">
              <a:spcBef>
                <a:spcPts val="0"/>
              </a:spcBef>
              <a:spcAft>
                <a:spcPts val="0"/>
              </a:spcAft>
              <a:buClr>
                <a:schemeClr val="accent2"/>
              </a:buClr>
              <a:buSzPct val="25000"/>
              <a:buFont typeface="Arial"/>
              <a:buNone/>
            </a:pPr>
            <a:r>
              <a:rPr lang="en-US" sz="1200" b="0" i="0" u="none" strike="noStrike" cap="none" dirty="0" smtClean="0">
                <a:solidFill>
                  <a:schemeClr val="dk1"/>
                </a:solidFill>
                <a:latin typeface="Arial"/>
                <a:ea typeface="Arial"/>
                <a:cs typeface="Arial"/>
                <a:sym typeface="Arial"/>
              </a:rPr>
              <a:t>LM</a:t>
            </a:r>
            <a:r>
              <a:rPr lang="en-US" sz="1200" b="0" i="0" u="none" strike="noStrike" cap="none" dirty="0">
                <a:solidFill>
                  <a:schemeClr val="dk1"/>
                </a:solidFill>
                <a:latin typeface="Arial"/>
                <a:ea typeface="Arial"/>
                <a:cs typeface="Arial"/>
                <a:sym typeface="Arial"/>
              </a:rPr>
              <a:t>: should we delete OAR team since we aren’t going to implement it?</a:t>
            </a:r>
          </a:p>
          <a:p>
            <a:pPr marL="112865" marR="0" lvl="1" indent="-11264" algn="l" rtl="0">
              <a:spcBef>
                <a:spcPts val="240"/>
              </a:spcBef>
              <a:spcAft>
                <a:spcPts val="0"/>
              </a:spcAft>
              <a:buClr>
                <a:schemeClr val="accent2"/>
              </a:buClr>
              <a:buSzPct val="25000"/>
              <a:buFont typeface="Arial"/>
              <a:buNone/>
            </a:pPr>
            <a:r>
              <a:rPr lang="en-US" sz="1200" b="0" i="0" u="none" strike="noStrike" cap="none" dirty="0">
                <a:solidFill>
                  <a:schemeClr val="dk1"/>
                </a:solidFill>
                <a:latin typeface="Arial"/>
                <a:ea typeface="Arial"/>
                <a:cs typeface="Arial"/>
                <a:sym typeface="Arial"/>
              </a:rPr>
              <a:t>BK: Good point; I deleted it</a:t>
            </a:r>
          </a:p>
          <a:p>
            <a:pPr marL="112865" marR="0" lvl="1" indent="-11264" algn="l" rtl="0">
              <a:spcBef>
                <a:spcPts val="240"/>
              </a:spcBef>
              <a:buClr>
                <a:schemeClr val="accent2"/>
              </a:buClr>
              <a:buFont typeface="Arial"/>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Shape 95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0" name="Shape 960"/>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Shape 96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7" name="Shape 967"/>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Shape 97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74" name="Shape 974"/>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a:solidFill>
                <a:schemeClr val="dk1"/>
              </a:solidFill>
              <a:latin typeface="Arial"/>
              <a:ea typeface="Arial"/>
              <a:cs typeface="Arial"/>
              <a:sym typeface="Arial"/>
            </a:endParaRPr>
          </a:p>
        </p:txBody>
      </p:sp>
      <p:sp>
        <p:nvSpPr>
          <p:cNvPr id="975" name="Shape 975"/>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92</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Shape 98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2" name="Shape 982"/>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a:solidFill>
                <a:schemeClr val="dk1"/>
              </a:solidFill>
              <a:latin typeface="Arial"/>
              <a:ea typeface="Arial"/>
              <a:cs typeface="Arial"/>
              <a:sym typeface="Arial"/>
            </a:endParaRPr>
          </a:p>
        </p:txBody>
      </p:sp>
      <p:sp>
        <p:nvSpPr>
          <p:cNvPr id="983" name="Shape 983"/>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pPr marL="0" marR="0" lvl="0" indent="0" algn="r" rtl="0">
                <a:lnSpc>
                  <a:spcPct val="100000"/>
                </a:lnSpc>
                <a:spcBef>
                  <a:spcPts val="0"/>
                </a:spcBef>
                <a:spcAft>
                  <a:spcPts val="0"/>
                </a:spcAft>
                <a:buClr>
                  <a:srgbClr val="000000"/>
                </a:buClr>
                <a:buSzPct val="25000"/>
                <a:buFont typeface="Merriweather"/>
                <a:buNone/>
              </a:pPr>
              <a:t>93</a:t>
            </a:fld>
            <a:endParaRPr lang="en-US" sz="2400" b="0" i="0" u="none" strike="noStrike" cap="none">
              <a:solidFill>
                <a:srgbClr val="000000"/>
              </a:solidFill>
              <a:latin typeface="Merriweather"/>
              <a:ea typeface="Merriweather"/>
              <a:cs typeface="Merriweather"/>
              <a:sym typeface="Merriweathe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Shape 98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89" name="Shape 989"/>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96" name="Shape 996"/>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Update?</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Shape 1002"/>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03" name="Shape 100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a:solidFill>
                  <a:schemeClr val="dk1"/>
                </a:solidFill>
                <a:latin typeface="Arial"/>
                <a:ea typeface="Arial"/>
                <a:cs typeface="Arial"/>
                <a:sym typeface="Arial"/>
              </a:rPr>
              <a:t>BK: Added “GPM” before “GMI” for consistency</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Shape 100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10" name="Shape 101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LM: done</a:t>
            </a:r>
          </a:p>
          <a:p>
            <a:pPr marL="0" marR="0" lvl="0" indent="0" algn="l" rtl="0">
              <a:spcBef>
                <a:spcPts val="0"/>
              </a:spcBef>
              <a:buSzPct val="25000"/>
              <a:buNone/>
            </a:pPr>
            <a:r>
              <a:rPr lang="en-US" sz="1200">
                <a:solidFill>
                  <a:schemeClr val="dk1"/>
                </a:solidFill>
                <a:latin typeface="Arial"/>
                <a:ea typeface="Arial"/>
                <a:cs typeface="Arial"/>
                <a:sym typeface="Arial"/>
              </a:rPr>
              <a:t>BK: Need to fill in the number in the last bullet</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Shape 101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17" name="Shape 1017"/>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solidFill>
                  <a:schemeClr val="dk1"/>
                </a:solidFill>
                <a:latin typeface="Arial"/>
                <a:ea typeface="Arial"/>
                <a:cs typeface="Arial"/>
                <a:sym typeface="Arial"/>
              </a:rPr>
              <a:t>Can you update?</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Shape 102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24" name="Shape 1024"/>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829658"/>
            <a:ext cx="8229600" cy="796972"/>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13" name="Shape 13"/>
          <p:cNvSpPr txBox="1">
            <a:spLocks noGrp="1"/>
          </p:cNvSpPr>
          <p:nvPr>
            <p:ph type="body" idx="1"/>
          </p:nvPr>
        </p:nvSpPr>
        <p:spPr>
          <a:xfrm>
            <a:off x="457200" y="1935164"/>
            <a:ext cx="8229600" cy="4389436"/>
          </a:xfrm>
          <a:prstGeom prst="rect">
            <a:avLst/>
          </a:prstGeom>
          <a:noFill/>
          <a:ln>
            <a:noFill/>
          </a:ln>
        </p:spPr>
        <p:txBody>
          <a:bodyPr lIns="91425" tIns="91425" rIns="91425" bIns="91425" anchor="t" anchorCtr="0"/>
          <a:lstStyle>
            <a:lvl1pPr marL="273050" marR="0" lvl="0" indent="-116204" algn="l" rtl="0">
              <a:spcBef>
                <a:spcPts val="520"/>
              </a:spcBef>
              <a:spcAft>
                <a:spcPts val="0"/>
              </a:spcAft>
              <a:buClr>
                <a:srgbClr val="0BD0D9"/>
              </a:buClr>
              <a:buSzPct val="95000"/>
              <a:buFont typeface="Noto Sans Symbols"/>
              <a:buChar char="●"/>
              <a:defRPr sz="2600" b="0" i="0" u="none" strike="noStrike" cap="none">
                <a:solidFill>
                  <a:schemeClr val="dk1"/>
                </a:solidFill>
                <a:latin typeface="Arial"/>
                <a:ea typeface="Arial"/>
                <a:cs typeface="Arial"/>
                <a:sym typeface="Arial"/>
              </a:defRPr>
            </a:lvl1pPr>
            <a:lvl2pPr marL="639763" marR="0" lvl="1" indent="-116522" algn="l" rtl="0">
              <a:spcBef>
                <a:spcPts val="480"/>
              </a:spcBef>
              <a:spcAft>
                <a:spcPts val="0"/>
              </a:spcAft>
              <a:buClr>
                <a:schemeClr val="accent1"/>
              </a:buClr>
              <a:buSzPct val="85000"/>
              <a:buFont typeface="Noto Sans Symbols"/>
              <a:buChar char="●"/>
              <a:defRPr sz="2400" b="0" i="0" u="none" strike="noStrike" cap="none">
                <a:solidFill>
                  <a:schemeClr val="dk1"/>
                </a:solidFill>
                <a:latin typeface="Arial"/>
                <a:ea typeface="Arial"/>
                <a:cs typeface="Arial"/>
                <a:sym typeface="Arial"/>
              </a:defRPr>
            </a:lvl2pPr>
            <a:lvl3pPr marL="914400" marR="0" lvl="2" indent="-160655" algn="l" rtl="0">
              <a:spcBef>
                <a:spcPts val="420"/>
              </a:spcBef>
              <a:spcAft>
                <a:spcPts val="0"/>
              </a:spcAft>
              <a:buClr>
                <a:schemeClr val="accent2"/>
              </a:buClr>
              <a:buSzPct val="70000"/>
              <a:buFont typeface="Noto Sans Symbols"/>
              <a:buChar char="●"/>
              <a:defRPr sz="21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dt" idx="10"/>
          </p:nvPr>
        </p:nvSpPr>
        <p:spPr>
          <a:xfrm>
            <a:off x="457200" y="6356351"/>
            <a:ext cx="2133599" cy="365125"/>
          </a:xfrm>
          <a:prstGeom prst="rect">
            <a:avLst/>
          </a:prstGeom>
          <a:noFill/>
          <a:ln>
            <a:noFill/>
          </a:ln>
        </p:spPr>
        <p:txBody>
          <a:bodyPr lIns="91425" tIns="91425" rIns="91425" bIns="91425" anchor="t" anchorCtr="0"/>
          <a:lstStyle>
            <a:lvl1pPr marL="0" marR="0" lvl="0" indent="0" algn="l" rtl="0">
              <a:lnSpc>
                <a:spcPct val="100000"/>
              </a:lnSpc>
              <a:spcBef>
                <a:spcPts val="70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pPr marL="0" marR="0" lvl="0" indent="0" algn="r" rtl="0">
                <a:lnSpc>
                  <a:spcPct val="100000"/>
                </a:lnSpc>
                <a:spcBef>
                  <a:spcPts val="0"/>
                </a:spcBef>
                <a:spcAft>
                  <a:spcPts val="0"/>
                </a:spcAft>
                <a:buClr>
                  <a:srgbClr val="888888"/>
                </a:buClr>
                <a:buSzPct val="25000"/>
                <a:buFont typeface="Arial"/>
                <a:buNone/>
              </a:p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1524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pPr marL="0" marR="0" lvl="0" indent="0" algn="r" rtl="0">
                <a:lnSpc>
                  <a:spcPct val="100000"/>
                </a:lnSpc>
                <a:spcBef>
                  <a:spcPts val="0"/>
                </a:spcBef>
                <a:spcAft>
                  <a:spcPts val="0"/>
                </a:spcAft>
                <a:buClr>
                  <a:srgbClr val="888888"/>
                </a:buClr>
                <a:buSzPct val="25000"/>
                <a:buFont typeface="Arial"/>
                <a:buNone/>
              </a:p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1524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9" name="Shape 8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pPr marL="0" marR="0" lvl="0" indent="0" algn="r" rtl="0">
                <a:lnSpc>
                  <a:spcPct val="100000"/>
                </a:lnSpc>
                <a:spcBef>
                  <a:spcPts val="0"/>
                </a:spcBef>
                <a:spcAft>
                  <a:spcPts val="0"/>
                </a:spcAft>
                <a:buClr>
                  <a:srgbClr val="888888"/>
                </a:buClr>
                <a:buSzPct val="25000"/>
                <a:buFont typeface="Arial"/>
                <a:buNone/>
              </a:p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762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3" name="Shape 9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Shape 9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pPr marL="0" marR="0" lvl="0" indent="0" algn="r" rtl="0">
                <a:lnSpc>
                  <a:spcPct val="100000"/>
                </a:lnSpc>
                <a:spcBef>
                  <a:spcPts val="0"/>
                </a:spcBef>
                <a:spcAft>
                  <a:spcPts val="0"/>
                </a:spcAft>
                <a:buClr>
                  <a:srgbClr val="888888"/>
                </a:buClr>
                <a:buSzPct val="25000"/>
                <a:buFont typeface="Arial"/>
                <a:buNone/>
              </a:p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6"/>
        <p:cNvGrpSpPr/>
        <p:nvPr/>
      </p:nvGrpSpPr>
      <p:grpSpPr>
        <a:xfrm>
          <a:off x="0" y="0"/>
          <a:ext cx="0" cy="0"/>
          <a:chOff x="0" y="0"/>
          <a:chExt cx="0" cy="0"/>
        </a:xfrm>
      </p:grpSpPr>
      <p:sp>
        <p:nvSpPr>
          <p:cNvPr id="97" name="Shape 9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pPr marL="0" marR="0" lvl="0" indent="0" algn="r" rtl="0">
                <a:lnSpc>
                  <a:spcPct val="100000"/>
                </a:lnSpc>
                <a:spcBef>
                  <a:spcPts val="0"/>
                </a:spcBef>
                <a:spcAft>
                  <a:spcPts val="0"/>
                </a:spcAft>
                <a:buClr>
                  <a:srgbClr val="888888"/>
                </a:buClr>
                <a:buSzPct val="25000"/>
                <a:buFont typeface="Arial"/>
                <a:buNone/>
              </a:p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Shape 10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pPr marL="0" marR="0" lvl="0" indent="0" algn="r" rtl="0">
                <a:lnSpc>
                  <a:spcPct val="100000"/>
                </a:lnSpc>
                <a:spcBef>
                  <a:spcPts val="0"/>
                </a:spcBef>
                <a:spcAft>
                  <a:spcPts val="0"/>
                </a:spcAft>
                <a:buClr>
                  <a:srgbClr val="888888"/>
                </a:buClr>
                <a:buSzPct val="25000"/>
                <a:buFont typeface="Arial"/>
                <a:buNone/>
              </a:p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9" name="Shape 109"/>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Shape 1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pPr marL="0" marR="0" lvl="0" indent="0" algn="r" rtl="0">
                <a:lnSpc>
                  <a:spcPct val="100000"/>
                </a:lnSpc>
                <a:spcBef>
                  <a:spcPts val="0"/>
                </a:spcBef>
                <a:spcAft>
                  <a:spcPts val="0"/>
                </a:spcAft>
                <a:buClr>
                  <a:srgbClr val="888888"/>
                </a:buClr>
                <a:buSzPct val="25000"/>
                <a:buFont typeface="Arial"/>
                <a:buNone/>
              </a:p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990600" y="0"/>
            <a:ext cx="7239000" cy="914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6" name="Shape 116"/>
          <p:cNvSpPr txBox="1">
            <a:spLocks noGrp="1"/>
          </p:cNvSpPr>
          <p:nvPr>
            <p:ph type="body" idx="1"/>
          </p:nvPr>
        </p:nvSpPr>
        <p:spPr>
          <a:xfrm rot="5400000">
            <a:off x="2309018" y="-5564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Shape 1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pPr marL="0" marR="0" lvl="0" indent="0" algn="r" rtl="0">
                <a:lnSpc>
                  <a:spcPct val="100000"/>
                </a:lnSpc>
                <a:spcBef>
                  <a:spcPts val="0"/>
                </a:spcBef>
                <a:spcAft>
                  <a:spcPts val="0"/>
                </a:spcAft>
                <a:buClr>
                  <a:srgbClr val="888888"/>
                </a:buClr>
                <a:buSzPct val="25000"/>
                <a:buFont typeface="Arial"/>
                <a:buNone/>
              </a:p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4" name="Shape 1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5" name="Shape 1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pPr marL="0" marR="0" lvl="0" indent="0" algn="r" rtl="0">
                <a:lnSpc>
                  <a:spcPct val="100000"/>
                </a:lnSpc>
                <a:spcBef>
                  <a:spcPts val="0"/>
                </a:spcBef>
                <a:spcAft>
                  <a:spcPts val="0"/>
                </a:spcAft>
                <a:buClr>
                  <a:srgbClr val="888888"/>
                </a:buClr>
                <a:buSzPct val="25000"/>
                <a:buFont typeface="Arial"/>
                <a:buNone/>
              </a:p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8" name="Shape 128"/>
          <p:cNvSpPr txBox="1">
            <a:spLocks noGrp="1"/>
          </p:cNvSpPr>
          <p:nvPr>
            <p:ph type="dt" idx="10"/>
          </p:nvPr>
        </p:nvSpPr>
        <p:spPr>
          <a:xfrm>
            <a:off x="457200" y="6245225"/>
            <a:ext cx="2133599" cy="4762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9" name="Shape 129"/>
          <p:cNvSpPr txBox="1">
            <a:spLocks noGrp="1"/>
          </p:cNvSpPr>
          <p:nvPr>
            <p:ph type="ftr" idx="11"/>
          </p:nvPr>
        </p:nvSpPr>
        <p:spPr>
          <a:xfrm>
            <a:off x="3124200" y="6245225"/>
            <a:ext cx="2895600" cy="47624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0" name="Shape 130"/>
          <p:cNvSpPr txBox="1">
            <a:spLocks noGrp="1"/>
          </p:cNvSpPr>
          <p:nvPr>
            <p:ph type="sldNum" idx="12"/>
          </p:nvPr>
        </p:nvSpPr>
        <p:spPr>
          <a:xfrm>
            <a:off x="6553200" y="6245225"/>
            <a:ext cx="2133599" cy="47624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1"/>
            <a:ext cx="21335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990600" y="0"/>
            <a:ext cx="7239000" cy="914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a:off x="457200" y="12954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5" name="Shape 1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6" name="Shape 13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533400" y="457200"/>
            <a:ext cx="7772400" cy="320039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20" name="Shape 20"/>
          <p:cNvSpPr txBox="1">
            <a:spLocks noGrp="1"/>
          </p:cNvSpPr>
          <p:nvPr>
            <p:ph type="subTitle" idx="1"/>
          </p:nvPr>
        </p:nvSpPr>
        <p:spPr>
          <a:xfrm>
            <a:off x="1371600" y="3886200"/>
            <a:ext cx="6400799" cy="1981199"/>
          </a:xfrm>
          <a:prstGeom prst="rect">
            <a:avLst/>
          </a:prstGeom>
          <a:noFill/>
          <a:ln>
            <a:noFill/>
          </a:ln>
        </p:spPr>
        <p:txBody>
          <a:bodyPr lIns="91425" tIns="91425" rIns="91425" bIns="91425" anchor="t" anchorCtr="0"/>
          <a:lstStyle>
            <a:lvl1pPr marL="0" marR="0" lvl="0" indent="0" algn="ctr" rtl="0">
              <a:spcBef>
                <a:spcPts val="520"/>
              </a:spcBef>
              <a:spcAft>
                <a:spcPts val="0"/>
              </a:spcAft>
              <a:buClr>
                <a:srgbClr val="0BD0D9"/>
              </a:buClr>
              <a:buFont typeface="Noto Sans Symbols"/>
              <a:buNone/>
              <a:defRPr sz="2600" b="0" i="0" u="none" strike="noStrike" cap="none">
                <a:solidFill>
                  <a:schemeClr val="dk1"/>
                </a:solidFill>
                <a:latin typeface="Arial"/>
                <a:ea typeface="Arial"/>
                <a:cs typeface="Arial"/>
                <a:sym typeface="Arial"/>
              </a:defRPr>
            </a:lvl1pPr>
            <a:lvl2pPr marL="639763" marR="0" lvl="1" indent="-116522" algn="l" rtl="0">
              <a:spcBef>
                <a:spcPts val="480"/>
              </a:spcBef>
              <a:spcAft>
                <a:spcPts val="0"/>
              </a:spcAft>
              <a:buClr>
                <a:schemeClr val="accent1"/>
              </a:buClr>
              <a:buSzPct val="85000"/>
              <a:buFont typeface="Noto Sans Symbols"/>
              <a:buChar char="●"/>
              <a:defRPr sz="2400" b="0" i="0" u="none" strike="noStrike" cap="none">
                <a:solidFill>
                  <a:schemeClr val="dk1"/>
                </a:solidFill>
                <a:latin typeface="Arial"/>
                <a:ea typeface="Arial"/>
                <a:cs typeface="Arial"/>
                <a:sym typeface="Arial"/>
              </a:defRPr>
            </a:lvl2pPr>
            <a:lvl3pPr marL="914400" marR="0" lvl="2" indent="-160655" algn="l" rtl="0">
              <a:spcBef>
                <a:spcPts val="420"/>
              </a:spcBef>
              <a:spcAft>
                <a:spcPts val="0"/>
              </a:spcAft>
              <a:buClr>
                <a:schemeClr val="accent2"/>
              </a:buClr>
              <a:buSzPct val="70000"/>
              <a:buFont typeface="Noto Sans Symbols"/>
              <a:buChar char="●"/>
              <a:defRPr sz="21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7543800" y="6400800"/>
            <a:ext cx="1447800" cy="304799"/>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200" b="0" i="0" u="none" strike="noStrike" cap="none">
              <a:solidFill>
                <a:schemeClr val="dk1"/>
              </a:solidFill>
              <a:latin typeface="Arial"/>
              <a:ea typeface="Arial"/>
              <a:cs typeface="Arial"/>
              <a:sym typeface="Arial"/>
            </a:endParaRPr>
          </a:p>
        </p:txBody>
      </p:sp>
      <p:sp>
        <p:nvSpPr>
          <p:cNvPr id="22" name="Shape 22"/>
          <p:cNvSpPr txBox="1">
            <a:spLocks noGrp="1"/>
          </p:cNvSpPr>
          <p:nvPr>
            <p:ph type="ftr" idx="11"/>
          </p:nvPr>
        </p:nvSpPr>
        <p:spPr>
          <a:xfrm>
            <a:off x="0" y="6629400"/>
            <a:ext cx="2895600" cy="228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457200" y="1935164"/>
            <a:ext cx="8229600" cy="4389436"/>
          </a:xfrm>
          <a:prstGeom prst="rect">
            <a:avLst/>
          </a:prstGeom>
          <a:noFill/>
          <a:ln>
            <a:noFill/>
          </a:ln>
        </p:spPr>
        <p:txBody>
          <a:bodyPr lIns="91425" tIns="91425" rIns="91425" bIns="91425" anchor="t" anchorCtr="0"/>
          <a:lstStyle>
            <a:lvl1pPr marL="273050" marR="0" lvl="0" indent="-116204" algn="l" rtl="0">
              <a:spcBef>
                <a:spcPts val="520"/>
              </a:spcBef>
              <a:spcAft>
                <a:spcPts val="0"/>
              </a:spcAft>
              <a:buClr>
                <a:srgbClr val="0BD0D9"/>
              </a:buClr>
              <a:buSzPct val="95000"/>
              <a:buFont typeface="Noto Sans Symbols"/>
              <a:buChar char="●"/>
              <a:defRPr sz="2600" b="0" i="0" u="none" strike="noStrike" cap="none">
                <a:solidFill>
                  <a:schemeClr val="dk1"/>
                </a:solidFill>
                <a:latin typeface="Arial"/>
                <a:ea typeface="Arial"/>
                <a:cs typeface="Arial"/>
                <a:sym typeface="Arial"/>
              </a:defRPr>
            </a:lvl1pPr>
            <a:lvl2pPr marL="639763" marR="0" lvl="1" indent="-116522" algn="l" rtl="0">
              <a:spcBef>
                <a:spcPts val="480"/>
              </a:spcBef>
              <a:spcAft>
                <a:spcPts val="0"/>
              </a:spcAft>
              <a:buClr>
                <a:schemeClr val="accent1"/>
              </a:buClr>
              <a:buSzPct val="85000"/>
              <a:buFont typeface="Noto Sans Symbols"/>
              <a:buChar char="●"/>
              <a:defRPr sz="2400" b="0" i="0" u="none" strike="noStrike" cap="none">
                <a:solidFill>
                  <a:schemeClr val="dk1"/>
                </a:solidFill>
                <a:latin typeface="Arial"/>
                <a:ea typeface="Arial"/>
                <a:cs typeface="Arial"/>
                <a:sym typeface="Arial"/>
              </a:defRPr>
            </a:lvl2pPr>
            <a:lvl3pPr marL="914400" marR="0" lvl="2" indent="-160655" algn="l" rtl="0">
              <a:spcBef>
                <a:spcPts val="420"/>
              </a:spcBef>
              <a:spcAft>
                <a:spcPts val="0"/>
              </a:spcAft>
              <a:buClr>
                <a:schemeClr val="accent2"/>
              </a:buClr>
              <a:buSzPct val="70000"/>
              <a:buFont typeface="Noto Sans Symbols"/>
              <a:buChar char="●"/>
              <a:defRPr sz="21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title"/>
          </p:nvPr>
        </p:nvSpPr>
        <p:spPr>
          <a:xfrm>
            <a:off x="1068294" y="0"/>
            <a:ext cx="7340600" cy="977899"/>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32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pic>
        <p:nvPicPr>
          <p:cNvPr id="26" name="Shape 26" descr="OSPO-header.jpg"/>
          <p:cNvPicPr preferRelativeResize="0"/>
          <p:nvPr/>
        </p:nvPicPr>
        <p:blipFill rotWithShape="1">
          <a:blip r:embed="rId2">
            <a:alphaModFix/>
          </a:blip>
          <a:srcRect/>
          <a:stretch/>
        </p:blipFill>
        <p:spPr>
          <a:xfrm>
            <a:off x="0" y="0"/>
            <a:ext cx="9144000" cy="1095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914400" y="0"/>
            <a:ext cx="7239000" cy="9144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000" b="1" i="0" u="none" strike="noStrike" cap="none">
                <a:solidFill>
                  <a:srgbClr val="002060"/>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457200" y="1219200"/>
            <a:ext cx="8229600" cy="4525963"/>
          </a:xfrm>
          <a:prstGeom prst="rect">
            <a:avLst/>
          </a:prstGeom>
          <a:noFill/>
          <a:ln>
            <a:noFill/>
          </a:ln>
        </p:spPr>
        <p:txBody>
          <a:bodyPr lIns="91425" tIns="91425" rIns="91425" bIns="91425" anchor="t" anchorCtr="0"/>
          <a:lstStyle>
            <a:lvl1pPr marL="273050" marR="0" lvl="0" indent="-80010" algn="l" rtl="0">
              <a:spcBef>
                <a:spcPts val="640"/>
              </a:spcBef>
              <a:spcAft>
                <a:spcPts val="0"/>
              </a:spcAft>
              <a:buClr>
                <a:srgbClr val="0BD0D9"/>
              </a:buClr>
              <a:buSzPct val="95000"/>
              <a:buFont typeface="Noto Sans Symbols"/>
              <a:buChar char="●"/>
              <a:defRPr sz="3200" b="0" i="0" u="none" strike="noStrike" cap="none">
                <a:solidFill>
                  <a:schemeClr val="dk1"/>
                </a:solidFill>
                <a:latin typeface="Arial"/>
                <a:ea typeface="Arial"/>
                <a:cs typeface="Arial"/>
                <a:sym typeface="Arial"/>
              </a:defRPr>
            </a:lvl1pPr>
            <a:lvl2pPr marL="639763" marR="0" lvl="1" indent="-94932" algn="l" rtl="0">
              <a:spcBef>
                <a:spcPts val="560"/>
              </a:spcBef>
              <a:spcAft>
                <a:spcPts val="0"/>
              </a:spcAft>
              <a:buClr>
                <a:schemeClr val="accent1"/>
              </a:buClr>
              <a:buSzPct val="85000"/>
              <a:buFont typeface="Noto Sans Symbols"/>
              <a:buChar char="●"/>
              <a:defRPr sz="2800" b="0" i="0" u="none" strike="noStrike" cap="none">
                <a:solidFill>
                  <a:schemeClr val="dk1"/>
                </a:solidFill>
                <a:latin typeface="Arial"/>
                <a:ea typeface="Arial"/>
                <a:cs typeface="Arial"/>
                <a:sym typeface="Arial"/>
              </a:defRPr>
            </a:lvl2pPr>
            <a:lvl3pPr marL="914400" marR="0" lvl="2" indent="-147319" algn="l" rtl="0">
              <a:spcBef>
                <a:spcPts val="480"/>
              </a:spcBef>
              <a:spcAft>
                <a:spcPts val="0"/>
              </a:spcAft>
              <a:buClr>
                <a:schemeClr val="accent2"/>
              </a:buClr>
              <a:buSzPct val="70000"/>
              <a:buFont typeface="Noto Sans Symbols"/>
              <a:buChar char="●"/>
              <a:defRPr sz="24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1091820"/>
            <a:ext cx="8305799" cy="755265"/>
          </a:xfrm>
          <a:prstGeom prst="rect">
            <a:avLst/>
          </a:prstGeom>
          <a:noFill/>
          <a:ln>
            <a:noFill/>
          </a:ln>
        </p:spPr>
        <p:txBody>
          <a:bodyPr lIns="91425" tIns="91425" rIns="91425" bIns="91425" anchor="b" anchorCtr="0"/>
          <a:lstStyle>
            <a:lvl1pPr marL="0" marR="0" lvl="0" indent="0" algn="l" rtl="0">
              <a:spcBef>
                <a:spcPts val="0"/>
              </a:spcBef>
              <a:spcAft>
                <a:spcPts val="0"/>
              </a:spcAft>
              <a:buClr>
                <a:srgbClr val="263F78"/>
              </a:buClr>
              <a:buFont typeface="Calibri"/>
              <a:buNone/>
              <a:defRPr sz="44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1"/>
            <a:ext cx="21335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37"/>
        <p:cNvGrpSpPr/>
        <p:nvPr/>
      </p:nvGrpSpPr>
      <p:grpSpPr>
        <a:xfrm>
          <a:off x="0" y="0"/>
          <a:ext cx="0" cy="0"/>
          <a:chOff x="0" y="0"/>
          <a:chExt cx="0" cy="0"/>
        </a:xfrm>
      </p:grpSpPr>
      <p:sp>
        <p:nvSpPr>
          <p:cNvPr id="38" name="Shape 38"/>
          <p:cNvSpPr txBox="1"/>
          <p:nvPr/>
        </p:nvSpPr>
        <p:spPr>
          <a:xfrm>
            <a:off x="783981" y="3508375"/>
            <a:ext cx="7776796"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Helvetica Neue"/>
              <a:ea typeface="Helvetica Neue"/>
              <a:cs typeface="Helvetica Neue"/>
              <a:sym typeface="Helvetica Neue"/>
            </a:endParaRPr>
          </a:p>
        </p:txBody>
      </p:sp>
      <p:cxnSp>
        <p:nvCxnSpPr>
          <p:cNvPr id="39" name="Shape 39"/>
          <p:cNvCxnSpPr/>
          <p:nvPr/>
        </p:nvCxnSpPr>
        <p:spPr>
          <a:xfrm>
            <a:off x="3103684" y="6291792"/>
            <a:ext cx="2973266" cy="0"/>
          </a:xfrm>
          <a:prstGeom prst="straightConnector1">
            <a:avLst/>
          </a:prstGeom>
          <a:noFill/>
          <a:ln w="9525" cap="flat" cmpd="sng">
            <a:solidFill>
              <a:schemeClr val="dk1"/>
            </a:solidFill>
            <a:prstDash val="solid"/>
            <a:round/>
            <a:headEnd type="none" w="med" len="med"/>
            <a:tailEnd type="none" w="med" len="med"/>
          </a:ln>
        </p:spPr>
      </p:cxnSp>
      <p:cxnSp>
        <p:nvCxnSpPr>
          <p:cNvPr id="40" name="Shape 40"/>
          <p:cNvCxnSpPr/>
          <p:nvPr/>
        </p:nvCxnSpPr>
        <p:spPr>
          <a:xfrm>
            <a:off x="2718924" y="6750207"/>
            <a:ext cx="3798276" cy="0"/>
          </a:xfrm>
          <a:prstGeom prst="straightConnector1">
            <a:avLst/>
          </a:prstGeom>
          <a:noFill/>
          <a:ln w="9525" cap="flat" cmpd="sng">
            <a:solidFill>
              <a:schemeClr val="dk1"/>
            </a:solidFill>
            <a:prstDash val="solid"/>
            <a:round/>
            <a:headEnd type="none" w="med" len="med"/>
            <a:tailEnd type="none" w="med" len="med"/>
          </a:ln>
        </p:spPr>
      </p:cxnSp>
      <p:pic>
        <p:nvPicPr>
          <p:cNvPr id="41" name="Shape 41" descr="OSPO-header.jpg"/>
          <p:cNvPicPr preferRelativeResize="0"/>
          <p:nvPr/>
        </p:nvPicPr>
        <p:blipFill rotWithShape="1">
          <a:blip r:embed="rId2">
            <a:alphaModFix/>
          </a:blip>
          <a:srcRect/>
          <a:stretch/>
        </p:blipFill>
        <p:spPr>
          <a:xfrm>
            <a:off x="0" y="0"/>
            <a:ext cx="9144000" cy="1095375"/>
          </a:xfrm>
          <a:prstGeom prst="rect">
            <a:avLst/>
          </a:prstGeom>
          <a:noFill/>
          <a:ln>
            <a:noFill/>
          </a:ln>
        </p:spPr>
      </p:pic>
      <p:sp>
        <p:nvSpPr>
          <p:cNvPr id="42" name="Shape 4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520"/>
              </a:spcBef>
              <a:spcAft>
                <a:spcPts val="0"/>
              </a:spcAft>
              <a:buClr>
                <a:srgbClr val="0BD0D9"/>
              </a:buClr>
              <a:buFont typeface="Noto Sans Symbols"/>
              <a:buNone/>
              <a:defRPr sz="2600" b="0" i="0" u="none" strike="noStrike" cap="none">
                <a:solidFill>
                  <a:schemeClr val="dk1"/>
                </a:solidFill>
                <a:latin typeface="Arial"/>
                <a:ea typeface="Arial"/>
                <a:cs typeface="Arial"/>
                <a:sym typeface="Arial"/>
              </a:defRPr>
            </a:lvl1pPr>
            <a:lvl2pPr marL="457200" marR="0" lvl="1" indent="0" algn="ctr" rtl="0">
              <a:spcBef>
                <a:spcPts val="480"/>
              </a:spcBef>
              <a:spcAft>
                <a:spcPts val="0"/>
              </a:spcAft>
              <a:buClr>
                <a:schemeClr val="accent1"/>
              </a:buClr>
              <a:buFont typeface="Noto Sans Symbols"/>
              <a:buNone/>
              <a:defRPr sz="2400" b="0" i="0" u="none" strike="noStrike" cap="none">
                <a:solidFill>
                  <a:schemeClr val="dk1"/>
                </a:solidFill>
                <a:latin typeface="Arial"/>
                <a:ea typeface="Arial"/>
                <a:cs typeface="Arial"/>
                <a:sym typeface="Arial"/>
              </a:defRPr>
            </a:lvl2pPr>
            <a:lvl3pPr marL="914400" marR="0" lvl="2" indent="0" algn="ctr" rtl="0">
              <a:spcBef>
                <a:spcPts val="420"/>
              </a:spcBef>
              <a:spcAft>
                <a:spcPts val="0"/>
              </a:spcAft>
              <a:buClr>
                <a:schemeClr val="accent2"/>
              </a:buClr>
              <a:buFont typeface="Noto Sans Symbols"/>
              <a:buNone/>
              <a:defRPr sz="21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rgbClr val="0BD0D9"/>
              </a:buClr>
              <a:buFont typeface="Noto Sans Symbols"/>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rgbClr val="10CF9B"/>
              </a:buClr>
              <a:buFont typeface="Noto Sans Symbols"/>
              <a:buNone/>
              <a:defRPr sz="2000" b="0" i="0" u="none" strike="noStrike" cap="none">
                <a:solidFill>
                  <a:schemeClr val="dk1"/>
                </a:solidFill>
                <a:latin typeface="Arial"/>
                <a:ea typeface="Arial"/>
                <a:cs typeface="Arial"/>
                <a:sym typeface="Arial"/>
              </a:defRPr>
            </a:lvl5pPr>
            <a:lvl6pPr marL="2286000" marR="0" lvl="5" indent="0" algn="ctr" rtl="0">
              <a:spcBef>
                <a:spcPts val="360"/>
              </a:spcBef>
              <a:buClr>
                <a:schemeClr val="accent5"/>
              </a:buClr>
              <a:buFont typeface="Noto Sans Symbols"/>
              <a:buNone/>
              <a:defRPr sz="1800" b="0" i="0" u="none" strike="noStrike" cap="none">
                <a:solidFill>
                  <a:schemeClr val="dk1"/>
                </a:solidFill>
                <a:latin typeface="Arial"/>
                <a:ea typeface="Arial"/>
                <a:cs typeface="Arial"/>
                <a:sym typeface="Arial"/>
              </a:defRPr>
            </a:lvl6pPr>
            <a:lvl7pPr marL="2743200" marR="0" lvl="6" indent="0" algn="ctr" rtl="0">
              <a:spcBef>
                <a:spcPts val="320"/>
              </a:spcBef>
              <a:buClr>
                <a:schemeClr val="accent6"/>
              </a:buClr>
              <a:buFont typeface="Noto Sans Symbols"/>
              <a:buNone/>
              <a:defRPr sz="1600" b="0" i="0" u="none" strike="noStrike" cap="none">
                <a:solidFill>
                  <a:schemeClr val="dk1"/>
                </a:solidFill>
                <a:latin typeface="Arial"/>
                <a:ea typeface="Arial"/>
                <a:cs typeface="Arial"/>
                <a:sym typeface="Arial"/>
              </a:defRPr>
            </a:lvl7pPr>
            <a:lvl8pPr marL="3200400" marR="0" lvl="7" indent="0" algn="ctr" rtl="0">
              <a:spcBef>
                <a:spcPts val="320"/>
              </a:spcBef>
              <a:buClr>
                <a:schemeClr val="dk2"/>
              </a:buClr>
              <a:buFont typeface="Arial"/>
              <a:buNone/>
              <a:defRPr sz="1600" b="0" i="0" u="none" strike="noStrike" cap="none">
                <a:solidFill>
                  <a:schemeClr val="dk1"/>
                </a:solidFill>
                <a:latin typeface="Arial"/>
                <a:ea typeface="Arial"/>
                <a:cs typeface="Arial"/>
                <a:sym typeface="Arial"/>
              </a:defRPr>
            </a:lvl8pPr>
            <a:lvl9pPr marL="3657600" marR="0" lvl="8" indent="0" algn="ctr" rtl="0">
              <a:spcBef>
                <a:spcPts val="280"/>
              </a:spcBef>
              <a:buClr>
                <a:schemeClr val="dk2"/>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43" name="Shape 43"/>
          <p:cNvSpPr/>
          <p:nvPr/>
        </p:nvSpPr>
        <p:spPr>
          <a:xfrm>
            <a:off x="2340025" y="6277391"/>
            <a:ext cx="4572000" cy="50783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Book Antiqua"/>
              <a:buNone/>
            </a:pPr>
            <a:r>
              <a:rPr lang="en-US" sz="900" b="1" i="0" u="none" strike="noStrike" cap="none">
                <a:solidFill>
                  <a:srgbClr val="000000"/>
                </a:solidFill>
                <a:latin typeface="Book Antiqua"/>
                <a:ea typeface="Book Antiqua"/>
                <a:cs typeface="Book Antiqua"/>
                <a:sym typeface="Book Antiqua"/>
              </a:rPr>
              <a:t>IJPS Operations Bilateral Meeting  19-22 May 2015</a:t>
            </a:r>
          </a:p>
          <a:p>
            <a:pPr marL="0" marR="0" lvl="0" indent="0" algn="ctr" rtl="0">
              <a:lnSpc>
                <a:spcPct val="100000"/>
              </a:lnSpc>
              <a:spcBef>
                <a:spcPts val="0"/>
              </a:spcBef>
              <a:spcAft>
                <a:spcPts val="0"/>
              </a:spcAft>
              <a:buClr>
                <a:srgbClr val="000000"/>
              </a:buClr>
              <a:buSzPct val="25000"/>
              <a:buFont typeface="Book Antiqua"/>
              <a:buNone/>
            </a:pPr>
            <a:r>
              <a:rPr lang="en-US" sz="900" b="1" i="0" u="none" strike="noStrike" cap="none">
                <a:solidFill>
                  <a:srgbClr val="000000"/>
                </a:solidFill>
                <a:latin typeface="Book Antiqua"/>
                <a:ea typeface="Book Antiqua"/>
                <a:cs typeface="Book Antiqua"/>
                <a:sym typeface="Book Antiqua"/>
              </a:rPr>
              <a:t>Agenda Item 1.b.iii – S-NPP Status</a:t>
            </a:r>
          </a:p>
          <a:p>
            <a:pPr marL="0" marR="0" lvl="0" indent="0" algn="ctr" rtl="0">
              <a:lnSpc>
                <a:spcPct val="100000"/>
              </a:lnSpc>
              <a:spcBef>
                <a:spcPts val="0"/>
              </a:spcBef>
              <a:spcAft>
                <a:spcPts val="0"/>
              </a:spcAft>
              <a:buClr>
                <a:srgbClr val="000000"/>
              </a:buClr>
              <a:buSzPct val="25000"/>
              <a:buFont typeface="Book Antiqua"/>
              <a:buNone/>
            </a:pPr>
            <a:r>
              <a:rPr lang="en-US" sz="900" b="1" i="0" u="none" strike="noStrike" cap="none">
                <a:solidFill>
                  <a:srgbClr val="000000"/>
                </a:solidFill>
                <a:latin typeface="Book Antiqua"/>
                <a:ea typeface="Book Antiqua"/>
                <a:cs typeface="Book Antiqua"/>
                <a:sym typeface="Book Antiqua"/>
              </a:rPr>
              <a:t>Presenter: Chris Sisko, email: Chris.A.Sisko@noaa.gov</a:t>
            </a:r>
          </a:p>
        </p:txBody>
      </p:sp>
      <p:sp>
        <p:nvSpPr>
          <p:cNvPr id="44" name="Shape 44"/>
          <p:cNvSpPr txBox="1">
            <a:spLocks noGrp="1"/>
          </p:cNvSpPr>
          <p:nvPr>
            <p:ph type="ftr" idx="11"/>
          </p:nvPr>
        </p:nvSpPr>
        <p:spPr>
          <a:xfrm>
            <a:off x="2667000" y="6356351"/>
            <a:ext cx="33527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595959"/>
              </a:buClr>
              <a:buFont typeface="Arial"/>
              <a:buNone/>
              <a:defRPr sz="3200" b="0" i="0" u="none" strike="noStrike" cap="none">
                <a:solidFill>
                  <a:srgbClr val="595959"/>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200" b="0" i="0" u="none" strike="noStrike" cap="none">
              <a:solidFill>
                <a:srgbClr val="000000"/>
              </a:solidFill>
              <a:latin typeface="Arial"/>
              <a:ea typeface="Arial"/>
              <a:cs typeface="Arial"/>
              <a:sym typeface="Arial"/>
            </a:endParaRPr>
          </a:p>
        </p:txBody>
      </p:sp>
      <p:pic>
        <p:nvPicPr>
          <p:cNvPr id="60" name="Shape 60" descr="STARShield.png"/>
          <p:cNvPicPr preferRelativeResize="0"/>
          <p:nvPr/>
        </p:nvPicPr>
        <p:blipFill rotWithShape="1">
          <a:blip r:embed="rId2">
            <a:alphaModFix/>
          </a:blip>
          <a:srcRect/>
          <a:stretch/>
        </p:blipFill>
        <p:spPr>
          <a:xfrm>
            <a:off x="8229600" y="76200"/>
            <a:ext cx="838199" cy="8381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990600" y="-76200"/>
            <a:ext cx="7239000" cy="9905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12954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200" b="0" i="0" u="none" strike="noStrike" cap="none">
              <a:solidFill>
                <a:srgbClr val="000000"/>
              </a:solidFill>
              <a:latin typeface="Arial"/>
              <a:ea typeface="Arial"/>
              <a:cs typeface="Arial"/>
              <a:sym typeface="Arial"/>
            </a:endParaRPr>
          </a:p>
        </p:txBody>
      </p:sp>
      <p:pic>
        <p:nvPicPr>
          <p:cNvPr id="67" name="Shape 67" descr="STARShield.png"/>
          <p:cNvPicPr preferRelativeResize="0"/>
          <p:nvPr/>
        </p:nvPicPr>
        <p:blipFill rotWithShape="1">
          <a:blip r:embed="rId2">
            <a:alphaModFix/>
          </a:blip>
          <a:srcRect/>
          <a:stretch/>
        </p:blipFill>
        <p:spPr>
          <a:xfrm>
            <a:off x="8229600" y="76200"/>
            <a:ext cx="838199" cy="838199"/>
          </a:xfrm>
          <a:prstGeom prst="rect">
            <a:avLst/>
          </a:prstGeom>
          <a:noFill/>
          <a:ln>
            <a:noFill/>
          </a:ln>
        </p:spPr>
      </p:pic>
      <p:sp>
        <p:nvSpPr>
          <p:cNvPr id="68" name="Shape 68"/>
          <p:cNvSpPr txBox="1"/>
          <p:nvPr/>
        </p:nvSpPr>
        <p:spPr>
          <a:xfrm>
            <a:off x="0" y="83403"/>
            <a:ext cx="1066799" cy="83099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Office Of </a:t>
            </a:r>
          </a:p>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Satellite and</a:t>
            </a:r>
          </a:p>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Product Operations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3.jpe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alphaModFix/>
          </a:blip>
          <a:tile tx="0" ty="0" sx="65000" sy="65000" flip="none" algn="tl"/>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050925"/>
            <a:ext cx="8229600" cy="796924"/>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457200" y="1935164"/>
            <a:ext cx="8229600" cy="4389436"/>
          </a:xfrm>
          <a:prstGeom prst="rect">
            <a:avLst/>
          </a:prstGeom>
          <a:noFill/>
          <a:ln>
            <a:noFill/>
          </a:ln>
        </p:spPr>
        <p:txBody>
          <a:bodyPr lIns="91425" tIns="91425" rIns="91425" bIns="91425" anchor="t" anchorCtr="0"/>
          <a:lstStyle>
            <a:lvl1pPr marL="273050" marR="0" lvl="0" indent="-116204" algn="l" rtl="0">
              <a:spcBef>
                <a:spcPts val="520"/>
              </a:spcBef>
              <a:spcAft>
                <a:spcPts val="0"/>
              </a:spcAft>
              <a:buClr>
                <a:srgbClr val="0BD0D9"/>
              </a:buClr>
              <a:buSzPct val="95000"/>
              <a:buFont typeface="Noto Sans Symbols"/>
              <a:buChar char="●"/>
              <a:defRPr sz="2600" b="0" i="0" u="none" strike="noStrike" cap="none">
                <a:solidFill>
                  <a:schemeClr val="dk1"/>
                </a:solidFill>
                <a:latin typeface="Arial"/>
                <a:ea typeface="Arial"/>
                <a:cs typeface="Arial"/>
                <a:sym typeface="Arial"/>
              </a:defRPr>
            </a:lvl1pPr>
            <a:lvl2pPr marL="639763" marR="0" lvl="1" indent="-116522" algn="l" rtl="0">
              <a:spcBef>
                <a:spcPts val="480"/>
              </a:spcBef>
              <a:spcAft>
                <a:spcPts val="0"/>
              </a:spcAft>
              <a:buClr>
                <a:schemeClr val="accent1"/>
              </a:buClr>
              <a:buSzPct val="85000"/>
              <a:buFont typeface="Noto Sans Symbols"/>
              <a:buChar char="●"/>
              <a:defRPr sz="2400" b="0" i="0" u="none" strike="noStrike" cap="none">
                <a:solidFill>
                  <a:schemeClr val="dk1"/>
                </a:solidFill>
                <a:latin typeface="Arial"/>
                <a:ea typeface="Arial"/>
                <a:cs typeface="Arial"/>
                <a:sym typeface="Arial"/>
              </a:defRPr>
            </a:lvl2pPr>
            <a:lvl3pPr marL="914400" marR="0" lvl="2" indent="-160655" algn="l" rtl="0">
              <a:spcBef>
                <a:spcPts val="420"/>
              </a:spcBef>
              <a:spcAft>
                <a:spcPts val="0"/>
              </a:spcAft>
              <a:buClr>
                <a:schemeClr val="accent2"/>
              </a:buClr>
              <a:buSzPct val="70000"/>
              <a:buFont typeface="Noto Sans Symbols"/>
              <a:buChar char="●"/>
              <a:defRPr sz="21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200" b="1" i="0" u="none" strike="noStrike" cap="none">
                <a:solidFill>
                  <a:srgbClr val="000000"/>
                </a:solidFill>
                <a:latin typeface="Tahoma"/>
                <a:ea typeface="Tahoma"/>
                <a:cs typeface="Tahoma"/>
                <a:sym typeface="Tahoma"/>
              </a:rPr>
              <a:pPr marL="0" marR="0" lvl="0" indent="0" algn="r" rtl="0">
                <a:lnSpc>
                  <a:spcPct val="100000"/>
                </a:lnSpc>
                <a:spcBef>
                  <a:spcPts val="0"/>
                </a:spcBef>
                <a:spcAft>
                  <a:spcPts val="0"/>
                </a:spcAft>
                <a:buClr>
                  <a:srgbClr val="000000"/>
                </a:buClr>
                <a:buSzPct val="25000"/>
                <a:buFont typeface="Tahoma"/>
                <a:buNone/>
              </a:pPr>
              <a:t>‹#›</a:t>
            </a:fld>
            <a:endParaRPr lang="en-US" sz="1200" b="1" i="0" u="none" strike="noStrike" cap="none">
              <a:solidFill>
                <a:srgbClr val="000000"/>
              </a:solidFill>
              <a:latin typeface="Tahoma"/>
              <a:ea typeface="Tahoma"/>
              <a:cs typeface="Tahoma"/>
              <a:sym typeface="Tahoma"/>
            </a:endParaRPr>
          </a:p>
        </p:txBody>
      </p:sp>
      <p:sp>
        <p:nvSpPr>
          <p:cNvPr id="9" name="Shape 9"/>
          <p:cNvSpPr txBox="1"/>
          <p:nvPr/>
        </p:nvSpPr>
        <p:spPr>
          <a:xfrm>
            <a:off x="783981" y="3508375"/>
            <a:ext cx="7776796"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Helvetica Neue"/>
              <a:ea typeface="Helvetica Neue"/>
              <a:cs typeface="Helvetica Neue"/>
              <a:sym typeface="Helvetica Neue"/>
            </a:endParaRPr>
          </a:p>
        </p:txBody>
      </p:sp>
      <p:pic>
        <p:nvPicPr>
          <p:cNvPr id="10" name="Shape 10" descr="OSPO-header.jpg"/>
          <p:cNvPicPr preferRelativeResize="0"/>
          <p:nvPr/>
        </p:nvPicPr>
        <p:blipFill rotWithShape="1">
          <a:blip r:embed="rId10">
            <a:alphaModFix/>
          </a:blip>
          <a:srcRect/>
          <a:stretch/>
        </p:blipFill>
        <p:spPr>
          <a:xfrm>
            <a:off x="0" y="0"/>
            <a:ext cx="9144000" cy="10953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mt="58000"/>
          </a:blip>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990600" y="0"/>
            <a:ext cx="7239000" cy="914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7200" y="12954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a:t>
            </a:fld>
            <a:endParaRPr lang="en-US" sz="1200" b="0" i="0" u="none" strike="noStrike" cap="none">
              <a:solidFill>
                <a:srgbClr val="000000"/>
              </a:solidFill>
              <a:latin typeface="Calibri"/>
              <a:ea typeface="Calibri"/>
              <a:cs typeface="Calibri"/>
              <a:sym typeface="Calibri"/>
            </a:endParaRPr>
          </a:p>
        </p:txBody>
      </p:sp>
      <p:sp>
        <p:nvSpPr>
          <p:cNvPr id="52" name="Shape 52"/>
          <p:cNvSpPr txBox="1"/>
          <p:nvPr/>
        </p:nvSpPr>
        <p:spPr>
          <a:xfrm>
            <a:off x="0" y="83403"/>
            <a:ext cx="1066799" cy="83099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Office Of </a:t>
            </a:r>
          </a:p>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Satellite and</a:t>
            </a:r>
          </a:p>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Product Operations</a:t>
            </a:r>
          </a:p>
        </p:txBody>
      </p:sp>
      <p:pic>
        <p:nvPicPr>
          <p:cNvPr id="53" name="Shape 53" descr="STARShield.png"/>
          <p:cNvPicPr preferRelativeResize="0"/>
          <p:nvPr/>
        </p:nvPicPr>
        <p:blipFill rotWithShape="1">
          <a:blip r:embed="rId16">
            <a:alphaModFix/>
          </a:blip>
          <a:srcRect/>
          <a:stretch/>
        </p:blipFill>
        <p:spPr>
          <a:xfrm>
            <a:off x="8229600" y="76200"/>
            <a:ext cx="838199" cy="8381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0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3.xml"/><Relationship Id="rId1" Type="http://schemas.openxmlformats.org/officeDocument/2006/relationships/slideLayout" Target="../slideLayouts/slideLayout5.xml"/><Relationship Id="rId4" Type="http://schemas.openxmlformats.org/officeDocument/2006/relationships/image" Target="../media/image12.gif"/></Relationships>
</file>

<file path=ppt/slides/_rels/slide10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4.xml"/><Relationship Id="rId1" Type="http://schemas.openxmlformats.org/officeDocument/2006/relationships/slideLayout" Target="../slideLayouts/slideLayout5.xml"/><Relationship Id="rId4" Type="http://schemas.openxmlformats.org/officeDocument/2006/relationships/image" Target="../media/image14.gif"/></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www.ssd.noaa.gov/PS/TROP/etrap.html"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28625" y="457200"/>
            <a:ext cx="8229600" cy="221138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800" b="0" i="1" u="none" strike="noStrike" cap="none" dirty="0">
                <a:solidFill>
                  <a:srgbClr val="000066"/>
                </a:solidFill>
                <a:latin typeface="Calibri"/>
                <a:ea typeface="Calibri"/>
                <a:cs typeface="Calibri"/>
                <a:sym typeface="Calibri"/>
              </a:rPr>
              <a:t/>
            </a:r>
            <a:br>
              <a:rPr lang="en-US" sz="4800" b="0" i="1" u="none" strike="noStrike" cap="none" dirty="0">
                <a:solidFill>
                  <a:srgbClr val="000066"/>
                </a:solidFill>
                <a:latin typeface="Calibri"/>
                <a:ea typeface="Calibri"/>
                <a:cs typeface="Calibri"/>
                <a:sym typeface="Calibri"/>
              </a:rPr>
            </a:br>
            <a:r>
              <a:rPr lang="en-US" sz="4800" b="0" i="1" u="none" strike="noStrike" cap="none" dirty="0">
                <a:solidFill>
                  <a:srgbClr val="000066"/>
                </a:solidFill>
                <a:latin typeface="Calibri"/>
                <a:ea typeface="Calibri"/>
                <a:cs typeface="Calibri"/>
                <a:sym typeface="Calibri"/>
              </a:rPr>
              <a:t>Operational Readiness Review</a:t>
            </a:r>
            <a:r>
              <a:rPr lang="en-US" sz="4800" b="0" i="0" u="none" strike="noStrike" cap="none" dirty="0">
                <a:solidFill>
                  <a:srgbClr val="000066"/>
                </a:solidFill>
                <a:latin typeface="Calibri"/>
                <a:ea typeface="Calibri"/>
                <a:cs typeface="Calibri"/>
                <a:sym typeface="Calibri"/>
              </a:rPr>
              <a:t/>
            </a:r>
            <a:br>
              <a:rPr lang="en-US" sz="4800" b="0" i="0" u="none" strike="noStrike" cap="none" dirty="0">
                <a:solidFill>
                  <a:srgbClr val="000066"/>
                </a:solidFill>
                <a:latin typeface="Calibri"/>
                <a:ea typeface="Calibri"/>
                <a:cs typeface="Calibri"/>
                <a:sym typeface="Calibri"/>
              </a:rPr>
            </a:br>
            <a:r>
              <a:rPr lang="en-US" sz="3600" b="1" i="1" u="none" strike="noStrike" cap="none" dirty="0">
                <a:solidFill>
                  <a:srgbClr val="000066"/>
                </a:solidFill>
                <a:latin typeface="Calibri"/>
                <a:ea typeface="Calibri"/>
                <a:cs typeface="Calibri"/>
                <a:sym typeface="Calibri"/>
              </a:rPr>
              <a:t>eTRaP Upgrade-GPM/GMI</a:t>
            </a:r>
          </a:p>
        </p:txBody>
      </p:sp>
      <p:sp>
        <p:nvSpPr>
          <p:cNvPr id="144" name="Shape 144"/>
          <p:cNvSpPr txBox="1"/>
          <p:nvPr/>
        </p:nvSpPr>
        <p:spPr>
          <a:xfrm>
            <a:off x="66675" y="3411537"/>
            <a:ext cx="8972549" cy="2868610"/>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Merriweather"/>
              <a:buNone/>
            </a:pPr>
            <a:r>
              <a:rPr lang="en-US" sz="2400" b="1" i="0" u="none" strike="noStrike" cap="none">
                <a:solidFill>
                  <a:schemeClr val="dk1"/>
                </a:solidFill>
                <a:latin typeface="Merriweather"/>
                <a:ea typeface="Merriweather"/>
                <a:cs typeface="Merriweather"/>
                <a:sym typeface="Merriweather"/>
              </a:rPr>
              <a:t>Prepared by:</a:t>
            </a:r>
          </a:p>
          <a:p>
            <a:pPr marL="0" marR="0" lvl="0" indent="0" algn="ctr" rtl="0">
              <a:lnSpc>
                <a:spcPct val="80000"/>
              </a:lnSpc>
              <a:spcBef>
                <a:spcPts val="400"/>
              </a:spcBef>
              <a:spcAft>
                <a:spcPts val="0"/>
              </a:spcAft>
              <a:buClr>
                <a:schemeClr val="dk1"/>
              </a:buClr>
              <a:buSzPct val="25000"/>
              <a:buFont typeface="Merriweather"/>
              <a:buNone/>
            </a:pPr>
            <a:r>
              <a:rPr lang="en-US" sz="2400" b="0" i="0" u="none" strike="noStrike" cap="none">
                <a:solidFill>
                  <a:schemeClr val="dk1"/>
                </a:solidFill>
                <a:latin typeface="Merriweather"/>
                <a:ea typeface="Merriweather"/>
                <a:cs typeface="Merriweather"/>
                <a:sym typeface="Merriweather"/>
              </a:rPr>
              <a:t> Liqun Ma</a:t>
            </a:r>
            <a:r>
              <a:rPr lang="en-US" sz="2400" b="0" i="0" u="none" strike="noStrike" cap="none" baseline="30000">
                <a:solidFill>
                  <a:schemeClr val="dk1"/>
                </a:solidFill>
                <a:latin typeface="Merriweather"/>
                <a:ea typeface="Merriweather"/>
                <a:cs typeface="Merriweather"/>
                <a:sym typeface="Merriweather"/>
              </a:rPr>
              <a:t>1</a:t>
            </a:r>
            <a:r>
              <a:rPr lang="en-US" sz="2400" b="0" i="0" u="none" strike="noStrike" cap="none">
                <a:solidFill>
                  <a:schemeClr val="dk1"/>
                </a:solidFill>
                <a:latin typeface="Merriweather"/>
                <a:ea typeface="Merriweather"/>
                <a:cs typeface="Merriweather"/>
                <a:sym typeface="Merriweather"/>
              </a:rPr>
              <a:t>, Bob Glassberg</a:t>
            </a:r>
            <a:r>
              <a:rPr lang="en-US" sz="2400" b="0" i="0" u="none" strike="noStrike" cap="none" baseline="30000">
                <a:solidFill>
                  <a:schemeClr val="dk1"/>
                </a:solidFill>
                <a:latin typeface="Merriweather"/>
                <a:ea typeface="Merriweather"/>
                <a:cs typeface="Merriweather"/>
                <a:sym typeface="Merriweather"/>
              </a:rPr>
              <a:t>2 </a:t>
            </a:r>
            <a:r>
              <a:rPr lang="en-US" sz="2400" b="0" i="0" u="none" strike="noStrike" cap="none">
                <a:solidFill>
                  <a:schemeClr val="dk1"/>
                </a:solidFill>
                <a:latin typeface="Merriweather"/>
                <a:ea typeface="Merriweather"/>
                <a:cs typeface="Merriweather"/>
                <a:sym typeface="Merriweather"/>
              </a:rPr>
              <a:t>, Bob Kuligowski</a:t>
            </a:r>
            <a:r>
              <a:rPr lang="en-US" sz="2400" b="0" i="0" u="none" strike="noStrike" cap="none" baseline="30000">
                <a:solidFill>
                  <a:schemeClr val="dk1"/>
                </a:solidFill>
                <a:latin typeface="Merriweather"/>
                <a:ea typeface="Merriweather"/>
                <a:cs typeface="Merriweather"/>
                <a:sym typeface="Merriweather"/>
              </a:rPr>
              <a:t>3</a:t>
            </a:r>
          </a:p>
          <a:p>
            <a:pPr marL="0" marR="0" lvl="0" indent="0" algn="l" rtl="0">
              <a:lnSpc>
                <a:spcPct val="80000"/>
              </a:lnSpc>
              <a:spcBef>
                <a:spcPts val="360"/>
              </a:spcBef>
              <a:spcAft>
                <a:spcPts val="0"/>
              </a:spcAft>
              <a:buClr>
                <a:schemeClr val="dk1"/>
              </a:buClr>
              <a:buFont typeface="Merriweather"/>
              <a:buNone/>
            </a:pPr>
            <a:endParaRPr sz="2000" b="0" i="0" u="none" strike="noStrike" cap="none" baseline="30000">
              <a:solidFill>
                <a:schemeClr val="dk1"/>
              </a:solidFill>
              <a:latin typeface="Merriweather"/>
              <a:ea typeface="Merriweather"/>
              <a:cs typeface="Merriweather"/>
              <a:sym typeface="Merriweather"/>
            </a:endParaRPr>
          </a:p>
          <a:p>
            <a:pPr marL="0" marR="0" lvl="0" indent="0" algn="ctr" rtl="0">
              <a:lnSpc>
                <a:spcPct val="80000"/>
              </a:lnSpc>
              <a:spcBef>
                <a:spcPts val="320"/>
              </a:spcBef>
              <a:spcAft>
                <a:spcPts val="0"/>
              </a:spcAft>
              <a:buClr>
                <a:schemeClr val="dk1"/>
              </a:buClr>
              <a:buSzPct val="25000"/>
              <a:buFont typeface="Merriweather"/>
              <a:buNone/>
            </a:pPr>
            <a:r>
              <a:rPr lang="en-US" sz="1800" b="0" i="0" u="none" strike="noStrike" cap="none" baseline="30000">
                <a:solidFill>
                  <a:schemeClr val="dk1"/>
                </a:solidFill>
                <a:latin typeface="Merriweather"/>
                <a:ea typeface="Merriweather"/>
                <a:cs typeface="Merriweather"/>
                <a:sym typeface="Merriweather"/>
              </a:rPr>
              <a:t>1</a:t>
            </a:r>
            <a:r>
              <a:rPr lang="en-US" sz="1800" b="0" i="0" u="none" strike="noStrike" cap="none">
                <a:solidFill>
                  <a:schemeClr val="dk1"/>
                </a:solidFill>
                <a:latin typeface="Merriweather"/>
                <a:ea typeface="Merriweather"/>
                <a:cs typeface="Merriweather"/>
                <a:sym typeface="Merriweather"/>
              </a:rPr>
              <a:t> NOAA/NESDIS/OSPO</a:t>
            </a:r>
          </a:p>
          <a:p>
            <a:pPr marL="0" marR="0" lvl="0" indent="0" algn="ctr" rtl="0">
              <a:lnSpc>
                <a:spcPct val="80000"/>
              </a:lnSpc>
              <a:spcBef>
                <a:spcPts val="320"/>
              </a:spcBef>
              <a:spcAft>
                <a:spcPts val="0"/>
              </a:spcAft>
              <a:buClr>
                <a:schemeClr val="dk1"/>
              </a:buClr>
              <a:buSzPct val="25000"/>
              <a:buFont typeface="Merriweather"/>
              <a:buNone/>
            </a:pPr>
            <a:r>
              <a:rPr lang="en-US" sz="1800" b="0" i="0" u="none" strike="noStrike" cap="none" baseline="30000">
                <a:solidFill>
                  <a:schemeClr val="dk1"/>
                </a:solidFill>
                <a:latin typeface="Merriweather"/>
                <a:ea typeface="Merriweather"/>
                <a:cs typeface="Merriweather"/>
                <a:sym typeface="Merriweather"/>
              </a:rPr>
              <a:t>2 </a:t>
            </a:r>
            <a:r>
              <a:rPr lang="en-US" sz="1800" b="0" i="0" u="none" strike="noStrike" cap="none">
                <a:solidFill>
                  <a:schemeClr val="dk1"/>
                </a:solidFill>
                <a:latin typeface="Merriweather"/>
                <a:ea typeface="Merriweather"/>
                <a:cs typeface="Merriweather"/>
                <a:sym typeface="Merriweather"/>
              </a:rPr>
              <a:t>SGT</a:t>
            </a:r>
          </a:p>
          <a:p>
            <a:pPr marL="0" marR="0" lvl="0" indent="0" algn="ctr" rtl="0">
              <a:lnSpc>
                <a:spcPct val="80000"/>
              </a:lnSpc>
              <a:spcBef>
                <a:spcPts val="320"/>
              </a:spcBef>
              <a:spcAft>
                <a:spcPts val="0"/>
              </a:spcAft>
              <a:buClr>
                <a:schemeClr val="dk1"/>
              </a:buClr>
              <a:buSzPct val="25000"/>
              <a:buFont typeface="Merriweather"/>
              <a:buNone/>
            </a:pPr>
            <a:r>
              <a:rPr lang="en-US" sz="1800" b="0" i="0" u="none" strike="noStrike" cap="none" baseline="30000">
                <a:solidFill>
                  <a:schemeClr val="dk1"/>
                </a:solidFill>
                <a:latin typeface="Merriweather"/>
                <a:ea typeface="Merriweather"/>
                <a:cs typeface="Merriweather"/>
                <a:sym typeface="Merriweather"/>
              </a:rPr>
              <a:t>3 </a:t>
            </a:r>
            <a:r>
              <a:rPr lang="en-US" sz="1800" b="0" i="0" u="none" strike="noStrike" cap="none">
                <a:solidFill>
                  <a:schemeClr val="dk1"/>
                </a:solidFill>
                <a:latin typeface="Merriweather"/>
                <a:ea typeface="Merriweather"/>
                <a:cs typeface="Merriweather"/>
                <a:sym typeface="Merriweather"/>
              </a:rPr>
              <a:t>NOAA/NESDIS/STAR</a:t>
            </a:r>
          </a:p>
          <a:p>
            <a:pPr marL="0" marR="0" lvl="0" indent="0" algn="ctr" rtl="0">
              <a:lnSpc>
                <a:spcPct val="80000"/>
              </a:lnSpc>
              <a:spcBef>
                <a:spcPts val="320"/>
              </a:spcBef>
              <a:spcAft>
                <a:spcPts val="0"/>
              </a:spcAft>
              <a:buClr>
                <a:schemeClr val="dk1"/>
              </a:buClr>
              <a:buFont typeface="Arial"/>
              <a:buNone/>
            </a:pPr>
            <a:endParaRPr sz="1800" b="0" i="0" u="none" strike="noStrike" cap="none">
              <a:solidFill>
                <a:schemeClr val="dk1"/>
              </a:solidFill>
              <a:latin typeface="Merriweather"/>
              <a:ea typeface="Merriweather"/>
              <a:cs typeface="Merriweather"/>
              <a:sym typeface="Merriweather"/>
            </a:endParaRPr>
          </a:p>
          <a:p>
            <a:pPr marL="0" marR="0" lvl="0" indent="0" algn="ctr" rtl="0">
              <a:lnSpc>
                <a:spcPct val="80000"/>
              </a:lnSpc>
              <a:spcBef>
                <a:spcPts val="320"/>
              </a:spcBef>
              <a:spcAft>
                <a:spcPts val="0"/>
              </a:spcAft>
              <a:buClr>
                <a:schemeClr val="dk1"/>
              </a:buClr>
              <a:buSzPct val="25000"/>
              <a:buFont typeface="Merriweather"/>
              <a:buNone/>
            </a:pPr>
            <a:r>
              <a:rPr lang="en-US" sz="1800" b="0" i="0" u="none" strike="noStrike" cap="none">
                <a:solidFill>
                  <a:schemeClr val="dk1"/>
                </a:solidFill>
                <a:latin typeface="Merriweather"/>
                <a:ea typeface="Merriweather"/>
                <a:cs typeface="Merriweather"/>
                <a:sym typeface="Merriweather"/>
              </a:rPr>
              <a:t>February 21, 2017 </a:t>
            </a:r>
          </a:p>
          <a:p>
            <a:pPr marL="0" marR="0" lvl="0" indent="0" algn="ctr" rtl="0">
              <a:lnSpc>
                <a:spcPct val="80000"/>
              </a:lnSpc>
              <a:spcBef>
                <a:spcPts val="320"/>
              </a:spcBef>
              <a:spcAft>
                <a:spcPts val="0"/>
              </a:spcAft>
              <a:buClr>
                <a:schemeClr val="dk1"/>
              </a:buClr>
              <a:buFont typeface="Merriweather"/>
              <a:buNone/>
            </a:pPr>
            <a:endParaRPr sz="1800" b="0" i="0" u="none" strike="noStrike" cap="none">
              <a:solidFill>
                <a:schemeClr val="dk1"/>
              </a:solidFill>
              <a:latin typeface="Merriweather"/>
              <a:ea typeface="Merriweather"/>
              <a:cs typeface="Merriweather"/>
              <a:sym typeface="Merriweather"/>
            </a:endParaRPr>
          </a:p>
          <a:p>
            <a:pPr marL="0" marR="0" lvl="0" indent="0" algn="ctr" rtl="0">
              <a:lnSpc>
                <a:spcPct val="80000"/>
              </a:lnSpc>
              <a:spcBef>
                <a:spcPts val="320"/>
              </a:spcBef>
              <a:spcAft>
                <a:spcPts val="0"/>
              </a:spcAft>
              <a:buClr>
                <a:schemeClr val="dk1"/>
              </a:buClr>
              <a:buFont typeface="Merriweather"/>
              <a:buNone/>
            </a:pPr>
            <a:endParaRPr sz="1800" b="0"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Merriweather"/>
              <a:ea typeface="Merriweather"/>
              <a:cs typeface="Merriweather"/>
              <a:sym typeface="Merriweather"/>
            </a:endParaRPr>
          </a:p>
        </p:txBody>
      </p:sp>
      <p:sp>
        <p:nvSpPr>
          <p:cNvPr id="145" name="Shape 14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09600" y="2105025"/>
            <a:ext cx="7848599" cy="4267199"/>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SAB</a:t>
            </a:r>
          </a:p>
          <a:p>
            <a:pPr marL="639763" marR="0" lvl="1" indent="-246062" algn="l" rtl="0">
              <a:lnSpc>
                <a:spcPct val="9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Mike Turk</a:t>
            </a:r>
          </a:p>
          <a:p>
            <a:pPr marL="273050" marR="0" lvl="0" indent="-273050" algn="l" rtl="0">
              <a:lnSpc>
                <a:spcPct val="90000"/>
              </a:lnSpc>
              <a:spcBef>
                <a:spcPts val="480"/>
              </a:spcBef>
              <a:spcAft>
                <a:spcPts val="0"/>
              </a:spcAft>
              <a:buClr>
                <a:srgbClr val="0BD0D9"/>
              </a:buClr>
              <a:buSzPct val="95000"/>
              <a:buFont typeface="Noto Sans Symbols"/>
              <a:buChar char="●"/>
            </a:pPr>
            <a:r>
              <a:rPr lang="en-US" sz="2400" b="0" i="0" u="none" strike="noStrike" cap="none" dirty="0" smtClean="0">
                <a:solidFill>
                  <a:schemeClr val="dk1"/>
                </a:solidFill>
                <a:latin typeface="Calibri"/>
                <a:ea typeface="Calibri"/>
                <a:cs typeface="Calibri"/>
                <a:sym typeface="Calibri"/>
              </a:rPr>
              <a:t>WPC</a:t>
            </a:r>
            <a:endParaRPr lang="en-US" sz="2400" b="0" i="0" u="none" strike="noStrike" cap="none" dirty="0">
              <a:solidFill>
                <a:schemeClr val="dk1"/>
              </a:solidFill>
              <a:latin typeface="Calibri"/>
              <a:ea typeface="Calibri"/>
              <a:cs typeface="Calibri"/>
              <a:sym typeface="Calibri"/>
            </a:endParaRPr>
          </a:p>
          <a:p>
            <a:pPr marL="639763" marR="0" lvl="1" indent="-246062" algn="l" rtl="0">
              <a:lnSpc>
                <a:spcPct val="9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Mark Klein </a:t>
            </a:r>
          </a:p>
        </p:txBody>
      </p:sp>
      <p:sp>
        <p:nvSpPr>
          <p:cNvPr id="214" name="Shape 214"/>
          <p:cNvSpPr txBox="1"/>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Stakeholders – Customers / Users</a:t>
            </a:r>
          </a:p>
        </p:txBody>
      </p:sp>
      <p:sp>
        <p:nvSpPr>
          <p:cNvPr id="215" name="Shape 21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Shape 1033"/>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Results</a:t>
            </a:r>
          </a:p>
        </p:txBody>
      </p:sp>
      <p:sp>
        <p:nvSpPr>
          <p:cNvPr id="1034" name="Shape 1034"/>
          <p:cNvSpPr txBox="1">
            <a:spLocks noGrp="1"/>
          </p:cNvSpPr>
          <p:nvPr>
            <p:ph type="body" idx="1"/>
          </p:nvPr>
        </p:nvSpPr>
        <p:spPr>
          <a:xfrm>
            <a:off x="533400" y="1981200"/>
            <a:ext cx="8229600" cy="32766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System Test Results were reviewed by the eTRaP algorithm developer, PAL and eTRaP Programmer</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Product output generated from geo test were compared with the same products generated from geo product.</a:t>
            </a:r>
          </a:p>
        </p:txBody>
      </p:sp>
      <p:sp>
        <p:nvSpPr>
          <p:cNvPr id="1035" name="Shape 103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100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Shape 1040"/>
          <p:cNvSpPr txBox="1">
            <a:spLocks noGrp="1"/>
          </p:cNvSpPr>
          <p:nvPr>
            <p:ph type="title"/>
          </p:nvPr>
        </p:nvSpPr>
        <p:spPr>
          <a:xfrm>
            <a:off x="1143000" y="1143000"/>
            <a:ext cx="7239000" cy="9144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a:t>
            </a:r>
            <a:br>
              <a:rPr lang="en-US" sz="3200" b="1" i="0" u="none" strike="noStrike" cap="none">
                <a:solidFill>
                  <a:srgbClr val="002060"/>
                </a:solidFill>
                <a:latin typeface="Calibri"/>
                <a:ea typeface="Calibri"/>
                <a:cs typeface="Calibri"/>
                <a:sym typeface="Calibri"/>
              </a:rPr>
            </a:br>
            <a:r>
              <a:rPr lang="en-US" sz="3200" b="1" i="0" u="none" strike="noStrike" cap="none">
                <a:solidFill>
                  <a:srgbClr val="002060"/>
                </a:solidFill>
                <a:latin typeface="Calibri"/>
                <a:ea typeface="Calibri"/>
                <a:cs typeface="Calibri"/>
                <a:sym typeface="Calibri"/>
              </a:rPr>
              <a:t> </a:t>
            </a:r>
            <a:r>
              <a:rPr lang="en-US" sz="2400" b="1" i="0" u="none" strike="noStrike" cap="none">
                <a:solidFill>
                  <a:srgbClr val="002060"/>
                </a:solidFill>
                <a:latin typeface="Calibri"/>
                <a:ea typeface="Calibri"/>
                <a:cs typeface="Calibri"/>
                <a:sym typeface="Calibri"/>
              </a:rPr>
              <a:t>Test Result (without GPM/GMI)—01W</a:t>
            </a:r>
          </a:p>
        </p:txBody>
      </p:sp>
      <p:sp>
        <p:nvSpPr>
          <p:cNvPr id="1041" name="Shape 1041"/>
          <p:cNvSpPr txBox="1"/>
          <p:nvPr/>
        </p:nvSpPr>
        <p:spPr>
          <a:xfrm>
            <a:off x="6629400" y="2248880"/>
            <a:ext cx="2133599" cy="97894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nstantia"/>
              <a:buNone/>
            </a:pPr>
            <a:r>
              <a:rPr lang="en-US" sz="1400" b="0" i="0" u="none" strike="noStrike" cap="none">
                <a:solidFill>
                  <a:schemeClr val="dk1"/>
                </a:solidFill>
                <a:latin typeface="Constantia"/>
                <a:ea typeface="Constantia"/>
                <a:cs typeface="Constantia"/>
                <a:sym typeface="Constantia"/>
              </a:rPr>
              <a:t>Without GPM/GMI, fewer members to produce eTRaPs for some periods</a:t>
            </a:r>
          </a:p>
        </p:txBody>
      </p:sp>
      <p:sp>
        <p:nvSpPr>
          <p:cNvPr id="1042" name="Shape 104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101</a:t>
            </a:fld>
            <a:endParaRPr lang="en-US" sz="1400" b="0" i="0" u="none" strike="noStrike" cap="none">
              <a:solidFill>
                <a:srgbClr val="295F71"/>
              </a:solidFill>
              <a:latin typeface="Calibri"/>
              <a:ea typeface="Calibri"/>
              <a:cs typeface="Calibri"/>
              <a:sym typeface="Calibri"/>
            </a:endParaRPr>
          </a:p>
        </p:txBody>
      </p:sp>
      <p:pic>
        <p:nvPicPr>
          <p:cNvPr id="1043" name="Shape 1043"/>
          <p:cNvPicPr preferRelativeResize="0"/>
          <p:nvPr/>
        </p:nvPicPr>
        <p:blipFill rotWithShape="1">
          <a:blip r:embed="rId3">
            <a:alphaModFix/>
          </a:blip>
          <a:srcRect/>
          <a:stretch/>
        </p:blipFill>
        <p:spPr>
          <a:xfrm>
            <a:off x="457200" y="2101038"/>
            <a:ext cx="5486399" cy="1332802"/>
          </a:xfrm>
          <a:prstGeom prst="rect">
            <a:avLst/>
          </a:prstGeom>
          <a:noFill/>
          <a:ln>
            <a:noFill/>
          </a:ln>
        </p:spPr>
      </p:pic>
      <p:pic>
        <p:nvPicPr>
          <p:cNvPr id="1044" name="Shape 1044"/>
          <p:cNvPicPr preferRelativeResize="0"/>
          <p:nvPr/>
        </p:nvPicPr>
        <p:blipFill rotWithShape="1">
          <a:blip r:embed="rId4">
            <a:alphaModFix/>
          </a:blip>
          <a:srcRect/>
          <a:stretch/>
        </p:blipFill>
        <p:spPr>
          <a:xfrm>
            <a:off x="338468" y="3400171"/>
            <a:ext cx="6443331" cy="3384938"/>
          </a:xfrm>
          <a:prstGeom prst="rect">
            <a:avLst/>
          </a:prstGeom>
          <a:noFill/>
          <a:ln>
            <a:noFill/>
          </a:ln>
        </p:spPr>
      </p:pic>
      <p:sp>
        <p:nvSpPr>
          <p:cNvPr id="1045" name="Shape 1045"/>
          <p:cNvSpPr/>
          <p:nvPr/>
        </p:nvSpPr>
        <p:spPr>
          <a:xfrm>
            <a:off x="2667000" y="3089711"/>
            <a:ext cx="352425" cy="276224"/>
          </a:xfrm>
          <a:prstGeom prst="ellipse">
            <a:avLst/>
          </a:prstGeom>
          <a:noFill/>
          <a:ln w="25400" cap="flat" cmpd="sng">
            <a:solidFill>
              <a:srgbClr val="FF0000"/>
            </a:solidFill>
            <a:prstDash val="solid"/>
            <a:round/>
            <a:headEnd type="none" w="med" len="med"/>
            <a:tailEnd type="none" w="med" len="med"/>
          </a:ln>
          <a:effectLst>
            <a:outerShdw blurRad="57150" dist="38100" dir="5400000" algn="ctr" rotWithShape="0">
              <a:srgbClr val="000000"/>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Shape 1050"/>
          <p:cNvSpPr txBox="1">
            <a:spLocks noGrp="1"/>
          </p:cNvSpPr>
          <p:nvPr>
            <p:ph type="title"/>
          </p:nvPr>
        </p:nvSpPr>
        <p:spPr>
          <a:xfrm>
            <a:off x="1143000" y="1143000"/>
            <a:ext cx="7239000" cy="9144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a:t>
            </a:r>
            <a:br>
              <a:rPr lang="en-US" sz="3200" b="1" i="0" u="none" strike="noStrike" cap="none">
                <a:solidFill>
                  <a:srgbClr val="002060"/>
                </a:solidFill>
                <a:latin typeface="Calibri"/>
                <a:ea typeface="Calibri"/>
                <a:cs typeface="Calibri"/>
                <a:sym typeface="Calibri"/>
              </a:rPr>
            </a:br>
            <a:r>
              <a:rPr lang="en-US" sz="3200" b="1" i="0" u="none" strike="noStrike" cap="none">
                <a:solidFill>
                  <a:srgbClr val="002060"/>
                </a:solidFill>
                <a:latin typeface="Calibri"/>
                <a:ea typeface="Calibri"/>
                <a:cs typeface="Calibri"/>
                <a:sym typeface="Calibri"/>
              </a:rPr>
              <a:t> </a:t>
            </a:r>
            <a:r>
              <a:rPr lang="en-US" sz="2400" b="1" i="0" u="none" strike="noStrike" cap="none">
                <a:solidFill>
                  <a:srgbClr val="002060"/>
                </a:solidFill>
                <a:latin typeface="Calibri"/>
                <a:ea typeface="Calibri"/>
                <a:cs typeface="Calibri"/>
                <a:sym typeface="Calibri"/>
              </a:rPr>
              <a:t>Test Result (with GPM/GMI)—01W</a:t>
            </a:r>
          </a:p>
        </p:txBody>
      </p:sp>
      <p:sp>
        <p:nvSpPr>
          <p:cNvPr id="1051" name="Shape 1051"/>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102</a:t>
            </a:fld>
            <a:endParaRPr lang="en-US" sz="1200" b="0" i="0" u="none" strike="noStrike" cap="none">
              <a:solidFill>
                <a:schemeClr val="dk1"/>
              </a:solidFill>
              <a:latin typeface="Arial"/>
              <a:ea typeface="Arial"/>
              <a:cs typeface="Arial"/>
              <a:sym typeface="Arial"/>
            </a:endParaRPr>
          </a:p>
        </p:txBody>
      </p:sp>
      <p:sp>
        <p:nvSpPr>
          <p:cNvPr id="1052" name="Shape 1052"/>
          <p:cNvSpPr txBox="1"/>
          <p:nvPr/>
        </p:nvSpPr>
        <p:spPr>
          <a:xfrm>
            <a:off x="6483867" y="2190628"/>
            <a:ext cx="2209799" cy="738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nstantia"/>
              <a:buNone/>
            </a:pPr>
            <a:r>
              <a:rPr lang="en-US" sz="1400" b="0" i="0" u="none" strike="noStrike" cap="none">
                <a:solidFill>
                  <a:schemeClr val="dk1"/>
                </a:solidFill>
                <a:latin typeface="Constantia"/>
                <a:ea typeface="Constantia"/>
                <a:cs typeface="Constantia"/>
                <a:sym typeface="Constantia"/>
              </a:rPr>
              <a:t>With GPM/GMI, more members to produce eTRaPs for all periods</a:t>
            </a:r>
          </a:p>
        </p:txBody>
      </p:sp>
      <p:sp>
        <p:nvSpPr>
          <p:cNvPr id="1053" name="Shape 105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102</a:t>
            </a:fld>
            <a:endParaRPr lang="en-US" sz="1400" b="0" i="0" u="none" strike="noStrike" cap="none">
              <a:solidFill>
                <a:srgbClr val="295F71"/>
              </a:solidFill>
              <a:latin typeface="Calibri"/>
              <a:ea typeface="Calibri"/>
              <a:cs typeface="Calibri"/>
              <a:sym typeface="Calibri"/>
            </a:endParaRPr>
          </a:p>
        </p:txBody>
      </p:sp>
      <p:pic>
        <p:nvPicPr>
          <p:cNvPr id="1054" name="Shape 1054"/>
          <p:cNvPicPr preferRelativeResize="0"/>
          <p:nvPr/>
        </p:nvPicPr>
        <p:blipFill rotWithShape="1">
          <a:blip r:embed="rId3">
            <a:alphaModFix/>
          </a:blip>
          <a:srcRect/>
          <a:stretch/>
        </p:blipFill>
        <p:spPr>
          <a:xfrm>
            <a:off x="304800" y="2057400"/>
            <a:ext cx="4648199" cy="1394459"/>
          </a:xfrm>
          <a:prstGeom prst="rect">
            <a:avLst/>
          </a:prstGeom>
          <a:noFill/>
          <a:ln>
            <a:noFill/>
          </a:ln>
        </p:spPr>
      </p:pic>
      <p:pic>
        <p:nvPicPr>
          <p:cNvPr id="1055" name="Shape 1055"/>
          <p:cNvPicPr preferRelativeResize="0"/>
          <p:nvPr/>
        </p:nvPicPr>
        <p:blipFill rotWithShape="1">
          <a:blip r:embed="rId4">
            <a:alphaModFix/>
          </a:blip>
          <a:srcRect/>
          <a:stretch/>
        </p:blipFill>
        <p:spPr>
          <a:xfrm>
            <a:off x="41280" y="3451860"/>
            <a:ext cx="7643948" cy="3228975"/>
          </a:xfrm>
          <a:prstGeom prst="rect">
            <a:avLst/>
          </a:prstGeom>
          <a:noFill/>
          <a:ln>
            <a:noFill/>
          </a:ln>
        </p:spPr>
      </p:pic>
      <p:sp>
        <p:nvSpPr>
          <p:cNvPr id="1056" name="Shape 1056"/>
          <p:cNvSpPr/>
          <p:nvPr/>
        </p:nvSpPr>
        <p:spPr>
          <a:xfrm>
            <a:off x="2276475" y="3159555"/>
            <a:ext cx="352425" cy="276224"/>
          </a:xfrm>
          <a:prstGeom prst="ellipse">
            <a:avLst/>
          </a:prstGeom>
          <a:noFill/>
          <a:ln w="25400" cap="flat" cmpd="sng">
            <a:solidFill>
              <a:srgbClr val="FF0000"/>
            </a:solidFill>
            <a:prstDash val="solid"/>
            <a:round/>
            <a:headEnd type="none" w="med" len="med"/>
            <a:tailEnd type="none" w="med" len="med"/>
          </a:ln>
          <a:effectLst>
            <a:outerShdw blurRad="57150" dist="38100" dir="5400000" algn="ctr" rotWithShape="0">
              <a:srgbClr val="000000"/>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Shape 1061"/>
          <p:cNvSpPr txBox="1">
            <a:spLocks noGrp="1"/>
          </p:cNvSpPr>
          <p:nvPr>
            <p:ph type="title"/>
          </p:nvPr>
        </p:nvSpPr>
        <p:spPr>
          <a:xfrm>
            <a:off x="1143000" y="1117995"/>
            <a:ext cx="7239000" cy="9144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a:t>
            </a:r>
            <a:br>
              <a:rPr lang="en-US" sz="3200" b="1" i="0" u="none" strike="noStrike" cap="none">
                <a:solidFill>
                  <a:srgbClr val="002060"/>
                </a:solidFill>
                <a:latin typeface="Calibri"/>
                <a:ea typeface="Calibri"/>
                <a:cs typeface="Calibri"/>
                <a:sym typeface="Calibri"/>
              </a:rPr>
            </a:br>
            <a:r>
              <a:rPr lang="en-US" sz="3200" b="1" i="0" u="none" strike="noStrike" cap="none">
                <a:solidFill>
                  <a:srgbClr val="002060"/>
                </a:solidFill>
                <a:latin typeface="Calibri"/>
                <a:ea typeface="Calibri"/>
                <a:cs typeface="Calibri"/>
                <a:sym typeface="Calibri"/>
              </a:rPr>
              <a:t> </a:t>
            </a:r>
            <a:r>
              <a:rPr lang="en-US" sz="2400" b="1" i="0" u="none" strike="noStrike" cap="none">
                <a:solidFill>
                  <a:srgbClr val="002060"/>
                </a:solidFill>
                <a:latin typeface="Calibri"/>
                <a:ea typeface="Calibri"/>
                <a:cs typeface="Calibri"/>
                <a:sym typeface="Calibri"/>
              </a:rPr>
              <a:t>Test Result—01W</a:t>
            </a:r>
          </a:p>
        </p:txBody>
      </p:sp>
      <p:sp>
        <p:nvSpPr>
          <p:cNvPr id="1062" name="Shape 1062"/>
          <p:cNvSpPr txBox="1"/>
          <p:nvPr/>
        </p:nvSpPr>
        <p:spPr>
          <a:xfrm>
            <a:off x="311887" y="5638800"/>
            <a:ext cx="3781424" cy="307777"/>
          </a:xfrm>
          <a:prstGeom prst="rect">
            <a:avLst/>
          </a:prstGeom>
          <a:noFill/>
          <a:ln>
            <a:noFill/>
          </a:ln>
        </p:spPr>
        <p:txBody>
          <a:bodyPr lIns="0" tIns="45700" rIns="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Pop &gt; 25 mm(without GPM/GMI)</a:t>
            </a:r>
          </a:p>
        </p:txBody>
      </p:sp>
      <p:sp>
        <p:nvSpPr>
          <p:cNvPr id="1063" name="Shape 1063"/>
          <p:cNvSpPr txBox="1"/>
          <p:nvPr/>
        </p:nvSpPr>
        <p:spPr>
          <a:xfrm>
            <a:off x="4151457" y="5638800"/>
            <a:ext cx="3781424" cy="307777"/>
          </a:xfrm>
          <a:prstGeom prst="rect">
            <a:avLst/>
          </a:prstGeom>
          <a:noFill/>
          <a:ln>
            <a:noFill/>
          </a:ln>
        </p:spPr>
        <p:txBody>
          <a:bodyPr lIns="0" tIns="45700" rIns="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Pop &gt; 25 mm(with GPM/GMI)</a:t>
            </a:r>
          </a:p>
        </p:txBody>
      </p:sp>
      <p:sp>
        <p:nvSpPr>
          <p:cNvPr id="1064" name="Shape 1064"/>
          <p:cNvSpPr txBox="1"/>
          <p:nvPr/>
        </p:nvSpPr>
        <p:spPr>
          <a:xfrm>
            <a:off x="7779377" y="3393407"/>
            <a:ext cx="1219199" cy="116955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Additional members improved probability resolution</a:t>
            </a:r>
          </a:p>
        </p:txBody>
      </p:sp>
      <p:sp>
        <p:nvSpPr>
          <p:cNvPr id="1065" name="Shape 106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103</a:t>
            </a:fld>
            <a:endParaRPr lang="en-US" sz="1400" b="0" i="0" u="none" strike="noStrike" cap="none">
              <a:solidFill>
                <a:srgbClr val="295F71"/>
              </a:solidFill>
              <a:latin typeface="Calibri"/>
              <a:ea typeface="Calibri"/>
              <a:cs typeface="Calibri"/>
              <a:sym typeface="Calibri"/>
            </a:endParaRPr>
          </a:p>
        </p:txBody>
      </p:sp>
      <p:pic>
        <p:nvPicPr>
          <p:cNvPr id="1066" name="Shape 1066" descr="http://www.ssd.noaa.gov/PS/TROP/DATA/ETRAP/2017/NWPacific/01W/201701W.p25.01080000.00.GIF"/>
          <p:cNvPicPr preferRelativeResize="0"/>
          <p:nvPr/>
        </p:nvPicPr>
        <p:blipFill rotWithShape="1">
          <a:blip r:embed="rId3">
            <a:alphaModFix/>
          </a:blip>
          <a:srcRect/>
          <a:stretch/>
        </p:blipFill>
        <p:spPr>
          <a:xfrm>
            <a:off x="593393" y="2794075"/>
            <a:ext cx="3464477" cy="2463026"/>
          </a:xfrm>
          <a:prstGeom prst="rect">
            <a:avLst/>
          </a:prstGeom>
          <a:noFill/>
          <a:ln>
            <a:noFill/>
          </a:ln>
        </p:spPr>
      </p:pic>
      <p:pic>
        <p:nvPicPr>
          <p:cNvPr id="1067" name="Shape 1067" descr="C:\cygwin64\home\liqun.ma\201701W.p25.01080000.00.GIF"/>
          <p:cNvPicPr preferRelativeResize="0"/>
          <p:nvPr/>
        </p:nvPicPr>
        <p:blipFill rotWithShape="1">
          <a:blip r:embed="rId4">
            <a:alphaModFix/>
          </a:blip>
          <a:srcRect/>
          <a:stretch/>
        </p:blipFill>
        <p:spPr>
          <a:xfrm>
            <a:off x="4185126" y="2811191"/>
            <a:ext cx="3464475" cy="2463026"/>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Shape 1072"/>
          <p:cNvSpPr txBox="1">
            <a:spLocks noGrp="1"/>
          </p:cNvSpPr>
          <p:nvPr>
            <p:ph type="title"/>
          </p:nvPr>
        </p:nvSpPr>
        <p:spPr>
          <a:xfrm>
            <a:off x="1143000" y="1117995"/>
            <a:ext cx="7239000" cy="9144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a:t>
            </a:r>
            <a:br>
              <a:rPr lang="en-US" sz="3200" b="1" i="0" u="none" strike="noStrike" cap="none">
                <a:solidFill>
                  <a:srgbClr val="002060"/>
                </a:solidFill>
                <a:latin typeface="Calibri"/>
                <a:ea typeface="Calibri"/>
                <a:cs typeface="Calibri"/>
                <a:sym typeface="Calibri"/>
              </a:rPr>
            </a:br>
            <a:r>
              <a:rPr lang="en-US" sz="3200" b="1" i="0" u="none" strike="noStrike" cap="none">
                <a:solidFill>
                  <a:srgbClr val="002060"/>
                </a:solidFill>
                <a:latin typeface="Calibri"/>
                <a:ea typeface="Calibri"/>
                <a:cs typeface="Calibri"/>
                <a:sym typeface="Calibri"/>
              </a:rPr>
              <a:t> </a:t>
            </a:r>
            <a:r>
              <a:rPr lang="en-US" sz="2400" b="1" i="0" u="none" strike="noStrike" cap="none">
                <a:solidFill>
                  <a:srgbClr val="002060"/>
                </a:solidFill>
                <a:latin typeface="Calibri"/>
                <a:ea typeface="Calibri"/>
                <a:cs typeface="Calibri"/>
                <a:sym typeface="Calibri"/>
              </a:rPr>
              <a:t>Test Result—01W</a:t>
            </a:r>
          </a:p>
        </p:txBody>
      </p:sp>
      <p:sp>
        <p:nvSpPr>
          <p:cNvPr id="1073" name="Shape 1073"/>
          <p:cNvSpPr txBox="1"/>
          <p:nvPr/>
        </p:nvSpPr>
        <p:spPr>
          <a:xfrm>
            <a:off x="248204" y="5759869"/>
            <a:ext cx="3781424" cy="307777"/>
          </a:xfrm>
          <a:prstGeom prst="rect">
            <a:avLst/>
          </a:prstGeom>
          <a:noFill/>
          <a:ln>
            <a:noFill/>
          </a:ln>
        </p:spPr>
        <p:txBody>
          <a:bodyPr lIns="0" tIns="45700" rIns="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Pop &gt; 50mm(without GPM/GMI)</a:t>
            </a:r>
          </a:p>
        </p:txBody>
      </p:sp>
      <p:sp>
        <p:nvSpPr>
          <p:cNvPr id="1074" name="Shape 1074"/>
          <p:cNvSpPr txBox="1"/>
          <p:nvPr/>
        </p:nvSpPr>
        <p:spPr>
          <a:xfrm>
            <a:off x="4254191" y="5725916"/>
            <a:ext cx="3781424" cy="307777"/>
          </a:xfrm>
          <a:prstGeom prst="rect">
            <a:avLst/>
          </a:prstGeom>
          <a:noFill/>
          <a:ln>
            <a:noFill/>
          </a:ln>
        </p:spPr>
        <p:txBody>
          <a:bodyPr lIns="0" tIns="45700" rIns="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Pop &gt; 50 mm(with GPM/GMI)</a:t>
            </a:r>
          </a:p>
        </p:txBody>
      </p:sp>
      <p:sp>
        <p:nvSpPr>
          <p:cNvPr id="1075" name="Shape 1075"/>
          <p:cNvSpPr txBox="1"/>
          <p:nvPr/>
        </p:nvSpPr>
        <p:spPr>
          <a:xfrm>
            <a:off x="7828503" y="3048000"/>
            <a:ext cx="1219199" cy="116955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Additional members improved probability resolution</a:t>
            </a:r>
          </a:p>
        </p:txBody>
      </p:sp>
      <p:sp>
        <p:nvSpPr>
          <p:cNvPr id="1076" name="Shape 107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104</a:t>
            </a:fld>
            <a:endParaRPr lang="en-US" sz="1400" b="0" i="0" u="none" strike="noStrike" cap="none">
              <a:solidFill>
                <a:srgbClr val="295F71"/>
              </a:solidFill>
              <a:latin typeface="Calibri"/>
              <a:ea typeface="Calibri"/>
              <a:cs typeface="Calibri"/>
              <a:sym typeface="Calibri"/>
            </a:endParaRPr>
          </a:p>
        </p:txBody>
      </p:sp>
      <p:pic>
        <p:nvPicPr>
          <p:cNvPr id="1077" name="Shape 1077" descr="http://www.ssd.noaa.gov/PS/TROP/DATA/ETRAP/2017/NWPacific/01W/201701W.p50.01080000.00.GIF"/>
          <p:cNvPicPr preferRelativeResize="0"/>
          <p:nvPr/>
        </p:nvPicPr>
        <p:blipFill rotWithShape="1">
          <a:blip r:embed="rId3">
            <a:alphaModFix/>
          </a:blip>
          <a:srcRect/>
          <a:stretch/>
        </p:blipFill>
        <p:spPr>
          <a:xfrm>
            <a:off x="675712" y="2877518"/>
            <a:ext cx="3353914" cy="2384423"/>
          </a:xfrm>
          <a:prstGeom prst="rect">
            <a:avLst/>
          </a:prstGeom>
          <a:noFill/>
          <a:ln>
            <a:noFill/>
          </a:ln>
        </p:spPr>
      </p:pic>
      <p:pic>
        <p:nvPicPr>
          <p:cNvPr id="1078" name="Shape 1078" descr="C:\cygwin64\home\liqun.ma\201701W.p50.01080000.00.GIF"/>
          <p:cNvPicPr preferRelativeResize="0"/>
          <p:nvPr/>
        </p:nvPicPr>
        <p:blipFill rotWithShape="1">
          <a:blip r:embed="rId4">
            <a:alphaModFix/>
          </a:blip>
          <a:srcRect/>
          <a:stretch/>
        </p:blipFill>
        <p:spPr>
          <a:xfrm>
            <a:off x="4423898" y="2877519"/>
            <a:ext cx="3353916" cy="2384423"/>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Shape 1083"/>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Verification (data)</a:t>
            </a:r>
          </a:p>
        </p:txBody>
      </p:sp>
      <p:sp>
        <p:nvSpPr>
          <p:cNvPr id="1084" name="Shape 1084"/>
          <p:cNvSpPr txBox="1"/>
          <p:nvPr/>
        </p:nvSpPr>
        <p:spPr>
          <a:xfrm>
            <a:off x="457200" y="2057400"/>
            <a:ext cx="8229600" cy="4449762"/>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000" b="0" i="0" u="none" strike="noStrike" cap="none">
                <a:solidFill>
                  <a:schemeClr val="dk1"/>
                </a:solidFill>
                <a:latin typeface="Calibri"/>
                <a:ea typeface="Calibri"/>
                <a:cs typeface="Calibri"/>
                <a:sym typeface="Calibri"/>
              </a:rPr>
              <a:t>GMI rain rates were obtained from NASA and stored in STAR at /data/data081/bobk/eTRaP/GMI</a:t>
            </a:r>
          </a:p>
          <a:p>
            <a:pPr marL="690563" marR="0" lvl="3" indent="-246062" algn="l" rtl="0">
              <a:lnSpc>
                <a:spcPct val="100000"/>
              </a:lnSpc>
              <a:spcBef>
                <a:spcPts val="360"/>
              </a:spcBef>
              <a:spcAft>
                <a:spcPts val="0"/>
              </a:spcAft>
              <a:buClr>
                <a:srgbClr val="0BD0D9"/>
              </a:buClr>
              <a:buSzPct val="64999"/>
              <a:buFont typeface="Noto Sans Symbols"/>
              <a:buChar char="●"/>
            </a:pPr>
            <a:r>
              <a:rPr lang="en-US" sz="1800" b="0" i="0" u="none" strike="noStrike" cap="none">
                <a:solidFill>
                  <a:schemeClr val="dk1"/>
                </a:solidFill>
                <a:latin typeface="Calibri"/>
                <a:ea typeface="Calibri"/>
                <a:cs typeface="Calibri"/>
                <a:sym typeface="Calibri"/>
              </a:rPr>
              <a:t>The GMI rain rates were converted from HDF format to McIDAS AREA file format offline and stored in the same directory.</a:t>
            </a:r>
          </a:p>
          <a:p>
            <a:pPr marL="273050" marR="0" lvl="0" indent="-273050" algn="l" rtl="0">
              <a:lnSpc>
                <a:spcPct val="100000"/>
              </a:lnSpc>
              <a:spcBef>
                <a:spcPts val="400"/>
              </a:spcBef>
              <a:spcAft>
                <a:spcPts val="0"/>
              </a:spcAft>
              <a:buClr>
                <a:srgbClr val="0BD0D9"/>
              </a:buClr>
              <a:buSzPct val="95000"/>
              <a:buFont typeface="Noto Sans Symbols"/>
              <a:buChar char="●"/>
            </a:pPr>
            <a:r>
              <a:rPr lang="en-US" sz="2000" b="0" i="0" u="none" strike="noStrike" cap="none">
                <a:solidFill>
                  <a:schemeClr val="dk1"/>
                </a:solidFill>
                <a:latin typeface="Calibri"/>
                <a:ea typeface="Calibri"/>
                <a:cs typeface="Calibri"/>
                <a:sym typeface="Calibri"/>
              </a:rPr>
              <a:t>Archive eTRaPs and TRaP members stored in STAR at /data/data081/bobk/eTRaP/SABarchive </a:t>
            </a:r>
          </a:p>
          <a:p>
            <a:pPr marL="273050" marR="0" lvl="0" indent="-273050" algn="l" rtl="0">
              <a:lnSpc>
                <a:spcPct val="100000"/>
              </a:lnSpc>
              <a:spcBef>
                <a:spcPts val="400"/>
              </a:spcBef>
              <a:spcAft>
                <a:spcPts val="0"/>
              </a:spcAft>
              <a:buClr>
                <a:srgbClr val="0BD0D9"/>
              </a:buClr>
              <a:buSzPct val="95000"/>
              <a:buFont typeface="Noto Sans Symbols"/>
              <a:buChar char="●"/>
            </a:pPr>
            <a:r>
              <a:rPr lang="en-US" sz="2000" b="0" i="0" u="none" strike="noStrike" cap="none">
                <a:solidFill>
                  <a:schemeClr val="dk1"/>
                </a:solidFill>
                <a:latin typeface="Calibri"/>
                <a:ea typeface="Calibri"/>
                <a:cs typeface="Calibri"/>
                <a:sym typeface="Calibri"/>
              </a:rPr>
              <a:t>Archive Stage IV data for ground-truth validation stored in STAR at /data/data081/bobk/eTRaP/Stage4_data</a:t>
            </a:r>
          </a:p>
          <a:p>
            <a:pPr marL="273050" marR="0" lvl="0" indent="-273050" algn="l" rtl="0">
              <a:lnSpc>
                <a:spcPct val="100000"/>
              </a:lnSpc>
              <a:spcBef>
                <a:spcPts val="400"/>
              </a:spcBef>
              <a:spcAft>
                <a:spcPts val="0"/>
              </a:spcAft>
              <a:buClr>
                <a:srgbClr val="0BD0D9"/>
              </a:buClr>
              <a:buSzPct val="95000"/>
              <a:buFont typeface="Noto Sans Symbols"/>
              <a:buChar char="●"/>
            </a:pPr>
            <a:r>
              <a:rPr lang="en-US" sz="2000" b="0" i="0" u="none" strike="noStrike" cap="none">
                <a:solidFill>
                  <a:schemeClr val="dk1"/>
                </a:solidFill>
                <a:latin typeface="Calibri"/>
                <a:ea typeface="Calibri"/>
                <a:cs typeface="Calibri"/>
                <a:sym typeface="Calibri"/>
              </a:rPr>
              <a:t>Four storms that made landfall over the CONUS were selected based on data availability and capture of an entire storm in the scan:</a:t>
            </a:r>
          </a:p>
          <a:p>
            <a:pPr marL="639763"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Calibri"/>
                <a:ea typeface="Calibri"/>
                <a:cs typeface="Calibri"/>
                <a:sym typeface="Calibri"/>
              </a:rPr>
              <a:t>Ana (2015)—two GMI overpasses</a:t>
            </a:r>
          </a:p>
          <a:p>
            <a:pPr marL="639763"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Calibri"/>
                <a:ea typeface="Calibri"/>
                <a:cs typeface="Calibri"/>
                <a:sym typeface="Calibri"/>
              </a:rPr>
              <a:t>Colin (2016)—two GMI overpasses</a:t>
            </a:r>
          </a:p>
          <a:p>
            <a:pPr marL="639763"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Calibri"/>
                <a:ea typeface="Calibri"/>
                <a:cs typeface="Calibri"/>
                <a:sym typeface="Calibri"/>
              </a:rPr>
              <a:t>Julia (2016)—one GMI overpass</a:t>
            </a:r>
          </a:p>
          <a:p>
            <a:pPr marL="639763"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Calibri"/>
                <a:ea typeface="Calibri"/>
                <a:cs typeface="Calibri"/>
                <a:sym typeface="Calibri"/>
              </a:rPr>
              <a:t>Matthew (2016)—three GMI overpasses</a:t>
            </a:r>
          </a:p>
        </p:txBody>
      </p:sp>
      <p:sp>
        <p:nvSpPr>
          <p:cNvPr id="1085" name="Shape 108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105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Shape 1090"/>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 Verification (Ensemble parameters)</a:t>
            </a:r>
          </a:p>
        </p:txBody>
      </p:sp>
      <p:sp>
        <p:nvSpPr>
          <p:cNvPr id="1091" name="Shape 1091"/>
          <p:cNvSpPr txBox="1"/>
          <p:nvPr/>
        </p:nvSpPr>
        <p:spPr>
          <a:xfrm>
            <a:off x="457200" y="1828800"/>
            <a:ext cx="8229600" cy="4449762"/>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The first step is to determine the two parameters required to integrate a new instrument into the eTRaP ensemble as outlined in Ebert et al. (2009):</a:t>
            </a:r>
          </a:p>
          <a:p>
            <a:pPr marL="639763" marR="0" lvl="1" indent="-246062" algn="l" rtl="0">
              <a:lnSpc>
                <a:spcPct val="100000"/>
              </a:lnSpc>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Bias adjustment (SensorBias): the inverse of the volume bias of the TRaPs from the new instrument to those from the baseline instruments;</a:t>
            </a:r>
          </a:p>
          <a:p>
            <a:pPr marL="639763" marR="0" lvl="1" indent="-246062" algn="l" rtl="0">
              <a:lnSpc>
                <a:spcPct val="100000"/>
              </a:lnSpc>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Ensemble weight (SensorWeight): the ratio of the Equitable Threat Score of the new instrument to that from the baseline instruments.</a:t>
            </a:r>
          </a:p>
          <a:p>
            <a:pPr marL="914400" marR="0" lvl="2" indent="-254000" algn="l" rtl="0">
              <a:lnSpc>
                <a:spcPct val="100000"/>
              </a:lnSpc>
              <a:spcBef>
                <a:spcPts val="360"/>
              </a:spcBef>
              <a:spcAft>
                <a:spcPts val="0"/>
              </a:spcAft>
              <a:buClr>
                <a:schemeClr val="accent2"/>
              </a:buClr>
              <a:buSzPct val="70000"/>
              <a:buFont typeface="Noto Sans Symbols"/>
              <a:buChar char="●"/>
            </a:pPr>
            <a:r>
              <a:rPr lang="en-US" sz="1800" b="0" i="0" u="none" strike="noStrike" cap="none">
                <a:solidFill>
                  <a:schemeClr val="dk1"/>
                </a:solidFill>
                <a:latin typeface="Calibri"/>
                <a:ea typeface="Calibri"/>
                <a:cs typeface="Calibri"/>
                <a:sym typeface="Calibri"/>
              </a:rPr>
              <a:t>The ETS is computed at a threshold of 12.7 mm for 6-h accumulations and 25.4 mm for 24-h accumulations</a:t>
            </a:r>
          </a:p>
        </p:txBody>
      </p:sp>
      <p:sp>
        <p:nvSpPr>
          <p:cNvPr id="1092" name="Shape 109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106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Shape 1097"/>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 Verification(Ensemble parameters</a:t>
            </a:r>
            <a:r>
              <a:rPr lang="en-US" sz="4000" b="1" i="0" u="none" strike="noStrike" cap="none">
                <a:solidFill>
                  <a:srgbClr val="002060"/>
                </a:solidFill>
                <a:latin typeface="Calibri"/>
                <a:ea typeface="Calibri"/>
                <a:cs typeface="Calibri"/>
                <a:sym typeface="Calibri"/>
              </a:rPr>
              <a:t>)</a:t>
            </a:r>
          </a:p>
        </p:txBody>
      </p:sp>
      <p:sp>
        <p:nvSpPr>
          <p:cNvPr id="1098" name="Shape 1098"/>
          <p:cNvSpPr txBox="1"/>
          <p:nvPr/>
        </p:nvSpPr>
        <p:spPr>
          <a:xfrm>
            <a:off x="533400" y="1828800"/>
            <a:ext cx="8229600" cy="1600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The GMI TRaPs were basically unbiased relative to the other MW TRaPs (within the bounds of confidence for such a small sample size), so a SensorBias of 1 was chosen.</a:t>
            </a:r>
          </a:p>
        </p:txBody>
      </p:sp>
      <p:sp>
        <p:nvSpPr>
          <p:cNvPr id="1099" name="Shape 109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107</a:t>
            </a:fld>
            <a:endParaRPr lang="en-US" sz="1400" b="0" i="0" u="none" strike="noStrike" cap="none">
              <a:solidFill>
                <a:srgbClr val="295F71"/>
              </a:solidFill>
              <a:latin typeface="Calibri"/>
              <a:ea typeface="Calibri"/>
              <a:cs typeface="Calibri"/>
              <a:sym typeface="Calibri"/>
            </a:endParaRPr>
          </a:p>
        </p:txBody>
      </p:sp>
      <p:pic>
        <p:nvPicPr>
          <p:cNvPr id="1100" name="Shape 1100"/>
          <p:cNvPicPr preferRelativeResize="0"/>
          <p:nvPr/>
        </p:nvPicPr>
        <p:blipFill rotWithShape="1">
          <a:blip r:embed="rId3">
            <a:alphaModFix/>
          </a:blip>
          <a:srcRect/>
          <a:stretch/>
        </p:blipFill>
        <p:spPr>
          <a:xfrm>
            <a:off x="2209800" y="3200400"/>
            <a:ext cx="5040137" cy="3657600"/>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Shape 1105"/>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 Verification(Ensemble parameters)</a:t>
            </a:r>
          </a:p>
        </p:txBody>
      </p:sp>
      <p:sp>
        <p:nvSpPr>
          <p:cNvPr id="1106" name="Shape 1106"/>
          <p:cNvSpPr txBox="1"/>
          <p:nvPr/>
        </p:nvSpPr>
        <p:spPr>
          <a:xfrm>
            <a:off x="381000" y="1828800"/>
            <a:ext cx="8229600" cy="1219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The SensorWeight values range from 0.79 to 1.26; a value of 1 was chosen since the difference in ETS was not statistically significant and since SensorWeight cannot vary with lead time.</a:t>
            </a:r>
          </a:p>
        </p:txBody>
      </p:sp>
      <p:sp>
        <p:nvSpPr>
          <p:cNvPr id="1107" name="Shape 110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108</a:t>
            </a:fld>
            <a:endParaRPr lang="en-US" sz="1400" b="0" i="0" u="none" strike="noStrike" cap="none">
              <a:solidFill>
                <a:srgbClr val="295F71"/>
              </a:solidFill>
              <a:latin typeface="Calibri"/>
              <a:ea typeface="Calibri"/>
              <a:cs typeface="Calibri"/>
              <a:sym typeface="Calibri"/>
            </a:endParaRPr>
          </a:p>
        </p:txBody>
      </p:sp>
      <p:pic>
        <p:nvPicPr>
          <p:cNvPr id="1108" name="Shape 1108"/>
          <p:cNvPicPr preferRelativeResize="0"/>
          <p:nvPr/>
        </p:nvPicPr>
        <p:blipFill rotWithShape="1">
          <a:blip r:embed="rId3">
            <a:alphaModFix/>
          </a:blip>
          <a:srcRect/>
          <a:stretch/>
        </p:blipFill>
        <p:spPr>
          <a:xfrm>
            <a:off x="2133600" y="3200400"/>
            <a:ext cx="5040137" cy="365760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Shape 1113"/>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 Verification</a:t>
            </a:r>
          </a:p>
        </p:txBody>
      </p:sp>
      <p:sp>
        <p:nvSpPr>
          <p:cNvPr id="1114" name="Shape 1114"/>
          <p:cNvSpPr txBox="1"/>
          <p:nvPr/>
        </p:nvSpPr>
        <p:spPr>
          <a:xfrm>
            <a:off x="381000" y="1828800"/>
            <a:ext cx="8229600" cy="1219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Validation of the resulting eTRaP for 18 forecasts for 4 different storms in 2015-16 shows negligible impact on skill—which is fine since increased product reliability is the goal!</a:t>
            </a:r>
          </a:p>
        </p:txBody>
      </p:sp>
      <p:sp>
        <p:nvSpPr>
          <p:cNvPr id="1115" name="Shape 111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109</a:t>
            </a:fld>
            <a:endParaRPr lang="en-US" sz="1400" b="0" i="0" u="none" strike="noStrike" cap="none">
              <a:solidFill>
                <a:srgbClr val="295F71"/>
              </a:solidFill>
              <a:latin typeface="Calibri"/>
              <a:ea typeface="Calibri"/>
              <a:cs typeface="Calibri"/>
              <a:sym typeface="Calibri"/>
            </a:endParaRPr>
          </a:p>
        </p:txBody>
      </p:sp>
      <p:pic>
        <p:nvPicPr>
          <p:cNvPr id="1026" name="Picture 2"/>
          <p:cNvPicPr>
            <a:picLocks noChangeAspect="1" noChangeArrowheads="1"/>
          </p:cNvPicPr>
          <p:nvPr/>
        </p:nvPicPr>
        <p:blipFill>
          <a:blip r:embed="rId3"/>
          <a:srcRect/>
          <a:stretch>
            <a:fillRect/>
          </a:stretch>
        </p:blipFill>
        <p:spPr bwMode="auto">
          <a:xfrm>
            <a:off x="0" y="3124200"/>
            <a:ext cx="4572000" cy="33178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572000" y="3124200"/>
            <a:ext cx="4572000" cy="33178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304800" y="1752600"/>
            <a:ext cx="8547100" cy="4648199"/>
          </a:xfrm>
          <a:prstGeom prst="rect">
            <a:avLst/>
          </a:prstGeom>
          <a:noFill/>
          <a:ln>
            <a:noFill/>
          </a:ln>
        </p:spPr>
        <p:txBody>
          <a:bodyPr lIns="92075" tIns="46025" rIns="92075" bIns="46025" anchor="t" anchorCtr="0">
            <a:noAutofit/>
          </a:bodyPr>
          <a:lstStyle/>
          <a:p>
            <a:pPr marL="273050" marR="0" lvl="0" indent="-273050" algn="l" rtl="0">
              <a:spcBef>
                <a:spcPts val="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OSPO ESPC</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Run eTRaP system</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Distribute eTRaP products to users</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Perform routine product quality monitoring and maintenance</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OSPO Products Area Lead – Liqun Ma</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OSPO QA Lead – Zhaohui Cheng</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ESPC O&amp;M Team</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Robert Glassberg</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STAR Science Maintenance Team </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Bob Kuligowski</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Elizabeth Ebert</a:t>
            </a:r>
          </a:p>
        </p:txBody>
      </p:sp>
      <p:sp>
        <p:nvSpPr>
          <p:cNvPr id="221" name="Shape 221"/>
          <p:cNvSpPr txBox="1"/>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Stakeholders – O&amp;M</a:t>
            </a:r>
          </a:p>
        </p:txBody>
      </p:sp>
      <p:sp>
        <p:nvSpPr>
          <p:cNvPr id="222" name="Shape 22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Shape 1122"/>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 verification (Example—Matthew (2016))</a:t>
            </a:r>
          </a:p>
        </p:txBody>
      </p:sp>
      <p:sp>
        <p:nvSpPr>
          <p:cNvPr id="1123" name="Shape 1123"/>
          <p:cNvSpPr txBox="1"/>
          <p:nvPr/>
        </p:nvSpPr>
        <p:spPr>
          <a:xfrm>
            <a:off x="381000" y="1828800"/>
            <a:ext cx="8229600" cy="838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Comparison of 0-24 h forecasts of rainfall initialized at 12 UTC 8 October 2016</a:t>
            </a:r>
          </a:p>
        </p:txBody>
      </p:sp>
      <p:sp>
        <p:nvSpPr>
          <p:cNvPr id="1124" name="Shape 112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110</a:t>
            </a:fld>
            <a:endParaRPr lang="en-US" sz="1400" b="0" i="0" u="none" strike="noStrike" cap="none">
              <a:solidFill>
                <a:srgbClr val="295F71"/>
              </a:solidFill>
              <a:latin typeface="Calibri"/>
              <a:ea typeface="Calibri"/>
              <a:cs typeface="Calibri"/>
              <a:sym typeface="Calibri"/>
            </a:endParaRPr>
          </a:p>
        </p:txBody>
      </p:sp>
      <p:pic>
        <p:nvPicPr>
          <p:cNvPr id="1125" name="Shape 1125" descr="C:\Users\bob.kuligowski\Documents\TRaP\2016MATTHEW.pmqpf.10081200.24.CTRL.png"/>
          <p:cNvPicPr preferRelativeResize="0"/>
          <p:nvPr/>
        </p:nvPicPr>
        <p:blipFill rotWithShape="1">
          <a:blip r:embed="rId3">
            <a:alphaModFix/>
          </a:blip>
          <a:srcRect/>
          <a:stretch/>
        </p:blipFill>
        <p:spPr>
          <a:xfrm>
            <a:off x="0" y="3200400"/>
            <a:ext cx="4572000" cy="2757488"/>
          </a:xfrm>
          <a:prstGeom prst="rect">
            <a:avLst/>
          </a:prstGeom>
          <a:noFill/>
          <a:ln>
            <a:noFill/>
          </a:ln>
        </p:spPr>
      </p:pic>
      <p:pic>
        <p:nvPicPr>
          <p:cNvPr id="1126" name="Shape 1126" descr="C:\Users\bob.kuligowski\Documents\TRaP\2016MATTHEW.pmqpf.10081200.24.GMI.png"/>
          <p:cNvPicPr preferRelativeResize="0"/>
          <p:nvPr/>
        </p:nvPicPr>
        <p:blipFill rotWithShape="1">
          <a:blip r:embed="rId4">
            <a:alphaModFix/>
          </a:blip>
          <a:srcRect/>
          <a:stretch/>
        </p:blipFill>
        <p:spPr>
          <a:xfrm>
            <a:off x="4572000" y="3200400"/>
            <a:ext cx="4572000" cy="2757488"/>
          </a:xfrm>
          <a:prstGeom prst="rect">
            <a:avLst/>
          </a:prstGeom>
          <a:noFill/>
          <a:ln>
            <a:noFill/>
          </a:ln>
        </p:spPr>
      </p:pic>
      <p:sp>
        <p:nvSpPr>
          <p:cNvPr id="1127" name="Shape 1127"/>
          <p:cNvSpPr txBox="1"/>
          <p:nvPr/>
        </p:nvSpPr>
        <p:spPr>
          <a:xfrm>
            <a:off x="0" y="2743200"/>
            <a:ext cx="2133599" cy="457200"/>
          </a:xfrm>
          <a:prstGeom prst="rect">
            <a:avLst/>
          </a:prstGeom>
          <a:noFill/>
          <a:ln>
            <a:noFill/>
          </a:ln>
        </p:spPr>
        <p:txBody>
          <a:bodyPr lIns="91425" tIns="45700" rIns="91425" bIns="45700" anchor="t" anchorCtr="0">
            <a:noAutofit/>
          </a:bodyPr>
          <a:lstStyle/>
          <a:p>
            <a:pPr marL="0" marR="0" lvl="0" indent="12700" algn="ctr" rtl="0">
              <a:lnSpc>
                <a:spcPct val="100000"/>
              </a:lnSpc>
              <a:spcBef>
                <a:spcPts val="0"/>
              </a:spcBef>
              <a:spcAft>
                <a:spcPts val="0"/>
              </a:spcAft>
              <a:buClr>
                <a:srgbClr val="0BD0D9"/>
              </a:buClr>
              <a:buSzPct val="25000"/>
              <a:buFont typeface="Noto Sans Symbols"/>
              <a:buNone/>
            </a:pPr>
            <a:r>
              <a:rPr lang="en-US" sz="2400" b="0" i="0" u="none" strike="noStrike" cap="none">
                <a:solidFill>
                  <a:schemeClr val="dk1"/>
                </a:solidFill>
                <a:latin typeface="Calibri"/>
                <a:ea typeface="Calibri"/>
                <a:cs typeface="Calibri"/>
                <a:sym typeface="Calibri"/>
              </a:rPr>
              <a:t>eTRaP w/o GMI</a:t>
            </a:r>
          </a:p>
        </p:txBody>
      </p:sp>
      <p:sp>
        <p:nvSpPr>
          <p:cNvPr id="1128" name="Shape 1128"/>
          <p:cNvSpPr txBox="1"/>
          <p:nvPr/>
        </p:nvSpPr>
        <p:spPr>
          <a:xfrm>
            <a:off x="4572000" y="2743200"/>
            <a:ext cx="2133599" cy="457200"/>
          </a:xfrm>
          <a:prstGeom prst="rect">
            <a:avLst/>
          </a:prstGeom>
          <a:noFill/>
          <a:ln>
            <a:noFill/>
          </a:ln>
        </p:spPr>
        <p:txBody>
          <a:bodyPr lIns="91425" tIns="45700" rIns="91425" bIns="45700" anchor="t" anchorCtr="0">
            <a:noAutofit/>
          </a:bodyPr>
          <a:lstStyle/>
          <a:p>
            <a:pPr marL="0" marR="0" lvl="0" indent="12700" algn="ctr" rtl="0">
              <a:lnSpc>
                <a:spcPct val="100000"/>
              </a:lnSpc>
              <a:spcBef>
                <a:spcPts val="0"/>
              </a:spcBef>
              <a:spcAft>
                <a:spcPts val="0"/>
              </a:spcAft>
              <a:buClr>
                <a:srgbClr val="0BD0D9"/>
              </a:buClr>
              <a:buSzPct val="25000"/>
              <a:buFont typeface="Noto Sans Symbols"/>
              <a:buNone/>
            </a:pPr>
            <a:r>
              <a:rPr lang="en-US" sz="2400" b="0" i="0" u="none" strike="noStrike" cap="none">
                <a:solidFill>
                  <a:schemeClr val="dk1"/>
                </a:solidFill>
                <a:latin typeface="Calibri"/>
                <a:ea typeface="Calibri"/>
                <a:cs typeface="Calibri"/>
                <a:sym typeface="Calibri"/>
              </a:rPr>
              <a:t>eTRaP w/GMI</a:t>
            </a:r>
          </a:p>
        </p:txBody>
      </p:sp>
      <p:sp>
        <p:nvSpPr>
          <p:cNvPr id="1129" name="Shape 1129"/>
          <p:cNvSpPr txBox="1"/>
          <p:nvPr/>
        </p:nvSpPr>
        <p:spPr>
          <a:xfrm>
            <a:off x="2438400" y="2743200"/>
            <a:ext cx="2133599" cy="457200"/>
          </a:xfrm>
          <a:prstGeom prst="rect">
            <a:avLst/>
          </a:prstGeom>
          <a:noFill/>
          <a:ln>
            <a:noFill/>
          </a:ln>
        </p:spPr>
        <p:txBody>
          <a:bodyPr lIns="91425" tIns="45700" rIns="91425" bIns="45700" anchor="t" anchorCtr="0">
            <a:noAutofit/>
          </a:bodyPr>
          <a:lstStyle/>
          <a:p>
            <a:pPr marL="0" marR="0" lvl="0" indent="12700" algn="ctr" rtl="0">
              <a:lnSpc>
                <a:spcPct val="100000"/>
              </a:lnSpc>
              <a:spcBef>
                <a:spcPts val="0"/>
              </a:spcBef>
              <a:spcAft>
                <a:spcPts val="0"/>
              </a:spcAft>
              <a:buClr>
                <a:srgbClr val="0BD0D9"/>
              </a:buClr>
              <a:buSzPct val="25000"/>
              <a:buFont typeface="Noto Sans Symbols"/>
              <a:buNone/>
            </a:pPr>
            <a:r>
              <a:rPr lang="en-US" sz="2400" b="0" i="0" u="none" strike="noStrike" cap="none">
                <a:solidFill>
                  <a:schemeClr val="dk1"/>
                </a:solidFill>
                <a:latin typeface="Calibri"/>
                <a:ea typeface="Calibri"/>
                <a:cs typeface="Calibri"/>
                <a:sym typeface="Calibri"/>
              </a:rPr>
              <a:t>Stage IV</a:t>
            </a:r>
          </a:p>
        </p:txBody>
      </p:sp>
      <p:sp>
        <p:nvSpPr>
          <p:cNvPr id="1130" name="Shape 1130"/>
          <p:cNvSpPr txBox="1"/>
          <p:nvPr/>
        </p:nvSpPr>
        <p:spPr>
          <a:xfrm>
            <a:off x="7010400" y="2743200"/>
            <a:ext cx="2133599" cy="457200"/>
          </a:xfrm>
          <a:prstGeom prst="rect">
            <a:avLst/>
          </a:prstGeom>
          <a:noFill/>
          <a:ln>
            <a:noFill/>
          </a:ln>
        </p:spPr>
        <p:txBody>
          <a:bodyPr lIns="91425" tIns="45700" rIns="91425" bIns="45700" anchor="t" anchorCtr="0">
            <a:noAutofit/>
          </a:bodyPr>
          <a:lstStyle/>
          <a:p>
            <a:pPr marL="0" marR="0" lvl="0" indent="12700" algn="ctr" rtl="0">
              <a:lnSpc>
                <a:spcPct val="100000"/>
              </a:lnSpc>
              <a:spcBef>
                <a:spcPts val="0"/>
              </a:spcBef>
              <a:spcAft>
                <a:spcPts val="0"/>
              </a:spcAft>
              <a:buClr>
                <a:srgbClr val="0BD0D9"/>
              </a:buClr>
              <a:buSzPct val="25000"/>
              <a:buFont typeface="Noto Sans Symbols"/>
              <a:buNone/>
            </a:pPr>
            <a:r>
              <a:rPr lang="en-US" sz="2400" b="0" i="0" u="none" strike="noStrike" cap="none">
                <a:solidFill>
                  <a:schemeClr val="dk1"/>
                </a:solidFill>
                <a:latin typeface="Calibri"/>
                <a:ea typeface="Calibri"/>
                <a:cs typeface="Calibri"/>
                <a:sym typeface="Calibri"/>
              </a:rPr>
              <a:t>Stage IV</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Shape 1136"/>
          <p:cNvSpPr txBox="1">
            <a:spLocks noGrp="1"/>
          </p:cNvSpPr>
          <p:nvPr>
            <p:ph type="title"/>
          </p:nvPr>
        </p:nvSpPr>
        <p:spPr>
          <a:xfrm>
            <a:off x="381000" y="1066800"/>
            <a:ext cx="8577263" cy="1347786"/>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4400" b="1" i="0" u="none" strike="noStrike" cap="none">
                <a:solidFill>
                  <a:srgbClr val="002060"/>
                </a:solidFill>
                <a:latin typeface="Calibri"/>
                <a:ea typeface="Calibri"/>
                <a:cs typeface="Calibri"/>
                <a:sym typeface="Calibri"/>
              </a:rPr>
              <a:t>System Test </a:t>
            </a:r>
            <a:r>
              <a:rPr lang="en-US" sz="4400" b="0" i="0" u="none" strike="noStrike" cap="none">
                <a:solidFill>
                  <a:srgbClr val="002060"/>
                </a:solidFill>
                <a:latin typeface="Calibri"/>
                <a:ea typeface="Calibri"/>
                <a:cs typeface="Calibri"/>
                <a:sym typeface="Calibri"/>
              </a:rPr>
              <a:t/>
            </a:r>
            <a:br>
              <a:rPr lang="en-US" sz="4400" b="0" i="0" u="none" strike="noStrike" cap="none">
                <a:solidFill>
                  <a:srgbClr val="002060"/>
                </a:solidFill>
                <a:latin typeface="Calibri"/>
                <a:ea typeface="Calibri"/>
                <a:cs typeface="Calibri"/>
                <a:sym typeface="Calibri"/>
              </a:rPr>
            </a:br>
            <a:r>
              <a:rPr lang="en-US" sz="3600" b="0" i="0" u="none" strike="noStrike" cap="none">
                <a:solidFill>
                  <a:srgbClr val="002060"/>
                </a:solidFill>
                <a:latin typeface="Calibri"/>
                <a:ea typeface="Calibri"/>
                <a:cs typeface="Calibri"/>
                <a:sym typeface="Calibri"/>
              </a:rPr>
              <a:t> </a:t>
            </a:r>
            <a:r>
              <a:rPr lang="en-US" sz="3200" b="1" i="0" u="none" strike="noStrike" cap="none">
                <a:solidFill>
                  <a:srgbClr val="002060"/>
                </a:solidFill>
                <a:latin typeface="Calibri"/>
                <a:ea typeface="Calibri"/>
                <a:cs typeface="Calibri"/>
                <a:sym typeface="Calibri"/>
              </a:rPr>
              <a:t>Processing Monitoring - Operators Needs</a:t>
            </a:r>
          </a:p>
        </p:txBody>
      </p:sp>
      <p:sp>
        <p:nvSpPr>
          <p:cNvPr id="1137" name="Shape 1137"/>
          <p:cNvSpPr txBox="1">
            <a:spLocks noGrp="1"/>
          </p:cNvSpPr>
          <p:nvPr>
            <p:ph type="body" idx="1"/>
          </p:nvPr>
        </p:nvSpPr>
        <p:spPr>
          <a:xfrm>
            <a:off x="228600" y="2819400"/>
            <a:ext cx="8467725" cy="1211262"/>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Arial"/>
                <a:ea typeface="Arial"/>
                <a:cs typeface="Arial"/>
                <a:sym typeface="Arial"/>
              </a:rPr>
              <a:t>No test needed.</a:t>
            </a:r>
          </a:p>
          <a:p>
            <a:pPr marL="273050" marR="0" lvl="0" indent="-273050" algn="l" rtl="0">
              <a:spcBef>
                <a:spcPts val="1000"/>
              </a:spcBef>
              <a:spcAft>
                <a:spcPts val="0"/>
              </a:spcAft>
              <a:buClr>
                <a:srgbClr val="0BD0D9"/>
              </a:buClr>
              <a:buSzPct val="25000"/>
              <a:buFont typeface="Noto Sans Symbols"/>
              <a:buNone/>
            </a:pPr>
            <a:endParaRPr sz="2000" b="0" i="0" u="none" strike="noStrike" cap="none">
              <a:solidFill>
                <a:schemeClr val="dk1"/>
              </a:solidFill>
              <a:latin typeface="Arial"/>
              <a:ea typeface="Arial"/>
              <a:cs typeface="Arial"/>
              <a:sym typeface="Arial"/>
            </a:endParaRPr>
          </a:p>
          <a:p>
            <a:pPr marL="273050" marR="0" lvl="0" indent="-273050" algn="l" rtl="0">
              <a:spcBef>
                <a:spcPts val="1200"/>
              </a:spcBef>
              <a:spcAft>
                <a:spcPts val="0"/>
              </a:spcAft>
              <a:buClr>
                <a:srgbClr val="0BD0D9"/>
              </a:buClr>
              <a:buSzPct val="95000"/>
              <a:buFont typeface="Noto Sans Symbols"/>
              <a:buNone/>
            </a:pPr>
            <a:endParaRPr sz="2400" b="0" i="0" u="none" strike="noStrike" cap="none">
              <a:solidFill>
                <a:schemeClr val="dk1"/>
              </a:solidFill>
              <a:latin typeface="Arial"/>
              <a:ea typeface="Arial"/>
              <a:cs typeface="Arial"/>
              <a:sym typeface="Arial"/>
            </a:endParaRPr>
          </a:p>
          <a:p>
            <a:pPr marL="273050" marR="0" lvl="0" indent="-273050" algn="l" rtl="0">
              <a:spcBef>
                <a:spcPts val="1200"/>
              </a:spcBef>
              <a:spcAft>
                <a:spcPts val="0"/>
              </a:spcAft>
              <a:buClr>
                <a:srgbClr val="0BD0D9"/>
              </a:buClr>
              <a:buSzPct val="25000"/>
              <a:buFont typeface="Noto Sans Symbols"/>
              <a:buNone/>
            </a:pPr>
            <a:r>
              <a:rPr lang="en-US" sz="2400" b="0" i="0" u="none" strike="noStrike" cap="none">
                <a:solidFill>
                  <a:srgbClr val="C00000"/>
                </a:solidFill>
                <a:latin typeface="Arial"/>
                <a:ea typeface="Arial"/>
                <a:cs typeface="Arial"/>
                <a:sym typeface="Arial"/>
              </a:rPr>
              <a:t>		</a:t>
            </a:r>
          </a:p>
        </p:txBody>
      </p:sp>
      <p:sp>
        <p:nvSpPr>
          <p:cNvPr id="1138" name="Shape 1138"/>
          <p:cNvSpPr txBox="1">
            <a:spLocks noGrp="1"/>
          </p:cNvSpPr>
          <p:nvPr>
            <p:ph type="dt" idx="10"/>
          </p:nvPr>
        </p:nvSpPr>
        <p:spPr>
          <a:xfrm>
            <a:off x="-104775" y="6534150"/>
            <a:ext cx="1714500" cy="3524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2/17/2017</a:t>
            </a:r>
          </a:p>
        </p:txBody>
      </p:sp>
      <p:sp>
        <p:nvSpPr>
          <p:cNvPr id="1139" name="Shape 1139"/>
          <p:cNvSpPr txBox="1">
            <a:spLocks noGrp="1"/>
          </p:cNvSpPr>
          <p:nvPr>
            <p:ph type="sldNum" idx="4294967295"/>
          </p:nvPr>
        </p:nvSpPr>
        <p:spPr>
          <a:xfrm>
            <a:off x="8277225" y="6477000"/>
            <a:ext cx="762000" cy="366713"/>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111</a:t>
            </a:fld>
            <a:endParaRPr lang="en-US" sz="1200" b="0" i="0" u="none" strike="noStrike" cap="none">
              <a:solidFill>
                <a:schemeClr val="dk1"/>
              </a:solidFill>
              <a:latin typeface="Arial"/>
              <a:ea typeface="Arial"/>
              <a:cs typeface="Arial"/>
              <a:sym typeface="Arial"/>
            </a:endParaRPr>
          </a:p>
        </p:txBody>
      </p:sp>
      <p:sp>
        <p:nvSpPr>
          <p:cNvPr id="1140" name="Shape 1140"/>
          <p:cNvSpPr txBox="1">
            <a:spLocks noGrp="1"/>
          </p:cNvSpPr>
          <p:nvPr>
            <p:ph type="ftr" idx="11"/>
          </p:nvPr>
        </p:nvSpPr>
        <p:spPr>
          <a:xfrm>
            <a:off x="3457575" y="6465889"/>
            <a:ext cx="3867149" cy="392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eTRaP Operational Readiness Review</a:t>
            </a:r>
          </a:p>
        </p:txBody>
      </p:sp>
    </p:spTree>
  </p:cSld>
  <p:clrMapOvr>
    <a:masterClrMapping/>
  </p:clrMapOvr>
  <p:transition spd="slow">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Shape 1146"/>
          <p:cNvSpPr txBox="1">
            <a:spLocks noGrp="1"/>
          </p:cNvSpPr>
          <p:nvPr>
            <p:ph type="title"/>
          </p:nvPr>
        </p:nvSpPr>
        <p:spPr>
          <a:xfrm>
            <a:off x="0" y="1066800"/>
            <a:ext cx="9144000" cy="1406525"/>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4400" b="1" i="0" u="none" strike="noStrike" cap="none">
                <a:solidFill>
                  <a:srgbClr val="002060"/>
                </a:solidFill>
                <a:latin typeface="Calibri"/>
                <a:ea typeface="Calibri"/>
                <a:cs typeface="Calibri"/>
                <a:sym typeface="Calibri"/>
              </a:rPr>
              <a:t> </a:t>
            </a:r>
            <a:r>
              <a:rPr lang="en-US" sz="4000" b="1" i="0" u="none" strike="noStrike" cap="none">
                <a:solidFill>
                  <a:srgbClr val="002060"/>
                </a:solidFill>
                <a:latin typeface="Calibri"/>
                <a:ea typeface="Calibri"/>
                <a:cs typeface="Calibri"/>
                <a:sym typeface="Calibri"/>
              </a:rPr>
              <a:t>System Test  </a:t>
            </a:r>
            <a:r>
              <a:rPr lang="en-US" sz="4400" b="0" i="0" u="none" strike="noStrike" cap="none">
                <a:solidFill>
                  <a:srgbClr val="002060"/>
                </a:solidFill>
                <a:latin typeface="Calibri"/>
                <a:ea typeface="Calibri"/>
                <a:cs typeface="Calibri"/>
                <a:sym typeface="Calibri"/>
              </a:rPr>
              <a:t/>
            </a:r>
            <a:br>
              <a:rPr lang="en-US" sz="4400" b="0"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 </a:t>
            </a:r>
            <a:r>
              <a:rPr lang="en-US" sz="3200" b="1" i="0" u="none" strike="noStrike" cap="none">
                <a:solidFill>
                  <a:srgbClr val="002060"/>
                </a:solidFill>
                <a:latin typeface="Calibri"/>
                <a:ea typeface="Calibri"/>
                <a:cs typeface="Calibri"/>
                <a:sym typeface="Calibri"/>
              </a:rPr>
              <a:t>Product Monitoring – QC/QA Needs </a:t>
            </a:r>
          </a:p>
        </p:txBody>
      </p:sp>
      <p:sp>
        <p:nvSpPr>
          <p:cNvPr id="1147" name="Shape 1147"/>
          <p:cNvSpPr txBox="1">
            <a:spLocks noGrp="1"/>
          </p:cNvSpPr>
          <p:nvPr>
            <p:ph type="body" idx="1"/>
          </p:nvPr>
        </p:nvSpPr>
        <p:spPr>
          <a:xfrm>
            <a:off x="228600" y="2819400"/>
            <a:ext cx="8428037" cy="792162"/>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Arial"/>
                <a:ea typeface="Arial"/>
                <a:cs typeface="Arial"/>
                <a:sym typeface="Arial"/>
              </a:rPr>
              <a:t>No test needed.</a:t>
            </a:r>
          </a:p>
          <a:p>
            <a:pPr marL="273050" marR="0" lvl="0" indent="-273050" algn="r" rtl="0">
              <a:spcBef>
                <a:spcPts val="1200"/>
              </a:spcBef>
              <a:spcAft>
                <a:spcPts val="0"/>
              </a:spcAft>
              <a:buClr>
                <a:srgbClr val="0BD0D9"/>
              </a:buClr>
              <a:buSzPct val="25000"/>
              <a:buFont typeface="Noto Sans Symbols"/>
              <a:buNone/>
            </a:pPr>
            <a:endParaRPr sz="2400" b="0" i="0" u="none" strike="noStrike" cap="none">
              <a:solidFill>
                <a:srgbClr val="C00000"/>
              </a:solidFill>
              <a:latin typeface="Arial"/>
              <a:ea typeface="Arial"/>
              <a:cs typeface="Arial"/>
              <a:sym typeface="Arial"/>
            </a:endParaRPr>
          </a:p>
          <a:p>
            <a:pPr marL="273050" marR="0" lvl="0" indent="-273050" algn="l" rtl="0">
              <a:spcBef>
                <a:spcPts val="1200"/>
              </a:spcBef>
              <a:spcAft>
                <a:spcPts val="0"/>
              </a:spcAft>
              <a:buClr>
                <a:srgbClr val="0BD0D9"/>
              </a:buClr>
              <a:buSzPct val="95000"/>
              <a:buFont typeface="Noto Sans Symbols"/>
              <a:buNone/>
            </a:pPr>
            <a:endParaRPr sz="2400" b="0" i="0" u="none" strike="noStrike" cap="none">
              <a:solidFill>
                <a:schemeClr val="dk1"/>
              </a:solidFill>
              <a:latin typeface="Arial"/>
              <a:ea typeface="Arial"/>
              <a:cs typeface="Arial"/>
              <a:sym typeface="Arial"/>
            </a:endParaRPr>
          </a:p>
          <a:p>
            <a:pPr marL="273050" marR="0" lvl="0" indent="-273050" algn="l" rtl="0">
              <a:spcBef>
                <a:spcPts val="1200"/>
              </a:spcBef>
              <a:spcAft>
                <a:spcPts val="0"/>
              </a:spcAft>
              <a:buClr>
                <a:srgbClr val="0BD0D9"/>
              </a:buClr>
              <a:buSzPct val="25000"/>
              <a:buFont typeface="Noto Sans Symbols"/>
              <a:buNone/>
            </a:pPr>
            <a:endParaRPr sz="2400" b="0" i="0" u="none" strike="noStrike" cap="none">
              <a:solidFill>
                <a:schemeClr val="dk1"/>
              </a:solidFill>
              <a:latin typeface="Arial"/>
              <a:ea typeface="Arial"/>
              <a:cs typeface="Arial"/>
              <a:sym typeface="Arial"/>
            </a:endParaRPr>
          </a:p>
          <a:p>
            <a:pPr marL="273050" marR="0" lvl="0" indent="-273050" algn="l" rtl="0">
              <a:spcBef>
                <a:spcPts val="900"/>
              </a:spcBef>
              <a:spcAft>
                <a:spcPts val="0"/>
              </a:spcAft>
              <a:buClr>
                <a:srgbClr val="0BD0D9"/>
              </a:buClr>
              <a:buSzPct val="25000"/>
              <a:buFont typeface="Noto Sans Symbols"/>
              <a:buNone/>
            </a:pPr>
            <a:endParaRPr sz="1800" b="0" i="0" u="none" strike="noStrike" cap="none">
              <a:solidFill>
                <a:schemeClr val="dk1"/>
              </a:solidFill>
              <a:latin typeface="Arial"/>
              <a:ea typeface="Arial"/>
              <a:cs typeface="Arial"/>
              <a:sym typeface="Arial"/>
            </a:endParaRPr>
          </a:p>
        </p:txBody>
      </p:sp>
      <p:sp>
        <p:nvSpPr>
          <p:cNvPr id="1148" name="Shape 114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112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Shape 1154"/>
          <p:cNvSpPr txBox="1">
            <a:spLocks noGrp="1"/>
          </p:cNvSpPr>
          <p:nvPr>
            <p:ph type="ctrTitle" idx="4294967295"/>
          </p:nvPr>
        </p:nvSpPr>
        <p:spPr>
          <a:xfrm>
            <a:off x="307975" y="2520949"/>
            <a:ext cx="8616949" cy="2117725"/>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6000" b="1" i="0" u="none" strike="noStrike" cap="none">
                <a:solidFill>
                  <a:srgbClr val="002060"/>
                </a:solidFill>
                <a:latin typeface="Calibri"/>
                <a:ea typeface="Calibri"/>
                <a:cs typeface="Calibri"/>
                <a:sym typeface="Calibri"/>
              </a:rPr>
              <a:t>System </a:t>
            </a:r>
            <a:br>
              <a:rPr lang="en-US" sz="6000" b="1" i="0"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Operational Readiness</a:t>
            </a:r>
            <a:br>
              <a:rPr lang="en-US" sz="6000" b="1" i="0"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 </a:t>
            </a:r>
            <a:r>
              <a:rPr lang="en-US" sz="4000" b="1" i="0" u="none" strike="noStrike" cap="none">
                <a:solidFill>
                  <a:srgbClr val="002060"/>
                </a:solidFill>
                <a:latin typeface="Calibri"/>
                <a:ea typeface="Calibri"/>
                <a:cs typeface="Calibri"/>
                <a:sym typeface="Calibri"/>
              </a:rPr>
              <a:t>Liqun Ma</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NESDIS/OSPO </a:t>
            </a:r>
            <a:r>
              <a:rPr lang="en-US" sz="6000" b="0" i="0" u="none" strike="noStrike" cap="none">
                <a:solidFill>
                  <a:srgbClr val="002060"/>
                </a:solidFill>
                <a:latin typeface="Calibri"/>
                <a:ea typeface="Calibri"/>
                <a:cs typeface="Calibri"/>
                <a:sym typeface="Calibri"/>
              </a:rPr>
              <a:t/>
            </a:r>
            <a:br>
              <a:rPr lang="en-US" sz="6000" b="0" i="0" u="none" strike="noStrike" cap="none">
                <a:solidFill>
                  <a:srgbClr val="002060"/>
                </a:solidFill>
                <a:latin typeface="Calibri"/>
                <a:ea typeface="Calibri"/>
                <a:cs typeface="Calibri"/>
                <a:sym typeface="Calibri"/>
              </a:rPr>
            </a:br>
            <a:endParaRPr lang="en-US" sz="6000" b="0" i="0" u="none" strike="noStrike" cap="none">
              <a:solidFill>
                <a:srgbClr val="002060"/>
              </a:solidFill>
              <a:latin typeface="Calibri"/>
              <a:ea typeface="Calibri"/>
              <a:cs typeface="Calibri"/>
              <a:sym typeface="Calibri"/>
            </a:endParaRPr>
          </a:p>
        </p:txBody>
      </p:sp>
      <p:sp>
        <p:nvSpPr>
          <p:cNvPr id="1155" name="Shape 115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113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Shape 1161"/>
          <p:cNvSpPr txBox="1">
            <a:spLocks noGrp="1"/>
          </p:cNvSpPr>
          <p:nvPr>
            <p:ph type="title"/>
          </p:nvPr>
        </p:nvSpPr>
        <p:spPr>
          <a:xfrm>
            <a:off x="0" y="1066800"/>
            <a:ext cx="9144000" cy="108902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 Products </a:t>
            </a:r>
            <a:r>
              <a:rPr lang="en-US" sz="3600" b="0" i="0" u="none" strike="noStrike" cap="none">
                <a:solidFill>
                  <a:srgbClr val="263F78"/>
                </a:solidFill>
                <a:latin typeface="Arial"/>
                <a:ea typeface="Arial"/>
                <a:cs typeface="Arial"/>
                <a:sym typeface="Arial"/>
              </a:rPr>
              <a:t/>
            </a:r>
            <a:br>
              <a:rPr lang="en-US" sz="3600" b="0" i="0" u="none" strike="noStrike" cap="none">
                <a:solidFill>
                  <a:srgbClr val="263F78"/>
                </a:solidFill>
                <a:latin typeface="Arial"/>
                <a:ea typeface="Arial"/>
                <a:cs typeface="Arial"/>
                <a:sym typeface="Arial"/>
              </a:rPr>
            </a:br>
            <a:endParaRPr lang="en-US" sz="3600" b="0" i="0" u="none" strike="noStrike" cap="none">
              <a:solidFill>
                <a:srgbClr val="263F78"/>
              </a:solidFill>
              <a:latin typeface="Arial"/>
              <a:ea typeface="Arial"/>
              <a:cs typeface="Arial"/>
              <a:sym typeface="Arial"/>
            </a:endParaRPr>
          </a:p>
        </p:txBody>
      </p:sp>
      <p:sp>
        <p:nvSpPr>
          <p:cNvPr id="1162" name="Shape 1162"/>
          <p:cNvSpPr txBox="1">
            <a:spLocks noGrp="1"/>
          </p:cNvSpPr>
          <p:nvPr>
            <p:ph type="body" idx="1"/>
          </p:nvPr>
        </p:nvSpPr>
        <p:spPr>
          <a:xfrm>
            <a:off x="457200" y="1905000"/>
            <a:ext cx="8229600" cy="43434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Inputs</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N18/N19, MetopA/B MHS single-orbit rain rates from SFS/geodist</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SSMIS (F17/F18) single-orbit rain rates from SFS/geodist</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GHE 1HR rainfall accumulations from SFS/geodist</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NPP MIRS rain rates from SFS/geodist</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GCOM-W AMSR2 rain rates from SFS/geodist</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GPM GMI rain rates from SFS/geodist</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RSMC bulletins from FOS2</a:t>
            </a:r>
          </a:p>
          <a:p>
            <a:pPr marL="273050" marR="0" lvl="0" indent="-273050" algn="l" rtl="0">
              <a:spcBef>
                <a:spcPts val="3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Coverage</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Global</a:t>
            </a:r>
          </a:p>
          <a:p>
            <a:pPr marL="273050" marR="0" lvl="0" indent="-273050" algn="l" rtl="0">
              <a:spcBef>
                <a:spcPts val="300"/>
              </a:spcBef>
              <a:spcAft>
                <a:spcPts val="0"/>
              </a:spcAft>
              <a:buClr>
                <a:srgbClr val="0BD0D9"/>
              </a:buClr>
              <a:buSzPct val="95000"/>
              <a:buFont typeface="Noto Sans Symbols"/>
              <a:buChar char="●"/>
            </a:pPr>
            <a:r>
              <a:rPr lang="en-US" sz="1800" b="1" i="0" u="none" strike="noStrike" cap="none">
                <a:solidFill>
                  <a:schemeClr val="dk1"/>
                </a:solidFill>
                <a:latin typeface="Calibri"/>
                <a:ea typeface="Calibri"/>
                <a:cs typeface="Calibri"/>
                <a:sym typeface="Calibri"/>
              </a:rPr>
              <a:t>Formats</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McIDAS AREA / ASCII / Binary</a:t>
            </a:r>
          </a:p>
          <a:p>
            <a:pPr marL="273050" marR="0" lvl="0" indent="-273050" algn="l" rtl="0">
              <a:spcBef>
                <a:spcPts val="300"/>
              </a:spcBef>
              <a:spcAft>
                <a:spcPts val="0"/>
              </a:spcAft>
              <a:buClr>
                <a:srgbClr val="0BD0D9"/>
              </a:buClr>
              <a:buSzPct val="95000"/>
              <a:buFont typeface="Noto Sans Symbols"/>
              <a:buChar char="●"/>
            </a:pPr>
            <a:r>
              <a:rPr lang="en-US" sz="1800" b="1" i="0" u="none" strike="noStrike" cap="none">
                <a:solidFill>
                  <a:schemeClr val="dk1"/>
                </a:solidFill>
                <a:latin typeface="Calibri"/>
                <a:ea typeface="Calibri"/>
                <a:cs typeface="Calibri"/>
                <a:sym typeface="Calibri"/>
              </a:rPr>
              <a:t>Latency</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4 hours</a:t>
            </a:r>
          </a:p>
        </p:txBody>
      </p:sp>
      <p:sp>
        <p:nvSpPr>
          <p:cNvPr id="1163" name="Shape 116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114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graphicFrame>
        <p:nvGraphicFramePr>
          <p:cNvPr id="1168" name="Shape 1168"/>
          <p:cNvGraphicFramePr/>
          <p:nvPr/>
        </p:nvGraphicFramePr>
        <p:xfrm>
          <a:off x="0" y="2209800"/>
          <a:ext cx="9144000" cy="4907330"/>
        </p:xfrm>
        <a:graphic>
          <a:graphicData uri="http://schemas.openxmlformats.org/drawingml/2006/table">
            <a:tbl>
              <a:tblPr>
                <a:noFill/>
                <a:tableStyleId>{F94ADCE9-7C77-41DF-AAF1-7481930DA49A}</a:tableStyleId>
              </a:tblPr>
              <a:tblGrid>
                <a:gridCol w="3048000"/>
                <a:gridCol w="3556000"/>
                <a:gridCol w="863600"/>
                <a:gridCol w="1676400"/>
              </a:tblGrid>
              <a:tr h="152400">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File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File name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Array Size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Units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r>
              <a:tr h="407975">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Ensemble average accumulated rainfall for 0-6, 6-12, 12-18, 18-24, and 00-24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AREA file: YYYY&lt;NAME&gt;avgqpf.MMDDHH00.LL, where YYYY is the year, NAME is the storm name, MMDDHH is the initialization month, day, GMT hour, and LL is the time at the beginning of the forecast interval (except 24=24-h forecast). The ASCII file has the same naming convention except with a .TXT at the end.</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6-h accumulations: inches*255/20;</a:t>
                      </a:r>
                    </a:p>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24-h accumulations: inches*255/40.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Probability-weighted accumulated rainfall for 0-6, 6-12, 12-18, 18-24, and 00-24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AREA file: YYYY&lt;NAME&gt;pmqpf.MMDDHH00.LL. The ASCII file has the sane naming convention except with a .TXT at the end.</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Same as above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 of exceedence of 25, 50, 75, or 100 mm rainfall accumulation in 6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YYYY&lt;NAME&gt;pPP(P).MMDDHH00.LL(.TXT) where PP(P) is the threshold value (mm) for the exceedance probability.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Percentage (0-100)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 of exceedence of 50, 100, 150, or 200mm rainfall accumulation in 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YYYY&lt;NAME&gt;pPP(P).MMDDHH00.24 (.TXT)</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Percentage (0-100)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bl>
          </a:graphicData>
        </a:graphic>
      </p:graphicFrame>
      <p:sp>
        <p:nvSpPr>
          <p:cNvPr id="1169" name="Shape 1169"/>
          <p:cNvSpPr txBox="1"/>
          <p:nvPr/>
        </p:nvSpPr>
        <p:spPr>
          <a:xfrm>
            <a:off x="0" y="1066800"/>
            <a:ext cx="9144000" cy="990599"/>
          </a:xfrm>
          <a:prstGeom prst="rect">
            <a:avLst/>
          </a:prstGeom>
          <a:noFill/>
          <a:ln>
            <a:noFill/>
          </a:ln>
        </p:spPr>
        <p:txBody>
          <a:bodyPr lIns="0" tIns="45700" rIns="0" bIns="0" anchor="ctr" anchorCtr="0">
            <a:noAutofit/>
          </a:bodyPr>
          <a:lstStyle/>
          <a:p>
            <a:pPr marL="0" marR="0" lvl="0" indent="0" algn="ctr" rtl="0">
              <a:lnSpc>
                <a:spcPct val="80000"/>
              </a:lnSpc>
              <a:spcBef>
                <a:spcPts val="0"/>
              </a:spcBef>
              <a:spcAft>
                <a:spcPts val="0"/>
              </a:spcAft>
              <a:buClr>
                <a:srgbClr val="263F78"/>
              </a:buClr>
              <a:buSzPct val="25000"/>
              <a:buFont typeface="Calibri"/>
              <a:buNone/>
            </a:pPr>
            <a:r>
              <a:rPr lang="en-US" sz="3700" b="1" i="0" u="none" strike="noStrike" cap="none">
                <a:solidFill>
                  <a:srgbClr val="263F78"/>
                </a:solidFill>
                <a:latin typeface="Calibri"/>
                <a:ea typeface="Calibri"/>
                <a:cs typeface="Calibri"/>
                <a:sym typeface="Calibri"/>
              </a:rPr>
              <a:t>System Operational Readiness: Products</a:t>
            </a:r>
          </a:p>
          <a:p>
            <a:pPr marL="0" marR="0" lvl="0" indent="0" algn="ctr" rtl="0">
              <a:lnSpc>
                <a:spcPct val="80000"/>
              </a:lnSpc>
              <a:spcBef>
                <a:spcPts val="0"/>
              </a:spcBef>
              <a:spcAft>
                <a:spcPts val="0"/>
              </a:spcAft>
              <a:buClr>
                <a:srgbClr val="263F78"/>
              </a:buClr>
              <a:buSzPct val="25000"/>
              <a:buFont typeface="Calibri"/>
              <a:buNone/>
            </a:pPr>
            <a:r>
              <a:rPr lang="en-US" sz="3237" b="1" i="0" u="none" strike="noStrike" cap="none">
                <a:solidFill>
                  <a:srgbClr val="263F78"/>
                </a:solidFill>
                <a:latin typeface="Calibri"/>
                <a:ea typeface="Calibri"/>
                <a:cs typeface="Calibri"/>
                <a:sym typeface="Calibri"/>
              </a:rPr>
              <a:t>output</a:t>
            </a:r>
            <a:r>
              <a:rPr lang="en-US" sz="3700" b="1" i="0" u="none" strike="noStrike" cap="none">
                <a:solidFill>
                  <a:srgbClr val="263F78"/>
                </a:solidFill>
                <a:latin typeface="Calibri"/>
                <a:ea typeface="Calibri"/>
                <a:cs typeface="Calibri"/>
                <a:sym typeface="Calibri"/>
              </a:rPr>
              <a:t> </a:t>
            </a:r>
          </a:p>
        </p:txBody>
      </p:sp>
      <p:sp>
        <p:nvSpPr>
          <p:cNvPr id="1170" name="Shape 117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115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Shape 1176"/>
          <p:cNvSpPr txBox="1">
            <a:spLocks noGrp="1"/>
          </p:cNvSpPr>
          <p:nvPr>
            <p:ph type="title"/>
          </p:nvPr>
        </p:nvSpPr>
        <p:spPr>
          <a:xfrm>
            <a:off x="0" y="1066800"/>
            <a:ext cx="9144000" cy="1219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 </a:t>
            </a:r>
            <a:r>
              <a:rPr lang="en-US" sz="5400" b="1" i="0" u="none" strike="noStrike" cap="none">
                <a:solidFill>
                  <a:srgbClr val="002060"/>
                </a:solidFill>
                <a:latin typeface="Calibri"/>
                <a:ea typeface="Calibri"/>
                <a:cs typeface="Calibri"/>
                <a:sym typeface="Calibri"/>
              </a:rPr>
              <a:t/>
            </a:r>
            <a:br>
              <a:rPr lang="en-US" sz="54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Users of Products</a:t>
            </a:r>
          </a:p>
        </p:txBody>
      </p:sp>
      <p:graphicFrame>
        <p:nvGraphicFramePr>
          <p:cNvPr id="1177" name="Shape 1177"/>
          <p:cNvGraphicFramePr/>
          <p:nvPr/>
        </p:nvGraphicFramePr>
        <p:xfrm>
          <a:off x="152400" y="2438400"/>
          <a:ext cx="8839200" cy="3610980"/>
        </p:xfrm>
        <a:graphic>
          <a:graphicData uri="http://schemas.openxmlformats.org/drawingml/2006/table">
            <a:tbl>
              <a:tblPr>
                <a:noFill/>
                <a:tableStyleId>{F94ADCE9-7C77-41DF-AAF1-7481930DA49A}</a:tableStyleId>
              </a:tblPr>
              <a:tblGrid>
                <a:gridCol w="1961175"/>
                <a:gridCol w="2069875"/>
                <a:gridCol w="2230050"/>
                <a:gridCol w="2578100"/>
              </a:tblGrid>
              <a:tr h="469900">
                <a:tc>
                  <a:txBody>
                    <a:bodyPr/>
                    <a:lstStyle/>
                    <a:p>
                      <a:pPr marL="0" marR="0" lvl="0" indent="0" algn="ctr" rtl="0">
                        <a:lnSpc>
                          <a:spcPct val="100000"/>
                        </a:lnSpc>
                        <a:spcBef>
                          <a:spcPts val="0"/>
                        </a:spcBef>
                        <a:spcAft>
                          <a:spcPts val="0"/>
                        </a:spcAft>
                        <a:buClr>
                          <a:schemeClr val="lt1"/>
                        </a:buClr>
                        <a:buSzPct val="25000"/>
                        <a:buFont typeface="Calibri"/>
                        <a:buNone/>
                      </a:pPr>
                      <a:r>
                        <a:rPr lang="en-US" sz="2800" b="1" i="0" u="none" strike="noStrike" cap="none" dirty="0">
                          <a:solidFill>
                            <a:schemeClr val="lt1"/>
                          </a:solidFill>
                          <a:latin typeface="Calibri"/>
                          <a:ea typeface="Calibri"/>
                          <a:cs typeface="Calibri"/>
                          <a:sym typeface="Calibri"/>
                        </a:rPr>
                        <a:t>User</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1D4"/>
                    </a:solidFill>
                  </a:tcPr>
                </a:tc>
                <a:tc>
                  <a:txBody>
                    <a:bodyPr/>
                    <a:lstStyle/>
                    <a:p>
                      <a:pPr marL="0" marR="0" lvl="0" indent="0" algn="ctr" rtl="0">
                        <a:lnSpc>
                          <a:spcPct val="100000"/>
                        </a:lnSpc>
                        <a:spcBef>
                          <a:spcPts val="0"/>
                        </a:spcBef>
                        <a:spcAft>
                          <a:spcPts val="0"/>
                        </a:spcAft>
                        <a:buClr>
                          <a:schemeClr val="lt1"/>
                        </a:buClr>
                        <a:buSzPct val="25000"/>
                        <a:buFont typeface="Calibri"/>
                        <a:buNone/>
                      </a:pPr>
                      <a:r>
                        <a:rPr lang="en-US" sz="2800" b="1" i="0" u="none" strike="noStrike" cap="none">
                          <a:solidFill>
                            <a:schemeClr val="lt1"/>
                          </a:solidFill>
                          <a:latin typeface="Calibri"/>
                          <a:ea typeface="Calibri"/>
                          <a:cs typeface="Calibri"/>
                          <a:sym typeface="Calibri"/>
                        </a:rPr>
                        <a:t>POCs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1D4"/>
                    </a:solidFill>
                  </a:tcPr>
                </a:tc>
                <a:tc>
                  <a:txBody>
                    <a:bodyPr/>
                    <a:lstStyle/>
                    <a:p>
                      <a:pPr marL="0" marR="0" lvl="0" indent="0" algn="ctr" rtl="0">
                        <a:lnSpc>
                          <a:spcPct val="100000"/>
                        </a:lnSpc>
                        <a:spcBef>
                          <a:spcPts val="0"/>
                        </a:spcBef>
                        <a:spcAft>
                          <a:spcPts val="0"/>
                        </a:spcAft>
                        <a:buClr>
                          <a:schemeClr val="lt1"/>
                        </a:buClr>
                        <a:buSzPct val="25000"/>
                        <a:buFont typeface="Calibri"/>
                        <a:buNone/>
                      </a:pPr>
                      <a:r>
                        <a:rPr lang="en-US" sz="2800" b="1" i="0" u="none" strike="noStrike" cap="none">
                          <a:solidFill>
                            <a:schemeClr val="lt1"/>
                          </a:solidFill>
                          <a:latin typeface="Calibri"/>
                          <a:ea typeface="Calibri"/>
                          <a:cs typeface="Calibri"/>
                          <a:sym typeface="Calibri"/>
                        </a:rPr>
                        <a:t>Products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1D4"/>
                    </a:solidFill>
                  </a:tcPr>
                </a:tc>
                <a:tc>
                  <a:txBody>
                    <a:bodyPr/>
                    <a:lstStyle/>
                    <a:p>
                      <a:pPr marL="0" marR="0" lvl="0" indent="0" algn="ctr" rtl="0">
                        <a:lnSpc>
                          <a:spcPct val="100000"/>
                        </a:lnSpc>
                        <a:spcBef>
                          <a:spcPts val="0"/>
                        </a:spcBef>
                        <a:spcAft>
                          <a:spcPts val="0"/>
                        </a:spcAft>
                        <a:buClr>
                          <a:schemeClr val="lt1"/>
                        </a:buClr>
                        <a:buSzPct val="25000"/>
                        <a:buFont typeface="Calibri"/>
                        <a:buNone/>
                      </a:pPr>
                      <a:r>
                        <a:rPr lang="en-US" sz="2800" b="1" i="0" u="none" strike="noStrike" cap="none">
                          <a:solidFill>
                            <a:schemeClr val="lt1"/>
                          </a:solidFill>
                          <a:latin typeface="Calibri"/>
                          <a:ea typeface="Calibri"/>
                          <a:cs typeface="Calibri"/>
                          <a:sym typeface="Calibri"/>
                        </a:rPr>
                        <a:t>Dissemination</a:t>
                      </a: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1D4"/>
                    </a:solidFill>
                  </a:tcPr>
                </a:tc>
              </a:tr>
              <a:tr h="657225">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dirty="0" smtClean="0">
                          <a:solidFill>
                            <a:schemeClr val="dk1"/>
                          </a:solidFill>
                          <a:latin typeface="Calibri"/>
                          <a:ea typeface="Calibri"/>
                          <a:cs typeface="Calibri"/>
                          <a:sym typeface="Calibri"/>
                        </a:rPr>
                        <a:t>WPC</a:t>
                      </a:r>
                      <a:endParaRPr lang="en-US" sz="2400" b="0" i="0" u="none" strike="noStrike" cap="none" dirty="0">
                        <a:solidFill>
                          <a:schemeClr val="dk1"/>
                        </a:solidFill>
                        <a:latin typeface="Calibri"/>
                        <a:ea typeface="Calibri"/>
                        <a:cs typeface="Calibri"/>
                        <a:sym typeface="Calibri"/>
                      </a:endParaRP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Mark Klein</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6-hourly </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dirty="0">
                          <a:solidFill>
                            <a:schemeClr val="dk1"/>
                          </a:solidFill>
                          <a:latin typeface="Calibri"/>
                          <a:ea typeface="Calibri"/>
                          <a:cs typeface="Calibri"/>
                          <a:sym typeface="Calibri"/>
                        </a:rPr>
                        <a:t>ESPC ftp server / </a:t>
                      </a:r>
                      <a:r>
                        <a:rPr lang="en-US" sz="2400" b="0" i="0" u="none" strike="noStrike" cap="none" dirty="0" smtClean="0">
                          <a:solidFill>
                            <a:schemeClr val="dk1"/>
                          </a:solidFill>
                          <a:latin typeface="Calibri"/>
                          <a:ea typeface="Calibri"/>
                          <a:cs typeface="Calibri"/>
                          <a:sym typeface="Calibri"/>
                        </a:rPr>
                        <a:t>DDS / PDA</a:t>
                      </a:r>
                      <a:endParaRPr lang="en-US" sz="2400" b="0" i="0" u="none" strike="noStrike" cap="none" dirty="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3900">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NESDIS/SAB</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Mike Turk</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6-hourly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ESPC WEB Server</a:t>
                      </a: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3900">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NCDC/CLASS</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Philip Johns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daily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dirty="0">
                          <a:solidFill>
                            <a:schemeClr val="dk1"/>
                          </a:solidFill>
                          <a:latin typeface="Calibri"/>
                          <a:ea typeface="Calibri"/>
                          <a:cs typeface="Calibri"/>
                          <a:sym typeface="Calibri"/>
                        </a:rPr>
                        <a:t>ESPC ftp server / </a:t>
                      </a:r>
                      <a:r>
                        <a:rPr lang="en-US" sz="2400" b="0" i="0" u="none" strike="noStrike" cap="none" dirty="0" smtClean="0">
                          <a:solidFill>
                            <a:schemeClr val="dk1"/>
                          </a:solidFill>
                          <a:latin typeface="Calibri"/>
                          <a:ea typeface="Calibri"/>
                          <a:cs typeface="Calibri"/>
                          <a:sym typeface="Calibri"/>
                        </a:rPr>
                        <a:t>DDS /</a:t>
                      </a:r>
                      <a:r>
                        <a:rPr lang="en-US" sz="2400" b="0" i="0" u="none" strike="noStrike" cap="none" baseline="0" dirty="0" smtClean="0">
                          <a:solidFill>
                            <a:schemeClr val="dk1"/>
                          </a:solidFill>
                          <a:latin typeface="Calibri"/>
                          <a:ea typeface="Calibri"/>
                          <a:cs typeface="Calibri"/>
                          <a:sym typeface="Calibri"/>
                        </a:rPr>
                        <a:t> PDA</a:t>
                      </a:r>
                      <a:endParaRPr lang="en-US" sz="2400" b="0" i="0" u="none" strike="noStrike" cap="none" dirty="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3900">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All other users</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All other users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6-hourly / daily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ESPC Web Server / ftp server</a:t>
                      </a: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178" name="Shape 117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116</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Shape 1184"/>
          <p:cNvSpPr txBox="1">
            <a:spLocks noGrp="1"/>
          </p:cNvSpPr>
          <p:nvPr>
            <p:ph type="title"/>
          </p:nvPr>
        </p:nvSpPr>
        <p:spPr>
          <a:xfrm>
            <a:off x="0" y="1143000"/>
            <a:ext cx="91440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a:t>
            </a:r>
            <a:r>
              <a:rPr lang="en-US" sz="4400" b="1" i="0" u="none" strike="noStrike" cap="none">
                <a:solidFill>
                  <a:srgbClr val="002060"/>
                </a:solidFill>
                <a:latin typeface="Calibri"/>
                <a:ea typeface="Calibri"/>
                <a:cs typeface="Calibri"/>
                <a:sym typeface="Calibri"/>
              </a:rPr>
              <a:t/>
            </a:r>
            <a:br>
              <a:rPr lang="en-US" sz="44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Production Environment</a:t>
            </a:r>
          </a:p>
        </p:txBody>
      </p:sp>
      <p:sp>
        <p:nvSpPr>
          <p:cNvPr id="1185" name="Shape 1185"/>
          <p:cNvSpPr txBox="1">
            <a:spLocks noGrp="1"/>
          </p:cNvSpPr>
          <p:nvPr>
            <p:ph type="body" idx="1"/>
          </p:nvPr>
        </p:nvSpPr>
        <p:spPr>
          <a:xfrm>
            <a:off x="304800" y="2438400"/>
            <a:ext cx="8567738" cy="40386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1" i="0" u="none" strike="noStrike" cap="none" dirty="0">
                <a:solidFill>
                  <a:schemeClr val="dk1"/>
                </a:solidFill>
                <a:latin typeface="Calibri"/>
                <a:ea typeface="Calibri"/>
                <a:cs typeface="Calibri"/>
                <a:sym typeface="Calibri"/>
              </a:rPr>
              <a:t>Development</a:t>
            </a:r>
            <a:r>
              <a:rPr lang="en-US" sz="2800" b="0" i="0" u="none" strike="noStrike" cap="none" dirty="0">
                <a:solidFill>
                  <a:schemeClr val="dk1"/>
                </a:solidFill>
                <a:latin typeface="Calibri"/>
                <a:ea typeface="Calibri"/>
                <a:cs typeface="Calibri"/>
                <a:sym typeface="Calibri"/>
              </a:rPr>
              <a:t> – </a:t>
            </a:r>
            <a:r>
              <a:rPr lang="en-US" sz="2800" b="0" i="0" u="none" strike="noStrike" cap="none" dirty="0" err="1">
                <a:solidFill>
                  <a:schemeClr val="dk1"/>
                </a:solidFill>
                <a:latin typeface="Calibri"/>
                <a:ea typeface="Calibri"/>
                <a:cs typeface="Calibri"/>
                <a:sym typeface="Calibri"/>
              </a:rPr>
              <a:t>geodev</a:t>
            </a:r>
            <a:endParaRPr lang="en-US" sz="2800" b="0" i="0" u="none" strike="noStrike" cap="none" dirty="0">
              <a:solidFill>
                <a:schemeClr val="dk1"/>
              </a:solidFill>
              <a:latin typeface="Calibri"/>
              <a:ea typeface="Calibri"/>
              <a:cs typeface="Calibri"/>
              <a:sym typeface="Calibri"/>
            </a:endParaRPr>
          </a:p>
          <a:p>
            <a:pPr marL="273050" marR="0" lvl="0" indent="-273050" algn="l" rtl="0">
              <a:spcBef>
                <a:spcPts val="600"/>
              </a:spcBef>
              <a:spcAft>
                <a:spcPts val="0"/>
              </a:spcAft>
              <a:buClr>
                <a:srgbClr val="0BD0D9"/>
              </a:buClr>
              <a:buSzPct val="95000"/>
              <a:buFont typeface="Noto Sans Symbols"/>
              <a:buChar char="●"/>
            </a:pPr>
            <a:r>
              <a:rPr lang="en-US" sz="2800" b="1" i="0" u="none" strike="noStrike" cap="none" dirty="0">
                <a:solidFill>
                  <a:schemeClr val="dk1"/>
                </a:solidFill>
                <a:latin typeface="Calibri"/>
                <a:ea typeface="Calibri"/>
                <a:cs typeface="Calibri"/>
                <a:sym typeface="Calibri"/>
              </a:rPr>
              <a:t>Testing </a:t>
            </a:r>
            <a:r>
              <a:rPr lang="en-US" sz="2800" b="0" i="0" u="none" strike="noStrike" cap="none" dirty="0">
                <a:solidFill>
                  <a:schemeClr val="dk1"/>
                </a:solidFill>
                <a:latin typeface="Calibri"/>
                <a:ea typeface="Calibri"/>
                <a:cs typeface="Calibri"/>
                <a:sym typeface="Calibri"/>
              </a:rPr>
              <a:t>– geoprod3t</a:t>
            </a:r>
          </a:p>
          <a:p>
            <a:pPr marL="273050" marR="0" lvl="0" indent="-273050" algn="l" rtl="0">
              <a:spcBef>
                <a:spcPts val="600"/>
              </a:spcBef>
              <a:spcAft>
                <a:spcPts val="0"/>
              </a:spcAft>
              <a:buClr>
                <a:srgbClr val="0BD0D9"/>
              </a:buClr>
              <a:buSzPct val="95000"/>
              <a:buFont typeface="Noto Sans Symbols"/>
              <a:buChar char="●"/>
            </a:pPr>
            <a:r>
              <a:rPr lang="en-US" sz="2800" b="1" i="0" u="none" strike="noStrike" cap="none" dirty="0">
                <a:solidFill>
                  <a:schemeClr val="dk1"/>
                </a:solidFill>
                <a:latin typeface="Calibri"/>
                <a:ea typeface="Calibri"/>
                <a:cs typeface="Calibri"/>
                <a:sym typeface="Calibri"/>
              </a:rPr>
              <a:t>Production</a:t>
            </a:r>
            <a:r>
              <a:rPr lang="en-US" sz="2800" b="0" i="0" u="none" strike="noStrike" cap="none" dirty="0">
                <a:solidFill>
                  <a:schemeClr val="dk1"/>
                </a:solidFill>
                <a:latin typeface="Calibri"/>
                <a:ea typeface="Calibri"/>
                <a:cs typeface="Calibri"/>
                <a:sym typeface="Calibri"/>
              </a:rPr>
              <a:t> – geoprod3</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Upgraded eTRaP will be running to generate the operational products on geoprod3</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eTRaP products are distributed to users through ESPC web server(GP5), DDS </a:t>
            </a:r>
            <a:r>
              <a:rPr lang="en-US" sz="2400" b="0" i="0" u="none" strike="noStrike" cap="none" dirty="0" smtClean="0">
                <a:solidFill>
                  <a:schemeClr val="dk1"/>
                </a:solidFill>
                <a:latin typeface="Calibri"/>
                <a:ea typeface="Calibri"/>
                <a:cs typeface="Calibri"/>
                <a:sym typeface="Calibri"/>
              </a:rPr>
              <a:t>/ PDA </a:t>
            </a:r>
            <a:r>
              <a:rPr lang="en-US" sz="2400" b="0" i="0" u="none" strike="noStrike" cap="none" dirty="0">
                <a:solidFill>
                  <a:schemeClr val="dk1"/>
                </a:solidFill>
                <a:latin typeface="Calibri"/>
                <a:ea typeface="Calibri"/>
                <a:cs typeface="Calibri"/>
                <a:sym typeface="Calibri"/>
              </a:rPr>
              <a:t>and anonymous ftp server </a:t>
            </a:r>
            <a:r>
              <a:rPr lang="en-US" sz="2400" b="0" i="0" u="none" strike="noStrike" cap="none" dirty="0" err="1">
                <a:solidFill>
                  <a:schemeClr val="dk1"/>
                </a:solidFill>
                <a:latin typeface="Calibri"/>
                <a:ea typeface="Calibri"/>
                <a:cs typeface="Calibri"/>
                <a:sym typeface="Calibri"/>
              </a:rPr>
              <a:t>Satepsanone</a:t>
            </a:r>
            <a:r>
              <a:rPr lang="en-US" sz="2400" b="0" i="0" u="none" strike="noStrike" cap="none" dirty="0">
                <a:solidFill>
                  <a:schemeClr val="dk1"/>
                </a:solidFill>
                <a:latin typeface="Calibri"/>
                <a:ea typeface="Calibri"/>
                <a:cs typeface="Calibri"/>
                <a:sym typeface="Calibri"/>
              </a:rPr>
              <a:t>.</a:t>
            </a:r>
          </a:p>
          <a:p>
            <a:pPr marL="273050" marR="0" lvl="0" indent="-273050" algn="l" rtl="0">
              <a:spcBef>
                <a:spcPts val="600"/>
              </a:spcBef>
              <a:spcAft>
                <a:spcPts val="0"/>
              </a:spcAft>
              <a:buClr>
                <a:srgbClr val="0BD0D9"/>
              </a:buClr>
              <a:buSzPct val="95000"/>
              <a:buFont typeface="Noto Sans Symbols"/>
              <a:buChar char="●"/>
            </a:pPr>
            <a:r>
              <a:rPr lang="en-US" sz="2800" b="1" i="0" u="none" strike="noStrike" cap="none" dirty="0">
                <a:solidFill>
                  <a:schemeClr val="dk1"/>
                </a:solidFill>
                <a:latin typeface="Calibri"/>
                <a:ea typeface="Calibri"/>
                <a:cs typeface="Calibri"/>
                <a:sym typeface="Calibri"/>
              </a:rPr>
              <a:t>Backup – </a:t>
            </a:r>
            <a:r>
              <a:rPr lang="en-US" sz="2600" b="0" i="0" u="none" strike="noStrike" cap="none" dirty="0">
                <a:solidFill>
                  <a:schemeClr val="dk1"/>
                </a:solidFill>
                <a:latin typeface="Calibri"/>
                <a:ea typeface="Calibri"/>
                <a:cs typeface="Calibri"/>
                <a:sym typeface="Calibri"/>
              </a:rPr>
              <a:t>No backup server </a:t>
            </a:r>
          </a:p>
          <a:p>
            <a:pPr marL="639763" marR="0" lvl="1" indent="-246062" algn="l" rtl="0">
              <a:spcBef>
                <a:spcPts val="800"/>
              </a:spcBef>
              <a:spcAft>
                <a:spcPts val="0"/>
              </a:spcAft>
              <a:buClr>
                <a:schemeClr val="accent1"/>
              </a:buClr>
              <a:buSzPct val="25000"/>
              <a:buFont typeface="Noto Sans Symbols"/>
              <a:buNone/>
            </a:pPr>
            <a:endParaRPr sz="1600" b="0" i="0" u="none" strike="noStrike" cap="none" dirty="0">
              <a:solidFill>
                <a:srgbClr val="253D75"/>
              </a:solidFill>
              <a:latin typeface="Arial"/>
              <a:ea typeface="Arial"/>
              <a:cs typeface="Arial"/>
              <a:sym typeface="Arial"/>
            </a:endParaRPr>
          </a:p>
        </p:txBody>
      </p:sp>
      <p:sp>
        <p:nvSpPr>
          <p:cNvPr id="1186" name="Shape 118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117</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Shape 1192"/>
          <p:cNvSpPr txBox="1">
            <a:spLocks noGrp="1"/>
          </p:cNvSpPr>
          <p:nvPr>
            <p:ph type="title"/>
          </p:nvPr>
        </p:nvSpPr>
        <p:spPr>
          <a:xfrm>
            <a:off x="0" y="1066800"/>
            <a:ext cx="9144000" cy="1282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Dissemination</a:t>
            </a:r>
          </a:p>
        </p:txBody>
      </p:sp>
      <p:sp>
        <p:nvSpPr>
          <p:cNvPr id="1193" name="Shape 1193"/>
          <p:cNvSpPr txBox="1">
            <a:spLocks noGrp="1"/>
          </p:cNvSpPr>
          <p:nvPr>
            <p:ph type="body" idx="1"/>
          </p:nvPr>
        </p:nvSpPr>
        <p:spPr>
          <a:xfrm>
            <a:off x="304800" y="2362200"/>
            <a:ext cx="8585200" cy="33527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Internet (web Interface)</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No change</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DDS/PDA</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No change</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err="1">
                <a:solidFill>
                  <a:schemeClr val="dk1"/>
                </a:solidFill>
                <a:latin typeface="Calibri"/>
                <a:ea typeface="Calibri"/>
                <a:cs typeface="Calibri"/>
                <a:sym typeface="Calibri"/>
              </a:rPr>
              <a:t>Satepsanone</a:t>
            </a:r>
            <a:endParaRPr lang="en-US" sz="28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No change</a:t>
            </a:r>
          </a:p>
          <a:p>
            <a:pPr marL="639763" marR="0" lvl="1" indent="-246062" algn="l" rtl="0">
              <a:spcBef>
                <a:spcPts val="1000"/>
              </a:spcBef>
              <a:spcAft>
                <a:spcPts val="0"/>
              </a:spcAft>
              <a:buClr>
                <a:schemeClr val="accent1"/>
              </a:buClr>
              <a:buSzPct val="2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1194" name="Shape 11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118</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Shape 1200"/>
          <p:cNvSpPr txBox="1">
            <a:spLocks noGrp="1"/>
          </p:cNvSpPr>
          <p:nvPr>
            <p:ph type="title"/>
          </p:nvPr>
        </p:nvSpPr>
        <p:spPr>
          <a:xfrm>
            <a:off x="0" y="1066800"/>
            <a:ext cx="91440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 </a:t>
            </a:r>
            <a:r>
              <a:rPr lang="en-US" sz="4000" b="1" i="0" u="none" strike="noStrike" cap="none">
                <a:solidFill>
                  <a:srgbClr val="263F78"/>
                </a:solidFill>
                <a:latin typeface="Calibri"/>
                <a:ea typeface="Calibri"/>
                <a:cs typeface="Calibri"/>
                <a:sym typeface="Calibri"/>
              </a:rPr>
              <a:t/>
            </a:r>
            <a:br>
              <a:rPr lang="en-US" sz="4000" b="1" i="0" u="none" strike="noStrike" cap="none">
                <a:solidFill>
                  <a:srgbClr val="263F78"/>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Monitoring </a:t>
            </a:r>
          </a:p>
        </p:txBody>
      </p:sp>
      <p:sp>
        <p:nvSpPr>
          <p:cNvPr id="1201" name="Shape 1201"/>
          <p:cNvSpPr txBox="1">
            <a:spLocks noGrp="1"/>
          </p:cNvSpPr>
          <p:nvPr>
            <p:ph type="body" idx="1"/>
          </p:nvPr>
        </p:nvSpPr>
        <p:spPr>
          <a:xfrm>
            <a:off x="457200" y="2506663"/>
            <a:ext cx="8229600" cy="25225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Arial"/>
                <a:ea typeface="Arial"/>
                <a:cs typeface="Arial"/>
                <a:sym typeface="Arial"/>
              </a:rPr>
              <a:t>Quality Monitoring</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No change</a:t>
            </a:r>
          </a:p>
          <a:p>
            <a:pPr marL="273050" marR="0" lvl="1" indent="-273050" algn="l" rtl="0">
              <a:spcBef>
                <a:spcPts val="600"/>
              </a:spcBef>
              <a:spcAft>
                <a:spcPts val="0"/>
              </a:spcAft>
              <a:buClr>
                <a:srgbClr val="6BB1C9"/>
              </a:buClr>
              <a:buSzPct val="25000"/>
              <a:buFont typeface="Noto Sans Symbols"/>
              <a:buNone/>
            </a:pPr>
            <a:endParaRPr sz="3200" b="0" i="0" u="none" strike="noStrike" cap="none">
              <a:solidFill>
                <a:schemeClr val="dk1"/>
              </a:solidFill>
              <a:latin typeface="Arial"/>
              <a:ea typeface="Arial"/>
              <a:cs typeface="Arial"/>
              <a:sym typeface="Arial"/>
            </a:endParaRP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Arial"/>
                <a:ea typeface="Arial"/>
                <a:cs typeface="Arial"/>
                <a:sym typeface="Arial"/>
              </a:rPr>
              <a:t>Performance Monitoring</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No change</a:t>
            </a:r>
          </a:p>
          <a:p>
            <a:pPr marL="639763" marR="0" lvl="1" indent="-246062" algn="l" rtl="0">
              <a:lnSpc>
                <a:spcPct val="80000"/>
              </a:lnSpc>
              <a:spcBef>
                <a:spcPts val="560"/>
              </a:spcBef>
              <a:spcAft>
                <a:spcPts val="0"/>
              </a:spcAft>
              <a:buClr>
                <a:schemeClr val="accent1"/>
              </a:buClr>
              <a:buSzPct val="85000"/>
              <a:buFont typeface="Noto Sans Symbols"/>
              <a:buNone/>
            </a:pPr>
            <a:endParaRPr sz="2800" b="0" i="0" u="none" strike="noStrike" cap="none">
              <a:solidFill>
                <a:schemeClr val="dk1"/>
              </a:solidFill>
              <a:latin typeface="Arial"/>
              <a:ea typeface="Arial"/>
              <a:cs typeface="Arial"/>
              <a:sym typeface="Arial"/>
            </a:endParaRPr>
          </a:p>
          <a:p>
            <a:pPr marL="639763" marR="0" lvl="1" indent="-246062" algn="l" rtl="0">
              <a:lnSpc>
                <a:spcPct val="80000"/>
              </a:lnSpc>
              <a:spcBef>
                <a:spcPts val="560"/>
              </a:spcBef>
              <a:spcAft>
                <a:spcPts val="0"/>
              </a:spcAft>
              <a:buClr>
                <a:schemeClr val="accent1"/>
              </a:buClr>
              <a:buSzPct val="85000"/>
              <a:buFont typeface="Noto Sans Symbols"/>
              <a:buNone/>
            </a:pPr>
            <a:endParaRPr sz="2800" b="0" i="0" u="none" strike="noStrike" cap="none">
              <a:solidFill>
                <a:schemeClr val="dk1"/>
              </a:solidFill>
              <a:latin typeface="Arial"/>
              <a:ea typeface="Arial"/>
              <a:cs typeface="Arial"/>
              <a:sym typeface="Arial"/>
            </a:endParaRPr>
          </a:p>
          <a:p>
            <a:pPr marL="639763" marR="0" lvl="1" indent="-246062" algn="l" rtl="0">
              <a:lnSpc>
                <a:spcPct val="90000"/>
              </a:lnSpc>
              <a:spcBef>
                <a:spcPts val="720"/>
              </a:spcBef>
              <a:spcAft>
                <a:spcPts val="0"/>
              </a:spcAft>
              <a:buClr>
                <a:schemeClr val="accent1"/>
              </a:buClr>
              <a:buSzPct val="85000"/>
              <a:buFont typeface="Noto Sans Symbols"/>
              <a:buNone/>
            </a:pPr>
            <a:endParaRPr sz="3600" b="0" i="0" u="none" strike="noStrike" cap="none">
              <a:solidFill>
                <a:schemeClr val="dk1"/>
              </a:solidFill>
              <a:latin typeface="Arial"/>
              <a:ea typeface="Arial"/>
              <a:cs typeface="Arial"/>
              <a:sym typeface="Arial"/>
            </a:endParaRPr>
          </a:p>
        </p:txBody>
      </p:sp>
      <p:sp>
        <p:nvSpPr>
          <p:cNvPr id="1202" name="Shape 120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119</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09600" y="1905000"/>
            <a:ext cx="7848599" cy="44958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1600" b="1" i="0" u="none" strike="noStrike" cap="none">
                <a:solidFill>
                  <a:schemeClr val="dk1"/>
                </a:solidFill>
                <a:latin typeface="Arial"/>
                <a:ea typeface="Arial"/>
                <a:cs typeface="Arial"/>
                <a:sym typeface="Arial"/>
              </a:rPr>
              <a:t>Apr 16: Development Phase Begins</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Apr 16: IPT Lead informed to begin product development</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Apr 16: Development processing system defined</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Oct 16: Test cases processed</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Oct 16: Code is prepared for implementation</a:t>
            </a:r>
          </a:p>
          <a:p>
            <a:pPr marL="273050" marR="0" lvl="0" indent="-273050" algn="l" rtl="0">
              <a:spcBef>
                <a:spcPts val="320"/>
              </a:spcBef>
              <a:spcAft>
                <a:spcPts val="0"/>
              </a:spcAft>
              <a:buClr>
                <a:srgbClr val="0BD0D9"/>
              </a:buClr>
              <a:buSzPct val="95000"/>
              <a:buFont typeface="Noto Sans Symbols"/>
              <a:buChar char="●"/>
            </a:pPr>
            <a:r>
              <a:rPr lang="en-US" sz="1600" b="1" i="0" u="none" strike="noStrike" cap="none">
                <a:solidFill>
                  <a:schemeClr val="dk1"/>
                </a:solidFill>
                <a:latin typeface="Arial"/>
                <a:ea typeface="Arial"/>
                <a:cs typeface="Arial"/>
                <a:sym typeface="Arial"/>
              </a:rPr>
              <a:t>Oct 16:  Pre-operational Phase Begins</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Oct 16: Operational and backup processing capabilities in place</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Oct 16: Pre-operational product output evaluated &amp; tested</a:t>
            </a:r>
          </a:p>
          <a:p>
            <a:pPr marL="639763" marR="0" lvl="1" indent="-246062" algn="l" rtl="0">
              <a:spcBef>
                <a:spcPts val="280"/>
              </a:spcBef>
              <a:spcAft>
                <a:spcPts val="0"/>
              </a:spcAft>
              <a:buClr>
                <a:schemeClr val="accent1"/>
              </a:buClr>
              <a:buSzPct val="85000"/>
              <a:buFont typeface="Noto Sans Symbols"/>
              <a:buChar char="●"/>
            </a:pPr>
            <a:r>
              <a:rPr lang="en-US" sz="1400" b="0" i="0" u="none" strike="sngStrike" cap="none">
                <a:solidFill>
                  <a:schemeClr val="dk1"/>
                </a:solidFill>
                <a:latin typeface="Arial"/>
                <a:ea typeface="Arial"/>
                <a:cs typeface="Arial"/>
                <a:sym typeface="Arial"/>
              </a:rPr>
              <a:t>Nov 16:  System/Algorithm Readiness Review</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Nov 16: Code transitions to operations; all documentation is complete</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Dec 16: Operational and backup capabilities reach ops status</a:t>
            </a:r>
          </a:p>
          <a:p>
            <a:pPr marL="639763" marR="0" lvl="1" indent="-246062" algn="l" rtl="0">
              <a:spcBef>
                <a:spcPts val="280"/>
              </a:spcBef>
              <a:spcAft>
                <a:spcPts val="0"/>
              </a:spcAft>
              <a:buClr>
                <a:schemeClr val="accent1"/>
              </a:buClr>
              <a:buSzPct val="85000"/>
              <a:buFont typeface="Noto Sans Symbols"/>
              <a:buChar char="●"/>
            </a:pPr>
            <a:r>
              <a:rPr lang="en-US" sz="1400" b="1" i="0" u="none" strike="noStrike" cap="none">
                <a:solidFill>
                  <a:srgbClr val="FF0000"/>
                </a:solidFill>
                <a:latin typeface="Arial"/>
                <a:ea typeface="Arial"/>
                <a:cs typeface="Arial"/>
                <a:sym typeface="Arial"/>
              </a:rPr>
              <a:t>Dec 16:  Operational Readiness Review</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Dec 16: Update SPSRB Oversight Panel(s) on product status</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Dec 16: Brief OSPO capability is ready to operational</a:t>
            </a:r>
          </a:p>
          <a:p>
            <a:pPr marL="273050" marR="0" lvl="0" indent="-273050" algn="l" rtl="0">
              <a:spcBef>
                <a:spcPts val="320"/>
              </a:spcBef>
              <a:spcAft>
                <a:spcPts val="0"/>
              </a:spcAft>
              <a:buClr>
                <a:srgbClr val="0BD0D9"/>
              </a:buClr>
              <a:buSzPct val="95000"/>
              <a:buFont typeface="Noto Sans Symbols"/>
              <a:buChar char="●"/>
            </a:pPr>
            <a:r>
              <a:rPr lang="en-US" sz="1600" b="1" i="0" u="none" strike="noStrike" cap="none">
                <a:solidFill>
                  <a:schemeClr val="dk1"/>
                </a:solidFill>
                <a:latin typeface="Arial"/>
                <a:ea typeface="Arial"/>
                <a:cs typeface="Arial"/>
                <a:sym typeface="Arial"/>
              </a:rPr>
              <a:t>Dec 16:  Operational Phase Begins</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Jan 17: SPSRB manager and secretaries notified update/upgrade went into operations.</a:t>
            </a:r>
          </a:p>
          <a:p>
            <a:pPr marL="914400" marR="0" lvl="2" indent="-254000" algn="l" rtl="0">
              <a:spcBef>
                <a:spcPts val="210"/>
              </a:spcBef>
              <a:spcAft>
                <a:spcPts val="0"/>
              </a:spcAft>
              <a:buClr>
                <a:schemeClr val="accent2"/>
              </a:buClr>
              <a:buSzPct val="66818"/>
              <a:buFont typeface="Noto Sans Symbols"/>
              <a:buChar char="●"/>
            </a:pPr>
            <a:r>
              <a:rPr lang="en-US" sz="1050" b="0" i="0" u="none" strike="noStrike" cap="none">
                <a:solidFill>
                  <a:schemeClr val="dk1"/>
                </a:solidFill>
                <a:latin typeface="Arial"/>
                <a:ea typeface="Arial"/>
                <a:cs typeface="Arial"/>
                <a:sym typeface="Arial"/>
              </a:rPr>
              <a:t>SPSRB Secretaries/manager update the SPSRB product metrics web pages</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Jan 17: OSGS updates Satellite Products database 	</a:t>
            </a:r>
          </a:p>
        </p:txBody>
      </p:sp>
      <p:sp>
        <p:nvSpPr>
          <p:cNvPr id="228" name="Shape 228"/>
          <p:cNvSpPr txBox="1"/>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Plan</a:t>
            </a:r>
          </a:p>
        </p:txBody>
      </p:sp>
      <p:sp>
        <p:nvSpPr>
          <p:cNvPr id="229" name="Shape 22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Shape 1208"/>
          <p:cNvSpPr txBox="1">
            <a:spLocks noGrp="1"/>
          </p:cNvSpPr>
          <p:nvPr>
            <p:ph type="title"/>
          </p:nvPr>
        </p:nvSpPr>
        <p:spPr>
          <a:xfrm>
            <a:off x="0" y="1066800"/>
            <a:ext cx="9144000" cy="117475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 </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Operation and Maintenance </a:t>
            </a:r>
          </a:p>
        </p:txBody>
      </p:sp>
      <p:sp>
        <p:nvSpPr>
          <p:cNvPr id="1209" name="Shape 1209"/>
          <p:cNvSpPr txBox="1">
            <a:spLocks noGrp="1"/>
          </p:cNvSpPr>
          <p:nvPr>
            <p:ph type="body" idx="1"/>
          </p:nvPr>
        </p:nvSpPr>
        <p:spPr>
          <a:xfrm>
            <a:off x="457200" y="2209800"/>
            <a:ext cx="8296274" cy="43434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1" i="0" u="none" strike="noStrike" cap="none">
                <a:solidFill>
                  <a:schemeClr val="dk1"/>
                </a:solidFill>
                <a:latin typeface="Calibri"/>
                <a:ea typeface="Calibri"/>
                <a:cs typeface="Calibri"/>
                <a:sym typeface="Calibri"/>
              </a:rPr>
              <a:t>O&amp;M Procedures remain the same (no change)</a:t>
            </a:r>
          </a:p>
          <a:p>
            <a:pPr marL="273050" marR="0" lvl="0" indent="-273050" algn="l" rtl="0">
              <a:spcBef>
                <a:spcPts val="0"/>
              </a:spcBef>
              <a:spcAft>
                <a:spcPts val="0"/>
              </a:spcAft>
              <a:buClr>
                <a:srgbClr val="0BD0D9"/>
              </a:buClr>
              <a:buSzPct val="95000"/>
              <a:buFont typeface="Noto Sans Symbols"/>
              <a:buNone/>
            </a:pPr>
            <a:endParaRPr sz="2400" b="1" i="0" u="none" strike="noStrike" cap="none">
              <a:solidFill>
                <a:schemeClr val="dk1"/>
              </a:solidFill>
              <a:latin typeface="Calibri"/>
              <a:ea typeface="Calibri"/>
              <a:cs typeface="Calibri"/>
              <a:sym typeface="Calibri"/>
            </a:endParaRPr>
          </a:p>
          <a:p>
            <a:pPr marL="273050" marR="0" lvl="0" indent="-273050" algn="l" rtl="0">
              <a:spcBef>
                <a:spcPts val="0"/>
              </a:spcBef>
              <a:spcAft>
                <a:spcPts val="0"/>
              </a:spcAft>
              <a:buClr>
                <a:srgbClr val="0BD0D9"/>
              </a:buClr>
              <a:buSzPct val="95000"/>
              <a:buFont typeface="Noto Sans Symbols"/>
              <a:buChar char="●"/>
            </a:pPr>
            <a:r>
              <a:rPr lang="en-US" sz="2400" b="1" i="0" u="none" strike="noStrike" cap="none">
                <a:solidFill>
                  <a:schemeClr val="dk1"/>
                </a:solidFill>
                <a:latin typeface="Calibri"/>
                <a:ea typeface="Calibri"/>
                <a:cs typeface="Calibri"/>
                <a:sym typeface="Calibri"/>
              </a:rPr>
              <a:t>Operational Support remain the same (no change)</a:t>
            </a:r>
          </a:p>
          <a:p>
            <a:pPr marL="273050" marR="0" lvl="0" indent="-273050" algn="l" rtl="0">
              <a:spcBef>
                <a:spcPts val="0"/>
              </a:spcBef>
              <a:spcAft>
                <a:spcPts val="0"/>
              </a:spcAft>
              <a:buClr>
                <a:srgbClr val="0BD0D9"/>
              </a:buClr>
              <a:buSzPct val="95000"/>
              <a:buFont typeface="Noto Sans Symbols"/>
              <a:buNone/>
            </a:pPr>
            <a:endParaRPr sz="2400" b="1" i="0" u="none" strike="noStrike" cap="none">
              <a:solidFill>
                <a:schemeClr val="dk1"/>
              </a:solidFill>
              <a:latin typeface="Calibri"/>
              <a:ea typeface="Calibri"/>
              <a:cs typeface="Calibri"/>
              <a:sym typeface="Calibri"/>
            </a:endParaRPr>
          </a:p>
        </p:txBody>
      </p:sp>
      <p:sp>
        <p:nvSpPr>
          <p:cNvPr id="1210" name="Shape 121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120</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Shape 1216"/>
          <p:cNvSpPr txBox="1">
            <a:spLocks noGrp="1"/>
          </p:cNvSpPr>
          <p:nvPr>
            <p:ph type="title"/>
          </p:nvPr>
        </p:nvSpPr>
        <p:spPr>
          <a:xfrm>
            <a:off x="76200" y="1066800"/>
            <a:ext cx="8713788" cy="124936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263F78"/>
                </a:solidFill>
                <a:latin typeface="Calibri"/>
                <a:ea typeface="Calibri"/>
                <a:cs typeface="Calibri"/>
                <a:sym typeface="Calibri"/>
              </a:rPr>
              <a:t> </a:t>
            </a:r>
            <a:r>
              <a:rPr lang="en-US" sz="3600" b="1" i="0" u="none" strike="noStrike" cap="none">
                <a:solidFill>
                  <a:srgbClr val="002060"/>
                </a:solidFill>
                <a:latin typeface="Calibri"/>
                <a:ea typeface="Calibri"/>
                <a:cs typeface="Calibri"/>
                <a:sym typeface="Calibri"/>
              </a:rPr>
              <a:t>System Operational Readiness </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 QA – Code Standards</a:t>
            </a:r>
          </a:p>
        </p:txBody>
      </p:sp>
      <p:sp>
        <p:nvSpPr>
          <p:cNvPr id="1217" name="Shape 1217"/>
          <p:cNvSpPr txBox="1">
            <a:spLocks noGrp="1"/>
          </p:cNvSpPr>
          <p:nvPr>
            <p:ph type="body" idx="1"/>
          </p:nvPr>
        </p:nvSpPr>
        <p:spPr>
          <a:xfrm>
            <a:off x="533400" y="2286000"/>
            <a:ext cx="8262936" cy="37337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eTRaP operational team has been working with the development team to ensure that the upgraded eTRaP follows ESPC operational requirements / guidance:</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Directory structures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File/directory naming conventions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Operational log file content</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Error tracking and handling</a:t>
            </a:r>
          </a:p>
        </p:txBody>
      </p:sp>
      <p:sp>
        <p:nvSpPr>
          <p:cNvPr id="1218" name="Shape 121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121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Shape 1224"/>
          <p:cNvSpPr txBox="1">
            <a:spLocks noGrp="1"/>
          </p:cNvSpPr>
          <p:nvPr>
            <p:ph type="title"/>
          </p:nvPr>
        </p:nvSpPr>
        <p:spPr>
          <a:xfrm>
            <a:off x="0" y="1066800"/>
            <a:ext cx="9144000" cy="12191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 </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QA – CM and IT security </a:t>
            </a:r>
          </a:p>
        </p:txBody>
      </p:sp>
      <p:sp>
        <p:nvSpPr>
          <p:cNvPr id="1225" name="Shape 1225"/>
          <p:cNvSpPr txBox="1">
            <a:spLocks noGrp="1"/>
          </p:cNvSpPr>
          <p:nvPr>
            <p:ph type="body" idx="1"/>
          </p:nvPr>
        </p:nvSpPr>
        <p:spPr>
          <a:xfrm>
            <a:off x="304800" y="2209799"/>
            <a:ext cx="8267699" cy="43434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Product Implementation </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Implementation on parallel test environment and transition to operation are tasked and managed by CRs (WR1805 and CCR3833) through OSPO Enterprise Configuration Management Tool (ECMT)</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Software CM follows ESPC Software Configuration Management Process and Procedures Manual</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Related code and scripts will be checked into subversion</a:t>
            </a:r>
          </a:p>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Security Procedures</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upgraded eTRaP is being tested in a separate test environment (geoprod3t) before installation in operational environment (geoprod3)</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SIA will be performed for this eTRaP upgrade before the system is promoted into operations</a:t>
            </a:r>
          </a:p>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Documents will be under the CM control at OSPO</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G:\Common\ESPC Library</a:t>
            </a:r>
          </a:p>
          <a:p>
            <a:pPr marL="639763" marR="0" lvl="1" indent="-246062" algn="l" rtl="0">
              <a:lnSpc>
                <a:spcPct val="80000"/>
              </a:lnSpc>
              <a:spcBef>
                <a:spcPts val="300"/>
              </a:spcBef>
              <a:spcAft>
                <a:spcPts val="0"/>
              </a:spcAft>
              <a:buClr>
                <a:schemeClr val="accent1"/>
              </a:buClr>
              <a:buSzPct val="25000"/>
              <a:buFont typeface="Noto Sans Symbols"/>
              <a:buNone/>
            </a:pPr>
            <a:endParaRPr sz="1600" b="0" i="0" u="none" strike="noStrike" cap="none">
              <a:solidFill>
                <a:schemeClr val="dk1"/>
              </a:solidFill>
              <a:latin typeface="Calibri"/>
              <a:ea typeface="Calibri"/>
              <a:cs typeface="Calibri"/>
              <a:sym typeface="Calibri"/>
            </a:endParaRPr>
          </a:p>
        </p:txBody>
      </p:sp>
      <p:sp>
        <p:nvSpPr>
          <p:cNvPr id="1226" name="Shape 122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122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Shape 1232"/>
          <p:cNvSpPr txBox="1">
            <a:spLocks noGrp="1"/>
          </p:cNvSpPr>
          <p:nvPr>
            <p:ph type="title"/>
          </p:nvPr>
        </p:nvSpPr>
        <p:spPr>
          <a:xfrm>
            <a:off x="-76200" y="1066800"/>
            <a:ext cx="9144000" cy="12763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      </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QA – Documentation</a:t>
            </a:r>
          </a:p>
        </p:txBody>
      </p:sp>
      <p:sp>
        <p:nvSpPr>
          <p:cNvPr id="1233" name="Shape 1233"/>
          <p:cNvSpPr txBox="1">
            <a:spLocks noGrp="1"/>
          </p:cNvSpPr>
          <p:nvPr>
            <p:ph type="body" idx="1"/>
          </p:nvPr>
        </p:nvSpPr>
        <p:spPr>
          <a:xfrm>
            <a:off x="457200" y="2286000"/>
            <a:ext cx="8221662" cy="4267201"/>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Interface Control Document(ICD) will be updated.</a:t>
            </a:r>
          </a:p>
          <a:p>
            <a:pPr marL="273050" marR="0" lvl="0" indent="-273050" algn="l" rtl="0">
              <a:spcBef>
                <a:spcPts val="20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All other documentations remain the same (no change)</a:t>
            </a:r>
          </a:p>
        </p:txBody>
      </p:sp>
      <p:sp>
        <p:nvSpPr>
          <p:cNvPr id="1234" name="Shape 123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123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Shape 1240"/>
          <p:cNvSpPr txBox="1">
            <a:spLocks noGrp="1"/>
          </p:cNvSpPr>
          <p:nvPr>
            <p:ph type="title"/>
          </p:nvPr>
        </p:nvSpPr>
        <p:spPr>
          <a:xfrm>
            <a:off x="0" y="1066800"/>
            <a:ext cx="91440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Archive</a:t>
            </a:r>
          </a:p>
        </p:txBody>
      </p:sp>
      <p:sp>
        <p:nvSpPr>
          <p:cNvPr id="1241" name="Shape 1241"/>
          <p:cNvSpPr txBox="1">
            <a:spLocks noGrp="1"/>
          </p:cNvSpPr>
          <p:nvPr>
            <p:ph type="body" idx="1"/>
          </p:nvPr>
        </p:nvSpPr>
        <p:spPr>
          <a:xfrm>
            <a:off x="304800" y="2362200"/>
            <a:ext cx="8458200" cy="4365624"/>
          </a:xfrm>
          <a:prstGeom prst="rect">
            <a:avLst/>
          </a:prstGeom>
          <a:noFill/>
          <a:ln>
            <a:noFill/>
          </a:ln>
        </p:spPr>
        <p:txBody>
          <a:bodyPr lIns="91425" tIns="45700" rIns="91425" bIns="45700" anchor="t" anchorCtr="0">
            <a:noAutofit/>
          </a:bodyPr>
          <a:lstStyle/>
          <a:p>
            <a:pPr marL="246063" marR="0" lvl="1" indent="-246063"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eTRaP products (tar file) will continue being archived at CLASS.</a:t>
            </a:r>
          </a:p>
          <a:p>
            <a:pPr marL="639763" marR="0" lvl="1" indent="-246062" algn="l" rtl="0">
              <a:lnSpc>
                <a:spcPct val="80000"/>
              </a:lnSpc>
              <a:spcBef>
                <a:spcPts val="400"/>
              </a:spcBef>
              <a:spcAft>
                <a:spcPts val="0"/>
              </a:spcAft>
              <a:buClr>
                <a:schemeClr val="accent1"/>
              </a:buClr>
              <a:buSzPct val="85000"/>
              <a:buFont typeface="Noto Sans Symbols"/>
              <a:buNone/>
            </a:pPr>
            <a:endParaRPr sz="2000" b="0" i="0" u="none" strike="noStrike" cap="none">
              <a:solidFill>
                <a:schemeClr val="dk1"/>
              </a:solidFill>
              <a:latin typeface="Arial"/>
              <a:ea typeface="Arial"/>
              <a:cs typeface="Arial"/>
              <a:sym typeface="Arial"/>
            </a:endParaRPr>
          </a:p>
          <a:p>
            <a:pPr marL="639763" marR="0" lvl="1" indent="-246062" algn="l" rtl="0">
              <a:lnSpc>
                <a:spcPct val="80000"/>
              </a:lnSpc>
              <a:spcBef>
                <a:spcPts val="400"/>
              </a:spcBef>
              <a:spcAft>
                <a:spcPts val="0"/>
              </a:spcAft>
              <a:buClr>
                <a:schemeClr val="accent1"/>
              </a:buClr>
              <a:buSzPct val="85000"/>
              <a:buFont typeface="Noto Sans Symbols"/>
              <a:buNone/>
            </a:pPr>
            <a:endParaRPr sz="2000" b="0" i="0" u="none" strike="noStrike" cap="none">
              <a:solidFill>
                <a:schemeClr val="dk1"/>
              </a:solidFill>
              <a:latin typeface="Arial"/>
              <a:ea typeface="Arial"/>
              <a:cs typeface="Arial"/>
              <a:sym typeface="Arial"/>
            </a:endParaRPr>
          </a:p>
        </p:txBody>
      </p:sp>
      <p:sp>
        <p:nvSpPr>
          <p:cNvPr id="1242" name="Shape 124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124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Shape 1248"/>
          <p:cNvSpPr txBox="1">
            <a:spLocks noGrp="1"/>
          </p:cNvSpPr>
          <p:nvPr>
            <p:ph type="title"/>
          </p:nvPr>
        </p:nvSpPr>
        <p:spPr>
          <a:xfrm>
            <a:off x="0" y="1066800"/>
            <a:ext cx="9144000" cy="138271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User Readiness (1 of 2)</a:t>
            </a:r>
            <a:r>
              <a:rPr lang="en-US" sz="3200" b="0" i="0" u="none" strike="noStrike" cap="none">
                <a:solidFill>
                  <a:srgbClr val="002060"/>
                </a:solidFill>
                <a:latin typeface="Calibri"/>
                <a:ea typeface="Calibri"/>
                <a:cs typeface="Calibri"/>
                <a:sym typeface="Calibri"/>
              </a:rPr>
              <a:t/>
            </a:r>
            <a:br>
              <a:rPr lang="en-US" sz="3200" b="0" i="0" u="none" strike="noStrike" cap="none">
                <a:solidFill>
                  <a:srgbClr val="002060"/>
                </a:solidFill>
                <a:latin typeface="Calibri"/>
                <a:ea typeface="Calibri"/>
                <a:cs typeface="Calibri"/>
                <a:sym typeface="Calibri"/>
              </a:rPr>
            </a:br>
            <a:endParaRPr lang="en-US" sz="3200" b="0" i="0" u="none" strike="noStrike" cap="none">
              <a:solidFill>
                <a:srgbClr val="002060"/>
              </a:solidFill>
              <a:latin typeface="Calibri"/>
              <a:ea typeface="Calibri"/>
              <a:cs typeface="Calibri"/>
              <a:sym typeface="Calibri"/>
            </a:endParaRPr>
          </a:p>
        </p:txBody>
      </p:sp>
      <p:sp>
        <p:nvSpPr>
          <p:cNvPr id="1249" name="Shape 1249"/>
          <p:cNvSpPr txBox="1">
            <a:spLocks noGrp="1"/>
          </p:cNvSpPr>
          <p:nvPr>
            <p:ph type="body" idx="1"/>
          </p:nvPr>
        </p:nvSpPr>
        <p:spPr>
          <a:xfrm>
            <a:off x="457200" y="2209800"/>
            <a:ext cx="8229600" cy="27431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Data Access</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Data access remains the same (no change)</a:t>
            </a:r>
          </a:p>
          <a:p>
            <a:pPr marL="639763" marR="0" lvl="1" indent="-246062" algn="l" rtl="0">
              <a:spcBef>
                <a:spcPts val="320"/>
              </a:spcBef>
              <a:spcAft>
                <a:spcPts val="0"/>
              </a:spcAft>
              <a:buClr>
                <a:schemeClr val="accent1"/>
              </a:buClr>
              <a:buSzPct val="25000"/>
              <a:buFont typeface="Noto Sans Symbols"/>
              <a:buNone/>
            </a:pPr>
            <a:endParaRPr sz="1600" b="0" i="0" u="none" strike="noStrike" cap="none" dirty="0">
              <a:solidFill>
                <a:schemeClr val="dk1"/>
              </a:solidFill>
              <a:latin typeface="Calibri"/>
              <a:ea typeface="Calibri"/>
              <a:cs typeface="Calibri"/>
              <a:sym typeface="Calibri"/>
            </a:endParaRPr>
          </a:p>
          <a:p>
            <a:pPr marL="273050" marR="0" lvl="0" indent="-273050" algn="l" rtl="0">
              <a:spcBef>
                <a:spcPts val="56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Acceptance of Product</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dirty="0" smtClean="0">
                <a:solidFill>
                  <a:schemeClr val="dk1"/>
                </a:solidFill>
                <a:latin typeface="Calibri"/>
                <a:ea typeface="Calibri"/>
                <a:cs typeface="Calibri"/>
                <a:sym typeface="Calibri"/>
              </a:rPr>
              <a:t>WPC </a:t>
            </a:r>
            <a:r>
              <a:rPr lang="en-US" sz="2400" b="0" i="0" u="none" strike="noStrike" cap="none" dirty="0">
                <a:solidFill>
                  <a:schemeClr val="dk1"/>
                </a:solidFill>
                <a:latin typeface="Calibri"/>
                <a:ea typeface="Calibri"/>
                <a:cs typeface="Calibri"/>
                <a:sym typeface="Calibri"/>
              </a:rPr>
              <a:t>and SAB already using eTRaP since 2009</a:t>
            </a:r>
          </a:p>
          <a:p>
            <a:pPr marL="273050" marR="0" lvl="0" indent="-273050" algn="l" rtl="0">
              <a:spcBef>
                <a:spcPts val="400"/>
              </a:spcBef>
              <a:spcAft>
                <a:spcPts val="0"/>
              </a:spcAft>
              <a:buClr>
                <a:srgbClr val="0BD0D9"/>
              </a:buClr>
              <a:buSzPct val="25000"/>
              <a:buFont typeface="Noto Sans Symbols"/>
              <a:buNone/>
            </a:pPr>
            <a:endParaRPr sz="2000" b="0" i="0" u="none" strike="noStrike" cap="none" dirty="0">
              <a:solidFill>
                <a:schemeClr val="dk1"/>
              </a:solidFill>
              <a:latin typeface="Arial"/>
              <a:ea typeface="Arial"/>
              <a:cs typeface="Arial"/>
              <a:sym typeface="Arial"/>
            </a:endParaRPr>
          </a:p>
          <a:p>
            <a:pPr marL="639763" marR="0" lvl="1" indent="-246062" algn="l" rtl="0">
              <a:spcBef>
                <a:spcPts val="400"/>
              </a:spcBef>
              <a:spcAft>
                <a:spcPts val="0"/>
              </a:spcAft>
              <a:buClr>
                <a:schemeClr val="accent1"/>
              </a:buClr>
              <a:buSzPct val="8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1250" name="Shape 125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125</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Shape 1256"/>
          <p:cNvSpPr txBox="1">
            <a:spLocks noGrp="1"/>
          </p:cNvSpPr>
          <p:nvPr>
            <p:ph type="title"/>
          </p:nvPr>
        </p:nvSpPr>
        <p:spPr>
          <a:xfrm>
            <a:off x="0" y="1066800"/>
            <a:ext cx="9144000" cy="13747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User Readiness (2 of 2)</a:t>
            </a:r>
            <a:r>
              <a:rPr lang="en-US" sz="4400" b="0" i="0" u="none" strike="noStrike" cap="none">
                <a:solidFill>
                  <a:srgbClr val="002060"/>
                </a:solidFill>
                <a:latin typeface="Calibri"/>
                <a:ea typeface="Calibri"/>
                <a:cs typeface="Calibri"/>
                <a:sym typeface="Calibri"/>
              </a:rPr>
              <a:t/>
            </a:r>
            <a:br>
              <a:rPr lang="en-US" sz="4400" b="0" i="0" u="none" strike="noStrike" cap="none">
                <a:solidFill>
                  <a:srgbClr val="002060"/>
                </a:solidFill>
                <a:latin typeface="Calibri"/>
                <a:ea typeface="Calibri"/>
                <a:cs typeface="Calibri"/>
                <a:sym typeface="Calibri"/>
              </a:rPr>
            </a:br>
            <a:endParaRPr lang="en-US" sz="4400" b="0" i="0" u="none" strike="noStrike" cap="none">
              <a:solidFill>
                <a:srgbClr val="002060"/>
              </a:solidFill>
              <a:latin typeface="Calibri"/>
              <a:ea typeface="Calibri"/>
              <a:cs typeface="Calibri"/>
              <a:sym typeface="Calibri"/>
            </a:endParaRPr>
          </a:p>
        </p:txBody>
      </p:sp>
      <p:sp>
        <p:nvSpPr>
          <p:cNvPr id="1257" name="Shape 1257"/>
          <p:cNvSpPr txBox="1">
            <a:spLocks noGrp="1"/>
          </p:cNvSpPr>
          <p:nvPr>
            <p:ph type="body" idx="1"/>
          </p:nvPr>
        </p:nvSpPr>
        <p:spPr>
          <a:xfrm>
            <a:off x="457200" y="2209800"/>
            <a:ext cx="8229600" cy="38862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600" b="0" i="0" u="none" strike="noStrike" cap="none" dirty="0">
                <a:solidFill>
                  <a:schemeClr val="dk1"/>
                </a:solidFill>
                <a:latin typeface="Calibri"/>
                <a:ea typeface="Calibri"/>
                <a:cs typeface="Calibri"/>
                <a:sym typeface="Calibri"/>
              </a:rPr>
              <a:t>Training</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User manuals are available to all users</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dirty="0" smtClean="0">
                <a:solidFill>
                  <a:schemeClr val="dk1"/>
                </a:solidFill>
                <a:latin typeface="Calibri"/>
                <a:ea typeface="Calibri"/>
                <a:cs typeface="Calibri"/>
                <a:sym typeface="Calibri"/>
              </a:rPr>
              <a:t>WPC/SAB</a:t>
            </a:r>
            <a:endParaRPr lang="en-US" sz="2400" b="0" i="0" u="none" strike="noStrike" cap="none" dirty="0">
              <a:solidFill>
                <a:schemeClr val="dk1"/>
              </a:solidFill>
              <a:latin typeface="Calibri"/>
              <a:ea typeface="Calibri"/>
              <a:cs typeface="Calibri"/>
              <a:sym typeface="Calibri"/>
            </a:endParaRPr>
          </a:p>
          <a:p>
            <a:pPr marL="914400" marR="0" lvl="2" indent="-254000" algn="l" rtl="0">
              <a:spcBef>
                <a:spcPts val="400"/>
              </a:spcBef>
              <a:spcAft>
                <a:spcPts val="0"/>
              </a:spcAft>
              <a:buClr>
                <a:schemeClr val="accent2"/>
              </a:buClr>
              <a:buSzPct val="70000"/>
              <a:buFont typeface="Noto Sans Symbols"/>
              <a:buChar char="●"/>
            </a:pPr>
            <a:r>
              <a:rPr lang="en-US" sz="2000" b="0" i="0" u="none" strike="noStrike" cap="none" dirty="0">
                <a:solidFill>
                  <a:schemeClr val="dk1"/>
                </a:solidFill>
                <a:latin typeface="Calibri"/>
                <a:ea typeface="Calibri"/>
                <a:cs typeface="Calibri"/>
                <a:sym typeface="Calibri"/>
              </a:rPr>
              <a:t>No specific training from OSPO is required. Users have been using current eTRaP Since July 2009. This eTRaP upgrade is just an enhancement. </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ESPC Operator</a:t>
            </a:r>
          </a:p>
          <a:p>
            <a:pPr marL="914400" marR="0" lvl="2" indent="-254000" algn="l" rtl="0">
              <a:spcBef>
                <a:spcPts val="400"/>
              </a:spcBef>
              <a:spcAft>
                <a:spcPts val="0"/>
              </a:spcAft>
              <a:buClr>
                <a:schemeClr val="accent2"/>
              </a:buClr>
              <a:buSzPct val="70000"/>
              <a:buFont typeface="Noto Sans Symbols"/>
              <a:buChar char="●"/>
            </a:pPr>
            <a:r>
              <a:rPr lang="en-US" sz="2000" b="0" i="0" u="none" strike="noStrike" cap="none" dirty="0">
                <a:solidFill>
                  <a:schemeClr val="dk1"/>
                </a:solidFill>
                <a:latin typeface="Calibri"/>
                <a:ea typeface="Calibri"/>
                <a:cs typeface="Calibri"/>
                <a:sym typeface="Calibri"/>
              </a:rPr>
              <a:t>Monitoring eTRaP will be the same as current eTRaP.  No training is needed for ESPC help desk. </a:t>
            </a:r>
          </a:p>
        </p:txBody>
      </p:sp>
      <p:sp>
        <p:nvSpPr>
          <p:cNvPr id="1258" name="Shape 125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126</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Shape 1265"/>
          <p:cNvSpPr txBox="1">
            <a:spLocks noGrp="1"/>
          </p:cNvSpPr>
          <p:nvPr>
            <p:ph type="title"/>
          </p:nvPr>
        </p:nvSpPr>
        <p:spPr>
          <a:xfrm>
            <a:off x="0" y="1066800"/>
            <a:ext cx="9144000" cy="12191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Summary</a:t>
            </a:r>
          </a:p>
        </p:txBody>
      </p:sp>
      <p:sp>
        <p:nvSpPr>
          <p:cNvPr id="1266" name="Shape 1266"/>
          <p:cNvSpPr txBox="1">
            <a:spLocks noGrp="1"/>
          </p:cNvSpPr>
          <p:nvPr>
            <p:ph type="body" idx="1"/>
          </p:nvPr>
        </p:nvSpPr>
        <p:spPr>
          <a:xfrm>
            <a:off x="381000" y="2286000"/>
            <a:ext cx="8372474" cy="25145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product system is ready for operations</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documentation will be complete by the time the eTRaP Upgrade is officially declared operational (final touches need to be done to the documents)</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users are ready to receive and use the data</a:t>
            </a:r>
          </a:p>
        </p:txBody>
      </p:sp>
      <p:sp>
        <p:nvSpPr>
          <p:cNvPr id="1267" name="Shape 126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127</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Shape 1274"/>
          <p:cNvSpPr txBox="1">
            <a:spLocks noGrp="1"/>
          </p:cNvSpPr>
          <p:nvPr>
            <p:ph type="ctrTitle" idx="4294967295"/>
          </p:nvPr>
        </p:nvSpPr>
        <p:spPr>
          <a:xfrm>
            <a:off x="685800" y="2590800"/>
            <a:ext cx="7772400"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6000" b="1" i="1" u="none" strike="noStrike" cap="none">
                <a:solidFill>
                  <a:srgbClr val="002060"/>
                </a:solidFill>
                <a:latin typeface="Calibri"/>
                <a:ea typeface="Calibri"/>
                <a:cs typeface="Calibri"/>
                <a:sym typeface="Calibri"/>
              </a:rPr>
              <a:t>Summary</a:t>
            </a:r>
            <a:br>
              <a:rPr lang="en-US" sz="6000" b="1" i="1"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 </a:t>
            </a:r>
            <a:r>
              <a:rPr lang="en-US" sz="4000" b="1" i="0" u="none" strike="noStrike" cap="none">
                <a:solidFill>
                  <a:srgbClr val="002060"/>
                </a:solidFill>
                <a:latin typeface="Calibri"/>
                <a:ea typeface="Calibri"/>
                <a:cs typeface="Calibri"/>
                <a:sym typeface="Calibri"/>
              </a:rPr>
              <a:t>Liqun Ma</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NESDIS/OSPO</a:t>
            </a:r>
          </a:p>
        </p:txBody>
      </p:sp>
      <p:sp>
        <p:nvSpPr>
          <p:cNvPr id="1275" name="Shape 127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128</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Shape 1282"/>
          <p:cNvSpPr txBox="1">
            <a:spLocks noGrp="1"/>
          </p:cNvSpPr>
          <p:nvPr>
            <p:ph type="title" idx="4294967295"/>
          </p:nvPr>
        </p:nvSpPr>
        <p:spPr>
          <a:xfrm>
            <a:off x="0" y="1066800"/>
            <a:ext cx="91440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800" b="1" i="0" u="none" strike="noStrike" cap="none">
                <a:solidFill>
                  <a:srgbClr val="002060"/>
                </a:solidFill>
                <a:latin typeface="Calibri"/>
                <a:ea typeface="Calibri"/>
                <a:cs typeface="Calibri"/>
                <a:sym typeface="Calibri"/>
              </a:rPr>
              <a:t>Summary</a:t>
            </a:r>
          </a:p>
        </p:txBody>
      </p:sp>
      <p:sp>
        <p:nvSpPr>
          <p:cNvPr id="1283" name="Shape 1283"/>
          <p:cNvSpPr txBox="1">
            <a:spLocks noGrp="1"/>
          </p:cNvSpPr>
          <p:nvPr>
            <p:ph type="body" idx="4294967295"/>
          </p:nvPr>
        </p:nvSpPr>
        <p:spPr>
          <a:xfrm>
            <a:off x="457200" y="1828800"/>
            <a:ext cx="8229600" cy="43434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Risk and Actions have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Requirements and their Allocations have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System Description and Test have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Products Quality Readiness have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Operation Readiness has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User Readiness has been reviewed</a:t>
            </a:r>
          </a:p>
        </p:txBody>
      </p:sp>
      <p:sp>
        <p:nvSpPr>
          <p:cNvPr id="1284" name="Shape 128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129</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Arial"/>
                <a:ea typeface="Arial"/>
                <a:cs typeface="Arial"/>
                <a:sym typeface="Arial"/>
              </a:rPr>
              <a:t>Schedule (Milestones)</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Critical Design Review – waived</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Algorithm Change Package delivered to OSPO – 10/27/2016</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Algorithm Readiness Review – waived</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Software Review – waived</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Operational Readiness Review – 02/21/2017</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Transition to operations – 4/2017</a:t>
            </a:r>
          </a:p>
        </p:txBody>
      </p:sp>
      <p:sp>
        <p:nvSpPr>
          <p:cNvPr id="235" name="Shape 235"/>
          <p:cNvSpPr txBox="1"/>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Plan - Milestones</a:t>
            </a:r>
          </a:p>
        </p:txBody>
      </p:sp>
      <p:sp>
        <p:nvSpPr>
          <p:cNvPr id="236" name="Shape 23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Shape 1291"/>
          <p:cNvSpPr txBox="1">
            <a:spLocks noGrp="1"/>
          </p:cNvSpPr>
          <p:nvPr>
            <p:ph type="title" idx="4294967295"/>
          </p:nvPr>
        </p:nvSpPr>
        <p:spPr>
          <a:xfrm>
            <a:off x="0" y="1066800"/>
            <a:ext cx="9144000" cy="7905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400" b="1" i="0" u="none" strike="noStrike" cap="none">
                <a:solidFill>
                  <a:srgbClr val="002060"/>
                </a:solidFill>
                <a:latin typeface="Calibri"/>
                <a:ea typeface="Calibri"/>
                <a:cs typeface="Calibri"/>
                <a:sym typeface="Calibri"/>
              </a:rPr>
              <a:t>Next Steps</a:t>
            </a:r>
          </a:p>
        </p:txBody>
      </p:sp>
      <p:sp>
        <p:nvSpPr>
          <p:cNvPr id="1292" name="Shape 1292"/>
          <p:cNvSpPr txBox="1">
            <a:spLocks noGrp="1"/>
          </p:cNvSpPr>
          <p:nvPr>
            <p:ph type="body" idx="4294967295"/>
          </p:nvPr>
        </p:nvSpPr>
        <p:spPr>
          <a:xfrm>
            <a:off x="457200" y="1828800"/>
            <a:ext cx="8305799" cy="44195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2800" b="1" i="0" u="none" strike="noStrike" cap="none">
                <a:solidFill>
                  <a:schemeClr val="dk1"/>
                </a:solidFill>
                <a:latin typeface="Calibri"/>
                <a:ea typeface="Calibri"/>
                <a:cs typeface="Calibri"/>
                <a:sym typeface="Calibri"/>
              </a:rPr>
              <a:t>Operational Phase</a:t>
            </a:r>
          </a:p>
          <a:p>
            <a:pPr marL="914400" marR="0" lvl="2" indent="-254000" algn="l" rtl="0">
              <a:lnSpc>
                <a:spcPct val="100000"/>
              </a:lnSpc>
              <a:spcBef>
                <a:spcPts val="500"/>
              </a:spcBef>
              <a:spcAft>
                <a:spcPts val="0"/>
              </a:spcAft>
              <a:buClr>
                <a:schemeClr val="accent2"/>
              </a:buClr>
              <a:buSzPct val="70000"/>
              <a:buFont typeface="Noto Sans Symbols"/>
              <a:buChar char="●"/>
            </a:pPr>
            <a:r>
              <a:rPr lang="en-US" sz="2400" b="0" i="0" u="none" strike="noStrike" cap="none">
                <a:solidFill>
                  <a:schemeClr val="dk1"/>
                </a:solidFill>
                <a:latin typeface="Calibri"/>
                <a:ea typeface="Calibri"/>
                <a:cs typeface="Calibri"/>
                <a:sym typeface="Calibri"/>
              </a:rPr>
              <a:t>SPSRB Decision Briefing – March 2017</a:t>
            </a:r>
          </a:p>
          <a:p>
            <a:pPr marL="914400" marR="0" lvl="2" indent="-254000" algn="l" rtl="0">
              <a:lnSpc>
                <a:spcPct val="100000"/>
              </a:lnSpc>
              <a:spcBef>
                <a:spcPts val="500"/>
              </a:spcBef>
              <a:spcAft>
                <a:spcPts val="0"/>
              </a:spcAft>
              <a:buClr>
                <a:schemeClr val="accent2"/>
              </a:buClr>
              <a:buSzPct val="70000"/>
              <a:buFont typeface="Noto Sans Symbols"/>
              <a:buChar char="●"/>
            </a:pPr>
            <a:r>
              <a:rPr lang="en-US" sz="2400" b="0" i="0" u="none" strike="noStrike" cap="none">
                <a:solidFill>
                  <a:schemeClr val="dk1"/>
                </a:solidFill>
                <a:latin typeface="Calibri"/>
                <a:ea typeface="Calibri"/>
                <a:cs typeface="Calibri"/>
                <a:sym typeface="Calibri"/>
              </a:rPr>
              <a:t>Operational Commencement – April 2017</a:t>
            </a:r>
          </a:p>
        </p:txBody>
      </p:sp>
      <p:sp>
        <p:nvSpPr>
          <p:cNvPr id="1293" name="Shape 129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130</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Shape 1300"/>
          <p:cNvSpPr txBox="1">
            <a:spLocks noGrp="1"/>
          </p:cNvSpPr>
          <p:nvPr>
            <p:ph type="title" idx="4294967295"/>
          </p:nvPr>
        </p:nvSpPr>
        <p:spPr>
          <a:xfrm>
            <a:off x="0" y="1066800"/>
            <a:ext cx="91440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400" b="1" i="0" u="none" strike="noStrike" cap="none">
                <a:solidFill>
                  <a:srgbClr val="002060"/>
                </a:solidFill>
                <a:latin typeface="Calibri"/>
                <a:ea typeface="Calibri"/>
                <a:cs typeface="Calibri"/>
                <a:sym typeface="Calibri"/>
              </a:rPr>
              <a:t>Open Discussion</a:t>
            </a:r>
          </a:p>
        </p:txBody>
      </p:sp>
      <p:sp>
        <p:nvSpPr>
          <p:cNvPr id="1301" name="Shape 1301"/>
          <p:cNvSpPr txBox="1">
            <a:spLocks noGrp="1"/>
          </p:cNvSpPr>
          <p:nvPr>
            <p:ph type="body" idx="4294967295"/>
          </p:nvPr>
        </p:nvSpPr>
        <p:spPr>
          <a:xfrm>
            <a:off x="457200" y="1828800"/>
            <a:ext cx="8153399" cy="4267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3200" b="0" i="0" u="none" strike="noStrike" cap="none">
                <a:solidFill>
                  <a:schemeClr val="dk1"/>
                </a:solidFill>
                <a:latin typeface="Calibri"/>
                <a:ea typeface="Calibri"/>
                <a:cs typeface="Calibri"/>
                <a:sym typeface="Calibri"/>
              </a:rPr>
              <a:t>The review is now open for free discussion</a:t>
            </a:r>
          </a:p>
          <a:p>
            <a:pPr marL="273050" marR="0" lvl="0" indent="-82550" algn="l" rtl="0">
              <a:spcBef>
                <a:spcPts val="640"/>
              </a:spcBef>
              <a:spcAft>
                <a:spcPts val="0"/>
              </a:spcAft>
              <a:buClr>
                <a:srgbClr val="6BB1C9"/>
              </a:buClr>
              <a:buSzPct val="25000"/>
              <a:buFont typeface="Noto Sans Symbols"/>
              <a:buNone/>
            </a:pPr>
            <a:endParaRPr sz="3200" b="0" i="0" u="none" strike="noStrike" cap="none">
              <a:solidFill>
                <a:schemeClr val="dk1"/>
              </a:solidFill>
              <a:latin typeface="Calibri"/>
              <a:ea typeface="Calibri"/>
              <a:cs typeface="Calibri"/>
              <a:sym typeface="Calibri"/>
            </a:endParaRPr>
          </a:p>
        </p:txBody>
      </p:sp>
      <p:sp>
        <p:nvSpPr>
          <p:cNvPr id="1302" name="Shape 130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131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43" name="Shape 243"/>
          <p:cNvSpPr txBox="1">
            <a:spLocks noGrp="1"/>
          </p:cNvSpPr>
          <p:nvPr>
            <p:ph type="title" idx="4294967295"/>
          </p:nvPr>
        </p:nvSpPr>
        <p:spPr>
          <a:xfrm>
            <a:off x="629310" y="1143000"/>
            <a:ext cx="8062911"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000" b="1" i="0" u="none" strike="noStrike" cap="none">
                <a:solidFill>
                  <a:srgbClr val="002060"/>
                </a:solidFill>
                <a:latin typeface="Calibri"/>
                <a:ea typeface="Calibri"/>
                <a:cs typeface="Calibri"/>
                <a:sym typeface="Calibri"/>
              </a:rPr>
              <a:t>ORR –  Review Objectives </a:t>
            </a:r>
          </a:p>
        </p:txBody>
      </p:sp>
      <p:sp>
        <p:nvSpPr>
          <p:cNvPr id="244" name="Shape 244"/>
          <p:cNvSpPr txBox="1">
            <a:spLocks noGrp="1"/>
          </p:cNvSpPr>
          <p:nvPr>
            <p:ph type="body" idx="4294967295"/>
          </p:nvPr>
        </p:nvSpPr>
        <p:spPr>
          <a:xfrm>
            <a:off x="725487" y="2379661"/>
            <a:ext cx="7961312" cy="3976688"/>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Project Plan</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the open Risks and Actions</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the System Requirements Updates</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the System Description </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the System Test Report</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System Operational Readiness</a:t>
            </a:r>
          </a:p>
          <a:p>
            <a:pPr marL="0" marR="0" lvl="0" indent="0" algn="l" rtl="0">
              <a:spcBef>
                <a:spcPts val="0"/>
              </a:spcBef>
              <a:spcAft>
                <a:spcPts val="0"/>
              </a:spcAft>
              <a:buClr>
                <a:srgbClr val="0BD0D9"/>
              </a:buClr>
              <a:buSzPct val="25000"/>
              <a:buFont typeface="Noto Sans Symbols"/>
              <a:buNone/>
            </a:pPr>
            <a:endParaRPr sz="2000" b="1" i="0" u="none" strike="noStrike" cap="none">
              <a:solidFill>
                <a:schemeClr val="dk1"/>
              </a:solidFill>
              <a:latin typeface="Calibri"/>
              <a:ea typeface="Calibri"/>
              <a:cs typeface="Calibri"/>
              <a:sym typeface="Calibri"/>
            </a:endParaRPr>
          </a:p>
        </p:txBody>
      </p:sp>
      <p:sp>
        <p:nvSpPr>
          <p:cNvPr id="245" name="Shape 245"/>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46" name="Shape 24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53" name="Shape 253"/>
          <p:cNvSpPr txBox="1">
            <a:spLocks noGrp="1"/>
          </p:cNvSpPr>
          <p:nvPr>
            <p:ph type="title" idx="4294967295"/>
          </p:nvPr>
        </p:nvSpPr>
        <p:spPr>
          <a:xfrm>
            <a:off x="976312" y="1066800"/>
            <a:ext cx="8062911"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000" b="1" i="0" u="none" strike="noStrike" cap="none">
                <a:solidFill>
                  <a:srgbClr val="002060"/>
                </a:solidFill>
                <a:latin typeface="Calibri"/>
                <a:ea typeface="Calibri"/>
                <a:cs typeface="Calibri"/>
                <a:sym typeface="Calibri"/>
              </a:rPr>
              <a:t>ORR Reviewers</a:t>
            </a:r>
          </a:p>
        </p:txBody>
      </p:sp>
      <p:sp>
        <p:nvSpPr>
          <p:cNvPr id="254" name="Shape 254"/>
          <p:cNvSpPr txBox="1">
            <a:spLocks noGrp="1"/>
          </p:cNvSpPr>
          <p:nvPr>
            <p:ph type="body" idx="4294967295"/>
          </p:nvPr>
        </p:nvSpPr>
        <p:spPr>
          <a:xfrm>
            <a:off x="866774" y="1662111"/>
            <a:ext cx="7820024" cy="5000625"/>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ORR Review Leads </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Antonio Irving, Zhaohui Cheng and Liqun Ma</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ORR Review Team</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Liqun Ma (OSPO/SPSD)</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Zhaohui Cheng (OSPO/SPSD)</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Antonio Irving (OSPO/SPSD) </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Donna McNamara (OSPO/MOD)</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Bob Kuligowski (STAR)</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ORR Review Consultants</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Kathryn Shontz(OSGS)</a:t>
            </a:r>
          </a:p>
          <a:p>
            <a:pPr marL="0" marR="0" lvl="0" indent="0" algn="l" rtl="0">
              <a:spcBef>
                <a:spcPts val="600"/>
              </a:spcBef>
              <a:spcAft>
                <a:spcPts val="0"/>
              </a:spcAft>
              <a:buClr>
                <a:srgbClr val="0BD0D9"/>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
        <p:nvSpPr>
          <p:cNvPr id="255" name="Shape 255"/>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56" name="Shape 25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15</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63" name="Shape 263"/>
          <p:cNvSpPr txBox="1">
            <a:spLocks noGrp="1"/>
          </p:cNvSpPr>
          <p:nvPr>
            <p:ph type="title" idx="4294967295"/>
          </p:nvPr>
        </p:nvSpPr>
        <p:spPr>
          <a:xfrm>
            <a:off x="0" y="1066800"/>
            <a:ext cx="91440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000" b="1" i="0" u="none" strike="noStrike" cap="none">
                <a:solidFill>
                  <a:srgbClr val="002060"/>
                </a:solidFill>
                <a:latin typeface="Calibri"/>
                <a:ea typeface="Calibri"/>
                <a:cs typeface="Calibri"/>
                <a:sym typeface="Calibri"/>
              </a:rPr>
              <a:t>ORR Guidelines and Checklist</a:t>
            </a:r>
          </a:p>
        </p:txBody>
      </p:sp>
      <p:sp>
        <p:nvSpPr>
          <p:cNvPr id="264" name="Shape 264"/>
          <p:cNvSpPr txBox="1">
            <a:spLocks noGrp="1"/>
          </p:cNvSpPr>
          <p:nvPr>
            <p:ph type="body" idx="4294967295"/>
          </p:nvPr>
        </p:nvSpPr>
        <p:spPr>
          <a:xfrm>
            <a:off x="866774" y="1905000"/>
            <a:ext cx="7820024" cy="4757737"/>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Guidelines for ORR review is the OSPO QA process asset</a:t>
            </a:r>
          </a:p>
          <a:p>
            <a:pPr marL="639762" marR="0" lvl="1" indent="-246062" algn="l" rtl="0">
              <a:lnSpc>
                <a:spcPct val="80000"/>
              </a:lnSpc>
              <a:spcBef>
                <a:spcPts val="10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ORR reviewers can access this document at</a:t>
            </a:r>
          </a:p>
          <a:p>
            <a:pPr marL="393700" marR="0" lvl="1" indent="0" algn="l" rtl="0">
              <a:lnSpc>
                <a:spcPct val="80000"/>
              </a:lnSpc>
              <a:spcBef>
                <a:spcPts val="1000"/>
              </a:spcBef>
              <a:spcAft>
                <a:spcPts val="0"/>
              </a:spcAft>
              <a:buClr>
                <a:schemeClr val="accent1"/>
              </a:buClr>
              <a:buSzPct val="25000"/>
              <a:buFont typeface="Noto Sans Symbols"/>
              <a:buNone/>
            </a:pPr>
            <a:r>
              <a:rPr lang="en-US" sz="2000" b="0" i="0" u="none" strike="noStrike" cap="none">
                <a:solidFill>
                  <a:schemeClr val="dk1"/>
                </a:solidFill>
                <a:latin typeface="Calibri"/>
                <a:ea typeface="Calibri"/>
                <a:cs typeface="Calibri"/>
                <a:sym typeface="Calibri"/>
              </a:rPr>
              <a:t>     ftp://satepsanone.nesdis.noaa.gov/testTRAP/ORR_DOC</a:t>
            </a:r>
          </a:p>
          <a:p>
            <a:pPr marL="273050" marR="0" lvl="0" indent="-273050" algn="l" rtl="0">
              <a:lnSpc>
                <a:spcPct val="8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The ORR Review Check List and ORR related documents are available at:</a:t>
            </a:r>
          </a:p>
          <a:p>
            <a:pPr marL="639762" marR="0" lvl="1" indent="-246062" algn="l" rtl="0">
              <a:lnSpc>
                <a:spcPct val="80000"/>
              </a:lnSpc>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 ftp://satepsanone.nesdis.noaa.gov/testTRAP/ORR_DOC</a:t>
            </a:r>
          </a:p>
          <a:p>
            <a:pPr marL="0" marR="0" lvl="0" indent="0" algn="l" rtl="0">
              <a:spcBef>
                <a:spcPts val="0"/>
              </a:spcBef>
              <a:spcAft>
                <a:spcPts val="0"/>
              </a:spcAft>
              <a:buClr>
                <a:srgbClr val="0BD0D9"/>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
        <p:nvSpPr>
          <p:cNvPr id="265" name="Shape 265"/>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66" name="Shape 26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16</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73" name="Shape 273"/>
          <p:cNvSpPr txBox="1">
            <a:spLocks noGrp="1"/>
          </p:cNvSpPr>
          <p:nvPr>
            <p:ph type="title" idx="4294967295"/>
          </p:nvPr>
        </p:nvSpPr>
        <p:spPr>
          <a:xfrm>
            <a:off x="0" y="1066800"/>
            <a:ext cx="9144000" cy="8381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800" b="1" i="0" u="none" strike="noStrike" cap="none">
                <a:solidFill>
                  <a:srgbClr val="000066"/>
                </a:solidFill>
                <a:latin typeface="Calibri"/>
                <a:ea typeface="Calibri"/>
                <a:cs typeface="Calibri"/>
                <a:sym typeface="Calibri"/>
              </a:rPr>
              <a:t>Outline</a:t>
            </a:r>
          </a:p>
        </p:txBody>
      </p:sp>
      <p:sp>
        <p:nvSpPr>
          <p:cNvPr id="274" name="Shape 274"/>
          <p:cNvSpPr txBox="1">
            <a:spLocks noGrp="1"/>
          </p:cNvSpPr>
          <p:nvPr>
            <p:ph type="body" idx="4294967295"/>
          </p:nvPr>
        </p:nvSpPr>
        <p:spPr>
          <a:xfrm>
            <a:off x="1274762" y="19050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Introduction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chemeClr val="dk1"/>
                </a:solidFill>
                <a:latin typeface="Calibri"/>
                <a:ea typeface="Calibri"/>
                <a:cs typeface="Calibri"/>
                <a:sym typeface="Calibri"/>
              </a:rPr>
              <a:t>Risks and Actions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Requirements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Description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Test</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Operational Readiness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Summary</a:t>
            </a:r>
          </a:p>
        </p:txBody>
      </p:sp>
      <p:sp>
        <p:nvSpPr>
          <p:cNvPr id="275" name="Shape 27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17</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ctrTitle" idx="4294967295"/>
          </p:nvPr>
        </p:nvSpPr>
        <p:spPr>
          <a:xfrm>
            <a:off x="885825" y="259080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1" u="none" strike="noStrike" cap="none">
                <a:solidFill>
                  <a:srgbClr val="002060"/>
                </a:solidFill>
                <a:latin typeface="Calibri"/>
                <a:ea typeface="Calibri"/>
                <a:cs typeface="Calibri"/>
                <a:sym typeface="Calibri"/>
              </a:rPr>
              <a:t>Risks and Actions</a:t>
            </a:r>
            <a:br>
              <a:rPr lang="en-US" sz="6000" b="1" i="1"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 </a:t>
            </a:r>
            <a:r>
              <a:rPr lang="en-US" sz="4000" b="1" i="0" u="none" strike="noStrike" cap="none">
                <a:solidFill>
                  <a:srgbClr val="002060"/>
                </a:solidFill>
                <a:latin typeface="Calibri"/>
                <a:ea typeface="Calibri"/>
                <a:cs typeface="Calibri"/>
                <a:sym typeface="Calibri"/>
              </a:rPr>
              <a:t>Bob Kuligowski</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NESDIS/STAR</a:t>
            </a:r>
          </a:p>
        </p:txBody>
      </p:sp>
      <p:sp>
        <p:nvSpPr>
          <p:cNvPr id="282" name="Shape 28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83" name="Shape 28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18</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p:nvPr/>
        </p:nvSpPr>
        <p:spPr>
          <a:xfrm>
            <a:off x="0" y="1066800"/>
            <a:ext cx="9144000" cy="762000"/>
          </a:xfrm>
          <a:prstGeom prst="rect">
            <a:avLst/>
          </a:prstGeom>
          <a:noFill/>
          <a:ln>
            <a:noFill/>
          </a:ln>
        </p:spPr>
        <p:txBody>
          <a:bodyPr lIns="92075" tIns="46025" rIns="92075" bIns="46025" anchor="b" anchorCtr="0">
            <a:noAutofit/>
          </a:bodyPr>
          <a:lstStyle/>
          <a:p>
            <a:pPr marL="0" marR="0" lvl="0" indent="0" algn="ctr" rtl="0">
              <a:lnSpc>
                <a:spcPct val="85000"/>
              </a:lnSpc>
              <a:spcBef>
                <a:spcPts val="0"/>
              </a:spcBef>
              <a:spcAft>
                <a:spcPts val="0"/>
              </a:spcAft>
              <a:buClr>
                <a:srgbClr val="002060"/>
              </a:buClr>
              <a:buSzPct val="25000"/>
              <a:buFont typeface="Calibri"/>
              <a:buNone/>
            </a:pPr>
            <a:r>
              <a:rPr lang="en-US" sz="4400" b="1" i="0" u="none" strike="noStrike" cap="none">
                <a:solidFill>
                  <a:srgbClr val="002060"/>
                </a:solidFill>
                <a:latin typeface="Calibri"/>
                <a:ea typeface="Calibri"/>
                <a:cs typeface="Calibri"/>
                <a:sym typeface="Calibri"/>
              </a:rPr>
              <a:t>Risks and Actions</a:t>
            </a:r>
          </a:p>
        </p:txBody>
      </p:sp>
      <p:sp>
        <p:nvSpPr>
          <p:cNvPr id="289" name="Shape 289"/>
          <p:cNvSpPr txBox="1"/>
          <p:nvPr/>
        </p:nvSpPr>
        <p:spPr>
          <a:xfrm>
            <a:off x="544510" y="1905000"/>
            <a:ext cx="8229600" cy="4554121"/>
          </a:xfrm>
          <a:prstGeom prst="rect">
            <a:avLst/>
          </a:prstGeom>
          <a:noFill/>
          <a:ln>
            <a:noFill/>
          </a:ln>
        </p:spPr>
        <p:txBody>
          <a:bodyPr lIns="91425" tIns="91425" rIns="91425" bIns="91425" anchor="t" anchorCtr="0">
            <a:noAutofit/>
          </a:bodyPr>
          <a:lstStyle/>
          <a:p>
            <a:pPr marL="381000" marR="0" lvl="0" indent="-381000" algn="l" rtl="0">
              <a:lnSpc>
                <a:spcPct val="90000"/>
              </a:lnSpc>
              <a:spcBef>
                <a:spcPts val="0"/>
              </a:spcBef>
              <a:spcAft>
                <a:spcPts val="0"/>
              </a:spcAft>
              <a:buClr>
                <a:srgbClr val="000000"/>
              </a:buClr>
              <a:buSzPct val="100000"/>
              <a:buFont typeface="Arial"/>
              <a:buChar char="•"/>
            </a:pPr>
            <a:r>
              <a:rPr lang="en-US" sz="3200" b="0" i="0" u="none" strike="noStrike" cap="none">
                <a:solidFill>
                  <a:srgbClr val="000000"/>
                </a:solidFill>
                <a:latin typeface="Arial"/>
                <a:ea typeface="Arial"/>
                <a:cs typeface="Arial"/>
                <a:sym typeface="Arial"/>
              </a:rPr>
              <a:t>There are no remaining risks from previous reviews.</a:t>
            </a:r>
          </a:p>
          <a:p>
            <a:pPr marL="381000" marR="0" lvl="0" indent="-381000" algn="l" rtl="0">
              <a:lnSpc>
                <a:spcPct val="90000"/>
              </a:lnSpc>
              <a:spcBef>
                <a:spcPts val="0"/>
              </a:spcBef>
              <a:spcAft>
                <a:spcPts val="0"/>
              </a:spcAft>
              <a:buClr>
                <a:srgbClr val="000000"/>
              </a:buClr>
              <a:buFont typeface="Arial"/>
              <a:buNone/>
            </a:pPr>
            <a:endParaRPr sz="3200" b="0" i="0" u="none" strike="noStrike" cap="none">
              <a:solidFill>
                <a:srgbClr val="000000"/>
              </a:solidFill>
              <a:latin typeface="Arial"/>
              <a:ea typeface="Arial"/>
              <a:cs typeface="Arial"/>
              <a:sym typeface="Arial"/>
            </a:endParaRPr>
          </a:p>
          <a:p>
            <a:pPr marL="381000" marR="0" lvl="0" indent="-381000" algn="l" rtl="0">
              <a:lnSpc>
                <a:spcPct val="90000"/>
              </a:lnSpc>
              <a:spcBef>
                <a:spcPts val="0"/>
              </a:spcBef>
              <a:spcAft>
                <a:spcPts val="0"/>
              </a:spcAft>
              <a:buClr>
                <a:srgbClr val="000000"/>
              </a:buClr>
              <a:buFont typeface="Arial"/>
              <a:buNone/>
            </a:pPr>
            <a:endParaRPr sz="3200" b="0" i="0" u="none" strike="noStrike" cap="none">
              <a:solidFill>
                <a:srgbClr val="000000"/>
              </a:solidFill>
              <a:latin typeface="Arial"/>
              <a:ea typeface="Arial"/>
              <a:cs typeface="Arial"/>
              <a:sym typeface="Arial"/>
            </a:endParaRPr>
          </a:p>
        </p:txBody>
      </p:sp>
      <p:sp>
        <p:nvSpPr>
          <p:cNvPr id="290" name="Shape 29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19</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pPr marL="0" marR="0" lvl="0" indent="0" algn="r" rtl="0">
                <a:lnSpc>
                  <a:spcPct val="100000"/>
                </a:lnSpc>
                <a:spcBef>
                  <a:spcPts val="0"/>
                </a:spcBef>
                <a:spcAft>
                  <a:spcPts val="0"/>
                </a:spcAft>
                <a:buClr>
                  <a:srgbClr val="FFFFFF"/>
                </a:buClr>
                <a:buSzPct val="25000"/>
                <a:buFont typeface="Calibri"/>
                <a:buNone/>
              </a:pPr>
              <a:t>2</a:t>
            </a:fld>
            <a:endParaRPr lang="en-US" sz="1200" b="0" i="0" u="none" strike="noStrike" cap="none">
              <a:solidFill>
                <a:srgbClr val="FFFFFF"/>
              </a:solidFill>
              <a:latin typeface="Calibri"/>
              <a:ea typeface="Calibri"/>
              <a:cs typeface="Calibri"/>
              <a:sym typeface="Calibri"/>
            </a:endParaRPr>
          </a:p>
        </p:txBody>
      </p:sp>
      <p:sp>
        <p:nvSpPr>
          <p:cNvPr id="152" name="Shape 152"/>
          <p:cNvSpPr txBox="1">
            <a:spLocks noGrp="1"/>
          </p:cNvSpPr>
          <p:nvPr>
            <p:ph type="title" idx="4294967295"/>
          </p:nvPr>
        </p:nvSpPr>
        <p:spPr>
          <a:xfrm>
            <a:off x="0" y="1066800"/>
            <a:ext cx="9143998"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400" b="1" i="0" u="none" strike="noStrike" cap="none">
                <a:solidFill>
                  <a:srgbClr val="000066"/>
                </a:solidFill>
                <a:latin typeface="Calibri"/>
                <a:ea typeface="Calibri"/>
                <a:cs typeface="Calibri"/>
                <a:sym typeface="Calibri"/>
              </a:rPr>
              <a:t>Review Agenda</a:t>
            </a:r>
          </a:p>
        </p:txBody>
      </p:sp>
      <p:sp>
        <p:nvSpPr>
          <p:cNvPr id="153" name="Shape 153"/>
          <p:cNvSpPr txBox="1">
            <a:spLocks noGrp="1"/>
          </p:cNvSpPr>
          <p:nvPr>
            <p:ph type="body" idx="4294967295"/>
          </p:nvPr>
        </p:nvSpPr>
        <p:spPr>
          <a:xfrm>
            <a:off x="539750" y="1905000"/>
            <a:ext cx="8604249" cy="3979862"/>
          </a:xfrm>
          <a:prstGeom prst="rect">
            <a:avLst/>
          </a:prstGeom>
          <a:noFill/>
          <a:ln>
            <a:noFill/>
          </a:ln>
        </p:spPr>
        <p:txBody>
          <a:bodyPr lIns="91425" tIns="45700" rIns="91425" bIns="45700" anchor="t" anchorCtr="0">
            <a:noAutofit/>
          </a:bodyPr>
          <a:lstStyle/>
          <a:p>
            <a:pPr marL="381000" marR="0" lvl="0" indent="-381000" algn="l" rtl="0">
              <a:lnSpc>
                <a:spcPct val="90000"/>
              </a:lnSpc>
              <a:spcBef>
                <a:spcPts val="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Introduction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Risks and Actions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Requirements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System Description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System Test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System Operational Readiness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Summary		 		</a:t>
            </a:r>
            <a:r>
              <a:rPr lang="en-US" sz="2400" b="0" i="0" u="none" strike="noStrike" cap="none">
                <a:solidFill>
                  <a:schemeClr val="dk1"/>
                </a:solidFill>
                <a:latin typeface="Merriweather"/>
                <a:ea typeface="Merriweather"/>
                <a:cs typeface="Merriweather"/>
                <a:sym typeface="Merriweather"/>
              </a:rPr>
              <a:t>	</a:t>
            </a:r>
          </a:p>
        </p:txBody>
      </p:sp>
      <p:sp>
        <p:nvSpPr>
          <p:cNvPr id="154" name="Shape 154"/>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pPr marL="0" marR="0" lvl="0" indent="0" algn="r" rtl="0">
                <a:lnSpc>
                  <a:spcPct val="100000"/>
                </a:lnSpc>
                <a:spcBef>
                  <a:spcPts val="0"/>
                </a:spcBef>
                <a:spcAft>
                  <a:spcPts val="0"/>
                </a:spcAft>
                <a:buClr>
                  <a:srgbClr val="FFFFFF"/>
                </a:buClr>
                <a:buSzPct val="25000"/>
                <a:buFont typeface="Calibri"/>
                <a:buNone/>
              </a:pPr>
              <a:t>2</a:t>
            </a:fld>
            <a:endParaRPr lang="en-US" sz="1200" b="0" i="0" u="none" strike="noStrike" cap="none">
              <a:solidFill>
                <a:srgbClr val="FFFFFF"/>
              </a:solidFill>
              <a:latin typeface="Calibri"/>
              <a:ea typeface="Calibri"/>
              <a:cs typeface="Calibri"/>
              <a:sym typeface="Calibri"/>
            </a:endParaRPr>
          </a:p>
        </p:txBody>
      </p:sp>
      <p:sp>
        <p:nvSpPr>
          <p:cNvPr id="155" name="Shape 15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0" y="1066800"/>
            <a:ext cx="9144000" cy="758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400" b="1" i="0" u="none" strike="noStrike" cap="none">
                <a:solidFill>
                  <a:srgbClr val="002060"/>
                </a:solidFill>
                <a:latin typeface="Calibri"/>
                <a:ea typeface="Calibri"/>
                <a:cs typeface="Calibri"/>
                <a:sym typeface="Calibri"/>
              </a:rPr>
              <a:t>ORR – Entry Criteria </a:t>
            </a:r>
          </a:p>
        </p:txBody>
      </p:sp>
      <p:sp>
        <p:nvSpPr>
          <p:cNvPr id="298" name="Shape 298"/>
          <p:cNvSpPr txBox="1">
            <a:spLocks noGrp="1"/>
          </p:cNvSpPr>
          <p:nvPr>
            <p:ph type="body" idx="1"/>
          </p:nvPr>
        </p:nvSpPr>
        <p:spPr>
          <a:xfrm>
            <a:off x="609600" y="1828800"/>
            <a:ext cx="7848599" cy="490855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2000" b="1" i="0" u="none" strike="noStrike" cap="none">
                <a:solidFill>
                  <a:schemeClr val="dk1"/>
                </a:solidFill>
                <a:latin typeface="Calibri"/>
                <a:ea typeface="Calibri"/>
                <a:cs typeface="Calibri"/>
                <a:sym typeface="Calibri"/>
              </a:rPr>
              <a:t>Entry # 1 - The ORR reviewers have access to the review version of the following artifacts</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Requirements Allocation Document (RAD)</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Review Item Disposition Spreadsheet (RID) </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Operational Readiness Review Document (ORRD)</a:t>
            </a:r>
          </a:p>
          <a:p>
            <a:pPr marL="273050" marR="0" lvl="0" indent="-273050" algn="l" rtl="0">
              <a:lnSpc>
                <a:spcPct val="100000"/>
              </a:lnSpc>
              <a:spcBef>
                <a:spcPts val="400"/>
              </a:spcBef>
              <a:spcAft>
                <a:spcPts val="0"/>
              </a:spcAft>
              <a:buClr>
                <a:srgbClr val="6BB1C9"/>
              </a:buClr>
              <a:buSzPct val="95000"/>
              <a:buFont typeface="Noto Sans Symbols"/>
              <a:buChar char="∙"/>
            </a:pPr>
            <a:r>
              <a:rPr lang="en-US" sz="2000" b="1" i="0" u="none" strike="noStrike" cap="none">
                <a:solidFill>
                  <a:schemeClr val="dk1"/>
                </a:solidFill>
                <a:latin typeface="Calibri"/>
                <a:ea typeface="Calibri"/>
                <a:cs typeface="Calibri"/>
                <a:sym typeface="Calibri"/>
              </a:rPr>
              <a:t>Entry # 2 - The ORR reviewers have access to the old version of SPSRB Documents  </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User Manuals</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System Maintenance Manual</a:t>
            </a:r>
          </a:p>
          <a:p>
            <a:pPr marL="273050" marR="0" lvl="0" indent="-273050" algn="l" rtl="0">
              <a:lnSpc>
                <a:spcPct val="100000"/>
              </a:lnSpc>
              <a:spcBef>
                <a:spcPts val="400"/>
              </a:spcBef>
              <a:spcAft>
                <a:spcPts val="0"/>
              </a:spcAft>
              <a:buClr>
                <a:srgbClr val="6BB1C9"/>
              </a:buClr>
              <a:buSzPct val="95000"/>
              <a:buFont typeface="Noto Sans Symbols"/>
              <a:buChar char="∙"/>
            </a:pPr>
            <a:r>
              <a:rPr lang="en-US" sz="2000" b="1" i="0" u="none" strike="noStrike" cap="none">
                <a:solidFill>
                  <a:schemeClr val="dk1"/>
                </a:solidFill>
                <a:latin typeface="Calibri"/>
                <a:ea typeface="Calibri"/>
                <a:cs typeface="Calibri"/>
                <a:sym typeface="Calibri"/>
              </a:rPr>
              <a:t>Entry # 3  - The ORR reviewers have access to the review version of the Operations Procedure</a:t>
            </a:r>
          </a:p>
          <a:p>
            <a:pPr marL="273050" marR="0" lvl="0" indent="-158750" algn="l" rtl="0">
              <a:spcBef>
                <a:spcPts val="400"/>
              </a:spcBef>
              <a:spcAft>
                <a:spcPts val="0"/>
              </a:spcAft>
              <a:buClr>
                <a:srgbClr val="6BB1C9"/>
              </a:buClr>
              <a:buSzPct val="25000"/>
              <a:buFont typeface="Noto Sans Symbols"/>
              <a:buNone/>
            </a:pPr>
            <a:endParaRPr sz="2000" b="1" i="0" u="none" strike="noStrike" cap="none">
              <a:solidFill>
                <a:srgbClr val="FF0000"/>
              </a:solidFill>
              <a:latin typeface="Calibri"/>
              <a:ea typeface="Calibri"/>
              <a:cs typeface="Calibri"/>
              <a:sym typeface="Calibri"/>
            </a:endParaRPr>
          </a:p>
        </p:txBody>
      </p:sp>
      <p:sp>
        <p:nvSpPr>
          <p:cNvPr id="299" name="Shape 29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20</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38002" y="990600"/>
            <a:ext cx="82296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800" b="1" i="0" u="none" strike="noStrike" cap="none">
                <a:solidFill>
                  <a:srgbClr val="002060"/>
                </a:solidFill>
                <a:latin typeface="Calibri"/>
                <a:ea typeface="Calibri"/>
                <a:cs typeface="Calibri"/>
                <a:sym typeface="Calibri"/>
              </a:rPr>
              <a:t> </a:t>
            </a:r>
            <a:r>
              <a:rPr lang="en-US" sz="4400" b="1" i="0" u="none" strike="noStrike" cap="none">
                <a:solidFill>
                  <a:srgbClr val="002060"/>
                </a:solidFill>
                <a:latin typeface="Calibri"/>
                <a:ea typeface="Calibri"/>
                <a:cs typeface="Calibri"/>
                <a:sym typeface="Calibri"/>
              </a:rPr>
              <a:t>ORR – Exit Criteria</a:t>
            </a:r>
          </a:p>
        </p:txBody>
      </p:sp>
      <p:sp>
        <p:nvSpPr>
          <p:cNvPr id="307" name="Shape 307"/>
          <p:cNvSpPr txBox="1">
            <a:spLocks noGrp="1"/>
          </p:cNvSpPr>
          <p:nvPr>
            <p:ph type="body" idx="1"/>
          </p:nvPr>
        </p:nvSpPr>
        <p:spPr>
          <a:xfrm>
            <a:off x="609600" y="1981200"/>
            <a:ext cx="7848599" cy="5029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Exit # 1 - All open items in RID have been satisfactorily disposed of.</a:t>
            </a:r>
          </a:p>
          <a:p>
            <a:pPr marL="273050" marR="0" lvl="0" indent="-273050" algn="l" rtl="0">
              <a:lnSpc>
                <a:spcPct val="100000"/>
              </a:lnSpc>
              <a:spcBef>
                <a:spcPts val="48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Exit # 2 - The updated RAD is satisfactory. </a:t>
            </a:r>
          </a:p>
          <a:p>
            <a:pPr lvl="0" indent="-273050">
              <a:spcBef>
                <a:spcPts val="480"/>
              </a:spcBef>
              <a:buClr>
                <a:srgbClr val="6BB1C9"/>
              </a:buClr>
              <a:buFont typeface="Noto Sans Symbols"/>
              <a:buChar char="∙"/>
            </a:pPr>
            <a:r>
              <a:rPr lang="en-US" sz="2400" b="1" i="0" u="none" strike="noStrike" cap="none" dirty="0">
                <a:solidFill>
                  <a:schemeClr val="dk1"/>
                </a:solidFill>
                <a:latin typeface="Calibri"/>
                <a:ea typeface="Calibri"/>
                <a:cs typeface="Calibri"/>
                <a:sym typeface="Calibri"/>
              </a:rPr>
              <a:t>Exit # 3 - The SPSRB documents </a:t>
            </a:r>
            <a:r>
              <a:rPr lang="en-US" sz="2400" b="1" dirty="0">
                <a:latin typeface="Calibri"/>
                <a:ea typeface="Calibri"/>
                <a:cs typeface="Calibri"/>
                <a:sym typeface="Calibri"/>
              </a:rPr>
              <a:t>(UM, SMM, ICD, SDD, and OM) </a:t>
            </a:r>
            <a:r>
              <a:rPr lang="en-US" sz="2400" b="1" i="0" u="none" strike="noStrike" cap="none" dirty="0">
                <a:solidFill>
                  <a:schemeClr val="dk1"/>
                </a:solidFill>
                <a:latin typeface="Calibri"/>
                <a:ea typeface="Calibri"/>
                <a:cs typeface="Calibri"/>
                <a:sym typeface="Calibri"/>
              </a:rPr>
              <a:t>have been reviewed and are deemed to be satisfactory.</a:t>
            </a:r>
          </a:p>
          <a:p>
            <a:pPr marL="273050" marR="0" lvl="0" indent="-273050" algn="l" rtl="0">
              <a:lnSpc>
                <a:spcPct val="100000"/>
              </a:lnSpc>
              <a:spcBef>
                <a:spcPts val="48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Exit # 4 - Test and validation results are satisfactory.</a:t>
            </a:r>
          </a:p>
          <a:p>
            <a:pPr marL="273050" marR="0" lvl="0" indent="-273050" algn="l" rtl="0">
              <a:lnSpc>
                <a:spcPct val="100000"/>
              </a:lnSpc>
              <a:spcBef>
                <a:spcPts val="48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Exit # 5 - The operation readiness are satisfactory. </a:t>
            </a:r>
          </a:p>
          <a:p>
            <a:pPr marL="273050" marR="0" lvl="0" indent="-273050" algn="l" rtl="0">
              <a:spcBef>
                <a:spcPts val="48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Exit # 6 - The security impact assessment (SIA) has been completed. --</a:t>
            </a:r>
            <a:r>
              <a:rPr lang="en-US" sz="2400" b="1" i="0" u="none" strike="noStrike" cap="none" dirty="0">
                <a:solidFill>
                  <a:srgbClr val="FF0000"/>
                </a:solidFill>
                <a:latin typeface="Calibri"/>
                <a:ea typeface="Calibri"/>
                <a:cs typeface="Calibri"/>
                <a:sym typeface="Calibri"/>
              </a:rPr>
              <a:t> deferred to Operational Decision Briefing</a:t>
            </a:r>
          </a:p>
          <a:p>
            <a:pPr marL="273050" marR="0" lvl="0" indent="-133350" algn="l" rtl="0">
              <a:lnSpc>
                <a:spcPct val="100000"/>
              </a:lnSpc>
              <a:spcBef>
                <a:spcPts val="480"/>
              </a:spcBef>
              <a:spcAft>
                <a:spcPts val="0"/>
              </a:spcAft>
              <a:buClr>
                <a:srgbClr val="6BB1C9"/>
              </a:buClr>
              <a:buSzPct val="25000"/>
              <a:buFont typeface="Noto Sans Symbols"/>
              <a:buNone/>
            </a:pPr>
            <a:endParaRPr sz="2400" b="1" i="0" u="none" strike="noStrike" cap="none" dirty="0">
              <a:solidFill>
                <a:schemeClr val="dk1"/>
              </a:solidFill>
              <a:latin typeface="Calibri"/>
              <a:ea typeface="Calibri"/>
              <a:cs typeface="Calibri"/>
              <a:sym typeface="Calibri"/>
            </a:endParaRPr>
          </a:p>
          <a:p>
            <a:pPr marL="273050" marR="0" lvl="0" indent="-133350" algn="l" rtl="0">
              <a:spcBef>
                <a:spcPts val="480"/>
              </a:spcBef>
              <a:spcAft>
                <a:spcPts val="0"/>
              </a:spcAft>
              <a:buClr>
                <a:srgbClr val="6BB1C9"/>
              </a:buClr>
              <a:buSzPct val="25000"/>
              <a:buFont typeface="Noto Sans Symbols"/>
              <a:buNone/>
            </a:pPr>
            <a:endParaRPr sz="2400" b="1" i="0" u="none" strike="noStrike" cap="none" dirty="0">
              <a:solidFill>
                <a:schemeClr val="dk1"/>
              </a:solidFill>
              <a:latin typeface="Calibri"/>
              <a:ea typeface="Calibri"/>
              <a:cs typeface="Calibri"/>
              <a:sym typeface="Calibri"/>
            </a:endParaRPr>
          </a:p>
        </p:txBody>
      </p:sp>
      <p:sp>
        <p:nvSpPr>
          <p:cNvPr id="308" name="Shape 30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21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idx="4294967295"/>
          </p:nvPr>
        </p:nvSpPr>
        <p:spPr>
          <a:xfrm>
            <a:off x="0" y="1066800"/>
            <a:ext cx="9143998"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400" b="1" i="0" u="none" strike="noStrike" cap="none">
                <a:solidFill>
                  <a:srgbClr val="000066"/>
                </a:solidFill>
                <a:latin typeface="Calibri"/>
                <a:ea typeface="Calibri"/>
                <a:cs typeface="Calibri"/>
                <a:sym typeface="Calibri"/>
              </a:rPr>
              <a:t>Outline</a:t>
            </a:r>
          </a:p>
        </p:txBody>
      </p:sp>
      <p:sp>
        <p:nvSpPr>
          <p:cNvPr id="315" name="Shape 315"/>
          <p:cNvSpPr txBox="1">
            <a:spLocks noGrp="1"/>
          </p:cNvSpPr>
          <p:nvPr>
            <p:ph type="body" idx="4294967295"/>
          </p:nvPr>
        </p:nvSpPr>
        <p:spPr>
          <a:xfrm>
            <a:off x="893762" y="20574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Introduction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Risks and Actions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chemeClr val="dk1"/>
                </a:solidFill>
                <a:latin typeface="Calibri"/>
                <a:ea typeface="Calibri"/>
                <a:cs typeface="Calibri"/>
                <a:sym typeface="Calibri"/>
              </a:rPr>
              <a:t>System Requirements Updates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Description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Test</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Operational Readiness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Summary</a:t>
            </a:r>
          </a:p>
        </p:txBody>
      </p:sp>
      <p:sp>
        <p:nvSpPr>
          <p:cNvPr id="316" name="Shape 31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22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ctrTitle" idx="4294967295"/>
          </p:nvPr>
        </p:nvSpPr>
        <p:spPr>
          <a:xfrm>
            <a:off x="1752600" y="2057400"/>
            <a:ext cx="6324600" cy="14700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800" b="1" i="0" u="none" strike="noStrike" cap="none">
                <a:solidFill>
                  <a:srgbClr val="002060"/>
                </a:solidFill>
                <a:latin typeface="Calibri"/>
                <a:ea typeface="Calibri"/>
                <a:cs typeface="Calibri"/>
                <a:sym typeface="Calibri"/>
              </a:rPr>
              <a:t>System Requirements</a:t>
            </a:r>
          </a:p>
        </p:txBody>
      </p:sp>
      <p:sp>
        <p:nvSpPr>
          <p:cNvPr id="323" name="Shape 323"/>
          <p:cNvSpPr txBox="1">
            <a:spLocks noGrp="1"/>
          </p:cNvSpPr>
          <p:nvPr>
            <p:ph type="subTitle" idx="4294967295"/>
          </p:nvPr>
        </p:nvSpPr>
        <p:spPr>
          <a:xfrm>
            <a:off x="1676400" y="3733800"/>
            <a:ext cx="5981699" cy="1558924"/>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rgbClr val="6BB1C9"/>
              </a:buClr>
              <a:buSzPct val="25000"/>
              <a:buFont typeface="Noto Sans Symbols"/>
              <a:buNone/>
            </a:pPr>
            <a:r>
              <a:rPr lang="en-US" sz="2400" b="0" i="0" u="none" strike="noStrike" cap="none">
                <a:solidFill>
                  <a:schemeClr val="dk1"/>
                </a:solidFill>
                <a:latin typeface="Merriweather"/>
                <a:ea typeface="Merriweather"/>
                <a:cs typeface="Merriweather"/>
                <a:sym typeface="Merriweather"/>
              </a:rPr>
              <a:t>Bob Kuligowski</a:t>
            </a:r>
          </a:p>
        </p:txBody>
      </p:sp>
      <p:sp>
        <p:nvSpPr>
          <p:cNvPr id="324" name="Shape 32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23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0" y="1066800"/>
            <a:ext cx="9144000" cy="720772"/>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Requirements Overview</a:t>
            </a:r>
          </a:p>
        </p:txBody>
      </p:sp>
      <p:sp>
        <p:nvSpPr>
          <p:cNvPr id="330" name="Shape 330"/>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381000" marR="0" lvl="0" indent="-381000" algn="l" rtl="0">
              <a:lnSpc>
                <a:spcPct val="90000"/>
              </a:lnSpc>
              <a:spcBef>
                <a:spcPts val="0"/>
              </a:spcBef>
              <a:spcAft>
                <a:spcPts val="0"/>
              </a:spcAft>
              <a:buClr>
                <a:srgbClr val="0BD0D9"/>
              </a:buClr>
              <a:buSzPct val="95000"/>
              <a:buFont typeface="Noto Sans Symbols"/>
              <a:buChar char="●"/>
            </a:pPr>
            <a:r>
              <a:rPr lang="en-US" sz="2000" b="0" i="0" u="none" strike="noStrike" cap="none">
                <a:solidFill>
                  <a:schemeClr val="dk1"/>
                </a:solidFill>
                <a:latin typeface="Calibri"/>
                <a:ea typeface="Calibri"/>
                <a:cs typeface="Calibri"/>
                <a:sym typeface="Calibri"/>
              </a:rPr>
              <a:t>All eTRaP requirements are documented in the RAD:</a:t>
            </a:r>
          </a:p>
          <a:p>
            <a:pPr marL="381000" marR="0" lvl="0" indent="-381000" algn="l" rtl="0">
              <a:lnSpc>
                <a:spcPct val="90000"/>
              </a:lnSpc>
              <a:spcBef>
                <a:spcPts val="400"/>
              </a:spcBef>
              <a:spcAft>
                <a:spcPts val="0"/>
              </a:spcAft>
              <a:buClr>
                <a:srgbClr val="0BD0D9"/>
              </a:buClr>
              <a:buSzPct val="25000"/>
              <a:buFont typeface="Noto Sans Symbols"/>
              <a:buNone/>
            </a:pPr>
            <a:r>
              <a:rPr lang="en-US" sz="2000" b="0" i="0" u="none" strike="noStrike" cap="none">
                <a:solidFill>
                  <a:srgbClr val="FF8A3B"/>
                </a:solidFill>
                <a:latin typeface="Calibri"/>
                <a:ea typeface="Calibri"/>
                <a:cs typeface="Calibri"/>
                <a:sym typeface="Calibri"/>
              </a:rPr>
              <a:t>	http://www.star.nesdis.noaa.gov/smcd/emb/bobk/eTRaP_docs/ORR/eTRaP_Requirements_Allocation_Document_v2.3.docx</a:t>
            </a:r>
          </a:p>
          <a:p>
            <a:pPr marL="381000" marR="0" lvl="0" indent="-381000" algn="l" rtl="0">
              <a:lnSpc>
                <a:spcPct val="90000"/>
              </a:lnSpc>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381000" marR="0" lvl="0" indent="-381000" algn="l" rtl="0">
              <a:lnSpc>
                <a:spcPct val="90000"/>
              </a:lnSpc>
              <a:spcBef>
                <a:spcPts val="400"/>
              </a:spcBef>
              <a:spcAft>
                <a:spcPts val="0"/>
              </a:spcAft>
              <a:buClr>
                <a:srgbClr val="0BD0D9"/>
              </a:buClr>
              <a:buSzPct val="25000"/>
              <a:buFont typeface="Noto Sans Symbols"/>
              <a:buNone/>
            </a:pPr>
            <a:endParaRPr sz="2000" b="0" i="0" u="none" strike="noStrike" cap="none">
              <a:solidFill>
                <a:schemeClr val="dk1"/>
              </a:solidFill>
              <a:latin typeface="Calibri"/>
              <a:ea typeface="Calibri"/>
              <a:cs typeface="Calibri"/>
              <a:sym typeface="Calibri"/>
            </a:endParaRPr>
          </a:p>
          <a:p>
            <a:pPr marL="381000" marR="0" lvl="0" indent="-381000" algn="l" rtl="0">
              <a:lnSpc>
                <a:spcPct val="90000"/>
              </a:lnSpc>
              <a:spcBef>
                <a:spcPts val="400"/>
              </a:spcBef>
              <a:spcAft>
                <a:spcPts val="0"/>
              </a:spcAft>
              <a:buClr>
                <a:srgbClr val="0BD0D9"/>
              </a:buClr>
              <a:buSzPct val="95000"/>
              <a:buFont typeface="Noto Sans Symbols"/>
              <a:buChar char="●"/>
            </a:pPr>
            <a:r>
              <a:rPr lang="en-US" sz="2000" b="0" i="0" u="none" strike="noStrike" cap="none">
                <a:solidFill>
                  <a:schemeClr val="dk1"/>
                </a:solidFill>
                <a:latin typeface="Calibri"/>
                <a:ea typeface="Calibri"/>
                <a:cs typeface="Calibri"/>
                <a:sym typeface="Calibri"/>
              </a:rPr>
              <a:t>Text highlighted </a:t>
            </a:r>
          </a:p>
          <a:p>
            <a:pPr marL="781050" marR="0" lvl="1" indent="-387350" algn="l" rtl="0">
              <a:lnSpc>
                <a:spcPct val="90000"/>
              </a:lnSpc>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Changes/updates to requirements since the last review are in </a:t>
            </a:r>
            <a:r>
              <a:rPr lang="en-US" sz="2000" b="0" i="0" u="none" strike="noStrike" cap="none">
                <a:solidFill>
                  <a:srgbClr val="00B050"/>
                </a:solidFill>
                <a:latin typeface="Calibri"/>
                <a:ea typeface="Calibri"/>
                <a:cs typeface="Calibri"/>
                <a:sym typeface="Calibri"/>
              </a:rPr>
              <a:t>Green</a:t>
            </a:r>
            <a:r>
              <a:rPr lang="en-US" sz="2000" b="0" i="0" u="none" strike="noStrike" cap="none">
                <a:solidFill>
                  <a:schemeClr val="dk1"/>
                </a:solidFill>
                <a:latin typeface="Calibri"/>
                <a:ea typeface="Calibri"/>
                <a:cs typeface="Calibri"/>
                <a:sym typeface="Calibri"/>
              </a:rPr>
              <a:t>.</a:t>
            </a:r>
          </a:p>
          <a:p>
            <a:pPr marL="781050" marR="0" lvl="1" indent="-387350" algn="l" rtl="0">
              <a:lnSpc>
                <a:spcPct val="90000"/>
              </a:lnSpc>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Requirements specific to this upgrade of eTRaP are in </a:t>
            </a:r>
            <a:r>
              <a:rPr lang="en-US" sz="2000" b="0" i="0" u="none" strike="noStrike" cap="none">
                <a:solidFill>
                  <a:srgbClr val="CC6600"/>
                </a:solidFill>
                <a:latin typeface="Calibri"/>
                <a:ea typeface="Calibri"/>
                <a:cs typeface="Calibri"/>
                <a:sym typeface="Calibri"/>
              </a:rPr>
              <a:t>Brown</a:t>
            </a:r>
          </a:p>
        </p:txBody>
      </p:sp>
      <p:sp>
        <p:nvSpPr>
          <p:cNvPr id="331" name="Shape 33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24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37" name="Shape 337"/>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0.0:</a:t>
            </a:r>
            <a:r>
              <a:rPr lang="en-US" sz="2000" b="0"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 eTRaP Upgrade project shall adopt the standard practices of the SPSRB Review Process for transition of a product from research to operations</a:t>
            </a:r>
            <a:r>
              <a:rPr lang="en-US" sz="2000" b="0" i="0" u="none" strike="noStrike" cap="none">
                <a:solidFill>
                  <a:schemeClr val="dk1"/>
                </a:solidFill>
                <a:latin typeface="Calibri"/>
                <a:ea typeface="Calibri"/>
                <a:cs typeface="Calibri"/>
                <a:sym typeface="Calibri"/>
              </a:rPr>
              <a:t>. </a:t>
            </a:r>
          </a:p>
          <a:p>
            <a:pPr marL="273050" marR="0" lvl="0" indent="-273050" algn="l" rtl="0">
              <a:spcBef>
                <a:spcPts val="400"/>
              </a:spcBef>
              <a:spcAft>
                <a:spcPts val="0"/>
              </a:spcAft>
              <a:buClr>
                <a:srgbClr val="0BD0D9"/>
              </a:buClr>
              <a:buSzPct val="25000"/>
              <a:buFont typeface="Noto Sans Symbols"/>
              <a:buNone/>
            </a:pPr>
            <a:r>
              <a:rPr lang="en-US" sz="2000" b="0" i="0" u="none" strike="noStrike" cap="none">
                <a:solidFill>
                  <a:schemeClr val="dk1"/>
                </a:solidFill>
                <a:latin typeface="Calibri"/>
                <a:ea typeface="Calibri"/>
                <a:cs typeface="Calibri"/>
                <a:sym typeface="Calibri"/>
              </a:rPr>
              <a:t> </a:t>
            </a: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SPSRB transition to operations process. Since this is an enhancement to an existing operational system, only the process steps related to modifying an existing system need be followed.  </a:t>
            </a:r>
          </a:p>
          <a:p>
            <a:pPr marL="273050" marR="0" lvl="0" indent="-273050" algn="l" rtl="0">
              <a:spcBef>
                <a:spcPts val="520"/>
              </a:spcBef>
              <a:spcAft>
                <a:spcPts val="0"/>
              </a:spcAft>
              <a:buClr>
                <a:srgbClr val="0BD0D9"/>
              </a:buClr>
              <a:buSzPct val="25000"/>
              <a:buFont typeface="Noto Sans Symbols"/>
              <a:buNone/>
            </a:pPr>
            <a:endParaRPr sz="2600" b="0" i="0" u="none" strike="noStrike" cap="none">
              <a:solidFill>
                <a:schemeClr val="dk1"/>
              </a:solidFill>
              <a:latin typeface="Calibri"/>
              <a:ea typeface="Calibri"/>
              <a:cs typeface="Calibri"/>
              <a:sym typeface="Calibri"/>
            </a:endParaRPr>
          </a:p>
        </p:txBody>
      </p:sp>
      <p:sp>
        <p:nvSpPr>
          <p:cNvPr id="338" name="Shape 33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25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44" name="Shape 344"/>
          <p:cNvSpPr txBox="1">
            <a:spLocks noGrp="1"/>
          </p:cNvSpPr>
          <p:nvPr>
            <p:ph type="body" idx="1"/>
          </p:nvPr>
        </p:nvSpPr>
        <p:spPr>
          <a:xfrm>
            <a:off x="457200" y="1935164"/>
            <a:ext cx="8229600" cy="46180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 </a:t>
            </a:r>
            <a:r>
              <a:rPr lang="en-US" sz="2000" b="0" i="1" u="none" strike="noStrike" cap="none">
                <a:solidFill>
                  <a:schemeClr val="dk1"/>
                </a:solidFill>
                <a:latin typeface="Calibri"/>
                <a:ea typeface="Calibri"/>
                <a:cs typeface="Calibri"/>
                <a:sym typeface="Calibri"/>
              </a:rPr>
              <a:t>The eTRaP Upgrade project reviews shall be tailored.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to mitigate schedule risk by eliminating the overhead of preparing review slide packages and reports.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 </a:t>
            </a:r>
            <a:r>
              <a:rPr lang="en-US" sz="2000" b="0" i="1" u="none" strike="noStrike" cap="none">
                <a:solidFill>
                  <a:schemeClr val="dk1"/>
                </a:solidFill>
                <a:latin typeface="Calibri"/>
                <a:ea typeface="Calibri"/>
                <a:cs typeface="Calibri"/>
                <a:sym typeface="Calibri"/>
              </a:rPr>
              <a:t>The Requirements Review (RADR), Preliminary Design Review (PDR), Critical Design Review (CDR), and the Unit Test Readiness Review (TRR) for the S-NPP upgrade of eTRaP have been waived.</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to mitigate schedule risk by eliminating the overhead of preparing a RADR, PDR, CDR, and TRR slide packages and reports. The Technical risk is assessed as Low because the update to the system only involves processing a new data set. </a:t>
            </a:r>
          </a:p>
        </p:txBody>
      </p:sp>
      <p:sp>
        <p:nvSpPr>
          <p:cNvPr id="345" name="Shape 34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26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51" name="Shape 35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0.1.2: </a:t>
            </a:r>
            <a:r>
              <a:rPr lang="en-US" sz="2000" b="0" i="1" u="none" strike="noStrike" cap="none">
                <a:solidFill>
                  <a:schemeClr val="dk1"/>
                </a:solidFill>
                <a:latin typeface="Calibri"/>
                <a:ea typeface="Calibri"/>
                <a:cs typeface="Calibri"/>
                <a:sym typeface="Calibri"/>
              </a:rPr>
              <a:t>There shall be an Algorithm Readiness Review (ARR) for the S-NPP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0.1.3: </a:t>
            </a:r>
            <a:r>
              <a:rPr lang="en-US" sz="2000" b="0" i="1" u="none" strike="noStrike" cap="none">
                <a:solidFill>
                  <a:schemeClr val="dk1"/>
                </a:solidFill>
                <a:latin typeface="Calibri"/>
                <a:ea typeface="Calibri"/>
                <a:cs typeface="Calibri"/>
                <a:sym typeface="Calibri"/>
              </a:rPr>
              <a:t>There shall be an Algorithm Readiness Review Report (ARRR) for the S-NPP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ARRR is one of the exit criteria for ARR.</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352" name="Shape 35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27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58" name="Shape 358"/>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0.1.4: </a:t>
            </a:r>
            <a:r>
              <a:rPr lang="en-US" sz="2000" b="0" i="1" u="none" strike="noStrike" cap="none">
                <a:solidFill>
                  <a:schemeClr val="dk1"/>
                </a:solidFill>
                <a:latin typeface="Calibri"/>
                <a:ea typeface="Calibri"/>
                <a:cs typeface="Calibri"/>
                <a:sym typeface="Calibri"/>
              </a:rPr>
              <a:t>There shall be an Operational Readiness Review (ORR) for the S-NPP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639763" marR="0" lvl="1" indent="-246062" algn="l" rtl="0">
              <a:spcBef>
                <a:spcPts val="400"/>
              </a:spcBef>
              <a:spcAft>
                <a:spcPts val="0"/>
              </a:spcAft>
              <a:buClr>
                <a:schemeClr val="accent1"/>
              </a:buClr>
              <a:buSzPct val="8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0.1.5: </a:t>
            </a:r>
            <a:r>
              <a:rPr lang="en-US" sz="2000" b="0" i="1" u="none" strike="noStrike" cap="none">
                <a:solidFill>
                  <a:schemeClr val="dk1"/>
                </a:solidFill>
                <a:latin typeface="Calibri"/>
                <a:ea typeface="Calibri"/>
                <a:cs typeface="Calibri"/>
                <a:sym typeface="Calibri"/>
              </a:rPr>
              <a:t>There shall be an Operational Readiness Review Report (ORRR) for the S-NPP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ORRR is one of the exit criteria for ORR.</a:t>
            </a:r>
          </a:p>
        </p:txBody>
      </p:sp>
      <p:sp>
        <p:nvSpPr>
          <p:cNvPr id="359" name="Shape 35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28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66" name="Shape 36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0.1.6: </a:t>
            </a:r>
            <a:r>
              <a:rPr lang="en-US" sz="2000" b="0" i="1" u="none" strike="noStrike" cap="none">
                <a:solidFill>
                  <a:schemeClr val="dk1"/>
                </a:solidFill>
                <a:latin typeface="Calibri"/>
                <a:ea typeface="Calibri"/>
                <a:cs typeface="Calibri"/>
                <a:sym typeface="Calibri"/>
              </a:rPr>
              <a:t>The Requirements Review (RADR), Preliminary Design Review (PDR), Critical Design Review (CDR), and Unit Test Readiness Review (UTRR) for the AMSR2 upgrade of eTRaP have been waived. </a:t>
            </a:r>
          </a:p>
          <a:p>
            <a:pPr marL="742950" marR="0" lvl="2" indent="-349250" algn="l" rtl="0">
              <a:spcBef>
                <a:spcPts val="400"/>
              </a:spcBef>
              <a:spcAft>
                <a:spcPts val="0"/>
              </a:spcAft>
              <a:buClr>
                <a:srgbClr val="00B0F0"/>
              </a:buClr>
              <a:buSzPct val="70000"/>
              <a:buFont typeface="Times New Roman"/>
              <a:buChar char="»"/>
            </a:pPr>
            <a:r>
              <a:rPr lang="en-US" sz="2000" b="0" i="0" u="none" strike="noStrike" cap="none">
                <a:solidFill>
                  <a:schemeClr val="dk1"/>
                </a:solidFill>
                <a:latin typeface="Calibri"/>
                <a:ea typeface="Calibri"/>
                <a:cs typeface="Calibri"/>
                <a:sym typeface="Calibri"/>
              </a:rPr>
              <a:t>This derived requirement has been adopted to mitigate schedule risk by eliminating the overhead of preparing a RADR, PDR, CDR, and TRR slide packages and reports. The Technical risk is assessed as Low because the update to the system only involves processing a new data set.</a:t>
            </a:r>
          </a:p>
        </p:txBody>
      </p:sp>
      <p:sp>
        <p:nvSpPr>
          <p:cNvPr id="367" name="Shape 36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29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pPr marL="0" marR="0" lvl="0" indent="0" algn="r" rtl="0">
                <a:lnSpc>
                  <a:spcPct val="100000"/>
                </a:lnSpc>
                <a:spcBef>
                  <a:spcPts val="0"/>
                </a:spcBef>
                <a:spcAft>
                  <a:spcPts val="0"/>
                </a:spcAft>
                <a:buClr>
                  <a:srgbClr val="FFFFFF"/>
                </a:buClr>
                <a:buSzPct val="25000"/>
                <a:buFont typeface="Calibri"/>
                <a:buNone/>
              </a:pPr>
              <a:t>3</a:t>
            </a:fld>
            <a:endParaRPr lang="en-US" sz="1200" b="0" i="0" u="none" strike="noStrike" cap="none">
              <a:solidFill>
                <a:srgbClr val="FFFFFF"/>
              </a:solidFill>
              <a:latin typeface="Calibri"/>
              <a:ea typeface="Calibri"/>
              <a:cs typeface="Calibri"/>
              <a:sym typeface="Calibri"/>
            </a:endParaRPr>
          </a:p>
        </p:txBody>
      </p:sp>
      <p:sp>
        <p:nvSpPr>
          <p:cNvPr id="162" name="Shape 162"/>
          <p:cNvSpPr txBox="1">
            <a:spLocks noGrp="1"/>
          </p:cNvSpPr>
          <p:nvPr>
            <p:ph type="title" idx="4294967295"/>
          </p:nvPr>
        </p:nvSpPr>
        <p:spPr>
          <a:xfrm>
            <a:off x="0" y="1066800"/>
            <a:ext cx="91440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400" b="1" i="0" u="none" strike="noStrike" cap="none">
                <a:solidFill>
                  <a:srgbClr val="000066"/>
                </a:solidFill>
                <a:latin typeface="Calibri"/>
                <a:ea typeface="Calibri"/>
                <a:cs typeface="Calibri"/>
                <a:sym typeface="Calibri"/>
              </a:rPr>
              <a:t>Outline</a:t>
            </a:r>
          </a:p>
        </p:txBody>
      </p:sp>
      <p:sp>
        <p:nvSpPr>
          <p:cNvPr id="163" name="Shape 163"/>
          <p:cNvSpPr txBox="1">
            <a:spLocks noGrp="1"/>
          </p:cNvSpPr>
          <p:nvPr>
            <p:ph type="body" idx="4294967295"/>
          </p:nvPr>
        </p:nvSpPr>
        <p:spPr>
          <a:xfrm>
            <a:off x="922337" y="19050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ans Symbols"/>
              <a:buChar char="●"/>
            </a:pPr>
            <a:r>
              <a:rPr lang="en-US" sz="3200" b="1" i="0" u="none" strike="noStrike" cap="none">
                <a:solidFill>
                  <a:schemeClr val="dk1"/>
                </a:solidFill>
                <a:latin typeface="Calibri"/>
                <a:ea typeface="Calibri"/>
                <a:cs typeface="Calibri"/>
                <a:sym typeface="Calibri"/>
              </a:rPr>
              <a:t>Introduction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Risks and Actions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System Requirements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System Description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System Test</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System Operational Readiness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Summary</a:t>
            </a:r>
          </a:p>
        </p:txBody>
      </p:sp>
      <p:sp>
        <p:nvSpPr>
          <p:cNvPr id="164" name="Shape 164"/>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pPr marL="0" marR="0" lvl="0" indent="0" algn="r" rtl="0">
                <a:lnSpc>
                  <a:spcPct val="100000"/>
                </a:lnSpc>
                <a:spcBef>
                  <a:spcPts val="0"/>
                </a:spcBef>
                <a:spcAft>
                  <a:spcPts val="0"/>
                </a:spcAft>
                <a:buClr>
                  <a:srgbClr val="FFFFFF"/>
                </a:buClr>
                <a:buSzPct val="25000"/>
                <a:buFont typeface="Calibri"/>
                <a:buNone/>
              </a:pPr>
              <a:t>3</a:t>
            </a:fld>
            <a:endParaRPr lang="en-US" sz="1200" b="0" i="0" u="none" strike="noStrike" cap="none">
              <a:solidFill>
                <a:srgbClr val="FFFFFF"/>
              </a:solidFill>
              <a:latin typeface="Calibri"/>
              <a:ea typeface="Calibri"/>
              <a:cs typeface="Calibri"/>
              <a:sym typeface="Calibri"/>
            </a:endParaRPr>
          </a:p>
        </p:txBody>
      </p:sp>
      <p:sp>
        <p:nvSpPr>
          <p:cNvPr id="165" name="Shape 16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73" name="Shape 37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0.1.7: </a:t>
            </a:r>
            <a:r>
              <a:rPr lang="en-US" sz="2000" b="0" i="1" u="none" strike="noStrike" cap="none">
                <a:solidFill>
                  <a:schemeClr val="dk1"/>
                </a:solidFill>
                <a:latin typeface="Calibri"/>
                <a:ea typeface="Calibri"/>
                <a:cs typeface="Calibri"/>
                <a:sym typeface="Calibri"/>
              </a:rPr>
              <a:t>There shall be an Algorithm Readiness Review (ARR) for the AMSR2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520"/>
              </a:spcBef>
              <a:spcAft>
                <a:spcPts val="0"/>
              </a:spcAft>
              <a:buClr>
                <a:srgbClr val="0BD0D9"/>
              </a:buClr>
              <a:buSzPct val="95000"/>
              <a:buFont typeface="Noto Sans Symbols"/>
              <a:buNone/>
            </a:pPr>
            <a:endParaRPr sz="26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0.1.8: </a:t>
            </a:r>
            <a:r>
              <a:rPr lang="en-US" sz="2000" b="0" i="1" u="none" strike="noStrike" cap="none">
                <a:solidFill>
                  <a:schemeClr val="dk1"/>
                </a:solidFill>
                <a:latin typeface="Calibri"/>
                <a:ea typeface="Calibri"/>
                <a:cs typeface="Calibri"/>
                <a:sym typeface="Calibri"/>
              </a:rPr>
              <a:t>There shall be an Algorithm Readiness Review Report (ARRR) for the AMSR2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ARRR is one of the exit criteria for ARR.</a:t>
            </a:r>
          </a:p>
        </p:txBody>
      </p:sp>
      <p:sp>
        <p:nvSpPr>
          <p:cNvPr id="374" name="Shape 37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30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80" name="Shape 380"/>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0.1.9: </a:t>
            </a:r>
            <a:r>
              <a:rPr lang="en-US" sz="2000" b="0" i="1" u="none" strike="noStrike" cap="none">
                <a:solidFill>
                  <a:schemeClr val="dk1"/>
                </a:solidFill>
                <a:latin typeface="Calibri"/>
                <a:ea typeface="Calibri"/>
                <a:cs typeface="Calibri"/>
                <a:sym typeface="Calibri"/>
              </a:rPr>
              <a:t>There shall be an Operational Readiness Review (ORR) for the AMSR2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0.1.10: </a:t>
            </a:r>
            <a:r>
              <a:rPr lang="en-US" sz="2000" b="0" i="1" u="none" strike="noStrike" cap="none">
                <a:solidFill>
                  <a:schemeClr val="dk1"/>
                </a:solidFill>
                <a:latin typeface="Calibri"/>
                <a:ea typeface="Calibri"/>
                <a:cs typeface="Calibri"/>
                <a:sym typeface="Calibri"/>
              </a:rPr>
              <a:t>There shall be an Operational Readiness Review Report (ORRR) for the AMSR2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ORRR is one of the exit criteria for ORR.</a:t>
            </a:r>
          </a:p>
        </p:txBody>
      </p:sp>
      <p:sp>
        <p:nvSpPr>
          <p:cNvPr id="381" name="Shape 38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31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87" name="Shape 387"/>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0.1.11: </a:t>
            </a:r>
            <a:r>
              <a:rPr lang="en-US" sz="2000" b="0" i="1" u="none" strike="noStrike" cap="none">
                <a:solidFill>
                  <a:schemeClr val="dk1"/>
                </a:solidFill>
                <a:latin typeface="Calibri"/>
                <a:ea typeface="Calibri"/>
                <a:cs typeface="Calibri"/>
                <a:sym typeface="Calibri"/>
              </a:rPr>
              <a:t>There shall be a Critical Design Review (CDR) for the R-CLIPER and orography upgrade of eTRaP.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upgrade will require design upgrades that will be presented at the CDR.</a:t>
            </a:r>
          </a:p>
          <a:p>
            <a:pPr marL="639763" marR="0" lvl="1" indent="-246062" algn="l" rtl="0">
              <a:spcBef>
                <a:spcPts val="400"/>
              </a:spcBef>
              <a:spcAft>
                <a:spcPts val="0"/>
              </a:spcAft>
              <a:buClr>
                <a:schemeClr val="accent1"/>
              </a:buClr>
              <a:buSzPct val="8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0.1.12: </a:t>
            </a:r>
            <a:r>
              <a:rPr lang="en-US" sz="2000" b="0" i="1" u="none" strike="noStrike" cap="none">
                <a:solidFill>
                  <a:schemeClr val="dk1"/>
                </a:solidFill>
                <a:latin typeface="Calibri"/>
                <a:ea typeface="Calibri"/>
                <a:cs typeface="Calibri"/>
                <a:sym typeface="Calibri"/>
              </a:rPr>
              <a:t>There shall be a Critical Design Review Report (CDRR) for the R-CLIPER and orography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CDRR is one of the exit criteria for CDR.</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520"/>
              </a:spcBef>
              <a:spcAft>
                <a:spcPts val="0"/>
              </a:spcAft>
              <a:buClr>
                <a:srgbClr val="0BD0D9"/>
              </a:buClr>
              <a:buSzPct val="95000"/>
              <a:buFont typeface="Noto Sans Symbols"/>
              <a:buNone/>
            </a:pPr>
            <a:endParaRPr sz="2600" b="0" i="0" u="none" strike="noStrike" cap="none">
              <a:solidFill>
                <a:schemeClr val="dk1"/>
              </a:solidFill>
              <a:latin typeface="Calibri"/>
              <a:ea typeface="Calibri"/>
              <a:cs typeface="Calibri"/>
              <a:sym typeface="Calibri"/>
            </a:endParaRPr>
          </a:p>
        </p:txBody>
      </p:sp>
      <p:sp>
        <p:nvSpPr>
          <p:cNvPr id="388" name="Shape 38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32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95" name="Shape 395"/>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0.1.13: </a:t>
            </a:r>
            <a:r>
              <a:rPr lang="en-US" sz="2000" b="0" i="1" u="none" strike="noStrike" cap="none">
                <a:solidFill>
                  <a:schemeClr val="dk1"/>
                </a:solidFill>
                <a:latin typeface="Calibri"/>
                <a:ea typeface="Calibri"/>
                <a:cs typeface="Calibri"/>
                <a:sym typeface="Calibri"/>
              </a:rPr>
              <a:t>There shall be an Algorithm Readiness Review (ARR) for the R-CLIPER and orography upgrade of eTRaP.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0.1.14: </a:t>
            </a:r>
            <a:r>
              <a:rPr lang="en-US" sz="2000" b="0" i="1" u="none" strike="noStrike" cap="none">
                <a:solidFill>
                  <a:schemeClr val="dk1"/>
                </a:solidFill>
                <a:latin typeface="Calibri"/>
                <a:ea typeface="Calibri"/>
                <a:cs typeface="Calibri"/>
                <a:sym typeface="Calibri"/>
              </a:rPr>
              <a:t>There shall be an Algorithm Readiness Review Report (ARRR) for the R-CLIPER and orography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ARRR is one of the exit criteria for ARR.</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396" name="Shape 39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33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403" name="Shape 40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0.1.15: </a:t>
            </a:r>
            <a:r>
              <a:rPr lang="en-US" sz="2000" b="0" i="1" u="none" strike="noStrike" cap="none">
                <a:solidFill>
                  <a:schemeClr val="dk1"/>
                </a:solidFill>
                <a:latin typeface="Calibri"/>
                <a:ea typeface="Calibri"/>
                <a:cs typeface="Calibri"/>
                <a:sym typeface="Calibri"/>
              </a:rPr>
              <a:t>There shall be a eTRaP R-CLIPER Upgrade Operational Readiness Review (ORR).</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639763" marR="0" lvl="1" indent="-246062" algn="l" rtl="0">
              <a:spcBef>
                <a:spcPts val="400"/>
              </a:spcBef>
              <a:spcAft>
                <a:spcPts val="0"/>
              </a:spcAft>
              <a:buClr>
                <a:schemeClr val="accent1"/>
              </a:buClr>
              <a:buSzPct val="8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0.1.16: </a:t>
            </a:r>
            <a:r>
              <a:rPr lang="en-US" sz="2000" b="0" i="1" u="none" strike="noStrike" cap="none">
                <a:solidFill>
                  <a:schemeClr val="dk1"/>
                </a:solidFill>
                <a:latin typeface="Calibri"/>
                <a:ea typeface="Calibri"/>
                <a:cs typeface="Calibri"/>
                <a:sym typeface="Calibri"/>
              </a:rPr>
              <a:t>There shall be a eTRaP R-CLIPER Upgrade Operational Readiness Review Report (ORR).</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ORRR is one of the exit criteria for ORR.</a:t>
            </a:r>
          </a:p>
        </p:txBody>
      </p:sp>
      <p:sp>
        <p:nvSpPr>
          <p:cNvPr id="404" name="Shape 40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34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411" name="Shape 41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0.1.17: </a:t>
            </a:r>
            <a:r>
              <a:rPr lang="en-US" sz="2000" b="0" i="1" u="none" strike="noStrike" cap="none">
                <a:solidFill>
                  <a:schemeClr val="dk1"/>
                </a:solidFill>
                <a:latin typeface="Calibri"/>
                <a:ea typeface="Calibri"/>
                <a:cs typeface="Calibri"/>
                <a:sym typeface="Calibri"/>
              </a:rPr>
              <a:t>The Requirements Review (RADR), Preliminary Design Review (PDR), Critical Design Review (CDR), Unit Test Readiness Review (UTRR), </a:t>
            </a:r>
            <a:r>
              <a:rPr lang="en-US" sz="2000" b="0" i="1" u="none" strike="noStrike" cap="none">
                <a:solidFill>
                  <a:srgbClr val="00B050"/>
                </a:solidFill>
                <a:latin typeface="Calibri"/>
                <a:ea typeface="Calibri"/>
                <a:cs typeface="Calibri"/>
                <a:sym typeface="Calibri"/>
              </a:rPr>
              <a:t>and Algorithm Readiness Review (ARR) </a:t>
            </a:r>
            <a:r>
              <a:rPr lang="en-US" sz="2000" b="0" i="1" u="none" strike="noStrike" cap="none">
                <a:solidFill>
                  <a:schemeClr val="dk1"/>
                </a:solidFill>
                <a:latin typeface="Calibri"/>
                <a:ea typeface="Calibri"/>
                <a:cs typeface="Calibri"/>
                <a:sym typeface="Calibri"/>
              </a:rPr>
              <a:t>for the GMI upgrade of eTRaP have been waived. </a:t>
            </a:r>
          </a:p>
          <a:p>
            <a:pPr marL="742950" marR="0" lvl="2" indent="-349250" algn="l" rtl="0">
              <a:spcBef>
                <a:spcPts val="400"/>
              </a:spcBef>
              <a:spcAft>
                <a:spcPts val="0"/>
              </a:spcAft>
              <a:buClr>
                <a:srgbClr val="00B0F0"/>
              </a:buClr>
              <a:buSzPct val="70000"/>
              <a:buFont typeface="Times New Roman"/>
              <a:buChar char="»"/>
            </a:pPr>
            <a:r>
              <a:rPr lang="en-US" sz="2000" b="0" i="0" u="none" strike="noStrike" cap="none">
                <a:solidFill>
                  <a:schemeClr val="dk1"/>
                </a:solidFill>
                <a:latin typeface="Calibri"/>
                <a:ea typeface="Calibri"/>
                <a:cs typeface="Calibri"/>
                <a:sym typeface="Calibri"/>
              </a:rPr>
              <a:t>This derived requirement has been adopted to mitigate schedule risk by eliminating the overhead of preparing RADR, PDR, CDR, UTRR, </a:t>
            </a:r>
            <a:r>
              <a:rPr lang="en-US" sz="2000" b="0" i="0" u="none" strike="noStrike" cap="none">
                <a:solidFill>
                  <a:srgbClr val="00B050"/>
                </a:solidFill>
                <a:latin typeface="Calibri"/>
                <a:ea typeface="Calibri"/>
                <a:cs typeface="Calibri"/>
                <a:sym typeface="Calibri"/>
              </a:rPr>
              <a:t>and ARR </a:t>
            </a:r>
            <a:r>
              <a:rPr lang="en-US" sz="2000" b="0" i="0" u="none" strike="noStrike" cap="none">
                <a:solidFill>
                  <a:schemeClr val="dk1"/>
                </a:solidFill>
                <a:latin typeface="Calibri"/>
                <a:ea typeface="Calibri"/>
                <a:cs typeface="Calibri"/>
                <a:sym typeface="Calibri"/>
              </a:rPr>
              <a:t>slide packages and reports. The Technical risk is assessed as Low because the update to the system only involves processing a new data set.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412" name="Shape 41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35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419" name="Shape 41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a:t>
            </a:r>
            <a:r>
              <a:rPr lang="en-US" sz="2000" b="1" i="0" u="none" strike="noStrike" cap="none">
                <a:solidFill>
                  <a:srgbClr val="00B050"/>
                </a:solidFill>
                <a:latin typeface="Calibri"/>
                <a:ea typeface="Calibri"/>
                <a:cs typeface="Calibri"/>
                <a:sym typeface="Calibri"/>
              </a:rPr>
              <a:t>8</a:t>
            </a:r>
            <a:r>
              <a:rPr lang="en-US" sz="2000" b="1"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There shall be an Operational Readiness Review (ORR) for the GMI upgrade of eTRaP.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a:t>
            </a:r>
            <a:r>
              <a:rPr lang="en-US" sz="2000" b="1" i="0" u="none" strike="noStrike" cap="none">
                <a:solidFill>
                  <a:srgbClr val="00B050"/>
                </a:solidFill>
                <a:latin typeface="Calibri"/>
                <a:ea typeface="Calibri"/>
                <a:cs typeface="Calibri"/>
                <a:sym typeface="Calibri"/>
              </a:rPr>
              <a:t>19</a:t>
            </a:r>
            <a:r>
              <a:rPr lang="en-US" sz="2000" b="1"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There shall be an Operational Readiness Review Report (ORRR) for the GMI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ORRR is one of the exit criteria for ORR.</a:t>
            </a:r>
          </a:p>
        </p:txBody>
      </p:sp>
      <p:sp>
        <p:nvSpPr>
          <p:cNvPr id="420" name="Shape 42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36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426" name="Shape 42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0.2: </a:t>
            </a:r>
            <a:r>
              <a:rPr lang="en-US" sz="2000" b="0" i="1" u="none" strike="noStrike" cap="none">
                <a:solidFill>
                  <a:schemeClr val="dk1"/>
                </a:solidFill>
                <a:latin typeface="Calibri"/>
                <a:ea typeface="Calibri"/>
                <a:cs typeface="Calibri"/>
                <a:sym typeface="Calibri"/>
              </a:rPr>
              <a:t>The Requirements Allocation Document (RAD) shall be created and maintained by the eTRaP development team.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 The RAD will follow document standards stated in EPL v3 process asset DG-6.2</a:t>
            </a:r>
          </a:p>
          <a:p>
            <a:pPr marL="639763" marR="0" lvl="1" indent="-246062" algn="l" rtl="0">
              <a:spcBef>
                <a:spcPts val="40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0.3: </a:t>
            </a:r>
            <a:r>
              <a:rPr lang="en-US" sz="2000" b="0" i="1" u="none" strike="noStrike" cap="none">
                <a:solidFill>
                  <a:schemeClr val="dk1"/>
                </a:solidFill>
                <a:latin typeface="Calibri"/>
                <a:ea typeface="Calibri"/>
                <a:cs typeface="Calibri"/>
                <a:sym typeface="Calibri"/>
              </a:rPr>
              <a:t>The Review Item Disposition (RID) spreadsheet shall be created and maintained by the eTRaP development team.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2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0.4: </a:t>
            </a:r>
            <a:r>
              <a:rPr lang="en-US" sz="2000" b="0" i="1" u="none" strike="noStrike" cap="none">
                <a:solidFill>
                  <a:schemeClr val="dk1"/>
                </a:solidFill>
                <a:latin typeface="Calibri"/>
                <a:ea typeface="Calibri"/>
                <a:cs typeface="Calibri"/>
                <a:sym typeface="Calibri"/>
              </a:rPr>
              <a:t>Configuration Management shall be implemented.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OSPO will CM the code and associated documents using Subversion.</a:t>
            </a:r>
          </a:p>
          <a:p>
            <a:pPr marL="273050" marR="0" lvl="0" indent="-273050" algn="l" rtl="0">
              <a:spcBef>
                <a:spcPts val="520"/>
              </a:spcBef>
              <a:spcAft>
                <a:spcPts val="0"/>
              </a:spcAft>
              <a:buClr>
                <a:srgbClr val="0BD0D9"/>
              </a:buClr>
              <a:buSzPct val="95000"/>
              <a:buFont typeface="Noto Sans Symbols"/>
              <a:buNone/>
            </a:pPr>
            <a:endParaRPr sz="2600" b="0" i="0" u="none" strike="noStrike" cap="none">
              <a:solidFill>
                <a:schemeClr val="dk1"/>
              </a:solidFill>
              <a:latin typeface="Calibri"/>
              <a:ea typeface="Calibri"/>
              <a:cs typeface="Calibri"/>
              <a:sym typeface="Calibri"/>
            </a:endParaRPr>
          </a:p>
        </p:txBody>
      </p:sp>
      <p:sp>
        <p:nvSpPr>
          <p:cNvPr id="427" name="Shape 42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37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33" name="Shape 43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1.0: </a:t>
            </a:r>
            <a:r>
              <a:rPr lang="en-US" sz="2000" b="0" i="1" u="none" strike="noStrike" cap="none" dirty="0">
                <a:solidFill>
                  <a:schemeClr val="dk1"/>
                </a:solidFill>
                <a:latin typeface="Calibri"/>
                <a:ea typeface="Calibri"/>
                <a:cs typeface="Calibri"/>
                <a:sym typeface="Calibri"/>
              </a:rPr>
              <a:t>The Ensemble Tropical Rainfall Potential (eTRaP) forecast of rainfall for a tropical system shall be upgraded.</a:t>
            </a:r>
          </a:p>
          <a:p>
            <a:pPr marL="273050" marR="0" lvl="0" indent="-273050" algn="l" rtl="0">
              <a:spcBef>
                <a:spcPts val="400"/>
              </a:spcBef>
              <a:spcAft>
                <a:spcPts val="0"/>
              </a:spcAft>
              <a:buClr>
                <a:srgbClr val="0BD0D9"/>
              </a:buClr>
              <a:buSzPct val="25000"/>
              <a:buFont typeface="Noto Sans Symbols"/>
              <a:buNone/>
            </a:pPr>
            <a:endParaRPr sz="2000" b="0" i="0" u="none" strike="noStrike" cap="none" dirty="0">
              <a:solidFill>
                <a:schemeClr val="dk1"/>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dirty="0">
                <a:solidFill>
                  <a:schemeClr val="dk1"/>
                </a:solidFill>
                <a:latin typeface="Calibri"/>
                <a:ea typeface="Calibri"/>
                <a:cs typeface="Calibri"/>
                <a:sym typeface="Calibri"/>
              </a:rPr>
              <a:t>Driver:</a:t>
            </a:r>
            <a:r>
              <a:rPr lang="en-US" sz="2000" b="0" i="0" u="none" strike="noStrike" cap="none" dirty="0">
                <a:solidFill>
                  <a:schemeClr val="dk1"/>
                </a:solidFill>
                <a:latin typeface="Calibri"/>
                <a:ea typeface="Calibri"/>
                <a:cs typeface="Calibri"/>
                <a:sym typeface="Calibri"/>
              </a:rPr>
              <a:t> This basic requirement is traced to user needs as stated in SPSRB User Requests: </a:t>
            </a:r>
            <a:r>
              <a:rPr lang="en-US" sz="2000" b="1" i="0" u="none" strike="noStrike" cap="none" dirty="0">
                <a:solidFill>
                  <a:schemeClr val="dk1"/>
                </a:solidFill>
                <a:latin typeface="Calibri"/>
                <a:ea typeface="Calibri"/>
                <a:cs typeface="Calibri"/>
                <a:sym typeface="Calibri"/>
              </a:rPr>
              <a:t>SPSRB user request # 1001-0001 “eTRaP Upgrade” by </a:t>
            </a:r>
            <a:r>
              <a:rPr lang="en-US" sz="2000" b="1" i="0" u="none" strike="noStrike" cap="none" dirty="0" smtClean="0">
                <a:solidFill>
                  <a:schemeClr val="dk1"/>
                </a:solidFill>
                <a:latin typeface="Calibri"/>
                <a:ea typeface="Calibri"/>
                <a:cs typeface="Calibri"/>
                <a:sym typeface="Calibri"/>
              </a:rPr>
              <a:t>NWS/NCEP/WPC </a:t>
            </a:r>
            <a:r>
              <a:rPr lang="en-US" sz="2000" i="0" u="none" strike="noStrike" cap="none" dirty="0" smtClean="0">
                <a:solidFill>
                  <a:schemeClr val="dk1"/>
                </a:solidFill>
                <a:latin typeface="Calibri"/>
                <a:ea typeface="Calibri"/>
                <a:cs typeface="Calibri"/>
                <a:sym typeface="Calibri"/>
              </a:rPr>
              <a:t>(formerly HPC).  </a:t>
            </a:r>
            <a:endParaRPr lang="en-US" sz="2000" i="0" u="none" strike="noStrike" cap="none" dirty="0">
              <a:solidFill>
                <a:schemeClr val="dk1"/>
              </a:solidFill>
              <a:latin typeface="Calibri"/>
              <a:ea typeface="Calibri"/>
              <a:cs typeface="Calibri"/>
              <a:sym typeface="Calibri"/>
            </a:endParaRPr>
          </a:p>
        </p:txBody>
      </p:sp>
      <p:sp>
        <p:nvSpPr>
          <p:cNvPr id="434" name="Shape 43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38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41" name="Shape 44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1.0.1: </a:t>
            </a:r>
            <a:r>
              <a:rPr lang="en-US" sz="2000" b="0" i="1" u="none" strike="noStrike" cap="none">
                <a:solidFill>
                  <a:schemeClr val="dk1"/>
                </a:solidFill>
                <a:latin typeface="Calibri"/>
                <a:ea typeface="Calibri"/>
                <a:cs typeface="Calibri"/>
                <a:sym typeface="Calibri"/>
              </a:rPr>
              <a:t>The rain rates generated from the DMSP SSMIS sensor shall be incorporated into the eTRaP ensemble.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1.0.2: </a:t>
            </a:r>
            <a:r>
              <a:rPr lang="en-US" sz="2000" b="0" i="1" u="none" strike="noStrike" cap="none">
                <a:solidFill>
                  <a:schemeClr val="dk1"/>
                </a:solidFill>
                <a:latin typeface="Calibri"/>
                <a:ea typeface="Calibri"/>
                <a:cs typeface="Calibri"/>
                <a:sym typeface="Calibri"/>
              </a:rPr>
              <a:t>The rain rates generated from the Global Hydro-Estimator shall be incorporated into the eTRaP ensemble. </a:t>
            </a:r>
          </a:p>
          <a:p>
            <a:pPr marL="273050" marR="0" lvl="0" indent="-273050" algn="l" rtl="0">
              <a:spcBef>
                <a:spcPts val="400"/>
              </a:spcBef>
              <a:spcAft>
                <a:spcPts val="0"/>
              </a:spcAft>
              <a:buClr>
                <a:srgbClr val="0BD0D9"/>
              </a:buClr>
              <a:buSzPct val="95000"/>
              <a:buFont typeface="Noto Sans Symbols"/>
              <a:buNone/>
            </a:pPr>
            <a:endParaRPr sz="2000" b="0" i="1"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1.0.3: </a:t>
            </a:r>
            <a:r>
              <a:rPr lang="en-US" sz="2000" b="0" i="1" u="none" strike="noStrike" cap="none">
                <a:solidFill>
                  <a:schemeClr val="dk1"/>
                </a:solidFill>
                <a:latin typeface="Calibri"/>
                <a:ea typeface="Calibri"/>
                <a:cs typeface="Calibri"/>
                <a:sym typeface="Calibri"/>
              </a:rPr>
              <a:t>The rain rates generated from the S-NPP ATMS sensor shall be incorporated into the eTRaP ensemble.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1.0.4: </a:t>
            </a:r>
            <a:r>
              <a:rPr lang="en-US" sz="2000" b="0" i="1" u="none" strike="noStrike" cap="none">
                <a:solidFill>
                  <a:schemeClr val="dk1"/>
                </a:solidFill>
                <a:latin typeface="Calibri"/>
                <a:ea typeface="Calibri"/>
                <a:cs typeface="Calibri"/>
                <a:sym typeface="Calibri"/>
              </a:rPr>
              <a:t>The rain rates generated from the GCOM-W AMSR2 sensor shall be incorporated into the eTRaP ensemble. </a:t>
            </a:r>
          </a:p>
        </p:txBody>
      </p:sp>
      <p:sp>
        <p:nvSpPr>
          <p:cNvPr id="442" name="Shape 44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39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ctrTitle" idx="4294967295"/>
          </p:nvPr>
        </p:nvSpPr>
        <p:spPr>
          <a:xfrm>
            <a:off x="0" y="2438400"/>
            <a:ext cx="9144000" cy="204311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none" strike="noStrike" cap="none">
                <a:solidFill>
                  <a:srgbClr val="002060"/>
                </a:solidFill>
                <a:latin typeface="Calibri"/>
                <a:ea typeface="Calibri"/>
                <a:cs typeface="Calibri"/>
                <a:sym typeface="Calibri"/>
              </a:rPr>
              <a:t>Introduction</a:t>
            </a:r>
            <a:br>
              <a:rPr lang="en-US" sz="6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Bob Kuligowski</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NOAA/NEDSIS/STAR</a:t>
            </a:r>
          </a:p>
        </p:txBody>
      </p:sp>
      <p:sp>
        <p:nvSpPr>
          <p:cNvPr id="172" name="Shape 17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pPr marL="0" marR="0" lvl="0" indent="0" algn="r" rtl="0">
                <a:lnSpc>
                  <a:spcPct val="100000"/>
                </a:lnSpc>
                <a:spcBef>
                  <a:spcPts val="0"/>
                </a:spcBef>
                <a:spcAft>
                  <a:spcPts val="0"/>
                </a:spcAft>
                <a:buClr>
                  <a:srgbClr val="FFFFFF"/>
                </a:buClr>
                <a:buSzPct val="25000"/>
                <a:buFont typeface="Calibri"/>
                <a:buNone/>
              </a:pPr>
              <a:t>4</a:t>
            </a:fld>
            <a:endParaRPr lang="en-US" sz="1200" b="0" i="0" u="none" strike="noStrike" cap="none">
              <a:solidFill>
                <a:srgbClr val="FFFFFF"/>
              </a:solidFill>
              <a:latin typeface="Calibri"/>
              <a:ea typeface="Calibri"/>
              <a:cs typeface="Calibri"/>
              <a:sym typeface="Calibri"/>
            </a:endParaRPr>
          </a:p>
        </p:txBody>
      </p:sp>
      <p:sp>
        <p:nvSpPr>
          <p:cNvPr id="173" name="Shape 17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49" name="Shape 44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1.0.5: </a:t>
            </a:r>
            <a:r>
              <a:rPr lang="en-US" sz="2000" b="0" i="1" u="none" strike="noStrike" cap="none">
                <a:solidFill>
                  <a:schemeClr val="dk1"/>
                </a:solidFill>
                <a:latin typeface="Calibri"/>
                <a:ea typeface="Calibri"/>
                <a:cs typeface="Calibri"/>
                <a:sym typeface="Calibri"/>
              </a:rPr>
              <a:t>The rain rates generated by R-CLIPER model shall be incorporated into the eTRaP ensemble. </a:t>
            </a:r>
          </a:p>
          <a:p>
            <a:pPr marL="273050" marR="0" lvl="0" indent="-273050" algn="l" rtl="0">
              <a:spcBef>
                <a:spcPts val="400"/>
              </a:spcBef>
              <a:spcAft>
                <a:spcPts val="0"/>
              </a:spcAft>
              <a:buClr>
                <a:srgbClr val="0BD0D9"/>
              </a:buClr>
              <a:buSzPct val="95000"/>
              <a:buFont typeface="Noto Sans Symbols"/>
              <a:buNone/>
            </a:pPr>
            <a:endParaRPr sz="2000" b="0" i="1" u="none" strike="noStrike" cap="none">
              <a:solidFill>
                <a:srgbClr val="FFFFFF"/>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FF9933"/>
                </a:solidFill>
                <a:latin typeface="Calibri"/>
                <a:ea typeface="Calibri"/>
                <a:cs typeface="Calibri"/>
                <a:sym typeface="Calibri"/>
              </a:rPr>
              <a:t>ETRAP-R 1.0.6: </a:t>
            </a:r>
            <a:r>
              <a:rPr lang="en-US" sz="2000" b="0" i="1" u="none" strike="noStrike" cap="none">
                <a:solidFill>
                  <a:srgbClr val="FF9933"/>
                </a:solidFill>
                <a:latin typeface="Calibri"/>
                <a:ea typeface="Calibri"/>
                <a:cs typeface="Calibri"/>
                <a:sym typeface="Calibri"/>
              </a:rPr>
              <a:t>The rain rates generated from the GPM GMI sensor shall be incorporated into the eTRaP ensemble. </a:t>
            </a:r>
          </a:p>
        </p:txBody>
      </p:sp>
      <p:sp>
        <p:nvSpPr>
          <p:cNvPr id="450" name="Shape 45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40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56" name="Shape 45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1.1: </a:t>
            </a:r>
            <a:r>
              <a:rPr lang="en-US" sz="2000" b="0" i="1" u="none" strike="noStrike" cap="none">
                <a:solidFill>
                  <a:schemeClr val="dk1"/>
                </a:solidFill>
                <a:latin typeface="Calibri"/>
                <a:ea typeface="Calibri"/>
                <a:cs typeface="Calibri"/>
                <a:sym typeface="Calibri"/>
              </a:rPr>
              <a:t>The generated TRaP forecasts shall be combined in a weighted simple ensemble to produce quantitative precipitation forecasts and probabilistic forecasts of heavy rain exceeding several thresholds.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Weights depend on the latency of the TRaP (greater weight for more recent input) and optionally for the sensor used.</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1.2: </a:t>
            </a:r>
            <a:r>
              <a:rPr lang="en-US" sz="2000" b="0" i="1" u="none" strike="noStrike" cap="none">
                <a:solidFill>
                  <a:schemeClr val="dk1"/>
                </a:solidFill>
                <a:latin typeface="Calibri"/>
                <a:ea typeface="Calibri"/>
                <a:cs typeface="Calibri"/>
                <a:sym typeface="Calibri"/>
              </a:rPr>
              <a:t>The probabilities generated by eTRaP shall be adjusted to remove bias.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1.3: </a:t>
            </a:r>
            <a:r>
              <a:rPr lang="en-US" sz="2000" b="0" i="1" u="none" strike="noStrike" cap="none">
                <a:solidFill>
                  <a:schemeClr val="dk1"/>
                </a:solidFill>
                <a:latin typeface="Calibri"/>
                <a:ea typeface="Calibri"/>
                <a:cs typeface="Calibri"/>
                <a:sym typeface="Calibri"/>
              </a:rPr>
              <a:t>The eTRAP system shall take into account the impact of topography of the region and cyclone climatology using NHC Rainfall Climatology persistence model (RCLIPER) in the individual ensemble members to improve accuracy of the forecast.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457" name="Shape 45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41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63" name="Shape 46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1.4: </a:t>
            </a:r>
            <a:r>
              <a:rPr lang="en-US" sz="2000" b="0" i="1" u="none" strike="noStrike" cap="none" dirty="0">
                <a:solidFill>
                  <a:schemeClr val="dk1"/>
                </a:solidFill>
                <a:latin typeface="Calibri"/>
                <a:ea typeface="Calibri"/>
                <a:cs typeface="Calibri"/>
                <a:sym typeface="Calibri"/>
              </a:rPr>
              <a:t>The eTRaP rain rates shall be generated for the entire globe for 5 time intervals (0-6, 6-12, 12-18, 18-24, and 0-24 h).</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User request</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1.4.1: </a:t>
            </a:r>
            <a:r>
              <a:rPr lang="en-US" sz="2000" b="0" i="1" u="none" strike="noStrike" cap="none" dirty="0">
                <a:solidFill>
                  <a:schemeClr val="dk1"/>
                </a:solidFill>
                <a:latin typeface="Calibri"/>
                <a:ea typeface="Calibri"/>
                <a:cs typeface="Calibri"/>
                <a:sym typeface="Calibri"/>
              </a:rPr>
              <a:t>The eTRaP algorithm shall be applied to data from NOAA-18, NOAA-19, </a:t>
            </a:r>
            <a:r>
              <a:rPr lang="en-US" sz="2000" b="0" i="1" u="none" strike="noStrike" cap="none" dirty="0" err="1">
                <a:solidFill>
                  <a:schemeClr val="dk1"/>
                </a:solidFill>
                <a:latin typeface="Calibri"/>
                <a:ea typeface="Calibri"/>
                <a:cs typeface="Calibri"/>
                <a:sym typeface="Calibri"/>
              </a:rPr>
              <a:t>MetOp</a:t>
            </a:r>
            <a:r>
              <a:rPr lang="en-US" sz="2000" b="0" i="1" u="none" strike="noStrike" cap="none" dirty="0">
                <a:solidFill>
                  <a:schemeClr val="dk1"/>
                </a:solidFill>
                <a:latin typeface="Calibri"/>
                <a:ea typeface="Calibri"/>
                <a:cs typeface="Calibri"/>
                <a:sym typeface="Calibri"/>
              </a:rPr>
              <a:t>-</a:t>
            </a:r>
            <a:r>
              <a:rPr lang="en-US" sz="2000" b="0" i="1" u="none" strike="noStrike" cap="none" dirty="0">
                <a:solidFill>
                  <a:srgbClr val="00B050"/>
                </a:solidFill>
                <a:latin typeface="Calibri"/>
                <a:ea typeface="Calibri"/>
                <a:cs typeface="Calibri"/>
                <a:sym typeface="Calibri"/>
              </a:rPr>
              <a:t>A/</a:t>
            </a:r>
            <a:r>
              <a:rPr lang="en-US" sz="2000" b="0" i="1" u="none" strike="noStrike" cap="none" dirty="0">
                <a:solidFill>
                  <a:schemeClr val="dk1"/>
                </a:solidFill>
                <a:latin typeface="Calibri"/>
                <a:ea typeface="Calibri"/>
                <a:cs typeface="Calibri"/>
                <a:sym typeface="Calibri"/>
              </a:rPr>
              <a:t>B,  DMSP F16, DMSP F17, DMSP F18, GOES-E, GOES-W, METEOSAT-7, METEOSAT-10, Himawari-8, S-NPP, GCOM-W, and </a:t>
            </a:r>
            <a:r>
              <a:rPr lang="en-US" sz="2000" b="0" i="1" u="none" strike="noStrike" cap="none" dirty="0" smtClean="0">
                <a:solidFill>
                  <a:srgbClr val="FF9933"/>
                </a:solidFill>
                <a:latin typeface="Calibri"/>
                <a:ea typeface="Calibri"/>
                <a:cs typeface="Calibri"/>
                <a:sym typeface="Calibri"/>
              </a:rPr>
              <a:t>GPM</a:t>
            </a:r>
            <a:r>
              <a:rPr lang="en-US" sz="2000" b="0" i="1" u="none" strike="noStrike" cap="none" dirty="0" smtClean="0">
                <a:solidFill>
                  <a:srgbClr val="00B050"/>
                </a:solidFill>
                <a:latin typeface="Calibri"/>
                <a:ea typeface="Calibri"/>
                <a:cs typeface="Calibri"/>
                <a:sym typeface="Calibri"/>
              </a:rPr>
              <a:t> </a:t>
            </a:r>
            <a:r>
              <a:rPr lang="en-US" sz="2000" b="0" i="1" u="none" strike="noStrike" cap="none" dirty="0">
                <a:solidFill>
                  <a:schemeClr val="dk1"/>
                </a:solidFill>
                <a:latin typeface="Calibri"/>
                <a:ea typeface="Calibri"/>
                <a:cs typeface="Calibri"/>
                <a:sym typeface="Calibri"/>
              </a:rPr>
              <a:t>satellites, plus R-CLIPER.</a:t>
            </a:r>
          </a:p>
          <a:p>
            <a:pPr marL="273050" marR="0" lvl="0" indent="-273050" algn="l" rtl="0">
              <a:spcBef>
                <a:spcPts val="400"/>
              </a:spcBef>
              <a:spcAft>
                <a:spcPts val="0"/>
              </a:spcAft>
              <a:buClr>
                <a:srgbClr val="0BD0D9"/>
              </a:buClr>
              <a:buSzPct val="25000"/>
              <a:buFont typeface="Noto Sans Symbols"/>
              <a:buNone/>
            </a:pPr>
            <a:r>
              <a:rPr lang="en-US" sz="2000" b="0" i="1" u="none" strike="noStrike" cap="none" dirty="0">
                <a:solidFill>
                  <a:schemeClr val="dk1"/>
                </a:solidFill>
                <a:latin typeface="Calibri"/>
                <a:ea typeface="Calibri"/>
                <a:cs typeface="Calibri"/>
                <a:sym typeface="Calibri"/>
              </a:rPr>
              <a:t> </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464" name="Shape 46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42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71" name="Shape 47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1.5: </a:t>
            </a:r>
            <a:r>
              <a:rPr lang="en-US" sz="2000" b="0" i="1" u="none" strike="noStrike" cap="none">
                <a:solidFill>
                  <a:schemeClr val="dk1"/>
                </a:solidFill>
                <a:latin typeface="Calibri"/>
                <a:ea typeface="Calibri"/>
                <a:cs typeface="Calibri"/>
                <a:sym typeface="Calibri"/>
              </a:rPr>
              <a:t>Accuracy of the eTRaP rain rates shall be such that to achieve reduced random errors in rain field, more accurate location and intensity of maximum rainfall.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User Request.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1.6: </a:t>
            </a:r>
            <a:r>
              <a:rPr lang="en-US" sz="2000" b="0" i="1" u="none" strike="noStrike" cap="none">
                <a:solidFill>
                  <a:schemeClr val="dk1"/>
                </a:solidFill>
                <a:latin typeface="Calibri"/>
                <a:ea typeface="Calibri"/>
                <a:cs typeface="Calibri"/>
                <a:sym typeface="Calibri"/>
              </a:rPr>
              <a:t>Latency (average elapsed time from data observation to delivery of the product to the user) shall not exceed 2.5 hours (assuming receipt of blind orbits).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User Request.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472" name="Shape 47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43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79" name="Shape 479"/>
          <p:cNvSpPr txBox="1">
            <a:spLocks noGrp="1"/>
          </p:cNvSpPr>
          <p:nvPr>
            <p:ph type="body" idx="1"/>
          </p:nvPr>
        </p:nvSpPr>
        <p:spPr>
          <a:xfrm>
            <a:off x="609600" y="1905000"/>
            <a:ext cx="7848599" cy="44958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1.7: </a:t>
            </a:r>
            <a:r>
              <a:rPr lang="en-US" sz="2000" b="0" i="1" u="none" strike="noStrike" cap="none" dirty="0">
                <a:solidFill>
                  <a:schemeClr val="dk1"/>
                </a:solidFill>
                <a:latin typeface="Calibri"/>
                <a:ea typeface="Calibri"/>
                <a:cs typeface="Calibri"/>
                <a:sym typeface="Calibri"/>
              </a:rPr>
              <a:t>Timeliness (Latest time after observation by which a product can be delivered and still be useful to the customer) shall be 4.5 hours (assuming receipt of blind orbits).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User Request.</a:t>
            </a:r>
          </a:p>
          <a:p>
            <a:pPr marL="273050" marR="0" lvl="0" indent="-273050" algn="l" rtl="0">
              <a:spcBef>
                <a:spcPts val="400"/>
              </a:spcBef>
              <a:spcAft>
                <a:spcPts val="0"/>
              </a:spcAft>
              <a:buClr>
                <a:srgbClr val="0BD0D9"/>
              </a:buClr>
              <a:buSzPct val="95000"/>
              <a:buFont typeface="Noto Sans Symbols"/>
              <a:buNone/>
            </a:pPr>
            <a:endParaRPr sz="2000" b="1"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1.8: </a:t>
            </a:r>
            <a:r>
              <a:rPr lang="en-US" sz="2000" b="0" i="1" u="none" strike="noStrike" cap="none" dirty="0">
                <a:solidFill>
                  <a:schemeClr val="dk1"/>
                </a:solidFill>
                <a:latin typeface="Calibri"/>
                <a:ea typeface="Calibri"/>
                <a:cs typeface="Calibri"/>
                <a:sym typeface="Calibri"/>
              </a:rPr>
              <a:t>The output format for eTRaP product shall be </a:t>
            </a:r>
            <a:r>
              <a:rPr lang="en-US" sz="2000" b="0" i="1" u="none" strike="noStrike" cap="none" dirty="0" err="1">
                <a:solidFill>
                  <a:schemeClr val="dk1"/>
                </a:solidFill>
                <a:latin typeface="Calibri"/>
                <a:ea typeface="Calibri"/>
                <a:cs typeface="Calibri"/>
                <a:sym typeface="Calibri"/>
              </a:rPr>
              <a:t>McIDAS</a:t>
            </a:r>
            <a:r>
              <a:rPr lang="en-US" sz="2000" b="0" i="1" u="none" strike="noStrike" cap="none" dirty="0">
                <a:solidFill>
                  <a:schemeClr val="dk1"/>
                </a:solidFill>
                <a:latin typeface="Calibri"/>
                <a:ea typeface="Calibri"/>
                <a:cs typeface="Calibri"/>
                <a:sym typeface="Calibri"/>
              </a:rPr>
              <a:t> Area file, ASCII, GRiB2 and GIF.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User Request; ASCII format requested by </a:t>
            </a:r>
            <a:r>
              <a:rPr lang="en-US" sz="2000" b="0" i="0" u="none" strike="noStrike" cap="none" dirty="0" smtClean="0">
                <a:solidFill>
                  <a:schemeClr val="dk1"/>
                </a:solidFill>
                <a:latin typeface="Calibri"/>
                <a:ea typeface="Calibri"/>
                <a:cs typeface="Calibri"/>
                <a:sym typeface="Calibri"/>
              </a:rPr>
              <a:t>WPC </a:t>
            </a:r>
            <a:r>
              <a:rPr lang="en-US" sz="2000" b="0" i="0" u="none" strike="noStrike" cap="none" dirty="0">
                <a:solidFill>
                  <a:schemeClr val="dk1"/>
                </a:solidFill>
                <a:latin typeface="Calibri"/>
                <a:ea typeface="Calibri"/>
                <a:cs typeface="Calibri"/>
                <a:sym typeface="Calibri"/>
              </a:rPr>
              <a:t>and NCEI will be provided in addition to </a:t>
            </a:r>
            <a:r>
              <a:rPr lang="en-US" sz="2000" b="0" i="0" u="none" strike="noStrike" cap="none" dirty="0" err="1">
                <a:solidFill>
                  <a:schemeClr val="dk1"/>
                </a:solidFill>
                <a:latin typeface="Calibri"/>
                <a:ea typeface="Calibri"/>
                <a:cs typeface="Calibri"/>
                <a:sym typeface="Calibri"/>
              </a:rPr>
              <a:t>McIDAS</a:t>
            </a:r>
            <a:r>
              <a:rPr lang="en-US" sz="2000" b="0" i="0" u="none" strike="noStrike" cap="none" dirty="0">
                <a:solidFill>
                  <a:schemeClr val="dk1"/>
                </a:solidFill>
                <a:latin typeface="Calibri"/>
                <a:ea typeface="Calibri"/>
                <a:cs typeface="Calibri"/>
                <a:sym typeface="Calibri"/>
              </a:rPr>
              <a:t> and GIF formats.</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480" name="Shape 48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44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86" name="Shape 48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1.9: </a:t>
            </a:r>
            <a:r>
              <a:rPr lang="en-US" sz="2000" b="0" i="1" u="none" strike="noStrike" cap="none">
                <a:solidFill>
                  <a:schemeClr val="dk1"/>
                </a:solidFill>
                <a:latin typeface="Calibri"/>
                <a:ea typeface="Calibri"/>
                <a:cs typeface="Calibri"/>
                <a:sym typeface="Calibri"/>
              </a:rPr>
              <a:t>The eTRaP developers shall perform validation and verification of the eTRaP rain rate product and exceedence probabilities.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1.9.1: </a:t>
            </a:r>
            <a:r>
              <a:rPr lang="en-US" sz="2000" b="0" i="1" u="none" strike="noStrike" cap="none">
                <a:solidFill>
                  <a:schemeClr val="dk1"/>
                </a:solidFill>
                <a:latin typeface="Calibri"/>
                <a:ea typeface="Calibri"/>
                <a:cs typeface="Calibri"/>
                <a:sym typeface="Calibri"/>
              </a:rPr>
              <a:t>The eTRaP developers shall perform tests to verify functional performance of the code that produces the eTRaP Product.</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 Tests will be conducted.</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487" name="Shape 48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45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93" name="Shape 49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1.9.2: </a:t>
            </a:r>
            <a:r>
              <a:rPr lang="en-US" sz="2000" b="0" i="1" u="none" strike="noStrike" cap="none">
                <a:solidFill>
                  <a:schemeClr val="dk1"/>
                </a:solidFill>
                <a:latin typeface="Calibri"/>
                <a:ea typeface="Calibri"/>
                <a:cs typeface="Calibri"/>
                <a:sym typeface="Calibri"/>
              </a:rPr>
              <a:t>The eTRaP developers shall verify that the eTRaP product files are generated correctly.</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will be done as part of the tests.</a:t>
            </a:r>
          </a:p>
          <a:p>
            <a:pPr marL="639763" marR="0" lvl="1" indent="-246062" algn="l" rtl="0">
              <a:spcBef>
                <a:spcPts val="40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1.9.3: </a:t>
            </a:r>
            <a:r>
              <a:rPr lang="en-US" sz="2000" b="0" i="1" u="none" strike="noStrike" cap="none">
                <a:solidFill>
                  <a:schemeClr val="dk1"/>
                </a:solidFill>
                <a:latin typeface="Calibri"/>
                <a:ea typeface="Calibri"/>
                <a:cs typeface="Calibri"/>
                <a:sym typeface="Calibri"/>
              </a:rPr>
              <a:t>The eTRaP developers shall verify the error handling capability of the pre-operational system.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Already done in the existing system.</a:t>
            </a:r>
          </a:p>
          <a:p>
            <a:pPr marL="639763" marR="0" lvl="1" indent="-246062" algn="l" rtl="0">
              <a:spcBef>
                <a:spcPts val="40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
        <p:nvSpPr>
          <p:cNvPr id="494" name="Shape 4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46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501" name="Shape 501"/>
          <p:cNvSpPr txBox="1">
            <a:spLocks noGrp="1"/>
          </p:cNvSpPr>
          <p:nvPr>
            <p:ph type="body" idx="1"/>
          </p:nvPr>
        </p:nvSpPr>
        <p:spPr>
          <a:xfrm>
            <a:off x="609600" y="1676400"/>
            <a:ext cx="7848599" cy="49530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1.10: </a:t>
            </a:r>
            <a:r>
              <a:rPr lang="en-US" sz="2000" b="0" i="1" u="none" strike="noStrike" cap="none">
                <a:solidFill>
                  <a:schemeClr val="dk1"/>
                </a:solidFill>
                <a:latin typeface="Calibri"/>
                <a:ea typeface="Calibri"/>
                <a:cs typeface="Calibri"/>
                <a:sym typeface="Calibri"/>
              </a:rPr>
              <a:t>The eTRaP rain rates shall be compared with in situ measurements.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1.10.1: </a:t>
            </a:r>
            <a:r>
              <a:rPr lang="en-US" sz="2000" b="0" i="1" u="none" strike="noStrike" cap="none">
                <a:solidFill>
                  <a:schemeClr val="dk1"/>
                </a:solidFill>
                <a:latin typeface="Calibri"/>
                <a:ea typeface="Calibri"/>
                <a:cs typeface="Calibri"/>
                <a:sym typeface="Calibri"/>
              </a:rPr>
              <a:t>Metrics for assessing eTRaP performance shall be:</a:t>
            </a:r>
          </a:p>
          <a:p>
            <a:pPr marL="639763" marR="0" lvl="1" indent="-246062" algn="l" rtl="0">
              <a:spcBef>
                <a:spcPts val="360"/>
              </a:spcBef>
              <a:spcAft>
                <a:spcPts val="0"/>
              </a:spcAft>
              <a:buClr>
                <a:schemeClr val="accent1"/>
              </a:buClr>
              <a:buSzPct val="85000"/>
              <a:buFont typeface="Noto Sans Symbols"/>
              <a:buChar char="●"/>
            </a:pPr>
            <a:r>
              <a:rPr lang="en-US" sz="1800" b="0" i="1" u="none" strike="noStrike" cap="none">
                <a:solidFill>
                  <a:schemeClr val="dk1"/>
                </a:solidFill>
                <a:latin typeface="Calibri"/>
                <a:ea typeface="Calibri"/>
                <a:cs typeface="Calibri"/>
                <a:sym typeface="Calibri"/>
              </a:rPr>
              <a:t>Quantitative Precipitation Forecasts (QPFs) (maximum rainfall, spatial rainfall pattern</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Bias (mean difference), root mean square error, correlation coefficient</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Frequency bias, probability of detection, false alarm ratio, equitable threat score</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Location, volume, and pattern errors estimated using Contiguous Rain Area (CRA) verification</a:t>
            </a:r>
          </a:p>
          <a:p>
            <a:pPr marL="639763" marR="0" lvl="1" indent="-246062" algn="l" rtl="0">
              <a:spcBef>
                <a:spcPts val="360"/>
              </a:spcBef>
              <a:spcAft>
                <a:spcPts val="0"/>
              </a:spcAft>
              <a:buClr>
                <a:schemeClr val="accent1"/>
              </a:buClr>
              <a:buSzPct val="85000"/>
              <a:buFont typeface="Noto Sans Symbols"/>
              <a:buChar char="●"/>
            </a:pPr>
            <a:r>
              <a:rPr lang="en-US" sz="1800" b="0" i="1" u="none" strike="noStrike" cap="none">
                <a:solidFill>
                  <a:schemeClr val="dk1"/>
                </a:solidFill>
                <a:latin typeface="Calibri"/>
                <a:ea typeface="Calibri"/>
                <a:cs typeface="Calibri"/>
                <a:sym typeface="Calibri"/>
              </a:rPr>
              <a:t>Probabilistic forecasts of rain exceeding various thresholds:</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Reliability diagrams</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Relative operating characteristics (ROC) and relative value diagrams</a:t>
            </a:r>
          </a:p>
          <a:p>
            <a:pPr marL="639763" marR="0" lvl="1" indent="-246062" algn="l" rtl="0">
              <a:spcBef>
                <a:spcPts val="360"/>
              </a:spcBef>
              <a:spcAft>
                <a:spcPts val="0"/>
              </a:spcAft>
              <a:buClr>
                <a:schemeClr val="accent1"/>
              </a:buClr>
              <a:buSzPct val="85000"/>
              <a:buFont typeface="Noto Sans Symbols"/>
              <a:buChar char="●"/>
            </a:pPr>
            <a:r>
              <a:rPr lang="en-US" sz="1800" b="0" i="1" u="none" strike="noStrike" cap="none">
                <a:solidFill>
                  <a:schemeClr val="dk1"/>
                </a:solidFill>
                <a:latin typeface="Calibri"/>
                <a:ea typeface="Calibri"/>
                <a:cs typeface="Calibri"/>
                <a:sym typeface="Calibri"/>
              </a:rPr>
              <a:t>Brier score, ranked probability score</a:t>
            </a:r>
          </a:p>
        </p:txBody>
      </p:sp>
      <p:sp>
        <p:nvSpPr>
          <p:cNvPr id="502" name="Shape 50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47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508" name="Shape 508"/>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1.10.2</a:t>
            </a:r>
            <a:r>
              <a:rPr lang="en-US" sz="2000" b="0" i="0" u="none" strike="noStrike" cap="none">
                <a:solidFill>
                  <a:schemeClr val="dk1"/>
                </a:solidFill>
                <a:latin typeface="Calibri"/>
                <a:ea typeface="Calibri"/>
                <a:cs typeface="Calibri"/>
                <a:sym typeface="Calibri"/>
              </a:rPr>
              <a:t>:</a:t>
            </a:r>
            <a:r>
              <a:rPr lang="en-US" sz="2000" b="1"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 eTRaP developers shall produce and distribute eTRaP test sample products to the user community.</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To ensure user acceptance of the product.</a:t>
            </a:r>
          </a:p>
          <a:p>
            <a:pPr marL="273050" marR="0" lvl="0" indent="-273050" algn="l" rtl="0">
              <a:spcBef>
                <a:spcPts val="400"/>
              </a:spcBef>
              <a:spcAft>
                <a:spcPts val="0"/>
              </a:spcAft>
              <a:buClr>
                <a:srgbClr val="0BD0D9"/>
              </a:buClr>
              <a:buSzPct val="25000"/>
              <a:buFont typeface="Noto Sans Symbols"/>
              <a:buNone/>
            </a:pPr>
            <a:r>
              <a:rPr lang="en-US" sz="2000" b="0" i="0" u="none" strike="noStrike" cap="none">
                <a:solidFill>
                  <a:schemeClr val="dk1"/>
                </a:solidFill>
                <a:latin typeface="Calibri"/>
                <a:ea typeface="Calibri"/>
                <a:cs typeface="Calibri"/>
                <a:sym typeface="Calibri"/>
              </a:rPr>
              <a:t>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09" name="Shape 50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48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#2</a:t>
            </a:r>
          </a:p>
        </p:txBody>
      </p:sp>
      <p:sp>
        <p:nvSpPr>
          <p:cNvPr id="515" name="Shape 515"/>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2.0: </a:t>
            </a:r>
            <a:r>
              <a:rPr lang="en-US" sz="2000" b="0" i="1" u="none" strike="noStrike" cap="none">
                <a:solidFill>
                  <a:schemeClr val="dk1"/>
                </a:solidFill>
                <a:latin typeface="Calibri"/>
                <a:ea typeface="Calibri"/>
                <a:cs typeface="Calibri"/>
                <a:sym typeface="Calibri"/>
              </a:rPr>
              <a:t>The eTRaP processing system shall have a data ingest capability.</a:t>
            </a:r>
          </a:p>
          <a:p>
            <a:pPr marL="273050" marR="0" lvl="0" indent="-273050" algn="l" rtl="0">
              <a:spcBef>
                <a:spcPts val="400"/>
              </a:spcBef>
              <a:spcAft>
                <a:spcPts val="0"/>
              </a:spcAft>
              <a:buClr>
                <a:srgbClr val="0BD0D9"/>
              </a:buClr>
              <a:buSzPct val="25000"/>
              <a:buFont typeface="Noto Sans Symbols"/>
              <a:buNone/>
            </a:pPr>
            <a:r>
              <a:rPr lang="en-US" sz="2000" b="1" i="0" u="none" strike="noStrike" cap="none">
                <a:solidFill>
                  <a:schemeClr val="dk1"/>
                </a:solidFill>
                <a:latin typeface="Calibri"/>
                <a:ea typeface="Calibri"/>
                <a:cs typeface="Calibri"/>
                <a:sym typeface="Calibri"/>
              </a:rPr>
              <a:t> </a:t>
            </a: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algorithm input needs, as documented in the  ATBD.</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16" name="Shape 51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49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eTRaP Background (1/3)</a:t>
            </a:r>
          </a:p>
        </p:txBody>
      </p:sp>
      <p:sp>
        <p:nvSpPr>
          <p:cNvPr id="179" name="Shape 179"/>
          <p:cNvSpPr txBox="1">
            <a:spLocks noGrp="1"/>
          </p:cNvSpPr>
          <p:nvPr>
            <p:ph type="body" idx="1"/>
          </p:nvPr>
        </p:nvSpPr>
        <p:spPr>
          <a:xfrm>
            <a:off x="457200" y="1935164"/>
            <a:ext cx="8229600" cy="4618035"/>
          </a:xfrm>
          <a:prstGeom prst="rect">
            <a:avLst/>
          </a:prstGeom>
          <a:noFill/>
          <a:ln>
            <a:noFill/>
          </a:ln>
        </p:spPr>
        <p:txBody>
          <a:bodyPr lIns="91425" tIns="45700" rIns="91425" bIns="45700" anchor="t" anchorCtr="0">
            <a:noAutofit/>
          </a:bodyPr>
          <a:lstStyle/>
          <a:p>
            <a:pPr marL="233363" marR="0" lvl="0" indent="-233363"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Tropical Rainfall Potential (TRaP) is a forecast of rainfall from a tropical cyclone based on extrapolating satellite-derived instantaneous rain rate estimates along the predicted storm track.</a:t>
            </a:r>
          </a:p>
          <a:p>
            <a:pPr marL="233363" marR="0" lvl="0" indent="-233363"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Ensemble TRaP (eTRaP) uses an ensemble of TRaPs based on multiple satellite-derived rain rates and predicted storm tracks to derive a maximum likelihood rainfall forecast and probability of exceeding specified rainfall accumulation thresholds.</a:t>
            </a:r>
          </a:p>
          <a:p>
            <a:pPr marL="233363" marR="0" lvl="0" indent="-233363"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Forecasts are produced for the 0-24 h time frame at 6-h intervals with initialization times of 0, 6, 12, and 18 UTC.  The code is run 3 h after initialization time and output is distributed ~4 h after initialization time.</a:t>
            </a:r>
          </a:p>
        </p:txBody>
      </p:sp>
      <p:sp>
        <p:nvSpPr>
          <p:cNvPr id="180" name="Shape 18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11430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#2</a:t>
            </a:r>
          </a:p>
        </p:txBody>
      </p:sp>
      <p:sp>
        <p:nvSpPr>
          <p:cNvPr id="522" name="Shape 522"/>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2.1: </a:t>
            </a:r>
            <a:r>
              <a:rPr lang="en-US" sz="2000" b="0" i="1" u="none" strike="noStrike" cap="none">
                <a:solidFill>
                  <a:schemeClr val="dk1"/>
                </a:solidFill>
                <a:latin typeface="Calibri"/>
                <a:ea typeface="Calibri"/>
                <a:cs typeface="Calibri"/>
                <a:sym typeface="Calibri"/>
              </a:rPr>
              <a:t>The upgraded eTRaP system shall ingest DMSP SSMIS TRaP forecast data in McIDAS AREA format.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2.2: </a:t>
            </a:r>
            <a:r>
              <a:rPr lang="en-US" sz="2000" b="0" i="1" u="none" strike="noStrike" cap="none">
                <a:solidFill>
                  <a:schemeClr val="dk1"/>
                </a:solidFill>
                <a:latin typeface="Calibri"/>
                <a:ea typeface="Calibri"/>
                <a:cs typeface="Calibri"/>
                <a:sym typeface="Calibri"/>
              </a:rPr>
              <a:t>The upgraded eTRaP system shall ingest GHE forecast data in McIDAS AREA format</a:t>
            </a:r>
          </a:p>
          <a:p>
            <a:pPr marL="273050" marR="0" lvl="0" indent="-273050" algn="l" rtl="0">
              <a:spcBef>
                <a:spcPts val="400"/>
              </a:spcBef>
              <a:spcAft>
                <a:spcPts val="0"/>
              </a:spcAft>
              <a:buClr>
                <a:srgbClr val="0BD0D9"/>
              </a:buClr>
              <a:buSzPct val="2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2.3: </a:t>
            </a:r>
            <a:r>
              <a:rPr lang="en-US" sz="2000" b="0" i="1" u="none" strike="noStrike" cap="none">
                <a:solidFill>
                  <a:schemeClr val="dk1"/>
                </a:solidFill>
                <a:latin typeface="Calibri"/>
                <a:ea typeface="Calibri"/>
                <a:cs typeface="Calibri"/>
                <a:sym typeface="Calibri"/>
              </a:rPr>
              <a:t>The upgraded eTRaP system shall ingest S-NPP ATMS TRaP forecast data in McIDAS AREA format.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23" name="Shape 52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50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11430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#2</a:t>
            </a:r>
          </a:p>
        </p:txBody>
      </p:sp>
      <p:sp>
        <p:nvSpPr>
          <p:cNvPr id="529" name="Shape 52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2.4: </a:t>
            </a:r>
            <a:r>
              <a:rPr lang="en-US" sz="2000" b="0" i="1" u="none" strike="noStrike" cap="none">
                <a:solidFill>
                  <a:schemeClr val="dk1"/>
                </a:solidFill>
                <a:latin typeface="Calibri"/>
                <a:ea typeface="Calibri"/>
                <a:cs typeface="Calibri"/>
                <a:sym typeface="Calibri"/>
              </a:rPr>
              <a:t>The upgraded eTRaP system shall ingest GCOM-W AMSR2 TRaP forecast data in McIDAS AREA format.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2.5: </a:t>
            </a:r>
            <a:r>
              <a:rPr lang="en-US" sz="2000" b="0" i="1" u="none" strike="noStrike" cap="none">
                <a:solidFill>
                  <a:schemeClr val="dk1"/>
                </a:solidFill>
                <a:latin typeface="Calibri"/>
                <a:ea typeface="Calibri"/>
                <a:cs typeface="Calibri"/>
                <a:sym typeface="Calibri"/>
              </a:rPr>
              <a:t>The upgraded eTRaP system shall produce and use R-CLIPER forecast data in McIDAS AREA format.</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00B050"/>
                </a:solidFill>
                <a:latin typeface="Calibri"/>
                <a:ea typeface="Calibri"/>
                <a:cs typeface="Calibri"/>
                <a:sym typeface="Calibri"/>
              </a:rPr>
              <a:t>ETRAP-R 2.6: </a:t>
            </a:r>
            <a:r>
              <a:rPr lang="en-US" sz="2000" b="0" i="1" u="none" strike="noStrike" cap="none">
                <a:solidFill>
                  <a:srgbClr val="00B050"/>
                </a:solidFill>
                <a:latin typeface="Calibri"/>
                <a:ea typeface="Calibri"/>
                <a:cs typeface="Calibri"/>
                <a:sym typeface="Calibri"/>
              </a:rPr>
              <a:t>The upgraded eTRaP system shall ingest GPM GMI TRaP forecast data in McIDAS AREA format.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30" name="Shape 53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51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#3</a:t>
            </a:r>
          </a:p>
        </p:txBody>
      </p:sp>
      <p:sp>
        <p:nvSpPr>
          <p:cNvPr id="536" name="Shape 53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3.0: </a:t>
            </a:r>
            <a:r>
              <a:rPr lang="en-US" sz="2000" b="0" i="1" u="none" strike="noStrike" cap="none">
                <a:solidFill>
                  <a:schemeClr val="dk1"/>
                </a:solidFill>
                <a:latin typeface="Calibri"/>
                <a:ea typeface="Calibri"/>
                <a:cs typeface="Calibri"/>
                <a:sym typeface="Calibri"/>
              </a:rPr>
              <a:t>The eTRaP processing system shall have QC monitoring capability.</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an OSPO need for QC monitoring.</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37" name="Shape 53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52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#3</a:t>
            </a:r>
          </a:p>
        </p:txBody>
      </p:sp>
      <p:sp>
        <p:nvSpPr>
          <p:cNvPr id="543" name="Shape 54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3.1: </a:t>
            </a:r>
            <a:r>
              <a:rPr lang="en-US" sz="2000" b="0" i="1" u="none" strike="noStrike" cap="none">
                <a:solidFill>
                  <a:schemeClr val="dk1"/>
                </a:solidFill>
                <a:latin typeface="Calibri"/>
                <a:ea typeface="Calibri"/>
                <a:cs typeface="Calibri"/>
                <a:sym typeface="Calibri"/>
              </a:rPr>
              <a:t>The eTRaP processing system outputs shall include overall quality control flags and quality summary level metadata.</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for distribution, archive, quality control, and post-processing in the products files. eTRaP code will generate metadata for this purpose. </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3.2: </a:t>
            </a:r>
            <a:r>
              <a:rPr lang="en-US" sz="2000" b="0" i="1" u="none" strike="noStrike" cap="none">
                <a:solidFill>
                  <a:schemeClr val="dk1"/>
                </a:solidFill>
                <a:latin typeface="Calibri"/>
                <a:ea typeface="Calibri"/>
                <a:cs typeface="Calibri"/>
                <a:sym typeface="Calibri"/>
              </a:rPr>
              <a:t>The eTRaP system shall be capable of monitoring input data latency and overall quality.</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Current operational eTRaP system is monitoring input data latency and update the product every hour.</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44" name="Shape 54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53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#3</a:t>
            </a:r>
          </a:p>
        </p:txBody>
      </p:sp>
      <p:sp>
        <p:nvSpPr>
          <p:cNvPr id="551" name="Shape 551"/>
          <p:cNvSpPr txBox="1">
            <a:spLocks noGrp="1"/>
          </p:cNvSpPr>
          <p:nvPr>
            <p:ph type="body" idx="1"/>
          </p:nvPr>
        </p:nvSpPr>
        <p:spPr>
          <a:xfrm>
            <a:off x="609600" y="1905000"/>
            <a:ext cx="7848599" cy="44958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3.3: </a:t>
            </a:r>
            <a:r>
              <a:rPr lang="en-US" sz="2000" b="0" i="1" u="none" strike="noStrike" cap="none">
                <a:solidFill>
                  <a:schemeClr val="dk1"/>
                </a:solidFill>
                <a:latin typeface="Calibri"/>
                <a:ea typeface="Calibri"/>
                <a:cs typeface="Calibri"/>
                <a:sym typeface="Calibri"/>
              </a:rPr>
              <a:t>The eTRaP system shall be capable of monitoring product latency.</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3.4: </a:t>
            </a:r>
            <a:r>
              <a:rPr lang="en-US" sz="2000" b="0" i="1" u="none" strike="noStrike" cap="none">
                <a:solidFill>
                  <a:schemeClr val="dk1"/>
                </a:solidFill>
                <a:latin typeface="Calibri"/>
                <a:ea typeface="Calibri"/>
                <a:cs typeface="Calibri"/>
                <a:sym typeface="Calibri"/>
              </a:rPr>
              <a:t>The eTRaP system shall produce real-time imagery files for visual inspection of output data files</a:t>
            </a:r>
          </a:p>
          <a:p>
            <a:pPr marL="273050" marR="0" lvl="0" indent="-273050" algn="l" rtl="0">
              <a:spcBef>
                <a:spcPts val="400"/>
              </a:spcBef>
              <a:spcAft>
                <a:spcPts val="0"/>
              </a:spcAft>
              <a:buClr>
                <a:srgbClr val="0BD0D9"/>
              </a:buClr>
              <a:buSzPct val="95000"/>
              <a:buFont typeface="Noto Sans Symbols"/>
              <a:buNone/>
            </a:pPr>
            <a:endParaRPr sz="2000" b="0" i="1"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3.5: </a:t>
            </a:r>
            <a:r>
              <a:rPr lang="en-US" sz="2000" b="0" i="1" u="none" strike="noStrike" cap="none">
                <a:solidFill>
                  <a:schemeClr val="dk1"/>
                </a:solidFill>
                <a:latin typeface="Calibri"/>
                <a:ea typeface="Calibri"/>
                <a:cs typeface="Calibri"/>
                <a:sym typeface="Calibri"/>
              </a:rPr>
              <a:t>The eTRaP system shall be capable of monitoring product distribution status to ensure that the data/products are successfully available for transfer to the user community.</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There is an eTRaP system monitoring webpage which monitors all system processing stages including distribution status.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52" name="Shape 55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54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#3</a:t>
            </a:r>
          </a:p>
        </p:txBody>
      </p:sp>
      <p:sp>
        <p:nvSpPr>
          <p:cNvPr id="558" name="Shape 558"/>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3.5.1: </a:t>
            </a:r>
            <a:r>
              <a:rPr lang="en-US" sz="2000" b="0" i="1" u="none" strike="noStrike" cap="none">
                <a:solidFill>
                  <a:schemeClr val="dk1"/>
                </a:solidFill>
                <a:latin typeface="Calibri"/>
                <a:ea typeface="Calibri"/>
                <a:cs typeface="Calibri"/>
                <a:sym typeface="Calibri"/>
              </a:rPr>
              <a:t>Each log file shall include all runtime error messages.</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Error messages will include system messages and error conditions written by the code.</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3.5.2: </a:t>
            </a:r>
            <a:r>
              <a:rPr lang="en-US" sz="2000" b="0" i="1" u="none" strike="noStrike" cap="none">
                <a:solidFill>
                  <a:schemeClr val="dk1"/>
                </a:solidFill>
                <a:latin typeface="Calibri"/>
                <a:ea typeface="Calibri"/>
                <a:cs typeface="Calibri"/>
                <a:sym typeface="Calibri"/>
              </a:rPr>
              <a:t>The log file shall indicate whether or not the run was completed without error.</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Code will write this message.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59" name="Shape 55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55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#4</a:t>
            </a:r>
          </a:p>
        </p:txBody>
      </p:sp>
      <p:sp>
        <p:nvSpPr>
          <p:cNvPr id="565" name="Shape 565"/>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4.0: </a:t>
            </a:r>
            <a:r>
              <a:rPr lang="en-US" sz="2000" b="0" i="1" u="none" strike="noStrike" cap="none">
                <a:solidFill>
                  <a:schemeClr val="dk1"/>
                </a:solidFill>
                <a:latin typeface="Calibri"/>
                <a:ea typeface="Calibri"/>
                <a:cs typeface="Calibri"/>
                <a:sym typeface="Calibri"/>
              </a:rPr>
              <a:t>The eTRaP developers shall produce a fully functional pre-operational system in the STAR Development Environment.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an OSPO need for a fully functional system ready for integration and system testing.</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66" name="Shape 56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56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#4</a:t>
            </a:r>
          </a:p>
        </p:txBody>
      </p:sp>
      <p:sp>
        <p:nvSpPr>
          <p:cNvPr id="572" name="Shape 572"/>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 </a:t>
            </a:r>
            <a:r>
              <a:rPr lang="en-US" sz="2000" b="0" i="1" u="none" strike="noStrike" cap="none">
                <a:solidFill>
                  <a:schemeClr val="dk1"/>
                </a:solidFill>
                <a:latin typeface="Calibri"/>
                <a:ea typeface="Calibri"/>
                <a:cs typeface="Calibri"/>
                <a:sym typeface="Calibri"/>
              </a:rPr>
              <a:t>The STAR Development Environment shall host the pre-operational system.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Pre-operational system is to be developed in this environment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4.1.1: </a:t>
            </a:r>
            <a:r>
              <a:rPr lang="en-US" sz="2000" b="0" i="1" u="none" strike="noStrike" cap="none">
                <a:solidFill>
                  <a:schemeClr val="dk1"/>
                </a:solidFill>
                <a:latin typeface="Calibri"/>
                <a:ea typeface="Calibri"/>
                <a:cs typeface="Calibri"/>
                <a:sym typeface="Calibri"/>
              </a:rPr>
              <a:t>The STAR Development Environment shall include a Linux machine.</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for the code.</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4.1.2: </a:t>
            </a:r>
            <a:r>
              <a:rPr lang="en-US" sz="2000" b="0" i="1" u="none" strike="noStrike" cap="none">
                <a:solidFill>
                  <a:schemeClr val="dk1"/>
                </a:solidFill>
                <a:latin typeface="Calibri"/>
                <a:ea typeface="Calibri"/>
                <a:cs typeface="Calibri"/>
                <a:sym typeface="Calibri"/>
              </a:rPr>
              <a:t>The STAR Development Environment shall have storage of 520KB for code storage, 400KB for input data, 80MB for output data and 130MB RAM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73" name="Shape 57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57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type="title"/>
          </p:nvPr>
        </p:nvSpPr>
        <p:spPr>
          <a:xfrm>
            <a:off x="11430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#4</a:t>
            </a:r>
          </a:p>
        </p:txBody>
      </p:sp>
      <p:sp>
        <p:nvSpPr>
          <p:cNvPr id="579" name="Shape 57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4.1.3: </a:t>
            </a:r>
            <a:r>
              <a:rPr lang="en-US" sz="2000" b="0" i="1" u="none" strike="noStrike" cap="none">
                <a:solidFill>
                  <a:schemeClr val="dk1"/>
                </a:solidFill>
                <a:latin typeface="Calibri"/>
                <a:ea typeface="Calibri"/>
                <a:cs typeface="Calibri"/>
                <a:sym typeface="Calibri"/>
              </a:rPr>
              <a:t>The STAR Development Environment shall include the McIDAS graphical/imaging program.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for running the code. </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4.1.4: </a:t>
            </a:r>
            <a:r>
              <a:rPr lang="en-US" sz="2000" b="0" i="1" u="none" strike="noStrike" cap="none">
                <a:solidFill>
                  <a:schemeClr val="dk1"/>
                </a:solidFill>
                <a:latin typeface="Calibri"/>
                <a:ea typeface="Calibri"/>
                <a:cs typeface="Calibri"/>
                <a:sym typeface="Calibri"/>
              </a:rPr>
              <a:t>The STAR Development Environment shall include  FORTRAN programming language/compiler and Perl, Bash, korn scripting languages.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for running the code.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80" name="Shape 58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58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#4</a:t>
            </a:r>
          </a:p>
        </p:txBody>
      </p:sp>
      <p:sp>
        <p:nvSpPr>
          <p:cNvPr id="586" name="Shape 58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4.2: </a:t>
            </a:r>
            <a:r>
              <a:rPr lang="en-US" sz="2000" b="0" i="1" u="none" strike="noStrike" cap="none">
                <a:solidFill>
                  <a:schemeClr val="dk1"/>
                </a:solidFill>
                <a:latin typeface="Calibri"/>
                <a:ea typeface="Calibri"/>
                <a:cs typeface="Calibri"/>
                <a:sym typeface="Calibri"/>
              </a:rPr>
              <a:t>The STAR Development Environment shall be capable of hosting unit tests.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4.2.1: </a:t>
            </a:r>
            <a:r>
              <a:rPr lang="en-US" sz="2000" b="0" i="1" u="none" strike="noStrike" cap="none">
                <a:solidFill>
                  <a:schemeClr val="dk1"/>
                </a:solidFill>
                <a:latin typeface="Calibri"/>
                <a:ea typeface="Calibri"/>
                <a:cs typeface="Calibri"/>
                <a:sym typeface="Calibri"/>
              </a:rPr>
              <a:t>The pre-operational system shall include all processing code and all input test data needed to conduct unit tests</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Complete unit test of each stage of the pre-operational system is expected before delivery to OSPO</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87" name="Shape 58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59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457200" y="1935165"/>
            <a:ext cx="8229600" cy="4160836"/>
          </a:xfrm>
          <a:prstGeom prst="rect">
            <a:avLst/>
          </a:prstGeom>
          <a:noFill/>
          <a:ln>
            <a:noFill/>
          </a:ln>
        </p:spPr>
        <p:txBody>
          <a:bodyPr lIns="91425" tIns="45700" rIns="91425" bIns="45700" anchor="t" anchorCtr="0">
            <a:noAutofit/>
          </a:bodyPr>
          <a:lstStyle/>
          <a:p>
            <a:pPr marL="269875" marR="0" lvl="0" indent="-269875"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eTRaP became an operational product at OSPO in 2009</a:t>
            </a:r>
          </a:p>
          <a:p>
            <a:pPr marL="269875" marR="0" lvl="0" indent="-269875"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The retirement of the SSM/I and TMI and loss of AMSR-E degraded eTRaP availability, particularly over the Atlantic Basin, because of an insufficient number of ensemble members.</a:t>
            </a:r>
          </a:p>
          <a:p>
            <a:pPr marL="269875" marR="0" lvl="0" indent="-269875"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Subsequent improvements to eTRaP include</a:t>
            </a:r>
          </a:p>
          <a:p>
            <a:pPr marL="457200" marR="0" lvl="1" indent="-215900"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Adding rainfall rates from new instruments (SSMIS, GHE, ATMS, AMSR2) to replace retired / lost instruments (SSM/I, TRMM, AMSR-E)</a:t>
            </a:r>
          </a:p>
          <a:p>
            <a:pPr marL="457200" marR="0" lvl="1" indent="-215900"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Calibrating the ensemble probabilities to remove bias</a:t>
            </a:r>
          </a:p>
        </p:txBody>
      </p:sp>
      <p:sp>
        <p:nvSpPr>
          <p:cNvPr id="186" name="Shape 186"/>
          <p:cNvSpPr txBox="1">
            <a:spLocks noGrp="1"/>
          </p:cNvSpPr>
          <p:nvPr>
            <p:ph type="title"/>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eTRaP Background (2/3)</a:t>
            </a:r>
          </a:p>
        </p:txBody>
      </p:sp>
      <p:sp>
        <p:nvSpPr>
          <p:cNvPr id="187" name="Shape 18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#5</a:t>
            </a:r>
          </a:p>
        </p:txBody>
      </p:sp>
      <p:sp>
        <p:nvSpPr>
          <p:cNvPr id="593" name="Shape 59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5.0: </a:t>
            </a:r>
            <a:r>
              <a:rPr lang="en-US" sz="2000" b="0" i="1" u="none" strike="noStrike" cap="none">
                <a:solidFill>
                  <a:schemeClr val="dk1"/>
                </a:solidFill>
                <a:latin typeface="Calibri"/>
                <a:ea typeface="Calibri"/>
                <a:cs typeface="Calibri"/>
                <a:sym typeface="Calibri"/>
              </a:rPr>
              <a:t>The upgraded eTRaP system shall be able to run on the existing OSPO Operational environment running eTRaP.</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eTRaP is currently running operationally on GEOPROD3 in OSPO.</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94" name="Shape 5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60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 5</a:t>
            </a:r>
          </a:p>
        </p:txBody>
      </p:sp>
      <p:sp>
        <p:nvSpPr>
          <p:cNvPr id="600" name="Shape 600"/>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5.1</a:t>
            </a:r>
            <a:r>
              <a:rPr lang="en-US" sz="2000" b="1" i="1"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 upgraded eTRaP system shall use the RedHat Linux platform for the processing task required.</a:t>
            </a:r>
          </a:p>
          <a:p>
            <a:pPr marL="273050" marR="0" lvl="0" indent="-273050" algn="l" rtl="0">
              <a:spcBef>
                <a:spcPts val="400"/>
              </a:spcBef>
              <a:spcAft>
                <a:spcPts val="0"/>
              </a:spcAft>
              <a:buClr>
                <a:srgbClr val="0BD0D9"/>
              </a:buClr>
              <a:buSzPct val="95000"/>
              <a:buFont typeface="Noto Sans Symbols"/>
              <a:buNone/>
            </a:pPr>
            <a:endParaRPr sz="2000" b="0" i="1"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5.2:</a:t>
            </a:r>
            <a:r>
              <a:rPr lang="en-US" sz="2000" b="0" i="1" u="none" strike="noStrike" cap="none">
                <a:solidFill>
                  <a:schemeClr val="dk1"/>
                </a:solidFill>
                <a:latin typeface="Calibri"/>
                <a:ea typeface="Calibri"/>
                <a:cs typeface="Calibri"/>
                <a:sym typeface="Calibri"/>
              </a:rPr>
              <a:t> Disk storage for the input data (60 – 400 KB for each storm run) shall be established within OSPO.</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Input data will be retained for 2 days and this includes the additional storage on 18.5 KB required for the AMSR2 input.</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5.3: </a:t>
            </a:r>
            <a:r>
              <a:rPr lang="en-US" sz="2000" b="0" i="1" u="none" strike="noStrike" cap="none">
                <a:solidFill>
                  <a:schemeClr val="dk1"/>
                </a:solidFill>
                <a:latin typeface="Calibri"/>
                <a:ea typeface="Calibri"/>
                <a:cs typeface="Calibri"/>
                <a:sym typeface="Calibri"/>
              </a:rPr>
              <a:t> The upgraded eTRaP system shall use the Fortran90 (Absoft90) compiler.</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01" name="Shape 60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61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#5</a:t>
            </a:r>
          </a:p>
        </p:txBody>
      </p:sp>
      <p:sp>
        <p:nvSpPr>
          <p:cNvPr id="607" name="Shape 607"/>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5.4: </a:t>
            </a:r>
            <a:r>
              <a:rPr lang="en-US" sz="2000" b="0" i="1" u="none" strike="noStrike" cap="none">
                <a:solidFill>
                  <a:schemeClr val="dk1"/>
                </a:solidFill>
                <a:latin typeface="Calibri"/>
                <a:ea typeface="Calibri"/>
                <a:cs typeface="Calibri"/>
                <a:sym typeface="Calibri"/>
              </a:rPr>
              <a:t> The upgraded eTRaP system shall use the Perl, Bash and korn scripting languages and IDL and McIDAS libraries.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5.5: </a:t>
            </a:r>
            <a:r>
              <a:rPr lang="en-US" sz="2000" b="0" i="1" u="none" strike="noStrike" cap="none">
                <a:solidFill>
                  <a:schemeClr val="dk1"/>
                </a:solidFill>
                <a:latin typeface="Calibri"/>
                <a:ea typeface="Calibri"/>
                <a:cs typeface="Calibri"/>
                <a:sym typeface="Calibri"/>
              </a:rPr>
              <a:t> The upgraded eTRaP system shall be monitored by ESPC helpdesk monitoring tool TIDAL.</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5.6: </a:t>
            </a:r>
            <a:r>
              <a:rPr lang="en-US" sz="2000" b="0" i="1" u="none" strike="noStrike" cap="none">
                <a:solidFill>
                  <a:schemeClr val="dk1"/>
                </a:solidFill>
                <a:latin typeface="Calibri"/>
                <a:ea typeface="Calibri"/>
                <a:cs typeface="Calibri"/>
                <a:sym typeface="Calibri"/>
              </a:rPr>
              <a:t> The eTRaP outputs shall be stored in operational environment for at least 7 days for distribution.</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08" name="Shape 60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62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#5</a:t>
            </a:r>
          </a:p>
        </p:txBody>
      </p:sp>
      <p:sp>
        <p:nvSpPr>
          <p:cNvPr id="614" name="Shape 614"/>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5.6.1</a:t>
            </a:r>
            <a:r>
              <a:rPr lang="en-US" sz="2000" b="0" i="0" u="none" strike="noStrike" cap="none" dirty="0">
                <a:solidFill>
                  <a:schemeClr val="dk1"/>
                </a:solidFill>
                <a:latin typeface="Calibri"/>
                <a:ea typeface="Calibri"/>
                <a:cs typeface="Calibri"/>
                <a:sym typeface="Calibri"/>
              </a:rPr>
              <a:t>: </a:t>
            </a:r>
            <a:r>
              <a:rPr lang="en-US" sz="2000" b="0" i="1" u="none" strike="noStrike" cap="none" dirty="0">
                <a:solidFill>
                  <a:schemeClr val="dk1"/>
                </a:solidFill>
                <a:latin typeface="Calibri"/>
                <a:ea typeface="Calibri"/>
                <a:cs typeface="Calibri"/>
                <a:sym typeface="Calibri"/>
              </a:rPr>
              <a:t>The total storage of data for distribution shall be 80MB.</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This includes 30 each of </a:t>
            </a:r>
            <a:r>
              <a:rPr lang="en-US" sz="2000" b="0" i="0" u="none" strike="noStrike" cap="none" dirty="0" err="1">
                <a:solidFill>
                  <a:schemeClr val="dk1"/>
                </a:solidFill>
                <a:latin typeface="Calibri"/>
                <a:ea typeface="Calibri"/>
                <a:cs typeface="Calibri"/>
                <a:sym typeface="Calibri"/>
              </a:rPr>
              <a:t>McIDAS</a:t>
            </a:r>
            <a:r>
              <a:rPr lang="en-US" sz="2000" b="0" i="0" u="none" strike="noStrike" cap="none" dirty="0">
                <a:solidFill>
                  <a:schemeClr val="dk1"/>
                </a:solidFill>
                <a:latin typeface="Calibri"/>
                <a:ea typeface="Calibri"/>
                <a:cs typeface="Calibri"/>
                <a:sym typeface="Calibri"/>
              </a:rPr>
              <a:t>, GIF and ASCII files.</a:t>
            </a:r>
          </a:p>
          <a:p>
            <a:pPr marL="273050" marR="0" lvl="0" indent="-273050" algn="l" rtl="0">
              <a:spcBef>
                <a:spcPts val="400"/>
              </a:spcBef>
              <a:spcAft>
                <a:spcPts val="0"/>
              </a:spcAft>
              <a:buClr>
                <a:srgbClr val="0BD0D9"/>
              </a:buClr>
              <a:buSzPct val="95000"/>
              <a:buFont typeface="Noto Sans Symbols"/>
              <a:buNone/>
            </a:pPr>
            <a:endParaRPr sz="2000" b="1"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5.6.2</a:t>
            </a:r>
            <a:r>
              <a:rPr lang="en-US" sz="2000" b="0" i="0" u="none" strike="noStrike" cap="none" dirty="0">
                <a:solidFill>
                  <a:schemeClr val="dk1"/>
                </a:solidFill>
                <a:latin typeface="Calibri"/>
                <a:ea typeface="Calibri"/>
                <a:cs typeface="Calibri"/>
                <a:sym typeface="Calibri"/>
              </a:rPr>
              <a:t>: </a:t>
            </a:r>
            <a:r>
              <a:rPr lang="en-US" sz="2000" b="0" i="1" u="none" strike="noStrike" cap="none" dirty="0">
                <a:solidFill>
                  <a:schemeClr val="dk1"/>
                </a:solidFill>
                <a:latin typeface="Calibri"/>
                <a:ea typeface="Calibri"/>
                <a:cs typeface="Calibri"/>
                <a:sym typeface="Calibri"/>
              </a:rPr>
              <a:t>The eTRaP products shall be distributed using the ESPC Data Distribution Server(DDS</a:t>
            </a:r>
            <a:r>
              <a:rPr lang="en-US" sz="2000" b="0" i="1" u="none" strike="noStrike" cap="none" dirty="0" smtClean="0">
                <a:solidFill>
                  <a:schemeClr val="dk1"/>
                </a:solidFill>
                <a:latin typeface="Calibri"/>
                <a:ea typeface="Calibri"/>
                <a:cs typeface="Calibri"/>
                <a:sym typeface="Calibri"/>
              </a:rPr>
              <a:t>) / </a:t>
            </a:r>
            <a:r>
              <a:rPr lang="en-US" sz="2000" b="0" i="1" u="none" strike="noStrike" cap="none" dirty="0" smtClean="0">
                <a:solidFill>
                  <a:srgbClr val="00B050"/>
                </a:solidFill>
                <a:latin typeface="Calibri"/>
                <a:ea typeface="Calibri"/>
                <a:cs typeface="Calibri"/>
                <a:sym typeface="Calibri"/>
              </a:rPr>
              <a:t>Product Distribution and Access (PDA)</a:t>
            </a:r>
            <a:r>
              <a:rPr lang="en-US" sz="2000" b="0" i="1" u="none" strike="noStrike" cap="none" dirty="0" smtClean="0">
                <a:solidFill>
                  <a:schemeClr val="dk1"/>
                </a:solidFill>
                <a:latin typeface="Calibri"/>
                <a:ea typeface="Calibri"/>
                <a:cs typeface="Calibri"/>
                <a:sym typeface="Calibri"/>
              </a:rPr>
              <a:t> </a:t>
            </a:r>
            <a:r>
              <a:rPr lang="en-US" sz="2000" b="0" i="1" u="none" strike="noStrike" cap="none" dirty="0">
                <a:solidFill>
                  <a:schemeClr val="dk1"/>
                </a:solidFill>
                <a:latin typeface="Calibri"/>
                <a:ea typeface="Calibri"/>
                <a:cs typeface="Calibri"/>
                <a:sym typeface="Calibri"/>
              </a:rPr>
              <a:t>and </a:t>
            </a:r>
            <a:r>
              <a:rPr lang="en-US" sz="2000" b="0" i="1" u="none" strike="noStrike" cap="none" dirty="0" smtClean="0">
                <a:solidFill>
                  <a:schemeClr val="dk1"/>
                </a:solidFill>
                <a:latin typeface="Calibri"/>
                <a:ea typeface="Calibri"/>
                <a:cs typeface="Calibri"/>
                <a:sym typeface="Calibri"/>
              </a:rPr>
              <a:t>using a web server </a:t>
            </a:r>
            <a:r>
              <a:rPr lang="en-US" sz="2000" b="0" i="1" u="none" strike="noStrike" cap="none" dirty="0">
                <a:solidFill>
                  <a:schemeClr val="dk1"/>
                </a:solidFill>
                <a:latin typeface="Calibri"/>
                <a:ea typeface="Calibri"/>
                <a:cs typeface="Calibri"/>
                <a:sym typeface="Calibri"/>
              </a:rPr>
              <a:t>to the user community at </a:t>
            </a:r>
            <a:r>
              <a:rPr lang="en-US" sz="2000" b="0" i="1" u="sng" strike="noStrike" cap="none" dirty="0">
                <a:solidFill>
                  <a:schemeClr val="hlink"/>
                </a:solidFill>
                <a:latin typeface="Calibri"/>
                <a:ea typeface="Calibri"/>
                <a:cs typeface="Calibri"/>
                <a:sym typeface="Calibri"/>
                <a:hlinkClick r:id="rId3"/>
              </a:rPr>
              <a:t>http://www.ssd.noaa.gov/PS/TROP/etrap.html</a:t>
            </a:r>
            <a:r>
              <a:rPr lang="en-US" sz="2000" b="0" i="1" u="none" strike="noStrike" cap="none" dirty="0">
                <a:solidFill>
                  <a:schemeClr val="dk1"/>
                </a:solidFill>
                <a:latin typeface="Calibri"/>
                <a:ea typeface="Calibri"/>
                <a:cs typeface="Calibri"/>
                <a:sym typeface="Calibri"/>
              </a:rPr>
              <a:t>.</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Standard procedure for this user community.</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615" name="Shape 61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63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1066800" y="1143000"/>
            <a:ext cx="7340600" cy="4572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#6</a:t>
            </a:r>
          </a:p>
        </p:txBody>
      </p:sp>
      <p:sp>
        <p:nvSpPr>
          <p:cNvPr id="621" name="Shape 62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6.0: </a:t>
            </a:r>
            <a:r>
              <a:rPr lang="en-US" sz="2000" b="0" i="1" u="none" strike="noStrike" cap="none">
                <a:solidFill>
                  <a:schemeClr val="dk1"/>
                </a:solidFill>
                <a:latin typeface="Calibri"/>
                <a:ea typeface="Calibri"/>
                <a:cs typeface="Calibri"/>
                <a:sym typeface="Calibri"/>
              </a:rPr>
              <a:t>The eTRaP pre-operational system shall be transitioned from the STAR Development Environment to the OSPO Environment.</a:t>
            </a:r>
          </a:p>
          <a:p>
            <a:pPr marL="273050" marR="0" lvl="0" indent="-273050" algn="l" rtl="0">
              <a:spcBef>
                <a:spcPts val="400"/>
              </a:spcBef>
              <a:spcAft>
                <a:spcPts val="0"/>
              </a:spcAft>
              <a:buClr>
                <a:srgbClr val="0BD0D9"/>
              </a:buClr>
              <a:buSzPct val="25000"/>
              <a:buFont typeface="Noto Sans Symbols"/>
              <a:buNone/>
            </a:pPr>
            <a:r>
              <a:rPr lang="en-US" sz="2000" b="1" i="0" u="none" strike="noStrike" cap="none">
                <a:solidFill>
                  <a:schemeClr val="dk1"/>
                </a:solidFill>
                <a:latin typeface="Calibri"/>
                <a:ea typeface="Calibri"/>
                <a:cs typeface="Calibri"/>
                <a:sym typeface="Calibri"/>
              </a:rPr>
              <a:t> </a:t>
            </a: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an OSPO need for a fully functional system in its Environment.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22" name="Shape 62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64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1066800" y="1143000"/>
            <a:ext cx="7340600" cy="4572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#6</a:t>
            </a:r>
          </a:p>
        </p:txBody>
      </p:sp>
      <p:sp>
        <p:nvSpPr>
          <p:cNvPr id="628" name="Shape 628"/>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6.1: </a:t>
            </a:r>
            <a:r>
              <a:rPr lang="en-US" sz="2000" b="0" i="1" u="none" strike="noStrike" cap="none">
                <a:solidFill>
                  <a:schemeClr val="dk1"/>
                </a:solidFill>
                <a:latin typeface="Calibri"/>
                <a:ea typeface="Calibri"/>
                <a:cs typeface="Calibri"/>
                <a:sym typeface="Calibri"/>
              </a:rPr>
              <a:t>The pre-operational system shall include all processing code and all input test data needed to reproduce the unit tests.</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For system testing. A complete system test of the integrated pre-operational system is expected before delivery to OSPO Environment.</a:t>
            </a:r>
          </a:p>
          <a:p>
            <a:pPr marL="639763" marR="0" lvl="1" indent="-246062" algn="l" rtl="0">
              <a:spcBef>
                <a:spcPts val="400"/>
              </a:spcBef>
              <a:spcAft>
                <a:spcPts val="0"/>
              </a:spcAft>
              <a:buClr>
                <a:schemeClr val="accent1"/>
              </a:buClr>
              <a:buSzPct val="8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6.2: </a:t>
            </a:r>
            <a:r>
              <a:rPr lang="en-US" sz="2000" b="0" i="1" u="none" strike="noStrike" cap="none">
                <a:solidFill>
                  <a:schemeClr val="dk1"/>
                </a:solidFill>
                <a:latin typeface="Calibri"/>
                <a:ea typeface="Calibri"/>
                <a:cs typeface="Calibri"/>
                <a:sym typeface="Calibri"/>
              </a:rPr>
              <a:t>The integrated pre-operational system shall include all output data produced by the unit tests.</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by OSPO to verify the system tests in its Environment.</a:t>
            </a:r>
          </a:p>
        </p:txBody>
      </p:sp>
      <p:sp>
        <p:nvSpPr>
          <p:cNvPr id="629" name="Shape 62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65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#6</a:t>
            </a:r>
          </a:p>
        </p:txBody>
      </p:sp>
      <p:sp>
        <p:nvSpPr>
          <p:cNvPr id="635" name="Shape 635"/>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6.3: </a:t>
            </a:r>
            <a:r>
              <a:rPr lang="en-US" sz="2000" b="0" i="1" u="none" strike="noStrike" cap="none">
                <a:solidFill>
                  <a:schemeClr val="dk1"/>
                </a:solidFill>
                <a:latin typeface="Calibri"/>
                <a:ea typeface="Calibri"/>
                <a:cs typeface="Calibri"/>
                <a:sym typeface="Calibri"/>
              </a:rPr>
              <a:t>The eTRaP development team shall set up an internal FTP site for transferring the pre-operational system to OSPO as a tar file on a STAR server that is accessible to OSPO.</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6.3.1: </a:t>
            </a:r>
            <a:r>
              <a:rPr lang="en-US" sz="2000" b="0" i="1" u="none" strike="noStrike" cap="none">
                <a:solidFill>
                  <a:schemeClr val="dk1"/>
                </a:solidFill>
                <a:latin typeface="Calibri"/>
                <a:ea typeface="Calibri"/>
                <a:cs typeface="Calibri"/>
                <a:sym typeface="Calibri"/>
              </a:rPr>
              <a:t>The eTRaP development team shall ensure that the OSPO PAL has the information needed to acquire the pre-operational system as a tar file.</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36" name="Shape 63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66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title"/>
          </p:nvPr>
        </p:nvSpPr>
        <p:spPr>
          <a:xfrm>
            <a:off x="11430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#7</a:t>
            </a:r>
          </a:p>
        </p:txBody>
      </p:sp>
      <p:sp>
        <p:nvSpPr>
          <p:cNvPr id="642" name="Shape 642"/>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7.0: </a:t>
            </a:r>
            <a:r>
              <a:rPr lang="en-US" sz="2000" b="0" i="1" u="none" strike="noStrike" cap="none">
                <a:solidFill>
                  <a:schemeClr val="dk1"/>
                </a:solidFill>
                <a:latin typeface="Calibri"/>
                <a:ea typeface="Calibri"/>
                <a:cs typeface="Calibri"/>
                <a:sym typeface="Calibri"/>
              </a:rPr>
              <a:t>STAR shall deliver updated eTRaP documents to OSPO.</a:t>
            </a:r>
          </a:p>
          <a:p>
            <a:pPr marL="273050" marR="0" lvl="0" indent="-273050" algn="l" rtl="0">
              <a:spcBef>
                <a:spcPts val="400"/>
              </a:spcBef>
              <a:spcAft>
                <a:spcPts val="0"/>
              </a:spcAft>
              <a:buClr>
                <a:srgbClr val="0BD0D9"/>
              </a:buClr>
              <a:buSzPct val="25000"/>
              <a:buFont typeface="Noto Sans Symbols"/>
              <a:buNone/>
            </a:pPr>
            <a:r>
              <a:rPr lang="en-US" sz="2000" b="1" i="0" u="none" strike="noStrike" cap="none">
                <a:solidFill>
                  <a:schemeClr val="dk1"/>
                </a:solidFill>
                <a:latin typeface="Calibri"/>
                <a:ea typeface="Calibri"/>
                <a:cs typeface="Calibri"/>
                <a:sym typeface="Calibri"/>
              </a:rPr>
              <a:t> </a:t>
            </a: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an OSPO need for documentation to support operations, maintenance, and distribution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43" name="Shape 64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67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#7</a:t>
            </a:r>
          </a:p>
        </p:txBody>
      </p:sp>
      <p:sp>
        <p:nvSpPr>
          <p:cNvPr id="649" name="Shape 64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7.1: </a:t>
            </a:r>
            <a:r>
              <a:rPr lang="en-US" sz="2000" b="0" i="1" u="none" strike="noStrike" cap="none">
                <a:solidFill>
                  <a:srgbClr val="CC6600"/>
                </a:solidFill>
                <a:latin typeface="Calibri"/>
                <a:ea typeface="Calibri"/>
                <a:cs typeface="Calibri"/>
                <a:sym typeface="Calibri"/>
              </a:rPr>
              <a:t>The eTRaP document package shall include a User’s Manual (UM)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UM following the SPSRB Version1 document standards will be updated.</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7.2: </a:t>
            </a:r>
            <a:r>
              <a:rPr lang="en-US" sz="2000" b="0" i="1" u="none" strike="noStrike" cap="none">
                <a:solidFill>
                  <a:srgbClr val="CC6600"/>
                </a:solidFill>
                <a:latin typeface="Calibri"/>
                <a:ea typeface="Calibri"/>
                <a:cs typeface="Calibri"/>
                <a:sym typeface="Calibri"/>
              </a:rPr>
              <a:t>The eTRaP document package shall include a System Maintenance Manual (SMM)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SMM following the SPSRB Version1 document standards will be updated.</a:t>
            </a:r>
          </a:p>
        </p:txBody>
      </p:sp>
      <p:sp>
        <p:nvSpPr>
          <p:cNvPr id="650" name="Shape 65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68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#7</a:t>
            </a:r>
          </a:p>
        </p:txBody>
      </p:sp>
      <p:sp>
        <p:nvSpPr>
          <p:cNvPr id="656" name="Shape 65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7.3: </a:t>
            </a:r>
            <a:r>
              <a:rPr lang="en-US" sz="2000" b="0" i="1" u="none" strike="noStrike" cap="none">
                <a:solidFill>
                  <a:srgbClr val="CC6600"/>
                </a:solidFill>
                <a:latin typeface="Calibri"/>
                <a:ea typeface="Calibri"/>
                <a:cs typeface="Calibri"/>
                <a:sym typeface="Calibri"/>
              </a:rPr>
              <a:t>The eTRaP document package shall include an Interface Control Document (ICD).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ICD following the SPSRB Version1 document standards will be updated.</a:t>
            </a:r>
          </a:p>
          <a:p>
            <a:pPr marL="273050" marR="0" lvl="0" indent="-273050" algn="l" rtl="0">
              <a:spcBef>
                <a:spcPts val="400"/>
              </a:spcBef>
              <a:spcAft>
                <a:spcPts val="0"/>
              </a:spcAft>
              <a:buClr>
                <a:srgbClr val="0BD0D9"/>
              </a:buClr>
              <a:buSzPct val="25000"/>
              <a:buFont typeface="Noto Sans Symbols"/>
              <a:buNone/>
            </a:pPr>
            <a:r>
              <a:rPr lang="en-US" sz="2000" b="0" i="1" u="none" strike="noStrike" cap="none">
                <a:solidFill>
                  <a:srgbClr val="CC6600"/>
                </a:solidFill>
                <a:latin typeface="Calibri"/>
                <a:ea typeface="Calibri"/>
                <a:cs typeface="Calibri"/>
                <a:sym typeface="Calibri"/>
              </a:rPr>
              <a:t> </a:t>
            </a: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7.4: </a:t>
            </a:r>
            <a:r>
              <a:rPr lang="en-US" sz="2000" b="0" i="1" u="none" strike="noStrike" cap="none">
                <a:solidFill>
                  <a:srgbClr val="CC6600"/>
                </a:solidFill>
                <a:latin typeface="Calibri"/>
                <a:ea typeface="Calibri"/>
                <a:cs typeface="Calibri"/>
                <a:sym typeface="Calibri"/>
              </a:rPr>
              <a:t>The eTRaP document package shall include a System Description Document (SDD).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SDD following the SPSRB Version1 document standards will be updated.</a:t>
            </a:r>
          </a:p>
        </p:txBody>
      </p:sp>
      <p:sp>
        <p:nvSpPr>
          <p:cNvPr id="657" name="Shape 65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69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457200" y="1935165"/>
            <a:ext cx="8229600" cy="4160836"/>
          </a:xfrm>
          <a:prstGeom prst="rect">
            <a:avLst/>
          </a:prstGeom>
          <a:noFill/>
          <a:ln>
            <a:noFill/>
          </a:ln>
        </p:spPr>
        <p:txBody>
          <a:bodyPr lIns="91425" tIns="45700" rIns="91425" bIns="45700" anchor="t" anchorCtr="0">
            <a:noAutofit/>
          </a:bodyPr>
          <a:lstStyle/>
          <a:p>
            <a:pPr marL="269875" marR="0" lvl="0" indent="-269875"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Additional improvements to eTRaP are ongoing, including</a:t>
            </a:r>
          </a:p>
          <a:p>
            <a:pPr marL="457200" marR="0" lvl="1" indent="-215900"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Additional instruments (GMI; the subject of this review)</a:t>
            </a:r>
          </a:p>
          <a:p>
            <a:pPr marL="457200" marR="0" lvl="1" indent="-215900"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Addition of R-CLIPER to the ensemble</a:t>
            </a:r>
          </a:p>
          <a:p>
            <a:pPr marL="609600" marR="0" lvl="0" indent="-609600" algn="l" rtl="0">
              <a:spcBef>
                <a:spcPts val="480"/>
              </a:spcBef>
              <a:spcAft>
                <a:spcPts val="0"/>
              </a:spcAft>
              <a:buClr>
                <a:srgbClr val="0BD0D9"/>
              </a:buClr>
              <a:buSzPct val="25000"/>
              <a:buFont typeface="Noto Sans Symbols"/>
              <a:buNone/>
            </a:pPr>
            <a:endParaRPr sz="2400" b="0" i="0" u="none" strike="noStrike" cap="none">
              <a:solidFill>
                <a:schemeClr val="dk1"/>
              </a:solidFill>
              <a:latin typeface="Arial"/>
              <a:ea typeface="Arial"/>
              <a:cs typeface="Arial"/>
              <a:sym typeface="Arial"/>
            </a:endParaRPr>
          </a:p>
        </p:txBody>
      </p:sp>
      <p:sp>
        <p:nvSpPr>
          <p:cNvPr id="193" name="Shape 193"/>
          <p:cNvSpPr txBox="1">
            <a:spLocks noGrp="1"/>
          </p:cNvSpPr>
          <p:nvPr>
            <p:ph type="title"/>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eTRaP Background (3/3)</a:t>
            </a:r>
          </a:p>
        </p:txBody>
      </p:sp>
      <p:sp>
        <p:nvSpPr>
          <p:cNvPr id="194" name="Shape 1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#7</a:t>
            </a:r>
          </a:p>
        </p:txBody>
      </p:sp>
      <p:sp>
        <p:nvSpPr>
          <p:cNvPr id="663" name="Shape 66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7.5: </a:t>
            </a:r>
            <a:r>
              <a:rPr lang="en-US" sz="2000" b="0" i="1" u="none" strike="noStrike" cap="none">
                <a:solidFill>
                  <a:srgbClr val="CC6600"/>
                </a:solidFill>
                <a:latin typeface="Calibri"/>
                <a:ea typeface="Calibri"/>
                <a:cs typeface="Calibri"/>
                <a:sym typeface="Calibri"/>
              </a:rPr>
              <a:t>The eTRaP document package shall include an Operations Manual (OM).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OM following the SPSRB Version1 document standards will be updated.</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7.6: </a:t>
            </a:r>
            <a:r>
              <a:rPr lang="en-US" sz="2000" b="0" i="1" u="none" strike="noStrike" cap="none">
                <a:solidFill>
                  <a:srgbClr val="CC6600"/>
                </a:solidFill>
                <a:latin typeface="Calibri"/>
                <a:ea typeface="Calibri"/>
                <a:cs typeface="Calibri"/>
                <a:sym typeface="Calibri"/>
              </a:rPr>
              <a:t>The eTRaP document package shall include an updated Archive Agreement. </a:t>
            </a:r>
          </a:p>
          <a:p>
            <a:pPr marL="273050" marR="0" lvl="0" indent="-273050" algn="l" rtl="0">
              <a:spcBef>
                <a:spcPts val="520"/>
              </a:spcBef>
              <a:spcAft>
                <a:spcPts val="0"/>
              </a:spcAft>
              <a:buClr>
                <a:srgbClr val="0BD0D9"/>
              </a:buClr>
              <a:buSzPct val="95000"/>
              <a:buFont typeface="Noto Sans Symbols"/>
              <a:buNone/>
            </a:pPr>
            <a:endParaRPr sz="2600" b="0" i="0" u="none" strike="noStrike" cap="none">
              <a:solidFill>
                <a:srgbClr val="CC6600"/>
              </a:solidFill>
              <a:latin typeface="Calibri"/>
              <a:ea typeface="Calibri"/>
              <a:cs typeface="Calibri"/>
              <a:sym typeface="Calibri"/>
            </a:endParaRPr>
          </a:p>
        </p:txBody>
      </p:sp>
      <p:sp>
        <p:nvSpPr>
          <p:cNvPr id="664" name="Shape 66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70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#8</a:t>
            </a:r>
          </a:p>
        </p:txBody>
      </p:sp>
      <p:sp>
        <p:nvSpPr>
          <p:cNvPr id="670" name="Shape 670"/>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8.0: </a:t>
            </a:r>
            <a:r>
              <a:rPr lang="en-US" sz="2000" b="0" i="1" u="none" strike="noStrike" cap="none">
                <a:solidFill>
                  <a:schemeClr val="dk1"/>
                </a:solidFill>
                <a:latin typeface="Calibri"/>
                <a:ea typeface="Calibri"/>
                <a:cs typeface="Calibri"/>
                <a:sym typeface="Calibri"/>
              </a:rPr>
              <a:t>The eTRaP products shall be archived.</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Daily tar file for each storm will be sent to NCEI; no changes to archive plan for eTRaP upgrades.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71" name="Shape 67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71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#8</a:t>
            </a:r>
          </a:p>
        </p:txBody>
      </p:sp>
      <p:sp>
        <p:nvSpPr>
          <p:cNvPr id="677" name="Shape 677"/>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8.1: </a:t>
            </a:r>
            <a:r>
              <a:rPr lang="en-US" sz="2000" b="0" i="1" u="none" strike="noStrike" cap="none">
                <a:solidFill>
                  <a:schemeClr val="dk1"/>
                </a:solidFill>
                <a:latin typeface="Calibri"/>
                <a:ea typeface="Calibri"/>
                <a:cs typeface="Calibri"/>
                <a:sym typeface="Calibri"/>
              </a:rPr>
              <a:t>Distribution of the Archive Products to NCEI shall be in accordance with a Data Submission Agreement (DSA).</a:t>
            </a:r>
          </a:p>
          <a:p>
            <a:pPr marL="273050" marR="0" lvl="0" indent="-273050" algn="l" rtl="0">
              <a:spcBef>
                <a:spcPts val="400"/>
              </a:spcBef>
              <a:spcAft>
                <a:spcPts val="0"/>
              </a:spcAft>
              <a:buClr>
                <a:srgbClr val="0BD0D9"/>
              </a:buClr>
              <a:buSzPct val="25000"/>
              <a:buFont typeface="Noto Sans Symbols"/>
              <a:buNone/>
            </a:pPr>
            <a:r>
              <a:rPr lang="en-US" sz="2000" b="0" i="1"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 </a:t>
            </a: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8.2: </a:t>
            </a:r>
            <a:r>
              <a:rPr lang="en-US" sz="2000" b="0" i="0" u="none" strike="noStrike" cap="none">
                <a:solidFill>
                  <a:schemeClr val="dk1"/>
                </a:solidFill>
                <a:latin typeface="Calibri"/>
                <a:ea typeface="Calibri"/>
                <a:cs typeface="Calibri"/>
                <a:sym typeface="Calibri"/>
              </a:rPr>
              <a:t>The</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eTRaP files and associated metadata shall be archived by NCEI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NCEI will generate the metadata for the eTRaP during archival of the products. Archive users will obtain eTRaP data from the NCEI servers.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78" name="Shape 67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72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#9</a:t>
            </a:r>
          </a:p>
        </p:txBody>
      </p:sp>
      <p:sp>
        <p:nvSpPr>
          <p:cNvPr id="684" name="Shape 684"/>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9.0: </a:t>
            </a:r>
            <a:r>
              <a:rPr lang="en-US" sz="2000" b="0" i="1" u="none" strike="noStrike" cap="none">
                <a:solidFill>
                  <a:srgbClr val="CC6600"/>
                </a:solidFill>
                <a:latin typeface="Calibri"/>
                <a:ea typeface="Calibri"/>
                <a:cs typeface="Calibri"/>
                <a:sym typeface="Calibri"/>
              </a:rPr>
              <a:t>The eTRaP system shall comply with OSPO Code Review Security check lists.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rgbClr val="CC6600"/>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rgbClr val="CC6600"/>
                </a:solidFill>
                <a:latin typeface="Calibri"/>
                <a:ea typeface="Calibri"/>
                <a:cs typeface="Calibri"/>
                <a:sym typeface="Calibri"/>
              </a:rPr>
              <a:t>Driver:</a:t>
            </a:r>
            <a:r>
              <a:rPr lang="en-US" sz="2000" b="0" i="0" u="none" strike="noStrike" cap="none">
                <a:solidFill>
                  <a:srgbClr val="CC6600"/>
                </a:solidFill>
                <a:latin typeface="Calibri"/>
                <a:ea typeface="Calibri"/>
                <a:cs typeface="Calibri"/>
                <a:sym typeface="Calibri"/>
              </a:rPr>
              <a:t> OSPO code standards and OSPO security requirements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rgbClr val="CC6600"/>
              </a:solidFill>
              <a:latin typeface="Calibri"/>
              <a:ea typeface="Calibri"/>
              <a:cs typeface="Calibri"/>
              <a:sym typeface="Calibri"/>
            </a:endParaRPr>
          </a:p>
        </p:txBody>
      </p:sp>
      <p:sp>
        <p:nvSpPr>
          <p:cNvPr id="685" name="Shape 68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73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#9</a:t>
            </a:r>
          </a:p>
        </p:txBody>
      </p:sp>
      <p:sp>
        <p:nvSpPr>
          <p:cNvPr id="691" name="Shape 69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9.1: </a:t>
            </a:r>
            <a:r>
              <a:rPr lang="en-US" sz="2000" b="0" i="1" u="none" strike="noStrike" cap="none">
                <a:solidFill>
                  <a:srgbClr val="CC6600"/>
                </a:solidFill>
                <a:latin typeface="Calibri"/>
                <a:ea typeface="Calibri"/>
                <a:cs typeface="Calibri"/>
                <a:sym typeface="Calibri"/>
              </a:rPr>
              <a:t>The eTRaP system shall comply with OSPO data integrity check list.</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OSPO data integrity check list is part of the OSPO Code Review Security check lists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9.2: </a:t>
            </a:r>
            <a:r>
              <a:rPr lang="en-US" sz="2000" b="0" i="1" u="none" strike="noStrike" cap="none">
                <a:solidFill>
                  <a:srgbClr val="CC6600"/>
                </a:solidFill>
                <a:latin typeface="Calibri"/>
                <a:ea typeface="Calibri"/>
                <a:cs typeface="Calibri"/>
                <a:sym typeface="Calibri"/>
              </a:rPr>
              <a:t>The eTRaP system shall comply with OSPO development security check list.</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OSPO development security check list is part of the OSPO Code Review Security check lists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9.3: </a:t>
            </a:r>
            <a:r>
              <a:rPr lang="en-US" sz="2000" b="0" i="1" u="none" strike="noStrike" cap="none">
                <a:solidFill>
                  <a:srgbClr val="CC6600"/>
                </a:solidFill>
                <a:latin typeface="Calibri"/>
                <a:ea typeface="Calibri"/>
                <a:cs typeface="Calibri"/>
                <a:sym typeface="Calibri"/>
              </a:rPr>
              <a:t>The eTRaP system shall comply with OSPO code check list.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OSPO code check list is part of the OSPO Code Review Security check lists</a:t>
            </a:r>
          </a:p>
          <a:p>
            <a:pPr marL="273050" marR="0" lvl="0" indent="-273050" algn="l" rtl="0">
              <a:spcBef>
                <a:spcPts val="400"/>
              </a:spcBef>
              <a:spcAft>
                <a:spcPts val="0"/>
              </a:spcAft>
              <a:buClr>
                <a:srgbClr val="0BD0D9"/>
              </a:buClr>
              <a:buSzPct val="25000"/>
              <a:buFont typeface="Noto Sans Symbols"/>
              <a:buNone/>
            </a:pPr>
            <a:endParaRPr sz="2000" b="0"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rgbClr val="CC6600"/>
              </a:solidFill>
              <a:latin typeface="Calibri"/>
              <a:ea typeface="Calibri"/>
              <a:cs typeface="Calibri"/>
              <a:sym typeface="Calibri"/>
            </a:endParaRPr>
          </a:p>
        </p:txBody>
      </p:sp>
      <p:sp>
        <p:nvSpPr>
          <p:cNvPr id="692" name="Shape 69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74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body" idx="1"/>
          </p:nvPr>
        </p:nvSpPr>
        <p:spPr>
          <a:xfrm>
            <a:off x="381000" y="2119532"/>
            <a:ext cx="8381999" cy="4724400"/>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eTRaP Requirements have been established.</a:t>
            </a:r>
          </a:p>
          <a:p>
            <a:pPr marL="273050" marR="0" lvl="0" indent="-273050" algn="l" rtl="0">
              <a:lnSpc>
                <a:spcPct val="90000"/>
              </a:lnSpc>
              <a:spcBef>
                <a:spcPts val="560"/>
              </a:spcBef>
              <a:spcAft>
                <a:spcPts val="0"/>
              </a:spcAft>
              <a:buClr>
                <a:srgbClr val="0BD0D9"/>
              </a:buClr>
              <a:buSzPct val="25000"/>
              <a:buFont typeface="Noto Sans Symbols"/>
              <a:buNone/>
            </a:pPr>
            <a:endParaRPr sz="2800" b="0" i="0" u="none" strike="noStrike" cap="none">
              <a:solidFill>
                <a:schemeClr val="dk1"/>
              </a:solidFill>
              <a:latin typeface="Calibri"/>
              <a:ea typeface="Calibri"/>
              <a:cs typeface="Calibri"/>
              <a:sym typeface="Calibri"/>
            </a:endParaRPr>
          </a:p>
          <a:p>
            <a:pPr marL="273050" marR="0" lvl="0" indent="-273050" algn="l" rtl="0">
              <a:lnSpc>
                <a:spcPct val="90000"/>
              </a:lnSpc>
              <a:spcBef>
                <a:spcPts val="56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Requirements have been documented in the Requirements Allocation Document (RAD).</a:t>
            </a:r>
          </a:p>
          <a:p>
            <a:pPr marL="273050" marR="0" lvl="0" indent="-273050" algn="l" rtl="0">
              <a:lnSpc>
                <a:spcPct val="90000"/>
              </a:lnSpc>
              <a:spcBef>
                <a:spcPts val="560"/>
              </a:spcBef>
              <a:spcAft>
                <a:spcPts val="0"/>
              </a:spcAft>
              <a:buClr>
                <a:srgbClr val="0BD0D9"/>
              </a:buClr>
              <a:buSzPct val="95000"/>
              <a:buFont typeface="Noto Sans Symbols"/>
              <a:buNone/>
            </a:pPr>
            <a:endParaRPr sz="2800" b="0" i="0" u="none" strike="noStrike" cap="none">
              <a:solidFill>
                <a:schemeClr val="dk1"/>
              </a:solidFill>
              <a:latin typeface="Calibri"/>
              <a:ea typeface="Calibri"/>
              <a:cs typeface="Calibri"/>
              <a:sym typeface="Calibri"/>
            </a:endParaRPr>
          </a:p>
          <a:p>
            <a:pPr marL="273050" marR="0" lvl="0" indent="-273050" algn="l" rtl="0">
              <a:lnSpc>
                <a:spcPct val="90000"/>
              </a:lnSpc>
              <a:spcBef>
                <a:spcPts val="56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Requirements are traceable to drivers (customer needs or expectations) and other requirements.</a:t>
            </a:r>
          </a:p>
        </p:txBody>
      </p:sp>
      <p:sp>
        <p:nvSpPr>
          <p:cNvPr id="698" name="Shape 698"/>
          <p:cNvSpPr txBox="1">
            <a:spLocks noGrp="1"/>
          </p:cNvSpPr>
          <p:nvPr>
            <p:ph type="title"/>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Requirements – Summary</a:t>
            </a:r>
          </a:p>
        </p:txBody>
      </p:sp>
      <p:sp>
        <p:nvSpPr>
          <p:cNvPr id="699" name="Shape 69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75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ctrTitle" idx="4294967295"/>
          </p:nvPr>
        </p:nvSpPr>
        <p:spPr>
          <a:xfrm>
            <a:off x="554037" y="1752600"/>
            <a:ext cx="7723187" cy="35036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none" strike="noStrike" cap="none">
                <a:solidFill>
                  <a:srgbClr val="002060"/>
                </a:solidFill>
                <a:latin typeface="Calibri"/>
                <a:ea typeface="Calibri"/>
                <a:cs typeface="Calibri"/>
                <a:sym typeface="Calibri"/>
              </a:rPr>
              <a:t>System Description</a:t>
            </a:r>
            <a:br>
              <a:rPr lang="en-US" sz="6000" b="1" i="0"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
            </a:r>
            <a:br>
              <a:rPr lang="en-US" sz="6000" b="1" i="0"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Liqun Ma</a:t>
            </a:r>
            <a:r>
              <a:rPr lang="en-US" sz="4000" b="1" i="0" u="none" strike="noStrike" cap="none">
                <a:solidFill>
                  <a:srgbClr val="002060"/>
                </a:solidFill>
                <a:latin typeface="Calibri"/>
                <a:ea typeface="Calibri"/>
                <a:cs typeface="Calibri"/>
                <a:sym typeface="Calibri"/>
              </a:rPr>
              <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 </a:t>
            </a:r>
            <a:r>
              <a:rPr lang="en-US" sz="6000" b="1" i="0" u="none" strike="noStrike" cap="none">
                <a:solidFill>
                  <a:srgbClr val="002060"/>
                </a:solidFill>
                <a:latin typeface="Calibri"/>
                <a:ea typeface="Calibri"/>
                <a:cs typeface="Calibri"/>
                <a:sym typeface="Calibri"/>
              </a:rPr>
              <a:t/>
            </a:r>
            <a:br>
              <a:rPr lang="en-US" sz="6000" b="1" i="0" u="none" strike="noStrike" cap="none">
                <a:solidFill>
                  <a:srgbClr val="002060"/>
                </a:solidFill>
                <a:latin typeface="Calibri"/>
                <a:ea typeface="Calibri"/>
                <a:cs typeface="Calibri"/>
                <a:sym typeface="Calibri"/>
              </a:rPr>
            </a:br>
            <a:endParaRPr lang="en-US" sz="6000" b="1" i="0" u="none" strike="noStrike" cap="none">
              <a:solidFill>
                <a:srgbClr val="002060"/>
              </a:solidFill>
              <a:latin typeface="Calibri"/>
              <a:ea typeface="Calibri"/>
              <a:cs typeface="Calibri"/>
              <a:sym typeface="Calibri"/>
            </a:endParaRPr>
          </a:p>
        </p:txBody>
      </p:sp>
      <p:sp>
        <p:nvSpPr>
          <p:cNvPr id="706" name="Shape 70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76</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304800" y="2057400"/>
            <a:ext cx="8610599" cy="44195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Retrieve information about active tropical cyclones.</a:t>
            </a:r>
          </a:p>
          <a:p>
            <a:pPr marL="273050" marR="0" lvl="0" indent="-273050"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Retrieve rain rate data from N-18/19/MetOp-A/B, F17/18, GHE, S-NPP/ATMS, GCOM/AMSR2, and GPM/GMI.</a:t>
            </a:r>
          </a:p>
          <a:p>
            <a:pPr marL="273050" marR="0" lvl="0" indent="-273050"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Generate 6-hour total Tropical Rainfall Potential (TRaP) for each active storm and each satellite listed above.</a:t>
            </a:r>
          </a:p>
          <a:p>
            <a:pPr marL="273050" marR="0" lvl="0" indent="-273050"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For each active storm, generate Ensemble Tropical Rainfall Potential (eTRaP).</a:t>
            </a:r>
          </a:p>
          <a:p>
            <a:pPr marL="273050" marR="0" lvl="0" indent="-273050" algn="l" rtl="0">
              <a:spcBef>
                <a:spcPts val="480"/>
              </a:spcBef>
              <a:spcAft>
                <a:spcPts val="0"/>
              </a:spcAft>
              <a:buClr>
                <a:srgbClr val="0BD0D9"/>
              </a:buClr>
              <a:buSzPct val="95000"/>
              <a:buFont typeface="Noto Sans Symbols"/>
              <a:buNone/>
            </a:pPr>
            <a:endParaRPr sz="2400" b="0" i="0" u="none" strike="noStrike" cap="none">
              <a:solidFill>
                <a:schemeClr val="dk1"/>
              </a:solidFill>
              <a:latin typeface="Arial"/>
              <a:ea typeface="Arial"/>
              <a:cs typeface="Arial"/>
              <a:sym typeface="Arial"/>
            </a:endParaRPr>
          </a:p>
          <a:p>
            <a:pPr marL="273050" marR="0" lvl="0" indent="-273050" algn="l" rtl="0">
              <a:spcBef>
                <a:spcPts val="480"/>
              </a:spcBef>
              <a:spcAft>
                <a:spcPts val="0"/>
              </a:spcAft>
              <a:buClr>
                <a:srgbClr val="0BD0D9"/>
              </a:buClr>
              <a:buSzPct val="95000"/>
              <a:buFont typeface="Noto Sans Symbols"/>
              <a:buNone/>
            </a:pPr>
            <a:endParaRPr sz="2400" b="0" i="0" u="none" strike="noStrike" cap="none">
              <a:solidFill>
                <a:schemeClr val="dk1"/>
              </a:solidFill>
              <a:latin typeface="Arial"/>
              <a:ea typeface="Arial"/>
              <a:cs typeface="Arial"/>
              <a:sym typeface="Arial"/>
            </a:endParaRPr>
          </a:p>
          <a:p>
            <a:pPr marL="273050" marR="0" lvl="0" indent="-273050" algn="l" rtl="0">
              <a:spcBef>
                <a:spcPts val="480"/>
              </a:spcBef>
              <a:spcAft>
                <a:spcPts val="0"/>
              </a:spcAft>
              <a:buClr>
                <a:srgbClr val="0BD0D9"/>
              </a:buClr>
              <a:buSzPct val="95000"/>
              <a:buFont typeface="Noto Sans Symbols"/>
              <a:buNone/>
            </a:pPr>
            <a:endParaRPr sz="2400" b="0" i="0" u="none" strike="noStrike" cap="none">
              <a:solidFill>
                <a:schemeClr val="dk1"/>
              </a:solidFill>
              <a:latin typeface="Arial"/>
              <a:ea typeface="Arial"/>
              <a:cs typeface="Arial"/>
              <a:sym typeface="Arial"/>
            </a:endParaRPr>
          </a:p>
          <a:p>
            <a:pPr marL="0" marR="0" lvl="0" indent="0" algn="l" rtl="0">
              <a:spcBef>
                <a:spcPts val="520"/>
              </a:spcBef>
              <a:spcAft>
                <a:spcPts val="0"/>
              </a:spcAft>
              <a:buClr>
                <a:srgbClr val="0BD0D9"/>
              </a:buClr>
              <a:buSzPct val="25000"/>
              <a:buFont typeface="Noto Sans Symbols"/>
              <a:buNone/>
            </a:pPr>
            <a:r>
              <a:rPr lang="en-US" sz="2600" b="0" i="0" u="none" strike="noStrike" cap="none">
                <a:solidFill>
                  <a:schemeClr val="dk1"/>
                </a:solidFill>
                <a:latin typeface="Arial"/>
                <a:ea typeface="Arial"/>
                <a:cs typeface="Arial"/>
                <a:sym typeface="Arial"/>
              </a:rPr>
              <a:t> </a:t>
            </a:r>
          </a:p>
          <a:p>
            <a:pPr marL="274320" marR="0" lvl="0" indent="-274320" algn="l" rtl="0">
              <a:lnSpc>
                <a:spcPct val="80000"/>
              </a:lnSpc>
              <a:spcBef>
                <a:spcPts val="1400"/>
              </a:spcBef>
              <a:spcAft>
                <a:spcPts val="0"/>
              </a:spcAft>
              <a:buClr>
                <a:srgbClr val="0BD0D9"/>
              </a:buClr>
              <a:buSzPct val="95000"/>
              <a:buFont typeface="Noto Sans Symbols"/>
              <a:buNone/>
            </a:pPr>
            <a:endParaRPr sz="2800" b="1" i="0" u="none" strike="noStrike" cap="none">
              <a:solidFill>
                <a:schemeClr val="dk1"/>
              </a:solidFill>
              <a:latin typeface="Arial"/>
              <a:ea typeface="Arial"/>
              <a:cs typeface="Arial"/>
              <a:sym typeface="Arial"/>
            </a:endParaRPr>
          </a:p>
        </p:txBody>
      </p:sp>
      <p:sp>
        <p:nvSpPr>
          <p:cNvPr id="713" name="Shape 713"/>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Major Components</a:t>
            </a:r>
          </a:p>
        </p:txBody>
      </p:sp>
      <p:sp>
        <p:nvSpPr>
          <p:cNvPr id="714" name="Shape 71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77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Shape 720"/>
          <p:cNvSpPr/>
          <p:nvPr/>
        </p:nvSpPr>
        <p:spPr>
          <a:xfrm>
            <a:off x="0" y="1047690"/>
            <a:ext cx="9144000" cy="381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System Architecture, Data Flow, Security</a:t>
            </a:r>
          </a:p>
        </p:txBody>
      </p:sp>
      <p:sp>
        <p:nvSpPr>
          <p:cNvPr id="721" name="Shape 72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78</a:t>
            </a:fld>
            <a:endParaRPr lang="en-US" sz="1400" b="0" i="0" u="none" strike="noStrike" cap="none">
              <a:solidFill>
                <a:srgbClr val="295F71"/>
              </a:solidFill>
              <a:latin typeface="Calibri"/>
              <a:ea typeface="Calibri"/>
              <a:cs typeface="Calibri"/>
              <a:sym typeface="Calibri"/>
            </a:endParaRPr>
          </a:p>
        </p:txBody>
      </p:sp>
      <p:sp>
        <p:nvSpPr>
          <p:cNvPr id="722" name="Shape 722"/>
          <p:cNvSpPr txBox="1"/>
          <p:nvPr/>
        </p:nvSpPr>
        <p:spPr>
          <a:xfrm>
            <a:off x="4724400" y="3257490"/>
            <a:ext cx="1320800" cy="558799"/>
          </a:xfrm>
          <a:prstGeom prst="rect">
            <a:avLst/>
          </a:prstGeom>
          <a:solidFill>
            <a:srgbClr val="B8E3E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T</a:t>
            </a:r>
            <a:r>
              <a:rPr lang="en-US" sz="1000" b="0" i="0" u="none" strike="noStrike" cap="none">
                <a:solidFill>
                  <a:schemeClr val="dk1"/>
                </a:solidFill>
                <a:latin typeface="Arial"/>
                <a:ea typeface="Arial"/>
                <a:cs typeface="Arial"/>
                <a:sym typeface="Arial"/>
              </a:rPr>
              <a:t>est</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GEOPROD3t</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23" name="Shape 723"/>
          <p:cNvSpPr txBox="1"/>
          <p:nvPr/>
        </p:nvSpPr>
        <p:spPr>
          <a:xfrm>
            <a:off x="6436241" y="2647890"/>
            <a:ext cx="1219199" cy="558799"/>
          </a:xfrm>
          <a:prstGeom prst="rect">
            <a:avLst/>
          </a:prstGeom>
          <a:solidFill>
            <a:srgbClr val="FFCC0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Distribution via web</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GP5 (OSPO web)</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24" name="Shape 724"/>
          <p:cNvSpPr/>
          <p:nvPr/>
        </p:nvSpPr>
        <p:spPr>
          <a:xfrm>
            <a:off x="4724400" y="2495490"/>
            <a:ext cx="1323975" cy="558799"/>
          </a:xfrm>
          <a:prstGeom prst="rect">
            <a:avLst/>
          </a:prstGeom>
          <a:solidFill>
            <a:srgbClr val="B8E3E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Production</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GEOP</a:t>
            </a:r>
            <a:r>
              <a:rPr lang="en-US" sz="1000" b="0" i="0" u="none" strike="noStrike" cap="none">
                <a:solidFill>
                  <a:schemeClr val="dk1"/>
                </a:solidFill>
                <a:latin typeface="Arial"/>
                <a:ea typeface="Arial"/>
                <a:cs typeface="Arial"/>
                <a:sym typeface="Arial"/>
              </a:rPr>
              <a:t>ROD3</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25" name="Shape 725"/>
          <p:cNvSpPr txBox="1"/>
          <p:nvPr/>
        </p:nvSpPr>
        <p:spPr>
          <a:xfrm>
            <a:off x="2362200" y="5695889"/>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FOS Forecasts (JTWC,,NHC CPHC)</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FOS2</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26" name="Shape 726"/>
          <p:cNvSpPr txBox="1"/>
          <p:nvPr/>
        </p:nvSpPr>
        <p:spPr>
          <a:xfrm>
            <a:off x="4148469" y="5523157"/>
            <a:ext cx="1151859" cy="5539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ASCII </a:t>
            </a:r>
          </a:p>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ADDE</a:t>
            </a:r>
          </a:p>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 Pull</a:t>
            </a:r>
          </a:p>
        </p:txBody>
      </p:sp>
      <p:sp>
        <p:nvSpPr>
          <p:cNvPr id="727" name="Shape 727"/>
          <p:cNvSpPr txBox="1"/>
          <p:nvPr/>
        </p:nvSpPr>
        <p:spPr>
          <a:xfrm>
            <a:off x="6476998" y="2286783"/>
            <a:ext cx="1244598" cy="400109"/>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Ascii and Tar file</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ftp push</a:t>
            </a:r>
          </a:p>
        </p:txBody>
      </p:sp>
      <p:cxnSp>
        <p:nvCxnSpPr>
          <p:cNvPr id="728" name="Shape 728"/>
          <p:cNvCxnSpPr/>
          <p:nvPr/>
        </p:nvCxnSpPr>
        <p:spPr>
          <a:xfrm rot="5400000">
            <a:off x="4349799" y="3378190"/>
            <a:ext cx="762000" cy="12599"/>
          </a:xfrm>
          <a:prstGeom prst="bentConnector3">
            <a:avLst>
              <a:gd name="adj1" fmla="val 0"/>
            </a:avLst>
          </a:prstGeom>
          <a:noFill/>
          <a:ln w="25400" cap="flat" cmpd="sng">
            <a:solidFill>
              <a:srgbClr val="100000"/>
            </a:solidFill>
            <a:prstDash val="solid"/>
            <a:miter/>
            <a:headEnd type="none" w="med" len="med"/>
            <a:tailEnd type="triangle" w="lg" len="lg"/>
          </a:ln>
        </p:spPr>
      </p:cxnSp>
      <p:sp>
        <p:nvSpPr>
          <p:cNvPr id="729" name="Shape 729"/>
          <p:cNvSpPr txBox="1"/>
          <p:nvPr/>
        </p:nvSpPr>
        <p:spPr>
          <a:xfrm>
            <a:off x="4343400" y="1733490"/>
            <a:ext cx="685799" cy="86177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McIDAS Area Files: ADDE pull</a:t>
            </a:r>
          </a:p>
        </p:txBody>
      </p:sp>
      <p:sp>
        <p:nvSpPr>
          <p:cNvPr id="730" name="Shape 730"/>
          <p:cNvSpPr/>
          <p:nvPr/>
        </p:nvSpPr>
        <p:spPr>
          <a:xfrm>
            <a:off x="4191000" y="1962090"/>
            <a:ext cx="228600" cy="3581399"/>
          </a:xfrm>
          <a:prstGeom prst="rightBrace">
            <a:avLst>
              <a:gd name="adj1" fmla="val 241597"/>
              <a:gd name="adj2" fmla="val 36991"/>
            </a:avLst>
          </a:prstGeom>
          <a:noFill/>
          <a:ln w="25400" cap="rnd" cmpd="sng">
            <a:solidFill>
              <a:srgbClr val="100000"/>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000" b="0" i="0" u="none" strike="noStrike" cap="none">
              <a:solidFill>
                <a:srgbClr val="FF00FF"/>
              </a:solidFill>
              <a:latin typeface="Arial"/>
              <a:ea typeface="Arial"/>
              <a:cs typeface="Arial"/>
              <a:sym typeface="Arial"/>
            </a:endParaRPr>
          </a:p>
        </p:txBody>
      </p:sp>
      <p:cxnSp>
        <p:nvCxnSpPr>
          <p:cNvPr id="731" name="Shape 731"/>
          <p:cNvCxnSpPr>
            <a:stCxn id="722" idx="0"/>
            <a:endCxn id="724" idx="2"/>
          </p:cNvCxnSpPr>
          <p:nvPr/>
        </p:nvCxnSpPr>
        <p:spPr>
          <a:xfrm rot="-5400000">
            <a:off x="5284000" y="3155190"/>
            <a:ext cx="203100" cy="1500"/>
          </a:xfrm>
          <a:prstGeom prst="bentConnector3">
            <a:avLst>
              <a:gd name="adj1" fmla="val 50025"/>
            </a:avLst>
          </a:prstGeom>
          <a:noFill/>
          <a:ln w="25400" cap="flat" cmpd="sng">
            <a:solidFill>
              <a:srgbClr val="100000"/>
            </a:solidFill>
            <a:prstDash val="solid"/>
            <a:miter/>
            <a:headEnd type="none" w="med" len="med"/>
            <a:tailEnd type="triangle" w="lg" len="lg"/>
          </a:ln>
        </p:spPr>
      </p:cxnSp>
      <p:sp>
        <p:nvSpPr>
          <p:cNvPr id="732" name="Shape 732"/>
          <p:cNvSpPr txBox="1"/>
          <p:nvPr/>
        </p:nvSpPr>
        <p:spPr>
          <a:xfrm>
            <a:off x="6450417" y="3574989"/>
            <a:ext cx="1219199" cy="558799"/>
          </a:xfrm>
          <a:prstGeom prst="rect">
            <a:avLst/>
          </a:prstGeom>
          <a:solidFill>
            <a:srgbClr val="FFCC0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Distribution via ftp</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SATEPSANONE</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AIX</a:t>
            </a:r>
          </a:p>
        </p:txBody>
      </p:sp>
      <p:cxnSp>
        <p:nvCxnSpPr>
          <p:cNvPr id="733" name="Shape 733"/>
          <p:cNvCxnSpPr>
            <a:stCxn id="724" idx="3"/>
            <a:endCxn id="732" idx="1"/>
          </p:cNvCxnSpPr>
          <p:nvPr/>
        </p:nvCxnSpPr>
        <p:spPr>
          <a:xfrm>
            <a:off x="6048375" y="2774890"/>
            <a:ext cx="402000" cy="1079400"/>
          </a:xfrm>
          <a:prstGeom prst="bentConnector3">
            <a:avLst>
              <a:gd name="adj1" fmla="val 50005"/>
            </a:avLst>
          </a:prstGeom>
          <a:noFill/>
          <a:ln w="25400" cap="flat" cmpd="sng">
            <a:solidFill>
              <a:srgbClr val="100000"/>
            </a:solidFill>
            <a:prstDash val="solid"/>
            <a:miter/>
            <a:headEnd type="none" w="med" len="med"/>
            <a:tailEnd type="triangle" w="lg" len="lg"/>
          </a:ln>
        </p:spPr>
      </p:cxnSp>
      <p:cxnSp>
        <p:nvCxnSpPr>
          <p:cNvPr id="734" name="Shape 734"/>
          <p:cNvCxnSpPr>
            <a:stCxn id="724" idx="3"/>
            <a:endCxn id="723" idx="1"/>
          </p:cNvCxnSpPr>
          <p:nvPr/>
        </p:nvCxnSpPr>
        <p:spPr>
          <a:xfrm>
            <a:off x="6048375" y="2774890"/>
            <a:ext cx="387900" cy="152400"/>
          </a:xfrm>
          <a:prstGeom prst="bentConnector3">
            <a:avLst>
              <a:gd name="adj1" fmla="val 49996"/>
            </a:avLst>
          </a:prstGeom>
          <a:noFill/>
          <a:ln w="25400" cap="flat" cmpd="sng">
            <a:solidFill>
              <a:srgbClr val="100000"/>
            </a:solidFill>
            <a:prstDash val="solid"/>
            <a:miter/>
            <a:headEnd type="none" w="med" len="med"/>
            <a:tailEnd type="triangle" w="lg" len="lg"/>
          </a:ln>
        </p:spPr>
      </p:cxnSp>
      <p:sp>
        <p:nvSpPr>
          <p:cNvPr id="735" name="Shape 735"/>
          <p:cNvSpPr txBox="1"/>
          <p:nvPr/>
        </p:nvSpPr>
        <p:spPr>
          <a:xfrm>
            <a:off x="2362200" y="3003490"/>
            <a:ext cx="1828800" cy="553997"/>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N-18/19 /MetOp-A/B MHS MW rain rates</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SFS/GEODIST</a:t>
            </a:r>
          </a:p>
        </p:txBody>
      </p:sp>
      <p:sp>
        <p:nvSpPr>
          <p:cNvPr id="736" name="Shape 736"/>
          <p:cNvSpPr txBox="1"/>
          <p:nvPr/>
        </p:nvSpPr>
        <p:spPr>
          <a:xfrm>
            <a:off x="4724400" y="4781489"/>
            <a:ext cx="1320800" cy="558799"/>
          </a:xfrm>
          <a:prstGeom prst="rect">
            <a:avLst/>
          </a:prstGeom>
          <a:solidFill>
            <a:srgbClr val="CC99FF"/>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Development</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GEODEV</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cxnSp>
        <p:nvCxnSpPr>
          <p:cNvPr id="737" name="Shape 737"/>
          <p:cNvCxnSpPr/>
          <p:nvPr/>
        </p:nvCxnSpPr>
        <p:spPr>
          <a:xfrm rot="5400000">
            <a:off x="3587799" y="4140190"/>
            <a:ext cx="2286000" cy="12599"/>
          </a:xfrm>
          <a:prstGeom prst="bentConnector3">
            <a:avLst>
              <a:gd name="adj1" fmla="val 0"/>
            </a:avLst>
          </a:prstGeom>
          <a:noFill/>
          <a:ln w="25400" cap="flat" cmpd="sng">
            <a:solidFill>
              <a:srgbClr val="100000"/>
            </a:solidFill>
            <a:prstDash val="solid"/>
            <a:miter/>
            <a:headEnd type="none" w="med" len="med"/>
            <a:tailEnd type="triangle" w="lg" len="lg"/>
          </a:ln>
        </p:spPr>
      </p:cxnSp>
      <p:sp>
        <p:nvSpPr>
          <p:cNvPr id="738" name="Shape 738"/>
          <p:cNvSpPr txBox="1"/>
          <p:nvPr/>
        </p:nvSpPr>
        <p:spPr>
          <a:xfrm>
            <a:off x="6400800" y="1733490"/>
            <a:ext cx="1219199" cy="553997"/>
          </a:xfrm>
          <a:prstGeom prst="rect">
            <a:avLst/>
          </a:prstGeom>
          <a:solidFill>
            <a:srgbClr val="FFCC0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dirty="0">
                <a:solidFill>
                  <a:schemeClr val="dk1"/>
                </a:solidFill>
                <a:latin typeface="Arial"/>
                <a:ea typeface="Arial"/>
                <a:cs typeface="Arial"/>
                <a:sym typeface="Arial"/>
              </a:rPr>
              <a:t>DDS/PDA</a:t>
            </a:r>
          </a:p>
          <a:p>
            <a:pPr marL="0" marR="0" lvl="0" indent="0" algn="ctr" rtl="0">
              <a:lnSpc>
                <a:spcPct val="100000"/>
              </a:lnSpc>
              <a:spcBef>
                <a:spcPts val="0"/>
              </a:spcBef>
              <a:spcAft>
                <a:spcPts val="0"/>
              </a:spcAft>
              <a:buClr>
                <a:srgbClr val="000000"/>
              </a:buClr>
              <a:buFont typeface="Arial"/>
              <a:buNone/>
            </a:pPr>
            <a:endParaRPr sz="1000" b="0" i="0" u="none" strike="noStrike" cap="none" dirty="0">
              <a:solidFill>
                <a:schemeClr val="dk1"/>
              </a:solidFill>
              <a:latin typeface="Arial"/>
              <a:ea typeface="Arial"/>
              <a:cs typeface="Arial"/>
              <a:sym typeface="Arial"/>
            </a:endParaRPr>
          </a:p>
        </p:txBody>
      </p:sp>
      <p:cxnSp>
        <p:nvCxnSpPr>
          <p:cNvPr id="739" name="Shape 739"/>
          <p:cNvCxnSpPr>
            <a:stCxn id="724" idx="3"/>
            <a:endCxn id="738" idx="1"/>
          </p:cNvCxnSpPr>
          <p:nvPr/>
        </p:nvCxnSpPr>
        <p:spPr>
          <a:xfrm rot="10800000" flipH="1">
            <a:off x="6048375" y="2010490"/>
            <a:ext cx="352500" cy="764400"/>
          </a:xfrm>
          <a:prstGeom prst="bentConnector3">
            <a:avLst>
              <a:gd name="adj1" fmla="val 49989"/>
            </a:avLst>
          </a:prstGeom>
          <a:noFill/>
          <a:ln w="25400" cap="flat" cmpd="sng">
            <a:solidFill>
              <a:srgbClr val="100000"/>
            </a:solidFill>
            <a:prstDash val="solid"/>
            <a:miter/>
            <a:headEnd type="none" w="med" len="med"/>
            <a:tailEnd type="triangle" w="lg" len="lg"/>
          </a:ln>
        </p:spPr>
      </p:cxnSp>
      <p:cxnSp>
        <p:nvCxnSpPr>
          <p:cNvPr id="740" name="Shape 740"/>
          <p:cNvCxnSpPr>
            <a:endCxn id="722" idx="2"/>
          </p:cNvCxnSpPr>
          <p:nvPr/>
        </p:nvCxnSpPr>
        <p:spPr>
          <a:xfrm rot="-5400000">
            <a:off x="5276950" y="3911540"/>
            <a:ext cx="203100" cy="12600"/>
          </a:xfrm>
          <a:prstGeom prst="bentConnector3">
            <a:avLst>
              <a:gd name="adj1" fmla="val 49975"/>
            </a:avLst>
          </a:prstGeom>
          <a:noFill/>
          <a:ln w="25400" cap="flat" cmpd="sng">
            <a:solidFill>
              <a:srgbClr val="100000"/>
            </a:solidFill>
            <a:prstDash val="solid"/>
            <a:miter/>
            <a:headEnd type="none" w="med" len="med"/>
            <a:tailEnd type="triangle" w="lg" len="lg"/>
          </a:ln>
        </p:spPr>
      </p:cxnSp>
      <p:sp>
        <p:nvSpPr>
          <p:cNvPr id="741" name="Shape 741"/>
          <p:cNvSpPr txBox="1"/>
          <p:nvPr/>
        </p:nvSpPr>
        <p:spPr>
          <a:xfrm>
            <a:off x="4724400" y="4019489"/>
            <a:ext cx="1295400" cy="558799"/>
          </a:xfrm>
          <a:prstGeom prst="rect">
            <a:avLst/>
          </a:prstGeom>
          <a:solidFill>
            <a:srgbClr val="CC99FF"/>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CM Repository</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cm-espc</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cxnSp>
        <p:nvCxnSpPr>
          <p:cNvPr id="742" name="Shape 742"/>
          <p:cNvCxnSpPr>
            <a:stCxn id="738" idx="3"/>
          </p:cNvCxnSpPr>
          <p:nvPr/>
        </p:nvCxnSpPr>
        <p:spPr>
          <a:xfrm>
            <a:off x="7619999" y="2010489"/>
            <a:ext cx="279300" cy="324900"/>
          </a:xfrm>
          <a:prstGeom prst="bentConnector3">
            <a:avLst>
              <a:gd name="adj1" fmla="val 50018"/>
            </a:avLst>
          </a:prstGeom>
          <a:noFill/>
          <a:ln w="25400" cap="flat" cmpd="sng">
            <a:solidFill>
              <a:schemeClr val="dk1"/>
            </a:solidFill>
            <a:prstDash val="solid"/>
            <a:miter/>
            <a:headEnd type="none" w="med" len="med"/>
            <a:tailEnd type="triangle" w="lg" len="lg"/>
          </a:ln>
        </p:spPr>
      </p:cxnSp>
      <p:cxnSp>
        <p:nvCxnSpPr>
          <p:cNvPr id="743" name="Shape 743"/>
          <p:cNvCxnSpPr>
            <a:stCxn id="736" idx="0"/>
            <a:endCxn id="741" idx="2"/>
          </p:cNvCxnSpPr>
          <p:nvPr/>
        </p:nvCxnSpPr>
        <p:spPr>
          <a:xfrm rot="5400000" flipH="1">
            <a:off x="5276950" y="4673639"/>
            <a:ext cx="203100" cy="12600"/>
          </a:xfrm>
          <a:prstGeom prst="bentConnector3">
            <a:avLst>
              <a:gd name="adj1" fmla="val 50025"/>
            </a:avLst>
          </a:prstGeom>
          <a:noFill/>
          <a:ln w="25400" cap="flat" cmpd="sng">
            <a:solidFill>
              <a:srgbClr val="100000"/>
            </a:solidFill>
            <a:prstDash val="solid"/>
            <a:miter/>
            <a:headEnd type="none" w="med" len="med"/>
            <a:tailEnd type="triangle" w="lg" len="lg"/>
          </a:ln>
        </p:spPr>
      </p:cxnSp>
      <p:cxnSp>
        <p:nvCxnSpPr>
          <p:cNvPr id="744" name="Shape 744"/>
          <p:cNvCxnSpPr>
            <a:stCxn id="738" idx="3"/>
          </p:cNvCxnSpPr>
          <p:nvPr/>
        </p:nvCxnSpPr>
        <p:spPr>
          <a:xfrm rot="10800000" flipH="1">
            <a:off x="7619999" y="1856589"/>
            <a:ext cx="248700" cy="153900"/>
          </a:xfrm>
          <a:prstGeom prst="bentConnector3">
            <a:avLst>
              <a:gd name="adj1" fmla="val 50026"/>
            </a:avLst>
          </a:prstGeom>
          <a:noFill/>
          <a:ln w="25400" cap="flat" cmpd="sng">
            <a:solidFill>
              <a:srgbClr val="100000"/>
            </a:solidFill>
            <a:prstDash val="solid"/>
            <a:miter/>
            <a:headEnd type="none" w="med" len="med"/>
            <a:tailEnd type="triangle" w="lg" len="lg"/>
          </a:ln>
        </p:spPr>
      </p:cxnSp>
      <p:sp>
        <p:nvSpPr>
          <p:cNvPr id="745" name="Shape 745"/>
          <p:cNvSpPr txBox="1"/>
          <p:nvPr/>
        </p:nvSpPr>
        <p:spPr>
          <a:xfrm>
            <a:off x="2373923" y="3649989"/>
            <a:ext cx="1828800" cy="553997"/>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DMSP F17/18 SSMI/S</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FNMOC MW rain rates</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SFS/GEODIST</a:t>
            </a:r>
          </a:p>
        </p:txBody>
      </p:sp>
      <p:sp>
        <p:nvSpPr>
          <p:cNvPr id="746" name="Shape 746"/>
          <p:cNvSpPr txBox="1"/>
          <p:nvPr/>
        </p:nvSpPr>
        <p:spPr>
          <a:xfrm>
            <a:off x="2413452" y="4343400"/>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GHE</a:t>
            </a:r>
            <a:r>
              <a:rPr lang="en-US" sz="1000" b="0" i="0" u="none" strike="noStrike" cap="none">
                <a:solidFill>
                  <a:srgbClr val="000000"/>
                </a:solidFill>
                <a:latin typeface="Arial"/>
                <a:ea typeface="Arial"/>
                <a:cs typeface="Arial"/>
                <a:sym typeface="Arial"/>
              </a:rPr>
              <a:t> IRRRs</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SFS/GEODIST</a:t>
            </a:r>
          </a:p>
        </p:txBody>
      </p:sp>
      <p:grpSp>
        <p:nvGrpSpPr>
          <p:cNvPr id="747" name="Shape 747"/>
          <p:cNvGrpSpPr/>
          <p:nvPr/>
        </p:nvGrpSpPr>
        <p:grpSpPr>
          <a:xfrm>
            <a:off x="4419600" y="5924490"/>
            <a:ext cx="2613025" cy="866774"/>
            <a:chOff x="762000" y="5638800"/>
            <a:chExt cx="2613025" cy="866899"/>
          </a:xfrm>
        </p:grpSpPr>
        <p:sp>
          <p:nvSpPr>
            <p:cNvPr id="748" name="Shape 748"/>
            <p:cNvSpPr txBox="1"/>
            <p:nvPr/>
          </p:nvSpPr>
          <p:spPr>
            <a:xfrm>
              <a:off x="1176337" y="6343826"/>
              <a:ext cx="1790699" cy="161873"/>
            </a:xfrm>
            <a:prstGeom prst="rect">
              <a:avLst/>
            </a:prstGeom>
            <a:noFill/>
            <a:ln w="9525" cap="flat" cmpd="sng">
              <a:solidFill>
                <a:schemeClr val="dk1"/>
              </a:solidFill>
              <a:prstDash val="solid"/>
              <a:miter/>
              <a:headEnd type="none" w="med" len="med"/>
              <a:tailEnd type="none" w="med" len="med"/>
            </a:ln>
          </p:spPr>
          <p:txBody>
            <a:bodyPr lIns="45700" tIns="0" rIns="4570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External User Zone</a:t>
              </a:r>
            </a:p>
          </p:txBody>
        </p:sp>
        <p:sp>
          <p:nvSpPr>
            <p:cNvPr id="749" name="Shape 749"/>
            <p:cNvSpPr txBox="1"/>
            <p:nvPr/>
          </p:nvSpPr>
          <p:spPr>
            <a:xfrm>
              <a:off x="1176337" y="6178376"/>
              <a:ext cx="1790699" cy="161873"/>
            </a:xfrm>
            <a:prstGeom prst="rect">
              <a:avLst/>
            </a:prstGeom>
            <a:solidFill>
              <a:srgbClr val="FFCC00"/>
            </a:solidFill>
            <a:ln w="9525" cap="flat" cmpd="sng">
              <a:solidFill>
                <a:schemeClr val="dk1"/>
              </a:solidFill>
              <a:prstDash val="solid"/>
              <a:miter/>
              <a:headEnd type="none" w="med" len="med"/>
              <a:tailEnd type="none" w="med" len="med"/>
            </a:ln>
          </p:spPr>
          <p:txBody>
            <a:bodyPr lIns="45700" tIns="0" rIns="4570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Distribution Zone (DMZ)</a:t>
              </a:r>
            </a:p>
          </p:txBody>
        </p:sp>
        <p:sp>
          <p:nvSpPr>
            <p:cNvPr id="750" name="Shape 750"/>
            <p:cNvSpPr txBox="1"/>
            <p:nvPr/>
          </p:nvSpPr>
          <p:spPr>
            <a:xfrm>
              <a:off x="1176337" y="6026026"/>
              <a:ext cx="1790699" cy="161873"/>
            </a:xfrm>
            <a:prstGeom prst="rect">
              <a:avLst/>
            </a:prstGeom>
            <a:solidFill>
              <a:srgbClr val="CC99FF"/>
            </a:solidFill>
            <a:ln w="9525" cap="flat" cmpd="sng">
              <a:solidFill>
                <a:schemeClr val="dk1"/>
              </a:solidFill>
              <a:prstDash val="solid"/>
              <a:miter/>
              <a:headEnd type="none" w="med" len="med"/>
              <a:tailEnd type="none" w="med" len="med"/>
            </a:ln>
          </p:spPr>
          <p:txBody>
            <a:bodyPr lIns="45700" tIns="0" rIns="4570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Development Zone</a:t>
              </a:r>
            </a:p>
          </p:txBody>
        </p:sp>
        <p:sp>
          <p:nvSpPr>
            <p:cNvPr id="751" name="Shape 751"/>
            <p:cNvSpPr txBox="1"/>
            <p:nvPr/>
          </p:nvSpPr>
          <p:spPr>
            <a:xfrm>
              <a:off x="1176337" y="5864153"/>
              <a:ext cx="1790699" cy="161873"/>
            </a:xfrm>
            <a:prstGeom prst="rect">
              <a:avLst/>
            </a:prstGeom>
            <a:solidFill>
              <a:srgbClr val="B8E3E0"/>
            </a:solidFill>
            <a:ln w="9525" cap="flat" cmpd="sng">
              <a:solidFill>
                <a:schemeClr val="dk1"/>
              </a:solidFill>
              <a:prstDash val="solid"/>
              <a:miter/>
              <a:headEnd type="none" w="med" len="med"/>
              <a:tailEnd type="none" w="med" len="med"/>
            </a:ln>
          </p:spPr>
          <p:txBody>
            <a:bodyPr lIns="45700" tIns="0" rIns="4570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Production Zone</a:t>
              </a:r>
            </a:p>
          </p:txBody>
        </p:sp>
        <p:sp>
          <p:nvSpPr>
            <p:cNvPr id="752" name="Shape 752"/>
            <p:cNvSpPr txBox="1"/>
            <p:nvPr/>
          </p:nvSpPr>
          <p:spPr>
            <a:xfrm>
              <a:off x="762000" y="5638800"/>
              <a:ext cx="2613025" cy="24439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  SATEPS Security at ESPC/NSOF</a:t>
              </a:r>
            </a:p>
          </p:txBody>
        </p:sp>
      </p:grpSp>
      <p:sp>
        <p:nvSpPr>
          <p:cNvPr id="753" name="Shape 753"/>
          <p:cNvSpPr txBox="1"/>
          <p:nvPr/>
        </p:nvSpPr>
        <p:spPr>
          <a:xfrm>
            <a:off x="2362200" y="2534994"/>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S-NPP ATMS MW rain rate</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SFS/GEODIST</a:t>
            </a:r>
          </a:p>
        </p:txBody>
      </p:sp>
      <p:sp>
        <p:nvSpPr>
          <p:cNvPr id="754" name="Shape 754"/>
          <p:cNvSpPr txBox="1"/>
          <p:nvPr/>
        </p:nvSpPr>
        <p:spPr>
          <a:xfrm>
            <a:off x="2362200" y="2044706"/>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GCOM-W1 AMSR-2  rain rate</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SFS/GEODIST</a:t>
            </a:r>
          </a:p>
        </p:txBody>
      </p:sp>
      <p:cxnSp>
        <p:nvCxnSpPr>
          <p:cNvPr id="755" name="Shape 755"/>
          <p:cNvCxnSpPr>
            <a:stCxn id="725" idx="3"/>
          </p:cNvCxnSpPr>
          <p:nvPr/>
        </p:nvCxnSpPr>
        <p:spPr>
          <a:xfrm rot="10800000" flipH="1">
            <a:off x="4191000" y="3003632"/>
            <a:ext cx="533400" cy="3046200"/>
          </a:xfrm>
          <a:prstGeom prst="bentConnector2">
            <a:avLst/>
          </a:prstGeom>
          <a:solidFill>
            <a:schemeClr val="accent1"/>
          </a:solidFill>
          <a:ln w="25400" cap="flat" cmpd="sng">
            <a:solidFill>
              <a:schemeClr val="dk1"/>
            </a:solidFill>
            <a:prstDash val="solid"/>
            <a:round/>
            <a:headEnd type="none" w="med" len="med"/>
            <a:tailEnd type="triangle" w="lg" len="lg"/>
          </a:ln>
        </p:spPr>
      </p:cxnSp>
      <p:sp>
        <p:nvSpPr>
          <p:cNvPr id="756" name="Shape 756"/>
          <p:cNvSpPr txBox="1"/>
          <p:nvPr/>
        </p:nvSpPr>
        <p:spPr>
          <a:xfrm>
            <a:off x="152400" y="5926721"/>
            <a:ext cx="1828800" cy="246220"/>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JTWC, NHC,CPHC,</a:t>
            </a:r>
          </a:p>
        </p:txBody>
      </p:sp>
      <p:sp>
        <p:nvSpPr>
          <p:cNvPr id="757" name="Shape 757"/>
          <p:cNvSpPr txBox="1"/>
          <p:nvPr/>
        </p:nvSpPr>
        <p:spPr>
          <a:xfrm>
            <a:off x="152400" y="3665546"/>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N-18/19 /MetOp-A/B MHS MW </a:t>
            </a:r>
            <a:r>
              <a:rPr lang="en-US" sz="1000" b="0" i="0" u="none" strike="noStrike" cap="none">
                <a:solidFill>
                  <a:srgbClr val="000000"/>
                </a:solidFill>
                <a:latin typeface="Arial"/>
                <a:ea typeface="Arial"/>
                <a:cs typeface="Arial"/>
                <a:sym typeface="Arial"/>
              </a:rPr>
              <a:t> Mcidas converter</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Polarprod</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AIX</a:t>
            </a:r>
          </a:p>
        </p:txBody>
      </p:sp>
      <p:sp>
        <p:nvSpPr>
          <p:cNvPr id="758" name="Shape 758"/>
          <p:cNvSpPr txBox="1"/>
          <p:nvPr/>
        </p:nvSpPr>
        <p:spPr>
          <a:xfrm>
            <a:off x="152400" y="4401869"/>
            <a:ext cx="1828800" cy="861773"/>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DMSP F17/18 SSMI/S</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FNMOC MW </a:t>
            </a:r>
            <a:r>
              <a:rPr lang="en-US" sz="1000" b="0" i="0" u="none" strike="noStrike" cap="none">
                <a:solidFill>
                  <a:srgbClr val="000000"/>
                </a:solidFill>
                <a:latin typeface="Arial"/>
                <a:ea typeface="Arial"/>
                <a:cs typeface="Arial"/>
                <a:sym typeface="Arial"/>
              </a:rPr>
              <a:t>  Mcidas converter</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Polarprod</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59" name="Shape 759"/>
          <p:cNvSpPr txBox="1"/>
          <p:nvPr/>
        </p:nvSpPr>
        <p:spPr>
          <a:xfrm>
            <a:off x="169984" y="5304326"/>
            <a:ext cx="1828800" cy="553997"/>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GHE </a:t>
            </a:r>
            <a:r>
              <a:rPr lang="en-US" sz="1000" b="0" i="0" u="none" strike="noStrike" cap="none">
                <a:solidFill>
                  <a:srgbClr val="000000"/>
                </a:solidFill>
                <a:latin typeface="Arial"/>
                <a:ea typeface="Arial"/>
                <a:cs typeface="Arial"/>
                <a:sym typeface="Arial"/>
              </a:rPr>
              <a:t>SATEPSDIST IRRRs</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GHE1</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60" name="Shape 760"/>
          <p:cNvSpPr txBox="1"/>
          <p:nvPr/>
        </p:nvSpPr>
        <p:spPr>
          <a:xfrm>
            <a:off x="169984" y="2903547"/>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S-NPP ATMS MW Mcidas converter</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MGTPROD</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Linux</a:t>
            </a:r>
          </a:p>
        </p:txBody>
      </p:sp>
      <p:sp>
        <p:nvSpPr>
          <p:cNvPr id="761" name="Shape 761"/>
          <p:cNvSpPr txBox="1"/>
          <p:nvPr/>
        </p:nvSpPr>
        <p:spPr>
          <a:xfrm>
            <a:off x="169984" y="2167448"/>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GCOM-W1 AMSR-2  MW Mcidas converter</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MGTPROD</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cxnSp>
        <p:nvCxnSpPr>
          <p:cNvPr id="762" name="Shape 762"/>
          <p:cNvCxnSpPr>
            <a:stCxn id="761" idx="3"/>
            <a:endCxn id="754" idx="1"/>
          </p:cNvCxnSpPr>
          <p:nvPr/>
        </p:nvCxnSpPr>
        <p:spPr>
          <a:xfrm rot="10800000" flipH="1">
            <a:off x="1998785" y="2244791"/>
            <a:ext cx="363300" cy="2766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3" name="Shape 763"/>
          <p:cNvCxnSpPr>
            <a:stCxn id="760" idx="3"/>
            <a:endCxn id="753" idx="1"/>
          </p:cNvCxnSpPr>
          <p:nvPr/>
        </p:nvCxnSpPr>
        <p:spPr>
          <a:xfrm rot="10800000" flipH="1">
            <a:off x="1998785" y="2735190"/>
            <a:ext cx="363300" cy="5223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4" name="Shape 764"/>
          <p:cNvCxnSpPr>
            <a:stCxn id="757" idx="3"/>
            <a:endCxn id="735" idx="1"/>
          </p:cNvCxnSpPr>
          <p:nvPr/>
        </p:nvCxnSpPr>
        <p:spPr>
          <a:xfrm rot="10800000" flipH="1">
            <a:off x="1981200" y="3280589"/>
            <a:ext cx="381000" cy="7389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5" name="Shape 765"/>
          <p:cNvCxnSpPr>
            <a:stCxn id="758" idx="3"/>
            <a:endCxn id="745" idx="1"/>
          </p:cNvCxnSpPr>
          <p:nvPr/>
        </p:nvCxnSpPr>
        <p:spPr>
          <a:xfrm rot="10800000" flipH="1">
            <a:off x="1981200" y="3927056"/>
            <a:ext cx="392700" cy="9057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6" name="Shape 766"/>
          <p:cNvCxnSpPr>
            <a:stCxn id="759" idx="3"/>
            <a:endCxn id="746" idx="1"/>
          </p:cNvCxnSpPr>
          <p:nvPr/>
        </p:nvCxnSpPr>
        <p:spPr>
          <a:xfrm rot="10800000" flipH="1">
            <a:off x="1998785" y="4543325"/>
            <a:ext cx="414600" cy="10380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7" name="Shape 767"/>
          <p:cNvCxnSpPr>
            <a:stCxn id="756" idx="3"/>
            <a:endCxn id="725" idx="1"/>
          </p:cNvCxnSpPr>
          <p:nvPr/>
        </p:nvCxnSpPr>
        <p:spPr>
          <a:xfrm>
            <a:off x="1981200" y="6049832"/>
            <a:ext cx="381000" cy="0"/>
          </a:xfrm>
          <a:prstGeom prst="straightConnector1">
            <a:avLst/>
          </a:prstGeom>
          <a:solidFill>
            <a:schemeClr val="accent1"/>
          </a:solidFill>
          <a:ln w="25400" cap="flat" cmpd="sng">
            <a:solidFill>
              <a:schemeClr val="dk1"/>
            </a:solidFill>
            <a:prstDash val="solid"/>
            <a:round/>
            <a:headEnd type="none" w="med" len="med"/>
            <a:tailEnd type="triangle" w="lg" len="lg"/>
          </a:ln>
        </p:spPr>
      </p:cxnSp>
      <p:sp>
        <p:nvSpPr>
          <p:cNvPr id="768" name="Shape 768"/>
          <p:cNvSpPr/>
          <p:nvPr/>
        </p:nvSpPr>
        <p:spPr>
          <a:xfrm>
            <a:off x="0" y="1238190"/>
            <a:ext cx="2171700" cy="4620133"/>
          </a:xfrm>
          <a:prstGeom prst="rect">
            <a:avLst/>
          </a:prstGeom>
          <a:noFill/>
          <a:ln w="25400" cap="flat" cmpd="sng">
            <a:solidFill>
              <a:srgbClr val="FF0000"/>
            </a:solidFill>
            <a:prstDash val="dash"/>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769" name="Shape 769"/>
          <p:cNvSpPr txBox="1"/>
          <p:nvPr/>
        </p:nvSpPr>
        <p:spPr>
          <a:xfrm>
            <a:off x="0" y="6324600"/>
            <a:ext cx="2362200" cy="5539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en-US" sz="1000" b="1" i="0" u="none" strike="noStrike" cap="none">
                <a:solidFill>
                  <a:srgbClr val="FF0000"/>
                </a:solidFill>
                <a:latin typeface="Arial"/>
                <a:ea typeface="Arial"/>
                <a:cs typeface="Arial"/>
                <a:sym typeface="Arial"/>
              </a:rPr>
              <a:t>Conversion to McIDAS AREA file format is extrernal to eTRaP processing</a:t>
            </a:r>
          </a:p>
        </p:txBody>
      </p:sp>
      <p:sp>
        <p:nvSpPr>
          <p:cNvPr id="770" name="Shape 770"/>
          <p:cNvSpPr txBox="1"/>
          <p:nvPr/>
        </p:nvSpPr>
        <p:spPr>
          <a:xfrm>
            <a:off x="6553200" y="3195466"/>
            <a:ext cx="1066799" cy="246220"/>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GIF sftp push</a:t>
            </a:r>
          </a:p>
        </p:txBody>
      </p:sp>
      <p:sp>
        <p:nvSpPr>
          <p:cNvPr id="771" name="Shape 771"/>
          <p:cNvSpPr txBox="1"/>
          <p:nvPr/>
        </p:nvSpPr>
        <p:spPr>
          <a:xfrm>
            <a:off x="6565897" y="4094946"/>
            <a:ext cx="1066799" cy="400109"/>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Ascii, GIF </a:t>
            </a:r>
            <a:r>
              <a:rPr lang="en-US" sz="1000" b="0" i="0" u="none" strike="noStrike" cap="none">
                <a:solidFill>
                  <a:schemeClr val="dk1"/>
                </a:solidFill>
                <a:latin typeface="Arial"/>
                <a:ea typeface="Arial"/>
                <a:cs typeface="Arial"/>
                <a:sym typeface="Arial"/>
              </a:rPr>
              <a:t> sftp push</a:t>
            </a:r>
          </a:p>
        </p:txBody>
      </p:sp>
      <p:sp>
        <p:nvSpPr>
          <p:cNvPr id="772" name="Shape 772"/>
          <p:cNvSpPr txBox="1"/>
          <p:nvPr/>
        </p:nvSpPr>
        <p:spPr>
          <a:xfrm>
            <a:off x="7912100" y="1733490"/>
            <a:ext cx="1231899" cy="246220"/>
          </a:xfrm>
          <a:prstGeom prst="rect">
            <a:avLst/>
          </a:prstGeom>
          <a:no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dirty="0" smtClean="0">
                <a:solidFill>
                  <a:srgbClr val="000000"/>
                </a:solidFill>
                <a:latin typeface="Arial"/>
                <a:ea typeface="Arial"/>
                <a:cs typeface="Arial"/>
                <a:sym typeface="Arial"/>
              </a:rPr>
              <a:t>WPC</a:t>
            </a:r>
            <a:endParaRPr lang="en-US" sz="1000" b="0" i="0" u="none" strike="noStrike" cap="none" dirty="0">
              <a:solidFill>
                <a:srgbClr val="000000"/>
              </a:solidFill>
              <a:latin typeface="Arial"/>
              <a:ea typeface="Arial"/>
              <a:cs typeface="Arial"/>
              <a:sym typeface="Arial"/>
            </a:endParaRPr>
          </a:p>
        </p:txBody>
      </p:sp>
      <p:sp>
        <p:nvSpPr>
          <p:cNvPr id="773" name="Shape 773"/>
          <p:cNvSpPr txBox="1"/>
          <p:nvPr/>
        </p:nvSpPr>
        <p:spPr>
          <a:xfrm>
            <a:off x="7899400" y="2212208"/>
            <a:ext cx="1244599" cy="246220"/>
          </a:xfrm>
          <a:prstGeom prst="rect">
            <a:avLst/>
          </a:prstGeom>
          <a:no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NCEI</a:t>
            </a:r>
          </a:p>
        </p:txBody>
      </p:sp>
      <p:cxnSp>
        <p:nvCxnSpPr>
          <p:cNvPr id="774" name="Shape 774"/>
          <p:cNvCxnSpPr>
            <a:stCxn id="738" idx="3"/>
            <a:endCxn id="772" idx="1"/>
          </p:cNvCxnSpPr>
          <p:nvPr/>
        </p:nvCxnSpPr>
        <p:spPr>
          <a:xfrm rot="10800000" flipH="1">
            <a:off x="7619999" y="1856589"/>
            <a:ext cx="292200" cy="153900"/>
          </a:xfrm>
          <a:prstGeom prst="bentConnector3">
            <a:avLst>
              <a:gd name="adj1" fmla="val 49983"/>
            </a:avLst>
          </a:prstGeom>
          <a:noFill/>
          <a:ln w="25400" cap="flat" cmpd="sng">
            <a:solidFill>
              <a:srgbClr val="100000"/>
            </a:solidFill>
            <a:prstDash val="solid"/>
            <a:miter/>
            <a:headEnd type="none" w="med" len="med"/>
            <a:tailEnd type="triangle" w="lg" len="lg"/>
          </a:ln>
        </p:spPr>
      </p:cxnSp>
      <p:sp>
        <p:nvSpPr>
          <p:cNvPr id="775" name="Shape 775"/>
          <p:cNvSpPr txBox="1"/>
          <p:nvPr/>
        </p:nvSpPr>
        <p:spPr>
          <a:xfrm>
            <a:off x="7764867" y="2420947"/>
            <a:ext cx="1379131" cy="707886"/>
          </a:xfrm>
          <a:prstGeom prst="rect">
            <a:avLst/>
          </a:prstGeom>
          <a:noFill/>
          <a:ln>
            <a:noFill/>
          </a:ln>
        </p:spPr>
        <p:txBody>
          <a:bodyPr lIns="91425" tIns="45700" rIns="91425" bIns="45700" anchor="ctr" anchorCtr="1">
            <a:noAutofit/>
          </a:bodyPr>
          <a:lstStyle/>
          <a:p>
            <a:pPr marL="0" marR="0" lvl="0" indent="0" algn="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Tar file containing GIF, McIDAS Area Files, ASCII</a:t>
            </a:r>
          </a:p>
          <a:p>
            <a:pPr marL="0" marR="0" lvl="0" indent="0" algn="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ftp pull</a:t>
            </a:r>
          </a:p>
        </p:txBody>
      </p:sp>
      <p:sp>
        <p:nvSpPr>
          <p:cNvPr id="776" name="Shape 776"/>
          <p:cNvSpPr txBox="1"/>
          <p:nvPr/>
        </p:nvSpPr>
        <p:spPr>
          <a:xfrm>
            <a:off x="8113528" y="1958446"/>
            <a:ext cx="902880" cy="246220"/>
          </a:xfrm>
          <a:prstGeom prst="rect">
            <a:avLst/>
          </a:prstGeom>
          <a:noFill/>
          <a:ln>
            <a:noFill/>
          </a:ln>
        </p:spPr>
        <p:txBody>
          <a:bodyPr lIns="91425" tIns="45700" rIns="91425" bIns="45700" anchor="ctr" anchorCtr="1">
            <a:noAutofit/>
          </a:bodyPr>
          <a:lstStyle/>
          <a:p>
            <a:pPr marL="0" marR="0" lvl="0" indent="0" algn="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 Ascii ftp pull</a:t>
            </a:r>
          </a:p>
        </p:txBody>
      </p:sp>
      <p:sp>
        <p:nvSpPr>
          <p:cNvPr id="777" name="Shape 777"/>
          <p:cNvSpPr txBox="1"/>
          <p:nvPr/>
        </p:nvSpPr>
        <p:spPr>
          <a:xfrm>
            <a:off x="2356338" y="1604501"/>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rgbClr val="FF0000"/>
              </a:buClr>
              <a:buSzPct val="25000"/>
              <a:buFont typeface="Arial"/>
              <a:buNone/>
            </a:pPr>
            <a:r>
              <a:rPr lang="en-US" sz="1000" b="0" i="0" u="none" strike="noStrike" cap="none">
                <a:solidFill>
                  <a:srgbClr val="FF0000"/>
                </a:solidFill>
                <a:latin typeface="Arial"/>
                <a:ea typeface="Arial"/>
                <a:cs typeface="Arial"/>
                <a:sym typeface="Arial"/>
              </a:rPr>
              <a:t>GPM GMI  rain rate</a:t>
            </a:r>
          </a:p>
          <a:p>
            <a:pPr marL="0" marR="0" lvl="0" indent="0" algn="ctr" rtl="0">
              <a:lnSpc>
                <a:spcPct val="100000"/>
              </a:lnSpc>
              <a:spcBef>
                <a:spcPts val="0"/>
              </a:spcBef>
              <a:spcAft>
                <a:spcPts val="0"/>
              </a:spcAft>
              <a:buClr>
                <a:srgbClr val="FF0000"/>
              </a:buClr>
              <a:buSzPct val="25000"/>
              <a:buFont typeface="Arial"/>
              <a:buNone/>
            </a:pPr>
            <a:r>
              <a:rPr lang="en-US" sz="1000" b="0" i="0" u="none" strike="noStrike" cap="none">
                <a:solidFill>
                  <a:srgbClr val="FF0000"/>
                </a:solidFill>
                <a:latin typeface="Arial"/>
                <a:ea typeface="Arial"/>
                <a:cs typeface="Arial"/>
                <a:sym typeface="Arial"/>
              </a:rPr>
              <a:t>SFS/GEODIST</a:t>
            </a:r>
          </a:p>
        </p:txBody>
      </p:sp>
      <p:sp>
        <p:nvSpPr>
          <p:cNvPr id="778" name="Shape 778"/>
          <p:cNvSpPr txBox="1"/>
          <p:nvPr/>
        </p:nvSpPr>
        <p:spPr>
          <a:xfrm>
            <a:off x="190500" y="1389475"/>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GPM MGI  MW Mcidas converter</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MGTPROD</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cxnSp>
        <p:nvCxnSpPr>
          <p:cNvPr id="779" name="Shape 779"/>
          <p:cNvCxnSpPr>
            <a:endCxn id="777" idx="1"/>
          </p:cNvCxnSpPr>
          <p:nvPr/>
        </p:nvCxnSpPr>
        <p:spPr>
          <a:xfrm rot="10800000" flipH="1">
            <a:off x="2019438" y="1804556"/>
            <a:ext cx="336900" cy="56700"/>
          </a:xfrm>
          <a:prstGeom prst="straightConnector1">
            <a:avLst/>
          </a:prstGeom>
          <a:solidFill>
            <a:schemeClr val="accent1"/>
          </a:solidFill>
          <a:ln w="25400" cap="flat" cmpd="sng">
            <a:solidFill>
              <a:schemeClr val="dk1"/>
            </a:solidFill>
            <a:prstDash val="solid"/>
            <a:round/>
            <a:headEnd type="none" w="med" len="med"/>
            <a:tailEnd type="triangle" w="lg" len="lg"/>
          </a:ln>
        </p:spPr>
      </p:cxnSp>
      <p:sp>
        <p:nvSpPr>
          <p:cNvPr id="780" name="Shape 780"/>
          <p:cNvSpPr txBox="1"/>
          <p:nvPr/>
        </p:nvSpPr>
        <p:spPr>
          <a:xfrm>
            <a:off x="2413452" y="4940180"/>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rgbClr val="FF0000"/>
              </a:buClr>
              <a:buSzPct val="25000"/>
              <a:buFont typeface="Arial"/>
              <a:buNone/>
            </a:pPr>
            <a:r>
              <a:rPr lang="en-US" sz="1000" b="0" i="0" u="none" strike="noStrike" cap="none">
                <a:solidFill>
                  <a:srgbClr val="FF0000"/>
                </a:solidFill>
                <a:latin typeface="Arial"/>
                <a:ea typeface="Arial"/>
                <a:cs typeface="Arial"/>
                <a:sym typeface="Arial"/>
              </a:rPr>
              <a:t>Storm SHIPS(R-CLIPER) </a:t>
            </a:r>
          </a:p>
          <a:p>
            <a:pPr marL="0" marR="0" lvl="0" indent="0" algn="ctr" rtl="0">
              <a:lnSpc>
                <a:spcPct val="100000"/>
              </a:lnSpc>
              <a:spcBef>
                <a:spcPts val="0"/>
              </a:spcBef>
              <a:spcAft>
                <a:spcPts val="0"/>
              </a:spcAft>
              <a:buClr>
                <a:srgbClr val="FF0000"/>
              </a:buClr>
              <a:buSzPct val="25000"/>
              <a:buFont typeface="Arial"/>
              <a:buNone/>
            </a:pPr>
            <a:r>
              <a:rPr lang="en-US" sz="1000" b="0" i="0" u="none" strike="noStrike" cap="none">
                <a:solidFill>
                  <a:srgbClr val="FF0000"/>
                </a:solidFill>
                <a:latin typeface="Arial"/>
                <a:ea typeface="Arial"/>
                <a:cs typeface="Arial"/>
                <a:sym typeface="Arial"/>
              </a:rPr>
              <a:t>SFS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a:spLocks noGrp="1"/>
          </p:cNvSpPr>
          <p:nvPr>
            <p:ph type="body" idx="1"/>
          </p:nvPr>
        </p:nvSpPr>
        <p:spPr>
          <a:xfrm>
            <a:off x="381000" y="1905000"/>
            <a:ext cx="8534399" cy="48006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3200" b="0" i="0" u="none" strike="noStrike" cap="none" dirty="0">
                <a:solidFill>
                  <a:schemeClr val="dk1"/>
                </a:solidFill>
                <a:latin typeface="Calibri"/>
                <a:ea typeface="Calibri"/>
                <a:cs typeface="Calibri"/>
                <a:sym typeface="Calibri"/>
              </a:rPr>
              <a:t>eTRaP is running on ESPC geo system</a:t>
            </a:r>
          </a:p>
          <a:p>
            <a:pPr marL="639763" marR="0" lvl="1" indent="-246062" algn="l" rtl="0">
              <a:spcBef>
                <a:spcPts val="600"/>
              </a:spcBef>
              <a:spcAft>
                <a:spcPts val="0"/>
              </a:spcAft>
              <a:buClr>
                <a:schemeClr val="accent1"/>
              </a:buClr>
              <a:buSzPct val="85000"/>
              <a:buFont typeface="Noto Sans Symbols"/>
              <a:buChar char="●"/>
            </a:pPr>
            <a:r>
              <a:rPr lang="en-US" sz="2800" b="0" i="0" u="none" strike="noStrike" cap="none" dirty="0">
                <a:solidFill>
                  <a:schemeClr val="dk1"/>
                </a:solidFill>
                <a:latin typeface="Calibri"/>
                <a:ea typeface="Calibri"/>
                <a:cs typeface="Calibri"/>
                <a:sym typeface="Calibri"/>
              </a:rPr>
              <a:t>Development / Test – Server</a:t>
            </a:r>
          </a:p>
          <a:p>
            <a:pPr marL="914400" marR="0" lvl="2" indent="-254000" algn="l" rtl="0">
              <a:spcBef>
                <a:spcPts val="600"/>
              </a:spcBef>
              <a:spcAft>
                <a:spcPts val="0"/>
              </a:spcAft>
              <a:buClr>
                <a:schemeClr val="accent2"/>
              </a:buClr>
              <a:buSzPct val="70000"/>
              <a:buFont typeface="Noto Sans Symbols"/>
              <a:buChar char="●"/>
            </a:pPr>
            <a:r>
              <a:rPr lang="en-US" sz="2400" b="0" i="0" u="none" strike="noStrike" cap="none" dirty="0">
                <a:solidFill>
                  <a:schemeClr val="dk1"/>
                </a:solidFill>
                <a:latin typeface="Calibri"/>
                <a:ea typeface="Calibri"/>
                <a:cs typeface="Calibri"/>
                <a:sym typeface="Calibri"/>
              </a:rPr>
              <a:t>Pre-operational codes (DAP) received from STAR have been thoroughly tested on geoprdo3t at ESPC </a:t>
            </a:r>
          </a:p>
          <a:p>
            <a:pPr marL="639763" marR="0" lvl="1" indent="-246062" algn="l" rtl="0">
              <a:spcBef>
                <a:spcPts val="600"/>
              </a:spcBef>
              <a:spcAft>
                <a:spcPts val="0"/>
              </a:spcAft>
              <a:buClr>
                <a:schemeClr val="accent1"/>
              </a:buClr>
              <a:buSzPct val="85000"/>
              <a:buFont typeface="Noto Sans Symbols"/>
              <a:buChar char="●"/>
            </a:pPr>
            <a:r>
              <a:rPr lang="en-US" sz="2800" b="0" i="0" u="none" strike="noStrike" cap="none" dirty="0">
                <a:solidFill>
                  <a:schemeClr val="dk1"/>
                </a:solidFill>
                <a:latin typeface="Calibri"/>
                <a:ea typeface="Calibri"/>
                <a:cs typeface="Calibri"/>
                <a:sym typeface="Calibri"/>
              </a:rPr>
              <a:t>Production –  Server</a:t>
            </a:r>
          </a:p>
          <a:p>
            <a:pPr marL="914400" marR="0" lvl="2" indent="-254000" algn="l" rtl="0">
              <a:spcBef>
                <a:spcPts val="600"/>
              </a:spcBef>
              <a:spcAft>
                <a:spcPts val="0"/>
              </a:spcAft>
              <a:buClr>
                <a:schemeClr val="accent2"/>
              </a:buClr>
              <a:buSzPct val="70000"/>
              <a:buFont typeface="Noto Sans Symbols"/>
              <a:buChar char="●"/>
            </a:pPr>
            <a:r>
              <a:rPr lang="en-US" sz="2400" b="0" i="0" u="none" strike="noStrike" cap="none" dirty="0">
                <a:solidFill>
                  <a:schemeClr val="dk1"/>
                </a:solidFill>
                <a:latin typeface="Calibri"/>
                <a:ea typeface="Calibri"/>
                <a:cs typeface="Calibri"/>
                <a:sym typeface="Calibri"/>
              </a:rPr>
              <a:t>eTRaP is running on geoprod3.</a:t>
            </a:r>
          </a:p>
          <a:p>
            <a:pPr marL="914400" marR="0" lvl="2" indent="-254000" algn="l" rtl="0">
              <a:spcBef>
                <a:spcPts val="600"/>
              </a:spcBef>
              <a:spcAft>
                <a:spcPts val="0"/>
              </a:spcAft>
              <a:buClr>
                <a:schemeClr val="accent2"/>
              </a:buClr>
              <a:buSzPct val="70000"/>
              <a:buFont typeface="Noto Sans Symbols"/>
              <a:buChar char="●"/>
            </a:pPr>
            <a:r>
              <a:rPr lang="en-US" sz="2400" b="0" i="0" u="none" strike="noStrike" cap="none" dirty="0">
                <a:solidFill>
                  <a:schemeClr val="dk1"/>
                </a:solidFill>
                <a:latin typeface="Calibri"/>
                <a:ea typeface="Calibri"/>
                <a:cs typeface="Calibri"/>
                <a:sym typeface="Calibri"/>
              </a:rPr>
              <a:t>The products will be distributed to users through ESPC Data Distribution server (DDS/PDA) and ESPC website server (GP5)</a:t>
            </a:r>
          </a:p>
        </p:txBody>
      </p:sp>
      <p:sp>
        <p:nvSpPr>
          <p:cNvPr id="786" name="Shape 786"/>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Production</a:t>
            </a:r>
          </a:p>
        </p:txBody>
      </p:sp>
      <p:sp>
        <p:nvSpPr>
          <p:cNvPr id="787" name="Shape 78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79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09600" y="2057400"/>
            <a:ext cx="7848599" cy="3809999"/>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Add TRaPs produced using GPM GMI rain rates from the NASA PPS</a:t>
            </a:r>
          </a:p>
          <a:p>
            <a:pPr marL="639763" marR="0" lvl="1" indent="-246062" algn="l" rtl="0">
              <a:lnSpc>
                <a:spcPct val="9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First, determine the optimal weighting of TRaPs using the GMI rain rates based on their skill relative to other MW TRaPs.</a:t>
            </a:r>
          </a:p>
          <a:p>
            <a:pPr marL="639763" marR="0" lvl="1" indent="-246062" algn="l" rtl="0">
              <a:lnSpc>
                <a:spcPct val="9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Adding GPM GMI rain rates must improve the reliability and / or accuracy of eTRaP. </a:t>
            </a:r>
            <a:r>
              <a:rPr lang="en-US" sz="2400" b="0" i="0" u="none" strike="noStrike" cap="none">
                <a:solidFill>
                  <a:srgbClr val="FFFFFF"/>
                </a:solidFill>
                <a:latin typeface="Calibri"/>
                <a:ea typeface="Calibri"/>
                <a:cs typeface="Calibri"/>
                <a:sym typeface="Calibri"/>
              </a:rPr>
              <a:t>DE</a:t>
            </a:r>
            <a:r>
              <a:rPr lang="en-US" sz="2200" b="0" i="0" u="none" strike="noStrike" cap="none">
                <a:solidFill>
                  <a:srgbClr val="FFFFFF"/>
                </a:solidFill>
                <a:latin typeface="Arial"/>
                <a:ea typeface="Arial"/>
                <a:cs typeface="Arial"/>
                <a:sym typeface="Arial"/>
              </a:rPr>
              <a:t>.</a:t>
            </a:r>
          </a:p>
        </p:txBody>
      </p:sp>
      <p:sp>
        <p:nvSpPr>
          <p:cNvPr id="200" name="Shape 200"/>
          <p:cNvSpPr txBox="1">
            <a:spLocks noGrp="1"/>
          </p:cNvSpPr>
          <p:nvPr>
            <p:ph type="title"/>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Project Objectives</a:t>
            </a:r>
          </a:p>
        </p:txBody>
      </p:sp>
      <p:sp>
        <p:nvSpPr>
          <p:cNvPr id="201" name="Shape 20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Shape 792"/>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Ops Server: </a:t>
            </a:r>
            <a:r>
              <a:rPr lang="en-US" sz="2800" b="0" i="0" u="none" strike="noStrike" cap="none" dirty="0" err="1">
                <a:solidFill>
                  <a:schemeClr val="dk1"/>
                </a:solidFill>
                <a:latin typeface="Calibri"/>
                <a:ea typeface="Calibri"/>
                <a:cs typeface="Calibri"/>
                <a:sym typeface="Calibri"/>
              </a:rPr>
              <a:t>Vmware</a:t>
            </a:r>
            <a:r>
              <a:rPr lang="en-US" sz="2800" b="0" i="0" u="none" strike="noStrike" cap="none" dirty="0">
                <a:solidFill>
                  <a:schemeClr val="dk1"/>
                </a:solidFill>
                <a:latin typeface="Calibri"/>
                <a:ea typeface="Calibri"/>
                <a:cs typeface="Calibri"/>
                <a:sym typeface="Calibri"/>
              </a:rPr>
              <a:t> server ‘geoprod3’</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Intel(R) Xeon(R) CPU E7- 4850 </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2.00 GHz</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1 GB memory</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err="1">
                <a:solidFill>
                  <a:schemeClr val="dk1"/>
                </a:solidFill>
                <a:latin typeface="Calibri"/>
                <a:ea typeface="Calibri"/>
                <a:cs typeface="Calibri"/>
                <a:sym typeface="Calibri"/>
              </a:rPr>
              <a:t>RedHat</a:t>
            </a:r>
            <a:r>
              <a:rPr lang="en-US" sz="2400" b="0" i="0" u="none" strike="noStrike" cap="none" dirty="0">
                <a:solidFill>
                  <a:schemeClr val="dk1"/>
                </a:solidFill>
                <a:latin typeface="Calibri"/>
                <a:ea typeface="Calibri"/>
                <a:cs typeface="Calibri"/>
                <a:sym typeface="Calibri"/>
              </a:rPr>
              <a:t> 5.8 64-bit</a:t>
            </a:r>
          </a:p>
          <a:p>
            <a:pPr marL="457200" marR="0" lvl="1" indent="0" algn="l" rtl="0">
              <a:lnSpc>
                <a:spcPct val="80000"/>
              </a:lnSpc>
              <a:spcBef>
                <a:spcPts val="360"/>
              </a:spcBef>
              <a:spcAft>
                <a:spcPts val="0"/>
              </a:spcAft>
              <a:buClr>
                <a:schemeClr val="accent1"/>
              </a:buClr>
              <a:buSzPct val="25000"/>
              <a:buFont typeface="Noto Sans Symbols"/>
              <a:buNone/>
            </a:pPr>
            <a:endParaRPr sz="1800" b="0" i="0" u="none" strike="noStrike" cap="none" dirty="0">
              <a:solidFill>
                <a:schemeClr val="dk1"/>
              </a:solidFill>
              <a:latin typeface="Calibri"/>
              <a:ea typeface="Calibri"/>
              <a:cs typeface="Calibri"/>
              <a:sym typeface="Calibri"/>
            </a:endParaRPr>
          </a:p>
          <a:p>
            <a:pPr marL="273050" marR="0" lvl="0" indent="-273050" algn="l" rtl="0">
              <a:lnSpc>
                <a:spcPct val="80000"/>
              </a:lnSpc>
              <a:spcBef>
                <a:spcPts val="56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Libraries installed</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smtClean="0">
                <a:solidFill>
                  <a:schemeClr val="dk1"/>
                </a:solidFill>
                <a:latin typeface="Calibri"/>
                <a:ea typeface="Calibri"/>
                <a:cs typeface="Calibri"/>
                <a:sym typeface="Calibri"/>
              </a:rPr>
              <a:t>McIDASv2016.1</a:t>
            </a:r>
            <a:endParaRPr lang="en-US" sz="2400" b="0" i="0" u="none" strike="noStrike" cap="none" dirty="0">
              <a:solidFill>
                <a:schemeClr val="dk1"/>
              </a:solidFill>
              <a:latin typeface="Calibri"/>
              <a:ea typeface="Calibri"/>
              <a:cs typeface="Calibri"/>
              <a:sym typeface="Calibri"/>
            </a:endParaRPr>
          </a:p>
          <a:p>
            <a:pPr marL="393700" marR="0" lvl="1" indent="0" algn="l" rtl="0">
              <a:lnSpc>
                <a:spcPct val="80000"/>
              </a:lnSpc>
              <a:spcBef>
                <a:spcPts val="360"/>
              </a:spcBef>
              <a:spcAft>
                <a:spcPts val="0"/>
              </a:spcAft>
              <a:buClr>
                <a:schemeClr val="accent1"/>
              </a:buClr>
              <a:buSzPct val="25000"/>
              <a:buFont typeface="Noto Sans Symbols"/>
              <a:buNone/>
            </a:pPr>
            <a:endParaRPr sz="1800" b="0" i="0" u="none" strike="noStrike" cap="none" dirty="0">
              <a:solidFill>
                <a:schemeClr val="dk1"/>
              </a:solidFill>
              <a:latin typeface="Calibri"/>
              <a:ea typeface="Calibri"/>
              <a:cs typeface="Calibri"/>
              <a:sym typeface="Calibri"/>
            </a:endParaRPr>
          </a:p>
          <a:p>
            <a:pPr marL="639763" marR="0" lvl="1" indent="-246062" algn="l" rtl="0">
              <a:lnSpc>
                <a:spcPct val="80000"/>
              </a:lnSpc>
              <a:spcBef>
                <a:spcPts val="320"/>
              </a:spcBef>
              <a:spcAft>
                <a:spcPts val="0"/>
              </a:spcAft>
              <a:buClr>
                <a:schemeClr val="accent1"/>
              </a:buClr>
              <a:buSzPct val="85000"/>
              <a:buFont typeface="Noto Sans Symbols"/>
              <a:buNone/>
            </a:pPr>
            <a:endParaRPr sz="1600" b="0" i="0" u="none" strike="noStrike" cap="none" dirty="0">
              <a:solidFill>
                <a:schemeClr val="dk1"/>
              </a:solidFill>
              <a:latin typeface="Arial"/>
              <a:ea typeface="Arial"/>
              <a:cs typeface="Arial"/>
              <a:sym typeface="Arial"/>
            </a:endParaRPr>
          </a:p>
          <a:p>
            <a:pPr marL="273050" marR="0" lvl="0" indent="-273050" algn="l" rtl="0">
              <a:spcBef>
                <a:spcPts val="520"/>
              </a:spcBef>
              <a:spcAft>
                <a:spcPts val="0"/>
              </a:spcAft>
              <a:buClr>
                <a:srgbClr val="0BD0D9"/>
              </a:buClr>
              <a:buSzPct val="95000"/>
              <a:buFont typeface="Noto Sans Symbols"/>
              <a:buNone/>
            </a:pPr>
            <a:endParaRPr sz="2600" b="0" i="0" u="none" strike="noStrike" cap="none" dirty="0">
              <a:solidFill>
                <a:schemeClr val="dk1"/>
              </a:solidFill>
              <a:latin typeface="Arial"/>
              <a:ea typeface="Arial"/>
              <a:cs typeface="Arial"/>
              <a:sym typeface="Arial"/>
            </a:endParaRPr>
          </a:p>
        </p:txBody>
      </p:sp>
      <p:sp>
        <p:nvSpPr>
          <p:cNvPr id="793" name="Shape 793"/>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Hardware / Software</a:t>
            </a:r>
          </a:p>
        </p:txBody>
      </p:sp>
      <p:sp>
        <p:nvSpPr>
          <p:cNvPr id="794" name="Shape 7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80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Shape 79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N18/N19, MetopA/B MHS single-orbit rain rates from SFS/geodist</a:t>
            </a:r>
          </a:p>
          <a:p>
            <a:pPr marL="273050" marR="0" lvl="0" indent="-273050" algn="l" rtl="0">
              <a:spcBef>
                <a:spcPts val="3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SSMIS (F17/F18) single-orbit rain rates from SFS/geodist</a:t>
            </a:r>
          </a:p>
          <a:p>
            <a:pPr marL="273050" marR="0" lvl="0" indent="-273050" algn="l" rtl="0">
              <a:spcBef>
                <a:spcPts val="3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GHE 1HR rain rates accumulations from SFS/geodist</a:t>
            </a:r>
          </a:p>
          <a:p>
            <a:pPr marL="273050" marR="0" lvl="0" indent="-273050" algn="l" rtl="0">
              <a:spcBef>
                <a:spcPts val="3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NPP MIRS rain rates from SFS/geodist</a:t>
            </a:r>
          </a:p>
          <a:p>
            <a:pPr marL="273050" marR="0" lvl="0" indent="-273050" algn="l" rtl="0">
              <a:spcBef>
                <a:spcPts val="3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GCOM-W AMSR2 rain rates from SFS/geodist</a:t>
            </a:r>
          </a:p>
          <a:p>
            <a:pPr marL="273050" marR="0" lvl="0" indent="-273050" algn="l" rtl="0">
              <a:spcBef>
                <a:spcPts val="300"/>
              </a:spcBef>
              <a:spcAft>
                <a:spcPts val="0"/>
              </a:spcAft>
              <a:buClr>
                <a:srgbClr val="0BD0D9"/>
              </a:buClr>
              <a:buSzPct val="95000"/>
              <a:buFont typeface="Noto Sans Symbols"/>
              <a:buChar char="●"/>
            </a:pPr>
            <a:r>
              <a:rPr lang="en-US" sz="2800" b="0" i="0" u="none" strike="noStrike" cap="none">
                <a:solidFill>
                  <a:srgbClr val="FF0000"/>
                </a:solidFill>
                <a:latin typeface="Calibri"/>
                <a:ea typeface="Calibri"/>
                <a:cs typeface="Calibri"/>
                <a:sym typeface="Calibri"/>
              </a:rPr>
              <a:t>GPM GMI rain rates from SFS/geodist</a:t>
            </a:r>
          </a:p>
          <a:p>
            <a:pPr marL="273050" marR="0" lvl="0" indent="-273050" algn="l" rtl="0">
              <a:spcBef>
                <a:spcPts val="3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RSMC bulletins from FOS2</a:t>
            </a:r>
          </a:p>
        </p:txBody>
      </p:sp>
      <p:sp>
        <p:nvSpPr>
          <p:cNvPr id="800" name="Shape 800"/>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Input Data Sources</a:t>
            </a:r>
          </a:p>
        </p:txBody>
      </p:sp>
      <p:sp>
        <p:nvSpPr>
          <p:cNvPr id="801" name="Shape 80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81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Shape 808"/>
          <p:cNvSpPr txBox="1">
            <a:spLocks noGrp="1"/>
          </p:cNvSpPr>
          <p:nvPr>
            <p:ph type="body" idx="1"/>
          </p:nvPr>
        </p:nvSpPr>
        <p:spPr>
          <a:xfrm>
            <a:off x="228600" y="1981200"/>
            <a:ext cx="8763000" cy="1295400"/>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TC forecast files (bulletins) are pulled from FOS every ten minutes.</a:t>
            </a:r>
          </a:p>
          <a:p>
            <a:pPr marL="639763" marR="0" lvl="1" indent="-246062" algn="l" rtl="0">
              <a:lnSpc>
                <a:spcPct val="9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Tropical cyclone position is extracted from bulletins.</a:t>
            </a:r>
          </a:p>
          <a:p>
            <a:pPr marL="273050" marR="0" lvl="0" indent="-273050" algn="l" rtl="0">
              <a:lnSpc>
                <a:spcPct val="90000"/>
              </a:lnSpc>
              <a:spcBef>
                <a:spcPts val="520"/>
              </a:spcBef>
              <a:spcAft>
                <a:spcPts val="0"/>
              </a:spcAft>
              <a:buClr>
                <a:srgbClr val="0BD0D9"/>
              </a:buClr>
              <a:buSzPct val="95000"/>
              <a:buFont typeface="Noto Sans Symbols"/>
              <a:buNone/>
            </a:pPr>
            <a:endParaRPr sz="2600" b="0" i="0" u="none" strike="noStrike" cap="none">
              <a:solidFill>
                <a:schemeClr val="dk1"/>
              </a:solidFill>
              <a:latin typeface="Arial"/>
              <a:ea typeface="Arial"/>
              <a:cs typeface="Arial"/>
              <a:sym typeface="Arial"/>
            </a:endParaRPr>
          </a:p>
        </p:txBody>
      </p:sp>
      <p:sp>
        <p:nvSpPr>
          <p:cNvPr id="809" name="Shape 809"/>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TC Forecast File</a:t>
            </a:r>
          </a:p>
        </p:txBody>
      </p:sp>
      <p:sp>
        <p:nvSpPr>
          <p:cNvPr id="810" name="Shape 81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82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Shape 817"/>
          <p:cNvSpPr txBox="1">
            <a:spLocks noGrp="1"/>
          </p:cNvSpPr>
          <p:nvPr>
            <p:ph type="body" idx="1"/>
          </p:nvPr>
        </p:nvSpPr>
        <p:spPr>
          <a:xfrm>
            <a:off x="457200" y="2209800"/>
            <a:ext cx="8229600" cy="44195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Geolocation data for NOAA-18/19 , Metop-A/B and SSMSI F17/18 are generated on ESPC Polarprod and pushed to SFS for eTRaP (binary)</a:t>
            </a:r>
          </a:p>
          <a:p>
            <a:pPr marL="273050" marR="0" lvl="0" indent="-273050"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Geolocation data for NPP/ATMS, GCOM/AMSR2, and GPM/GMI are generated on ESPC Linux server MGTPROD and pushed  to SFS for eTRaP (binary)</a:t>
            </a:r>
          </a:p>
          <a:p>
            <a:pPr marL="273050" marR="0" lvl="0" indent="-273050"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Geolocation data for GHE is generated on ESPC Linux server GHE1 and pushed  to SFS for eTRaP (binary)</a:t>
            </a:r>
          </a:p>
          <a:p>
            <a:pPr marL="0" marR="0" lvl="0" indent="0" algn="l" rtl="0">
              <a:spcBef>
                <a:spcPts val="480"/>
              </a:spcBef>
              <a:spcAft>
                <a:spcPts val="0"/>
              </a:spcAft>
              <a:buClr>
                <a:srgbClr val="0BD0D9"/>
              </a:buClr>
              <a:buSzPct val="25000"/>
              <a:buFont typeface="Noto Sans Symbols"/>
              <a:buNone/>
            </a:pPr>
            <a:endParaRPr sz="2400" b="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0BD0D9"/>
              </a:buClr>
              <a:buSzPct val="25000"/>
              <a:buFont typeface="Noto Sans Symbols"/>
              <a:buNone/>
            </a:pPr>
            <a:r>
              <a:rPr lang="en-US" sz="2400" b="0" i="0" u="none" strike="noStrike" cap="none">
                <a:solidFill>
                  <a:schemeClr val="dk1"/>
                </a:solidFill>
                <a:latin typeface="Calibri"/>
                <a:ea typeface="Calibri"/>
                <a:cs typeface="Calibri"/>
                <a:sym typeface="Calibri"/>
              </a:rPr>
              <a:t>Those geolocation data are used to check whether any orbital data from any of the above satellites covers the active storm.</a:t>
            </a:r>
          </a:p>
          <a:p>
            <a:pPr marL="273050" marR="0" lvl="0" indent="-273050" algn="l" rtl="0">
              <a:lnSpc>
                <a:spcPct val="90000"/>
              </a:lnSpc>
              <a:spcBef>
                <a:spcPts val="320"/>
              </a:spcBef>
              <a:spcAft>
                <a:spcPts val="0"/>
              </a:spcAft>
              <a:buClr>
                <a:srgbClr val="0BD0D9"/>
              </a:buClr>
              <a:buSzPct val="95000"/>
              <a:buFont typeface="Noto Sans Symbols"/>
              <a:buNone/>
            </a:pPr>
            <a:endParaRPr sz="1600" b="0" i="0" u="none" strike="noStrike" cap="none">
              <a:solidFill>
                <a:schemeClr val="dk1"/>
              </a:solidFill>
              <a:latin typeface="Arial"/>
              <a:ea typeface="Arial"/>
              <a:cs typeface="Arial"/>
              <a:sym typeface="Arial"/>
            </a:endParaRPr>
          </a:p>
          <a:p>
            <a:pPr marL="273050" marR="0" lvl="0" indent="-273050" algn="l" rtl="0">
              <a:lnSpc>
                <a:spcPct val="90000"/>
              </a:lnSpc>
              <a:spcBef>
                <a:spcPts val="320"/>
              </a:spcBef>
              <a:spcAft>
                <a:spcPts val="0"/>
              </a:spcAft>
              <a:buClr>
                <a:srgbClr val="0BD0D9"/>
              </a:buClr>
              <a:buSzPct val="95000"/>
              <a:buFont typeface="Noto Sans Symbols"/>
              <a:buNone/>
            </a:pPr>
            <a:endParaRPr sz="1600" b="0" i="0" u="none" strike="noStrike" cap="none">
              <a:solidFill>
                <a:schemeClr val="dk1"/>
              </a:solidFill>
              <a:latin typeface="Arial"/>
              <a:ea typeface="Arial"/>
              <a:cs typeface="Arial"/>
              <a:sym typeface="Arial"/>
            </a:endParaRPr>
          </a:p>
          <a:p>
            <a:pPr marL="273050" marR="0" lvl="0" indent="-273050" algn="l" rtl="0">
              <a:lnSpc>
                <a:spcPct val="90000"/>
              </a:lnSpc>
              <a:spcBef>
                <a:spcPts val="560"/>
              </a:spcBef>
              <a:spcAft>
                <a:spcPts val="0"/>
              </a:spcAft>
              <a:buClr>
                <a:srgbClr val="0BD0D9"/>
              </a:buClr>
              <a:buSzPct val="95000"/>
              <a:buFont typeface="Noto Sans Symbols"/>
              <a:buNone/>
            </a:pPr>
            <a:endParaRPr sz="2800" b="0" i="0" u="none" strike="noStrike" cap="none">
              <a:solidFill>
                <a:schemeClr val="dk1"/>
              </a:solidFill>
              <a:latin typeface="Arial"/>
              <a:ea typeface="Arial"/>
              <a:cs typeface="Arial"/>
              <a:sym typeface="Arial"/>
            </a:endParaRPr>
          </a:p>
        </p:txBody>
      </p:sp>
      <p:sp>
        <p:nvSpPr>
          <p:cNvPr id="818" name="Shape 818"/>
          <p:cNvSpPr txBox="1"/>
          <p:nvPr/>
        </p:nvSpPr>
        <p:spPr>
          <a:xfrm>
            <a:off x="0" y="1066800"/>
            <a:ext cx="9144000" cy="1143000"/>
          </a:xfrm>
          <a:prstGeom prst="rect">
            <a:avLst/>
          </a:prstGeom>
          <a:noFill/>
          <a:ln>
            <a:noFill/>
          </a:ln>
        </p:spPr>
        <p:txBody>
          <a:bodyPr lIns="0" tIns="45700" rIns="0" bIns="0" anchor="ctr" anchorCtr="0">
            <a:noAutofit/>
          </a:bodyPr>
          <a:lstStyle/>
          <a:p>
            <a:pPr marL="0" marR="0" lvl="0" indent="0" algn="ctr" rtl="0">
              <a:lnSpc>
                <a:spcPct val="80000"/>
              </a:lnSpc>
              <a:spcBef>
                <a:spcPts val="0"/>
              </a:spcBef>
              <a:spcAft>
                <a:spcPts val="0"/>
              </a:spcAft>
              <a:buClr>
                <a:srgbClr val="263F78"/>
              </a:buClr>
              <a:buSzPct val="25000"/>
              <a:buFont typeface="Calibri"/>
              <a:buNone/>
            </a:pPr>
            <a:r>
              <a:rPr lang="en-US" sz="4015" b="1" i="0" u="none" strike="noStrike" cap="none">
                <a:solidFill>
                  <a:srgbClr val="263F78"/>
                </a:solidFill>
                <a:latin typeface="Calibri"/>
                <a:ea typeface="Calibri"/>
                <a:cs typeface="Calibri"/>
                <a:sym typeface="Calibri"/>
              </a:rPr>
              <a:t>Orbit Geolocation Data</a:t>
            </a:r>
          </a:p>
          <a:p>
            <a:pPr marL="0" marR="0" lvl="0" indent="0" algn="ctr" rtl="0">
              <a:lnSpc>
                <a:spcPct val="80000"/>
              </a:lnSpc>
              <a:spcBef>
                <a:spcPts val="0"/>
              </a:spcBef>
              <a:spcAft>
                <a:spcPts val="0"/>
              </a:spcAft>
              <a:buClr>
                <a:srgbClr val="263F78"/>
              </a:buClr>
              <a:buSzPct val="25000"/>
              <a:buFont typeface="Calibri"/>
              <a:buNone/>
            </a:pPr>
            <a:r>
              <a:rPr lang="en-US" sz="2200" b="1" i="0" u="none" strike="noStrike" cap="none">
                <a:solidFill>
                  <a:srgbClr val="263F78"/>
                </a:solidFill>
                <a:latin typeface="Calibri"/>
                <a:ea typeface="Calibri"/>
                <a:cs typeface="Calibri"/>
                <a:sym typeface="Calibri"/>
              </a:rPr>
              <a:t>(NOAA-18/19, MetOp-A/B, SSMIS F17/18, NPP/ATMS, GCOM/AMSR2, GMI)</a:t>
            </a:r>
          </a:p>
        </p:txBody>
      </p:sp>
      <p:sp>
        <p:nvSpPr>
          <p:cNvPr id="819" name="Shape 81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83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Shape 826"/>
          <p:cNvSpPr txBox="1">
            <a:spLocks noGrp="1"/>
          </p:cNvSpPr>
          <p:nvPr>
            <p:ph type="body" idx="1"/>
          </p:nvPr>
        </p:nvSpPr>
        <p:spPr>
          <a:xfrm>
            <a:off x="304800" y="2362200"/>
            <a:ext cx="8458200" cy="39623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1800" b="0" i="0" u="none" strike="noStrike" cap="none">
                <a:solidFill>
                  <a:schemeClr val="dk1"/>
                </a:solidFill>
                <a:latin typeface="Arial"/>
                <a:ea typeface="Arial"/>
                <a:cs typeface="Arial"/>
                <a:sym typeface="Arial"/>
              </a:rPr>
              <a:t>Rain rate data for NOAA-18/19 , Metop-A/B and SSMSI F17/18 are converted to McIDAS format on ESPC Polarprod and pushed to geodist for eTRaP</a:t>
            </a:r>
          </a:p>
          <a:p>
            <a:pPr marL="273050" marR="0" lvl="0" indent="-273050" algn="l" rtl="0">
              <a:spcBef>
                <a:spcPts val="360"/>
              </a:spcBef>
              <a:spcAft>
                <a:spcPts val="0"/>
              </a:spcAft>
              <a:buClr>
                <a:srgbClr val="0BD0D9"/>
              </a:buClr>
              <a:buSzPct val="95000"/>
              <a:buFont typeface="Noto Sans Symbols"/>
              <a:buChar char="●"/>
            </a:pPr>
            <a:r>
              <a:rPr lang="en-US" sz="1800" b="0" i="0" u="none" strike="noStrike" cap="none">
                <a:solidFill>
                  <a:schemeClr val="dk1"/>
                </a:solidFill>
                <a:latin typeface="Arial"/>
                <a:ea typeface="Arial"/>
                <a:cs typeface="Arial"/>
                <a:sym typeface="Arial"/>
              </a:rPr>
              <a:t>Rain rate data for NPP/ATMS , GCOM/AMSR2 and GPM/GMI are converted to McIDAS format on ESPC Linux server MGTPROD and pushed  to SFS for eTRaP</a:t>
            </a:r>
          </a:p>
          <a:p>
            <a:pPr marL="273050" marR="0" lvl="0" indent="-273050" algn="l" rtl="0">
              <a:spcBef>
                <a:spcPts val="360"/>
              </a:spcBef>
              <a:spcAft>
                <a:spcPts val="0"/>
              </a:spcAft>
              <a:buClr>
                <a:srgbClr val="0BD0D9"/>
              </a:buClr>
              <a:buSzPct val="95000"/>
              <a:buFont typeface="Noto Sans Symbols"/>
              <a:buChar char="●"/>
            </a:pPr>
            <a:r>
              <a:rPr lang="en-US" sz="1800" b="0" i="0" u="none" strike="noStrike" cap="none">
                <a:solidFill>
                  <a:schemeClr val="dk1"/>
                </a:solidFill>
                <a:latin typeface="Arial"/>
                <a:ea typeface="Arial"/>
                <a:cs typeface="Arial"/>
                <a:sym typeface="Arial"/>
              </a:rPr>
              <a:t>Rain rate data from GHE are generated on ESPC Linux server GHE1 and pushed  to geodist for eTRaP</a:t>
            </a:r>
          </a:p>
          <a:p>
            <a:pPr marL="0" marR="0" lvl="0" indent="0" algn="l" rtl="0">
              <a:spcBef>
                <a:spcPts val="360"/>
              </a:spcBef>
              <a:spcAft>
                <a:spcPts val="0"/>
              </a:spcAft>
              <a:buClr>
                <a:srgbClr val="0BD0D9"/>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rgbClr val="0BD0D9"/>
              </a:buClr>
              <a:buSzPct val="25000"/>
              <a:buFont typeface="Noto Sans Symbols"/>
              <a:buNone/>
            </a:pPr>
            <a:r>
              <a:rPr lang="en-US" sz="1800" b="0" i="0" u="none" strike="noStrike" cap="none">
                <a:solidFill>
                  <a:schemeClr val="dk1"/>
                </a:solidFill>
                <a:latin typeface="Arial"/>
                <a:ea typeface="Arial"/>
                <a:cs typeface="Arial"/>
                <a:sym typeface="Arial"/>
              </a:rPr>
              <a:t>Those rain rate data are used to generate 6-hour total Tropical Rainfall Potential (TRaP) for each active storm.</a:t>
            </a:r>
          </a:p>
          <a:p>
            <a:pPr marL="0" marR="0" lvl="0" indent="0" algn="l" rtl="0">
              <a:spcBef>
                <a:spcPts val="360"/>
              </a:spcBef>
              <a:spcAft>
                <a:spcPts val="0"/>
              </a:spcAft>
              <a:buClr>
                <a:srgbClr val="0BD0D9"/>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rgbClr val="0BD0D9"/>
              </a:buClr>
              <a:buSzPct val="25000"/>
              <a:buFont typeface="Noto Sans Symbols"/>
              <a:buNone/>
            </a:pPr>
            <a:r>
              <a:rPr lang="en-US" sz="1800" b="0" i="0" u="none" strike="noStrike" cap="none">
                <a:solidFill>
                  <a:schemeClr val="dk1"/>
                </a:solidFill>
                <a:latin typeface="Arial"/>
                <a:ea typeface="Arial"/>
                <a:cs typeface="Arial"/>
                <a:sym typeface="Arial"/>
              </a:rPr>
              <a:t>TraPs from each satellite are used to generate ensemble Tropical Rainfall Potential (eTRaP) for each active storm.</a:t>
            </a:r>
          </a:p>
        </p:txBody>
      </p:sp>
      <p:sp>
        <p:nvSpPr>
          <p:cNvPr id="827" name="Shape 827"/>
          <p:cNvSpPr txBox="1"/>
          <p:nvPr/>
        </p:nvSpPr>
        <p:spPr>
          <a:xfrm>
            <a:off x="0" y="1066800"/>
            <a:ext cx="9144000" cy="1143000"/>
          </a:xfrm>
          <a:prstGeom prst="rect">
            <a:avLst/>
          </a:prstGeom>
          <a:noFill/>
          <a:ln>
            <a:noFill/>
          </a:ln>
        </p:spPr>
        <p:txBody>
          <a:bodyPr lIns="0" tIns="45700" rIns="0" bIns="0" anchor="ctr" anchorCtr="0">
            <a:noAutofit/>
          </a:bodyPr>
          <a:lstStyle/>
          <a:p>
            <a:pPr marL="0" marR="0" lvl="0" indent="0" algn="ctr" rtl="0">
              <a:lnSpc>
                <a:spcPct val="80000"/>
              </a:lnSpc>
              <a:spcBef>
                <a:spcPts val="0"/>
              </a:spcBef>
              <a:spcAft>
                <a:spcPts val="0"/>
              </a:spcAft>
              <a:buClr>
                <a:srgbClr val="263F78"/>
              </a:buClr>
              <a:buSzPct val="25000"/>
              <a:buFont typeface="Calibri"/>
              <a:buNone/>
            </a:pPr>
            <a:r>
              <a:rPr lang="en-US" sz="4015" b="1" i="0" u="none" strike="noStrike" cap="none">
                <a:solidFill>
                  <a:srgbClr val="263F78"/>
                </a:solidFill>
                <a:latin typeface="Calibri"/>
                <a:ea typeface="Calibri"/>
                <a:cs typeface="Calibri"/>
                <a:sym typeface="Calibri"/>
              </a:rPr>
              <a:t>Orbit Rain Rate Data</a:t>
            </a:r>
          </a:p>
          <a:p>
            <a:pPr marL="0" marR="0" lvl="0" indent="0" algn="ctr" rtl="0">
              <a:lnSpc>
                <a:spcPct val="80000"/>
              </a:lnSpc>
              <a:spcBef>
                <a:spcPts val="0"/>
              </a:spcBef>
              <a:spcAft>
                <a:spcPts val="0"/>
              </a:spcAft>
              <a:buClr>
                <a:srgbClr val="263F78"/>
              </a:buClr>
              <a:buSzPct val="25000"/>
              <a:buFont typeface="Calibri"/>
              <a:buNone/>
            </a:pPr>
            <a:r>
              <a:rPr lang="en-US" sz="2200" b="1" i="0" u="none" strike="noStrike" cap="none">
                <a:solidFill>
                  <a:srgbClr val="263F78"/>
                </a:solidFill>
                <a:latin typeface="Calibri"/>
                <a:ea typeface="Calibri"/>
                <a:cs typeface="Calibri"/>
                <a:sym typeface="Calibri"/>
              </a:rPr>
              <a:t>(NOAA-18/19, MetOp-A/B, SSMIS F17/18, NPP/ATMS, GCOM/AMSR2, GMI)</a:t>
            </a:r>
          </a:p>
        </p:txBody>
      </p:sp>
      <p:sp>
        <p:nvSpPr>
          <p:cNvPr id="828" name="Shape 82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84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Shape 833"/>
          <p:cNvSpPr txBox="1">
            <a:spLocks noGrp="1"/>
          </p:cNvSpPr>
          <p:nvPr>
            <p:ph type="body" idx="1"/>
          </p:nvPr>
        </p:nvSpPr>
        <p:spPr>
          <a:xfrm>
            <a:off x="381000" y="2133600"/>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Generate TRaPs</a:t>
            </a:r>
          </a:p>
          <a:p>
            <a:pPr marL="881063" marR="0" lvl="1" indent="-525463" algn="l" rtl="0">
              <a:spcBef>
                <a:spcPts val="480"/>
              </a:spcBef>
              <a:spcAft>
                <a:spcPts val="0"/>
              </a:spcAft>
              <a:buClr>
                <a:schemeClr val="accent1"/>
              </a:buClr>
              <a:buSzPct val="85000"/>
              <a:buFont typeface="Garamond"/>
              <a:buAutoNum type="arabicPeriod"/>
            </a:pPr>
            <a:r>
              <a:rPr lang="en-US" sz="2400" b="0" i="0" u="none" strike="noStrike" cap="none">
                <a:solidFill>
                  <a:schemeClr val="dk1"/>
                </a:solidFill>
                <a:latin typeface="Calibri"/>
                <a:ea typeface="Calibri"/>
                <a:cs typeface="Calibri"/>
                <a:sym typeface="Calibri"/>
              </a:rPr>
              <a:t>Search FOS for active storms</a:t>
            </a:r>
          </a:p>
          <a:p>
            <a:pPr marL="881063" marR="0" lvl="1" indent="-525463" algn="l" rtl="0">
              <a:spcBef>
                <a:spcPts val="480"/>
              </a:spcBef>
              <a:spcAft>
                <a:spcPts val="0"/>
              </a:spcAft>
              <a:buClr>
                <a:schemeClr val="accent1"/>
              </a:buClr>
              <a:buSzPct val="85000"/>
              <a:buFont typeface="Garamond"/>
              <a:buAutoNum type="arabicPeriod"/>
            </a:pPr>
            <a:r>
              <a:rPr lang="en-US" sz="2400" b="0" i="0" u="none" strike="noStrike" cap="none">
                <a:solidFill>
                  <a:schemeClr val="dk1"/>
                </a:solidFill>
                <a:latin typeface="Calibri"/>
                <a:ea typeface="Calibri"/>
                <a:cs typeface="Calibri"/>
                <a:sym typeface="Calibri"/>
              </a:rPr>
              <a:t>For each active storm, loop thorough each satellite orbits to search for orbits that cover the storm and within 6 hours of forecast time.</a:t>
            </a:r>
          </a:p>
          <a:p>
            <a:pPr marL="881063" marR="0" lvl="1" indent="-525463" algn="l" rtl="0">
              <a:spcBef>
                <a:spcPts val="480"/>
              </a:spcBef>
              <a:spcAft>
                <a:spcPts val="0"/>
              </a:spcAft>
              <a:buClr>
                <a:schemeClr val="accent1"/>
              </a:buClr>
              <a:buSzPct val="85000"/>
              <a:buFont typeface="Garamond"/>
              <a:buAutoNum type="arabicPeriod"/>
            </a:pPr>
            <a:r>
              <a:rPr lang="en-US" sz="2400" b="0" i="0" u="none" strike="noStrike" cap="none">
                <a:solidFill>
                  <a:schemeClr val="dk1"/>
                </a:solidFill>
                <a:latin typeface="Calibri"/>
                <a:ea typeface="Calibri"/>
                <a:cs typeface="Calibri"/>
                <a:sym typeface="Calibri"/>
              </a:rPr>
              <a:t>Get the orbit rain rate data and generate 6-hr TRaPs and 24-hr TRaP.</a:t>
            </a:r>
          </a:p>
          <a:p>
            <a:pPr marL="273050" marR="0" lvl="0" indent="-273050" algn="l" rtl="0">
              <a:spcBef>
                <a:spcPts val="560"/>
              </a:spcBef>
              <a:spcAft>
                <a:spcPts val="0"/>
              </a:spcAft>
              <a:buClr>
                <a:srgbClr val="0BD0D9"/>
              </a:buClr>
              <a:buSzPct val="95000"/>
              <a:buFont typeface="Noto Sans Symbols"/>
              <a:buNone/>
            </a:pPr>
            <a:endParaRPr sz="2800" b="0" i="0" u="none" strike="noStrike" cap="none">
              <a:solidFill>
                <a:schemeClr val="dk1"/>
              </a:solidFill>
              <a:latin typeface="Calibri"/>
              <a:ea typeface="Calibri"/>
              <a:cs typeface="Calibri"/>
              <a:sym typeface="Calibri"/>
            </a:endParaRPr>
          </a:p>
        </p:txBody>
      </p:sp>
      <p:sp>
        <p:nvSpPr>
          <p:cNvPr id="834" name="Shape 834"/>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Product Processing (1/4)</a:t>
            </a:r>
          </a:p>
        </p:txBody>
      </p:sp>
      <p:sp>
        <p:nvSpPr>
          <p:cNvPr id="835" name="Shape 83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85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p:nvPr/>
        </p:nvSpPr>
        <p:spPr>
          <a:xfrm>
            <a:off x="304800" y="3222963"/>
            <a:ext cx="1390650" cy="198516"/>
          </a:xfrm>
          <a:prstGeom prst="flowChartPredefinedProcess">
            <a:avLst/>
          </a:prstGeom>
          <a:solidFill>
            <a:srgbClr val="CCFFFF"/>
          </a:solidFill>
          <a:ln w="15875" cap="flat" cmpd="sng">
            <a:solidFill>
              <a:srgbClr val="000000"/>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TRaP generator</a:t>
            </a:r>
          </a:p>
        </p:txBody>
      </p:sp>
      <p:sp>
        <p:nvSpPr>
          <p:cNvPr id="841" name="Shape 841"/>
          <p:cNvSpPr/>
          <p:nvPr/>
        </p:nvSpPr>
        <p:spPr>
          <a:xfrm>
            <a:off x="2667000" y="2743200"/>
            <a:ext cx="1295400"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Get latest TRaP geolocation data </a:t>
            </a:r>
          </a:p>
        </p:txBody>
      </p:sp>
      <p:sp>
        <p:nvSpPr>
          <p:cNvPr id="842" name="Shape 842"/>
          <p:cNvSpPr/>
          <p:nvPr/>
        </p:nvSpPr>
        <p:spPr>
          <a:xfrm>
            <a:off x="1912239" y="2209800"/>
            <a:ext cx="2301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AMSU/MHS orbit</a:t>
            </a:r>
          </a:p>
        </p:txBody>
      </p:sp>
      <p:sp>
        <p:nvSpPr>
          <p:cNvPr id="843" name="Shape 843"/>
          <p:cNvSpPr/>
          <p:nvPr/>
        </p:nvSpPr>
        <p:spPr>
          <a:xfrm>
            <a:off x="3886200" y="22098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SSMIS orbit</a:t>
            </a:r>
          </a:p>
        </p:txBody>
      </p:sp>
      <p:sp>
        <p:nvSpPr>
          <p:cNvPr id="844" name="Shape 844"/>
          <p:cNvSpPr/>
          <p:nvPr/>
        </p:nvSpPr>
        <p:spPr>
          <a:xfrm>
            <a:off x="5562600" y="2238634"/>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GHE </a:t>
            </a:r>
          </a:p>
        </p:txBody>
      </p:sp>
      <p:sp>
        <p:nvSpPr>
          <p:cNvPr id="845" name="Shape 845"/>
          <p:cNvSpPr/>
          <p:nvPr/>
        </p:nvSpPr>
        <p:spPr>
          <a:xfrm>
            <a:off x="7223760" y="22098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ATMS orbit</a:t>
            </a:r>
          </a:p>
        </p:txBody>
      </p:sp>
      <p:sp>
        <p:nvSpPr>
          <p:cNvPr id="846" name="Shape 846"/>
          <p:cNvSpPr/>
          <p:nvPr/>
        </p:nvSpPr>
        <p:spPr>
          <a:xfrm>
            <a:off x="1905000" y="3657600"/>
            <a:ext cx="137159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FOS forecast bulletins</a:t>
            </a:r>
          </a:p>
        </p:txBody>
      </p:sp>
      <p:cxnSp>
        <p:nvCxnSpPr>
          <p:cNvPr id="847" name="Shape 847"/>
          <p:cNvCxnSpPr>
            <a:stCxn id="840" idx="2"/>
          </p:cNvCxnSpPr>
          <p:nvPr/>
        </p:nvCxnSpPr>
        <p:spPr>
          <a:xfrm flipH="1">
            <a:off x="990525" y="3421479"/>
            <a:ext cx="9600" cy="236100"/>
          </a:xfrm>
          <a:prstGeom prst="straightConnector1">
            <a:avLst/>
          </a:prstGeom>
          <a:noFill/>
          <a:ln w="15875" cap="flat" cmpd="sng">
            <a:solidFill>
              <a:schemeClr val="dk1"/>
            </a:solidFill>
            <a:prstDash val="solid"/>
            <a:round/>
            <a:headEnd type="none" w="med" len="med"/>
            <a:tailEnd type="triangle" w="lg" len="lg"/>
          </a:ln>
        </p:spPr>
      </p:cxnSp>
      <p:cxnSp>
        <p:nvCxnSpPr>
          <p:cNvPr id="848" name="Shape 848"/>
          <p:cNvCxnSpPr>
            <a:stCxn id="842" idx="3"/>
            <a:endCxn id="841" idx="3"/>
          </p:cNvCxnSpPr>
          <p:nvPr/>
        </p:nvCxnSpPr>
        <p:spPr>
          <a:xfrm rot="-5400000" flipH="1">
            <a:off x="3220935" y="2181699"/>
            <a:ext cx="353400" cy="1129800"/>
          </a:xfrm>
          <a:prstGeom prst="bentConnector4">
            <a:avLst>
              <a:gd name="adj1" fmla="val 24518"/>
              <a:gd name="adj2" fmla="val 142445"/>
            </a:avLst>
          </a:prstGeom>
          <a:noFill/>
          <a:ln w="15875" cap="flat" cmpd="sng">
            <a:solidFill>
              <a:schemeClr val="dk1"/>
            </a:solidFill>
            <a:prstDash val="solid"/>
            <a:round/>
            <a:headEnd type="none" w="med" len="med"/>
            <a:tailEnd type="triangle" w="lg" len="lg"/>
          </a:ln>
        </p:spPr>
      </p:cxnSp>
      <p:cxnSp>
        <p:nvCxnSpPr>
          <p:cNvPr id="849" name="Shape 849"/>
          <p:cNvCxnSpPr>
            <a:stCxn id="843" idx="3"/>
            <a:endCxn id="841" idx="3"/>
          </p:cNvCxnSpPr>
          <p:nvPr/>
        </p:nvCxnSpPr>
        <p:spPr>
          <a:xfrm rot="5400000">
            <a:off x="4131695" y="2400699"/>
            <a:ext cx="353400" cy="691800"/>
          </a:xfrm>
          <a:prstGeom prst="bentConnector2">
            <a:avLst/>
          </a:prstGeom>
          <a:noFill/>
          <a:ln w="15875" cap="flat" cmpd="sng">
            <a:solidFill>
              <a:schemeClr val="dk1"/>
            </a:solidFill>
            <a:prstDash val="solid"/>
            <a:round/>
            <a:headEnd type="none" w="med" len="med"/>
            <a:tailEnd type="triangle" w="lg" len="lg"/>
          </a:ln>
        </p:spPr>
      </p:cxnSp>
      <p:cxnSp>
        <p:nvCxnSpPr>
          <p:cNvPr id="850" name="Shape 850"/>
          <p:cNvCxnSpPr>
            <a:stCxn id="844" idx="3"/>
            <a:endCxn id="841" idx="3"/>
          </p:cNvCxnSpPr>
          <p:nvPr/>
        </p:nvCxnSpPr>
        <p:spPr>
          <a:xfrm rot="5400000">
            <a:off x="4984295" y="1576933"/>
            <a:ext cx="324600" cy="2368200"/>
          </a:xfrm>
          <a:prstGeom prst="bentConnector2">
            <a:avLst/>
          </a:prstGeom>
          <a:noFill/>
          <a:ln w="15875" cap="flat" cmpd="sng">
            <a:solidFill>
              <a:schemeClr val="dk1"/>
            </a:solidFill>
            <a:prstDash val="solid"/>
            <a:round/>
            <a:headEnd type="none" w="med" len="med"/>
            <a:tailEnd type="triangle" w="lg" len="lg"/>
          </a:ln>
        </p:spPr>
      </p:cxnSp>
      <p:cxnSp>
        <p:nvCxnSpPr>
          <p:cNvPr id="851" name="Shape 851"/>
          <p:cNvCxnSpPr>
            <a:stCxn id="845" idx="3"/>
            <a:endCxn id="841" idx="3"/>
          </p:cNvCxnSpPr>
          <p:nvPr/>
        </p:nvCxnSpPr>
        <p:spPr>
          <a:xfrm rot="5400000">
            <a:off x="5800356" y="731799"/>
            <a:ext cx="353400" cy="4029600"/>
          </a:xfrm>
          <a:prstGeom prst="bentConnector2">
            <a:avLst/>
          </a:prstGeom>
          <a:noFill/>
          <a:ln w="15875" cap="flat" cmpd="sng">
            <a:solidFill>
              <a:schemeClr val="dk1"/>
            </a:solidFill>
            <a:prstDash val="solid"/>
            <a:round/>
            <a:headEnd type="none" w="med" len="med"/>
            <a:tailEnd type="triangle" w="lg" len="lg"/>
          </a:ln>
        </p:spPr>
      </p:cxnSp>
      <p:sp>
        <p:nvSpPr>
          <p:cNvPr id="852" name="Shape 852"/>
          <p:cNvSpPr/>
          <p:nvPr/>
        </p:nvSpPr>
        <p:spPr>
          <a:xfrm>
            <a:off x="381000" y="3657600"/>
            <a:ext cx="1219200"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Collect info on all active storms</a:t>
            </a:r>
          </a:p>
        </p:txBody>
      </p:sp>
      <p:cxnSp>
        <p:nvCxnSpPr>
          <p:cNvPr id="853" name="Shape 853"/>
          <p:cNvCxnSpPr>
            <a:stCxn id="846" idx="2"/>
            <a:endCxn id="852" idx="3"/>
          </p:cNvCxnSpPr>
          <p:nvPr/>
        </p:nvCxnSpPr>
        <p:spPr>
          <a:xfrm rot="10800000">
            <a:off x="1600259" y="3837649"/>
            <a:ext cx="441900" cy="0"/>
          </a:xfrm>
          <a:prstGeom prst="straightConnector1">
            <a:avLst/>
          </a:prstGeom>
          <a:noFill/>
          <a:ln w="15875" cap="flat" cmpd="sng">
            <a:solidFill>
              <a:schemeClr val="dk1"/>
            </a:solidFill>
            <a:prstDash val="solid"/>
            <a:round/>
            <a:headEnd type="none" w="med" len="med"/>
            <a:tailEnd type="triangle" w="lg" len="lg"/>
          </a:ln>
        </p:spPr>
      </p:cxnSp>
      <p:cxnSp>
        <p:nvCxnSpPr>
          <p:cNvPr id="854" name="Shape 854"/>
          <p:cNvCxnSpPr>
            <a:stCxn id="841" idx="2"/>
          </p:cNvCxnSpPr>
          <p:nvPr/>
        </p:nvCxnSpPr>
        <p:spPr>
          <a:xfrm>
            <a:off x="3314700" y="3103299"/>
            <a:ext cx="0" cy="1036800"/>
          </a:xfrm>
          <a:prstGeom prst="straightConnector1">
            <a:avLst/>
          </a:prstGeom>
          <a:noFill/>
          <a:ln w="15875" cap="flat" cmpd="sng">
            <a:solidFill>
              <a:schemeClr val="dk1"/>
            </a:solidFill>
            <a:prstDash val="solid"/>
            <a:round/>
            <a:headEnd type="none" w="med" len="med"/>
            <a:tailEnd type="triangle" w="lg" len="lg"/>
          </a:ln>
        </p:spPr>
      </p:cxnSp>
      <p:sp>
        <p:nvSpPr>
          <p:cNvPr id="855" name="Shape 855"/>
          <p:cNvSpPr txBox="1"/>
          <p:nvPr/>
        </p:nvSpPr>
        <p:spPr>
          <a:xfrm>
            <a:off x="1524000" y="3581400"/>
            <a:ext cx="6095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ADDE</a:t>
            </a:r>
          </a:p>
        </p:txBody>
      </p:sp>
      <p:sp>
        <p:nvSpPr>
          <p:cNvPr id="856" name="Shape 856"/>
          <p:cNvSpPr/>
          <p:nvPr/>
        </p:nvSpPr>
        <p:spPr>
          <a:xfrm>
            <a:off x="304800" y="4238364"/>
            <a:ext cx="1371600" cy="533400"/>
          </a:xfrm>
          <a:prstGeom prst="flowChartDecision">
            <a:avLst/>
          </a:prstGeom>
          <a:solidFill>
            <a:srgbClr val="CCFF99"/>
          </a:solidFill>
          <a:ln w="15875" cap="flat" cmpd="sng">
            <a:solidFill>
              <a:srgbClr val="000000"/>
            </a:solidFill>
            <a:prstDash val="solid"/>
            <a:miter/>
            <a:headEnd type="none" w="med" len="med"/>
            <a:tailEnd type="none" w="med" len="med"/>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Active storms?</a:t>
            </a:r>
          </a:p>
        </p:txBody>
      </p:sp>
      <p:cxnSp>
        <p:nvCxnSpPr>
          <p:cNvPr id="857" name="Shape 857"/>
          <p:cNvCxnSpPr>
            <a:stCxn id="852" idx="2"/>
            <a:endCxn id="856" idx="0"/>
          </p:cNvCxnSpPr>
          <p:nvPr/>
        </p:nvCxnSpPr>
        <p:spPr>
          <a:xfrm>
            <a:off x="990600" y="4017699"/>
            <a:ext cx="0" cy="220800"/>
          </a:xfrm>
          <a:prstGeom prst="straightConnector1">
            <a:avLst/>
          </a:prstGeom>
          <a:noFill/>
          <a:ln w="15875" cap="flat" cmpd="sng">
            <a:solidFill>
              <a:schemeClr val="dk1"/>
            </a:solidFill>
            <a:prstDash val="solid"/>
            <a:round/>
            <a:headEnd type="none" w="med" len="med"/>
            <a:tailEnd type="triangle" w="lg" len="lg"/>
          </a:ln>
        </p:spPr>
      </p:cxnSp>
      <p:sp>
        <p:nvSpPr>
          <p:cNvPr id="858" name="Shape 858"/>
          <p:cNvSpPr/>
          <p:nvPr/>
        </p:nvSpPr>
        <p:spPr>
          <a:xfrm>
            <a:off x="762000" y="4953000"/>
            <a:ext cx="457200"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Exit</a:t>
            </a:r>
          </a:p>
        </p:txBody>
      </p:sp>
      <p:cxnSp>
        <p:nvCxnSpPr>
          <p:cNvPr id="859" name="Shape 859"/>
          <p:cNvCxnSpPr>
            <a:stCxn id="856" idx="2"/>
            <a:endCxn id="858" idx="0"/>
          </p:cNvCxnSpPr>
          <p:nvPr/>
        </p:nvCxnSpPr>
        <p:spPr>
          <a:xfrm>
            <a:off x="990600" y="4771764"/>
            <a:ext cx="0" cy="181200"/>
          </a:xfrm>
          <a:prstGeom prst="straightConnector1">
            <a:avLst/>
          </a:prstGeom>
          <a:noFill/>
          <a:ln w="15875" cap="flat" cmpd="sng">
            <a:solidFill>
              <a:schemeClr val="dk1"/>
            </a:solidFill>
            <a:prstDash val="solid"/>
            <a:round/>
            <a:headEnd type="none" w="med" len="med"/>
            <a:tailEnd type="triangle" w="lg" len="lg"/>
          </a:ln>
        </p:spPr>
      </p:cxnSp>
      <p:sp>
        <p:nvSpPr>
          <p:cNvPr id="860" name="Shape 860"/>
          <p:cNvSpPr txBox="1"/>
          <p:nvPr/>
        </p:nvSpPr>
        <p:spPr>
          <a:xfrm>
            <a:off x="990600" y="4724400"/>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a:t>
            </a:r>
          </a:p>
        </p:txBody>
      </p:sp>
      <p:sp>
        <p:nvSpPr>
          <p:cNvPr id="861" name="Shape 861"/>
          <p:cNvSpPr txBox="1"/>
          <p:nvPr/>
        </p:nvSpPr>
        <p:spPr>
          <a:xfrm>
            <a:off x="4648200" y="4267200"/>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Y</a:t>
            </a:r>
          </a:p>
        </p:txBody>
      </p:sp>
      <p:cxnSp>
        <p:nvCxnSpPr>
          <p:cNvPr id="862" name="Shape 862"/>
          <p:cNvCxnSpPr>
            <a:stCxn id="856" idx="3"/>
          </p:cNvCxnSpPr>
          <p:nvPr/>
        </p:nvCxnSpPr>
        <p:spPr>
          <a:xfrm rot="10800000" flipH="1">
            <a:off x="1676400" y="4502064"/>
            <a:ext cx="228600" cy="3000"/>
          </a:xfrm>
          <a:prstGeom prst="straightConnector1">
            <a:avLst/>
          </a:prstGeom>
          <a:noFill/>
          <a:ln w="15875" cap="flat" cmpd="sng">
            <a:solidFill>
              <a:schemeClr val="dk1"/>
            </a:solidFill>
            <a:prstDash val="solid"/>
            <a:round/>
            <a:headEnd type="none" w="med" len="med"/>
            <a:tailEnd type="triangle" w="lg" len="lg"/>
          </a:ln>
        </p:spPr>
      </p:cxnSp>
      <p:sp>
        <p:nvSpPr>
          <p:cNvPr id="863" name="Shape 863"/>
          <p:cNvSpPr/>
          <p:nvPr/>
        </p:nvSpPr>
        <p:spPr>
          <a:xfrm>
            <a:off x="1905000" y="4140185"/>
            <a:ext cx="2819400" cy="723900"/>
          </a:xfrm>
          <a:prstGeom prst="flowChartDecision">
            <a:avLst/>
          </a:prstGeom>
          <a:solidFill>
            <a:srgbClr val="CCFF99"/>
          </a:solidFill>
          <a:ln w="15875" cap="flat" cmpd="sng">
            <a:solidFill>
              <a:srgbClr val="000000"/>
            </a:solidFill>
            <a:prstDash val="solid"/>
            <a:miter/>
            <a:headEnd type="none" w="med" len="med"/>
            <a:tailEnd type="none" w="med" len="med"/>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matching storm coverage and time?</a:t>
            </a:r>
          </a:p>
        </p:txBody>
      </p:sp>
      <p:cxnSp>
        <p:nvCxnSpPr>
          <p:cNvPr id="864" name="Shape 864"/>
          <p:cNvCxnSpPr>
            <a:stCxn id="863" idx="2"/>
          </p:cNvCxnSpPr>
          <p:nvPr/>
        </p:nvCxnSpPr>
        <p:spPr>
          <a:xfrm>
            <a:off x="3314700" y="4864085"/>
            <a:ext cx="1500" cy="165000"/>
          </a:xfrm>
          <a:prstGeom prst="straightConnector1">
            <a:avLst/>
          </a:prstGeom>
          <a:noFill/>
          <a:ln w="15875" cap="flat" cmpd="sng">
            <a:solidFill>
              <a:schemeClr val="dk1"/>
            </a:solidFill>
            <a:prstDash val="solid"/>
            <a:round/>
            <a:headEnd type="none" w="med" len="med"/>
            <a:tailEnd type="triangle" w="lg" len="lg"/>
          </a:ln>
        </p:spPr>
      </p:cxnSp>
      <p:cxnSp>
        <p:nvCxnSpPr>
          <p:cNvPr id="865" name="Shape 865"/>
          <p:cNvCxnSpPr>
            <a:stCxn id="863" idx="3"/>
          </p:cNvCxnSpPr>
          <p:nvPr/>
        </p:nvCxnSpPr>
        <p:spPr>
          <a:xfrm>
            <a:off x="4724400" y="4502135"/>
            <a:ext cx="492300" cy="0"/>
          </a:xfrm>
          <a:prstGeom prst="straightConnector1">
            <a:avLst/>
          </a:prstGeom>
          <a:noFill/>
          <a:ln w="15875" cap="flat" cmpd="sng">
            <a:solidFill>
              <a:schemeClr val="dk1"/>
            </a:solidFill>
            <a:prstDash val="solid"/>
            <a:round/>
            <a:headEnd type="none" w="med" len="med"/>
            <a:tailEnd type="triangle" w="lg" len="lg"/>
          </a:ln>
        </p:spPr>
      </p:cxnSp>
      <p:sp>
        <p:nvSpPr>
          <p:cNvPr id="866" name="Shape 866"/>
          <p:cNvSpPr txBox="1"/>
          <p:nvPr/>
        </p:nvSpPr>
        <p:spPr>
          <a:xfrm>
            <a:off x="3352800" y="4800600"/>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a:t>
            </a:r>
          </a:p>
        </p:txBody>
      </p:sp>
      <p:sp>
        <p:nvSpPr>
          <p:cNvPr id="867" name="Shape 867"/>
          <p:cNvSpPr/>
          <p:nvPr/>
        </p:nvSpPr>
        <p:spPr>
          <a:xfrm>
            <a:off x="5224460" y="4220000"/>
            <a:ext cx="1709739" cy="521681"/>
          </a:xfrm>
          <a:prstGeom prst="flowChartProcess">
            <a:avLst/>
          </a:prstGeom>
          <a:solidFill>
            <a:srgbClr val="6699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Run TRaP  code for orbits meeting time and location criteria [pctrpauto.pgm]</a:t>
            </a:r>
          </a:p>
        </p:txBody>
      </p:sp>
      <p:sp>
        <p:nvSpPr>
          <p:cNvPr id="868" name="Shape 868"/>
          <p:cNvSpPr/>
          <p:nvPr/>
        </p:nvSpPr>
        <p:spPr>
          <a:xfrm>
            <a:off x="7086600" y="3929832"/>
            <a:ext cx="205739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AMSU/MHS TRaPs</a:t>
            </a:r>
          </a:p>
        </p:txBody>
      </p:sp>
      <p:sp>
        <p:nvSpPr>
          <p:cNvPr id="869" name="Shape 869"/>
          <p:cNvSpPr/>
          <p:nvPr/>
        </p:nvSpPr>
        <p:spPr>
          <a:xfrm>
            <a:off x="7223760" y="4238364"/>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SSMIS TRaPs</a:t>
            </a:r>
          </a:p>
        </p:txBody>
      </p:sp>
      <p:sp>
        <p:nvSpPr>
          <p:cNvPr id="870" name="Shape 870"/>
          <p:cNvSpPr/>
          <p:nvPr/>
        </p:nvSpPr>
        <p:spPr>
          <a:xfrm>
            <a:off x="7223760" y="4543164"/>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GHE TRaPs</a:t>
            </a:r>
          </a:p>
        </p:txBody>
      </p:sp>
      <p:sp>
        <p:nvSpPr>
          <p:cNvPr id="871" name="Shape 871"/>
          <p:cNvSpPr/>
          <p:nvPr/>
        </p:nvSpPr>
        <p:spPr>
          <a:xfrm>
            <a:off x="7223760" y="4847964"/>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ATMS TRaPs</a:t>
            </a:r>
          </a:p>
        </p:txBody>
      </p:sp>
      <p:sp>
        <p:nvSpPr>
          <p:cNvPr id="872" name="Shape 872"/>
          <p:cNvSpPr/>
          <p:nvPr/>
        </p:nvSpPr>
        <p:spPr>
          <a:xfrm>
            <a:off x="5791200" y="3657600"/>
            <a:ext cx="533399"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Done</a:t>
            </a:r>
          </a:p>
        </p:txBody>
      </p:sp>
      <p:sp>
        <p:nvSpPr>
          <p:cNvPr id="873" name="Shape 873"/>
          <p:cNvSpPr txBox="1"/>
          <p:nvPr/>
        </p:nvSpPr>
        <p:spPr>
          <a:xfrm>
            <a:off x="1657350" y="4276464"/>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Y</a:t>
            </a:r>
          </a:p>
        </p:txBody>
      </p:sp>
      <p:sp>
        <p:nvSpPr>
          <p:cNvPr id="874" name="Shape 874"/>
          <p:cNvSpPr/>
          <p:nvPr/>
        </p:nvSpPr>
        <p:spPr>
          <a:xfrm>
            <a:off x="4419600" y="3076834"/>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AMSR2 orbit</a:t>
            </a:r>
          </a:p>
        </p:txBody>
      </p:sp>
      <p:cxnSp>
        <p:nvCxnSpPr>
          <p:cNvPr id="875" name="Shape 875"/>
          <p:cNvCxnSpPr>
            <a:stCxn id="874" idx="0"/>
            <a:endCxn id="841" idx="3"/>
          </p:cNvCxnSpPr>
          <p:nvPr/>
        </p:nvCxnSpPr>
        <p:spPr>
          <a:xfrm rot="5400000" flipH="1">
            <a:off x="4690343" y="2195434"/>
            <a:ext cx="153600" cy="1609200"/>
          </a:xfrm>
          <a:prstGeom prst="bentConnector2">
            <a:avLst/>
          </a:prstGeom>
          <a:noFill/>
          <a:ln w="15875" cap="flat" cmpd="sng">
            <a:solidFill>
              <a:schemeClr val="dk1"/>
            </a:solidFill>
            <a:prstDash val="solid"/>
            <a:round/>
            <a:headEnd type="none" w="med" len="med"/>
            <a:tailEnd type="triangle" w="lg" len="lg"/>
          </a:ln>
        </p:spPr>
      </p:cxnSp>
      <p:sp>
        <p:nvSpPr>
          <p:cNvPr id="876" name="Shape 876"/>
          <p:cNvSpPr/>
          <p:nvPr/>
        </p:nvSpPr>
        <p:spPr>
          <a:xfrm>
            <a:off x="7223760" y="5152764"/>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AMSR2 TRaPs</a:t>
            </a:r>
          </a:p>
        </p:txBody>
      </p:sp>
      <p:sp>
        <p:nvSpPr>
          <p:cNvPr id="877" name="Shape 877"/>
          <p:cNvSpPr/>
          <p:nvPr/>
        </p:nvSpPr>
        <p:spPr>
          <a:xfrm>
            <a:off x="7223760" y="5715000"/>
            <a:ext cx="1920239" cy="198516"/>
          </a:xfrm>
          <a:prstGeom prst="flowChartInputOutput">
            <a:avLst/>
          </a:prstGeom>
          <a:solidFill>
            <a:srgbClr val="FF9999"/>
          </a:solidFill>
          <a:ln w="15875" cap="flat" cmpd="sng">
            <a:solidFill>
              <a:schemeClr val="dk1"/>
            </a:solidFill>
            <a:prstDash val="dash"/>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21B2C8"/>
              </a:buClr>
              <a:buSzPct val="25000"/>
              <a:buFont typeface="Arial"/>
              <a:buNone/>
            </a:pPr>
            <a:r>
              <a:rPr lang="en-US" sz="1050" b="0" i="0" u="none" strike="noStrike" cap="none">
                <a:solidFill>
                  <a:srgbClr val="21B2C8"/>
                </a:solidFill>
                <a:latin typeface="Arial"/>
                <a:ea typeface="Arial"/>
                <a:cs typeface="Arial"/>
                <a:sym typeface="Arial"/>
              </a:rPr>
              <a:t>R-CLIPER</a:t>
            </a:r>
          </a:p>
        </p:txBody>
      </p:sp>
      <p:sp>
        <p:nvSpPr>
          <p:cNvPr id="878" name="Shape 878"/>
          <p:cNvSpPr/>
          <p:nvPr/>
        </p:nvSpPr>
        <p:spPr>
          <a:xfrm>
            <a:off x="3048000" y="5029200"/>
            <a:ext cx="536447"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Exit</a:t>
            </a:r>
          </a:p>
        </p:txBody>
      </p:sp>
      <p:cxnSp>
        <p:nvCxnSpPr>
          <p:cNvPr id="879" name="Shape 879"/>
          <p:cNvCxnSpPr>
            <a:stCxn id="867" idx="0"/>
            <a:endCxn id="872" idx="2"/>
          </p:cNvCxnSpPr>
          <p:nvPr/>
        </p:nvCxnSpPr>
        <p:spPr>
          <a:xfrm rot="10800000">
            <a:off x="6058030" y="3969200"/>
            <a:ext cx="21300" cy="250800"/>
          </a:xfrm>
          <a:prstGeom prst="straightConnector1">
            <a:avLst/>
          </a:prstGeom>
          <a:noFill/>
          <a:ln w="15875" cap="flat" cmpd="sng">
            <a:solidFill>
              <a:schemeClr val="dk1"/>
            </a:solidFill>
            <a:prstDash val="solid"/>
            <a:round/>
            <a:headEnd type="none" w="med" len="med"/>
            <a:tailEnd type="triangle" w="lg" len="lg"/>
          </a:ln>
        </p:spPr>
      </p:cxnSp>
      <p:sp>
        <p:nvSpPr>
          <p:cNvPr id="880" name="Shape 880"/>
          <p:cNvSpPr/>
          <p:nvPr/>
        </p:nvSpPr>
        <p:spPr>
          <a:xfrm>
            <a:off x="3733800" y="5257800"/>
            <a:ext cx="2007108"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for SSMIS orbit</a:t>
            </a:r>
          </a:p>
        </p:txBody>
      </p:sp>
      <p:sp>
        <p:nvSpPr>
          <p:cNvPr id="881" name="Shape 881"/>
          <p:cNvSpPr/>
          <p:nvPr/>
        </p:nvSpPr>
        <p:spPr>
          <a:xfrm>
            <a:off x="3886200" y="48006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for AMSU/MHS orbit</a:t>
            </a:r>
          </a:p>
        </p:txBody>
      </p:sp>
      <p:sp>
        <p:nvSpPr>
          <p:cNvPr id="882" name="Shape 882"/>
          <p:cNvSpPr/>
          <p:nvPr/>
        </p:nvSpPr>
        <p:spPr>
          <a:xfrm>
            <a:off x="3733800" y="57150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from  GHE</a:t>
            </a:r>
          </a:p>
        </p:txBody>
      </p:sp>
      <p:sp>
        <p:nvSpPr>
          <p:cNvPr id="883" name="Shape 883"/>
          <p:cNvSpPr/>
          <p:nvPr/>
        </p:nvSpPr>
        <p:spPr>
          <a:xfrm>
            <a:off x="3657600" y="61722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for ATMS orbit</a:t>
            </a:r>
          </a:p>
        </p:txBody>
      </p:sp>
      <p:sp>
        <p:nvSpPr>
          <p:cNvPr id="884" name="Shape 884"/>
          <p:cNvSpPr/>
          <p:nvPr/>
        </p:nvSpPr>
        <p:spPr>
          <a:xfrm>
            <a:off x="6248400" y="60198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for AMSR2 orbit</a:t>
            </a:r>
          </a:p>
        </p:txBody>
      </p:sp>
      <p:sp>
        <p:nvSpPr>
          <p:cNvPr id="885" name="Shape 885"/>
          <p:cNvSpPr/>
          <p:nvPr/>
        </p:nvSpPr>
        <p:spPr>
          <a:xfrm>
            <a:off x="6248400" y="3076834"/>
            <a:ext cx="1920239" cy="360098"/>
          </a:xfrm>
          <a:prstGeom prst="flowChartInputOutput">
            <a:avLst/>
          </a:prstGeom>
          <a:solidFill>
            <a:srgbClr val="FF7C80"/>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GMI orbit</a:t>
            </a:r>
          </a:p>
        </p:txBody>
      </p:sp>
      <p:cxnSp>
        <p:nvCxnSpPr>
          <p:cNvPr id="886" name="Shape 886"/>
          <p:cNvCxnSpPr>
            <a:stCxn id="885" idx="1"/>
            <a:endCxn id="841" idx="3"/>
          </p:cNvCxnSpPr>
          <p:nvPr/>
        </p:nvCxnSpPr>
        <p:spPr>
          <a:xfrm rot="5400000" flipH="1">
            <a:off x="5508719" y="1377034"/>
            <a:ext cx="153600" cy="3246000"/>
          </a:xfrm>
          <a:prstGeom prst="bentConnector2">
            <a:avLst/>
          </a:prstGeom>
          <a:noFill/>
          <a:ln w="15875" cap="flat" cmpd="sng">
            <a:solidFill>
              <a:schemeClr val="dk1"/>
            </a:solidFill>
            <a:prstDash val="solid"/>
            <a:round/>
            <a:headEnd type="none" w="med" len="med"/>
            <a:tailEnd type="triangle" w="lg" len="lg"/>
          </a:ln>
        </p:spPr>
      </p:cxnSp>
      <p:sp>
        <p:nvSpPr>
          <p:cNvPr id="887" name="Shape 887"/>
          <p:cNvSpPr/>
          <p:nvPr/>
        </p:nvSpPr>
        <p:spPr>
          <a:xfrm>
            <a:off x="7223760" y="5410200"/>
            <a:ext cx="1920239" cy="198516"/>
          </a:xfrm>
          <a:prstGeom prst="flowChartInputOutput">
            <a:avLst/>
          </a:prstGeom>
          <a:solidFill>
            <a:srgbClr val="FF7C80"/>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GMI TRaPs</a:t>
            </a:r>
          </a:p>
        </p:txBody>
      </p:sp>
      <p:cxnSp>
        <p:nvCxnSpPr>
          <p:cNvPr id="888" name="Shape 888"/>
          <p:cNvCxnSpPr>
            <a:stCxn id="867" idx="3"/>
            <a:endCxn id="868" idx="2"/>
          </p:cNvCxnSpPr>
          <p:nvPr/>
        </p:nvCxnSpPr>
        <p:spPr>
          <a:xfrm rot="10800000" flipH="1">
            <a:off x="6934200" y="4029040"/>
            <a:ext cx="358200" cy="451800"/>
          </a:xfrm>
          <a:prstGeom prst="bentConnector3">
            <a:avLst>
              <a:gd name="adj1" fmla="val 49992"/>
            </a:avLst>
          </a:prstGeom>
          <a:noFill/>
          <a:ln w="15875" cap="flat" cmpd="sng">
            <a:solidFill>
              <a:schemeClr val="dk1"/>
            </a:solidFill>
            <a:prstDash val="solid"/>
            <a:round/>
            <a:headEnd type="none" w="med" len="med"/>
            <a:tailEnd type="triangle" w="lg" len="lg"/>
          </a:ln>
        </p:spPr>
      </p:cxnSp>
      <p:cxnSp>
        <p:nvCxnSpPr>
          <p:cNvPr id="889" name="Shape 889"/>
          <p:cNvCxnSpPr>
            <a:stCxn id="867" idx="3"/>
            <a:endCxn id="869" idx="2"/>
          </p:cNvCxnSpPr>
          <p:nvPr/>
        </p:nvCxnSpPr>
        <p:spPr>
          <a:xfrm rot="10800000" flipH="1">
            <a:off x="6934200" y="4337740"/>
            <a:ext cx="481500" cy="143100"/>
          </a:xfrm>
          <a:prstGeom prst="bentConnector3">
            <a:avLst>
              <a:gd name="adj1" fmla="val 50009"/>
            </a:avLst>
          </a:prstGeom>
          <a:noFill/>
          <a:ln w="15875" cap="flat" cmpd="sng">
            <a:solidFill>
              <a:schemeClr val="dk1"/>
            </a:solidFill>
            <a:prstDash val="solid"/>
            <a:round/>
            <a:headEnd type="none" w="med" len="med"/>
            <a:tailEnd type="triangle" w="lg" len="lg"/>
          </a:ln>
        </p:spPr>
      </p:cxnSp>
      <p:cxnSp>
        <p:nvCxnSpPr>
          <p:cNvPr id="890" name="Shape 890"/>
          <p:cNvCxnSpPr>
            <a:stCxn id="867" idx="3"/>
            <a:endCxn id="870" idx="2"/>
          </p:cNvCxnSpPr>
          <p:nvPr/>
        </p:nvCxnSpPr>
        <p:spPr>
          <a:xfrm>
            <a:off x="6934200" y="4480840"/>
            <a:ext cx="481500" cy="161700"/>
          </a:xfrm>
          <a:prstGeom prst="bentConnector3">
            <a:avLst>
              <a:gd name="adj1" fmla="val 50009"/>
            </a:avLst>
          </a:prstGeom>
          <a:noFill/>
          <a:ln w="15875" cap="flat" cmpd="sng">
            <a:solidFill>
              <a:schemeClr val="dk1"/>
            </a:solidFill>
            <a:prstDash val="solid"/>
            <a:round/>
            <a:headEnd type="none" w="med" len="med"/>
            <a:tailEnd type="triangle" w="lg" len="lg"/>
          </a:ln>
        </p:spPr>
      </p:cxnSp>
      <p:cxnSp>
        <p:nvCxnSpPr>
          <p:cNvPr id="891" name="Shape 891"/>
          <p:cNvCxnSpPr>
            <a:stCxn id="867" idx="3"/>
            <a:endCxn id="871" idx="2"/>
          </p:cNvCxnSpPr>
          <p:nvPr/>
        </p:nvCxnSpPr>
        <p:spPr>
          <a:xfrm>
            <a:off x="6934200" y="4480840"/>
            <a:ext cx="481500" cy="466500"/>
          </a:xfrm>
          <a:prstGeom prst="bentConnector3">
            <a:avLst>
              <a:gd name="adj1" fmla="val 50009"/>
            </a:avLst>
          </a:prstGeom>
          <a:noFill/>
          <a:ln w="15875" cap="flat" cmpd="sng">
            <a:solidFill>
              <a:schemeClr val="dk1"/>
            </a:solidFill>
            <a:prstDash val="solid"/>
            <a:round/>
            <a:headEnd type="none" w="med" len="med"/>
            <a:tailEnd type="triangle" w="lg" len="lg"/>
          </a:ln>
        </p:spPr>
      </p:cxnSp>
      <p:cxnSp>
        <p:nvCxnSpPr>
          <p:cNvPr id="892" name="Shape 892"/>
          <p:cNvCxnSpPr>
            <a:stCxn id="867" idx="3"/>
            <a:endCxn id="876" idx="2"/>
          </p:cNvCxnSpPr>
          <p:nvPr/>
        </p:nvCxnSpPr>
        <p:spPr>
          <a:xfrm>
            <a:off x="6934200" y="4480840"/>
            <a:ext cx="481500" cy="771300"/>
          </a:xfrm>
          <a:prstGeom prst="bentConnector3">
            <a:avLst>
              <a:gd name="adj1" fmla="val 50009"/>
            </a:avLst>
          </a:prstGeom>
          <a:noFill/>
          <a:ln w="15875" cap="flat" cmpd="sng">
            <a:solidFill>
              <a:schemeClr val="dk1"/>
            </a:solidFill>
            <a:prstDash val="solid"/>
            <a:round/>
            <a:headEnd type="none" w="med" len="med"/>
            <a:tailEnd type="triangle" w="lg" len="lg"/>
          </a:ln>
        </p:spPr>
      </p:cxnSp>
      <p:cxnSp>
        <p:nvCxnSpPr>
          <p:cNvPr id="893" name="Shape 893"/>
          <p:cNvCxnSpPr>
            <a:stCxn id="867" idx="3"/>
            <a:endCxn id="887" idx="2"/>
          </p:cNvCxnSpPr>
          <p:nvPr/>
        </p:nvCxnSpPr>
        <p:spPr>
          <a:xfrm>
            <a:off x="6934200" y="4480840"/>
            <a:ext cx="481500" cy="1028700"/>
          </a:xfrm>
          <a:prstGeom prst="bentConnector3">
            <a:avLst>
              <a:gd name="adj1" fmla="val 50009"/>
            </a:avLst>
          </a:prstGeom>
          <a:noFill/>
          <a:ln w="15875" cap="flat" cmpd="sng">
            <a:solidFill>
              <a:schemeClr val="dk1"/>
            </a:solidFill>
            <a:prstDash val="solid"/>
            <a:round/>
            <a:headEnd type="none" w="med" len="med"/>
            <a:tailEnd type="triangle" w="lg" len="lg"/>
          </a:ln>
        </p:spPr>
      </p:cxnSp>
      <p:cxnSp>
        <p:nvCxnSpPr>
          <p:cNvPr id="894" name="Shape 894"/>
          <p:cNvCxnSpPr>
            <a:stCxn id="867" idx="3"/>
            <a:endCxn id="877" idx="2"/>
          </p:cNvCxnSpPr>
          <p:nvPr/>
        </p:nvCxnSpPr>
        <p:spPr>
          <a:xfrm>
            <a:off x="6934200" y="4480840"/>
            <a:ext cx="481500" cy="1333500"/>
          </a:xfrm>
          <a:prstGeom prst="bentConnector3">
            <a:avLst>
              <a:gd name="adj1" fmla="val 50009"/>
            </a:avLst>
          </a:prstGeom>
          <a:noFill/>
          <a:ln w="15875" cap="flat" cmpd="sng">
            <a:solidFill>
              <a:schemeClr val="dk1"/>
            </a:solidFill>
            <a:prstDash val="solid"/>
            <a:round/>
            <a:headEnd type="none" w="med" len="med"/>
            <a:tailEnd type="triangle" w="lg" len="lg"/>
          </a:ln>
        </p:spPr>
      </p:cxnSp>
      <p:sp>
        <p:nvSpPr>
          <p:cNvPr id="895" name="Shape 895"/>
          <p:cNvSpPr/>
          <p:nvPr/>
        </p:nvSpPr>
        <p:spPr>
          <a:xfrm>
            <a:off x="6248400" y="6497901"/>
            <a:ext cx="1920239" cy="360098"/>
          </a:xfrm>
          <a:prstGeom prst="flowChartInputOutput">
            <a:avLst/>
          </a:prstGeom>
          <a:solidFill>
            <a:srgbClr val="FF7C80"/>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for GMI orbit</a:t>
            </a:r>
          </a:p>
        </p:txBody>
      </p:sp>
      <p:cxnSp>
        <p:nvCxnSpPr>
          <p:cNvPr id="896" name="Shape 896"/>
          <p:cNvCxnSpPr>
            <a:stCxn id="881" idx="5"/>
            <a:endCxn id="867" idx="2"/>
          </p:cNvCxnSpPr>
          <p:nvPr/>
        </p:nvCxnSpPr>
        <p:spPr>
          <a:xfrm rot="10800000" flipH="1">
            <a:off x="5614415" y="4741549"/>
            <a:ext cx="465000" cy="239100"/>
          </a:xfrm>
          <a:prstGeom prst="bentConnector2">
            <a:avLst/>
          </a:prstGeom>
          <a:noFill/>
          <a:ln w="15875" cap="flat" cmpd="sng">
            <a:solidFill>
              <a:schemeClr val="dk1"/>
            </a:solidFill>
            <a:prstDash val="solid"/>
            <a:round/>
            <a:headEnd type="none" w="med" len="med"/>
            <a:tailEnd type="triangle" w="lg" len="lg"/>
          </a:ln>
        </p:spPr>
      </p:cxnSp>
      <p:cxnSp>
        <p:nvCxnSpPr>
          <p:cNvPr id="897" name="Shape 897"/>
          <p:cNvCxnSpPr>
            <a:stCxn id="880" idx="5"/>
            <a:endCxn id="867" idx="2"/>
          </p:cNvCxnSpPr>
          <p:nvPr/>
        </p:nvCxnSpPr>
        <p:spPr>
          <a:xfrm rot="10800000" flipH="1">
            <a:off x="5540197" y="4741549"/>
            <a:ext cx="539100" cy="696300"/>
          </a:xfrm>
          <a:prstGeom prst="bentConnector2">
            <a:avLst/>
          </a:prstGeom>
          <a:noFill/>
          <a:ln w="15875" cap="flat" cmpd="sng">
            <a:solidFill>
              <a:schemeClr val="dk1"/>
            </a:solidFill>
            <a:prstDash val="solid"/>
            <a:round/>
            <a:headEnd type="none" w="med" len="med"/>
            <a:tailEnd type="triangle" w="lg" len="lg"/>
          </a:ln>
        </p:spPr>
      </p:cxnSp>
      <p:cxnSp>
        <p:nvCxnSpPr>
          <p:cNvPr id="898" name="Shape 898"/>
          <p:cNvCxnSpPr>
            <a:stCxn id="882" idx="5"/>
            <a:endCxn id="867" idx="2"/>
          </p:cNvCxnSpPr>
          <p:nvPr/>
        </p:nvCxnSpPr>
        <p:spPr>
          <a:xfrm rot="10800000" flipH="1">
            <a:off x="5462015" y="4741549"/>
            <a:ext cx="617400" cy="1153500"/>
          </a:xfrm>
          <a:prstGeom prst="bentConnector2">
            <a:avLst/>
          </a:prstGeom>
          <a:noFill/>
          <a:ln w="15875" cap="flat" cmpd="sng">
            <a:solidFill>
              <a:schemeClr val="dk1"/>
            </a:solidFill>
            <a:prstDash val="solid"/>
            <a:round/>
            <a:headEnd type="none" w="med" len="med"/>
            <a:tailEnd type="triangle" w="lg" len="lg"/>
          </a:ln>
        </p:spPr>
      </p:cxnSp>
      <p:cxnSp>
        <p:nvCxnSpPr>
          <p:cNvPr id="899" name="Shape 899"/>
          <p:cNvCxnSpPr>
            <a:stCxn id="883" idx="5"/>
            <a:endCxn id="867" idx="2"/>
          </p:cNvCxnSpPr>
          <p:nvPr/>
        </p:nvCxnSpPr>
        <p:spPr>
          <a:xfrm rot="10800000" flipH="1">
            <a:off x="5385815" y="4741549"/>
            <a:ext cx="693600" cy="1610700"/>
          </a:xfrm>
          <a:prstGeom prst="bentConnector2">
            <a:avLst/>
          </a:prstGeom>
          <a:noFill/>
          <a:ln w="15875" cap="flat" cmpd="sng">
            <a:solidFill>
              <a:schemeClr val="dk1"/>
            </a:solidFill>
            <a:prstDash val="solid"/>
            <a:round/>
            <a:headEnd type="none" w="med" len="med"/>
            <a:tailEnd type="triangle" w="lg" len="lg"/>
          </a:ln>
        </p:spPr>
      </p:cxnSp>
      <p:cxnSp>
        <p:nvCxnSpPr>
          <p:cNvPr id="900" name="Shape 900"/>
          <p:cNvCxnSpPr>
            <a:stCxn id="884" idx="2"/>
            <a:endCxn id="867" idx="2"/>
          </p:cNvCxnSpPr>
          <p:nvPr/>
        </p:nvCxnSpPr>
        <p:spPr>
          <a:xfrm rot="10800000">
            <a:off x="6079224" y="4741549"/>
            <a:ext cx="361200" cy="1458300"/>
          </a:xfrm>
          <a:prstGeom prst="bentConnector2">
            <a:avLst/>
          </a:prstGeom>
          <a:noFill/>
          <a:ln w="15875" cap="flat" cmpd="sng">
            <a:solidFill>
              <a:schemeClr val="dk1"/>
            </a:solidFill>
            <a:prstDash val="solid"/>
            <a:round/>
            <a:headEnd type="none" w="med" len="med"/>
            <a:tailEnd type="triangle" w="lg" len="lg"/>
          </a:ln>
        </p:spPr>
      </p:cxnSp>
      <p:cxnSp>
        <p:nvCxnSpPr>
          <p:cNvPr id="901" name="Shape 901"/>
          <p:cNvCxnSpPr>
            <a:stCxn id="895" idx="2"/>
            <a:endCxn id="867" idx="2"/>
          </p:cNvCxnSpPr>
          <p:nvPr/>
        </p:nvCxnSpPr>
        <p:spPr>
          <a:xfrm rot="10800000">
            <a:off x="6079224" y="4741750"/>
            <a:ext cx="361200" cy="1936200"/>
          </a:xfrm>
          <a:prstGeom prst="bentConnector2">
            <a:avLst/>
          </a:prstGeom>
          <a:noFill/>
          <a:ln w="15875" cap="flat" cmpd="sng">
            <a:solidFill>
              <a:schemeClr val="dk1"/>
            </a:solidFill>
            <a:prstDash val="solid"/>
            <a:round/>
            <a:headEnd type="none" w="med" len="med"/>
            <a:tailEnd type="triangle" w="lg" len="lg"/>
          </a:ln>
        </p:spPr>
      </p:cxnSp>
      <p:sp>
        <p:nvSpPr>
          <p:cNvPr id="902" name="Shape 902"/>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Product Processing (2/4)</a:t>
            </a:r>
          </a:p>
        </p:txBody>
      </p:sp>
      <p:sp>
        <p:nvSpPr>
          <p:cNvPr id="903" name="Shape 90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86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Shape 908"/>
          <p:cNvSpPr txBox="1">
            <a:spLocks noGrp="1"/>
          </p:cNvSpPr>
          <p:nvPr>
            <p:ph type="body" idx="1"/>
          </p:nvPr>
        </p:nvSpPr>
        <p:spPr>
          <a:xfrm>
            <a:off x="381000" y="2133600"/>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Generate eTRaPs</a:t>
            </a:r>
          </a:p>
          <a:p>
            <a:pPr marL="823913" marR="0" lvl="1" indent="-468313" algn="l" rtl="0">
              <a:spcBef>
                <a:spcPts val="480"/>
              </a:spcBef>
              <a:spcAft>
                <a:spcPts val="0"/>
              </a:spcAft>
              <a:buClr>
                <a:schemeClr val="accent1"/>
              </a:buClr>
              <a:buSzPct val="85000"/>
              <a:buFont typeface="Garamond"/>
              <a:buAutoNum type="arabicPeriod"/>
            </a:pPr>
            <a:r>
              <a:rPr lang="en-US" sz="2400" b="0" i="0" u="none" strike="noStrike" cap="none">
                <a:solidFill>
                  <a:schemeClr val="dk1"/>
                </a:solidFill>
                <a:latin typeface="Calibri"/>
                <a:ea typeface="Calibri"/>
                <a:cs typeface="Calibri"/>
                <a:sym typeface="Calibri"/>
              </a:rPr>
              <a:t>For each storm, collect all TRaPs for this storm at different time period and generate eTRaP products for this storm in McIDAS format.</a:t>
            </a:r>
          </a:p>
          <a:p>
            <a:pPr marL="823913" marR="0" lvl="1" indent="-468313" algn="l" rtl="0">
              <a:spcBef>
                <a:spcPts val="480"/>
              </a:spcBef>
              <a:spcAft>
                <a:spcPts val="0"/>
              </a:spcAft>
              <a:buClr>
                <a:schemeClr val="accent1"/>
              </a:buClr>
              <a:buSzPct val="85000"/>
              <a:buFont typeface="Garamond"/>
              <a:buAutoNum type="arabicPeriod"/>
            </a:pPr>
            <a:r>
              <a:rPr lang="en-US" sz="2400" b="0" i="0" u="none" strike="noStrike" cap="none">
                <a:solidFill>
                  <a:schemeClr val="dk1"/>
                </a:solidFill>
                <a:latin typeface="Calibri"/>
                <a:ea typeface="Calibri"/>
                <a:cs typeface="Calibri"/>
                <a:sym typeface="Calibri"/>
              </a:rPr>
              <a:t>Convert eTRaP product from McIDAS to ASCII and images.</a:t>
            </a:r>
          </a:p>
        </p:txBody>
      </p:sp>
      <p:sp>
        <p:nvSpPr>
          <p:cNvPr id="909" name="Shape 909"/>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Product Processing (3/4)</a:t>
            </a:r>
          </a:p>
        </p:txBody>
      </p:sp>
      <p:sp>
        <p:nvSpPr>
          <p:cNvPr id="910" name="Shape 91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87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Shape 915"/>
          <p:cNvSpPr/>
          <p:nvPr/>
        </p:nvSpPr>
        <p:spPr>
          <a:xfrm>
            <a:off x="219075" y="3153099"/>
            <a:ext cx="1600200" cy="198516"/>
          </a:xfrm>
          <a:prstGeom prst="flowChartPredefinedProcess">
            <a:avLst/>
          </a:prstGeom>
          <a:solidFill>
            <a:srgbClr val="CCFFFF"/>
          </a:solidFill>
          <a:ln w="15875" cap="flat" cmpd="sng">
            <a:solidFill>
              <a:srgbClr val="000000"/>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eTRaP generator</a:t>
            </a:r>
          </a:p>
        </p:txBody>
      </p:sp>
      <p:sp>
        <p:nvSpPr>
          <p:cNvPr id="916" name="Shape 916"/>
          <p:cNvSpPr/>
          <p:nvPr/>
        </p:nvSpPr>
        <p:spPr>
          <a:xfrm>
            <a:off x="1219200" y="2133600"/>
            <a:ext cx="2148840"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AMSU/MHS TRaPs</a:t>
            </a:r>
          </a:p>
        </p:txBody>
      </p:sp>
      <p:sp>
        <p:nvSpPr>
          <p:cNvPr id="917" name="Shape 917"/>
          <p:cNvSpPr/>
          <p:nvPr/>
        </p:nvSpPr>
        <p:spPr>
          <a:xfrm>
            <a:off x="1371600" y="2438400"/>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 SSMIS TRaPs</a:t>
            </a:r>
          </a:p>
        </p:txBody>
      </p:sp>
      <p:sp>
        <p:nvSpPr>
          <p:cNvPr id="918" name="Shape 918"/>
          <p:cNvSpPr/>
          <p:nvPr/>
        </p:nvSpPr>
        <p:spPr>
          <a:xfrm>
            <a:off x="1295400" y="2743200"/>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 GHE TRaPs</a:t>
            </a:r>
          </a:p>
        </p:txBody>
      </p:sp>
      <p:sp>
        <p:nvSpPr>
          <p:cNvPr id="919" name="Shape 919"/>
          <p:cNvSpPr/>
          <p:nvPr/>
        </p:nvSpPr>
        <p:spPr>
          <a:xfrm>
            <a:off x="3733800" y="2133600"/>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ATMS TRaPs</a:t>
            </a:r>
          </a:p>
        </p:txBody>
      </p:sp>
      <p:sp>
        <p:nvSpPr>
          <p:cNvPr id="920" name="Shape 920"/>
          <p:cNvSpPr/>
          <p:nvPr/>
        </p:nvSpPr>
        <p:spPr>
          <a:xfrm>
            <a:off x="228600" y="3704964"/>
            <a:ext cx="1600200"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Collect info on all active storms</a:t>
            </a:r>
          </a:p>
        </p:txBody>
      </p:sp>
      <p:cxnSp>
        <p:nvCxnSpPr>
          <p:cNvPr id="921" name="Shape 921"/>
          <p:cNvCxnSpPr>
            <a:stCxn id="915" idx="2"/>
            <a:endCxn id="920" idx="0"/>
          </p:cNvCxnSpPr>
          <p:nvPr/>
        </p:nvCxnSpPr>
        <p:spPr>
          <a:xfrm>
            <a:off x="1019175" y="3351615"/>
            <a:ext cx="9600" cy="353400"/>
          </a:xfrm>
          <a:prstGeom prst="straightConnector1">
            <a:avLst/>
          </a:prstGeom>
          <a:noFill/>
          <a:ln w="15875" cap="flat" cmpd="sng">
            <a:solidFill>
              <a:schemeClr val="dk1"/>
            </a:solidFill>
            <a:prstDash val="solid"/>
            <a:round/>
            <a:headEnd type="none" w="med" len="med"/>
            <a:tailEnd type="triangle" w="lg" len="lg"/>
          </a:ln>
        </p:spPr>
      </p:cxnSp>
      <p:sp>
        <p:nvSpPr>
          <p:cNvPr id="922" name="Shape 922"/>
          <p:cNvSpPr/>
          <p:nvPr/>
        </p:nvSpPr>
        <p:spPr>
          <a:xfrm>
            <a:off x="295275" y="4361475"/>
            <a:ext cx="1447800" cy="533400"/>
          </a:xfrm>
          <a:prstGeom prst="flowChartDecision">
            <a:avLst/>
          </a:prstGeom>
          <a:solidFill>
            <a:srgbClr val="CCFF99"/>
          </a:solidFill>
          <a:ln w="15875" cap="flat" cmpd="sng">
            <a:solidFill>
              <a:srgbClr val="000000"/>
            </a:solidFill>
            <a:prstDash val="solid"/>
            <a:miter/>
            <a:headEnd type="none" w="med" len="med"/>
            <a:tailEnd type="none" w="med" len="med"/>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Active storms?</a:t>
            </a:r>
          </a:p>
        </p:txBody>
      </p:sp>
      <p:cxnSp>
        <p:nvCxnSpPr>
          <p:cNvPr id="923" name="Shape 923"/>
          <p:cNvCxnSpPr>
            <a:stCxn id="920" idx="2"/>
            <a:endCxn id="922" idx="0"/>
          </p:cNvCxnSpPr>
          <p:nvPr/>
        </p:nvCxnSpPr>
        <p:spPr>
          <a:xfrm flipH="1">
            <a:off x="1019100" y="4065063"/>
            <a:ext cx="9600" cy="296400"/>
          </a:xfrm>
          <a:prstGeom prst="straightConnector1">
            <a:avLst/>
          </a:prstGeom>
          <a:noFill/>
          <a:ln w="15875" cap="flat" cmpd="sng">
            <a:solidFill>
              <a:schemeClr val="dk1"/>
            </a:solidFill>
            <a:prstDash val="solid"/>
            <a:round/>
            <a:headEnd type="none" w="med" len="med"/>
            <a:tailEnd type="triangle" w="lg" len="lg"/>
          </a:ln>
        </p:spPr>
      </p:cxnSp>
      <p:sp>
        <p:nvSpPr>
          <p:cNvPr id="924" name="Shape 924"/>
          <p:cNvSpPr/>
          <p:nvPr/>
        </p:nvSpPr>
        <p:spPr>
          <a:xfrm>
            <a:off x="800100" y="5214266"/>
            <a:ext cx="457200"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Exit</a:t>
            </a:r>
          </a:p>
        </p:txBody>
      </p:sp>
      <p:cxnSp>
        <p:nvCxnSpPr>
          <p:cNvPr id="925" name="Shape 925"/>
          <p:cNvCxnSpPr>
            <a:stCxn id="922" idx="2"/>
            <a:endCxn id="924" idx="0"/>
          </p:cNvCxnSpPr>
          <p:nvPr/>
        </p:nvCxnSpPr>
        <p:spPr>
          <a:xfrm>
            <a:off x="1019175" y="4894875"/>
            <a:ext cx="9600" cy="319500"/>
          </a:xfrm>
          <a:prstGeom prst="straightConnector1">
            <a:avLst/>
          </a:prstGeom>
          <a:noFill/>
          <a:ln w="15875" cap="flat" cmpd="sng">
            <a:solidFill>
              <a:schemeClr val="dk1"/>
            </a:solidFill>
            <a:prstDash val="solid"/>
            <a:round/>
            <a:headEnd type="none" w="med" len="med"/>
            <a:tailEnd type="triangle" w="lg" len="lg"/>
          </a:ln>
        </p:spPr>
      </p:cxnSp>
      <p:sp>
        <p:nvSpPr>
          <p:cNvPr id="926" name="Shape 926"/>
          <p:cNvSpPr txBox="1"/>
          <p:nvPr/>
        </p:nvSpPr>
        <p:spPr>
          <a:xfrm>
            <a:off x="800100" y="4847964"/>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a:t>
            </a:r>
          </a:p>
        </p:txBody>
      </p:sp>
      <p:cxnSp>
        <p:nvCxnSpPr>
          <p:cNvPr id="927" name="Shape 927"/>
          <p:cNvCxnSpPr>
            <a:stCxn id="922" idx="3"/>
          </p:cNvCxnSpPr>
          <p:nvPr/>
        </p:nvCxnSpPr>
        <p:spPr>
          <a:xfrm>
            <a:off x="1743075" y="4628175"/>
            <a:ext cx="1535700" cy="0"/>
          </a:xfrm>
          <a:prstGeom prst="straightConnector1">
            <a:avLst/>
          </a:prstGeom>
          <a:noFill/>
          <a:ln w="15875" cap="flat" cmpd="sng">
            <a:solidFill>
              <a:schemeClr val="dk1"/>
            </a:solidFill>
            <a:prstDash val="solid"/>
            <a:round/>
            <a:headEnd type="none" w="med" len="med"/>
            <a:tailEnd type="triangle" w="lg" len="lg"/>
          </a:ln>
        </p:spPr>
      </p:cxnSp>
      <p:cxnSp>
        <p:nvCxnSpPr>
          <p:cNvPr id="928" name="Shape 928"/>
          <p:cNvCxnSpPr/>
          <p:nvPr/>
        </p:nvCxnSpPr>
        <p:spPr>
          <a:xfrm>
            <a:off x="4195571" y="4607694"/>
            <a:ext cx="418338" cy="0"/>
          </a:xfrm>
          <a:prstGeom prst="straightConnector1">
            <a:avLst/>
          </a:prstGeom>
          <a:noFill/>
          <a:ln w="15875" cap="flat" cmpd="sng">
            <a:solidFill>
              <a:schemeClr val="dk1"/>
            </a:solidFill>
            <a:prstDash val="solid"/>
            <a:round/>
            <a:headEnd type="none" w="med" len="med"/>
            <a:tailEnd type="triangle" w="lg" len="lg"/>
          </a:ln>
        </p:spPr>
      </p:cxnSp>
      <p:sp>
        <p:nvSpPr>
          <p:cNvPr id="929" name="Shape 929"/>
          <p:cNvSpPr/>
          <p:nvPr/>
        </p:nvSpPr>
        <p:spPr>
          <a:xfrm>
            <a:off x="2620899" y="4427646"/>
            <a:ext cx="1674114"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Collect TRaPs and generate eTRaP products</a:t>
            </a:r>
          </a:p>
        </p:txBody>
      </p:sp>
      <p:sp>
        <p:nvSpPr>
          <p:cNvPr id="930" name="Shape 930"/>
          <p:cNvSpPr txBox="1"/>
          <p:nvPr/>
        </p:nvSpPr>
        <p:spPr>
          <a:xfrm>
            <a:off x="1842134" y="4361475"/>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Y</a:t>
            </a:r>
          </a:p>
        </p:txBody>
      </p:sp>
      <p:sp>
        <p:nvSpPr>
          <p:cNvPr id="931" name="Shape 931"/>
          <p:cNvSpPr/>
          <p:nvPr/>
        </p:nvSpPr>
        <p:spPr>
          <a:xfrm>
            <a:off x="3733800" y="2438400"/>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 AMSR2 TRaPs</a:t>
            </a:r>
          </a:p>
        </p:txBody>
      </p:sp>
      <p:pic>
        <p:nvPicPr>
          <p:cNvPr id="932" name="Shape 932"/>
          <p:cNvPicPr preferRelativeResize="0">
            <a:picLocks noGrp="1"/>
          </p:cNvPicPr>
          <p:nvPr>
            <p:ph type="body" idx="1"/>
          </p:nvPr>
        </p:nvPicPr>
        <p:blipFill rotWithShape="1">
          <a:blip r:embed="rId3">
            <a:alphaModFix/>
          </a:blip>
          <a:srcRect/>
          <a:stretch/>
        </p:blipFill>
        <p:spPr>
          <a:xfrm>
            <a:off x="1107976" y="5330285"/>
            <a:ext cx="3464022" cy="1257432"/>
          </a:xfrm>
          <a:prstGeom prst="rect">
            <a:avLst/>
          </a:prstGeom>
          <a:noFill/>
          <a:ln>
            <a:noFill/>
          </a:ln>
        </p:spPr>
      </p:pic>
      <p:sp>
        <p:nvSpPr>
          <p:cNvPr id="933" name="Shape 933"/>
          <p:cNvSpPr/>
          <p:nvPr/>
        </p:nvSpPr>
        <p:spPr>
          <a:xfrm>
            <a:off x="4575807" y="3751875"/>
            <a:ext cx="2726055" cy="1491176"/>
          </a:xfrm>
          <a:prstGeom prst="flowChartProcess">
            <a:avLst/>
          </a:prstGeom>
          <a:gradFill>
            <a:gsLst>
              <a:gs pos="0">
                <a:srgbClr val="949494"/>
              </a:gs>
              <a:gs pos="43000">
                <a:srgbClr val="C4C4C4"/>
              </a:gs>
              <a:gs pos="93000">
                <a:srgbClr val="EDEDED"/>
              </a:gs>
              <a:gs pos="100000">
                <a:srgbClr val="F9F9F9"/>
              </a:gs>
            </a:gsLst>
            <a:path path="circle">
              <a:fillToRect l="50000" t="50000" r="50000" b="50000"/>
            </a:path>
            <a:tileRect/>
          </a:gradFill>
          <a:ln w="9525" cap="flat" cmpd="sng">
            <a:solidFill>
              <a:schemeClr val="dk1"/>
            </a:solidFill>
            <a:prstDash val="solid"/>
            <a:round/>
            <a:headEnd type="none" w="med" len="med"/>
            <a:tailEnd type="none" w="med" len="med"/>
          </a:ln>
          <a:effectLst>
            <a:outerShdw blurRad="57150" dist="38100" dir="5400000" algn="ctr" rotWithShape="0">
              <a:srgbClr val="000000"/>
            </a:outerShdw>
          </a:effectLst>
        </p:spPr>
        <p:txBody>
          <a:bodyPr lIns="18275" tIns="18275" rIns="18275" bIns="18275" anchor="ctr" anchorCtr="1">
            <a:noAutofit/>
          </a:bodyPr>
          <a:lstStyle/>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1.ensemble mean rainfall(6-h and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2.probability-matched ensemble mean rainfall(6-h and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3.PoP exceeding 25 mm (6-h)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4.PoP exceeding 50mm (6-h and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5. PoP exceeding 75mm( 6-h)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6. PoP exceeding 100m (6-h and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7. PoP exceeding 150 mm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8. PoP exceeding 200 mm (24-h)</a:t>
            </a:r>
          </a:p>
        </p:txBody>
      </p:sp>
      <p:sp>
        <p:nvSpPr>
          <p:cNvPr id="934" name="Shape 934"/>
          <p:cNvSpPr txBox="1"/>
          <p:nvPr/>
        </p:nvSpPr>
        <p:spPr>
          <a:xfrm>
            <a:off x="5486398" y="5214266"/>
            <a:ext cx="685801"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McIDAS</a:t>
            </a:r>
          </a:p>
        </p:txBody>
      </p:sp>
      <p:sp>
        <p:nvSpPr>
          <p:cNvPr id="935" name="Shape 935"/>
          <p:cNvSpPr/>
          <p:nvPr/>
        </p:nvSpPr>
        <p:spPr>
          <a:xfrm>
            <a:off x="7731629" y="4346855"/>
            <a:ext cx="1080137"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eTRaP data format converter</a:t>
            </a:r>
          </a:p>
        </p:txBody>
      </p:sp>
      <p:cxnSp>
        <p:nvCxnSpPr>
          <p:cNvPr id="936" name="Shape 936"/>
          <p:cNvCxnSpPr/>
          <p:nvPr/>
        </p:nvCxnSpPr>
        <p:spPr>
          <a:xfrm>
            <a:off x="7313292" y="4595764"/>
            <a:ext cx="418338" cy="0"/>
          </a:xfrm>
          <a:prstGeom prst="straightConnector1">
            <a:avLst/>
          </a:prstGeom>
          <a:noFill/>
          <a:ln w="15875" cap="flat" cmpd="sng">
            <a:solidFill>
              <a:schemeClr val="dk1"/>
            </a:solidFill>
            <a:prstDash val="solid"/>
            <a:round/>
            <a:headEnd type="none" w="med" len="med"/>
            <a:tailEnd type="triangle" w="lg" len="lg"/>
          </a:ln>
        </p:spPr>
      </p:cxnSp>
      <p:cxnSp>
        <p:nvCxnSpPr>
          <p:cNvPr id="937" name="Shape 937"/>
          <p:cNvCxnSpPr>
            <a:stCxn id="935" idx="2"/>
          </p:cNvCxnSpPr>
          <p:nvPr/>
        </p:nvCxnSpPr>
        <p:spPr>
          <a:xfrm>
            <a:off x="8271698" y="4706954"/>
            <a:ext cx="0" cy="797700"/>
          </a:xfrm>
          <a:prstGeom prst="straightConnector1">
            <a:avLst/>
          </a:prstGeom>
          <a:noFill/>
          <a:ln w="15875" cap="flat" cmpd="sng">
            <a:solidFill>
              <a:schemeClr val="dk1"/>
            </a:solidFill>
            <a:prstDash val="solid"/>
            <a:round/>
            <a:headEnd type="none" w="med" len="med"/>
            <a:tailEnd type="triangle" w="lg" len="lg"/>
          </a:ln>
        </p:spPr>
      </p:cxnSp>
      <p:sp>
        <p:nvSpPr>
          <p:cNvPr id="938" name="Shape 938"/>
          <p:cNvSpPr/>
          <p:nvPr/>
        </p:nvSpPr>
        <p:spPr>
          <a:xfrm>
            <a:off x="7485314" y="5504567"/>
            <a:ext cx="1572767" cy="360098"/>
          </a:xfrm>
          <a:prstGeom prst="flowChartProcess">
            <a:avLst/>
          </a:prstGeom>
          <a:gradFill>
            <a:gsLst>
              <a:gs pos="0">
                <a:srgbClr val="949494"/>
              </a:gs>
              <a:gs pos="43000">
                <a:srgbClr val="C4C4C4"/>
              </a:gs>
              <a:gs pos="93000">
                <a:srgbClr val="EDEDED"/>
              </a:gs>
              <a:gs pos="100000">
                <a:srgbClr val="F9F9F9"/>
              </a:gs>
            </a:gsLst>
            <a:path path="circle">
              <a:fillToRect l="50000" t="50000" r="50000" b="50000"/>
            </a:path>
            <a:tileRect/>
          </a:gradFill>
          <a:ln w="9525" cap="flat" cmpd="sng">
            <a:solidFill>
              <a:schemeClr val="dk1"/>
            </a:solidFill>
            <a:prstDash val="solid"/>
            <a:round/>
            <a:headEnd type="none" w="med" len="med"/>
            <a:tailEnd type="none" w="med" len="med"/>
          </a:ln>
          <a:effectLst>
            <a:outerShdw blurRad="57150" dist="38100" dir="5400000" algn="ctr" rotWithShape="0">
              <a:srgbClr val="000000"/>
            </a:outerShdw>
          </a:effectLst>
        </p:spPr>
        <p:txBody>
          <a:bodyPr lIns="18275" tIns="18275" rIns="18275" bIns="18275" anchor="ctr" anchorCtr="1">
            <a:noAutofit/>
          </a:bodyPr>
          <a:lstStyle/>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eTRaP product in Ascii and image and tar file</a:t>
            </a:r>
          </a:p>
        </p:txBody>
      </p:sp>
      <p:sp>
        <p:nvSpPr>
          <p:cNvPr id="939" name="Shape 939"/>
          <p:cNvSpPr/>
          <p:nvPr/>
        </p:nvSpPr>
        <p:spPr>
          <a:xfrm>
            <a:off x="3657600" y="2743200"/>
            <a:ext cx="1920239" cy="198516"/>
          </a:xfrm>
          <a:prstGeom prst="flowChartInputOutput">
            <a:avLst/>
          </a:prstGeom>
          <a:solidFill>
            <a:srgbClr val="FF7C80"/>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GMI TRaPs</a:t>
            </a:r>
          </a:p>
        </p:txBody>
      </p:sp>
      <p:cxnSp>
        <p:nvCxnSpPr>
          <p:cNvPr id="940" name="Shape 940"/>
          <p:cNvCxnSpPr>
            <a:stCxn id="916" idx="5"/>
            <a:endCxn id="929" idx="0"/>
          </p:cNvCxnSpPr>
          <p:nvPr/>
        </p:nvCxnSpPr>
        <p:spPr>
          <a:xfrm>
            <a:off x="3153156" y="2232858"/>
            <a:ext cx="304800" cy="2194800"/>
          </a:xfrm>
          <a:prstGeom prst="bentConnector2">
            <a:avLst/>
          </a:prstGeom>
          <a:noFill/>
          <a:ln w="15875" cap="flat" cmpd="sng">
            <a:solidFill>
              <a:schemeClr val="dk1"/>
            </a:solidFill>
            <a:prstDash val="solid"/>
            <a:round/>
            <a:headEnd type="none" w="med" len="med"/>
            <a:tailEnd type="triangle" w="lg" len="lg"/>
          </a:ln>
        </p:spPr>
      </p:cxnSp>
      <p:cxnSp>
        <p:nvCxnSpPr>
          <p:cNvPr id="941" name="Shape 941"/>
          <p:cNvCxnSpPr>
            <a:stCxn id="917" idx="5"/>
            <a:endCxn id="929" idx="0"/>
          </p:cNvCxnSpPr>
          <p:nvPr/>
        </p:nvCxnSpPr>
        <p:spPr>
          <a:xfrm>
            <a:off x="3099815" y="2537658"/>
            <a:ext cx="358200" cy="1890000"/>
          </a:xfrm>
          <a:prstGeom prst="bentConnector2">
            <a:avLst/>
          </a:prstGeom>
          <a:noFill/>
          <a:ln w="15875" cap="flat" cmpd="sng">
            <a:solidFill>
              <a:schemeClr val="dk1"/>
            </a:solidFill>
            <a:prstDash val="solid"/>
            <a:round/>
            <a:headEnd type="none" w="med" len="med"/>
            <a:tailEnd type="triangle" w="lg" len="lg"/>
          </a:ln>
        </p:spPr>
      </p:cxnSp>
      <p:cxnSp>
        <p:nvCxnSpPr>
          <p:cNvPr id="942" name="Shape 942"/>
          <p:cNvCxnSpPr>
            <a:stCxn id="918" idx="5"/>
            <a:endCxn id="929" idx="0"/>
          </p:cNvCxnSpPr>
          <p:nvPr/>
        </p:nvCxnSpPr>
        <p:spPr>
          <a:xfrm>
            <a:off x="3023615" y="2842458"/>
            <a:ext cx="434400" cy="1585200"/>
          </a:xfrm>
          <a:prstGeom prst="bentConnector2">
            <a:avLst/>
          </a:prstGeom>
          <a:noFill/>
          <a:ln w="15875" cap="flat" cmpd="sng">
            <a:solidFill>
              <a:schemeClr val="dk1"/>
            </a:solidFill>
            <a:prstDash val="solid"/>
            <a:round/>
            <a:headEnd type="none" w="med" len="med"/>
            <a:tailEnd type="triangle" w="lg" len="lg"/>
          </a:ln>
        </p:spPr>
      </p:cxnSp>
      <p:cxnSp>
        <p:nvCxnSpPr>
          <p:cNvPr id="943" name="Shape 943"/>
          <p:cNvCxnSpPr>
            <a:stCxn id="919" idx="2"/>
            <a:endCxn id="929" idx="0"/>
          </p:cNvCxnSpPr>
          <p:nvPr/>
        </p:nvCxnSpPr>
        <p:spPr>
          <a:xfrm flipH="1">
            <a:off x="3457824" y="2232858"/>
            <a:ext cx="468000" cy="2194800"/>
          </a:xfrm>
          <a:prstGeom prst="bentConnector2">
            <a:avLst/>
          </a:prstGeom>
          <a:noFill/>
          <a:ln w="15875" cap="flat" cmpd="sng">
            <a:solidFill>
              <a:schemeClr val="dk1"/>
            </a:solidFill>
            <a:prstDash val="solid"/>
            <a:round/>
            <a:headEnd type="none" w="med" len="med"/>
            <a:tailEnd type="triangle" w="lg" len="lg"/>
          </a:ln>
        </p:spPr>
      </p:cxnSp>
      <p:cxnSp>
        <p:nvCxnSpPr>
          <p:cNvPr id="944" name="Shape 944"/>
          <p:cNvCxnSpPr>
            <a:stCxn id="931" idx="2"/>
            <a:endCxn id="929" idx="0"/>
          </p:cNvCxnSpPr>
          <p:nvPr/>
        </p:nvCxnSpPr>
        <p:spPr>
          <a:xfrm flipH="1">
            <a:off x="3457824" y="2537658"/>
            <a:ext cx="468000" cy="1890000"/>
          </a:xfrm>
          <a:prstGeom prst="bentConnector2">
            <a:avLst/>
          </a:prstGeom>
          <a:noFill/>
          <a:ln w="15875" cap="flat" cmpd="sng">
            <a:solidFill>
              <a:schemeClr val="dk1"/>
            </a:solidFill>
            <a:prstDash val="solid"/>
            <a:round/>
            <a:headEnd type="none" w="med" len="med"/>
            <a:tailEnd type="triangle" w="lg" len="lg"/>
          </a:ln>
        </p:spPr>
      </p:cxnSp>
      <p:cxnSp>
        <p:nvCxnSpPr>
          <p:cNvPr id="945" name="Shape 945"/>
          <p:cNvCxnSpPr>
            <a:stCxn id="939" idx="2"/>
            <a:endCxn id="929" idx="0"/>
          </p:cNvCxnSpPr>
          <p:nvPr/>
        </p:nvCxnSpPr>
        <p:spPr>
          <a:xfrm flipH="1">
            <a:off x="3457824" y="2842458"/>
            <a:ext cx="391800" cy="1585200"/>
          </a:xfrm>
          <a:prstGeom prst="bentConnector2">
            <a:avLst/>
          </a:prstGeom>
          <a:noFill/>
          <a:ln w="15875" cap="flat" cmpd="sng">
            <a:solidFill>
              <a:schemeClr val="dk1"/>
            </a:solidFill>
            <a:prstDash val="solid"/>
            <a:round/>
            <a:headEnd type="none" w="med" len="med"/>
            <a:tailEnd type="triangle" w="lg" len="lg"/>
          </a:ln>
        </p:spPr>
      </p:cxnSp>
      <p:sp>
        <p:nvSpPr>
          <p:cNvPr id="946" name="Shape 946"/>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Product Processing (4/4)</a:t>
            </a:r>
          </a:p>
        </p:txBody>
      </p:sp>
      <p:sp>
        <p:nvSpPr>
          <p:cNvPr id="947" name="Shape 94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88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Shape 953"/>
          <p:cNvSpPr txBox="1">
            <a:spLocks noGrp="1"/>
          </p:cNvSpPr>
          <p:nvPr>
            <p:ph type="title" idx="4294967295"/>
          </p:nvPr>
        </p:nvSpPr>
        <p:spPr>
          <a:xfrm>
            <a:off x="0" y="1143000"/>
            <a:ext cx="9144000" cy="1017587"/>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eTRaP – Run Schedule</a:t>
            </a:r>
            <a:r>
              <a:rPr lang="en-US" sz="4800" b="1" i="0" u="none" strike="noStrike" cap="none">
                <a:solidFill>
                  <a:srgbClr val="002060"/>
                </a:solidFill>
                <a:latin typeface="Calibri"/>
                <a:ea typeface="Calibri"/>
                <a:cs typeface="Calibri"/>
                <a:sym typeface="Calibri"/>
              </a:rPr>
              <a:t/>
            </a:r>
            <a:br>
              <a:rPr lang="en-US" sz="48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Data Retrieval and Processing</a:t>
            </a:r>
          </a:p>
        </p:txBody>
      </p:sp>
      <p:sp>
        <p:nvSpPr>
          <p:cNvPr id="954" name="Shape 954"/>
          <p:cNvSpPr txBox="1">
            <a:spLocks noGrp="1"/>
          </p:cNvSpPr>
          <p:nvPr>
            <p:ph type="body" idx="4294967295"/>
          </p:nvPr>
        </p:nvSpPr>
        <p:spPr>
          <a:xfrm>
            <a:off x="381000" y="2362200"/>
            <a:ext cx="8001000" cy="31241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1400" b="0" i="0" u="none" strike="noStrike" cap="none">
                <a:solidFill>
                  <a:schemeClr val="dk1"/>
                </a:solidFill>
                <a:latin typeface="Courier New"/>
                <a:ea typeface="Courier New"/>
                <a:cs typeface="Courier New"/>
                <a:sym typeface="Courier New"/>
              </a:rPr>
              <a:t>0,10,20,30,40,50 * * * * $HOME/mcidas/pctrap-V3/getpPass.pl &gt; /data/TRAP/log/getpPass.log 2&gt;&amp;1</a:t>
            </a:r>
          </a:p>
          <a:p>
            <a:pPr marL="273050" marR="0" lvl="0" indent="-273050" algn="l" rtl="0">
              <a:spcBef>
                <a:spcPts val="280"/>
              </a:spcBef>
              <a:spcAft>
                <a:spcPts val="0"/>
              </a:spcAft>
              <a:buClr>
                <a:srgbClr val="0BD0D9"/>
              </a:buClr>
              <a:buSzPct val="95000"/>
              <a:buFont typeface="Noto Sans Symbols"/>
              <a:buChar char="●"/>
            </a:pPr>
            <a:r>
              <a:rPr lang="en-US" sz="1400" b="0" i="0" u="none" strike="noStrike" cap="none">
                <a:solidFill>
                  <a:schemeClr val="dk1"/>
                </a:solidFill>
                <a:latin typeface="Courier New"/>
                <a:ea typeface="Courier New"/>
                <a:cs typeface="Courier New"/>
                <a:sym typeface="Courier New"/>
              </a:rPr>
              <a:t>1,11,21,31,41,51 * * * * $HOME/mcidas/pctrap-V3/pctrap-auto-newTime.pl &gt;&gt; /data/TRAP/log/autoTRAP.log 2&gt;/data/TRAP/log/autoTRAP.err</a:t>
            </a:r>
          </a:p>
          <a:p>
            <a:pPr marL="273050" marR="0" lvl="0" indent="-273050" algn="l" rtl="0">
              <a:spcBef>
                <a:spcPts val="280"/>
              </a:spcBef>
              <a:spcAft>
                <a:spcPts val="0"/>
              </a:spcAft>
              <a:buClr>
                <a:srgbClr val="0BD0D9"/>
              </a:buClr>
              <a:buSzPct val="95000"/>
              <a:buFont typeface="Noto Sans Symbols"/>
              <a:buNone/>
            </a:pPr>
            <a:endParaRPr sz="1400" b="0" i="0" u="none" strike="noStrike" cap="none">
              <a:solidFill>
                <a:schemeClr val="dk1"/>
              </a:solidFill>
              <a:latin typeface="Courier New"/>
              <a:ea typeface="Courier New"/>
              <a:cs typeface="Courier New"/>
              <a:sym typeface="Courier New"/>
            </a:endParaRPr>
          </a:p>
          <a:p>
            <a:pPr marL="273050" marR="0" lvl="0" indent="-273050" algn="l" rtl="0">
              <a:spcBef>
                <a:spcPts val="280"/>
              </a:spcBef>
              <a:spcAft>
                <a:spcPts val="0"/>
              </a:spcAft>
              <a:buClr>
                <a:srgbClr val="0BD0D9"/>
              </a:buClr>
              <a:buSzPct val="95000"/>
              <a:buFont typeface="Noto Sans Symbols"/>
              <a:buChar char="●"/>
            </a:pPr>
            <a:r>
              <a:rPr lang="en-US" sz="1400" b="0" i="0" u="none" strike="noStrike" cap="none">
                <a:solidFill>
                  <a:schemeClr val="dk1"/>
                </a:solidFill>
                <a:latin typeface="Courier New"/>
                <a:ea typeface="Courier New"/>
                <a:cs typeface="Courier New"/>
                <a:sym typeface="Courier New"/>
              </a:rPr>
              <a:t>5 * * * * $HOME/mcidas/etrap/scripts/etrap_mainF.sh &gt; /tmp/etrap.out 2&gt;&amp;1</a:t>
            </a:r>
          </a:p>
          <a:p>
            <a:pPr marL="273050" marR="0" lvl="0" indent="-273050" algn="l" rtl="0">
              <a:spcBef>
                <a:spcPts val="280"/>
              </a:spcBef>
              <a:spcAft>
                <a:spcPts val="0"/>
              </a:spcAft>
              <a:buClr>
                <a:srgbClr val="0BD0D9"/>
              </a:buClr>
              <a:buSzPct val="95000"/>
              <a:buFont typeface="Noto Sans Symbols"/>
              <a:buChar char="●"/>
            </a:pPr>
            <a:r>
              <a:rPr lang="en-US" sz="1400" b="0" i="0" u="none" strike="noStrike" cap="none">
                <a:solidFill>
                  <a:schemeClr val="dk1"/>
                </a:solidFill>
                <a:latin typeface="Courier New"/>
                <a:ea typeface="Courier New"/>
                <a:cs typeface="Courier New"/>
                <a:sym typeface="Courier New"/>
              </a:rPr>
              <a:t>5 23 * * * $HOME/mcidas/etrap/scripts/createTar_NCDC.sh &gt; /tmp/sendTar_NCDC.log 2&gt;&amp;1</a:t>
            </a:r>
          </a:p>
          <a:p>
            <a:pPr marL="273050" marR="0" lvl="0" indent="-273050" algn="l" rtl="0">
              <a:spcBef>
                <a:spcPts val="320"/>
              </a:spcBef>
              <a:spcAft>
                <a:spcPts val="0"/>
              </a:spcAft>
              <a:buClr>
                <a:srgbClr val="0BD0D9"/>
              </a:buClr>
              <a:buSzPct val="95000"/>
              <a:buFont typeface="Noto Sans Symbols"/>
              <a:buNone/>
            </a:pPr>
            <a:endParaRPr sz="1600" b="0" i="0" u="none" strike="noStrike" cap="none">
              <a:solidFill>
                <a:schemeClr val="dk1"/>
              </a:solidFill>
              <a:latin typeface="Arial"/>
              <a:ea typeface="Arial"/>
              <a:cs typeface="Arial"/>
              <a:sym typeface="Arial"/>
            </a:endParaRPr>
          </a:p>
        </p:txBody>
      </p:sp>
      <p:sp>
        <p:nvSpPr>
          <p:cNvPr id="955" name="Shape 955"/>
          <p:cNvSpPr txBox="1">
            <a:spLocks noGrp="1"/>
          </p:cNvSpPr>
          <p:nvPr>
            <p:ph type="dt" idx="10"/>
          </p:nvPr>
        </p:nvSpPr>
        <p:spPr>
          <a:xfrm>
            <a:off x="457200" y="6356351"/>
            <a:ext cx="21335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2/17/2017</a:t>
            </a:r>
          </a:p>
        </p:txBody>
      </p:sp>
      <p:sp>
        <p:nvSpPr>
          <p:cNvPr id="956" name="Shape 956"/>
          <p:cNvSpPr txBox="1">
            <a:spLocks noGrp="1"/>
          </p:cNvSpPr>
          <p:nvPr>
            <p:ph type="ftr" idx="11"/>
          </p:nvPr>
        </p:nvSpPr>
        <p:spPr>
          <a:xfrm>
            <a:off x="3352800" y="6019800"/>
            <a:ext cx="3552825" cy="3286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eTRaP Operational Readiness Review</a:t>
            </a:r>
          </a:p>
        </p:txBody>
      </p:sp>
      <p:sp>
        <p:nvSpPr>
          <p:cNvPr id="957" name="Shape 95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89</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subTitle" idx="1"/>
          </p:nvPr>
        </p:nvSpPr>
        <p:spPr>
          <a:xfrm>
            <a:off x="533400" y="1905000"/>
            <a:ext cx="7239000" cy="4343400"/>
          </a:xfrm>
          <a:prstGeom prst="rect">
            <a:avLst/>
          </a:prstGeom>
          <a:solidFill>
            <a:schemeClr val="lt1"/>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0BD0D9"/>
              </a:buClr>
              <a:buSzPct val="25000"/>
              <a:buFont typeface="Noto Sans Symbols"/>
              <a:buNone/>
            </a:pPr>
            <a:r>
              <a:rPr lang="en-US" sz="1600" b="1" i="0" u="none" strike="noStrike" cap="none" dirty="0">
                <a:solidFill>
                  <a:schemeClr val="dk1"/>
                </a:solidFill>
                <a:latin typeface="Calibri"/>
                <a:ea typeface="Calibri"/>
                <a:cs typeface="Calibri"/>
                <a:sym typeface="Calibri"/>
              </a:rPr>
              <a:t>IPT Lead: </a:t>
            </a:r>
            <a:r>
              <a:rPr lang="en-US" sz="1600" b="0" i="0" u="none" strike="noStrike" cap="none" dirty="0">
                <a:solidFill>
                  <a:schemeClr val="dk1"/>
                </a:solidFill>
                <a:latin typeface="Calibri"/>
                <a:ea typeface="Calibri"/>
                <a:cs typeface="Calibri"/>
                <a:sym typeface="Calibri"/>
              </a:rPr>
              <a:t>Bob Kuligowski (STAR)</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dirty="0">
                <a:solidFill>
                  <a:schemeClr val="dk1"/>
                </a:solidFill>
                <a:latin typeface="Calibri"/>
                <a:ea typeface="Calibri"/>
                <a:cs typeface="Calibri"/>
                <a:sym typeface="Calibri"/>
              </a:rPr>
              <a:t>PAL and IPT Backup Lead: </a:t>
            </a:r>
            <a:r>
              <a:rPr lang="en-US" sz="1600" b="0" i="0" u="none" strike="noStrike" cap="none" dirty="0" err="1">
                <a:solidFill>
                  <a:schemeClr val="dk1"/>
                </a:solidFill>
                <a:latin typeface="Calibri"/>
                <a:ea typeface="Calibri"/>
                <a:cs typeface="Calibri"/>
                <a:sym typeface="Calibri"/>
              </a:rPr>
              <a:t>Liqun</a:t>
            </a:r>
            <a:r>
              <a:rPr lang="en-US" sz="1600" b="0" i="0" u="none" strike="noStrike" cap="none" dirty="0">
                <a:solidFill>
                  <a:schemeClr val="dk1"/>
                </a:solidFill>
                <a:latin typeface="Calibri"/>
                <a:ea typeface="Calibri"/>
                <a:cs typeface="Calibri"/>
                <a:sym typeface="Calibri"/>
              </a:rPr>
              <a:t> Ma (OSPO)</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dirty="0">
                <a:solidFill>
                  <a:schemeClr val="dk1"/>
                </a:solidFill>
                <a:latin typeface="Calibri"/>
                <a:ea typeface="Calibri"/>
                <a:cs typeface="Calibri"/>
                <a:sym typeface="Calibri"/>
              </a:rPr>
              <a:t>Science Advisor:  </a:t>
            </a:r>
            <a:r>
              <a:rPr lang="en-US" sz="1600" b="0" i="0" u="none" strike="noStrike" cap="none" dirty="0">
                <a:solidFill>
                  <a:schemeClr val="dk1"/>
                </a:solidFill>
                <a:latin typeface="Calibri"/>
                <a:ea typeface="Calibri"/>
                <a:cs typeface="Calibri"/>
                <a:sym typeface="Calibri"/>
              </a:rPr>
              <a:t>Elizabeth Ebert (CAWCR - Melbourne, Australia)</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dirty="0">
                <a:solidFill>
                  <a:schemeClr val="dk1"/>
                </a:solidFill>
                <a:latin typeface="Calibri"/>
                <a:ea typeface="Calibri"/>
                <a:cs typeface="Calibri"/>
                <a:sym typeface="Calibri"/>
              </a:rPr>
              <a:t>NESDIS team:</a:t>
            </a:r>
          </a:p>
          <a:p>
            <a:pPr marL="457200" marR="0" lvl="0" indent="-228600" algn="l" rtl="0">
              <a:lnSpc>
                <a:spcPct val="90000"/>
              </a:lnSpc>
              <a:spcBef>
                <a:spcPts val="320"/>
              </a:spcBef>
              <a:spcAft>
                <a:spcPts val="0"/>
              </a:spcAft>
              <a:buClr>
                <a:srgbClr val="0BD0D9"/>
              </a:buClr>
              <a:buSzPct val="25000"/>
              <a:buFont typeface="Noto Sans Symbols"/>
              <a:buNone/>
            </a:pPr>
            <a:r>
              <a:rPr lang="en-US" sz="1600" b="1" i="0" u="none" strike="noStrike" cap="none" dirty="0">
                <a:solidFill>
                  <a:schemeClr val="dk1"/>
                </a:solidFill>
                <a:latin typeface="Calibri"/>
                <a:ea typeface="Calibri"/>
                <a:cs typeface="Calibri"/>
                <a:sym typeface="Calibri"/>
              </a:rPr>
              <a:t>STAR: </a:t>
            </a:r>
            <a:r>
              <a:rPr lang="en-US" sz="1600" b="0" i="0" u="none" strike="noStrike" cap="none" dirty="0">
                <a:solidFill>
                  <a:schemeClr val="dk1"/>
                </a:solidFill>
                <a:latin typeface="Calibri"/>
                <a:ea typeface="Calibri"/>
                <a:cs typeface="Calibri"/>
                <a:sym typeface="Calibri"/>
              </a:rPr>
              <a:t>Ralph Ferraro</a:t>
            </a:r>
          </a:p>
          <a:p>
            <a:pPr marL="457200" marR="0" lvl="0" indent="-228600" algn="l" rtl="0">
              <a:lnSpc>
                <a:spcPct val="90000"/>
              </a:lnSpc>
              <a:spcBef>
                <a:spcPts val="320"/>
              </a:spcBef>
              <a:spcAft>
                <a:spcPts val="0"/>
              </a:spcAft>
              <a:buClr>
                <a:srgbClr val="0BD0D9"/>
              </a:buClr>
              <a:buSzPct val="25000"/>
              <a:buFont typeface="Noto Sans Symbols"/>
              <a:buNone/>
            </a:pPr>
            <a:r>
              <a:rPr lang="en-US" sz="1600" b="1" i="0" u="none" strike="noStrike" cap="none" dirty="0">
                <a:solidFill>
                  <a:schemeClr val="dk1"/>
                </a:solidFill>
                <a:latin typeface="Calibri"/>
                <a:ea typeface="Calibri"/>
                <a:cs typeface="Calibri"/>
                <a:sym typeface="Calibri"/>
              </a:rPr>
              <a:t>OSPO:  </a:t>
            </a:r>
            <a:r>
              <a:rPr lang="en-US" sz="1600" b="0" i="0" u="none" strike="noStrike" cap="none" dirty="0" err="1">
                <a:solidFill>
                  <a:schemeClr val="dk1"/>
                </a:solidFill>
                <a:latin typeface="Calibri"/>
                <a:ea typeface="Calibri"/>
                <a:cs typeface="Calibri"/>
                <a:sym typeface="Calibri"/>
              </a:rPr>
              <a:t>Liqun</a:t>
            </a:r>
            <a:r>
              <a:rPr lang="en-US" sz="1600" b="0" i="0" u="none" strike="noStrike" cap="none" dirty="0">
                <a:solidFill>
                  <a:schemeClr val="dk1"/>
                </a:solidFill>
                <a:latin typeface="Calibri"/>
                <a:ea typeface="Calibri"/>
                <a:cs typeface="Calibri"/>
                <a:sym typeface="Calibri"/>
              </a:rPr>
              <a:t> Ma, </a:t>
            </a:r>
            <a:r>
              <a:rPr lang="en-US" sz="1600" b="0" i="0" u="none" strike="noStrike" cap="none" dirty="0" err="1">
                <a:solidFill>
                  <a:schemeClr val="dk1"/>
                </a:solidFill>
                <a:latin typeface="Calibri"/>
                <a:ea typeface="Calibri"/>
                <a:cs typeface="Calibri"/>
                <a:sym typeface="Calibri"/>
              </a:rPr>
              <a:t>Limin</a:t>
            </a:r>
            <a:r>
              <a:rPr lang="en-US" sz="1600" b="0" i="0" u="none" strike="noStrike" cap="none" dirty="0">
                <a:solidFill>
                  <a:schemeClr val="dk1"/>
                </a:solidFill>
                <a:latin typeface="Calibri"/>
                <a:ea typeface="Calibri"/>
                <a:cs typeface="Calibri"/>
                <a:sym typeface="Calibri"/>
              </a:rPr>
              <a:t> Zhao, Nancy </a:t>
            </a:r>
            <a:r>
              <a:rPr lang="en-US" sz="1600" b="0" i="0" u="none" strike="noStrike" cap="none" dirty="0" err="1">
                <a:solidFill>
                  <a:schemeClr val="dk1"/>
                </a:solidFill>
                <a:latin typeface="Calibri"/>
                <a:ea typeface="Calibri"/>
                <a:cs typeface="Calibri"/>
                <a:sym typeface="Calibri"/>
              </a:rPr>
              <a:t>Merkle</a:t>
            </a:r>
            <a:r>
              <a:rPr lang="en-US" sz="1600" b="0" i="0" u="none" strike="noStrike" cap="none" dirty="0">
                <a:solidFill>
                  <a:schemeClr val="dk1"/>
                </a:solidFill>
                <a:latin typeface="Calibri"/>
                <a:ea typeface="Calibri"/>
                <a:cs typeface="Calibri"/>
                <a:sym typeface="Calibri"/>
              </a:rPr>
              <a:t> (Web Coordinator), Robert </a:t>
            </a:r>
            <a:r>
              <a:rPr lang="en-US" sz="1600" b="0" i="0" u="none" strike="noStrike" cap="none" dirty="0" err="1">
                <a:solidFill>
                  <a:schemeClr val="dk1"/>
                </a:solidFill>
                <a:latin typeface="Calibri"/>
                <a:ea typeface="Calibri"/>
                <a:cs typeface="Calibri"/>
                <a:sym typeface="Calibri"/>
              </a:rPr>
              <a:t>Glassberg</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SGTPrimary</a:t>
            </a:r>
            <a:r>
              <a:rPr lang="en-US" sz="1600" b="0" i="0" u="none" strike="noStrike" cap="none" dirty="0">
                <a:solidFill>
                  <a:schemeClr val="dk1"/>
                </a:solidFill>
                <a:latin typeface="Calibri"/>
                <a:ea typeface="Calibri"/>
                <a:cs typeface="Calibri"/>
                <a:sym typeface="Calibri"/>
              </a:rPr>
              <a:t> Programmer), Clay Davenport (SGT Backup Programmer)</a:t>
            </a:r>
          </a:p>
          <a:p>
            <a:pPr marL="457200" marR="0" lvl="0" indent="-228600" algn="l" rtl="0">
              <a:lnSpc>
                <a:spcPct val="90000"/>
              </a:lnSpc>
              <a:spcBef>
                <a:spcPts val="320"/>
              </a:spcBef>
              <a:spcAft>
                <a:spcPts val="0"/>
              </a:spcAft>
              <a:buClr>
                <a:srgbClr val="0BD0D9"/>
              </a:buClr>
              <a:buSzPct val="25000"/>
              <a:buFont typeface="Noto Sans Symbols"/>
              <a:buNone/>
            </a:pPr>
            <a:r>
              <a:rPr lang="en-US" sz="1600" b="1" i="0" u="none" strike="noStrike" cap="none" dirty="0">
                <a:solidFill>
                  <a:schemeClr val="dk1"/>
                </a:solidFill>
                <a:latin typeface="Calibri"/>
                <a:ea typeface="Calibri"/>
                <a:cs typeface="Calibri"/>
                <a:sym typeface="Calibri"/>
              </a:rPr>
              <a:t>OSGS: </a:t>
            </a:r>
            <a:r>
              <a:rPr lang="en-US" sz="1600" b="0" i="0" u="none" strike="noStrike" cap="none" dirty="0">
                <a:solidFill>
                  <a:schemeClr val="dk1"/>
                </a:solidFill>
                <a:latin typeface="Calibri"/>
                <a:ea typeface="Calibri"/>
                <a:cs typeface="Calibri"/>
                <a:sym typeface="Calibri"/>
              </a:rPr>
              <a:t>Kathryn </a:t>
            </a:r>
            <a:r>
              <a:rPr lang="en-US" sz="1600" b="0" i="0" u="none" strike="noStrike" cap="none" dirty="0" err="1">
                <a:solidFill>
                  <a:schemeClr val="dk1"/>
                </a:solidFill>
                <a:latin typeface="Calibri"/>
                <a:ea typeface="Calibri"/>
                <a:cs typeface="Calibri"/>
                <a:sym typeface="Calibri"/>
              </a:rPr>
              <a:t>Shontz</a:t>
            </a:r>
            <a:endParaRPr lang="en-US" sz="1600" b="0" i="0" u="none" strike="noStrike" cap="none" dirty="0">
              <a:solidFill>
                <a:schemeClr val="dk1"/>
              </a:solidFill>
              <a:latin typeface="Calibri"/>
              <a:ea typeface="Calibri"/>
              <a:cs typeface="Calibri"/>
              <a:sym typeface="Calibri"/>
            </a:endParaRP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dirty="0">
                <a:solidFill>
                  <a:schemeClr val="dk1"/>
                </a:solidFill>
                <a:latin typeface="Calibri"/>
                <a:ea typeface="Calibri"/>
                <a:cs typeface="Calibri"/>
                <a:sym typeface="Calibri"/>
              </a:rPr>
              <a:t>NWS team:</a:t>
            </a:r>
          </a:p>
          <a:p>
            <a:pPr marL="233363" marR="0" lvl="0" indent="-4763" algn="l" rtl="0">
              <a:lnSpc>
                <a:spcPct val="90000"/>
              </a:lnSpc>
              <a:spcBef>
                <a:spcPts val="320"/>
              </a:spcBef>
              <a:spcAft>
                <a:spcPts val="0"/>
              </a:spcAft>
              <a:buClr>
                <a:srgbClr val="0BD0D9"/>
              </a:buClr>
              <a:buSzPct val="25000"/>
              <a:buFont typeface="Noto Sans Symbols"/>
              <a:buNone/>
            </a:pPr>
            <a:r>
              <a:rPr lang="en-US" sz="1600" b="1" i="0" u="none" strike="noStrike" cap="none" dirty="0">
                <a:solidFill>
                  <a:schemeClr val="dk1"/>
                </a:solidFill>
                <a:latin typeface="Calibri"/>
                <a:ea typeface="Calibri"/>
                <a:cs typeface="Calibri"/>
                <a:sym typeface="Calibri"/>
              </a:rPr>
              <a:t>NCEP/TPC/NHC:  </a:t>
            </a:r>
            <a:r>
              <a:rPr lang="en-US" sz="1600" b="0" i="0" u="none" strike="noStrike" cap="none" dirty="0">
                <a:solidFill>
                  <a:schemeClr val="dk1"/>
                </a:solidFill>
                <a:latin typeface="Calibri"/>
                <a:ea typeface="Calibri"/>
                <a:cs typeface="Calibri"/>
                <a:sym typeface="Calibri"/>
              </a:rPr>
              <a:t>Mark </a:t>
            </a:r>
            <a:r>
              <a:rPr lang="en-US" sz="1600" b="0" i="0" u="none" strike="noStrike" cap="none" dirty="0" err="1">
                <a:solidFill>
                  <a:schemeClr val="dk1"/>
                </a:solidFill>
                <a:latin typeface="Calibri"/>
                <a:ea typeface="Calibri"/>
                <a:cs typeface="Calibri"/>
                <a:sym typeface="Calibri"/>
              </a:rPr>
              <a:t>DeMaria</a:t>
            </a:r>
            <a:r>
              <a:rPr lang="en-US" sz="1600" b="0" i="0" u="none" strike="noStrike" cap="none" dirty="0">
                <a:solidFill>
                  <a:schemeClr val="dk1"/>
                </a:solidFill>
                <a:latin typeface="Calibri"/>
                <a:ea typeface="Calibri"/>
                <a:cs typeface="Calibri"/>
                <a:sym typeface="Calibri"/>
              </a:rPr>
              <a:t> (RCLIPER)</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dirty="0">
                <a:solidFill>
                  <a:schemeClr val="dk1"/>
                </a:solidFill>
                <a:latin typeface="Calibri"/>
                <a:ea typeface="Calibri"/>
                <a:cs typeface="Calibri"/>
                <a:sym typeface="Calibri"/>
              </a:rPr>
              <a:t>User team</a:t>
            </a:r>
          </a:p>
          <a:p>
            <a:pPr marL="233363" marR="0" lvl="0" indent="-4763" algn="l" rtl="0">
              <a:lnSpc>
                <a:spcPct val="90000"/>
              </a:lnSpc>
              <a:spcBef>
                <a:spcPts val="320"/>
              </a:spcBef>
              <a:spcAft>
                <a:spcPts val="0"/>
              </a:spcAft>
              <a:buClr>
                <a:srgbClr val="0BD0D9"/>
              </a:buClr>
              <a:buSzPct val="25000"/>
              <a:buFont typeface="Noto Sans Symbols"/>
              <a:buNone/>
            </a:pPr>
            <a:r>
              <a:rPr lang="en-US" sz="1600" b="1" i="0" u="none" strike="noStrike" cap="none" dirty="0">
                <a:solidFill>
                  <a:schemeClr val="dk1"/>
                </a:solidFill>
                <a:latin typeface="Calibri"/>
                <a:ea typeface="Calibri"/>
                <a:cs typeface="Calibri"/>
                <a:sym typeface="Calibri"/>
              </a:rPr>
              <a:t>Leads:  </a:t>
            </a:r>
            <a:r>
              <a:rPr lang="en-US" sz="1600" b="0" i="0" u="none" strike="noStrike" cap="none" dirty="0">
                <a:solidFill>
                  <a:schemeClr val="dk1"/>
                </a:solidFill>
                <a:latin typeface="Calibri"/>
                <a:ea typeface="Calibri"/>
                <a:cs typeface="Calibri"/>
                <a:sym typeface="Calibri"/>
              </a:rPr>
              <a:t>Michael Turk, Alan Schwartz</a:t>
            </a:r>
          </a:p>
          <a:p>
            <a:pPr marL="233363" marR="0" lvl="0" indent="-4763" algn="l" rtl="0">
              <a:lnSpc>
                <a:spcPct val="90000"/>
              </a:lnSpc>
              <a:spcBef>
                <a:spcPts val="320"/>
              </a:spcBef>
              <a:spcAft>
                <a:spcPts val="0"/>
              </a:spcAft>
              <a:buClr>
                <a:srgbClr val="0BD0D9"/>
              </a:buClr>
              <a:buSzPct val="25000"/>
              <a:buFont typeface="Noto Sans Symbols"/>
              <a:buNone/>
            </a:pPr>
            <a:r>
              <a:rPr lang="en-US" sz="1600" b="1" i="0" u="none" strike="noStrike" cap="none" dirty="0">
                <a:solidFill>
                  <a:schemeClr val="dk1"/>
                </a:solidFill>
                <a:latin typeface="Calibri"/>
                <a:ea typeface="Calibri"/>
                <a:cs typeface="Calibri"/>
                <a:sym typeface="Calibri"/>
              </a:rPr>
              <a:t>Others: </a:t>
            </a:r>
            <a:r>
              <a:rPr lang="en-US" sz="1600" b="0" i="0" u="none" strike="noStrike" cap="none" dirty="0">
                <a:solidFill>
                  <a:schemeClr val="dk1"/>
                </a:solidFill>
                <a:latin typeface="Calibri"/>
                <a:ea typeface="Calibri"/>
                <a:cs typeface="Calibri"/>
                <a:sym typeface="Calibri"/>
              </a:rPr>
              <a:t>Dan Brown (TPC), Mark Klein </a:t>
            </a:r>
            <a:r>
              <a:rPr lang="en-US" sz="1600" b="0" i="0" u="none" strike="noStrike" cap="none" dirty="0" smtClean="0">
                <a:solidFill>
                  <a:schemeClr val="dk1"/>
                </a:solidFill>
                <a:latin typeface="Calibri"/>
                <a:ea typeface="Calibri"/>
                <a:cs typeface="Calibri"/>
                <a:sym typeface="Calibri"/>
              </a:rPr>
              <a:t>(WPC</a:t>
            </a:r>
            <a:r>
              <a:rPr lang="en-US" sz="1600" b="0" i="0" u="none" strike="noStrike" cap="none" dirty="0">
                <a:solidFill>
                  <a:schemeClr val="dk1"/>
                </a:solidFill>
                <a:latin typeface="Calibri"/>
                <a:ea typeface="Calibri"/>
                <a:cs typeface="Calibri"/>
                <a:sym typeface="Calibri"/>
              </a:rPr>
              <a:t>), Greg Shelton (West Gulf RFC), </a:t>
            </a:r>
            <a:r>
              <a:rPr lang="en-US" sz="1600" b="0" i="0" u="none" strike="noStrike" cap="none" dirty="0" err="1">
                <a:solidFill>
                  <a:schemeClr val="dk1"/>
                </a:solidFill>
                <a:latin typeface="Calibri"/>
                <a:ea typeface="Calibri"/>
                <a:cs typeface="Calibri"/>
                <a:sym typeface="Calibri"/>
              </a:rPr>
              <a:t>Alipate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Waqaicelua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Nadi</a:t>
            </a:r>
            <a:r>
              <a:rPr lang="en-US" sz="1600" b="0" i="0" u="none" strike="noStrike" cap="none" dirty="0">
                <a:solidFill>
                  <a:schemeClr val="dk1"/>
                </a:solidFill>
                <a:latin typeface="Calibri"/>
                <a:ea typeface="Calibri"/>
                <a:cs typeface="Calibri"/>
                <a:sym typeface="Calibri"/>
              </a:rPr>
              <a:t> Regional Specialized Meteorological Centre (RSMC)), Andrew Burton (Perth TCWC)</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dirty="0">
                <a:solidFill>
                  <a:schemeClr val="dk1"/>
                </a:solidFill>
                <a:latin typeface="Calibri"/>
                <a:ea typeface="Calibri"/>
                <a:cs typeface="Calibri"/>
                <a:sym typeface="Calibri"/>
              </a:rPr>
              <a:t>Product Oversight Panel:  </a:t>
            </a:r>
            <a:r>
              <a:rPr lang="en-US" sz="1600" b="0" i="0" u="none" strike="noStrike" cap="none" dirty="0">
                <a:solidFill>
                  <a:schemeClr val="dk1"/>
                </a:solidFill>
                <a:latin typeface="Calibri"/>
                <a:ea typeface="Calibri"/>
                <a:cs typeface="Calibri"/>
                <a:sym typeface="Calibri"/>
              </a:rPr>
              <a:t>PREPOP</a:t>
            </a:r>
          </a:p>
          <a:p>
            <a:pPr marL="0" marR="0" lvl="0" indent="0" algn="l" rtl="0">
              <a:lnSpc>
                <a:spcPct val="90000"/>
              </a:lnSpc>
              <a:spcBef>
                <a:spcPts val="400"/>
              </a:spcBef>
              <a:spcAft>
                <a:spcPts val="0"/>
              </a:spcAft>
              <a:buClr>
                <a:srgbClr val="0BD0D9"/>
              </a:buClr>
              <a:buSzPct val="25000"/>
              <a:buFont typeface="Noto Sans Symbols"/>
              <a:buNone/>
            </a:pPr>
            <a:endParaRPr sz="2000" b="0" i="0" u="none" strike="noStrike" cap="none" dirty="0">
              <a:solidFill>
                <a:schemeClr val="dk1"/>
              </a:solidFill>
              <a:latin typeface="Arial"/>
              <a:ea typeface="Arial"/>
              <a:cs typeface="Arial"/>
              <a:sym typeface="Arial"/>
            </a:endParaRPr>
          </a:p>
        </p:txBody>
      </p:sp>
      <p:sp>
        <p:nvSpPr>
          <p:cNvPr id="207" name="Shape 207"/>
          <p:cNvSpPr txBox="1"/>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Stakeholders</a:t>
            </a:r>
          </a:p>
        </p:txBody>
      </p:sp>
      <p:sp>
        <p:nvSpPr>
          <p:cNvPr id="208" name="Shape 20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graphicFrame>
        <p:nvGraphicFramePr>
          <p:cNvPr id="962" name="Shape 962"/>
          <p:cNvGraphicFramePr/>
          <p:nvPr/>
        </p:nvGraphicFramePr>
        <p:xfrm>
          <a:off x="0" y="1905000"/>
          <a:ext cx="9144000" cy="4907330"/>
        </p:xfrm>
        <a:graphic>
          <a:graphicData uri="http://schemas.openxmlformats.org/drawingml/2006/table">
            <a:tbl>
              <a:tblPr>
                <a:noFill/>
                <a:tableStyleId>{F94ADCE9-7C77-41DF-AAF1-7481930DA49A}</a:tableStyleId>
              </a:tblPr>
              <a:tblGrid>
                <a:gridCol w="3048000"/>
                <a:gridCol w="3556000"/>
                <a:gridCol w="863600"/>
                <a:gridCol w="1676400"/>
              </a:tblGrid>
              <a:tr h="152400">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File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File name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Array Size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Units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r>
              <a:tr h="407975">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Ensemble average accumulated rainfall for 0-6, 6-12, 12-18, 18-24, and 00-24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AREA file: YYYY&lt;NAME&gt;avgqpf.MMDDHH00.LL, where YYYY is the year, NAME is the storm name, MMDDHH is the initialization month, day, GMT hour, and LL is the time at the beginning of the forecast interval (except 24=24-h forecast). The ASCII file has the same naming convention except with a .TXT at the end.</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6-h accumulations: inches*255/20;</a:t>
                      </a:r>
                    </a:p>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24-h accumulations: inches*255/40.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Probability-weighted accumulated rainfall for 0-6, 6-12, 12-18, 18-24, and 00-24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AREA file: YYYY&lt;NAME&gt;pmqpf.MMDDHH00.LL. The ASCII file has the sane naming convention except with a .TXT at the end.</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Same as above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 of exceedence of 25, 50, 75, or 100 mm rainfall accumulation in 6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YYYY&lt;NAME&gt;pPP(P).MMDDHH00.LL(.TXT) where PP(P) is the threshold value (mm) for the exceedance probability.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Percentage (0-100)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 of exceedence of 50, 100, 150, or 200mm rainfall accumulation in 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YYYY&lt;NAME&gt;pPP(P).MMDDHH00.24 (.TXT)</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Percentage (0-100)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bl>
          </a:graphicData>
        </a:graphic>
      </p:graphicFrame>
      <p:sp>
        <p:nvSpPr>
          <p:cNvPr id="963" name="Shape 963"/>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Output Files</a:t>
            </a:r>
          </a:p>
        </p:txBody>
      </p:sp>
      <p:sp>
        <p:nvSpPr>
          <p:cNvPr id="964" name="Shape 96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90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Shape 969"/>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Output Files</a:t>
            </a:r>
          </a:p>
        </p:txBody>
      </p:sp>
      <p:sp>
        <p:nvSpPr>
          <p:cNvPr id="970" name="Shape 97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91</a:t>
            </a:fld>
            <a:endParaRPr lang="en-US" sz="1400" b="0" i="0" u="none" strike="noStrike" cap="none">
              <a:solidFill>
                <a:srgbClr val="295F71"/>
              </a:solidFill>
              <a:latin typeface="Calibri"/>
              <a:ea typeface="Calibri"/>
              <a:cs typeface="Calibri"/>
              <a:sym typeface="Calibri"/>
            </a:endParaRPr>
          </a:p>
        </p:txBody>
      </p:sp>
      <p:pic>
        <p:nvPicPr>
          <p:cNvPr id="971" name="Shape 971"/>
          <p:cNvPicPr preferRelativeResize="0">
            <a:picLocks noGrp="1"/>
          </p:cNvPicPr>
          <p:nvPr>
            <p:ph type="body" idx="1"/>
          </p:nvPr>
        </p:nvPicPr>
        <p:blipFill rotWithShape="1">
          <a:blip r:embed="rId3">
            <a:alphaModFix/>
          </a:blip>
          <a:srcRect/>
          <a:stretch/>
        </p:blipFill>
        <p:spPr>
          <a:xfrm>
            <a:off x="281587" y="1752600"/>
            <a:ext cx="8582247" cy="4419599"/>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Shape 977"/>
          <p:cNvSpPr txBox="1">
            <a:spLocks noGrp="1"/>
          </p:cNvSpPr>
          <p:nvPr>
            <p:ph type="title" idx="4294967295"/>
          </p:nvPr>
        </p:nvSpPr>
        <p:spPr>
          <a:xfrm>
            <a:off x="304800" y="1066800"/>
            <a:ext cx="8839199"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800" b="1" i="0" u="none" strike="noStrike" cap="none">
                <a:solidFill>
                  <a:srgbClr val="000066"/>
                </a:solidFill>
                <a:latin typeface="Calibri"/>
                <a:ea typeface="Calibri"/>
                <a:cs typeface="Calibri"/>
                <a:sym typeface="Calibri"/>
              </a:rPr>
              <a:t>Outline</a:t>
            </a:r>
          </a:p>
        </p:txBody>
      </p:sp>
      <p:sp>
        <p:nvSpPr>
          <p:cNvPr id="978" name="Shape 978"/>
          <p:cNvSpPr txBox="1">
            <a:spLocks noGrp="1"/>
          </p:cNvSpPr>
          <p:nvPr>
            <p:ph type="body" idx="4294967295"/>
          </p:nvPr>
        </p:nvSpPr>
        <p:spPr>
          <a:xfrm>
            <a:off x="893762" y="20574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Introduction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Risks and Action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System Requirements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5A5A5"/>
                </a:solidFill>
                <a:latin typeface="Calibri"/>
                <a:ea typeface="Calibri"/>
                <a:cs typeface="Calibri"/>
                <a:sym typeface="Calibri"/>
              </a:rPr>
              <a:t>System Description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chemeClr val="dk1"/>
                </a:solidFill>
                <a:latin typeface="Calibri"/>
                <a:ea typeface="Calibri"/>
                <a:cs typeface="Calibri"/>
                <a:sym typeface="Calibri"/>
              </a:rPr>
              <a:t>System Test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System Operational Readiness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Summary</a:t>
            </a:r>
          </a:p>
        </p:txBody>
      </p:sp>
      <p:sp>
        <p:nvSpPr>
          <p:cNvPr id="979" name="Shape 97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92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Shape 985"/>
          <p:cNvSpPr txBox="1">
            <a:spLocks noGrp="1"/>
          </p:cNvSpPr>
          <p:nvPr>
            <p:ph type="ctrTitle" idx="4294967295"/>
          </p:nvPr>
        </p:nvSpPr>
        <p:spPr>
          <a:xfrm>
            <a:off x="990600" y="2209800"/>
            <a:ext cx="7723187" cy="35036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none" strike="noStrike" cap="none">
                <a:solidFill>
                  <a:srgbClr val="002060"/>
                </a:solidFill>
                <a:latin typeface="Calibri"/>
                <a:ea typeface="Calibri"/>
                <a:cs typeface="Calibri"/>
                <a:sym typeface="Calibri"/>
              </a:rPr>
              <a:t>System Test</a:t>
            </a:r>
            <a:br>
              <a:rPr lang="en-US" sz="6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Bob Kuligowski, Robert Glassberg, and Liqun Ma</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 </a:t>
            </a:r>
            <a:r>
              <a:rPr lang="en-US" sz="6000" b="1" i="0" u="none" strike="noStrike" cap="none">
                <a:solidFill>
                  <a:srgbClr val="002060"/>
                </a:solidFill>
                <a:latin typeface="Calibri"/>
                <a:ea typeface="Calibri"/>
                <a:cs typeface="Calibri"/>
                <a:sym typeface="Calibri"/>
              </a:rPr>
              <a:t/>
            </a:r>
            <a:br>
              <a:rPr lang="en-US" sz="6000" b="1" i="0" u="none" strike="noStrike" cap="none">
                <a:solidFill>
                  <a:srgbClr val="002060"/>
                </a:solidFill>
                <a:latin typeface="Calibri"/>
                <a:ea typeface="Calibri"/>
                <a:cs typeface="Calibri"/>
                <a:sym typeface="Calibri"/>
              </a:rPr>
            </a:br>
            <a:endParaRPr lang="en-US" sz="6000" b="1" i="0" u="none" strike="noStrike" cap="none">
              <a:solidFill>
                <a:srgbClr val="002060"/>
              </a:solidFill>
              <a:latin typeface="Calibri"/>
              <a:ea typeface="Calibri"/>
              <a:cs typeface="Calibri"/>
              <a:sym typeface="Calibri"/>
            </a:endParaRPr>
          </a:p>
        </p:txBody>
      </p:sp>
      <p:sp>
        <p:nvSpPr>
          <p:cNvPr id="986" name="Shape 98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93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Shape 991"/>
          <p:cNvSpPr txBox="1">
            <a:spLocks noGrp="1"/>
          </p:cNvSpPr>
          <p:nvPr>
            <p:ph type="title"/>
          </p:nvPr>
        </p:nvSpPr>
        <p:spPr>
          <a:xfrm>
            <a:off x="0" y="1066800"/>
            <a:ext cx="9144000" cy="9144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Objectives</a:t>
            </a:r>
          </a:p>
        </p:txBody>
      </p:sp>
      <p:sp>
        <p:nvSpPr>
          <p:cNvPr id="992" name="Shape 992"/>
          <p:cNvSpPr txBox="1">
            <a:spLocks noGrp="1"/>
          </p:cNvSpPr>
          <p:nvPr>
            <p:ph type="body" idx="1"/>
          </p:nvPr>
        </p:nvSpPr>
        <p:spPr>
          <a:xfrm>
            <a:off x="838200" y="2133600"/>
            <a:ext cx="7924799" cy="4267198"/>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Ensure that GPM/GMI TRaPs are generated correctly.</a:t>
            </a:r>
          </a:p>
          <a:p>
            <a:pPr marL="273050" marR="0" lvl="0" indent="-273050" algn="l" rtl="0">
              <a:lnSpc>
                <a:spcPct val="80000"/>
              </a:lnSpc>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Ensure that GPM/GMI TRaPs are added to eTRaP correctly.</a:t>
            </a:r>
          </a:p>
          <a:p>
            <a:pPr marL="273050" marR="0" lvl="0" indent="-273050" algn="l" rtl="0">
              <a:lnSpc>
                <a:spcPct val="80000"/>
              </a:lnSpc>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Ensure eTRaP distribution and monitoring systems work correctly.</a:t>
            </a:r>
          </a:p>
          <a:p>
            <a:pPr marL="273050" marR="0" lvl="0" indent="-273050" algn="l" rtl="0">
              <a:lnSpc>
                <a:spcPct val="80000"/>
              </a:lnSpc>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No Unit test for this enhancement. </a:t>
            </a:r>
          </a:p>
          <a:p>
            <a:pPr marL="342900" marR="0" lvl="0" indent="-342900" algn="l" rtl="0">
              <a:spcBef>
                <a:spcPts val="560"/>
              </a:spcBef>
              <a:spcAft>
                <a:spcPts val="0"/>
              </a:spcAft>
              <a:buClr>
                <a:srgbClr val="0BD0D9"/>
              </a:buClr>
              <a:buSzPct val="25000"/>
              <a:buFont typeface="Noto Sans Symbols"/>
              <a:buNone/>
            </a:pPr>
            <a:endParaRPr sz="2800" b="0" i="0" u="none" strike="noStrike" cap="none">
              <a:solidFill>
                <a:schemeClr val="dk1"/>
              </a:solidFill>
              <a:latin typeface="Arial"/>
              <a:ea typeface="Arial"/>
              <a:cs typeface="Arial"/>
              <a:sym typeface="Arial"/>
            </a:endParaRPr>
          </a:p>
        </p:txBody>
      </p:sp>
      <p:sp>
        <p:nvSpPr>
          <p:cNvPr id="993" name="Shape 99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94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Shape 998"/>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Environment</a:t>
            </a:r>
          </a:p>
        </p:txBody>
      </p:sp>
      <p:sp>
        <p:nvSpPr>
          <p:cNvPr id="999" name="Shape 999"/>
          <p:cNvSpPr txBox="1"/>
          <p:nvPr/>
        </p:nvSpPr>
        <p:spPr>
          <a:xfrm>
            <a:off x="457200" y="2057400"/>
            <a:ext cx="8229600" cy="4449762"/>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system test for this eTRaP update was performed on geoprod3t:</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Intel(R) Xeon(R) CPU E7- 4850 </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2.00 GHz</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1 GB memory</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RedHat 6.4 64-bit</a:t>
            </a:r>
          </a:p>
          <a:p>
            <a:pPr marL="639763" marR="0" lvl="1" indent="-246062" algn="l" rtl="0">
              <a:lnSpc>
                <a:spcPct val="80000"/>
              </a:lnSpc>
              <a:spcBef>
                <a:spcPts val="360"/>
              </a:spcBef>
              <a:spcAft>
                <a:spcPts val="0"/>
              </a:spcAft>
              <a:buClr>
                <a:schemeClr val="accent1"/>
              </a:buClr>
              <a:buFont typeface="Noto Sans Symbols"/>
              <a:buNone/>
            </a:pPr>
            <a:endParaRPr sz="1800" b="0" i="0" u="none" strike="noStrike" cap="none">
              <a:solidFill>
                <a:schemeClr val="dk1"/>
              </a:solidFill>
              <a:latin typeface="Calibri"/>
              <a:ea typeface="Calibri"/>
              <a:cs typeface="Calibri"/>
              <a:sym typeface="Calibri"/>
            </a:endParaRPr>
          </a:p>
          <a:p>
            <a:pPr marL="273050" marR="0" lvl="0" indent="-273050" algn="l" rtl="0">
              <a:lnSpc>
                <a:spcPct val="80000"/>
              </a:lnSpc>
              <a:spcBef>
                <a:spcPts val="56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McIDAS libraries installed</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McIDASv2012.2</a:t>
            </a:r>
          </a:p>
          <a:p>
            <a:pPr marL="273050" marR="0" lvl="0" indent="-273050" algn="l" rtl="0">
              <a:lnSpc>
                <a:spcPct val="100000"/>
              </a:lnSpc>
              <a:spcBef>
                <a:spcPts val="400"/>
              </a:spcBef>
              <a:spcAft>
                <a:spcPts val="0"/>
              </a:spcAft>
              <a:buClr>
                <a:srgbClr val="0BD0D9"/>
              </a:buClr>
              <a:buFont typeface="Noto Sans Symbols"/>
              <a:buNone/>
            </a:pPr>
            <a:endParaRPr sz="2000" b="0" i="0" u="none" strike="noStrike" cap="none">
              <a:solidFill>
                <a:schemeClr val="dk1"/>
              </a:solidFill>
              <a:latin typeface="Calibri"/>
              <a:ea typeface="Calibri"/>
              <a:cs typeface="Calibri"/>
              <a:sym typeface="Calibri"/>
            </a:endParaRPr>
          </a:p>
        </p:txBody>
      </p:sp>
      <p:sp>
        <p:nvSpPr>
          <p:cNvPr id="1000" name="Shape 100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95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Shape 1005"/>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Datasets</a:t>
            </a:r>
          </a:p>
        </p:txBody>
      </p:sp>
      <p:sp>
        <p:nvSpPr>
          <p:cNvPr id="1006" name="Shape 1006"/>
          <p:cNvSpPr txBox="1">
            <a:spLocks noGrp="1"/>
          </p:cNvSpPr>
          <p:nvPr>
            <p:ph type="body" idx="1"/>
          </p:nvPr>
        </p:nvSpPr>
        <p:spPr>
          <a:xfrm>
            <a:off x="457200" y="2057400"/>
            <a:ext cx="8229600" cy="4373563"/>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0" i="0" u="none" strike="noStrike" cap="none">
                <a:solidFill>
                  <a:schemeClr val="dk1"/>
                </a:solidFill>
                <a:latin typeface="Calibri"/>
                <a:ea typeface="Calibri"/>
                <a:cs typeface="Calibri"/>
                <a:sym typeface="Calibri"/>
              </a:rPr>
              <a:t>Overall system test is conducted on geoprod3t with all required real-time data, including:</a:t>
            </a: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 N18/N19, MetopA/B MHS single-orbit rain rates from SFS/geodist</a:t>
            </a: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SSMIS(F17/F18) single-orbit rain rates from SFS/geodist</a:t>
            </a: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GHE 1HR rainfall accumulations from SFS/geodist</a:t>
            </a: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NPP ATMS MIRS single-orbit rain rates from SFS/geodist</a:t>
            </a: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GCOM-W AMSR2 single-orbit rain rates from SFS/geodist</a:t>
            </a: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GPM GMI single-orbit rain rates from SFS/geodist</a:t>
            </a: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RSMC bulletins from FOS2</a:t>
            </a:r>
          </a:p>
          <a:p>
            <a:pPr marL="639763" marR="0" lvl="1" indent="-246062" algn="l" rtl="0">
              <a:spcBef>
                <a:spcPts val="400"/>
              </a:spcBef>
              <a:spcAft>
                <a:spcPts val="0"/>
              </a:spcAft>
              <a:buClr>
                <a:schemeClr val="accent1"/>
              </a:buClr>
              <a:buSzPct val="85000"/>
              <a:buFont typeface="Noto Sans Symbols"/>
              <a:buNone/>
            </a:pPr>
            <a:endParaRPr sz="2000" b="0" i="0" u="none" strike="noStrike" cap="none">
              <a:solidFill>
                <a:schemeClr val="dk1"/>
              </a:solidFill>
              <a:latin typeface="Arial"/>
              <a:ea typeface="Arial"/>
              <a:cs typeface="Arial"/>
              <a:sym typeface="Arial"/>
            </a:endParaRPr>
          </a:p>
        </p:txBody>
      </p:sp>
      <p:sp>
        <p:nvSpPr>
          <p:cNvPr id="1007" name="Shape 100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96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Shape 1012"/>
          <p:cNvSpPr txBox="1">
            <a:spLocks noGrp="1"/>
          </p:cNvSpPr>
          <p:nvPr>
            <p:ph type="title"/>
          </p:nvPr>
        </p:nvSpPr>
        <p:spPr>
          <a:xfrm>
            <a:off x="914400" y="914400"/>
            <a:ext cx="7239000" cy="9144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Datasets</a:t>
            </a:r>
          </a:p>
        </p:txBody>
      </p:sp>
      <p:sp>
        <p:nvSpPr>
          <p:cNvPr id="1013" name="Shape 1013"/>
          <p:cNvSpPr txBox="1">
            <a:spLocks noGrp="1"/>
          </p:cNvSpPr>
          <p:nvPr>
            <p:ph type="body" idx="1"/>
          </p:nvPr>
        </p:nvSpPr>
        <p:spPr>
          <a:xfrm>
            <a:off x="457200" y="1905000"/>
            <a:ext cx="8229600" cy="3124199"/>
          </a:xfrm>
          <a:prstGeom prst="rect">
            <a:avLst/>
          </a:prstGeom>
          <a:noFill/>
          <a:ln>
            <a:noFill/>
          </a:ln>
        </p:spPr>
        <p:txBody>
          <a:bodyPr lIns="91425" tIns="45700" rIns="91425" bIns="45700" anchor="t" anchorCtr="0">
            <a:noAutofit/>
          </a:bodyPr>
          <a:lstStyle/>
          <a:p>
            <a:pPr marL="246063" marR="0" lvl="1" indent="-246063" algn="l" rtl="0">
              <a:spcBef>
                <a:spcPts val="0"/>
              </a:spcBef>
              <a:spcAft>
                <a:spcPts val="0"/>
              </a:spcAft>
              <a:buClr>
                <a:schemeClr val="accent1"/>
              </a:buClr>
              <a:buSzPct val="85000"/>
              <a:buFont typeface="Noto Sans Symbols"/>
              <a:buChar char="●"/>
            </a:pPr>
            <a:r>
              <a:rPr lang="en-US" sz="2800" b="0" i="0" u="none" strike="noStrike" cap="none">
                <a:solidFill>
                  <a:schemeClr val="dk1"/>
                </a:solidFill>
                <a:latin typeface="Calibri"/>
                <a:ea typeface="Calibri"/>
                <a:cs typeface="Calibri"/>
                <a:sym typeface="Calibri"/>
              </a:rPr>
              <a:t>eTRaP is an event-driven product. It was tested with new input data on the following real storms since it was installed on its test server on December 2016: </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01W - Northwest Pacific</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3S - Southeast Indian</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CARLOS- Southwest Indian</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DINEO - Southwest Indian</a:t>
            </a:r>
          </a:p>
          <a:p>
            <a:pPr marL="393700" marR="0" lvl="1" indent="0" algn="l" rtl="0">
              <a:spcBef>
                <a:spcPts val="600"/>
              </a:spcBef>
              <a:spcAft>
                <a:spcPts val="0"/>
              </a:spcAft>
              <a:buClr>
                <a:schemeClr val="accent1"/>
              </a:buClr>
              <a:buSzPct val="25000"/>
              <a:buFont typeface="Noto Sans Symbols"/>
              <a:buNone/>
            </a:pPr>
            <a:endParaRPr sz="2400" b="0" i="0" u="none" strike="noStrike" cap="none">
              <a:solidFill>
                <a:schemeClr val="dk1"/>
              </a:solidFill>
              <a:latin typeface="Calibri"/>
              <a:ea typeface="Calibri"/>
              <a:cs typeface="Calibri"/>
              <a:sym typeface="Calibri"/>
            </a:endParaRPr>
          </a:p>
          <a:p>
            <a:pPr marL="639763" marR="0" lvl="1" indent="-246062" algn="l" rtl="0">
              <a:lnSpc>
                <a:spcPct val="80000"/>
              </a:lnSpc>
              <a:spcBef>
                <a:spcPts val="560"/>
              </a:spcBef>
              <a:spcAft>
                <a:spcPts val="0"/>
              </a:spcAft>
              <a:buClr>
                <a:schemeClr val="accent1"/>
              </a:buClr>
              <a:buSzPct val="25000"/>
              <a:buFont typeface="Noto Sans Symbols"/>
              <a:buNone/>
            </a:pPr>
            <a:endParaRPr sz="2800" b="0" i="0" u="none" strike="noStrike" cap="none">
              <a:solidFill>
                <a:schemeClr val="dk1"/>
              </a:solidFill>
              <a:latin typeface="Arial"/>
              <a:ea typeface="Arial"/>
              <a:cs typeface="Arial"/>
              <a:sym typeface="Arial"/>
            </a:endParaRPr>
          </a:p>
          <a:p>
            <a:pPr marL="639763" marR="0" lvl="1" indent="-246062" algn="l" rtl="0">
              <a:lnSpc>
                <a:spcPct val="80000"/>
              </a:lnSpc>
              <a:spcBef>
                <a:spcPts val="560"/>
              </a:spcBef>
              <a:spcAft>
                <a:spcPts val="0"/>
              </a:spcAft>
              <a:buClr>
                <a:schemeClr val="accent1"/>
              </a:buClr>
              <a:buSzPct val="25000"/>
              <a:buFont typeface="Noto Sans Symbols"/>
              <a:buNone/>
            </a:pPr>
            <a:r>
              <a:rPr lang="en-US" sz="2800" b="0" i="0" u="none" strike="noStrike" cap="none">
                <a:solidFill>
                  <a:schemeClr val="dk1"/>
                </a:solidFill>
                <a:latin typeface="Arial"/>
                <a:ea typeface="Arial"/>
                <a:cs typeface="Arial"/>
                <a:sym typeface="Arial"/>
              </a:rPr>
              <a:t> </a:t>
            </a:r>
          </a:p>
        </p:txBody>
      </p:sp>
      <p:sp>
        <p:nvSpPr>
          <p:cNvPr id="1014" name="Shape 101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97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Shape 1019"/>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Items</a:t>
            </a:r>
          </a:p>
        </p:txBody>
      </p:sp>
      <p:sp>
        <p:nvSpPr>
          <p:cNvPr id="1020" name="Shape 1020"/>
          <p:cNvSpPr txBox="1">
            <a:spLocks noGrp="1"/>
          </p:cNvSpPr>
          <p:nvPr>
            <p:ph type="body" idx="1"/>
          </p:nvPr>
        </p:nvSpPr>
        <p:spPr>
          <a:xfrm>
            <a:off x="457200" y="1828800"/>
            <a:ext cx="8229600" cy="48767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Production Components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Get GMI rain rate data and generate GMI </a:t>
            </a:r>
            <a:r>
              <a:rPr lang="en-US" sz="2400" b="0" i="0" u="none" strike="noStrike" cap="none" dirty="0" err="1">
                <a:solidFill>
                  <a:schemeClr val="dk1"/>
                </a:solidFill>
                <a:latin typeface="Calibri"/>
                <a:ea typeface="Calibri"/>
                <a:cs typeface="Calibri"/>
                <a:sym typeface="Calibri"/>
              </a:rPr>
              <a:t>TRaPs</a:t>
            </a:r>
            <a:endParaRPr lang="en-US" sz="24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Add GMI </a:t>
            </a:r>
            <a:r>
              <a:rPr lang="en-US" sz="2400" b="0" i="0" u="none" strike="noStrike" cap="none" dirty="0" err="1">
                <a:solidFill>
                  <a:schemeClr val="dk1"/>
                </a:solidFill>
                <a:latin typeface="Calibri"/>
                <a:ea typeface="Calibri"/>
                <a:cs typeface="Calibri"/>
                <a:sym typeface="Calibri"/>
              </a:rPr>
              <a:t>TRaPs</a:t>
            </a:r>
            <a:r>
              <a:rPr lang="en-US" sz="2400" b="0" i="0" u="none" strike="noStrike" cap="none" dirty="0">
                <a:solidFill>
                  <a:schemeClr val="dk1"/>
                </a:solidFill>
                <a:latin typeface="Calibri"/>
                <a:ea typeface="Calibri"/>
                <a:cs typeface="Calibri"/>
                <a:sym typeface="Calibri"/>
              </a:rPr>
              <a:t> to eTRaP</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Dissemination Components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DDS – ASCII and tar files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GP50 –  gifs and text logs for Web monitoring</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Since this is just a product upgrade for eTRaP, all dissemination components are unchanged and no test for data distribution.</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QC Monitoring Components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No test for monitoring.</a:t>
            </a:r>
          </a:p>
        </p:txBody>
      </p:sp>
      <p:sp>
        <p:nvSpPr>
          <p:cNvPr id="1021" name="Shape 102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98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Shape 1026"/>
          <p:cNvSpPr txBox="1">
            <a:spLocks noGrp="1"/>
          </p:cNvSpPr>
          <p:nvPr>
            <p:ph type="title"/>
          </p:nvPr>
        </p:nvSpPr>
        <p:spPr>
          <a:xfrm>
            <a:off x="0" y="1066800"/>
            <a:ext cx="8991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Configuration</a:t>
            </a:r>
          </a:p>
        </p:txBody>
      </p:sp>
      <p:sp>
        <p:nvSpPr>
          <p:cNvPr id="1027" name="Shape 1027"/>
          <p:cNvSpPr txBox="1">
            <a:spLocks noGrp="1"/>
          </p:cNvSpPr>
          <p:nvPr>
            <p:ph type="body" idx="1"/>
          </p:nvPr>
        </p:nvSpPr>
        <p:spPr>
          <a:xfrm>
            <a:off x="533400" y="1905000"/>
            <a:ext cx="8229600" cy="46481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Define input/output locations</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Make sure the input data are all available</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Make sure all output directories are generated</a:t>
            </a:r>
          </a:p>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Compile source code</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In ../src,  execute ‘make’ </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Verify all executable ‘*.exe’ generated and put in ../bin</a:t>
            </a:r>
          </a:p>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Prepare scripts</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Test acquisition drivers, process driver, product generation driver, and dissemination scripts individually </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System test of scripts’ interactivity and compatibility on cron daemon</a:t>
            </a:r>
          </a:p>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Set up cron table for eTRaP</a:t>
            </a:r>
          </a:p>
        </p:txBody>
      </p:sp>
      <p:sp>
        <p:nvSpPr>
          <p:cNvPr id="1028" name="Shape 102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99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3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7825</Words>
  <Application>Microsoft Office PowerPoint</Application>
  <PresentationFormat>On-screen Show (4:3)</PresentationFormat>
  <Paragraphs>1193</Paragraphs>
  <Slides>131</Slides>
  <Notes>131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131</vt:i4>
      </vt:variant>
    </vt:vector>
  </HeadingPairs>
  <TitlesOfParts>
    <vt:vector size="144" baseType="lpstr">
      <vt:lpstr>Arial</vt:lpstr>
      <vt:lpstr>Calibri</vt:lpstr>
      <vt:lpstr>Merriweather</vt:lpstr>
      <vt:lpstr>Noto Sans Symbols</vt:lpstr>
      <vt:lpstr>Courier New</vt:lpstr>
      <vt:lpstr>Times New Roman</vt:lpstr>
      <vt:lpstr>Garamond</vt:lpstr>
      <vt:lpstr>Book Antiqua</vt:lpstr>
      <vt:lpstr>Constantia</vt:lpstr>
      <vt:lpstr>Helvetica Neue</vt:lpstr>
      <vt:lpstr>Tahoma</vt:lpstr>
      <vt:lpstr>3_Flow</vt:lpstr>
      <vt:lpstr>2_Office Theme</vt:lpstr>
      <vt:lpstr> Operational Readiness Review eTRaP Upgrade-GPM/GMI</vt:lpstr>
      <vt:lpstr>Review Agenda</vt:lpstr>
      <vt:lpstr>Outline</vt:lpstr>
      <vt:lpstr>Introduction Bob Kuligowski NOAA/NEDSIS/STAR</vt:lpstr>
      <vt:lpstr>eTRaP Background (1/3)</vt:lpstr>
      <vt:lpstr>eTRaP Background (2/3)</vt:lpstr>
      <vt:lpstr>eTRaP Background (3/3)</vt:lpstr>
      <vt:lpstr>Project Objectives</vt:lpstr>
      <vt:lpstr>PowerPoint Presentation</vt:lpstr>
      <vt:lpstr>PowerPoint Presentation</vt:lpstr>
      <vt:lpstr>PowerPoint Presentation</vt:lpstr>
      <vt:lpstr>PowerPoint Presentation</vt:lpstr>
      <vt:lpstr>PowerPoint Presentation</vt:lpstr>
      <vt:lpstr>ORR –  Review Objectives </vt:lpstr>
      <vt:lpstr>ORR Reviewers</vt:lpstr>
      <vt:lpstr>ORR Guidelines and Checklist</vt:lpstr>
      <vt:lpstr>Outline</vt:lpstr>
      <vt:lpstr>Risks and Actions  Bob Kuligowski NESDIS/STAR</vt:lpstr>
      <vt:lpstr>PowerPoint Presentation</vt:lpstr>
      <vt:lpstr>ORR – Entry Criteria </vt:lpstr>
      <vt:lpstr> ORR – Exit Criteria</vt:lpstr>
      <vt:lpstr>Outline</vt:lpstr>
      <vt:lpstr>System Requirements</vt:lpstr>
      <vt:lpstr>Requirements Overview</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#1</vt:lpstr>
      <vt:lpstr>Requirement #1</vt:lpstr>
      <vt:lpstr>Requirement #1</vt:lpstr>
      <vt:lpstr>Requirement #1</vt:lpstr>
      <vt:lpstr>Requirement #1</vt:lpstr>
      <vt:lpstr>Requirement #1</vt:lpstr>
      <vt:lpstr>Requirement #1</vt:lpstr>
      <vt:lpstr>Requirement #1</vt:lpstr>
      <vt:lpstr>Requirement #1</vt:lpstr>
      <vt:lpstr>Requirement #1</vt:lpstr>
      <vt:lpstr>Requirement #1</vt:lpstr>
      <vt:lpstr>Requirement #2</vt:lpstr>
      <vt:lpstr>Requirement #2</vt:lpstr>
      <vt:lpstr>Requirement #2</vt:lpstr>
      <vt:lpstr>Requirement #3</vt:lpstr>
      <vt:lpstr>Requirement #3</vt:lpstr>
      <vt:lpstr>Requirement #3</vt:lpstr>
      <vt:lpstr>Requirement #3</vt:lpstr>
      <vt:lpstr>Requirement #4</vt:lpstr>
      <vt:lpstr>Requirement  #4</vt:lpstr>
      <vt:lpstr>Requirement #4</vt:lpstr>
      <vt:lpstr>Requirement #4</vt:lpstr>
      <vt:lpstr>Requirement #5</vt:lpstr>
      <vt:lpstr>Requirement # 5</vt:lpstr>
      <vt:lpstr>Requirement #5</vt:lpstr>
      <vt:lpstr>Requirement #5</vt:lpstr>
      <vt:lpstr>Requirement #6</vt:lpstr>
      <vt:lpstr>Requirement #6</vt:lpstr>
      <vt:lpstr>Requirement #6</vt:lpstr>
      <vt:lpstr>Requirement #7</vt:lpstr>
      <vt:lpstr>Requirement #7</vt:lpstr>
      <vt:lpstr>Requirement #7</vt:lpstr>
      <vt:lpstr>Requirement #7</vt:lpstr>
      <vt:lpstr>Requirement #8</vt:lpstr>
      <vt:lpstr>Requirement #8</vt:lpstr>
      <vt:lpstr>Requirement #9</vt:lpstr>
      <vt:lpstr>Requirement #9</vt:lpstr>
      <vt:lpstr>Requirements – Summary</vt:lpstr>
      <vt:lpstr>System Description  Liqun 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eTRaP – Run Schedule Data Retrieval and Processing</vt:lpstr>
      <vt:lpstr>PowerPoint Presentation</vt:lpstr>
      <vt:lpstr>PowerPoint Presentation</vt:lpstr>
      <vt:lpstr>Outline</vt:lpstr>
      <vt:lpstr>System Test Bob Kuligowski, Robert Glassberg, and Liqun Ma    </vt:lpstr>
      <vt:lpstr>System Test - Objectives</vt:lpstr>
      <vt:lpstr>System Test - Test Environment</vt:lpstr>
      <vt:lpstr>System Test - Test Datasets</vt:lpstr>
      <vt:lpstr>System Test - Test Datasets</vt:lpstr>
      <vt:lpstr>System Test - Test Items</vt:lpstr>
      <vt:lpstr>System Test - Test Configuration</vt:lpstr>
      <vt:lpstr>System Test Results</vt:lpstr>
      <vt:lpstr>System Test  Test Result (without GPM/GMI)—01W</vt:lpstr>
      <vt:lpstr>System Test   Test Result (with GPM/GMI)—01W</vt:lpstr>
      <vt:lpstr>System Test   Test Result—01W</vt:lpstr>
      <vt:lpstr>System Test   Test Result—01W</vt:lpstr>
      <vt:lpstr>System Test – Verification (data)</vt:lpstr>
      <vt:lpstr>System Test – Verification (Ensemble parameters)</vt:lpstr>
      <vt:lpstr>System Test – Verification(Ensemble parameters)</vt:lpstr>
      <vt:lpstr>System Test – Verification(Ensemble parameters)</vt:lpstr>
      <vt:lpstr>System Test – Verification</vt:lpstr>
      <vt:lpstr>System test – verification (Example—Matthew (2016))</vt:lpstr>
      <vt:lpstr>System Test   Processing Monitoring - Operators Needs</vt:lpstr>
      <vt:lpstr> System Test    Product Monitoring – QC/QA Needs </vt:lpstr>
      <vt:lpstr>System  Operational Readiness  Liqun Ma NESDIS/OSPO  </vt:lpstr>
      <vt:lpstr>System Operational Readiness: Products  </vt:lpstr>
      <vt:lpstr>PowerPoint Presentation</vt:lpstr>
      <vt:lpstr>System Operational Readiness  Users of Products</vt:lpstr>
      <vt:lpstr>System Operational Readiness Production Environment</vt:lpstr>
      <vt:lpstr>System Operational Readiness Dissemination</vt:lpstr>
      <vt:lpstr>System Operational Readiness  Monitoring </vt:lpstr>
      <vt:lpstr>System Operational Readiness  Operation and Maintenance </vt:lpstr>
      <vt:lpstr> System Operational Readiness   QA – Code Standards</vt:lpstr>
      <vt:lpstr>System Operational Readiness  QA – CM and IT security </vt:lpstr>
      <vt:lpstr>System Operational Readiness       QA – Documentation</vt:lpstr>
      <vt:lpstr>System Operational Readiness Archive</vt:lpstr>
      <vt:lpstr>System Operational Readiness User Readiness (1 of 2) </vt:lpstr>
      <vt:lpstr>System Operational Readiness User Readiness (2 of 2) </vt:lpstr>
      <vt:lpstr>System Operational Readiness Summary</vt:lpstr>
      <vt:lpstr>Summary  Liqun Ma NESDIS/OSPO</vt:lpstr>
      <vt:lpstr>Summary</vt:lpstr>
      <vt:lpstr>Next Steps</vt:lpstr>
      <vt:lpstr>Open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Readiness Review eTRaP Upgrade-GPM/GMI</dc:title>
  <dc:creator>Liqun Ma</dc:creator>
  <cp:lastModifiedBy>Liqun Ma</cp:lastModifiedBy>
  <cp:revision>6</cp:revision>
  <dcterms:modified xsi:type="dcterms:W3CDTF">2017-02-22T15:19:15Z</dcterms:modified>
</cp:coreProperties>
</file>