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omments/comment1.xml" ContentType="application/vnd.openxmlformats-officedocument.presentationml.comment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omments/comment2.xml" ContentType="application/vnd.openxmlformats-officedocument.presentationml.comment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Lst>
  <p:sldSz cx="9144000" cy="6858000" type="screen4x3"/>
  <p:notesSz cx="7010400" cy="9296400"/>
  <p:embeddedFontLst>
    <p:embeddedFont>
      <p:font typeface="Tahoma" panose="020B0604030504040204" pitchFamily="34" charset="0"/>
      <p:regular r:id="rId135"/>
      <p:bold r:id="rId136"/>
    </p:embeddedFont>
    <p:embeddedFont>
      <p:font typeface="Constantia" panose="02030602050306030303" pitchFamily="18" charset="0"/>
      <p:regular r:id="rId137"/>
      <p:bold r:id="rId138"/>
      <p:italic r:id="rId139"/>
      <p:boldItalic r:id="rId140"/>
    </p:embeddedFont>
    <p:embeddedFont>
      <p:font typeface="Helvetica Neue" panose="020B0604020202020204" charset="0"/>
      <p:regular r:id="rId141"/>
      <p:bold r:id="rId142"/>
      <p:italic r:id="rId143"/>
      <p:boldItalic r:id="rId144"/>
    </p:embeddedFont>
    <p:embeddedFont>
      <p:font typeface="Calibri" panose="020F0502020204030204" pitchFamily="34" charset="0"/>
      <p:regular r:id="rId145"/>
      <p:bold r:id="rId146"/>
      <p:italic r:id="rId147"/>
      <p:boldItalic r:id="rId148"/>
    </p:embeddedFont>
    <p:embeddedFont>
      <p:font typeface="Merriweather" panose="020B0604020202020204" charset="0"/>
      <p:regular r:id="rId149"/>
      <p:bold r:id="rId150"/>
      <p:italic r:id="rId151"/>
      <p:boldItalic r:id="rId152"/>
    </p:embeddedFont>
    <p:embeddedFont>
      <p:font typeface="Garamond" panose="02020404030301010803" pitchFamily="18" charset="0"/>
      <p:regular r:id="rId153"/>
      <p:bold r:id="rId154"/>
      <p:italic r:id="rId155"/>
    </p:embeddedFont>
    <p:embeddedFont>
      <p:font typeface="Book Antiqua" panose="02040602050305030304" pitchFamily="18" charset="0"/>
      <p:regular r:id="rId156"/>
      <p:bold r:id="rId157"/>
      <p:italic r:id="rId158"/>
      <p:boldItalic r:id="rId1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94ADCE9-7C77-41DF-AAF1-7481930DA49A}">
  <a:tblStyle styleId="{F94ADCE9-7C77-41DF-AAF1-7481930DA49A}"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4.fntdata"/><Relationship Id="rId154" Type="http://schemas.openxmlformats.org/officeDocument/2006/relationships/font" Target="fonts/font20.fntdata"/><Relationship Id="rId159" Type="http://schemas.openxmlformats.org/officeDocument/2006/relationships/font" Target="fonts/font25.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10.fntdata"/><Relationship Id="rId149" Type="http://schemas.openxmlformats.org/officeDocument/2006/relationships/font" Target="fonts/font15.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16.fntdata"/><Relationship Id="rId155" Type="http://schemas.openxmlformats.org/officeDocument/2006/relationships/font" Target="fonts/font21.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6.fntdata"/><Relationship Id="rId145" Type="http://schemas.openxmlformats.org/officeDocument/2006/relationships/font" Target="fonts/font11.fntdata"/><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font" Target="fonts/font1.fntdata"/><Relationship Id="rId143" Type="http://schemas.openxmlformats.org/officeDocument/2006/relationships/font" Target="fonts/font9.fntdata"/><Relationship Id="rId148" Type="http://schemas.openxmlformats.org/officeDocument/2006/relationships/font" Target="fonts/font14.fntdata"/><Relationship Id="rId151" Type="http://schemas.openxmlformats.org/officeDocument/2006/relationships/font" Target="fonts/font17.fntdata"/><Relationship Id="rId156" Type="http://schemas.openxmlformats.org/officeDocument/2006/relationships/font" Target="fonts/font22.fntdata"/><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7.fntdata"/><Relationship Id="rId146"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font" Target="fonts/font2.fntdata"/><Relationship Id="rId157" Type="http://schemas.openxmlformats.org/officeDocument/2006/relationships/font" Target="fonts/font23.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8.fntdata"/><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3.fntdata"/><Relationship Id="rId158"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3-20T13:34:40.795" idx="1">
    <p:pos x="6000" y="0"/>
    <p:text>This slide still deals with S-NPP.
-Jack Dostalek</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3-20T13:34:40.795" idx="2">
    <p:pos x="6000" y="0"/>
    <p:text>This slide still deals with S-NPP.
-Jack Dostalek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12081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a:t>
            </a:fld>
            <a:endParaRPr lang="en-US" sz="2400" b="0" i="0" u="none" strike="noStrike" cap="none">
              <a:solidFill>
                <a:srgbClr val="000000"/>
              </a:solidFill>
              <a:latin typeface="Times New Roman"/>
              <a:ea typeface="Times New Roman"/>
              <a:cs typeface="Times New Roman"/>
              <a:sym typeface="Times New Roman"/>
            </a:endParaRPr>
          </a:p>
        </p:txBody>
      </p:sp>
      <p:sp>
        <p:nvSpPr>
          <p:cNvPr id="139" name="Shape 13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LM: update the date</a:t>
            </a: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BK: Changed the date to February 27</a:t>
            </a:r>
          </a:p>
        </p:txBody>
      </p:sp>
      <p:sp>
        <p:nvSpPr>
          <p:cNvPr id="141" name="Shape 141"/>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1" name="Shape 103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Shape 103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8" name="Shape 10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“less” to “fewer”</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8" name="Shape 104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Shape 10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59" name="Shape 10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Shape 106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0" name="Shape 107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Changed “more” to “additional”</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Shape 108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1" name="Shape 108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Updated pathnames</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8" name="Shape 1088"/>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Corrected spelling of “Ensemble” in title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95" name="Shape 1095"/>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03" name="Shape 1103"/>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Shape 111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1" name="Shape 1111"/>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92212" y="703262"/>
            <a:ext cx="4632325" cy="34734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933450" y="4416425"/>
            <a:ext cx="5143499" cy="4183060"/>
          </a:xfrm>
          <a:prstGeom prst="rect">
            <a:avLst/>
          </a:prstGeom>
          <a:noFill/>
          <a:ln>
            <a:noFill/>
          </a:ln>
        </p:spPr>
        <p:txBody>
          <a:bodyPr lIns="92775" tIns="46375" rIns="92775" bIns="463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20" name="Shape 1120"/>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No updates since last version</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111</a:t>
            </a:fld>
            <a:endParaRPr lang="en-US" sz="1000" b="0" i="1" u="none" strike="noStrike" cap="none">
              <a:solidFill>
                <a:srgbClr val="000000"/>
              </a:solidFill>
              <a:latin typeface="Arial"/>
              <a:ea typeface="Arial"/>
              <a:cs typeface="Arial"/>
              <a:sym typeface="Arial"/>
            </a:endParaRPr>
          </a:p>
        </p:txBody>
      </p:sp>
      <p:sp>
        <p:nvSpPr>
          <p:cNvPr id="1133" name="Shape 113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4" name="Shape 113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updated.</a:t>
            </a:r>
          </a:p>
          <a:p>
            <a:pPr marL="0" marR="0" lvl="0" indent="0" algn="l" rtl="0">
              <a:spcBef>
                <a:spcPts val="0"/>
              </a:spcBef>
              <a:buSzPct val="25000"/>
              <a:buNone/>
            </a:pPr>
            <a:r>
              <a:rPr lang="en-US" sz="1200">
                <a:solidFill>
                  <a:schemeClr val="dk1"/>
                </a:solidFill>
                <a:latin typeface="Arial"/>
                <a:ea typeface="Arial"/>
                <a:cs typeface="Arial"/>
                <a:sym typeface="Arial"/>
              </a:rPr>
              <a:t>BK: No test needed or just no test?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Shape 1142"/>
          <p:cNvSpPr txBox="1"/>
          <p:nvPr/>
        </p:nvSpPr>
        <p:spPr>
          <a:xfrm>
            <a:off x="3973512" y="8831263"/>
            <a:ext cx="3036887" cy="465137"/>
          </a:xfrm>
          <a:prstGeom prst="rect">
            <a:avLst/>
          </a:prstGeom>
          <a:noFill/>
          <a:ln>
            <a:noFill/>
          </a:ln>
        </p:spPr>
        <p:txBody>
          <a:bodyPr lIns="19050" tIns="0" rIns="1905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000" b="0" i="1" u="none" strike="noStrike" cap="none">
                <a:solidFill>
                  <a:srgbClr val="000000"/>
                </a:solidFill>
                <a:latin typeface="Arial"/>
                <a:ea typeface="Arial"/>
                <a:cs typeface="Arial"/>
                <a:sym typeface="Arial"/>
              </a:rPr>
              <a:t>112</a:t>
            </a:fld>
            <a:endParaRPr lang="en-US" sz="1000" b="0" i="1" u="none" strike="noStrike" cap="none">
              <a:solidFill>
                <a:srgbClr val="000000"/>
              </a:solidFill>
              <a:latin typeface="Arial"/>
              <a:ea typeface="Arial"/>
              <a:cs typeface="Arial"/>
              <a:sym typeface="Arial"/>
            </a:endParaRPr>
          </a:p>
        </p:txBody>
      </p:sp>
      <p:sp>
        <p:nvSpPr>
          <p:cNvPr id="1143" name="Shape 114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4" name="Shape 114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Shape 115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1" name="Shape 115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152" name="Shape 1152"/>
          <p:cNvSpPr txBox="1"/>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113</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114</a:t>
            </a:fld>
            <a:endParaRPr lang="en-US" sz="1200" b="0" i="0" u="none" strike="noStrike" cap="none">
              <a:solidFill>
                <a:srgbClr val="000000"/>
              </a:solidFill>
              <a:latin typeface="Times New Roman"/>
              <a:ea typeface="Times New Roman"/>
              <a:cs typeface="Times New Roman"/>
              <a:sym typeface="Times New Roman"/>
            </a:endParaRPr>
          </a:p>
        </p:txBody>
      </p:sp>
      <p:sp>
        <p:nvSpPr>
          <p:cNvPr id="1158" name="Shape 11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9" name="Shape 1159"/>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6" name="Shape 116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116</a:t>
            </a:fld>
            <a:endParaRPr lang="en-US" sz="1200" b="0" i="0" u="none" strike="noStrike" cap="none">
              <a:solidFill>
                <a:srgbClr val="000000"/>
              </a:solidFill>
              <a:latin typeface="Arial"/>
              <a:ea typeface="Arial"/>
              <a:cs typeface="Arial"/>
              <a:sym typeface="Arial"/>
            </a:endParaRPr>
          </a:p>
        </p:txBody>
      </p:sp>
      <p:sp>
        <p:nvSpPr>
          <p:cNvPr id="1173" name="Shape 11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4" name="Shape 117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117</a:t>
            </a:fld>
            <a:endParaRPr lang="en-US" sz="1200" b="0" i="0" u="none" strike="noStrike" cap="none">
              <a:solidFill>
                <a:srgbClr val="000000"/>
              </a:solidFill>
              <a:latin typeface="Times New Roman"/>
              <a:ea typeface="Times New Roman"/>
              <a:cs typeface="Times New Roman"/>
              <a:sym typeface="Times New Roman"/>
            </a:endParaRPr>
          </a:p>
        </p:txBody>
      </p:sp>
      <p:sp>
        <p:nvSpPr>
          <p:cNvPr id="1181" name="Shape 118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2" name="Shape 118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118</a:t>
            </a:fld>
            <a:endParaRPr lang="en-US" sz="1200" b="0" i="0" u="none" strike="noStrike" cap="none">
              <a:solidFill>
                <a:srgbClr val="000000"/>
              </a:solidFill>
              <a:latin typeface="Times New Roman"/>
              <a:ea typeface="Times New Roman"/>
              <a:cs typeface="Times New Roman"/>
              <a:sym typeface="Times New Roman"/>
            </a:endParaRPr>
          </a:p>
        </p:txBody>
      </p:sp>
      <p:sp>
        <p:nvSpPr>
          <p:cNvPr id="1189" name="Shape 118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0" name="Shape 119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a:solidFill>
                  <a:schemeClr val="dk1"/>
                </a:solidFill>
                <a:latin typeface="Arial"/>
                <a:ea typeface="Arial"/>
                <a:cs typeface="Arial"/>
                <a:sym typeface="Arial"/>
              </a:rPr>
              <a:t>LM: don’t remember why. Change DDS to DDS/PDA</a:t>
            </a:r>
          </a:p>
          <a:p>
            <a:pPr marL="0" marR="0" lvl="0" indent="0" algn="l" rtl="0">
              <a:spcBef>
                <a:spcPts val="0"/>
              </a:spcBef>
              <a:buSzPct val="25000"/>
              <a:buNone/>
            </a:pPr>
            <a:r>
              <a:rPr lang="en-US" sz="1200">
                <a:solidFill>
                  <a:schemeClr val="dk1"/>
                </a:solidFill>
                <a:latin typeface="Arial"/>
                <a:ea typeface="Arial"/>
                <a:cs typeface="Arial"/>
                <a:sym typeface="Arial"/>
              </a:rPr>
              <a:t>BK: Why the asterisk after “DDS”; is this because PDA will replace it?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119</a:t>
            </a:fld>
            <a:endParaRPr lang="en-US" sz="1200" b="0" i="0" u="none" strike="noStrike" cap="none">
              <a:solidFill>
                <a:srgbClr val="000000"/>
              </a:solidFill>
              <a:latin typeface="Arial"/>
              <a:ea typeface="Arial"/>
              <a:cs typeface="Arial"/>
              <a:sym typeface="Arial"/>
            </a:endParaRPr>
          </a:p>
        </p:txBody>
      </p:sp>
      <p:sp>
        <p:nvSpPr>
          <p:cNvPr id="1197" name="Shape 119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8" name="Shape 119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Shape 225"/>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Should we change these dates to reflect the actual dates or leave them as is to reflect the project plan?</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120</a:t>
            </a:fld>
            <a:endParaRPr lang="en-US" sz="1200" b="0" i="0" u="none" strike="noStrike" cap="none">
              <a:solidFill>
                <a:srgbClr val="000000"/>
              </a:solidFill>
              <a:latin typeface="Arial"/>
              <a:ea typeface="Arial"/>
              <a:cs typeface="Arial"/>
              <a:sym typeface="Arial"/>
            </a:endParaRPr>
          </a:p>
        </p:txBody>
      </p:sp>
      <p:sp>
        <p:nvSpPr>
          <p:cNvPr id="1205" name="Shape 120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6" name="Shape 120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121</a:t>
            </a:fld>
            <a:endParaRPr lang="en-US" sz="1200" b="0" i="0" u="none" strike="noStrike" cap="none">
              <a:solidFill>
                <a:srgbClr val="000000"/>
              </a:solidFill>
              <a:latin typeface="Arial"/>
              <a:ea typeface="Arial"/>
              <a:cs typeface="Arial"/>
              <a:sym typeface="Arial"/>
            </a:endParaRPr>
          </a:p>
        </p:txBody>
      </p:sp>
      <p:sp>
        <p:nvSpPr>
          <p:cNvPr id="1213" name="Shape 121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4" name="Shape 121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122</a:t>
            </a:fld>
            <a:endParaRPr lang="en-US" sz="1200" b="0" i="0" u="none" strike="noStrike" cap="none">
              <a:solidFill>
                <a:srgbClr val="000000"/>
              </a:solidFill>
              <a:latin typeface="Arial"/>
              <a:ea typeface="Arial"/>
              <a:cs typeface="Arial"/>
              <a:sym typeface="Arial"/>
            </a:endParaRPr>
          </a:p>
        </p:txBody>
      </p:sp>
      <p:sp>
        <p:nvSpPr>
          <p:cNvPr id="1221" name="Shape 12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2" name="Shape 12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Shape 122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123</a:t>
            </a:fld>
            <a:endParaRPr lang="en-US" sz="1200" b="0" i="0" u="none" strike="noStrike" cap="none">
              <a:solidFill>
                <a:srgbClr val="000000"/>
              </a:solidFill>
              <a:latin typeface="Arial"/>
              <a:ea typeface="Arial"/>
              <a:cs typeface="Arial"/>
              <a:sym typeface="Arial"/>
            </a:endParaRPr>
          </a:p>
        </p:txBody>
      </p:sp>
      <p:sp>
        <p:nvSpPr>
          <p:cNvPr id="1229" name="Shape 122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0" name="Shape 123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124</a:t>
            </a:fld>
            <a:endParaRPr lang="en-US" sz="1200" b="0" i="0" u="none" strike="noStrike" cap="none">
              <a:solidFill>
                <a:srgbClr val="000000"/>
              </a:solidFill>
              <a:latin typeface="Times New Roman"/>
              <a:ea typeface="Times New Roman"/>
              <a:cs typeface="Times New Roman"/>
              <a:sym typeface="Times New Roman"/>
            </a:endParaRPr>
          </a:p>
        </p:txBody>
      </p:sp>
      <p:sp>
        <p:nvSpPr>
          <p:cNvPr id="1237" name="Shape 123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8" name="Shape 1238"/>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Shape 124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125</a:t>
            </a:fld>
            <a:endParaRPr lang="en-US" sz="1200" b="0" i="0" u="none" strike="noStrike" cap="none">
              <a:solidFill>
                <a:srgbClr val="000000"/>
              </a:solidFill>
              <a:latin typeface="Times New Roman"/>
              <a:ea typeface="Times New Roman"/>
              <a:cs typeface="Times New Roman"/>
              <a:sym typeface="Times New Roman"/>
            </a:endParaRPr>
          </a:p>
        </p:txBody>
      </p:sp>
      <p:sp>
        <p:nvSpPr>
          <p:cNvPr id="1245" name="Shape 124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6" name="Shape 1246"/>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126</a:t>
            </a:fld>
            <a:endParaRPr lang="en-US" sz="1200" b="0" i="0" u="none" strike="noStrike" cap="none">
              <a:solidFill>
                <a:srgbClr val="000000"/>
              </a:solidFill>
              <a:latin typeface="Times New Roman"/>
              <a:ea typeface="Times New Roman"/>
              <a:cs typeface="Times New Roman"/>
              <a:sym typeface="Times New Roman"/>
            </a:endParaRPr>
          </a:p>
        </p:txBody>
      </p:sp>
      <p:sp>
        <p:nvSpPr>
          <p:cNvPr id="1253" name="Shape 125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4" name="Shape 125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Shape 126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1" name="Shape 1261"/>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62" name="Shape 126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1263" name="Shape 12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127</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0" name="Shape 1270"/>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1" name="Shape 1271"/>
          <p:cNvSpPr txBox="1"/>
          <p:nvPr/>
        </p:nvSpPr>
        <p:spPr>
          <a:xfrm>
            <a:off x="3970337" y="8829675"/>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128</a:t>
            </a:fld>
            <a:endParaRPr lang="en-US" sz="2400" b="0" i="0" u="none" strike="noStrike" cap="none">
              <a:solidFill>
                <a:srgbClr val="000000"/>
              </a:solidFill>
              <a:latin typeface="Merriweather"/>
              <a:ea typeface="Merriweather"/>
              <a:cs typeface="Merriweather"/>
              <a:sym typeface="Merriweather"/>
            </a:endParaRPr>
          </a:p>
        </p:txBody>
      </p:sp>
      <p:sp>
        <p:nvSpPr>
          <p:cNvPr id="1272" name="Shape 1272"/>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Shape 12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8" name="Shape 1278"/>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79" name="Shape 1279"/>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129</a:t>
            </a:fld>
            <a:endParaRPr lang="en-US" sz="2400" b="0" i="0" u="none" strike="noStrike" cap="none">
              <a:solidFill>
                <a:srgbClr val="000000"/>
              </a:solidFill>
              <a:latin typeface="Arial"/>
              <a:ea typeface="Arial"/>
              <a:cs typeface="Arial"/>
              <a:sym typeface="Arial"/>
            </a:endParaRPr>
          </a:p>
        </p:txBody>
      </p:sp>
      <p:sp>
        <p:nvSpPr>
          <p:cNvPr id="1280" name="Shape 1280"/>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701039" y="4415910"/>
            <a:ext cx="5608319" cy="4182816"/>
          </a:xfrm>
          <a:prstGeom prst="rect">
            <a:avLst/>
          </a:prstGeom>
          <a:noFill/>
          <a:ln>
            <a:noFill/>
          </a:ln>
        </p:spPr>
        <p:txBody>
          <a:bodyPr lIns="92950" tIns="46475" rIns="92950" bIns="464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Shape 128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7" name="Shape 1287"/>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88" name="Shape 1288"/>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130</a:t>
            </a:fld>
            <a:endParaRPr lang="en-US" sz="2400" b="0" i="0" u="none" strike="noStrike" cap="none">
              <a:solidFill>
                <a:srgbClr val="000000"/>
              </a:solidFill>
              <a:latin typeface="Arial"/>
              <a:ea typeface="Arial"/>
              <a:cs typeface="Arial"/>
              <a:sym typeface="Arial"/>
            </a:endParaRPr>
          </a:p>
        </p:txBody>
      </p:sp>
      <p:sp>
        <p:nvSpPr>
          <p:cNvPr id="1289" name="Shape 1289"/>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6" name="Shape 1296"/>
          <p:cNvSpPr txBox="1">
            <a:spLocks noGrp="1"/>
          </p:cNvSpPr>
          <p:nvPr>
            <p:ph type="body" idx="1"/>
          </p:nvPr>
        </p:nvSpPr>
        <p:spPr>
          <a:xfrm>
            <a:off x="935037" y="4416425"/>
            <a:ext cx="5140324" cy="4183060"/>
          </a:xfrm>
          <a:prstGeom prst="rect">
            <a:avLst/>
          </a:prstGeom>
          <a:noFill/>
          <a:ln>
            <a:noFill/>
          </a:ln>
        </p:spPr>
        <p:txBody>
          <a:bodyPr lIns="93150" tIns="46550" rIns="93150" bIns="4655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1297" name="Shape 1297"/>
          <p:cNvSpPr txBox="1"/>
          <p:nvPr/>
        </p:nvSpPr>
        <p:spPr>
          <a:xfrm>
            <a:off x="3971926" y="8831261"/>
            <a:ext cx="3038475" cy="465137"/>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131</a:t>
            </a:fld>
            <a:endParaRPr lang="en-US" sz="2400" b="0" i="0" u="none" strike="noStrike" cap="none">
              <a:solidFill>
                <a:srgbClr val="000000"/>
              </a:solidFill>
              <a:latin typeface="Arial"/>
              <a:ea typeface="Arial"/>
              <a:cs typeface="Arial"/>
              <a:sym typeface="Arial"/>
            </a:endParaRPr>
          </a:p>
        </p:txBody>
      </p:sp>
      <p:sp>
        <p:nvSpPr>
          <p:cNvPr id="1298" name="Shape 1298"/>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14</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50" name="Shape 25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15</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9" name="Shape 25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60" name="Shape 26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16</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0" name="Shape 27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17</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18</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935037" y="4416425"/>
            <a:ext cx="5140324" cy="418306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Updated stats</a:t>
            </a:r>
          </a:p>
        </p:txBody>
      </p:sp>
      <p:sp>
        <p:nvSpPr>
          <p:cNvPr id="286" name="Shape 28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3" name="Shape 293"/>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BK: Changed Entry #4 to #3 since there was no #3</a:t>
            </a:r>
          </a:p>
        </p:txBody>
      </p:sp>
      <p:sp>
        <p:nvSpPr>
          <p:cNvPr id="294" name="Shape 294"/>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295" name="Shape 29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20</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2" name="Shape 3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p:nvPr/>
        </p:nvSpPr>
        <p:spPr>
          <a:xfrm>
            <a:off x="0" y="8831260"/>
            <a:ext cx="3038475" cy="465137"/>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GHE Operational Readiness Review</a:t>
            </a:r>
          </a:p>
        </p:txBody>
      </p:sp>
      <p:sp>
        <p:nvSpPr>
          <p:cNvPr id="304" name="Shape 304"/>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21</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1" name="Shape 311"/>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12" name="Shape 312"/>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22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320" name="Shape 320"/>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23</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4" name="Shape 33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1" name="Shape 34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2" name="Shape 362"/>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363" name="Shape 363"/>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59" name="Shape 159"/>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3</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1" name="Shape 391"/>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392" name="Shape 392"/>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33</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9" name="Shape 399"/>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00" name="Shape 400"/>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7" name="Shape 40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08" name="Shape 4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Priyanka: Requirements 0.1.7 to 0.1.11 to be reviewed at the R-CLIPER upgrade review</a:t>
            </a:r>
          </a:p>
        </p:txBody>
      </p:sp>
      <p:sp>
        <p:nvSpPr>
          <p:cNvPr id="416" name="Shape 4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36</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7" name="Shape 43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39</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4</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40</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7" name="Shape 46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68" name="Shape 46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43</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5" name="Shape 475"/>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3" name="Shape 48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0" name="Shape 49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47</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5" name="Shape 50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3" name="Shape 53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0" name="Shape 54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701358" y="4416107"/>
            <a:ext cx="5607684" cy="418242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548" name="Shape 54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54</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9" name="Shape 56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Deleted “has” after “AMSR-E” in second bullet since availability is no longer degraded.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0" name="Shape 59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7" name="Shape 59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8" name="Shape 61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5" name="Shape 62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2" name="Shape 632"/>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9" name="Shape 63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3" name="Shape 65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BK: Deleted reference to orographic correction since we aren’t going to implement it because the test results didn’t warrant it.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0" name="Shape 66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7" name="Shape 66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4" name="Shape 674"/>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1" name="Shape 68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8" name="Shape 68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5" name="Shape 695"/>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2" name="Shape 70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703" name="Shape 70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76</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77</a:t>
            </a:fld>
            <a:endParaRPr lang="en-US" sz="1200" b="0" i="0" u="none" strike="noStrike" cap="none">
              <a:solidFill>
                <a:srgbClr val="000000"/>
              </a:solidFill>
              <a:latin typeface="Times New Roman"/>
              <a:ea typeface="Times New Roman"/>
              <a:cs typeface="Times New Roman"/>
              <a:sym typeface="Times New Roman"/>
            </a:endParaRPr>
          </a:p>
        </p:txBody>
      </p:sp>
      <p:sp>
        <p:nvSpPr>
          <p:cNvPr id="709" name="Shape 70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0" name="Shape 7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Capitalized “Tropical Rainfall Potential” in third bullet and “Ensemble Tropical Rainfall Potential” in last bullet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78</a:t>
            </a:fld>
            <a:endParaRPr lang="en-US" sz="1200" b="0" i="0" u="none" strike="noStrike" cap="none">
              <a:solidFill>
                <a:srgbClr val="000000"/>
              </a:solidFill>
              <a:latin typeface="Arial"/>
              <a:ea typeface="Arial"/>
              <a:cs typeface="Arial"/>
              <a:sym typeface="Arial"/>
            </a:endParaRPr>
          </a:p>
        </p:txBody>
      </p:sp>
      <p:sp>
        <p:nvSpPr>
          <p:cNvPr id="717" name="Shape 717"/>
          <p:cNvSpPr>
            <a:spLocks noGrp="1" noRot="1" noChangeAspect="1"/>
          </p:cNvSpPr>
          <p:nvPr>
            <p:ph type="sldImg" idx="2"/>
          </p:nvPr>
        </p:nvSpPr>
        <p:spPr>
          <a:xfrm>
            <a:off x="1189037" y="704850"/>
            <a:ext cx="4630736" cy="347344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8" name="Shape 718"/>
          <p:cNvSpPr txBox="1">
            <a:spLocks noGrp="1"/>
          </p:cNvSpPr>
          <p:nvPr>
            <p:ph type="body" idx="1"/>
          </p:nvPr>
        </p:nvSpPr>
        <p:spPr>
          <a:xfrm>
            <a:off x="987629" y="4266680"/>
            <a:ext cx="5138520" cy="418719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LM: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3" name="Shape 78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yes. Added. And also change ‘will be runing’ to is running’</a:t>
            </a:r>
          </a:p>
          <a:p>
            <a:pPr marL="0" marR="0" lvl="0" indent="0" algn="l" rtl="0">
              <a:spcBef>
                <a:spcPts val="0"/>
              </a:spcBef>
              <a:buSzPct val="25000"/>
              <a:buNone/>
            </a:pPr>
            <a:r>
              <a:rPr lang="en-US" sz="1200">
                <a:solidFill>
                  <a:schemeClr val="dk1"/>
                </a:solidFill>
                <a:latin typeface="Arial"/>
                <a:ea typeface="Arial"/>
                <a:cs typeface="Arial"/>
                <a:sym typeface="Arial"/>
              </a:rPr>
              <a:t>BK: Should we mention PDA also?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93800" y="703262"/>
            <a:ext cx="4629150" cy="3471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701039" y="4415910"/>
            <a:ext cx="5608319" cy="4182816"/>
          </a:xfrm>
          <a:prstGeom prst="rect">
            <a:avLst/>
          </a:prstGeom>
          <a:noFill/>
          <a:ln>
            <a:noFill/>
          </a:ln>
        </p:spPr>
        <p:txBody>
          <a:bodyPr lIns="91975" tIns="45975" rIns="91975" bIns="45975" anchor="t" anchorCtr="0">
            <a:noAutofit/>
          </a:bodyPr>
          <a:lstStyle/>
          <a:p>
            <a:pPr marL="0" marR="0" lvl="0" indent="0" algn="l" rtl="0">
              <a:spcBef>
                <a:spcPts val="0"/>
              </a:spcBef>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0" name="Shape 79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7" name="Shape 797"/>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delete the question mark. Not sure if GPM/GMI will be on SFS/geodist at first?</a:t>
            </a:r>
          </a:p>
          <a:p>
            <a:pPr marL="0" marR="0" lvl="0" indent="0" algn="l" rtl="0">
              <a:spcBef>
                <a:spcPts val="0"/>
              </a:spcBef>
              <a:buSzPct val="25000"/>
              <a:buNone/>
            </a:pPr>
            <a:r>
              <a:rPr lang="en-US" sz="1200">
                <a:solidFill>
                  <a:schemeClr val="dk1"/>
                </a:solidFill>
                <a:latin typeface="Arial"/>
                <a:ea typeface="Arial"/>
                <a:cs typeface="Arial"/>
                <a:sym typeface="Arial"/>
              </a:rPr>
              <a:t>BK: Why the question mark in the second-to-last bullet? (FWIW, slide 95 doesn’t have a question mark in the corresponding GMI bullet.)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4" name="Shape 804"/>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05" name="Shape 805"/>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06" name="Shape 806"/>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3" name="Shape 8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814" name="Shape 814"/>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15" name="Shape 815"/>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2" name="Shape 822"/>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“satellites” to “satellite in last bullet</a:t>
            </a:r>
          </a:p>
        </p:txBody>
      </p:sp>
      <p:sp>
        <p:nvSpPr>
          <p:cNvPr id="823" name="Shape 823"/>
          <p:cNvSpPr txBox="1">
            <a:spLocks noGrp="1"/>
          </p:cNvSpPr>
          <p:nvPr>
            <p:ph type="ftr" idx="11"/>
          </p:nvPr>
        </p:nvSpPr>
        <p:spPr>
          <a:xfrm>
            <a:off x="0" y="8831260"/>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GHE Operational Readiness Review</a:t>
            </a:r>
          </a:p>
        </p:txBody>
      </p:sp>
      <p:sp>
        <p:nvSpPr>
          <p:cNvPr id="824" name="Shape 824"/>
          <p:cNvSpPr txBox="1">
            <a:spLocks noGrp="1"/>
          </p:cNvSpPr>
          <p:nvPr>
            <p:ph type="sldNum" idx="12"/>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Shape 8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1" name="Shape 831"/>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6" name="Shape 906"/>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13" name="Shape 91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BK: Changed “Pop” to “PoP”</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50" name="Shape 95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
        <p:nvSpPr>
          <p:cNvPr id="951" name="Shape 951"/>
          <p:cNvSpPr txBox="1"/>
          <p:nvPr/>
        </p:nvSpPr>
        <p:spPr>
          <a:xfrm>
            <a:off x="3970337" y="8829675"/>
            <a:ext cx="3038475" cy="46513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89</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6175" y="687387"/>
            <a:ext cx="4630738" cy="347344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4" name="Shape 204"/>
          <p:cNvSpPr txBox="1">
            <a:spLocks noGrp="1"/>
          </p:cNvSpPr>
          <p:nvPr>
            <p:ph type="body" idx="1"/>
          </p:nvPr>
        </p:nvSpPr>
        <p:spPr>
          <a:xfrm>
            <a:off x="936626" y="4413314"/>
            <a:ext cx="5137150" cy="4186416"/>
          </a:xfrm>
          <a:prstGeom prst="rect">
            <a:avLst/>
          </a:prstGeom>
          <a:noFill/>
          <a:ln>
            <a:noFill/>
          </a:ln>
        </p:spPr>
        <p:txBody>
          <a:bodyPr lIns="92950" tIns="46475" rIns="92950" bIns="46475" anchor="t" anchorCtr="0">
            <a:noAutofit/>
          </a:bodyPr>
          <a:lstStyle/>
          <a:p>
            <a:pPr marL="112865" marR="0" lvl="1" indent="-11264" algn="l" rtl="0">
              <a:spcBef>
                <a:spcPts val="0"/>
              </a:spcBef>
              <a:spcAft>
                <a:spcPts val="0"/>
              </a:spcAft>
              <a:buClr>
                <a:schemeClr val="accent2"/>
              </a:buClr>
              <a:buSzPct val="25000"/>
              <a:buFont typeface="Arial"/>
              <a:buNone/>
            </a:pPr>
            <a:r>
              <a:rPr lang="en-US" sz="1200" b="0" i="0" u="none" strike="noStrike" cap="none">
                <a:solidFill>
                  <a:schemeClr val="dk1"/>
                </a:solidFill>
                <a:latin typeface="Arial"/>
                <a:ea typeface="Arial"/>
                <a:cs typeface="Arial"/>
                <a:sym typeface="Arial"/>
              </a:rPr>
              <a:t>LM: should we delete OAR team since we aren’t going to implement it?</a:t>
            </a:r>
          </a:p>
          <a:p>
            <a:pPr marL="112865" marR="0" lvl="1" indent="-11264" algn="l" rtl="0">
              <a:spcBef>
                <a:spcPts val="240"/>
              </a:spcBef>
              <a:spcAft>
                <a:spcPts val="0"/>
              </a:spcAft>
              <a:buClr>
                <a:schemeClr val="accent2"/>
              </a:buClr>
              <a:buSzPct val="25000"/>
              <a:buFont typeface="Arial"/>
              <a:buNone/>
            </a:pPr>
            <a:r>
              <a:rPr lang="en-US" sz="1200" b="0" i="0" u="none" strike="noStrike" cap="none">
                <a:solidFill>
                  <a:schemeClr val="dk1"/>
                </a:solidFill>
                <a:latin typeface="Arial"/>
                <a:ea typeface="Arial"/>
                <a:cs typeface="Arial"/>
                <a:sym typeface="Arial"/>
              </a:rPr>
              <a:t>BK: Good point; I deleted it</a:t>
            </a:r>
          </a:p>
          <a:p>
            <a:pPr marL="112865" marR="0" lvl="1" indent="-11264" algn="l" rtl="0">
              <a:spcBef>
                <a:spcPts val="240"/>
              </a:spcBef>
              <a:buClr>
                <a:schemeClr val="accent2"/>
              </a:buClr>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0" name="Shape 96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4" name="Shape 974"/>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75" name="Shape 975"/>
          <p:cNvSpPr txBox="1"/>
          <p:nvPr/>
        </p:nvSpPr>
        <p:spPr>
          <a:xfrm>
            <a:off x="3971925" y="8831260"/>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2400" b="0" i="0" u="none" strike="noStrike" cap="none">
                <a:solidFill>
                  <a:srgbClr val="000000"/>
                </a:solidFill>
                <a:latin typeface="Arial"/>
                <a:ea typeface="Arial"/>
                <a:cs typeface="Arial"/>
                <a:sym typeface="Arial"/>
              </a:rPr>
              <a:t>92</a:t>
            </a:fld>
            <a:endParaRPr lang="en-US" sz="2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2" name="Shape 982"/>
          <p:cNvSpPr txBox="1">
            <a:spLocks noGrp="1"/>
          </p:cNvSpPr>
          <p:nvPr>
            <p:ph type="body" idx="1"/>
          </p:nvPr>
        </p:nvSpPr>
        <p:spPr>
          <a:xfrm>
            <a:off x="935037" y="4416425"/>
            <a:ext cx="5140324" cy="4183060"/>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Font typeface="Arial"/>
              <a:buNone/>
            </a:pPr>
            <a:endParaRPr sz="1200">
              <a:solidFill>
                <a:schemeClr val="dk1"/>
              </a:solidFill>
              <a:latin typeface="Arial"/>
              <a:ea typeface="Arial"/>
              <a:cs typeface="Arial"/>
              <a:sym typeface="Arial"/>
            </a:endParaRPr>
          </a:p>
        </p:txBody>
      </p:sp>
      <p:sp>
        <p:nvSpPr>
          <p:cNvPr id="983" name="Shape 983"/>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Merriweather"/>
              <a:buNone/>
            </a:pPr>
            <a:fld id="{00000000-1234-1234-1234-123412341234}" type="slidenum">
              <a:rPr lang="en-US" sz="2400" b="0" i="0" u="none" strike="noStrike" cap="none">
                <a:solidFill>
                  <a:srgbClr val="000000"/>
                </a:solidFill>
                <a:latin typeface="Merriweather"/>
                <a:ea typeface="Merriweather"/>
                <a:cs typeface="Merriweather"/>
                <a:sym typeface="Merriweather"/>
              </a:rPr>
              <a:t>93</a:t>
            </a:fld>
            <a:endParaRPr lang="en-US" sz="2400" b="0" i="0" u="none" strike="noStrike" cap="none">
              <a:solidFill>
                <a:srgbClr val="000000"/>
              </a:solidFill>
              <a:latin typeface="Merriweather"/>
              <a:ea typeface="Merriweather"/>
              <a:cs typeface="Merriweather"/>
              <a:sym typeface="Merriweathe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9" name="Shape 989"/>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Shape 995"/>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96" name="Shape 996"/>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Update?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3" name="Shape 1003"/>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latin typeface="Arial"/>
                <a:ea typeface="Arial"/>
                <a:cs typeface="Arial"/>
                <a:sym typeface="Arial"/>
              </a:rPr>
              <a:t>BK: Added “GPM” before “GMI” for consistency</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0" name="Shape 1010"/>
          <p:cNvSpPr txBox="1">
            <a:spLocks noGrp="1"/>
          </p:cNvSpPr>
          <p:nvPr>
            <p:ph type="body" idx="1"/>
          </p:nvPr>
        </p:nvSpPr>
        <p:spPr>
          <a:xfrm>
            <a:off x="701675" y="4416425"/>
            <a:ext cx="5607049" cy="41830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LM: done</a:t>
            </a:r>
          </a:p>
          <a:p>
            <a:pPr marL="0" marR="0" lvl="0" indent="0" algn="l" rtl="0">
              <a:spcBef>
                <a:spcPts val="0"/>
              </a:spcBef>
              <a:buSzPct val="25000"/>
              <a:buNone/>
            </a:pPr>
            <a:r>
              <a:rPr lang="en-US" sz="1200">
                <a:solidFill>
                  <a:schemeClr val="dk1"/>
                </a:solidFill>
                <a:latin typeface="Arial"/>
                <a:ea typeface="Arial"/>
                <a:cs typeface="Arial"/>
                <a:sym typeface="Arial"/>
              </a:rPr>
              <a:t>BK: Need to fill in the number in the last bullet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7" name="Shape 1017"/>
          <p:cNvSpPr txBox="1">
            <a:spLocks noGrp="1"/>
          </p:cNvSpPr>
          <p:nvPr>
            <p:ph type="body" idx="1"/>
          </p:nvPr>
        </p:nvSpPr>
        <p:spPr>
          <a:xfrm>
            <a:off x="935037" y="4416425"/>
            <a:ext cx="5140324" cy="41830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Can you update?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Shape 1023"/>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24" name="Shape 102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None/>
            </a:pP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829658"/>
            <a:ext cx="8229600" cy="79697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70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524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76200"/>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rot="5400000">
            <a:off x="2309018" y="-5564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Arial"/>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dt" idx="10"/>
          </p:nvPr>
        </p:nvSpPr>
        <p:spPr>
          <a:xfrm>
            <a:off x="457200" y="6245225"/>
            <a:ext cx="2133599" cy="4762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245225"/>
            <a:ext cx="2895600" cy="47624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245225"/>
            <a:ext cx="2133599" cy="47624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Shape 1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33400" y="457200"/>
            <a:ext cx="7772400" cy="32003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0" name="Shape 20"/>
          <p:cNvSpPr txBox="1">
            <a:spLocks noGrp="1"/>
          </p:cNvSpPr>
          <p:nvPr>
            <p:ph type="subTitle" idx="1"/>
          </p:nvPr>
        </p:nvSpPr>
        <p:spPr>
          <a:xfrm>
            <a:off x="1371600" y="3886200"/>
            <a:ext cx="6400799" cy="1981199"/>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7543800" y="6400800"/>
            <a:ext cx="1447800" cy="304799"/>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
        <p:nvSpPr>
          <p:cNvPr id="22" name="Shape 22"/>
          <p:cNvSpPr txBox="1">
            <a:spLocks noGrp="1"/>
          </p:cNvSpPr>
          <p:nvPr>
            <p:ph type="ftr" idx="11"/>
          </p:nvPr>
        </p:nvSpPr>
        <p:spPr>
          <a:xfrm>
            <a:off x="0" y="6629400"/>
            <a:ext cx="2895600" cy="228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title"/>
          </p:nvPr>
        </p:nvSpPr>
        <p:spPr>
          <a:xfrm>
            <a:off x="1068294" y="0"/>
            <a:ext cx="7340600" cy="9778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pic>
        <p:nvPicPr>
          <p:cNvPr id="26" name="Shape 26"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0"/>
            <a:ext cx="7239000" cy="9144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rgbClr val="002060"/>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457200" y="1219200"/>
            <a:ext cx="8229600" cy="4525963"/>
          </a:xfrm>
          <a:prstGeom prst="rect">
            <a:avLst/>
          </a:prstGeom>
          <a:noFill/>
          <a:ln>
            <a:noFill/>
          </a:ln>
        </p:spPr>
        <p:txBody>
          <a:bodyPr lIns="91425" tIns="91425" rIns="91425" bIns="91425" anchor="t" anchorCtr="0"/>
          <a:lstStyle>
            <a:lvl1pPr marL="273050" marR="0" lvl="0" indent="-80010" algn="l" rtl="0">
              <a:spcBef>
                <a:spcPts val="640"/>
              </a:spcBef>
              <a:spcAft>
                <a:spcPts val="0"/>
              </a:spcAft>
              <a:buClr>
                <a:srgbClr val="0BD0D9"/>
              </a:buClr>
              <a:buSzPct val="95000"/>
              <a:buFont typeface="Noto Sans Symbols"/>
              <a:buChar char="●"/>
              <a:defRPr sz="3200" b="0" i="0" u="none" strike="noStrike" cap="none">
                <a:solidFill>
                  <a:schemeClr val="dk1"/>
                </a:solidFill>
                <a:latin typeface="Arial"/>
                <a:ea typeface="Arial"/>
                <a:cs typeface="Arial"/>
                <a:sym typeface="Arial"/>
              </a:defRPr>
            </a:lvl1pPr>
            <a:lvl2pPr marL="639763" marR="0" lvl="1" indent="-94932" algn="l" rtl="0">
              <a:spcBef>
                <a:spcPts val="560"/>
              </a:spcBef>
              <a:spcAft>
                <a:spcPts val="0"/>
              </a:spcAft>
              <a:buClr>
                <a:schemeClr val="accent1"/>
              </a:buClr>
              <a:buSzPct val="85000"/>
              <a:buFont typeface="Noto Sans Symbols"/>
              <a:buChar char="●"/>
              <a:defRPr sz="2800" b="0" i="0" u="none" strike="noStrike" cap="none">
                <a:solidFill>
                  <a:schemeClr val="dk1"/>
                </a:solidFill>
                <a:latin typeface="Arial"/>
                <a:ea typeface="Arial"/>
                <a:cs typeface="Arial"/>
                <a:sym typeface="Arial"/>
              </a:defRPr>
            </a:lvl2pPr>
            <a:lvl3pPr marL="914400" marR="0" lvl="2" indent="-147319" algn="l" rtl="0">
              <a:spcBef>
                <a:spcPts val="480"/>
              </a:spcBef>
              <a:spcAft>
                <a:spcPts val="0"/>
              </a:spcAft>
              <a:buClr>
                <a:schemeClr val="accent2"/>
              </a:buClr>
              <a:buSzPct val="70000"/>
              <a:buFont typeface="Noto Sans Symbols"/>
              <a:buChar char="●"/>
              <a:defRPr sz="24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091820"/>
            <a:ext cx="8305799" cy="755265"/>
          </a:xfrm>
          <a:prstGeom prst="rect">
            <a:avLst/>
          </a:prstGeom>
          <a:noFill/>
          <a:ln>
            <a:noFill/>
          </a:ln>
        </p:spPr>
        <p:txBody>
          <a:bodyPr lIns="91425" tIns="91425" rIns="91425" bIns="91425" anchor="b" anchorCtr="0"/>
          <a:lstStyle>
            <a:lvl1pPr marL="0" marR="0" lvl="0" indent="0" algn="l" rtl="0">
              <a:spcBef>
                <a:spcPts val="0"/>
              </a:spcBef>
              <a:spcAft>
                <a:spcPts val="0"/>
              </a:spcAft>
              <a:buClr>
                <a:srgbClr val="263F78"/>
              </a:buClr>
              <a:buFont typeface="Calibri"/>
              <a:buNone/>
              <a:defRPr sz="44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1"/>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7"/>
        <p:cNvGrpSpPr/>
        <p:nvPr/>
      </p:nvGrpSpPr>
      <p:grpSpPr>
        <a:xfrm>
          <a:off x="0" y="0"/>
          <a:ext cx="0" cy="0"/>
          <a:chOff x="0" y="0"/>
          <a:chExt cx="0" cy="0"/>
        </a:xfrm>
      </p:grpSpPr>
      <p:sp>
        <p:nvSpPr>
          <p:cNvPr id="38" name="Shape 38"/>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cxnSp>
        <p:nvCxnSpPr>
          <p:cNvPr id="39" name="Shape 39"/>
          <p:cNvCxnSpPr/>
          <p:nvPr/>
        </p:nvCxnSpPr>
        <p:spPr>
          <a:xfrm>
            <a:off x="3103684" y="6291792"/>
            <a:ext cx="2973266" cy="0"/>
          </a:xfrm>
          <a:prstGeom prst="straightConnector1">
            <a:avLst/>
          </a:prstGeom>
          <a:noFill/>
          <a:ln w="9525" cap="flat" cmpd="sng">
            <a:solidFill>
              <a:schemeClr val="dk1"/>
            </a:solidFill>
            <a:prstDash val="solid"/>
            <a:round/>
            <a:headEnd type="none" w="med" len="med"/>
            <a:tailEnd type="none" w="med" len="med"/>
          </a:ln>
        </p:spPr>
      </p:cxnSp>
      <p:cxnSp>
        <p:nvCxnSpPr>
          <p:cNvPr id="40" name="Shape 40"/>
          <p:cNvCxnSpPr/>
          <p:nvPr/>
        </p:nvCxnSpPr>
        <p:spPr>
          <a:xfrm>
            <a:off x="2718924" y="6750207"/>
            <a:ext cx="3798276" cy="0"/>
          </a:xfrm>
          <a:prstGeom prst="straightConnector1">
            <a:avLst/>
          </a:prstGeom>
          <a:noFill/>
          <a:ln w="9525" cap="flat" cmpd="sng">
            <a:solidFill>
              <a:schemeClr val="dk1"/>
            </a:solidFill>
            <a:prstDash val="solid"/>
            <a:round/>
            <a:headEnd type="none" w="med" len="med"/>
            <a:tailEnd type="none" w="med" len="med"/>
          </a:ln>
        </p:spPr>
      </p:cxnSp>
      <p:pic>
        <p:nvPicPr>
          <p:cNvPr id="41" name="Shape 41" descr="OSPO-header.jpg"/>
          <p:cNvPicPr preferRelativeResize="0"/>
          <p:nvPr/>
        </p:nvPicPr>
        <p:blipFill rotWithShape="1">
          <a:blip r:embed="rId2">
            <a:alphaModFix/>
          </a:blip>
          <a:srcRect/>
          <a:stretch/>
        </p:blipFill>
        <p:spPr>
          <a:xfrm>
            <a:off x="0" y="0"/>
            <a:ext cx="9144000" cy="1095375"/>
          </a:xfrm>
          <a:prstGeom prst="rect">
            <a:avLst/>
          </a:prstGeom>
          <a:noFill/>
          <a:ln>
            <a:noFill/>
          </a:ln>
        </p:spPr>
      </p:pic>
      <p:sp>
        <p:nvSpPr>
          <p:cNvPr id="42" name="Shape 4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520"/>
              </a:spcBef>
              <a:spcAft>
                <a:spcPts val="0"/>
              </a:spcAft>
              <a:buClr>
                <a:srgbClr val="0BD0D9"/>
              </a:buClr>
              <a:buFont typeface="Noto Sans Symbols"/>
              <a:buNone/>
              <a:defRPr sz="2600" b="0" i="0" u="none" strike="noStrike" cap="none">
                <a:solidFill>
                  <a:schemeClr val="dk1"/>
                </a:solidFill>
                <a:latin typeface="Arial"/>
                <a:ea typeface="Arial"/>
                <a:cs typeface="Arial"/>
                <a:sym typeface="Arial"/>
              </a:defRPr>
            </a:lvl1pPr>
            <a:lvl2pPr marL="457200" marR="0" lvl="1" indent="0" algn="ctr" rtl="0">
              <a:spcBef>
                <a:spcPts val="480"/>
              </a:spcBef>
              <a:spcAft>
                <a:spcPts val="0"/>
              </a:spcAft>
              <a:buClr>
                <a:schemeClr val="accent1"/>
              </a:buClr>
              <a:buFont typeface="Noto Sans Symbols"/>
              <a:buNone/>
              <a:defRPr sz="2400" b="0" i="0" u="none" strike="noStrike" cap="none">
                <a:solidFill>
                  <a:schemeClr val="dk1"/>
                </a:solidFill>
                <a:latin typeface="Arial"/>
                <a:ea typeface="Arial"/>
                <a:cs typeface="Arial"/>
                <a:sym typeface="Arial"/>
              </a:defRPr>
            </a:lvl2pPr>
            <a:lvl3pPr marL="914400" marR="0" lvl="2" indent="0" algn="ctr" rtl="0">
              <a:spcBef>
                <a:spcPts val="420"/>
              </a:spcBef>
              <a:spcAft>
                <a:spcPts val="0"/>
              </a:spcAft>
              <a:buClr>
                <a:schemeClr val="accent2"/>
              </a:buClr>
              <a:buFont typeface="Noto Sans Symbols"/>
              <a:buNone/>
              <a:defRPr sz="21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rgbClr val="0BD0D9"/>
              </a:buClr>
              <a:buFont typeface="Noto Sans Symbols"/>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rgbClr val="10CF9B"/>
              </a:buClr>
              <a:buFont typeface="Noto Sans Symbols"/>
              <a:buNone/>
              <a:defRPr sz="2000" b="0" i="0" u="none" strike="noStrike" cap="none">
                <a:solidFill>
                  <a:schemeClr val="dk1"/>
                </a:solidFill>
                <a:latin typeface="Arial"/>
                <a:ea typeface="Arial"/>
                <a:cs typeface="Arial"/>
                <a:sym typeface="Arial"/>
              </a:defRPr>
            </a:lvl5pPr>
            <a:lvl6pPr marL="2286000" marR="0" lvl="5" indent="0" algn="ctr" rtl="0">
              <a:spcBef>
                <a:spcPts val="360"/>
              </a:spcBef>
              <a:buClr>
                <a:schemeClr val="accent5"/>
              </a:buClr>
              <a:buFont typeface="Noto Sans Symbols"/>
              <a:buNone/>
              <a:defRPr sz="1800" b="0" i="0" u="none" strike="noStrike" cap="none">
                <a:solidFill>
                  <a:schemeClr val="dk1"/>
                </a:solidFill>
                <a:latin typeface="Arial"/>
                <a:ea typeface="Arial"/>
                <a:cs typeface="Arial"/>
                <a:sym typeface="Arial"/>
              </a:defRPr>
            </a:lvl6pPr>
            <a:lvl7pPr marL="2743200" marR="0" lvl="6" indent="0" algn="ctr" rtl="0">
              <a:spcBef>
                <a:spcPts val="320"/>
              </a:spcBef>
              <a:buClr>
                <a:schemeClr val="accent6"/>
              </a:buClr>
              <a:buFont typeface="Noto Sans Symbols"/>
              <a:buNone/>
              <a:defRPr sz="1600" b="0" i="0" u="none" strike="noStrike" cap="none">
                <a:solidFill>
                  <a:schemeClr val="dk1"/>
                </a:solidFill>
                <a:latin typeface="Arial"/>
                <a:ea typeface="Arial"/>
                <a:cs typeface="Arial"/>
                <a:sym typeface="Arial"/>
              </a:defRPr>
            </a:lvl7pPr>
            <a:lvl8pPr marL="3200400" marR="0" lvl="7" indent="0" algn="ctr" rtl="0">
              <a:spcBef>
                <a:spcPts val="320"/>
              </a:spcBef>
              <a:buClr>
                <a:schemeClr val="dk2"/>
              </a:buClr>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280"/>
              </a:spcBef>
              <a:buClr>
                <a:schemeClr val="dk2"/>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Shape 43"/>
          <p:cNvSpPr/>
          <p:nvPr/>
        </p:nvSpPr>
        <p:spPr>
          <a:xfrm>
            <a:off x="2340025" y="6277391"/>
            <a:ext cx="4572000" cy="5078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IJPS Operations Bilateral Meeting  19-22 May 2015</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Agenda Item 1.b.iii – S-NPP Status</a:t>
            </a:r>
          </a:p>
          <a:p>
            <a:pPr marL="0" marR="0" lvl="0" indent="0" algn="ctr" rtl="0">
              <a:lnSpc>
                <a:spcPct val="100000"/>
              </a:lnSpc>
              <a:spcBef>
                <a:spcPts val="0"/>
              </a:spcBef>
              <a:spcAft>
                <a:spcPts val="0"/>
              </a:spcAft>
              <a:buClr>
                <a:srgbClr val="000000"/>
              </a:buClr>
              <a:buSzPct val="25000"/>
              <a:buFont typeface="Book Antiqua"/>
              <a:buNone/>
            </a:pPr>
            <a:r>
              <a:rPr lang="en-US" sz="900" b="1" i="0" u="none" strike="noStrike" cap="none">
                <a:solidFill>
                  <a:srgbClr val="000000"/>
                </a:solidFill>
                <a:latin typeface="Book Antiqua"/>
                <a:ea typeface="Book Antiqua"/>
                <a:cs typeface="Book Antiqua"/>
                <a:sym typeface="Book Antiqua"/>
              </a:rPr>
              <a:t>Presenter: Chris Sisko, email: Chris.A.Sisko@noaa.gov</a:t>
            </a:r>
          </a:p>
        </p:txBody>
      </p:sp>
      <p:sp>
        <p:nvSpPr>
          <p:cNvPr id="44" name="Shape 44"/>
          <p:cNvSpPr txBox="1">
            <a:spLocks noGrp="1"/>
          </p:cNvSpPr>
          <p:nvPr>
            <p:ph type="ftr" idx="11"/>
          </p:nvPr>
        </p:nvSpPr>
        <p:spPr>
          <a:xfrm>
            <a:off x="2667000" y="6356351"/>
            <a:ext cx="33527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595959"/>
              </a:buClr>
              <a:buFont typeface="Arial"/>
              <a:buNone/>
              <a:defRPr sz="3200" b="0" i="0" u="none" strike="noStrike" cap="none">
                <a:solidFill>
                  <a:srgbClr val="595959"/>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0" name="Shape 60"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90600" y="-76200"/>
            <a:ext cx="7239000" cy="9905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pic>
        <p:nvPicPr>
          <p:cNvPr id="67" name="Shape 67" descr="STARShield.png"/>
          <p:cNvPicPr preferRelativeResize="0"/>
          <p:nvPr/>
        </p:nvPicPr>
        <p:blipFill rotWithShape="1">
          <a:blip r:embed="rId2">
            <a:alphaModFix/>
          </a:blip>
          <a:srcRect/>
          <a:stretch/>
        </p:blipFill>
        <p:spPr>
          <a:xfrm>
            <a:off x="8229600" y="76200"/>
            <a:ext cx="838199" cy="838199"/>
          </a:xfrm>
          <a:prstGeom prst="rect">
            <a:avLst/>
          </a:prstGeom>
          <a:noFill/>
          <a:ln>
            <a:noFill/>
          </a:ln>
        </p:spPr>
      </p:pic>
      <p:sp>
        <p:nvSpPr>
          <p:cNvPr id="68" name="Shape 68"/>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tile tx="0" ty="0" sx="65000" sy="65000" flip="none" algn="tl"/>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050925"/>
            <a:ext cx="8229600" cy="7969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263F78"/>
                </a:solidFill>
                <a:latin typeface="Calibri"/>
                <a:ea typeface="Calibri"/>
                <a:cs typeface="Calibri"/>
                <a:sym typeface="Calibri"/>
              </a:defRPr>
            </a:lvl1pPr>
            <a:lvl2pPr marL="0" marR="0" lvl="1" indent="0" algn="l" rtl="0">
              <a:spcBef>
                <a:spcPts val="0"/>
              </a:spcBef>
              <a:spcAft>
                <a:spcPts val="0"/>
              </a:spcAft>
              <a:buNone/>
              <a:defRPr sz="4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4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4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4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935164"/>
            <a:ext cx="8229600" cy="4389436"/>
          </a:xfrm>
          <a:prstGeom prst="rect">
            <a:avLst/>
          </a:prstGeom>
          <a:noFill/>
          <a:ln>
            <a:noFill/>
          </a:ln>
        </p:spPr>
        <p:txBody>
          <a:bodyPr lIns="91425" tIns="91425" rIns="91425" bIns="91425" anchor="t" anchorCtr="0"/>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Arial"/>
                <a:ea typeface="Arial"/>
                <a:cs typeface="Arial"/>
                <a:sym typeface="Arial"/>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Arial"/>
                <a:ea typeface="Arial"/>
                <a:cs typeface="Arial"/>
                <a:sym typeface="Arial"/>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Arial"/>
                <a:ea typeface="Arial"/>
                <a:cs typeface="Arial"/>
                <a:sym typeface="Arial"/>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Arial"/>
                <a:ea typeface="Arial"/>
                <a:cs typeface="Arial"/>
                <a:sym typeface="Arial"/>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Arial"/>
                <a:ea typeface="Arial"/>
                <a:cs typeface="Arial"/>
                <a:sym typeface="Arial"/>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Arial"/>
                <a:ea typeface="Arial"/>
                <a:cs typeface="Arial"/>
                <a:sym typeface="Arial"/>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Arial"/>
                <a:ea typeface="Arial"/>
                <a:cs typeface="Arial"/>
                <a:sym typeface="Arial"/>
              </a:defRPr>
            </a:lvl7pPr>
            <a:lvl8pPr marL="2194560" marR="0" lvl="7" indent="-8636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2468880" marR="0" lvl="8" indent="-93979" algn="l" rtl="0">
              <a:spcBef>
                <a:spcPts val="280"/>
              </a:spcBef>
              <a:buClr>
                <a:schemeClr val="dk2"/>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200" b="1" i="0" u="none" strike="noStrike" cap="none">
                <a:solidFill>
                  <a:srgbClr val="000000"/>
                </a:solidFill>
                <a:latin typeface="Tahoma"/>
                <a:ea typeface="Tahoma"/>
                <a:cs typeface="Tahoma"/>
                <a:sym typeface="Tahoma"/>
              </a:rPr>
              <a:t>‹#›</a:t>
            </a:fld>
            <a:endParaRPr lang="en-US" sz="1200" b="1" i="0" u="none" strike="noStrike" cap="none">
              <a:solidFill>
                <a:srgbClr val="000000"/>
              </a:solidFill>
              <a:latin typeface="Tahoma"/>
              <a:ea typeface="Tahoma"/>
              <a:cs typeface="Tahoma"/>
              <a:sym typeface="Tahoma"/>
            </a:endParaRPr>
          </a:p>
        </p:txBody>
      </p:sp>
      <p:sp>
        <p:nvSpPr>
          <p:cNvPr id="9" name="Shape 9"/>
          <p:cNvSpPr txBox="1"/>
          <p:nvPr/>
        </p:nvSpPr>
        <p:spPr>
          <a:xfrm>
            <a:off x="783981" y="3508375"/>
            <a:ext cx="7776796"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Helvetica Neue"/>
              <a:ea typeface="Helvetica Neue"/>
              <a:cs typeface="Helvetica Neue"/>
              <a:sym typeface="Helvetica Neue"/>
            </a:endParaRPr>
          </a:p>
        </p:txBody>
      </p:sp>
      <p:pic>
        <p:nvPicPr>
          <p:cNvPr id="10" name="Shape 10" descr="OSPO-header.jpg"/>
          <p:cNvPicPr preferRelativeResize="0"/>
          <p:nvPr/>
        </p:nvPicPr>
        <p:blipFill rotWithShape="1">
          <a:blip r:embed="rId10">
            <a:alphaModFix/>
          </a:blip>
          <a:srcRect/>
          <a:stretch/>
        </p:blipFill>
        <p:spPr>
          <a:xfrm>
            <a:off x="0" y="0"/>
            <a:ext cx="9144000" cy="1095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mt="58000"/>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990600" y="0"/>
            <a:ext cx="7239000" cy="914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2954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
        <p:nvSpPr>
          <p:cNvPr id="52" name="Shape 52"/>
          <p:cNvSpPr txBox="1"/>
          <p:nvPr/>
        </p:nvSpPr>
        <p:spPr>
          <a:xfrm>
            <a:off x="0" y="83403"/>
            <a:ext cx="1066799"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Office Of </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Satellite and</a:t>
            </a:r>
          </a:p>
          <a:p>
            <a:pPr marL="0" marR="0" lvl="0" indent="0" algn="ctr" rtl="0">
              <a:lnSpc>
                <a:spcPct val="100000"/>
              </a:lnSpc>
              <a:spcBef>
                <a:spcPts val="0"/>
              </a:spcBef>
              <a:spcAft>
                <a:spcPts val="0"/>
              </a:spcAft>
              <a:buClr>
                <a:srgbClr val="A5A5A5"/>
              </a:buClr>
              <a:buSzPct val="25000"/>
              <a:buFont typeface="Calibri"/>
              <a:buNone/>
            </a:pPr>
            <a:r>
              <a:rPr lang="en-US" sz="1200" b="1" i="1" u="none" strike="noStrike" cap="none">
                <a:solidFill>
                  <a:srgbClr val="A5A5A5"/>
                </a:solidFill>
                <a:latin typeface="Calibri"/>
                <a:ea typeface="Calibri"/>
                <a:cs typeface="Calibri"/>
                <a:sym typeface="Calibri"/>
              </a:rPr>
              <a:t>Product Operations</a:t>
            </a:r>
          </a:p>
        </p:txBody>
      </p:sp>
      <p:pic>
        <p:nvPicPr>
          <p:cNvPr id="53" name="Shape 53" descr="STARShield.png"/>
          <p:cNvPicPr preferRelativeResize="0"/>
          <p:nvPr/>
        </p:nvPicPr>
        <p:blipFill rotWithShape="1">
          <a:blip r:embed="rId16">
            <a:alphaModFix/>
          </a:blip>
          <a:srcRect/>
          <a:stretch/>
        </p:blipFill>
        <p:spPr>
          <a:xfrm>
            <a:off x="8229600" y="76200"/>
            <a:ext cx="838199" cy="8381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3.xml"/><Relationship Id="rId1" Type="http://schemas.openxmlformats.org/officeDocument/2006/relationships/slideLayout" Target="../slideLayouts/slideLayout5.xml"/><Relationship Id="rId4" Type="http://schemas.openxmlformats.org/officeDocument/2006/relationships/image" Target="../media/image12.gif"/></Relationships>
</file>

<file path=ppt/slides/_rels/slide10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4.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ssd.noaa.gov/PS/TROP/etrap.html"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28625" y="457200"/>
            <a:ext cx="8229600" cy="22113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0" i="1" u="none" strike="noStrike" cap="none">
                <a:solidFill>
                  <a:srgbClr val="000066"/>
                </a:solidFill>
                <a:latin typeface="Calibri"/>
                <a:ea typeface="Calibri"/>
                <a:cs typeface="Calibri"/>
                <a:sym typeface="Calibri"/>
              </a:rPr>
              <a:t/>
            </a:r>
            <a:br>
              <a:rPr lang="en-US" sz="4800" b="0" i="1" u="none" strike="noStrike" cap="none">
                <a:solidFill>
                  <a:srgbClr val="000066"/>
                </a:solidFill>
                <a:latin typeface="Calibri"/>
                <a:ea typeface="Calibri"/>
                <a:cs typeface="Calibri"/>
                <a:sym typeface="Calibri"/>
              </a:rPr>
            </a:br>
            <a:r>
              <a:rPr lang="en-US" sz="4800" b="0" i="1" u="none" strike="noStrike" cap="none">
                <a:solidFill>
                  <a:srgbClr val="000066"/>
                </a:solidFill>
                <a:latin typeface="Calibri"/>
                <a:ea typeface="Calibri"/>
                <a:cs typeface="Calibri"/>
                <a:sym typeface="Calibri"/>
              </a:rPr>
              <a:t>Operational Readiness Review</a:t>
            </a:r>
            <a:r>
              <a:rPr lang="en-US" sz="4800" b="0" i="0" u="none" strike="noStrike" cap="none">
                <a:solidFill>
                  <a:srgbClr val="000066"/>
                </a:solidFill>
                <a:latin typeface="Calibri"/>
                <a:ea typeface="Calibri"/>
                <a:cs typeface="Calibri"/>
                <a:sym typeface="Calibri"/>
              </a:rPr>
              <a:t/>
            </a:r>
            <a:br>
              <a:rPr lang="en-US" sz="4800" b="0" i="0" u="none" strike="noStrike" cap="none">
                <a:solidFill>
                  <a:srgbClr val="000066"/>
                </a:solidFill>
                <a:latin typeface="Calibri"/>
                <a:ea typeface="Calibri"/>
                <a:cs typeface="Calibri"/>
                <a:sym typeface="Calibri"/>
              </a:rPr>
            </a:br>
            <a:r>
              <a:rPr lang="en-US" sz="3600" b="1" i="1" u="none" strike="noStrike" cap="none">
                <a:solidFill>
                  <a:srgbClr val="000066"/>
                </a:solidFill>
                <a:latin typeface="Calibri"/>
                <a:ea typeface="Calibri"/>
                <a:cs typeface="Calibri"/>
                <a:sym typeface="Calibri"/>
              </a:rPr>
              <a:t>eTRaP Upgrade-GPM/GMI</a:t>
            </a:r>
          </a:p>
        </p:txBody>
      </p:sp>
      <p:sp>
        <p:nvSpPr>
          <p:cNvPr id="144" name="Shape 144"/>
          <p:cNvSpPr txBox="1"/>
          <p:nvPr/>
        </p:nvSpPr>
        <p:spPr>
          <a:xfrm>
            <a:off x="66675" y="3411537"/>
            <a:ext cx="8972549" cy="286861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Merriweather"/>
              <a:buNone/>
            </a:pPr>
            <a:r>
              <a:rPr lang="en-US" sz="2400" b="1" i="0" u="none" strike="noStrike" cap="none">
                <a:solidFill>
                  <a:schemeClr val="dk1"/>
                </a:solidFill>
                <a:latin typeface="Merriweather"/>
                <a:ea typeface="Merriweather"/>
                <a:cs typeface="Merriweather"/>
                <a:sym typeface="Merriweather"/>
              </a:rPr>
              <a:t>Prepared by:</a:t>
            </a:r>
          </a:p>
          <a:p>
            <a:pPr marL="0" marR="0" lvl="0" indent="0" algn="ctr" rtl="0">
              <a:lnSpc>
                <a:spcPct val="80000"/>
              </a:lnSpc>
              <a:spcBef>
                <a:spcPts val="400"/>
              </a:spcBef>
              <a:spcAft>
                <a:spcPts val="0"/>
              </a:spcAft>
              <a:buClr>
                <a:schemeClr val="dk1"/>
              </a:buClr>
              <a:buSzPct val="25000"/>
              <a:buFont typeface="Merriweather"/>
              <a:buNone/>
            </a:pPr>
            <a:r>
              <a:rPr lang="en-US" sz="2400" b="0" i="0" u="none" strike="noStrike" cap="none">
                <a:solidFill>
                  <a:schemeClr val="dk1"/>
                </a:solidFill>
                <a:latin typeface="Merriweather"/>
                <a:ea typeface="Merriweather"/>
                <a:cs typeface="Merriweather"/>
                <a:sym typeface="Merriweather"/>
              </a:rPr>
              <a:t> Liqun Ma</a:t>
            </a:r>
            <a:r>
              <a:rPr lang="en-US" sz="2400" b="0" i="0" u="none" strike="noStrike" cap="none" baseline="30000">
                <a:solidFill>
                  <a:schemeClr val="dk1"/>
                </a:solidFill>
                <a:latin typeface="Merriweather"/>
                <a:ea typeface="Merriweather"/>
                <a:cs typeface="Merriweather"/>
                <a:sym typeface="Merriweather"/>
              </a:rPr>
              <a:t>1</a:t>
            </a:r>
            <a:r>
              <a:rPr lang="en-US" sz="2400" b="0" i="0" u="none" strike="noStrike" cap="none">
                <a:solidFill>
                  <a:schemeClr val="dk1"/>
                </a:solidFill>
                <a:latin typeface="Merriweather"/>
                <a:ea typeface="Merriweather"/>
                <a:cs typeface="Merriweather"/>
                <a:sym typeface="Merriweather"/>
              </a:rPr>
              <a:t>, Bob Glassberg</a:t>
            </a:r>
            <a:r>
              <a:rPr lang="en-US" sz="2400" b="0" i="0" u="none" strike="noStrike" cap="none" baseline="30000">
                <a:solidFill>
                  <a:schemeClr val="dk1"/>
                </a:solidFill>
                <a:latin typeface="Merriweather"/>
                <a:ea typeface="Merriweather"/>
                <a:cs typeface="Merriweather"/>
                <a:sym typeface="Merriweather"/>
              </a:rPr>
              <a:t>2 </a:t>
            </a:r>
            <a:r>
              <a:rPr lang="en-US" sz="2400" b="0" i="0" u="none" strike="noStrike" cap="none">
                <a:solidFill>
                  <a:schemeClr val="dk1"/>
                </a:solidFill>
                <a:latin typeface="Merriweather"/>
                <a:ea typeface="Merriweather"/>
                <a:cs typeface="Merriweather"/>
                <a:sym typeface="Merriweather"/>
              </a:rPr>
              <a:t>, Bob Kuligowski</a:t>
            </a:r>
            <a:r>
              <a:rPr lang="en-US" sz="2400" b="0" i="0" u="none" strike="noStrike" cap="none" baseline="30000">
                <a:solidFill>
                  <a:schemeClr val="dk1"/>
                </a:solidFill>
                <a:latin typeface="Merriweather"/>
                <a:ea typeface="Merriweather"/>
                <a:cs typeface="Merriweather"/>
                <a:sym typeface="Merriweather"/>
              </a:rPr>
              <a:t>3</a:t>
            </a:r>
          </a:p>
          <a:p>
            <a:pPr marL="0" marR="0" lvl="0" indent="0" algn="l" rtl="0">
              <a:lnSpc>
                <a:spcPct val="80000"/>
              </a:lnSpc>
              <a:spcBef>
                <a:spcPts val="360"/>
              </a:spcBef>
              <a:spcAft>
                <a:spcPts val="0"/>
              </a:spcAft>
              <a:buClr>
                <a:schemeClr val="dk1"/>
              </a:buClr>
              <a:buFont typeface="Merriweather"/>
              <a:buNone/>
            </a:pPr>
            <a:endParaRPr sz="2000" b="0" i="0" u="none" strike="noStrike" cap="none" baseline="30000">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1</a:t>
            </a:r>
            <a:r>
              <a:rPr lang="en-US" sz="1800" b="0" i="0" u="none" strike="noStrike" cap="none">
                <a:solidFill>
                  <a:schemeClr val="dk1"/>
                </a:solidFill>
                <a:latin typeface="Merriweather"/>
                <a:ea typeface="Merriweather"/>
                <a:cs typeface="Merriweather"/>
                <a:sym typeface="Merriweather"/>
              </a:rPr>
              <a:t> NOAA/NESDIS/OSPO</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2 </a:t>
            </a:r>
            <a:r>
              <a:rPr lang="en-US" sz="1800" b="0" i="0" u="none" strike="noStrike" cap="none">
                <a:solidFill>
                  <a:schemeClr val="dk1"/>
                </a:solidFill>
                <a:latin typeface="Merriweather"/>
                <a:ea typeface="Merriweather"/>
                <a:cs typeface="Merriweather"/>
                <a:sym typeface="Merriweather"/>
              </a:rPr>
              <a:t>SGT</a:t>
            </a: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baseline="30000">
                <a:solidFill>
                  <a:schemeClr val="dk1"/>
                </a:solidFill>
                <a:latin typeface="Merriweather"/>
                <a:ea typeface="Merriweather"/>
                <a:cs typeface="Merriweather"/>
                <a:sym typeface="Merriweather"/>
              </a:rPr>
              <a:t>3 </a:t>
            </a:r>
            <a:r>
              <a:rPr lang="en-US" sz="1800" b="0" i="0" u="none" strike="noStrike" cap="none">
                <a:solidFill>
                  <a:schemeClr val="dk1"/>
                </a:solidFill>
                <a:latin typeface="Merriweather"/>
                <a:ea typeface="Merriweather"/>
                <a:cs typeface="Merriweather"/>
                <a:sym typeface="Merriweather"/>
              </a:rPr>
              <a:t>NOAA/NESDIS/STAR</a:t>
            </a:r>
          </a:p>
          <a:p>
            <a:pPr marL="0" marR="0" lvl="0" indent="0" algn="ctr" rtl="0">
              <a:lnSpc>
                <a:spcPct val="80000"/>
              </a:lnSpc>
              <a:spcBef>
                <a:spcPts val="320"/>
              </a:spcBef>
              <a:spcAft>
                <a:spcPts val="0"/>
              </a:spcAft>
              <a:buClr>
                <a:schemeClr val="dk1"/>
              </a:buClr>
              <a:buFont typeface="Arial"/>
              <a:buNone/>
            </a:pPr>
            <a:endParaRPr sz="1800" b="0" i="0" u="none" strike="noStrike" cap="none">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SzPct val="25000"/>
              <a:buFont typeface="Merriweather"/>
              <a:buNone/>
            </a:pPr>
            <a:r>
              <a:rPr lang="en-US" sz="1800" b="0" i="0" u="none" strike="noStrike" cap="none">
                <a:solidFill>
                  <a:schemeClr val="dk1"/>
                </a:solidFill>
                <a:latin typeface="Merriweather"/>
                <a:ea typeface="Merriweather"/>
                <a:cs typeface="Merriweather"/>
                <a:sym typeface="Merriweather"/>
              </a:rPr>
              <a:t>February 21, 2017 </a:t>
            </a:r>
          </a:p>
          <a:p>
            <a:pPr marL="0" marR="0" lvl="0" indent="0" algn="ctr" rtl="0">
              <a:lnSpc>
                <a:spcPct val="80000"/>
              </a:lnSpc>
              <a:spcBef>
                <a:spcPts val="320"/>
              </a:spcBef>
              <a:spcAft>
                <a:spcPts val="0"/>
              </a:spcAft>
              <a:buClr>
                <a:schemeClr val="dk1"/>
              </a:buClr>
              <a:buFont typeface="Merriweather"/>
              <a:buNone/>
            </a:pPr>
            <a:endParaRPr sz="1800" b="0" i="0" u="none" strike="noStrike" cap="none">
              <a:solidFill>
                <a:schemeClr val="dk1"/>
              </a:solidFill>
              <a:latin typeface="Merriweather"/>
              <a:ea typeface="Merriweather"/>
              <a:cs typeface="Merriweather"/>
              <a:sym typeface="Merriweather"/>
            </a:endParaRPr>
          </a:p>
          <a:p>
            <a:pPr marL="0" marR="0" lvl="0" indent="0" algn="ctr" rtl="0">
              <a:lnSpc>
                <a:spcPct val="80000"/>
              </a:lnSpc>
              <a:spcBef>
                <a:spcPts val="320"/>
              </a:spcBef>
              <a:spcAft>
                <a:spcPts val="0"/>
              </a:spcAft>
              <a:buClr>
                <a:schemeClr val="dk1"/>
              </a:buClr>
              <a:buFont typeface="Merriweather"/>
              <a:buNone/>
            </a:pPr>
            <a:endParaRPr sz="18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Merriweather"/>
              <a:ea typeface="Merriweather"/>
              <a:cs typeface="Merriweather"/>
              <a:sym typeface="Merriweather"/>
            </a:endParaRPr>
          </a:p>
        </p:txBody>
      </p:sp>
      <p:sp>
        <p:nvSpPr>
          <p:cNvPr id="145" name="Shape 1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09600" y="2105025"/>
            <a:ext cx="7848599" cy="42671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SAB</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Mike Turk</a:t>
            </a:r>
          </a:p>
          <a:p>
            <a:pPr marL="273050" marR="0" lvl="0" indent="-273050" algn="l" rtl="0">
              <a:lnSpc>
                <a:spcPct val="90000"/>
              </a:lnSpc>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HPC</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Mark Klein </a:t>
            </a:r>
          </a:p>
        </p:txBody>
      </p:sp>
      <p:sp>
        <p:nvSpPr>
          <p:cNvPr id="214" name="Shape 214"/>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Customers / Users</a:t>
            </a:r>
          </a:p>
        </p:txBody>
      </p:sp>
      <p:sp>
        <p:nvSpPr>
          <p:cNvPr id="215" name="Shape 2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Results</a:t>
            </a:r>
          </a:p>
        </p:txBody>
      </p:sp>
      <p:sp>
        <p:nvSpPr>
          <p:cNvPr id="1034" name="Shape 1034"/>
          <p:cNvSpPr txBox="1">
            <a:spLocks noGrp="1"/>
          </p:cNvSpPr>
          <p:nvPr>
            <p:ph type="body" idx="1"/>
          </p:nvPr>
        </p:nvSpPr>
        <p:spPr>
          <a:xfrm>
            <a:off x="533400" y="1981200"/>
            <a:ext cx="8229600" cy="3276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System Test Results were reviewed by the eTRaP algorithm developer, PAL and eTRaP Programmer</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Product output generated from geo test were compared with the same products generated from geo product.</a:t>
            </a:r>
          </a:p>
        </p:txBody>
      </p:sp>
      <p:sp>
        <p:nvSpPr>
          <p:cNvPr id="1035" name="Shape 10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 (without GPM/GMI)—01W</a:t>
            </a:r>
          </a:p>
        </p:txBody>
      </p:sp>
      <p:sp>
        <p:nvSpPr>
          <p:cNvPr id="1041" name="Shape 1041"/>
          <p:cNvSpPr txBox="1"/>
          <p:nvPr/>
        </p:nvSpPr>
        <p:spPr>
          <a:xfrm>
            <a:off x="6629400" y="2248880"/>
            <a:ext cx="2133599" cy="9789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a:solidFill>
                  <a:schemeClr val="dk1"/>
                </a:solidFill>
                <a:latin typeface="Constantia"/>
                <a:ea typeface="Constantia"/>
                <a:cs typeface="Constantia"/>
                <a:sym typeface="Constantia"/>
              </a:rPr>
              <a:t>Without GPM/GMI, fewer members to produce eTRaPs for some periods</a:t>
            </a:r>
          </a:p>
        </p:txBody>
      </p:sp>
      <p:sp>
        <p:nvSpPr>
          <p:cNvPr id="1042" name="Shape 10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101</a:t>
            </a:fld>
            <a:endParaRPr lang="en-US" sz="1400" b="0" i="0" u="none" strike="noStrike" cap="none">
              <a:solidFill>
                <a:srgbClr val="295F71"/>
              </a:solidFill>
              <a:latin typeface="Calibri"/>
              <a:ea typeface="Calibri"/>
              <a:cs typeface="Calibri"/>
              <a:sym typeface="Calibri"/>
            </a:endParaRPr>
          </a:p>
        </p:txBody>
      </p:sp>
      <p:pic>
        <p:nvPicPr>
          <p:cNvPr id="1043" name="Shape 1043"/>
          <p:cNvPicPr preferRelativeResize="0"/>
          <p:nvPr/>
        </p:nvPicPr>
        <p:blipFill rotWithShape="1">
          <a:blip r:embed="rId3">
            <a:alphaModFix/>
          </a:blip>
          <a:srcRect/>
          <a:stretch/>
        </p:blipFill>
        <p:spPr>
          <a:xfrm>
            <a:off x="457200" y="2101038"/>
            <a:ext cx="5486399" cy="1332802"/>
          </a:xfrm>
          <a:prstGeom prst="rect">
            <a:avLst/>
          </a:prstGeom>
          <a:noFill/>
          <a:ln>
            <a:noFill/>
          </a:ln>
        </p:spPr>
      </p:pic>
      <p:pic>
        <p:nvPicPr>
          <p:cNvPr id="1044" name="Shape 1044"/>
          <p:cNvPicPr preferRelativeResize="0"/>
          <p:nvPr/>
        </p:nvPicPr>
        <p:blipFill rotWithShape="1">
          <a:blip r:embed="rId4">
            <a:alphaModFix/>
          </a:blip>
          <a:srcRect/>
          <a:stretch/>
        </p:blipFill>
        <p:spPr>
          <a:xfrm>
            <a:off x="338468" y="3400171"/>
            <a:ext cx="6443331" cy="3384938"/>
          </a:xfrm>
          <a:prstGeom prst="rect">
            <a:avLst/>
          </a:prstGeom>
          <a:noFill/>
          <a:ln>
            <a:noFill/>
          </a:ln>
        </p:spPr>
      </p:pic>
      <p:sp>
        <p:nvSpPr>
          <p:cNvPr id="1045" name="Shape 1045"/>
          <p:cNvSpPr/>
          <p:nvPr/>
        </p:nvSpPr>
        <p:spPr>
          <a:xfrm>
            <a:off x="2667000" y="3089711"/>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Shape 1050"/>
          <p:cNvSpPr txBox="1">
            <a:spLocks noGrp="1"/>
          </p:cNvSpPr>
          <p:nvPr>
            <p:ph type="title"/>
          </p:nvPr>
        </p:nvSpPr>
        <p:spPr>
          <a:xfrm>
            <a:off x="1143000" y="11430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 (with GPM/GMI)—01W</a:t>
            </a:r>
          </a:p>
        </p:txBody>
      </p:sp>
      <p:sp>
        <p:nvSpPr>
          <p:cNvPr id="1051" name="Shape 1051"/>
          <p:cNvSpPr txBox="1">
            <a:spLocks noGrp="1"/>
          </p:cNvSpPr>
          <p:nvPr>
            <p:ph type="sldNum" idx="12"/>
          </p:nvPr>
        </p:nvSpPr>
        <p:spPr>
          <a:xfrm>
            <a:off x="3906862" y="6372226"/>
            <a:ext cx="762000" cy="365125"/>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102</a:t>
            </a:fld>
            <a:endParaRPr lang="en-US" sz="1200" b="0" i="0" u="none" strike="noStrike" cap="none">
              <a:solidFill>
                <a:schemeClr val="dk1"/>
              </a:solidFill>
              <a:latin typeface="Arial"/>
              <a:ea typeface="Arial"/>
              <a:cs typeface="Arial"/>
              <a:sym typeface="Arial"/>
            </a:endParaRPr>
          </a:p>
        </p:txBody>
      </p:sp>
      <p:sp>
        <p:nvSpPr>
          <p:cNvPr id="1052" name="Shape 1052"/>
          <p:cNvSpPr txBox="1"/>
          <p:nvPr/>
        </p:nvSpPr>
        <p:spPr>
          <a:xfrm>
            <a:off x="6483867" y="2190628"/>
            <a:ext cx="2209799"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onstantia"/>
              <a:buNone/>
            </a:pPr>
            <a:r>
              <a:rPr lang="en-US" sz="1400" b="0" i="0" u="none" strike="noStrike" cap="none">
                <a:solidFill>
                  <a:schemeClr val="dk1"/>
                </a:solidFill>
                <a:latin typeface="Constantia"/>
                <a:ea typeface="Constantia"/>
                <a:cs typeface="Constantia"/>
                <a:sym typeface="Constantia"/>
              </a:rPr>
              <a:t>With GPM/GMI, more members to produce eTRaPs for all periods</a:t>
            </a:r>
          </a:p>
        </p:txBody>
      </p:sp>
      <p:sp>
        <p:nvSpPr>
          <p:cNvPr id="1053" name="Shape 105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102</a:t>
            </a:fld>
            <a:endParaRPr lang="en-US" sz="1400" b="0" i="0" u="none" strike="noStrike" cap="none">
              <a:solidFill>
                <a:srgbClr val="295F71"/>
              </a:solidFill>
              <a:latin typeface="Calibri"/>
              <a:ea typeface="Calibri"/>
              <a:cs typeface="Calibri"/>
              <a:sym typeface="Calibri"/>
            </a:endParaRPr>
          </a:p>
        </p:txBody>
      </p:sp>
      <p:pic>
        <p:nvPicPr>
          <p:cNvPr id="1054" name="Shape 1054"/>
          <p:cNvPicPr preferRelativeResize="0"/>
          <p:nvPr/>
        </p:nvPicPr>
        <p:blipFill rotWithShape="1">
          <a:blip r:embed="rId3">
            <a:alphaModFix/>
          </a:blip>
          <a:srcRect/>
          <a:stretch/>
        </p:blipFill>
        <p:spPr>
          <a:xfrm>
            <a:off x="304800" y="2057400"/>
            <a:ext cx="4648199" cy="1394459"/>
          </a:xfrm>
          <a:prstGeom prst="rect">
            <a:avLst/>
          </a:prstGeom>
          <a:noFill/>
          <a:ln>
            <a:noFill/>
          </a:ln>
        </p:spPr>
      </p:pic>
      <p:pic>
        <p:nvPicPr>
          <p:cNvPr id="1055" name="Shape 1055"/>
          <p:cNvPicPr preferRelativeResize="0"/>
          <p:nvPr/>
        </p:nvPicPr>
        <p:blipFill rotWithShape="1">
          <a:blip r:embed="rId4">
            <a:alphaModFix/>
          </a:blip>
          <a:srcRect/>
          <a:stretch/>
        </p:blipFill>
        <p:spPr>
          <a:xfrm>
            <a:off x="41280" y="3451860"/>
            <a:ext cx="7643948" cy="3228975"/>
          </a:xfrm>
          <a:prstGeom prst="rect">
            <a:avLst/>
          </a:prstGeom>
          <a:noFill/>
          <a:ln>
            <a:noFill/>
          </a:ln>
        </p:spPr>
      </p:pic>
      <p:sp>
        <p:nvSpPr>
          <p:cNvPr id="1056" name="Shape 1056"/>
          <p:cNvSpPr/>
          <p:nvPr/>
        </p:nvSpPr>
        <p:spPr>
          <a:xfrm>
            <a:off x="2276475" y="3159555"/>
            <a:ext cx="352425" cy="276224"/>
          </a:xfrm>
          <a:prstGeom prst="ellipse">
            <a:avLst/>
          </a:prstGeom>
          <a:noFill/>
          <a:ln w="25400" cap="flat" cmpd="sng">
            <a:solidFill>
              <a:srgbClr val="FF0000"/>
            </a:solidFill>
            <a:prstDash val="solid"/>
            <a:round/>
            <a:headEnd type="none" w="med" len="med"/>
            <a:tailEnd type="none" w="med" len="med"/>
          </a:ln>
          <a:effectLst>
            <a:outerShdw blurRad="57150" dist="38100" dir="5400000" algn="ctr" rotWithShape="0">
              <a:srgbClr val="000000"/>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Result—01W</a:t>
            </a:r>
          </a:p>
        </p:txBody>
      </p:sp>
      <p:sp>
        <p:nvSpPr>
          <p:cNvPr id="1062" name="Shape 1062"/>
          <p:cNvSpPr txBox="1"/>
          <p:nvPr/>
        </p:nvSpPr>
        <p:spPr>
          <a:xfrm>
            <a:off x="31188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25 mm(without GPM/GMI)</a:t>
            </a:r>
          </a:p>
        </p:txBody>
      </p:sp>
      <p:sp>
        <p:nvSpPr>
          <p:cNvPr id="1063" name="Shape 1063"/>
          <p:cNvSpPr txBox="1"/>
          <p:nvPr/>
        </p:nvSpPr>
        <p:spPr>
          <a:xfrm>
            <a:off x="4151457" y="5638800"/>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25 mm(with GPM/GMI)</a:t>
            </a:r>
          </a:p>
        </p:txBody>
      </p:sp>
      <p:sp>
        <p:nvSpPr>
          <p:cNvPr id="1064" name="Shape 1064"/>
          <p:cNvSpPr txBox="1"/>
          <p:nvPr/>
        </p:nvSpPr>
        <p:spPr>
          <a:xfrm>
            <a:off x="7779377" y="3393407"/>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65" name="Shape 10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103</a:t>
            </a:fld>
            <a:endParaRPr lang="en-US" sz="1400" b="0" i="0" u="none" strike="noStrike" cap="none">
              <a:solidFill>
                <a:srgbClr val="295F71"/>
              </a:solidFill>
              <a:latin typeface="Calibri"/>
              <a:ea typeface="Calibri"/>
              <a:cs typeface="Calibri"/>
              <a:sym typeface="Calibri"/>
            </a:endParaRPr>
          </a:p>
        </p:txBody>
      </p:sp>
      <p:pic>
        <p:nvPicPr>
          <p:cNvPr id="1066" name="Shape 1066" descr="http://www.ssd.noaa.gov/PS/TROP/DATA/ETRAP/2017/NWPacific/01W/201701W.p25.01080000.00.GIF"/>
          <p:cNvPicPr preferRelativeResize="0"/>
          <p:nvPr/>
        </p:nvPicPr>
        <p:blipFill rotWithShape="1">
          <a:blip r:embed="rId3">
            <a:alphaModFix/>
          </a:blip>
          <a:srcRect/>
          <a:stretch/>
        </p:blipFill>
        <p:spPr>
          <a:xfrm>
            <a:off x="593393" y="2794075"/>
            <a:ext cx="3464477" cy="2463026"/>
          </a:xfrm>
          <a:prstGeom prst="rect">
            <a:avLst/>
          </a:prstGeom>
          <a:noFill/>
          <a:ln>
            <a:noFill/>
          </a:ln>
        </p:spPr>
      </p:pic>
      <p:pic>
        <p:nvPicPr>
          <p:cNvPr id="1067" name="Shape 1067" descr="C:\cygwin64\home\liqun.ma\201701W.p25.01080000.00.GIF"/>
          <p:cNvPicPr preferRelativeResize="0"/>
          <p:nvPr/>
        </p:nvPicPr>
        <p:blipFill rotWithShape="1">
          <a:blip r:embed="rId4">
            <a:alphaModFix/>
          </a:blip>
          <a:srcRect/>
          <a:stretch/>
        </p:blipFill>
        <p:spPr>
          <a:xfrm>
            <a:off x="4185126" y="2811191"/>
            <a:ext cx="3464475" cy="246302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Shape 1072"/>
          <p:cNvSpPr txBox="1">
            <a:spLocks noGrp="1"/>
          </p:cNvSpPr>
          <p:nvPr>
            <p:ph type="title"/>
          </p:nvPr>
        </p:nvSpPr>
        <p:spPr>
          <a:xfrm>
            <a:off x="1143000" y="1117995"/>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a:t>
            </a:r>
            <a:br>
              <a:rPr lang="en-US" sz="3200" b="1" i="0" u="none" strike="noStrike" cap="none">
                <a:solidFill>
                  <a:srgbClr val="002060"/>
                </a:solidFill>
                <a:latin typeface="Calibri"/>
                <a:ea typeface="Calibri"/>
                <a:cs typeface="Calibri"/>
                <a:sym typeface="Calibri"/>
              </a:rPr>
            </a:br>
            <a:r>
              <a:rPr lang="en-US" sz="3200" b="1" i="0" u="none" strike="noStrike" cap="none">
                <a:solidFill>
                  <a:srgbClr val="002060"/>
                </a:solidFill>
                <a:latin typeface="Calibri"/>
                <a:ea typeface="Calibri"/>
                <a:cs typeface="Calibri"/>
                <a:sym typeface="Calibri"/>
              </a:rPr>
              <a:t> </a:t>
            </a:r>
            <a:r>
              <a:rPr lang="en-US" sz="2400" b="1" i="0" u="none" strike="noStrike" cap="none">
                <a:solidFill>
                  <a:srgbClr val="002060"/>
                </a:solidFill>
                <a:latin typeface="Calibri"/>
                <a:ea typeface="Calibri"/>
                <a:cs typeface="Calibri"/>
                <a:sym typeface="Calibri"/>
              </a:rPr>
              <a:t>Test Result—01W</a:t>
            </a:r>
          </a:p>
        </p:txBody>
      </p:sp>
      <p:sp>
        <p:nvSpPr>
          <p:cNvPr id="1073" name="Shape 1073"/>
          <p:cNvSpPr txBox="1"/>
          <p:nvPr/>
        </p:nvSpPr>
        <p:spPr>
          <a:xfrm>
            <a:off x="248204" y="5759869"/>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Pop &gt; 50mm(without GPM/GMI)</a:t>
            </a:r>
          </a:p>
        </p:txBody>
      </p:sp>
      <p:sp>
        <p:nvSpPr>
          <p:cNvPr id="1074" name="Shape 1074"/>
          <p:cNvSpPr txBox="1"/>
          <p:nvPr/>
        </p:nvSpPr>
        <p:spPr>
          <a:xfrm>
            <a:off x="4254191" y="5725916"/>
            <a:ext cx="3781424" cy="307777"/>
          </a:xfrm>
          <a:prstGeom prst="rect">
            <a:avLst/>
          </a:prstGeom>
          <a:noFill/>
          <a:ln>
            <a:noFill/>
          </a:ln>
        </p:spPr>
        <p:txBody>
          <a:bodyPr lIns="0" tIns="45700" rIns="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Pop &gt; 50 mm(with GPM/GMI)</a:t>
            </a:r>
          </a:p>
        </p:txBody>
      </p:sp>
      <p:sp>
        <p:nvSpPr>
          <p:cNvPr id="1075" name="Shape 1075"/>
          <p:cNvSpPr txBox="1"/>
          <p:nvPr/>
        </p:nvSpPr>
        <p:spPr>
          <a:xfrm>
            <a:off x="7828503" y="3048000"/>
            <a:ext cx="1219199" cy="116955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Additional members improved probability resolution</a:t>
            </a:r>
          </a:p>
        </p:txBody>
      </p:sp>
      <p:sp>
        <p:nvSpPr>
          <p:cNvPr id="1076" name="Shape 107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104</a:t>
            </a:fld>
            <a:endParaRPr lang="en-US" sz="1400" b="0" i="0" u="none" strike="noStrike" cap="none">
              <a:solidFill>
                <a:srgbClr val="295F71"/>
              </a:solidFill>
              <a:latin typeface="Calibri"/>
              <a:ea typeface="Calibri"/>
              <a:cs typeface="Calibri"/>
              <a:sym typeface="Calibri"/>
            </a:endParaRPr>
          </a:p>
        </p:txBody>
      </p:sp>
      <p:pic>
        <p:nvPicPr>
          <p:cNvPr id="1077" name="Shape 1077" descr="http://www.ssd.noaa.gov/PS/TROP/DATA/ETRAP/2017/NWPacific/01W/201701W.p50.01080000.00.GIF"/>
          <p:cNvPicPr preferRelativeResize="0"/>
          <p:nvPr/>
        </p:nvPicPr>
        <p:blipFill rotWithShape="1">
          <a:blip r:embed="rId3">
            <a:alphaModFix/>
          </a:blip>
          <a:srcRect/>
          <a:stretch/>
        </p:blipFill>
        <p:spPr>
          <a:xfrm>
            <a:off x="675712" y="2877518"/>
            <a:ext cx="3353914" cy="2384423"/>
          </a:xfrm>
          <a:prstGeom prst="rect">
            <a:avLst/>
          </a:prstGeom>
          <a:noFill/>
          <a:ln>
            <a:noFill/>
          </a:ln>
        </p:spPr>
      </p:pic>
      <p:pic>
        <p:nvPicPr>
          <p:cNvPr id="1078" name="Shape 1078" descr="C:\cygwin64\home\liqun.ma\201701W.p50.01080000.00.GIF"/>
          <p:cNvPicPr preferRelativeResize="0"/>
          <p:nvPr/>
        </p:nvPicPr>
        <p:blipFill rotWithShape="1">
          <a:blip r:embed="rId4">
            <a:alphaModFix/>
          </a:blip>
          <a:srcRect/>
          <a:stretch/>
        </p:blipFill>
        <p:spPr>
          <a:xfrm>
            <a:off x="4423898" y="2877519"/>
            <a:ext cx="3353916" cy="2384423"/>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Shape 108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Verification (data)</a:t>
            </a:r>
          </a:p>
        </p:txBody>
      </p:sp>
      <p:sp>
        <p:nvSpPr>
          <p:cNvPr id="1084" name="Shape 1084"/>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GMI rain rates were obtained from NASA and stored in STAR at /data/data081/bobk/eTRaP/GMI</a:t>
            </a:r>
          </a:p>
          <a:p>
            <a:pPr marL="690563" marR="0" lvl="3" indent="-246062" algn="l" rtl="0">
              <a:lnSpc>
                <a:spcPct val="100000"/>
              </a:lnSpc>
              <a:spcBef>
                <a:spcPts val="360"/>
              </a:spcBef>
              <a:spcAft>
                <a:spcPts val="0"/>
              </a:spcAft>
              <a:buClr>
                <a:srgbClr val="0BD0D9"/>
              </a:buClr>
              <a:buSzPct val="64999"/>
              <a:buFont typeface="Noto Sans Symbols"/>
              <a:buChar char="●"/>
            </a:pPr>
            <a:r>
              <a:rPr lang="en-US" sz="1800" b="0" i="0" u="none" strike="noStrike" cap="none">
                <a:solidFill>
                  <a:schemeClr val="dk1"/>
                </a:solidFill>
                <a:latin typeface="Calibri"/>
                <a:ea typeface="Calibri"/>
                <a:cs typeface="Calibri"/>
                <a:sym typeface="Calibri"/>
              </a:rPr>
              <a:t>The GMI rain rates were converted from HDF format to McIDAS AREA file format offline and stored in the same directory.</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Archive eTRaPs and TRaP members stored in STAR at /data/data081/bobk/eTRaP/SABarchive </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Archive Stage IV data for ground-truth validation stored in STAR at /data/data081/bobk/eTRaP/Stage4_data</a:t>
            </a:r>
          </a:p>
          <a:p>
            <a:pPr marL="273050" marR="0" lvl="0" indent="-273050" algn="l" rtl="0">
              <a:lnSpc>
                <a:spcPct val="10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Four storms that made landfall over the CONUS were selected based on data availability and capture of an entire storm in the scan:</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Ana (2015)—two GMI overpasses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Colin (2016)—two GMI overpasses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Julia (2016)—one GMI overpass</a:t>
            </a:r>
          </a:p>
          <a:p>
            <a:pPr marL="639763"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Calibri"/>
                <a:ea typeface="Calibri"/>
                <a:cs typeface="Calibri"/>
                <a:sym typeface="Calibri"/>
              </a:rPr>
              <a:t>Matthew (2016)—three GMI overpasses</a:t>
            </a:r>
          </a:p>
        </p:txBody>
      </p:sp>
      <p:sp>
        <p:nvSpPr>
          <p:cNvPr id="1085" name="Shape 10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Shape 1090"/>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(Ensemble parameters)</a:t>
            </a:r>
          </a:p>
        </p:txBody>
      </p:sp>
      <p:sp>
        <p:nvSpPr>
          <p:cNvPr id="1091" name="Shape 1091"/>
          <p:cNvSpPr txBox="1"/>
          <p:nvPr/>
        </p:nvSpPr>
        <p:spPr>
          <a:xfrm>
            <a:off x="457200" y="1828800"/>
            <a:ext cx="8229600" cy="4449762"/>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first step is to determine the two parameters required to integrate a new instrument into the eTRaP ensemble as outlined in Ebert et al. (2009):</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Bias adjustment (SensorBias): the inverse of the volume bias of the TRaPs from the new instrument to those from the baseline instruments;</a:t>
            </a:r>
          </a:p>
          <a:p>
            <a:pPr marL="639763" marR="0" lvl="1" indent="-246062" algn="l" rtl="0">
              <a:lnSpc>
                <a:spcPct val="10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Ensemble weight (SensorWeight): the ratio of the Equitable Threat Score of the new instrument to that from the baseline instruments.</a:t>
            </a:r>
          </a:p>
          <a:p>
            <a:pPr marL="914400" marR="0" lvl="2" indent="-254000" algn="l" rtl="0">
              <a:lnSpc>
                <a:spcPct val="100000"/>
              </a:lnSpc>
              <a:spcBef>
                <a:spcPts val="360"/>
              </a:spcBef>
              <a:spcAft>
                <a:spcPts val="0"/>
              </a:spcAft>
              <a:buClr>
                <a:schemeClr val="accent2"/>
              </a:buClr>
              <a:buSzPct val="70000"/>
              <a:buFont typeface="Noto Sans Symbols"/>
              <a:buChar char="●"/>
            </a:pPr>
            <a:r>
              <a:rPr lang="en-US" sz="1800" b="0" i="0" u="none" strike="noStrike" cap="none">
                <a:solidFill>
                  <a:schemeClr val="dk1"/>
                </a:solidFill>
                <a:latin typeface="Calibri"/>
                <a:ea typeface="Calibri"/>
                <a:cs typeface="Calibri"/>
                <a:sym typeface="Calibri"/>
              </a:rPr>
              <a:t>The ETS is computed at a threshold of 12.7 mm for 6-h accumulations and 25.4 mm for 24-h accumulations</a:t>
            </a:r>
          </a:p>
        </p:txBody>
      </p:sp>
      <p:sp>
        <p:nvSpPr>
          <p:cNvPr id="1092" name="Shape 10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Verification(Ensemble parameters</a:t>
            </a:r>
            <a:r>
              <a:rPr lang="en-US" sz="4000" b="1" i="0" u="none" strike="noStrike" cap="none">
                <a:solidFill>
                  <a:srgbClr val="002060"/>
                </a:solidFill>
                <a:latin typeface="Calibri"/>
                <a:ea typeface="Calibri"/>
                <a:cs typeface="Calibri"/>
                <a:sym typeface="Calibri"/>
              </a:rPr>
              <a:t>)</a:t>
            </a:r>
          </a:p>
        </p:txBody>
      </p:sp>
      <p:sp>
        <p:nvSpPr>
          <p:cNvPr id="1098" name="Shape 1098"/>
          <p:cNvSpPr txBox="1"/>
          <p:nvPr/>
        </p:nvSpPr>
        <p:spPr>
          <a:xfrm>
            <a:off x="533400" y="1828800"/>
            <a:ext cx="8229600" cy="1600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GMI TRaPs were basically unbiased relative to the other MW TRaPs (within the bounds of confidence for such a small sample size), so a SensorBias of 1 was chosen.</a:t>
            </a:r>
          </a:p>
        </p:txBody>
      </p:sp>
      <p:sp>
        <p:nvSpPr>
          <p:cNvPr id="1099" name="Shape 10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107</a:t>
            </a:fld>
            <a:endParaRPr lang="en-US" sz="1400" b="0" i="0" u="none" strike="noStrike" cap="none">
              <a:solidFill>
                <a:srgbClr val="295F71"/>
              </a:solidFill>
              <a:latin typeface="Calibri"/>
              <a:ea typeface="Calibri"/>
              <a:cs typeface="Calibri"/>
              <a:sym typeface="Calibri"/>
            </a:endParaRPr>
          </a:p>
        </p:txBody>
      </p:sp>
      <p:pic>
        <p:nvPicPr>
          <p:cNvPr id="1100" name="Shape 1100"/>
          <p:cNvPicPr preferRelativeResize="0"/>
          <p:nvPr/>
        </p:nvPicPr>
        <p:blipFill rotWithShape="1">
          <a:blip r:embed="rId3">
            <a:alphaModFix/>
          </a:blip>
          <a:srcRect/>
          <a:stretch/>
        </p:blipFill>
        <p:spPr>
          <a:xfrm>
            <a:off x="2209800" y="3200400"/>
            <a:ext cx="5040137" cy="36576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Verification(Ensemble parameters)</a:t>
            </a:r>
          </a:p>
        </p:txBody>
      </p:sp>
      <p:sp>
        <p:nvSpPr>
          <p:cNvPr id="1106" name="Shape 1106"/>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SensorWeight values range from 0.79 to 1.26; a value of 1 was chosen since the difference in ETS was not statistically significant and since SensorWeight cannot vary with lead time.</a:t>
            </a:r>
          </a:p>
        </p:txBody>
      </p:sp>
      <p:sp>
        <p:nvSpPr>
          <p:cNvPr id="1107" name="Shape 11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108</a:t>
            </a:fld>
            <a:endParaRPr lang="en-US" sz="1400" b="0" i="0" u="none" strike="noStrike" cap="none">
              <a:solidFill>
                <a:srgbClr val="295F71"/>
              </a:solidFill>
              <a:latin typeface="Calibri"/>
              <a:ea typeface="Calibri"/>
              <a:cs typeface="Calibri"/>
              <a:sym typeface="Calibri"/>
            </a:endParaRPr>
          </a:p>
        </p:txBody>
      </p:sp>
      <p:pic>
        <p:nvPicPr>
          <p:cNvPr id="1108" name="Shape 1108"/>
          <p:cNvPicPr preferRelativeResize="0"/>
          <p:nvPr/>
        </p:nvPicPr>
        <p:blipFill rotWithShape="1">
          <a:blip r:embed="rId3">
            <a:alphaModFix/>
          </a:blip>
          <a:srcRect/>
          <a:stretch/>
        </p:blipFill>
        <p:spPr>
          <a:xfrm>
            <a:off x="2133600" y="3200400"/>
            <a:ext cx="5040137" cy="36576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a:t>
            </a:r>
          </a:p>
        </p:txBody>
      </p:sp>
      <p:sp>
        <p:nvSpPr>
          <p:cNvPr id="1114" name="Shape 1114"/>
          <p:cNvSpPr txBox="1"/>
          <p:nvPr/>
        </p:nvSpPr>
        <p:spPr>
          <a:xfrm>
            <a:off x="381000" y="1828800"/>
            <a:ext cx="8229600" cy="121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Validation of the resulting eTRaP for 18 forecasts for 4 different storms in 2015-16 shows negligible impact on skill—which is fine since increased product reliability is the goal!</a:t>
            </a:r>
          </a:p>
        </p:txBody>
      </p:sp>
      <p:sp>
        <p:nvSpPr>
          <p:cNvPr id="1115" name="Shape 11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109</a:t>
            </a:fld>
            <a:endParaRPr lang="en-US" sz="1400" b="0" i="0" u="none" strike="noStrike" cap="none">
              <a:solidFill>
                <a:srgbClr val="295F71"/>
              </a:solidFill>
              <a:latin typeface="Calibri"/>
              <a:ea typeface="Calibri"/>
              <a:cs typeface="Calibri"/>
              <a:sym typeface="Calibri"/>
            </a:endParaRPr>
          </a:p>
        </p:txBody>
      </p:sp>
      <p:pic>
        <p:nvPicPr>
          <p:cNvPr id="1116" name="Shape 1116"/>
          <p:cNvPicPr preferRelativeResize="0"/>
          <p:nvPr/>
        </p:nvPicPr>
        <p:blipFill rotWithShape="1">
          <a:blip r:embed="rId3">
            <a:alphaModFix/>
          </a:blip>
          <a:srcRect/>
          <a:stretch/>
        </p:blipFill>
        <p:spPr>
          <a:xfrm>
            <a:off x="0" y="3200400"/>
            <a:ext cx="4572000" cy="3317875"/>
          </a:xfrm>
          <a:prstGeom prst="rect">
            <a:avLst/>
          </a:prstGeom>
          <a:noFill/>
          <a:ln>
            <a:noFill/>
          </a:ln>
        </p:spPr>
      </p:pic>
      <p:pic>
        <p:nvPicPr>
          <p:cNvPr id="1117" name="Shape 1117"/>
          <p:cNvPicPr preferRelativeResize="0"/>
          <p:nvPr/>
        </p:nvPicPr>
        <p:blipFill rotWithShape="1">
          <a:blip r:embed="rId4">
            <a:alphaModFix/>
          </a:blip>
          <a:srcRect/>
          <a:stretch/>
        </p:blipFill>
        <p:spPr>
          <a:xfrm>
            <a:off x="4572000" y="3200400"/>
            <a:ext cx="4572000" cy="3317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304800" y="1752600"/>
            <a:ext cx="8547100" cy="4648199"/>
          </a:xfrm>
          <a:prstGeom prst="rect">
            <a:avLst/>
          </a:prstGeom>
          <a:noFill/>
          <a:ln>
            <a:noFill/>
          </a:ln>
        </p:spPr>
        <p:txBody>
          <a:bodyPr lIns="92075" tIns="46025" rIns="92075" bIns="46025"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ESPC</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Run eTRaP system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Distribute eTRaP products to users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Perform routine product quality monitoring and maintenance</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Products Area Lead –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OSPO QA Lead – Zhaohui Cheng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ESPC O&amp;M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Robert Glassberg</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STAR Science Maintenance Team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Bob Kuligowski</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rgbClr val="002060"/>
                </a:solidFill>
                <a:latin typeface="Calibri"/>
                <a:ea typeface="Calibri"/>
                <a:cs typeface="Calibri"/>
                <a:sym typeface="Calibri"/>
              </a:rPr>
              <a:t>Elizabeth Ebert</a:t>
            </a:r>
          </a:p>
        </p:txBody>
      </p:sp>
      <p:sp>
        <p:nvSpPr>
          <p:cNvPr id="221" name="Shape 221"/>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 – O&amp;M</a:t>
            </a:r>
          </a:p>
        </p:txBody>
      </p:sp>
      <p:sp>
        <p:nvSpPr>
          <p:cNvPr id="222" name="Shape 2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3200" b="1" i="0" u="none" strike="noStrike" cap="none">
                <a:solidFill>
                  <a:srgbClr val="002060"/>
                </a:solidFill>
                <a:latin typeface="Calibri"/>
                <a:ea typeface="Calibri"/>
                <a:cs typeface="Calibri"/>
                <a:sym typeface="Calibri"/>
              </a:rPr>
              <a:t>System test – verification (Example—Matthew (2016))</a:t>
            </a:r>
          </a:p>
        </p:txBody>
      </p:sp>
      <p:sp>
        <p:nvSpPr>
          <p:cNvPr id="1123" name="Shape 1123"/>
          <p:cNvSpPr txBox="1"/>
          <p:nvPr/>
        </p:nvSpPr>
        <p:spPr>
          <a:xfrm>
            <a:off x="381000" y="1828800"/>
            <a:ext cx="8229600" cy="838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Comparison of 0-24 h forecasts of rainfall initialized at 12 UTC 8 October 2016</a:t>
            </a:r>
          </a:p>
        </p:txBody>
      </p:sp>
      <p:sp>
        <p:nvSpPr>
          <p:cNvPr id="1124" name="Shape 11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110</a:t>
            </a:fld>
            <a:endParaRPr lang="en-US" sz="1400" b="0" i="0" u="none" strike="noStrike" cap="none">
              <a:solidFill>
                <a:srgbClr val="295F71"/>
              </a:solidFill>
              <a:latin typeface="Calibri"/>
              <a:ea typeface="Calibri"/>
              <a:cs typeface="Calibri"/>
              <a:sym typeface="Calibri"/>
            </a:endParaRPr>
          </a:p>
        </p:txBody>
      </p:sp>
      <p:pic>
        <p:nvPicPr>
          <p:cNvPr id="1125" name="Shape 1125" descr="C:\Users\bob.kuligowski\Documents\TRaP\2016MATTHEW.pmqpf.10081200.24.CTRL.png"/>
          <p:cNvPicPr preferRelativeResize="0"/>
          <p:nvPr/>
        </p:nvPicPr>
        <p:blipFill rotWithShape="1">
          <a:blip r:embed="rId3">
            <a:alphaModFix/>
          </a:blip>
          <a:srcRect/>
          <a:stretch/>
        </p:blipFill>
        <p:spPr>
          <a:xfrm>
            <a:off x="0" y="3200400"/>
            <a:ext cx="4572000" cy="2757488"/>
          </a:xfrm>
          <a:prstGeom prst="rect">
            <a:avLst/>
          </a:prstGeom>
          <a:noFill/>
          <a:ln>
            <a:noFill/>
          </a:ln>
        </p:spPr>
      </p:pic>
      <p:pic>
        <p:nvPicPr>
          <p:cNvPr id="1126" name="Shape 1126" descr="C:\Users\bob.kuligowski\Documents\TRaP\2016MATTHEW.pmqpf.10081200.24.GMI.png"/>
          <p:cNvPicPr preferRelativeResize="0"/>
          <p:nvPr/>
        </p:nvPicPr>
        <p:blipFill rotWithShape="1">
          <a:blip r:embed="rId4">
            <a:alphaModFix/>
          </a:blip>
          <a:srcRect/>
          <a:stretch/>
        </p:blipFill>
        <p:spPr>
          <a:xfrm>
            <a:off x="4572000" y="3200400"/>
            <a:ext cx="4572000" cy="2757488"/>
          </a:xfrm>
          <a:prstGeom prst="rect">
            <a:avLst/>
          </a:prstGeom>
          <a:noFill/>
          <a:ln>
            <a:noFill/>
          </a:ln>
        </p:spPr>
      </p:pic>
      <p:sp>
        <p:nvSpPr>
          <p:cNvPr id="1127" name="Shape 1127"/>
          <p:cNvSpPr txBox="1"/>
          <p:nvPr/>
        </p:nvSpPr>
        <p:spPr>
          <a:xfrm>
            <a:off x="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eTRaP w/o GMI</a:t>
            </a:r>
          </a:p>
        </p:txBody>
      </p:sp>
      <p:sp>
        <p:nvSpPr>
          <p:cNvPr id="1128" name="Shape 1128"/>
          <p:cNvSpPr txBox="1"/>
          <p:nvPr/>
        </p:nvSpPr>
        <p:spPr>
          <a:xfrm>
            <a:off x="45720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eTRaP w/GMI</a:t>
            </a:r>
          </a:p>
        </p:txBody>
      </p:sp>
      <p:sp>
        <p:nvSpPr>
          <p:cNvPr id="1129" name="Shape 1129"/>
          <p:cNvSpPr txBox="1"/>
          <p:nvPr/>
        </p:nvSpPr>
        <p:spPr>
          <a:xfrm>
            <a:off x="2438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
        <p:nvSpPr>
          <p:cNvPr id="1130" name="Shape 1130"/>
          <p:cNvSpPr txBox="1"/>
          <p:nvPr/>
        </p:nvSpPr>
        <p:spPr>
          <a:xfrm>
            <a:off x="7010400" y="2743200"/>
            <a:ext cx="2133599" cy="457200"/>
          </a:xfrm>
          <a:prstGeom prst="rect">
            <a:avLst/>
          </a:prstGeom>
          <a:noFill/>
          <a:ln>
            <a:noFill/>
          </a:ln>
        </p:spPr>
        <p:txBody>
          <a:bodyPr lIns="91425" tIns="45700" rIns="91425" bIns="45700" anchor="t" anchorCtr="0">
            <a:noAutofit/>
          </a:bodyPr>
          <a:lstStyle/>
          <a:p>
            <a:pPr marL="0" marR="0" lvl="0" indent="12700" algn="ctr" rtl="0">
              <a:lnSpc>
                <a:spcPct val="100000"/>
              </a:lnSpc>
              <a:spcBef>
                <a:spcPts val="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Stage IV</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381000" y="1066800"/>
            <a:ext cx="8577263" cy="1347786"/>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0"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Processing Monitoring - Operators Needs</a:t>
            </a:r>
          </a:p>
        </p:txBody>
      </p:sp>
      <p:sp>
        <p:nvSpPr>
          <p:cNvPr id="1137" name="Shape 1137"/>
          <p:cNvSpPr txBox="1">
            <a:spLocks noGrp="1"/>
          </p:cNvSpPr>
          <p:nvPr>
            <p:ph type="body" idx="1"/>
          </p:nvPr>
        </p:nvSpPr>
        <p:spPr>
          <a:xfrm>
            <a:off x="228600" y="2819400"/>
            <a:ext cx="8467725" cy="12112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l" rtl="0">
              <a:spcBef>
                <a:spcPts val="10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r>
              <a:rPr lang="en-US" sz="2400" b="0" i="0" u="none" strike="noStrike" cap="none">
                <a:solidFill>
                  <a:srgbClr val="C00000"/>
                </a:solidFill>
                <a:latin typeface="Arial"/>
                <a:ea typeface="Arial"/>
                <a:cs typeface="Arial"/>
                <a:sym typeface="Arial"/>
              </a:rPr>
              <a:t>		</a:t>
            </a:r>
          </a:p>
        </p:txBody>
      </p:sp>
      <p:sp>
        <p:nvSpPr>
          <p:cNvPr id="1138" name="Shape 1138"/>
          <p:cNvSpPr txBox="1">
            <a:spLocks noGrp="1"/>
          </p:cNvSpPr>
          <p:nvPr>
            <p:ph type="dt" idx="10"/>
          </p:nvPr>
        </p:nvSpPr>
        <p:spPr>
          <a:xfrm>
            <a:off x="-104775" y="6534150"/>
            <a:ext cx="1714500" cy="3524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1139" name="Shape 1139"/>
          <p:cNvSpPr txBox="1">
            <a:spLocks noGrp="1"/>
          </p:cNvSpPr>
          <p:nvPr>
            <p:ph type="sldNum" idx="4294967295"/>
          </p:nvPr>
        </p:nvSpPr>
        <p:spPr>
          <a:xfrm>
            <a:off x="8277225" y="6477000"/>
            <a:ext cx="762000" cy="366713"/>
          </a:xfrm>
          <a:prstGeom prst="rect">
            <a:avLst/>
          </a:prstGeom>
          <a:noFill/>
          <a:ln>
            <a:noFill/>
          </a:ln>
        </p:spPr>
        <p:txBody>
          <a:bodyPr lIns="0" tIns="0" rIns="0" bIns="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111</a:t>
            </a:fld>
            <a:endParaRPr lang="en-US" sz="1200" b="0" i="0" u="none" strike="noStrike" cap="none">
              <a:solidFill>
                <a:schemeClr val="dk1"/>
              </a:solidFill>
              <a:latin typeface="Arial"/>
              <a:ea typeface="Arial"/>
              <a:cs typeface="Arial"/>
              <a:sym typeface="Arial"/>
            </a:endParaRPr>
          </a:p>
        </p:txBody>
      </p:sp>
      <p:sp>
        <p:nvSpPr>
          <p:cNvPr id="1140" name="Shape 1140"/>
          <p:cNvSpPr txBox="1">
            <a:spLocks noGrp="1"/>
          </p:cNvSpPr>
          <p:nvPr>
            <p:ph type="ftr" idx="11"/>
          </p:nvPr>
        </p:nvSpPr>
        <p:spPr>
          <a:xfrm>
            <a:off x="3457575" y="6465889"/>
            <a:ext cx="3867149" cy="392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0" y="1066800"/>
            <a:ext cx="9144000" cy="1406525"/>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4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System Test  </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a:t>
            </a:r>
            <a:r>
              <a:rPr lang="en-US" sz="3200" b="1" i="0" u="none" strike="noStrike" cap="none">
                <a:solidFill>
                  <a:srgbClr val="002060"/>
                </a:solidFill>
                <a:latin typeface="Calibri"/>
                <a:ea typeface="Calibri"/>
                <a:cs typeface="Calibri"/>
                <a:sym typeface="Calibri"/>
              </a:rPr>
              <a:t>Product Monitoring – QC/QA Needs </a:t>
            </a:r>
          </a:p>
        </p:txBody>
      </p:sp>
      <p:sp>
        <p:nvSpPr>
          <p:cNvPr id="1147" name="Shape 1147"/>
          <p:cNvSpPr txBox="1">
            <a:spLocks noGrp="1"/>
          </p:cNvSpPr>
          <p:nvPr>
            <p:ph type="body" idx="1"/>
          </p:nvPr>
        </p:nvSpPr>
        <p:spPr>
          <a:xfrm>
            <a:off x="228600" y="2819400"/>
            <a:ext cx="8428037" cy="79216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No test needed.</a:t>
            </a:r>
          </a:p>
          <a:p>
            <a:pPr marL="273050" marR="0" lvl="0" indent="-273050" algn="r" rtl="0">
              <a:spcBef>
                <a:spcPts val="1200"/>
              </a:spcBef>
              <a:spcAft>
                <a:spcPts val="0"/>
              </a:spcAft>
              <a:buClr>
                <a:srgbClr val="0BD0D9"/>
              </a:buClr>
              <a:buSzPct val="25000"/>
              <a:buFont typeface="Noto Sans Symbols"/>
              <a:buNone/>
            </a:pPr>
            <a:endParaRPr sz="2400" b="0" i="0" u="none" strike="noStrike" cap="none">
              <a:solidFill>
                <a:srgbClr val="C00000"/>
              </a:solidFill>
              <a:latin typeface="Arial"/>
              <a:ea typeface="Arial"/>
              <a:cs typeface="Arial"/>
              <a:sym typeface="Arial"/>
            </a:endParaRPr>
          </a:p>
          <a:p>
            <a:pPr marL="273050" marR="0" lvl="0" indent="-273050" algn="l" rtl="0">
              <a:spcBef>
                <a:spcPts val="120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120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90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p:txBody>
      </p:sp>
      <p:sp>
        <p:nvSpPr>
          <p:cNvPr id="1148" name="Shape 114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ctrTitle" idx="4294967295"/>
          </p:nvPr>
        </p:nvSpPr>
        <p:spPr>
          <a:xfrm>
            <a:off x="307975" y="2520949"/>
            <a:ext cx="8616949" cy="2117725"/>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Operational Readiness</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 </a:t>
            </a:r>
            <a:r>
              <a:rPr lang="en-US" sz="6000" b="0" i="0" u="none" strike="noStrike" cap="none">
                <a:solidFill>
                  <a:srgbClr val="002060"/>
                </a:solidFill>
                <a:latin typeface="Calibri"/>
                <a:ea typeface="Calibri"/>
                <a:cs typeface="Calibri"/>
                <a:sym typeface="Calibri"/>
              </a:rPr>
              <a:t/>
            </a:r>
            <a:br>
              <a:rPr lang="en-US" sz="6000" b="0" i="0" u="none" strike="noStrike" cap="none">
                <a:solidFill>
                  <a:srgbClr val="002060"/>
                </a:solidFill>
                <a:latin typeface="Calibri"/>
                <a:ea typeface="Calibri"/>
                <a:cs typeface="Calibri"/>
                <a:sym typeface="Calibri"/>
              </a:rPr>
            </a:br>
            <a:endParaRPr lang="en-US" sz="6000" b="0" i="0" u="none" strike="noStrike" cap="none">
              <a:solidFill>
                <a:srgbClr val="002060"/>
              </a:solidFill>
              <a:latin typeface="Calibri"/>
              <a:ea typeface="Calibri"/>
              <a:cs typeface="Calibri"/>
              <a:sym typeface="Calibri"/>
            </a:endParaRPr>
          </a:p>
        </p:txBody>
      </p:sp>
      <p:sp>
        <p:nvSpPr>
          <p:cNvPr id="1155" name="Shape 1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Shape 1161"/>
          <p:cNvSpPr txBox="1">
            <a:spLocks noGrp="1"/>
          </p:cNvSpPr>
          <p:nvPr>
            <p:ph type="title"/>
          </p:nvPr>
        </p:nvSpPr>
        <p:spPr>
          <a:xfrm>
            <a:off x="0" y="1066800"/>
            <a:ext cx="9144000" cy="1089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Products </a:t>
            </a:r>
            <a:r>
              <a:rPr lang="en-US" sz="3600" b="0" i="0" u="none" strike="noStrike" cap="none">
                <a:solidFill>
                  <a:srgbClr val="263F78"/>
                </a:solidFill>
                <a:latin typeface="Arial"/>
                <a:ea typeface="Arial"/>
                <a:cs typeface="Arial"/>
                <a:sym typeface="Arial"/>
              </a:rPr>
              <a:t/>
            </a:r>
            <a:br>
              <a:rPr lang="en-US" sz="3600" b="0" i="0" u="none" strike="noStrike" cap="none">
                <a:solidFill>
                  <a:srgbClr val="263F78"/>
                </a:solidFill>
                <a:latin typeface="Arial"/>
                <a:ea typeface="Arial"/>
                <a:cs typeface="Arial"/>
                <a:sym typeface="Arial"/>
              </a:rPr>
            </a:br>
            <a:endParaRPr lang="en-US" sz="3600" b="0" i="0" u="none" strike="noStrike" cap="none">
              <a:solidFill>
                <a:srgbClr val="263F78"/>
              </a:solidFill>
              <a:latin typeface="Arial"/>
              <a:ea typeface="Arial"/>
              <a:cs typeface="Arial"/>
              <a:sym typeface="Arial"/>
            </a:endParaRPr>
          </a:p>
        </p:txBody>
      </p:sp>
      <p:sp>
        <p:nvSpPr>
          <p:cNvPr id="1162" name="Shape 1162"/>
          <p:cNvSpPr txBox="1">
            <a:spLocks noGrp="1"/>
          </p:cNvSpPr>
          <p:nvPr>
            <p:ph type="body" idx="1"/>
          </p:nvPr>
        </p:nvSpPr>
        <p:spPr>
          <a:xfrm>
            <a:off x="457200" y="1905000"/>
            <a:ext cx="8229600"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Inputs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N18/N19, MetopA/B MHS single-orbit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SSMIS (F17/F18) single-orbit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GHE 1HR rainfall accumulations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NPP MIRS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GCOM-W AMSR2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GPM GMI rain rates from SFS/geodist</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RSMC bulletins from FOS2</a:t>
            </a:r>
          </a:p>
          <a:p>
            <a:pPr marL="273050" marR="0" lvl="0" indent="-273050" algn="l" rtl="0">
              <a:spcBef>
                <a:spcPts val="3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Coverage</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Global</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a:solidFill>
                  <a:schemeClr val="dk1"/>
                </a:solidFill>
                <a:latin typeface="Calibri"/>
                <a:ea typeface="Calibri"/>
                <a:cs typeface="Calibri"/>
                <a:sym typeface="Calibri"/>
              </a:rPr>
              <a:t>Formats</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McIDAS AREA / ASCII / Binary</a:t>
            </a:r>
          </a:p>
          <a:p>
            <a:pPr marL="273050" marR="0" lvl="0" indent="-273050" algn="l" rtl="0">
              <a:spcBef>
                <a:spcPts val="300"/>
              </a:spcBef>
              <a:spcAft>
                <a:spcPts val="0"/>
              </a:spcAft>
              <a:buClr>
                <a:srgbClr val="0BD0D9"/>
              </a:buClr>
              <a:buSzPct val="95000"/>
              <a:buFont typeface="Noto Sans Symbols"/>
              <a:buChar char="●"/>
            </a:pPr>
            <a:r>
              <a:rPr lang="en-US" sz="1800" b="1" i="0" u="none" strike="noStrike" cap="none">
                <a:solidFill>
                  <a:schemeClr val="dk1"/>
                </a:solidFill>
                <a:latin typeface="Calibri"/>
                <a:ea typeface="Calibri"/>
                <a:cs typeface="Calibri"/>
                <a:sym typeface="Calibri"/>
              </a:rPr>
              <a:t>Latency</a:t>
            </a:r>
          </a:p>
          <a:p>
            <a:pPr marL="639763" marR="0" lvl="1" indent="-246062" algn="l" rtl="0">
              <a:spcBef>
                <a:spcPts val="300"/>
              </a:spcBef>
              <a:spcAft>
                <a:spcPts val="0"/>
              </a:spcAft>
              <a:buClr>
                <a:schemeClr val="accent1"/>
              </a:buClr>
              <a:buSzPct val="85000"/>
              <a:buFont typeface="Noto Sans Symbols"/>
              <a:buChar char="●"/>
            </a:pPr>
            <a:r>
              <a:rPr lang="en-US" sz="1800" b="0" i="0" u="none" strike="noStrike" cap="none">
                <a:solidFill>
                  <a:schemeClr val="dk1"/>
                </a:solidFill>
                <a:latin typeface="Calibri"/>
                <a:ea typeface="Calibri"/>
                <a:cs typeface="Calibri"/>
                <a:sym typeface="Calibri"/>
              </a:rPr>
              <a:t>4 hours</a:t>
            </a:r>
          </a:p>
        </p:txBody>
      </p:sp>
      <p:sp>
        <p:nvSpPr>
          <p:cNvPr id="1163" name="Shape 116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aphicFrame>
        <p:nvGraphicFramePr>
          <p:cNvPr id="1168" name="Shape 1168"/>
          <p:cNvGraphicFramePr/>
          <p:nvPr/>
        </p:nvGraphicFramePr>
        <p:xfrm>
          <a:off x="0" y="2209800"/>
          <a:ext cx="3000000" cy="300000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1169" name="Shape 1169"/>
          <p:cNvSpPr txBox="1"/>
          <p:nvPr/>
        </p:nvSpPr>
        <p:spPr>
          <a:xfrm>
            <a:off x="0" y="1066800"/>
            <a:ext cx="9144000" cy="990599"/>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3700" b="1" i="0" u="none" strike="noStrike" cap="none">
                <a:solidFill>
                  <a:srgbClr val="263F78"/>
                </a:solidFill>
                <a:latin typeface="Calibri"/>
                <a:ea typeface="Calibri"/>
                <a:cs typeface="Calibri"/>
                <a:sym typeface="Calibri"/>
              </a:rPr>
              <a:t>System Operational Readiness: Products</a:t>
            </a:r>
          </a:p>
          <a:p>
            <a:pPr marL="0" marR="0" lvl="0" indent="0" algn="ctr" rtl="0">
              <a:lnSpc>
                <a:spcPct val="80000"/>
              </a:lnSpc>
              <a:spcBef>
                <a:spcPts val="0"/>
              </a:spcBef>
              <a:spcAft>
                <a:spcPts val="0"/>
              </a:spcAft>
              <a:buClr>
                <a:srgbClr val="263F78"/>
              </a:buClr>
              <a:buSzPct val="25000"/>
              <a:buFont typeface="Calibri"/>
              <a:buNone/>
            </a:pPr>
            <a:r>
              <a:rPr lang="en-US" sz="3237" b="1" i="0" u="none" strike="noStrike" cap="none">
                <a:solidFill>
                  <a:srgbClr val="263F78"/>
                </a:solidFill>
                <a:latin typeface="Calibri"/>
                <a:ea typeface="Calibri"/>
                <a:cs typeface="Calibri"/>
                <a:sym typeface="Calibri"/>
              </a:rPr>
              <a:t>output</a:t>
            </a:r>
            <a:r>
              <a:rPr lang="en-US" sz="3700" b="1" i="0" u="none" strike="noStrike" cap="none">
                <a:solidFill>
                  <a:srgbClr val="263F78"/>
                </a:solidFill>
                <a:latin typeface="Calibri"/>
                <a:ea typeface="Calibri"/>
                <a:cs typeface="Calibri"/>
                <a:sym typeface="Calibri"/>
              </a:rPr>
              <a:t> </a:t>
            </a:r>
          </a:p>
        </p:txBody>
      </p:sp>
      <p:sp>
        <p:nvSpPr>
          <p:cNvPr id="1170" name="Shape 11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Shape 1176"/>
          <p:cNvSpPr txBox="1">
            <a:spLocks noGrp="1"/>
          </p:cNvSpPr>
          <p:nvPr>
            <p:ph type="title"/>
          </p:nvPr>
        </p:nvSpPr>
        <p:spPr>
          <a:xfrm>
            <a:off x="0" y="1066800"/>
            <a:ext cx="91440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5400" b="1" i="0" u="none" strike="noStrike" cap="none">
                <a:solidFill>
                  <a:srgbClr val="002060"/>
                </a:solidFill>
                <a:latin typeface="Calibri"/>
                <a:ea typeface="Calibri"/>
                <a:cs typeface="Calibri"/>
                <a:sym typeface="Calibri"/>
              </a:rPr>
              <a:t/>
            </a:r>
            <a:br>
              <a:rPr lang="en-US" sz="5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Users of Products</a:t>
            </a:r>
          </a:p>
        </p:txBody>
      </p:sp>
      <p:graphicFrame>
        <p:nvGraphicFramePr>
          <p:cNvPr id="1177" name="Shape 1177"/>
          <p:cNvGraphicFramePr/>
          <p:nvPr/>
        </p:nvGraphicFramePr>
        <p:xfrm>
          <a:off x="152400" y="2438400"/>
          <a:ext cx="3000000" cy="3000000"/>
        </p:xfrm>
        <a:graphic>
          <a:graphicData uri="http://schemas.openxmlformats.org/drawingml/2006/table">
            <a:tbl>
              <a:tblPr>
                <a:noFill/>
                <a:tableStyleId>{F94ADCE9-7C77-41DF-AAF1-7481930DA49A}</a:tableStyleId>
              </a:tblPr>
              <a:tblGrid>
                <a:gridCol w="1961175"/>
                <a:gridCol w="2069875"/>
                <a:gridCol w="2230050"/>
                <a:gridCol w="2578100"/>
              </a:tblGrid>
              <a:tr h="469900">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User</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POCs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Products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c>
                  <a:txBody>
                    <a:bodyPr/>
                    <a:lstStyle/>
                    <a:p>
                      <a:pPr marL="0" marR="0" lvl="0" indent="0" algn="ctr" rtl="0">
                        <a:lnSpc>
                          <a:spcPct val="100000"/>
                        </a:lnSpc>
                        <a:spcBef>
                          <a:spcPts val="0"/>
                        </a:spcBef>
                        <a:spcAft>
                          <a:spcPts val="0"/>
                        </a:spcAft>
                        <a:buClr>
                          <a:schemeClr val="lt1"/>
                        </a:buClr>
                        <a:buSzPct val="25000"/>
                        <a:buFont typeface="Calibri"/>
                        <a:buNone/>
                      </a:pPr>
                      <a:r>
                        <a:rPr lang="en-US" sz="2800" b="1" i="0" u="none" strike="noStrike" cap="none">
                          <a:solidFill>
                            <a:schemeClr val="lt1"/>
                          </a:solidFill>
                          <a:latin typeface="Calibri"/>
                          <a:ea typeface="Calibri"/>
                          <a:cs typeface="Calibri"/>
                          <a:sym typeface="Calibri"/>
                        </a:rPr>
                        <a:t>Dissemination</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254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1D4"/>
                    </a:solidFill>
                  </a:tcPr>
                </a:tc>
              </a:tr>
              <a:tr h="657225">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HPC/WPC</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Mark Klein</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ftp server / DDS</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NESDIS/SAB</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Mike Turk</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NCDC/CLASS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Philip Johns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ftp server / DDS</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23900">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254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All other users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6-hourly / daily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ESPC Web Server / ftp server</a:t>
                      </a:r>
                    </a:p>
                  </a:txBody>
                  <a:tcPr marL="91450" marR="91450" marT="45725" marB="45725">
                    <a:lnL w="12700" cap="flat" cmpd="sng">
                      <a:solidFill>
                        <a:srgbClr val="000000"/>
                      </a:solidFill>
                      <a:prstDash val="solid"/>
                      <a:round/>
                      <a:headEnd type="none" w="med" len="med"/>
                      <a:tailEnd type="none" w="med" len="med"/>
                    </a:lnL>
                    <a:lnR w="254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178" name="Shape 11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Shape 1184"/>
          <p:cNvSpPr txBox="1">
            <a:spLocks noGrp="1"/>
          </p:cNvSpPr>
          <p:nvPr>
            <p:ph type="title"/>
          </p:nvPr>
        </p:nvSpPr>
        <p:spPr>
          <a:xfrm>
            <a:off x="0" y="11430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r>
              <a:rPr lang="en-US" sz="4400" b="1" i="0" u="none" strike="noStrike" cap="none">
                <a:solidFill>
                  <a:srgbClr val="002060"/>
                </a:solidFill>
                <a:latin typeface="Calibri"/>
                <a:ea typeface="Calibri"/>
                <a:cs typeface="Calibri"/>
                <a:sym typeface="Calibri"/>
              </a:rPr>
              <a:t/>
            </a:r>
            <a:br>
              <a:rPr lang="en-US" sz="44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Production Environment</a:t>
            </a:r>
          </a:p>
        </p:txBody>
      </p:sp>
      <p:sp>
        <p:nvSpPr>
          <p:cNvPr id="1185" name="Shape 1185"/>
          <p:cNvSpPr txBox="1">
            <a:spLocks noGrp="1"/>
          </p:cNvSpPr>
          <p:nvPr>
            <p:ph type="body" idx="1"/>
          </p:nvPr>
        </p:nvSpPr>
        <p:spPr>
          <a:xfrm>
            <a:off x="304800" y="2438400"/>
            <a:ext cx="8567738" cy="3733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Development</a:t>
            </a:r>
            <a:r>
              <a:rPr lang="en-US" sz="2800" b="0" i="0" u="none" strike="noStrike" cap="none">
                <a:solidFill>
                  <a:schemeClr val="dk1"/>
                </a:solidFill>
                <a:latin typeface="Calibri"/>
                <a:ea typeface="Calibri"/>
                <a:cs typeface="Calibri"/>
                <a:sym typeface="Calibri"/>
              </a:rPr>
              <a:t> – geodev</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Testing </a:t>
            </a:r>
            <a:r>
              <a:rPr lang="en-US" sz="2800" b="0" i="0" u="none" strike="noStrike" cap="none">
                <a:solidFill>
                  <a:schemeClr val="dk1"/>
                </a:solidFill>
                <a:latin typeface="Calibri"/>
                <a:ea typeface="Calibri"/>
                <a:cs typeface="Calibri"/>
                <a:sym typeface="Calibri"/>
              </a:rPr>
              <a:t>– geoprod3t</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Production</a:t>
            </a:r>
            <a:r>
              <a:rPr lang="en-US" sz="2800" b="0" i="0" u="none" strike="noStrike" cap="none">
                <a:solidFill>
                  <a:schemeClr val="dk1"/>
                </a:solidFill>
                <a:latin typeface="Calibri"/>
                <a:ea typeface="Calibri"/>
                <a:cs typeface="Calibri"/>
                <a:sym typeface="Calibri"/>
              </a:rPr>
              <a:t> –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Upgraded eTRaP will be running to generate the operational products on geoprod3</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are distributed to users through ESPC web server(GP5), DDS  and anonymous ftp server Satepsanone.</a:t>
            </a:r>
          </a:p>
          <a:p>
            <a:pPr marL="273050" marR="0" lvl="0" indent="-273050" algn="l" rtl="0">
              <a:spcBef>
                <a:spcPts val="600"/>
              </a:spcBef>
              <a:spcAft>
                <a:spcPts val="0"/>
              </a:spcAft>
              <a:buClr>
                <a:srgbClr val="0BD0D9"/>
              </a:buClr>
              <a:buSzPct val="95000"/>
              <a:buFont typeface="Noto Sans Symbols"/>
              <a:buChar char="●"/>
            </a:pPr>
            <a:r>
              <a:rPr lang="en-US" sz="2800" b="1" i="0" u="none" strike="noStrike" cap="none">
                <a:solidFill>
                  <a:schemeClr val="dk1"/>
                </a:solidFill>
                <a:latin typeface="Calibri"/>
                <a:ea typeface="Calibri"/>
                <a:cs typeface="Calibri"/>
                <a:sym typeface="Calibri"/>
              </a:rPr>
              <a:t>Backup – </a:t>
            </a:r>
            <a:r>
              <a:rPr lang="en-US" sz="2600" b="0" i="0" u="none" strike="noStrike" cap="none">
                <a:solidFill>
                  <a:schemeClr val="dk1"/>
                </a:solidFill>
                <a:latin typeface="Calibri"/>
                <a:ea typeface="Calibri"/>
                <a:cs typeface="Calibri"/>
                <a:sym typeface="Calibri"/>
              </a:rPr>
              <a:t>No backup server </a:t>
            </a:r>
          </a:p>
          <a:p>
            <a:pPr marL="639763" marR="0" lvl="1" indent="-246062" algn="l" rtl="0">
              <a:spcBef>
                <a:spcPts val="800"/>
              </a:spcBef>
              <a:spcAft>
                <a:spcPts val="0"/>
              </a:spcAft>
              <a:buClr>
                <a:schemeClr val="accent1"/>
              </a:buClr>
              <a:buSzPct val="25000"/>
              <a:buFont typeface="Noto Sans Symbols"/>
              <a:buNone/>
            </a:pPr>
            <a:endParaRPr sz="1600" b="0" i="0" u="none" strike="noStrike" cap="none">
              <a:solidFill>
                <a:srgbClr val="253D75"/>
              </a:solidFill>
              <a:latin typeface="Arial"/>
              <a:ea typeface="Arial"/>
              <a:cs typeface="Arial"/>
              <a:sym typeface="Arial"/>
            </a:endParaRPr>
          </a:p>
        </p:txBody>
      </p:sp>
      <p:sp>
        <p:nvSpPr>
          <p:cNvPr id="1186" name="Shape 11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0" y="1066800"/>
            <a:ext cx="9144000" cy="1282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Dissemination</a:t>
            </a:r>
          </a:p>
        </p:txBody>
      </p:sp>
      <p:sp>
        <p:nvSpPr>
          <p:cNvPr id="1193" name="Shape 1193"/>
          <p:cNvSpPr txBox="1">
            <a:spLocks noGrp="1"/>
          </p:cNvSpPr>
          <p:nvPr>
            <p:ph type="body" idx="1"/>
          </p:nvPr>
        </p:nvSpPr>
        <p:spPr>
          <a:xfrm>
            <a:off x="304800" y="2362200"/>
            <a:ext cx="8585200" cy="3352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Internet (web Interface)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DDS/PDA</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No change</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Satepsanone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No change</a:t>
            </a:r>
          </a:p>
          <a:p>
            <a:pPr marL="639763" marR="0" lvl="1" indent="-246062" algn="l" rtl="0">
              <a:spcBef>
                <a:spcPts val="10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1194" name="Shape 1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Operational Readiness </a:t>
            </a:r>
            <a:r>
              <a:rPr lang="en-US" sz="4000" b="1" i="0" u="none" strike="noStrike" cap="none">
                <a:solidFill>
                  <a:srgbClr val="263F78"/>
                </a:solidFill>
                <a:latin typeface="Calibri"/>
                <a:ea typeface="Calibri"/>
                <a:cs typeface="Calibri"/>
                <a:sym typeface="Calibri"/>
              </a:rPr>
              <a:t/>
            </a:r>
            <a:br>
              <a:rPr lang="en-US" sz="4000" b="1" i="0" u="none" strike="noStrike" cap="none">
                <a:solidFill>
                  <a:srgbClr val="263F78"/>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Monitoring </a:t>
            </a:r>
          </a:p>
        </p:txBody>
      </p:sp>
      <p:sp>
        <p:nvSpPr>
          <p:cNvPr id="1201" name="Shape 1201"/>
          <p:cNvSpPr txBox="1">
            <a:spLocks noGrp="1"/>
          </p:cNvSpPr>
          <p:nvPr>
            <p:ph type="body" idx="1"/>
          </p:nvPr>
        </p:nvSpPr>
        <p:spPr>
          <a:xfrm>
            <a:off x="457200" y="2506663"/>
            <a:ext cx="8229600" cy="25225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Quality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273050" marR="0" lvl="1" indent="-273050" algn="l" rtl="0">
              <a:spcBef>
                <a:spcPts val="600"/>
              </a:spcBef>
              <a:spcAft>
                <a:spcPts val="0"/>
              </a:spcAft>
              <a:buClr>
                <a:srgbClr val="6BB1C9"/>
              </a:buClr>
              <a:buSzPct val="25000"/>
              <a:buFont typeface="Noto Sans Symbols"/>
              <a:buNone/>
            </a:pPr>
            <a:endParaRPr sz="3200" b="0" i="0" u="none" strike="noStrike" cap="none">
              <a:solidFill>
                <a:schemeClr val="dk1"/>
              </a:solidFill>
              <a:latin typeface="Arial"/>
              <a:ea typeface="Arial"/>
              <a:cs typeface="Arial"/>
              <a:sym typeface="Arial"/>
            </a:endParaRP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Arial"/>
                <a:ea typeface="Arial"/>
                <a:cs typeface="Arial"/>
                <a:sym typeface="Arial"/>
              </a:rPr>
              <a:t>Performance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No change</a:t>
            </a: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8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90000"/>
              </a:lnSpc>
              <a:spcBef>
                <a:spcPts val="720"/>
              </a:spcBef>
              <a:spcAft>
                <a:spcPts val="0"/>
              </a:spcAft>
              <a:buClr>
                <a:schemeClr val="accent1"/>
              </a:buClr>
              <a:buSzPct val="85000"/>
              <a:buFont typeface="Noto Sans Symbols"/>
              <a:buNone/>
            </a:pPr>
            <a:endParaRPr sz="3600" b="0" i="0" u="none" strike="noStrike" cap="none">
              <a:solidFill>
                <a:schemeClr val="dk1"/>
              </a:solidFill>
              <a:latin typeface="Arial"/>
              <a:ea typeface="Arial"/>
              <a:cs typeface="Arial"/>
              <a:sym typeface="Arial"/>
            </a:endParaRPr>
          </a:p>
        </p:txBody>
      </p:sp>
      <p:sp>
        <p:nvSpPr>
          <p:cNvPr id="1202" name="Shape 12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Apr 16: Development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Apr 16: IPT Lead informed to begin product development</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Apr 16: Development processing system defined</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Test cases processed</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Code is prepared for implementation</a:t>
            </a: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Oct 16:  Pre-operational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Operational and backup processing capabilities in place</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Oct 16: Pre-operational product output evaluated &amp; tested</a:t>
            </a:r>
          </a:p>
          <a:p>
            <a:pPr marL="639763" marR="0" lvl="1" indent="-246062" algn="l" rtl="0">
              <a:spcBef>
                <a:spcPts val="280"/>
              </a:spcBef>
              <a:spcAft>
                <a:spcPts val="0"/>
              </a:spcAft>
              <a:buClr>
                <a:schemeClr val="accent1"/>
              </a:buClr>
              <a:buSzPct val="85000"/>
              <a:buFont typeface="Noto Sans Symbols"/>
              <a:buChar char="●"/>
            </a:pPr>
            <a:r>
              <a:rPr lang="en-US" sz="1400" b="0" i="0" u="none" strike="sngStrike" cap="none">
                <a:solidFill>
                  <a:schemeClr val="dk1"/>
                </a:solidFill>
                <a:latin typeface="Arial"/>
                <a:ea typeface="Arial"/>
                <a:cs typeface="Arial"/>
                <a:sym typeface="Arial"/>
              </a:rPr>
              <a:t>Nov 16:  System/Algorithm Readiness Review</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Nov 16: Code transitions to operations; all documentation is complete</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Operational and backup capabilities reach ops status</a:t>
            </a:r>
          </a:p>
          <a:p>
            <a:pPr marL="639763" marR="0" lvl="1" indent="-246062" algn="l" rtl="0">
              <a:spcBef>
                <a:spcPts val="280"/>
              </a:spcBef>
              <a:spcAft>
                <a:spcPts val="0"/>
              </a:spcAft>
              <a:buClr>
                <a:schemeClr val="accent1"/>
              </a:buClr>
              <a:buSzPct val="85000"/>
              <a:buFont typeface="Noto Sans Symbols"/>
              <a:buChar char="●"/>
            </a:pPr>
            <a:r>
              <a:rPr lang="en-US" sz="1400" b="1" i="0" u="none" strike="noStrike" cap="none">
                <a:solidFill>
                  <a:srgbClr val="FF0000"/>
                </a:solidFill>
                <a:latin typeface="Arial"/>
                <a:ea typeface="Arial"/>
                <a:cs typeface="Arial"/>
                <a:sym typeface="Arial"/>
              </a:rPr>
              <a:t>Dec 16:  Operational Readiness Review</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Update SPSRB Oversight Panel(s) on product status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Dec 16: Brief OSPO capability is ready to operational</a:t>
            </a:r>
          </a:p>
          <a:p>
            <a:pPr marL="273050" marR="0" lvl="0" indent="-273050" algn="l" rtl="0">
              <a:spcBef>
                <a:spcPts val="320"/>
              </a:spcBef>
              <a:spcAft>
                <a:spcPts val="0"/>
              </a:spcAft>
              <a:buClr>
                <a:srgbClr val="0BD0D9"/>
              </a:buClr>
              <a:buSzPct val="95000"/>
              <a:buFont typeface="Noto Sans Symbols"/>
              <a:buChar char="●"/>
            </a:pPr>
            <a:r>
              <a:rPr lang="en-US" sz="1600" b="1" i="0" u="none" strike="noStrike" cap="none">
                <a:solidFill>
                  <a:schemeClr val="dk1"/>
                </a:solidFill>
                <a:latin typeface="Arial"/>
                <a:ea typeface="Arial"/>
                <a:cs typeface="Arial"/>
                <a:sym typeface="Arial"/>
              </a:rPr>
              <a:t>Dec 16:  Operational Phase Begins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Jan 17: SPSRB manager and secretaries notified update/upgrade went into operations.</a:t>
            </a:r>
          </a:p>
          <a:p>
            <a:pPr marL="914400" marR="0" lvl="2" indent="-254000" algn="l" rtl="0">
              <a:spcBef>
                <a:spcPts val="210"/>
              </a:spcBef>
              <a:spcAft>
                <a:spcPts val="0"/>
              </a:spcAft>
              <a:buClr>
                <a:schemeClr val="accent2"/>
              </a:buClr>
              <a:buSzPct val="66818"/>
              <a:buFont typeface="Noto Sans Symbols"/>
              <a:buChar char="●"/>
            </a:pPr>
            <a:r>
              <a:rPr lang="en-US" sz="1050" b="0" i="0" u="none" strike="noStrike" cap="none">
                <a:solidFill>
                  <a:schemeClr val="dk1"/>
                </a:solidFill>
                <a:latin typeface="Arial"/>
                <a:ea typeface="Arial"/>
                <a:cs typeface="Arial"/>
                <a:sym typeface="Arial"/>
              </a:rPr>
              <a:t>SPSRB Secretaries/manager update the SPSRB product metrics web pages</a:t>
            </a:r>
          </a:p>
          <a:p>
            <a:pPr marL="639763" marR="0" lvl="1" indent="-246062" algn="l" rtl="0">
              <a:spcBef>
                <a:spcPts val="280"/>
              </a:spcBef>
              <a:spcAft>
                <a:spcPts val="0"/>
              </a:spcAft>
              <a:buClr>
                <a:schemeClr val="accent1"/>
              </a:buClr>
              <a:buSzPct val="85000"/>
              <a:buFont typeface="Noto Sans Symbols"/>
              <a:buChar char="●"/>
            </a:pPr>
            <a:r>
              <a:rPr lang="en-US" sz="1400" b="0" i="0" u="none" strike="noStrike" cap="none">
                <a:solidFill>
                  <a:schemeClr val="dk1"/>
                </a:solidFill>
                <a:latin typeface="Arial"/>
                <a:ea typeface="Arial"/>
                <a:cs typeface="Arial"/>
                <a:sym typeface="Arial"/>
              </a:rPr>
              <a:t>Jan 17: OSGS updates Satellite Products database 	</a:t>
            </a:r>
          </a:p>
        </p:txBody>
      </p:sp>
      <p:sp>
        <p:nvSpPr>
          <p:cNvPr id="228" name="Shape 228"/>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a:t>
            </a:r>
          </a:p>
        </p:txBody>
      </p:sp>
      <p:sp>
        <p:nvSpPr>
          <p:cNvPr id="229" name="Shape 2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Shape 1208"/>
          <p:cNvSpPr txBox="1">
            <a:spLocks noGrp="1"/>
          </p:cNvSpPr>
          <p:nvPr>
            <p:ph type="title"/>
          </p:nvPr>
        </p:nvSpPr>
        <p:spPr>
          <a:xfrm>
            <a:off x="0" y="1066800"/>
            <a:ext cx="9144000" cy="117475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Operation and Maintenance </a:t>
            </a:r>
          </a:p>
        </p:txBody>
      </p:sp>
      <p:sp>
        <p:nvSpPr>
          <p:cNvPr id="1209" name="Shape 1209"/>
          <p:cNvSpPr txBox="1">
            <a:spLocks noGrp="1"/>
          </p:cNvSpPr>
          <p:nvPr>
            <p:ph type="body" idx="1"/>
          </p:nvPr>
        </p:nvSpPr>
        <p:spPr>
          <a:xfrm>
            <a:off x="457200" y="2209800"/>
            <a:ext cx="8296274"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O&amp;M Procedures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a:p>
            <a:pPr marL="273050" marR="0" lvl="0" indent="-273050" algn="l" rtl="0">
              <a:spcBef>
                <a:spcPts val="0"/>
              </a:spcBef>
              <a:spcAft>
                <a:spcPts val="0"/>
              </a:spcAft>
              <a:buClr>
                <a:srgbClr val="0BD0D9"/>
              </a:buClr>
              <a:buSzPct val="95000"/>
              <a:buFont typeface="Noto Sans Symbols"/>
              <a:buChar char="●"/>
            </a:pPr>
            <a:r>
              <a:rPr lang="en-US" sz="2400" b="1" i="0" u="none" strike="noStrike" cap="none">
                <a:solidFill>
                  <a:schemeClr val="dk1"/>
                </a:solidFill>
                <a:latin typeface="Calibri"/>
                <a:ea typeface="Calibri"/>
                <a:cs typeface="Calibri"/>
                <a:sym typeface="Calibri"/>
              </a:rPr>
              <a:t>Operational Support remain the same (no change)</a:t>
            </a:r>
          </a:p>
          <a:p>
            <a:pPr marL="273050" marR="0" lvl="0" indent="-273050" algn="l" rtl="0">
              <a:spcBef>
                <a:spcPts val="0"/>
              </a:spcBef>
              <a:spcAft>
                <a:spcPts val="0"/>
              </a:spcAft>
              <a:buClr>
                <a:srgbClr val="0BD0D9"/>
              </a:buClr>
              <a:buSzPct val="95000"/>
              <a:buFont typeface="Noto Sans Symbols"/>
              <a:buNone/>
            </a:pPr>
            <a:endParaRPr sz="2400" b="1" i="0" u="none" strike="noStrike" cap="none">
              <a:solidFill>
                <a:schemeClr val="dk1"/>
              </a:solidFill>
              <a:latin typeface="Calibri"/>
              <a:ea typeface="Calibri"/>
              <a:cs typeface="Calibri"/>
              <a:sym typeface="Calibri"/>
            </a:endParaRPr>
          </a:p>
        </p:txBody>
      </p:sp>
      <p:sp>
        <p:nvSpPr>
          <p:cNvPr id="1210" name="Shape 12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76200" y="1066800"/>
            <a:ext cx="8713788" cy="12493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263F78"/>
                </a:solidFill>
                <a:latin typeface="Calibri"/>
                <a:ea typeface="Calibri"/>
                <a:cs typeface="Calibri"/>
                <a:sym typeface="Calibri"/>
              </a:rPr>
              <a:t> </a:t>
            </a: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 QA – Code Standards</a:t>
            </a:r>
          </a:p>
        </p:txBody>
      </p:sp>
      <p:sp>
        <p:nvSpPr>
          <p:cNvPr id="1217" name="Shape 1217"/>
          <p:cNvSpPr txBox="1">
            <a:spLocks noGrp="1"/>
          </p:cNvSpPr>
          <p:nvPr>
            <p:ph type="body" idx="1"/>
          </p:nvPr>
        </p:nvSpPr>
        <p:spPr>
          <a:xfrm>
            <a:off x="533400" y="2286000"/>
            <a:ext cx="8262936" cy="3733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operational team has been working with the development team to ensure that the upgraded eTRaP follows ESPC operational requirements / guidance:</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Directory structures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File/directory naming conventions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Operational log file content</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Error tracking and handling</a:t>
            </a:r>
          </a:p>
        </p:txBody>
      </p:sp>
      <p:sp>
        <p:nvSpPr>
          <p:cNvPr id="1218" name="Shape 121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CM and IT security </a:t>
            </a:r>
          </a:p>
        </p:txBody>
      </p:sp>
      <p:sp>
        <p:nvSpPr>
          <p:cNvPr id="1225" name="Shape 1225"/>
          <p:cNvSpPr txBox="1">
            <a:spLocks noGrp="1"/>
          </p:cNvSpPr>
          <p:nvPr>
            <p:ph type="body" idx="1"/>
          </p:nvPr>
        </p:nvSpPr>
        <p:spPr>
          <a:xfrm>
            <a:off x="304800" y="2209799"/>
            <a:ext cx="8267699" cy="43434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Product Implementation </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Implementation on parallel test environment and transition to operation are tasked and managed by CRs (WR1805 and CCR3833) through OSPO Enterprise Configuration Management Tool (ECMT)</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Software CM follows ESPC Software Configuration Management Process and Procedures Manual</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Related code and scripts will be checked into subversion</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Security Procedures</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upgraded eTRaP is being tested in a separate test environment (geoprod3t) before installation in operational environment (geoprod3)</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SIA will be performed for this eTRaP upgrade before the system is promoted into operations</a:t>
            </a:r>
          </a:p>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Documents will be under the CM control at OSPO</a:t>
            </a:r>
          </a:p>
          <a:p>
            <a:pPr marL="639763" marR="0" lvl="1" indent="-246062" algn="l" rtl="0">
              <a:spcBef>
                <a:spcPts val="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G:\Common\ESPC Library</a:t>
            </a:r>
          </a:p>
          <a:p>
            <a:pPr marL="639763" marR="0" lvl="1" indent="-246062" algn="l" rtl="0">
              <a:lnSpc>
                <a:spcPct val="80000"/>
              </a:lnSpc>
              <a:spcBef>
                <a:spcPts val="30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p:txBody>
      </p:sp>
      <p:sp>
        <p:nvSpPr>
          <p:cNvPr id="1226" name="Shape 122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Shape 1232"/>
          <p:cNvSpPr txBox="1">
            <a:spLocks noGrp="1"/>
          </p:cNvSpPr>
          <p:nvPr>
            <p:ph type="title"/>
          </p:nvPr>
        </p:nvSpPr>
        <p:spPr>
          <a:xfrm>
            <a:off x="-76200" y="1066800"/>
            <a:ext cx="9144000" cy="12763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      </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QA – Documentation</a:t>
            </a:r>
          </a:p>
        </p:txBody>
      </p:sp>
      <p:sp>
        <p:nvSpPr>
          <p:cNvPr id="1233" name="Shape 1233"/>
          <p:cNvSpPr txBox="1">
            <a:spLocks noGrp="1"/>
          </p:cNvSpPr>
          <p:nvPr>
            <p:ph type="body" idx="1"/>
          </p:nvPr>
        </p:nvSpPr>
        <p:spPr>
          <a:xfrm>
            <a:off x="457200" y="2286000"/>
            <a:ext cx="8221662" cy="4267201"/>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Interface Control Document(ICD) will be updated.</a:t>
            </a:r>
          </a:p>
          <a:p>
            <a:pPr marL="273050" marR="0" lvl="0" indent="-273050" algn="l" rtl="0">
              <a:spcBef>
                <a:spcPts val="20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All other documentations remain the same (no change)</a:t>
            </a:r>
          </a:p>
        </p:txBody>
      </p:sp>
      <p:sp>
        <p:nvSpPr>
          <p:cNvPr id="1234" name="Shape 12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Shape 1240"/>
          <p:cNvSpPr txBox="1">
            <a:spLocks noGrp="1"/>
          </p:cNvSpPr>
          <p:nvPr>
            <p:ph type="title"/>
          </p:nvPr>
        </p:nvSpPr>
        <p:spPr>
          <a:xfrm>
            <a:off x="0" y="1066800"/>
            <a:ext cx="91440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Archive</a:t>
            </a:r>
          </a:p>
        </p:txBody>
      </p:sp>
      <p:sp>
        <p:nvSpPr>
          <p:cNvPr id="1241" name="Shape 1241"/>
          <p:cNvSpPr txBox="1">
            <a:spLocks noGrp="1"/>
          </p:cNvSpPr>
          <p:nvPr>
            <p:ph type="body" idx="1"/>
          </p:nvPr>
        </p:nvSpPr>
        <p:spPr>
          <a:xfrm>
            <a:off x="304800" y="2362200"/>
            <a:ext cx="8458200" cy="4365624"/>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eTRaP products (tar file) will continue being archived at CLASS.</a:t>
            </a: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lnSpc>
                <a:spcPct val="80000"/>
              </a:lnSpc>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242" name="Shape 12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Shape 1248"/>
          <p:cNvSpPr txBox="1">
            <a:spLocks noGrp="1"/>
          </p:cNvSpPr>
          <p:nvPr>
            <p:ph type="title"/>
          </p:nvPr>
        </p:nvSpPr>
        <p:spPr>
          <a:xfrm>
            <a:off x="0" y="1066800"/>
            <a:ext cx="9144000" cy="13827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(1 of 2)</a:t>
            </a:r>
            <a:r>
              <a:rPr lang="en-US" sz="3200" b="0" i="0" u="none" strike="noStrike" cap="none">
                <a:solidFill>
                  <a:srgbClr val="002060"/>
                </a:solidFill>
                <a:latin typeface="Calibri"/>
                <a:ea typeface="Calibri"/>
                <a:cs typeface="Calibri"/>
                <a:sym typeface="Calibri"/>
              </a:rPr>
              <a:t/>
            </a:r>
            <a:br>
              <a:rPr lang="en-US" sz="3200" b="0" i="0" u="none" strike="noStrike" cap="none">
                <a:solidFill>
                  <a:srgbClr val="002060"/>
                </a:solidFill>
                <a:latin typeface="Calibri"/>
                <a:ea typeface="Calibri"/>
                <a:cs typeface="Calibri"/>
                <a:sym typeface="Calibri"/>
              </a:rPr>
            </a:br>
            <a:endParaRPr lang="en-US" sz="3200" b="0" i="0" u="none" strike="noStrike" cap="none">
              <a:solidFill>
                <a:srgbClr val="002060"/>
              </a:solidFill>
              <a:latin typeface="Calibri"/>
              <a:ea typeface="Calibri"/>
              <a:cs typeface="Calibri"/>
              <a:sym typeface="Calibri"/>
            </a:endParaRPr>
          </a:p>
        </p:txBody>
      </p:sp>
      <p:sp>
        <p:nvSpPr>
          <p:cNvPr id="1249" name="Shape 1249"/>
          <p:cNvSpPr txBox="1">
            <a:spLocks noGrp="1"/>
          </p:cNvSpPr>
          <p:nvPr>
            <p:ph type="body" idx="1"/>
          </p:nvPr>
        </p:nvSpPr>
        <p:spPr>
          <a:xfrm>
            <a:off x="457200" y="2209800"/>
            <a:ext cx="8229600" cy="2743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Data Access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Data access remains the same (no change)</a:t>
            </a:r>
          </a:p>
          <a:p>
            <a:pPr marL="639763" marR="0" lvl="1" indent="-246062" algn="l" rtl="0">
              <a:spcBef>
                <a:spcPts val="320"/>
              </a:spcBef>
              <a:spcAft>
                <a:spcPts val="0"/>
              </a:spcAft>
              <a:buClr>
                <a:schemeClr val="accent1"/>
              </a:buClr>
              <a:buSzPct val="25000"/>
              <a:buFont typeface="Noto Sans Symbols"/>
              <a:buNone/>
            </a:pPr>
            <a:endParaRPr sz="1600" b="0" i="0" u="none" strike="noStrike" cap="none">
              <a:solidFill>
                <a:schemeClr val="dk1"/>
              </a:solidFill>
              <a:latin typeface="Calibri"/>
              <a:ea typeface="Calibri"/>
              <a:cs typeface="Calibri"/>
              <a:sym typeface="Calibri"/>
            </a:endParaRPr>
          </a:p>
          <a:p>
            <a:pPr marL="273050" marR="0" lvl="0" indent="-273050" algn="l" rtl="0">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Acceptance of Product</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 WPC and SAB already using eTRaP since 2009</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p:txBody>
      </p:sp>
      <p:sp>
        <p:nvSpPr>
          <p:cNvPr id="1250" name="Shape 12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Shape 1256"/>
          <p:cNvSpPr txBox="1">
            <a:spLocks noGrp="1"/>
          </p:cNvSpPr>
          <p:nvPr>
            <p:ph type="title"/>
          </p:nvPr>
        </p:nvSpPr>
        <p:spPr>
          <a:xfrm>
            <a:off x="0" y="1066800"/>
            <a:ext cx="9144000" cy="137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User Readiness (2 of 2)</a:t>
            </a:r>
            <a:r>
              <a:rPr lang="en-US" sz="4400" b="0" i="0" u="none" strike="noStrike" cap="none">
                <a:solidFill>
                  <a:srgbClr val="002060"/>
                </a:solidFill>
                <a:latin typeface="Calibri"/>
                <a:ea typeface="Calibri"/>
                <a:cs typeface="Calibri"/>
                <a:sym typeface="Calibri"/>
              </a:rPr>
              <a:t/>
            </a:r>
            <a:br>
              <a:rPr lang="en-US" sz="4400" b="0" i="0" u="none" strike="noStrike" cap="none">
                <a:solidFill>
                  <a:srgbClr val="002060"/>
                </a:solidFill>
                <a:latin typeface="Calibri"/>
                <a:ea typeface="Calibri"/>
                <a:cs typeface="Calibri"/>
                <a:sym typeface="Calibri"/>
              </a:rPr>
            </a:br>
            <a:endParaRPr lang="en-US" sz="4400" b="0" i="0" u="none" strike="noStrike" cap="none">
              <a:solidFill>
                <a:srgbClr val="002060"/>
              </a:solidFill>
              <a:latin typeface="Calibri"/>
              <a:ea typeface="Calibri"/>
              <a:cs typeface="Calibri"/>
              <a:sym typeface="Calibri"/>
            </a:endParaRPr>
          </a:p>
        </p:txBody>
      </p:sp>
      <p:sp>
        <p:nvSpPr>
          <p:cNvPr id="1257" name="Shape 1257"/>
          <p:cNvSpPr txBox="1">
            <a:spLocks noGrp="1"/>
          </p:cNvSpPr>
          <p:nvPr>
            <p:ph type="body" idx="1"/>
          </p:nvPr>
        </p:nvSpPr>
        <p:spPr>
          <a:xfrm>
            <a:off x="457200" y="2209800"/>
            <a:ext cx="8229600" cy="38862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600" b="0" i="0" u="none" strike="noStrike" cap="none">
                <a:solidFill>
                  <a:schemeClr val="dk1"/>
                </a:solidFill>
                <a:latin typeface="Calibri"/>
                <a:ea typeface="Calibri"/>
                <a:cs typeface="Calibri"/>
                <a:sym typeface="Calibri"/>
              </a:rPr>
              <a:t>Training</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User manuals are available to all users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HPC/WPC/SAB</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No specific training from OSPO is required. Users have been using current eTRaP Since July 2009. This eTRaP upgrade is just an enhancement. </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ESPC Operator</a:t>
            </a:r>
          </a:p>
          <a:p>
            <a:pPr marL="914400" marR="0" lvl="2" indent="-254000" algn="l" rtl="0">
              <a:spcBef>
                <a:spcPts val="400"/>
              </a:spcBef>
              <a:spcAft>
                <a:spcPts val="0"/>
              </a:spcAft>
              <a:buClr>
                <a:schemeClr val="accent2"/>
              </a:buClr>
              <a:buSzPct val="70000"/>
              <a:buFont typeface="Noto Sans Symbols"/>
              <a:buChar char="●"/>
            </a:pPr>
            <a:r>
              <a:rPr lang="en-US" sz="2000" b="0" i="0" u="none" strike="noStrike" cap="none">
                <a:solidFill>
                  <a:schemeClr val="dk1"/>
                </a:solidFill>
                <a:latin typeface="Calibri"/>
                <a:ea typeface="Calibri"/>
                <a:cs typeface="Calibri"/>
                <a:sym typeface="Calibri"/>
              </a:rPr>
              <a:t>Monitoring eTRaP will be the same as current eTRaP.  No training is needed for ESPC help desk. </a:t>
            </a:r>
          </a:p>
        </p:txBody>
      </p:sp>
      <p:sp>
        <p:nvSpPr>
          <p:cNvPr id="1258" name="Shape 125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a:spLocks noGrp="1"/>
          </p:cNvSpPr>
          <p:nvPr>
            <p:ph type="title"/>
          </p:nvPr>
        </p:nvSpPr>
        <p:spPr>
          <a:xfrm>
            <a:off x="0" y="1066800"/>
            <a:ext cx="9144000" cy="1219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rgbClr val="002060"/>
                </a:solidFill>
                <a:latin typeface="Calibri"/>
                <a:ea typeface="Calibri"/>
                <a:cs typeface="Calibri"/>
                <a:sym typeface="Calibri"/>
              </a:rPr>
              <a:t>System Operational Readiness</a:t>
            </a:r>
            <a:br>
              <a:rPr lang="en-US" sz="36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Summary</a:t>
            </a:r>
          </a:p>
        </p:txBody>
      </p:sp>
      <p:sp>
        <p:nvSpPr>
          <p:cNvPr id="1266" name="Shape 1266"/>
          <p:cNvSpPr txBox="1">
            <a:spLocks noGrp="1"/>
          </p:cNvSpPr>
          <p:nvPr>
            <p:ph type="body" idx="1"/>
          </p:nvPr>
        </p:nvSpPr>
        <p:spPr>
          <a:xfrm>
            <a:off x="381000" y="2286000"/>
            <a:ext cx="8372474" cy="2514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product system is ready for operations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documentation will be complete by the time the eTRaP Upgrade is officially declared operational (final touches need to be done to the documents)</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users are ready to receive and use the data</a:t>
            </a:r>
          </a:p>
        </p:txBody>
      </p:sp>
      <p:sp>
        <p:nvSpPr>
          <p:cNvPr id="1267" name="Shape 12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Shape 1274"/>
          <p:cNvSpPr txBox="1">
            <a:spLocks noGrp="1"/>
          </p:cNvSpPr>
          <p:nvPr>
            <p:ph type="ctrTitle" idx="4294967295"/>
          </p:nvPr>
        </p:nvSpPr>
        <p:spPr>
          <a:xfrm>
            <a:off x="685800" y="2590800"/>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6000" b="1" i="1" u="none" strike="noStrike" cap="none">
                <a:solidFill>
                  <a:srgbClr val="002060"/>
                </a:solidFill>
                <a:latin typeface="Calibri"/>
                <a:ea typeface="Calibri"/>
                <a:cs typeface="Calibri"/>
                <a:sym typeface="Calibri"/>
              </a:rPr>
              <a:t>Summary</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NESDIS/OSPO</a:t>
            </a:r>
          </a:p>
        </p:txBody>
      </p:sp>
      <p:sp>
        <p:nvSpPr>
          <p:cNvPr id="1275" name="Shape 1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Summary</a:t>
            </a:r>
          </a:p>
        </p:txBody>
      </p:sp>
      <p:sp>
        <p:nvSpPr>
          <p:cNvPr id="1283" name="Shape 1283"/>
          <p:cNvSpPr txBox="1">
            <a:spLocks noGrp="1"/>
          </p:cNvSpPr>
          <p:nvPr>
            <p:ph type="body" idx="4294967295"/>
          </p:nvPr>
        </p:nvSpPr>
        <p:spPr>
          <a:xfrm>
            <a:off x="457200" y="1828800"/>
            <a:ext cx="8229600" cy="43434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Risk and Actions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Requirements and their Allocations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System Description and Test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Products Quality Readiness have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Operation Readiness has been reviewed</a:t>
            </a:r>
          </a:p>
          <a:p>
            <a:pPr marL="273050" marR="0" lvl="0" indent="-273050" algn="l" rtl="0">
              <a:lnSpc>
                <a:spcPct val="100000"/>
              </a:lnSpc>
              <a:spcBef>
                <a:spcPts val="560"/>
              </a:spcBef>
              <a:spcAft>
                <a:spcPts val="0"/>
              </a:spcAft>
              <a:buClr>
                <a:srgbClr val="6BB1C9"/>
              </a:buClr>
              <a:buSzPct val="95000"/>
              <a:buFont typeface="Noto Sans Symbols"/>
              <a:buChar char="●"/>
            </a:pPr>
            <a:r>
              <a:rPr lang="en-US" sz="2800" b="0" i="0" u="none" strike="noStrike" cap="none">
                <a:solidFill>
                  <a:schemeClr val="dk1"/>
                </a:solidFill>
                <a:latin typeface="Calibri"/>
                <a:ea typeface="Calibri"/>
                <a:cs typeface="Calibri"/>
                <a:sym typeface="Calibri"/>
              </a:rPr>
              <a:t>User Readiness has been reviewed</a:t>
            </a:r>
          </a:p>
        </p:txBody>
      </p:sp>
      <p:sp>
        <p:nvSpPr>
          <p:cNvPr id="1284" name="Shape 128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Arial"/>
                <a:ea typeface="Arial"/>
                <a:cs typeface="Arial"/>
                <a:sym typeface="Arial"/>
              </a:rPr>
              <a:t>Schedule (Milestones)</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Critical Design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Algorithm Change Package delivered to OSPO – 10/27/2016</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Algorithm Readiness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Software Review – waived</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Operational Readiness Review – 02/21/2017</a:t>
            </a:r>
          </a:p>
          <a:p>
            <a:pPr marL="639763" marR="0" lvl="1" indent="-246062"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Arial"/>
                <a:ea typeface="Arial"/>
                <a:cs typeface="Arial"/>
                <a:sym typeface="Arial"/>
              </a:rPr>
              <a:t>Transition to operations – 4/2017</a:t>
            </a:r>
          </a:p>
        </p:txBody>
      </p:sp>
      <p:sp>
        <p:nvSpPr>
          <p:cNvPr id="235" name="Shape 235"/>
          <p:cNvSpPr txBox="1"/>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Plan - Milestones</a:t>
            </a:r>
          </a:p>
        </p:txBody>
      </p:sp>
      <p:sp>
        <p:nvSpPr>
          <p:cNvPr id="236" name="Shape 2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a:spLocks noGrp="1"/>
          </p:cNvSpPr>
          <p:nvPr>
            <p:ph type="title" idx="4294967295"/>
          </p:nvPr>
        </p:nvSpPr>
        <p:spPr>
          <a:xfrm>
            <a:off x="0" y="1066800"/>
            <a:ext cx="9144000" cy="7905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Next Steps</a:t>
            </a:r>
          </a:p>
        </p:txBody>
      </p:sp>
      <p:sp>
        <p:nvSpPr>
          <p:cNvPr id="1292" name="Shape 1292"/>
          <p:cNvSpPr txBox="1">
            <a:spLocks noGrp="1"/>
          </p:cNvSpPr>
          <p:nvPr>
            <p:ph type="body" idx="4294967295"/>
          </p:nvPr>
        </p:nvSpPr>
        <p:spPr>
          <a:xfrm>
            <a:off x="457200" y="1828800"/>
            <a:ext cx="8305799" cy="44195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800" b="1" i="0" u="none" strike="noStrike" cap="none">
                <a:solidFill>
                  <a:schemeClr val="dk1"/>
                </a:solidFill>
                <a:latin typeface="Calibri"/>
                <a:ea typeface="Calibri"/>
                <a:cs typeface="Calibri"/>
                <a:sym typeface="Calibri"/>
              </a:rPr>
              <a:t>Operational Phase</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SPSRB Decision Briefing – March 2017</a:t>
            </a:r>
          </a:p>
          <a:p>
            <a:pPr marL="914400" marR="0" lvl="2" indent="-254000" algn="l" rtl="0">
              <a:lnSpc>
                <a:spcPct val="100000"/>
              </a:lnSpc>
              <a:spcBef>
                <a:spcPts val="5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Operational Commencement – April 2017</a:t>
            </a:r>
          </a:p>
        </p:txBody>
      </p:sp>
      <p:sp>
        <p:nvSpPr>
          <p:cNvPr id="1293" name="Shape 12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Open Discussion</a:t>
            </a:r>
          </a:p>
        </p:txBody>
      </p:sp>
      <p:sp>
        <p:nvSpPr>
          <p:cNvPr id="1301" name="Shape 1301"/>
          <p:cNvSpPr txBox="1">
            <a:spLocks noGrp="1"/>
          </p:cNvSpPr>
          <p:nvPr>
            <p:ph type="body" idx="4294967295"/>
          </p:nvPr>
        </p:nvSpPr>
        <p:spPr>
          <a:xfrm>
            <a:off x="457200" y="1828800"/>
            <a:ext cx="8153399" cy="4267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The review is now open for free discussion</a:t>
            </a:r>
          </a:p>
          <a:p>
            <a:pPr marL="273050" marR="0" lvl="0" indent="-82550" algn="l" rtl="0">
              <a:spcBef>
                <a:spcPts val="640"/>
              </a:spcBef>
              <a:spcAft>
                <a:spcPts val="0"/>
              </a:spcAft>
              <a:buClr>
                <a:srgbClr val="6BB1C9"/>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302" name="Shape 13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3" name="Shape 243"/>
          <p:cNvSpPr txBox="1">
            <a:spLocks noGrp="1"/>
          </p:cNvSpPr>
          <p:nvPr>
            <p:ph type="title" idx="4294967295"/>
          </p:nvPr>
        </p:nvSpPr>
        <p:spPr>
          <a:xfrm>
            <a:off x="629310" y="1143000"/>
            <a:ext cx="8062911"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  Review Objectives </a:t>
            </a:r>
          </a:p>
        </p:txBody>
      </p:sp>
      <p:sp>
        <p:nvSpPr>
          <p:cNvPr id="244" name="Shape 244"/>
          <p:cNvSpPr txBox="1">
            <a:spLocks noGrp="1"/>
          </p:cNvSpPr>
          <p:nvPr>
            <p:ph type="body" idx="4294967295"/>
          </p:nvPr>
        </p:nvSpPr>
        <p:spPr>
          <a:xfrm>
            <a:off x="725487" y="2379661"/>
            <a:ext cx="7961312" cy="3976688"/>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Project Plan</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open Risks and Actions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Requirements Updates</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Description </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the System Test Report</a:t>
            </a:r>
          </a:p>
          <a:p>
            <a:pPr marL="273050" marR="0" lvl="0" indent="-273050" algn="l" rtl="0">
              <a:lnSpc>
                <a:spcPct val="9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Review System Operational Readiness</a:t>
            </a:r>
          </a:p>
          <a:p>
            <a:pPr marL="0" marR="0" lvl="0" indent="0" algn="l" rtl="0">
              <a:spcBef>
                <a:spcPts val="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p:txBody>
      </p:sp>
      <p:sp>
        <p:nvSpPr>
          <p:cNvPr id="245" name="Shape 24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46" name="Shape 24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3" name="Shape 253"/>
          <p:cNvSpPr txBox="1">
            <a:spLocks noGrp="1"/>
          </p:cNvSpPr>
          <p:nvPr>
            <p:ph type="title" idx="4294967295"/>
          </p:nvPr>
        </p:nvSpPr>
        <p:spPr>
          <a:xfrm>
            <a:off x="976312" y="1066800"/>
            <a:ext cx="8062911"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Reviewers</a:t>
            </a:r>
          </a:p>
        </p:txBody>
      </p:sp>
      <p:sp>
        <p:nvSpPr>
          <p:cNvPr id="254" name="Shape 254"/>
          <p:cNvSpPr txBox="1">
            <a:spLocks noGrp="1"/>
          </p:cNvSpPr>
          <p:nvPr>
            <p:ph type="body" idx="4294967295"/>
          </p:nvPr>
        </p:nvSpPr>
        <p:spPr>
          <a:xfrm>
            <a:off x="866774" y="1662111"/>
            <a:ext cx="7820024" cy="5000625"/>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Leads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Antonio Irving, Zhaohui Cheng and Liqun Ma</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Team</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Liqun Ma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Zhaohui Cheng (OSPO/SPSD)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Antonio Irving (OSPO/SPSD) </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Donna McNamara (OSPO/MOD)</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Bob Kuligowski (STAR)</a:t>
            </a:r>
          </a:p>
          <a:p>
            <a:pPr marL="273050" marR="0" lvl="0" indent="-273050" algn="l" rtl="0">
              <a:spcBef>
                <a:spcPts val="6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ORR Review Consultants</a:t>
            </a:r>
          </a:p>
          <a:p>
            <a:pPr marL="639762"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Kathryn Shontz(OSGS)</a:t>
            </a:r>
          </a:p>
          <a:p>
            <a:pPr marL="0" marR="0" lvl="0" indent="0" algn="l" rtl="0">
              <a:spcBef>
                <a:spcPts val="6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55" name="Shape 25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56" name="Shape 25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15</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3" name="Shape 263"/>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000" b="1" i="0" u="none" strike="noStrike" cap="none">
                <a:solidFill>
                  <a:srgbClr val="002060"/>
                </a:solidFill>
                <a:latin typeface="Calibri"/>
                <a:ea typeface="Calibri"/>
                <a:cs typeface="Calibri"/>
                <a:sym typeface="Calibri"/>
              </a:rPr>
              <a:t>ORR Guidelines and Checklist</a:t>
            </a:r>
          </a:p>
        </p:txBody>
      </p:sp>
      <p:sp>
        <p:nvSpPr>
          <p:cNvPr id="264" name="Shape 264"/>
          <p:cNvSpPr txBox="1">
            <a:spLocks noGrp="1"/>
          </p:cNvSpPr>
          <p:nvPr>
            <p:ph type="body" idx="4294967295"/>
          </p:nvPr>
        </p:nvSpPr>
        <p:spPr>
          <a:xfrm>
            <a:off x="866774" y="1905000"/>
            <a:ext cx="7820024" cy="4757737"/>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Guidelines for ORR review is the OSPO QA process asset</a:t>
            </a:r>
          </a:p>
          <a:p>
            <a:pPr marL="639762" marR="0" lvl="1" indent="-246062" algn="l" rtl="0">
              <a:lnSpc>
                <a:spcPct val="80000"/>
              </a:lnSpc>
              <a:spcBef>
                <a:spcPts val="10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ORR reviewers can access this document at</a:t>
            </a:r>
          </a:p>
          <a:p>
            <a:pPr marL="393700" marR="0" lvl="1" indent="0" algn="l" rtl="0">
              <a:lnSpc>
                <a:spcPct val="80000"/>
              </a:lnSpc>
              <a:spcBef>
                <a:spcPts val="1000"/>
              </a:spcBef>
              <a:spcAft>
                <a:spcPts val="0"/>
              </a:spcAft>
              <a:buClr>
                <a:schemeClr val="accent1"/>
              </a:buClr>
              <a:buSzPct val="25000"/>
              <a:buFont typeface="Noto Sans Symbols"/>
              <a:buNone/>
            </a:pPr>
            <a:r>
              <a:rPr lang="en-US" sz="2000" b="0" i="0" u="none" strike="noStrike" cap="none">
                <a:solidFill>
                  <a:schemeClr val="dk1"/>
                </a:solidFill>
                <a:latin typeface="Calibri"/>
                <a:ea typeface="Calibri"/>
                <a:cs typeface="Calibri"/>
                <a:sym typeface="Calibri"/>
              </a:rPr>
              <a:t>     ftp://satepsanone.nesdis.noaa.gov/testTRAP/ORR_DOC</a:t>
            </a:r>
          </a:p>
          <a:p>
            <a:pPr marL="273050" marR="0" lvl="0" indent="-273050" algn="l" rtl="0">
              <a:lnSpc>
                <a:spcPct val="80000"/>
              </a:lnSpc>
              <a:spcBef>
                <a:spcPts val="120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The ORR Review Check List and ORR related documents are available at:</a:t>
            </a:r>
          </a:p>
          <a:p>
            <a:pPr marL="639762" marR="0" lvl="1" indent="-246062" algn="l" rtl="0">
              <a:lnSpc>
                <a:spcPct val="8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ftp://satepsanone.nesdis.noaa.gov/testTRAP/ORR_DOC</a:t>
            </a:r>
          </a:p>
          <a:p>
            <a:pPr marL="0" marR="0" lvl="0" indent="0" algn="l" rtl="0">
              <a:spcBef>
                <a:spcPts val="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265" name="Shape 265"/>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66" name="Shape 2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73" name="Shape 273"/>
          <p:cNvSpPr txBox="1">
            <a:spLocks noGrp="1"/>
          </p:cNvSpPr>
          <p:nvPr>
            <p:ph type="title" idx="4294967295"/>
          </p:nvPr>
        </p:nvSpPr>
        <p:spPr>
          <a:xfrm>
            <a:off x="0" y="1066800"/>
            <a:ext cx="91440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274" name="Shape 274"/>
          <p:cNvSpPr txBox="1">
            <a:spLocks noGrp="1"/>
          </p:cNvSpPr>
          <p:nvPr>
            <p:ph type="body" idx="4294967295"/>
          </p:nvPr>
        </p:nvSpPr>
        <p:spPr>
          <a:xfrm>
            <a:off x="1274762"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275" name="Shape 27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17</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885825" y="259080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1" u="none" strike="noStrike" cap="none">
                <a:solidFill>
                  <a:srgbClr val="002060"/>
                </a:solidFill>
                <a:latin typeface="Calibri"/>
                <a:ea typeface="Calibri"/>
                <a:cs typeface="Calibri"/>
                <a:sym typeface="Calibri"/>
              </a:rPr>
              <a:t>Risks and Actions</a:t>
            </a:r>
            <a:br>
              <a:rPr lang="en-US" sz="6000" b="1" i="1"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t>
            </a: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NESDIS/STAR</a:t>
            </a:r>
          </a:p>
        </p:txBody>
      </p:sp>
      <p:sp>
        <p:nvSpPr>
          <p:cNvPr id="282" name="Shape 28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Merriweather"/>
              <a:ea typeface="Merriweather"/>
              <a:cs typeface="Merriweather"/>
              <a:sym typeface="Merriweather"/>
            </a:endParaRPr>
          </a:p>
        </p:txBody>
      </p:sp>
      <p:sp>
        <p:nvSpPr>
          <p:cNvPr id="283" name="Shape 28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18</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0" y="1066800"/>
            <a:ext cx="9144000" cy="762000"/>
          </a:xfrm>
          <a:prstGeom prst="rect">
            <a:avLst/>
          </a:prstGeom>
          <a:noFill/>
          <a:ln>
            <a:noFill/>
          </a:ln>
        </p:spPr>
        <p:txBody>
          <a:bodyPr lIns="92075" tIns="46025" rIns="92075" bIns="46025" anchor="b" anchorCtr="0">
            <a:noAutofit/>
          </a:bodyPr>
          <a:lstStyle/>
          <a:p>
            <a:pPr marL="0" marR="0" lvl="0" indent="0" algn="ctr" rtl="0">
              <a:lnSpc>
                <a:spcPct val="85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Risks and Actions</a:t>
            </a:r>
          </a:p>
        </p:txBody>
      </p:sp>
      <p:sp>
        <p:nvSpPr>
          <p:cNvPr id="289" name="Shape 289"/>
          <p:cNvSpPr txBox="1"/>
          <p:nvPr/>
        </p:nvSpPr>
        <p:spPr>
          <a:xfrm>
            <a:off x="544510" y="1905000"/>
            <a:ext cx="8229600" cy="4554121"/>
          </a:xfrm>
          <a:prstGeom prst="rect">
            <a:avLst/>
          </a:prstGeom>
          <a:noFill/>
          <a:ln>
            <a:noFill/>
          </a:ln>
        </p:spPr>
        <p:txBody>
          <a:bodyPr lIns="91425" tIns="91425" rIns="91425" bIns="91425" anchor="t" anchorCtr="0">
            <a:noAutofit/>
          </a:bodyPr>
          <a:lstStyle/>
          <a:p>
            <a:pPr marL="381000" marR="0" lvl="0" indent="-381000" algn="l" rtl="0">
              <a:lnSpc>
                <a:spcPct val="90000"/>
              </a:lnSpc>
              <a:spcBef>
                <a:spcPts val="0"/>
              </a:spcBef>
              <a:spcAft>
                <a:spcPts val="0"/>
              </a:spcAft>
              <a:buClr>
                <a:srgbClr val="000000"/>
              </a:buClr>
              <a:buSzPct val="100000"/>
              <a:buFont typeface="Arial"/>
              <a:buChar char="•"/>
            </a:pPr>
            <a:r>
              <a:rPr lang="en-US" sz="3200" b="0" i="0" u="none" strike="noStrike" cap="none">
                <a:solidFill>
                  <a:srgbClr val="000000"/>
                </a:solidFill>
                <a:latin typeface="Arial"/>
                <a:ea typeface="Arial"/>
                <a:cs typeface="Arial"/>
                <a:sym typeface="Arial"/>
              </a:rPr>
              <a:t>There are no remaining risks from previous reviews.</a:t>
            </a: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a:p>
            <a:pPr marL="381000" marR="0" lvl="0" indent="-381000" algn="l" rtl="0">
              <a:lnSpc>
                <a:spcPct val="90000"/>
              </a:lnSpc>
              <a:spcBef>
                <a:spcPts val="0"/>
              </a:spcBef>
              <a:spcAft>
                <a:spcPts val="0"/>
              </a:spcAft>
              <a:buClr>
                <a:srgbClr val="000000"/>
              </a:buClr>
              <a:buFont typeface="Arial"/>
              <a:buNone/>
            </a:pPr>
            <a:endParaRPr sz="3200" b="0" i="0" u="none" strike="noStrike" cap="none">
              <a:solidFill>
                <a:srgbClr val="000000"/>
              </a:solidFill>
              <a:latin typeface="Arial"/>
              <a:ea typeface="Arial"/>
              <a:cs typeface="Arial"/>
              <a:sym typeface="Arial"/>
            </a:endParaRPr>
          </a:p>
        </p:txBody>
      </p:sp>
      <p:sp>
        <p:nvSpPr>
          <p:cNvPr id="290" name="Shape 29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19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2" name="Shape 152"/>
          <p:cNvSpPr txBox="1">
            <a:spLocks noGrp="1"/>
          </p:cNvSpPr>
          <p:nvPr>
            <p:ph type="title" idx="4294967295"/>
          </p:nvPr>
        </p:nvSpPr>
        <p:spPr>
          <a:xfrm>
            <a:off x="0" y="1066800"/>
            <a:ext cx="9143998"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Review Agenda</a:t>
            </a:r>
          </a:p>
        </p:txBody>
      </p:sp>
      <p:sp>
        <p:nvSpPr>
          <p:cNvPr id="153" name="Shape 153"/>
          <p:cNvSpPr txBox="1">
            <a:spLocks noGrp="1"/>
          </p:cNvSpPr>
          <p:nvPr>
            <p:ph type="body" idx="4294967295"/>
          </p:nvPr>
        </p:nvSpPr>
        <p:spPr>
          <a:xfrm>
            <a:off x="539750" y="1905000"/>
            <a:ext cx="8604249" cy="3979862"/>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Introduction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Risks and Actions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Requirements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Description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Test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System Operational Readiness	</a:t>
            </a:r>
          </a:p>
          <a:p>
            <a:pPr marL="381000" marR="0" lvl="0" indent="-381000" algn="l" rtl="0">
              <a:lnSpc>
                <a:spcPct val="90000"/>
              </a:lnSpc>
              <a:spcBef>
                <a:spcPts val="600"/>
              </a:spcBef>
              <a:spcAft>
                <a:spcPts val="0"/>
              </a:spcAft>
              <a:buClr>
                <a:srgbClr val="6BB1C9"/>
              </a:buClr>
              <a:buSzPct val="95000"/>
              <a:buFont typeface="Noto Sans Symbols"/>
              <a:buChar char="●"/>
            </a:pPr>
            <a:r>
              <a:rPr lang="en-US" sz="3000" b="0" i="0" u="none" strike="noStrike" cap="none">
                <a:solidFill>
                  <a:schemeClr val="dk1"/>
                </a:solidFill>
                <a:latin typeface="Calibri"/>
                <a:ea typeface="Calibri"/>
                <a:cs typeface="Calibri"/>
                <a:sym typeface="Calibri"/>
              </a:rPr>
              <a:t>Summary		 		</a:t>
            </a:r>
            <a:r>
              <a:rPr lang="en-US" sz="2400" b="0" i="0" u="none" strike="noStrike" cap="none">
                <a:solidFill>
                  <a:schemeClr val="dk1"/>
                </a:solidFill>
                <a:latin typeface="Merriweather"/>
                <a:ea typeface="Merriweather"/>
                <a:cs typeface="Merriweather"/>
                <a:sym typeface="Merriweather"/>
              </a:rPr>
              <a:t>	</a:t>
            </a:r>
          </a:p>
        </p:txBody>
      </p:sp>
      <p:sp>
        <p:nvSpPr>
          <p:cNvPr id="154" name="Shape 15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2</a:t>
            </a:fld>
            <a:endParaRPr lang="en-US" sz="1200" b="0" i="0" u="none" strike="noStrike" cap="none">
              <a:solidFill>
                <a:srgbClr val="FFFFFF"/>
              </a:solidFill>
              <a:latin typeface="Calibri"/>
              <a:ea typeface="Calibri"/>
              <a:cs typeface="Calibri"/>
              <a:sym typeface="Calibri"/>
            </a:endParaRPr>
          </a:p>
        </p:txBody>
      </p:sp>
      <p:sp>
        <p:nvSpPr>
          <p:cNvPr id="155" name="Shape 15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0" y="1066800"/>
            <a:ext cx="9144000" cy="758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400" b="1" i="0" u="none" strike="noStrike" cap="none">
                <a:solidFill>
                  <a:srgbClr val="002060"/>
                </a:solidFill>
                <a:latin typeface="Calibri"/>
                <a:ea typeface="Calibri"/>
                <a:cs typeface="Calibri"/>
                <a:sym typeface="Calibri"/>
              </a:rPr>
              <a:t>ORR – Entry Criteria </a:t>
            </a:r>
          </a:p>
        </p:txBody>
      </p:sp>
      <p:sp>
        <p:nvSpPr>
          <p:cNvPr id="298" name="Shape 298"/>
          <p:cNvSpPr txBox="1">
            <a:spLocks noGrp="1"/>
          </p:cNvSpPr>
          <p:nvPr>
            <p:ph type="body" idx="1"/>
          </p:nvPr>
        </p:nvSpPr>
        <p:spPr>
          <a:xfrm>
            <a:off x="609600" y="1828800"/>
            <a:ext cx="7848599" cy="490855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1 - The ORR reviewers have access to the review version of the following artifacts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Requirements Allocation Document (RAD)</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Review Item Disposition Spreadsheet (RID)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Operational Readiness Review Document (ORRD)</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2 - The ORR reviewers have access to the old version of SPSRB Documents  </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User Manuals</a:t>
            </a:r>
          </a:p>
          <a:p>
            <a:pPr marL="639762" marR="0" lvl="1" indent="-246062" algn="l" rtl="0">
              <a:lnSpc>
                <a:spcPct val="100000"/>
              </a:lnSpc>
              <a:spcBef>
                <a:spcPts val="320"/>
              </a:spcBef>
              <a:spcAft>
                <a:spcPts val="0"/>
              </a:spcAft>
              <a:buClr>
                <a:schemeClr val="accent1"/>
              </a:buClr>
              <a:buSzPct val="85000"/>
              <a:buFont typeface="Noto Sans Symbols"/>
              <a:buChar char="∙"/>
            </a:pPr>
            <a:r>
              <a:rPr lang="en-US" sz="1600" b="0" i="0" u="none" strike="noStrike" cap="none">
                <a:solidFill>
                  <a:schemeClr val="dk1"/>
                </a:solidFill>
                <a:latin typeface="Merriweather"/>
                <a:ea typeface="Merriweather"/>
                <a:cs typeface="Merriweather"/>
                <a:sym typeface="Merriweather"/>
              </a:rPr>
              <a:t>System Maintenance Manual</a:t>
            </a:r>
          </a:p>
          <a:p>
            <a:pPr marL="273050" marR="0" lvl="0" indent="-273050" algn="l" rtl="0">
              <a:lnSpc>
                <a:spcPct val="100000"/>
              </a:lnSpc>
              <a:spcBef>
                <a:spcPts val="400"/>
              </a:spcBef>
              <a:spcAft>
                <a:spcPts val="0"/>
              </a:spcAft>
              <a:buClr>
                <a:srgbClr val="6BB1C9"/>
              </a:buClr>
              <a:buSzPct val="95000"/>
              <a:buFont typeface="Noto Sans Symbols"/>
              <a:buChar char="∙"/>
            </a:pPr>
            <a:r>
              <a:rPr lang="en-US" sz="2000" b="1" i="0" u="none" strike="noStrike" cap="none">
                <a:solidFill>
                  <a:schemeClr val="dk1"/>
                </a:solidFill>
                <a:latin typeface="Calibri"/>
                <a:ea typeface="Calibri"/>
                <a:cs typeface="Calibri"/>
                <a:sym typeface="Calibri"/>
              </a:rPr>
              <a:t>Entry # 3  - The ORR reviewers have access to the review version of the Operations Procedure</a:t>
            </a:r>
          </a:p>
          <a:p>
            <a:pPr marL="273050" marR="0" lvl="0" indent="-158750" algn="l" rtl="0">
              <a:spcBef>
                <a:spcPts val="400"/>
              </a:spcBef>
              <a:spcAft>
                <a:spcPts val="0"/>
              </a:spcAft>
              <a:buClr>
                <a:srgbClr val="6BB1C9"/>
              </a:buClr>
              <a:buSzPct val="25000"/>
              <a:buFont typeface="Noto Sans Symbols"/>
              <a:buNone/>
            </a:pPr>
            <a:endParaRPr sz="2000" b="1" i="0" u="none" strike="noStrike" cap="none">
              <a:solidFill>
                <a:srgbClr val="FF0000"/>
              </a:solidFill>
              <a:latin typeface="Calibri"/>
              <a:ea typeface="Calibri"/>
              <a:cs typeface="Calibri"/>
              <a:sym typeface="Calibri"/>
            </a:endParaRPr>
          </a:p>
        </p:txBody>
      </p:sp>
      <p:sp>
        <p:nvSpPr>
          <p:cNvPr id="299" name="Shape 2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20</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38002" y="990600"/>
            <a:ext cx="8229600" cy="11398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 </a:t>
            </a:r>
            <a:r>
              <a:rPr lang="en-US" sz="4400" b="1" i="0" u="none" strike="noStrike" cap="none">
                <a:solidFill>
                  <a:srgbClr val="002060"/>
                </a:solidFill>
                <a:latin typeface="Calibri"/>
                <a:ea typeface="Calibri"/>
                <a:cs typeface="Calibri"/>
                <a:sym typeface="Calibri"/>
              </a:rPr>
              <a:t>ORR – Exit Criteria</a:t>
            </a:r>
          </a:p>
        </p:txBody>
      </p:sp>
      <p:sp>
        <p:nvSpPr>
          <p:cNvPr id="307" name="Shape 307"/>
          <p:cNvSpPr txBox="1">
            <a:spLocks noGrp="1"/>
          </p:cNvSpPr>
          <p:nvPr>
            <p:ph type="body" idx="1"/>
          </p:nvPr>
        </p:nvSpPr>
        <p:spPr>
          <a:xfrm>
            <a:off x="609600" y="1981200"/>
            <a:ext cx="7848599" cy="50291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1 - All open items in RID have been satisfactorily disposed of.</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2 - The updated RAD is satisfactory. </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3 - The SPSRB documents (UM, SMM and ATBD) have been reviewed and are deemed to be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4 - Test and validation results are satisfactory.</a:t>
            </a:r>
          </a:p>
          <a:p>
            <a:pPr marL="273050" marR="0" lvl="0" indent="-273050" algn="l" rtl="0">
              <a:lnSpc>
                <a:spcPct val="100000"/>
              </a:lnSpc>
              <a:spcBef>
                <a:spcPts val="48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5 - The operation readiness are satisfactory. </a:t>
            </a:r>
          </a:p>
          <a:p>
            <a:pPr marL="273050" marR="0" lvl="0" indent="-273050" algn="l" rtl="0">
              <a:spcBef>
                <a:spcPts val="480"/>
              </a:spcBef>
              <a:spcAft>
                <a:spcPts val="0"/>
              </a:spcAft>
              <a:buClr>
                <a:srgbClr val="6BB1C9"/>
              </a:buClr>
              <a:buSzPct val="95000"/>
              <a:buFont typeface="Noto Sans Symbols"/>
              <a:buChar char="∙"/>
            </a:pPr>
            <a:r>
              <a:rPr lang="en-US" sz="2400" b="1" i="0" u="none" strike="noStrike" cap="none">
                <a:solidFill>
                  <a:schemeClr val="dk1"/>
                </a:solidFill>
                <a:latin typeface="Calibri"/>
                <a:ea typeface="Calibri"/>
                <a:cs typeface="Calibri"/>
                <a:sym typeface="Calibri"/>
              </a:rPr>
              <a:t>Exit # 6 - The security impact assessment (SIA) has been completed. --</a:t>
            </a:r>
            <a:r>
              <a:rPr lang="en-US" sz="2400" b="1" i="0" u="none" strike="noStrike" cap="none">
                <a:solidFill>
                  <a:srgbClr val="FF0000"/>
                </a:solidFill>
                <a:latin typeface="Calibri"/>
                <a:ea typeface="Calibri"/>
                <a:cs typeface="Calibri"/>
                <a:sym typeface="Calibri"/>
              </a:rPr>
              <a:t> deferred to Operational Decision Briefing</a:t>
            </a:r>
          </a:p>
          <a:p>
            <a:pPr marL="273050" marR="0" lvl="0" indent="-133350" algn="l" rtl="0">
              <a:lnSpc>
                <a:spcPct val="100000"/>
              </a:lnSpc>
              <a:spcBef>
                <a:spcPts val="480"/>
              </a:spcBef>
              <a:spcAft>
                <a:spcPts val="0"/>
              </a:spcAft>
              <a:buClr>
                <a:srgbClr val="6BB1C9"/>
              </a:buClr>
              <a:buSzPct val="25000"/>
              <a:buFont typeface="Noto Sans Symbols"/>
              <a:buNone/>
            </a:pPr>
            <a:endParaRPr sz="2400" b="1" i="0" u="none" strike="noStrike" cap="none">
              <a:solidFill>
                <a:schemeClr val="dk1"/>
              </a:solidFill>
              <a:latin typeface="Calibri"/>
              <a:ea typeface="Calibri"/>
              <a:cs typeface="Calibri"/>
              <a:sym typeface="Calibri"/>
            </a:endParaRPr>
          </a:p>
          <a:p>
            <a:pPr marL="273050" marR="0" lvl="0" indent="-133350" algn="l" rtl="0">
              <a:spcBef>
                <a:spcPts val="480"/>
              </a:spcBef>
              <a:spcAft>
                <a:spcPts val="0"/>
              </a:spcAft>
              <a:buClr>
                <a:srgbClr val="6BB1C9"/>
              </a:buClr>
              <a:buSzPct val="25000"/>
              <a:buFont typeface="Noto Sans Symbols"/>
              <a:buNone/>
            </a:pPr>
            <a:endParaRPr sz="2400" b="1" i="0" u="none" strike="noStrike" cap="none">
              <a:solidFill>
                <a:schemeClr val="dk1"/>
              </a:solidFill>
              <a:latin typeface="Calibri"/>
              <a:ea typeface="Calibri"/>
              <a:cs typeface="Calibri"/>
              <a:sym typeface="Calibri"/>
            </a:endParaRPr>
          </a:p>
        </p:txBody>
      </p:sp>
      <p:sp>
        <p:nvSpPr>
          <p:cNvPr id="308" name="Shape 3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21</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idx="4294967295"/>
          </p:nvPr>
        </p:nvSpPr>
        <p:spPr>
          <a:xfrm>
            <a:off x="0" y="1066800"/>
            <a:ext cx="9143998"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315" name="Shape 315"/>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Requirements Updates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BFBFBF"/>
                </a:solidFill>
                <a:latin typeface="Calibri"/>
                <a:ea typeface="Calibri"/>
                <a:cs typeface="Calibri"/>
                <a:sym typeface="Calibri"/>
              </a:rPr>
              <a:t>Summary</a:t>
            </a:r>
          </a:p>
        </p:txBody>
      </p:sp>
      <p:sp>
        <p:nvSpPr>
          <p:cNvPr id="316" name="Shape 3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ctrTitle" idx="4294967295"/>
          </p:nvPr>
        </p:nvSpPr>
        <p:spPr>
          <a:xfrm>
            <a:off x="1752600" y="2057400"/>
            <a:ext cx="6324600" cy="1470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060"/>
              </a:buClr>
              <a:buSzPct val="25000"/>
              <a:buFont typeface="Calibri"/>
              <a:buNone/>
            </a:pPr>
            <a:r>
              <a:rPr lang="en-US" sz="4800" b="1" i="0" u="none" strike="noStrike" cap="none">
                <a:solidFill>
                  <a:srgbClr val="002060"/>
                </a:solidFill>
                <a:latin typeface="Calibri"/>
                <a:ea typeface="Calibri"/>
                <a:cs typeface="Calibri"/>
                <a:sym typeface="Calibri"/>
              </a:rPr>
              <a:t>System Requirements</a:t>
            </a:r>
          </a:p>
        </p:txBody>
      </p:sp>
      <p:sp>
        <p:nvSpPr>
          <p:cNvPr id="323" name="Shape 323"/>
          <p:cNvSpPr txBox="1">
            <a:spLocks noGrp="1"/>
          </p:cNvSpPr>
          <p:nvPr>
            <p:ph type="subTitle" idx="4294967295"/>
          </p:nvPr>
        </p:nvSpPr>
        <p:spPr>
          <a:xfrm>
            <a:off x="1676400" y="3733800"/>
            <a:ext cx="5981699" cy="1558924"/>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6BB1C9"/>
              </a:buClr>
              <a:buSzPct val="25000"/>
              <a:buFont typeface="Noto Sans Symbols"/>
              <a:buNone/>
            </a:pPr>
            <a:r>
              <a:rPr lang="en-US" sz="2400" b="0" i="0" u="none" strike="noStrike" cap="none">
                <a:solidFill>
                  <a:schemeClr val="dk1"/>
                </a:solidFill>
                <a:latin typeface="Merriweather"/>
                <a:ea typeface="Merriweather"/>
                <a:cs typeface="Merriweather"/>
                <a:sym typeface="Merriweather"/>
              </a:rPr>
              <a:t>Bob Kuligowski</a:t>
            </a:r>
          </a:p>
        </p:txBody>
      </p:sp>
      <p:sp>
        <p:nvSpPr>
          <p:cNvPr id="324" name="Shape 32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0" y="1066800"/>
            <a:ext cx="9144000" cy="72077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Overview</a:t>
            </a:r>
          </a:p>
        </p:txBody>
      </p:sp>
      <p:sp>
        <p:nvSpPr>
          <p:cNvPr id="330" name="Shape 33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381000" marR="0" lvl="0" indent="-381000" algn="l" rtl="0">
              <a:lnSpc>
                <a:spcPct val="90000"/>
              </a:lnSpc>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All eTRaP requirements are documented in the RAD:</a:t>
            </a:r>
          </a:p>
          <a:p>
            <a:pPr marL="381000" marR="0" lvl="0" indent="-381000" algn="l" rtl="0">
              <a:lnSpc>
                <a:spcPct val="90000"/>
              </a:lnSpc>
              <a:spcBef>
                <a:spcPts val="400"/>
              </a:spcBef>
              <a:spcAft>
                <a:spcPts val="0"/>
              </a:spcAft>
              <a:buClr>
                <a:srgbClr val="0BD0D9"/>
              </a:buClr>
              <a:buSzPct val="25000"/>
              <a:buFont typeface="Noto Sans Symbols"/>
              <a:buNone/>
            </a:pPr>
            <a:r>
              <a:rPr lang="en-US" sz="2000" b="0" i="0" u="none" strike="noStrike" cap="none">
                <a:solidFill>
                  <a:srgbClr val="FF8A3B"/>
                </a:solidFill>
                <a:latin typeface="Calibri"/>
                <a:ea typeface="Calibri"/>
                <a:cs typeface="Calibri"/>
                <a:sym typeface="Calibri"/>
              </a:rPr>
              <a:t>	http://www.star.nesdis.noaa.gov/smcd/emb/bobk/eTRaP_docs/ORR/eTRaP_Requirements_Allocation_Document_v2.3.docx</a:t>
            </a:r>
          </a:p>
          <a:p>
            <a:pPr marL="381000" marR="0" lvl="0" indent="-381000" algn="l" rtl="0">
              <a:lnSpc>
                <a:spcPct val="90000"/>
              </a:lnSpc>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a:p>
            <a:pPr marL="381000" marR="0" lvl="0" indent="-381000" algn="l" rtl="0">
              <a:lnSpc>
                <a:spcPct val="90000"/>
              </a:lnSpc>
              <a:spcBef>
                <a:spcPts val="40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Text highlighted </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Changes/updates to requirements since the last review are in </a:t>
            </a:r>
            <a:r>
              <a:rPr lang="en-US" sz="2000" b="0" i="0" u="none" strike="noStrike" cap="none">
                <a:solidFill>
                  <a:srgbClr val="00B050"/>
                </a:solidFill>
                <a:latin typeface="Calibri"/>
                <a:ea typeface="Calibri"/>
                <a:cs typeface="Calibri"/>
                <a:sym typeface="Calibri"/>
              </a:rPr>
              <a:t>Green</a:t>
            </a:r>
            <a:r>
              <a:rPr lang="en-US" sz="2000" b="0" i="0" u="none" strike="noStrike" cap="none">
                <a:solidFill>
                  <a:schemeClr val="dk1"/>
                </a:solidFill>
                <a:latin typeface="Calibri"/>
                <a:ea typeface="Calibri"/>
                <a:cs typeface="Calibri"/>
                <a:sym typeface="Calibri"/>
              </a:rPr>
              <a:t>.</a:t>
            </a:r>
          </a:p>
          <a:p>
            <a:pPr marL="781050" marR="0" lvl="1" indent="-387350" algn="l" rtl="0">
              <a:lnSpc>
                <a:spcPct val="90000"/>
              </a:lnSpc>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Requirements specific to this upgrade of eTRaP are in </a:t>
            </a:r>
            <a:r>
              <a:rPr lang="en-US" sz="2000" b="0" i="0" u="none" strike="noStrike" cap="none">
                <a:solidFill>
                  <a:srgbClr val="CC6600"/>
                </a:solidFill>
                <a:latin typeface="Calibri"/>
                <a:ea typeface="Calibri"/>
                <a:cs typeface="Calibri"/>
                <a:sym typeface="Calibri"/>
              </a:rPr>
              <a:t>Brown</a:t>
            </a:r>
          </a:p>
        </p:txBody>
      </p:sp>
      <p:sp>
        <p:nvSpPr>
          <p:cNvPr id="331" name="Shape 33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37" name="Shape 33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0.0:</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Upgrade project shall adopt the standard practices of the SPSRB Review Process for transition of a product from research to operations</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SPSRB transition to operations process. Since this is an enhancement to an existing operational system, only the process steps related to modifying an existing system need be followed.  </a:t>
            </a:r>
          </a:p>
          <a:p>
            <a:pPr marL="273050" marR="0" lvl="0" indent="-273050" algn="l" rtl="0">
              <a:spcBef>
                <a:spcPts val="520"/>
              </a:spcBef>
              <a:spcAft>
                <a:spcPts val="0"/>
              </a:spcAft>
              <a:buClr>
                <a:srgbClr val="0BD0D9"/>
              </a:buClr>
              <a:buSzPct val="25000"/>
              <a:buFont typeface="Noto Sans Symbols"/>
              <a:buNone/>
            </a:pPr>
            <a:endParaRPr sz="2600" b="0" i="0" u="none" strike="noStrike" cap="none">
              <a:solidFill>
                <a:schemeClr val="dk1"/>
              </a:solidFill>
              <a:latin typeface="Calibri"/>
              <a:ea typeface="Calibri"/>
              <a:cs typeface="Calibri"/>
              <a:sym typeface="Calibri"/>
            </a:endParaRPr>
          </a:p>
        </p:txBody>
      </p:sp>
      <p:sp>
        <p:nvSpPr>
          <p:cNvPr id="338" name="Shape 33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44" name="Shape 344"/>
          <p:cNvSpPr txBox="1">
            <a:spLocks noGrp="1"/>
          </p:cNvSpPr>
          <p:nvPr>
            <p:ph type="body" idx="1"/>
          </p:nvPr>
        </p:nvSpPr>
        <p:spPr>
          <a:xfrm>
            <a:off x="457200" y="1935164"/>
            <a:ext cx="8229600" cy="46180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 </a:t>
            </a:r>
            <a:r>
              <a:rPr lang="en-US" sz="2000" b="0" i="1" u="none" strike="noStrike" cap="none">
                <a:solidFill>
                  <a:schemeClr val="dk1"/>
                </a:solidFill>
                <a:latin typeface="Calibri"/>
                <a:ea typeface="Calibri"/>
                <a:cs typeface="Calibri"/>
                <a:sym typeface="Calibri"/>
              </a:rPr>
              <a:t>The eTRaP Upgrade project reviews shall be tailored.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review slide packages and reports.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the Unit Test Readiness Review (TRR) for the S-NPP upgrade of eTRaP have been waived.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 </a:t>
            </a:r>
          </a:p>
        </p:txBody>
      </p:sp>
      <p:sp>
        <p:nvSpPr>
          <p:cNvPr id="345" name="Shape 34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1" name="Shape 35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0.1.2: </a:t>
            </a:r>
            <a:r>
              <a:rPr lang="en-US" sz="2000" b="0" i="1" u="none" strike="noStrike" cap="none">
                <a:solidFill>
                  <a:schemeClr val="dk1"/>
                </a:solidFill>
                <a:latin typeface="Calibri"/>
                <a:ea typeface="Calibri"/>
                <a:cs typeface="Calibri"/>
                <a:sym typeface="Calibri"/>
              </a:rPr>
              <a:t>There shall be an Algorithm Readiness Review (ARR)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0.1.3: </a:t>
            </a:r>
            <a:r>
              <a:rPr lang="en-US" sz="2000" b="0" i="1" u="none" strike="noStrike" cap="none">
                <a:solidFill>
                  <a:schemeClr val="dk1"/>
                </a:solidFill>
                <a:latin typeface="Calibri"/>
                <a:ea typeface="Calibri"/>
                <a:cs typeface="Calibri"/>
                <a:sym typeface="Calibri"/>
              </a:rPr>
              <a:t>There shall be an Algorithm Readiness Review Report (ARRR)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52" name="Shape 3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58" name="Shape 3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0.1.4: </a:t>
            </a:r>
            <a:r>
              <a:rPr lang="en-US" sz="2000" b="0" i="1" u="none" strike="noStrike" cap="none">
                <a:solidFill>
                  <a:schemeClr val="dk1"/>
                </a:solidFill>
                <a:latin typeface="Calibri"/>
                <a:ea typeface="Calibri"/>
                <a:cs typeface="Calibri"/>
                <a:sym typeface="Calibri"/>
              </a:rPr>
              <a:t>There shall be an Operational Readiness Review (ORR)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0.1.5: </a:t>
            </a:r>
            <a:r>
              <a:rPr lang="en-US" sz="2000" b="0" i="1" u="none" strike="noStrike" cap="none">
                <a:solidFill>
                  <a:schemeClr val="dk1"/>
                </a:solidFill>
                <a:latin typeface="Calibri"/>
                <a:ea typeface="Calibri"/>
                <a:cs typeface="Calibri"/>
                <a:sym typeface="Calibri"/>
              </a:rPr>
              <a:t>There shall be an Operational Readiness Review Report (ORRR) for the S-NPP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59" name="Shape 3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66" name="Shape 36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0.1.6: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and Unit Test Readiness Review (UTRR) for the AMSR2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a RADR, PDR, CDR, and TRR slide packages and reports. The Technical risk is assessed as Low because the update to the system only involves processing a new data set.</a:t>
            </a:r>
          </a:p>
        </p:txBody>
      </p:sp>
      <p:sp>
        <p:nvSpPr>
          <p:cNvPr id="367" name="Shape 36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29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2" name="Shape 162"/>
          <p:cNvSpPr txBox="1">
            <a:spLocks noGrp="1"/>
          </p:cNvSpPr>
          <p:nvPr>
            <p:ph type="title" idx="4294967295"/>
          </p:nvPr>
        </p:nvSpPr>
        <p:spPr>
          <a:xfrm>
            <a:off x="0" y="1066800"/>
            <a:ext cx="91440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400" b="1" i="0" u="none" strike="noStrike" cap="none">
                <a:solidFill>
                  <a:srgbClr val="000066"/>
                </a:solidFill>
                <a:latin typeface="Calibri"/>
                <a:ea typeface="Calibri"/>
                <a:cs typeface="Calibri"/>
                <a:sym typeface="Calibri"/>
              </a:rPr>
              <a:t>Outline</a:t>
            </a:r>
          </a:p>
        </p:txBody>
      </p:sp>
      <p:sp>
        <p:nvSpPr>
          <p:cNvPr id="163" name="Shape 163"/>
          <p:cNvSpPr txBox="1">
            <a:spLocks noGrp="1"/>
          </p:cNvSpPr>
          <p:nvPr>
            <p:ph type="body" idx="4294967295"/>
          </p:nvPr>
        </p:nvSpPr>
        <p:spPr>
          <a:xfrm>
            <a:off x="922337" y="19050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1" i="0" u="none" strike="noStrike" cap="none">
                <a:solidFill>
                  <a:schemeClr val="dk1"/>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Risks and Actions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Test</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7F7F7F"/>
                </a:solidFill>
                <a:latin typeface="Calibri"/>
                <a:ea typeface="Calibri"/>
                <a:cs typeface="Calibri"/>
                <a:sym typeface="Calibri"/>
              </a:rPr>
              <a:t>Summary</a:t>
            </a:r>
          </a:p>
        </p:txBody>
      </p:sp>
      <p:sp>
        <p:nvSpPr>
          <p:cNvPr id="164" name="Shape 164"/>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a:t>
            </a:fld>
            <a:endParaRPr lang="en-US" sz="1200" b="0" i="0" u="none" strike="noStrike" cap="none">
              <a:solidFill>
                <a:srgbClr val="FFFFFF"/>
              </a:solidFill>
              <a:latin typeface="Calibri"/>
              <a:ea typeface="Calibri"/>
              <a:cs typeface="Calibri"/>
              <a:sym typeface="Calibri"/>
            </a:endParaRPr>
          </a:p>
        </p:txBody>
      </p:sp>
      <p:sp>
        <p:nvSpPr>
          <p:cNvPr id="165" name="Shape 16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73" name="Shape 37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0.1.7: </a:t>
            </a:r>
            <a:r>
              <a:rPr lang="en-US" sz="2000" b="0" i="1" u="none" strike="noStrike" cap="none">
                <a:solidFill>
                  <a:schemeClr val="dk1"/>
                </a:solidFill>
                <a:latin typeface="Calibri"/>
                <a:ea typeface="Calibri"/>
                <a:cs typeface="Calibri"/>
                <a:sym typeface="Calibri"/>
              </a:rPr>
              <a:t>There shall be an Algorithm Readiness Review (ARR)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0.1.8: </a:t>
            </a:r>
            <a:r>
              <a:rPr lang="en-US" sz="2000" b="0" i="1" u="none" strike="noStrike" cap="none">
                <a:solidFill>
                  <a:schemeClr val="dk1"/>
                </a:solidFill>
                <a:latin typeface="Calibri"/>
                <a:ea typeface="Calibri"/>
                <a:cs typeface="Calibri"/>
                <a:sym typeface="Calibri"/>
              </a:rPr>
              <a:t>There shall be an Algorithm Readiness Review Report (ARRR)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p:txBody>
      </p:sp>
      <p:sp>
        <p:nvSpPr>
          <p:cNvPr id="374" name="Shape 37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0" name="Shape 38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0.1.9: </a:t>
            </a:r>
            <a:r>
              <a:rPr lang="en-US" sz="2000" b="0" i="1" u="none" strike="noStrike" cap="none">
                <a:solidFill>
                  <a:schemeClr val="dk1"/>
                </a:solidFill>
                <a:latin typeface="Calibri"/>
                <a:ea typeface="Calibri"/>
                <a:cs typeface="Calibri"/>
                <a:sym typeface="Calibri"/>
              </a:rPr>
              <a:t>There shall be an Operational Readiness Review (ORR)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0.1.10: </a:t>
            </a:r>
            <a:r>
              <a:rPr lang="en-US" sz="2000" b="0" i="1" u="none" strike="noStrike" cap="none">
                <a:solidFill>
                  <a:schemeClr val="dk1"/>
                </a:solidFill>
                <a:latin typeface="Calibri"/>
                <a:ea typeface="Calibri"/>
                <a:cs typeface="Calibri"/>
                <a:sym typeface="Calibri"/>
              </a:rPr>
              <a:t>There shall be an Operational Readiness Review Report (ORRR) for the AMSR2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381" name="Shape 38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87" name="Shape 38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0.1.11: </a:t>
            </a:r>
            <a:r>
              <a:rPr lang="en-US" sz="2000" b="0" i="1" u="none" strike="noStrike" cap="none">
                <a:solidFill>
                  <a:schemeClr val="dk1"/>
                </a:solidFill>
                <a:latin typeface="Calibri"/>
                <a:ea typeface="Calibri"/>
                <a:cs typeface="Calibri"/>
                <a:sym typeface="Calibri"/>
              </a:rPr>
              <a:t>There shall be a Critical Design Review (CDR) for the R-CLIPER and orography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upgrade will require design upgrades that will be presented at the CDR.</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0.1.12: </a:t>
            </a:r>
            <a:r>
              <a:rPr lang="en-US" sz="2000" b="0" i="1" u="none" strike="noStrike" cap="none">
                <a:solidFill>
                  <a:schemeClr val="dk1"/>
                </a:solidFill>
                <a:latin typeface="Calibri"/>
                <a:ea typeface="Calibri"/>
                <a:cs typeface="Calibri"/>
                <a:sym typeface="Calibri"/>
              </a:rPr>
              <a:t>There shall be a Critical Design Review Report (CDRR) for the R-CLIPER and orography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CDRR is one of the exit criteria for CDR.</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388" name="Shape 38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395" name="Shape 39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0.1.13: </a:t>
            </a:r>
            <a:r>
              <a:rPr lang="en-US" sz="2000" b="0" i="1" u="none" strike="noStrike" cap="none">
                <a:solidFill>
                  <a:schemeClr val="dk1"/>
                </a:solidFill>
                <a:latin typeface="Calibri"/>
                <a:ea typeface="Calibri"/>
                <a:cs typeface="Calibri"/>
                <a:sym typeface="Calibri"/>
              </a:rPr>
              <a:t>There shall be an Algorithm Readiness Review (ARR) for the R-CLIPER and orography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0.1.14: </a:t>
            </a:r>
            <a:r>
              <a:rPr lang="en-US" sz="2000" b="0" i="1" u="none" strike="noStrike" cap="none">
                <a:solidFill>
                  <a:schemeClr val="dk1"/>
                </a:solidFill>
                <a:latin typeface="Calibri"/>
                <a:ea typeface="Calibri"/>
                <a:cs typeface="Calibri"/>
                <a:sym typeface="Calibri"/>
              </a:rPr>
              <a:t>There shall be an Algorithm Readiness Review Report (ARRR) for the R-CLIPER and orography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ARRR is one of the exit criteria for ARR.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396" name="Shape 39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03" name="Shape 40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0.1.15: </a:t>
            </a:r>
            <a:r>
              <a:rPr lang="en-US" sz="2000" b="0" i="1" u="none" strike="noStrike" cap="none">
                <a:solidFill>
                  <a:schemeClr val="dk1"/>
                </a:solidFill>
                <a:latin typeface="Calibri"/>
                <a:ea typeface="Calibri"/>
                <a:cs typeface="Calibri"/>
                <a:sym typeface="Calibri"/>
              </a:rPr>
              <a:t>There shall be a eTRaP R-CLIPER Upgrade Operational Readiness Review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0.1.16: </a:t>
            </a:r>
            <a:r>
              <a:rPr lang="en-US" sz="2000" b="0" i="1" u="none" strike="noStrike" cap="none">
                <a:solidFill>
                  <a:schemeClr val="dk1"/>
                </a:solidFill>
                <a:latin typeface="Calibri"/>
                <a:ea typeface="Calibri"/>
                <a:cs typeface="Calibri"/>
                <a:sym typeface="Calibri"/>
              </a:rPr>
              <a:t>There shall be a eTRaP R-CLIPER Upgrade Operational Readiness Review Report (ORR).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404" name="Shape 40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1" name="Shape 41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0.1.17: </a:t>
            </a:r>
            <a:r>
              <a:rPr lang="en-US" sz="2000" b="0" i="1" u="none" strike="noStrike" cap="none">
                <a:solidFill>
                  <a:schemeClr val="dk1"/>
                </a:solidFill>
                <a:latin typeface="Calibri"/>
                <a:ea typeface="Calibri"/>
                <a:cs typeface="Calibri"/>
                <a:sym typeface="Calibri"/>
              </a:rPr>
              <a:t>The Requirements Review (RADR), Preliminary Design Review (PDR), Critical Design Review (CDR), Unit Test Readiness Review (UTRR), </a:t>
            </a:r>
            <a:r>
              <a:rPr lang="en-US" sz="2000" b="0" i="1" u="none" strike="noStrike" cap="none">
                <a:solidFill>
                  <a:srgbClr val="00B050"/>
                </a:solidFill>
                <a:latin typeface="Calibri"/>
                <a:ea typeface="Calibri"/>
                <a:cs typeface="Calibri"/>
                <a:sym typeface="Calibri"/>
              </a:rPr>
              <a:t>and Algorithm Readiness Review (ARR) </a:t>
            </a:r>
            <a:r>
              <a:rPr lang="en-US" sz="2000" b="0" i="1" u="none" strike="noStrike" cap="none">
                <a:solidFill>
                  <a:schemeClr val="dk1"/>
                </a:solidFill>
                <a:latin typeface="Calibri"/>
                <a:ea typeface="Calibri"/>
                <a:cs typeface="Calibri"/>
                <a:sym typeface="Calibri"/>
              </a:rPr>
              <a:t>for the GMI upgrade of eTRaP have been waived. </a:t>
            </a:r>
          </a:p>
          <a:p>
            <a:pPr marL="742950" marR="0" lvl="2" indent="-349250" algn="l" rtl="0">
              <a:spcBef>
                <a:spcPts val="400"/>
              </a:spcBef>
              <a:spcAft>
                <a:spcPts val="0"/>
              </a:spcAft>
              <a:buClr>
                <a:srgbClr val="00B0F0"/>
              </a:buClr>
              <a:buSzPct val="70000"/>
              <a:buFont typeface="Times New Roman"/>
              <a:buChar char="»"/>
            </a:pPr>
            <a:r>
              <a:rPr lang="en-US" sz="2000" b="0" i="0" u="none" strike="noStrike" cap="none">
                <a:solidFill>
                  <a:schemeClr val="dk1"/>
                </a:solidFill>
                <a:latin typeface="Calibri"/>
                <a:ea typeface="Calibri"/>
                <a:cs typeface="Calibri"/>
                <a:sym typeface="Calibri"/>
              </a:rPr>
              <a:t>This derived requirement has been adopted to mitigate schedule risk by eliminating the overhead of preparing RADR, PDR, CDR, UTRR, </a:t>
            </a:r>
            <a:r>
              <a:rPr lang="en-US" sz="2000" b="0" i="0" u="none" strike="noStrike" cap="none">
                <a:solidFill>
                  <a:srgbClr val="00B050"/>
                </a:solidFill>
                <a:latin typeface="Calibri"/>
                <a:ea typeface="Calibri"/>
                <a:cs typeface="Calibri"/>
                <a:sym typeface="Calibri"/>
              </a:rPr>
              <a:t>and ARR </a:t>
            </a:r>
            <a:r>
              <a:rPr lang="en-US" sz="2000" b="0" i="0" u="none" strike="noStrike" cap="none">
                <a:solidFill>
                  <a:schemeClr val="dk1"/>
                </a:solidFill>
                <a:latin typeface="Calibri"/>
                <a:ea typeface="Calibri"/>
                <a:cs typeface="Calibri"/>
                <a:sym typeface="Calibri"/>
              </a:rPr>
              <a:t>slide packages and reports. The Technical risk is assessed as Low because the update to the system only involves processing a new data set.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12" name="Shape 41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19" name="Shape 41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0.1.1</a:t>
            </a:r>
            <a:r>
              <a:rPr lang="en-US" sz="2000" b="1" i="0" u="none" strike="noStrike" cap="none">
                <a:solidFill>
                  <a:srgbClr val="00B050"/>
                </a:solidFill>
                <a:latin typeface="Calibri"/>
                <a:ea typeface="Calibri"/>
                <a:cs typeface="Calibri"/>
                <a:sym typeface="Calibri"/>
              </a:rPr>
              <a:t>8</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There shall be an Operational Readiness Review (ORR) for the GMI upgrade of eTRaP.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0.1.</a:t>
            </a:r>
            <a:r>
              <a:rPr lang="en-US" sz="2000" b="1" i="0" u="none" strike="noStrike" cap="none">
                <a:solidFill>
                  <a:srgbClr val="00B050"/>
                </a:solidFill>
                <a:latin typeface="Calibri"/>
                <a:ea typeface="Calibri"/>
                <a:cs typeface="Calibri"/>
                <a:sym typeface="Calibri"/>
              </a:rPr>
              <a:t>19</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There shall be an Operational Readiness Review Report (ORRR) for the GMI upgrade of eTRaP.</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 ORRR is one of the exit criteria for ORR.</a:t>
            </a:r>
          </a:p>
        </p:txBody>
      </p:sp>
      <p:sp>
        <p:nvSpPr>
          <p:cNvPr id="420" name="Shape 42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#0</a:t>
            </a:r>
          </a:p>
        </p:txBody>
      </p:sp>
      <p:sp>
        <p:nvSpPr>
          <p:cNvPr id="426" name="Shape 42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0.2: </a:t>
            </a:r>
            <a:r>
              <a:rPr lang="en-US" sz="2000" b="0" i="1" u="none" strike="noStrike" cap="none">
                <a:solidFill>
                  <a:schemeClr val="dk1"/>
                </a:solidFill>
                <a:latin typeface="Calibri"/>
                <a:ea typeface="Calibri"/>
                <a:cs typeface="Calibri"/>
                <a:sym typeface="Calibri"/>
              </a:rPr>
              <a:t>The Requirements Allocation Document (RAD)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 The RAD will follow document standards stated in EPL v3 process asset DG-6.2</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0.3: </a:t>
            </a:r>
            <a:r>
              <a:rPr lang="en-US" sz="2000" b="0" i="1" u="none" strike="noStrike" cap="none">
                <a:solidFill>
                  <a:schemeClr val="dk1"/>
                </a:solidFill>
                <a:latin typeface="Calibri"/>
                <a:ea typeface="Calibri"/>
                <a:cs typeface="Calibri"/>
                <a:sym typeface="Calibri"/>
              </a:rPr>
              <a:t>The Review Item Disposition (RID) spreadsheet shall be created and maintained by the eTRaP development team.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derived requirement has been adopted from the SPSRB Review process.</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0.4: </a:t>
            </a:r>
            <a:r>
              <a:rPr lang="en-US" sz="2000" b="0" i="1" u="none" strike="noStrike" cap="none">
                <a:solidFill>
                  <a:schemeClr val="dk1"/>
                </a:solidFill>
                <a:latin typeface="Calibri"/>
                <a:ea typeface="Calibri"/>
                <a:cs typeface="Calibri"/>
                <a:sym typeface="Calibri"/>
              </a:rPr>
              <a:t>Configuration Management shall be implemented.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OSPO will CM the code and associated documents using Subversion.</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alibri"/>
              <a:ea typeface="Calibri"/>
              <a:cs typeface="Calibri"/>
              <a:sym typeface="Calibri"/>
            </a:endParaRPr>
          </a:p>
        </p:txBody>
      </p:sp>
      <p:sp>
        <p:nvSpPr>
          <p:cNvPr id="427" name="Shape 42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33" name="Shape 43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 </a:t>
            </a:r>
            <a:r>
              <a:rPr lang="en-US" sz="2000" b="0" i="1" u="none" strike="noStrike" cap="none">
                <a:solidFill>
                  <a:schemeClr val="dk1"/>
                </a:solidFill>
                <a:latin typeface="Calibri"/>
                <a:ea typeface="Calibri"/>
                <a:cs typeface="Calibri"/>
                <a:sym typeface="Calibri"/>
              </a:rPr>
              <a:t>The Ensemble Tropical Rainfall Potential (eTRaP) forecast of rainfall for a tropical system shall be upgraded.</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user needs as stated in SPSRB User Requests: </a:t>
            </a:r>
            <a:r>
              <a:rPr lang="en-US" sz="2000" b="1" i="0" u="none" strike="noStrike" cap="none">
                <a:solidFill>
                  <a:schemeClr val="dk1"/>
                </a:solidFill>
                <a:latin typeface="Calibri"/>
                <a:ea typeface="Calibri"/>
                <a:cs typeface="Calibri"/>
                <a:sym typeface="Calibri"/>
              </a:rPr>
              <a:t>SPSRB user request # 1001-0001 “eTRaP Upgrade” by NWS/NCEP/HPC”.  </a:t>
            </a:r>
          </a:p>
        </p:txBody>
      </p:sp>
      <p:sp>
        <p:nvSpPr>
          <p:cNvPr id="434" name="Shape 43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1" name="Shape 44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1.0.1: </a:t>
            </a:r>
            <a:r>
              <a:rPr lang="en-US" sz="2000" b="0" i="1" u="none" strike="noStrike" cap="none">
                <a:solidFill>
                  <a:schemeClr val="dk1"/>
                </a:solidFill>
                <a:latin typeface="Calibri"/>
                <a:ea typeface="Calibri"/>
                <a:cs typeface="Calibri"/>
                <a:sym typeface="Calibri"/>
              </a:rPr>
              <a:t>The rain rates generated from the DMSP SSMIS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1.0.2: </a:t>
            </a:r>
            <a:r>
              <a:rPr lang="en-US" sz="2000" b="0" i="1" u="none" strike="noStrike" cap="none">
                <a:solidFill>
                  <a:schemeClr val="dk1"/>
                </a:solidFill>
                <a:latin typeface="Calibri"/>
                <a:ea typeface="Calibri"/>
                <a:cs typeface="Calibri"/>
                <a:sym typeface="Calibri"/>
              </a:rPr>
              <a:t>The rain rates generated from the Global Hydro-Estimator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1.0.3: </a:t>
            </a:r>
            <a:r>
              <a:rPr lang="en-US" sz="2000" b="0" i="1" u="none" strike="noStrike" cap="none">
                <a:solidFill>
                  <a:schemeClr val="dk1"/>
                </a:solidFill>
                <a:latin typeface="Calibri"/>
                <a:ea typeface="Calibri"/>
                <a:cs typeface="Calibri"/>
                <a:sym typeface="Calibri"/>
              </a:rPr>
              <a:t>The rain rates generated from the S-NPP ATMS sensor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1.0.4: </a:t>
            </a:r>
            <a:r>
              <a:rPr lang="en-US" sz="2000" b="0" i="1" u="none" strike="noStrike" cap="none">
                <a:solidFill>
                  <a:schemeClr val="dk1"/>
                </a:solidFill>
                <a:latin typeface="Calibri"/>
                <a:ea typeface="Calibri"/>
                <a:cs typeface="Calibri"/>
                <a:sym typeface="Calibri"/>
              </a:rPr>
              <a:t>The rain rates generated from the GCOM-W AMSR2 sensor shall be incorporated into the eTRaP ensemble. </a:t>
            </a:r>
          </a:p>
        </p:txBody>
      </p:sp>
      <p:sp>
        <p:nvSpPr>
          <p:cNvPr id="442" name="Shape 44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39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idx="4294967295"/>
          </p:nvPr>
        </p:nvSpPr>
        <p:spPr>
          <a:xfrm>
            <a:off x="0" y="2438400"/>
            <a:ext cx="9144000" cy="20431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Introduction</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NOAA/NEDSIS/STAR</a:t>
            </a:r>
          </a:p>
        </p:txBody>
      </p:sp>
      <p:sp>
        <p:nvSpPr>
          <p:cNvPr id="172" name="Shape 172"/>
          <p:cNvSpPr txBox="1"/>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4</a:t>
            </a:fld>
            <a:endParaRPr lang="en-US" sz="1200" b="0" i="0" u="none" strike="noStrike" cap="none">
              <a:solidFill>
                <a:srgbClr val="FFFFFF"/>
              </a:solidFill>
              <a:latin typeface="Calibri"/>
              <a:ea typeface="Calibri"/>
              <a:cs typeface="Calibri"/>
              <a:sym typeface="Calibri"/>
            </a:endParaRPr>
          </a:p>
        </p:txBody>
      </p:sp>
      <p:sp>
        <p:nvSpPr>
          <p:cNvPr id="173" name="Shape 1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49" name="Shape 4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1.0.5: </a:t>
            </a:r>
            <a:r>
              <a:rPr lang="en-US" sz="2000" b="0" i="1" u="none" strike="noStrike" cap="none">
                <a:solidFill>
                  <a:schemeClr val="dk1"/>
                </a:solidFill>
                <a:latin typeface="Calibri"/>
                <a:ea typeface="Calibri"/>
                <a:cs typeface="Calibri"/>
                <a:sym typeface="Calibri"/>
              </a:rPr>
              <a:t>The rain rates generated by R-CLIPER model shall be incorporated into the eTRaP ensemble. </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rgbClr val="FFFFFF"/>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FF9933"/>
                </a:solidFill>
                <a:latin typeface="Calibri"/>
                <a:ea typeface="Calibri"/>
                <a:cs typeface="Calibri"/>
                <a:sym typeface="Calibri"/>
              </a:rPr>
              <a:t>ETRAP-R 1.0.6: </a:t>
            </a:r>
            <a:r>
              <a:rPr lang="en-US" sz="2000" b="0" i="1" u="none" strike="noStrike" cap="none">
                <a:solidFill>
                  <a:srgbClr val="FF9933"/>
                </a:solidFill>
                <a:latin typeface="Calibri"/>
                <a:ea typeface="Calibri"/>
                <a:cs typeface="Calibri"/>
                <a:sym typeface="Calibri"/>
              </a:rPr>
              <a:t>The rain rates generated from the GPM GMI sensor shall be incorporated into the eTRaP ensemble. </a:t>
            </a:r>
          </a:p>
        </p:txBody>
      </p:sp>
      <p:sp>
        <p:nvSpPr>
          <p:cNvPr id="450" name="Shape 4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56" name="Shape 4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 </a:t>
            </a:r>
            <a:r>
              <a:rPr lang="en-US" sz="2000" b="0" i="1" u="none" strike="noStrike" cap="none">
                <a:solidFill>
                  <a:schemeClr val="dk1"/>
                </a:solidFill>
                <a:latin typeface="Calibri"/>
                <a:ea typeface="Calibri"/>
                <a:cs typeface="Calibri"/>
                <a:sym typeface="Calibri"/>
              </a:rPr>
              <a:t>The generated TRaP forecasts shall be combined in a weighted simple ensemble to produce quantitative precipitation forecasts and probabilistic forecasts of heavy rain exceeding several thresholds.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Weights depend on the latency of the TRaP (greater weight for more recent input) and optionally for the sensor used.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1.2: </a:t>
            </a:r>
            <a:r>
              <a:rPr lang="en-US" sz="2000" b="0" i="1" u="none" strike="noStrike" cap="none">
                <a:solidFill>
                  <a:schemeClr val="dk1"/>
                </a:solidFill>
                <a:latin typeface="Calibri"/>
                <a:ea typeface="Calibri"/>
                <a:cs typeface="Calibri"/>
                <a:sym typeface="Calibri"/>
              </a:rPr>
              <a:t>The probabilities generated by eTRaP shall be adjusted to remove bias.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1.3: </a:t>
            </a:r>
            <a:r>
              <a:rPr lang="en-US" sz="2000" b="0" i="1" u="none" strike="noStrike" cap="none">
                <a:solidFill>
                  <a:schemeClr val="dk1"/>
                </a:solidFill>
                <a:latin typeface="Calibri"/>
                <a:ea typeface="Calibri"/>
                <a:cs typeface="Calibri"/>
                <a:sym typeface="Calibri"/>
              </a:rPr>
              <a:t>The eTRAP system shall take into account the impact of topography of the region and cyclone climatology using NHC Rainfall Climatology persistence model (RCLIPER) in the individual ensemble members to improve accuracy of the forecast.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57" name="Shape 4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63" name="Shape 4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1.4: </a:t>
            </a:r>
            <a:r>
              <a:rPr lang="en-US" sz="2000" b="0" i="1" u="none" strike="noStrike" cap="none">
                <a:solidFill>
                  <a:schemeClr val="dk1"/>
                </a:solidFill>
                <a:latin typeface="Calibri"/>
                <a:ea typeface="Calibri"/>
                <a:cs typeface="Calibri"/>
                <a:sym typeface="Calibri"/>
              </a:rPr>
              <a:t>The eTRaP rain rates shall be generated for the entire globe for 5 time intervals (0-6, 6-12, 12-18, 18-24, and 0-24 h).</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1.4.1: </a:t>
            </a:r>
            <a:r>
              <a:rPr lang="en-US" sz="2000" b="0" i="1" u="none" strike="noStrike" cap="none">
                <a:solidFill>
                  <a:schemeClr val="dk1"/>
                </a:solidFill>
                <a:latin typeface="Calibri"/>
                <a:ea typeface="Calibri"/>
                <a:cs typeface="Calibri"/>
                <a:sym typeface="Calibri"/>
              </a:rPr>
              <a:t>The eTRaP algorithm shall be applied to data from NOAA-18, NOAA-19, MetOp-</a:t>
            </a:r>
            <a:r>
              <a:rPr lang="en-US" sz="2000" b="0" i="1" u="none" strike="noStrike" cap="none">
                <a:solidFill>
                  <a:srgbClr val="00B050"/>
                </a:solidFill>
                <a:latin typeface="Calibri"/>
                <a:ea typeface="Calibri"/>
                <a:cs typeface="Calibri"/>
                <a:sym typeface="Calibri"/>
              </a:rPr>
              <a:t>A/</a:t>
            </a:r>
            <a:r>
              <a:rPr lang="en-US" sz="2000" b="0" i="1" u="none" strike="noStrike" cap="none">
                <a:solidFill>
                  <a:schemeClr val="dk1"/>
                </a:solidFill>
                <a:latin typeface="Calibri"/>
                <a:ea typeface="Calibri"/>
                <a:cs typeface="Calibri"/>
                <a:sym typeface="Calibri"/>
              </a:rPr>
              <a:t>B,  DMSP F16, DMSP F17, DMSP F18, GOES-E, GOES-W, METEOSAT-7, METEOSAT-10, Himawari-8, S-NPP, GCOM-W, and </a:t>
            </a:r>
            <a:r>
              <a:rPr lang="en-US" sz="2000" b="0" i="1" u="none" strike="noStrike" cap="none">
                <a:solidFill>
                  <a:srgbClr val="FF9933"/>
                </a:solidFill>
                <a:latin typeface="Calibri"/>
                <a:ea typeface="Calibri"/>
                <a:cs typeface="Calibri"/>
                <a:sym typeface="Calibri"/>
              </a:rPr>
              <a:t>GMI</a:t>
            </a:r>
            <a:r>
              <a:rPr lang="en-US" sz="2000" b="0" i="1" u="none" strike="noStrike" cap="none">
                <a:solidFill>
                  <a:srgbClr val="00B050"/>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satellites, plus R-CLIPER.</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64" name="Shape 4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1" name="Shape 47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1.5: </a:t>
            </a:r>
            <a:r>
              <a:rPr lang="en-US" sz="2000" b="0" i="1" u="none" strike="noStrike" cap="none">
                <a:solidFill>
                  <a:schemeClr val="dk1"/>
                </a:solidFill>
                <a:latin typeface="Calibri"/>
                <a:ea typeface="Calibri"/>
                <a:cs typeface="Calibri"/>
                <a:sym typeface="Calibri"/>
              </a:rPr>
              <a:t>Accuracy of the eTRaP rain rates shall be such that to achieve reduced random errors in rain field, more accurate location and intensity of maximum rainfall.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1.6: </a:t>
            </a:r>
            <a:r>
              <a:rPr lang="en-US" sz="2000" b="0" i="1" u="none" strike="noStrike" cap="none">
                <a:solidFill>
                  <a:schemeClr val="dk1"/>
                </a:solidFill>
                <a:latin typeface="Calibri"/>
                <a:ea typeface="Calibri"/>
                <a:cs typeface="Calibri"/>
                <a:sym typeface="Calibri"/>
              </a:rPr>
              <a:t>Latency (average elapsed time from data observation to delivery of the product to the user) shall not exceed 2.5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72" name="Shape 47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79" name="Shape 479"/>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1.7: </a:t>
            </a:r>
            <a:r>
              <a:rPr lang="en-US" sz="2000" b="0" i="1" u="none" strike="noStrike" cap="none">
                <a:solidFill>
                  <a:schemeClr val="dk1"/>
                </a:solidFill>
                <a:latin typeface="Calibri"/>
                <a:ea typeface="Calibri"/>
                <a:cs typeface="Calibri"/>
                <a:sym typeface="Calibri"/>
              </a:rPr>
              <a:t>Timeliness (Latest time after observation by which a product can be delivered and still be useful to the customer) shall be 4.5 hours (assuming receipt of blind orbits).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1.8: </a:t>
            </a:r>
            <a:r>
              <a:rPr lang="en-US" sz="2000" b="0" i="1" u="none" strike="noStrike" cap="none">
                <a:solidFill>
                  <a:schemeClr val="dk1"/>
                </a:solidFill>
                <a:latin typeface="Calibri"/>
                <a:ea typeface="Calibri"/>
                <a:cs typeface="Calibri"/>
                <a:sym typeface="Calibri"/>
              </a:rPr>
              <a:t>The output format for eTRaP product shall be McIDAS Area file, ASCII, GRiB2 and GIF.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User Request; ASCII format requested by HPC and NCEI will be provided in addition to McIDAS and GIF formats.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0" name="Shape 4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86" name="Shape 4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 </a:t>
            </a:r>
            <a:r>
              <a:rPr lang="en-US" sz="2000" b="0" i="1" u="none" strike="noStrike" cap="none">
                <a:solidFill>
                  <a:schemeClr val="dk1"/>
                </a:solidFill>
                <a:latin typeface="Calibri"/>
                <a:ea typeface="Calibri"/>
                <a:cs typeface="Calibri"/>
                <a:sym typeface="Calibri"/>
              </a:rPr>
              <a:t>The eTRaP developers shall perform validation and verification of the eTRaP rain rate product and exceedence probabilities.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1.9.1: </a:t>
            </a:r>
            <a:r>
              <a:rPr lang="en-US" sz="2000" b="0" i="1" u="none" strike="noStrike" cap="none">
                <a:solidFill>
                  <a:schemeClr val="dk1"/>
                </a:solidFill>
                <a:latin typeface="Calibri"/>
                <a:ea typeface="Calibri"/>
                <a:cs typeface="Calibri"/>
                <a:sym typeface="Calibri"/>
              </a:rPr>
              <a:t>The eTRaP developers shall perform tests to verify functional performance of the code that produces the eTRaP Product.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Tests will be conducted.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487" name="Shape 4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493" name="Shape 4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1.9.2: </a:t>
            </a:r>
            <a:r>
              <a:rPr lang="en-US" sz="2000" b="0" i="1" u="none" strike="noStrike" cap="none">
                <a:solidFill>
                  <a:schemeClr val="dk1"/>
                </a:solidFill>
                <a:latin typeface="Calibri"/>
                <a:ea typeface="Calibri"/>
                <a:cs typeface="Calibri"/>
                <a:sym typeface="Calibri"/>
              </a:rPr>
              <a:t>The eTRaP developers shall verify that the eTRaP product files are generated correctly.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will be done as part of the tests.</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1.9.3: </a:t>
            </a:r>
            <a:r>
              <a:rPr lang="en-US" sz="2000" b="0" i="1" u="none" strike="noStrike" cap="none">
                <a:solidFill>
                  <a:schemeClr val="dk1"/>
                </a:solidFill>
                <a:latin typeface="Calibri"/>
                <a:ea typeface="Calibri"/>
                <a:cs typeface="Calibri"/>
                <a:sym typeface="Calibri"/>
              </a:rPr>
              <a:t>The eTRaP developers shall verify the error handling capability of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Already done in the existing system.</a:t>
            </a:r>
          </a:p>
          <a:p>
            <a:pPr marL="639763" marR="0" lvl="1" indent="-246062" algn="l" rtl="0">
              <a:spcBef>
                <a:spcPts val="400"/>
              </a:spcBef>
              <a:spcAft>
                <a:spcPts val="0"/>
              </a:spcAft>
              <a:buClr>
                <a:schemeClr val="accent1"/>
              </a:buClr>
              <a:buSzPct val="25000"/>
              <a:buFont typeface="Noto Sans Symbols"/>
              <a:buNone/>
            </a:pPr>
            <a:endParaRPr sz="2000" b="0" i="0" u="none" strike="noStrike" cap="none">
              <a:solidFill>
                <a:schemeClr val="dk1"/>
              </a:solidFill>
              <a:latin typeface="Calibri"/>
              <a:ea typeface="Calibri"/>
              <a:cs typeface="Calibri"/>
              <a:sym typeface="Calibri"/>
            </a:endParaRPr>
          </a:p>
        </p:txBody>
      </p:sp>
      <p:sp>
        <p:nvSpPr>
          <p:cNvPr id="494" name="Shape 4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1" name="Shape 501"/>
          <p:cNvSpPr txBox="1">
            <a:spLocks noGrp="1"/>
          </p:cNvSpPr>
          <p:nvPr>
            <p:ph type="body" idx="1"/>
          </p:nvPr>
        </p:nvSpPr>
        <p:spPr>
          <a:xfrm>
            <a:off x="609600" y="1676400"/>
            <a:ext cx="7848599" cy="49530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 </a:t>
            </a:r>
            <a:r>
              <a:rPr lang="en-US" sz="2000" b="0" i="1" u="none" strike="noStrike" cap="none">
                <a:solidFill>
                  <a:schemeClr val="dk1"/>
                </a:solidFill>
                <a:latin typeface="Calibri"/>
                <a:ea typeface="Calibri"/>
                <a:cs typeface="Calibri"/>
                <a:sym typeface="Calibri"/>
              </a:rPr>
              <a:t>The eTRaP rain rates shall be compared with in situ measurements.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1.10.1: </a:t>
            </a:r>
            <a:r>
              <a:rPr lang="en-US" sz="2000" b="0" i="1" u="none" strike="noStrike" cap="none">
                <a:solidFill>
                  <a:schemeClr val="dk1"/>
                </a:solidFill>
                <a:latin typeface="Calibri"/>
                <a:ea typeface="Calibri"/>
                <a:cs typeface="Calibri"/>
                <a:sym typeface="Calibri"/>
              </a:rPr>
              <a:t>Metrics for assessing eTRaP performance shall be:</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Quantitative Precipitation Forecasts (QPFs) (maximum rainfall, spatial rainfall pattern</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Bias (mean difference), root mean square error, correlation coefficient</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Frequency bias, probability of detection, false alarm ratio, equitable threat score</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Location, volume, and pattern errors estimated using Contiguous Rain Area (CRA) verification</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Probabilistic forecasts of rain exceeding various thresholds: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Reliability diagrams</a:t>
            </a:r>
          </a:p>
          <a:p>
            <a:pPr marL="914400" marR="0" lvl="2" indent="-254000" algn="l" rtl="0">
              <a:spcBef>
                <a:spcPts val="360"/>
              </a:spcBef>
              <a:spcAft>
                <a:spcPts val="0"/>
              </a:spcAft>
              <a:buClr>
                <a:schemeClr val="accent2"/>
              </a:buClr>
              <a:buSzPct val="70000"/>
              <a:buFont typeface="Noto Sans Symbols"/>
              <a:buChar char="●"/>
            </a:pPr>
            <a:r>
              <a:rPr lang="en-US" sz="1800" b="0" i="1" u="none" strike="noStrike" cap="none">
                <a:solidFill>
                  <a:schemeClr val="dk1"/>
                </a:solidFill>
                <a:latin typeface="Calibri"/>
                <a:ea typeface="Calibri"/>
                <a:cs typeface="Calibri"/>
                <a:sym typeface="Calibri"/>
              </a:rPr>
              <a:t>Relative operating characteristics (ROC) and relative value diagrams</a:t>
            </a:r>
          </a:p>
          <a:p>
            <a:pPr marL="639763" marR="0" lvl="1" indent="-246062" algn="l" rtl="0">
              <a:spcBef>
                <a:spcPts val="360"/>
              </a:spcBef>
              <a:spcAft>
                <a:spcPts val="0"/>
              </a:spcAft>
              <a:buClr>
                <a:schemeClr val="accent1"/>
              </a:buClr>
              <a:buSzPct val="85000"/>
              <a:buFont typeface="Noto Sans Symbols"/>
              <a:buChar char="●"/>
            </a:pPr>
            <a:r>
              <a:rPr lang="en-US" sz="1800" b="0" i="1" u="none" strike="noStrike" cap="none">
                <a:solidFill>
                  <a:schemeClr val="dk1"/>
                </a:solidFill>
                <a:latin typeface="Calibri"/>
                <a:ea typeface="Calibri"/>
                <a:cs typeface="Calibri"/>
                <a:sym typeface="Calibri"/>
              </a:rPr>
              <a:t>Brier score, ranked probability score</a:t>
            </a:r>
          </a:p>
        </p:txBody>
      </p:sp>
      <p:sp>
        <p:nvSpPr>
          <p:cNvPr id="502" name="Shape 50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#1</a:t>
            </a:r>
          </a:p>
        </p:txBody>
      </p:sp>
      <p:sp>
        <p:nvSpPr>
          <p:cNvPr id="508" name="Shape 50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1.10.2</a:t>
            </a:r>
            <a:r>
              <a:rPr lang="en-US" sz="2000" b="0" i="0" u="none" strike="noStrike" cap="none">
                <a:solidFill>
                  <a:schemeClr val="dk1"/>
                </a:solidFill>
                <a:latin typeface="Calibri"/>
                <a:ea typeface="Calibri"/>
                <a:cs typeface="Calibri"/>
                <a:sym typeface="Calibri"/>
              </a:rPr>
              <a:t>:</a:t>
            </a:r>
            <a:r>
              <a:rPr lang="en-US" sz="2000" b="1"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developers shall produce and distribute eTRaP test sample products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To ensure user acceptance of the product.</a:t>
            </a:r>
          </a:p>
          <a:p>
            <a:pPr marL="273050" marR="0" lvl="0" indent="-273050" algn="l" rtl="0">
              <a:spcBef>
                <a:spcPts val="400"/>
              </a:spcBef>
              <a:spcAft>
                <a:spcPts val="0"/>
              </a:spcAft>
              <a:buClr>
                <a:srgbClr val="0BD0D9"/>
              </a:buClr>
              <a:buSzPct val="25000"/>
              <a:buFont typeface="Noto Sans Symbols"/>
              <a:buNone/>
            </a:pP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09" name="Shape 50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15" name="Shape 51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2.0: </a:t>
            </a:r>
            <a:r>
              <a:rPr lang="en-US" sz="2000" b="0" i="1" u="none" strike="noStrike" cap="none">
                <a:solidFill>
                  <a:schemeClr val="dk1"/>
                </a:solidFill>
                <a:latin typeface="Calibri"/>
                <a:ea typeface="Calibri"/>
                <a:cs typeface="Calibri"/>
                <a:sym typeface="Calibri"/>
              </a:rPr>
              <a:t>The eTRaP processing system shall have a data ingest capability.</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algorithm input needs, as documented in the  ATBD.</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16" name="Shape 51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49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(1/3)</a:t>
            </a:r>
          </a:p>
        </p:txBody>
      </p:sp>
      <p:sp>
        <p:nvSpPr>
          <p:cNvPr id="179" name="Shape 179"/>
          <p:cNvSpPr txBox="1">
            <a:spLocks noGrp="1"/>
          </p:cNvSpPr>
          <p:nvPr>
            <p:ph type="body" idx="1"/>
          </p:nvPr>
        </p:nvSpPr>
        <p:spPr>
          <a:xfrm>
            <a:off x="457200" y="1935164"/>
            <a:ext cx="8229600" cy="4618035"/>
          </a:xfrm>
          <a:prstGeom prst="rect">
            <a:avLst/>
          </a:prstGeom>
          <a:noFill/>
          <a:ln>
            <a:noFill/>
          </a:ln>
        </p:spPr>
        <p:txBody>
          <a:bodyPr lIns="91425" tIns="45700" rIns="91425" bIns="45700" anchor="t" anchorCtr="0">
            <a:noAutofit/>
          </a:bodyPr>
          <a:lstStyle/>
          <a:p>
            <a:pPr marL="233363" marR="0" lvl="0" indent="-233363"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Tropical Rainfall Potential (TRaP) is a forecast of rainfall from a tropical cyclone based on extrapolating satellite-derived instantaneous rain rate estimates along the predicted storm track.</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Ensemble TRaP (eTRaP) uses an ensemble of TRaPs based on multiple satellite-derived rain rates and predicted storm tracks to derive a maximum likelihood rainfall forecast and probability of exceeding specified rainfall accumulation thresholds.</a:t>
            </a:r>
          </a:p>
          <a:p>
            <a:pPr marL="233363" marR="0" lvl="0" indent="-233363"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Forecasts are produced for the 0-24 h time frame at 6-h intervals with initialization times of 0, 6, 12, and 18 UTC.  The code is run 3 h after initialization time and output is distributed ~4 h after initialization time.</a:t>
            </a:r>
          </a:p>
        </p:txBody>
      </p:sp>
      <p:sp>
        <p:nvSpPr>
          <p:cNvPr id="180" name="Shape 1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2" name="Shape 52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2.1: </a:t>
            </a:r>
            <a:r>
              <a:rPr lang="en-US" sz="2000" b="0" i="1" u="none" strike="noStrike" cap="none">
                <a:solidFill>
                  <a:schemeClr val="dk1"/>
                </a:solidFill>
                <a:latin typeface="Calibri"/>
                <a:ea typeface="Calibri"/>
                <a:cs typeface="Calibri"/>
                <a:sym typeface="Calibri"/>
              </a:rPr>
              <a:t>The upgraded eTRaP system shall ingest DMSP SSMIS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2.2: </a:t>
            </a:r>
            <a:r>
              <a:rPr lang="en-US" sz="2000" b="0" i="1" u="none" strike="noStrike" cap="none">
                <a:solidFill>
                  <a:schemeClr val="dk1"/>
                </a:solidFill>
                <a:latin typeface="Calibri"/>
                <a:ea typeface="Calibri"/>
                <a:cs typeface="Calibri"/>
                <a:sym typeface="Calibri"/>
              </a:rPr>
              <a:t>The upgraded eTRaP system shall ingest GHE forecast data in McIDAS AREA format</a:t>
            </a:r>
          </a:p>
          <a:p>
            <a:pPr marL="273050" marR="0" lvl="0" indent="-273050" algn="l" rtl="0">
              <a:spcBef>
                <a:spcPts val="400"/>
              </a:spcBef>
              <a:spcAft>
                <a:spcPts val="0"/>
              </a:spcAft>
              <a:buClr>
                <a:srgbClr val="0BD0D9"/>
              </a:buClr>
              <a:buSzPct val="2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2.3: </a:t>
            </a:r>
            <a:r>
              <a:rPr lang="en-US" sz="2000" b="0" i="1" u="none" strike="noStrike" cap="none">
                <a:solidFill>
                  <a:schemeClr val="dk1"/>
                </a:solidFill>
                <a:latin typeface="Calibri"/>
                <a:ea typeface="Calibri"/>
                <a:cs typeface="Calibri"/>
                <a:sym typeface="Calibri"/>
              </a:rPr>
              <a:t>The upgraded eTRaP system shall ingest S-NPP ATMS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23" name="Shape 52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#2</a:t>
            </a:r>
          </a:p>
        </p:txBody>
      </p:sp>
      <p:sp>
        <p:nvSpPr>
          <p:cNvPr id="529" name="Shape 52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2.4: </a:t>
            </a:r>
            <a:r>
              <a:rPr lang="en-US" sz="2000" b="0" i="1" u="none" strike="noStrike" cap="none">
                <a:solidFill>
                  <a:schemeClr val="dk1"/>
                </a:solidFill>
                <a:latin typeface="Calibri"/>
                <a:ea typeface="Calibri"/>
                <a:cs typeface="Calibri"/>
                <a:sym typeface="Calibri"/>
              </a:rPr>
              <a:t>The upgraded eTRaP system shall ingest GCOM-W AMSR2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2.5: </a:t>
            </a:r>
            <a:r>
              <a:rPr lang="en-US" sz="2000" b="0" i="1" u="none" strike="noStrike" cap="none">
                <a:solidFill>
                  <a:schemeClr val="dk1"/>
                </a:solidFill>
                <a:latin typeface="Calibri"/>
                <a:ea typeface="Calibri"/>
                <a:cs typeface="Calibri"/>
                <a:sym typeface="Calibri"/>
              </a:rPr>
              <a:t>The upgraded eTRaP system shall produce and use R-CLIPER forecast data in McIDAS AREA format.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00B050"/>
                </a:solidFill>
                <a:latin typeface="Calibri"/>
                <a:ea typeface="Calibri"/>
                <a:cs typeface="Calibri"/>
                <a:sym typeface="Calibri"/>
              </a:rPr>
              <a:t>ETRAP-R 2.6: </a:t>
            </a:r>
            <a:r>
              <a:rPr lang="en-US" sz="2000" b="0" i="1" u="none" strike="noStrike" cap="none">
                <a:solidFill>
                  <a:srgbClr val="00B050"/>
                </a:solidFill>
                <a:latin typeface="Calibri"/>
                <a:ea typeface="Calibri"/>
                <a:cs typeface="Calibri"/>
                <a:sym typeface="Calibri"/>
              </a:rPr>
              <a:t>The upgraded eTRaP system shall ingest GPM GMI TRaP forecast data in McIDAS AREA format.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0" name="Shape 53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36" name="Shape 53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3.0: </a:t>
            </a:r>
            <a:r>
              <a:rPr lang="en-US" sz="2000" b="0" i="1" u="none" strike="noStrike" cap="none">
                <a:solidFill>
                  <a:schemeClr val="dk1"/>
                </a:solidFill>
                <a:latin typeface="Calibri"/>
                <a:ea typeface="Calibri"/>
                <a:cs typeface="Calibri"/>
                <a:sym typeface="Calibri"/>
              </a:rPr>
              <a:t>The eTRaP processing system shall have QC monitoring capability.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QC monitoring.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37" name="Shape 53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43" name="Shape 54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3.1: </a:t>
            </a:r>
            <a:r>
              <a:rPr lang="en-US" sz="2000" b="0" i="1" u="none" strike="noStrike" cap="none">
                <a:solidFill>
                  <a:schemeClr val="dk1"/>
                </a:solidFill>
                <a:latin typeface="Calibri"/>
                <a:ea typeface="Calibri"/>
                <a:cs typeface="Calibri"/>
                <a:sym typeface="Calibri"/>
              </a:rPr>
              <a:t>The eTRaP processing system outputs shall include overall quality control flags and quality summary level metadata.</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distribution, archive, quality control, and post-processing in the products files. eTRaP code will generate metadata for this purpose.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3.2: </a:t>
            </a:r>
            <a:r>
              <a:rPr lang="en-US" sz="2000" b="0" i="1" u="none" strike="noStrike" cap="none">
                <a:solidFill>
                  <a:schemeClr val="dk1"/>
                </a:solidFill>
                <a:latin typeface="Calibri"/>
                <a:ea typeface="Calibri"/>
                <a:cs typeface="Calibri"/>
                <a:sym typeface="Calibri"/>
              </a:rPr>
              <a:t>The eTRaP system shall be capable of monitoring input data latency and overall quality.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Current operational eTRaP system is monitoring input data latency and update the product every hour.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44" name="Shape 54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1" name="Shape 551"/>
          <p:cNvSpPr txBox="1">
            <a:spLocks noGrp="1"/>
          </p:cNvSpPr>
          <p:nvPr>
            <p:ph type="body" idx="1"/>
          </p:nvPr>
        </p:nvSpPr>
        <p:spPr>
          <a:xfrm>
            <a:off x="609600" y="1905000"/>
            <a:ext cx="7848599" cy="44958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3.3: </a:t>
            </a:r>
            <a:r>
              <a:rPr lang="en-US" sz="2000" b="0" i="1" u="none" strike="noStrike" cap="none">
                <a:solidFill>
                  <a:schemeClr val="dk1"/>
                </a:solidFill>
                <a:latin typeface="Calibri"/>
                <a:ea typeface="Calibri"/>
                <a:cs typeface="Calibri"/>
                <a:sym typeface="Calibri"/>
              </a:rPr>
              <a:t>The eTRaP system shall be capable of monitoring product latency.</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3.4: </a:t>
            </a:r>
            <a:r>
              <a:rPr lang="en-US" sz="2000" b="0" i="1" u="none" strike="noStrike" cap="none">
                <a:solidFill>
                  <a:schemeClr val="dk1"/>
                </a:solidFill>
                <a:latin typeface="Calibri"/>
                <a:ea typeface="Calibri"/>
                <a:cs typeface="Calibri"/>
                <a:sym typeface="Calibri"/>
              </a:rPr>
              <a:t>The eTRaP system shall produce real-time imagery files for visual inspection of output data files</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 </a:t>
            </a:r>
            <a:r>
              <a:rPr lang="en-US" sz="2000" b="0" i="1" u="none" strike="noStrike" cap="none">
                <a:solidFill>
                  <a:schemeClr val="dk1"/>
                </a:solidFill>
                <a:latin typeface="Calibri"/>
                <a:ea typeface="Calibri"/>
                <a:cs typeface="Calibri"/>
                <a:sym typeface="Calibri"/>
              </a:rPr>
              <a:t>The eTRaP system shall be capable of monitoring product distribution status to ensure that the data/products are successfully available for transfer to the user community.</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There is an eTRaP system monitoring webpage which monitors all system processing stages including distribution status.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2" name="Shape 55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#3</a:t>
            </a:r>
          </a:p>
        </p:txBody>
      </p:sp>
      <p:sp>
        <p:nvSpPr>
          <p:cNvPr id="558" name="Shape 55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3.5.1: </a:t>
            </a:r>
            <a:r>
              <a:rPr lang="en-US" sz="2000" b="0" i="1" u="none" strike="noStrike" cap="none">
                <a:solidFill>
                  <a:schemeClr val="dk1"/>
                </a:solidFill>
                <a:latin typeface="Calibri"/>
                <a:ea typeface="Calibri"/>
                <a:cs typeface="Calibri"/>
                <a:sym typeface="Calibri"/>
              </a:rPr>
              <a:t>Each log file shall include all runtime error messages.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Error messages will include system messages and error conditions written by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3.5.2: </a:t>
            </a:r>
            <a:r>
              <a:rPr lang="en-US" sz="2000" b="0" i="1" u="none" strike="noStrike" cap="none">
                <a:solidFill>
                  <a:schemeClr val="dk1"/>
                </a:solidFill>
                <a:latin typeface="Calibri"/>
                <a:ea typeface="Calibri"/>
                <a:cs typeface="Calibri"/>
                <a:sym typeface="Calibri"/>
              </a:rPr>
              <a:t>The log file shall indicate whether or not the run was completed without error.</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Code will write this message.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59" name="Shape 55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65" name="Shape 56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4.0: </a:t>
            </a:r>
            <a:r>
              <a:rPr lang="en-US" sz="2000" b="0" i="1" u="none" strike="noStrike" cap="none">
                <a:solidFill>
                  <a:schemeClr val="dk1"/>
                </a:solidFill>
                <a:latin typeface="Calibri"/>
                <a:ea typeface="Calibri"/>
                <a:cs typeface="Calibri"/>
                <a:sym typeface="Calibri"/>
              </a:rPr>
              <a:t>The eTRaP developers shall produce a fully functional pre-operational system in the STAR Development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ready for integration and system testing.</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66" name="Shape 56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2" name="Shape 57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 </a:t>
            </a:r>
            <a:r>
              <a:rPr lang="en-US" sz="2000" b="0" i="1" u="none" strike="noStrike" cap="none">
                <a:solidFill>
                  <a:schemeClr val="dk1"/>
                </a:solidFill>
                <a:latin typeface="Calibri"/>
                <a:ea typeface="Calibri"/>
                <a:cs typeface="Calibri"/>
                <a:sym typeface="Calibri"/>
              </a:rPr>
              <a:t>The STAR Development Environment shall host the pre-operational system.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Pre-operational system is to be developed in this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4.1.1: </a:t>
            </a:r>
            <a:r>
              <a:rPr lang="en-US" sz="2000" b="0" i="1" u="none" strike="noStrike" cap="none">
                <a:solidFill>
                  <a:schemeClr val="dk1"/>
                </a:solidFill>
                <a:latin typeface="Calibri"/>
                <a:ea typeface="Calibri"/>
                <a:cs typeface="Calibri"/>
                <a:sym typeface="Calibri"/>
              </a:rPr>
              <a:t>The STAR Development Environment shall include a Linux machine.</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the code.</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4.1.2: </a:t>
            </a:r>
            <a:r>
              <a:rPr lang="en-US" sz="2000" b="0" i="1" u="none" strike="noStrike" cap="none">
                <a:solidFill>
                  <a:schemeClr val="dk1"/>
                </a:solidFill>
                <a:latin typeface="Calibri"/>
                <a:ea typeface="Calibri"/>
                <a:cs typeface="Calibri"/>
                <a:sym typeface="Calibri"/>
              </a:rPr>
              <a:t>The STAR Development Environment shall have storage of 520KB for code storage, 400KB for input data, 80MB for output data and 130MB RAM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73" name="Shape 57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79" name="Shape 57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4.1.3: </a:t>
            </a:r>
            <a:r>
              <a:rPr lang="en-US" sz="2000" b="0" i="1" u="none" strike="noStrike" cap="none">
                <a:solidFill>
                  <a:schemeClr val="dk1"/>
                </a:solidFill>
                <a:latin typeface="Calibri"/>
                <a:ea typeface="Calibri"/>
                <a:cs typeface="Calibri"/>
                <a:sym typeface="Calibri"/>
              </a:rPr>
              <a:t>The STAR Development Environment shall include the McIDAS graphical/imaging program.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4.1.4: </a:t>
            </a:r>
            <a:r>
              <a:rPr lang="en-US" sz="2000" b="0" i="1" u="none" strike="noStrike" cap="none">
                <a:solidFill>
                  <a:schemeClr val="dk1"/>
                </a:solidFill>
                <a:latin typeface="Calibri"/>
                <a:ea typeface="Calibri"/>
                <a:cs typeface="Calibri"/>
                <a:sym typeface="Calibri"/>
              </a:rPr>
              <a:t>The STAR Development Environment shall include  FORTRAN programming language/compiler and Perl, Bash, korn scripting languages.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for running the code.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0" name="Shape 58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#4</a:t>
            </a:r>
          </a:p>
        </p:txBody>
      </p:sp>
      <p:sp>
        <p:nvSpPr>
          <p:cNvPr id="586" name="Shape 58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 </a:t>
            </a:r>
            <a:r>
              <a:rPr lang="en-US" sz="2000" b="0" i="1" u="none" strike="noStrike" cap="none">
                <a:solidFill>
                  <a:schemeClr val="dk1"/>
                </a:solidFill>
                <a:latin typeface="Calibri"/>
                <a:ea typeface="Calibri"/>
                <a:cs typeface="Calibri"/>
                <a:sym typeface="Calibri"/>
              </a:rPr>
              <a:t>The STAR Development Environment shall be capable of hosting unit tests.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4.2.1: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conduct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Complete unit test of each stage of the pre-operational system is expected before delivery to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87" name="Shape 5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59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eTRaP became an operational product at OSPO in 2009</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The retirement of the SSM/I and TMI and loss of AMSR-E degraded eTRaP availability, particularly over the Atlantic Basin, because of an insufficient number of ensemble members.</a:t>
            </a:r>
          </a:p>
          <a:p>
            <a:pPr marL="269875" marR="0" lvl="0" indent="-269875"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Subsequent improvements to eTRaP include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Adding rainfall rates from new instruments (SSMIS, GHE, ATMS, AMSR2) to replace retired / lost instruments (SSM/I, TRMM, AMSR-E)</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Calibrating the ensemble probabilities to remove bias</a:t>
            </a:r>
          </a:p>
        </p:txBody>
      </p:sp>
      <p:sp>
        <p:nvSpPr>
          <p:cNvPr id="186" name="Shape 186"/>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(2/3)</a:t>
            </a:r>
          </a:p>
        </p:txBody>
      </p:sp>
      <p:sp>
        <p:nvSpPr>
          <p:cNvPr id="187" name="Shape 1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593" name="Shape 59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5.0: </a:t>
            </a:r>
            <a:r>
              <a:rPr lang="en-US" sz="2000" b="0" i="1" u="none" strike="noStrike" cap="none">
                <a:solidFill>
                  <a:schemeClr val="dk1"/>
                </a:solidFill>
                <a:latin typeface="Calibri"/>
                <a:ea typeface="Calibri"/>
                <a:cs typeface="Calibri"/>
                <a:sym typeface="Calibri"/>
              </a:rPr>
              <a:t>The upgraded eTRaP system shall be able to run on the existing OSPO Operational environment running eTRaP.</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eTRaP is currently running operationally on GEOPROD3 in OSPO.</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594" name="Shape 5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 5</a:t>
            </a:r>
          </a:p>
        </p:txBody>
      </p:sp>
      <p:sp>
        <p:nvSpPr>
          <p:cNvPr id="600" name="Shape 60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5.1</a:t>
            </a:r>
            <a:r>
              <a:rPr lang="en-US" sz="2000" b="1" i="1"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upgraded eTRaP system shall use the RedHat Linux platform for the processing task required.</a:t>
            </a:r>
          </a:p>
          <a:p>
            <a:pPr marL="273050" marR="0" lvl="0" indent="-273050" algn="l" rtl="0">
              <a:spcBef>
                <a:spcPts val="400"/>
              </a:spcBef>
              <a:spcAft>
                <a:spcPts val="0"/>
              </a:spcAft>
              <a:buClr>
                <a:srgbClr val="0BD0D9"/>
              </a:buClr>
              <a:buSzPct val="95000"/>
              <a:buFont typeface="Noto Sans Symbols"/>
              <a:buNone/>
            </a:pPr>
            <a:endParaRPr sz="2000" b="0" i="1"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5.2:</a:t>
            </a:r>
            <a:r>
              <a:rPr lang="en-US" sz="2000" b="0" i="1" u="none" strike="noStrike" cap="none">
                <a:solidFill>
                  <a:schemeClr val="dk1"/>
                </a:solidFill>
                <a:latin typeface="Calibri"/>
                <a:ea typeface="Calibri"/>
                <a:cs typeface="Calibri"/>
                <a:sym typeface="Calibri"/>
              </a:rPr>
              <a:t> Disk storage for the input data (60 – 400 KB for each storm run) shall be established within OSPO.</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Input data will be retained for 2 days and this includes the additional storage on 18.5 KB required for the AMSR2 input.</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5.3: </a:t>
            </a:r>
            <a:r>
              <a:rPr lang="en-US" sz="2000" b="0" i="1" u="none" strike="noStrike" cap="none">
                <a:solidFill>
                  <a:schemeClr val="dk1"/>
                </a:solidFill>
                <a:latin typeface="Calibri"/>
                <a:ea typeface="Calibri"/>
                <a:cs typeface="Calibri"/>
                <a:sym typeface="Calibri"/>
              </a:rPr>
              <a:t> The upgraded eTRaP system shall use the Fortran90 (Absoft90) compiler.</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1" name="Shape 6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07" name="Shape 60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5.4: </a:t>
            </a:r>
            <a:r>
              <a:rPr lang="en-US" sz="2000" b="0" i="1" u="none" strike="noStrike" cap="none">
                <a:solidFill>
                  <a:schemeClr val="dk1"/>
                </a:solidFill>
                <a:latin typeface="Calibri"/>
                <a:ea typeface="Calibri"/>
                <a:cs typeface="Calibri"/>
                <a:sym typeface="Calibri"/>
              </a:rPr>
              <a:t> The upgraded eTRaP system shall use the Perl, Bash and korn scripting languages and IDL and McIDAS libraries.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5.5: </a:t>
            </a:r>
            <a:r>
              <a:rPr lang="en-US" sz="2000" b="0" i="1" u="none" strike="noStrike" cap="none">
                <a:solidFill>
                  <a:schemeClr val="dk1"/>
                </a:solidFill>
                <a:latin typeface="Calibri"/>
                <a:ea typeface="Calibri"/>
                <a:cs typeface="Calibri"/>
                <a:sym typeface="Calibri"/>
              </a:rPr>
              <a:t> The upgraded eTRaP system shall be monitored by ESPC helpdesk monitoring tool TIDAL.</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 </a:t>
            </a:r>
            <a:r>
              <a:rPr lang="en-US" sz="2000" b="0" i="1" u="none" strike="noStrike" cap="none">
                <a:solidFill>
                  <a:schemeClr val="dk1"/>
                </a:solidFill>
                <a:latin typeface="Calibri"/>
                <a:ea typeface="Calibri"/>
                <a:cs typeface="Calibri"/>
                <a:sym typeface="Calibri"/>
              </a:rPr>
              <a:t> The eTRaP outputs shall be stored in operational environment for at least 7 days for distribution.</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08" name="Shape 6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#5</a:t>
            </a:r>
          </a:p>
        </p:txBody>
      </p:sp>
      <p:sp>
        <p:nvSpPr>
          <p:cNvPr id="614" name="Shape 61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5.6.1</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total storage of data for distribution shall be 80MB.</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This includes 30 each of McIDAS, GIF and ASCII files.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5.6.2</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The eTRaP products shall be distributed using the ESPC Data Distribution Server(DDS) and webserver to the user community at </a:t>
            </a:r>
            <a:r>
              <a:rPr lang="en-US" sz="2000" b="0" i="1" u="sng" strike="noStrike" cap="none">
                <a:solidFill>
                  <a:schemeClr val="hlink"/>
                </a:solidFill>
                <a:latin typeface="Calibri"/>
                <a:ea typeface="Calibri"/>
                <a:cs typeface="Calibri"/>
                <a:sym typeface="Calibri"/>
                <a:hlinkClick r:id="rId3"/>
              </a:rPr>
              <a:t>http://www.ssd.noaa.gov/PS/TROP/etrap.html</a:t>
            </a:r>
            <a:r>
              <a:rPr lang="en-US" sz="2000" b="0" i="1" u="none" strike="noStrike" cap="none">
                <a:solidFill>
                  <a:schemeClr val="dk1"/>
                </a:solidFill>
                <a:latin typeface="Calibri"/>
                <a:ea typeface="Calibri"/>
                <a:cs typeface="Calibri"/>
                <a:sym typeface="Calibri"/>
              </a:rPr>
              <a: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Standard procedure for this user community.</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15" name="Shape 61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1" name="Shape 62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6.0: </a:t>
            </a:r>
            <a:r>
              <a:rPr lang="en-US" sz="2000" b="0" i="1" u="none" strike="noStrike" cap="none">
                <a:solidFill>
                  <a:schemeClr val="dk1"/>
                </a:solidFill>
                <a:latin typeface="Calibri"/>
                <a:ea typeface="Calibri"/>
                <a:cs typeface="Calibri"/>
                <a:sym typeface="Calibri"/>
              </a:rPr>
              <a:t>The eTRaP pre-operational system shall be transitioned from the STAR Development Environment to the OSPO Environment.</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a fully functional system in its Environment.</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22" name="Shape 62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1066800" y="1143000"/>
            <a:ext cx="7340600" cy="4572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28" name="Shape 628"/>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6.1: </a:t>
            </a:r>
            <a:r>
              <a:rPr lang="en-US" sz="2000" b="0" i="1" u="none" strike="noStrike" cap="none">
                <a:solidFill>
                  <a:schemeClr val="dk1"/>
                </a:solidFill>
                <a:latin typeface="Calibri"/>
                <a:ea typeface="Calibri"/>
                <a:cs typeface="Calibri"/>
                <a:sym typeface="Calibri"/>
              </a:rPr>
              <a:t>The pre-operational system shall include all processing code and all input test data needed to reproduce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For system testing. A complete system test of the integrated pre-operational system is expected before delivery to OSPO Environment.</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6.2: </a:t>
            </a:r>
            <a:r>
              <a:rPr lang="en-US" sz="2000" b="0" i="1" u="none" strike="noStrike" cap="none">
                <a:solidFill>
                  <a:schemeClr val="dk1"/>
                </a:solidFill>
                <a:latin typeface="Calibri"/>
                <a:ea typeface="Calibri"/>
                <a:cs typeface="Calibri"/>
                <a:sym typeface="Calibri"/>
              </a:rPr>
              <a:t>The integrated pre-operational system shall include all output data produced by the unit tests.</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Needed by OSPO to verify the system tests in its Environment.</a:t>
            </a:r>
          </a:p>
        </p:txBody>
      </p:sp>
      <p:sp>
        <p:nvSpPr>
          <p:cNvPr id="629" name="Shape 62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#6</a:t>
            </a:r>
          </a:p>
        </p:txBody>
      </p:sp>
      <p:sp>
        <p:nvSpPr>
          <p:cNvPr id="635" name="Shape 635"/>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 </a:t>
            </a:r>
            <a:r>
              <a:rPr lang="en-US" sz="2000" b="0" i="1" u="none" strike="noStrike" cap="none">
                <a:solidFill>
                  <a:schemeClr val="dk1"/>
                </a:solidFill>
                <a:latin typeface="Calibri"/>
                <a:ea typeface="Calibri"/>
                <a:cs typeface="Calibri"/>
                <a:sym typeface="Calibri"/>
              </a:rPr>
              <a:t>The eTRaP development team shall set up an internal FTP site for transferring the pre-operational system to OSPO as a tar file on a STAR server that is accessible to OSPO.</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6.3.1: </a:t>
            </a:r>
            <a:r>
              <a:rPr lang="en-US" sz="2000" b="0" i="1" u="none" strike="noStrike" cap="none">
                <a:solidFill>
                  <a:schemeClr val="dk1"/>
                </a:solidFill>
                <a:latin typeface="Calibri"/>
                <a:ea typeface="Calibri"/>
                <a:cs typeface="Calibri"/>
                <a:sym typeface="Calibri"/>
              </a:rPr>
              <a:t>The eTRaP development team shall ensure that the OSPO PAL has the information needed to acquire the pre-operational system as a tar file.</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36" name="Shape 63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title"/>
          </p:nvPr>
        </p:nvSpPr>
        <p:spPr>
          <a:xfrm>
            <a:off x="11430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2" name="Shape 64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7.0: </a:t>
            </a:r>
            <a:r>
              <a:rPr lang="en-US" sz="2000" b="0" i="1" u="none" strike="noStrike" cap="none">
                <a:solidFill>
                  <a:schemeClr val="dk1"/>
                </a:solidFill>
                <a:latin typeface="Calibri"/>
                <a:ea typeface="Calibri"/>
                <a:cs typeface="Calibri"/>
                <a:sym typeface="Calibri"/>
              </a:rPr>
              <a:t>STAR shall deliver updated eTRaP documents to OSPO.</a:t>
            </a:r>
          </a:p>
          <a:p>
            <a:pPr marL="273050" marR="0" lvl="0" indent="-273050" algn="l" rtl="0">
              <a:spcBef>
                <a:spcPts val="400"/>
              </a:spcBef>
              <a:spcAft>
                <a:spcPts val="0"/>
              </a:spcAft>
              <a:buClr>
                <a:srgbClr val="0BD0D9"/>
              </a:buClr>
              <a:buSzPct val="25000"/>
              <a:buFont typeface="Noto Sans Symbols"/>
              <a:buNone/>
            </a:pPr>
            <a:r>
              <a:rPr lang="en-US" sz="2000" b="1" i="0" u="none" strike="noStrike" cap="none">
                <a:solidFill>
                  <a:schemeClr val="dk1"/>
                </a:solidFill>
                <a:latin typeface="Calibri"/>
                <a:ea typeface="Calibri"/>
                <a:cs typeface="Calibri"/>
                <a:sym typeface="Calibri"/>
              </a:rPr>
              <a:t> </a:t>
            </a: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chemeClr val="dk1"/>
                </a:solidFill>
                <a:latin typeface="Calibri"/>
                <a:ea typeface="Calibri"/>
                <a:cs typeface="Calibri"/>
                <a:sym typeface="Calibri"/>
              </a:rPr>
              <a:t>Driver:</a:t>
            </a:r>
            <a:r>
              <a:rPr lang="en-US" sz="2000" b="0" i="0" u="none" strike="noStrike" cap="none">
                <a:solidFill>
                  <a:schemeClr val="dk1"/>
                </a:solidFill>
                <a:latin typeface="Calibri"/>
                <a:ea typeface="Calibri"/>
                <a:cs typeface="Calibri"/>
                <a:sym typeface="Calibri"/>
              </a:rPr>
              <a:t> This basic requirement is traced to an OSPO need for documentation to support operations, maintenance, and distribution </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43" name="Shape 64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49" name="Shape 64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7.1: </a:t>
            </a:r>
            <a:r>
              <a:rPr lang="en-US" sz="2000" b="0" i="1" u="none" strike="noStrike" cap="none">
                <a:solidFill>
                  <a:srgbClr val="CC6600"/>
                </a:solidFill>
                <a:latin typeface="Calibri"/>
                <a:ea typeface="Calibri"/>
                <a:cs typeface="Calibri"/>
                <a:sym typeface="Calibri"/>
              </a:rPr>
              <a:t>The eTRaP document package shall include a User’s Manual (UM)</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UM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7.2: </a:t>
            </a:r>
            <a:r>
              <a:rPr lang="en-US" sz="2000" b="0" i="1" u="none" strike="noStrike" cap="none">
                <a:solidFill>
                  <a:srgbClr val="CC6600"/>
                </a:solidFill>
                <a:latin typeface="Calibri"/>
                <a:ea typeface="Calibri"/>
                <a:cs typeface="Calibri"/>
                <a:sym typeface="Calibri"/>
              </a:rPr>
              <a:t>The eTRaP document package shall include a System Maintenance Manual (SMM)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SMM following the SPSRB Version1 document standards will be updated.</a:t>
            </a:r>
          </a:p>
        </p:txBody>
      </p:sp>
      <p:sp>
        <p:nvSpPr>
          <p:cNvPr id="650" name="Shape 65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56" name="Shape 656"/>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7.3: </a:t>
            </a:r>
            <a:r>
              <a:rPr lang="en-US" sz="2000" b="0" i="1" u="none" strike="noStrike" cap="none">
                <a:solidFill>
                  <a:srgbClr val="CC6600"/>
                </a:solidFill>
                <a:latin typeface="Calibri"/>
                <a:ea typeface="Calibri"/>
                <a:cs typeface="Calibri"/>
                <a:sym typeface="Calibri"/>
              </a:rPr>
              <a:t>The eTRaP document package shall include an Interface Control Document (ICD).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ICD following the SPSRB Version1 document standards will be updated.</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rgbClr val="CC6600"/>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7.4: </a:t>
            </a:r>
            <a:r>
              <a:rPr lang="en-US" sz="2000" b="0" i="1" u="none" strike="noStrike" cap="none">
                <a:solidFill>
                  <a:srgbClr val="CC6600"/>
                </a:solidFill>
                <a:latin typeface="Calibri"/>
                <a:ea typeface="Calibri"/>
                <a:cs typeface="Calibri"/>
                <a:sym typeface="Calibri"/>
              </a:rPr>
              <a:t>The eTRaP document package shall include a System Description Document (SDD).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SDD following the SPSRB Version1 document standards will be updated.</a:t>
            </a:r>
          </a:p>
        </p:txBody>
      </p:sp>
      <p:sp>
        <p:nvSpPr>
          <p:cNvPr id="657" name="Shape 6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69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57200" y="1935165"/>
            <a:ext cx="8229600" cy="4160836"/>
          </a:xfrm>
          <a:prstGeom prst="rect">
            <a:avLst/>
          </a:prstGeom>
          <a:noFill/>
          <a:ln>
            <a:noFill/>
          </a:ln>
        </p:spPr>
        <p:txBody>
          <a:bodyPr lIns="91425" tIns="45700" rIns="91425" bIns="45700" anchor="t" anchorCtr="0">
            <a:noAutofit/>
          </a:bodyPr>
          <a:lstStyle/>
          <a:p>
            <a:pPr marL="269875" marR="0" lvl="0" indent="-269875"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Additional improvements to eTRaP are ongoing, including</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Additional instruments (GMI; the subject of this review)</a:t>
            </a:r>
          </a:p>
          <a:p>
            <a:pPr marL="457200" marR="0" lvl="1" indent="-215900" algn="l" rtl="0">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Addition of R-CLIPER to the ensemble</a:t>
            </a:r>
          </a:p>
          <a:p>
            <a:pPr marL="609600" marR="0" lvl="0" indent="-60960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Arial"/>
              <a:ea typeface="Arial"/>
              <a:cs typeface="Arial"/>
              <a:sym typeface="Arial"/>
            </a:endParaRPr>
          </a:p>
        </p:txBody>
      </p:sp>
      <p:sp>
        <p:nvSpPr>
          <p:cNvPr id="193" name="Shape 193"/>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eTRaP Background (3/3)</a:t>
            </a:r>
          </a:p>
        </p:txBody>
      </p:sp>
      <p:sp>
        <p:nvSpPr>
          <p:cNvPr id="194" name="Shape 1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#7</a:t>
            </a:r>
          </a:p>
        </p:txBody>
      </p:sp>
      <p:sp>
        <p:nvSpPr>
          <p:cNvPr id="663" name="Shape 663"/>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7.5: </a:t>
            </a:r>
            <a:r>
              <a:rPr lang="en-US" sz="2000" b="0" i="1" u="none" strike="noStrike" cap="none">
                <a:solidFill>
                  <a:srgbClr val="CC6600"/>
                </a:solidFill>
                <a:latin typeface="Calibri"/>
                <a:ea typeface="Calibri"/>
                <a:cs typeface="Calibri"/>
                <a:sym typeface="Calibri"/>
              </a:rPr>
              <a:t>The eTRaP document package shall include an Operations Manual (OM).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The existing eTRaP OM following the SPSRB Version1 document standards will be updated.</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7.6: </a:t>
            </a:r>
            <a:r>
              <a:rPr lang="en-US" sz="2000" b="0" i="1" u="none" strike="noStrike" cap="none">
                <a:solidFill>
                  <a:srgbClr val="CC6600"/>
                </a:solidFill>
                <a:latin typeface="Calibri"/>
                <a:ea typeface="Calibri"/>
                <a:cs typeface="Calibri"/>
                <a:sym typeface="Calibri"/>
              </a:rPr>
              <a:t>The eTRaP document package shall include an updated Archive Agreement. </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rgbClr val="CC6600"/>
              </a:solidFill>
              <a:latin typeface="Calibri"/>
              <a:ea typeface="Calibri"/>
              <a:cs typeface="Calibri"/>
              <a:sym typeface="Calibri"/>
            </a:endParaRPr>
          </a:p>
        </p:txBody>
      </p:sp>
      <p:sp>
        <p:nvSpPr>
          <p:cNvPr id="664" name="Shape 6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0" name="Shape 670"/>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8.0: </a:t>
            </a:r>
            <a:r>
              <a:rPr lang="en-US" sz="2000" b="0" i="1" u="none" strike="noStrike" cap="none">
                <a:solidFill>
                  <a:schemeClr val="dk1"/>
                </a:solidFill>
                <a:latin typeface="Calibri"/>
                <a:ea typeface="Calibri"/>
                <a:cs typeface="Calibri"/>
                <a:sym typeface="Calibri"/>
              </a:rPr>
              <a:t>The eTRaP products shall be archived.</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Daily tar file for each storm will be sent to NCEI; no changes to archive plan for eTRaP upgrades.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1" name="Shape 67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#8</a:t>
            </a:r>
          </a:p>
        </p:txBody>
      </p:sp>
      <p:sp>
        <p:nvSpPr>
          <p:cNvPr id="677" name="Shape 677"/>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8.1: </a:t>
            </a:r>
            <a:r>
              <a:rPr lang="en-US" sz="2000" b="0" i="1" u="none" strike="noStrike" cap="none">
                <a:solidFill>
                  <a:schemeClr val="dk1"/>
                </a:solidFill>
                <a:latin typeface="Calibri"/>
                <a:ea typeface="Calibri"/>
                <a:cs typeface="Calibri"/>
                <a:sym typeface="Calibri"/>
              </a:rPr>
              <a:t>Distribution of the Archive Products to NCEI shall be in accordance with a Data Submission Agreement (DSA).</a:t>
            </a:r>
          </a:p>
          <a:p>
            <a:pPr marL="273050" marR="0" lvl="0" indent="-273050" algn="l" rtl="0">
              <a:spcBef>
                <a:spcPts val="400"/>
              </a:spcBef>
              <a:spcAft>
                <a:spcPts val="0"/>
              </a:spcAft>
              <a:buClr>
                <a:srgbClr val="0BD0D9"/>
              </a:buClr>
              <a:buSzPct val="25000"/>
              <a:buFont typeface="Noto Sans Symbols"/>
              <a:buNone/>
            </a:pPr>
            <a:r>
              <a:rPr lang="en-US" sz="2000" b="0" i="1"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a:t>
            </a: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chemeClr val="dk1"/>
                </a:solidFill>
                <a:latin typeface="Calibri"/>
                <a:ea typeface="Calibri"/>
                <a:cs typeface="Calibri"/>
                <a:sym typeface="Calibri"/>
              </a:rPr>
              <a:t>ETRAP-R 8.2: </a:t>
            </a:r>
            <a:r>
              <a:rPr lang="en-US" sz="2000" b="0" i="0" u="none" strike="noStrike" cap="none">
                <a:solidFill>
                  <a:schemeClr val="dk1"/>
                </a:solidFill>
                <a:latin typeface="Calibri"/>
                <a:ea typeface="Calibri"/>
                <a:cs typeface="Calibri"/>
                <a:sym typeface="Calibri"/>
              </a:rPr>
              <a:t>The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eTRaP files and associated metadata shall be archived by NCEI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NCEI will generate the metadata for the eTRaP during archival of the products. Archive users will obtain eTRaP data from the NCEI servers.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chemeClr val="dk1"/>
              </a:solidFill>
              <a:latin typeface="Calibri"/>
              <a:ea typeface="Calibri"/>
              <a:cs typeface="Calibri"/>
              <a:sym typeface="Calibri"/>
            </a:endParaRPr>
          </a:p>
        </p:txBody>
      </p:sp>
      <p:sp>
        <p:nvSpPr>
          <p:cNvPr id="678" name="Shape 67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72</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84" name="Shape 684"/>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9.0: </a:t>
            </a:r>
            <a:r>
              <a:rPr lang="en-US" sz="2000" b="0" i="1" u="none" strike="noStrike" cap="none">
                <a:solidFill>
                  <a:srgbClr val="CC6600"/>
                </a:solidFill>
                <a:latin typeface="Calibri"/>
                <a:ea typeface="Calibri"/>
                <a:cs typeface="Calibri"/>
                <a:sym typeface="Calibri"/>
              </a:rPr>
              <a:t>The eTRaP system shall comply with OSPO Code Review Security check lists.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6350" algn="l" rtl="0">
              <a:spcBef>
                <a:spcPts val="400"/>
              </a:spcBef>
              <a:spcAft>
                <a:spcPts val="0"/>
              </a:spcAft>
              <a:buClr>
                <a:srgbClr val="0BD0D9"/>
              </a:buClr>
              <a:buSzPct val="25000"/>
              <a:buFont typeface="Noto Sans Symbols"/>
              <a:buNone/>
            </a:pPr>
            <a:r>
              <a:rPr lang="en-US" sz="2000" b="1" i="0" u="sng" strike="noStrike" cap="none">
                <a:solidFill>
                  <a:srgbClr val="CC6600"/>
                </a:solidFill>
                <a:latin typeface="Calibri"/>
                <a:ea typeface="Calibri"/>
                <a:cs typeface="Calibri"/>
                <a:sym typeface="Calibri"/>
              </a:rPr>
              <a:t>Driver:</a:t>
            </a:r>
            <a:r>
              <a:rPr lang="en-US" sz="2000" b="0" i="0" u="none" strike="noStrike" cap="none">
                <a:solidFill>
                  <a:srgbClr val="CC6600"/>
                </a:solidFill>
                <a:latin typeface="Calibri"/>
                <a:ea typeface="Calibri"/>
                <a:cs typeface="Calibri"/>
                <a:sym typeface="Calibri"/>
              </a:rPr>
              <a:t> OSPO code standards and OSPO security requirements</a:t>
            </a: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85" name="Shape 68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73</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066800" y="1066800"/>
            <a:ext cx="7340600" cy="533399"/>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3200" b="0" i="0" u="none" strike="noStrike" cap="none">
                <a:solidFill>
                  <a:srgbClr val="263F78"/>
                </a:solidFill>
                <a:latin typeface="Calibri"/>
                <a:ea typeface="Calibri"/>
                <a:cs typeface="Calibri"/>
                <a:sym typeface="Calibri"/>
              </a:rPr>
              <a:t>Requirement #9</a:t>
            </a:r>
          </a:p>
        </p:txBody>
      </p:sp>
      <p:sp>
        <p:nvSpPr>
          <p:cNvPr id="691" name="Shape 691"/>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9.1: </a:t>
            </a:r>
            <a:r>
              <a:rPr lang="en-US" sz="2000" b="0" i="1" u="none" strike="noStrike" cap="none">
                <a:solidFill>
                  <a:srgbClr val="CC6600"/>
                </a:solidFill>
                <a:latin typeface="Calibri"/>
                <a:ea typeface="Calibri"/>
                <a:cs typeface="Calibri"/>
                <a:sym typeface="Calibri"/>
              </a:rPr>
              <a:t>The eTRaP system shall comply with OSPO data integrity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data integrity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9.2: </a:t>
            </a:r>
            <a:r>
              <a:rPr lang="en-US" sz="2000" b="0" i="1" u="none" strike="noStrike" cap="none">
                <a:solidFill>
                  <a:srgbClr val="CC6600"/>
                </a:solidFill>
                <a:latin typeface="Calibri"/>
                <a:ea typeface="Calibri"/>
                <a:cs typeface="Calibri"/>
                <a:sym typeface="Calibri"/>
              </a:rPr>
              <a:t>The eTRaP system shall comply with OSPO development security check list.</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development security check list is part of the OSPO Code Review Security check lists</a:t>
            </a:r>
          </a:p>
          <a:p>
            <a:pPr marL="273050" marR="0" lvl="0" indent="-273050" algn="l" rtl="0">
              <a:spcBef>
                <a:spcPts val="400"/>
              </a:spcBef>
              <a:spcAft>
                <a:spcPts val="0"/>
              </a:spcAft>
              <a:buClr>
                <a:srgbClr val="0BD0D9"/>
              </a:buClr>
              <a:buSzPct val="95000"/>
              <a:buFont typeface="Noto Sans Symbols"/>
              <a:buNone/>
            </a:pPr>
            <a:endParaRPr sz="2000" b="1"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Char char="●"/>
            </a:pPr>
            <a:r>
              <a:rPr lang="en-US" sz="2000" b="1" i="0" u="none" strike="noStrike" cap="none">
                <a:solidFill>
                  <a:srgbClr val="CC6600"/>
                </a:solidFill>
                <a:latin typeface="Calibri"/>
                <a:ea typeface="Calibri"/>
                <a:cs typeface="Calibri"/>
                <a:sym typeface="Calibri"/>
              </a:rPr>
              <a:t>ETRAP-R 9.3: </a:t>
            </a:r>
            <a:r>
              <a:rPr lang="en-US" sz="2000" b="0" i="1" u="none" strike="noStrike" cap="none">
                <a:solidFill>
                  <a:srgbClr val="CC6600"/>
                </a:solidFill>
                <a:latin typeface="Calibri"/>
                <a:ea typeface="Calibri"/>
                <a:cs typeface="Calibri"/>
                <a:sym typeface="Calibri"/>
              </a:rPr>
              <a:t>The eTRaP system shall comply with OSPO code check list. </a:t>
            </a:r>
          </a:p>
          <a:p>
            <a:pPr marL="639763" marR="0" lvl="1" indent="-246062" algn="l" rtl="0">
              <a:spcBef>
                <a:spcPts val="400"/>
              </a:spcBef>
              <a:spcAft>
                <a:spcPts val="0"/>
              </a:spcAft>
              <a:buClr>
                <a:schemeClr val="accent1"/>
              </a:buClr>
              <a:buSzPct val="85000"/>
              <a:buFont typeface="Noto Sans Symbols"/>
              <a:buChar char="●"/>
            </a:pPr>
            <a:r>
              <a:rPr lang="en-US" sz="2000" b="0" i="0" u="none" strike="noStrike" cap="none">
                <a:solidFill>
                  <a:srgbClr val="CC6600"/>
                </a:solidFill>
                <a:latin typeface="Calibri"/>
                <a:ea typeface="Calibri"/>
                <a:cs typeface="Calibri"/>
                <a:sym typeface="Calibri"/>
              </a:rPr>
              <a:t>OSPO code check list is part of the OSPO Code Review Security check lists</a:t>
            </a:r>
          </a:p>
          <a:p>
            <a:pPr marL="273050" marR="0" lvl="0" indent="-273050" algn="l" rtl="0">
              <a:spcBef>
                <a:spcPts val="400"/>
              </a:spcBef>
              <a:spcAft>
                <a:spcPts val="0"/>
              </a:spcAft>
              <a:buClr>
                <a:srgbClr val="0BD0D9"/>
              </a:buClr>
              <a:buSzPct val="25000"/>
              <a:buFont typeface="Noto Sans Symbols"/>
              <a:buNone/>
            </a:pPr>
            <a:endParaRPr sz="2000" b="0" i="0" u="none" strike="noStrike" cap="none">
              <a:solidFill>
                <a:srgbClr val="CC6600"/>
              </a:solidFill>
              <a:latin typeface="Calibri"/>
              <a:ea typeface="Calibri"/>
              <a:cs typeface="Calibri"/>
              <a:sym typeface="Calibri"/>
            </a:endParaRPr>
          </a:p>
          <a:p>
            <a:pPr marL="273050" marR="0" lvl="0" indent="-273050" algn="l" rtl="0">
              <a:spcBef>
                <a:spcPts val="400"/>
              </a:spcBef>
              <a:spcAft>
                <a:spcPts val="0"/>
              </a:spcAft>
              <a:buClr>
                <a:srgbClr val="0BD0D9"/>
              </a:buClr>
              <a:buSzPct val="95000"/>
              <a:buFont typeface="Noto Sans Symbols"/>
              <a:buNone/>
            </a:pPr>
            <a:endParaRPr sz="2000" b="0" i="0" u="none" strike="noStrike" cap="none">
              <a:solidFill>
                <a:srgbClr val="CC6600"/>
              </a:solidFill>
              <a:latin typeface="Calibri"/>
              <a:ea typeface="Calibri"/>
              <a:cs typeface="Calibri"/>
              <a:sym typeface="Calibri"/>
            </a:endParaRPr>
          </a:p>
        </p:txBody>
      </p:sp>
      <p:sp>
        <p:nvSpPr>
          <p:cNvPr id="692" name="Shape 692"/>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381000" y="2119532"/>
            <a:ext cx="8381999" cy="4724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eTRaP Requirements have been established.</a:t>
            </a:r>
          </a:p>
          <a:p>
            <a:pPr marL="273050" marR="0" lvl="0" indent="-273050" algn="l" rtl="0">
              <a:lnSpc>
                <a:spcPct val="90000"/>
              </a:lnSpc>
              <a:spcBef>
                <a:spcPts val="560"/>
              </a:spcBef>
              <a:spcAft>
                <a:spcPts val="0"/>
              </a:spcAft>
              <a:buClr>
                <a:srgbClr val="0BD0D9"/>
              </a:buClr>
              <a:buSzPct val="2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have been documented in the Requirements Allocation Document (RAD).</a:t>
            </a: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a:p>
            <a:pPr marL="273050" marR="0" lvl="0" indent="-273050" algn="l" rtl="0">
              <a:lnSpc>
                <a:spcPct val="9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Requirements are traceable to drivers (customer needs or expectations) and other requirements.</a:t>
            </a:r>
          </a:p>
        </p:txBody>
      </p:sp>
      <p:sp>
        <p:nvSpPr>
          <p:cNvPr id="698" name="Shape 698"/>
          <p:cNvSpPr txBox="1">
            <a:spLocks noGrp="1"/>
          </p:cNvSpPr>
          <p:nvPr>
            <p:ph type="title"/>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Requirements – Summary</a:t>
            </a:r>
          </a:p>
        </p:txBody>
      </p:sp>
      <p:sp>
        <p:nvSpPr>
          <p:cNvPr id="699" name="Shape 69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ctrTitle" idx="4294967295"/>
          </p:nvPr>
        </p:nvSpPr>
        <p:spPr>
          <a:xfrm>
            <a:off x="554037" y="17526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Description</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r>
              <a:rPr lang="en-US" sz="6000" b="1" i="0" u="none" strike="noStrike" cap="none">
                <a:solidFill>
                  <a:srgbClr val="002060"/>
                </a:solidFill>
                <a:latin typeface="Calibri"/>
                <a:ea typeface="Calibri"/>
                <a:cs typeface="Calibri"/>
                <a:sym typeface="Calibri"/>
              </a:rPr>
              <a:t>Liqun Ma</a:t>
            </a: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706" name="Shape 70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76</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304800" y="2057400"/>
            <a:ext cx="8610599"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Retrieve information about active tropical cyclones.</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Retrieve rain rate data from N-18/19/MetOp-A/B, F17/18, GHE, S-NPP/ATMS, GCOM/AMSR2, and GPM/GMI.</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Generate 6-hour total Tropical Rainfall Potential (TRaP) for each active storm and each satellite listed above.</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For each active storm, generate Ensemble Tropical Rainfall Potential (eTRaP).</a:t>
            </a: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273050" marR="0" lvl="0" indent="-273050" algn="l" rtl="0">
              <a:spcBef>
                <a:spcPts val="480"/>
              </a:spcBef>
              <a:spcAft>
                <a:spcPts val="0"/>
              </a:spcAft>
              <a:buClr>
                <a:srgbClr val="0BD0D9"/>
              </a:buClr>
              <a:buSzPct val="95000"/>
              <a:buFont typeface="Noto Sans Symbols"/>
              <a:buNone/>
            </a:pPr>
            <a:endParaRPr sz="2400" b="0" i="0" u="none" strike="noStrike" cap="none">
              <a:solidFill>
                <a:schemeClr val="dk1"/>
              </a:solidFill>
              <a:latin typeface="Arial"/>
              <a:ea typeface="Arial"/>
              <a:cs typeface="Arial"/>
              <a:sym typeface="Arial"/>
            </a:endParaRPr>
          </a:p>
          <a:p>
            <a:pPr marL="0" marR="0" lvl="0" indent="0" algn="l" rtl="0">
              <a:spcBef>
                <a:spcPts val="520"/>
              </a:spcBef>
              <a:spcAft>
                <a:spcPts val="0"/>
              </a:spcAft>
              <a:buClr>
                <a:srgbClr val="0BD0D9"/>
              </a:buClr>
              <a:buSzPct val="25000"/>
              <a:buFont typeface="Noto Sans Symbols"/>
              <a:buNone/>
            </a:pPr>
            <a:r>
              <a:rPr lang="en-US" sz="2600" b="0" i="0" u="none" strike="noStrike" cap="none">
                <a:solidFill>
                  <a:schemeClr val="dk1"/>
                </a:solidFill>
                <a:latin typeface="Arial"/>
                <a:ea typeface="Arial"/>
                <a:cs typeface="Arial"/>
                <a:sym typeface="Arial"/>
              </a:rPr>
              <a:t> </a:t>
            </a:r>
          </a:p>
          <a:p>
            <a:pPr marL="274320" marR="0" lvl="0" indent="-274320" algn="l" rtl="0">
              <a:lnSpc>
                <a:spcPct val="80000"/>
              </a:lnSpc>
              <a:spcBef>
                <a:spcPts val="1400"/>
              </a:spcBef>
              <a:spcAft>
                <a:spcPts val="0"/>
              </a:spcAft>
              <a:buClr>
                <a:srgbClr val="0BD0D9"/>
              </a:buClr>
              <a:buSzPct val="95000"/>
              <a:buFont typeface="Noto Sans Symbols"/>
              <a:buNone/>
            </a:pPr>
            <a:endParaRPr sz="2800" b="1" i="0" u="none" strike="noStrike" cap="none">
              <a:solidFill>
                <a:schemeClr val="dk1"/>
              </a:solidFill>
              <a:latin typeface="Arial"/>
              <a:ea typeface="Arial"/>
              <a:cs typeface="Arial"/>
              <a:sym typeface="Arial"/>
            </a:endParaRPr>
          </a:p>
        </p:txBody>
      </p:sp>
      <p:sp>
        <p:nvSpPr>
          <p:cNvPr id="713" name="Shape 71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Major Components</a:t>
            </a:r>
          </a:p>
        </p:txBody>
      </p:sp>
      <p:sp>
        <p:nvSpPr>
          <p:cNvPr id="714" name="Shape 7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p:nvPr/>
        </p:nvSpPr>
        <p:spPr>
          <a:xfrm>
            <a:off x="0" y="1047690"/>
            <a:ext cx="91440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rial"/>
                <a:ea typeface="Arial"/>
                <a:cs typeface="Arial"/>
                <a:sym typeface="Arial"/>
              </a:rPr>
              <a:t>System Architecture, Data Flow, Security</a:t>
            </a:r>
          </a:p>
        </p:txBody>
      </p:sp>
      <p:sp>
        <p:nvSpPr>
          <p:cNvPr id="721" name="Shape 7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78</a:t>
            </a:fld>
            <a:endParaRPr lang="en-US" sz="1400" b="0" i="0" u="none" strike="noStrike" cap="none">
              <a:solidFill>
                <a:srgbClr val="295F71"/>
              </a:solidFill>
              <a:latin typeface="Calibri"/>
              <a:ea typeface="Calibri"/>
              <a:cs typeface="Calibri"/>
              <a:sym typeface="Calibri"/>
            </a:endParaRPr>
          </a:p>
        </p:txBody>
      </p:sp>
      <p:sp>
        <p:nvSpPr>
          <p:cNvPr id="722" name="Shape 722"/>
          <p:cNvSpPr txBox="1"/>
          <p:nvPr/>
        </p:nvSpPr>
        <p:spPr>
          <a:xfrm>
            <a:off x="4724400" y="3257490"/>
            <a:ext cx="1320800"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T</a:t>
            </a:r>
            <a:r>
              <a:rPr lang="en-US" sz="1000" b="0" i="0" u="none" strike="noStrike" cap="none">
                <a:solidFill>
                  <a:schemeClr val="dk1"/>
                </a:solidFill>
                <a:latin typeface="Arial"/>
                <a:ea typeface="Arial"/>
                <a:cs typeface="Arial"/>
                <a:sym typeface="Arial"/>
              </a:rPr>
              <a:t>est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GEOPROD3t</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3" name="Shape 723"/>
          <p:cNvSpPr txBox="1"/>
          <p:nvPr/>
        </p:nvSpPr>
        <p:spPr>
          <a:xfrm>
            <a:off x="6436241" y="2647890"/>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GP5 (OSPO web)</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4" name="Shape 724"/>
          <p:cNvSpPr/>
          <p:nvPr/>
        </p:nvSpPr>
        <p:spPr>
          <a:xfrm>
            <a:off x="4724400" y="2495490"/>
            <a:ext cx="1323975" cy="558799"/>
          </a:xfrm>
          <a:prstGeom prst="rect">
            <a:avLst/>
          </a:prstGeom>
          <a:solidFill>
            <a:srgbClr val="B8E3E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GEOP</a:t>
            </a:r>
            <a:r>
              <a:rPr lang="en-US" sz="1000" b="0" i="0" u="none" strike="noStrike" cap="none">
                <a:solidFill>
                  <a:schemeClr val="dk1"/>
                </a:solidFill>
                <a:latin typeface="Arial"/>
                <a:ea typeface="Arial"/>
                <a:cs typeface="Arial"/>
                <a:sym typeface="Arial"/>
              </a:rPr>
              <a:t>ROD3</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5" name="Shape 725"/>
          <p:cNvSpPr txBox="1"/>
          <p:nvPr/>
        </p:nvSpPr>
        <p:spPr>
          <a:xfrm>
            <a:off x="2362200" y="5695889"/>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 Forecasts (JTWC,,NHC CPHC)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FOS2</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26" name="Shape 726"/>
          <p:cNvSpPr txBox="1"/>
          <p:nvPr/>
        </p:nvSpPr>
        <p:spPr>
          <a:xfrm>
            <a:off x="4148469" y="5523157"/>
            <a:ext cx="1151859"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ASCII </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Pull</a:t>
            </a:r>
          </a:p>
        </p:txBody>
      </p:sp>
      <p:sp>
        <p:nvSpPr>
          <p:cNvPr id="727" name="Shape 727"/>
          <p:cNvSpPr txBox="1"/>
          <p:nvPr/>
        </p:nvSpPr>
        <p:spPr>
          <a:xfrm>
            <a:off x="6476998" y="2286783"/>
            <a:ext cx="1244598"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and Tar file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push</a:t>
            </a:r>
          </a:p>
        </p:txBody>
      </p:sp>
      <p:cxnSp>
        <p:nvCxnSpPr>
          <p:cNvPr id="728" name="Shape 728"/>
          <p:cNvCxnSpPr/>
          <p:nvPr/>
        </p:nvCxnSpPr>
        <p:spPr>
          <a:xfrm rot="5400000">
            <a:off x="4349799" y="3378190"/>
            <a:ext cx="762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29" name="Shape 729"/>
          <p:cNvSpPr txBox="1"/>
          <p:nvPr/>
        </p:nvSpPr>
        <p:spPr>
          <a:xfrm>
            <a:off x="4343400" y="1733490"/>
            <a:ext cx="685799" cy="8617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McIDAS Area Files: ADDE pull</a:t>
            </a:r>
          </a:p>
        </p:txBody>
      </p:sp>
      <p:sp>
        <p:nvSpPr>
          <p:cNvPr id="730" name="Shape 730"/>
          <p:cNvSpPr/>
          <p:nvPr/>
        </p:nvSpPr>
        <p:spPr>
          <a:xfrm>
            <a:off x="4191000" y="1962090"/>
            <a:ext cx="228600" cy="3581399"/>
          </a:xfrm>
          <a:prstGeom prst="rightBrace">
            <a:avLst>
              <a:gd name="adj1" fmla="val 241597"/>
              <a:gd name="adj2" fmla="val 36991"/>
            </a:avLst>
          </a:prstGeom>
          <a:noFill/>
          <a:ln w="25400" cap="rnd" cmpd="sng">
            <a:solidFill>
              <a:srgbClr val="1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000" b="0" i="0" u="none" strike="noStrike" cap="none">
              <a:solidFill>
                <a:srgbClr val="FF00FF"/>
              </a:solidFill>
              <a:latin typeface="Arial"/>
              <a:ea typeface="Arial"/>
              <a:cs typeface="Arial"/>
              <a:sym typeface="Arial"/>
            </a:endParaRPr>
          </a:p>
        </p:txBody>
      </p:sp>
      <p:cxnSp>
        <p:nvCxnSpPr>
          <p:cNvPr id="731" name="Shape 731"/>
          <p:cNvCxnSpPr>
            <a:stCxn id="722" idx="0"/>
            <a:endCxn id="724" idx="2"/>
          </p:cNvCxnSpPr>
          <p:nvPr/>
        </p:nvCxnSpPr>
        <p:spPr>
          <a:xfrm rot="-5400000">
            <a:off x="5284000" y="3155190"/>
            <a:ext cx="203100" cy="1500"/>
          </a:xfrm>
          <a:prstGeom prst="bentConnector3">
            <a:avLst>
              <a:gd name="adj1" fmla="val 50025"/>
            </a:avLst>
          </a:prstGeom>
          <a:noFill/>
          <a:ln w="25400" cap="flat" cmpd="sng">
            <a:solidFill>
              <a:srgbClr val="100000"/>
            </a:solidFill>
            <a:prstDash val="solid"/>
            <a:miter/>
            <a:headEnd type="none" w="med" len="med"/>
            <a:tailEnd type="triangle" w="lg" len="lg"/>
          </a:ln>
        </p:spPr>
      </p:cxnSp>
      <p:sp>
        <p:nvSpPr>
          <p:cNvPr id="732" name="Shape 732"/>
          <p:cNvSpPr txBox="1"/>
          <p:nvPr/>
        </p:nvSpPr>
        <p:spPr>
          <a:xfrm>
            <a:off x="6450417" y="3574989"/>
            <a:ext cx="1219199" cy="558799"/>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via ftp</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SATEPSANONE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AIX</a:t>
            </a:r>
          </a:p>
        </p:txBody>
      </p:sp>
      <p:cxnSp>
        <p:nvCxnSpPr>
          <p:cNvPr id="733" name="Shape 733"/>
          <p:cNvCxnSpPr>
            <a:stCxn id="724" idx="3"/>
            <a:endCxn id="732" idx="1"/>
          </p:cNvCxnSpPr>
          <p:nvPr/>
        </p:nvCxnSpPr>
        <p:spPr>
          <a:xfrm>
            <a:off x="6048375" y="2774890"/>
            <a:ext cx="402000" cy="1079400"/>
          </a:xfrm>
          <a:prstGeom prst="bentConnector3">
            <a:avLst>
              <a:gd name="adj1" fmla="val 50005"/>
            </a:avLst>
          </a:prstGeom>
          <a:noFill/>
          <a:ln w="25400" cap="flat" cmpd="sng">
            <a:solidFill>
              <a:srgbClr val="100000"/>
            </a:solidFill>
            <a:prstDash val="solid"/>
            <a:miter/>
            <a:headEnd type="none" w="med" len="med"/>
            <a:tailEnd type="triangle" w="lg" len="lg"/>
          </a:ln>
        </p:spPr>
      </p:cxnSp>
      <p:cxnSp>
        <p:nvCxnSpPr>
          <p:cNvPr id="734" name="Shape 734"/>
          <p:cNvCxnSpPr>
            <a:stCxn id="724" idx="3"/>
            <a:endCxn id="723" idx="1"/>
          </p:cNvCxnSpPr>
          <p:nvPr/>
        </p:nvCxnSpPr>
        <p:spPr>
          <a:xfrm>
            <a:off x="6048375" y="2774890"/>
            <a:ext cx="387900" cy="152400"/>
          </a:xfrm>
          <a:prstGeom prst="bentConnector3">
            <a:avLst>
              <a:gd name="adj1" fmla="val 49996"/>
            </a:avLst>
          </a:prstGeom>
          <a:noFill/>
          <a:ln w="25400" cap="flat" cmpd="sng">
            <a:solidFill>
              <a:srgbClr val="100000"/>
            </a:solidFill>
            <a:prstDash val="solid"/>
            <a:miter/>
            <a:headEnd type="none" w="med" len="med"/>
            <a:tailEnd type="triangle" w="lg" len="lg"/>
          </a:ln>
        </p:spPr>
      </p:cxnSp>
      <p:sp>
        <p:nvSpPr>
          <p:cNvPr id="735" name="Shape 735"/>
          <p:cNvSpPr txBox="1"/>
          <p:nvPr/>
        </p:nvSpPr>
        <p:spPr>
          <a:xfrm>
            <a:off x="2362200" y="3003490"/>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36" name="Shape 736"/>
          <p:cNvSpPr txBox="1"/>
          <p:nvPr/>
        </p:nvSpPr>
        <p:spPr>
          <a:xfrm>
            <a:off x="4724400" y="4781489"/>
            <a:ext cx="13208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GEODEV</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37" name="Shape 737"/>
          <p:cNvCxnSpPr/>
          <p:nvPr/>
        </p:nvCxnSpPr>
        <p:spPr>
          <a:xfrm rot="5400000">
            <a:off x="3587799" y="4140190"/>
            <a:ext cx="2286000" cy="12599"/>
          </a:xfrm>
          <a:prstGeom prst="bentConnector3">
            <a:avLst>
              <a:gd name="adj1" fmla="val 0"/>
            </a:avLst>
          </a:prstGeom>
          <a:noFill/>
          <a:ln w="25400" cap="flat" cmpd="sng">
            <a:solidFill>
              <a:srgbClr val="100000"/>
            </a:solidFill>
            <a:prstDash val="solid"/>
            <a:miter/>
            <a:headEnd type="none" w="med" len="med"/>
            <a:tailEnd type="triangle" w="lg" len="lg"/>
          </a:ln>
        </p:spPr>
      </p:cxnSp>
      <p:sp>
        <p:nvSpPr>
          <p:cNvPr id="738" name="Shape 738"/>
          <p:cNvSpPr txBox="1"/>
          <p:nvPr/>
        </p:nvSpPr>
        <p:spPr>
          <a:xfrm>
            <a:off x="6400800" y="1733490"/>
            <a:ext cx="1219199" cy="553997"/>
          </a:xfrm>
          <a:prstGeom prst="rect">
            <a:avLst/>
          </a:prstGeom>
          <a:solidFill>
            <a:srgbClr val="FFCC00"/>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DDS/PDA</a:t>
            </a:r>
          </a:p>
          <a:p>
            <a:pPr marL="0" marR="0" lvl="0" indent="0" algn="ctr" rtl="0">
              <a:lnSpc>
                <a:spcPct val="100000"/>
              </a:lnSpc>
              <a:spcBef>
                <a:spcPts val="0"/>
              </a:spcBef>
              <a:spcAft>
                <a:spcPts val="0"/>
              </a:spcAft>
              <a:buClr>
                <a:srgbClr val="000000"/>
              </a:buClr>
              <a:buFont typeface="Arial"/>
              <a:buNone/>
            </a:pPr>
            <a:endParaRPr sz="1000" b="0" i="0" u="none" strike="noStrike" cap="none">
              <a:solidFill>
                <a:schemeClr val="dk1"/>
              </a:solidFill>
              <a:latin typeface="Arial"/>
              <a:ea typeface="Arial"/>
              <a:cs typeface="Arial"/>
              <a:sym typeface="Arial"/>
            </a:endParaRPr>
          </a:p>
        </p:txBody>
      </p:sp>
      <p:cxnSp>
        <p:nvCxnSpPr>
          <p:cNvPr id="739" name="Shape 739"/>
          <p:cNvCxnSpPr>
            <a:stCxn id="724" idx="3"/>
            <a:endCxn id="738" idx="1"/>
          </p:cNvCxnSpPr>
          <p:nvPr/>
        </p:nvCxnSpPr>
        <p:spPr>
          <a:xfrm rot="10800000" flipH="1">
            <a:off x="6048375" y="2010490"/>
            <a:ext cx="352500" cy="764400"/>
          </a:xfrm>
          <a:prstGeom prst="bentConnector3">
            <a:avLst>
              <a:gd name="adj1" fmla="val 49989"/>
            </a:avLst>
          </a:prstGeom>
          <a:noFill/>
          <a:ln w="25400" cap="flat" cmpd="sng">
            <a:solidFill>
              <a:srgbClr val="100000"/>
            </a:solidFill>
            <a:prstDash val="solid"/>
            <a:miter/>
            <a:headEnd type="none" w="med" len="med"/>
            <a:tailEnd type="triangle" w="lg" len="lg"/>
          </a:ln>
        </p:spPr>
      </p:cxnSp>
      <p:cxnSp>
        <p:nvCxnSpPr>
          <p:cNvPr id="740" name="Shape 740"/>
          <p:cNvCxnSpPr>
            <a:endCxn id="722" idx="2"/>
          </p:cNvCxnSpPr>
          <p:nvPr/>
        </p:nvCxnSpPr>
        <p:spPr>
          <a:xfrm rot="-5400000">
            <a:off x="5276950" y="3911540"/>
            <a:ext cx="203100" cy="12600"/>
          </a:xfrm>
          <a:prstGeom prst="bentConnector3">
            <a:avLst>
              <a:gd name="adj1" fmla="val 49975"/>
            </a:avLst>
          </a:prstGeom>
          <a:noFill/>
          <a:ln w="25400" cap="flat" cmpd="sng">
            <a:solidFill>
              <a:srgbClr val="100000"/>
            </a:solidFill>
            <a:prstDash val="solid"/>
            <a:miter/>
            <a:headEnd type="none" w="med" len="med"/>
            <a:tailEnd type="triangle" w="lg" len="lg"/>
          </a:ln>
        </p:spPr>
      </p:cxnSp>
      <p:sp>
        <p:nvSpPr>
          <p:cNvPr id="741" name="Shape 741"/>
          <p:cNvSpPr txBox="1"/>
          <p:nvPr/>
        </p:nvSpPr>
        <p:spPr>
          <a:xfrm>
            <a:off x="4724400" y="4019489"/>
            <a:ext cx="1295400" cy="558799"/>
          </a:xfrm>
          <a:prstGeom prst="rect">
            <a:avLst/>
          </a:prstGeom>
          <a:solidFill>
            <a:srgbClr val="CC99FF"/>
          </a:solid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CM Repository</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cm-espc</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42" name="Shape 742"/>
          <p:cNvCxnSpPr>
            <a:stCxn id="738" idx="3"/>
          </p:cNvCxnSpPr>
          <p:nvPr/>
        </p:nvCxnSpPr>
        <p:spPr>
          <a:xfrm>
            <a:off x="7619999" y="2010489"/>
            <a:ext cx="279300" cy="324900"/>
          </a:xfrm>
          <a:prstGeom prst="bentConnector3">
            <a:avLst>
              <a:gd name="adj1" fmla="val 50018"/>
            </a:avLst>
          </a:prstGeom>
          <a:noFill/>
          <a:ln w="25400" cap="flat" cmpd="sng">
            <a:solidFill>
              <a:schemeClr val="dk1"/>
            </a:solidFill>
            <a:prstDash val="solid"/>
            <a:miter/>
            <a:headEnd type="none" w="med" len="med"/>
            <a:tailEnd type="triangle" w="lg" len="lg"/>
          </a:ln>
        </p:spPr>
      </p:cxnSp>
      <p:cxnSp>
        <p:nvCxnSpPr>
          <p:cNvPr id="743" name="Shape 743"/>
          <p:cNvCxnSpPr>
            <a:stCxn id="736" idx="0"/>
            <a:endCxn id="741" idx="2"/>
          </p:cNvCxnSpPr>
          <p:nvPr/>
        </p:nvCxnSpPr>
        <p:spPr>
          <a:xfrm rot="5400000" flipH="1">
            <a:off x="5276950" y="4673639"/>
            <a:ext cx="203100" cy="12600"/>
          </a:xfrm>
          <a:prstGeom prst="bentConnector3">
            <a:avLst>
              <a:gd name="adj1" fmla="val 50025"/>
            </a:avLst>
          </a:prstGeom>
          <a:noFill/>
          <a:ln w="25400" cap="flat" cmpd="sng">
            <a:solidFill>
              <a:srgbClr val="100000"/>
            </a:solidFill>
            <a:prstDash val="solid"/>
            <a:miter/>
            <a:headEnd type="none" w="med" len="med"/>
            <a:tailEnd type="triangle" w="lg" len="lg"/>
          </a:ln>
        </p:spPr>
      </p:cxnSp>
      <p:cxnSp>
        <p:nvCxnSpPr>
          <p:cNvPr id="744" name="Shape 744"/>
          <p:cNvCxnSpPr>
            <a:stCxn id="738" idx="3"/>
          </p:cNvCxnSpPr>
          <p:nvPr/>
        </p:nvCxnSpPr>
        <p:spPr>
          <a:xfrm rot="10800000" flipH="1">
            <a:off x="7619999" y="1856589"/>
            <a:ext cx="248700" cy="153900"/>
          </a:xfrm>
          <a:prstGeom prst="bentConnector3">
            <a:avLst>
              <a:gd name="adj1" fmla="val 50026"/>
            </a:avLst>
          </a:prstGeom>
          <a:noFill/>
          <a:ln w="25400" cap="flat" cmpd="sng">
            <a:solidFill>
              <a:srgbClr val="100000"/>
            </a:solidFill>
            <a:prstDash val="solid"/>
            <a:miter/>
            <a:headEnd type="none" w="med" len="med"/>
            <a:tailEnd type="triangle" w="lg" len="lg"/>
          </a:ln>
        </p:spPr>
      </p:cxnSp>
      <p:sp>
        <p:nvSpPr>
          <p:cNvPr id="745" name="Shape 745"/>
          <p:cNvSpPr txBox="1"/>
          <p:nvPr/>
        </p:nvSpPr>
        <p:spPr>
          <a:xfrm>
            <a:off x="2373923" y="3649989"/>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rain rates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46" name="Shape 746"/>
          <p:cNvSpPr txBox="1"/>
          <p:nvPr/>
        </p:nvSpPr>
        <p:spPr>
          <a:xfrm>
            <a:off x="2413452" y="434340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a:t>
            </a:r>
            <a:r>
              <a:rPr lang="en-US" sz="1000" b="0" i="0" u="none" strike="noStrike" cap="none">
                <a:solidFill>
                  <a:srgbClr val="000000"/>
                </a:solidFill>
                <a:latin typeface="Arial"/>
                <a:ea typeface="Arial"/>
                <a:cs typeface="Arial"/>
                <a:sym typeface="Arial"/>
              </a:rPr>
              <a:t> IRRRs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grpSp>
        <p:nvGrpSpPr>
          <p:cNvPr id="747" name="Shape 747"/>
          <p:cNvGrpSpPr/>
          <p:nvPr/>
        </p:nvGrpSpPr>
        <p:grpSpPr>
          <a:xfrm>
            <a:off x="4419600" y="5924490"/>
            <a:ext cx="2613025" cy="866774"/>
            <a:chOff x="762000" y="5638800"/>
            <a:chExt cx="2613025" cy="866899"/>
          </a:xfrm>
        </p:grpSpPr>
        <p:sp>
          <p:nvSpPr>
            <p:cNvPr id="748" name="Shape 748"/>
            <p:cNvSpPr txBox="1"/>
            <p:nvPr/>
          </p:nvSpPr>
          <p:spPr>
            <a:xfrm>
              <a:off x="1176337" y="6343826"/>
              <a:ext cx="1790699" cy="161873"/>
            </a:xfrm>
            <a:prstGeom prst="rect">
              <a:avLst/>
            </a:prstGeom>
            <a:no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External User Zone</a:t>
              </a:r>
            </a:p>
          </p:txBody>
        </p:sp>
        <p:sp>
          <p:nvSpPr>
            <p:cNvPr id="749" name="Shape 749"/>
            <p:cNvSpPr txBox="1"/>
            <p:nvPr/>
          </p:nvSpPr>
          <p:spPr>
            <a:xfrm>
              <a:off x="1176337" y="6178376"/>
              <a:ext cx="1790699" cy="161873"/>
            </a:xfrm>
            <a:prstGeom prst="rect">
              <a:avLst/>
            </a:prstGeom>
            <a:solidFill>
              <a:srgbClr val="FFCC0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Distribution Zone (DMZ)</a:t>
              </a:r>
            </a:p>
          </p:txBody>
        </p:sp>
        <p:sp>
          <p:nvSpPr>
            <p:cNvPr id="750" name="Shape 750"/>
            <p:cNvSpPr txBox="1"/>
            <p:nvPr/>
          </p:nvSpPr>
          <p:spPr>
            <a:xfrm>
              <a:off x="1176337" y="6026026"/>
              <a:ext cx="1790699" cy="161873"/>
            </a:xfrm>
            <a:prstGeom prst="rect">
              <a:avLst/>
            </a:prstGeom>
            <a:solidFill>
              <a:srgbClr val="CC99FF"/>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Development Zone</a:t>
              </a:r>
            </a:p>
          </p:txBody>
        </p:sp>
        <p:sp>
          <p:nvSpPr>
            <p:cNvPr id="751" name="Shape 751"/>
            <p:cNvSpPr txBox="1"/>
            <p:nvPr/>
          </p:nvSpPr>
          <p:spPr>
            <a:xfrm>
              <a:off x="1176337" y="5864153"/>
              <a:ext cx="1790699" cy="161873"/>
            </a:xfrm>
            <a:prstGeom prst="rect">
              <a:avLst/>
            </a:prstGeom>
            <a:solidFill>
              <a:srgbClr val="B8E3E0"/>
            </a:solidFill>
            <a:ln w="9525" cap="flat" cmpd="sng">
              <a:solidFill>
                <a:schemeClr val="dk1"/>
              </a:solidFill>
              <a:prstDash val="solid"/>
              <a:miter/>
              <a:headEnd type="none" w="med" len="med"/>
              <a:tailEnd type="none" w="med" len="med"/>
            </a:ln>
          </p:spPr>
          <p:txBody>
            <a:bodyPr lIns="45700" tIns="0" rIns="4570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Production Zone</a:t>
              </a:r>
            </a:p>
          </p:txBody>
        </p:sp>
        <p:sp>
          <p:nvSpPr>
            <p:cNvPr id="752" name="Shape 752"/>
            <p:cNvSpPr txBox="1"/>
            <p:nvPr/>
          </p:nvSpPr>
          <p:spPr>
            <a:xfrm>
              <a:off x="762000" y="5638800"/>
              <a:ext cx="2613025" cy="2443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SATEPS Security at ESPC/NSOF</a:t>
              </a:r>
            </a:p>
          </p:txBody>
        </p:sp>
      </p:grpSp>
      <p:sp>
        <p:nvSpPr>
          <p:cNvPr id="753" name="Shape 753"/>
          <p:cNvSpPr txBox="1"/>
          <p:nvPr/>
        </p:nvSpPr>
        <p:spPr>
          <a:xfrm>
            <a:off x="2362200" y="2534994"/>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rain rate</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SFS/GEODIST</a:t>
            </a:r>
          </a:p>
        </p:txBody>
      </p:sp>
      <p:sp>
        <p:nvSpPr>
          <p:cNvPr id="754" name="Shape 754"/>
          <p:cNvSpPr txBox="1"/>
          <p:nvPr/>
        </p:nvSpPr>
        <p:spPr>
          <a:xfrm>
            <a:off x="2362200" y="2044706"/>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rain rate</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SFS/GEODIST</a:t>
            </a:r>
          </a:p>
        </p:txBody>
      </p:sp>
      <p:cxnSp>
        <p:nvCxnSpPr>
          <p:cNvPr id="755" name="Shape 755"/>
          <p:cNvCxnSpPr>
            <a:stCxn id="725" idx="3"/>
          </p:cNvCxnSpPr>
          <p:nvPr/>
        </p:nvCxnSpPr>
        <p:spPr>
          <a:xfrm rot="10800000" flipH="1">
            <a:off x="4191000" y="3003632"/>
            <a:ext cx="533400" cy="3046200"/>
          </a:xfrm>
          <a:prstGeom prst="bentConnector2">
            <a:avLst/>
          </a:prstGeom>
          <a:solidFill>
            <a:schemeClr val="accent1"/>
          </a:solidFill>
          <a:ln w="25400" cap="flat" cmpd="sng">
            <a:solidFill>
              <a:schemeClr val="dk1"/>
            </a:solidFill>
            <a:prstDash val="solid"/>
            <a:round/>
            <a:headEnd type="none" w="med" len="med"/>
            <a:tailEnd type="triangle" w="lg" len="lg"/>
          </a:ln>
        </p:spPr>
      </p:cxnSp>
      <p:sp>
        <p:nvSpPr>
          <p:cNvPr id="756" name="Shape 756"/>
          <p:cNvSpPr txBox="1"/>
          <p:nvPr/>
        </p:nvSpPr>
        <p:spPr>
          <a:xfrm>
            <a:off x="152400" y="5926721"/>
            <a:ext cx="1828800" cy="246220"/>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JTWC, NHC,CPHC,</a:t>
            </a:r>
          </a:p>
        </p:txBody>
      </p:sp>
      <p:sp>
        <p:nvSpPr>
          <p:cNvPr id="757" name="Shape 757"/>
          <p:cNvSpPr txBox="1"/>
          <p:nvPr/>
        </p:nvSpPr>
        <p:spPr>
          <a:xfrm>
            <a:off x="152400" y="3665546"/>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N-18/19 /MetOp-A/B MHS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AIX</a:t>
            </a:r>
          </a:p>
        </p:txBody>
      </p:sp>
      <p:sp>
        <p:nvSpPr>
          <p:cNvPr id="758" name="Shape 758"/>
          <p:cNvSpPr txBox="1"/>
          <p:nvPr/>
        </p:nvSpPr>
        <p:spPr>
          <a:xfrm>
            <a:off x="152400" y="4401869"/>
            <a:ext cx="1828800" cy="861773"/>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DMSP F17/18 SSMI/S</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FNMOC MW </a:t>
            </a:r>
            <a:r>
              <a:rPr lang="en-US" sz="1000" b="0" i="0" u="none" strike="noStrike" cap="none">
                <a:solidFill>
                  <a:srgbClr val="000000"/>
                </a:solidFill>
                <a:latin typeface="Arial"/>
                <a:ea typeface="Arial"/>
                <a:cs typeface="Arial"/>
                <a:sym typeface="Arial"/>
              </a:rPr>
              <a:t>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Polarprod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59" name="Shape 759"/>
          <p:cNvSpPr txBox="1"/>
          <p:nvPr/>
        </p:nvSpPr>
        <p:spPr>
          <a:xfrm>
            <a:off x="169984" y="5304326"/>
            <a:ext cx="1828800" cy="553997"/>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GHE </a:t>
            </a:r>
            <a:r>
              <a:rPr lang="en-US" sz="1000" b="0" i="0" u="none" strike="noStrike" cap="none">
                <a:solidFill>
                  <a:srgbClr val="000000"/>
                </a:solidFill>
                <a:latin typeface="Arial"/>
                <a:ea typeface="Arial"/>
                <a:cs typeface="Arial"/>
                <a:sym typeface="Arial"/>
              </a:rPr>
              <a:t>SATEPSDIST IRRRs</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GHE1</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sp>
        <p:nvSpPr>
          <p:cNvPr id="760" name="Shape 760"/>
          <p:cNvSpPr txBox="1"/>
          <p:nvPr/>
        </p:nvSpPr>
        <p:spPr>
          <a:xfrm>
            <a:off x="169984" y="2903547"/>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S-NPP ATMS MW Mcidas converter</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MGTPROD</a:t>
            </a:r>
          </a:p>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Linux</a:t>
            </a:r>
          </a:p>
        </p:txBody>
      </p:sp>
      <p:sp>
        <p:nvSpPr>
          <p:cNvPr id="761" name="Shape 761"/>
          <p:cNvSpPr txBox="1"/>
          <p:nvPr/>
        </p:nvSpPr>
        <p:spPr>
          <a:xfrm>
            <a:off x="169984" y="2167448"/>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GCOM-W1 AMSR-2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62" name="Shape 762"/>
          <p:cNvCxnSpPr>
            <a:stCxn id="761" idx="3"/>
            <a:endCxn id="754" idx="1"/>
          </p:cNvCxnSpPr>
          <p:nvPr/>
        </p:nvCxnSpPr>
        <p:spPr>
          <a:xfrm rot="10800000" flipH="1">
            <a:off x="1998785" y="2244791"/>
            <a:ext cx="363300" cy="2766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3" name="Shape 763"/>
          <p:cNvCxnSpPr>
            <a:stCxn id="760" idx="3"/>
            <a:endCxn id="753" idx="1"/>
          </p:cNvCxnSpPr>
          <p:nvPr/>
        </p:nvCxnSpPr>
        <p:spPr>
          <a:xfrm rot="10800000" flipH="1">
            <a:off x="1998785" y="2735190"/>
            <a:ext cx="363300" cy="5223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4" name="Shape 764"/>
          <p:cNvCxnSpPr>
            <a:stCxn id="757" idx="3"/>
            <a:endCxn id="735" idx="1"/>
          </p:cNvCxnSpPr>
          <p:nvPr/>
        </p:nvCxnSpPr>
        <p:spPr>
          <a:xfrm rot="10800000" flipH="1">
            <a:off x="1981200" y="3280589"/>
            <a:ext cx="381000" cy="7389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5" name="Shape 765"/>
          <p:cNvCxnSpPr>
            <a:stCxn id="758" idx="3"/>
            <a:endCxn id="745" idx="1"/>
          </p:cNvCxnSpPr>
          <p:nvPr/>
        </p:nvCxnSpPr>
        <p:spPr>
          <a:xfrm rot="10800000" flipH="1">
            <a:off x="1981200" y="3927056"/>
            <a:ext cx="392700" cy="9057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6" name="Shape 766"/>
          <p:cNvCxnSpPr>
            <a:stCxn id="759" idx="3"/>
            <a:endCxn id="746" idx="1"/>
          </p:cNvCxnSpPr>
          <p:nvPr/>
        </p:nvCxnSpPr>
        <p:spPr>
          <a:xfrm rot="10800000" flipH="1">
            <a:off x="1998785" y="4543325"/>
            <a:ext cx="414600" cy="1038000"/>
          </a:xfrm>
          <a:prstGeom prst="straightConnector1">
            <a:avLst/>
          </a:prstGeom>
          <a:solidFill>
            <a:schemeClr val="accent1"/>
          </a:solidFill>
          <a:ln w="25400" cap="flat" cmpd="sng">
            <a:solidFill>
              <a:schemeClr val="dk1"/>
            </a:solidFill>
            <a:prstDash val="solid"/>
            <a:round/>
            <a:headEnd type="none" w="med" len="med"/>
            <a:tailEnd type="triangle" w="lg" len="lg"/>
          </a:ln>
        </p:spPr>
      </p:cxnSp>
      <p:cxnSp>
        <p:nvCxnSpPr>
          <p:cNvPr id="767" name="Shape 767"/>
          <p:cNvCxnSpPr>
            <a:stCxn id="756" idx="3"/>
            <a:endCxn id="725" idx="1"/>
          </p:cNvCxnSpPr>
          <p:nvPr/>
        </p:nvCxnSpPr>
        <p:spPr>
          <a:xfrm>
            <a:off x="1981200" y="6049832"/>
            <a:ext cx="381000" cy="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68" name="Shape 768"/>
          <p:cNvSpPr/>
          <p:nvPr/>
        </p:nvSpPr>
        <p:spPr>
          <a:xfrm>
            <a:off x="0" y="1238190"/>
            <a:ext cx="2171700" cy="4620133"/>
          </a:xfrm>
          <a:prstGeom prst="rect">
            <a:avLst/>
          </a:prstGeom>
          <a:noFill/>
          <a:ln w="25400" cap="flat" cmpd="sng">
            <a:solidFill>
              <a:srgbClr val="FF0000"/>
            </a:solidFill>
            <a:prstDash val="dash"/>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769" name="Shape 769"/>
          <p:cNvSpPr txBox="1"/>
          <p:nvPr/>
        </p:nvSpPr>
        <p:spPr>
          <a:xfrm>
            <a:off x="0" y="6324600"/>
            <a:ext cx="2362200" cy="55399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000" b="1" i="0" u="none" strike="noStrike" cap="none">
                <a:solidFill>
                  <a:srgbClr val="FF0000"/>
                </a:solidFill>
                <a:latin typeface="Arial"/>
                <a:ea typeface="Arial"/>
                <a:cs typeface="Arial"/>
                <a:sym typeface="Arial"/>
              </a:rPr>
              <a:t>Conversion to McIDAS AREA file format is extrernal to eTRaP processing</a:t>
            </a:r>
          </a:p>
        </p:txBody>
      </p:sp>
      <p:sp>
        <p:nvSpPr>
          <p:cNvPr id="770" name="Shape 770"/>
          <p:cNvSpPr txBox="1"/>
          <p:nvPr/>
        </p:nvSpPr>
        <p:spPr>
          <a:xfrm>
            <a:off x="6553200" y="3195466"/>
            <a:ext cx="1066799" cy="246220"/>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GIF sftp push</a:t>
            </a:r>
          </a:p>
        </p:txBody>
      </p:sp>
      <p:sp>
        <p:nvSpPr>
          <p:cNvPr id="771" name="Shape 771"/>
          <p:cNvSpPr txBox="1"/>
          <p:nvPr/>
        </p:nvSpPr>
        <p:spPr>
          <a:xfrm>
            <a:off x="6565897" y="4094946"/>
            <a:ext cx="1066799" cy="400109"/>
          </a:xfrm>
          <a:prstGeom prst="rect">
            <a:avLst/>
          </a:prstGeom>
          <a:noFill/>
          <a:ln>
            <a:noFill/>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Ascii, GIF </a:t>
            </a:r>
            <a:r>
              <a:rPr lang="en-US" sz="1000" b="0" i="0" u="none" strike="noStrike" cap="none">
                <a:solidFill>
                  <a:schemeClr val="dk1"/>
                </a:solidFill>
                <a:latin typeface="Arial"/>
                <a:ea typeface="Arial"/>
                <a:cs typeface="Arial"/>
                <a:sym typeface="Arial"/>
              </a:rPr>
              <a:t> sftp push</a:t>
            </a:r>
          </a:p>
        </p:txBody>
      </p:sp>
      <p:sp>
        <p:nvSpPr>
          <p:cNvPr id="772" name="Shape 772"/>
          <p:cNvSpPr txBox="1"/>
          <p:nvPr/>
        </p:nvSpPr>
        <p:spPr>
          <a:xfrm>
            <a:off x="7912100" y="1733490"/>
            <a:ext cx="12318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HPC</a:t>
            </a:r>
          </a:p>
        </p:txBody>
      </p:sp>
      <p:sp>
        <p:nvSpPr>
          <p:cNvPr id="773" name="Shape 773"/>
          <p:cNvSpPr txBox="1"/>
          <p:nvPr/>
        </p:nvSpPr>
        <p:spPr>
          <a:xfrm>
            <a:off x="7899400" y="2212208"/>
            <a:ext cx="1244599" cy="246220"/>
          </a:xfrm>
          <a:prstGeom prst="rect">
            <a:avLst/>
          </a:prstGeom>
          <a:noFill/>
          <a:ln w="9525" cap="flat" cmpd="sng">
            <a:solidFill>
              <a:schemeClr val="dk1"/>
            </a:solidFill>
            <a:prstDash val="solid"/>
            <a:miter/>
            <a:headEnd type="none" w="med" len="med"/>
            <a:tailEnd type="none" w="med" len="med"/>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NCEI</a:t>
            </a:r>
          </a:p>
        </p:txBody>
      </p:sp>
      <p:cxnSp>
        <p:nvCxnSpPr>
          <p:cNvPr id="774" name="Shape 774"/>
          <p:cNvCxnSpPr>
            <a:stCxn id="738" idx="3"/>
            <a:endCxn id="772" idx="1"/>
          </p:cNvCxnSpPr>
          <p:nvPr/>
        </p:nvCxnSpPr>
        <p:spPr>
          <a:xfrm rot="10800000" flipH="1">
            <a:off x="7619999" y="1856589"/>
            <a:ext cx="292200" cy="153900"/>
          </a:xfrm>
          <a:prstGeom prst="bentConnector3">
            <a:avLst>
              <a:gd name="adj1" fmla="val 49983"/>
            </a:avLst>
          </a:prstGeom>
          <a:noFill/>
          <a:ln w="25400" cap="flat" cmpd="sng">
            <a:solidFill>
              <a:srgbClr val="100000"/>
            </a:solidFill>
            <a:prstDash val="solid"/>
            <a:miter/>
            <a:headEnd type="none" w="med" len="med"/>
            <a:tailEnd type="triangle" w="lg" len="lg"/>
          </a:ln>
        </p:spPr>
      </p:cxnSp>
      <p:sp>
        <p:nvSpPr>
          <p:cNvPr id="775" name="Shape 775"/>
          <p:cNvSpPr txBox="1"/>
          <p:nvPr/>
        </p:nvSpPr>
        <p:spPr>
          <a:xfrm>
            <a:off x="7764867" y="2420947"/>
            <a:ext cx="1379131" cy="707886"/>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Tar file containing GIF, McIDAS Area Files, ASCII</a:t>
            </a:r>
          </a:p>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ftp pull</a:t>
            </a:r>
          </a:p>
        </p:txBody>
      </p:sp>
      <p:sp>
        <p:nvSpPr>
          <p:cNvPr id="776" name="Shape 776"/>
          <p:cNvSpPr txBox="1"/>
          <p:nvPr/>
        </p:nvSpPr>
        <p:spPr>
          <a:xfrm>
            <a:off x="8113528" y="1958446"/>
            <a:ext cx="902880" cy="246220"/>
          </a:xfrm>
          <a:prstGeom prst="rect">
            <a:avLst/>
          </a:prstGeom>
          <a:noFill/>
          <a:ln>
            <a:noFill/>
          </a:ln>
        </p:spPr>
        <p:txBody>
          <a:bodyPr lIns="91425" tIns="45700" rIns="91425" bIns="45700" anchor="ctr" anchorCtr="1">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 Ascii ftp pull</a:t>
            </a:r>
          </a:p>
        </p:txBody>
      </p:sp>
      <p:sp>
        <p:nvSpPr>
          <p:cNvPr id="777" name="Shape 777"/>
          <p:cNvSpPr txBox="1"/>
          <p:nvPr/>
        </p:nvSpPr>
        <p:spPr>
          <a:xfrm>
            <a:off x="2356338" y="1604501"/>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GPM GMI  rain rate</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SFS/GEODIST</a:t>
            </a:r>
          </a:p>
        </p:txBody>
      </p:sp>
      <p:sp>
        <p:nvSpPr>
          <p:cNvPr id="778" name="Shape 778"/>
          <p:cNvSpPr txBox="1"/>
          <p:nvPr/>
        </p:nvSpPr>
        <p:spPr>
          <a:xfrm>
            <a:off x="190500" y="1389475"/>
            <a:ext cx="1828800" cy="707886"/>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GPM MGI  MW Mcidas converter</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MGTPROD</a:t>
            </a:r>
          </a:p>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Linux</a:t>
            </a:r>
          </a:p>
        </p:txBody>
      </p:sp>
      <p:cxnSp>
        <p:nvCxnSpPr>
          <p:cNvPr id="779" name="Shape 779"/>
          <p:cNvCxnSpPr>
            <a:endCxn id="777" idx="1"/>
          </p:cNvCxnSpPr>
          <p:nvPr/>
        </p:nvCxnSpPr>
        <p:spPr>
          <a:xfrm rot="10800000" flipH="1">
            <a:off x="2019438" y="1804556"/>
            <a:ext cx="336900" cy="56700"/>
          </a:xfrm>
          <a:prstGeom prst="straightConnector1">
            <a:avLst/>
          </a:prstGeom>
          <a:solidFill>
            <a:schemeClr val="accent1"/>
          </a:solidFill>
          <a:ln w="25400" cap="flat" cmpd="sng">
            <a:solidFill>
              <a:schemeClr val="dk1"/>
            </a:solidFill>
            <a:prstDash val="solid"/>
            <a:round/>
            <a:headEnd type="none" w="med" len="med"/>
            <a:tailEnd type="triangle" w="lg" len="lg"/>
          </a:ln>
        </p:spPr>
      </p:cxnSp>
      <p:sp>
        <p:nvSpPr>
          <p:cNvPr id="780" name="Shape 780"/>
          <p:cNvSpPr txBox="1"/>
          <p:nvPr/>
        </p:nvSpPr>
        <p:spPr>
          <a:xfrm>
            <a:off x="2413452" y="4940180"/>
            <a:ext cx="1828800" cy="400109"/>
          </a:xfrm>
          <a:prstGeom prst="rect">
            <a:avLst/>
          </a:prstGeom>
          <a:solidFill>
            <a:srgbClr val="FFCC00"/>
          </a:solidFill>
          <a:ln w="9525" cap="flat" cmpd="sng">
            <a:solidFill>
              <a:srgbClr val="000000"/>
            </a:solidFill>
            <a:prstDash val="solid"/>
            <a:miter/>
            <a:headEnd type="none" w="med" len="med"/>
            <a:tailEnd type="none" w="med" len="med"/>
          </a:ln>
        </p:spPr>
        <p:txBody>
          <a:bodyPr lIns="45700" tIns="45700" rIns="45700" bIns="45700" anchor="ctr" anchorCtr="1">
            <a:noAutofit/>
          </a:bodyPr>
          <a:lstStyle/>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Storm SHIPS(R-CLIPER) </a:t>
            </a:r>
          </a:p>
          <a:p>
            <a:pPr marL="0" marR="0" lvl="0" indent="0" algn="ctr" rtl="0">
              <a:lnSpc>
                <a:spcPct val="100000"/>
              </a:lnSpc>
              <a:spcBef>
                <a:spcPts val="0"/>
              </a:spcBef>
              <a:spcAft>
                <a:spcPts val="0"/>
              </a:spcAft>
              <a:buClr>
                <a:srgbClr val="FF0000"/>
              </a:buClr>
              <a:buSzPct val="25000"/>
              <a:buFont typeface="Arial"/>
              <a:buNone/>
            </a:pPr>
            <a:r>
              <a:rPr lang="en-US" sz="1000" b="0" i="0" u="none" strike="noStrike" cap="none">
                <a:solidFill>
                  <a:srgbClr val="FF0000"/>
                </a:solidFill>
                <a:latin typeface="Arial"/>
                <a:ea typeface="Arial"/>
                <a:cs typeface="Arial"/>
                <a:sym typeface="Arial"/>
              </a:rPr>
              <a:t>SFS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381000" y="1905000"/>
            <a:ext cx="8534399" cy="4800600"/>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3200" b="0" i="0" u="none" strike="noStrike" cap="none">
                <a:solidFill>
                  <a:schemeClr val="dk1"/>
                </a:solidFill>
                <a:latin typeface="Calibri"/>
                <a:ea typeface="Calibri"/>
                <a:cs typeface="Calibri"/>
                <a:sym typeface="Calibri"/>
              </a:rPr>
              <a:t>eTRaP is running on ESPC geo system</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a:solidFill>
                  <a:schemeClr val="dk1"/>
                </a:solidFill>
                <a:latin typeface="Calibri"/>
                <a:ea typeface="Calibri"/>
                <a:cs typeface="Calibri"/>
                <a:sym typeface="Calibri"/>
              </a:rPr>
              <a:t>Development / Test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Pre-operational codes (DAP) received from STAR have been thoroughly tested on geoprdo3t at ESPC </a:t>
            </a:r>
          </a:p>
          <a:p>
            <a:pPr marL="639763" marR="0" lvl="1" indent="-246062" algn="l" rtl="0">
              <a:spcBef>
                <a:spcPts val="600"/>
              </a:spcBef>
              <a:spcAft>
                <a:spcPts val="0"/>
              </a:spcAft>
              <a:buClr>
                <a:schemeClr val="accent1"/>
              </a:buClr>
              <a:buSzPct val="85000"/>
              <a:buFont typeface="Noto Sans Symbols"/>
              <a:buChar char="●"/>
            </a:pPr>
            <a:r>
              <a:rPr lang="en-US" sz="2800" b="0" i="0" u="none" strike="noStrike" cap="none">
                <a:solidFill>
                  <a:schemeClr val="dk1"/>
                </a:solidFill>
                <a:latin typeface="Calibri"/>
                <a:ea typeface="Calibri"/>
                <a:cs typeface="Calibri"/>
                <a:sym typeface="Calibri"/>
              </a:rPr>
              <a:t>Production –  Server</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eTRaP is running on geoprod3.</a:t>
            </a:r>
          </a:p>
          <a:p>
            <a:pPr marL="914400" marR="0" lvl="2" indent="-254000" algn="l" rtl="0">
              <a:spcBef>
                <a:spcPts val="600"/>
              </a:spcBef>
              <a:spcAft>
                <a:spcPts val="0"/>
              </a:spcAft>
              <a:buClr>
                <a:schemeClr val="accent2"/>
              </a:buClr>
              <a:buSzPct val="70000"/>
              <a:buFont typeface="Noto Sans Symbols"/>
              <a:buChar char="●"/>
            </a:pPr>
            <a:r>
              <a:rPr lang="en-US" sz="2400" b="0" i="0" u="none" strike="noStrike" cap="none">
                <a:solidFill>
                  <a:schemeClr val="dk1"/>
                </a:solidFill>
                <a:latin typeface="Calibri"/>
                <a:ea typeface="Calibri"/>
                <a:cs typeface="Calibri"/>
                <a:sym typeface="Calibri"/>
              </a:rPr>
              <a:t>The products will be distributed to users through ESPC Data Distribution server (DDS/PDA) and ESPC website server (GP5)</a:t>
            </a:r>
          </a:p>
        </p:txBody>
      </p:sp>
      <p:sp>
        <p:nvSpPr>
          <p:cNvPr id="786" name="Shape 78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Production</a:t>
            </a:r>
          </a:p>
        </p:txBody>
      </p:sp>
      <p:sp>
        <p:nvSpPr>
          <p:cNvPr id="787" name="Shape 78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79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9600" y="2057400"/>
            <a:ext cx="7848599" cy="3809999"/>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Add TRaPs produced using GPM GMI rain rates from the NASA PPS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First, determine the optimal weighting of TRaPs using the GMI rain rates based on their skill relative to other MW TRaPs.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Adding GPM GMI rain rates must improve the reliability and / or accuracy of eTRaP. </a:t>
            </a:r>
            <a:r>
              <a:rPr lang="en-US" sz="2400" b="0" i="0" u="none" strike="noStrike" cap="none">
                <a:solidFill>
                  <a:srgbClr val="FFFFFF"/>
                </a:solidFill>
                <a:latin typeface="Calibri"/>
                <a:ea typeface="Calibri"/>
                <a:cs typeface="Calibri"/>
                <a:sym typeface="Calibri"/>
              </a:rPr>
              <a:t>DE</a:t>
            </a:r>
            <a:r>
              <a:rPr lang="en-US" sz="2200" b="0" i="0" u="none" strike="noStrike" cap="none">
                <a:solidFill>
                  <a:srgbClr val="FFFFFF"/>
                </a:solidFill>
                <a:latin typeface="Arial"/>
                <a:ea typeface="Arial"/>
                <a:cs typeface="Arial"/>
                <a:sym typeface="Arial"/>
              </a:rPr>
              <a:t>.</a:t>
            </a:r>
          </a:p>
        </p:txBody>
      </p:sp>
      <p:sp>
        <p:nvSpPr>
          <p:cNvPr id="200" name="Shape 200"/>
          <p:cNvSpPr txBox="1">
            <a:spLocks noGrp="1"/>
          </p:cNvSpPr>
          <p:nvPr>
            <p:ph type="title"/>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263F78"/>
                </a:solidFill>
                <a:latin typeface="Calibri"/>
                <a:ea typeface="Calibri"/>
                <a:cs typeface="Calibri"/>
                <a:sym typeface="Calibri"/>
              </a:rPr>
              <a:t>Project Objectives</a:t>
            </a:r>
          </a:p>
        </p:txBody>
      </p:sp>
      <p:sp>
        <p:nvSpPr>
          <p:cNvPr id="201" name="Shape 2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Ops Server: Vmware server ‘geoprod3’</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RedHat 5.8 64-bit</a:t>
            </a:r>
          </a:p>
          <a:p>
            <a:pPr marL="457200" marR="0" lvl="1" indent="0" algn="l" rtl="0">
              <a:lnSpc>
                <a:spcPct val="80000"/>
              </a:lnSpc>
              <a:spcBef>
                <a:spcPts val="360"/>
              </a:spcBef>
              <a:spcAft>
                <a:spcPts val="0"/>
              </a:spcAft>
              <a:buClr>
                <a:schemeClr val="accent1"/>
              </a:buClr>
              <a:buSzPct val="25000"/>
              <a:buFont typeface="Noto Sans Symbols"/>
              <a:buNone/>
            </a:pPr>
            <a:endParaRPr sz="1800" b="0" i="0" u="none" strike="noStrike" cap="none">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McIDASv2010.1</a:t>
            </a:r>
          </a:p>
          <a:p>
            <a:pPr marL="393700" marR="0" lvl="1" indent="0" algn="l" rtl="0">
              <a:lnSpc>
                <a:spcPct val="80000"/>
              </a:lnSpc>
              <a:spcBef>
                <a:spcPts val="360"/>
              </a:spcBef>
              <a:spcAft>
                <a:spcPts val="0"/>
              </a:spcAft>
              <a:buClr>
                <a:schemeClr val="accent1"/>
              </a:buClr>
              <a:buSzPct val="25000"/>
              <a:buFont typeface="Noto Sans Symbols"/>
              <a:buNone/>
            </a:pPr>
            <a:endParaRPr sz="1800" b="0" i="0" u="none" strike="noStrike" cap="none">
              <a:solidFill>
                <a:schemeClr val="dk1"/>
              </a:solidFill>
              <a:latin typeface="Calibri"/>
              <a:ea typeface="Calibri"/>
              <a:cs typeface="Calibri"/>
              <a:sym typeface="Calibri"/>
            </a:endParaRPr>
          </a:p>
          <a:p>
            <a:pPr marL="639763" marR="0" lvl="1" indent="-246062" algn="l" rtl="0">
              <a:lnSpc>
                <a:spcPct val="80000"/>
              </a:lnSpc>
              <a:spcBef>
                <a:spcPts val="320"/>
              </a:spcBef>
              <a:spcAft>
                <a:spcPts val="0"/>
              </a:spcAft>
              <a:buClr>
                <a:schemeClr val="accent1"/>
              </a:buClr>
              <a:buSzPct val="8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Arial"/>
              <a:ea typeface="Arial"/>
              <a:cs typeface="Arial"/>
              <a:sym typeface="Arial"/>
            </a:endParaRPr>
          </a:p>
        </p:txBody>
      </p:sp>
      <p:sp>
        <p:nvSpPr>
          <p:cNvPr id="793" name="Shape 79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Hardware / Software</a:t>
            </a:r>
          </a:p>
        </p:txBody>
      </p:sp>
      <p:sp>
        <p:nvSpPr>
          <p:cNvPr id="794" name="Shape 79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457200" y="1935164"/>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N18/N19, MetopA/B MHS single-orbit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SSMIS (F17/F18) single-orbit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GHE 1HR rain rates accumulations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NPP MIRS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GCOM-W AMSR2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rgbClr val="FF0000"/>
                </a:solidFill>
                <a:latin typeface="Calibri"/>
                <a:ea typeface="Calibri"/>
                <a:cs typeface="Calibri"/>
                <a:sym typeface="Calibri"/>
              </a:rPr>
              <a:t>GPM GMI rain rates from SFS/geodist</a:t>
            </a:r>
          </a:p>
          <a:p>
            <a:pPr marL="273050" marR="0" lvl="0" indent="-273050" algn="l" rtl="0">
              <a:spcBef>
                <a:spcPts val="3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RSMC bulletins from FOS2</a:t>
            </a:r>
          </a:p>
        </p:txBody>
      </p:sp>
      <p:sp>
        <p:nvSpPr>
          <p:cNvPr id="800" name="Shape 800"/>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Input Data Sources</a:t>
            </a:r>
          </a:p>
        </p:txBody>
      </p:sp>
      <p:sp>
        <p:nvSpPr>
          <p:cNvPr id="801" name="Shape 80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81</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228600" y="1981200"/>
            <a:ext cx="8763000" cy="12954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TC forecast files (bulletins) are pulled from FOS every ten minutes.</a:t>
            </a:r>
          </a:p>
          <a:p>
            <a:pPr marL="639763" marR="0" lvl="1" indent="-246062" algn="l" rtl="0">
              <a:lnSpc>
                <a:spcPct val="9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Tropical cyclone position is extracted from bulletins.</a:t>
            </a:r>
          </a:p>
          <a:p>
            <a:pPr marL="273050" marR="0" lvl="0" indent="-273050" algn="l" rtl="0">
              <a:lnSpc>
                <a:spcPct val="90000"/>
              </a:lnSpc>
              <a:spcBef>
                <a:spcPts val="520"/>
              </a:spcBef>
              <a:spcAft>
                <a:spcPts val="0"/>
              </a:spcAft>
              <a:buClr>
                <a:srgbClr val="0BD0D9"/>
              </a:buClr>
              <a:buSzPct val="95000"/>
              <a:buFont typeface="Noto Sans Symbols"/>
              <a:buNone/>
            </a:pPr>
            <a:endParaRPr sz="2600" b="0" i="0" u="none" strike="noStrike" cap="none">
              <a:solidFill>
                <a:schemeClr val="dk1"/>
              </a:solidFill>
              <a:latin typeface="Arial"/>
              <a:ea typeface="Arial"/>
              <a:cs typeface="Arial"/>
              <a:sym typeface="Arial"/>
            </a:endParaRPr>
          </a:p>
        </p:txBody>
      </p:sp>
      <p:sp>
        <p:nvSpPr>
          <p:cNvPr id="809" name="Shape 8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TC Forecast File</a:t>
            </a:r>
          </a:p>
        </p:txBody>
      </p:sp>
      <p:sp>
        <p:nvSpPr>
          <p:cNvPr id="810" name="Shape 8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457200" y="2209800"/>
            <a:ext cx="8229600" cy="44195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NOAA-18/19 , Metop-A/B and SSMSI F17/18 are generated on ESPC Polarprod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NPP/ATMS, GCOM/AMSR2, and GPM/GMI are generated on ESPC Linux server MGTPROD and pushed  to SFS for eTRaP (binary)</a:t>
            </a:r>
          </a:p>
          <a:p>
            <a:pPr marL="273050" marR="0" lvl="0" indent="-273050" algn="l" rtl="0">
              <a:spcBef>
                <a:spcPts val="480"/>
              </a:spcBef>
              <a:spcAft>
                <a:spcPts val="0"/>
              </a:spcAft>
              <a:buClr>
                <a:srgbClr val="0BD0D9"/>
              </a:buClr>
              <a:buSzPct val="95000"/>
              <a:buFont typeface="Noto Sans Symbols"/>
              <a:buChar char="●"/>
            </a:pPr>
            <a:r>
              <a:rPr lang="en-US" sz="2400" b="0" i="0" u="none" strike="noStrike" cap="none">
                <a:solidFill>
                  <a:schemeClr val="dk1"/>
                </a:solidFill>
                <a:latin typeface="Calibri"/>
                <a:ea typeface="Calibri"/>
                <a:cs typeface="Calibri"/>
                <a:sym typeface="Calibri"/>
              </a:rPr>
              <a:t>Geolocation data for GHE is generated on ESPC Linux server GHE1 and pushed  to SFS for eTRaP (binary)</a:t>
            </a:r>
          </a:p>
          <a:p>
            <a:pPr marL="0" marR="0" lvl="0" indent="0" algn="l" rtl="0">
              <a:spcBef>
                <a:spcPts val="480"/>
              </a:spcBef>
              <a:spcAft>
                <a:spcPts val="0"/>
              </a:spcAft>
              <a:buClr>
                <a:srgbClr val="0BD0D9"/>
              </a:buClr>
              <a:buSzPct val="2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BD0D9"/>
              </a:buClr>
              <a:buSzPct val="25000"/>
              <a:buFont typeface="Noto Sans Symbols"/>
              <a:buNone/>
            </a:pPr>
            <a:r>
              <a:rPr lang="en-US" sz="2400" b="0" i="0" u="none" strike="noStrike" cap="none">
                <a:solidFill>
                  <a:schemeClr val="dk1"/>
                </a:solidFill>
                <a:latin typeface="Calibri"/>
                <a:ea typeface="Calibri"/>
                <a:cs typeface="Calibri"/>
                <a:sym typeface="Calibri"/>
              </a:rPr>
              <a:t>Those geolocation data are used to check whether any orbital data from any of the above satellites covers the active storm.</a:t>
            </a: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a:p>
            <a:pPr marL="273050" marR="0" lvl="0" indent="-273050" algn="l" rtl="0">
              <a:lnSpc>
                <a:spcPct val="90000"/>
              </a:lnSpc>
              <a:spcBef>
                <a:spcPts val="560"/>
              </a:spcBef>
              <a:spcAft>
                <a:spcPts val="0"/>
              </a:spcAft>
              <a:buClr>
                <a:srgbClr val="0BD0D9"/>
              </a:buClr>
              <a:buSzPct val="95000"/>
              <a:buFont typeface="Noto Sans Symbols"/>
              <a:buNone/>
            </a:pPr>
            <a:endParaRPr sz="2800" b="0" i="0" u="none" strike="noStrike" cap="none">
              <a:solidFill>
                <a:schemeClr val="dk1"/>
              </a:solidFill>
              <a:latin typeface="Arial"/>
              <a:ea typeface="Arial"/>
              <a:cs typeface="Arial"/>
              <a:sym typeface="Arial"/>
            </a:endParaRPr>
          </a:p>
        </p:txBody>
      </p:sp>
      <p:sp>
        <p:nvSpPr>
          <p:cNvPr id="818" name="Shape 818"/>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Geolocation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19" name="Shape 81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304800" y="2362200"/>
            <a:ext cx="8458200" cy="39623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for NOAA-18/19 , Metop-A/B and SSMSI F17/18 are converted to McIDAS format on ESPC Polarprod and pushed to geodist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for NPP/ATMS , GCOM/AMSR2 and GPM/GMI are converted to McIDAS format on ESPC Linux server MGTPROD and pushed  to SFS for eTRaP</a:t>
            </a:r>
          </a:p>
          <a:p>
            <a:pPr marL="273050" marR="0" lvl="0" indent="-273050" algn="l" rtl="0">
              <a:spcBef>
                <a:spcPts val="360"/>
              </a:spcBef>
              <a:spcAft>
                <a:spcPts val="0"/>
              </a:spcAft>
              <a:buClr>
                <a:srgbClr val="0BD0D9"/>
              </a:buClr>
              <a:buSzPct val="95000"/>
              <a:buFont typeface="Noto Sans Symbols"/>
              <a:buChar char="●"/>
            </a:pPr>
            <a:r>
              <a:rPr lang="en-US" sz="1800" b="0" i="0" u="none" strike="noStrike" cap="none">
                <a:solidFill>
                  <a:schemeClr val="dk1"/>
                </a:solidFill>
                <a:latin typeface="Arial"/>
                <a:ea typeface="Arial"/>
                <a:cs typeface="Arial"/>
                <a:sym typeface="Arial"/>
              </a:rPr>
              <a:t>Rain rate data from GHE are generated on ESPC Linux server GHE1 and pushed  to geodist for eTRaP</a:t>
            </a:r>
          </a:p>
          <a:p>
            <a:pPr marL="0" marR="0" lvl="0" indent="0" algn="l" rtl="0">
              <a:spcBef>
                <a:spcPts val="36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a:solidFill>
                  <a:schemeClr val="dk1"/>
                </a:solidFill>
                <a:latin typeface="Arial"/>
                <a:ea typeface="Arial"/>
                <a:cs typeface="Arial"/>
                <a:sym typeface="Arial"/>
              </a:rPr>
              <a:t>Those rain rate data are used to generate 6-hour total Tropical Rainfall Potential (TRaP) for each active storm.</a:t>
            </a:r>
          </a:p>
          <a:p>
            <a:pPr marL="0" marR="0" lvl="0" indent="0" algn="l" rtl="0">
              <a:spcBef>
                <a:spcPts val="360"/>
              </a:spcBef>
              <a:spcAft>
                <a:spcPts val="0"/>
              </a:spcAft>
              <a:buClr>
                <a:srgbClr val="0BD0D9"/>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rgbClr val="0BD0D9"/>
              </a:buClr>
              <a:buSzPct val="25000"/>
              <a:buFont typeface="Noto Sans Symbols"/>
              <a:buNone/>
            </a:pPr>
            <a:r>
              <a:rPr lang="en-US" sz="1800" b="0" i="0" u="none" strike="noStrike" cap="none">
                <a:solidFill>
                  <a:schemeClr val="dk1"/>
                </a:solidFill>
                <a:latin typeface="Arial"/>
                <a:ea typeface="Arial"/>
                <a:cs typeface="Arial"/>
                <a:sym typeface="Arial"/>
              </a:rPr>
              <a:t>TraPs from each satellite are used to generate ensemble Tropical Rainfall Potential (eTRaP) for each active storm.</a:t>
            </a:r>
          </a:p>
        </p:txBody>
      </p:sp>
      <p:sp>
        <p:nvSpPr>
          <p:cNvPr id="827" name="Shape 827"/>
          <p:cNvSpPr txBox="1"/>
          <p:nvPr/>
        </p:nvSpPr>
        <p:spPr>
          <a:xfrm>
            <a:off x="0" y="1066800"/>
            <a:ext cx="9144000" cy="1143000"/>
          </a:xfrm>
          <a:prstGeom prst="rect">
            <a:avLst/>
          </a:prstGeom>
          <a:noFill/>
          <a:ln>
            <a:noFill/>
          </a:ln>
        </p:spPr>
        <p:txBody>
          <a:bodyPr lIns="0" tIns="45700" rIns="0" bIns="0" anchor="ctr" anchorCtr="0">
            <a:noAutofit/>
          </a:bodyPr>
          <a:lstStyle/>
          <a:p>
            <a:pPr marL="0" marR="0" lvl="0" indent="0" algn="ctr" rtl="0">
              <a:lnSpc>
                <a:spcPct val="80000"/>
              </a:lnSpc>
              <a:spcBef>
                <a:spcPts val="0"/>
              </a:spcBef>
              <a:spcAft>
                <a:spcPts val="0"/>
              </a:spcAft>
              <a:buClr>
                <a:srgbClr val="263F78"/>
              </a:buClr>
              <a:buSzPct val="25000"/>
              <a:buFont typeface="Calibri"/>
              <a:buNone/>
            </a:pPr>
            <a:r>
              <a:rPr lang="en-US" sz="4015" b="1" i="0" u="none" strike="noStrike" cap="none">
                <a:solidFill>
                  <a:srgbClr val="263F78"/>
                </a:solidFill>
                <a:latin typeface="Calibri"/>
                <a:ea typeface="Calibri"/>
                <a:cs typeface="Calibri"/>
                <a:sym typeface="Calibri"/>
              </a:rPr>
              <a:t>Orbit Rain Rate Data</a:t>
            </a:r>
          </a:p>
          <a:p>
            <a:pPr marL="0" marR="0" lvl="0" indent="0" algn="ctr" rtl="0">
              <a:lnSpc>
                <a:spcPct val="80000"/>
              </a:lnSpc>
              <a:spcBef>
                <a:spcPts val="0"/>
              </a:spcBef>
              <a:spcAft>
                <a:spcPts val="0"/>
              </a:spcAft>
              <a:buClr>
                <a:srgbClr val="263F78"/>
              </a:buClr>
              <a:buSzPct val="25000"/>
              <a:buFont typeface="Calibri"/>
              <a:buNone/>
            </a:pPr>
            <a:r>
              <a:rPr lang="en-US" sz="2200" b="1" i="0" u="none" strike="noStrike" cap="none">
                <a:solidFill>
                  <a:srgbClr val="263F78"/>
                </a:solidFill>
                <a:latin typeface="Calibri"/>
                <a:ea typeface="Calibri"/>
                <a:cs typeface="Calibri"/>
                <a:sym typeface="Calibri"/>
              </a:rPr>
              <a:t>(NOAA-18/19, MetOp-A/B, SSMIS F17/18, NPP/ATMS, GCOM/AMSR2, GMI)</a:t>
            </a:r>
          </a:p>
        </p:txBody>
      </p:sp>
      <p:sp>
        <p:nvSpPr>
          <p:cNvPr id="828" name="Shape 8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84</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Generate TRaPs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Search FOS for active storms</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For each active storm, loop thorough each satellite orbits to search for orbits that cover the storm and within 6 hours of forecast time.</a:t>
            </a:r>
          </a:p>
          <a:p>
            <a:pPr marL="881063" marR="0" lvl="1" indent="-52546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Get the orbit rain rate data and generate 6-hr TRaPs and 24-hr TRaP.</a:t>
            </a:r>
          </a:p>
          <a:p>
            <a:pPr marL="273050" marR="0" lvl="0" indent="-273050" algn="l" rtl="0">
              <a:spcBef>
                <a:spcPts val="560"/>
              </a:spcBef>
              <a:spcAft>
                <a:spcPts val="0"/>
              </a:spcAft>
              <a:buClr>
                <a:srgbClr val="0BD0D9"/>
              </a:buClr>
              <a:buSzPct val="95000"/>
              <a:buFont typeface="Noto Sans Symbols"/>
              <a:buNone/>
            </a:pPr>
            <a:endParaRPr sz="2800" b="0" i="0" u="none" strike="noStrike" cap="none">
              <a:solidFill>
                <a:schemeClr val="dk1"/>
              </a:solidFill>
              <a:latin typeface="Calibri"/>
              <a:ea typeface="Calibri"/>
              <a:cs typeface="Calibri"/>
              <a:sym typeface="Calibri"/>
            </a:endParaRPr>
          </a:p>
        </p:txBody>
      </p:sp>
      <p:sp>
        <p:nvSpPr>
          <p:cNvPr id="834" name="Shape 834"/>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(1/4)</a:t>
            </a:r>
          </a:p>
        </p:txBody>
      </p:sp>
      <p:sp>
        <p:nvSpPr>
          <p:cNvPr id="835" name="Shape 835"/>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p:nvPr/>
        </p:nvSpPr>
        <p:spPr>
          <a:xfrm>
            <a:off x="304800" y="3222963"/>
            <a:ext cx="139065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TRaP generator</a:t>
            </a:r>
          </a:p>
        </p:txBody>
      </p:sp>
      <p:sp>
        <p:nvSpPr>
          <p:cNvPr id="841" name="Shape 841"/>
          <p:cNvSpPr/>
          <p:nvPr/>
        </p:nvSpPr>
        <p:spPr>
          <a:xfrm>
            <a:off x="2667000" y="2743200"/>
            <a:ext cx="12954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Get latest TRaP geolocation data </a:t>
            </a:r>
          </a:p>
        </p:txBody>
      </p:sp>
      <p:sp>
        <p:nvSpPr>
          <p:cNvPr id="842" name="Shape 842"/>
          <p:cNvSpPr/>
          <p:nvPr/>
        </p:nvSpPr>
        <p:spPr>
          <a:xfrm>
            <a:off x="1912239" y="2209800"/>
            <a:ext cx="2301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AMSU/MHS orbit</a:t>
            </a:r>
          </a:p>
        </p:txBody>
      </p:sp>
      <p:sp>
        <p:nvSpPr>
          <p:cNvPr id="843" name="Shape 843"/>
          <p:cNvSpPr/>
          <p:nvPr/>
        </p:nvSpPr>
        <p:spPr>
          <a:xfrm>
            <a:off x="388620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SSMIS orbit</a:t>
            </a:r>
          </a:p>
        </p:txBody>
      </p:sp>
      <p:sp>
        <p:nvSpPr>
          <p:cNvPr id="844" name="Shape 844"/>
          <p:cNvSpPr/>
          <p:nvPr/>
        </p:nvSpPr>
        <p:spPr>
          <a:xfrm>
            <a:off x="5562600" y="22386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GHE </a:t>
            </a:r>
          </a:p>
        </p:txBody>
      </p:sp>
      <p:sp>
        <p:nvSpPr>
          <p:cNvPr id="845" name="Shape 845"/>
          <p:cNvSpPr/>
          <p:nvPr/>
        </p:nvSpPr>
        <p:spPr>
          <a:xfrm>
            <a:off x="7223760" y="220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ATMS orbit</a:t>
            </a:r>
          </a:p>
        </p:txBody>
      </p:sp>
      <p:sp>
        <p:nvSpPr>
          <p:cNvPr id="846" name="Shape 846"/>
          <p:cNvSpPr/>
          <p:nvPr/>
        </p:nvSpPr>
        <p:spPr>
          <a:xfrm>
            <a:off x="1905000" y="3657600"/>
            <a:ext cx="137159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FOS forecast bulletins</a:t>
            </a:r>
          </a:p>
        </p:txBody>
      </p:sp>
      <p:cxnSp>
        <p:nvCxnSpPr>
          <p:cNvPr id="847" name="Shape 847"/>
          <p:cNvCxnSpPr>
            <a:stCxn id="840" idx="2"/>
          </p:cNvCxnSpPr>
          <p:nvPr/>
        </p:nvCxnSpPr>
        <p:spPr>
          <a:xfrm flipH="1">
            <a:off x="990525" y="3421479"/>
            <a:ext cx="9600" cy="236100"/>
          </a:xfrm>
          <a:prstGeom prst="straightConnector1">
            <a:avLst/>
          </a:prstGeom>
          <a:noFill/>
          <a:ln w="15875" cap="flat" cmpd="sng">
            <a:solidFill>
              <a:schemeClr val="dk1"/>
            </a:solidFill>
            <a:prstDash val="solid"/>
            <a:round/>
            <a:headEnd type="none" w="med" len="med"/>
            <a:tailEnd type="triangle" w="lg" len="lg"/>
          </a:ln>
        </p:spPr>
      </p:cxnSp>
      <p:cxnSp>
        <p:nvCxnSpPr>
          <p:cNvPr id="848" name="Shape 848"/>
          <p:cNvCxnSpPr>
            <a:stCxn id="842" idx="3"/>
            <a:endCxn id="841" idx="3"/>
          </p:cNvCxnSpPr>
          <p:nvPr/>
        </p:nvCxnSpPr>
        <p:spPr>
          <a:xfrm rot="-5400000" flipH="1">
            <a:off x="3220935" y="2181699"/>
            <a:ext cx="353400" cy="1129800"/>
          </a:xfrm>
          <a:prstGeom prst="bentConnector4">
            <a:avLst>
              <a:gd name="adj1" fmla="val 24518"/>
              <a:gd name="adj2" fmla="val 142445"/>
            </a:avLst>
          </a:prstGeom>
          <a:noFill/>
          <a:ln w="15875" cap="flat" cmpd="sng">
            <a:solidFill>
              <a:schemeClr val="dk1"/>
            </a:solidFill>
            <a:prstDash val="solid"/>
            <a:round/>
            <a:headEnd type="none" w="med" len="med"/>
            <a:tailEnd type="triangle" w="lg" len="lg"/>
          </a:ln>
        </p:spPr>
      </p:cxnSp>
      <p:cxnSp>
        <p:nvCxnSpPr>
          <p:cNvPr id="849" name="Shape 849"/>
          <p:cNvCxnSpPr>
            <a:stCxn id="843" idx="3"/>
            <a:endCxn id="841" idx="3"/>
          </p:cNvCxnSpPr>
          <p:nvPr/>
        </p:nvCxnSpPr>
        <p:spPr>
          <a:xfrm rot="5400000">
            <a:off x="4131695" y="2400699"/>
            <a:ext cx="353400" cy="691800"/>
          </a:xfrm>
          <a:prstGeom prst="bentConnector2">
            <a:avLst/>
          </a:prstGeom>
          <a:noFill/>
          <a:ln w="15875" cap="flat" cmpd="sng">
            <a:solidFill>
              <a:schemeClr val="dk1"/>
            </a:solidFill>
            <a:prstDash val="solid"/>
            <a:round/>
            <a:headEnd type="none" w="med" len="med"/>
            <a:tailEnd type="triangle" w="lg" len="lg"/>
          </a:ln>
        </p:spPr>
      </p:cxnSp>
      <p:cxnSp>
        <p:nvCxnSpPr>
          <p:cNvPr id="850" name="Shape 850"/>
          <p:cNvCxnSpPr>
            <a:stCxn id="844" idx="3"/>
            <a:endCxn id="841" idx="3"/>
          </p:cNvCxnSpPr>
          <p:nvPr/>
        </p:nvCxnSpPr>
        <p:spPr>
          <a:xfrm rot="5400000">
            <a:off x="4984295" y="1576933"/>
            <a:ext cx="324600" cy="2368200"/>
          </a:xfrm>
          <a:prstGeom prst="bentConnector2">
            <a:avLst/>
          </a:prstGeom>
          <a:noFill/>
          <a:ln w="15875" cap="flat" cmpd="sng">
            <a:solidFill>
              <a:schemeClr val="dk1"/>
            </a:solidFill>
            <a:prstDash val="solid"/>
            <a:round/>
            <a:headEnd type="none" w="med" len="med"/>
            <a:tailEnd type="triangle" w="lg" len="lg"/>
          </a:ln>
        </p:spPr>
      </p:cxnSp>
      <p:cxnSp>
        <p:nvCxnSpPr>
          <p:cNvPr id="851" name="Shape 851"/>
          <p:cNvCxnSpPr>
            <a:stCxn id="845" idx="3"/>
            <a:endCxn id="841" idx="3"/>
          </p:cNvCxnSpPr>
          <p:nvPr/>
        </p:nvCxnSpPr>
        <p:spPr>
          <a:xfrm rot="5400000">
            <a:off x="5800356" y="731799"/>
            <a:ext cx="353400" cy="4029600"/>
          </a:xfrm>
          <a:prstGeom prst="bentConnector2">
            <a:avLst/>
          </a:prstGeom>
          <a:noFill/>
          <a:ln w="15875" cap="flat" cmpd="sng">
            <a:solidFill>
              <a:schemeClr val="dk1"/>
            </a:solidFill>
            <a:prstDash val="solid"/>
            <a:round/>
            <a:headEnd type="none" w="med" len="med"/>
            <a:tailEnd type="triangle" w="lg" len="lg"/>
          </a:ln>
        </p:spPr>
      </p:cxnSp>
      <p:sp>
        <p:nvSpPr>
          <p:cNvPr id="852" name="Shape 852"/>
          <p:cNvSpPr/>
          <p:nvPr/>
        </p:nvSpPr>
        <p:spPr>
          <a:xfrm>
            <a:off x="381000" y="3657600"/>
            <a:ext cx="1219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853" name="Shape 853"/>
          <p:cNvCxnSpPr>
            <a:stCxn id="846" idx="2"/>
            <a:endCxn id="852" idx="3"/>
          </p:cNvCxnSpPr>
          <p:nvPr/>
        </p:nvCxnSpPr>
        <p:spPr>
          <a:xfrm rot="10800000">
            <a:off x="1600259" y="3837649"/>
            <a:ext cx="441900" cy="0"/>
          </a:xfrm>
          <a:prstGeom prst="straightConnector1">
            <a:avLst/>
          </a:prstGeom>
          <a:noFill/>
          <a:ln w="15875" cap="flat" cmpd="sng">
            <a:solidFill>
              <a:schemeClr val="dk1"/>
            </a:solidFill>
            <a:prstDash val="solid"/>
            <a:round/>
            <a:headEnd type="none" w="med" len="med"/>
            <a:tailEnd type="triangle" w="lg" len="lg"/>
          </a:ln>
        </p:spPr>
      </p:cxnSp>
      <p:cxnSp>
        <p:nvCxnSpPr>
          <p:cNvPr id="854" name="Shape 854"/>
          <p:cNvCxnSpPr>
            <a:stCxn id="841" idx="2"/>
          </p:cNvCxnSpPr>
          <p:nvPr/>
        </p:nvCxnSpPr>
        <p:spPr>
          <a:xfrm>
            <a:off x="3314700" y="3103299"/>
            <a:ext cx="0" cy="1036800"/>
          </a:xfrm>
          <a:prstGeom prst="straightConnector1">
            <a:avLst/>
          </a:prstGeom>
          <a:noFill/>
          <a:ln w="15875" cap="flat" cmpd="sng">
            <a:solidFill>
              <a:schemeClr val="dk1"/>
            </a:solidFill>
            <a:prstDash val="solid"/>
            <a:round/>
            <a:headEnd type="none" w="med" len="med"/>
            <a:tailEnd type="triangle" w="lg" len="lg"/>
          </a:ln>
        </p:spPr>
      </p:cxnSp>
      <p:sp>
        <p:nvSpPr>
          <p:cNvPr id="855" name="Shape 855"/>
          <p:cNvSpPr txBox="1"/>
          <p:nvPr/>
        </p:nvSpPr>
        <p:spPr>
          <a:xfrm>
            <a:off x="1524000" y="3581400"/>
            <a:ext cx="6095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ADDE</a:t>
            </a:r>
          </a:p>
        </p:txBody>
      </p:sp>
      <p:sp>
        <p:nvSpPr>
          <p:cNvPr id="856" name="Shape 856"/>
          <p:cNvSpPr/>
          <p:nvPr/>
        </p:nvSpPr>
        <p:spPr>
          <a:xfrm>
            <a:off x="304800" y="4238364"/>
            <a:ext cx="13716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857" name="Shape 857"/>
          <p:cNvCxnSpPr>
            <a:stCxn id="852" idx="2"/>
            <a:endCxn id="856" idx="0"/>
          </p:cNvCxnSpPr>
          <p:nvPr/>
        </p:nvCxnSpPr>
        <p:spPr>
          <a:xfrm>
            <a:off x="990600" y="4017699"/>
            <a:ext cx="0" cy="220800"/>
          </a:xfrm>
          <a:prstGeom prst="straightConnector1">
            <a:avLst/>
          </a:prstGeom>
          <a:noFill/>
          <a:ln w="15875" cap="flat" cmpd="sng">
            <a:solidFill>
              <a:schemeClr val="dk1"/>
            </a:solidFill>
            <a:prstDash val="solid"/>
            <a:round/>
            <a:headEnd type="none" w="med" len="med"/>
            <a:tailEnd type="triangle" w="lg" len="lg"/>
          </a:ln>
        </p:spPr>
      </p:cxnSp>
      <p:sp>
        <p:nvSpPr>
          <p:cNvPr id="858" name="Shape 858"/>
          <p:cNvSpPr/>
          <p:nvPr/>
        </p:nvSpPr>
        <p:spPr>
          <a:xfrm>
            <a:off x="762000" y="4953000"/>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59" name="Shape 859"/>
          <p:cNvCxnSpPr>
            <a:stCxn id="856" idx="2"/>
            <a:endCxn id="858" idx="0"/>
          </p:cNvCxnSpPr>
          <p:nvPr/>
        </p:nvCxnSpPr>
        <p:spPr>
          <a:xfrm>
            <a:off x="990600" y="4771764"/>
            <a:ext cx="0" cy="181200"/>
          </a:xfrm>
          <a:prstGeom prst="straightConnector1">
            <a:avLst/>
          </a:prstGeom>
          <a:noFill/>
          <a:ln w="15875" cap="flat" cmpd="sng">
            <a:solidFill>
              <a:schemeClr val="dk1"/>
            </a:solidFill>
            <a:prstDash val="solid"/>
            <a:round/>
            <a:headEnd type="none" w="med" len="med"/>
            <a:tailEnd type="triangle" w="lg" len="lg"/>
          </a:ln>
        </p:spPr>
      </p:cxnSp>
      <p:sp>
        <p:nvSpPr>
          <p:cNvPr id="860" name="Shape 860"/>
          <p:cNvSpPr txBox="1"/>
          <p:nvPr/>
        </p:nvSpPr>
        <p:spPr>
          <a:xfrm>
            <a:off x="990600" y="47244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1" name="Shape 861"/>
          <p:cNvSpPr txBox="1"/>
          <p:nvPr/>
        </p:nvSpPr>
        <p:spPr>
          <a:xfrm>
            <a:off x="4648200" y="42672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cxnSp>
        <p:nvCxnSpPr>
          <p:cNvPr id="862" name="Shape 862"/>
          <p:cNvCxnSpPr>
            <a:stCxn id="856" idx="3"/>
          </p:cNvCxnSpPr>
          <p:nvPr/>
        </p:nvCxnSpPr>
        <p:spPr>
          <a:xfrm rot="10800000" flipH="1">
            <a:off x="1676400" y="4502064"/>
            <a:ext cx="228600" cy="3000"/>
          </a:xfrm>
          <a:prstGeom prst="straightConnector1">
            <a:avLst/>
          </a:prstGeom>
          <a:noFill/>
          <a:ln w="15875" cap="flat" cmpd="sng">
            <a:solidFill>
              <a:schemeClr val="dk1"/>
            </a:solidFill>
            <a:prstDash val="solid"/>
            <a:round/>
            <a:headEnd type="none" w="med" len="med"/>
            <a:tailEnd type="triangle" w="lg" len="lg"/>
          </a:ln>
        </p:spPr>
      </p:cxnSp>
      <p:sp>
        <p:nvSpPr>
          <p:cNvPr id="863" name="Shape 863"/>
          <p:cNvSpPr/>
          <p:nvPr/>
        </p:nvSpPr>
        <p:spPr>
          <a:xfrm>
            <a:off x="1905000" y="4140185"/>
            <a:ext cx="2819400" cy="7239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matching storm coverage and time?</a:t>
            </a:r>
          </a:p>
        </p:txBody>
      </p:sp>
      <p:cxnSp>
        <p:nvCxnSpPr>
          <p:cNvPr id="864" name="Shape 864"/>
          <p:cNvCxnSpPr>
            <a:stCxn id="863" idx="2"/>
          </p:cNvCxnSpPr>
          <p:nvPr/>
        </p:nvCxnSpPr>
        <p:spPr>
          <a:xfrm>
            <a:off x="3314700" y="4864085"/>
            <a:ext cx="1500" cy="165000"/>
          </a:xfrm>
          <a:prstGeom prst="straightConnector1">
            <a:avLst/>
          </a:prstGeom>
          <a:noFill/>
          <a:ln w="15875" cap="flat" cmpd="sng">
            <a:solidFill>
              <a:schemeClr val="dk1"/>
            </a:solidFill>
            <a:prstDash val="solid"/>
            <a:round/>
            <a:headEnd type="none" w="med" len="med"/>
            <a:tailEnd type="triangle" w="lg" len="lg"/>
          </a:ln>
        </p:spPr>
      </p:cxnSp>
      <p:cxnSp>
        <p:nvCxnSpPr>
          <p:cNvPr id="865" name="Shape 865"/>
          <p:cNvCxnSpPr>
            <a:stCxn id="863" idx="3"/>
          </p:cNvCxnSpPr>
          <p:nvPr/>
        </p:nvCxnSpPr>
        <p:spPr>
          <a:xfrm>
            <a:off x="4724400" y="4502135"/>
            <a:ext cx="492300" cy="0"/>
          </a:xfrm>
          <a:prstGeom prst="straightConnector1">
            <a:avLst/>
          </a:prstGeom>
          <a:noFill/>
          <a:ln w="15875" cap="flat" cmpd="sng">
            <a:solidFill>
              <a:schemeClr val="dk1"/>
            </a:solidFill>
            <a:prstDash val="solid"/>
            <a:round/>
            <a:headEnd type="none" w="med" len="med"/>
            <a:tailEnd type="triangle" w="lg" len="lg"/>
          </a:ln>
        </p:spPr>
      </p:cxnSp>
      <p:sp>
        <p:nvSpPr>
          <p:cNvPr id="866" name="Shape 866"/>
          <p:cNvSpPr txBox="1"/>
          <p:nvPr/>
        </p:nvSpPr>
        <p:spPr>
          <a:xfrm>
            <a:off x="3352800" y="4800600"/>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sp>
        <p:nvSpPr>
          <p:cNvPr id="867" name="Shape 867"/>
          <p:cNvSpPr/>
          <p:nvPr/>
        </p:nvSpPr>
        <p:spPr>
          <a:xfrm>
            <a:off x="5224460" y="4220000"/>
            <a:ext cx="1709739" cy="521681"/>
          </a:xfrm>
          <a:prstGeom prst="flowChartProcess">
            <a:avLst/>
          </a:prstGeom>
          <a:solidFill>
            <a:srgbClr val="6699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Run TRaP  code for orbits meeting time and location criteria [pctrpauto.pgm]</a:t>
            </a:r>
          </a:p>
        </p:txBody>
      </p:sp>
      <p:sp>
        <p:nvSpPr>
          <p:cNvPr id="868" name="Shape 868"/>
          <p:cNvSpPr/>
          <p:nvPr/>
        </p:nvSpPr>
        <p:spPr>
          <a:xfrm>
            <a:off x="7086600" y="3929832"/>
            <a:ext cx="205739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869" name="Shape 869"/>
          <p:cNvSpPr/>
          <p:nvPr/>
        </p:nvSpPr>
        <p:spPr>
          <a:xfrm>
            <a:off x="7223760" y="42383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SSMIS TRaPs</a:t>
            </a:r>
          </a:p>
        </p:txBody>
      </p:sp>
      <p:sp>
        <p:nvSpPr>
          <p:cNvPr id="870" name="Shape 870"/>
          <p:cNvSpPr/>
          <p:nvPr/>
        </p:nvSpPr>
        <p:spPr>
          <a:xfrm>
            <a:off x="7223760" y="45431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GHE TRaPs</a:t>
            </a:r>
          </a:p>
        </p:txBody>
      </p:sp>
      <p:sp>
        <p:nvSpPr>
          <p:cNvPr id="871" name="Shape 871"/>
          <p:cNvSpPr/>
          <p:nvPr/>
        </p:nvSpPr>
        <p:spPr>
          <a:xfrm>
            <a:off x="7223760" y="48479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872" name="Shape 872"/>
          <p:cNvSpPr/>
          <p:nvPr/>
        </p:nvSpPr>
        <p:spPr>
          <a:xfrm>
            <a:off x="5791200" y="3657600"/>
            <a:ext cx="533399"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Done</a:t>
            </a:r>
          </a:p>
        </p:txBody>
      </p:sp>
      <p:sp>
        <p:nvSpPr>
          <p:cNvPr id="873" name="Shape 873"/>
          <p:cNvSpPr txBox="1"/>
          <p:nvPr/>
        </p:nvSpPr>
        <p:spPr>
          <a:xfrm>
            <a:off x="1657350" y="42764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874" name="Shape 874"/>
          <p:cNvSpPr/>
          <p:nvPr/>
        </p:nvSpPr>
        <p:spPr>
          <a:xfrm>
            <a:off x="4419600" y="3076834"/>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AMSR2 orbit</a:t>
            </a:r>
          </a:p>
        </p:txBody>
      </p:sp>
      <p:cxnSp>
        <p:nvCxnSpPr>
          <p:cNvPr id="875" name="Shape 875"/>
          <p:cNvCxnSpPr>
            <a:stCxn id="874" idx="0"/>
            <a:endCxn id="841" idx="3"/>
          </p:cNvCxnSpPr>
          <p:nvPr/>
        </p:nvCxnSpPr>
        <p:spPr>
          <a:xfrm rot="5400000" flipH="1">
            <a:off x="4690343" y="2195434"/>
            <a:ext cx="153600" cy="1609200"/>
          </a:xfrm>
          <a:prstGeom prst="bentConnector2">
            <a:avLst/>
          </a:prstGeom>
          <a:noFill/>
          <a:ln w="15875" cap="flat" cmpd="sng">
            <a:solidFill>
              <a:schemeClr val="dk1"/>
            </a:solidFill>
            <a:prstDash val="solid"/>
            <a:round/>
            <a:headEnd type="none" w="med" len="med"/>
            <a:tailEnd type="triangle" w="lg" len="lg"/>
          </a:ln>
        </p:spPr>
      </p:cxnSp>
      <p:sp>
        <p:nvSpPr>
          <p:cNvPr id="876" name="Shape 876"/>
          <p:cNvSpPr/>
          <p:nvPr/>
        </p:nvSpPr>
        <p:spPr>
          <a:xfrm>
            <a:off x="7223760" y="5152764"/>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AMSR2 TRaPs</a:t>
            </a:r>
          </a:p>
        </p:txBody>
      </p:sp>
      <p:sp>
        <p:nvSpPr>
          <p:cNvPr id="877" name="Shape 877"/>
          <p:cNvSpPr/>
          <p:nvPr/>
        </p:nvSpPr>
        <p:spPr>
          <a:xfrm>
            <a:off x="7223760" y="5715000"/>
            <a:ext cx="1920239" cy="198516"/>
          </a:xfrm>
          <a:prstGeom prst="flowChartInputOutput">
            <a:avLst/>
          </a:prstGeom>
          <a:solidFill>
            <a:srgbClr val="FF9999"/>
          </a:solidFill>
          <a:ln w="15875" cap="flat" cmpd="sng">
            <a:solidFill>
              <a:schemeClr val="dk1"/>
            </a:solidFill>
            <a:prstDash val="dash"/>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21B2C8"/>
              </a:buClr>
              <a:buSzPct val="25000"/>
              <a:buFont typeface="Arial"/>
              <a:buNone/>
            </a:pPr>
            <a:r>
              <a:rPr lang="en-US" sz="1050" b="0" i="0" u="none" strike="noStrike" cap="none">
                <a:solidFill>
                  <a:srgbClr val="21B2C8"/>
                </a:solidFill>
                <a:latin typeface="Arial"/>
                <a:ea typeface="Arial"/>
                <a:cs typeface="Arial"/>
                <a:sym typeface="Arial"/>
              </a:rPr>
              <a:t>R-CLIPER</a:t>
            </a:r>
          </a:p>
        </p:txBody>
      </p:sp>
      <p:sp>
        <p:nvSpPr>
          <p:cNvPr id="878" name="Shape 878"/>
          <p:cNvSpPr/>
          <p:nvPr/>
        </p:nvSpPr>
        <p:spPr>
          <a:xfrm>
            <a:off x="3048000" y="5029200"/>
            <a:ext cx="536447"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879" name="Shape 879"/>
          <p:cNvCxnSpPr>
            <a:stCxn id="867" idx="0"/>
            <a:endCxn id="872" idx="2"/>
          </p:cNvCxnSpPr>
          <p:nvPr/>
        </p:nvCxnSpPr>
        <p:spPr>
          <a:xfrm rot="10800000">
            <a:off x="6058030" y="3969200"/>
            <a:ext cx="21300" cy="250800"/>
          </a:xfrm>
          <a:prstGeom prst="straightConnector1">
            <a:avLst/>
          </a:prstGeom>
          <a:noFill/>
          <a:ln w="15875" cap="flat" cmpd="sng">
            <a:solidFill>
              <a:schemeClr val="dk1"/>
            </a:solidFill>
            <a:prstDash val="solid"/>
            <a:round/>
            <a:headEnd type="none" w="med" len="med"/>
            <a:tailEnd type="triangle" w="lg" len="lg"/>
          </a:ln>
        </p:spPr>
      </p:cxnSp>
      <p:sp>
        <p:nvSpPr>
          <p:cNvPr id="880" name="Shape 880"/>
          <p:cNvSpPr/>
          <p:nvPr/>
        </p:nvSpPr>
        <p:spPr>
          <a:xfrm>
            <a:off x="3733800" y="5257800"/>
            <a:ext cx="2007108"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SSMIS orbit</a:t>
            </a:r>
          </a:p>
        </p:txBody>
      </p:sp>
      <p:sp>
        <p:nvSpPr>
          <p:cNvPr id="881" name="Shape 881"/>
          <p:cNvSpPr/>
          <p:nvPr/>
        </p:nvSpPr>
        <p:spPr>
          <a:xfrm>
            <a:off x="3886200" y="48006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AMSU/MHS orbit</a:t>
            </a:r>
          </a:p>
        </p:txBody>
      </p:sp>
      <p:sp>
        <p:nvSpPr>
          <p:cNvPr id="882" name="Shape 882"/>
          <p:cNvSpPr/>
          <p:nvPr/>
        </p:nvSpPr>
        <p:spPr>
          <a:xfrm>
            <a:off x="3733800" y="57150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from  GHE</a:t>
            </a:r>
          </a:p>
        </p:txBody>
      </p:sp>
      <p:sp>
        <p:nvSpPr>
          <p:cNvPr id="883" name="Shape 883"/>
          <p:cNvSpPr/>
          <p:nvPr/>
        </p:nvSpPr>
        <p:spPr>
          <a:xfrm>
            <a:off x="3657600" y="61722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ATMS orbit</a:t>
            </a:r>
          </a:p>
        </p:txBody>
      </p:sp>
      <p:sp>
        <p:nvSpPr>
          <p:cNvPr id="884" name="Shape 884"/>
          <p:cNvSpPr/>
          <p:nvPr/>
        </p:nvSpPr>
        <p:spPr>
          <a:xfrm>
            <a:off x="6248400" y="6019800"/>
            <a:ext cx="1920239" cy="360098"/>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AMSR2 orbit</a:t>
            </a:r>
          </a:p>
        </p:txBody>
      </p:sp>
      <p:sp>
        <p:nvSpPr>
          <p:cNvPr id="885" name="Shape 885"/>
          <p:cNvSpPr/>
          <p:nvPr/>
        </p:nvSpPr>
        <p:spPr>
          <a:xfrm>
            <a:off x="6248400" y="3076834"/>
            <a:ext cx="1920239" cy="360098"/>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Geolocation data for GMI orbit</a:t>
            </a:r>
          </a:p>
        </p:txBody>
      </p:sp>
      <p:cxnSp>
        <p:nvCxnSpPr>
          <p:cNvPr id="886" name="Shape 886"/>
          <p:cNvCxnSpPr>
            <a:stCxn id="885" idx="1"/>
            <a:endCxn id="841" idx="3"/>
          </p:cNvCxnSpPr>
          <p:nvPr/>
        </p:nvCxnSpPr>
        <p:spPr>
          <a:xfrm rot="5400000" flipH="1">
            <a:off x="5508719" y="1377034"/>
            <a:ext cx="153600" cy="3246000"/>
          </a:xfrm>
          <a:prstGeom prst="bentConnector2">
            <a:avLst/>
          </a:prstGeom>
          <a:noFill/>
          <a:ln w="15875" cap="flat" cmpd="sng">
            <a:solidFill>
              <a:schemeClr val="dk1"/>
            </a:solidFill>
            <a:prstDash val="solid"/>
            <a:round/>
            <a:headEnd type="none" w="med" len="med"/>
            <a:tailEnd type="triangle" w="lg" len="lg"/>
          </a:ln>
        </p:spPr>
      </p:cxnSp>
      <p:sp>
        <p:nvSpPr>
          <p:cNvPr id="887" name="Shape 887"/>
          <p:cNvSpPr/>
          <p:nvPr/>
        </p:nvSpPr>
        <p:spPr>
          <a:xfrm>
            <a:off x="7223760" y="5410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888" name="Shape 888"/>
          <p:cNvCxnSpPr>
            <a:stCxn id="867" idx="3"/>
            <a:endCxn id="868" idx="2"/>
          </p:cNvCxnSpPr>
          <p:nvPr/>
        </p:nvCxnSpPr>
        <p:spPr>
          <a:xfrm rot="10800000" flipH="1">
            <a:off x="6934200" y="4029040"/>
            <a:ext cx="358200" cy="451800"/>
          </a:xfrm>
          <a:prstGeom prst="bentConnector3">
            <a:avLst>
              <a:gd name="adj1" fmla="val 49992"/>
            </a:avLst>
          </a:prstGeom>
          <a:noFill/>
          <a:ln w="15875" cap="flat" cmpd="sng">
            <a:solidFill>
              <a:schemeClr val="dk1"/>
            </a:solidFill>
            <a:prstDash val="solid"/>
            <a:round/>
            <a:headEnd type="none" w="med" len="med"/>
            <a:tailEnd type="triangle" w="lg" len="lg"/>
          </a:ln>
        </p:spPr>
      </p:cxnSp>
      <p:cxnSp>
        <p:nvCxnSpPr>
          <p:cNvPr id="889" name="Shape 889"/>
          <p:cNvCxnSpPr>
            <a:stCxn id="867" idx="3"/>
            <a:endCxn id="869" idx="2"/>
          </p:cNvCxnSpPr>
          <p:nvPr/>
        </p:nvCxnSpPr>
        <p:spPr>
          <a:xfrm rot="10800000" flipH="1">
            <a:off x="6934200" y="4337740"/>
            <a:ext cx="481500" cy="1431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0" name="Shape 890"/>
          <p:cNvCxnSpPr>
            <a:stCxn id="867" idx="3"/>
            <a:endCxn id="870" idx="2"/>
          </p:cNvCxnSpPr>
          <p:nvPr/>
        </p:nvCxnSpPr>
        <p:spPr>
          <a:xfrm>
            <a:off x="6934200" y="4480840"/>
            <a:ext cx="481500" cy="161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1" name="Shape 891"/>
          <p:cNvCxnSpPr>
            <a:stCxn id="867" idx="3"/>
            <a:endCxn id="871" idx="2"/>
          </p:cNvCxnSpPr>
          <p:nvPr/>
        </p:nvCxnSpPr>
        <p:spPr>
          <a:xfrm>
            <a:off x="6934200" y="4480840"/>
            <a:ext cx="481500" cy="4665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2" name="Shape 892"/>
          <p:cNvCxnSpPr>
            <a:stCxn id="867" idx="3"/>
            <a:endCxn id="876" idx="2"/>
          </p:cNvCxnSpPr>
          <p:nvPr/>
        </p:nvCxnSpPr>
        <p:spPr>
          <a:xfrm>
            <a:off x="6934200" y="4480840"/>
            <a:ext cx="481500" cy="7713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3" name="Shape 893"/>
          <p:cNvCxnSpPr>
            <a:stCxn id="867" idx="3"/>
            <a:endCxn id="887" idx="2"/>
          </p:cNvCxnSpPr>
          <p:nvPr/>
        </p:nvCxnSpPr>
        <p:spPr>
          <a:xfrm>
            <a:off x="6934200" y="4480840"/>
            <a:ext cx="481500" cy="1028700"/>
          </a:xfrm>
          <a:prstGeom prst="bentConnector3">
            <a:avLst>
              <a:gd name="adj1" fmla="val 50009"/>
            </a:avLst>
          </a:prstGeom>
          <a:noFill/>
          <a:ln w="15875" cap="flat" cmpd="sng">
            <a:solidFill>
              <a:schemeClr val="dk1"/>
            </a:solidFill>
            <a:prstDash val="solid"/>
            <a:round/>
            <a:headEnd type="none" w="med" len="med"/>
            <a:tailEnd type="triangle" w="lg" len="lg"/>
          </a:ln>
        </p:spPr>
      </p:cxnSp>
      <p:cxnSp>
        <p:nvCxnSpPr>
          <p:cNvPr id="894" name="Shape 894"/>
          <p:cNvCxnSpPr>
            <a:stCxn id="867" idx="3"/>
            <a:endCxn id="877" idx="2"/>
          </p:cNvCxnSpPr>
          <p:nvPr/>
        </p:nvCxnSpPr>
        <p:spPr>
          <a:xfrm>
            <a:off x="6934200" y="4480840"/>
            <a:ext cx="481500" cy="1333500"/>
          </a:xfrm>
          <a:prstGeom prst="bentConnector3">
            <a:avLst>
              <a:gd name="adj1" fmla="val 50009"/>
            </a:avLst>
          </a:prstGeom>
          <a:noFill/>
          <a:ln w="15875" cap="flat" cmpd="sng">
            <a:solidFill>
              <a:schemeClr val="dk1"/>
            </a:solidFill>
            <a:prstDash val="solid"/>
            <a:round/>
            <a:headEnd type="none" w="med" len="med"/>
            <a:tailEnd type="triangle" w="lg" len="lg"/>
          </a:ln>
        </p:spPr>
      </p:cxnSp>
      <p:sp>
        <p:nvSpPr>
          <p:cNvPr id="895" name="Shape 895"/>
          <p:cNvSpPr/>
          <p:nvPr/>
        </p:nvSpPr>
        <p:spPr>
          <a:xfrm>
            <a:off x="6248400" y="6497901"/>
            <a:ext cx="1920239" cy="360098"/>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Rain Rate for GMI orbit</a:t>
            </a:r>
          </a:p>
        </p:txBody>
      </p:sp>
      <p:cxnSp>
        <p:nvCxnSpPr>
          <p:cNvPr id="896" name="Shape 896"/>
          <p:cNvCxnSpPr>
            <a:stCxn id="881" idx="5"/>
            <a:endCxn id="867" idx="2"/>
          </p:cNvCxnSpPr>
          <p:nvPr/>
        </p:nvCxnSpPr>
        <p:spPr>
          <a:xfrm rot="10800000" flipH="1">
            <a:off x="5614415" y="4741549"/>
            <a:ext cx="465000" cy="239100"/>
          </a:xfrm>
          <a:prstGeom prst="bentConnector2">
            <a:avLst/>
          </a:prstGeom>
          <a:noFill/>
          <a:ln w="15875" cap="flat" cmpd="sng">
            <a:solidFill>
              <a:schemeClr val="dk1"/>
            </a:solidFill>
            <a:prstDash val="solid"/>
            <a:round/>
            <a:headEnd type="none" w="med" len="med"/>
            <a:tailEnd type="triangle" w="lg" len="lg"/>
          </a:ln>
        </p:spPr>
      </p:cxnSp>
      <p:cxnSp>
        <p:nvCxnSpPr>
          <p:cNvPr id="897" name="Shape 897"/>
          <p:cNvCxnSpPr>
            <a:stCxn id="880" idx="5"/>
            <a:endCxn id="867" idx="2"/>
          </p:cNvCxnSpPr>
          <p:nvPr/>
        </p:nvCxnSpPr>
        <p:spPr>
          <a:xfrm rot="10800000" flipH="1">
            <a:off x="5540197" y="4741549"/>
            <a:ext cx="539100" cy="696300"/>
          </a:xfrm>
          <a:prstGeom prst="bentConnector2">
            <a:avLst/>
          </a:prstGeom>
          <a:noFill/>
          <a:ln w="15875" cap="flat" cmpd="sng">
            <a:solidFill>
              <a:schemeClr val="dk1"/>
            </a:solidFill>
            <a:prstDash val="solid"/>
            <a:round/>
            <a:headEnd type="none" w="med" len="med"/>
            <a:tailEnd type="triangle" w="lg" len="lg"/>
          </a:ln>
        </p:spPr>
      </p:cxnSp>
      <p:cxnSp>
        <p:nvCxnSpPr>
          <p:cNvPr id="898" name="Shape 898"/>
          <p:cNvCxnSpPr>
            <a:stCxn id="882" idx="5"/>
            <a:endCxn id="867" idx="2"/>
          </p:cNvCxnSpPr>
          <p:nvPr/>
        </p:nvCxnSpPr>
        <p:spPr>
          <a:xfrm rot="10800000" flipH="1">
            <a:off x="5462015" y="4741549"/>
            <a:ext cx="617400" cy="1153500"/>
          </a:xfrm>
          <a:prstGeom prst="bentConnector2">
            <a:avLst/>
          </a:prstGeom>
          <a:noFill/>
          <a:ln w="15875" cap="flat" cmpd="sng">
            <a:solidFill>
              <a:schemeClr val="dk1"/>
            </a:solidFill>
            <a:prstDash val="solid"/>
            <a:round/>
            <a:headEnd type="none" w="med" len="med"/>
            <a:tailEnd type="triangle" w="lg" len="lg"/>
          </a:ln>
        </p:spPr>
      </p:cxnSp>
      <p:cxnSp>
        <p:nvCxnSpPr>
          <p:cNvPr id="899" name="Shape 899"/>
          <p:cNvCxnSpPr>
            <a:stCxn id="883" idx="5"/>
            <a:endCxn id="867" idx="2"/>
          </p:cNvCxnSpPr>
          <p:nvPr/>
        </p:nvCxnSpPr>
        <p:spPr>
          <a:xfrm rot="10800000" flipH="1">
            <a:off x="5385815" y="4741549"/>
            <a:ext cx="693600" cy="1610700"/>
          </a:xfrm>
          <a:prstGeom prst="bentConnector2">
            <a:avLst/>
          </a:prstGeom>
          <a:noFill/>
          <a:ln w="15875" cap="flat" cmpd="sng">
            <a:solidFill>
              <a:schemeClr val="dk1"/>
            </a:solidFill>
            <a:prstDash val="solid"/>
            <a:round/>
            <a:headEnd type="none" w="med" len="med"/>
            <a:tailEnd type="triangle" w="lg" len="lg"/>
          </a:ln>
        </p:spPr>
      </p:cxnSp>
      <p:cxnSp>
        <p:nvCxnSpPr>
          <p:cNvPr id="900" name="Shape 900"/>
          <p:cNvCxnSpPr>
            <a:stCxn id="884" idx="2"/>
            <a:endCxn id="867" idx="2"/>
          </p:cNvCxnSpPr>
          <p:nvPr/>
        </p:nvCxnSpPr>
        <p:spPr>
          <a:xfrm rot="10800000">
            <a:off x="6079224" y="4741549"/>
            <a:ext cx="361200" cy="1458300"/>
          </a:xfrm>
          <a:prstGeom prst="bentConnector2">
            <a:avLst/>
          </a:prstGeom>
          <a:noFill/>
          <a:ln w="15875" cap="flat" cmpd="sng">
            <a:solidFill>
              <a:schemeClr val="dk1"/>
            </a:solidFill>
            <a:prstDash val="solid"/>
            <a:round/>
            <a:headEnd type="none" w="med" len="med"/>
            <a:tailEnd type="triangle" w="lg" len="lg"/>
          </a:ln>
        </p:spPr>
      </p:cxnSp>
      <p:cxnSp>
        <p:nvCxnSpPr>
          <p:cNvPr id="901" name="Shape 901"/>
          <p:cNvCxnSpPr>
            <a:stCxn id="895" idx="2"/>
            <a:endCxn id="867" idx="2"/>
          </p:cNvCxnSpPr>
          <p:nvPr/>
        </p:nvCxnSpPr>
        <p:spPr>
          <a:xfrm rot="10800000">
            <a:off x="6079224" y="4741750"/>
            <a:ext cx="361200" cy="1936200"/>
          </a:xfrm>
          <a:prstGeom prst="bentConnector2">
            <a:avLst/>
          </a:prstGeom>
          <a:noFill/>
          <a:ln w="15875" cap="flat" cmpd="sng">
            <a:solidFill>
              <a:schemeClr val="dk1"/>
            </a:solidFill>
            <a:prstDash val="solid"/>
            <a:round/>
            <a:headEnd type="none" w="med" len="med"/>
            <a:tailEnd type="triangle" w="lg" len="lg"/>
          </a:ln>
        </p:spPr>
      </p:cxnSp>
      <p:sp>
        <p:nvSpPr>
          <p:cNvPr id="902" name="Shape 902"/>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(2/4)</a:t>
            </a:r>
          </a:p>
        </p:txBody>
      </p:sp>
      <p:sp>
        <p:nvSpPr>
          <p:cNvPr id="903" name="Shape 90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381000" y="2133600"/>
            <a:ext cx="8229600" cy="4389436"/>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Generate eTRaPs</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For each storm, collect all TRaPs for this storm at different time period and generate eTRaP products for this storm in McIDAS format.</a:t>
            </a:r>
          </a:p>
          <a:p>
            <a:pPr marL="823913" marR="0" lvl="1" indent="-468313" algn="l" rtl="0">
              <a:spcBef>
                <a:spcPts val="480"/>
              </a:spcBef>
              <a:spcAft>
                <a:spcPts val="0"/>
              </a:spcAft>
              <a:buClr>
                <a:schemeClr val="accent1"/>
              </a:buClr>
              <a:buSzPct val="85000"/>
              <a:buFont typeface="Garamond"/>
              <a:buAutoNum type="arabicPeriod"/>
            </a:pPr>
            <a:r>
              <a:rPr lang="en-US" sz="2400" b="0" i="0" u="none" strike="noStrike" cap="none">
                <a:solidFill>
                  <a:schemeClr val="dk1"/>
                </a:solidFill>
                <a:latin typeface="Calibri"/>
                <a:ea typeface="Calibri"/>
                <a:cs typeface="Calibri"/>
                <a:sym typeface="Calibri"/>
              </a:rPr>
              <a:t>Convert eTRaP product from McIDAS to ASCII and images.</a:t>
            </a:r>
          </a:p>
        </p:txBody>
      </p:sp>
      <p:sp>
        <p:nvSpPr>
          <p:cNvPr id="909" name="Shape 90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(3/4)</a:t>
            </a:r>
          </a:p>
        </p:txBody>
      </p:sp>
      <p:sp>
        <p:nvSpPr>
          <p:cNvPr id="910" name="Shape 91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p:nvPr/>
        </p:nvSpPr>
        <p:spPr>
          <a:xfrm>
            <a:off x="219075" y="3153099"/>
            <a:ext cx="1600200" cy="198516"/>
          </a:xfrm>
          <a:prstGeom prst="flowChartPredefinedProcess">
            <a:avLst/>
          </a:prstGeom>
          <a:solidFill>
            <a:srgbClr val="CCFFFF"/>
          </a:solidFill>
          <a:ln w="15875" cap="flat" cmpd="sng">
            <a:solidFill>
              <a:srgbClr val="000000"/>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generator</a:t>
            </a:r>
          </a:p>
        </p:txBody>
      </p:sp>
      <p:sp>
        <p:nvSpPr>
          <p:cNvPr id="916" name="Shape 916"/>
          <p:cNvSpPr/>
          <p:nvPr/>
        </p:nvSpPr>
        <p:spPr>
          <a:xfrm>
            <a:off x="1219200" y="2133600"/>
            <a:ext cx="2148840"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AMSU/MHS TRaPs</a:t>
            </a:r>
          </a:p>
        </p:txBody>
      </p:sp>
      <p:sp>
        <p:nvSpPr>
          <p:cNvPr id="917" name="Shape 917"/>
          <p:cNvSpPr/>
          <p:nvPr/>
        </p:nvSpPr>
        <p:spPr>
          <a:xfrm>
            <a:off x="13716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SSMIS TRaPs</a:t>
            </a:r>
          </a:p>
        </p:txBody>
      </p:sp>
      <p:sp>
        <p:nvSpPr>
          <p:cNvPr id="918" name="Shape 918"/>
          <p:cNvSpPr/>
          <p:nvPr/>
        </p:nvSpPr>
        <p:spPr>
          <a:xfrm>
            <a:off x="1295400" y="27432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GHE TRaPs</a:t>
            </a:r>
          </a:p>
        </p:txBody>
      </p:sp>
      <p:sp>
        <p:nvSpPr>
          <p:cNvPr id="919" name="Shape 919"/>
          <p:cNvSpPr/>
          <p:nvPr/>
        </p:nvSpPr>
        <p:spPr>
          <a:xfrm>
            <a:off x="3733800" y="21336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ATMS TRaPs</a:t>
            </a:r>
          </a:p>
        </p:txBody>
      </p:sp>
      <p:sp>
        <p:nvSpPr>
          <p:cNvPr id="920" name="Shape 920"/>
          <p:cNvSpPr/>
          <p:nvPr/>
        </p:nvSpPr>
        <p:spPr>
          <a:xfrm>
            <a:off x="228600" y="3704964"/>
            <a:ext cx="1600200"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info on all active storms</a:t>
            </a:r>
          </a:p>
        </p:txBody>
      </p:sp>
      <p:cxnSp>
        <p:nvCxnSpPr>
          <p:cNvPr id="921" name="Shape 921"/>
          <p:cNvCxnSpPr>
            <a:stCxn id="915" idx="2"/>
            <a:endCxn id="920" idx="0"/>
          </p:cNvCxnSpPr>
          <p:nvPr/>
        </p:nvCxnSpPr>
        <p:spPr>
          <a:xfrm>
            <a:off x="1019175" y="3351615"/>
            <a:ext cx="9600" cy="353400"/>
          </a:xfrm>
          <a:prstGeom prst="straightConnector1">
            <a:avLst/>
          </a:prstGeom>
          <a:noFill/>
          <a:ln w="15875" cap="flat" cmpd="sng">
            <a:solidFill>
              <a:schemeClr val="dk1"/>
            </a:solidFill>
            <a:prstDash val="solid"/>
            <a:round/>
            <a:headEnd type="none" w="med" len="med"/>
            <a:tailEnd type="triangle" w="lg" len="lg"/>
          </a:ln>
        </p:spPr>
      </p:cxnSp>
      <p:sp>
        <p:nvSpPr>
          <p:cNvPr id="922" name="Shape 922"/>
          <p:cNvSpPr/>
          <p:nvPr/>
        </p:nvSpPr>
        <p:spPr>
          <a:xfrm>
            <a:off x="295275" y="4361475"/>
            <a:ext cx="1447800" cy="533400"/>
          </a:xfrm>
          <a:prstGeom prst="flowChartDecision">
            <a:avLst/>
          </a:prstGeom>
          <a:solidFill>
            <a:srgbClr val="CCFF99"/>
          </a:solidFill>
          <a:ln w="15875" cap="flat" cmpd="sng">
            <a:solidFill>
              <a:srgbClr val="000000"/>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Active storms?</a:t>
            </a:r>
          </a:p>
        </p:txBody>
      </p:sp>
      <p:cxnSp>
        <p:nvCxnSpPr>
          <p:cNvPr id="923" name="Shape 923"/>
          <p:cNvCxnSpPr>
            <a:stCxn id="920" idx="2"/>
            <a:endCxn id="922" idx="0"/>
          </p:cNvCxnSpPr>
          <p:nvPr/>
        </p:nvCxnSpPr>
        <p:spPr>
          <a:xfrm flipH="1">
            <a:off x="1019100" y="4065063"/>
            <a:ext cx="9600" cy="296400"/>
          </a:xfrm>
          <a:prstGeom prst="straightConnector1">
            <a:avLst/>
          </a:prstGeom>
          <a:noFill/>
          <a:ln w="15875" cap="flat" cmpd="sng">
            <a:solidFill>
              <a:schemeClr val="dk1"/>
            </a:solidFill>
            <a:prstDash val="solid"/>
            <a:round/>
            <a:headEnd type="none" w="med" len="med"/>
            <a:tailEnd type="triangle" w="lg" len="lg"/>
          </a:ln>
        </p:spPr>
      </p:cxnSp>
      <p:sp>
        <p:nvSpPr>
          <p:cNvPr id="924" name="Shape 924"/>
          <p:cNvSpPr/>
          <p:nvPr/>
        </p:nvSpPr>
        <p:spPr>
          <a:xfrm>
            <a:off x="800100" y="5214266"/>
            <a:ext cx="457200" cy="311610"/>
          </a:xfrm>
          <a:prstGeom prst="flowChartTerminator">
            <a:avLst/>
          </a:prstGeom>
          <a:solidFill>
            <a:srgbClr val="FFFF99"/>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Exit</a:t>
            </a:r>
          </a:p>
        </p:txBody>
      </p:sp>
      <p:cxnSp>
        <p:nvCxnSpPr>
          <p:cNvPr id="925" name="Shape 925"/>
          <p:cNvCxnSpPr>
            <a:stCxn id="922" idx="2"/>
            <a:endCxn id="924" idx="0"/>
          </p:cNvCxnSpPr>
          <p:nvPr/>
        </p:nvCxnSpPr>
        <p:spPr>
          <a:xfrm>
            <a:off x="1019175" y="4894875"/>
            <a:ext cx="9600" cy="319500"/>
          </a:xfrm>
          <a:prstGeom prst="straightConnector1">
            <a:avLst/>
          </a:prstGeom>
          <a:noFill/>
          <a:ln w="15875" cap="flat" cmpd="sng">
            <a:solidFill>
              <a:schemeClr val="dk1"/>
            </a:solidFill>
            <a:prstDash val="solid"/>
            <a:round/>
            <a:headEnd type="none" w="med" len="med"/>
            <a:tailEnd type="triangle" w="lg" len="lg"/>
          </a:ln>
        </p:spPr>
      </p:cxnSp>
      <p:sp>
        <p:nvSpPr>
          <p:cNvPr id="926" name="Shape 926"/>
          <p:cNvSpPr txBox="1"/>
          <p:nvPr/>
        </p:nvSpPr>
        <p:spPr>
          <a:xfrm>
            <a:off x="800100" y="4847964"/>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a:solidFill>
                  <a:schemeClr val="dk1"/>
                </a:solidFill>
                <a:latin typeface="Arial"/>
                <a:ea typeface="Arial"/>
                <a:cs typeface="Arial"/>
                <a:sym typeface="Arial"/>
              </a:rPr>
              <a:t>N</a:t>
            </a:r>
          </a:p>
        </p:txBody>
      </p:sp>
      <p:cxnSp>
        <p:nvCxnSpPr>
          <p:cNvPr id="927" name="Shape 927"/>
          <p:cNvCxnSpPr>
            <a:stCxn id="922" idx="3"/>
          </p:cNvCxnSpPr>
          <p:nvPr/>
        </p:nvCxnSpPr>
        <p:spPr>
          <a:xfrm>
            <a:off x="1743075" y="4628175"/>
            <a:ext cx="1535700" cy="0"/>
          </a:xfrm>
          <a:prstGeom prst="straightConnector1">
            <a:avLst/>
          </a:prstGeom>
          <a:noFill/>
          <a:ln w="15875" cap="flat" cmpd="sng">
            <a:solidFill>
              <a:schemeClr val="dk1"/>
            </a:solidFill>
            <a:prstDash val="solid"/>
            <a:round/>
            <a:headEnd type="none" w="med" len="med"/>
            <a:tailEnd type="triangle" w="lg" len="lg"/>
          </a:ln>
        </p:spPr>
      </p:cxnSp>
      <p:cxnSp>
        <p:nvCxnSpPr>
          <p:cNvPr id="928" name="Shape 928"/>
          <p:cNvCxnSpPr/>
          <p:nvPr/>
        </p:nvCxnSpPr>
        <p:spPr>
          <a:xfrm>
            <a:off x="4195571" y="4607694"/>
            <a:ext cx="418338" cy="0"/>
          </a:xfrm>
          <a:prstGeom prst="straightConnector1">
            <a:avLst/>
          </a:prstGeom>
          <a:noFill/>
          <a:ln w="15875" cap="flat" cmpd="sng">
            <a:solidFill>
              <a:schemeClr val="dk1"/>
            </a:solidFill>
            <a:prstDash val="solid"/>
            <a:round/>
            <a:headEnd type="none" w="med" len="med"/>
            <a:tailEnd type="triangle" w="lg" len="lg"/>
          </a:ln>
        </p:spPr>
      </p:cxnSp>
      <p:sp>
        <p:nvSpPr>
          <p:cNvPr id="929" name="Shape 929"/>
          <p:cNvSpPr/>
          <p:nvPr/>
        </p:nvSpPr>
        <p:spPr>
          <a:xfrm>
            <a:off x="2620899" y="4427646"/>
            <a:ext cx="1674114"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Collect TRaPs and generate eTRaP products</a:t>
            </a:r>
          </a:p>
        </p:txBody>
      </p:sp>
      <p:sp>
        <p:nvSpPr>
          <p:cNvPr id="930" name="Shape 930"/>
          <p:cNvSpPr txBox="1"/>
          <p:nvPr/>
        </p:nvSpPr>
        <p:spPr>
          <a:xfrm>
            <a:off x="1842134" y="4361475"/>
            <a:ext cx="152399"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Y</a:t>
            </a:r>
          </a:p>
        </p:txBody>
      </p:sp>
      <p:sp>
        <p:nvSpPr>
          <p:cNvPr id="931" name="Shape 931"/>
          <p:cNvSpPr/>
          <p:nvPr/>
        </p:nvSpPr>
        <p:spPr>
          <a:xfrm>
            <a:off x="3733800" y="2438400"/>
            <a:ext cx="1920239" cy="198516"/>
          </a:xfrm>
          <a:prstGeom prst="flowChartInputOutput">
            <a:avLst/>
          </a:prstGeom>
          <a:solidFill>
            <a:srgbClr val="CC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 AMSR2 TRaPs</a:t>
            </a:r>
          </a:p>
        </p:txBody>
      </p:sp>
      <p:pic>
        <p:nvPicPr>
          <p:cNvPr id="932" name="Shape 932"/>
          <p:cNvPicPr preferRelativeResize="0">
            <a:picLocks noGrp="1"/>
          </p:cNvPicPr>
          <p:nvPr>
            <p:ph type="body" idx="1"/>
          </p:nvPr>
        </p:nvPicPr>
        <p:blipFill rotWithShape="1">
          <a:blip r:embed="rId3">
            <a:alphaModFix/>
          </a:blip>
          <a:srcRect/>
          <a:stretch/>
        </p:blipFill>
        <p:spPr>
          <a:xfrm>
            <a:off x="1107976" y="5330285"/>
            <a:ext cx="3464022" cy="1257432"/>
          </a:xfrm>
          <a:prstGeom prst="rect">
            <a:avLst/>
          </a:prstGeom>
          <a:noFill/>
          <a:ln>
            <a:noFill/>
          </a:ln>
        </p:spPr>
      </p:pic>
      <p:sp>
        <p:nvSpPr>
          <p:cNvPr id="933" name="Shape 933"/>
          <p:cNvSpPr/>
          <p:nvPr/>
        </p:nvSpPr>
        <p:spPr>
          <a:xfrm>
            <a:off x="4575807" y="3751875"/>
            <a:ext cx="2726055" cy="1491176"/>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1.ensemble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2.probability-matched ensemble mean rainfall(6-h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3.PoP exceeding 25 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4.PoP exceeding 50mm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5. PoP exceeding 75mm( 6-h)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6. PoP exceeding 100m (6-h and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7. PoP exceeding 150 mm (24-h)</a:t>
            </a:r>
          </a:p>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8. PoP exceeding 200 mm (24-h)</a:t>
            </a:r>
          </a:p>
        </p:txBody>
      </p:sp>
      <p:sp>
        <p:nvSpPr>
          <p:cNvPr id="934" name="Shape 934"/>
          <p:cNvSpPr txBox="1"/>
          <p:nvPr/>
        </p:nvSpPr>
        <p:spPr>
          <a:xfrm>
            <a:off x="5486398" y="5214266"/>
            <a:ext cx="685801" cy="2462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McIDAS</a:t>
            </a:r>
          </a:p>
        </p:txBody>
      </p:sp>
      <p:sp>
        <p:nvSpPr>
          <p:cNvPr id="935" name="Shape 935"/>
          <p:cNvSpPr/>
          <p:nvPr/>
        </p:nvSpPr>
        <p:spPr>
          <a:xfrm>
            <a:off x="7731629" y="4346855"/>
            <a:ext cx="1080137" cy="360098"/>
          </a:xfrm>
          <a:prstGeom prst="flowChartProcess">
            <a:avLst/>
          </a:prstGeom>
          <a:solidFill>
            <a:srgbClr val="99CCFF"/>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eTRaP data format converter</a:t>
            </a:r>
          </a:p>
        </p:txBody>
      </p:sp>
      <p:cxnSp>
        <p:nvCxnSpPr>
          <p:cNvPr id="936" name="Shape 936"/>
          <p:cNvCxnSpPr/>
          <p:nvPr/>
        </p:nvCxnSpPr>
        <p:spPr>
          <a:xfrm>
            <a:off x="7313292" y="4595764"/>
            <a:ext cx="418338" cy="0"/>
          </a:xfrm>
          <a:prstGeom prst="straightConnector1">
            <a:avLst/>
          </a:prstGeom>
          <a:noFill/>
          <a:ln w="15875" cap="flat" cmpd="sng">
            <a:solidFill>
              <a:schemeClr val="dk1"/>
            </a:solidFill>
            <a:prstDash val="solid"/>
            <a:round/>
            <a:headEnd type="none" w="med" len="med"/>
            <a:tailEnd type="triangle" w="lg" len="lg"/>
          </a:ln>
        </p:spPr>
      </p:cxnSp>
      <p:cxnSp>
        <p:nvCxnSpPr>
          <p:cNvPr id="937" name="Shape 937"/>
          <p:cNvCxnSpPr>
            <a:stCxn id="935" idx="2"/>
          </p:cNvCxnSpPr>
          <p:nvPr/>
        </p:nvCxnSpPr>
        <p:spPr>
          <a:xfrm>
            <a:off x="8271698" y="4706954"/>
            <a:ext cx="0" cy="797700"/>
          </a:xfrm>
          <a:prstGeom prst="straightConnector1">
            <a:avLst/>
          </a:prstGeom>
          <a:noFill/>
          <a:ln w="15875" cap="flat" cmpd="sng">
            <a:solidFill>
              <a:schemeClr val="dk1"/>
            </a:solidFill>
            <a:prstDash val="solid"/>
            <a:round/>
            <a:headEnd type="none" w="med" len="med"/>
            <a:tailEnd type="triangle" w="lg" len="lg"/>
          </a:ln>
        </p:spPr>
      </p:cxnSp>
      <p:sp>
        <p:nvSpPr>
          <p:cNvPr id="938" name="Shape 938"/>
          <p:cNvSpPr/>
          <p:nvPr/>
        </p:nvSpPr>
        <p:spPr>
          <a:xfrm>
            <a:off x="7485314" y="5504567"/>
            <a:ext cx="1572767" cy="360098"/>
          </a:xfrm>
          <a:prstGeom prst="flowChartProcess">
            <a:avLst/>
          </a:prstGeom>
          <a:gradFill>
            <a:gsLst>
              <a:gs pos="0">
                <a:srgbClr val="949494"/>
              </a:gs>
              <a:gs pos="43000">
                <a:srgbClr val="C4C4C4"/>
              </a:gs>
              <a:gs pos="93000">
                <a:srgbClr val="EDEDED"/>
              </a:gs>
              <a:gs pos="100000">
                <a:srgbClr val="F9F9F9"/>
              </a:gs>
            </a:gsLst>
            <a:path path="circle">
              <a:fillToRect l="50000" t="50000" r="50000" b="50000"/>
            </a:path>
            <a:tileRect/>
          </a:gradFill>
          <a:ln w="9525" cap="flat" cmpd="sng">
            <a:solidFill>
              <a:schemeClr val="dk1"/>
            </a:solidFill>
            <a:prstDash val="solid"/>
            <a:round/>
            <a:headEnd type="none" w="med" len="med"/>
            <a:tailEnd type="none" w="med" len="med"/>
          </a:ln>
          <a:effectLst>
            <a:outerShdw blurRad="57150" dist="38100" dir="5400000" algn="ctr" rotWithShape="0">
              <a:srgbClr val="000000"/>
            </a:outerShdw>
          </a:effectLst>
        </p:spPr>
        <p:txBody>
          <a:bodyPr lIns="18275" tIns="18275" rIns="18275" bIns="18275" anchor="ctr" anchorCtr="1">
            <a:noAutofit/>
          </a:bodyPr>
          <a:lstStyle/>
          <a:p>
            <a:pPr marL="0" marR="0" lvl="0" indent="0" algn="l"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eTRaP product in Ascii and image and tar file</a:t>
            </a:r>
          </a:p>
        </p:txBody>
      </p:sp>
      <p:sp>
        <p:nvSpPr>
          <p:cNvPr id="939" name="Shape 939"/>
          <p:cNvSpPr/>
          <p:nvPr/>
        </p:nvSpPr>
        <p:spPr>
          <a:xfrm>
            <a:off x="3657600" y="2743200"/>
            <a:ext cx="1920239" cy="198516"/>
          </a:xfrm>
          <a:prstGeom prst="flowChartInputOutput">
            <a:avLst/>
          </a:prstGeom>
          <a:solidFill>
            <a:srgbClr val="FF7C80"/>
          </a:solidFill>
          <a:ln w="15875" cap="flat" cmpd="sng">
            <a:solidFill>
              <a:schemeClr val="dk1"/>
            </a:solidFill>
            <a:prstDash val="solid"/>
            <a:miter/>
            <a:headEnd type="none" w="med" len="med"/>
            <a:tailEnd type="none" w="med" len="med"/>
          </a:ln>
        </p:spPr>
        <p:txBody>
          <a:bodyPr lIns="18275" tIns="18275" rIns="18275" bIns="18275" anchor="ctr" anchorCtr="1">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Arial"/>
                <a:ea typeface="Arial"/>
                <a:cs typeface="Arial"/>
                <a:sym typeface="Arial"/>
              </a:rPr>
              <a:t>GMI TRaPs</a:t>
            </a:r>
          </a:p>
        </p:txBody>
      </p:sp>
      <p:cxnSp>
        <p:nvCxnSpPr>
          <p:cNvPr id="940" name="Shape 940"/>
          <p:cNvCxnSpPr>
            <a:stCxn id="916" idx="5"/>
            <a:endCxn id="929" idx="0"/>
          </p:cNvCxnSpPr>
          <p:nvPr/>
        </p:nvCxnSpPr>
        <p:spPr>
          <a:xfrm>
            <a:off x="3153156" y="2232858"/>
            <a:ext cx="304800" cy="2194800"/>
          </a:xfrm>
          <a:prstGeom prst="bentConnector2">
            <a:avLst/>
          </a:prstGeom>
          <a:noFill/>
          <a:ln w="15875" cap="flat" cmpd="sng">
            <a:solidFill>
              <a:schemeClr val="dk1"/>
            </a:solidFill>
            <a:prstDash val="solid"/>
            <a:round/>
            <a:headEnd type="none" w="med" len="med"/>
            <a:tailEnd type="triangle" w="lg" len="lg"/>
          </a:ln>
        </p:spPr>
      </p:cxnSp>
      <p:cxnSp>
        <p:nvCxnSpPr>
          <p:cNvPr id="941" name="Shape 941"/>
          <p:cNvCxnSpPr>
            <a:stCxn id="917" idx="5"/>
            <a:endCxn id="929" idx="0"/>
          </p:cNvCxnSpPr>
          <p:nvPr/>
        </p:nvCxnSpPr>
        <p:spPr>
          <a:xfrm>
            <a:off x="3099815" y="2537658"/>
            <a:ext cx="358200" cy="1890000"/>
          </a:xfrm>
          <a:prstGeom prst="bentConnector2">
            <a:avLst/>
          </a:prstGeom>
          <a:noFill/>
          <a:ln w="15875" cap="flat" cmpd="sng">
            <a:solidFill>
              <a:schemeClr val="dk1"/>
            </a:solidFill>
            <a:prstDash val="solid"/>
            <a:round/>
            <a:headEnd type="none" w="med" len="med"/>
            <a:tailEnd type="triangle" w="lg" len="lg"/>
          </a:ln>
        </p:spPr>
      </p:cxnSp>
      <p:cxnSp>
        <p:nvCxnSpPr>
          <p:cNvPr id="942" name="Shape 942"/>
          <p:cNvCxnSpPr>
            <a:stCxn id="918" idx="5"/>
            <a:endCxn id="929" idx="0"/>
          </p:cNvCxnSpPr>
          <p:nvPr/>
        </p:nvCxnSpPr>
        <p:spPr>
          <a:xfrm>
            <a:off x="3023615" y="2842458"/>
            <a:ext cx="434400" cy="1585200"/>
          </a:xfrm>
          <a:prstGeom prst="bentConnector2">
            <a:avLst/>
          </a:prstGeom>
          <a:noFill/>
          <a:ln w="15875" cap="flat" cmpd="sng">
            <a:solidFill>
              <a:schemeClr val="dk1"/>
            </a:solidFill>
            <a:prstDash val="solid"/>
            <a:round/>
            <a:headEnd type="none" w="med" len="med"/>
            <a:tailEnd type="triangle" w="lg" len="lg"/>
          </a:ln>
        </p:spPr>
      </p:cxnSp>
      <p:cxnSp>
        <p:nvCxnSpPr>
          <p:cNvPr id="943" name="Shape 943"/>
          <p:cNvCxnSpPr>
            <a:stCxn id="919" idx="2"/>
            <a:endCxn id="929" idx="0"/>
          </p:cNvCxnSpPr>
          <p:nvPr/>
        </p:nvCxnSpPr>
        <p:spPr>
          <a:xfrm flipH="1">
            <a:off x="3457824" y="2232858"/>
            <a:ext cx="468000" cy="2194800"/>
          </a:xfrm>
          <a:prstGeom prst="bentConnector2">
            <a:avLst/>
          </a:prstGeom>
          <a:noFill/>
          <a:ln w="15875" cap="flat" cmpd="sng">
            <a:solidFill>
              <a:schemeClr val="dk1"/>
            </a:solidFill>
            <a:prstDash val="solid"/>
            <a:round/>
            <a:headEnd type="none" w="med" len="med"/>
            <a:tailEnd type="triangle" w="lg" len="lg"/>
          </a:ln>
        </p:spPr>
      </p:cxnSp>
      <p:cxnSp>
        <p:nvCxnSpPr>
          <p:cNvPr id="944" name="Shape 944"/>
          <p:cNvCxnSpPr>
            <a:stCxn id="931" idx="2"/>
            <a:endCxn id="929" idx="0"/>
          </p:cNvCxnSpPr>
          <p:nvPr/>
        </p:nvCxnSpPr>
        <p:spPr>
          <a:xfrm flipH="1">
            <a:off x="3457824" y="2537658"/>
            <a:ext cx="468000" cy="1890000"/>
          </a:xfrm>
          <a:prstGeom prst="bentConnector2">
            <a:avLst/>
          </a:prstGeom>
          <a:noFill/>
          <a:ln w="15875" cap="flat" cmpd="sng">
            <a:solidFill>
              <a:schemeClr val="dk1"/>
            </a:solidFill>
            <a:prstDash val="solid"/>
            <a:round/>
            <a:headEnd type="none" w="med" len="med"/>
            <a:tailEnd type="triangle" w="lg" len="lg"/>
          </a:ln>
        </p:spPr>
      </p:cxnSp>
      <p:cxnSp>
        <p:nvCxnSpPr>
          <p:cNvPr id="945" name="Shape 945"/>
          <p:cNvCxnSpPr>
            <a:stCxn id="939" idx="2"/>
            <a:endCxn id="929" idx="0"/>
          </p:cNvCxnSpPr>
          <p:nvPr/>
        </p:nvCxnSpPr>
        <p:spPr>
          <a:xfrm flipH="1">
            <a:off x="3457824" y="2842458"/>
            <a:ext cx="391800" cy="1585200"/>
          </a:xfrm>
          <a:prstGeom prst="bentConnector2">
            <a:avLst/>
          </a:prstGeom>
          <a:noFill/>
          <a:ln w="15875" cap="flat" cmpd="sng">
            <a:solidFill>
              <a:schemeClr val="dk1"/>
            </a:solidFill>
            <a:prstDash val="solid"/>
            <a:round/>
            <a:headEnd type="none" w="med" len="med"/>
            <a:tailEnd type="triangle" w="lg" len="lg"/>
          </a:ln>
        </p:spPr>
      </p:cxnSp>
      <p:sp>
        <p:nvSpPr>
          <p:cNvPr id="946" name="Shape 946"/>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Product Processing (4/4)</a:t>
            </a:r>
          </a:p>
        </p:txBody>
      </p:sp>
      <p:sp>
        <p:nvSpPr>
          <p:cNvPr id="947" name="Shape 94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Shape 953"/>
          <p:cNvSpPr txBox="1">
            <a:spLocks noGrp="1"/>
          </p:cNvSpPr>
          <p:nvPr>
            <p:ph type="title" idx="4294967295"/>
          </p:nvPr>
        </p:nvSpPr>
        <p:spPr>
          <a:xfrm>
            <a:off x="0" y="1143000"/>
            <a:ext cx="9144000" cy="1017587"/>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eTRaP – Run Schedule</a:t>
            </a:r>
            <a:r>
              <a:rPr lang="en-US" sz="4800" b="1" i="0" u="none" strike="noStrike" cap="none">
                <a:solidFill>
                  <a:srgbClr val="002060"/>
                </a:solidFill>
                <a:latin typeface="Calibri"/>
                <a:ea typeface="Calibri"/>
                <a:cs typeface="Calibri"/>
                <a:sym typeface="Calibri"/>
              </a:rPr>
              <a:t/>
            </a:r>
            <a:br>
              <a:rPr lang="en-US" sz="4800" b="1" i="0" u="none" strike="noStrike" cap="none">
                <a:solidFill>
                  <a:srgbClr val="002060"/>
                </a:solidFill>
                <a:latin typeface="Calibri"/>
                <a:ea typeface="Calibri"/>
                <a:cs typeface="Calibri"/>
                <a:sym typeface="Calibri"/>
              </a:rPr>
            </a:br>
            <a:r>
              <a:rPr lang="en-US" sz="3600" b="1" i="0" u="none" strike="noStrike" cap="none">
                <a:solidFill>
                  <a:srgbClr val="002060"/>
                </a:solidFill>
                <a:latin typeface="Calibri"/>
                <a:ea typeface="Calibri"/>
                <a:cs typeface="Calibri"/>
                <a:sym typeface="Calibri"/>
              </a:rPr>
              <a:t>Data Retrieval and Processing</a:t>
            </a:r>
          </a:p>
        </p:txBody>
      </p:sp>
      <p:sp>
        <p:nvSpPr>
          <p:cNvPr id="954" name="Shape 954"/>
          <p:cNvSpPr txBox="1">
            <a:spLocks noGrp="1"/>
          </p:cNvSpPr>
          <p:nvPr>
            <p:ph type="body" idx="4294967295"/>
          </p:nvPr>
        </p:nvSpPr>
        <p:spPr>
          <a:xfrm>
            <a:off x="381000" y="2362200"/>
            <a:ext cx="8001000" cy="3124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0,10,20,30,40,50 * * * * $HOME/mcidas/pctrap-V3/getpPass.pl &gt; /data/TRAP/log/getpPass.log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1,11,21,31,41,51 * * * * $HOME/mcidas/pctrap-V3/pctrap-auto-newTime.pl &gt;&gt; /data/TRAP/log/autoTRAP.log 2&gt;/data/TRAP/log/autoTRAP.err</a:t>
            </a:r>
          </a:p>
          <a:p>
            <a:pPr marL="273050" marR="0" lvl="0" indent="-273050" algn="l" rtl="0">
              <a:spcBef>
                <a:spcPts val="280"/>
              </a:spcBef>
              <a:spcAft>
                <a:spcPts val="0"/>
              </a:spcAft>
              <a:buClr>
                <a:srgbClr val="0BD0D9"/>
              </a:buClr>
              <a:buSzPct val="95000"/>
              <a:buFont typeface="Noto Sans Symbols"/>
              <a:buNone/>
            </a:pPr>
            <a:endParaRPr sz="1400" b="0" i="0" u="none" strike="noStrike" cap="none">
              <a:solidFill>
                <a:schemeClr val="dk1"/>
              </a:solidFill>
              <a:latin typeface="Courier New"/>
              <a:ea typeface="Courier New"/>
              <a:cs typeface="Courier New"/>
              <a:sym typeface="Courier New"/>
            </a:endParaRP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5 * * * * $HOME/mcidas/etrap/scripts/etrap_mainF.sh &gt; /tmp/etrap.out 2&gt;&amp;1</a:t>
            </a:r>
          </a:p>
          <a:p>
            <a:pPr marL="273050" marR="0" lvl="0" indent="-273050" algn="l" rtl="0">
              <a:spcBef>
                <a:spcPts val="280"/>
              </a:spcBef>
              <a:spcAft>
                <a:spcPts val="0"/>
              </a:spcAft>
              <a:buClr>
                <a:srgbClr val="0BD0D9"/>
              </a:buClr>
              <a:buSzPct val="95000"/>
              <a:buFont typeface="Noto Sans Symbols"/>
              <a:buChar char="●"/>
            </a:pPr>
            <a:r>
              <a:rPr lang="en-US" sz="1400" b="0" i="0" u="none" strike="noStrike" cap="none">
                <a:solidFill>
                  <a:schemeClr val="dk1"/>
                </a:solidFill>
                <a:latin typeface="Courier New"/>
                <a:ea typeface="Courier New"/>
                <a:cs typeface="Courier New"/>
                <a:sym typeface="Courier New"/>
              </a:rPr>
              <a:t>5 23 * * * $HOME/mcidas/etrap/scripts/createTar_NCDC.sh &gt; /tmp/sendTar_NCDC.log 2&gt;&amp;1</a:t>
            </a:r>
          </a:p>
          <a:p>
            <a:pPr marL="273050" marR="0" lvl="0" indent="-273050" algn="l" rtl="0">
              <a:spcBef>
                <a:spcPts val="320"/>
              </a:spcBef>
              <a:spcAft>
                <a:spcPts val="0"/>
              </a:spcAft>
              <a:buClr>
                <a:srgbClr val="0BD0D9"/>
              </a:buClr>
              <a:buSzPct val="95000"/>
              <a:buFont typeface="Noto Sans Symbols"/>
              <a:buNone/>
            </a:pPr>
            <a:endParaRPr sz="1600" b="0" i="0" u="none" strike="noStrike" cap="none">
              <a:solidFill>
                <a:schemeClr val="dk1"/>
              </a:solidFill>
              <a:latin typeface="Arial"/>
              <a:ea typeface="Arial"/>
              <a:cs typeface="Arial"/>
              <a:sym typeface="Arial"/>
            </a:endParaRPr>
          </a:p>
        </p:txBody>
      </p:sp>
      <p:sp>
        <p:nvSpPr>
          <p:cNvPr id="955" name="Shape 955"/>
          <p:cNvSpPr txBox="1">
            <a:spLocks noGrp="1"/>
          </p:cNvSpPr>
          <p:nvPr>
            <p:ph type="dt" idx="10"/>
          </p:nvPr>
        </p:nvSpPr>
        <p:spPr>
          <a:xfrm>
            <a:off x="457200" y="6356351"/>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2/17/2017</a:t>
            </a:r>
          </a:p>
        </p:txBody>
      </p:sp>
      <p:sp>
        <p:nvSpPr>
          <p:cNvPr id="956" name="Shape 956"/>
          <p:cNvSpPr txBox="1">
            <a:spLocks noGrp="1"/>
          </p:cNvSpPr>
          <p:nvPr>
            <p:ph type="ftr" idx="11"/>
          </p:nvPr>
        </p:nvSpPr>
        <p:spPr>
          <a:xfrm>
            <a:off x="3352800" y="6019800"/>
            <a:ext cx="3552825" cy="3286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eTRaP Operational Readiness Review</a:t>
            </a:r>
          </a:p>
        </p:txBody>
      </p:sp>
      <p:sp>
        <p:nvSpPr>
          <p:cNvPr id="957" name="Shape 95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89</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subTitle" idx="1"/>
          </p:nvPr>
        </p:nvSpPr>
        <p:spPr>
          <a:xfrm>
            <a:off x="533400" y="1905000"/>
            <a:ext cx="7239000" cy="4343400"/>
          </a:xfrm>
          <a:prstGeom prst="rect">
            <a:avLst/>
          </a:prstGeom>
          <a:solidFill>
            <a:schemeClr val="lt1"/>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IPT Lead: </a:t>
            </a:r>
            <a:r>
              <a:rPr lang="en-US" sz="1600" b="0" i="0" u="none" strike="noStrike" cap="none">
                <a:solidFill>
                  <a:schemeClr val="dk1"/>
                </a:solidFill>
                <a:latin typeface="Calibri"/>
                <a:ea typeface="Calibri"/>
                <a:cs typeface="Calibri"/>
                <a:sym typeface="Calibri"/>
              </a:rPr>
              <a:t>Bob Kuligowski (STAR)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PAL and IPT Backup Lead: </a:t>
            </a:r>
            <a:r>
              <a:rPr lang="en-US" sz="1600" b="0" i="0" u="none" strike="noStrike" cap="none">
                <a:solidFill>
                  <a:schemeClr val="dk1"/>
                </a:solidFill>
                <a:latin typeface="Calibri"/>
                <a:ea typeface="Calibri"/>
                <a:cs typeface="Calibri"/>
                <a:sym typeface="Calibri"/>
              </a:rPr>
              <a:t>Liqun Ma (OSPO)</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Science Advisor:  </a:t>
            </a:r>
            <a:r>
              <a:rPr lang="en-US" sz="1600" b="0" i="0" u="none" strike="noStrike" cap="none">
                <a:solidFill>
                  <a:schemeClr val="dk1"/>
                </a:solidFill>
                <a:latin typeface="Calibri"/>
                <a:ea typeface="Calibri"/>
                <a:cs typeface="Calibri"/>
                <a:sym typeface="Calibri"/>
              </a:rPr>
              <a:t>Elizabeth Ebert (CAWCR - Melbourne, Australia)</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NESDIS team:</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STAR: </a:t>
            </a:r>
            <a:r>
              <a:rPr lang="en-US" sz="1600" b="0" i="0" u="none" strike="noStrike" cap="none">
                <a:solidFill>
                  <a:schemeClr val="dk1"/>
                </a:solidFill>
                <a:latin typeface="Calibri"/>
                <a:ea typeface="Calibri"/>
                <a:cs typeface="Calibri"/>
                <a:sym typeface="Calibri"/>
              </a:rPr>
              <a:t>Ralph Ferraro</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OSPO:  </a:t>
            </a:r>
            <a:r>
              <a:rPr lang="en-US" sz="1600" b="0" i="0" u="none" strike="noStrike" cap="none">
                <a:solidFill>
                  <a:schemeClr val="dk1"/>
                </a:solidFill>
                <a:latin typeface="Calibri"/>
                <a:ea typeface="Calibri"/>
                <a:cs typeface="Calibri"/>
                <a:sym typeface="Calibri"/>
              </a:rPr>
              <a:t>Liqun Ma, Limin Zhao, Nancy Merkle (Web Coordinator), Robert Glassberg (SGTPrimary Programmer), Clay Davenport (SGT Backup Programmer)</a:t>
            </a:r>
          </a:p>
          <a:p>
            <a:pPr marL="457200" marR="0" lvl="0" indent="-22860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OSGS: </a:t>
            </a:r>
            <a:r>
              <a:rPr lang="en-US" sz="1600" b="0" i="0" u="none" strike="noStrike" cap="none">
                <a:solidFill>
                  <a:schemeClr val="dk1"/>
                </a:solidFill>
                <a:latin typeface="Calibri"/>
                <a:ea typeface="Calibri"/>
                <a:cs typeface="Calibri"/>
                <a:sym typeface="Calibri"/>
              </a:rPr>
              <a:t>Kathryn Shontz</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NWS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NCEP/TPC/NHC:  </a:t>
            </a:r>
            <a:r>
              <a:rPr lang="en-US" sz="1600" b="0" i="0" u="none" strike="noStrike" cap="none">
                <a:solidFill>
                  <a:schemeClr val="dk1"/>
                </a:solidFill>
                <a:latin typeface="Calibri"/>
                <a:ea typeface="Calibri"/>
                <a:cs typeface="Calibri"/>
                <a:sym typeface="Calibri"/>
              </a:rPr>
              <a:t>Mark DeMaria (RCLIPER)</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User team</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Leads:  </a:t>
            </a:r>
            <a:r>
              <a:rPr lang="en-US" sz="1600" b="0" i="0" u="none" strike="noStrike" cap="none">
                <a:solidFill>
                  <a:schemeClr val="dk1"/>
                </a:solidFill>
                <a:latin typeface="Calibri"/>
                <a:ea typeface="Calibri"/>
                <a:cs typeface="Calibri"/>
                <a:sym typeface="Calibri"/>
              </a:rPr>
              <a:t>Michael Turk, Alan Schwartz</a:t>
            </a:r>
          </a:p>
          <a:p>
            <a:pPr marL="233363" marR="0" lvl="0" indent="-4763"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Others: </a:t>
            </a:r>
            <a:r>
              <a:rPr lang="en-US" sz="1600" b="0" i="0" u="none" strike="noStrike" cap="none">
                <a:solidFill>
                  <a:schemeClr val="dk1"/>
                </a:solidFill>
                <a:latin typeface="Calibri"/>
                <a:ea typeface="Calibri"/>
                <a:cs typeface="Calibri"/>
                <a:sym typeface="Calibri"/>
              </a:rPr>
              <a:t>Dan Brown (TPC), Mark Klein (HPC), Greg Shelton (West Gulf RFC), Alipate Waqaicelua (Nadi Regional Specialized Meteorological Centre (RSMC)), Andrew Burton (Perth TCWC)</a:t>
            </a:r>
          </a:p>
          <a:p>
            <a:pPr marL="0" marR="0" lvl="0" indent="0" algn="l" rtl="0">
              <a:lnSpc>
                <a:spcPct val="90000"/>
              </a:lnSpc>
              <a:spcBef>
                <a:spcPts val="320"/>
              </a:spcBef>
              <a:spcAft>
                <a:spcPts val="0"/>
              </a:spcAft>
              <a:buClr>
                <a:srgbClr val="0BD0D9"/>
              </a:buClr>
              <a:buSzPct val="25000"/>
              <a:buFont typeface="Noto Sans Symbols"/>
              <a:buNone/>
            </a:pPr>
            <a:r>
              <a:rPr lang="en-US" sz="1600" b="1" i="0" u="none" strike="noStrike" cap="none">
                <a:solidFill>
                  <a:schemeClr val="dk1"/>
                </a:solidFill>
                <a:latin typeface="Calibri"/>
                <a:ea typeface="Calibri"/>
                <a:cs typeface="Calibri"/>
                <a:sym typeface="Calibri"/>
              </a:rPr>
              <a:t>Product Oversight Panel:  </a:t>
            </a:r>
            <a:r>
              <a:rPr lang="en-US" sz="1600" b="0" i="0" u="none" strike="noStrike" cap="none">
                <a:solidFill>
                  <a:schemeClr val="dk1"/>
                </a:solidFill>
                <a:latin typeface="Calibri"/>
                <a:ea typeface="Calibri"/>
                <a:cs typeface="Calibri"/>
                <a:sym typeface="Calibri"/>
              </a:rPr>
              <a:t>PREPOP</a:t>
            </a:r>
          </a:p>
          <a:p>
            <a:pPr marL="0" marR="0" lvl="0" indent="0" algn="l" rtl="0">
              <a:lnSpc>
                <a:spcPct val="90000"/>
              </a:lnSpc>
              <a:spcBef>
                <a:spcPts val="400"/>
              </a:spcBef>
              <a:spcAft>
                <a:spcPts val="0"/>
              </a:spcAft>
              <a:buClr>
                <a:srgbClr val="0BD0D9"/>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207" name="Shape 207"/>
          <p:cNvSpPr txBox="1"/>
          <p:nvPr/>
        </p:nvSpPr>
        <p:spPr>
          <a:xfrm>
            <a:off x="457200" y="1066800"/>
            <a:ext cx="8229600" cy="762000"/>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Project Stakeholders</a:t>
            </a:r>
          </a:p>
        </p:txBody>
      </p:sp>
      <p:sp>
        <p:nvSpPr>
          <p:cNvPr id="208" name="Shape 20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graphicFrame>
        <p:nvGraphicFramePr>
          <p:cNvPr id="962" name="Shape 962"/>
          <p:cNvGraphicFramePr/>
          <p:nvPr/>
        </p:nvGraphicFramePr>
        <p:xfrm>
          <a:off x="0" y="1905000"/>
          <a:ext cx="3000000" cy="3000000"/>
        </p:xfrm>
        <a:graphic>
          <a:graphicData uri="http://schemas.openxmlformats.org/drawingml/2006/table">
            <a:tbl>
              <a:tblPr>
                <a:noFill/>
                <a:tableStyleId>{F94ADCE9-7C77-41DF-AAF1-7481930DA49A}</a:tableStyleId>
              </a:tblPr>
              <a:tblGrid>
                <a:gridCol w="3048000"/>
                <a:gridCol w="3556000"/>
                <a:gridCol w="863600"/>
                <a:gridCol w="1676400"/>
              </a:tblGrid>
              <a:tr h="15240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File name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Array Size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Units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8A3B"/>
                    </a:solidFill>
                  </a:tcPr>
                </a:tc>
              </a:tr>
              <a:tr h="407975">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Ensemble average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YYYY&lt;NAME&gt;avgqpf.MMDDHH00.LL, where YYYY is the year, NAME is the storm name, MMDDHH is the initialization month, day, GMT hour, and LL is the time at the beginning of the forecast interval (except 24=24-h forecast). The ASCII file has the same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6-h accumulations: inches*255/20;</a:t>
                      </a:r>
                    </a:p>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24-h accumulations: inches*255/40.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Probability-weighted accumulated rainfall for 0-6, 6-12, 12-18, 18-24, and 00-24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AREA file: YYYY&lt;NAME&gt;pmqpf.MMDDHH00.LL. The ASCII file has the sane naming convention except with a .TXT at the end.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Same as above</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25, 50, 75, or 100 mm rainfall accumulation in 6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YYYY&lt;NAME&gt;pPP(P).MMDDHH00.LL(.TXT) where PP(P) is the threshold value (mm) for the exceedance probability.</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r h="304800">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Probability of exceedence of 50, 100, 150, or 200mm rainfall accumulation in 24 h (separate files)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YYYY&lt;NAME&gt;pPP(P).MMDDHH00.24 (.TXT)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800x800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Percentage (0-100)</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FFFF"/>
                    </a:solidFill>
                  </a:tcPr>
                </a:tc>
              </a:tr>
            </a:tbl>
          </a:graphicData>
        </a:graphic>
      </p:graphicFrame>
      <p:sp>
        <p:nvSpPr>
          <p:cNvPr id="963" name="Shape 963"/>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64" name="Shape 96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90</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p:nvPr/>
        </p:nvSpPr>
        <p:spPr>
          <a:xfrm>
            <a:off x="0" y="1066800"/>
            <a:ext cx="9144000" cy="792162"/>
          </a:xfrm>
          <a:prstGeom prst="rect">
            <a:avLst/>
          </a:prstGeom>
          <a:noFill/>
          <a:ln>
            <a:noFill/>
          </a:ln>
        </p:spPr>
        <p:txBody>
          <a:bodyPr lIns="0" tIns="45700" rIns="0" bIns="0" anchor="ctr" anchorCtr="0">
            <a:noAutofit/>
          </a:bodyPr>
          <a:lstStyle/>
          <a:p>
            <a:pPr marL="0" marR="0" lvl="0" indent="0" algn="ctr" rtl="0">
              <a:lnSpc>
                <a:spcPct val="100000"/>
              </a:lnSpc>
              <a:spcBef>
                <a:spcPts val="0"/>
              </a:spcBef>
              <a:spcAft>
                <a:spcPts val="0"/>
              </a:spcAft>
              <a:buClr>
                <a:srgbClr val="263F78"/>
              </a:buClr>
              <a:buSzPct val="25000"/>
              <a:buFont typeface="Calibri"/>
              <a:buNone/>
            </a:pPr>
            <a:r>
              <a:rPr lang="en-US" sz="4000" b="1" i="0" u="none" strike="noStrike" cap="none">
                <a:solidFill>
                  <a:srgbClr val="263F78"/>
                </a:solidFill>
                <a:latin typeface="Calibri"/>
                <a:ea typeface="Calibri"/>
                <a:cs typeface="Calibri"/>
                <a:sym typeface="Calibri"/>
              </a:rPr>
              <a:t>Output Files</a:t>
            </a:r>
          </a:p>
        </p:txBody>
      </p:sp>
      <p:sp>
        <p:nvSpPr>
          <p:cNvPr id="970" name="Shape 97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91</a:t>
            </a:fld>
            <a:endParaRPr lang="en-US" sz="1400" b="0" i="0" u="none" strike="noStrike" cap="none">
              <a:solidFill>
                <a:srgbClr val="295F71"/>
              </a:solidFill>
              <a:latin typeface="Calibri"/>
              <a:ea typeface="Calibri"/>
              <a:cs typeface="Calibri"/>
              <a:sym typeface="Calibri"/>
            </a:endParaRPr>
          </a:p>
        </p:txBody>
      </p:sp>
      <p:pic>
        <p:nvPicPr>
          <p:cNvPr id="971" name="Shape 971"/>
          <p:cNvPicPr preferRelativeResize="0">
            <a:picLocks noGrp="1"/>
          </p:cNvPicPr>
          <p:nvPr>
            <p:ph type="body" idx="1"/>
          </p:nvPr>
        </p:nvPicPr>
        <p:blipFill rotWithShape="1">
          <a:blip r:embed="rId3">
            <a:alphaModFix/>
          </a:blip>
          <a:srcRect/>
          <a:stretch/>
        </p:blipFill>
        <p:spPr>
          <a:xfrm>
            <a:off x="281587" y="1752600"/>
            <a:ext cx="8582247" cy="4419599"/>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idx="4294967295"/>
          </p:nvPr>
        </p:nvSpPr>
        <p:spPr>
          <a:xfrm>
            <a:off x="304800" y="1066800"/>
            <a:ext cx="8839199"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66"/>
              </a:buClr>
              <a:buSzPct val="25000"/>
              <a:buFont typeface="Calibri"/>
              <a:buNone/>
            </a:pPr>
            <a:r>
              <a:rPr lang="en-US" sz="4800" b="1" i="0" u="none" strike="noStrike" cap="none">
                <a:solidFill>
                  <a:srgbClr val="000066"/>
                </a:solidFill>
                <a:latin typeface="Calibri"/>
                <a:ea typeface="Calibri"/>
                <a:cs typeface="Calibri"/>
                <a:sym typeface="Calibri"/>
              </a:rPr>
              <a:t>Outline</a:t>
            </a:r>
          </a:p>
        </p:txBody>
      </p:sp>
      <p:sp>
        <p:nvSpPr>
          <p:cNvPr id="978" name="Shape 978"/>
          <p:cNvSpPr txBox="1">
            <a:spLocks noGrp="1"/>
          </p:cNvSpPr>
          <p:nvPr>
            <p:ph type="body" idx="4294967295"/>
          </p:nvPr>
        </p:nvSpPr>
        <p:spPr>
          <a:xfrm>
            <a:off x="893762" y="2057400"/>
            <a:ext cx="7764462" cy="3979863"/>
          </a:xfrm>
          <a:prstGeom prst="rect">
            <a:avLst/>
          </a:prstGeom>
          <a:noFill/>
          <a:ln>
            <a:noFill/>
          </a:ln>
        </p:spPr>
        <p:txBody>
          <a:bodyPr lIns="91425" tIns="45700" rIns="91425" bIns="45700" anchor="t" anchorCtr="0">
            <a:noAutofit/>
          </a:bodyPr>
          <a:lstStyle/>
          <a:p>
            <a:pPr marL="533400" marR="0" lvl="0" indent="-533400" algn="l" rtl="0">
              <a:lnSpc>
                <a:spcPct val="80000"/>
              </a:lnSpc>
              <a:spcBef>
                <a:spcPts val="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Introduction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Risks and Action</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Requirements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5A5A5"/>
                </a:solidFill>
                <a:latin typeface="Calibri"/>
                <a:ea typeface="Calibri"/>
                <a:cs typeface="Calibri"/>
                <a:sym typeface="Calibri"/>
              </a:rPr>
              <a:t>System Description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chemeClr val="dk1"/>
                </a:solidFill>
                <a:latin typeface="Calibri"/>
                <a:ea typeface="Calibri"/>
                <a:cs typeface="Calibri"/>
                <a:sym typeface="Calibri"/>
              </a:rPr>
              <a:t>System Test </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System Operational Readiness</a:t>
            </a:r>
          </a:p>
          <a:p>
            <a:pPr marL="533400" marR="0" lvl="0" indent="-533400" algn="l" rtl="0">
              <a:lnSpc>
                <a:spcPct val="80000"/>
              </a:lnSpc>
              <a:spcBef>
                <a:spcPts val="640"/>
              </a:spcBef>
              <a:spcAft>
                <a:spcPts val="0"/>
              </a:spcAft>
              <a:buClr>
                <a:srgbClr val="6BB1C9"/>
              </a:buClr>
              <a:buSzPct val="95000"/>
              <a:buFont typeface="Noto Sans Symbols"/>
              <a:buChar char="●"/>
            </a:pPr>
            <a:r>
              <a:rPr lang="en-US" sz="3200" b="0" i="0" u="none" strike="noStrike" cap="none">
                <a:solidFill>
                  <a:srgbClr val="A6A6A6"/>
                </a:solidFill>
                <a:latin typeface="Calibri"/>
                <a:ea typeface="Calibri"/>
                <a:cs typeface="Calibri"/>
                <a:sym typeface="Calibri"/>
              </a:rPr>
              <a:t>Summary</a:t>
            </a:r>
          </a:p>
        </p:txBody>
      </p:sp>
      <p:sp>
        <p:nvSpPr>
          <p:cNvPr id="979" name="Shape 979"/>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92</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Shape 985"/>
          <p:cNvSpPr txBox="1">
            <a:spLocks noGrp="1"/>
          </p:cNvSpPr>
          <p:nvPr>
            <p:ph type="ctrTitle" idx="4294967295"/>
          </p:nvPr>
        </p:nvSpPr>
        <p:spPr>
          <a:xfrm>
            <a:off x="990600" y="2209800"/>
            <a:ext cx="7723187" cy="35036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a:solidFill>
                  <a:srgbClr val="002060"/>
                </a:solidFill>
                <a:latin typeface="Calibri"/>
                <a:ea typeface="Calibri"/>
                <a:cs typeface="Calibri"/>
                <a:sym typeface="Calibri"/>
              </a:rPr>
              <a:t>System Test</a:t>
            </a:r>
            <a:br>
              <a:rPr lang="en-US" sz="6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Bob Kuligowski, Robert Glassberg, and Liqun Ma</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r>
            <a:br>
              <a:rPr lang="en-US" sz="4000" b="1" i="0" u="none" strike="noStrike" cap="none">
                <a:solidFill>
                  <a:srgbClr val="002060"/>
                </a:solidFill>
                <a:latin typeface="Calibri"/>
                <a:ea typeface="Calibri"/>
                <a:cs typeface="Calibri"/>
                <a:sym typeface="Calibri"/>
              </a:rPr>
            </a:br>
            <a:r>
              <a:rPr lang="en-US" sz="4000" b="1" i="0" u="none" strike="noStrike" cap="none">
                <a:solidFill>
                  <a:srgbClr val="002060"/>
                </a:solidFill>
                <a:latin typeface="Calibri"/>
                <a:ea typeface="Calibri"/>
                <a:cs typeface="Calibri"/>
                <a:sym typeface="Calibri"/>
              </a:rPr>
              <a:t> </a:t>
            </a:r>
            <a:r>
              <a:rPr lang="en-US" sz="6000" b="1" i="0" u="none" strike="noStrike" cap="none">
                <a:solidFill>
                  <a:srgbClr val="002060"/>
                </a:solidFill>
                <a:latin typeface="Calibri"/>
                <a:ea typeface="Calibri"/>
                <a:cs typeface="Calibri"/>
                <a:sym typeface="Calibri"/>
              </a:rPr>
              <a:t/>
            </a:r>
            <a:br>
              <a:rPr lang="en-US" sz="6000" b="1" i="0" u="none" strike="noStrike" cap="none">
                <a:solidFill>
                  <a:srgbClr val="002060"/>
                </a:solidFill>
                <a:latin typeface="Calibri"/>
                <a:ea typeface="Calibri"/>
                <a:cs typeface="Calibri"/>
                <a:sym typeface="Calibri"/>
              </a:rPr>
            </a:br>
            <a:endParaRPr lang="en-US" sz="6000" b="1" i="0" u="none" strike="noStrike" cap="none">
              <a:solidFill>
                <a:srgbClr val="002060"/>
              </a:solidFill>
              <a:latin typeface="Calibri"/>
              <a:ea typeface="Calibri"/>
              <a:cs typeface="Calibri"/>
              <a:sym typeface="Calibri"/>
            </a:endParaRPr>
          </a:p>
        </p:txBody>
      </p:sp>
      <p:sp>
        <p:nvSpPr>
          <p:cNvPr id="986" name="Shape 986"/>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93</a:t>
            </a:fld>
            <a:endParaRPr lang="en-US" sz="1400" b="0" i="0" u="none" strike="noStrike" cap="none">
              <a:solidFill>
                <a:srgbClr val="295F71"/>
              </a:solidFill>
              <a:latin typeface="Calibri"/>
              <a:ea typeface="Calibri"/>
              <a:cs typeface="Calibri"/>
              <a:sym typeface="Calibri"/>
            </a:endParaRP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0" y="1066800"/>
            <a:ext cx="9144000" cy="9144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Objectives</a:t>
            </a:r>
          </a:p>
        </p:txBody>
      </p:sp>
      <p:sp>
        <p:nvSpPr>
          <p:cNvPr id="992" name="Shape 992"/>
          <p:cNvSpPr txBox="1">
            <a:spLocks noGrp="1"/>
          </p:cNvSpPr>
          <p:nvPr>
            <p:ph type="body" idx="1"/>
          </p:nvPr>
        </p:nvSpPr>
        <p:spPr>
          <a:xfrm>
            <a:off x="838200" y="2133600"/>
            <a:ext cx="7924799" cy="4267198"/>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that GPM/GMI TRaPs are generated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that GPM/GMI TRaPs are added to eTRaP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Ensure eTRaP distribution and monitoring systems work correctly.</a:t>
            </a:r>
          </a:p>
          <a:p>
            <a:pPr marL="273050" marR="0" lvl="0" indent="-273050" algn="l" rtl="0">
              <a:lnSpc>
                <a:spcPct val="80000"/>
              </a:lnSpc>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No Unit test for this enhancement. </a:t>
            </a:r>
          </a:p>
          <a:p>
            <a:pPr marL="342900" marR="0" lvl="0" indent="-342900" algn="l" rtl="0">
              <a:spcBef>
                <a:spcPts val="560"/>
              </a:spcBef>
              <a:spcAft>
                <a:spcPts val="0"/>
              </a:spcAft>
              <a:buClr>
                <a:srgbClr val="0BD0D9"/>
              </a:buClr>
              <a:buSzPct val="25000"/>
              <a:buFont typeface="Noto Sans Symbols"/>
              <a:buNone/>
            </a:pPr>
            <a:endParaRPr sz="2800" b="0" i="0" u="none" strike="noStrike" cap="none">
              <a:solidFill>
                <a:schemeClr val="dk1"/>
              </a:solidFill>
              <a:latin typeface="Arial"/>
              <a:ea typeface="Arial"/>
              <a:cs typeface="Arial"/>
              <a:sym typeface="Arial"/>
            </a:endParaRPr>
          </a:p>
        </p:txBody>
      </p:sp>
      <p:sp>
        <p:nvSpPr>
          <p:cNvPr id="993" name="Shape 993"/>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94</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Shape 998"/>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Environment</a:t>
            </a:r>
          </a:p>
        </p:txBody>
      </p:sp>
      <p:sp>
        <p:nvSpPr>
          <p:cNvPr id="999" name="Shape 999"/>
          <p:cNvSpPr txBox="1"/>
          <p:nvPr/>
        </p:nvSpPr>
        <p:spPr>
          <a:xfrm>
            <a:off x="457200" y="2057400"/>
            <a:ext cx="8229600" cy="4449762"/>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The system test for this eTRaP update was performed on geoprod3t:</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Intel(R) Xeon(R) CPU E7- 4850 </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2.00 GHz</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1 GB memory</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RedHat 6.4 64-bit</a:t>
            </a:r>
          </a:p>
          <a:p>
            <a:pPr marL="639763" marR="0" lvl="1" indent="-246062" algn="l" rtl="0">
              <a:lnSpc>
                <a:spcPct val="80000"/>
              </a:lnSpc>
              <a:spcBef>
                <a:spcPts val="360"/>
              </a:spcBef>
              <a:spcAft>
                <a:spcPts val="0"/>
              </a:spcAft>
              <a:buClr>
                <a:schemeClr val="accent1"/>
              </a:buClr>
              <a:buFont typeface="Noto Sans Symbols"/>
              <a:buNone/>
            </a:pPr>
            <a:endParaRPr sz="1800" b="0" i="0" u="none" strike="noStrike" cap="none">
              <a:solidFill>
                <a:schemeClr val="dk1"/>
              </a:solidFill>
              <a:latin typeface="Calibri"/>
              <a:ea typeface="Calibri"/>
              <a:cs typeface="Calibri"/>
              <a:sym typeface="Calibri"/>
            </a:endParaRPr>
          </a:p>
          <a:p>
            <a:pPr marL="273050" marR="0" lvl="0" indent="-273050" algn="l" rtl="0">
              <a:lnSpc>
                <a:spcPct val="80000"/>
              </a:lnSpc>
              <a:spcBef>
                <a:spcPts val="56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McIDAS libraries installed</a:t>
            </a:r>
          </a:p>
          <a:p>
            <a:pPr marL="639763" marR="0" lvl="1" indent="-246062" algn="l" rtl="0">
              <a:lnSpc>
                <a:spcPct val="80000"/>
              </a:lnSpc>
              <a:spcBef>
                <a:spcPts val="48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McIDASv2012.2</a:t>
            </a:r>
          </a:p>
          <a:p>
            <a:pPr marL="273050" marR="0" lvl="0" indent="-273050" algn="l" rtl="0">
              <a:lnSpc>
                <a:spcPct val="100000"/>
              </a:lnSpc>
              <a:spcBef>
                <a:spcPts val="400"/>
              </a:spcBef>
              <a:spcAft>
                <a:spcPts val="0"/>
              </a:spcAft>
              <a:buClr>
                <a:srgbClr val="0BD0D9"/>
              </a:buClr>
              <a:buFont typeface="Noto Sans Symbols"/>
              <a:buNone/>
            </a:pPr>
            <a:endParaRPr sz="2000" b="0" i="0" u="none" strike="noStrike" cap="none">
              <a:solidFill>
                <a:schemeClr val="dk1"/>
              </a:solidFill>
              <a:latin typeface="Calibri"/>
              <a:ea typeface="Calibri"/>
              <a:cs typeface="Calibri"/>
              <a:sym typeface="Calibri"/>
            </a:endParaRPr>
          </a:p>
        </p:txBody>
      </p:sp>
      <p:sp>
        <p:nvSpPr>
          <p:cNvPr id="1000" name="Shape 1000"/>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95</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06" name="Shape 1006"/>
          <p:cNvSpPr txBox="1">
            <a:spLocks noGrp="1"/>
          </p:cNvSpPr>
          <p:nvPr>
            <p:ph type="body" idx="1"/>
          </p:nvPr>
        </p:nvSpPr>
        <p:spPr>
          <a:xfrm>
            <a:off x="457200" y="2057400"/>
            <a:ext cx="8229600" cy="4373563"/>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000" b="0" i="0" u="none" strike="noStrike" cap="none">
                <a:solidFill>
                  <a:schemeClr val="dk1"/>
                </a:solidFill>
                <a:latin typeface="Calibri"/>
                <a:ea typeface="Calibri"/>
                <a:cs typeface="Calibri"/>
                <a:sym typeface="Calibri"/>
              </a:rPr>
              <a:t>Overall system test is conducted on geoprod3t with all required real-time data, including:</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 N18/N19, MetopA/B MHS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SSMIS(F17/F18)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GHE 1HR rainfall accumulations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NPP ATMS MIRS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GCOM-W AMSR2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GPM GMI single-orbit rain rates from SFS/geodist</a:t>
            </a:r>
          </a:p>
          <a:p>
            <a:pPr marL="639763" marR="0" lvl="1" indent="-246062" algn="l" rtl="0">
              <a:spcBef>
                <a:spcPts val="600"/>
              </a:spcBef>
              <a:spcAft>
                <a:spcPts val="0"/>
              </a:spcAft>
              <a:buClr>
                <a:schemeClr val="accent1"/>
              </a:buClr>
              <a:buSzPct val="85000"/>
              <a:buFont typeface="Noto Sans Symbols"/>
              <a:buChar char="●"/>
            </a:pPr>
            <a:r>
              <a:rPr lang="en-US" sz="2000" b="0" i="0" u="none" strike="noStrike" cap="none">
                <a:solidFill>
                  <a:schemeClr val="dk1"/>
                </a:solidFill>
                <a:latin typeface="Calibri"/>
                <a:ea typeface="Calibri"/>
                <a:cs typeface="Calibri"/>
                <a:sym typeface="Calibri"/>
              </a:rPr>
              <a:t>RSMC bulletins from FOS2</a:t>
            </a:r>
          </a:p>
          <a:p>
            <a:pPr marL="639763" marR="0" lvl="1" indent="-246062" algn="l" rtl="0">
              <a:spcBef>
                <a:spcPts val="400"/>
              </a:spcBef>
              <a:spcAft>
                <a:spcPts val="0"/>
              </a:spcAft>
              <a:buClr>
                <a:schemeClr val="accent1"/>
              </a:buClr>
              <a:buSzPct val="85000"/>
              <a:buFont typeface="Noto Sans Symbols"/>
              <a:buNone/>
            </a:pPr>
            <a:endParaRPr sz="2000" b="0" i="0" u="none" strike="noStrike" cap="none">
              <a:solidFill>
                <a:schemeClr val="dk1"/>
              </a:solidFill>
              <a:latin typeface="Arial"/>
              <a:ea typeface="Arial"/>
              <a:cs typeface="Arial"/>
              <a:sym typeface="Arial"/>
            </a:endParaRPr>
          </a:p>
        </p:txBody>
      </p:sp>
      <p:sp>
        <p:nvSpPr>
          <p:cNvPr id="1007" name="Shape 1007"/>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96</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914400" y="914400"/>
            <a:ext cx="7239000" cy="914400"/>
          </a:xfrm>
          <a:prstGeom prst="rect">
            <a:avLst/>
          </a:prstGeom>
          <a:noFill/>
          <a:ln>
            <a:noFill/>
          </a:ln>
        </p:spPr>
        <p:txBody>
          <a:bodyPr lIns="0" tIns="45700" rIns="0" bIns="0" anchor="b"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Datasets</a:t>
            </a:r>
          </a:p>
        </p:txBody>
      </p:sp>
      <p:sp>
        <p:nvSpPr>
          <p:cNvPr id="1013" name="Shape 1013"/>
          <p:cNvSpPr txBox="1">
            <a:spLocks noGrp="1"/>
          </p:cNvSpPr>
          <p:nvPr>
            <p:ph type="body" idx="1"/>
          </p:nvPr>
        </p:nvSpPr>
        <p:spPr>
          <a:xfrm>
            <a:off x="457200" y="1905000"/>
            <a:ext cx="8229600" cy="3124199"/>
          </a:xfrm>
          <a:prstGeom prst="rect">
            <a:avLst/>
          </a:prstGeom>
          <a:noFill/>
          <a:ln>
            <a:noFill/>
          </a:ln>
        </p:spPr>
        <p:txBody>
          <a:bodyPr lIns="91425" tIns="45700" rIns="91425" bIns="45700" anchor="t" anchorCtr="0">
            <a:noAutofit/>
          </a:bodyPr>
          <a:lstStyle/>
          <a:p>
            <a:pPr marL="246063" marR="0" lvl="1" indent="-246063" algn="l" rtl="0">
              <a:spcBef>
                <a:spcPts val="0"/>
              </a:spcBef>
              <a:spcAft>
                <a:spcPts val="0"/>
              </a:spcAft>
              <a:buClr>
                <a:schemeClr val="accent1"/>
              </a:buClr>
              <a:buSzPct val="85000"/>
              <a:buFont typeface="Noto Sans Symbols"/>
              <a:buChar char="●"/>
            </a:pPr>
            <a:r>
              <a:rPr lang="en-US" sz="2800" b="0" i="0" u="none" strike="noStrike" cap="none">
                <a:solidFill>
                  <a:schemeClr val="dk1"/>
                </a:solidFill>
                <a:latin typeface="Calibri"/>
                <a:ea typeface="Calibri"/>
                <a:cs typeface="Calibri"/>
                <a:sym typeface="Calibri"/>
              </a:rPr>
              <a:t>eTRaP is an event-driven product. It was tested with new input data on the following real storms since it was installed on its test server on December 2016: </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01W - Northwest Pacific</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3S - Southeast Indian</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CARLOS- Southwest Indian</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DINEO - Southwest Indian</a:t>
            </a:r>
          </a:p>
          <a:p>
            <a:pPr marL="393700" marR="0" lvl="1" indent="0" algn="l" rtl="0">
              <a:spcBef>
                <a:spcPts val="60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639763" marR="0" lvl="1" indent="-246062" algn="l" rtl="0">
              <a:lnSpc>
                <a:spcPct val="80000"/>
              </a:lnSpc>
              <a:spcBef>
                <a:spcPts val="560"/>
              </a:spcBef>
              <a:spcAft>
                <a:spcPts val="0"/>
              </a:spcAft>
              <a:buClr>
                <a:schemeClr val="accent1"/>
              </a:buClr>
              <a:buSzPct val="25000"/>
              <a:buFont typeface="Noto Sans Symbols"/>
              <a:buNone/>
            </a:pPr>
            <a:endParaRPr sz="2800" b="0" i="0" u="none" strike="noStrike" cap="none">
              <a:solidFill>
                <a:schemeClr val="dk1"/>
              </a:solidFill>
              <a:latin typeface="Arial"/>
              <a:ea typeface="Arial"/>
              <a:cs typeface="Arial"/>
              <a:sym typeface="Arial"/>
            </a:endParaRPr>
          </a:p>
          <a:p>
            <a:pPr marL="639763" marR="0" lvl="1" indent="-246062" algn="l" rtl="0">
              <a:lnSpc>
                <a:spcPct val="80000"/>
              </a:lnSpc>
              <a:spcBef>
                <a:spcPts val="560"/>
              </a:spcBef>
              <a:spcAft>
                <a:spcPts val="0"/>
              </a:spcAft>
              <a:buClr>
                <a:schemeClr val="accent1"/>
              </a:buClr>
              <a:buSzPct val="25000"/>
              <a:buFont typeface="Noto Sans Symbols"/>
              <a:buNone/>
            </a:pPr>
            <a:r>
              <a:rPr lang="en-US" sz="2800" b="0" i="0" u="none" strike="noStrike" cap="none">
                <a:solidFill>
                  <a:schemeClr val="dk1"/>
                </a:solidFill>
                <a:latin typeface="Arial"/>
                <a:ea typeface="Arial"/>
                <a:cs typeface="Arial"/>
                <a:sym typeface="Arial"/>
              </a:rPr>
              <a:t> </a:t>
            </a:r>
          </a:p>
        </p:txBody>
      </p:sp>
      <p:sp>
        <p:nvSpPr>
          <p:cNvPr id="1014" name="Shape 1014"/>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97</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0" y="1066800"/>
            <a:ext cx="91440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Items</a:t>
            </a:r>
          </a:p>
        </p:txBody>
      </p:sp>
      <p:sp>
        <p:nvSpPr>
          <p:cNvPr id="1020" name="Shape 1020"/>
          <p:cNvSpPr txBox="1">
            <a:spLocks noGrp="1"/>
          </p:cNvSpPr>
          <p:nvPr>
            <p:ph type="body" idx="1"/>
          </p:nvPr>
        </p:nvSpPr>
        <p:spPr>
          <a:xfrm>
            <a:off x="457200" y="1828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Production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Get GMI rain rate data and generate GMI TRaPs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Add GMI TRaPs to eTRaP</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Dissemination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DDS – ASCII and tar files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GP50 –  gifs and text logs for Web monitoring</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Since this is just a product upgrade for eTRaP, all dissemination components are unchanged and no test for data distribution.</a:t>
            </a:r>
          </a:p>
          <a:p>
            <a:pPr marL="273050" marR="0" lvl="0" indent="-273050" algn="l" rtl="0">
              <a:spcBef>
                <a:spcPts val="60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QC Monitoring Components</a:t>
            </a:r>
          </a:p>
          <a:p>
            <a:pPr marL="639763" marR="0" lvl="1" indent="-246062" algn="l" rtl="0">
              <a:spcBef>
                <a:spcPts val="60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No test for monitoring.</a:t>
            </a:r>
          </a:p>
        </p:txBody>
      </p:sp>
      <p:sp>
        <p:nvSpPr>
          <p:cNvPr id="1021" name="Shape 1021"/>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98</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Shape 1026"/>
          <p:cNvSpPr txBox="1">
            <a:spLocks noGrp="1"/>
          </p:cNvSpPr>
          <p:nvPr>
            <p:ph type="title"/>
          </p:nvPr>
        </p:nvSpPr>
        <p:spPr>
          <a:xfrm>
            <a:off x="0" y="1066800"/>
            <a:ext cx="8991600" cy="762000"/>
          </a:xfrm>
          <a:prstGeom prst="rect">
            <a:avLst/>
          </a:prstGeom>
          <a:noFill/>
          <a:ln>
            <a:noFill/>
          </a:ln>
        </p:spPr>
        <p:txBody>
          <a:bodyPr lIns="0" tIns="45700" rIns="0" bIns="0" anchor="ctr" anchorCtr="0">
            <a:noAutofit/>
          </a:bodyPr>
          <a:lstStyle/>
          <a:p>
            <a:pPr marL="0" marR="0" lvl="0" indent="0" algn="ctr" rtl="0">
              <a:spcBef>
                <a:spcPts val="0"/>
              </a:spcBef>
              <a:spcAft>
                <a:spcPts val="0"/>
              </a:spcAft>
              <a:buSzPct val="25000"/>
              <a:buNone/>
            </a:pPr>
            <a:r>
              <a:rPr lang="en-US" sz="4000" b="1" i="0" u="none" strike="noStrike" cap="none">
                <a:solidFill>
                  <a:srgbClr val="002060"/>
                </a:solidFill>
                <a:latin typeface="Calibri"/>
                <a:ea typeface="Calibri"/>
                <a:cs typeface="Calibri"/>
                <a:sym typeface="Calibri"/>
              </a:rPr>
              <a:t>System Test - Test Configuration</a:t>
            </a:r>
          </a:p>
        </p:txBody>
      </p:sp>
      <p:sp>
        <p:nvSpPr>
          <p:cNvPr id="1027" name="Shape 1027"/>
          <p:cNvSpPr txBox="1">
            <a:spLocks noGrp="1"/>
          </p:cNvSpPr>
          <p:nvPr>
            <p:ph type="body" idx="1"/>
          </p:nvPr>
        </p:nvSpPr>
        <p:spPr>
          <a:xfrm>
            <a:off x="533400" y="1905000"/>
            <a:ext cx="8229600" cy="46481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Define input/output locations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the input data are all available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Make sure all output directories are generated</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Compile source code</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In ../src,  execute ‘make’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Verify all executable ‘*.exe’ generated and put in ../bin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Prepare scripts</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Test acquisition drivers, process driver, product generation driver, and dissemination scripts individually </a:t>
            </a:r>
          </a:p>
          <a:p>
            <a:pPr marL="639763" marR="0" lvl="1" indent="-246062" algn="l" rtl="0">
              <a:spcBef>
                <a:spcPts val="0"/>
              </a:spcBef>
              <a:spcAft>
                <a:spcPts val="0"/>
              </a:spcAft>
              <a:buClr>
                <a:schemeClr val="accent1"/>
              </a:buClr>
              <a:buSzPct val="85000"/>
              <a:buFont typeface="Noto Sans Symbols"/>
              <a:buChar char="●"/>
            </a:pPr>
            <a:r>
              <a:rPr lang="en-US" sz="2400" b="0" i="0" u="none" strike="noStrike" cap="none">
                <a:solidFill>
                  <a:schemeClr val="dk1"/>
                </a:solidFill>
                <a:latin typeface="Calibri"/>
                <a:ea typeface="Calibri"/>
                <a:cs typeface="Calibri"/>
                <a:sym typeface="Calibri"/>
              </a:rPr>
              <a:t>System test of scripts’ interactivity and compatibility on cron daemon</a:t>
            </a:r>
          </a:p>
          <a:p>
            <a:pPr marL="273050" marR="0" lvl="0" indent="-273050" algn="l" rtl="0">
              <a:spcBef>
                <a:spcPts val="0"/>
              </a:spcBef>
              <a:spcAft>
                <a:spcPts val="0"/>
              </a:spcAft>
              <a:buClr>
                <a:srgbClr val="0BD0D9"/>
              </a:buClr>
              <a:buSzPct val="95000"/>
              <a:buFont typeface="Noto Sans Symbols"/>
              <a:buChar char="●"/>
            </a:pPr>
            <a:r>
              <a:rPr lang="en-US" sz="2800" b="0" i="0" u="none" strike="noStrike" cap="none">
                <a:solidFill>
                  <a:schemeClr val="dk1"/>
                </a:solidFill>
                <a:latin typeface="Calibri"/>
                <a:ea typeface="Calibri"/>
                <a:cs typeface="Calibri"/>
                <a:sym typeface="Calibri"/>
              </a:rPr>
              <a:t>Set up cron table for eTRaP</a:t>
            </a:r>
          </a:p>
        </p:txBody>
      </p:sp>
      <p:sp>
        <p:nvSpPr>
          <p:cNvPr id="1028" name="Shape 1028"/>
          <p:cNvSpPr txBox="1"/>
          <p:nvPr/>
        </p:nvSpPr>
        <p:spPr>
          <a:xfrm>
            <a:off x="8277225" y="6457950"/>
            <a:ext cx="762000" cy="36671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295F71"/>
              </a:buClr>
              <a:buSzPct val="25000"/>
              <a:buFont typeface="Calibri"/>
              <a:buNone/>
            </a:pPr>
            <a:fld id="{00000000-1234-1234-1234-123412341234}" type="slidenum">
              <a:rPr lang="en-US" sz="1400" b="0" i="0" u="none" strike="noStrike" cap="none">
                <a:solidFill>
                  <a:srgbClr val="295F71"/>
                </a:solidFill>
                <a:latin typeface="Calibri"/>
                <a:ea typeface="Calibri"/>
                <a:cs typeface="Calibri"/>
                <a:sym typeface="Calibri"/>
              </a:rPr>
              <a:t>99</a:t>
            </a:fld>
            <a:endParaRPr lang="en-US" sz="1400" b="0" i="0" u="none" strike="noStrike" cap="none">
              <a:solidFill>
                <a:srgbClr val="295F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7689</Words>
  <Application>Microsoft Office PowerPoint</Application>
  <PresentationFormat>On-screen Show (4:3)</PresentationFormat>
  <Paragraphs>1182</Paragraphs>
  <Slides>131</Slides>
  <Notes>131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131</vt:i4>
      </vt:variant>
    </vt:vector>
  </HeadingPairs>
  <TitlesOfParts>
    <vt:vector size="144" baseType="lpstr">
      <vt:lpstr>Arial</vt:lpstr>
      <vt:lpstr>Noto Sans Symbols</vt:lpstr>
      <vt:lpstr>Tahoma</vt:lpstr>
      <vt:lpstr>Constantia</vt:lpstr>
      <vt:lpstr>Helvetica Neue</vt:lpstr>
      <vt:lpstr>Calibri</vt:lpstr>
      <vt:lpstr>Merriweather</vt:lpstr>
      <vt:lpstr>Courier New</vt:lpstr>
      <vt:lpstr>Times New Roman</vt:lpstr>
      <vt:lpstr>Garamond</vt:lpstr>
      <vt:lpstr>Book Antiqua</vt:lpstr>
      <vt:lpstr>3_Flow</vt:lpstr>
      <vt:lpstr>2_Office Theme</vt:lpstr>
      <vt:lpstr> Operational Readiness Review eTRaP Upgrade-GPM/GMI</vt:lpstr>
      <vt:lpstr>Review Agenda</vt:lpstr>
      <vt:lpstr>Outline</vt:lpstr>
      <vt:lpstr>Introduction Bob Kuligowski NOAA/NEDSIS/STAR</vt:lpstr>
      <vt:lpstr>eTRaP Background (1/3)</vt:lpstr>
      <vt:lpstr>eTRaP Background (2/3)</vt:lpstr>
      <vt:lpstr>eTRaP Background (3/3)</vt:lpstr>
      <vt:lpstr>Project Objectives</vt:lpstr>
      <vt:lpstr>PowerPoint Presentation</vt:lpstr>
      <vt:lpstr>PowerPoint Presentation</vt:lpstr>
      <vt:lpstr>PowerPoint Presentation</vt:lpstr>
      <vt:lpstr>PowerPoint Presentation</vt:lpstr>
      <vt:lpstr>PowerPoint Presentation</vt:lpstr>
      <vt:lpstr>ORR –  Review Objectives </vt:lpstr>
      <vt:lpstr>ORR Reviewers</vt:lpstr>
      <vt:lpstr>ORR Guidelines and Checklist</vt:lpstr>
      <vt:lpstr>Outline</vt:lpstr>
      <vt:lpstr>Risks and Actions  Bob Kuligowski NESDIS/STAR</vt:lpstr>
      <vt:lpstr>PowerPoint Presentation</vt:lpstr>
      <vt:lpstr>ORR – Entry Criteria </vt:lpstr>
      <vt:lpstr> ORR – Exit Criteria</vt:lpstr>
      <vt:lpstr>Outline</vt:lpstr>
      <vt:lpstr>System Requirements</vt:lpstr>
      <vt:lpstr>Requirements Overview</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#0</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#1</vt:lpstr>
      <vt:lpstr>Requirement #2</vt:lpstr>
      <vt:lpstr>Requirement #2</vt:lpstr>
      <vt:lpstr>Requirement #2</vt:lpstr>
      <vt:lpstr>Requirement #3</vt:lpstr>
      <vt:lpstr>Requirement #3</vt:lpstr>
      <vt:lpstr>Requirement #3</vt:lpstr>
      <vt:lpstr>Requirement #3</vt:lpstr>
      <vt:lpstr>Requirement #4</vt:lpstr>
      <vt:lpstr>Requirement  #4</vt:lpstr>
      <vt:lpstr>Requirement #4</vt:lpstr>
      <vt:lpstr>Requirement #4</vt:lpstr>
      <vt:lpstr>Requirement #5</vt:lpstr>
      <vt:lpstr>Requirement # 5</vt:lpstr>
      <vt:lpstr>Requirement #5</vt:lpstr>
      <vt:lpstr>Requirement #5</vt:lpstr>
      <vt:lpstr>Requirement #6</vt:lpstr>
      <vt:lpstr>Requirement #6</vt:lpstr>
      <vt:lpstr>Requirement #6</vt:lpstr>
      <vt:lpstr>Requirement #7</vt:lpstr>
      <vt:lpstr>Requirement #7</vt:lpstr>
      <vt:lpstr>Requirement #7</vt:lpstr>
      <vt:lpstr>Requirement #7</vt:lpstr>
      <vt:lpstr>Requirement #8</vt:lpstr>
      <vt:lpstr>Requirement #8</vt:lpstr>
      <vt:lpstr>Requirement #9</vt:lpstr>
      <vt:lpstr>Requirement #9</vt:lpstr>
      <vt:lpstr>Requirements – Summary</vt:lpstr>
      <vt:lpstr>System Description  Liqun 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eTRaP – Run Schedule Data Retrieval and Processing</vt:lpstr>
      <vt:lpstr>PowerPoint Presentation</vt:lpstr>
      <vt:lpstr>PowerPoint Presentation</vt:lpstr>
      <vt:lpstr>Outline</vt:lpstr>
      <vt:lpstr>System Test Bob Kuligowski, Robert Glassberg, and Liqun Ma    </vt:lpstr>
      <vt:lpstr>System Test - Objectives</vt:lpstr>
      <vt:lpstr>System Test - Test Environment</vt:lpstr>
      <vt:lpstr>System Test - Test Datasets</vt:lpstr>
      <vt:lpstr>System Test - Test Datasets</vt:lpstr>
      <vt:lpstr>System Test - Test Items</vt:lpstr>
      <vt:lpstr>System Test - Test Configuration</vt:lpstr>
      <vt:lpstr>System Test Results</vt:lpstr>
      <vt:lpstr>System Test  Test Result (without GPM/GMI)—01W</vt:lpstr>
      <vt:lpstr>System Test   Test Result (with GPM/GMI)—01W</vt:lpstr>
      <vt:lpstr>System Test   Test Result—01W</vt:lpstr>
      <vt:lpstr>System Test   Test Result—01W</vt:lpstr>
      <vt:lpstr>System Test – Verification (data)</vt:lpstr>
      <vt:lpstr>System Test – Verification (Ensemble parameters)</vt:lpstr>
      <vt:lpstr>System Test – Verification(Ensemble parameters)</vt:lpstr>
      <vt:lpstr>System Test – Verification(Ensemble parameters)</vt:lpstr>
      <vt:lpstr>System Test – Verification</vt:lpstr>
      <vt:lpstr>System test – verification (Example—Matthew (2016))</vt:lpstr>
      <vt:lpstr>System Test   Processing Monitoring - Operators Needs</vt:lpstr>
      <vt:lpstr> System Test    Product Monitoring – QC/QA Needs </vt:lpstr>
      <vt:lpstr>System  Operational Readiness  Liqun Ma NESDIS/OSPO  </vt:lpstr>
      <vt:lpstr>System Operational Readiness: Products  </vt:lpstr>
      <vt:lpstr>PowerPoint Presentation</vt:lpstr>
      <vt:lpstr>System Operational Readiness  Users of Products</vt:lpstr>
      <vt:lpstr>System Operational Readiness Production Environment</vt:lpstr>
      <vt:lpstr>System Operational Readiness Dissemination</vt:lpstr>
      <vt:lpstr>System Operational Readiness  Monitoring </vt:lpstr>
      <vt:lpstr>System Operational Readiness  Operation and Maintenance </vt:lpstr>
      <vt:lpstr> System Operational Readiness   QA – Code Standards</vt:lpstr>
      <vt:lpstr>System Operational Readiness  QA – CM and IT security </vt:lpstr>
      <vt:lpstr>System Operational Readiness       QA – Documentation</vt:lpstr>
      <vt:lpstr>System Operational Readiness Archive</vt:lpstr>
      <vt:lpstr>System Operational Readiness User Readiness (1 of 2) </vt:lpstr>
      <vt:lpstr>System Operational Readiness User Readiness (2 of 2) </vt:lpstr>
      <vt:lpstr>System Operational Readiness Summary</vt:lpstr>
      <vt:lpstr>Summary  Liqun Ma NESDIS/OSPO</vt:lpstr>
      <vt:lpstr>Summary</vt:lpstr>
      <vt:lpstr>Next Steps</vt:lpstr>
      <vt:lpstr>Open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Operational Readiness Review eTRaP Upgrade-GPM/GMI</dc:title>
  <dc:creator>Liqun Ma</dc:creator>
  <cp:lastModifiedBy>Liqun Ma</cp:lastModifiedBy>
  <cp:revision>1</cp:revision>
  <dcterms:modified xsi:type="dcterms:W3CDTF">2017-02-21T15:32:17Z</dcterms:modified>
</cp:coreProperties>
</file>