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44"/>
  </p:notesMasterIdLst>
  <p:sldIdLst>
    <p:sldId id="501" r:id="rId2"/>
    <p:sldId id="503" r:id="rId3"/>
    <p:sldId id="488" r:id="rId4"/>
    <p:sldId id="489" r:id="rId5"/>
    <p:sldId id="490" r:id="rId6"/>
    <p:sldId id="491" r:id="rId7"/>
    <p:sldId id="492" r:id="rId8"/>
    <p:sldId id="493" r:id="rId9"/>
    <p:sldId id="494" r:id="rId10"/>
    <p:sldId id="495" r:id="rId11"/>
    <p:sldId id="496" r:id="rId12"/>
    <p:sldId id="497" r:id="rId13"/>
    <p:sldId id="498" r:id="rId14"/>
    <p:sldId id="499" r:id="rId15"/>
    <p:sldId id="504" r:id="rId16"/>
    <p:sldId id="500" r:id="rId17"/>
    <p:sldId id="388" r:id="rId18"/>
    <p:sldId id="506" r:id="rId19"/>
    <p:sldId id="505" r:id="rId20"/>
    <p:sldId id="507" r:id="rId21"/>
    <p:sldId id="508" r:id="rId22"/>
    <p:sldId id="510" r:id="rId23"/>
    <p:sldId id="406" r:id="rId24"/>
    <p:sldId id="408" r:id="rId25"/>
    <p:sldId id="483" r:id="rId26"/>
    <p:sldId id="416" r:id="rId27"/>
    <p:sldId id="420" r:id="rId28"/>
    <p:sldId id="427" r:id="rId29"/>
    <p:sldId id="444" r:id="rId30"/>
    <p:sldId id="502" r:id="rId31"/>
    <p:sldId id="457" r:id="rId32"/>
    <p:sldId id="460" r:id="rId33"/>
    <p:sldId id="461" r:id="rId34"/>
    <p:sldId id="462" r:id="rId35"/>
    <p:sldId id="485" r:id="rId36"/>
    <p:sldId id="486" r:id="rId37"/>
    <p:sldId id="463" r:id="rId38"/>
    <p:sldId id="476" r:id="rId39"/>
    <p:sldId id="475" r:id="rId40"/>
    <p:sldId id="481" r:id="rId41"/>
    <p:sldId id="482" r:id="rId42"/>
    <p:sldId id="265" r:id="rId43"/>
  </p:sldIdLst>
  <p:sldSz cx="9144000" cy="6858000" type="screen4x3"/>
  <p:notesSz cx="6934200" cy="92202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FFFF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07" autoAdjust="0"/>
    <p:restoredTop sz="94601" autoAdjust="0"/>
  </p:normalViewPr>
  <p:slideViewPr>
    <p:cSldViewPr>
      <p:cViewPr>
        <p:scale>
          <a:sx n="100" d="100"/>
          <a:sy n="100" d="100"/>
        </p:scale>
        <p:origin x="-762" y="33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eaLnBrk="1" hangingPunct="1">
              <a:defRPr sz="1200"/>
            </a:lvl1pPr>
          </a:lstStyle>
          <a:p>
            <a:endParaRPr lang="en-US"/>
          </a:p>
        </p:txBody>
      </p:sp>
      <p:sp>
        <p:nvSpPr>
          <p:cNvPr id="48131" name="Rectangle 3"/>
          <p:cNvSpPr>
            <a:spLocks noGrp="1" noChangeArrowheads="1"/>
          </p:cNvSpPr>
          <p:nvPr>
            <p:ph type="dt" idx="1"/>
          </p:nvPr>
        </p:nvSpPr>
        <p:spPr bwMode="auto">
          <a:xfrm>
            <a:off x="3927475" y="0"/>
            <a:ext cx="3005138" cy="46037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eaLnBrk="1" hangingPunct="1">
              <a:defRPr sz="1200"/>
            </a:lvl1pPr>
          </a:lstStyle>
          <a:p>
            <a:endParaRPr lang="en-US"/>
          </a:p>
        </p:txBody>
      </p:sp>
      <p:sp>
        <p:nvSpPr>
          <p:cNvPr id="48132"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a:effectLst/>
        </p:spPr>
      </p:sp>
      <p:sp>
        <p:nvSpPr>
          <p:cNvPr id="48133" name="Rectangle 5"/>
          <p:cNvSpPr>
            <a:spLocks noGrp="1" noChangeArrowheads="1"/>
          </p:cNvSpPr>
          <p:nvPr>
            <p:ph type="body" sz="quarter" idx="3"/>
          </p:nvPr>
        </p:nvSpPr>
        <p:spPr bwMode="auto">
          <a:xfrm>
            <a:off x="693738" y="4379913"/>
            <a:ext cx="5546725" cy="4148137"/>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4" name="Rectangle 6"/>
          <p:cNvSpPr>
            <a:spLocks noGrp="1" noChangeArrowheads="1"/>
          </p:cNvSpPr>
          <p:nvPr>
            <p:ph type="ftr" sz="quarter" idx="4"/>
          </p:nvPr>
        </p:nvSpPr>
        <p:spPr bwMode="auto">
          <a:xfrm>
            <a:off x="0" y="8758238"/>
            <a:ext cx="3005138" cy="460375"/>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eaLnBrk="1" hangingPunct="1">
              <a:defRPr sz="1200"/>
            </a:lvl1pPr>
          </a:lstStyle>
          <a:p>
            <a:endParaRPr lang="en-US"/>
          </a:p>
        </p:txBody>
      </p:sp>
      <p:sp>
        <p:nvSpPr>
          <p:cNvPr id="48135" name="Rectangle 7"/>
          <p:cNvSpPr>
            <a:spLocks noGrp="1" noChangeArrowheads="1"/>
          </p:cNvSpPr>
          <p:nvPr>
            <p:ph type="sldNum" sz="quarter" idx="5"/>
          </p:nvPr>
        </p:nvSpPr>
        <p:spPr bwMode="auto">
          <a:xfrm>
            <a:off x="3927475" y="8758238"/>
            <a:ext cx="3005138" cy="460375"/>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eaLnBrk="1" hangingPunct="1">
              <a:defRPr sz="1200"/>
            </a:lvl1pPr>
          </a:lstStyle>
          <a:p>
            <a:fld id="{A4227EB9-1B5C-4B7B-BD87-7D719447A3C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6A13495-D9DF-4440-9495-AAC0D41C4BF3}" type="slidenum">
              <a:rPr lang="en-US"/>
              <a:pPr/>
              <a:t>1</a:t>
            </a:fld>
            <a:endParaRPr lang="en-US"/>
          </a:p>
        </p:txBody>
      </p:sp>
      <p:sp>
        <p:nvSpPr>
          <p:cNvPr id="839682" name="Rectangle 7"/>
          <p:cNvSpPr txBox="1">
            <a:spLocks noGrp="1" noChangeArrowheads="1"/>
          </p:cNvSpPr>
          <p:nvPr/>
        </p:nvSpPr>
        <p:spPr bwMode="auto">
          <a:xfrm>
            <a:off x="3929063" y="8758238"/>
            <a:ext cx="3005137" cy="461962"/>
          </a:xfrm>
          <a:prstGeom prst="rect">
            <a:avLst/>
          </a:prstGeom>
          <a:noFill/>
          <a:ln w="9525">
            <a:noFill/>
            <a:miter lim="800000"/>
            <a:headEnd/>
            <a:tailEnd/>
          </a:ln>
        </p:spPr>
        <p:txBody>
          <a:bodyPr lIns="92278" tIns="46140" rIns="92278" bIns="46140" anchor="b"/>
          <a:lstStyle/>
          <a:p>
            <a:pPr algn="r" defTabSz="920750" eaLnBrk="1" hangingPunct="1"/>
            <a:fld id="{2D958334-A9D8-46FD-B3E2-389369070DB1}" type="slidenum">
              <a:rPr lang="en-US" sz="1200">
                <a:latin typeface="Times New Roman" pitchFamily="18" charset="0"/>
              </a:rPr>
              <a:pPr algn="r" defTabSz="920750" eaLnBrk="1" hangingPunct="1"/>
              <a:t>1</a:t>
            </a:fld>
            <a:endParaRPr lang="en-US" sz="1200">
              <a:latin typeface="Times New Roman" pitchFamily="18" charset="0"/>
            </a:endParaRPr>
          </a:p>
        </p:txBody>
      </p:sp>
      <p:sp>
        <p:nvSpPr>
          <p:cNvPr id="839683" name="Rectangle 2"/>
          <p:cNvSpPr>
            <a:spLocks noGrp="1" noRot="1" noChangeAspect="1" noChangeArrowheads="1" noTextEdit="1"/>
          </p:cNvSpPr>
          <p:nvPr>
            <p:ph type="sldImg"/>
          </p:nvPr>
        </p:nvSpPr>
        <p:spPr>
          <a:xfrm>
            <a:off x="1162050" y="690563"/>
            <a:ext cx="4610100" cy="3457575"/>
          </a:xfrm>
          <a:ln/>
        </p:spPr>
      </p:sp>
      <p:sp>
        <p:nvSpPr>
          <p:cNvPr id="839684" name="Rectangle 3"/>
          <p:cNvSpPr>
            <a:spLocks noGrp="1" noChangeArrowheads="1"/>
          </p:cNvSpPr>
          <p:nvPr>
            <p:ph type="body" idx="1"/>
          </p:nvPr>
        </p:nvSpPr>
        <p:spPr>
          <a:xfrm>
            <a:off x="376238" y="4232275"/>
            <a:ext cx="6256337" cy="4837113"/>
          </a:xfrm>
        </p:spPr>
        <p:txBody>
          <a:bodyPr lIns="92278" tIns="46140" rIns="92278" bIns="46140"/>
          <a:lstStyle/>
          <a:p>
            <a:endParaRPr lang="en-US"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52383-E356-43A8-9611-D3554E9467D8}" type="slidenum">
              <a:rPr lang="en-US"/>
              <a:pPr/>
              <a:t>28</a:t>
            </a:fld>
            <a:endParaRPr lang="en-US"/>
          </a:p>
        </p:txBody>
      </p:sp>
      <p:sp>
        <p:nvSpPr>
          <p:cNvPr id="645122" name="Rectangle 2"/>
          <p:cNvSpPr>
            <a:spLocks noGrp="1" noRot="1" noChangeAspect="1" noChangeArrowheads="1" noTextEdit="1"/>
          </p:cNvSpPr>
          <p:nvPr>
            <p:ph type="sldImg"/>
          </p:nvPr>
        </p:nvSpPr>
        <p:spPr>
          <a:xfrm>
            <a:off x="1162050" y="690563"/>
            <a:ext cx="4610100" cy="3457575"/>
          </a:xfrm>
          <a:ln/>
        </p:spPr>
      </p:sp>
      <p:sp>
        <p:nvSpPr>
          <p:cNvPr id="645123" name="Rectangle 3"/>
          <p:cNvSpPr>
            <a:spLocks noGrp="1" noChangeArrowheads="1"/>
          </p:cNvSpPr>
          <p:nvPr>
            <p:ph type="body" idx="1"/>
          </p:nvPr>
        </p:nvSpPr>
        <p:spPr>
          <a:xfrm>
            <a:off x="693738" y="4379913"/>
            <a:ext cx="5546725" cy="4149725"/>
          </a:xfrm>
        </p:spPr>
        <p:txBody>
          <a:bodyPr lIns="92274" tIns="46136" rIns="92274" bIns="46136"/>
          <a:lstStyle/>
          <a:p>
            <a:r>
              <a:rPr lang="en-US"/>
              <a:t>Hurricane Ike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D6EE3-8C5C-45FD-A589-853BD7115081}" type="slidenum">
              <a:rPr lang="en-US"/>
              <a:pPr/>
              <a:t>29</a:t>
            </a:fld>
            <a:endParaRPr lang="en-US"/>
          </a:p>
        </p:txBody>
      </p:sp>
      <p:sp>
        <p:nvSpPr>
          <p:cNvPr id="673794" name="Rectangle 2"/>
          <p:cNvSpPr>
            <a:spLocks noGrp="1" noRot="1" noChangeAspect="1" noChangeArrowheads="1" noTextEdit="1"/>
          </p:cNvSpPr>
          <p:nvPr>
            <p:ph type="sldImg"/>
          </p:nvPr>
        </p:nvSpPr>
        <p:spPr>
          <a:xfrm>
            <a:off x="1162050" y="690563"/>
            <a:ext cx="4610100" cy="3457575"/>
          </a:xfrm>
          <a:ln/>
        </p:spPr>
      </p:sp>
      <p:sp>
        <p:nvSpPr>
          <p:cNvPr id="673795" name="Rectangle 3"/>
          <p:cNvSpPr>
            <a:spLocks noGrp="1" noChangeArrowheads="1"/>
          </p:cNvSpPr>
          <p:nvPr>
            <p:ph type="body" idx="1"/>
          </p:nvPr>
        </p:nvSpPr>
        <p:spPr>
          <a:xfrm>
            <a:off x="693738" y="4379913"/>
            <a:ext cx="5546725" cy="4149725"/>
          </a:xfrm>
        </p:spPr>
        <p:txBody>
          <a:bodyPr lIns="92274" tIns="46136" rIns="92274" bIns="46136"/>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54F5CF-DD91-4E75-9F7A-BEE31FA0EDAD}" type="slidenum">
              <a:rPr lang="en-US"/>
              <a:pPr/>
              <a:t>31</a:t>
            </a:fld>
            <a:endParaRPr lang="en-US"/>
          </a:p>
        </p:txBody>
      </p:sp>
      <p:sp>
        <p:nvSpPr>
          <p:cNvPr id="753666" name="Slide Image Placeholder 1"/>
          <p:cNvSpPr>
            <a:spLocks noGrp="1" noRot="1" noChangeAspect="1" noTextEdit="1"/>
          </p:cNvSpPr>
          <p:nvPr>
            <p:ph type="sldImg"/>
          </p:nvPr>
        </p:nvSpPr>
        <p:spPr>
          <a:xfrm>
            <a:off x="1168400" y="692150"/>
            <a:ext cx="4608513" cy="3455988"/>
          </a:xfrm>
          <a:ln/>
        </p:spPr>
      </p:sp>
      <p:sp>
        <p:nvSpPr>
          <p:cNvPr id="753667" name="Notes Placeholder 2"/>
          <p:cNvSpPr>
            <a:spLocks noGrp="1"/>
          </p:cNvSpPr>
          <p:nvPr>
            <p:ph type="body" idx="1"/>
          </p:nvPr>
        </p:nvSpPr>
        <p:spPr>
          <a:xfrm>
            <a:off x="693738" y="4379913"/>
            <a:ext cx="5546725" cy="4149725"/>
          </a:xfrm>
        </p:spPr>
        <p:txBody>
          <a:bodyPr lIns="93013" tIns="46506" rIns="93013" bIns="46506"/>
          <a:lstStyle/>
          <a:p>
            <a:pPr>
              <a:spcBef>
                <a:spcPct val="0"/>
              </a:spcBef>
            </a:pPr>
            <a:endParaRPr lang="en-US"/>
          </a:p>
        </p:txBody>
      </p:sp>
      <p:sp>
        <p:nvSpPr>
          <p:cNvPr id="753668" name="Slide Number Placeholder 3"/>
          <p:cNvSpPr txBox="1">
            <a:spLocks noGrp="1"/>
          </p:cNvSpPr>
          <p:nvPr/>
        </p:nvSpPr>
        <p:spPr bwMode="auto">
          <a:xfrm>
            <a:off x="3927475" y="8756650"/>
            <a:ext cx="3005138" cy="461963"/>
          </a:xfrm>
          <a:prstGeom prst="rect">
            <a:avLst/>
          </a:prstGeom>
          <a:noFill/>
          <a:ln w="9525">
            <a:noFill/>
            <a:miter lim="800000"/>
            <a:headEnd/>
            <a:tailEnd/>
          </a:ln>
        </p:spPr>
        <p:txBody>
          <a:bodyPr lIns="93013" tIns="46506" rIns="93013" bIns="46506" anchor="b"/>
          <a:lstStyle/>
          <a:p>
            <a:pPr algn="r" eaLnBrk="1" hangingPunct="1"/>
            <a:fld id="{98764B30-14B6-475F-8336-014C191D4C4A}" type="slidenum">
              <a:rPr lang="en-US" sz="1200"/>
              <a:pPr algn="r" eaLnBrk="1" hangingPunct="1"/>
              <a:t>31</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31FAC5-CD89-469F-869C-DE8A91AAB564}" type="slidenum">
              <a:rPr lang="en-US"/>
              <a:pPr/>
              <a:t>32</a:t>
            </a:fld>
            <a:endParaRPr lang="en-US"/>
          </a:p>
        </p:txBody>
      </p:sp>
      <p:sp>
        <p:nvSpPr>
          <p:cNvPr id="759810" name="Rectangle 2"/>
          <p:cNvSpPr>
            <a:spLocks noGrp="1" noRot="1" noChangeAspect="1" noTextEdit="1"/>
          </p:cNvSpPr>
          <p:nvPr>
            <p:ph type="sldImg"/>
          </p:nvPr>
        </p:nvSpPr>
        <p:spPr>
          <a:xfrm>
            <a:off x="1168400" y="692150"/>
            <a:ext cx="4608513" cy="3455988"/>
          </a:xfrm>
          <a:ln/>
        </p:spPr>
      </p:sp>
      <p:sp>
        <p:nvSpPr>
          <p:cNvPr id="759811" name="Rectangle 3"/>
          <p:cNvSpPr>
            <a:spLocks noGrp="1"/>
          </p:cNvSpPr>
          <p:nvPr>
            <p:ph type="body" idx="1"/>
          </p:nvPr>
        </p:nvSpPr>
        <p:spPr>
          <a:xfrm>
            <a:off x="693738" y="4379913"/>
            <a:ext cx="5546725" cy="4149725"/>
          </a:xfrm>
        </p:spPr>
        <p:txBody>
          <a:bodyPr lIns="93013" tIns="46506" rIns="93013" bIns="46506"/>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F07AA10-0E8C-4EAA-A6ED-CD2C39460AB9}" type="slidenum">
              <a:rPr lang="en-US"/>
              <a:pPr/>
              <a:t>33</a:t>
            </a:fld>
            <a:endParaRPr lang="en-US"/>
          </a:p>
        </p:txBody>
      </p:sp>
      <p:sp>
        <p:nvSpPr>
          <p:cNvPr id="761858" name="Slide Image Placeholder 1"/>
          <p:cNvSpPr>
            <a:spLocks noGrp="1" noRot="1" noChangeAspect="1" noTextEdit="1"/>
          </p:cNvSpPr>
          <p:nvPr>
            <p:ph type="sldImg"/>
          </p:nvPr>
        </p:nvSpPr>
        <p:spPr>
          <a:xfrm>
            <a:off x="1168400" y="692150"/>
            <a:ext cx="4608513" cy="3455988"/>
          </a:xfrm>
          <a:ln/>
        </p:spPr>
      </p:sp>
      <p:sp>
        <p:nvSpPr>
          <p:cNvPr id="761859" name="Notes Placeholder 2"/>
          <p:cNvSpPr>
            <a:spLocks noGrp="1"/>
          </p:cNvSpPr>
          <p:nvPr>
            <p:ph type="body" idx="1"/>
          </p:nvPr>
        </p:nvSpPr>
        <p:spPr>
          <a:xfrm>
            <a:off x="693738" y="4379913"/>
            <a:ext cx="5546725" cy="4149725"/>
          </a:xfrm>
        </p:spPr>
        <p:txBody>
          <a:bodyPr lIns="93013" tIns="46506" rIns="93013" bIns="46506"/>
          <a:lstStyle/>
          <a:p>
            <a:pPr>
              <a:spcBef>
                <a:spcPct val="0"/>
              </a:spcBef>
            </a:pPr>
            <a:endParaRPr lang="en-US">
              <a:ea typeface="ＭＳ Ｐゴシック"/>
              <a:cs typeface="ＭＳ Ｐゴシック"/>
            </a:endParaRPr>
          </a:p>
        </p:txBody>
      </p:sp>
      <p:sp>
        <p:nvSpPr>
          <p:cNvPr id="761860" name="Slide Number Placeholder 3"/>
          <p:cNvSpPr txBox="1">
            <a:spLocks noGrp="1"/>
          </p:cNvSpPr>
          <p:nvPr/>
        </p:nvSpPr>
        <p:spPr bwMode="auto">
          <a:xfrm>
            <a:off x="3927475" y="8756650"/>
            <a:ext cx="3005138" cy="461963"/>
          </a:xfrm>
          <a:prstGeom prst="rect">
            <a:avLst/>
          </a:prstGeom>
          <a:noFill/>
          <a:ln w="9525">
            <a:noFill/>
            <a:miter lim="800000"/>
            <a:headEnd/>
            <a:tailEnd/>
          </a:ln>
        </p:spPr>
        <p:txBody>
          <a:bodyPr lIns="93013" tIns="46506" rIns="93013" bIns="46506" anchor="b"/>
          <a:lstStyle/>
          <a:p>
            <a:pPr algn="r" eaLnBrk="1" hangingPunct="1"/>
            <a:fld id="{C1A048E4-77C9-44D0-8050-22F4DCD29F62}" type="slidenum">
              <a:rPr lang="en-US" sz="1200">
                <a:ea typeface="ＭＳ Ｐゴシック"/>
                <a:cs typeface="ＭＳ Ｐゴシック"/>
              </a:rPr>
              <a:pPr algn="r" eaLnBrk="1" hangingPunct="1"/>
              <a:t>33</a:t>
            </a:fld>
            <a:endParaRPr lang="en-US" sz="120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BA0DD40-C0FB-4D84-9B68-B972ECCAC4C5}" type="slidenum">
              <a:rPr lang="en-US"/>
              <a:pPr/>
              <a:t>34</a:t>
            </a:fld>
            <a:endParaRPr lang="en-US"/>
          </a:p>
        </p:txBody>
      </p:sp>
      <p:sp>
        <p:nvSpPr>
          <p:cNvPr id="763906" name="Slide Image Placeholder 1"/>
          <p:cNvSpPr>
            <a:spLocks noGrp="1" noRot="1" noChangeAspect="1" noTextEdit="1"/>
          </p:cNvSpPr>
          <p:nvPr>
            <p:ph type="sldImg"/>
          </p:nvPr>
        </p:nvSpPr>
        <p:spPr>
          <a:xfrm>
            <a:off x="1168400" y="692150"/>
            <a:ext cx="4608513" cy="3455988"/>
          </a:xfrm>
          <a:ln/>
        </p:spPr>
      </p:sp>
      <p:sp>
        <p:nvSpPr>
          <p:cNvPr id="763907" name="Notes Placeholder 2"/>
          <p:cNvSpPr>
            <a:spLocks noGrp="1"/>
          </p:cNvSpPr>
          <p:nvPr>
            <p:ph type="body" idx="1"/>
          </p:nvPr>
        </p:nvSpPr>
        <p:spPr>
          <a:xfrm>
            <a:off x="693738" y="4379913"/>
            <a:ext cx="5546725" cy="4149725"/>
          </a:xfrm>
        </p:spPr>
        <p:txBody>
          <a:bodyPr lIns="93013" tIns="46506" rIns="93013" bIns="46506"/>
          <a:lstStyle/>
          <a:p>
            <a:pPr>
              <a:spcBef>
                <a:spcPct val="0"/>
              </a:spcBef>
            </a:pPr>
            <a:endParaRPr lang="en-US">
              <a:ea typeface="ＭＳ Ｐゴシック"/>
              <a:cs typeface="ＭＳ Ｐゴシック"/>
            </a:endParaRPr>
          </a:p>
        </p:txBody>
      </p:sp>
      <p:sp>
        <p:nvSpPr>
          <p:cNvPr id="763908" name="Slide Number Placeholder 3"/>
          <p:cNvSpPr txBox="1">
            <a:spLocks noGrp="1"/>
          </p:cNvSpPr>
          <p:nvPr/>
        </p:nvSpPr>
        <p:spPr bwMode="auto">
          <a:xfrm>
            <a:off x="3927475" y="8756650"/>
            <a:ext cx="3005138" cy="461963"/>
          </a:xfrm>
          <a:prstGeom prst="rect">
            <a:avLst/>
          </a:prstGeom>
          <a:noFill/>
          <a:ln w="9525">
            <a:noFill/>
            <a:miter lim="800000"/>
            <a:headEnd/>
            <a:tailEnd/>
          </a:ln>
        </p:spPr>
        <p:txBody>
          <a:bodyPr lIns="93013" tIns="46506" rIns="93013" bIns="46506" anchor="b"/>
          <a:lstStyle/>
          <a:p>
            <a:pPr algn="r" eaLnBrk="1" hangingPunct="1"/>
            <a:fld id="{997F701C-38AA-49C2-A665-D5847D34F796}" type="slidenum">
              <a:rPr lang="en-US" sz="1200">
                <a:ea typeface="ＭＳ Ｐゴシック"/>
                <a:cs typeface="ＭＳ Ｐゴシック"/>
              </a:rPr>
              <a:pPr algn="r" eaLnBrk="1" hangingPunct="1"/>
              <a:t>34</a:t>
            </a:fld>
            <a:endParaRPr lang="en-US" sz="120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44256BB-52F7-4207-AADB-9AAFC30AE2DF}" type="slidenum">
              <a:rPr lang="en-US"/>
              <a:pPr/>
              <a:t>35</a:t>
            </a:fld>
            <a:endParaRPr lang="en-US"/>
          </a:p>
        </p:txBody>
      </p:sp>
      <p:sp>
        <p:nvSpPr>
          <p:cNvPr id="811010" name="Slide Image Placeholder 1"/>
          <p:cNvSpPr>
            <a:spLocks noGrp="1" noRot="1" noChangeAspect="1" noTextEdit="1"/>
          </p:cNvSpPr>
          <p:nvPr>
            <p:ph type="sldImg"/>
          </p:nvPr>
        </p:nvSpPr>
        <p:spPr>
          <a:xfrm>
            <a:off x="1168400" y="692150"/>
            <a:ext cx="4608513" cy="3455988"/>
          </a:xfrm>
          <a:ln/>
        </p:spPr>
      </p:sp>
      <p:sp>
        <p:nvSpPr>
          <p:cNvPr id="811011" name="Notes Placeholder 2"/>
          <p:cNvSpPr>
            <a:spLocks noGrp="1"/>
          </p:cNvSpPr>
          <p:nvPr>
            <p:ph type="body" idx="1"/>
          </p:nvPr>
        </p:nvSpPr>
        <p:spPr>
          <a:xfrm>
            <a:off x="693738" y="4379913"/>
            <a:ext cx="5546725" cy="4149725"/>
          </a:xfrm>
        </p:spPr>
        <p:txBody>
          <a:bodyPr lIns="93013" tIns="46506" rIns="93013" bIns="46506"/>
          <a:lstStyle/>
          <a:p>
            <a:pPr>
              <a:spcBef>
                <a:spcPct val="0"/>
              </a:spcBef>
            </a:pPr>
            <a:endParaRPr lang="en-US">
              <a:ea typeface="ＭＳ Ｐゴシック"/>
              <a:cs typeface="ＭＳ Ｐゴシック"/>
            </a:endParaRPr>
          </a:p>
        </p:txBody>
      </p:sp>
      <p:sp>
        <p:nvSpPr>
          <p:cNvPr id="811012" name="Slide Number Placeholder 3"/>
          <p:cNvSpPr txBox="1">
            <a:spLocks noGrp="1"/>
          </p:cNvSpPr>
          <p:nvPr/>
        </p:nvSpPr>
        <p:spPr bwMode="auto">
          <a:xfrm>
            <a:off x="3927475" y="8756650"/>
            <a:ext cx="3005138" cy="461963"/>
          </a:xfrm>
          <a:prstGeom prst="rect">
            <a:avLst/>
          </a:prstGeom>
          <a:noFill/>
          <a:ln w="9525">
            <a:noFill/>
            <a:miter lim="800000"/>
            <a:headEnd/>
            <a:tailEnd/>
          </a:ln>
        </p:spPr>
        <p:txBody>
          <a:bodyPr lIns="93013" tIns="46506" rIns="93013" bIns="46506" anchor="b"/>
          <a:lstStyle/>
          <a:p>
            <a:pPr algn="r" eaLnBrk="1" hangingPunct="1"/>
            <a:fld id="{734124BA-D2A7-4740-A691-06AEAE66760D}" type="slidenum">
              <a:rPr lang="en-US" sz="1200">
                <a:ea typeface="ＭＳ Ｐゴシック"/>
                <a:cs typeface="ＭＳ Ｐゴシック"/>
              </a:rPr>
              <a:pPr algn="r" eaLnBrk="1" hangingPunct="1"/>
              <a:t>35</a:t>
            </a:fld>
            <a:endParaRPr lang="en-US" sz="120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5680827-1586-41E3-B3BD-079F5C084831}" type="slidenum">
              <a:rPr lang="en-US"/>
              <a:pPr/>
              <a:t>36</a:t>
            </a:fld>
            <a:endParaRPr lang="en-US"/>
          </a:p>
        </p:txBody>
      </p:sp>
      <p:sp>
        <p:nvSpPr>
          <p:cNvPr id="813058" name="Slide Image Placeholder 1"/>
          <p:cNvSpPr>
            <a:spLocks noGrp="1" noRot="1" noChangeAspect="1" noTextEdit="1"/>
          </p:cNvSpPr>
          <p:nvPr>
            <p:ph type="sldImg"/>
          </p:nvPr>
        </p:nvSpPr>
        <p:spPr>
          <a:xfrm>
            <a:off x="1168400" y="692150"/>
            <a:ext cx="4608513" cy="3455988"/>
          </a:xfrm>
          <a:ln/>
        </p:spPr>
      </p:sp>
      <p:sp>
        <p:nvSpPr>
          <p:cNvPr id="813059" name="Notes Placeholder 2"/>
          <p:cNvSpPr>
            <a:spLocks noGrp="1"/>
          </p:cNvSpPr>
          <p:nvPr>
            <p:ph type="body" idx="1"/>
          </p:nvPr>
        </p:nvSpPr>
        <p:spPr>
          <a:xfrm>
            <a:off x="693738" y="4379913"/>
            <a:ext cx="5546725" cy="4149725"/>
          </a:xfrm>
        </p:spPr>
        <p:txBody>
          <a:bodyPr lIns="93013" tIns="46506" rIns="93013" bIns="46506"/>
          <a:lstStyle/>
          <a:p>
            <a:pPr algn="ctr">
              <a:spcBef>
                <a:spcPct val="0"/>
              </a:spcBef>
            </a:pPr>
            <a:r>
              <a:rPr lang="en-US" sz="1600" b="1" dirty="0"/>
              <a:t> </a:t>
            </a:r>
            <a:r>
              <a:rPr lang="en-US" sz="1600" b="1" u="sng" dirty="0"/>
              <a:t>GLM Characteristics</a:t>
            </a:r>
          </a:p>
          <a:p>
            <a:pPr>
              <a:spcBef>
                <a:spcPct val="0"/>
              </a:spcBef>
              <a:buFontTx/>
              <a:buChar char="•"/>
            </a:pPr>
            <a:r>
              <a:rPr lang="en-US" sz="1600" dirty="0"/>
              <a:t> Staring CCD imager (1372x1300 pixels)</a:t>
            </a:r>
          </a:p>
          <a:p>
            <a:pPr lvl="1">
              <a:spcBef>
                <a:spcPct val="0"/>
              </a:spcBef>
            </a:pPr>
            <a:r>
              <a:rPr lang="en-US" sz="1600" dirty="0"/>
              <a:t>-  Single band 777.4 nm</a:t>
            </a:r>
          </a:p>
          <a:p>
            <a:pPr lvl="1">
              <a:spcBef>
                <a:spcPct val="0"/>
              </a:spcBef>
            </a:pPr>
            <a:r>
              <a:rPr lang="en-US" sz="1600" dirty="0"/>
              <a:t>-  2 ms frame rate</a:t>
            </a:r>
          </a:p>
          <a:p>
            <a:pPr lvl="1">
              <a:spcBef>
                <a:spcPct val="0"/>
              </a:spcBef>
            </a:pPr>
            <a:r>
              <a:rPr lang="en-US" sz="1600" dirty="0"/>
              <a:t> - 7.7 Mbps downlink data rate</a:t>
            </a:r>
          </a:p>
          <a:p>
            <a:pPr>
              <a:spcBef>
                <a:spcPct val="0"/>
              </a:spcBef>
              <a:buFontTx/>
              <a:buChar char="•"/>
            </a:pPr>
            <a:r>
              <a:rPr lang="en-US" sz="1600" dirty="0"/>
              <a:t> Near uniform spatial resolution to 52 deg N lat</a:t>
            </a:r>
          </a:p>
          <a:p>
            <a:pPr lvl="1">
              <a:spcBef>
                <a:spcPct val="0"/>
              </a:spcBef>
            </a:pPr>
            <a:r>
              <a:rPr lang="en-US" sz="1600" dirty="0"/>
              <a:t>- 8 km nadir to 14 km at edge</a:t>
            </a:r>
          </a:p>
          <a:p>
            <a:pPr lvl="1">
              <a:spcBef>
                <a:spcPct val="0"/>
              </a:spcBef>
              <a:buFontTx/>
              <a:buChar char="-"/>
            </a:pPr>
            <a:r>
              <a:rPr lang="en-US" sz="1600" dirty="0"/>
              <a:t>70-90% flash detection</a:t>
            </a:r>
          </a:p>
          <a:p>
            <a:pPr>
              <a:spcBef>
                <a:spcPct val="0"/>
              </a:spcBef>
              <a:buFontTx/>
              <a:buChar char="•"/>
            </a:pPr>
            <a:r>
              <a:rPr lang="en-US" sz="1600" dirty="0"/>
              <a:t> Product Availability (event, group, flash)</a:t>
            </a:r>
          </a:p>
          <a:p>
            <a:pPr lvl="1">
              <a:spcBef>
                <a:spcPct val="0"/>
              </a:spcBef>
            </a:pPr>
            <a:r>
              <a:rPr lang="en-US" sz="1600" dirty="0"/>
              <a:t> - &lt; 20 sec total latency</a:t>
            </a:r>
          </a:p>
          <a:p>
            <a:pPr lvl="1">
              <a:spcBef>
                <a:spcPct val="0"/>
              </a:spcBef>
            </a:pPr>
            <a:r>
              <a:rPr lang="en-US" sz="1600" dirty="0"/>
              <a:t>-  satellite rebroadcast and internet</a:t>
            </a:r>
          </a:p>
          <a:p>
            <a:pPr>
              <a:spcBef>
                <a:spcPct val="0"/>
              </a:spcBef>
            </a:pPr>
            <a:endParaRPr lang="en-US" dirty="0"/>
          </a:p>
        </p:txBody>
      </p:sp>
      <p:sp>
        <p:nvSpPr>
          <p:cNvPr id="813060" name="Slide Number Placeholder 3"/>
          <p:cNvSpPr txBox="1">
            <a:spLocks noGrp="1"/>
          </p:cNvSpPr>
          <p:nvPr/>
        </p:nvSpPr>
        <p:spPr bwMode="auto">
          <a:xfrm>
            <a:off x="3927475" y="8756650"/>
            <a:ext cx="3005138" cy="461963"/>
          </a:xfrm>
          <a:prstGeom prst="rect">
            <a:avLst/>
          </a:prstGeom>
          <a:noFill/>
          <a:ln w="9525">
            <a:noFill/>
            <a:miter lim="800000"/>
            <a:headEnd/>
            <a:tailEnd/>
          </a:ln>
        </p:spPr>
        <p:txBody>
          <a:bodyPr lIns="93013" tIns="46506" rIns="93013" bIns="46506" anchor="b"/>
          <a:lstStyle/>
          <a:p>
            <a:pPr algn="r" defTabSz="919163" eaLnBrk="1" hangingPunct="1"/>
            <a:fld id="{9F728AB9-154E-4F3E-B001-8BD72B8A58B7}" type="slidenum">
              <a:rPr lang="en-US" sz="1200">
                <a:solidFill>
                  <a:srgbClr val="000000"/>
                </a:solidFill>
              </a:rPr>
              <a:pPr algn="r" defTabSz="919163" eaLnBrk="1" hangingPunct="1"/>
              <a:t>36</a:t>
            </a:fld>
            <a:endParaRPr 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8824F2-5D73-4B88-8AA8-6BFC08BDFD47}" type="slidenum">
              <a:rPr lang="en-US"/>
              <a:pPr/>
              <a:t>37</a:t>
            </a:fld>
            <a:endParaRPr lang="en-US"/>
          </a:p>
        </p:txBody>
      </p:sp>
      <p:sp>
        <p:nvSpPr>
          <p:cNvPr id="765954" name="Slide Image Placeholder 1"/>
          <p:cNvSpPr>
            <a:spLocks noGrp="1" noRot="1" noChangeAspect="1" noTextEdit="1"/>
          </p:cNvSpPr>
          <p:nvPr>
            <p:ph type="sldImg"/>
          </p:nvPr>
        </p:nvSpPr>
        <p:spPr>
          <a:xfrm>
            <a:off x="1168400" y="692150"/>
            <a:ext cx="4608513" cy="3455988"/>
          </a:xfrm>
          <a:ln/>
        </p:spPr>
      </p:sp>
      <p:sp>
        <p:nvSpPr>
          <p:cNvPr id="765955" name="Notes Placeholder 2"/>
          <p:cNvSpPr>
            <a:spLocks noGrp="1"/>
          </p:cNvSpPr>
          <p:nvPr>
            <p:ph type="body" idx="1"/>
          </p:nvPr>
        </p:nvSpPr>
        <p:spPr>
          <a:xfrm>
            <a:off x="693738" y="4379913"/>
            <a:ext cx="5546725" cy="4149725"/>
          </a:xfrm>
        </p:spPr>
        <p:txBody>
          <a:bodyPr lIns="93013" tIns="46506" rIns="93013" bIns="46506"/>
          <a:lstStyle/>
          <a:p>
            <a:pPr>
              <a:spcBef>
                <a:spcPct val="0"/>
              </a:spcBef>
            </a:pPr>
            <a:endParaRPr lang="en-US">
              <a:ea typeface="ＭＳ Ｐゴシック"/>
              <a:cs typeface="ＭＳ Ｐゴシック"/>
            </a:endParaRPr>
          </a:p>
        </p:txBody>
      </p:sp>
      <p:sp>
        <p:nvSpPr>
          <p:cNvPr id="765956" name="Slide Number Placeholder 3"/>
          <p:cNvSpPr txBox="1">
            <a:spLocks noGrp="1"/>
          </p:cNvSpPr>
          <p:nvPr/>
        </p:nvSpPr>
        <p:spPr bwMode="auto">
          <a:xfrm>
            <a:off x="3927475" y="8756650"/>
            <a:ext cx="3005138" cy="461963"/>
          </a:xfrm>
          <a:prstGeom prst="rect">
            <a:avLst/>
          </a:prstGeom>
          <a:noFill/>
          <a:ln w="9525">
            <a:noFill/>
            <a:miter lim="800000"/>
            <a:headEnd/>
            <a:tailEnd/>
          </a:ln>
        </p:spPr>
        <p:txBody>
          <a:bodyPr lIns="93013" tIns="46506" rIns="93013" bIns="46506" anchor="b"/>
          <a:lstStyle/>
          <a:p>
            <a:pPr algn="r" eaLnBrk="1" hangingPunct="1"/>
            <a:fld id="{95046FE6-8874-4376-9955-B583D7F4D10E}" type="slidenum">
              <a:rPr lang="en-US" sz="1200">
                <a:ea typeface="ＭＳ Ｐゴシック"/>
                <a:cs typeface="ＭＳ Ｐゴシック"/>
              </a:rPr>
              <a:pPr algn="r" eaLnBrk="1" hangingPunct="1"/>
              <a:t>37</a:t>
            </a:fld>
            <a:endParaRPr lang="en-US" sz="120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2A89AAC-9E75-448C-A216-709C133406CB}" type="slidenum">
              <a:rPr lang="en-US"/>
              <a:pPr/>
              <a:t>38</a:t>
            </a:fld>
            <a:endParaRPr lang="en-US"/>
          </a:p>
        </p:txBody>
      </p:sp>
      <p:sp>
        <p:nvSpPr>
          <p:cNvPr id="792578" name="Slide Image Placeholder 1"/>
          <p:cNvSpPr>
            <a:spLocks noGrp="1" noRot="1" noChangeAspect="1" noTextEdit="1"/>
          </p:cNvSpPr>
          <p:nvPr>
            <p:ph type="sldImg"/>
          </p:nvPr>
        </p:nvSpPr>
        <p:spPr>
          <a:xfrm>
            <a:off x="1168400" y="692150"/>
            <a:ext cx="4608513" cy="3455988"/>
          </a:xfrm>
          <a:ln/>
        </p:spPr>
      </p:sp>
      <p:sp>
        <p:nvSpPr>
          <p:cNvPr id="3" name="Notes Placeholder 2"/>
          <p:cNvSpPr>
            <a:spLocks noGrp="1"/>
          </p:cNvSpPr>
          <p:nvPr>
            <p:ph type="body" idx="1"/>
          </p:nvPr>
        </p:nvSpPr>
        <p:spPr/>
        <p:txBody>
          <a:bodyPr lIns="93013" tIns="46506" rIns="93013" bIns="46506">
            <a:normAutofit/>
          </a:bodyPr>
          <a:lstStyle/>
          <a:p>
            <a:pPr>
              <a:lnSpc>
                <a:spcPct val="80000"/>
              </a:lnSpc>
              <a:spcBef>
                <a:spcPct val="0"/>
              </a:spcBef>
            </a:pPr>
            <a:r>
              <a:rPr lang="en-US">
                <a:ea typeface="ＭＳ Ｐゴシック"/>
                <a:cs typeface="ＭＳ Ｐゴシック"/>
              </a:rPr>
              <a:t>GOES-R Proving Ground bridges the gap between research and operations:</a:t>
            </a:r>
          </a:p>
          <a:p>
            <a:pPr marL="517525" lvl="1">
              <a:lnSpc>
                <a:spcPct val="80000"/>
              </a:lnSpc>
              <a:spcBef>
                <a:spcPts val="600"/>
              </a:spcBef>
            </a:pPr>
            <a:r>
              <a:rPr lang="en-US" sz="1100">
                <a:ea typeface="ＭＳ Ｐゴシック"/>
                <a:cs typeface="ＭＳ Ｐゴシック"/>
                <a:sym typeface="WP Greek Century" pitchFamily="2" charset="2"/>
              </a:rPr>
              <a:t>Utilizing current systems (satellite, terrestrial, or model/synthetic) to emulate future GOES-R capabilities</a:t>
            </a:r>
            <a:endParaRPr lang="en-US" sz="1100">
              <a:solidFill>
                <a:srgbClr val="FF0000"/>
              </a:solidFill>
              <a:ea typeface="ＭＳ Ｐゴシック"/>
              <a:cs typeface="ＭＳ Ｐゴシック"/>
              <a:sym typeface="WP Greek Century" pitchFamily="2" charset="2"/>
            </a:endParaRPr>
          </a:p>
          <a:p>
            <a:pPr marL="517525" lvl="1">
              <a:lnSpc>
                <a:spcPct val="70000"/>
              </a:lnSpc>
              <a:spcBef>
                <a:spcPts val="600"/>
              </a:spcBef>
            </a:pPr>
            <a:r>
              <a:rPr lang="en-US" sz="1100">
                <a:ea typeface="ＭＳ Ｐゴシック"/>
                <a:cs typeface="ＭＳ Ｐゴシック"/>
                <a:sym typeface="WP Greek Century" pitchFamily="2" charset="2"/>
              </a:rPr>
              <a:t>Infusing GOES-R products and techniques into NWS operations with emphasis on AWIPS and transitioning to AWIPS-II. </a:t>
            </a:r>
          </a:p>
          <a:p>
            <a:pPr marL="517525" lvl="1">
              <a:lnSpc>
                <a:spcPct val="80000"/>
              </a:lnSpc>
              <a:spcBef>
                <a:spcPts val="600"/>
              </a:spcBef>
            </a:pPr>
            <a:r>
              <a:rPr lang="en-US" sz="1100">
                <a:ea typeface="ＭＳ Ｐゴシック"/>
                <a:cs typeface="ＭＳ Ｐゴシック"/>
              </a:rPr>
              <a:t>Putting prototype GOES-R products in hands of forecasters</a:t>
            </a:r>
          </a:p>
          <a:p>
            <a:pPr marL="517525" lvl="1">
              <a:lnSpc>
                <a:spcPct val="80000"/>
              </a:lnSpc>
              <a:spcBef>
                <a:spcPts val="600"/>
              </a:spcBef>
            </a:pPr>
            <a:r>
              <a:rPr lang="en-US" sz="1100">
                <a:ea typeface="ＭＳ Ｐゴシック"/>
                <a:cs typeface="ＭＳ Ｐゴシック"/>
              </a:rPr>
              <a:t>Keeping lines of communication open between developers and forecasters</a:t>
            </a:r>
          </a:p>
          <a:p>
            <a:pPr marL="517525" lvl="1">
              <a:lnSpc>
                <a:spcPct val="80000"/>
              </a:lnSpc>
              <a:spcBef>
                <a:spcPts val="600"/>
              </a:spcBef>
            </a:pPr>
            <a:r>
              <a:rPr lang="en-US" sz="1100">
                <a:ea typeface="ＭＳ Ｐゴシック"/>
                <a:cs typeface="ＭＳ Ｐゴシック"/>
              </a:rPr>
              <a:t>Allowing end user to have say in final product, how it is displayed and integrated into operations</a:t>
            </a:r>
          </a:p>
          <a:p>
            <a:pPr marL="517525" lvl="1">
              <a:lnSpc>
                <a:spcPct val="80000"/>
              </a:lnSpc>
              <a:spcBef>
                <a:spcPts val="600"/>
              </a:spcBef>
            </a:pPr>
            <a:endParaRPr lang="en-US" sz="1100">
              <a:ea typeface="ＭＳ Ｐゴシック"/>
              <a:cs typeface="ＭＳ Ｐゴシック"/>
            </a:endParaRPr>
          </a:p>
          <a:p>
            <a:pPr>
              <a:lnSpc>
                <a:spcPct val="80000"/>
              </a:lnSpc>
              <a:spcBef>
                <a:spcPct val="0"/>
              </a:spcBef>
            </a:pPr>
            <a:r>
              <a:rPr lang="en-US" sz="1100"/>
              <a:t>TOP RIGHT:  CIMSS -  West Projection simulation of select ABI bands showing the Pacific Projection at 137° West.</a:t>
            </a:r>
          </a:p>
          <a:p>
            <a:pPr>
              <a:lnSpc>
                <a:spcPct val="80000"/>
              </a:lnSpc>
              <a:spcBef>
                <a:spcPct val="0"/>
              </a:spcBef>
            </a:pPr>
            <a:r>
              <a:rPr lang="en-US" sz="1100"/>
              <a:t> </a:t>
            </a:r>
          </a:p>
          <a:p>
            <a:pPr>
              <a:lnSpc>
                <a:spcPct val="80000"/>
              </a:lnSpc>
              <a:spcBef>
                <a:spcPct val="0"/>
              </a:spcBef>
            </a:pPr>
            <a:r>
              <a:rPr lang="en-US" sz="1100"/>
              <a:t>BOTTOM RIGHT:  </a:t>
            </a:r>
            <a:r>
              <a:rPr lang="en-US" sz="1100">
                <a:latin typeface="Arial Narrow" pitchFamily="34" charset="0"/>
              </a:rPr>
              <a:t>National Hurricane Center - Image shows 6 hour period of lightning locations (gold points) from 16 Sep 2010 at 15:21 UTC superimposed on a color-enhanced infrared GOES image which depicts 3 hurricanes: Hurricane Igor (center), Julia (east of Igor), and Karl (in the southern Gulf of Mexico).</a:t>
            </a:r>
          </a:p>
          <a:p>
            <a:pPr>
              <a:lnSpc>
                <a:spcPct val="80000"/>
              </a:lnSpc>
              <a:spcBef>
                <a:spcPts val="600"/>
              </a:spcBef>
            </a:pPr>
            <a:endParaRPr lang="en-US" sz="900" b="1"/>
          </a:p>
          <a:p>
            <a:pPr>
              <a:lnSpc>
                <a:spcPct val="80000"/>
              </a:lnSpc>
              <a:spcBef>
                <a:spcPct val="0"/>
              </a:spcBef>
            </a:pPr>
            <a:r>
              <a:rPr lang="en-US" sz="900"/>
              <a:t>BOTTOM LEFT: Hazardous Weather Testbed (at the Storm Prediction Center) - Forecaster AWIPS display of PGLM flash extent density product and IR image over Central Tennessee and Northern Alabama at 2215 UTC on 9 June 2010.  The overlay of PGLM on IR allowed the forecaster to focus on the most active convective cores.</a:t>
            </a:r>
          </a:p>
          <a:p>
            <a:pPr>
              <a:lnSpc>
                <a:spcPct val="80000"/>
              </a:lnSpc>
              <a:spcBef>
                <a:spcPts val="600"/>
              </a:spcBef>
            </a:pPr>
            <a:endParaRPr lang="en-US" sz="900" b="1"/>
          </a:p>
          <a:p>
            <a:pPr>
              <a:lnSpc>
                <a:spcPct val="80000"/>
              </a:lnSpc>
              <a:spcBef>
                <a:spcPct val="0"/>
              </a:spcBef>
            </a:pPr>
            <a:r>
              <a:rPr lang="en-US" sz="900"/>
              <a:t>TOP LEFT:  CIRA - Example of the GeoColor imagery displayed in AWIPS for the continental United States domain. GeoColor depicts high clouds and daytime snow cover (when present) in white, low clouds/fog at night in red, nighttime terrain in purple, city lights from major metropolitan areas in yellow, and daytime land and shallow-water features in true color; illustrating the potential of synergy between the future GOES-R and JPSS observing systems which will both contribute to this blended product.</a:t>
            </a:r>
          </a:p>
        </p:txBody>
      </p:sp>
      <p:sp>
        <p:nvSpPr>
          <p:cNvPr id="792580" name="Slide Number Placeholder 3"/>
          <p:cNvSpPr txBox="1">
            <a:spLocks noGrp="1"/>
          </p:cNvSpPr>
          <p:nvPr/>
        </p:nvSpPr>
        <p:spPr bwMode="auto">
          <a:xfrm>
            <a:off x="3927475" y="8756650"/>
            <a:ext cx="3005138" cy="461963"/>
          </a:xfrm>
          <a:prstGeom prst="rect">
            <a:avLst/>
          </a:prstGeom>
          <a:noFill/>
          <a:ln w="9525">
            <a:noFill/>
            <a:miter lim="800000"/>
            <a:headEnd/>
            <a:tailEnd/>
          </a:ln>
        </p:spPr>
        <p:txBody>
          <a:bodyPr lIns="93013" tIns="46506" rIns="93013" bIns="46506" anchor="b"/>
          <a:lstStyle/>
          <a:p>
            <a:pPr algn="r" eaLnBrk="1" hangingPunct="1"/>
            <a:fld id="{CB2FCA31-443A-4773-A804-3D4ACC96E612}" type="slidenum">
              <a:rPr lang="en-US" sz="1200"/>
              <a:pPr algn="r" eaLnBrk="1" hangingPunct="1"/>
              <a:t>38</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9F951ED-52F9-481C-ABC6-204A6F754362}" type="slidenum">
              <a:rPr lang="en-US"/>
              <a:pPr/>
              <a:t>7</a:t>
            </a:fld>
            <a:endParaRPr lang="en-US"/>
          </a:p>
        </p:txBody>
      </p:sp>
      <p:sp>
        <p:nvSpPr>
          <p:cNvPr id="829442" name="Rectangle 7"/>
          <p:cNvSpPr txBox="1">
            <a:spLocks noGrp="1" noChangeArrowheads="1"/>
          </p:cNvSpPr>
          <p:nvPr/>
        </p:nvSpPr>
        <p:spPr bwMode="auto">
          <a:xfrm>
            <a:off x="3927475" y="8758238"/>
            <a:ext cx="3005138" cy="460375"/>
          </a:xfrm>
          <a:prstGeom prst="rect">
            <a:avLst/>
          </a:prstGeom>
          <a:noFill/>
          <a:ln w="9525">
            <a:noFill/>
            <a:miter lim="800000"/>
            <a:headEnd/>
            <a:tailEnd/>
          </a:ln>
        </p:spPr>
        <p:txBody>
          <a:bodyPr lIns="92309" tIns="46154" rIns="92309" bIns="46154" anchor="b"/>
          <a:lstStyle/>
          <a:p>
            <a:pPr algn="r" defTabSz="922338" eaLnBrk="1" hangingPunct="1"/>
            <a:fld id="{C2CF4C3E-E9FC-438E-8A45-A5F06BA69F0A}" type="slidenum">
              <a:rPr lang="en-US" sz="1200">
                <a:cs typeface="Arial" pitchFamily="34" charset="0"/>
              </a:rPr>
              <a:pPr algn="r" defTabSz="922338" eaLnBrk="1" hangingPunct="1"/>
              <a:t>7</a:t>
            </a:fld>
            <a:endParaRPr lang="en-US" sz="1200">
              <a:cs typeface="Arial" pitchFamily="34" charset="0"/>
            </a:endParaRPr>
          </a:p>
        </p:txBody>
      </p:sp>
      <p:sp>
        <p:nvSpPr>
          <p:cNvPr id="829443" name="Rectangle 2"/>
          <p:cNvSpPr>
            <a:spLocks noGrp="1" noRot="1" noChangeAspect="1" noChangeArrowheads="1" noTextEdit="1"/>
          </p:cNvSpPr>
          <p:nvPr>
            <p:ph type="sldImg"/>
          </p:nvPr>
        </p:nvSpPr>
        <p:spPr>
          <a:ln/>
        </p:spPr>
      </p:sp>
      <p:sp>
        <p:nvSpPr>
          <p:cNvPr id="829444" name="Rectangle 3"/>
          <p:cNvSpPr>
            <a:spLocks noGrp="1" noChangeArrowheads="1"/>
          </p:cNvSpPr>
          <p:nvPr>
            <p:ph type="body" idx="1"/>
          </p:nvPr>
        </p:nvSpPr>
        <p:spPr>
          <a:xfrm>
            <a:off x="922338" y="4379913"/>
            <a:ext cx="5089525" cy="4148137"/>
          </a:xfrm>
          <a:noFill/>
        </p:spPr>
        <p:txBody>
          <a:bodyPr/>
          <a:lstStyle/>
          <a:p>
            <a:r>
              <a:rPr lang="en-US"/>
              <a:t>Slide 7 - Is an analysis type of slide where the main point is that no one type of satellite can do it all and it compares a GOES water vapor image from around midday on May 1 with a blended Total Precipitable Water image for about the same time. Take away points are that moisture and location of lift will almost always determine the extent of a heavy rain event (boundary also important from surface data and other satellite data (VIS) )and geostationary water vapor is great at showing the lifting mechanisms while Blended TPW is great at showing the low level moisture. [Reinforcement for you: Since most of the moisture in the atmosphere is below 10000 feet, the blended TPW product is best at depicting mostly the low level moisture, while the geo water vapor sensing moisture in the mid to high levels is best at showing upper level short waves, jets, diffluence, troughs, etc for the important lifting of that low level moisture and the added middle level moisture coming from a different location (like the Pacific over the Mexican mountains) for deepening the moist atmosphere for an even greater chance of an excessive rainfall event.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221166-254D-4A02-A201-DF3A01DA07DF}" type="slidenum">
              <a:rPr lang="en-US"/>
              <a:pPr/>
              <a:t>39</a:t>
            </a:fld>
            <a:endParaRPr lang="en-US"/>
          </a:p>
        </p:txBody>
      </p:sp>
      <p:sp>
        <p:nvSpPr>
          <p:cNvPr id="790530" name="Rectangle 2"/>
          <p:cNvSpPr>
            <a:spLocks noGrp="1" noRot="1" noChangeAspect="1" noTextEdit="1"/>
          </p:cNvSpPr>
          <p:nvPr>
            <p:ph type="sldImg"/>
          </p:nvPr>
        </p:nvSpPr>
        <p:spPr>
          <a:xfrm>
            <a:off x="1168400" y="692150"/>
            <a:ext cx="4608513" cy="3455988"/>
          </a:xfrm>
          <a:ln/>
        </p:spPr>
      </p:sp>
      <p:sp>
        <p:nvSpPr>
          <p:cNvPr id="790531" name="Rectangle 3"/>
          <p:cNvSpPr>
            <a:spLocks noGrp="1"/>
          </p:cNvSpPr>
          <p:nvPr>
            <p:ph type="body" idx="1"/>
          </p:nvPr>
        </p:nvSpPr>
        <p:spPr>
          <a:xfrm>
            <a:off x="693738" y="4379913"/>
            <a:ext cx="5546725" cy="4149725"/>
          </a:xfrm>
        </p:spPr>
        <p:txBody>
          <a:bodyPr lIns="93013" tIns="46506" rIns="93013" bIns="46506"/>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3D71AE2-9175-41F5-B3EA-74EAD8F0F0BE}" type="slidenum">
              <a:rPr lang="en-US"/>
              <a:pPr/>
              <a:t>40</a:t>
            </a:fld>
            <a:endParaRPr lang="en-US"/>
          </a:p>
        </p:txBody>
      </p:sp>
      <p:sp>
        <p:nvSpPr>
          <p:cNvPr id="802818" name="Slide Image Placeholder 1"/>
          <p:cNvSpPr>
            <a:spLocks noGrp="1" noRot="1" noChangeAspect="1" noTextEdit="1"/>
          </p:cNvSpPr>
          <p:nvPr>
            <p:ph type="sldImg"/>
          </p:nvPr>
        </p:nvSpPr>
        <p:spPr>
          <a:xfrm>
            <a:off x="1168400" y="692150"/>
            <a:ext cx="4608513" cy="3455988"/>
          </a:xfrm>
          <a:ln/>
        </p:spPr>
      </p:sp>
      <p:sp>
        <p:nvSpPr>
          <p:cNvPr id="802819" name="Notes Placeholder 2"/>
          <p:cNvSpPr>
            <a:spLocks noGrp="1"/>
          </p:cNvSpPr>
          <p:nvPr>
            <p:ph type="body" idx="1"/>
          </p:nvPr>
        </p:nvSpPr>
        <p:spPr>
          <a:xfrm>
            <a:off x="693738" y="4379913"/>
            <a:ext cx="5546725" cy="4149725"/>
          </a:xfrm>
        </p:spPr>
        <p:txBody>
          <a:bodyPr lIns="93013" tIns="46506" rIns="93013" bIns="46506"/>
          <a:lstStyle/>
          <a:p>
            <a:pPr defTabSz="930275">
              <a:spcBef>
                <a:spcPct val="0"/>
              </a:spcBef>
            </a:pPr>
            <a:endParaRPr lang="en-US">
              <a:ea typeface="ＭＳ Ｐゴシック"/>
              <a:cs typeface="ＭＳ Ｐゴシック"/>
            </a:endParaRPr>
          </a:p>
        </p:txBody>
      </p:sp>
      <p:sp>
        <p:nvSpPr>
          <p:cNvPr id="802820" name="Slide Number Placeholder 3"/>
          <p:cNvSpPr txBox="1">
            <a:spLocks noGrp="1"/>
          </p:cNvSpPr>
          <p:nvPr/>
        </p:nvSpPr>
        <p:spPr bwMode="auto">
          <a:xfrm>
            <a:off x="3927475" y="8756650"/>
            <a:ext cx="3005138" cy="461963"/>
          </a:xfrm>
          <a:prstGeom prst="rect">
            <a:avLst/>
          </a:prstGeom>
          <a:noFill/>
          <a:ln w="9525">
            <a:noFill/>
            <a:miter lim="800000"/>
            <a:headEnd/>
            <a:tailEnd/>
          </a:ln>
        </p:spPr>
        <p:txBody>
          <a:bodyPr lIns="93013" tIns="46506" rIns="93013" bIns="46506" anchor="b"/>
          <a:lstStyle/>
          <a:p>
            <a:pPr algn="r" eaLnBrk="1" hangingPunct="1"/>
            <a:fld id="{C358F846-D849-46FC-9549-4848883081A2}" type="slidenum">
              <a:rPr lang="en-US" sz="1200">
                <a:ea typeface="ＭＳ Ｐゴシック"/>
                <a:cs typeface="ＭＳ Ｐゴシック"/>
              </a:rPr>
              <a:pPr algn="r" eaLnBrk="1" hangingPunct="1"/>
              <a:t>40</a:t>
            </a:fld>
            <a:endParaRPr lang="en-US" sz="120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D07489D-E0C5-42D7-84D4-A3F63EAAB822}" type="slidenum">
              <a:rPr lang="en-US"/>
              <a:pPr/>
              <a:t>41</a:t>
            </a:fld>
            <a:endParaRPr lang="en-US"/>
          </a:p>
        </p:txBody>
      </p:sp>
      <p:sp>
        <p:nvSpPr>
          <p:cNvPr id="804866" name="Slide Image Placeholder 1"/>
          <p:cNvSpPr>
            <a:spLocks noGrp="1" noRot="1" noChangeAspect="1" noTextEdit="1"/>
          </p:cNvSpPr>
          <p:nvPr>
            <p:ph type="sldImg"/>
          </p:nvPr>
        </p:nvSpPr>
        <p:spPr>
          <a:xfrm>
            <a:off x="1168400" y="692150"/>
            <a:ext cx="4608513" cy="3455988"/>
          </a:xfrm>
          <a:ln/>
        </p:spPr>
      </p:sp>
      <p:sp>
        <p:nvSpPr>
          <p:cNvPr id="804867" name="Notes Placeholder 2"/>
          <p:cNvSpPr>
            <a:spLocks noGrp="1"/>
          </p:cNvSpPr>
          <p:nvPr>
            <p:ph type="body" idx="1"/>
          </p:nvPr>
        </p:nvSpPr>
        <p:spPr>
          <a:xfrm>
            <a:off x="693738" y="4379913"/>
            <a:ext cx="5546725" cy="4149725"/>
          </a:xfrm>
        </p:spPr>
        <p:txBody>
          <a:bodyPr lIns="93013" tIns="46506" rIns="93013" bIns="46506"/>
          <a:lstStyle/>
          <a:p>
            <a:pPr defTabSz="930275">
              <a:spcBef>
                <a:spcPct val="0"/>
              </a:spcBef>
            </a:pPr>
            <a:endParaRPr lang="en-US">
              <a:ea typeface="ＭＳ Ｐゴシック"/>
              <a:cs typeface="ＭＳ Ｐゴシック"/>
            </a:endParaRPr>
          </a:p>
        </p:txBody>
      </p:sp>
      <p:sp>
        <p:nvSpPr>
          <p:cNvPr id="804868" name="Slide Number Placeholder 3"/>
          <p:cNvSpPr txBox="1">
            <a:spLocks noGrp="1"/>
          </p:cNvSpPr>
          <p:nvPr/>
        </p:nvSpPr>
        <p:spPr bwMode="auto">
          <a:xfrm>
            <a:off x="3927475" y="8756650"/>
            <a:ext cx="3005138" cy="461963"/>
          </a:xfrm>
          <a:prstGeom prst="rect">
            <a:avLst/>
          </a:prstGeom>
          <a:noFill/>
          <a:ln w="9525">
            <a:noFill/>
            <a:miter lim="800000"/>
            <a:headEnd/>
            <a:tailEnd/>
          </a:ln>
        </p:spPr>
        <p:txBody>
          <a:bodyPr lIns="93013" tIns="46506" rIns="93013" bIns="46506" anchor="b"/>
          <a:lstStyle/>
          <a:p>
            <a:pPr algn="r" eaLnBrk="1" hangingPunct="1"/>
            <a:fld id="{30F06EED-EC38-4C8C-A143-FB7E999739B8}" type="slidenum">
              <a:rPr lang="en-US" sz="1200">
                <a:ea typeface="ＭＳ Ｐゴシック"/>
                <a:cs typeface="ＭＳ Ｐゴシック"/>
              </a:rPr>
              <a:pPr algn="r" eaLnBrk="1" hangingPunct="1"/>
              <a:t>41</a:t>
            </a:fld>
            <a:endParaRPr lang="en-US" sz="1200">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FF2C78-27B8-48BA-98BC-A6D7F87780B1}" type="slidenum">
              <a:rPr lang="en-US"/>
              <a:pPr/>
              <a:t>42</a:t>
            </a:fld>
            <a:endParaRPr lang="en-US"/>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8DCE947-37F2-4136-920F-DD1CB14C0066}" type="slidenum">
              <a:rPr lang="en-US"/>
              <a:pPr/>
              <a:t>17</a:t>
            </a:fld>
            <a:endParaRPr lang="en-US"/>
          </a:p>
        </p:txBody>
      </p:sp>
      <p:sp>
        <p:nvSpPr>
          <p:cNvPr id="575490" name="Rectangle 7"/>
          <p:cNvSpPr txBox="1">
            <a:spLocks noGrp="1" noChangeArrowheads="1"/>
          </p:cNvSpPr>
          <p:nvPr/>
        </p:nvSpPr>
        <p:spPr bwMode="auto">
          <a:xfrm>
            <a:off x="3929063" y="8758238"/>
            <a:ext cx="3005137" cy="461962"/>
          </a:xfrm>
          <a:prstGeom prst="rect">
            <a:avLst/>
          </a:prstGeom>
          <a:noFill/>
          <a:ln w="9525">
            <a:noFill/>
            <a:miter lim="800000"/>
            <a:headEnd/>
            <a:tailEnd/>
          </a:ln>
        </p:spPr>
        <p:txBody>
          <a:bodyPr lIns="92278" tIns="46140" rIns="92278" bIns="46140" anchor="b"/>
          <a:lstStyle/>
          <a:p>
            <a:pPr algn="r" defTabSz="920750" eaLnBrk="1" hangingPunct="1"/>
            <a:fld id="{CCD0C493-149B-4BC5-BF5B-0F5B23DC6113}" type="slidenum">
              <a:rPr lang="en-US" sz="1200">
                <a:latin typeface="Times New Roman" pitchFamily="18" charset="0"/>
              </a:rPr>
              <a:pPr algn="r" defTabSz="920750" eaLnBrk="1" hangingPunct="1"/>
              <a:t>17</a:t>
            </a:fld>
            <a:endParaRPr lang="en-US" sz="1200">
              <a:latin typeface="Times New Roman" pitchFamily="18" charset="0"/>
            </a:endParaRPr>
          </a:p>
        </p:txBody>
      </p:sp>
      <p:sp>
        <p:nvSpPr>
          <p:cNvPr id="575491" name="Rectangle 2"/>
          <p:cNvSpPr>
            <a:spLocks noGrp="1" noRot="1" noChangeAspect="1" noChangeArrowheads="1" noTextEdit="1"/>
          </p:cNvSpPr>
          <p:nvPr>
            <p:ph type="sldImg"/>
          </p:nvPr>
        </p:nvSpPr>
        <p:spPr>
          <a:xfrm>
            <a:off x="1162050" y="690563"/>
            <a:ext cx="4610100" cy="3457575"/>
          </a:xfrm>
          <a:ln/>
        </p:spPr>
      </p:sp>
      <p:sp>
        <p:nvSpPr>
          <p:cNvPr id="575492" name="Rectangle 3"/>
          <p:cNvSpPr>
            <a:spLocks noGrp="1" noChangeArrowheads="1"/>
          </p:cNvSpPr>
          <p:nvPr>
            <p:ph type="body" idx="1"/>
          </p:nvPr>
        </p:nvSpPr>
        <p:spPr>
          <a:xfrm>
            <a:off x="376238" y="4232275"/>
            <a:ext cx="6256337" cy="4837113"/>
          </a:xfrm>
        </p:spPr>
        <p:txBody>
          <a:bodyPr lIns="92278" tIns="46140" rIns="92278" bIns="46140"/>
          <a:lstStyle/>
          <a:p>
            <a:endParaRPr lang="en-US"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FFD136-E7A0-4BDD-96DE-4ABF45654363}" type="slidenum">
              <a:rPr lang="en-US"/>
              <a:pPr/>
              <a:t>18</a:t>
            </a:fld>
            <a:endParaRPr lang="en-US"/>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DFB2B-6140-4770-B68A-D13DE3F31C1D}" type="slidenum">
              <a:rPr lang="en-US"/>
              <a:pPr/>
              <a:t>22</a:t>
            </a:fld>
            <a:endParaRPr lang="en-US"/>
          </a:p>
        </p:txBody>
      </p:sp>
      <p:sp>
        <p:nvSpPr>
          <p:cNvPr id="598018" name="Rectangle 2"/>
          <p:cNvSpPr>
            <a:spLocks noGrp="1" noRot="1" noChangeAspect="1" noChangeArrowheads="1" noTextEdit="1"/>
          </p:cNvSpPr>
          <p:nvPr>
            <p:ph type="sldImg"/>
          </p:nvPr>
        </p:nvSpPr>
        <p:spPr>
          <a:ln/>
        </p:spPr>
      </p:sp>
      <p:sp>
        <p:nvSpPr>
          <p:cNvPr id="598019" name="Rectangle 3"/>
          <p:cNvSpPr>
            <a:spLocks noGrp="1" noChangeArrowheads="1"/>
          </p:cNvSpPr>
          <p:nvPr>
            <p:ph type="body" idx="1"/>
          </p:nvPr>
        </p:nvSpPr>
        <p:spPr>
          <a:xfrm>
            <a:off x="923925" y="4379913"/>
            <a:ext cx="5086350" cy="4148137"/>
          </a:xfrm>
        </p:spPr>
        <p:txBody>
          <a:bodyPr/>
          <a:lstStyle/>
          <a:p>
            <a:r>
              <a:rPr lang="en-US"/>
              <a:t>TS Gustav – Gulf</a:t>
            </a:r>
          </a:p>
          <a:p>
            <a:r>
              <a:rPr lang="en-US"/>
              <a:t>Hur Hanna – Caribbean</a:t>
            </a:r>
          </a:p>
          <a:p>
            <a:r>
              <a:rPr lang="en-US"/>
              <a:t>TS Ike – Atlantic</a:t>
            </a:r>
          </a:p>
          <a:p>
            <a:r>
              <a:rPr lang="en-US"/>
              <a:t>TD Josephine – Africa Coast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DEE6C-66A5-4E9A-A208-1D293C226409}" type="slidenum">
              <a:rPr lang="en-US"/>
              <a:pPr/>
              <a:t>23</a:t>
            </a:fld>
            <a:endParaRPr lang="en-US"/>
          </a:p>
        </p:txBody>
      </p:sp>
      <p:sp>
        <p:nvSpPr>
          <p:cNvPr id="609282" name="Rectangle 2"/>
          <p:cNvSpPr>
            <a:spLocks noGrp="1" noRot="1" noChangeAspect="1" noTextEdit="1"/>
          </p:cNvSpPr>
          <p:nvPr>
            <p:ph type="sldImg"/>
          </p:nvPr>
        </p:nvSpPr>
        <p:spPr>
          <a:xfrm>
            <a:off x="1162050" y="690563"/>
            <a:ext cx="4610100" cy="3457575"/>
          </a:xfrm>
          <a:ln/>
        </p:spPr>
      </p:sp>
      <p:sp>
        <p:nvSpPr>
          <p:cNvPr id="609283" name="Rectangle 3"/>
          <p:cNvSpPr>
            <a:spLocks noGrp="1"/>
          </p:cNvSpPr>
          <p:nvPr>
            <p:ph type="body" idx="1"/>
          </p:nvPr>
        </p:nvSpPr>
        <p:spPr>
          <a:xfrm>
            <a:off x="693738" y="4379913"/>
            <a:ext cx="5546725" cy="4149725"/>
          </a:xfrm>
        </p:spPr>
        <p:txBody>
          <a:bodyPr lIns="92274" tIns="46136" rIns="92274" bIns="46136"/>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AD419B-4273-43CB-9A83-4FFE415CFFCF}" type="slidenum">
              <a:rPr lang="en-US"/>
              <a:pPr/>
              <a:t>24</a:t>
            </a:fld>
            <a:endParaRPr lang="en-US"/>
          </a:p>
        </p:txBody>
      </p:sp>
      <p:sp>
        <p:nvSpPr>
          <p:cNvPr id="613378" name="Rectangle 2"/>
          <p:cNvSpPr>
            <a:spLocks noGrp="1" noRot="1" noChangeAspect="1" noTextEdit="1"/>
          </p:cNvSpPr>
          <p:nvPr>
            <p:ph type="sldImg"/>
          </p:nvPr>
        </p:nvSpPr>
        <p:spPr>
          <a:xfrm>
            <a:off x="1162050" y="690563"/>
            <a:ext cx="4610100" cy="3457575"/>
          </a:xfrm>
          <a:ln/>
        </p:spPr>
      </p:sp>
      <p:sp>
        <p:nvSpPr>
          <p:cNvPr id="613379" name="Rectangle 3"/>
          <p:cNvSpPr>
            <a:spLocks noGrp="1"/>
          </p:cNvSpPr>
          <p:nvPr>
            <p:ph type="body" idx="1"/>
          </p:nvPr>
        </p:nvSpPr>
        <p:spPr>
          <a:xfrm>
            <a:off x="693738" y="4379913"/>
            <a:ext cx="5546725" cy="4149725"/>
          </a:xfrm>
        </p:spPr>
        <p:txBody>
          <a:bodyPr lIns="92285" tIns="46142" rIns="92285" bIns="46142"/>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3AECA11-39BF-436B-85F7-309E55906780}" type="slidenum">
              <a:rPr lang="en-US"/>
              <a:pPr/>
              <a:t>25</a:t>
            </a:fld>
            <a:endParaRPr lang="en-US"/>
          </a:p>
        </p:txBody>
      </p:sp>
      <p:sp>
        <p:nvSpPr>
          <p:cNvPr id="806914" name="Slide Image Placeholder 1"/>
          <p:cNvSpPr>
            <a:spLocks noGrp="1" noRot="1" noChangeAspect="1" noTextEdit="1"/>
          </p:cNvSpPr>
          <p:nvPr>
            <p:ph type="sldImg"/>
          </p:nvPr>
        </p:nvSpPr>
        <p:spPr>
          <a:xfrm>
            <a:off x="1168400" y="692150"/>
            <a:ext cx="4608513" cy="3455988"/>
          </a:xfrm>
          <a:ln/>
        </p:spPr>
      </p:sp>
      <p:sp>
        <p:nvSpPr>
          <p:cNvPr id="806915" name="Notes Placeholder 2"/>
          <p:cNvSpPr>
            <a:spLocks noGrp="1"/>
          </p:cNvSpPr>
          <p:nvPr>
            <p:ph type="body" idx="1"/>
          </p:nvPr>
        </p:nvSpPr>
        <p:spPr>
          <a:xfrm>
            <a:off x="693738" y="4379913"/>
            <a:ext cx="5546725" cy="4149725"/>
          </a:xfrm>
        </p:spPr>
        <p:txBody>
          <a:bodyPr lIns="93013" tIns="46506" rIns="93013" bIns="46506"/>
          <a:lstStyle/>
          <a:p>
            <a:pPr>
              <a:spcBef>
                <a:spcPct val="0"/>
              </a:spcBef>
            </a:pPr>
            <a:endParaRPr lang="en-US"/>
          </a:p>
        </p:txBody>
      </p:sp>
      <p:sp>
        <p:nvSpPr>
          <p:cNvPr id="806916" name="Slide Number Placeholder 3"/>
          <p:cNvSpPr txBox="1">
            <a:spLocks noGrp="1"/>
          </p:cNvSpPr>
          <p:nvPr/>
        </p:nvSpPr>
        <p:spPr bwMode="auto">
          <a:xfrm>
            <a:off x="3927475" y="8756650"/>
            <a:ext cx="3005138" cy="461963"/>
          </a:xfrm>
          <a:prstGeom prst="rect">
            <a:avLst/>
          </a:prstGeom>
          <a:noFill/>
          <a:ln w="9525">
            <a:noFill/>
            <a:miter lim="800000"/>
            <a:headEnd/>
            <a:tailEnd/>
          </a:ln>
        </p:spPr>
        <p:txBody>
          <a:bodyPr lIns="93013" tIns="46506" rIns="93013" bIns="46506" anchor="b"/>
          <a:lstStyle/>
          <a:p>
            <a:pPr algn="r" eaLnBrk="1" hangingPunct="1"/>
            <a:fld id="{45480424-792A-4217-BFC3-F27537B7AF0D}" type="slidenum">
              <a:rPr lang="en-US" sz="1200"/>
              <a:pPr algn="r" eaLnBrk="1" hangingPunct="1"/>
              <a:t>25</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C7E212D-4C8A-4A83-960B-05F62FFB681D}" type="slidenum">
              <a:rPr lang="en-US"/>
              <a:pPr/>
              <a:t>27</a:t>
            </a:fld>
            <a:endParaRPr lang="en-US"/>
          </a:p>
        </p:txBody>
      </p:sp>
      <p:sp>
        <p:nvSpPr>
          <p:cNvPr id="631810" name="Rectangle 7"/>
          <p:cNvSpPr txBox="1">
            <a:spLocks noGrp="1" noChangeArrowheads="1"/>
          </p:cNvSpPr>
          <p:nvPr/>
        </p:nvSpPr>
        <p:spPr bwMode="auto">
          <a:xfrm>
            <a:off x="3929063" y="8756650"/>
            <a:ext cx="3003550" cy="461963"/>
          </a:xfrm>
          <a:prstGeom prst="rect">
            <a:avLst/>
          </a:prstGeom>
          <a:noFill/>
          <a:ln w="9525">
            <a:noFill/>
            <a:miter lim="800000"/>
            <a:headEnd/>
            <a:tailEnd/>
          </a:ln>
        </p:spPr>
        <p:txBody>
          <a:bodyPr lIns="92274" tIns="46136" rIns="92274" bIns="46136" anchor="b"/>
          <a:lstStyle/>
          <a:p>
            <a:pPr algn="r" defTabSz="920750" eaLnBrk="1" hangingPunct="1"/>
            <a:fld id="{852C15F5-AEF3-4EEB-B1C4-CEAD5AB2B834}" type="slidenum">
              <a:rPr lang="en-US" sz="1200">
                <a:latin typeface="Calibri" pitchFamily="34" charset="0"/>
                <a:cs typeface="Arial" pitchFamily="34" charset="0"/>
              </a:rPr>
              <a:pPr algn="r" defTabSz="920750" eaLnBrk="1" hangingPunct="1"/>
              <a:t>27</a:t>
            </a:fld>
            <a:endParaRPr lang="en-US" sz="1200">
              <a:latin typeface="Calibri" pitchFamily="34" charset="0"/>
              <a:cs typeface="Arial" pitchFamily="34" charset="0"/>
            </a:endParaRPr>
          </a:p>
        </p:txBody>
      </p:sp>
      <p:sp>
        <p:nvSpPr>
          <p:cNvPr id="631811" name="Rectangle 2"/>
          <p:cNvSpPr>
            <a:spLocks noGrp="1" noRot="1" noChangeAspect="1" noChangeArrowheads="1" noTextEdit="1"/>
          </p:cNvSpPr>
          <p:nvPr>
            <p:ph type="sldImg"/>
          </p:nvPr>
        </p:nvSpPr>
        <p:spPr>
          <a:ln/>
        </p:spPr>
      </p:sp>
      <p:sp>
        <p:nvSpPr>
          <p:cNvPr id="631812" name="Rectangle 3"/>
          <p:cNvSpPr>
            <a:spLocks noGrp="1" noChangeArrowheads="1"/>
          </p:cNvSpPr>
          <p:nvPr>
            <p:ph type="body" idx="1"/>
          </p:nvPr>
        </p:nvSpPr>
        <p:spPr/>
        <p:txBody>
          <a:bodyPr lIns="92274" tIns="46136" rIns="92274" bIns="46136"/>
          <a:lstStyle/>
          <a:p>
            <a:endParaRPr lang="en-US" sz="1600"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43426" name="Group 2"/>
          <p:cNvGrpSpPr>
            <a:grpSpLocks/>
          </p:cNvGrpSpPr>
          <p:nvPr/>
        </p:nvGrpSpPr>
        <p:grpSpPr bwMode="auto">
          <a:xfrm>
            <a:off x="0" y="3902075"/>
            <a:ext cx="3400425" cy="2949575"/>
            <a:chOff x="0" y="2458"/>
            <a:chExt cx="2142" cy="1858"/>
          </a:xfrm>
        </p:grpSpPr>
        <p:sp>
          <p:nvSpPr>
            <p:cNvPr id="74342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342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a:p>
          </p:txBody>
        </p:sp>
        <p:sp>
          <p:nvSpPr>
            <p:cNvPr id="74342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343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343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sp>
          <p:nvSpPr>
            <p:cNvPr id="74343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a:p>
          </p:txBody>
        </p:sp>
        <p:sp>
          <p:nvSpPr>
            <p:cNvPr id="74343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grpSp>
      <p:sp>
        <p:nvSpPr>
          <p:cNvPr id="743434" name="Rectangle 10"/>
          <p:cNvSpPr>
            <a:spLocks noGrp="1" noChangeArrowheads="1"/>
          </p:cNvSpPr>
          <p:nvPr>
            <p:ph type="ctrTitle" sz="quarter"/>
          </p:nvPr>
        </p:nvSpPr>
        <p:spPr>
          <a:xfrm>
            <a:off x="685800" y="1873250"/>
            <a:ext cx="7772400" cy="1555750"/>
          </a:xfrm>
        </p:spPr>
        <p:txBody>
          <a:bodyPr/>
          <a:lstStyle>
            <a:lvl1pPr>
              <a:defRPr/>
            </a:lvl1pPr>
          </a:lstStyle>
          <a:p>
            <a:r>
              <a:rPr lang="en-US"/>
              <a:t>Click to edit Master title style</a:t>
            </a:r>
          </a:p>
        </p:txBody>
      </p:sp>
      <p:sp>
        <p:nvSpPr>
          <p:cNvPr id="74343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743436" name="Rectangle 12"/>
          <p:cNvSpPr>
            <a:spLocks noGrp="1" noChangeArrowheads="1"/>
          </p:cNvSpPr>
          <p:nvPr>
            <p:ph type="dt" sz="quarter" idx="2"/>
          </p:nvPr>
        </p:nvSpPr>
        <p:spPr/>
        <p:txBody>
          <a:bodyPr/>
          <a:lstStyle>
            <a:lvl1pPr>
              <a:defRPr/>
            </a:lvl1pPr>
          </a:lstStyle>
          <a:p>
            <a:endParaRPr lang="en-US"/>
          </a:p>
        </p:txBody>
      </p:sp>
      <p:sp>
        <p:nvSpPr>
          <p:cNvPr id="743437" name="Rectangle 13"/>
          <p:cNvSpPr>
            <a:spLocks noGrp="1" noChangeArrowheads="1"/>
          </p:cNvSpPr>
          <p:nvPr>
            <p:ph type="ftr" sz="quarter" idx="3"/>
          </p:nvPr>
        </p:nvSpPr>
        <p:spPr/>
        <p:txBody>
          <a:bodyPr/>
          <a:lstStyle>
            <a:lvl1pPr>
              <a:defRPr/>
            </a:lvl1pPr>
          </a:lstStyle>
          <a:p>
            <a:endParaRPr lang="en-US"/>
          </a:p>
        </p:txBody>
      </p:sp>
      <p:sp>
        <p:nvSpPr>
          <p:cNvPr id="743438" name="Rectangle 14"/>
          <p:cNvSpPr>
            <a:spLocks noGrp="1" noChangeArrowheads="1"/>
          </p:cNvSpPr>
          <p:nvPr>
            <p:ph type="sldNum" sz="quarter" idx="4"/>
          </p:nvPr>
        </p:nvSpPr>
        <p:spPr/>
        <p:txBody>
          <a:bodyPr/>
          <a:lstStyle>
            <a:lvl1pPr>
              <a:defRPr/>
            </a:lvl1pPr>
          </a:lstStyle>
          <a:p>
            <a:fld id="{496979F4-E9D3-4FC5-A5C8-8137895E7782}"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9EE39B-1DB7-429B-B912-5C392F741BD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F23002-4AD4-4340-9AF0-2994477CFC1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1D5D598A-FFAF-4163-BF75-B9F3E3C1F07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11DD81BF-6F2D-4F73-B365-A362CFD91AA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405A7655-18AF-4773-B249-280C70772B7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224371-9887-41EC-9043-3F5ECCAD99E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3E0E13-E947-4996-A04F-D43264A570A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EA6817F-1140-46B4-86D1-233A4F7466B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BC1F205-65FB-45A2-9C72-3A8DC6C6C05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B7F348A-EC2B-40BF-892A-52B7A315767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F557EFA-B8E3-405F-9E93-6B3C87A2EBF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BBDD269-1B0E-4EA4-AD77-95383AB71BE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03271E-98F6-4952-8B79-B138013D129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2402" name="Group 2"/>
          <p:cNvGrpSpPr>
            <a:grpSpLocks/>
          </p:cNvGrpSpPr>
          <p:nvPr/>
        </p:nvGrpSpPr>
        <p:grpSpPr bwMode="auto">
          <a:xfrm>
            <a:off x="0" y="3902075"/>
            <a:ext cx="3400425" cy="2949575"/>
            <a:chOff x="0" y="2458"/>
            <a:chExt cx="2142" cy="1858"/>
          </a:xfrm>
        </p:grpSpPr>
        <p:sp>
          <p:nvSpPr>
            <p:cNvPr id="74240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240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a:p>
          </p:txBody>
        </p:sp>
        <p:sp>
          <p:nvSpPr>
            <p:cNvPr id="74240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240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74240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sp>
          <p:nvSpPr>
            <p:cNvPr id="74240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a:p>
          </p:txBody>
        </p:sp>
        <p:sp>
          <p:nvSpPr>
            <p:cNvPr id="74240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grpSp>
      <p:sp>
        <p:nvSpPr>
          <p:cNvPr id="74241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4241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4241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p>
        </p:txBody>
      </p:sp>
      <p:sp>
        <p:nvSpPr>
          <p:cNvPr id="74241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p>
        </p:txBody>
      </p:sp>
      <p:sp>
        <p:nvSpPr>
          <p:cNvPr id="74241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84751AF7-3D70-4E60-9A9B-819729697E3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josh.jankot@noaa.gov"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file:///\\oap1\sabdata1\shaggy%20%20kibbles\AMS2009\osei-loop.avi" TargetMode="Externa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SSDPrecip@noaa.gov"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goes-r.gov/"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facebook.com/GOESRsatellit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hyperlink" Target="mailto:Jamie.Kibler@noaa.go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4" descr="NOAA"/>
          <p:cNvPicPr>
            <a:picLocks noChangeAspect="1" noChangeArrowheads="1"/>
          </p:cNvPicPr>
          <p:nvPr/>
        </p:nvPicPr>
        <p:blipFill>
          <a:blip r:embed="rId3" cstate="print"/>
          <a:srcRect/>
          <a:stretch>
            <a:fillRect/>
          </a:stretch>
        </p:blipFill>
        <p:spPr bwMode="auto">
          <a:xfrm>
            <a:off x="228600" y="5181600"/>
            <a:ext cx="1371600" cy="1371600"/>
          </a:xfrm>
          <a:prstGeom prst="rect">
            <a:avLst/>
          </a:prstGeom>
          <a:noFill/>
          <a:ln w="9525">
            <a:noFill/>
            <a:miter lim="800000"/>
            <a:headEnd/>
            <a:tailEnd/>
          </a:ln>
        </p:spPr>
      </p:pic>
      <p:pic>
        <p:nvPicPr>
          <p:cNvPr id="838659" name="Picture 5" descr="Dept of Commerce Seal"/>
          <p:cNvPicPr>
            <a:picLocks noChangeAspect="1" noChangeArrowheads="1"/>
          </p:cNvPicPr>
          <p:nvPr/>
        </p:nvPicPr>
        <p:blipFill>
          <a:blip r:embed="rId4" cstate="print"/>
          <a:srcRect/>
          <a:stretch>
            <a:fillRect/>
          </a:stretch>
        </p:blipFill>
        <p:spPr bwMode="auto">
          <a:xfrm>
            <a:off x="1905000" y="5181600"/>
            <a:ext cx="1328738" cy="1371600"/>
          </a:xfrm>
          <a:prstGeom prst="rect">
            <a:avLst/>
          </a:prstGeom>
          <a:noFill/>
          <a:ln w="9525">
            <a:noFill/>
            <a:miter lim="800000"/>
            <a:headEnd/>
            <a:tailEnd/>
          </a:ln>
        </p:spPr>
      </p:pic>
      <p:sp>
        <p:nvSpPr>
          <p:cNvPr id="838660" name="Text Box 4"/>
          <p:cNvSpPr txBox="1">
            <a:spLocks noChangeArrowheads="1"/>
          </p:cNvSpPr>
          <p:nvPr/>
        </p:nvSpPr>
        <p:spPr bwMode="auto">
          <a:xfrm>
            <a:off x="3429000" y="4852988"/>
            <a:ext cx="5638800" cy="1776412"/>
          </a:xfrm>
          <a:prstGeom prst="rect">
            <a:avLst/>
          </a:prstGeom>
          <a:noFill/>
          <a:ln w="63500">
            <a:noFill/>
            <a:miter lim="800000"/>
            <a:headEnd/>
            <a:tailEnd/>
          </a:ln>
          <a:effectLst/>
        </p:spPr>
        <p:txBody>
          <a:bodyPr>
            <a:spAutoFit/>
          </a:bodyPr>
          <a:lstStyle/>
          <a:p>
            <a:pPr eaLnBrk="1" hangingPunct="1">
              <a:spcBef>
                <a:spcPct val="50000"/>
              </a:spcBef>
            </a:pPr>
            <a:r>
              <a:rPr lang="en-US" sz="1700" dirty="0"/>
              <a:t>Josh </a:t>
            </a:r>
            <a:r>
              <a:rPr lang="en-US" sz="1700" dirty="0" err="1"/>
              <a:t>Jankot</a:t>
            </a:r>
            <a:r>
              <a:rPr lang="en-US" sz="1700" dirty="0"/>
              <a:t> and Jamie </a:t>
            </a:r>
            <a:r>
              <a:rPr lang="en-US" sz="1700" dirty="0" err="1"/>
              <a:t>Kibler</a:t>
            </a:r>
            <a:r>
              <a:rPr lang="en-US" sz="1700" dirty="0"/>
              <a:t>, Meteorologist/User Service Leads of the Satellite Analysis Branch</a:t>
            </a:r>
          </a:p>
          <a:p>
            <a:pPr eaLnBrk="1" hangingPunct="1">
              <a:spcBef>
                <a:spcPct val="50000"/>
              </a:spcBef>
            </a:pPr>
            <a:r>
              <a:rPr lang="en-US" sz="1700" dirty="0"/>
              <a:t>NESDIS/OSPO/SPSD/Satellite Analysis Branch</a:t>
            </a:r>
          </a:p>
          <a:p>
            <a:pPr eaLnBrk="1" hangingPunct="1">
              <a:spcBef>
                <a:spcPct val="50000"/>
              </a:spcBef>
            </a:pPr>
            <a:r>
              <a:rPr lang="en-US" sz="1700" dirty="0">
                <a:solidFill>
                  <a:schemeClr val="hlink"/>
                </a:solidFill>
              </a:rPr>
              <a:t>Josh.Jankot@noaa.gov and Jamie.Kibler@noaa.gov</a:t>
            </a:r>
          </a:p>
          <a:p>
            <a:pPr eaLnBrk="1" hangingPunct="1">
              <a:spcBef>
                <a:spcPct val="50000"/>
              </a:spcBef>
            </a:pPr>
            <a:r>
              <a:rPr lang="en-US" sz="1700" dirty="0"/>
              <a:t>(301) </a:t>
            </a:r>
            <a:r>
              <a:rPr lang="en-US" sz="1700" dirty="0" smtClean="0"/>
              <a:t>683-1400 </a:t>
            </a:r>
            <a:r>
              <a:rPr lang="en-US" sz="1700" dirty="0"/>
              <a:t>or SABSupervisor@noaa.gov</a:t>
            </a:r>
          </a:p>
        </p:txBody>
      </p:sp>
      <p:sp>
        <p:nvSpPr>
          <p:cNvPr id="838661" name="Rectangle 5"/>
          <p:cNvSpPr>
            <a:spLocks noChangeArrowheads="1"/>
          </p:cNvSpPr>
          <p:nvPr/>
        </p:nvSpPr>
        <p:spPr bwMode="auto">
          <a:xfrm>
            <a:off x="152400" y="304800"/>
            <a:ext cx="8763000" cy="1066800"/>
          </a:xfrm>
          <a:prstGeom prst="rect">
            <a:avLst/>
          </a:prstGeom>
          <a:noFill/>
          <a:ln w="9525">
            <a:noFill/>
            <a:miter lim="800000"/>
            <a:headEnd/>
            <a:tailEnd/>
          </a:ln>
          <a:effectLst/>
        </p:spPr>
        <p:txBody>
          <a:bodyPr>
            <a:spAutoFit/>
          </a:bodyPr>
          <a:lstStyle/>
          <a:p>
            <a:pPr algn="ctr"/>
            <a:r>
              <a:rPr lang="en-US" sz="3200" b="1">
                <a:solidFill>
                  <a:srgbClr val="FFFFFF"/>
                </a:solidFill>
                <a:effectLst>
                  <a:outerShdw blurRad="38100" dist="38100" dir="2700000" algn="tl">
                    <a:srgbClr val="010199"/>
                  </a:outerShdw>
                </a:effectLst>
              </a:rPr>
              <a:t> Hazard Mitigation Programs of the </a:t>
            </a:r>
          </a:p>
          <a:p>
            <a:pPr algn="ctr"/>
            <a:r>
              <a:rPr lang="en-US" sz="3200" b="1">
                <a:solidFill>
                  <a:srgbClr val="FFFFFF"/>
                </a:solidFill>
                <a:effectLst>
                  <a:outerShdw blurRad="38100" dist="38100" dir="2700000" algn="tl">
                    <a:srgbClr val="010199"/>
                  </a:outerShdw>
                </a:effectLst>
              </a:rPr>
              <a:t>Satellite Analysis Branch</a:t>
            </a:r>
          </a:p>
        </p:txBody>
      </p:sp>
      <p:pic>
        <p:nvPicPr>
          <p:cNvPr id="838663" name="Picture 7"/>
          <p:cNvPicPr>
            <a:picLocks noChangeAspect="1" noChangeArrowheads="1"/>
          </p:cNvPicPr>
          <p:nvPr/>
        </p:nvPicPr>
        <p:blipFill>
          <a:blip r:embed="rId5" cstate="print"/>
          <a:srcRect r="1802" b="1282"/>
          <a:stretch>
            <a:fillRect/>
          </a:stretch>
        </p:blipFill>
        <p:spPr bwMode="auto">
          <a:xfrm>
            <a:off x="4800600" y="2514600"/>
            <a:ext cx="2971800" cy="2133600"/>
          </a:xfrm>
          <a:prstGeom prst="rect">
            <a:avLst/>
          </a:prstGeom>
          <a:noFill/>
          <a:ln w="9525">
            <a:noFill/>
            <a:miter lim="800000"/>
            <a:headEnd/>
            <a:tailEnd/>
          </a:ln>
          <a:effectLst/>
        </p:spPr>
      </p:pic>
      <p:sp>
        <p:nvSpPr>
          <p:cNvPr id="838664" name="Rectangle 8"/>
          <p:cNvSpPr>
            <a:spLocks noChangeArrowheads="1"/>
          </p:cNvSpPr>
          <p:nvPr/>
        </p:nvSpPr>
        <p:spPr bwMode="auto">
          <a:xfrm>
            <a:off x="0" y="1524000"/>
            <a:ext cx="9144000" cy="830997"/>
          </a:xfrm>
          <a:prstGeom prst="rect">
            <a:avLst/>
          </a:prstGeom>
          <a:noFill/>
          <a:ln w="9525">
            <a:noFill/>
            <a:miter lim="800000"/>
            <a:headEnd/>
            <a:tailEnd/>
          </a:ln>
          <a:effectLst/>
        </p:spPr>
        <p:txBody>
          <a:bodyPr>
            <a:spAutoFit/>
          </a:bodyPr>
          <a:lstStyle/>
          <a:p>
            <a:pPr algn="ctr"/>
            <a:r>
              <a:rPr lang="en-US" sz="2400" b="1" dirty="0" smtClean="0">
                <a:solidFill>
                  <a:srgbClr val="FFFF00"/>
                </a:solidFill>
              </a:rPr>
              <a:t>Dallas Fort Worth </a:t>
            </a:r>
            <a:r>
              <a:rPr lang="en-US" sz="2400" b="1" dirty="0">
                <a:solidFill>
                  <a:srgbClr val="FFFF00"/>
                </a:solidFill>
              </a:rPr>
              <a:t>WFO </a:t>
            </a:r>
            <a:r>
              <a:rPr lang="en-US" sz="2400" b="1" dirty="0" smtClean="0">
                <a:solidFill>
                  <a:srgbClr val="FFFF00"/>
                </a:solidFill>
              </a:rPr>
              <a:t>and West Gulf River Forecast Center</a:t>
            </a:r>
            <a:endParaRPr lang="en-US" sz="2400" b="1" dirty="0">
              <a:solidFill>
                <a:srgbClr val="FFFF00"/>
              </a:solidFill>
            </a:endParaRPr>
          </a:p>
          <a:p>
            <a:pPr algn="ctr"/>
            <a:r>
              <a:rPr lang="en-US" sz="2400" b="1" dirty="0" smtClean="0">
                <a:solidFill>
                  <a:srgbClr val="FFFF00"/>
                </a:solidFill>
              </a:rPr>
              <a:t>January 10, 2013</a:t>
            </a:r>
            <a:endParaRPr lang="en-US" sz="2400" b="1" dirty="0">
              <a:solidFill>
                <a:srgbClr val="FFFF00"/>
              </a:solidFill>
            </a:endParaRPr>
          </a:p>
        </p:txBody>
      </p:sp>
      <p:pic>
        <p:nvPicPr>
          <p:cNvPr id="9" name="Picture 8" descr="srsoltg_sandy20121029.gif"/>
          <p:cNvPicPr>
            <a:picLocks noChangeAspect="1"/>
          </p:cNvPicPr>
          <p:nvPr/>
        </p:nvPicPr>
        <p:blipFill>
          <a:blip r:embed="rId6" cstate="print"/>
          <a:stretch>
            <a:fillRect/>
          </a:stretch>
        </p:blipFill>
        <p:spPr>
          <a:xfrm>
            <a:off x="1295400" y="2514600"/>
            <a:ext cx="3124200" cy="22098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5" name="Picture 3"/>
          <p:cNvPicPr>
            <a:picLocks noChangeAspect="1" noChangeArrowheads="1"/>
          </p:cNvPicPr>
          <p:nvPr/>
        </p:nvPicPr>
        <p:blipFill>
          <a:blip r:embed="rId2" cstate="print"/>
          <a:srcRect/>
          <a:stretch>
            <a:fillRect/>
          </a:stretch>
        </p:blipFill>
        <p:spPr bwMode="auto">
          <a:xfrm>
            <a:off x="304800" y="1905000"/>
            <a:ext cx="3043238" cy="2282825"/>
          </a:xfrm>
          <a:prstGeom prst="rect">
            <a:avLst/>
          </a:prstGeom>
          <a:noFill/>
          <a:ln w="9525">
            <a:noFill/>
            <a:miter lim="800000"/>
            <a:headEnd/>
            <a:tailEnd/>
          </a:ln>
          <a:effectLst/>
        </p:spPr>
      </p:pic>
      <p:pic>
        <p:nvPicPr>
          <p:cNvPr id="832516" name="Picture 4"/>
          <p:cNvPicPr>
            <a:picLocks noChangeAspect="1" noChangeArrowheads="1"/>
          </p:cNvPicPr>
          <p:nvPr/>
        </p:nvPicPr>
        <p:blipFill>
          <a:blip r:embed="rId3" cstate="print"/>
          <a:srcRect/>
          <a:stretch>
            <a:fillRect/>
          </a:stretch>
        </p:blipFill>
        <p:spPr bwMode="auto">
          <a:xfrm>
            <a:off x="5807075" y="0"/>
            <a:ext cx="3336925" cy="2168525"/>
          </a:xfrm>
          <a:prstGeom prst="rect">
            <a:avLst/>
          </a:prstGeom>
          <a:noFill/>
          <a:ln w="9525">
            <a:noFill/>
            <a:miter lim="800000"/>
            <a:headEnd/>
            <a:tailEnd/>
          </a:ln>
          <a:effectLst/>
        </p:spPr>
      </p:pic>
      <p:pic>
        <p:nvPicPr>
          <p:cNvPr id="832517" name="Picture 5"/>
          <p:cNvPicPr>
            <a:picLocks noChangeAspect="1" noChangeArrowheads="1"/>
          </p:cNvPicPr>
          <p:nvPr/>
        </p:nvPicPr>
        <p:blipFill>
          <a:blip r:embed="rId4" cstate="print"/>
          <a:srcRect/>
          <a:stretch>
            <a:fillRect/>
          </a:stretch>
        </p:blipFill>
        <p:spPr bwMode="auto">
          <a:xfrm>
            <a:off x="5807075" y="2209800"/>
            <a:ext cx="3336925" cy="2168525"/>
          </a:xfrm>
          <a:prstGeom prst="rect">
            <a:avLst/>
          </a:prstGeom>
          <a:noFill/>
          <a:ln w="9525">
            <a:noFill/>
            <a:miter lim="800000"/>
            <a:headEnd/>
            <a:tailEnd/>
          </a:ln>
          <a:effectLst/>
        </p:spPr>
      </p:pic>
      <p:pic>
        <p:nvPicPr>
          <p:cNvPr id="832518" name="Picture 6"/>
          <p:cNvPicPr>
            <a:picLocks noChangeAspect="1" noChangeArrowheads="1"/>
          </p:cNvPicPr>
          <p:nvPr/>
        </p:nvPicPr>
        <p:blipFill>
          <a:blip r:embed="rId5" cstate="print"/>
          <a:srcRect/>
          <a:stretch>
            <a:fillRect/>
          </a:stretch>
        </p:blipFill>
        <p:spPr bwMode="auto">
          <a:xfrm>
            <a:off x="5807075" y="4495800"/>
            <a:ext cx="3336925" cy="2168525"/>
          </a:xfrm>
          <a:prstGeom prst="rect">
            <a:avLst/>
          </a:prstGeom>
          <a:noFill/>
          <a:ln w="9525">
            <a:noFill/>
            <a:miter lim="800000"/>
            <a:headEnd/>
            <a:tailEnd/>
          </a:ln>
          <a:effectLst/>
        </p:spPr>
      </p:pic>
      <p:sp>
        <p:nvSpPr>
          <p:cNvPr id="832519" name="Rectangle 7"/>
          <p:cNvSpPr>
            <a:spLocks noGrp="1" noChangeArrowheads="1"/>
          </p:cNvSpPr>
          <p:nvPr>
            <p:ph type="body" idx="1"/>
          </p:nvPr>
        </p:nvSpPr>
        <p:spPr>
          <a:xfrm>
            <a:off x="533400" y="4572000"/>
            <a:ext cx="4876800" cy="1752600"/>
          </a:xfrm>
          <a:noFill/>
          <a:ln/>
        </p:spPr>
        <p:txBody>
          <a:bodyPr/>
          <a:lstStyle/>
          <a:p>
            <a:pPr>
              <a:lnSpc>
                <a:spcPct val="80000"/>
              </a:lnSpc>
            </a:pPr>
            <a:r>
              <a:rPr lang="en-US" sz="1400"/>
              <a:t>GOES operational winds updated every 3 hours</a:t>
            </a:r>
          </a:p>
          <a:p>
            <a:pPr>
              <a:lnSpc>
                <a:spcPct val="80000"/>
              </a:lnSpc>
            </a:pPr>
            <a:r>
              <a:rPr lang="en-US" sz="1400"/>
              <a:t> Experimental Winds algorithm developed by CIMMS (UWISC)</a:t>
            </a:r>
          </a:p>
          <a:p>
            <a:pPr>
              <a:lnSpc>
                <a:spcPct val="80000"/>
              </a:lnSpc>
            </a:pPr>
            <a:r>
              <a:rPr lang="en-US" sz="1400"/>
              <a:t>Incorporates best guess with GFS via winds/background field</a:t>
            </a:r>
          </a:p>
          <a:p>
            <a:pPr>
              <a:lnSpc>
                <a:spcPct val="80000"/>
              </a:lnSpc>
            </a:pPr>
            <a:r>
              <a:rPr lang="en-US" sz="1400"/>
              <a:t>Experimental winds updated hourly</a:t>
            </a:r>
          </a:p>
          <a:p>
            <a:pPr>
              <a:lnSpc>
                <a:spcPct val="80000"/>
              </a:lnSpc>
            </a:pPr>
            <a:r>
              <a:rPr lang="en-US" sz="1400"/>
              <a:t>Available: </a:t>
            </a:r>
            <a:r>
              <a:rPr lang="en-US" sz="1400">
                <a:solidFill>
                  <a:srgbClr val="FF0000"/>
                </a:solidFill>
                <a:effectLst>
                  <a:outerShdw blurRad="38100" dist="38100" dir="2700000" algn="tl">
                    <a:srgbClr val="FFFFFF"/>
                  </a:outerShdw>
                </a:effectLst>
              </a:rPr>
              <a:t>http://www.nssl.noaa.gov/users/rabin/public_html/winds/</a:t>
            </a:r>
          </a:p>
          <a:p>
            <a:pPr>
              <a:lnSpc>
                <a:spcPct val="80000"/>
              </a:lnSpc>
            </a:pPr>
            <a:endParaRPr lang="en-US" sz="1400"/>
          </a:p>
        </p:txBody>
      </p:sp>
      <p:sp>
        <p:nvSpPr>
          <p:cNvPr id="832514" name="Rectangle 2"/>
          <p:cNvSpPr>
            <a:spLocks noGrp="1" noChangeArrowheads="1"/>
          </p:cNvSpPr>
          <p:nvPr>
            <p:ph type="title"/>
          </p:nvPr>
        </p:nvSpPr>
        <p:spPr>
          <a:xfrm>
            <a:off x="-990600" y="304800"/>
            <a:ext cx="8229600" cy="1139825"/>
          </a:xfrm>
        </p:spPr>
        <p:txBody>
          <a:bodyPr/>
          <a:lstStyle/>
          <a:p>
            <a:r>
              <a:rPr lang="en-US" sz="4000"/>
              <a:t>GOES Operational and Experimental Winds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2"/>
          <p:cNvSpPr>
            <a:spLocks noGrp="1" noChangeArrowheads="1"/>
          </p:cNvSpPr>
          <p:nvPr>
            <p:ph type="title"/>
          </p:nvPr>
        </p:nvSpPr>
        <p:spPr/>
        <p:txBody>
          <a:bodyPr/>
          <a:lstStyle/>
          <a:p>
            <a:r>
              <a:rPr lang="en-US" sz="4000"/>
              <a:t>Automated Satellite Estimates</a:t>
            </a:r>
            <a:br>
              <a:rPr lang="en-US" sz="4000"/>
            </a:br>
            <a:r>
              <a:rPr lang="en-US" sz="4000"/>
              <a:t>1, 3, 6, 24 HR estimates</a:t>
            </a:r>
          </a:p>
        </p:txBody>
      </p:sp>
      <p:sp>
        <p:nvSpPr>
          <p:cNvPr id="833539" name="Rectangle 3"/>
          <p:cNvSpPr>
            <a:spLocks noGrp="1" noChangeArrowheads="1"/>
          </p:cNvSpPr>
          <p:nvPr>
            <p:ph type="body" idx="1"/>
          </p:nvPr>
        </p:nvSpPr>
        <p:spPr>
          <a:xfrm>
            <a:off x="457200" y="1676400"/>
            <a:ext cx="8229600" cy="4114800"/>
          </a:xfrm>
        </p:spPr>
        <p:txBody>
          <a:bodyPr/>
          <a:lstStyle/>
          <a:p>
            <a:r>
              <a:rPr lang="en-US"/>
              <a:t>Hydor-estimator </a:t>
            </a:r>
            <a:r>
              <a:rPr lang="en-US" sz="1400"/>
              <a:t>(based on cloud top temperatures, but also include moisture, stability parameters, radar, topography etc) Available in AWIPS, produced every 15 minutes</a:t>
            </a:r>
          </a:p>
          <a:p>
            <a:endParaRPr lang="en-US"/>
          </a:p>
          <a:p>
            <a:r>
              <a:rPr lang="en-US"/>
              <a:t>QMORPH (</a:t>
            </a:r>
            <a:r>
              <a:rPr lang="en-US" sz="1400"/>
              <a:t>derived from microwave observations to include SSMI/S, TRMM, AMSU-B, IR imagery used to produce propagation vectors, algorithm produces hourly estimates that can produce 6, 12, 24, multi-day estimates)</a:t>
            </a:r>
          </a:p>
        </p:txBody>
      </p:sp>
      <p:pic>
        <p:nvPicPr>
          <p:cNvPr id="833540" name="Picture 4"/>
          <p:cNvPicPr>
            <a:picLocks noChangeAspect="1" noChangeArrowheads="1"/>
          </p:cNvPicPr>
          <p:nvPr/>
        </p:nvPicPr>
        <p:blipFill>
          <a:blip r:embed="rId2" cstate="print"/>
          <a:srcRect/>
          <a:stretch>
            <a:fillRect/>
          </a:stretch>
        </p:blipFill>
        <p:spPr bwMode="auto">
          <a:xfrm>
            <a:off x="5105400" y="4857750"/>
            <a:ext cx="2667000" cy="2000250"/>
          </a:xfrm>
          <a:prstGeom prst="rect">
            <a:avLst/>
          </a:prstGeom>
          <a:noFill/>
          <a:ln w="9525">
            <a:noFill/>
            <a:miter lim="800000"/>
            <a:headEnd/>
            <a:tailEnd/>
          </a:ln>
          <a:effectLst/>
        </p:spPr>
      </p:pic>
      <p:pic>
        <p:nvPicPr>
          <p:cNvPr id="833541" name="Picture 5"/>
          <p:cNvPicPr>
            <a:picLocks noChangeAspect="1" noChangeArrowheads="1"/>
          </p:cNvPicPr>
          <p:nvPr/>
        </p:nvPicPr>
        <p:blipFill>
          <a:blip r:embed="rId3" cstate="print"/>
          <a:srcRect/>
          <a:stretch>
            <a:fillRect/>
          </a:stretch>
        </p:blipFill>
        <p:spPr bwMode="auto">
          <a:xfrm>
            <a:off x="685800" y="4743450"/>
            <a:ext cx="2819400" cy="2114550"/>
          </a:xfrm>
          <a:prstGeom prst="rect">
            <a:avLst/>
          </a:prstGeom>
          <a:noFill/>
          <a:ln w="9525">
            <a:noFill/>
            <a:miter lim="800000"/>
            <a:headEnd/>
            <a:tailEnd/>
          </a:ln>
          <a:effectLst/>
        </p:spPr>
      </p:pic>
      <p:sp>
        <p:nvSpPr>
          <p:cNvPr id="833542" name="Rectangle 6"/>
          <p:cNvSpPr>
            <a:spLocks noChangeArrowheads="1"/>
          </p:cNvSpPr>
          <p:nvPr/>
        </p:nvSpPr>
        <p:spPr bwMode="auto">
          <a:xfrm>
            <a:off x="914400" y="4241800"/>
            <a:ext cx="7693025" cy="396875"/>
          </a:xfrm>
          <a:prstGeom prst="rect">
            <a:avLst/>
          </a:prstGeom>
          <a:noFill/>
          <a:ln w="9525">
            <a:noFill/>
            <a:miter lim="800000"/>
            <a:headEnd/>
            <a:tailEnd/>
          </a:ln>
          <a:effectLst/>
        </p:spPr>
        <p:txBody>
          <a:bodyPr wrap="none">
            <a:spAutoFit/>
          </a:bodyPr>
          <a:lstStyle/>
          <a:p>
            <a:r>
              <a:rPr lang="en-US" sz="2000" b="1">
                <a:solidFill>
                  <a:srgbClr val="FF0000"/>
                </a:solidFill>
                <a:latin typeface="Tahoma" pitchFamily="34" charset="0"/>
              </a:rPr>
              <a:t>Available</a:t>
            </a:r>
            <a:r>
              <a:rPr lang="en-US">
                <a:solidFill>
                  <a:srgbClr val="FF0000"/>
                </a:solidFill>
                <a:latin typeface="Tahoma" pitchFamily="34" charset="0"/>
              </a:rPr>
              <a:t>: </a:t>
            </a:r>
            <a:r>
              <a:rPr lang="en-US" b="1">
                <a:solidFill>
                  <a:srgbClr val="FF0000"/>
                </a:solidFill>
                <a:latin typeface="Tahoma" pitchFamily="34" charset="0"/>
              </a:rPr>
              <a:t>http://cat.cira.colostate.edu/QMORPH/QMORPH.htm</a:t>
            </a:r>
          </a:p>
        </p:txBody>
      </p:sp>
      <p:sp>
        <p:nvSpPr>
          <p:cNvPr id="833543" name="Rectangle 7"/>
          <p:cNvSpPr>
            <a:spLocks noChangeArrowheads="1"/>
          </p:cNvSpPr>
          <p:nvPr/>
        </p:nvSpPr>
        <p:spPr bwMode="auto">
          <a:xfrm>
            <a:off x="990600" y="2590800"/>
            <a:ext cx="7327900" cy="701675"/>
          </a:xfrm>
          <a:prstGeom prst="rect">
            <a:avLst/>
          </a:prstGeom>
          <a:noFill/>
          <a:ln w="9525">
            <a:noFill/>
            <a:miter lim="800000"/>
            <a:headEnd/>
            <a:tailEnd/>
          </a:ln>
          <a:effectLst/>
        </p:spPr>
        <p:txBody>
          <a:bodyPr wrap="none">
            <a:spAutoFit/>
          </a:bodyPr>
          <a:lstStyle/>
          <a:p>
            <a:r>
              <a:rPr lang="en-US" sz="2000" b="1">
                <a:solidFill>
                  <a:srgbClr val="FF0000"/>
                </a:solidFill>
                <a:latin typeface="Tahoma" pitchFamily="34" charset="0"/>
              </a:rPr>
              <a:t>Available on AWIPS or: </a:t>
            </a:r>
          </a:p>
          <a:p>
            <a:r>
              <a:rPr lang="en-US" sz="2000" b="1">
                <a:solidFill>
                  <a:srgbClr val="FF0000"/>
                </a:solidFill>
                <a:latin typeface="Tahoma" pitchFamily="34" charset="0"/>
              </a:rPr>
              <a:t>http://satepsanone.nesdis.noaa.gov/PS/PCPN/HE.html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p:txBody>
          <a:bodyPr/>
          <a:lstStyle/>
          <a:p>
            <a:r>
              <a:rPr lang="en-US"/>
              <a:t>Auto-estimate Technique</a:t>
            </a:r>
          </a:p>
        </p:txBody>
      </p:sp>
      <p:sp>
        <p:nvSpPr>
          <p:cNvPr id="834563" name="Rectangle 3"/>
          <p:cNvSpPr>
            <a:spLocks noGrp="1" noChangeArrowheads="1"/>
          </p:cNvSpPr>
          <p:nvPr>
            <p:ph type="body" idx="1"/>
          </p:nvPr>
        </p:nvSpPr>
        <p:spPr/>
        <p:txBody>
          <a:bodyPr/>
          <a:lstStyle/>
          <a:p>
            <a:r>
              <a:rPr lang="en-US"/>
              <a:t>30 min estimate </a:t>
            </a:r>
          </a:p>
          <a:p>
            <a:r>
              <a:rPr lang="en-US"/>
              <a:t>Based on MB curve enhancement (grayscale)</a:t>
            </a:r>
          </a:p>
          <a:p>
            <a:r>
              <a:rPr lang="en-US" sz="2000"/>
              <a:t>Factors include rain burst factor, cloud top temperatures, inflow/divergence aloft, overshooting top factor (+.3), merging factor (+.5), speed of storm/saturated environment factor, moisture correction factor</a:t>
            </a:r>
          </a:p>
          <a:p>
            <a:endParaRPr lang="en-US" sz="2000"/>
          </a:p>
          <a:p>
            <a:r>
              <a:rPr lang="en-US" sz="2000"/>
              <a:t>30 min estimate= (CT or RB + OS + M + SE)MC x S</a:t>
            </a:r>
          </a:p>
          <a:p>
            <a:endParaRPr lang="en-US" sz="20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6" name="Picture 2"/>
          <p:cNvPicPr>
            <a:picLocks noChangeAspect="1" noChangeArrowheads="1"/>
          </p:cNvPicPr>
          <p:nvPr/>
        </p:nvPicPr>
        <p:blipFill>
          <a:blip r:embed="rId2" cstate="print"/>
          <a:srcRect/>
          <a:stretch>
            <a:fillRect/>
          </a:stretch>
        </p:blipFill>
        <p:spPr bwMode="auto">
          <a:xfrm>
            <a:off x="4495800" y="609600"/>
            <a:ext cx="4235450" cy="5657850"/>
          </a:xfrm>
          <a:prstGeom prst="rect">
            <a:avLst/>
          </a:prstGeom>
          <a:noFill/>
        </p:spPr>
      </p:pic>
      <p:pic>
        <p:nvPicPr>
          <p:cNvPr id="835587" name="Picture 3"/>
          <p:cNvPicPr>
            <a:picLocks noChangeAspect="1" noChangeArrowheads="1"/>
          </p:cNvPicPr>
          <p:nvPr/>
        </p:nvPicPr>
        <p:blipFill>
          <a:blip r:embed="rId3" cstate="print"/>
          <a:srcRect/>
          <a:stretch>
            <a:fillRect/>
          </a:stretch>
        </p:blipFill>
        <p:spPr bwMode="auto">
          <a:xfrm>
            <a:off x="50800" y="609600"/>
            <a:ext cx="4370388" cy="56388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610" name="Picture 2"/>
          <p:cNvPicPr>
            <a:picLocks noChangeAspect="1" noChangeArrowheads="1"/>
          </p:cNvPicPr>
          <p:nvPr/>
        </p:nvPicPr>
        <p:blipFill>
          <a:blip r:embed="rId2" cstate="print"/>
          <a:srcRect/>
          <a:stretch>
            <a:fillRect/>
          </a:stretch>
        </p:blipFill>
        <p:spPr bwMode="auto">
          <a:xfrm>
            <a:off x="1752600" y="228600"/>
            <a:ext cx="5684838" cy="620395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p:txBody>
          <a:bodyPr/>
          <a:lstStyle/>
          <a:p>
            <a:r>
              <a:rPr lang="en-US"/>
              <a:t>Possible Future changes</a:t>
            </a:r>
          </a:p>
        </p:txBody>
      </p:sp>
      <p:sp>
        <p:nvSpPr>
          <p:cNvPr id="843779" name="Rectangle 3"/>
          <p:cNvSpPr>
            <a:spLocks noGrp="1" noChangeArrowheads="1"/>
          </p:cNvSpPr>
          <p:nvPr>
            <p:ph type="body" idx="1"/>
          </p:nvPr>
        </p:nvSpPr>
        <p:spPr/>
        <p:txBody>
          <a:bodyPr/>
          <a:lstStyle/>
          <a:p>
            <a:pPr>
              <a:lnSpc>
                <a:spcPct val="90000"/>
              </a:lnSpc>
            </a:pPr>
            <a:r>
              <a:rPr lang="en-US" sz="2400" dirty="0"/>
              <a:t>HPC </a:t>
            </a:r>
            <a:r>
              <a:rPr lang="en-US" sz="2400" dirty="0" smtClean="0"/>
              <a:t>will take over </a:t>
            </a:r>
            <a:r>
              <a:rPr lang="en-US" sz="2400" dirty="0" err="1"/>
              <a:t>mesoscale</a:t>
            </a:r>
            <a:r>
              <a:rPr lang="en-US" sz="2400" dirty="0"/>
              <a:t> heavy rain discussions (MCD) from SPC </a:t>
            </a:r>
            <a:r>
              <a:rPr lang="en-US" sz="2400" dirty="0" smtClean="0"/>
              <a:t>(Spring 2013 </a:t>
            </a:r>
            <a:r>
              <a:rPr lang="en-US" sz="2400" dirty="0"/>
              <a:t>or beyond)</a:t>
            </a:r>
          </a:p>
          <a:p>
            <a:pPr>
              <a:lnSpc>
                <a:spcPct val="90000"/>
              </a:lnSpc>
            </a:pPr>
            <a:r>
              <a:rPr lang="en-US" sz="2400" dirty="0"/>
              <a:t>Due to overlap of product area(s) SPE’s might discontinue and SAB will brief HPC from satellite perspective</a:t>
            </a:r>
          </a:p>
          <a:p>
            <a:pPr>
              <a:lnSpc>
                <a:spcPct val="90000"/>
              </a:lnSpc>
            </a:pPr>
            <a:r>
              <a:rPr lang="en-US" sz="2400" dirty="0"/>
              <a:t>Possible adaptation to more graphic based product and messages left to HPC</a:t>
            </a:r>
          </a:p>
          <a:p>
            <a:pPr>
              <a:lnSpc>
                <a:spcPct val="90000"/>
              </a:lnSpc>
            </a:pPr>
            <a:r>
              <a:rPr lang="en-US" sz="2400" dirty="0"/>
              <a:t>Impact/comments from WFO perspective as SAB would no longer provide direct consultation?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p:txBody>
          <a:bodyPr/>
          <a:lstStyle/>
          <a:p>
            <a:r>
              <a:rPr lang="en-US"/>
              <a:t>Questions?</a:t>
            </a:r>
          </a:p>
        </p:txBody>
      </p:sp>
      <p:sp>
        <p:nvSpPr>
          <p:cNvPr id="837635" name="Rectangle 3"/>
          <p:cNvSpPr>
            <a:spLocks noGrp="1" noChangeArrowheads="1"/>
          </p:cNvSpPr>
          <p:nvPr>
            <p:ph type="body" idx="1"/>
          </p:nvPr>
        </p:nvSpPr>
        <p:spPr/>
        <p:txBody>
          <a:bodyPr/>
          <a:lstStyle/>
          <a:p>
            <a:r>
              <a:rPr lang="en-US" dirty="0"/>
              <a:t>Josh </a:t>
            </a:r>
            <a:r>
              <a:rPr lang="en-US" dirty="0" err="1"/>
              <a:t>Jankot</a:t>
            </a:r>
            <a:endParaRPr lang="en-US" dirty="0"/>
          </a:p>
          <a:p>
            <a:r>
              <a:rPr lang="en-US" dirty="0"/>
              <a:t>Email: </a:t>
            </a:r>
            <a:r>
              <a:rPr lang="en-US" dirty="0">
                <a:hlinkClick r:id="rId2"/>
              </a:rPr>
              <a:t>josh.jankot@noaa.gov</a:t>
            </a:r>
            <a:endParaRPr lang="en-US" dirty="0"/>
          </a:p>
          <a:p>
            <a:r>
              <a:rPr lang="en-US" dirty="0"/>
              <a:t>Phone: </a:t>
            </a:r>
            <a:r>
              <a:rPr lang="en-US" dirty="0" smtClean="0"/>
              <a:t>301-683-1404</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9" name="Text Box 5"/>
          <p:cNvSpPr txBox="1">
            <a:spLocks noChangeArrowheads="1"/>
          </p:cNvSpPr>
          <p:nvPr/>
        </p:nvSpPr>
        <p:spPr bwMode="auto">
          <a:xfrm>
            <a:off x="1752600" y="5105400"/>
            <a:ext cx="5562600" cy="1190625"/>
          </a:xfrm>
          <a:prstGeom prst="rect">
            <a:avLst/>
          </a:prstGeom>
          <a:noFill/>
          <a:ln w="63500">
            <a:noFill/>
            <a:miter lim="800000"/>
            <a:headEnd/>
            <a:tailEnd/>
          </a:ln>
          <a:effectLst/>
        </p:spPr>
        <p:txBody>
          <a:bodyPr>
            <a:spAutoFit/>
          </a:bodyPr>
          <a:lstStyle/>
          <a:p>
            <a:pPr algn="ctr"/>
            <a:r>
              <a:rPr lang="en-US" dirty="0" smtClean="0">
                <a:effectLst>
                  <a:outerShdw blurRad="38100" dist="38100" dir="2700000" algn="tl">
                    <a:srgbClr val="010199"/>
                  </a:outerShdw>
                </a:effectLst>
              </a:rPr>
              <a:t>Tropical Desk</a:t>
            </a:r>
            <a:endParaRPr lang="en-US" dirty="0">
              <a:effectLst>
                <a:outerShdw blurRad="38100" dist="38100" dir="2700000" algn="tl">
                  <a:srgbClr val="010199"/>
                </a:outerShdw>
              </a:effectLst>
            </a:endParaRPr>
          </a:p>
          <a:p>
            <a:pPr algn="ctr"/>
            <a:r>
              <a:rPr lang="en-US" dirty="0">
                <a:effectLst>
                  <a:outerShdw blurRad="38100" dist="38100" dir="2700000" algn="tl">
                    <a:srgbClr val="010199"/>
                  </a:outerShdw>
                </a:effectLst>
              </a:rPr>
              <a:t>Contact: </a:t>
            </a:r>
            <a:r>
              <a:rPr lang="en-US" dirty="0" smtClean="0">
                <a:effectLst>
                  <a:outerShdw blurRad="38100" dist="38100" dir="2700000" algn="tl">
                    <a:srgbClr val="010199"/>
                  </a:outerShdw>
                </a:effectLst>
              </a:rPr>
              <a:t>301-683-1400</a:t>
            </a:r>
            <a:endParaRPr lang="en-US" dirty="0">
              <a:effectLst>
                <a:outerShdw blurRad="38100" dist="38100" dir="2700000" algn="tl">
                  <a:srgbClr val="010199"/>
                </a:outerShdw>
              </a:effectLst>
            </a:endParaRPr>
          </a:p>
          <a:p>
            <a:pPr algn="ctr"/>
            <a:r>
              <a:rPr lang="en-US" dirty="0">
                <a:effectLst>
                  <a:outerShdw blurRad="38100" dist="38100" dir="2700000" algn="tl">
                    <a:srgbClr val="010199"/>
                  </a:outerShdw>
                </a:effectLst>
              </a:rPr>
              <a:t>Email: </a:t>
            </a:r>
            <a:r>
              <a:rPr lang="en-US" dirty="0" smtClean="0">
                <a:effectLst>
                  <a:outerShdw blurRad="38100" dist="38100" dir="2700000" algn="tl">
                    <a:srgbClr val="010199"/>
                  </a:outerShdw>
                </a:effectLst>
              </a:rPr>
              <a:t>Michael.Turk@noaa.gov </a:t>
            </a:r>
            <a:endParaRPr lang="en-US" dirty="0">
              <a:effectLst>
                <a:outerShdw blurRad="38100" dist="38100" dir="2700000" algn="tl">
                  <a:srgbClr val="010199"/>
                </a:outerShdw>
              </a:effectLst>
            </a:endParaRPr>
          </a:p>
          <a:p>
            <a:pPr algn="ctr"/>
            <a:r>
              <a:rPr lang="en-US" dirty="0">
                <a:effectLst>
                  <a:outerShdw blurRad="38100" dist="38100" dir="2700000" algn="tl">
                    <a:srgbClr val="010199"/>
                  </a:outerShdw>
                </a:effectLst>
              </a:rPr>
              <a:t>Team Lead: </a:t>
            </a:r>
            <a:r>
              <a:rPr lang="en-US" dirty="0" smtClean="0">
                <a:effectLst>
                  <a:outerShdw blurRad="38100" dist="38100" dir="2700000" algn="tl">
                    <a:srgbClr val="010199"/>
                  </a:outerShdw>
                </a:effectLst>
              </a:rPr>
              <a:t>Michael Turk</a:t>
            </a:r>
            <a:endParaRPr lang="en-US" dirty="0">
              <a:effectLst>
                <a:outerShdw blurRad="38100" dist="38100" dir="2700000" algn="tl">
                  <a:srgbClr val="010199"/>
                </a:outerShdw>
              </a:effectLst>
            </a:endParaRPr>
          </a:p>
        </p:txBody>
      </p:sp>
      <p:sp>
        <p:nvSpPr>
          <p:cNvPr id="574470" name="Rectangle 6"/>
          <p:cNvSpPr>
            <a:spLocks noChangeArrowheads="1"/>
          </p:cNvSpPr>
          <p:nvPr/>
        </p:nvSpPr>
        <p:spPr bwMode="auto">
          <a:xfrm>
            <a:off x="152400" y="334963"/>
            <a:ext cx="8915400" cy="579437"/>
          </a:xfrm>
          <a:prstGeom prst="rect">
            <a:avLst/>
          </a:prstGeom>
          <a:noFill/>
          <a:ln w="9525">
            <a:noFill/>
            <a:miter lim="800000"/>
            <a:headEnd/>
            <a:tailEnd/>
          </a:ln>
          <a:effectLst/>
        </p:spPr>
        <p:txBody>
          <a:bodyPr>
            <a:spAutoFit/>
          </a:bodyPr>
          <a:lstStyle/>
          <a:p>
            <a:pPr algn="ctr"/>
            <a:r>
              <a:rPr lang="en-US" sz="3200" b="1" dirty="0">
                <a:solidFill>
                  <a:srgbClr val="FFFFFF"/>
                </a:solidFill>
                <a:effectLst>
                  <a:outerShdw blurRad="38100" dist="38100" dir="2700000" algn="tl">
                    <a:srgbClr val="010199"/>
                  </a:outerShdw>
                </a:effectLst>
              </a:rPr>
              <a:t> </a:t>
            </a:r>
            <a:r>
              <a:rPr lang="en-US" sz="2800" b="1" dirty="0">
                <a:solidFill>
                  <a:srgbClr val="FFFFFF"/>
                </a:solidFill>
                <a:effectLst>
                  <a:outerShdw blurRad="38100" dist="38100" dir="2700000" algn="tl">
                    <a:srgbClr val="010199"/>
                  </a:outerShdw>
                </a:effectLst>
              </a:rPr>
              <a:t>Satellite Analysis Branch </a:t>
            </a:r>
            <a:r>
              <a:rPr lang="en-US" sz="2800" b="1" dirty="0" smtClean="0">
                <a:solidFill>
                  <a:srgbClr val="FFFFFF"/>
                </a:solidFill>
                <a:effectLst>
                  <a:outerShdw blurRad="38100" dist="38100" dir="2700000" algn="tl">
                    <a:srgbClr val="010199"/>
                  </a:outerShdw>
                </a:effectLst>
              </a:rPr>
              <a:t>Tropical </a:t>
            </a:r>
            <a:r>
              <a:rPr lang="en-US" sz="2800" b="1" dirty="0">
                <a:solidFill>
                  <a:srgbClr val="FFFFFF"/>
                </a:solidFill>
                <a:effectLst>
                  <a:outerShdw blurRad="38100" dist="38100" dir="2700000" algn="tl">
                    <a:srgbClr val="010199"/>
                  </a:outerShdw>
                </a:effectLst>
              </a:rPr>
              <a:t>Program</a:t>
            </a:r>
          </a:p>
        </p:txBody>
      </p:sp>
      <p:pic>
        <p:nvPicPr>
          <p:cNvPr id="8" name="osei-loop.avi">
            <a:hlinkClick r:id="" action="ppaction://media"/>
          </p:cNvPr>
          <p:cNvPicPr>
            <a:picLocks noRot="1" noChangeAspect="1" noChangeArrowheads="1"/>
          </p:cNvPicPr>
          <p:nvPr>
            <a:videoFile r:link="rId1"/>
          </p:nvPr>
        </p:nvPicPr>
        <p:blipFill>
          <a:blip r:embed="rId4" cstate="print"/>
          <a:srcRect/>
          <a:stretch>
            <a:fillRect/>
          </a:stretch>
        </p:blipFill>
        <p:spPr bwMode="auto">
          <a:xfrm>
            <a:off x="990600" y="990600"/>
            <a:ext cx="6248400" cy="38862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228600"/>
            <a:ext cx="8229600" cy="685800"/>
          </a:xfrm>
        </p:spPr>
        <p:txBody>
          <a:bodyPr/>
          <a:lstStyle/>
          <a:p>
            <a:r>
              <a:rPr lang="en-US" sz="2400" b="1">
                <a:solidFill>
                  <a:schemeClr val="tx1"/>
                </a:solidFill>
                <a:effectLst>
                  <a:outerShdw blurRad="38100" dist="38100" dir="2700000" algn="tl">
                    <a:srgbClr val="010199"/>
                  </a:outerShdw>
                </a:effectLst>
              </a:rPr>
              <a:t>Satellite Analysis Branch Tropical Program History</a:t>
            </a:r>
          </a:p>
        </p:txBody>
      </p:sp>
      <p:sp>
        <p:nvSpPr>
          <p:cNvPr id="422915" name="Rectangle 3"/>
          <p:cNvSpPr>
            <a:spLocks noGrp="1" noChangeArrowheads="1"/>
          </p:cNvSpPr>
          <p:nvPr>
            <p:ph type="body" idx="1"/>
          </p:nvPr>
        </p:nvSpPr>
        <p:spPr>
          <a:xfrm>
            <a:off x="457200" y="990600"/>
            <a:ext cx="8229600" cy="2286000"/>
          </a:xfrm>
        </p:spPr>
        <p:txBody>
          <a:bodyPr/>
          <a:lstStyle/>
          <a:p>
            <a:pPr>
              <a:lnSpc>
                <a:spcPct val="80000"/>
              </a:lnSpc>
            </a:pPr>
            <a:r>
              <a:rPr lang="en-US" sz="1500" b="1">
                <a:solidFill>
                  <a:srgbClr val="FFFF00"/>
                </a:solidFill>
                <a:effectLst>
                  <a:outerShdw blurRad="38100" dist="38100" dir="2700000" algn="tl">
                    <a:srgbClr val="FFFFFF"/>
                  </a:outerShdw>
                </a:effectLst>
              </a:rPr>
              <a:t>The Tropical program at the Satellite Analysis Branch (SAB) began monitoring tropical systems in early 1970s using a technique called the Dvorak technique created by Vern Dvorak of NESDIS.</a:t>
            </a:r>
          </a:p>
          <a:p>
            <a:pPr>
              <a:lnSpc>
                <a:spcPct val="80000"/>
              </a:lnSpc>
            </a:pPr>
            <a:r>
              <a:rPr lang="en-US" sz="1500" b="1"/>
              <a:t>The Dvorak technique is a method using enhanced Infrared and/or visible satellite imagery to quantitatively estimate the intensity of a tropical system. Indications of continued development and/or weakening can be found in the cloud features. Using these features, the pattern formed by the clouds of a tropical cyclone, expected systematic development, and a series of rules, an intensity analysis and forecast can be made. This information is then standardized into an intensity code.</a:t>
            </a:r>
            <a:r>
              <a:rPr lang="en-US" sz="1600"/>
              <a:t> </a:t>
            </a:r>
          </a:p>
        </p:txBody>
      </p:sp>
      <p:sp>
        <p:nvSpPr>
          <p:cNvPr id="422917" name="Text Box 5"/>
          <p:cNvSpPr txBox="1">
            <a:spLocks noChangeArrowheads="1"/>
          </p:cNvSpPr>
          <p:nvPr/>
        </p:nvSpPr>
        <p:spPr bwMode="auto">
          <a:xfrm>
            <a:off x="914400" y="3124200"/>
            <a:ext cx="76200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00"/>
                </a:solidFill>
                <a:latin typeface="Verdana" pitchFamily="34" charset="0"/>
              </a:rPr>
              <a:t>http://www.ssd.noaa.gov/PS/TROP/dvorak.html</a:t>
            </a:r>
          </a:p>
        </p:txBody>
      </p:sp>
      <p:sp>
        <p:nvSpPr>
          <p:cNvPr id="422918" name="Text Box 6"/>
          <p:cNvSpPr txBox="1">
            <a:spLocks noChangeArrowheads="1"/>
          </p:cNvSpPr>
          <p:nvPr/>
        </p:nvSpPr>
        <p:spPr bwMode="auto">
          <a:xfrm>
            <a:off x="838200" y="5105400"/>
            <a:ext cx="8001000" cy="396875"/>
          </a:xfrm>
          <a:prstGeom prst="rect">
            <a:avLst/>
          </a:prstGeom>
          <a:noFill/>
          <a:ln w="9525">
            <a:noFill/>
            <a:miter lim="800000"/>
            <a:headEnd/>
            <a:tailEnd/>
          </a:ln>
          <a:effectLst/>
        </p:spPr>
        <p:txBody>
          <a:bodyPr>
            <a:spAutoFit/>
          </a:bodyPr>
          <a:lstStyle/>
          <a:p>
            <a:pPr>
              <a:spcBef>
                <a:spcPct val="50000"/>
              </a:spcBef>
            </a:pPr>
            <a:endParaRPr lang="en-US" sz="2000">
              <a:latin typeface="Verdana" pitchFamily="34" charset="0"/>
            </a:endParaRPr>
          </a:p>
        </p:txBody>
      </p:sp>
      <p:sp>
        <p:nvSpPr>
          <p:cNvPr id="422921" name="Text Box 9"/>
          <p:cNvSpPr txBox="1">
            <a:spLocks noChangeArrowheads="1"/>
          </p:cNvSpPr>
          <p:nvPr/>
        </p:nvSpPr>
        <p:spPr bwMode="auto">
          <a:xfrm>
            <a:off x="762000" y="3505200"/>
            <a:ext cx="7848600" cy="3160713"/>
          </a:xfrm>
          <a:prstGeom prst="rect">
            <a:avLst/>
          </a:prstGeom>
          <a:noFill/>
          <a:ln w="9525">
            <a:noFill/>
            <a:miter lim="800000"/>
            <a:headEnd/>
            <a:tailEnd/>
          </a:ln>
          <a:effectLst/>
        </p:spPr>
        <p:txBody>
          <a:bodyPr>
            <a:spAutoFit/>
          </a:bodyPr>
          <a:lstStyle/>
          <a:p>
            <a:pPr marL="342900" indent="-342900">
              <a:spcBef>
                <a:spcPct val="50000"/>
              </a:spcBef>
            </a:pPr>
            <a:r>
              <a:rPr lang="en-US" sz="800" b="1">
                <a:latin typeface="Verdana" pitchFamily="34" charset="0"/>
              </a:rPr>
              <a:t>CI              MWS        MWS          MSLP             MSLP                Saffir-Simpson </a:t>
            </a:r>
          </a:p>
          <a:p>
            <a:pPr marL="342900" indent="-342900">
              <a:spcBef>
                <a:spcPct val="50000"/>
              </a:spcBef>
            </a:pPr>
            <a:r>
              <a:rPr lang="en-US" sz="800" b="1">
                <a:latin typeface="Verdana" pitchFamily="34" charset="0"/>
              </a:rPr>
              <a:t>Number    (Knots)    (MPH)       (Atlantic)       (NW Pacific)      Category </a:t>
            </a:r>
          </a:p>
          <a:p>
            <a:pPr marL="342900" indent="-342900">
              <a:spcBef>
                <a:spcPct val="50000"/>
              </a:spcBef>
              <a:buFontTx/>
              <a:buAutoNum type="arabicPlain"/>
            </a:pPr>
            <a:r>
              <a:rPr lang="en-US" sz="800" b="1">
                <a:latin typeface="Verdana" pitchFamily="34" charset="0"/>
              </a:rPr>
              <a:t>25 KTS    29 MPH                                                            (Approximate)  </a:t>
            </a:r>
          </a:p>
          <a:p>
            <a:pPr marL="342900" indent="-342900">
              <a:spcBef>
                <a:spcPct val="50000"/>
              </a:spcBef>
            </a:pPr>
            <a:r>
              <a:rPr lang="en-US" sz="800" b="1">
                <a:latin typeface="Verdana" pitchFamily="34" charset="0"/>
              </a:rPr>
              <a:t>1.5    25 KTS    29 MPH </a:t>
            </a:r>
          </a:p>
          <a:p>
            <a:pPr marL="342900" indent="-342900">
              <a:spcBef>
                <a:spcPct val="50000"/>
              </a:spcBef>
              <a:buFontTx/>
              <a:buAutoNum type="arabicPlain" startAt="2"/>
            </a:pPr>
            <a:r>
              <a:rPr lang="en-US" sz="800" b="1">
                <a:latin typeface="Verdana" pitchFamily="34" charset="0"/>
              </a:rPr>
              <a:t>30 KTS    35 MPH               1009 mb       1000 mb </a:t>
            </a:r>
          </a:p>
          <a:p>
            <a:pPr marL="342900" indent="-342900">
              <a:spcBef>
                <a:spcPct val="50000"/>
              </a:spcBef>
            </a:pPr>
            <a:r>
              <a:rPr lang="en-US" sz="800" b="1">
                <a:latin typeface="Verdana" pitchFamily="34" charset="0"/>
              </a:rPr>
              <a:t>2.5    35 KTS    40 MPH               1005 mb        997 mb </a:t>
            </a:r>
          </a:p>
          <a:p>
            <a:pPr marL="342900" indent="-342900">
              <a:spcBef>
                <a:spcPct val="50000"/>
              </a:spcBef>
              <a:buFontTx/>
              <a:buAutoNum type="arabicPlain" startAt="3"/>
            </a:pPr>
            <a:r>
              <a:rPr lang="en-US" sz="800" b="1">
                <a:latin typeface="Verdana" pitchFamily="34" charset="0"/>
              </a:rPr>
              <a:t>45 KTS    52 MPH               1000 mb        991 mb </a:t>
            </a:r>
          </a:p>
          <a:p>
            <a:pPr marL="342900" indent="-342900">
              <a:spcBef>
                <a:spcPct val="50000"/>
              </a:spcBef>
            </a:pPr>
            <a:r>
              <a:rPr lang="en-US" sz="800" b="1">
                <a:latin typeface="Verdana" pitchFamily="34" charset="0"/>
              </a:rPr>
              <a:t>3.5    55 KTS    63 MPH                 994 mb        984 mb </a:t>
            </a:r>
          </a:p>
          <a:p>
            <a:pPr marL="342900" indent="-342900">
              <a:spcBef>
                <a:spcPct val="50000"/>
              </a:spcBef>
              <a:buFontTx/>
              <a:buAutoNum type="arabicPlain" startAt="4"/>
            </a:pPr>
            <a:r>
              <a:rPr lang="en-US" sz="800" b="1">
                <a:latin typeface="Verdana" pitchFamily="34" charset="0"/>
              </a:rPr>
              <a:t>65 KTS    75 MPH                 987 mb        976 mb            1 (64-83 KTS) </a:t>
            </a:r>
          </a:p>
          <a:p>
            <a:pPr marL="342900" indent="-342900">
              <a:spcBef>
                <a:spcPct val="50000"/>
              </a:spcBef>
            </a:pPr>
            <a:r>
              <a:rPr lang="en-US" sz="800" b="1">
                <a:latin typeface="Verdana" pitchFamily="34" charset="0"/>
              </a:rPr>
              <a:t>4.5    77 KTS    89 MPH                 979 mb        966 mb             1 (64-83 KTS);  2 (84-96 KTS) </a:t>
            </a:r>
          </a:p>
          <a:p>
            <a:pPr marL="342900" indent="-342900">
              <a:spcBef>
                <a:spcPct val="50000"/>
              </a:spcBef>
              <a:buFontTx/>
              <a:buAutoNum type="arabicPlain" startAt="5"/>
            </a:pPr>
            <a:r>
              <a:rPr lang="en-US" sz="800" b="1">
                <a:latin typeface="Verdana" pitchFamily="34" charset="0"/>
              </a:rPr>
              <a:t>90 KTS  104 MPH                 970 mb        954 mb            2 (84-96 KTS);  3 (97-113 KTS) </a:t>
            </a:r>
          </a:p>
          <a:p>
            <a:pPr marL="342900" indent="-342900">
              <a:spcBef>
                <a:spcPct val="50000"/>
              </a:spcBef>
            </a:pPr>
            <a:r>
              <a:rPr lang="en-US" sz="800" b="1">
                <a:latin typeface="Verdana" pitchFamily="34" charset="0"/>
              </a:rPr>
              <a:t>5.5  102 KTS  117 MPH                 960 mb        941 mb             3 (97-113 KTS) </a:t>
            </a:r>
          </a:p>
          <a:p>
            <a:pPr marL="342900" indent="-342900">
              <a:spcBef>
                <a:spcPct val="50000"/>
              </a:spcBef>
              <a:buFontTx/>
              <a:buAutoNum type="arabicPlain" startAt="6"/>
            </a:pPr>
            <a:r>
              <a:rPr lang="en-US" sz="800" b="1">
                <a:latin typeface="Verdana" pitchFamily="34" charset="0"/>
              </a:rPr>
              <a:t>115 KTS 132 MPH                948 mb        927 mb            4 (114-135 KTS) </a:t>
            </a:r>
          </a:p>
          <a:p>
            <a:pPr marL="342900" indent="-342900">
              <a:spcBef>
                <a:spcPct val="50000"/>
              </a:spcBef>
            </a:pPr>
            <a:r>
              <a:rPr lang="en-US" sz="800" b="1">
                <a:latin typeface="Verdana" pitchFamily="34" charset="0"/>
              </a:rPr>
              <a:t>6.5   127 KTS 146 MPH                935 mb        914 mb             4 (114-135 KTS) </a:t>
            </a:r>
          </a:p>
          <a:p>
            <a:pPr marL="342900" indent="-342900">
              <a:spcBef>
                <a:spcPct val="50000"/>
              </a:spcBef>
              <a:buFontTx/>
              <a:buAutoNum type="arabicPlain" startAt="7"/>
            </a:pPr>
            <a:r>
              <a:rPr lang="en-US" sz="800" b="1">
                <a:latin typeface="Verdana" pitchFamily="34" charset="0"/>
              </a:rPr>
              <a:t>140 KTS 161 MPH                921 mb        898 mb            5 (136+ KTS) </a:t>
            </a:r>
          </a:p>
          <a:p>
            <a:pPr marL="342900" indent="-342900">
              <a:spcBef>
                <a:spcPct val="50000"/>
              </a:spcBef>
            </a:pPr>
            <a:r>
              <a:rPr lang="en-US" sz="800" b="1">
                <a:latin typeface="Verdana" pitchFamily="34" charset="0"/>
              </a:rPr>
              <a:t>7.5   155 KTS 178 MPH                906 mb        879 mb             5 (136+ KTS) </a:t>
            </a:r>
          </a:p>
          <a:p>
            <a:pPr marL="342900" indent="-342900">
              <a:spcBef>
                <a:spcPct val="50000"/>
              </a:spcBef>
            </a:pPr>
            <a:r>
              <a:rPr lang="en-US" sz="800" b="1">
                <a:latin typeface="Verdana" pitchFamily="34" charset="0"/>
              </a:rPr>
              <a:t>8      170 KTS 196 MPH                890 mb        858 mb             5 (136+ KTS)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685800" y="0"/>
            <a:ext cx="8229600" cy="1143000"/>
          </a:xfrm>
        </p:spPr>
        <p:txBody>
          <a:bodyPr/>
          <a:lstStyle/>
          <a:p>
            <a:r>
              <a:rPr lang="en-US">
                <a:solidFill>
                  <a:schemeClr val="tx1"/>
                </a:solidFill>
                <a:effectLst>
                  <a:outerShdw blurRad="38100" dist="38100" dir="2700000" algn="tl">
                    <a:srgbClr val="010199"/>
                  </a:outerShdw>
                </a:effectLst>
              </a:rPr>
              <a:t>Tropical Program</a:t>
            </a:r>
          </a:p>
        </p:txBody>
      </p:sp>
      <p:sp>
        <p:nvSpPr>
          <p:cNvPr id="576515" name="Rectangle 3"/>
          <p:cNvSpPr>
            <a:spLocks noGrp="1" noChangeArrowheads="1"/>
          </p:cNvSpPr>
          <p:nvPr>
            <p:ph type="body" sz="half" idx="1"/>
          </p:nvPr>
        </p:nvSpPr>
        <p:spPr>
          <a:xfrm>
            <a:off x="152400" y="1219200"/>
            <a:ext cx="3429000" cy="5410200"/>
          </a:xfrm>
        </p:spPr>
        <p:txBody>
          <a:bodyPr/>
          <a:lstStyle/>
          <a:p>
            <a:pPr eaLnBrk="0" hangingPunct="0">
              <a:lnSpc>
                <a:spcPct val="80000"/>
              </a:lnSpc>
              <a:spcBef>
                <a:spcPct val="50000"/>
              </a:spcBef>
              <a:buClr>
                <a:schemeClr val="bg1"/>
              </a:buClr>
              <a:buFontTx/>
              <a:buNone/>
            </a:pPr>
            <a:r>
              <a:rPr lang="en-US" sz="2000" b="1" i="1">
                <a:solidFill>
                  <a:srgbClr val="FFFF00"/>
                </a:solidFill>
                <a:effectLst>
                  <a:outerShdw blurRad="38100" dist="38100" dir="2700000" algn="tl">
                    <a:srgbClr val="FFFFFF"/>
                  </a:outerShdw>
                </a:effectLst>
              </a:rPr>
              <a:t>Tropical Storms:</a:t>
            </a:r>
            <a:r>
              <a:rPr lang="en-US" sz="2000">
                <a:solidFill>
                  <a:srgbClr val="FFFF00"/>
                </a:solidFill>
                <a:effectLst>
                  <a:outerShdw blurRad="38100" dist="38100" dir="2700000" algn="tl">
                    <a:srgbClr val="FFFFFF"/>
                  </a:outerShdw>
                </a:effectLst>
              </a:rPr>
              <a:t> </a:t>
            </a:r>
            <a:r>
              <a:rPr lang="en-US" sz="2000"/>
              <a:t>Global Geostationary and Polar Orbiting microwave satellite data are monitored for the formation, movement, and intensity of tropical storms, hurricanes, and typhoons. </a:t>
            </a:r>
          </a:p>
          <a:p>
            <a:pPr eaLnBrk="0" hangingPunct="0">
              <a:lnSpc>
                <a:spcPct val="80000"/>
              </a:lnSpc>
              <a:spcBef>
                <a:spcPct val="50000"/>
              </a:spcBef>
              <a:buClr>
                <a:schemeClr val="bg1"/>
              </a:buClr>
              <a:buFontTx/>
              <a:buNone/>
            </a:pPr>
            <a:endParaRPr lang="en-US" sz="2000"/>
          </a:p>
          <a:p>
            <a:pPr eaLnBrk="0" hangingPunct="0">
              <a:lnSpc>
                <a:spcPct val="80000"/>
              </a:lnSpc>
              <a:spcBef>
                <a:spcPct val="50000"/>
              </a:spcBef>
              <a:buClr>
                <a:schemeClr val="bg1"/>
              </a:buClr>
              <a:buFontTx/>
              <a:buNone/>
            </a:pPr>
            <a:r>
              <a:rPr lang="en-US" sz="2000">
                <a:solidFill>
                  <a:srgbClr val="FFFF00"/>
                </a:solidFill>
                <a:effectLst>
                  <a:outerShdw blurRad="38100" dist="38100" dir="2700000" algn="tl">
                    <a:srgbClr val="FFFFFF"/>
                  </a:outerShdw>
                </a:effectLst>
              </a:rPr>
              <a:t>Routine analyses of these storms are relayed to the National Weather Service and many other international agencies such as the Regional Specialized Meteorological Centres (RSMC) forecast Tropical Cyclones.</a:t>
            </a:r>
          </a:p>
        </p:txBody>
      </p:sp>
      <p:pic>
        <p:nvPicPr>
          <p:cNvPr id="576516" name="Picture 4" descr="isabel-srso-912-small"/>
          <p:cNvPicPr>
            <a:picLocks noGrp="1" noChangeAspect="1" noChangeArrowheads="1" noCrop="1"/>
          </p:cNvPicPr>
          <p:nvPr>
            <p:ph sz="quarter" idx="2"/>
          </p:nvPr>
        </p:nvPicPr>
        <p:blipFill>
          <a:blip r:embed="rId2" cstate="print"/>
          <a:srcRect/>
          <a:stretch>
            <a:fillRect/>
          </a:stretch>
        </p:blipFill>
        <p:spPr>
          <a:xfrm>
            <a:off x="4343400" y="1295400"/>
            <a:ext cx="3752850" cy="2895600"/>
          </a:xfrm>
          <a:noFill/>
          <a:ln/>
        </p:spPr>
      </p:pic>
      <p:pic>
        <p:nvPicPr>
          <p:cNvPr id="576517" name="Picture 5" descr="amsussmi1225rrir"/>
          <p:cNvPicPr>
            <a:picLocks noGrp="1" noChangeAspect="1" noChangeArrowheads="1"/>
          </p:cNvPicPr>
          <p:nvPr>
            <p:ph sz="quarter" idx="3"/>
          </p:nvPr>
        </p:nvPicPr>
        <p:blipFill>
          <a:blip r:embed="rId3" cstate="print"/>
          <a:srcRect/>
          <a:stretch>
            <a:fillRect/>
          </a:stretch>
        </p:blipFill>
        <p:spPr>
          <a:xfrm>
            <a:off x="3505200" y="4267200"/>
            <a:ext cx="5638800" cy="2430463"/>
          </a:xfrm>
          <a:noFill/>
          <a:ln/>
        </p:spPr>
      </p:pic>
      <p:sp>
        <p:nvSpPr>
          <p:cNvPr id="576518" name="Rectangle 6"/>
          <p:cNvSpPr>
            <a:spLocks noChangeArrowheads="1"/>
          </p:cNvSpPr>
          <p:nvPr/>
        </p:nvSpPr>
        <p:spPr bwMode="auto">
          <a:xfrm flipV="1">
            <a:off x="0" y="1143000"/>
            <a:ext cx="8915400" cy="76200"/>
          </a:xfrm>
          <a:prstGeom prst="rect">
            <a:avLst/>
          </a:prstGeom>
          <a:gradFill rotWithShape="1">
            <a:gsLst>
              <a:gs pos="0">
                <a:srgbClr val="000000"/>
              </a:gs>
              <a:gs pos="100000">
                <a:srgbClr val="0000CC"/>
              </a:gs>
            </a:gsLst>
            <a:lin ang="0" scaled="1"/>
          </a:gra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76518"/>
                                        </p:tgtEl>
                                        <p:attrNameLst>
                                          <p:attrName>style.visibility</p:attrName>
                                        </p:attrNameLst>
                                      </p:cBhvr>
                                      <p:to>
                                        <p:strVal val="visible"/>
                                      </p:to>
                                    </p:set>
                                    <p:anim calcmode="lin" valueType="num">
                                      <p:cBhvr additive="base">
                                        <p:cTn id="7" dur="500" fill="hold"/>
                                        <p:tgtEl>
                                          <p:spTgt spid="576518"/>
                                        </p:tgtEl>
                                        <p:attrNameLst>
                                          <p:attrName>ppt_x</p:attrName>
                                        </p:attrNameLst>
                                      </p:cBhvr>
                                      <p:tavLst>
                                        <p:tav tm="0">
                                          <p:val>
                                            <p:strVal val="0-#ppt_w/2"/>
                                          </p:val>
                                        </p:tav>
                                        <p:tav tm="100000">
                                          <p:val>
                                            <p:strVal val="#ppt_x"/>
                                          </p:val>
                                        </p:tav>
                                      </p:tavLst>
                                    </p:anim>
                                    <p:anim calcmode="lin" valueType="num">
                                      <p:cBhvr additive="base">
                                        <p:cTn id="8" dur="500" fill="hold"/>
                                        <p:tgtEl>
                                          <p:spTgt spid="5765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p:txBody>
          <a:bodyPr/>
          <a:lstStyle/>
          <a:p>
            <a:r>
              <a:rPr lang="en-US">
                <a:solidFill>
                  <a:schemeClr val="tx1"/>
                </a:solidFill>
                <a:effectLst>
                  <a:outerShdw blurRad="38100" dist="38100" dir="2700000" algn="tl">
                    <a:srgbClr val="010199"/>
                  </a:outerShdw>
                </a:effectLst>
              </a:rPr>
              <a:t>Outline of Presentation</a:t>
            </a:r>
          </a:p>
        </p:txBody>
      </p:sp>
      <p:sp>
        <p:nvSpPr>
          <p:cNvPr id="842755" name="Rectangle 3"/>
          <p:cNvSpPr>
            <a:spLocks noGrp="1" noChangeArrowheads="1"/>
          </p:cNvSpPr>
          <p:nvPr>
            <p:ph type="body" idx="1"/>
          </p:nvPr>
        </p:nvSpPr>
        <p:spPr/>
        <p:txBody>
          <a:bodyPr/>
          <a:lstStyle/>
          <a:p>
            <a:r>
              <a:rPr lang="en-US" dirty="0">
                <a:solidFill>
                  <a:srgbClr val="FFFF00"/>
                </a:solidFill>
                <a:effectLst>
                  <a:outerShdw blurRad="38100" dist="38100" dir="2700000" algn="tl">
                    <a:srgbClr val="FFFFFF"/>
                  </a:outerShdw>
                </a:effectLst>
              </a:rPr>
              <a:t>Precipitation Program</a:t>
            </a:r>
          </a:p>
          <a:p>
            <a:endParaRPr lang="en-US" dirty="0"/>
          </a:p>
          <a:p>
            <a:r>
              <a:rPr lang="en-US" dirty="0" smtClean="0"/>
              <a:t>Tropical Program</a:t>
            </a:r>
            <a:endParaRPr lang="en-US" dirty="0"/>
          </a:p>
          <a:p>
            <a:endParaRPr lang="en-US" dirty="0"/>
          </a:p>
          <a:p>
            <a:r>
              <a:rPr lang="en-US" dirty="0">
                <a:solidFill>
                  <a:srgbClr val="FFFF00"/>
                </a:solidFill>
                <a:effectLst>
                  <a:outerShdw blurRad="38100" dist="38100" dir="2700000" algn="tl">
                    <a:srgbClr val="FFFFFF"/>
                  </a:outerShdw>
                </a:effectLst>
              </a:rPr>
              <a:t>Current GOES </a:t>
            </a:r>
            <a:r>
              <a:rPr lang="en-US" dirty="0" smtClean="0">
                <a:solidFill>
                  <a:srgbClr val="FFFF00"/>
                </a:solidFill>
                <a:effectLst>
                  <a:outerShdw blurRad="38100" dist="38100" dir="2700000" algn="tl">
                    <a:srgbClr val="FFFFFF"/>
                  </a:outerShdw>
                </a:effectLst>
              </a:rPr>
              <a:t>Satellite Constellation</a:t>
            </a:r>
            <a:endParaRPr lang="en-US" dirty="0">
              <a:solidFill>
                <a:srgbClr val="FFFF00"/>
              </a:solidFill>
              <a:effectLst>
                <a:outerShdw blurRad="38100" dist="38100" dir="2700000" algn="tl">
                  <a:srgbClr val="FFFFFF"/>
                </a:outerShdw>
              </a:effectLst>
            </a:endParaRPr>
          </a:p>
          <a:p>
            <a:endParaRPr lang="en-US" dirty="0"/>
          </a:p>
          <a:p>
            <a:r>
              <a:rPr lang="en-US" dirty="0" smtClean="0"/>
              <a:t>GOES-R and Lightning Instrument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5562600" y="0"/>
            <a:ext cx="3581400" cy="1905000"/>
          </a:xfrm>
        </p:spPr>
        <p:txBody>
          <a:bodyPr/>
          <a:lstStyle/>
          <a:p>
            <a:r>
              <a:rPr lang="en-US" sz="2800" b="1">
                <a:solidFill>
                  <a:srgbClr val="FF0000"/>
                </a:solidFill>
                <a:latin typeface="PosterBodoni BT" pitchFamily="18" charset="0"/>
              </a:rPr>
              <a:t>Tropical Cyclone Center Location and Intensity Estimation </a:t>
            </a:r>
          </a:p>
        </p:txBody>
      </p:sp>
      <p:pic>
        <p:nvPicPr>
          <p:cNvPr id="447491" name="Picture 3"/>
          <p:cNvPicPr>
            <a:picLocks noGrp="1" noChangeAspect="1" noChangeArrowheads="1"/>
          </p:cNvPicPr>
          <p:nvPr>
            <p:ph type="body" idx="1"/>
          </p:nvPr>
        </p:nvPicPr>
        <p:blipFill>
          <a:blip r:embed="rId2" cstate="print"/>
          <a:srcRect/>
          <a:stretch>
            <a:fillRect/>
          </a:stretch>
        </p:blipFill>
        <p:spPr>
          <a:xfrm>
            <a:off x="0" y="0"/>
            <a:ext cx="5486400" cy="6858000"/>
          </a:xfrm>
          <a:noFill/>
          <a:ln w="28575">
            <a:solidFill>
              <a:srgbClr val="C0C0C0"/>
            </a:solidFill>
          </a:ln>
        </p:spPr>
      </p:pic>
      <p:sp>
        <p:nvSpPr>
          <p:cNvPr id="447492" name="Text Box 4"/>
          <p:cNvSpPr txBox="1">
            <a:spLocks noChangeArrowheads="1"/>
          </p:cNvSpPr>
          <p:nvPr/>
        </p:nvSpPr>
        <p:spPr bwMode="auto">
          <a:xfrm>
            <a:off x="5486400" y="2362200"/>
            <a:ext cx="3657600" cy="3987800"/>
          </a:xfrm>
          <a:prstGeom prst="rect">
            <a:avLst/>
          </a:prstGeom>
          <a:noFill/>
          <a:ln w="9525">
            <a:noFill/>
            <a:miter lim="800000"/>
            <a:headEnd/>
            <a:tailEnd/>
          </a:ln>
          <a:effectLst/>
        </p:spPr>
        <p:txBody>
          <a:bodyPr>
            <a:spAutoFit/>
          </a:bodyPr>
          <a:lstStyle/>
          <a:p>
            <a:pPr eaLnBrk="1" hangingPunct="1"/>
            <a:r>
              <a:rPr lang="en-US" b="1">
                <a:solidFill>
                  <a:srgbClr val="FFFF00"/>
                </a:solidFill>
                <a:latin typeface="Futura Md BT" pitchFamily="34" charset="0"/>
              </a:rPr>
              <a:t>Dvorak Infrared and Visible </a:t>
            </a:r>
          </a:p>
          <a:p>
            <a:pPr eaLnBrk="1" hangingPunct="1"/>
            <a:r>
              <a:rPr lang="en-US" b="1">
                <a:solidFill>
                  <a:srgbClr val="FFFF00"/>
                </a:solidFill>
                <a:latin typeface="Futura Md BT" pitchFamily="34" charset="0"/>
              </a:rPr>
              <a:t>Satellite Technique   </a:t>
            </a:r>
          </a:p>
          <a:p>
            <a:pPr eaLnBrk="1" hangingPunct="1"/>
            <a:r>
              <a:rPr lang="en-US" b="1">
                <a:solidFill>
                  <a:srgbClr val="FFFF00"/>
                </a:solidFill>
                <a:latin typeface="Futura Md BT" pitchFamily="34" charset="0"/>
              </a:rPr>
              <a:t>           	</a:t>
            </a:r>
            <a:r>
              <a:rPr lang="en-US" sz="1400" b="1">
                <a:solidFill>
                  <a:srgbClr val="FFFFFF"/>
                </a:solidFill>
                <a:effectLst>
                  <a:outerShdw blurRad="38100" dist="38100" dir="2700000" algn="tl">
                    <a:srgbClr val="010199"/>
                  </a:outerShdw>
                </a:effectLst>
                <a:latin typeface="Times New Roman" pitchFamily="18" charset="0"/>
              </a:rPr>
              <a:t>Areas		  Users</a:t>
            </a:r>
          </a:p>
          <a:p>
            <a:pPr eaLnBrk="1" hangingPunct="1"/>
            <a:r>
              <a:rPr lang="en-US" b="1">
                <a:solidFill>
                  <a:srgbClr val="FFFF00"/>
                </a:solidFill>
                <a:latin typeface="Futura Md BT" pitchFamily="34" charset="0"/>
              </a:rPr>
              <a:t> </a:t>
            </a:r>
            <a:r>
              <a:rPr lang="en-US" sz="1400" b="1">
                <a:solidFill>
                  <a:srgbClr val="FFFFFF"/>
                </a:solidFill>
                <a:effectLst>
                  <a:outerShdw blurRad="38100" dist="38100" dir="2700000" algn="tl">
                    <a:srgbClr val="010199"/>
                  </a:outerShdw>
                </a:effectLst>
                <a:latin typeface="Times New Roman" pitchFamily="18" charset="0"/>
              </a:rPr>
              <a:t>North Atlantic Ocean </a:t>
            </a:r>
          </a:p>
          <a:p>
            <a:pPr eaLnBrk="1" hangingPunct="1"/>
            <a:r>
              <a:rPr lang="en-US" sz="1400" b="1">
                <a:solidFill>
                  <a:srgbClr val="FFFFFF"/>
                </a:solidFill>
                <a:effectLst>
                  <a:outerShdw blurRad="38100" dist="38100" dir="2700000" algn="tl">
                    <a:srgbClr val="010199"/>
                  </a:outerShdw>
                </a:effectLst>
                <a:latin typeface="Times New Roman" pitchFamily="18" charset="0"/>
              </a:rPr>
              <a:t>  Eastern North Pacific Ocean</a:t>
            </a:r>
          </a:p>
          <a:p>
            <a:pPr eaLnBrk="1" hangingPunct="1"/>
            <a:r>
              <a:rPr lang="en-US" sz="1400" b="1">
                <a:solidFill>
                  <a:srgbClr val="FFFFFF"/>
                </a:solidFill>
                <a:effectLst>
                  <a:outerShdw blurRad="38100" dist="38100" dir="2700000" algn="tl">
                    <a:srgbClr val="010199"/>
                  </a:outerShdw>
                </a:effectLst>
                <a:latin typeface="Times New Roman" pitchFamily="18" charset="0"/>
              </a:rPr>
              <a:t>  Central Pacific  Ocean </a:t>
            </a:r>
          </a:p>
          <a:p>
            <a:pPr eaLnBrk="1" hangingPunct="1"/>
            <a:r>
              <a:rPr lang="en-US" sz="1000" b="1">
                <a:solidFill>
                  <a:srgbClr val="FFFFFF"/>
                </a:solidFill>
                <a:effectLst>
                  <a:outerShdw blurRad="38100" dist="38100" dir="2700000" algn="tl">
                    <a:srgbClr val="010199"/>
                  </a:outerShdw>
                </a:effectLst>
                <a:latin typeface="Verdana" pitchFamily="34" charset="0"/>
              </a:rPr>
              <a:t>URL:  For Tropical Positions </a:t>
            </a:r>
          </a:p>
          <a:p>
            <a:pPr eaLnBrk="1" hangingPunct="1"/>
            <a:endParaRPr lang="en-US" sz="1000" b="1">
              <a:solidFill>
                <a:srgbClr val="FFFFFF"/>
              </a:solidFill>
              <a:effectLst>
                <a:outerShdw blurRad="38100" dist="38100" dir="2700000" algn="tl">
                  <a:srgbClr val="010199"/>
                </a:outerShdw>
              </a:effectLst>
              <a:latin typeface="Verdana" pitchFamily="34" charset="0"/>
            </a:endParaRPr>
          </a:p>
          <a:p>
            <a:pPr eaLnBrk="1" hangingPunct="1"/>
            <a:r>
              <a:rPr lang="en-US" sz="1000" b="1">
                <a:solidFill>
                  <a:srgbClr val="FFFFFF"/>
                </a:solidFill>
                <a:effectLst>
                  <a:outerShdw blurRad="38100" dist="38100" dir="2700000" algn="tl">
                    <a:srgbClr val="010199"/>
                  </a:outerShdw>
                </a:effectLst>
                <a:latin typeface="Verdana" pitchFamily="34" charset="0"/>
              </a:rPr>
              <a:t>www.ssd.noaa.gov/PS/TROP/positions.html</a:t>
            </a:r>
            <a:endParaRPr lang="en-US" sz="1000" b="1">
              <a:solidFill>
                <a:srgbClr val="FFFFFF"/>
              </a:solidFill>
              <a:effectLst>
                <a:outerShdw blurRad="38100" dist="38100" dir="2700000" algn="tl">
                  <a:srgbClr val="010199"/>
                </a:outerShdw>
              </a:effectLst>
              <a:latin typeface="Times New Roman" pitchFamily="18" charset="0"/>
            </a:endParaRPr>
          </a:p>
          <a:p>
            <a:pPr eaLnBrk="1" hangingPunct="1"/>
            <a:endParaRPr lang="en-US" sz="1400" b="1">
              <a:solidFill>
                <a:srgbClr val="FFFFFF"/>
              </a:solidFill>
              <a:effectLst>
                <a:outerShdw blurRad="38100" dist="38100" dir="2700000" algn="tl">
                  <a:srgbClr val="010199"/>
                </a:outerShdw>
              </a:effectLst>
              <a:latin typeface="Times New Roman" pitchFamily="18" charset="0"/>
            </a:endParaRPr>
          </a:p>
          <a:p>
            <a:pPr eaLnBrk="1" hangingPunct="1"/>
            <a:endParaRPr lang="en-US" sz="1400" b="1">
              <a:solidFill>
                <a:srgbClr val="FFFFFF"/>
              </a:solidFill>
              <a:effectLst>
                <a:outerShdw blurRad="38100" dist="38100" dir="2700000" algn="tl">
                  <a:srgbClr val="010199"/>
                </a:outerShdw>
              </a:effectLst>
              <a:latin typeface="Times New Roman" pitchFamily="18" charset="0"/>
            </a:endParaRPr>
          </a:p>
          <a:p>
            <a:pPr eaLnBrk="1" hangingPunct="1"/>
            <a:endParaRPr lang="en-US" sz="1400" b="1">
              <a:solidFill>
                <a:srgbClr val="FFFFFF"/>
              </a:solidFill>
              <a:effectLst>
                <a:outerShdw blurRad="38100" dist="38100" dir="2700000" algn="tl">
                  <a:srgbClr val="010199"/>
                </a:outerShdw>
              </a:effectLst>
              <a:latin typeface="Times New Roman" pitchFamily="18" charset="0"/>
            </a:endParaRPr>
          </a:p>
          <a:p>
            <a:pPr eaLnBrk="1" hangingPunct="1"/>
            <a:r>
              <a:rPr lang="en-US" sz="1400" b="1">
                <a:solidFill>
                  <a:srgbClr val="FFFFFF"/>
                </a:solidFill>
                <a:effectLst>
                  <a:outerShdw blurRad="38100" dist="38100" dir="2700000" algn="tl">
                    <a:srgbClr val="010199"/>
                  </a:outerShdw>
                </a:effectLst>
                <a:latin typeface="Times New Roman" pitchFamily="18" charset="0"/>
              </a:rPr>
              <a:t>  Western North Pacific</a:t>
            </a:r>
          </a:p>
          <a:p>
            <a:pPr eaLnBrk="1" hangingPunct="1"/>
            <a:r>
              <a:rPr lang="en-US" sz="1400" b="1">
                <a:solidFill>
                  <a:srgbClr val="FFFFFF"/>
                </a:solidFill>
                <a:effectLst>
                  <a:outerShdw blurRad="38100" dist="38100" dir="2700000" algn="tl">
                    <a:srgbClr val="010199"/>
                  </a:outerShdw>
                </a:effectLst>
                <a:latin typeface="Times New Roman" pitchFamily="18" charset="0"/>
              </a:rPr>
              <a:t>   Arabian Sea</a:t>
            </a:r>
          </a:p>
          <a:p>
            <a:pPr eaLnBrk="1" hangingPunct="1"/>
            <a:r>
              <a:rPr lang="en-US" sz="1400" b="1">
                <a:solidFill>
                  <a:srgbClr val="FFFFFF"/>
                </a:solidFill>
                <a:effectLst>
                  <a:outerShdw blurRad="38100" dist="38100" dir="2700000" algn="tl">
                    <a:srgbClr val="010199"/>
                  </a:outerShdw>
                </a:effectLst>
                <a:latin typeface="Times New Roman" pitchFamily="18" charset="0"/>
              </a:rPr>
              <a:t>   Bay of Bengal</a:t>
            </a:r>
          </a:p>
          <a:p>
            <a:pPr eaLnBrk="1" hangingPunct="1"/>
            <a:r>
              <a:rPr lang="en-US" sz="1400" b="1">
                <a:solidFill>
                  <a:srgbClr val="FFFFFF"/>
                </a:solidFill>
                <a:effectLst>
                  <a:outerShdw blurRad="38100" dist="38100" dir="2700000" algn="tl">
                    <a:srgbClr val="010199"/>
                  </a:outerShdw>
                </a:effectLst>
                <a:latin typeface="Times New Roman" pitchFamily="18" charset="0"/>
              </a:rPr>
              <a:t>   South Indian Ocean</a:t>
            </a:r>
          </a:p>
          <a:p>
            <a:pPr eaLnBrk="1" hangingPunct="1"/>
            <a:r>
              <a:rPr lang="en-US" sz="1400" b="1">
                <a:solidFill>
                  <a:srgbClr val="FFFFFF"/>
                </a:solidFill>
                <a:effectLst>
                  <a:outerShdw blurRad="38100" dist="38100" dir="2700000" algn="tl">
                    <a:srgbClr val="010199"/>
                  </a:outerShdw>
                </a:effectLst>
                <a:latin typeface="Times New Roman" pitchFamily="18" charset="0"/>
              </a:rPr>
              <a:t>   South Pacific Ocean</a:t>
            </a:r>
          </a:p>
          <a:p>
            <a:pPr eaLnBrk="1" hangingPunct="1"/>
            <a:endParaRPr lang="en-US" sz="1400" b="1">
              <a:solidFill>
                <a:srgbClr val="FFFFFF"/>
              </a:solidFill>
              <a:effectLst>
                <a:outerShdw blurRad="38100" dist="38100" dir="2700000" algn="tl">
                  <a:srgbClr val="010199"/>
                </a:outerShdw>
              </a:effectLst>
              <a:latin typeface="Times New Roman" pitchFamily="18" charset="0"/>
            </a:endParaRPr>
          </a:p>
        </p:txBody>
      </p:sp>
      <p:sp>
        <p:nvSpPr>
          <p:cNvPr id="447493" name="Text Box 5"/>
          <p:cNvSpPr txBox="1">
            <a:spLocks noChangeArrowheads="1"/>
          </p:cNvSpPr>
          <p:nvPr/>
        </p:nvSpPr>
        <p:spPr bwMode="auto">
          <a:xfrm>
            <a:off x="7848600" y="3124200"/>
            <a:ext cx="381000" cy="823913"/>
          </a:xfrm>
          <a:prstGeom prst="rect">
            <a:avLst/>
          </a:prstGeom>
          <a:noFill/>
          <a:ln w="9525">
            <a:noFill/>
            <a:miter lim="800000"/>
            <a:headEnd/>
            <a:tailEnd/>
          </a:ln>
          <a:effectLst/>
        </p:spPr>
        <p:txBody>
          <a:bodyPr>
            <a:spAutoFit/>
          </a:bodyPr>
          <a:lstStyle/>
          <a:p>
            <a:pPr eaLnBrk="1" hangingPunct="1">
              <a:spcBef>
                <a:spcPct val="50000"/>
              </a:spcBef>
            </a:pPr>
            <a:r>
              <a:rPr lang="en-US" sz="4800">
                <a:solidFill>
                  <a:schemeClr val="bg1"/>
                </a:solidFill>
                <a:effectLst>
                  <a:outerShdw blurRad="38100" dist="38100" dir="2700000" algn="tl">
                    <a:srgbClr val="FFFFFF"/>
                  </a:outerShdw>
                </a:effectLst>
              </a:rPr>
              <a:t>}</a:t>
            </a:r>
          </a:p>
        </p:txBody>
      </p:sp>
      <p:sp>
        <p:nvSpPr>
          <p:cNvPr id="447494" name="Text Box 6"/>
          <p:cNvSpPr txBox="1">
            <a:spLocks noChangeArrowheads="1"/>
          </p:cNvSpPr>
          <p:nvPr/>
        </p:nvSpPr>
        <p:spPr bwMode="auto">
          <a:xfrm>
            <a:off x="8077200" y="3429000"/>
            <a:ext cx="1066800" cy="646331"/>
          </a:xfrm>
          <a:prstGeom prst="rect">
            <a:avLst/>
          </a:prstGeom>
          <a:noFill/>
          <a:ln w="9525">
            <a:noFill/>
            <a:miter lim="800000"/>
            <a:headEnd/>
            <a:tailEnd/>
          </a:ln>
          <a:effectLst/>
        </p:spPr>
        <p:txBody>
          <a:bodyPr>
            <a:spAutoFit/>
          </a:bodyPr>
          <a:lstStyle/>
          <a:p>
            <a:pPr algn="ctr" eaLnBrk="1" hangingPunct="1">
              <a:spcBef>
                <a:spcPct val="50000"/>
              </a:spcBef>
            </a:pPr>
            <a:r>
              <a:rPr lang="en-US" sz="1200" b="1" dirty="0">
                <a:solidFill>
                  <a:srgbClr val="FFFF00"/>
                </a:solidFill>
                <a:effectLst>
                  <a:outerShdw blurRad="38100" dist="38100" dir="2700000" algn="tl">
                    <a:srgbClr val="FFFFFF"/>
                  </a:outerShdw>
                </a:effectLst>
              </a:rPr>
              <a:t>NOAA </a:t>
            </a:r>
            <a:r>
              <a:rPr lang="en-US" sz="1200" b="1" dirty="0" smtClean="0">
                <a:solidFill>
                  <a:srgbClr val="FFFF00"/>
                </a:solidFill>
                <a:effectLst>
                  <a:outerShdw blurRad="38100" dist="38100" dir="2700000" algn="tl">
                    <a:srgbClr val="FFFFFF"/>
                  </a:outerShdw>
                </a:effectLst>
              </a:rPr>
              <a:t>NHC/CPHC/NWS</a:t>
            </a:r>
            <a:endParaRPr lang="en-US" sz="1200" b="1" dirty="0">
              <a:solidFill>
                <a:srgbClr val="FFFF00"/>
              </a:solidFill>
              <a:effectLst>
                <a:outerShdw blurRad="38100" dist="38100" dir="2700000" algn="tl">
                  <a:srgbClr val="FFFFFF"/>
                </a:outerShdw>
              </a:effectLst>
            </a:endParaRPr>
          </a:p>
        </p:txBody>
      </p:sp>
      <p:sp>
        <p:nvSpPr>
          <p:cNvPr id="447495" name="Text Box 7"/>
          <p:cNvSpPr txBox="1">
            <a:spLocks noChangeArrowheads="1"/>
          </p:cNvSpPr>
          <p:nvPr/>
        </p:nvSpPr>
        <p:spPr bwMode="auto">
          <a:xfrm>
            <a:off x="7391400" y="4419600"/>
            <a:ext cx="381000" cy="1189038"/>
          </a:xfrm>
          <a:prstGeom prst="rect">
            <a:avLst/>
          </a:prstGeom>
          <a:noFill/>
          <a:ln w="9525">
            <a:noFill/>
            <a:miter lim="800000"/>
            <a:headEnd/>
            <a:tailEnd/>
          </a:ln>
          <a:effectLst/>
        </p:spPr>
        <p:txBody>
          <a:bodyPr>
            <a:spAutoFit/>
          </a:bodyPr>
          <a:lstStyle/>
          <a:p>
            <a:pPr eaLnBrk="1" hangingPunct="1">
              <a:spcBef>
                <a:spcPct val="50000"/>
              </a:spcBef>
            </a:pPr>
            <a:r>
              <a:rPr lang="en-US" sz="7200">
                <a:solidFill>
                  <a:schemeClr val="bg1"/>
                </a:solidFill>
                <a:effectLst>
                  <a:outerShdw blurRad="38100" dist="38100" dir="2700000" algn="tl">
                    <a:srgbClr val="FFFFFF"/>
                  </a:outerShdw>
                </a:effectLst>
              </a:rPr>
              <a:t>}</a:t>
            </a:r>
          </a:p>
        </p:txBody>
      </p:sp>
      <p:sp>
        <p:nvSpPr>
          <p:cNvPr id="447496" name="Text Box 8"/>
          <p:cNvSpPr txBox="1">
            <a:spLocks noChangeArrowheads="1"/>
          </p:cNvSpPr>
          <p:nvPr/>
        </p:nvSpPr>
        <p:spPr bwMode="auto">
          <a:xfrm>
            <a:off x="7848600" y="4343400"/>
            <a:ext cx="1295400" cy="1905000"/>
          </a:xfrm>
          <a:prstGeom prst="rect">
            <a:avLst/>
          </a:prstGeom>
          <a:noFill/>
          <a:ln w="9525">
            <a:noFill/>
            <a:miter lim="800000"/>
            <a:headEnd/>
            <a:tailEnd/>
          </a:ln>
          <a:effectLst/>
        </p:spPr>
        <p:txBody>
          <a:bodyPr>
            <a:spAutoFit/>
          </a:bodyPr>
          <a:lstStyle/>
          <a:p>
            <a:pPr algn="ctr" eaLnBrk="1" hangingPunct="1">
              <a:spcBef>
                <a:spcPct val="50000"/>
              </a:spcBef>
            </a:pPr>
            <a:r>
              <a:rPr lang="en-US" sz="1200" b="1">
                <a:solidFill>
                  <a:srgbClr val="FFFF00"/>
                </a:solidFill>
                <a:effectLst>
                  <a:outerShdw blurRad="38100" dist="38100" dir="2700000" algn="tl">
                    <a:srgbClr val="FFFFFF"/>
                  </a:outerShdw>
                </a:effectLst>
              </a:rPr>
              <a:t>US Military -JTWC</a:t>
            </a:r>
          </a:p>
          <a:p>
            <a:pPr algn="ctr" eaLnBrk="1" hangingPunct="1">
              <a:spcBef>
                <a:spcPct val="50000"/>
              </a:spcBef>
            </a:pPr>
            <a:r>
              <a:rPr lang="en-US" sz="1000" b="1">
                <a:solidFill>
                  <a:srgbClr val="FFFF00"/>
                </a:solidFill>
                <a:effectLst>
                  <a:outerShdw blurRad="38100" dist="38100" dir="2700000" algn="tl">
                    <a:srgbClr val="FFFFFF"/>
                  </a:outerShdw>
                </a:effectLst>
              </a:rPr>
              <a:t>WMO Regional Specialized Meteorological Centers (RSMC) in Tokyo, New Delhi, Reunion, Brisbane, Perth, Darwin, Fiji and Wellington </a:t>
            </a:r>
          </a:p>
        </p:txBody>
      </p:sp>
      <p:sp>
        <p:nvSpPr>
          <p:cNvPr id="447497" name="Text Box 9"/>
          <p:cNvSpPr txBox="1">
            <a:spLocks noChangeArrowheads="1"/>
          </p:cNvSpPr>
          <p:nvPr/>
        </p:nvSpPr>
        <p:spPr bwMode="auto">
          <a:xfrm>
            <a:off x="5562600" y="6172200"/>
            <a:ext cx="3581400" cy="449263"/>
          </a:xfrm>
          <a:prstGeom prst="rect">
            <a:avLst/>
          </a:prstGeom>
          <a:noFill/>
          <a:ln w="9525">
            <a:noFill/>
            <a:miter lim="800000"/>
            <a:headEnd/>
            <a:tailEnd/>
          </a:ln>
          <a:effectLst/>
        </p:spPr>
        <p:txBody>
          <a:bodyPr>
            <a:spAutoFit/>
          </a:bodyPr>
          <a:lstStyle/>
          <a:p>
            <a:pPr eaLnBrk="1" hangingPunct="1">
              <a:spcBef>
                <a:spcPct val="50000"/>
              </a:spcBef>
            </a:pPr>
            <a:r>
              <a:rPr lang="en-US" sz="1000" b="1">
                <a:solidFill>
                  <a:srgbClr val="FFFFFF"/>
                </a:solidFill>
                <a:effectLst>
                  <a:outerShdw blurRad="38100" dist="38100" dir="2700000" algn="tl">
                    <a:srgbClr val="010199"/>
                  </a:outerShdw>
                </a:effectLst>
              </a:rPr>
              <a:t>URL:  For Tropical Bulletins</a:t>
            </a:r>
          </a:p>
          <a:p>
            <a:pPr algn="ctr" eaLnBrk="1" hangingPunct="1">
              <a:spcBef>
                <a:spcPct val="50000"/>
              </a:spcBef>
            </a:pPr>
            <a:r>
              <a:rPr lang="en-US" sz="900" b="1">
                <a:effectLst>
                  <a:outerShdw blurRad="38100" dist="38100" dir="2700000" algn="tl">
                    <a:srgbClr val="010199"/>
                  </a:outerShdw>
                </a:effectLst>
                <a:latin typeface="Verdana" pitchFamily="34" charset="0"/>
              </a:rPr>
              <a:t>http://www.ssd.noaa.gov/PS/TROP/bulletins.html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0" y="609600"/>
            <a:ext cx="3657600" cy="1447800"/>
          </a:xfrm>
        </p:spPr>
        <p:txBody>
          <a:bodyPr/>
          <a:lstStyle/>
          <a:p>
            <a:r>
              <a:rPr lang="en-US" sz="2800" dirty="0">
                <a:solidFill>
                  <a:srgbClr val="FF0000"/>
                </a:solidFill>
                <a:latin typeface="PosterBodoni BT" pitchFamily="18" charset="0"/>
              </a:rPr>
              <a:t>NOAA </a:t>
            </a:r>
            <a:br>
              <a:rPr lang="en-US" sz="2800" dirty="0">
                <a:solidFill>
                  <a:srgbClr val="FF0000"/>
                </a:solidFill>
                <a:latin typeface="PosterBodoni BT" pitchFamily="18" charset="0"/>
              </a:rPr>
            </a:br>
            <a:r>
              <a:rPr lang="en-US" sz="2800" dirty="0">
                <a:solidFill>
                  <a:srgbClr val="FF0000"/>
                </a:solidFill>
                <a:latin typeface="PosterBodoni BT" pitchFamily="18" charset="0"/>
              </a:rPr>
              <a:t>Satellite Imagery on the Web</a:t>
            </a:r>
            <a:endParaRPr lang="en-US" sz="2800" b="1" dirty="0">
              <a:solidFill>
                <a:srgbClr val="FF0000"/>
              </a:solidFill>
            </a:endParaRPr>
          </a:p>
        </p:txBody>
      </p:sp>
      <p:pic>
        <p:nvPicPr>
          <p:cNvPr id="446467" name="Picture 3"/>
          <p:cNvPicPr>
            <a:picLocks noGrp="1" noChangeAspect="1" noChangeArrowheads="1"/>
          </p:cNvPicPr>
          <p:nvPr>
            <p:ph type="body" idx="1"/>
          </p:nvPr>
        </p:nvPicPr>
        <p:blipFill>
          <a:blip r:embed="rId2" cstate="print"/>
          <a:srcRect/>
          <a:stretch>
            <a:fillRect/>
          </a:stretch>
        </p:blipFill>
        <p:spPr>
          <a:xfrm>
            <a:off x="3733800" y="0"/>
            <a:ext cx="5410200" cy="6858000"/>
          </a:xfrm>
          <a:noFill/>
          <a:ln w="28575">
            <a:solidFill>
              <a:srgbClr val="C0C0C0"/>
            </a:solidFill>
          </a:ln>
        </p:spPr>
      </p:pic>
      <p:sp>
        <p:nvSpPr>
          <p:cNvPr id="446468" name="Text Box 4"/>
          <p:cNvSpPr txBox="1">
            <a:spLocks noChangeArrowheads="1"/>
          </p:cNvSpPr>
          <p:nvPr/>
        </p:nvSpPr>
        <p:spPr bwMode="auto">
          <a:xfrm>
            <a:off x="0" y="2667000"/>
            <a:ext cx="3810000" cy="1828800"/>
          </a:xfrm>
          <a:prstGeom prst="rect">
            <a:avLst/>
          </a:prstGeom>
          <a:noFill/>
          <a:ln w="9525">
            <a:noFill/>
            <a:miter lim="800000"/>
            <a:headEnd/>
            <a:tailEnd/>
          </a:ln>
          <a:effectLst/>
        </p:spPr>
        <p:txBody>
          <a:bodyPr>
            <a:spAutoFit/>
          </a:bodyPr>
          <a:lstStyle/>
          <a:p>
            <a:pPr eaLnBrk="1" hangingPunct="1"/>
            <a:r>
              <a:rPr lang="en-US" b="1" dirty="0">
                <a:solidFill>
                  <a:srgbClr val="FFFF00"/>
                </a:solidFill>
                <a:latin typeface="Futura Md BT" pitchFamily="34" charset="0"/>
              </a:rPr>
              <a:t>North Atlantic</a:t>
            </a:r>
            <a:br>
              <a:rPr lang="en-US" b="1" dirty="0">
                <a:solidFill>
                  <a:srgbClr val="FFFF00"/>
                </a:solidFill>
                <a:latin typeface="Futura Md BT" pitchFamily="34" charset="0"/>
              </a:rPr>
            </a:br>
            <a:r>
              <a:rPr lang="en-US" b="1" dirty="0">
                <a:solidFill>
                  <a:srgbClr val="FFFF00"/>
                </a:solidFill>
                <a:latin typeface="Futura Md BT" pitchFamily="34" charset="0"/>
              </a:rPr>
              <a:t> </a:t>
            </a:r>
            <a:r>
              <a:rPr lang="en-US" sz="1400" b="1" dirty="0">
                <a:solidFill>
                  <a:srgbClr val="FFFFFF"/>
                </a:solidFill>
                <a:effectLst>
                  <a:outerShdw blurRad="38100" dist="38100" dir="2700000" algn="tl">
                    <a:srgbClr val="010199"/>
                  </a:outerShdw>
                </a:effectLst>
                <a:latin typeface="Times New Roman" pitchFamily="18" charset="0"/>
              </a:rPr>
              <a:t>www.ssd.noaa.gov/PS/TROP/trop-atl.html</a:t>
            </a:r>
            <a:r>
              <a:rPr lang="en-US" sz="1400" b="1" dirty="0">
                <a:solidFill>
                  <a:srgbClr val="FFFFFF"/>
                </a:solidFill>
                <a:effectLst>
                  <a:outerShdw blurRad="38100" dist="38100" dir="2700000" algn="tl">
                    <a:srgbClr val="010199"/>
                  </a:outerShdw>
                </a:effectLst>
              </a:rPr>
              <a:t/>
            </a:r>
            <a:br>
              <a:rPr lang="en-US" sz="1400" b="1" dirty="0">
                <a:solidFill>
                  <a:srgbClr val="FFFFFF"/>
                </a:solidFill>
                <a:effectLst>
                  <a:outerShdw blurRad="38100" dist="38100" dir="2700000" algn="tl">
                    <a:srgbClr val="010199"/>
                  </a:outerShdw>
                </a:effectLst>
              </a:rPr>
            </a:br>
            <a:r>
              <a:rPr lang="en-US" b="1" dirty="0">
                <a:solidFill>
                  <a:schemeClr val="tx2"/>
                </a:solidFill>
              </a:rPr>
              <a:t/>
            </a:r>
            <a:br>
              <a:rPr lang="en-US" b="1" dirty="0">
                <a:solidFill>
                  <a:schemeClr val="tx2"/>
                </a:solidFill>
              </a:rPr>
            </a:br>
            <a:r>
              <a:rPr lang="en-US" b="1" dirty="0">
                <a:solidFill>
                  <a:srgbClr val="FFFF00"/>
                </a:solidFill>
                <a:latin typeface="Futura Md BT" pitchFamily="34" charset="0"/>
              </a:rPr>
              <a:t>North Pacific</a:t>
            </a:r>
          </a:p>
          <a:p>
            <a:pPr eaLnBrk="1" hangingPunct="1"/>
            <a:r>
              <a:rPr lang="en-US" sz="1400" b="1" dirty="0">
                <a:solidFill>
                  <a:schemeClr val="bg1"/>
                </a:solidFill>
                <a:effectLst>
                  <a:outerShdw blurRad="38100" dist="38100" dir="2700000" algn="tl">
                    <a:srgbClr val="FFFFFF"/>
                  </a:outerShdw>
                </a:effectLst>
                <a:latin typeface="Times New Roman" pitchFamily="18" charset="0"/>
              </a:rPr>
              <a:t>  </a:t>
            </a:r>
            <a:r>
              <a:rPr lang="en-US" sz="1400" b="1" dirty="0">
                <a:solidFill>
                  <a:srgbClr val="FFFFFF"/>
                </a:solidFill>
                <a:effectLst>
                  <a:outerShdw blurRad="38100" dist="38100" dir="2700000" algn="tl">
                    <a:srgbClr val="010199"/>
                  </a:outerShdw>
                </a:effectLst>
                <a:latin typeface="Times New Roman" pitchFamily="18" charset="0"/>
              </a:rPr>
              <a:t>www.ssd.noaa.gov/PS/TROP/trop-epac.html</a:t>
            </a:r>
          </a:p>
          <a:p>
            <a:pPr eaLnBrk="1" hangingPunct="1"/>
            <a:endParaRPr lang="en-US" sz="1400" b="1" dirty="0">
              <a:solidFill>
                <a:srgbClr val="FFFFFF"/>
              </a:solidFill>
              <a:effectLst>
                <a:outerShdw blurRad="38100" dist="38100" dir="2700000" algn="tl">
                  <a:srgbClr val="010199"/>
                </a:outerShdw>
              </a:effectLst>
              <a:latin typeface="Times New Roman" pitchFamily="18" charset="0"/>
            </a:endParaRPr>
          </a:p>
          <a:p>
            <a:pPr eaLnBrk="1" hangingPunct="1"/>
            <a:r>
              <a:rPr lang="en-US" sz="1400" b="1" dirty="0">
                <a:solidFill>
                  <a:schemeClr val="bg1"/>
                </a:solidFill>
                <a:effectLst>
                  <a:outerShdw blurRad="38100" dist="38100" dir="2700000" algn="tl">
                    <a:srgbClr val="FFFFFF"/>
                  </a:outerShdw>
                </a:effectLst>
                <a:latin typeface="Times New Roman" pitchFamily="18" charset="0"/>
              </a:rPr>
              <a:t>  </a:t>
            </a:r>
          </a:p>
        </p:txBody>
      </p:sp>
      <p:sp>
        <p:nvSpPr>
          <p:cNvPr id="446472" name="Text Box 8"/>
          <p:cNvSpPr txBox="1">
            <a:spLocks noChangeArrowheads="1"/>
          </p:cNvSpPr>
          <p:nvPr/>
        </p:nvSpPr>
        <p:spPr bwMode="auto">
          <a:xfrm>
            <a:off x="0" y="5029200"/>
            <a:ext cx="3733800" cy="366713"/>
          </a:xfrm>
          <a:prstGeom prst="rect">
            <a:avLst/>
          </a:prstGeom>
          <a:noFill/>
          <a:ln w="9525">
            <a:noFill/>
            <a:miter lim="800000"/>
            <a:headEnd/>
            <a:tailEnd/>
          </a:ln>
          <a:effectLst/>
        </p:spPr>
        <p:txBody>
          <a:bodyPr>
            <a:spAutoFit/>
          </a:bodyPr>
          <a:lstStyle/>
          <a:p>
            <a:pPr eaLnBrk="1" hangingPunct="1"/>
            <a:r>
              <a:rPr lang="en-US" b="1" dirty="0">
                <a:solidFill>
                  <a:srgbClr val="FF0000"/>
                </a:solidFill>
                <a:effectLst>
                  <a:outerShdw blurRad="38100" dist="38100" dir="2700000" algn="tl">
                    <a:srgbClr val="FFFFFF"/>
                  </a:outerShdw>
                </a:effectLst>
              </a:rPr>
              <a:t> </a:t>
            </a:r>
            <a:endParaRPr lang="en-US" dirty="0">
              <a:effectLst>
                <a:outerShdw blurRad="38100" dist="38100" dir="2700000" algn="tl">
                  <a:srgbClr val="010199"/>
                </a:outerShdw>
              </a:effectLst>
            </a:endParaRPr>
          </a:p>
        </p:txBody>
      </p:sp>
      <p:sp>
        <p:nvSpPr>
          <p:cNvPr id="446474" name="Text Box 10"/>
          <p:cNvSpPr txBox="1">
            <a:spLocks noChangeArrowheads="1"/>
          </p:cNvSpPr>
          <p:nvPr/>
        </p:nvSpPr>
        <p:spPr bwMode="auto">
          <a:xfrm>
            <a:off x="0" y="2147887"/>
            <a:ext cx="3733800" cy="366713"/>
          </a:xfrm>
          <a:prstGeom prst="rect">
            <a:avLst/>
          </a:prstGeom>
          <a:noFill/>
          <a:ln w="9525">
            <a:noFill/>
            <a:miter lim="800000"/>
            <a:headEnd/>
            <a:tailEnd/>
          </a:ln>
          <a:effectLst/>
        </p:spPr>
        <p:txBody>
          <a:bodyPr>
            <a:spAutoFit/>
          </a:bodyPr>
          <a:lstStyle/>
          <a:p>
            <a:pPr eaLnBrk="1" hangingPunct="1"/>
            <a:r>
              <a:rPr lang="en-US" b="1" dirty="0">
                <a:solidFill>
                  <a:srgbClr val="FF0000"/>
                </a:solidFill>
                <a:effectLst>
                  <a:outerShdw blurRad="38100" dist="38100" dir="2700000" algn="tl">
                    <a:srgbClr val="FFFFFF"/>
                  </a:outerShdw>
                </a:effectLst>
              </a:rPr>
              <a:t> - Tropical Cyclone Sectors</a:t>
            </a:r>
            <a:r>
              <a:rPr lang="en-US" dirty="0">
                <a:effectLst>
                  <a:outerShdw blurRad="38100" dist="38100" dir="2700000" algn="tl">
                    <a:srgbClr val="010199"/>
                  </a:outerShdw>
                </a:effectLst>
              </a:rPr>
              <a:t> </a:t>
            </a:r>
          </a:p>
        </p:txBody>
      </p:sp>
      <p:sp>
        <p:nvSpPr>
          <p:cNvPr id="11" name="TextBox 10"/>
          <p:cNvSpPr txBox="1"/>
          <p:nvPr/>
        </p:nvSpPr>
        <p:spPr>
          <a:xfrm>
            <a:off x="0" y="4278868"/>
            <a:ext cx="3352800" cy="369332"/>
          </a:xfrm>
          <a:prstGeom prst="rect">
            <a:avLst/>
          </a:prstGeom>
          <a:noFill/>
        </p:spPr>
        <p:txBody>
          <a:bodyPr wrap="square" rtlCol="0">
            <a:spAutoFit/>
          </a:bodyPr>
          <a:lstStyle/>
          <a:p>
            <a:r>
              <a:rPr lang="en-US" b="1" dirty="0" smtClean="0">
                <a:solidFill>
                  <a:srgbClr val="FF0000"/>
                </a:solidFill>
                <a:effectLst>
                  <a:outerShdw blurRad="38100" dist="38100" dir="2700000" algn="tl">
                    <a:srgbClr val="FFFFFF"/>
                  </a:outerShdw>
                </a:effectLst>
              </a:rPr>
              <a:t> - NWS Regional Sectors</a:t>
            </a:r>
            <a:endParaRPr lang="en-US" dirty="0"/>
          </a:p>
        </p:txBody>
      </p:sp>
      <p:sp>
        <p:nvSpPr>
          <p:cNvPr id="12" name="TextBox 11"/>
          <p:cNvSpPr txBox="1"/>
          <p:nvPr/>
        </p:nvSpPr>
        <p:spPr>
          <a:xfrm>
            <a:off x="0" y="4796135"/>
            <a:ext cx="3657600" cy="461665"/>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http://www.ssd.noaa.gov/goes/east/wfo/index.html</a:t>
            </a:r>
          </a:p>
          <a:p>
            <a:endParaRPr lang="en-US" sz="1200" b="1" dirty="0">
              <a:latin typeface="Times New Roman" pitchFamily="18" charset="0"/>
              <a:cs typeface="Times New Roman" pitchFamily="18" charset="0"/>
            </a:endParaRPr>
          </a:p>
        </p:txBody>
      </p:sp>
      <p:sp>
        <p:nvSpPr>
          <p:cNvPr id="13" name="TextBox 12"/>
          <p:cNvSpPr txBox="1"/>
          <p:nvPr/>
        </p:nvSpPr>
        <p:spPr>
          <a:xfrm>
            <a:off x="0" y="5133201"/>
            <a:ext cx="3581400" cy="276999"/>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http://www.ssd.noaa.gov/goes/west/wfo/index.html</a:t>
            </a:r>
            <a:endParaRPr lang="en-US" sz="1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descr="Wide-Atl-Loop_Sep2_RGB"/>
          <p:cNvPicPr>
            <a:picLocks noChangeAspect="1" noChangeArrowheads="1" noCrop="1"/>
          </p:cNvPicPr>
          <p:nvPr/>
        </p:nvPicPr>
        <p:blipFill>
          <a:blip r:embed="rId3" cstate="print">
            <a:lum bright="6000" contrast="-12000"/>
          </a:blip>
          <a:srcRect/>
          <a:stretch>
            <a:fillRect/>
          </a:stretch>
        </p:blipFill>
        <p:spPr bwMode="auto">
          <a:xfrm>
            <a:off x="685800" y="1501775"/>
            <a:ext cx="8001000" cy="3917950"/>
          </a:xfrm>
          <a:prstGeom prst="rect">
            <a:avLst/>
          </a:prstGeom>
          <a:noFill/>
        </p:spPr>
      </p:pic>
      <p:sp>
        <p:nvSpPr>
          <p:cNvPr id="596995" name="Rectangle 3"/>
          <p:cNvSpPr>
            <a:spLocks noGrp="1" noChangeArrowheads="1"/>
          </p:cNvSpPr>
          <p:nvPr>
            <p:ph type="title"/>
          </p:nvPr>
        </p:nvSpPr>
        <p:spPr>
          <a:xfrm>
            <a:off x="457200" y="152400"/>
            <a:ext cx="8229600" cy="1139825"/>
          </a:xfrm>
        </p:spPr>
        <p:txBody>
          <a:bodyPr/>
          <a:lstStyle/>
          <a:p>
            <a:r>
              <a:rPr lang="en-US" sz="4800" b="1">
                <a:solidFill>
                  <a:schemeClr val="tx1"/>
                </a:solidFill>
                <a:effectLst>
                  <a:outerShdw blurRad="38100" dist="38100" dir="2700000" algn="tl">
                    <a:srgbClr val="010199"/>
                  </a:outerShdw>
                </a:effectLst>
              </a:rPr>
              <a:t>Tropics - 2008</a:t>
            </a:r>
          </a:p>
        </p:txBody>
      </p:sp>
      <p:sp>
        <p:nvSpPr>
          <p:cNvPr id="596996" name="Text Box 4"/>
          <p:cNvSpPr txBox="1">
            <a:spLocks noChangeArrowheads="1"/>
          </p:cNvSpPr>
          <p:nvPr/>
        </p:nvSpPr>
        <p:spPr bwMode="auto">
          <a:xfrm>
            <a:off x="304800" y="5576888"/>
            <a:ext cx="8756650" cy="366712"/>
          </a:xfrm>
          <a:prstGeom prst="rect">
            <a:avLst/>
          </a:prstGeom>
          <a:noFill/>
          <a:ln w="63500">
            <a:noFill/>
            <a:miter lim="800000"/>
            <a:headEnd/>
            <a:tailEnd/>
          </a:ln>
          <a:effectLst/>
        </p:spPr>
        <p:txBody>
          <a:bodyPr wrap="none">
            <a:spAutoFit/>
          </a:bodyPr>
          <a:lstStyle/>
          <a:p>
            <a:pPr eaLnBrk="1" hangingPunct="1"/>
            <a:r>
              <a:rPr lang="en-US" i="1"/>
              <a:t>     TS-Gustav                       Hurr-Hanna                          TS-Ike            TD-Josephine</a:t>
            </a:r>
          </a:p>
        </p:txBody>
      </p:sp>
      <p:sp>
        <p:nvSpPr>
          <p:cNvPr id="5" name="TextBox 4"/>
          <p:cNvSpPr txBox="1"/>
          <p:nvPr/>
        </p:nvSpPr>
        <p:spPr>
          <a:xfrm>
            <a:off x="1752600" y="6096000"/>
            <a:ext cx="5562600" cy="400110"/>
          </a:xfrm>
          <a:prstGeom prst="rect">
            <a:avLst/>
          </a:prstGeom>
          <a:noFill/>
        </p:spPr>
        <p:txBody>
          <a:bodyPr wrap="square" rtlCol="0">
            <a:spAutoFit/>
          </a:bodyPr>
          <a:lstStyle/>
          <a:p>
            <a:pPr algn="ctr"/>
            <a:r>
              <a:rPr lang="en-US" sz="2000" dirty="0" smtClean="0"/>
              <a:t>www.ssd.noaa.gov/PS/TROP/index.html</a:t>
            </a:r>
            <a:endParaRPr lang="en-US" sz="2000" dirty="0"/>
          </a:p>
        </p:txBody>
      </p:sp>
    </p:spTree>
  </p:cSld>
  <p:clrMapOvr>
    <a:masterClrMapping/>
  </p:clrMapOvr>
  <p:transition advClick="0" advTm="1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ctrTitle" idx="4294967295"/>
          </p:nvPr>
        </p:nvSpPr>
        <p:spPr>
          <a:xfrm>
            <a:off x="0" y="2919413"/>
            <a:ext cx="9220200" cy="1738312"/>
          </a:xfrm>
        </p:spPr>
        <p:txBody>
          <a:bodyPr rIns="182880" anchorCtr="0">
            <a:spAutoFit/>
          </a:bodyPr>
          <a:lstStyle/>
          <a:p>
            <a:r>
              <a:rPr lang="en-US" sz="4800" b="1">
                <a:solidFill>
                  <a:srgbClr val="FFFF00"/>
                </a:solidFill>
                <a:latin typeface="Franklin Gothic Medium" pitchFamily="34" charset="0"/>
                <a:cs typeface="Arial" pitchFamily="34" charset="0"/>
              </a:rPr>
              <a:t>NOAA's GOES Satellites:</a:t>
            </a:r>
            <a:r>
              <a:rPr lang="en-US" sz="4800" b="1">
                <a:solidFill>
                  <a:schemeClr val="bg1"/>
                </a:solidFill>
                <a:latin typeface="Franklin Gothic Medium" pitchFamily="34" charset="0"/>
                <a:cs typeface="Arial" pitchFamily="34" charset="0"/>
              </a:rPr>
              <a:t> </a:t>
            </a:r>
            <a:r>
              <a:rPr lang="en-US" sz="3200" b="1">
                <a:solidFill>
                  <a:schemeClr val="bg1"/>
                </a:solidFill>
                <a:latin typeface="Franklin Gothic Medium" pitchFamily="34" charset="0"/>
                <a:cs typeface="Arial" pitchFamily="34" charset="0"/>
              </a:rPr>
              <a:t/>
            </a:r>
            <a:br>
              <a:rPr lang="en-US" sz="3200" b="1">
                <a:solidFill>
                  <a:schemeClr val="bg1"/>
                </a:solidFill>
                <a:latin typeface="Franklin Gothic Medium" pitchFamily="34" charset="0"/>
                <a:cs typeface="Arial" pitchFamily="34" charset="0"/>
              </a:rPr>
            </a:br>
            <a:r>
              <a:rPr lang="en-US" sz="2800">
                <a:solidFill>
                  <a:schemeClr val="tx1"/>
                </a:solidFill>
                <a:effectLst>
                  <a:outerShdw blurRad="38100" dist="38100" dir="2700000" algn="tl">
                    <a:srgbClr val="010199"/>
                  </a:outerShdw>
                </a:effectLst>
                <a:latin typeface="Franklin Gothic Medium" pitchFamily="34" charset="0"/>
                <a:cs typeface="Arial" pitchFamily="34" charset="0"/>
              </a:rPr>
              <a:t>Current, Future Status, and Short-Term Plans</a:t>
            </a:r>
            <a:r>
              <a:rPr lang="en-US" sz="3200">
                <a:solidFill>
                  <a:schemeClr val="bg1"/>
                </a:solidFill>
                <a:latin typeface="Franklin Gothic Medium" pitchFamily="34" charset="0"/>
              </a:rPr>
              <a:t/>
            </a:r>
            <a:br>
              <a:rPr lang="en-US" sz="3200">
                <a:solidFill>
                  <a:schemeClr val="bg1"/>
                </a:solidFill>
                <a:latin typeface="Franklin Gothic Medium" pitchFamily="34" charset="0"/>
              </a:rPr>
            </a:br>
            <a:endParaRPr lang="en-US" sz="3200">
              <a:solidFill>
                <a:schemeClr val="bg1"/>
              </a:solidFill>
              <a:latin typeface="Franklin Gothic Medium" pitchFamily="34" charset="0"/>
            </a:endParaRPr>
          </a:p>
        </p:txBody>
      </p:sp>
      <p:pic>
        <p:nvPicPr>
          <p:cNvPr id="608260" name="Picture 4" descr="NOAA"/>
          <p:cNvPicPr>
            <a:picLocks noChangeAspect="1" noChangeArrowheads="1"/>
          </p:cNvPicPr>
          <p:nvPr/>
        </p:nvPicPr>
        <p:blipFill>
          <a:blip r:embed="rId3" cstate="print"/>
          <a:srcRect/>
          <a:stretch>
            <a:fillRect/>
          </a:stretch>
        </p:blipFill>
        <p:spPr bwMode="auto">
          <a:xfrm>
            <a:off x="7010400" y="457200"/>
            <a:ext cx="1371600" cy="1295400"/>
          </a:xfrm>
          <a:prstGeom prst="rect">
            <a:avLst/>
          </a:prstGeom>
          <a:noFill/>
          <a:ln w="9525">
            <a:noFill/>
            <a:miter lim="800000"/>
            <a:headEnd/>
            <a:tailEnd/>
          </a:ln>
        </p:spPr>
      </p:pic>
      <p:pic>
        <p:nvPicPr>
          <p:cNvPr id="608262" name="Picture 5" descr="Dept of Commerce Seal"/>
          <p:cNvPicPr>
            <a:picLocks noChangeAspect="1" noChangeArrowheads="1"/>
          </p:cNvPicPr>
          <p:nvPr/>
        </p:nvPicPr>
        <p:blipFill>
          <a:blip r:embed="rId4" cstate="print"/>
          <a:srcRect/>
          <a:stretch>
            <a:fillRect/>
          </a:stretch>
        </p:blipFill>
        <p:spPr bwMode="auto">
          <a:xfrm>
            <a:off x="228600" y="381000"/>
            <a:ext cx="1328738" cy="137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5" name="Picture 24"/>
          <p:cNvPicPr>
            <a:picLocks noChangeAspect="1" noChangeArrowheads="1"/>
          </p:cNvPicPr>
          <p:nvPr/>
        </p:nvPicPr>
        <p:blipFill>
          <a:blip r:embed="rId3" cstate="print"/>
          <a:srcRect/>
          <a:stretch>
            <a:fillRect/>
          </a:stretch>
        </p:blipFill>
        <p:spPr bwMode="auto">
          <a:xfrm>
            <a:off x="3352800" y="990600"/>
            <a:ext cx="5638800" cy="2819400"/>
          </a:xfrm>
          <a:prstGeom prst="rect">
            <a:avLst/>
          </a:prstGeom>
          <a:noFill/>
          <a:ln w="9525">
            <a:noFill/>
            <a:miter lim="800000"/>
            <a:headEnd/>
            <a:tailEnd/>
          </a:ln>
        </p:spPr>
      </p:pic>
      <p:sp>
        <p:nvSpPr>
          <p:cNvPr id="612356" name="Rectangle 2"/>
          <p:cNvSpPr>
            <a:spLocks noGrp="1"/>
          </p:cNvSpPr>
          <p:nvPr>
            <p:ph type="title" idx="4294967295"/>
          </p:nvPr>
        </p:nvSpPr>
        <p:spPr>
          <a:xfrm>
            <a:off x="-304800" y="0"/>
            <a:ext cx="9144000" cy="1143000"/>
          </a:xfrm>
        </p:spPr>
        <p:txBody>
          <a:bodyPr rIns="182880" anchorCtr="0"/>
          <a:lstStyle/>
          <a:p>
            <a:r>
              <a:rPr lang="en-US" b="1">
                <a:solidFill>
                  <a:schemeClr val="tx1"/>
                </a:solidFill>
                <a:effectLst>
                  <a:outerShdw blurRad="38100" dist="38100" dir="2700000" algn="tl">
                    <a:srgbClr val="010199"/>
                  </a:outerShdw>
                </a:effectLst>
              </a:rPr>
              <a:t>Geostationary Satellites</a:t>
            </a:r>
            <a:br>
              <a:rPr lang="en-US" b="1">
                <a:solidFill>
                  <a:schemeClr val="tx1"/>
                </a:solidFill>
                <a:effectLst>
                  <a:outerShdw blurRad="38100" dist="38100" dir="2700000" algn="tl">
                    <a:srgbClr val="010199"/>
                  </a:outerShdw>
                </a:effectLst>
              </a:rPr>
            </a:br>
            <a:endParaRPr lang="en-US" sz="2800" b="1">
              <a:solidFill>
                <a:schemeClr val="tx1"/>
              </a:solidFill>
              <a:effectLst>
                <a:outerShdw blurRad="38100" dist="38100" dir="2700000" algn="tl">
                  <a:srgbClr val="010199"/>
                </a:outerShdw>
              </a:effectLst>
            </a:endParaRPr>
          </a:p>
        </p:txBody>
      </p:sp>
      <p:sp>
        <p:nvSpPr>
          <p:cNvPr id="612357" name="Text Box 12"/>
          <p:cNvSpPr txBox="1">
            <a:spLocks noChangeArrowheads="1"/>
          </p:cNvSpPr>
          <p:nvPr/>
        </p:nvSpPr>
        <p:spPr bwMode="auto">
          <a:xfrm>
            <a:off x="0" y="4038600"/>
            <a:ext cx="3505200" cy="2282825"/>
          </a:xfrm>
          <a:prstGeom prst="rect">
            <a:avLst/>
          </a:prstGeom>
          <a:noFill/>
          <a:ln w="9525">
            <a:noFill/>
            <a:miter lim="800000"/>
            <a:headEnd/>
            <a:tailEnd/>
          </a:ln>
        </p:spPr>
        <p:txBody>
          <a:bodyPr>
            <a:spAutoFit/>
          </a:bodyPr>
          <a:lstStyle/>
          <a:p>
            <a:pPr marL="228600" indent="-228600" eaLnBrk="1" hangingPunct="1">
              <a:buFontTx/>
              <a:buChar char="•"/>
            </a:pPr>
            <a:r>
              <a:rPr lang="en-US" sz="2400">
                <a:latin typeface="Franklin Gothic Medium Cond" pitchFamily="34" charset="0"/>
                <a:cs typeface="Arial" pitchFamily="34" charset="0"/>
              </a:rPr>
              <a:t>35,800 km high </a:t>
            </a:r>
          </a:p>
          <a:p>
            <a:pPr marL="228600" indent="-228600" eaLnBrk="1" hangingPunct="1">
              <a:buFontTx/>
              <a:buChar char="•"/>
            </a:pPr>
            <a:r>
              <a:rPr lang="en-US" sz="2400">
                <a:latin typeface="Franklin Gothic Medium Cond" pitchFamily="34" charset="0"/>
                <a:cs typeface="Arial" pitchFamily="34" charset="0"/>
              </a:rPr>
              <a:t>Two Satellite System continuously monitors the Western Hemisphere</a:t>
            </a:r>
          </a:p>
          <a:p>
            <a:pPr marL="228600" indent="-228600" eaLnBrk="1" hangingPunct="1">
              <a:buFontTx/>
              <a:buChar char="•"/>
            </a:pPr>
            <a:r>
              <a:rPr lang="en-US" sz="2400">
                <a:latin typeface="Franklin Gothic Medium Cond" pitchFamily="34" charset="0"/>
                <a:cs typeface="Arial" pitchFamily="34" charset="0"/>
              </a:rPr>
              <a:t>Northern Hemisphere Imaged every 15 minutes</a:t>
            </a:r>
          </a:p>
        </p:txBody>
      </p:sp>
      <p:pic>
        <p:nvPicPr>
          <p:cNvPr id="612358" name="Picture 23"/>
          <p:cNvPicPr>
            <a:picLocks noChangeAspect="1" noChangeArrowheads="1"/>
          </p:cNvPicPr>
          <p:nvPr/>
        </p:nvPicPr>
        <p:blipFill>
          <a:blip r:embed="rId4" cstate="print"/>
          <a:srcRect/>
          <a:stretch>
            <a:fillRect/>
          </a:stretch>
        </p:blipFill>
        <p:spPr bwMode="auto">
          <a:xfrm>
            <a:off x="11113" y="990600"/>
            <a:ext cx="3276600" cy="2971800"/>
          </a:xfrm>
          <a:prstGeom prst="rect">
            <a:avLst/>
          </a:prstGeom>
          <a:noFill/>
          <a:ln w="9525">
            <a:noFill/>
            <a:miter lim="800000"/>
            <a:headEnd/>
            <a:tailEnd/>
          </a:ln>
        </p:spPr>
      </p:pic>
      <p:sp>
        <p:nvSpPr>
          <p:cNvPr id="612359" name="Rectangle 7"/>
          <p:cNvSpPr>
            <a:spLocks noChangeArrowheads="1"/>
          </p:cNvSpPr>
          <p:nvPr/>
        </p:nvSpPr>
        <p:spPr bwMode="auto">
          <a:xfrm>
            <a:off x="3276600" y="3924300"/>
            <a:ext cx="5486400" cy="2781300"/>
          </a:xfrm>
          <a:prstGeom prst="rect">
            <a:avLst/>
          </a:prstGeom>
          <a:noFill/>
          <a:ln w="63500">
            <a:noFill/>
            <a:miter lim="800000"/>
            <a:headEnd/>
            <a:tailEnd/>
          </a:ln>
        </p:spPr>
        <p:txBody>
          <a:bodyPr>
            <a:spAutoFit/>
          </a:bodyPr>
          <a:lstStyle/>
          <a:p>
            <a:pPr marL="231775" indent="-231775" eaLnBrk="1" hangingPunct="1">
              <a:buFontTx/>
              <a:buChar char="•"/>
            </a:pPr>
            <a:r>
              <a:rPr lang="en-US" sz="1600">
                <a:latin typeface="Franklin Gothic Demi" pitchFamily="34" charset="0"/>
                <a:cs typeface="Arial" pitchFamily="34" charset="0"/>
              </a:rPr>
              <a:t>Weather sentinel – constant monitoring of Hurricanes, Severe Storms, and more</a:t>
            </a:r>
          </a:p>
          <a:p>
            <a:pPr marL="231775" indent="-231775" eaLnBrk="1" hangingPunct="1">
              <a:buFontTx/>
              <a:buChar char="•"/>
            </a:pPr>
            <a:r>
              <a:rPr lang="en-US" sz="1600">
                <a:latin typeface="Franklin Gothic Demi" pitchFamily="34" charset="0"/>
                <a:cs typeface="Arial" pitchFamily="34" charset="0"/>
              </a:rPr>
              <a:t>Input to weather models, forecasts, and warnings</a:t>
            </a:r>
          </a:p>
          <a:p>
            <a:pPr marL="231775" indent="-231775" eaLnBrk="1" hangingPunct="1">
              <a:buFontTx/>
              <a:buChar char="•"/>
            </a:pPr>
            <a:r>
              <a:rPr lang="en-US" sz="1600">
                <a:latin typeface="Franklin Gothic Demi" pitchFamily="34" charset="0"/>
                <a:cs typeface="Arial" pitchFamily="34" charset="0"/>
              </a:rPr>
              <a:t>Sea surface temperature monitoring for fisheries and climate</a:t>
            </a:r>
          </a:p>
          <a:p>
            <a:pPr marL="231775" indent="-231775" eaLnBrk="1" hangingPunct="1">
              <a:buFontTx/>
              <a:buChar char="•"/>
            </a:pPr>
            <a:r>
              <a:rPr lang="en-US" sz="1600">
                <a:latin typeface="Franklin Gothic Demi" pitchFamily="34" charset="0"/>
                <a:cs typeface="Arial" pitchFamily="34" charset="0"/>
              </a:rPr>
              <a:t>Winds for aviation </a:t>
            </a:r>
          </a:p>
          <a:p>
            <a:pPr marL="231775" indent="-231775" eaLnBrk="1" hangingPunct="1">
              <a:buFontTx/>
              <a:buChar char="•"/>
            </a:pPr>
            <a:r>
              <a:rPr lang="en-US" sz="1600">
                <a:latin typeface="Franklin Gothic Demi" pitchFamily="34" charset="0"/>
                <a:cs typeface="Arial" pitchFamily="34" charset="0"/>
              </a:rPr>
              <a:t>Solar imagery for communication satellites, utility companies, and astronaut safety</a:t>
            </a:r>
          </a:p>
          <a:p>
            <a:pPr marL="231775" indent="-231775" eaLnBrk="1" hangingPunct="1">
              <a:buFontTx/>
              <a:buChar char="•"/>
            </a:pPr>
            <a:r>
              <a:rPr lang="en-US" sz="1600">
                <a:latin typeface="Franklin Gothic Demi" pitchFamily="34" charset="0"/>
                <a:cs typeface="Arial" pitchFamily="34" charset="0"/>
              </a:rPr>
              <a:t>Environmental data collection from buoys, stream gauges, etc.</a:t>
            </a:r>
          </a:p>
          <a:p>
            <a:pPr marL="231775" indent="-231775" eaLnBrk="1" hangingPunct="1">
              <a:buFontTx/>
              <a:buChar char="•"/>
            </a:pPr>
            <a:r>
              <a:rPr lang="en-US" sz="1600">
                <a:latin typeface="Franklin Gothic Demi" pitchFamily="34" charset="0"/>
                <a:cs typeface="Arial" pitchFamily="34" charset="0"/>
              </a:rPr>
              <a:t>Satellite-aided Search and Rescue</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533400"/>
          </a:xfrm>
        </p:spPr>
        <p:txBody>
          <a:bodyPr anchorCtr="0"/>
          <a:lstStyle/>
          <a:p>
            <a:r>
              <a:rPr lang="en-US" b="1">
                <a:solidFill>
                  <a:srgbClr val="FFFFFF"/>
                </a:solidFill>
                <a:effectLst>
                  <a:outerShdw blurRad="38100" dist="38100" dir="2700000" algn="tl">
                    <a:srgbClr val="010199"/>
                  </a:outerShdw>
                </a:effectLst>
              </a:rPr>
              <a:t>Current GOES Fleet</a:t>
            </a:r>
          </a:p>
        </p:txBody>
      </p:sp>
      <p:sp>
        <p:nvSpPr>
          <p:cNvPr id="4" name="Slide Number Placeholder 3"/>
          <p:cNvSpPr txBox="1">
            <a:spLocks noGrp="1"/>
          </p:cNvSpPr>
          <p:nvPr/>
        </p:nvSpPr>
        <p:spPr>
          <a:xfrm>
            <a:off x="7010400" y="6492875"/>
            <a:ext cx="2133600" cy="365125"/>
          </a:xfrm>
          <a:prstGeom prst="rect">
            <a:avLst/>
          </a:prstGeom>
          <a:noFill/>
        </p:spPr>
        <p:txBody>
          <a:bodyPr anchor="ctr"/>
          <a:lstStyle/>
          <a:p>
            <a:pPr algn="r" eaLnBrk="1" fontAlgn="auto" hangingPunct="1">
              <a:spcBef>
                <a:spcPts val="0"/>
              </a:spcBef>
              <a:spcAft>
                <a:spcPts val="0"/>
              </a:spcAft>
              <a:defRPr/>
            </a:pPr>
            <a:fld id="{447BCFE8-C744-4CE0-BD5E-47B9E373D9BA}" type="slidenum">
              <a:rPr lang="en-US" sz="1200">
                <a:solidFill>
                  <a:schemeClr val="bg1"/>
                </a:solidFill>
                <a:latin typeface="+mn-lt"/>
              </a:rPr>
              <a:pPr algn="r" eaLnBrk="1" fontAlgn="auto" hangingPunct="1">
                <a:spcBef>
                  <a:spcPts val="0"/>
                </a:spcBef>
                <a:spcAft>
                  <a:spcPts val="0"/>
                </a:spcAft>
                <a:defRPr/>
              </a:pPr>
              <a:t>25</a:t>
            </a:fld>
            <a:endParaRPr lang="en-US" sz="1200" dirty="0">
              <a:solidFill>
                <a:schemeClr val="bg1"/>
              </a:solidFill>
              <a:latin typeface="+mn-lt"/>
            </a:endParaRPr>
          </a:p>
        </p:txBody>
      </p:sp>
      <p:pic>
        <p:nvPicPr>
          <p:cNvPr id="805892" name="Content Placeholder 4"/>
          <p:cNvPicPr>
            <a:picLocks noGrp="1" noChangeAspect="1"/>
          </p:cNvPicPr>
          <p:nvPr>
            <p:ph idx="4294967295"/>
          </p:nvPr>
        </p:nvPicPr>
        <p:blipFill>
          <a:blip r:embed="rId3" cstate="print"/>
          <a:srcRect/>
          <a:stretch>
            <a:fillRect/>
          </a:stretch>
        </p:blipFill>
        <p:spPr>
          <a:xfrm>
            <a:off x="90488" y="1233488"/>
            <a:ext cx="8975725" cy="3871912"/>
          </a:xfrm>
        </p:spPr>
      </p:pic>
      <p:sp>
        <p:nvSpPr>
          <p:cNvPr id="805893" name="Rectangle 5"/>
          <p:cNvSpPr>
            <a:spLocks noChangeArrowheads="1"/>
          </p:cNvSpPr>
          <p:nvPr/>
        </p:nvSpPr>
        <p:spPr bwMode="auto">
          <a:xfrm>
            <a:off x="990600" y="5041900"/>
            <a:ext cx="7696200" cy="1200329"/>
          </a:xfrm>
          <a:prstGeom prst="rect">
            <a:avLst/>
          </a:prstGeom>
          <a:noFill/>
          <a:ln w="9525">
            <a:noFill/>
            <a:miter lim="800000"/>
            <a:headEnd/>
            <a:tailEnd/>
          </a:ln>
          <a:effectLst/>
        </p:spPr>
        <p:txBody>
          <a:bodyPr>
            <a:spAutoFit/>
          </a:bodyPr>
          <a:lstStyle/>
          <a:p>
            <a:r>
              <a:rPr lang="en-US" b="1" dirty="0">
                <a:effectLst>
                  <a:outerShdw blurRad="38100" dist="38100" dir="2700000" algn="tl">
                    <a:srgbClr val="010199"/>
                  </a:outerShdw>
                </a:effectLst>
              </a:rPr>
              <a:t>GOES N/O/P (13/14/15)</a:t>
            </a:r>
          </a:p>
          <a:p>
            <a:pPr lvl="1"/>
            <a:r>
              <a:rPr lang="en-US" dirty="0">
                <a:effectLst>
                  <a:outerShdw blurRad="38100" dist="38100" dir="2700000" algn="tl">
                    <a:srgbClr val="010199"/>
                  </a:outerShdw>
                </a:effectLst>
              </a:rPr>
              <a:t>*GOES-13 operational as GOES-East at 75° W – April 14, 2010  </a:t>
            </a:r>
          </a:p>
          <a:p>
            <a:pPr lvl="1"/>
            <a:r>
              <a:rPr lang="en-US" dirty="0">
                <a:effectLst>
                  <a:outerShdw blurRad="38100" dist="38100" dir="2700000" algn="tl">
                    <a:srgbClr val="010199"/>
                  </a:outerShdw>
                </a:effectLst>
              </a:rPr>
              <a:t>*GOES-14 in Z-axis storage at 105º W – launched June 27, 2009</a:t>
            </a:r>
          </a:p>
          <a:p>
            <a:pPr lvl="1"/>
            <a:r>
              <a:rPr lang="en-US" dirty="0">
                <a:effectLst>
                  <a:outerShdw blurRad="38100" dist="38100" dir="2700000" algn="tl">
                    <a:srgbClr val="010199"/>
                  </a:outerShdw>
                </a:effectLst>
              </a:rPr>
              <a:t>*GOES-15 </a:t>
            </a:r>
            <a:r>
              <a:rPr lang="en-US" dirty="0" smtClean="0">
                <a:effectLst>
                  <a:outerShdw blurRad="38100" dist="38100" dir="2700000" algn="tl">
                    <a:srgbClr val="010199"/>
                  </a:outerShdw>
                </a:effectLst>
              </a:rPr>
              <a:t>operational as GOES-West at 137° - December, 2011.  </a:t>
            </a:r>
            <a:endParaRPr lang="en-US" dirty="0">
              <a:effectLst>
                <a:outerShdw blurRad="38100" dist="38100" dir="2700000" algn="tl">
                  <a:srgbClr val="010199"/>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body" sz="half" idx="4294967295"/>
          </p:nvPr>
        </p:nvSpPr>
        <p:spPr>
          <a:xfrm>
            <a:off x="152400" y="1905000"/>
            <a:ext cx="4876800" cy="4191000"/>
          </a:xfrm>
        </p:spPr>
        <p:txBody>
          <a:bodyPr/>
          <a:lstStyle/>
          <a:p>
            <a:pPr marL="514350" lvl="1">
              <a:lnSpc>
                <a:spcPct val="80000"/>
              </a:lnSpc>
            </a:pPr>
            <a:endParaRPr lang="en-US" sz="3200" b="1" dirty="0">
              <a:solidFill>
                <a:srgbClr val="0D6B6D"/>
              </a:solidFill>
              <a:effectLst>
                <a:outerShdw blurRad="38100" dist="38100" dir="2700000" algn="tl">
                  <a:srgbClr val="FFFFFF"/>
                </a:outerShdw>
              </a:effectLst>
            </a:endParaRPr>
          </a:p>
          <a:p>
            <a:pPr marL="514350" lvl="1">
              <a:lnSpc>
                <a:spcPct val="80000"/>
              </a:lnSpc>
            </a:pPr>
            <a:r>
              <a:rPr lang="en-US" sz="1800" dirty="0">
                <a:latin typeface="Franklin Gothic Medium" pitchFamily="34" charset="0"/>
              </a:rPr>
              <a:t>GOES-13/14/15 have similar instruments to GOES-8-12, but on a different spacecraft bus. </a:t>
            </a:r>
          </a:p>
          <a:p>
            <a:pPr marL="514350" lvl="1">
              <a:lnSpc>
                <a:spcPct val="80000"/>
              </a:lnSpc>
            </a:pPr>
            <a:endParaRPr lang="en-US" sz="1800" dirty="0">
              <a:latin typeface="Franklin Gothic Medium" pitchFamily="34" charset="0"/>
            </a:endParaRPr>
          </a:p>
          <a:p>
            <a:pPr marL="514350" lvl="1">
              <a:lnSpc>
                <a:spcPct val="80000"/>
              </a:lnSpc>
            </a:pPr>
            <a:r>
              <a:rPr lang="en-US" sz="1800" dirty="0">
                <a:latin typeface="Franklin Gothic Medium" pitchFamily="34" charset="0"/>
              </a:rPr>
              <a:t>Spring and fall eclipse outages are avoided by larger onboard batteries. </a:t>
            </a:r>
          </a:p>
          <a:p>
            <a:pPr marL="514350" lvl="1">
              <a:lnSpc>
                <a:spcPct val="80000"/>
              </a:lnSpc>
            </a:pPr>
            <a:endParaRPr lang="en-US" sz="1800" dirty="0">
              <a:latin typeface="Franklin Gothic Medium" pitchFamily="34" charset="0"/>
            </a:endParaRPr>
          </a:p>
          <a:p>
            <a:pPr marL="514350" lvl="1">
              <a:lnSpc>
                <a:spcPct val="80000"/>
              </a:lnSpc>
            </a:pPr>
            <a:r>
              <a:rPr lang="en-US" sz="1800" dirty="0">
                <a:latin typeface="Franklin Gothic Medium" pitchFamily="34" charset="0"/>
              </a:rPr>
              <a:t>Improved </a:t>
            </a:r>
            <a:r>
              <a:rPr lang="en-US" sz="1800" dirty="0" smtClean="0">
                <a:latin typeface="Franklin Gothic Medium" pitchFamily="34" charset="0"/>
              </a:rPr>
              <a:t>navigation</a:t>
            </a:r>
            <a:endParaRPr lang="en-US" sz="1800" dirty="0">
              <a:latin typeface="Franklin Gothic Medium" pitchFamily="34" charset="0"/>
            </a:endParaRPr>
          </a:p>
          <a:p>
            <a:pPr marL="514350" lvl="1">
              <a:lnSpc>
                <a:spcPct val="80000"/>
              </a:lnSpc>
            </a:pPr>
            <a:endParaRPr lang="en-US" sz="1800" dirty="0">
              <a:latin typeface="Franklin Gothic Medium" pitchFamily="34" charset="0"/>
            </a:endParaRPr>
          </a:p>
          <a:p>
            <a:pPr marL="514350" lvl="1">
              <a:lnSpc>
                <a:spcPct val="80000"/>
              </a:lnSpc>
            </a:pPr>
            <a:r>
              <a:rPr lang="en-US" sz="1800" dirty="0">
                <a:latin typeface="Franklin Gothic Medium" pitchFamily="34" charset="0"/>
              </a:rPr>
              <a:t>Starting with GOES-14, all IR channels at 4km</a:t>
            </a:r>
            <a:endParaRPr lang="en-US" sz="2400" b="1" dirty="0">
              <a:solidFill>
                <a:schemeClr val="bg1"/>
              </a:solidFill>
              <a:effectLst>
                <a:outerShdw blurRad="38100" dist="38100" dir="2700000" algn="tl">
                  <a:srgbClr val="FFFFFF"/>
                </a:outerShdw>
              </a:effectLst>
            </a:endParaRPr>
          </a:p>
          <a:p>
            <a:pPr>
              <a:lnSpc>
                <a:spcPct val="80000"/>
              </a:lnSpc>
              <a:spcBef>
                <a:spcPct val="0"/>
              </a:spcBef>
              <a:buFont typeface="Wingdings" pitchFamily="2" charset="2"/>
              <a:buNone/>
            </a:pPr>
            <a:r>
              <a:rPr lang="en-US" sz="2800" dirty="0">
                <a:solidFill>
                  <a:schemeClr val="bg1"/>
                </a:solidFill>
                <a:effectLst>
                  <a:outerShdw blurRad="38100" dist="38100" dir="2700000" algn="tl">
                    <a:srgbClr val="FFFFFF"/>
                  </a:outerShdw>
                </a:effectLst>
              </a:rPr>
              <a:t> </a:t>
            </a:r>
          </a:p>
        </p:txBody>
      </p:sp>
      <p:sp>
        <p:nvSpPr>
          <p:cNvPr id="624645" name="Text Box 4"/>
          <p:cNvSpPr txBox="1">
            <a:spLocks noChangeArrowheads="1"/>
          </p:cNvSpPr>
          <p:nvPr/>
        </p:nvSpPr>
        <p:spPr bwMode="auto">
          <a:xfrm>
            <a:off x="6629400" y="2667000"/>
            <a:ext cx="1673225" cy="457200"/>
          </a:xfrm>
          <a:prstGeom prst="rect">
            <a:avLst/>
          </a:prstGeom>
          <a:noFill/>
          <a:ln w="9525">
            <a:noFill/>
            <a:miter lim="800000"/>
            <a:headEnd/>
            <a:tailEnd/>
          </a:ln>
        </p:spPr>
        <p:txBody>
          <a:bodyPr wrap="none">
            <a:spAutoFit/>
          </a:bodyPr>
          <a:lstStyle/>
          <a:p>
            <a:pPr eaLnBrk="1" hangingPunct="1"/>
            <a:r>
              <a:rPr lang="en-US" sz="2400" b="1">
                <a:solidFill>
                  <a:srgbClr val="FF9900"/>
                </a:solidFill>
                <a:latin typeface="Times New Roman" pitchFamily="18" charset="0"/>
                <a:cs typeface="Arial" pitchFamily="34" charset="0"/>
              </a:rPr>
              <a:t>GOES-8/12</a:t>
            </a:r>
          </a:p>
        </p:txBody>
      </p:sp>
      <p:sp>
        <p:nvSpPr>
          <p:cNvPr id="624646" name="Rectangle 5"/>
          <p:cNvSpPr>
            <a:spLocks noChangeArrowheads="1"/>
          </p:cNvSpPr>
          <p:nvPr/>
        </p:nvSpPr>
        <p:spPr bwMode="auto">
          <a:xfrm>
            <a:off x="2976563" y="2519363"/>
            <a:ext cx="9144000" cy="0"/>
          </a:xfrm>
          <a:prstGeom prst="rect">
            <a:avLst/>
          </a:prstGeom>
          <a:noFill/>
          <a:ln w="9525">
            <a:noFill/>
            <a:miter lim="800000"/>
            <a:headEnd/>
            <a:tailEnd/>
          </a:ln>
        </p:spPr>
        <p:txBody>
          <a:bodyPr>
            <a:spAutoFit/>
          </a:bodyPr>
          <a:lstStyle/>
          <a:p>
            <a:pPr eaLnBrk="1" hangingPunct="1"/>
            <a:endParaRPr lang="en-US">
              <a:latin typeface="Arial Black" pitchFamily="34" charset="0"/>
              <a:cs typeface="Arial" pitchFamily="34" charset="0"/>
            </a:endParaRPr>
          </a:p>
        </p:txBody>
      </p:sp>
      <p:pic>
        <p:nvPicPr>
          <p:cNvPr id="624647" name="Picture 6" descr="goesSpacecraft"/>
          <p:cNvPicPr>
            <a:picLocks noChangeAspect="1" noChangeArrowheads="1"/>
          </p:cNvPicPr>
          <p:nvPr/>
        </p:nvPicPr>
        <p:blipFill>
          <a:blip r:embed="rId2" cstate="print"/>
          <a:srcRect/>
          <a:stretch>
            <a:fillRect/>
          </a:stretch>
        </p:blipFill>
        <p:spPr bwMode="auto">
          <a:xfrm>
            <a:off x="5334000" y="838200"/>
            <a:ext cx="3810000" cy="2466975"/>
          </a:xfrm>
          <a:prstGeom prst="rect">
            <a:avLst/>
          </a:prstGeom>
          <a:noFill/>
          <a:ln w="9525">
            <a:noFill/>
            <a:miter lim="800000"/>
            <a:headEnd/>
            <a:tailEnd/>
          </a:ln>
        </p:spPr>
      </p:pic>
      <p:pic>
        <p:nvPicPr>
          <p:cNvPr id="624648" name="Picture 7" descr="n-q_spacecraft"/>
          <p:cNvPicPr>
            <a:picLocks noChangeAspect="1" noChangeArrowheads="1"/>
          </p:cNvPicPr>
          <p:nvPr/>
        </p:nvPicPr>
        <p:blipFill>
          <a:blip r:embed="rId3" cstate="print"/>
          <a:srcRect/>
          <a:stretch>
            <a:fillRect/>
          </a:stretch>
        </p:blipFill>
        <p:spPr bwMode="auto">
          <a:xfrm>
            <a:off x="5086350" y="4038600"/>
            <a:ext cx="3448050" cy="2559050"/>
          </a:xfrm>
          <a:prstGeom prst="rect">
            <a:avLst/>
          </a:prstGeom>
          <a:noFill/>
          <a:ln w="9525">
            <a:noFill/>
            <a:miter lim="800000"/>
            <a:headEnd/>
            <a:tailEnd/>
          </a:ln>
        </p:spPr>
      </p:pic>
      <p:sp>
        <p:nvSpPr>
          <p:cNvPr id="624649" name="Text Box 8"/>
          <p:cNvSpPr txBox="1">
            <a:spLocks noChangeArrowheads="1"/>
          </p:cNvSpPr>
          <p:nvPr/>
        </p:nvSpPr>
        <p:spPr bwMode="auto">
          <a:xfrm>
            <a:off x="6705600" y="3810000"/>
            <a:ext cx="2214563" cy="457200"/>
          </a:xfrm>
          <a:prstGeom prst="rect">
            <a:avLst/>
          </a:prstGeom>
          <a:noFill/>
          <a:ln w="9525">
            <a:noFill/>
            <a:miter lim="800000"/>
            <a:headEnd/>
            <a:tailEnd/>
          </a:ln>
        </p:spPr>
        <p:txBody>
          <a:bodyPr wrap="none">
            <a:spAutoFit/>
          </a:bodyPr>
          <a:lstStyle/>
          <a:p>
            <a:pPr eaLnBrk="1" hangingPunct="1"/>
            <a:r>
              <a:rPr lang="en-US" sz="2400" b="1">
                <a:solidFill>
                  <a:srgbClr val="FF9900"/>
                </a:solidFill>
                <a:latin typeface="Times New Roman" pitchFamily="18" charset="0"/>
                <a:cs typeface="Arial" pitchFamily="34" charset="0"/>
              </a:rPr>
              <a:t>GOES-13/14/15</a:t>
            </a:r>
          </a:p>
        </p:txBody>
      </p:sp>
      <p:sp>
        <p:nvSpPr>
          <p:cNvPr id="10" name="Title 1"/>
          <p:cNvSpPr txBox="1">
            <a:spLocks/>
          </p:cNvSpPr>
          <p:nvPr/>
        </p:nvSpPr>
        <p:spPr bwMode="auto">
          <a:xfrm>
            <a:off x="-685800" y="0"/>
            <a:ext cx="9144000" cy="1371600"/>
          </a:xfrm>
          <a:prstGeom prst="rect">
            <a:avLst/>
          </a:prstGeom>
          <a:noFill/>
          <a:ln w="9525" algn="ctr">
            <a:noFill/>
            <a:miter lim="800000"/>
            <a:headEnd/>
            <a:tailEnd/>
          </a:ln>
        </p:spPr>
        <p:txBody>
          <a:bodyPr rIns="182880" anchor="ctr"/>
          <a:lstStyle/>
          <a:p>
            <a:pPr algn="r">
              <a:lnSpc>
                <a:spcPct val="90000"/>
              </a:lnSpc>
            </a:pPr>
            <a:r>
              <a:rPr lang="en-US" sz="4400">
                <a:latin typeface="Franklin Gothic Demi" pitchFamily="34" charset="0"/>
                <a:cs typeface="Arial" pitchFamily="34" charset="0"/>
              </a:rPr>
              <a:t>Comparisons of GOES Series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txBox="1">
            <a:spLocks noGrp="1"/>
          </p:cNvSpPr>
          <p:nvPr/>
        </p:nvSpPr>
        <p:spPr bwMode="auto">
          <a:xfrm>
            <a:off x="457200" y="6245225"/>
            <a:ext cx="2133600" cy="476250"/>
          </a:xfrm>
          <a:prstGeom prst="rect">
            <a:avLst/>
          </a:prstGeom>
          <a:noFill/>
          <a:ln>
            <a:miter lim="800000"/>
            <a:headEnd/>
            <a:tailEnd/>
          </a:ln>
        </p:spPr>
        <p:txBody>
          <a:bodyPr/>
          <a:lstStyle/>
          <a:p>
            <a:pPr eaLnBrk="1" hangingPunct="1">
              <a:defRPr/>
            </a:pPr>
            <a:fld id="{8166BEFD-7106-474A-A1AF-581CA7687216}" type="slidenum">
              <a:rPr lang="en-US" sz="1400">
                <a:solidFill>
                  <a:srgbClr val="FFFFCC"/>
                </a:solidFill>
                <a:latin typeface="Franklin Gothic Medium Cond" pitchFamily="34" charset="0"/>
              </a:rPr>
              <a:pPr eaLnBrk="1" hangingPunct="1">
                <a:defRPr/>
              </a:pPr>
              <a:t>27</a:t>
            </a:fld>
            <a:endParaRPr lang="en-US" sz="1400">
              <a:solidFill>
                <a:srgbClr val="FFFFCC"/>
              </a:solidFill>
              <a:latin typeface="Franklin Gothic Medium Cond" pitchFamily="34" charset="0"/>
            </a:endParaRPr>
          </a:p>
        </p:txBody>
      </p:sp>
      <p:sp>
        <p:nvSpPr>
          <p:cNvPr id="630787" name="Rectangle 2"/>
          <p:cNvSpPr>
            <a:spLocks noGrp="1" noChangeArrowheads="1"/>
          </p:cNvSpPr>
          <p:nvPr>
            <p:ph type="title" idx="4294967295"/>
          </p:nvPr>
        </p:nvSpPr>
        <p:spPr/>
        <p:txBody>
          <a:bodyPr rIns="182880" anchorCtr="0"/>
          <a:lstStyle/>
          <a:p>
            <a:r>
              <a:rPr lang="en-US" sz="2800"/>
              <a:t>GOES-13:  Less Thermal Distortion</a:t>
            </a:r>
          </a:p>
        </p:txBody>
      </p:sp>
      <p:pic>
        <p:nvPicPr>
          <p:cNvPr id="630788" name="Picture 4" descr="GOES12_13Comp"/>
          <p:cNvPicPr>
            <a:picLocks noChangeAspect="1" noChangeArrowheads="1" noCrop="1"/>
          </p:cNvPicPr>
          <p:nvPr/>
        </p:nvPicPr>
        <p:blipFill>
          <a:blip r:embed="rId3" cstate="print"/>
          <a:srcRect/>
          <a:stretch>
            <a:fillRect/>
          </a:stretch>
        </p:blipFill>
        <p:spPr bwMode="auto">
          <a:xfrm>
            <a:off x="914400" y="1143000"/>
            <a:ext cx="7304088" cy="5383213"/>
          </a:xfrm>
          <a:prstGeom prst="rect">
            <a:avLst/>
          </a:prstGeom>
          <a:noFill/>
          <a:ln w="9525">
            <a:noFill/>
            <a:miter lim="800000"/>
            <a:headEnd/>
            <a:tailEnd/>
          </a:ln>
        </p:spPr>
      </p:pic>
      <p:sp>
        <p:nvSpPr>
          <p:cNvPr id="630789" name="Text Box 5"/>
          <p:cNvSpPr txBox="1">
            <a:spLocks noChangeArrowheads="1"/>
          </p:cNvSpPr>
          <p:nvPr/>
        </p:nvSpPr>
        <p:spPr bwMode="auto">
          <a:xfrm>
            <a:off x="1498600" y="1498600"/>
            <a:ext cx="1841500" cy="366713"/>
          </a:xfrm>
          <a:prstGeom prst="rect">
            <a:avLst/>
          </a:prstGeom>
          <a:solidFill>
            <a:schemeClr val="bg1"/>
          </a:solidFill>
          <a:ln w="9525" algn="ctr">
            <a:noFill/>
            <a:miter lim="800000"/>
            <a:headEnd/>
            <a:tailEnd/>
          </a:ln>
        </p:spPr>
        <p:txBody>
          <a:bodyPr>
            <a:spAutoFit/>
          </a:bodyPr>
          <a:lstStyle/>
          <a:p>
            <a:pPr eaLnBrk="1" hangingPunct="1"/>
            <a:r>
              <a:rPr lang="en-US">
                <a:latin typeface="Arial Black" pitchFamily="34" charset="0"/>
                <a:cs typeface="Arial" pitchFamily="34" charset="0"/>
              </a:rPr>
              <a:t>GOES-12</a:t>
            </a:r>
          </a:p>
        </p:txBody>
      </p:sp>
      <p:sp>
        <p:nvSpPr>
          <p:cNvPr id="630790" name="Text Box 6"/>
          <p:cNvSpPr txBox="1">
            <a:spLocks noChangeArrowheads="1"/>
          </p:cNvSpPr>
          <p:nvPr/>
        </p:nvSpPr>
        <p:spPr bwMode="auto">
          <a:xfrm>
            <a:off x="5727700" y="1498600"/>
            <a:ext cx="1841500" cy="366713"/>
          </a:xfrm>
          <a:prstGeom prst="rect">
            <a:avLst/>
          </a:prstGeom>
          <a:solidFill>
            <a:schemeClr val="bg1"/>
          </a:solidFill>
          <a:ln w="9525" algn="ctr">
            <a:noFill/>
            <a:miter lim="800000"/>
            <a:headEnd/>
            <a:tailEnd/>
          </a:ln>
        </p:spPr>
        <p:txBody>
          <a:bodyPr>
            <a:spAutoFit/>
          </a:bodyPr>
          <a:lstStyle/>
          <a:p>
            <a:pPr eaLnBrk="1" hangingPunct="1"/>
            <a:r>
              <a:rPr lang="en-US">
                <a:latin typeface="Arial Black" pitchFamily="34" charset="0"/>
                <a:cs typeface="Arial" pitchFamily="34" charset="0"/>
              </a:rPr>
              <a:t>GOES-13</a:t>
            </a:r>
          </a:p>
        </p:txBody>
      </p:sp>
      <p:sp>
        <p:nvSpPr>
          <p:cNvPr id="7" name="Footer Placeholder 6"/>
          <p:cNvSpPr txBox="1">
            <a:spLocks noGrp="1"/>
          </p:cNvSpPr>
          <p:nvPr/>
        </p:nvSpPr>
        <p:spPr bwMode="auto">
          <a:xfrm>
            <a:off x="0" y="6553200"/>
            <a:ext cx="8077200" cy="304800"/>
          </a:xfrm>
          <a:prstGeom prst="rect">
            <a:avLst/>
          </a:prstGeom>
          <a:noFill/>
          <a:ln>
            <a:miter lim="800000"/>
            <a:headEnd/>
            <a:tailEnd/>
          </a:ln>
        </p:spPr>
        <p:txBody>
          <a:bodyPr lIns="640080"/>
          <a:lstStyle/>
          <a:p>
            <a:pPr eaLnBrk="1" hangingPunct="1">
              <a:defRPr/>
            </a:pPr>
            <a:r>
              <a:rPr lang="fr-FR" sz="1200">
                <a:solidFill>
                  <a:srgbClr val="0D6B6D"/>
                </a:solidFill>
                <a:latin typeface="Franklin Gothic Medium Cond" pitchFamily="34" charset="0"/>
              </a:rPr>
              <a:t>NOAA Satellite and Information Service:  National Environmental Satellite, Data, and Information Service (NESDIS)</a:t>
            </a:r>
            <a:endParaRPr lang="en-US" sz="1200">
              <a:solidFill>
                <a:srgbClr val="0D6B6D"/>
              </a:solidFill>
              <a:latin typeface="Franklin Gothic Medium Cond"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ChangeArrowheads="1"/>
          </p:cNvSpPr>
          <p:nvPr>
            <p:ph type="title" idx="4294967295"/>
          </p:nvPr>
        </p:nvSpPr>
        <p:spPr/>
        <p:txBody>
          <a:bodyPr rIns="182880" anchorCtr="0"/>
          <a:lstStyle/>
          <a:p>
            <a:r>
              <a:rPr lang="en-US" sz="4000" b="1"/>
              <a:t/>
            </a:r>
            <a:br>
              <a:rPr lang="en-US" sz="4000" b="1"/>
            </a:br>
            <a:r>
              <a:rPr lang="en-US" sz="4000" b="1"/>
              <a:t>GOES-12/13  (During eclipse)</a:t>
            </a:r>
            <a:br>
              <a:rPr lang="en-US" sz="4000" b="1"/>
            </a:br>
            <a:endParaRPr lang="en-US" sz="4000" b="1"/>
          </a:p>
        </p:txBody>
      </p:sp>
      <p:pic>
        <p:nvPicPr>
          <p:cNvPr id="644099" name="Picture 6" descr="080913_g12_g13_ir_anim"/>
          <p:cNvPicPr>
            <a:picLocks noGrp="1" noChangeAspect="1" noChangeArrowheads="1" noCrop="1"/>
          </p:cNvPicPr>
          <p:nvPr>
            <p:ph idx="4294967295"/>
          </p:nvPr>
        </p:nvPicPr>
        <p:blipFill>
          <a:blip r:embed="rId3" cstate="print"/>
          <a:srcRect/>
          <a:stretch>
            <a:fillRect/>
          </a:stretch>
        </p:blipFill>
        <p:spPr>
          <a:xfrm>
            <a:off x="1295400" y="1600200"/>
            <a:ext cx="6502400" cy="4876800"/>
          </a:xfrm>
        </p:spPr>
      </p:pic>
      <p:sp>
        <p:nvSpPr>
          <p:cNvPr id="644101" name="Rectangle 3"/>
          <p:cNvSpPr>
            <a:spLocks noChangeArrowheads="1"/>
          </p:cNvSpPr>
          <p:nvPr/>
        </p:nvSpPr>
        <p:spPr bwMode="auto">
          <a:xfrm>
            <a:off x="2976563" y="2519363"/>
            <a:ext cx="9144000" cy="0"/>
          </a:xfrm>
          <a:prstGeom prst="rect">
            <a:avLst/>
          </a:prstGeom>
          <a:noFill/>
          <a:ln w="9525">
            <a:noFill/>
            <a:miter lim="800000"/>
            <a:headEnd/>
            <a:tailEnd/>
          </a:ln>
        </p:spPr>
        <p:txBody>
          <a:bodyPr>
            <a:spAutoFit/>
          </a:bodyPr>
          <a:lstStyle/>
          <a:p>
            <a:pPr eaLnBrk="1" hangingPunct="1"/>
            <a:endParaRPr lang="en-US">
              <a:latin typeface="Arial Black" pitchFamily="34" charset="0"/>
              <a:cs typeface="Arial" pitchFamily="34" charset="0"/>
            </a:endParaRPr>
          </a:p>
        </p:txBody>
      </p:sp>
      <p:sp>
        <p:nvSpPr>
          <p:cNvPr id="644102" name="Text Box 4"/>
          <p:cNvSpPr txBox="1">
            <a:spLocks noChangeArrowheads="1"/>
          </p:cNvSpPr>
          <p:nvPr/>
        </p:nvSpPr>
        <p:spPr bwMode="auto">
          <a:xfrm rot="-5400000">
            <a:off x="5984082" y="3769518"/>
            <a:ext cx="5162550" cy="366713"/>
          </a:xfrm>
          <a:prstGeom prst="rect">
            <a:avLst/>
          </a:prstGeom>
          <a:noFill/>
          <a:ln w="9525">
            <a:noFill/>
            <a:miter lim="800000"/>
            <a:headEnd/>
            <a:tailEnd/>
          </a:ln>
        </p:spPr>
        <p:txBody>
          <a:bodyPr wrap="none">
            <a:spAutoFit/>
          </a:bodyPr>
          <a:lstStyle/>
          <a:p>
            <a:pPr eaLnBrk="1" hangingPunct="1"/>
            <a:r>
              <a:rPr lang="en-US">
                <a:latin typeface="Arial Black" pitchFamily="34" charset="0"/>
                <a:cs typeface="Arial" pitchFamily="34" charset="0"/>
              </a:rPr>
              <a:t>Figure courtesy of S. Bachmeier, CIMSS</a:t>
            </a:r>
          </a:p>
        </p:txBody>
      </p:sp>
      <p:sp>
        <p:nvSpPr>
          <p:cNvPr id="644103" name="Text Box 5"/>
          <p:cNvSpPr txBox="1">
            <a:spLocks noChangeArrowheads="1"/>
          </p:cNvSpPr>
          <p:nvPr/>
        </p:nvSpPr>
        <p:spPr bwMode="auto">
          <a:xfrm rot="-5400000">
            <a:off x="-1404144" y="3842544"/>
            <a:ext cx="5006975" cy="369888"/>
          </a:xfrm>
          <a:prstGeom prst="rect">
            <a:avLst/>
          </a:prstGeom>
          <a:noFill/>
          <a:ln w="9525">
            <a:noFill/>
            <a:miter lim="800000"/>
            <a:headEnd/>
            <a:tailEnd/>
          </a:ln>
        </p:spPr>
        <p:txBody>
          <a:bodyPr wrap="none">
            <a:spAutoFit/>
          </a:bodyPr>
          <a:lstStyle/>
          <a:p>
            <a:pPr eaLnBrk="1" hangingPunct="1"/>
            <a:r>
              <a:rPr lang="en-US" b="1">
                <a:solidFill>
                  <a:schemeClr val="bg1"/>
                </a:solidFill>
                <a:latin typeface="Arial Black" pitchFamily="34" charset="0"/>
                <a:cs typeface="Arial" pitchFamily="34" charset="0"/>
              </a:rPr>
              <a:t>GOES-13                                  GOES-12</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idx="4294967295"/>
          </p:nvPr>
        </p:nvSpPr>
        <p:spPr>
          <a:xfrm>
            <a:off x="1371600" y="533400"/>
            <a:ext cx="7620000" cy="990600"/>
          </a:xfrm>
        </p:spPr>
        <p:txBody>
          <a:bodyPr rIns="182880" anchorCtr="0"/>
          <a:lstStyle/>
          <a:p>
            <a:r>
              <a:rPr lang="en-US" sz="4000" dirty="0">
                <a:solidFill>
                  <a:schemeClr val="tx1"/>
                </a:solidFill>
                <a:effectLst>
                  <a:outerShdw blurRad="38100" dist="38100" dir="2700000" algn="tl">
                    <a:srgbClr val="010199"/>
                  </a:outerShdw>
                </a:effectLst>
              </a:rPr>
              <a:t>Satellite Imagery to </a:t>
            </a:r>
            <a:br>
              <a:rPr lang="en-US" sz="4000" dirty="0">
                <a:solidFill>
                  <a:schemeClr val="tx1"/>
                </a:solidFill>
                <a:effectLst>
                  <a:outerShdw blurRad="38100" dist="38100" dir="2700000" algn="tl">
                    <a:srgbClr val="010199"/>
                  </a:outerShdw>
                </a:effectLst>
              </a:rPr>
            </a:br>
            <a:r>
              <a:rPr lang="en-US" sz="4000" dirty="0">
                <a:solidFill>
                  <a:schemeClr val="tx1"/>
                </a:solidFill>
                <a:effectLst>
                  <a:outerShdw blurRad="38100" dist="38100" dir="2700000" algn="tl">
                    <a:srgbClr val="010199"/>
                  </a:outerShdw>
                </a:effectLst>
              </a:rPr>
              <a:t>National Weather Service</a:t>
            </a:r>
            <a:r>
              <a:rPr lang="en-US" sz="4000" b="1" dirty="0">
                <a:solidFill>
                  <a:schemeClr val="tx1"/>
                </a:solidFill>
                <a:effectLst>
                  <a:outerShdw blurRad="38100" dist="38100" dir="2700000" algn="tl">
                    <a:srgbClr val="010199"/>
                  </a:outerShdw>
                </a:effectLst>
              </a:rPr>
              <a:t/>
            </a:r>
            <a:br>
              <a:rPr lang="en-US" sz="4000" b="1" dirty="0">
                <a:solidFill>
                  <a:schemeClr val="tx1"/>
                </a:solidFill>
                <a:effectLst>
                  <a:outerShdw blurRad="38100" dist="38100" dir="2700000" algn="tl">
                    <a:srgbClr val="010199"/>
                  </a:outerShdw>
                </a:effectLst>
              </a:rPr>
            </a:br>
            <a:r>
              <a:rPr lang="en-US" sz="2000" dirty="0">
                <a:solidFill>
                  <a:srgbClr val="FFFF00"/>
                </a:solidFill>
              </a:rPr>
              <a:t>http://www.nws.noaa.gov/om/ord/iob/NOAAPORT/index.shtml</a:t>
            </a:r>
            <a:r>
              <a:rPr lang="en-US" sz="2000" dirty="0"/>
              <a:t/>
            </a:r>
            <a:br>
              <a:rPr lang="en-US" sz="2000" dirty="0"/>
            </a:br>
            <a:endParaRPr lang="en-US" sz="2000" b="1" dirty="0"/>
          </a:p>
        </p:txBody>
      </p:sp>
      <p:pic>
        <p:nvPicPr>
          <p:cNvPr id="672771" name="Picture 4" descr="awips-wv-loop"/>
          <p:cNvPicPr>
            <a:picLocks noGrp="1" noChangeAspect="1" noChangeArrowheads="1" noCrop="1"/>
          </p:cNvPicPr>
          <p:nvPr>
            <p:ph sz="half" idx="4294967295"/>
          </p:nvPr>
        </p:nvPicPr>
        <p:blipFill>
          <a:blip r:embed="rId3" cstate="print"/>
          <a:srcRect/>
          <a:stretch>
            <a:fillRect/>
          </a:stretch>
        </p:blipFill>
        <p:spPr>
          <a:xfrm>
            <a:off x="457200" y="1955800"/>
            <a:ext cx="4922838" cy="3983038"/>
          </a:xfrm>
        </p:spPr>
      </p:pic>
      <p:sp>
        <p:nvSpPr>
          <p:cNvPr id="8" name="Content Placeholder 7"/>
          <p:cNvSpPr>
            <a:spLocks noGrp="1"/>
          </p:cNvSpPr>
          <p:nvPr>
            <p:ph sz="half" idx="4294967295"/>
          </p:nvPr>
        </p:nvSpPr>
        <p:spPr>
          <a:xfrm>
            <a:off x="5372100" y="1600200"/>
            <a:ext cx="3771900" cy="4953000"/>
          </a:xfrm>
        </p:spPr>
        <p:txBody>
          <a:bodyPr/>
          <a:lstStyle/>
          <a:p>
            <a:pPr marL="338138" lvl="1" indent="-166688">
              <a:spcBef>
                <a:spcPct val="50000"/>
              </a:spcBef>
              <a:buFont typeface="Wingdings" pitchFamily="2" charset="2"/>
              <a:buNone/>
            </a:pPr>
            <a:endParaRPr lang="en-US" b="1" u="sng" dirty="0"/>
          </a:p>
          <a:p>
            <a:pPr marL="338138" lvl="1" indent="-166688">
              <a:spcBef>
                <a:spcPct val="50000"/>
              </a:spcBef>
              <a:buFont typeface="Wingdings" pitchFamily="2" charset="2"/>
              <a:buNone/>
            </a:pPr>
            <a:r>
              <a:rPr lang="en-US" u="sng" dirty="0">
                <a:solidFill>
                  <a:srgbClr val="FF0000"/>
                </a:solidFill>
                <a:effectLst>
                  <a:outerShdw blurRad="38100" dist="38100" dir="2700000" algn="tl">
                    <a:srgbClr val="FFFFFF"/>
                  </a:outerShdw>
                </a:effectLst>
                <a:latin typeface="Franklin Gothic Medium" pitchFamily="34" charset="0"/>
              </a:rPr>
              <a:t>AWIPS Display</a:t>
            </a:r>
          </a:p>
          <a:p>
            <a:pPr marL="338138" lvl="1" indent="-166688">
              <a:spcBef>
                <a:spcPct val="50000"/>
              </a:spcBef>
            </a:pPr>
            <a:r>
              <a:rPr lang="en-US" dirty="0">
                <a:latin typeface="Franklin Gothic Medium" pitchFamily="34" charset="0"/>
              </a:rPr>
              <a:t>Used at: </a:t>
            </a:r>
          </a:p>
          <a:p>
            <a:pPr marL="738188" lvl="2" indent="-166688">
              <a:spcBef>
                <a:spcPct val="50000"/>
              </a:spcBef>
            </a:pPr>
            <a:r>
              <a:rPr lang="en-US" sz="1800" dirty="0">
                <a:latin typeface="Franklin Gothic Medium" pitchFamily="34" charset="0"/>
              </a:rPr>
              <a:t>NWS Forecast Offices</a:t>
            </a:r>
          </a:p>
          <a:p>
            <a:pPr marL="738188" lvl="2" indent="-166688">
              <a:spcBef>
                <a:spcPct val="50000"/>
              </a:spcBef>
            </a:pPr>
            <a:r>
              <a:rPr lang="en-US" sz="1800" dirty="0">
                <a:latin typeface="Franklin Gothic Medium" pitchFamily="34" charset="0"/>
              </a:rPr>
              <a:t>National </a:t>
            </a:r>
            <a:r>
              <a:rPr lang="en-US" sz="1800" dirty="0" smtClean="0">
                <a:latin typeface="Franklin Gothic Medium" pitchFamily="34" charset="0"/>
              </a:rPr>
              <a:t>Centers (N-AWIPS)</a:t>
            </a:r>
            <a:endParaRPr lang="en-US" sz="1800" dirty="0">
              <a:latin typeface="Franklin Gothic Medium" pitchFamily="34" charset="0"/>
            </a:endParaRPr>
          </a:p>
          <a:p>
            <a:pPr marL="738188" lvl="2" indent="-166688">
              <a:spcBef>
                <a:spcPct val="50000"/>
              </a:spcBef>
            </a:pPr>
            <a:r>
              <a:rPr lang="en-US" sz="1800" dirty="0">
                <a:latin typeface="Franklin Gothic Medium" pitchFamily="34" charset="0"/>
              </a:rPr>
              <a:t>River Forecast Centers</a:t>
            </a:r>
          </a:p>
          <a:p>
            <a:pPr marL="738188" lvl="2" indent="-166688">
              <a:spcBef>
                <a:spcPct val="50000"/>
              </a:spcBef>
            </a:pPr>
            <a:r>
              <a:rPr lang="en-US" sz="1800" dirty="0">
                <a:latin typeface="Franklin Gothic Medium" pitchFamily="34" charset="0"/>
              </a:rPr>
              <a:t>NESDIS</a:t>
            </a:r>
          </a:p>
          <a:p>
            <a:pPr marL="738188" lvl="2" indent="-166688">
              <a:spcBef>
                <a:spcPct val="50000"/>
              </a:spcBef>
            </a:pPr>
            <a:r>
              <a:rPr lang="en-US" sz="1800" dirty="0" smtClean="0">
                <a:latin typeface="Franklin Gothic Medium" pitchFamily="34" charset="0"/>
              </a:rPr>
              <a:t>Others</a:t>
            </a:r>
          </a:p>
          <a:p>
            <a:pPr marL="738188" lvl="2" indent="-166688">
              <a:spcBef>
                <a:spcPct val="50000"/>
              </a:spcBef>
              <a:buNone/>
            </a:pPr>
            <a:endParaRPr lang="en-US" sz="1800" dirty="0">
              <a:latin typeface="Franklin Gothic Medium" pitchFamily="34" charset="0"/>
            </a:endParaRPr>
          </a:p>
          <a:p>
            <a:endParaRPr lang="en-US" sz="2800" dirty="0"/>
          </a:p>
        </p:txBody>
      </p:sp>
      <p:sp>
        <p:nvSpPr>
          <p:cNvPr id="9" name="TextBox 8"/>
          <p:cNvSpPr txBox="1"/>
          <p:nvPr/>
        </p:nvSpPr>
        <p:spPr>
          <a:xfrm>
            <a:off x="5791200" y="5486400"/>
            <a:ext cx="3090863" cy="369888"/>
          </a:xfrm>
          <a:prstGeom prst="rect">
            <a:avLst/>
          </a:prstGeom>
          <a:noFill/>
        </p:spPr>
        <p:txBody>
          <a:bodyPr wrap="none">
            <a:spAutoFit/>
          </a:bodyPr>
          <a:lstStyle/>
          <a:p>
            <a:pPr eaLnBrk="1" hangingPunct="1">
              <a:defRPr/>
            </a:pPr>
            <a:r>
              <a:rPr lang="en-US" i="1" dirty="0">
                <a:solidFill>
                  <a:schemeClr val="bg1"/>
                </a:solidFill>
                <a:latin typeface="+mj-lt"/>
                <a:cs typeface="Arial" pitchFamily="34" charset="0"/>
              </a:rPr>
              <a:t>See Talk at 9:45 on AWIPS-2</a:t>
            </a:r>
            <a:r>
              <a:rPr lang="en-US" i="1" dirty="0">
                <a:solidFill>
                  <a:schemeClr val="bg1"/>
                </a:solidFill>
                <a:latin typeface="Arial Black"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3" name="Rectangle 3"/>
          <p:cNvSpPr>
            <a:spLocks noGrp="1" noChangeArrowheads="1"/>
          </p:cNvSpPr>
          <p:nvPr>
            <p:ph type="subTitle" idx="1"/>
          </p:nvPr>
        </p:nvSpPr>
        <p:spPr>
          <a:xfrm>
            <a:off x="1447800" y="4495800"/>
            <a:ext cx="6400800" cy="1752600"/>
          </a:xfrm>
        </p:spPr>
        <p:txBody>
          <a:bodyPr/>
          <a:lstStyle/>
          <a:p>
            <a:pPr>
              <a:lnSpc>
                <a:spcPct val="80000"/>
              </a:lnSpc>
            </a:pPr>
            <a:endParaRPr lang="en-US" sz="1800" dirty="0"/>
          </a:p>
          <a:p>
            <a:pPr>
              <a:lnSpc>
                <a:spcPct val="80000"/>
              </a:lnSpc>
            </a:pPr>
            <a:endParaRPr lang="en-US" sz="1800" dirty="0"/>
          </a:p>
          <a:p>
            <a:pPr>
              <a:lnSpc>
                <a:spcPct val="80000"/>
              </a:lnSpc>
            </a:pPr>
            <a:r>
              <a:rPr lang="en-US" sz="1800" dirty="0"/>
              <a:t>Precipitation Desk</a:t>
            </a:r>
          </a:p>
          <a:p>
            <a:pPr>
              <a:lnSpc>
                <a:spcPct val="80000"/>
              </a:lnSpc>
            </a:pPr>
            <a:r>
              <a:rPr lang="en-US" sz="1800" dirty="0"/>
              <a:t>Contact: </a:t>
            </a:r>
            <a:r>
              <a:rPr lang="en-US" sz="1800" dirty="0" smtClean="0"/>
              <a:t>301-683-1404</a:t>
            </a:r>
            <a:endParaRPr lang="en-US" sz="1800" dirty="0"/>
          </a:p>
          <a:p>
            <a:pPr>
              <a:lnSpc>
                <a:spcPct val="80000"/>
              </a:lnSpc>
            </a:pPr>
            <a:r>
              <a:rPr lang="en-US" sz="1800" dirty="0"/>
              <a:t>Email: </a:t>
            </a:r>
            <a:r>
              <a:rPr lang="en-US" sz="1800" dirty="0">
                <a:hlinkClick r:id="rId2"/>
              </a:rPr>
              <a:t>SSDPrecip@noaa.gov</a:t>
            </a:r>
            <a:r>
              <a:rPr lang="en-US" sz="1800" dirty="0"/>
              <a:t> </a:t>
            </a:r>
          </a:p>
          <a:p>
            <a:pPr>
              <a:lnSpc>
                <a:spcPct val="80000"/>
              </a:lnSpc>
            </a:pPr>
            <a:r>
              <a:rPr lang="en-US" sz="1800" dirty="0"/>
              <a:t>Team Lead: John </a:t>
            </a:r>
            <a:r>
              <a:rPr lang="en-US" sz="1800" dirty="0" err="1"/>
              <a:t>Simko</a:t>
            </a:r>
            <a:endParaRPr lang="en-US" sz="1800" dirty="0"/>
          </a:p>
        </p:txBody>
      </p:sp>
      <p:pic>
        <p:nvPicPr>
          <p:cNvPr id="824324" name="Picture 4"/>
          <p:cNvPicPr>
            <a:picLocks noChangeAspect="1" noChangeArrowheads="1"/>
          </p:cNvPicPr>
          <p:nvPr/>
        </p:nvPicPr>
        <p:blipFill>
          <a:blip r:embed="rId3" cstate="print"/>
          <a:srcRect/>
          <a:stretch>
            <a:fillRect/>
          </a:stretch>
        </p:blipFill>
        <p:spPr bwMode="auto">
          <a:xfrm>
            <a:off x="2438400" y="2362200"/>
            <a:ext cx="4171950" cy="2579688"/>
          </a:xfrm>
          <a:prstGeom prst="rect">
            <a:avLst/>
          </a:prstGeom>
          <a:noFill/>
          <a:ln w="9525">
            <a:noFill/>
            <a:miter lim="800000"/>
            <a:headEnd/>
            <a:tailEnd/>
          </a:ln>
          <a:effectLst/>
        </p:spPr>
      </p:pic>
      <p:sp>
        <p:nvSpPr>
          <p:cNvPr id="824325" name="Rectangle 5"/>
          <p:cNvSpPr>
            <a:spLocks noGrp="1" noChangeArrowheads="1"/>
          </p:cNvSpPr>
          <p:nvPr>
            <p:ph type="ctrTitle"/>
          </p:nvPr>
        </p:nvSpPr>
        <p:spPr>
          <a:xfrm>
            <a:off x="1600200" y="990600"/>
            <a:ext cx="5791200" cy="228600"/>
          </a:xfrm>
        </p:spPr>
        <p:txBody>
          <a:bodyPr/>
          <a:lstStyle/>
          <a:p>
            <a:r>
              <a:rPr lang="en-US" sz="4000" dirty="0">
                <a:solidFill>
                  <a:schemeClr val="tx1"/>
                </a:solidFill>
              </a:rPr>
              <a:t>NESDIS</a:t>
            </a:r>
            <a:br>
              <a:rPr lang="en-US" sz="4000" dirty="0">
                <a:solidFill>
                  <a:schemeClr val="tx1"/>
                </a:solidFill>
              </a:rPr>
            </a:br>
            <a:r>
              <a:rPr lang="en-US" sz="4000" dirty="0">
                <a:solidFill>
                  <a:schemeClr val="tx1"/>
                </a:solidFill>
              </a:rPr>
              <a:t>Satellite Analysis Branch</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57200" y="2819400"/>
            <a:ext cx="8229600" cy="1139825"/>
          </a:xfrm>
        </p:spPr>
        <p:txBody>
          <a:bodyPr/>
          <a:lstStyle/>
          <a:p>
            <a:r>
              <a:rPr lang="en-US" sz="8000" b="1">
                <a:solidFill>
                  <a:schemeClr val="tx1"/>
                </a:solidFill>
                <a:effectLst>
                  <a:outerShdw blurRad="38100" dist="38100" dir="2700000" algn="tl">
                    <a:srgbClr val="010199"/>
                  </a:outerShdw>
                </a:effectLst>
              </a:rPr>
              <a:t>GOES-R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81000" y="1297780"/>
          <a:ext cx="8458200" cy="5029201"/>
        </p:xfrm>
        <a:graphic>
          <a:graphicData uri="http://schemas.openxmlformats.org/drawingml/2006/table">
            <a:tbl>
              <a:tblPr/>
              <a:tblGrid>
                <a:gridCol w="914400"/>
                <a:gridCol w="2514600"/>
                <a:gridCol w="4419600"/>
                <a:gridCol w="609600"/>
              </a:tblGrid>
              <a:tr h="8705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charset="0"/>
                          <a:ea typeface="ＭＳ Ｐゴシック" charset="0"/>
                          <a:cs typeface="ＭＳ Ｐゴシック" charset="0"/>
                        </a:rPr>
                        <a:t>Program/System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6092"/>
                    </a:solidFill>
                  </a:tcPr>
                </a:tc>
                <a:tc gridSpan="2">
                  <a:txBody>
                    <a:bodyPr/>
                    <a:lstStyle/>
                    <a:p>
                      <a:pPr marL="227013"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r>
                        <a:rPr kumimoji="0" lang="en-US" sz="1400" b="1" i="0" u="none" strike="noStrike" cap="none" normalizeH="0" baseline="0" dirty="0" smtClean="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endPar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227013"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227013"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376092"/>
                        </a:gs>
                        <a:gs pos="100000">
                          <a:srgbClr val="376092">
                            <a:alpha val="53000"/>
                          </a:srgbClr>
                        </a:gs>
                        <a:gs pos="50000">
                          <a:srgbClr val="376092"/>
                        </a:gs>
                        <a:gs pos="100000">
                          <a:srgbClr val="376092">
                            <a:alpha val="0"/>
                          </a:srgbClr>
                        </a:gs>
                      </a:gsLst>
                      <a:lin ang="0" scaled="1"/>
                    </a:gradFill>
                  </a:tcPr>
                </a:tc>
                <a:tc hMerge="1">
                  <a:txBody>
                    <a:bodyPr/>
                    <a:lstStyle/>
                    <a:p>
                      <a:endParaRPr lang="en-US"/>
                    </a:p>
                  </a:txBody>
                  <a:tcPr/>
                </a:tc>
              </a:tr>
              <a:tr h="84537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charset="0"/>
                          <a:ea typeface="ＭＳ Ｐゴシック" charset="0"/>
                          <a:cs typeface="ＭＳ Ｐゴシック" charset="0"/>
                        </a:rPr>
                        <a:t>Flight Segment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54075"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04A7B"/>
                    </a:solidFill>
                  </a:tcPr>
                </a:tc>
                <a:tc>
                  <a:txBody>
                    <a:bodyPr/>
                    <a:lstStyle/>
                    <a:p>
                      <a:pPr marL="461963" marR="0" lvl="0" indent="-317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04A7B"/>
                        </a:gs>
                        <a:gs pos="100000">
                          <a:srgbClr val="604A7B">
                            <a:alpha val="72640"/>
                          </a:srgbClr>
                        </a:gs>
                        <a:gs pos="100000">
                          <a:srgbClr val="604A7B">
                            <a:alpha val="28000"/>
                          </a:srgbClr>
                        </a:gs>
                      </a:gsLst>
                      <a:lin ang="0" scaled="1"/>
                    </a:gra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180644">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8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04A7B"/>
                    </a:solidFill>
                  </a:tcPr>
                </a:tc>
                <a:tc>
                  <a:txBody>
                    <a:bodyPr/>
                    <a:lstStyle/>
                    <a:p>
                      <a:pPr marL="287338" marR="0" lvl="0" indent="0" algn="ctr" defTabSz="914400" rtl="0" eaLnBrk="1" fontAlgn="base" latinLnBrk="0" hangingPunct="1">
                        <a:lnSpc>
                          <a:spcPct val="100000"/>
                        </a:lnSpc>
                        <a:spcBef>
                          <a:spcPct val="0"/>
                        </a:spcBef>
                        <a:spcAft>
                          <a:spcPct val="0"/>
                        </a:spcAft>
                        <a:buClrTx/>
                        <a:buSzTx/>
                        <a:buFont typeface="Wingdings" charset="0"/>
                        <a:buNone/>
                        <a:tabLst/>
                      </a:pPr>
                      <a:endPar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287338" marR="0" lvl="0" indent="0" algn="ctr" defTabSz="914400" rtl="0" eaLnBrk="1" fontAlgn="base" latinLnBrk="0" hangingPunct="1">
                        <a:lnSpc>
                          <a:spcPct val="100000"/>
                        </a:lnSpc>
                        <a:spcBef>
                          <a:spcPct val="0"/>
                        </a:spcBef>
                        <a:spcAft>
                          <a:spcPct val="0"/>
                        </a:spcAft>
                        <a:buClrTx/>
                        <a:buSzTx/>
                        <a:buFont typeface="Wingdings" charset="0"/>
                        <a:buNone/>
                        <a:tabLst/>
                      </a:pPr>
                      <a:endPar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287338"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p>
                    <a:p>
                      <a:pPr marL="287338" marR="0" lvl="0" indent="0"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04A7B"/>
                        </a:gs>
                        <a:gs pos="100000">
                          <a:srgbClr val="604A7B">
                            <a:alpha val="72640"/>
                          </a:srgbClr>
                        </a:gs>
                        <a:gs pos="100000">
                          <a:srgbClr val="604A7B">
                            <a:alpha val="28000"/>
                          </a:srgbClr>
                        </a:gs>
                      </a:gsLst>
                      <a:lin ang="0" scaled="1"/>
                    </a:gradFill>
                  </a:tcPr>
                </a:tc>
                <a:tc vMerge="1">
                  <a:txBody>
                    <a:bodyPr/>
                    <a:lstStyle/>
                    <a:p>
                      <a:endParaRPr lang="en-US"/>
                    </a:p>
                  </a:txBody>
                  <a:tcPr/>
                </a:tc>
              </a:tr>
              <a:tr h="21326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charset="0"/>
                          <a:ea typeface="ＭＳ Ｐゴシック" charset="0"/>
                          <a:cs typeface="ＭＳ Ｐゴシック" charset="0"/>
                        </a:rPr>
                        <a:t>Ground </a:t>
                      </a:r>
                      <a:r>
                        <a:rPr kumimoji="0" lang="en-US" sz="1400" b="1" i="0" u="none" strike="noStrike" cap="none" normalizeH="0" baseline="0" dirty="0" smtClean="0">
                          <a:ln>
                            <a:noFill/>
                          </a:ln>
                          <a:solidFill>
                            <a:srgbClr val="000000"/>
                          </a:solidFill>
                          <a:effectLst/>
                          <a:latin typeface="Calibri" charset="0"/>
                          <a:ea typeface="ＭＳ Ｐゴシック" charset="0"/>
                          <a:cs typeface="ＭＳ Ｐゴシック" charset="0"/>
                        </a:rPr>
                        <a:t>Segment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0"/>
                        <a:buNone/>
                        <a:tabLst/>
                      </a:pPr>
                      <a:endParaRPr kumimoji="0" lang="en-US" sz="1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F6228"/>
                    </a:solidFill>
                  </a:tcPr>
                </a:tc>
                <a:tc>
                  <a:txBody>
                    <a:bodyPr/>
                    <a:lstStyle/>
                    <a:p>
                      <a:pPr marL="514350" marR="0" lvl="0" indent="-17462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r>
                        <a:rPr kumimoji="0" lang="en-US" sz="1400" b="1" i="0" u="none" strike="noStrike" cap="none" normalizeH="0" baseline="0" dirty="0" smtClean="0">
                          <a:ln>
                            <a:noFill/>
                          </a:ln>
                          <a:solidFill>
                            <a:schemeClr val="tx1"/>
                          </a:solidFill>
                          <a:effectLst>
                            <a:outerShdw blurRad="38100" dist="38100" dir="2700000" algn="tl">
                              <a:srgbClr val="FFFFFF"/>
                            </a:outerShdw>
                          </a:effectLst>
                          <a:latin typeface="Calibri" charset="0"/>
                          <a:ea typeface="ＭＳ Ｐゴシック" charset="0"/>
                          <a:cs typeface="ＭＳ Ｐゴシック" charset="0"/>
                        </a:rPr>
                        <a:t>   </a:t>
                      </a:r>
                      <a:endPar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514350" marR="0" lvl="0" indent="-17462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endPar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p>
                      <a:pPr marL="514350" marR="0" lvl="0" indent="-174625" algn="l" defTabSz="914400" rtl="0" eaLnBrk="1" fontAlgn="base" latinLnBrk="0" hangingPunct="1">
                        <a:lnSpc>
                          <a:spcPct val="100000"/>
                        </a:lnSpc>
                        <a:spcBef>
                          <a:spcPct val="0"/>
                        </a:spcBef>
                        <a:spcAft>
                          <a:spcPct val="0"/>
                        </a:spcAft>
                        <a:buClrTx/>
                        <a:buSzTx/>
                        <a:buFont typeface="Wingdings" charset="0"/>
                        <a:buNone/>
                        <a:tabLst/>
                      </a:pPr>
                      <a:r>
                        <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r>
                        <a:rPr kumimoji="0" lang="en-US" sz="1400" b="1" i="0" u="none" strike="noStrike" cap="none" normalizeH="0" baseline="0" dirty="0" smtClean="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rPr>
                        <a:t>       </a:t>
                      </a:r>
                      <a:endParaRPr kumimoji="0" lang="en-US" sz="1400" b="1" i="0" u="none" strike="noStrike" cap="none" normalizeH="0" baseline="0" dirty="0">
                        <a:ln>
                          <a:noFill/>
                        </a:ln>
                        <a:solidFill>
                          <a:schemeClr val="tx1"/>
                        </a:solidFill>
                        <a:effectLst>
                          <a:outerShdw blurRad="38100" dist="38100" dir="2700000" algn="tl">
                            <a:srgbClr val="000000"/>
                          </a:outerShdw>
                        </a:effectLst>
                        <a:latin typeface="Calibri"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4F6228"/>
                        </a:gs>
                        <a:gs pos="100000">
                          <a:srgbClr val="4F6228">
                            <a:alpha val="72640"/>
                          </a:srgbClr>
                        </a:gs>
                        <a:gs pos="100000">
                          <a:srgbClr val="4F6228">
                            <a:alpha val="28000"/>
                          </a:srgbClr>
                        </a:gs>
                      </a:gsLst>
                      <a:lin ang="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cxnSp>
        <p:nvCxnSpPr>
          <p:cNvPr id="13" name="Straight Connector 12"/>
          <p:cNvCxnSpPr/>
          <p:nvPr/>
        </p:nvCxnSpPr>
        <p:spPr>
          <a:xfrm rot="5400000">
            <a:off x="72232" y="3815556"/>
            <a:ext cx="5035550" cy="1587"/>
          </a:xfrm>
          <a:prstGeom prst="line">
            <a:avLst/>
          </a:prstGeom>
          <a:ln w="6350" cap="flat" cmpd="sng" algn="ctr">
            <a:solidFill>
              <a:srgbClr val="000000">
                <a:alpha val="70000"/>
              </a:srgb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29200" y="1296988"/>
            <a:ext cx="0" cy="5029200"/>
          </a:xfrm>
          <a:prstGeom prst="line">
            <a:avLst/>
          </a:prstGeom>
          <a:ln w="6350" cap="flat" cmpd="sng" algn="ctr">
            <a:solidFill>
              <a:srgbClr val="000000">
                <a:alpha val="70000"/>
              </a:srgb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247775" y="3811588"/>
            <a:ext cx="5105400" cy="0"/>
          </a:xfrm>
          <a:prstGeom prst="line">
            <a:avLst/>
          </a:prstGeom>
          <a:ln w="6350" cap="flat" cmpd="sng" algn="ctr">
            <a:solidFill>
              <a:srgbClr val="000000">
                <a:alpha val="70000"/>
              </a:srgb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559969" y="3796506"/>
            <a:ext cx="5073650" cy="1588"/>
          </a:xfrm>
          <a:prstGeom prst="line">
            <a:avLst/>
          </a:prstGeom>
          <a:ln w="6350" cap="flat" cmpd="sng" algn="ctr">
            <a:solidFill>
              <a:schemeClr val="bg1">
                <a:alpha val="70000"/>
              </a:scheme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68" name="TextBox 21"/>
          <p:cNvSpPr txBox="1">
            <a:spLocks noChangeArrowheads="1"/>
          </p:cNvSpPr>
          <p:nvPr/>
        </p:nvSpPr>
        <p:spPr bwMode="auto">
          <a:xfrm>
            <a:off x="1911350" y="1403350"/>
            <a:ext cx="1447800" cy="5238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a:solidFill>
                  <a:srgbClr val="FFFFFF"/>
                </a:solidFill>
                <a:latin typeface="+mj-lt"/>
              </a:rPr>
              <a:t>System Design Review complete</a:t>
            </a:r>
          </a:p>
        </p:txBody>
      </p:sp>
      <p:cxnSp>
        <p:nvCxnSpPr>
          <p:cNvPr id="21" name="Straight Connector 20"/>
          <p:cNvCxnSpPr/>
          <p:nvPr/>
        </p:nvCxnSpPr>
        <p:spPr>
          <a:xfrm flipH="1">
            <a:off x="3371850" y="1292225"/>
            <a:ext cx="0" cy="5033963"/>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52649" name="TextBox 23"/>
          <p:cNvSpPr txBox="1">
            <a:spLocks noChangeArrowheads="1"/>
          </p:cNvSpPr>
          <p:nvPr/>
        </p:nvSpPr>
        <p:spPr bwMode="auto">
          <a:xfrm>
            <a:off x="1527175" y="1316038"/>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752650" name="TextBox 26"/>
          <p:cNvSpPr txBox="1">
            <a:spLocks noChangeArrowheads="1"/>
          </p:cNvSpPr>
          <p:nvPr/>
        </p:nvSpPr>
        <p:spPr bwMode="auto">
          <a:xfrm>
            <a:off x="2124075" y="3582988"/>
            <a:ext cx="1676400" cy="461962"/>
          </a:xfrm>
          <a:prstGeom prst="rect">
            <a:avLst/>
          </a:prstGeom>
          <a:noFill/>
          <a:ln w="9525">
            <a:noFill/>
            <a:miter lim="800000"/>
            <a:headEnd/>
            <a:tailEnd/>
          </a:ln>
        </p:spPr>
        <p:txBody>
          <a:bodyPr>
            <a:spAutoFit/>
          </a:bodyPr>
          <a:lstStyle/>
          <a:p>
            <a:pPr eaLnBrk="1" hangingPunct="1"/>
            <a:r>
              <a:rPr lang="en-US" sz="1200" b="1">
                <a:solidFill>
                  <a:srgbClr val="FFFFFF"/>
                </a:solidFill>
                <a:ea typeface="ＭＳ Ｐゴシック"/>
                <a:cs typeface="ＭＳ Ｐゴシック"/>
              </a:rPr>
              <a:t>All instruments have passed CDR</a:t>
            </a:r>
          </a:p>
        </p:txBody>
      </p:sp>
      <p:sp>
        <p:nvSpPr>
          <p:cNvPr id="752651" name="TextBox 28"/>
          <p:cNvSpPr txBox="1">
            <a:spLocks noChangeArrowheads="1"/>
          </p:cNvSpPr>
          <p:nvPr/>
        </p:nvSpPr>
        <p:spPr bwMode="auto">
          <a:xfrm>
            <a:off x="1793875" y="3444875"/>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18476" name="TextBox 34"/>
          <p:cNvSpPr txBox="1">
            <a:spLocks noChangeArrowheads="1"/>
          </p:cNvSpPr>
          <p:nvPr/>
        </p:nvSpPr>
        <p:spPr bwMode="auto">
          <a:xfrm>
            <a:off x="1811338" y="5676900"/>
            <a:ext cx="2228850" cy="5238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100 % </a:t>
            </a:r>
            <a:r>
              <a:rPr lang="en-US" sz="1400" b="1" dirty="0">
                <a:solidFill>
                  <a:srgbClr val="FFFFFF"/>
                </a:solidFill>
                <a:latin typeface="+mj-lt"/>
              </a:rPr>
              <a:t>delivery of baseline product algorithms</a:t>
            </a:r>
          </a:p>
        </p:txBody>
      </p:sp>
      <p:sp>
        <p:nvSpPr>
          <p:cNvPr id="752653" name="TextBox 40"/>
          <p:cNvSpPr txBox="1">
            <a:spLocks noChangeArrowheads="1"/>
          </p:cNvSpPr>
          <p:nvPr/>
        </p:nvSpPr>
        <p:spPr bwMode="auto">
          <a:xfrm>
            <a:off x="1477963" y="5607050"/>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39" name="TextBox 44"/>
          <p:cNvSpPr txBox="1">
            <a:spLocks noChangeArrowheads="1"/>
          </p:cNvSpPr>
          <p:nvPr/>
        </p:nvSpPr>
        <p:spPr bwMode="auto">
          <a:xfrm>
            <a:off x="1226427" y="2109967"/>
            <a:ext cx="323165" cy="838603"/>
          </a:xfrm>
          <a:prstGeom prst="rect">
            <a:avLst/>
          </a:prstGeom>
          <a:noFill/>
          <a:ln w="9525">
            <a:noFill/>
            <a:miter lim="800000"/>
            <a:headEnd/>
            <a:tailEnd/>
          </a:ln>
        </p:spPr>
        <p:txBody>
          <a:bodyPr vert="vert270">
            <a:spAutoFit/>
          </a:bodyPr>
          <a:lstStyle/>
          <a:p>
            <a:pPr eaLnBrk="1" hangingPunct="1">
              <a:defRPr/>
            </a:pPr>
            <a:r>
              <a:rPr lang="en-US" sz="900" b="1" dirty="0">
                <a:solidFill>
                  <a:schemeClr val="tx2">
                    <a:lumMod val="20000"/>
                    <a:lumOff val="80000"/>
                  </a:schemeClr>
                </a:solidFill>
                <a:latin typeface="Arial" charset="0"/>
                <a:ea typeface="ＭＳ Ｐゴシック" pitchFamily="34" charset="-128"/>
              </a:rPr>
              <a:t>Spacecraft</a:t>
            </a:r>
          </a:p>
        </p:txBody>
      </p:sp>
      <p:sp>
        <p:nvSpPr>
          <p:cNvPr id="40" name="TextBox 45"/>
          <p:cNvSpPr txBox="1">
            <a:spLocks noChangeArrowheads="1"/>
          </p:cNvSpPr>
          <p:nvPr/>
        </p:nvSpPr>
        <p:spPr bwMode="auto">
          <a:xfrm>
            <a:off x="1226427" y="3095331"/>
            <a:ext cx="323165" cy="762000"/>
          </a:xfrm>
          <a:prstGeom prst="rect">
            <a:avLst/>
          </a:prstGeom>
          <a:noFill/>
          <a:ln w="9525">
            <a:noFill/>
            <a:miter lim="800000"/>
            <a:headEnd/>
            <a:tailEnd/>
          </a:ln>
        </p:spPr>
        <p:txBody>
          <a:bodyPr vert="vert270">
            <a:spAutoFit/>
          </a:bodyPr>
          <a:lstStyle/>
          <a:p>
            <a:pPr eaLnBrk="1" hangingPunct="1">
              <a:defRPr/>
            </a:pPr>
            <a:r>
              <a:rPr lang="en-US" sz="900" b="1" dirty="0">
                <a:solidFill>
                  <a:schemeClr val="tx2">
                    <a:lumMod val="20000"/>
                    <a:lumOff val="80000"/>
                  </a:schemeClr>
                </a:solidFill>
                <a:latin typeface="Arial" charset="0"/>
                <a:ea typeface="ＭＳ Ｐゴシック" pitchFamily="34" charset="-128"/>
              </a:rPr>
              <a:t>Instruments</a:t>
            </a:r>
          </a:p>
        </p:txBody>
      </p:sp>
      <p:sp>
        <p:nvSpPr>
          <p:cNvPr id="41" name="Right Arrow 40"/>
          <p:cNvSpPr/>
          <p:nvPr/>
        </p:nvSpPr>
        <p:spPr>
          <a:xfrm>
            <a:off x="1295399" y="6366476"/>
            <a:ext cx="6781799" cy="457200"/>
          </a:xfrm>
          <a:prstGeom prst="rightArrow">
            <a:avLst/>
          </a:prstGeom>
          <a:ln/>
        </p:spPr>
        <p:style>
          <a:lnRef idx="0">
            <a:schemeClr val="accent1"/>
          </a:lnRef>
          <a:fillRef idx="3">
            <a:schemeClr val="accent1"/>
          </a:fillRef>
          <a:effectRef idx="3">
            <a:schemeClr val="accent1"/>
          </a:effectRef>
          <a:fontRef idx="minor">
            <a:schemeClr val="lt1"/>
          </a:fontRef>
        </p:style>
        <p:txBody>
          <a:bodyPr bIns="91440" anchor="ctr"/>
          <a:lstStyle/>
          <a:p>
            <a:pPr eaLnBrk="1" fontAlgn="auto" hangingPunct="1">
              <a:spcBef>
                <a:spcPts val="0"/>
              </a:spcBef>
              <a:spcAft>
                <a:spcPts val="0"/>
              </a:spcAft>
              <a:defRPr/>
            </a:pPr>
            <a:r>
              <a:rPr lang="en-US" sz="1600" dirty="0"/>
              <a:t>	Development		Integration and Testing</a:t>
            </a:r>
          </a:p>
        </p:txBody>
      </p:sp>
      <p:cxnSp>
        <p:nvCxnSpPr>
          <p:cNvPr id="43" name="Straight Connector 42"/>
          <p:cNvCxnSpPr/>
          <p:nvPr/>
        </p:nvCxnSpPr>
        <p:spPr>
          <a:xfrm rot="5400000">
            <a:off x="4610100" y="3773488"/>
            <a:ext cx="5105400" cy="0"/>
          </a:xfrm>
          <a:prstGeom prst="line">
            <a:avLst/>
          </a:prstGeom>
          <a:ln w="6350" cap="flat" cmpd="sng" algn="ctr">
            <a:solidFill>
              <a:srgbClr val="000000">
                <a:alpha val="70000"/>
              </a:srgbClr>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8039100" y="1030288"/>
            <a:ext cx="381000" cy="0"/>
          </a:xfrm>
          <a:prstGeom prst="line">
            <a:avLst/>
          </a:prstGeom>
          <a:ln w="15875" cap="flat" cmpd="sng" algn="ctr">
            <a:solidFill>
              <a:schemeClr val="tx1">
                <a:lumMod val="65000"/>
                <a:lumOff val="35000"/>
                <a:alpha val="7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2661" name="TextBox 24"/>
          <p:cNvSpPr txBox="1">
            <a:spLocks noChangeArrowheads="1"/>
          </p:cNvSpPr>
          <p:nvPr/>
        </p:nvSpPr>
        <p:spPr bwMode="auto">
          <a:xfrm>
            <a:off x="1387475" y="2465388"/>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18497" name="TextBox 22"/>
          <p:cNvSpPr txBox="1">
            <a:spLocks noChangeArrowheads="1"/>
          </p:cNvSpPr>
          <p:nvPr/>
        </p:nvSpPr>
        <p:spPr bwMode="auto">
          <a:xfrm>
            <a:off x="1636713" y="2609850"/>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S/C SDR complete</a:t>
            </a:r>
            <a:endParaRPr lang="en-US" sz="1400" b="1" dirty="0">
              <a:solidFill>
                <a:srgbClr val="FFFFFF"/>
              </a:solidFill>
              <a:latin typeface="+mj-lt"/>
            </a:endParaRPr>
          </a:p>
        </p:txBody>
      </p:sp>
      <p:sp>
        <p:nvSpPr>
          <p:cNvPr id="18454" name="Slide Number Placeholder 5"/>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F00C9F4D-64A5-428F-B6B4-E4A29C214256}" type="slidenum">
              <a:rPr lang="en-US" sz="1200">
                <a:solidFill>
                  <a:srgbClr val="000000"/>
                </a:solidFill>
                <a:latin typeface="+mn-lt"/>
                <a:ea typeface="ＭＳ Ｐゴシック"/>
                <a:cs typeface="ＭＳ Ｐゴシック"/>
              </a:rPr>
              <a:pPr algn="r" eaLnBrk="1" hangingPunct="1">
                <a:defRPr/>
              </a:pPr>
              <a:t>31</a:t>
            </a:fld>
            <a:endParaRPr lang="en-US" sz="1200">
              <a:solidFill>
                <a:srgbClr val="000000"/>
              </a:solidFill>
              <a:latin typeface="+mn-lt"/>
              <a:ea typeface="ＭＳ Ｐゴシック"/>
              <a:cs typeface="ＭＳ Ｐゴシック"/>
            </a:endParaRPr>
          </a:p>
        </p:txBody>
      </p:sp>
      <p:sp>
        <p:nvSpPr>
          <p:cNvPr id="752664" name="TextBox 28"/>
          <p:cNvSpPr txBox="1">
            <a:spLocks noChangeArrowheads="1"/>
          </p:cNvSpPr>
          <p:nvPr/>
        </p:nvSpPr>
        <p:spPr bwMode="auto">
          <a:xfrm>
            <a:off x="2635250" y="3006725"/>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752665" name="TextBox 28"/>
          <p:cNvSpPr txBox="1">
            <a:spLocks noChangeArrowheads="1"/>
          </p:cNvSpPr>
          <p:nvPr/>
        </p:nvSpPr>
        <p:spPr bwMode="auto">
          <a:xfrm>
            <a:off x="2528888" y="4137025"/>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752666" name="TextBox 24"/>
          <p:cNvSpPr txBox="1">
            <a:spLocks noChangeArrowheads="1"/>
          </p:cNvSpPr>
          <p:nvPr/>
        </p:nvSpPr>
        <p:spPr bwMode="auto">
          <a:xfrm>
            <a:off x="2524125" y="2166938"/>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51" name="Oval 50"/>
          <p:cNvSpPr/>
          <p:nvPr/>
        </p:nvSpPr>
        <p:spPr>
          <a:xfrm>
            <a:off x="3951288" y="1630363"/>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52668" name="TextBox 28"/>
          <p:cNvSpPr txBox="1">
            <a:spLocks noChangeArrowheads="1"/>
          </p:cNvSpPr>
          <p:nvPr/>
        </p:nvSpPr>
        <p:spPr bwMode="auto">
          <a:xfrm>
            <a:off x="2665413" y="4586288"/>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752669" name="TextBox 24"/>
          <p:cNvSpPr txBox="1">
            <a:spLocks noChangeArrowheads="1"/>
          </p:cNvSpPr>
          <p:nvPr/>
        </p:nvSpPr>
        <p:spPr bwMode="auto">
          <a:xfrm>
            <a:off x="3135313" y="1135063"/>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cxnSp>
        <p:nvCxnSpPr>
          <p:cNvPr id="42" name="Straight Connector 41"/>
          <p:cNvCxnSpPr/>
          <p:nvPr/>
        </p:nvCxnSpPr>
        <p:spPr>
          <a:xfrm>
            <a:off x="8077200" y="1296988"/>
            <a:ext cx="0" cy="5029200"/>
          </a:xfrm>
          <a:prstGeom prst="line">
            <a:avLst/>
          </a:prstGeom>
          <a:ln w="254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58" name="TextBox 22"/>
          <p:cNvSpPr txBox="1">
            <a:spLocks noChangeArrowheads="1"/>
          </p:cNvSpPr>
          <p:nvPr/>
        </p:nvSpPr>
        <p:spPr bwMode="auto">
          <a:xfrm>
            <a:off x="3057525" y="3095625"/>
            <a:ext cx="1484313" cy="52228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ABI Delta CDR complete</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59" name="TextBox 36"/>
          <p:cNvSpPr txBox="1">
            <a:spLocks noChangeArrowheads="1"/>
          </p:cNvSpPr>
          <p:nvPr/>
        </p:nvSpPr>
        <p:spPr bwMode="auto">
          <a:xfrm>
            <a:off x="2933700" y="4275138"/>
            <a:ext cx="1925638"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Core GS PDR complete</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60" name="TextBox 36"/>
          <p:cNvSpPr txBox="1">
            <a:spLocks noChangeArrowheads="1"/>
          </p:cNvSpPr>
          <p:nvPr/>
        </p:nvSpPr>
        <p:spPr bwMode="auto">
          <a:xfrm>
            <a:off x="1381125" y="4649788"/>
            <a:ext cx="1676400" cy="522287"/>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Antenna System PDR completed</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752674" name="TextBox 28"/>
          <p:cNvSpPr txBox="1">
            <a:spLocks noChangeArrowheads="1"/>
          </p:cNvSpPr>
          <p:nvPr/>
        </p:nvSpPr>
        <p:spPr bwMode="auto">
          <a:xfrm>
            <a:off x="2859088" y="4905375"/>
            <a:ext cx="533400" cy="584200"/>
          </a:xfrm>
          <a:prstGeom prst="rect">
            <a:avLst/>
          </a:prstGeom>
          <a:noFill/>
          <a:ln w="9525">
            <a:noFill/>
            <a:miter lim="800000"/>
            <a:headEnd/>
            <a:tailEnd/>
          </a:ln>
        </p:spPr>
        <p:txBody>
          <a:bodyPr>
            <a:spAutoFit/>
          </a:bodyPr>
          <a:lstStyle/>
          <a:p>
            <a:pPr eaLnBrk="1" hangingPunct="1">
              <a:buFont typeface="Wingdings" pitchFamily="2" charset="2"/>
              <a:buChar char="ü"/>
            </a:pPr>
            <a:r>
              <a:rPr lang="en-US" sz="3200">
                <a:solidFill>
                  <a:srgbClr val="FFFFFF"/>
                </a:solidFill>
                <a:ea typeface="ＭＳ Ｐゴシック"/>
                <a:cs typeface="ＭＳ Ｐゴシック"/>
              </a:rPr>
              <a:t>  </a:t>
            </a:r>
          </a:p>
        </p:txBody>
      </p:sp>
      <p:sp>
        <p:nvSpPr>
          <p:cNvPr id="62" name="TextBox 36"/>
          <p:cNvSpPr txBox="1">
            <a:spLocks noChangeArrowheads="1"/>
          </p:cNvSpPr>
          <p:nvPr/>
        </p:nvSpPr>
        <p:spPr bwMode="auto">
          <a:xfrm>
            <a:off x="3295650" y="4905375"/>
            <a:ext cx="2801938"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GS Project PDR  complete</a:t>
            </a:r>
            <a:endParaRPr lang="en-US" sz="1400" b="1" dirty="0">
              <a:solidFill>
                <a:srgbClr val="FFFFFF"/>
              </a:solidFill>
              <a:effectLst>
                <a:outerShdw blurRad="38100" dist="38100" dir="2700000" algn="tl">
                  <a:srgbClr val="000000">
                    <a:alpha val="43137"/>
                  </a:srgbClr>
                </a:outerShdw>
              </a:effectLst>
              <a:latin typeface="+mj-lt"/>
            </a:endParaRPr>
          </a:p>
        </p:txBody>
      </p:sp>
      <p:graphicFrame>
        <p:nvGraphicFramePr>
          <p:cNvPr id="52" name="Table 51"/>
          <p:cNvGraphicFramePr>
            <a:graphicFrameLocks noGrp="1"/>
          </p:cNvGraphicFramePr>
          <p:nvPr/>
        </p:nvGraphicFramePr>
        <p:xfrm>
          <a:off x="381000" y="839788"/>
          <a:ext cx="7848600" cy="457200"/>
        </p:xfrm>
        <a:graphic>
          <a:graphicData uri="http://schemas.openxmlformats.org/drawingml/2006/table">
            <a:tbl>
              <a:tblPr/>
              <a:tblGrid>
                <a:gridCol w="914400"/>
                <a:gridCol w="1295400"/>
                <a:gridCol w="1219200"/>
                <a:gridCol w="1219200"/>
                <a:gridCol w="1066800"/>
                <a:gridCol w="1066800"/>
                <a:gridCol w="1066800"/>
              </a:tblGrid>
              <a:tr h="457200">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endPar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endParaRP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2010</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2011</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2012</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2013</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2014</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Arial" pitchFamily="34" charset="0"/>
                        </a:rPr>
                        <a:t>    2015</a:t>
                      </a:r>
                    </a:p>
                  </a:txBody>
                  <a:tcPr marT="45798" marB="457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bl>
          </a:graphicData>
        </a:graphic>
      </p:graphicFrame>
      <p:sp>
        <p:nvSpPr>
          <p:cNvPr id="54" name="TextBox 21"/>
          <p:cNvSpPr txBox="1">
            <a:spLocks noChangeArrowheads="1"/>
          </p:cNvSpPr>
          <p:nvPr/>
        </p:nvSpPr>
        <p:spPr bwMode="auto">
          <a:xfrm>
            <a:off x="3460750" y="1296988"/>
            <a:ext cx="278765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Mission PDR Part</a:t>
            </a:r>
            <a:endParaRPr lang="en-US" sz="1400" b="1" dirty="0">
              <a:solidFill>
                <a:srgbClr val="FFFFFF"/>
              </a:solidFill>
              <a:latin typeface="+mj-lt"/>
            </a:endParaRPr>
          </a:p>
        </p:txBody>
      </p:sp>
      <p:sp>
        <p:nvSpPr>
          <p:cNvPr id="55" name="TextBox 21"/>
          <p:cNvSpPr txBox="1">
            <a:spLocks noChangeArrowheads="1"/>
          </p:cNvSpPr>
          <p:nvPr/>
        </p:nvSpPr>
        <p:spPr bwMode="auto">
          <a:xfrm>
            <a:off x="4073525" y="1576388"/>
            <a:ext cx="2455863"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Mission PDR Part II</a:t>
            </a:r>
            <a:endParaRPr lang="en-US" sz="1400" b="1" dirty="0">
              <a:solidFill>
                <a:srgbClr val="FFFFFF"/>
              </a:solidFill>
              <a:latin typeface="+mj-lt"/>
            </a:endParaRPr>
          </a:p>
        </p:txBody>
      </p:sp>
      <p:sp>
        <p:nvSpPr>
          <p:cNvPr id="63" name="TextBox 22"/>
          <p:cNvSpPr txBox="1">
            <a:spLocks noChangeArrowheads="1"/>
          </p:cNvSpPr>
          <p:nvPr/>
        </p:nvSpPr>
        <p:spPr bwMode="auto">
          <a:xfrm>
            <a:off x="2933700" y="2228850"/>
            <a:ext cx="2057400" cy="30638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S/C PDR complete</a:t>
            </a:r>
            <a:endParaRPr lang="en-US" sz="1400" b="1" dirty="0">
              <a:solidFill>
                <a:srgbClr val="FFFFFF"/>
              </a:solidFill>
              <a:latin typeface="+mj-lt"/>
            </a:endParaRPr>
          </a:p>
        </p:txBody>
      </p:sp>
      <p:sp>
        <p:nvSpPr>
          <p:cNvPr id="64" name="Oval 63"/>
          <p:cNvSpPr/>
          <p:nvPr/>
        </p:nvSpPr>
        <p:spPr>
          <a:xfrm>
            <a:off x="4130675" y="2605088"/>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65" name="TextBox 22"/>
          <p:cNvSpPr txBox="1">
            <a:spLocks noChangeArrowheads="1"/>
          </p:cNvSpPr>
          <p:nvPr/>
        </p:nvSpPr>
        <p:spPr bwMode="auto">
          <a:xfrm>
            <a:off x="4318000" y="2535238"/>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S/C CDR</a:t>
            </a:r>
            <a:endParaRPr lang="en-US" sz="1400" b="1" dirty="0">
              <a:solidFill>
                <a:srgbClr val="FFFFFF"/>
              </a:solidFill>
              <a:latin typeface="+mj-lt"/>
            </a:endParaRPr>
          </a:p>
        </p:txBody>
      </p:sp>
      <p:sp>
        <p:nvSpPr>
          <p:cNvPr id="66" name="Oval 65"/>
          <p:cNvSpPr/>
          <p:nvPr/>
        </p:nvSpPr>
        <p:spPr>
          <a:xfrm>
            <a:off x="4465638" y="309562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67" name="TextBox 22"/>
          <p:cNvSpPr txBox="1">
            <a:spLocks noChangeArrowheads="1"/>
          </p:cNvSpPr>
          <p:nvPr/>
        </p:nvSpPr>
        <p:spPr bwMode="auto">
          <a:xfrm>
            <a:off x="4667250" y="3057525"/>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ABI Delivery</a:t>
            </a:r>
            <a:endParaRPr lang="en-US" sz="1400" b="1" dirty="0">
              <a:solidFill>
                <a:srgbClr val="FFFFFF"/>
              </a:solidFill>
              <a:latin typeface="+mj-lt"/>
            </a:endParaRPr>
          </a:p>
        </p:txBody>
      </p:sp>
      <p:sp>
        <p:nvSpPr>
          <p:cNvPr id="68" name="Oval 67"/>
          <p:cNvSpPr/>
          <p:nvPr/>
        </p:nvSpPr>
        <p:spPr>
          <a:xfrm>
            <a:off x="4541838" y="3365500"/>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69" name="TextBox 22"/>
          <p:cNvSpPr txBox="1">
            <a:spLocks noChangeArrowheads="1"/>
          </p:cNvSpPr>
          <p:nvPr/>
        </p:nvSpPr>
        <p:spPr bwMode="auto">
          <a:xfrm>
            <a:off x="4694238" y="3287713"/>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SEISS Delivery</a:t>
            </a:r>
            <a:endParaRPr lang="en-US" sz="1400" b="1" dirty="0">
              <a:solidFill>
                <a:srgbClr val="FFFFFF"/>
              </a:solidFill>
              <a:latin typeface="+mj-lt"/>
            </a:endParaRPr>
          </a:p>
        </p:txBody>
      </p:sp>
      <p:sp>
        <p:nvSpPr>
          <p:cNvPr id="70" name="Oval 69"/>
          <p:cNvSpPr/>
          <p:nvPr/>
        </p:nvSpPr>
        <p:spPr>
          <a:xfrm>
            <a:off x="4694238" y="3595688"/>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1" name="TextBox 22"/>
          <p:cNvSpPr txBox="1">
            <a:spLocks noChangeArrowheads="1"/>
          </p:cNvSpPr>
          <p:nvPr/>
        </p:nvSpPr>
        <p:spPr bwMode="auto">
          <a:xfrm>
            <a:off x="4892675" y="3524250"/>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EXIS Delivery</a:t>
            </a:r>
            <a:endParaRPr lang="en-US" sz="1400" b="1" dirty="0">
              <a:solidFill>
                <a:srgbClr val="FFFFFF"/>
              </a:solidFill>
              <a:latin typeface="+mj-lt"/>
            </a:endParaRPr>
          </a:p>
        </p:txBody>
      </p:sp>
      <p:sp>
        <p:nvSpPr>
          <p:cNvPr id="72" name="Oval 71"/>
          <p:cNvSpPr/>
          <p:nvPr/>
        </p:nvSpPr>
        <p:spPr>
          <a:xfrm>
            <a:off x="5105400" y="381317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3" name="TextBox 22"/>
          <p:cNvSpPr txBox="1">
            <a:spLocks noChangeArrowheads="1"/>
          </p:cNvSpPr>
          <p:nvPr/>
        </p:nvSpPr>
        <p:spPr bwMode="auto">
          <a:xfrm>
            <a:off x="5327650" y="3729038"/>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SUVI Delivery</a:t>
            </a:r>
            <a:endParaRPr lang="en-US" sz="1400" b="1" dirty="0">
              <a:solidFill>
                <a:srgbClr val="FFFFFF"/>
              </a:solidFill>
              <a:latin typeface="+mj-lt"/>
            </a:endParaRPr>
          </a:p>
        </p:txBody>
      </p:sp>
      <p:sp>
        <p:nvSpPr>
          <p:cNvPr id="74" name="Oval 73"/>
          <p:cNvSpPr/>
          <p:nvPr/>
        </p:nvSpPr>
        <p:spPr>
          <a:xfrm>
            <a:off x="5175250" y="402907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5" name="TextBox 22"/>
          <p:cNvSpPr txBox="1">
            <a:spLocks noChangeArrowheads="1"/>
          </p:cNvSpPr>
          <p:nvPr/>
        </p:nvSpPr>
        <p:spPr bwMode="auto">
          <a:xfrm>
            <a:off x="5346700" y="3965575"/>
            <a:ext cx="20574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GLM Delivery</a:t>
            </a:r>
            <a:endParaRPr lang="en-US" sz="1400" b="1" dirty="0">
              <a:solidFill>
                <a:srgbClr val="FFFFFF"/>
              </a:solidFill>
              <a:latin typeface="+mj-lt"/>
            </a:endParaRPr>
          </a:p>
        </p:txBody>
      </p:sp>
      <p:sp>
        <p:nvSpPr>
          <p:cNvPr id="76" name="Oval 75"/>
          <p:cNvSpPr/>
          <p:nvPr/>
        </p:nvSpPr>
        <p:spPr>
          <a:xfrm>
            <a:off x="4476750" y="188277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7" name="TextBox 21"/>
          <p:cNvSpPr txBox="1">
            <a:spLocks noChangeArrowheads="1"/>
          </p:cNvSpPr>
          <p:nvPr/>
        </p:nvSpPr>
        <p:spPr bwMode="auto">
          <a:xfrm>
            <a:off x="4618038" y="1801813"/>
            <a:ext cx="172085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latin typeface="+mj-lt"/>
              </a:rPr>
              <a:t>Mission CDR</a:t>
            </a:r>
            <a:endParaRPr lang="en-US" sz="1400" b="1" dirty="0">
              <a:solidFill>
                <a:srgbClr val="FFFFFF"/>
              </a:solidFill>
              <a:latin typeface="+mj-lt"/>
            </a:endParaRPr>
          </a:p>
        </p:txBody>
      </p:sp>
      <p:sp>
        <p:nvSpPr>
          <p:cNvPr id="78" name="Oval 77"/>
          <p:cNvSpPr/>
          <p:nvPr/>
        </p:nvSpPr>
        <p:spPr>
          <a:xfrm>
            <a:off x="3617913" y="4711700"/>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79" name="TextBox 36"/>
          <p:cNvSpPr txBox="1">
            <a:spLocks noChangeArrowheads="1"/>
          </p:cNvSpPr>
          <p:nvPr/>
        </p:nvSpPr>
        <p:spPr bwMode="auto">
          <a:xfrm>
            <a:off x="3768725" y="4633913"/>
            <a:ext cx="2446338"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Antenna System CDR</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80" name="Oval 79"/>
          <p:cNvSpPr/>
          <p:nvPr/>
        </p:nvSpPr>
        <p:spPr>
          <a:xfrm>
            <a:off x="4481513" y="5938838"/>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81" name="TextBox 36"/>
          <p:cNvSpPr txBox="1">
            <a:spLocks noChangeArrowheads="1"/>
          </p:cNvSpPr>
          <p:nvPr/>
        </p:nvSpPr>
        <p:spPr bwMode="auto">
          <a:xfrm>
            <a:off x="4667250" y="5861050"/>
            <a:ext cx="1785938"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GS CDR</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82" name="Oval 81"/>
          <p:cNvSpPr/>
          <p:nvPr/>
        </p:nvSpPr>
        <p:spPr>
          <a:xfrm>
            <a:off x="3897313" y="533717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83" name="TextBox 36"/>
          <p:cNvSpPr txBox="1">
            <a:spLocks noChangeArrowheads="1"/>
          </p:cNvSpPr>
          <p:nvPr/>
        </p:nvSpPr>
        <p:spPr bwMode="auto">
          <a:xfrm>
            <a:off x="4049713" y="5260975"/>
            <a:ext cx="2446337"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ESPDS CDR</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84" name="Oval 83"/>
          <p:cNvSpPr/>
          <p:nvPr/>
        </p:nvSpPr>
        <p:spPr>
          <a:xfrm>
            <a:off x="4024313" y="5676900"/>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85" name="TextBox 36"/>
          <p:cNvSpPr txBox="1">
            <a:spLocks noChangeArrowheads="1"/>
          </p:cNvSpPr>
          <p:nvPr/>
        </p:nvSpPr>
        <p:spPr bwMode="auto">
          <a:xfrm>
            <a:off x="4198938" y="5567363"/>
            <a:ext cx="2446337"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CLASS CDR</a:t>
            </a:r>
            <a:endParaRPr lang="en-US" sz="1400" b="1" dirty="0">
              <a:solidFill>
                <a:srgbClr val="FFFFFF"/>
              </a:solidFill>
              <a:effectLst>
                <a:outerShdw blurRad="38100" dist="38100" dir="2700000" algn="tl">
                  <a:srgbClr val="000000">
                    <a:alpha val="43137"/>
                  </a:srgbClr>
                </a:outerShdw>
              </a:effectLst>
              <a:latin typeface="+mj-lt"/>
            </a:endParaRPr>
          </a:p>
        </p:txBody>
      </p:sp>
      <p:pic>
        <p:nvPicPr>
          <p:cNvPr id="752719" name="Picture 2"/>
          <p:cNvPicPr>
            <a:picLocks noChangeAspect="1"/>
          </p:cNvPicPr>
          <p:nvPr/>
        </p:nvPicPr>
        <p:blipFill>
          <a:blip r:embed="rId3" cstate="print"/>
          <a:srcRect/>
          <a:stretch>
            <a:fillRect/>
          </a:stretch>
        </p:blipFill>
        <p:spPr bwMode="auto">
          <a:xfrm>
            <a:off x="5926138" y="2359025"/>
            <a:ext cx="2052637" cy="1639888"/>
          </a:xfrm>
          <a:prstGeom prst="rect">
            <a:avLst/>
          </a:prstGeom>
          <a:noFill/>
          <a:ln w="9525">
            <a:noFill/>
            <a:miter lim="800000"/>
            <a:headEnd/>
            <a:tailEnd/>
          </a:ln>
        </p:spPr>
      </p:pic>
      <p:sp>
        <p:nvSpPr>
          <p:cNvPr id="89" name="Oval 88"/>
          <p:cNvSpPr/>
          <p:nvPr/>
        </p:nvSpPr>
        <p:spPr>
          <a:xfrm>
            <a:off x="5448300" y="430212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90" name="TextBox 36"/>
          <p:cNvSpPr txBox="1">
            <a:spLocks noChangeArrowheads="1"/>
          </p:cNvSpPr>
          <p:nvPr/>
        </p:nvSpPr>
        <p:spPr bwMode="auto">
          <a:xfrm>
            <a:off x="5695950" y="4224338"/>
            <a:ext cx="1771650" cy="5238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RBU/NSOF/WCDAS installation</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91" name="Oval 90"/>
          <p:cNvSpPr/>
          <p:nvPr/>
        </p:nvSpPr>
        <p:spPr>
          <a:xfrm>
            <a:off x="5862638" y="4924425"/>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92" name="TextBox 36"/>
          <p:cNvSpPr txBox="1">
            <a:spLocks noChangeArrowheads="1"/>
          </p:cNvSpPr>
          <p:nvPr/>
        </p:nvSpPr>
        <p:spPr bwMode="auto">
          <a:xfrm>
            <a:off x="5984875" y="4846638"/>
            <a:ext cx="21082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WCDAS complete</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8" name="Rectangle 7"/>
          <p:cNvSpPr/>
          <p:nvPr/>
        </p:nvSpPr>
        <p:spPr>
          <a:xfrm>
            <a:off x="8229600" y="1300163"/>
            <a:ext cx="609600" cy="866775"/>
          </a:xfrm>
          <a:prstGeom prst="rect">
            <a:avLst/>
          </a:prstGeom>
          <a:solidFill>
            <a:schemeClr val="tx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ounded Rectangle 6"/>
          <p:cNvSpPr>
            <a:spLocks noChangeArrowheads="1"/>
          </p:cNvSpPr>
          <p:nvPr/>
        </p:nvSpPr>
        <p:spPr bwMode="auto">
          <a:xfrm>
            <a:off x="6477000" y="1404938"/>
            <a:ext cx="1406525" cy="990600"/>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p>
            <a:pPr algn="ctr" eaLnBrk="1" hangingPunct="1">
              <a:defRPr/>
            </a:pPr>
            <a:r>
              <a:rPr lang="en-US" sz="1600" b="1" dirty="0">
                <a:solidFill>
                  <a:srgbClr val="000000"/>
                </a:solidFill>
                <a:latin typeface="+mn-lt"/>
              </a:rPr>
              <a:t>Launch Readiness </a:t>
            </a:r>
            <a:r>
              <a:rPr lang="en-US" sz="1600" b="1" dirty="0" smtClean="0">
                <a:solidFill>
                  <a:srgbClr val="000000"/>
                </a:solidFill>
                <a:latin typeface="+mn-lt"/>
              </a:rPr>
              <a:t>Early 2016</a:t>
            </a:r>
            <a:endParaRPr lang="en-US" sz="1600" b="1" dirty="0">
              <a:solidFill>
                <a:srgbClr val="000000"/>
              </a:solidFill>
              <a:latin typeface="+mn-lt"/>
            </a:endParaRPr>
          </a:p>
        </p:txBody>
      </p:sp>
      <p:sp>
        <p:nvSpPr>
          <p:cNvPr id="93" name="Oval 92"/>
          <p:cNvSpPr/>
          <p:nvPr/>
        </p:nvSpPr>
        <p:spPr>
          <a:xfrm>
            <a:off x="6156325" y="5281613"/>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94" name="TextBox 36"/>
          <p:cNvSpPr txBox="1">
            <a:spLocks noChangeArrowheads="1"/>
          </p:cNvSpPr>
          <p:nvPr/>
        </p:nvSpPr>
        <p:spPr bwMode="auto">
          <a:xfrm>
            <a:off x="6319838" y="5233988"/>
            <a:ext cx="210820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RBU complete</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95" name="Oval 94"/>
          <p:cNvSpPr/>
          <p:nvPr/>
        </p:nvSpPr>
        <p:spPr>
          <a:xfrm>
            <a:off x="6581775" y="5721350"/>
            <a:ext cx="152400" cy="152400"/>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96" name="TextBox 36"/>
          <p:cNvSpPr txBox="1">
            <a:spLocks noChangeArrowheads="1"/>
          </p:cNvSpPr>
          <p:nvPr/>
        </p:nvSpPr>
        <p:spPr bwMode="auto">
          <a:xfrm>
            <a:off x="6751638" y="5643563"/>
            <a:ext cx="1631950" cy="30797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solidFill>
                  <a:srgbClr val="FFFFFF"/>
                </a:solidFill>
                <a:effectLst>
                  <a:outerShdw blurRad="38100" dist="38100" dir="2700000" algn="tl">
                    <a:srgbClr val="000000">
                      <a:alpha val="43137"/>
                    </a:srgbClr>
                  </a:outerShdw>
                </a:effectLst>
                <a:latin typeface="+mj-lt"/>
              </a:rPr>
              <a:t>NSOF complete</a:t>
            </a:r>
            <a:endParaRPr lang="en-US" sz="1400" b="1" dirty="0">
              <a:solidFill>
                <a:srgbClr val="FFFFFF"/>
              </a:solidFill>
              <a:effectLst>
                <a:outerShdw blurRad="38100" dist="38100" dir="2700000" algn="tl">
                  <a:srgbClr val="000000">
                    <a:alpha val="43137"/>
                  </a:srgbClr>
                </a:outerShdw>
              </a:effectLst>
              <a:latin typeface="+mj-lt"/>
            </a:endParaRPr>
          </a:p>
        </p:txBody>
      </p:sp>
      <p:sp>
        <p:nvSpPr>
          <p:cNvPr id="86" name="Rectangle 85"/>
          <p:cNvSpPr/>
          <p:nvPr/>
        </p:nvSpPr>
        <p:spPr>
          <a:xfrm>
            <a:off x="8229600" y="2165350"/>
            <a:ext cx="609600" cy="2027238"/>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7" name="Rectangle 86"/>
          <p:cNvSpPr/>
          <p:nvPr/>
        </p:nvSpPr>
        <p:spPr>
          <a:xfrm>
            <a:off x="8229600" y="4187825"/>
            <a:ext cx="609600" cy="2136775"/>
          </a:xfrm>
          <a:prstGeom prst="rect">
            <a:avLst/>
          </a:prstGeom>
          <a:solidFill>
            <a:schemeClr val="tx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7" name="Rectangle 96"/>
          <p:cNvSpPr/>
          <p:nvPr/>
        </p:nvSpPr>
        <p:spPr>
          <a:xfrm>
            <a:off x="379413" y="4183063"/>
            <a:ext cx="915987" cy="2136775"/>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Rectangle 3"/>
          <p:cNvSpPr/>
          <p:nvPr/>
        </p:nvSpPr>
        <p:spPr>
          <a:xfrm>
            <a:off x="381000" y="839788"/>
            <a:ext cx="8458200" cy="5486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8" name="Rectangle 87"/>
          <p:cNvSpPr/>
          <p:nvPr/>
        </p:nvSpPr>
        <p:spPr>
          <a:xfrm>
            <a:off x="379413" y="1295400"/>
            <a:ext cx="915987" cy="868363"/>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8" name="Rectangle 97"/>
          <p:cNvSpPr/>
          <p:nvPr/>
        </p:nvSpPr>
        <p:spPr>
          <a:xfrm>
            <a:off x="376238" y="2162175"/>
            <a:ext cx="919162" cy="2022475"/>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9" name="Title 1"/>
          <p:cNvSpPr>
            <a:spLocks noGrp="1"/>
          </p:cNvSpPr>
          <p:nvPr>
            <p:ph type="title" idx="4294967295"/>
          </p:nvPr>
        </p:nvSpPr>
        <p:spPr>
          <a:xfrm>
            <a:off x="304800" y="107950"/>
            <a:ext cx="8610600" cy="533400"/>
          </a:xfrm>
        </p:spPr>
        <p:txBody>
          <a:bodyPr anchorCtr="0"/>
          <a:lstStyle/>
          <a:p>
            <a:r>
              <a:rPr lang="en-US" b="1">
                <a:solidFill>
                  <a:srgbClr val="FFFFFF"/>
                </a:solidFill>
                <a:effectLst>
                  <a:outerShdw blurRad="38100" dist="38100" dir="2700000" algn="tl">
                    <a:srgbClr val="010199"/>
                  </a:outerShdw>
                </a:effectLst>
              </a:rPr>
              <a:t>GOES–R Milestones and Future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9025" y="-215900"/>
            <a:ext cx="7086600" cy="1143000"/>
          </a:xfrm>
        </p:spPr>
        <p:txBody>
          <a:bodyPr anchorCtr="0"/>
          <a:lstStyle/>
          <a:p>
            <a:r>
              <a:rPr lang="en-US" b="1">
                <a:solidFill>
                  <a:schemeClr val="tx1"/>
                </a:solidFill>
                <a:effectLst>
                  <a:outerShdw blurRad="38100" dist="38100" dir="2700000" algn="tl">
                    <a:srgbClr val="010199"/>
                  </a:outerShdw>
                </a:effectLst>
              </a:rPr>
              <a:t>GOES-R Products</a:t>
            </a:r>
          </a:p>
        </p:txBody>
      </p:sp>
      <p:graphicFrame>
        <p:nvGraphicFramePr>
          <p:cNvPr id="758832" name="Group 48"/>
          <p:cNvGraphicFramePr>
            <a:graphicFrameLocks noGrp="1"/>
          </p:cNvGraphicFramePr>
          <p:nvPr>
            <p:ph idx="4294967295"/>
          </p:nvPr>
        </p:nvGraphicFramePr>
        <p:xfrm>
          <a:off x="0" y="1397000"/>
          <a:ext cx="2646363" cy="5232401"/>
        </p:xfrm>
        <a:graphic>
          <a:graphicData uri="http://schemas.openxmlformats.org/drawingml/2006/table">
            <a:tbl>
              <a:tblPr/>
              <a:tblGrid>
                <a:gridCol w="2646363"/>
              </a:tblGrid>
              <a:tr h="385763">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Advanced Baseline Imager (ABI)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4846638">
                <a:tc>
                  <a:txBody>
                    <a:bodyPr/>
                    <a:lstStyle/>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Aerosol Detection (Including Smoke and Dust)</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Aerosol Optical Depth (AOD)</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Clear Sky Masks</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and Moisture Imagery</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Optical Depth</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Particle Size Distribution</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Top Height</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Top Phase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Top Pressure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Top Temperature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Derived Motion Winds</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Derived Stability Indices</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Downward Shortwave Radiation: Surface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Fire/Hot Spot Characterization</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Hurricane Intensity Estimation</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Land Surface Temperature (Skin)</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Legacy Vertical Moisture Profile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Legacy Vertical Temperature Profile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Radiances</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Rainfall Rate/QPE</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Reflected Shortwave Radiation: TOA</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Sea Surface Temperature (Skin)</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Snow Cover</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Total Precipitable Water</a:t>
                      </a:r>
                    </a:p>
                    <a:p>
                      <a:pPr marL="0" marR="0" lvl="0" indent="0" algn="l" defTabSz="914400" rtl="0" eaLnBrk="1" fontAlgn="base" latinLnBrk="0" hangingPunct="1">
                        <a:lnSpc>
                          <a:spcPct val="100000"/>
                        </a:lnSpc>
                        <a:spcBef>
                          <a:spcPct val="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Volcanic Ash: Detection and Height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bl>
          </a:graphicData>
        </a:graphic>
      </p:graphicFrame>
      <p:sp>
        <p:nvSpPr>
          <p:cNvPr id="4" name="Slide Number Placeholder 3"/>
          <p:cNvSpPr txBox="1">
            <a:spLocks noGrp="1"/>
          </p:cNvSpPr>
          <p:nvPr/>
        </p:nvSpPr>
        <p:spPr>
          <a:xfrm>
            <a:off x="7010400" y="6492875"/>
            <a:ext cx="2133600" cy="365125"/>
          </a:xfrm>
          <a:prstGeom prst="rect">
            <a:avLst/>
          </a:prstGeom>
          <a:noFill/>
        </p:spPr>
        <p:txBody>
          <a:bodyPr anchor="ctr"/>
          <a:lstStyle/>
          <a:p>
            <a:pPr algn="r" eaLnBrk="1" fontAlgn="auto" hangingPunct="1">
              <a:spcBef>
                <a:spcPts val="0"/>
              </a:spcBef>
              <a:spcAft>
                <a:spcPts val="0"/>
              </a:spcAft>
              <a:defRPr/>
            </a:pPr>
            <a:fld id="{924A9C7D-7BC1-41F8-BBE7-B9C06239E7E9}" type="slidenum">
              <a:rPr lang="en-US" sz="1200">
                <a:solidFill>
                  <a:schemeClr val="bg1"/>
                </a:solidFill>
                <a:latin typeface="+mn-lt"/>
              </a:rPr>
              <a:pPr algn="r" eaLnBrk="1" fontAlgn="auto" hangingPunct="1">
                <a:spcBef>
                  <a:spcPts val="0"/>
                </a:spcBef>
                <a:spcAft>
                  <a:spcPts val="0"/>
                </a:spcAft>
                <a:defRPr/>
              </a:pPr>
              <a:t>32</a:t>
            </a:fld>
            <a:endParaRPr lang="en-US" sz="1200" dirty="0">
              <a:solidFill>
                <a:schemeClr val="bg1"/>
              </a:solidFill>
              <a:latin typeface="+mn-lt"/>
            </a:endParaRPr>
          </a:p>
        </p:txBody>
      </p:sp>
      <p:graphicFrame>
        <p:nvGraphicFramePr>
          <p:cNvPr id="758831" name="Group 47"/>
          <p:cNvGraphicFramePr>
            <a:graphicFrameLocks noGrp="1"/>
          </p:cNvGraphicFramePr>
          <p:nvPr/>
        </p:nvGraphicFramePr>
        <p:xfrm>
          <a:off x="2654300" y="1409700"/>
          <a:ext cx="2843213" cy="4835525"/>
        </p:xfrm>
        <a:graphic>
          <a:graphicData uri="http://schemas.openxmlformats.org/drawingml/2006/table">
            <a:tbl>
              <a:tblPr/>
              <a:tblGrid>
                <a:gridCol w="2843213"/>
              </a:tblGrid>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Geostationary Lightning Mapper (GLM)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Lightning Detection: Events, Groups &amp; Flashes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Space Environment In-Situ Suite (SEISS)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7825">
                <a:tc>
                  <a:txBody>
                    <a:bodyPr/>
                    <a:lstStyle/>
                    <a:p>
                      <a:pPr marL="0" marR="0" lvl="0" indent="0" algn="l" defTabSz="914400" rtl="0" eaLnBrk="1" fontAlgn="base" latinLnBrk="0" hangingPunct="1">
                        <a:lnSpc>
                          <a:spcPct val="100000"/>
                        </a:lnSpc>
                        <a:spcBef>
                          <a:spcPts val="20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Energetic Heavy Ions</a:t>
                      </a:r>
                    </a:p>
                    <a:p>
                      <a:pPr marL="0" marR="0" lvl="0" indent="0" algn="l" defTabSz="914400" rtl="0" eaLnBrk="1" fontAlgn="base" latinLnBrk="0" hangingPunct="1">
                        <a:lnSpc>
                          <a:spcPct val="100000"/>
                        </a:lnSpc>
                        <a:spcBef>
                          <a:spcPts val="20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Magnetospheric Electrons  &amp; Protons: Low Energy</a:t>
                      </a:r>
                    </a:p>
                    <a:p>
                      <a:pPr marL="0" marR="0" lvl="0" indent="0" algn="l" defTabSz="914400" rtl="0" eaLnBrk="1" fontAlgn="base" latinLnBrk="0" hangingPunct="1">
                        <a:lnSpc>
                          <a:spcPct val="100000"/>
                        </a:lnSpc>
                        <a:spcBef>
                          <a:spcPts val="20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Magnetospheric Electrons: Med &amp; High Energy</a:t>
                      </a:r>
                    </a:p>
                    <a:p>
                      <a:pPr marL="0" marR="0" lvl="0" indent="0" algn="l" defTabSz="914400" rtl="0" eaLnBrk="1" fontAlgn="base" latinLnBrk="0" hangingPunct="1">
                        <a:lnSpc>
                          <a:spcPct val="100000"/>
                        </a:lnSpc>
                        <a:spcBef>
                          <a:spcPts val="20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Magnetospheric Protons: Med &amp; High Energy</a:t>
                      </a:r>
                    </a:p>
                    <a:p>
                      <a:pPr marL="0" marR="0" lvl="0" indent="0" algn="l" defTabSz="914400" rtl="0" eaLnBrk="1" fontAlgn="base" latinLnBrk="0" hangingPunct="1">
                        <a:lnSpc>
                          <a:spcPct val="100000"/>
                        </a:lnSpc>
                        <a:spcBef>
                          <a:spcPts val="200"/>
                        </a:spcBef>
                        <a:spcAft>
                          <a:spcPts val="20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Solar and Galactic Protons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1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Magnetometer (MAG)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Geomagnetic Field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1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Extreme Ultraviolet and X-ray Irradiance Suite (EXIS)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Solar Flux: EUV</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Solar Flux: X-ray Irradiance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1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Solar Ultraviolet Imager (SUVI)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782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chemeClr val="bg1"/>
                          </a:solidFill>
                          <a:effectLst>
                            <a:outerShdw blurRad="38100" dist="38100" dir="2700000" algn="tl">
                              <a:srgbClr val="FFFFFF"/>
                            </a:outerShdw>
                          </a:effectLst>
                          <a:latin typeface="Arial" pitchFamily="34" charset="0"/>
                        </a:rPr>
                        <a:t>Solar EUV Imagery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bl>
          </a:graphicData>
        </a:graphic>
      </p:graphicFrame>
      <p:sp>
        <p:nvSpPr>
          <p:cNvPr id="758820" name="TextBox 6"/>
          <p:cNvSpPr txBox="1">
            <a:spLocks noChangeArrowheads="1"/>
          </p:cNvSpPr>
          <p:nvPr/>
        </p:nvSpPr>
        <p:spPr bwMode="auto">
          <a:xfrm>
            <a:off x="0" y="882650"/>
            <a:ext cx="5432425" cy="368300"/>
          </a:xfrm>
          <a:prstGeom prst="rect">
            <a:avLst/>
          </a:prstGeom>
          <a:noFill/>
          <a:ln w="9525">
            <a:noFill/>
            <a:miter lim="800000"/>
            <a:headEnd/>
            <a:tailEnd/>
          </a:ln>
        </p:spPr>
        <p:txBody>
          <a:bodyPr>
            <a:spAutoFit/>
          </a:bodyPr>
          <a:lstStyle/>
          <a:p>
            <a:pPr algn="ctr" eaLnBrk="1" hangingPunct="1"/>
            <a:r>
              <a:rPr lang="en-US" b="1">
                <a:solidFill>
                  <a:srgbClr val="FF9900"/>
                </a:solidFill>
              </a:rPr>
              <a:t>Baseline Products</a:t>
            </a:r>
          </a:p>
        </p:txBody>
      </p:sp>
      <p:graphicFrame>
        <p:nvGraphicFramePr>
          <p:cNvPr id="8" name="Content Placeholder 4"/>
          <p:cNvGraphicFramePr>
            <a:graphicFrameLocks noGrp="1"/>
          </p:cNvGraphicFramePr>
          <p:nvPr/>
        </p:nvGraphicFramePr>
        <p:xfrm>
          <a:off x="6359525" y="1376363"/>
          <a:ext cx="2646363" cy="5187315"/>
        </p:xfrm>
        <a:graphic>
          <a:graphicData uri="http://schemas.openxmlformats.org/drawingml/2006/table">
            <a:tbl>
              <a:tblPr/>
              <a:tblGrid>
                <a:gridCol w="2646363"/>
              </a:tblGrid>
              <a:tr h="37147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Arial" pitchFamily="34" charset="0"/>
                        </a:rPr>
                        <a:t>Advanced Baseline Imager (ABI)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gradFill rotWithShape="1">
                      <a:gsLst>
                        <a:gs pos="0">
                          <a:srgbClr val="10253F"/>
                        </a:gs>
                        <a:gs pos="2000">
                          <a:srgbClr val="10253F"/>
                        </a:gs>
                        <a:gs pos="100000">
                          <a:srgbClr val="374D6B"/>
                        </a:gs>
                      </a:gsLst>
                      <a:lin ang="16200000" scaled="1"/>
                    </a:gradFill>
                  </a:tcPr>
                </a:tc>
              </a:tr>
              <a:tr h="371475">
                <a:tc>
                  <a:txBody>
                    <a:bodyPr/>
                    <a:lstStyle/>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Absorbed Shortwave Radiation: Surface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Aerosol Particle Size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Aircraft Icing Threat</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Ice Water Path</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Layers/Heights</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Liquid Water</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Cloud Type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Convective Initiation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Currents</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Currents: Offshore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Downward Longwave Radiation: Surface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Enhanced “V”/Overshooting Top Detection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Flood/Standing Water</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Ice Cover</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Low Cloud and Fog</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Ozone Total</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Probability of Rainfall</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Rainfall Potential</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Sea and Lake Ice: Age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Sea and Lake Ice: Concentration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Sea and Lake Ice: Motion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Snow Depth (Over Plains)</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SO</a:t>
                      </a:r>
                      <a:r>
                        <a:rPr kumimoji="0" lang="en-US" sz="1000" b="0" i="0" u="none" strike="noStrike" cap="none" normalizeH="0" baseline="-25000" smtClean="0">
                          <a:ln>
                            <a:noFill/>
                          </a:ln>
                          <a:solidFill>
                            <a:srgbClr val="000000"/>
                          </a:solidFill>
                          <a:effectLst>
                            <a:outerShdw blurRad="38100" dist="38100" dir="2700000" algn="tl">
                              <a:srgbClr val="FFFFFF"/>
                            </a:outerShdw>
                          </a:effectLst>
                          <a:latin typeface="Arial" pitchFamily="34" charset="0"/>
                        </a:rPr>
                        <a:t>2 </a:t>
                      </a: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Detection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Surface Albedo</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Surface Emissivity</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Tropopause Folding Turbulence Prediction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Upward Longwave Radiation: Surface</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Upward Longwave Radiation: TOA</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Vegetation Fraction: Green</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Vegetation Index</a:t>
                      </a:r>
                    </a:p>
                    <a:p>
                      <a:pPr marL="0" marR="0" lvl="0" indent="0" algn="l" defTabSz="914400" rtl="0" eaLnBrk="1" fontAlgn="base" latinLnBrk="0" hangingPunct="1">
                        <a:lnSpc>
                          <a:spcPct val="100000"/>
                        </a:lnSpc>
                        <a:spcBef>
                          <a:spcPct val="0"/>
                        </a:spcBef>
                        <a:spcAft>
                          <a:spcPct val="0"/>
                        </a:spcAft>
                        <a:buClr>
                          <a:schemeClr val="hlink"/>
                        </a:buClr>
                        <a:buSzPct val="75000"/>
                        <a:buFontTx/>
                        <a:buNone/>
                        <a:tabLst/>
                      </a:pPr>
                      <a:r>
                        <a:rPr kumimoji="0" lang="en-US" sz="1000" b="0" i="0" u="none" strike="noStrike" cap="none" normalizeH="0" baseline="0" smtClean="0">
                          <a:ln>
                            <a:noFill/>
                          </a:ln>
                          <a:solidFill>
                            <a:srgbClr val="000000"/>
                          </a:solidFill>
                          <a:effectLst>
                            <a:outerShdw blurRad="38100" dist="38100" dir="2700000" algn="tl">
                              <a:srgbClr val="FFFFFF"/>
                            </a:outerShdw>
                          </a:effectLst>
                          <a:latin typeface="Arial" pitchFamily="34" charset="0"/>
                        </a:rPr>
                        <a:t>Visibility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r>
            </a:tbl>
          </a:graphicData>
        </a:graphic>
      </p:graphicFrame>
      <p:sp>
        <p:nvSpPr>
          <p:cNvPr id="758829" name="TextBox 8"/>
          <p:cNvSpPr txBox="1">
            <a:spLocks noChangeArrowheads="1"/>
          </p:cNvSpPr>
          <p:nvPr/>
        </p:nvSpPr>
        <p:spPr bwMode="auto">
          <a:xfrm>
            <a:off x="6432550" y="884238"/>
            <a:ext cx="2560638" cy="368300"/>
          </a:xfrm>
          <a:prstGeom prst="rect">
            <a:avLst/>
          </a:prstGeom>
          <a:noFill/>
          <a:ln w="9525">
            <a:noFill/>
            <a:miter lim="800000"/>
            <a:headEnd/>
            <a:tailEnd/>
          </a:ln>
        </p:spPr>
        <p:txBody>
          <a:bodyPr>
            <a:spAutoFit/>
          </a:bodyPr>
          <a:lstStyle/>
          <a:p>
            <a:pPr algn="ctr" eaLnBrk="1" hangingPunct="1"/>
            <a:r>
              <a:rPr lang="en-US" b="1">
                <a:solidFill>
                  <a:srgbClr val="FF9900"/>
                </a:solidFill>
              </a:rPr>
              <a:t>Future Capabilities</a:t>
            </a:r>
          </a:p>
        </p:txBody>
      </p:sp>
      <p:cxnSp>
        <p:nvCxnSpPr>
          <p:cNvPr id="11" name="Straight Connector 10"/>
          <p:cNvCxnSpPr/>
          <p:nvPr/>
        </p:nvCxnSpPr>
        <p:spPr>
          <a:xfrm flipH="1">
            <a:off x="5927725" y="752475"/>
            <a:ext cx="11113" cy="610552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3954463" y="1317625"/>
            <a:ext cx="5037137" cy="40925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387" name="TextBox 9"/>
          <p:cNvSpPr txBox="1">
            <a:spLocks noChangeArrowheads="1"/>
          </p:cNvSpPr>
          <p:nvPr/>
        </p:nvSpPr>
        <p:spPr bwMode="auto">
          <a:xfrm>
            <a:off x="4133850" y="5562600"/>
            <a:ext cx="4581525" cy="584200"/>
          </a:xfrm>
          <a:prstGeom prst="rect">
            <a:avLst/>
          </a:prstGeom>
          <a:noFill/>
          <a:ln w="9525">
            <a:noFill/>
            <a:miter lim="800000"/>
            <a:headEnd/>
            <a:tailEnd/>
          </a:ln>
        </p:spPr>
        <p:txBody>
          <a:bodyPr>
            <a:spAutoFit/>
          </a:bodyPr>
          <a:lstStyle/>
          <a:p>
            <a:pPr algn="ctr" eaLnBrk="1" hangingPunct="1">
              <a:spcAft>
                <a:spcPts val="600"/>
              </a:spcAft>
              <a:defRPr/>
            </a:pPr>
            <a:r>
              <a:rPr lang="en-US" sz="1600" dirty="0">
                <a:solidFill>
                  <a:srgbClr val="000000"/>
                </a:solidFill>
                <a:effectLst>
                  <a:outerShdw blurRad="38100" dist="38100" dir="2700000" algn="tl">
                    <a:srgbClr val="000000">
                      <a:alpha val="43137"/>
                    </a:srgbClr>
                  </a:outerShdw>
                </a:effectLst>
                <a:latin typeface="+mj-lt"/>
              </a:rPr>
              <a:t>Lockheed Martin Space Systems Co (LMSSC) of Newtown, PA is primary contractor</a:t>
            </a:r>
          </a:p>
        </p:txBody>
      </p:sp>
      <p:sp>
        <p:nvSpPr>
          <p:cNvPr id="23555" name="Slide Number Placeholder 5"/>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533C8F30-F791-4541-8101-47652A060A03}" type="slidenum">
              <a:rPr lang="en-US" sz="1200">
                <a:solidFill>
                  <a:srgbClr val="000000"/>
                </a:solidFill>
                <a:latin typeface="+mn-lt"/>
                <a:ea typeface="ＭＳ Ｐゴシック"/>
                <a:cs typeface="ＭＳ Ｐゴシック"/>
              </a:rPr>
              <a:pPr algn="r" eaLnBrk="1" hangingPunct="1">
                <a:defRPr/>
              </a:pPr>
              <a:t>33</a:t>
            </a:fld>
            <a:endParaRPr lang="en-US" sz="1200">
              <a:solidFill>
                <a:srgbClr val="000000"/>
              </a:solidFill>
              <a:latin typeface="+mn-lt"/>
              <a:ea typeface="ＭＳ Ｐゴシック"/>
              <a:cs typeface="ＭＳ Ｐゴシック"/>
            </a:endParaRPr>
          </a:p>
        </p:txBody>
      </p:sp>
      <p:sp>
        <p:nvSpPr>
          <p:cNvPr id="27" name="TextBox 9"/>
          <p:cNvSpPr txBox="1">
            <a:spLocks noChangeArrowheads="1"/>
          </p:cNvSpPr>
          <p:nvPr/>
        </p:nvSpPr>
        <p:spPr bwMode="auto">
          <a:xfrm>
            <a:off x="103188" y="1093788"/>
            <a:ext cx="3743325" cy="3133725"/>
          </a:xfrm>
          <a:prstGeom prst="rect">
            <a:avLst/>
          </a:prstGeom>
          <a:noFill/>
          <a:ln w="9525">
            <a:noFill/>
            <a:miter lim="800000"/>
            <a:headEnd/>
            <a:tailEnd/>
          </a:ln>
        </p:spPr>
        <p:txBody>
          <a:bodyPr>
            <a:spAutoFit/>
          </a:bodyPr>
          <a:lstStyle/>
          <a:p>
            <a:pPr eaLnBrk="1" hangingPunct="1"/>
            <a:r>
              <a:rPr lang="en-US" sz="1600" b="1">
                <a:latin typeface="Calibri" pitchFamily="34" charset="0"/>
              </a:rPr>
              <a:t>Specifications</a:t>
            </a:r>
          </a:p>
          <a:p>
            <a:pPr eaLnBrk="1" hangingPunct="1"/>
            <a:endParaRPr lang="en-US" sz="700">
              <a:latin typeface="Calibri" pitchFamily="34" charset="0"/>
            </a:endParaRPr>
          </a:p>
          <a:p>
            <a:pPr eaLnBrk="1" hangingPunct="1">
              <a:spcAft>
                <a:spcPts val="600"/>
              </a:spcAft>
              <a:buFont typeface="Arial" pitchFamily="34" charset="0"/>
              <a:buChar char="•"/>
            </a:pPr>
            <a:r>
              <a:rPr lang="en-US" sz="1400" b="1">
                <a:latin typeface="Calibri" pitchFamily="34" charset="0"/>
              </a:rPr>
              <a:t>Size </a:t>
            </a:r>
            <a:r>
              <a:rPr lang="en-US" sz="1400">
                <a:latin typeface="Calibri" pitchFamily="34" charset="0"/>
              </a:rPr>
              <a:t>~5.5 meters (from launch vehicle interface to top of ABI)</a:t>
            </a:r>
          </a:p>
          <a:p>
            <a:pPr eaLnBrk="1" hangingPunct="1">
              <a:spcAft>
                <a:spcPts val="600"/>
              </a:spcAft>
              <a:buFont typeface="Arial" pitchFamily="34" charset="0"/>
              <a:buChar char="•"/>
            </a:pPr>
            <a:r>
              <a:rPr lang="en-US" sz="1400" b="1">
                <a:latin typeface="Calibri" pitchFamily="34" charset="0"/>
              </a:rPr>
              <a:t>Mass </a:t>
            </a:r>
            <a:r>
              <a:rPr lang="en-US" sz="1400">
                <a:latin typeface="Calibri" pitchFamily="34" charset="0"/>
              </a:rPr>
              <a:t>Satellite (spacecraft and payloads) dry mass &lt;2800kg</a:t>
            </a:r>
          </a:p>
          <a:p>
            <a:pPr eaLnBrk="1" hangingPunct="1">
              <a:spcAft>
                <a:spcPts val="600"/>
              </a:spcAft>
              <a:buFont typeface="Arial" pitchFamily="34" charset="0"/>
              <a:buChar char="•"/>
            </a:pPr>
            <a:r>
              <a:rPr lang="en-US" sz="1400" b="1">
                <a:latin typeface="Calibri" pitchFamily="34" charset="0"/>
              </a:rPr>
              <a:t>Power Capacity </a:t>
            </a:r>
            <a:r>
              <a:rPr lang="en-US" sz="1400">
                <a:latin typeface="Calibri" pitchFamily="34" charset="0"/>
              </a:rPr>
              <a:t>&gt;4000W at end-of-life (includes accounting for limited array degradation)</a:t>
            </a:r>
          </a:p>
          <a:p>
            <a:pPr eaLnBrk="1" hangingPunct="1">
              <a:spcAft>
                <a:spcPts val="600"/>
              </a:spcAft>
              <a:buFont typeface="Arial" pitchFamily="34" charset="0"/>
              <a:buChar char="•"/>
            </a:pPr>
            <a:r>
              <a:rPr lang="en-US" sz="1400">
                <a:latin typeface="Calibri" pitchFamily="34" charset="0"/>
              </a:rPr>
              <a:t>Spacecraft on-orbit life of 15 years with orbit East-West and North-South position maintained to within +/-0.1 degree</a:t>
            </a:r>
          </a:p>
          <a:p>
            <a:pPr eaLnBrk="1" hangingPunct="1">
              <a:spcAft>
                <a:spcPts val="600"/>
              </a:spcAft>
              <a:buFont typeface="Arial" pitchFamily="34" charset="0"/>
              <a:buChar char="•"/>
            </a:pPr>
            <a:r>
              <a:rPr lang="en-US" sz="1400">
                <a:latin typeface="Calibri" pitchFamily="34" charset="0"/>
              </a:rPr>
              <a:t>3-axis stabilized</a:t>
            </a:r>
          </a:p>
          <a:p>
            <a:pPr eaLnBrk="1" hangingPunct="1">
              <a:spcAft>
                <a:spcPts val="600"/>
              </a:spcAft>
            </a:pPr>
            <a:endParaRPr lang="en-US" sz="1200">
              <a:latin typeface="Calibri" pitchFamily="34" charset="0"/>
            </a:endParaRPr>
          </a:p>
        </p:txBody>
      </p:sp>
      <p:pic>
        <p:nvPicPr>
          <p:cNvPr id="760838" name="Picture 3"/>
          <p:cNvPicPr>
            <a:picLocks noChangeAspect="1"/>
          </p:cNvPicPr>
          <p:nvPr/>
        </p:nvPicPr>
        <p:blipFill>
          <a:blip r:embed="rId3" cstate="print"/>
          <a:srcRect/>
          <a:stretch>
            <a:fillRect/>
          </a:stretch>
        </p:blipFill>
        <p:spPr bwMode="auto">
          <a:xfrm>
            <a:off x="4114800" y="1317625"/>
            <a:ext cx="4860925" cy="3748088"/>
          </a:xfrm>
          <a:prstGeom prst="rect">
            <a:avLst/>
          </a:prstGeom>
          <a:noFill/>
          <a:ln w="9525">
            <a:noFill/>
            <a:miter lim="800000"/>
            <a:headEnd/>
            <a:tailEnd/>
          </a:ln>
        </p:spPr>
      </p:pic>
      <p:sp>
        <p:nvSpPr>
          <p:cNvPr id="23" name="TextBox 22"/>
          <p:cNvSpPr txBox="1"/>
          <p:nvPr/>
        </p:nvSpPr>
        <p:spPr>
          <a:xfrm>
            <a:off x="4025900" y="3937000"/>
            <a:ext cx="1581150" cy="461963"/>
          </a:xfrm>
          <a:prstGeom prst="rect">
            <a:avLst/>
          </a:prstGeom>
          <a:noFill/>
        </p:spPr>
        <p:txBody>
          <a:bodyPr>
            <a:spAutoFit/>
          </a:bodyPr>
          <a:lstStyle/>
          <a:p>
            <a:pPr algn="r" eaLnBrk="1" fontAlgn="auto" hangingPunct="1">
              <a:spcBef>
                <a:spcPts val="0"/>
              </a:spcBef>
              <a:spcAft>
                <a:spcPts val="0"/>
              </a:spcAft>
              <a:defRPr/>
            </a:pPr>
            <a:r>
              <a:rPr lang="en-US" sz="1200" b="1" dirty="0">
                <a:solidFill>
                  <a:srgbClr val="000000"/>
                </a:solidFill>
                <a:latin typeface="+mn-lt"/>
              </a:rPr>
              <a:t>Solar Ultraviolet  Imager (SUVI)</a:t>
            </a:r>
          </a:p>
        </p:txBody>
      </p:sp>
      <p:cxnSp>
        <p:nvCxnSpPr>
          <p:cNvPr id="6" name="Straight Arrow Connector 5"/>
          <p:cNvCxnSpPr/>
          <p:nvPr/>
        </p:nvCxnSpPr>
        <p:spPr>
          <a:xfrm flipV="1">
            <a:off x="5546725" y="3821113"/>
            <a:ext cx="304800" cy="20002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29400" y="2449513"/>
            <a:ext cx="1981200" cy="461962"/>
          </a:xfrm>
          <a:prstGeom prst="rect">
            <a:avLst/>
          </a:prstGeom>
          <a:noFill/>
        </p:spPr>
        <p:txBody>
          <a:bodyPr>
            <a:spAutoFit/>
          </a:bodyPr>
          <a:lstStyle/>
          <a:p>
            <a:pPr eaLnBrk="1" fontAlgn="auto" hangingPunct="1">
              <a:spcBef>
                <a:spcPts val="0"/>
              </a:spcBef>
              <a:spcAft>
                <a:spcPts val="0"/>
              </a:spcAft>
              <a:defRPr/>
            </a:pPr>
            <a:r>
              <a:rPr lang="en-US" sz="1200" b="1" dirty="0">
                <a:solidFill>
                  <a:srgbClr val="000000"/>
                </a:solidFill>
                <a:latin typeface="+mn-lt"/>
              </a:rPr>
              <a:t>Extreme Ultraviolet and X-ray Irradiance Sensors (EXIS)</a:t>
            </a:r>
          </a:p>
        </p:txBody>
      </p:sp>
      <p:cxnSp>
        <p:nvCxnSpPr>
          <p:cNvPr id="28" name="Straight Arrow Connector 27"/>
          <p:cNvCxnSpPr/>
          <p:nvPr/>
        </p:nvCxnSpPr>
        <p:spPr>
          <a:xfrm flipH="1">
            <a:off x="6357938" y="2894013"/>
            <a:ext cx="461962" cy="35877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543800" y="4043363"/>
            <a:ext cx="1524000" cy="276225"/>
          </a:xfrm>
          <a:prstGeom prst="rect">
            <a:avLst/>
          </a:prstGeom>
          <a:noFill/>
        </p:spPr>
        <p:txBody>
          <a:bodyPr>
            <a:spAutoFit/>
          </a:bodyPr>
          <a:lstStyle/>
          <a:p>
            <a:pPr eaLnBrk="1" fontAlgn="auto" hangingPunct="1">
              <a:spcBef>
                <a:spcPts val="0"/>
              </a:spcBef>
              <a:spcAft>
                <a:spcPts val="0"/>
              </a:spcAft>
              <a:defRPr/>
            </a:pPr>
            <a:r>
              <a:rPr lang="en-US" sz="1200" b="1" dirty="0">
                <a:solidFill>
                  <a:srgbClr val="000000"/>
                </a:solidFill>
                <a:latin typeface="+mn-lt"/>
              </a:rPr>
              <a:t>Magnetometer</a:t>
            </a:r>
          </a:p>
        </p:txBody>
      </p:sp>
      <p:cxnSp>
        <p:nvCxnSpPr>
          <p:cNvPr id="33" name="Straight Arrow Connector 32"/>
          <p:cNvCxnSpPr/>
          <p:nvPr/>
        </p:nvCxnSpPr>
        <p:spPr>
          <a:xfrm flipV="1">
            <a:off x="7812088" y="3668713"/>
            <a:ext cx="579437" cy="37465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048500" y="3021013"/>
            <a:ext cx="1905000" cy="461962"/>
          </a:xfrm>
          <a:prstGeom prst="rect">
            <a:avLst/>
          </a:prstGeom>
          <a:noFill/>
        </p:spPr>
        <p:txBody>
          <a:bodyPr>
            <a:spAutoFit/>
          </a:bodyPr>
          <a:lstStyle/>
          <a:p>
            <a:pPr eaLnBrk="1" fontAlgn="auto" hangingPunct="1">
              <a:spcBef>
                <a:spcPts val="0"/>
              </a:spcBef>
              <a:spcAft>
                <a:spcPts val="0"/>
              </a:spcAft>
              <a:defRPr/>
            </a:pPr>
            <a:r>
              <a:rPr lang="en-US" sz="1200" b="1" dirty="0">
                <a:solidFill>
                  <a:srgbClr val="000000"/>
                </a:solidFill>
                <a:latin typeface="+mn-lt"/>
              </a:rPr>
              <a:t>Space Environment</a:t>
            </a:r>
            <a:br>
              <a:rPr lang="en-US" sz="1200" b="1" dirty="0">
                <a:solidFill>
                  <a:srgbClr val="000000"/>
                </a:solidFill>
                <a:latin typeface="+mn-lt"/>
              </a:rPr>
            </a:br>
            <a:r>
              <a:rPr lang="en-US" sz="1200" b="1" dirty="0">
                <a:solidFill>
                  <a:srgbClr val="000000"/>
                </a:solidFill>
                <a:latin typeface="+mn-lt"/>
              </a:rPr>
              <a:t>In-situ Suite (SEISS)</a:t>
            </a:r>
          </a:p>
        </p:txBody>
      </p:sp>
      <p:cxnSp>
        <p:nvCxnSpPr>
          <p:cNvPr id="36" name="Straight Arrow Connector 35"/>
          <p:cNvCxnSpPr>
            <a:stCxn id="35" idx="1"/>
          </p:cNvCxnSpPr>
          <p:nvPr/>
        </p:nvCxnSpPr>
        <p:spPr>
          <a:xfrm flipH="1">
            <a:off x="6819900" y="3252788"/>
            <a:ext cx="228600" cy="33813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073900" y="4676775"/>
            <a:ext cx="1530350" cy="461963"/>
          </a:xfrm>
          <a:prstGeom prst="rect">
            <a:avLst/>
          </a:prstGeom>
          <a:noFill/>
        </p:spPr>
        <p:txBody>
          <a:bodyPr>
            <a:spAutoFit/>
          </a:bodyPr>
          <a:lstStyle/>
          <a:p>
            <a:pPr eaLnBrk="1" fontAlgn="auto" hangingPunct="1">
              <a:spcBef>
                <a:spcPts val="0"/>
              </a:spcBef>
              <a:spcAft>
                <a:spcPts val="0"/>
              </a:spcAft>
              <a:defRPr/>
            </a:pPr>
            <a:r>
              <a:rPr lang="en-US" sz="1200" b="1" dirty="0">
                <a:solidFill>
                  <a:srgbClr val="000000"/>
                </a:solidFill>
                <a:latin typeface="+mn-lt"/>
              </a:rPr>
              <a:t>Advanced Baseline Imager (ABI)</a:t>
            </a:r>
          </a:p>
        </p:txBody>
      </p:sp>
      <p:cxnSp>
        <p:nvCxnSpPr>
          <p:cNvPr id="40" name="Straight Arrow Connector 39"/>
          <p:cNvCxnSpPr/>
          <p:nvPr/>
        </p:nvCxnSpPr>
        <p:spPr>
          <a:xfrm rot="10800000">
            <a:off x="6523038" y="4930775"/>
            <a:ext cx="622300" cy="952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954463" y="4751388"/>
            <a:ext cx="1725612" cy="639762"/>
          </a:xfrm>
          <a:prstGeom prst="rect">
            <a:avLst/>
          </a:prstGeom>
          <a:noFill/>
        </p:spPr>
        <p:txBody>
          <a:bodyPr>
            <a:spAutoFit/>
          </a:bodyPr>
          <a:lstStyle/>
          <a:p>
            <a:pPr eaLnBrk="1" fontAlgn="auto" hangingPunct="1">
              <a:spcBef>
                <a:spcPts val="0"/>
              </a:spcBef>
              <a:spcAft>
                <a:spcPts val="0"/>
              </a:spcAft>
              <a:defRPr/>
            </a:pPr>
            <a:r>
              <a:rPr lang="en-US" sz="1200" b="1" dirty="0">
                <a:solidFill>
                  <a:srgbClr val="000000"/>
                </a:solidFill>
                <a:latin typeface="+mn-lt"/>
              </a:rPr>
              <a:t>Geostationary</a:t>
            </a:r>
          </a:p>
          <a:p>
            <a:pPr eaLnBrk="1" fontAlgn="auto" hangingPunct="1">
              <a:spcBef>
                <a:spcPts val="0"/>
              </a:spcBef>
              <a:spcAft>
                <a:spcPts val="0"/>
              </a:spcAft>
              <a:defRPr/>
            </a:pPr>
            <a:r>
              <a:rPr lang="en-US" sz="1200" b="1" dirty="0">
                <a:solidFill>
                  <a:srgbClr val="000000"/>
                </a:solidFill>
                <a:latin typeface="+mn-lt"/>
              </a:rPr>
              <a:t>Lightning Mapper (GLM)</a:t>
            </a:r>
          </a:p>
        </p:txBody>
      </p:sp>
      <p:cxnSp>
        <p:nvCxnSpPr>
          <p:cNvPr id="44" name="Straight Arrow Connector 43"/>
          <p:cNvCxnSpPr/>
          <p:nvPr/>
        </p:nvCxnSpPr>
        <p:spPr>
          <a:xfrm flipV="1">
            <a:off x="4994275" y="4713288"/>
            <a:ext cx="841375" cy="25876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49225" y="4454525"/>
            <a:ext cx="3805238" cy="1674813"/>
          </a:xfrm>
          <a:prstGeom prst="rect">
            <a:avLst/>
          </a:prstGeom>
          <a:noFill/>
        </p:spPr>
        <p:txBody>
          <a:bodyPr>
            <a:spAutoFit/>
          </a:bodyPr>
          <a:lstStyle/>
          <a:p>
            <a:pPr eaLnBrk="1" hangingPunct="1"/>
            <a:r>
              <a:rPr lang="en-US" sz="1600" b="1">
                <a:latin typeface="Calibri" pitchFamily="34" charset="0"/>
              </a:rPr>
              <a:t>Current Status</a:t>
            </a:r>
          </a:p>
          <a:p>
            <a:pPr eaLnBrk="1" hangingPunct="1"/>
            <a:endParaRPr lang="en-US" sz="800">
              <a:latin typeface="Calibri" pitchFamily="34" charset="0"/>
            </a:endParaRPr>
          </a:p>
          <a:p>
            <a:pPr eaLnBrk="1" hangingPunct="1">
              <a:spcAft>
                <a:spcPts val="600"/>
              </a:spcAft>
              <a:buFont typeface="Arial" pitchFamily="34" charset="0"/>
              <a:buChar char="•"/>
            </a:pPr>
            <a:r>
              <a:rPr lang="en-US" sz="1400">
                <a:latin typeface="Calibri" pitchFamily="34" charset="0"/>
              </a:rPr>
              <a:t>Design activities progressing well</a:t>
            </a:r>
          </a:p>
          <a:p>
            <a:pPr eaLnBrk="1" hangingPunct="1">
              <a:spcAft>
                <a:spcPts val="600"/>
              </a:spcAft>
              <a:buFont typeface="Arial" pitchFamily="34" charset="0"/>
              <a:buChar char="•"/>
            </a:pPr>
            <a:r>
              <a:rPr lang="en-US" sz="1400">
                <a:latin typeface="Calibri" pitchFamily="34" charset="0"/>
              </a:rPr>
              <a:t>Preliminary Design Review (PDR) held January 18-20, 2011</a:t>
            </a:r>
          </a:p>
          <a:p>
            <a:pPr eaLnBrk="1" hangingPunct="1">
              <a:spcAft>
                <a:spcPts val="600"/>
              </a:spcAft>
              <a:buFont typeface="Arial" pitchFamily="34" charset="0"/>
              <a:buChar char="•"/>
            </a:pPr>
            <a:r>
              <a:rPr lang="en-US" sz="1400">
                <a:latin typeface="Calibri" pitchFamily="34" charset="0"/>
              </a:rPr>
              <a:t>Proceeding toward Critical Design Review (CDR) in April 2012</a:t>
            </a:r>
            <a:endParaRPr lang="en-US" sz="1400"/>
          </a:p>
        </p:txBody>
      </p:sp>
      <p:sp>
        <p:nvSpPr>
          <p:cNvPr id="24" name="Title 1"/>
          <p:cNvSpPr txBox="1">
            <a:spLocks/>
          </p:cNvSpPr>
          <p:nvPr/>
        </p:nvSpPr>
        <p:spPr bwMode="auto">
          <a:xfrm>
            <a:off x="0" y="50800"/>
            <a:ext cx="9144000" cy="533400"/>
          </a:xfrm>
          <a:prstGeom prst="rect">
            <a:avLst/>
          </a:prstGeom>
          <a:noFill/>
          <a:ln w="9525">
            <a:noFill/>
            <a:miter lim="800000"/>
            <a:headEnd/>
            <a:tailEnd/>
          </a:ln>
        </p:spPr>
        <p:txBody>
          <a:bodyPr anchor="ctr"/>
          <a:lstStyle/>
          <a:p>
            <a:pPr algn="ctr" eaLnBrk="1" hangingPunct="1">
              <a:defRPr/>
            </a:pPr>
            <a:r>
              <a:rPr lang="en-US" sz="3600" b="1" dirty="0">
                <a:solidFill>
                  <a:srgbClr val="FFFFFF"/>
                </a:solidFill>
                <a:effectLst>
                  <a:outerShdw blurRad="38100" dist="38100" dir="2700000" algn="tl">
                    <a:srgbClr val="000000">
                      <a:alpha val="43137"/>
                    </a:srgbClr>
                  </a:outerShdw>
                </a:effectLst>
                <a:latin typeface="+mj-lt"/>
                <a:ea typeface="+mj-ea"/>
                <a:cs typeface="+mj-cs"/>
              </a:rPr>
              <a:t>GOES–R Spacecraft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Content Placeholder 2"/>
          <p:cNvSpPr>
            <a:spLocks noGrp="1"/>
          </p:cNvSpPr>
          <p:nvPr>
            <p:ph idx="4294967295"/>
          </p:nvPr>
        </p:nvSpPr>
        <p:spPr>
          <a:xfrm>
            <a:off x="206375" y="1438275"/>
            <a:ext cx="4002088" cy="2905125"/>
          </a:xfrm>
        </p:spPr>
        <p:txBody>
          <a:bodyPr/>
          <a:lstStyle/>
          <a:p>
            <a:pPr>
              <a:spcAft>
                <a:spcPts val="600"/>
              </a:spcAft>
              <a:buFont typeface="Wingdings" pitchFamily="2" charset="2"/>
              <a:buNone/>
            </a:pPr>
            <a:r>
              <a:rPr lang="en-US" sz="1600" b="1">
                <a:ea typeface="ＭＳ Ｐゴシック"/>
                <a:cs typeface="ＭＳ Ｐゴシック"/>
              </a:rPr>
              <a:t>Specifications</a:t>
            </a:r>
          </a:p>
          <a:p>
            <a:pPr>
              <a:spcBef>
                <a:spcPct val="0"/>
              </a:spcBef>
              <a:spcAft>
                <a:spcPts val="600"/>
              </a:spcAft>
            </a:pPr>
            <a:r>
              <a:rPr lang="en-US" sz="1400">
                <a:ea typeface="ＭＳ Ｐゴシック"/>
                <a:cs typeface="ＭＳ Ｐゴシック"/>
              </a:rPr>
              <a:t>16 channel imager </a:t>
            </a:r>
          </a:p>
          <a:p>
            <a:pPr>
              <a:spcBef>
                <a:spcPct val="0"/>
              </a:spcBef>
              <a:spcAft>
                <a:spcPts val="600"/>
              </a:spcAft>
            </a:pPr>
            <a:r>
              <a:rPr lang="en-US" sz="1400">
                <a:ea typeface="ＭＳ Ｐゴシック"/>
                <a:cs typeface="ＭＳ Ｐゴシック"/>
              </a:rPr>
              <a:t>Measures radiances in the visible and near-infrared wavelengths</a:t>
            </a:r>
          </a:p>
          <a:p>
            <a:pPr>
              <a:spcBef>
                <a:spcPct val="0"/>
              </a:spcBef>
              <a:spcAft>
                <a:spcPts val="600"/>
              </a:spcAft>
            </a:pPr>
            <a:r>
              <a:rPr lang="en-US" sz="1400">
                <a:ea typeface="ＭＳ Ｐゴシック"/>
                <a:cs typeface="ＭＳ Ｐゴシック"/>
              </a:rPr>
              <a:t>Improves upon current capabilities in spectral information (3X), spatial coverage (4X), and temporal resolution (5X)</a:t>
            </a:r>
          </a:p>
          <a:p>
            <a:pPr>
              <a:spcBef>
                <a:spcPct val="0"/>
              </a:spcBef>
              <a:spcAft>
                <a:spcPts val="600"/>
              </a:spcAft>
            </a:pPr>
            <a:r>
              <a:rPr lang="en-US" sz="1400">
                <a:ea typeface="ＭＳ Ｐゴシック"/>
                <a:cs typeface="ＭＳ Ｐゴシック"/>
              </a:rPr>
              <a:t>Improves every product from current GOES Imager and will offer new products for severe weather forecasting, fire and smoke monitoring, and more</a:t>
            </a:r>
            <a:endParaRPr lang="en-US" sz="1400">
              <a:solidFill>
                <a:srgbClr val="000000"/>
              </a:solidFill>
              <a:effectLst>
                <a:outerShdw blurRad="38100" dist="38100" dir="2700000" algn="tl">
                  <a:srgbClr val="FFFFFF"/>
                </a:outerShdw>
              </a:effectLst>
              <a:ea typeface="ＭＳ Ｐゴシック"/>
              <a:cs typeface="ＭＳ Ｐゴシック"/>
            </a:endParaRPr>
          </a:p>
        </p:txBody>
      </p:sp>
      <p:sp>
        <p:nvSpPr>
          <p:cNvPr id="25602" name="Slide Number Placeholder 5"/>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394A02EE-0F51-474D-88E6-1B43EB428147}" type="slidenum">
              <a:rPr lang="en-US" sz="1200">
                <a:solidFill>
                  <a:srgbClr val="000000"/>
                </a:solidFill>
                <a:latin typeface="+mn-lt"/>
                <a:ea typeface="ＭＳ Ｐゴシック"/>
                <a:cs typeface="ＭＳ Ｐゴシック"/>
              </a:rPr>
              <a:pPr algn="r" eaLnBrk="1" hangingPunct="1">
                <a:defRPr/>
              </a:pPr>
              <a:t>34</a:t>
            </a:fld>
            <a:endParaRPr lang="en-US" sz="1200">
              <a:solidFill>
                <a:srgbClr val="000000"/>
              </a:solidFill>
              <a:latin typeface="+mn-lt"/>
              <a:ea typeface="ＭＳ Ｐゴシック"/>
              <a:cs typeface="ＭＳ Ｐゴシック"/>
            </a:endParaRPr>
          </a:p>
        </p:txBody>
      </p:sp>
      <p:pic>
        <p:nvPicPr>
          <p:cNvPr id="762884" name="Picture 2"/>
          <p:cNvPicPr>
            <a:picLocks noChangeAspect="1" noChangeArrowheads="1"/>
          </p:cNvPicPr>
          <p:nvPr/>
        </p:nvPicPr>
        <p:blipFill>
          <a:blip r:embed="rId3" cstate="print"/>
          <a:srcRect/>
          <a:stretch>
            <a:fillRect/>
          </a:stretch>
        </p:blipFill>
        <p:spPr bwMode="auto">
          <a:xfrm>
            <a:off x="4713288" y="1033463"/>
            <a:ext cx="3902075" cy="2659062"/>
          </a:xfrm>
          <a:prstGeom prst="rect">
            <a:avLst/>
          </a:prstGeom>
          <a:noFill/>
          <a:ln w="9525">
            <a:noFill/>
            <a:miter lim="800000"/>
            <a:headEnd/>
            <a:tailEnd/>
          </a:ln>
        </p:spPr>
      </p:pic>
      <p:sp>
        <p:nvSpPr>
          <p:cNvPr id="10" name="TextBox 9"/>
          <p:cNvSpPr txBox="1"/>
          <p:nvPr/>
        </p:nvSpPr>
        <p:spPr>
          <a:xfrm>
            <a:off x="7249637" y="1032735"/>
            <a:ext cx="1300003" cy="523220"/>
          </a:xfrm>
          <a:prstGeom prst="rect">
            <a:avLst/>
          </a:prstGeom>
          <a:noFill/>
          <a:effectLst>
            <a:glow rad="101600">
              <a:schemeClr val="accent2">
                <a:satMod val="175000"/>
                <a:alpha val="40000"/>
              </a:schemeClr>
            </a:glow>
          </a:effectLst>
        </p:spPr>
        <p:txBody>
          <a:bodyPr>
            <a:spAutoFit/>
          </a:bodyPr>
          <a:lstStyle/>
          <a:p>
            <a:pPr eaLnBrk="1" hangingPunct="1">
              <a:defRPr/>
            </a:pPr>
            <a:r>
              <a:rPr lang="en-US" sz="1400" b="1" dirty="0">
                <a:solidFill>
                  <a:srgbClr val="000000"/>
                </a:solidFill>
                <a:latin typeface="+mj-lt"/>
              </a:rPr>
              <a:t>ABI Proto-Type Model (PTM) </a:t>
            </a:r>
          </a:p>
        </p:txBody>
      </p:sp>
      <p:pic>
        <p:nvPicPr>
          <p:cNvPr id="762889" name="Picture 55"/>
          <p:cNvPicPr>
            <a:picLocks noChangeAspect="1" noChangeArrowheads="1"/>
          </p:cNvPicPr>
          <p:nvPr/>
        </p:nvPicPr>
        <p:blipFill>
          <a:blip r:embed="rId4" cstate="print"/>
          <a:srcRect/>
          <a:stretch>
            <a:fillRect/>
          </a:stretch>
        </p:blipFill>
        <p:spPr bwMode="auto">
          <a:xfrm>
            <a:off x="4572000" y="4073525"/>
            <a:ext cx="1619250" cy="1568450"/>
          </a:xfrm>
          <a:prstGeom prst="rect">
            <a:avLst/>
          </a:prstGeom>
          <a:noFill/>
          <a:ln w="9525">
            <a:noFill/>
            <a:miter lim="800000"/>
            <a:headEnd/>
            <a:tailEnd/>
          </a:ln>
        </p:spPr>
      </p:pic>
      <p:sp>
        <p:nvSpPr>
          <p:cNvPr id="16" name="TextBox 15"/>
          <p:cNvSpPr txBox="1"/>
          <p:nvPr/>
        </p:nvSpPr>
        <p:spPr>
          <a:xfrm>
            <a:off x="4712518" y="5759759"/>
            <a:ext cx="1699112" cy="461665"/>
          </a:xfrm>
          <a:prstGeom prst="rect">
            <a:avLst/>
          </a:prstGeom>
          <a:noFill/>
          <a:effectLst>
            <a:glow rad="101600">
              <a:schemeClr val="accent2">
                <a:satMod val="175000"/>
                <a:alpha val="40000"/>
              </a:schemeClr>
            </a:glow>
          </a:effectLst>
        </p:spPr>
        <p:txBody>
          <a:bodyPr>
            <a:spAutoFit/>
          </a:bodyPr>
          <a:lstStyle/>
          <a:p>
            <a:pPr eaLnBrk="1" hangingPunct="1">
              <a:defRPr/>
            </a:pPr>
            <a:r>
              <a:rPr lang="en-US" sz="1200" b="1" dirty="0">
                <a:solidFill>
                  <a:srgbClr val="000000"/>
                </a:solidFill>
                <a:latin typeface="+mj-lt"/>
              </a:rPr>
              <a:t>Electronics Unit</a:t>
            </a:r>
          </a:p>
          <a:p>
            <a:pPr eaLnBrk="1" hangingPunct="1">
              <a:defRPr/>
            </a:pPr>
            <a:endParaRPr lang="en-US" sz="1200" b="1" dirty="0">
              <a:solidFill>
                <a:srgbClr val="000000"/>
              </a:solidFill>
              <a:latin typeface="+mj-lt"/>
            </a:endParaRPr>
          </a:p>
        </p:txBody>
      </p:sp>
      <p:pic>
        <p:nvPicPr>
          <p:cNvPr id="762893" name="Picture 56"/>
          <p:cNvPicPr>
            <a:picLocks noChangeAspect="1" noChangeArrowheads="1"/>
          </p:cNvPicPr>
          <p:nvPr/>
        </p:nvPicPr>
        <p:blipFill>
          <a:blip r:embed="rId5" cstate="print"/>
          <a:srcRect/>
          <a:stretch>
            <a:fillRect/>
          </a:stretch>
        </p:blipFill>
        <p:spPr bwMode="auto">
          <a:xfrm>
            <a:off x="6577013" y="4073525"/>
            <a:ext cx="2038350" cy="1066800"/>
          </a:xfrm>
          <a:prstGeom prst="rect">
            <a:avLst/>
          </a:prstGeom>
          <a:noFill/>
          <a:ln w="9525">
            <a:noFill/>
            <a:miter lim="800000"/>
            <a:headEnd/>
            <a:tailEnd/>
          </a:ln>
        </p:spPr>
      </p:pic>
      <p:sp>
        <p:nvSpPr>
          <p:cNvPr id="18" name="TextBox 17"/>
          <p:cNvSpPr txBox="1"/>
          <p:nvPr/>
        </p:nvSpPr>
        <p:spPr>
          <a:xfrm>
            <a:off x="6916090" y="5276605"/>
            <a:ext cx="1699112" cy="646331"/>
          </a:xfrm>
          <a:prstGeom prst="rect">
            <a:avLst/>
          </a:prstGeom>
          <a:noFill/>
          <a:effectLst>
            <a:glow rad="101600">
              <a:schemeClr val="accent2">
                <a:satMod val="175000"/>
                <a:alpha val="40000"/>
              </a:schemeClr>
            </a:glow>
          </a:effectLst>
        </p:spPr>
        <p:txBody>
          <a:bodyPr>
            <a:spAutoFit/>
          </a:bodyPr>
          <a:lstStyle/>
          <a:p>
            <a:pPr eaLnBrk="1" hangingPunct="1">
              <a:defRPr/>
            </a:pPr>
            <a:r>
              <a:rPr lang="en-US" sz="1200" b="1" dirty="0">
                <a:solidFill>
                  <a:srgbClr val="000000"/>
                </a:solidFill>
                <a:latin typeface="+mj-lt"/>
              </a:rPr>
              <a:t>Cryocooler Control Electronics</a:t>
            </a:r>
          </a:p>
          <a:p>
            <a:pPr eaLnBrk="1" hangingPunct="1">
              <a:defRPr/>
            </a:pPr>
            <a:endParaRPr lang="en-US" sz="1200" b="1" dirty="0">
              <a:solidFill>
                <a:srgbClr val="000000"/>
              </a:solidFill>
              <a:latin typeface="+mj-lt"/>
            </a:endParaRPr>
          </a:p>
        </p:txBody>
      </p:sp>
      <p:sp>
        <p:nvSpPr>
          <p:cNvPr id="14" name="Title 1"/>
          <p:cNvSpPr txBox="1">
            <a:spLocks/>
          </p:cNvSpPr>
          <p:nvPr/>
        </p:nvSpPr>
        <p:spPr bwMode="auto">
          <a:xfrm>
            <a:off x="0" y="50800"/>
            <a:ext cx="9144000" cy="533400"/>
          </a:xfrm>
          <a:prstGeom prst="rect">
            <a:avLst/>
          </a:prstGeom>
          <a:noFill/>
          <a:ln w="9525">
            <a:noFill/>
            <a:miter lim="800000"/>
            <a:headEnd/>
            <a:tailEnd/>
          </a:ln>
        </p:spPr>
        <p:txBody>
          <a:bodyPr anchor="ctr"/>
          <a:lstStyle/>
          <a:p>
            <a:pPr algn="ctr" eaLnBrk="1" hangingPunct="1">
              <a:defRPr/>
            </a:pPr>
            <a:r>
              <a:rPr lang="en-US" sz="3600" b="1" dirty="0">
                <a:effectLst>
                  <a:outerShdw blurRad="38100" dist="38100" dir="2700000" algn="tl">
                    <a:srgbClr val="000000">
                      <a:alpha val="43137"/>
                    </a:srgbClr>
                  </a:outerShdw>
                </a:effectLst>
                <a:latin typeface="+mj-lt"/>
              </a:rPr>
              <a:t>Advanced Baseline Imager (ABI)</a:t>
            </a:r>
            <a:endParaRPr lang="en-US" sz="3600" b="1" dirty="0">
              <a:solidFill>
                <a:srgbClr val="FFFFFF"/>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Content Placeholder 2"/>
          <p:cNvSpPr>
            <a:spLocks noGrp="1"/>
          </p:cNvSpPr>
          <p:nvPr>
            <p:ph idx="4294967295"/>
          </p:nvPr>
        </p:nvSpPr>
        <p:spPr>
          <a:xfrm>
            <a:off x="255588" y="1157288"/>
            <a:ext cx="3903662" cy="3771900"/>
          </a:xfrm>
        </p:spPr>
        <p:txBody>
          <a:bodyPr/>
          <a:lstStyle/>
          <a:p>
            <a:pPr>
              <a:buFont typeface="Wingdings" pitchFamily="2" charset="2"/>
              <a:buNone/>
            </a:pPr>
            <a:r>
              <a:rPr lang="en-US" sz="1800" b="1" dirty="0">
                <a:ea typeface="ＭＳ Ｐゴシック"/>
                <a:cs typeface="ＭＳ Ｐゴシック"/>
              </a:rPr>
              <a:t>Specifications</a:t>
            </a:r>
          </a:p>
          <a:p>
            <a:r>
              <a:rPr lang="en-US" sz="1400" dirty="0"/>
              <a:t>Continuously maps all (in-cloud and cloud-to-ground) lightning events</a:t>
            </a:r>
          </a:p>
          <a:p>
            <a:r>
              <a:rPr lang="en-US" sz="1400" dirty="0"/>
              <a:t>Provides early indication of storm intensification and severe weather events; tornado warning lead time of 20 minutes or more</a:t>
            </a:r>
          </a:p>
          <a:p>
            <a:r>
              <a:rPr lang="en-US" sz="1400" dirty="0"/>
              <a:t>CCD event detector</a:t>
            </a:r>
          </a:p>
          <a:p>
            <a:pPr marL="460375" lvl="2" indent="-225425">
              <a:buFont typeface="Arial" pitchFamily="34" charset="0"/>
              <a:buChar char="–"/>
            </a:pPr>
            <a:r>
              <a:rPr lang="en-US" sz="1400" dirty="0"/>
              <a:t>777.4 nm wavelength</a:t>
            </a:r>
          </a:p>
          <a:p>
            <a:pPr marL="460375" lvl="2" indent="-225425">
              <a:buFont typeface="Arial" pitchFamily="34" charset="0"/>
              <a:buChar char="–"/>
            </a:pPr>
            <a:r>
              <a:rPr lang="en-US" sz="1400" dirty="0"/>
              <a:t>2 ms frame rate</a:t>
            </a:r>
          </a:p>
          <a:p>
            <a:pPr marL="460375" lvl="2" indent="-225425">
              <a:buFont typeface="Arial" pitchFamily="34" charset="0"/>
              <a:buChar char="–"/>
            </a:pPr>
            <a:r>
              <a:rPr lang="en-US" sz="1400" dirty="0"/>
              <a:t>7.7 Mbps downlink rate</a:t>
            </a:r>
          </a:p>
          <a:p>
            <a:r>
              <a:rPr lang="en-US" sz="1400" dirty="0"/>
              <a:t>Near uniform spatial resolution</a:t>
            </a:r>
          </a:p>
          <a:p>
            <a:pPr marL="460375" lvl="2" indent="-225425">
              <a:buFont typeface="Arial" pitchFamily="34" charset="0"/>
              <a:buChar char="–"/>
            </a:pPr>
            <a:r>
              <a:rPr lang="en-US" sz="1400" dirty="0"/>
              <a:t>8 km (nadir) – 14 km (edge of FOV)</a:t>
            </a:r>
          </a:p>
          <a:p>
            <a:pPr marL="460375" lvl="2" indent="-225425">
              <a:buFont typeface="Arial" pitchFamily="34" charset="0"/>
              <a:buChar char="–"/>
            </a:pPr>
            <a:r>
              <a:rPr lang="en-US" sz="1400" dirty="0"/>
              <a:t>70-90% flash </a:t>
            </a:r>
            <a:r>
              <a:rPr lang="en-US" sz="1400" dirty="0" smtClean="0"/>
              <a:t>detection  (currently 10%)</a:t>
            </a:r>
            <a:endParaRPr lang="en-US" sz="1400" dirty="0"/>
          </a:p>
          <a:p>
            <a:pPr marL="285750" lvl="1">
              <a:buFont typeface="Arial" pitchFamily="34" charset="0"/>
              <a:buChar char="•"/>
            </a:pPr>
            <a:r>
              <a:rPr lang="en-US" sz="1400" dirty="0"/>
              <a:t>Product availability &lt; 20 sec</a:t>
            </a:r>
          </a:p>
          <a:p>
            <a:pPr marL="460375" lvl="2" indent="-225425">
              <a:buFont typeface="Arial" pitchFamily="34" charset="0"/>
              <a:buChar char="–"/>
            </a:pPr>
            <a:endParaRPr lang="en-US" sz="1400" dirty="0"/>
          </a:p>
          <a:p>
            <a:pPr marL="285750" lvl="1">
              <a:buFont typeface="Wingdings" pitchFamily="2" charset="2"/>
              <a:buNone/>
            </a:pPr>
            <a:endParaRPr lang="en-US" sz="1800" dirty="0"/>
          </a:p>
          <a:p>
            <a:pPr marL="285750" lvl="1">
              <a:buFont typeface="Wingdings" pitchFamily="2" charset="2"/>
              <a:buNone/>
            </a:pPr>
            <a:endParaRPr lang="en-US" sz="2000" dirty="0">
              <a:solidFill>
                <a:srgbClr val="000000"/>
              </a:solidFill>
              <a:effectLst>
                <a:outerShdw blurRad="38100" dist="38100" dir="2700000" algn="tl">
                  <a:srgbClr val="FFFFFF"/>
                </a:outerShdw>
              </a:effectLst>
            </a:endParaRPr>
          </a:p>
          <a:p>
            <a:endParaRPr lang="en-US" sz="1600" dirty="0">
              <a:solidFill>
                <a:srgbClr val="000000"/>
              </a:solidFill>
              <a:effectLst>
                <a:outerShdw blurRad="38100" dist="38100" dir="2700000" algn="tl">
                  <a:srgbClr val="FFFFFF"/>
                </a:outerShdw>
              </a:effectLst>
              <a:ea typeface="ＭＳ Ｐゴシック"/>
              <a:cs typeface="ＭＳ Ｐゴシック"/>
            </a:endParaRPr>
          </a:p>
        </p:txBody>
      </p:sp>
      <p:sp>
        <p:nvSpPr>
          <p:cNvPr id="29698" name="Slide Number Placeholder 36"/>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A03182B3-C8F9-4677-B16A-52D06F9B9CC4}" type="slidenum">
              <a:rPr lang="en-US" sz="1200">
                <a:solidFill>
                  <a:srgbClr val="000000"/>
                </a:solidFill>
                <a:latin typeface="+mn-lt"/>
                <a:ea typeface="ＭＳ Ｐゴシック"/>
                <a:cs typeface="ＭＳ Ｐゴシック"/>
              </a:rPr>
              <a:pPr algn="r" eaLnBrk="1" hangingPunct="1">
                <a:defRPr/>
              </a:pPr>
              <a:t>35</a:t>
            </a:fld>
            <a:endParaRPr lang="en-US" sz="1200">
              <a:solidFill>
                <a:srgbClr val="000000"/>
              </a:solidFill>
              <a:latin typeface="+mn-lt"/>
              <a:ea typeface="ＭＳ Ｐゴシック"/>
              <a:cs typeface="ＭＳ Ｐゴシック"/>
            </a:endParaRPr>
          </a:p>
        </p:txBody>
      </p:sp>
      <p:sp>
        <p:nvSpPr>
          <p:cNvPr id="809988" name="TextBox 25"/>
          <p:cNvSpPr txBox="1">
            <a:spLocks noChangeArrowheads="1"/>
          </p:cNvSpPr>
          <p:nvPr/>
        </p:nvSpPr>
        <p:spPr bwMode="auto">
          <a:xfrm>
            <a:off x="7789863" y="1385888"/>
            <a:ext cx="1289050" cy="276225"/>
          </a:xfrm>
          <a:prstGeom prst="rect">
            <a:avLst/>
          </a:prstGeom>
          <a:noFill/>
          <a:ln w="9525">
            <a:noFill/>
            <a:miter lim="800000"/>
            <a:headEnd/>
            <a:tailEnd/>
          </a:ln>
        </p:spPr>
        <p:txBody>
          <a:bodyPr>
            <a:spAutoFit/>
          </a:bodyPr>
          <a:lstStyle/>
          <a:p>
            <a:pPr eaLnBrk="1" hangingPunct="1"/>
            <a:r>
              <a:rPr lang="en-US" sz="1200" b="1">
                <a:solidFill>
                  <a:srgbClr val="000000"/>
                </a:solidFill>
                <a:latin typeface="Calibri" pitchFamily="34" charset="0"/>
              </a:rPr>
              <a:t>Optical Assembly</a:t>
            </a:r>
          </a:p>
        </p:txBody>
      </p:sp>
      <p:cxnSp>
        <p:nvCxnSpPr>
          <p:cNvPr id="27" name="Straight Arrow Connector 26"/>
          <p:cNvCxnSpPr/>
          <p:nvPr/>
        </p:nvCxnSpPr>
        <p:spPr>
          <a:xfrm flipH="1">
            <a:off x="6945313" y="1535113"/>
            <a:ext cx="561975" cy="255587"/>
          </a:xfrm>
          <a:prstGeom prst="straightConnector1">
            <a:avLst/>
          </a:prstGeom>
          <a:ln w="2857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9990" name="TextBox 27"/>
          <p:cNvSpPr txBox="1">
            <a:spLocks noChangeArrowheads="1"/>
          </p:cNvSpPr>
          <p:nvPr/>
        </p:nvSpPr>
        <p:spPr bwMode="auto">
          <a:xfrm>
            <a:off x="7789863" y="2374900"/>
            <a:ext cx="1354137" cy="646113"/>
          </a:xfrm>
          <a:prstGeom prst="rect">
            <a:avLst/>
          </a:prstGeom>
          <a:noFill/>
          <a:ln w="9525">
            <a:noFill/>
            <a:miter lim="800000"/>
            <a:headEnd/>
            <a:tailEnd/>
          </a:ln>
        </p:spPr>
        <p:txBody>
          <a:bodyPr>
            <a:spAutoFit/>
          </a:bodyPr>
          <a:lstStyle/>
          <a:p>
            <a:pPr eaLnBrk="1" hangingPunct="1"/>
            <a:r>
              <a:rPr lang="en-US" sz="1200" b="1">
                <a:solidFill>
                  <a:srgbClr val="000000"/>
                </a:solidFill>
                <a:latin typeface="Calibri" pitchFamily="34" charset="0"/>
              </a:rPr>
              <a:t>Sensor Unit Mechanical Support Structure</a:t>
            </a:r>
          </a:p>
        </p:txBody>
      </p:sp>
      <p:sp>
        <p:nvSpPr>
          <p:cNvPr id="809991" name="TextBox 29"/>
          <p:cNvSpPr txBox="1">
            <a:spLocks noChangeArrowheads="1"/>
          </p:cNvSpPr>
          <p:nvPr/>
        </p:nvSpPr>
        <p:spPr bwMode="auto">
          <a:xfrm>
            <a:off x="7789863" y="1943100"/>
            <a:ext cx="1181100" cy="277813"/>
          </a:xfrm>
          <a:prstGeom prst="rect">
            <a:avLst/>
          </a:prstGeom>
          <a:noFill/>
          <a:ln w="9525">
            <a:noFill/>
            <a:miter lim="800000"/>
            <a:headEnd/>
            <a:tailEnd/>
          </a:ln>
        </p:spPr>
        <p:txBody>
          <a:bodyPr>
            <a:spAutoFit/>
          </a:bodyPr>
          <a:lstStyle/>
          <a:p>
            <a:pPr eaLnBrk="1" hangingPunct="1"/>
            <a:r>
              <a:rPr lang="en-US" sz="1200" b="1">
                <a:solidFill>
                  <a:srgbClr val="000000"/>
                </a:solidFill>
                <a:latin typeface="Calibri" pitchFamily="34" charset="0"/>
              </a:rPr>
              <a:t>Metering tube</a:t>
            </a:r>
          </a:p>
        </p:txBody>
      </p:sp>
      <p:pic>
        <p:nvPicPr>
          <p:cNvPr id="17" name="Picture 1" descr="\\Atcgroups\data\GOES_R\GOES_R_GLM\10_Implementation_CONTRACT\21_Integration_and_Test\Images_ETU\20110419_FrankyIntegration\DSCF3551.jpg"/>
          <p:cNvPicPr>
            <a:picLocks noChangeAspect="1" noChangeArrowheads="1"/>
          </p:cNvPicPr>
          <p:nvPr/>
        </p:nvPicPr>
        <p:blipFill rotWithShape="1">
          <a:blip r:embed="rId3" cstate="print"/>
          <a:srcRect b="11269"/>
          <a:stretch/>
        </p:blipFill>
        <p:spPr bwMode="auto">
          <a:xfrm>
            <a:off x="4286250" y="1250950"/>
            <a:ext cx="3503613" cy="2308225"/>
          </a:xfrm>
          <a:prstGeom prst="rect">
            <a:avLst/>
          </a:prstGeom>
          <a:noFill/>
          <a:effectLst>
            <a:outerShdw blurRad="50800" dist="38100" dir="2700000" algn="br">
              <a:srgbClr val="000000">
                <a:alpha val="43000"/>
              </a:srgbClr>
            </a:outerShdw>
          </a:effectLst>
        </p:spPr>
      </p:pic>
      <p:pic>
        <p:nvPicPr>
          <p:cNvPr id="18" name="Picture 2"/>
          <p:cNvPicPr>
            <a:picLocks noChangeAspect="1" noChangeArrowheads="1"/>
          </p:cNvPicPr>
          <p:nvPr/>
        </p:nvPicPr>
        <p:blipFill rotWithShape="1">
          <a:blip r:embed="rId4" cstate="print"/>
          <a:srcRect/>
          <a:stretch/>
        </p:blipFill>
        <p:spPr bwMode="auto">
          <a:xfrm>
            <a:off x="4892675" y="3814763"/>
            <a:ext cx="3749675" cy="2308225"/>
          </a:xfrm>
          <a:prstGeom prst="rect">
            <a:avLst/>
          </a:prstGeom>
          <a:noFill/>
          <a:ln w="9525">
            <a:noFill/>
            <a:miter lim="800000"/>
            <a:headEnd/>
            <a:tailEnd/>
          </a:ln>
          <a:effectLst>
            <a:outerShdw blurRad="50800" dist="38100" dir="2700000" algn="br">
              <a:srgbClr val="000000">
                <a:alpha val="43000"/>
              </a:srgbClr>
            </a:outerShdw>
          </a:effectLst>
        </p:spPr>
      </p:pic>
      <p:cxnSp>
        <p:nvCxnSpPr>
          <p:cNvPr id="31" name="Straight Arrow Connector 30"/>
          <p:cNvCxnSpPr>
            <a:stCxn id="809991" idx="1"/>
          </p:cNvCxnSpPr>
          <p:nvPr/>
        </p:nvCxnSpPr>
        <p:spPr>
          <a:xfrm rot="10800000" flipV="1">
            <a:off x="6800850" y="2082800"/>
            <a:ext cx="989013" cy="0"/>
          </a:xfrm>
          <a:prstGeom prst="straightConnector1">
            <a:avLst/>
          </a:prstGeom>
          <a:ln w="2857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991225" y="1535113"/>
            <a:ext cx="1770063" cy="331787"/>
          </a:xfrm>
          <a:prstGeom prst="straightConnector1">
            <a:avLst/>
          </a:prstGeom>
          <a:ln w="2857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09990" idx="1"/>
          </p:cNvCxnSpPr>
          <p:nvPr/>
        </p:nvCxnSpPr>
        <p:spPr>
          <a:xfrm rot="10800000">
            <a:off x="6767513" y="2628900"/>
            <a:ext cx="1022350" cy="69850"/>
          </a:xfrm>
          <a:prstGeom prst="straightConnector1">
            <a:avLst/>
          </a:prstGeom>
          <a:ln w="28575"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itle 7"/>
          <p:cNvSpPr txBox="1">
            <a:spLocks/>
          </p:cNvSpPr>
          <p:nvPr/>
        </p:nvSpPr>
        <p:spPr bwMode="auto">
          <a:xfrm>
            <a:off x="0" y="73025"/>
            <a:ext cx="9144000" cy="476250"/>
          </a:xfrm>
          <a:prstGeom prst="rect">
            <a:avLst/>
          </a:prstGeom>
          <a:noFill/>
          <a:ln w="9525">
            <a:noFill/>
            <a:miter lim="800000"/>
            <a:headEnd/>
            <a:tailEnd/>
          </a:ln>
        </p:spPr>
        <p:txBody>
          <a:bodyPr anchor="ctr"/>
          <a:lstStyle/>
          <a:p>
            <a:pPr eaLnBrk="1" hangingPunct="1">
              <a:defRPr/>
            </a:pPr>
            <a:r>
              <a:rPr lang="en-US" sz="3000" b="1" dirty="0">
                <a:effectLst>
                  <a:outerShdw blurRad="38100" dist="38100" dir="2700000" algn="tl">
                    <a:srgbClr val="000000">
                      <a:alpha val="43137"/>
                    </a:srgbClr>
                  </a:outerShdw>
                </a:effectLst>
                <a:latin typeface="+mj-lt"/>
              </a:rPr>
              <a:t>	   Geostationary Lightning Mapper (GLM)</a:t>
            </a:r>
            <a:endParaRPr lang="en-US" sz="3000" b="1" dirty="0">
              <a:solidFill>
                <a:srgbClr val="FFFFFF"/>
              </a:solidFill>
              <a:effectLst>
                <a:outerShdw blurRad="38100" dist="38100" dir="2700000" algn="tl">
                  <a:srgbClr val="000000">
                    <a:alpha val="43137"/>
                  </a:srgbClr>
                </a:outerShdw>
              </a:effectLst>
              <a:latin typeface="+mj-lt"/>
              <a:ea typeface="+mj-ea"/>
              <a:cs typeface="+mj-cs"/>
            </a:endParaRPr>
          </a:p>
        </p:txBody>
      </p:sp>
      <p:sp>
        <p:nvSpPr>
          <p:cNvPr id="2" name="TextBox 1"/>
          <p:cNvSpPr txBox="1"/>
          <p:nvPr/>
        </p:nvSpPr>
        <p:spPr>
          <a:xfrm>
            <a:off x="4892675" y="6253163"/>
            <a:ext cx="3749675" cy="307975"/>
          </a:xfrm>
          <a:prstGeom prst="rect">
            <a:avLst/>
          </a:prstGeom>
          <a:noFill/>
        </p:spPr>
        <p:txBody>
          <a:bodyPr>
            <a:spAutoFit/>
          </a:bodyPr>
          <a:lstStyle/>
          <a:p>
            <a:pPr algn="ctr" eaLnBrk="1" hangingPunct="1">
              <a:defRPr/>
            </a:pPr>
            <a:r>
              <a:rPr lang="en-US" sz="1400" dirty="0">
                <a:solidFill>
                  <a:schemeClr val="bg1"/>
                </a:solidFill>
                <a:latin typeface="+mj-lt"/>
              </a:rPr>
              <a:t>GLM in the calibration fixture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6"/>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A965811E-AB77-4E69-AFF5-235E99EC37AC}" type="slidenum">
              <a:rPr lang="en-US" sz="1200">
                <a:solidFill>
                  <a:srgbClr val="000000"/>
                </a:solidFill>
                <a:latin typeface="+mn-lt"/>
                <a:ea typeface="ＭＳ Ｐゴシック"/>
                <a:cs typeface="ＭＳ Ｐゴシック"/>
              </a:rPr>
              <a:pPr algn="r" eaLnBrk="1" hangingPunct="1">
                <a:defRPr/>
              </a:pPr>
              <a:t>36</a:t>
            </a:fld>
            <a:endParaRPr lang="en-US" sz="1200">
              <a:solidFill>
                <a:srgbClr val="000000"/>
              </a:solidFill>
              <a:latin typeface="+mn-lt"/>
              <a:ea typeface="ＭＳ Ｐゴシック"/>
              <a:cs typeface="ＭＳ Ｐゴシック"/>
            </a:endParaRPr>
          </a:p>
        </p:txBody>
      </p:sp>
      <p:pic>
        <p:nvPicPr>
          <p:cNvPr id="812036" name="Picture 2" descr="C:\Documents and Settings\sjgoodma\My Documents\Southern Thunder\ST09\ST09 Wrap up\BAMS\combined_lightning_surge.PNG"/>
          <p:cNvPicPr>
            <a:picLocks noChangeAspect="1" noChangeArrowheads="1"/>
          </p:cNvPicPr>
          <p:nvPr/>
        </p:nvPicPr>
        <p:blipFill>
          <a:blip r:embed="rId3" cstate="print"/>
          <a:srcRect/>
          <a:stretch>
            <a:fillRect/>
          </a:stretch>
        </p:blipFill>
        <p:spPr bwMode="auto">
          <a:xfrm>
            <a:off x="4957763" y="1006475"/>
            <a:ext cx="3719512" cy="2771775"/>
          </a:xfrm>
          <a:prstGeom prst="rect">
            <a:avLst/>
          </a:prstGeom>
          <a:noFill/>
          <a:ln w="9525">
            <a:noFill/>
            <a:miter lim="800000"/>
            <a:headEnd/>
            <a:tailEnd/>
          </a:ln>
        </p:spPr>
      </p:pic>
      <p:pic>
        <p:nvPicPr>
          <p:cNvPr id="812037" name="Picture 2"/>
          <p:cNvPicPr>
            <a:picLocks noChangeAspect="1" noChangeArrowheads="1"/>
          </p:cNvPicPr>
          <p:nvPr/>
        </p:nvPicPr>
        <p:blipFill>
          <a:blip r:embed="rId4" cstate="print"/>
          <a:srcRect/>
          <a:stretch>
            <a:fillRect/>
          </a:stretch>
        </p:blipFill>
        <p:spPr bwMode="auto">
          <a:xfrm>
            <a:off x="7938" y="3795713"/>
            <a:ext cx="9136062" cy="1470025"/>
          </a:xfrm>
          <a:prstGeom prst="rect">
            <a:avLst/>
          </a:prstGeom>
          <a:noFill/>
          <a:ln w="9525">
            <a:noFill/>
            <a:miter lim="800000"/>
            <a:headEnd/>
            <a:tailEnd/>
          </a:ln>
        </p:spPr>
      </p:pic>
      <p:sp>
        <p:nvSpPr>
          <p:cNvPr id="6" name="TextBox 5"/>
          <p:cNvSpPr txBox="1"/>
          <p:nvPr/>
        </p:nvSpPr>
        <p:spPr>
          <a:xfrm>
            <a:off x="668542" y="5522913"/>
            <a:ext cx="7713458" cy="1200329"/>
          </a:xfrm>
          <a:prstGeom prst="rect">
            <a:avLst/>
          </a:prstGeom>
          <a:noFill/>
        </p:spPr>
        <p:txBody>
          <a:bodyPr wrap="none">
            <a:spAutoFit/>
          </a:bodyPr>
          <a:lstStyle/>
          <a:p>
            <a:pPr eaLnBrk="1" hangingPunct="1">
              <a:defRPr/>
            </a:pPr>
            <a:r>
              <a:rPr lang="en-US" sz="2000" dirty="0">
                <a:latin typeface="+mj-lt"/>
              </a:rPr>
              <a:t>National Average for Tornado warning lead-time is only 13 </a:t>
            </a:r>
            <a:r>
              <a:rPr lang="en-US" sz="2000" dirty="0" smtClean="0">
                <a:latin typeface="+mj-lt"/>
              </a:rPr>
              <a:t>minutes</a:t>
            </a:r>
          </a:p>
          <a:p>
            <a:pPr eaLnBrk="1" hangingPunct="1">
              <a:defRPr/>
            </a:pPr>
            <a:endParaRPr lang="en-US" sz="2000" dirty="0" smtClean="0">
              <a:latin typeface="+mj-lt"/>
            </a:endParaRPr>
          </a:p>
          <a:p>
            <a:pPr eaLnBrk="1" hangingPunct="1">
              <a:defRPr/>
            </a:pPr>
            <a:r>
              <a:rPr lang="en-US" sz="1600" dirty="0" smtClean="0">
                <a:solidFill>
                  <a:srgbClr val="FFFF00"/>
                </a:solidFill>
                <a:latin typeface="+mj-lt"/>
              </a:rPr>
              <a:t>POD – Probability of Detection  </a:t>
            </a:r>
          </a:p>
          <a:p>
            <a:pPr eaLnBrk="1" hangingPunct="1">
              <a:defRPr/>
            </a:pPr>
            <a:r>
              <a:rPr lang="en-US" sz="1600" dirty="0" smtClean="0">
                <a:solidFill>
                  <a:srgbClr val="FFFF00"/>
                </a:solidFill>
                <a:latin typeface="+mj-lt"/>
              </a:rPr>
              <a:t>FAR – False Alarm Rate</a:t>
            </a:r>
            <a:endParaRPr lang="en-US" sz="1600" dirty="0">
              <a:solidFill>
                <a:srgbClr val="FFFF00"/>
              </a:solidFill>
              <a:latin typeface="+mj-lt"/>
            </a:endParaRPr>
          </a:p>
        </p:txBody>
      </p:sp>
      <p:pic>
        <p:nvPicPr>
          <p:cNvPr id="812039" name="Picture 66" descr="\\Atcgroups\DATA\techpubs\2005_Jobs\P50145_GLM_Proposal\P50145_Covers\P50145_001_background.jpg"/>
          <p:cNvPicPr>
            <a:picLocks noChangeAspect="1" noChangeArrowheads="1"/>
          </p:cNvPicPr>
          <p:nvPr/>
        </p:nvPicPr>
        <p:blipFill>
          <a:blip r:embed="rId5" cstate="print"/>
          <a:srcRect/>
          <a:stretch>
            <a:fillRect/>
          </a:stretch>
        </p:blipFill>
        <p:spPr bwMode="auto">
          <a:xfrm>
            <a:off x="838200" y="1006475"/>
            <a:ext cx="3582988" cy="2768600"/>
          </a:xfrm>
          <a:prstGeom prst="rect">
            <a:avLst/>
          </a:prstGeom>
          <a:noFill/>
          <a:ln w="9525">
            <a:noFill/>
            <a:miter lim="800000"/>
            <a:headEnd/>
            <a:tailEnd/>
          </a:ln>
        </p:spPr>
      </p:pic>
      <p:sp>
        <p:nvSpPr>
          <p:cNvPr id="12" name="Title 7"/>
          <p:cNvSpPr txBox="1">
            <a:spLocks/>
          </p:cNvSpPr>
          <p:nvPr/>
        </p:nvSpPr>
        <p:spPr bwMode="auto">
          <a:xfrm>
            <a:off x="0" y="73025"/>
            <a:ext cx="9144000" cy="476250"/>
          </a:xfrm>
          <a:prstGeom prst="rect">
            <a:avLst/>
          </a:prstGeom>
          <a:noFill/>
          <a:ln w="9525">
            <a:noFill/>
            <a:miter lim="800000"/>
            <a:headEnd/>
            <a:tailEnd/>
          </a:ln>
        </p:spPr>
        <p:txBody>
          <a:bodyPr anchor="ctr"/>
          <a:lstStyle/>
          <a:p>
            <a:pPr eaLnBrk="1" hangingPunct="1">
              <a:defRPr/>
            </a:pPr>
            <a:r>
              <a:rPr lang="en-US" sz="3000" b="1" dirty="0">
                <a:effectLst>
                  <a:outerShdw blurRad="38100" dist="38100" dir="2700000" algn="tl">
                    <a:srgbClr val="000000">
                      <a:alpha val="43137"/>
                    </a:srgbClr>
                  </a:outerShdw>
                </a:effectLst>
                <a:latin typeface="+mj-lt"/>
              </a:rPr>
              <a:t>	   Geostationary Lightning Mapper (GLM)</a:t>
            </a:r>
            <a:endParaRPr lang="en-US" sz="3000" b="1" dirty="0">
              <a:solidFill>
                <a:srgbClr val="FFFFFF"/>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5"/>
          <p:cNvSpPr txBox="1">
            <a:spLocks noGrp="1"/>
          </p:cNvSpPr>
          <p:nvPr/>
        </p:nvSpPr>
        <p:spPr bwMode="auto">
          <a:xfrm>
            <a:off x="7010400" y="6492875"/>
            <a:ext cx="2133600" cy="365125"/>
          </a:xfrm>
          <a:prstGeom prst="rect">
            <a:avLst/>
          </a:prstGeom>
          <a:noFill/>
          <a:ln>
            <a:miter lim="800000"/>
            <a:headEnd/>
            <a:tailEnd/>
          </a:ln>
        </p:spPr>
        <p:txBody>
          <a:bodyPr anchor="ctr"/>
          <a:lstStyle/>
          <a:p>
            <a:pPr algn="r" eaLnBrk="1" hangingPunct="1">
              <a:defRPr/>
            </a:pPr>
            <a:fld id="{8FAFF194-2982-4753-8053-12376C4EC809}" type="slidenum">
              <a:rPr lang="en-US" sz="1200">
                <a:solidFill>
                  <a:srgbClr val="000000"/>
                </a:solidFill>
                <a:latin typeface="+mn-lt"/>
                <a:ea typeface="ＭＳ Ｐゴシック"/>
                <a:cs typeface="ＭＳ Ｐゴシック"/>
              </a:rPr>
              <a:pPr algn="r" eaLnBrk="1" hangingPunct="1">
                <a:defRPr/>
              </a:pPr>
              <a:t>37</a:t>
            </a:fld>
            <a:endParaRPr lang="en-US" sz="1200">
              <a:solidFill>
                <a:srgbClr val="000000"/>
              </a:solidFill>
              <a:latin typeface="+mn-lt"/>
              <a:ea typeface="ＭＳ Ｐゴシック"/>
              <a:cs typeface="ＭＳ Ｐゴシック"/>
            </a:endParaRPr>
          </a:p>
        </p:txBody>
      </p:sp>
      <p:sp>
        <p:nvSpPr>
          <p:cNvPr id="14" name="Title 1"/>
          <p:cNvSpPr txBox="1">
            <a:spLocks/>
          </p:cNvSpPr>
          <p:nvPr/>
        </p:nvSpPr>
        <p:spPr bwMode="auto">
          <a:xfrm>
            <a:off x="0" y="50800"/>
            <a:ext cx="8805863" cy="533400"/>
          </a:xfrm>
          <a:prstGeom prst="rect">
            <a:avLst/>
          </a:prstGeom>
          <a:noFill/>
          <a:ln w="9525">
            <a:noFill/>
            <a:miter lim="800000"/>
            <a:headEnd/>
            <a:tailEnd/>
          </a:ln>
        </p:spPr>
        <p:txBody>
          <a:bodyPr anchor="ctr"/>
          <a:lstStyle/>
          <a:p>
            <a:pPr algn="ctr" eaLnBrk="1" hangingPunct="1">
              <a:defRPr/>
            </a:pPr>
            <a:r>
              <a:rPr lang="en-US" sz="1900" b="1" dirty="0">
                <a:effectLst>
                  <a:outerShdw blurRad="38100" dist="38100" dir="2700000" algn="tl">
                    <a:srgbClr val="000000">
                      <a:alpha val="43137"/>
                    </a:srgbClr>
                  </a:outerShdw>
                </a:effectLst>
                <a:latin typeface="+mj-lt"/>
              </a:rPr>
              <a:t>Approximate spectral and spatial resolutions of US GOES Imagers</a:t>
            </a:r>
          </a:p>
        </p:txBody>
      </p:sp>
      <p:pic>
        <p:nvPicPr>
          <p:cNvPr id="764932" name="Picture 5"/>
          <p:cNvPicPr>
            <a:picLocks noChangeAspect="1"/>
          </p:cNvPicPr>
          <p:nvPr/>
        </p:nvPicPr>
        <p:blipFill>
          <a:blip r:embed="rId3" cstate="print"/>
          <a:srcRect/>
          <a:stretch>
            <a:fillRect/>
          </a:stretch>
        </p:blipFill>
        <p:spPr bwMode="auto">
          <a:xfrm>
            <a:off x="609600" y="762000"/>
            <a:ext cx="7599363" cy="5749925"/>
          </a:xfrm>
          <a:prstGeom prst="rect">
            <a:avLst/>
          </a:prstGeom>
          <a:solidFill>
            <a:schemeClr val="tx1"/>
          </a:solidFill>
          <a:ln w="9525">
            <a:noFill/>
            <a:miter lim="800000"/>
            <a:headEnd/>
            <a:tailEnd/>
          </a:ln>
        </p:spPr>
      </p:pic>
      <p:sp>
        <p:nvSpPr>
          <p:cNvPr id="5" name="Rectangle 4"/>
          <p:cNvSpPr/>
          <p:nvPr/>
        </p:nvSpPr>
        <p:spPr>
          <a:xfrm>
            <a:off x="0" y="6572250"/>
            <a:ext cx="8805863" cy="284163"/>
          </a:xfrm>
          <a:prstGeom prst="rect">
            <a:avLst/>
          </a:prstGeom>
          <a:solidFill>
            <a:schemeClr val="accent1">
              <a:lumMod val="40000"/>
              <a:lumOff val="60000"/>
            </a:schemeClr>
          </a:solidFill>
          <a:ln>
            <a:solidFill>
              <a:schemeClr val="bg1"/>
            </a:solidFill>
          </a:ln>
        </p:spPr>
        <p:txBody>
          <a:bodyPr>
            <a:spAutoFit/>
          </a:bodyPr>
          <a:lstStyle/>
          <a:p>
            <a:pPr eaLnBrk="1" hangingPunct="1">
              <a:defRPr/>
            </a:pPr>
            <a:r>
              <a:rPr lang="en-US" sz="1200" i="1" dirty="0">
                <a:solidFill>
                  <a:schemeClr val="bg1"/>
                </a:solidFill>
                <a:latin typeface="+mj-lt"/>
              </a:rPr>
              <a:t>The Advanced Baseline Imager on the GOES-R Series: Tim Schmit – Thu, Oct 20,  9:15 AM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0"/>
            <a:ext cx="9144000" cy="609600"/>
          </a:xfrm>
        </p:spPr>
        <p:txBody>
          <a:bodyPr anchorCtr="0"/>
          <a:lstStyle/>
          <a:p>
            <a:r>
              <a:rPr lang="en-US" b="1">
                <a:solidFill>
                  <a:schemeClr val="tx1"/>
                </a:solidFill>
                <a:effectLst>
                  <a:outerShdw blurRad="38100" dist="38100" dir="2700000" algn="tl">
                    <a:srgbClr val="010199"/>
                  </a:outerShdw>
                </a:effectLst>
              </a:rPr>
              <a:t>The GOES-R Proving Ground</a:t>
            </a:r>
          </a:p>
        </p:txBody>
      </p:sp>
      <p:sp>
        <p:nvSpPr>
          <p:cNvPr id="4" name="Slide Number Placeholder 5"/>
          <p:cNvSpPr txBox="1">
            <a:spLocks noGrp="1"/>
          </p:cNvSpPr>
          <p:nvPr/>
        </p:nvSpPr>
        <p:spPr>
          <a:xfrm>
            <a:off x="7010400" y="6492875"/>
            <a:ext cx="2133600" cy="365125"/>
          </a:xfrm>
          <a:prstGeom prst="rect">
            <a:avLst/>
          </a:prstGeom>
          <a:noFill/>
        </p:spPr>
        <p:txBody>
          <a:bodyPr anchor="ctr"/>
          <a:lstStyle/>
          <a:p>
            <a:pPr algn="r" eaLnBrk="1" fontAlgn="auto" hangingPunct="1">
              <a:spcBef>
                <a:spcPts val="0"/>
              </a:spcBef>
              <a:spcAft>
                <a:spcPts val="0"/>
              </a:spcAft>
              <a:defRPr/>
            </a:pPr>
            <a:fld id="{994E3B2B-9394-4F75-8C56-7F993A139DD8}" type="slidenum">
              <a:rPr lang="en-US" sz="1200">
                <a:solidFill>
                  <a:schemeClr val="bg1"/>
                </a:solidFill>
                <a:latin typeface="+mn-lt"/>
              </a:rPr>
              <a:pPr algn="r" eaLnBrk="1" fontAlgn="auto" hangingPunct="1">
                <a:spcBef>
                  <a:spcPts val="0"/>
                </a:spcBef>
                <a:spcAft>
                  <a:spcPts val="0"/>
                </a:spcAft>
                <a:defRPr/>
              </a:pPr>
              <a:t>38</a:t>
            </a:fld>
            <a:endParaRPr lang="en-US" sz="1200" dirty="0">
              <a:solidFill>
                <a:schemeClr val="bg1"/>
              </a:solidFill>
              <a:latin typeface="+mn-lt"/>
            </a:endParaRPr>
          </a:p>
        </p:txBody>
      </p:sp>
      <p:sp>
        <p:nvSpPr>
          <p:cNvPr id="791557" name="Line 5"/>
          <p:cNvSpPr>
            <a:spLocks noChangeShapeType="1"/>
          </p:cNvSpPr>
          <p:nvPr/>
        </p:nvSpPr>
        <p:spPr bwMode="auto">
          <a:xfrm flipH="1" flipV="1">
            <a:off x="5486400" y="2514600"/>
            <a:ext cx="762000" cy="1066800"/>
          </a:xfrm>
          <a:prstGeom prst="line">
            <a:avLst/>
          </a:prstGeom>
          <a:noFill/>
          <a:ln w="50800">
            <a:solidFill>
              <a:schemeClr val="bg1"/>
            </a:solidFill>
            <a:round/>
            <a:headEnd/>
            <a:tailEnd type="arrow" w="med" len="med"/>
          </a:ln>
          <a:effectLst/>
        </p:spPr>
        <p:txBody>
          <a:bodyPr/>
          <a:lstStyle/>
          <a:p>
            <a:endParaRPr lang="en-US"/>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160" y="708053"/>
            <a:ext cx="9144000" cy="6149947"/>
          </a:xfrm>
          <a:prstGeom prst="rect">
            <a:avLst/>
          </a:prstGeom>
        </p:spPr>
      </p:pic>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31888" y="-150813"/>
            <a:ext cx="7086600" cy="1143001"/>
          </a:xfrm>
        </p:spPr>
        <p:txBody>
          <a:bodyPr anchorCtr="0"/>
          <a:lstStyle/>
          <a:p>
            <a:r>
              <a:rPr lang="en-US" b="1">
                <a:solidFill>
                  <a:schemeClr val="tx1"/>
                </a:solidFill>
                <a:effectLst>
                  <a:outerShdw blurRad="38100" dist="38100" dir="2700000" algn="tl">
                    <a:srgbClr val="010199"/>
                  </a:outerShdw>
                </a:effectLst>
              </a:rPr>
              <a:t>GOES-R User Readiness</a:t>
            </a:r>
          </a:p>
        </p:txBody>
      </p:sp>
      <p:sp>
        <p:nvSpPr>
          <p:cNvPr id="4" name="Content Placeholder 3"/>
          <p:cNvSpPr>
            <a:spLocks noGrp="1"/>
          </p:cNvSpPr>
          <p:nvPr>
            <p:ph idx="4294967295"/>
          </p:nvPr>
        </p:nvSpPr>
        <p:spPr>
          <a:xfrm>
            <a:off x="381000" y="1169988"/>
            <a:ext cx="4770438" cy="4449762"/>
          </a:xfrm>
        </p:spPr>
        <p:txBody>
          <a:bodyPr/>
          <a:lstStyle/>
          <a:p>
            <a:pPr>
              <a:spcAft>
                <a:spcPts val="600"/>
              </a:spcAft>
            </a:pPr>
            <a:r>
              <a:rPr lang="en-US" sz="1800"/>
              <a:t>Re-launched </a:t>
            </a:r>
            <a:r>
              <a:rPr lang="en-US" sz="1800">
                <a:hlinkClick r:id="rId3"/>
              </a:rPr>
              <a:t>www.goes-r.gov</a:t>
            </a:r>
            <a:r>
              <a:rPr lang="en-US" sz="1800"/>
              <a:t> in May 2011 with expanded User Community content</a:t>
            </a:r>
          </a:p>
          <a:p>
            <a:pPr>
              <a:spcAft>
                <a:spcPts val="600"/>
              </a:spcAft>
            </a:pPr>
            <a:r>
              <a:rPr lang="en-US" sz="1800"/>
              <a:t>GOES-R Facebook page launched June 2011 (</a:t>
            </a:r>
            <a:r>
              <a:rPr lang="en-US" sz="1800">
                <a:hlinkClick r:id="rId4"/>
              </a:rPr>
              <a:t>https://www.facebook.com/GOESRsatellite</a:t>
            </a:r>
            <a:r>
              <a:rPr lang="en-US" sz="1800"/>
              <a:t>)</a:t>
            </a:r>
          </a:p>
          <a:p>
            <a:r>
              <a:rPr lang="en-US" sz="1800"/>
              <a:t>GOES-R Proving Ground </a:t>
            </a:r>
          </a:p>
          <a:p>
            <a:pPr lvl="1"/>
            <a:r>
              <a:rPr lang="en-US" sz="1400"/>
              <a:t>Demonstrations</a:t>
            </a:r>
          </a:p>
          <a:p>
            <a:pPr lvl="1">
              <a:spcAft>
                <a:spcPts val="600"/>
              </a:spcAft>
            </a:pPr>
            <a:r>
              <a:rPr lang="en-US" sz="1400"/>
              <a:t>CIMMS, CIRA, SPoRT, HWT blogs</a:t>
            </a:r>
          </a:p>
          <a:p>
            <a:r>
              <a:rPr lang="en-US" sz="1800"/>
              <a:t>Visiting Scientist Program</a:t>
            </a:r>
          </a:p>
          <a:p>
            <a:r>
              <a:rPr lang="en-US" sz="1800"/>
              <a:t>Forecaster Feedback</a:t>
            </a:r>
          </a:p>
          <a:p>
            <a:r>
              <a:rPr lang="en-US" sz="1800"/>
              <a:t>Training and Outreach</a:t>
            </a:r>
          </a:p>
          <a:p>
            <a:r>
              <a:rPr lang="en-US" sz="1800"/>
              <a:t>Fact sheets </a:t>
            </a:r>
          </a:p>
          <a:p>
            <a:r>
              <a:rPr lang="en-US" sz="1800"/>
              <a:t>Tri-fold brochure</a:t>
            </a:r>
          </a:p>
          <a:p>
            <a:r>
              <a:rPr lang="en-US" sz="1800"/>
              <a:t>User Readiness Plan under</a:t>
            </a:r>
          </a:p>
          <a:p>
            <a:pPr>
              <a:spcBef>
                <a:spcPct val="0"/>
              </a:spcBef>
              <a:buFont typeface="Wingdings" pitchFamily="2" charset="2"/>
              <a:buNone/>
            </a:pPr>
            <a:r>
              <a:rPr lang="en-US" sz="1800"/>
              <a:t>       development</a:t>
            </a:r>
            <a:endParaRPr lang="en-US" sz="1400"/>
          </a:p>
          <a:p>
            <a:pPr>
              <a:buFont typeface="Wingdings" pitchFamily="2" charset="2"/>
              <a:buNone/>
            </a:pPr>
            <a:endParaRPr lang="en-US" sz="1800"/>
          </a:p>
          <a:p>
            <a:endParaRPr lang="en-US" sz="1800">
              <a:solidFill>
                <a:schemeClr val="bg1"/>
              </a:solidFill>
              <a:effectLst>
                <a:outerShdw blurRad="38100" dist="38100" dir="2700000" algn="tl">
                  <a:srgbClr val="FFFFFF"/>
                </a:outerShdw>
              </a:effectLst>
            </a:endParaRPr>
          </a:p>
          <a:p>
            <a:pPr lvl="1"/>
            <a:endParaRPr lang="en-US" sz="1600">
              <a:solidFill>
                <a:schemeClr val="bg1"/>
              </a:solidFill>
              <a:effectLst>
                <a:outerShdw blurRad="38100" dist="38100" dir="2700000" algn="tl">
                  <a:srgbClr val="FFFFFF"/>
                </a:outerShdw>
              </a:effectLst>
            </a:endParaRPr>
          </a:p>
        </p:txBody>
      </p:sp>
      <p:sp>
        <p:nvSpPr>
          <p:cNvPr id="2" name="Slide Number Placeholder 1"/>
          <p:cNvSpPr txBox="1">
            <a:spLocks noGrp="1"/>
          </p:cNvSpPr>
          <p:nvPr/>
        </p:nvSpPr>
        <p:spPr>
          <a:xfrm>
            <a:off x="7010400" y="6492875"/>
            <a:ext cx="2133600" cy="365125"/>
          </a:xfrm>
          <a:prstGeom prst="rect">
            <a:avLst/>
          </a:prstGeom>
          <a:noFill/>
        </p:spPr>
        <p:txBody>
          <a:bodyPr anchor="ctr"/>
          <a:lstStyle/>
          <a:p>
            <a:pPr algn="r" eaLnBrk="1" fontAlgn="auto" hangingPunct="1">
              <a:spcBef>
                <a:spcPts val="0"/>
              </a:spcBef>
              <a:spcAft>
                <a:spcPts val="0"/>
              </a:spcAft>
              <a:defRPr/>
            </a:pPr>
            <a:fld id="{4DE25825-55E5-4A36-BD61-6DF9B771E1EF}" type="slidenum">
              <a:rPr lang="en-US" sz="1200">
                <a:solidFill>
                  <a:schemeClr val="bg1"/>
                </a:solidFill>
                <a:latin typeface="+mn-lt"/>
              </a:rPr>
              <a:pPr algn="r" eaLnBrk="1" fontAlgn="auto" hangingPunct="1">
                <a:spcBef>
                  <a:spcPts val="0"/>
                </a:spcBef>
                <a:spcAft>
                  <a:spcPts val="0"/>
                </a:spcAft>
                <a:defRPr/>
              </a:pPr>
              <a:t>39</a:t>
            </a:fld>
            <a:endParaRPr lang="en-US" sz="1200" dirty="0">
              <a:solidFill>
                <a:schemeClr val="bg1"/>
              </a:solidFill>
              <a:latin typeface="+mn-lt"/>
            </a:endParaRPr>
          </a:p>
        </p:txBody>
      </p:sp>
      <p:pic>
        <p:nvPicPr>
          <p:cNvPr id="5" name="Picture 4" descr="GOES-R (Geostationary Operational Environmental Satellite - R Series) - Mozilla Firefox"/>
          <p:cNvPicPr>
            <a:picLocks noChangeAspect="1"/>
          </p:cNvPicPr>
          <p:nvPr/>
        </p:nvPicPr>
        <p:blipFill rotWithShape="1">
          <a:blip r:embed="rId5" cstate="print">
            <a:extLst>
              <a:ext uri="{28A0092B-C50C-407E-A947-70E740481C1C}"/>
            </a:extLst>
          </a:blip>
          <a:srcRect/>
          <a:stretch/>
        </p:blipFill>
        <p:spPr>
          <a:xfrm>
            <a:off x="5144982" y="1094591"/>
            <a:ext cx="3992217" cy="3292984"/>
          </a:xfrm>
          <a:prstGeom prst="rect">
            <a:avLst/>
          </a:prstGeom>
          <a:effectLst>
            <a:glow rad="63500">
              <a:schemeClr val="accent1">
                <a:satMod val="175000"/>
                <a:alpha val="40000"/>
              </a:schemeClr>
            </a:glow>
            <a:softEdge rad="12700"/>
          </a:effectLst>
          <a:scene3d>
            <a:camera prst="isometricOffAxis2Left"/>
            <a:lightRig rig="threePt" dir="t"/>
          </a:scene3d>
        </p:spPr>
      </p:pic>
      <p:pic>
        <p:nvPicPr>
          <p:cNvPr id="7" name="Picture 6" descr="GOES-R Home Page - Mozilla Firefox"/>
          <p:cNvPicPr>
            <a:picLocks noChangeAspect="1"/>
          </p:cNvPicPr>
          <p:nvPr/>
        </p:nvPicPr>
        <p:blipFill rotWithShape="1">
          <a:blip r:embed="rId6" cstate="print">
            <a:extLst>
              <a:ext uri="{28A0092B-C50C-407E-A947-70E740481C1C}"/>
            </a:extLst>
          </a:blip>
          <a:srcRect/>
          <a:stretch/>
        </p:blipFill>
        <p:spPr>
          <a:xfrm>
            <a:off x="3657600" y="3505200"/>
            <a:ext cx="4091864" cy="3038061"/>
          </a:xfrm>
          <a:prstGeom prst="rect">
            <a:avLst/>
          </a:prstGeom>
          <a:scene3d>
            <a:camera prst="isometricOffAxis2Left"/>
            <a:lightRig rig="threePt" dir="t"/>
          </a:scene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p:txBody>
          <a:bodyPr/>
          <a:lstStyle/>
          <a:p>
            <a:r>
              <a:rPr lang="en-US" dirty="0"/>
              <a:t>Operations</a:t>
            </a:r>
          </a:p>
        </p:txBody>
      </p:sp>
      <p:sp>
        <p:nvSpPr>
          <p:cNvPr id="825347" name="Rectangle 3"/>
          <p:cNvSpPr>
            <a:spLocks noGrp="1" noChangeArrowheads="1"/>
          </p:cNvSpPr>
          <p:nvPr>
            <p:ph type="body" idx="1"/>
          </p:nvPr>
        </p:nvSpPr>
        <p:spPr>
          <a:xfrm>
            <a:off x="457200" y="1371600"/>
            <a:ext cx="8229600" cy="4530725"/>
          </a:xfrm>
        </p:spPr>
        <p:txBody>
          <a:bodyPr/>
          <a:lstStyle/>
          <a:p>
            <a:endParaRPr lang="en-US" dirty="0" smtClean="0"/>
          </a:p>
          <a:p>
            <a:r>
              <a:rPr lang="en-US" dirty="0" smtClean="0"/>
              <a:t>NWS Field Support (including PR and HI)</a:t>
            </a:r>
          </a:p>
          <a:p>
            <a:pPr lvl="2"/>
            <a:r>
              <a:rPr lang="en-US" dirty="0" smtClean="0"/>
              <a:t>SPENES Messages and annotated graphics</a:t>
            </a:r>
          </a:p>
          <a:p>
            <a:pPr lvl="2"/>
            <a:r>
              <a:rPr lang="en-US" dirty="0" smtClean="0"/>
              <a:t>12 Planet Chat (NESDIS) </a:t>
            </a:r>
          </a:p>
          <a:p>
            <a:pPr lvl="2">
              <a:buNone/>
            </a:pPr>
            <a:endParaRPr lang="en-US" dirty="0" smtClean="0"/>
          </a:p>
          <a:p>
            <a:r>
              <a:rPr lang="en-US" dirty="0" err="1" smtClean="0"/>
              <a:t>Hydrometeorlogical</a:t>
            </a:r>
            <a:r>
              <a:rPr lang="en-US" dirty="0" smtClean="0"/>
              <a:t> </a:t>
            </a:r>
            <a:r>
              <a:rPr lang="en-US" dirty="0"/>
              <a:t>Prediction Center (HPC) briefings</a:t>
            </a:r>
          </a:p>
          <a:p>
            <a:pPr lvl="2"/>
            <a:r>
              <a:rPr lang="en-US" dirty="0"/>
              <a:t>6 hour QPF for Lower 48</a:t>
            </a:r>
          </a:p>
          <a:p>
            <a:pPr lvl="2"/>
            <a:r>
              <a:rPr lang="en-US" dirty="0"/>
              <a:t>12 Hour Basic Weather Forecast</a:t>
            </a:r>
          </a:p>
          <a:p>
            <a:pPr lvl="2"/>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434975" y="-152400"/>
            <a:ext cx="8229600" cy="1158875"/>
          </a:xfrm>
        </p:spPr>
        <p:txBody>
          <a:bodyPr anchorCtr="0"/>
          <a:lstStyle/>
          <a:p>
            <a:r>
              <a:rPr lang="en-US" b="1">
                <a:solidFill>
                  <a:schemeClr val="tx1"/>
                </a:solidFill>
                <a:effectLst>
                  <a:outerShdw blurRad="38100" dist="38100" dir="2700000" algn="tl">
                    <a:srgbClr val="010199"/>
                  </a:outerShdw>
                </a:effectLst>
              </a:rPr>
              <a:t>Training and Education</a:t>
            </a:r>
          </a:p>
        </p:txBody>
      </p:sp>
      <p:pic>
        <p:nvPicPr>
          <p:cNvPr id="9" name="Picture 6"/>
          <p:cNvPicPr>
            <a:picLocks noChangeAspect="1" noChangeArrowheads="1"/>
          </p:cNvPicPr>
          <p:nvPr/>
        </p:nvPicPr>
        <p:blipFill>
          <a:blip r:embed="rId3" cstate="screen"/>
          <a:srcRect/>
          <a:stretch>
            <a:fillRect/>
          </a:stretch>
        </p:blipFill>
        <p:spPr bwMode="auto">
          <a:xfrm>
            <a:off x="79683" y="1184861"/>
            <a:ext cx="2786063" cy="1807176"/>
          </a:xfrm>
          <a:prstGeom prst="rect">
            <a:avLst/>
          </a:prstGeom>
          <a:ln>
            <a:noFill/>
          </a:ln>
          <a:effectLst>
            <a:reflection blurRad="6350" stA="52000" endA="300" endPos="35000" dir="5400000" sy="-100000" algn="bl" rotWithShape="0"/>
          </a:effectLst>
          <a:scene3d>
            <a:camera prst="isometricOffAxis1Right"/>
            <a:lightRig rig="threePt" dir="t">
              <a:rot lat="0" lon="0" rev="2700000"/>
            </a:lightRig>
          </a:scene3d>
          <a:sp3d>
            <a:bevelT w="63500" h="50800"/>
          </a:sp3d>
        </p:spPr>
      </p:pic>
      <p:pic>
        <p:nvPicPr>
          <p:cNvPr id="801796" name="Picture 15"/>
          <p:cNvPicPr>
            <a:picLocks noChangeAspect="1" noChangeArrowheads="1"/>
          </p:cNvPicPr>
          <p:nvPr/>
        </p:nvPicPr>
        <p:blipFill>
          <a:blip r:embed="rId4" cstate="print"/>
          <a:srcRect/>
          <a:stretch>
            <a:fillRect/>
          </a:stretch>
        </p:blipFill>
        <p:spPr bwMode="auto">
          <a:xfrm>
            <a:off x="90488" y="3911600"/>
            <a:ext cx="2603500" cy="2032000"/>
          </a:xfrm>
          <a:prstGeom prst="rect">
            <a:avLst/>
          </a:prstGeom>
          <a:noFill/>
          <a:ln w="9525">
            <a:noFill/>
            <a:miter lim="800000"/>
            <a:headEnd/>
            <a:tailEnd/>
          </a:ln>
        </p:spPr>
      </p:pic>
      <p:sp>
        <p:nvSpPr>
          <p:cNvPr id="12" name="Rectangle 11"/>
          <p:cNvSpPr/>
          <p:nvPr/>
        </p:nvSpPr>
        <p:spPr>
          <a:xfrm>
            <a:off x="2819400" y="1146175"/>
            <a:ext cx="3103563" cy="1827213"/>
          </a:xfrm>
          <a:prstGeom prst="rect">
            <a:avLst/>
          </a:prstGeom>
        </p:spPr>
        <p:txBody>
          <a:bodyPr>
            <a:spAutoFit/>
          </a:bodyPr>
          <a:lstStyle/>
          <a:p>
            <a:pPr marL="342900" indent="-342900" eaLnBrk="1" hangingPunct="1">
              <a:spcBef>
                <a:spcPct val="20000"/>
              </a:spcBef>
            </a:pPr>
            <a:r>
              <a:rPr lang="en-US" b="1">
                <a:latin typeface="Calibri" pitchFamily="34" charset="0"/>
              </a:rPr>
              <a:t>Online Training Modules</a:t>
            </a:r>
          </a:p>
          <a:p>
            <a:pPr marL="342900" indent="-342900" eaLnBrk="1" hangingPunct="1">
              <a:spcBef>
                <a:spcPct val="20000"/>
              </a:spcBef>
              <a:buFont typeface="Arial" pitchFamily="34" charset="0"/>
              <a:buChar char="•"/>
            </a:pPr>
            <a:r>
              <a:rPr lang="en-US" sz="1200">
                <a:latin typeface="Calibri" pitchFamily="34" charset="0"/>
              </a:rPr>
              <a:t>GOES-R: Benefits of Next-Generation Environmental Monitoring (COMET)</a:t>
            </a:r>
          </a:p>
          <a:p>
            <a:pPr marL="342900" indent="-342900" eaLnBrk="1" hangingPunct="1">
              <a:spcBef>
                <a:spcPct val="20000"/>
              </a:spcBef>
              <a:buFont typeface="Arial" pitchFamily="34" charset="0"/>
              <a:buChar char="•"/>
            </a:pPr>
            <a:r>
              <a:rPr lang="en-US" sz="1200">
                <a:latin typeface="Calibri" pitchFamily="34" charset="0"/>
              </a:rPr>
              <a:t>GOES-R 101</a:t>
            </a:r>
          </a:p>
          <a:p>
            <a:pPr marL="342900" indent="-342900" eaLnBrk="1" hangingPunct="1">
              <a:spcBef>
                <a:spcPct val="20000"/>
              </a:spcBef>
              <a:buFont typeface="Arial" pitchFamily="34" charset="0"/>
              <a:buChar char="•"/>
            </a:pPr>
            <a:r>
              <a:rPr lang="en-US" sz="1200">
                <a:latin typeface="Calibri" pitchFamily="34" charset="0"/>
              </a:rPr>
              <a:t>Satellite Hydrology and Meteorology for Forecasters (SHyMet)</a:t>
            </a:r>
          </a:p>
          <a:p>
            <a:pPr marL="342900" indent="-342900" eaLnBrk="1" hangingPunct="1">
              <a:spcBef>
                <a:spcPct val="20000"/>
              </a:spcBef>
              <a:buFont typeface="Arial" pitchFamily="34" charset="0"/>
              <a:buChar char="•"/>
            </a:pPr>
            <a:r>
              <a:rPr lang="en-US" sz="1200">
                <a:latin typeface="Calibri" pitchFamily="34" charset="0"/>
              </a:rPr>
              <a:t>SPoRT product training modules</a:t>
            </a:r>
          </a:p>
          <a:p>
            <a:pPr marL="342900" indent="-342900" eaLnBrk="1" hangingPunct="1">
              <a:spcBef>
                <a:spcPct val="20000"/>
              </a:spcBef>
              <a:buFont typeface="Arial" pitchFamily="34" charset="0"/>
              <a:buChar char="•"/>
            </a:pPr>
            <a:r>
              <a:rPr lang="en-US" sz="1200">
                <a:latin typeface="Calibri" pitchFamily="34" charset="0"/>
              </a:rPr>
              <a:t>Commerce Learning Center</a:t>
            </a:r>
          </a:p>
        </p:txBody>
      </p:sp>
      <p:sp>
        <p:nvSpPr>
          <p:cNvPr id="8" name="Slide Number Placeholder 5"/>
          <p:cNvSpPr txBox="1">
            <a:spLocks noGrp="1"/>
          </p:cNvSpPr>
          <p:nvPr/>
        </p:nvSpPr>
        <p:spPr>
          <a:xfrm>
            <a:off x="7010400" y="6472238"/>
            <a:ext cx="2133600" cy="365125"/>
          </a:xfrm>
          <a:prstGeom prst="rect">
            <a:avLst/>
          </a:prstGeom>
          <a:noFill/>
        </p:spPr>
        <p:txBody>
          <a:bodyPr anchor="ctr"/>
          <a:lstStyle/>
          <a:p>
            <a:pPr algn="r" eaLnBrk="1" fontAlgn="auto" hangingPunct="1">
              <a:spcBef>
                <a:spcPts val="0"/>
              </a:spcBef>
              <a:spcAft>
                <a:spcPts val="0"/>
              </a:spcAft>
              <a:defRPr/>
            </a:pPr>
            <a:fld id="{7E208CD6-3EB8-4540-8205-586702FE0F1C}" type="slidenum">
              <a:rPr lang="en-US" sz="1200">
                <a:solidFill>
                  <a:schemeClr val="bg1"/>
                </a:solidFill>
                <a:latin typeface="+mn-lt"/>
              </a:rPr>
              <a:pPr algn="r" eaLnBrk="1" fontAlgn="auto" hangingPunct="1">
                <a:spcBef>
                  <a:spcPts val="0"/>
                </a:spcBef>
                <a:spcAft>
                  <a:spcPts val="0"/>
                </a:spcAft>
                <a:defRPr/>
              </a:pPr>
              <a:t>40</a:t>
            </a:fld>
            <a:endParaRPr lang="en-US" sz="1200" dirty="0">
              <a:solidFill>
                <a:schemeClr val="bg1"/>
              </a:solidFill>
              <a:latin typeface="+mn-lt"/>
            </a:endParaRPr>
          </a:p>
        </p:txBody>
      </p:sp>
      <p:sp>
        <p:nvSpPr>
          <p:cNvPr id="2" name="Rectangle 1"/>
          <p:cNvSpPr/>
          <p:nvPr/>
        </p:nvSpPr>
        <p:spPr>
          <a:xfrm>
            <a:off x="2817813" y="4217988"/>
            <a:ext cx="3460750" cy="1797050"/>
          </a:xfrm>
          <a:prstGeom prst="rect">
            <a:avLst/>
          </a:prstGeom>
        </p:spPr>
        <p:txBody>
          <a:bodyPr>
            <a:spAutoFit/>
          </a:bodyPr>
          <a:lstStyle/>
          <a:p>
            <a:pPr eaLnBrk="1" hangingPunct="1">
              <a:spcAft>
                <a:spcPts val="600"/>
              </a:spcAft>
              <a:tabLst>
                <a:tab pos="2174875" algn="l"/>
              </a:tabLst>
            </a:pPr>
            <a:r>
              <a:rPr lang="en-US" b="1">
                <a:solidFill>
                  <a:srgbClr val="0000FF"/>
                </a:solidFill>
                <a:latin typeface="Calibri" pitchFamily="34" charset="0"/>
              </a:rPr>
              <a:t>Outreach Projects (with NWSFOs): </a:t>
            </a:r>
            <a:r>
              <a:rPr lang="en-US" b="1">
                <a:latin typeface="Calibri" pitchFamily="34" charset="0"/>
              </a:rPr>
              <a:t> </a:t>
            </a:r>
            <a:endParaRPr lang="en-US" sz="1200" b="1">
              <a:latin typeface="Calibri" pitchFamily="34" charset="0"/>
            </a:endParaRPr>
          </a:p>
          <a:p>
            <a:pPr eaLnBrk="1" hangingPunct="1">
              <a:spcAft>
                <a:spcPts val="600"/>
              </a:spcAft>
              <a:buFont typeface="Arial" pitchFamily="34" charset="0"/>
              <a:buChar char="•"/>
              <a:tabLst>
                <a:tab pos="2174875" algn="l"/>
              </a:tabLst>
            </a:pPr>
            <a:r>
              <a:rPr lang="en-US" sz="1200">
                <a:latin typeface="Calibri" pitchFamily="34" charset="0"/>
              </a:rPr>
              <a:t>COMET will reach out to the GOES-R Proving Ground Partners and connect them with university faculty to use current and prototype data products for the purpose of building a bridge from products that are currently available to those that will become available when GOES-R is launched. </a:t>
            </a:r>
          </a:p>
          <a:p>
            <a:pPr eaLnBrk="1" hangingPunct="1">
              <a:buFont typeface="Arial" pitchFamily="34" charset="0"/>
              <a:buChar char="•"/>
              <a:tabLst>
                <a:tab pos="2174875" algn="l"/>
              </a:tabLst>
            </a:pPr>
            <a:endParaRPr lang="en-US" sz="1200">
              <a:latin typeface="Calibri" pitchFamily="34" charset="0"/>
            </a:endParaRPr>
          </a:p>
        </p:txBody>
      </p:sp>
      <p:sp>
        <p:nvSpPr>
          <p:cNvPr id="10" name="Rectangle 9"/>
          <p:cNvSpPr/>
          <p:nvPr/>
        </p:nvSpPr>
        <p:spPr>
          <a:xfrm>
            <a:off x="2865438" y="3200400"/>
            <a:ext cx="3124200" cy="804863"/>
          </a:xfrm>
          <a:prstGeom prst="rect">
            <a:avLst/>
          </a:prstGeom>
        </p:spPr>
        <p:txBody>
          <a:bodyPr>
            <a:spAutoFit/>
          </a:bodyPr>
          <a:lstStyle/>
          <a:p>
            <a:pPr marL="342900" indent="-342900" eaLnBrk="1" hangingPunct="1">
              <a:spcBef>
                <a:spcPct val="20000"/>
              </a:spcBef>
            </a:pPr>
            <a:r>
              <a:rPr lang="en-US" b="1">
                <a:latin typeface="Calibri" pitchFamily="34" charset="0"/>
              </a:rPr>
              <a:t>Printed Materials</a:t>
            </a:r>
          </a:p>
          <a:p>
            <a:pPr marL="342900" indent="-342900" eaLnBrk="1" hangingPunct="1">
              <a:spcBef>
                <a:spcPct val="20000"/>
              </a:spcBef>
              <a:buFont typeface="Arial" pitchFamily="34" charset="0"/>
              <a:buChar char="•"/>
            </a:pPr>
            <a:r>
              <a:rPr lang="en-US" sz="1200">
                <a:latin typeface="Calibri" pitchFamily="34" charset="0"/>
              </a:rPr>
              <a:t>GOES-R Fact Sheets (17)</a:t>
            </a:r>
          </a:p>
          <a:p>
            <a:pPr marL="342900" indent="-342900" eaLnBrk="1" hangingPunct="1">
              <a:spcBef>
                <a:spcPct val="20000"/>
              </a:spcBef>
              <a:buFont typeface="Arial" pitchFamily="34" charset="0"/>
              <a:buChar char="•"/>
            </a:pPr>
            <a:r>
              <a:rPr lang="en-US" sz="1200">
                <a:latin typeface="Calibri" pitchFamily="34" charset="0"/>
              </a:rPr>
              <a:t>GOES-R Tri-fold</a:t>
            </a:r>
            <a:r>
              <a:rPr lang="en-US" sz="1200">
                <a:solidFill>
                  <a:schemeClr val="bg1"/>
                </a:solidFill>
                <a:latin typeface="Calibri" pitchFamily="34" charset="0"/>
              </a:rPr>
              <a:t> </a:t>
            </a:r>
          </a:p>
        </p:txBody>
      </p:sp>
      <p:pic>
        <p:nvPicPr>
          <p:cNvPr id="3" name="Picture 2"/>
          <p:cNvPicPr>
            <a:picLocks noChangeAspect="1"/>
          </p:cNvPicPr>
          <p:nvPr/>
        </p:nvPicPr>
        <p:blipFill rotWithShape="1">
          <a:blip r:embed="rId5" cstate="print">
            <a:extLst>
              <a:ext uri="{28A0092B-C50C-407E-A947-70E740481C1C}"/>
            </a:extLst>
          </a:blip>
          <a:srcRect/>
          <a:stretch/>
        </p:blipFill>
        <p:spPr>
          <a:xfrm>
            <a:off x="6149301" y="3394730"/>
            <a:ext cx="2645632" cy="2322502"/>
          </a:xfrm>
          <a:prstGeom prst="rect">
            <a:avLst/>
          </a:prstGeom>
          <a:scene3d>
            <a:camera prst="isometricOffAxis2Left"/>
            <a:lightRig rig="threePt" dir="t"/>
          </a:scene3d>
        </p:spPr>
      </p:pic>
      <p:sp>
        <p:nvSpPr>
          <p:cNvPr id="11" name="Rectangle 10"/>
          <p:cNvSpPr/>
          <p:nvPr/>
        </p:nvSpPr>
        <p:spPr>
          <a:xfrm>
            <a:off x="0" y="6538913"/>
            <a:ext cx="8497888" cy="269875"/>
          </a:xfrm>
          <a:prstGeom prst="rect">
            <a:avLst/>
          </a:prstGeom>
          <a:solidFill>
            <a:schemeClr val="accent1">
              <a:lumMod val="40000"/>
              <a:lumOff val="60000"/>
            </a:schemeClr>
          </a:solidFill>
          <a:ln>
            <a:solidFill>
              <a:schemeClr val="bg1"/>
            </a:solidFill>
          </a:ln>
        </p:spPr>
        <p:txBody>
          <a:bodyPr>
            <a:spAutoFit/>
          </a:bodyPr>
          <a:lstStyle/>
          <a:p>
            <a:pPr eaLnBrk="1" hangingPunct="1"/>
            <a:r>
              <a:rPr lang="en-US" sz="1100" i="1">
                <a:solidFill>
                  <a:schemeClr val="bg1"/>
                </a:solidFill>
                <a:latin typeface="Calibri" pitchFamily="34" charset="0"/>
              </a:rPr>
              <a:t>Training in the NOAA Satellite Proving Ground – Focus on User Readiness and Decision Support Services</a:t>
            </a:r>
            <a:r>
              <a:rPr lang="en-US" sz="1100" i="1">
                <a:solidFill>
                  <a:schemeClr val="bg1"/>
                </a:solidFill>
                <a:effectLst>
                  <a:outerShdw blurRad="38100" dist="38100" dir="2700000" algn="tl">
                    <a:srgbClr val="FFFFFF"/>
                  </a:outerShdw>
                </a:effectLst>
                <a:latin typeface="Calibri" pitchFamily="34" charset="0"/>
              </a:rPr>
              <a:t>: </a:t>
            </a:r>
            <a:r>
              <a:rPr lang="en-US" sz="1100" i="1">
                <a:solidFill>
                  <a:schemeClr val="bg1"/>
                </a:solidFill>
                <a:latin typeface="Calibri" pitchFamily="34" charset="0"/>
              </a:rPr>
              <a:t>Brian Motta </a:t>
            </a:r>
          </a:p>
        </p:txBody>
      </p:sp>
      <p:pic>
        <p:nvPicPr>
          <p:cNvPr id="801803" name="Picture 3" descr="SPoRT Product Training Modules - Mozilla Firefox"/>
          <p:cNvPicPr>
            <a:picLocks noChangeAspect="1"/>
          </p:cNvPicPr>
          <p:nvPr/>
        </p:nvPicPr>
        <p:blipFill>
          <a:blip r:embed="rId6" cstate="print"/>
          <a:srcRect/>
          <a:stretch>
            <a:fillRect/>
          </a:stretch>
        </p:blipFill>
        <p:spPr bwMode="auto">
          <a:xfrm>
            <a:off x="5829300" y="1295400"/>
            <a:ext cx="3284538" cy="154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8" name="TextBox 17"/>
          <p:cNvSpPr txBox="1"/>
          <p:nvPr/>
        </p:nvSpPr>
        <p:spPr>
          <a:xfrm>
            <a:off x="5105400" y="1414463"/>
            <a:ext cx="3733800" cy="3539430"/>
          </a:xfrm>
          <a:prstGeom prst="rect">
            <a:avLst/>
          </a:prstGeom>
          <a:noFill/>
        </p:spPr>
        <p:txBody>
          <a:bodyPr wrap="square">
            <a:spAutoFit/>
          </a:bodyPr>
          <a:lstStyle/>
          <a:p>
            <a:pPr algn="ctr" eaLnBrk="1" hangingPunct="1">
              <a:defRPr/>
            </a:pPr>
            <a:r>
              <a:rPr lang="en-US" sz="2800" b="1" dirty="0">
                <a:solidFill>
                  <a:srgbClr val="FFFFFF"/>
                </a:solidFill>
                <a:effectLst>
                  <a:outerShdw blurRad="38100" dist="38100" dir="2700000" algn="tl">
                    <a:srgbClr val="000000">
                      <a:alpha val="43137"/>
                    </a:srgbClr>
                  </a:outerShdw>
                </a:effectLst>
                <a:latin typeface="+mj-lt"/>
              </a:rPr>
              <a:t>For more information visit </a:t>
            </a:r>
            <a:r>
              <a:rPr lang="en-US" sz="2800" b="1" dirty="0">
                <a:solidFill>
                  <a:srgbClr val="FFC000"/>
                </a:solidFill>
                <a:effectLst>
                  <a:outerShdw blurRad="38100" dist="38100" dir="2700000" algn="tl">
                    <a:srgbClr val="000000">
                      <a:alpha val="43137"/>
                    </a:srgbClr>
                  </a:outerShdw>
                </a:effectLst>
                <a:latin typeface="+mj-lt"/>
              </a:rPr>
              <a:t>www.goes-r.gov</a:t>
            </a:r>
          </a:p>
          <a:p>
            <a:pPr algn="ctr" eaLnBrk="1" hangingPunct="1">
              <a:defRPr/>
            </a:pPr>
            <a:endParaRPr lang="en-US" sz="2800" b="1" dirty="0">
              <a:solidFill>
                <a:schemeClr val="bg2"/>
              </a:solidFill>
              <a:effectLst>
                <a:outerShdw blurRad="38100" dist="38100" dir="2700000" algn="tl">
                  <a:srgbClr val="000000">
                    <a:alpha val="43137"/>
                  </a:srgbClr>
                </a:outerShdw>
              </a:effectLst>
              <a:latin typeface="+mj-lt"/>
            </a:endParaRPr>
          </a:p>
          <a:p>
            <a:pPr algn="ctr" eaLnBrk="1" hangingPunct="1">
              <a:defRPr/>
            </a:pPr>
            <a:endParaRPr lang="en-US" sz="2800" b="1" dirty="0">
              <a:solidFill>
                <a:srgbClr val="FFC000"/>
              </a:solidFill>
              <a:effectLst>
                <a:outerShdw blurRad="38100" dist="38100" dir="2700000" algn="tl">
                  <a:srgbClr val="000000">
                    <a:alpha val="43137"/>
                  </a:srgbClr>
                </a:outerShdw>
              </a:effectLst>
              <a:latin typeface="+mj-lt"/>
            </a:endParaRPr>
          </a:p>
          <a:p>
            <a:pPr algn="ctr" eaLnBrk="1" hangingPunct="1">
              <a:defRPr/>
            </a:pPr>
            <a:endParaRPr lang="en-US" sz="2800" b="1" dirty="0">
              <a:solidFill>
                <a:srgbClr val="FFC000"/>
              </a:solidFill>
              <a:effectLst>
                <a:outerShdw blurRad="38100" dist="38100" dir="2700000" algn="tl">
                  <a:srgbClr val="000000">
                    <a:alpha val="43137"/>
                  </a:srgbClr>
                </a:outerShdw>
              </a:effectLst>
              <a:latin typeface="+mj-lt"/>
            </a:endParaRPr>
          </a:p>
          <a:p>
            <a:pPr algn="ctr" eaLnBrk="1" hangingPunct="1">
              <a:defRPr/>
            </a:pPr>
            <a:r>
              <a:rPr lang="en-US" sz="2800" b="1" dirty="0">
                <a:solidFill>
                  <a:srgbClr val="FFC000"/>
                </a:solidFill>
                <a:effectLst>
                  <a:outerShdw blurRad="38100" dist="38100" dir="2700000" algn="tl">
                    <a:srgbClr val="000000">
                      <a:alpha val="43137"/>
                    </a:srgbClr>
                  </a:outerShdw>
                </a:effectLst>
                <a:latin typeface="+mj-lt"/>
              </a:rPr>
              <a:t>http://www.facebook.com/GOESRsatellite</a:t>
            </a:r>
            <a:endParaRPr lang="en-US" sz="2800" b="1" dirty="0">
              <a:solidFill>
                <a:schemeClr val="bg2"/>
              </a:solidFill>
              <a:effectLst>
                <a:outerShdw blurRad="38100" dist="38100" dir="2700000" algn="tl">
                  <a:srgbClr val="000000">
                    <a:alpha val="43137"/>
                  </a:srgbClr>
                </a:outerShdw>
              </a:effectLst>
              <a:latin typeface="+mj-lt"/>
            </a:endParaRPr>
          </a:p>
        </p:txBody>
      </p:sp>
      <p:pic>
        <p:nvPicPr>
          <p:cNvPr id="803845" name="Picture 26" descr="Facebook logo.png"/>
          <p:cNvPicPr>
            <a:picLocks noChangeAspect="1"/>
          </p:cNvPicPr>
          <p:nvPr/>
        </p:nvPicPr>
        <p:blipFill>
          <a:blip r:embed="rId3" cstate="print"/>
          <a:srcRect/>
          <a:stretch>
            <a:fillRect/>
          </a:stretch>
        </p:blipFill>
        <p:spPr bwMode="auto">
          <a:xfrm>
            <a:off x="6096000" y="2667000"/>
            <a:ext cx="1844675" cy="549275"/>
          </a:xfrm>
          <a:prstGeom prst="rect">
            <a:avLst/>
          </a:prstGeom>
          <a:noFill/>
          <a:ln w="9525">
            <a:noFill/>
            <a:miter lim="800000"/>
            <a:headEnd/>
            <a:tailEnd/>
          </a:ln>
        </p:spPr>
      </p:pic>
      <p:sp>
        <p:nvSpPr>
          <p:cNvPr id="9" name="Slide Number Placeholder 5"/>
          <p:cNvSpPr txBox="1">
            <a:spLocks noGrp="1"/>
          </p:cNvSpPr>
          <p:nvPr/>
        </p:nvSpPr>
        <p:spPr>
          <a:xfrm>
            <a:off x="7010400" y="6492875"/>
            <a:ext cx="2133600" cy="365125"/>
          </a:xfrm>
          <a:prstGeom prst="rect">
            <a:avLst/>
          </a:prstGeom>
          <a:noFill/>
        </p:spPr>
        <p:txBody>
          <a:bodyPr anchor="ctr"/>
          <a:lstStyle/>
          <a:p>
            <a:pPr algn="r" eaLnBrk="1" fontAlgn="auto" hangingPunct="1">
              <a:spcBef>
                <a:spcPts val="0"/>
              </a:spcBef>
              <a:spcAft>
                <a:spcPts val="0"/>
              </a:spcAft>
              <a:defRPr/>
            </a:pPr>
            <a:fld id="{B5AFFE72-239B-4949-855C-E82705BDD7E4}" type="slidenum">
              <a:rPr lang="en-US" sz="1200">
                <a:solidFill>
                  <a:schemeClr val="bg1"/>
                </a:solidFill>
                <a:latin typeface="+mn-lt"/>
              </a:rPr>
              <a:pPr algn="r" eaLnBrk="1" fontAlgn="auto" hangingPunct="1">
                <a:spcBef>
                  <a:spcPts val="0"/>
                </a:spcBef>
                <a:spcAft>
                  <a:spcPts val="0"/>
                </a:spcAft>
                <a:defRPr/>
              </a:pPr>
              <a:t>41</a:t>
            </a:fld>
            <a:endParaRPr lang="en-US" sz="1200" dirty="0">
              <a:solidFill>
                <a:schemeClr val="bg1"/>
              </a:solidFill>
              <a:latin typeface="+mn-lt"/>
            </a:endParaRPr>
          </a:p>
        </p:txBody>
      </p:sp>
      <p:pic>
        <p:nvPicPr>
          <p:cNvPr id="803847" name="Picture 3"/>
          <p:cNvPicPr>
            <a:picLocks noChangeAspect="1"/>
          </p:cNvPicPr>
          <p:nvPr/>
        </p:nvPicPr>
        <p:blipFill>
          <a:blip r:embed="rId4" cstate="print"/>
          <a:srcRect/>
          <a:stretch>
            <a:fillRect/>
          </a:stretch>
        </p:blipFill>
        <p:spPr bwMode="auto">
          <a:xfrm>
            <a:off x="866775" y="290513"/>
            <a:ext cx="4184650" cy="6276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457200" y="152400"/>
            <a:ext cx="8229600" cy="1779588"/>
          </a:xfrm>
        </p:spPr>
        <p:txBody>
          <a:bodyPr/>
          <a:lstStyle/>
          <a:p>
            <a:r>
              <a:rPr lang="en-US" sz="3600" b="1" dirty="0" smtClean="0">
                <a:solidFill>
                  <a:srgbClr val="FFFF00"/>
                </a:solidFill>
              </a:rPr>
              <a:t/>
            </a:r>
            <a:br>
              <a:rPr lang="en-US" sz="3600" b="1" dirty="0" smtClean="0">
                <a:solidFill>
                  <a:srgbClr val="FFFF00"/>
                </a:solidFill>
              </a:rPr>
            </a:br>
            <a:r>
              <a:rPr lang="en-US" sz="3600" b="1" dirty="0" smtClean="0">
                <a:solidFill>
                  <a:srgbClr val="FFFF00"/>
                </a:solidFill>
              </a:rPr>
              <a:t>Dallas Fort Worth WFO and West Gulf River Forecast Center</a:t>
            </a:r>
            <a:br>
              <a:rPr lang="en-US" sz="3600" b="1" dirty="0" smtClean="0">
                <a:solidFill>
                  <a:srgbClr val="FFFF00"/>
                </a:solidFill>
              </a:rPr>
            </a:br>
            <a:r>
              <a:rPr lang="en-US" sz="3600" b="1" dirty="0" smtClean="0">
                <a:solidFill>
                  <a:srgbClr val="FFFF00"/>
                </a:solidFill>
              </a:rPr>
              <a:t>January 10, 2013</a:t>
            </a:r>
            <a:r>
              <a:rPr lang="en-US" sz="4000" b="1" dirty="0" smtClean="0">
                <a:solidFill>
                  <a:srgbClr val="FFFF00"/>
                </a:solidFill>
              </a:rPr>
              <a:t/>
            </a:r>
            <a:br>
              <a:rPr lang="en-US" sz="4000" b="1" dirty="0" smtClean="0">
                <a:solidFill>
                  <a:srgbClr val="FFFF00"/>
                </a:solidFill>
              </a:rPr>
            </a:br>
            <a:endParaRPr lang="en-US" sz="4000" b="1" dirty="0">
              <a:solidFill>
                <a:schemeClr val="tx1"/>
              </a:solidFill>
              <a:effectLst/>
            </a:endParaRPr>
          </a:p>
        </p:txBody>
      </p:sp>
      <p:sp>
        <p:nvSpPr>
          <p:cNvPr id="315395" name="Rectangle 3"/>
          <p:cNvSpPr>
            <a:spLocks noGrp="1" noChangeArrowheads="1"/>
          </p:cNvSpPr>
          <p:nvPr>
            <p:ph type="body" idx="1"/>
          </p:nvPr>
        </p:nvSpPr>
        <p:spPr/>
        <p:txBody>
          <a:bodyPr/>
          <a:lstStyle/>
          <a:p>
            <a:endParaRPr lang="en-US" dirty="0"/>
          </a:p>
          <a:p>
            <a:pPr algn="ctr">
              <a:buFont typeface="Wingdings" pitchFamily="2" charset="2"/>
              <a:buNone/>
            </a:pPr>
            <a:r>
              <a:rPr lang="en-US" sz="4400" b="1" dirty="0">
                <a:solidFill>
                  <a:srgbClr val="FFFF00"/>
                </a:solidFill>
                <a:effectLst>
                  <a:outerShdw blurRad="38100" dist="38100" dir="2700000" algn="tl">
                    <a:srgbClr val="FFFFFF"/>
                  </a:outerShdw>
                </a:effectLst>
              </a:rPr>
              <a:t>Thank you!</a:t>
            </a:r>
          </a:p>
          <a:p>
            <a:pPr algn="ctr">
              <a:buFont typeface="Wingdings" pitchFamily="2" charset="2"/>
              <a:buNone/>
            </a:pPr>
            <a:endParaRPr lang="en-US" sz="4400" b="1" dirty="0"/>
          </a:p>
          <a:p>
            <a:pPr algn="ctr">
              <a:buFont typeface="Wingdings" pitchFamily="2" charset="2"/>
              <a:buNone/>
            </a:pPr>
            <a:r>
              <a:rPr lang="en-US" b="1" dirty="0"/>
              <a:t>For additional information please contact</a:t>
            </a:r>
          </a:p>
          <a:p>
            <a:pPr algn="ctr">
              <a:buFont typeface="Wingdings" pitchFamily="2" charset="2"/>
              <a:buNone/>
            </a:pPr>
            <a:endParaRPr lang="en-US" b="1" dirty="0"/>
          </a:p>
          <a:p>
            <a:pPr algn="ctr">
              <a:buFont typeface="Wingdings" pitchFamily="2" charset="2"/>
              <a:buNone/>
            </a:pPr>
            <a:r>
              <a:rPr lang="en-US" u="sng" dirty="0">
                <a:effectLst>
                  <a:outerShdw blurRad="38100" dist="38100" dir="2700000" algn="tl">
                    <a:srgbClr val="000000">
                      <a:alpha val="43137"/>
                    </a:srgbClr>
                  </a:outerShdw>
                </a:effectLst>
                <a:hlinkClick r:id="rId3"/>
              </a:rPr>
              <a:t>Jamie.Kibler@noaa.gov</a:t>
            </a:r>
            <a:endParaRPr lang="en-US" u="sng" dirty="0">
              <a:effectLst>
                <a:outerShdw blurRad="38100" dist="38100" dir="2700000" algn="tl">
                  <a:srgbClr val="000000">
                    <a:alpha val="43137"/>
                  </a:srgbClr>
                </a:outerShdw>
              </a:effectLst>
            </a:endParaRPr>
          </a:p>
          <a:p>
            <a:pPr algn="ctr">
              <a:buFont typeface="Wingdings" pitchFamily="2" charset="2"/>
              <a:buNone/>
            </a:pPr>
            <a:r>
              <a:rPr lang="en-US" u="sng" dirty="0">
                <a:solidFill>
                  <a:schemeClr val="hlink"/>
                </a:solidFill>
                <a:effectLst>
                  <a:outerShdw blurRad="38100" dist="38100" dir="2700000" algn="tl">
                    <a:srgbClr val="FFFFFF"/>
                  </a:outerShdw>
                </a:effectLst>
              </a:rPr>
              <a:t>Josh.Jankot@noaa.gov</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ChangeArrowheads="1"/>
          </p:cNvSpPr>
          <p:nvPr>
            <p:ph type="title"/>
          </p:nvPr>
        </p:nvSpPr>
        <p:spPr/>
        <p:txBody>
          <a:bodyPr/>
          <a:lstStyle/>
          <a:p>
            <a:r>
              <a:rPr lang="en-US"/>
              <a:t>Products</a:t>
            </a:r>
          </a:p>
        </p:txBody>
      </p:sp>
      <p:sp>
        <p:nvSpPr>
          <p:cNvPr id="826371" name="Rectangle 3"/>
          <p:cNvSpPr>
            <a:spLocks noGrp="1" noChangeArrowheads="1"/>
          </p:cNvSpPr>
          <p:nvPr>
            <p:ph type="body" idx="1"/>
          </p:nvPr>
        </p:nvSpPr>
        <p:spPr>
          <a:xfrm>
            <a:off x="381000" y="1371600"/>
            <a:ext cx="8305800" cy="4953000"/>
          </a:xfrm>
        </p:spPr>
        <p:txBody>
          <a:bodyPr/>
          <a:lstStyle/>
          <a:p>
            <a:pPr>
              <a:lnSpc>
                <a:spcPct val="90000"/>
              </a:lnSpc>
            </a:pPr>
            <a:r>
              <a:rPr lang="en-US" sz="2800" dirty="0"/>
              <a:t>Blended TPW Product (now global)</a:t>
            </a:r>
          </a:p>
          <a:p>
            <a:pPr>
              <a:lnSpc>
                <a:spcPct val="90000"/>
              </a:lnSpc>
            </a:pPr>
            <a:r>
              <a:rPr lang="en-US" sz="2800" dirty="0"/>
              <a:t>GOES </a:t>
            </a:r>
            <a:r>
              <a:rPr lang="en-US" sz="2800" dirty="0" smtClean="0"/>
              <a:t>13/15 </a:t>
            </a:r>
            <a:r>
              <a:rPr lang="en-US" sz="2800" dirty="0"/>
              <a:t>VIS, IR, Water Vapor Channels</a:t>
            </a:r>
          </a:p>
          <a:p>
            <a:pPr>
              <a:lnSpc>
                <a:spcPct val="90000"/>
              </a:lnSpc>
            </a:pPr>
            <a:r>
              <a:rPr lang="en-US" sz="2800" dirty="0"/>
              <a:t>Derived Products: LI, Cape, </a:t>
            </a:r>
            <a:r>
              <a:rPr lang="en-US" sz="2800" dirty="0" err="1"/>
              <a:t>Precipitable</a:t>
            </a:r>
            <a:r>
              <a:rPr lang="en-US" sz="2800" dirty="0"/>
              <a:t> water GOES operational satellite winds, overshooting top algorithm</a:t>
            </a:r>
          </a:p>
          <a:p>
            <a:pPr>
              <a:lnSpc>
                <a:spcPct val="90000"/>
              </a:lnSpc>
            </a:pPr>
            <a:r>
              <a:rPr lang="en-US" sz="2800" dirty="0"/>
              <a:t>Experimental Satellite Winds</a:t>
            </a:r>
          </a:p>
          <a:p>
            <a:pPr>
              <a:lnSpc>
                <a:spcPct val="90000"/>
              </a:lnSpc>
            </a:pPr>
            <a:r>
              <a:rPr lang="en-US" sz="2800" dirty="0"/>
              <a:t>Automated Satellite Estimates: Hydro-estimator, Auto-estimator, QMORPH</a:t>
            </a:r>
          </a:p>
          <a:p>
            <a:pPr>
              <a:lnSpc>
                <a:spcPct val="90000"/>
              </a:lnSpc>
            </a:pPr>
            <a:r>
              <a:rPr lang="en-US" sz="2800" dirty="0"/>
              <a:t>Manual Satellite Estimate: Convective, tropical, winter storm technique</a:t>
            </a:r>
          </a:p>
          <a:p>
            <a:pPr>
              <a:lnSpc>
                <a:spcPct val="90000"/>
              </a:lnSpc>
              <a:buFont typeface="Wingdings" pitchFamily="2" charset="2"/>
              <a:buNone/>
            </a:pPr>
            <a:r>
              <a:rPr lang="en-US" sz="2800" dirty="0"/>
              <a:t> </a:t>
            </a:r>
          </a:p>
          <a:p>
            <a:pPr>
              <a:lnSpc>
                <a:spcPct val="90000"/>
              </a:lnSpc>
            </a:pP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p:cNvPicPr>
            <a:picLocks noChangeAspect="1" noChangeArrowheads="1"/>
          </p:cNvPicPr>
          <p:nvPr/>
        </p:nvPicPr>
        <p:blipFill>
          <a:blip r:embed="rId2" cstate="print"/>
          <a:srcRect/>
          <a:stretch>
            <a:fillRect/>
          </a:stretch>
        </p:blipFill>
        <p:spPr bwMode="auto">
          <a:xfrm>
            <a:off x="0" y="4281488"/>
            <a:ext cx="4579938" cy="2576512"/>
          </a:xfrm>
          <a:prstGeom prst="rect">
            <a:avLst/>
          </a:prstGeom>
          <a:noFill/>
          <a:ln w="9525">
            <a:noFill/>
            <a:miter lim="800000"/>
            <a:headEnd/>
            <a:tailEnd/>
          </a:ln>
          <a:effectLst/>
        </p:spPr>
      </p:pic>
      <p:pic>
        <p:nvPicPr>
          <p:cNvPr id="827395" name="Picture 3"/>
          <p:cNvPicPr>
            <a:picLocks noChangeAspect="1" noChangeArrowheads="1"/>
          </p:cNvPicPr>
          <p:nvPr/>
        </p:nvPicPr>
        <p:blipFill>
          <a:blip r:embed="rId3" cstate="print"/>
          <a:srcRect/>
          <a:stretch>
            <a:fillRect/>
          </a:stretch>
        </p:blipFill>
        <p:spPr bwMode="auto">
          <a:xfrm>
            <a:off x="4564063" y="4281488"/>
            <a:ext cx="4579937" cy="2576512"/>
          </a:xfrm>
          <a:prstGeom prst="rect">
            <a:avLst/>
          </a:prstGeom>
          <a:noFill/>
          <a:ln w="9525">
            <a:noFill/>
            <a:miter lim="800000"/>
            <a:headEnd/>
            <a:tailEnd/>
          </a:ln>
          <a:effectLst/>
        </p:spPr>
      </p:pic>
      <p:sp>
        <p:nvSpPr>
          <p:cNvPr id="827396" name="Text Box 4"/>
          <p:cNvSpPr txBox="1">
            <a:spLocks noChangeArrowheads="1"/>
          </p:cNvSpPr>
          <p:nvPr/>
        </p:nvSpPr>
        <p:spPr bwMode="auto">
          <a:xfrm>
            <a:off x="2819400" y="0"/>
            <a:ext cx="3582988" cy="519113"/>
          </a:xfrm>
          <a:prstGeom prst="rect">
            <a:avLst/>
          </a:prstGeom>
          <a:noFill/>
          <a:ln w="9525">
            <a:noFill/>
            <a:miter lim="800000"/>
            <a:headEnd/>
            <a:tailEnd/>
          </a:ln>
          <a:effectLst/>
        </p:spPr>
        <p:txBody>
          <a:bodyPr wrap="none">
            <a:spAutoFit/>
          </a:bodyPr>
          <a:lstStyle/>
          <a:p>
            <a:r>
              <a:rPr lang="en-US" sz="2800">
                <a:latin typeface="Tahoma" pitchFamily="34" charset="0"/>
              </a:rPr>
              <a:t>Blended TPW Product</a:t>
            </a:r>
          </a:p>
        </p:txBody>
      </p:sp>
      <p:sp>
        <p:nvSpPr>
          <p:cNvPr id="827397" name="Rectangle 5"/>
          <p:cNvSpPr>
            <a:spLocks noGrp="1" noChangeArrowheads="1"/>
          </p:cNvSpPr>
          <p:nvPr>
            <p:ph type="body" idx="1"/>
          </p:nvPr>
        </p:nvSpPr>
        <p:spPr>
          <a:xfrm>
            <a:off x="381000" y="609600"/>
            <a:ext cx="8305800" cy="4953000"/>
          </a:xfrm>
          <a:noFill/>
          <a:ln/>
        </p:spPr>
        <p:txBody>
          <a:bodyPr/>
          <a:lstStyle/>
          <a:p>
            <a:r>
              <a:rPr lang="en-US" sz="2000"/>
              <a:t>Now Global coverage over land</a:t>
            </a:r>
            <a:br>
              <a:rPr lang="en-US" sz="2000"/>
            </a:br>
            <a:r>
              <a:rPr lang="en-US" sz="2000"/>
              <a:t>(thanks to MIRS technique)</a:t>
            </a:r>
          </a:p>
          <a:p>
            <a:r>
              <a:rPr lang="en-US" sz="2000"/>
              <a:t>Derived from multi-sources: Microwave sensors: SSMI/S, AMSU, and GPS land sites via MSPPS and MIRS (independent of NWP)</a:t>
            </a:r>
          </a:p>
          <a:p>
            <a:r>
              <a:rPr lang="en-US" sz="2000"/>
              <a:t>Available on various platforms including AWIPS/NAWIPS/MCIDAS</a:t>
            </a:r>
          </a:p>
          <a:p>
            <a:endParaRPr lang="en-US" sz="2000"/>
          </a:p>
          <a:p>
            <a:r>
              <a:rPr lang="en-US" sz="2000"/>
              <a:t>Available on web: </a:t>
            </a:r>
            <a:r>
              <a:rPr lang="en-US" sz="1800">
                <a:solidFill>
                  <a:srgbClr val="FF0000"/>
                </a:solidFill>
                <a:effectLst>
                  <a:outerShdw blurRad="38100" dist="38100" dir="2700000" algn="tl">
                    <a:srgbClr val="FFFFFF"/>
                  </a:outerShdw>
                </a:effectLst>
              </a:rPr>
              <a:t>http://www.osdpd.noaa.gov/bTPW/</a:t>
            </a:r>
          </a:p>
          <a:p>
            <a:endParaRPr lang="en-US" sz="1800">
              <a:solidFill>
                <a:srgbClr val="FF0000"/>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6"/>
          <p:cNvSpPr txBox="1">
            <a:spLocks noGrp="1" noChangeArrowheads="1"/>
          </p:cNvSpPr>
          <p:nvPr/>
        </p:nvSpPr>
        <p:spPr bwMode="auto">
          <a:xfrm>
            <a:off x="0" y="6553200"/>
            <a:ext cx="228600" cy="247650"/>
          </a:xfrm>
          <a:prstGeom prst="rect">
            <a:avLst/>
          </a:prstGeom>
          <a:noFill/>
          <a:ln w="9525">
            <a:noFill/>
            <a:miter lim="800000"/>
            <a:headEnd/>
            <a:tailEnd/>
          </a:ln>
        </p:spPr>
        <p:txBody>
          <a:bodyPr/>
          <a:lstStyle/>
          <a:p>
            <a:pPr algn="r" eaLnBrk="1" hangingPunct="1"/>
            <a:fld id="{F195CAC4-DF92-4AC2-A8FF-9935DBC2EA19}" type="slidenum">
              <a:rPr lang="en-US" sz="1400" b="1">
                <a:cs typeface="Arial" pitchFamily="34" charset="0"/>
              </a:rPr>
              <a:pPr algn="r" eaLnBrk="1" hangingPunct="1"/>
              <a:t>7</a:t>
            </a:fld>
            <a:endParaRPr lang="en-US" sz="1400" b="1">
              <a:cs typeface="Arial" pitchFamily="34" charset="0"/>
            </a:endParaRPr>
          </a:p>
        </p:txBody>
      </p:sp>
      <p:sp>
        <p:nvSpPr>
          <p:cNvPr id="828419" name="Text Box 2"/>
          <p:cNvSpPr txBox="1">
            <a:spLocks noChangeArrowheads="1"/>
          </p:cNvSpPr>
          <p:nvPr/>
        </p:nvSpPr>
        <p:spPr bwMode="auto">
          <a:xfrm>
            <a:off x="0" y="381000"/>
            <a:ext cx="9144000" cy="384175"/>
          </a:xfrm>
          <a:prstGeom prst="rect">
            <a:avLst/>
          </a:prstGeom>
          <a:noFill/>
          <a:ln w="9525">
            <a:noFill/>
            <a:miter lim="800000"/>
            <a:headEnd/>
            <a:tailEnd/>
          </a:ln>
        </p:spPr>
        <p:txBody>
          <a:bodyPr lIns="9144" tIns="9144" rIns="9144" bIns="9144">
            <a:spAutoFit/>
          </a:bodyPr>
          <a:lstStyle/>
          <a:p>
            <a:pPr algn="ctr">
              <a:spcBef>
                <a:spcPct val="50000"/>
              </a:spcBef>
            </a:pPr>
            <a:r>
              <a:rPr lang="en-US" sz="2400" b="1">
                <a:cs typeface="Arial" pitchFamily="34" charset="0"/>
              </a:rPr>
              <a:t>Geostationary 6.7</a:t>
            </a:r>
            <a:r>
              <a:rPr lang="en-US" sz="2400" b="1">
                <a:cs typeface="Times New Roman" pitchFamily="18" charset="0"/>
              </a:rPr>
              <a:t>µ </a:t>
            </a:r>
            <a:r>
              <a:rPr lang="en-US" sz="2400" b="1">
                <a:cs typeface="Arial" pitchFamily="34" charset="0"/>
              </a:rPr>
              <a:t>Water Vapor (WV) </a:t>
            </a:r>
          </a:p>
        </p:txBody>
      </p:sp>
      <p:sp>
        <p:nvSpPr>
          <p:cNvPr id="828420" name="Text Box 3"/>
          <p:cNvSpPr txBox="1">
            <a:spLocks noChangeArrowheads="1"/>
          </p:cNvSpPr>
          <p:nvPr/>
        </p:nvSpPr>
        <p:spPr bwMode="auto">
          <a:xfrm>
            <a:off x="0" y="895350"/>
            <a:ext cx="9144000" cy="323850"/>
          </a:xfrm>
          <a:prstGeom prst="rect">
            <a:avLst/>
          </a:prstGeom>
          <a:noFill/>
          <a:ln w="9525">
            <a:noFill/>
            <a:miter lim="800000"/>
            <a:headEnd/>
            <a:tailEnd/>
          </a:ln>
        </p:spPr>
        <p:txBody>
          <a:bodyPr lIns="9144" tIns="9144" rIns="9144" bIns="9144">
            <a:spAutoFit/>
          </a:bodyPr>
          <a:lstStyle/>
          <a:p>
            <a:pPr algn="ctr">
              <a:spcBef>
                <a:spcPct val="50000"/>
              </a:spcBef>
            </a:pPr>
            <a:r>
              <a:rPr lang="en-US" sz="2000">
                <a:cs typeface="Arial" pitchFamily="34" charset="0"/>
              </a:rPr>
              <a:t>Compare and Contrast; Complement and Supplement</a:t>
            </a:r>
          </a:p>
        </p:txBody>
      </p:sp>
      <p:sp>
        <p:nvSpPr>
          <p:cNvPr id="249860" name="Text Box 4"/>
          <p:cNvSpPr txBox="1">
            <a:spLocks noChangeArrowheads="1"/>
          </p:cNvSpPr>
          <p:nvPr/>
        </p:nvSpPr>
        <p:spPr bwMode="auto">
          <a:xfrm>
            <a:off x="4572000" y="4495800"/>
            <a:ext cx="4572000" cy="446088"/>
          </a:xfrm>
          <a:prstGeom prst="rect">
            <a:avLst/>
          </a:prstGeom>
          <a:noFill/>
          <a:ln w="9525">
            <a:noFill/>
            <a:miter lim="800000"/>
            <a:headEnd/>
            <a:tailEnd/>
          </a:ln>
        </p:spPr>
        <p:txBody>
          <a:bodyPr lIns="9144" tIns="9144" rIns="9144" bIns="9144">
            <a:spAutoFit/>
          </a:bodyPr>
          <a:lstStyle/>
          <a:p>
            <a:pPr algn="ctr">
              <a:spcBef>
                <a:spcPct val="50000"/>
              </a:spcBef>
            </a:pPr>
            <a:r>
              <a:rPr lang="en-US" sz="2800">
                <a:latin typeface="Times New Roman" pitchFamily="18" charset="0"/>
                <a:cs typeface="Arial" pitchFamily="34" charset="0"/>
              </a:rPr>
              <a:t>Geostationary </a:t>
            </a:r>
            <a:r>
              <a:rPr lang="en-US" sz="2800">
                <a:cs typeface="Arial" pitchFamily="34" charset="0"/>
              </a:rPr>
              <a:t>6.7µ</a:t>
            </a:r>
            <a:r>
              <a:rPr lang="en-US" sz="2800">
                <a:latin typeface="Times New Roman" pitchFamily="18" charset="0"/>
                <a:cs typeface="Arial" pitchFamily="34" charset="0"/>
              </a:rPr>
              <a:t> WV</a:t>
            </a:r>
          </a:p>
        </p:txBody>
      </p:sp>
      <p:sp>
        <p:nvSpPr>
          <p:cNvPr id="249862" name="Text Box 6"/>
          <p:cNvSpPr txBox="1">
            <a:spLocks noChangeArrowheads="1"/>
          </p:cNvSpPr>
          <p:nvPr/>
        </p:nvSpPr>
        <p:spPr bwMode="auto">
          <a:xfrm>
            <a:off x="0" y="4495800"/>
            <a:ext cx="4267200" cy="446088"/>
          </a:xfrm>
          <a:prstGeom prst="rect">
            <a:avLst/>
          </a:prstGeom>
          <a:noFill/>
          <a:ln w="9525">
            <a:noFill/>
            <a:miter lim="800000"/>
            <a:headEnd/>
            <a:tailEnd/>
          </a:ln>
        </p:spPr>
        <p:txBody>
          <a:bodyPr lIns="9144" tIns="9144" rIns="9144" bIns="9144">
            <a:spAutoFit/>
          </a:bodyPr>
          <a:lstStyle/>
          <a:p>
            <a:pPr algn="ctr">
              <a:spcBef>
                <a:spcPct val="50000"/>
              </a:spcBef>
            </a:pPr>
            <a:r>
              <a:rPr lang="en-US" sz="2800" b="1">
                <a:latin typeface="Times New Roman" pitchFamily="18" charset="0"/>
                <a:cs typeface="Arial" pitchFamily="34" charset="0"/>
              </a:rPr>
              <a:t>Total Precipitable Water</a:t>
            </a:r>
            <a:endParaRPr lang="en-US" sz="2800">
              <a:latin typeface="Times New Roman" pitchFamily="18" charset="0"/>
              <a:cs typeface="Arial" pitchFamily="34" charset="0"/>
            </a:endParaRPr>
          </a:p>
        </p:txBody>
      </p:sp>
      <p:sp>
        <p:nvSpPr>
          <p:cNvPr id="828423" name="Text Box 13"/>
          <p:cNvSpPr txBox="1">
            <a:spLocks noChangeArrowheads="1"/>
          </p:cNvSpPr>
          <p:nvPr/>
        </p:nvSpPr>
        <p:spPr bwMode="auto">
          <a:xfrm>
            <a:off x="4800600" y="1276350"/>
            <a:ext cx="3352800" cy="171450"/>
          </a:xfrm>
          <a:prstGeom prst="rect">
            <a:avLst/>
          </a:prstGeom>
          <a:noFill/>
          <a:ln w="9525">
            <a:noFill/>
            <a:miter lim="800000"/>
            <a:headEnd/>
            <a:tailEnd/>
          </a:ln>
        </p:spPr>
        <p:txBody>
          <a:bodyPr lIns="9144" tIns="9144" rIns="9144" bIns="9144">
            <a:spAutoFit/>
          </a:bodyPr>
          <a:lstStyle/>
          <a:p>
            <a:pPr algn="ctr" eaLnBrk="1" hangingPunct="1">
              <a:spcBef>
                <a:spcPct val="50000"/>
              </a:spcBef>
            </a:pPr>
            <a:r>
              <a:rPr lang="en-US" sz="1000" b="1">
                <a:cs typeface="Arial" pitchFamily="34" charset="0"/>
              </a:rPr>
              <a:t>0015 UTC May 2, 2010</a:t>
            </a:r>
          </a:p>
        </p:txBody>
      </p:sp>
      <p:sp>
        <p:nvSpPr>
          <p:cNvPr id="828424" name="Text Box 14"/>
          <p:cNvSpPr txBox="1">
            <a:spLocks noChangeArrowheads="1"/>
          </p:cNvSpPr>
          <p:nvPr/>
        </p:nvSpPr>
        <p:spPr bwMode="auto">
          <a:xfrm>
            <a:off x="76200" y="3943350"/>
            <a:ext cx="6858000" cy="171450"/>
          </a:xfrm>
          <a:prstGeom prst="rect">
            <a:avLst/>
          </a:prstGeom>
          <a:noFill/>
          <a:ln w="9525">
            <a:noFill/>
            <a:miter lim="800000"/>
            <a:headEnd/>
            <a:tailEnd/>
          </a:ln>
        </p:spPr>
        <p:txBody>
          <a:bodyPr lIns="9144" tIns="9144" rIns="9144" bIns="9144">
            <a:spAutoFit/>
          </a:bodyPr>
          <a:lstStyle/>
          <a:p>
            <a:pPr eaLnBrk="1" hangingPunct="1">
              <a:spcBef>
                <a:spcPct val="50000"/>
              </a:spcBef>
            </a:pPr>
            <a:r>
              <a:rPr lang="en-US" sz="1000" b="1">
                <a:cs typeface="Arial" pitchFamily="34" charset="0"/>
              </a:rPr>
              <a:t>                   </a:t>
            </a:r>
          </a:p>
        </p:txBody>
      </p:sp>
      <p:grpSp>
        <p:nvGrpSpPr>
          <p:cNvPr id="828425" name="Group 37"/>
          <p:cNvGrpSpPr>
            <a:grpSpLocks/>
          </p:cNvGrpSpPr>
          <p:nvPr/>
        </p:nvGrpSpPr>
        <p:grpSpPr bwMode="auto">
          <a:xfrm>
            <a:off x="457200" y="4114800"/>
            <a:ext cx="3810000" cy="304800"/>
            <a:chOff x="457200" y="4114800"/>
            <a:chExt cx="3810000" cy="304800"/>
          </a:xfrm>
        </p:grpSpPr>
        <p:pic>
          <p:nvPicPr>
            <p:cNvPr id="828426" name="Picture 15" descr="60916MODISTPW_NWA31"/>
            <p:cNvPicPr>
              <a:picLocks noChangeAspect="1" noChangeArrowheads="1"/>
            </p:cNvPicPr>
            <p:nvPr/>
          </p:nvPicPr>
          <p:blipFill>
            <a:blip r:embed="rId3" cstate="print"/>
            <a:srcRect l="71597" t="98102" r="1117" b="1392"/>
            <a:stretch>
              <a:fillRect/>
            </a:stretch>
          </p:blipFill>
          <p:spPr bwMode="auto">
            <a:xfrm>
              <a:off x="990600" y="4114800"/>
              <a:ext cx="3276600" cy="152400"/>
            </a:xfrm>
            <a:prstGeom prst="rect">
              <a:avLst/>
            </a:prstGeom>
            <a:noFill/>
            <a:ln w="9525">
              <a:noFill/>
              <a:miter lim="800000"/>
              <a:headEnd/>
              <a:tailEnd/>
            </a:ln>
          </p:spPr>
        </p:pic>
        <p:pic>
          <p:nvPicPr>
            <p:cNvPr id="828427" name="Picture 16"/>
            <p:cNvPicPr>
              <a:picLocks noChangeAspect="1" noChangeArrowheads="1"/>
            </p:cNvPicPr>
            <p:nvPr/>
          </p:nvPicPr>
          <p:blipFill>
            <a:blip r:embed="rId4" cstate="print"/>
            <a:srcRect l="4715" t="94443" r="87181" b="975"/>
            <a:stretch>
              <a:fillRect/>
            </a:stretch>
          </p:blipFill>
          <p:spPr bwMode="auto">
            <a:xfrm>
              <a:off x="609600" y="4114800"/>
              <a:ext cx="381000" cy="152400"/>
            </a:xfrm>
            <a:prstGeom prst="rect">
              <a:avLst/>
            </a:prstGeom>
            <a:noFill/>
            <a:ln w="9525">
              <a:noFill/>
              <a:miter lim="800000"/>
              <a:headEnd/>
              <a:tailEnd/>
            </a:ln>
          </p:spPr>
        </p:pic>
        <p:sp>
          <p:nvSpPr>
            <p:cNvPr id="828428" name="Text Box 17"/>
            <p:cNvSpPr txBox="1">
              <a:spLocks noChangeArrowheads="1"/>
            </p:cNvSpPr>
            <p:nvPr/>
          </p:nvSpPr>
          <p:spPr bwMode="auto">
            <a:xfrm>
              <a:off x="457200" y="4248150"/>
              <a:ext cx="3810000" cy="171450"/>
            </a:xfrm>
            <a:prstGeom prst="rect">
              <a:avLst/>
            </a:prstGeom>
            <a:noFill/>
            <a:ln w="9525">
              <a:noFill/>
              <a:miter lim="800000"/>
              <a:headEnd/>
              <a:tailEnd/>
            </a:ln>
          </p:spPr>
          <p:txBody>
            <a:bodyPr lIns="9144" tIns="9144" rIns="9144" bIns="9144">
              <a:spAutoFit/>
            </a:bodyPr>
            <a:lstStyle/>
            <a:p>
              <a:pPr eaLnBrk="1" hangingPunct="1">
                <a:spcBef>
                  <a:spcPct val="50000"/>
                </a:spcBef>
              </a:pPr>
              <a:r>
                <a:rPr lang="en-US" sz="1000">
                  <a:cs typeface="Arial" pitchFamily="34" charset="0"/>
                </a:rPr>
                <a:t>          </a:t>
              </a:r>
              <a:r>
                <a:rPr lang="en-US" sz="1000" b="1">
                  <a:cs typeface="Arial" pitchFamily="34" charset="0"/>
                </a:rPr>
                <a:t> 0.25  0.50          1.0             1.5            2.0              &gt; 2.5 in</a:t>
              </a:r>
            </a:p>
          </p:txBody>
        </p:sp>
      </p:grpSp>
      <p:sp>
        <p:nvSpPr>
          <p:cNvPr id="828429" name="Text Box 19"/>
          <p:cNvSpPr txBox="1">
            <a:spLocks noChangeArrowheads="1"/>
          </p:cNvSpPr>
          <p:nvPr/>
        </p:nvSpPr>
        <p:spPr bwMode="auto">
          <a:xfrm>
            <a:off x="4724400" y="4248150"/>
            <a:ext cx="3733800" cy="171450"/>
          </a:xfrm>
          <a:prstGeom prst="rect">
            <a:avLst/>
          </a:prstGeom>
          <a:noFill/>
          <a:ln w="9525">
            <a:noFill/>
            <a:miter lim="800000"/>
            <a:headEnd/>
            <a:tailEnd/>
          </a:ln>
        </p:spPr>
        <p:txBody>
          <a:bodyPr lIns="9144" tIns="9144" rIns="9144" bIns="9144">
            <a:spAutoFit/>
          </a:bodyPr>
          <a:lstStyle/>
          <a:p>
            <a:pPr eaLnBrk="1" hangingPunct="1">
              <a:spcBef>
                <a:spcPct val="50000"/>
              </a:spcBef>
            </a:pPr>
            <a:r>
              <a:rPr lang="en-US" sz="1000" b="1">
                <a:cs typeface="Arial" pitchFamily="34" charset="0"/>
              </a:rPr>
              <a:t>     &lt;&lt;&lt;&lt;&lt;&lt;&lt; lower moisture      higher moisture &gt;&gt;&gt;&gt;&gt;&gt;&gt;&gt;</a:t>
            </a:r>
          </a:p>
        </p:txBody>
      </p:sp>
      <p:pic>
        <p:nvPicPr>
          <p:cNvPr id="828430" name="Picture 37" descr="TPCWV"/>
          <p:cNvPicPr>
            <a:picLocks noChangeAspect="1" noChangeArrowheads="1"/>
          </p:cNvPicPr>
          <p:nvPr/>
        </p:nvPicPr>
        <p:blipFill>
          <a:blip r:embed="rId5" cstate="print"/>
          <a:srcRect l="30096" t="16667" r="48306" b="25000"/>
          <a:stretch>
            <a:fillRect/>
          </a:stretch>
        </p:blipFill>
        <p:spPr bwMode="auto">
          <a:xfrm>
            <a:off x="4876800" y="4114800"/>
            <a:ext cx="3352800" cy="152400"/>
          </a:xfrm>
          <a:prstGeom prst="rect">
            <a:avLst/>
          </a:prstGeom>
          <a:noFill/>
          <a:ln w="9525">
            <a:noFill/>
            <a:miter lim="800000"/>
            <a:headEnd/>
            <a:tailEnd/>
          </a:ln>
        </p:spPr>
      </p:pic>
      <p:sp>
        <p:nvSpPr>
          <p:cNvPr id="249895" name="Text Box 39"/>
          <p:cNvSpPr txBox="1">
            <a:spLocks noChangeArrowheads="1"/>
          </p:cNvSpPr>
          <p:nvPr/>
        </p:nvSpPr>
        <p:spPr bwMode="auto">
          <a:xfrm>
            <a:off x="0" y="5791200"/>
            <a:ext cx="4114800" cy="366713"/>
          </a:xfrm>
          <a:prstGeom prst="rect">
            <a:avLst/>
          </a:prstGeom>
          <a:noFill/>
          <a:ln w="9525">
            <a:noFill/>
            <a:miter lim="800000"/>
            <a:headEnd/>
            <a:tailEnd/>
          </a:ln>
        </p:spPr>
        <p:txBody>
          <a:bodyPr>
            <a:spAutoFit/>
          </a:bodyPr>
          <a:lstStyle/>
          <a:p>
            <a:pPr eaLnBrk="1" hangingPunct="1">
              <a:buFontTx/>
              <a:buChar char="•"/>
            </a:pPr>
            <a:r>
              <a:rPr lang="en-US" b="1">
                <a:latin typeface="Times New Roman" pitchFamily="18" charset="0"/>
                <a:cs typeface="Arial" pitchFamily="34" charset="0"/>
              </a:rPr>
              <a:t>  Identifying moisture plumes </a:t>
            </a:r>
            <a:endParaRPr lang="en-US" b="1">
              <a:cs typeface="Arial" pitchFamily="34" charset="0"/>
            </a:endParaRPr>
          </a:p>
        </p:txBody>
      </p:sp>
      <p:sp>
        <p:nvSpPr>
          <p:cNvPr id="249896" name="Text Box 40"/>
          <p:cNvSpPr txBox="1">
            <a:spLocks noChangeArrowheads="1"/>
          </p:cNvSpPr>
          <p:nvPr/>
        </p:nvSpPr>
        <p:spPr bwMode="auto">
          <a:xfrm>
            <a:off x="0" y="6172200"/>
            <a:ext cx="4267200" cy="369888"/>
          </a:xfrm>
          <a:prstGeom prst="rect">
            <a:avLst/>
          </a:prstGeom>
          <a:noFill/>
          <a:ln w="9525">
            <a:noFill/>
            <a:miter lim="800000"/>
            <a:headEnd/>
            <a:tailEnd/>
          </a:ln>
        </p:spPr>
        <p:txBody>
          <a:bodyPr>
            <a:spAutoFit/>
          </a:bodyPr>
          <a:lstStyle/>
          <a:p>
            <a:pPr eaLnBrk="1" hangingPunct="1">
              <a:buFontTx/>
              <a:buChar char="•"/>
            </a:pPr>
            <a:r>
              <a:rPr lang="en-US" b="1">
                <a:latin typeface="Times New Roman" pitchFamily="18" charset="0"/>
                <a:cs typeface="Arial" pitchFamily="34" charset="0"/>
              </a:rPr>
              <a:t>  Low level moisture transport  </a:t>
            </a:r>
            <a:endParaRPr lang="en-US">
              <a:latin typeface="Times New Roman" pitchFamily="18" charset="0"/>
              <a:cs typeface="Arial" pitchFamily="34" charset="0"/>
            </a:endParaRPr>
          </a:p>
        </p:txBody>
      </p:sp>
      <p:grpSp>
        <p:nvGrpSpPr>
          <p:cNvPr id="3" name="Group 41"/>
          <p:cNvGrpSpPr>
            <a:grpSpLocks/>
          </p:cNvGrpSpPr>
          <p:nvPr/>
        </p:nvGrpSpPr>
        <p:grpSpPr bwMode="auto">
          <a:xfrm>
            <a:off x="0" y="5029200"/>
            <a:ext cx="4267200" cy="747713"/>
            <a:chOff x="0" y="3168"/>
            <a:chExt cx="2688" cy="471"/>
          </a:xfrm>
        </p:grpSpPr>
        <p:sp>
          <p:nvSpPr>
            <p:cNvPr id="828434" name="Text Box 7"/>
            <p:cNvSpPr txBox="1">
              <a:spLocks noChangeArrowheads="1"/>
            </p:cNvSpPr>
            <p:nvPr/>
          </p:nvSpPr>
          <p:spPr bwMode="auto">
            <a:xfrm>
              <a:off x="0" y="3168"/>
              <a:ext cx="2688" cy="231"/>
            </a:xfrm>
            <a:prstGeom prst="rect">
              <a:avLst/>
            </a:prstGeom>
            <a:noFill/>
            <a:ln w="9525">
              <a:noFill/>
              <a:miter lim="800000"/>
              <a:headEnd/>
              <a:tailEnd/>
            </a:ln>
          </p:spPr>
          <p:txBody>
            <a:bodyPr>
              <a:spAutoFit/>
            </a:bodyPr>
            <a:lstStyle/>
            <a:p>
              <a:pPr>
                <a:spcBef>
                  <a:spcPct val="50000"/>
                </a:spcBef>
                <a:buFontTx/>
                <a:buChar char="•"/>
              </a:pPr>
              <a:r>
                <a:rPr lang="en-US" b="1">
                  <a:latin typeface="Times New Roman" pitchFamily="18" charset="0"/>
                  <a:cs typeface="Arial" pitchFamily="34" charset="0"/>
                </a:rPr>
                <a:t>  Total moisture</a:t>
              </a:r>
              <a:r>
                <a:rPr lang="en-US">
                  <a:latin typeface="Times New Roman" pitchFamily="18" charset="0"/>
                  <a:cs typeface="Arial" pitchFamily="34" charset="0"/>
                </a:rPr>
                <a:t>    </a:t>
              </a:r>
            </a:p>
          </p:txBody>
        </p:sp>
        <p:sp>
          <p:nvSpPr>
            <p:cNvPr id="828435" name="Text Box 38"/>
            <p:cNvSpPr txBox="1">
              <a:spLocks noChangeArrowheads="1"/>
            </p:cNvSpPr>
            <p:nvPr/>
          </p:nvSpPr>
          <p:spPr bwMode="auto">
            <a:xfrm>
              <a:off x="0" y="3408"/>
              <a:ext cx="2640" cy="231"/>
            </a:xfrm>
            <a:prstGeom prst="rect">
              <a:avLst/>
            </a:prstGeom>
            <a:noFill/>
            <a:ln w="9525">
              <a:noFill/>
              <a:miter lim="800000"/>
              <a:headEnd/>
              <a:tailEnd/>
            </a:ln>
          </p:spPr>
          <p:txBody>
            <a:bodyPr>
              <a:spAutoFit/>
            </a:bodyPr>
            <a:lstStyle/>
            <a:p>
              <a:pPr eaLnBrk="1" hangingPunct="1">
                <a:buFontTx/>
                <a:buChar char="•"/>
              </a:pPr>
              <a:r>
                <a:rPr lang="en-US" b="1">
                  <a:latin typeface="Times New Roman" pitchFamily="18" charset="0"/>
                  <a:cs typeface="Arial" pitchFamily="34" charset="0"/>
                </a:rPr>
                <a:t>  Senses low level moisture</a:t>
              </a:r>
              <a:endParaRPr lang="en-US">
                <a:latin typeface="Times New Roman" pitchFamily="18" charset="0"/>
                <a:cs typeface="Arial" pitchFamily="34" charset="0"/>
              </a:endParaRPr>
            </a:p>
          </p:txBody>
        </p:sp>
      </p:grpSp>
      <p:grpSp>
        <p:nvGrpSpPr>
          <p:cNvPr id="4" name="Group 39"/>
          <p:cNvGrpSpPr>
            <a:grpSpLocks/>
          </p:cNvGrpSpPr>
          <p:nvPr/>
        </p:nvGrpSpPr>
        <p:grpSpPr bwMode="auto">
          <a:xfrm>
            <a:off x="4343400" y="5029200"/>
            <a:ext cx="4495800" cy="747713"/>
            <a:chOff x="2976" y="3168"/>
            <a:chExt cx="2832" cy="471"/>
          </a:xfrm>
        </p:grpSpPr>
        <p:sp>
          <p:nvSpPr>
            <p:cNvPr id="828437" name="Text Box 5"/>
            <p:cNvSpPr txBox="1">
              <a:spLocks noChangeArrowheads="1"/>
            </p:cNvSpPr>
            <p:nvPr/>
          </p:nvSpPr>
          <p:spPr bwMode="auto">
            <a:xfrm>
              <a:off x="2976" y="3168"/>
              <a:ext cx="2784" cy="231"/>
            </a:xfrm>
            <a:prstGeom prst="rect">
              <a:avLst/>
            </a:prstGeom>
            <a:noFill/>
            <a:ln w="9525">
              <a:noFill/>
              <a:miter lim="800000"/>
              <a:headEnd/>
              <a:tailEnd/>
            </a:ln>
          </p:spPr>
          <p:txBody>
            <a:bodyPr>
              <a:spAutoFit/>
            </a:bodyPr>
            <a:lstStyle/>
            <a:p>
              <a:pPr>
                <a:spcBef>
                  <a:spcPct val="50000"/>
                </a:spcBef>
                <a:buFontTx/>
                <a:buChar char="•"/>
              </a:pPr>
              <a:r>
                <a:rPr lang="en-US">
                  <a:latin typeface="Times New Roman" pitchFamily="18" charset="0"/>
                  <a:cs typeface="Arial" pitchFamily="34" charset="0"/>
                </a:rPr>
                <a:t>  Moisture 12000-25000 ft</a:t>
              </a:r>
            </a:p>
          </p:txBody>
        </p:sp>
        <p:sp>
          <p:nvSpPr>
            <p:cNvPr id="828438" name="Text Box 41"/>
            <p:cNvSpPr txBox="1">
              <a:spLocks noChangeArrowheads="1"/>
            </p:cNvSpPr>
            <p:nvPr/>
          </p:nvSpPr>
          <p:spPr bwMode="auto">
            <a:xfrm>
              <a:off x="2976" y="3408"/>
              <a:ext cx="2832" cy="231"/>
            </a:xfrm>
            <a:prstGeom prst="rect">
              <a:avLst/>
            </a:prstGeom>
            <a:noFill/>
            <a:ln w="9525">
              <a:noFill/>
              <a:miter lim="800000"/>
              <a:headEnd/>
              <a:tailEnd/>
            </a:ln>
          </p:spPr>
          <p:txBody>
            <a:bodyPr>
              <a:spAutoFit/>
            </a:bodyPr>
            <a:lstStyle/>
            <a:p>
              <a:pPr eaLnBrk="1" hangingPunct="1">
                <a:buFontTx/>
                <a:buChar char="•"/>
              </a:pPr>
              <a:r>
                <a:rPr lang="en-US">
                  <a:latin typeface="Times New Roman" pitchFamily="18" charset="0"/>
                  <a:cs typeface="Arial" pitchFamily="34" charset="0"/>
                </a:rPr>
                <a:t>  Senses mid/high level moisture    </a:t>
              </a:r>
            </a:p>
          </p:txBody>
        </p:sp>
      </p:grpSp>
      <p:sp>
        <p:nvSpPr>
          <p:cNvPr id="249898" name="Text Box 42"/>
          <p:cNvSpPr txBox="1">
            <a:spLocks noChangeArrowheads="1"/>
          </p:cNvSpPr>
          <p:nvPr/>
        </p:nvSpPr>
        <p:spPr bwMode="auto">
          <a:xfrm>
            <a:off x="4343400" y="5791200"/>
            <a:ext cx="4648200" cy="366713"/>
          </a:xfrm>
          <a:prstGeom prst="rect">
            <a:avLst/>
          </a:prstGeom>
          <a:noFill/>
          <a:ln w="9525">
            <a:noFill/>
            <a:miter lim="800000"/>
            <a:headEnd/>
            <a:tailEnd/>
          </a:ln>
        </p:spPr>
        <p:txBody>
          <a:bodyPr>
            <a:spAutoFit/>
          </a:bodyPr>
          <a:lstStyle/>
          <a:p>
            <a:pPr eaLnBrk="1" hangingPunct="1">
              <a:buFontTx/>
              <a:buChar char="•"/>
            </a:pPr>
            <a:r>
              <a:rPr lang="en-US">
                <a:cs typeface="Arial" pitchFamily="34" charset="0"/>
              </a:rPr>
              <a:t>  </a:t>
            </a:r>
            <a:r>
              <a:rPr lang="en-US">
                <a:latin typeface="Times New Roman" pitchFamily="18" charset="0"/>
                <a:cs typeface="Times New Roman" pitchFamily="18" charset="0"/>
              </a:rPr>
              <a:t>Identifying  </a:t>
            </a:r>
            <a:r>
              <a:rPr lang="en-US">
                <a:latin typeface="Times New Roman" pitchFamily="18" charset="0"/>
                <a:cs typeface="Arial" pitchFamily="34" charset="0"/>
              </a:rPr>
              <a:t>jets,</a:t>
            </a:r>
            <a:r>
              <a:rPr lang="en-US">
                <a:solidFill>
                  <a:srgbClr val="FFFF00"/>
                </a:solidFill>
                <a:latin typeface="Times New Roman" pitchFamily="18" charset="0"/>
                <a:cs typeface="Arial" pitchFamily="34" charset="0"/>
              </a:rPr>
              <a:t> </a:t>
            </a:r>
            <a:r>
              <a:rPr lang="en-US">
                <a:solidFill>
                  <a:srgbClr val="FF0000"/>
                </a:solidFill>
                <a:latin typeface="Times New Roman" pitchFamily="18" charset="0"/>
                <a:cs typeface="Arial" pitchFamily="34" charset="0"/>
              </a:rPr>
              <a:t>trofs, short waves, diffluence </a:t>
            </a:r>
          </a:p>
        </p:txBody>
      </p:sp>
      <p:sp>
        <p:nvSpPr>
          <p:cNvPr id="249899" name="Text Box 43"/>
          <p:cNvSpPr txBox="1">
            <a:spLocks noChangeArrowheads="1"/>
          </p:cNvSpPr>
          <p:nvPr/>
        </p:nvSpPr>
        <p:spPr bwMode="auto">
          <a:xfrm>
            <a:off x="4343400" y="6019800"/>
            <a:ext cx="4267200" cy="519113"/>
          </a:xfrm>
          <a:prstGeom prst="rect">
            <a:avLst/>
          </a:prstGeom>
          <a:noFill/>
          <a:ln w="9525">
            <a:noFill/>
            <a:miter lim="800000"/>
            <a:headEnd/>
            <a:tailEnd/>
          </a:ln>
        </p:spPr>
        <p:txBody>
          <a:bodyPr>
            <a:spAutoFit/>
          </a:bodyPr>
          <a:lstStyle/>
          <a:p>
            <a:pPr eaLnBrk="1" hangingPunct="1">
              <a:buFontTx/>
              <a:buChar char="•"/>
            </a:pPr>
            <a:r>
              <a:rPr lang="en-US">
                <a:latin typeface="Times New Roman" pitchFamily="18" charset="0"/>
                <a:cs typeface="Arial" pitchFamily="34" charset="0"/>
              </a:rPr>
              <a:t>  Mid to high level moisture transport      </a:t>
            </a:r>
            <a:r>
              <a:rPr lang="en-US" sz="2800">
                <a:latin typeface="Times New Roman" pitchFamily="18" charset="0"/>
                <a:cs typeface="Arial" pitchFamily="34" charset="0"/>
              </a:rPr>
              <a:t> </a:t>
            </a:r>
          </a:p>
        </p:txBody>
      </p:sp>
      <p:sp>
        <p:nvSpPr>
          <p:cNvPr id="828441" name="TextBox 38"/>
          <p:cNvSpPr txBox="1">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eaLnBrk="1" hangingPunct="1"/>
            <a:r>
              <a:rPr lang="en-US" sz="2400" b="1">
                <a:cs typeface="Arial" pitchFamily="34" charset="0"/>
              </a:rPr>
              <a:t>Blended Total Precipitable Water (TPW) and</a:t>
            </a:r>
            <a:endParaRPr lang="en-US" sz="2400">
              <a:cs typeface="Arial" pitchFamily="34" charset="0"/>
            </a:endParaRPr>
          </a:p>
        </p:txBody>
      </p:sp>
      <p:grpSp>
        <p:nvGrpSpPr>
          <p:cNvPr id="828442" name="Group 55"/>
          <p:cNvGrpSpPr>
            <a:grpSpLocks/>
          </p:cNvGrpSpPr>
          <p:nvPr/>
        </p:nvGrpSpPr>
        <p:grpSpPr bwMode="auto">
          <a:xfrm>
            <a:off x="4876800" y="1447800"/>
            <a:ext cx="3302000" cy="2582863"/>
            <a:chOff x="4876800" y="1524000"/>
            <a:chExt cx="3048000" cy="2362200"/>
          </a:xfrm>
        </p:grpSpPr>
        <p:sp>
          <p:nvSpPr>
            <p:cNvPr id="828443" name="Line 45"/>
            <p:cNvSpPr>
              <a:spLocks noChangeShapeType="1"/>
            </p:cNvSpPr>
            <p:nvPr/>
          </p:nvSpPr>
          <p:spPr bwMode="auto">
            <a:xfrm>
              <a:off x="7438887" y="2705100"/>
              <a:ext cx="0" cy="0"/>
            </a:xfrm>
            <a:prstGeom prst="line">
              <a:avLst/>
            </a:prstGeom>
            <a:noFill/>
            <a:ln w="9525">
              <a:solidFill>
                <a:schemeClr val="tx1"/>
              </a:solidFill>
              <a:round/>
              <a:headEnd/>
              <a:tailEnd type="triangle" w="med" len="med"/>
            </a:ln>
          </p:spPr>
          <p:txBody>
            <a:bodyPr/>
            <a:lstStyle/>
            <a:p>
              <a:endParaRPr lang="en-US"/>
            </a:p>
          </p:txBody>
        </p:sp>
        <p:pic>
          <p:nvPicPr>
            <p:cNvPr id="828444" name="Picture 6" descr="This is the requested satellite image."/>
            <p:cNvPicPr>
              <a:picLocks noChangeAspect="1" noChangeArrowheads="1"/>
            </p:cNvPicPr>
            <p:nvPr/>
          </p:nvPicPr>
          <p:blipFill>
            <a:blip r:embed="rId6" cstate="print"/>
            <a:srcRect r="31325" b="7272"/>
            <a:stretch>
              <a:fillRect/>
            </a:stretch>
          </p:blipFill>
          <p:spPr bwMode="auto">
            <a:xfrm>
              <a:off x="5406888" y="1943100"/>
              <a:ext cx="2517912" cy="1943100"/>
            </a:xfrm>
            <a:prstGeom prst="rect">
              <a:avLst/>
            </a:prstGeom>
            <a:noFill/>
            <a:ln w="9525">
              <a:noFill/>
              <a:miter lim="800000"/>
              <a:headEnd/>
              <a:tailEnd/>
            </a:ln>
          </p:spPr>
        </p:pic>
        <p:pic>
          <p:nvPicPr>
            <p:cNvPr id="828445" name="Picture 8" descr="This is the requested satellite image."/>
            <p:cNvPicPr>
              <a:picLocks noChangeAspect="1" noChangeArrowheads="1"/>
            </p:cNvPicPr>
            <p:nvPr/>
          </p:nvPicPr>
          <p:blipFill>
            <a:blip r:embed="rId7" cstate="print"/>
            <a:srcRect l="13750" t="23334" b="6667"/>
            <a:stretch>
              <a:fillRect/>
            </a:stretch>
          </p:blipFill>
          <p:spPr bwMode="auto">
            <a:xfrm>
              <a:off x="4876800" y="1524000"/>
              <a:ext cx="3048000" cy="1600200"/>
            </a:xfrm>
            <a:prstGeom prst="rect">
              <a:avLst/>
            </a:prstGeom>
            <a:noFill/>
            <a:ln w="9525">
              <a:noFill/>
              <a:miter lim="800000"/>
              <a:headEnd/>
              <a:tailEnd/>
            </a:ln>
          </p:spPr>
        </p:pic>
      </p:grpSp>
      <p:pic>
        <p:nvPicPr>
          <p:cNvPr id="828446" name="Picture 27" descr="noaalogo"/>
          <p:cNvPicPr>
            <a:picLocks noChangeAspect="1" noChangeArrowheads="1"/>
          </p:cNvPicPr>
          <p:nvPr/>
        </p:nvPicPr>
        <p:blipFill>
          <a:blip r:embed="rId8" cstate="print"/>
          <a:srcRect/>
          <a:stretch>
            <a:fillRect/>
          </a:stretch>
        </p:blipFill>
        <p:spPr bwMode="auto">
          <a:xfrm>
            <a:off x="7924800" y="1427163"/>
            <a:ext cx="247650" cy="249237"/>
          </a:xfrm>
          <a:prstGeom prst="rect">
            <a:avLst/>
          </a:prstGeom>
          <a:noFill/>
          <a:ln w="9525">
            <a:noFill/>
            <a:miter lim="800000"/>
            <a:headEnd/>
            <a:tailEnd/>
          </a:ln>
        </p:spPr>
      </p:pic>
      <p:pic>
        <p:nvPicPr>
          <p:cNvPr id="828447" name="Picture 9"/>
          <p:cNvPicPr>
            <a:picLocks noChangeAspect="1" noChangeArrowheads="1"/>
          </p:cNvPicPr>
          <p:nvPr/>
        </p:nvPicPr>
        <p:blipFill>
          <a:blip r:embed="rId9" cstate="print"/>
          <a:srcRect l="39999" t="25111" r="33000" b="21556"/>
          <a:stretch>
            <a:fillRect/>
          </a:stretch>
        </p:blipFill>
        <p:spPr bwMode="auto">
          <a:xfrm>
            <a:off x="685800" y="1447800"/>
            <a:ext cx="3505200" cy="2590800"/>
          </a:xfrm>
          <a:prstGeom prst="rect">
            <a:avLst/>
          </a:prstGeom>
          <a:noFill/>
          <a:ln w="9525">
            <a:solidFill>
              <a:schemeClr val="bg1"/>
            </a:solidFill>
            <a:miter lim="800000"/>
            <a:headEnd/>
            <a:tailEnd/>
          </a:ln>
        </p:spPr>
      </p:pic>
      <p:sp>
        <p:nvSpPr>
          <p:cNvPr id="828448" name="Text Box 13"/>
          <p:cNvSpPr txBox="1">
            <a:spLocks noChangeArrowheads="1"/>
          </p:cNvSpPr>
          <p:nvPr/>
        </p:nvSpPr>
        <p:spPr bwMode="auto">
          <a:xfrm>
            <a:off x="762000" y="1276350"/>
            <a:ext cx="3352800" cy="171450"/>
          </a:xfrm>
          <a:prstGeom prst="rect">
            <a:avLst/>
          </a:prstGeom>
          <a:noFill/>
          <a:ln w="9525">
            <a:noFill/>
            <a:miter lim="800000"/>
            <a:headEnd/>
            <a:tailEnd/>
          </a:ln>
        </p:spPr>
        <p:txBody>
          <a:bodyPr lIns="9144" tIns="9144" rIns="9144" bIns="9144">
            <a:spAutoFit/>
          </a:bodyPr>
          <a:lstStyle/>
          <a:p>
            <a:pPr algn="ctr" eaLnBrk="1" hangingPunct="1">
              <a:spcBef>
                <a:spcPct val="50000"/>
              </a:spcBef>
            </a:pPr>
            <a:r>
              <a:rPr lang="en-US" sz="1000" b="1">
                <a:cs typeface="Arial" pitchFamily="34" charset="0"/>
              </a:rPr>
              <a:t>0000 UTC May 2, 2010</a:t>
            </a:r>
          </a:p>
        </p:txBody>
      </p:sp>
      <p:pic>
        <p:nvPicPr>
          <p:cNvPr id="828449" name="Picture 27" descr="noaalogo"/>
          <p:cNvPicPr>
            <a:picLocks noChangeAspect="1" noChangeArrowheads="1"/>
          </p:cNvPicPr>
          <p:nvPr/>
        </p:nvPicPr>
        <p:blipFill>
          <a:blip r:embed="rId8" cstate="print"/>
          <a:srcRect/>
          <a:stretch>
            <a:fillRect/>
          </a:stretch>
        </p:blipFill>
        <p:spPr bwMode="auto">
          <a:xfrm>
            <a:off x="685800" y="1447800"/>
            <a:ext cx="247650" cy="249238"/>
          </a:xfrm>
          <a:prstGeom prst="rect">
            <a:avLst/>
          </a:prstGeom>
          <a:noFill/>
          <a:ln w="9525">
            <a:noFill/>
            <a:miter lim="800000"/>
            <a:headEnd/>
            <a:tailEnd/>
          </a:ln>
        </p:spPr>
      </p:pic>
      <p:sp>
        <p:nvSpPr>
          <p:cNvPr id="11288" name="TextBox 91"/>
          <p:cNvSpPr txBox="1">
            <a:spLocks noChangeArrowheads="1"/>
          </p:cNvSpPr>
          <p:nvPr/>
        </p:nvSpPr>
        <p:spPr bwMode="auto">
          <a:xfrm rot="-3329821">
            <a:off x="4575175" y="1716088"/>
            <a:ext cx="1217613" cy="274637"/>
          </a:xfrm>
          <a:prstGeom prst="rect">
            <a:avLst/>
          </a:prstGeom>
          <a:noFill/>
          <a:ln w="9525">
            <a:noFill/>
            <a:miter lim="800000"/>
            <a:headEnd/>
            <a:tailEnd/>
          </a:ln>
        </p:spPr>
        <p:txBody>
          <a:bodyPr>
            <a:spAutoFit/>
          </a:bodyPr>
          <a:lstStyle/>
          <a:p>
            <a:pPr eaLnBrk="1" hangingPunct="1"/>
            <a:r>
              <a:rPr lang="en-US" sz="1200" b="1">
                <a:solidFill>
                  <a:srgbClr val="FF0000"/>
                </a:solidFill>
                <a:cs typeface="Arial" pitchFamily="34" charset="0"/>
              </a:rPr>
              <a:t> ===========</a:t>
            </a:r>
          </a:p>
        </p:txBody>
      </p:sp>
      <p:sp>
        <p:nvSpPr>
          <p:cNvPr id="103" name="Oval 32"/>
          <p:cNvSpPr>
            <a:spLocks noChangeArrowheads="1"/>
          </p:cNvSpPr>
          <p:nvPr/>
        </p:nvSpPr>
        <p:spPr bwMode="auto">
          <a:xfrm rot="-1382738">
            <a:off x="5994400" y="2533650"/>
            <a:ext cx="482600" cy="803275"/>
          </a:xfrm>
          <a:prstGeom prst="ellipse">
            <a:avLst/>
          </a:prstGeom>
          <a:noFill/>
          <a:ln w="38100">
            <a:solidFill>
              <a:schemeClr val="bg1"/>
            </a:solidFill>
            <a:round/>
            <a:headEnd/>
            <a:tailEnd/>
          </a:ln>
        </p:spPr>
        <p:txBody>
          <a:bodyPr wrap="none" anchor="ctr"/>
          <a:lstStyle/>
          <a:p>
            <a:pPr algn="ctr" eaLnBrk="1" hangingPunct="1"/>
            <a:endParaRPr lang="en-US">
              <a:solidFill>
                <a:schemeClr val="bg1"/>
              </a:solidFill>
              <a:cs typeface="Arial" pitchFamily="34" charset="0"/>
            </a:endParaRPr>
          </a:p>
        </p:txBody>
      </p:sp>
      <p:sp>
        <p:nvSpPr>
          <p:cNvPr id="104" name="Oval 32"/>
          <p:cNvSpPr>
            <a:spLocks noChangeArrowheads="1"/>
          </p:cNvSpPr>
          <p:nvPr/>
        </p:nvSpPr>
        <p:spPr bwMode="auto">
          <a:xfrm rot="-1061063">
            <a:off x="1889125" y="2341563"/>
            <a:ext cx="409575" cy="639762"/>
          </a:xfrm>
          <a:prstGeom prst="ellipse">
            <a:avLst/>
          </a:prstGeom>
          <a:noFill/>
          <a:ln w="38100">
            <a:solidFill>
              <a:schemeClr val="bg1"/>
            </a:solidFill>
            <a:round/>
            <a:headEnd/>
            <a:tailEnd/>
          </a:ln>
        </p:spPr>
        <p:txBody>
          <a:bodyPr wrap="none" anchor="ctr"/>
          <a:lstStyle/>
          <a:p>
            <a:pPr algn="ctr" eaLnBrk="1" hangingPunct="1"/>
            <a:endParaRPr lang="en-US">
              <a:solidFill>
                <a:schemeClr val="bg1"/>
              </a:solidFill>
              <a:cs typeface="Arial" pitchFamily="34" charset="0"/>
            </a:endParaRPr>
          </a:p>
        </p:txBody>
      </p:sp>
      <p:grpSp>
        <p:nvGrpSpPr>
          <p:cNvPr id="6" name="Group 58"/>
          <p:cNvGrpSpPr>
            <a:grpSpLocks/>
          </p:cNvGrpSpPr>
          <p:nvPr/>
        </p:nvGrpSpPr>
        <p:grpSpPr bwMode="auto">
          <a:xfrm>
            <a:off x="4826000" y="1447800"/>
            <a:ext cx="1117600" cy="2030413"/>
            <a:chOff x="3024" y="912"/>
            <a:chExt cx="704" cy="1279"/>
          </a:xfrm>
        </p:grpSpPr>
        <p:cxnSp>
          <p:nvCxnSpPr>
            <p:cNvPr id="828454" name="Straight Arrow Connector 64"/>
            <p:cNvCxnSpPr>
              <a:cxnSpLocks noChangeShapeType="1"/>
            </p:cNvCxnSpPr>
            <p:nvPr/>
          </p:nvCxnSpPr>
          <p:spPr bwMode="auto">
            <a:xfrm flipV="1">
              <a:off x="3024" y="1584"/>
              <a:ext cx="192" cy="96"/>
            </a:xfrm>
            <a:prstGeom prst="straightConnector1">
              <a:avLst/>
            </a:prstGeom>
            <a:noFill/>
            <a:ln w="19050" algn="ctr">
              <a:solidFill>
                <a:srgbClr val="FFFF00"/>
              </a:solidFill>
              <a:round/>
              <a:headEnd/>
              <a:tailEnd type="arrow" w="med" len="med"/>
            </a:ln>
          </p:spPr>
        </p:cxnSp>
        <p:cxnSp>
          <p:nvCxnSpPr>
            <p:cNvPr id="828455" name="Straight Arrow Connector 65"/>
            <p:cNvCxnSpPr>
              <a:cxnSpLocks noChangeShapeType="1"/>
            </p:cNvCxnSpPr>
            <p:nvPr/>
          </p:nvCxnSpPr>
          <p:spPr bwMode="auto">
            <a:xfrm flipV="1">
              <a:off x="3216" y="1488"/>
              <a:ext cx="144" cy="96"/>
            </a:xfrm>
            <a:prstGeom prst="straightConnector1">
              <a:avLst/>
            </a:prstGeom>
            <a:noFill/>
            <a:ln w="19050" algn="ctr">
              <a:solidFill>
                <a:srgbClr val="FFFF00"/>
              </a:solidFill>
              <a:round/>
              <a:headEnd/>
              <a:tailEnd type="arrow" w="med" len="med"/>
            </a:ln>
          </p:spPr>
        </p:cxnSp>
        <p:cxnSp>
          <p:nvCxnSpPr>
            <p:cNvPr id="828456" name="Straight Arrow Connector 67"/>
            <p:cNvCxnSpPr>
              <a:cxnSpLocks noChangeShapeType="1"/>
            </p:cNvCxnSpPr>
            <p:nvPr/>
          </p:nvCxnSpPr>
          <p:spPr bwMode="auto">
            <a:xfrm rot="5400000" flipH="1" flipV="1">
              <a:off x="3312" y="1344"/>
              <a:ext cx="192" cy="96"/>
            </a:xfrm>
            <a:prstGeom prst="straightConnector1">
              <a:avLst/>
            </a:prstGeom>
            <a:noFill/>
            <a:ln w="19050" algn="ctr">
              <a:solidFill>
                <a:srgbClr val="FFFF00"/>
              </a:solidFill>
              <a:round/>
              <a:headEnd/>
              <a:tailEnd type="arrow" w="med" len="med"/>
            </a:ln>
          </p:spPr>
        </p:cxnSp>
        <p:cxnSp>
          <p:nvCxnSpPr>
            <p:cNvPr id="828457" name="Straight Arrow Connector 70"/>
            <p:cNvCxnSpPr>
              <a:cxnSpLocks noChangeShapeType="1"/>
            </p:cNvCxnSpPr>
            <p:nvPr/>
          </p:nvCxnSpPr>
          <p:spPr bwMode="auto">
            <a:xfrm rot="5400000" flipH="1" flipV="1">
              <a:off x="3408" y="1104"/>
              <a:ext cx="240" cy="144"/>
            </a:xfrm>
            <a:prstGeom prst="straightConnector1">
              <a:avLst/>
            </a:prstGeom>
            <a:noFill/>
            <a:ln w="19050" algn="ctr">
              <a:solidFill>
                <a:srgbClr val="FFFF00"/>
              </a:solidFill>
              <a:round/>
              <a:headEnd/>
              <a:tailEnd type="arrow" w="med" len="med"/>
            </a:ln>
          </p:spPr>
        </p:cxnSp>
        <p:cxnSp>
          <p:nvCxnSpPr>
            <p:cNvPr id="828458" name="Straight Arrow Connector 72"/>
            <p:cNvCxnSpPr>
              <a:cxnSpLocks noChangeShapeType="1"/>
            </p:cNvCxnSpPr>
            <p:nvPr/>
          </p:nvCxnSpPr>
          <p:spPr bwMode="auto">
            <a:xfrm rot="5400000" flipH="1" flipV="1">
              <a:off x="3528" y="936"/>
              <a:ext cx="192" cy="144"/>
            </a:xfrm>
            <a:prstGeom prst="straightConnector1">
              <a:avLst/>
            </a:prstGeom>
            <a:noFill/>
            <a:ln w="19050" algn="ctr">
              <a:solidFill>
                <a:srgbClr val="FFFF00"/>
              </a:solidFill>
              <a:round/>
              <a:headEnd/>
              <a:tailEnd type="arrow" w="med" len="med"/>
            </a:ln>
          </p:spPr>
        </p:cxnSp>
        <p:sp>
          <p:nvSpPr>
            <p:cNvPr id="828459" name="TextBox 90"/>
            <p:cNvSpPr txBox="1">
              <a:spLocks noChangeArrowheads="1"/>
            </p:cNvSpPr>
            <p:nvPr/>
          </p:nvSpPr>
          <p:spPr bwMode="auto">
            <a:xfrm rot="-3149869">
              <a:off x="3061" y="1199"/>
              <a:ext cx="637" cy="165"/>
            </a:xfrm>
            <a:prstGeom prst="rect">
              <a:avLst/>
            </a:prstGeom>
            <a:noFill/>
            <a:ln w="9525">
              <a:noFill/>
              <a:miter lim="800000"/>
              <a:headEnd/>
              <a:tailEnd/>
            </a:ln>
          </p:spPr>
          <p:txBody>
            <a:bodyPr>
              <a:spAutoFit/>
            </a:bodyPr>
            <a:lstStyle/>
            <a:p>
              <a:pPr eaLnBrk="1" hangingPunct="1"/>
              <a:r>
                <a:rPr lang="en-US" sz="1100" b="1">
                  <a:solidFill>
                    <a:srgbClr val="FFFF00"/>
                  </a:solidFill>
                  <a:cs typeface="Arial" pitchFamily="34" charset="0"/>
                </a:rPr>
                <a:t>polar  jet</a:t>
              </a:r>
            </a:p>
          </p:txBody>
        </p:sp>
        <p:sp>
          <p:nvSpPr>
            <p:cNvPr id="828460" name="TextBox 92"/>
            <p:cNvSpPr txBox="1">
              <a:spLocks noChangeArrowheads="1"/>
            </p:cNvSpPr>
            <p:nvPr/>
          </p:nvSpPr>
          <p:spPr bwMode="auto">
            <a:xfrm rot="-2862538">
              <a:off x="3105" y="1568"/>
              <a:ext cx="1072" cy="174"/>
            </a:xfrm>
            <a:prstGeom prst="rect">
              <a:avLst/>
            </a:prstGeom>
            <a:noFill/>
            <a:ln w="9525">
              <a:noFill/>
              <a:miter lim="800000"/>
              <a:headEnd/>
              <a:tailEnd/>
            </a:ln>
          </p:spPr>
          <p:txBody>
            <a:bodyPr>
              <a:spAutoFit/>
            </a:bodyPr>
            <a:lstStyle/>
            <a:p>
              <a:pPr eaLnBrk="1" hangingPunct="1"/>
              <a:r>
                <a:rPr lang="en-US" sz="1200" b="1">
                  <a:solidFill>
                    <a:srgbClr val="FFFF00"/>
                  </a:solidFill>
                  <a:cs typeface="Arial" pitchFamily="34" charset="0"/>
                </a:rPr>
                <a:t>  </a:t>
              </a:r>
              <a:r>
                <a:rPr lang="en-US" sz="1100" b="1">
                  <a:solidFill>
                    <a:srgbClr val="FFFF00"/>
                  </a:solidFill>
                  <a:cs typeface="Arial" pitchFamily="34" charset="0"/>
                </a:rPr>
                <a:t>Subtropical  jet</a:t>
              </a:r>
            </a:p>
          </p:txBody>
        </p:sp>
        <p:sp>
          <p:nvSpPr>
            <p:cNvPr id="828461" name="TextBox 96"/>
            <p:cNvSpPr txBox="1">
              <a:spLocks noChangeArrowheads="1"/>
            </p:cNvSpPr>
            <p:nvPr/>
          </p:nvSpPr>
          <p:spPr bwMode="auto">
            <a:xfrm>
              <a:off x="3056" y="912"/>
              <a:ext cx="336" cy="270"/>
            </a:xfrm>
            <a:prstGeom prst="rect">
              <a:avLst/>
            </a:prstGeom>
            <a:noFill/>
            <a:ln w="9525">
              <a:noFill/>
              <a:miter lim="800000"/>
              <a:headEnd/>
              <a:tailEnd/>
            </a:ln>
          </p:spPr>
          <p:txBody>
            <a:bodyPr>
              <a:spAutoFit/>
            </a:bodyPr>
            <a:lstStyle/>
            <a:p>
              <a:pPr eaLnBrk="1" hangingPunct="1"/>
              <a:r>
                <a:rPr lang="en-US" sz="1100" b="1">
                  <a:solidFill>
                    <a:srgbClr val="FF0000"/>
                  </a:solidFill>
                  <a:cs typeface="Arial" pitchFamily="34" charset="0"/>
                </a:rPr>
                <a:t>LW trof</a:t>
              </a:r>
            </a:p>
          </p:txBody>
        </p:sp>
        <p:sp>
          <p:nvSpPr>
            <p:cNvPr id="828462" name="TextBox 97"/>
            <p:cNvSpPr txBox="1">
              <a:spLocks noChangeArrowheads="1"/>
            </p:cNvSpPr>
            <p:nvPr/>
          </p:nvSpPr>
          <p:spPr bwMode="auto">
            <a:xfrm rot="-6701885">
              <a:off x="3389" y="1300"/>
              <a:ext cx="470" cy="174"/>
            </a:xfrm>
            <a:prstGeom prst="rect">
              <a:avLst/>
            </a:prstGeom>
            <a:noFill/>
            <a:ln w="9525">
              <a:noFill/>
              <a:miter lim="800000"/>
              <a:headEnd/>
              <a:tailEnd/>
            </a:ln>
          </p:spPr>
          <p:txBody>
            <a:bodyPr>
              <a:spAutoFit/>
            </a:bodyPr>
            <a:lstStyle/>
            <a:p>
              <a:pPr eaLnBrk="1" hangingPunct="1"/>
              <a:r>
                <a:rPr lang="en-US" sz="1200" b="1">
                  <a:solidFill>
                    <a:srgbClr val="FF0000"/>
                  </a:solidFill>
                  <a:cs typeface="Arial" pitchFamily="34" charset="0"/>
                </a:rPr>
                <a:t>- =====</a:t>
              </a:r>
            </a:p>
          </p:txBody>
        </p:sp>
      </p:grpSp>
      <p:sp>
        <p:nvSpPr>
          <p:cNvPr id="109622" name="Line 54"/>
          <p:cNvSpPr>
            <a:spLocks noChangeShapeType="1"/>
          </p:cNvSpPr>
          <p:nvPr/>
        </p:nvSpPr>
        <p:spPr bwMode="auto">
          <a:xfrm flipH="1" flipV="1">
            <a:off x="2133600" y="2362200"/>
            <a:ext cx="228600" cy="1219200"/>
          </a:xfrm>
          <a:prstGeom prst="line">
            <a:avLst/>
          </a:prstGeom>
          <a:noFill/>
          <a:ln w="38100">
            <a:solidFill>
              <a:schemeClr val="tx1"/>
            </a:solidFill>
            <a:round/>
            <a:headEnd/>
            <a:tailEnd type="triangle" w="med" len="med"/>
          </a:ln>
        </p:spPr>
        <p:txBody>
          <a:bodyPr/>
          <a:lstStyle/>
          <a:p>
            <a:endParaRPr lang="en-US"/>
          </a:p>
        </p:txBody>
      </p:sp>
      <p:sp>
        <p:nvSpPr>
          <p:cNvPr id="109623" name="Line 55"/>
          <p:cNvSpPr>
            <a:spLocks noChangeShapeType="1"/>
          </p:cNvSpPr>
          <p:nvPr/>
        </p:nvSpPr>
        <p:spPr bwMode="auto">
          <a:xfrm flipH="1" flipV="1">
            <a:off x="1905000" y="2438400"/>
            <a:ext cx="228600" cy="1143000"/>
          </a:xfrm>
          <a:prstGeom prst="line">
            <a:avLst/>
          </a:prstGeom>
          <a:noFill/>
          <a:ln w="38100">
            <a:solidFill>
              <a:schemeClr val="tx1"/>
            </a:solidFill>
            <a:round/>
            <a:headEnd/>
            <a:tailEnd type="triangle" w="med" len="med"/>
          </a:ln>
        </p:spPr>
        <p:txBody>
          <a:bodyPr/>
          <a:lstStyle/>
          <a:p>
            <a:endParaRPr lang="en-US"/>
          </a:p>
        </p:txBody>
      </p:sp>
      <p:sp>
        <p:nvSpPr>
          <p:cNvPr id="109624" name="Line 56"/>
          <p:cNvSpPr>
            <a:spLocks noChangeShapeType="1"/>
          </p:cNvSpPr>
          <p:nvPr/>
        </p:nvSpPr>
        <p:spPr bwMode="auto">
          <a:xfrm flipH="1" flipV="1">
            <a:off x="2057400" y="2438400"/>
            <a:ext cx="228600" cy="1219200"/>
          </a:xfrm>
          <a:prstGeom prst="line">
            <a:avLst/>
          </a:prstGeom>
          <a:noFill/>
          <a:ln w="38100">
            <a:solidFill>
              <a:schemeClr val="tx1"/>
            </a:solidFill>
            <a:round/>
            <a:headEnd/>
            <a:tailEnd type="triangle" w="med" len="med"/>
          </a:ln>
        </p:spPr>
        <p:txBody>
          <a:bodyPr/>
          <a:lstStyle/>
          <a:p>
            <a:endParaRPr lang="en-US"/>
          </a:p>
        </p:txBody>
      </p:sp>
      <p:sp>
        <p:nvSpPr>
          <p:cNvPr id="109625" name="Freeform 57"/>
          <p:cNvSpPr>
            <a:spLocks/>
          </p:cNvSpPr>
          <p:nvPr/>
        </p:nvSpPr>
        <p:spPr bwMode="auto">
          <a:xfrm>
            <a:off x="1676400" y="2005013"/>
            <a:ext cx="838200" cy="2033587"/>
          </a:xfrm>
          <a:custGeom>
            <a:avLst/>
            <a:gdLst>
              <a:gd name="T0" fmla="*/ 0 w 631"/>
              <a:gd name="T1" fmla="*/ 2147483647 h 1282"/>
              <a:gd name="T2" fmla="*/ 2147483647 w 631"/>
              <a:gd name="T3" fmla="*/ 2147483647 h 1282"/>
              <a:gd name="T4" fmla="*/ 2147483647 w 631"/>
              <a:gd name="T5" fmla="*/ 2147483647 h 1282"/>
              <a:gd name="T6" fmla="*/ 2147483647 w 631"/>
              <a:gd name="T7" fmla="*/ 2147483647 h 1282"/>
              <a:gd name="T8" fmla="*/ 2147483647 w 631"/>
              <a:gd name="T9" fmla="*/ 2147483647 h 1282"/>
              <a:gd name="T10" fmla="*/ 2147483647 w 631"/>
              <a:gd name="T11" fmla="*/ 2147483647 h 1282"/>
              <a:gd name="T12" fmla="*/ 2147483647 w 631"/>
              <a:gd name="T13" fmla="*/ 2147483647 h 1282"/>
              <a:gd name="T14" fmla="*/ 2147483647 w 631"/>
              <a:gd name="T15" fmla="*/ 2147483647 h 1282"/>
              <a:gd name="T16" fmla="*/ 2147483647 w 631"/>
              <a:gd name="T17" fmla="*/ 2147483647 h 1282"/>
              <a:gd name="T18" fmla="*/ 2147483647 w 631"/>
              <a:gd name="T19" fmla="*/ 2147483647 h 1282"/>
              <a:gd name="T20" fmla="*/ 2147483647 w 631"/>
              <a:gd name="T21" fmla="*/ 2147483647 h 1282"/>
              <a:gd name="T22" fmla="*/ 2147483647 w 631"/>
              <a:gd name="T23" fmla="*/ 2147483647 h 1282"/>
              <a:gd name="T24" fmla="*/ 2147483647 w 631"/>
              <a:gd name="T25" fmla="*/ 2147483647 h 1282"/>
              <a:gd name="T26" fmla="*/ 2147483647 w 631"/>
              <a:gd name="T27" fmla="*/ 2147483647 h 1282"/>
              <a:gd name="T28" fmla="*/ 2147483647 w 631"/>
              <a:gd name="T29" fmla="*/ 2147483647 h 1282"/>
              <a:gd name="T30" fmla="*/ 2147483647 w 631"/>
              <a:gd name="T31" fmla="*/ 2147483647 h 12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1"/>
              <a:gd name="T49" fmla="*/ 0 h 1282"/>
              <a:gd name="T50" fmla="*/ 631 w 631"/>
              <a:gd name="T51" fmla="*/ 1282 h 12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1" h="1282">
                <a:moveTo>
                  <a:pt x="0" y="1075"/>
                </a:moveTo>
                <a:cubicBezTo>
                  <a:pt x="10" y="975"/>
                  <a:pt x="3" y="989"/>
                  <a:pt x="52" y="921"/>
                </a:cubicBezTo>
                <a:cubicBezTo>
                  <a:pt x="63" y="884"/>
                  <a:pt x="82" y="853"/>
                  <a:pt x="95" y="817"/>
                </a:cubicBezTo>
                <a:cubicBezTo>
                  <a:pt x="107" y="642"/>
                  <a:pt x="120" y="468"/>
                  <a:pt x="60" y="302"/>
                </a:cubicBezTo>
                <a:cubicBezTo>
                  <a:pt x="63" y="232"/>
                  <a:pt x="28" y="75"/>
                  <a:pt x="129" y="44"/>
                </a:cubicBezTo>
                <a:cubicBezTo>
                  <a:pt x="196" y="0"/>
                  <a:pt x="286" y="20"/>
                  <a:pt x="361" y="27"/>
                </a:cubicBezTo>
                <a:cubicBezTo>
                  <a:pt x="378" y="32"/>
                  <a:pt x="401" y="37"/>
                  <a:pt x="413" y="52"/>
                </a:cubicBezTo>
                <a:cubicBezTo>
                  <a:pt x="419" y="59"/>
                  <a:pt x="415" y="71"/>
                  <a:pt x="421" y="78"/>
                </a:cubicBezTo>
                <a:cubicBezTo>
                  <a:pt x="423" y="80"/>
                  <a:pt x="471" y="94"/>
                  <a:pt x="473" y="95"/>
                </a:cubicBezTo>
                <a:cubicBezTo>
                  <a:pt x="631" y="262"/>
                  <a:pt x="495" y="554"/>
                  <a:pt x="507" y="783"/>
                </a:cubicBezTo>
                <a:cubicBezTo>
                  <a:pt x="508" y="805"/>
                  <a:pt x="538" y="816"/>
                  <a:pt x="550" y="835"/>
                </a:cubicBezTo>
                <a:cubicBezTo>
                  <a:pt x="560" y="883"/>
                  <a:pt x="571" y="921"/>
                  <a:pt x="619" y="938"/>
                </a:cubicBezTo>
                <a:cubicBezTo>
                  <a:pt x="616" y="1015"/>
                  <a:pt x="627" y="1095"/>
                  <a:pt x="610" y="1170"/>
                </a:cubicBezTo>
                <a:cubicBezTo>
                  <a:pt x="606" y="1190"/>
                  <a:pt x="576" y="1193"/>
                  <a:pt x="559" y="1204"/>
                </a:cubicBezTo>
                <a:cubicBezTo>
                  <a:pt x="533" y="1222"/>
                  <a:pt x="512" y="1254"/>
                  <a:pt x="499" y="1282"/>
                </a:cubicBezTo>
                <a:lnTo>
                  <a:pt x="513" y="1233"/>
                </a:lnTo>
              </a:path>
            </a:pathLst>
          </a:custGeom>
          <a:noFill/>
          <a:ln w="38100">
            <a:solidFill>
              <a:schemeClr val="bg1"/>
            </a:solidFill>
            <a:round/>
            <a:headEnd/>
            <a:tailEnd/>
          </a:ln>
        </p:spPr>
        <p:txBody>
          <a:bodyPr/>
          <a:lstStyle/>
          <a:p>
            <a:endParaRPr lang="en-US"/>
          </a:p>
        </p:txBody>
      </p:sp>
      <p:cxnSp>
        <p:nvCxnSpPr>
          <p:cNvPr id="56" name="Straight Arrow Connector 73"/>
          <p:cNvCxnSpPr>
            <a:cxnSpLocks noChangeShapeType="1"/>
          </p:cNvCxnSpPr>
          <p:nvPr/>
        </p:nvCxnSpPr>
        <p:spPr bwMode="auto">
          <a:xfrm rot="5400000" flipH="1" flipV="1">
            <a:off x="5181600" y="2667000"/>
            <a:ext cx="457200" cy="457200"/>
          </a:xfrm>
          <a:prstGeom prst="straightConnector1">
            <a:avLst/>
          </a:prstGeom>
          <a:noFill/>
          <a:ln w="19050" algn="ctr">
            <a:solidFill>
              <a:srgbClr val="FFFF00"/>
            </a:solidFill>
            <a:round/>
            <a:headEnd/>
            <a:tailEnd type="arrow" w="med" len="med"/>
          </a:ln>
        </p:spPr>
      </p:cxnSp>
      <p:cxnSp>
        <p:nvCxnSpPr>
          <p:cNvPr id="57" name="Straight Arrow Connector 76"/>
          <p:cNvCxnSpPr>
            <a:cxnSpLocks noChangeShapeType="1"/>
          </p:cNvCxnSpPr>
          <p:nvPr/>
        </p:nvCxnSpPr>
        <p:spPr bwMode="auto">
          <a:xfrm rot="5400000" flipH="1" flipV="1">
            <a:off x="5600700" y="2400300"/>
            <a:ext cx="304800" cy="228600"/>
          </a:xfrm>
          <a:prstGeom prst="straightConnector1">
            <a:avLst/>
          </a:prstGeom>
          <a:noFill/>
          <a:ln w="19050" algn="ctr">
            <a:solidFill>
              <a:srgbClr val="FFFF00"/>
            </a:solidFill>
            <a:round/>
            <a:headEnd/>
            <a:tailEnd type="arrow" w="med" len="med"/>
          </a:ln>
        </p:spPr>
      </p:cxnSp>
      <p:cxnSp>
        <p:nvCxnSpPr>
          <p:cNvPr id="58" name="Straight Arrow Connector 79"/>
          <p:cNvCxnSpPr>
            <a:cxnSpLocks noChangeShapeType="1"/>
          </p:cNvCxnSpPr>
          <p:nvPr/>
        </p:nvCxnSpPr>
        <p:spPr bwMode="auto">
          <a:xfrm flipV="1">
            <a:off x="5867400" y="2057400"/>
            <a:ext cx="381000" cy="304800"/>
          </a:xfrm>
          <a:prstGeom prst="straightConnector1">
            <a:avLst/>
          </a:prstGeom>
          <a:noFill/>
          <a:ln w="19050" algn="ctr">
            <a:solidFill>
              <a:srgbClr val="FF0000"/>
            </a:solidFill>
            <a:round/>
            <a:headEnd/>
            <a:tailEnd type="arrow" w="med" len="med"/>
          </a:ln>
        </p:spPr>
      </p:cxnSp>
      <p:sp>
        <p:nvSpPr>
          <p:cNvPr id="59" name="Line 53"/>
          <p:cNvSpPr>
            <a:spLocks noChangeShapeType="1"/>
          </p:cNvSpPr>
          <p:nvPr/>
        </p:nvSpPr>
        <p:spPr bwMode="auto">
          <a:xfrm flipV="1">
            <a:off x="6248400" y="1981200"/>
            <a:ext cx="304800" cy="76200"/>
          </a:xfrm>
          <a:prstGeom prst="line">
            <a:avLst/>
          </a:prstGeom>
          <a:noFill/>
          <a:ln w="19050">
            <a:solidFill>
              <a:srgbClr val="FFFF00"/>
            </a:solidFill>
            <a:round/>
            <a:headEnd/>
            <a:tailEnd type="arrow" w="med" len="med"/>
          </a:ln>
        </p:spPr>
        <p:txBody>
          <a:bodyPr/>
          <a:lstStyle/>
          <a:p>
            <a:endParaRPr lang="en-US"/>
          </a:p>
        </p:txBody>
      </p:sp>
      <p:sp>
        <p:nvSpPr>
          <p:cNvPr id="64" name="Line 53"/>
          <p:cNvSpPr>
            <a:spLocks noChangeShapeType="1"/>
          </p:cNvSpPr>
          <p:nvPr/>
        </p:nvSpPr>
        <p:spPr bwMode="auto">
          <a:xfrm flipV="1">
            <a:off x="5410200" y="2971800"/>
            <a:ext cx="533400" cy="609600"/>
          </a:xfrm>
          <a:prstGeom prst="line">
            <a:avLst/>
          </a:prstGeom>
          <a:noFill/>
          <a:ln w="19050">
            <a:solidFill>
              <a:srgbClr val="FFFF00"/>
            </a:solidFill>
            <a:round/>
            <a:headEnd/>
            <a:tailEnd type="arrow" w="med" len="med"/>
          </a:ln>
        </p:spPr>
        <p:txBody>
          <a:bodyPr/>
          <a:lstStyle/>
          <a:p>
            <a:endParaRPr lang="en-US"/>
          </a:p>
        </p:txBody>
      </p:sp>
      <p:sp>
        <p:nvSpPr>
          <p:cNvPr id="11301" name="TextBox 92"/>
          <p:cNvSpPr txBox="1">
            <a:spLocks noChangeArrowheads="1"/>
          </p:cNvSpPr>
          <p:nvPr/>
        </p:nvSpPr>
        <p:spPr bwMode="auto">
          <a:xfrm rot="-2901479">
            <a:off x="5257801" y="3162300"/>
            <a:ext cx="1033462" cy="261937"/>
          </a:xfrm>
          <a:prstGeom prst="rect">
            <a:avLst/>
          </a:prstGeom>
          <a:noFill/>
          <a:ln w="9525">
            <a:noFill/>
            <a:miter lim="800000"/>
            <a:headEnd/>
            <a:tailEnd/>
          </a:ln>
        </p:spPr>
        <p:txBody>
          <a:bodyPr>
            <a:spAutoFit/>
          </a:bodyPr>
          <a:lstStyle/>
          <a:p>
            <a:pPr eaLnBrk="1" hangingPunct="1"/>
            <a:r>
              <a:rPr lang="en-US" sz="1100" b="1">
                <a:solidFill>
                  <a:srgbClr val="FFFF00"/>
                </a:solidFill>
                <a:cs typeface="Arial" pitchFamily="34" charset="0"/>
              </a:rPr>
              <a:t>tropical  jet</a:t>
            </a:r>
          </a:p>
        </p:txBody>
      </p:sp>
      <p:sp>
        <p:nvSpPr>
          <p:cNvPr id="66" name="Line 53"/>
          <p:cNvSpPr>
            <a:spLocks noChangeShapeType="1"/>
          </p:cNvSpPr>
          <p:nvPr/>
        </p:nvSpPr>
        <p:spPr bwMode="auto">
          <a:xfrm flipV="1">
            <a:off x="5867400" y="2286000"/>
            <a:ext cx="457200" cy="76200"/>
          </a:xfrm>
          <a:prstGeom prst="line">
            <a:avLst/>
          </a:prstGeom>
          <a:noFill/>
          <a:ln w="19050">
            <a:solidFill>
              <a:srgbClr val="FF0000"/>
            </a:solidFill>
            <a:round/>
            <a:headEnd/>
            <a:tailEnd type="arrow" w="med" len="med"/>
          </a:ln>
        </p:spPr>
        <p:txBody>
          <a:bodyPr/>
          <a:lstStyle/>
          <a:p>
            <a:endParaRPr lang="en-US"/>
          </a:p>
        </p:txBody>
      </p:sp>
      <p:sp>
        <p:nvSpPr>
          <p:cNvPr id="60" name="TextBox 59"/>
          <p:cNvSpPr txBox="1">
            <a:spLocks noChangeArrowheads="1"/>
          </p:cNvSpPr>
          <p:nvPr/>
        </p:nvSpPr>
        <p:spPr bwMode="auto">
          <a:xfrm rot="-4070885">
            <a:off x="6099969" y="1937544"/>
            <a:ext cx="914400" cy="277812"/>
          </a:xfrm>
          <a:prstGeom prst="rect">
            <a:avLst/>
          </a:prstGeom>
          <a:noFill/>
          <a:ln w="9525">
            <a:noFill/>
            <a:miter lim="800000"/>
            <a:headEnd/>
            <a:tailEnd/>
          </a:ln>
        </p:spPr>
        <p:txBody>
          <a:bodyPr>
            <a:spAutoFit/>
          </a:bodyPr>
          <a:lstStyle/>
          <a:p>
            <a:pPr eaLnBrk="1" hangingPunct="1"/>
            <a:r>
              <a:rPr lang="en-US" sz="1200" b="1">
                <a:cs typeface="Arial" pitchFamily="34" charset="0"/>
              </a:rPr>
              <a:t>WWWWW</a:t>
            </a:r>
          </a:p>
        </p:txBody>
      </p:sp>
      <p:sp>
        <p:nvSpPr>
          <p:cNvPr id="61" name="TextBox 60"/>
          <p:cNvSpPr txBox="1">
            <a:spLocks noChangeArrowheads="1"/>
          </p:cNvSpPr>
          <p:nvPr/>
        </p:nvSpPr>
        <p:spPr bwMode="auto">
          <a:xfrm>
            <a:off x="6553200" y="1854200"/>
            <a:ext cx="533400" cy="355600"/>
          </a:xfrm>
          <a:prstGeom prst="rect">
            <a:avLst/>
          </a:prstGeom>
          <a:noFill/>
          <a:ln w="9525">
            <a:noFill/>
            <a:miter lim="800000"/>
            <a:headEnd/>
            <a:tailEnd/>
          </a:ln>
        </p:spPr>
        <p:txBody>
          <a:bodyPr lIns="9144" tIns="9144" rIns="9144" bIns="9144">
            <a:spAutoFit/>
          </a:bodyPr>
          <a:lstStyle/>
          <a:p>
            <a:pPr algn="ctr" eaLnBrk="1" hangingPunct="1"/>
            <a:r>
              <a:rPr lang="en-US" sz="1100" b="1">
                <a:cs typeface="Arial" pitchFamily="34" charset="0"/>
              </a:rPr>
              <a:t>LW  Ridge </a:t>
            </a:r>
          </a:p>
        </p:txBody>
      </p:sp>
      <p:sp>
        <p:nvSpPr>
          <p:cNvPr id="62" name="TextBox 61"/>
          <p:cNvSpPr txBox="1">
            <a:spLocks noChangeArrowheads="1"/>
          </p:cNvSpPr>
          <p:nvPr/>
        </p:nvSpPr>
        <p:spPr bwMode="auto">
          <a:xfrm>
            <a:off x="5334000" y="2057400"/>
            <a:ext cx="533400" cy="355600"/>
          </a:xfrm>
          <a:prstGeom prst="rect">
            <a:avLst/>
          </a:prstGeom>
          <a:noFill/>
          <a:ln w="9525">
            <a:noFill/>
            <a:miter lim="800000"/>
            <a:headEnd/>
            <a:tailEnd/>
          </a:ln>
        </p:spPr>
        <p:txBody>
          <a:bodyPr lIns="9144" tIns="9144" rIns="9144" bIns="9144">
            <a:spAutoFit/>
          </a:bodyPr>
          <a:lstStyle/>
          <a:p>
            <a:pPr algn="ctr" eaLnBrk="1" hangingPunct="1"/>
            <a:r>
              <a:rPr lang="en-US" sz="1100" b="1">
                <a:solidFill>
                  <a:srgbClr val="FF0000"/>
                </a:solidFill>
                <a:cs typeface="Arial" pitchFamily="34" charset="0"/>
              </a:rPr>
              <a:t>SW   trof</a:t>
            </a:r>
            <a:r>
              <a:rPr lang="en-US" sz="1100" b="1">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86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visible"/>
                                      </p:to>
                                    </p:set>
                                    <p:animEffect transition="in" filter="fade">
                                      <p:cBhvr>
                                        <p:cTn id="9" dur="2000"/>
                                        <p:tgtEl>
                                          <p:spTgt spid="103"/>
                                        </p:tgtEl>
                                      </p:cBhvr>
                                    </p:animEffec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9862"/>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2000"/>
                                        <p:tgtEl>
                                          <p:spTgt spid="104"/>
                                        </p:tgtEl>
                                      </p:cBhvr>
                                    </p:animEffec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104"/>
                                        </p:tgtEl>
                                      </p:cBhvr>
                                    </p:animEffect>
                                    <p:set>
                                      <p:cBhvr>
                                        <p:cTn id="25" dur="1" fill="hold">
                                          <p:stCondLst>
                                            <p:cond delay="1999"/>
                                          </p:stCondLst>
                                        </p:cTn>
                                        <p:tgtEl>
                                          <p:spTgt spid="104"/>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249898"/>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2000"/>
                                        <p:tgtEl>
                                          <p:spTgt spid="62"/>
                                        </p:tgtEl>
                                      </p:cBhvr>
                                    </p:animEffect>
                                  </p:childTnLst>
                                </p:cTn>
                              </p:par>
                              <p:par>
                                <p:cTn id="34" presetID="10" presetClass="entr" presetSubtype="0"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2000"/>
                                        <p:tgtEl>
                                          <p:spTgt spid="56"/>
                                        </p:tgtEl>
                                      </p:cBhvr>
                                    </p:animEffect>
                                  </p:childTnLst>
                                </p:cTn>
                              </p:par>
                              <p:par>
                                <p:cTn id="37" presetID="10"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2000"/>
                                        <p:tgtEl>
                                          <p:spTgt spid="5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2000"/>
                                        <p:tgtEl>
                                          <p:spTgt spid="66"/>
                                        </p:tgtEl>
                                      </p:cBhvr>
                                    </p:animEffect>
                                  </p:childTnLst>
                                </p:cTn>
                              </p:par>
                              <p:par>
                                <p:cTn id="43" presetID="10"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2000"/>
                                        <p:tgtEl>
                                          <p:spTgt spid="5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2000"/>
                                        <p:tgtEl>
                                          <p:spTgt spid="5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2000"/>
                                        <p:tgtEl>
                                          <p:spTgt spid="6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301"/>
                                        </p:tgtEl>
                                        <p:attrNameLst>
                                          <p:attrName>style.visibility</p:attrName>
                                        </p:attrNameLst>
                                      </p:cBhvr>
                                      <p:to>
                                        <p:strVal val="visible"/>
                                      </p:to>
                                    </p:set>
                                    <p:animEffect transition="in" filter="fade">
                                      <p:cBhvr>
                                        <p:cTn id="54" dur="2000"/>
                                        <p:tgtEl>
                                          <p:spTgt spid="1130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288"/>
                                        </p:tgtEl>
                                        <p:attrNameLst>
                                          <p:attrName>style.visibility</p:attrName>
                                        </p:attrNameLst>
                                      </p:cBhvr>
                                      <p:to>
                                        <p:strVal val="visible"/>
                                      </p:to>
                                    </p:set>
                                    <p:animEffect transition="in" filter="fade">
                                      <p:cBhvr>
                                        <p:cTn id="57" dur="2000"/>
                                        <p:tgtEl>
                                          <p:spTgt spid="1128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2000"/>
                                        <p:tgtEl>
                                          <p:spTgt spid="6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2000"/>
                                        <p:tgtEl>
                                          <p:spTgt spid="61"/>
                                        </p:tgtEl>
                                      </p:cBhvr>
                                    </p:animEffect>
                                  </p:childTnLst>
                                </p:cTn>
                              </p:par>
                              <p:par>
                                <p:cTn id="64" presetID="10" presetClass="exit" presetSubtype="0" fill="hold" grpId="1" nodeType="withEffect">
                                  <p:stCondLst>
                                    <p:cond delay="0"/>
                                  </p:stCondLst>
                                  <p:childTnLst>
                                    <p:animEffect transition="out" filter="fade">
                                      <p:cBhvr>
                                        <p:cTn id="65" dur="2000"/>
                                        <p:tgtEl>
                                          <p:spTgt spid="103"/>
                                        </p:tgtEl>
                                      </p:cBhvr>
                                    </p:animEffect>
                                    <p:set>
                                      <p:cBhvr>
                                        <p:cTn id="66" dur="1" fill="hold">
                                          <p:stCondLst>
                                            <p:cond delay="1999"/>
                                          </p:stCondLst>
                                        </p:cTn>
                                        <p:tgtEl>
                                          <p:spTgt spid="10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9625"/>
                                        </p:tgtEl>
                                        <p:attrNameLst>
                                          <p:attrName>style.visibility</p:attrName>
                                        </p:attrNameLst>
                                      </p:cBhvr>
                                      <p:to>
                                        <p:strVal val="visible"/>
                                      </p:to>
                                    </p:set>
                                    <p:animEffect transition="in" filter="fade">
                                      <p:cBhvr>
                                        <p:cTn id="71" dur="2000"/>
                                        <p:tgtEl>
                                          <p:spTgt spid="109625"/>
                                        </p:tgtEl>
                                      </p:cBhvr>
                                    </p:animEffect>
                                  </p:childTnLst>
                                </p:cTn>
                              </p:par>
                              <p:par>
                                <p:cTn id="72" presetID="1" presetClass="entr" presetSubtype="0" fill="hold" grpId="0" nodeType="withEffect">
                                  <p:stCondLst>
                                    <p:cond delay="0"/>
                                  </p:stCondLst>
                                  <p:childTnLst>
                                    <p:set>
                                      <p:cBhvr>
                                        <p:cTn id="73" dur="1" fill="hold">
                                          <p:stCondLst>
                                            <p:cond delay="0"/>
                                          </p:stCondLst>
                                        </p:cTn>
                                        <p:tgtEl>
                                          <p:spTgt spid="24989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2000"/>
                                        <p:tgtEl>
                                          <p:spTgt spid="6"/>
                                        </p:tgtEl>
                                      </p:cBhvr>
                                    </p:animEffect>
                                    <p:set>
                                      <p:cBhvr>
                                        <p:cTn id="78" dur="1" fill="hold">
                                          <p:stCondLst>
                                            <p:cond delay="1999"/>
                                          </p:stCondLst>
                                        </p:cTn>
                                        <p:tgtEl>
                                          <p:spTgt spid="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000"/>
                                        <p:tgtEl>
                                          <p:spTgt spid="58"/>
                                        </p:tgtEl>
                                      </p:cBhvr>
                                    </p:animEffect>
                                    <p:set>
                                      <p:cBhvr>
                                        <p:cTn id="81" dur="1" fill="hold">
                                          <p:stCondLst>
                                            <p:cond delay="1999"/>
                                          </p:stCondLst>
                                        </p:cTn>
                                        <p:tgtEl>
                                          <p:spTgt spid="5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000"/>
                                        <p:tgtEl>
                                          <p:spTgt spid="56"/>
                                        </p:tgtEl>
                                      </p:cBhvr>
                                    </p:animEffect>
                                    <p:set>
                                      <p:cBhvr>
                                        <p:cTn id="84" dur="1" fill="hold">
                                          <p:stCondLst>
                                            <p:cond delay="1999"/>
                                          </p:stCondLst>
                                        </p:cTn>
                                        <p:tgtEl>
                                          <p:spTgt spid="5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2000"/>
                                        <p:tgtEl>
                                          <p:spTgt spid="57"/>
                                        </p:tgtEl>
                                      </p:cBhvr>
                                    </p:animEffect>
                                    <p:set>
                                      <p:cBhvr>
                                        <p:cTn id="87" dur="1" fill="hold">
                                          <p:stCondLst>
                                            <p:cond delay="1999"/>
                                          </p:stCondLst>
                                        </p:cTn>
                                        <p:tgtEl>
                                          <p:spTgt spid="57"/>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2000"/>
                                        <p:tgtEl>
                                          <p:spTgt spid="59"/>
                                        </p:tgtEl>
                                      </p:cBhvr>
                                    </p:animEffect>
                                    <p:set>
                                      <p:cBhvr>
                                        <p:cTn id="90" dur="1" fill="hold">
                                          <p:stCondLst>
                                            <p:cond delay="1999"/>
                                          </p:stCondLst>
                                        </p:cTn>
                                        <p:tgtEl>
                                          <p:spTgt spid="5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2000"/>
                                        <p:tgtEl>
                                          <p:spTgt spid="62"/>
                                        </p:tgtEl>
                                      </p:cBhvr>
                                    </p:animEffect>
                                    <p:set>
                                      <p:cBhvr>
                                        <p:cTn id="93" dur="1" fill="hold">
                                          <p:stCondLst>
                                            <p:cond delay="1999"/>
                                          </p:stCondLst>
                                        </p:cTn>
                                        <p:tgtEl>
                                          <p:spTgt spid="6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2000"/>
                                        <p:tgtEl>
                                          <p:spTgt spid="64"/>
                                        </p:tgtEl>
                                      </p:cBhvr>
                                    </p:animEffect>
                                    <p:set>
                                      <p:cBhvr>
                                        <p:cTn id="96" dur="1" fill="hold">
                                          <p:stCondLst>
                                            <p:cond delay="1999"/>
                                          </p:stCondLst>
                                        </p:cTn>
                                        <p:tgtEl>
                                          <p:spTgt spid="6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2000"/>
                                        <p:tgtEl>
                                          <p:spTgt spid="66"/>
                                        </p:tgtEl>
                                      </p:cBhvr>
                                    </p:animEffect>
                                    <p:set>
                                      <p:cBhvr>
                                        <p:cTn id="99" dur="1" fill="hold">
                                          <p:stCondLst>
                                            <p:cond delay="1999"/>
                                          </p:stCondLst>
                                        </p:cTn>
                                        <p:tgtEl>
                                          <p:spTgt spid="6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2000"/>
                                        <p:tgtEl>
                                          <p:spTgt spid="11301"/>
                                        </p:tgtEl>
                                      </p:cBhvr>
                                    </p:animEffect>
                                    <p:set>
                                      <p:cBhvr>
                                        <p:cTn id="102" dur="1" fill="hold">
                                          <p:stCondLst>
                                            <p:cond delay="1999"/>
                                          </p:stCondLst>
                                        </p:cTn>
                                        <p:tgtEl>
                                          <p:spTgt spid="11301"/>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000"/>
                                        <p:tgtEl>
                                          <p:spTgt spid="109625"/>
                                        </p:tgtEl>
                                      </p:cBhvr>
                                    </p:animEffect>
                                    <p:set>
                                      <p:cBhvr>
                                        <p:cTn id="105" dur="1" fill="hold">
                                          <p:stCondLst>
                                            <p:cond delay="1999"/>
                                          </p:stCondLst>
                                        </p:cTn>
                                        <p:tgtEl>
                                          <p:spTgt spid="109625"/>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2000"/>
                                        <p:tgtEl>
                                          <p:spTgt spid="6"/>
                                        </p:tgtEl>
                                      </p:cBhvr>
                                    </p:animEffect>
                                    <p:set>
                                      <p:cBhvr>
                                        <p:cTn id="108" dur="1" fill="hold">
                                          <p:stCondLst>
                                            <p:cond delay="1999"/>
                                          </p:stCondLst>
                                        </p:cTn>
                                        <p:tgtEl>
                                          <p:spTgt spid="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000"/>
                                        <p:tgtEl>
                                          <p:spTgt spid="11288"/>
                                        </p:tgtEl>
                                      </p:cBhvr>
                                    </p:animEffect>
                                    <p:set>
                                      <p:cBhvr>
                                        <p:cTn id="111" dur="1" fill="hold">
                                          <p:stCondLst>
                                            <p:cond delay="1999"/>
                                          </p:stCondLst>
                                        </p:cTn>
                                        <p:tgtEl>
                                          <p:spTgt spid="1128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2000"/>
                                        <p:tgtEl>
                                          <p:spTgt spid="60"/>
                                        </p:tgtEl>
                                      </p:cBhvr>
                                    </p:animEffect>
                                    <p:set>
                                      <p:cBhvr>
                                        <p:cTn id="114" dur="1" fill="hold">
                                          <p:stCondLst>
                                            <p:cond delay="1999"/>
                                          </p:stCondLst>
                                        </p:cTn>
                                        <p:tgtEl>
                                          <p:spTgt spid="60"/>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2000"/>
                                        <p:tgtEl>
                                          <p:spTgt spid="61"/>
                                        </p:tgtEl>
                                      </p:cBhvr>
                                    </p:animEffect>
                                    <p:set>
                                      <p:cBhvr>
                                        <p:cTn id="117" dur="1" fill="hold">
                                          <p:stCondLst>
                                            <p:cond delay="1999"/>
                                          </p:stCondLst>
                                        </p:cTn>
                                        <p:tgtEl>
                                          <p:spTgt spid="61"/>
                                        </p:tgtEl>
                                        <p:attrNameLst>
                                          <p:attrName>style.visibility</p:attrName>
                                        </p:attrNameLst>
                                      </p:cBhvr>
                                      <p:to>
                                        <p:strVal val="hidden"/>
                                      </p:to>
                                    </p:set>
                                  </p:childTnLst>
                                </p:cTn>
                              </p:par>
                              <p:par>
                                <p:cTn id="118" presetID="2" presetClass="entr" presetSubtype="4" fill="hold" grpId="0" nodeType="withEffect">
                                  <p:stCondLst>
                                    <p:cond delay="0"/>
                                  </p:stCondLst>
                                  <p:childTnLst>
                                    <p:set>
                                      <p:cBhvr>
                                        <p:cTn id="119" dur="1" fill="hold">
                                          <p:stCondLst>
                                            <p:cond delay="0"/>
                                          </p:stCondLst>
                                        </p:cTn>
                                        <p:tgtEl>
                                          <p:spTgt spid="249899"/>
                                        </p:tgtEl>
                                        <p:attrNameLst>
                                          <p:attrName>style.visibility</p:attrName>
                                        </p:attrNameLst>
                                      </p:cBhvr>
                                      <p:to>
                                        <p:strVal val="visible"/>
                                      </p:to>
                                    </p:set>
                                    <p:anim calcmode="lin" valueType="num">
                                      <p:cBhvr additive="base">
                                        <p:cTn id="120" dur="500" fill="hold"/>
                                        <p:tgtEl>
                                          <p:spTgt spid="249899"/>
                                        </p:tgtEl>
                                        <p:attrNameLst>
                                          <p:attrName>ppt_x</p:attrName>
                                        </p:attrNameLst>
                                      </p:cBhvr>
                                      <p:tavLst>
                                        <p:tav tm="0">
                                          <p:val>
                                            <p:strVal val="#ppt_x"/>
                                          </p:val>
                                        </p:tav>
                                        <p:tav tm="100000">
                                          <p:val>
                                            <p:strVal val="#ppt_x"/>
                                          </p:val>
                                        </p:tav>
                                      </p:tavLst>
                                    </p:anim>
                                    <p:anim calcmode="lin" valueType="num">
                                      <p:cBhvr additive="base">
                                        <p:cTn id="121" dur="500" fill="hold"/>
                                        <p:tgtEl>
                                          <p:spTgt spid="249899"/>
                                        </p:tgtEl>
                                        <p:attrNameLst>
                                          <p:attrName>ppt_y</p:attrName>
                                        </p:attrNameLst>
                                      </p:cBhvr>
                                      <p:tavLst>
                                        <p:tav tm="0">
                                          <p:val>
                                            <p:strVal val="1+#ppt_h/2"/>
                                          </p:val>
                                        </p:tav>
                                        <p:tav tm="100000">
                                          <p:val>
                                            <p:strVal val="#ppt_y"/>
                                          </p:val>
                                        </p:tav>
                                      </p:tavLst>
                                    </p:anim>
                                  </p:childTnLst>
                                </p:cTn>
                              </p:par>
                            </p:childTnLst>
                          </p:cTn>
                        </p:par>
                        <p:par>
                          <p:cTn id="122" fill="hold">
                            <p:stCondLst>
                              <p:cond delay="2000"/>
                            </p:stCondLst>
                            <p:childTnLst>
                              <p:par>
                                <p:cTn id="123" presetID="2" presetClass="entr" presetSubtype="4" fill="hold" nodeType="afterEffect">
                                  <p:stCondLst>
                                    <p:cond delay="0"/>
                                  </p:stCondLst>
                                  <p:childTnLst>
                                    <p:set>
                                      <p:cBhvr>
                                        <p:cTn id="124" dur="1" fill="hold">
                                          <p:stCondLst>
                                            <p:cond delay="0"/>
                                          </p:stCondLst>
                                        </p:cTn>
                                        <p:tgtEl>
                                          <p:spTgt spid="56"/>
                                        </p:tgtEl>
                                        <p:attrNameLst>
                                          <p:attrName>style.visibility</p:attrName>
                                        </p:attrNameLst>
                                      </p:cBhvr>
                                      <p:to>
                                        <p:strVal val="visible"/>
                                      </p:to>
                                    </p:set>
                                    <p:anim calcmode="lin" valueType="num">
                                      <p:cBhvr additive="base">
                                        <p:cTn id="125" dur="500" fill="hold"/>
                                        <p:tgtEl>
                                          <p:spTgt spid="56"/>
                                        </p:tgtEl>
                                        <p:attrNameLst>
                                          <p:attrName>ppt_x</p:attrName>
                                        </p:attrNameLst>
                                      </p:cBhvr>
                                      <p:tavLst>
                                        <p:tav tm="0">
                                          <p:val>
                                            <p:strVal val="#ppt_x"/>
                                          </p:val>
                                        </p:tav>
                                        <p:tav tm="100000">
                                          <p:val>
                                            <p:strVal val="#ppt_x"/>
                                          </p:val>
                                        </p:tav>
                                      </p:tavLst>
                                    </p:anim>
                                    <p:anim calcmode="lin" valueType="num">
                                      <p:cBhvr additive="base">
                                        <p:cTn id="126" dur="500" fill="hold"/>
                                        <p:tgtEl>
                                          <p:spTgt spid="56"/>
                                        </p:tgtEl>
                                        <p:attrNameLst>
                                          <p:attrName>ppt_y</p:attrName>
                                        </p:attrNameLst>
                                      </p:cBhvr>
                                      <p:tavLst>
                                        <p:tav tm="0">
                                          <p:val>
                                            <p:strVal val="1+#ppt_h/2"/>
                                          </p:val>
                                        </p:tav>
                                        <p:tav tm="100000">
                                          <p:val>
                                            <p:strVal val="#ppt_y"/>
                                          </p:val>
                                        </p:tav>
                                      </p:tavLst>
                                    </p:anim>
                                  </p:childTnLst>
                                </p:cTn>
                              </p:par>
                              <p:par>
                                <p:cTn id="127" presetID="2" presetClass="entr" presetSubtype="4" fill="hold" grpId="2" nodeType="withEffect">
                                  <p:stCondLst>
                                    <p:cond delay="0"/>
                                  </p:stCondLst>
                                  <p:childTnLst>
                                    <p:set>
                                      <p:cBhvr>
                                        <p:cTn id="128" dur="1" fill="hold">
                                          <p:stCondLst>
                                            <p:cond delay="0"/>
                                          </p:stCondLst>
                                        </p:cTn>
                                        <p:tgtEl>
                                          <p:spTgt spid="66"/>
                                        </p:tgtEl>
                                        <p:attrNameLst>
                                          <p:attrName>style.visibility</p:attrName>
                                        </p:attrNameLst>
                                      </p:cBhvr>
                                      <p:to>
                                        <p:strVal val="visible"/>
                                      </p:to>
                                    </p:set>
                                    <p:anim calcmode="lin" valueType="num">
                                      <p:cBhvr additive="base">
                                        <p:cTn id="129" dur="500" fill="hold"/>
                                        <p:tgtEl>
                                          <p:spTgt spid="66"/>
                                        </p:tgtEl>
                                        <p:attrNameLst>
                                          <p:attrName>ppt_x</p:attrName>
                                        </p:attrNameLst>
                                      </p:cBhvr>
                                      <p:tavLst>
                                        <p:tav tm="0">
                                          <p:val>
                                            <p:strVal val="#ppt_x"/>
                                          </p:val>
                                        </p:tav>
                                        <p:tav tm="100000">
                                          <p:val>
                                            <p:strVal val="#ppt_x"/>
                                          </p:val>
                                        </p:tav>
                                      </p:tavLst>
                                    </p:anim>
                                    <p:anim calcmode="lin" valueType="num">
                                      <p:cBhvr additive="base">
                                        <p:cTn id="130" dur="500" fill="hold"/>
                                        <p:tgtEl>
                                          <p:spTgt spid="66"/>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57"/>
                                        </p:tgtEl>
                                        <p:attrNameLst>
                                          <p:attrName>style.visibility</p:attrName>
                                        </p:attrNameLst>
                                      </p:cBhvr>
                                      <p:to>
                                        <p:strVal val="visible"/>
                                      </p:to>
                                    </p:set>
                                    <p:anim calcmode="lin" valueType="num">
                                      <p:cBhvr additive="base">
                                        <p:cTn id="133" dur="500" fill="hold"/>
                                        <p:tgtEl>
                                          <p:spTgt spid="57"/>
                                        </p:tgtEl>
                                        <p:attrNameLst>
                                          <p:attrName>ppt_x</p:attrName>
                                        </p:attrNameLst>
                                      </p:cBhvr>
                                      <p:tavLst>
                                        <p:tav tm="0">
                                          <p:val>
                                            <p:strVal val="#ppt_x"/>
                                          </p:val>
                                        </p:tav>
                                        <p:tav tm="100000">
                                          <p:val>
                                            <p:strVal val="#ppt_x"/>
                                          </p:val>
                                        </p:tav>
                                      </p:tavLst>
                                    </p:anim>
                                    <p:anim calcmode="lin" valueType="num">
                                      <p:cBhvr additive="base">
                                        <p:cTn id="134" dur="500" fill="hold"/>
                                        <p:tgtEl>
                                          <p:spTgt spid="57"/>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58"/>
                                        </p:tgtEl>
                                        <p:attrNameLst>
                                          <p:attrName>style.visibility</p:attrName>
                                        </p:attrNameLst>
                                      </p:cBhvr>
                                      <p:to>
                                        <p:strVal val="visible"/>
                                      </p:to>
                                    </p:set>
                                    <p:anim calcmode="lin" valueType="num">
                                      <p:cBhvr additive="base">
                                        <p:cTn id="137" dur="500" fill="hold"/>
                                        <p:tgtEl>
                                          <p:spTgt spid="58"/>
                                        </p:tgtEl>
                                        <p:attrNameLst>
                                          <p:attrName>ppt_x</p:attrName>
                                        </p:attrNameLst>
                                      </p:cBhvr>
                                      <p:tavLst>
                                        <p:tav tm="0">
                                          <p:val>
                                            <p:strVal val="#ppt_x"/>
                                          </p:val>
                                        </p:tav>
                                        <p:tav tm="100000">
                                          <p:val>
                                            <p:strVal val="#ppt_x"/>
                                          </p:val>
                                        </p:tav>
                                      </p:tavLst>
                                    </p:anim>
                                    <p:anim calcmode="lin" valueType="num">
                                      <p:cBhvr additive="base">
                                        <p:cTn id="138" dur="500" fill="hold"/>
                                        <p:tgtEl>
                                          <p:spTgt spid="58"/>
                                        </p:tgtEl>
                                        <p:attrNameLst>
                                          <p:attrName>ppt_y</p:attrName>
                                        </p:attrNameLst>
                                      </p:cBhvr>
                                      <p:tavLst>
                                        <p:tav tm="0">
                                          <p:val>
                                            <p:strVal val="1+#ppt_h/2"/>
                                          </p:val>
                                        </p:tav>
                                        <p:tav tm="100000">
                                          <p:val>
                                            <p:strVal val="#ppt_y"/>
                                          </p:val>
                                        </p:tav>
                                      </p:tavLst>
                                    </p:anim>
                                  </p:childTnLst>
                                </p:cTn>
                              </p:par>
                              <p:par>
                                <p:cTn id="139" presetID="2" presetClass="entr" presetSubtype="4" fill="hold" grpId="2" nodeType="withEffect">
                                  <p:stCondLst>
                                    <p:cond delay="0"/>
                                  </p:stCondLst>
                                  <p:childTnLst>
                                    <p:set>
                                      <p:cBhvr>
                                        <p:cTn id="140" dur="1" fill="hold">
                                          <p:stCondLst>
                                            <p:cond delay="0"/>
                                          </p:stCondLst>
                                        </p:cTn>
                                        <p:tgtEl>
                                          <p:spTgt spid="59"/>
                                        </p:tgtEl>
                                        <p:attrNameLst>
                                          <p:attrName>style.visibility</p:attrName>
                                        </p:attrNameLst>
                                      </p:cBhvr>
                                      <p:to>
                                        <p:strVal val="visible"/>
                                      </p:to>
                                    </p:set>
                                    <p:anim calcmode="lin" valueType="num">
                                      <p:cBhvr additive="base">
                                        <p:cTn id="141" dur="500" fill="hold"/>
                                        <p:tgtEl>
                                          <p:spTgt spid="59"/>
                                        </p:tgtEl>
                                        <p:attrNameLst>
                                          <p:attrName>ppt_x</p:attrName>
                                        </p:attrNameLst>
                                      </p:cBhvr>
                                      <p:tavLst>
                                        <p:tav tm="0">
                                          <p:val>
                                            <p:strVal val="#ppt_x"/>
                                          </p:val>
                                        </p:tav>
                                        <p:tav tm="100000">
                                          <p:val>
                                            <p:strVal val="#ppt_x"/>
                                          </p:val>
                                        </p:tav>
                                      </p:tavLst>
                                    </p:anim>
                                    <p:anim calcmode="lin" valueType="num">
                                      <p:cBhvr additive="base">
                                        <p:cTn id="142" dur="500" fill="hold"/>
                                        <p:tgtEl>
                                          <p:spTgt spid="59"/>
                                        </p:tgtEl>
                                        <p:attrNameLst>
                                          <p:attrName>ppt_y</p:attrName>
                                        </p:attrNameLst>
                                      </p:cBhvr>
                                      <p:tavLst>
                                        <p:tav tm="0">
                                          <p:val>
                                            <p:strVal val="1+#ppt_h/2"/>
                                          </p:val>
                                        </p:tav>
                                        <p:tav tm="100000">
                                          <p:val>
                                            <p:strVal val="#ppt_y"/>
                                          </p:val>
                                        </p:tav>
                                      </p:tavLst>
                                    </p:anim>
                                  </p:childTnLst>
                                </p:cTn>
                              </p:par>
                              <p:par>
                                <p:cTn id="143" presetID="2" presetClass="entr" presetSubtype="4" fill="hold" grpId="2" nodeType="withEffect">
                                  <p:stCondLst>
                                    <p:cond delay="0"/>
                                  </p:stCondLst>
                                  <p:childTnLst>
                                    <p:set>
                                      <p:cBhvr>
                                        <p:cTn id="144" dur="1" fill="hold">
                                          <p:stCondLst>
                                            <p:cond delay="0"/>
                                          </p:stCondLst>
                                        </p:cTn>
                                        <p:tgtEl>
                                          <p:spTgt spid="64"/>
                                        </p:tgtEl>
                                        <p:attrNameLst>
                                          <p:attrName>style.visibility</p:attrName>
                                        </p:attrNameLst>
                                      </p:cBhvr>
                                      <p:to>
                                        <p:strVal val="visible"/>
                                      </p:to>
                                    </p:set>
                                    <p:anim calcmode="lin" valueType="num">
                                      <p:cBhvr additive="base">
                                        <p:cTn id="145" dur="500" fill="hold"/>
                                        <p:tgtEl>
                                          <p:spTgt spid="64"/>
                                        </p:tgtEl>
                                        <p:attrNameLst>
                                          <p:attrName>ppt_x</p:attrName>
                                        </p:attrNameLst>
                                      </p:cBhvr>
                                      <p:tavLst>
                                        <p:tav tm="0">
                                          <p:val>
                                            <p:strVal val="#ppt_x"/>
                                          </p:val>
                                        </p:tav>
                                        <p:tav tm="100000">
                                          <p:val>
                                            <p:strVal val="#ppt_x"/>
                                          </p:val>
                                        </p:tav>
                                      </p:tavLst>
                                    </p:anim>
                                    <p:anim calcmode="lin" valueType="num">
                                      <p:cBhvr additive="base">
                                        <p:cTn id="14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49896"/>
                                        </p:tgtEl>
                                        <p:attrNameLst>
                                          <p:attrName>style.visibility</p:attrName>
                                        </p:attrNameLst>
                                      </p:cBhvr>
                                      <p:to>
                                        <p:strVal val="visible"/>
                                      </p:to>
                                    </p:set>
                                    <p:anim calcmode="lin" valueType="num">
                                      <p:cBhvr additive="base">
                                        <p:cTn id="151" dur="500" fill="hold"/>
                                        <p:tgtEl>
                                          <p:spTgt spid="249896"/>
                                        </p:tgtEl>
                                        <p:attrNameLst>
                                          <p:attrName>ppt_x</p:attrName>
                                        </p:attrNameLst>
                                      </p:cBhvr>
                                      <p:tavLst>
                                        <p:tav tm="0">
                                          <p:val>
                                            <p:strVal val="#ppt_x"/>
                                          </p:val>
                                        </p:tav>
                                        <p:tav tm="100000">
                                          <p:val>
                                            <p:strVal val="#ppt_x"/>
                                          </p:val>
                                        </p:tav>
                                      </p:tavLst>
                                    </p:anim>
                                    <p:anim calcmode="lin" valueType="num">
                                      <p:cBhvr additive="base">
                                        <p:cTn id="152" dur="500" fill="hold"/>
                                        <p:tgtEl>
                                          <p:spTgt spid="249896"/>
                                        </p:tgtEl>
                                        <p:attrNameLst>
                                          <p:attrName>ppt_y</p:attrName>
                                        </p:attrNameLst>
                                      </p:cBhvr>
                                      <p:tavLst>
                                        <p:tav tm="0">
                                          <p:val>
                                            <p:strVal val="1+#ppt_h/2"/>
                                          </p:val>
                                        </p:tav>
                                        <p:tav tm="100000">
                                          <p:val>
                                            <p:strVal val="#ppt_y"/>
                                          </p:val>
                                        </p:tav>
                                      </p:tavLst>
                                    </p:anim>
                                  </p:childTnLst>
                                </p:cTn>
                              </p:par>
                            </p:childTnLst>
                          </p:cTn>
                        </p:par>
                        <p:par>
                          <p:cTn id="153" fill="hold">
                            <p:stCondLst>
                              <p:cond delay="500"/>
                            </p:stCondLst>
                            <p:childTnLst>
                              <p:par>
                                <p:cTn id="154" presetID="2" presetClass="entr" presetSubtype="4" fill="hold" grpId="0" nodeType="afterEffect">
                                  <p:stCondLst>
                                    <p:cond delay="0"/>
                                  </p:stCondLst>
                                  <p:childTnLst>
                                    <p:set>
                                      <p:cBhvr>
                                        <p:cTn id="155" dur="1" fill="hold">
                                          <p:stCondLst>
                                            <p:cond delay="0"/>
                                          </p:stCondLst>
                                        </p:cTn>
                                        <p:tgtEl>
                                          <p:spTgt spid="109623"/>
                                        </p:tgtEl>
                                        <p:attrNameLst>
                                          <p:attrName>style.visibility</p:attrName>
                                        </p:attrNameLst>
                                      </p:cBhvr>
                                      <p:to>
                                        <p:strVal val="visible"/>
                                      </p:to>
                                    </p:set>
                                    <p:anim calcmode="lin" valueType="num">
                                      <p:cBhvr additive="base">
                                        <p:cTn id="156" dur="500" fill="hold"/>
                                        <p:tgtEl>
                                          <p:spTgt spid="109623"/>
                                        </p:tgtEl>
                                        <p:attrNameLst>
                                          <p:attrName>ppt_x</p:attrName>
                                        </p:attrNameLst>
                                      </p:cBhvr>
                                      <p:tavLst>
                                        <p:tav tm="0">
                                          <p:val>
                                            <p:strVal val="#ppt_x"/>
                                          </p:val>
                                        </p:tav>
                                        <p:tav tm="100000">
                                          <p:val>
                                            <p:strVal val="#ppt_x"/>
                                          </p:val>
                                        </p:tav>
                                      </p:tavLst>
                                    </p:anim>
                                    <p:anim calcmode="lin" valueType="num">
                                      <p:cBhvr additive="base">
                                        <p:cTn id="157" dur="500" fill="hold"/>
                                        <p:tgtEl>
                                          <p:spTgt spid="109623"/>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109622"/>
                                        </p:tgtEl>
                                        <p:attrNameLst>
                                          <p:attrName>style.visibility</p:attrName>
                                        </p:attrNameLst>
                                      </p:cBhvr>
                                      <p:to>
                                        <p:strVal val="visible"/>
                                      </p:to>
                                    </p:set>
                                    <p:anim calcmode="lin" valueType="num">
                                      <p:cBhvr additive="base">
                                        <p:cTn id="160" dur="500" fill="hold"/>
                                        <p:tgtEl>
                                          <p:spTgt spid="109622"/>
                                        </p:tgtEl>
                                        <p:attrNameLst>
                                          <p:attrName>ppt_x</p:attrName>
                                        </p:attrNameLst>
                                      </p:cBhvr>
                                      <p:tavLst>
                                        <p:tav tm="0">
                                          <p:val>
                                            <p:strVal val="#ppt_x"/>
                                          </p:val>
                                        </p:tav>
                                        <p:tav tm="100000">
                                          <p:val>
                                            <p:strVal val="#ppt_x"/>
                                          </p:val>
                                        </p:tav>
                                      </p:tavLst>
                                    </p:anim>
                                    <p:anim calcmode="lin" valueType="num">
                                      <p:cBhvr additive="base">
                                        <p:cTn id="161" dur="500" fill="hold"/>
                                        <p:tgtEl>
                                          <p:spTgt spid="109622"/>
                                        </p:tgtEl>
                                        <p:attrNameLst>
                                          <p:attrName>ppt_y</p:attrName>
                                        </p:attrNameLst>
                                      </p:cBhvr>
                                      <p:tavLst>
                                        <p:tav tm="0">
                                          <p:val>
                                            <p:strVal val="1+#ppt_h/2"/>
                                          </p:val>
                                        </p:tav>
                                        <p:tav tm="100000">
                                          <p:val>
                                            <p:strVal val="#ppt_y"/>
                                          </p:val>
                                        </p:tav>
                                      </p:tavLst>
                                    </p:anim>
                                  </p:childTnLst>
                                </p:cTn>
                              </p:par>
                              <p:par>
                                <p:cTn id="162" presetID="2" presetClass="entr" presetSubtype="4" fill="hold" grpId="0" nodeType="withEffect">
                                  <p:stCondLst>
                                    <p:cond delay="0"/>
                                  </p:stCondLst>
                                  <p:childTnLst>
                                    <p:set>
                                      <p:cBhvr>
                                        <p:cTn id="163" dur="1" fill="hold">
                                          <p:stCondLst>
                                            <p:cond delay="0"/>
                                          </p:stCondLst>
                                        </p:cTn>
                                        <p:tgtEl>
                                          <p:spTgt spid="109624"/>
                                        </p:tgtEl>
                                        <p:attrNameLst>
                                          <p:attrName>style.visibility</p:attrName>
                                        </p:attrNameLst>
                                      </p:cBhvr>
                                      <p:to>
                                        <p:strVal val="visible"/>
                                      </p:to>
                                    </p:set>
                                    <p:anim calcmode="lin" valueType="num">
                                      <p:cBhvr additive="base">
                                        <p:cTn id="164" dur="500" fill="hold"/>
                                        <p:tgtEl>
                                          <p:spTgt spid="109624"/>
                                        </p:tgtEl>
                                        <p:attrNameLst>
                                          <p:attrName>ppt_x</p:attrName>
                                        </p:attrNameLst>
                                      </p:cBhvr>
                                      <p:tavLst>
                                        <p:tav tm="0">
                                          <p:val>
                                            <p:strVal val="#ppt_x"/>
                                          </p:val>
                                        </p:tav>
                                        <p:tav tm="100000">
                                          <p:val>
                                            <p:strVal val="#ppt_x"/>
                                          </p:val>
                                        </p:tav>
                                      </p:tavLst>
                                    </p:anim>
                                    <p:anim calcmode="lin" valueType="num">
                                      <p:cBhvr additive="base">
                                        <p:cTn id="165" dur="500" fill="hold"/>
                                        <p:tgtEl>
                                          <p:spTgt spid="1096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p:bldP spid="249862" grpId="0"/>
      <p:bldP spid="249895" grpId="0"/>
      <p:bldP spid="249896" grpId="0"/>
      <p:bldP spid="249898" grpId="0"/>
      <p:bldP spid="249899" grpId="0"/>
      <p:bldP spid="11288" grpId="0"/>
      <p:bldP spid="11288" grpId="1"/>
      <p:bldP spid="103" grpId="0" animBg="1"/>
      <p:bldP spid="103" grpId="1" animBg="1"/>
      <p:bldP spid="104" grpId="0" animBg="1"/>
      <p:bldP spid="104" grpId="1" animBg="1"/>
      <p:bldP spid="109622" grpId="0" animBg="1"/>
      <p:bldP spid="109623" grpId="0" animBg="1"/>
      <p:bldP spid="109624" grpId="0" animBg="1"/>
      <p:bldP spid="109625" grpId="0" animBg="1"/>
      <p:bldP spid="109625" grpId="1" animBg="1"/>
      <p:bldP spid="59" grpId="0" animBg="1"/>
      <p:bldP spid="59" grpId="1" animBg="1"/>
      <p:bldP spid="59" grpId="2" animBg="1"/>
      <p:bldP spid="64" grpId="0" animBg="1"/>
      <p:bldP spid="64" grpId="1" animBg="1"/>
      <p:bldP spid="64" grpId="2" animBg="1"/>
      <p:bldP spid="11301" grpId="0"/>
      <p:bldP spid="11301" grpId="1"/>
      <p:bldP spid="66" grpId="0" animBg="1"/>
      <p:bldP spid="66" grpId="1" animBg="1"/>
      <p:bldP spid="66" grpId="2" animBg="1"/>
      <p:bldP spid="60" grpId="0"/>
      <p:bldP spid="60" grpId="1"/>
      <p:bldP spid="61" grpId="0"/>
      <p:bldP spid="61" grpId="1"/>
      <p:bldP spid="62" grpId="0"/>
      <p:bldP spid="6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6" name="Picture 2"/>
          <p:cNvPicPr>
            <a:picLocks noChangeAspect="1" noChangeArrowheads="1"/>
          </p:cNvPicPr>
          <p:nvPr/>
        </p:nvPicPr>
        <p:blipFill>
          <a:blip r:embed="rId2" cstate="print"/>
          <a:srcRect/>
          <a:stretch>
            <a:fillRect/>
          </a:stretch>
        </p:blipFill>
        <p:spPr bwMode="auto">
          <a:xfrm>
            <a:off x="4648200" y="4414838"/>
            <a:ext cx="4341813" cy="2443162"/>
          </a:xfrm>
          <a:prstGeom prst="rect">
            <a:avLst/>
          </a:prstGeom>
          <a:noFill/>
          <a:ln w="9525">
            <a:noFill/>
            <a:miter lim="800000"/>
            <a:headEnd/>
            <a:tailEnd/>
          </a:ln>
          <a:effectLst/>
        </p:spPr>
      </p:pic>
      <p:sp>
        <p:nvSpPr>
          <p:cNvPr id="830467" name="Rectangle 3"/>
          <p:cNvSpPr>
            <a:spLocks noGrp="1" noChangeArrowheads="1"/>
          </p:cNvSpPr>
          <p:nvPr>
            <p:ph type="title"/>
          </p:nvPr>
        </p:nvSpPr>
        <p:spPr>
          <a:xfrm>
            <a:off x="457200" y="0"/>
            <a:ext cx="8229600" cy="1384300"/>
          </a:xfrm>
        </p:spPr>
        <p:txBody>
          <a:bodyPr/>
          <a:lstStyle/>
          <a:p>
            <a:r>
              <a:rPr lang="en-US"/>
              <a:t>Winter Case Using TPW</a:t>
            </a:r>
          </a:p>
        </p:txBody>
      </p:sp>
      <p:pic>
        <p:nvPicPr>
          <p:cNvPr id="830468" name="Picture 4"/>
          <p:cNvPicPr>
            <a:picLocks noChangeAspect="1" noChangeArrowheads="1"/>
          </p:cNvPicPr>
          <p:nvPr/>
        </p:nvPicPr>
        <p:blipFill>
          <a:blip r:embed="rId3" cstate="print"/>
          <a:srcRect/>
          <a:stretch>
            <a:fillRect/>
          </a:stretch>
        </p:blipFill>
        <p:spPr bwMode="auto">
          <a:xfrm>
            <a:off x="4876800" y="1295400"/>
            <a:ext cx="1906588" cy="2438400"/>
          </a:xfrm>
          <a:prstGeom prst="rect">
            <a:avLst/>
          </a:prstGeom>
          <a:noFill/>
          <a:ln w="9525">
            <a:noFill/>
            <a:miter lim="800000"/>
            <a:headEnd/>
            <a:tailEnd/>
          </a:ln>
          <a:effectLst/>
        </p:spPr>
      </p:pic>
      <p:pic>
        <p:nvPicPr>
          <p:cNvPr id="830469" name="Picture 5"/>
          <p:cNvPicPr>
            <a:picLocks noChangeAspect="1" noChangeArrowheads="1"/>
          </p:cNvPicPr>
          <p:nvPr/>
        </p:nvPicPr>
        <p:blipFill>
          <a:blip r:embed="rId4" cstate="print"/>
          <a:srcRect/>
          <a:stretch>
            <a:fillRect/>
          </a:stretch>
        </p:blipFill>
        <p:spPr bwMode="auto">
          <a:xfrm>
            <a:off x="6934200" y="1524000"/>
            <a:ext cx="2044700" cy="2209800"/>
          </a:xfrm>
          <a:prstGeom prst="rect">
            <a:avLst/>
          </a:prstGeom>
          <a:noFill/>
          <a:ln w="9525">
            <a:noFill/>
            <a:miter lim="800000"/>
            <a:headEnd/>
            <a:tailEnd/>
          </a:ln>
          <a:effectLst/>
        </p:spPr>
      </p:pic>
      <p:sp>
        <p:nvSpPr>
          <p:cNvPr id="830470" name="Text Box 6"/>
          <p:cNvSpPr txBox="1">
            <a:spLocks noChangeArrowheads="1"/>
          </p:cNvSpPr>
          <p:nvPr/>
        </p:nvSpPr>
        <p:spPr bwMode="auto">
          <a:xfrm>
            <a:off x="381000" y="1371600"/>
            <a:ext cx="4343400" cy="4125913"/>
          </a:xfrm>
          <a:prstGeom prst="rect">
            <a:avLst/>
          </a:prstGeom>
          <a:noFill/>
          <a:ln w="9525">
            <a:noFill/>
            <a:miter lim="800000"/>
            <a:headEnd/>
            <a:tailEnd/>
          </a:ln>
          <a:effectLst/>
        </p:spPr>
        <p:txBody>
          <a:bodyPr>
            <a:spAutoFit/>
          </a:bodyPr>
          <a:lstStyle/>
          <a:p>
            <a:pPr eaLnBrk="1" hangingPunct="1">
              <a:spcBef>
                <a:spcPct val="50000"/>
              </a:spcBef>
            </a:pPr>
            <a:r>
              <a:rPr lang="en-US" sz="1600"/>
              <a:t>• Feb 5-6 2010 event exhibited a huge supply of moisture with TPW anomalies for large portion of E CONUS at 250% of normal</a:t>
            </a:r>
          </a:p>
          <a:p>
            <a:pPr eaLnBrk="1" hangingPunct="1">
              <a:spcBef>
                <a:spcPct val="50000"/>
              </a:spcBef>
            </a:pPr>
            <a:r>
              <a:rPr lang="en-US" sz="1600"/>
              <a:t>•Continuous PW Plume originating in the ITCZ nosed into SE USA with 45-60mm of TPW. Provided plenty of moisture for WCB to produce warm air advection precipitation</a:t>
            </a:r>
          </a:p>
          <a:p>
            <a:pPr eaLnBrk="1" hangingPunct="1">
              <a:spcBef>
                <a:spcPct val="50000"/>
              </a:spcBef>
            </a:pPr>
            <a:r>
              <a:rPr lang="en-US" sz="1600"/>
              <a:t>• As storm evolved could see 15-45 mm TROWAL/moisture wrapping into Mid Atlantic coastal plane helping to advect moisture into area of heavy snow</a:t>
            </a:r>
          </a:p>
          <a:p>
            <a:pPr eaLnBrk="1" hangingPunct="1">
              <a:spcBef>
                <a:spcPct val="50000"/>
              </a:spcBef>
            </a:pPr>
            <a:endParaRPr lang="en-US" sz="1600"/>
          </a:p>
          <a:p>
            <a:pPr eaLnBrk="1" hangingPunct="1">
              <a:spcBef>
                <a:spcPct val="50000"/>
              </a:spcBef>
            </a:pPr>
            <a:endParaRPr lang="en-US" sz="1600" b="1" u="sng">
              <a:cs typeface="Arial" pitchFamily="34" charset="0"/>
            </a:endParaRPr>
          </a:p>
          <a:p>
            <a:pPr eaLnBrk="1" hangingPunct="1">
              <a:spcBef>
                <a:spcPct val="50000"/>
              </a:spcBef>
            </a:pPr>
            <a:endParaRPr lang="en-US" sz="1600">
              <a:cs typeface="Arial" pitchFamily="34" charset="0"/>
            </a:endParaRPr>
          </a:p>
        </p:txBody>
      </p:sp>
      <p:pic>
        <p:nvPicPr>
          <p:cNvPr id="830471" name="Picture 7"/>
          <p:cNvPicPr>
            <a:picLocks noChangeAspect="1" noChangeArrowheads="1"/>
          </p:cNvPicPr>
          <p:nvPr/>
        </p:nvPicPr>
        <p:blipFill>
          <a:blip r:embed="rId5" cstate="print"/>
          <a:srcRect/>
          <a:stretch>
            <a:fillRect/>
          </a:stretch>
        </p:blipFill>
        <p:spPr bwMode="auto">
          <a:xfrm>
            <a:off x="152400" y="4441825"/>
            <a:ext cx="4038600" cy="2416175"/>
          </a:xfrm>
          <a:prstGeom prst="rect">
            <a:avLst/>
          </a:prstGeom>
          <a:noFill/>
          <a:ln w="9525">
            <a:noFill/>
            <a:miter lim="800000"/>
            <a:headEnd/>
            <a:tailEnd/>
          </a:ln>
          <a:effectLst/>
        </p:spPr>
      </p:pic>
      <p:sp>
        <p:nvSpPr>
          <p:cNvPr id="830472" name="Text Box 8"/>
          <p:cNvSpPr txBox="1">
            <a:spLocks noChangeArrowheads="1"/>
          </p:cNvSpPr>
          <p:nvPr/>
        </p:nvSpPr>
        <p:spPr bwMode="auto">
          <a:xfrm>
            <a:off x="4724400" y="4724400"/>
            <a:ext cx="2590800" cy="457200"/>
          </a:xfrm>
          <a:prstGeom prst="rect">
            <a:avLst/>
          </a:prstGeom>
          <a:solidFill>
            <a:schemeClr val="tx1"/>
          </a:solidFill>
          <a:ln w="9525">
            <a:noFill/>
            <a:miter lim="800000"/>
            <a:headEnd/>
            <a:tailEnd/>
          </a:ln>
          <a:effectLst/>
        </p:spPr>
        <p:txBody>
          <a:bodyPr>
            <a:spAutoFit/>
          </a:bodyPr>
          <a:lstStyle/>
          <a:p>
            <a:pPr eaLnBrk="1" hangingPunct="1">
              <a:spcBef>
                <a:spcPct val="50000"/>
              </a:spcBef>
            </a:pPr>
            <a:r>
              <a:rPr lang="en-US" sz="1200" b="1">
                <a:solidFill>
                  <a:schemeClr val="bg1"/>
                </a:solidFill>
              </a:rPr>
              <a:t>ATMOSHPHERIC RIVER CONNECTED TO ITCZ</a:t>
            </a:r>
          </a:p>
        </p:txBody>
      </p:sp>
      <p:sp>
        <p:nvSpPr>
          <p:cNvPr id="830473" name="Line 9"/>
          <p:cNvSpPr>
            <a:spLocks noChangeShapeType="1"/>
          </p:cNvSpPr>
          <p:nvPr/>
        </p:nvSpPr>
        <p:spPr bwMode="auto">
          <a:xfrm>
            <a:off x="6172200" y="5486400"/>
            <a:ext cx="1295400" cy="457200"/>
          </a:xfrm>
          <a:prstGeom prst="line">
            <a:avLst/>
          </a:prstGeom>
          <a:noFill/>
          <a:ln w="31750">
            <a:solidFill>
              <a:srgbClr val="FF00FF"/>
            </a:solidFill>
            <a:round/>
            <a:headEnd/>
            <a:tailEnd type="arrow" w="sm" len="sm"/>
          </a:ln>
          <a:effectLst/>
        </p:spPr>
        <p:txBody>
          <a:bodyPr/>
          <a:lstStyle/>
          <a:p>
            <a:endParaRPr lang="en-US"/>
          </a:p>
        </p:txBody>
      </p:sp>
      <p:sp>
        <p:nvSpPr>
          <p:cNvPr id="830474" name="Line 10"/>
          <p:cNvSpPr>
            <a:spLocks noChangeShapeType="1"/>
          </p:cNvSpPr>
          <p:nvPr/>
        </p:nvSpPr>
        <p:spPr bwMode="auto">
          <a:xfrm flipV="1">
            <a:off x="1371600" y="5486400"/>
            <a:ext cx="762000" cy="381000"/>
          </a:xfrm>
          <a:prstGeom prst="line">
            <a:avLst/>
          </a:prstGeom>
          <a:noFill/>
          <a:ln w="6350">
            <a:solidFill>
              <a:srgbClr val="FF0000"/>
            </a:solidFill>
            <a:round/>
            <a:headEnd/>
            <a:tailEnd type="triangle" w="sm" len="med"/>
          </a:ln>
          <a:effectLst/>
        </p:spPr>
        <p:txBody>
          <a:bodyPr/>
          <a:lstStyle/>
          <a:p>
            <a:endParaRPr lang="en-US"/>
          </a:p>
        </p:txBody>
      </p:sp>
      <p:sp>
        <p:nvSpPr>
          <p:cNvPr id="830475" name="Text Box 11"/>
          <p:cNvSpPr txBox="1">
            <a:spLocks noChangeArrowheads="1"/>
          </p:cNvSpPr>
          <p:nvPr/>
        </p:nvSpPr>
        <p:spPr bwMode="auto">
          <a:xfrm>
            <a:off x="457200" y="5638800"/>
            <a:ext cx="914400" cy="777875"/>
          </a:xfrm>
          <a:prstGeom prst="rect">
            <a:avLst/>
          </a:prstGeom>
          <a:noFill/>
          <a:ln w="9525">
            <a:noFill/>
            <a:miter lim="800000"/>
            <a:headEnd/>
            <a:tailEnd/>
          </a:ln>
          <a:effectLst/>
        </p:spPr>
        <p:txBody>
          <a:bodyPr>
            <a:spAutoFit/>
          </a:bodyPr>
          <a:lstStyle/>
          <a:p>
            <a:pPr eaLnBrk="1" hangingPunct="1">
              <a:spcBef>
                <a:spcPct val="50000"/>
              </a:spcBef>
            </a:pPr>
            <a:r>
              <a:rPr lang="en-US" sz="1000" b="1">
                <a:solidFill>
                  <a:srgbClr val="FF0000"/>
                </a:solidFill>
              </a:rPr>
              <a:t>200-250% PW Anomalies</a:t>
            </a:r>
          </a:p>
          <a:p>
            <a:pPr eaLnBrk="1" hangingPunct="1">
              <a:spcBef>
                <a:spcPct val="50000"/>
              </a:spcBef>
            </a:pPr>
            <a:endParaRPr lang="en-US" sz="1000" b="1">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457200" y="0"/>
            <a:ext cx="8229600" cy="1384300"/>
          </a:xfrm>
        </p:spPr>
        <p:txBody>
          <a:bodyPr/>
          <a:lstStyle/>
          <a:p>
            <a:r>
              <a:rPr lang="en-US"/>
              <a:t>GOES Sounder Derived Products</a:t>
            </a:r>
          </a:p>
        </p:txBody>
      </p:sp>
      <p:pic>
        <p:nvPicPr>
          <p:cNvPr id="831491" name="Picture 3"/>
          <p:cNvPicPr>
            <a:picLocks noChangeAspect="1" noChangeArrowheads="1"/>
          </p:cNvPicPr>
          <p:nvPr/>
        </p:nvPicPr>
        <p:blipFill>
          <a:blip r:embed="rId2" cstate="print"/>
          <a:srcRect/>
          <a:stretch>
            <a:fillRect/>
          </a:stretch>
        </p:blipFill>
        <p:spPr bwMode="auto">
          <a:xfrm>
            <a:off x="533400" y="1295400"/>
            <a:ext cx="4132263" cy="1836738"/>
          </a:xfrm>
          <a:prstGeom prst="rect">
            <a:avLst/>
          </a:prstGeom>
          <a:noFill/>
          <a:ln w="9525">
            <a:noFill/>
            <a:miter lim="800000"/>
            <a:headEnd/>
            <a:tailEnd/>
          </a:ln>
          <a:effectLst/>
        </p:spPr>
      </p:pic>
      <p:pic>
        <p:nvPicPr>
          <p:cNvPr id="831492" name="Picture 4"/>
          <p:cNvPicPr>
            <a:picLocks noChangeAspect="1" noChangeArrowheads="1"/>
          </p:cNvPicPr>
          <p:nvPr/>
        </p:nvPicPr>
        <p:blipFill>
          <a:blip r:embed="rId3" cstate="print"/>
          <a:srcRect/>
          <a:stretch>
            <a:fillRect/>
          </a:stretch>
        </p:blipFill>
        <p:spPr bwMode="auto">
          <a:xfrm>
            <a:off x="609600" y="3581400"/>
            <a:ext cx="3656013" cy="2743200"/>
          </a:xfrm>
          <a:prstGeom prst="rect">
            <a:avLst/>
          </a:prstGeom>
          <a:noFill/>
          <a:ln w="9525">
            <a:noFill/>
            <a:miter lim="800000"/>
            <a:headEnd/>
            <a:tailEnd/>
          </a:ln>
          <a:effectLst/>
        </p:spPr>
      </p:pic>
      <p:sp>
        <p:nvSpPr>
          <p:cNvPr id="831493" name="Text Box 5"/>
          <p:cNvSpPr txBox="1">
            <a:spLocks noChangeArrowheads="1"/>
          </p:cNvSpPr>
          <p:nvPr/>
        </p:nvSpPr>
        <p:spPr bwMode="auto">
          <a:xfrm>
            <a:off x="1371600" y="3124200"/>
            <a:ext cx="2362200" cy="366713"/>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ahoma" pitchFamily="34" charset="0"/>
              </a:rPr>
              <a:t>Precipitable Water</a:t>
            </a:r>
          </a:p>
        </p:txBody>
      </p:sp>
      <p:sp>
        <p:nvSpPr>
          <p:cNvPr id="831494" name="Rectangle 6"/>
          <p:cNvSpPr>
            <a:spLocks noChangeArrowheads="1"/>
          </p:cNvSpPr>
          <p:nvPr/>
        </p:nvSpPr>
        <p:spPr bwMode="auto">
          <a:xfrm>
            <a:off x="1905000" y="6248400"/>
            <a:ext cx="1589088" cy="366713"/>
          </a:xfrm>
          <a:prstGeom prst="rect">
            <a:avLst/>
          </a:prstGeom>
          <a:noFill/>
          <a:ln w="9525">
            <a:noFill/>
            <a:miter lim="800000"/>
            <a:headEnd/>
            <a:tailEnd/>
          </a:ln>
          <a:effectLst/>
        </p:spPr>
        <p:txBody>
          <a:bodyPr wrap="none">
            <a:spAutoFit/>
          </a:bodyPr>
          <a:lstStyle/>
          <a:p>
            <a:pPr>
              <a:spcBef>
                <a:spcPct val="50000"/>
              </a:spcBef>
            </a:pPr>
            <a:r>
              <a:rPr lang="en-US" b="1">
                <a:solidFill>
                  <a:srgbClr val="FF0000"/>
                </a:solidFill>
                <a:latin typeface="Tahoma" pitchFamily="34" charset="0"/>
              </a:rPr>
              <a:t>Lifted Index</a:t>
            </a:r>
          </a:p>
        </p:txBody>
      </p:sp>
      <p:pic>
        <p:nvPicPr>
          <p:cNvPr id="831495" name="Picture 7"/>
          <p:cNvPicPr>
            <a:picLocks noChangeAspect="1" noChangeArrowheads="1"/>
          </p:cNvPicPr>
          <p:nvPr/>
        </p:nvPicPr>
        <p:blipFill>
          <a:blip r:embed="rId4" cstate="print"/>
          <a:srcRect/>
          <a:stretch>
            <a:fillRect/>
          </a:stretch>
        </p:blipFill>
        <p:spPr bwMode="auto">
          <a:xfrm>
            <a:off x="5105400" y="1447800"/>
            <a:ext cx="3656013" cy="2743200"/>
          </a:xfrm>
          <a:prstGeom prst="rect">
            <a:avLst/>
          </a:prstGeom>
          <a:noFill/>
          <a:ln w="9525">
            <a:noFill/>
            <a:miter lim="800000"/>
            <a:headEnd/>
            <a:tailEnd/>
          </a:ln>
          <a:effectLst/>
        </p:spPr>
      </p:pic>
      <p:sp>
        <p:nvSpPr>
          <p:cNvPr id="831496" name="Rectangle 8"/>
          <p:cNvSpPr>
            <a:spLocks noChangeArrowheads="1"/>
          </p:cNvSpPr>
          <p:nvPr/>
        </p:nvSpPr>
        <p:spPr bwMode="auto">
          <a:xfrm>
            <a:off x="6477000" y="4267200"/>
            <a:ext cx="754063" cy="366713"/>
          </a:xfrm>
          <a:prstGeom prst="rect">
            <a:avLst/>
          </a:prstGeom>
          <a:noFill/>
          <a:ln w="9525">
            <a:noFill/>
            <a:miter lim="800000"/>
            <a:headEnd/>
            <a:tailEnd/>
          </a:ln>
          <a:effectLst/>
        </p:spPr>
        <p:txBody>
          <a:bodyPr wrap="none">
            <a:spAutoFit/>
          </a:bodyPr>
          <a:lstStyle/>
          <a:p>
            <a:pPr>
              <a:spcBef>
                <a:spcPct val="50000"/>
              </a:spcBef>
            </a:pPr>
            <a:r>
              <a:rPr lang="en-US" b="1">
                <a:solidFill>
                  <a:srgbClr val="FF0000"/>
                </a:solidFill>
                <a:latin typeface="Tahoma" pitchFamily="34" charset="0"/>
              </a:rPr>
              <a:t>Cape</a:t>
            </a:r>
          </a:p>
        </p:txBody>
      </p:sp>
      <p:sp>
        <p:nvSpPr>
          <p:cNvPr id="831497" name="Rectangle 9"/>
          <p:cNvSpPr>
            <a:spLocks noGrp="1" noChangeArrowheads="1"/>
          </p:cNvSpPr>
          <p:nvPr>
            <p:ph type="body" idx="1"/>
          </p:nvPr>
        </p:nvSpPr>
        <p:spPr>
          <a:xfrm>
            <a:off x="4495800" y="5486400"/>
            <a:ext cx="4343400" cy="838200"/>
          </a:xfrm>
          <a:noFill/>
          <a:ln/>
        </p:spPr>
        <p:txBody>
          <a:bodyPr/>
          <a:lstStyle/>
          <a:p>
            <a:r>
              <a:rPr lang="en-US"/>
              <a:t>Updated Hourly</a:t>
            </a:r>
            <a:br>
              <a:rPr lang="en-US"/>
            </a:br>
            <a:endParaRPr lang="en-US"/>
          </a:p>
          <a:p>
            <a:endParaRPr lang="en-US" sz="1800">
              <a:solidFill>
                <a:srgbClr val="FF0000"/>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8521</TotalTime>
  <Words>2807</Words>
  <Application>Microsoft Office PowerPoint</Application>
  <PresentationFormat>On-screen Show (4:3)</PresentationFormat>
  <Paragraphs>544</Paragraphs>
  <Slides>42</Slides>
  <Notes>23</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Orbit</vt:lpstr>
      <vt:lpstr>Slide 1</vt:lpstr>
      <vt:lpstr>Outline of Presentation</vt:lpstr>
      <vt:lpstr>NESDIS Satellite Analysis Branch</vt:lpstr>
      <vt:lpstr>Operations</vt:lpstr>
      <vt:lpstr>Products</vt:lpstr>
      <vt:lpstr>Slide 6</vt:lpstr>
      <vt:lpstr>Slide 7</vt:lpstr>
      <vt:lpstr>Winter Case Using TPW</vt:lpstr>
      <vt:lpstr>GOES Sounder Derived Products</vt:lpstr>
      <vt:lpstr>GOES Operational and Experimental Winds</vt:lpstr>
      <vt:lpstr>Automated Satellite Estimates 1, 3, 6, 24 HR estimates</vt:lpstr>
      <vt:lpstr>Auto-estimate Technique</vt:lpstr>
      <vt:lpstr>Slide 13</vt:lpstr>
      <vt:lpstr>Slide 14</vt:lpstr>
      <vt:lpstr>Possible Future changes</vt:lpstr>
      <vt:lpstr>Questions?</vt:lpstr>
      <vt:lpstr>Slide 17</vt:lpstr>
      <vt:lpstr>Satellite Analysis Branch Tropical Program History</vt:lpstr>
      <vt:lpstr>Tropical Program</vt:lpstr>
      <vt:lpstr>Tropical Cyclone Center Location and Intensity Estimation </vt:lpstr>
      <vt:lpstr>NOAA  Satellite Imagery on the Web</vt:lpstr>
      <vt:lpstr>Tropics - 2008</vt:lpstr>
      <vt:lpstr>NOAA's GOES Satellites:  Current, Future Status, and Short-Term Plans </vt:lpstr>
      <vt:lpstr>Geostationary Satellites </vt:lpstr>
      <vt:lpstr>Current GOES Fleet</vt:lpstr>
      <vt:lpstr>Slide 26</vt:lpstr>
      <vt:lpstr>GOES-13:  Less Thermal Distortion</vt:lpstr>
      <vt:lpstr> GOES-12/13  (During eclipse) </vt:lpstr>
      <vt:lpstr>Satellite Imagery to  National Weather Service http://www.nws.noaa.gov/om/ord/iob/NOAAPORT/index.shtml </vt:lpstr>
      <vt:lpstr>GOES-R</vt:lpstr>
      <vt:lpstr>GOES–R Milestones and Future</vt:lpstr>
      <vt:lpstr>GOES-R Products</vt:lpstr>
      <vt:lpstr>Slide 33</vt:lpstr>
      <vt:lpstr>Slide 34</vt:lpstr>
      <vt:lpstr>Slide 35</vt:lpstr>
      <vt:lpstr>Slide 36</vt:lpstr>
      <vt:lpstr>Slide 37</vt:lpstr>
      <vt:lpstr>The GOES-R Proving Ground</vt:lpstr>
      <vt:lpstr>GOES-R User Readiness</vt:lpstr>
      <vt:lpstr>Training and Education</vt:lpstr>
      <vt:lpstr>Slide 41</vt:lpstr>
      <vt:lpstr> Dallas Fort Worth WFO and West Gulf River Forecast Center January 10, 2013 </vt:lpstr>
    </vt:vector>
  </TitlesOfParts>
  <Company>SSD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NESDIS/AWC VOLCANIC ASH TRAININING SESSION</dc:title>
  <dc:creator>jkibler</dc:creator>
  <cp:lastModifiedBy>admin</cp:lastModifiedBy>
  <cp:revision>192</cp:revision>
  <dcterms:created xsi:type="dcterms:W3CDTF">2007-02-07T16:29:49Z</dcterms:created>
  <dcterms:modified xsi:type="dcterms:W3CDTF">2013-01-10T14:53:41Z</dcterms:modified>
</cp:coreProperties>
</file>