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4" r:id="rId3"/>
    <p:sldId id="267" r:id="rId4"/>
    <p:sldId id="270" r:id="rId5"/>
    <p:sldId id="269" r:id="rId6"/>
    <p:sldId id="272" r:id="rId7"/>
    <p:sldId id="288" r:id="rId8"/>
    <p:sldId id="273" r:id="rId9"/>
    <p:sldId id="302" r:id="rId10"/>
    <p:sldId id="274" r:id="rId11"/>
    <p:sldId id="292" r:id="rId12"/>
    <p:sldId id="295" r:id="rId13"/>
    <p:sldId id="287" r:id="rId14"/>
    <p:sldId id="277" r:id="rId15"/>
    <p:sldId id="291" r:id="rId16"/>
    <p:sldId id="286" r:id="rId17"/>
    <p:sldId id="297" r:id="rId18"/>
    <p:sldId id="293" r:id="rId19"/>
    <p:sldId id="29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915CE"/>
    <a:srgbClr val="CEC9A2"/>
    <a:srgbClr val="CCFFFF"/>
    <a:srgbClr val="66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48" autoAdjust="0"/>
    <p:restoredTop sz="94660"/>
  </p:normalViewPr>
  <p:slideViewPr>
    <p:cSldViewPr snapToGrid="0" snapToObjects="1">
      <p:cViewPr>
        <p:scale>
          <a:sx n="50" d="100"/>
          <a:sy n="50" d="100"/>
        </p:scale>
        <p:origin x="-186" y="-4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9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6A988577-4999-421C-A026-656ECF57BE46}" type="datetimeFigureOut">
              <a:rPr lang="en-US" smtClean="0"/>
              <a:pPr/>
              <a:t>11/19/2014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F1519353-868C-4003-AFF2-34BF31658B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3299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3C122327-750F-4CB1-B080-F800BC709F11}" type="datetimeFigureOut">
              <a:rPr lang="en-US" smtClean="0"/>
              <a:pPr/>
              <a:t>11/19/2014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ACB6C6BA-C558-48F0-BE8C-E4E1167C80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92921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C6BA-C558-48F0-BE8C-E4E1167C805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5123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Dolly and Norbert’s moisture remnants</a:t>
            </a:r>
            <a:r>
              <a:rPr lang="en-US" baseline="0" dirty="0" smtClean="0"/>
              <a:t> combined and focused along a moist boundary over the middle of the country on Sep 9 into the morning of Sep 10 over northern Missouri.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C6BA-C558-48F0-BE8C-E4E1167C805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C6BA-C558-48F0-BE8C-E4E1167C805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C6BA-C558-48F0-BE8C-E4E1167C805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1511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C6BA-C558-48F0-BE8C-E4E1167C805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2849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C6BA-C558-48F0-BE8C-E4E1167C805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6541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C6BA-C558-48F0-BE8C-E4E1167C805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1303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C6BA-C558-48F0-BE8C-E4E1167C805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3180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C6BA-C558-48F0-BE8C-E4E1167C805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8826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C6BA-C558-48F0-BE8C-E4E1167C805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9549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C6BA-C558-48F0-BE8C-E4E1167C805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87890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C6BA-C558-48F0-BE8C-E4E1167C805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8353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C6BA-C558-48F0-BE8C-E4E1167C805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2155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C6BA-C558-48F0-BE8C-E4E1167C805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2155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6E4C6-821A-43DB-A083-03DCF0548304}" type="slidenum">
              <a:rPr lang="es-ES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465296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ED39B9-D29A-4FCF-A357-BA9DFF82C456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90986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C7403-0CFD-499C-9CF5-B2B877C5DE7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387703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7BE90-B889-4A61-9811-E99704A5DC2E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123223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81356-AF7A-4C2A-AA9A-914374CA355E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49201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DF398D-BE64-4ACA-A844-2CC4DE01539B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452743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D7548-64FF-4A4C-B265-8FD489E7BAEB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866928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D12A3-0925-4FEE-92E9-555064CFF24F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52705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F4D9D-0514-4926-8811-7B0FD8DC28A1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10391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DB5C5-51C3-428D-B0E4-A815FD9AD65F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72958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06434-8517-4B02-A7D5-C1D31DA4B64D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760060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94566E98-00C7-4148-A4A8-D45E167AD1D6}" type="datetime1">
              <a:rPr lang="en-US" smtClean="0"/>
              <a:pPr/>
              <a:t>11/19/2014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7B6E6DD-6FE4-41E0-B105-B54E36943C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SUlogo2.gif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7628350" y="6195938"/>
            <a:ext cx="1515649" cy="662062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676836" y="6416302"/>
            <a:ext cx="60579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spc="30" dirty="0" smtClean="0">
                <a:latin typeface="Arial" pitchFamily="34" charset="0"/>
                <a:cs typeface="Arial" pitchFamily="34" charset="0"/>
              </a:rPr>
              <a:t>Cooperative Institute for Research in the Atmosphere</a:t>
            </a:r>
            <a:endParaRPr lang="en-US" sz="1600" b="1" spc="3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CIRA-logo-color-ltbg-4in.gif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0" y="6124673"/>
            <a:ext cx="1803748" cy="733327"/>
          </a:xfrm>
          <a:prstGeom prst="rect">
            <a:avLst/>
          </a:prstGeom>
        </p:spPr>
      </p:pic>
      <p:grpSp>
        <p:nvGrpSpPr>
          <p:cNvPr id="10" name="Group 19"/>
          <p:cNvGrpSpPr>
            <a:grpSpLocks/>
          </p:cNvGrpSpPr>
          <p:nvPr userDrawn="1"/>
        </p:nvGrpSpPr>
        <p:grpSpPr bwMode="auto">
          <a:xfrm>
            <a:off x="1771911" y="6271887"/>
            <a:ext cx="5715000" cy="153988"/>
            <a:chOff x="1295400" y="6248400"/>
            <a:chExt cx="5943600" cy="153988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1295400" y="6248400"/>
              <a:ext cx="5943600" cy="1588"/>
            </a:xfrm>
            <a:prstGeom prst="line">
              <a:avLst/>
            </a:prstGeom>
            <a:ln w="7620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295400" y="6324600"/>
              <a:ext cx="5943600" cy="1588"/>
            </a:xfrm>
            <a:prstGeom prst="line">
              <a:avLst/>
            </a:prstGeom>
            <a:ln w="762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1295400" y="6400800"/>
              <a:ext cx="5943600" cy="1588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hyperlink" Target="ftp://satepsanone.nesdis.noaa.gov/Presentations/Other/LPW_Briefing_for_NWS_November21,2014.pptx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at.cira.colostate.edu/sport/layered/blended/profile_zoom1.htm" TargetMode="Externa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at.cira.colostate.edu/LPW_Animation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://weather.msfc.nasa.gov/cgi-bin/sportPublishData.pl?dataset=cirapw" TargetMode="External"/><Relationship Id="rId4" Type="http://schemas.openxmlformats.org/officeDocument/2006/relationships/hyperlink" Target="http://cat.cira.colostate.edu/sport/layered/blended/lpw.htm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gif"/><Relationship Id="rId7" Type="http://schemas.openxmlformats.org/officeDocument/2006/relationships/hyperlink" Target="http://cimss.ssec.wisc.edu/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07032"/>
            <a:ext cx="7772400" cy="1470025"/>
          </a:xfrm>
        </p:spPr>
        <p:txBody>
          <a:bodyPr/>
          <a:lstStyle/>
          <a:p>
            <a:r>
              <a:rPr lang="en-US" b="1" dirty="0" smtClean="0"/>
              <a:t>Layer Precipitable Water (LPW) Briefing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0847" y="2363841"/>
            <a:ext cx="6836733" cy="1752600"/>
          </a:xfrm>
        </p:spPr>
        <p:txBody>
          <a:bodyPr/>
          <a:lstStyle/>
          <a:p>
            <a:r>
              <a:rPr lang="en-US" dirty="0" smtClean="0"/>
              <a:t>21 November 2014</a:t>
            </a:r>
            <a:endParaRPr lang="en-US" sz="2000" dirty="0" smtClean="0"/>
          </a:p>
          <a:p>
            <a:r>
              <a:rPr lang="en-US" sz="2000" b="1" dirty="0" smtClean="0"/>
              <a:t>Sheldon </a:t>
            </a:r>
            <a:r>
              <a:rPr lang="en-US" sz="2000" b="1" dirty="0" err="1" smtClean="0"/>
              <a:t>Kusselson</a:t>
            </a:r>
            <a:r>
              <a:rPr lang="en-US" sz="2000" b="1" dirty="0" smtClean="0"/>
              <a:t>                                                        </a:t>
            </a:r>
          </a:p>
          <a:p>
            <a:r>
              <a:rPr lang="en-US" sz="1800" b="1" dirty="0" smtClean="0"/>
              <a:t>NOAA/NESDIS/OSPO/SPSD/Satellite Analysis Branch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Contributions by</a:t>
            </a:r>
          </a:p>
          <a:p>
            <a:r>
              <a:rPr lang="en-US" sz="1800" dirty="0" smtClean="0"/>
              <a:t>John Forsythe, Stan Kidder (CIRA/Colorado State University)</a:t>
            </a:r>
          </a:p>
          <a:p>
            <a:r>
              <a:rPr lang="en-US" sz="1800" dirty="0" smtClean="0"/>
              <a:t>Kevin </a:t>
            </a:r>
            <a:r>
              <a:rPr lang="en-US" sz="1800" dirty="0" err="1" smtClean="0"/>
              <a:t>Fuell</a:t>
            </a:r>
            <a:r>
              <a:rPr lang="en-US" sz="1800" dirty="0" smtClean="0"/>
              <a:t>, Anita </a:t>
            </a:r>
            <a:r>
              <a:rPr lang="en-US" sz="1800" dirty="0" err="1" smtClean="0"/>
              <a:t>LeRoy</a:t>
            </a:r>
            <a:r>
              <a:rPr lang="en-US" sz="1800" dirty="0" smtClean="0"/>
              <a:t> (NASA/</a:t>
            </a:r>
            <a:r>
              <a:rPr lang="en-US" sz="1800" dirty="0" err="1" smtClean="0"/>
              <a:t>SPoRT</a:t>
            </a:r>
            <a:r>
              <a:rPr lang="en-US" sz="1800" dirty="0" smtClean="0"/>
              <a:t> via UAH)</a:t>
            </a:r>
          </a:p>
          <a:p>
            <a:endParaRPr lang="en-US" sz="1800" dirty="0" smtClean="0"/>
          </a:p>
          <a:p>
            <a:r>
              <a:rPr lang="en-US" sz="1800" dirty="0" smtClean="0"/>
              <a:t>Luis Rosa (NWS San Juan, Puerto Rico) and                                       Christopher </a:t>
            </a:r>
            <a:r>
              <a:rPr lang="en-US" sz="1800" dirty="0" err="1" smtClean="0"/>
              <a:t>Gitro</a:t>
            </a:r>
            <a:r>
              <a:rPr lang="en-US" sz="1800" dirty="0" smtClean="0"/>
              <a:t> (NWS Pleasant Hill, Missouri)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D7B6E6DD-6FE4-41E0-B105-B54E36943CA0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081" b="12247"/>
          <a:stretch/>
        </p:blipFill>
        <p:spPr bwMode="auto">
          <a:xfrm>
            <a:off x="47625" y="21261"/>
            <a:ext cx="9048750" cy="78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4591" y="6668310"/>
            <a:ext cx="2392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973495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hlinkClick r:id="rId4"/>
              </a:rPr>
              <a:t>ftp://satepsanone.nesdis.noaa.gov/Presentations/Other/LPW_Briefing_for_NWS_November21,2014.pptx</a:t>
            </a:r>
            <a:r>
              <a:rPr lang="en-US" sz="1200" dirty="0" smtClean="0"/>
              <a:t>  </a:t>
            </a:r>
            <a:endParaRPr lang="en-US" sz="12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6989422" y="4512635"/>
            <a:ext cx="2069762" cy="1455028"/>
            <a:chOff x="7067888" y="1619259"/>
            <a:chExt cx="2069762" cy="14550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250" y="1772863"/>
              <a:ext cx="2057400" cy="1213278"/>
            </a:xfrm>
            <a:prstGeom prst="rect">
              <a:avLst/>
            </a:prstGeom>
          </p:spPr>
        </p:pic>
        <p:pic>
          <p:nvPicPr>
            <p:cNvPr id="13" name="Picture 2" descr="http://cat.cira.colostate.edu/sport/layered/blended/web_lpw_sport_table_colorbar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9162" b="65135"/>
            <a:stretch>
              <a:fillRect/>
            </a:stretch>
          </p:blipFill>
          <p:spPr bwMode="auto">
            <a:xfrm>
              <a:off x="7085140" y="2982641"/>
              <a:ext cx="2045879" cy="916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067888" y="1619259"/>
              <a:ext cx="205739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00 UTC 8 Sep 2013</a:t>
              </a:r>
              <a:endParaRPr lang="en-US" sz="8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1065" y="4519794"/>
            <a:ext cx="2045879" cy="1449831"/>
            <a:chOff x="88317" y="1626418"/>
            <a:chExt cx="2045879" cy="144983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8317" y="1774506"/>
              <a:ext cx="2045879" cy="1206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 descr="http://cat.cira.colostate.edu/sport/layered/blended/web_lpw_sport_table_colorbar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9162" b="65135"/>
            <a:stretch>
              <a:fillRect/>
            </a:stretch>
          </p:blipFill>
          <p:spPr bwMode="auto">
            <a:xfrm>
              <a:off x="88317" y="2984603"/>
              <a:ext cx="2045879" cy="916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88317" y="1626418"/>
              <a:ext cx="20416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/>
                <a:t>00 UTC 10 Sep 2014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18748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884"/>
            <a:ext cx="9144000" cy="1143000"/>
          </a:xfrm>
        </p:spPr>
        <p:txBody>
          <a:bodyPr/>
          <a:lstStyle/>
          <a:p>
            <a:r>
              <a:rPr lang="en-US" sz="3200" b="1" dirty="0" smtClean="0"/>
              <a:t>LPW </a:t>
            </a:r>
            <a:r>
              <a:rPr lang="en-US" sz="3200" b="1" dirty="0" smtClean="0"/>
              <a:t>Strengths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6E6DD-6FE4-41E0-B105-B54E36943CA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961" y="2084013"/>
            <a:ext cx="7899991" cy="3317327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u="sng" dirty="0" smtClean="0"/>
              <a:t>Strengths</a:t>
            </a:r>
          </a:p>
          <a:p>
            <a:pPr marL="457200" indent="-457200"/>
            <a:r>
              <a:rPr lang="en-US" sz="2000" dirty="0" smtClean="0"/>
              <a:t>Vertical resolution to diagnose moisture distribution </a:t>
            </a:r>
            <a:r>
              <a:rPr lang="en-US" sz="2000" dirty="0" err="1" smtClean="0"/>
              <a:t>vs</a:t>
            </a:r>
            <a:r>
              <a:rPr lang="en-US" sz="2000" dirty="0" smtClean="0"/>
              <a:t> TPW whole column approach</a:t>
            </a:r>
          </a:p>
          <a:p>
            <a:pPr marL="457200" lvl="0" indent="-457200"/>
            <a:r>
              <a:rPr lang="en-US" sz="2000" dirty="0" smtClean="0"/>
              <a:t>Sounding </a:t>
            </a:r>
            <a:r>
              <a:rPr lang="en-US" sz="2000" dirty="0"/>
              <a:t>coverage over data-sparse oceans several times per day</a:t>
            </a:r>
          </a:p>
          <a:p>
            <a:pPr marL="457200" lvl="0" indent="-457200"/>
            <a:r>
              <a:rPr lang="en-US" sz="2000" dirty="0" smtClean="0"/>
              <a:t>Spatial </a:t>
            </a:r>
            <a:r>
              <a:rPr lang="en-US" sz="2000" dirty="0"/>
              <a:t>detail well beyond radiosonde network</a:t>
            </a:r>
          </a:p>
          <a:p>
            <a:pPr marL="457200" lvl="0" indent="-457200"/>
            <a:r>
              <a:rPr lang="en-US" sz="2000" dirty="0" smtClean="0"/>
              <a:t>Composite </a:t>
            </a:r>
            <a:r>
              <a:rPr lang="en-US" sz="2000" dirty="0"/>
              <a:t>of many similar instruments</a:t>
            </a:r>
          </a:p>
          <a:p>
            <a:pPr marL="457200" lvl="0" indent="-457200"/>
            <a:r>
              <a:rPr lang="en-US" sz="2000" dirty="0"/>
              <a:t>U</a:t>
            </a:r>
            <a:r>
              <a:rPr lang="en-US" sz="2000" dirty="0" smtClean="0"/>
              <a:t>se </a:t>
            </a:r>
            <a:r>
              <a:rPr lang="en-US" sz="2000" dirty="0"/>
              <a:t>of microwave data over land</a:t>
            </a:r>
          </a:p>
          <a:p>
            <a:pPr marL="457200" lvl="0" indent="-457200"/>
            <a:r>
              <a:rPr lang="en-US" sz="2000" dirty="0"/>
              <a:t>Microwave retrievals probe through </a:t>
            </a:r>
            <a:r>
              <a:rPr lang="en-US" sz="2000" dirty="0" smtClean="0"/>
              <a:t>clouds</a:t>
            </a:r>
          </a:p>
          <a:p>
            <a:pPr marL="457200" lvl="0" indent="-457200"/>
            <a:r>
              <a:rPr lang="en-US" sz="2000" dirty="0" smtClean="0"/>
              <a:t>Global areal coverage (beyond GOES sounder range)</a:t>
            </a:r>
            <a:endParaRPr lang="en-US" sz="20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8703"/>
            <a:ext cx="90471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53173" y="6650547"/>
            <a:ext cx="324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10</a:t>
            </a:r>
            <a:endParaRPr lang="en-US" sz="1000" dirty="0"/>
          </a:p>
        </p:txBody>
      </p:sp>
    </p:spTree>
    <p:extLst>
      <p:ext uri="{BB962C8B-B14F-4D97-AF65-F5344CB8AC3E}">
        <p14:creationId xmlns="" xmlns:p14="http://schemas.microsoft.com/office/powerpoint/2010/main" val="339470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0463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LPW </a:t>
            </a:r>
            <a:r>
              <a:rPr lang="en-US" sz="3200" b="1" dirty="0" smtClean="0"/>
              <a:t>Weaknesses</a:t>
            </a:r>
            <a:endParaRPr lang="en-US" sz="32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296" y="1627657"/>
            <a:ext cx="6587480" cy="451796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6E6DD-6FE4-41E0-B105-B54E36943CA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330" y="1562976"/>
            <a:ext cx="3625699" cy="4125433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 marL="169863" lvl="0" indent="-169863">
              <a:buNone/>
            </a:pPr>
            <a:r>
              <a:rPr lang="en-US" sz="1800" b="1" u="sng" dirty="0" smtClean="0"/>
              <a:t>Weaknesses</a:t>
            </a:r>
          </a:p>
          <a:p>
            <a:pPr marL="169863" lvl="0" indent="-169863"/>
            <a:r>
              <a:rPr lang="en-US" sz="1600" dirty="0" smtClean="0"/>
              <a:t>Discontinuities can occur due to time or instrument differences</a:t>
            </a:r>
          </a:p>
          <a:p>
            <a:pPr marL="169863" lvl="0" indent="-169863"/>
            <a:r>
              <a:rPr lang="en-US" sz="1600" dirty="0" smtClean="0"/>
              <a:t>Change in magnitude near land/ocean boundary possible</a:t>
            </a:r>
          </a:p>
          <a:p>
            <a:pPr marL="169863" lvl="0" indent="-169863"/>
            <a:r>
              <a:rPr lang="en-US" sz="1600" dirty="0" smtClean="0"/>
              <a:t>Less vertical detail than RAOBs or profilers</a:t>
            </a:r>
          </a:p>
          <a:p>
            <a:pPr marL="169863" lvl="0" indent="-169863"/>
            <a:r>
              <a:rPr lang="en-US" sz="1600" dirty="0" smtClean="0"/>
              <a:t>Satellite retrieval latency of 2-4 hours</a:t>
            </a:r>
          </a:p>
          <a:p>
            <a:pPr marL="169863" indent="-169863"/>
            <a:r>
              <a:rPr lang="en-US" sz="1600" dirty="0" smtClean="0"/>
              <a:t>AIRS retrievals (infrared) are somewhat different than microwave retrievals</a:t>
            </a:r>
          </a:p>
          <a:p>
            <a:pPr marL="457200" lvl="1" indent="-223838"/>
            <a:r>
              <a:rPr lang="en-US" sz="1600" dirty="0" smtClean="0"/>
              <a:t>Higher resolution has more detail (“noisy” variation)</a:t>
            </a:r>
          </a:p>
          <a:p>
            <a:pPr marL="457200" lvl="1" indent="-223838"/>
            <a:r>
              <a:rPr lang="en-US" sz="1600" dirty="0" smtClean="0"/>
              <a:t>Dry bias compared to other microwave instruments</a:t>
            </a:r>
          </a:p>
          <a:p>
            <a:pPr marL="457200" lvl="1" indent="-223838"/>
            <a:r>
              <a:rPr lang="en-US" sz="1600" dirty="0" smtClean="0"/>
              <a:t>Can retrieve over snow (</a:t>
            </a:r>
            <a:r>
              <a:rPr lang="en-US" sz="1600" i="1" dirty="0" smtClean="0"/>
              <a:t>Strength</a:t>
            </a:r>
            <a:r>
              <a:rPr lang="en-US" sz="1600" dirty="0" smtClean="0"/>
              <a:t>)</a:t>
            </a:r>
          </a:p>
          <a:p>
            <a:pPr marL="169863" lvl="0" indent="-169863"/>
            <a:endParaRPr lang="en-US" sz="16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649432" y="4848447"/>
            <a:ext cx="1807535" cy="738664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C000"/>
                </a:solidFill>
              </a:rPr>
              <a:t>AIRS </a:t>
            </a:r>
            <a:r>
              <a:rPr lang="en-US" sz="1400" dirty="0">
                <a:solidFill>
                  <a:srgbClr val="FFC000"/>
                </a:solidFill>
              </a:rPr>
              <a:t>s</a:t>
            </a:r>
            <a:r>
              <a:rPr lang="en-US" sz="1400" dirty="0" smtClean="0">
                <a:solidFill>
                  <a:srgbClr val="FFC000"/>
                </a:solidFill>
              </a:rPr>
              <a:t>wath stands out as dry and has more variations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135526" y="4848447"/>
            <a:ext cx="513906" cy="369332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41897" y="1627657"/>
            <a:ext cx="4355805" cy="307777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C000"/>
                </a:solidFill>
              </a:rPr>
              <a:t>850–700 </a:t>
            </a:r>
            <a:r>
              <a:rPr lang="en-US" sz="1400" dirty="0" err="1" smtClean="0">
                <a:solidFill>
                  <a:srgbClr val="FFC000"/>
                </a:solidFill>
              </a:rPr>
              <a:t>hPa</a:t>
            </a:r>
            <a:r>
              <a:rPr lang="en-US" sz="1400" dirty="0" smtClean="0">
                <a:solidFill>
                  <a:srgbClr val="FFC000"/>
                </a:solidFill>
              </a:rPr>
              <a:t> </a:t>
            </a:r>
            <a:r>
              <a:rPr lang="en-US" sz="1400" dirty="0" smtClean="0">
                <a:solidFill>
                  <a:srgbClr val="FFC000"/>
                </a:solidFill>
              </a:rPr>
              <a:t>Layer Precipitable Water</a:t>
            </a: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45842" y="3172047"/>
            <a:ext cx="1807535" cy="1169551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C000"/>
                </a:solidFill>
              </a:rPr>
              <a:t>AIRS has more coverage over AK snow covered ground </a:t>
            </a:r>
            <a:r>
              <a:rPr lang="en-US" sz="1400" dirty="0" err="1" smtClean="0">
                <a:solidFill>
                  <a:srgbClr val="FFC000"/>
                </a:solidFill>
              </a:rPr>
              <a:t>vs</a:t>
            </a:r>
            <a:r>
              <a:rPr lang="en-US" sz="1400" dirty="0" smtClean="0">
                <a:solidFill>
                  <a:srgbClr val="FFC000"/>
                </a:solidFill>
              </a:rPr>
              <a:t> microwave over Canada 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H="1" flipV="1">
            <a:off x="6553200" y="2456121"/>
            <a:ext cx="1396410" cy="71592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949610" y="2360428"/>
            <a:ext cx="343785" cy="811619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8703"/>
            <a:ext cx="90471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53173" y="6650547"/>
            <a:ext cx="324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11</a:t>
            </a:r>
            <a:endParaRPr lang="en-US" sz="1000" dirty="0"/>
          </a:p>
        </p:txBody>
      </p:sp>
    </p:spTree>
    <p:extLst>
      <p:ext uri="{BB962C8B-B14F-4D97-AF65-F5344CB8AC3E}">
        <p14:creationId xmlns="" xmlns:p14="http://schemas.microsoft.com/office/powerpoint/2010/main" val="197385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7BE90-B889-4A61-9811-E99704A5DC2E}" type="slidenum">
              <a:rPr lang="es-ES" smtClean="0"/>
              <a:pPr/>
              <a:t>12</a:t>
            </a:fld>
            <a:endParaRPr lang="es-ES"/>
          </a:p>
        </p:txBody>
      </p:sp>
      <p:pic>
        <p:nvPicPr>
          <p:cNvPr id="7" name="Picture 6" descr="KC Flood LPW Case Loo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6286" y="1503161"/>
            <a:ext cx="7837714" cy="462201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8703"/>
            <a:ext cx="90471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78878" y="1503161"/>
            <a:ext cx="3895122" cy="23206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76903" y="3793061"/>
            <a:ext cx="3895122" cy="23206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44303" y="3814836"/>
            <a:ext cx="3895122" cy="23206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6286" y="1503161"/>
            <a:ext cx="3942592" cy="22899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http://cat.cira.colostate.edu/sport/layered/blended/web_lpw_sport_table_colorba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675" y="3614000"/>
            <a:ext cx="2037600" cy="318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4"/>
          <p:cNvSpPr txBox="1">
            <a:spLocks/>
          </p:cNvSpPr>
          <p:nvPr/>
        </p:nvSpPr>
        <p:spPr bwMode="auto">
          <a:xfrm>
            <a:off x="0" y="571513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b="1" kern="0" dirty="0" smtClean="0"/>
              <a:t>Case Study…Northern Missouri Heavy Rain/flooding       </a:t>
            </a:r>
            <a:r>
              <a:rPr lang="en-US" sz="2400" b="1" kern="0" dirty="0" smtClean="0"/>
              <a:t>                        </a:t>
            </a:r>
            <a:r>
              <a:rPr lang="en-US" sz="3200" b="1" kern="0" dirty="0" smtClean="0"/>
              <a:t>             </a:t>
            </a:r>
            <a:r>
              <a:rPr lang="en-US" sz="1800" kern="0" dirty="0" smtClean="0"/>
              <a:t>Layer PW Loop  00 UTC  Sep 9  to  21 UTC  Sep 10, 2014</a:t>
            </a:r>
            <a:endParaRPr lang="en-US" sz="1800" kern="0" dirty="0"/>
          </a:p>
        </p:txBody>
      </p:sp>
      <p:sp>
        <p:nvSpPr>
          <p:cNvPr id="14" name="TextBox 13"/>
          <p:cNvSpPr txBox="1"/>
          <p:nvPr/>
        </p:nvSpPr>
        <p:spPr>
          <a:xfrm>
            <a:off x="-53173" y="6650547"/>
            <a:ext cx="324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12</a:t>
            </a:r>
            <a:endParaRPr lang="en-US" sz="10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51415" t="39326" r="37935" b="49037"/>
          <a:stretch>
            <a:fillRect/>
          </a:stretch>
        </p:blipFill>
        <p:spPr bwMode="auto">
          <a:xfrm>
            <a:off x="3515096" y="2778827"/>
            <a:ext cx="2196940" cy="181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 l="82930" t="24088" r="14004" b="41973"/>
          <a:stretch>
            <a:fillRect/>
          </a:stretch>
        </p:blipFill>
        <p:spPr bwMode="auto">
          <a:xfrm>
            <a:off x="5712036" y="2778827"/>
            <a:ext cx="356253" cy="181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515097" y="2766994"/>
            <a:ext cx="218310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24hr rainfall ending 12 UTC Sep 10</a:t>
            </a:r>
            <a:endParaRPr lang="en-US" sz="1000" dirty="0"/>
          </a:p>
        </p:txBody>
      </p:sp>
    </p:spTree>
    <p:extLst>
      <p:ext uri="{BB962C8B-B14F-4D97-AF65-F5344CB8AC3E}">
        <p14:creationId xmlns="" xmlns:p14="http://schemas.microsoft.com/office/powerpoint/2010/main" val="23677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0" grpId="3" animBg="1"/>
      <p:bldP spid="11" grpId="0" animBg="1"/>
      <p:bldP spid="11" grpId="1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4894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LPW Applications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02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 smtClean="0"/>
              <a:t>From WFO AFDs, these issues would benefit from LPW:</a:t>
            </a:r>
          </a:p>
          <a:p>
            <a:pPr marL="0" indent="0">
              <a:buNone/>
            </a:pPr>
            <a:r>
              <a:rPr lang="en-US" sz="1800" b="1" i="1" dirty="0" smtClean="0">
                <a:solidFill>
                  <a:srgbClr val="FF0000"/>
                </a:solidFill>
              </a:rPr>
              <a:t>Verification of model short-term, vertical moisture distribution</a:t>
            </a:r>
          </a:p>
          <a:p>
            <a:r>
              <a:rPr lang="en-US" sz="1800" dirty="0" smtClean="0"/>
              <a:t>Portland, OR ...MODELS CONTINUE TO INDICATE MOST OF THE LOW LEVEL MOISTURE GETTING WRUNG OUT BY ….</a:t>
            </a:r>
          </a:p>
          <a:p>
            <a:pPr marL="0" indent="0">
              <a:buNone/>
            </a:pPr>
            <a:r>
              <a:rPr lang="en-US" sz="1800" b="1" i="1" dirty="0" smtClean="0">
                <a:solidFill>
                  <a:srgbClr val="FF0000"/>
                </a:solidFill>
              </a:rPr>
              <a:t>Monitoring of upper level moisture advection for clouds and atmospheric rivers</a:t>
            </a:r>
          </a:p>
          <a:p>
            <a:r>
              <a:rPr lang="en-US" sz="1800" dirty="0" smtClean="0"/>
              <a:t>Phoenix, AZ </a:t>
            </a:r>
            <a:r>
              <a:rPr lang="en-US" sz="1800" dirty="0"/>
              <a:t>...GIVEN THE BROAD SWLY FLOW AND LIKELIHOOD OF TAPPING EXTENSIVE UPPER LEVEL SUBTROPICAL MOISTURE ONCE AGAIN...HAVE GENERALLY NARROWED THE FORECAST DIURNAL RANGE...ESPECIALLY WITH RESPECT TO </a:t>
            </a:r>
            <a:r>
              <a:rPr lang="en-US" sz="1800" dirty="0" smtClean="0"/>
              <a:t>HIGHS</a:t>
            </a:r>
          </a:p>
          <a:p>
            <a:r>
              <a:rPr lang="en-US" sz="1800" dirty="0" smtClean="0"/>
              <a:t>Albuquerque, NM </a:t>
            </a:r>
            <a:r>
              <a:rPr lang="en-US" sz="1800" dirty="0"/>
              <a:t>...THE UPPER RIDGE FLATTENED-OUT OVERNIGHT AND WESTERLIES HAVE OVERTAKEN OUR AREA WITH PACIFIC MOISTURE ADVECTION IN THE MID AND UPPER LEVELS OF THE ATMOSPHERE RESULTING IN CLOUDS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b="1" i="1" dirty="0" smtClean="0">
                <a:solidFill>
                  <a:srgbClr val="FF0000"/>
                </a:solidFill>
              </a:rPr>
              <a:t>Analysis of 2-d moisture gradients aloft verses relying on point source data</a:t>
            </a:r>
          </a:p>
          <a:p>
            <a:r>
              <a:rPr lang="en-US" sz="1800" dirty="0" smtClean="0"/>
              <a:t>San Diego, CA … THE </a:t>
            </a:r>
            <a:r>
              <a:rPr lang="en-US" sz="1800" dirty="0"/>
              <a:t>00Z MIRAMAR SOUNDING SHOWED A PW JUMP TO JUST OVER ONE-HALF INCH. THE MOIST LAYER WAS BETWEEN 8K AND 13K FT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7BE90-B889-4A61-9811-E99704A5DC2E}" type="slidenum">
              <a:rPr lang="es-ES" smtClean="0"/>
              <a:pPr/>
              <a:t>13</a:t>
            </a:fld>
            <a:endParaRPr lang="es-E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8703"/>
            <a:ext cx="90471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53173" y="6650547"/>
            <a:ext cx="324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13</a:t>
            </a:r>
            <a:endParaRPr lang="en-US" sz="1000" dirty="0"/>
          </a:p>
        </p:txBody>
      </p:sp>
    </p:spTree>
    <p:extLst>
      <p:ext uri="{BB962C8B-B14F-4D97-AF65-F5344CB8AC3E}">
        <p14:creationId xmlns="" xmlns:p14="http://schemas.microsoft.com/office/powerpoint/2010/main" val="42995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086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What Continues to be Evaluated in Operations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9035"/>
            <a:ext cx="8229600" cy="3524693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Which forecasting problems benefit most from having LPW information and </a:t>
            </a:r>
            <a:r>
              <a:rPr lang="en-US" sz="2400" dirty="0" smtClean="0"/>
              <a:t>how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How much the LPW information helps the forecast over having only TPW and GOES 6.7 </a:t>
            </a:r>
            <a:r>
              <a:rPr lang="en-US" sz="2400" dirty="0" smtClean="0">
                <a:latin typeface="Symbol" pitchFamily="18" charset="2"/>
              </a:rPr>
              <a:t>m</a:t>
            </a:r>
            <a:r>
              <a:rPr lang="en-US" sz="2400" dirty="0" smtClean="0"/>
              <a:t>m data in </a:t>
            </a:r>
            <a:r>
              <a:rPr lang="en-US" sz="2400" dirty="0" smtClean="0"/>
              <a:t>operations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Ways to make the products more operationally useful, for example by selecting different layers, calculating different variables (e.g., RH), or comparing with climatology (e.g., percent of normal)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D7B6E6DD-6FE4-41E0-B105-B54E36943CA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8703"/>
            <a:ext cx="90471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53173" y="6650547"/>
            <a:ext cx="324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14</a:t>
            </a:r>
            <a:endParaRPr lang="en-US" sz="1000" dirty="0"/>
          </a:p>
        </p:txBody>
      </p:sp>
    </p:spTree>
    <p:extLst>
      <p:ext uri="{BB962C8B-B14F-4D97-AF65-F5344CB8AC3E}">
        <p14:creationId xmlns="" xmlns:p14="http://schemas.microsoft.com/office/powerpoint/2010/main" val="205852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042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LPW Summary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4375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Microwave Integrated Retrieval System (MIRS) provides soundings of specific humidity from a variety of instruments and is combined with AIRS infrared soundings to create a Layered </a:t>
            </a:r>
            <a:r>
              <a:rPr lang="en-US" dirty="0"/>
              <a:t>P</a:t>
            </a:r>
            <a:r>
              <a:rPr lang="en-US" dirty="0" smtClean="0"/>
              <a:t>recipitable </a:t>
            </a:r>
            <a:r>
              <a:rPr lang="en-US" dirty="0"/>
              <a:t>W</a:t>
            </a:r>
            <a:r>
              <a:rPr lang="en-US" dirty="0" smtClean="0"/>
              <a:t>ater (LPW) composite product</a:t>
            </a:r>
          </a:p>
          <a:p>
            <a:r>
              <a:rPr lang="en-US" dirty="0" smtClean="0"/>
              <a:t>The LPW provides vertical moisture information in the column instead of just upper levels via WV imagery, or a single column value via TPW products</a:t>
            </a:r>
          </a:p>
          <a:p>
            <a:r>
              <a:rPr lang="en-US" dirty="0" smtClean="0"/>
              <a:t>LPW is created every 3 hours using the last 12 hours worth of data and has a delivery latency of 40 minutes.</a:t>
            </a:r>
          </a:p>
          <a:p>
            <a:r>
              <a:rPr lang="en-US" dirty="0" smtClean="0"/>
              <a:t>Weaknesses include discontinuities in the composite</a:t>
            </a:r>
          </a:p>
          <a:p>
            <a:r>
              <a:rPr lang="en-US" dirty="0" smtClean="0"/>
              <a:t>Strengths include seeing through clouds, over land usage, and greater spatial coverage of vertical moisture profiles</a:t>
            </a:r>
          </a:p>
          <a:p>
            <a:r>
              <a:rPr lang="en-US" dirty="0" smtClean="0"/>
              <a:t>Applications of LPW include analysis of horizontal and vertical moisture gradients, verification of NWP moisture, and analysis of atmospheric rivers and other moisture advection.</a:t>
            </a:r>
          </a:p>
          <a:p>
            <a:r>
              <a:rPr lang="en-US" dirty="0" smtClean="0"/>
              <a:t>Operational testbed is ongoing to determine viability of wider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7BE90-B889-4A61-9811-E99704A5DC2E}" type="slidenum">
              <a:rPr lang="es-ES" smtClean="0"/>
              <a:pPr/>
              <a:t>15</a:t>
            </a:fld>
            <a:endParaRPr lang="es-ES"/>
          </a:p>
        </p:txBody>
      </p:sp>
      <p:sp>
        <p:nvSpPr>
          <p:cNvPr id="5" name="TextBox 4"/>
          <p:cNvSpPr txBox="1"/>
          <p:nvPr/>
        </p:nvSpPr>
        <p:spPr>
          <a:xfrm>
            <a:off x="-53173" y="6650547"/>
            <a:ext cx="324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15</a:t>
            </a:r>
            <a:endParaRPr lang="en-US" sz="1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8703"/>
            <a:ext cx="90471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8750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5507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References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5265"/>
            <a:ext cx="8229600" cy="4202569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Forsythe, et al., 2014: </a:t>
            </a:r>
            <a:r>
              <a:rPr lang="en-US" sz="2000" dirty="0" smtClean="0"/>
              <a:t>Future Journal of Operational Meteorology paper now in review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err="1" smtClean="0"/>
              <a:t>Boukabara</a:t>
            </a:r>
            <a:r>
              <a:rPr lang="en-US" sz="2000" b="1" dirty="0"/>
              <a:t>, S.-A., et al., 2011:</a:t>
            </a:r>
            <a:r>
              <a:rPr lang="en-US" sz="2000" dirty="0"/>
              <a:t> </a:t>
            </a:r>
            <a:r>
              <a:rPr lang="en-US" sz="2000" dirty="0" err="1"/>
              <a:t>MiRS</a:t>
            </a:r>
            <a:r>
              <a:rPr lang="en-US" sz="2000" dirty="0"/>
              <a:t>: An All-Weather 1DVAR Satellite Data Assimilation and Retrieval System. </a:t>
            </a:r>
            <a:r>
              <a:rPr lang="en-US" sz="2000" i="1" dirty="0"/>
              <a:t>IEEE Trans. </a:t>
            </a:r>
            <a:r>
              <a:rPr lang="en-US" sz="2000" i="1" dirty="0" err="1"/>
              <a:t>Geosci</a:t>
            </a:r>
            <a:r>
              <a:rPr lang="en-US" sz="2000" i="1" dirty="0"/>
              <a:t>. </a:t>
            </a:r>
            <a:r>
              <a:rPr lang="en-US" sz="2000" i="1" dirty="0" smtClean="0"/>
              <a:t>Remote Sens.</a:t>
            </a:r>
            <a:r>
              <a:rPr lang="en-US" sz="2000" dirty="0" smtClean="0"/>
              <a:t>, </a:t>
            </a:r>
            <a:r>
              <a:rPr lang="en-US" sz="2000" b="1" dirty="0"/>
              <a:t>49</a:t>
            </a:r>
            <a:r>
              <a:rPr lang="en-US" sz="2000" dirty="0"/>
              <a:t>, 3249-3272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 smtClean="0"/>
              <a:t>Rogers, C. D., 2000: </a:t>
            </a:r>
            <a:r>
              <a:rPr lang="en-US" sz="2000" i="1" dirty="0" smtClean="0"/>
              <a:t>Inverse Methods for Atmospheric Sounding: Theory and Practice. </a:t>
            </a:r>
            <a:r>
              <a:rPr lang="en-US" sz="2000" dirty="0" smtClean="0"/>
              <a:t>World Scientific, Singapore, 238 pp.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b="1" dirty="0" smtClean="0"/>
              <a:t>Jedlovec, G. J., 2000: </a:t>
            </a:r>
            <a:r>
              <a:rPr lang="en-US" sz="2000" dirty="0" smtClean="0"/>
              <a:t>A </a:t>
            </a:r>
            <a:r>
              <a:rPr lang="en-US" sz="2000" dirty="0" err="1" smtClean="0"/>
              <a:t>satelliite</a:t>
            </a:r>
            <a:r>
              <a:rPr lang="en-US" sz="2000" dirty="0" smtClean="0"/>
              <a:t>-derived Upper-Tropospheric Water Vapor Transport Index for Climate Studies. J. Appl. Meteor., </a:t>
            </a:r>
            <a:r>
              <a:rPr lang="en-US" sz="2000" b="1" dirty="0" smtClean="0"/>
              <a:t>39</a:t>
            </a:r>
            <a:r>
              <a:rPr lang="en-US" sz="2000" dirty="0" smtClean="0"/>
              <a:t>, </a:t>
            </a:r>
            <a:r>
              <a:rPr lang="en-US" sz="2000" dirty="0" smtClean="0"/>
              <a:t>15-41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D7B6E6DD-6FE4-41E0-B105-B54E36943CA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53173" y="6650547"/>
            <a:ext cx="324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16</a:t>
            </a:r>
            <a:endParaRPr lang="en-US" sz="1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8703"/>
            <a:ext cx="90471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9071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4D9D-0514-4926-8811-7B0FD8DC28A1}" type="slidenum">
              <a:rPr lang="es-ES" smtClean="0"/>
              <a:pPr/>
              <a:t>17</a:t>
            </a:fld>
            <a:endParaRPr lang="es-ES"/>
          </a:p>
        </p:txBody>
      </p:sp>
      <p:sp>
        <p:nvSpPr>
          <p:cNvPr id="3" name="TextBox 2"/>
          <p:cNvSpPr txBox="1"/>
          <p:nvPr/>
        </p:nvSpPr>
        <p:spPr>
          <a:xfrm>
            <a:off x="1269242" y="1310185"/>
            <a:ext cx="6755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Extra Slides</a:t>
            </a:r>
            <a:endParaRPr lang="en-US" sz="6000" dirty="0"/>
          </a:p>
        </p:txBody>
      </p:sp>
    </p:spTree>
    <p:extLst>
      <p:ext uri="{BB962C8B-B14F-4D97-AF65-F5344CB8AC3E}">
        <p14:creationId xmlns="" xmlns:p14="http://schemas.microsoft.com/office/powerpoint/2010/main" val="391424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IRA Blended TP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7543800" cy="670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:\WWW\SPoRT\Layered\Blended\SpoRT_RH_Legen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05557"/>
            <a:ext cx="3048000" cy="2438400"/>
          </a:xfrm>
          <a:prstGeom prst="rect">
            <a:avLst/>
          </a:prstGeom>
          <a:noFill/>
          <a:ln w="50800" cmpd="dbl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74975" y="152400"/>
            <a:ext cx="3124200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Example of potential product:  Tropospheric relative humidity profiles from satellite and model forecasts.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 smtClean="0"/>
              <a:t>Compare to what is available from </a:t>
            </a:r>
            <a:r>
              <a:rPr lang="en-US" sz="2000" dirty="0" err="1" smtClean="0"/>
              <a:t>radiosondes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49169" y="5903190"/>
            <a:ext cx="7285568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Near-</a:t>
            </a:r>
            <a:r>
              <a:rPr lang="en-US" dirty="0" err="1" smtClean="0"/>
              <a:t>realtime</a:t>
            </a:r>
            <a:r>
              <a:rPr lang="en-US" dirty="0" smtClean="0"/>
              <a:t> display at:</a:t>
            </a:r>
            <a:endParaRPr lang="en-US" dirty="0">
              <a:hlinkClick r:id="rId5"/>
            </a:endParaRPr>
          </a:p>
          <a:p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cat.cira.colostate.edu/sport/layered/blended/profile_zoom1.htm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D7B6E6DD-6FE4-41E0-B105-B54E36943CA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73526" y="4874625"/>
            <a:ext cx="2055627" cy="954107"/>
          </a:xfrm>
          <a:prstGeom prst="rect">
            <a:avLst/>
          </a:prstGeom>
          <a:solidFill>
            <a:schemeClr val="tx2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C000"/>
                </a:solidFill>
              </a:rPr>
              <a:t>Model has higher humidity at lower levels compared to MIRS derived sounding</a:t>
            </a:r>
            <a:endParaRPr lang="en-US" sz="1400" dirty="0">
              <a:solidFill>
                <a:srgbClr val="FFC000"/>
              </a:solidFill>
            </a:endParaRPr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V="1">
            <a:off x="5401340" y="4199860"/>
            <a:ext cx="2732567" cy="67476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650512" y="3147237"/>
            <a:ext cx="1446028" cy="123337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endCxn id="9" idx="5"/>
          </p:cNvCxnSpPr>
          <p:nvPr/>
        </p:nvCxnSpPr>
        <p:spPr>
          <a:xfrm flipH="1" flipV="1">
            <a:off x="4884774" y="4199990"/>
            <a:ext cx="516566" cy="67463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3277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4D9D-0514-4926-8811-7B0FD8DC28A1}" type="slidenum">
              <a:rPr lang="es-ES" smtClean="0"/>
              <a:pPr/>
              <a:t>19</a:t>
            </a:fld>
            <a:endParaRPr lang="es-E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28060" t="33751" r="13333" b="13711"/>
          <a:stretch>
            <a:fillRect/>
          </a:stretch>
        </p:blipFill>
        <p:spPr bwMode="auto">
          <a:xfrm>
            <a:off x="627741" y="1037197"/>
            <a:ext cx="8038531" cy="45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" y="448047"/>
            <a:ext cx="8579224" cy="1143000"/>
          </a:xfrm>
        </p:spPr>
        <p:txBody>
          <a:bodyPr/>
          <a:lstStyle/>
          <a:p>
            <a:pPr algn="l"/>
            <a:r>
              <a:rPr lang="en-US" sz="3200" b="1" dirty="0" smtClean="0"/>
              <a:t>Why have Layer PW?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75" y="1686976"/>
            <a:ext cx="4623913" cy="39075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WV </a:t>
            </a:r>
            <a:r>
              <a:rPr lang="en-US" sz="2400" dirty="0" smtClean="0"/>
              <a:t>imagery only senses upper level moisture</a:t>
            </a:r>
          </a:p>
          <a:p>
            <a:r>
              <a:rPr lang="en-US" sz="2400" dirty="0" smtClean="0"/>
              <a:t>TPW </a:t>
            </a:r>
            <a:r>
              <a:rPr lang="en-US" sz="2400" dirty="0"/>
              <a:t>has </a:t>
            </a:r>
            <a:r>
              <a:rPr lang="en-US" sz="2400" b="1" dirty="0"/>
              <a:t>no</a:t>
            </a:r>
            <a:r>
              <a:rPr lang="en-US" sz="2400" dirty="0"/>
              <a:t> vertical moisture distribution information</a:t>
            </a:r>
          </a:p>
          <a:p>
            <a:r>
              <a:rPr lang="en-US" sz="2400" dirty="0" smtClean="0"/>
              <a:t>Note how WV and </a:t>
            </a:r>
            <a:r>
              <a:rPr lang="en-US" sz="2400" dirty="0" smtClean="0"/>
              <a:t>500-300 </a:t>
            </a:r>
            <a:r>
              <a:rPr lang="en-US" sz="2400" dirty="0" err="1" smtClean="0"/>
              <a:t>hPa</a:t>
            </a:r>
            <a:r>
              <a:rPr lang="en-US" sz="2400" dirty="0" smtClean="0"/>
              <a:t> </a:t>
            </a:r>
            <a:r>
              <a:rPr lang="en-US" sz="2400" dirty="0" smtClean="0"/>
              <a:t>layer PW match well</a:t>
            </a:r>
          </a:p>
          <a:p>
            <a:r>
              <a:rPr lang="en-US" sz="2400" dirty="0" smtClean="0"/>
              <a:t>WV only a small portion of TPW as most moisture is near lower boundary layer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64" y="470047"/>
            <a:ext cx="4038600" cy="2842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6E6DD-6FE4-41E0-B105-B54E36943CA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64" y="3356327"/>
            <a:ext cx="4038600" cy="2769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384874" y="459414"/>
            <a:ext cx="1468359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GOES Water Vapor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1930" y="3337802"/>
            <a:ext cx="1458221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LPW 500-300mb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0178360">
            <a:off x="5679383" y="2011431"/>
            <a:ext cx="111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C000"/>
                </a:solidFill>
              </a:rPr>
              <a:t>Dry 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178360">
            <a:off x="6923804" y="4795507"/>
            <a:ext cx="1116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C000"/>
                </a:solidFill>
              </a:rPr>
              <a:t>Dry 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32058" y="4929513"/>
            <a:ext cx="111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C000"/>
                </a:solidFill>
              </a:rPr>
              <a:t>Dry</a:t>
            </a:r>
            <a:r>
              <a:rPr lang="en-US" sz="1600" dirty="0" smtClean="0">
                <a:solidFill>
                  <a:srgbClr val="FFC000"/>
                </a:solidFill>
              </a:rPr>
              <a:t> 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2106" y="2200151"/>
            <a:ext cx="111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C000"/>
                </a:solidFill>
              </a:rPr>
              <a:t>Dry 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0178360">
            <a:off x="6247785" y="2494350"/>
            <a:ext cx="111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C000"/>
                </a:solidFill>
              </a:rPr>
              <a:t>Moist</a:t>
            </a:r>
            <a:endParaRPr lang="en-US" sz="1600" dirty="0">
              <a:solidFill>
                <a:srgbClr val="FFC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23803" y="2914241"/>
            <a:ext cx="1265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C000"/>
                </a:solidFill>
              </a:rPr>
              <a:t>More Moist</a:t>
            </a:r>
            <a:endParaRPr lang="en-US" sz="1600" b="1" dirty="0">
              <a:solidFill>
                <a:srgbClr val="FFC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178360">
            <a:off x="7226012" y="5129567"/>
            <a:ext cx="1116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C000"/>
                </a:solidFill>
              </a:rPr>
              <a:t>Moist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81857" y="5460207"/>
            <a:ext cx="1116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C000"/>
                </a:solidFill>
              </a:rPr>
              <a:t>More Moist</a:t>
            </a:r>
            <a:endParaRPr lang="en-US" sz="1200" b="1" dirty="0">
              <a:solidFill>
                <a:srgbClr val="FFC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770227" y="1170690"/>
            <a:ext cx="370603" cy="23635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632364" y="4227655"/>
            <a:ext cx="370603" cy="23635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25799" y="5198597"/>
            <a:ext cx="1443934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C000"/>
                </a:solidFill>
              </a:rPr>
              <a:t>Most PW values 0.2” or less</a:t>
            </a:r>
            <a:endParaRPr lang="en-US" sz="1400" dirty="0">
              <a:solidFill>
                <a:srgbClr val="FFC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64" y="3388226"/>
            <a:ext cx="4038600" cy="2769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4806861" y="3337802"/>
            <a:ext cx="1463290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TPW </a:t>
            </a:r>
            <a:br>
              <a:rPr lang="en-US" b="1" dirty="0" smtClean="0">
                <a:solidFill>
                  <a:srgbClr val="FFC000"/>
                </a:solidFill>
              </a:rPr>
            </a:br>
            <a:r>
              <a:rPr lang="en-US" b="1" dirty="0" smtClean="0">
                <a:solidFill>
                  <a:srgbClr val="FFC000"/>
                </a:solidFill>
              </a:rPr>
              <a:t>(of layers)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25798" y="4837180"/>
            <a:ext cx="1627401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C000"/>
                </a:solidFill>
              </a:rPr>
              <a:t>Many TPW values of  0.75” or more</a:t>
            </a:r>
            <a:endParaRPr lang="en-US" sz="1400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456" r="21597" b="17575"/>
          <a:stretch/>
        </p:blipFill>
        <p:spPr bwMode="auto">
          <a:xfrm>
            <a:off x="1" y="0"/>
            <a:ext cx="4731488" cy="47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42540" y="6650547"/>
            <a:ext cx="324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</a:t>
            </a:r>
            <a:endParaRPr lang="en-US" sz="1000" dirty="0"/>
          </a:p>
        </p:txBody>
      </p:sp>
    </p:spTree>
    <p:extLst>
      <p:ext uri="{BB962C8B-B14F-4D97-AF65-F5344CB8AC3E}">
        <p14:creationId xmlns="" xmlns:p14="http://schemas.microsoft.com/office/powerpoint/2010/main" val="405202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34" y="657426"/>
            <a:ext cx="8229600" cy="1143000"/>
          </a:xfrm>
        </p:spPr>
        <p:txBody>
          <a:bodyPr/>
          <a:lstStyle/>
          <a:p>
            <a:r>
              <a:rPr lang="en-US" sz="3200" b="1" dirty="0"/>
              <a:t>Microwave Integrated Retrieval </a:t>
            </a:r>
            <a:r>
              <a:rPr lang="en-US" sz="3200" b="1" dirty="0" smtClean="0"/>
              <a:t>System - MIRS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866025"/>
            <a:ext cx="4156364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Retrieves many variables from microwave sounding instruments (Boukabara et al. 2011)</a:t>
            </a:r>
          </a:p>
          <a:p>
            <a:pPr lvl="1"/>
            <a:r>
              <a:rPr lang="en-US" sz="2000" dirty="0" smtClean="0"/>
              <a:t>AMSU-A, MHS, SSMI/S</a:t>
            </a:r>
          </a:p>
          <a:p>
            <a:r>
              <a:rPr lang="en-US" sz="2000" dirty="0" smtClean="0"/>
              <a:t>Uses 1DVAR (e.g., Rodgers 2000) retrieval scheme to retrieve atmospheric profile </a:t>
            </a:r>
            <a:r>
              <a:rPr lang="en-US" sz="2000" dirty="0" smtClean="0"/>
              <a:t>+                           </a:t>
            </a:r>
            <a:r>
              <a:rPr lang="en-US" sz="2000" dirty="0" smtClean="0"/>
              <a:t>surface conditions. </a:t>
            </a:r>
          </a:p>
          <a:p>
            <a:r>
              <a:rPr lang="en-US" sz="2000" dirty="0"/>
              <a:t>Retrievals </a:t>
            </a:r>
            <a:r>
              <a:rPr lang="en-US" sz="2000" b="1" i="1" dirty="0"/>
              <a:t>through</a:t>
            </a:r>
            <a:r>
              <a:rPr lang="en-US" sz="2000" dirty="0"/>
              <a:t> </a:t>
            </a:r>
            <a:r>
              <a:rPr lang="en-US" sz="2000" dirty="0" smtClean="0"/>
              <a:t>clouds</a:t>
            </a:r>
          </a:p>
          <a:p>
            <a:r>
              <a:rPr lang="en-US" sz="2000" dirty="0" smtClean="0"/>
              <a:t>Over water </a:t>
            </a:r>
            <a:r>
              <a:rPr lang="en-US" sz="2000" b="1" dirty="0" smtClean="0"/>
              <a:t>AND</a:t>
            </a:r>
            <a:r>
              <a:rPr lang="en-US" sz="2000" dirty="0" smtClean="0"/>
              <a:t> </a:t>
            </a:r>
            <a:r>
              <a:rPr lang="en-US" sz="2000" b="1" i="1" dirty="0" smtClean="0"/>
              <a:t>land!</a:t>
            </a:r>
            <a:endParaRPr lang="en-US" sz="2000" b="1" i="1" dirty="0"/>
          </a:p>
          <a:p>
            <a:r>
              <a:rPr lang="en-US" sz="2000" dirty="0" smtClean="0"/>
              <a:t>Operationally produced by            NOAA / NESDIS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345" r="31070" b="9600"/>
          <a:stretch/>
        </p:blipFill>
        <p:spPr>
          <a:xfrm>
            <a:off x="4657061" y="1706530"/>
            <a:ext cx="4029740" cy="3135573"/>
          </a:xfr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6E6DD-6FE4-41E0-B105-B54E36943CA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7061" y="4863365"/>
            <a:ext cx="4029739" cy="1200329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37GHz (H) Brightness Temperatures from SSMI/S instrument on DMSP satellite.  Just one example of the channels used by MIRS</a:t>
            </a:r>
            <a:endParaRPr lang="en-US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3619"/>
            <a:ext cx="9047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42540" y="6650547"/>
            <a:ext cx="324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235806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616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Layer Precipitable Water (LPW)</a:t>
            </a:r>
            <a:endParaRPr lang="en-US" sz="3200" b="1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-64600" y="1600200"/>
                <a:ext cx="4038600" cy="4525963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 smtClean="0"/>
                  <a:t>MIRS mixing ratios (q) integrated to yield </a:t>
                </a:r>
                <a:br>
                  <a:rPr lang="en-US" dirty="0" smtClean="0"/>
                </a:br>
                <a:r>
                  <a:rPr lang="en-US" dirty="0" smtClean="0"/>
                  <a:t>Layer Precipitable Water:</a:t>
                </a:r>
                <a:br>
                  <a:rPr lang="en-US" dirty="0" smtClean="0"/>
                </a:br>
                <a:r>
                  <a:rPr lang="en-US" b="0" i="1" dirty="0" smtClean="0">
                    <a:latin typeface="Cambria Math"/>
                  </a:rPr>
                  <a:t/>
                </a:r>
                <a:br>
                  <a:rPr lang="en-US" b="0" i="1" dirty="0" smtClean="0">
                    <a:latin typeface="Cambria Math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𝐿𝑃𝑊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≡</m:t>
                    </m:r>
                    <m:nary>
                      <m:naryPr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𝑡𝑜𝑝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𝑏𝑜𝑡𝑡𝑜𝑚</m:t>
                            </m:r>
                          </m:sub>
                        </m:sSub>
                      </m:sup>
                      <m:e>
                        <m:r>
                          <a:rPr lang="en-US" b="0" i="1" smtClean="0">
                            <a:latin typeface="Cambria Math"/>
                          </a:rPr>
                          <m:t>𝑞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𝑑𝑝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𝑔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r>
                  <a:rPr lang="en-US" i="1" dirty="0" smtClean="0">
                    <a:latin typeface="Cambria Math" pitchFamily="18" charset="0"/>
                    <a:ea typeface="Cambria Math" pitchFamily="18" charset="0"/>
                  </a:rPr>
                  <a:t>When </a:t>
                </a:r>
                <a:r>
                  <a:rPr lang="en-US" i="1" dirty="0" err="1" smtClean="0">
                    <a:latin typeface="Cambria Math" pitchFamily="18" charset="0"/>
                    <a:ea typeface="Cambria Math" pitchFamily="18" charset="0"/>
                  </a:rPr>
                  <a:t>p</a:t>
                </a:r>
                <a:r>
                  <a:rPr lang="en-US" i="1" baseline="-25000" dirty="0" err="1" smtClean="0">
                    <a:latin typeface="Cambria Math" pitchFamily="18" charset="0"/>
                    <a:ea typeface="Cambria Math" pitchFamily="18" charset="0"/>
                  </a:rPr>
                  <a:t>bottom</a:t>
                </a:r>
                <a:r>
                  <a:rPr lang="en-US" i="1" dirty="0" smtClean="0">
                    <a:latin typeface="Cambria Math" pitchFamily="18" charset="0"/>
                    <a:ea typeface="Cambria Math" pitchFamily="18" charset="0"/>
                  </a:rPr>
                  <a:t> is at the surface (</a:t>
                </a:r>
                <a:r>
                  <a:rPr lang="en-US" i="1" dirty="0" err="1" smtClean="0">
                    <a:latin typeface="Cambria Math" pitchFamily="18" charset="0"/>
                    <a:ea typeface="Cambria Math" pitchFamily="18" charset="0"/>
                  </a:rPr>
                  <a:t>p</a:t>
                </a:r>
                <a:r>
                  <a:rPr lang="en-US" i="1" baseline="-25000" dirty="0" err="1" smtClean="0">
                    <a:latin typeface="Cambria Math" pitchFamily="18" charset="0"/>
                    <a:ea typeface="Cambria Math" pitchFamily="18" charset="0"/>
                  </a:rPr>
                  <a:t>sfc</a:t>
                </a:r>
                <a:r>
                  <a:rPr lang="en-US" i="1" baseline="-25000" dirty="0" smtClean="0">
                    <a:latin typeface="Cambria Math" pitchFamily="18" charset="0"/>
                    <a:ea typeface="Cambria Math" pitchFamily="18" charset="0"/>
                  </a:rPr>
                  <a:t> </a:t>
                </a:r>
                <a:r>
                  <a:rPr lang="en-US" dirty="0" smtClean="0"/>
                  <a:t>)it is </a:t>
                </a:r>
                <a:r>
                  <a:rPr lang="en-US" dirty="0"/>
                  <a:t>a function of surface elevation only; </a:t>
                </a:r>
                <a:r>
                  <a:rPr lang="en-US" dirty="0" smtClean="0"/>
                  <a:t>                                it </a:t>
                </a:r>
                <a:r>
                  <a:rPr lang="en-US" dirty="0"/>
                  <a:t>does not </a:t>
                </a:r>
                <a:r>
                  <a:rPr lang="en-US" dirty="0" smtClean="0"/>
                  <a:t>change </a:t>
                </a:r>
                <a:r>
                  <a:rPr lang="en-US" dirty="0"/>
                  <a:t>with </a:t>
                </a:r>
                <a:r>
                  <a:rPr lang="en-US" dirty="0" smtClean="0"/>
                  <a:t>   changing </a:t>
                </a:r>
                <a:r>
                  <a:rPr lang="en-US" dirty="0"/>
                  <a:t>weather conditions.</a:t>
                </a:r>
              </a:p>
              <a:p>
                <a:r>
                  <a:rPr lang="en-US" dirty="0"/>
                  <a:t>If </a:t>
                </a:r>
                <a:r>
                  <a:rPr lang="en-US" i="1" dirty="0" err="1">
                    <a:latin typeface="Cambria Math" pitchFamily="18" charset="0"/>
                    <a:ea typeface="Cambria Math" pitchFamily="18" charset="0"/>
                  </a:rPr>
                  <a:t>p</a:t>
                </a:r>
                <a:r>
                  <a:rPr lang="en-US" i="1" baseline="-25000" dirty="0" err="1">
                    <a:latin typeface="Cambria Math" pitchFamily="18" charset="0"/>
                    <a:ea typeface="Cambria Math" pitchFamily="18" charset="0"/>
                  </a:rPr>
                  <a:t>sfc</a:t>
                </a:r>
                <a:r>
                  <a:rPr lang="en-US" i="1" baseline="-25000" dirty="0">
                    <a:latin typeface="Cambria Math" pitchFamily="18" charset="0"/>
                    <a:ea typeface="Cambria Math" pitchFamily="18" charset="0"/>
                  </a:rPr>
                  <a:t> </a:t>
                </a:r>
                <a:r>
                  <a:rPr lang="en-US" dirty="0">
                    <a:ea typeface="Cambria Math" pitchFamily="18" charset="0"/>
                  </a:rPr>
                  <a:t> is less than 850 </a:t>
                </a:r>
                <a:r>
                  <a:rPr lang="en-US" dirty="0" err="1">
                    <a:ea typeface="Cambria Math" pitchFamily="18" charset="0"/>
                  </a:rPr>
                  <a:t>hPa</a:t>
                </a:r>
                <a:r>
                  <a:rPr lang="en-US" dirty="0">
                    <a:ea typeface="Cambria Math" pitchFamily="18" charset="0"/>
                  </a:rPr>
                  <a:t> but greater than 700 </a:t>
                </a:r>
                <a:r>
                  <a:rPr lang="en-US" dirty="0" err="1">
                    <a:ea typeface="Cambria Math" pitchFamily="18" charset="0"/>
                  </a:rPr>
                  <a:t>hPa</a:t>
                </a:r>
                <a:r>
                  <a:rPr lang="en-US" dirty="0">
                    <a:ea typeface="Cambria Math" pitchFamily="18" charset="0"/>
                  </a:rPr>
                  <a:t>, then the bottom layer is missing (black) and the 850 to 700 </a:t>
                </a:r>
                <a:r>
                  <a:rPr lang="en-US" dirty="0" err="1">
                    <a:ea typeface="Cambria Math" pitchFamily="18" charset="0"/>
                  </a:rPr>
                  <a:t>hPa</a:t>
                </a:r>
                <a:r>
                  <a:rPr lang="en-US" dirty="0">
                    <a:ea typeface="Cambria Math" pitchFamily="18" charset="0"/>
                  </a:rPr>
                  <a:t> layer is calculated from </a:t>
                </a:r>
                <a:r>
                  <a:rPr lang="en-US" i="1" dirty="0" err="1">
                    <a:latin typeface="Cambria Math" pitchFamily="18" charset="0"/>
                    <a:ea typeface="Cambria Math" pitchFamily="18" charset="0"/>
                  </a:rPr>
                  <a:t>p</a:t>
                </a:r>
                <a:r>
                  <a:rPr lang="en-US" i="1" baseline="-25000" dirty="0" err="1">
                    <a:latin typeface="Cambria Math" pitchFamily="18" charset="0"/>
                    <a:ea typeface="Cambria Math" pitchFamily="18" charset="0"/>
                  </a:rPr>
                  <a:t>sfc</a:t>
                </a:r>
                <a:r>
                  <a:rPr lang="en-US" i="1" baseline="-25000" dirty="0">
                    <a:latin typeface="Cambria Math" pitchFamily="18" charset="0"/>
                    <a:ea typeface="Cambria Math" pitchFamily="18" charset="0"/>
                  </a:rPr>
                  <a:t> </a:t>
                </a:r>
                <a:r>
                  <a:rPr lang="en-US" dirty="0">
                    <a:ea typeface="Cambria Math" pitchFamily="18" charset="0"/>
                  </a:rPr>
                  <a:t>to 700 </a:t>
                </a:r>
                <a:r>
                  <a:rPr lang="en-US" dirty="0" err="1">
                    <a:ea typeface="Cambria Math" pitchFamily="18" charset="0"/>
                  </a:rPr>
                  <a:t>hPa</a:t>
                </a:r>
                <a:r>
                  <a:rPr lang="en-US" dirty="0" smtClean="0">
                    <a:ea typeface="Cambria Math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-64600" y="1600200"/>
                <a:ext cx="4038600" cy="4525963"/>
              </a:xfrm>
              <a:blipFill rotWithShape="1">
                <a:blip r:embed="rId3" cstate="print"/>
                <a:stretch>
                  <a:fillRect l="-1508" t="-8760" r="-302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06" y="1659395"/>
            <a:ext cx="5172501" cy="3547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6E6DD-6FE4-41E0-B105-B54E36943CA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16906" y="5342141"/>
            <a:ext cx="5172501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850mb-700mb LPW over Pacific and western North America regions derived from MIRS </a:t>
            </a:r>
            <a:endParaRPr lang="en-US" sz="16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5" y="0"/>
            <a:ext cx="9047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2540" y="6650547"/>
            <a:ext cx="324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4</a:t>
            </a:r>
            <a:endParaRPr lang="en-US" sz="1000" dirty="0"/>
          </a:p>
        </p:txBody>
      </p:sp>
    </p:spTree>
    <p:extLst>
      <p:ext uri="{BB962C8B-B14F-4D97-AF65-F5344CB8AC3E}">
        <p14:creationId xmlns="" xmlns:p14="http://schemas.microsoft.com/office/powerpoint/2010/main" val="81334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61" y="1294107"/>
            <a:ext cx="6087359" cy="49078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5399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Chosen Layers of LPW – in D2d</a:t>
            </a:r>
            <a:endParaRPr lang="en-US" sz="3200" b="1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D7B6E6DD-6FE4-41E0-B105-B54E36943CA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55390" y="1339302"/>
            <a:ext cx="278090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21Z 28-Feb-2013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50264" y="5675607"/>
            <a:ext cx="110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TPW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3704" y="3483766"/>
            <a:ext cx="110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700-500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3178" y="5683128"/>
            <a:ext cx="124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SFC - 850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1486" y="3400641"/>
            <a:ext cx="110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850-700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61139" y="4297490"/>
            <a:ext cx="1557779" cy="539584"/>
          </a:xfrm>
          <a:prstGeom prst="rect">
            <a:avLst/>
          </a:prstGeom>
          <a:solidFill>
            <a:srgbClr val="CEC9A2"/>
          </a:solidFill>
          <a:ln w="6350">
            <a:solidFill>
              <a:srgbClr val="C0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 sz="1200" b="1">
                <a:solidFill>
                  <a:srgbClr val="943634"/>
                </a:solidFill>
                <a:effectLst/>
                <a:ea typeface="Calibri"/>
                <a:cs typeface="Times New Roman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/>
              <a:t>Atmospheric River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91" y="1794713"/>
            <a:ext cx="1366886" cy="120032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NOTE: </a:t>
            </a:r>
            <a:br>
              <a:rPr lang="en-US" dirty="0" smtClean="0"/>
            </a:br>
            <a:r>
              <a:rPr lang="en-US" dirty="0" smtClean="0"/>
              <a:t>500-300 hPa layer not shown</a:t>
            </a:r>
            <a:endParaRPr lang="en-US" dirty="0"/>
          </a:p>
        </p:txBody>
      </p:sp>
      <p:sp>
        <p:nvSpPr>
          <p:cNvPr id="15" name="Text Box 10"/>
          <p:cNvSpPr txBox="1"/>
          <p:nvPr/>
        </p:nvSpPr>
        <p:spPr>
          <a:xfrm>
            <a:off x="1457917" y="1873328"/>
            <a:ext cx="1200150" cy="1371970"/>
          </a:xfrm>
          <a:prstGeom prst="rect">
            <a:avLst/>
          </a:prstGeom>
          <a:solidFill>
            <a:srgbClr val="CEC9A2"/>
          </a:solidFill>
          <a:ln w="6350">
            <a:solidFill>
              <a:srgbClr val="C0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 sz="1200" b="1">
                <a:solidFill>
                  <a:srgbClr val="943634"/>
                </a:solidFill>
                <a:effectLst/>
                <a:ea typeface="Calibri"/>
                <a:cs typeface="Times New Roman"/>
              </a:defRPr>
            </a:lvl1pPr>
          </a:lstStyle>
          <a:p>
            <a:r>
              <a:rPr lang="en-US" sz="1400" dirty="0"/>
              <a:t>Atmos. River evident even at upper layer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93818" y="2559313"/>
            <a:ext cx="518000" cy="4744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2"/>
          <p:cNvSpPr txBox="1"/>
          <p:nvPr/>
        </p:nvSpPr>
        <p:spPr>
          <a:xfrm>
            <a:off x="7500936" y="2580379"/>
            <a:ext cx="1381125" cy="1268285"/>
          </a:xfrm>
          <a:prstGeom prst="rect">
            <a:avLst/>
          </a:prstGeom>
          <a:solidFill>
            <a:srgbClr val="CEC9A2"/>
          </a:solidFill>
          <a:ln w="6350">
            <a:solidFill>
              <a:srgbClr val="C0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 sz="1200" b="1">
                <a:solidFill>
                  <a:srgbClr val="943634"/>
                </a:solidFill>
                <a:effectLst/>
                <a:ea typeface="Calibri"/>
                <a:cs typeface="Times New Roman"/>
              </a:defRPr>
            </a:lvl1pPr>
          </a:lstStyle>
          <a:p>
            <a:r>
              <a:rPr lang="en-US" sz="1400" dirty="0"/>
              <a:t>Tropical Moisture tongue creating sharp gradient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709144" y="3245298"/>
            <a:ext cx="1083728" cy="26344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4"/>
          <p:cNvSpPr txBox="1"/>
          <p:nvPr/>
        </p:nvSpPr>
        <p:spPr>
          <a:xfrm>
            <a:off x="1318055" y="4412062"/>
            <a:ext cx="1381125" cy="1218654"/>
          </a:xfrm>
          <a:prstGeom prst="rect">
            <a:avLst/>
          </a:prstGeom>
          <a:solidFill>
            <a:srgbClr val="CEC9A2"/>
          </a:solidFill>
          <a:ln w="6350">
            <a:solidFill>
              <a:srgbClr val="C00000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solidFill>
                  <a:srgbClr val="943634"/>
                </a:solidFill>
                <a:effectLst/>
                <a:ea typeface="Calibri"/>
                <a:cs typeface="Times New Roman"/>
              </a:rPr>
              <a:t>Wide moisture plume compared to upper layers</a:t>
            </a:r>
            <a:endParaRPr lang="en-US" sz="1400" dirty="0">
              <a:effectLst/>
              <a:ea typeface="Calibri"/>
              <a:cs typeface="Times New Roman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493818" y="5016934"/>
            <a:ext cx="791634" cy="9732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7051096" y="4678878"/>
            <a:ext cx="741776" cy="33805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895"/>
            <a:ext cx="904716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-42540" y="6650547"/>
            <a:ext cx="324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5</a:t>
            </a:r>
          </a:p>
        </p:txBody>
      </p:sp>
    </p:spTree>
    <p:extLst>
      <p:ext uri="{BB962C8B-B14F-4D97-AF65-F5344CB8AC3E}">
        <p14:creationId xmlns="" xmlns:p14="http://schemas.microsoft.com/office/powerpoint/2010/main" val="236131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249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Satellite Local Time Passes</a:t>
            </a:r>
            <a:endParaRPr lang="en-US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54632358"/>
              </p:ext>
            </p:extLst>
          </p:nvPr>
        </p:nvGraphicFramePr>
        <p:xfrm>
          <a:off x="595423" y="1982988"/>
          <a:ext cx="7740504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5972"/>
                <a:gridCol w="2466754"/>
                <a:gridCol w="214777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Satellite (Instrument)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Approx. Local Time Ascending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Approx. Local Time Descending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NOAA</a:t>
                      </a:r>
                      <a:r>
                        <a:rPr lang="en-US" baseline="0" dirty="0" smtClean="0"/>
                        <a:t> 18 (AMSU-A, MHS)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0300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NOAA 19 </a:t>
                      </a:r>
                      <a:r>
                        <a:rPr lang="en-US" baseline="0" dirty="0" smtClean="0"/>
                        <a:t>(AMSU-A, MHS)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0130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Metop</a:t>
                      </a:r>
                      <a:r>
                        <a:rPr lang="en-US" dirty="0" smtClean="0"/>
                        <a:t>-A/B </a:t>
                      </a:r>
                      <a:r>
                        <a:rPr lang="en-US" baseline="0" dirty="0" smtClean="0"/>
                        <a:t>(AMSU-A, MHS)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0930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DMSP F18 (SSMI/S)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0800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NASA Aqua (AIRS, </a:t>
                      </a:r>
                      <a:r>
                        <a:rPr lang="en-US" sz="1400" i="1" dirty="0" smtClean="0"/>
                        <a:t>infrared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1330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0130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D7B6E6DD-6FE4-41E0-B105-B54E36943CA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36569" y="4599297"/>
            <a:ext cx="5872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actual observation time is within about ½ orbit (50 min) of the above times.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/>
              <a:t>2.   AIRS retrievals only in clear or thin cloud areas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2353"/>
            <a:ext cx="9047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42540" y="6650547"/>
            <a:ext cx="324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6</a:t>
            </a:r>
            <a:endParaRPr lang="en-US" sz="1000" dirty="0"/>
          </a:p>
        </p:txBody>
      </p:sp>
    </p:spTree>
    <p:extLst>
      <p:ext uri="{BB962C8B-B14F-4D97-AF65-F5344CB8AC3E}">
        <p14:creationId xmlns="" xmlns:p14="http://schemas.microsoft.com/office/powerpoint/2010/main" val="307148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7348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850-700 </a:t>
            </a:r>
            <a:r>
              <a:rPr lang="en-US" sz="3200" b="1" dirty="0" err="1" smtClean="0"/>
              <a:t>hPa</a:t>
            </a:r>
            <a:r>
              <a:rPr lang="en-US" sz="3200" b="1" dirty="0" smtClean="0"/>
              <a:t> </a:t>
            </a:r>
            <a:r>
              <a:rPr lang="en-US" sz="3200" b="1" dirty="0" smtClean="0"/>
              <a:t>LPW Loop – May 10, 2013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7BE90-B889-4A61-9811-E99704A5DC2E}" type="slidenum">
              <a:rPr lang="es-ES" smtClean="0"/>
              <a:pPr/>
              <a:t>7</a:t>
            </a:fld>
            <a:endParaRPr lang="es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-2563"/>
            <a:ext cx="90471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1907" y="6650547"/>
            <a:ext cx="324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7</a:t>
            </a:r>
            <a:endParaRPr lang="en-US" sz="1000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2427" y="1568301"/>
            <a:ext cx="659914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1225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1310"/>
            <a:ext cx="9144000" cy="1143000"/>
          </a:xfrm>
        </p:spPr>
        <p:txBody>
          <a:bodyPr/>
          <a:lstStyle/>
          <a:p>
            <a:r>
              <a:rPr lang="en-US" sz="3200" b="1" dirty="0" smtClean="0"/>
              <a:t>When </a:t>
            </a:r>
            <a:r>
              <a:rPr lang="en-US" sz="3200" b="1" dirty="0" smtClean="0"/>
              <a:t>LPW available; </a:t>
            </a:r>
            <a:r>
              <a:rPr lang="en-US" sz="3200" b="1" dirty="0" smtClean="0"/>
              <a:t>How </a:t>
            </a:r>
            <a:r>
              <a:rPr lang="en-US" sz="3200" b="1" dirty="0" smtClean="0"/>
              <a:t>LPW Composited;     </a:t>
            </a:r>
            <a:r>
              <a:rPr lang="en-US" sz="3200" b="1" dirty="0" smtClean="0"/>
              <a:t>Where </a:t>
            </a:r>
            <a:r>
              <a:rPr lang="en-US" sz="3200" b="1" dirty="0" smtClean="0"/>
              <a:t>on </a:t>
            </a:r>
            <a:r>
              <a:rPr lang="en-US" sz="3200" b="1" dirty="0" smtClean="0"/>
              <a:t>the web?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387" y="2137793"/>
            <a:ext cx="8466488" cy="3776119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Program runs every 3 hours at 00Z, 03Z, ….</a:t>
            </a:r>
          </a:p>
          <a:p>
            <a:pPr lvl="1"/>
            <a:r>
              <a:rPr lang="en-US" sz="1800" dirty="0" smtClean="0"/>
              <a:t>Data latency to user is ~40 minutes (i.e. 1800Z arrives at 1840Z)</a:t>
            </a:r>
            <a:endParaRPr lang="en-US" sz="2000" dirty="0" smtClean="0"/>
          </a:p>
          <a:p>
            <a:r>
              <a:rPr lang="en-US" sz="2000" b="1" dirty="0" smtClean="0"/>
              <a:t>Data for the last 12 hours are plotted with the newest observation on top (covering up older observations)</a:t>
            </a:r>
          </a:p>
          <a:p>
            <a:pPr lvl="1"/>
            <a:r>
              <a:rPr lang="en-US" sz="1800" dirty="0" smtClean="0"/>
              <a:t>No averaging or smoothing of data</a:t>
            </a:r>
            <a:endParaRPr lang="en-US" sz="2000" dirty="0" smtClean="0"/>
          </a:p>
          <a:p>
            <a:r>
              <a:rPr lang="en-US" sz="2000" b="1" dirty="0" smtClean="0"/>
              <a:t>1-2 hour gap between </a:t>
            </a:r>
            <a:r>
              <a:rPr lang="en-US" sz="2000" b="1" dirty="0" smtClean="0"/>
              <a:t>time </a:t>
            </a:r>
            <a:r>
              <a:rPr lang="en-US" sz="2000" b="1" dirty="0" smtClean="0"/>
              <a:t>on </a:t>
            </a:r>
            <a:r>
              <a:rPr lang="en-US" sz="2000" b="1" dirty="0" smtClean="0"/>
              <a:t>image </a:t>
            </a:r>
            <a:r>
              <a:rPr lang="en-US" sz="2000" b="1" dirty="0" smtClean="0"/>
              <a:t>and </a:t>
            </a:r>
            <a:r>
              <a:rPr lang="en-US" sz="2000" b="1" dirty="0" smtClean="0"/>
              <a:t>latest </a:t>
            </a:r>
            <a:r>
              <a:rPr lang="en-US" sz="2000" b="1" dirty="0" smtClean="0"/>
              <a:t>satellite data due to time it takes to transmit data to ground, do retrievals, and make </a:t>
            </a:r>
            <a:r>
              <a:rPr lang="en-US" sz="2000" b="1" dirty="0" smtClean="0"/>
              <a:t>composites</a:t>
            </a:r>
          </a:p>
          <a:p>
            <a:pPr>
              <a:buNone/>
            </a:pPr>
            <a:endParaRPr lang="en-US" sz="2000" b="1" dirty="0" smtClean="0"/>
          </a:p>
          <a:p>
            <a:r>
              <a:rPr lang="en-US" sz="2000" b="1" dirty="0" smtClean="0"/>
              <a:t>Available </a:t>
            </a:r>
            <a:r>
              <a:rPr lang="en-US" sz="2000" b="1" dirty="0" smtClean="0"/>
              <a:t>on web at: </a:t>
            </a:r>
            <a:r>
              <a:rPr lang="en-US" sz="2000" b="1" dirty="0" smtClean="0">
                <a:hlinkClick r:id="rId3"/>
              </a:rPr>
              <a:t>http://cat.cira.colostate.edu/LPW_Animations/</a:t>
            </a:r>
            <a:r>
              <a:rPr lang="en-US" sz="2000" b="1" dirty="0" smtClean="0"/>
              <a:t> </a:t>
            </a:r>
          </a:p>
          <a:p>
            <a:pPr>
              <a:buNone/>
            </a:pPr>
            <a:r>
              <a:rPr lang="en-US" sz="1800" b="1" dirty="0" smtClean="0">
                <a:hlinkClick r:id="rId4"/>
              </a:rPr>
              <a:t>http://</a:t>
            </a:r>
            <a:r>
              <a:rPr lang="en-US" sz="1800" b="1" dirty="0" smtClean="0">
                <a:hlinkClick r:id="rId4"/>
              </a:rPr>
              <a:t>cat.cira.colostate.edu/sport/layered/blended/lpw.htm</a:t>
            </a:r>
            <a:r>
              <a:rPr lang="en-US" sz="1800" b="1" dirty="0" smtClean="0"/>
              <a:t>    (CIRA)</a:t>
            </a:r>
            <a:endParaRPr lang="en-US" sz="1800" b="1" dirty="0" smtClean="0"/>
          </a:p>
          <a:p>
            <a:pPr>
              <a:buNone/>
            </a:pPr>
            <a:r>
              <a:rPr lang="en-US" sz="1800" b="1" dirty="0" smtClean="0">
                <a:hlinkClick r:id="rId5"/>
              </a:rPr>
              <a:t>http://weather.msfc.nasa.gov/cgi-bin/sportPublishData.pl?dataset=cirapw</a:t>
            </a:r>
            <a:r>
              <a:rPr lang="en-US" sz="1800" b="1" dirty="0" smtClean="0"/>
              <a:t> </a:t>
            </a:r>
            <a:r>
              <a:rPr lang="en-US" sz="1800" b="1" dirty="0" smtClean="0"/>
              <a:t>  (</a:t>
            </a:r>
            <a:r>
              <a:rPr lang="en-US" sz="1800" b="1" dirty="0" err="1" smtClean="0"/>
              <a:t>SPoRT</a:t>
            </a:r>
            <a:r>
              <a:rPr lang="en-US" sz="1800" b="1" dirty="0" smtClean="0"/>
              <a:t>)</a:t>
            </a:r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D7B6E6DD-6FE4-41E0-B105-B54E36943CA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8070"/>
            <a:ext cx="90471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53173" y="6650547"/>
            <a:ext cx="324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 8 </a:t>
            </a:r>
            <a:endParaRPr lang="en-US" sz="1000" dirty="0"/>
          </a:p>
        </p:txBody>
      </p:sp>
    </p:spTree>
    <p:extLst>
      <p:ext uri="{BB962C8B-B14F-4D97-AF65-F5344CB8AC3E}">
        <p14:creationId xmlns="" xmlns:p14="http://schemas.microsoft.com/office/powerpoint/2010/main" val="85213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F4D9D-0514-4926-8811-7B0FD8DC28A1}" type="slidenum">
              <a:rPr lang="es-ES" smtClean="0"/>
              <a:pPr/>
              <a:t>9</a:t>
            </a:fld>
            <a:endParaRPr lang="es-ES"/>
          </a:p>
        </p:txBody>
      </p:sp>
      <p:pic>
        <p:nvPicPr>
          <p:cNvPr id="52228" name="Picture 4" descr="http://cimss.ssec.wisc.edu/goes/rt/images/conus/pw1/uspw1.14321.0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436" y="3283575"/>
            <a:ext cx="1997188" cy="11534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-21265" y="2802759"/>
            <a:ext cx="26612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00 UTC Nov 17, 2014 1000-900 </a:t>
            </a:r>
            <a:r>
              <a:rPr lang="en-US" sz="1000" b="1" dirty="0" err="1" smtClean="0"/>
              <a:t>hPa</a:t>
            </a:r>
            <a:r>
              <a:rPr lang="en-US" sz="1000" b="1" dirty="0" smtClean="0"/>
              <a:t> </a:t>
            </a:r>
            <a:endParaRPr lang="en-US" sz="1000" b="1" dirty="0"/>
          </a:p>
        </p:txBody>
      </p:sp>
      <p:pic>
        <p:nvPicPr>
          <p:cNvPr id="52230" name="Picture 6" descr="http://cimss.ssec.wisc.edu/goes/rt/images/conus/pw2/uspw2.14321.00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339" y="1681849"/>
            <a:ext cx="2004019" cy="1135784"/>
          </a:xfrm>
          <a:prstGeom prst="rect">
            <a:avLst/>
          </a:prstGeom>
          <a:noFill/>
        </p:spPr>
      </p:pic>
      <p:pic>
        <p:nvPicPr>
          <p:cNvPr id="52232" name="Picture 8" descr="http://cimss.ssec.wisc.edu/goes/rt/images/conus/pw3/uspw3.14321.00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605" y="4872817"/>
            <a:ext cx="1997188" cy="106434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-17524" y="4402793"/>
            <a:ext cx="2704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00 UTC Nov 17, 2014 900-700  </a:t>
            </a:r>
            <a:r>
              <a:rPr lang="en-US" sz="1000" b="1" dirty="0" err="1" smtClean="0"/>
              <a:t>hPa</a:t>
            </a:r>
            <a:endParaRPr lang="en-US" sz="1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5888048"/>
            <a:ext cx="26506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00 UTC Nov 17, 2014  700-300 </a:t>
            </a:r>
            <a:r>
              <a:rPr lang="en-US" sz="1000" b="1" dirty="0" err="1" smtClean="0"/>
              <a:t>hPa</a:t>
            </a:r>
            <a:endParaRPr lang="en-US" sz="1000" b="1" dirty="0"/>
          </a:p>
        </p:txBody>
      </p:sp>
      <p:pic>
        <p:nvPicPr>
          <p:cNvPr id="52234" name="Picture 10" descr="CIRA Blended TPW"/>
          <p:cNvPicPr>
            <a:picLocks noChangeAspect="1" noChangeArrowheads="1"/>
          </p:cNvPicPr>
          <p:nvPr/>
        </p:nvPicPr>
        <p:blipFill>
          <a:blip r:embed="rId5" cstate="print"/>
          <a:srcRect r="50086" b="52999"/>
          <a:stretch>
            <a:fillRect/>
          </a:stretch>
        </p:blipFill>
        <p:spPr bwMode="auto">
          <a:xfrm>
            <a:off x="6854822" y="1646906"/>
            <a:ext cx="1947061" cy="847873"/>
          </a:xfrm>
          <a:prstGeom prst="rect">
            <a:avLst/>
          </a:prstGeom>
          <a:noFill/>
        </p:spPr>
      </p:pic>
      <p:pic>
        <p:nvPicPr>
          <p:cNvPr id="52236" name="Picture 12" descr="http://cat.cira.colostate.edu/sport/layered/blended/web_lpw_sport_table_colorbar.png"/>
          <p:cNvPicPr>
            <a:picLocks noChangeAspect="1" noChangeArrowheads="1"/>
          </p:cNvPicPr>
          <p:nvPr/>
        </p:nvPicPr>
        <p:blipFill>
          <a:blip r:embed="rId6" cstate="print"/>
          <a:srcRect b="50282"/>
          <a:stretch>
            <a:fillRect/>
          </a:stretch>
        </p:blipFill>
        <p:spPr bwMode="auto">
          <a:xfrm>
            <a:off x="6783726" y="3795830"/>
            <a:ext cx="2087687" cy="191384"/>
          </a:xfrm>
          <a:prstGeom prst="rect">
            <a:avLst/>
          </a:prstGeom>
          <a:noFill/>
        </p:spPr>
      </p:pic>
      <p:pic>
        <p:nvPicPr>
          <p:cNvPr id="52238" name="Picture 14" descr="http://cimss.ssec.wisc.edu/images/cimss-logo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8316" y="1139202"/>
            <a:ext cx="735842" cy="533219"/>
          </a:xfrm>
          <a:prstGeom prst="rect">
            <a:avLst/>
          </a:prstGeom>
          <a:noFill/>
        </p:spPr>
      </p:pic>
      <p:sp>
        <p:nvSpPr>
          <p:cNvPr id="52240" name="AutoShape 16" descr="Image result for NOAA logo"/>
          <p:cNvSpPr>
            <a:spLocks noChangeAspect="1" noChangeArrowheads="1"/>
          </p:cNvSpPr>
          <p:nvPr/>
        </p:nvSpPr>
        <p:spPr bwMode="auto">
          <a:xfrm>
            <a:off x="155575" y="-593725"/>
            <a:ext cx="1228725" cy="1238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42" name="AutoShape 18" descr="Image result for NOAA logo"/>
          <p:cNvSpPr>
            <a:spLocks noChangeAspect="1" noChangeArrowheads="1"/>
          </p:cNvSpPr>
          <p:nvPr/>
        </p:nvSpPr>
        <p:spPr bwMode="auto">
          <a:xfrm>
            <a:off x="155575" y="-593725"/>
            <a:ext cx="1228725" cy="1238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-2563"/>
            <a:ext cx="90471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5"/>
          <p:cNvSpPr txBox="1">
            <a:spLocks/>
          </p:cNvSpPr>
          <p:nvPr/>
        </p:nvSpPr>
        <p:spPr>
          <a:xfrm>
            <a:off x="-28156" y="697888"/>
            <a:ext cx="9172156" cy="90762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Comparison of CIMSS GOES Layer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Precipitable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Water (LPW)                                              with CIRA Product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8339" y="1381475"/>
            <a:ext cx="2018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CIMSS LPW</a:t>
            </a:r>
            <a:endParaRPr lang="en-US" sz="1400" b="1" dirty="0"/>
          </a:p>
        </p:txBody>
      </p:sp>
      <p:pic>
        <p:nvPicPr>
          <p:cNvPr id="19" name="Picture 10" descr="CIRA Blended TPW"/>
          <p:cNvPicPr>
            <a:picLocks noChangeAspect="1" noChangeArrowheads="1"/>
          </p:cNvPicPr>
          <p:nvPr/>
        </p:nvPicPr>
        <p:blipFill>
          <a:blip r:embed="rId5" cstate="print"/>
          <a:srcRect l="50311" b="51168"/>
          <a:stretch>
            <a:fillRect/>
          </a:stretch>
        </p:blipFill>
        <p:spPr bwMode="auto">
          <a:xfrm>
            <a:off x="6842947" y="2711659"/>
            <a:ext cx="1947061" cy="819088"/>
          </a:xfrm>
          <a:prstGeom prst="rect">
            <a:avLst/>
          </a:prstGeom>
          <a:noFill/>
        </p:spPr>
      </p:pic>
      <p:pic>
        <p:nvPicPr>
          <p:cNvPr id="20" name="Picture 10" descr="CIRA Blended TPW"/>
          <p:cNvPicPr>
            <a:picLocks noChangeAspect="1" noChangeArrowheads="1"/>
          </p:cNvPicPr>
          <p:nvPr/>
        </p:nvPicPr>
        <p:blipFill>
          <a:blip r:embed="rId5" cstate="print"/>
          <a:srcRect t="49699" r="49859"/>
          <a:stretch>
            <a:fillRect/>
          </a:stretch>
        </p:blipFill>
        <p:spPr bwMode="auto">
          <a:xfrm>
            <a:off x="6854822" y="3987213"/>
            <a:ext cx="1939275" cy="817351"/>
          </a:xfrm>
          <a:prstGeom prst="rect">
            <a:avLst/>
          </a:prstGeom>
          <a:noFill/>
        </p:spPr>
      </p:pic>
      <p:pic>
        <p:nvPicPr>
          <p:cNvPr id="21" name="Picture 10" descr="CIRA Blended TPW"/>
          <p:cNvPicPr>
            <a:picLocks noChangeAspect="1" noChangeArrowheads="1"/>
          </p:cNvPicPr>
          <p:nvPr/>
        </p:nvPicPr>
        <p:blipFill>
          <a:blip r:embed="rId5" cstate="print"/>
          <a:srcRect l="49800" t="50566"/>
          <a:stretch>
            <a:fillRect/>
          </a:stretch>
        </p:blipFill>
        <p:spPr bwMode="auto">
          <a:xfrm>
            <a:off x="6854822" y="5102631"/>
            <a:ext cx="1935127" cy="834529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6793584" y="1361263"/>
            <a:ext cx="2018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CIRA LPW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492917" y="2441688"/>
            <a:ext cx="26612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00 UTC Nov 17, 2014 SFC-850 </a:t>
            </a:r>
            <a:r>
              <a:rPr lang="en-US" sz="1000" b="1" dirty="0" err="1" smtClean="0"/>
              <a:t>hPa</a:t>
            </a:r>
            <a:r>
              <a:rPr lang="en-US" sz="1000" b="1" dirty="0" smtClean="0"/>
              <a:t> </a:t>
            </a:r>
            <a:endParaRPr lang="en-US" sz="1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490942" y="3472838"/>
            <a:ext cx="26612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00 UTC Nov 17, 2014 850-700 </a:t>
            </a:r>
            <a:r>
              <a:rPr lang="en-US" sz="1000" b="1" dirty="0" err="1" smtClean="0"/>
              <a:t>hPa</a:t>
            </a:r>
            <a:r>
              <a:rPr lang="en-US" sz="1000" b="1" dirty="0" smtClean="0"/>
              <a:t> </a:t>
            </a:r>
            <a:endParaRPr lang="en-US" sz="1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477092" y="4741488"/>
            <a:ext cx="26612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00 UTC Nov 17, 2014 700-500 </a:t>
            </a:r>
            <a:r>
              <a:rPr lang="en-US" sz="1000" b="1" dirty="0" err="1" smtClean="0"/>
              <a:t>hPa</a:t>
            </a:r>
            <a:r>
              <a:rPr lang="en-US" sz="1000" b="1" dirty="0" smtClean="0"/>
              <a:t> </a:t>
            </a:r>
            <a:endParaRPr lang="en-US" sz="1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494629" y="5888048"/>
            <a:ext cx="26612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00 UTC Nov 17, 2014 500-300 </a:t>
            </a:r>
            <a:r>
              <a:rPr lang="en-US" sz="1000" b="1" dirty="0" err="1" smtClean="0"/>
              <a:t>hPa</a:t>
            </a:r>
            <a:r>
              <a:rPr lang="en-US" sz="1000" b="1" dirty="0" smtClean="0"/>
              <a:t> </a:t>
            </a:r>
            <a:endParaRPr lang="en-US" sz="1000" b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2392999" y="1735318"/>
            <a:ext cx="2238335" cy="3693319"/>
            <a:chOff x="2333624" y="1509693"/>
            <a:chExt cx="2238335" cy="3693319"/>
          </a:xfrm>
        </p:grpSpPr>
        <p:sp>
          <p:nvSpPr>
            <p:cNvPr id="29" name="TextBox 28"/>
            <p:cNvSpPr txBox="1"/>
            <p:nvPr/>
          </p:nvSpPr>
          <p:spPr>
            <a:xfrm>
              <a:off x="2381083" y="1509693"/>
              <a:ext cx="2190876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r>
                <a:rPr lang="en-US" dirty="0" smtClean="0"/>
                <a:t>                                                                                </a:t>
              </a:r>
            </a:p>
            <a:p>
              <a:r>
                <a:rPr lang="en-US" dirty="0" smtClean="0"/>
                <a:t> Mostly CONUS  &amp;</a:t>
              </a:r>
            </a:p>
            <a:p>
              <a:r>
                <a:rPr lang="en-US" dirty="0" smtClean="0"/>
                <a:t> offshore waters</a:t>
              </a:r>
            </a:p>
            <a:p>
              <a:endParaRPr lang="en-US" dirty="0" smtClean="0"/>
            </a:p>
            <a:p>
              <a:r>
                <a:rPr lang="en-US" dirty="0" smtClean="0"/>
                <a:t> GOES Sounder </a:t>
              </a:r>
            </a:p>
            <a:p>
              <a:r>
                <a:rPr lang="en-US" dirty="0" smtClean="0"/>
                <a:t> data                                               </a:t>
              </a:r>
            </a:p>
            <a:p>
              <a:r>
                <a:rPr lang="en-US" dirty="0" smtClean="0"/>
                <a:t>       </a:t>
              </a:r>
            </a:p>
            <a:p>
              <a:r>
                <a:rPr lang="en-US" dirty="0" smtClean="0"/>
                <a:t>Higher resolution, but trade-offs                        </a:t>
              </a:r>
            </a:p>
            <a:p>
              <a:endParaRPr lang="en-US" dirty="0" smtClean="0"/>
            </a:p>
            <a:p>
              <a:r>
                <a:rPr lang="en-US" dirty="0" smtClean="0"/>
                <a:t>Computer model dependent                                 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33624" y="1646906"/>
              <a:ext cx="15319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CIMSS</a:t>
              </a:r>
              <a:endParaRPr lang="en-US" b="1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435541" y="1735318"/>
            <a:ext cx="2288810" cy="3693319"/>
            <a:chOff x="4504774" y="1509693"/>
            <a:chExt cx="2288810" cy="3693319"/>
          </a:xfrm>
        </p:grpSpPr>
        <p:sp>
          <p:nvSpPr>
            <p:cNvPr id="32" name="TextBox 31"/>
            <p:cNvSpPr txBox="1"/>
            <p:nvPr/>
          </p:nvSpPr>
          <p:spPr>
            <a:xfrm>
              <a:off x="4504774" y="1668681"/>
              <a:ext cx="15319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CIRA</a:t>
              </a:r>
              <a:endParaRPr lang="en-US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09506" y="1509693"/>
              <a:ext cx="1984078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 smtClean="0"/>
            </a:p>
            <a:p>
              <a:r>
                <a:rPr lang="en-US" dirty="0" smtClean="0"/>
                <a:t>Globe</a:t>
              </a:r>
            </a:p>
            <a:p>
              <a:endParaRPr lang="en-US" dirty="0" smtClean="0"/>
            </a:p>
            <a:p>
              <a:endParaRPr lang="en-US" dirty="0" smtClean="0"/>
            </a:p>
            <a:p>
              <a:r>
                <a:rPr lang="en-US" dirty="0" smtClean="0"/>
                <a:t>Polar Microwave/ Near IR</a:t>
              </a:r>
            </a:p>
            <a:p>
              <a:endParaRPr lang="en-US" dirty="0" smtClean="0"/>
            </a:p>
            <a:p>
              <a:r>
                <a:rPr lang="en-US" dirty="0" smtClean="0"/>
                <a:t>Lower resolution,</a:t>
              </a:r>
            </a:p>
            <a:p>
              <a:r>
                <a:rPr lang="en-US" dirty="0" smtClean="0"/>
                <a:t>but trade-offs</a:t>
              </a:r>
            </a:p>
            <a:p>
              <a:endParaRPr lang="en-US" dirty="0" smtClean="0"/>
            </a:p>
            <a:p>
              <a:r>
                <a:rPr lang="en-US" dirty="0" smtClean="0"/>
                <a:t>No computer model input</a:t>
              </a:r>
              <a:endParaRPr lang="en-US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-53173" y="6650547"/>
            <a:ext cx="3242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 9 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6977</TotalTime>
  <Words>1392</Words>
  <Application>Microsoft Office PowerPoint</Application>
  <PresentationFormat>On-screen Show (4:3)</PresentationFormat>
  <Paragraphs>232</Paragraphs>
  <Slides>19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Diseño predeterminado</vt:lpstr>
      <vt:lpstr>Layer Precipitable Water (LPW) Briefing</vt:lpstr>
      <vt:lpstr>Why have Layer PW?</vt:lpstr>
      <vt:lpstr>Microwave Integrated Retrieval System - MIRS</vt:lpstr>
      <vt:lpstr>Layer Precipitable Water (LPW)</vt:lpstr>
      <vt:lpstr>Chosen Layers of LPW – in D2d</vt:lpstr>
      <vt:lpstr>Satellite Local Time Passes</vt:lpstr>
      <vt:lpstr>850-700 hPa LPW Loop – May 10, 2013</vt:lpstr>
      <vt:lpstr>When LPW available; How LPW Composited;     Where on the web?</vt:lpstr>
      <vt:lpstr>Slide 9</vt:lpstr>
      <vt:lpstr>LPW Strengths</vt:lpstr>
      <vt:lpstr>LPW Weaknesses</vt:lpstr>
      <vt:lpstr>Slide 12</vt:lpstr>
      <vt:lpstr>LPW Applications</vt:lpstr>
      <vt:lpstr>What Continues to be Evaluated in Operations</vt:lpstr>
      <vt:lpstr>LPW Summary</vt:lpstr>
      <vt:lpstr>References</vt:lpstr>
      <vt:lpstr>Slide 17</vt:lpstr>
      <vt:lpstr>Slide 18</vt:lpstr>
      <vt:lpstr>Slide 19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Kidder</dc:creator>
  <cp:lastModifiedBy>SABTORRENT</cp:lastModifiedBy>
  <cp:revision>188</cp:revision>
  <cp:lastPrinted>2013-05-10T20:08:55Z</cp:lastPrinted>
  <dcterms:created xsi:type="dcterms:W3CDTF">2013-02-28T22:56:30Z</dcterms:created>
  <dcterms:modified xsi:type="dcterms:W3CDTF">2014-11-19T12:02:46Z</dcterms:modified>
</cp:coreProperties>
</file>