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7" r:id="rId2"/>
    <p:sldId id="352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36" r:id="rId12"/>
    <p:sldId id="345" r:id="rId13"/>
    <p:sldId id="347" r:id="rId14"/>
    <p:sldId id="348" r:id="rId15"/>
    <p:sldId id="350" r:id="rId16"/>
    <p:sldId id="355" r:id="rId17"/>
    <p:sldId id="354" r:id="rId18"/>
    <p:sldId id="365" r:id="rId19"/>
  </p:sldIdLst>
  <p:sldSz cx="9144000" cy="6858000" type="screen4x3"/>
  <p:notesSz cx="7010400" cy="9159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D700"/>
    <a:srgbClr val="D0D8E8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707" autoAdjust="0"/>
  </p:normalViewPr>
  <p:slideViewPr>
    <p:cSldViewPr>
      <p:cViewPr varScale="1">
        <p:scale>
          <a:sx n="104" d="100"/>
          <a:sy n="104" d="100"/>
        </p:scale>
        <p:origin x="-9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08" y="-78"/>
      </p:cViewPr>
      <p:guideLst>
        <p:guide orient="horz" pos="2885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5799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5799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A594075B-AB6E-4602-86C0-DB6F7F0956BA}" type="datetimeFigureOut">
              <a:rPr lang="en-US" smtClean="0"/>
              <a:pPr/>
              <a:t>3/11/2013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00292"/>
            <a:ext cx="3037840" cy="457994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00292"/>
            <a:ext cx="3037840" cy="457994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F016E75F-D501-469F-A292-CF0BCE753B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592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5799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5799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77BE1BE6-0789-4FAB-8603-110EDD46090C}" type="datetimeFigureOut">
              <a:rPr lang="en-US" smtClean="0"/>
              <a:pPr/>
              <a:t>3/11/2013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6025" y="687388"/>
            <a:ext cx="4579938" cy="3433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50941"/>
            <a:ext cx="5608320" cy="4121944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00292"/>
            <a:ext cx="3037840" cy="457994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00292"/>
            <a:ext cx="3037840" cy="457994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D89F2BFB-6A3A-4120-8E69-91E7B656B8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92584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A96943-D14B-499D-A3CB-8681E351613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895600"/>
            <a:ext cx="7772400" cy="533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system name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867400"/>
            <a:ext cx="64008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date of review (Month DD, YYYY)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30,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GOES-R Ground Segment Project Status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C18B-989A-4738-B9CF-989732883A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30,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GOES-R Ground Segment Project Status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C18B-989A-4738-B9CF-989732883A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30,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GOES-R Ground Segment Project Status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C18B-989A-4738-B9CF-989732883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429000" y="7620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As of: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37956" y="767584"/>
            <a:ext cx="2895600" cy="381000"/>
          </a:xfrm>
        </p:spPr>
        <p:txBody>
          <a:bodyPr>
            <a:noAutofit/>
          </a:bodyPr>
          <a:lstStyle>
            <a:lvl1pPr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Date data is current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30,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GOES-R Ground Segment Project Status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C18B-989A-4738-B9CF-989732883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429000" y="7620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As of: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37956" y="767584"/>
            <a:ext cx="2895600" cy="381000"/>
          </a:xfrm>
        </p:spPr>
        <p:txBody>
          <a:bodyPr>
            <a:noAutofit/>
          </a:bodyPr>
          <a:lstStyle>
            <a:lvl1pPr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Date data is current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648200" y="12954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457200" y="3810000"/>
            <a:ext cx="41148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648200" y="3810000"/>
            <a:ext cx="41148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12000" y="1295400"/>
            <a:ext cx="0" cy="5029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457200" y="3773804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861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30,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GOES-R Ground Segment Project Status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C18B-989A-4738-B9CF-989732883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429000" y="7620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As of: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37956" y="767584"/>
            <a:ext cx="2895600" cy="381000"/>
          </a:xfrm>
        </p:spPr>
        <p:txBody>
          <a:bodyPr>
            <a:noAutofit/>
          </a:bodyPr>
          <a:lstStyle>
            <a:lvl1pPr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Date data is current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648200" y="12954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12000" y="1295400"/>
            <a:ext cx="0" cy="5029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7439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30,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GOES-R Ground Segment Project Status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C18B-989A-4738-B9CF-989732883A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30,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GOES-R Ground Segment Project Status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C18B-989A-4738-B9CF-989732883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429000" y="7620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As of: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37956" y="767584"/>
            <a:ext cx="2895600" cy="381000"/>
          </a:xfrm>
        </p:spPr>
        <p:txBody>
          <a:bodyPr>
            <a:noAutofit/>
          </a:bodyPr>
          <a:lstStyle>
            <a:lvl1pPr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Date data is current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71450"/>
            <a:ext cx="5562601" cy="5365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125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6400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August 30,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16675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GOES-R Ground Segment Project Status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7C81C18B-989A-4738-B9CF-989732883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GOES-R_logo_v2_Presentation Size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67" y="0"/>
            <a:ext cx="1371600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7" r:id="rId4"/>
    <p:sldLayoutId id="2147483662" r:id="rId5"/>
    <p:sldLayoutId id="2147483654" r:id="rId6"/>
    <p:sldLayoutId id="2147483656" r:id="rId7"/>
    <p:sldLayoutId id="2147483664" r:id="rId8"/>
  </p:sldLayoutIdLst>
  <p:hf hdr="0"/>
  <p:txStyles>
    <p:titleStyle>
      <a:lvl1pPr algn="ctr" defTabSz="914400" rtl="0" eaLnBrk="1" latinLnBrk="0" hangingPunct="1">
        <a:lnSpc>
          <a:spcPts val="3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0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1500" y="3657600"/>
            <a:ext cx="7772400" cy="269367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Stephen Ambrose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GOES-R Data Operations Manager (DOM)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 smtClean="0"/>
              <a:t>OSPO/SPSD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12, 2013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0180" y="1309092"/>
            <a:ext cx="603504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GOES-R </a:t>
            </a:r>
            <a:r>
              <a:rPr lang="en-US" sz="3600" dirty="0"/>
              <a:t>Ground Segment </a:t>
            </a:r>
            <a:r>
              <a:rPr lang="en-US" sz="3600" dirty="0" smtClean="0"/>
              <a:t>Project</a:t>
            </a:r>
          </a:p>
          <a:p>
            <a:pPr algn="ctr"/>
            <a:r>
              <a:rPr lang="en-US" sz="2800" dirty="0" smtClean="0"/>
              <a:t>Data Operations Support Team </a:t>
            </a:r>
          </a:p>
          <a:p>
            <a:pPr algn="ctr"/>
            <a:r>
              <a:rPr lang="en-US" sz="2800" dirty="0" smtClean="0"/>
              <a:t>System Validation Activities</a:t>
            </a:r>
          </a:p>
          <a:p>
            <a:pPr algn="ctr"/>
            <a:r>
              <a:rPr lang="en-US" sz="2400" dirty="0" smtClean="0"/>
              <a:t>Brief to NWS-NESDIS/SPSD Quarterly Meeting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zajic\AppData\Local\Microsoft\Windows\Temporary Internet Files\Content.Outlook\DI1JUEJV\GOES-R Data Operations Validation and Test Objectiv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4752"/>
            <a:ext cx="7841664" cy="588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75564" y="6319983"/>
            <a:ext cx="3371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Artwork by NWS/AWIPS, courtesy Brian Gockel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04496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DOST 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One – Project Definition </a:t>
            </a:r>
          </a:p>
          <a:p>
            <a:pPr lvl="1"/>
            <a:r>
              <a:rPr lang="en-US" dirty="0" smtClean="0"/>
              <a:t>Completed</a:t>
            </a:r>
          </a:p>
          <a:p>
            <a:r>
              <a:rPr lang="en-US" dirty="0" smtClean="0"/>
              <a:t>Phase Two – Preliminary Design </a:t>
            </a:r>
          </a:p>
          <a:p>
            <a:pPr lvl="1"/>
            <a:r>
              <a:rPr lang="en-US" dirty="0" smtClean="0"/>
              <a:t>Dec 2012 – Apr 2013</a:t>
            </a:r>
          </a:p>
          <a:p>
            <a:r>
              <a:rPr lang="en-US" dirty="0" smtClean="0"/>
              <a:t>Phase Three – Detail Design </a:t>
            </a:r>
          </a:p>
          <a:p>
            <a:pPr lvl="1"/>
            <a:r>
              <a:rPr lang="en-US" dirty="0" smtClean="0"/>
              <a:t>Apr 2013 – Oct 2013</a:t>
            </a:r>
          </a:p>
          <a:p>
            <a:r>
              <a:rPr lang="en-US" dirty="0" smtClean="0"/>
              <a:t>Phase Four – Implementation </a:t>
            </a:r>
          </a:p>
          <a:p>
            <a:pPr lvl="1"/>
            <a:r>
              <a:rPr lang="en-US" dirty="0" smtClean="0"/>
              <a:t>Nov 2013 – Apr 2014 </a:t>
            </a:r>
          </a:p>
          <a:p>
            <a:r>
              <a:rPr lang="en-US" dirty="0" smtClean="0"/>
              <a:t>Phase Five – Execution of Pre-Launch Testing </a:t>
            </a:r>
          </a:p>
          <a:p>
            <a:pPr lvl="1"/>
            <a:r>
              <a:rPr lang="en-US" dirty="0" smtClean="0"/>
              <a:t>May 2014- Apr 2015</a:t>
            </a:r>
          </a:p>
          <a:p>
            <a:r>
              <a:rPr lang="en-US" dirty="0" smtClean="0"/>
              <a:t>Phase Six – Execution of Post-Launch Testing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 Ground Segment Project Status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C18B-989A-4738-B9CF-989732883A3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40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Two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Validation Objectives Review</a:t>
            </a:r>
          </a:p>
          <a:p>
            <a:r>
              <a:rPr lang="en-US" dirty="0" smtClean="0"/>
              <a:t>Validation Objective Decomposition</a:t>
            </a:r>
          </a:p>
          <a:p>
            <a:r>
              <a:rPr lang="en-US" dirty="0" smtClean="0"/>
              <a:t>Development of Ops Procedure List</a:t>
            </a:r>
          </a:p>
          <a:p>
            <a:r>
              <a:rPr lang="en-US" dirty="0" smtClean="0"/>
              <a:t>Preparation of Validation Plan version 1</a:t>
            </a:r>
          </a:p>
          <a:p>
            <a:r>
              <a:rPr lang="en-US" dirty="0" smtClean="0"/>
              <a:t>Coordination of External Validation Objectives Development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 Ground Segment Project Status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C18B-989A-4738-B9CF-989732883A3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153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Three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Validation Preliminary Design Review</a:t>
            </a:r>
          </a:p>
          <a:p>
            <a:r>
              <a:rPr lang="en-US" dirty="0" smtClean="0"/>
              <a:t>Test Designs</a:t>
            </a:r>
          </a:p>
          <a:p>
            <a:r>
              <a:rPr lang="en-US" dirty="0" smtClean="0"/>
              <a:t>Data Set and Simulator Specifications</a:t>
            </a:r>
          </a:p>
          <a:p>
            <a:r>
              <a:rPr lang="en-US" dirty="0" smtClean="0"/>
              <a:t>Analysis Tool Specifications</a:t>
            </a:r>
          </a:p>
          <a:p>
            <a:r>
              <a:rPr lang="en-US" dirty="0" smtClean="0"/>
              <a:t>Oversight of Ops Procedure Development</a:t>
            </a:r>
          </a:p>
          <a:p>
            <a:r>
              <a:rPr lang="en-US" dirty="0" smtClean="0"/>
              <a:t>Preparation of Validation Plan rev 2</a:t>
            </a:r>
          </a:p>
          <a:p>
            <a:r>
              <a:rPr lang="en-US" dirty="0" smtClean="0"/>
              <a:t>Coordination with External Validation Test Developments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 Ground Segment Project Status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C18B-989A-4738-B9CF-989732883A3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03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Four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Validation Critical Design Review</a:t>
            </a:r>
          </a:p>
          <a:p>
            <a:r>
              <a:rPr lang="en-US" dirty="0" smtClean="0"/>
              <a:t>Data Set and Generator Implementation</a:t>
            </a:r>
          </a:p>
          <a:p>
            <a:r>
              <a:rPr lang="en-US" dirty="0" smtClean="0"/>
              <a:t>Tools Implementation</a:t>
            </a:r>
          </a:p>
          <a:p>
            <a:r>
              <a:rPr lang="en-US" dirty="0" smtClean="0"/>
              <a:t>Test Procedure Development</a:t>
            </a:r>
          </a:p>
          <a:p>
            <a:r>
              <a:rPr lang="en-US" dirty="0" smtClean="0"/>
              <a:t>Ops Procedure Evaluation and Development</a:t>
            </a:r>
          </a:p>
          <a:p>
            <a:r>
              <a:rPr lang="en-US" dirty="0" smtClean="0"/>
              <a:t>Early Opportunity Testing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 Ground Segment Project Status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C18B-989A-4738-B9CF-989732883A3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46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Five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DOT-1 Test Readiness Review</a:t>
            </a:r>
          </a:p>
          <a:p>
            <a:r>
              <a:rPr lang="en-US" dirty="0" smtClean="0"/>
              <a:t>Execution of DOT-1</a:t>
            </a:r>
          </a:p>
          <a:p>
            <a:r>
              <a:rPr lang="en-US" dirty="0" smtClean="0"/>
              <a:t>DOT-1 Analysis and Reporting</a:t>
            </a:r>
          </a:p>
          <a:p>
            <a:r>
              <a:rPr lang="en-US" dirty="0" smtClean="0"/>
              <a:t>DOT-2 Test Readiness Review</a:t>
            </a:r>
          </a:p>
          <a:p>
            <a:r>
              <a:rPr lang="en-US" dirty="0" smtClean="0"/>
              <a:t>Execution of DOT-2</a:t>
            </a:r>
          </a:p>
          <a:p>
            <a:r>
              <a:rPr lang="en-US" dirty="0" smtClean="0"/>
              <a:t>DOT-2 Analysis and Reporting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 Ground Segment Project Status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C18B-989A-4738-B9CF-989732883A3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521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DOST Top Level Schedule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August 30,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GOES-R Ground Segment Project Status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C18B-989A-4738-B9CF-989732883A3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December 31, 2012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200" y="787394"/>
            <a:ext cx="8873599" cy="593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0768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200" y="750498"/>
            <a:ext cx="8873599" cy="6029864"/>
          </a:xfrm>
          <a:prstGeom prst="rect">
            <a:avLst/>
          </a:prstGeom>
        </p:spPr>
      </p:pic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Validation Testing Dependencies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C18B-989A-4738-B9CF-989732883A3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January 31, 2013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163326" y="1449984"/>
            <a:ext cx="15902" cy="486619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123314" y="1441358"/>
            <a:ext cx="15902" cy="486619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5400000" flipH="1" flipV="1">
            <a:off x="6435947" y="2371635"/>
            <a:ext cx="876510" cy="498221"/>
          </a:xfrm>
          <a:prstGeom prst="bentConnector3">
            <a:avLst>
              <a:gd name="adj1" fmla="val 16538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5400000" flipH="1" flipV="1">
            <a:off x="6267729" y="2203413"/>
            <a:ext cx="876514" cy="834659"/>
          </a:xfrm>
          <a:prstGeom prst="bentConnector3">
            <a:avLst>
              <a:gd name="adj1" fmla="val 16538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290" name="Oval 11289"/>
          <p:cNvSpPr/>
          <p:nvPr/>
        </p:nvSpPr>
        <p:spPr>
          <a:xfrm>
            <a:off x="5943600" y="1811547"/>
            <a:ext cx="508958" cy="37093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868834" y="1811554"/>
            <a:ext cx="508958" cy="370936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Elbow Connector 60"/>
          <p:cNvCxnSpPr/>
          <p:nvPr/>
        </p:nvCxnSpPr>
        <p:spPr>
          <a:xfrm rot="5400000" flipH="1" flipV="1">
            <a:off x="8168888" y="2118123"/>
            <a:ext cx="392495" cy="150294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8365135" y="1687909"/>
            <a:ext cx="508958" cy="37093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Elbow Connector 16"/>
          <p:cNvCxnSpPr/>
          <p:nvPr/>
        </p:nvCxnSpPr>
        <p:spPr>
          <a:xfrm rot="5400000" flipH="1" flipV="1">
            <a:off x="5586093" y="2481771"/>
            <a:ext cx="865730" cy="288731"/>
          </a:xfrm>
          <a:prstGeom prst="bentConnector3">
            <a:avLst>
              <a:gd name="adj1" fmla="val 14128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80768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6400800" cy="822960"/>
          </a:xfrm>
        </p:spPr>
        <p:txBody>
          <a:bodyPr>
            <a:normAutofit/>
          </a:bodyPr>
          <a:lstStyle/>
          <a:p>
            <a:r>
              <a:rPr lang="en-US" dirty="0" smtClean="0"/>
              <a:t>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033272"/>
            <a:ext cx="90678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DOM – Data Operations Manager</a:t>
            </a:r>
          </a:p>
          <a:p>
            <a:r>
              <a:rPr lang="en-US" sz="2400" dirty="0" smtClean="0"/>
              <a:t>DOST – Data Operations Support Team</a:t>
            </a:r>
          </a:p>
          <a:p>
            <a:r>
              <a:rPr lang="en-US" sz="2400" dirty="0" smtClean="0"/>
              <a:t>DOTS – Two One-Month Pre-Launch Shakedown Cruises</a:t>
            </a:r>
          </a:p>
          <a:p>
            <a:endParaRPr lang="en-US" sz="2400" dirty="0" smtClean="0"/>
          </a:p>
          <a:p>
            <a:r>
              <a:rPr lang="en-US" sz="2400" dirty="0" smtClean="0"/>
              <a:t>Focus:  System Validation/Readiness of Data Processing &amp; Distribution</a:t>
            </a:r>
          </a:p>
          <a:p>
            <a:r>
              <a:rPr lang="en-US" sz="2400" dirty="0" smtClean="0"/>
              <a:t>DOVOs – Data Ops Validation Objectives</a:t>
            </a:r>
          </a:p>
          <a:p>
            <a:r>
              <a:rPr lang="en-US" sz="2400" dirty="0" smtClean="0"/>
              <a:t>EDOVOs – External Stakeholder Data Ops Validation Objectives</a:t>
            </a:r>
          </a:p>
          <a:p>
            <a:endParaRPr lang="en-US" sz="2400" dirty="0"/>
          </a:p>
          <a:p>
            <a:r>
              <a:rPr lang="en-US" sz="2400" dirty="0" smtClean="0"/>
              <a:t>Not “Re-Verification”</a:t>
            </a:r>
          </a:p>
          <a:p>
            <a:r>
              <a:rPr lang="en-US" sz="2400" dirty="0" smtClean="0"/>
              <a:t>Not “Product Science Validation”</a:t>
            </a:r>
          </a:p>
          <a:p>
            <a:pPr lvl="3"/>
            <a:endParaRPr lang="en-US" sz="1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276B-F0D1-4C4D-87A4-5977F89AC44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918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143000" y="171450"/>
            <a:ext cx="7185025" cy="536575"/>
          </a:xfrm>
        </p:spPr>
        <p:txBody>
          <a:bodyPr/>
          <a:lstStyle/>
          <a:p>
            <a:pPr eaLnBrk="1" hangingPunct="1"/>
            <a:r>
              <a:rPr lang="en-US" smtClean="0"/>
              <a:t>The GOES-R System-Operational View</a:t>
            </a:r>
          </a:p>
        </p:txBody>
      </p:sp>
      <p:grpSp>
        <p:nvGrpSpPr>
          <p:cNvPr id="8195" name="Group 129"/>
          <p:cNvGrpSpPr>
            <a:grpSpLocks/>
          </p:cNvGrpSpPr>
          <p:nvPr/>
        </p:nvGrpSpPr>
        <p:grpSpPr bwMode="auto">
          <a:xfrm>
            <a:off x="82550" y="1203325"/>
            <a:ext cx="8931275" cy="5146675"/>
            <a:chOff x="82394" y="1203325"/>
            <a:chExt cx="8931275" cy="5147296"/>
          </a:xfrm>
        </p:grpSpPr>
        <p:pic>
          <p:nvPicPr>
            <p:cNvPr id="8196" name="Picture 123" descr="LM GOES-R Bus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6225483">
              <a:off x="6663861" y="1698291"/>
              <a:ext cx="644481" cy="563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7" name="Picture 122" descr="LM GOES-R Bus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88953">
              <a:off x="2113393" y="1259722"/>
              <a:ext cx="644481" cy="563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" name="Freeform 2"/>
            <p:cNvSpPr>
              <a:spLocks/>
            </p:cNvSpPr>
            <p:nvPr/>
          </p:nvSpPr>
          <p:spPr bwMode="auto">
            <a:xfrm>
              <a:off x="758669" y="4484688"/>
              <a:ext cx="4953000" cy="1447800"/>
            </a:xfrm>
            <a:custGeom>
              <a:avLst/>
              <a:gdLst>
                <a:gd name="T0" fmla="*/ 2147483647 w 3120"/>
                <a:gd name="T1" fmla="*/ 0 h 912"/>
                <a:gd name="T2" fmla="*/ 0 w 3120"/>
                <a:gd name="T3" fmla="*/ 2147483647 h 912"/>
                <a:gd name="T4" fmla="*/ 2147483647 w 3120"/>
                <a:gd name="T5" fmla="*/ 2147483647 h 912"/>
                <a:gd name="T6" fmla="*/ 2147483647 w 3120"/>
                <a:gd name="T7" fmla="*/ 0 h 912"/>
                <a:gd name="T8" fmla="*/ 2147483647 w 3120"/>
                <a:gd name="T9" fmla="*/ 0 h 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20"/>
                <a:gd name="T16" fmla="*/ 0 h 912"/>
                <a:gd name="T17" fmla="*/ 3120 w 3120"/>
                <a:gd name="T18" fmla="*/ 912 h 9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20" h="912">
                  <a:moveTo>
                    <a:pt x="912" y="0"/>
                  </a:moveTo>
                  <a:lnTo>
                    <a:pt x="0" y="912"/>
                  </a:lnTo>
                  <a:lnTo>
                    <a:pt x="2208" y="912"/>
                  </a:lnTo>
                  <a:lnTo>
                    <a:pt x="3120" y="0"/>
                  </a:lnTo>
                  <a:lnTo>
                    <a:pt x="912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6A">
                    <a:alpha val="75000"/>
                  </a:srgbClr>
                </a:gs>
                <a:gs pos="100000">
                  <a:srgbClr val="FFFFE5">
                    <a:alpha val="75000"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" name="AutoShape 47"/>
            <p:cNvSpPr>
              <a:spLocks noChangeArrowheads="1"/>
            </p:cNvSpPr>
            <p:nvPr/>
          </p:nvSpPr>
          <p:spPr bwMode="auto">
            <a:xfrm>
              <a:off x="4654394" y="5200650"/>
              <a:ext cx="1295400" cy="228600"/>
            </a:xfrm>
            <a:prstGeom prst="rightArrow">
              <a:avLst>
                <a:gd name="adj1" fmla="val 58333"/>
                <a:gd name="adj2" fmla="val 120836"/>
              </a:avLst>
            </a:prstGeom>
            <a:gradFill rotWithShape="1">
              <a:gsLst>
                <a:gs pos="0">
                  <a:srgbClr val="F8FFEB"/>
                </a:gs>
                <a:gs pos="100000">
                  <a:srgbClr val="73766D"/>
                </a:gs>
              </a:gsLst>
              <a:lin ang="5400000" scaled="1"/>
            </a:gradFill>
            <a:ln w="1270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r"/>
              <a:r>
                <a:rPr lang="en-US" sz="600" b="1">
                  <a:latin typeface="Arial" charset="0"/>
                </a:rPr>
                <a:t>Data and Products</a:t>
              </a:r>
            </a:p>
          </p:txBody>
        </p:sp>
        <p:sp>
          <p:nvSpPr>
            <p:cNvPr id="8200" name="Line 3"/>
            <p:cNvSpPr>
              <a:spLocks noChangeShapeType="1"/>
            </p:cNvSpPr>
            <p:nvPr/>
          </p:nvSpPr>
          <p:spPr bwMode="auto">
            <a:xfrm>
              <a:off x="2816069" y="4941888"/>
              <a:ext cx="22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" name="Line 4"/>
            <p:cNvSpPr>
              <a:spLocks noChangeShapeType="1"/>
            </p:cNvSpPr>
            <p:nvPr/>
          </p:nvSpPr>
          <p:spPr bwMode="auto">
            <a:xfrm flipH="1">
              <a:off x="3044669" y="5322888"/>
              <a:ext cx="762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" name="Line 5"/>
            <p:cNvSpPr>
              <a:spLocks noChangeShapeType="1"/>
            </p:cNvSpPr>
            <p:nvPr/>
          </p:nvSpPr>
          <p:spPr bwMode="auto">
            <a:xfrm flipH="1" flipV="1">
              <a:off x="3197069" y="5627688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203" name="Picture 8" descr="united_state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94" y="1676400"/>
              <a:ext cx="6022975" cy="212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280957" y="2711632"/>
              <a:ext cx="3233737" cy="723987"/>
            </a:xfrm>
            <a:custGeom>
              <a:avLst/>
              <a:gdLst/>
              <a:ahLst/>
              <a:cxnLst>
                <a:cxn ang="0">
                  <a:pos x="0" y="456"/>
                </a:cxn>
                <a:cxn ang="0">
                  <a:pos x="2018" y="0"/>
                </a:cxn>
                <a:cxn ang="0">
                  <a:pos x="711" y="456"/>
                </a:cxn>
              </a:cxnLst>
              <a:rect l="0" t="0" r="r" b="b"/>
              <a:pathLst>
                <a:path w="2018" h="456">
                  <a:moveTo>
                    <a:pt x="0" y="456"/>
                  </a:moveTo>
                  <a:lnTo>
                    <a:pt x="2018" y="0"/>
                  </a:lnTo>
                  <a:lnTo>
                    <a:pt x="711" y="456"/>
                  </a:lnTo>
                </a:path>
              </a:pathLst>
            </a:custGeom>
            <a:gradFill rotWithShape="1">
              <a:gsLst>
                <a:gs pos="0">
                  <a:schemeClr val="folHlink">
                    <a:alpha val="67000"/>
                  </a:schemeClr>
                </a:gs>
                <a:gs pos="100000">
                  <a:schemeClr val="folHlink">
                    <a:gamma/>
                    <a:shade val="46275"/>
                    <a:invGamma/>
                    <a:alpha val="67999"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latin typeface="Arial" pitchFamily="34" charset="0"/>
                <a:cs typeface="+mn-cs"/>
              </a:endParaRPr>
            </a:p>
          </p:txBody>
        </p:sp>
        <p:sp>
          <p:nvSpPr>
            <p:cNvPr id="8205" name="Freeform 10"/>
            <p:cNvSpPr>
              <a:spLocks/>
            </p:cNvSpPr>
            <p:nvPr/>
          </p:nvSpPr>
          <p:spPr bwMode="auto">
            <a:xfrm>
              <a:off x="4492469" y="3341688"/>
              <a:ext cx="2743200" cy="838200"/>
            </a:xfrm>
            <a:custGeom>
              <a:avLst/>
              <a:gdLst>
                <a:gd name="T0" fmla="*/ 0 w 1728"/>
                <a:gd name="T1" fmla="*/ 2147483647 h 528"/>
                <a:gd name="T2" fmla="*/ 2147483647 w 1728"/>
                <a:gd name="T3" fmla="*/ 0 h 528"/>
                <a:gd name="T4" fmla="*/ 2147483647 w 1728"/>
                <a:gd name="T5" fmla="*/ 0 h 528"/>
                <a:gd name="T6" fmla="*/ 2147483647 w 1728"/>
                <a:gd name="T7" fmla="*/ 2147483647 h 528"/>
                <a:gd name="T8" fmla="*/ 0 w 1728"/>
                <a:gd name="T9" fmla="*/ 2147483647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528"/>
                <a:gd name="T17" fmla="*/ 1728 w 1728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528">
                  <a:moveTo>
                    <a:pt x="0" y="528"/>
                  </a:moveTo>
                  <a:lnTo>
                    <a:pt x="528" y="0"/>
                  </a:lnTo>
                  <a:lnTo>
                    <a:pt x="1728" y="0"/>
                  </a:lnTo>
                  <a:lnTo>
                    <a:pt x="1200" y="528"/>
                  </a:lnTo>
                  <a:lnTo>
                    <a:pt x="0" y="52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79999"/>
                  </a:schemeClr>
                </a:gs>
                <a:gs pos="100000">
                  <a:srgbClr val="F8FFEB">
                    <a:alpha val="79999"/>
                  </a:srgbClr>
                </a:gs>
              </a:gsLst>
              <a:lin ang="5400000" scaled="1"/>
            </a:gradFill>
            <a:ln w="9525">
              <a:solidFill>
                <a:srgbClr val="C0C0C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Text Box 30"/>
            <p:cNvSpPr txBox="1">
              <a:spLocks noChangeArrowheads="1"/>
            </p:cNvSpPr>
            <p:nvPr/>
          </p:nvSpPr>
          <p:spPr bwMode="auto">
            <a:xfrm>
              <a:off x="4527394" y="2608263"/>
              <a:ext cx="1117600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sz="1000" b="1">
                  <a:latin typeface="Arial" charset="0"/>
                </a:rPr>
                <a:t>Suitland, MD</a:t>
              </a:r>
            </a:p>
          </p:txBody>
        </p:sp>
        <p:sp>
          <p:nvSpPr>
            <p:cNvPr id="8207" name="Text Box 31"/>
            <p:cNvSpPr txBox="1">
              <a:spLocks noChangeArrowheads="1"/>
            </p:cNvSpPr>
            <p:nvPr/>
          </p:nvSpPr>
          <p:spPr bwMode="auto">
            <a:xfrm>
              <a:off x="3562194" y="2573338"/>
              <a:ext cx="11811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>
                <a:lnSpc>
                  <a:spcPct val="80000"/>
                </a:lnSpc>
              </a:pPr>
              <a:r>
                <a:rPr lang="en-US" sz="1000" b="1">
                  <a:latin typeface="Arial" charset="0"/>
                </a:rPr>
                <a:t>Fairmont, WV</a:t>
              </a:r>
            </a:p>
          </p:txBody>
        </p:sp>
        <p:sp>
          <p:nvSpPr>
            <p:cNvPr id="8208" name="Freeform 32"/>
            <p:cNvSpPr>
              <a:spLocks/>
            </p:cNvSpPr>
            <p:nvPr/>
          </p:nvSpPr>
          <p:spPr bwMode="auto">
            <a:xfrm>
              <a:off x="2206469" y="4103688"/>
              <a:ext cx="3505200" cy="381000"/>
            </a:xfrm>
            <a:custGeom>
              <a:avLst/>
              <a:gdLst>
                <a:gd name="T0" fmla="*/ 0 w 2208"/>
                <a:gd name="T1" fmla="*/ 2147483647 h 240"/>
                <a:gd name="T2" fmla="*/ 2147483647 w 2208"/>
                <a:gd name="T3" fmla="*/ 0 h 240"/>
                <a:gd name="T4" fmla="*/ 2147483647 w 2208"/>
                <a:gd name="T5" fmla="*/ 0 h 240"/>
                <a:gd name="T6" fmla="*/ 2147483647 w 2208"/>
                <a:gd name="T7" fmla="*/ 2147483647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08"/>
                <a:gd name="T13" fmla="*/ 0 h 240"/>
                <a:gd name="T14" fmla="*/ 2208 w 220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08" h="240">
                  <a:moveTo>
                    <a:pt x="0" y="240"/>
                  </a:moveTo>
                  <a:lnTo>
                    <a:pt x="192" y="0"/>
                  </a:lnTo>
                  <a:lnTo>
                    <a:pt x="864" y="0"/>
                  </a:lnTo>
                  <a:lnTo>
                    <a:pt x="2208" y="240"/>
                  </a:lnTo>
                </a:path>
              </a:pathLst>
            </a:custGeom>
            <a:gradFill rotWithShape="1">
              <a:gsLst>
                <a:gs pos="0">
                  <a:srgbClr val="D5DBCA">
                    <a:alpha val="70000"/>
                  </a:srgbClr>
                </a:gs>
                <a:gs pos="100000">
                  <a:srgbClr val="F8FFEB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34"/>
            <p:cNvSpPr>
              <a:spLocks/>
            </p:cNvSpPr>
            <p:nvPr/>
          </p:nvSpPr>
          <p:spPr bwMode="auto">
            <a:xfrm>
              <a:off x="987269" y="5399088"/>
              <a:ext cx="2438400" cy="457200"/>
            </a:xfrm>
            <a:custGeom>
              <a:avLst/>
              <a:gdLst>
                <a:gd name="T0" fmla="*/ 2147483647 w 1536"/>
                <a:gd name="T1" fmla="*/ 0 h 288"/>
                <a:gd name="T2" fmla="*/ 0 w 1536"/>
                <a:gd name="T3" fmla="*/ 2147483647 h 288"/>
                <a:gd name="T4" fmla="*/ 2147483647 w 1536"/>
                <a:gd name="T5" fmla="*/ 2147483647 h 288"/>
                <a:gd name="T6" fmla="*/ 2147483647 w 1536"/>
                <a:gd name="T7" fmla="*/ 0 h 288"/>
                <a:gd name="T8" fmla="*/ 2147483647 w 1536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6"/>
                <a:gd name="T16" fmla="*/ 0 h 288"/>
                <a:gd name="T17" fmla="*/ 1536 w 1536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6" h="288">
                  <a:moveTo>
                    <a:pt x="288" y="0"/>
                  </a:moveTo>
                  <a:lnTo>
                    <a:pt x="0" y="288"/>
                  </a:lnTo>
                  <a:lnTo>
                    <a:pt x="1248" y="288"/>
                  </a:lnTo>
                  <a:lnTo>
                    <a:pt x="1536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8FFEB"/>
            </a:solidFill>
            <a:ln w="9525">
              <a:solidFill>
                <a:srgbClr val="C0C0C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Freeform 35"/>
            <p:cNvSpPr>
              <a:spLocks/>
            </p:cNvSpPr>
            <p:nvPr/>
          </p:nvSpPr>
          <p:spPr bwMode="auto">
            <a:xfrm>
              <a:off x="1520669" y="4560888"/>
              <a:ext cx="1676400" cy="762000"/>
            </a:xfrm>
            <a:custGeom>
              <a:avLst/>
              <a:gdLst>
                <a:gd name="T0" fmla="*/ 2147483647 w 1056"/>
                <a:gd name="T1" fmla="*/ 0 h 480"/>
                <a:gd name="T2" fmla="*/ 2147483647 w 1056"/>
                <a:gd name="T3" fmla="*/ 0 h 480"/>
                <a:gd name="T4" fmla="*/ 2147483647 w 1056"/>
                <a:gd name="T5" fmla="*/ 2147483647 h 480"/>
                <a:gd name="T6" fmla="*/ 0 w 1056"/>
                <a:gd name="T7" fmla="*/ 2147483647 h 480"/>
                <a:gd name="T8" fmla="*/ 2147483647 w 1056"/>
                <a:gd name="T9" fmla="*/ 0 h 4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6"/>
                <a:gd name="T16" fmla="*/ 0 h 480"/>
                <a:gd name="T17" fmla="*/ 1056 w 1056"/>
                <a:gd name="T18" fmla="*/ 480 h 4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6" h="480">
                  <a:moveTo>
                    <a:pt x="480" y="0"/>
                  </a:moveTo>
                  <a:lnTo>
                    <a:pt x="1056" y="0"/>
                  </a:lnTo>
                  <a:lnTo>
                    <a:pt x="576" y="480"/>
                  </a:lnTo>
                  <a:lnTo>
                    <a:pt x="0" y="480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8FFEB"/>
            </a:solidFill>
            <a:ln w="9525">
              <a:solidFill>
                <a:srgbClr val="C0C0C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Freeform 36"/>
            <p:cNvSpPr>
              <a:spLocks/>
            </p:cNvSpPr>
            <p:nvPr/>
          </p:nvSpPr>
          <p:spPr bwMode="auto">
            <a:xfrm>
              <a:off x="2663669" y="4560888"/>
              <a:ext cx="1676400" cy="762000"/>
            </a:xfrm>
            <a:custGeom>
              <a:avLst/>
              <a:gdLst>
                <a:gd name="T0" fmla="*/ 2147483647 w 1056"/>
                <a:gd name="T1" fmla="*/ 0 h 480"/>
                <a:gd name="T2" fmla="*/ 2147483647 w 1056"/>
                <a:gd name="T3" fmla="*/ 0 h 480"/>
                <a:gd name="T4" fmla="*/ 2147483647 w 1056"/>
                <a:gd name="T5" fmla="*/ 2147483647 h 480"/>
                <a:gd name="T6" fmla="*/ 0 w 1056"/>
                <a:gd name="T7" fmla="*/ 2147483647 h 480"/>
                <a:gd name="T8" fmla="*/ 2147483647 w 1056"/>
                <a:gd name="T9" fmla="*/ 0 h 4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6"/>
                <a:gd name="T16" fmla="*/ 0 h 480"/>
                <a:gd name="T17" fmla="*/ 1056 w 1056"/>
                <a:gd name="T18" fmla="*/ 480 h 4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6" h="480">
                  <a:moveTo>
                    <a:pt x="480" y="0"/>
                  </a:moveTo>
                  <a:lnTo>
                    <a:pt x="1056" y="0"/>
                  </a:lnTo>
                  <a:lnTo>
                    <a:pt x="576" y="480"/>
                  </a:lnTo>
                  <a:lnTo>
                    <a:pt x="0" y="480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8FFEB"/>
            </a:solidFill>
            <a:ln w="9525">
              <a:solidFill>
                <a:srgbClr val="C0C0C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8212" name="Picture 3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907" y="4143375"/>
              <a:ext cx="1014412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3" name="Text Box 38"/>
            <p:cNvSpPr txBox="1">
              <a:spLocks noChangeArrowheads="1"/>
            </p:cNvSpPr>
            <p:nvPr/>
          </p:nvSpPr>
          <p:spPr bwMode="auto">
            <a:xfrm>
              <a:off x="1958819" y="5476875"/>
              <a:ext cx="8334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sz="900" b="1">
                  <a:latin typeface="Arial" charset="0"/>
                </a:rPr>
                <a:t>Enterprise Management</a:t>
              </a:r>
            </a:p>
          </p:txBody>
        </p:sp>
        <p:pic>
          <p:nvPicPr>
            <p:cNvPr id="8214" name="Picture 4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5994" y="4638675"/>
              <a:ext cx="457200" cy="37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8215" name="Text Box 41"/>
            <p:cNvSpPr txBox="1">
              <a:spLocks noChangeArrowheads="1"/>
            </p:cNvSpPr>
            <p:nvPr/>
          </p:nvSpPr>
          <p:spPr bwMode="auto">
            <a:xfrm>
              <a:off x="1615919" y="5067300"/>
              <a:ext cx="914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sz="900" b="1">
                  <a:latin typeface="Arial" charset="0"/>
                </a:rPr>
                <a:t>Mission </a:t>
              </a:r>
            </a:p>
            <a:p>
              <a:pPr algn="ctr" eaLnBrk="1" hangingPunct="1">
                <a:lnSpc>
                  <a:spcPct val="70000"/>
                </a:lnSpc>
              </a:pPr>
              <a:r>
                <a:rPr lang="en-US" sz="900" b="1">
                  <a:latin typeface="Arial" charset="0"/>
                </a:rPr>
                <a:t>Management</a:t>
              </a:r>
            </a:p>
          </p:txBody>
        </p:sp>
        <p:sp>
          <p:nvSpPr>
            <p:cNvPr id="8216" name="Text Box 42"/>
            <p:cNvSpPr txBox="1">
              <a:spLocks noChangeArrowheads="1"/>
            </p:cNvSpPr>
            <p:nvPr/>
          </p:nvSpPr>
          <p:spPr bwMode="auto">
            <a:xfrm>
              <a:off x="2739869" y="5094288"/>
              <a:ext cx="914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sz="900" b="1">
                  <a:latin typeface="Arial" charset="0"/>
                </a:rPr>
                <a:t>Product</a:t>
              </a:r>
              <a:br>
                <a:rPr lang="en-US" sz="900" b="1">
                  <a:latin typeface="Arial" charset="0"/>
                </a:rPr>
              </a:br>
              <a:r>
                <a:rPr lang="en-US" sz="900" b="1">
                  <a:latin typeface="Arial" charset="0"/>
                </a:rPr>
                <a:t>Generation</a:t>
              </a:r>
            </a:p>
          </p:txBody>
        </p:sp>
        <p:sp>
          <p:nvSpPr>
            <p:cNvPr id="8217" name="Text Box 44"/>
            <p:cNvSpPr txBox="1">
              <a:spLocks noChangeArrowheads="1"/>
            </p:cNvSpPr>
            <p:nvPr/>
          </p:nvSpPr>
          <p:spPr bwMode="auto">
            <a:xfrm>
              <a:off x="3381219" y="4576763"/>
              <a:ext cx="99060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sz="900" b="1">
                  <a:latin typeface="Arial" charset="0"/>
                </a:rPr>
                <a:t>L2+ </a:t>
              </a:r>
            </a:p>
          </p:txBody>
        </p:sp>
        <p:pic>
          <p:nvPicPr>
            <p:cNvPr id="8218" name="Picture 4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87144" b="85461"/>
            <a:stretch>
              <a:fillRect/>
            </a:stretch>
          </p:blipFill>
          <p:spPr bwMode="auto">
            <a:xfrm rot="10800000">
              <a:off x="1407957" y="5413375"/>
              <a:ext cx="388937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8219" name="AutoShape 47"/>
            <p:cNvSpPr>
              <a:spLocks noChangeArrowheads="1"/>
            </p:cNvSpPr>
            <p:nvPr/>
          </p:nvSpPr>
          <p:spPr bwMode="auto">
            <a:xfrm>
              <a:off x="5204147" y="4593958"/>
              <a:ext cx="1295400" cy="228600"/>
            </a:xfrm>
            <a:prstGeom prst="rightArrow">
              <a:avLst>
                <a:gd name="adj1" fmla="val 58333"/>
                <a:gd name="adj2" fmla="val 120836"/>
              </a:avLst>
            </a:prstGeom>
            <a:gradFill rotWithShape="1">
              <a:gsLst>
                <a:gs pos="0">
                  <a:srgbClr val="F8FFEB"/>
                </a:gs>
                <a:gs pos="100000">
                  <a:srgbClr val="73766D"/>
                </a:gs>
              </a:gsLst>
              <a:lin ang="5400000" scaled="1"/>
            </a:gradFill>
            <a:ln w="1270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r"/>
              <a:r>
                <a:rPr lang="en-US" sz="600" b="1">
                  <a:latin typeface="Arial" charset="0"/>
                </a:rPr>
                <a:t>Data and Products</a:t>
              </a:r>
            </a:p>
          </p:txBody>
        </p:sp>
        <p:sp>
          <p:nvSpPr>
            <p:cNvPr id="8220" name="Freeform 49"/>
            <p:cNvSpPr>
              <a:spLocks/>
            </p:cNvSpPr>
            <p:nvPr/>
          </p:nvSpPr>
          <p:spPr bwMode="auto">
            <a:xfrm>
              <a:off x="3273269" y="4560888"/>
              <a:ext cx="2209800" cy="1295400"/>
            </a:xfrm>
            <a:custGeom>
              <a:avLst/>
              <a:gdLst>
                <a:gd name="T0" fmla="*/ 2147483647 w 1392"/>
                <a:gd name="T1" fmla="*/ 0 h 816"/>
                <a:gd name="T2" fmla="*/ 0 w 1392"/>
                <a:gd name="T3" fmla="*/ 2147483647 h 816"/>
                <a:gd name="T4" fmla="*/ 2147483647 w 1392"/>
                <a:gd name="T5" fmla="*/ 2147483647 h 816"/>
                <a:gd name="T6" fmla="*/ 2147483647 w 1392"/>
                <a:gd name="T7" fmla="*/ 0 h 816"/>
                <a:gd name="T8" fmla="*/ 2147483647 w 1392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2"/>
                <a:gd name="T16" fmla="*/ 0 h 816"/>
                <a:gd name="T17" fmla="*/ 1392 w 1392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2" h="816">
                  <a:moveTo>
                    <a:pt x="816" y="0"/>
                  </a:moveTo>
                  <a:lnTo>
                    <a:pt x="0" y="816"/>
                  </a:lnTo>
                  <a:lnTo>
                    <a:pt x="576" y="816"/>
                  </a:lnTo>
                  <a:lnTo>
                    <a:pt x="1392" y="0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F8FFEB"/>
            </a:solidFill>
            <a:ln w="9525">
              <a:solidFill>
                <a:srgbClr val="C0C0C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Text Box 50"/>
            <p:cNvSpPr txBox="1">
              <a:spLocks noChangeArrowheads="1"/>
            </p:cNvSpPr>
            <p:nvPr/>
          </p:nvSpPr>
          <p:spPr bwMode="auto">
            <a:xfrm>
              <a:off x="3311369" y="5635625"/>
              <a:ext cx="9556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sz="900" b="1">
                  <a:latin typeface="Arial" charset="0"/>
                </a:rPr>
                <a:t>Product Distribution</a:t>
              </a:r>
            </a:p>
          </p:txBody>
        </p:sp>
        <p:sp>
          <p:nvSpPr>
            <p:cNvPr id="8222" name="Freeform 53"/>
            <p:cNvSpPr>
              <a:spLocks/>
            </p:cNvSpPr>
            <p:nvPr/>
          </p:nvSpPr>
          <p:spPr bwMode="auto">
            <a:xfrm>
              <a:off x="2511269" y="3535363"/>
              <a:ext cx="1703388" cy="568325"/>
            </a:xfrm>
            <a:custGeom>
              <a:avLst/>
              <a:gdLst>
                <a:gd name="T0" fmla="*/ 2147483647 w 1056"/>
                <a:gd name="T1" fmla="*/ 0 h 384"/>
                <a:gd name="T2" fmla="*/ 0 w 1056"/>
                <a:gd name="T3" fmla="*/ 2147483647 h 384"/>
                <a:gd name="T4" fmla="*/ 2147483647 w 1056"/>
                <a:gd name="T5" fmla="*/ 2147483647 h 384"/>
                <a:gd name="T6" fmla="*/ 2147483647 w 1056"/>
                <a:gd name="T7" fmla="*/ 0 h 384"/>
                <a:gd name="T8" fmla="*/ 2147483647 w 1056"/>
                <a:gd name="T9" fmla="*/ 0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6"/>
                <a:gd name="T16" fmla="*/ 0 h 384"/>
                <a:gd name="T17" fmla="*/ 1056 w 1056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6" h="384">
                  <a:moveTo>
                    <a:pt x="384" y="0"/>
                  </a:moveTo>
                  <a:lnTo>
                    <a:pt x="0" y="384"/>
                  </a:lnTo>
                  <a:lnTo>
                    <a:pt x="672" y="384"/>
                  </a:lnTo>
                  <a:lnTo>
                    <a:pt x="1056" y="0"/>
                  </a:lnTo>
                  <a:lnTo>
                    <a:pt x="38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79999"/>
                  </a:schemeClr>
                </a:gs>
                <a:gs pos="100000">
                  <a:srgbClr val="F8FFEB">
                    <a:alpha val="79999"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3" name="Text Box 54"/>
            <p:cNvSpPr txBox="1">
              <a:spLocks noChangeArrowheads="1"/>
            </p:cNvSpPr>
            <p:nvPr/>
          </p:nvSpPr>
          <p:spPr bwMode="auto">
            <a:xfrm>
              <a:off x="2589057" y="3957638"/>
              <a:ext cx="596900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sz="1000" b="1">
                  <a:latin typeface="Arial" charset="0"/>
                </a:rPr>
                <a:t>LAN</a:t>
              </a:r>
            </a:p>
          </p:txBody>
        </p:sp>
        <p:sp>
          <p:nvSpPr>
            <p:cNvPr id="8224" name="Freeform 55"/>
            <p:cNvSpPr>
              <a:spLocks/>
            </p:cNvSpPr>
            <p:nvPr/>
          </p:nvSpPr>
          <p:spPr bwMode="auto">
            <a:xfrm>
              <a:off x="2820832" y="3606800"/>
              <a:ext cx="1238250" cy="284163"/>
            </a:xfrm>
            <a:custGeom>
              <a:avLst/>
              <a:gdLst>
                <a:gd name="T0" fmla="*/ 2147483647 w 768"/>
                <a:gd name="T1" fmla="*/ 0 h 192"/>
                <a:gd name="T2" fmla="*/ 2147483647 w 768"/>
                <a:gd name="T3" fmla="*/ 0 h 192"/>
                <a:gd name="T4" fmla="*/ 2147483647 w 768"/>
                <a:gd name="T5" fmla="*/ 2147483647 h 192"/>
                <a:gd name="T6" fmla="*/ 0 w 768"/>
                <a:gd name="T7" fmla="*/ 2147483647 h 192"/>
                <a:gd name="T8" fmla="*/ 2147483647 w 768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8" h="192">
                  <a:moveTo>
                    <a:pt x="192" y="0"/>
                  </a:moveTo>
                  <a:lnTo>
                    <a:pt x="768" y="0"/>
                  </a:lnTo>
                  <a:lnTo>
                    <a:pt x="576" y="192"/>
                  </a:lnTo>
                  <a:lnTo>
                    <a:pt x="0" y="19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8FFEB"/>
            </a:solidFill>
            <a:ln w="9525" cap="flat" cmpd="sng">
              <a:solidFill>
                <a:schemeClr val="folHlink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398" dir="3806097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Text Box 56"/>
            <p:cNvSpPr txBox="1">
              <a:spLocks noChangeArrowheads="1"/>
            </p:cNvSpPr>
            <p:nvPr/>
          </p:nvSpPr>
          <p:spPr bwMode="auto">
            <a:xfrm>
              <a:off x="3141507" y="3676650"/>
              <a:ext cx="596900" cy="144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sz="1000" b="1">
                  <a:latin typeface="Arial" charset="0"/>
                </a:rPr>
                <a:t>NSOF</a:t>
              </a:r>
            </a:p>
          </p:txBody>
        </p:sp>
        <p:sp>
          <p:nvSpPr>
            <p:cNvPr id="8226" name="Freeform 57"/>
            <p:cNvSpPr>
              <a:spLocks/>
            </p:cNvSpPr>
            <p:nvPr/>
          </p:nvSpPr>
          <p:spPr bwMode="auto">
            <a:xfrm>
              <a:off x="3130394" y="2754313"/>
              <a:ext cx="1627188" cy="781050"/>
            </a:xfrm>
            <a:custGeom>
              <a:avLst/>
              <a:gdLst>
                <a:gd name="T0" fmla="*/ 0 w 1008"/>
                <a:gd name="T1" fmla="*/ 2147483647 h 528"/>
                <a:gd name="T2" fmla="*/ 2147483647 w 1008"/>
                <a:gd name="T3" fmla="*/ 0 h 528"/>
                <a:gd name="T4" fmla="*/ 2147483647 w 1008"/>
                <a:gd name="T5" fmla="*/ 2147483647 h 528"/>
                <a:gd name="T6" fmla="*/ 0 60000 65536"/>
                <a:gd name="T7" fmla="*/ 0 60000 65536"/>
                <a:gd name="T8" fmla="*/ 0 60000 65536"/>
                <a:gd name="T9" fmla="*/ 0 w 1008"/>
                <a:gd name="T10" fmla="*/ 0 h 528"/>
                <a:gd name="T11" fmla="*/ 1008 w 100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528">
                  <a:moveTo>
                    <a:pt x="0" y="528"/>
                  </a:moveTo>
                  <a:lnTo>
                    <a:pt x="1008" y="0"/>
                  </a:lnTo>
                  <a:lnTo>
                    <a:pt x="672" y="528"/>
                  </a:lnTo>
                </a:path>
              </a:pathLst>
            </a:custGeom>
            <a:gradFill rotWithShape="1">
              <a:gsLst>
                <a:gs pos="0">
                  <a:srgbClr val="F8FFEB">
                    <a:alpha val="60999"/>
                  </a:srgbClr>
                </a:gs>
                <a:gs pos="100000">
                  <a:srgbClr val="73766D">
                    <a:alpha val="62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227" name="Picture 58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6619" y="3409950"/>
              <a:ext cx="20478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8" name="Picture 59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5857" y="3409950"/>
              <a:ext cx="204787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9" name="Picture 60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969" y="3409950"/>
              <a:ext cx="20478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0" name="Picture 61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094" y="3409950"/>
              <a:ext cx="20478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1" name="Freeform 62"/>
            <p:cNvSpPr>
              <a:spLocks/>
            </p:cNvSpPr>
            <p:nvPr/>
          </p:nvSpPr>
          <p:spPr bwMode="auto">
            <a:xfrm>
              <a:off x="472919" y="3417888"/>
              <a:ext cx="1981200" cy="838200"/>
            </a:xfrm>
            <a:custGeom>
              <a:avLst/>
              <a:gdLst>
                <a:gd name="T0" fmla="*/ 2147483647 w 1248"/>
                <a:gd name="T1" fmla="*/ 0 h 528"/>
                <a:gd name="T2" fmla="*/ 2147483647 w 1248"/>
                <a:gd name="T3" fmla="*/ 0 h 528"/>
                <a:gd name="T4" fmla="*/ 2147483647 w 1248"/>
                <a:gd name="T5" fmla="*/ 2147483647 h 528"/>
                <a:gd name="T6" fmla="*/ 0 w 1248"/>
                <a:gd name="T7" fmla="*/ 2147483647 h 528"/>
                <a:gd name="T8" fmla="*/ 2147483647 w 1248"/>
                <a:gd name="T9" fmla="*/ 0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8"/>
                <a:gd name="T16" fmla="*/ 0 h 528"/>
                <a:gd name="T17" fmla="*/ 1248 w 1248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8" h="528">
                  <a:moveTo>
                    <a:pt x="528" y="0"/>
                  </a:moveTo>
                  <a:lnTo>
                    <a:pt x="1248" y="0"/>
                  </a:lnTo>
                  <a:lnTo>
                    <a:pt x="720" y="528"/>
                  </a:lnTo>
                  <a:lnTo>
                    <a:pt x="0" y="528"/>
                  </a:lnTo>
                  <a:lnTo>
                    <a:pt x="52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79999"/>
                  </a:schemeClr>
                </a:gs>
                <a:gs pos="100000">
                  <a:srgbClr val="F8FFEB">
                    <a:alpha val="79999"/>
                  </a:srgbClr>
                </a:gs>
              </a:gsLst>
              <a:lin ang="5400000" scaled="1"/>
            </a:gradFill>
            <a:ln w="12700">
              <a:solidFill>
                <a:srgbClr val="C0C0C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Freeform 63"/>
            <p:cNvSpPr>
              <a:spLocks/>
            </p:cNvSpPr>
            <p:nvPr/>
          </p:nvSpPr>
          <p:spPr bwMode="auto">
            <a:xfrm>
              <a:off x="930119" y="3494088"/>
              <a:ext cx="1219200" cy="533400"/>
            </a:xfrm>
            <a:custGeom>
              <a:avLst/>
              <a:gdLst>
                <a:gd name="T0" fmla="*/ 0 w 768"/>
                <a:gd name="T1" fmla="*/ 2147483647 h 336"/>
                <a:gd name="T2" fmla="*/ 2147483647 w 768"/>
                <a:gd name="T3" fmla="*/ 0 h 336"/>
                <a:gd name="T4" fmla="*/ 2147483647 w 768"/>
                <a:gd name="T5" fmla="*/ 0 h 336"/>
                <a:gd name="T6" fmla="*/ 2147483647 w 768"/>
                <a:gd name="T7" fmla="*/ 2147483647 h 336"/>
                <a:gd name="T8" fmla="*/ 0 w 768"/>
                <a:gd name="T9" fmla="*/ 2147483647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8" h="336">
                  <a:moveTo>
                    <a:pt x="0" y="336"/>
                  </a:moveTo>
                  <a:lnTo>
                    <a:pt x="336" y="0"/>
                  </a:lnTo>
                  <a:lnTo>
                    <a:pt x="768" y="0"/>
                  </a:lnTo>
                  <a:lnTo>
                    <a:pt x="432" y="33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F8FFEB"/>
            </a:solidFill>
            <a:ln w="9525" cap="flat" cmpd="sng">
              <a:solidFill>
                <a:schemeClr val="folHlink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398" dir="3806097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3" name="Text Box 64"/>
            <p:cNvSpPr txBox="1">
              <a:spLocks noChangeArrowheads="1"/>
            </p:cNvSpPr>
            <p:nvPr/>
          </p:nvSpPr>
          <p:spPr bwMode="auto">
            <a:xfrm>
              <a:off x="1231744" y="3657600"/>
              <a:ext cx="5873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sz="1000" b="1">
                  <a:latin typeface="Arial" charset="0"/>
                </a:rPr>
                <a:t>RBU</a:t>
              </a:r>
            </a:p>
          </p:txBody>
        </p:sp>
        <p:pic>
          <p:nvPicPr>
            <p:cNvPr id="8234" name="Picture 65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807" y="3284538"/>
              <a:ext cx="201612" cy="20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5" name="Picture 66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8607" y="3284538"/>
              <a:ext cx="201612" cy="20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6" name="Text Box 67"/>
            <p:cNvSpPr txBox="1">
              <a:spLocks noChangeArrowheads="1"/>
            </p:cNvSpPr>
            <p:nvPr/>
          </p:nvSpPr>
          <p:spPr bwMode="auto">
            <a:xfrm>
              <a:off x="476094" y="4103688"/>
              <a:ext cx="587375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sz="1000" b="1">
                  <a:latin typeface="Arial" charset="0"/>
                </a:rPr>
                <a:t>LAN</a:t>
              </a:r>
            </a:p>
          </p:txBody>
        </p:sp>
        <p:sp>
          <p:nvSpPr>
            <p:cNvPr id="8237" name="Text Box 68"/>
            <p:cNvSpPr txBox="1">
              <a:spLocks noChangeArrowheads="1"/>
            </p:cNvSpPr>
            <p:nvPr/>
          </p:nvSpPr>
          <p:spPr bwMode="auto">
            <a:xfrm>
              <a:off x="444344" y="1905000"/>
              <a:ext cx="1314450" cy="65248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8288" tIns="18288" rIns="18288" bIns="18288">
              <a:spAutoFit/>
            </a:bodyPr>
            <a:lstStyle>
              <a:lvl1pPr marL="119063" indent="-635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sz="800" b="1">
                  <a:latin typeface="Arial" charset="0"/>
                </a:rPr>
                <a:t>MM</a:t>
              </a:r>
            </a:p>
            <a:p>
              <a:pPr eaLnBrk="1" hangingPunct="1">
                <a:buFontTx/>
                <a:buChar char="•"/>
              </a:pPr>
              <a:r>
                <a:rPr lang="en-US" sz="800" b="1">
                  <a:latin typeface="Arial" charset="0"/>
                </a:rPr>
                <a:t>EM</a:t>
              </a:r>
            </a:p>
            <a:p>
              <a:pPr eaLnBrk="1" hangingPunct="1">
                <a:buFontTx/>
                <a:buChar char="•"/>
              </a:pPr>
              <a:r>
                <a:rPr lang="en-US" sz="800" b="1">
                  <a:latin typeface="Arial" charset="0"/>
                </a:rPr>
                <a:t>PG (L0, L1b, L2+ GLM, </a:t>
              </a:r>
              <a:br>
                <a:rPr lang="en-US" sz="800" b="1">
                  <a:latin typeface="Arial" charset="0"/>
                </a:rPr>
              </a:br>
              <a:r>
                <a:rPr lang="en-US" sz="800" b="1">
                  <a:latin typeface="Arial" charset="0"/>
                </a:rPr>
                <a:t>       GRB, KPP)</a:t>
              </a:r>
            </a:p>
            <a:p>
              <a:pPr eaLnBrk="1" hangingPunct="1">
                <a:buFontTx/>
                <a:buChar char="•"/>
              </a:pPr>
              <a:r>
                <a:rPr lang="en-US" sz="800" b="1">
                  <a:latin typeface="Arial" charset="0"/>
                </a:rPr>
                <a:t>PD</a:t>
              </a:r>
            </a:p>
          </p:txBody>
        </p:sp>
        <p:sp>
          <p:nvSpPr>
            <p:cNvPr id="8238" name="Text Box 69"/>
            <p:cNvSpPr txBox="1">
              <a:spLocks noChangeArrowheads="1"/>
            </p:cNvSpPr>
            <p:nvPr/>
          </p:nvSpPr>
          <p:spPr bwMode="auto">
            <a:xfrm>
              <a:off x="6850744" y="5593975"/>
              <a:ext cx="183255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900" b="1">
                  <a:latin typeface="Arial" charset="0"/>
                </a:rPr>
                <a:t>MM:   Mission Management</a:t>
              </a:r>
            </a:p>
            <a:p>
              <a:pPr eaLnBrk="1" hangingPunct="1"/>
              <a:r>
                <a:rPr lang="en-US" sz="900" b="1">
                  <a:latin typeface="Arial" charset="0"/>
                </a:rPr>
                <a:t>EM:    Enterprise Management</a:t>
              </a:r>
            </a:p>
            <a:p>
              <a:pPr eaLnBrk="1" hangingPunct="1"/>
              <a:r>
                <a:rPr lang="en-US" sz="900" b="1">
                  <a:latin typeface="Arial" charset="0"/>
                </a:rPr>
                <a:t>PG:    Product Generation</a:t>
              </a:r>
            </a:p>
            <a:p>
              <a:pPr eaLnBrk="1" hangingPunct="1"/>
              <a:r>
                <a:rPr lang="en-US" sz="900" b="1">
                  <a:latin typeface="Arial" charset="0"/>
                </a:rPr>
                <a:t>PD:    Product Distribution</a:t>
              </a:r>
            </a:p>
          </p:txBody>
        </p:sp>
        <p:sp>
          <p:nvSpPr>
            <p:cNvPr id="8239" name="Freeform 73"/>
            <p:cNvSpPr>
              <a:spLocks/>
            </p:cNvSpPr>
            <p:nvPr/>
          </p:nvSpPr>
          <p:spPr bwMode="auto">
            <a:xfrm rot="-1932969">
              <a:off x="2263619" y="2038350"/>
              <a:ext cx="307975" cy="90488"/>
            </a:xfrm>
            <a:custGeom>
              <a:avLst/>
              <a:gdLst>
                <a:gd name="T0" fmla="*/ 2147483647 w 3788"/>
                <a:gd name="T1" fmla="*/ 2147483647 h 636"/>
                <a:gd name="T2" fmla="*/ 2147483647 w 3788"/>
                <a:gd name="T3" fmla="*/ 0 h 636"/>
                <a:gd name="T4" fmla="*/ 2147483647 w 3788"/>
                <a:gd name="T5" fmla="*/ 2147483647 h 636"/>
                <a:gd name="T6" fmla="*/ 2147483647 w 3788"/>
                <a:gd name="T7" fmla="*/ 2147483647 h 636"/>
                <a:gd name="T8" fmla="*/ 2147483647 w 3788"/>
                <a:gd name="T9" fmla="*/ 2147483647 h 636"/>
                <a:gd name="T10" fmla="*/ 0 w 3788"/>
                <a:gd name="T11" fmla="*/ 2147483647 h 636"/>
                <a:gd name="T12" fmla="*/ 0 w 3788"/>
                <a:gd name="T13" fmla="*/ 2147483647 h 636"/>
                <a:gd name="T14" fmla="*/ 2147483647 w 3788"/>
                <a:gd name="T15" fmla="*/ 2147483647 h 636"/>
                <a:gd name="T16" fmla="*/ 2147483647 w 3788"/>
                <a:gd name="T17" fmla="*/ 2147483647 h 636"/>
                <a:gd name="T18" fmla="*/ 2147483647 w 3788"/>
                <a:gd name="T19" fmla="*/ 2147483647 h 6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88"/>
                <a:gd name="T31" fmla="*/ 0 h 636"/>
                <a:gd name="T32" fmla="*/ 3788 w 3788"/>
                <a:gd name="T33" fmla="*/ 636 h 6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88" h="636">
                  <a:moveTo>
                    <a:pt x="2182" y="272"/>
                  </a:moveTo>
                  <a:lnTo>
                    <a:pt x="3788" y="0"/>
                  </a:lnTo>
                  <a:lnTo>
                    <a:pt x="3788" y="39"/>
                  </a:lnTo>
                  <a:lnTo>
                    <a:pt x="1620" y="544"/>
                  </a:lnTo>
                  <a:lnTo>
                    <a:pt x="1620" y="359"/>
                  </a:lnTo>
                  <a:lnTo>
                    <a:pt x="0" y="636"/>
                  </a:lnTo>
                  <a:lnTo>
                    <a:pt x="0" y="594"/>
                  </a:lnTo>
                  <a:lnTo>
                    <a:pt x="2182" y="81"/>
                  </a:lnTo>
                  <a:lnTo>
                    <a:pt x="2182" y="272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Freeform 74"/>
            <p:cNvSpPr>
              <a:spLocks/>
            </p:cNvSpPr>
            <p:nvPr/>
          </p:nvSpPr>
          <p:spPr bwMode="auto">
            <a:xfrm rot="-6652046">
              <a:off x="2470788" y="2039144"/>
              <a:ext cx="307975" cy="90487"/>
            </a:xfrm>
            <a:custGeom>
              <a:avLst/>
              <a:gdLst>
                <a:gd name="T0" fmla="*/ 2147483647 w 3788"/>
                <a:gd name="T1" fmla="*/ 2147483647 h 636"/>
                <a:gd name="T2" fmla="*/ 2147483647 w 3788"/>
                <a:gd name="T3" fmla="*/ 0 h 636"/>
                <a:gd name="T4" fmla="*/ 2147483647 w 3788"/>
                <a:gd name="T5" fmla="*/ 2147483647 h 636"/>
                <a:gd name="T6" fmla="*/ 2147483647 w 3788"/>
                <a:gd name="T7" fmla="*/ 2147483647 h 636"/>
                <a:gd name="T8" fmla="*/ 2147483647 w 3788"/>
                <a:gd name="T9" fmla="*/ 2147483647 h 636"/>
                <a:gd name="T10" fmla="*/ 0 w 3788"/>
                <a:gd name="T11" fmla="*/ 2147483647 h 636"/>
                <a:gd name="T12" fmla="*/ 0 w 3788"/>
                <a:gd name="T13" fmla="*/ 2147483647 h 636"/>
                <a:gd name="T14" fmla="*/ 2147483647 w 3788"/>
                <a:gd name="T15" fmla="*/ 2147483647 h 636"/>
                <a:gd name="T16" fmla="*/ 2147483647 w 3788"/>
                <a:gd name="T17" fmla="*/ 2147483647 h 636"/>
                <a:gd name="T18" fmla="*/ 2147483647 w 3788"/>
                <a:gd name="T19" fmla="*/ 2147483647 h 6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88"/>
                <a:gd name="T31" fmla="*/ 0 h 636"/>
                <a:gd name="T32" fmla="*/ 3788 w 3788"/>
                <a:gd name="T33" fmla="*/ 636 h 6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88" h="636">
                  <a:moveTo>
                    <a:pt x="2182" y="272"/>
                  </a:moveTo>
                  <a:lnTo>
                    <a:pt x="3788" y="0"/>
                  </a:lnTo>
                  <a:lnTo>
                    <a:pt x="3788" y="39"/>
                  </a:lnTo>
                  <a:lnTo>
                    <a:pt x="1620" y="544"/>
                  </a:lnTo>
                  <a:lnTo>
                    <a:pt x="1620" y="359"/>
                  </a:lnTo>
                  <a:lnTo>
                    <a:pt x="0" y="636"/>
                  </a:lnTo>
                  <a:lnTo>
                    <a:pt x="0" y="594"/>
                  </a:lnTo>
                  <a:lnTo>
                    <a:pt x="2182" y="81"/>
                  </a:lnTo>
                  <a:lnTo>
                    <a:pt x="2182" y="272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8241" name="Freeform 75"/>
            <p:cNvSpPr>
              <a:spLocks/>
            </p:cNvSpPr>
            <p:nvPr/>
          </p:nvSpPr>
          <p:spPr bwMode="auto">
            <a:xfrm rot="-4406012">
              <a:off x="2377125" y="2064544"/>
              <a:ext cx="307975" cy="90488"/>
            </a:xfrm>
            <a:custGeom>
              <a:avLst/>
              <a:gdLst>
                <a:gd name="T0" fmla="*/ 2147483647 w 3788"/>
                <a:gd name="T1" fmla="*/ 2147483647 h 636"/>
                <a:gd name="T2" fmla="*/ 2147483647 w 3788"/>
                <a:gd name="T3" fmla="*/ 0 h 636"/>
                <a:gd name="T4" fmla="*/ 2147483647 w 3788"/>
                <a:gd name="T5" fmla="*/ 2147483647 h 636"/>
                <a:gd name="T6" fmla="*/ 2147483647 w 3788"/>
                <a:gd name="T7" fmla="*/ 2147483647 h 636"/>
                <a:gd name="T8" fmla="*/ 2147483647 w 3788"/>
                <a:gd name="T9" fmla="*/ 2147483647 h 636"/>
                <a:gd name="T10" fmla="*/ 0 w 3788"/>
                <a:gd name="T11" fmla="*/ 2147483647 h 636"/>
                <a:gd name="T12" fmla="*/ 0 w 3788"/>
                <a:gd name="T13" fmla="*/ 2147483647 h 636"/>
                <a:gd name="T14" fmla="*/ 2147483647 w 3788"/>
                <a:gd name="T15" fmla="*/ 2147483647 h 636"/>
                <a:gd name="T16" fmla="*/ 2147483647 w 3788"/>
                <a:gd name="T17" fmla="*/ 2147483647 h 636"/>
                <a:gd name="T18" fmla="*/ 2147483647 w 3788"/>
                <a:gd name="T19" fmla="*/ 2147483647 h 6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88"/>
                <a:gd name="T31" fmla="*/ 0 h 636"/>
                <a:gd name="T32" fmla="*/ 3788 w 3788"/>
                <a:gd name="T33" fmla="*/ 636 h 6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88" h="636">
                  <a:moveTo>
                    <a:pt x="2182" y="272"/>
                  </a:moveTo>
                  <a:lnTo>
                    <a:pt x="3788" y="0"/>
                  </a:lnTo>
                  <a:lnTo>
                    <a:pt x="3788" y="39"/>
                  </a:lnTo>
                  <a:lnTo>
                    <a:pt x="1620" y="544"/>
                  </a:lnTo>
                  <a:lnTo>
                    <a:pt x="1620" y="359"/>
                  </a:lnTo>
                  <a:lnTo>
                    <a:pt x="0" y="636"/>
                  </a:lnTo>
                  <a:lnTo>
                    <a:pt x="0" y="594"/>
                  </a:lnTo>
                  <a:lnTo>
                    <a:pt x="2182" y="81"/>
                  </a:lnTo>
                  <a:lnTo>
                    <a:pt x="2182" y="272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pic>
          <p:nvPicPr>
            <p:cNvPr id="8242" name="Picture 81" descr="3 copy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307" y="1203325"/>
              <a:ext cx="804862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43" name="Text Box 82"/>
            <p:cNvSpPr txBox="1">
              <a:spLocks noChangeArrowheads="1"/>
            </p:cNvSpPr>
            <p:nvPr/>
          </p:nvSpPr>
          <p:spPr bwMode="auto">
            <a:xfrm>
              <a:off x="5149694" y="1711325"/>
              <a:ext cx="914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900" b="1">
                  <a:latin typeface="Arial" charset="0"/>
                </a:rPr>
                <a:t>HRIT/EMWIN, GRB</a:t>
              </a:r>
            </a:p>
          </p:txBody>
        </p:sp>
        <p:sp>
          <p:nvSpPr>
            <p:cNvPr id="8244" name="Rectangle 84"/>
            <p:cNvSpPr>
              <a:spLocks noChangeArrowheads="1"/>
            </p:cNvSpPr>
            <p:nvPr/>
          </p:nvSpPr>
          <p:spPr bwMode="auto">
            <a:xfrm>
              <a:off x="8302469" y="1485900"/>
              <a:ext cx="685800" cy="11731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Arial" charset="0"/>
              </a:endParaRPr>
            </a:p>
          </p:txBody>
        </p:sp>
        <p:pic>
          <p:nvPicPr>
            <p:cNvPr id="8245" name="Picture 86" descr="26mtrrt"/>
            <p:cNvPicPr>
              <a:picLocks noChangeAspect="1" noChangeArrowheads="1"/>
            </p:cNvPicPr>
            <p:nvPr/>
          </p:nvPicPr>
          <p:blipFill>
            <a:blip r:embed="rId12" cstate="print">
              <a:lum bright="6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4219" y="1933575"/>
              <a:ext cx="530225" cy="69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46" name="Line 87"/>
            <p:cNvSpPr>
              <a:spLocks noChangeShapeType="1"/>
            </p:cNvSpPr>
            <p:nvPr/>
          </p:nvSpPr>
          <p:spPr bwMode="auto">
            <a:xfrm>
              <a:off x="8302469" y="1897063"/>
              <a:ext cx="68580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7" name="Text Box 88"/>
            <p:cNvSpPr txBox="1">
              <a:spLocks noChangeArrowheads="1"/>
            </p:cNvSpPr>
            <p:nvPr/>
          </p:nvSpPr>
          <p:spPr bwMode="auto">
            <a:xfrm>
              <a:off x="8302469" y="2688091"/>
              <a:ext cx="6858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1000" b="1">
                  <a:latin typeface="Arial" charset="0"/>
                </a:rPr>
                <a:t>SARSAT</a:t>
              </a:r>
            </a:p>
          </p:txBody>
        </p:sp>
        <p:sp>
          <p:nvSpPr>
            <p:cNvPr id="8248" name="Text Box 89"/>
            <p:cNvSpPr txBox="1">
              <a:spLocks noChangeArrowheads="1"/>
            </p:cNvSpPr>
            <p:nvPr/>
          </p:nvSpPr>
          <p:spPr bwMode="auto">
            <a:xfrm rot="5400000">
              <a:off x="8572344" y="2238375"/>
              <a:ext cx="6858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600" b="1">
                  <a:latin typeface="Arial" charset="0"/>
                </a:rPr>
                <a:t>GEOLUT</a:t>
              </a:r>
            </a:p>
          </p:txBody>
        </p:sp>
        <p:sp>
          <p:nvSpPr>
            <p:cNvPr id="8249" name="Text Box 90"/>
            <p:cNvSpPr txBox="1">
              <a:spLocks noChangeArrowheads="1"/>
            </p:cNvSpPr>
            <p:nvPr/>
          </p:nvSpPr>
          <p:spPr bwMode="auto">
            <a:xfrm rot="5400000">
              <a:off x="8596951" y="1675606"/>
              <a:ext cx="654050" cy="74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600" b="1">
                  <a:latin typeface="Arial" charset="0"/>
                </a:rPr>
                <a:t>BEACONS</a:t>
              </a:r>
            </a:p>
          </p:txBody>
        </p:sp>
        <p:graphicFrame>
          <p:nvGraphicFramePr>
            <p:cNvPr id="8250" name="Object 91"/>
            <p:cNvGraphicFramePr>
              <a:graphicFrameLocks noChangeAspect="1"/>
            </p:cNvGraphicFramePr>
            <p:nvPr/>
          </p:nvGraphicFramePr>
          <p:xfrm>
            <a:off x="8315169" y="1535113"/>
            <a:ext cx="561975" cy="319087"/>
          </p:xfrm>
          <a:graphic>
            <a:graphicData uri="http://schemas.openxmlformats.org/presentationml/2006/ole">
              <p:oleObj spid="_x0000_s1048" name="Visio" r:id="rId13" imgW="1127940" imgH="854343" progId="">
                <p:embed/>
              </p:oleObj>
            </a:graphicData>
          </a:graphic>
        </p:graphicFrame>
        <p:sp>
          <p:nvSpPr>
            <p:cNvPr id="8251" name="Rectangle 94"/>
            <p:cNvSpPr>
              <a:spLocks noChangeArrowheads="1"/>
            </p:cNvSpPr>
            <p:nvPr/>
          </p:nvSpPr>
          <p:spPr bwMode="auto">
            <a:xfrm>
              <a:off x="8302469" y="2994025"/>
              <a:ext cx="711200" cy="127793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Arial" charset="0"/>
              </a:endParaRPr>
            </a:p>
          </p:txBody>
        </p:sp>
        <p:sp>
          <p:nvSpPr>
            <p:cNvPr id="8252" name="Line 96"/>
            <p:cNvSpPr>
              <a:spLocks noChangeShapeType="1"/>
            </p:cNvSpPr>
            <p:nvPr/>
          </p:nvSpPr>
          <p:spPr bwMode="auto">
            <a:xfrm>
              <a:off x="8327869" y="3890963"/>
              <a:ext cx="68580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3" name="Text Box 97"/>
            <p:cNvSpPr txBox="1">
              <a:spLocks noChangeArrowheads="1"/>
            </p:cNvSpPr>
            <p:nvPr/>
          </p:nvSpPr>
          <p:spPr bwMode="auto">
            <a:xfrm>
              <a:off x="8327869" y="4325030"/>
              <a:ext cx="6858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1000" b="1">
                  <a:latin typeface="Arial" charset="0"/>
                </a:rPr>
                <a:t>DCS</a:t>
              </a:r>
            </a:p>
          </p:txBody>
        </p:sp>
        <p:sp>
          <p:nvSpPr>
            <p:cNvPr id="8254" name="Text Box 98"/>
            <p:cNvSpPr txBox="1">
              <a:spLocks noChangeArrowheads="1"/>
            </p:cNvSpPr>
            <p:nvPr/>
          </p:nvSpPr>
          <p:spPr bwMode="auto">
            <a:xfrm rot="5400000">
              <a:off x="8712044" y="4052888"/>
              <a:ext cx="4572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600" b="1">
                  <a:latin typeface="Arial" charset="0"/>
                </a:rPr>
                <a:t>DRGS</a:t>
              </a:r>
            </a:p>
          </p:txBody>
        </p:sp>
        <p:sp>
          <p:nvSpPr>
            <p:cNvPr id="8255" name="Text Box 99"/>
            <p:cNvSpPr txBox="1">
              <a:spLocks noChangeArrowheads="1"/>
            </p:cNvSpPr>
            <p:nvPr/>
          </p:nvSpPr>
          <p:spPr bwMode="auto">
            <a:xfrm rot="5400000">
              <a:off x="8591394" y="3357563"/>
              <a:ext cx="6858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600" b="1">
                  <a:latin typeface="Arial" charset="0"/>
                </a:rPr>
                <a:t>Data Collection Platforms (DCP)</a:t>
              </a:r>
            </a:p>
          </p:txBody>
        </p:sp>
        <p:pic>
          <p:nvPicPr>
            <p:cNvPr id="8256" name="Picture 100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 contrast="36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0269" y="3957638"/>
              <a:ext cx="304800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57" name="Line 101"/>
            <p:cNvSpPr>
              <a:spLocks noChangeShapeType="1"/>
            </p:cNvSpPr>
            <p:nvPr/>
          </p:nvSpPr>
          <p:spPr bwMode="auto">
            <a:xfrm>
              <a:off x="768194" y="2438400"/>
              <a:ext cx="533400" cy="1295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8" name="Text Box 104"/>
            <p:cNvSpPr txBox="1">
              <a:spLocks noChangeArrowheads="1"/>
            </p:cNvSpPr>
            <p:nvPr/>
          </p:nvSpPr>
          <p:spPr bwMode="auto">
            <a:xfrm>
              <a:off x="6699094" y="2489200"/>
              <a:ext cx="457200" cy="53975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8288" tIns="18288" rIns="18288" bIns="18288">
              <a:spAutoFit/>
            </a:bodyPr>
            <a:lstStyle>
              <a:lvl1pPr marL="119063" indent="-635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sz="800" b="1">
                  <a:latin typeface="Arial" charset="0"/>
                </a:rPr>
                <a:t>MM</a:t>
              </a:r>
            </a:p>
            <a:p>
              <a:pPr eaLnBrk="1" hangingPunct="1">
                <a:buFontTx/>
                <a:buChar char="•"/>
              </a:pPr>
              <a:r>
                <a:rPr lang="en-US" sz="800" b="1">
                  <a:latin typeface="Arial" charset="0"/>
                </a:rPr>
                <a:t>EM</a:t>
              </a:r>
            </a:p>
            <a:p>
              <a:pPr eaLnBrk="1" hangingPunct="1">
                <a:buFontTx/>
                <a:buChar char="•"/>
              </a:pPr>
              <a:r>
                <a:rPr lang="en-US" sz="800" b="1">
                  <a:latin typeface="Arial" charset="0"/>
                </a:rPr>
                <a:t>PG</a:t>
              </a:r>
            </a:p>
            <a:p>
              <a:pPr eaLnBrk="1" hangingPunct="1">
                <a:buFontTx/>
                <a:buChar char="•"/>
              </a:pPr>
              <a:r>
                <a:rPr lang="en-US" sz="800" b="1">
                  <a:latin typeface="Arial" charset="0"/>
                </a:rPr>
                <a:t>PD</a:t>
              </a:r>
            </a:p>
          </p:txBody>
        </p:sp>
        <p:sp>
          <p:nvSpPr>
            <p:cNvPr id="8259" name="Freeform 105"/>
            <p:cNvSpPr>
              <a:spLocks/>
            </p:cNvSpPr>
            <p:nvPr/>
          </p:nvSpPr>
          <p:spPr bwMode="auto">
            <a:xfrm flipV="1">
              <a:off x="6159500" y="2717800"/>
              <a:ext cx="533400" cy="762000"/>
            </a:xfrm>
            <a:custGeom>
              <a:avLst/>
              <a:gdLst>
                <a:gd name="T0" fmla="*/ 0 w 434"/>
                <a:gd name="T1" fmla="*/ 0 h 234"/>
                <a:gd name="T2" fmla="*/ 2147483647 w 434"/>
                <a:gd name="T3" fmla="*/ 2147483647 h 234"/>
                <a:gd name="T4" fmla="*/ 0 60000 65536"/>
                <a:gd name="T5" fmla="*/ 0 60000 65536"/>
                <a:gd name="T6" fmla="*/ 0 w 434"/>
                <a:gd name="T7" fmla="*/ 0 h 234"/>
                <a:gd name="T8" fmla="*/ 434 w 434"/>
                <a:gd name="T9" fmla="*/ 234 h 2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4" h="234">
                  <a:moveTo>
                    <a:pt x="0" y="0"/>
                  </a:moveTo>
                  <a:lnTo>
                    <a:pt x="434" y="23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60" name="Group 90"/>
            <p:cNvGrpSpPr>
              <a:grpSpLocks/>
            </p:cNvGrpSpPr>
            <p:nvPr/>
          </p:nvGrpSpPr>
          <p:grpSpPr bwMode="auto">
            <a:xfrm>
              <a:off x="3733644" y="4695825"/>
              <a:ext cx="973138" cy="893763"/>
              <a:chOff x="2432" y="2928"/>
              <a:chExt cx="613" cy="563"/>
            </a:xfrm>
          </p:grpSpPr>
          <p:pic>
            <p:nvPicPr>
              <p:cNvPr id="8316" name="Picture 112" descr="globe_03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9" y="2928"/>
                <a:ext cx="226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17" name="Picture 113" descr="globe_02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3" y="3039"/>
                <a:ext cx="23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18" name="Picture 114"/>
              <p:cNvPicPr>
                <a:picLocks noChangeAspect="1" noChangeArrowheads="1"/>
              </p:cNvPicPr>
              <p:nvPr/>
            </p:nvPicPr>
            <p:blipFill>
              <a:blip r:embed="rId16" cstate="print">
                <a:lum bright="-10000" contrast="1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2" y="3183"/>
                <a:ext cx="17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rgbClr val="000000"/>
                    </a:solidFill>
                    <a:miter lim="800000"/>
                    <a:headEnd type="none" w="sm" len="sm"/>
                    <a:tailEnd type="none" w="lg" len="med"/>
                  </a14:hiddenLine>
                </a:ext>
              </a:extLst>
            </p:spPr>
          </p:pic>
          <p:pic>
            <p:nvPicPr>
              <p:cNvPr id="8319" name="Picture 115" descr="sun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2" y="3259"/>
                <a:ext cx="25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261" name="Text Box 116"/>
            <p:cNvSpPr txBox="1">
              <a:spLocks noChangeArrowheads="1"/>
            </p:cNvSpPr>
            <p:nvPr/>
          </p:nvSpPr>
          <p:spPr bwMode="auto">
            <a:xfrm>
              <a:off x="4600419" y="2738438"/>
              <a:ext cx="11207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sz="1000" b="1">
                  <a:latin typeface="Arial" charset="0"/>
                </a:rPr>
                <a:t>Wallops, VA</a:t>
              </a:r>
            </a:p>
          </p:txBody>
        </p:sp>
        <p:sp>
          <p:nvSpPr>
            <p:cNvPr id="8262" name="Text Box 127"/>
            <p:cNvSpPr txBox="1">
              <a:spLocks noChangeArrowheads="1"/>
            </p:cNvSpPr>
            <p:nvPr/>
          </p:nvSpPr>
          <p:spPr bwMode="auto">
            <a:xfrm>
              <a:off x="6876329" y="1527835"/>
              <a:ext cx="4283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200" b="1">
                  <a:latin typeface="Arial" charset="0"/>
                </a:rPr>
                <a:t>75</a:t>
              </a:r>
              <a:r>
                <a:rPr lang="en-US" sz="1400" b="1" baseline="30000">
                  <a:latin typeface="Arial" charset="0"/>
                </a:rPr>
                <a:t>o</a:t>
              </a:r>
              <a:endParaRPr lang="en-US" sz="1200" b="1">
                <a:latin typeface="Arial" charset="0"/>
              </a:endParaRPr>
            </a:p>
          </p:txBody>
        </p:sp>
        <p:sp>
          <p:nvSpPr>
            <p:cNvPr id="8263" name="Freeform 129"/>
            <p:cNvSpPr>
              <a:spLocks/>
            </p:cNvSpPr>
            <p:nvPr/>
          </p:nvSpPr>
          <p:spPr bwMode="auto">
            <a:xfrm>
              <a:off x="6025994" y="1435100"/>
              <a:ext cx="747713" cy="396875"/>
            </a:xfrm>
            <a:custGeom>
              <a:avLst/>
              <a:gdLst>
                <a:gd name="T0" fmla="*/ 0 w 471"/>
                <a:gd name="T1" fmla="*/ 0 h 245"/>
                <a:gd name="T2" fmla="*/ 2147483647 w 471"/>
                <a:gd name="T3" fmla="*/ 2147483647 h 245"/>
                <a:gd name="T4" fmla="*/ 2147483647 w 471"/>
                <a:gd name="T5" fmla="*/ 2147483647 h 245"/>
                <a:gd name="T6" fmla="*/ 2147483647 w 471"/>
                <a:gd name="T7" fmla="*/ 2147483647 h 245"/>
                <a:gd name="T8" fmla="*/ 0 w 471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1"/>
                <a:gd name="T16" fmla="*/ 0 h 245"/>
                <a:gd name="T17" fmla="*/ 471 w 471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1" h="245">
                  <a:moveTo>
                    <a:pt x="0" y="0"/>
                  </a:moveTo>
                  <a:lnTo>
                    <a:pt x="471" y="245"/>
                  </a:lnTo>
                  <a:lnTo>
                    <a:pt x="204" y="137"/>
                  </a:lnTo>
                  <a:lnTo>
                    <a:pt x="237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264" name="Freeform 131"/>
            <p:cNvSpPr>
              <a:spLocks/>
            </p:cNvSpPr>
            <p:nvPr/>
          </p:nvSpPr>
          <p:spPr bwMode="auto">
            <a:xfrm rot="-2083335">
              <a:off x="7095969" y="1552575"/>
              <a:ext cx="1282700" cy="396875"/>
            </a:xfrm>
            <a:custGeom>
              <a:avLst/>
              <a:gdLst>
                <a:gd name="T0" fmla="*/ 0 w 1387"/>
                <a:gd name="T1" fmla="*/ 0 h 450"/>
                <a:gd name="T2" fmla="*/ 2147483647 w 1387"/>
                <a:gd name="T3" fmla="*/ 2147483647 h 450"/>
                <a:gd name="T4" fmla="*/ 2147483647 w 1387"/>
                <a:gd name="T5" fmla="*/ 2147483647 h 450"/>
                <a:gd name="T6" fmla="*/ 2147483647 w 1387"/>
                <a:gd name="T7" fmla="*/ 2147483647 h 450"/>
                <a:gd name="T8" fmla="*/ 0 w 1387"/>
                <a:gd name="T9" fmla="*/ 0 h 4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7"/>
                <a:gd name="T16" fmla="*/ 0 h 450"/>
                <a:gd name="T17" fmla="*/ 1387 w 1387"/>
                <a:gd name="T18" fmla="*/ 450 h 4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7" h="450">
                  <a:moveTo>
                    <a:pt x="0" y="0"/>
                  </a:moveTo>
                  <a:lnTo>
                    <a:pt x="1387" y="450"/>
                  </a:lnTo>
                  <a:lnTo>
                    <a:pt x="361" y="150"/>
                  </a:lnTo>
                  <a:lnTo>
                    <a:pt x="473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265" name="Freeform 132"/>
            <p:cNvSpPr>
              <a:spLocks/>
            </p:cNvSpPr>
            <p:nvPr/>
          </p:nvSpPr>
          <p:spPr bwMode="auto">
            <a:xfrm rot="-610098">
              <a:off x="7126132" y="1911350"/>
              <a:ext cx="1204912" cy="396875"/>
            </a:xfrm>
            <a:custGeom>
              <a:avLst/>
              <a:gdLst>
                <a:gd name="T0" fmla="*/ 0 w 1443"/>
                <a:gd name="T1" fmla="*/ 0 h 599"/>
                <a:gd name="T2" fmla="*/ 2147483647 w 1443"/>
                <a:gd name="T3" fmla="*/ 2147483647 h 599"/>
                <a:gd name="T4" fmla="*/ 2147483647 w 1443"/>
                <a:gd name="T5" fmla="*/ 2147483647 h 599"/>
                <a:gd name="T6" fmla="*/ 2147483647 w 1443"/>
                <a:gd name="T7" fmla="*/ 2147483647 h 599"/>
                <a:gd name="T8" fmla="*/ 0 w 1443"/>
                <a:gd name="T9" fmla="*/ 0 h 5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599"/>
                <a:gd name="T17" fmla="*/ 1443 w 1443"/>
                <a:gd name="T18" fmla="*/ 599 h 5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599">
                  <a:moveTo>
                    <a:pt x="0" y="0"/>
                  </a:moveTo>
                  <a:lnTo>
                    <a:pt x="1443" y="599"/>
                  </a:lnTo>
                  <a:lnTo>
                    <a:pt x="448" y="149"/>
                  </a:lnTo>
                  <a:lnTo>
                    <a:pt x="507" y="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266" name="Freeform 135"/>
            <p:cNvSpPr>
              <a:spLocks/>
            </p:cNvSpPr>
            <p:nvPr/>
          </p:nvSpPr>
          <p:spPr bwMode="auto">
            <a:xfrm rot="1379297">
              <a:off x="7016594" y="2438400"/>
              <a:ext cx="1416050" cy="396875"/>
            </a:xfrm>
            <a:custGeom>
              <a:avLst/>
              <a:gdLst>
                <a:gd name="T0" fmla="*/ 0 w 813"/>
                <a:gd name="T1" fmla="*/ 0 h 1203"/>
                <a:gd name="T2" fmla="*/ 2147483647 w 813"/>
                <a:gd name="T3" fmla="*/ 2147483647 h 1203"/>
                <a:gd name="T4" fmla="*/ 2147483647 w 813"/>
                <a:gd name="T5" fmla="*/ 2147483647 h 1203"/>
                <a:gd name="T6" fmla="*/ 2147483647 w 813"/>
                <a:gd name="T7" fmla="*/ 2147483647 h 1203"/>
                <a:gd name="T8" fmla="*/ 2147483647 w 813"/>
                <a:gd name="T9" fmla="*/ 2147483647 h 1203"/>
                <a:gd name="T10" fmla="*/ 0 w 813"/>
                <a:gd name="T11" fmla="*/ 0 h 12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3"/>
                <a:gd name="T19" fmla="*/ 0 h 1203"/>
                <a:gd name="T20" fmla="*/ 813 w 813"/>
                <a:gd name="T21" fmla="*/ 1203 h 12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3" h="1203">
                  <a:moveTo>
                    <a:pt x="0" y="0"/>
                  </a:moveTo>
                  <a:lnTo>
                    <a:pt x="365" y="578"/>
                  </a:lnTo>
                  <a:lnTo>
                    <a:pt x="813" y="1203"/>
                  </a:lnTo>
                  <a:lnTo>
                    <a:pt x="390" y="565"/>
                  </a:lnTo>
                  <a:lnTo>
                    <a:pt x="355" y="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267" name="Freeform 140"/>
            <p:cNvSpPr>
              <a:spLocks/>
            </p:cNvSpPr>
            <p:nvPr/>
          </p:nvSpPr>
          <p:spPr bwMode="auto">
            <a:xfrm>
              <a:off x="4530569" y="2043113"/>
              <a:ext cx="1981200" cy="396875"/>
            </a:xfrm>
            <a:custGeom>
              <a:avLst/>
              <a:gdLst>
                <a:gd name="T0" fmla="*/ 0 w 1248"/>
                <a:gd name="T1" fmla="*/ 2147483647 h 372"/>
                <a:gd name="T2" fmla="*/ 2147483647 w 1248"/>
                <a:gd name="T3" fmla="*/ 2147483647 h 372"/>
                <a:gd name="T4" fmla="*/ 2147483647 w 1248"/>
                <a:gd name="T5" fmla="*/ 0 h 372"/>
                <a:gd name="T6" fmla="*/ 2147483647 w 1248"/>
                <a:gd name="T7" fmla="*/ 2147483647 h 372"/>
                <a:gd name="T8" fmla="*/ 2147483647 w 1248"/>
                <a:gd name="T9" fmla="*/ 2147483647 h 372"/>
                <a:gd name="T10" fmla="*/ 0 w 1248"/>
                <a:gd name="T11" fmla="*/ 2147483647 h 3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48"/>
                <a:gd name="T19" fmla="*/ 0 h 372"/>
                <a:gd name="T20" fmla="*/ 1248 w 1248"/>
                <a:gd name="T21" fmla="*/ 372 h 3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48" h="372">
                  <a:moveTo>
                    <a:pt x="0" y="372"/>
                  </a:moveTo>
                  <a:lnTo>
                    <a:pt x="492" y="222"/>
                  </a:lnTo>
                  <a:lnTo>
                    <a:pt x="1248" y="0"/>
                  </a:lnTo>
                  <a:lnTo>
                    <a:pt x="435" y="276"/>
                  </a:lnTo>
                  <a:lnTo>
                    <a:pt x="522" y="180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268" name="Freeform 141"/>
            <p:cNvSpPr>
              <a:spLocks/>
            </p:cNvSpPr>
            <p:nvPr/>
          </p:nvSpPr>
          <p:spPr bwMode="auto">
            <a:xfrm rot="-198030">
              <a:off x="4978244" y="2159000"/>
              <a:ext cx="1539875" cy="396875"/>
            </a:xfrm>
            <a:custGeom>
              <a:avLst/>
              <a:gdLst>
                <a:gd name="T0" fmla="*/ 0 w 1248"/>
                <a:gd name="T1" fmla="*/ 2147483647 h 372"/>
                <a:gd name="T2" fmla="*/ 2147483647 w 1248"/>
                <a:gd name="T3" fmla="*/ 2147483647 h 372"/>
                <a:gd name="T4" fmla="*/ 2147483647 w 1248"/>
                <a:gd name="T5" fmla="*/ 0 h 372"/>
                <a:gd name="T6" fmla="*/ 2147483647 w 1248"/>
                <a:gd name="T7" fmla="*/ 2147483647 h 372"/>
                <a:gd name="T8" fmla="*/ 2147483647 w 1248"/>
                <a:gd name="T9" fmla="*/ 2147483647 h 372"/>
                <a:gd name="T10" fmla="*/ 0 w 1248"/>
                <a:gd name="T11" fmla="*/ 2147483647 h 3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48"/>
                <a:gd name="T19" fmla="*/ 0 h 372"/>
                <a:gd name="T20" fmla="*/ 1248 w 1248"/>
                <a:gd name="T21" fmla="*/ 372 h 3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48" h="372">
                  <a:moveTo>
                    <a:pt x="0" y="372"/>
                  </a:moveTo>
                  <a:lnTo>
                    <a:pt x="492" y="222"/>
                  </a:lnTo>
                  <a:lnTo>
                    <a:pt x="1248" y="0"/>
                  </a:lnTo>
                  <a:lnTo>
                    <a:pt x="435" y="276"/>
                  </a:lnTo>
                  <a:lnTo>
                    <a:pt x="522" y="180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269" name="Freeform 142"/>
            <p:cNvSpPr>
              <a:spLocks/>
            </p:cNvSpPr>
            <p:nvPr/>
          </p:nvSpPr>
          <p:spPr bwMode="auto">
            <a:xfrm rot="-2108367">
              <a:off x="5611657" y="2517775"/>
              <a:ext cx="1389062" cy="396875"/>
            </a:xfrm>
            <a:custGeom>
              <a:avLst/>
              <a:gdLst>
                <a:gd name="T0" fmla="*/ 0 w 1248"/>
                <a:gd name="T1" fmla="*/ 2147483647 h 372"/>
                <a:gd name="T2" fmla="*/ 2147483647 w 1248"/>
                <a:gd name="T3" fmla="*/ 2147483647 h 372"/>
                <a:gd name="T4" fmla="*/ 2147483647 w 1248"/>
                <a:gd name="T5" fmla="*/ 0 h 372"/>
                <a:gd name="T6" fmla="*/ 2147483647 w 1248"/>
                <a:gd name="T7" fmla="*/ 2147483647 h 372"/>
                <a:gd name="T8" fmla="*/ 2147483647 w 1248"/>
                <a:gd name="T9" fmla="*/ 2147483647 h 372"/>
                <a:gd name="T10" fmla="*/ 0 w 1248"/>
                <a:gd name="T11" fmla="*/ 2147483647 h 3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48"/>
                <a:gd name="T19" fmla="*/ 0 h 372"/>
                <a:gd name="T20" fmla="*/ 1248 w 1248"/>
                <a:gd name="T21" fmla="*/ 372 h 3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48" h="372">
                  <a:moveTo>
                    <a:pt x="0" y="372"/>
                  </a:moveTo>
                  <a:lnTo>
                    <a:pt x="492" y="222"/>
                  </a:lnTo>
                  <a:lnTo>
                    <a:pt x="1248" y="0"/>
                  </a:lnTo>
                  <a:lnTo>
                    <a:pt x="435" y="276"/>
                  </a:lnTo>
                  <a:lnTo>
                    <a:pt x="522" y="180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270" name="Text Box 150"/>
            <p:cNvSpPr txBox="1">
              <a:spLocks noChangeArrowheads="1"/>
            </p:cNvSpPr>
            <p:nvPr/>
          </p:nvSpPr>
          <p:spPr bwMode="auto">
            <a:xfrm>
              <a:off x="1212694" y="3067050"/>
              <a:ext cx="5873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sz="1000" b="1">
                  <a:latin typeface="Arial" charset="0"/>
                </a:rPr>
                <a:t>WAN</a:t>
              </a:r>
            </a:p>
          </p:txBody>
        </p:sp>
        <p:sp>
          <p:nvSpPr>
            <p:cNvPr id="8271" name="Text Box 127"/>
            <p:cNvSpPr txBox="1">
              <a:spLocks noChangeArrowheads="1"/>
            </p:cNvSpPr>
            <p:nvPr/>
          </p:nvSpPr>
          <p:spPr bwMode="auto">
            <a:xfrm>
              <a:off x="2020426" y="1219200"/>
              <a:ext cx="5229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200" b="1">
                  <a:latin typeface="Arial" charset="0"/>
                </a:rPr>
                <a:t>137</a:t>
              </a:r>
              <a:r>
                <a:rPr lang="en-US" sz="1600" b="1" baseline="30000">
                  <a:latin typeface="Arial" charset="0"/>
                </a:rPr>
                <a:t>o</a:t>
              </a:r>
              <a:endParaRPr lang="en-US" sz="1600" b="1">
                <a:latin typeface="Arial" charset="0"/>
              </a:endParaRPr>
            </a:p>
          </p:txBody>
        </p:sp>
        <p:pic>
          <p:nvPicPr>
            <p:cNvPr id="8272" name="Picture 112" descr="globe_0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769" y="4648200"/>
              <a:ext cx="3587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73" name="Picture 113" descr="globe_0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369" y="4714875"/>
              <a:ext cx="3730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74" name="Picture 110" descr="globe_01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494" y="4791075"/>
              <a:ext cx="341313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75" name="Freeform 142"/>
            <p:cNvSpPr>
              <a:spLocks/>
            </p:cNvSpPr>
            <p:nvPr/>
          </p:nvSpPr>
          <p:spPr bwMode="auto">
            <a:xfrm rot="12920444" flipV="1">
              <a:off x="6783232" y="2763838"/>
              <a:ext cx="1676400" cy="396875"/>
            </a:xfrm>
            <a:custGeom>
              <a:avLst/>
              <a:gdLst>
                <a:gd name="T0" fmla="*/ 0 w 1248"/>
                <a:gd name="T1" fmla="*/ 2147483647 h 372"/>
                <a:gd name="T2" fmla="*/ 2147483647 w 1248"/>
                <a:gd name="T3" fmla="*/ 2147483647 h 372"/>
                <a:gd name="T4" fmla="*/ 2147483647 w 1248"/>
                <a:gd name="T5" fmla="*/ 0 h 372"/>
                <a:gd name="T6" fmla="*/ 2147483647 w 1248"/>
                <a:gd name="T7" fmla="*/ 2147483647 h 372"/>
                <a:gd name="T8" fmla="*/ 2147483647 w 1248"/>
                <a:gd name="T9" fmla="*/ 2147483647 h 372"/>
                <a:gd name="T10" fmla="*/ 0 w 1248"/>
                <a:gd name="T11" fmla="*/ 2147483647 h 3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48"/>
                <a:gd name="T19" fmla="*/ 0 h 372"/>
                <a:gd name="T20" fmla="*/ 1248 w 1248"/>
                <a:gd name="T21" fmla="*/ 372 h 3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48" h="372">
                  <a:moveTo>
                    <a:pt x="0" y="372"/>
                  </a:moveTo>
                  <a:lnTo>
                    <a:pt x="492" y="222"/>
                  </a:lnTo>
                  <a:lnTo>
                    <a:pt x="1248" y="0"/>
                  </a:lnTo>
                  <a:lnTo>
                    <a:pt x="435" y="276"/>
                  </a:lnTo>
                  <a:lnTo>
                    <a:pt x="522" y="180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8276" name="Picture 107" descr="class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1348" y="4291446"/>
              <a:ext cx="541338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77" name="Line 122"/>
            <p:cNvSpPr>
              <a:spLocks noChangeShapeType="1"/>
            </p:cNvSpPr>
            <p:nvPr/>
          </p:nvSpPr>
          <p:spPr bwMode="auto">
            <a:xfrm flipH="1">
              <a:off x="4235294" y="4838700"/>
              <a:ext cx="60960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8" name="Text Box 50"/>
            <p:cNvSpPr txBox="1">
              <a:spLocks noChangeArrowheads="1"/>
            </p:cNvSpPr>
            <p:nvPr/>
          </p:nvSpPr>
          <p:spPr bwMode="auto">
            <a:xfrm rot="-2814609">
              <a:off x="3835617" y="5160366"/>
              <a:ext cx="1668462" cy="220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sz="800" b="1">
                  <a:latin typeface="Arial" charset="0"/>
                </a:rPr>
                <a:t>Product Dist. &amp; Access (PDA) (</a:t>
              </a:r>
              <a:r>
                <a:rPr lang="en-US" sz="700" b="1">
                  <a:latin typeface="Arial" charset="0"/>
                </a:rPr>
                <a:t>GOES-R Access Subsystem- GAS</a:t>
              </a:r>
              <a:r>
                <a:rPr lang="en-US" sz="900" b="1">
                  <a:latin typeface="Arial" charset="0"/>
                </a:rPr>
                <a:t>)</a:t>
              </a:r>
            </a:p>
          </p:txBody>
        </p:sp>
        <p:sp>
          <p:nvSpPr>
            <p:cNvPr id="113" name="Text Box 126"/>
            <p:cNvSpPr txBox="1">
              <a:spLocks noChangeArrowheads="1"/>
            </p:cNvSpPr>
            <p:nvPr/>
          </p:nvSpPr>
          <p:spPr bwMode="auto">
            <a:xfrm>
              <a:off x="5749769" y="5458338"/>
              <a:ext cx="1066800" cy="304837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+mn-cs"/>
                </a:rPr>
                <a:t>User Community</a:t>
              </a:r>
            </a:p>
          </p:txBody>
        </p:sp>
        <p:sp>
          <p:nvSpPr>
            <p:cNvPr id="8280" name="Line 4"/>
            <p:cNvSpPr>
              <a:spLocks noChangeShapeType="1"/>
            </p:cNvSpPr>
            <p:nvPr/>
          </p:nvSpPr>
          <p:spPr bwMode="auto">
            <a:xfrm flipH="1">
              <a:off x="1911194" y="5314950"/>
              <a:ext cx="762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281" name="Picture 131" descr="images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5819" y="3143250"/>
              <a:ext cx="34925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82" name="Freeform 52"/>
            <p:cNvSpPr>
              <a:spLocks/>
            </p:cNvSpPr>
            <p:nvPr/>
          </p:nvSpPr>
          <p:spPr bwMode="auto">
            <a:xfrm>
              <a:off x="3882869" y="4789488"/>
              <a:ext cx="381000" cy="304800"/>
            </a:xfrm>
            <a:custGeom>
              <a:avLst/>
              <a:gdLst>
                <a:gd name="T0" fmla="*/ 2147483647 w 240"/>
                <a:gd name="T1" fmla="*/ 2147483647 h 192"/>
                <a:gd name="T2" fmla="*/ 2147483647 w 240"/>
                <a:gd name="T3" fmla="*/ 2147483647 h 192"/>
                <a:gd name="T4" fmla="*/ 2147483647 w 240"/>
                <a:gd name="T5" fmla="*/ 0 h 192"/>
                <a:gd name="T6" fmla="*/ 2147483647 w 240"/>
                <a:gd name="T7" fmla="*/ 2147483647 h 192"/>
                <a:gd name="T8" fmla="*/ 0 w 240"/>
                <a:gd name="T9" fmla="*/ 2147483647 h 192"/>
                <a:gd name="T10" fmla="*/ 2147483647 w 240"/>
                <a:gd name="T11" fmla="*/ 2147483647 h 192"/>
                <a:gd name="T12" fmla="*/ 0 w 240"/>
                <a:gd name="T13" fmla="*/ 2147483647 h 192"/>
                <a:gd name="T14" fmla="*/ 2147483647 w 240"/>
                <a:gd name="T15" fmla="*/ 2147483647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0" h="192">
                  <a:moveTo>
                    <a:pt x="96" y="48"/>
                  </a:moveTo>
                  <a:lnTo>
                    <a:pt x="144" y="48"/>
                  </a:lnTo>
                  <a:lnTo>
                    <a:pt x="192" y="0"/>
                  </a:lnTo>
                  <a:lnTo>
                    <a:pt x="240" y="96"/>
                  </a:lnTo>
                  <a:lnTo>
                    <a:pt x="0" y="192"/>
                  </a:lnTo>
                  <a:lnTo>
                    <a:pt x="48" y="144"/>
                  </a:lnTo>
                  <a:lnTo>
                    <a:pt x="0" y="144"/>
                  </a:lnTo>
                  <a:lnTo>
                    <a:pt x="96" y="48"/>
                  </a:lnTo>
                  <a:close/>
                </a:path>
              </a:pathLst>
            </a:custGeom>
            <a:gradFill rotWithShape="1">
              <a:gsLst>
                <a:gs pos="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>
              <a:noFill/>
            </a:ln>
            <a:effectLst>
              <a:outerShdw dist="17961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31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283" name="Picture 132" descr="awipsLogo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1049" y="3948627"/>
              <a:ext cx="838200" cy="38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284" name="Object 5"/>
            <p:cNvGraphicFramePr>
              <a:graphicFrameLocks noChangeAspect="1"/>
            </p:cNvGraphicFramePr>
            <p:nvPr/>
          </p:nvGraphicFramePr>
          <p:xfrm>
            <a:off x="5997419" y="5105400"/>
            <a:ext cx="523875" cy="387350"/>
          </p:xfrm>
          <a:graphic>
            <a:graphicData uri="http://schemas.openxmlformats.org/presentationml/2006/ole">
              <p:oleObj spid="_x0000_s1049" name="Visio" r:id="rId22" imgW="819894" imgH="606529" progId="">
                <p:embed/>
              </p:oleObj>
            </a:graphicData>
          </a:graphic>
        </p:graphicFrame>
        <p:pic>
          <p:nvPicPr>
            <p:cNvPr id="8285" name="Picture 66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5619" y="3276600"/>
              <a:ext cx="201613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86" name="Text Box 67"/>
            <p:cNvSpPr txBox="1">
              <a:spLocks noChangeArrowheads="1"/>
            </p:cNvSpPr>
            <p:nvPr/>
          </p:nvSpPr>
          <p:spPr bwMode="auto">
            <a:xfrm>
              <a:off x="691994" y="4724400"/>
              <a:ext cx="838200" cy="25237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" tIns="18288" rIns="18288" bIns="18288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sz="1000" b="1">
                  <a:latin typeface="Arial" charset="0"/>
                </a:rPr>
                <a:t>Operate Satellites</a:t>
              </a:r>
            </a:p>
          </p:txBody>
        </p:sp>
        <p:cxnSp>
          <p:nvCxnSpPr>
            <p:cNvPr id="8287" name="Straight Connector 118"/>
            <p:cNvCxnSpPr>
              <a:cxnSpLocks noChangeShapeType="1"/>
              <a:stCxn id="8286" idx="3"/>
            </p:cNvCxnSpPr>
            <p:nvPr/>
          </p:nvCxnSpPr>
          <p:spPr bwMode="auto">
            <a:xfrm>
              <a:off x="1530194" y="4850589"/>
              <a:ext cx="533400" cy="2621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288" name="Text Box 67"/>
            <p:cNvSpPr txBox="1">
              <a:spLocks noChangeArrowheads="1"/>
            </p:cNvSpPr>
            <p:nvPr/>
          </p:nvSpPr>
          <p:spPr bwMode="auto">
            <a:xfrm>
              <a:off x="82394" y="5410200"/>
              <a:ext cx="838200" cy="25462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" tIns="18288" rIns="18288" bIns="18288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sz="1000" b="1">
                  <a:latin typeface="Arial" charset="0"/>
                </a:rPr>
                <a:t>Operate Ground Seg</a:t>
              </a:r>
            </a:p>
          </p:txBody>
        </p:sp>
        <p:cxnSp>
          <p:nvCxnSpPr>
            <p:cNvPr id="8289" name="Straight Connector 128"/>
            <p:cNvCxnSpPr>
              <a:cxnSpLocks noChangeShapeType="1"/>
              <a:stCxn id="8288" idx="3"/>
            </p:cNvCxnSpPr>
            <p:nvPr/>
          </p:nvCxnSpPr>
          <p:spPr bwMode="auto">
            <a:xfrm>
              <a:off x="920594" y="5537511"/>
              <a:ext cx="457200" cy="2508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290" name="Text Box 67"/>
            <p:cNvSpPr txBox="1">
              <a:spLocks noChangeArrowheads="1"/>
            </p:cNvSpPr>
            <p:nvPr/>
          </p:nvSpPr>
          <p:spPr bwMode="auto">
            <a:xfrm>
              <a:off x="2368394" y="6096000"/>
              <a:ext cx="838200" cy="25462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" tIns="18288" rIns="18288" bIns="18288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sz="1000" b="1">
                  <a:latin typeface="Arial" charset="0"/>
                </a:rPr>
                <a:t>Maintain</a:t>
              </a:r>
            </a:p>
            <a:p>
              <a:pPr algn="ctr" eaLnBrk="1" hangingPunct="1">
                <a:lnSpc>
                  <a:spcPct val="70000"/>
                </a:lnSpc>
              </a:pPr>
              <a:r>
                <a:rPr lang="en-US" sz="1000" b="1">
                  <a:latin typeface="Arial" charset="0"/>
                </a:rPr>
                <a:t>Ground Seg</a:t>
              </a:r>
            </a:p>
          </p:txBody>
        </p:sp>
        <p:cxnSp>
          <p:nvCxnSpPr>
            <p:cNvPr id="8291" name="Straight Connector 134"/>
            <p:cNvCxnSpPr>
              <a:cxnSpLocks noChangeShapeType="1"/>
              <a:stCxn id="8290" idx="0"/>
            </p:cNvCxnSpPr>
            <p:nvPr/>
          </p:nvCxnSpPr>
          <p:spPr bwMode="auto">
            <a:xfrm rot="5400000" flipH="1" flipV="1">
              <a:off x="2616044" y="5886450"/>
              <a:ext cx="381000" cy="381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292" name="Text Box 67"/>
            <p:cNvSpPr txBox="1">
              <a:spLocks noChangeArrowheads="1"/>
            </p:cNvSpPr>
            <p:nvPr/>
          </p:nvSpPr>
          <p:spPr bwMode="auto">
            <a:xfrm>
              <a:off x="5340194" y="4205289"/>
              <a:ext cx="838200" cy="25462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" tIns="18288" rIns="18288" bIns="18288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sz="1000" b="1">
                  <a:latin typeface="Arial" charset="0"/>
                </a:rPr>
                <a:t>Produce</a:t>
              </a:r>
              <a:br>
                <a:rPr lang="en-US" sz="1000" b="1">
                  <a:latin typeface="Arial" charset="0"/>
                </a:rPr>
              </a:br>
              <a:r>
                <a:rPr lang="en-US" sz="1000" b="1">
                  <a:latin typeface="Arial" charset="0"/>
                </a:rPr>
                <a:t>Products</a:t>
              </a:r>
            </a:p>
          </p:txBody>
        </p:sp>
        <p:cxnSp>
          <p:nvCxnSpPr>
            <p:cNvPr id="8293" name="Straight Connector 137"/>
            <p:cNvCxnSpPr>
              <a:cxnSpLocks noChangeShapeType="1"/>
              <a:endCxn id="8292" idx="1"/>
            </p:cNvCxnSpPr>
            <p:nvPr/>
          </p:nvCxnSpPr>
          <p:spPr bwMode="auto">
            <a:xfrm flipV="1">
              <a:off x="4120994" y="4332600"/>
              <a:ext cx="1219200" cy="315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294" name="Straight Connector 139"/>
            <p:cNvCxnSpPr>
              <a:cxnSpLocks noChangeShapeType="1"/>
              <a:endCxn id="8292" idx="1"/>
            </p:cNvCxnSpPr>
            <p:nvPr/>
          </p:nvCxnSpPr>
          <p:spPr bwMode="auto">
            <a:xfrm flipV="1">
              <a:off x="4806794" y="4332600"/>
              <a:ext cx="533400" cy="315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295" name="Straight Connector 145"/>
            <p:cNvCxnSpPr>
              <a:cxnSpLocks noChangeShapeType="1"/>
              <a:stCxn id="8290" idx="0"/>
            </p:cNvCxnSpPr>
            <p:nvPr/>
          </p:nvCxnSpPr>
          <p:spPr bwMode="auto">
            <a:xfrm rot="5400000" flipH="1" flipV="1">
              <a:off x="2844644" y="5867400"/>
              <a:ext cx="171450" cy="2857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296" name="AutoShape 47"/>
            <p:cNvSpPr>
              <a:spLocks noChangeArrowheads="1"/>
            </p:cNvSpPr>
            <p:nvPr/>
          </p:nvSpPr>
          <p:spPr bwMode="auto">
            <a:xfrm>
              <a:off x="5605330" y="3873951"/>
              <a:ext cx="1295400" cy="228600"/>
            </a:xfrm>
            <a:prstGeom prst="rightArrow">
              <a:avLst>
                <a:gd name="adj1" fmla="val 58333"/>
                <a:gd name="adj2" fmla="val 120836"/>
              </a:avLst>
            </a:prstGeom>
            <a:gradFill rotWithShape="1">
              <a:gsLst>
                <a:gs pos="0">
                  <a:srgbClr val="F8FFEB"/>
                </a:gs>
                <a:gs pos="100000">
                  <a:srgbClr val="73766D"/>
                </a:gs>
              </a:gsLst>
              <a:lin ang="5400000" scaled="1"/>
            </a:gradFill>
            <a:ln w="1270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r"/>
              <a:r>
                <a:rPr lang="en-US" sz="600" b="1">
                  <a:latin typeface="Arial" charset="0"/>
                </a:rPr>
                <a:t>Data and Products</a:t>
              </a:r>
            </a:p>
          </p:txBody>
        </p:sp>
        <p:sp>
          <p:nvSpPr>
            <p:cNvPr id="8297" name="Freeform 11"/>
            <p:cNvSpPr>
              <a:spLocks/>
            </p:cNvSpPr>
            <p:nvPr/>
          </p:nvSpPr>
          <p:spPr bwMode="auto">
            <a:xfrm>
              <a:off x="4644869" y="3417888"/>
              <a:ext cx="1600200" cy="685800"/>
            </a:xfrm>
            <a:custGeom>
              <a:avLst/>
              <a:gdLst>
                <a:gd name="T0" fmla="*/ 0 w 1008"/>
                <a:gd name="T1" fmla="*/ 2147483647 h 432"/>
                <a:gd name="T2" fmla="*/ 2147483647 w 1008"/>
                <a:gd name="T3" fmla="*/ 2147483647 h 432"/>
                <a:gd name="T4" fmla="*/ 2147483647 w 1008"/>
                <a:gd name="T5" fmla="*/ 0 h 432"/>
                <a:gd name="T6" fmla="*/ 2147483647 w 1008"/>
                <a:gd name="T7" fmla="*/ 0 h 432"/>
                <a:gd name="T8" fmla="*/ 0 w 1008"/>
                <a:gd name="T9" fmla="*/ 2147483647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8" h="432">
                  <a:moveTo>
                    <a:pt x="0" y="432"/>
                  </a:moveTo>
                  <a:lnTo>
                    <a:pt x="576" y="432"/>
                  </a:lnTo>
                  <a:lnTo>
                    <a:pt x="1008" y="0"/>
                  </a:lnTo>
                  <a:lnTo>
                    <a:pt x="432" y="0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F8FFEB"/>
            </a:solidFill>
            <a:ln w="9525" cap="flat" cmpd="sng">
              <a:solidFill>
                <a:schemeClr val="folHlink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398" dir="3806097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298" name="Picture 13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244" y="3327400"/>
              <a:ext cx="246063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9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844" y="3327400"/>
              <a:ext cx="246063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0" name="Freeform 16"/>
            <p:cNvSpPr>
              <a:spLocks/>
            </p:cNvSpPr>
            <p:nvPr/>
          </p:nvSpPr>
          <p:spPr bwMode="auto">
            <a:xfrm>
              <a:off x="4340069" y="3036888"/>
              <a:ext cx="1676400" cy="609600"/>
            </a:xfrm>
            <a:custGeom>
              <a:avLst/>
              <a:gdLst>
                <a:gd name="T0" fmla="*/ 2147483647 w 1056"/>
                <a:gd name="T1" fmla="*/ 0 h 384"/>
                <a:gd name="T2" fmla="*/ 0 w 1056"/>
                <a:gd name="T3" fmla="*/ 2147483647 h 384"/>
                <a:gd name="T4" fmla="*/ 2147483647 w 1056"/>
                <a:gd name="T5" fmla="*/ 2147483647 h 384"/>
                <a:gd name="T6" fmla="*/ 2147483647 w 1056"/>
                <a:gd name="T7" fmla="*/ 0 h 384"/>
                <a:gd name="T8" fmla="*/ 2147483647 w 1056"/>
                <a:gd name="T9" fmla="*/ 0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6"/>
                <a:gd name="T16" fmla="*/ 0 h 384"/>
                <a:gd name="T17" fmla="*/ 1056 w 1056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6" h="384">
                  <a:moveTo>
                    <a:pt x="384" y="0"/>
                  </a:moveTo>
                  <a:lnTo>
                    <a:pt x="0" y="384"/>
                  </a:lnTo>
                  <a:lnTo>
                    <a:pt x="672" y="384"/>
                  </a:lnTo>
                  <a:lnTo>
                    <a:pt x="1056" y="0"/>
                  </a:lnTo>
                  <a:lnTo>
                    <a:pt x="38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79999"/>
                  </a:schemeClr>
                </a:gs>
                <a:gs pos="100000">
                  <a:srgbClr val="FFFFE5">
                    <a:alpha val="79999"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1" name="Text Box 17"/>
            <p:cNvSpPr txBox="1">
              <a:spLocks noChangeArrowheads="1"/>
            </p:cNvSpPr>
            <p:nvPr/>
          </p:nvSpPr>
          <p:spPr bwMode="auto">
            <a:xfrm>
              <a:off x="4416269" y="3494088"/>
              <a:ext cx="587375" cy="14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sz="1000" b="1">
                  <a:latin typeface="Arial" charset="0"/>
                </a:rPr>
                <a:t>LAN</a:t>
              </a:r>
            </a:p>
          </p:txBody>
        </p:sp>
        <p:sp>
          <p:nvSpPr>
            <p:cNvPr id="8302" name="Freeform 18"/>
            <p:cNvSpPr>
              <a:spLocks/>
            </p:cNvSpPr>
            <p:nvPr/>
          </p:nvSpPr>
          <p:spPr bwMode="auto">
            <a:xfrm>
              <a:off x="4644869" y="3113088"/>
              <a:ext cx="1219200" cy="304800"/>
            </a:xfrm>
            <a:custGeom>
              <a:avLst/>
              <a:gdLst>
                <a:gd name="T0" fmla="*/ 2147483647 w 768"/>
                <a:gd name="T1" fmla="*/ 0 h 192"/>
                <a:gd name="T2" fmla="*/ 2147483647 w 768"/>
                <a:gd name="T3" fmla="*/ 0 h 192"/>
                <a:gd name="T4" fmla="*/ 2147483647 w 768"/>
                <a:gd name="T5" fmla="*/ 2147483647 h 192"/>
                <a:gd name="T6" fmla="*/ 0 w 768"/>
                <a:gd name="T7" fmla="*/ 2147483647 h 192"/>
                <a:gd name="T8" fmla="*/ 2147483647 w 768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8" h="192">
                  <a:moveTo>
                    <a:pt x="192" y="0"/>
                  </a:moveTo>
                  <a:lnTo>
                    <a:pt x="768" y="0"/>
                  </a:lnTo>
                  <a:lnTo>
                    <a:pt x="576" y="192"/>
                  </a:lnTo>
                  <a:lnTo>
                    <a:pt x="0" y="19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8FFEB"/>
            </a:solidFill>
            <a:ln w="9525" cap="flat" cmpd="sng">
              <a:solidFill>
                <a:schemeClr val="folHlink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398" dir="3806097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" name="Text Box 19"/>
            <p:cNvSpPr txBox="1">
              <a:spLocks noChangeArrowheads="1"/>
            </p:cNvSpPr>
            <p:nvPr/>
          </p:nvSpPr>
          <p:spPr bwMode="auto">
            <a:xfrm>
              <a:off x="4960782" y="3190875"/>
              <a:ext cx="587375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sz="1000" b="1">
                  <a:latin typeface="Arial" charset="0"/>
                </a:rPr>
                <a:t>WCDAS</a:t>
              </a:r>
            </a:p>
          </p:txBody>
        </p:sp>
        <p:sp>
          <p:nvSpPr>
            <p:cNvPr id="8304" name="Line 20"/>
            <p:cNvSpPr>
              <a:spLocks noChangeShapeType="1"/>
            </p:cNvSpPr>
            <p:nvPr/>
          </p:nvSpPr>
          <p:spPr bwMode="auto">
            <a:xfrm flipH="1">
              <a:off x="6092669" y="3570288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5" name="Text Box 21"/>
            <p:cNvSpPr txBox="1">
              <a:spLocks noChangeArrowheads="1"/>
            </p:cNvSpPr>
            <p:nvPr/>
          </p:nvSpPr>
          <p:spPr bwMode="auto">
            <a:xfrm>
              <a:off x="6206969" y="3470275"/>
              <a:ext cx="217488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600" b="1">
                  <a:latin typeface="Arial" charset="0"/>
                </a:rPr>
                <a:t>DCPC</a:t>
              </a:r>
            </a:p>
          </p:txBody>
        </p:sp>
        <p:sp>
          <p:nvSpPr>
            <p:cNvPr id="8306" name="Text Box 24"/>
            <p:cNvSpPr txBox="1">
              <a:spLocks noChangeArrowheads="1"/>
            </p:cNvSpPr>
            <p:nvPr/>
          </p:nvSpPr>
          <p:spPr bwMode="auto">
            <a:xfrm>
              <a:off x="6073619" y="3646488"/>
              <a:ext cx="217488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600" b="1">
                  <a:latin typeface="Arial" charset="0"/>
                </a:rPr>
                <a:t>DCPR</a:t>
              </a:r>
            </a:p>
          </p:txBody>
        </p:sp>
        <p:sp>
          <p:nvSpPr>
            <p:cNvPr id="8307" name="Freeform 26"/>
            <p:cNvSpPr>
              <a:spLocks/>
            </p:cNvSpPr>
            <p:nvPr/>
          </p:nvSpPr>
          <p:spPr bwMode="auto">
            <a:xfrm>
              <a:off x="6321269" y="3494088"/>
              <a:ext cx="685800" cy="228600"/>
            </a:xfrm>
            <a:custGeom>
              <a:avLst/>
              <a:gdLst>
                <a:gd name="T0" fmla="*/ 2147483647 w 432"/>
                <a:gd name="T1" fmla="*/ 0 h 144"/>
                <a:gd name="T2" fmla="*/ 0 w 432"/>
                <a:gd name="T3" fmla="*/ 2147483647 h 144"/>
                <a:gd name="T4" fmla="*/ 2147483647 w 432"/>
                <a:gd name="T5" fmla="*/ 2147483647 h 144"/>
                <a:gd name="T6" fmla="*/ 2147483647 w 432"/>
                <a:gd name="T7" fmla="*/ 0 h 144"/>
                <a:gd name="T8" fmla="*/ 2147483647 w 432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144"/>
                <a:gd name="T17" fmla="*/ 432 w 432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144">
                  <a:moveTo>
                    <a:pt x="144" y="0"/>
                  </a:moveTo>
                  <a:lnTo>
                    <a:pt x="0" y="144"/>
                  </a:lnTo>
                  <a:lnTo>
                    <a:pt x="288" y="144"/>
                  </a:lnTo>
                  <a:lnTo>
                    <a:pt x="432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bg1"/>
            </a:solidFill>
            <a:ln w="9525" cap="rnd">
              <a:solidFill>
                <a:schemeClr val="bg2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8" name="Text Box 27"/>
            <p:cNvSpPr txBox="1">
              <a:spLocks noChangeArrowheads="1"/>
            </p:cNvSpPr>
            <p:nvPr/>
          </p:nvSpPr>
          <p:spPr bwMode="auto">
            <a:xfrm>
              <a:off x="6548282" y="3560763"/>
              <a:ext cx="241300" cy="9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sz="900" b="1">
                  <a:latin typeface="Arial" charset="0"/>
                </a:rPr>
                <a:t>DCS</a:t>
              </a:r>
            </a:p>
          </p:txBody>
        </p:sp>
        <p:sp>
          <p:nvSpPr>
            <p:cNvPr id="8309" name="Line 28"/>
            <p:cNvSpPr>
              <a:spLocks noChangeShapeType="1"/>
            </p:cNvSpPr>
            <p:nvPr/>
          </p:nvSpPr>
          <p:spPr bwMode="auto">
            <a:xfrm>
              <a:off x="6016469" y="3646488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0" name="Text Box 102"/>
            <p:cNvSpPr txBox="1">
              <a:spLocks noChangeArrowheads="1"/>
            </p:cNvSpPr>
            <p:nvPr/>
          </p:nvSpPr>
          <p:spPr bwMode="auto">
            <a:xfrm>
              <a:off x="5056678" y="3711390"/>
              <a:ext cx="587190" cy="144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sz="1000" b="1">
                  <a:latin typeface="Arial" charset="0"/>
                </a:rPr>
                <a:t>L1b, </a:t>
              </a:r>
            </a:p>
          </p:txBody>
        </p:sp>
        <p:pic>
          <p:nvPicPr>
            <p:cNvPr id="8311" name="Picture 109" descr="globe_01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0369" y="3562350"/>
              <a:ext cx="341313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12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157" y="3327400"/>
              <a:ext cx="24606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13" name="Text Box 102"/>
            <p:cNvSpPr txBox="1">
              <a:spLocks noChangeArrowheads="1"/>
            </p:cNvSpPr>
            <p:nvPr/>
          </p:nvSpPr>
          <p:spPr bwMode="auto">
            <a:xfrm>
              <a:off x="4797829" y="3729315"/>
              <a:ext cx="891990" cy="360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sz="1000" b="1">
                  <a:latin typeface="Arial" charset="0"/>
                </a:rPr>
                <a:t/>
              </a:r>
              <a:br>
                <a:rPr lang="en-US" sz="1000" b="1">
                  <a:latin typeface="Arial" charset="0"/>
                </a:rPr>
              </a:br>
              <a:r>
                <a:rPr lang="en-US" sz="1000" b="1">
                  <a:latin typeface="Arial" charset="0"/>
                </a:rPr>
                <a:t>L2+ GLM,</a:t>
              </a:r>
              <a:br>
                <a:rPr lang="en-US" sz="1000" b="1">
                  <a:latin typeface="Arial" charset="0"/>
                </a:rPr>
              </a:br>
              <a:r>
                <a:rPr lang="en-US" sz="1000" b="1">
                  <a:latin typeface="Arial" charset="0"/>
                </a:rPr>
                <a:t>GRB, KPP</a:t>
              </a:r>
            </a:p>
          </p:txBody>
        </p:sp>
        <p:sp>
          <p:nvSpPr>
            <p:cNvPr id="8314" name="Text Box 102"/>
            <p:cNvSpPr txBox="1">
              <a:spLocks noChangeArrowheads="1"/>
            </p:cNvSpPr>
            <p:nvPr/>
          </p:nvSpPr>
          <p:spPr bwMode="auto">
            <a:xfrm>
              <a:off x="4885375" y="3714744"/>
              <a:ext cx="457200" cy="144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tIns="18288" rIns="18288" bIns="1828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sz="1000" b="1">
                  <a:latin typeface="Arial" charset="0"/>
                </a:rPr>
                <a:t>L0,</a:t>
              </a:r>
            </a:p>
          </p:txBody>
        </p:sp>
        <p:sp>
          <p:nvSpPr>
            <p:cNvPr id="121" name="Freeform 103"/>
            <p:cNvSpPr>
              <a:spLocks/>
            </p:cNvSpPr>
            <p:nvPr/>
          </p:nvSpPr>
          <p:spPr bwMode="auto">
            <a:xfrm>
              <a:off x="5102069" y="2808482"/>
              <a:ext cx="2138363" cy="1368590"/>
            </a:xfrm>
            <a:custGeom>
              <a:avLst/>
              <a:gdLst/>
              <a:ahLst/>
              <a:cxnLst>
                <a:cxn ang="0">
                  <a:pos x="822" y="862"/>
                </a:cxn>
                <a:cxn ang="0">
                  <a:pos x="192" y="528"/>
                </a:cxn>
                <a:cxn ang="0">
                  <a:pos x="0" y="0"/>
                </a:cxn>
                <a:cxn ang="0">
                  <a:pos x="576" y="144"/>
                </a:cxn>
                <a:cxn ang="0">
                  <a:pos x="1347" y="337"/>
                </a:cxn>
              </a:cxnLst>
              <a:rect l="0" t="0" r="r" b="b"/>
              <a:pathLst>
                <a:path w="1347" h="862">
                  <a:moveTo>
                    <a:pt x="822" y="862"/>
                  </a:moveTo>
                  <a:lnTo>
                    <a:pt x="192" y="528"/>
                  </a:lnTo>
                  <a:lnTo>
                    <a:pt x="0" y="0"/>
                  </a:lnTo>
                  <a:lnTo>
                    <a:pt x="576" y="144"/>
                  </a:lnTo>
                  <a:lnTo>
                    <a:pt x="1347" y="337"/>
                  </a:lnTo>
                </a:path>
              </a:pathLst>
            </a:custGeom>
            <a:gradFill rotWithShape="1">
              <a:gsLst>
                <a:gs pos="0">
                  <a:schemeClr val="folHlink">
                    <a:alpha val="67000"/>
                  </a:schemeClr>
                </a:gs>
                <a:gs pos="100000">
                  <a:schemeClr val="folHlink">
                    <a:gamma/>
                    <a:shade val="95294"/>
                    <a:invGamma/>
                    <a:alpha val="10001"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solidFill>
                  <a:srgbClr val="FFFFCC"/>
                </a:solidFill>
                <a:latin typeface="Arial" charset="0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DOM/DOST “Mission”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DOM = Data Operations Manager</a:t>
            </a:r>
          </a:p>
          <a:p>
            <a:r>
              <a:rPr lang="en-US" sz="2000" dirty="0" smtClean="0"/>
              <a:t>DOST = Data Operations Support Team</a:t>
            </a:r>
          </a:p>
          <a:p>
            <a:endParaRPr lang="en-US" sz="2000" dirty="0"/>
          </a:p>
          <a:p>
            <a:r>
              <a:rPr lang="en-US" sz="2000" dirty="0" smtClean="0"/>
              <a:t>Prepare OSPO to operate the Core GS Data Processing and Distribution System (DPDS)</a:t>
            </a:r>
          </a:p>
          <a:p>
            <a:endParaRPr lang="en-US" sz="2000" dirty="0" smtClean="0"/>
          </a:p>
          <a:p>
            <a:r>
              <a:rPr lang="en-US" sz="2000" dirty="0" smtClean="0"/>
              <a:t>Validate that the Core GS “DPDS” is Mission Capable and Mission Ready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000" dirty="0" smtClean="0"/>
              <a:t>Facilitate Consumer System Readiness for GOES-R Data Operations</a:t>
            </a:r>
          </a:p>
          <a:p>
            <a:endParaRPr lang="en-US" sz="2000" dirty="0" smtClean="0"/>
          </a:p>
          <a:p>
            <a:r>
              <a:rPr lang="en-US" sz="2800" dirty="0" smtClean="0">
                <a:latin typeface="Brush Script MT" pitchFamily="66" charset="0"/>
              </a:rPr>
              <a:t>Accomplished by</a:t>
            </a:r>
            <a:endParaRPr lang="en-US" sz="2000" dirty="0" smtClean="0"/>
          </a:p>
          <a:p>
            <a:pPr lvl="1"/>
            <a:r>
              <a:rPr lang="en-US" sz="2000" dirty="0" smtClean="0"/>
              <a:t>Procedure and CONOP Development</a:t>
            </a:r>
          </a:p>
          <a:p>
            <a:pPr lvl="1"/>
            <a:r>
              <a:rPr lang="en-US" sz="2000" dirty="0" smtClean="0"/>
              <a:t>Prototypes and Exercises</a:t>
            </a:r>
          </a:p>
          <a:p>
            <a:pPr lvl="1"/>
            <a:r>
              <a:rPr lang="en-US" sz="2000" dirty="0" smtClean="0"/>
              <a:t>Facilitation of Test Data</a:t>
            </a:r>
          </a:p>
          <a:p>
            <a:pPr lvl="1"/>
            <a:r>
              <a:rPr lang="en-US" sz="2000" dirty="0" smtClean="0"/>
              <a:t>Planning and Execution of two Pre-Launch “Data Operations Tests” (DOT)</a:t>
            </a:r>
          </a:p>
          <a:p>
            <a:pPr lvl="1"/>
            <a:r>
              <a:rPr lang="en-US" sz="2000" dirty="0" smtClean="0"/>
              <a:t>Support for Post-Launch Tests </a:t>
            </a:r>
          </a:p>
          <a:p>
            <a:pPr>
              <a:buNone/>
            </a:pPr>
            <a:endParaRPr lang="en-US" sz="1300" dirty="0" smtClean="0"/>
          </a:p>
          <a:p>
            <a:endParaRPr lang="en-US" sz="1300" dirty="0" smtClean="0"/>
          </a:p>
          <a:p>
            <a:endParaRPr lang="en-US" sz="1300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276B-F0D1-4C4D-87A4-5977F89AC44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Operations Tests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Two Pre-Launch Validation Opportunities</a:t>
            </a:r>
          </a:p>
          <a:p>
            <a:pPr lvl="1"/>
            <a:r>
              <a:rPr lang="en-US" sz="2000" dirty="0" smtClean="0"/>
              <a:t>DOT-1:  Directly following GS Release One</a:t>
            </a:r>
          </a:p>
          <a:p>
            <a:pPr lvl="1"/>
            <a:r>
              <a:rPr lang="en-US" sz="2000" dirty="0" smtClean="0"/>
              <a:t>DOT-2:  Directly after GS is complete (Release 1a and Release 2)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One month sustained data operations</a:t>
            </a:r>
          </a:p>
          <a:p>
            <a:pPr lvl="1"/>
            <a:r>
              <a:rPr lang="en-US" sz="2000" dirty="0" smtClean="0"/>
              <a:t>Continuous “Forecast Based” Level 1B</a:t>
            </a:r>
          </a:p>
          <a:p>
            <a:pPr lvl="1"/>
            <a:r>
              <a:rPr lang="en-US" sz="2000" dirty="0" smtClean="0"/>
              <a:t>Interrupts for special test cases</a:t>
            </a:r>
          </a:p>
          <a:p>
            <a:pPr lvl="1"/>
            <a:endParaRPr lang="en-US" sz="2000" dirty="0"/>
          </a:p>
          <a:p>
            <a:r>
              <a:rPr lang="en-US" sz="2000" dirty="0" smtClean="0"/>
              <a:t>Facilitate readiness testing of downstream users</a:t>
            </a:r>
          </a:p>
          <a:p>
            <a:pPr>
              <a:buNone/>
            </a:pPr>
            <a:endParaRPr lang="en-US" sz="1300" dirty="0" smtClean="0"/>
          </a:p>
          <a:p>
            <a:endParaRPr lang="en-US" sz="1300" dirty="0" smtClean="0"/>
          </a:p>
          <a:p>
            <a:endParaRPr lang="en-US" sz="1300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276B-F0D1-4C4D-87A4-5977F89AC4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3584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63576" y="1839191"/>
            <a:ext cx="1590716" cy="7444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63575" y="4731600"/>
            <a:ext cx="1827425" cy="7444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727535" y="3722475"/>
            <a:ext cx="1391877" cy="7837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45009" y="1475509"/>
            <a:ext cx="463959" cy="4413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45009" y="1992038"/>
            <a:ext cx="463959" cy="4413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45009" y="2508568"/>
            <a:ext cx="463959" cy="4413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445009" y="4551401"/>
            <a:ext cx="596519" cy="5510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445009" y="5288597"/>
            <a:ext cx="596519" cy="5510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46"/>
          <p:cNvGrpSpPr/>
          <p:nvPr/>
        </p:nvGrpSpPr>
        <p:grpSpPr>
          <a:xfrm rot="18921242">
            <a:off x="6517651" y="1998747"/>
            <a:ext cx="550986" cy="121227"/>
            <a:chOff x="6629400" y="1447800"/>
            <a:chExt cx="633453" cy="152400"/>
          </a:xfrm>
          <a:solidFill>
            <a:srgbClr val="0070C0"/>
          </a:solidFill>
        </p:grpSpPr>
        <p:sp>
          <p:nvSpPr>
            <p:cNvPr id="48" name="Oval 47"/>
            <p:cNvSpPr/>
            <p:nvPr/>
          </p:nvSpPr>
          <p:spPr bwMode="auto">
            <a:xfrm>
              <a:off x="6781800" y="1447800"/>
              <a:ext cx="315392" cy="1524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7110453" y="1447800"/>
              <a:ext cx="152400" cy="1524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629400" y="1447800"/>
              <a:ext cx="152400" cy="1524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2" name="Cloud 51"/>
          <p:cNvSpPr/>
          <p:nvPr/>
        </p:nvSpPr>
        <p:spPr bwMode="auto">
          <a:xfrm>
            <a:off x="739139" y="3152545"/>
            <a:ext cx="1058187" cy="56566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Direct Broadcast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>
                <a:latin typeface="Arial" charset="0"/>
              </a:rPr>
              <a:t>Community</a:t>
            </a:r>
            <a:endParaRPr kumimoji="0" lang="en-US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Cloud 52"/>
          <p:cNvSpPr/>
          <p:nvPr/>
        </p:nvSpPr>
        <p:spPr bwMode="auto">
          <a:xfrm>
            <a:off x="7043587" y="2421082"/>
            <a:ext cx="1072499" cy="56566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NOAAPort</a:t>
            </a:r>
            <a:endParaRPr kumimoji="0" lang="en-US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>
                <a:latin typeface="Arial" charset="0"/>
              </a:rPr>
              <a:t>Community</a:t>
            </a:r>
            <a:endParaRPr kumimoji="0" lang="en-US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Cloud 53"/>
          <p:cNvSpPr/>
          <p:nvPr/>
        </p:nvSpPr>
        <p:spPr bwMode="auto">
          <a:xfrm>
            <a:off x="7023703" y="4996295"/>
            <a:ext cx="1158663" cy="642505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Climate, Research, and Academia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7082121" y="3168478"/>
            <a:ext cx="768846" cy="497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NWS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 smtClean="0">
                <a:latin typeface="Arial" charset="0"/>
              </a:rPr>
              <a:t>Forecast Offices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Cloud 55"/>
          <p:cNvSpPr/>
          <p:nvPr/>
        </p:nvSpPr>
        <p:spPr bwMode="auto">
          <a:xfrm>
            <a:off x="6903165" y="3766710"/>
            <a:ext cx="1637113" cy="1163777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Operational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b="1" dirty="0" smtClean="0">
                <a:latin typeface="Arial" charset="0"/>
              </a:rPr>
              <a:t>User Community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b="1" dirty="0" smtClean="0">
                <a:latin typeface="Arial" charset="0"/>
              </a:rPr>
              <a:t>NOAA Centers, DOD, NCEP, International Partners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23908" y="1839191"/>
            <a:ext cx="503627" cy="195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WCDAS</a:t>
            </a:r>
            <a:endParaRPr lang="en-US" sz="1000" dirty="0"/>
          </a:p>
        </p:txBody>
      </p:sp>
      <p:sp>
        <p:nvSpPr>
          <p:cNvPr id="60" name="TextBox 59"/>
          <p:cNvSpPr txBox="1"/>
          <p:nvPr/>
        </p:nvSpPr>
        <p:spPr>
          <a:xfrm>
            <a:off x="2687867" y="3718214"/>
            <a:ext cx="410208" cy="195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NSOF</a:t>
            </a:r>
            <a:endParaRPr lang="en-US" sz="1000" dirty="0"/>
          </a:p>
        </p:txBody>
      </p:sp>
      <p:sp>
        <p:nvSpPr>
          <p:cNvPr id="61" name="TextBox 60"/>
          <p:cNvSpPr txBox="1"/>
          <p:nvPr/>
        </p:nvSpPr>
        <p:spPr>
          <a:xfrm>
            <a:off x="2223908" y="4734629"/>
            <a:ext cx="353040" cy="195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RBU</a:t>
            </a:r>
            <a:endParaRPr lang="en-US" sz="1000" dirty="0"/>
          </a:p>
        </p:txBody>
      </p:sp>
      <p:sp>
        <p:nvSpPr>
          <p:cNvPr id="62" name="Rounded Rectangle 61"/>
          <p:cNvSpPr/>
          <p:nvPr/>
        </p:nvSpPr>
        <p:spPr>
          <a:xfrm>
            <a:off x="3825881" y="4227101"/>
            <a:ext cx="265119" cy="2424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844199" y="4243086"/>
            <a:ext cx="230341" cy="220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C</a:t>
            </a:r>
            <a:endParaRPr lang="en-US" sz="1200" b="1" i="1" dirty="0"/>
          </a:p>
        </p:txBody>
      </p:sp>
      <p:sp>
        <p:nvSpPr>
          <p:cNvPr id="64" name="Rounded Rectangle 63"/>
          <p:cNvSpPr/>
          <p:nvPr/>
        </p:nvSpPr>
        <p:spPr>
          <a:xfrm>
            <a:off x="3788013" y="5204912"/>
            <a:ext cx="265119" cy="2424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806331" y="5220897"/>
            <a:ext cx="230341" cy="220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C</a:t>
            </a:r>
            <a:endParaRPr lang="en-US" sz="1200" b="1" i="1" dirty="0"/>
          </a:p>
        </p:txBody>
      </p:sp>
      <p:sp>
        <p:nvSpPr>
          <p:cNvPr id="66" name="Rounded Rectangle 65"/>
          <p:cNvSpPr/>
          <p:nvPr/>
        </p:nvSpPr>
        <p:spPr>
          <a:xfrm>
            <a:off x="3557853" y="2311443"/>
            <a:ext cx="265119" cy="24245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3576171" y="2327428"/>
            <a:ext cx="230341" cy="220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C</a:t>
            </a:r>
            <a:endParaRPr lang="en-US" sz="1200" b="1" i="1" dirty="0"/>
          </a:p>
        </p:txBody>
      </p:sp>
      <p:sp>
        <p:nvSpPr>
          <p:cNvPr id="68" name="Rounded Rectangle 67"/>
          <p:cNvSpPr/>
          <p:nvPr/>
        </p:nvSpPr>
        <p:spPr>
          <a:xfrm>
            <a:off x="3818602" y="3788673"/>
            <a:ext cx="265119" cy="3984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3836920" y="3778827"/>
            <a:ext cx="248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 dirty="0" smtClean="0"/>
              <a:t>P</a:t>
            </a:r>
          </a:p>
          <a:p>
            <a:r>
              <a:rPr lang="en-US" sz="800" b="1" i="1" dirty="0" smtClean="0"/>
              <a:t>D</a:t>
            </a:r>
          </a:p>
          <a:p>
            <a:r>
              <a:rPr lang="en-US" sz="800" b="1" i="1" dirty="0" smtClean="0"/>
              <a:t>A</a:t>
            </a:r>
            <a:endParaRPr lang="en-US" sz="800" b="1" i="1" dirty="0"/>
          </a:p>
        </p:txBody>
      </p:sp>
      <p:sp>
        <p:nvSpPr>
          <p:cNvPr id="70" name="Rounded Rectangle 69"/>
          <p:cNvSpPr/>
          <p:nvPr/>
        </p:nvSpPr>
        <p:spPr>
          <a:xfrm>
            <a:off x="3353913" y="4071360"/>
            <a:ext cx="265119" cy="3984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3372231" y="4061514"/>
            <a:ext cx="230341" cy="3182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/>
              <a:t>P</a:t>
            </a:r>
          </a:p>
          <a:p>
            <a:r>
              <a:rPr lang="en-US" sz="1000" b="1" i="1" dirty="0" smtClean="0"/>
              <a:t>D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3058204" y="4075756"/>
            <a:ext cx="265119" cy="3984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3076522" y="4065910"/>
            <a:ext cx="231736" cy="3182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/>
              <a:t>P</a:t>
            </a:r>
          </a:p>
          <a:p>
            <a:r>
              <a:rPr lang="en-US" sz="1000" b="1" i="1" dirty="0" smtClean="0"/>
              <a:t>G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2762495" y="4080152"/>
            <a:ext cx="265119" cy="3984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2780813" y="4070306"/>
            <a:ext cx="258227" cy="3182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/>
              <a:t>M</a:t>
            </a:r>
          </a:p>
          <a:p>
            <a:r>
              <a:rPr lang="en-US" sz="1000" b="1" i="1" dirty="0" smtClean="0"/>
              <a:t>M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2895054" y="5040910"/>
            <a:ext cx="265119" cy="3984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2913373" y="5031064"/>
            <a:ext cx="230341" cy="3182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/>
              <a:t>P</a:t>
            </a:r>
          </a:p>
          <a:p>
            <a:r>
              <a:rPr lang="en-US" sz="1000" b="1" i="1" dirty="0" smtClean="0"/>
              <a:t>D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599345" y="5045305"/>
            <a:ext cx="265119" cy="3984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2617664" y="5035459"/>
            <a:ext cx="231736" cy="3182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/>
              <a:t>P</a:t>
            </a:r>
          </a:p>
          <a:p>
            <a:r>
              <a:rPr lang="en-US" sz="1000" b="1" i="1" dirty="0" smtClean="0"/>
              <a:t>G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2303636" y="5049701"/>
            <a:ext cx="265119" cy="3984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2321955" y="5039855"/>
            <a:ext cx="258227" cy="3182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/>
              <a:t>M</a:t>
            </a:r>
          </a:p>
          <a:p>
            <a:r>
              <a:rPr lang="en-US" sz="1000" b="1" i="1" dirty="0" smtClean="0"/>
              <a:t>M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2895054" y="2147441"/>
            <a:ext cx="265119" cy="3984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2913373" y="2137595"/>
            <a:ext cx="230341" cy="3182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/>
              <a:t>P</a:t>
            </a:r>
          </a:p>
          <a:p>
            <a:r>
              <a:rPr lang="en-US" sz="1000" b="1" i="1" dirty="0" smtClean="0"/>
              <a:t>D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2599345" y="2151836"/>
            <a:ext cx="265119" cy="3984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2617664" y="2141990"/>
            <a:ext cx="231736" cy="3182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/>
              <a:t>P</a:t>
            </a:r>
          </a:p>
          <a:p>
            <a:r>
              <a:rPr lang="en-US" sz="1000" b="1" i="1" dirty="0" smtClean="0"/>
              <a:t>G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2303636" y="2156232"/>
            <a:ext cx="265119" cy="3984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2321955" y="2146386"/>
            <a:ext cx="258227" cy="3182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/>
              <a:t>M</a:t>
            </a:r>
          </a:p>
          <a:p>
            <a:r>
              <a:rPr lang="en-US" sz="1000" b="1" i="1" dirty="0" smtClean="0"/>
              <a:t>M</a:t>
            </a:r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1203099" y="1931792"/>
            <a:ext cx="0" cy="122075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V="1">
            <a:off x="1224426" y="3788673"/>
            <a:ext cx="0" cy="13407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1224426" y="1992038"/>
            <a:ext cx="1463441" cy="21950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V="1">
            <a:off x="1224426" y="4324351"/>
            <a:ext cx="1503109" cy="80502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V="1">
            <a:off x="1556113" y="5230258"/>
            <a:ext cx="683557" cy="763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1556113" y="1931792"/>
            <a:ext cx="641184" cy="3956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5405341" y="1461492"/>
            <a:ext cx="399053" cy="195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TNCF</a:t>
            </a:r>
            <a:endParaRPr lang="en-US" sz="1000" dirty="0"/>
          </a:p>
        </p:txBody>
      </p:sp>
      <p:sp>
        <p:nvSpPr>
          <p:cNvPr id="150" name="TextBox 149"/>
          <p:cNvSpPr txBox="1"/>
          <p:nvPr/>
        </p:nvSpPr>
        <p:spPr>
          <a:xfrm>
            <a:off x="5415724" y="1960418"/>
            <a:ext cx="406024" cy="195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BNCF</a:t>
            </a:r>
            <a:endParaRPr lang="en-US" sz="1000" dirty="0"/>
          </a:p>
        </p:txBody>
      </p:sp>
      <p:sp>
        <p:nvSpPr>
          <p:cNvPr id="151" name="TextBox 150"/>
          <p:cNvSpPr txBox="1"/>
          <p:nvPr/>
        </p:nvSpPr>
        <p:spPr>
          <a:xfrm>
            <a:off x="5398360" y="2491924"/>
            <a:ext cx="408813" cy="195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ANCF</a:t>
            </a:r>
            <a:endParaRPr lang="en-US" sz="1000" dirty="0"/>
          </a:p>
        </p:txBody>
      </p:sp>
      <p:sp>
        <p:nvSpPr>
          <p:cNvPr id="152" name="TextBox 151"/>
          <p:cNvSpPr txBox="1"/>
          <p:nvPr/>
        </p:nvSpPr>
        <p:spPr>
          <a:xfrm>
            <a:off x="5393579" y="4552788"/>
            <a:ext cx="421362" cy="195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NCDC</a:t>
            </a:r>
            <a:endParaRPr lang="en-US" sz="1000" dirty="0"/>
          </a:p>
        </p:txBody>
      </p:sp>
      <p:sp>
        <p:nvSpPr>
          <p:cNvPr id="153" name="TextBox 152"/>
          <p:cNvSpPr txBox="1"/>
          <p:nvPr/>
        </p:nvSpPr>
        <p:spPr>
          <a:xfrm>
            <a:off x="5388798" y="5280151"/>
            <a:ext cx="431123" cy="195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NGDC</a:t>
            </a:r>
            <a:endParaRPr lang="en-US" sz="1000" dirty="0"/>
          </a:p>
        </p:txBody>
      </p:sp>
      <p:cxnSp>
        <p:nvCxnSpPr>
          <p:cNvPr id="155" name="Straight Arrow Connector 154"/>
          <p:cNvCxnSpPr/>
          <p:nvPr/>
        </p:nvCxnSpPr>
        <p:spPr>
          <a:xfrm>
            <a:off x="4119412" y="5358124"/>
            <a:ext cx="1269386" cy="1178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endCxn id="45" idx="1"/>
          </p:cNvCxnSpPr>
          <p:nvPr/>
        </p:nvCxnSpPr>
        <p:spPr>
          <a:xfrm flipV="1">
            <a:off x="4083722" y="4826948"/>
            <a:ext cx="1361287" cy="5223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>
            <a:off x="4119412" y="4379784"/>
            <a:ext cx="1269386" cy="4471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endCxn id="45" idx="1"/>
          </p:cNvCxnSpPr>
          <p:nvPr/>
        </p:nvCxnSpPr>
        <p:spPr>
          <a:xfrm>
            <a:off x="3854292" y="2464655"/>
            <a:ext cx="1590716" cy="23622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>
            <a:off x="3854292" y="2433380"/>
            <a:ext cx="1534505" cy="30426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endCxn id="55" idx="1"/>
          </p:cNvCxnSpPr>
          <p:nvPr/>
        </p:nvCxnSpPr>
        <p:spPr>
          <a:xfrm flipV="1">
            <a:off x="4119412" y="3416994"/>
            <a:ext cx="2962709" cy="5436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4119412" y="3960668"/>
            <a:ext cx="2728847" cy="22646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Cloud 173"/>
          <p:cNvSpPr/>
          <p:nvPr/>
        </p:nvSpPr>
        <p:spPr bwMode="auto">
          <a:xfrm>
            <a:off x="5605980" y="2930236"/>
            <a:ext cx="965786" cy="56566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Ancillary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b="1" dirty="0" smtClean="0">
                <a:latin typeface="Arial" charset="0"/>
              </a:rPr>
              <a:t>Sources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5" name="Straight Arrow Connector 174"/>
          <p:cNvCxnSpPr>
            <a:stCxn id="45" idx="3"/>
          </p:cNvCxnSpPr>
          <p:nvPr/>
        </p:nvCxnSpPr>
        <p:spPr>
          <a:xfrm flipV="1">
            <a:off x="6041527" y="4379784"/>
            <a:ext cx="861638" cy="4471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 flipV="1">
            <a:off x="6041527" y="4463427"/>
            <a:ext cx="891680" cy="11338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flipV="1">
            <a:off x="6041527" y="5439374"/>
            <a:ext cx="1040594" cy="1578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>
            <a:endCxn id="54" idx="2"/>
          </p:cNvCxnSpPr>
          <p:nvPr/>
        </p:nvCxnSpPr>
        <p:spPr>
          <a:xfrm>
            <a:off x="6041527" y="5129671"/>
            <a:ext cx="985770" cy="18787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/>
          <p:nvPr/>
        </p:nvCxnSpPr>
        <p:spPr>
          <a:xfrm>
            <a:off x="6848259" y="2194341"/>
            <a:ext cx="175444" cy="10935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>
            <a:off x="7023703" y="2139660"/>
            <a:ext cx="277141" cy="2814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 flipV="1">
            <a:off x="5908967" y="1992038"/>
            <a:ext cx="735908" cy="2023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 flipV="1">
            <a:off x="5908967" y="2046720"/>
            <a:ext cx="641597" cy="6410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H="1">
            <a:off x="4119412" y="3287872"/>
            <a:ext cx="1486568" cy="6146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 flipV="1">
            <a:off x="4119412" y="2687782"/>
            <a:ext cx="1296312" cy="236191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 flipV="1">
            <a:off x="4119412" y="2194341"/>
            <a:ext cx="1269386" cy="28553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4119412" y="1700902"/>
            <a:ext cx="1269386" cy="33487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3854292" y="1700902"/>
            <a:ext cx="1534505" cy="36865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/>
          <p:nvPr/>
        </p:nvCxnSpPr>
        <p:spPr>
          <a:xfrm>
            <a:off x="3854292" y="2101339"/>
            <a:ext cx="1534505" cy="9300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>
            <a:off x="3854292" y="2069555"/>
            <a:ext cx="1534505" cy="67884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 flipV="1">
            <a:off x="3160174" y="2108092"/>
            <a:ext cx="694119" cy="14578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>
            <a:endCxn id="67" idx="1"/>
          </p:cNvCxnSpPr>
          <p:nvPr/>
        </p:nvCxnSpPr>
        <p:spPr>
          <a:xfrm>
            <a:off x="3160174" y="2327428"/>
            <a:ext cx="415997" cy="1101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>
            <a:stCxn id="70" idx="3"/>
          </p:cNvCxnSpPr>
          <p:nvPr/>
        </p:nvCxnSpPr>
        <p:spPr>
          <a:xfrm>
            <a:off x="3619032" y="4270592"/>
            <a:ext cx="187299" cy="5375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>
            <a:endCxn id="64" idx="1"/>
          </p:cNvCxnSpPr>
          <p:nvPr/>
        </p:nvCxnSpPr>
        <p:spPr>
          <a:xfrm flipV="1">
            <a:off x="3160174" y="5326139"/>
            <a:ext cx="627839" cy="99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>
            <a:stCxn id="76" idx="3"/>
          </p:cNvCxnSpPr>
          <p:nvPr/>
        </p:nvCxnSpPr>
        <p:spPr>
          <a:xfrm flipV="1">
            <a:off x="3160174" y="5014824"/>
            <a:ext cx="959238" cy="22531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>
            <a:endCxn id="68" idx="1"/>
          </p:cNvCxnSpPr>
          <p:nvPr/>
        </p:nvCxnSpPr>
        <p:spPr>
          <a:xfrm flipV="1">
            <a:off x="3619032" y="3987905"/>
            <a:ext cx="199570" cy="1992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>
            <a:off x="1556113" y="1931792"/>
            <a:ext cx="683557" cy="327312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1556113" y="2327428"/>
            <a:ext cx="641184" cy="2893469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3" name="TextBox 472"/>
          <p:cNvSpPr txBox="1"/>
          <p:nvPr/>
        </p:nvSpPr>
        <p:spPr>
          <a:xfrm>
            <a:off x="2131017" y="5960918"/>
            <a:ext cx="2150536" cy="2937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Validation Responsibility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4" name="TextBox 473"/>
          <p:cNvSpPr txBox="1"/>
          <p:nvPr/>
        </p:nvSpPr>
        <p:spPr>
          <a:xfrm>
            <a:off x="4487510" y="5960918"/>
            <a:ext cx="3181045" cy="2937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Consumer System Readiness Support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8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315200" cy="822960"/>
          </a:xfrm>
        </p:spPr>
        <p:txBody>
          <a:bodyPr>
            <a:normAutofit/>
          </a:bodyPr>
          <a:lstStyle/>
          <a:p>
            <a:r>
              <a:rPr lang="en-US" dirty="0" smtClean="0"/>
              <a:t>Data Flow through the GOES-R System</a:t>
            </a:r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2287" y="1074182"/>
            <a:ext cx="581624" cy="886236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4687" y="5230258"/>
            <a:ext cx="581624" cy="886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/>
        </p:nvGrpSpPr>
        <p:grpSpPr>
          <a:xfrm>
            <a:off x="732246" y="865026"/>
            <a:ext cx="8030754" cy="5307174"/>
            <a:chOff x="221706" y="526940"/>
            <a:chExt cx="8823235" cy="6166992"/>
          </a:xfrm>
        </p:grpSpPr>
        <p:sp>
          <p:nvSpPr>
            <p:cNvPr id="9" name="Rectangle 8"/>
            <p:cNvSpPr/>
            <p:nvPr/>
          </p:nvSpPr>
          <p:spPr>
            <a:xfrm>
              <a:off x="1828800" y="1143000"/>
              <a:ext cx="1828800" cy="93582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28799" y="4779171"/>
              <a:ext cx="2100937" cy="93582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362200" y="3510557"/>
              <a:ext cx="1600200" cy="9852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486400" y="685800"/>
              <a:ext cx="533400" cy="55482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486400" y="1335151"/>
              <a:ext cx="533400" cy="55482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486400" y="1984502"/>
              <a:ext cx="533400" cy="55482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86400" y="4552635"/>
              <a:ext cx="685800" cy="6928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486400" y="5479396"/>
              <a:ext cx="685800" cy="6928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46"/>
            <p:cNvGrpSpPr/>
            <p:nvPr/>
          </p:nvGrpSpPr>
          <p:grpSpPr>
            <a:xfrm rot="18921242">
              <a:off x="6719586" y="1343585"/>
              <a:ext cx="633453" cy="152400"/>
              <a:chOff x="6629400" y="1447800"/>
              <a:chExt cx="633453" cy="152400"/>
            </a:xfrm>
            <a:solidFill>
              <a:srgbClr val="0070C0"/>
            </a:solidFill>
          </p:grpSpPr>
          <p:sp>
            <p:nvSpPr>
              <p:cNvPr id="48" name="Oval 47"/>
              <p:cNvSpPr/>
              <p:nvPr/>
            </p:nvSpPr>
            <p:spPr bwMode="auto">
              <a:xfrm>
                <a:off x="6781800" y="1447800"/>
                <a:ext cx="315392" cy="152400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7110453" y="1447800"/>
                <a:ext cx="1524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6629400" y="1447800"/>
                <a:ext cx="1524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53" name="Cloud 52"/>
            <p:cNvSpPr/>
            <p:nvPr/>
          </p:nvSpPr>
          <p:spPr bwMode="auto">
            <a:xfrm>
              <a:off x="7324239" y="1874520"/>
              <a:ext cx="1233021" cy="711126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NOAAPort</a:t>
              </a:r>
              <a:endParaRPr kumimoji="0" lang="en-US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b="1" dirty="0" smtClean="0">
                  <a:latin typeface="Arial" charset="0"/>
                </a:rPr>
                <a:t>Community</a:t>
              </a:r>
              <a:endParaRPr kumimoji="0" lang="en-US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Cloud 53"/>
            <p:cNvSpPr/>
            <p:nvPr/>
          </p:nvSpPr>
          <p:spPr bwMode="auto">
            <a:xfrm>
              <a:off x="7301379" y="5089305"/>
              <a:ext cx="1332081" cy="807720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Climate, Research, and Academia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7368540" y="2814104"/>
              <a:ext cx="883920" cy="6248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NWS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b="1" dirty="0" smtClean="0">
                  <a:latin typeface="Arial" charset="0"/>
                </a:rPr>
                <a:t>Forecast Offices</a:t>
              </a: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Cloud 55"/>
            <p:cNvSpPr/>
            <p:nvPr/>
          </p:nvSpPr>
          <p:spPr bwMode="auto">
            <a:xfrm>
              <a:off x="7162800" y="3566166"/>
              <a:ext cx="1882141" cy="1386833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Operational 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 smtClean="0">
                  <a:latin typeface="Arial" charset="0"/>
                </a:rPr>
                <a:t>User Community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 smtClean="0">
                  <a:latin typeface="Arial" charset="0"/>
                </a:rPr>
                <a:t>NOAA Centers, DOD, NCEP, International Partners</a:t>
              </a:r>
              <a:endPara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783195" y="1143000"/>
              <a:ext cx="57900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WCDAS</a:t>
              </a:r>
              <a:endParaRPr lang="en-US" sz="1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316595" y="3505200"/>
              <a:ext cx="4716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NSOF</a:t>
              </a:r>
              <a:endParaRPr lang="en-US" sz="1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783195" y="4782979"/>
              <a:ext cx="4058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RBU</a:t>
              </a:r>
              <a:endParaRPr lang="en-US" sz="1000" dirty="0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3624936" y="4144944"/>
              <a:ext cx="3048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645996" y="4165040"/>
              <a:ext cx="2648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/>
                <a:t>C</a:t>
              </a:r>
              <a:endParaRPr lang="en-US" sz="1200" b="1" i="1" dirty="0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3581400" y="5374192"/>
              <a:ext cx="3048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602460" y="5394288"/>
              <a:ext cx="2648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/>
                <a:t>C</a:t>
              </a:r>
              <a:endParaRPr lang="en-US" sz="1200" b="1" i="1" dirty="0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3316792" y="1736688"/>
              <a:ext cx="3048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337852" y="1756784"/>
              <a:ext cx="2648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/>
                <a:t>C</a:t>
              </a:r>
              <a:endParaRPr lang="en-US" sz="1200" b="1" i="1" dirty="0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3616568" y="3593778"/>
              <a:ext cx="304800" cy="500926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637628" y="3581400"/>
              <a:ext cx="26481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 smtClean="0"/>
                <a:t>P</a:t>
              </a:r>
            </a:p>
            <a:p>
              <a:r>
                <a:rPr lang="en-US" sz="1000" b="1" i="1" dirty="0" smtClean="0"/>
                <a:t>D</a:t>
              </a:r>
            </a:p>
            <a:p>
              <a:r>
                <a:rPr lang="en-US" sz="1000" b="1" i="1" dirty="0" smtClean="0"/>
                <a:t>A</a:t>
              </a:r>
              <a:endParaRPr lang="en-US" sz="1000" b="1" i="1" dirty="0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3082328" y="3949156"/>
              <a:ext cx="304800" cy="500926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103388" y="3936778"/>
              <a:ext cx="2648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 smtClean="0"/>
                <a:t>P</a:t>
              </a:r>
            </a:p>
            <a:p>
              <a:r>
                <a:rPr lang="en-US" sz="1000" b="1" i="1" dirty="0" smtClean="0"/>
                <a:t>D</a:t>
              </a: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2742360" y="3954682"/>
              <a:ext cx="304800" cy="500926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763420" y="3942304"/>
              <a:ext cx="2664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 smtClean="0"/>
                <a:t>P</a:t>
              </a:r>
            </a:p>
            <a:p>
              <a:r>
                <a:rPr lang="en-US" sz="1000" b="1" i="1" dirty="0" smtClean="0"/>
                <a:t>G</a:t>
              </a: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2402392" y="3960208"/>
              <a:ext cx="304800" cy="500926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423452" y="3947830"/>
              <a:ext cx="2968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 smtClean="0"/>
                <a:t>M</a:t>
              </a:r>
            </a:p>
            <a:p>
              <a:r>
                <a:rPr lang="en-US" sz="1000" b="1" i="1" dirty="0" smtClean="0"/>
                <a:t>M</a:t>
              </a: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2554792" y="5168018"/>
              <a:ext cx="304800" cy="500926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575852" y="5155640"/>
              <a:ext cx="2648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 smtClean="0"/>
                <a:t>P</a:t>
              </a:r>
            </a:p>
            <a:p>
              <a:r>
                <a:rPr lang="en-US" sz="1000" b="1" i="1" dirty="0" smtClean="0"/>
                <a:t>D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2214824" y="5173544"/>
              <a:ext cx="304800" cy="500926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235884" y="5161166"/>
              <a:ext cx="2664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 smtClean="0"/>
                <a:t>P</a:t>
              </a:r>
            </a:p>
            <a:p>
              <a:r>
                <a:rPr lang="en-US" sz="1000" b="1" i="1" dirty="0" smtClean="0"/>
                <a:t>G</a:t>
              </a: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1874856" y="5179070"/>
              <a:ext cx="304800" cy="500926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895916" y="5166692"/>
              <a:ext cx="2968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 smtClean="0"/>
                <a:t>M</a:t>
              </a:r>
            </a:p>
            <a:p>
              <a:r>
                <a:rPr lang="en-US" sz="1000" b="1" i="1" dirty="0" smtClean="0"/>
                <a:t>M</a:t>
              </a: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2554792" y="1530514"/>
              <a:ext cx="304800" cy="500926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575852" y="1518136"/>
              <a:ext cx="2648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 smtClean="0"/>
                <a:t>P</a:t>
              </a:r>
            </a:p>
            <a:p>
              <a:r>
                <a:rPr lang="en-US" sz="1000" b="1" i="1" dirty="0" smtClean="0"/>
                <a:t>D</a:t>
              </a: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2214824" y="1536040"/>
              <a:ext cx="304800" cy="500926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235884" y="1523662"/>
              <a:ext cx="2664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 smtClean="0"/>
                <a:t>P</a:t>
              </a:r>
            </a:p>
            <a:p>
              <a:r>
                <a:rPr lang="en-US" sz="1000" b="1" i="1" dirty="0" smtClean="0"/>
                <a:t>G</a:t>
              </a: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1874856" y="1541566"/>
              <a:ext cx="304800" cy="500926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895916" y="1529188"/>
              <a:ext cx="2968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 smtClean="0"/>
                <a:t>M</a:t>
              </a:r>
            </a:p>
            <a:p>
              <a:r>
                <a:rPr lang="en-US" sz="1000" b="1" i="1" dirty="0" smtClean="0"/>
                <a:t>M</a:t>
              </a:r>
            </a:p>
          </p:txBody>
        </p:sp>
        <p:cxnSp>
          <p:nvCxnSpPr>
            <p:cNvPr id="114" name="Straight Arrow Connector 113"/>
            <p:cNvCxnSpPr>
              <a:endCxn id="85" idx="0"/>
            </p:cNvCxnSpPr>
            <p:nvPr/>
          </p:nvCxnSpPr>
          <p:spPr>
            <a:xfrm>
              <a:off x="2362200" y="705896"/>
              <a:ext cx="6894" cy="81776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>
              <a:off x="5440795" y="668179"/>
              <a:ext cx="4587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TNCF</a:t>
              </a:r>
              <a:endParaRPr lang="en-US" sz="1000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452732" y="1295400"/>
              <a:ext cx="466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BNCF</a:t>
              </a:r>
              <a:endParaRPr lang="en-US" sz="1000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5432770" y="1963579"/>
              <a:ext cx="4700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ANCF</a:t>
              </a:r>
              <a:endParaRPr lang="en-US" sz="10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427273" y="4554379"/>
              <a:ext cx="4844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NCDC</a:t>
              </a:r>
              <a:endParaRPr lang="en-US" sz="100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421776" y="5468779"/>
              <a:ext cx="4956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NGDC</a:t>
              </a:r>
              <a:endParaRPr lang="en-US" sz="1000" dirty="0"/>
            </a:p>
          </p:txBody>
        </p:sp>
        <p:cxnSp>
          <p:nvCxnSpPr>
            <p:cNvPr id="155" name="Straight Arrow Connector 154"/>
            <p:cNvCxnSpPr/>
            <p:nvPr/>
          </p:nvCxnSpPr>
          <p:spPr>
            <a:xfrm>
              <a:off x="3962400" y="5566802"/>
              <a:ext cx="1459376" cy="14819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>
              <a:endCxn id="45" idx="1"/>
            </p:cNvCxnSpPr>
            <p:nvPr/>
          </p:nvCxnSpPr>
          <p:spPr>
            <a:xfrm flipV="1">
              <a:off x="3921368" y="4899037"/>
              <a:ext cx="1565032" cy="65671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>
              <a:off x="3962400" y="4336889"/>
              <a:ext cx="1459376" cy="56214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endCxn id="45" idx="1"/>
            </p:cNvCxnSpPr>
            <p:nvPr/>
          </p:nvCxnSpPr>
          <p:spPr>
            <a:xfrm>
              <a:off x="3657600" y="1929298"/>
              <a:ext cx="1828800" cy="296973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/>
            <p:nvPr/>
          </p:nvCxnSpPr>
          <p:spPr>
            <a:xfrm>
              <a:off x="3657600" y="1889980"/>
              <a:ext cx="1764176" cy="382502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>
              <a:endCxn id="55" idx="1"/>
            </p:cNvCxnSpPr>
            <p:nvPr/>
          </p:nvCxnSpPr>
          <p:spPr>
            <a:xfrm flipV="1">
              <a:off x="3962400" y="3126524"/>
              <a:ext cx="3406140" cy="68347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/>
            <p:cNvCxnSpPr/>
            <p:nvPr/>
          </p:nvCxnSpPr>
          <p:spPr>
            <a:xfrm>
              <a:off x="3962400" y="3810000"/>
              <a:ext cx="3137276" cy="28470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Cloud 173"/>
            <p:cNvSpPr/>
            <p:nvPr/>
          </p:nvSpPr>
          <p:spPr bwMode="auto">
            <a:xfrm>
              <a:off x="5671464" y="2514600"/>
              <a:ext cx="1110336" cy="711126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Ancillary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 smtClean="0">
                  <a:latin typeface="Arial" charset="0"/>
                </a:rPr>
                <a:t>Sources</a:t>
              </a:r>
              <a:endPara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5" name="Straight Arrow Connector 174"/>
            <p:cNvCxnSpPr>
              <a:stCxn id="45" idx="3"/>
            </p:cNvCxnSpPr>
            <p:nvPr/>
          </p:nvCxnSpPr>
          <p:spPr>
            <a:xfrm flipV="1">
              <a:off x="6172200" y="4336888"/>
              <a:ext cx="990600" cy="56214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 flipV="1">
              <a:off x="6172200" y="4442040"/>
              <a:ext cx="1025138" cy="142536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 flipV="1">
              <a:off x="6172200" y="5566803"/>
              <a:ext cx="1129179" cy="30059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>
              <a:endCxn id="54" idx="2"/>
            </p:cNvCxnSpPr>
            <p:nvPr/>
          </p:nvCxnSpPr>
          <p:spPr>
            <a:xfrm>
              <a:off x="6172200" y="4953000"/>
              <a:ext cx="1133311" cy="54016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/>
            <p:nvPr/>
          </p:nvCxnSpPr>
          <p:spPr>
            <a:xfrm>
              <a:off x="7099676" y="1589475"/>
              <a:ext cx="201703" cy="137472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>
              <a:off x="7301379" y="1520732"/>
              <a:ext cx="318621" cy="3537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/>
            <p:nvPr/>
          </p:nvCxnSpPr>
          <p:spPr>
            <a:xfrm flipV="1">
              <a:off x="6019800" y="1335151"/>
              <a:ext cx="846052" cy="25432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/>
            <p:nvPr/>
          </p:nvCxnSpPr>
          <p:spPr>
            <a:xfrm flipV="1">
              <a:off x="6019800" y="1403894"/>
              <a:ext cx="737625" cy="80590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>
            <a:xfrm flipH="1">
              <a:off x="3962400" y="2964199"/>
              <a:ext cx="1709064" cy="77271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/>
            <p:nvPr/>
          </p:nvCxnSpPr>
          <p:spPr>
            <a:xfrm flipV="1">
              <a:off x="3962400" y="2209800"/>
              <a:ext cx="1490332" cy="296927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/>
            <p:nvPr/>
          </p:nvCxnSpPr>
          <p:spPr>
            <a:xfrm flipV="1">
              <a:off x="3962400" y="1589475"/>
              <a:ext cx="1459376" cy="3589595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/>
            <p:cNvCxnSpPr/>
            <p:nvPr/>
          </p:nvCxnSpPr>
          <p:spPr>
            <a:xfrm flipV="1">
              <a:off x="3962400" y="969151"/>
              <a:ext cx="1459376" cy="420991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/>
            <p:nvPr/>
          </p:nvCxnSpPr>
          <p:spPr>
            <a:xfrm flipV="1">
              <a:off x="3657600" y="969151"/>
              <a:ext cx="1764176" cy="46344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/>
            <p:nvPr/>
          </p:nvCxnSpPr>
          <p:spPr>
            <a:xfrm>
              <a:off x="3657600" y="1472557"/>
              <a:ext cx="1764176" cy="11691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/>
            <p:nvPr/>
          </p:nvCxnSpPr>
          <p:spPr>
            <a:xfrm>
              <a:off x="3657600" y="1432600"/>
              <a:ext cx="1764176" cy="8534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/>
            <p:nvPr/>
          </p:nvCxnSpPr>
          <p:spPr>
            <a:xfrm flipV="1">
              <a:off x="2859592" y="1481047"/>
              <a:ext cx="798008" cy="18327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/>
            <p:cNvCxnSpPr>
              <a:endCxn id="67" idx="1"/>
            </p:cNvCxnSpPr>
            <p:nvPr/>
          </p:nvCxnSpPr>
          <p:spPr>
            <a:xfrm>
              <a:off x="2859592" y="1756784"/>
              <a:ext cx="478260" cy="1385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>
              <a:stCxn id="70" idx="3"/>
            </p:cNvCxnSpPr>
            <p:nvPr/>
          </p:nvCxnSpPr>
          <p:spPr>
            <a:xfrm>
              <a:off x="3387128" y="4199619"/>
              <a:ext cx="215332" cy="6758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/>
            <p:cNvCxnSpPr>
              <a:endCxn id="64" idx="1"/>
            </p:cNvCxnSpPr>
            <p:nvPr/>
          </p:nvCxnSpPr>
          <p:spPr>
            <a:xfrm flipV="1">
              <a:off x="2859592" y="5526592"/>
              <a:ext cx="721808" cy="1249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/>
            <p:cNvCxnSpPr>
              <a:stCxn id="76" idx="3"/>
            </p:cNvCxnSpPr>
            <p:nvPr/>
          </p:nvCxnSpPr>
          <p:spPr>
            <a:xfrm flipV="1">
              <a:off x="2859592" y="5135225"/>
              <a:ext cx="1102808" cy="28325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>
              <a:endCxn id="68" idx="1"/>
            </p:cNvCxnSpPr>
            <p:nvPr/>
          </p:nvCxnSpPr>
          <p:spPr>
            <a:xfrm flipV="1">
              <a:off x="3387128" y="3844241"/>
              <a:ext cx="229440" cy="25046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3" name="TextBox 472"/>
            <p:cNvSpPr txBox="1"/>
            <p:nvPr/>
          </p:nvSpPr>
          <p:spPr>
            <a:xfrm>
              <a:off x="1676400" y="6324600"/>
              <a:ext cx="2472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Validation Responsibility</a:t>
              </a:r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74" name="TextBox 473"/>
            <p:cNvSpPr txBox="1"/>
            <p:nvPr/>
          </p:nvSpPr>
          <p:spPr>
            <a:xfrm>
              <a:off x="4385592" y="6324600"/>
              <a:ext cx="3657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Consumer System Readiness Support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28600" y="526940"/>
              <a:ext cx="91890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Forecast</a:t>
              </a:r>
            </a:p>
            <a:p>
              <a:r>
                <a:rPr lang="en-US" sz="1400" dirty="0" smtClean="0"/>
                <a:t>Based</a:t>
              </a:r>
            </a:p>
            <a:p>
              <a:r>
                <a:rPr lang="en-US" sz="1400" dirty="0" smtClean="0"/>
                <a:t>Fixed Grid</a:t>
              </a:r>
            </a:p>
            <a:p>
              <a:r>
                <a:rPr lang="en-US" sz="1400" dirty="0" smtClean="0"/>
                <a:t>L1b</a:t>
              </a:r>
              <a:endParaRPr lang="en-US" sz="1400" dirty="0"/>
            </a:p>
          </p:txBody>
        </p:sp>
        <p:cxnSp>
          <p:nvCxnSpPr>
            <p:cNvPr id="91" name="Straight Connector 90"/>
            <p:cNvCxnSpPr/>
            <p:nvPr/>
          </p:nvCxnSpPr>
          <p:spPr>
            <a:xfrm flipH="1">
              <a:off x="1147506" y="685800"/>
              <a:ext cx="121469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flipV="1">
              <a:off x="2362200" y="5715000"/>
              <a:ext cx="0" cy="4572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221706" y="5715000"/>
              <a:ext cx="91890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Forecast</a:t>
              </a:r>
            </a:p>
            <a:p>
              <a:r>
                <a:rPr lang="en-US" sz="1400" dirty="0" smtClean="0"/>
                <a:t>Based</a:t>
              </a:r>
            </a:p>
            <a:p>
              <a:r>
                <a:rPr lang="en-US" sz="1400" dirty="0" smtClean="0"/>
                <a:t>Fixed Grid</a:t>
              </a:r>
            </a:p>
            <a:p>
              <a:r>
                <a:rPr lang="en-US" sz="1400" dirty="0" smtClean="0"/>
                <a:t>L1b</a:t>
              </a:r>
              <a:endParaRPr lang="en-US" sz="1400" dirty="0"/>
            </a:p>
          </p:txBody>
        </p:sp>
        <p:cxnSp>
          <p:nvCxnSpPr>
            <p:cNvPr id="95" name="Straight Connector 94"/>
            <p:cNvCxnSpPr/>
            <p:nvPr/>
          </p:nvCxnSpPr>
          <p:spPr>
            <a:xfrm flipH="1">
              <a:off x="1140612" y="6172200"/>
              <a:ext cx="121469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H="1" flipV="1">
              <a:off x="990600" y="3505201"/>
              <a:ext cx="831988" cy="144779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H="1">
              <a:off x="990600" y="2078830"/>
              <a:ext cx="905316" cy="88536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>
              <a:off x="1280101" y="3225726"/>
              <a:ext cx="1036494" cy="58427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519661" y="2895600"/>
              <a:ext cx="9281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Pretend</a:t>
              </a:r>
            </a:p>
            <a:p>
              <a:pPr algn="ctr"/>
              <a:r>
                <a:rPr lang="en-US" dirty="0" smtClean="0"/>
                <a:t>Sat</a:t>
              </a:r>
              <a:endParaRPr lang="en-US" dirty="0"/>
            </a:p>
          </p:txBody>
        </p:sp>
      </p:grpSp>
      <p:sp>
        <p:nvSpPr>
          <p:cNvPr id="103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315200" cy="822960"/>
          </a:xfrm>
        </p:spPr>
        <p:txBody>
          <a:bodyPr>
            <a:normAutofit/>
          </a:bodyPr>
          <a:lstStyle/>
          <a:p>
            <a:r>
              <a:rPr lang="en-US" dirty="0" smtClean="0"/>
              <a:t>Normal DOT Data Flow</a:t>
            </a:r>
          </a:p>
        </p:txBody>
      </p:sp>
      <p:sp>
        <p:nvSpPr>
          <p:cNvPr id="104" name="Cloud 103"/>
          <p:cNvSpPr/>
          <p:nvPr/>
        </p:nvSpPr>
        <p:spPr bwMode="auto">
          <a:xfrm>
            <a:off x="2345854" y="2575561"/>
            <a:ext cx="1058187" cy="56566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Direct Broadcast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>
                <a:latin typeface="Arial" charset="0"/>
              </a:rPr>
              <a:t>Community</a:t>
            </a:r>
            <a:endParaRPr kumimoji="0" lang="en-US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2" name="Straight Arrow Connector 231"/>
          <p:cNvCxnSpPr>
            <a:endCxn id="104" idx="2"/>
          </p:cNvCxnSpPr>
          <p:nvPr/>
        </p:nvCxnSpPr>
        <p:spPr>
          <a:xfrm flipV="1">
            <a:off x="1848215" y="2858395"/>
            <a:ext cx="500921" cy="24377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TextBox 236"/>
          <p:cNvSpPr txBox="1"/>
          <p:nvPr/>
        </p:nvSpPr>
        <p:spPr>
          <a:xfrm>
            <a:off x="7102163" y="127628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*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228600" y="896779"/>
            <a:ext cx="8915400" cy="5504021"/>
            <a:chOff x="228600" y="668179"/>
            <a:chExt cx="8816341" cy="6025753"/>
          </a:xfrm>
        </p:grpSpPr>
        <p:sp>
          <p:nvSpPr>
            <p:cNvPr id="9" name="Rectangle 8"/>
            <p:cNvSpPr/>
            <p:nvPr/>
          </p:nvSpPr>
          <p:spPr>
            <a:xfrm>
              <a:off x="1828800" y="1143000"/>
              <a:ext cx="1828800" cy="93582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28799" y="4779171"/>
              <a:ext cx="2100937" cy="93582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362200" y="3510557"/>
              <a:ext cx="1600200" cy="9852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486400" y="685800"/>
              <a:ext cx="533400" cy="55482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486400" y="1335151"/>
              <a:ext cx="533400" cy="55482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486400" y="1984502"/>
              <a:ext cx="533400" cy="55482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86400" y="4552635"/>
              <a:ext cx="685800" cy="6928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486400" y="5479396"/>
              <a:ext cx="685800" cy="6928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46"/>
            <p:cNvGrpSpPr/>
            <p:nvPr/>
          </p:nvGrpSpPr>
          <p:grpSpPr>
            <a:xfrm rot="18921242">
              <a:off x="6719586" y="1343585"/>
              <a:ext cx="633453" cy="152400"/>
              <a:chOff x="6629400" y="1447800"/>
              <a:chExt cx="633453" cy="152400"/>
            </a:xfrm>
            <a:solidFill>
              <a:srgbClr val="0070C0"/>
            </a:solidFill>
          </p:grpSpPr>
          <p:sp>
            <p:nvSpPr>
              <p:cNvPr id="48" name="Oval 47"/>
              <p:cNvSpPr/>
              <p:nvPr/>
            </p:nvSpPr>
            <p:spPr bwMode="auto">
              <a:xfrm>
                <a:off x="6781800" y="1447800"/>
                <a:ext cx="315392" cy="152400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7110453" y="1447800"/>
                <a:ext cx="1524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6629400" y="1447800"/>
                <a:ext cx="1524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53" name="Cloud 52"/>
            <p:cNvSpPr/>
            <p:nvPr/>
          </p:nvSpPr>
          <p:spPr bwMode="auto">
            <a:xfrm>
              <a:off x="7324239" y="1874520"/>
              <a:ext cx="1233021" cy="711126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NOAAPort</a:t>
              </a:r>
              <a:endPara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 smtClean="0">
                  <a:latin typeface="Arial" charset="0"/>
                </a:rPr>
                <a:t>Community</a:t>
              </a:r>
              <a:endPara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Cloud 53"/>
            <p:cNvSpPr/>
            <p:nvPr/>
          </p:nvSpPr>
          <p:spPr bwMode="auto">
            <a:xfrm>
              <a:off x="7301379" y="4731365"/>
              <a:ext cx="1332081" cy="807720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Climate, Research, and Academia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7368540" y="2814104"/>
              <a:ext cx="883920" cy="6248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NWS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latin typeface="Arial" charset="0"/>
                </a:rPr>
                <a:t>Forecast Offices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Cloud 55"/>
            <p:cNvSpPr/>
            <p:nvPr/>
          </p:nvSpPr>
          <p:spPr bwMode="auto">
            <a:xfrm>
              <a:off x="7162800" y="3566167"/>
              <a:ext cx="1882141" cy="1021080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Operational 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 smtClean="0">
                  <a:latin typeface="Arial" charset="0"/>
                </a:rPr>
                <a:t>User Community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 smtClean="0">
                  <a:latin typeface="Arial" charset="0"/>
                </a:rPr>
                <a:t>NOAA Centers, DOD, NCEP, International Partners</a:t>
              </a:r>
              <a:endPara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783195" y="1143000"/>
              <a:ext cx="57900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WCDAS</a:t>
              </a:r>
              <a:endParaRPr lang="en-US" sz="1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316595" y="3505200"/>
              <a:ext cx="4716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NSOF</a:t>
              </a:r>
              <a:endParaRPr lang="en-US" sz="1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783195" y="4782979"/>
              <a:ext cx="4058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RBU</a:t>
              </a:r>
              <a:endParaRPr lang="en-US" sz="1000" dirty="0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3624936" y="4144944"/>
              <a:ext cx="3048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645996" y="4165040"/>
              <a:ext cx="2648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/>
                <a:t>C</a:t>
              </a:r>
              <a:endParaRPr lang="en-US" sz="1200" b="1" i="1" dirty="0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3581400" y="5374192"/>
              <a:ext cx="3048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602460" y="5394288"/>
              <a:ext cx="2648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/>
                <a:t>C</a:t>
              </a:r>
              <a:endParaRPr lang="en-US" sz="1200" b="1" i="1" dirty="0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3316792" y="1736688"/>
              <a:ext cx="3048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337852" y="1756784"/>
              <a:ext cx="2648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/>
                <a:t>C</a:t>
              </a:r>
              <a:endParaRPr lang="en-US" sz="1200" b="1" i="1" dirty="0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3616568" y="3593778"/>
              <a:ext cx="304800" cy="500926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637628" y="3581400"/>
              <a:ext cx="26481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 smtClean="0"/>
                <a:t>P</a:t>
              </a:r>
            </a:p>
            <a:p>
              <a:r>
                <a:rPr lang="en-US" sz="1000" b="1" i="1" dirty="0" smtClean="0"/>
                <a:t>D</a:t>
              </a:r>
            </a:p>
            <a:p>
              <a:r>
                <a:rPr lang="en-US" sz="1000" b="1" i="1" dirty="0" smtClean="0"/>
                <a:t>A</a:t>
              </a:r>
              <a:endParaRPr lang="en-US" sz="1000" b="1" i="1" dirty="0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3082328" y="3949156"/>
              <a:ext cx="304800" cy="500926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103388" y="3936778"/>
              <a:ext cx="2648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 smtClean="0"/>
                <a:t>P</a:t>
              </a:r>
            </a:p>
            <a:p>
              <a:r>
                <a:rPr lang="en-US" sz="1000" b="1" i="1" dirty="0" smtClean="0"/>
                <a:t>D</a:t>
              </a: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2742360" y="3954682"/>
              <a:ext cx="304800" cy="500926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763420" y="3942304"/>
              <a:ext cx="2664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 smtClean="0"/>
                <a:t>P</a:t>
              </a:r>
            </a:p>
            <a:p>
              <a:r>
                <a:rPr lang="en-US" sz="1000" b="1" i="1" dirty="0" smtClean="0"/>
                <a:t>G</a:t>
              </a: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2402392" y="3960208"/>
              <a:ext cx="304800" cy="500926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423452" y="3947830"/>
              <a:ext cx="2968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 smtClean="0"/>
                <a:t>M</a:t>
              </a:r>
            </a:p>
            <a:p>
              <a:r>
                <a:rPr lang="en-US" sz="1000" b="1" i="1" dirty="0" smtClean="0"/>
                <a:t>M</a:t>
              </a: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2554792" y="5168018"/>
              <a:ext cx="304800" cy="500926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575852" y="5155640"/>
              <a:ext cx="2648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 smtClean="0"/>
                <a:t>P</a:t>
              </a:r>
            </a:p>
            <a:p>
              <a:r>
                <a:rPr lang="en-US" sz="1000" b="1" i="1" dirty="0" smtClean="0"/>
                <a:t>D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2214824" y="5173544"/>
              <a:ext cx="304800" cy="500926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235884" y="5161166"/>
              <a:ext cx="2664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 smtClean="0"/>
                <a:t>P</a:t>
              </a:r>
            </a:p>
            <a:p>
              <a:r>
                <a:rPr lang="en-US" sz="1000" b="1" i="1" dirty="0" smtClean="0"/>
                <a:t>G</a:t>
              </a: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1874856" y="5179070"/>
              <a:ext cx="304800" cy="500926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895916" y="5166692"/>
              <a:ext cx="2968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 smtClean="0"/>
                <a:t>M</a:t>
              </a:r>
            </a:p>
            <a:p>
              <a:r>
                <a:rPr lang="en-US" sz="1000" b="1" i="1" dirty="0" smtClean="0"/>
                <a:t>M</a:t>
              </a: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2554792" y="1530514"/>
              <a:ext cx="304800" cy="500926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575852" y="1518136"/>
              <a:ext cx="2648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 smtClean="0"/>
                <a:t>P</a:t>
              </a:r>
            </a:p>
            <a:p>
              <a:r>
                <a:rPr lang="en-US" sz="1000" b="1" i="1" dirty="0" smtClean="0"/>
                <a:t>D</a:t>
              </a: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2214824" y="1536040"/>
              <a:ext cx="304800" cy="500926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235884" y="1523662"/>
              <a:ext cx="2664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 smtClean="0"/>
                <a:t>P</a:t>
              </a:r>
            </a:p>
            <a:p>
              <a:r>
                <a:rPr lang="en-US" sz="1000" b="1" i="1" dirty="0" smtClean="0"/>
                <a:t>G</a:t>
              </a: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1874856" y="1541566"/>
              <a:ext cx="304800" cy="500926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895916" y="1529188"/>
              <a:ext cx="2968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i="1" dirty="0" smtClean="0"/>
                <a:t>M</a:t>
              </a:r>
            </a:p>
            <a:p>
              <a:r>
                <a:rPr lang="en-US" sz="1000" b="1" i="1" dirty="0" smtClean="0"/>
                <a:t>M</a:t>
              </a:r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>
              <a:off x="1371600" y="1756784"/>
              <a:ext cx="42971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>
              <a:off x="1371600" y="5406056"/>
              <a:ext cx="42971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>
              <a:off x="5440795" y="668179"/>
              <a:ext cx="4587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TNCF</a:t>
              </a:r>
              <a:endParaRPr lang="en-US" sz="1000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452732" y="1295400"/>
              <a:ext cx="4667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BNCF</a:t>
              </a:r>
              <a:endParaRPr lang="en-US" sz="1000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5432770" y="1963579"/>
              <a:ext cx="4700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ANCF</a:t>
              </a:r>
              <a:endParaRPr lang="en-US" sz="10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427273" y="4554379"/>
              <a:ext cx="4844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NCDC</a:t>
              </a:r>
              <a:endParaRPr lang="en-US" sz="100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421776" y="5468779"/>
              <a:ext cx="4956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NGDC</a:t>
              </a:r>
              <a:endParaRPr lang="en-US" sz="1000" dirty="0"/>
            </a:p>
          </p:txBody>
        </p:sp>
        <p:cxnSp>
          <p:nvCxnSpPr>
            <p:cNvPr id="155" name="Straight Arrow Connector 154"/>
            <p:cNvCxnSpPr/>
            <p:nvPr/>
          </p:nvCxnSpPr>
          <p:spPr>
            <a:xfrm>
              <a:off x="3962400" y="5566802"/>
              <a:ext cx="1459376" cy="14819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>
              <a:endCxn id="45" idx="1"/>
            </p:cNvCxnSpPr>
            <p:nvPr/>
          </p:nvCxnSpPr>
          <p:spPr>
            <a:xfrm flipV="1">
              <a:off x="3921368" y="4899037"/>
              <a:ext cx="1565032" cy="65671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>
              <a:off x="3962400" y="4336889"/>
              <a:ext cx="1459376" cy="56214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endCxn id="45" idx="1"/>
            </p:cNvCxnSpPr>
            <p:nvPr/>
          </p:nvCxnSpPr>
          <p:spPr>
            <a:xfrm>
              <a:off x="3657600" y="1929298"/>
              <a:ext cx="1828800" cy="296973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/>
            <p:nvPr/>
          </p:nvCxnSpPr>
          <p:spPr>
            <a:xfrm>
              <a:off x="3657600" y="1889980"/>
              <a:ext cx="1764176" cy="382502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>
              <a:endCxn id="55" idx="1"/>
            </p:cNvCxnSpPr>
            <p:nvPr/>
          </p:nvCxnSpPr>
          <p:spPr>
            <a:xfrm flipV="1">
              <a:off x="3962400" y="3126524"/>
              <a:ext cx="3406140" cy="68347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/>
            <p:cNvCxnSpPr/>
            <p:nvPr/>
          </p:nvCxnSpPr>
          <p:spPr>
            <a:xfrm>
              <a:off x="3962400" y="3810000"/>
              <a:ext cx="3137276" cy="28470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Cloud 173"/>
            <p:cNvSpPr/>
            <p:nvPr/>
          </p:nvSpPr>
          <p:spPr bwMode="auto">
            <a:xfrm>
              <a:off x="5671464" y="2514600"/>
              <a:ext cx="1110336" cy="711126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Ancillary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 smtClean="0">
                  <a:latin typeface="Arial" charset="0"/>
                </a:rPr>
                <a:t>Sources</a:t>
              </a:r>
              <a:endPara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5" name="Straight Arrow Connector 174"/>
            <p:cNvCxnSpPr>
              <a:stCxn id="45" idx="3"/>
            </p:cNvCxnSpPr>
            <p:nvPr/>
          </p:nvCxnSpPr>
          <p:spPr>
            <a:xfrm flipV="1">
              <a:off x="6172200" y="4336888"/>
              <a:ext cx="990600" cy="56214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 flipV="1">
              <a:off x="6172200" y="4442040"/>
              <a:ext cx="1025138" cy="142536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 flipV="1">
              <a:off x="6172200" y="5279230"/>
              <a:ext cx="1129179" cy="58817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>
              <a:endCxn id="54" idx="2"/>
            </p:cNvCxnSpPr>
            <p:nvPr/>
          </p:nvCxnSpPr>
          <p:spPr>
            <a:xfrm>
              <a:off x="6172200" y="4899037"/>
              <a:ext cx="1133311" cy="2361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/>
            <p:nvPr/>
          </p:nvCxnSpPr>
          <p:spPr>
            <a:xfrm>
              <a:off x="7099676" y="1589475"/>
              <a:ext cx="201703" cy="137472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>
              <a:off x="7301379" y="1520732"/>
              <a:ext cx="318621" cy="3537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/>
            <p:nvPr/>
          </p:nvCxnSpPr>
          <p:spPr>
            <a:xfrm flipV="1">
              <a:off x="6019800" y="1335151"/>
              <a:ext cx="846052" cy="25432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/>
            <p:nvPr/>
          </p:nvCxnSpPr>
          <p:spPr>
            <a:xfrm flipV="1">
              <a:off x="6019800" y="1403894"/>
              <a:ext cx="737625" cy="80590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>
            <a:xfrm flipH="1">
              <a:off x="3962400" y="2964199"/>
              <a:ext cx="1709064" cy="77271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/>
            <p:nvPr/>
          </p:nvCxnSpPr>
          <p:spPr>
            <a:xfrm flipV="1">
              <a:off x="3962400" y="2209800"/>
              <a:ext cx="1490332" cy="296927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/>
            <p:nvPr/>
          </p:nvCxnSpPr>
          <p:spPr>
            <a:xfrm flipV="1">
              <a:off x="3962400" y="1589475"/>
              <a:ext cx="1459376" cy="3589595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/>
            <p:cNvCxnSpPr/>
            <p:nvPr/>
          </p:nvCxnSpPr>
          <p:spPr>
            <a:xfrm flipV="1">
              <a:off x="3962400" y="969151"/>
              <a:ext cx="1459376" cy="420991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/>
            <p:nvPr/>
          </p:nvCxnSpPr>
          <p:spPr>
            <a:xfrm flipV="1">
              <a:off x="3657600" y="969151"/>
              <a:ext cx="1764176" cy="46344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/>
            <p:nvPr/>
          </p:nvCxnSpPr>
          <p:spPr>
            <a:xfrm>
              <a:off x="3657600" y="1472557"/>
              <a:ext cx="1764176" cy="11691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/>
            <p:nvPr/>
          </p:nvCxnSpPr>
          <p:spPr>
            <a:xfrm>
              <a:off x="3657600" y="1432600"/>
              <a:ext cx="1764176" cy="8534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/>
            <p:nvPr/>
          </p:nvCxnSpPr>
          <p:spPr>
            <a:xfrm flipV="1">
              <a:off x="2859592" y="1481047"/>
              <a:ext cx="798008" cy="18327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/>
            <p:cNvCxnSpPr>
              <a:endCxn id="67" idx="1"/>
            </p:cNvCxnSpPr>
            <p:nvPr/>
          </p:nvCxnSpPr>
          <p:spPr>
            <a:xfrm>
              <a:off x="2859592" y="1756784"/>
              <a:ext cx="478260" cy="1385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>
              <a:stCxn id="70" idx="3"/>
            </p:cNvCxnSpPr>
            <p:nvPr/>
          </p:nvCxnSpPr>
          <p:spPr>
            <a:xfrm>
              <a:off x="3387128" y="4199619"/>
              <a:ext cx="215332" cy="6758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/>
            <p:cNvCxnSpPr>
              <a:endCxn id="64" idx="1"/>
            </p:cNvCxnSpPr>
            <p:nvPr/>
          </p:nvCxnSpPr>
          <p:spPr>
            <a:xfrm flipV="1">
              <a:off x="2859592" y="5526592"/>
              <a:ext cx="721808" cy="1249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/>
            <p:cNvCxnSpPr>
              <a:stCxn id="76" idx="3"/>
            </p:cNvCxnSpPr>
            <p:nvPr/>
          </p:nvCxnSpPr>
          <p:spPr>
            <a:xfrm flipV="1">
              <a:off x="2859592" y="5135225"/>
              <a:ext cx="1102808" cy="28325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>
              <a:endCxn id="68" idx="1"/>
            </p:cNvCxnSpPr>
            <p:nvPr/>
          </p:nvCxnSpPr>
          <p:spPr>
            <a:xfrm flipV="1">
              <a:off x="3387128" y="3844241"/>
              <a:ext cx="229440" cy="25046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3" name="TextBox 472"/>
            <p:cNvSpPr txBox="1"/>
            <p:nvPr/>
          </p:nvSpPr>
          <p:spPr>
            <a:xfrm>
              <a:off x="1676400" y="6324600"/>
              <a:ext cx="2472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Validation Responsibility</a:t>
              </a:r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74" name="TextBox 473"/>
            <p:cNvSpPr txBox="1"/>
            <p:nvPr/>
          </p:nvSpPr>
          <p:spPr>
            <a:xfrm>
              <a:off x="4385592" y="6324600"/>
              <a:ext cx="3657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Consumer System Readiness Support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28600" y="1389221"/>
              <a:ext cx="15177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Simulated</a:t>
              </a:r>
            </a:p>
            <a:p>
              <a:r>
                <a:rPr lang="en-US" dirty="0" smtClean="0"/>
                <a:t>CCSDS</a:t>
              </a:r>
            </a:p>
            <a:p>
              <a:r>
                <a:rPr lang="en-US" dirty="0" smtClean="0"/>
                <a:t>Packet Stream</a:t>
              </a:r>
              <a:endParaRPr lang="en-US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04800" y="4953000"/>
              <a:ext cx="15177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Simulated</a:t>
              </a:r>
            </a:p>
            <a:p>
              <a:r>
                <a:rPr lang="en-US" dirty="0" smtClean="0"/>
                <a:t>CCSDS</a:t>
              </a:r>
            </a:p>
            <a:p>
              <a:r>
                <a:rPr lang="en-US" dirty="0" smtClean="0"/>
                <a:t>Packet Stream</a:t>
              </a:r>
              <a:endParaRPr lang="en-US" dirty="0"/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 flipH="1" flipV="1">
              <a:off x="990600" y="3505201"/>
              <a:ext cx="831988" cy="144779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H="1">
              <a:off x="990600" y="2078830"/>
              <a:ext cx="905316" cy="88536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1280101" y="3225726"/>
              <a:ext cx="1036494" cy="58427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519661" y="2895600"/>
              <a:ext cx="9281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Pretend</a:t>
              </a:r>
            </a:p>
            <a:p>
              <a:pPr algn="ctr"/>
              <a:r>
                <a:rPr lang="en-US" dirty="0" smtClean="0"/>
                <a:t>Sat</a:t>
              </a:r>
              <a:endParaRPr lang="en-US" dirty="0"/>
            </a:p>
          </p:txBody>
        </p:sp>
      </p:grpSp>
      <p:sp>
        <p:nvSpPr>
          <p:cNvPr id="93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315200" cy="822960"/>
          </a:xfrm>
        </p:spPr>
        <p:txBody>
          <a:bodyPr>
            <a:normAutofit/>
          </a:bodyPr>
          <a:lstStyle/>
          <a:p>
            <a:r>
              <a:rPr lang="en-US" dirty="0" smtClean="0"/>
              <a:t>Canned “End-to-End” Test during DOT-1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 Planning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033272"/>
            <a:ext cx="8330184" cy="137447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276B-F0D1-4C4D-87A4-5977F89AC44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10350" y="-26645"/>
            <a:ext cx="309571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</a:t>
            </a:r>
            <a:endParaRPr lang="en-US" sz="40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0813" y="2115499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33918" y="2639654"/>
            <a:ext cx="1163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Validation</a:t>
            </a:r>
          </a:p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30898" y="3406299"/>
            <a:ext cx="1163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</a:t>
            </a:r>
          </a:p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61213" y="4150389"/>
            <a:ext cx="816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</a:t>
            </a:r>
          </a:p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13612" y="4867584"/>
            <a:ext cx="3465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Development:  </a:t>
            </a:r>
          </a:p>
          <a:p>
            <a:r>
              <a:rPr lang="en-US" dirty="0" smtClean="0"/>
              <a:t>	</a:t>
            </a:r>
            <a:r>
              <a:rPr lang="en-US" sz="1400" dirty="0" smtClean="0"/>
              <a:t>Test Procedures</a:t>
            </a:r>
          </a:p>
          <a:p>
            <a:r>
              <a:rPr lang="en-US" sz="1400" dirty="0" smtClean="0"/>
              <a:t>	Data and Component Simulators</a:t>
            </a:r>
          </a:p>
          <a:p>
            <a:r>
              <a:rPr lang="en-US" sz="1400" dirty="0" smtClean="0"/>
              <a:t>	Analysis Tools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066" y="1219200"/>
            <a:ext cx="77646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Approaching with Systems Engineering Discipline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0" y="3600271"/>
            <a:ext cx="3407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Execution and Analysis</a:t>
            </a:r>
          </a:p>
          <a:p>
            <a:r>
              <a:rPr lang="en-US" dirty="0" smtClean="0"/>
              <a:t>	DOT-1</a:t>
            </a:r>
          </a:p>
          <a:p>
            <a:r>
              <a:rPr lang="en-US" dirty="0" smtClean="0"/>
              <a:t>	DOT-2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46939" y="2819400"/>
            <a:ext cx="2370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Validation Assessment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87415" y="2145268"/>
            <a:ext cx="922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6400800" cy="8229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Left Side of the V – Validation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Validation Objectives</a:t>
            </a:r>
          </a:p>
          <a:p>
            <a:pPr lvl="1"/>
            <a:r>
              <a:rPr lang="en-US" dirty="0" smtClean="0"/>
              <a:t>Validation is not a repeat of Verification</a:t>
            </a:r>
          </a:p>
          <a:p>
            <a:pPr lvl="2"/>
            <a:r>
              <a:rPr lang="en-US" dirty="0" smtClean="0"/>
              <a:t>Incorporate the People and Mission aspect</a:t>
            </a:r>
          </a:p>
          <a:p>
            <a:pPr lvl="2"/>
            <a:r>
              <a:rPr lang="en-US" dirty="0" smtClean="0"/>
              <a:t>Run in a “dirty” environment</a:t>
            </a:r>
          </a:p>
          <a:p>
            <a:pPr lvl="2"/>
            <a:r>
              <a:rPr lang="en-US" dirty="0" smtClean="0"/>
              <a:t>Interact with the real world </a:t>
            </a:r>
          </a:p>
          <a:p>
            <a:pPr lvl="1"/>
            <a:r>
              <a:rPr lang="en-US" dirty="0" smtClean="0"/>
              <a:t>Validation Objectives are to Validation </a:t>
            </a:r>
          </a:p>
          <a:p>
            <a:pPr lvl="2"/>
            <a:r>
              <a:rPr lang="en-US" dirty="0" smtClean="0"/>
              <a:t>…as Requirements are to Verification</a:t>
            </a:r>
          </a:p>
          <a:p>
            <a:pPr lvl="2"/>
            <a:r>
              <a:rPr lang="en-US" dirty="0" smtClean="0"/>
              <a:t>Decompose them like requirements</a:t>
            </a:r>
          </a:p>
          <a:p>
            <a:pPr lvl="2"/>
            <a:r>
              <a:rPr lang="en-US" dirty="0" smtClean="0"/>
              <a:t>Account for them like requirements</a:t>
            </a:r>
          </a:p>
          <a:p>
            <a:pPr lvl="2"/>
            <a:r>
              <a:rPr lang="en-US" dirty="0" smtClean="0"/>
              <a:t>But…</a:t>
            </a:r>
          </a:p>
          <a:p>
            <a:pPr lvl="2"/>
            <a:r>
              <a:rPr lang="en-US" dirty="0" smtClean="0"/>
              <a:t>V.O.s can be subjective, not necessarily pass/fail</a:t>
            </a:r>
          </a:p>
          <a:p>
            <a:pPr lvl="2"/>
            <a:r>
              <a:rPr lang="en-US" dirty="0" smtClean="0"/>
              <a:t>Use V.O.s to establish shared expectations with Stakeholders</a:t>
            </a:r>
          </a:p>
          <a:p>
            <a:pPr lvl="3"/>
            <a:endParaRPr lang="en-US" sz="1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276B-F0D1-4C4D-87A4-5977F89AC44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16399</TotalTime>
  <Words>920</Words>
  <Application>Microsoft Office PowerPoint</Application>
  <PresentationFormat>On-screen Show (4:3)</PresentationFormat>
  <Paragraphs>382</Paragraphs>
  <Slides>18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Visio</vt:lpstr>
      <vt:lpstr>Stephen Ambrose GOES-R Data Operations Manager (DOM) OSPO/SPSD</vt:lpstr>
      <vt:lpstr>The GOES-R System-Operational View</vt:lpstr>
      <vt:lpstr>DOM/DOST “Mission”</vt:lpstr>
      <vt:lpstr>Data Operations Tests</vt:lpstr>
      <vt:lpstr>Data Flow through the GOES-R System</vt:lpstr>
      <vt:lpstr>Normal DOT Data Flow</vt:lpstr>
      <vt:lpstr>Canned “End-to-End” Test during DOT-1</vt:lpstr>
      <vt:lpstr>DOT Planning</vt:lpstr>
      <vt:lpstr>Left Side of the V – Validation Objectives</vt:lpstr>
      <vt:lpstr>Slide 10</vt:lpstr>
      <vt:lpstr>DOST Project Overview</vt:lpstr>
      <vt:lpstr>Phase Two Overview</vt:lpstr>
      <vt:lpstr>Phase Three Overview</vt:lpstr>
      <vt:lpstr>Phase Four Overview</vt:lpstr>
      <vt:lpstr>Phase Five Overview</vt:lpstr>
      <vt:lpstr>DOST Top Level Schedule </vt:lpstr>
      <vt:lpstr>Validation Testing Dependencies </vt:lpstr>
      <vt:lpstr>Summary</vt:lpstr>
    </vt:vector>
  </TitlesOfParts>
  <Company>NASA Goddard Space Flight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Treat</dc:creator>
  <cp:lastModifiedBy>matthew.seybold</cp:lastModifiedBy>
  <cp:revision>209</cp:revision>
  <cp:lastPrinted>2012-12-18T13:50:37Z</cp:lastPrinted>
  <dcterms:created xsi:type="dcterms:W3CDTF">2010-01-07T20:59:00Z</dcterms:created>
  <dcterms:modified xsi:type="dcterms:W3CDTF">2013-03-11T17:51:46Z</dcterms:modified>
</cp:coreProperties>
</file>