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handoutMasterIdLst>
    <p:handoutMasterId r:id="rId22"/>
  </p:handoutMasterIdLst>
  <p:sldIdLst>
    <p:sldId id="303" r:id="rId2"/>
    <p:sldId id="342" r:id="rId3"/>
    <p:sldId id="346" r:id="rId4"/>
    <p:sldId id="349" r:id="rId5"/>
    <p:sldId id="364" r:id="rId6"/>
    <p:sldId id="374" r:id="rId7"/>
    <p:sldId id="358" r:id="rId8"/>
    <p:sldId id="359" r:id="rId9"/>
    <p:sldId id="357" r:id="rId10"/>
    <p:sldId id="351" r:id="rId11"/>
    <p:sldId id="372" r:id="rId12"/>
    <p:sldId id="353" r:id="rId13"/>
    <p:sldId id="354" r:id="rId14"/>
    <p:sldId id="356" r:id="rId15"/>
    <p:sldId id="362" r:id="rId16"/>
    <p:sldId id="366" r:id="rId17"/>
    <p:sldId id="368" r:id="rId18"/>
    <p:sldId id="369" r:id="rId19"/>
    <p:sldId id="371" r:id="rId20"/>
  </p:sldIdLst>
  <p:sldSz cx="9601200" cy="7315200"/>
  <p:notesSz cx="7010400" cy="9296400"/>
  <p:defaultTextStyle>
    <a:defPPr>
      <a:defRPr lang="en-US"/>
    </a:defPPr>
    <a:lvl1pPr algn="l" rtl="0" fontAlgn="base">
      <a:lnSpc>
        <a:spcPct val="90000"/>
      </a:lnSpc>
      <a:spcBef>
        <a:spcPct val="20000"/>
      </a:spcBef>
      <a:spcAft>
        <a:spcPct val="0"/>
      </a:spcAft>
      <a:buChar char="•"/>
      <a:defRPr sz="2100" kern="1200">
        <a:solidFill>
          <a:srgbClr val="2C3A54"/>
        </a:solidFill>
        <a:latin typeface="Arial" charset="0"/>
        <a:ea typeface="ＭＳ Ｐゴシック" pitchFamily="-65" charset="-128"/>
        <a:cs typeface="+mn-cs"/>
      </a:defRPr>
    </a:lvl1pPr>
    <a:lvl2pPr marL="457200" algn="l" rtl="0" fontAlgn="base">
      <a:lnSpc>
        <a:spcPct val="90000"/>
      </a:lnSpc>
      <a:spcBef>
        <a:spcPct val="20000"/>
      </a:spcBef>
      <a:spcAft>
        <a:spcPct val="0"/>
      </a:spcAft>
      <a:buChar char="•"/>
      <a:defRPr sz="2100" kern="1200">
        <a:solidFill>
          <a:srgbClr val="2C3A54"/>
        </a:solidFill>
        <a:latin typeface="Arial" charset="0"/>
        <a:ea typeface="ＭＳ Ｐゴシック" pitchFamily="-65" charset="-128"/>
        <a:cs typeface="+mn-cs"/>
      </a:defRPr>
    </a:lvl2pPr>
    <a:lvl3pPr marL="914400" algn="l" rtl="0" fontAlgn="base">
      <a:lnSpc>
        <a:spcPct val="90000"/>
      </a:lnSpc>
      <a:spcBef>
        <a:spcPct val="20000"/>
      </a:spcBef>
      <a:spcAft>
        <a:spcPct val="0"/>
      </a:spcAft>
      <a:buChar char="•"/>
      <a:defRPr sz="2100" kern="1200">
        <a:solidFill>
          <a:srgbClr val="2C3A54"/>
        </a:solidFill>
        <a:latin typeface="Arial" charset="0"/>
        <a:ea typeface="ＭＳ Ｐゴシック" pitchFamily="-65" charset="-128"/>
        <a:cs typeface="+mn-cs"/>
      </a:defRPr>
    </a:lvl3pPr>
    <a:lvl4pPr marL="1371600" algn="l" rtl="0" fontAlgn="base">
      <a:lnSpc>
        <a:spcPct val="90000"/>
      </a:lnSpc>
      <a:spcBef>
        <a:spcPct val="20000"/>
      </a:spcBef>
      <a:spcAft>
        <a:spcPct val="0"/>
      </a:spcAft>
      <a:buChar char="•"/>
      <a:defRPr sz="2100" kern="1200">
        <a:solidFill>
          <a:srgbClr val="2C3A54"/>
        </a:solidFill>
        <a:latin typeface="Arial" charset="0"/>
        <a:ea typeface="ＭＳ Ｐゴシック" pitchFamily="-65" charset="-128"/>
        <a:cs typeface="+mn-cs"/>
      </a:defRPr>
    </a:lvl4pPr>
    <a:lvl5pPr marL="1828800" algn="l" rtl="0" fontAlgn="base">
      <a:lnSpc>
        <a:spcPct val="90000"/>
      </a:lnSpc>
      <a:spcBef>
        <a:spcPct val="20000"/>
      </a:spcBef>
      <a:spcAft>
        <a:spcPct val="0"/>
      </a:spcAft>
      <a:buChar char="•"/>
      <a:defRPr sz="2100" kern="1200">
        <a:solidFill>
          <a:srgbClr val="2C3A54"/>
        </a:solidFill>
        <a:latin typeface="Arial" charset="0"/>
        <a:ea typeface="ＭＳ Ｐゴシック" pitchFamily="-65" charset="-128"/>
        <a:cs typeface="+mn-cs"/>
      </a:defRPr>
    </a:lvl5pPr>
    <a:lvl6pPr marL="2286000" algn="l" defTabSz="914400" rtl="0" eaLnBrk="1" latinLnBrk="0" hangingPunct="1">
      <a:defRPr sz="2100" kern="1200">
        <a:solidFill>
          <a:srgbClr val="2C3A54"/>
        </a:solidFill>
        <a:latin typeface="Arial" charset="0"/>
        <a:ea typeface="ＭＳ Ｐゴシック" pitchFamily="-65" charset="-128"/>
        <a:cs typeface="+mn-cs"/>
      </a:defRPr>
    </a:lvl6pPr>
    <a:lvl7pPr marL="2743200" algn="l" defTabSz="914400" rtl="0" eaLnBrk="1" latinLnBrk="0" hangingPunct="1">
      <a:defRPr sz="2100" kern="1200">
        <a:solidFill>
          <a:srgbClr val="2C3A54"/>
        </a:solidFill>
        <a:latin typeface="Arial" charset="0"/>
        <a:ea typeface="ＭＳ Ｐゴシック" pitchFamily="-65" charset="-128"/>
        <a:cs typeface="+mn-cs"/>
      </a:defRPr>
    </a:lvl7pPr>
    <a:lvl8pPr marL="3200400" algn="l" defTabSz="914400" rtl="0" eaLnBrk="1" latinLnBrk="0" hangingPunct="1">
      <a:defRPr sz="2100" kern="1200">
        <a:solidFill>
          <a:srgbClr val="2C3A54"/>
        </a:solidFill>
        <a:latin typeface="Arial" charset="0"/>
        <a:ea typeface="ＭＳ Ｐゴシック" pitchFamily="-65" charset="-128"/>
        <a:cs typeface="+mn-cs"/>
      </a:defRPr>
    </a:lvl8pPr>
    <a:lvl9pPr marL="3657600" algn="l" defTabSz="914400" rtl="0" eaLnBrk="1" latinLnBrk="0" hangingPunct="1">
      <a:defRPr sz="2100" kern="1200">
        <a:solidFill>
          <a:srgbClr val="2C3A54"/>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a:srgbClr val="339933"/>
    <a:srgbClr val="3333CC"/>
    <a:srgbClr val="009999"/>
    <a:srgbClr val="008080"/>
    <a:srgbClr val="404D6B"/>
    <a:srgbClr val="505F69"/>
    <a:srgbClr val="576891"/>
    <a:srgbClr val="526793"/>
    <a:srgbClr val="27384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46" autoAdjust="0"/>
    <p:restoredTop sz="60610" autoAdjust="0"/>
  </p:normalViewPr>
  <p:slideViewPr>
    <p:cSldViewPr snapToGrid="0">
      <p:cViewPr varScale="1">
        <p:scale>
          <a:sx n="60" d="100"/>
          <a:sy n="60" d="100"/>
        </p:scale>
        <p:origin x="-1440" y="-72"/>
      </p:cViewPr>
      <p:guideLst>
        <p:guide orient="horz" pos="2304"/>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194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1" y="0"/>
            <a:ext cx="3037628" cy="463229"/>
          </a:xfrm>
          <a:prstGeom prst="rect">
            <a:avLst/>
          </a:prstGeom>
          <a:noFill/>
          <a:ln w="9525">
            <a:noFill/>
            <a:miter lim="800000"/>
            <a:headEnd/>
            <a:tailEnd/>
          </a:ln>
          <a:effectLst/>
        </p:spPr>
        <p:txBody>
          <a:bodyPr vert="horz" wrap="square" lIns="90793" tIns="45398" rIns="90793" bIns="45398" numCol="1" anchor="t" anchorCtr="0" compatLnSpc="1">
            <a:prstTxWarp prst="textNoShape">
              <a:avLst/>
            </a:prstTxWarp>
          </a:bodyPr>
          <a:lstStyle>
            <a:lvl1pPr defTabSz="907436"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endParaRPr lang="en-US" dirty="0"/>
          </a:p>
        </p:txBody>
      </p:sp>
      <p:sp>
        <p:nvSpPr>
          <p:cNvPr id="172035" name="Rectangle 3"/>
          <p:cNvSpPr>
            <a:spLocks noGrp="1" noChangeArrowheads="1"/>
          </p:cNvSpPr>
          <p:nvPr>
            <p:ph type="dt" sz="quarter" idx="1"/>
          </p:nvPr>
        </p:nvSpPr>
        <p:spPr bwMode="auto">
          <a:xfrm>
            <a:off x="3971184" y="0"/>
            <a:ext cx="3037628" cy="463229"/>
          </a:xfrm>
          <a:prstGeom prst="rect">
            <a:avLst/>
          </a:prstGeom>
          <a:noFill/>
          <a:ln w="9525">
            <a:noFill/>
            <a:miter lim="800000"/>
            <a:headEnd/>
            <a:tailEnd/>
          </a:ln>
          <a:effectLst/>
        </p:spPr>
        <p:txBody>
          <a:bodyPr vert="horz" wrap="square" lIns="90793" tIns="45398" rIns="90793" bIns="45398" numCol="1" anchor="t" anchorCtr="0" compatLnSpc="1">
            <a:prstTxWarp prst="textNoShape">
              <a:avLst/>
            </a:prstTxWarp>
          </a:bodyPr>
          <a:lstStyle>
            <a:lvl1pPr algn="r" defTabSz="907436"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fld id="{05B71274-4CA2-4DE0-9266-5F229D64B3A5}" type="datetime1">
              <a:rPr lang="en-US"/>
              <a:pPr>
                <a:defRPr/>
              </a:pPr>
              <a:t>5/29/2013</a:t>
            </a:fld>
            <a:endParaRPr lang="en-US" dirty="0"/>
          </a:p>
        </p:txBody>
      </p:sp>
      <p:sp>
        <p:nvSpPr>
          <p:cNvPr id="172036" name="Rectangle 4"/>
          <p:cNvSpPr>
            <a:spLocks noGrp="1" noChangeArrowheads="1"/>
          </p:cNvSpPr>
          <p:nvPr>
            <p:ph type="ftr" sz="quarter" idx="2"/>
          </p:nvPr>
        </p:nvSpPr>
        <p:spPr bwMode="auto">
          <a:xfrm>
            <a:off x="1" y="8831580"/>
            <a:ext cx="3037628" cy="463229"/>
          </a:xfrm>
          <a:prstGeom prst="rect">
            <a:avLst/>
          </a:prstGeom>
          <a:noFill/>
          <a:ln w="9525">
            <a:noFill/>
            <a:miter lim="800000"/>
            <a:headEnd/>
            <a:tailEnd/>
          </a:ln>
          <a:effectLst/>
        </p:spPr>
        <p:txBody>
          <a:bodyPr vert="horz" wrap="square" lIns="90793" tIns="45398" rIns="90793" bIns="45398" numCol="1" anchor="b" anchorCtr="0" compatLnSpc="1">
            <a:prstTxWarp prst="textNoShape">
              <a:avLst/>
            </a:prstTxWarp>
          </a:bodyPr>
          <a:lstStyle>
            <a:lvl1pPr defTabSz="907436"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endParaRPr lang="en-US" dirty="0"/>
          </a:p>
        </p:txBody>
      </p:sp>
      <p:sp>
        <p:nvSpPr>
          <p:cNvPr id="172037" name="Rectangle 5"/>
          <p:cNvSpPr>
            <a:spLocks noGrp="1" noChangeArrowheads="1"/>
          </p:cNvSpPr>
          <p:nvPr>
            <p:ph type="sldNum" sz="quarter" idx="3"/>
          </p:nvPr>
        </p:nvSpPr>
        <p:spPr bwMode="auto">
          <a:xfrm>
            <a:off x="3971184" y="8831580"/>
            <a:ext cx="3037628" cy="463229"/>
          </a:xfrm>
          <a:prstGeom prst="rect">
            <a:avLst/>
          </a:prstGeom>
          <a:noFill/>
          <a:ln w="9525">
            <a:noFill/>
            <a:miter lim="800000"/>
            <a:headEnd/>
            <a:tailEnd/>
          </a:ln>
          <a:effectLst/>
        </p:spPr>
        <p:txBody>
          <a:bodyPr vert="horz" wrap="square" lIns="90793" tIns="45398" rIns="90793" bIns="45398" numCol="1" anchor="b" anchorCtr="0" compatLnSpc="1">
            <a:prstTxWarp prst="textNoShape">
              <a:avLst/>
            </a:prstTxWarp>
          </a:bodyPr>
          <a:lstStyle>
            <a:lvl1pPr algn="r" defTabSz="907436"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fld id="{CBD85CEA-C399-4D90-AF30-2B3255BD9EA3}"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4"/>
          <p:cNvSpPr>
            <a:spLocks noGrp="1" noRot="1" noChangeAspect="1" noChangeArrowheads="1" noTextEdit="1"/>
          </p:cNvSpPr>
          <p:nvPr>
            <p:ph type="sldImg" idx="2"/>
          </p:nvPr>
        </p:nvSpPr>
        <p:spPr bwMode="auto">
          <a:xfrm>
            <a:off x="1220788" y="373063"/>
            <a:ext cx="4575175"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399186" y="3933461"/>
            <a:ext cx="6194534" cy="4447627"/>
          </a:xfrm>
          <a:prstGeom prst="rect">
            <a:avLst/>
          </a:prstGeom>
          <a:noFill/>
          <a:ln w="9525">
            <a:noFill/>
            <a:miter lim="800000"/>
            <a:headEnd/>
            <a:tailEnd/>
          </a:ln>
        </p:spPr>
        <p:txBody>
          <a:bodyPr vert="horz" wrap="square" lIns="92301" tIns="46152" rIns="92301" bIns="46152"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1" y="8833173"/>
            <a:ext cx="3037628" cy="463228"/>
          </a:xfrm>
          <a:prstGeom prst="rect">
            <a:avLst/>
          </a:prstGeom>
          <a:noFill/>
          <a:ln w="9525">
            <a:noFill/>
            <a:miter lim="800000"/>
            <a:headEnd/>
            <a:tailEnd/>
          </a:ln>
        </p:spPr>
        <p:txBody>
          <a:bodyPr vert="horz" wrap="square" lIns="92301" tIns="46152" rIns="92301" bIns="46152" numCol="1" anchor="b" anchorCtr="0" compatLnSpc="1">
            <a:prstTxWarp prst="textNoShape">
              <a:avLst/>
            </a:prstTxWarp>
          </a:bodyPr>
          <a:lstStyle>
            <a:lvl1pPr defTabSz="924411"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2774" y="8833173"/>
            <a:ext cx="3037628" cy="463228"/>
          </a:xfrm>
          <a:prstGeom prst="rect">
            <a:avLst/>
          </a:prstGeom>
          <a:noFill/>
          <a:ln w="9525">
            <a:noFill/>
            <a:miter lim="800000"/>
            <a:headEnd/>
            <a:tailEnd/>
          </a:ln>
        </p:spPr>
        <p:txBody>
          <a:bodyPr vert="horz" wrap="square" lIns="92301" tIns="46152" rIns="92301" bIns="46152" numCol="1" anchor="b" anchorCtr="0" compatLnSpc="1">
            <a:prstTxWarp prst="textNoShape">
              <a:avLst/>
            </a:prstTxWarp>
          </a:bodyPr>
          <a:lstStyle>
            <a:lvl1pPr algn="r" defTabSz="924411" eaLnBrk="0" hangingPunct="0">
              <a:lnSpc>
                <a:spcPct val="100000"/>
              </a:lnSpc>
              <a:spcBef>
                <a:spcPct val="0"/>
              </a:spcBef>
              <a:buFontTx/>
              <a:buNone/>
              <a:defRPr sz="1100">
                <a:solidFill>
                  <a:schemeClr val="tx1"/>
                </a:solidFill>
                <a:latin typeface="Arial" charset="0"/>
                <a:ea typeface="ＭＳ Ｐゴシック" pitchFamily="-65" charset="-128"/>
                <a:cs typeface="+mn-cs"/>
              </a:defRPr>
            </a:lvl1pPr>
          </a:lstStyle>
          <a:p>
            <a:pPr>
              <a:defRPr/>
            </a:pPr>
            <a:fld id="{0B09168D-C90B-44C7-946F-809CE7604B6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imss.ssec.wisc.edu/goes/blog/archives/818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metoffice.gov.uk/aviation/vaac/" TargetMode="External"/><Relationship Id="rId4" Type="http://schemas.openxmlformats.org/officeDocument/2006/relationships/hyperlink" Target="http://en.vedur.is/about-imo/news/2011/nr/217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rh.noaa.gov/ncrfc/index.php?view=hydro_ob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nereus.nesdis-hq.noaa.gov/images/high_resolution/104752v1_April25-2013-Oct24-2012compareFlood-nolabel.pn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sd.noaa.gov/PS/PCPN/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pPr eaLnBrk="1" hangingPunct="1">
              <a:spcBef>
                <a:spcPct val="0"/>
              </a:spcBef>
            </a:pPr>
            <a:r>
              <a:rPr lang="en-US" dirty="0" smtClean="0">
                <a:solidFill>
                  <a:schemeClr val="bg1"/>
                </a:solidFill>
              </a:rPr>
              <a:t>Satellite Products and Services Division</a:t>
            </a:r>
          </a:p>
          <a:p>
            <a:pPr eaLnBrk="1" hangingPunct="1">
              <a:spcBef>
                <a:spcPct val="0"/>
              </a:spcBef>
            </a:pPr>
            <a:r>
              <a:rPr lang="en-US" dirty="0" smtClean="0">
                <a:solidFill>
                  <a:schemeClr val="bg1"/>
                </a:solidFill>
              </a:rPr>
              <a:t>NOAA / NESDIS / OSPO</a:t>
            </a:r>
          </a:p>
          <a:p>
            <a:pPr algn="l"/>
            <a:endParaRPr lang="en-US" dirty="0" smtClean="0">
              <a:ea typeface="ＭＳ Ｐゴシック" pitchFamily="-65" charset="-128"/>
            </a:endParaRPr>
          </a:p>
        </p:txBody>
      </p:sp>
      <p:sp>
        <p:nvSpPr>
          <p:cNvPr id="9220" name="Slide Number Placeholder 3"/>
          <p:cNvSpPr>
            <a:spLocks noGrp="1"/>
          </p:cNvSpPr>
          <p:nvPr>
            <p:ph type="sldNum" sz="quarter" idx="5"/>
          </p:nvPr>
        </p:nvSpPr>
        <p:spPr>
          <a:noFill/>
        </p:spPr>
        <p:txBody>
          <a:bodyPr/>
          <a:lstStyle/>
          <a:p>
            <a:pPr defTabSz="922131"/>
            <a:fld id="{206BC4F8-00EF-412B-8100-621120990389}" type="slidenum">
              <a:rPr lang="en-US" smtClean="0"/>
              <a:pPr defTabSz="922131"/>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defTabSz="915772">
              <a:defRPr/>
            </a:pPr>
            <a:r>
              <a:rPr lang="en-US" dirty="0" smtClean="0"/>
              <a:t>GOES-East loop of smoke emission from the Whitewater-Baldy Fire Complex in NM on May 23, 2012</a:t>
            </a:r>
          </a:p>
          <a:p>
            <a:endParaRPr lang="en-US" dirty="0" smtClean="0"/>
          </a:p>
          <a:p>
            <a:r>
              <a:rPr lang="en-US" dirty="0" smtClean="0"/>
              <a:t/>
            </a:r>
            <a:br>
              <a:rPr lang="en-US" dirty="0" smtClean="0"/>
            </a:br>
            <a:r>
              <a:rPr lang="en-US" dirty="0" smtClean="0"/>
              <a:t>Active wildfires throughout the Western U.S. have scorched thousands of acres of land resulting in the loss of property and human life. The recent Ventura County California Fire scorched more than 24,250 acres. Monitoring and mitigating starts with our environmental satellites. NOAA uses its environmental satellites to detect and monitor fires, as well as to help predict when and where wildfires occur.</a:t>
            </a:r>
          </a:p>
          <a:p>
            <a:endParaRPr lang="en-US" dirty="0" smtClean="0"/>
          </a:p>
          <a:p>
            <a:r>
              <a:rPr lang="en-US" b="0" dirty="0" smtClean="0"/>
              <a:t>Daily fire and smoke analysis for all of North America</a:t>
            </a:r>
            <a:r>
              <a:rPr lang="en-US" dirty="0" smtClean="0"/>
              <a:t/>
            </a:r>
            <a:br>
              <a:rPr lang="en-US" dirty="0" smtClean="0"/>
            </a:br>
            <a:r>
              <a:rPr lang="en-US" dirty="0" smtClean="0"/>
              <a:t>NESDIS Office of Satellite and Product Operations (OSPO) generates a daily fire and smoke analysis for all of North America utilizing 9 different polar and geostationary satellites which provide continuous monitoring capability. In addition to detecting fires and smoke, satellite analysts provide input that the National Weather Service uses to initialize a daily air quality smoke forecast. Image: Last year's graphic of analyzed fires and smoke from satellites (May 25, 2012). The red dots in the image represent fire locations and the green/yellow shaded regions are showing smoke extent and density.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a:spcBef>
                <a:spcPct val="50000"/>
              </a:spcBef>
            </a:pPr>
            <a:r>
              <a:rPr lang="en-US" b="1" i="1" smtClean="0">
                <a:solidFill>
                  <a:schemeClr val="bg1"/>
                </a:solidFill>
              </a:rPr>
              <a:t>Volcanic Ash:</a:t>
            </a:r>
            <a:r>
              <a:rPr lang="en-US" smtClean="0">
                <a:solidFill>
                  <a:schemeClr val="bg1"/>
                </a:solidFill>
              </a:rPr>
              <a:t> SAB has closely monitored global volcanic eruptions since 1982. GOES, POES, and ancillary data are monitored and advisories on recent eruptions are issued as text bulletins to Meteorological Watch Offices (MWOs) and civilian and military aviation interests. so that airlines can avoid flying through hazardous ash clouds.  Ash is severely abrasive to sensitive jet engine parts.  Volcanic ash also melts and consolidates on essential aviation parts and can lead to erroneous readings and potential engine failure.</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r>
              <a:rPr lang="en-US" b="1" smtClean="0">
                <a:hlinkClick r:id="rId3" tooltip="Permanent Link to Eruption of the Grímsvötn volcano in Iceland"/>
              </a:rPr>
              <a:t>Eruption of the Grímsvötn volcano in Iceland</a:t>
            </a:r>
            <a:endParaRPr lang="en-US" b="1" smtClean="0"/>
          </a:p>
          <a:p>
            <a:r>
              <a:rPr lang="en-US" b="1" smtClean="0"/>
              <a:t>Meteosat-9 visible channel images </a:t>
            </a:r>
            <a:r>
              <a:rPr lang="en-US" b="1" i="1" smtClean="0"/>
              <a:t>(above)</a:t>
            </a:r>
            <a:r>
              <a:rPr lang="en-US" b="1" smtClean="0"/>
              <a:t> showed the volcanic eruption cloud emanating from the Grímsvötn volcano in Iceland on 21 May 2011 </a:t>
            </a:r>
            <a:r>
              <a:rPr lang="en-US" b="1" i="1" smtClean="0"/>
              <a:t>(images courtesy of Dave Santek, SSEC)</a:t>
            </a:r>
            <a:r>
              <a:rPr lang="en-US" b="1" smtClean="0"/>
              <a:t>. According to the </a:t>
            </a:r>
            <a:r>
              <a:rPr lang="en-US" b="1" smtClean="0">
                <a:hlinkClick r:id="rId4"/>
              </a:rPr>
              <a:t>Icelandic Met Office</a:t>
            </a:r>
            <a:r>
              <a:rPr lang="en-US" b="1" smtClean="0"/>
              <a:t>, at 21:00 UTC the eruption plume had risen to an altitude of over 65,000 ft (~20 km). It is interesting to note that the </a:t>
            </a:r>
            <a:r>
              <a:rPr lang="en-US" b="1" smtClean="0">
                <a:hlinkClick r:id="rId5"/>
              </a:rPr>
              <a:t>London VAAC</a:t>
            </a:r>
            <a:r>
              <a:rPr lang="en-US" b="1" smtClean="0"/>
              <a:t> reported</a:t>
            </a:r>
          </a:p>
          <a:p>
            <a:r>
              <a:rPr lang="en-US" b="1" smtClean="0"/>
              <a:t>EXTREME LIGHTNING ACTIVITY DETECTED BY ATDNET SYSTEM OF UK METOFFICE, 7000 BETWEEN 1900Z AND 0100Z</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r>
              <a:rPr lang="en-US" smtClean="0"/>
              <a:t>Winds also made from polar satellites (MODIS from NASA’s EOS, AVHRR from NOAA POES) and foreign Geostationary satellites (MTSAT from Japan – aided in wind observations around nuclear plant in Japan).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r>
              <a:rPr lang="en-US" dirty="0" smtClean="0"/>
              <a:t>Gages – Purple: Major Flooding; Red: Moderate Flooding; Orange: Minor Flooding; Yellow: Near Flood stage; Green: no flooding</a:t>
            </a:r>
          </a:p>
          <a:p>
            <a:endParaRPr lang="en-US" dirty="0" smtClean="0"/>
          </a:p>
          <a:p>
            <a:r>
              <a:rPr lang="en-US" dirty="0" smtClean="0"/>
              <a:t>The </a:t>
            </a:r>
            <a:r>
              <a:rPr lang="en-US" dirty="0" smtClean="0">
                <a:hlinkClick r:id="rId3"/>
              </a:rPr>
              <a:t>NOAA National Weather Service River Forecast Office, North Central River Forecast Center</a:t>
            </a:r>
            <a:r>
              <a:rPr lang="en-US" dirty="0" smtClean="0"/>
              <a:t> is forecasting major, or soon to rise above major, flood levels in Illinois, Missouri, southeastern Iowa, southern Wisconsin, northern Indiana, North Dakota and western Minnesota. The flooding in the south is due primarily to the heavy rains and excessive runoff from last week. The flooding about to begin in the north is due primarily to the forecasted warm spell and significant snowmelt. This imagery from the NASA/NOAA </a:t>
            </a:r>
            <a:r>
              <a:rPr lang="en-US" dirty="0" err="1" smtClean="0"/>
              <a:t>Suomi</a:t>
            </a:r>
            <a:r>
              <a:rPr lang="en-US" dirty="0" smtClean="0"/>
              <a:t> satellite's VIIRS instrument from October 24, 2012 on the left, compared to April 25, 2013 on the right, shows significant flooding along the Mississippi and Ohio Rivers flanking Illinois. </a:t>
            </a:r>
          </a:p>
          <a:p>
            <a:r>
              <a:rPr lang="en-US" dirty="0" smtClean="0"/>
              <a:t>An unlabeled version of this image can be found </a:t>
            </a:r>
            <a:r>
              <a:rPr lang="en-US" dirty="0" smtClean="0">
                <a:hlinkClick r:id="rId4"/>
              </a:rPr>
              <a:t>here</a:t>
            </a:r>
            <a:r>
              <a:rPr lang="en-US" dirty="0" smtClean="0"/>
              <a:t>.</a:t>
            </a:r>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lvl="1"/>
            <a:r>
              <a:rPr lang="en-US" dirty="0" smtClean="0"/>
              <a:t>Total of 301 reports issued for every satellite image showing oil from singular satellite images.</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217613" y="696913"/>
            <a:ext cx="4576762" cy="3487737"/>
          </a:xfrm>
          <a:ln/>
        </p:spPr>
      </p:sp>
      <p:sp>
        <p:nvSpPr>
          <p:cNvPr id="50179" name="Rectangle 3"/>
          <p:cNvSpPr>
            <a:spLocks noGrp="1" noChangeArrowheads="1"/>
          </p:cNvSpPr>
          <p:nvPr>
            <p:ph type="body" idx="1"/>
          </p:nvPr>
        </p:nvSpPr>
        <p:spPr>
          <a:xfrm>
            <a:off x="701675" y="4416425"/>
            <a:ext cx="5607050" cy="4183063"/>
          </a:xfrm>
          <a:noFill/>
        </p:spPr>
        <p:txBody>
          <a:bodyPr/>
          <a:lstStyle/>
          <a:p>
            <a:r>
              <a:rPr lang="en-US" smtClean="0"/>
              <a:t>Other services include LRIT and MDL from GOES; APT, HRPT from POES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217613" y="696913"/>
            <a:ext cx="4576762" cy="3487737"/>
          </a:xfrm>
          <a:ln/>
        </p:spPr>
      </p:sp>
      <p:sp>
        <p:nvSpPr>
          <p:cNvPr id="51203" name="Rectangle 3"/>
          <p:cNvSpPr>
            <a:spLocks noGrp="1" noChangeArrowheads="1"/>
          </p:cNvSpPr>
          <p:nvPr>
            <p:ph type="body" idx="1"/>
          </p:nvPr>
        </p:nvSpPr>
        <p:spPr>
          <a:xfrm>
            <a:off x="701675" y="4416425"/>
            <a:ext cx="5607050" cy="4183063"/>
          </a:xfrm>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09168D-C90B-44C7-946F-809CE7604B6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a:ln/>
        </p:spPr>
      </p:sp>
      <p:sp>
        <p:nvSpPr>
          <p:cNvPr id="30723" name="Rectangle 3"/>
          <p:cNvSpPr>
            <a:spLocks noGrp="1"/>
          </p:cNvSpPr>
          <p:nvPr>
            <p:ph type="body" idx="1"/>
          </p:nvPr>
        </p:nvSpPr>
        <p:spPr>
          <a:xfrm>
            <a:off x="701675" y="4416425"/>
            <a:ext cx="5607050" cy="4183063"/>
          </a:xfrm>
          <a:noFill/>
        </p:spPr>
        <p:txBody>
          <a:bodyPr lIns="93160" tIns="46579" rIns="93160" bIns="46579"/>
          <a:lstStyle/>
          <a:p>
            <a:pPr marL="242015" indent="-242015"/>
            <a:r>
              <a:rPr lang="en-US" sz="900" dirty="0" smtClean="0">
                <a:latin typeface="Calibri" pitchFamily="34" charset="0"/>
              </a:rPr>
              <a:t>35,800 km high (approximately 1/10</a:t>
            </a:r>
            <a:r>
              <a:rPr lang="en-US" sz="900" baseline="30000" dirty="0" smtClean="0">
                <a:latin typeface="Calibri" pitchFamily="34" charset="0"/>
              </a:rPr>
              <a:t>th</a:t>
            </a:r>
            <a:r>
              <a:rPr lang="en-US" sz="900" dirty="0" smtClean="0">
                <a:latin typeface="Calibri" pitchFamily="34" charset="0"/>
              </a:rPr>
              <a:t> the distance to the moon)</a:t>
            </a:r>
          </a:p>
          <a:p>
            <a:pPr marL="242015" indent="-242015"/>
            <a:r>
              <a:rPr lang="en-US" sz="900" dirty="0" smtClean="0">
                <a:latin typeface="Calibri" pitchFamily="34" charset="0"/>
              </a:rPr>
              <a:t>Two Satellite System continuously monitors the Western Hemisphere</a:t>
            </a:r>
          </a:p>
          <a:p>
            <a:pPr marL="242015" indent="-242015"/>
            <a:r>
              <a:rPr lang="en-US" sz="900" b="1" dirty="0" smtClean="0">
                <a:solidFill>
                  <a:srgbClr val="0066FF"/>
                </a:solidFill>
                <a:latin typeface="Calibri" pitchFamily="34" charset="0"/>
              </a:rPr>
              <a:t>Same geographic image over time</a:t>
            </a:r>
          </a:p>
          <a:p>
            <a:pPr marL="242015" indent="-242015"/>
            <a:r>
              <a:rPr lang="en-US" sz="900" dirty="0" smtClean="0">
                <a:latin typeface="Calibri" pitchFamily="34" charset="0"/>
              </a:rPr>
              <a:t>Northern Hemisphere Imaged every 15 minutes</a:t>
            </a:r>
          </a:p>
          <a:p>
            <a:pPr marL="242015" indent="-242015"/>
            <a:r>
              <a:rPr lang="en-US" sz="900" dirty="0" smtClean="0">
                <a:latin typeface="Calibri" pitchFamily="34" charset="0"/>
              </a:rPr>
              <a:t>Data obtained and shared with foreign partners</a:t>
            </a:r>
          </a:p>
          <a:p>
            <a:pPr marL="242015" indent="-242015"/>
            <a:r>
              <a:rPr lang="en-US" sz="900" dirty="0" smtClean="0">
                <a:latin typeface="Calibri" pitchFamily="34" charset="0"/>
              </a:rPr>
              <a:t>Primary use for constant weather monitoring, life and property forecasting, weather forecast model inputs</a:t>
            </a:r>
          </a:p>
          <a:p>
            <a:pPr>
              <a:buFontTx/>
              <a:buChar char="•"/>
            </a:pPr>
            <a:endParaRPr lang="en-US" sz="900" dirty="0" smtClean="0">
              <a:latin typeface="Franklin Gothic Medium" pitchFamily="34" charset="0"/>
            </a:endParaRPr>
          </a:p>
          <a:p>
            <a:pPr>
              <a:buFontTx/>
              <a:buNone/>
            </a:pPr>
            <a:r>
              <a:rPr lang="en-US" sz="900" dirty="0" smtClean="0">
                <a:latin typeface="Franklin Gothic Medium" pitchFamily="34" charset="0"/>
              </a:rPr>
              <a:t>Global data necessary for medium and long-range weather prediction</a:t>
            </a:r>
          </a:p>
          <a:p>
            <a:pPr>
              <a:buFontTx/>
              <a:buNone/>
            </a:pPr>
            <a:r>
              <a:rPr lang="en-US" sz="900" dirty="0" smtClean="0">
                <a:latin typeface="Franklin Gothic Medium" pitchFamily="34" charset="0"/>
              </a:rPr>
              <a:t>Detection of significant environmental events (e.g., fires, oil spills, volcanic eruptions)</a:t>
            </a:r>
          </a:p>
          <a:p>
            <a:pPr>
              <a:buFontTx/>
              <a:buNone/>
            </a:pPr>
            <a:r>
              <a:rPr lang="en-US" sz="900" dirty="0" smtClean="0">
                <a:latin typeface="Franklin Gothic Medium" pitchFamily="34" charset="0"/>
              </a:rPr>
              <a:t>Measurement of climate variables </a:t>
            </a:r>
          </a:p>
          <a:p>
            <a:pPr>
              <a:buFontTx/>
              <a:buNone/>
            </a:pPr>
            <a:r>
              <a:rPr lang="en-US" sz="900" dirty="0" smtClean="0">
                <a:latin typeface="Franklin Gothic Medium" pitchFamily="34" charset="0"/>
              </a:rPr>
              <a:t>Ocean observations</a:t>
            </a:r>
          </a:p>
          <a:p>
            <a:pPr>
              <a:buFontTx/>
              <a:buNone/>
            </a:pPr>
            <a:r>
              <a:rPr lang="en-US" sz="900" dirty="0" smtClean="0">
                <a:latin typeface="Franklin Gothic Medium" pitchFamily="34" charset="0"/>
              </a:rPr>
              <a:t>Collection of data from surface platforms </a:t>
            </a:r>
          </a:p>
          <a:p>
            <a:pPr>
              <a:buFontTx/>
              <a:buNone/>
            </a:pPr>
            <a:r>
              <a:rPr lang="en-US" sz="900" dirty="0" smtClean="0">
                <a:latin typeface="Franklin Gothic Medium" pitchFamily="34" charset="0"/>
              </a:rPr>
              <a:t>Satellite-aided search and rescue</a:t>
            </a:r>
          </a:p>
          <a:p>
            <a:pPr>
              <a:buFontTx/>
              <a:buChar char="•"/>
            </a:pPr>
            <a:endParaRPr lang="en-US" sz="900" dirty="0" smtClean="0">
              <a:latin typeface="Franklin Gothic Medium" pitchFamily="34" charset="0"/>
            </a:endParaRPr>
          </a:p>
          <a:p>
            <a:pPr marL="302519" indent="-302519"/>
            <a:r>
              <a:rPr lang="en-US" sz="1800" dirty="0" smtClean="0">
                <a:latin typeface="Calibri" pitchFamily="34" charset="0"/>
              </a:rPr>
              <a:t>Two Satellite System:  Each satellite covers the entire Earth twice per day</a:t>
            </a:r>
          </a:p>
          <a:p>
            <a:pPr marL="302519" indent="-302519"/>
            <a:r>
              <a:rPr lang="en-US" sz="1800" dirty="0" smtClean="0">
                <a:latin typeface="Calibri" pitchFamily="34" charset="0"/>
              </a:rPr>
              <a:t>850 km high</a:t>
            </a:r>
          </a:p>
          <a:p>
            <a:pPr marL="302519" indent="-302519"/>
            <a:r>
              <a:rPr lang="en-US" sz="1800" dirty="0" smtClean="0">
                <a:latin typeface="Calibri" pitchFamily="34" charset="0"/>
              </a:rPr>
              <a:t>Each orbit is 102 minutes</a:t>
            </a:r>
          </a:p>
          <a:p>
            <a:pPr marL="302519" indent="-302519"/>
            <a:r>
              <a:rPr lang="en-US" sz="1800" b="1" dirty="0" smtClean="0">
                <a:solidFill>
                  <a:srgbClr val="0066FF"/>
                </a:solidFill>
                <a:latin typeface="Calibri" pitchFamily="34" charset="0"/>
              </a:rPr>
              <a:t>Images are global and include the poles</a:t>
            </a:r>
          </a:p>
          <a:p>
            <a:pPr marL="302519" indent="-302519"/>
            <a:r>
              <a:rPr lang="en-US" sz="1800" dirty="0" smtClean="0">
                <a:latin typeface="Calibri" pitchFamily="34" charset="0"/>
              </a:rPr>
              <a:t>Polar data obtained and shared with partners</a:t>
            </a:r>
          </a:p>
          <a:p>
            <a:pPr marL="786550" lvl="1" indent="-302519"/>
            <a:r>
              <a:rPr lang="en-US" sz="1800" dirty="0" smtClean="0">
                <a:latin typeface="Calibri" pitchFamily="34" charset="0"/>
              </a:rPr>
              <a:t>Department of Defense</a:t>
            </a:r>
          </a:p>
          <a:p>
            <a:pPr marL="786550" lvl="1" indent="-302519"/>
            <a:r>
              <a:rPr lang="en-US" sz="1800" dirty="0" smtClean="0">
                <a:latin typeface="Calibri" pitchFamily="34" charset="0"/>
              </a:rPr>
              <a:t>NASA</a:t>
            </a:r>
          </a:p>
          <a:p>
            <a:pPr marL="786550" lvl="1" indent="-302519"/>
            <a:r>
              <a:rPr lang="en-US" sz="1800" dirty="0" smtClean="0">
                <a:latin typeface="Calibri" pitchFamily="34" charset="0"/>
              </a:rPr>
              <a:t>International Community</a:t>
            </a:r>
          </a:p>
          <a:p>
            <a:pPr marL="302519" indent="-302519"/>
            <a:r>
              <a:rPr lang="en-US" sz="1800" dirty="0" smtClean="0">
                <a:latin typeface="Calibri" pitchFamily="34" charset="0"/>
              </a:rPr>
              <a:t>Primary use for weather forecast model inputs, climate observations, ocean and land observations</a:t>
            </a:r>
          </a:p>
          <a:p>
            <a:pPr>
              <a:buFontTx/>
              <a:buChar char="•"/>
            </a:pPr>
            <a:endParaRPr lang="en-US" sz="900" dirty="0" smtClean="0">
              <a:latin typeface="Franklin Gothic Medium" pitchFamily="34" charset="0"/>
            </a:endParaRPr>
          </a:p>
          <a:p>
            <a:pPr>
              <a:buFontTx/>
              <a:buChar char="•"/>
            </a:pPr>
            <a:endParaRPr lang="en-US" sz="900" dirty="0" smtClean="0">
              <a:latin typeface="Franklin Gothic Medium" pitchFamily="34" charset="0"/>
            </a:endParaRPr>
          </a:p>
          <a:p>
            <a:pPr>
              <a:buFontTx/>
              <a:buChar char="•"/>
            </a:pPr>
            <a:r>
              <a:rPr lang="en-US" sz="900" dirty="0" smtClean="0">
                <a:latin typeface="Franklin Gothic Medium" pitchFamily="34" charset="0"/>
              </a:rPr>
              <a:t>Weather sentinel – constant monitoring of:</a:t>
            </a:r>
          </a:p>
          <a:p>
            <a:pPr marL="742874" lvl="1" indent="-285721"/>
            <a:r>
              <a:rPr lang="en-US" sz="1000" dirty="0" smtClean="0">
                <a:latin typeface="Franklin Gothic Medium" pitchFamily="34" charset="0"/>
              </a:rPr>
              <a:t>Hurricanes</a:t>
            </a:r>
          </a:p>
          <a:p>
            <a:pPr marL="742874" lvl="1" indent="-285721"/>
            <a:r>
              <a:rPr lang="en-US" sz="1000" dirty="0" smtClean="0">
                <a:latin typeface="Franklin Gothic Medium" pitchFamily="34" charset="0"/>
              </a:rPr>
              <a:t>Severe storms</a:t>
            </a:r>
          </a:p>
          <a:p>
            <a:pPr>
              <a:buFontTx/>
              <a:buChar char="•"/>
            </a:pPr>
            <a:r>
              <a:rPr lang="en-US" sz="900" dirty="0" smtClean="0">
                <a:latin typeface="Franklin Gothic Medium" pitchFamily="34" charset="0"/>
              </a:rPr>
              <a:t>Input to weather models, forecasts, and warnings</a:t>
            </a:r>
          </a:p>
          <a:p>
            <a:pPr>
              <a:buFontTx/>
              <a:buChar char="•"/>
            </a:pPr>
            <a:r>
              <a:rPr lang="en-US" sz="900" dirty="0" smtClean="0">
                <a:latin typeface="Franklin Gothic Medium" pitchFamily="34" charset="0"/>
              </a:rPr>
              <a:t>Sea surface temperature monitoring for fisheries and climate</a:t>
            </a:r>
          </a:p>
          <a:p>
            <a:pPr>
              <a:buFontTx/>
              <a:buChar char="•"/>
            </a:pPr>
            <a:r>
              <a:rPr lang="en-US" sz="900" dirty="0" smtClean="0">
                <a:latin typeface="Franklin Gothic Medium" pitchFamily="34" charset="0"/>
              </a:rPr>
              <a:t>Winds for aviation </a:t>
            </a:r>
          </a:p>
          <a:p>
            <a:pPr>
              <a:buFontTx/>
              <a:buChar char="•"/>
            </a:pPr>
            <a:r>
              <a:rPr lang="en-US" sz="900" dirty="0" smtClean="0">
                <a:latin typeface="Franklin Gothic Medium" pitchFamily="34" charset="0"/>
              </a:rPr>
              <a:t>Solar imagery for communication satellites, utility companies, and astronaut safety</a:t>
            </a:r>
          </a:p>
          <a:p>
            <a:pPr>
              <a:buFontTx/>
              <a:buChar char="•"/>
            </a:pPr>
            <a:r>
              <a:rPr lang="en-US" sz="900" dirty="0" smtClean="0">
                <a:latin typeface="Franklin Gothic Medium" pitchFamily="34" charset="0"/>
              </a:rPr>
              <a:t>Environmental data collection from buoys, stream gauges, etc.</a:t>
            </a:r>
          </a:p>
          <a:p>
            <a:pPr>
              <a:buFontTx/>
              <a:buChar char="•"/>
            </a:pPr>
            <a:r>
              <a:rPr lang="en-US" sz="900" dirty="0" smtClean="0">
                <a:latin typeface="Franklin Gothic Medium" pitchFamily="34" charset="0"/>
              </a:rPr>
              <a:t>Satellite-aided Search and Rescue</a:t>
            </a:r>
          </a:p>
          <a:p>
            <a:endParaRPr lang="en-US" dirty="0" smtClean="0"/>
          </a:p>
          <a:p>
            <a:r>
              <a:rPr lang="en-US" dirty="0" smtClean="0"/>
              <a:t>Future – GOES-R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0339" y="8831263"/>
            <a:ext cx="3038475" cy="463550"/>
          </a:xfrm>
          <a:prstGeom prst="rect">
            <a:avLst/>
          </a:prstGeom>
          <a:noFill/>
          <a:ln w="9525">
            <a:noFill/>
            <a:miter lim="800000"/>
            <a:headEnd/>
            <a:tailEnd/>
          </a:ln>
        </p:spPr>
        <p:txBody>
          <a:bodyPr lIns="93168" tIns="46583" rIns="93168" bIns="46583" anchor="b"/>
          <a:lstStyle/>
          <a:p>
            <a:pPr algn="r" defTabSz="930180"/>
            <a:fld id="{D59554E1-02DB-43DC-83D9-1C9370553518}" type="slidenum">
              <a:rPr lang="en-US" sz="1200"/>
              <a:pPr algn="r" defTabSz="930180"/>
              <a:t>5</a:t>
            </a:fld>
            <a:endParaRPr lang="en-US" sz="1200" dirty="0"/>
          </a:p>
        </p:txBody>
      </p:sp>
      <p:sp>
        <p:nvSpPr>
          <p:cNvPr id="46083" name="Rectangle 2"/>
          <p:cNvSpPr>
            <a:spLocks noGrp="1" noRot="1" noChangeAspect="1" noChangeArrowheads="1" noTextEdit="1"/>
          </p:cNvSpPr>
          <p:nvPr>
            <p:ph type="sldImg"/>
          </p:nvPr>
        </p:nvSpPr>
        <p:spPr>
          <a:xfrm>
            <a:off x="1217613" y="698500"/>
            <a:ext cx="4575175" cy="3486150"/>
          </a:xfrm>
          <a:ln/>
        </p:spPr>
      </p:sp>
      <p:sp>
        <p:nvSpPr>
          <p:cNvPr id="46084" name="Rectangle 3"/>
          <p:cNvSpPr>
            <a:spLocks noGrp="1" noChangeArrowheads="1"/>
          </p:cNvSpPr>
          <p:nvPr>
            <p:ph type="body" idx="1"/>
          </p:nvPr>
        </p:nvSpPr>
        <p:spPr>
          <a:xfrm>
            <a:off x="701675" y="4416426"/>
            <a:ext cx="5607050" cy="4181475"/>
          </a:xfrm>
          <a:noFill/>
        </p:spPr>
        <p:txBody>
          <a:bodyPr lIns="93168" tIns="46583" rIns="93168" bIns="46583"/>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0339" y="8831263"/>
            <a:ext cx="3038475" cy="463550"/>
          </a:xfrm>
          <a:prstGeom prst="rect">
            <a:avLst/>
          </a:prstGeom>
          <a:noFill/>
          <a:ln w="9525">
            <a:noFill/>
            <a:miter lim="800000"/>
            <a:headEnd/>
            <a:tailEnd/>
          </a:ln>
        </p:spPr>
        <p:txBody>
          <a:bodyPr lIns="93168" tIns="46583" rIns="93168" bIns="46583" anchor="b"/>
          <a:lstStyle/>
          <a:p>
            <a:pPr algn="r" defTabSz="930180"/>
            <a:fld id="{D59554E1-02DB-43DC-83D9-1C9370553518}" type="slidenum">
              <a:rPr lang="en-US" sz="1200"/>
              <a:pPr algn="r" defTabSz="930180"/>
              <a:t>6</a:t>
            </a:fld>
            <a:endParaRPr lang="en-US" sz="1200" dirty="0"/>
          </a:p>
        </p:txBody>
      </p:sp>
      <p:sp>
        <p:nvSpPr>
          <p:cNvPr id="46083" name="Rectangle 2"/>
          <p:cNvSpPr>
            <a:spLocks noGrp="1" noRot="1" noChangeAspect="1" noChangeArrowheads="1" noTextEdit="1"/>
          </p:cNvSpPr>
          <p:nvPr>
            <p:ph type="sldImg"/>
          </p:nvPr>
        </p:nvSpPr>
        <p:spPr>
          <a:xfrm>
            <a:off x="1217613" y="698500"/>
            <a:ext cx="4575175" cy="3486150"/>
          </a:xfrm>
          <a:ln/>
        </p:spPr>
      </p:sp>
      <p:sp>
        <p:nvSpPr>
          <p:cNvPr id="46084" name="Rectangle 3"/>
          <p:cNvSpPr>
            <a:spLocks noGrp="1" noChangeArrowheads="1"/>
          </p:cNvSpPr>
          <p:nvPr>
            <p:ph type="body" idx="1"/>
          </p:nvPr>
        </p:nvSpPr>
        <p:spPr>
          <a:xfrm>
            <a:off x="701675" y="4416426"/>
            <a:ext cx="5607050" cy="4181475"/>
          </a:xfrm>
          <a:noFill/>
        </p:spPr>
        <p:txBody>
          <a:bodyPr lIns="93168" tIns="46583" rIns="93168" bIns="46583"/>
          <a:lstStyle/>
          <a:p>
            <a:pPr eaLnBrk="1" hangingPunct="1"/>
            <a:r>
              <a:rPr lang="en-US" dirty="0" smtClean="0"/>
              <a:t>This image shows Sandy as imaged by the NASA/NOAA </a:t>
            </a:r>
            <a:r>
              <a:rPr lang="en-US" dirty="0" err="1" smtClean="0"/>
              <a:t>Suomi</a:t>
            </a:r>
            <a:r>
              <a:rPr lang="en-US" dirty="0" smtClean="0"/>
              <a:t> NPP VIIRS instrument's day/night band. This band collects information from the ambient light radiated into space from human settlement and activities and also captures reflected moonlight from cloud structures. The full moon, which enhanced the storm surge that has inundated New York City and Atlantic City because of tidal forces, lit up the cloud tops of the storm in great detail. This image was taken around 0735Z on October 30, 2012.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r>
              <a:rPr lang="en-US" dirty="0" smtClean="0"/>
              <a:t>NOAA satellites and products aid in the watch of storms and assist NOAA's National Weather Service Storm Prediction Center's (SPC) work. Not only do satellites provide the data that drive weather models, but they also provide rapidly updated information to SPC and other forecasters that update much faster than most weather models.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r>
              <a:rPr lang="en-US" dirty="0" smtClean="0"/>
              <a:t>One of the larger tornado damage tracks across northwestern Alabama was also apparent on GOES-13 0.63 µm visible channel imagery The animation helps to confirm that the feature is not a contrail or some other type of linear cloud feature </a:t>
            </a:r>
            <a:r>
              <a:rPr lang="en-US" i="1" dirty="0" smtClean="0"/>
              <a:t>(which would be moving in an animation, rather than stationary)</a:t>
            </a:r>
            <a:r>
              <a:rPr lang="en-US" dirty="0" smtClean="0"/>
              <a:t>. While the north-south spatial resolution of the GOES imager visible detectors is 1.0 km at the satellite sub-point </a:t>
            </a:r>
            <a:r>
              <a:rPr lang="en-US" i="1" dirty="0" smtClean="0"/>
              <a:t>(over the Equator),</a:t>
            </a:r>
            <a:r>
              <a:rPr lang="en-US" dirty="0" smtClean="0"/>
              <a:t> with the larger geostationary satellite viewing angle the north-south spatial resolution over northern Alabama is about 1.38 km.</a:t>
            </a:r>
          </a:p>
          <a:p>
            <a:endParaRPr lang="en-US" dirty="0" smtClean="0"/>
          </a:p>
          <a:p>
            <a:r>
              <a:rPr lang="en-US" dirty="0" smtClean="0"/>
              <a:t>A Terra MODIS pass from late morning on April 29th shows the damage paths more clearly through central Alabama. As the churned-up vegetation within the damage path slowly browns, the contrast to undamaged vegetation outside the damage path should increase, allowing for a clearer picture of the damage path. </a:t>
            </a:r>
          </a:p>
          <a:p>
            <a:endParaRPr lang="en-US" dirty="0" smtClean="0"/>
          </a:p>
          <a:p>
            <a:r>
              <a:rPr lang="en-US" dirty="0" smtClean="0"/>
              <a:t>A few of the tornado damage paths across northern Alabama were also evident on the 1-km resolution MODIS Land Surface Temperature (LST) product. The LST values within the damage paths were in the low to middle 80s F </a:t>
            </a:r>
            <a:r>
              <a:rPr lang="en-US" i="1" dirty="0" smtClean="0"/>
              <a:t>(darker red color enhancement),</a:t>
            </a:r>
            <a:r>
              <a:rPr lang="en-US" dirty="0" smtClean="0"/>
              <a:t> compared to surrounding LST values in the upper 70s F </a:t>
            </a:r>
            <a:r>
              <a:rPr lang="en-US" i="1" dirty="0" smtClean="0"/>
              <a:t>(orange color enhancement)</a:t>
            </a:r>
            <a:r>
              <a:rPr lang="en-US" dirty="0" smtClean="0"/>
              <a:t>, indicating that the damage paths with destroyed vegetation and tornado debris were able to heat up a few degrees more than the adjacent undisturbed vegetation. The urban areas of the cities of Tuscaloosa (KTCL) and Birmingham (KBHM) also exhibited warmer LST values </a:t>
            </a:r>
            <a:r>
              <a:rPr lang="en-US" i="1" dirty="0" smtClean="0"/>
              <a:t>(darker red)</a:t>
            </a:r>
            <a:r>
              <a:rPr lang="en-US" dirty="0" smtClean="0"/>
              <a:t> than the surrounding less urbanized, more densely forested areas. </a:t>
            </a:r>
          </a:p>
          <a:p>
            <a:endParaRPr lang="en-US" dirty="0" smtClean="0"/>
          </a:p>
          <a:p>
            <a:r>
              <a:rPr lang="en-US" dirty="0" smtClean="0"/>
              <a:t>Note – NPP, JPSS and GOES-R will have improved resolution in the future to more clearly see similar features.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701675" y="4416425"/>
            <a:ext cx="5607050" cy="4183063"/>
          </a:xfrm>
          <a:noFill/>
        </p:spPr>
        <p:txBody>
          <a:bodyPr/>
          <a:lstStyle/>
          <a:p>
            <a:r>
              <a:rPr lang="en-US" dirty="0" smtClean="0"/>
              <a:t>Shows deep moisture moving along the east coast, leading to heavy rains and flooding.</a:t>
            </a:r>
          </a:p>
          <a:p>
            <a:endParaRPr lang="en-US" dirty="0" smtClean="0"/>
          </a:p>
          <a:p>
            <a:r>
              <a:rPr lang="en-US" dirty="0" smtClean="0"/>
              <a:t>Products used extensively by NWS for information leading to potential flash flooding situations.</a:t>
            </a:r>
          </a:p>
          <a:p>
            <a:endParaRPr lang="en-US" dirty="0" smtClean="0"/>
          </a:p>
          <a:p>
            <a:r>
              <a:rPr lang="en-US" dirty="0" smtClean="0"/>
              <a:t>Follow on NPP, JPSS and GOES-R will aid in this continued product.</a:t>
            </a:r>
          </a:p>
          <a:p>
            <a:pPr marL="117646" indent="-117646" defTabSz="915772">
              <a:defRPr/>
            </a:pPr>
            <a:endParaRPr lang="en-US" b="1" dirty="0" smtClean="0"/>
          </a:p>
          <a:p>
            <a:pPr marL="117646" indent="-117646" defTabSz="915772">
              <a:defRPr/>
            </a:pPr>
            <a:endParaRPr lang="en-US" b="1" dirty="0" smtClean="0"/>
          </a:p>
          <a:p>
            <a:pPr marL="117646" indent="-117646" defTabSz="915772">
              <a:defRPr/>
            </a:pPr>
            <a:r>
              <a:rPr lang="en-US" b="1" dirty="0" smtClean="0"/>
              <a:t>Satellite Precipitation Estimate (SPENES)</a:t>
            </a:r>
            <a:r>
              <a:rPr lang="en-US" dirty="0" smtClean="0"/>
              <a:t/>
            </a:r>
            <a:br>
              <a:rPr lang="en-US" dirty="0" smtClean="0"/>
            </a:br>
            <a:r>
              <a:rPr lang="en-US" dirty="0" smtClean="0"/>
              <a:t>In support of NOAA's mission to protect life and property, the Satellite Analysis Branch (SAB) provides satellite-based precipitation estimates and trends. These trends help guide the National Weather Service (NWS) to understand when heavy, circular rain could cause flash flooding. The SAB's precipitation estimates also play an important role in monitoring heavy rain and snow associated with winter storms and heavy lake effect snow.</a:t>
            </a:r>
            <a:br>
              <a:rPr lang="en-US" dirty="0" smtClean="0"/>
            </a:br>
            <a:r>
              <a:rPr lang="en-US" dirty="0" smtClean="0"/>
              <a:t/>
            </a:r>
            <a:br>
              <a:rPr lang="en-US" dirty="0" smtClean="0"/>
            </a:br>
            <a:r>
              <a:rPr lang="en-US" dirty="0" smtClean="0"/>
              <a:t>The estimates are a part of the Satellite Precipitation Estimate message (SPENES). In addition to the satellite precipitation estimates, the SPENES message includes a breakdown on related satellite based precipitation trends. In developing the SPENES message, satellite imagery is obtained from the NOAA Geostationary Operational Environmental Satellites (GOES). </a:t>
            </a:r>
            <a:br>
              <a:rPr lang="en-US" dirty="0" smtClean="0"/>
            </a:br>
            <a:r>
              <a:rPr lang="en-US" dirty="0" smtClean="0"/>
              <a:t>Precipitation Products /</a:t>
            </a:r>
            <a:r>
              <a:rPr lang="en-US" dirty="0" err="1" smtClean="0"/>
              <a:t>fourbox</a:t>
            </a:r>
            <a:r>
              <a:rPr lang="en-US" dirty="0" smtClean="0"/>
              <a:t>/04-29-13/images: </a:t>
            </a:r>
            <a:r>
              <a:rPr lang="en-US" dirty="0" smtClean="0">
                <a:hlinkClick r:id="rId3" tooltip="Precipitation Products /fourbox/04-29-13/images"/>
              </a:rPr>
              <a:t>http://www.ssd.noaa.gov/PS/PCPN/index.html</a:t>
            </a:r>
            <a:r>
              <a:rPr lang="en-US" dirty="0" smtClean="0"/>
              <a:t> </a:t>
            </a:r>
          </a:p>
          <a:p>
            <a:pPr marL="117646" indent="-117646"/>
            <a:endParaRPr lang="en-US" u="sng" dirty="0" smtClean="0">
              <a:latin typeface="Calibri" pitchFamily="34" charset="0"/>
            </a:endParaRPr>
          </a:p>
          <a:p>
            <a:pPr marL="117646" indent="-117646"/>
            <a:endParaRPr lang="en-US" u="sng" dirty="0" smtClean="0">
              <a:latin typeface="Calibri" pitchFamily="34" charset="0"/>
            </a:endParaRPr>
          </a:p>
          <a:p>
            <a:pPr marL="117646" indent="-117646"/>
            <a:endParaRPr lang="en-US" u="sng" dirty="0" smtClean="0">
              <a:latin typeface="Calibri" pitchFamily="34" charset="0"/>
            </a:endParaRPr>
          </a:p>
          <a:p>
            <a:pPr marL="117646" indent="-117646"/>
            <a:r>
              <a:rPr lang="en-US" u="sng" dirty="0" smtClean="0">
                <a:latin typeface="Calibri" pitchFamily="34" charset="0"/>
              </a:rPr>
              <a:t>Total </a:t>
            </a:r>
            <a:r>
              <a:rPr lang="en-US" u="sng" dirty="0" err="1" smtClean="0">
                <a:latin typeface="Calibri" pitchFamily="34" charset="0"/>
              </a:rPr>
              <a:t>Precipitable</a:t>
            </a:r>
            <a:r>
              <a:rPr lang="en-US" u="sng" dirty="0" smtClean="0">
                <a:latin typeface="Calibri" pitchFamily="34" charset="0"/>
              </a:rPr>
              <a:t> Water (TPW):</a:t>
            </a:r>
          </a:p>
          <a:p>
            <a:pPr marL="117646" indent="-117646"/>
            <a:r>
              <a:rPr lang="en-US" dirty="0" smtClean="0">
                <a:latin typeface="Calibri" pitchFamily="34" charset="0"/>
              </a:rPr>
              <a:t>Indication of amount of moisture in the atmosphere.  </a:t>
            </a:r>
          </a:p>
          <a:p>
            <a:pPr marL="117646" indent="-117646"/>
            <a:r>
              <a:rPr lang="en-US" dirty="0" smtClean="0">
                <a:latin typeface="Calibri" pitchFamily="34" charset="0"/>
              </a:rPr>
              <a:t>Used to help show areas of potential flood producing</a:t>
            </a:r>
          </a:p>
          <a:p>
            <a:pPr marL="117646" indent="-117646"/>
            <a:r>
              <a:rPr lang="en-US" dirty="0" smtClean="0">
                <a:latin typeface="Calibri" pitchFamily="34" charset="0"/>
              </a:rPr>
              <a:t>rain.</a:t>
            </a:r>
          </a:p>
          <a:p>
            <a:endParaRPr lang="en-US" dirty="0" smtClean="0"/>
          </a:p>
          <a:p>
            <a:endParaRPr lang="en-US" dirty="0" smtClean="0"/>
          </a:p>
          <a:p>
            <a:endParaRPr lang="en-US" dirty="0" smtClean="0"/>
          </a:p>
          <a:p>
            <a:r>
              <a:rPr lang="en-US" dirty="0" smtClean="0"/>
              <a:t>GOES sounder products have been a very useful tool for the analysis and forecast of severe weather and heavy rains.</a:t>
            </a:r>
          </a:p>
          <a:p>
            <a:endParaRPr lang="en-US" dirty="0" smtClean="0"/>
          </a:p>
          <a:p>
            <a:r>
              <a:rPr lang="en-US" dirty="0" smtClean="0"/>
              <a:t>The NESDIS Satellite Analysis Branch (SAB) Satellite Precipitation Program is a 24x7 operation which combines satellite and meteorological analysis to provide </a:t>
            </a:r>
            <a:r>
              <a:rPr lang="en-US" dirty="0" smtClean="0">
                <a:hlinkClick r:id="rId3" tooltip="guidance and outlooks"/>
              </a:rPr>
              <a:t>guidance and outlooks</a:t>
            </a:r>
            <a:r>
              <a:rPr lang="en-US" dirty="0" smtClean="0"/>
              <a:t> for heavy precipitation to the National Weather Service (NWS). Precipitation team lead John </a:t>
            </a:r>
            <a:r>
              <a:rPr lang="en-US" dirty="0" err="1" smtClean="0"/>
              <a:t>Simko</a:t>
            </a:r>
            <a:r>
              <a:rPr lang="en-US" dirty="0" smtClean="0"/>
              <a:t> said that the most rewarding part of the job are the times when they are able to assist NWS forecasters, especially for major events.</a:t>
            </a:r>
          </a:p>
          <a:p>
            <a:endParaRPr lang="en-US" dirty="0" smtClean="0"/>
          </a:p>
          <a:p>
            <a:r>
              <a:rPr lang="en-US" dirty="0" smtClean="0"/>
              <a:t>GOES sounder products are made hourly 24x7 at 10km resolution.  Similar products from POES are also created and are used primarily in forecast models.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a:xfrm>
            <a:off x="0" y="1304017"/>
            <a:ext cx="9601200" cy="1279525"/>
          </a:xfrm>
          <a:solidFill>
            <a:srgbClr val="FFFFFF">
              <a:shade val="85000"/>
            </a:srgbClr>
          </a:solidFill>
          <a:ln w="19050" cmpd="sng"/>
        </p:spPr>
        <p:txBody>
          <a:bodyPr/>
          <a:lstStyle>
            <a:lvl1pPr algn="ctr">
              <a:defRPr>
                <a:solidFill>
                  <a:schemeClr val="tx1"/>
                </a:solidFill>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63539" y="2597376"/>
            <a:ext cx="8809490" cy="447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0080" y="1706880"/>
            <a:ext cx="4000500" cy="528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06880"/>
            <a:ext cx="4000500" cy="528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D69714C-F16C-49FF-849B-EC0A30F198A8}" type="datetime1">
              <a:rPr lang="en-US"/>
              <a:pPr>
                <a:defRPr/>
              </a:pPr>
              <a:t>5/29/2013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DRAFT</a:t>
            </a:r>
          </a:p>
        </p:txBody>
      </p:sp>
      <p:sp>
        <p:nvSpPr>
          <p:cNvPr id="7" name="Rectangle 6"/>
          <p:cNvSpPr>
            <a:spLocks noGrp="1" noChangeArrowheads="1"/>
          </p:cNvSpPr>
          <p:nvPr>
            <p:ph type="sldNum" sz="quarter" idx="12"/>
          </p:nvPr>
        </p:nvSpPr>
        <p:spPr>
          <a:ln/>
        </p:spPr>
        <p:txBody>
          <a:bodyPr/>
          <a:lstStyle>
            <a:lvl1pPr>
              <a:defRPr/>
            </a:lvl1pPr>
          </a:lstStyle>
          <a:p>
            <a:pPr>
              <a:defRPr/>
            </a:pPr>
            <a:fld id="{E08AAC7D-E9B6-4A08-A120-D5483406CEA3}" type="slidenum">
              <a:rPr lang="en-US"/>
              <a:pPr>
                <a:defRPr/>
              </a:pPr>
              <a:t>‹#›</a:t>
            </a:fld>
            <a:endParaRPr lang="en-US" dirty="0"/>
          </a:p>
        </p:txBody>
      </p:sp>
    </p:spTree>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I:\MB6\CCSB\Transition_kavanagh\Em's meatball bg copy.jpg"/>
          <p:cNvPicPr>
            <a:picLocks noChangeAspect="1" noChangeArrowheads="1"/>
          </p:cNvPicPr>
          <p:nvPr userDrawn="1"/>
        </p:nvPicPr>
        <p:blipFill>
          <a:blip r:embed="rId2" cstate="print"/>
          <a:srcRect t="50845" r="543"/>
          <a:stretch>
            <a:fillRect/>
          </a:stretch>
        </p:blipFill>
        <p:spPr bwMode="auto">
          <a:xfrm>
            <a:off x="0" y="1858963"/>
            <a:ext cx="9601200" cy="5640387"/>
          </a:xfrm>
          <a:prstGeom prst="rect">
            <a:avLst/>
          </a:prstGeom>
          <a:noFill/>
          <a:ln w="9525">
            <a:noFill/>
            <a:miter lim="800000"/>
            <a:headEnd/>
            <a:tailEnd/>
          </a:ln>
        </p:spPr>
      </p:pic>
      <p:sp>
        <p:nvSpPr>
          <p:cNvPr id="2" name="Title 1"/>
          <p:cNvSpPr>
            <a:spLocks noGrp="1"/>
          </p:cNvSpPr>
          <p:nvPr>
            <p:ph type="ctrTitle"/>
          </p:nvPr>
        </p:nvSpPr>
        <p:spPr>
          <a:xfrm>
            <a:off x="2324100" y="2130425"/>
            <a:ext cx="7143750" cy="1470025"/>
          </a:xfrm>
        </p:spPr>
        <p:txBody>
          <a:bodyPr/>
          <a:lstStyle>
            <a:lvl1pPr algn="l">
              <a:defRPr b="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381250" y="3886200"/>
            <a:ext cx="6400800" cy="1752600"/>
          </a:xfrm>
        </p:spPr>
        <p:txBody>
          <a:bodyPr/>
          <a:lstStyle>
            <a:lvl1pPr marL="0" indent="0" algn="l">
              <a:buNone/>
              <a:defRPr sz="2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1C36B387-01A7-4F9C-8713-52CA10503514}" type="slidenum">
              <a:rPr lang="en-US"/>
              <a:pPr>
                <a:defRPr/>
              </a:pPr>
              <a:t>‹#›</a:t>
            </a:fld>
            <a:endParaRPr lang="en-US" dirty="0"/>
          </a:p>
        </p:txBody>
      </p:sp>
      <p:pic>
        <p:nvPicPr>
          <p:cNvPr id="8" name="Picture 2"/>
          <p:cNvPicPr>
            <a:picLocks noChangeAspect="1" noChangeArrowheads="1"/>
          </p:cNvPicPr>
          <p:nvPr userDrawn="1"/>
        </p:nvPicPr>
        <p:blipFill>
          <a:blip r:embed="rId3" cstate="print"/>
          <a:srcRect/>
          <a:stretch>
            <a:fillRect/>
          </a:stretch>
        </p:blipFill>
        <p:spPr bwMode="auto">
          <a:xfrm>
            <a:off x="0" y="0"/>
            <a:ext cx="9601200" cy="1451429"/>
          </a:xfrm>
          <a:prstGeom prst="rect">
            <a:avLst/>
          </a:prstGeom>
          <a:noFill/>
          <a:ln w="9525">
            <a:noFill/>
            <a:miter lim="800000"/>
            <a:headEnd/>
            <a:tailEnd/>
          </a:ln>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601200" cy="1451429"/>
          </a:xfrm>
          <a:prstGeom prst="rect">
            <a:avLst/>
          </a:prstGeom>
          <a:noFill/>
          <a:ln w="9525">
            <a:noFill/>
            <a:miter lim="800000"/>
            <a:headEnd/>
            <a:tailEnd/>
          </a:ln>
        </p:spPr>
      </p:pic>
      <p:sp>
        <p:nvSpPr>
          <p:cNvPr id="2" name="Title 1"/>
          <p:cNvSpPr>
            <a:spLocks noGrp="1"/>
          </p:cNvSpPr>
          <p:nvPr>
            <p:ph type="title"/>
          </p:nvPr>
        </p:nvSpPr>
        <p:spPr>
          <a:xfrm>
            <a:off x="1860776" y="-1"/>
            <a:ext cx="7558995" cy="1277257"/>
          </a:xfrm>
        </p:spPr>
        <p:txBody>
          <a:bodyPr/>
          <a:lstStyle>
            <a:lvl1pPr>
              <a:defRPr sz="440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7274BA-6F2A-4049-AD38-F0C39B94303D}" type="slidenum">
              <a:rPr lang="en-US"/>
              <a:pPr>
                <a:defRPr/>
              </a:pPr>
              <a:t>‹#›</a:t>
            </a:fld>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1DF1C0B-F39D-4CC1-B342-5A83D64EA6CF}" type="slidenum">
              <a:rPr lang="en-US"/>
              <a:pPr>
                <a:defRPr/>
              </a:pPr>
              <a:t>‹#›</a:t>
            </a:fld>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0" y="0"/>
            <a:ext cx="9601200" cy="1451429"/>
          </a:xfrm>
          <a:prstGeom prst="rect">
            <a:avLst/>
          </a:prstGeom>
          <a:noFill/>
          <a:ln w="9525">
            <a:noFill/>
            <a:miter lim="800000"/>
            <a:headEnd/>
            <a:tailEnd/>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799C29F-55A5-4DE1-BC56-BEF8CCF01376}" type="slidenum">
              <a:rPr lang="en-US"/>
              <a:pPr>
                <a:defRPr/>
              </a:pPr>
              <a:t>‹#›</a:t>
            </a:fld>
            <a:endParaRPr lang="en-US" dirty="0"/>
          </a:p>
        </p:txBody>
      </p:sp>
      <p:pic>
        <p:nvPicPr>
          <p:cNvPr id="8" name="Picture 2"/>
          <p:cNvPicPr>
            <a:picLocks noChangeAspect="1" noChangeArrowheads="1"/>
          </p:cNvPicPr>
          <p:nvPr userDrawn="1"/>
        </p:nvPicPr>
        <p:blipFill>
          <a:blip r:embed="rId2" cstate="print"/>
          <a:srcRect/>
          <a:stretch>
            <a:fillRect/>
          </a:stretch>
        </p:blipFill>
        <p:spPr bwMode="auto">
          <a:xfrm>
            <a:off x="0" y="0"/>
            <a:ext cx="9601200" cy="1451429"/>
          </a:xfrm>
          <a:prstGeom prst="rect">
            <a:avLst/>
          </a:prstGeom>
          <a:noFill/>
          <a:ln w="9525">
            <a:noFill/>
            <a:miter lim="800000"/>
            <a:headEnd/>
            <a:tailEnd/>
          </a:ln>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1623104" y="375444"/>
            <a:ext cx="4213567" cy="655989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0" y="0"/>
            <a:ext cx="9601200" cy="1451429"/>
          </a:xfrm>
          <a:prstGeom prst="rect">
            <a:avLst/>
          </a:prstGeom>
          <a:noFill/>
          <a:ln w="9525">
            <a:noFill/>
            <a:miter lim="800000"/>
            <a:headEnd/>
            <a:tailEnd/>
          </a:ln>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0"/>
            <a:ext cx="4000500" cy="5283200"/>
          </a:xfrm>
        </p:spPr>
        <p:txBody>
          <a:bodyPr/>
          <a:lstStyle>
            <a:lvl1pPr>
              <a:defRPr sz="3000">
                <a:solidFill>
                  <a:schemeClr val="tx1"/>
                </a:solidFill>
              </a:defRPr>
            </a:lvl1pPr>
            <a:lvl2pPr>
              <a:defRPr sz="2500">
                <a:solidFill>
                  <a:schemeClr val="tx1"/>
                </a:solidFill>
              </a:defRPr>
            </a:lvl2pPr>
            <a:lvl3pPr>
              <a:defRPr sz="2100">
                <a:solidFill>
                  <a:schemeClr val="tx1"/>
                </a:solidFill>
              </a:defRPr>
            </a:lvl3pPr>
            <a:lvl4pPr>
              <a:defRPr sz="1900">
                <a:solidFill>
                  <a:schemeClr val="tx1"/>
                </a:solidFill>
              </a:defRPr>
            </a:lvl4pPr>
            <a:lvl5pPr>
              <a:defRPr sz="1900">
                <a:solidFill>
                  <a:schemeClr val="tx1"/>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706880"/>
            <a:ext cx="4000500" cy="5283200"/>
          </a:xfrm>
        </p:spPr>
        <p:txBody>
          <a:bodyPr/>
          <a:lstStyle>
            <a:lvl1pPr>
              <a:defRPr sz="3000">
                <a:solidFill>
                  <a:schemeClr val="tx1"/>
                </a:solidFill>
              </a:defRPr>
            </a:lvl1pPr>
            <a:lvl2pPr>
              <a:defRPr sz="2500">
                <a:solidFill>
                  <a:schemeClr val="tx1"/>
                </a:solidFill>
              </a:defRPr>
            </a:lvl2pPr>
            <a:lvl3pPr>
              <a:defRPr sz="2100">
                <a:solidFill>
                  <a:schemeClr val="tx1"/>
                </a:solidFill>
              </a:defRPr>
            </a:lvl3pPr>
            <a:lvl4pPr>
              <a:defRPr sz="1900">
                <a:solidFill>
                  <a:schemeClr val="tx1"/>
                </a:solidFill>
              </a:defRPr>
            </a:lvl4pPr>
            <a:lvl5pPr>
              <a:defRPr sz="1900">
                <a:solidFill>
                  <a:schemeClr val="tx1"/>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F3884F14-7358-4D5D-9230-F16E1186F13B}" type="slidenum">
              <a:rPr lang="en-US"/>
              <a:pPr/>
              <a:t>‹#›</a:t>
            </a:fld>
            <a:endParaRPr lang="en-US" dirty="0"/>
          </a:p>
        </p:txBody>
      </p:sp>
      <p:pic>
        <p:nvPicPr>
          <p:cNvPr id="8" name="Picture 2"/>
          <p:cNvPicPr>
            <a:picLocks noChangeAspect="1" noChangeArrowheads="1"/>
          </p:cNvPicPr>
          <p:nvPr userDrawn="1"/>
        </p:nvPicPr>
        <p:blipFill>
          <a:blip r:embed="rId2" cstate="print"/>
          <a:srcRect/>
          <a:stretch>
            <a:fillRect/>
          </a:stretch>
        </p:blipFill>
        <p:spPr bwMode="auto">
          <a:xfrm>
            <a:off x="0" y="0"/>
            <a:ext cx="9601200" cy="1451429"/>
          </a:xfrm>
          <a:prstGeom prst="rect">
            <a:avLst/>
          </a:prstGeom>
          <a:noFill/>
          <a:ln w="9525">
            <a:noFill/>
            <a:miter lim="800000"/>
            <a:headEnd/>
            <a:tailEnd/>
          </a:ln>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A2FD687-EE76-494F-88DF-F4308E2E9C7B}" type="datetime1">
              <a:rPr lang="en-US"/>
              <a:pPr>
                <a:defRPr/>
              </a:pPr>
              <a:t>5/29/2013</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DRAFT</a:t>
            </a:r>
          </a:p>
        </p:txBody>
      </p:sp>
      <p:sp>
        <p:nvSpPr>
          <p:cNvPr id="4" name="Rectangle 6"/>
          <p:cNvSpPr>
            <a:spLocks noGrp="1" noChangeArrowheads="1"/>
          </p:cNvSpPr>
          <p:nvPr>
            <p:ph type="sldNum" sz="quarter" idx="12"/>
          </p:nvPr>
        </p:nvSpPr>
        <p:spPr>
          <a:ln/>
        </p:spPr>
        <p:txBody>
          <a:bodyPr/>
          <a:lstStyle>
            <a:lvl1pPr>
              <a:defRPr/>
            </a:lvl1pPr>
          </a:lstStyle>
          <a:p>
            <a:pPr>
              <a:defRPr/>
            </a:pPr>
            <a:fld id="{777D8908-3236-4B2E-99F7-34BCC2059EC1}" type="slidenum">
              <a:rPr lang="en-US"/>
              <a:pPr>
                <a:defRPr/>
              </a:pPr>
              <a:t>‹#›</a:t>
            </a:fld>
            <a:endParaRPr lang="en-US" dirty="0"/>
          </a:p>
        </p:txBody>
      </p:sp>
    </p:spTree>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0"/>
            <a:ext cx="4000500" cy="528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706880"/>
            <a:ext cx="4000500" cy="25603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4429760"/>
            <a:ext cx="4000500" cy="25603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7654B1E9-A02D-471C-A903-416ED7D4D0E5}" type="datetime1">
              <a:rPr lang="en-US"/>
              <a:pPr>
                <a:defRPr/>
              </a:pPr>
              <a:t>5/29/2013</a:t>
            </a:fld>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r>
              <a:rPr lang="en-US" dirty="0"/>
              <a:t>DRAFT</a:t>
            </a:r>
          </a:p>
        </p:txBody>
      </p:sp>
      <p:sp>
        <p:nvSpPr>
          <p:cNvPr id="8" name="Rectangle 6"/>
          <p:cNvSpPr>
            <a:spLocks noGrp="1" noChangeArrowheads="1"/>
          </p:cNvSpPr>
          <p:nvPr>
            <p:ph type="sldNum" sz="quarter" idx="12"/>
          </p:nvPr>
        </p:nvSpPr>
        <p:spPr>
          <a:ln/>
        </p:spPr>
        <p:txBody>
          <a:bodyPr/>
          <a:lstStyle>
            <a:lvl1pPr>
              <a:defRPr/>
            </a:lvl1pPr>
          </a:lstStyle>
          <a:p>
            <a:pPr>
              <a:defRPr/>
            </a:pPr>
            <a:fld id="{EC5F4C72-9D47-459A-9C01-916CE8CFDD5B}" type="slidenum">
              <a:rPr lang="en-US"/>
              <a:pPr>
                <a:defRPr/>
              </a:pPr>
              <a:t>‹#›</a:t>
            </a:fld>
            <a:endParaRPr lang="en-US" dirty="0"/>
          </a:p>
        </p:txBody>
      </p:sp>
    </p:spTree>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Text 5meatball"/>
          <p:cNvPicPr>
            <a:picLocks noChangeAspect="1" noChangeArrowheads="1"/>
          </p:cNvPicPr>
          <p:nvPr userDrawn="1"/>
        </p:nvPicPr>
        <p:blipFill>
          <a:blip r:embed="rId12" cstate="print"/>
          <a:srcRect/>
          <a:stretch>
            <a:fillRect/>
          </a:stretch>
        </p:blipFill>
        <p:spPr bwMode="auto">
          <a:xfrm>
            <a:off x="0" y="0"/>
            <a:ext cx="9601200" cy="73152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4450" y="41275"/>
            <a:ext cx="8161338" cy="1219200"/>
          </a:xfrm>
          <a:prstGeom prst="rect">
            <a:avLst/>
          </a:prstGeom>
          <a:noFill/>
          <a:ln w="9525">
            <a:noFill/>
            <a:miter lim="800000"/>
            <a:headEnd/>
            <a:tailEnd/>
          </a:ln>
        </p:spPr>
        <p:txBody>
          <a:bodyPr vert="horz" wrap="square" lIns="96653" tIns="48326" rIns="96653" bIns="48326" numCol="1" anchor="ctr" anchorCtr="0" compatLnSpc="1">
            <a:prstTxWarp prst="textNoShape">
              <a:avLst/>
            </a:prstTxWarp>
          </a:bodyPr>
          <a:lstStyle/>
          <a:p>
            <a:pPr lvl="0"/>
            <a:r>
              <a:rPr lang="en-US" smtClean="0"/>
              <a:t>Click to edit Master title style</a:t>
            </a:r>
          </a:p>
        </p:txBody>
      </p:sp>
      <p:sp>
        <p:nvSpPr>
          <p:cNvPr id="2" name="Rectangle 4"/>
          <p:cNvSpPr>
            <a:spLocks noGrp="1" noChangeArrowheads="1"/>
          </p:cNvSpPr>
          <p:nvPr>
            <p:ph type="dt" sz="half" idx="2"/>
          </p:nvPr>
        </p:nvSpPr>
        <p:spPr bwMode="auto">
          <a:xfrm>
            <a:off x="720725" y="6664325"/>
            <a:ext cx="2000250" cy="488950"/>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eaLnBrk="0" hangingPunct="0">
              <a:lnSpc>
                <a:spcPct val="100000"/>
              </a:lnSpc>
              <a:spcBef>
                <a:spcPct val="0"/>
              </a:spcBef>
              <a:buFontTx/>
              <a:buNone/>
              <a:defRPr sz="1500">
                <a:solidFill>
                  <a:schemeClr val="tx1"/>
                </a:solidFill>
                <a:latin typeface="Arial" charset="0"/>
                <a:ea typeface="ＭＳ Ｐゴシック" pitchFamily="-65"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279775" y="6664325"/>
            <a:ext cx="3041650" cy="488950"/>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algn="ctr" eaLnBrk="0" hangingPunct="0">
              <a:lnSpc>
                <a:spcPct val="100000"/>
              </a:lnSpc>
              <a:spcBef>
                <a:spcPct val="0"/>
              </a:spcBef>
              <a:buFontTx/>
              <a:buNone/>
              <a:defRPr sz="1500">
                <a:solidFill>
                  <a:schemeClr val="tx1"/>
                </a:solidFill>
                <a:latin typeface="Arial" charset="0"/>
                <a:ea typeface="ＭＳ Ｐゴシック" pitchFamily="-65"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880225" y="6664325"/>
            <a:ext cx="2000250" cy="488950"/>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lvl1pPr algn="r" eaLnBrk="0" hangingPunct="0">
              <a:lnSpc>
                <a:spcPct val="100000"/>
              </a:lnSpc>
              <a:spcBef>
                <a:spcPct val="0"/>
              </a:spcBef>
              <a:buFontTx/>
              <a:buNone/>
              <a:defRPr sz="1500">
                <a:solidFill>
                  <a:schemeClr val="tx1"/>
                </a:solidFill>
                <a:latin typeface="Arial" charset="0"/>
                <a:ea typeface="ＭＳ Ｐゴシック" pitchFamily="-65" charset="-128"/>
                <a:cs typeface="+mn-cs"/>
              </a:defRPr>
            </a:lvl1pPr>
          </a:lstStyle>
          <a:p>
            <a:pPr>
              <a:defRPr/>
            </a:pPr>
            <a:fld id="{A8314BFA-A2B1-46A0-9D5A-7DB09617CF3D}" type="slidenum">
              <a:rPr lang="en-US"/>
              <a:pPr>
                <a:defRPr/>
              </a:pPr>
              <a:t>‹#›</a:t>
            </a:fld>
            <a:endParaRPr lang="en-US" dirty="0"/>
          </a:p>
        </p:txBody>
      </p:sp>
      <p:pic>
        <p:nvPicPr>
          <p:cNvPr id="1031" name="Picture 8" descr="I:\MB6\CCSB\Transition_kavanagh\Em's meatball bg copy.jpg"/>
          <p:cNvPicPr>
            <a:picLocks noChangeAspect="1" noChangeArrowheads="1"/>
          </p:cNvPicPr>
          <p:nvPr userDrawn="1"/>
        </p:nvPicPr>
        <p:blipFill>
          <a:blip r:embed="rId13" cstate="print"/>
          <a:srcRect t="50845" r="543"/>
          <a:stretch>
            <a:fillRect/>
          </a:stretch>
        </p:blipFill>
        <p:spPr bwMode="auto">
          <a:xfrm>
            <a:off x="0" y="1674813"/>
            <a:ext cx="9601200" cy="5640387"/>
          </a:xfrm>
          <a:prstGeom prst="rect">
            <a:avLst/>
          </a:prstGeom>
          <a:noFill/>
          <a:ln w="9525">
            <a:noFill/>
            <a:miter lim="800000"/>
            <a:headEnd/>
            <a:tailEnd/>
          </a:ln>
        </p:spPr>
      </p:pic>
      <p:sp>
        <p:nvSpPr>
          <p:cNvPr id="1032" name="Rectangle 3"/>
          <p:cNvSpPr>
            <a:spLocks noGrp="1" noChangeArrowheads="1"/>
          </p:cNvSpPr>
          <p:nvPr>
            <p:ph type="body" idx="1"/>
          </p:nvPr>
        </p:nvSpPr>
        <p:spPr bwMode="auto">
          <a:xfrm>
            <a:off x="720725" y="2112963"/>
            <a:ext cx="8159750" cy="4389437"/>
          </a:xfrm>
          <a:prstGeom prst="rect">
            <a:avLst/>
          </a:prstGeom>
          <a:noFill/>
          <a:ln w="9525">
            <a:noFill/>
            <a:miter lim="800000"/>
            <a:headEnd/>
            <a:tailEnd/>
          </a:ln>
        </p:spPr>
        <p:txBody>
          <a:bodyPr vert="horz" wrap="square" lIns="96653" tIns="48326" rIns="96653" bIns="4832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 name="Picture 2"/>
          <p:cNvPicPr>
            <a:picLocks noChangeAspect="1" noChangeArrowheads="1"/>
          </p:cNvPicPr>
          <p:nvPr userDrawn="1"/>
        </p:nvPicPr>
        <p:blipFill>
          <a:blip r:embed="rId14" cstate="print"/>
          <a:srcRect/>
          <a:stretch>
            <a:fillRect/>
          </a:stretch>
        </p:blipFill>
        <p:spPr bwMode="auto">
          <a:xfrm>
            <a:off x="0" y="0"/>
            <a:ext cx="9601200" cy="14514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2" r:id="rId3"/>
    <p:sldLayoutId id="2147484013" r:id="rId4"/>
    <p:sldLayoutId id="2147484014" r:id="rId5"/>
    <p:sldLayoutId id="2147484017" r:id="rId6"/>
    <p:sldLayoutId id="2147484021" r:id="rId7"/>
    <p:sldLayoutId id="2147484022" r:id="rId8"/>
    <p:sldLayoutId id="2147484023" r:id="rId9"/>
    <p:sldLayoutId id="2147484024" r:id="rId10"/>
  </p:sldLayoutIdLst>
  <p:transition spd="med">
    <p:fade/>
  </p:transition>
  <p:hf hdr="0" ftr="0" dt="0"/>
  <p:txStyles>
    <p:titleStyle>
      <a:lvl1pPr algn="l" defTabSz="966788" rtl="0" eaLnBrk="0" fontAlgn="base" hangingPunct="0">
        <a:spcBef>
          <a:spcPct val="0"/>
        </a:spcBef>
        <a:spcAft>
          <a:spcPct val="0"/>
        </a:spcAft>
        <a:defRPr sz="3800">
          <a:solidFill>
            <a:schemeClr val="bg1"/>
          </a:solidFill>
          <a:latin typeface="+mj-lt"/>
          <a:ea typeface="+mj-ea"/>
          <a:cs typeface="+mj-cs"/>
        </a:defRPr>
      </a:lvl1pPr>
      <a:lvl2pPr algn="l" defTabSz="966788" rtl="0" eaLnBrk="0" fontAlgn="base" hangingPunct="0">
        <a:spcBef>
          <a:spcPct val="0"/>
        </a:spcBef>
        <a:spcAft>
          <a:spcPct val="0"/>
        </a:spcAft>
        <a:defRPr sz="3800">
          <a:solidFill>
            <a:schemeClr val="bg1"/>
          </a:solidFill>
          <a:latin typeface="Arial" charset="0"/>
          <a:ea typeface="ＭＳ Ｐゴシック" charset="-128"/>
          <a:cs typeface="ＭＳ Ｐゴシック" charset="-128"/>
        </a:defRPr>
      </a:lvl2pPr>
      <a:lvl3pPr algn="l" defTabSz="966788" rtl="0" eaLnBrk="0" fontAlgn="base" hangingPunct="0">
        <a:spcBef>
          <a:spcPct val="0"/>
        </a:spcBef>
        <a:spcAft>
          <a:spcPct val="0"/>
        </a:spcAft>
        <a:defRPr sz="3800">
          <a:solidFill>
            <a:schemeClr val="bg1"/>
          </a:solidFill>
          <a:latin typeface="Arial" charset="0"/>
          <a:ea typeface="ＭＳ Ｐゴシック" charset="-128"/>
          <a:cs typeface="ＭＳ Ｐゴシック" charset="-128"/>
        </a:defRPr>
      </a:lvl3pPr>
      <a:lvl4pPr algn="l" defTabSz="966788" rtl="0" eaLnBrk="0" fontAlgn="base" hangingPunct="0">
        <a:spcBef>
          <a:spcPct val="0"/>
        </a:spcBef>
        <a:spcAft>
          <a:spcPct val="0"/>
        </a:spcAft>
        <a:defRPr sz="3800">
          <a:solidFill>
            <a:schemeClr val="bg1"/>
          </a:solidFill>
          <a:latin typeface="Arial" charset="0"/>
          <a:ea typeface="ＭＳ Ｐゴシック" charset="-128"/>
          <a:cs typeface="ＭＳ Ｐゴシック" charset="-128"/>
        </a:defRPr>
      </a:lvl4pPr>
      <a:lvl5pPr algn="l" defTabSz="966788" rtl="0" eaLnBrk="0" fontAlgn="base" hangingPunct="0">
        <a:spcBef>
          <a:spcPct val="0"/>
        </a:spcBef>
        <a:spcAft>
          <a:spcPct val="0"/>
        </a:spcAft>
        <a:defRPr sz="38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006699"/>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rgbClr val="006699"/>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rgbClr val="006699"/>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rgbClr val="006699"/>
          </a:solidFill>
          <a:latin typeface="Arial" charset="0"/>
          <a:ea typeface="ＭＳ Ｐゴシック" charset="-128"/>
          <a:cs typeface="ＭＳ Ｐゴシック" charset="-128"/>
        </a:defRPr>
      </a:lvl9pPr>
    </p:titleStyle>
    <p:bodyStyle>
      <a:lvl1pPr marL="361950" indent="-361950" algn="l" defTabSz="966788" rtl="0" eaLnBrk="0" fontAlgn="base" hangingPunct="0">
        <a:spcBef>
          <a:spcPct val="20000"/>
        </a:spcBef>
        <a:spcAft>
          <a:spcPct val="0"/>
        </a:spcAft>
        <a:buChar char="•"/>
        <a:defRPr sz="3400">
          <a:solidFill>
            <a:srgbClr val="404D6B"/>
          </a:solidFill>
          <a:latin typeface="+mn-lt"/>
          <a:ea typeface="+mn-ea"/>
          <a:cs typeface="+mn-cs"/>
        </a:defRPr>
      </a:lvl1pPr>
      <a:lvl2pPr marL="785813" indent="-303213" algn="l" defTabSz="966788" rtl="0" eaLnBrk="0" fontAlgn="base" hangingPunct="0">
        <a:spcBef>
          <a:spcPct val="20000"/>
        </a:spcBef>
        <a:spcAft>
          <a:spcPct val="0"/>
        </a:spcAft>
        <a:buChar char="–"/>
        <a:defRPr sz="3000">
          <a:solidFill>
            <a:srgbClr val="404D6B"/>
          </a:solidFill>
          <a:latin typeface="+mn-lt"/>
          <a:ea typeface="+mn-ea"/>
          <a:cs typeface="ＭＳ Ｐゴシック"/>
        </a:defRPr>
      </a:lvl2pPr>
      <a:lvl3pPr marL="1208088" indent="-241300" algn="l" defTabSz="966788" rtl="0" eaLnBrk="0" fontAlgn="base" hangingPunct="0">
        <a:spcBef>
          <a:spcPct val="20000"/>
        </a:spcBef>
        <a:spcAft>
          <a:spcPct val="0"/>
        </a:spcAft>
        <a:buChar char="•"/>
        <a:defRPr sz="2500">
          <a:solidFill>
            <a:srgbClr val="404D6B"/>
          </a:solidFill>
          <a:latin typeface="+mn-lt"/>
          <a:ea typeface="+mn-ea"/>
          <a:cs typeface="ＭＳ Ｐゴシック"/>
        </a:defRPr>
      </a:lvl3pPr>
      <a:lvl4pPr marL="1692275" indent="-242888" algn="l" defTabSz="966788" rtl="0" eaLnBrk="0" fontAlgn="base" hangingPunct="0">
        <a:spcBef>
          <a:spcPct val="20000"/>
        </a:spcBef>
        <a:spcAft>
          <a:spcPct val="0"/>
        </a:spcAft>
        <a:buChar char="–"/>
        <a:defRPr sz="2100">
          <a:solidFill>
            <a:srgbClr val="404D6B"/>
          </a:solidFill>
          <a:latin typeface="+mn-lt"/>
          <a:ea typeface="+mn-ea"/>
          <a:cs typeface="ＭＳ Ｐゴシック"/>
        </a:defRPr>
      </a:lvl4pPr>
      <a:lvl5pPr marL="2174875" indent="-241300" algn="l" defTabSz="966788" rtl="0" eaLnBrk="0" fontAlgn="base" hangingPunct="0">
        <a:spcBef>
          <a:spcPct val="20000"/>
        </a:spcBef>
        <a:spcAft>
          <a:spcPct val="0"/>
        </a:spcAft>
        <a:buChar char="»"/>
        <a:defRPr sz="2100">
          <a:solidFill>
            <a:srgbClr val="404D6B"/>
          </a:solidFill>
          <a:latin typeface="+mn-lt"/>
          <a:ea typeface="+mn-ea"/>
          <a:cs typeface="ＭＳ Ｐゴシック"/>
        </a:defRPr>
      </a:lvl5pPr>
      <a:lvl6pPr marL="2514600" indent="-228600" algn="l" rtl="0" fontAlgn="base">
        <a:spcBef>
          <a:spcPct val="20000"/>
        </a:spcBef>
        <a:spcAft>
          <a:spcPct val="0"/>
        </a:spcAft>
        <a:buChar char="»"/>
        <a:defRPr sz="2000">
          <a:solidFill>
            <a:srgbClr val="006699"/>
          </a:solidFill>
          <a:latin typeface="+mn-lt"/>
          <a:ea typeface="+mn-ea"/>
        </a:defRPr>
      </a:lvl6pPr>
      <a:lvl7pPr marL="2971800" indent="-228600" algn="l" rtl="0" fontAlgn="base">
        <a:spcBef>
          <a:spcPct val="20000"/>
        </a:spcBef>
        <a:spcAft>
          <a:spcPct val="0"/>
        </a:spcAft>
        <a:buChar char="»"/>
        <a:defRPr sz="2000">
          <a:solidFill>
            <a:srgbClr val="006699"/>
          </a:solidFill>
          <a:latin typeface="+mn-lt"/>
          <a:ea typeface="+mn-ea"/>
        </a:defRPr>
      </a:lvl7pPr>
      <a:lvl8pPr marL="3429000" indent="-228600" algn="l" rtl="0" fontAlgn="base">
        <a:spcBef>
          <a:spcPct val="20000"/>
        </a:spcBef>
        <a:spcAft>
          <a:spcPct val="0"/>
        </a:spcAft>
        <a:buChar char="»"/>
        <a:defRPr sz="2000">
          <a:solidFill>
            <a:srgbClr val="006699"/>
          </a:solidFill>
          <a:latin typeface="+mn-lt"/>
          <a:ea typeface="+mn-ea"/>
        </a:defRPr>
      </a:lvl8pPr>
      <a:lvl9pPr marL="3886200" indent="-228600" algn="l" rtl="0" fontAlgn="base">
        <a:spcBef>
          <a:spcPct val="20000"/>
        </a:spcBef>
        <a:spcAft>
          <a:spcPct val="0"/>
        </a:spcAft>
        <a:buChar char="»"/>
        <a:defRPr sz="2000">
          <a:solidFill>
            <a:srgbClr val="006699"/>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Placeholder 2"/>
          <p:cNvSpPr>
            <a:spLocks noGrp="1"/>
          </p:cNvSpPr>
          <p:nvPr>
            <p:ph type="body" sz="quarter" idx="10"/>
          </p:nvPr>
        </p:nvSpPr>
        <p:spPr>
          <a:xfrm>
            <a:off x="0" y="6271591"/>
            <a:ext cx="5318986" cy="2087217"/>
          </a:xfrm>
        </p:spPr>
        <p:txBody>
          <a:bodyPr/>
          <a:lstStyle/>
          <a:p>
            <a:pPr>
              <a:spcBef>
                <a:spcPct val="50000"/>
              </a:spcBef>
              <a:buNone/>
            </a:pPr>
            <a:r>
              <a:rPr lang="en-US" sz="1800" dirty="0" smtClean="0">
                <a:latin typeface="Calibri" pitchFamily="34" charset="0"/>
              </a:rPr>
              <a:t>Natalia </a:t>
            </a:r>
            <a:r>
              <a:rPr lang="en-US" sz="1800" dirty="0" err="1" smtClean="0">
                <a:latin typeface="Calibri" pitchFamily="34" charset="0"/>
              </a:rPr>
              <a:t>Donoho</a:t>
            </a:r>
            <a:endParaRPr lang="en-US" sz="1800" dirty="0" smtClean="0">
              <a:latin typeface="Calibri" pitchFamily="34" charset="0"/>
            </a:endParaRPr>
          </a:p>
          <a:p>
            <a:pPr>
              <a:spcBef>
                <a:spcPct val="50000"/>
              </a:spcBef>
              <a:buNone/>
            </a:pPr>
            <a:r>
              <a:rPr lang="en-US" sz="1800" b="1" dirty="0" smtClean="0">
                <a:latin typeface="Calibri" pitchFamily="34" charset="0"/>
              </a:rPr>
              <a:t>NESDIS/OSPO/Satellite Products and Services Division</a:t>
            </a:r>
          </a:p>
          <a:p>
            <a:pPr>
              <a:spcBef>
                <a:spcPct val="50000"/>
              </a:spcBef>
              <a:buNone/>
            </a:pPr>
            <a:endParaRPr lang="en-US" sz="1800" dirty="0" smtClean="0"/>
          </a:p>
        </p:txBody>
      </p:sp>
      <p:sp>
        <p:nvSpPr>
          <p:cNvPr id="4" name="Title 3"/>
          <p:cNvSpPr>
            <a:spLocks noGrp="1"/>
          </p:cNvSpPr>
          <p:nvPr>
            <p:ph type="title"/>
          </p:nvPr>
        </p:nvSpPr>
        <p:spPr>
          <a:xfrm>
            <a:off x="0" y="1203298"/>
            <a:ext cx="9601200" cy="4991243"/>
          </a:xfrm>
          <a:noFill/>
        </p:spPr>
        <p:txBody>
          <a:bodyPr wrap="square">
            <a:spAutoFit/>
          </a:bodyPr>
          <a:lstStyle/>
          <a:p>
            <a:r>
              <a:rPr lang="en-US" sz="4000" b="1" dirty="0" smtClean="0"/>
              <a:t/>
            </a:r>
            <a:br>
              <a:rPr lang="en-US" sz="4000" b="1" dirty="0" smtClean="0"/>
            </a:br>
            <a:r>
              <a:rPr lang="en-US" sz="4000" b="1" dirty="0" smtClean="0">
                <a:latin typeface="Calibri" pitchFamily="34" charset="0"/>
              </a:rPr>
              <a:t>NOAA NESDIS Satellite Operations</a:t>
            </a:r>
            <a:br>
              <a:rPr lang="en-US" sz="4000" b="1" dirty="0" smtClean="0">
                <a:latin typeface="Calibri" pitchFamily="34" charset="0"/>
              </a:rPr>
            </a:br>
            <a:r>
              <a:rPr lang="en-US" sz="4000" b="1" dirty="0" smtClean="0">
                <a:solidFill>
                  <a:srgbClr val="FF0000"/>
                </a:solidFill>
                <a:latin typeface="Calibri" pitchFamily="34" charset="0"/>
              </a:rPr>
              <a:t>Disaster Mitigation</a:t>
            </a:r>
            <a:r>
              <a:rPr lang="en-US" sz="4000" b="1" dirty="0" smtClean="0">
                <a:solidFill>
                  <a:srgbClr val="3333CC"/>
                </a:solidFill>
                <a:latin typeface="Calibri" pitchFamily="34" charset="0"/>
              </a:rPr>
              <a:t/>
            </a:r>
            <a:br>
              <a:rPr lang="en-US" sz="4000" b="1" dirty="0" smtClean="0">
                <a:solidFill>
                  <a:srgbClr val="3333CC"/>
                </a:solidFill>
                <a:latin typeface="Calibri" pitchFamily="34" charset="0"/>
              </a:rPr>
            </a:br>
            <a:r>
              <a:rPr lang="en-US" sz="3600" dirty="0" smtClean="0">
                <a:latin typeface="Calibri" pitchFamily="34" charset="0"/>
              </a:rPr>
              <a:t/>
            </a:r>
            <a:br>
              <a:rPr lang="en-US" sz="3600" dirty="0" smtClean="0">
                <a:latin typeface="Calibri" pitchFamily="34" charset="0"/>
              </a:rPr>
            </a:br>
            <a:r>
              <a:rPr lang="en-US" sz="3200" dirty="0" smtClean="0">
                <a:latin typeface="Calibri" pitchFamily="34" charset="0"/>
              </a:rPr>
              <a:t>Presentation for NOAA Student Orientation</a:t>
            </a:r>
            <a:br>
              <a:rPr lang="en-US" sz="3200" dirty="0" smtClean="0">
                <a:latin typeface="Calibri" pitchFamily="34" charset="0"/>
              </a:rPr>
            </a:br>
            <a:r>
              <a:rPr lang="en-US" sz="3200" dirty="0" smtClean="0">
                <a:latin typeface="Calibri" pitchFamily="34" charset="0"/>
              </a:rPr>
              <a:t/>
            </a:r>
            <a:br>
              <a:rPr lang="en-US" sz="3200" dirty="0" smtClean="0">
                <a:latin typeface="Calibri" pitchFamily="34" charset="0"/>
              </a:rPr>
            </a:br>
            <a:r>
              <a:rPr lang="en-US" sz="2000" dirty="0" smtClean="0">
                <a:latin typeface="Calibri" pitchFamily="34" charset="0"/>
              </a:rPr>
              <a:t>May 30, 2013</a:t>
            </a:r>
            <a:r>
              <a:rPr lang="en-US" sz="4000" dirty="0" smtClean="0">
                <a:latin typeface="Calibri" pitchFamily="34" charset="0"/>
              </a:rPr>
              <a:t/>
            </a:r>
            <a:br>
              <a:rPr lang="en-US" sz="4000" dirty="0" smtClean="0">
                <a:latin typeface="Calibri" pitchFamily="34" charset="0"/>
              </a:rPr>
            </a:br>
            <a:r>
              <a:rPr lang="en-US" sz="4000" dirty="0" smtClean="0">
                <a:latin typeface="Calibri" pitchFamily="34" charset="0"/>
              </a:rPr>
              <a:t/>
            </a:r>
            <a:br>
              <a:rPr lang="en-US" sz="4000" dirty="0" smtClean="0">
                <a:latin typeface="Calibri" pitchFamily="34" charset="0"/>
              </a:rPr>
            </a:br>
            <a:endParaRPr lang="en-US" dirty="0">
              <a:latin typeface="Calibri" pitchFamily="34" charset="0"/>
            </a:endParaRPr>
          </a:p>
        </p:txBody>
      </p:sp>
      <p:sp>
        <p:nvSpPr>
          <p:cNvPr id="10" name="TextBox 9"/>
          <p:cNvSpPr txBox="1"/>
          <p:nvPr/>
        </p:nvSpPr>
        <p:spPr>
          <a:xfrm>
            <a:off x="6105816" y="5137898"/>
            <a:ext cx="2430379" cy="369332"/>
          </a:xfrm>
          <a:prstGeom prst="rect">
            <a:avLst/>
          </a:prstGeom>
          <a:noFill/>
        </p:spPr>
        <p:txBody>
          <a:bodyPr wrap="square" rtlCol="0">
            <a:spAutoFit/>
          </a:bodyPr>
          <a:lstStyle/>
          <a:p>
            <a:pPr>
              <a:buNone/>
            </a:pPr>
            <a:r>
              <a:rPr lang="en-US" sz="2000" dirty="0" smtClean="0">
                <a:solidFill>
                  <a:schemeClr val="tx1"/>
                </a:solidFill>
                <a:latin typeface="Calibri" pitchFamily="34" charset="0"/>
              </a:rPr>
              <a:t>@</a:t>
            </a:r>
            <a:r>
              <a:rPr lang="en-US" sz="2000" dirty="0" err="1" smtClean="0">
                <a:solidFill>
                  <a:schemeClr val="tx1"/>
                </a:solidFill>
                <a:latin typeface="Calibri" pitchFamily="34" charset="0"/>
              </a:rPr>
              <a:t>NOAASatellites</a:t>
            </a:r>
            <a:endParaRPr lang="en-US" sz="2000" dirty="0">
              <a:solidFill>
                <a:schemeClr val="tx1"/>
              </a:solidFill>
              <a:latin typeface="Calibri" pitchFamily="34" charset="0"/>
            </a:endParaRPr>
          </a:p>
        </p:txBody>
      </p:sp>
      <p:pic>
        <p:nvPicPr>
          <p:cNvPr id="9" name="Picture 8" descr="twitter-bird-white-on-blue.png"/>
          <p:cNvPicPr>
            <a:picLocks noChangeAspect="1"/>
          </p:cNvPicPr>
          <p:nvPr/>
        </p:nvPicPr>
        <p:blipFill>
          <a:blip r:embed="rId3" cstate="print"/>
          <a:stretch>
            <a:fillRect/>
          </a:stretch>
        </p:blipFill>
        <p:spPr>
          <a:xfrm>
            <a:off x="5468662" y="5044964"/>
            <a:ext cx="577412" cy="577412"/>
          </a:xfrm>
          <a:prstGeom prst="rect">
            <a:avLst/>
          </a:prstGeom>
        </p:spPr>
      </p:pic>
      <p:pic>
        <p:nvPicPr>
          <p:cNvPr id="11" name="Picture 10" descr="f_logo.png"/>
          <p:cNvPicPr>
            <a:picLocks noChangeAspect="1"/>
          </p:cNvPicPr>
          <p:nvPr/>
        </p:nvPicPr>
        <p:blipFill>
          <a:blip r:embed="rId4" cstate="print"/>
          <a:stretch>
            <a:fillRect/>
          </a:stretch>
        </p:blipFill>
        <p:spPr>
          <a:xfrm>
            <a:off x="1154167" y="5013433"/>
            <a:ext cx="564274" cy="564274"/>
          </a:xfrm>
          <a:prstGeom prst="rect">
            <a:avLst/>
          </a:prstGeom>
        </p:spPr>
      </p:pic>
      <p:sp>
        <p:nvSpPr>
          <p:cNvPr id="12" name="Rectangle 11"/>
          <p:cNvSpPr/>
          <p:nvPr/>
        </p:nvSpPr>
        <p:spPr>
          <a:xfrm>
            <a:off x="1801209" y="5139366"/>
            <a:ext cx="3637894" cy="369332"/>
          </a:xfrm>
          <a:prstGeom prst="rect">
            <a:avLst/>
          </a:prstGeom>
        </p:spPr>
        <p:txBody>
          <a:bodyPr wrap="square">
            <a:spAutoFit/>
          </a:bodyPr>
          <a:lstStyle/>
          <a:p>
            <a:pPr>
              <a:buNone/>
            </a:pPr>
            <a:r>
              <a:rPr lang="en-US" sz="1800" dirty="0" smtClean="0">
                <a:solidFill>
                  <a:schemeClr val="tx1"/>
                </a:solidFill>
                <a:latin typeface="Calibri" pitchFamily="34" charset="0"/>
              </a:rPr>
              <a:t>www.facebook.com/NOAANESDIS</a:t>
            </a:r>
            <a:r>
              <a:rPr lang="en-US" sz="2000" dirty="0" smtClean="0">
                <a:solidFill>
                  <a:schemeClr val="tx1"/>
                </a:solidFill>
                <a:latin typeface="Calibri" pitchFamily="34" charset="0"/>
              </a:rPr>
              <a:t> </a:t>
            </a:r>
            <a:endParaRPr lang="en-US" sz="2000" dirty="0">
              <a:solidFill>
                <a:schemeClr val="tx1"/>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088B5E50-7CC4-44A7-960A-802FEFF2BED3}" type="slidenum">
              <a:rPr lang="en-US">
                <a:latin typeface="Arial" pitchFamily="34" charset="0"/>
              </a:rPr>
              <a:pPr/>
              <a:t>10</a:t>
            </a:fld>
            <a:endParaRPr lang="en-US">
              <a:latin typeface="Arial" pitchFamily="34" charset="0"/>
            </a:endParaRPr>
          </a:p>
        </p:txBody>
      </p:sp>
      <p:sp>
        <p:nvSpPr>
          <p:cNvPr id="8195" name="Rectangle 8"/>
          <p:cNvSpPr>
            <a:spLocks noGrp="1" noChangeArrowheads="1"/>
          </p:cNvSpPr>
          <p:nvPr>
            <p:ph type="title"/>
          </p:nvPr>
        </p:nvSpPr>
        <p:spPr/>
        <p:txBody>
          <a:bodyPr/>
          <a:lstStyle/>
          <a:p>
            <a:pPr eaLnBrk="1" hangingPunct="1"/>
            <a:r>
              <a:rPr lang="en-US" dirty="0" smtClean="0"/>
              <a:t>Smoke and Fire Products</a:t>
            </a:r>
          </a:p>
        </p:txBody>
      </p:sp>
      <p:pic>
        <p:nvPicPr>
          <p:cNvPr id="10" name="Picture 9" descr="Baldy_Fire_NM20120524.gif"/>
          <p:cNvPicPr>
            <a:picLocks noChangeAspect="1"/>
          </p:cNvPicPr>
          <p:nvPr/>
        </p:nvPicPr>
        <p:blipFill>
          <a:blip r:embed="rId3" cstate="print"/>
          <a:stretch>
            <a:fillRect/>
          </a:stretch>
        </p:blipFill>
        <p:spPr>
          <a:xfrm>
            <a:off x="389575" y="1907652"/>
            <a:ext cx="4797279" cy="3595116"/>
          </a:xfrm>
          <a:prstGeom prst="rect">
            <a:avLst/>
          </a:prstGeom>
        </p:spPr>
      </p:pic>
      <p:sp>
        <p:nvSpPr>
          <p:cNvPr id="8201" name="Text Box 18"/>
          <p:cNvSpPr txBox="1">
            <a:spLocks noChangeArrowheads="1"/>
          </p:cNvSpPr>
          <p:nvPr/>
        </p:nvSpPr>
        <p:spPr bwMode="auto">
          <a:xfrm>
            <a:off x="5947770" y="1523308"/>
            <a:ext cx="2800090" cy="388455"/>
          </a:xfrm>
          <a:prstGeom prst="rect">
            <a:avLst/>
          </a:prstGeom>
          <a:noFill/>
          <a:ln w="63500">
            <a:noFill/>
            <a:miter lim="800000"/>
            <a:headEnd/>
            <a:tailEnd/>
          </a:ln>
        </p:spPr>
        <p:txBody>
          <a:bodyPr wrap="none" lIns="96661" tIns="48331" rIns="96661" bIns="48331">
            <a:spAutoFit/>
          </a:bodyPr>
          <a:lstStyle/>
          <a:p>
            <a:pPr>
              <a:buNone/>
            </a:pPr>
            <a:r>
              <a:rPr lang="en-US" dirty="0">
                <a:solidFill>
                  <a:schemeClr val="tx1"/>
                </a:solidFill>
                <a:effectLst/>
              </a:rPr>
              <a:t>Daily Smoke Product</a:t>
            </a:r>
          </a:p>
        </p:txBody>
      </p:sp>
      <p:sp>
        <p:nvSpPr>
          <p:cNvPr id="14" name="Text Box 18"/>
          <p:cNvSpPr txBox="1">
            <a:spLocks noChangeArrowheads="1"/>
          </p:cNvSpPr>
          <p:nvPr/>
        </p:nvSpPr>
        <p:spPr bwMode="auto">
          <a:xfrm>
            <a:off x="1351431" y="1539628"/>
            <a:ext cx="2197361" cy="388455"/>
          </a:xfrm>
          <a:prstGeom prst="rect">
            <a:avLst/>
          </a:prstGeom>
          <a:noFill/>
          <a:ln w="63500">
            <a:noFill/>
            <a:miter lim="800000"/>
            <a:headEnd/>
            <a:tailEnd/>
          </a:ln>
        </p:spPr>
        <p:txBody>
          <a:bodyPr wrap="none" lIns="96661" tIns="48331" rIns="96661" bIns="48331">
            <a:spAutoFit/>
          </a:bodyPr>
          <a:lstStyle/>
          <a:p>
            <a:pPr>
              <a:buNone/>
            </a:pPr>
            <a:r>
              <a:rPr lang="en-US" dirty="0" smtClean="0">
                <a:solidFill>
                  <a:schemeClr val="tx1"/>
                </a:solidFill>
                <a:effectLst/>
              </a:rPr>
              <a:t>Satellite Imagery</a:t>
            </a:r>
            <a:endParaRPr lang="en-US" dirty="0">
              <a:solidFill>
                <a:schemeClr val="tx1"/>
              </a:solidFill>
              <a:effectLst/>
            </a:endParaRPr>
          </a:p>
        </p:txBody>
      </p:sp>
      <p:pic>
        <p:nvPicPr>
          <p:cNvPr id="104450" name="Picture 2" descr="http://www.nnvl.noaa.gov/images/high_resolution/1338v1_20130503-CaliforniaFire-SVIChannels.png"/>
          <p:cNvPicPr>
            <a:picLocks noChangeAspect="1" noChangeArrowheads="1"/>
          </p:cNvPicPr>
          <p:nvPr/>
        </p:nvPicPr>
        <p:blipFill>
          <a:blip r:embed="rId4" cstate="print"/>
          <a:srcRect/>
          <a:stretch>
            <a:fillRect/>
          </a:stretch>
        </p:blipFill>
        <p:spPr bwMode="auto">
          <a:xfrm>
            <a:off x="378290" y="4382813"/>
            <a:ext cx="4822829" cy="2711669"/>
          </a:xfrm>
          <a:prstGeom prst="rect">
            <a:avLst/>
          </a:prstGeom>
          <a:noFill/>
        </p:spPr>
      </p:pic>
      <p:sp>
        <p:nvSpPr>
          <p:cNvPr id="102402" name="AutoShape 2" descr="data:image/jpeg;base64,/9j/4AAQSkZJRgABAQAAAQABAAD/2wCEAAkGBxQSEBQUEBQUFRQUFBUUFBQUFBQUFBQVFBQWFhQUFBQYHCggGBwlHBUUITEhJSkrLi4uFx8zODMsNygtLiwBCgoKDg0OGxAQGywkICQsLCwsLCwsLCwsLCwsLCwsLCwsLCwsLCwsLCwsLCwsLCwsLCwsLCwsLCwsLiwsLCwsLP/AABEIAKgBLAMBIgACEQEDEQH/xAAcAAABBQEBAQAAAAAAAAAAAAAAAQIDBAUGBwj/xAA9EAABAwMCAwUGBAMHBQAAAAABAAIRAwQhEjEFQVEGEyJhcQcygZGhsRRCwfAkM7IjQ2Jyc9HxFRYXVJL/xAAZAQADAQEBAAAAAAAAAAAAAAAAAgMBBAX/xAAsEQACAgEDAgQFBQEAAAAAAAAAAQIRAwQSITFBExRRoSJhgZHhBRUyQsFi/9oADAMBAAIRAxEAPwDw9CELAFQhCABCEIAEISoAEIQEGgnAIATgFgCgJwQApGtSsokIApGBOa1PDUjZWMQARpTwE4BJZVRIiEkKUhJCLDaRaUQpCEwhbYrVDCEQlTgFti0MhIVIQoytRjGkJpCekKYQiITCFKUxwTIRojKROISLRREJUiAEQhC0wnsGg1aYOQXsBETILhIjmuw9rHCKVC9ptt2MptdQa5wY0taXd7VaTpaIBhrQY5jnMnkOGmK9I5xUZgb+8Nl3vteH8bS0wP4frG9xXI3GfDp6dIwtMPOUIQsAEISoAEIQEGghKhYAkJUoRCAFCe1NCe1YMhQpWJrWqVrUsmVih7Wp4ahjVJpUWzojEQBPhKAlhJZRIjITVMQo3BamY0MKjIUhTSE6EZGUoTnBIFolAUxwT0iEYyKEikITHJ0ybVDHJhT3JiZCMYQkTikKYQakSpEACRKkWmFnhomtS/1Gf1Bd97ZhN9ROkD+FZ70N2rVo5CcRn1HJcFwv+fS/1af9YXee2Ig3tEtAaPwzQAydIivXBiDjIO89cTA0w84QhCwASoQgAQhKg0EoSJwWGglAQE5oWAgATmhKApWMWNlIxH02qdjElNqnYFCUjqhERrE7SpA1P0KTkdCiQQhTFiTSiw2kJTSpS1MhMmI0Rwo3KVyhKZCMAiErWpUwpGhKUQgQRRvapEi1GNFUhJKmexROCqmQaoYSmpSkTCCJE5IgBEJUiDCfh5ArU5mO8ZMTPvDaM/Jd97YhqvaRw8/hhJ0gf39fS0gTEN0jPTnueBsHAVqZdAAqMJJ2ADhMrtfaxfMqXdF1F7XMNuIcCHN/n14DYcQABAgE7TzWow4JCEBABCWEoCWFlmjUsJwal0oNGQnNCXSla1YFDg1TNpJadNT0mKcpF4wsibST2BWdCQMU91l1joWm1WGMSUmqyxihOR0wiI1idpUganQo7i20g0ppYrQah1NG8zaU3sUTmK45iYWp1MVxKDmKN1JaDmKF7VWMxHjKgCCE9zUoEp7IuJG1qUtUoYnhqzcaoFTQjulbNNBpo3meGUH0SFWqBatUYWdXVoSshlgkVikSpFY5WIgpUiAESJUIAn4eJrUwIzUZuJHvDcc/Rdt7W7eo28pB7w7+HGnTT0hrTXrFo995MjxSTJDgcLiuGfz6X+rT/rC7v2xGbyiQQ/8AhskCAHfirnUPF0M5GDutQp50nBIlAWGjgEoCQJwQahwCeGpoUjClY6DQnCmntUrQpuRVQGMap6bUrVNTapSkXjERrUulOeOiYx2UhUtMYrNNiSixXaNJcs50dUIkAak0K4aSBQUvEKbSsxie5qtNpKOq1Lvtm7eCnpTHtVoU1HUYqKQjRVDUlan1VkU1NWoy30Tb6YKPBivpYTG01pNoTyTnW6t4qJvF3KTaacKatCkh1OEu8NlFTRlSd3hPAynPQ5GUULhizK4WxdNgLLqrqxM5M6KJTVI5MK6jhY2EicmrRQSJUhQA6lU0ua4RLSCAciQZyOi0+0vaGrfVRVrhmprBT8IfkBznCdTiSfFG+wCykiDACckCUINFBTgkhOasBDmpwCRqnYErZRKxWKVqVjFMGKLkdEYsawq7QVRrFZoOUp8ovAs9xKayyyp2OVqgFyym0dCgmOo0FdZSxhOo0pWhQt1wZMp2wiqKlvbEnZS3FvHJdHY2ExhLxXh0Nkc9wuXxrkUaXQ5U0oCjqU+a1H0RCqPpxMq8ZiNGbpSFisPYimzKtuJ0QModVbp2+oQpAzKuWlJTlkY0UZjrWEot/L9/v7LWr0chWKdnLcBK8roajnnW+dlRuqRC6qtaQJWRxClJgKmLLyTlHgwXMVeo46h6rZfZkCVn914l2wyJnPKLIrmnhZlaiuiqW0hVqlkVTHmSJ5MVnLVqcKAhbt7YkSst9KN1348ikjzsuJxZVSKVzExwVbINDEJUi0wRInJEGCgJ0JQFK1ixsZIjhSsp4T+5U5YISORSMCuympmmEtMeWEMykbKKNEzCpQ5Rg4hNqSYCnVlrpD6Li53pt/uVYcyFBTpxt5T91YYDzSSfoUgvUsU3YWlwwSY3WRQBcQGiSeXVdF2VqN77S5ruexGrw+8IJ2gHzgLlzJ7XR043yb1pw9xbICuVaTGMb4jqPvSMCdoI3W5RqtzTpOYR7wA8ZG8Z+B+Sy+LwKep43n5heQ02+TrUx9p2sp0w1rqEwAC5r8mPzQRG3L6p7u0ttUY4VNbXcvCCPvj1XD16oLscz98JjXTt8wujwItck+jtG3d3bHvikeeJ8Mz6qlUqkEhw6ifMLPGU0tPVNHDFDPIy/RZqMBWHUCOSzrao4GQf38Vqvv3P98AmAJGNhCnOLTGi0xjAtC3bt5rFq1nB0NGN/UdFfsbtz3aQ1wkYOmYPnHJLKDqzVJG1b2wd6jkrVCgZiI8incLGqCTJGDEGCOsLcZa84UVyEppGNVsZCyncHcHEgY5LtnUhGByE+vUKs6gtpxJrJZxNxw851BY11YaTIC7y9ojksK/o4KeGRpjOmcwzKbXbG6lMB6kuTjK6r5JmNdHGVzl22CYXT3FuSOiweIWTmnrK9HTSS4s4tRFtdDLIUTleaI/3/wBvmm1mhdykcDhwUkic4JFQiNRCVIgC0xqlIhSW9vPNWXWqhKas6Y420U2ZT9Od09ludUfddF2f7K1bx5p0QAWt1lzsNABA+O/JTlkSKRxtowzBiA6MTAPPqrIs2GkKmpjZqaMuGoYB1GmPFpzlwbHLdbNbsvc27Hu0u5EuEYb4eQOoGXCTsI3yueu6BjMkkn6qanGXRlXFpW0RNInB+Kt06A3KoU6bm7/BXg7mU0/kZj+aHlsbJ+YgJtNpdsFO2R6+Si2XXJe4BxD8NU1NYwuLS2XjVE/mbOztvkp+G8cfavc9kHUHNMtaT4syCRgyqL6DgJIjp1yqtS2eDLhif0SKpO7GfCqjS4VxapScXUyQDAcBiWgEaZ/LuRhX77jDqwGo7QIzEfpyXP0vTzU7zA9Uk8cWxoTpD+9z6/RWWOOkfv4LNNeCtenJADcnkBkylyKkNGVsW3qTOM/JI9isssqjGy5pBM4I5bGQVA90YUe/BTsOpuU+rGDHmVl3lXEDmo7e5dELXibVmeIk6NekAcvIPmY+qnbxGmGva06TGHai2CZwI6/ose4utDYnPI7+cR5wPmueu6hndPi02/lsTJn2I9P7KcctzUp0numo/wAJcDDTBlpLpMGCc4zhenss3NzgtIBHPEcivle3rGm8Pbu3bfB/KfmR8l6F2b9plem1jK0VG0g4iSQ4gMJgkDaTAHIDbZVnoVHmPJyPO8nyPZHUoKq1mLnuD+0SlcseRSexzWkgEy0wJMuAhowTnkD5TyjPaVWlwqU2n+1wWzApgiRPPnHquSWnk7SRTHJ9WdZekgx8lkXdI8ypbvjNOpoqUnDPI4MwCRHlIVO8vJPr0XHtadM7kZVWzaXknlyVO/6jAVtz/EY3KhfQ1apPouiL55FfyIWsBA6rMvqRMiMBalo2TpPJXq1iqxnskI1aOFrUZEAbKjWou3hdTxbhRGWg+axqjCGx9V6OLMmrRxZMfqYj8qItVuqzSVE8rtTOGS9SEsTYUhKanJtI1LdpBVwXgaHDS0y3TmTE/mHQqWwoY2MxturVnwYvpuccCfCuCeSKfxHowg64M9tZ2DsSOXQ4P0VuneOYDDj8zt8FJacKlx1Hn+wVNd0qYfob722B9FKU4N11KxjJcklnd1Kgkl0QJk4jzHyScRtwBIEiFo8Kt29yXt91uH9Y/YWe4a9Whr4kn0XMpfG64SLf15MtlLEx80ttw+pVnQ2eZ6BalDh1QkAtI1e7LSPQ7bLteC8HbRpVJmAfEQOojHVNl1WxcdRI4r6nn9vavBIc3S6IhafBrNod42zvHwWxZcH7+uRJbDXOAIgu5NnkN/stOjwfupLtLo97OwO41fHqufLqbVd2WhBIxrwM1AEgEKteW+tsN5dP3stzivAw1zSD78Q3eRzM/L1hSWHBSXSNQbpJmIG+xUYzSSaGfJzH/TGtb9JCqXtrAIbk4MjpEyuqu7UsOQDIJAByI3/4WNcUxkvMSfOB0HmVfHlldsRxRzhtzIHQrf4a51ENqUnQ9jgQeYI55EJ9GmH1DO4GIE+UlSXvDnNoOcSWxyJVpZd1IRQoTifHHVPfDNRJL3gQ5xMb8vpzWU58n4JrbJzhzzz8xuFO/gj2AF+poG+CE3wLuFszrx0fdLbeXNXq9sJGoenVUrio1haM5PLM+SpF7lSEfDsbfuk5A5DCyaw81t3jGyIyHDmMhU7qyESM8lTHNKieSLZmUnECBORmOkggHrkArR4Zb0nYLiHl3hOkgNBa7UcbmQ0AeZ2jNa1ojXBGOfiAA8y44AlbVKyc2Hgtcxri1pbJ2aXgAxmQeX0wuiUqJY431GttH0mjTrbrLmS4FkgQHtlpyG4BULqenAkwAuxt3MNLLskS0FpBZM4kuOMzyySfNZ9rwt9erh2QSBPIkk7chv8ANee9QtzOzw6Rn0Gw0ETO5+Gy27O4LhJ9Pjz/AETa3BHtlsZkgxz9CpeHWD2ktOCMwZz8VyZJxkrKx4JWWxBnqP3lU30Xa9sLftrZzgNvt++Sju2DVgRHvT1H6KSlRQwW2/iB5robGgXgSMfquafeltUeEwHZH2+q7zgddj2gGBqgtnqnlfFk7XYzq/DJ5Lj+P8Gh2BAzJXqldgbM9Jx02+65Xj+hzSHD0O0IxzcGK6kjyi7swDhwKoOp9V0fEbHTJaDGdvosunQOdQ68jMjlC9rFmuN2cGTFyZzqSaGq66lCgc1dClZCUKPRLextaVOrN7RLgdJ0vEiDHhHNTNp2QDi27oNawRGuS5xEhv8AiHmvJNSNS5XoL6yZTzldInsvCncPawd5cUmvqAOP9o2Gg884Bjktiy4dwek8VPx9B1QgluqszSC7mY/VeBhyUOWx0EVdtsyWsk+nB7U21tXV3hl9ZMY4Al4rNMn80swOe0nZb1nw7hjR4OIW5LfeJezOP83y/VfPIeniseqFoIVXUbzcn3r7H01c3HDS6lou7YaJJPfU5c7SQ0ETsJJWVeusHFprcQoEHAayo0AGcuJH3K+ee9KO8PVEtBjlzQsdTJd2fS/DqvDKZcGXds5zvzGqwkA4gFVO2nD21bK4bb1qTi8NDND6UjxNJJOoQIBGJOdivnZtU9VNTuXdUq0MIu0ugyz31bPqO34DTNGi19wx7mBup/gOshmkkAYAJzCnvuEtFF4p1WNcGkNJI0N5yfjJ+K+YKPEnjZ3yUlXjFQiNTo6ThY9NG/4L7sbd/wBv7HvnZLsxRbZ0X3FUGroJfqe2AXlzodnfOTvIKP8Asyzc8/xDXBwxFRks5+GDnK+d33riIyoHVid1TykH1XuxXmabqT+yPp694A0Ux+HLX923QxgewDBEanHeI5hcy7sXcv1Pu3NbOPC8OABnAnpv/wALwUViE+rePIALiQNgSSB6BY9FHsEdS0uvt+T6W4V2FpCk0PdgAHBBJJz4ncwtS+7OMqFxLGgxAJ29YXyu3ilQN0h7gDEgOMGNpTjxSoRBe/8A+3c9+a3yUKqvcXzDu93t+T1ntn2cqy00aZqaWxNIF2SYG3mk4R7Na1wKb3ubSLclp8RiOg814/8AiCNi4ehIUtK/qN92o8ej3D7FZHRuPCkPLVJ9j1C+7EXH4sUGDW2C7VpIAAExPwWdxvg1S30yDDmk6RBjkQSFwA4hUme8qfB7sb+fmfmVE+4J95zj6kn7o8nLj4vYPNL0N19kQ1z/ABNETMH1GOeQFs8C4W8sDnQAQDpeYAI232Pp08lw/e+ZQanmVSWnlKNbhY6iKd0exdm+HV7w/wAstZTGiSMAxs2cmBC7yx7IlgY8ga9OQ3aY5ncr5lp3Lm+69w9CR9lPR4pVZ7laq3/K946dD5D5KH7fFvljPVt9OD6NtuBVDXIc0lrXkF0fl0ggeuYUtbhDtNTvBGwADZkbchuvnU8fuSINzXOZ/nVN+vvbph45cf8AsV+X99U5bc+ST9tXqb5pnqXYvijvxNThlw17aoqPdRfUkPdTjvWMeD4mu0EEeWDBC6riPZCs54LTpkbx16r55bxGqKpq95U7x06n63azO8vmTsFr0+2F4AB+LuYEQO/q8tvzKuXQwk7RmPVSSqz0ztLwB9JupzIOAY+Z+oUnAuCV6rB3bX+EyDqDQZgQJXlXEe0lxXM1a9Vxxk1HctuarW3HLimZp3Fdp6tq1B9iueP6dLvLiystWu3U+j7ipWoUW95avfMye9D9PKDpYMH9Fmm3NQHVSicNnYTnaF40PaFxICPxtfH+Kf0ykuPaDxGoxzH3dUtdhw8In4gSNuSpk/T93Rk4apR6/wCnZce7PXFOtT7um6oyq/usATqLXOxHKGkmcQpez/AaZrd3dU3AF4l0PORMB8EeGYyM+fJed2na+9pGad1WG27y4YMjDpHJSDtpfa9f4utqmZ1/pt8ELRTSSTQz1cXZ7h/4itjqPe1BqyAI0jpEyY+K807TdkRa3DqXeU3QAQSWgwZiRKya/tG4i8Q+6qkbY0s/pAlYtbjdV7tTnSTuTk/NXngl/Tj62JjzJfzd/QxUsoQu488VAKELDQCJQhACyiUIQAakupCEG2LrS94hCwLYmtJqQhaFgXJqEIMFRKEIAJSShCDQlEoQgwNSJQhAACjUhCAAFEoQgBZRqQhAAShCEGhKWUIQAkoQhACyiUIQY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data:image/jpeg;base64,/9j/4AAQSkZJRgABAQAAAQABAAD/2wCEAAkGBxQSEBQUEBQUFRQUFBUUFBQUFBQUFBQVFBQWFhQUFBQYHCggGBwlHBUUITEhJSkrLi4uFx8zODMsNygtLiwBCgoKDg0OGxAQGywkICQsLCwsLCwsLCwsLCwsLCwsLCwsLCwsLCwsLCwsLCwsLCwsLCwsLCwsLCwsLiwsLCwsLP/AABEIAKgBLAMBIgACEQEDEQH/xAAcAAABBQEBAQAAAAAAAAAAAAAAAQIDBAUGBwj/xAA9EAABAwMCAwUGBAMHBQAAAAABAAIRAwQhEjEFQVEGEyJhcQcygZGhsRRCwfAkM7IjQ2Jyc9HxFRYXVJL/xAAZAQADAQEBAAAAAAAAAAAAAAAAAgMBBAX/xAAsEQACAgEDAgQFBQEAAAAAAAAAAQIRAwQSITFBExRRoSJhgZHhBRUyQsFi/9oADAMBAAIRAxEAPwDw9CELAFQhCABCEIAEISoAEIQEGgnAIATgFgCgJwQApGtSsokIApGBOa1PDUjZWMQARpTwE4BJZVRIiEkKUhJCLDaRaUQpCEwhbYrVDCEQlTgFti0MhIVIQoytRjGkJpCekKYQiITCFKUxwTIRojKROISLRREJUiAEQhC0wnsGg1aYOQXsBETILhIjmuw9rHCKVC9ptt2MptdQa5wY0taXd7VaTpaIBhrQY5jnMnkOGmK9I5xUZgb+8Nl3vteH8bS0wP4frG9xXI3GfDp6dIwtMPOUIQsAEISoAEIQEGghKhYAkJUoRCAFCe1NCe1YMhQpWJrWqVrUsmVih7Wp4ahjVJpUWzojEQBPhKAlhJZRIjITVMQo3BamY0MKjIUhTSE6EZGUoTnBIFolAUxwT0iEYyKEikITHJ0ybVDHJhT3JiZCMYQkTikKYQakSpEACRKkWmFnhomtS/1Gf1Bd97ZhN9ROkD+FZ70N2rVo5CcRn1HJcFwv+fS/1af9YXee2Ig3tEtAaPwzQAydIivXBiDjIO89cTA0w84QhCwASoQgAQhKg0EoSJwWGglAQE5oWAgATmhKApWMWNlIxH02qdjElNqnYFCUjqhERrE7SpA1P0KTkdCiQQhTFiTSiw2kJTSpS1MhMmI0Rwo3KVyhKZCMAiErWpUwpGhKUQgQRRvapEi1GNFUhJKmexROCqmQaoYSmpSkTCCJE5IgBEJUiDCfh5ArU5mO8ZMTPvDaM/Jd97YhqvaRw8/hhJ0gf39fS0gTEN0jPTnueBsHAVqZdAAqMJJ2ADhMrtfaxfMqXdF1F7XMNuIcCHN/n14DYcQABAgE7TzWow4JCEBABCWEoCWFlmjUsJwal0oNGQnNCXSla1YFDg1TNpJadNT0mKcpF4wsibST2BWdCQMU91l1joWm1WGMSUmqyxihOR0wiI1idpUganQo7i20g0ppYrQah1NG8zaU3sUTmK45iYWp1MVxKDmKN1JaDmKF7VWMxHjKgCCE9zUoEp7IuJG1qUtUoYnhqzcaoFTQjulbNNBpo3meGUH0SFWqBatUYWdXVoSshlgkVikSpFY5WIgpUiAESJUIAn4eJrUwIzUZuJHvDcc/Rdt7W7eo28pB7w7+HGnTT0hrTXrFo995MjxSTJDgcLiuGfz6X+rT/rC7v2xGbyiQQ/8AhskCAHfirnUPF0M5GDutQp50nBIlAWGjgEoCQJwQahwCeGpoUjClY6DQnCmntUrQpuRVQGMap6bUrVNTapSkXjERrUulOeOiYx2UhUtMYrNNiSixXaNJcs50dUIkAak0K4aSBQUvEKbSsxie5qtNpKOq1Lvtm7eCnpTHtVoU1HUYqKQjRVDUlan1VkU1NWoy30Tb6YKPBivpYTG01pNoTyTnW6t4qJvF3KTaacKatCkh1OEu8NlFTRlSd3hPAynPQ5GUULhizK4WxdNgLLqrqxM5M6KJTVI5MK6jhY2EicmrRQSJUhQA6lU0ua4RLSCAciQZyOi0+0vaGrfVRVrhmprBT8IfkBznCdTiSfFG+wCykiDACckCUINFBTgkhOasBDmpwCRqnYErZRKxWKVqVjFMGKLkdEYsawq7QVRrFZoOUp8ovAs9xKayyyp2OVqgFyym0dCgmOo0FdZSxhOo0pWhQt1wZMp2wiqKlvbEnZS3FvHJdHY2ExhLxXh0Nkc9wuXxrkUaXQ5U0oCjqU+a1H0RCqPpxMq8ZiNGbpSFisPYimzKtuJ0QModVbp2+oQpAzKuWlJTlkY0UZjrWEot/L9/v7LWr0chWKdnLcBK8roajnnW+dlRuqRC6qtaQJWRxClJgKmLLyTlHgwXMVeo46h6rZfZkCVn914l2wyJnPKLIrmnhZlaiuiqW0hVqlkVTHmSJ5MVnLVqcKAhbt7YkSst9KN1348ikjzsuJxZVSKVzExwVbINDEJUi0wRInJEGCgJ0JQFK1ixsZIjhSsp4T+5U5YISORSMCuympmmEtMeWEMykbKKNEzCpQ5Rg4hNqSYCnVlrpD6Li53pt/uVYcyFBTpxt5T91YYDzSSfoUgvUsU3YWlwwSY3WRQBcQGiSeXVdF2VqN77S5ruexGrw+8IJ2gHzgLlzJ7XR043yb1pw9xbICuVaTGMb4jqPvSMCdoI3W5RqtzTpOYR7wA8ZG8Z+B+Sy+LwKep43n5heQ02+TrUx9p2sp0w1rqEwAC5r8mPzQRG3L6p7u0ttUY4VNbXcvCCPvj1XD16oLscz98JjXTt8wujwItck+jtG3d3bHvikeeJ8Mz6qlUqkEhw6ifMLPGU0tPVNHDFDPIy/RZqMBWHUCOSzrao4GQf38Vqvv3P98AmAJGNhCnOLTGi0xjAtC3bt5rFq1nB0NGN/UdFfsbtz3aQ1wkYOmYPnHJLKDqzVJG1b2wd6jkrVCgZiI8incLGqCTJGDEGCOsLcZa84UVyEppGNVsZCyncHcHEgY5LtnUhGByE+vUKs6gtpxJrJZxNxw851BY11YaTIC7y9ojksK/o4KeGRpjOmcwzKbXbG6lMB6kuTjK6r5JmNdHGVzl22CYXT3FuSOiweIWTmnrK9HTSS4s4tRFtdDLIUTleaI/3/wBvmm1mhdykcDhwUkic4JFQiNRCVIgC0xqlIhSW9vPNWXWqhKas6Y420U2ZT9Od09ludUfddF2f7K1bx5p0QAWt1lzsNABA+O/JTlkSKRxtowzBiA6MTAPPqrIs2GkKmpjZqaMuGoYB1GmPFpzlwbHLdbNbsvc27Hu0u5EuEYb4eQOoGXCTsI3yueu6BjMkkn6qanGXRlXFpW0RNInB+Kt06A3KoU6bm7/BXg7mU0/kZj+aHlsbJ+YgJtNpdsFO2R6+Si2XXJe4BxD8NU1NYwuLS2XjVE/mbOztvkp+G8cfavc9kHUHNMtaT4syCRgyqL6DgJIjp1yqtS2eDLhif0SKpO7GfCqjS4VxapScXUyQDAcBiWgEaZ/LuRhX77jDqwGo7QIzEfpyXP0vTzU7zA9Uk8cWxoTpD+9z6/RWWOOkfv4LNNeCtenJADcnkBkylyKkNGVsW3qTOM/JI9isssqjGy5pBM4I5bGQVA90YUe/BTsOpuU+rGDHmVl3lXEDmo7e5dELXibVmeIk6NekAcvIPmY+qnbxGmGva06TGHai2CZwI6/ose4utDYnPI7+cR5wPmueu6hndPi02/lsTJn2I9P7KcctzUp0numo/wAJcDDTBlpLpMGCc4zhenss3NzgtIBHPEcivle3rGm8Pbu3bfB/KfmR8l6F2b9plem1jK0VG0g4iSQ4gMJgkDaTAHIDbZVnoVHmPJyPO8nyPZHUoKq1mLnuD+0SlcseRSexzWkgEy0wJMuAhowTnkD5TyjPaVWlwqU2n+1wWzApgiRPPnHquSWnk7SRTHJ9WdZekgx8lkXdI8ypbvjNOpoqUnDPI4MwCRHlIVO8vJPr0XHtadM7kZVWzaXknlyVO/6jAVtz/EY3KhfQ1apPouiL55FfyIWsBA6rMvqRMiMBalo2TpPJXq1iqxnskI1aOFrUZEAbKjWou3hdTxbhRGWg+axqjCGx9V6OLMmrRxZMfqYj8qItVuqzSVE8rtTOGS9SEsTYUhKanJtI1LdpBVwXgaHDS0y3TmTE/mHQqWwoY2MxturVnwYvpuccCfCuCeSKfxHowg64M9tZ2DsSOXQ4P0VuneOYDDj8zt8FJacKlx1Hn+wVNd0qYfob722B9FKU4N11KxjJcklnd1Kgkl0QJk4jzHyScRtwBIEiFo8Kt29yXt91uH9Y/YWe4a9Whr4kn0XMpfG64SLf15MtlLEx80ttw+pVnQ2eZ6BalDh1QkAtI1e7LSPQ7bLteC8HbRpVJmAfEQOojHVNl1WxcdRI4r6nn9vavBIc3S6IhafBrNod42zvHwWxZcH7+uRJbDXOAIgu5NnkN/stOjwfupLtLo97OwO41fHqufLqbVd2WhBIxrwM1AEgEKteW+tsN5dP3stzivAw1zSD78Q3eRzM/L1hSWHBSXSNQbpJmIG+xUYzSSaGfJzH/TGtb9JCqXtrAIbk4MjpEyuqu7UsOQDIJAByI3/4WNcUxkvMSfOB0HmVfHlldsRxRzhtzIHQrf4a51ENqUnQ9jgQeYI55EJ9GmH1DO4GIE+UlSXvDnNoOcSWxyJVpZd1IRQoTifHHVPfDNRJL3gQ5xMb8vpzWU58n4JrbJzhzzz8xuFO/gj2AF+poG+CE3wLuFszrx0fdLbeXNXq9sJGoenVUrio1haM5PLM+SpF7lSEfDsbfuk5A5DCyaw81t3jGyIyHDmMhU7qyESM8lTHNKieSLZmUnECBORmOkggHrkArR4Zb0nYLiHl3hOkgNBa7UcbmQ0AeZ2jNa1ojXBGOfiAA8y44AlbVKyc2Hgtcxri1pbJ2aXgAxmQeX0wuiUqJY431GttH0mjTrbrLmS4FkgQHtlpyG4BULqenAkwAuxt3MNLLskS0FpBZM4kuOMzyySfNZ9rwt9erh2QSBPIkk7chv8ANee9QtzOzw6Rn0Gw0ETO5+Gy27O4LhJ9Pjz/AETa3BHtlsZkgxz9CpeHWD2ktOCMwZz8VyZJxkrKx4JWWxBnqP3lU30Xa9sLftrZzgNvt++Sju2DVgRHvT1H6KSlRQwW2/iB5robGgXgSMfquafeltUeEwHZH2+q7zgddj2gGBqgtnqnlfFk7XYzq/DJ5Lj+P8Gh2BAzJXqldgbM9Jx02+65Xj+hzSHD0O0IxzcGK6kjyi7swDhwKoOp9V0fEbHTJaDGdvosunQOdQ68jMjlC9rFmuN2cGTFyZzqSaGq66lCgc1dClZCUKPRLextaVOrN7RLgdJ0vEiDHhHNTNp2QDi27oNawRGuS5xEhv8AiHmvJNSNS5XoL6yZTzldInsvCncPawd5cUmvqAOP9o2Gg884Bjktiy4dwek8VPx9B1QgluqszSC7mY/VeBhyUOWx0EVdtsyWsk+nB7U21tXV3hl9ZMY4Al4rNMn80swOe0nZb1nw7hjR4OIW5LfeJezOP83y/VfPIeniseqFoIVXUbzcn3r7H01c3HDS6lou7YaJJPfU5c7SQ0ETsJJWVeusHFprcQoEHAayo0AGcuJH3K+ee9KO8PVEtBjlzQsdTJd2fS/DqvDKZcGXds5zvzGqwkA4gFVO2nD21bK4bb1qTi8NDND6UjxNJJOoQIBGJOdivnZtU9VNTuXdUq0MIu0ugyz31bPqO34DTNGi19wx7mBup/gOshmkkAYAJzCnvuEtFF4p1WNcGkNJI0N5yfjJ+K+YKPEnjZ3yUlXjFQiNTo6ThY9NG/4L7sbd/wBv7HvnZLsxRbZ0X3FUGroJfqe2AXlzodnfOTvIKP8Asyzc8/xDXBwxFRks5+GDnK+d33riIyoHVid1TykH1XuxXmabqT+yPp694A0Ux+HLX923QxgewDBEanHeI5hcy7sXcv1Pu3NbOPC8OABnAnpv/wALwUViE+rePIALiQNgSSB6BY9FHsEdS0uvt+T6W4V2FpCk0PdgAHBBJJz4ncwtS+7OMqFxLGgxAJ29YXyu3ilQN0h7gDEgOMGNpTjxSoRBe/8A+3c9+a3yUKqvcXzDu93t+T1ntn2cqy00aZqaWxNIF2SYG3mk4R7Na1wKb3ubSLclp8RiOg814/8AiCNi4ehIUtK/qN92o8ej3D7FZHRuPCkPLVJ9j1C+7EXH4sUGDW2C7VpIAAExPwWdxvg1S30yDDmk6RBjkQSFwA4hUme8qfB7sb+fmfmVE+4J95zj6kn7o8nLj4vYPNL0N19kQ1z/ABNETMH1GOeQFs8C4W8sDnQAQDpeYAI232Pp08lw/e+ZQanmVSWnlKNbhY6iKd0exdm+HV7w/wAstZTGiSMAxs2cmBC7yx7IlgY8ga9OQ3aY5ncr5lp3Lm+69w9CR9lPR4pVZ7laq3/K946dD5D5KH7fFvljPVt9OD6NtuBVDXIc0lrXkF0fl0ggeuYUtbhDtNTvBGwADZkbchuvnU8fuSINzXOZ/nVN+vvbph45cf8AsV+X99U5bc+ST9tXqb5pnqXYvijvxNThlw17aoqPdRfUkPdTjvWMeD4mu0EEeWDBC6riPZCs54LTpkbx16r55bxGqKpq95U7x06n63azO8vmTsFr0+2F4AB+LuYEQO/q8tvzKuXQwk7RmPVSSqz0ztLwB9JupzIOAY+Z+oUnAuCV6rB3bX+EyDqDQZgQJXlXEe0lxXM1a9Vxxk1HctuarW3HLimZp3Fdp6tq1B9iueP6dLvLiystWu3U+j7ipWoUW95avfMye9D9PKDpYMH9Fmm3NQHVSicNnYTnaF40PaFxICPxtfH+Kf0ykuPaDxGoxzH3dUtdhw8In4gSNuSpk/T93Rk4apR6/wCnZce7PXFOtT7um6oyq/usATqLXOxHKGkmcQpez/AaZrd3dU3AF4l0PORMB8EeGYyM+fJed2na+9pGad1WG27y4YMjDpHJSDtpfa9f4utqmZ1/pt8ELRTSSTQz1cXZ7h/4itjqPe1BqyAI0jpEyY+K807TdkRa3DqXeU3QAQSWgwZiRKya/tG4i8Q+6qkbY0s/pAlYtbjdV7tTnSTuTk/NXngl/Tj62JjzJfzd/QxUsoQu488VAKELDQCJQhACyiUIQAakupCEG2LrS94hCwLYmtJqQhaFgXJqEIMFRKEIAJSShCDQlEoQgwNSJQhAACjUhCAAFEoQgBZRqQhAAShCEGhKWUIQAkoQhACyiUIQY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6" name="AutoShape 6" descr="data:image/jpeg;base64,/9j/4AAQSkZJRgABAQAAAQABAAD/2wCEAAkGBxQSEBQUEBQUFRQUFBUUFBQUFBQUFBQVFBQWFhQUFBQYHCggGBwlHBUUITEhJSkrLi4uFx8zODMsNygtLiwBCgoKDg0OGxAQGywkICQsLCwsLCwsLCwsLCwsLCwsLCwsLCwsLCwsLCwsLCwsLCwsLCwsLCwsLCwsLiwsLCwsLP/AABEIAKgBLAMBIgACEQEDEQH/xAAcAAABBQEBAQAAAAAAAAAAAAAAAQIDBAUGBwj/xAA9EAABAwMCAwUGBAMHBQAAAAABAAIRAwQhEjEFQVEGEyJhcQcygZGhsRRCwfAkM7IjQ2Jyc9HxFRYXVJL/xAAZAQADAQEBAAAAAAAAAAAAAAAAAgMBBAX/xAAsEQACAgEDAgQFBQEAAAAAAAAAAQIRAwQSITFBExRRoSJhgZHhBRUyQsFi/9oADAMBAAIRAxEAPwDw9CELAFQhCABCEIAEISoAEIQEGgnAIATgFgCgJwQApGtSsokIApGBOa1PDUjZWMQARpTwE4BJZVRIiEkKUhJCLDaRaUQpCEwhbYrVDCEQlTgFti0MhIVIQoytRjGkJpCekKYQiITCFKUxwTIRojKROISLRREJUiAEQhC0wnsGg1aYOQXsBETILhIjmuw9rHCKVC9ptt2MptdQa5wY0taXd7VaTpaIBhrQY5jnMnkOGmK9I5xUZgb+8Nl3vteH8bS0wP4frG9xXI3GfDp6dIwtMPOUIQsAEISoAEIQEGghKhYAkJUoRCAFCe1NCe1YMhQpWJrWqVrUsmVih7Wp4ahjVJpUWzojEQBPhKAlhJZRIjITVMQo3BamY0MKjIUhTSE6EZGUoTnBIFolAUxwT0iEYyKEikITHJ0ybVDHJhT3JiZCMYQkTikKYQakSpEACRKkWmFnhomtS/1Gf1Bd97ZhN9ROkD+FZ70N2rVo5CcRn1HJcFwv+fS/1af9YXee2Ig3tEtAaPwzQAydIivXBiDjIO89cTA0w84QhCwASoQgAQhKg0EoSJwWGglAQE5oWAgATmhKApWMWNlIxH02qdjElNqnYFCUjqhERrE7SpA1P0KTkdCiQQhTFiTSiw2kJTSpS1MhMmI0Rwo3KVyhKZCMAiErWpUwpGhKUQgQRRvapEi1GNFUhJKmexROCqmQaoYSmpSkTCCJE5IgBEJUiDCfh5ArU5mO8ZMTPvDaM/Jd97YhqvaRw8/hhJ0gf39fS0gTEN0jPTnueBsHAVqZdAAqMJJ2ADhMrtfaxfMqXdF1F7XMNuIcCHN/n14DYcQABAgE7TzWow4JCEBABCWEoCWFlmjUsJwal0oNGQnNCXSla1YFDg1TNpJadNT0mKcpF4wsibST2BWdCQMU91l1joWm1WGMSUmqyxihOR0wiI1idpUganQo7i20g0ppYrQah1NG8zaU3sUTmK45iYWp1MVxKDmKN1JaDmKF7VWMxHjKgCCE9zUoEp7IuJG1qUtUoYnhqzcaoFTQjulbNNBpo3meGUH0SFWqBatUYWdXVoSshlgkVikSpFY5WIgpUiAESJUIAn4eJrUwIzUZuJHvDcc/Rdt7W7eo28pB7w7+HGnTT0hrTXrFo995MjxSTJDgcLiuGfz6X+rT/rC7v2xGbyiQQ/8AhskCAHfirnUPF0M5GDutQp50nBIlAWGjgEoCQJwQahwCeGpoUjClY6DQnCmntUrQpuRVQGMap6bUrVNTapSkXjERrUulOeOiYx2UhUtMYrNNiSixXaNJcs50dUIkAak0K4aSBQUvEKbSsxie5qtNpKOq1Lvtm7eCnpTHtVoU1HUYqKQjRVDUlan1VkU1NWoy30Tb6YKPBivpYTG01pNoTyTnW6t4qJvF3KTaacKatCkh1OEu8NlFTRlSd3hPAynPQ5GUULhizK4WxdNgLLqrqxM5M6KJTVI5MK6jhY2EicmrRQSJUhQA6lU0ua4RLSCAciQZyOi0+0vaGrfVRVrhmprBT8IfkBznCdTiSfFG+wCykiDACckCUINFBTgkhOasBDmpwCRqnYErZRKxWKVqVjFMGKLkdEYsawq7QVRrFZoOUp8ovAs9xKayyyp2OVqgFyym0dCgmOo0FdZSxhOo0pWhQt1wZMp2wiqKlvbEnZS3FvHJdHY2ExhLxXh0Nkc9wuXxrkUaXQ5U0oCjqU+a1H0RCqPpxMq8ZiNGbpSFisPYimzKtuJ0QModVbp2+oQpAzKuWlJTlkY0UZjrWEot/L9/v7LWr0chWKdnLcBK8roajnnW+dlRuqRC6qtaQJWRxClJgKmLLyTlHgwXMVeo46h6rZfZkCVn914l2wyJnPKLIrmnhZlaiuiqW0hVqlkVTHmSJ5MVnLVqcKAhbt7YkSst9KN1348ikjzsuJxZVSKVzExwVbINDEJUi0wRInJEGCgJ0JQFK1ixsZIjhSsp4T+5U5YISORSMCuympmmEtMeWEMykbKKNEzCpQ5Rg4hNqSYCnVlrpD6Li53pt/uVYcyFBTpxt5T91YYDzSSfoUgvUsU3YWlwwSY3WRQBcQGiSeXVdF2VqN77S5ruexGrw+8IJ2gHzgLlzJ7XR043yb1pw9xbICuVaTGMb4jqPvSMCdoI3W5RqtzTpOYR7wA8ZG8Z+B+Sy+LwKep43n5heQ02+TrUx9p2sp0w1rqEwAC5r8mPzQRG3L6p7u0ttUY4VNbXcvCCPvj1XD16oLscz98JjXTt8wujwItck+jtG3d3bHvikeeJ8Mz6qlUqkEhw6ifMLPGU0tPVNHDFDPIy/RZqMBWHUCOSzrao4GQf38Vqvv3P98AmAJGNhCnOLTGi0xjAtC3bt5rFq1nB0NGN/UdFfsbtz3aQ1wkYOmYPnHJLKDqzVJG1b2wd6jkrVCgZiI8incLGqCTJGDEGCOsLcZa84UVyEppGNVsZCyncHcHEgY5LtnUhGByE+vUKs6gtpxJrJZxNxw851BY11YaTIC7y9ojksK/o4KeGRpjOmcwzKbXbG6lMB6kuTjK6r5JmNdHGVzl22CYXT3FuSOiweIWTmnrK9HTSS4s4tRFtdDLIUTleaI/3/wBvmm1mhdykcDhwUkic4JFQiNRCVIgC0xqlIhSW9vPNWXWqhKas6Y420U2ZT9Od09ludUfddF2f7K1bx5p0QAWt1lzsNABA+O/JTlkSKRxtowzBiA6MTAPPqrIs2GkKmpjZqaMuGoYB1GmPFpzlwbHLdbNbsvc27Hu0u5EuEYb4eQOoGXCTsI3yueu6BjMkkn6qanGXRlXFpW0RNInB+Kt06A3KoU6bm7/BXg7mU0/kZj+aHlsbJ+YgJtNpdsFO2R6+Si2XXJe4BxD8NU1NYwuLS2XjVE/mbOztvkp+G8cfavc9kHUHNMtaT4syCRgyqL6DgJIjp1yqtS2eDLhif0SKpO7GfCqjS4VxapScXUyQDAcBiWgEaZ/LuRhX77jDqwGo7QIzEfpyXP0vTzU7zA9Uk8cWxoTpD+9z6/RWWOOkfv4LNNeCtenJADcnkBkylyKkNGVsW3qTOM/JI9isssqjGy5pBM4I5bGQVA90YUe/BTsOpuU+rGDHmVl3lXEDmo7e5dELXibVmeIk6NekAcvIPmY+qnbxGmGva06TGHai2CZwI6/ose4utDYnPI7+cR5wPmueu6hndPi02/lsTJn2I9P7KcctzUp0numo/wAJcDDTBlpLpMGCc4zhenss3NzgtIBHPEcivle3rGm8Pbu3bfB/KfmR8l6F2b9plem1jK0VG0g4iSQ4gMJgkDaTAHIDbZVnoVHmPJyPO8nyPZHUoKq1mLnuD+0SlcseRSexzWkgEy0wJMuAhowTnkD5TyjPaVWlwqU2n+1wWzApgiRPPnHquSWnk7SRTHJ9WdZekgx8lkXdI8ypbvjNOpoqUnDPI4MwCRHlIVO8vJPr0XHtadM7kZVWzaXknlyVO/6jAVtz/EY3KhfQ1apPouiL55FfyIWsBA6rMvqRMiMBalo2TpPJXq1iqxnskI1aOFrUZEAbKjWou3hdTxbhRGWg+axqjCGx9V6OLMmrRxZMfqYj8qItVuqzSVE8rtTOGS9SEsTYUhKanJtI1LdpBVwXgaHDS0y3TmTE/mHQqWwoY2MxturVnwYvpuccCfCuCeSKfxHowg64M9tZ2DsSOXQ4P0VuneOYDDj8zt8FJacKlx1Hn+wVNd0qYfob722B9FKU4N11KxjJcklnd1Kgkl0QJk4jzHyScRtwBIEiFo8Kt29yXt91uH9Y/YWe4a9Whr4kn0XMpfG64SLf15MtlLEx80ttw+pVnQ2eZ6BalDh1QkAtI1e7LSPQ7bLteC8HbRpVJmAfEQOojHVNl1WxcdRI4r6nn9vavBIc3S6IhafBrNod42zvHwWxZcH7+uRJbDXOAIgu5NnkN/stOjwfupLtLo97OwO41fHqufLqbVd2WhBIxrwM1AEgEKteW+tsN5dP3stzivAw1zSD78Q3eRzM/L1hSWHBSXSNQbpJmIG+xUYzSSaGfJzH/TGtb9JCqXtrAIbk4MjpEyuqu7UsOQDIJAByI3/4WNcUxkvMSfOB0HmVfHlldsRxRzhtzIHQrf4a51ENqUnQ9jgQeYI55EJ9GmH1DO4GIE+UlSXvDnNoOcSWxyJVpZd1IRQoTifHHVPfDNRJL3gQ5xMb8vpzWU58n4JrbJzhzzz8xuFO/gj2AF+poG+CE3wLuFszrx0fdLbeXNXq9sJGoenVUrio1haM5PLM+SpF7lSEfDsbfuk5A5DCyaw81t3jGyIyHDmMhU7qyESM8lTHNKieSLZmUnECBORmOkggHrkArR4Zb0nYLiHl3hOkgNBa7UcbmQ0AeZ2jNa1ojXBGOfiAA8y44AlbVKyc2Hgtcxri1pbJ2aXgAxmQeX0wuiUqJY431GttH0mjTrbrLmS4FkgQHtlpyG4BULqenAkwAuxt3MNLLskS0FpBZM4kuOMzyySfNZ9rwt9erh2QSBPIkk7chv8ANee9QtzOzw6Rn0Gw0ETO5+Gy27O4LhJ9Pjz/AETa3BHtlsZkgxz9CpeHWD2ktOCMwZz8VyZJxkrKx4JWWxBnqP3lU30Xa9sLftrZzgNvt++Sju2DVgRHvT1H6KSlRQwW2/iB5robGgXgSMfquafeltUeEwHZH2+q7zgddj2gGBqgtnqnlfFk7XYzq/DJ5Lj+P8Gh2BAzJXqldgbM9Jx02+65Xj+hzSHD0O0IxzcGK6kjyi7swDhwKoOp9V0fEbHTJaDGdvosunQOdQ68jMjlC9rFmuN2cGTFyZzqSaGq66lCgc1dClZCUKPRLextaVOrN7RLgdJ0vEiDHhHNTNp2QDi27oNawRGuS5xEhv8AiHmvJNSNS5XoL6yZTzldInsvCncPawd5cUmvqAOP9o2Gg884Bjktiy4dwek8VPx9B1QgluqszSC7mY/VeBhyUOWx0EVdtsyWsk+nB7U21tXV3hl9ZMY4Al4rNMn80swOe0nZb1nw7hjR4OIW5LfeJezOP83y/VfPIeniseqFoIVXUbzcn3r7H01c3HDS6lou7YaJJPfU5c7SQ0ETsJJWVeusHFprcQoEHAayo0AGcuJH3K+ee9KO8PVEtBjlzQsdTJd2fS/DqvDKZcGXds5zvzGqwkA4gFVO2nD21bK4bb1qTi8NDND6UjxNJJOoQIBGJOdivnZtU9VNTuXdUq0MIu0ugyz31bPqO34DTNGi19wx7mBup/gOshmkkAYAJzCnvuEtFF4p1WNcGkNJI0N5yfjJ+K+YKPEnjZ3yUlXjFQiNTo6ThY9NG/4L7sbd/wBv7HvnZLsxRbZ0X3FUGroJfqe2AXlzodnfOTvIKP8Asyzc8/xDXBwxFRks5+GDnK+d33riIyoHVid1TykH1XuxXmabqT+yPp694A0Ux+HLX923QxgewDBEanHeI5hcy7sXcv1Pu3NbOPC8OABnAnpv/wALwUViE+rePIALiQNgSSB6BY9FHsEdS0uvt+T6W4V2FpCk0PdgAHBBJJz4ncwtS+7OMqFxLGgxAJ29YXyu3ilQN0h7gDEgOMGNpTjxSoRBe/8A+3c9+a3yUKqvcXzDu93t+T1ntn2cqy00aZqaWxNIF2SYG3mk4R7Na1wKb3ubSLclp8RiOg814/8AiCNi4ehIUtK/qN92o8ej3D7FZHRuPCkPLVJ9j1C+7EXH4sUGDW2C7VpIAAExPwWdxvg1S30yDDmk6RBjkQSFwA4hUme8qfB7sb+fmfmVE+4J95zj6kn7o8nLj4vYPNL0N19kQ1z/ABNETMH1GOeQFs8C4W8sDnQAQDpeYAI232Pp08lw/e+ZQanmVSWnlKNbhY6iKd0exdm+HV7w/wAstZTGiSMAxs2cmBC7yx7IlgY8ga9OQ3aY5ncr5lp3Lm+69w9CR9lPR4pVZ7laq3/K946dD5D5KH7fFvljPVt9OD6NtuBVDXIc0lrXkF0fl0ggeuYUtbhDtNTvBGwADZkbchuvnU8fuSINzXOZ/nVN+vvbph45cf8AsV+X99U5bc+ST9tXqb5pnqXYvijvxNThlw17aoqPdRfUkPdTjvWMeD4mu0EEeWDBC6riPZCs54LTpkbx16r55bxGqKpq95U7x06n63azO8vmTsFr0+2F4AB+LuYEQO/q8tvzKuXQwk7RmPVSSqz0ztLwB9JupzIOAY+Z+oUnAuCV6rB3bX+EyDqDQZgQJXlXEe0lxXM1a9Vxxk1HctuarW3HLimZp3Fdp6tq1B9iueP6dLvLiystWu3U+j7ipWoUW95avfMye9D9PKDpYMH9Fmm3NQHVSicNnYTnaF40PaFxICPxtfH+Kf0ykuPaDxGoxzH3dUtdhw8In4gSNuSpk/T93Rk4apR6/wCnZce7PXFOtT7um6oyq/usATqLXOxHKGkmcQpez/AaZrd3dU3AF4l0PORMB8EeGYyM+fJed2na+9pGad1WG27y4YMjDpHJSDtpfa9f4utqmZ1/pt8ELRTSSTQz1cXZ7h/4itjqPe1BqyAI0jpEyY+K807TdkRa3DqXeU3QAQSWgwZiRKya/tG4i8Q+6qkbY0s/pAlYtbjdV7tTnSTuTk/NXngl/Tj62JjzJfzd/QxUsoQu488VAKELDQCJQhACyiUIQAakupCEG2LrS94hCwLYmtJqQhaFgXJqEIMFRKEIAJSShCDQlEoQgwNSJQhAACjUhCAAFEoQgBZRqQhAAShCEGhKWUIQAkoQhACyiUIQY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8" name="Picture 8" descr="http://i2.cdn.turner.com/cnn/dam/assets/130505155619-03-california-wildfires-0505-horizontal-gallery.jpg"/>
          <p:cNvPicPr>
            <a:picLocks noChangeAspect="1" noChangeArrowheads="1"/>
          </p:cNvPicPr>
          <p:nvPr/>
        </p:nvPicPr>
        <p:blipFill>
          <a:blip r:embed="rId5" cstate="print"/>
          <a:srcRect/>
          <a:stretch>
            <a:fillRect/>
          </a:stretch>
        </p:blipFill>
        <p:spPr bwMode="auto">
          <a:xfrm>
            <a:off x="4666264" y="4382815"/>
            <a:ext cx="4820741" cy="2711668"/>
          </a:xfrm>
          <a:prstGeom prst="rect">
            <a:avLst/>
          </a:prstGeom>
          <a:noFill/>
        </p:spPr>
      </p:pic>
      <p:sp>
        <p:nvSpPr>
          <p:cNvPr id="13" name="Text Box 17"/>
          <p:cNvSpPr txBox="1">
            <a:spLocks noChangeArrowheads="1"/>
          </p:cNvSpPr>
          <p:nvPr/>
        </p:nvSpPr>
        <p:spPr bwMode="auto">
          <a:xfrm>
            <a:off x="409903" y="1908678"/>
            <a:ext cx="4435153" cy="313050"/>
          </a:xfrm>
          <a:prstGeom prst="rect">
            <a:avLst/>
          </a:prstGeom>
          <a:solidFill>
            <a:schemeClr val="bg1"/>
          </a:solidFill>
          <a:ln w="63500">
            <a:noFill/>
            <a:miter lim="800000"/>
            <a:headEnd/>
            <a:tailEnd/>
          </a:ln>
          <a:effectLst/>
        </p:spPr>
        <p:txBody>
          <a:bodyPr wrap="none" lIns="96661" tIns="48331" rIns="96661" bIns="48331">
            <a:spAutoFit/>
          </a:bodyPr>
          <a:lstStyle/>
          <a:p>
            <a:pPr eaLnBrk="0" hangingPunct="0">
              <a:lnSpc>
                <a:spcPct val="100000"/>
              </a:lnSpc>
              <a:spcBef>
                <a:spcPct val="30000"/>
              </a:spcBef>
              <a:buNone/>
              <a:defRPr/>
            </a:pPr>
            <a:r>
              <a:rPr lang="en-US" sz="1400" dirty="0" smtClean="0">
                <a:solidFill>
                  <a:schemeClr val="tx1"/>
                </a:solidFill>
              </a:rPr>
              <a:t>GOES-East loop of smoke emission on May 23, 2012</a:t>
            </a:r>
          </a:p>
        </p:txBody>
      </p:sp>
      <p:sp>
        <p:nvSpPr>
          <p:cNvPr id="15" name="Text Box 17"/>
          <p:cNvSpPr txBox="1">
            <a:spLocks noChangeArrowheads="1"/>
          </p:cNvSpPr>
          <p:nvPr/>
        </p:nvSpPr>
        <p:spPr bwMode="auto">
          <a:xfrm>
            <a:off x="388882" y="4394374"/>
            <a:ext cx="4481383" cy="313050"/>
          </a:xfrm>
          <a:prstGeom prst="rect">
            <a:avLst/>
          </a:prstGeom>
          <a:solidFill>
            <a:schemeClr val="bg1"/>
          </a:solidFill>
          <a:ln w="63500">
            <a:noFill/>
            <a:miter lim="800000"/>
            <a:headEnd/>
            <a:tailEnd/>
          </a:ln>
          <a:effectLst/>
        </p:spPr>
        <p:txBody>
          <a:bodyPr wrap="none" lIns="96661" tIns="48331" rIns="96661" bIns="48331">
            <a:spAutoFit/>
          </a:bodyPr>
          <a:lstStyle/>
          <a:p>
            <a:pPr eaLnBrk="0" hangingPunct="0">
              <a:lnSpc>
                <a:spcPct val="100000"/>
              </a:lnSpc>
              <a:spcBef>
                <a:spcPct val="30000"/>
              </a:spcBef>
              <a:buNone/>
              <a:defRPr/>
            </a:pPr>
            <a:r>
              <a:rPr lang="en-US" sz="1400" dirty="0" smtClean="0"/>
              <a:t>The recent Ventura County California Fire  from space</a:t>
            </a:r>
            <a:endParaRPr lang="en-US" sz="1400" dirty="0" smtClean="0">
              <a:solidFill>
                <a:schemeClr val="tx1"/>
              </a:solidFill>
            </a:endParaRPr>
          </a:p>
        </p:txBody>
      </p:sp>
      <p:pic>
        <p:nvPicPr>
          <p:cNvPr id="11" name="Picture 10" descr="firemap05252012.png"/>
          <p:cNvPicPr>
            <a:picLocks noChangeAspect="1"/>
          </p:cNvPicPr>
          <p:nvPr/>
        </p:nvPicPr>
        <p:blipFill>
          <a:blip r:embed="rId6" cstate="print"/>
          <a:stretch>
            <a:fillRect/>
          </a:stretch>
        </p:blipFill>
        <p:spPr>
          <a:xfrm>
            <a:off x="5060731" y="1907629"/>
            <a:ext cx="4382817" cy="2903720"/>
          </a:xfrm>
          <a:prstGeom prst="rect">
            <a:avLst/>
          </a:prstGeom>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Dust Storms</a:t>
            </a:r>
            <a:endParaRPr lang="en-US" dirty="0"/>
          </a:p>
        </p:txBody>
      </p:sp>
      <p:pic>
        <p:nvPicPr>
          <p:cNvPr id="6" name="Content Placeholder 5" descr="txdust_1017short_loop.gif"/>
          <p:cNvPicPr>
            <a:picLocks noGrp="1" noChangeAspect="1"/>
          </p:cNvPicPr>
          <p:nvPr>
            <p:ph idx="1"/>
          </p:nvPr>
        </p:nvPicPr>
        <p:blipFill>
          <a:blip r:embed="rId2" cstate="print"/>
          <a:stretch>
            <a:fillRect/>
          </a:stretch>
        </p:blipFill>
        <p:spPr>
          <a:xfrm>
            <a:off x="0" y="1470309"/>
            <a:ext cx="7255041" cy="5436979"/>
          </a:xfrm>
        </p:spPr>
      </p:pic>
      <p:sp>
        <p:nvSpPr>
          <p:cNvPr id="4" name="Slide Number Placeholder 3"/>
          <p:cNvSpPr>
            <a:spLocks noGrp="1"/>
          </p:cNvSpPr>
          <p:nvPr>
            <p:ph type="sldNum" sz="quarter" idx="12"/>
          </p:nvPr>
        </p:nvSpPr>
        <p:spPr/>
        <p:txBody>
          <a:bodyPr/>
          <a:lstStyle/>
          <a:p>
            <a:pPr>
              <a:defRPr/>
            </a:pPr>
            <a:fld id="{B27274BA-6F2A-4049-AD38-F0C39B94303D}" type="slidenum">
              <a:rPr lang="en-US" smtClean="0"/>
              <a:pPr>
                <a:defRPr/>
              </a:pPr>
              <a:t>11</a:t>
            </a:fld>
            <a:endParaRPr lang="en-US"/>
          </a:p>
        </p:txBody>
      </p:sp>
      <p:sp>
        <p:nvSpPr>
          <p:cNvPr id="7" name="Text Box 19"/>
          <p:cNvSpPr txBox="1">
            <a:spLocks noChangeArrowheads="1"/>
          </p:cNvSpPr>
          <p:nvPr/>
        </p:nvSpPr>
        <p:spPr bwMode="auto">
          <a:xfrm>
            <a:off x="4219806" y="6368347"/>
            <a:ext cx="2027378"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solidFill>
                  <a:schemeClr val="tx1"/>
                </a:solidFill>
                <a:effectLst/>
              </a:rPr>
              <a:t>Visible Imagery</a:t>
            </a:r>
          </a:p>
        </p:txBody>
      </p:sp>
      <p:pic>
        <p:nvPicPr>
          <p:cNvPr id="100354" name="Picture 2" descr="http://cbsdallas.files.wordpress.com/2011/10/dust1.jpg?w=420&amp;h=315"/>
          <p:cNvPicPr>
            <a:picLocks noChangeAspect="1" noChangeArrowheads="1"/>
          </p:cNvPicPr>
          <p:nvPr/>
        </p:nvPicPr>
        <p:blipFill>
          <a:blip r:embed="rId3" cstate="print"/>
          <a:srcRect/>
          <a:stretch>
            <a:fillRect/>
          </a:stretch>
        </p:blipFill>
        <p:spPr bwMode="auto">
          <a:xfrm>
            <a:off x="6083410" y="2485176"/>
            <a:ext cx="3517790" cy="2638343"/>
          </a:xfrm>
          <a:prstGeom prst="rect">
            <a:avLst/>
          </a:prstGeo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p:spPr>
        <p:txBody>
          <a:bodyPr/>
          <a:lstStyle/>
          <a:p>
            <a:fld id="{31DC6F05-1221-47B1-9F72-00D32F15CDC4}" type="slidenum">
              <a:rPr lang="en-US">
                <a:latin typeface="Arial" pitchFamily="34" charset="0"/>
              </a:rPr>
              <a:pPr/>
              <a:t>12</a:t>
            </a:fld>
            <a:endParaRPr lang="en-US">
              <a:latin typeface="Arial" pitchFamily="34" charset="0"/>
            </a:endParaRPr>
          </a:p>
        </p:txBody>
      </p:sp>
      <p:sp>
        <p:nvSpPr>
          <p:cNvPr id="518146" name="Rectangle 2"/>
          <p:cNvSpPr>
            <a:spLocks noGrp="1" noChangeArrowheads="1"/>
          </p:cNvSpPr>
          <p:nvPr>
            <p:ph type="title"/>
          </p:nvPr>
        </p:nvSpPr>
        <p:spPr>
          <a:xfrm>
            <a:off x="2000250" y="-162560"/>
            <a:ext cx="8161020" cy="1219200"/>
          </a:xfrm>
          <a:effectLst>
            <a:outerShdw dist="35921" dir="2700000" algn="ctr" rotWithShape="0">
              <a:schemeClr val="tx1"/>
            </a:outerShdw>
          </a:effectLst>
        </p:spPr>
        <p:txBody>
          <a:bodyPr lIns="96661" tIns="48331" rIns="96661" bIns="48331"/>
          <a:lstStyle/>
          <a:p>
            <a:pPr eaLnBrk="1" hangingPunct="1">
              <a:defRPr/>
            </a:pPr>
            <a:r>
              <a:rPr lang="en-US" sz="4200" dirty="0" smtClean="0">
                <a:latin typeface="Calibri" pitchFamily="34" charset="0"/>
              </a:rPr>
              <a:t>Volcanic Ash Monitoring</a:t>
            </a:r>
          </a:p>
        </p:txBody>
      </p:sp>
      <p:sp>
        <p:nvSpPr>
          <p:cNvPr id="10244" name="Text Box 3"/>
          <p:cNvSpPr txBox="1">
            <a:spLocks noChangeArrowheads="1"/>
          </p:cNvSpPr>
          <p:nvPr/>
        </p:nvSpPr>
        <p:spPr bwMode="auto">
          <a:xfrm>
            <a:off x="320040" y="2194560"/>
            <a:ext cx="6640830" cy="391161"/>
          </a:xfrm>
          <a:prstGeom prst="rect">
            <a:avLst/>
          </a:prstGeom>
          <a:noFill/>
          <a:ln w="9525">
            <a:noFill/>
            <a:miter lim="800000"/>
            <a:headEnd/>
            <a:tailEnd/>
          </a:ln>
        </p:spPr>
        <p:txBody>
          <a:bodyPr lIns="96661" tIns="48331" rIns="96661" bIns="48331">
            <a:spAutoFit/>
          </a:bodyPr>
          <a:lstStyle/>
          <a:p>
            <a:pPr>
              <a:spcBef>
                <a:spcPct val="50000"/>
              </a:spcBef>
            </a:pPr>
            <a:endParaRPr lang="en-US">
              <a:effectLst/>
            </a:endParaRPr>
          </a:p>
        </p:txBody>
      </p:sp>
      <p:sp>
        <p:nvSpPr>
          <p:cNvPr id="10245" name="Text Box 4"/>
          <p:cNvSpPr txBox="1">
            <a:spLocks noChangeArrowheads="1"/>
          </p:cNvSpPr>
          <p:nvPr/>
        </p:nvSpPr>
        <p:spPr bwMode="auto">
          <a:xfrm>
            <a:off x="0" y="1749972"/>
            <a:ext cx="5196840" cy="2405930"/>
          </a:xfrm>
          <a:prstGeom prst="rect">
            <a:avLst/>
          </a:prstGeom>
          <a:noFill/>
          <a:ln w="9525">
            <a:noFill/>
            <a:miter lim="800000"/>
            <a:headEnd/>
            <a:tailEnd/>
          </a:ln>
        </p:spPr>
        <p:txBody>
          <a:bodyPr wrap="square" lIns="96661" tIns="48331" rIns="96661" bIns="48331">
            <a:spAutoFit/>
          </a:bodyPr>
          <a:lstStyle/>
          <a:p>
            <a:pPr eaLnBrk="0" hangingPunct="0">
              <a:spcBef>
                <a:spcPct val="5000"/>
              </a:spcBef>
              <a:buNone/>
            </a:pPr>
            <a:r>
              <a:rPr lang="en-US" sz="2000" b="1" dirty="0">
                <a:solidFill>
                  <a:srgbClr val="0066FF"/>
                </a:solidFill>
                <a:latin typeface="Calibri" pitchFamily="34" charset="0"/>
              </a:rPr>
              <a:t>To advise airlines to avoid flying through </a:t>
            </a:r>
            <a:r>
              <a:rPr lang="en-US" sz="2000" b="1" dirty="0" smtClean="0">
                <a:solidFill>
                  <a:srgbClr val="0066FF"/>
                </a:solidFill>
                <a:latin typeface="Calibri" pitchFamily="34" charset="0"/>
              </a:rPr>
              <a:t>ash </a:t>
            </a:r>
          </a:p>
          <a:p>
            <a:pPr eaLnBrk="0" hangingPunct="0">
              <a:spcBef>
                <a:spcPct val="5000"/>
              </a:spcBef>
              <a:buNone/>
            </a:pPr>
            <a:r>
              <a:rPr lang="en-US" sz="2000" b="1" dirty="0" smtClean="0">
                <a:solidFill>
                  <a:srgbClr val="0066FF"/>
                </a:solidFill>
                <a:latin typeface="Calibri" pitchFamily="34" charset="0"/>
              </a:rPr>
              <a:t>clouds</a:t>
            </a:r>
            <a:endParaRPr lang="en-US" sz="2000" dirty="0" smtClean="0">
              <a:solidFill>
                <a:schemeClr val="tx1"/>
              </a:solidFill>
              <a:latin typeface="Calibri" pitchFamily="34" charset="0"/>
            </a:endParaRPr>
          </a:p>
          <a:p>
            <a:pPr eaLnBrk="0" hangingPunct="0">
              <a:spcBef>
                <a:spcPct val="5000"/>
              </a:spcBef>
              <a:buNone/>
            </a:pPr>
            <a:r>
              <a:rPr lang="en-US" sz="2000" dirty="0" smtClean="0">
                <a:solidFill>
                  <a:schemeClr val="tx1"/>
                </a:solidFill>
                <a:latin typeface="Calibri" pitchFamily="34" charset="0"/>
              </a:rPr>
              <a:t>Ash </a:t>
            </a:r>
            <a:r>
              <a:rPr lang="en-US" sz="2000" dirty="0">
                <a:solidFill>
                  <a:schemeClr val="tx1"/>
                </a:solidFill>
                <a:latin typeface="Calibri" pitchFamily="34" charset="0"/>
              </a:rPr>
              <a:t>is severely abrasive to sensitive jet engine parts</a:t>
            </a:r>
          </a:p>
          <a:p>
            <a:pPr eaLnBrk="0" hangingPunct="0">
              <a:spcBef>
                <a:spcPct val="5000"/>
              </a:spcBef>
              <a:buNone/>
            </a:pPr>
            <a:r>
              <a:rPr lang="en-US" sz="2000" dirty="0" smtClean="0">
                <a:solidFill>
                  <a:schemeClr val="tx1"/>
                </a:solidFill>
                <a:latin typeface="Calibri" pitchFamily="34" charset="0"/>
              </a:rPr>
              <a:t>Volcanic </a:t>
            </a:r>
            <a:r>
              <a:rPr lang="en-US" sz="2000" dirty="0">
                <a:solidFill>
                  <a:schemeClr val="tx1"/>
                </a:solidFill>
                <a:latin typeface="Calibri" pitchFamily="34" charset="0"/>
              </a:rPr>
              <a:t>ash melts and consolidates on </a:t>
            </a:r>
            <a:r>
              <a:rPr lang="en-US" sz="2000" dirty="0" smtClean="0">
                <a:solidFill>
                  <a:schemeClr val="tx1"/>
                </a:solidFill>
                <a:latin typeface="Calibri" pitchFamily="34" charset="0"/>
              </a:rPr>
              <a:t>essential </a:t>
            </a:r>
          </a:p>
          <a:p>
            <a:pPr eaLnBrk="0" hangingPunct="0">
              <a:spcBef>
                <a:spcPct val="5000"/>
              </a:spcBef>
              <a:buNone/>
            </a:pPr>
            <a:r>
              <a:rPr lang="en-US" sz="2000" dirty="0" smtClean="0">
                <a:solidFill>
                  <a:schemeClr val="tx1"/>
                </a:solidFill>
                <a:latin typeface="Calibri" pitchFamily="34" charset="0"/>
              </a:rPr>
              <a:t>aviation </a:t>
            </a:r>
            <a:r>
              <a:rPr lang="en-US" sz="2000" dirty="0">
                <a:solidFill>
                  <a:schemeClr val="tx1"/>
                </a:solidFill>
                <a:latin typeface="Calibri" pitchFamily="34" charset="0"/>
              </a:rPr>
              <a:t>parts     </a:t>
            </a:r>
          </a:p>
          <a:p>
            <a:pPr eaLnBrk="0" hangingPunct="0">
              <a:spcBef>
                <a:spcPct val="5000"/>
              </a:spcBef>
              <a:buNone/>
            </a:pPr>
            <a:r>
              <a:rPr lang="en-US" sz="2000" dirty="0" smtClean="0">
                <a:solidFill>
                  <a:schemeClr val="tx1"/>
                </a:solidFill>
                <a:latin typeface="Calibri" pitchFamily="34" charset="0"/>
              </a:rPr>
              <a:t>Can </a:t>
            </a:r>
            <a:r>
              <a:rPr lang="en-US" sz="2000" dirty="0">
                <a:solidFill>
                  <a:schemeClr val="tx1"/>
                </a:solidFill>
                <a:latin typeface="Calibri" pitchFamily="34" charset="0"/>
              </a:rPr>
              <a:t>lead to erroneous readings and </a:t>
            </a:r>
            <a:r>
              <a:rPr lang="en-US" sz="2000" dirty="0" smtClean="0">
                <a:solidFill>
                  <a:schemeClr val="tx1"/>
                </a:solidFill>
                <a:latin typeface="Calibri" pitchFamily="34" charset="0"/>
              </a:rPr>
              <a:t>potential</a:t>
            </a:r>
          </a:p>
          <a:p>
            <a:pPr eaLnBrk="0" hangingPunct="0">
              <a:spcBef>
                <a:spcPct val="5000"/>
              </a:spcBef>
              <a:buNone/>
            </a:pPr>
            <a:r>
              <a:rPr lang="en-US" sz="2000" dirty="0" smtClean="0">
                <a:solidFill>
                  <a:schemeClr val="tx1"/>
                </a:solidFill>
                <a:latin typeface="Calibri" pitchFamily="34" charset="0"/>
              </a:rPr>
              <a:t>engine </a:t>
            </a:r>
            <a:r>
              <a:rPr lang="en-US" sz="2000" dirty="0">
                <a:solidFill>
                  <a:schemeClr val="tx1"/>
                </a:solidFill>
                <a:latin typeface="Calibri" pitchFamily="34" charset="0"/>
              </a:rPr>
              <a:t>failure</a:t>
            </a:r>
          </a:p>
        </p:txBody>
      </p:sp>
      <p:pic>
        <p:nvPicPr>
          <p:cNvPr id="10246" name="Picture 5" descr="114-1436_IMG"/>
          <p:cNvPicPr>
            <a:picLocks noChangeAspect="1" noChangeArrowheads="1"/>
          </p:cNvPicPr>
          <p:nvPr/>
        </p:nvPicPr>
        <p:blipFill>
          <a:blip r:embed="rId3" cstate="print"/>
          <a:srcRect/>
          <a:stretch>
            <a:fillRect/>
          </a:stretch>
        </p:blipFill>
        <p:spPr bwMode="auto">
          <a:xfrm>
            <a:off x="80010" y="4693920"/>
            <a:ext cx="3120390" cy="2377440"/>
          </a:xfrm>
          <a:prstGeom prst="rect">
            <a:avLst/>
          </a:prstGeom>
          <a:noFill/>
          <a:ln w="9525">
            <a:noFill/>
            <a:miter lim="800000"/>
            <a:headEnd/>
            <a:tailEnd/>
          </a:ln>
        </p:spPr>
      </p:pic>
      <p:pic>
        <p:nvPicPr>
          <p:cNvPr id="10247" name="Picture 6" descr="plane"/>
          <p:cNvPicPr>
            <a:picLocks noChangeAspect="1" noChangeArrowheads="1"/>
          </p:cNvPicPr>
          <p:nvPr/>
        </p:nvPicPr>
        <p:blipFill>
          <a:blip r:embed="rId4" cstate="print"/>
          <a:srcRect/>
          <a:stretch>
            <a:fillRect/>
          </a:stretch>
        </p:blipFill>
        <p:spPr bwMode="auto">
          <a:xfrm>
            <a:off x="5760720" y="4493172"/>
            <a:ext cx="4208273" cy="2822027"/>
          </a:xfrm>
          <a:prstGeom prst="rect">
            <a:avLst/>
          </a:prstGeom>
          <a:noFill/>
          <a:ln w="9525">
            <a:noFill/>
            <a:miter lim="800000"/>
            <a:headEnd/>
            <a:tailEnd/>
          </a:ln>
        </p:spPr>
      </p:pic>
      <p:sp>
        <p:nvSpPr>
          <p:cNvPr id="10248" name="Text Box 7"/>
          <p:cNvSpPr txBox="1">
            <a:spLocks noChangeArrowheads="1"/>
          </p:cNvSpPr>
          <p:nvPr/>
        </p:nvSpPr>
        <p:spPr bwMode="auto">
          <a:xfrm>
            <a:off x="3347683" y="4859901"/>
            <a:ext cx="2560320" cy="2082765"/>
          </a:xfrm>
          <a:prstGeom prst="rect">
            <a:avLst/>
          </a:prstGeom>
          <a:noFill/>
          <a:ln w="9525">
            <a:noFill/>
            <a:miter lim="800000"/>
            <a:headEnd/>
            <a:tailEnd/>
          </a:ln>
        </p:spPr>
        <p:txBody>
          <a:bodyPr wrap="square" lIns="96661" tIns="48331" rIns="96661" bIns="48331">
            <a:spAutoFit/>
          </a:bodyPr>
          <a:lstStyle/>
          <a:p>
            <a:pPr>
              <a:spcBef>
                <a:spcPct val="50000"/>
              </a:spcBef>
              <a:buNone/>
            </a:pPr>
            <a:r>
              <a:rPr lang="en-US" sz="1500" dirty="0">
                <a:solidFill>
                  <a:schemeClr val="tx1"/>
                </a:solidFill>
                <a:latin typeface="Calibri" pitchFamily="34" charset="0"/>
              </a:rPr>
              <a:t>Left: Damage done to windscreen of a plane that encountered ash.  It is nearly opaque.</a:t>
            </a:r>
          </a:p>
          <a:p>
            <a:pPr>
              <a:spcBef>
                <a:spcPct val="50000"/>
              </a:spcBef>
              <a:buNone/>
            </a:pPr>
            <a:r>
              <a:rPr lang="en-US" sz="1500" dirty="0">
                <a:solidFill>
                  <a:schemeClr val="tx1"/>
                </a:solidFill>
                <a:latin typeface="Calibri" pitchFamily="34" charset="0"/>
              </a:rPr>
              <a:t>Right: Damage done to grounded plane. Not only did the ash weigh down the plane, but it also did heavy structural damage, as well</a:t>
            </a:r>
          </a:p>
        </p:txBody>
      </p:sp>
      <p:pic>
        <p:nvPicPr>
          <p:cNvPr id="10249" name="Picture 8" descr="090326_g11_vis_anim"/>
          <p:cNvPicPr>
            <a:picLocks noGrp="1" noChangeAspect="1" noChangeArrowheads="1" noCrop="1"/>
          </p:cNvPicPr>
          <p:nvPr>
            <p:ph sz="half" idx="2"/>
          </p:nvPr>
        </p:nvPicPr>
        <p:blipFill>
          <a:blip r:embed="rId5" cstate="print"/>
          <a:srcRect/>
          <a:stretch>
            <a:fillRect/>
          </a:stretch>
        </p:blipFill>
        <p:spPr>
          <a:xfrm>
            <a:off x="5165157" y="1302046"/>
            <a:ext cx="4436043" cy="3379842"/>
          </a:xfrm>
        </p:spPr>
      </p:pic>
      <p:sp>
        <p:nvSpPr>
          <p:cNvPr id="10250" name="Text Box 9"/>
          <p:cNvSpPr txBox="1">
            <a:spLocks noChangeArrowheads="1"/>
          </p:cNvSpPr>
          <p:nvPr/>
        </p:nvSpPr>
        <p:spPr bwMode="auto">
          <a:xfrm>
            <a:off x="5600700" y="4085122"/>
            <a:ext cx="4000500" cy="333055"/>
          </a:xfrm>
          <a:prstGeom prst="rect">
            <a:avLst/>
          </a:prstGeom>
          <a:noFill/>
          <a:ln w="63500">
            <a:noFill/>
            <a:miter lim="800000"/>
            <a:headEnd/>
            <a:tailEnd/>
          </a:ln>
        </p:spPr>
        <p:txBody>
          <a:bodyPr lIns="96661" tIns="48331" rIns="96661" bIns="48331">
            <a:spAutoFit/>
          </a:bodyPr>
          <a:lstStyle/>
          <a:p>
            <a:pPr>
              <a:spcBef>
                <a:spcPct val="50000"/>
              </a:spcBef>
              <a:buNone/>
            </a:pPr>
            <a:r>
              <a:rPr lang="en-US" sz="1700" b="1" dirty="0">
                <a:solidFill>
                  <a:srgbClr val="FFFF00"/>
                </a:solidFill>
              </a:rPr>
              <a:t>Mount Redoubt, Alaska - 2009</a:t>
            </a:r>
          </a:p>
        </p:txBody>
      </p:sp>
      <p:sp>
        <p:nvSpPr>
          <p:cNvPr id="10251" name="Rectangle 10"/>
          <p:cNvSpPr>
            <a:spLocks noChangeArrowheads="1"/>
          </p:cNvSpPr>
          <p:nvPr/>
        </p:nvSpPr>
        <p:spPr bwMode="auto">
          <a:xfrm>
            <a:off x="2720340" y="731520"/>
            <a:ext cx="3780166" cy="388455"/>
          </a:xfrm>
          <a:prstGeom prst="rect">
            <a:avLst/>
          </a:prstGeom>
          <a:noFill/>
          <a:ln w="63500">
            <a:noFill/>
            <a:miter lim="800000"/>
            <a:headEnd/>
            <a:tailEnd/>
          </a:ln>
        </p:spPr>
        <p:txBody>
          <a:bodyPr wrap="none" lIns="96661" tIns="48331" rIns="96661" bIns="48331">
            <a:spAutoFit/>
          </a:bodyPr>
          <a:lstStyle/>
          <a:p>
            <a:pPr>
              <a:buNone/>
            </a:pPr>
            <a:r>
              <a:rPr lang="en-US" dirty="0">
                <a:solidFill>
                  <a:schemeClr val="bg1"/>
                </a:solidFill>
                <a:effectLst/>
                <a:latin typeface="Calibri" pitchFamily="34" charset="0"/>
              </a:rPr>
              <a:t>http://www.ssd.noaa.gov/VAAC/</a:t>
            </a:r>
          </a:p>
        </p:txBody>
      </p:sp>
      <p:sp>
        <p:nvSpPr>
          <p:cNvPr id="518155" name="Oval 11"/>
          <p:cNvSpPr>
            <a:spLocks noChangeArrowheads="1"/>
          </p:cNvSpPr>
          <p:nvPr/>
        </p:nvSpPr>
        <p:spPr bwMode="auto">
          <a:xfrm>
            <a:off x="6880860" y="2519680"/>
            <a:ext cx="880110" cy="812800"/>
          </a:xfrm>
          <a:prstGeom prst="ellipse">
            <a:avLst/>
          </a:prstGeom>
          <a:noFill/>
          <a:ln w="38100">
            <a:solidFill>
              <a:schemeClr val="tx1"/>
            </a:solidFill>
            <a:round/>
            <a:headEnd/>
            <a:tailEnd/>
          </a:ln>
          <a:effectLst/>
        </p:spPr>
        <p:txBody>
          <a:bodyPr wrap="none" lIns="96661" tIns="48331" rIns="96661" bIns="48331" anchor="ctr"/>
          <a:lstStyle/>
          <a:p>
            <a:pPr>
              <a:defRPr/>
            </a:pPr>
            <a:endParaRPr lang="en-US">
              <a:latin typeface="Arial"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7"/>
          <p:cNvSpPr>
            <a:spLocks noGrp="1"/>
          </p:cNvSpPr>
          <p:nvPr>
            <p:ph type="sldNum" sz="quarter" idx="12"/>
          </p:nvPr>
        </p:nvSpPr>
        <p:spPr>
          <a:noFill/>
        </p:spPr>
        <p:txBody>
          <a:bodyPr/>
          <a:lstStyle/>
          <a:p>
            <a:fld id="{47365EC6-3508-4947-9A89-3F2DEA919A44}" type="slidenum">
              <a:rPr lang="en-US">
                <a:latin typeface="Arial" pitchFamily="34" charset="0"/>
              </a:rPr>
              <a:pPr/>
              <a:t>13</a:t>
            </a:fld>
            <a:endParaRPr lang="en-US">
              <a:latin typeface="Arial" pitchFamily="34" charset="0"/>
            </a:endParaRPr>
          </a:p>
        </p:txBody>
      </p:sp>
      <p:sp>
        <p:nvSpPr>
          <p:cNvPr id="11267" name="Rectangle 14"/>
          <p:cNvSpPr>
            <a:spLocks noGrp="1" noChangeArrowheads="1"/>
          </p:cNvSpPr>
          <p:nvPr>
            <p:ph type="title"/>
          </p:nvPr>
        </p:nvSpPr>
        <p:spPr>
          <a:xfrm>
            <a:off x="1925052" y="0"/>
            <a:ext cx="7996187" cy="1022684"/>
          </a:xfrm>
        </p:spPr>
        <p:txBody>
          <a:bodyPr>
            <a:normAutofit fontScale="90000"/>
          </a:bodyPr>
          <a:lstStyle/>
          <a:p>
            <a:pPr eaLnBrk="1" hangingPunct="1"/>
            <a:r>
              <a:rPr lang="en-US" sz="4000" dirty="0" smtClean="0">
                <a:latin typeface="Calibri" pitchFamily="34" charset="0"/>
              </a:rPr>
              <a:t>Eruption of the </a:t>
            </a:r>
            <a:r>
              <a:rPr lang="en-US" sz="4000" dirty="0" err="1" smtClean="0">
                <a:latin typeface="Calibri" pitchFamily="34" charset="0"/>
              </a:rPr>
              <a:t>Grímsvötn</a:t>
            </a:r>
            <a:r>
              <a:rPr lang="en-US" sz="4000" dirty="0" smtClean="0">
                <a:latin typeface="Calibri" pitchFamily="34" charset="0"/>
              </a:rPr>
              <a:t> Volcano in Iceland – May 21-22, 2011</a:t>
            </a:r>
            <a:endParaRPr lang="en-US" sz="4200" b="1" dirty="0" smtClean="0"/>
          </a:p>
        </p:txBody>
      </p:sp>
      <p:pic>
        <p:nvPicPr>
          <p:cNvPr id="11268" name="Picture 5" descr="110521_met9_vis_anim"/>
          <p:cNvPicPr>
            <a:picLocks noGrp="1" noChangeAspect="1" noChangeArrowheads="1" noCrop="1"/>
          </p:cNvPicPr>
          <p:nvPr>
            <p:ph sz="half" idx="1"/>
          </p:nvPr>
        </p:nvPicPr>
        <p:blipFill>
          <a:blip r:embed="rId3" cstate="print"/>
          <a:srcRect/>
          <a:stretch>
            <a:fillRect/>
          </a:stretch>
        </p:blipFill>
        <p:spPr>
          <a:xfrm>
            <a:off x="163629" y="1294330"/>
            <a:ext cx="4721192" cy="4572000"/>
          </a:xfrm>
        </p:spPr>
      </p:pic>
      <p:pic>
        <p:nvPicPr>
          <p:cNvPr id="11269" name="Picture 9" descr="110521_g13_vis_volcano_anim"/>
          <p:cNvPicPr>
            <a:picLocks noGrp="1" noChangeAspect="1" noChangeArrowheads="1" noCrop="1"/>
          </p:cNvPicPr>
          <p:nvPr>
            <p:ph sz="quarter" idx="2"/>
          </p:nvPr>
        </p:nvPicPr>
        <p:blipFill>
          <a:blip r:embed="rId4" cstate="print"/>
          <a:srcRect/>
          <a:stretch>
            <a:fillRect/>
          </a:stretch>
        </p:blipFill>
        <p:spPr>
          <a:xfrm>
            <a:off x="5040630" y="1237113"/>
            <a:ext cx="4080510" cy="3108960"/>
          </a:xfrm>
        </p:spPr>
      </p:pic>
      <p:pic>
        <p:nvPicPr>
          <p:cNvPr id="11270" name="Picture 13" descr="110522_met9_vis_anim"/>
          <p:cNvPicPr>
            <a:picLocks noGrp="1" noChangeAspect="1" noChangeArrowheads="1" noCrop="1"/>
          </p:cNvPicPr>
          <p:nvPr>
            <p:ph sz="quarter" idx="3"/>
          </p:nvPr>
        </p:nvPicPr>
        <p:blipFill>
          <a:blip r:embed="rId5" cstate="print"/>
          <a:srcRect/>
          <a:stretch>
            <a:fillRect/>
          </a:stretch>
        </p:blipFill>
        <p:spPr>
          <a:xfrm>
            <a:off x="5040630" y="4226560"/>
            <a:ext cx="4080510" cy="3108960"/>
          </a:xfrm>
        </p:spPr>
      </p:pic>
      <p:sp>
        <p:nvSpPr>
          <p:cNvPr id="11271" name="Text Box 16"/>
          <p:cNvSpPr txBox="1">
            <a:spLocks noChangeArrowheads="1"/>
          </p:cNvSpPr>
          <p:nvPr/>
        </p:nvSpPr>
        <p:spPr bwMode="auto">
          <a:xfrm>
            <a:off x="415691" y="1335506"/>
            <a:ext cx="4359748"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effectLst/>
                <a:latin typeface="+mn-lt"/>
              </a:rPr>
              <a:t>From Europe’s Meteosat-9 </a:t>
            </a:r>
            <a:r>
              <a:rPr lang="en-US" dirty="0">
                <a:solidFill>
                  <a:schemeClr val="tx1"/>
                </a:solidFill>
                <a:effectLst/>
                <a:latin typeface="+mn-lt"/>
              </a:rPr>
              <a:t>satellite</a:t>
            </a:r>
          </a:p>
        </p:txBody>
      </p:sp>
      <p:sp>
        <p:nvSpPr>
          <p:cNvPr id="11272" name="Text Box 17"/>
          <p:cNvSpPr txBox="1">
            <a:spLocks noChangeArrowheads="1"/>
          </p:cNvSpPr>
          <p:nvPr/>
        </p:nvSpPr>
        <p:spPr bwMode="auto">
          <a:xfrm>
            <a:off x="5122812" y="6390790"/>
            <a:ext cx="2525976" cy="743937"/>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solidFill>
                  <a:schemeClr val="tx1"/>
                </a:solidFill>
                <a:effectLst/>
              </a:rPr>
              <a:t>From Europe’s </a:t>
            </a:r>
            <a:endParaRPr lang="en-US" dirty="0" smtClean="0">
              <a:solidFill>
                <a:schemeClr val="tx1"/>
              </a:solidFill>
              <a:effectLst/>
            </a:endParaRPr>
          </a:p>
          <a:p>
            <a:pPr>
              <a:buNone/>
            </a:pPr>
            <a:r>
              <a:rPr lang="en-US" dirty="0" smtClean="0">
                <a:solidFill>
                  <a:schemeClr val="tx1"/>
                </a:solidFill>
                <a:effectLst/>
              </a:rPr>
              <a:t>Meteosat-9 </a:t>
            </a:r>
            <a:r>
              <a:rPr lang="en-US" dirty="0">
                <a:solidFill>
                  <a:schemeClr val="tx1"/>
                </a:solidFill>
                <a:effectLst/>
              </a:rPr>
              <a:t>satellite</a:t>
            </a:r>
          </a:p>
        </p:txBody>
      </p:sp>
      <p:sp>
        <p:nvSpPr>
          <p:cNvPr id="11273" name="Text Box 18"/>
          <p:cNvSpPr txBox="1">
            <a:spLocks noChangeArrowheads="1"/>
          </p:cNvSpPr>
          <p:nvPr/>
        </p:nvSpPr>
        <p:spPr bwMode="auto">
          <a:xfrm>
            <a:off x="5125453" y="3573379"/>
            <a:ext cx="3910263" cy="409073"/>
          </a:xfrm>
          <a:prstGeom prst="rect">
            <a:avLst/>
          </a:prstGeom>
          <a:solidFill>
            <a:schemeClr val="bg1"/>
          </a:solidFill>
          <a:ln w="63500">
            <a:noFill/>
            <a:miter lim="800000"/>
            <a:headEnd/>
            <a:tailEnd/>
          </a:ln>
        </p:spPr>
        <p:txBody>
          <a:bodyPr wrap="square" lIns="96661" tIns="48331" rIns="96661" bIns="48331">
            <a:normAutofit fontScale="92500"/>
          </a:bodyPr>
          <a:lstStyle/>
          <a:p>
            <a:pPr>
              <a:buNone/>
            </a:pPr>
            <a:r>
              <a:rPr lang="en-US" dirty="0">
                <a:solidFill>
                  <a:schemeClr val="tx1"/>
                </a:solidFill>
                <a:effectLst/>
              </a:rPr>
              <a:t>From NOAA’s GOES-13 satellite</a:t>
            </a:r>
          </a:p>
        </p:txBody>
      </p:sp>
      <p:pic>
        <p:nvPicPr>
          <p:cNvPr id="11274" name="Picture 20" descr="VAG_1306172679"/>
          <p:cNvPicPr>
            <a:picLocks noChangeAspect="1" noChangeArrowheads="1"/>
          </p:cNvPicPr>
          <p:nvPr/>
        </p:nvPicPr>
        <p:blipFill>
          <a:blip r:embed="rId6" cstate="print"/>
          <a:srcRect/>
          <a:stretch>
            <a:fillRect/>
          </a:stretch>
        </p:blipFill>
        <p:spPr bwMode="auto">
          <a:xfrm>
            <a:off x="160020" y="4145281"/>
            <a:ext cx="4720590" cy="3391747"/>
          </a:xfrm>
          <a:prstGeom prst="rect">
            <a:avLst/>
          </a:prstGeom>
          <a:noFill/>
          <a:ln w="9525">
            <a:noFill/>
            <a:miter lim="800000"/>
            <a:headEnd/>
            <a:tailEnd/>
          </a:ln>
        </p:spPr>
      </p:pic>
      <p:sp>
        <p:nvSpPr>
          <p:cNvPr id="11" name="Rectangle 10"/>
          <p:cNvSpPr/>
          <p:nvPr/>
        </p:nvSpPr>
        <p:spPr>
          <a:xfrm>
            <a:off x="3126904" y="3466009"/>
            <a:ext cx="3347391" cy="383182"/>
          </a:xfrm>
          <a:prstGeom prst="rect">
            <a:avLst/>
          </a:prstGeom>
        </p:spPr>
        <p:txBody>
          <a:bodyPr wrap="none">
            <a:spAutoFit/>
          </a:bodyPr>
          <a:lstStyle/>
          <a:p>
            <a:r>
              <a:rPr lang="en-US" dirty="0" smtClean="0"/>
              <a:t>GOES-13/GOES-14 story</a:t>
            </a:r>
            <a:endParaRPr lang="en-US" dirty="0"/>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6"/>
          <p:cNvSpPr>
            <a:spLocks noGrp="1"/>
          </p:cNvSpPr>
          <p:nvPr>
            <p:ph type="sldNum" sz="quarter" idx="12"/>
          </p:nvPr>
        </p:nvSpPr>
        <p:spPr>
          <a:noFill/>
        </p:spPr>
        <p:txBody>
          <a:bodyPr/>
          <a:lstStyle/>
          <a:p>
            <a:fld id="{27A5C15C-B0EE-4C4A-A3E9-EF961683CDEC}" type="slidenum">
              <a:rPr lang="en-US">
                <a:latin typeface="Arial" pitchFamily="34" charset="0"/>
              </a:rPr>
              <a:pPr/>
              <a:t>14</a:t>
            </a:fld>
            <a:endParaRPr lang="en-US">
              <a:latin typeface="Arial" pitchFamily="34" charset="0"/>
            </a:endParaRPr>
          </a:p>
        </p:txBody>
      </p:sp>
      <p:sp>
        <p:nvSpPr>
          <p:cNvPr id="13315" name="Rectangle 6"/>
          <p:cNvSpPr>
            <a:spLocks noGrp="1" noChangeArrowheads="1"/>
          </p:cNvSpPr>
          <p:nvPr>
            <p:ph type="title"/>
          </p:nvPr>
        </p:nvSpPr>
        <p:spPr>
          <a:xfrm>
            <a:off x="1997242" y="0"/>
            <a:ext cx="7603958" cy="1219200"/>
          </a:xfrm>
        </p:spPr>
        <p:txBody>
          <a:bodyPr/>
          <a:lstStyle/>
          <a:p>
            <a:pPr eaLnBrk="1" hangingPunct="1"/>
            <a:r>
              <a:rPr lang="en-US" sz="4400" dirty="0" smtClean="0">
                <a:latin typeface="Calibri" pitchFamily="34" charset="0"/>
              </a:rPr>
              <a:t>Transportation Products</a:t>
            </a:r>
          </a:p>
        </p:txBody>
      </p:sp>
      <p:pic>
        <p:nvPicPr>
          <p:cNvPr id="13316" name="Picture 3" descr="pacjetloop"/>
          <p:cNvPicPr>
            <a:picLocks noChangeAspect="1" noChangeArrowheads="1" noCrop="1"/>
          </p:cNvPicPr>
          <p:nvPr/>
        </p:nvPicPr>
        <p:blipFill>
          <a:blip r:embed="rId3" cstate="print"/>
          <a:srcRect/>
          <a:stretch>
            <a:fillRect/>
          </a:stretch>
        </p:blipFill>
        <p:spPr bwMode="auto">
          <a:xfrm>
            <a:off x="0" y="1952236"/>
            <a:ext cx="5120640" cy="3984413"/>
          </a:xfrm>
          <a:prstGeom prst="rect">
            <a:avLst/>
          </a:prstGeom>
          <a:noFill/>
          <a:ln w="9525">
            <a:noFill/>
            <a:miter lim="800000"/>
            <a:headEnd/>
            <a:tailEnd/>
          </a:ln>
        </p:spPr>
      </p:pic>
      <p:sp>
        <p:nvSpPr>
          <p:cNvPr id="13317" name="Text Box 4"/>
          <p:cNvSpPr txBox="1">
            <a:spLocks noChangeArrowheads="1"/>
          </p:cNvSpPr>
          <p:nvPr/>
        </p:nvSpPr>
        <p:spPr bwMode="auto">
          <a:xfrm>
            <a:off x="0" y="5948680"/>
            <a:ext cx="4720590" cy="651604"/>
          </a:xfrm>
          <a:prstGeom prst="rect">
            <a:avLst/>
          </a:prstGeom>
          <a:noFill/>
          <a:ln w="63500">
            <a:noFill/>
            <a:miter lim="800000"/>
            <a:headEnd/>
            <a:tailEnd/>
          </a:ln>
        </p:spPr>
        <p:txBody>
          <a:bodyPr wrap="square" lIns="96661" tIns="48331" rIns="96661" bIns="48331">
            <a:spAutoFit/>
          </a:bodyPr>
          <a:lstStyle/>
          <a:p>
            <a:pPr>
              <a:buNone/>
            </a:pPr>
            <a:r>
              <a:rPr lang="en-US" sz="2000" dirty="0">
                <a:solidFill>
                  <a:schemeClr val="tx1"/>
                </a:solidFill>
                <a:effectLst/>
                <a:latin typeface="Calibri" pitchFamily="34" charset="0"/>
              </a:rPr>
              <a:t>Used in Numerical Weather Forecast Predictions and in the Aviation Community</a:t>
            </a:r>
          </a:p>
        </p:txBody>
      </p:sp>
      <p:pic>
        <p:nvPicPr>
          <p:cNvPr id="13318" name="Picture 5" descr="110105_g11_vis_ca_anim"/>
          <p:cNvPicPr>
            <a:picLocks noGrp="1" noChangeAspect="1" noChangeArrowheads="1" noCrop="1"/>
          </p:cNvPicPr>
          <p:nvPr>
            <p:ph sz="half" idx="2"/>
          </p:nvPr>
        </p:nvPicPr>
        <p:blipFill>
          <a:blip r:embed="rId4" cstate="print"/>
          <a:srcRect/>
          <a:stretch>
            <a:fillRect/>
          </a:stretch>
        </p:blipFill>
        <p:spPr>
          <a:xfrm>
            <a:off x="4958474" y="1949116"/>
            <a:ext cx="5258744" cy="3982451"/>
          </a:xfrm>
        </p:spPr>
      </p:pic>
      <p:sp>
        <p:nvSpPr>
          <p:cNvPr id="13319" name="Rectangle 8"/>
          <p:cNvSpPr>
            <a:spLocks noGrp="1" noChangeArrowheads="1"/>
          </p:cNvSpPr>
          <p:nvPr>
            <p:ph type="body" sz="half" idx="1"/>
          </p:nvPr>
        </p:nvSpPr>
        <p:spPr>
          <a:xfrm>
            <a:off x="591953" y="1394059"/>
            <a:ext cx="4000500" cy="568960"/>
          </a:xfrm>
        </p:spPr>
        <p:txBody>
          <a:bodyPr/>
          <a:lstStyle/>
          <a:p>
            <a:pPr marL="0" indent="0" eaLnBrk="1" hangingPunct="1">
              <a:buNone/>
            </a:pPr>
            <a:r>
              <a:rPr lang="en-US" sz="2500" dirty="0" smtClean="0">
                <a:solidFill>
                  <a:schemeClr val="tx1"/>
                </a:solidFill>
              </a:rPr>
              <a:t>Satellite Derived Winds</a:t>
            </a:r>
          </a:p>
        </p:txBody>
      </p:sp>
      <p:sp>
        <p:nvSpPr>
          <p:cNvPr id="13320" name="Rectangle 9"/>
          <p:cNvSpPr>
            <a:spLocks noChangeArrowheads="1"/>
          </p:cNvSpPr>
          <p:nvPr/>
        </p:nvSpPr>
        <p:spPr bwMode="auto">
          <a:xfrm>
            <a:off x="5600700" y="1419726"/>
            <a:ext cx="4000500" cy="498107"/>
          </a:xfrm>
          <a:prstGeom prst="rect">
            <a:avLst/>
          </a:prstGeom>
          <a:noFill/>
          <a:ln w="9525">
            <a:noFill/>
            <a:miter lim="800000"/>
            <a:headEnd/>
            <a:tailEnd/>
          </a:ln>
        </p:spPr>
        <p:txBody>
          <a:bodyPr lIns="96661" tIns="48331" rIns="96661" bIns="48331"/>
          <a:lstStyle/>
          <a:p>
            <a:pPr marL="362480" indent="-362480">
              <a:spcBef>
                <a:spcPct val="50000"/>
              </a:spcBef>
              <a:buClr>
                <a:srgbClr val="000066"/>
              </a:buClr>
              <a:buSzPct val="70000"/>
              <a:buNone/>
            </a:pPr>
            <a:r>
              <a:rPr lang="en-US" sz="2500" dirty="0">
                <a:solidFill>
                  <a:schemeClr val="tx1"/>
                </a:solidFill>
              </a:rPr>
              <a:t>California Valley Fog</a:t>
            </a:r>
          </a:p>
        </p:txBody>
      </p:sp>
      <p:sp>
        <p:nvSpPr>
          <p:cNvPr id="13321" name="Text Box 10"/>
          <p:cNvSpPr txBox="1">
            <a:spLocks noChangeArrowheads="1"/>
          </p:cNvSpPr>
          <p:nvPr/>
        </p:nvSpPr>
        <p:spPr bwMode="auto">
          <a:xfrm>
            <a:off x="4970846" y="5948680"/>
            <a:ext cx="4329563" cy="651604"/>
          </a:xfrm>
          <a:prstGeom prst="rect">
            <a:avLst/>
          </a:prstGeom>
          <a:noFill/>
          <a:ln w="63500">
            <a:noFill/>
            <a:miter lim="800000"/>
            <a:headEnd/>
            <a:tailEnd/>
          </a:ln>
        </p:spPr>
        <p:txBody>
          <a:bodyPr wrap="square" lIns="96661" tIns="48331" rIns="96661" bIns="48331">
            <a:spAutoFit/>
          </a:bodyPr>
          <a:lstStyle/>
          <a:p>
            <a:pPr>
              <a:buNone/>
            </a:pPr>
            <a:r>
              <a:rPr lang="en-US" sz="2000" dirty="0">
                <a:solidFill>
                  <a:schemeClr val="tx1"/>
                </a:solidFill>
                <a:effectLst/>
                <a:latin typeface="Calibri" pitchFamily="34" charset="0"/>
              </a:rPr>
              <a:t>Used in Aviation </a:t>
            </a:r>
            <a:r>
              <a:rPr lang="en-US" sz="2000" dirty="0" smtClean="0">
                <a:solidFill>
                  <a:schemeClr val="tx1"/>
                </a:solidFill>
                <a:effectLst/>
                <a:latin typeface="Calibri" pitchFamily="34" charset="0"/>
              </a:rPr>
              <a:t>and Transportation </a:t>
            </a:r>
            <a:r>
              <a:rPr lang="en-US" sz="2000" dirty="0">
                <a:solidFill>
                  <a:schemeClr val="tx1"/>
                </a:solidFill>
                <a:effectLst/>
                <a:latin typeface="Calibri" pitchFamily="34" charset="0"/>
              </a:rPr>
              <a:t>Communities</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nnvl.noaa.gov/images/high_resolution/1334v1_April25-2013-Oct24-2012compareFlood.png"/>
          <p:cNvPicPr>
            <a:picLocks noChangeAspect="1" noChangeArrowheads="1"/>
          </p:cNvPicPr>
          <p:nvPr/>
        </p:nvPicPr>
        <p:blipFill>
          <a:blip r:embed="rId3" cstate="print"/>
          <a:srcRect/>
          <a:stretch>
            <a:fillRect/>
          </a:stretch>
        </p:blipFill>
        <p:spPr bwMode="auto">
          <a:xfrm>
            <a:off x="0" y="1970689"/>
            <a:ext cx="7150126" cy="4020207"/>
          </a:xfrm>
          <a:prstGeom prst="rect">
            <a:avLst/>
          </a:prstGeom>
          <a:noFill/>
        </p:spPr>
      </p:pic>
      <p:sp>
        <p:nvSpPr>
          <p:cNvPr id="19458" name="Slide Number Placeholder 5"/>
          <p:cNvSpPr>
            <a:spLocks noGrp="1"/>
          </p:cNvSpPr>
          <p:nvPr>
            <p:ph type="sldNum" sz="quarter" idx="12"/>
          </p:nvPr>
        </p:nvSpPr>
        <p:spPr>
          <a:noFill/>
        </p:spPr>
        <p:txBody>
          <a:bodyPr/>
          <a:lstStyle/>
          <a:p>
            <a:fld id="{554E9FA7-BF6B-4152-874A-D634A2906B19}" type="slidenum">
              <a:rPr lang="en-US">
                <a:latin typeface="Arial" pitchFamily="34" charset="0"/>
              </a:rPr>
              <a:pPr/>
              <a:t>15</a:t>
            </a:fld>
            <a:endParaRPr lang="en-US">
              <a:latin typeface="Arial" pitchFamily="34" charset="0"/>
            </a:endParaRPr>
          </a:p>
        </p:txBody>
      </p:sp>
      <p:sp>
        <p:nvSpPr>
          <p:cNvPr id="19460" name="Rectangle 2"/>
          <p:cNvSpPr>
            <a:spLocks noGrp="1" noChangeArrowheads="1"/>
          </p:cNvSpPr>
          <p:nvPr>
            <p:ph type="title"/>
          </p:nvPr>
        </p:nvSpPr>
        <p:spPr/>
        <p:txBody>
          <a:bodyPr/>
          <a:lstStyle/>
          <a:p>
            <a:pPr eaLnBrk="1" hangingPunct="1"/>
            <a:r>
              <a:rPr lang="en-US" sz="4000" dirty="0" smtClean="0"/>
              <a:t>Major to Record Flooding in the North Central River Forecast Area</a:t>
            </a:r>
          </a:p>
        </p:txBody>
      </p:sp>
      <p:sp>
        <p:nvSpPr>
          <p:cNvPr id="19462" name="Text Box 16"/>
          <p:cNvSpPr txBox="1">
            <a:spLocks noChangeArrowheads="1"/>
          </p:cNvSpPr>
          <p:nvPr/>
        </p:nvSpPr>
        <p:spPr bwMode="auto">
          <a:xfrm>
            <a:off x="0" y="1308537"/>
            <a:ext cx="9601200" cy="568504"/>
          </a:xfrm>
          <a:prstGeom prst="rect">
            <a:avLst/>
          </a:prstGeom>
          <a:solidFill>
            <a:schemeClr val="bg1"/>
          </a:solidFill>
          <a:ln w="63500">
            <a:noFill/>
            <a:miter lim="800000"/>
            <a:headEnd/>
            <a:tailEnd/>
          </a:ln>
        </p:spPr>
        <p:txBody>
          <a:bodyPr wrap="square" lIns="96661" tIns="48331" rIns="96661" bIns="48331">
            <a:spAutoFit/>
          </a:bodyPr>
          <a:lstStyle/>
          <a:p>
            <a:pPr>
              <a:buNone/>
            </a:pPr>
            <a:r>
              <a:rPr lang="en-US" sz="1700" dirty="0">
                <a:solidFill>
                  <a:schemeClr val="tx1"/>
                </a:solidFill>
                <a:latin typeface="Calibri" pitchFamily="34" charset="0"/>
              </a:rPr>
              <a:t>NOAA Satellites are used to transmit data from river and stream gages, estimate rainfall, observer snow cover, and deduce surface parameters.</a:t>
            </a:r>
          </a:p>
        </p:txBody>
      </p:sp>
      <p:pic>
        <p:nvPicPr>
          <p:cNvPr id="19464" name="Picture 9" descr="goes_dcs_image_1"/>
          <p:cNvPicPr>
            <a:picLocks noGrp="1" noChangeAspect="1" noChangeArrowheads="1"/>
          </p:cNvPicPr>
          <p:nvPr>
            <p:ph idx="1"/>
          </p:nvPr>
        </p:nvPicPr>
        <p:blipFill>
          <a:blip r:embed="rId4" cstate="print"/>
          <a:srcRect/>
          <a:stretch>
            <a:fillRect/>
          </a:stretch>
        </p:blipFill>
        <p:spPr>
          <a:xfrm>
            <a:off x="3847304" y="6006662"/>
            <a:ext cx="1712260" cy="1308538"/>
          </a:xfrm>
        </p:spPr>
      </p:pic>
      <p:pic>
        <p:nvPicPr>
          <p:cNvPr id="11" name="Picture 10" descr="River_gauges_May_2013.png"/>
          <p:cNvPicPr>
            <a:picLocks noChangeAspect="1"/>
          </p:cNvPicPr>
          <p:nvPr/>
        </p:nvPicPr>
        <p:blipFill>
          <a:blip r:embed="rId5" cstate="print"/>
          <a:stretch>
            <a:fillRect/>
          </a:stretch>
        </p:blipFill>
        <p:spPr>
          <a:xfrm>
            <a:off x="5419649" y="4958977"/>
            <a:ext cx="4181551" cy="2356223"/>
          </a:xfrm>
          <a:prstGeom prst="rect">
            <a:avLst/>
          </a:prstGeom>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9"/>
          <p:cNvSpPr>
            <a:spLocks noGrp="1" noChangeArrowheads="1"/>
          </p:cNvSpPr>
          <p:nvPr>
            <p:ph type="title"/>
          </p:nvPr>
        </p:nvSpPr>
        <p:spPr>
          <a:xfrm>
            <a:off x="1985211" y="0"/>
            <a:ext cx="7615989" cy="1219200"/>
          </a:xfrm>
        </p:spPr>
        <p:txBody>
          <a:bodyPr/>
          <a:lstStyle/>
          <a:p>
            <a:pPr eaLnBrk="1" hangingPunct="1"/>
            <a:r>
              <a:rPr lang="en-US" sz="4000" dirty="0" smtClean="0">
                <a:latin typeface="Calibri" pitchFamily="34" charset="0"/>
              </a:rPr>
              <a:t>NESDIS Experimental Oil Mapping Products</a:t>
            </a:r>
          </a:p>
        </p:txBody>
      </p:sp>
      <p:pic>
        <p:nvPicPr>
          <p:cNvPr id="23556" name="Content Placeholder 6" descr="Deepwater_Horizon_Spill_Composite_June09.jpg"/>
          <p:cNvPicPr>
            <a:picLocks noGrp="1" noChangeAspect="1"/>
          </p:cNvPicPr>
          <p:nvPr>
            <p:ph sz="half" idx="2"/>
          </p:nvPr>
        </p:nvPicPr>
        <p:blipFill>
          <a:blip r:embed="rId3" cstate="print"/>
          <a:srcRect/>
          <a:stretch>
            <a:fillRect/>
          </a:stretch>
        </p:blipFill>
        <p:spPr>
          <a:xfrm>
            <a:off x="1874021" y="1520835"/>
            <a:ext cx="5847347" cy="4586422"/>
          </a:xfrm>
          <a:noFill/>
        </p:spPr>
      </p:pic>
      <p:sp>
        <p:nvSpPr>
          <p:cNvPr id="23557" name="Content Placeholder 4"/>
          <p:cNvSpPr>
            <a:spLocks/>
          </p:cNvSpPr>
          <p:nvPr/>
        </p:nvSpPr>
        <p:spPr bwMode="auto">
          <a:xfrm>
            <a:off x="288758" y="6136105"/>
            <a:ext cx="9071810" cy="1016535"/>
          </a:xfrm>
          <a:prstGeom prst="rect">
            <a:avLst/>
          </a:prstGeom>
          <a:noFill/>
          <a:ln w="9525">
            <a:noFill/>
            <a:miter lim="800000"/>
            <a:headEnd/>
            <a:tailEnd/>
          </a:ln>
        </p:spPr>
        <p:txBody>
          <a:bodyPr lIns="96661" tIns="48331" rIns="96661" bIns="48331"/>
          <a:lstStyle/>
          <a:p>
            <a:pPr marL="362480" indent="-362480">
              <a:spcBef>
                <a:spcPts val="0"/>
              </a:spcBef>
              <a:buClr>
                <a:srgbClr val="000066"/>
              </a:buClr>
              <a:buSzPct val="70000"/>
              <a:buNone/>
            </a:pPr>
            <a:r>
              <a:rPr lang="en-US" b="1" dirty="0">
                <a:solidFill>
                  <a:srgbClr val="0066FF"/>
                </a:solidFill>
                <a:latin typeface="Calibri" pitchFamily="34" charset="0"/>
              </a:rPr>
              <a:t>Experimental Daily Composite </a:t>
            </a:r>
            <a:r>
              <a:rPr lang="en-US" b="1" dirty="0" smtClean="0">
                <a:solidFill>
                  <a:srgbClr val="0066FF"/>
                </a:solidFill>
                <a:latin typeface="Calibri" pitchFamily="34" charset="0"/>
              </a:rPr>
              <a:t>Product</a:t>
            </a:r>
          </a:p>
          <a:p>
            <a:pPr marL="362480" indent="-362480">
              <a:spcBef>
                <a:spcPts val="0"/>
              </a:spcBef>
              <a:buClr>
                <a:srgbClr val="000066"/>
              </a:buClr>
              <a:buSzPct val="70000"/>
              <a:buNone/>
            </a:pPr>
            <a:r>
              <a:rPr lang="en-US" dirty="0" smtClean="0">
                <a:solidFill>
                  <a:schemeClr val="tx1"/>
                </a:solidFill>
                <a:effectLst/>
                <a:latin typeface="Calibri" pitchFamily="34" charset="0"/>
              </a:rPr>
              <a:t>Combined analysis of all relevant satellite passes that occurred during a given day</a:t>
            </a:r>
          </a:p>
          <a:p>
            <a:pPr marL="362480" indent="-362480">
              <a:spcBef>
                <a:spcPts val="0"/>
              </a:spcBef>
              <a:buClr>
                <a:srgbClr val="000066"/>
              </a:buClr>
              <a:buSzPct val="70000"/>
              <a:buNone/>
            </a:pPr>
            <a:r>
              <a:rPr lang="en-US" dirty="0" smtClean="0">
                <a:solidFill>
                  <a:schemeClr val="tx1"/>
                </a:solidFill>
                <a:effectLst/>
                <a:latin typeface="Calibri" pitchFamily="34" charset="0"/>
              </a:rPr>
              <a:t>90 </a:t>
            </a:r>
            <a:r>
              <a:rPr lang="en-US" dirty="0">
                <a:solidFill>
                  <a:schemeClr val="tx1"/>
                </a:solidFill>
                <a:effectLst/>
                <a:latin typeface="Calibri" pitchFamily="34" charset="0"/>
              </a:rPr>
              <a:t>Daily Composite Reports Issued</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0767DA10-2B31-4511-BDFD-25C969162BEA}" type="slidenum">
              <a:rPr lang="en-US">
                <a:latin typeface="Arial" pitchFamily="34" charset="0"/>
              </a:rPr>
              <a:pPr/>
              <a:t>17</a:t>
            </a:fld>
            <a:endParaRPr lang="en-US">
              <a:latin typeface="Arial" pitchFamily="34" charset="0"/>
            </a:endParaRPr>
          </a:p>
        </p:txBody>
      </p:sp>
      <p:sp>
        <p:nvSpPr>
          <p:cNvPr id="625667" name="Text Box 3"/>
          <p:cNvSpPr txBox="1">
            <a:spLocks noChangeArrowheads="1"/>
          </p:cNvSpPr>
          <p:nvPr/>
        </p:nvSpPr>
        <p:spPr bwMode="auto">
          <a:xfrm>
            <a:off x="0" y="1347538"/>
            <a:ext cx="6080759" cy="5726839"/>
          </a:xfrm>
          <a:prstGeom prst="rect">
            <a:avLst/>
          </a:prstGeom>
          <a:noFill/>
          <a:ln w="9525">
            <a:noFill/>
            <a:miter lim="800000"/>
            <a:headEnd/>
            <a:tailEnd/>
          </a:ln>
          <a:effectLst/>
        </p:spPr>
        <p:txBody>
          <a:bodyPr wrap="square" lIns="96661" tIns="48331" rIns="96661" bIns="48331">
            <a:spAutoFit/>
          </a:bodyPr>
          <a:lstStyle/>
          <a:p>
            <a:pPr>
              <a:spcBef>
                <a:spcPct val="50000"/>
              </a:spcBef>
              <a:buNone/>
              <a:defRPr/>
            </a:pPr>
            <a:endParaRPr lang="en-US" sz="2000" b="1" u="sng" dirty="0" smtClean="0">
              <a:solidFill>
                <a:srgbClr val="0066FF"/>
              </a:solidFill>
              <a:effectLst/>
              <a:latin typeface="Calibri" pitchFamily="34" charset="0"/>
            </a:endParaRPr>
          </a:p>
          <a:p>
            <a:pPr>
              <a:spcBef>
                <a:spcPct val="50000"/>
              </a:spcBef>
              <a:buNone/>
              <a:defRPr/>
            </a:pPr>
            <a:r>
              <a:rPr lang="en-US" sz="2000" b="1" u="sng" dirty="0" smtClean="0">
                <a:solidFill>
                  <a:srgbClr val="0066FF"/>
                </a:solidFill>
                <a:effectLst/>
                <a:latin typeface="Calibri" pitchFamily="34" charset="0"/>
              </a:rPr>
              <a:t>GVAR </a:t>
            </a:r>
            <a:r>
              <a:rPr lang="en-US" sz="2000" b="1" u="sng" dirty="0">
                <a:solidFill>
                  <a:srgbClr val="0066FF"/>
                </a:solidFill>
                <a:effectLst/>
                <a:latin typeface="Calibri" pitchFamily="34" charset="0"/>
              </a:rPr>
              <a:t>(GOES Variable):</a:t>
            </a:r>
            <a:r>
              <a:rPr lang="en-US" sz="2000" u="sng" dirty="0">
                <a:solidFill>
                  <a:srgbClr val="0066FF"/>
                </a:solidFill>
                <a:effectLst>
                  <a:outerShdw blurRad="38100" dist="38100" dir="2700000" algn="tl">
                    <a:srgbClr val="C0C0C0"/>
                  </a:outerShdw>
                </a:effectLst>
                <a:latin typeface="Calibri" pitchFamily="34" charset="0"/>
              </a:rPr>
              <a:t> </a:t>
            </a:r>
          </a:p>
          <a:p>
            <a:pPr>
              <a:spcBef>
                <a:spcPct val="50000"/>
              </a:spcBef>
              <a:buNone/>
              <a:defRPr/>
            </a:pPr>
            <a:r>
              <a:rPr lang="en-US" sz="2000" dirty="0">
                <a:solidFill>
                  <a:schemeClr val="tx1"/>
                </a:solidFill>
                <a:latin typeface="Calibri" pitchFamily="34" charset="0"/>
              </a:rPr>
              <a:t>NOAA satellites broadcast imagery and sounder data to users in real time for life and property forecasts and warnings</a:t>
            </a:r>
          </a:p>
          <a:p>
            <a:pPr>
              <a:spcBef>
                <a:spcPct val="50000"/>
              </a:spcBef>
              <a:buNone/>
              <a:defRPr/>
            </a:pPr>
            <a:r>
              <a:rPr lang="en-US" sz="2000" b="1" u="sng" dirty="0" smtClean="0">
                <a:solidFill>
                  <a:srgbClr val="0066FF"/>
                </a:solidFill>
                <a:latin typeface="Calibri" pitchFamily="34" charset="0"/>
              </a:rPr>
              <a:t>Emergency </a:t>
            </a:r>
            <a:r>
              <a:rPr lang="en-US" sz="2000" b="1" u="sng" dirty="0">
                <a:solidFill>
                  <a:srgbClr val="0066FF"/>
                </a:solidFill>
                <a:latin typeface="Calibri" pitchFamily="34" charset="0"/>
              </a:rPr>
              <a:t>Managers Weather Information Network (EMWIN) :</a:t>
            </a:r>
            <a:endParaRPr lang="en-US" sz="2000" u="sng" dirty="0">
              <a:solidFill>
                <a:srgbClr val="0066FF"/>
              </a:solidFill>
              <a:latin typeface="Calibri" pitchFamily="34" charset="0"/>
            </a:endParaRPr>
          </a:p>
          <a:p>
            <a:pPr>
              <a:spcBef>
                <a:spcPct val="50000"/>
              </a:spcBef>
              <a:buNone/>
              <a:defRPr/>
            </a:pPr>
            <a:r>
              <a:rPr lang="en-US" sz="2000" dirty="0">
                <a:solidFill>
                  <a:schemeClr val="tx1"/>
                </a:solidFill>
                <a:latin typeface="Calibri" pitchFamily="34" charset="0"/>
              </a:rPr>
              <a:t>Specialized instruments on NOAA satellites relay critical information to users across the country. Emergency Managers can obtain weather information in near real time from a variety of sources, mostly from the National Weather Service.</a:t>
            </a:r>
          </a:p>
          <a:p>
            <a:pPr>
              <a:spcBef>
                <a:spcPct val="50000"/>
              </a:spcBef>
              <a:buNone/>
              <a:defRPr/>
            </a:pPr>
            <a:r>
              <a:rPr lang="en-US" sz="2000" b="1" u="sng" dirty="0" smtClean="0">
                <a:solidFill>
                  <a:srgbClr val="0066FF"/>
                </a:solidFill>
                <a:latin typeface="Calibri" pitchFamily="34" charset="0"/>
              </a:rPr>
              <a:t>Data </a:t>
            </a:r>
            <a:r>
              <a:rPr lang="en-US" sz="2000" b="1" u="sng" dirty="0">
                <a:solidFill>
                  <a:srgbClr val="0066FF"/>
                </a:solidFill>
                <a:latin typeface="Calibri" pitchFamily="34" charset="0"/>
              </a:rPr>
              <a:t>Collection (DCS – GOES;  ARGOS – POES):</a:t>
            </a:r>
          </a:p>
          <a:p>
            <a:pPr>
              <a:buNone/>
              <a:defRPr/>
            </a:pPr>
            <a:r>
              <a:rPr lang="en-US" sz="2000" dirty="0">
                <a:solidFill>
                  <a:schemeClr val="tx1"/>
                </a:solidFill>
                <a:latin typeface="Calibri" pitchFamily="34" charset="0"/>
              </a:rPr>
              <a:t>NOAA satellites are used to collect and relay scientific data from around the globe.  Instruments aboard remote platforms transmit environmental and other parameters</a:t>
            </a:r>
            <a:r>
              <a:rPr lang="en-US" sz="2000" dirty="0">
                <a:solidFill>
                  <a:schemeClr val="tx1"/>
                </a:solidFill>
                <a:effectLst/>
                <a:latin typeface="Calibri" pitchFamily="34" charset="0"/>
              </a:rPr>
              <a:t>.</a:t>
            </a:r>
            <a:endParaRPr lang="en-US" sz="2000" b="1" u="sng" dirty="0">
              <a:solidFill>
                <a:schemeClr val="tx1"/>
              </a:solidFill>
              <a:latin typeface="Calibri" pitchFamily="34" charset="0"/>
            </a:endParaRPr>
          </a:p>
          <a:p>
            <a:pPr>
              <a:spcBef>
                <a:spcPct val="50000"/>
              </a:spcBef>
              <a:buNone/>
              <a:defRPr/>
            </a:pPr>
            <a:endParaRPr lang="en-US" sz="1700" b="1" i="1" u="sng" dirty="0">
              <a:solidFill>
                <a:schemeClr val="tx1"/>
              </a:solidFill>
            </a:endParaRPr>
          </a:p>
        </p:txBody>
      </p:sp>
      <p:sp>
        <p:nvSpPr>
          <p:cNvPr id="1033" name="Rectangle 4"/>
          <p:cNvSpPr>
            <a:spLocks noGrp="1" noChangeArrowheads="1"/>
          </p:cNvSpPr>
          <p:nvPr>
            <p:ph type="title"/>
          </p:nvPr>
        </p:nvSpPr>
        <p:spPr>
          <a:xfrm>
            <a:off x="2042205" y="0"/>
            <a:ext cx="7558995" cy="1277257"/>
          </a:xfrm>
        </p:spPr>
        <p:txBody>
          <a:bodyPr/>
          <a:lstStyle/>
          <a:p>
            <a:pPr eaLnBrk="1" hangingPunct="1"/>
            <a:r>
              <a:rPr lang="en-US" dirty="0" smtClean="0"/>
              <a:t>Direct Readout Services</a:t>
            </a:r>
          </a:p>
        </p:txBody>
      </p:sp>
      <p:graphicFrame>
        <p:nvGraphicFramePr>
          <p:cNvPr id="1026" name="Object 8"/>
          <p:cNvGraphicFramePr>
            <a:graphicFrameLocks noChangeAspect="1"/>
          </p:cNvGraphicFramePr>
          <p:nvPr>
            <p:ph idx="1"/>
          </p:nvPr>
        </p:nvGraphicFramePr>
        <p:xfrm>
          <a:off x="6391340" y="5593255"/>
          <a:ext cx="1866900" cy="1422400"/>
        </p:xfrm>
        <a:graphic>
          <a:graphicData uri="http://schemas.openxmlformats.org/presentationml/2006/ole">
            <p:oleObj spid="_x0000_s89090" name="Photo Editor Photo" r:id="rId4" imgW="15238095" imgH="11428571" progId="">
              <p:embed/>
            </p:oleObj>
          </a:graphicData>
        </a:graphic>
      </p:graphicFrame>
      <p:pic>
        <p:nvPicPr>
          <p:cNvPr id="1034" name="Picture 7" descr="stationlookingN.jpg"/>
          <p:cNvPicPr>
            <a:picLocks noChangeAspect="1"/>
          </p:cNvPicPr>
          <p:nvPr/>
        </p:nvPicPr>
        <p:blipFill>
          <a:blip r:embed="rId5" cstate="print"/>
          <a:srcRect/>
          <a:stretch>
            <a:fillRect/>
          </a:stretch>
        </p:blipFill>
        <p:spPr bwMode="auto">
          <a:xfrm>
            <a:off x="7651793" y="5146215"/>
            <a:ext cx="1760220" cy="1341120"/>
          </a:xfrm>
          <a:prstGeom prst="rect">
            <a:avLst/>
          </a:prstGeom>
          <a:noFill/>
          <a:ln w="9525">
            <a:noFill/>
            <a:miter lim="800000"/>
            <a:headEnd/>
            <a:tailEnd/>
          </a:ln>
        </p:spPr>
      </p:pic>
      <p:pic>
        <p:nvPicPr>
          <p:cNvPr id="1035" name="Picture 15" descr="atlas"/>
          <p:cNvPicPr>
            <a:picLocks noChangeAspect="1" noChangeArrowheads="1"/>
          </p:cNvPicPr>
          <p:nvPr/>
        </p:nvPicPr>
        <p:blipFill>
          <a:blip r:embed="rId6" cstate="print"/>
          <a:srcRect/>
          <a:stretch>
            <a:fillRect/>
          </a:stretch>
        </p:blipFill>
        <p:spPr bwMode="auto">
          <a:xfrm>
            <a:off x="6937222" y="3989727"/>
            <a:ext cx="1030129" cy="160020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D33642CA-0196-4ED1-B58B-878252356CF0}" type="slidenum">
              <a:rPr lang="en-US">
                <a:latin typeface="Arial" pitchFamily="34" charset="0"/>
              </a:rPr>
              <a:pPr/>
              <a:t>18</a:t>
            </a:fld>
            <a:endParaRPr lang="en-US">
              <a:latin typeface="Arial" pitchFamily="34" charset="0"/>
            </a:endParaRPr>
          </a:p>
        </p:txBody>
      </p:sp>
      <p:sp>
        <p:nvSpPr>
          <p:cNvPr id="25604" name="Text Box 3"/>
          <p:cNvSpPr txBox="1">
            <a:spLocks noChangeArrowheads="1"/>
          </p:cNvSpPr>
          <p:nvPr/>
        </p:nvSpPr>
        <p:spPr bwMode="auto">
          <a:xfrm>
            <a:off x="445168" y="1383631"/>
            <a:ext cx="4393858" cy="3144594"/>
          </a:xfrm>
          <a:prstGeom prst="rect">
            <a:avLst/>
          </a:prstGeom>
          <a:noFill/>
          <a:ln w="9525">
            <a:noFill/>
            <a:miter lim="800000"/>
            <a:headEnd/>
            <a:tailEnd/>
          </a:ln>
        </p:spPr>
        <p:txBody>
          <a:bodyPr wrap="square" lIns="96661" tIns="48331" rIns="96661" bIns="48331">
            <a:spAutoFit/>
          </a:bodyPr>
          <a:lstStyle/>
          <a:p>
            <a:pPr marL="241653" indent="-241653">
              <a:spcBef>
                <a:spcPts val="0"/>
              </a:spcBef>
              <a:buNone/>
            </a:pPr>
            <a:r>
              <a:rPr lang="en-US" sz="2000" b="1" dirty="0">
                <a:solidFill>
                  <a:srgbClr val="0066FF"/>
                </a:solidFill>
                <a:effectLst/>
                <a:latin typeface="Calibri" pitchFamily="34" charset="0"/>
              </a:rPr>
              <a:t>Search and </a:t>
            </a:r>
            <a:r>
              <a:rPr lang="en-US" sz="2000" b="1" dirty="0" smtClean="0">
                <a:solidFill>
                  <a:srgbClr val="0066FF"/>
                </a:solidFill>
                <a:effectLst/>
                <a:latin typeface="Calibri" pitchFamily="34" charset="0"/>
              </a:rPr>
              <a:t>Rescue:</a:t>
            </a:r>
            <a:r>
              <a:rPr lang="en-US" sz="2000" b="1" dirty="0" smtClean="0">
                <a:solidFill>
                  <a:srgbClr val="0066FF"/>
                </a:solidFill>
                <a:latin typeface="Calibri" pitchFamily="34" charset="0"/>
              </a:rPr>
              <a:t> </a:t>
            </a:r>
          </a:p>
          <a:p>
            <a:pPr marL="241653" indent="-241653">
              <a:spcBef>
                <a:spcPts val="0"/>
              </a:spcBef>
              <a:buNone/>
            </a:pPr>
            <a:r>
              <a:rPr lang="en-US" sz="2000" dirty="0" smtClean="0">
                <a:solidFill>
                  <a:schemeClr val="tx1"/>
                </a:solidFill>
                <a:effectLst/>
                <a:latin typeface="Calibri" pitchFamily="34" charset="0"/>
              </a:rPr>
              <a:t>http</a:t>
            </a:r>
            <a:r>
              <a:rPr lang="en-US" sz="2000" dirty="0">
                <a:solidFill>
                  <a:schemeClr val="tx1"/>
                </a:solidFill>
                <a:effectLst/>
                <a:latin typeface="Calibri" pitchFamily="34" charset="0"/>
              </a:rPr>
              <a:t>://www.sarsat.noaa.gov/ </a:t>
            </a:r>
            <a:endParaRPr lang="en-US" sz="2000" b="1" dirty="0">
              <a:solidFill>
                <a:schemeClr val="tx1"/>
              </a:solidFill>
              <a:latin typeface="Calibri" pitchFamily="34" charset="0"/>
            </a:endParaRPr>
          </a:p>
          <a:p>
            <a:pPr marL="241653" indent="-241653">
              <a:spcBef>
                <a:spcPts val="0"/>
              </a:spcBef>
              <a:buNone/>
            </a:pPr>
            <a:r>
              <a:rPr lang="en-US" sz="1800" dirty="0">
                <a:solidFill>
                  <a:schemeClr val="tx1"/>
                </a:solidFill>
                <a:latin typeface="Calibri" pitchFamily="34" charset="0"/>
              </a:rPr>
              <a:t>NOAA satellites are used to </a:t>
            </a:r>
            <a:r>
              <a:rPr lang="en-US" sz="1800" dirty="0" smtClean="0">
                <a:solidFill>
                  <a:schemeClr val="tx1"/>
                </a:solidFill>
                <a:latin typeface="Calibri" pitchFamily="34" charset="0"/>
              </a:rPr>
              <a:t>relay</a:t>
            </a:r>
          </a:p>
          <a:p>
            <a:pPr marL="241653" indent="-241653">
              <a:spcBef>
                <a:spcPts val="0"/>
              </a:spcBef>
              <a:buNone/>
            </a:pPr>
            <a:r>
              <a:rPr lang="en-US" sz="1800" dirty="0" smtClean="0">
                <a:solidFill>
                  <a:schemeClr val="tx1"/>
                </a:solidFill>
                <a:latin typeface="Calibri" pitchFamily="34" charset="0"/>
              </a:rPr>
              <a:t>distress </a:t>
            </a:r>
            <a:r>
              <a:rPr lang="en-US" sz="1800" dirty="0">
                <a:solidFill>
                  <a:schemeClr val="tx1"/>
                </a:solidFill>
                <a:latin typeface="Calibri" pitchFamily="34" charset="0"/>
              </a:rPr>
              <a:t>alerts from aviators, </a:t>
            </a:r>
            <a:r>
              <a:rPr lang="en-US" sz="1800" dirty="0" smtClean="0">
                <a:solidFill>
                  <a:schemeClr val="tx1"/>
                </a:solidFill>
                <a:latin typeface="Calibri" pitchFamily="34" charset="0"/>
              </a:rPr>
              <a:t>mariners </a:t>
            </a:r>
          </a:p>
          <a:p>
            <a:pPr marL="241653" indent="-241653">
              <a:spcBef>
                <a:spcPts val="0"/>
              </a:spcBef>
              <a:buNone/>
            </a:pPr>
            <a:r>
              <a:rPr lang="en-US" sz="1800" dirty="0" smtClean="0">
                <a:solidFill>
                  <a:schemeClr val="tx1"/>
                </a:solidFill>
                <a:latin typeface="Calibri" pitchFamily="34" charset="0"/>
              </a:rPr>
              <a:t>and </a:t>
            </a:r>
            <a:r>
              <a:rPr lang="en-US" sz="1800" dirty="0">
                <a:solidFill>
                  <a:schemeClr val="tx1"/>
                </a:solidFill>
                <a:latin typeface="Calibri" pitchFamily="34" charset="0"/>
              </a:rPr>
              <a:t>land-based </a:t>
            </a:r>
            <a:r>
              <a:rPr lang="en-US" sz="1800" dirty="0" smtClean="0">
                <a:solidFill>
                  <a:schemeClr val="tx1"/>
                </a:solidFill>
                <a:latin typeface="Calibri" pitchFamily="34" charset="0"/>
              </a:rPr>
              <a:t>users</a:t>
            </a:r>
          </a:p>
          <a:p>
            <a:pPr marL="241653" indent="-241653">
              <a:spcBef>
                <a:spcPts val="0"/>
              </a:spcBef>
              <a:buNone/>
            </a:pPr>
            <a:endParaRPr lang="en-US" sz="1800" dirty="0">
              <a:solidFill>
                <a:schemeClr val="tx1"/>
              </a:solidFill>
              <a:latin typeface="Calibri" pitchFamily="34" charset="0"/>
            </a:endParaRPr>
          </a:p>
          <a:p>
            <a:pPr marL="241653" indent="-241653">
              <a:spcBef>
                <a:spcPts val="0"/>
              </a:spcBef>
              <a:buNone/>
            </a:pPr>
            <a:r>
              <a:rPr lang="en-US" sz="1800" dirty="0">
                <a:solidFill>
                  <a:schemeClr val="tx1"/>
                </a:solidFill>
                <a:latin typeface="Calibri" pitchFamily="34" charset="0"/>
              </a:rPr>
              <a:t>Approximately 250 persons are </a:t>
            </a:r>
            <a:r>
              <a:rPr lang="en-US" sz="1800" dirty="0" smtClean="0">
                <a:solidFill>
                  <a:schemeClr val="tx1"/>
                </a:solidFill>
                <a:latin typeface="Calibri" pitchFamily="34" charset="0"/>
              </a:rPr>
              <a:t>rescued</a:t>
            </a:r>
          </a:p>
          <a:p>
            <a:pPr marL="241653" indent="-241653">
              <a:spcBef>
                <a:spcPts val="0"/>
              </a:spcBef>
              <a:buNone/>
            </a:pPr>
            <a:r>
              <a:rPr lang="en-US" sz="1800" dirty="0" smtClean="0">
                <a:solidFill>
                  <a:schemeClr val="tx1"/>
                </a:solidFill>
                <a:latin typeface="Calibri" pitchFamily="34" charset="0"/>
              </a:rPr>
              <a:t>in </a:t>
            </a:r>
            <a:r>
              <a:rPr lang="en-US" sz="1800" dirty="0">
                <a:solidFill>
                  <a:schemeClr val="tx1"/>
                </a:solidFill>
                <a:latin typeface="Calibri" pitchFamily="34" charset="0"/>
              </a:rPr>
              <a:t>the United States </a:t>
            </a:r>
            <a:r>
              <a:rPr lang="en-US" sz="1800" dirty="0" smtClean="0">
                <a:solidFill>
                  <a:schemeClr val="tx1"/>
                </a:solidFill>
                <a:latin typeface="Calibri" pitchFamily="34" charset="0"/>
              </a:rPr>
              <a:t>annually</a:t>
            </a:r>
          </a:p>
          <a:p>
            <a:pPr marL="241653" indent="-241653">
              <a:spcBef>
                <a:spcPts val="0"/>
              </a:spcBef>
              <a:buNone/>
            </a:pPr>
            <a:endParaRPr lang="en-US" sz="1800" dirty="0">
              <a:solidFill>
                <a:schemeClr val="tx1"/>
              </a:solidFill>
              <a:latin typeface="Calibri" pitchFamily="34" charset="0"/>
            </a:endParaRPr>
          </a:p>
          <a:p>
            <a:pPr marL="241653" indent="-241653">
              <a:spcBef>
                <a:spcPts val="0"/>
              </a:spcBef>
              <a:buNone/>
            </a:pPr>
            <a:r>
              <a:rPr lang="en-US" sz="1800" dirty="0">
                <a:solidFill>
                  <a:schemeClr val="tx1"/>
                </a:solidFill>
                <a:latin typeface="Calibri" pitchFamily="34" charset="0"/>
              </a:rPr>
              <a:t>Partnership between NASA, </a:t>
            </a:r>
            <a:r>
              <a:rPr lang="en-US" sz="1800" dirty="0" smtClean="0">
                <a:solidFill>
                  <a:schemeClr val="tx1"/>
                </a:solidFill>
                <a:latin typeface="Calibri" pitchFamily="34" charset="0"/>
              </a:rPr>
              <a:t>NOAA,</a:t>
            </a:r>
          </a:p>
          <a:p>
            <a:pPr marL="241653" indent="-241653">
              <a:spcBef>
                <a:spcPts val="0"/>
              </a:spcBef>
              <a:buNone/>
            </a:pPr>
            <a:r>
              <a:rPr lang="en-US" sz="1800" dirty="0" smtClean="0">
                <a:solidFill>
                  <a:schemeClr val="tx1"/>
                </a:solidFill>
                <a:latin typeface="Calibri" pitchFamily="34" charset="0"/>
              </a:rPr>
              <a:t>USAF </a:t>
            </a:r>
            <a:r>
              <a:rPr lang="en-US" sz="1800" dirty="0">
                <a:solidFill>
                  <a:schemeClr val="tx1"/>
                </a:solidFill>
                <a:latin typeface="Calibri" pitchFamily="34" charset="0"/>
              </a:rPr>
              <a:t>and </a:t>
            </a:r>
            <a:r>
              <a:rPr lang="en-US" sz="1800" dirty="0" smtClean="0">
                <a:solidFill>
                  <a:schemeClr val="tx1"/>
                </a:solidFill>
                <a:latin typeface="Calibri" pitchFamily="34" charset="0"/>
              </a:rPr>
              <a:t>USCG. 38 </a:t>
            </a:r>
            <a:r>
              <a:rPr lang="en-US" sz="1800" dirty="0">
                <a:solidFill>
                  <a:schemeClr val="tx1"/>
                </a:solidFill>
                <a:latin typeface="Calibri" pitchFamily="34" charset="0"/>
              </a:rPr>
              <a:t>countries participate </a:t>
            </a:r>
            <a:r>
              <a:rPr lang="en-US" sz="1800" dirty="0" smtClean="0">
                <a:solidFill>
                  <a:schemeClr val="tx1"/>
                </a:solidFill>
                <a:latin typeface="Calibri" pitchFamily="34" charset="0"/>
              </a:rPr>
              <a:t>in </a:t>
            </a:r>
          </a:p>
          <a:p>
            <a:pPr marL="241653" indent="-241653">
              <a:spcBef>
                <a:spcPts val="0"/>
              </a:spcBef>
              <a:buNone/>
            </a:pPr>
            <a:r>
              <a:rPr lang="en-US" sz="1800" dirty="0" smtClean="0">
                <a:solidFill>
                  <a:schemeClr val="tx1"/>
                </a:solidFill>
                <a:latin typeface="Calibri" pitchFamily="34" charset="0"/>
              </a:rPr>
              <a:t>Program internationally</a:t>
            </a:r>
            <a:endParaRPr lang="en-US" sz="1800" dirty="0">
              <a:solidFill>
                <a:schemeClr val="tx1"/>
              </a:solidFill>
              <a:latin typeface="Calibri" pitchFamily="34" charset="0"/>
            </a:endParaRPr>
          </a:p>
        </p:txBody>
      </p:sp>
      <p:pic>
        <p:nvPicPr>
          <p:cNvPr id="25605" name="Picture 4" descr="New_C-S_System_Overview"/>
          <p:cNvPicPr>
            <a:picLocks noChangeAspect="1" noChangeArrowheads="1"/>
          </p:cNvPicPr>
          <p:nvPr/>
        </p:nvPicPr>
        <p:blipFill>
          <a:blip r:embed="rId3" cstate="print"/>
          <a:srcRect/>
          <a:stretch>
            <a:fillRect/>
          </a:stretch>
        </p:blipFill>
        <p:spPr bwMode="auto">
          <a:xfrm>
            <a:off x="4846075" y="1261242"/>
            <a:ext cx="4755125" cy="3941379"/>
          </a:xfrm>
          <a:prstGeom prst="rect">
            <a:avLst/>
          </a:prstGeom>
          <a:noFill/>
          <a:ln w="9525">
            <a:noFill/>
            <a:miter lim="800000"/>
            <a:headEnd/>
            <a:tailEnd/>
          </a:ln>
        </p:spPr>
      </p:pic>
      <p:pic>
        <p:nvPicPr>
          <p:cNvPr id="25606" name="Picture 5" descr="Mt V Helo Crash2"/>
          <p:cNvPicPr>
            <a:picLocks noChangeAspect="1" noChangeArrowheads="1"/>
          </p:cNvPicPr>
          <p:nvPr/>
        </p:nvPicPr>
        <p:blipFill>
          <a:blip r:embed="rId4" cstate="print"/>
          <a:srcRect/>
          <a:stretch>
            <a:fillRect/>
          </a:stretch>
        </p:blipFill>
        <p:spPr bwMode="auto">
          <a:xfrm>
            <a:off x="200025" y="4632960"/>
            <a:ext cx="3440430" cy="2629747"/>
          </a:xfrm>
          <a:prstGeom prst="rect">
            <a:avLst/>
          </a:prstGeom>
          <a:noFill/>
          <a:ln w="9525">
            <a:noFill/>
            <a:miter lim="800000"/>
            <a:headEnd/>
            <a:tailEnd/>
          </a:ln>
        </p:spPr>
      </p:pic>
      <p:pic>
        <p:nvPicPr>
          <p:cNvPr id="25607" name="Picture 6" descr="Mt V Helo Crash 6"/>
          <p:cNvPicPr>
            <a:picLocks noChangeAspect="1" noChangeArrowheads="1"/>
          </p:cNvPicPr>
          <p:nvPr/>
        </p:nvPicPr>
        <p:blipFill>
          <a:blip r:embed="rId5" cstate="print"/>
          <a:srcRect/>
          <a:stretch>
            <a:fillRect/>
          </a:stretch>
        </p:blipFill>
        <p:spPr bwMode="auto">
          <a:xfrm>
            <a:off x="2303622" y="5375265"/>
            <a:ext cx="2336959" cy="1786466"/>
          </a:xfrm>
          <a:prstGeom prst="rect">
            <a:avLst/>
          </a:prstGeom>
          <a:noFill/>
          <a:ln w="9525">
            <a:noFill/>
            <a:miter lim="800000"/>
            <a:headEnd/>
            <a:tailEnd/>
          </a:ln>
        </p:spPr>
      </p:pic>
      <p:sp>
        <p:nvSpPr>
          <p:cNvPr id="629767" name="Oval 7"/>
          <p:cNvSpPr>
            <a:spLocks noChangeArrowheads="1"/>
          </p:cNvSpPr>
          <p:nvPr/>
        </p:nvSpPr>
        <p:spPr bwMode="auto">
          <a:xfrm>
            <a:off x="1800225" y="5405120"/>
            <a:ext cx="320040" cy="325120"/>
          </a:xfrm>
          <a:prstGeom prst="ellipse">
            <a:avLst/>
          </a:prstGeom>
          <a:noFill/>
          <a:ln w="38100">
            <a:solidFill>
              <a:srgbClr val="FF3300"/>
            </a:solidFill>
            <a:round/>
            <a:headEnd/>
            <a:tailEnd/>
          </a:ln>
          <a:effectLst/>
        </p:spPr>
        <p:txBody>
          <a:bodyPr wrap="none" lIns="96661" tIns="48331" rIns="96661" bIns="48331" anchor="ctr"/>
          <a:lstStyle/>
          <a:p>
            <a:pPr>
              <a:defRPr/>
            </a:pPr>
            <a:endParaRPr lang="en-US">
              <a:latin typeface="Arial" charset="0"/>
            </a:endParaRPr>
          </a:p>
        </p:txBody>
      </p:sp>
      <p:sp>
        <p:nvSpPr>
          <p:cNvPr id="11" name="Rectangle 4"/>
          <p:cNvSpPr txBox="1">
            <a:spLocks noChangeArrowheads="1"/>
          </p:cNvSpPr>
          <p:nvPr/>
        </p:nvSpPr>
        <p:spPr bwMode="auto">
          <a:xfrm>
            <a:off x="2042205" y="0"/>
            <a:ext cx="7558995" cy="1277257"/>
          </a:xfrm>
          <a:prstGeom prst="rect">
            <a:avLst/>
          </a:prstGeom>
          <a:noFill/>
          <a:ln w="9525">
            <a:noFill/>
            <a:miter lim="800000"/>
            <a:headEnd/>
            <a:tailEnd/>
          </a:ln>
        </p:spPr>
        <p:txBody>
          <a:bodyPr vert="horz" wrap="square" lIns="96653" tIns="48326" rIns="96653" bIns="48326" numCol="1" anchor="ctr" anchorCtr="0" compatLnSpc="1">
            <a:prstTxWarp prst="textNoShape">
              <a:avLst/>
            </a:prstTxWarp>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bg1"/>
                </a:solidFill>
                <a:effectLst/>
                <a:uLnTx/>
                <a:uFillTx/>
                <a:latin typeface="Calibri" pitchFamily="34" charset="0"/>
                <a:ea typeface="+mj-ea"/>
                <a:cs typeface="+mj-cs"/>
              </a:rPr>
              <a:t>Direct Readout Services - SARSAT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9767"/>
                                        </p:tgtEl>
                                        <p:attrNameLst>
                                          <p:attrName>style.visibility</p:attrName>
                                        </p:attrNameLst>
                                      </p:cBhvr>
                                      <p:to>
                                        <p:strVal val="visible"/>
                                      </p:to>
                                    </p:set>
                                    <p:animEffect transition="in" filter="fade">
                                      <p:cBhvr>
                                        <p:cTn id="7" dur="2000"/>
                                        <p:tgtEl>
                                          <p:spTgt spid="629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advice</a:t>
            </a:r>
            <a:endParaRPr lang="en-US" dirty="0"/>
          </a:p>
        </p:txBody>
      </p:sp>
      <p:sp>
        <p:nvSpPr>
          <p:cNvPr id="6" name="Content Placeholder 5"/>
          <p:cNvSpPr>
            <a:spLocks noGrp="1"/>
          </p:cNvSpPr>
          <p:nvPr>
            <p:ph idx="1"/>
          </p:nvPr>
        </p:nvSpPr>
        <p:spPr>
          <a:xfrm>
            <a:off x="228600" y="1487321"/>
            <a:ext cx="9168063" cy="5827879"/>
          </a:xfrm>
        </p:spPr>
        <p:txBody>
          <a:bodyPr>
            <a:normAutofit fontScale="62500" lnSpcReduction="20000"/>
          </a:bodyPr>
          <a:lstStyle/>
          <a:p>
            <a:r>
              <a:rPr lang="en-US" dirty="0" smtClean="0">
                <a:solidFill>
                  <a:srgbClr val="FF0000"/>
                </a:solidFill>
              </a:rPr>
              <a:t>Never stop learning</a:t>
            </a:r>
            <a:r>
              <a:rPr lang="en-US" dirty="0" smtClean="0">
                <a:solidFill>
                  <a:srgbClr val="0066FF"/>
                </a:solidFill>
              </a:rPr>
              <a:t>. </a:t>
            </a:r>
            <a:r>
              <a:rPr lang="en-US" dirty="0" smtClean="0"/>
              <a:t>Take classes, go to seminars, learn from people who share similar experiences.</a:t>
            </a:r>
          </a:p>
          <a:p>
            <a:endParaRPr lang="en-US" dirty="0" smtClean="0"/>
          </a:p>
          <a:p>
            <a:r>
              <a:rPr lang="en-US" dirty="0" smtClean="0"/>
              <a:t>Create a healthy balance between your professional and personal lives. </a:t>
            </a:r>
            <a:r>
              <a:rPr lang="en-US" dirty="0" smtClean="0">
                <a:solidFill>
                  <a:srgbClr val="FF0000"/>
                </a:solidFill>
              </a:rPr>
              <a:t>Health and family support </a:t>
            </a:r>
            <a:r>
              <a:rPr lang="en-US" dirty="0" smtClean="0"/>
              <a:t>are vital to achieving overall success.</a:t>
            </a:r>
          </a:p>
          <a:p>
            <a:endParaRPr lang="en-US" dirty="0" smtClean="0"/>
          </a:p>
          <a:p>
            <a:r>
              <a:rPr lang="en-US" dirty="0" smtClean="0">
                <a:solidFill>
                  <a:srgbClr val="FF0000"/>
                </a:solidFill>
              </a:rPr>
              <a:t>Be flexible</a:t>
            </a:r>
            <a:r>
              <a:rPr lang="en-US" dirty="0" smtClean="0"/>
              <a:t>, and consider different ways to connect with your passions. Don't be afraid to try new things or to change what you do.</a:t>
            </a:r>
          </a:p>
          <a:p>
            <a:endParaRPr lang="en-US" dirty="0" smtClean="0"/>
          </a:p>
          <a:p>
            <a:r>
              <a:rPr lang="en-US" dirty="0" smtClean="0"/>
              <a:t>No matter what career you choose, it's all about </a:t>
            </a:r>
            <a:r>
              <a:rPr lang="en-US" dirty="0" smtClean="0">
                <a:solidFill>
                  <a:srgbClr val="FF0000"/>
                </a:solidFill>
              </a:rPr>
              <a:t>people skills</a:t>
            </a:r>
            <a:r>
              <a:rPr lang="en-US" dirty="0" smtClean="0">
                <a:solidFill>
                  <a:srgbClr val="0066FF"/>
                </a:solidFill>
              </a:rPr>
              <a:t>. </a:t>
            </a:r>
          </a:p>
          <a:p>
            <a:endParaRPr lang="en-US" dirty="0" smtClean="0"/>
          </a:p>
          <a:p>
            <a:r>
              <a:rPr lang="en-US" dirty="0" smtClean="0">
                <a:solidFill>
                  <a:srgbClr val="FF0000"/>
                </a:solidFill>
              </a:rPr>
              <a:t>Become the expert </a:t>
            </a:r>
            <a:r>
              <a:rPr lang="en-US" dirty="0" smtClean="0"/>
              <a:t>in something, and let folks know it.</a:t>
            </a:r>
          </a:p>
          <a:p>
            <a:endParaRPr lang="en-US" dirty="0" smtClean="0"/>
          </a:p>
          <a:p>
            <a:r>
              <a:rPr lang="en-US" dirty="0" smtClean="0"/>
              <a:t>Work faster, smarter and harder. </a:t>
            </a:r>
          </a:p>
          <a:p>
            <a:endParaRPr lang="en-US" dirty="0" smtClean="0"/>
          </a:p>
          <a:p>
            <a:r>
              <a:rPr lang="en-US" dirty="0" smtClean="0">
                <a:solidFill>
                  <a:srgbClr val="FF0000"/>
                </a:solidFill>
              </a:rPr>
              <a:t>Dream Big!</a:t>
            </a:r>
          </a:p>
          <a:p>
            <a:endParaRPr lang="en-US" dirty="0" smtClean="0"/>
          </a:p>
          <a:p>
            <a:r>
              <a:rPr lang="en-US" dirty="0" smtClean="0"/>
              <a:t>Ask lots of questions!</a:t>
            </a:r>
          </a:p>
        </p:txBody>
      </p:sp>
      <p:sp>
        <p:nvSpPr>
          <p:cNvPr id="4" name="Slide Number Placeholder 3"/>
          <p:cNvSpPr>
            <a:spLocks noGrp="1"/>
          </p:cNvSpPr>
          <p:nvPr>
            <p:ph type="sldNum" sz="quarter" idx="12"/>
          </p:nvPr>
        </p:nvSpPr>
        <p:spPr/>
        <p:txBody>
          <a:bodyPr/>
          <a:lstStyle/>
          <a:p>
            <a:pPr>
              <a:defRPr/>
            </a:pPr>
            <a:fld id="{B27274BA-6F2A-4049-AD38-F0C39B94303D}" type="slidenum">
              <a:rPr lang="en-US" smtClean="0"/>
              <a:pPr>
                <a:defRPr/>
              </a:pPr>
              <a:t>19</a:t>
            </a:fld>
            <a:endParaRPr lang="en-US"/>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oon5221.jpg"/>
          <p:cNvPicPr>
            <a:picLocks noGrp="1" noChangeAspect="1"/>
          </p:cNvPicPr>
          <p:nvPr>
            <p:ph idx="1"/>
          </p:nvPr>
        </p:nvPicPr>
        <p:blipFill>
          <a:blip r:embed="rId3" cstate="print"/>
          <a:stretch>
            <a:fillRect/>
          </a:stretch>
        </p:blipFill>
        <p:spPr>
          <a:xfrm>
            <a:off x="1538514" y="993464"/>
            <a:ext cx="6626590" cy="5915336"/>
          </a:xfrm>
        </p:spPr>
      </p:pic>
      <p:sp>
        <p:nvSpPr>
          <p:cNvPr id="3" name="Slide Number Placeholder 2"/>
          <p:cNvSpPr>
            <a:spLocks noGrp="1"/>
          </p:cNvSpPr>
          <p:nvPr>
            <p:ph type="sldNum" sz="quarter" idx="12"/>
          </p:nvPr>
        </p:nvSpPr>
        <p:spPr/>
        <p:txBody>
          <a:bodyPr/>
          <a:lstStyle/>
          <a:p>
            <a:pPr>
              <a:defRPr/>
            </a:pPr>
            <a:fld id="{1C36B387-01A7-4F9C-8713-52CA10503514}" type="slidenum">
              <a:rPr lang="en-US" smtClean="0"/>
              <a:pPr>
                <a:defRPr/>
              </a:pPr>
              <a:t>2</a:t>
            </a:fld>
            <a:endParaRPr lang="en-US"/>
          </a:p>
        </p:txBody>
      </p:sp>
      <p:sp>
        <p:nvSpPr>
          <p:cNvPr id="4" name="TextBox 3"/>
          <p:cNvSpPr txBox="1"/>
          <p:nvPr/>
        </p:nvSpPr>
        <p:spPr>
          <a:xfrm>
            <a:off x="5434885" y="991673"/>
            <a:ext cx="2717442" cy="283335"/>
          </a:xfrm>
          <a:prstGeom prst="rect">
            <a:avLst/>
          </a:prstGeom>
          <a:solidFill>
            <a:schemeClr val="bg1"/>
          </a:solidFill>
        </p:spPr>
        <p:txBody>
          <a:bodyPr wrap="square" rtlCol="0">
            <a:normAutofit fontScale="77500" lnSpcReduction="20000"/>
          </a:bodyPr>
          <a:lstStyle/>
          <a:p>
            <a:endParaRPr lang="en-US" dirty="0"/>
          </a:p>
        </p:txBody>
      </p:sp>
      <p:sp>
        <p:nvSpPr>
          <p:cNvPr id="8" name="TextBox 7"/>
          <p:cNvSpPr txBox="1"/>
          <p:nvPr/>
        </p:nvSpPr>
        <p:spPr>
          <a:xfrm>
            <a:off x="5535769" y="5819104"/>
            <a:ext cx="2614412" cy="244699"/>
          </a:xfrm>
          <a:prstGeom prst="rect">
            <a:avLst/>
          </a:prstGeom>
          <a:solidFill>
            <a:schemeClr val="bg1"/>
          </a:solidFill>
        </p:spPr>
        <p:txBody>
          <a:bodyPr wrap="square" rtlCol="0">
            <a:normAutofit fontScale="62500" lnSpcReduction="20000"/>
          </a:bodyPr>
          <a:lstStyle/>
          <a:p>
            <a:endParaRPr lang="en-US"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p>
            <a:fld id="{069CE3D1-5B05-485B-B019-4DEBC53358CD}" type="slidenum">
              <a:rPr lang="en-US">
                <a:latin typeface="Arial" pitchFamily="34" charset="0"/>
              </a:rPr>
              <a:pPr/>
              <a:t>3</a:t>
            </a:fld>
            <a:endParaRPr lang="en-US">
              <a:latin typeface="Arial" pitchFamily="34" charset="0"/>
            </a:endParaRPr>
          </a:p>
        </p:txBody>
      </p:sp>
      <p:sp>
        <p:nvSpPr>
          <p:cNvPr id="5124" name="Rectangle 3"/>
          <p:cNvSpPr>
            <a:spLocks noGrp="1" noChangeArrowheads="1"/>
          </p:cNvSpPr>
          <p:nvPr>
            <p:ph type="title"/>
          </p:nvPr>
        </p:nvSpPr>
        <p:spPr>
          <a:xfrm>
            <a:off x="1966954" y="0"/>
            <a:ext cx="6022014" cy="1219200"/>
          </a:xfrm>
        </p:spPr>
        <p:txBody>
          <a:bodyPr/>
          <a:lstStyle/>
          <a:p>
            <a:pPr eaLnBrk="1" hangingPunct="1"/>
            <a:r>
              <a:rPr lang="en-US" sz="4800" dirty="0" smtClean="0"/>
              <a:t>Outline</a:t>
            </a:r>
          </a:p>
        </p:txBody>
      </p:sp>
      <p:sp>
        <p:nvSpPr>
          <p:cNvPr id="608260" name="Rectangle 4"/>
          <p:cNvSpPr>
            <a:spLocks noGrp="1" noChangeArrowheads="1"/>
          </p:cNvSpPr>
          <p:nvPr>
            <p:ph type="body" idx="1"/>
          </p:nvPr>
        </p:nvSpPr>
        <p:spPr>
          <a:xfrm>
            <a:off x="1034716" y="2346960"/>
            <a:ext cx="7347284" cy="6379143"/>
          </a:xfrm>
        </p:spPr>
        <p:txBody>
          <a:bodyPr/>
          <a:lstStyle/>
          <a:p>
            <a:pPr lvl="1" eaLnBrk="1" hangingPunct="1">
              <a:defRPr/>
            </a:pPr>
            <a:r>
              <a:rPr lang="en-US" dirty="0" smtClean="0"/>
              <a:t>Product Example Overview</a:t>
            </a:r>
          </a:p>
          <a:p>
            <a:pPr lvl="2" eaLnBrk="1" hangingPunct="1">
              <a:defRPr/>
            </a:pPr>
            <a:r>
              <a:rPr lang="en-US" dirty="0" smtClean="0"/>
              <a:t>Hurricanes</a:t>
            </a:r>
          </a:p>
          <a:p>
            <a:pPr lvl="2" eaLnBrk="1" hangingPunct="1">
              <a:defRPr/>
            </a:pPr>
            <a:r>
              <a:rPr lang="en-US" dirty="0" smtClean="0"/>
              <a:t>Severe Weather </a:t>
            </a:r>
          </a:p>
          <a:p>
            <a:pPr lvl="2" eaLnBrk="1" hangingPunct="1">
              <a:defRPr/>
            </a:pPr>
            <a:r>
              <a:rPr lang="en-US" dirty="0" smtClean="0"/>
              <a:t>Significant Precipitation</a:t>
            </a:r>
          </a:p>
          <a:p>
            <a:pPr lvl="2" eaLnBrk="1" hangingPunct="1">
              <a:defRPr/>
            </a:pPr>
            <a:r>
              <a:rPr lang="en-US" dirty="0" smtClean="0"/>
              <a:t>Fires and Smoke</a:t>
            </a:r>
          </a:p>
          <a:p>
            <a:pPr lvl="2" eaLnBrk="1" hangingPunct="1">
              <a:defRPr/>
            </a:pPr>
            <a:r>
              <a:rPr lang="en-US" dirty="0" smtClean="0"/>
              <a:t>Volcanoes</a:t>
            </a:r>
          </a:p>
          <a:p>
            <a:pPr lvl="2" eaLnBrk="1" hangingPunct="1">
              <a:defRPr/>
            </a:pPr>
            <a:r>
              <a:rPr lang="en-US" dirty="0" smtClean="0"/>
              <a:t>Oil Spills</a:t>
            </a:r>
          </a:p>
          <a:p>
            <a:pPr lvl="1" eaLnBrk="1" hangingPunct="1">
              <a:defRPr/>
            </a:pPr>
            <a:r>
              <a:rPr lang="en-US" dirty="0" smtClean="0"/>
              <a:t>Direct Broadcast Services</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a:noFill/>
        </p:spPr>
        <p:txBody>
          <a:bodyPr/>
          <a:lstStyle/>
          <a:p>
            <a:fld id="{6F7E36F6-C840-4121-B6A5-2374B6F86B69}" type="slidenum">
              <a:rPr lang="en-US">
                <a:latin typeface="Arial" pitchFamily="34" charset="0"/>
              </a:rPr>
              <a:pPr/>
              <a:t>4</a:t>
            </a:fld>
            <a:endParaRPr lang="en-US">
              <a:latin typeface="Arial" pitchFamily="34" charset="0"/>
            </a:endParaRPr>
          </a:p>
        </p:txBody>
      </p:sp>
      <p:sp>
        <p:nvSpPr>
          <p:cNvPr id="6148" name="Rectangle 2"/>
          <p:cNvSpPr>
            <a:spLocks noGrp="1"/>
          </p:cNvSpPr>
          <p:nvPr>
            <p:ph type="title" idx="4294967295"/>
          </p:nvPr>
        </p:nvSpPr>
        <p:spPr>
          <a:xfrm>
            <a:off x="1760220" y="0"/>
            <a:ext cx="9601200" cy="1219200"/>
          </a:xfrm>
        </p:spPr>
        <p:txBody>
          <a:bodyPr lIns="96661" tIns="48331" bIns="48331"/>
          <a:lstStyle/>
          <a:p>
            <a:pPr eaLnBrk="1" hangingPunct="1"/>
            <a:r>
              <a:rPr lang="en-US" sz="4400" dirty="0" smtClean="0">
                <a:latin typeface="Calibri" pitchFamily="34" charset="0"/>
              </a:rPr>
              <a:t>NOAA Satellites</a:t>
            </a:r>
          </a:p>
        </p:txBody>
      </p:sp>
      <p:pic>
        <p:nvPicPr>
          <p:cNvPr id="6151" name="Picture 7" descr="orbit"/>
          <p:cNvPicPr>
            <a:picLocks noChangeAspect="1" noChangeArrowheads="1"/>
          </p:cNvPicPr>
          <p:nvPr/>
        </p:nvPicPr>
        <p:blipFill>
          <a:blip r:embed="rId3" cstate="print"/>
          <a:srcRect/>
          <a:stretch>
            <a:fillRect/>
          </a:stretch>
        </p:blipFill>
        <p:spPr bwMode="auto">
          <a:xfrm>
            <a:off x="1013255" y="1539821"/>
            <a:ext cx="7426411" cy="546736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fld id="{AC0DAEDC-6887-421C-9F92-CFB82F489684}" type="slidenum">
              <a:rPr lang="en-US">
                <a:latin typeface="Arial" pitchFamily="34" charset="0"/>
              </a:rPr>
              <a:pPr/>
              <a:t>5</a:t>
            </a:fld>
            <a:endParaRPr lang="en-US">
              <a:latin typeface="Arial" pitchFamily="34" charset="0"/>
            </a:endParaRPr>
          </a:p>
        </p:txBody>
      </p:sp>
      <p:sp>
        <p:nvSpPr>
          <p:cNvPr id="21507" name="Text Box 6"/>
          <p:cNvSpPr txBox="1">
            <a:spLocks noChangeArrowheads="1"/>
          </p:cNvSpPr>
          <p:nvPr/>
        </p:nvSpPr>
        <p:spPr bwMode="auto">
          <a:xfrm>
            <a:off x="880110" y="5445761"/>
            <a:ext cx="8401050" cy="388455"/>
          </a:xfrm>
          <a:prstGeom prst="rect">
            <a:avLst/>
          </a:prstGeom>
          <a:noFill/>
          <a:ln w="9525">
            <a:noFill/>
            <a:miter lim="800000"/>
            <a:headEnd/>
            <a:tailEnd/>
          </a:ln>
        </p:spPr>
        <p:txBody>
          <a:bodyPr lIns="96661" tIns="48331" rIns="96661" bIns="48331">
            <a:spAutoFit/>
          </a:bodyPr>
          <a:lstStyle/>
          <a:p>
            <a:pPr eaLnBrk="0" hangingPunct="0">
              <a:spcBef>
                <a:spcPct val="50000"/>
              </a:spcBef>
            </a:pPr>
            <a:endParaRPr lang="en-US" dirty="0">
              <a:latin typeface="TradeGothicLHBoldExtended"/>
            </a:endParaRPr>
          </a:p>
        </p:txBody>
      </p:sp>
      <p:sp>
        <p:nvSpPr>
          <p:cNvPr id="21508" name="Text Box 9"/>
          <p:cNvSpPr txBox="1">
            <a:spLocks noChangeArrowheads="1"/>
          </p:cNvSpPr>
          <p:nvPr/>
        </p:nvSpPr>
        <p:spPr bwMode="auto">
          <a:xfrm>
            <a:off x="-1" y="1461970"/>
            <a:ext cx="4716379" cy="5022031"/>
          </a:xfrm>
          <a:prstGeom prst="rect">
            <a:avLst/>
          </a:prstGeom>
          <a:noFill/>
          <a:ln w="9525">
            <a:noFill/>
            <a:miter lim="800000"/>
            <a:headEnd/>
            <a:tailEnd/>
          </a:ln>
        </p:spPr>
        <p:txBody>
          <a:bodyPr wrap="square" lIns="96661" tIns="48331" rIns="96661" bIns="48331">
            <a:spAutoFit/>
          </a:bodyPr>
          <a:lstStyle/>
          <a:p>
            <a:pPr eaLnBrk="0" hangingPunct="0">
              <a:spcBef>
                <a:spcPct val="50000"/>
              </a:spcBef>
              <a:buNone/>
            </a:pPr>
            <a:r>
              <a:rPr lang="en-US" sz="2000" dirty="0">
                <a:solidFill>
                  <a:schemeClr val="tx1"/>
                </a:solidFill>
                <a:latin typeface="Calibri" pitchFamily="34" charset="0"/>
              </a:rPr>
              <a:t>Tracking of Tropical Cyclones Worldwide for </a:t>
            </a:r>
            <a:r>
              <a:rPr lang="en-US" sz="2000" b="1" dirty="0">
                <a:solidFill>
                  <a:srgbClr val="0066FF"/>
                </a:solidFill>
                <a:latin typeface="Calibri" pitchFamily="34" charset="0"/>
              </a:rPr>
              <a:t>Position and Intensity Estimates</a:t>
            </a:r>
          </a:p>
          <a:p>
            <a:pPr eaLnBrk="0" hangingPunct="0">
              <a:spcBef>
                <a:spcPct val="50000"/>
              </a:spcBef>
              <a:buNone/>
            </a:pPr>
            <a:r>
              <a:rPr lang="en-US" sz="2000" dirty="0">
                <a:solidFill>
                  <a:schemeClr val="tx1"/>
                </a:solidFill>
                <a:latin typeface="Calibri" pitchFamily="34" charset="0"/>
              </a:rPr>
              <a:t>Satellite Techniques Provide Rainfall Estimates for </a:t>
            </a:r>
            <a:r>
              <a:rPr lang="en-US" sz="2000" dirty="0" err="1">
                <a:solidFill>
                  <a:schemeClr val="tx1"/>
                </a:solidFill>
                <a:latin typeface="Calibri" pitchFamily="34" charset="0"/>
              </a:rPr>
              <a:t>Landfalling</a:t>
            </a:r>
            <a:r>
              <a:rPr lang="en-US" sz="2000" dirty="0">
                <a:solidFill>
                  <a:schemeClr val="tx1"/>
                </a:solidFill>
                <a:latin typeface="Calibri" pitchFamily="34" charset="0"/>
              </a:rPr>
              <a:t> Tropical Cyclones</a:t>
            </a:r>
          </a:p>
          <a:p>
            <a:pPr eaLnBrk="0" hangingPunct="0">
              <a:spcBef>
                <a:spcPct val="50000"/>
              </a:spcBef>
              <a:buNone/>
            </a:pPr>
            <a:r>
              <a:rPr lang="en-US" sz="2000" b="1" dirty="0">
                <a:solidFill>
                  <a:srgbClr val="0066FF"/>
                </a:solidFill>
                <a:latin typeface="Calibri" pitchFamily="34" charset="0"/>
              </a:rPr>
              <a:t>Use of multiple worldwide satellites in various orbits</a:t>
            </a:r>
          </a:p>
          <a:p>
            <a:pPr eaLnBrk="0" hangingPunct="0">
              <a:spcBef>
                <a:spcPct val="50000"/>
              </a:spcBef>
              <a:buNone/>
            </a:pPr>
            <a:r>
              <a:rPr lang="en-US" sz="2000" dirty="0">
                <a:solidFill>
                  <a:schemeClr val="tx1"/>
                </a:solidFill>
                <a:latin typeface="Calibri" pitchFamily="34" charset="0"/>
              </a:rPr>
              <a:t>Supports NOAA’s Hurricane Center, Central Pacific Hurricane Center, DOD’s Joint Typhoon Warning Center and international partners</a:t>
            </a:r>
          </a:p>
          <a:p>
            <a:pPr eaLnBrk="0" hangingPunct="0">
              <a:spcBef>
                <a:spcPct val="50000"/>
              </a:spcBef>
              <a:buNone/>
            </a:pPr>
            <a:r>
              <a:rPr lang="en-US" sz="2000" b="1" dirty="0">
                <a:solidFill>
                  <a:srgbClr val="0066FF"/>
                </a:solidFill>
                <a:latin typeface="Calibri" pitchFamily="34" charset="0"/>
              </a:rPr>
              <a:t>Information shared with FEMA and other local emergency managers for planning purposes</a:t>
            </a:r>
          </a:p>
          <a:p>
            <a:pPr eaLnBrk="0" hangingPunct="0">
              <a:spcBef>
                <a:spcPct val="50000"/>
              </a:spcBef>
              <a:buNone/>
            </a:pPr>
            <a:r>
              <a:rPr lang="en-US" sz="2000" dirty="0">
                <a:solidFill>
                  <a:schemeClr val="tx1"/>
                </a:solidFill>
                <a:latin typeface="Calibri" pitchFamily="34" charset="0"/>
              </a:rPr>
              <a:t>High resolution Satellite imagery and products displayed on NOAA web sites</a:t>
            </a:r>
          </a:p>
        </p:txBody>
      </p:sp>
      <p:sp>
        <p:nvSpPr>
          <p:cNvPr id="21510" name="Rectangle 8"/>
          <p:cNvSpPr>
            <a:spLocks noChangeArrowheads="1"/>
          </p:cNvSpPr>
          <p:nvPr/>
        </p:nvSpPr>
        <p:spPr bwMode="auto">
          <a:xfrm>
            <a:off x="0" y="0"/>
            <a:ext cx="9601200" cy="1219200"/>
          </a:xfrm>
          <a:prstGeom prst="rect">
            <a:avLst/>
          </a:prstGeom>
          <a:noFill/>
          <a:ln w="9525">
            <a:noFill/>
            <a:miter lim="800000"/>
            <a:headEnd/>
            <a:tailEnd/>
          </a:ln>
        </p:spPr>
        <p:txBody>
          <a:bodyPr lIns="2126547" tIns="0" rIns="193322" bIns="0" anchor="ctr"/>
          <a:lstStyle/>
          <a:p>
            <a:pPr>
              <a:lnSpc>
                <a:spcPct val="80000"/>
              </a:lnSpc>
              <a:buNone/>
            </a:pPr>
            <a:r>
              <a:rPr lang="en-US" sz="4400" dirty="0">
                <a:solidFill>
                  <a:schemeClr val="bg1"/>
                </a:solidFill>
                <a:latin typeface="Calibri" pitchFamily="34" charset="0"/>
              </a:rPr>
              <a:t>Tropical Storm Monitoring</a:t>
            </a:r>
          </a:p>
        </p:txBody>
      </p:sp>
      <p:sp>
        <p:nvSpPr>
          <p:cNvPr id="21511" name="Rectangle 9"/>
          <p:cNvSpPr>
            <a:spLocks noChangeArrowheads="1"/>
          </p:cNvSpPr>
          <p:nvPr/>
        </p:nvSpPr>
        <p:spPr bwMode="auto">
          <a:xfrm>
            <a:off x="376588" y="6768967"/>
            <a:ext cx="3645642" cy="333055"/>
          </a:xfrm>
          <a:prstGeom prst="rect">
            <a:avLst/>
          </a:prstGeom>
          <a:noFill/>
          <a:ln w="63500">
            <a:noFill/>
            <a:miter lim="800000"/>
            <a:headEnd/>
            <a:tailEnd/>
          </a:ln>
        </p:spPr>
        <p:txBody>
          <a:bodyPr wrap="none" lIns="96661" tIns="48331" rIns="96661" bIns="48331">
            <a:spAutoFit/>
          </a:bodyPr>
          <a:lstStyle/>
          <a:p>
            <a:pPr>
              <a:buNone/>
            </a:pPr>
            <a:r>
              <a:rPr lang="en-US" sz="1700" dirty="0" smtClean="0">
                <a:solidFill>
                  <a:schemeClr val="tx1"/>
                </a:solidFill>
              </a:rPr>
              <a:t>http://www.ssd.noaa.gov/PS/TROP/</a:t>
            </a:r>
            <a:endParaRPr lang="en-US" sz="1700" dirty="0">
              <a:solidFill>
                <a:schemeClr val="tx1"/>
              </a:solidFill>
            </a:endParaRPr>
          </a:p>
        </p:txBody>
      </p:sp>
      <p:sp>
        <p:nvSpPr>
          <p:cNvPr id="11" name="TextBox 10"/>
          <p:cNvSpPr txBox="1"/>
          <p:nvPr/>
        </p:nvSpPr>
        <p:spPr>
          <a:xfrm>
            <a:off x="5821680" y="6707202"/>
            <a:ext cx="2712720" cy="244682"/>
          </a:xfrm>
          <a:prstGeom prst="rect">
            <a:avLst/>
          </a:prstGeom>
          <a:noFill/>
        </p:spPr>
        <p:txBody>
          <a:bodyPr wrap="square" rtlCol="0">
            <a:spAutoFit/>
          </a:bodyPr>
          <a:lstStyle/>
          <a:p>
            <a:pPr>
              <a:buNone/>
            </a:pPr>
            <a:r>
              <a:rPr lang="en-US" sz="1100" b="1" dirty="0" smtClean="0">
                <a:solidFill>
                  <a:schemeClr val="tx1"/>
                </a:solidFill>
              </a:rPr>
              <a:t>Hurricane Sandy on October 28 , 2012</a:t>
            </a:r>
            <a:endParaRPr lang="en-US" sz="1100" b="1" dirty="0">
              <a:solidFill>
                <a:schemeClr val="tx1"/>
              </a:solidFill>
            </a:endParaRPr>
          </a:p>
        </p:txBody>
      </p:sp>
      <p:pic>
        <p:nvPicPr>
          <p:cNvPr id="116738" name="Picture 2" descr="#Sandy is a Large and Dangerous Storm! [IMAGE] (Oct 28)"/>
          <p:cNvPicPr>
            <a:picLocks noChangeAspect="1" noChangeArrowheads="1"/>
          </p:cNvPicPr>
          <p:nvPr/>
        </p:nvPicPr>
        <p:blipFill>
          <a:blip r:embed="rId3" cstate="print"/>
          <a:srcRect/>
          <a:stretch>
            <a:fillRect/>
          </a:stretch>
        </p:blipFill>
        <p:spPr bwMode="auto">
          <a:xfrm>
            <a:off x="4907841" y="1981200"/>
            <a:ext cx="4403799" cy="4389120"/>
          </a:xfrm>
          <a:prstGeom prst="rect">
            <a:avLst/>
          </a:prstGeom>
          <a:noFill/>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fld id="{AC0DAEDC-6887-421C-9F92-CFB82F489684}" type="slidenum">
              <a:rPr lang="en-US">
                <a:latin typeface="Arial" pitchFamily="34" charset="0"/>
              </a:rPr>
              <a:pPr/>
              <a:t>6</a:t>
            </a:fld>
            <a:endParaRPr lang="en-US">
              <a:latin typeface="Arial" pitchFamily="34" charset="0"/>
            </a:endParaRPr>
          </a:p>
        </p:txBody>
      </p:sp>
      <p:sp>
        <p:nvSpPr>
          <p:cNvPr id="21507" name="Text Box 6"/>
          <p:cNvSpPr txBox="1">
            <a:spLocks noChangeArrowheads="1"/>
          </p:cNvSpPr>
          <p:nvPr/>
        </p:nvSpPr>
        <p:spPr bwMode="auto">
          <a:xfrm>
            <a:off x="880110" y="5445761"/>
            <a:ext cx="8401050" cy="388455"/>
          </a:xfrm>
          <a:prstGeom prst="rect">
            <a:avLst/>
          </a:prstGeom>
          <a:noFill/>
          <a:ln w="9525">
            <a:noFill/>
            <a:miter lim="800000"/>
            <a:headEnd/>
            <a:tailEnd/>
          </a:ln>
        </p:spPr>
        <p:txBody>
          <a:bodyPr lIns="96661" tIns="48331" rIns="96661" bIns="48331">
            <a:spAutoFit/>
          </a:bodyPr>
          <a:lstStyle/>
          <a:p>
            <a:pPr eaLnBrk="0" hangingPunct="0">
              <a:spcBef>
                <a:spcPct val="50000"/>
              </a:spcBef>
            </a:pPr>
            <a:endParaRPr lang="en-US" dirty="0">
              <a:latin typeface="TradeGothicLHBoldExtended"/>
            </a:endParaRPr>
          </a:p>
        </p:txBody>
      </p:sp>
      <p:sp>
        <p:nvSpPr>
          <p:cNvPr id="21510" name="Rectangle 8"/>
          <p:cNvSpPr>
            <a:spLocks noChangeArrowheads="1"/>
          </p:cNvSpPr>
          <p:nvPr/>
        </p:nvSpPr>
        <p:spPr bwMode="auto">
          <a:xfrm>
            <a:off x="0" y="0"/>
            <a:ext cx="9601200" cy="1219200"/>
          </a:xfrm>
          <a:prstGeom prst="rect">
            <a:avLst/>
          </a:prstGeom>
          <a:noFill/>
          <a:ln w="9525">
            <a:noFill/>
            <a:miter lim="800000"/>
            <a:headEnd/>
            <a:tailEnd/>
          </a:ln>
        </p:spPr>
        <p:txBody>
          <a:bodyPr lIns="2126547" tIns="0" rIns="193322" bIns="0" anchor="ctr"/>
          <a:lstStyle/>
          <a:p>
            <a:pPr>
              <a:lnSpc>
                <a:spcPct val="80000"/>
              </a:lnSpc>
              <a:buNone/>
            </a:pPr>
            <a:r>
              <a:rPr lang="en-US" sz="4400" dirty="0">
                <a:solidFill>
                  <a:schemeClr val="bg1"/>
                </a:solidFill>
                <a:latin typeface="Calibri" pitchFamily="34" charset="0"/>
              </a:rPr>
              <a:t>Tropical Storm Monitoring</a:t>
            </a:r>
          </a:p>
        </p:txBody>
      </p:sp>
      <p:pic>
        <p:nvPicPr>
          <p:cNvPr id="138242" name="Picture 2" descr="http://www.nnvl.noaa.gov/images/high_resolution/1228v1_20121030-SandyDNB.png"/>
          <p:cNvPicPr>
            <a:picLocks noChangeAspect="1" noChangeArrowheads="1"/>
          </p:cNvPicPr>
          <p:nvPr/>
        </p:nvPicPr>
        <p:blipFill>
          <a:blip r:embed="rId3" cstate="print"/>
          <a:srcRect/>
          <a:stretch>
            <a:fillRect/>
          </a:stretch>
        </p:blipFill>
        <p:spPr bwMode="auto">
          <a:xfrm>
            <a:off x="-1468809" y="1091012"/>
            <a:ext cx="11070009" cy="6224187"/>
          </a:xfrm>
          <a:prstGeom prst="rect">
            <a:avLst/>
          </a:prstGeom>
          <a:noFill/>
        </p:spPr>
      </p:pic>
      <p:sp>
        <p:nvSpPr>
          <p:cNvPr id="10" name="Text Box 13"/>
          <p:cNvSpPr txBox="1">
            <a:spLocks noChangeArrowheads="1"/>
          </p:cNvSpPr>
          <p:nvPr/>
        </p:nvSpPr>
        <p:spPr bwMode="auto">
          <a:xfrm>
            <a:off x="560070" y="6339840"/>
            <a:ext cx="4942535"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smtClean="0">
                <a:solidFill>
                  <a:schemeClr val="tx1"/>
                </a:solidFill>
                <a:effectLst/>
              </a:rPr>
              <a:t>Sandy, early morning, October 30, 2012</a:t>
            </a:r>
            <a:endParaRPr lang="en-US" dirty="0">
              <a:solidFill>
                <a:schemeClr val="tx1"/>
              </a:solidFill>
              <a:effectLst/>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4" name="Picture 6" descr="http://www.nnvl.noaa.gov/images/high_resolution/1350v1_20130521-Moore-GOES.png"/>
          <p:cNvPicPr>
            <a:picLocks noChangeAspect="1" noChangeArrowheads="1"/>
          </p:cNvPicPr>
          <p:nvPr/>
        </p:nvPicPr>
        <p:blipFill>
          <a:blip r:embed="rId3" cstate="print"/>
          <a:srcRect/>
          <a:stretch>
            <a:fillRect/>
          </a:stretch>
        </p:blipFill>
        <p:spPr bwMode="auto">
          <a:xfrm>
            <a:off x="-3632888" y="1037969"/>
            <a:ext cx="11958954" cy="6724004"/>
          </a:xfrm>
          <a:prstGeom prst="rect">
            <a:avLst/>
          </a:prstGeom>
          <a:noFill/>
        </p:spPr>
      </p:pic>
      <p:sp>
        <p:nvSpPr>
          <p:cNvPr id="15362" name="Slide Number Placeholder 6"/>
          <p:cNvSpPr>
            <a:spLocks noGrp="1"/>
          </p:cNvSpPr>
          <p:nvPr>
            <p:ph type="sldNum" sz="quarter" idx="12"/>
          </p:nvPr>
        </p:nvSpPr>
        <p:spPr>
          <a:noFill/>
        </p:spPr>
        <p:txBody>
          <a:bodyPr/>
          <a:lstStyle/>
          <a:p>
            <a:fld id="{FD925353-FF76-463C-8F3E-162F27D313CA}" type="slidenum">
              <a:rPr lang="en-US">
                <a:latin typeface="Arial" pitchFamily="34" charset="0"/>
              </a:rPr>
              <a:pPr/>
              <a:t>7</a:t>
            </a:fld>
            <a:endParaRPr lang="en-US">
              <a:latin typeface="Arial" pitchFamily="34" charset="0"/>
            </a:endParaRPr>
          </a:p>
        </p:txBody>
      </p:sp>
      <p:sp>
        <p:nvSpPr>
          <p:cNvPr id="15363" name="Rectangle 11"/>
          <p:cNvSpPr>
            <a:spLocks noGrp="1" noChangeArrowheads="1"/>
          </p:cNvSpPr>
          <p:nvPr>
            <p:ph type="title"/>
          </p:nvPr>
        </p:nvSpPr>
        <p:spPr>
          <a:xfrm>
            <a:off x="1804736" y="0"/>
            <a:ext cx="8116503" cy="1219200"/>
          </a:xfrm>
        </p:spPr>
        <p:txBody>
          <a:bodyPr/>
          <a:lstStyle/>
          <a:p>
            <a:pPr eaLnBrk="1" hangingPunct="1"/>
            <a:r>
              <a:rPr lang="en-US" sz="3600" dirty="0" smtClean="0"/>
              <a:t>Moore, OK, Tornado May 20, 2013</a:t>
            </a:r>
          </a:p>
        </p:txBody>
      </p:sp>
      <p:sp>
        <p:nvSpPr>
          <p:cNvPr id="15366" name="Text Box 13"/>
          <p:cNvSpPr txBox="1">
            <a:spLocks noChangeArrowheads="1"/>
          </p:cNvSpPr>
          <p:nvPr/>
        </p:nvSpPr>
        <p:spPr bwMode="auto">
          <a:xfrm>
            <a:off x="560070" y="6339840"/>
            <a:ext cx="2027378"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solidFill>
                  <a:schemeClr val="tx1"/>
                </a:solidFill>
                <a:effectLst/>
              </a:rPr>
              <a:t>Visible Imagery</a:t>
            </a:r>
          </a:p>
        </p:txBody>
      </p:sp>
      <p:pic>
        <p:nvPicPr>
          <p:cNvPr id="114690" name="Picture 2" descr="130520_rpts Reports Graphic"/>
          <p:cNvPicPr>
            <a:picLocks noChangeAspect="1" noChangeArrowheads="1"/>
          </p:cNvPicPr>
          <p:nvPr/>
        </p:nvPicPr>
        <p:blipFill>
          <a:blip r:embed="rId4" cstate="print"/>
          <a:srcRect/>
          <a:stretch>
            <a:fillRect/>
          </a:stretch>
        </p:blipFill>
        <p:spPr bwMode="auto">
          <a:xfrm>
            <a:off x="5822449" y="1040648"/>
            <a:ext cx="3778751" cy="2649022"/>
          </a:xfrm>
          <a:prstGeom prst="rect">
            <a:avLst/>
          </a:prstGeom>
          <a:noFill/>
        </p:spPr>
      </p:pic>
      <p:pic>
        <p:nvPicPr>
          <p:cNvPr id="114692" name="Picture 4" descr="Comparison of 1-km resolution MODIS 11.0 µm IR image and corresponding 4-km resolution GOES-13 10.7 µm IR image"/>
          <p:cNvPicPr>
            <a:picLocks noChangeAspect="1" noChangeArrowheads="1" noCrop="1"/>
          </p:cNvPicPr>
          <p:nvPr/>
        </p:nvPicPr>
        <p:blipFill>
          <a:blip r:embed="rId5" cstate="print"/>
          <a:srcRect/>
          <a:stretch>
            <a:fillRect/>
          </a:stretch>
        </p:blipFill>
        <p:spPr bwMode="auto">
          <a:xfrm>
            <a:off x="4206136" y="3690579"/>
            <a:ext cx="5395064" cy="3829482"/>
          </a:xfrm>
          <a:prstGeom prst="rect">
            <a:avLst/>
          </a:prstGeom>
          <a:noFill/>
        </p:spPr>
      </p:pic>
      <p:sp>
        <p:nvSpPr>
          <p:cNvPr id="15367" name="Text Box 14"/>
          <p:cNvSpPr txBox="1">
            <a:spLocks noChangeArrowheads="1"/>
          </p:cNvSpPr>
          <p:nvPr/>
        </p:nvSpPr>
        <p:spPr bwMode="auto">
          <a:xfrm>
            <a:off x="6189645" y="6926745"/>
            <a:ext cx="2168507"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solidFill>
                  <a:schemeClr val="tx1"/>
                </a:solidFill>
                <a:effectLst/>
              </a:rPr>
              <a:t>Infrared Imagery</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p:cNvSpPr>
            <a:spLocks noGrp="1"/>
          </p:cNvSpPr>
          <p:nvPr>
            <p:ph type="sldNum" sz="quarter" idx="12"/>
          </p:nvPr>
        </p:nvSpPr>
        <p:spPr>
          <a:noFill/>
        </p:spPr>
        <p:txBody>
          <a:bodyPr/>
          <a:lstStyle/>
          <a:p>
            <a:fld id="{B70F4D78-2500-44D6-A8FA-ED6F47C0EEE1}" type="slidenum">
              <a:rPr lang="en-US">
                <a:latin typeface="Arial" pitchFamily="34" charset="0"/>
              </a:rPr>
              <a:pPr/>
              <a:t>8</a:t>
            </a:fld>
            <a:endParaRPr lang="en-US">
              <a:latin typeface="Arial" pitchFamily="34" charset="0"/>
            </a:endParaRPr>
          </a:p>
        </p:txBody>
      </p:sp>
      <p:sp>
        <p:nvSpPr>
          <p:cNvPr id="16387" name="Rectangle 14"/>
          <p:cNvSpPr>
            <a:spLocks noGrp="1" noChangeArrowheads="1"/>
          </p:cNvSpPr>
          <p:nvPr>
            <p:ph type="title"/>
          </p:nvPr>
        </p:nvSpPr>
        <p:spPr>
          <a:xfrm>
            <a:off x="1937084" y="0"/>
            <a:ext cx="7664116" cy="1219200"/>
          </a:xfrm>
        </p:spPr>
        <p:txBody>
          <a:bodyPr/>
          <a:lstStyle/>
          <a:p>
            <a:pPr eaLnBrk="1" hangingPunct="1"/>
            <a:r>
              <a:rPr lang="en-US" sz="4000" dirty="0" smtClean="0">
                <a:latin typeface="Calibri" pitchFamily="34" charset="0"/>
              </a:rPr>
              <a:t>Observed Damage Paths </a:t>
            </a:r>
            <a:br>
              <a:rPr lang="en-US" sz="4000" dirty="0" smtClean="0">
                <a:latin typeface="Calibri" pitchFamily="34" charset="0"/>
              </a:rPr>
            </a:br>
            <a:r>
              <a:rPr lang="en-US" sz="4000" dirty="0" smtClean="0">
                <a:latin typeface="Calibri" pitchFamily="34" charset="0"/>
              </a:rPr>
              <a:t>from Satellite Imagery (April 2011)</a:t>
            </a:r>
          </a:p>
        </p:txBody>
      </p:sp>
      <p:pic>
        <p:nvPicPr>
          <p:cNvPr id="16388" name="Picture 5" descr="110428_g13_vis_tornado_track_anim"/>
          <p:cNvPicPr>
            <a:picLocks noGrp="1" noChangeAspect="1" noChangeArrowheads="1" noCrop="1"/>
          </p:cNvPicPr>
          <p:nvPr>
            <p:ph sz="half" idx="1"/>
          </p:nvPr>
        </p:nvPicPr>
        <p:blipFill>
          <a:blip r:embed="rId3" cstate="print"/>
          <a:srcRect/>
          <a:stretch>
            <a:fillRect/>
          </a:stretch>
        </p:blipFill>
        <p:spPr>
          <a:xfrm>
            <a:off x="-504124" y="1282300"/>
            <a:ext cx="6560820" cy="4443307"/>
          </a:xfrm>
        </p:spPr>
      </p:pic>
      <p:pic>
        <p:nvPicPr>
          <p:cNvPr id="16389" name="Picture 9" descr="MODIS_Apr29_2011_"/>
          <p:cNvPicPr>
            <a:picLocks noGrp="1" noChangeAspect="1" noChangeArrowheads="1"/>
          </p:cNvPicPr>
          <p:nvPr>
            <p:ph sz="quarter" idx="2"/>
          </p:nvPr>
        </p:nvPicPr>
        <p:blipFill>
          <a:blip r:embed="rId4" cstate="print"/>
          <a:srcRect/>
          <a:stretch>
            <a:fillRect/>
          </a:stretch>
        </p:blipFill>
        <p:spPr>
          <a:xfrm>
            <a:off x="5120640" y="1273208"/>
            <a:ext cx="4480560" cy="3413760"/>
          </a:xfrm>
        </p:spPr>
      </p:pic>
      <p:pic>
        <p:nvPicPr>
          <p:cNvPr id="16390" name="Picture 13" descr="MODIS_LST_20110430_1840"/>
          <p:cNvPicPr>
            <a:picLocks noGrp="1" noChangeAspect="1" noChangeArrowheads="1"/>
          </p:cNvPicPr>
          <p:nvPr>
            <p:ph sz="quarter" idx="3"/>
          </p:nvPr>
        </p:nvPicPr>
        <p:blipFill>
          <a:blip r:embed="rId5" cstate="print"/>
          <a:srcRect/>
          <a:stretch>
            <a:fillRect/>
          </a:stretch>
        </p:blipFill>
        <p:spPr>
          <a:xfrm>
            <a:off x="5945744" y="3810000"/>
            <a:ext cx="3655456" cy="3505200"/>
          </a:xfrm>
        </p:spPr>
      </p:pic>
      <p:sp>
        <p:nvSpPr>
          <p:cNvPr id="16391" name="Text Box 16"/>
          <p:cNvSpPr txBox="1">
            <a:spLocks noChangeArrowheads="1"/>
          </p:cNvSpPr>
          <p:nvPr/>
        </p:nvSpPr>
        <p:spPr bwMode="auto">
          <a:xfrm>
            <a:off x="240631" y="6143770"/>
            <a:ext cx="5840730" cy="679304"/>
          </a:xfrm>
          <a:prstGeom prst="rect">
            <a:avLst/>
          </a:prstGeom>
          <a:noFill/>
          <a:ln w="63500">
            <a:noFill/>
            <a:miter lim="800000"/>
            <a:headEnd/>
            <a:tailEnd/>
          </a:ln>
        </p:spPr>
        <p:txBody>
          <a:bodyPr wrap="square" lIns="96661" tIns="48331" rIns="96661" bIns="48331">
            <a:spAutoFit/>
          </a:bodyPr>
          <a:lstStyle/>
          <a:p>
            <a:pPr>
              <a:buNone/>
            </a:pPr>
            <a:r>
              <a:rPr lang="en-US" dirty="0">
                <a:solidFill>
                  <a:schemeClr val="tx1"/>
                </a:solidFill>
                <a:effectLst/>
                <a:latin typeface="Calibri" pitchFamily="34" charset="0"/>
              </a:rPr>
              <a:t>NOAA Satellites are used to track and observe severe weather before, during, and after the event.</a:t>
            </a:r>
          </a:p>
        </p:txBody>
      </p:sp>
      <p:sp>
        <p:nvSpPr>
          <p:cNvPr id="646161" name="Text Box 17"/>
          <p:cNvSpPr txBox="1">
            <a:spLocks noChangeArrowheads="1"/>
          </p:cNvSpPr>
          <p:nvPr/>
        </p:nvSpPr>
        <p:spPr bwMode="auto">
          <a:xfrm>
            <a:off x="6400800" y="6827520"/>
            <a:ext cx="2560794" cy="388455"/>
          </a:xfrm>
          <a:prstGeom prst="rect">
            <a:avLst/>
          </a:prstGeom>
          <a:solidFill>
            <a:schemeClr val="bg1"/>
          </a:solidFill>
          <a:ln w="63500">
            <a:noFill/>
            <a:miter lim="800000"/>
            <a:headEnd/>
            <a:tailEnd/>
          </a:ln>
          <a:effectLst/>
        </p:spPr>
        <p:txBody>
          <a:bodyPr wrap="none" lIns="96661" tIns="48331" rIns="96661" bIns="48331">
            <a:spAutoFit/>
          </a:bodyPr>
          <a:lstStyle/>
          <a:p>
            <a:pPr>
              <a:buNone/>
              <a:defRPr/>
            </a:pPr>
            <a:r>
              <a:rPr lang="en-US" dirty="0">
                <a:solidFill>
                  <a:schemeClr val="tx1"/>
                </a:solidFill>
                <a:latin typeface="Arial" charset="0"/>
              </a:rPr>
              <a:t>Vegetation Product</a:t>
            </a:r>
          </a:p>
        </p:txBody>
      </p:sp>
      <p:sp>
        <p:nvSpPr>
          <p:cNvPr id="16393" name="Text Box 18"/>
          <p:cNvSpPr txBox="1">
            <a:spLocks noChangeArrowheads="1"/>
          </p:cNvSpPr>
          <p:nvPr/>
        </p:nvSpPr>
        <p:spPr bwMode="auto">
          <a:xfrm>
            <a:off x="493294" y="5123313"/>
            <a:ext cx="2027378" cy="388455"/>
          </a:xfrm>
          <a:prstGeom prst="rect">
            <a:avLst/>
          </a:prstGeom>
          <a:solidFill>
            <a:schemeClr val="bg1"/>
          </a:solidFill>
          <a:ln w="63500">
            <a:noFill/>
            <a:miter lim="800000"/>
            <a:headEnd/>
            <a:tailEnd/>
          </a:ln>
        </p:spPr>
        <p:txBody>
          <a:bodyPr wrap="none" lIns="96661" tIns="48331" rIns="96661" bIns="48331">
            <a:spAutoFit/>
          </a:bodyPr>
          <a:lstStyle/>
          <a:p>
            <a:pPr>
              <a:buNone/>
            </a:pPr>
            <a:r>
              <a:rPr lang="en-US" dirty="0">
                <a:solidFill>
                  <a:schemeClr val="tx1"/>
                </a:solidFill>
                <a:effectLst/>
              </a:rPr>
              <a:t>Visible Imagery</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descr="http://www.ssd.noaa.gov/PS/PCPN/DATA/spe/201305091449.gif"/>
          <p:cNvPicPr>
            <a:picLocks noChangeAspect="1" noChangeArrowheads="1"/>
          </p:cNvPicPr>
          <p:nvPr/>
        </p:nvPicPr>
        <p:blipFill>
          <a:blip r:embed="rId3" cstate="print"/>
          <a:srcRect/>
          <a:stretch>
            <a:fillRect/>
          </a:stretch>
        </p:blipFill>
        <p:spPr bwMode="auto">
          <a:xfrm>
            <a:off x="-333156" y="3890989"/>
            <a:ext cx="5740728" cy="4148300"/>
          </a:xfrm>
          <a:prstGeom prst="rect">
            <a:avLst/>
          </a:prstGeom>
          <a:noFill/>
        </p:spPr>
      </p:pic>
      <p:sp>
        <p:nvSpPr>
          <p:cNvPr id="14339" name="Text Box 2"/>
          <p:cNvSpPr txBox="1">
            <a:spLocks noChangeArrowheads="1"/>
          </p:cNvSpPr>
          <p:nvPr/>
        </p:nvSpPr>
        <p:spPr bwMode="auto">
          <a:xfrm>
            <a:off x="0" y="325120"/>
            <a:ext cx="9601200" cy="391161"/>
          </a:xfrm>
          <a:prstGeom prst="rect">
            <a:avLst/>
          </a:prstGeom>
          <a:noFill/>
          <a:ln w="9525">
            <a:noFill/>
            <a:miter lim="800000"/>
            <a:headEnd/>
            <a:tailEnd/>
          </a:ln>
        </p:spPr>
        <p:txBody>
          <a:bodyPr lIns="96661" tIns="48331" rIns="96661" bIns="48331">
            <a:spAutoFit/>
          </a:bodyPr>
          <a:lstStyle/>
          <a:p>
            <a:pPr>
              <a:spcBef>
                <a:spcPct val="50000"/>
              </a:spcBef>
            </a:pPr>
            <a:endParaRPr lang="en-US">
              <a:effectLst/>
            </a:endParaRPr>
          </a:p>
        </p:txBody>
      </p:sp>
      <p:sp>
        <p:nvSpPr>
          <p:cNvPr id="14341" name="Text Box 4"/>
          <p:cNvSpPr txBox="1">
            <a:spLocks noChangeArrowheads="1"/>
          </p:cNvSpPr>
          <p:nvPr/>
        </p:nvSpPr>
        <p:spPr bwMode="auto">
          <a:xfrm>
            <a:off x="2213811" y="0"/>
            <a:ext cx="8627340" cy="1208679"/>
          </a:xfrm>
          <a:prstGeom prst="rect">
            <a:avLst/>
          </a:prstGeom>
          <a:noFill/>
          <a:ln w="9525">
            <a:noFill/>
            <a:miter lim="800000"/>
            <a:headEnd/>
            <a:tailEnd/>
          </a:ln>
        </p:spPr>
        <p:txBody>
          <a:bodyPr wrap="square" lIns="96661" tIns="48331" rIns="96661" bIns="48331">
            <a:spAutoFit/>
          </a:bodyPr>
          <a:lstStyle/>
          <a:p>
            <a:pPr>
              <a:spcBef>
                <a:spcPct val="10000"/>
              </a:spcBef>
              <a:buNone/>
            </a:pPr>
            <a:r>
              <a:rPr lang="en-US" sz="3800" dirty="0">
                <a:solidFill>
                  <a:schemeClr val="bg1"/>
                </a:solidFill>
                <a:latin typeface="Calibri" pitchFamily="34" charset="0"/>
              </a:rPr>
              <a:t>GOES Derived Product </a:t>
            </a:r>
            <a:r>
              <a:rPr lang="en-US" sz="3800" dirty="0" smtClean="0">
                <a:solidFill>
                  <a:schemeClr val="bg1"/>
                </a:solidFill>
                <a:latin typeface="Calibri" pitchFamily="34" charset="0"/>
              </a:rPr>
              <a:t>Imagery:</a:t>
            </a:r>
          </a:p>
          <a:p>
            <a:pPr>
              <a:spcBef>
                <a:spcPct val="10000"/>
              </a:spcBef>
              <a:buNone/>
            </a:pPr>
            <a:r>
              <a:rPr lang="en-US" sz="3800" dirty="0" smtClean="0">
                <a:solidFill>
                  <a:schemeClr val="bg1"/>
                </a:solidFill>
                <a:latin typeface="Calibri" pitchFamily="34" charset="0"/>
              </a:rPr>
              <a:t>For </a:t>
            </a:r>
            <a:r>
              <a:rPr lang="en-US" sz="3800" dirty="0">
                <a:solidFill>
                  <a:schemeClr val="bg1"/>
                </a:solidFill>
                <a:latin typeface="Calibri" pitchFamily="34" charset="0"/>
              </a:rPr>
              <a:t>Flooding and Severe Weather</a:t>
            </a:r>
          </a:p>
        </p:txBody>
      </p:sp>
      <p:sp>
        <p:nvSpPr>
          <p:cNvPr id="14347" name="Text Box 12"/>
          <p:cNvSpPr txBox="1">
            <a:spLocks noChangeArrowheads="1"/>
          </p:cNvSpPr>
          <p:nvPr/>
        </p:nvSpPr>
        <p:spPr bwMode="auto">
          <a:xfrm>
            <a:off x="0" y="6635896"/>
            <a:ext cx="9601200" cy="679304"/>
          </a:xfrm>
          <a:prstGeom prst="rect">
            <a:avLst/>
          </a:prstGeom>
          <a:solidFill>
            <a:schemeClr val="bg1"/>
          </a:solidFill>
          <a:ln w="63500">
            <a:noFill/>
            <a:miter lim="800000"/>
            <a:headEnd/>
            <a:tailEnd/>
          </a:ln>
        </p:spPr>
        <p:txBody>
          <a:bodyPr wrap="square" lIns="96661" tIns="48331" rIns="96661" bIns="48331">
            <a:spAutoFit/>
          </a:bodyPr>
          <a:lstStyle/>
          <a:p>
            <a:pPr algn="ctr">
              <a:buNone/>
            </a:pPr>
            <a:r>
              <a:rPr lang="en-US" dirty="0">
                <a:solidFill>
                  <a:schemeClr val="tx1"/>
                </a:solidFill>
                <a:latin typeface="Franklin Gothic Medium" pitchFamily="34" charset="0"/>
              </a:rPr>
              <a:t>Products from NOAA Satellites are used to observe atmospheric phenomena which may lead to severe weather or flash flooding.</a:t>
            </a:r>
          </a:p>
        </p:txBody>
      </p:sp>
      <p:pic>
        <p:nvPicPr>
          <p:cNvPr id="108546" name="Picture 2" descr="http://www.nesdis.noaa.gov/fourbox/05-06-13/images/panel-2.jpg"/>
          <p:cNvPicPr>
            <a:picLocks noChangeAspect="1" noChangeArrowheads="1"/>
          </p:cNvPicPr>
          <p:nvPr/>
        </p:nvPicPr>
        <p:blipFill>
          <a:blip r:embed="rId4" cstate="print"/>
          <a:srcRect/>
          <a:stretch>
            <a:fillRect/>
          </a:stretch>
        </p:blipFill>
        <p:spPr bwMode="auto">
          <a:xfrm>
            <a:off x="4539090" y="1356995"/>
            <a:ext cx="5062110" cy="2849245"/>
          </a:xfrm>
          <a:prstGeom prst="rect">
            <a:avLst/>
          </a:prstGeom>
          <a:noFill/>
        </p:spPr>
      </p:pic>
      <p:pic>
        <p:nvPicPr>
          <p:cNvPr id="108548" name="Picture 4" descr="http://www.nesdis.noaa.gov/fourbox/04-29-13/images/panel-1_NEW.gif"/>
          <p:cNvPicPr>
            <a:picLocks noChangeAspect="1" noChangeArrowheads="1" noCrop="1"/>
          </p:cNvPicPr>
          <p:nvPr/>
        </p:nvPicPr>
        <p:blipFill>
          <a:blip r:embed="rId5" cstate="print"/>
          <a:srcRect/>
          <a:stretch>
            <a:fillRect/>
          </a:stretch>
        </p:blipFill>
        <p:spPr bwMode="auto">
          <a:xfrm>
            <a:off x="0" y="1326515"/>
            <a:ext cx="4872578" cy="2742565"/>
          </a:xfrm>
          <a:prstGeom prst="rect">
            <a:avLst/>
          </a:prstGeom>
          <a:noFill/>
        </p:spPr>
      </p:pic>
      <p:pic>
        <p:nvPicPr>
          <p:cNvPr id="108550" name="Picture 6" descr="GOES Server"/>
          <p:cNvPicPr>
            <a:picLocks noChangeAspect="1" noChangeArrowheads="1"/>
          </p:cNvPicPr>
          <p:nvPr/>
        </p:nvPicPr>
        <p:blipFill>
          <a:blip r:embed="rId6" cstate="print"/>
          <a:srcRect/>
          <a:stretch>
            <a:fillRect/>
          </a:stretch>
        </p:blipFill>
        <p:spPr bwMode="auto">
          <a:xfrm>
            <a:off x="4922520" y="3927190"/>
            <a:ext cx="4678680" cy="2633429"/>
          </a:xfrm>
          <a:prstGeom prst="rect">
            <a:avLst/>
          </a:prstGeom>
          <a:noFill/>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8099</TotalTime>
  <Words>1861</Words>
  <Application>Microsoft Office PowerPoint</Application>
  <PresentationFormat>Custom</PresentationFormat>
  <Paragraphs>215</Paragraphs>
  <Slides>19</Slides>
  <Notes>17</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Blank Presentation</vt:lpstr>
      <vt:lpstr>Photo Editor Photo</vt:lpstr>
      <vt:lpstr> NOAA NESDIS Satellite Operations Disaster Mitigation  Presentation for NOAA Student Orientation  May 30, 2013  </vt:lpstr>
      <vt:lpstr>Slide 2</vt:lpstr>
      <vt:lpstr>Outline</vt:lpstr>
      <vt:lpstr>NOAA Satellites</vt:lpstr>
      <vt:lpstr>Slide 5</vt:lpstr>
      <vt:lpstr>Slide 6</vt:lpstr>
      <vt:lpstr>Moore, OK, Tornado May 20, 2013</vt:lpstr>
      <vt:lpstr>Observed Damage Paths  from Satellite Imagery (April 2011)</vt:lpstr>
      <vt:lpstr>Slide 9</vt:lpstr>
      <vt:lpstr>Smoke and Fire Products</vt:lpstr>
      <vt:lpstr>Dust Storms</vt:lpstr>
      <vt:lpstr>Volcanic Ash Monitoring</vt:lpstr>
      <vt:lpstr>Eruption of the Grímsvötn Volcano in Iceland – May 21-22, 2011</vt:lpstr>
      <vt:lpstr>Transportation Products</vt:lpstr>
      <vt:lpstr>Major to Record Flooding in the North Central River Forecast Area</vt:lpstr>
      <vt:lpstr>NESDIS Experimental Oil Mapping Products</vt:lpstr>
      <vt:lpstr>Direct Readout Services</vt:lpstr>
      <vt:lpstr>Slide 18</vt:lpstr>
      <vt:lpstr>Some advice</vt:lpstr>
    </vt:vector>
  </TitlesOfParts>
  <Company>NOAA/NOS/C&amp;ED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Gini Kennedy</dc:creator>
  <cp:lastModifiedBy>Natalia.Donoho</cp:lastModifiedBy>
  <cp:revision>1144</cp:revision>
  <dcterms:created xsi:type="dcterms:W3CDTF">2008-09-28T17:32:37Z</dcterms:created>
  <dcterms:modified xsi:type="dcterms:W3CDTF">2013-05-29T18:26:30Z</dcterms:modified>
</cp:coreProperties>
</file>