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34"/>
  </p:notesMasterIdLst>
  <p:handoutMasterIdLst>
    <p:handoutMasterId r:id="rId35"/>
  </p:handoutMasterIdLst>
  <p:sldIdLst>
    <p:sldId id="257" r:id="rId2"/>
    <p:sldId id="479" r:id="rId3"/>
    <p:sldId id="473" r:id="rId4"/>
    <p:sldId id="474" r:id="rId5"/>
    <p:sldId id="476" r:id="rId6"/>
    <p:sldId id="429" r:id="rId7"/>
    <p:sldId id="421" r:id="rId8"/>
    <p:sldId id="430" r:id="rId9"/>
    <p:sldId id="422" r:id="rId10"/>
    <p:sldId id="423" r:id="rId11"/>
    <p:sldId id="424" r:id="rId12"/>
    <p:sldId id="425" r:id="rId13"/>
    <p:sldId id="426" r:id="rId14"/>
    <p:sldId id="427" r:id="rId15"/>
    <p:sldId id="442" r:id="rId16"/>
    <p:sldId id="480" r:id="rId17"/>
    <p:sldId id="482" r:id="rId18"/>
    <p:sldId id="481" r:id="rId19"/>
    <p:sldId id="478" r:id="rId20"/>
    <p:sldId id="484" r:id="rId21"/>
    <p:sldId id="496" r:id="rId22"/>
    <p:sldId id="497" r:id="rId23"/>
    <p:sldId id="498" r:id="rId24"/>
    <p:sldId id="499" r:id="rId25"/>
    <p:sldId id="500" r:id="rId26"/>
    <p:sldId id="494" r:id="rId27"/>
    <p:sldId id="486" r:id="rId28"/>
    <p:sldId id="485" r:id="rId29"/>
    <p:sldId id="487" r:id="rId30"/>
    <p:sldId id="495" r:id="rId31"/>
    <p:sldId id="468" r:id="rId32"/>
    <p:sldId id="483" r:id="rId33"/>
  </p:sldIdLst>
  <p:sldSz cx="9144000" cy="6858000" type="screen4x3"/>
  <p:notesSz cx="6997700" cy="9283700"/>
  <p:embeddedFontLst>
    <p:embeddedFont>
      <p:font typeface="Franklin Gothic Book" pitchFamily="34" charset="0"/>
      <p:regular r:id="rId36"/>
      <p:italic r:id="rId37"/>
    </p:embeddedFont>
    <p:embeddedFont>
      <p:font typeface="Franklin Gothic Medium" pitchFamily="34" charset="0"/>
      <p:regular r:id="rId38"/>
      <p:italic r:id="rId39"/>
    </p:embeddedFont>
    <p:embeddedFont>
      <p:font typeface="Franklin Gothic Medium Cond" pitchFamily="34" charset="0"/>
      <p:regular r:id="rId40"/>
    </p:embeddedFont>
    <p:embeddedFont>
      <p:font typeface="Franklin Gothic Demi" pitchFamily="34" charset="0"/>
      <p:regular r:id="rId41"/>
      <p:italic r:id="rId42"/>
    </p:embeddedFont>
    <p:embeddedFont>
      <p:font typeface="Arial Black" pitchFamily="34" charset="0"/>
      <p:bold r:id="rId43"/>
    </p:embeddedFont>
    <p:embeddedFont>
      <p:font typeface="Calibri" pitchFamily="34" charset="0"/>
      <p:regular r:id="rId44"/>
      <p:bold r:id="rId45"/>
      <p:italic r:id="rId46"/>
      <p:boldItalic r:id="rId47"/>
    </p:embeddedFont>
    <p:embeddedFont>
      <p:font typeface="SolexRegularLining" charset="0"/>
      <p:regular r:id="rId48"/>
    </p:embeddedFont>
    <p:embeddedFont>
      <p:font typeface="SolexBlackLiningItalic" charset="0"/>
      <p:italic r:id="rId49"/>
    </p:embeddedFont>
    <p:embeddedFont>
      <p:font typeface="Franklin Gothic Heavy" pitchFamily="34" charset="0"/>
      <p:regular r:id="rId50"/>
      <p:italic r:id="rId51"/>
    </p:embeddedFont>
  </p:embeddedFontLst>
  <p:custDataLst>
    <p:tags r:id="rId52"/>
  </p:custDataLst>
  <p:defaultTextStyle>
    <a:defPPr>
      <a:defRPr lang="en-US"/>
    </a:defPPr>
    <a:lvl1pPr algn="l" rtl="0" fontAlgn="base">
      <a:spcBef>
        <a:spcPct val="0"/>
      </a:spcBef>
      <a:spcAft>
        <a:spcPct val="0"/>
      </a:spcAft>
      <a:defRPr kern="1200">
        <a:solidFill>
          <a:schemeClr val="tx1"/>
        </a:solidFill>
        <a:latin typeface="Arial Black" pitchFamily="34" charset="0"/>
        <a:ea typeface="+mn-ea"/>
        <a:cs typeface="Arial" pitchFamily="34" charset="0"/>
      </a:defRPr>
    </a:lvl1pPr>
    <a:lvl2pPr marL="457200" algn="l" rtl="0" fontAlgn="base">
      <a:spcBef>
        <a:spcPct val="0"/>
      </a:spcBef>
      <a:spcAft>
        <a:spcPct val="0"/>
      </a:spcAft>
      <a:defRPr kern="1200">
        <a:solidFill>
          <a:schemeClr val="tx1"/>
        </a:solidFill>
        <a:latin typeface="Arial Black" pitchFamily="34" charset="0"/>
        <a:ea typeface="+mn-ea"/>
        <a:cs typeface="Arial" pitchFamily="34" charset="0"/>
      </a:defRPr>
    </a:lvl2pPr>
    <a:lvl3pPr marL="914400" algn="l" rtl="0" fontAlgn="base">
      <a:spcBef>
        <a:spcPct val="0"/>
      </a:spcBef>
      <a:spcAft>
        <a:spcPct val="0"/>
      </a:spcAft>
      <a:defRPr kern="1200">
        <a:solidFill>
          <a:schemeClr val="tx1"/>
        </a:solidFill>
        <a:latin typeface="Arial Black"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Black"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Black" pitchFamily="34" charset="0"/>
        <a:ea typeface="+mn-ea"/>
        <a:cs typeface="Arial" pitchFamily="34" charset="0"/>
      </a:defRPr>
    </a:lvl5pPr>
    <a:lvl6pPr marL="2286000" algn="l" defTabSz="914400" rtl="0" eaLnBrk="1" latinLnBrk="0" hangingPunct="1">
      <a:defRPr kern="1200">
        <a:solidFill>
          <a:schemeClr val="tx1"/>
        </a:solidFill>
        <a:latin typeface="Arial Black" pitchFamily="34" charset="0"/>
        <a:ea typeface="+mn-ea"/>
        <a:cs typeface="Arial" pitchFamily="34" charset="0"/>
      </a:defRPr>
    </a:lvl6pPr>
    <a:lvl7pPr marL="2743200" algn="l" defTabSz="914400" rtl="0" eaLnBrk="1" latinLnBrk="0" hangingPunct="1">
      <a:defRPr kern="1200">
        <a:solidFill>
          <a:schemeClr val="tx1"/>
        </a:solidFill>
        <a:latin typeface="Arial Black" pitchFamily="34" charset="0"/>
        <a:ea typeface="+mn-ea"/>
        <a:cs typeface="Arial" pitchFamily="34" charset="0"/>
      </a:defRPr>
    </a:lvl7pPr>
    <a:lvl8pPr marL="3200400" algn="l" defTabSz="914400" rtl="0" eaLnBrk="1" latinLnBrk="0" hangingPunct="1">
      <a:defRPr kern="1200">
        <a:solidFill>
          <a:schemeClr val="tx1"/>
        </a:solidFill>
        <a:latin typeface="Arial Black" pitchFamily="34" charset="0"/>
        <a:ea typeface="+mn-ea"/>
        <a:cs typeface="Arial" pitchFamily="34" charset="0"/>
      </a:defRPr>
    </a:lvl8pPr>
    <a:lvl9pPr marL="3657600" algn="l" defTabSz="914400" rtl="0" eaLnBrk="1" latinLnBrk="0" hangingPunct="1">
      <a:defRPr kern="1200">
        <a:solidFill>
          <a:schemeClr val="tx1"/>
        </a:solidFill>
        <a:latin typeface="Arial Black"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B6D"/>
    <a:srgbClr val="000066"/>
    <a:srgbClr val="1902A2"/>
    <a:srgbClr val="094D4F"/>
    <a:srgbClr val="CCFF66"/>
    <a:srgbClr val="00CC99"/>
    <a:srgbClr val="FFFFFF"/>
    <a:srgbClr val="E795DD"/>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57868" autoAdjust="0"/>
  </p:normalViewPr>
  <p:slideViewPr>
    <p:cSldViewPr>
      <p:cViewPr varScale="1">
        <p:scale>
          <a:sx n="55" d="100"/>
          <a:sy n="55" d="100"/>
        </p:scale>
        <p:origin x="-1770" y="-90"/>
      </p:cViewPr>
      <p:guideLst>
        <p:guide orient="horz"/>
        <p:guide/>
      </p:guideLst>
    </p:cSldViewPr>
  </p:slideViewPr>
  <p:outlineViewPr>
    <p:cViewPr>
      <p:scale>
        <a:sx n="33" d="100"/>
        <a:sy n="33" d="100"/>
      </p:scale>
      <p:origin x="0" y="0"/>
    </p:cViewPr>
  </p:outlineViewPr>
  <p:notesTextViewPr>
    <p:cViewPr>
      <p:scale>
        <a:sx n="100" d="100"/>
        <a:sy n="100" d="100"/>
      </p:scale>
      <p:origin x="6" y="0"/>
    </p:cViewPr>
  </p:notesTextViewPr>
  <p:sorterViewPr>
    <p:cViewPr>
      <p:scale>
        <a:sx n="60" d="100"/>
        <a:sy n="60" d="100"/>
      </p:scale>
      <p:origin x="0" y="1182"/>
    </p:cViewPr>
  </p:sorterViewPr>
  <p:notesViewPr>
    <p:cSldViewPr>
      <p:cViewPr>
        <p:scale>
          <a:sx n="100" d="100"/>
          <a:sy n="100" d="100"/>
        </p:scale>
        <p:origin x="-612"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0538" cy="465138"/>
          </a:xfrm>
          <a:prstGeom prst="rect">
            <a:avLst/>
          </a:prstGeom>
          <a:noFill/>
          <a:ln w="9525">
            <a:noFill/>
            <a:miter lim="800000"/>
            <a:headEnd/>
            <a:tailEnd/>
          </a:ln>
        </p:spPr>
        <p:txBody>
          <a:bodyPr vert="horz" wrap="square" lIns="93009" tIns="46503" rIns="93009" bIns="46503" numCol="1" anchor="t" anchorCtr="0" compatLnSpc="1">
            <a:prstTxWarp prst="textNoShape">
              <a:avLst/>
            </a:prstTxWarp>
          </a:bodyPr>
          <a:lstStyle>
            <a:lvl1pPr defTabSz="929445">
              <a:defRPr sz="1200">
                <a:latin typeface="Calibri" pitchFamily="34" charset="0"/>
                <a:cs typeface="Arial" charset="0"/>
              </a:defRPr>
            </a:lvl1pPr>
          </a:lstStyle>
          <a:p>
            <a:pPr>
              <a:defRPr/>
            </a:pPr>
            <a:endParaRPr lang="en-US"/>
          </a:p>
        </p:txBody>
      </p:sp>
      <p:sp>
        <p:nvSpPr>
          <p:cNvPr id="3" name="Date Placeholder 2"/>
          <p:cNvSpPr>
            <a:spLocks noGrp="1"/>
          </p:cNvSpPr>
          <p:nvPr>
            <p:ph type="dt" sz="quarter" idx="1"/>
          </p:nvPr>
        </p:nvSpPr>
        <p:spPr bwMode="auto">
          <a:xfrm>
            <a:off x="3965575" y="0"/>
            <a:ext cx="3030538" cy="465138"/>
          </a:xfrm>
          <a:prstGeom prst="rect">
            <a:avLst/>
          </a:prstGeom>
          <a:noFill/>
          <a:ln w="9525">
            <a:noFill/>
            <a:miter lim="800000"/>
            <a:headEnd/>
            <a:tailEnd/>
          </a:ln>
        </p:spPr>
        <p:txBody>
          <a:bodyPr vert="horz" wrap="square" lIns="93009" tIns="46503" rIns="93009" bIns="46503" numCol="1" anchor="t" anchorCtr="0" compatLnSpc="1">
            <a:prstTxWarp prst="textNoShape">
              <a:avLst/>
            </a:prstTxWarp>
          </a:bodyPr>
          <a:lstStyle>
            <a:lvl1pPr algn="r" defTabSz="929445">
              <a:defRPr sz="1200">
                <a:latin typeface="Calibri" pitchFamily="34" charset="0"/>
                <a:cs typeface="Arial" charset="0"/>
              </a:defRPr>
            </a:lvl1pPr>
          </a:lstStyle>
          <a:p>
            <a:pPr>
              <a:defRPr/>
            </a:pPr>
            <a:fld id="{F6EEC454-2769-47DA-8CCD-4C8E3B3BA4F5}" type="datetimeFigureOut">
              <a:rPr lang="en-US"/>
              <a:pPr>
                <a:defRPr/>
              </a:pPr>
              <a:t>10/22/2012</a:t>
            </a:fld>
            <a:endParaRPr lang="en-US"/>
          </a:p>
        </p:txBody>
      </p:sp>
      <p:sp>
        <p:nvSpPr>
          <p:cNvPr id="4" name="Footer Placeholder 3"/>
          <p:cNvSpPr>
            <a:spLocks noGrp="1"/>
          </p:cNvSpPr>
          <p:nvPr>
            <p:ph type="ftr" sz="quarter" idx="2"/>
          </p:nvPr>
        </p:nvSpPr>
        <p:spPr bwMode="auto">
          <a:xfrm>
            <a:off x="0" y="8816975"/>
            <a:ext cx="3030538" cy="465138"/>
          </a:xfrm>
          <a:prstGeom prst="rect">
            <a:avLst/>
          </a:prstGeom>
          <a:noFill/>
          <a:ln w="9525">
            <a:noFill/>
            <a:miter lim="800000"/>
            <a:headEnd/>
            <a:tailEnd/>
          </a:ln>
        </p:spPr>
        <p:txBody>
          <a:bodyPr vert="horz" wrap="square" lIns="93009" tIns="46503" rIns="93009" bIns="46503" numCol="1" anchor="b" anchorCtr="0" compatLnSpc="1">
            <a:prstTxWarp prst="textNoShape">
              <a:avLst/>
            </a:prstTxWarp>
          </a:bodyPr>
          <a:lstStyle>
            <a:lvl1pPr defTabSz="929445">
              <a:defRPr sz="1200">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965575" y="8816975"/>
            <a:ext cx="3030538" cy="465138"/>
          </a:xfrm>
          <a:prstGeom prst="rect">
            <a:avLst/>
          </a:prstGeom>
          <a:noFill/>
          <a:ln w="9525">
            <a:noFill/>
            <a:miter lim="800000"/>
            <a:headEnd/>
            <a:tailEnd/>
          </a:ln>
        </p:spPr>
        <p:txBody>
          <a:bodyPr vert="horz" wrap="square" lIns="93009" tIns="46503" rIns="93009" bIns="46503" numCol="1" anchor="b" anchorCtr="0" compatLnSpc="1">
            <a:prstTxWarp prst="textNoShape">
              <a:avLst/>
            </a:prstTxWarp>
          </a:bodyPr>
          <a:lstStyle>
            <a:lvl1pPr algn="r" defTabSz="929445">
              <a:defRPr sz="1200">
                <a:latin typeface="Calibri" pitchFamily="34" charset="0"/>
                <a:cs typeface="Arial" charset="0"/>
              </a:defRPr>
            </a:lvl1pPr>
          </a:lstStyle>
          <a:p>
            <a:pPr>
              <a:defRPr/>
            </a:pPr>
            <a:fld id="{9EE700B3-BB7E-43F2-BD2A-96A3AEC3ED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0538" cy="465138"/>
          </a:xfrm>
          <a:prstGeom prst="rect">
            <a:avLst/>
          </a:prstGeom>
          <a:noFill/>
          <a:ln w="9525">
            <a:noFill/>
            <a:miter lim="800000"/>
            <a:headEnd/>
            <a:tailEnd/>
          </a:ln>
        </p:spPr>
        <p:txBody>
          <a:bodyPr vert="horz" wrap="square" lIns="93009" tIns="46503" rIns="93009" bIns="46503" numCol="1" anchor="t" anchorCtr="0" compatLnSpc="1">
            <a:prstTxWarp prst="textNoShape">
              <a:avLst/>
            </a:prstTxWarp>
          </a:bodyPr>
          <a:lstStyle>
            <a:lvl1pPr defTabSz="929445">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bwMode="auto">
          <a:xfrm>
            <a:off x="3965575" y="0"/>
            <a:ext cx="3030538" cy="465138"/>
          </a:xfrm>
          <a:prstGeom prst="rect">
            <a:avLst/>
          </a:prstGeom>
          <a:noFill/>
          <a:ln w="9525">
            <a:noFill/>
            <a:miter lim="800000"/>
            <a:headEnd/>
            <a:tailEnd/>
          </a:ln>
        </p:spPr>
        <p:txBody>
          <a:bodyPr vert="horz" wrap="square" lIns="93009" tIns="46503" rIns="93009" bIns="46503" numCol="1" anchor="t" anchorCtr="0" compatLnSpc="1">
            <a:prstTxWarp prst="textNoShape">
              <a:avLst/>
            </a:prstTxWarp>
          </a:bodyPr>
          <a:lstStyle>
            <a:lvl1pPr algn="r" defTabSz="929445">
              <a:defRPr sz="1200">
                <a:latin typeface="Calibri" pitchFamily="34" charset="0"/>
                <a:cs typeface="Arial" charset="0"/>
              </a:defRPr>
            </a:lvl1pPr>
          </a:lstStyle>
          <a:p>
            <a:pPr>
              <a:defRPr/>
            </a:pPr>
            <a:fld id="{D7A95FA6-192A-4B1A-B71A-5477BB732B6F}" type="datetimeFigureOut">
              <a:rPr lang="en-US"/>
              <a:pPr>
                <a:defRPr/>
              </a:pPr>
              <a:t>10/22/2012</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0896" tIns="45447" rIns="90896" bIns="45447" rtlCol="0" anchor="ctr"/>
          <a:lstStyle/>
          <a:p>
            <a:pPr lvl="0"/>
            <a:endParaRPr lang="en-US" noProof="0"/>
          </a:p>
        </p:txBody>
      </p:sp>
      <p:sp>
        <p:nvSpPr>
          <p:cNvPr id="5" name="Notes Placeholder 4"/>
          <p:cNvSpPr>
            <a:spLocks noGrp="1"/>
          </p:cNvSpPr>
          <p:nvPr>
            <p:ph type="body" sz="quarter" idx="3"/>
          </p:nvPr>
        </p:nvSpPr>
        <p:spPr bwMode="auto">
          <a:xfrm>
            <a:off x="700088" y="4410075"/>
            <a:ext cx="5597525" cy="4178300"/>
          </a:xfrm>
          <a:prstGeom prst="rect">
            <a:avLst/>
          </a:prstGeom>
          <a:noFill/>
          <a:ln w="9525">
            <a:noFill/>
            <a:miter lim="800000"/>
            <a:headEnd/>
            <a:tailEnd/>
          </a:ln>
        </p:spPr>
        <p:txBody>
          <a:bodyPr vert="horz" wrap="square" lIns="93009" tIns="46503" rIns="93009" bIns="465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16975"/>
            <a:ext cx="3030538" cy="465138"/>
          </a:xfrm>
          <a:prstGeom prst="rect">
            <a:avLst/>
          </a:prstGeom>
          <a:noFill/>
          <a:ln w="9525">
            <a:noFill/>
            <a:miter lim="800000"/>
            <a:headEnd/>
            <a:tailEnd/>
          </a:ln>
        </p:spPr>
        <p:txBody>
          <a:bodyPr vert="horz" wrap="square" lIns="93009" tIns="46503" rIns="93009" bIns="46503" numCol="1" anchor="b" anchorCtr="0" compatLnSpc="1">
            <a:prstTxWarp prst="textNoShape">
              <a:avLst/>
            </a:prstTxWarp>
          </a:bodyPr>
          <a:lstStyle>
            <a:lvl1pPr defTabSz="929445">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65575" y="8816975"/>
            <a:ext cx="3030538" cy="465138"/>
          </a:xfrm>
          <a:prstGeom prst="rect">
            <a:avLst/>
          </a:prstGeom>
          <a:noFill/>
          <a:ln w="9525">
            <a:noFill/>
            <a:miter lim="800000"/>
            <a:headEnd/>
            <a:tailEnd/>
          </a:ln>
        </p:spPr>
        <p:txBody>
          <a:bodyPr vert="horz" wrap="square" lIns="93009" tIns="46503" rIns="93009" bIns="46503" numCol="1" anchor="b" anchorCtr="0" compatLnSpc="1">
            <a:prstTxWarp prst="textNoShape">
              <a:avLst/>
            </a:prstTxWarp>
          </a:bodyPr>
          <a:lstStyle>
            <a:lvl1pPr algn="r" defTabSz="929445">
              <a:defRPr sz="1200">
                <a:latin typeface="Calibri" pitchFamily="34" charset="0"/>
                <a:cs typeface="Arial" charset="0"/>
              </a:defRPr>
            </a:lvl1pPr>
          </a:lstStyle>
          <a:p>
            <a:pPr>
              <a:defRPr/>
            </a:pPr>
            <a:fld id="{69E8A1D3-2987-4FD5-ADF3-A7FF1511B8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weather.gov/emwin/index.htm" TargetMode="External"/><Relationship Id="rId3" Type="http://schemas.openxmlformats.org/officeDocument/2006/relationships/hyperlink" Target="http://www.noaasis.noaa.gov/LRIT/" TargetMode="External"/><Relationship Id="rId7" Type="http://schemas.openxmlformats.org/officeDocument/2006/relationships/hyperlink" Target="http://www.geonetcastamericas.noaa.gov/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noaasis.noaa.gov/ARGOS/" TargetMode="External"/><Relationship Id="rId5" Type="http://schemas.openxmlformats.org/officeDocument/2006/relationships/hyperlink" Target="http://www.noaasis.noaa.gov/DCS/" TargetMode="External"/><Relationship Id="rId4" Type="http://schemas.openxmlformats.org/officeDocument/2006/relationships/hyperlink" Target="http://www.sarsat.noa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sdpd.noaa.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oso.noaa.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ESPCOperations@noa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SPSD.Userservices@noa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24 hours of the problem the standby satellite – a critical component of our planned response - began providing data to NOAA’s National Weather Service and other users.</a:t>
            </a:r>
          </a:p>
          <a:p>
            <a:endParaRPr lang="en-US" dirty="0" smtClean="0"/>
          </a:p>
          <a:p>
            <a:r>
              <a:rPr lang="en-US" dirty="0" smtClean="0"/>
              <a:t>NESDIS was able to make the switch-over from GOES-13 to GOES-14 as the operational GOES-East satellite (in a matter of *hours*) -- it would have likely taken a day or two (or more?) had GOES-14 not already been activated and operating in a SRSOR test mode.</a:t>
            </a:r>
          </a:p>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defRPr/>
            </a:pPr>
            <a:r>
              <a:rPr lang="en-US" dirty="0" smtClean="0"/>
              <a:t>Faster drift rate due to urgency than Dec. 2011 GOES-15 drift to GOES-West at 0.78 degrees/day.  </a:t>
            </a:r>
          </a:p>
        </p:txBody>
      </p:sp>
      <p:sp>
        <p:nvSpPr>
          <p:cNvPr id="4" name="Slide Number Placeholder 3"/>
          <p:cNvSpPr>
            <a:spLocks noGrp="1"/>
          </p:cNvSpPr>
          <p:nvPr>
            <p:ph type="sldNum" sz="quarter" idx="10"/>
          </p:nvPr>
        </p:nvSpPr>
        <p:spPr/>
        <p:txBody>
          <a:bodyPr/>
          <a:lstStyle/>
          <a:p>
            <a:fld id="{1F388DBB-B7EC-4EA0-8A0F-916237568FD6}"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latin typeface="+mn-lt"/>
                <a:ea typeface="+mn-ea"/>
                <a:cs typeface="+mn-cs"/>
              </a:rPr>
              <a:t>The current direct readout services are derived from satellite sensor data from NOAA’s Geostationary Operational Environmental Satellite (GOES) and Polar orbiting Operational Environmental Satellite (POES) systems.  NOAA’s GOES direct readout services include Low Rate Information Transmission (LRIT), Emergency Managers Weather Information Network (EMWIN), Data Collection System (DCS) and GOES </a:t>
            </a:r>
            <a:r>
              <a:rPr lang="en-US" sz="1200" kern="1200" dirty="0" err="1" smtClean="0">
                <a:solidFill>
                  <a:schemeClr val="tx1"/>
                </a:solidFill>
                <a:latin typeface="+mn-lt"/>
                <a:ea typeface="+mn-ea"/>
                <a:cs typeface="+mn-cs"/>
              </a:rPr>
              <a:t>VARiable</a:t>
            </a:r>
            <a:r>
              <a:rPr lang="en-US" sz="1200" kern="1200" dirty="0" smtClean="0">
                <a:solidFill>
                  <a:schemeClr val="tx1"/>
                </a:solidFill>
                <a:latin typeface="+mn-lt"/>
                <a:ea typeface="+mn-ea"/>
                <a:cs typeface="+mn-cs"/>
              </a:rPr>
              <a:t> (GVAR) broadcasts.  The POES direct readout services include the analog Automated Picture Transmission (APT) and digital High Resolution Picture Transmission (HRPT) transmissions.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GVAR (GOES </a:t>
            </a:r>
            <a:r>
              <a:rPr lang="en-US" sz="1200" kern="1200" dirty="0" err="1" smtClean="0">
                <a:solidFill>
                  <a:schemeClr val="tx1"/>
                </a:solidFill>
                <a:latin typeface="+mn-lt"/>
                <a:ea typeface="+mn-ea"/>
                <a:cs typeface="+mn-cs"/>
              </a:rPr>
              <a:t>VARiable</a:t>
            </a:r>
            <a:r>
              <a:rPr lang="en-US" sz="1200" kern="1200" dirty="0" smtClean="0">
                <a:solidFill>
                  <a:schemeClr val="tx1"/>
                </a:solidFill>
                <a:latin typeface="+mn-lt"/>
                <a:ea typeface="+mn-ea"/>
                <a:cs typeface="+mn-cs"/>
              </a:rPr>
              <a:t> data transmission format)</a:t>
            </a:r>
          </a:p>
          <a:p>
            <a:r>
              <a:rPr lang="en-US" sz="1200" kern="1200" dirty="0" smtClean="0">
                <a:solidFill>
                  <a:schemeClr val="tx1"/>
                </a:solidFill>
                <a:latin typeface="+mn-lt"/>
                <a:ea typeface="+mn-ea"/>
                <a:cs typeface="+mn-cs"/>
              </a:rPr>
              <a:t>LRIT (Low Rate Information Transmission)</a:t>
            </a:r>
          </a:p>
          <a:p>
            <a:r>
              <a:rPr lang="en-US" sz="1200" kern="1200" dirty="0" smtClean="0">
                <a:solidFill>
                  <a:schemeClr val="tx1"/>
                </a:solidFill>
                <a:latin typeface="+mn-lt"/>
                <a:ea typeface="+mn-ea"/>
                <a:cs typeface="+mn-cs"/>
              </a:rPr>
              <a:t>EMWIN (Emergency Managers Weather Information Network)</a:t>
            </a:r>
          </a:p>
          <a:p>
            <a:r>
              <a:rPr lang="en-US" sz="1200" kern="1200" dirty="0" smtClean="0">
                <a:solidFill>
                  <a:schemeClr val="tx1"/>
                </a:solidFill>
                <a:latin typeface="+mn-lt"/>
                <a:ea typeface="+mn-ea"/>
                <a:cs typeface="+mn-cs"/>
              </a:rPr>
              <a:t>DCS (Data Collection System)</a:t>
            </a:r>
          </a:p>
          <a:p>
            <a:r>
              <a:rPr lang="en-US" sz="1200" kern="1200" dirty="0" smtClean="0">
                <a:solidFill>
                  <a:schemeClr val="tx1"/>
                </a:solidFill>
                <a:latin typeface="+mn-lt"/>
                <a:ea typeface="+mn-ea"/>
                <a:cs typeface="+mn-cs"/>
              </a:rPr>
              <a:t>Argos</a:t>
            </a:r>
          </a:p>
          <a:p>
            <a:r>
              <a:rPr lang="en-US" sz="1200" kern="1200" dirty="0" smtClean="0">
                <a:solidFill>
                  <a:schemeClr val="tx1"/>
                </a:solidFill>
                <a:latin typeface="+mn-lt"/>
                <a:ea typeface="+mn-ea"/>
                <a:cs typeface="+mn-cs"/>
              </a:rPr>
              <a:t>SARSAT (Search and Rescue Satellite Aided Tracking) </a:t>
            </a:r>
          </a:p>
          <a:p>
            <a:r>
              <a:rPr lang="en-US" sz="1200" kern="1200" dirty="0" err="1" smtClean="0">
                <a:solidFill>
                  <a:schemeClr val="tx1"/>
                </a:solidFill>
                <a:latin typeface="+mn-lt"/>
                <a:ea typeface="+mn-ea"/>
                <a:cs typeface="+mn-cs"/>
              </a:rPr>
              <a:t>Geonetcast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SARSAT Search and Rescue: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NOAA satellites are used to relay distress alerts from aviators, mariners and land-based users </a:t>
            </a:r>
          </a:p>
          <a:p>
            <a:r>
              <a:rPr lang="en-US" sz="1200" u="sng" kern="1200" dirty="0" smtClean="0">
                <a:solidFill>
                  <a:schemeClr val="tx1"/>
                </a:solidFill>
                <a:latin typeface="+mn-lt"/>
                <a:ea typeface="+mn-ea"/>
                <a:cs typeface="+mn-cs"/>
                <a:hlinkClick r:id="rId3"/>
              </a:rPr>
              <a:t>h</a:t>
            </a:r>
            <a:r>
              <a:rPr lang="en-US" sz="1200" u="sng" kern="1200" dirty="0" smtClean="0">
                <a:solidFill>
                  <a:schemeClr val="tx1"/>
                </a:solidFill>
                <a:latin typeface="+mn-lt"/>
                <a:ea typeface="+mn-ea"/>
                <a:cs typeface="+mn-cs"/>
                <a:hlinkClick r:id="rId4"/>
              </a:rPr>
              <a:t>ttp://www.sarsat.noaa.gov/</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Argos and GOES Data Collection Systems: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NOAA satellites are used to collect and relay scientific data from around the globe.</a:t>
            </a:r>
          </a:p>
          <a:p>
            <a:r>
              <a:rPr lang="en-US" sz="1200" u="sng" kern="1200" dirty="0" smtClean="0">
                <a:solidFill>
                  <a:schemeClr val="tx1"/>
                </a:solidFill>
                <a:latin typeface="+mn-lt"/>
                <a:ea typeface="+mn-ea"/>
                <a:cs typeface="+mn-cs"/>
                <a:hlinkClick r:id="rId5"/>
              </a:rPr>
              <a:t>http://www.noaasis.noaa.gov/DCS/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6"/>
              </a:rPr>
              <a:t>http://www.noaasis.noaa.gov/ARGOS/</a:t>
            </a:r>
            <a:r>
              <a:rPr lang="en-US" sz="1200" kern="1200" dirty="0" smtClean="0">
                <a:solidFill>
                  <a:schemeClr val="tx1"/>
                </a:solidFill>
                <a:latin typeface="+mn-lt"/>
                <a:ea typeface="+mn-ea"/>
                <a:cs typeface="+mn-cs"/>
              </a:rPr>
              <a:t>   </a:t>
            </a:r>
          </a:p>
          <a:p>
            <a:r>
              <a:rPr lang="en-US" sz="1200" b="1" kern="1200" dirty="0" err="1" smtClean="0">
                <a:solidFill>
                  <a:schemeClr val="tx1"/>
                </a:solidFill>
                <a:latin typeface="+mn-lt"/>
                <a:ea typeface="+mn-ea"/>
                <a:cs typeface="+mn-cs"/>
              </a:rPr>
              <a:t>Geonetcast</a:t>
            </a:r>
            <a:r>
              <a:rPr lang="en-US" sz="1200" b="1" kern="1200" dirty="0" smtClean="0">
                <a:solidFill>
                  <a:schemeClr val="tx1"/>
                </a:solidFill>
                <a:latin typeface="+mn-lt"/>
                <a:ea typeface="+mn-ea"/>
                <a:cs typeface="+mn-cs"/>
              </a:rPr>
              <a:t> Americas: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Data from NOAA for diverse societal benefits - agriculture, energy, health, climate, weather, disaster mitigation, biodiversity, water resources, and ecosystems. </a:t>
            </a:r>
          </a:p>
          <a:p>
            <a:r>
              <a:rPr lang="en-US" sz="1200" u="sng" kern="1200" dirty="0" smtClean="0">
                <a:solidFill>
                  <a:schemeClr val="tx1"/>
                </a:solidFill>
                <a:latin typeface="+mn-lt"/>
                <a:ea typeface="+mn-ea"/>
                <a:cs typeface="+mn-cs"/>
                <a:hlinkClick r:id="rId7"/>
              </a:rPr>
              <a:t>http://www.geonetcastamericas.noaa.gov/index.html</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Emergency Managers Weather Information Network (EMWIN):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NOAA satellites relay critical information to users across the country. </a:t>
            </a:r>
          </a:p>
          <a:p>
            <a:r>
              <a:rPr lang="en-US" sz="1200" u="sng" kern="1200" dirty="0" smtClean="0">
                <a:solidFill>
                  <a:schemeClr val="tx1"/>
                </a:solidFill>
                <a:latin typeface="+mn-lt"/>
                <a:ea typeface="+mn-ea"/>
                <a:cs typeface="+mn-cs"/>
                <a:hlinkClick r:id="rId8"/>
              </a:rPr>
              <a:t>http://www.weather.gov/emwin/index.htm</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Low Rate Information Transmission (LRIT):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NOAA geostationary satellites are used to relay satellite and weather products to users in remote locations that do not have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landlines or internet connections.</a:t>
            </a:r>
          </a:p>
          <a:p>
            <a:r>
              <a:rPr lang="en-US" sz="1200" u="sng" kern="1200" dirty="0" smtClean="0">
                <a:solidFill>
                  <a:schemeClr val="tx1"/>
                </a:solidFill>
                <a:latin typeface="+mn-lt"/>
                <a:ea typeface="+mn-ea"/>
                <a:cs typeface="+mn-cs"/>
                <a:hlinkClick r:id="rId3"/>
              </a:rPr>
              <a:t>http://www.noaasis.noaa.gov/LRIT/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HRPT (High Resolution Picture Transmission)</a:t>
            </a:r>
            <a:endParaRPr lang="en-US" sz="1200" kern="1200" dirty="0" smtClean="0">
              <a:solidFill>
                <a:schemeClr val="tx1"/>
              </a:solidFill>
              <a:latin typeface="+mn-lt"/>
              <a:ea typeface="+mn-ea"/>
              <a:cs typeface="+mn-cs"/>
            </a:endParaRPr>
          </a:p>
          <a:p>
            <a:pPr marL="232578" marR="0" lvl="1" indent="-232578" algn="l" defTabSz="930311" rtl="0" eaLnBrk="1" fontAlgn="auto" latinLnBrk="0" hangingPunct="1">
              <a:lnSpc>
                <a:spcPct val="90000"/>
              </a:lnSpc>
              <a:spcBef>
                <a:spcPct val="20000"/>
              </a:spcBef>
              <a:spcAft>
                <a:spcPts val="0"/>
              </a:spcAft>
              <a:buClr>
                <a:srgbClr val="333399"/>
              </a:buClr>
              <a:buSzTx/>
              <a:buFontTx/>
              <a:buNone/>
              <a:tabLst/>
              <a:defRPr/>
            </a:pPr>
            <a:endParaRPr lang="en-US" sz="1600" b="1" dirty="0" smtClean="0"/>
          </a:p>
        </p:txBody>
      </p:sp>
      <p:sp>
        <p:nvSpPr>
          <p:cNvPr id="4" name="Slide Number Placeholder 3"/>
          <p:cNvSpPr>
            <a:spLocks noGrp="1"/>
          </p:cNvSpPr>
          <p:nvPr>
            <p:ph type="sldNum" sz="quarter" idx="10"/>
          </p:nvPr>
        </p:nvSpPr>
        <p:spPr/>
        <p:txBody>
          <a:bodyPr/>
          <a:lstStyle/>
          <a:p>
            <a:fld id="{1F388DBB-B7EC-4EA0-8A0F-916237568FD6}"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smtClean="0">
                <a:solidFill>
                  <a:schemeClr val="bg1"/>
                </a:solidFill>
              </a:rPr>
              <a:t>NOAA’s Direct Readout and Direct Broadcast services are managed by the Office of Satellite and Product Operations (OSPO). OSPO is a newly created Office formed by merging the Office of Satellite Data Processing and Distribution (</a:t>
            </a:r>
            <a:r>
              <a:rPr lang="en-US" sz="1200" dirty="0" smtClean="0">
                <a:solidFill>
                  <a:schemeClr val="bg1"/>
                </a:solidFill>
                <a:hlinkClick r:id="rId3"/>
              </a:rPr>
              <a:t>OSDPD</a:t>
            </a:r>
            <a:r>
              <a:rPr lang="en-US" sz="1200" dirty="0" smtClean="0">
                <a:solidFill>
                  <a:schemeClr val="bg1"/>
                </a:solidFill>
              </a:rPr>
              <a:t>) and the Office of Satellite Operations (</a:t>
            </a:r>
            <a:r>
              <a:rPr lang="en-US" sz="1200" dirty="0" smtClean="0">
                <a:solidFill>
                  <a:schemeClr val="bg1"/>
                </a:solidFill>
                <a:hlinkClick r:id="rId4"/>
              </a:rPr>
              <a:t>OSO</a:t>
            </a:r>
            <a:r>
              <a:rPr lang="en-US" sz="1200" dirty="0" smtClean="0">
                <a:solidFill>
                  <a:schemeClr val="bg1"/>
                </a:solidFill>
              </a:rPr>
              <a:t>). The Direct Services Branch (DSB) is responsible for administering the processes and procedures required to meet the environmental user needs and expectations.  Planning and coordination of the data content, data quality, transmission schedules, and interface with the users and manufacturers are critical to the efficient performance of these services.  </a:t>
            </a:r>
          </a:p>
          <a:p>
            <a:pPr marL="0" indent="0">
              <a:buNone/>
            </a:pPr>
            <a:endParaRPr lang="en-US" sz="1200" dirty="0" smtClean="0">
              <a:solidFill>
                <a:schemeClr val="bg1"/>
              </a:solidFill>
            </a:endParaRPr>
          </a:p>
          <a:p>
            <a:pPr marL="0" indent="0">
              <a:buNone/>
            </a:pPr>
            <a:r>
              <a:rPr lang="en-US" sz="1200" dirty="0" smtClean="0">
                <a:solidFill>
                  <a:schemeClr val="bg1"/>
                </a:solidFill>
              </a:rPr>
              <a:t>Over the next seven (7) years, direct readout and direct broadcast services will change significantly as the future spacecraft constellations become operational.  </a:t>
            </a:r>
          </a:p>
          <a:p>
            <a:pPr marL="0" indent="0">
              <a:buNone/>
            </a:pPr>
            <a:r>
              <a:rPr lang="en-US" sz="1200" dirty="0" smtClean="0">
                <a:solidFill>
                  <a:schemeClr val="bg1"/>
                </a:solidFill>
              </a:rPr>
              <a:t>Transition to the new data formats and adjustments to accommodate the increased data volume are concerns that DSB will continue to address.  DSB will continue to support current and future direct readout users.  DSB will spearhead activities to address the new technology for data reception as well as alternative methods for data distribution.   Future planning enables the DSB to coordinate the demise of the legacy services while preparing the user community for the new direct services.</a:t>
            </a:r>
            <a:r>
              <a:rPr lang="en-US" sz="1200" baseline="0" dirty="0" smtClean="0">
                <a:solidFill>
                  <a:schemeClr val="bg1"/>
                </a:solidFill>
              </a:rPr>
              <a:t> </a:t>
            </a:r>
            <a:r>
              <a:rPr lang="en-US" sz="1200" kern="1200" dirty="0" smtClean="0">
                <a:solidFill>
                  <a:schemeClr val="bg1"/>
                </a:solidFill>
                <a:latin typeface="+mn-lt"/>
                <a:ea typeface="+mn-ea"/>
                <a:cs typeface="+mn-cs"/>
              </a:rPr>
              <a:t>To improve customer relations and provide up-to-date information about the applications of the direct services, DSB will continue to support those services that are not a part of the future satellite constellations. </a:t>
            </a:r>
            <a:endParaRPr lang="en-US" sz="1200" dirty="0" smtClean="0">
              <a:solidFill>
                <a:schemeClr val="bg1"/>
              </a:solidFill>
            </a:endParaRPr>
          </a:p>
          <a:p>
            <a:pPr marL="0" indent="0">
              <a:buNone/>
            </a:pPr>
            <a:endParaRPr lang="en-US" sz="1200" dirty="0" smtClean="0">
              <a:solidFill>
                <a:schemeClr val="bg1"/>
              </a:solidFill>
            </a:endParaRPr>
          </a:p>
          <a:p>
            <a:pPr marL="0" indent="0">
              <a:buNone/>
            </a:pPr>
            <a:r>
              <a:rPr lang="en-US" sz="1200" dirty="0" smtClean="0">
                <a:solidFill>
                  <a:schemeClr val="bg1"/>
                </a:solidFill>
              </a:rPr>
              <a:t> </a:t>
            </a:r>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As for talking points, you should focus on the High Rate Data (HRD) service on NPP and JPSS-1, the Low Rate Data (LRD) service planned for JPSS-2/4.  You can touch on the transition from HRPT to LRD. This is the crossover from the current POES spacecrafts to JPSS-2/4.  In addition, lets highlight the transition from GOES to GOES-R.  We can talk about the changes in the LRIT, DCS and GVAR that will become the HRIT/EMWIN, an improved DCS service and the new GOES Re-Broadcast (GRB).  </a:t>
            </a:r>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NWS plan to have NHC</a:t>
            </a:r>
            <a:r>
              <a:rPr lang="en-US" baseline="0" dirty="0" smtClean="0"/>
              <a:t> act as primary downlink, which will then distribute to other NWS Prediction Centers.  </a:t>
            </a:r>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NOAA’s portion of JPSS will consist of platforms based on the </a:t>
            </a:r>
            <a:r>
              <a:rPr lang="en-US" sz="1200" kern="1200" dirty="0" err="1" smtClean="0">
                <a:solidFill>
                  <a:schemeClr val="tx1"/>
                </a:solidFill>
                <a:latin typeface="+mn-lt"/>
                <a:ea typeface="+mn-ea"/>
                <a:cs typeface="+mn-cs"/>
              </a:rPr>
              <a:t>Suomi</a:t>
            </a:r>
            <a:r>
              <a:rPr lang="en-US" sz="1200" kern="1200" dirty="0" smtClean="0">
                <a:solidFill>
                  <a:schemeClr val="tx1"/>
                </a:solidFill>
                <a:latin typeface="+mn-lt"/>
                <a:ea typeface="+mn-ea"/>
                <a:cs typeface="+mn-cs"/>
              </a:rPr>
              <a:t> NPP satellite. NASA launched the National Polar-orbiting Operational Environmental Satellite System Preparatory Project (NPP), on Oct. 28, 2011. On January 24, 2012, NPP was renamed </a:t>
            </a:r>
            <a:r>
              <a:rPr lang="en-US" sz="1200" kern="1200" dirty="0" err="1" smtClean="0">
                <a:solidFill>
                  <a:schemeClr val="tx1"/>
                </a:solidFill>
                <a:latin typeface="+mn-lt"/>
                <a:ea typeface="+mn-ea"/>
                <a:cs typeface="+mn-cs"/>
              </a:rPr>
              <a:t>Suomi</a:t>
            </a:r>
            <a:r>
              <a:rPr lang="en-US" sz="1200" kern="1200" dirty="0" smtClean="0">
                <a:solidFill>
                  <a:schemeClr val="tx1"/>
                </a:solidFill>
                <a:latin typeface="+mn-lt"/>
                <a:ea typeface="+mn-ea"/>
                <a:cs typeface="+mn-cs"/>
              </a:rPr>
              <a:t> National Polar-orbiting Partnership, or </a:t>
            </a:r>
            <a:r>
              <a:rPr lang="en-US" sz="1200" kern="1200" dirty="0" err="1" smtClean="0">
                <a:solidFill>
                  <a:schemeClr val="tx1"/>
                </a:solidFill>
                <a:latin typeface="+mn-lt"/>
                <a:ea typeface="+mn-ea"/>
                <a:cs typeface="+mn-cs"/>
              </a:rPr>
              <a:t>Suomi</a:t>
            </a:r>
            <a:r>
              <a:rPr lang="en-US" sz="1200" kern="1200" dirty="0" smtClean="0">
                <a:solidFill>
                  <a:schemeClr val="tx1"/>
                </a:solidFill>
                <a:latin typeface="+mn-lt"/>
                <a:ea typeface="+mn-ea"/>
                <a:cs typeface="+mn-cs"/>
              </a:rPr>
              <a:t> NPP.  NASA renamed NPP in honor of the late </a:t>
            </a:r>
            <a:r>
              <a:rPr lang="en-US" sz="1200" kern="1200" dirty="0" err="1" smtClean="0">
                <a:solidFill>
                  <a:schemeClr val="tx1"/>
                </a:solidFill>
                <a:latin typeface="+mn-lt"/>
                <a:ea typeface="+mn-ea"/>
                <a:cs typeface="+mn-cs"/>
              </a:rPr>
              <a:t>Verner</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Suomi</a:t>
            </a:r>
            <a:r>
              <a:rPr lang="en-US" sz="1200" kern="1200" dirty="0" smtClean="0">
                <a:solidFill>
                  <a:schemeClr val="tx1"/>
                </a:solidFill>
                <a:latin typeface="+mn-lt"/>
                <a:ea typeface="+mn-ea"/>
                <a:cs typeface="+mn-cs"/>
              </a:rPr>
              <a:t>, a meteorologist at the University of Wisconsin who is recognized widely as "the father of satellite meteorology."  The SNPP mission, launched in October 2011, is the bridge between the NASA Earth Observing System (EOS), NOAA POES constellation and the future JPSS satellites.  JPSS is the civilian component of the former NPOESS program manager by NOAA.</a:t>
            </a:r>
          </a:p>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Tom is a Deputy Chief of </a:t>
            </a:r>
            <a:r>
              <a:rPr lang="en-US" sz="1200" dirty="0" smtClean="0">
                <a:solidFill>
                  <a:schemeClr val="bg1"/>
                </a:solidFill>
              </a:rPr>
              <a:t>Satellite Products and Services Division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Matt </a:t>
            </a:r>
            <a:r>
              <a:rPr lang="en-US" baseline="0" dirty="0" smtClean="0"/>
              <a:t>and I handle the user services roles.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endParaRPr>
          </a:p>
          <a:p>
            <a:endParaRPr lang="en-US" baseline="0" dirty="0" smtClean="0"/>
          </a:p>
          <a:p>
            <a:r>
              <a:rPr lang="en-US" baseline="0" dirty="0" smtClean="0"/>
              <a:t>SPSD is home to all of the R2O algorithm transition work in Ricky Irving’s Products Branch, Interpretive Analysis in </a:t>
            </a:r>
            <a:r>
              <a:rPr lang="en-US" baseline="0" dirty="0" err="1" smtClean="0"/>
              <a:t>Davida</a:t>
            </a:r>
            <a:r>
              <a:rPr lang="en-US" baseline="0" dirty="0" smtClean="0"/>
              <a:t> Street’s SAB, Chris </a:t>
            </a:r>
            <a:r>
              <a:rPr lang="en-US" baseline="0" dirty="0" err="1" smtClean="0"/>
              <a:t>O’Connors</a:t>
            </a:r>
            <a:r>
              <a:rPr lang="en-US" baseline="0" dirty="0" smtClean="0"/>
              <a:t>’ Direct Services, and User Services is on staff level.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additional continuities will also exist:  IASI -&gt; </a:t>
            </a:r>
            <a:r>
              <a:rPr lang="en-US" dirty="0" err="1" smtClean="0"/>
              <a:t>CrIS</a:t>
            </a:r>
            <a:r>
              <a:rPr lang="en-US" dirty="0" smtClean="0"/>
              <a:t>, MHS -&gt; ATMS, TOMS -&gt; OMPS, SAGE -&gt; OMPS-Limb</a:t>
            </a: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Significant progress has been made with the SNPP satellite launched on October 28, 2011. The five SNPP instruments trace their heritage to instruments on NASA's Terra, Aqua and Aura missions, on NOAA's POES spacecraft, and on DOD's </a:t>
            </a:r>
            <a:r>
              <a:rPr lang="en-GB" sz="1200" kern="1200" dirty="0" err="1" smtClean="0">
                <a:solidFill>
                  <a:schemeClr val="tx1"/>
                </a:solidFill>
                <a:latin typeface="+mn-lt"/>
                <a:ea typeface="+mn-ea"/>
                <a:cs typeface="+mn-cs"/>
              </a:rPr>
              <a:t>Defense</a:t>
            </a:r>
            <a:r>
              <a:rPr lang="en-GB" sz="1200" kern="1200" dirty="0" smtClean="0">
                <a:solidFill>
                  <a:schemeClr val="tx1"/>
                </a:solidFill>
                <a:latin typeface="+mn-lt"/>
                <a:ea typeface="+mn-ea"/>
                <a:cs typeface="+mn-cs"/>
              </a:rPr>
              <a:t> Meteorological Satellite Program (DMSP).  The spacecraft directly transmits stored mission sensor data to a receiving station in Svalbard, Norway, and provides continuous direct broadcast of real-time sensor data. Mission data is routed from Svalbard to the United States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Once operational, SNPP and JPSS space crafts will replace the current POES constellation.  The POES spacecraft revolutionized the way in which we observe and predict the weather.  We are evolving the existing “weather” satellites into an integrated environmental observing system by expanding our capabilities to observe, assess, and predict the total Earth system – ocean, atmosphere, land, and the space environment.  Data from advanced sensors will be available faster than today significantly improving NWP forecasts and serving data continuity requirements for improved global climate change assessment and prediction.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mark</a:t>
            </a:r>
            <a:r>
              <a:rPr lang="en-US" baseline="0" dirty="0" smtClean="0"/>
              <a:t> your calendar!</a:t>
            </a:r>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baseline="0" dirty="0" smtClean="0"/>
              <a:t> </a:t>
            </a:r>
          </a:p>
          <a:p>
            <a:endParaRPr lang="en-US" baseline="0" dirty="0" smtClean="0"/>
          </a:p>
          <a:p>
            <a:r>
              <a:rPr lang="en-US" dirty="0" smtClean="0"/>
              <a:t>Should you have additional questions, please use the contact information listed on the slide. </a:t>
            </a:r>
          </a:p>
          <a:p>
            <a:r>
              <a:rPr lang="en-US" dirty="0" smtClean="0"/>
              <a:t/>
            </a:r>
            <a:br>
              <a:rPr lang="en-US" dirty="0" smtClean="0"/>
            </a:br>
            <a:r>
              <a:rPr lang="en-US" dirty="0" smtClean="0"/>
              <a:t>Operational concerns, including outages and administrative information: </a:t>
            </a:r>
            <a:r>
              <a:rPr lang="en-US" dirty="0" smtClean="0">
                <a:hlinkClick r:id="rId3"/>
              </a:rPr>
              <a:t>ESPCOperations@noaa.gov</a:t>
            </a:r>
            <a:r>
              <a:rPr lang="en-US" dirty="0" smtClean="0"/>
              <a:t> </a:t>
            </a:r>
            <a:br>
              <a:rPr lang="en-US" dirty="0" smtClean="0"/>
            </a:br>
            <a:endParaRPr lang="en-US" dirty="0" smtClean="0"/>
          </a:p>
          <a:p>
            <a:r>
              <a:rPr lang="en-US" dirty="0" smtClean="0"/>
              <a:t>General comments and inquiries: </a:t>
            </a:r>
            <a:r>
              <a:rPr lang="en-US" dirty="0" smtClean="0">
                <a:hlinkClick r:id="rId4"/>
              </a:rPr>
              <a:t>SPSD.Userservices@noaa.gov</a:t>
            </a:r>
            <a:r>
              <a:rPr lang="en-US" dirty="0" smtClean="0"/>
              <a:t>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1F388DBB-B7EC-4EA0-8A0F-916237568FD6}"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National Environmental Satellite Data and Information Service (NESDIS) produces and distributes many satellite products in near real-time to meet the needs of operational users. </a:t>
            </a:r>
            <a:endParaRPr lang="en-US" dirty="0" smtClean="0"/>
          </a:p>
          <a:p>
            <a:r>
              <a:rPr lang="en-US" sz="1200" dirty="0" smtClean="0"/>
              <a:t> </a:t>
            </a:r>
            <a:endParaRPr lang="en-US" dirty="0" smtClean="0"/>
          </a:p>
          <a:p>
            <a:r>
              <a:rPr lang="en-US" sz="1200" dirty="0" smtClean="0"/>
              <a:t>This talk will provide an overview of NESDIS satellite data acquisition, processing, and distribution of all NESDIS satellite data and derived products.  It will also emphasize the various direct readout capabilities available from NOAA satellites, which serve the </a:t>
            </a:r>
            <a:r>
              <a:rPr lang="en-US" dirty="0" smtClean="0"/>
              <a:t>users of environmental satellite direct broadcast data and those operating their own satellite data receiving stations.  </a:t>
            </a:r>
            <a:r>
              <a:rPr lang="en-US" sz="1200" dirty="0" smtClean="0"/>
              <a:t>NOAA’s </a:t>
            </a:r>
            <a:r>
              <a:rPr lang="en-US" i="1" dirty="0" smtClean="0"/>
              <a:t>Geostationary Operational Environmental Satellites (GOES)</a:t>
            </a:r>
            <a:r>
              <a:rPr lang="en-US" sz="1200" dirty="0" smtClean="0"/>
              <a:t> and Polar-orbiting Operational Environmental Satellites (POES)</a:t>
            </a:r>
            <a:r>
              <a:rPr lang="en-US" dirty="0" smtClean="0"/>
              <a:t> customers</a:t>
            </a:r>
            <a:r>
              <a:rPr lang="en-US" sz="1200" dirty="0" smtClean="0"/>
              <a:t> will be informed of the innovative new changes in direct readout technologies and new applications with future satellite data. </a:t>
            </a:r>
            <a:endParaRPr lang="en-US" dirty="0" smtClean="0"/>
          </a:p>
          <a:p>
            <a:r>
              <a:rPr lang="en-US" sz="1200" dirty="0" smtClean="0"/>
              <a:t> </a:t>
            </a:r>
            <a:endParaRPr lang="en-US" dirty="0" smtClean="0"/>
          </a:p>
          <a:p>
            <a:r>
              <a:rPr lang="en-US" sz="1200" dirty="0" smtClean="0"/>
              <a:t>Lastly, this presentation will address the special emphasis NOAA places on maintaining and increasing effective contacts with the users of direct readout data and derived products to ensure current and planned products are responsive to their needs. User Services and Outreach initiatives from the Satellite Products and Services Division will be highlighted.  </a:t>
            </a:r>
            <a:endParaRPr lang="en-US" dirty="0" smtClean="0"/>
          </a:p>
          <a:p>
            <a:r>
              <a:rPr lang="en-US" dirty="0" smtClean="0"/>
              <a:t> </a:t>
            </a:r>
          </a:p>
          <a:p>
            <a:r>
              <a:rPr lang="en-US" dirty="0" smtClean="0"/>
              <a:t>~~~~~~~~~~~~~~~~~~~~~~~~~~~~~~~~~~~~~~~~~~~~~~~~~~~~~~~~~~~~~~~~~~~</a:t>
            </a:r>
          </a:p>
          <a:p>
            <a:r>
              <a:rPr lang="en-US" dirty="0" smtClean="0"/>
              <a:t>OSPO is a</a:t>
            </a:r>
            <a:r>
              <a:rPr lang="en-US" baseline="0" dirty="0" smtClean="0"/>
              <a:t> NESDIS line office along with OSD, </a:t>
            </a:r>
            <a:r>
              <a:rPr lang="en-US" baseline="0" dirty="0" err="1" smtClean="0"/>
              <a:t>STaR</a:t>
            </a:r>
            <a:r>
              <a:rPr lang="en-US" baseline="0" dirty="0" smtClean="0"/>
              <a:t>, GOES-R, JPSS, Climate Offices, and Staff Offices</a:t>
            </a:r>
          </a:p>
          <a:p>
            <a:r>
              <a:rPr lang="en-US" baseline="0" dirty="0" smtClean="0"/>
              <a:t>MOD – includes Command &amp; Control at NSOF, satellite engineering, and systems support</a:t>
            </a:r>
          </a:p>
          <a:p>
            <a:r>
              <a:rPr lang="en-US" baseline="0" dirty="0" smtClean="0"/>
              <a:t>The CDA (Command and Data Acquisition) sites are at Wallops, VA and Fairbanks, AK.</a:t>
            </a:r>
          </a:p>
          <a:p>
            <a:r>
              <a:rPr lang="en-US" baseline="0" dirty="0" smtClean="0"/>
              <a:t>The National Ice Center is a joint Navy, NOAA, and Coast Guard office that resides at NSOF.</a:t>
            </a:r>
          </a:p>
          <a:p>
            <a:endParaRPr lang="en-US" baseline="0" dirty="0" smtClean="0"/>
          </a:p>
        </p:txBody>
      </p:sp>
      <p:sp>
        <p:nvSpPr>
          <p:cNvPr id="4" name="Slide Number Placeholder 3"/>
          <p:cNvSpPr>
            <a:spLocks noGrp="1"/>
          </p:cNvSpPr>
          <p:nvPr>
            <p:ph type="sldNum" sz="quarter" idx="10"/>
          </p:nvPr>
        </p:nvSpPr>
        <p:spPr/>
        <p:txBody>
          <a:bodyPr/>
          <a:lstStyle/>
          <a:p>
            <a:fld id="{1F388DBB-B7EC-4EA0-8A0F-916237568FD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defRPr/>
            </a:pPr>
            <a:r>
              <a:rPr lang="en-US" dirty="0" smtClean="0">
                <a:latin typeface="Arial" charset="0"/>
                <a:ea typeface="ＭＳ Ｐゴシック" pitchFamily="-65" charset="-128"/>
              </a:rPr>
              <a:t>NCWCP is home to NWS / NCEP (NCO, EMC, HPC, OPC);  NWS / ARL;  NESDIS / STaR &amp; OSPO</a:t>
            </a:r>
          </a:p>
          <a:p>
            <a:pPr defTabSz="930311" eaLnBrk="1" fontAlgn="auto" hangingPunct="1">
              <a:spcBef>
                <a:spcPts val="0"/>
              </a:spcBef>
              <a:spcAft>
                <a:spcPts val="0"/>
              </a:spcAft>
              <a:defRPr/>
            </a:pPr>
            <a:r>
              <a:rPr lang="en-US" baseline="0" dirty="0" smtClean="0"/>
              <a:t>The CDA (Command and Data Acquisition) sites are at Wallops, VA and Fairbanks, AK.</a:t>
            </a:r>
          </a:p>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p:txBody>
          <a:bodyPr/>
          <a:lstStyle/>
          <a:p>
            <a:r>
              <a:rPr lang="en-US" dirty="0" smtClean="0"/>
              <a:t>Here is a sample</a:t>
            </a:r>
            <a:r>
              <a:rPr lang="en-US" baseline="0" dirty="0" smtClean="0"/>
              <a:t> of satellite products (derived &amp; interpretive) .  </a:t>
            </a:r>
          </a:p>
          <a:p>
            <a:r>
              <a:rPr lang="en-US" baseline="0" dirty="0" smtClean="0"/>
              <a:t>Satellite Imagery is the #1 tool of hurricane forecasters.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next slide for</a:t>
            </a:r>
            <a:r>
              <a:rPr lang="en-US" baseline="0" dirty="0" smtClean="0"/>
              <a:t> issues</a:t>
            </a:r>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 strange patterns being seen in the imagery for GOES-13 Sounder channels 13 -&gt; 16!</a:t>
            </a:r>
          </a:p>
          <a:p>
            <a:endParaRPr lang="en-US" dirty="0"/>
          </a:p>
        </p:txBody>
      </p:sp>
      <p:sp>
        <p:nvSpPr>
          <p:cNvPr id="4" name="Slide Number Placeholder 3"/>
          <p:cNvSpPr>
            <a:spLocks noGrp="1"/>
          </p:cNvSpPr>
          <p:nvPr>
            <p:ph type="sldNum" sz="quarter" idx="10"/>
          </p:nvPr>
        </p:nvSpPr>
        <p:spPr/>
        <p:txBody>
          <a:bodyPr/>
          <a:lstStyle/>
          <a:p>
            <a:pPr>
              <a:defRPr/>
            </a:pPr>
            <a:fld id="{69E8A1D3-2987-4FD5-ADF3-A7FF1511B85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series of slides are intended to illustrate OSPO's contingency planning, readiness, and ability to implement controlled and safe, but dynamic changes to the constellation, product generation, and product distribution.  </a:t>
            </a:r>
          </a:p>
          <a:p>
            <a:endParaRPr lang="en-US" dirty="0" smtClean="0"/>
          </a:p>
          <a:p>
            <a:r>
              <a:rPr lang="en-US" dirty="0" smtClean="0"/>
              <a:t>Satellite  |  Stray Light Algorithm Applied  |  Optimized Schedule Applied</a:t>
            </a:r>
          </a:p>
          <a:p>
            <a:r>
              <a:rPr lang="en-US" dirty="0" smtClean="0"/>
              <a:t>-----------------------------------------------------------------------------------------</a:t>
            </a:r>
          </a:p>
          <a:p>
            <a:r>
              <a:rPr lang="en-US" dirty="0" smtClean="0"/>
              <a:t>GOES-12  |  No    |  No</a:t>
            </a:r>
          </a:p>
          <a:p>
            <a:r>
              <a:rPr lang="en-US" dirty="0" smtClean="0"/>
              <a:t>GOES-13  |  Yes   |  No</a:t>
            </a:r>
          </a:p>
          <a:p>
            <a:r>
              <a:rPr lang="en-US" dirty="0" smtClean="0"/>
              <a:t>GOES-14  |  No    |  No  (was using the optimized schedule, until it replaced GOES-13)</a:t>
            </a:r>
          </a:p>
          <a:p>
            <a:r>
              <a:rPr lang="en-US" dirty="0" smtClean="0"/>
              <a:t>GOES-15  |  Yes   |  Yes</a:t>
            </a:r>
          </a:p>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388DBB-B7EC-4EA0-8A0F-916237568FD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cover.jpg"/>
          <p:cNvPicPr>
            <a:picLocks noChangeAspect="1"/>
          </p:cNvPicPr>
          <p:nvPr userDrawn="1"/>
        </p:nvPicPr>
        <p:blipFill>
          <a:blip r:embed="rId2" cstate="print"/>
          <a:srcRect/>
          <a:stretch>
            <a:fillRect/>
          </a:stretch>
        </p:blipFill>
        <p:spPr bwMode="auto">
          <a:xfrm>
            <a:off x="0" y="0"/>
            <a:ext cx="9144000" cy="7065963"/>
          </a:xfrm>
          <a:prstGeom prst="rect">
            <a:avLst/>
          </a:prstGeom>
          <a:noFill/>
          <a:ln w="9525">
            <a:noFill/>
            <a:miter lim="800000"/>
            <a:headEnd/>
            <a:tailEnd/>
          </a:ln>
        </p:spPr>
      </p:pic>
      <p:sp>
        <p:nvSpPr>
          <p:cNvPr id="64514" name="Rectangle 2"/>
          <p:cNvSpPr>
            <a:spLocks noGrp="1" noChangeArrowheads="1"/>
          </p:cNvSpPr>
          <p:nvPr>
            <p:ph type="ctrTitle"/>
          </p:nvPr>
        </p:nvSpPr>
        <p:spPr>
          <a:xfrm>
            <a:off x="0" y="0"/>
            <a:ext cx="9144000" cy="2209800"/>
          </a:xfrm>
          <a:ln/>
        </p:spPr>
        <p:txBody>
          <a:bodyPr/>
          <a:lstStyle>
            <a:lvl1pPr algn="l">
              <a:lnSpc>
                <a:spcPct val="100000"/>
              </a:lnSpc>
              <a:defRPr sz="5400">
                <a:effectLst>
                  <a:outerShdw blurRad="38100" dist="38100" dir="2700000" algn="tl">
                    <a:srgbClr val="000000">
                      <a:alpha val="43137"/>
                    </a:srgbClr>
                  </a:outerShdw>
                </a:effectLst>
                <a:latin typeface="Franklin Gothic Heavy" pitchFamily="34" charset="0"/>
              </a:defRPr>
            </a:lvl1pPr>
          </a:lstStyle>
          <a:p>
            <a:r>
              <a:rPr lang="en-US" dirty="0"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676400"/>
          </a:xfrm>
        </p:spPr>
        <p:txBody>
          <a:bodyPr tIns="182880" rIns="182880"/>
          <a:lstStyle>
            <a:lvl1pPr algn="l">
              <a:defRPr sz="3200">
                <a:solidFill>
                  <a:srgbClr val="FFFFCC"/>
                </a:solidFill>
                <a:latin typeface="Franklin Gothic Medium Cond" pitchFamily="34" charset="0"/>
              </a:defRPr>
            </a:lvl1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6405" y="6247805"/>
            <a:ext cx="1905000" cy="458391"/>
          </a:xfrm>
          <a:prstGeom prst="rect">
            <a:avLst/>
          </a:prstGeom>
        </p:spPr>
        <p:txBody>
          <a:bodyPr lIns="86493" tIns="43247" rIns="86493" bIns="43247"/>
          <a:lstStyle>
            <a:lvl1pPr>
              <a:defRPr dirty="0">
                <a:solidFill>
                  <a:srgbClr val="FFFF00"/>
                </a:solidFill>
              </a:defRPr>
            </a:lvl1pPr>
          </a:lstStyle>
          <a:p>
            <a:pPr>
              <a:defRPr/>
            </a:pPr>
            <a:endParaRPr lang="en-US"/>
          </a:p>
        </p:txBody>
      </p:sp>
      <p:sp>
        <p:nvSpPr>
          <p:cNvPr id="5" name="Rectangle 4"/>
          <p:cNvSpPr>
            <a:spLocks noGrp="1" noChangeArrowheads="1"/>
          </p:cNvSpPr>
          <p:nvPr>
            <p:ph type="ftr" sz="quarter" idx="11"/>
          </p:nvPr>
        </p:nvSpPr>
        <p:spPr/>
        <p:txBody>
          <a:bodyPr/>
          <a:lstStyle>
            <a:lvl1pPr>
              <a:defRPr dirty="0">
                <a:solidFill>
                  <a:srgbClr val="FFFF00"/>
                </a:solidFill>
              </a:defRPr>
            </a:lvl1pPr>
          </a:lstStyle>
          <a:p>
            <a:pPr>
              <a:defRPr/>
            </a:pPr>
            <a:endParaRPr lang="en-US"/>
          </a:p>
        </p:txBody>
      </p:sp>
      <p:sp>
        <p:nvSpPr>
          <p:cNvPr id="6" name="Rectangle 5"/>
          <p:cNvSpPr>
            <a:spLocks noGrp="1" noChangeArrowheads="1"/>
          </p:cNvSpPr>
          <p:nvPr>
            <p:ph type="sldNum" sz="quarter" idx="12"/>
          </p:nvPr>
        </p:nvSpPr>
        <p:spPr/>
        <p:txBody>
          <a:bodyPr/>
          <a:lstStyle>
            <a:lvl1pPr>
              <a:defRPr>
                <a:solidFill>
                  <a:srgbClr val="FFFF00"/>
                </a:solidFill>
              </a:defRPr>
            </a:lvl1pPr>
          </a:lstStyle>
          <a:p>
            <a:pPr>
              <a:defRPr/>
            </a:pPr>
            <a:fld id="{64BED318-1D27-4B04-9EF4-9DEE8B3F3044}"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17475" y="6588125"/>
            <a:ext cx="457200" cy="234950"/>
            <a:chOff x="117475" y="6588125"/>
            <a:chExt cx="457200" cy="234950"/>
          </a:xfrm>
        </p:grpSpPr>
        <p:pic>
          <p:nvPicPr>
            <p:cNvPr id="5" name="Picture 14"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6" name="Picture 15"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rgbClr val="0D6B6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Footer Placeholder 3"/>
          <p:cNvSpPr>
            <a:spLocks noGrp="1"/>
          </p:cNvSpPr>
          <p:nvPr>
            <p:ph type="ftr" sz="quarter" idx="10"/>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8" name="Slide Number Placeholder 4"/>
          <p:cNvSpPr>
            <a:spLocks noGrp="1"/>
          </p:cNvSpPr>
          <p:nvPr>
            <p:ph type="sldNum" sz="quarter" idx="11"/>
          </p:nvPr>
        </p:nvSpPr>
        <p:spPr/>
        <p:txBody>
          <a:bodyPr/>
          <a:lstStyle>
            <a:lvl1pPr>
              <a:defRPr>
                <a:solidFill>
                  <a:srgbClr val="0D6B6D"/>
                </a:solidFill>
              </a:defRPr>
            </a:lvl1pPr>
          </a:lstStyle>
          <a:p>
            <a:pPr>
              <a:defRPr/>
            </a:pPr>
            <a:fld id="{8F7E3749-FD68-4A05-B2AE-C4E8DE28AC38}"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3"/>
          <p:cNvGrpSpPr>
            <a:grpSpLocks/>
          </p:cNvGrpSpPr>
          <p:nvPr userDrawn="1"/>
        </p:nvGrpSpPr>
        <p:grpSpPr bwMode="auto">
          <a:xfrm>
            <a:off x="117475" y="6588125"/>
            <a:ext cx="457200" cy="234950"/>
            <a:chOff x="117475" y="6588125"/>
            <a:chExt cx="457200" cy="234950"/>
          </a:xfrm>
        </p:grpSpPr>
        <p:pic>
          <p:nvPicPr>
            <p:cNvPr id="6" name="Picture 7"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7"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rgbClr val="0D6B6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5"/>
          <p:cNvSpPr>
            <a:spLocks noGrp="1" noChangeArrowheads="1"/>
          </p:cNvSpPr>
          <p:nvPr>
            <p:ph type="ftr" sz="quarter" idx="10"/>
          </p:nvPr>
        </p:nvSpPr>
        <p:spPr/>
        <p:txBody>
          <a:bodyPr/>
          <a:lstStyle>
            <a:lvl1pPr>
              <a:defRPr/>
            </a:lvl1pPr>
          </a:lstStyle>
          <a:p>
            <a:pPr>
              <a:defRPr/>
            </a:pPr>
            <a:r>
              <a:rPr lang="fr-FR" smtClean="0"/>
              <a:t>NOAA Satellite and Information Service:  National Environmental Satellite, Data, and Information Service (NESDIS)</a:t>
            </a:r>
            <a:endParaRPr lang="en-US"/>
          </a:p>
        </p:txBody>
      </p:sp>
      <p:sp>
        <p:nvSpPr>
          <p:cNvPr id="9" name="Rectangle 8"/>
          <p:cNvSpPr>
            <a:spLocks noGrp="1" noChangeArrowheads="1"/>
          </p:cNvSpPr>
          <p:nvPr>
            <p:ph type="ftr" sz="quarter" idx="11"/>
          </p:nvPr>
        </p:nvSpPr>
        <p:spPr/>
        <p:txBody>
          <a:bodyPr/>
          <a:lstStyle>
            <a:lvl1pPr>
              <a:defRPr>
                <a:solidFill>
                  <a:srgbClr val="0D6B6D"/>
                </a:solidFill>
              </a:defRPr>
            </a:lvl1pPr>
          </a:lstStyle>
          <a:p>
            <a:pPr>
              <a:defRPr/>
            </a:pPr>
            <a:r>
              <a:rPr lang="fr-FR"/>
              <a:t>National Satellite and Information Service: National </a:t>
            </a:r>
            <a:r>
              <a:rPr lang="fr-FR" err="1"/>
              <a:t>Environmental</a:t>
            </a:r>
            <a:r>
              <a:rPr lang="fr-FR"/>
              <a:t> Satellite, Data, &amp; Information Service (NESDIS)</a:t>
            </a:r>
            <a:endParaRPr lang="en-US"/>
          </a:p>
        </p:txBody>
      </p:sp>
      <p:sp>
        <p:nvSpPr>
          <p:cNvPr id="10" name="Rectangle 9"/>
          <p:cNvSpPr>
            <a:spLocks noGrp="1" noChangeArrowheads="1"/>
          </p:cNvSpPr>
          <p:nvPr>
            <p:ph type="sldNum" sz="quarter" idx="12"/>
          </p:nvPr>
        </p:nvSpPr>
        <p:spPr/>
        <p:txBody>
          <a:bodyPr/>
          <a:lstStyle>
            <a:lvl1pPr>
              <a:defRPr/>
            </a:lvl1pPr>
          </a:lstStyle>
          <a:p>
            <a:pPr>
              <a:defRPr/>
            </a:pPr>
            <a:fld id="{347C6090-0D14-4E48-AC7F-CFA9DF5D3915}" type="slidenum">
              <a:rPr lang="en-US"/>
              <a:pPr>
                <a:defRPr/>
              </a:pPr>
              <a:t>‹#›</a:t>
            </a:fld>
            <a:endParaRPr lang="en-US"/>
          </a:p>
        </p:txBody>
      </p:sp>
      <p:sp>
        <p:nvSpPr>
          <p:cNvPr id="11" name="Rectangle 6"/>
          <p:cNvSpPr>
            <a:spLocks noGrp="1" noChangeArrowheads="1"/>
          </p:cNvSpPr>
          <p:nvPr>
            <p:ph type="sldNum" sz="quarter" idx="13"/>
          </p:nvPr>
        </p:nvSpPr>
        <p:spPr/>
        <p:txBody>
          <a:bodyPr/>
          <a:lstStyle>
            <a:lvl1pPr>
              <a:defRPr>
                <a:solidFill>
                  <a:srgbClr val="0D6B6D"/>
                </a:solidFill>
              </a:defRPr>
            </a:lvl1pPr>
          </a:lstStyle>
          <a:p>
            <a:pPr>
              <a:defRPr/>
            </a:pPr>
            <a:fld id="{538C7A84-75A6-4B72-8CDB-8BB0C63D616E}"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grpSp>
        <p:nvGrpSpPr>
          <p:cNvPr id="7" name="Group 9"/>
          <p:cNvGrpSpPr>
            <a:grpSpLocks/>
          </p:cNvGrpSpPr>
          <p:nvPr userDrawn="1"/>
        </p:nvGrpSpPr>
        <p:grpSpPr bwMode="auto">
          <a:xfrm>
            <a:off x="117475" y="6588125"/>
            <a:ext cx="457200" cy="234950"/>
            <a:chOff x="117475" y="6588125"/>
            <a:chExt cx="457200" cy="234950"/>
          </a:xfrm>
        </p:grpSpPr>
        <p:pic>
          <p:nvPicPr>
            <p:cNvPr id="8" name="Picture 14"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10"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3" name="Text Placeholder 2"/>
          <p:cNvSpPr>
            <a:spLocks noGrp="1"/>
          </p:cNvSpPr>
          <p:nvPr>
            <p:ph type="body" idx="1"/>
          </p:nvPr>
        </p:nvSpPr>
        <p:spPr>
          <a:xfrm>
            <a:off x="1446304" y="1535113"/>
            <a:ext cx="38100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304" y="2174875"/>
            <a:ext cx="38100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256304" y="1535113"/>
            <a:ext cx="3811496"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304" y="2174875"/>
            <a:ext cx="381149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8"/>
          <p:cNvSpPr>
            <a:spLocks noGrp="1"/>
          </p:cNvSpPr>
          <p:nvPr>
            <p:ph type="title"/>
          </p:nvPr>
        </p:nvSpPr>
        <p:spPr/>
        <p:txBody>
          <a:bodyPr/>
          <a:lstStyle>
            <a:lvl1pPr>
              <a:defRPr>
                <a:solidFill>
                  <a:srgbClr val="0D6B6D"/>
                </a:solidFill>
              </a:defRPr>
            </a:lvl1pPr>
          </a:lstStyle>
          <a:p>
            <a:r>
              <a:rPr lang="en-US" dirty="0" smtClean="0"/>
              <a:t>Click to edit Master title style</a:t>
            </a:r>
            <a:endParaRPr lang="en-US" dirty="0"/>
          </a:p>
        </p:txBody>
      </p:sp>
      <p:sp>
        <p:nvSpPr>
          <p:cNvPr id="11" name="Footer Placeholder 6"/>
          <p:cNvSpPr>
            <a:spLocks noGrp="1"/>
          </p:cNvSpPr>
          <p:nvPr>
            <p:ph type="ftr" sz="quarter" idx="10"/>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12" name="Slide Number Placeholder 7"/>
          <p:cNvSpPr>
            <a:spLocks noGrp="1"/>
          </p:cNvSpPr>
          <p:nvPr>
            <p:ph type="sldNum" sz="quarter" idx="11"/>
          </p:nvPr>
        </p:nvSpPr>
        <p:spPr/>
        <p:txBody>
          <a:bodyPr/>
          <a:lstStyle>
            <a:lvl1pPr>
              <a:defRPr>
                <a:solidFill>
                  <a:srgbClr val="0D6B6D"/>
                </a:solidFill>
              </a:defRPr>
            </a:lvl1pPr>
          </a:lstStyle>
          <a:p>
            <a:pPr>
              <a:defRPr/>
            </a:pPr>
            <a:fld id="{1ED96FF8-9B54-489E-95E5-7A368137CC45}"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3"/>
          <p:cNvGrpSpPr>
            <a:grpSpLocks/>
          </p:cNvGrpSpPr>
          <p:nvPr userDrawn="1"/>
        </p:nvGrpSpPr>
        <p:grpSpPr bwMode="auto">
          <a:xfrm>
            <a:off x="117475" y="6588125"/>
            <a:ext cx="457200" cy="234950"/>
            <a:chOff x="117475" y="6588125"/>
            <a:chExt cx="457200" cy="234950"/>
          </a:xfrm>
        </p:grpSpPr>
        <p:pic>
          <p:nvPicPr>
            <p:cNvPr id="4" name="Picture 7"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5"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rgbClr val="0D6B6D"/>
                </a:solidFill>
              </a:defRPr>
            </a:lvl1pPr>
          </a:lstStyle>
          <a:p>
            <a:r>
              <a:rPr lang="en-US" dirty="0" smtClean="0"/>
              <a:t>Click to edit Master title style</a:t>
            </a:r>
            <a:endParaRPr lang="en-US" dirty="0"/>
          </a:p>
        </p:txBody>
      </p:sp>
      <p:sp>
        <p:nvSpPr>
          <p:cNvPr id="6" name="Footer Placeholder 2"/>
          <p:cNvSpPr>
            <a:spLocks noGrp="1"/>
          </p:cNvSpPr>
          <p:nvPr>
            <p:ph type="ftr" sz="quarter" idx="10"/>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7" name="Slide Number Placeholder 3"/>
          <p:cNvSpPr>
            <a:spLocks noGrp="1"/>
          </p:cNvSpPr>
          <p:nvPr>
            <p:ph type="sldNum" sz="quarter" idx="11"/>
          </p:nvPr>
        </p:nvSpPr>
        <p:spPr/>
        <p:txBody>
          <a:bodyPr/>
          <a:lstStyle>
            <a:lvl1pPr>
              <a:defRPr>
                <a:solidFill>
                  <a:srgbClr val="0D6B6D"/>
                </a:solidFill>
              </a:defRPr>
            </a:lvl1pPr>
          </a:lstStyle>
          <a:p>
            <a:pPr>
              <a:defRPr/>
            </a:pPr>
            <a:fld id="{B1CF9302-A791-44B7-9D49-A24888399945}"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117475" y="6588125"/>
            <a:ext cx="457200" cy="234950"/>
            <a:chOff x="117475" y="6588125"/>
            <a:chExt cx="457200" cy="234950"/>
          </a:xfrm>
        </p:grpSpPr>
        <p:pic>
          <p:nvPicPr>
            <p:cNvPr id="3" name="Picture 7"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4"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5" name="Footer Placeholder 1"/>
          <p:cNvSpPr>
            <a:spLocks noGrp="1"/>
          </p:cNvSpPr>
          <p:nvPr>
            <p:ph type="ftr" sz="quarter" idx="10"/>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6" name="Slide Number Placeholder 2"/>
          <p:cNvSpPr>
            <a:spLocks noGrp="1"/>
          </p:cNvSpPr>
          <p:nvPr>
            <p:ph type="sldNum" sz="quarter" idx="11"/>
          </p:nvPr>
        </p:nvSpPr>
        <p:spPr/>
        <p:txBody>
          <a:bodyPr/>
          <a:lstStyle>
            <a:lvl1pPr>
              <a:defRPr>
                <a:solidFill>
                  <a:srgbClr val="0D6B6D"/>
                </a:solidFill>
              </a:defRPr>
            </a:lvl1pPr>
          </a:lstStyle>
          <a:p>
            <a:pPr>
              <a:defRPr/>
            </a:pPr>
            <a:fld id="{09C0061E-F3DB-46DF-81C3-B2948D21916A}"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Mission/Vision">
    <p:spTree>
      <p:nvGrpSpPr>
        <p:cNvPr id="1" name=""/>
        <p:cNvGrpSpPr/>
        <p:nvPr/>
      </p:nvGrpSpPr>
      <p:grpSpPr>
        <a:xfrm>
          <a:off x="0" y="0"/>
          <a:ext cx="0" cy="0"/>
          <a:chOff x="0" y="0"/>
          <a:chExt cx="0" cy="0"/>
        </a:xfrm>
      </p:grpSpPr>
      <p:sp>
        <p:nvSpPr>
          <p:cNvPr id="7" name="TextBox 17"/>
          <p:cNvSpPr txBox="1"/>
          <p:nvPr/>
        </p:nvSpPr>
        <p:spPr>
          <a:xfrm>
            <a:off x="5395913" y="1447800"/>
            <a:ext cx="1857375" cy="584200"/>
          </a:xfrm>
          <a:prstGeom prst="rect">
            <a:avLst/>
          </a:prstGeom>
          <a:noFill/>
          <a:ln w="9525">
            <a:noFill/>
            <a:miter lim="800000"/>
            <a:headEnd/>
            <a:tailEnd/>
          </a:ln>
          <a:effectLst/>
        </p:spPr>
        <p:txBody>
          <a:bodyPr wrap="none">
            <a:spAutoFit/>
          </a:bodyPr>
          <a:lstStyle/>
          <a:p>
            <a:pPr algn="ctr">
              <a:defRPr/>
            </a:pPr>
            <a:r>
              <a:rPr lang="en-US" sz="3200" dirty="0">
                <a:solidFill>
                  <a:schemeClr val="accent5">
                    <a:lumMod val="50000"/>
                  </a:schemeClr>
                </a:solidFill>
                <a:latin typeface="Franklin Gothic Heavy" pitchFamily="34" charset="0"/>
                <a:cs typeface="+mn-cs"/>
              </a:rPr>
              <a:t>MISSION</a:t>
            </a:r>
          </a:p>
        </p:txBody>
      </p:sp>
      <p:grpSp>
        <p:nvGrpSpPr>
          <p:cNvPr id="9" name="Group 10"/>
          <p:cNvGrpSpPr>
            <a:grpSpLocks/>
          </p:cNvGrpSpPr>
          <p:nvPr userDrawn="1"/>
        </p:nvGrpSpPr>
        <p:grpSpPr bwMode="auto">
          <a:xfrm>
            <a:off x="117475" y="6588125"/>
            <a:ext cx="457200" cy="234950"/>
            <a:chOff x="117475" y="6588125"/>
            <a:chExt cx="457200" cy="234950"/>
          </a:xfrm>
        </p:grpSpPr>
        <p:pic>
          <p:nvPicPr>
            <p:cNvPr id="10" name="Picture 7"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11"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rgbClr val="0D6B6D"/>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pPr lvl="0"/>
            <a:r>
              <a:rPr lang="en-US" noProof="0" smtClean="0"/>
              <a:t>Click icon to add picture</a:t>
            </a:r>
            <a:endParaRPr lang="en-US" noProof="0"/>
          </a:p>
        </p:txBody>
      </p:sp>
      <p:sp>
        <p:nvSpPr>
          <p:cNvPr id="17" name="Picture Placeholder 11"/>
          <p:cNvSpPr>
            <a:spLocks noGrp="1"/>
          </p:cNvSpPr>
          <p:nvPr>
            <p:ph type="pic" sz="quarter" idx="15"/>
          </p:nvPr>
        </p:nvSpPr>
        <p:spPr>
          <a:xfrm>
            <a:off x="4648200" y="2057400"/>
            <a:ext cx="3352800" cy="1828800"/>
          </a:xfrm>
        </p:spPr>
        <p:txBody>
          <a:bodyPr/>
          <a:lstStyle/>
          <a:p>
            <a:pPr lvl="0"/>
            <a:r>
              <a:rPr lang="en-US" noProof="0" smtClean="0"/>
              <a:t>Click icon to add picture</a:t>
            </a:r>
            <a:endParaRPr lang="en-US" noProof="0"/>
          </a:p>
        </p:txBody>
      </p:sp>
      <p:sp>
        <p:nvSpPr>
          <p:cNvPr id="13" name="Footer Placeholder 2"/>
          <p:cNvSpPr>
            <a:spLocks noGrp="1"/>
          </p:cNvSpPr>
          <p:nvPr>
            <p:ph type="ftr" sz="quarter" idx="16"/>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14" name="Slide Number Placeholder 3"/>
          <p:cNvSpPr>
            <a:spLocks noGrp="1"/>
          </p:cNvSpPr>
          <p:nvPr>
            <p:ph type="sldNum" sz="quarter" idx="17"/>
          </p:nvPr>
        </p:nvSpPr>
        <p:spPr/>
        <p:txBody>
          <a:bodyPr/>
          <a:lstStyle>
            <a:lvl1pPr>
              <a:defRPr>
                <a:solidFill>
                  <a:srgbClr val="0D6B6D"/>
                </a:solidFill>
              </a:defRPr>
            </a:lvl1pPr>
          </a:lstStyle>
          <a:p>
            <a:pPr>
              <a:defRPr/>
            </a:pPr>
            <a:fld id="{CC6591ED-D49C-4408-B76C-7A83ABB87DA7}"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117475" y="6588125"/>
            <a:ext cx="457200" cy="234950"/>
            <a:chOff x="117475" y="6588125"/>
            <a:chExt cx="457200" cy="234950"/>
          </a:xfrm>
        </p:grpSpPr>
        <p:pic>
          <p:nvPicPr>
            <p:cNvPr id="3" name="Picture 7" descr="Dept of Commerce Seal"/>
            <p:cNvPicPr>
              <a:picLocks noChangeAspect="1" noChangeArrowheads="1"/>
            </p:cNvPicPr>
            <p:nvPr/>
          </p:nvPicPr>
          <p:blipFill>
            <a:blip r:embed="rId2" cstate="print"/>
            <a:srcRect/>
            <a:stretch>
              <a:fillRect/>
            </a:stretch>
          </p:blipFill>
          <p:spPr bwMode="auto">
            <a:xfrm>
              <a:off x="117475" y="6588125"/>
              <a:ext cx="236538" cy="234950"/>
            </a:xfrm>
            <a:prstGeom prst="rect">
              <a:avLst/>
            </a:prstGeom>
            <a:noFill/>
            <a:ln w="9525">
              <a:noFill/>
              <a:miter lim="800000"/>
              <a:headEnd/>
              <a:tailEnd/>
            </a:ln>
          </p:spPr>
        </p:pic>
        <p:pic>
          <p:nvPicPr>
            <p:cNvPr id="4" name="Picture 8" descr="NOAA"/>
            <p:cNvPicPr>
              <a:picLocks noChangeAspect="1" noChangeArrowheads="1"/>
            </p:cNvPicPr>
            <p:nvPr/>
          </p:nvPicPr>
          <p:blipFill>
            <a:blip r:embed="rId3" cstate="print"/>
            <a:srcRect/>
            <a:stretch>
              <a:fillRect/>
            </a:stretch>
          </p:blipFill>
          <p:spPr bwMode="auto">
            <a:xfrm>
              <a:off x="346075" y="6591300"/>
              <a:ext cx="228600" cy="228600"/>
            </a:xfrm>
            <a:prstGeom prst="rect">
              <a:avLst/>
            </a:prstGeom>
            <a:noFill/>
            <a:ln w="9525">
              <a:noFill/>
              <a:miter lim="800000"/>
              <a:headEnd/>
              <a:tailEnd/>
            </a:ln>
          </p:spPr>
        </p:pic>
      </p:grpSp>
      <p:sp>
        <p:nvSpPr>
          <p:cNvPr id="5" name="Footer Placeholder 2"/>
          <p:cNvSpPr>
            <a:spLocks noGrp="1"/>
          </p:cNvSpPr>
          <p:nvPr>
            <p:ph type="ftr" sz="quarter" idx="10"/>
          </p:nvPr>
        </p:nvSpPr>
        <p:spPr/>
        <p:txBody>
          <a:bodyPr/>
          <a:lstStyle>
            <a:lvl1pPr>
              <a:defRPr>
                <a:solidFill>
                  <a:srgbClr val="0D6B6D"/>
                </a:solidFill>
              </a:defRPr>
            </a:lvl1pPr>
          </a:lstStyle>
          <a:p>
            <a:pPr>
              <a:defRPr/>
            </a:pPr>
            <a:r>
              <a:rPr lang="fr-FR" smtClean="0"/>
              <a:t>NOAA Satellite and Information Service:  National Environmental Satellite, Data, and Information Service (NESDIS)</a:t>
            </a:r>
            <a:endParaRPr lang="en-US"/>
          </a:p>
        </p:txBody>
      </p:sp>
      <p:sp>
        <p:nvSpPr>
          <p:cNvPr id="6" name="Slide Number Placeholder 3"/>
          <p:cNvSpPr>
            <a:spLocks noGrp="1"/>
          </p:cNvSpPr>
          <p:nvPr>
            <p:ph type="sldNum" sz="quarter" idx="11"/>
          </p:nvPr>
        </p:nvSpPr>
        <p:spPr/>
        <p:txBody>
          <a:bodyPr/>
          <a:lstStyle>
            <a:lvl1pPr>
              <a:defRPr>
                <a:solidFill>
                  <a:srgbClr val="0D6B6D"/>
                </a:solidFill>
              </a:defRPr>
            </a:lvl1pPr>
          </a:lstStyle>
          <a:p>
            <a:pPr>
              <a:defRPr/>
            </a:pPr>
            <a:fld id="{E72CF2BB-1983-4894-9308-A3DC1EA45FC0}"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6551" y="1428750"/>
            <a:ext cx="8470900" cy="5060950"/>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10703" y="6564810"/>
            <a:ext cx="2133297" cy="293191"/>
          </a:xfrm>
        </p:spPr>
        <p:txBody>
          <a:bodyPr/>
          <a:lstStyle>
            <a:lvl1pPr>
              <a:defRPr>
                <a:solidFill>
                  <a:srgbClr val="FFFF00"/>
                </a:solidFill>
              </a:defRPr>
            </a:lvl1pPr>
          </a:lstStyle>
          <a:p>
            <a:pPr>
              <a:defRPr/>
            </a:pPr>
            <a:fld id="{D106293E-D04D-4EE9-BECE-47D3E447BAB5}" type="slidenum">
              <a:rPr lang="en-US" altLang="en-US"/>
              <a:pPr>
                <a:defRPr/>
              </a:pPr>
              <a:t>‹#›</a:t>
            </a:fld>
            <a:endParaRPr lang="en-US" altLang="en-US" dirty="0"/>
          </a:p>
        </p:txBody>
      </p:sp>
      <p:sp>
        <p:nvSpPr>
          <p:cNvPr id="4" name="Date Placeholder 3"/>
          <p:cNvSpPr>
            <a:spLocks noGrp="1"/>
          </p:cNvSpPr>
          <p:nvPr>
            <p:ph type="dt" sz="half" idx="11"/>
          </p:nvPr>
        </p:nvSpPr>
        <p:spPr>
          <a:xfrm>
            <a:off x="1" y="6567786"/>
            <a:ext cx="2133298" cy="290214"/>
          </a:xfrm>
          <a:prstGeom prst="rect">
            <a:avLst/>
          </a:prstGeom>
        </p:spPr>
        <p:txBody>
          <a:bodyPr lIns="86493" tIns="43247" rIns="86493" bIns="43247"/>
          <a:lstStyle>
            <a:lvl1pPr>
              <a:defRPr dirty="0">
                <a:solidFill>
                  <a:srgbClr val="FFFF00"/>
                </a:solidFill>
              </a:defRPr>
            </a:lvl1pPr>
          </a:lstStyle>
          <a:p>
            <a:pPr>
              <a:defRPr/>
            </a:pPr>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alphaModFix amt="51000"/>
            <a:lum/>
          </a:blip>
          <a:srcRect/>
          <a:stretch>
            <a:fillRect t="-2000" b="-2000"/>
          </a:stretch>
        </a:blipFill>
        <a:effectLst/>
      </p:bgPr>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6" name="Picture 8" descr="luxtonEarth_FullPag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7"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3078"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Rectangle 5"/>
          <p:cNvSpPr>
            <a:spLocks noGrp="1" noChangeArrowheads="1"/>
          </p:cNvSpPr>
          <p:nvPr>
            <p:ph type="ftr" sz="quarter" idx="3"/>
          </p:nvPr>
        </p:nvSpPr>
        <p:spPr bwMode="auto">
          <a:xfrm>
            <a:off x="0" y="6553200"/>
            <a:ext cx="8077200" cy="304800"/>
          </a:xfrm>
          <a:prstGeom prst="rect">
            <a:avLst/>
          </a:prstGeom>
          <a:noFill/>
          <a:ln w="9525">
            <a:noFill/>
            <a:miter lim="800000"/>
            <a:headEnd/>
            <a:tailEnd/>
          </a:ln>
          <a:effectLst/>
        </p:spPr>
        <p:txBody>
          <a:bodyPr vert="horz" wrap="square" lIns="640080" tIns="45720" rIns="91440" bIns="45720" numCol="1" anchor="t" anchorCtr="0" compatLnSpc="1">
            <a:prstTxWarp prst="textNoShape">
              <a:avLst/>
            </a:prstTxWarp>
          </a:bodyPr>
          <a:lstStyle>
            <a:lvl1pPr>
              <a:defRPr sz="1200">
                <a:solidFill>
                  <a:srgbClr val="FFFFCC"/>
                </a:solidFill>
                <a:latin typeface="Franklin Gothic Medium Cond" pitchFamily="34" charset="0"/>
                <a:cs typeface="+mn-cs"/>
              </a:defRPr>
            </a:lvl1pPr>
          </a:lstStyle>
          <a:p>
            <a:pPr>
              <a:defRPr/>
            </a:pPr>
            <a:r>
              <a:rPr lang="fr-FR" smtClean="0"/>
              <a:t>NOAA Satellite and Information Service:  National Environmental Satellite, Data, and Information Service (NESDIS)</a:t>
            </a:r>
            <a:endParaRPr lang="en-US"/>
          </a:p>
        </p:txBody>
      </p:sp>
      <p:sp>
        <p:nvSpPr>
          <p:cNvPr id="3" name="Rectangle 5"/>
          <p:cNvSpPr>
            <a:spLocks noGrp="1" noChangeArrowheads="1"/>
          </p:cNvSpPr>
          <p:nvPr>
            <p:ph type="ftr" sz="quarter" idx="3"/>
          </p:nvPr>
        </p:nvSpPr>
        <p:spPr bwMode="auto">
          <a:xfrm>
            <a:off x="0" y="6553200"/>
            <a:ext cx="8077200" cy="304800"/>
          </a:xfrm>
          <a:prstGeom prst="rect">
            <a:avLst/>
          </a:prstGeom>
          <a:noFill/>
          <a:ln w="9525">
            <a:noFill/>
            <a:miter lim="800000"/>
            <a:headEnd/>
            <a:tailEnd/>
          </a:ln>
        </p:spPr>
        <p:txBody>
          <a:bodyPr vert="horz" wrap="square" lIns="640080" tIns="45720" rIns="91440" bIns="45720" numCol="1" anchor="t" anchorCtr="0" compatLnSpc="1">
            <a:prstTxWarp prst="textNoShape">
              <a:avLst/>
            </a:prstTxWarp>
          </a:bodyPr>
          <a:lstStyle>
            <a:lvl1pPr>
              <a:defRPr sz="1200">
                <a:solidFill>
                  <a:srgbClr val="0D6B6D"/>
                </a:solidFill>
                <a:latin typeface="Franklin Gothic Medium Cond" pitchFamily="34" charset="0"/>
                <a:cs typeface="+mn-cs"/>
              </a:defRPr>
            </a:lvl1pPr>
          </a:lstStyle>
          <a:p>
            <a:pPr>
              <a:defRPr/>
            </a:pPr>
            <a:r>
              <a:rPr lang="fr-FR"/>
              <a:t>National Satellite and Information Service: National </a:t>
            </a:r>
            <a:r>
              <a:rPr lang="en-US"/>
              <a:t>Environmental</a:t>
            </a:r>
            <a:r>
              <a:rPr lang="fr-FR"/>
              <a:t> Satellite, Data, &amp; Information Service (NESDIS)</a:t>
            </a:r>
            <a:endParaRPr lang="en-US"/>
          </a:p>
        </p:txBody>
      </p:sp>
      <p:sp>
        <p:nvSpPr>
          <p:cNvPr id="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cs typeface="+mn-cs"/>
              </a:defRPr>
            </a:lvl1pPr>
          </a:lstStyle>
          <a:p>
            <a:pPr>
              <a:defRPr/>
            </a:pPr>
            <a:fld id="{1B3621F8-43F3-4131-866B-79E847049652}" type="slidenum">
              <a:rPr lang="en-US"/>
              <a:pPr>
                <a:defRPr/>
              </a:pPr>
              <a:t>‹#›</a:t>
            </a:fld>
            <a:endParaRPr lang="en-US"/>
          </a:p>
        </p:txBody>
      </p:sp>
      <p:sp>
        <p:nvSpPr>
          <p:cNvPr id="5"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cs typeface="+mn-cs"/>
              </a:defRPr>
            </a:lvl1pPr>
          </a:lstStyle>
          <a:p>
            <a:pPr>
              <a:defRPr/>
            </a:pPr>
            <a:fld id="{4F2119EA-03F2-40DF-9B28-4BE03D0F67A9}" type="slidenum">
              <a:rPr lang="en-US"/>
              <a:pPr>
                <a:defRPr/>
              </a:pPr>
              <a:t>‹#›</a:t>
            </a:fld>
            <a:endParaRPr lang="en-US"/>
          </a:p>
        </p:txBody>
      </p:sp>
      <p:grpSp>
        <p:nvGrpSpPr>
          <p:cNvPr id="3083" name="Group 12"/>
          <p:cNvGrpSpPr>
            <a:grpSpLocks/>
          </p:cNvGrpSpPr>
          <p:nvPr/>
        </p:nvGrpSpPr>
        <p:grpSpPr bwMode="auto">
          <a:xfrm>
            <a:off x="117475" y="6588125"/>
            <a:ext cx="457200" cy="234950"/>
            <a:chOff x="117475" y="6588125"/>
            <a:chExt cx="457200" cy="234950"/>
          </a:xfrm>
        </p:grpSpPr>
        <p:pic>
          <p:nvPicPr>
            <p:cNvPr id="3084" name="Picture 7" descr="Dept of Commerce Seal"/>
            <p:cNvPicPr>
              <a:picLocks noChangeAspect="1" noChangeArrowheads="1"/>
            </p:cNvPicPr>
            <p:nvPr/>
          </p:nvPicPr>
          <p:blipFill>
            <a:blip r:embed="rId14" cstate="print"/>
            <a:srcRect/>
            <a:stretch>
              <a:fillRect/>
            </a:stretch>
          </p:blipFill>
          <p:spPr bwMode="auto">
            <a:xfrm>
              <a:off x="117475" y="6588125"/>
              <a:ext cx="236538" cy="234950"/>
            </a:xfrm>
            <a:prstGeom prst="rect">
              <a:avLst/>
            </a:prstGeom>
            <a:noFill/>
            <a:ln w="9525">
              <a:noFill/>
              <a:miter lim="800000"/>
              <a:headEnd/>
              <a:tailEnd/>
            </a:ln>
          </p:spPr>
        </p:pic>
        <p:pic>
          <p:nvPicPr>
            <p:cNvPr id="3085" name="Picture 8" descr="NOAA"/>
            <p:cNvPicPr>
              <a:picLocks noChangeAspect="1" noChangeArrowheads="1"/>
            </p:cNvPicPr>
            <p:nvPr/>
          </p:nvPicPr>
          <p:blipFill>
            <a:blip r:embed="rId15" cstate="print"/>
            <a:srcRect/>
            <a:stretch>
              <a:fillRect/>
            </a:stretch>
          </p:blipFill>
          <p:spPr bwMode="auto">
            <a:xfrm>
              <a:off x="346075" y="6591300"/>
              <a:ext cx="228600" cy="228600"/>
            </a:xfrm>
            <a:prstGeom prst="rect">
              <a:avLst/>
            </a:prstGeom>
            <a:noFill/>
            <a:ln w="9525">
              <a:noFill/>
              <a:miter lim="800000"/>
              <a:headEnd/>
              <a:tailEnd/>
            </a:ln>
          </p:spPr>
        </p:pic>
      </p:grpSp>
    </p:spTree>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94" r:id="rId9"/>
    <p:sldLayoutId id="2147483995" r:id="rId10"/>
  </p:sldLayoutIdLst>
  <p:transition spd="slow">
    <p:fade/>
  </p:transition>
  <p:timing>
    <p:tnLst>
      <p:par>
        <p:cTn id="1" dur="indefinite" restart="never" nodeType="tmRoot"/>
      </p:par>
    </p:tnLst>
  </p:timing>
  <p:hf hdr="0" dt="0"/>
  <p:txStyles>
    <p:titleStyle>
      <a:lvl1pPr algn="r" rtl="0" eaLnBrk="0" fontAlgn="base" hangingPunct="0">
        <a:lnSpc>
          <a:spcPct val="90000"/>
        </a:lnSpc>
        <a:spcBef>
          <a:spcPct val="0"/>
        </a:spcBef>
        <a:spcAft>
          <a:spcPct val="0"/>
        </a:spcAft>
        <a:defRPr sz="4400">
          <a:solidFill>
            <a:srgbClr val="0D6B6D"/>
          </a:solidFill>
          <a:latin typeface="Franklin Gothic Demi" pitchFamily="34" charset="0"/>
          <a:ea typeface="+mj-ea"/>
          <a:cs typeface="+mj-cs"/>
        </a:defRPr>
      </a:lvl1pPr>
      <a:lvl2pPr algn="r" rtl="0" eaLnBrk="0" fontAlgn="base" hangingPunct="0">
        <a:lnSpc>
          <a:spcPct val="90000"/>
        </a:lnSpc>
        <a:spcBef>
          <a:spcPct val="0"/>
        </a:spcBef>
        <a:spcAft>
          <a:spcPct val="0"/>
        </a:spcAft>
        <a:defRPr sz="4400">
          <a:solidFill>
            <a:srgbClr val="0D6B6D"/>
          </a:solidFill>
          <a:latin typeface="Franklin Gothic Demi"/>
        </a:defRPr>
      </a:lvl2pPr>
      <a:lvl3pPr algn="r" rtl="0" eaLnBrk="0" fontAlgn="base" hangingPunct="0">
        <a:lnSpc>
          <a:spcPct val="90000"/>
        </a:lnSpc>
        <a:spcBef>
          <a:spcPct val="0"/>
        </a:spcBef>
        <a:spcAft>
          <a:spcPct val="0"/>
        </a:spcAft>
        <a:defRPr sz="4400">
          <a:solidFill>
            <a:srgbClr val="0D6B6D"/>
          </a:solidFill>
          <a:latin typeface="Franklin Gothic Demi"/>
        </a:defRPr>
      </a:lvl3pPr>
      <a:lvl4pPr algn="r" rtl="0" eaLnBrk="0" fontAlgn="base" hangingPunct="0">
        <a:lnSpc>
          <a:spcPct val="90000"/>
        </a:lnSpc>
        <a:spcBef>
          <a:spcPct val="0"/>
        </a:spcBef>
        <a:spcAft>
          <a:spcPct val="0"/>
        </a:spcAft>
        <a:defRPr sz="4400">
          <a:solidFill>
            <a:srgbClr val="0D6B6D"/>
          </a:solidFill>
          <a:latin typeface="Franklin Gothic Demi"/>
        </a:defRPr>
      </a:lvl4pPr>
      <a:lvl5pPr algn="r" rtl="0" eaLnBrk="0" fontAlgn="base" hangingPunct="0">
        <a:lnSpc>
          <a:spcPct val="90000"/>
        </a:lnSpc>
        <a:spcBef>
          <a:spcPct val="0"/>
        </a:spcBef>
        <a:spcAft>
          <a:spcPct val="0"/>
        </a:spcAft>
        <a:defRPr sz="4400">
          <a:solidFill>
            <a:srgbClr val="0D6B6D"/>
          </a:solidFill>
          <a:latin typeface="Franklin Gothic Demi"/>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marL="342900" indent="-342900" algn="l" rtl="0" eaLnBrk="0" fontAlgn="base" hangingPunct="0">
        <a:lnSpc>
          <a:spcPct val="90000"/>
        </a:lnSpc>
        <a:spcBef>
          <a:spcPct val="75000"/>
        </a:spcBef>
        <a:spcAft>
          <a:spcPct val="0"/>
        </a:spcAft>
        <a:buChar char="•"/>
        <a:defRPr sz="2800">
          <a:solidFill>
            <a:srgbClr val="083763"/>
          </a:solidFill>
          <a:latin typeface="Franklin Gothic Medium" pitchFamily="34" charset="0"/>
          <a:ea typeface="+mn-ea"/>
          <a:cs typeface="+mn-cs"/>
        </a:defRPr>
      </a:lvl1pPr>
      <a:lvl2pPr marL="514350" indent="-285750" algn="l" rtl="0" eaLnBrk="0" fontAlgn="base" hangingPunct="0">
        <a:spcBef>
          <a:spcPct val="5000"/>
        </a:spcBef>
        <a:spcAft>
          <a:spcPct val="0"/>
        </a:spcAft>
        <a:buBlip>
          <a:blip r:embed="rId16"/>
        </a:buBlip>
        <a:defRPr sz="2000">
          <a:solidFill>
            <a:srgbClr val="083763"/>
          </a:solidFill>
          <a:latin typeface="Franklin Gothic Medium Cond" pitchFamily="34" charset="0"/>
        </a:defRPr>
      </a:lvl2pPr>
      <a:lvl3pPr marL="914400" indent="-228600" algn="l" rtl="0" eaLnBrk="0" fontAlgn="base" hangingPunct="0">
        <a:spcBef>
          <a:spcPct val="5000"/>
        </a:spcBef>
        <a:spcAft>
          <a:spcPct val="0"/>
        </a:spcAft>
        <a:buBlip>
          <a:blip r:embed="rId17"/>
        </a:buBlip>
        <a:defRPr sz="2400">
          <a:solidFill>
            <a:srgbClr val="083763"/>
          </a:solidFill>
          <a:latin typeface="Franklin Gothic Medium Cond" pitchFamily="34" charset="0"/>
        </a:defRPr>
      </a:lvl3pPr>
      <a:lvl4pPr marL="1257300" indent="-228600" algn="l" rtl="0" eaLnBrk="0" fontAlgn="base" hangingPunct="0">
        <a:spcBef>
          <a:spcPct val="5000"/>
        </a:spcBef>
        <a:spcAft>
          <a:spcPct val="0"/>
        </a:spcAft>
        <a:buBlip>
          <a:blip r:embed="rId18"/>
        </a:buBlip>
        <a:defRPr sz="1600">
          <a:solidFill>
            <a:srgbClr val="083763"/>
          </a:solidFill>
          <a:latin typeface="Franklin Gothic Medium Cond" pitchFamily="34" charset="0"/>
        </a:defRPr>
      </a:lvl4pPr>
      <a:lvl5pPr marL="1600200" indent="-228600" algn="l" rtl="0" eaLnBrk="0" fontAlgn="base" hangingPunct="0">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www.nesdis.noaa.gov/news_archives/goes_reposition.html" TargetMode="External"/><Relationship Id="rId3" Type="http://schemas.openxmlformats.org/officeDocument/2006/relationships/hyperlink" Target="http://www.weather.gov/view/validProds.php?prod=ADM&amp;node=KNES" TargetMode="External"/><Relationship Id="rId7" Type="http://schemas.openxmlformats.org/officeDocument/2006/relationships/hyperlink" Target="https://www.facebook.com/NOAANESDIS" TargetMode="External"/><Relationship Id="rId2" Type="http://schemas.openxmlformats.org/officeDocument/2006/relationships/hyperlink" Target="http://www.ssd.noaa.gov/PS/SATS/messages.html" TargetMode="External"/><Relationship Id="rId1" Type="http://schemas.openxmlformats.org/officeDocument/2006/relationships/slideLayout" Target="../slideLayouts/slideLayout2.xml"/><Relationship Id="rId6" Type="http://schemas.openxmlformats.org/officeDocument/2006/relationships/hyperlink" Target="http://twitter.com/noaasatellites" TargetMode="External"/><Relationship Id="rId5" Type="http://schemas.openxmlformats.org/officeDocument/2006/relationships/hyperlink" Target="http://www.oso.noaa.gov/daily-news/index.asp" TargetMode="External"/><Relationship Id="rId4" Type="http://schemas.openxmlformats.org/officeDocument/2006/relationships/hyperlink" Target="http://www.weather.gov/view/validProds.php?prod=ADA&amp;node=KNES" TargetMode="External"/><Relationship Id="rId9" Type="http://schemas.openxmlformats.org/officeDocument/2006/relationships/hyperlink" Target="http://www.nesdis.noaa.gov/news_archives/goes_resume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hyperlink" Target="http://www.facebook.com/NOAANESDI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www.twitter.com/usnoaagov_ospo" TargetMode="Externa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1000"/>
            <a:lum/>
          </a:blip>
          <a:srcRect/>
          <a:stretch>
            <a:fillRect t="-23000" b="-23000"/>
          </a:stretch>
        </a:blipFill>
        <a:effectLst/>
      </p:bgPr>
    </p:bg>
    <p:spTree>
      <p:nvGrpSpPr>
        <p:cNvPr id="1" name=""/>
        <p:cNvGrpSpPr/>
        <p:nvPr/>
      </p:nvGrpSpPr>
      <p:grpSpPr>
        <a:xfrm>
          <a:off x="0" y="0"/>
          <a:ext cx="0" cy="0"/>
          <a:chOff x="0" y="0"/>
          <a:chExt cx="0" cy="0"/>
        </a:xfrm>
      </p:grpSpPr>
      <p:sp>
        <p:nvSpPr>
          <p:cNvPr id="3" name="Rectangle 2"/>
          <p:cNvSpPr/>
          <p:nvPr/>
        </p:nvSpPr>
        <p:spPr>
          <a:xfrm>
            <a:off x="0" y="2209800"/>
            <a:ext cx="9144000" cy="1828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itle 1"/>
          <p:cNvSpPr>
            <a:spLocks noGrp="1"/>
          </p:cNvSpPr>
          <p:nvPr>
            <p:ph type="ctrTitle"/>
          </p:nvPr>
        </p:nvSpPr>
        <p:spPr>
          <a:xfrm>
            <a:off x="0" y="2482334"/>
            <a:ext cx="9144000" cy="1692771"/>
          </a:xfrm>
        </p:spPr>
        <p:txBody>
          <a:bodyPr wrap="square">
            <a:spAutoFit/>
          </a:bodyPr>
          <a:lstStyle/>
          <a:p>
            <a:pPr algn="ctr">
              <a:defRPr/>
            </a:pPr>
            <a:r>
              <a:rPr lang="en-US" sz="3600" dirty="0" smtClean="0">
                <a:solidFill>
                  <a:schemeClr val="bg1"/>
                </a:solidFill>
                <a:effectLst/>
                <a:latin typeface="+mj-lt"/>
              </a:rPr>
              <a:t>NOAA/NESDIS Satellite Products </a:t>
            </a:r>
            <a:br>
              <a:rPr lang="en-US" sz="3600" dirty="0" smtClean="0">
                <a:solidFill>
                  <a:schemeClr val="bg1"/>
                </a:solidFill>
                <a:effectLst/>
                <a:latin typeface="+mj-lt"/>
              </a:rPr>
            </a:br>
            <a:r>
              <a:rPr lang="en-US" sz="3600" dirty="0" smtClean="0">
                <a:solidFill>
                  <a:schemeClr val="bg1"/>
                </a:solidFill>
                <a:effectLst/>
                <a:latin typeface="+mj-lt"/>
              </a:rPr>
              <a:t>&amp; Direct Readout Overview</a:t>
            </a:r>
            <a:r>
              <a:rPr lang="en-US" sz="3200" dirty="0" smtClean="0">
                <a:solidFill>
                  <a:schemeClr val="bg1"/>
                </a:solidFill>
                <a:effectLst/>
                <a:latin typeface="+mj-lt"/>
              </a:rPr>
              <a:t/>
            </a:r>
            <a:br>
              <a:rPr lang="en-US" sz="3200" dirty="0" smtClean="0">
                <a:solidFill>
                  <a:schemeClr val="bg1"/>
                </a:solidFill>
                <a:effectLst/>
                <a:latin typeface="+mj-lt"/>
              </a:rPr>
            </a:br>
            <a:endParaRPr lang="en-US" sz="3200" dirty="0" smtClean="0">
              <a:solidFill>
                <a:schemeClr val="bg1"/>
              </a:solidFill>
              <a:effectLst/>
              <a:latin typeface="+mj-lt"/>
            </a:endParaRPr>
          </a:p>
        </p:txBody>
      </p:sp>
      <p:pic>
        <p:nvPicPr>
          <p:cNvPr id="14340" name="Picture 4" descr="NOAA"/>
          <p:cNvPicPr>
            <a:picLocks noChangeAspect="1" noChangeArrowheads="1"/>
          </p:cNvPicPr>
          <p:nvPr/>
        </p:nvPicPr>
        <p:blipFill>
          <a:blip r:embed="rId4" cstate="print"/>
          <a:srcRect/>
          <a:stretch>
            <a:fillRect/>
          </a:stretch>
        </p:blipFill>
        <p:spPr bwMode="auto">
          <a:xfrm>
            <a:off x="7924800" y="152400"/>
            <a:ext cx="990600" cy="990600"/>
          </a:xfrm>
          <a:prstGeom prst="rect">
            <a:avLst/>
          </a:prstGeom>
          <a:noFill/>
          <a:ln w="9525">
            <a:noFill/>
            <a:miter lim="800000"/>
            <a:headEnd/>
            <a:tailEnd/>
          </a:ln>
        </p:spPr>
      </p:pic>
      <p:sp>
        <p:nvSpPr>
          <p:cNvPr id="14341" name="Rectangle 3"/>
          <p:cNvSpPr>
            <a:spLocks noGrp="1" noChangeArrowheads="1"/>
          </p:cNvSpPr>
          <p:nvPr>
            <p:ph type="subTitle" idx="4294967295"/>
          </p:nvPr>
        </p:nvSpPr>
        <p:spPr>
          <a:xfrm>
            <a:off x="533400" y="4114800"/>
            <a:ext cx="8610600" cy="2133600"/>
          </a:xfrm>
        </p:spPr>
        <p:txBody>
          <a:bodyPr/>
          <a:lstStyle/>
          <a:p>
            <a:pPr marL="0" indent="0" algn="ctr" eaLnBrk="1" hangingPunct="1">
              <a:lnSpc>
                <a:spcPct val="80000"/>
              </a:lnSpc>
              <a:spcBef>
                <a:spcPct val="0"/>
              </a:spcBef>
              <a:buFontTx/>
              <a:buNone/>
            </a:pPr>
            <a:endParaRPr lang="en-US" sz="2000" b="1" dirty="0" smtClean="0">
              <a:solidFill>
                <a:schemeClr val="bg1"/>
              </a:solidFill>
            </a:endParaRPr>
          </a:p>
          <a:p>
            <a:pPr marL="0" indent="0" algn="r">
              <a:spcBef>
                <a:spcPct val="0"/>
              </a:spcBef>
              <a:buNone/>
            </a:pPr>
            <a:r>
              <a:rPr lang="en-US" sz="2000" b="1" dirty="0" smtClean="0">
                <a:solidFill>
                  <a:schemeClr val="tx2">
                    <a:lumMod val="25000"/>
                  </a:schemeClr>
                </a:solidFill>
              </a:rPr>
              <a:t>Natalia </a:t>
            </a:r>
            <a:r>
              <a:rPr lang="en-US" sz="2000" b="1" dirty="0" err="1" smtClean="0">
                <a:solidFill>
                  <a:schemeClr val="tx2">
                    <a:lumMod val="25000"/>
                  </a:schemeClr>
                </a:solidFill>
              </a:rPr>
              <a:t>Donoho</a:t>
            </a:r>
            <a:r>
              <a:rPr lang="en-US" sz="2000" b="1" dirty="0" smtClean="0">
                <a:solidFill>
                  <a:schemeClr val="tx2">
                    <a:lumMod val="25000"/>
                  </a:schemeClr>
                </a:solidFill>
              </a:rPr>
              <a:t>, User Services Coordinator </a:t>
            </a:r>
          </a:p>
          <a:p>
            <a:pPr marL="0" indent="0" algn="r">
              <a:spcBef>
                <a:spcPct val="0"/>
              </a:spcBef>
              <a:buNone/>
            </a:pPr>
            <a:r>
              <a:rPr lang="en-US" sz="2000" dirty="0" smtClean="0">
                <a:solidFill>
                  <a:schemeClr val="bg1"/>
                </a:solidFill>
              </a:rPr>
              <a:t>Satellite Products and Services Division</a:t>
            </a:r>
          </a:p>
          <a:p>
            <a:pPr marL="0" indent="0" algn="r">
              <a:spcBef>
                <a:spcPct val="0"/>
              </a:spcBef>
              <a:buNone/>
            </a:pPr>
            <a:r>
              <a:rPr lang="en-US" sz="2000" dirty="0" smtClean="0">
                <a:solidFill>
                  <a:schemeClr val="bg1"/>
                </a:solidFill>
              </a:rPr>
              <a:t>NOAA/NESDIS Office of Satellite and Product Operations (OSPO) </a:t>
            </a:r>
          </a:p>
          <a:p>
            <a:pPr marL="0" indent="0" algn="r">
              <a:spcBef>
                <a:spcPct val="0"/>
              </a:spcBef>
              <a:buNone/>
            </a:pPr>
            <a:r>
              <a:rPr lang="en-US" sz="2000" dirty="0" smtClean="0">
                <a:solidFill>
                  <a:schemeClr val="bg1"/>
                </a:solidFill>
              </a:rPr>
              <a:t>College Park, MD</a:t>
            </a:r>
          </a:p>
          <a:p>
            <a:pPr marL="0" indent="0" algn="r">
              <a:spcBef>
                <a:spcPct val="0"/>
              </a:spcBef>
              <a:buNone/>
            </a:pPr>
            <a:r>
              <a:rPr lang="en-US" sz="2000" b="1" dirty="0" smtClean="0">
                <a:solidFill>
                  <a:schemeClr val="tx2">
                    <a:lumMod val="25000"/>
                  </a:schemeClr>
                </a:solidFill>
              </a:rPr>
              <a:t>20</a:t>
            </a:r>
            <a:r>
              <a:rPr lang="en-US" sz="2000" b="1" baseline="30000" dirty="0" smtClean="0">
                <a:solidFill>
                  <a:schemeClr val="tx2">
                    <a:lumMod val="25000"/>
                  </a:schemeClr>
                </a:solidFill>
              </a:rPr>
              <a:t>th</a:t>
            </a:r>
            <a:r>
              <a:rPr lang="en-US" sz="2000" b="1" dirty="0" smtClean="0">
                <a:solidFill>
                  <a:schemeClr val="tx2">
                    <a:lumMod val="25000"/>
                  </a:schemeClr>
                </a:solidFill>
              </a:rPr>
              <a:t> International Remote Sensing Conference, San Diego, CA</a:t>
            </a:r>
          </a:p>
          <a:p>
            <a:pPr marL="0" indent="0" algn="r">
              <a:spcBef>
                <a:spcPct val="0"/>
              </a:spcBef>
              <a:buNone/>
            </a:pPr>
            <a:r>
              <a:rPr lang="en-US" sz="2000" dirty="0" smtClean="0">
                <a:solidFill>
                  <a:schemeClr val="bg1"/>
                </a:solidFill>
              </a:rPr>
              <a:t>October  21-24, 2012</a:t>
            </a:r>
            <a:endParaRPr lang="en-US" sz="1800" dirty="0" smtClean="0">
              <a:solidFill>
                <a:schemeClr val="bg1"/>
              </a:solidFill>
            </a:endParaRPr>
          </a:p>
          <a:p>
            <a:pPr marL="0" indent="0" algn="ctr" eaLnBrk="1" hangingPunct="1">
              <a:lnSpc>
                <a:spcPct val="80000"/>
              </a:lnSpc>
              <a:spcBef>
                <a:spcPct val="0"/>
              </a:spcBef>
              <a:buFontTx/>
              <a:buNone/>
            </a:pPr>
            <a:endParaRPr lang="en-US" sz="2000" b="1" dirty="0" smtClean="0">
              <a:solidFill>
                <a:schemeClr val="bg1"/>
              </a:solidFill>
            </a:endParaRPr>
          </a:p>
          <a:p>
            <a:pPr marL="0" indent="0" algn="ctr" eaLnBrk="1" hangingPunct="1">
              <a:lnSpc>
                <a:spcPct val="80000"/>
              </a:lnSpc>
              <a:spcBef>
                <a:spcPct val="0"/>
              </a:spcBef>
              <a:buFontTx/>
              <a:buNone/>
            </a:pPr>
            <a:endParaRPr lang="en-US" sz="2000" b="1" dirty="0" smtClean="0">
              <a:solidFill>
                <a:schemeClr val="bg1"/>
              </a:solidFill>
            </a:endParaRPr>
          </a:p>
          <a:p>
            <a:pPr algn="ctr">
              <a:spcBef>
                <a:spcPct val="50000"/>
              </a:spcBef>
              <a:buFontTx/>
              <a:buNone/>
              <a:defRPr/>
            </a:pPr>
            <a:endParaRPr lang="en-US" sz="1800" dirty="0" smtClean="0">
              <a:solidFill>
                <a:schemeClr val="bg1"/>
              </a:solidFill>
            </a:endParaRPr>
          </a:p>
          <a:p>
            <a:pPr marL="0" indent="0" algn="ctr">
              <a:spcBef>
                <a:spcPts val="0"/>
              </a:spcBef>
              <a:buFontTx/>
              <a:buNone/>
              <a:defRPr/>
            </a:pPr>
            <a:endParaRPr lang="en-US" sz="1800" dirty="0" smtClean="0">
              <a:solidFill>
                <a:schemeClr val="bg1"/>
              </a:solidFill>
            </a:endParaRPr>
          </a:p>
          <a:p>
            <a:pPr marL="0" indent="0" algn="ctr" eaLnBrk="1" hangingPunct="1">
              <a:lnSpc>
                <a:spcPct val="80000"/>
              </a:lnSpc>
              <a:spcBef>
                <a:spcPct val="0"/>
              </a:spcBef>
              <a:buFontTx/>
              <a:buNone/>
            </a:pPr>
            <a:endParaRPr lang="en-US" sz="180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ull Disk @135W.PNG"/>
          <p:cNvPicPr>
            <a:picLocks/>
          </p:cNvPicPr>
          <p:nvPr/>
        </p:nvPicPr>
        <p:blipFill>
          <a:blip r:embed="rId3" cstate="print"/>
          <a:srcRect l="53521" t="7364" b="23541"/>
          <a:stretch>
            <a:fillRect/>
          </a:stretch>
        </p:blipFill>
        <p:spPr>
          <a:xfrm>
            <a:off x="283464"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19" name="Picture 18" descr="Imager Routine Optimized @105W.png"/>
          <p:cNvPicPr>
            <a:picLocks/>
          </p:cNvPicPr>
          <p:nvPr/>
        </p:nvPicPr>
        <p:blipFill>
          <a:blip r:embed="rId4" cstate="print"/>
          <a:stretch>
            <a:fillRect/>
          </a:stretch>
        </p:blipFill>
        <p:spPr>
          <a:xfrm>
            <a:off x="243840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2" name="Picture 21" descr="Imager Routine @60W.PNG"/>
          <p:cNvPicPr>
            <a:picLocks/>
          </p:cNvPicPr>
          <p:nvPr/>
        </p:nvPicPr>
        <p:blipFill>
          <a:blip r:embed="rId5" cstate="print"/>
          <a:stretch>
            <a:fillRect/>
          </a:stretch>
        </p:blipFill>
        <p:spPr>
          <a:xfrm>
            <a:off x="6735318" y="2743200"/>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21511" name="Text Box 7"/>
          <p:cNvSpPr txBox="1">
            <a:spLocks noChangeArrowheads="1"/>
          </p:cNvSpPr>
          <p:nvPr/>
        </p:nvSpPr>
        <p:spPr bwMode="auto">
          <a:xfrm>
            <a:off x="4755098" y="1371600"/>
            <a:ext cx="1552541"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GOES-13</a:t>
            </a:r>
            <a:endParaRPr lang="en-US" sz="2800" dirty="0">
              <a:solidFill>
                <a:schemeClr val="bg1"/>
              </a:solidFill>
              <a:latin typeface="+mj-lt"/>
            </a:endParaRPr>
          </a:p>
          <a:p>
            <a:pPr algn="ctr"/>
            <a:r>
              <a:rPr lang="en-US" sz="2800" dirty="0" smtClean="0">
                <a:solidFill>
                  <a:srgbClr val="FF0000"/>
                </a:solidFill>
                <a:latin typeface="+mj-lt"/>
              </a:rPr>
              <a:t>Standby</a:t>
            </a:r>
          </a:p>
          <a:p>
            <a:pPr algn="ctr"/>
            <a:r>
              <a:rPr lang="en-US" sz="2800" dirty="0" smtClean="0">
                <a:solidFill>
                  <a:schemeClr val="bg1"/>
                </a:solidFill>
                <a:latin typeface="+mj-lt"/>
              </a:rPr>
              <a:t>(75°W)</a:t>
            </a:r>
            <a:endParaRPr lang="en-US" sz="2800" dirty="0">
              <a:solidFill>
                <a:schemeClr val="bg1"/>
              </a:solidFill>
              <a:latin typeface="+mj-lt"/>
            </a:endParaRPr>
          </a:p>
        </p:txBody>
      </p:sp>
      <p:sp>
        <p:nvSpPr>
          <p:cNvPr id="21514" name="Text Box 10"/>
          <p:cNvSpPr txBox="1">
            <a:spLocks noChangeArrowheads="1"/>
          </p:cNvSpPr>
          <p:nvPr/>
        </p:nvSpPr>
        <p:spPr bwMode="auto">
          <a:xfrm>
            <a:off x="2639186" y="1371600"/>
            <a:ext cx="154869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GOES-14</a:t>
            </a:r>
            <a:endParaRPr lang="en-US" sz="2800" dirty="0">
              <a:solidFill>
                <a:schemeClr val="bg1"/>
              </a:solidFill>
              <a:latin typeface="+mj-lt"/>
            </a:endParaRPr>
          </a:p>
          <a:p>
            <a:pPr algn="ctr"/>
            <a:r>
              <a:rPr lang="en-US" sz="2800" dirty="0" smtClean="0">
                <a:solidFill>
                  <a:schemeClr val="bg1"/>
                </a:solidFill>
                <a:latin typeface="+mj-lt"/>
              </a:rPr>
              <a:t>Standby</a:t>
            </a:r>
          </a:p>
          <a:p>
            <a:pPr algn="ctr"/>
            <a:r>
              <a:rPr lang="en-US" sz="2800" dirty="0" smtClean="0">
                <a:solidFill>
                  <a:schemeClr val="bg1"/>
                </a:solidFill>
                <a:latin typeface="+mj-lt"/>
              </a:rPr>
              <a:t>(105°W)</a:t>
            </a:r>
            <a:endParaRPr lang="en-US" sz="2800" dirty="0">
              <a:solidFill>
                <a:schemeClr val="bg1"/>
              </a:solidFill>
              <a:latin typeface="+mj-lt"/>
            </a:endParaRPr>
          </a:p>
        </p:txBody>
      </p:sp>
      <p:sp>
        <p:nvSpPr>
          <p:cNvPr id="21" name="Text Box 10"/>
          <p:cNvSpPr txBox="1">
            <a:spLocks noChangeArrowheads="1"/>
          </p:cNvSpPr>
          <p:nvPr/>
        </p:nvSpPr>
        <p:spPr bwMode="auto">
          <a:xfrm>
            <a:off x="564556" y="1371600"/>
            <a:ext cx="155042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GOES-15</a:t>
            </a:r>
            <a:endParaRPr lang="en-US" sz="2800" dirty="0">
              <a:solidFill>
                <a:schemeClr val="bg1"/>
              </a:solidFill>
              <a:latin typeface="+mj-lt"/>
            </a:endParaRPr>
          </a:p>
          <a:p>
            <a:pPr algn="ctr"/>
            <a:r>
              <a:rPr lang="en-US" sz="2800" dirty="0" smtClean="0">
                <a:solidFill>
                  <a:schemeClr val="bg1"/>
                </a:solidFill>
                <a:latin typeface="+mj-lt"/>
              </a:rPr>
              <a:t>West</a:t>
            </a:r>
          </a:p>
          <a:p>
            <a:pPr algn="ctr"/>
            <a:r>
              <a:rPr lang="en-US" sz="2800" dirty="0" smtClean="0">
                <a:solidFill>
                  <a:schemeClr val="bg1"/>
                </a:solidFill>
                <a:latin typeface="+mj-lt"/>
              </a:rPr>
              <a:t>(135°W)</a:t>
            </a:r>
            <a:endParaRPr lang="en-US" sz="2800" dirty="0">
              <a:solidFill>
                <a:schemeClr val="bg1"/>
              </a:solidFill>
              <a:latin typeface="+mj-lt"/>
            </a:endParaRPr>
          </a:p>
        </p:txBody>
      </p:sp>
      <p:sp>
        <p:nvSpPr>
          <p:cNvPr id="26" name="Text Box 10"/>
          <p:cNvSpPr txBox="1">
            <a:spLocks noChangeArrowheads="1"/>
          </p:cNvSpPr>
          <p:nvPr/>
        </p:nvSpPr>
        <p:spPr bwMode="auto">
          <a:xfrm>
            <a:off x="6781800" y="1371600"/>
            <a:ext cx="2133600" cy="1384995"/>
          </a:xfrm>
          <a:prstGeom prst="rect">
            <a:avLst/>
          </a:prstGeom>
          <a:noFill/>
          <a:ln w="9525">
            <a:noFill/>
            <a:miter lim="800000"/>
            <a:headEnd/>
            <a:tailEnd/>
          </a:ln>
          <a:effectLst/>
        </p:spPr>
        <p:txBody>
          <a:bodyPr wrap="square">
            <a:spAutoFit/>
          </a:bodyPr>
          <a:lstStyle/>
          <a:p>
            <a:pPr algn="ctr"/>
            <a:r>
              <a:rPr lang="en-US" sz="2800" dirty="0" smtClean="0">
                <a:solidFill>
                  <a:schemeClr val="bg1"/>
                </a:solidFill>
                <a:latin typeface="+mj-lt"/>
              </a:rPr>
              <a:t>GOES-12</a:t>
            </a:r>
            <a:endParaRPr lang="en-US" sz="2800" dirty="0">
              <a:solidFill>
                <a:schemeClr val="bg1"/>
              </a:solidFill>
              <a:latin typeface="+mj-lt"/>
            </a:endParaRPr>
          </a:p>
          <a:p>
            <a:pPr algn="ctr"/>
            <a:r>
              <a:rPr lang="en-US" sz="2800" dirty="0" smtClean="0">
                <a:solidFill>
                  <a:schemeClr val="bg1"/>
                </a:solidFill>
                <a:latin typeface="+mj-lt"/>
              </a:rPr>
              <a:t>S.  America</a:t>
            </a:r>
          </a:p>
          <a:p>
            <a:pPr algn="ctr"/>
            <a:r>
              <a:rPr lang="en-US" sz="2800" dirty="0" smtClean="0">
                <a:solidFill>
                  <a:schemeClr val="bg1"/>
                </a:solidFill>
                <a:latin typeface="+mj-lt"/>
              </a:rPr>
              <a:t>(60°W)</a:t>
            </a:r>
            <a:endParaRPr lang="en-US" sz="2800" dirty="0">
              <a:solidFill>
                <a:schemeClr val="bg1"/>
              </a:solidFill>
              <a:latin typeface="+mj-lt"/>
            </a:endParaRPr>
          </a:p>
        </p:txBody>
      </p:sp>
      <p:sp>
        <p:nvSpPr>
          <p:cNvPr id="59" name="Title 58"/>
          <p:cNvSpPr>
            <a:spLocks noGrp="1"/>
          </p:cNvSpPr>
          <p:nvPr>
            <p:ph type="title"/>
          </p:nvPr>
        </p:nvSpPr>
        <p:spPr/>
        <p:txBody>
          <a:bodyPr>
            <a:normAutofit/>
          </a:bodyPr>
          <a:lstStyle/>
          <a:p>
            <a:r>
              <a:rPr lang="en-US" sz="4000" dirty="0" smtClean="0"/>
              <a:t>September 23, 2012</a:t>
            </a:r>
            <a:br>
              <a:rPr lang="en-US" sz="4000" dirty="0" smtClean="0"/>
            </a:br>
            <a:r>
              <a:rPr lang="en-US" sz="2400" dirty="0" smtClean="0"/>
              <a:t>(GOES-15 is in full disk mode for both East and West)</a:t>
            </a:r>
            <a:endParaRPr lang="en-US" sz="2400" dirty="0"/>
          </a:p>
        </p:txBody>
      </p:sp>
      <p:sp>
        <p:nvSpPr>
          <p:cNvPr id="60" name="Content Placeholder 59"/>
          <p:cNvSpPr>
            <a:spLocks noGrp="1"/>
          </p:cNvSpPr>
          <p:nvPr>
            <p:ph idx="1"/>
          </p:nvPr>
        </p:nvSpPr>
        <p:spPr>
          <a:xfrm>
            <a:off x="457200" y="4999037"/>
            <a:ext cx="8229600" cy="1477963"/>
          </a:xfrm>
        </p:spPr>
        <p:txBody>
          <a:bodyPr>
            <a:normAutofit fontScale="92500" lnSpcReduction="10000"/>
          </a:bodyPr>
          <a:lstStyle/>
          <a:p>
            <a:r>
              <a:rPr lang="en-US" dirty="0" smtClean="0">
                <a:solidFill>
                  <a:schemeClr val="bg1"/>
                </a:solidFill>
              </a:rPr>
              <a:t>Given the decision to place GOES-13 in standby mode, GOES-15 was set by standard protocol to a schedule of only full-disk scans to provide coverage of both the West and East domains</a:t>
            </a:r>
          </a:p>
          <a:p>
            <a:endParaRPr lang="en-US" dirty="0"/>
          </a:p>
        </p:txBody>
      </p:sp>
      <p:sp>
        <p:nvSpPr>
          <p:cNvPr id="12" name="Text Box 10"/>
          <p:cNvSpPr txBox="1">
            <a:spLocks noChangeArrowheads="1"/>
          </p:cNvSpPr>
          <p:nvPr/>
        </p:nvSpPr>
        <p:spPr bwMode="auto">
          <a:xfrm>
            <a:off x="287782" y="2743200"/>
            <a:ext cx="2109040" cy="2246769"/>
          </a:xfrm>
          <a:prstGeom prst="rect">
            <a:avLst/>
          </a:prstGeom>
          <a:noFill/>
          <a:ln w="9525">
            <a:noFill/>
            <a:miter lim="800000"/>
            <a:headEnd/>
            <a:tailEnd/>
          </a:ln>
          <a:effectLst/>
        </p:spPr>
        <p:txBody>
          <a:bodyPr wrap="none">
            <a:spAutoFit/>
          </a:bodyPr>
          <a:lstStyle/>
          <a:p>
            <a:pPr algn="ctr"/>
            <a:r>
              <a:rPr lang="en-US" sz="2800" dirty="0" smtClean="0">
                <a:solidFill>
                  <a:srgbClr val="FF0000"/>
                </a:solidFill>
                <a:latin typeface="+mj-lt"/>
              </a:rPr>
              <a:t>Full Disk</a:t>
            </a:r>
          </a:p>
          <a:p>
            <a:pPr algn="ctr"/>
            <a:r>
              <a:rPr lang="en-US" sz="2800" dirty="0" smtClean="0">
                <a:solidFill>
                  <a:srgbClr val="FF0000"/>
                </a:solidFill>
                <a:latin typeface="+mj-lt"/>
              </a:rPr>
              <a:t>--</a:t>
            </a:r>
          </a:p>
          <a:p>
            <a:pPr algn="ctr"/>
            <a:r>
              <a:rPr lang="en-US" sz="2800" dirty="0" smtClean="0">
                <a:solidFill>
                  <a:srgbClr val="FF0000"/>
                </a:solidFill>
                <a:latin typeface="+mj-lt"/>
              </a:rPr>
              <a:t>Transmitted </a:t>
            </a:r>
          </a:p>
          <a:p>
            <a:pPr algn="ctr"/>
            <a:r>
              <a:rPr lang="en-US" sz="2800" dirty="0" smtClean="0">
                <a:solidFill>
                  <a:srgbClr val="FF0000"/>
                </a:solidFill>
                <a:latin typeface="+mj-lt"/>
              </a:rPr>
              <a:t>to GOES-13</a:t>
            </a:r>
          </a:p>
          <a:p>
            <a:pPr algn="ctr"/>
            <a:r>
              <a:rPr lang="en-US" sz="2800" dirty="0" smtClean="0">
                <a:solidFill>
                  <a:srgbClr val="FF0000"/>
                </a:solidFill>
                <a:latin typeface="+mj-lt"/>
              </a:rPr>
              <a:t>GVAR</a:t>
            </a:r>
          </a:p>
        </p:txBody>
      </p:sp>
      <p:sp>
        <p:nvSpPr>
          <p:cNvPr id="13"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r Routine @135W.PNG"/>
          <p:cNvPicPr>
            <a:picLocks/>
          </p:cNvPicPr>
          <p:nvPr/>
        </p:nvPicPr>
        <p:blipFill>
          <a:blip r:embed="rId3" cstate="print"/>
          <a:stretch>
            <a:fillRect/>
          </a:stretch>
        </p:blipFill>
        <p:spPr>
          <a:xfrm>
            <a:off x="28575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2" name="Picture 21" descr="Imager Routine @60W.PNG"/>
          <p:cNvPicPr>
            <a:picLocks/>
          </p:cNvPicPr>
          <p:nvPr/>
        </p:nvPicPr>
        <p:blipFill>
          <a:blip r:embed="rId4" cstate="print"/>
          <a:stretch>
            <a:fillRect/>
          </a:stretch>
        </p:blipFill>
        <p:spPr>
          <a:xfrm>
            <a:off x="6735318" y="2743200"/>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21511" name="Text Box 7"/>
          <p:cNvSpPr txBox="1">
            <a:spLocks noChangeArrowheads="1"/>
          </p:cNvSpPr>
          <p:nvPr/>
        </p:nvSpPr>
        <p:spPr bwMode="auto">
          <a:xfrm>
            <a:off x="4755098" y="1371600"/>
            <a:ext cx="1552541"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GOES-13</a:t>
            </a:r>
            <a:endParaRPr lang="en-US" sz="2800" dirty="0">
              <a:solidFill>
                <a:schemeClr val="bg1"/>
              </a:solidFill>
              <a:latin typeface="+mj-lt"/>
            </a:endParaRPr>
          </a:p>
          <a:p>
            <a:pPr algn="ctr"/>
            <a:r>
              <a:rPr lang="en-US" sz="2800" dirty="0" smtClean="0">
                <a:solidFill>
                  <a:srgbClr val="FF0000"/>
                </a:solidFill>
                <a:latin typeface="+mj-lt"/>
              </a:rPr>
              <a:t>Standby</a:t>
            </a:r>
          </a:p>
          <a:p>
            <a:pPr algn="ctr"/>
            <a:r>
              <a:rPr lang="en-US" sz="2800" dirty="0" smtClean="0">
                <a:solidFill>
                  <a:schemeClr val="bg1"/>
                </a:solidFill>
                <a:latin typeface="+mj-lt"/>
              </a:rPr>
              <a:t>(75°W)</a:t>
            </a:r>
            <a:endParaRPr lang="en-US" sz="2800" dirty="0">
              <a:solidFill>
                <a:schemeClr val="bg1"/>
              </a:solidFill>
              <a:latin typeface="+mj-lt"/>
            </a:endParaRPr>
          </a:p>
        </p:txBody>
      </p:sp>
      <p:sp>
        <p:nvSpPr>
          <p:cNvPr id="21514" name="Text Box 10"/>
          <p:cNvSpPr txBox="1">
            <a:spLocks noChangeArrowheads="1"/>
          </p:cNvSpPr>
          <p:nvPr/>
        </p:nvSpPr>
        <p:spPr bwMode="auto">
          <a:xfrm>
            <a:off x="2639186" y="1371600"/>
            <a:ext cx="154869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GOES-14</a:t>
            </a:r>
            <a:endParaRPr lang="en-US" sz="2800" dirty="0">
              <a:solidFill>
                <a:schemeClr val="bg1"/>
              </a:solidFill>
              <a:latin typeface="+mj-lt"/>
            </a:endParaRPr>
          </a:p>
          <a:p>
            <a:pPr algn="ctr"/>
            <a:r>
              <a:rPr lang="en-US" sz="2800" b="1" dirty="0" smtClean="0">
                <a:solidFill>
                  <a:srgbClr val="FF0000"/>
                </a:solidFill>
                <a:latin typeface="+mj-lt"/>
              </a:rPr>
              <a:t>East</a:t>
            </a:r>
          </a:p>
          <a:p>
            <a:pPr algn="ctr"/>
            <a:r>
              <a:rPr lang="en-US" sz="2800" dirty="0" smtClean="0">
                <a:solidFill>
                  <a:schemeClr val="bg1"/>
                </a:solidFill>
                <a:latin typeface="+mj-lt"/>
              </a:rPr>
              <a:t>(105°W)</a:t>
            </a:r>
            <a:endParaRPr lang="en-US" sz="2800" dirty="0">
              <a:solidFill>
                <a:schemeClr val="bg1"/>
              </a:solidFill>
              <a:latin typeface="+mj-lt"/>
            </a:endParaRPr>
          </a:p>
        </p:txBody>
      </p:sp>
      <p:sp>
        <p:nvSpPr>
          <p:cNvPr id="21" name="Text Box 10"/>
          <p:cNvSpPr txBox="1">
            <a:spLocks noChangeArrowheads="1"/>
          </p:cNvSpPr>
          <p:nvPr/>
        </p:nvSpPr>
        <p:spPr bwMode="auto">
          <a:xfrm>
            <a:off x="564556" y="1371600"/>
            <a:ext cx="155042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GOES-15</a:t>
            </a:r>
            <a:endParaRPr lang="en-US" sz="2800" dirty="0">
              <a:solidFill>
                <a:schemeClr val="bg1"/>
              </a:solidFill>
              <a:latin typeface="+mj-lt"/>
            </a:endParaRPr>
          </a:p>
          <a:p>
            <a:pPr algn="ctr"/>
            <a:r>
              <a:rPr lang="en-US" sz="2800" dirty="0" smtClean="0">
                <a:solidFill>
                  <a:schemeClr val="bg1"/>
                </a:solidFill>
                <a:latin typeface="+mj-lt"/>
              </a:rPr>
              <a:t>West</a:t>
            </a:r>
          </a:p>
          <a:p>
            <a:pPr algn="ctr"/>
            <a:r>
              <a:rPr lang="en-US" sz="2800" dirty="0" smtClean="0">
                <a:solidFill>
                  <a:schemeClr val="bg1"/>
                </a:solidFill>
                <a:latin typeface="+mj-lt"/>
              </a:rPr>
              <a:t>(135°W)</a:t>
            </a:r>
            <a:endParaRPr lang="en-US" sz="2800" dirty="0">
              <a:solidFill>
                <a:schemeClr val="bg1"/>
              </a:solidFill>
              <a:latin typeface="+mj-lt"/>
            </a:endParaRPr>
          </a:p>
        </p:txBody>
      </p:sp>
      <p:sp>
        <p:nvSpPr>
          <p:cNvPr id="26" name="Text Box 10"/>
          <p:cNvSpPr txBox="1">
            <a:spLocks noChangeArrowheads="1"/>
          </p:cNvSpPr>
          <p:nvPr/>
        </p:nvSpPr>
        <p:spPr bwMode="auto">
          <a:xfrm>
            <a:off x="6781800" y="1371600"/>
            <a:ext cx="2209800" cy="1384995"/>
          </a:xfrm>
          <a:prstGeom prst="rect">
            <a:avLst/>
          </a:prstGeom>
          <a:noFill/>
          <a:ln w="9525">
            <a:noFill/>
            <a:miter lim="800000"/>
            <a:headEnd/>
            <a:tailEnd/>
          </a:ln>
          <a:effectLst/>
        </p:spPr>
        <p:txBody>
          <a:bodyPr wrap="square">
            <a:spAutoFit/>
          </a:bodyPr>
          <a:lstStyle/>
          <a:p>
            <a:pPr algn="ctr"/>
            <a:r>
              <a:rPr lang="en-US" sz="2800" dirty="0" smtClean="0">
                <a:solidFill>
                  <a:schemeClr val="bg1"/>
                </a:solidFill>
                <a:latin typeface="+mj-lt"/>
              </a:rPr>
              <a:t>GOES-12</a:t>
            </a:r>
            <a:endParaRPr lang="en-US" sz="2800" dirty="0">
              <a:solidFill>
                <a:schemeClr val="bg1"/>
              </a:solidFill>
              <a:latin typeface="+mj-lt"/>
            </a:endParaRPr>
          </a:p>
          <a:p>
            <a:pPr algn="ctr"/>
            <a:r>
              <a:rPr lang="en-US" sz="2800" dirty="0" smtClean="0">
                <a:solidFill>
                  <a:schemeClr val="bg1"/>
                </a:solidFill>
                <a:latin typeface="+mj-lt"/>
              </a:rPr>
              <a:t>S.  America</a:t>
            </a:r>
          </a:p>
          <a:p>
            <a:pPr algn="ctr"/>
            <a:r>
              <a:rPr lang="en-US" sz="2800" dirty="0" smtClean="0">
                <a:solidFill>
                  <a:schemeClr val="bg1"/>
                </a:solidFill>
                <a:latin typeface="+mj-lt"/>
              </a:rPr>
              <a:t>(60°W)</a:t>
            </a:r>
            <a:endParaRPr lang="en-US" sz="2800" dirty="0">
              <a:solidFill>
                <a:schemeClr val="bg1"/>
              </a:solidFill>
              <a:latin typeface="+mj-lt"/>
            </a:endParaRPr>
          </a:p>
        </p:txBody>
      </p:sp>
      <p:sp>
        <p:nvSpPr>
          <p:cNvPr id="59" name="Title 58"/>
          <p:cNvSpPr>
            <a:spLocks noGrp="1"/>
          </p:cNvSpPr>
          <p:nvPr>
            <p:ph type="title"/>
          </p:nvPr>
        </p:nvSpPr>
        <p:spPr/>
        <p:txBody>
          <a:bodyPr>
            <a:normAutofit fontScale="90000"/>
          </a:bodyPr>
          <a:lstStyle/>
          <a:p>
            <a:r>
              <a:rPr lang="en-US" dirty="0" smtClean="0"/>
              <a:t>September 24, 2012</a:t>
            </a:r>
            <a:br>
              <a:rPr lang="en-US" dirty="0" smtClean="0"/>
            </a:br>
            <a:r>
              <a:rPr lang="en-US" sz="2700" dirty="0" smtClean="0"/>
              <a:t>(Routine Schedule with 15 minute CONUS Coverage)</a:t>
            </a:r>
            <a:endParaRPr lang="en-US" sz="2700" dirty="0"/>
          </a:p>
        </p:txBody>
      </p:sp>
      <p:sp>
        <p:nvSpPr>
          <p:cNvPr id="60" name="Content Placeholder 59"/>
          <p:cNvSpPr>
            <a:spLocks noGrp="1"/>
          </p:cNvSpPr>
          <p:nvPr>
            <p:ph idx="1"/>
          </p:nvPr>
        </p:nvSpPr>
        <p:spPr>
          <a:xfrm>
            <a:off x="457200" y="4999037"/>
            <a:ext cx="8229600" cy="1858963"/>
          </a:xfrm>
        </p:spPr>
        <p:txBody>
          <a:bodyPr>
            <a:noAutofit/>
          </a:bodyPr>
          <a:lstStyle/>
          <a:p>
            <a:r>
              <a:rPr lang="en-US" sz="1800" dirty="0" smtClean="0">
                <a:solidFill>
                  <a:schemeClr val="bg1"/>
                </a:solidFill>
              </a:rPr>
              <a:t>Although GOES-14 was in standby, it was in normal operations mode for health &amp; safety testing and was also being utilized for GOES-R tests &amp; SRSO studies.  GOES-14 was switched from Optimized Routine Schedule with SUBCONUS frames to GOES-13 Routine Schedule and transmitted through GOES-13 GVAR. GOES-15 was returned from Full Disk schedule to Routine schedule</a:t>
            </a:r>
          </a:p>
        </p:txBody>
      </p:sp>
      <p:pic>
        <p:nvPicPr>
          <p:cNvPr id="23" name="Picture 6" descr="Depiction of Multiple Scaning strategies on Full Disk GOES-East Footprint"/>
          <p:cNvPicPr>
            <a:picLocks noChangeArrowheads="1"/>
          </p:cNvPicPr>
          <p:nvPr/>
        </p:nvPicPr>
        <p:blipFill>
          <a:blip r:embed="rId5" cstate="print"/>
          <a:srcRect t="9573"/>
          <a:stretch>
            <a:fillRect/>
          </a:stretch>
        </p:blipFill>
        <p:spPr bwMode="auto">
          <a:xfrm>
            <a:off x="2441448" y="2743199"/>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20" name="Text Box 10"/>
          <p:cNvSpPr txBox="1">
            <a:spLocks noChangeArrowheads="1"/>
          </p:cNvSpPr>
          <p:nvPr/>
        </p:nvSpPr>
        <p:spPr bwMode="auto">
          <a:xfrm>
            <a:off x="2380641" y="2743200"/>
            <a:ext cx="2176173" cy="2246769"/>
          </a:xfrm>
          <a:prstGeom prst="rect">
            <a:avLst/>
          </a:prstGeom>
          <a:noFill/>
          <a:ln w="9525">
            <a:noFill/>
            <a:miter lim="800000"/>
            <a:headEnd/>
            <a:tailEnd/>
          </a:ln>
          <a:effectLst/>
        </p:spPr>
        <p:txBody>
          <a:bodyPr wrap="none">
            <a:spAutoFit/>
          </a:bodyPr>
          <a:lstStyle/>
          <a:p>
            <a:pPr algn="ctr"/>
            <a:r>
              <a:rPr lang="en-US" sz="2800" dirty="0" smtClean="0">
                <a:solidFill>
                  <a:srgbClr val="FF0000"/>
                </a:solidFill>
                <a:latin typeface="+mj-lt"/>
              </a:rPr>
              <a:t>Rescheduled</a:t>
            </a:r>
          </a:p>
          <a:p>
            <a:pPr algn="ctr"/>
            <a:r>
              <a:rPr lang="en-US" sz="2800" dirty="0" smtClean="0">
                <a:solidFill>
                  <a:srgbClr val="FF0000"/>
                </a:solidFill>
                <a:latin typeface="+mj-lt"/>
              </a:rPr>
              <a:t>--</a:t>
            </a:r>
          </a:p>
          <a:p>
            <a:pPr algn="ctr"/>
            <a:r>
              <a:rPr lang="en-US" sz="2800" dirty="0" smtClean="0">
                <a:solidFill>
                  <a:srgbClr val="FF0000"/>
                </a:solidFill>
                <a:latin typeface="+mj-lt"/>
              </a:rPr>
              <a:t>Transmitted </a:t>
            </a:r>
          </a:p>
          <a:p>
            <a:pPr algn="ctr"/>
            <a:r>
              <a:rPr lang="en-US" sz="2800" dirty="0" smtClean="0">
                <a:solidFill>
                  <a:srgbClr val="FF0000"/>
                </a:solidFill>
                <a:latin typeface="+mj-lt"/>
              </a:rPr>
              <a:t>to GOES-13</a:t>
            </a:r>
          </a:p>
          <a:p>
            <a:pPr algn="ctr"/>
            <a:r>
              <a:rPr lang="en-US" sz="2800" dirty="0" smtClean="0">
                <a:solidFill>
                  <a:srgbClr val="FF0000"/>
                </a:solidFill>
                <a:latin typeface="+mj-lt"/>
              </a:rPr>
              <a:t>GVAR</a:t>
            </a:r>
          </a:p>
        </p:txBody>
      </p:sp>
      <p:sp>
        <p:nvSpPr>
          <p:cNvPr id="12"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Depiction of Multiple Scaning strategies on Full Disk GOES-East Footprint"/>
          <p:cNvPicPr>
            <a:picLocks noChangeArrowheads="1"/>
          </p:cNvPicPr>
          <p:nvPr/>
        </p:nvPicPr>
        <p:blipFill>
          <a:blip r:embed="rId3" cstate="print"/>
          <a:srcRect t="9573"/>
          <a:stretch>
            <a:fillRect/>
          </a:stretch>
        </p:blipFill>
        <p:spPr bwMode="auto">
          <a:xfrm>
            <a:off x="2441448" y="2743199"/>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17" name="Picture 16" descr="Imager Routine @135W.PNG"/>
          <p:cNvPicPr>
            <a:picLocks/>
          </p:cNvPicPr>
          <p:nvPr/>
        </p:nvPicPr>
        <p:blipFill>
          <a:blip r:embed="rId4" cstate="print"/>
          <a:stretch>
            <a:fillRect/>
          </a:stretch>
        </p:blipFill>
        <p:spPr>
          <a:xfrm>
            <a:off x="28575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5" name="Picture 24" descr="Imager Routine @60W.PNG"/>
          <p:cNvPicPr>
            <a:picLocks/>
          </p:cNvPicPr>
          <p:nvPr/>
        </p:nvPicPr>
        <p:blipFill>
          <a:blip r:embed="rId5" cstate="print"/>
          <a:stretch>
            <a:fillRect/>
          </a:stretch>
        </p:blipFill>
        <p:spPr>
          <a:xfrm>
            <a:off x="6735318" y="2743200"/>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21511" name="Text Box 7"/>
          <p:cNvSpPr txBox="1">
            <a:spLocks noChangeArrowheads="1"/>
          </p:cNvSpPr>
          <p:nvPr/>
        </p:nvSpPr>
        <p:spPr bwMode="auto">
          <a:xfrm>
            <a:off x="4755098" y="1371600"/>
            <a:ext cx="1552541"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GOES-13</a:t>
            </a:r>
            <a:endParaRPr lang="en-US" sz="2800" dirty="0">
              <a:solidFill>
                <a:schemeClr val="bg1"/>
              </a:solidFill>
              <a:latin typeface="+mj-lt"/>
            </a:endParaRPr>
          </a:p>
          <a:p>
            <a:pPr algn="ctr"/>
            <a:r>
              <a:rPr lang="en-US" sz="2800" dirty="0" smtClean="0">
                <a:solidFill>
                  <a:srgbClr val="FF0000"/>
                </a:solidFill>
                <a:latin typeface="+mj-lt"/>
              </a:rPr>
              <a:t>Standby</a:t>
            </a:r>
          </a:p>
          <a:p>
            <a:pPr algn="ctr"/>
            <a:r>
              <a:rPr lang="en-US" sz="2800" dirty="0" smtClean="0">
                <a:solidFill>
                  <a:schemeClr val="bg1"/>
                </a:solidFill>
                <a:latin typeface="+mj-lt"/>
              </a:rPr>
              <a:t>(75°W)</a:t>
            </a:r>
            <a:endParaRPr lang="en-US" sz="2800" dirty="0">
              <a:solidFill>
                <a:schemeClr val="bg1"/>
              </a:solidFill>
              <a:latin typeface="+mj-lt"/>
            </a:endParaRPr>
          </a:p>
        </p:txBody>
      </p:sp>
      <p:sp>
        <p:nvSpPr>
          <p:cNvPr id="21514" name="Text Box 10"/>
          <p:cNvSpPr txBox="1">
            <a:spLocks noChangeArrowheads="1"/>
          </p:cNvSpPr>
          <p:nvPr/>
        </p:nvSpPr>
        <p:spPr bwMode="auto">
          <a:xfrm>
            <a:off x="2221413" y="1371600"/>
            <a:ext cx="2384242"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GOES-14</a:t>
            </a:r>
            <a:endParaRPr lang="en-US" sz="2800" dirty="0">
              <a:solidFill>
                <a:schemeClr val="bg1"/>
              </a:solidFill>
              <a:latin typeface="+mj-lt"/>
            </a:endParaRPr>
          </a:p>
          <a:p>
            <a:pPr algn="ctr"/>
            <a:r>
              <a:rPr lang="en-US" sz="2800" dirty="0" smtClean="0">
                <a:solidFill>
                  <a:schemeClr val="bg1"/>
                </a:solidFill>
                <a:latin typeface="+mj-lt"/>
              </a:rPr>
              <a:t>East</a:t>
            </a:r>
          </a:p>
          <a:p>
            <a:pPr algn="ctr"/>
            <a:r>
              <a:rPr lang="en-US" sz="2800" dirty="0" smtClean="0">
                <a:solidFill>
                  <a:schemeClr val="bg1"/>
                </a:solidFill>
                <a:latin typeface="+mj-lt"/>
              </a:rPr>
              <a:t>(∆ 0.9 °E/day)</a:t>
            </a:r>
            <a:endParaRPr lang="en-US" sz="2800" dirty="0">
              <a:solidFill>
                <a:schemeClr val="bg1"/>
              </a:solidFill>
              <a:latin typeface="+mj-lt"/>
            </a:endParaRPr>
          </a:p>
        </p:txBody>
      </p:sp>
      <p:sp>
        <p:nvSpPr>
          <p:cNvPr id="21" name="Text Box 10"/>
          <p:cNvSpPr txBox="1">
            <a:spLocks noChangeArrowheads="1"/>
          </p:cNvSpPr>
          <p:nvPr/>
        </p:nvSpPr>
        <p:spPr bwMode="auto">
          <a:xfrm>
            <a:off x="564556" y="1371600"/>
            <a:ext cx="155042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GOES-15</a:t>
            </a:r>
            <a:endParaRPr lang="en-US" sz="2800" dirty="0">
              <a:solidFill>
                <a:schemeClr val="bg1"/>
              </a:solidFill>
              <a:latin typeface="+mj-lt"/>
            </a:endParaRPr>
          </a:p>
          <a:p>
            <a:pPr algn="ctr"/>
            <a:r>
              <a:rPr lang="en-US" sz="2800" dirty="0" smtClean="0">
                <a:solidFill>
                  <a:schemeClr val="bg1"/>
                </a:solidFill>
                <a:latin typeface="+mj-lt"/>
              </a:rPr>
              <a:t>West</a:t>
            </a:r>
          </a:p>
          <a:p>
            <a:pPr algn="ctr"/>
            <a:r>
              <a:rPr lang="en-US" sz="2800" dirty="0" smtClean="0">
                <a:solidFill>
                  <a:schemeClr val="bg1"/>
                </a:solidFill>
                <a:latin typeface="+mj-lt"/>
              </a:rPr>
              <a:t>(135°W)</a:t>
            </a:r>
            <a:endParaRPr lang="en-US" sz="2800" dirty="0">
              <a:solidFill>
                <a:schemeClr val="bg1"/>
              </a:solidFill>
              <a:latin typeface="+mj-lt"/>
            </a:endParaRPr>
          </a:p>
        </p:txBody>
      </p:sp>
      <p:sp>
        <p:nvSpPr>
          <p:cNvPr id="26" name="Text Box 10"/>
          <p:cNvSpPr txBox="1">
            <a:spLocks noChangeArrowheads="1"/>
          </p:cNvSpPr>
          <p:nvPr/>
        </p:nvSpPr>
        <p:spPr bwMode="auto">
          <a:xfrm>
            <a:off x="6781800" y="1371600"/>
            <a:ext cx="2362200" cy="1384995"/>
          </a:xfrm>
          <a:prstGeom prst="rect">
            <a:avLst/>
          </a:prstGeom>
          <a:noFill/>
          <a:ln w="9525">
            <a:noFill/>
            <a:miter lim="800000"/>
            <a:headEnd/>
            <a:tailEnd/>
          </a:ln>
          <a:effectLst/>
        </p:spPr>
        <p:txBody>
          <a:bodyPr wrap="square">
            <a:spAutoFit/>
          </a:bodyPr>
          <a:lstStyle/>
          <a:p>
            <a:pPr algn="ctr"/>
            <a:r>
              <a:rPr lang="en-US" sz="2800" dirty="0" smtClean="0">
                <a:solidFill>
                  <a:schemeClr val="bg1"/>
                </a:solidFill>
                <a:latin typeface="+mj-lt"/>
              </a:rPr>
              <a:t>GOES-12</a:t>
            </a:r>
            <a:endParaRPr lang="en-US" sz="2800" dirty="0">
              <a:solidFill>
                <a:schemeClr val="bg1"/>
              </a:solidFill>
              <a:latin typeface="+mj-lt"/>
            </a:endParaRPr>
          </a:p>
          <a:p>
            <a:pPr algn="ctr"/>
            <a:r>
              <a:rPr lang="en-US" sz="2800" dirty="0" smtClean="0">
                <a:solidFill>
                  <a:schemeClr val="bg1"/>
                </a:solidFill>
                <a:latin typeface="+mj-lt"/>
              </a:rPr>
              <a:t>S.  America</a:t>
            </a:r>
          </a:p>
          <a:p>
            <a:pPr algn="ctr"/>
            <a:r>
              <a:rPr lang="en-US" sz="2800" dirty="0" smtClean="0">
                <a:solidFill>
                  <a:schemeClr val="bg1"/>
                </a:solidFill>
                <a:latin typeface="+mj-lt"/>
              </a:rPr>
              <a:t>(60°W)</a:t>
            </a:r>
            <a:endParaRPr lang="en-US" sz="2800" dirty="0">
              <a:solidFill>
                <a:schemeClr val="bg1"/>
              </a:solidFill>
              <a:latin typeface="+mj-lt"/>
            </a:endParaRPr>
          </a:p>
        </p:txBody>
      </p:sp>
      <p:sp>
        <p:nvSpPr>
          <p:cNvPr id="59" name="Title 58"/>
          <p:cNvSpPr>
            <a:spLocks noGrp="1"/>
          </p:cNvSpPr>
          <p:nvPr>
            <p:ph type="title"/>
          </p:nvPr>
        </p:nvSpPr>
        <p:spPr>
          <a:xfrm>
            <a:off x="685800" y="0"/>
            <a:ext cx="8458200" cy="1371600"/>
          </a:xfrm>
        </p:spPr>
        <p:txBody>
          <a:bodyPr>
            <a:normAutofit fontScale="90000"/>
          </a:bodyPr>
          <a:lstStyle/>
          <a:p>
            <a:r>
              <a:rPr lang="en-US" dirty="0" smtClean="0"/>
              <a:t>Drift Commenced October 1, 2012</a:t>
            </a:r>
            <a:br>
              <a:rPr lang="en-US" dirty="0" smtClean="0"/>
            </a:br>
            <a:r>
              <a:rPr lang="en-US" sz="2700" dirty="0" smtClean="0"/>
              <a:t>(Routine Schedule with 15 minute CONUS Coverage)</a:t>
            </a:r>
            <a:endParaRPr lang="en-US" sz="2700" dirty="0"/>
          </a:p>
        </p:txBody>
      </p:sp>
      <p:sp>
        <p:nvSpPr>
          <p:cNvPr id="60" name="Content Placeholder 59"/>
          <p:cNvSpPr>
            <a:spLocks noGrp="1"/>
          </p:cNvSpPr>
          <p:nvPr>
            <p:ph idx="1"/>
          </p:nvPr>
        </p:nvSpPr>
        <p:spPr>
          <a:xfrm>
            <a:off x="228600" y="4999037"/>
            <a:ext cx="8839200" cy="1858963"/>
          </a:xfrm>
        </p:spPr>
        <p:txBody>
          <a:bodyPr>
            <a:normAutofit/>
          </a:bodyPr>
          <a:lstStyle/>
          <a:p>
            <a:r>
              <a:rPr lang="en-US" sz="1600" dirty="0" smtClean="0">
                <a:solidFill>
                  <a:schemeClr val="bg1"/>
                </a:solidFill>
              </a:rPr>
              <a:t>Frame adjustments every Wednesday at 1900 UTC compensate for satellite drift and keep scans on target</a:t>
            </a:r>
          </a:p>
          <a:p>
            <a:r>
              <a:rPr lang="en-US" sz="1600" dirty="0" smtClean="0">
                <a:solidFill>
                  <a:schemeClr val="bg1"/>
                </a:solidFill>
              </a:rPr>
              <a:t>At ~83°W, GOES-14 will observe CONUS frame including both CA &amp; PR</a:t>
            </a:r>
          </a:p>
          <a:p>
            <a:r>
              <a:rPr lang="en-US" sz="1600" dirty="0" smtClean="0">
                <a:solidFill>
                  <a:schemeClr val="bg1"/>
                </a:solidFill>
              </a:rPr>
              <a:t>GOES-14 is still being transmitted through GOES-13 GVAR</a:t>
            </a:r>
          </a:p>
        </p:txBody>
      </p:sp>
      <p:pic>
        <p:nvPicPr>
          <p:cNvPr id="22" name="Picture 21" descr="Drift Reset.PNG"/>
          <p:cNvPicPr>
            <a:picLocks noChangeAspect="1"/>
          </p:cNvPicPr>
          <p:nvPr/>
        </p:nvPicPr>
        <p:blipFill>
          <a:blip r:embed="rId6" cstate="print"/>
          <a:srcRect l="26085" r="13802" b="70698"/>
          <a:stretch>
            <a:fillRect/>
          </a:stretch>
        </p:blipFill>
        <p:spPr>
          <a:xfrm>
            <a:off x="3733800" y="3352800"/>
            <a:ext cx="1143000" cy="838200"/>
          </a:xfrm>
          <a:prstGeom prst="rect">
            <a:avLst/>
          </a:prstGeom>
        </p:spPr>
        <p:style>
          <a:lnRef idx="0">
            <a:schemeClr val="dk1"/>
          </a:lnRef>
          <a:fillRef idx="3">
            <a:schemeClr val="dk1"/>
          </a:fillRef>
          <a:effectRef idx="3">
            <a:schemeClr val="dk1"/>
          </a:effectRef>
          <a:fontRef idx="minor">
            <a:schemeClr val="lt1"/>
          </a:fontRef>
        </p:style>
      </p:pic>
      <p:pic>
        <p:nvPicPr>
          <p:cNvPr id="23" name="Picture 22" descr="Drift Reset.PNG"/>
          <p:cNvPicPr>
            <a:picLocks noChangeAspect="1"/>
          </p:cNvPicPr>
          <p:nvPr/>
        </p:nvPicPr>
        <p:blipFill>
          <a:blip r:embed="rId6" cstate="print"/>
          <a:srcRect l="21325" t="31966" r="18561" b="38732"/>
          <a:stretch>
            <a:fillRect/>
          </a:stretch>
        </p:blipFill>
        <p:spPr>
          <a:xfrm>
            <a:off x="4191000" y="3581400"/>
            <a:ext cx="1143000" cy="838200"/>
          </a:xfrm>
          <a:prstGeom prst="rect">
            <a:avLst/>
          </a:prstGeom>
        </p:spPr>
        <p:style>
          <a:lnRef idx="0">
            <a:schemeClr val="dk1"/>
          </a:lnRef>
          <a:fillRef idx="3">
            <a:schemeClr val="dk1"/>
          </a:fillRef>
          <a:effectRef idx="3">
            <a:schemeClr val="dk1"/>
          </a:effectRef>
          <a:fontRef idx="minor">
            <a:schemeClr val="lt1"/>
          </a:fontRef>
        </p:style>
      </p:pic>
      <p:pic>
        <p:nvPicPr>
          <p:cNvPr id="24" name="Picture 23" descr="Drift Reset.PNG"/>
          <p:cNvPicPr>
            <a:picLocks noChangeAspect="1"/>
          </p:cNvPicPr>
          <p:nvPr/>
        </p:nvPicPr>
        <p:blipFill>
          <a:blip r:embed="rId6" cstate="print"/>
          <a:srcRect l="22077" t="66596" r="17810" b="4102"/>
          <a:stretch>
            <a:fillRect/>
          </a:stretch>
        </p:blipFill>
        <p:spPr>
          <a:xfrm>
            <a:off x="4648200" y="3810000"/>
            <a:ext cx="1143000" cy="838200"/>
          </a:xfrm>
          <a:prstGeom prst="rect">
            <a:avLst/>
          </a:prstGeom>
        </p:spPr>
        <p:style>
          <a:lnRef idx="0">
            <a:schemeClr val="dk1"/>
          </a:lnRef>
          <a:fillRef idx="3">
            <a:schemeClr val="dk1"/>
          </a:fillRef>
          <a:effectRef idx="3">
            <a:schemeClr val="dk1"/>
          </a:effectRef>
          <a:fontRef idx="minor">
            <a:schemeClr val="lt1"/>
          </a:fontRef>
        </p:style>
      </p:pic>
      <p:sp>
        <p:nvSpPr>
          <p:cNvPr id="31" name="TextBox 30"/>
          <p:cNvSpPr txBox="1"/>
          <p:nvPr/>
        </p:nvSpPr>
        <p:spPr>
          <a:xfrm>
            <a:off x="3826935" y="3048000"/>
            <a:ext cx="2286000" cy="369332"/>
          </a:xfrm>
          <a:prstGeom prst="rect">
            <a:avLst/>
          </a:prstGeom>
          <a:noFill/>
        </p:spPr>
        <p:txBody>
          <a:bodyPr wrap="square" rtlCol="0">
            <a:spAutoFit/>
          </a:bodyPr>
          <a:lstStyle/>
          <a:p>
            <a:r>
              <a:rPr lang="en-US" dirty="0" smtClean="0">
                <a:solidFill>
                  <a:srgbClr val="FF0000"/>
                </a:solidFill>
              </a:rPr>
              <a:t>Frame Adjustments</a:t>
            </a:r>
            <a:endParaRPr lang="en-US" dirty="0">
              <a:solidFill>
                <a:srgbClr val="FF0000"/>
              </a:solidFill>
            </a:endParaRPr>
          </a:p>
        </p:txBody>
      </p:sp>
      <p:sp>
        <p:nvSpPr>
          <p:cNvPr id="15"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4755100" y="1371600"/>
            <a:ext cx="1552541"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GOES-13</a:t>
            </a:r>
            <a:endParaRPr lang="en-US" sz="2800" dirty="0">
              <a:solidFill>
                <a:schemeClr val="bg1"/>
              </a:solidFill>
              <a:latin typeface="+mj-lt"/>
            </a:endParaRPr>
          </a:p>
          <a:p>
            <a:pPr algn="ctr"/>
            <a:r>
              <a:rPr lang="en-US" sz="2800" b="1" dirty="0" smtClean="0">
                <a:solidFill>
                  <a:srgbClr val="FF0000"/>
                </a:solidFill>
                <a:latin typeface="+mj-lt"/>
              </a:rPr>
              <a:t>East</a:t>
            </a:r>
          </a:p>
          <a:p>
            <a:pPr algn="ctr"/>
            <a:r>
              <a:rPr lang="en-US" sz="2800" dirty="0" smtClean="0">
                <a:solidFill>
                  <a:schemeClr val="bg1"/>
                </a:solidFill>
                <a:latin typeface="+mj-lt"/>
              </a:rPr>
              <a:t>(75 W)</a:t>
            </a:r>
            <a:endParaRPr lang="en-US" sz="2800" dirty="0">
              <a:solidFill>
                <a:schemeClr val="bg1"/>
              </a:solidFill>
              <a:latin typeface="+mj-lt"/>
            </a:endParaRPr>
          </a:p>
        </p:txBody>
      </p:sp>
      <p:sp>
        <p:nvSpPr>
          <p:cNvPr id="21514" name="Text Box 10"/>
          <p:cNvSpPr txBox="1">
            <a:spLocks noChangeArrowheads="1"/>
          </p:cNvSpPr>
          <p:nvPr/>
        </p:nvSpPr>
        <p:spPr bwMode="auto">
          <a:xfrm>
            <a:off x="2626299" y="1371600"/>
            <a:ext cx="1574470"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GOES-14</a:t>
            </a:r>
            <a:endParaRPr lang="en-US" sz="2800" dirty="0">
              <a:solidFill>
                <a:schemeClr val="bg1"/>
              </a:solidFill>
              <a:latin typeface="+mj-lt"/>
            </a:endParaRPr>
          </a:p>
          <a:p>
            <a:pPr algn="ctr"/>
            <a:r>
              <a:rPr lang="en-US" sz="2800" b="1" dirty="0" smtClean="0">
                <a:solidFill>
                  <a:srgbClr val="FF0000"/>
                </a:solidFill>
                <a:latin typeface="+mj-lt"/>
              </a:rPr>
              <a:t>Standby</a:t>
            </a:r>
          </a:p>
          <a:p>
            <a:pPr algn="ctr"/>
            <a:r>
              <a:rPr lang="en-US" sz="2800" dirty="0" smtClean="0">
                <a:solidFill>
                  <a:schemeClr val="bg1"/>
                </a:solidFill>
                <a:latin typeface="+mj-lt"/>
              </a:rPr>
              <a:t>(</a:t>
            </a:r>
            <a:r>
              <a:rPr lang="en-US" sz="2800" dirty="0" smtClean="0">
                <a:solidFill>
                  <a:srgbClr val="FF0000"/>
                </a:solidFill>
                <a:latin typeface="+mj-lt"/>
              </a:rPr>
              <a:t>89.5</a:t>
            </a:r>
            <a:r>
              <a:rPr lang="en-US" sz="2800" b="1" dirty="0" smtClean="0">
                <a:solidFill>
                  <a:srgbClr val="FF0000"/>
                </a:solidFill>
                <a:latin typeface="+mj-lt"/>
              </a:rPr>
              <a:t>°</a:t>
            </a:r>
            <a:r>
              <a:rPr lang="en-US" sz="2800" dirty="0" smtClean="0">
                <a:solidFill>
                  <a:srgbClr val="FF0000"/>
                </a:solidFill>
                <a:latin typeface="+mj-lt"/>
              </a:rPr>
              <a:t>W</a:t>
            </a:r>
            <a:r>
              <a:rPr lang="en-US" sz="2800" dirty="0" smtClean="0">
                <a:solidFill>
                  <a:schemeClr val="bg1"/>
                </a:solidFill>
                <a:latin typeface="+mj-lt"/>
              </a:rPr>
              <a:t>)</a:t>
            </a:r>
            <a:endParaRPr lang="en-US" sz="2800" dirty="0">
              <a:solidFill>
                <a:schemeClr val="bg1"/>
              </a:solidFill>
              <a:latin typeface="+mj-lt"/>
            </a:endParaRPr>
          </a:p>
        </p:txBody>
      </p:sp>
      <p:sp>
        <p:nvSpPr>
          <p:cNvPr id="21" name="Text Box 10"/>
          <p:cNvSpPr txBox="1">
            <a:spLocks noChangeArrowheads="1"/>
          </p:cNvSpPr>
          <p:nvPr/>
        </p:nvSpPr>
        <p:spPr bwMode="auto">
          <a:xfrm>
            <a:off x="564556" y="1371600"/>
            <a:ext cx="155042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GOES-15</a:t>
            </a:r>
            <a:endParaRPr lang="en-US" sz="2800" dirty="0">
              <a:solidFill>
                <a:schemeClr val="bg1"/>
              </a:solidFill>
              <a:latin typeface="+mj-lt"/>
            </a:endParaRPr>
          </a:p>
          <a:p>
            <a:pPr algn="ctr"/>
            <a:r>
              <a:rPr lang="en-US" sz="2800" dirty="0" smtClean="0">
                <a:solidFill>
                  <a:schemeClr val="bg1"/>
                </a:solidFill>
                <a:latin typeface="+mj-lt"/>
              </a:rPr>
              <a:t>West</a:t>
            </a:r>
          </a:p>
          <a:p>
            <a:pPr algn="ctr"/>
            <a:r>
              <a:rPr lang="en-US" sz="2800" dirty="0" smtClean="0">
                <a:solidFill>
                  <a:schemeClr val="bg1"/>
                </a:solidFill>
                <a:latin typeface="+mj-lt"/>
              </a:rPr>
              <a:t>(135°W)</a:t>
            </a:r>
            <a:endParaRPr lang="en-US" sz="2800" dirty="0">
              <a:solidFill>
                <a:schemeClr val="bg1"/>
              </a:solidFill>
              <a:latin typeface="+mj-lt"/>
            </a:endParaRPr>
          </a:p>
        </p:txBody>
      </p:sp>
      <p:sp>
        <p:nvSpPr>
          <p:cNvPr id="59" name="Title 58"/>
          <p:cNvSpPr>
            <a:spLocks noGrp="1"/>
          </p:cNvSpPr>
          <p:nvPr>
            <p:ph type="title"/>
          </p:nvPr>
        </p:nvSpPr>
        <p:spPr>
          <a:xfrm>
            <a:off x="304800" y="0"/>
            <a:ext cx="8839200" cy="1371600"/>
          </a:xfrm>
        </p:spPr>
        <p:txBody>
          <a:bodyPr>
            <a:normAutofit/>
          </a:bodyPr>
          <a:lstStyle/>
          <a:p>
            <a:r>
              <a:rPr lang="en-US" dirty="0" smtClean="0"/>
              <a:t>Current Configuration</a:t>
            </a:r>
            <a:br>
              <a:rPr lang="en-US" dirty="0" smtClean="0"/>
            </a:br>
            <a:endParaRPr lang="en-US" sz="2700" dirty="0"/>
          </a:p>
        </p:txBody>
      </p:sp>
      <p:sp>
        <p:nvSpPr>
          <p:cNvPr id="60" name="Content Placeholder 59"/>
          <p:cNvSpPr>
            <a:spLocks noGrp="1"/>
          </p:cNvSpPr>
          <p:nvPr>
            <p:ph idx="1"/>
          </p:nvPr>
        </p:nvSpPr>
        <p:spPr>
          <a:xfrm>
            <a:off x="457200" y="4999037"/>
            <a:ext cx="8229600" cy="1554163"/>
          </a:xfrm>
        </p:spPr>
        <p:txBody>
          <a:bodyPr>
            <a:noAutofit/>
          </a:bodyPr>
          <a:lstStyle/>
          <a:p>
            <a:pPr>
              <a:buNone/>
            </a:pPr>
            <a:r>
              <a:rPr lang="en-US" sz="2400" dirty="0" smtClean="0">
                <a:solidFill>
                  <a:schemeClr val="bg1"/>
                </a:solidFill>
              </a:rPr>
              <a:t>Schedule: </a:t>
            </a:r>
          </a:p>
          <a:p>
            <a:pPr>
              <a:spcBef>
                <a:spcPts val="0"/>
              </a:spcBef>
            </a:pPr>
            <a:r>
              <a:rPr lang="en-US" sz="2400" dirty="0" smtClean="0">
                <a:solidFill>
                  <a:schemeClr val="bg1"/>
                </a:solidFill>
              </a:rPr>
              <a:t>October 18 – GOES-13 returned to operations</a:t>
            </a:r>
          </a:p>
          <a:p>
            <a:pPr>
              <a:spcBef>
                <a:spcPts val="0"/>
              </a:spcBef>
            </a:pPr>
            <a:r>
              <a:rPr lang="en-US" sz="2400" dirty="0" smtClean="0">
                <a:solidFill>
                  <a:schemeClr val="bg1"/>
                </a:solidFill>
              </a:rPr>
              <a:t>October 19 – GOES-14 at 89.5 W</a:t>
            </a:r>
          </a:p>
        </p:txBody>
      </p:sp>
      <p:pic>
        <p:nvPicPr>
          <p:cNvPr id="13" name="Picture 12" descr="Imager Routine @135W.PNG"/>
          <p:cNvPicPr>
            <a:picLocks/>
          </p:cNvPicPr>
          <p:nvPr/>
        </p:nvPicPr>
        <p:blipFill>
          <a:blip r:embed="rId3" cstate="print"/>
          <a:stretch>
            <a:fillRect/>
          </a:stretch>
        </p:blipFill>
        <p:spPr>
          <a:xfrm>
            <a:off x="28575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18" name="Picture 17" descr="Imager Routine @60W.PNG"/>
          <p:cNvPicPr>
            <a:picLocks/>
          </p:cNvPicPr>
          <p:nvPr/>
        </p:nvPicPr>
        <p:blipFill>
          <a:blip r:embed="rId4" cstate="print"/>
          <a:stretch>
            <a:fillRect/>
          </a:stretch>
        </p:blipFill>
        <p:spPr>
          <a:xfrm>
            <a:off x="6735318"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3" name="Picture 6" descr="Depiction of Multiple Scaning strategies on Full Disk GOES-East Footprint"/>
          <p:cNvPicPr>
            <a:picLocks noChangeArrowheads="1"/>
          </p:cNvPicPr>
          <p:nvPr/>
        </p:nvPicPr>
        <p:blipFill>
          <a:blip r:embed="rId5" cstate="print"/>
          <a:srcRect t="9573"/>
          <a:stretch>
            <a:fillRect/>
          </a:stretch>
        </p:blipFill>
        <p:spPr bwMode="auto">
          <a:xfrm>
            <a:off x="4495800" y="2743200"/>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26" name="Text Box 10"/>
          <p:cNvSpPr txBox="1">
            <a:spLocks noChangeArrowheads="1"/>
          </p:cNvSpPr>
          <p:nvPr/>
        </p:nvSpPr>
        <p:spPr bwMode="auto">
          <a:xfrm>
            <a:off x="6781800" y="1371600"/>
            <a:ext cx="2133600" cy="1384995"/>
          </a:xfrm>
          <a:prstGeom prst="rect">
            <a:avLst/>
          </a:prstGeom>
          <a:noFill/>
          <a:ln w="9525">
            <a:noFill/>
            <a:miter lim="800000"/>
            <a:headEnd/>
            <a:tailEnd/>
          </a:ln>
          <a:effectLst/>
        </p:spPr>
        <p:txBody>
          <a:bodyPr wrap="square">
            <a:spAutoFit/>
          </a:bodyPr>
          <a:lstStyle/>
          <a:p>
            <a:pPr algn="ctr"/>
            <a:r>
              <a:rPr lang="en-US" sz="2800" dirty="0" smtClean="0">
                <a:solidFill>
                  <a:schemeClr val="bg1"/>
                </a:solidFill>
                <a:latin typeface="+mj-lt"/>
              </a:rPr>
              <a:t>GOES-12</a:t>
            </a:r>
            <a:endParaRPr lang="en-US" sz="2800" dirty="0">
              <a:solidFill>
                <a:schemeClr val="bg1"/>
              </a:solidFill>
              <a:latin typeface="+mj-lt"/>
            </a:endParaRPr>
          </a:p>
          <a:p>
            <a:pPr algn="ctr"/>
            <a:r>
              <a:rPr lang="en-US" sz="2800" dirty="0" smtClean="0">
                <a:solidFill>
                  <a:schemeClr val="bg1"/>
                </a:solidFill>
                <a:latin typeface="+mj-lt"/>
              </a:rPr>
              <a:t>S.  America</a:t>
            </a:r>
          </a:p>
          <a:p>
            <a:pPr algn="ctr"/>
            <a:r>
              <a:rPr lang="en-US" sz="2800" dirty="0" smtClean="0">
                <a:solidFill>
                  <a:schemeClr val="bg1"/>
                </a:solidFill>
                <a:latin typeface="+mj-lt"/>
              </a:rPr>
              <a:t>(60°W)</a:t>
            </a:r>
            <a:endParaRPr lang="en-US" sz="2800" dirty="0">
              <a:solidFill>
                <a:schemeClr val="bg1"/>
              </a:solidFill>
              <a:latin typeface="+mj-lt"/>
            </a:endParaRPr>
          </a:p>
        </p:txBody>
      </p:sp>
      <p:sp>
        <p:nvSpPr>
          <p:cNvPr id="11"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Notifications &amp; Status</a:t>
            </a:r>
            <a:endParaRPr lang="en-US" dirty="0"/>
          </a:p>
        </p:txBody>
      </p:sp>
      <p:sp>
        <p:nvSpPr>
          <p:cNvPr id="3" name="Content Placeholder 2"/>
          <p:cNvSpPr>
            <a:spLocks noGrp="1"/>
          </p:cNvSpPr>
          <p:nvPr>
            <p:ph idx="1"/>
          </p:nvPr>
        </p:nvSpPr>
        <p:spPr>
          <a:xfrm>
            <a:off x="533400" y="1143000"/>
            <a:ext cx="8077200" cy="5334000"/>
          </a:xfrm>
        </p:spPr>
        <p:txBody>
          <a:bodyPr>
            <a:normAutofit/>
          </a:bodyPr>
          <a:lstStyle/>
          <a:p>
            <a:pPr>
              <a:buNone/>
            </a:pPr>
            <a:r>
              <a:rPr lang="en-US" sz="2000" dirty="0" smtClean="0">
                <a:solidFill>
                  <a:schemeClr val="bg1"/>
                </a:solidFill>
                <a:latin typeface="+mj-lt"/>
              </a:rPr>
              <a:t>General Satellite Messages from ESPC:  </a:t>
            </a:r>
            <a:r>
              <a:rPr lang="en-US" sz="1600" dirty="0" smtClean="0">
                <a:solidFill>
                  <a:schemeClr val="bg1"/>
                </a:solidFill>
                <a:latin typeface="+mj-lt"/>
                <a:hlinkClick r:id="rId2"/>
              </a:rPr>
              <a:t>http://www.ssd.noaa.gov/PS/SATS/messages.html</a:t>
            </a:r>
            <a:endParaRPr lang="en-US" sz="1600" dirty="0" smtClean="0">
              <a:solidFill>
                <a:schemeClr val="bg1"/>
              </a:solidFill>
              <a:latin typeface="+mj-lt"/>
            </a:endParaRPr>
          </a:p>
          <a:p>
            <a:pPr>
              <a:buNone/>
            </a:pPr>
            <a:r>
              <a:rPr lang="en-US" sz="2000" dirty="0" smtClean="0">
                <a:solidFill>
                  <a:schemeClr val="bg1"/>
                </a:solidFill>
                <a:latin typeface="+mj-lt"/>
              </a:rPr>
              <a:t>WMO Bulletins on the GTS (Global Telecommunications System):</a:t>
            </a:r>
          </a:p>
          <a:p>
            <a:pPr lvl="1"/>
            <a:r>
              <a:rPr lang="en-US" sz="1600" dirty="0" smtClean="0">
                <a:solidFill>
                  <a:schemeClr val="bg1"/>
                </a:solidFill>
                <a:latin typeface="+mj-lt"/>
              </a:rPr>
              <a:t>WMO header NOUS71 KNES (AWIPS ID ADANES) for urgent notices (e.g., outages or anomalies) </a:t>
            </a:r>
            <a:r>
              <a:rPr lang="en-US" sz="1600" dirty="0" smtClean="0">
                <a:solidFill>
                  <a:schemeClr val="bg1"/>
                </a:solidFill>
                <a:latin typeface="+mj-lt"/>
                <a:hlinkClick r:id="rId3"/>
              </a:rPr>
              <a:t>http://www.weather.gov/view/validProds.php?prod=ADM&amp;node=KNES</a:t>
            </a:r>
            <a:endParaRPr lang="en-US" sz="1600" dirty="0" smtClean="0">
              <a:solidFill>
                <a:schemeClr val="bg1"/>
              </a:solidFill>
              <a:latin typeface="+mj-lt"/>
            </a:endParaRPr>
          </a:p>
          <a:p>
            <a:pPr lvl="1"/>
            <a:r>
              <a:rPr lang="en-US" sz="1600" dirty="0" smtClean="0">
                <a:solidFill>
                  <a:schemeClr val="bg1"/>
                </a:solidFill>
                <a:latin typeface="+mj-lt"/>
              </a:rPr>
              <a:t>WMO header NOUS72 KNES (AWIPS ID ADMNES) for routine notices (e.g., eclipse schedule, RSO, etc.) </a:t>
            </a:r>
            <a:r>
              <a:rPr lang="en-US" sz="1600" dirty="0" smtClean="0">
                <a:solidFill>
                  <a:schemeClr val="bg1"/>
                </a:solidFill>
                <a:latin typeface="+mj-lt"/>
                <a:hlinkClick r:id="rId4"/>
              </a:rPr>
              <a:t>http://www.weather.gov/view/validProds.php?prod=ADA&amp;node=KNES</a:t>
            </a:r>
            <a:endParaRPr lang="en-US" sz="1600" dirty="0" smtClean="0">
              <a:solidFill>
                <a:schemeClr val="bg1"/>
              </a:solidFill>
              <a:latin typeface="+mj-lt"/>
            </a:endParaRPr>
          </a:p>
          <a:p>
            <a:pPr>
              <a:buNone/>
            </a:pPr>
            <a:r>
              <a:rPr lang="en-US" sz="2000" dirty="0" smtClean="0">
                <a:solidFill>
                  <a:schemeClr val="bg1"/>
                </a:solidFill>
                <a:latin typeface="+mj-lt"/>
              </a:rPr>
              <a:t>Non-Operational Sources:</a:t>
            </a:r>
          </a:p>
          <a:p>
            <a:pPr>
              <a:buNone/>
            </a:pPr>
            <a:r>
              <a:rPr lang="en-US" sz="1600" dirty="0" smtClean="0">
                <a:solidFill>
                  <a:schemeClr val="bg1"/>
                </a:solidFill>
                <a:latin typeface="+mj-lt"/>
              </a:rPr>
              <a:t>	Sat Ops Status:  </a:t>
            </a:r>
            <a:r>
              <a:rPr lang="en-US" sz="1600" dirty="0" smtClean="0">
                <a:solidFill>
                  <a:schemeClr val="bg1"/>
                </a:solidFill>
                <a:latin typeface="+mj-lt"/>
                <a:hlinkClick r:id="rId5"/>
              </a:rPr>
              <a:t>http://www.oso.noaa.gov/daily-news/index.asp</a:t>
            </a:r>
            <a:endParaRPr lang="en-US" sz="1600" dirty="0" smtClean="0">
              <a:solidFill>
                <a:schemeClr val="bg1"/>
              </a:solidFill>
              <a:latin typeface="+mj-lt"/>
            </a:endParaRPr>
          </a:p>
          <a:p>
            <a:pPr>
              <a:buNone/>
            </a:pPr>
            <a:r>
              <a:rPr lang="en-US" sz="1600" dirty="0" smtClean="0">
                <a:solidFill>
                  <a:schemeClr val="bg1"/>
                </a:solidFill>
                <a:latin typeface="+mj-lt"/>
              </a:rPr>
              <a:t>	Twitter:  </a:t>
            </a:r>
            <a:r>
              <a:rPr lang="en-US" sz="1600" dirty="0" smtClean="0">
                <a:solidFill>
                  <a:schemeClr val="bg1"/>
                </a:solidFill>
                <a:latin typeface="+mj-lt"/>
                <a:hlinkClick r:id="rId6"/>
              </a:rPr>
              <a:t>http://twitter.com/noaasatellites</a:t>
            </a:r>
            <a:endParaRPr lang="en-US" sz="1600" dirty="0" smtClean="0">
              <a:solidFill>
                <a:schemeClr val="bg1"/>
              </a:solidFill>
              <a:latin typeface="+mj-lt"/>
            </a:endParaRPr>
          </a:p>
          <a:p>
            <a:pPr>
              <a:buNone/>
            </a:pPr>
            <a:r>
              <a:rPr lang="en-US" sz="1600" dirty="0" smtClean="0">
                <a:solidFill>
                  <a:schemeClr val="bg1"/>
                </a:solidFill>
                <a:latin typeface="+mj-lt"/>
              </a:rPr>
              <a:t>	</a:t>
            </a:r>
            <a:r>
              <a:rPr lang="en-US" sz="1600" dirty="0" err="1" smtClean="0">
                <a:solidFill>
                  <a:schemeClr val="bg1"/>
                </a:solidFill>
                <a:latin typeface="+mj-lt"/>
              </a:rPr>
              <a:t>Facebook</a:t>
            </a:r>
            <a:r>
              <a:rPr lang="en-US" sz="1600" dirty="0" smtClean="0">
                <a:solidFill>
                  <a:schemeClr val="bg1"/>
                </a:solidFill>
                <a:latin typeface="+mj-lt"/>
              </a:rPr>
              <a:t>:  </a:t>
            </a:r>
            <a:r>
              <a:rPr lang="en-US" sz="1600" dirty="0" smtClean="0">
                <a:solidFill>
                  <a:schemeClr val="bg1"/>
                </a:solidFill>
                <a:latin typeface="+mj-lt"/>
                <a:hlinkClick r:id="rId7"/>
              </a:rPr>
              <a:t>https://www.facebook.com/NOAANESDIS</a:t>
            </a:r>
            <a:endParaRPr lang="en-US" sz="1600" dirty="0" smtClean="0">
              <a:solidFill>
                <a:schemeClr val="bg1"/>
              </a:solidFill>
              <a:latin typeface="+mj-lt"/>
            </a:endParaRPr>
          </a:p>
          <a:p>
            <a:pPr>
              <a:buNone/>
            </a:pPr>
            <a:r>
              <a:rPr lang="en-US" sz="1600" dirty="0" smtClean="0">
                <a:solidFill>
                  <a:schemeClr val="bg1"/>
                </a:solidFill>
                <a:latin typeface="+mj-lt"/>
              </a:rPr>
              <a:t>	Press Releases:  </a:t>
            </a:r>
          </a:p>
          <a:p>
            <a:pPr>
              <a:buNone/>
            </a:pPr>
            <a:r>
              <a:rPr lang="en-US" sz="1600" dirty="0" smtClean="0">
                <a:solidFill>
                  <a:schemeClr val="bg1"/>
                </a:solidFill>
                <a:latin typeface="+mj-lt"/>
                <a:hlinkClick r:id="rId8"/>
              </a:rPr>
              <a:t>http://www.nesdis.noaa.gov/news_archives/goes_reposition.html</a:t>
            </a:r>
            <a:endParaRPr lang="en-US" sz="1600" dirty="0" smtClean="0">
              <a:solidFill>
                <a:schemeClr val="bg1"/>
              </a:solidFill>
              <a:latin typeface="+mj-lt"/>
            </a:endParaRPr>
          </a:p>
          <a:p>
            <a:pPr>
              <a:buNone/>
            </a:pPr>
            <a:r>
              <a:rPr lang="en-US" sz="1600" dirty="0" smtClean="0">
                <a:solidFill>
                  <a:schemeClr val="bg1"/>
                </a:solidFill>
                <a:latin typeface="+mj-lt"/>
                <a:hlinkClick r:id="rId9"/>
              </a:rPr>
              <a:t>http://www.nesdis.noaa.gov/news_archives/goes_resumes.html</a:t>
            </a:r>
            <a:endParaRPr lang="en-US" sz="1600" dirty="0" smtClean="0">
              <a:solidFill>
                <a:schemeClr val="bg1"/>
              </a:solidFill>
              <a:latin typeface="+mj-lt"/>
            </a:endParaRPr>
          </a:p>
        </p:txBody>
      </p:sp>
      <p:sp>
        <p:nvSpPr>
          <p:cNvPr id="4" name="Footer Placeholder 5"/>
          <p:cNvSpPr>
            <a:spLocks noGrp="1"/>
          </p:cNvSpPr>
          <p:nvPr>
            <p:ph type="ftr" sz="quarter" idx="10"/>
          </p:nvPr>
        </p:nvSpPr>
        <p:spPr>
          <a:xfrm>
            <a:off x="0" y="6553200"/>
            <a:ext cx="8077200" cy="304800"/>
          </a:xfrm>
        </p:spPr>
        <p:txBody>
          <a:bodyPr/>
          <a:lstStyle/>
          <a:p>
            <a:pPr>
              <a:defRPr/>
            </a:pPr>
            <a:r>
              <a:rPr lang="fr-FR" dirty="0" smtClean="0">
                <a:solidFill>
                  <a:srgbClr val="0D6B6D"/>
                </a:solidFill>
              </a:rPr>
              <a:t>NOAA Satellite and Information Service:  National </a:t>
            </a:r>
            <a:r>
              <a:rPr lang="fr-FR" dirty="0" err="1" smtClean="0">
                <a:solidFill>
                  <a:srgbClr val="0D6B6D"/>
                </a:solidFill>
              </a:rPr>
              <a:t>Environmental</a:t>
            </a:r>
            <a:r>
              <a:rPr lang="fr-FR" dirty="0" smtClean="0">
                <a:solidFill>
                  <a:srgbClr val="0D6B6D"/>
                </a:solidFill>
              </a:rPr>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371600"/>
          </a:xfrm>
        </p:spPr>
        <p:txBody>
          <a:bodyPr/>
          <a:lstStyle/>
          <a:p>
            <a:r>
              <a:rPr lang="en-US" dirty="0" smtClean="0"/>
              <a:t>Erroneous change to the GOES-13 CONUS frame coordinates</a:t>
            </a:r>
            <a:endParaRPr lang="en-US" dirty="0"/>
          </a:p>
        </p:txBody>
      </p:sp>
      <p:sp>
        <p:nvSpPr>
          <p:cNvPr id="8" name="Content Placeholder 3"/>
          <p:cNvSpPr>
            <a:spLocks noGrp="1"/>
          </p:cNvSpPr>
          <p:nvPr>
            <p:ph sz="half" idx="1"/>
          </p:nvPr>
        </p:nvSpPr>
        <p:spPr/>
        <p:txBody>
          <a:bodyPr/>
          <a:lstStyle/>
          <a:p>
            <a:pPr marL="228600" lvl="2" indent="0">
              <a:buNone/>
            </a:pPr>
            <a:endParaRPr lang="en-US" sz="2000" dirty="0" smtClean="0">
              <a:solidFill>
                <a:schemeClr val="bg1"/>
              </a:solidFill>
              <a:latin typeface="+mj-lt"/>
            </a:endParaRPr>
          </a:p>
          <a:p>
            <a:pPr marL="228600" lvl="2" indent="0">
              <a:buNone/>
            </a:pPr>
            <a:endParaRPr lang="en-US" sz="2000" dirty="0" smtClean="0">
              <a:solidFill>
                <a:schemeClr val="bg1"/>
              </a:solidFill>
              <a:latin typeface="+mj-lt"/>
            </a:endParaRPr>
          </a:p>
          <a:p>
            <a:pPr marL="228600" lvl="2" indent="0">
              <a:buNone/>
            </a:pPr>
            <a:endParaRPr lang="en-US" sz="2000" dirty="0" smtClean="0">
              <a:solidFill>
                <a:schemeClr val="bg1"/>
              </a:solidFill>
              <a:latin typeface="+mj-lt"/>
            </a:endParaRPr>
          </a:p>
          <a:p>
            <a:pPr marL="228600" lvl="1" indent="0">
              <a:buNone/>
            </a:pPr>
            <a:endParaRPr lang="en-US" dirty="0" smtClean="0">
              <a:solidFill>
                <a:schemeClr val="bg1"/>
              </a:solidFill>
              <a:latin typeface="+mj-lt"/>
            </a:endParaRPr>
          </a:p>
        </p:txBody>
      </p:sp>
      <p:pic>
        <p:nvPicPr>
          <p:cNvPr id="11" name="Content Placeholder 10" descr="G13_domain.png"/>
          <p:cNvPicPr>
            <a:picLocks noGrp="1" noChangeAspect="1"/>
          </p:cNvPicPr>
          <p:nvPr>
            <p:ph sz="half" idx="2"/>
          </p:nvPr>
        </p:nvPicPr>
        <p:blipFill>
          <a:blip r:embed="rId3" cstate="print"/>
          <a:stretch>
            <a:fillRect/>
          </a:stretch>
        </p:blipFill>
        <p:spPr>
          <a:xfrm>
            <a:off x="4876800" y="1600200"/>
            <a:ext cx="3771900" cy="4720294"/>
          </a:xfrm>
        </p:spPr>
      </p:pic>
      <p:sp>
        <p:nvSpPr>
          <p:cNvPr id="7" name="Rectangle 6"/>
          <p:cNvSpPr/>
          <p:nvPr/>
        </p:nvSpPr>
        <p:spPr>
          <a:xfrm>
            <a:off x="381000" y="1219200"/>
            <a:ext cx="8382000" cy="1384995"/>
          </a:xfrm>
          <a:prstGeom prst="rect">
            <a:avLst/>
          </a:prstGeom>
        </p:spPr>
        <p:txBody>
          <a:bodyPr wrap="square">
            <a:spAutoFit/>
          </a:bodyPr>
          <a:lstStyle/>
          <a:p>
            <a:r>
              <a:rPr lang="en-US" sz="2400" dirty="0" smtClean="0">
                <a:solidFill>
                  <a:schemeClr val="bg1"/>
                </a:solidFill>
                <a:latin typeface="+mj-lt"/>
              </a:rPr>
              <a:t/>
            </a:r>
            <a:br>
              <a:rPr lang="en-US" sz="2400" dirty="0" smtClean="0">
                <a:solidFill>
                  <a:schemeClr val="bg1"/>
                </a:solidFill>
                <a:latin typeface="+mj-lt"/>
              </a:rPr>
            </a:br>
            <a:endParaRPr lang="en-US" sz="2400" dirty="0" smtClean="0">
              <a:solidFill>
                <a:schemeClr val="bg1"/>
              </a:solidFill>
              <a:latin typeface="+mj-lt"/>
            </a:endParaRPr>
          </a:p>
          <a:p>
            <a:r>
              <a:rPr lang="en-US" dirty="0" smtClean="0"/>
              <a:t/>
            </a:r>
            <a:br>
              <a:rPr lang="en-US" dirty="0" smtClean="0"/>
            </a:br>
            <a:endParaRPr lang="en-US" dirty="0"/>
          </a:p>
        </p:txBody>
      </p:sp>
      <p:sp>
        <p:nvSpPr>
          <p:cNvPr id="16" name="Rectangle 15"/>
          <p:cNvSpPr/>
          <p:nvPr/>
        </p:nvSpPr>
        <p:spPr>
          <a:xfrm>
            <a:off x="381000" y="1752600"/>
            <a:ext cx="4572000" cy="6617196"/>
          </a:xfrm>
          <a:prstGeom prst="rect">
            <a:avLst/>
          </a:prstGeom>
        </p:spPr>
        <p:txBody>
          <a:bodyPr>
            <a:spAutoFit/>
          </a:bodyPr>
          <a:lstStyle/>
          <a:p>
            <a:r>
              <a:rPr lang="en-US" sz="2000" dirty="0" smtClean="0">
                <a:solidFill>
                  <a:schemeClr val="bg1"/>
                </a:solidFill>
                <a:latin typeface="+mj-lt"/>
              </a:rPr>
              <a:t>Since August 24 2012, users noticed that the CONUS sector has been missing data over the western US coast, most noticeably over California</a:t>
            </a:r>
          </a:p>
          <a:p>
            <a:endParaRPr lang="en-US" sz="2000" dirty="0" smtClean="0">
              <a:solidFill>
                <a:schemeClr val="bg1"/>
              </a:solidFill>
              <a:latin typeface="+mj-lt"/>
            </a:endParaRPr>
          </a:p>
          <a:p>
            <a:r>
              <a:rPr lang="en-US" sz="2000" dirty="0" smtClean="0">
                <a:solidFill>
                  <a:schemeClr val="bg1"/>
                </a:solidFill>
                <a:latin typeface="+mj-lt"/>
              </a:rPr>
              <a:t>A schedule was promoted into operations that contained erroneous frame coordinates on August 24 2012.  </a:t>
            </a:r>
          </a:p>
          <a:p>
            <a:endParaRPr lang="en-US" sz="2000" dirty="0" smtClean="0">
              <a:solidFill>
                <a:schemeClr val="bg1"/>
              </a:solidFill>
              <a:latin typeface="+mj-lt"/>
            </a:endParaRPr>
          </a:p>
          <a:p>
            <a:r>
              <a:rPr lang="en-US" sz="2000" dirty="0" smtClean="0">
                <a:solidFill>
                  <a:schemeClr val="bg1"/>
                </a:solidFill>
                <a:latin typeface="+mj-lt"/>
              </a:rPr>
              <a:t>First fixed image at September 21, 2012 0102 UTC </a:t>
            </a:r>
          </a:p>
          <a:p>
            <a:endParaRPr lang="en-US" sz="2000" dirty="0" smtClean="0">
              <a:solidFill>
                <a:schemeClr val="bg1"/>
              </a:solidFill>
              <a:latin typeface="+mj-lt"/>
            </a:endParaRPr>
          </a:p>
          <a:p>
            <a:r>
              <a:rPr lang="en-US" sz="2000" dirty="0" smtClean="0">
                <a:solidFill>
                  <a:schemeClr val="bg1"/>
                </a:solidFill>
                <a:latin typeface="+mj-lt"/>
              </a:rPr>
              <a:t>Length of Impact:  28 days</a:t>
            </a:r>
          </a:p>
          <a:p>
            <a:endParaRPr lang="en-US" sz="2000" dirty="0" smtClean="0">
              <a:solidFill>
                <a:schemeClr val="bg1"/>
              </a:solidFill>
              <a:latin typeface="+mj-lt"/>
            </a:endParaRPr>
          </a:p>
          <a:p>
            <a:endParaRPr lang="en-US" sz="2000" dirty="0" smtClean="0">
              <a:solidFill>
                <a:schemeClr val="bg1"/>
              </a:solidFill>
              <a:latin typeface="+mj-lt"/>
            </a:endParaRPr>
          </a:p>
          <a:p>
            <a:endParaRPr lang="en-US" sz="2000" dirty="0" smtClean="0">
              <a:solidFill>
                <a:schemeClr val="bg1"/>
              </a:solidFill>
              <a:latin typeface="+mj-lt"/>
            </a:endParaRPr>
          </a:p>
          <a:p>
            <a:endParaRPr lang="en-US" sz="2000" dirty="0" smtClean="0">
              <a:solidFill>
                <a:schemeClr val="bg1"/>
              </a:solidFill>
              <a:latin typeface="+mj-lt"/>
            </a:endParaRPr>
          </a:p>
          <a:p>
            <a:endParaRPr lang="en-US" sz="2000" dirty="0" smtClean="0">
              <a:solidFill>
                <a:schemeClr val="bg1"/>
              </a:solidFill>
              <a:latin typeface="+mj-lt"/>
            </a:endParaRPr>
          </a:p>
          <a:p>
            <a:endParaRPr lang="en-US" sz="2000" dirty="0" smtClean="0">
              <a:solidFill>
                <a:schemeClr val="bg1"/>
              </a:solidFill>
              <a:latin typeface="+mj-lt"/>
            </a:endParaRPr>
          </a:p>
          <a:p>
            <a:endParaRPr lang="en-US" sz="2000" dirty="0" smtClean="0">
              <a:solidFill>
                <a:schemeClr val="bg1"/>
              </a:solidFill>
              <a:latin typeface="+mj-lt"/>
            </a:endParaRPr>
          </a:p>
          <a:p>
            <a:endParaRPr lang="en-US" sz="2400" dirty="0">
              <a:solidFill>
                <a:schemeClr val="bg1"/>
              </a:solidFill>
              <a:latin typeface="+mj-lt"/>
            </a:endParaRPr>
          </a:p>
        </p:txBody>
      </p:sp>
      <p:sp>
        <p:nvSpPr>
          <p:cNvPr id="22" name="Footer Placeholder 4"/>
          <p:cNvSpPr>
            <a:spLocks noGrp="1"/>
          </p:cNvSpPr>
          <p:nvPr>
            <p:ph type="ftr" sz="quarter" idx="10"/>
          </p:nvPr>
        </p:nvSpPr>
        <p:spPr>
          <a:xfrm>
            <a:off x="0" y="6553200"/>
            <a:ext cx="8077200" cy="304800"/>
          </a:xfrm>
        </p:spPr>
        <p:txBody>
          <a:bodyPr/>
          <a:lstStyle/>
          <a:p>
            <a:pPr>
              <a:defRPr/>
            </a:pPr>
            <a:r>
              <a:rPr lang="fr-FR" dirty="0" smtClean="0">
                <a:solidFill>
                  <a:srgbClr val="0D6B6D"/>
                </a:solidFill>
              </a:rPr>
              <a:t>NOAA Satellite and Information Service:  National </a:t>
            </a:r>
            <a:r>
              <a:rPr lang="fr-FR" dirty="0" err="1" smtClean="0">
                <a:solidFill>
                  <a:srgbClr val="0D6B6D"/>
                </a:solidFill>
              </a:rPr>
              <a:t>Environmental</a:t>
            </a:r>
            <a:r>
              <a:rPr lang="fr-FR" dirty="0" smtClean="0">
                <a:solidFill>
                  <a:srgbClr val="0D6B6D"/>
                </a:solidFill>
              </a:rPr>
              <a:t> Satellite, Data, and Information Service (NESDIS)</a:t>
            </a:r>
            <a:endParaRPr lang="en-US" dirty="0">
              <a:solidFill>
                <a:srgbClr val="0D6B6D"/>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Operational GOES Update</a:t>
            </a:r>
            <a:endParaRPr lang="en-US" dirty="0"/>
          </a:p>
        </p:txBody>
      </p:sp>
      <p:sp>
        <p:nvSpPr>
          <p:cNvPr id="5" name="Footer Placeholder 4"/>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7" name="Slide Number Placeholder 6"/>
          <p:cNvSpPr>
            <a:spLocks noGrp="1"/>
          </p:cNvSpPr>
          <p:nvPr>
            <p:ph type="sldNum" sz="quarter" idx="11"/>
          </p:nvPr>
        </p:nvSpPr>
        <p:spPr/>
        <p:txBody>
          <a:bodyPr/>
          <a:lstStyle/>
          <a:p>
            <a:pPr>
              <a:defRPr/>
            </a:pPr>
            <a:fld id="{347C6090-0D14-4E48-AC7F-CFA9DF5D3915}" type="slidenum">
              <a:rPr lang="en-US" smtClean="0"/>
              <a:pPr>
                <a:defRPr/>
              </a:pPr>
              <a:t>16</a:t>
            </a:fld>
            <a:endParaRPr lang="en-US"/>
          </a:p>
        </p:txBody>
      </p:sp>
      <p:sp>
        <p:nvSpPr>
          <p:cNvPr id="8" name="Slide Number Placeholder 7"/>
          <p:cNvSpPr>
            <a:spLocks noGrp="1"/>
          </p:cNvSpPr>
          <p:nvPr>
            <p:ph type="sldNum" sz="quarter" idx="4294967295"/>
          </p:nvPr>
        </p:nvSpPr>
        <p:spPr>
          <a:xfrm>
            <a:off x="7010400" y="6553200"/>
            <a:ext cx="2133600" cy="304800"/>
          </a:xfrm>
        </p:spPr>
        <p:txBody>
          <a:bodyPr/>
          <a:lstStyle/>
          <a:p>
            <a:pPr>
              <a:defRPr/>
            </a:pPr>
            <a:fld id="{538C7A84-75A6-4B72-8CDB-8BB0C63D616E}" type="slidenum">
              <a:rPr lang="en-US" smtClean="0"/>
              <a:pPr>
                <a:defRPr/>
              </a:pPr>
              <a:t>16</a:t>
            </a:fld>
            <a:endParaRPr lang="en-US"/>
          </a:p>
        </p:txBody>
      </p:sp>
      <p:pic>
        <p:nvPicPr>
          <p:cNvPr id="64514" name="Picture 2" descr="GOES Flyout Schedule"/>
          <p:cNvPicPr>
            <a:picLocks noGrp="1" noChangeAspect="1" noChangeArrowheads="1"/>
          </p:cNvPicPr>
          <p:nvPr>
            <p:ph idx="1"/>
          </p:nvPr>
        </p:nvPicPr>
        <p:blipFill>
          <a:blip r:embed="rId2" cstate="print"/>
          <a:srcRect/>
          <a:stretch>
            <a:fillRect/>
          </a:stretch>
        </p:blipFill>
        <p:spPr bwMode="auto">
          <a:xfrm>
            <a:off x="914400" y="990599"/>
            <a:ext cx="7274889" cy="5684113"/>
          </a:xfrm>
          <a:prstGeom prst="rect">
            <a:avLst/>
          </a:prstGeom>
          <a:noFill/>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64"/>
          <p:cNvSpPr>
            <a:spLocks noGrp="1"/>
          </p:cNvSpPr>
          <p:nvPr>
            <p:ph sz="quarter" idx="4"/>
          </p:nvPr>
        </p:nvSpPr>
        <p:spPr>
          <a:xfrm>
            <a:off x="4572000" y="3810000"/>
            <a:ext cx="4572000" cy="4149725"/>
          </a:xfrm>
        </p:spPr>
        <p:txBody>
          <a:bodyPr/>
          <a:lstStyle/>
          <a:p>
            <a:pPr marL="114300" indent="-114300">
              <a:spcBef>
                <a:spcPct val="50000"/>
              </a:spcBef>
              <a:buFont typeface="Arial" charset="0"/>
              <a:buChar char="•"/>
            </a:pPr>
            <a:r>
              <a:rPr lang="en-US" dirty="0" smtClean="0">
                <a:solidFill>
                  <a:schemeClr val="bg1"/>
                </a:solidFill>
              </a:rPr>
              <a:t>Each satellite provides world-wide coverage every 12 hours (6-hour global sampling for the pair)</a:t>
            </a:r>
          </a:p>
          <a:p>
            <a:pPr marL="114300" indent="-114300">
              <a:spcBef>
                <a:spcPct val="50000"/>
              </a:spcBef>
              <a:buFont typeface="Arial" charset="0"/>
              <a:buChar char="•"/>
            </a:pPr>
            <a:r>
              <a:rPr lang="en-US" dirty="0" smtClean="0">
                <a:solidFill>
                  <a:schemeClr val="bg1"/>
                </a:solidFill>
              </a:rPr>
              <a:t>Directly broadcasts data to global users</a:t>
            </a:r>
          </a:p>
          <a:p>
            <a:pPr marL="114300" indent="-114300">
              <a:spcBef>
                <a:spcPct val="50000"/>
              </a:spcBef>
              <a:buFont typeface="Arial" charset="0"/>
              <a:buChar char="•"/>
            </a:pPr>
            <a:r>
              <a:rPr lang="en-US" dirty="0" smtClean="0">
                <a:solidFill>
                  <a:schemeClr val="bg1"/>
                </a:solidFill>
              </a:rPr>
              <a:t>Continuity of operations since early 1960s</a:t>
            </a:r>
          </a:p>
          <a:p>
            <a:endParaRPr lang="en-US" dirty="0"/>
          </a:p>
        </p:txBody>
      </p:sp>
      <p:sp>
        <p:nvSpPr>
          <p:cNvPr id="7" name="Title 6"/>
          <p:cNvSpPr>
            <a:spLocks noGrp="1"/>
          </p:cNvSpPr>
          <p:nvPr>
            <p:ph type="title"/>
          </p:nvPr>
        </p:nvSpPr>
        <p:spPr/>
        <p:txBody>
          <a:bodyPr>
            <a:normAutofit/>
          </a:bodyPr>
          <a:lstStyle/>
          <a:p>
            <a:r>
              <a:rPr lang="en-US" dirty="0" smtClean="0"/>
              <a:t>POES Constellation</a:t>
            </a:r>
            <a:endParaRPr lang="en-US" dirty="0"/>
          </a:p>
        </p:txBody>
      </p:sp>
      <p:sp>
        <p:nvSpPr>
          <p:cNvPr id="8" name="Rectangle 16"/>
          <p:cNvSpPr>
            <a:spLocks noChangeArrowheads="1"/>
          </p:cNvSpPr>
          <p:nvPr/>
        </p:nvSpPr>
        <p:spPr bwMode="auto">
          <a:xfrm>
            <a:off x="304800" y="3886200"/>
            <a:ext cx="4038600" cy="2462213"/>
          </a:xfrm>
          <a:prstGeom prst="rect">
            <a:avLst/>
          </a:prstGeom>
          <a:noFill/>
          <a:ln w="9525">
            <a:noFill/>
            <a:miter lim="800000"/>
            <a:headEnd/>
            <a:tailEnd/>
          </a:ln>
        </p:spPr>
        <p:txBody>
          <a:bodyPr wrap="square">
            <a:spAutoFit/>
          </a:bodyPr>
          <a:lstStyle/>
          <a:p>
            <a:pPr marL="114300" indent="-114300">
              <a:lnSpc>
                <a:spcPct val="90000"/>
              </a:lnSpc>
              <a:spcBef>
                <a:spcPct val="50000"/>
              </a:spcBef>
              <a:buFont typeface="Arial" charset="0"/>
              <a:buChar char="•"/>
            </a:pPr>
            <a:r>
              <a:rPr lang="en-US" sz="2000" dirty="0">
                <a:solidFill>
                  <a:schemeClr val="bg1"/>
                </a:solidFill>
                <a:latin typeface="+mj-lt"/>
              </a:rPr>
              <a:t>Two polar operational satellites; one in morning and one in afternoon </a:t>
            </a:r>
            <a:r>
              <a:rPr lang="en-US" sz="2000" dirty="0" smtClean="0">
                <a:solidFill>
                  <a:schemeClr val="bg1"/>
                </a:solidFill>
                <a:latin typeface="+mj-lt"/>
              </a:rPr>
              <a:t>orbit.  Each orbit is 102 minutes</a:t>
            </a:r>
          </a:p>
          <a:p>
            <a:pPr marL="114300" indent="-114300">
              <a:lnSpc>
                <a:spcPct val="90000"/>
              </a:lnSpc>
              <a:spcBef>
                <a:spcPct val="50000"/>
              </a:spcBef>
              <a:buFont typeface="Arial" charset="0"/>
              <a:buChar char="•"/>
            </a:pPr>
            <a:r>
              <a:rPr lang="en-US" sz="2000" dirty="0" smtClean="0">
                <a:solidFill>
                  <a:schemeClr val="bg1"/>
                </a:solidFill>
                <a:latin typeface="+mj-lt"/>
              </a:rPr>
              <a:t>Since May 2007, NOAA using EUMETSAT satellite operationally for mid-morning orbit through NOAA/EUMETSAT partnership</a:t>
            </a:r>
          </a:p>
        </p:txBody>
      </p:sp>
      <p:sp>
        <p:nvSpPr>
          <p:cNvPr id="9" name="Text Box 19"/>
          <p:cNvSpPr txBox="1">
            <a:spLocks noChangeArrowheads="1"/>
          </p:cNvSpPr>
          <p:nvPr/>
        </p:nvSpPr>
        <p:spPr bwMode="auto">
          <a:xfrm>
            <a:off x="5105400" y="1219200"/>
            <a:ext cx="3200400" cy="707886"/>
          </a:xfrm>
          <a:prstGeom prst="rect">
            <a:avLst/>
          </a:prstGeom>
          <a:noFill/>
          <a:ln w="9525">
            <a:noFill/>
            <a:miter lim="800000"/>
            <a:headEnd/>
            <a:tailEnd/>
          </a:ln>
        </p:spPr>
        <p:txBody>
          <a:bodyPr wrap="square">
            <a:spAutoFit/>
          </a:bodyPr>
          <a:lstStyle/>
          <a:p>
            <a:pPr algn="ctr">
              <a:spcBef>
                <a:spcPct val="50000"/>
              </a:spcBef>
            </a:pPr>
            <a:r>
              <a:rPr lang="en-US" sz="2000" dirty="0">
                <a:solidFill>
                  <a:schemeClr val="bg1"/>
                </a:solidFill>
                <a:latin typeface="+mj-lt"/>
              </a:rPr>
              <a:t>2 </a:t>
            </a:r>
            <a:r>
              <a:rPr lang="en-US" sz="2000" dirty="0" smtClean="0">
                <a:solidFill>
                  <a:schemeClr val="bg1"/>
                </a:solidFill>
                <a:latin typeface="+mj-lt"/>
              </a:rPr>
              <a:t>pm Orbit (NOAA-19)</a:t>
            </a:r>
            <a:r>
              <a:rPr lang="en-US" sz="2000" dirty="0"/>
              <a:t/>
            </a:r>
            <a:br>
              <a:rPr lang="en-US" sz="2000" dirty="0"/>
            </a:br>
            <a:endParaRPr lang="en-US" sz="2000" dirty="0"/>
          </a:p>
        </p:txBody>
      </p:sp>
      <p:sp>
        <p:nvSpPr>
          <p:cNvPr id="10" name="Text Box 20"/>
          <p:cNvSpPr txBox="1">
            <a:spLocks noChangeArrowheads="1"/>
          </p:cNvSpPr>
          <p:nvPr/>
        </p:nvSpPr>
        <p:spPr bwMode="auto">
          <a:xfrm>
            <a:off x="457200" y="1143000"/>
            <a:ext cx="3429000" cy="707886"/>
          </a:xfrm>
          <a:prstGeom prst="rect">
            <a:avLst/>
          </a:prstGeom>
          <a:noFill/>
          <a:ln w="9525" algn="ctr">
            <a:noFill/>
            <a:miter lim="800000"/>
            <a:headEnd/>
            <a:tailEnd/>
          </a:ln>
        </p:spPr>
        <p:txBody>
          <a:bodyPr wrap="square">
            <a:spAutoFit/>
          </a:bodyPr>
          <a:lstStyle/>
          <a:p>
            <a:pPr algn="ctr">
              <a:spcBef>
                <a:spcPct val="50000"/>
              </a:spcBef>
            </a:pPr>
            <a:r>
              <a:rPr lang="en-US" sz="2000" dirty="0">
                <a:solidFill>
                  <a:schemeClr val="bg1"/>
                </a:solidFill>
                <a:latin typeface="+mj-lt"/>
              </a:rPr>
              <a:t>10 </a:t>
            </a:r>
            <a:r>
              <a:rPr lang="en-US" sz="2000" dirty="0" smtClean="0">
                <a:solidFill>
                  <a:schemeClr val="bg1"/>
                </a:solidFill>
                <a:latin typeface="+mj-lt"/>
              </a:rPr>
              <a:t>am Orbit (Metop-A)</a:t>
            </a:r>
            <a:r>
              <a:rPr lang="en-US" sz="2000" dirty="0">
                <a:solidFill>
                  <a:schemeClr val="bg1"/>
                </a:solidFill>
              </a:rPr>
              <a:t/>
            </a:r>
            <a:br>
              <a:rPr lang="en-US" sz="2000" dirty="0">
                <a:solidFill>
                  <a:schemeClr val="bg1"/>
                </a:solidFill>
              </a:rPr>
            </a:br>
            <a:endParaRPr lang="en-US" sz="2000" dirty="0">
              <a:solidFill>
                <a:schemeClr val="bg1"/>
              </a:solidFill>
            </a:endParaRPr>
          </a:p>
        </p:txBody>
      </p:sp>
      <p:pic>
        <p:nvPicPr>
          <p:cNvPr id="11" name="Picture 21" descr="Orbits 00Z 1400"/>
          <p:cNvPicPr>
            <a:picLocks noChangeAspect="1" noChangeArrowheads="1"/>
          </p:cNvPicPr>
          <p:nvPr/>
        </p:nvPicPr>
        <p:blipFill>
          <a:blip r:embed="rId2" cstate="email"/>
          <a:srcRect/>
          <a:stretch>
            <a:fillRect/>
          </a:stretch>
        </p:blipFill>
        <p:spPr bwMode="auto">
          <a:xfrm>
            <a:off x="4724400" y="1752600"/>
            <a:ext cx="3657601" cy="1833339"/>
          </a:xfrm>
          <a:prstGeom prst="rect">
            <a:avLst/>
          </a:prstGeom>
          <a:ln>
            <a:headEnd/>
            <a:tailEnd/>
          </a:ln>
        </p:spPr>
        <p:style>
          <a:lnRef idx="0">
            <a:schemeClr val="dk1"/>
          </a:lnRef>
          <a:fillRef idx="3">
            <a:schemeClr val="dk1"/>
          </a:fillRef>
          <a:effectRef idx="3">
            <a:schemeClr val="dk1"/>
          </a:effectRef>
          <a:fontRef idx="minor">
            <a:schemeClr val="lt1"/>
          </a:fontRef>
        </p:style>
      </p:pic>
      <p:pic>
        <p:nvPicPr>
          <p:cNvPr id="12" name="Picture 22" descr="Orbits 00Z 1000"/>
          <p:cNvPicPr>
            <a:picLocks noChangeAspect="1" noChangeArrowheads="1"/>
          </p:cNvPicPr>
          <p:nvPr/>
        </p:nvPicPr>
        <p:blipFill>
          <a:blip r:embed="rId3" cstate="email"/>
          <a:srcRect/>
          <a:stretch>
            <a:fillRect/>
          </a:stretch>
        </p:blipFill>
        <p:spPr bwMode="auto">
          <a:xfrm>
            <a:off x="533400" y="1752600"/>
            <a:ext cx="3654880" cy="1831975"/>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66"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POES Update</a:t>
            </a:r>
            <a:endParaRPr lang="en-US" dirty="0"/>
          </a:p>
        </p:txBody>
      </p:sp>
      <p:sp>
        <p:nvSpPr>
          <p:cNvPr id="4" name="Footer Placeholder 3"/>
          <p:cNvSpPr>
            <a:spLocks noGrp="1"/>
          </p:cNvSpPr>
          <p:nvPr>
            <p:ph type="ftr" sz="quarter" idx="10"/>
          </p:nvPr>
        </p:nvSpPr>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18</a:t>
            </a:fld>
            <a:endParaRPr lang="en-US"/>
          </a:p>
        </p:txBody>
      </p:sp>
      <p:pic>
        <p:nvPicPr>
          <p:cNvPr id="66562" name="Picture 2" descr="GOES Flyout Schedule"/>
          <p:cNvPicPr>
            <a:picLocks noChangeAspect="1" noChangeArrowheads="1"/>
          </p:cNvPicPr>
          <p:nvPr/>
        </p:nvPicPr>
        <p:blipFill>
          <a:blip r:embed="rId2" cstate="print"/>
          <a:srcRect/>
          <a:stretch>
            <a:fillRect/>
          </a:stretch>
        </p:blipFill>
        <p:spPr bwMode="auto">
          <a:xfrm>
            <a:off x="1066800" y="1143000"/>
            <a:ext cx="6781800" cy="5298848"/>
          </a:xfrm>
          <a:prstGeom prst="rect">
            <a:avLst/>
          </a:prstGeom>
          <a:noFill/>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57200" y="4267200"/>
            <a:ext cx="3166661" cy="2109788"/>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2" name="Title 1"/>
          <p:cNvSpPr>
            <a:spLocks noGrp="1"/>
          </p:cNvSpPr>
          <p:nvPr>
            <p:ph type="title"/>
          </p:nvPr>
        </p:nvSpPr>
        <p:spPr>
          <a:xfrm>
            <a:off x="914400" y="0"/>
            <a:ext cx="8229600" cy="1020762"/>
          </a:xfrm>
        </p:spPr>
        <p:txBody>
          <a:bodyPr/>
          <a:lstStyle/>
          <a:p>
            <a:r>
              <a:rPr lang="en-US" dirty="0" smtClean="0"/>
              <a:t>Direct Broadcast Services</a:t>
            </a:r>
            <a:endParaRPr lang="en-US" dirty="0"/>
          </a:p>
        </p:txBody>
      </p:sp>
      <p:sp>
        <p:nvSpPr>
          <p:cNvPr id="3" name="Content Placeholder 2"/>
          <p:cNvSpPr>
            <a:spLocks noGrp="1"/>
          </p:cNvSpPr>
          <p:nvPr>
            <p:ph idx="1"/>
          </p:nvPr>
        </p:nvSpPr>
        <p:spPr>
          <a:xfrm>
            <a:off x="0" y="1143000"/>
            <a:ext cx="8534400" cy="5030787"/>
          </a:xfrm>
        </p:spPr>
        <p:txBody>
          <a:bodyPr>
            <a:normAutofit/>
          </a:bodyPr>
          <a:lstStyle/>
          <a:p>
            <a:pPr marL="171450" indent="-171450">
              <a:spcBef>
                <a:spcPts val="600"/>
              </a:spcBef>
              <a:buNone/>
            </a:pPr>
            <a:r>
              <a:rPr lang="en-US" sz="2000" dirty="0" smtClean="0">
                <a:solidFill>
                  <a:schemeClr val="bg1"/>
                </a:solidFill>
                <a:latin typeface="+mj-lt"/>
              </a:rPr>
              <a:t>SARSAT (Search and Rescue Satellite Aided Tracking)</a:t>
            </a:r>
          </a:p>
          <a:p>
            <a:pPr marL="171450" indent="-171450">
              <a:spcBef>
                <a:spcPts val="600"/>
              </a:spcBef>
              <a:buNone/>
            </a:pPr>
            <a:r>
              <a:rPr lang="en-US" sz="2000" dirty="0" smtClean="0">
                <a:solidFill>
                  <a:schemeClr val="bg1"/>
                </a:solidFill>
                <a:latin typeface="+mj-lt"/>
              </a:rPr>
              <a:t>Argos (Global Data Collection and Relay System)</a:t>
            </a:r>
          </a:p>
          <a:p>
            <a:pPr marL="171450" indent="-171450">
              <a:spcBef>
                <a:spcPts val="600"/>
              </a:spcBef>
              <a:buNone/>
            </a:pPr>
            <a:r>
              <a:rPr lang="en-US" sz="2000" dirty="0" smtClean="0">
                <a:solidFill>
                  <a:schemeClr val="bg1"/>
                </a:solidFill>
                <a:latin typeface="+mj-lt"/>
              </a:rPr>
              <a:t>GOES DCS (Data Collection System)</a:t>
            </a:r>
          </a:p>
          <a:p>
            <a:pPr marL="171450" indent="-171450">
              <a:spcBef>
                <a:spcPts val="600"/>
              </a:spcBef>
              <a:buNone/>
            </a:pPr>
            <a:r>
              <a:rPr lang="en-US" sz="2000" dirty="0" smtClean="0">
                <a:solidFill>
                  <a:schemeClr val="bg1"/>
                </a:solidFill>
                <a:latin typeface="+mj-lt"/>
              </a:rPr>
              <a:t>Broadcast Services</a:t>
            </a:r>
          </a:p>
          <a:p>
            <a:pPr marL="342900" lvl="1" indent="-171450">
              <a:spcBef>
                <a:spcPts val="600"/>
              </a:spcBef>
              <a:buNone/>
            </a:pPr>
            <a:r>
              <a:rPr lang="en-US" sz="2000" dirty="0" smtClean="0">
                <a:solidFill>
                  <a:schemeClr val="bg1"/>
                </a:solidFill>
                <a:latin typeface="+mj-lt"/>
              </a:rPr>
              <a:t>	</a:t>
            </a:r>
            <a:r>
              <a:rPr lang="en-US" dirty="0" err="1" smtClean="0">
                <a:solidFill>
                  <a:schemeClr val="bg1"/>
                </a:solidFill>
              </a:rPr>
              <a:t>GEONETCast</a:t>
            </a:r>
            <a:r>
              <a:rPr lang="en-US" dirty="0" smtClean="0">
                <a:solidFill>
                  <a:schemeClr val="bg1"/>
                </a:solidFill>
              </a:rPr>
              <a:t> Americas</a:t>
            </a:r>
            <a:endParaRPr lang="en-US" sz="2000" dirty="0" smtClean="0">
              <a:solidFill>
                <a:schemeClr val="bg1"/>
              </a:solidFill>
              <a:latin typeface="+mj-lt"/>
            </a:endParaRPr>
          </a:p>
          <a:p>
            <a:pPr marL="342900" lvl="1" indent="-171450">
              <a:spcBef>
                <a:spcPts val="600"/>
              </a:spcBef>
              <a:buNone/>
            </a:pPr>
            <a:r>
              <a:rPr lang="en-US" sz="2000" dirty="0" smtClean="0">
                <a:solidFill>
                  <a:schemeClr val="bg1"/>
                </a:solidFill>
                <a:latin typeface="+mj-lt"/>
              </a:rPr>
              <a:t>	EMWIN (Emergency Managers Weather Information Network)</a:t>
            </a:r>
          </a:p>
          <a:p>
            <a:pPr marL="342900" lvl="1" indent="-171450">
              <a:spcBef>
                <a:spcPts val="600"/>
              </a:spcBef>
              <a:buNone/>
            </a:pPr>
            <a:r>
              <a:rPr lang="en-US" sz="2000" dirty="0" smtClean="0">
                <a:solidFill>
                  <a:schemeClr val="bg1"/>
                </a:solidFill>
                <a:latin typeface="+mj-lt"/>
              </a:rPr>
              <a:t>	GVAR (GOES </a:t>
            </a:r>
            <a:r>
              <a:rPr lang="en-US" sz="2000" dirty="0" err="1" smtClean="0">
                <a:solidFill>
                  <a:schemeClr val="bg1"/>
                </a:solidFill>
                <a:latin typeface="+mj-lt"/>
              </a:rPr>
              <a:t>VARiable</a:t>
            </a:r>
            <a:r>
              <a:rPr lang="en-US" sz="2000" dirty="0" smtClean="0">
                <a:solidFill>
                  <a:schemeClr val="bg1"/>
                </a:solidFill>
                <a:latin typeface="+mj-lt"/>
              </a:rPr>
              <a:t> data transmission format)</a:t>
            </a:r>
          </a:p>
          <a:p>
            <a:pPr marL="342900" lvl="1" indent="-171450">
              <a:spcBef>
                <a:spcPts val="600"/>
              </a:spcBef>
              <a:buNone/>
            </a:pPr>
            <a:r>
              <a:rPr lang="en-US" sz="2000" dirty="0" smtClean="0">
                <a:solidFill>
                  <a:schemeClr val="bg1"/>
                </a:solidFill>
                <a:latin typeface="+mj-lt"/>
              </a:rPr>
              <a:t>	and others… (e.g. International HRPT, GOES LRIT)</a:t>
            </a:r>
          </a:p>
          <a:p>
            <a:pPr marL="342900" lvl="1" indent="-171450">
              <a:spcBef>
                <a:spcPts val="600"/>
              </a:spcBef>
              <a:buNone/>
            </a:pPr>
            <a:endParaRPr lang="en-US" sz="2000" dirty="0"/>
          </a:p>
        </p:txBody>
      </p:sp>
      <p:pic>
        <p:nvPicPr>
          <p:cNvPr id="5" name="Picture 4" descr="Northern Belle rescue  - USCG.jpg"/>
          <p:cNvPicPr>
            <a:picLocks noChangeAspect="1"/>
          </p:cNvPicPr>
          <p:nvPr/>
        </p:nvPicPr>
        <p:blipFill>
          <a:blip r:embed="rId4" cstate="print"/>
          <a:srcRect l="12600" t="30769" r="10000" b="4895"/>
          <a:stretch>
            <a:fillRect/>
          </a:stretch>
        </p:blipFill>
        <p:spPr>
          <a:xfrm>
            <a:off x="5991726" y="1066800"/>
            <a:ext cx="2743200" cy="1630326"/>
          </a:xfrm>
          <a:prstGeom prst="rect">
            <a:avLst/>
          </a:prstGeom>
        </p:spPr>
        <p:style>
          <a:lnRef idx="0">
            <a:schemeClr val="dk1"/>
          </a:lnRef>
          <a:fillRef idx="3">
            <a:schemeClr val="dk1"/>
          </a:fillRef>
          <a:effectRef idx="3">
            <a:schemeClr val="dk1"/>
          </a:effectRef>
          <a:fontRef idx="minor">
            <a:schemeClr val="lt1"/>
          </a:fontRef>
        </p:style>
      </p:pic>
      <p:pic>
        <p:nvPicPr>
          <p:cNvPr id="1029" name="Picture 5"/>
          <p:cNvPicPr>
            <a:picLocks noChangeAspect="1" noChangeArrowheads="1"/>
          </p:cNvPicPr>
          <p:nvPr/>
        </p:nvPicPr>
        <p:blipFill>
          <a:blip r:embed="rId5" cstate="print"/>
          <a:srcRect b="26761"/>
          <a:stretch>
            <a:fillRect/>
          </a:stretch>
        </p:blipFill>
        <p:spPr bwMode="auto">
          <a:xfrm>
            <a:off x="4391526" y="4251877"/>
            <a:ext cx="4324565" cy="2148923"/>
          </a:xfrm>
          <a:prstGeom prst="rect">
            <a:avLst/>
          </a:prstGeom>
          <a:ln>
            <a:headEnd/>
            <a:tailEnd/>
          </a:ln>
        </p:spPr>
        <p:style>
          <a:lnRef idx="0">
            <a:schemeClr val="dk1"/>
          </a:lnRef>
          <a:fillRef idx="3">
            <a:schemeClr val="dk1"/>
          </a:fillRef>
          <a:effectRef idx="3">
            <a:schemeClr val="dk1"/>
          </a:effectRef>
          <a:fontRef idx="minor">
            <a:schemeClr val="lt1"/>
          </a:fontRef>
        </p:style>
      </p:pic>
      <p:pic>
        <p:nvPicPr>
          <p:cNvPr id="9" name="Picture 8" descr="Hx HRPT.jpg"/>
          <p:cNvPicPr>
            <a:picLocks noChangeAspect="1"/>
          </p:cNvPicPr>
          <p:nvPr/>
        </p:nvPicPr>
        <p:blipFill>
          <a:blip r:embed="rId6" cstate="print"/>
          <a:stretch>
            <a:fillRect/>
          </a:stretch>
        </p:blipFill>
        <p:spPr>
          <a:xfrm>
            <a:off x="7515726" y="2895600"/>
            <a:ext cx="1218459" cy="1201969"/>
          </a:xfrm>
          <a:prstGeom prst="rect">
            <a:avLst/>
          </a:prstGeom>
        </p:spPr>
        <p:style>
          <a:lnRef idx="0">
            <a:schemeClr val="dk1"/>
          </a:lnRef>
          <a:fillRef idx="3">
            <a:schemeClr val="dk1"/>
          </a:fillRef>
          <a:effectRef idx="3">
            <a:schemeClr val="dk1"/>
          </a:effectRef>
          <a:fontRef idx="minor">
            <a:schemeClr val="lt1"/>
          </a:fontRef>
        </p:style>
      </p:pic>
      <p:sp>
        <p:nvSpPr>
          <p:cNvPr id="8"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743" y="1219200"/>
            <a:ext cx="8339720" cy="1384995"/>
          </a:xfrm>
          <a:prstGeom prst="rect">
            <a:avLst/>
          </a:prstGeom>
          <a:noFill/>
        </p:spPr>
        <p:txBody>
          <a:bodyPr wrap="none" rtlCol="0">
            <a:spAutoFit/>
          </a:bodyPr>
          <a:lstStyle/>
          <a:p>
            <a:pPr algn="ctr"/>
            <a:r>
              <a:rPr lang="en-US" sz="2800" dirty="0" smtClean="0">
                <a:solidFill>
                  <a:schemeClr val="bg1"/>
                </a:solidFill>
                <a:latin typeface="+mj-lt"/>
              </a:rPr>
              <a:t>Thank you to my co-authors! </a:t>
            </a:r>
          </a:p>
          <a:p>
            <a:pPr algn="ctr"/>
            <a:r>
              <a:rPr lang="en-US" sz="2800" dirty="0" smtClean="0">
                <a:solidFill>
                  <a:schemeClr val="bg1"/>
                </a:solidFill>
                <a:latin typeface="+mj-lt"/>
              </a:rPr>
              <a:t>Marlin Perkins, Thomas </a:t>
            </a:r>
            <a:r>
              <a:rPr lang="en-US" sz="2800" dirty="0" err="1" smtClean="0">
                <a:solidFill>
                  <a:schemeClr val="bg1"/>
                </a:solidFill>
                <a:latin typeface="+mj-lt"/>
              </a:rPr>
              <a:t>Renkevens</a:t>
            </a:r>
            <a:r>
              <a:rPr lang="en-US" sz="2800" dirty="0" smtClean="0">
                <a:solidFill>
                  <a:schemeClr val="bg1"/>
                </a:solidFill>
                <a:latin typeface="+mj-lt"/>
              </a:rPr>
              <a:t> and Matt Seybold</a:t>
            </a:r>
          </a:p>
          <a:p>
            <a:pPr algn="ctr"/>
            <a:endParaRPr lang="en-US" sz="2800" dirty="0">
              <a:solidFill>
                <a:schemeClr val="bg1"/>
              </a:solidFill>
              <a:latin typeface="+mj-lt"/>
            </a:endParaRPr>
          </a:p>
        </p:txBody>
      </p:sp>
      <p:sp>
        <p:nvSpPr>
          <p:cNvPr id="5" name="Footer Placeholder 3"/>
          <p:cNvSpPr>
            <a:spLocks noGrp="1"/>
          </p:cNvSpPr>
          <p:nvPr>
            <p:ph type="ftr" sz="quarter" idx="10"/>
          </p:nvPr>
        </p:nvSpPr>
        <p:spPr>
          <a:xfrm>
            <a:off x="0" y="6553200"/>
            <a:ext cx="8077200" cy="304800"/>
          </a:xfrm>
        </p:spPr>
        <p:txBody>
          <a:bodyPr/>
          <a:lstStyle/>
          <a:p>
            <a:pPr>
              <a:defRPr/>
            </a:pPr>
            <a:r>
              <a:rPr lang="fr-FR" dirty="0" smtClean="0">
                <a:solidFill>
                  <a:srgbClr val="0D6B6D"/>
                </a:solidFill>
              </a:rPr>
              <a:t>NOAA Satellite and Information Service:  National </a:t>
            </a:r>
            <a:r>
              <a:rPr lang="fr-FR" dirty="0" err="1" smtClean="0">
                <a:solidFill>
                  <a:srgbClr val="0D6B6D"/>
                </a:solidFill>
              </a:rPr>
              <a:t>Environmental</a:t>
            </a:r>
            <a:r>
              <a:rPr lang="fr-FR" dirty="0" smtClean="0">
                <a:solidFill>
                  <a:srgbClr val="0D6B6D"/>
                </a:solidFill>
              </a:rPr>
              <a:t> Satellite, Data, and Information Service (NESDIS)</a:t>
            </a:r>
            <a:endParaRPr lang="en-US" dirty="0">
              <a:solidFill>
                <a:srgbClr val="0D6B6D"/>
              </a:solidFill>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Transition</a:t>
            </a:r>
            <a:endParaRPr lang="en-US" dirty="0"/>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20</a:t>
            </a:fld>
            <a:endParaRPr lang="en-US"/>
          </a:p>
        </p:txBody>
      </p:sp>
      <p:sp>
        <p:nvSpPr>
          <p:cNvPr id="6" name="Rectangle 5"/>
          <p:cNvSpPr/>
          <p:nvPr/>
        </p:nvSpPr>
        <p:spPr>
          <a:xfrm>
            <a:off x="304800" y="1219200"/>
            <a:ext cx="8839200" cy="6370975"/>
          </a:xfrm>
          <a:prstGeom prst="rect">
            <a:avLst/>
          </a:prstGeom>
        </p:spPr>
        <p:txBody>
          <a:bodyPr wrap="square">
            <a:spAutoFit/>
          </a:bodyPr>
          <a:lstStyle/>
          <a:p>
            <a:r>
              <a:rPr lang="en-US" sz="2400" dirty="0" smtClean="0">
                <a:solidFill>
                  <a:schemeClr val="bg1"/>
                </a:solidFill>
                <a:latin typeface="+mj-lt"/>
              </a:rPr>
              <a:t>Over the next seven (7) years, direct readout and direct broadcast services </a:t>
            </a:r>
            <a:r>
              <a:rPr lang="en-US" sz="2400" dirty="0" smtClean="0">
                <a:solidFill>
                  <a:srgbClr val="FF0000"/>
                </a:solidFill>
                <a:latin typeface="+mj-lt"/>
              </a:rPr>
              <a:t>will change significantly as the future spacecraft constellations</a:t>
            </a:r>
            <a:r>
              <a:rPr lang="en-US" sz="2400" dirty="0" smtClean="0">
                <a:solidFill>
                  <a:schemeClr val="bg1"/>
                </a:solidFill>
                <a:latin typeface="+mj-lt"/>
              </a:rPr>
              <a:t> become operational. </a:t>
            </a:r>
          </a:p>
          <a:p>
            <a:endParaRPr lang="en-US" sz="2400" dirty="0" smtClean="0">
              <a:solidFill>
                <a:schemeClr val="bg1"/>
              </a:solidFill>
              <a:latin typeface="+mj-lt"/>
            </a:endParaRPr>
          </a:p>
          <a:p>
            <a:r>
              <a:rPr lang="en-US" sz="2400" dirty="0" smtClean="0">
                <a:solidFill>
                  <a:schemeClr val="bg1"/>
                </a:solidFill>
                <a:latin typeface="+mj-lt"/>
              </a:rPr>
              <a:t>Several of the direct readout communities will not be supported on future NOAA environmental satellites.  These groups will either have to upgrade to a new service or find an alternative method to acquire the data they need to support their mission. </a:t>
            </a:r>
          </a:p>
          <a:p>
            <a:endParaRPr lang="en-US" sz="2400" dirty="0" smtClean="0">
              <a:solidFill>
                <a:schemeClr val="bg1"/>
              </a:solidFill>
              <a:latin typeface="+mj-lt"/>
            </a:endParaRPr>
          </a:p>
          <a:p>
            <a:r>
              <a:rPr lang="en-US" sz="2400" dirty="0" smtClean="0">
                <a:solidFill>
                  <a:schemeClr val="bg1"/>
                </a:solidFill>
                <a:latin typeface="+mj-lt"/>
              </a:rPr>
              <a:t>The geostationary and polar-orbiting environmental satellite constellations will employ </a:t>
            </a:r>
            <a:r>
              <a:rPr lang="en-US" sz="2400" dirty="0" smtClean="0">
                <a:solidFill>
                  <a:srgbClr val="FF0000"/>
                </a:solidFill>
                <a:latin typeface="+mj-lt"/>
              </a:rPr>
              <a:t>higher data rates, larger bandwidths, and new downlink frequency allocations</a:t>
            </a:r>
            <a:r>
              <a:rPr lang="en-US" sz="2400" dirty="0" smtClean="0">
                <a:solidFill>
                  <a:schemeClr val="bg1"/>
                </a:solidFill>
                <a:latin typeface="+mj-lt"/>
              </a:rPr>
              <a:t>. </a:t>
            </a:r>
          </a:p>
          <a:p>
            <a:endParaRPr lang="en-US" sz="2400" dirty="0" smtClean="0">
              <a:solidFill>
                <a:schemeClr val="bg1"/>
              </a:solidFill>
              <a:latin typeface="+mj-lt"/>
            </a:endParaRPr>
          </a:p>
          <a:p>
            <a:endParaRPr lang="en-US" sz="2400" dirty="0" smtClean="0">
              <a:solidFill>
                <a:schemeClr val="bg1"/>
              </a:solidFill>
              <a:latin typeface="+mj-lt"/>
            </a:endParaRPr>
          </a:p>
          <a:p>
            <a:endParaRPr lang="en-US" sz="2400" i="1" dirty="0" smtClean="0">
              <a:solidFill>
                <a:schemeClr val="bg1"/>
              </a:solidFill>
              <a:latin typeface="+mj-lt"/>
            </a:endParaRPr>
          </a:p>
          <a:p>
            <a:endParaRPr lang="en-US" sz="2400" i="1" dirty="0" smtClean="0">
              <a:solidFill>
                <a:schemeClr val="bg1"/>
              </a:solidFill>
              <a:latin typeface="+mj-lt"/>
            </a:endParaRPr>
          </a:p>
          <a:p>
            <a:endParaRPr lang="en-US" sz="2400" i="1" dirty="0">
              <a:solidFill>
                <a:schemeClr val="bg1"/>
              </a:solidFill>
              <a:latin typeface="+mj-lt"/>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activities at NOAA</a:t>
            </a:r>
            <a:br>
              <a:rPr lang="en-US" dirty="0" smtClean="0"/>
            </a:br>
            <a:r>
              <a:rPr lang="en-US" dirty="0" smtClean="0"/>
              <a:t>GOES Constellation</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bg1"/>
                </a:solidFill>
              </a:rPr>
              <a:t>GOES </a:t>
            </a:r>
            <a:r>
              <a:rPr lang="en-US" sz="2400" dirty="0" err="1" smtClean="0">
                <a:solidFill>
                  <a:schemeClr val="bg1"/>
                </a:solidFill>
              </a:rPr>
              <a:t>VARiable</a:t>
            </a:r>
            <a:r>
              <a:rPr lang="en-US" sz="2400" dirty="0" smtClean="0">
                <a:solidFill>
                  <a:schemeClr val="bg1"/>
                </a:solidFill>
              </a:rPr>
              <a:t> (GVAR) broadcast will be replaced with GOES Re-Broadcast (</a:t>
            </a:r>
            <a:r>
              <a:rPr lang="en-US" sz="2400" dirty="0" smtClean="0">
                <a:solidFill>
                  <a:srgbClr val="FF0000"/>
                </a:solidFill>
              </a:rPr>
              <a:t>GRB</a:t>
            </a:r>
            <a:r>
              <a:rPr lang="en-US" sz="2400" dirty="0" smtClean="0">
                <a:solidFill>
                  <a:schemeClr val="bg1"/>
                </a:solidFill>
              </a:rPr>
              <a:t>) service, requires new field terminal.</a:t>
            </a:r>
          </a:p>
          <a:p>
            <a:pPr marL="0" indent="0">
              <a:buNone/>
            </a:pPr>
            <a:r>
              <a:rPr lang="en-US" sz="2400" dirty="0" smtClean="0">
                <a:solidFill>
                  <a:schemeClr val="bg1"/>
                </a:solidFill>
              </a:rPr>
              <a:t>GOES LRIT will be combined with EMWIN and called HRIT/EMWIN for GOES-R at a new higher data rate and a new transmission frequency. </a:t>
            </a:r>
            <a:endParaRPr lang="en-US" sz="2400" dirty="0">
              <a:solidFill>
                <a:schemeClr val="bg1"/>
              </a:solidFill>
            </a:endParaRPr>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21</a:t>
            </a:fld>
            <a:endParaRPr lang="en-US"/>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activities at NOAA</a:t>
            </a:r>
            <a:br>
              <a:rPr lang="en-US" dirty="0" smtClean="0"/>
            </a:br>
            <a:r>
              <a:rPr lang="en-US" dirty="0" smtClean="0"/>
              <a:t>GOES-R Constellation</a:t>
            </a:r>
            <a:endParaRPr lang="en-US" dirty="0"/>
          </a:p>
        </p:txBody>
      </p:sp>
      <p:sp>
        <p:nvSpPr>
          <p:cNvPr id="3" name="Content Placeholder 2"/>
          <p:cNvSpPr>
            <a:spLocks noGrp="1"/>
          </p:cNvSpPr>
          <p:nvPr>
            <p:ph idx="1"/>
          </p:nvPr>
        </p:nvSpPr>
        <p:spPr>
          <a:xfrm>
            <a:off x="304800" y="1371600"/>
            <a:ext cx="8534400" cy="4876800"/>
          </a:xfrm>
        </p:spPr>
        <p:txBody>
          <a:bodyPr/>
          <a:lstStyle/>
          <a:p>
            <a:pPr marL="0" lvl="0" indent="0">
              <a:buNone/>
            </a:pPr>
            <a:r>
              <a:rPr lang="en-US" sz="2400" dirty="0" smtClean="0">
                <a:solidFill>
                  <a:schemeClr val="bg1"/>
                </a:solidFill>
              </a:rPr>
              <a:t>GOES </a:t>
            </a:r>
            <a:r>
              <a:rPr lang="en-US" sz="2400" dirty="0" err="1" smtClean="0">
                <a:solidFill>
                  <a:schemeClr val="bg1"/>
                </a:solidFill>
              </a:rPr>
              <a:t>ReBroadcast</a:t>
            </a:r>
            <a:r>
              <a:rPr lang="en-US" sz="2400" dirty="0" smtClean="0">
                <a:solidFill>
                  <a:schemeClr val="bg1"/>
                </a:solidFill>
              </a:rPr>
              <a:t> (GRB) will require a new L-band field terminal </a:t>
            </a:r>
          </a:p>
          <a:p>
            <a:pPr marL="0" lvl="0" indent="0">
              <a:buNone/>
            </a:pPr>
            <a:r>
              <a:rPr lang="en-US" sz="2400" dirty="0" smtClean="0">
                <a:solidFill>
                  <a:schemeClr val="bg1"/>
                </a:solidFill>
              </a:rPr>
              <a:t>HRIT/EMWIN services will require hardware/software upgrades or purchase new system. </a:t>
            </a:r>
          </a:p>
          <a:p>
            <a:pPr marL="0" lvl="0" indent="0">
              <a:buNone/>
            </a:pPr>
            <a:endParaRPr lang="en-US" sz="2400" dirty="0" smtClean="0">
              <a:solidFill>
                <a:schemeClr val="bg1"/>
              </a:solidFill>
            </a:endParaRPr>
          </a:p>
          <a:p>
            <a:pPr marL="0" lvl="0" indent="0">
              <a:buNone/>
            </a:pPr>
            <a:endParaRPr lang="en-US" sz="2400" dirty="0" smtClean="0">
              <a:solidFill>
                <a:schemeClr val="bg1"/>
              </a:solidFill>
            </a:endParaRPr>
          </a:p>
          <a:p>
            <a:pPr marL="0" indent="0">
              <a:buNone/>
            </a:pPr>
            <a:endParaRPr lang="en-US" sz="2000" dirty="0" smtClean="0">
              <a:solidFill>
                <a:schemeClr val="bg1"/>
              </a:solidFill>
            </a:endParaRPr>
          </a:p>
          <a:p>
            <a:pPr marL="0" indent="0">
              <a:buNone/>
            </a:pPr>
            <a:r>
              <a:rPr lang="en-US" sz="2000" dirty="0" smtClean="0">
                <a:solidFill>
                  <a:schemeClr val="bg1"/>
                </a:solidFill>
              </a:rPr>
              <a:t>The GOES-R instrument raw data downlink includes data from the imager, lightning </a:t>
            </a:r>
            <a:r>
              <a:rPr lang="en-US" sz="2000" dirty="0" err="1" smtClean="0">
                <a:solidFill>
                  <a:schemeClr val="bg1"/>
                </a:solidFill>
              </a:rPr>
              <a:t>mapper</a:t>
            </a:r>
            <a:r>
              <a:rPr lang="en-US" sz="2000" dirty="0" smtClean="0">
                <a:solidFill>
                  <a:schemeClr val="bg1"/>
                </a:solidFill>
              </a:rPr>
              <a:t>, and two space environmental instrument suites</a:t>
            </a:r>
          </a:p>
          <a:p>
            <a:pPr marL="0" indent="0">
              <a:buNone/>
            </a:pPr>
            <a:r>
              <a:rPr lang="en-US" sz="2000" dirty="0" smtClean="0">
                <a:solidFill>
                  <a:schemeClr val="bg1"/>
                </a:solidFill>
              </a:rPr>
              <a:t>To minimize the impact on the user, the GRB is expected to continue to be transmitted in L-band, but use an expanded bandwidth (1681 MHz -1692 MHz).</a:t>
            </a:r>
          </a:p>
          <a:p>
            <a:pPr marL="0" lvl="0" indent="0">
              <a:buNone/>
            </a:pPr>
            <a:endParaRPr lang="en-US" sz="2400" dirty="0" smtClean="0">
              <a:solidFill>
                <a:schemeClr val="bg1"/>
              </a:solidFill>
            </a:endParaRPr>
          </a:p>
          <a:p>
            <a:endParaRPr lang="en-US" dirty="0"/>
          </a:p>
        </p:txBody>
      </p:sp>
      <p:sp>
        <p:nvSpPr>
          <p:cNvPr id="4" name="Footer Placeholder 3"/>
          <p:cNvSpPr>
            <a:spLocks noGrp="1"/>
          </p:cNvSpPr>
          <p:nvPr>
            <p:ph type="ftr" sz="quarter" idx="10"/>
          </p:nvPr>
        </p:nvSpPr>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22</a:t>
            </a:fld>
            <a:endParaRPr lang="en-US"/>
          </a:p>
        </p:txBody>
      </p:sp>
      <p:graphicFrame>
        <p:nvGraphicFramePr>
          <p:cNvPr id="6" name="Table 5"/>
          <p:cNvGraphicFramePr>
            <a:graphicFrameLocks noGrp="1"/>
          </p:cNvGraphicFramePr>
          <p:nvPr/>
        </p:nvGraphicFramePr>
        <p:xfrm>
          <a:off x="1524000" y="3124200"/>
          <a:ext cx="6172201" cy="1615440"/>
        </p:xfrm>
        <a:graphic>
          <a:graphicData uri="http://schemas.openxmlformats.org/drawingml/2006/table">
            <a:tbl>
              <a:tblPr/>
              <a:tblGrid>
                <a:gridCol w="1165597"/>
                <a:gridCol w="1165597"/>
                <a:gridCol w="1165597"/>
                <a:gridCol w="1165597"/>
                <a:gridCol w="1509813"/>
              </a:tblGrid>
              <a:tr h="605790">
                <a:tc>
                  <a:txBody>
                    <a:bodyPr/>
                    <a:lstStyle/>
                    <a:p>
                      <a:pPr marL="0" marR="0">
                        <a:spcBef>
                          <a:spcPts val="0"/>
                        </a:spcBef>
                        <a:spcAft>
                          <a:spcPts val="0"/>
                        </a:spcAft>
                      </a:pPr>
                      <a:r>
                        <a:rPr lang="en-US" sz="1200" b="1" dirty="0">
                          <a:solidFill>
                            <a:schemeClr val="bg1"/>
                          </a:solidFill>
                          <a:latin typeface="Arial"/>
                          <a:ea typeface="Times New Roman"/>
                        </a:rPr>
                        <a:t>Service </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chemeClr val="bg1"/>
                          </a:solidFill>
                          <a:latin typeface="Arial"/>
                          <a:ea typeface="Times New Roman"/>
                        </a:rPr>
                        <a:t>Current Frequency Spectrum</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chemeClr val="bg1"/>
                          </a:solidFill>
                          <a:latin typeface="Arial"/>
                          <a:ea typeface="Times New Roman"/>
                        </a:rPr>
                        <a:t>Current Data Rate</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chemeClr val="bg1"/>
                          </a:solidFill>
                          <a:latin typeface="Arial"/>
                          <a:ea typeface="Times New Roman"/>
                        </a:rPr>
                        <a:t>Future Frequency Spectrum</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chemeClr val="bg1"/>
                          </a:solidFill>
                          <a:latin typeface="Arial"/>
                          <a:ea typeface="Times New Roman"/>
                        </a:rPr>
                        <a:t>Future Data Rate</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marL="0" marR="0">
                        <a:spcBef>
                          <a:spcPts val="0"/>
                        </a:spcBef>
                        <a:spcAft>
                          <a:spcPts val="0"/>
                        </a:spcAft>
                      </a:pPr>
                      <a:r>
                        <a:rPr lang="en-US" sz="1200" b="1">
                          <a:solidFill>
                            <a:schemeClr val="bg1"/>
                          </a:solidFill>
                          <a:latin typeface="Arial"/>
                          <a:ea typeface="Times New Roman"/>
                        </a:rPr>
                        <a:t>GVAR/GRB</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1685.7 MHz</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 2.11 mbps</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1686.6 MHz</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31 Mbps</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marL="0" marR="0">
                        <a:spcBef>
                          <a:spcPts val="0"/>
                        </a:spcBef>
                        <a:spcAft>
                          <a:spcPts val="0"/>
                        </a:spcAft>
                      </a:pPr>
                      <a:r>
                        <a:rPr lang="en-US" sz="1200" b="1">
                          <a:solidFill>
                            <a:schemeClr val="bg1"/>
                          </a:solidFill>
                          <a:latin typeface="Arial"/>
                          <a:ea typeface="Times New Roman"/>
                        </a:rPr>
                        <a:t>LRIT</a:t>
                      </a:r>
                      <a:r>
                        <a:rPr lang="en-US" sz="1200" b="1">
                          <a:solidFill>
                            <a:schemeClr val="bg1"/>
                          </a:solidFill>
                          <a:latin typeface="Arial"/>
                          <a:ea typeface="Times New Roman"/>
                          <a:cs typeface="Arial"/>
                          <a:sym typeface="Wingdings"/>
                        </a:rPr>
                        <a:t></a:t>
                      </a:r>
                      <a:r>
                        <a:rPr lang="en-US" sz="1200" b="1">
                          <a:solidFill>
                            <a:schemeClr val="bg1"/>
                          </a:solidFill>
                          <a:latin typeface="Arial"/>
                          <a:ea typeface="Times New Roman"/>
                        </a:rPr>
                        <a:t> HRIT</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1691 MHz </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 128 kbps</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1694.1 MHz </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 400 kbps*</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marL="0" marR="0">
                        <a:spcBef>
                          <a:spcPts val="0"/>
                        </a:spcBef>
                        <a:spcAft>
                          <a:spcPts val="0"/>
                        </a:spcAft>
                      </a:pPr>
                      <a:r>
                        <a:rPr lang="en-US" sz="1200" b="1">
                          <a:solidFill>
                            <a:schemeClr val="bg1"/>
                          </a:solidFill>
                          <a:latin typeface="Arial"/>
                          <a:ea typeface="Times New Roman"/>
                        </a:rPr>
                        <a:t>EMWIN</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1692.7 MHz </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 9.6 kbps</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1694.1 MHz</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 400 kbps*</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spcBef>
                          <a:spcPts val="0"/>
                        </a:spcBef>
                        <a:spcAft>
                          <a:spcPts val="0"/>
                        </a:spcAft>
                      </a:pPr>
                      <a:r>
                        <a:rPr lang="en-US" sz="1200" b="1">
                          <a:solidFill>
                            <a:schemeClr val="bg1"/>
                          </a:solidFill>
                          <a:latin typeface="Arial"/>
                          <a:ea typeface="Times New Roman"/>
                        </a:rPr>
                        <a:t>DCS/DCPR</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Arial"/>
                          <a:ea typeface="Times New Roman"/>
                        </a:rPr>
                        <a:t>1694.5 MHz</a:t>
                      </a:r>
                      <a:endParaRPr lang="en-US"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100/300/</a:t>
                      </a:r>
                      <a:endParaRPr lang="en-US" sz="1200" dirty="0">
                        <a:solidFill>
                          <a:schemeClr val="bg1"/>
                        </a:solidFill>
                        <a:latin typeface="Times New Roman"/>
                        <a:ea typeface="Times New Roman"/>
                      </a:endParaRPr>
                    </a:p>
                    <a:p>
                      <a:pPr marL="0" marR="0">
                        <a:spcBef>
                          <a:spcPts val="0"/>
                        </a:spcBef>
                        <a:spcAft>
                          <a:spcPts val="0"/>
                        </a:spcAft>
                      </a:pPr>
                      <a:r>
                        <a:rPr lang="en-US" sz="1200" dirty="0">
                          <a:solidFill>
                            <a:schemeClr val="bg1"/>
                          </a:solidFill>
                          <a:latin typeface="Arial"/>
                          <a:ea typeface="Times New Roman"/>
                        </a:rPr>
                        <a:t>1200 bps</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1679.9 MHz</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Arial"/>
                          <a:ea typeface="Times New Roman"/>
                        </a:rPr>
                        <a:t>300/1200 bps</a:t>
                      </a:r>
                      <a:endParaRPr lang="en-US"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lvl="1" rtl="0">
              <a:spcBef>
                <a:spcPct val="0"/>
              </a:spcBef>
            </a:pPr>
            <a:r>
              <a:rPr lang="en-US" sz="2800" b="1" dirty="0" smtClean="0">
                <a:latin typeface="+mj-lt"/>
              </a:rPr>
              <a:t>Prepare for GOES-R transition to GOES Rebroadcast (GRB)</a:t>
            </a:r>
            <a:br>
              <a:rPr lang="en-US" sz="2800" b="1" dirty="0" smtClean="0">
                <a:latin typeface="+mj-lt"/>
              </a:rPr>
            </a:br>
            <a:r>
              <a:rPr lang="en-US" sz="2400" b="1" dirty="0" smtClean="0">
                <a:latin typeface="+mj-lt"/>
              </a:rPr>
              <a:t>(Replaces GVAR and will be tested during PLT)</a:t>
            </a:r>
            <a:br>
              <a:rPr lang="en-US" sz="2400" b="1" dirty="0" smtClean="0">
                <a:latin typeface="+mj-lt"/>
              </a:rPr>
            </a:br>
            <a:endParaRPr lang="en-US" sz="2400" b="1" dirty="0">
              <a:latin typeface="+mj-lt"/>
            </a:endParaRPr>
          </a:p>
        </p:txBody>
      </p:sp>
      <p:graphicFrame>
        <p:nvGraphicFramePr>
          <p:cNvPr id="6" name="Table 5"/>
          <p:cNvGraphicFramePr>
            <a:graphicFrameLocks noGrp="1"/>
          </p:cNvGraphicFramePr>
          <p:nvPr/>
        </p:nvGraphicFramePr>
        <p:xfrm>
          <a:off x="685800" y="1371600"/>
          <a:ext cx="8077200" cy="5094160"/>
        </p:xfrm>
        <a:graphic>
          <a:graphicData uri="http://schemas.openxmlformats.org/drawingml/2006/table">
            <a:tbl>
              <a:tblPr firstRow="1">
                <a:tableStyleId>{3C2FFA5D-87B4-456A-9821-1D502468CF0F}</a:tableStyleId>
              </a:tblPr>
              <a:tblGrid>
                <a:gridCol w="2133600"/>
                <a:gridCol w="2286000"/>
                <a:gridCol w="3657600"/>
              </a:tblGrid>
              <a:tr h="304799">
                <a:tc>
                  <a:txBody>
                    <a:bodyPr/>
                    <a:lstStyle/>
                    <a:p>
                      <a:pPr algn="ctr" fontAlgn="t"/>
                      <a:r>
                        <a:rPr lang="en-US" sz="2000" u="none" strike="noStrike" dirty="0"/>
                        <a:t> </a:t>
                      </a:r>
                      <a:endParaRPr lang="en-US" sz="2000" b="0" i="0" u="none" strike="noStrike" dirty="0">
                        <a:solidFill>
                          <a:schemeClr val="tx1"/>
                        </a:solidFill>
                        <a:latin typeface="Arial"/>
                      </a:endParaRPr>
                    </a:p>
                  </a:txBody>
                  <a:tcPr marL="9525" marR="9525" marT="9525" marB="0"/>
                </a:tc>
                <a:tc>
                  <a:txBody>
                    <a:bodyPr/>
                    <a:lstStyle/>
                    <a:p>
                      <a:pPr algn="ctr" rtl="0" fontAlgn="t"/>
                      <a:r>
                        <a:rPr lang="en-US" sz="2000" u="none" strike="noStrike"/>
                        <a:t>GVAR</a:t>
                      </a:r>
                      <a:endParaRPr lang="en-US" sz="2000" b="1" i="0" u="none" strike="noStrike">
                        <a:solidFill>
                          <a:schemeClr val="tx1"/>
                        </a:solidFill>
                        <a:latin typeface="Arial"/>
                      </a:endParaRPr>
                    </a:p>
                  </a:txBody>
                  <a:tcPr marL="9525" marR="9525" marT="9525" marB="0"/>
                </a:tc>
                <a:tc>
                  <a:txBody>
                    <a:bodyPr/>
                    <a:lstStyle/>
                    <a:p>
                      <a:pPr algn="ctr" rtl="0" fontAlgn="t"/>
                      <a:r>
                        <a:rPr lang="en-US" sz="2000" u="none" strike="noStrike"/>
                        <a:t>GOES Rebroadcast (GRB)</a:t>
                      </a:r>
                      <a:endParaRPr lang="en-US" sz="2000" b="1" i="0" u="none" strike="noStrike">
                        <a:solidFill>
                          <a:schemeClr val="tx1"/>
                        </a:solidFill>
                        <a:latin typeface="Arial"/>
                      </a:endParaRPr>
                    </a:p>
                  </a:txBody>
                  <a:tcPr marL="9525" marR="9525" marT="9525" marB="0"/>
                </a:tc>
              </a:tr>
              <a:tr h="326668">
                <a:tc rowSpan="2">
                  <a:txBody>
                    <a:bodyPr/>
                    <a:lstStyle/>
                    <a:p>
                      <a:pPr algn="l" rtl="0" fontAlgn="t"/>
                      <a:r>
                        <a:rPr lang="en-US" sz="2000" b="1" u="none" strike="noStrike" dirty="0">
                          <a:solidFill>
                            <a:schemeClr val="bg1"/>
                          </a:solidFill>
                        </a:rPr>
                        <a:t>Full Disk Image</a:t>
                      </a:r>
                      <a:endParaRPr lang="en-US" sz="2000" b="1" i="0" u="none" strike="noStrike" dirty="0">
                        <a:solidFill>
                          <a:schemeClr val="bg1"/>
                        </a:solidFill>
                        <a:latin typeface="Arial"/>
                      </a:endParaRPr>
                    </a:p>
                  </a:txBody>
                  <a:tcPr marL="9525" marR="9525" marT="9525" marB="0"/>
                </a:tc>
                <a:tc rowSpan="2">
                  <a:txBody>
                    <a:bodyPr/>
                    <a:lstStyle/>
                    <a:p>
                      <a:pPr algn="l" rtl="0" fontAlgn="t"/>
                      <a:r>
                        <a:rPr lang="en-US" sz="2000" b="1" u="none" strike="noStrike">
                          <a:solidFill>
                            <a:schemeClr val="bg1"/>
                          </a:solidFill>
                        </a:rPr>
                        <a:t>30 minutes</a:t>
                      </a:r>
                      <a:endParaRPr lang="en-US" sz="2000" b="1" i="0" u="none" strike="noStrike">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5 minutes (Mode 4)</a:t>
                      </a:r>
                      <a:endParaRPr lang="en-US" sz="2000" b="1" i="0" u="none" strike="noStrike">
                        <a:solidFill>
                          <a:schemeClr val="bg1"/>
                        </a:solidFill>
                        <a:latin typeface="Arial"/>
                      </a:endParaRPr>
                    </a:p>
                  </a:txBody>
                  <a:tcPr marL="9525" marR="9525" marT="9525" marB="0"/>
                </a:tc>
              </a:tr>
              <a:tr h="195665">
                <a:tc vMerge="1">
                  <a:txBody>
                    <a:bodyPr/>
                    <a:lstStyle/>
                    <a:p>
                      <a:endParaRPr lang="en-US"/>
                    </a:p>
                  </a:txBody>
                  <a:tcPr/>
                </a:tc>
                <a:tc vMerge="1">
                  <a:txBody>
                    <a:bodyPr/>
                    <a:lstStyle/>
                    <a:p>
                      <a:endParaRPr lang="en-US"/>
                    </a:p>
                  </a:txBody>
                  <a:tcPr/>
                </a:tc>
                <a:tc>
                  <a:txBody>
                    <a:bodyPr/>
                    <a:lstStyle/>
                    <a:p>
                      <a:pPr algn="l" rtl="0" fontAlgn="t"/>
                      <a:r>
                        <a:rPr lang="en-US" sz="2000" b="1" u="none" strike="noStrike">
                          <a:solidFill>
                            <a:schemeClr val="bg1"/>
                          </a:solidFill>
                        </a:rPr>
                        <a:t>15 min (Mode 3)</a:t>
                      </a:r>
                      <a:endParaRPr lang="en-US" sz="2000" b="1" i="0" u="none" strike="noStrike">
                        <a:solidFill>
                          <a:schemeClr val="bg1"/>
                        </a:solidFill>
                        <a:latin typeface="Arial"/>
                      </a:endParaRPr>
                    </a:p>
                  </a:txBody>
                  <a:tcPr marL="9525" marR="9525" marT="9525" marB="0"/>
                </a:tc>
              </a:tr>
              <a:tr h="487489">
                <a:tc rowSpan="2">
                  <a:txBody>
                    <a:bodyPr/>
                    <a:lstStyle/>
                    <a:p>
                      <a:pPr algn="l" rtl="0" fontAlgn="t"/>
                      <a:r>
                        <a:rPr lang="en-US" sz="2000" b="1" u="none" strike="noStrike" dirty="0">
                          <a:solidFill>
                            <a:schemeClr val="bg1"/>
                          </a:solidFill>
                        </a:rPr>
                        <a:t>Other modes</a:t>
                      </a:r>
                      <a:endParaRPr lang="en-US" sz="2000" b="1" i="0" u="none" strike="noStrike" dirty="0">
                        <a:solidFill>
                          <a:schemeClr val="bg1"/>
                        </a:solidFill>
                        <a:latin typeface="Arial"/>
                      </a:endParaRPr>
                    </a:p>
                  </a:txBody>
                  <a:tcPr marL="9525" marR="9525" marT="9525" marB="0"/>
                </a:tc>
                <a:tc rowSpan="2">
                  <a:txBody>
                    <a:bodyPr/>
                    <a:lstStyle/>
                    <a:p>
                      <a:pPr algn="l" rtl="0" fontAlgn="t"/>
                      <a:r>
                        <a:rPr lang="en-US" sz="2000" b="1" u="none" strike="noStrike" dirty="0">
                          <a:solidFill>
                            <a:schemeClr val="bg1"/>
                          </a:solidFill>
                        </a:rPr>
                        <a:t>Rapid Scan, Super Rapid Scan</a:t>
                      </a:r>
                      <a:endParaRPr lang="en-US" sz="2000" b="1" i="0" u="none" strike="noStrike" dirty="0">
                        <a:solidFill>
                          <a:schemeClr val="bg1"/>
                        </a:solidFill>
                        <a:latin typeface="Arial"/>
                      </a:endParaRPr>
                    </a:p>
                  </a:txBody>
                  <a:tcPr marL="9525" marR="9525" marT="9525" marB="0"/>
                </a:tc>
                <a:tc>
                  <a:txBody>
                    <a:bodyPr/>
                    <a:lstStyle/>
                    <a:p>
                      <a:pPr algn="l" rtl="0" fontAlgn="t"/>
                      <a:r>
                        <a:rPr lang="sv-SE" sz="2000" b="1" u="none" strike="noStrike">
                          <a:solidFill>
                            <a:schemeClr val="bg1"/>
                          </a:solidFill>
                        </a:rPr>
                        <a:t>3000 km x 5000 km CONUS: 5 min</a:t>
                      </a:r>
                      <a:endParaRPr lang="sv-SE" sz="2000" b="1" i="0" u="none" strike="noStrike">
                        <a:solidFill>
                          <a:schemeClr val="bg1"/>
                        </a:solidFill>
                        <a:latin typeface="Arial"/>
                      </a:endParaRPr>
                    </a:p>
                  </a:txBody>
                  <a:tcPr marL="9525" marR="9525" marT="9525" marB="0"/>
                </a:tc>
              </a:tr>
              <a:tr h="487489">
                <a:tc vMerge="1">
                  <a:txBody>
                    <a:bodyPr/>
                    <a:lstStyle/>
                    <a:p>
                      <a:endParaRPr lang="en-US"/>
                    </a:p>
                  </a:txBody>
                  <a:tcPr/>
                </a:tc>
                <a:tc vMerge="1">
                  <a:txBody>
                    <a:bodyPr/>
                    <a:lstStyle/>
                    <a:p>
                      <a:endParaRPr lang="en-US"/>
                    </a:p>
                  </a:txBody>
                  <a:tcPr/>
                </a:tc>
                <a:tc>
                  <a:txBody>
                    <a:bodyPr/>
                    <a:lstStyle/>
                    <a:p>
                      <a:pPr algn="l" rtl="0" fontAlgn="t"/>
                      <a:r>
                        <a:rPr lang="pt-BR" sz="2000" b="1" u="none" strike="noStrike" dirty="0">
                          <a:solidFill>
                            <a:schemeClr val="bg1"/>
                          </a:solidFill>
                        </a:rPr>
                        <a:t>1000 km x 1000 km Mesoscale: 30 sec</a:t>
                      </a:r>
                      <a:endParaRPr lang="pt-BR" sz="2000" b="1" i="0" u="none" strike="noStrike" dirty="0">
                        <a:solidFill>
                          <a:schemeClr val="bg1"/>
                        </a:solidFill>
                        <a:latin typeface="Arial"/>
                      </a:endParaRPr>
                    </a:p>
                  </a:txBody>
                  <a:tcPr marL="9525" marR="9525" marT="9525" marB="0"/>
                </a:tc>
              </a:tr>
              <a:tr h="326668">
                <a:tc>
                  <a:txBody>
                    <a:bodyPr/>
                    <a:lstStyle/>
                    <a:p>
                      <a:pPr algn="l" rtl="0" fontAlgn="t"/>
                      <a:r>
                        <a:rPr lang="en-US" sz="2000" b="1" u="none" strike="noStrike" dirty="0">
                          <a:solidFill>
                            <a:schemeClr val="bg1"/>
                          </a:solidFill>
                        </a:rPr>
                        <a:t>Polarization</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a:solidFill>
                            <a:schemeClr val="bg1"/>
                          </a:solidFill>
                        </a:rPr>
                        <a:t>None</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Dual circular polarized</a:t>
                      </a:r>
                      <a:endParaRPr lang="en-US" sz="2000" b="1" i="0" u="none" strike="noStrike">
                        <a:solidFill>
                          <a:schemeClr val="bg1"/>
                        </a:solidFill>
                        <a:latin typeface="Arial"/>
                      </a:endParaRPr>
                    </a:p>
                  </a:txBody>
                  <a:tcPr marL="9525" marR="9525" marT="9525" marB="0"/>
                </a:tc>
              </a:tr>
              <a:tr h="326668">
                <a:tc>
                  <a:txBody>
                    <a:bodyPr/>
                    <a:lstStyle/>
                    <a:p>
                      <a:pPr algn="l" rtl="0" fontAlgn="t"/>
                      <a:r>
                        <a:rPr lang="en-US" sz="2000" b="1" u="none" strike="noStrike" dirty="0">
                          <a:solidFill>
                            <a:schemeClr val="bg1"/>
                          </a:solidFill>
                        </a:rPr>
                        <a:t>Receive Center Frequency</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1685.7 MHz (L-band)</a:t>
                      </a:r>
                      <a:endParaRPr lang="en-US" sz="2000" b="1" i="0" u="none" strike="noStrike">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1686.6 MHz (L-band)</a:t>
                      </a:r>
                      <a:endParaRPr lang="en-US" sz="2000" b="1" i="0" u="none" strike="noStrike">
                        <a:solidFill>
                          <a:schemeClr val="bg1"/>
                        </a:solidFill>
                        <a:latin typeface="Arial"/>
                      </a:endParaRPr>
                    </a:p>
                  </a:txBody>
                  <a:tcPr marL="9525" marR="9525" marT="9525" marB="0"/>
                </a:tc>
              </a:tr>
              <a:tr h="195665">
                <a:tc>
                  <a:txBody>
                    <a:bodyPr/>
                    <a:lstStyle/>
                    <a:p>
                      <a:pPr algn="l" rtl="0" fontAlgn="t"/>
                      <a:r>
                        <a:rPr lang="en-US" sz="2000" b="1" u="none" strike="noStrike" dirty="0">
                          <a:solidFill>
                            <a:schemeClr val="bg1"/>
                          </a:solidFill>
                        </a:rPr>
                        <a:t>Data Rate</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2.11 Mbps</a:t>
                      </a:r>
                      <a:endParaRPr lang="en-US" sz="2000" b="1" i="0" u="none" strike="noStrike">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~30 Mbps</a:t>
                      </a:r>
                      <a:endParaRPr lang="en-US" sz="2000" b="1" i="0" u="none" strike="noStrike">
                        <a:solidFill>
                          <a:schemeClr val="bg1"/>
                        </a:solidFill>
                        <a:latin typeface="Arial"/>
                      </a:endParaRPr>
                    </a:p>
                  </a:txBody>
                  <a:tcPr marL="9525" marR="9525" marT="9525" marB="0"/>
                </a:tc>
              </a:tr>
              <a:tr h="326668">
                <a:tc>
                  <a:txBody>
                    <a:bodyPr/>
                    <a:lstStyle/>
                    <a:p>
                      <a:pPr algn="l" rtl="0" fontAlgn="t"/>
                      <a:r>
                        <a:rPr lang="en-US" sz="2000" b="1" u="none" strike="noStrike" dirty="0">
                          <a:solidFill>
                            <a:schemeClr val="bg1"/>
                          </a:solidFill>
                        </a:rPr>
                        <a:t>Antenna Coverage</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a:solidFill>
                            <a:schemeClr val="bg1"/>
                          </a:solidFill>
                        </a:rPr>
                        <a:t>Earth coverage to 5°</a:t>
                      </a:r>
                      <a:endParaRPr lang="en-US" sz="2000" b="1" i="0" u="none" strike="noStrike">
                        <a:solidFill>
                          <a:schemeClr val="bg1"/>
                        </a:solidFill>
                        <a:latin typeface="Arial"/>
                      </a:endParaRPr>
                    </a:p>
                  </a:txBody>
                  <a:tcPr marL="9525" marR="9525" marT="9525" marB="0"/>
                </a:tc>
                <a:tc>
                  <a:txBody>
                    <a:bodyPr/>
                    <a:lstStyle/>
                    <a:p>
                      <a:pPr algn="l" rtl="0" fontAlgn="t"/>
                      <a:r>
                        <a:rPr lang="en-US" sz="2000" b="1" u="none" strike="noStrike" dirty="0">
                          <a:solidFill>
                            <a:schemeClr val="bg1"/>
                          </a:solidFill>
                        </a:rPr>
                        <a:t>Earth coverage to 5°</a:t>
                      </a:r>
                      <a:endParaRPr lang="en-US" sz="2000" b="1" i="0" u="none" strike="noStrike" dirty="0">
                        <a:solidFill>
                          <a:schemeClr val="bg1"/>
                        </a:solidFill>
                        <a:latin typeface="Arial"/>
                      </a:endParaRPr>
                    </a:p>
                  </a:txBody>
                  <a:tcPr marL="9525" marR="9525" marT="9525" marB="0"/>
                </a:tc>
              </a:tr>
              <a:tr h="648310">
                <a:tc>
                  <a:txBody>
                    <a:bodyPr/>
                    <a:lstStyle/>
                    <a:p>
                      <a:pPr algn="l" rtl="0" fontAlgn="t"/>
                      <a:r>
                        <a:rPr lang="en-US" sz="2000" b="1" u="none" strike="noStrike" dirty="0">
                          <a:solidFill>
                            <a:schemeClr val="bg1"/>
                          </a:solidFill>
                        </a:rPr>
                        <a:t>Data Sources</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a:solidFill>
                            <a:schemeClr val="bg1"/>
                          </a:solidFill>
                        </a:rPr>
                        <a:t>Imager and Sounder</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a:solidFill>
                            <a:schemeClr val="bg1"/>
                          </a:solidFill>
                        </a:rPr>
                        <a:t>ABI (16 bands), GLM, SEISS, EXIS, SUVI, MAG</a:t>
                      </a:r>
                      <a:endParaRPr lang="en-US" sz="2000" b="1" i="0" u="none" strike="noStrike" dirty="0">
                        <a:solidFill>
                          <a:schemeClr val="bg1"/>
                        </a:solidFill>
                        <a:latin typeface="Arial"/>
                      </a:endParaRPr>
                    </a:p>
                  </a:txBody>
                  <a:tcPr marL="9525" marR="9525" marT="9525" marB="0"/>
                </a:tc>
              </a:tr>
              <a:tr h="351171">
                <a:tc>
                  <a:txBody>
                    <a:bodyPr/>
                    <a:lstStyle/>
                    <a:p>
                      <a:pPr algn="l" rtl="0" fontAlgn="t"/>
                      <a:r>
                        <a:rPr lang="en-US" sz="2000" b="1" u="none" strike="noStrike" dirty="0" smtClean="0">
                          <a:solidFill>
                            <a:schemeClr val="bg1"/>
                          </a:solidFill>
                        </a:rPr>
                        <a:t>Space Weather</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smtClean="0">
                          <a:solidFill>
                            <a:schemeClr val="bg1"/>
                          </a:solidFill>
                        </a:rPr>
                        <a:t>Non</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smtClean="0">
                          <a:solidFill>
                            <a:schemeClr val="bg1"/>
                          </a:solidFill>
                        </a:rPr>
                        <a:t>~2 Mbps</a:t>
                      </a:r>
                      <a:endParaRPr lang="en-US" sz="2000" b="1" i="0" u="none" strike="noStrike" dirty="0">
                        <a:solidFill>
                          <a:schemeClr val="bg1"/>
                        </a:solidFill>
                        <a:latin typeface="Arial"/>
                      </a:endParaRPr>
                    </a:p>
                  </a:txBody>
                  <a:tcPr marL="9525" marR="9525" marT="9525" marB="0"/>
                </a:tc>
              </a:tr>
              <a:tr h="291697">
                <a:tc>
                  <a:txBody>
                    <a:bodyPr/>
                    <a:lstStyle/>
                    <a:p>
                      <a:pPr algn="l" rtl="0" fontAlgn="t"/>
                      <a:r>
                        <a:rPr lang="en-US" sz="2000" b="1" u="none" strike="noStrike" dirty="0" smtClean="0">
                          <a:solidFill>
                            <a:schemeClr val="bg1"/>
                          </a:solidFill>
                        </a:rPr>
                        <a:t>Lightning Data</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smtClean="0">
                          <a:solidFill>
                            <a:schemeClr val="bg1"/>
                          </a:solidFill>
                        </a:rPr>
                        <a:t>None</a:t>
                      </a:r>
                      <a:endParaRPr lang="en-US" sz="2000" b="1" i="0" u="none" strike="noStrike" dirty="0">
                        <a:solidFill>
                          <a:schemeClr val="bg1"/>
                        </a:solidFill>
                        <a:latin typeface="Arial"/>
                      </a:endParaRPr>
                    </a:p>
                  </a:txBody>
                  <a:tcPr marL="9525" marR="9525" marT="9525" marB="0"/>
                </a:tc>
                <a:tc>
                  <a:txBody>
                    <a:bodyPr/>
                    <a:lstStyle/>
                    <a:p>
                      <a:pPr algn="l" rtl="0" fontAlgn="t"/>
                      <a:r>
                        <a:rPr lang="en-US" sz="2000" b="1" u="none" strike="noStrike" dirty="0" smtClean="0">
                          <a:solidFill>
                            <a:schemeClr val="bg1"/>
                          </a:solidFill>
                        </a:rPr>
                        <a:t>~0.5 Mbps</a:t>
                      </a:r>
                      <a:endParaRPr lang="en-US" sz="2000" b="1" i="0" u="none" strike="noStrike" dirty="0">
                        <a:solidFill>
                          <a:schemeClr val="bg1"/>
                        </a:solidFill>
                        <a:latin typeface="Arial"/>
                      </a:endParaRPr>
                    </a:p>
                  </a:txBody>
                  <a:tcPr marL="9525" marR="9525" marT="9525" marB="0"/>
                </a:tc>
              </a:tr>
            </a:tbl>
          </a:graphicData>
        </a:graphic>
      </p:graphicFrame>
      <p:sp>
        <p:nvSpPr>
          <p:cNvPr id="7"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75119" y="4985940"/>
            <a:ext cx="2522559" cy="1338659"/>
          </a:xfrm>
          <a:prstGeom prst="rect">
            <a:avLst/>
          </a:prstGeom>
          <a:noFill/>
          <a:ln w="9525">
            <a:noFill/>
            <a:miter lim="800000"/>
            <a:headEnd/>
            <a:tailEnd/>
          </a:ln>
          <a:effectLst/>
        </p:spPr>
      </p:pic>
      <p:sp>
        <p:nvSpPr>
          <p:cNvPr id="7" name="Title 3"/>
          <p:cNvSpPr>
            <a:spLocks noGrp="1"/>
          </p:cNvSpPr>
          <p:nvPr>
            <p:ph type="title"/>
          </p:nvPr>
        </p:nvSpPr>
        <p:spPr>
          <a:xfrm>
            <a:off x="914400" y="0"/>
            <a:ext cx="8229600" cy="1143000"/>
          </a:xfrm>
        </p:spPr>
        <p:txBody>
          <a:bodyPr>
            <a:noAutofit/>
          </a:bodyPr>
          <a:lstStyle/>
          <a:p>
            <a:r>
              <a:rPr lang="en-US" sz="4000" dirty="0" smtClean="0"/>
              <a:t>GRB Ground Antenna Sizes</a:t>
            </a:r>
            <a:endParaRPr lang="en-US" sz="4000" dirty="0"/>
          </a:p>
        </p:txBody>
      </p:sp>
      <p:sp>
        <p:nvSpPr>
          <p:cNvPr id="9" name="TextBox 8"/>
          <p:cNvSpPr txBox="1"/>
          <p:nvPr/>
        </p:nvSpPr>
        <p:spPr>
          <a:xfrm>
            <a:off x="2971800" y="4876800"/>
            <a:ext cx="5562600" cy="1384995"/>
          </a:xfrm>
          <a:prstGeom prst="rect">
            <a:avLst/>
          </a:prstGeom>
          <a:noFill/>
        </p:spPr>
        <p:txBody>
          <a:bodyPr wrap="square" rtlCol="0">
            <a:spAutoFit/>
          </a:bodyPr>
          <a:lstStyle/>
          <a:p>
            <a:r>
              <a:rPr lang="en-US" sz="1200" dirty="0" smtClean="0">
                <a:solidFill>
                  <a:schemeClr val="bg1"/>
                </a:solidFill>
                <a:latin typeface="+mj-lt"/>
              </a:rPr>
              <a:t>NOTES:</a:t>
            </a:r>
          </a:p>
          <a:p>
            <a:pPr marL="233363" indent="-233363">
              <a:buAutoNum type="arabicPeriod"/>
            </a:pPr>
            <a:r>
              <a:rPr lang="en-US" sz="1200" dirty="0" smtClean="0">
                <a:solidFill>
                  <a:schemeClr val="bg1"/>
                </a:solidFill>
                <a:latin typeface="+mj-lt"/>
              </a:rPr>
              <a:t>Calculations based on available data as of May 2011</a:t>
            </a:r>
          </a:p>
          <a:p>
            <a:pPr marL="233363" indent="-233363">
              <a:buAutoNum type="arabicPeriod"/>
            </a:pPr>
            <a:r>
              <a:rPr lang="en-US" sz="1200" dirty="0">
                <a:solidFill>
                  <a:schemeClr val="bg1"/>
                </a:solidFill>
                <a:latin typeface="+mj-lt"/>
              </a:rPr>
              <a:t>E</a:t>
            </a:r>
            <a:r>
              <a:rPr lang="en-US" sz="1200" dirty="0" smtClean="0">
                <a:solidFill>
                  <a:schemeClr val="bg1"/>
                </a:solidFill>
                <a:latin typeface="+mj-lt"/>
              </a:rPr>
              <a:t>ach antenna size is usable within the indicated contour</a:t>
            </a:r>
          </a:p>
          <a:p>
            <a:pPr marL="233363" indent="-233363">
              <a:buAutoNum type="arabicPeriod"/>
            </a:pPr>
            <a:r>
              <a:rPr lang="en-US" sz="1200" dirty="0" smtClean="0">
                <a:solidFill>
                  <a:schemeClr val="bg1"/>
                </a:solidFill>
                <a:latin typeface="+mj-lt"/>
              </a:rPr>
              <a:t>Rain attenuations included are: </a:t>
            </a:r>
          </a:p>
          <a:p>
            <a:pPr marL="233363" indent="-233363"/>
            <a:r>
              <a:rPr lang="en-US" sz="1200" dirty="0" smtClean="0">
                <a:solidFill>
                  <a:schemeClr val="bg1"/>
                </a:solidFill>
                <a:latin typeface="+mj-lt"/>
              </a:rPr>
              <a:t>	1.3/1.6/2.0/2.2/2.5 dB (3.8 to 6 m)</a:t>
            </a:r>
          </a:p>
          <a:p>
            <a:pPr marL="233363" indent="-233363"/>
            <a:r>
              <a:rPr lang="en-US" sz="1200" dirty="0">
                <a:solidFill>
                  <a:schemeClr val="bg1"/>
                </a:solidFill>
                <a:latin typeface="+mj-lt"/>
              </a:rPr>
              <a:t>4</a:t>
            </a:r>
            <a:r>
              <a:rPr lang="en-US" sz="1200" dirty="0" smtClean="0">
                <a:solidFill>
                  <a:schemeClr val="bg1"/>
                </a:solidFill>
                <a:latin typeface="+mj-lt"/>
              </a:rPr>
              <a:t>.	An operating margin of 2.5 dB is included as the dual polarization isolation is likely to vary within each antenna size area</a:t>
            </a:r>
          </a:p>
        </p:txBody>
      </p:sp>
      <p:pic>
        <p:nvPicPr>
          <p:cNvPr id="168961" name="Picture 1"/>
          <p:cNvPicPr>
            <a:picLocks noChangeAspect="1" noChangeArrowheads="1"/>
          </p:cNvPicPr>
          <p:nvPr/>
        </p:nvPicPr>
        <p:blipFill>
          <a:blip r:embed="rId3" cstate="screen"/>
          <a:srcRect/>
          <a:stretch>
            <a:fillRect/>
          </a:stretch>
        </p:blipFill>
        <p:spPr bwMode="auto">
          <a:xfrm>
            <a:off x="265113" y="1017587"/>
            <a:ext cx="8613775" cy="3706813"/>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8"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extLst>
      <p:ext uri="{BB962C8B-B14F-4D97-AF65-F5344CB8AC3E}">
        <p14:creationId xmlns="" xmlns:p14="http://schemas.microsoft.com/office/powerpoint/2010/main" val="424781145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GRB Downlink Characteristics</a:t>
            </a:r>
            <a:endParaRPr lang="en-US" dirty="0"/>
          </a:p>
        </p:txBody>
      </p:sp>
      <p:sp>
        <p:nvSpPr>
          <p:cNvPr id="7" name="Content Placeholder 2"/>
          <p:cNvSpPr>
            <a:spLocks noGrp="1"/>
          </p:cNvSpPr>
          <p:nvPr>
            <p:ph idx="1"/>
          </p:nvPr>
        </p:nvSpPr>
        <p:spPr>
          <a:xfrm>
            <a:off x="457200" y="1168395"/>
            <a:ext cx="8229600" cy="4525963"/>
          </a:xfrm>
        </p:spPr>
        <p:txBody>
          <a:bodyPr>
            <a:noAutofit/>
          </a:bodyPr>
          <a:lstStyle/>
          <a:p>
            <a:pPr>
              <a:spcBef>
                <a:spcPts val="0"/>
              </a:spcBef>
            </a:pPr>
            <a:r>
              <a:rPr lang="en-US" sz="1600" dirty="0">
                <a:solidFill>
                  <a:schemeClr val="bg1"/>
                </a:solidFill>
                <a:latin typeface="+mj-lt"/>
              </a:rPr>
              <a:t>Input Center </a:t>
            </a:r>
            <a:r>
              <a:rPr lang="en-US" sz="1600" dirty="0" smtClean="0">
                <a:solidFill>
                  <a:schemeClr val="bg1"/>
                </a:solidFill>
                <a:latin typeface="+mj-lt"/>
              </a:rPr>
              <a:t>Frequency: </a:t>
            </a:r>
            <a:r>
              <a:rPr lang="en-US" sz="1600" dirty="0">
                <a:solidFill>
                  <a:schemeClr val="bg1"/>
                </a:solidFill>
                <a:latin typeface="+mj-lt"/>
              </a:rPr>
              <a:t>1690.0 MHz</a:t>
            </a:r>
            <a:endParaRPr lang="en-US" sz="1600" dirty="0" smtClean="0">
              <a:solidFill>
                <a:schemeClr val="bg1"/>
              </a:solidFill>
              <a:latin typeface="+mj-lt"/>
            </a:endParaRPr>
          </a:p>
          <a:p>
            <a:pPr>
              <a:spcBef>
                <a:spcPts val="0"/>
              </a:spcBef>
            </a:pPr>
            <a:r>
              <a:rPr lang="en-US" sz="1600" dirty="0" smtClean="0">
                <a:solidFill>
                  <a:schemeClr val="bg1"/>
                </a:solidFill>
                <a:latin typeface="+mj-lt"/>
              </a:rPr>
              <a:t>Content (specified for each of two polarization channels: LHCP, RHCP)</a:t>
            </a:r>
          </a:p>
          <a:p>
            <a:pPr lvl="1">
              <a:spcBef>
                <a:spcPts val="0"/>
              </a:spcBef>
            </a:pPr>
            <a:r>
              <a:rPr lang="en-US" sz="1400" dirty="0" smtClean="0">
                <a:solidFill>
                  <a:schemeClr val="bg1"/>
                </a:solidFill>
                <a:latin typeface="+mj-lt"/>
              </a:rPr>
              <a:t>L1b data, QC data and metadata: ABI, SUVI, EXIS, SEISS, MAG</a:t>
            </a:r>
          </a:p>
          <a:p>
            <a:pPr lvl="1">
              <a:spcBef>
                <a:spcPts val="0"/>
              </a:spcBef>
            </a:pPr>
            <a:r>
              <a:rPr lang="en-US" sz="1400" dirty="0" smtClean="0">
                <a:solidFill>
                  <a:schemeClr val="bg1"/>
                </a:solidFill>
                <a:latin typeface="+mj-lt"/>
              </a:rPr>
              <a:t>L2 data, QC data, metadata: GLM</a:t>
            </a:r>
          </a:p>
          <a:p>
            <a:pPr lvl="1">
              <a:spcBef>
                <a:spcPts val="0"/>
              </a:spcBef>
            </a:pPr>
            <a:r>
              <a:rPr lang="en-US" sz="1400" dirty="0" smtClean="0">
                <a:solidFill>
                  <a:schemeClr val="bg1"/>
                </a:solidFill>
                <a:latin typeface="+mj-lt"/>
              </a:rPr>
              <a:t>GRB Information Packets</a:t>
            </a:r>
          </a:p>
          <a:p>
            <a:pPr>
              <a:spcBef>
                <a:spcPts val="0"/>
              </a:spcBef>
            </a:pPr>
            <a:r>
              <a:rPr lang="en-US" sz="1600" dirty="0" smtClean="0">
                <a:solidFill>
                  <a:schemeClr val="bg1"/>
                </a:solidFill>
                <a:latin typeface="+mj-lt"/>
              </a:rPr>
              <a:t>Data rate</a:t>
            </a:r>
          </a:p>
          <a:p>
            <a:pPr lvl="1">
              <a:spcBef>
                <a:spcPts val="0"/>
              </a:spcBef>
            </a:pPr>
            <a:r>
              <a:rPr lang="en-US" sz="1400" dirty="0" smtClean="0">
                <a:solidFill>
                  <a:schemeClr val="bg1"/>
                </a:solidFill>
                <a:latin typeface="+mj-lt"/>
              </a:rPr>
              <a:t>31 Mbps maximum data rate</a:t>
            </a:r>
          </a:p>
          <a:p>
            <a:pPr lvl="1">
              <a:spcBef>
                <a:spcPts val="0"/>
              </a:spcBef>
            </a:pPr>
            <a:r>
              <a:rPr lang="en-US" sz="1400" dirty="0" smtClean="0">
                <a:solidFill>
                  <a:schemeClr val="bg1"/>
                </a:solidFill>
                <a:latin typeface="+mj-lt"/>
              </a:rPr>
              <a:t>15.5 Mbps instantaneous maximum for each polarization channel</a:t>
            </a:r>
          </a:p>
          <a:p>
            <a:pPr lvl="1">
              <a:spcBef>
                <a:spcPts val="0"/>
              </a:spcBef>
            </a:pPr>
            <a:r>
              <a:rPr lang="en-US" sz="1400" dirty="0" smtClean="0">
                <a:solidFill>
                  <a:schemeClr val="bg1"/>
                </a:solidFill>
                <a:latin typeface="+mj-lt"/>
              </a:rPr>
              <a:t>Down link margin: 2.5 db</a:t>
            </a:r>
          </a:p>
          <a:p>
            <a:pPr>
              <a:spcBef>
                <a:spcPts val="0"/>
              </a:spcBef>
            </a:pPr>
            <a:r>
              <a:rPr lang="en-US" sz="1600" dirty="0" smtClean="0">
                <a:solidFill>
                  <a:schemeClr val="bg1"/>
                </a:solidFill>
                <a:latin typeface="+mj-lt"/>
              </a:rPr>
              <a:t>Compression - Lossless compression required</a:t>
            </a:r>
          </a:p>
          <a:p>
            <a:pPr lvl="1">
              <a:spcBef>
                <a:spcPts val="0"/>
              </a:spcBef>
            </a:pPr>
            <a:r>
              <a:rPr lang="en-US" sz="1400" dirty="0" smtClean="0">
                <a:solidFill>
                  <a:schemeClr val="bg1"/>
                </a:solidFill>
                <a:latin typeface="+mj-lt"/>
              </a:rPr>
              <a:t>JPEG2000 and SZIP are candidates that are being considered/studies</a:t>
            </a:r>
          </a:p>
          <a:p>
            <a:pPr>
              <a:spcBef>
                <a:spcPts val="0"/>
              </a:spcBef>
            </a:pPr>
            <a:r>
              <a:rPr lang="en-US" sz="1600" dirty="0" smtClean="0">
                <a:solidFill>
                  <a:schemeClr val="bg1"/>
                </a:solidFill>
                <a:latin typeface="+mj-lt"/>
              </a:rPr>
              <a:t>Format</a:t>
            </a:r>
          </a:p>
          <a:p>
            <a:pPr lvl="1">
              <a:spcBef>
                <a:spcPts val="0"/>
              </a:spcBef>
            </a:pPr>
            <a:r>
              <a:rPr lang="en-US" sz="1400" dirty="0" smtClean="0">
                <a:solidFill>
                  <a:schemeClr val="bg1"/>
                </a:solidFill>
                <a:latin typeface="+mj-lt"/>
              </a:rPr>
              <a:t>Inner Frame Format: CCSDS Space Packet</a:t>
            </a:r>
          </a:p>
          <a:p>
            <a:pPr lvl="1">
              <a:spcBef>
                <a:spcPts val="0"/>
              </a:spcBef>
            </a:pPr>
            <a:r>
              <a:rPr lang="en-US" sz="1400" dirty="0" smtClean="0">
                <a:solidFill>
                  <a:schemeClr val="bg1"/>
                </a:solidFill>
                <a:latin typeface="+mj-lt"/>
              </a:rPr>
              <a:t>Outer Frame Format: DVB-S2</a:t>
            </a:r>
          </a:p>
          <a:p>
            <a:pPr>
              <a:spcBef>
                <a:spcPts val="0"/>
              </a:spcBef>
            </a:pPr>
            <a:r>
              <a:rPr lang="en-US" sz="1600" dirty="0" smtClean="0">
                <a:solidFill>
                  <a:schemeClr val="bg1"/>
                </a:solidFill>
                <a:latin typeface="+mj-lt"/>
                <a:sym typeface="Wingdings" pitchFamily="2" charset="2"/>
              </a:rPr>
              <a:t>Coding</a:t>
            </a:r>
          </a:p>
          <a:p>
            <a:pPr lvl="1">
              <a:spcBef>
                <a:spcPts val="0"/>
              </a:spcBef>
            </a:pPr>
            <a:r>
              <a:rPr lang="en-US" sz="1400" u="none" strike="noStrike" dirty="0" smtClean="0">
                <a:solidFill>
                  <a:schemeClr val="bg1"/>
                </a:solidFill>
                <a:latin typeface="+mj-lt"/>
              </a:rPr>
              <a:t>BCH + LDPC (2/3) for 8-PSK </a:t>
            </a:r>
            <a:r>
              <a:rPr lang="en-US" sz="1400" dirty="0" smtClean="0">
                <a:solidFill>
                  <a:schemeClr val="bg1"/>
                </a:solidFill>
                <a:latin typeface="+mj-lt"/>
              </a:rPr>
              <a:t>and </a:t>
            </a:r>
            <a:r>
              <a:rPr lang="en-US" sz="1400" u="none" strike="noStrike" dirty="0" smtClean="0">
                <a:solidFill>
                  <a:schemeClr val="bg1"/>
                </a:solidFill>
                <a:latin typeface="+mj-lt"/>
              </a:rPr>
              <a:t>LDPC (9/10) for QPSK</a:t>
            </a:r>
          </a:p>
          <a:p>
            <a:pPr>
              <a:spcBef>
                <a:spcPts val="0"/>
              </a:spcBef>
            </a:pPr>
            <a:r>
              <a:rPr lang="en-US" sz="1600" dirty="0">
                <a:solidFill>
                  <a:schemeClr val="bg1"/>
                </a:solidFill>
                <a:latin typeface="+mj-lt"/>
              </a:rPr>
              <a:t>Modem Required C/No (dB-Hz): </a:t>
            </a:r>
            <a:r>
              <a:rPr lang="en-US" sz="1600" dirty="0" smtClean="0">
                <a:solidFill>
                  <a:schemeClr val="bg1"/>
                </a:solidFill>
                <a:latin typeface="+mj-lt"/>
              </a:rPr>
              <a:t>78.6</a:t>
            </a:r>
            <a:endParaRPr lang="en-US" sz="1600" dirty="0">
              <a:solidFill>
                <a:schemeClr val="bg1"/>
              </a:solidFill>
              <a:latin typeface="+mj-lt"/>
            </a:endParaRPr>
          </a:p>
          <a:p>
            <a:pPr>
              <a:spcBef>
                <a:spcPts val="0"/>
              </a:spcBef>
            </a:pPr>
            <a:r>
              <a:rPr lang="en-US" sz="1600" dirty="0">
                <a:solidFill>
                  <a:schemeClr val="bg1"/>
                </a:solidFill>
                <a:latin typeface="+mj-lt"/>
              </a:rPr>
              <a:t>Maximum </a:t>
            </a:r>
            <a:r>
              <a:rPr lang="en-US" sz="1600" dirty="0" smtClean="0">
                <a:solidFill>
                  <a:schemeClr val="bg1"/>
                </a:solidFill>
                <a:latin typeface="+mj-lt"/>
              </a:rPr>
              <a:t>Demodulator Required </a:t>
            </a:r>
            <a:r>
              <a:rPr lang="en-US" sz="1600" dirty="0" err="1">
                <a:solidFill>
                  <a:schemeClr val="bg1"/>
                </a:solidFill>
                <a:latin typeface="+mj-lt"/>
              </a:rPr>
              <a:t>Eb</a:t>
            </a:r>
            <a:r>
              <a:rPr lang="en-US" sz="1600" dirty="0">
                <a:solidFill>
                  <a:schemeClr val="bg1"/>
                </a:solidFill>
                <a:latin typeface="+mj-lt"/>
              </a:rPr>
              <a:t>/No (dB) for 1x10</a:t>
            </a:r>
            <a:r>
              <a:rPr lang="en-US" sz="1600" baseline="30000" dirty="0">
                <a:solidFill>
                  <a:schemeClr val="bg1"/>
                </a:solidFill>
                <a:latin typeface="+mj-lt"/>
              </a:rPr>
              <a:t>-10</a:t>
            </a:r>
            <a:r>
              <a:rPr lang="en-US" sz="1600" dirty="0">
                <a:solidFill>
                  <a:schemeClr val="bg1"/>
                </a:solidFill>
                <a:latin typeface="+mj-lt"/>
              </a:rPr>
              <a:t> BER: </a:t>
            </a:r>
            <a:r>
              <a:rPr lang="en-US" sz="1600" dirty="0" smtClean="0">
                <a:solidFill>
                  <a:schemeClr val="bg1"/>
                </a:solidFill>
                <a:latin typeface="+mj-lt"/>
              </a:rPr>
              <a:t>4.8 </a:t>
            </a:r>
            <a:r>
              <a:rPr lang="en-US" sz="1600" dirty="0">
                <a:solidFill>
                  <a:schemeClr val="bg1"/>
                </a:solidFill>
                <a:latin typeface="+mj-lt"/>
              </a:rPr>
              <a:t>dB/Hz</a:t>
            </a:r>
            <a:endParaRPr lang="en-US" sz="1600" dirty="0" smtClean="0">
              <a:solidFill>
                <a:schemeClr val="bg1"/>
              </a:solidFill>
              <a:latin typeface="+mj-lt"/>
            </a:endParaRPr>
          </a:p>
          <a:p>
            <a:pPr>
              <a:spcBef>
                <a:spcPts val="0"/>
              </a:spcBef>
            </a:pPr>
            <a:r>
              <a:rPr lang="en-US" sz="1600" dirty="0" smtClean="0">
                <a:solidFill>
                  <a:schemeClr val="bg1"/>
                </a:solidFill>
                <a:latin typeface="+mj-lt"/>
              </a:rPr>
              <a:t>Minimum Antenna System G/T (dB/K) : 15.2</a:t>
            </a:r>
            <a:endParaRPr lang="en-US" sz="1600" dirty="0">
              <a:solidFill>
                <a:schemeClr val="bg1"/>
              </a:solidFill>
              <a:latin typeface="+mj-lt"/>
            </a:endParaRPr>
          </a:p>
          <a:p>
            <a:endParaRPr lang="en-US" sz="1800" dirty="0" smtClean="0">
              <a:solidFill>
                <a:schemeClr val="bg1"/>
              </a:solidFill>
              <a:latin typeface="+mj-lt"/>
            </a:endParaRPr>
          </a:p>
          <a:p>
            <a:endParaRPr lang="en-US" sz="1800" dirty="0" smtClean="0">
              <a:solidFill>
                <a:schemeClr val="bg1"/>
              </a:solidFill>
              <a:latin typeface="+mj-lt"/>
            </a:endParaRPr>
          </a:p>
          <a:p>
            <a:endParaRPr lang="en-US" sz="1800" dirty="0">
              <a:solidFill>
                <a:schemeClr val="bg1"/>
              </a:solidFill>
              <a:latin typeface="+mj-lt"/>
            </a:endParaRPr>
          </a:p>
          <a:p>
            <a:pPr lvl="1"/>
            <a:endParaRPr lang="en-US" sz="1400" dirty="0" smtClean="0">
              <a:solidFill>
                <a:schemeClr val="bg1"/>
              </a:solidFill>
              <a:latin typeface="+mj-lt"/>
              <a:sym typeface="Wingdings" pitchFamily="2" charset="2"/>
            </a:endParaRPr>
          </a:p>
        </p:txBody>
      </p:sp>
      <p:sp>
        <p:nvSpPr>
          <p:cNvPr id="8" name="Right Brace 7"/>
          <p:cNvSpPr/>
          <p:nvPr/>
        </p:nvSpPr>
        <p:spPr>
          <a:xfrm>
            <a:off x="6934200" y="3048000"/>
            <a:ext cx="533400" cy="256512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467601" y="3733800"/>
            <a:ext cx="1676399" cy="1169551"/>
          </a:xfrm>
          <a:prstGeom prst="rect">
            <a:avLst/>
          </a:prstGeom>
          <a:noFill/>
        </p:spPr>
        <p:txBody>
          <a:bodyPr wrap="square" rtlCol="0">
            <a:spAutoFit/>
          </a:bodyPr>
          <a:lstStyle/>
          <a:p>
            <a:r>
              <a:rPr lang="en-US" sz="1400" dirty="0" smtClean="0">
                <a:solidFill>
                  <a:schemeClr val="bg1"/>
                </a:solidFill>
                <a:latin typeface="+mj-lt"/>
              </a:rPr>
              <a:t>These specs should be considered preliminary and will be finalized in 2012 </a:t>
            </a:r>
            <a:endParaRPr lang="en-US" sz="1400" dirty="0">
              <a:solidFill>
                <a:schemeClr val="bg1"/>
              </a:solidFill>
              <a:latin typeface="+mj-lt"/>
            </a:endParaRPr>
          </a:p>
        </p:txBody>
      </p:sp>
      <p:sp>
        <p:nvSpPr>
          <p:cNvPr id="11"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extLst>
      <p:ext uri="{BB962C8B-B14F-4D97-AF65-F5344CB8AC3E}">
        <p14:creationId xmlns="" xmlns:p14="http://schemas.microsoft.com/office/powerpoint/2010/main" val="188865446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GRB Simulators</a:t>
            </a:r>
            <a:endParaRPr lang="en-US" dirty="0"/>
          </a:p>
        </p:txBody>
      </p:sp>
      <p:sp>
        <p:nvSpPr>
          <p:cNvPr id="7"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solidFill>
                  <a:schemeClr val="bg1"/>
                </a:solidFill>
              </a:rPr>
              <a:t>Purpose</a:t>
            </a:r>
          </a:p>
          <a:p>
            <a:pPr lvl="1"/>
            <a:r>
              <a:rPr lang="en-US" dirty="0" smtClean="0">
                <a:solidFill>
                  <a:schemeClr val="bg1"/>
                </a:solidFill>
              </a:rPr>
              <a:t>On-site testing of user ingest and data handling systems, aka GRB field terminal sites</a:t>
            </a:r>
          </a:p>
          <a:p>
            <a:pPr lvl="1"/>
            <a:r>
              <a:rPr lang="en-US" dirty="0" smtClean="0">
                <a:solidFill>
                  <a:schemeClr val="bg1"/>
                </a:solidFill>
              </a:rPr>
              <a:t>Simulates GRB downlink functionality by generating Consultative Committee for Space Data Systems (CCSDS) formatted GRB output data based on user-defined scenarios, test patterns, and proxy data files.</a:t>
            </a:r>
          </a:p>
          <a:p>
            <a:pPr lvl="1"/>
            <a:r>
              <a:rPr lang="en-US" dirty="0" smtClean="0">
                <a:solidFill>
                  <a:schemeClr val="bg1"/>
                </a:solidFill>
              </a:rPr>
              <a:t>Available in 2013</a:t>
            </a:r>
          </a:p>
          <a:p>
            <a:r>
              <a:rPr lang="en-US" dirty="0" smtClean="0">
                <a:solidFill>
                  <a:schemeClr val="bg1"/>
                </a:solidFill>
              </a:rPr>
              <a:t>Key Capabilities and Features</a:t>
            </a:r>
          </a:p>
          <a:p>
            <a:pPr lvl="1"/>
            <a:r>
              <a:rPr lang="en-US" dirty="0" smtClean="0">
                <a:solidFill>
                  <a:schemeClr val="bg1"/>
                </a:solidFill>
              </a:rPr>
              <a:t>Transportable</a:t>
            </a:r>
          </a:p>
          <a:p>
            <a:pPr lvl="2"/>
            <a:r>
              <a:rPr lang="en-US" dirty="0" smtClean="0">
                <a:solidFill>
                  <a:schemeClr val="bg1"/>
                </a:solidFill>
              </a:rPr>
              <a:t>Fully self contained</a:t>
            </a:r>
          </a:p>
          <a:p>
            <a:pPr lvl="2"/>
            <a:r>
              <a:rPr lang="en-US" dirty="0" smtClean="0">
                <a:solidFill>
                  <a:schemeClr val="bg1"/>
                </a:solidFill>
              </a:rPr>
              <a:t>Configurable hardware units</a:t>
            </a:r>
          </a:p>
          <a:p>
            <a:pPr lvl="1"/>
            <a:r>
              <a:rPr lang="en-US" dirty="0" smtClean="0">
                <a:solidFill>
                  <a:schemeClr val="bg1"/>
                </a:solidFill>
              </a:rPr>
              <a:t>Outputs simulated GRB</a:t>
            </a:r>
          </a:p>
          <a:p>
            <a:pPr lvl="1"/>
            <a:r>
              <a:rPr lang="en-US" dirty="0" smtClean="0">
                <a:solidFill>
                  <a:schemeClr val="bg1"/>
                </a:solidFill>
              </a:rPr>
              <a:t>“Off-line Mode” to create and setup configurations and scenarios</a:t>
            </a:r>
          </a:p>
          <a:p>
            <a:pPr lvl="2"/>
            <a:r>
              <a:rPr lang="en-US" dirty="0" smtClean="0">
                <a:solidFill>
                  <a:schemeClr val="bg1"/>
                </a:solidFill>
              </a:rPr>
              <a:t>Also, create test patterns and input proxy data</a:t>
            </a:r>
          </a:p>
          <a:p>
            <a:pPr lvl="1"/>
            <a:r>
              <a:rPr lang="en-US" dirty="0" smtClean="0">
                <a:solidFill>
                  <a:schemeClr val="bg1"/>
                </a:solidFill>
              </a:rPr>
              <a:t>“On-line Mode” to continuously output GRB data stream at IF or baseband levels</a:t>
            </a:r>
          </a:p>
          <a:p>
            <a:pPr lvl="2"/>
            <a:r>
              <a:rPr lang="en-US" dirty="0" smtClean="0">
                <a:solidFill>
                  <a:schemeClr val="bg1"/>
                </a:solidFill>
              </a:rPr>
              <a:t>Includes monitoring and logging of events</a:t>
            </a:r>
          </a:p>
          <a:p>
            <a:pPr lvl="1"/>
            <a:endParaRPr lang="en-US" dirty="0" smtClean="0"/>
          </a:p>
          <a:p>
            <a:endParaRPr lang="en-US" dirty="0"/>
          </a:p>
        </p:txBody>
      </p:sp>
      <p:sp>
        <p:nvSpPr>
          <p:cNvPr id="6"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extLst>
      <p:ext uri="{BB962C8B-B14F-4D97-AF65-F5344CB8AC3E}">
        <p14:creationId xmlns="" xmlns:p14="http://schemas.microsoft.com/office/powerpoint/2010/main" val="349183024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activities at NOAA</a:t>
            </a:r>
            <a:br>
              <a:rPr lang="en-US" dirty="0" smtClean="0"/>
            </a:br>
            <a:r>
              <a:rPr lang="en-US" dirty="0" smtClean="0"/>
              <a:t>POES Constellation</a:t>
            </a:r>
            <a:endParaRPr lang="en-US" dirty="0"/>
          </a:p>
        </p:txBody>
      </p:sp>
      <p:sp>
        <p:nvSpPr>
          <p:cNvPr id="3" name="Content Placeholder 2"/>
          <p:cNvSpPr>
            <a:spLocks noGrp="1"/>
          </p:cNvSpPr>
          <p:nvPr>
            <p:ph idx="1"/>
          </p:nvPr>
        </p:nvSpPr>
        <p:spPr/>
        <p:txBody>
          <a:bodyPr/>
          <a:lstStyle/>
          <a:p>
            <a:pPr lvl="0"/>
            <a:r>
              <a:rPr lang="en-US" sz="2400" dirty="0" smtClean="0">
                <a:solidFill>
                  <a:schemeClr val="bg1"/>
                </a:solidFill>
                <a:latin typeface="+mj-lt"/>
              </a:rPr>
              <a:t>Automated Picture Transmission (APT) – </a:t>
            </a:r>
            <a:r>
              <a:rPr lang="en-US" sz="2400" dirty="0" smtClean="0">
                <a:solidFill>
                  <a:srgbClr val="FF0000"/>
                </a:solidFill>
                <a:latin typeface="+mj-lt"/>
              </a:rPr>
              <a:t>Frequency change </a:t>
            </a:r>
            <a:r>
              <a:rPr lang="en-US" sz="2400" dirty="0" smtClean="0">
                <a:solidFill>
                  <a:schemeClr val="bg1"/>
                </a:solidFill>
                <a:latin typeface="+mj-lt"/>
              </a:rPr>
              <a:t>in the 137.1 – 137.937 MHz frequency band NOAA-18 and NOAA-19 spacecraft</a:t>
            </a:r>
          </a:p>
          <a:p>
            <a:r>
              <a:rPr lang="en-US" sz="2400" dirty="0" smtClean="0">
                <a:solidFill>
                  <a:schemeClr val="bg1"/>
                </a:solidFill>
                <a:latin typeface="+mj-lt"/>
              </a:rPr>
              <a:t>HRPT Service remains unchanged</a:t>
            </a:r>
            <a:endParaRPr lang="en-US" sz="2400" dirty="0">
              <a:solidFill>
                <a:schemeClr val="bg1"/>
              </a:solidFill>
              <a:latin typeface="+mj-lt"/>
            </a:endParaRPr>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27</a:t>
            </a:fld>
            <a:endParaRPr lang="en-US"/>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activities at NOAA</a:t>
            </a:r>
            <a:br>
              <a:rPr lang="en-US" dirty="0" smtClean="0"/>
            </a:br>
            <a:r>
              <a:rPr lang="en-US" dirty="0" smtClean="0"/>
              <a:t>METOP Constellation</a:t>
            </a:r>
            <a:endParaRPr lang="en-US" dirty="0"/>
          </a:p>
        </p:txBody>
      </p:sp>
      <p:sp>
        <p:nvSpPr>
          <p:cNvPr id="3" name="Content Placeholder 2"/>
          <p:cNvSpPr>
            <a:spLocks noGrp="1"/>
          </p:cNvSpPr>
          <p:nvPr>
            <p:ph idx="1"/>
          </p:nvPr>
        </p:nvSpPr>
        <p:spPr/>
        <p:txBody>
          <a:bodyPr/>
          <a:lstStyle/>
          <a:p>
            <a:r>
              <a:rPr lang="en-US" sz="2400" dirty="0" smtClean="0">
                <a:solidFill>
                  <a:schemeClr val="bg1"/>
                </a:solidFill>
              </a:rPr>
              <a:t>APT service is not available    </a:t>
            </a:r>
          </a:p>
          <a:p>
            <a:r>
              <a:rPr lang="en-US" sz="2400" dirty="0" smtClean="0">
                <a:solidFill>
                  <a:schemeClr val="bg1"/>
                </a:solidFill>
              </a:rPr>
              <a:t>AHRPT format requires upgrades to existing HRPT field terminals or the purchase of a new station </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28</a:t>
            </a:fld>
            <a:endParaRPr lang="en-US"/>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activities at NOAA</a:t>
            </a:r>
            <a:br>
              <a:rPr lang="en-US" dirty="0" smtClean="0"/>
            </a:br>
            <a:r>
              <a:rPr lang="en-US" dirty="0" smtClean="0"/>
              <a:t>S-NPP/JPSS Constellation</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bg1"/>
                </a:solidFill>
              </a:rPr>
              <a:t>APT service will not available</a:t>
            </a:r>
          </a:p>
          <a:p>
            <a:pPr marL="0" indent="0">
              <a:buNone/>
            </a:pPr>
            <a:r>
              <a:rPr lang="en-US" sz="2400" dirty="0" smtClean="0">
                <a:solidFill>
                  <a:schemeClr val="bg1"/>
                </a:solidFill>
              </a:rPr>
              <a:t>HRPT will be replaced with the Low Rate Data (</a:t>
            </a:r>
            <a:r>
              <a:rPr lang="en-US" sz="2400" dirty="0" smtClean="0">
                <a:solidFill>
                  <a:srgbClr val="FF0000"/>
                </a:solidFill>
              </a:rPr>
              <a:t>LRD</a:t>
            </a:r>
            <a:r>
              <a:rPr lang="en-US" sz="2400" dirty="0" smtClean="0">
                <a:solidFill>
                  <a:schemeClr val="bg1"/>
                </a:solidFill>
              </a:rPr>
              <a:t>) broadcast, requires L-band field terminal upgrade </a:t>
            </a:r>
          </a:p>
          <a:p>
            <a:pPr marL="0" indent="0">
              <a:buNone/>
            </a:pPr>
            <a:r>
              <a:rPr lang="en-US" sz="2400" dirty="0" smtClean="0">
                <a:solidFill>
                  <a:schemeClr val="bg1"/>
                </a:solidFill>
              </a:rPr>
              <a:t>LRD will not be available on S-NPP or JPSS-1</a:t>
            </a:r>
          </a:p>
          <a:p>
            <a:pPr marL="0" indent="0">
              <a:buNone/>
            </a:pPr>
            <a:r>
              <a:rPr lang="en-US" sz="2400" dirty="0" smtClean="0">
                <a:solidFill>
                  <a:schemeClr val="bg1"/>
                </a:solidFill>
              </a:rPr>
              <a:t>High data Rate (</a:t>
            </a:r>
            <a:r>
              <a:rPr lang="en-US" sz="2400" dirty="0" smtClean="0">
                <a:solidFill>
                  <a:srgbClr val="FF0000"/>
                </a:solidFill>
              </a:rPr>
              <a:t>HRD</a:t>
            </a:r>
            <a:r>
              <a:rPr lang="en-US" sz="2400" dirty="0" smtClean="0">
                <a:solidFill>
                  <a:schemeClr val="bg1"/>
                </a:solidFill>
              </a:rPr>
              <a:t>) service requires a new X-band field terminal </a:t>
            </a:r>
          </a:p>
          <a:p>
            <a:endParaRPr lang="en-US" dirty="0"/>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29</a:t>
            </a:fld>
            <a:endParaRPr lang="en-US"/>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40056"/>
            <a:ext cx="9525000" cy="609600"/>
          </a:xfrm>
        </p:spPr>
        <p:txBody>
          <a:bodyPr>
            <a:noAutofit/>
          </a:bodyPr>
          <a:lstStyle/>
          <a:p>
            <a:r>
              <a:rPr lang="en-US" sz="3400" dirty="0" smtClean="0"/>
              <a:t>NESDIS Office of Satellite and Product Operations (OSPO) Key Roles</a:t>
            </a:r>
            <a:endParaRPr lang="en-US" sz="3400" dirty="0"/>
          </a:p>
        </p:txBody>
      </p:sp>
      <p:pic>
        <p:nvPicPr>
          <p:cNvPr id="8" name="Picture 7" descr="NSOF_photo.PNG"/>
          <p:cNvPicPr>
            <a:picLocks noChangeAspect="1"/>
          </p:cNvPicPr>
          <p:nvPr/>
        </p:nvPicPr>
        <p:blipFill>
          <a:blip r:embed="rId3" cstate="print"/>
          <a:stretch>
            <a:fillRect/>
          </a:stretch>
        </p:blipFill>
        <p:spPr>
          <a:xfrm>
            <a:off x="5267325" y="1390977"/>
            <a:ext cx="3327962" cy="2295525"/>
          </a:xfrm>
          <a:prstGeom prst="rect">
            <a:avLst/>
          </a:prstGeom>
        </p:spPr>
        <p:style>
          <a:lnRef idx="0">
            <a:schemeClr val="dk1"/>
          </a:lnRef>
          <a:fillRef idx="3">
            <a:schemeClr val="dk1"/>
          </a:fillRef>
          <a:effectRef idx="3">
            <a:schemeClr val="dk1"/>
          </a:effectRef>
          <a:fontRef idx="minor">
            <a:schemeClr val="lt1"/>
          </a:fontRef>
        </p:style>
      </p:pic>
      <p:sp>
        <p:nvSpPr>
          <p:cNvPr id="10" name="TextBox 9"/>
          <p:cNvSpPr txBox="1"/>
          <p:nvPr/>
        </p:nvSpPr>
        <p:spPr>
          <a:xfrm>
            <a:off x="5230504" y="3686502"/>
            <a:ext cx="3380096" cy="338554"/>
          </a:xfrm>
          <a:prstGeom prst="rect">
            <a:avLst/>
          </a:prstGeom>
          <a:noFill/>
        </p:spPr>
        <p:txBody>
          <a:bodyPr wrap="square" rtlCol="0">
            <a:spAutoFit/>
          </a:bodyPr>
          <a:lstStyle/>
          <a:p>
            <a:pPr algn="ctr"/>
            <a:r>
              <a:rPr lang="en-US" sz="1600" dirty="0" smtClean="0">
                <a:latin typeface="+mn-lt"/>
              </a:rPr>
              <a:t>NSOF</a:t>
            </a:r>
            <a:endParaRPr lang="en-US" sz="1600" dirty="0">
              <a:latin typeface="+mn-lt"/>
            </a:endParaRPr>
          </a:p>
        </p:txBody>
      </p:sp>
      <p:sp>
        <p:nvSpPr>
          <p:cNvPr id="12" name="Content Placeholder 11"/>
          <p:cNvSpPr>
            <a:spLocks noGrp="1"/>
          </p:cNvSpPr>
          <p:nvPr>
            <p:ph sz="half" idx="1"/>
          </p:nvPr>
        </p:nvSpPr>
        <p:spPr>
          <a:xfrm>
            <a:off x="0" y="1600200"/>
            <a:ext cx="5105400" cy="5257800"/>
          </a:xfrm>
        </p:spPr>
        <p:txBody>
          <a:bodyPr>
            <a:noAutofit/>
          </a:bodyPr>
          <a:lstStyle/>
          <a:p>
            <a:pPr>
              <a:buNone/>
            </a:pPr>
            <a:r>
              <a:rPr lang="en-US" sz="2200" dirty="0" smtClean="0"/>
              <a:t>	</a:t>
            </a:r>
            <a:r>
              <a:rPr lang="en-US" sz="2200" dirty="0" smtClean="0">
                <a:solidFill>
                  <a:schemeClr val="bg1"/>
                </a:solidFill>
                <a:latin typeface="+mj-lt"/>
              </a:rPr>
              <a:t>Ground System Command &amp; Control, Ingest, Product Generation and Distribution for the nation’s 17 environmental satellites</a:t>
            </a:r>
          </a:p>
          <a:p>
            <a:pPr lvl="1"/>
            <a:r>
              <a:rPr lang="en-US" sz="2200" dirty="0" smtClean="0">
                <a:solidFill>
                  <a:schemeClr val="bg1"/>
                </a:solidFill>
                <a:latin typeface="+mj-lt"/>
              </a:rPr>
              <a:t>4 Geostationary (GOES) by NOAA</a:t>
            </a:r>
          </a:p>
          <a:p>
            <a:pPr lvl="1"/>
            <a:r>
              <a:rPr lang="en-US" sz="2200" dirty="0" smtClean="0">
                <a:solidFill>
                  <a:schemeClr val="bg1"/>
                </a:solidFill>
                <a:latin typeface="+mj-lt"/>
              </a:rPr>
              <a:t>5 Polar-Orbiting (POES) by NOAA</a:t>
            </a:r>
          </a:p>
          <a:p>
            <a:pPr lvl="1"/>
            <a:r>
              <a:rPr lang="en-US" sz="2200" dirty="0" smtClean="0">
                <a:solidFill>
                  <a:schemeClr val="bg1"/>
                </a:solidFill>
                <a:latin typeface="+mj-lt"/>
              </a:rPr>
              <a:t>6 Defense Meteorological Satellite Program (DMSP) operated by NOAA</a:t>
            </a:r>
          </a:p>
          <a:p>
            <a:pPr lvl="1"/>
            <a:r>
              <a:rPr lang="en-US" sz="2200" dirty="0" smtClean="0">
                <a:solidFill>
                  <a:schemeClr val="bg1"/>
                </a:solidFill>
                <a:latin typeface="+mj-lt"/>
              </a:rPr>
              <a:t>1 OSTM Jason-2 (Ocean Surface Topography Mission) Joint NOAA, NASA, CNES, EUMETSAT effort</a:t>
            </a:r>
          </a:p>
          <a:p>
            <a:pPr lvl="1"/>
            <a:r>
              <a:rPr lang="en-US" sz="2200" dirty="0" smtClean="0">
                <a:solidFill>
                  <a:schemeClr val="bg1"/>
                </a:solidFill>
                <a:latin typeface="+mj-lt"/>
              </a:rPr>
              <a:t>1 Suomi National Polar-orbiting Partnership (SNPP) by NOAA &amp; NASA</a:t>
            </a:r>
          </a:p>
          <a:p>
            <a:endParaRPr lang="en-US" sz="2200" dirty="0">
              <a:solidFill>
                <a:schemeClr val="bg1"/>
              </a:solidFill>
              <a:latin typeface="+mj-lt"/>
            </a:endParaRPr>
          </a:p>
        </p:txBody>
      </p:sp>
      <p:sp>
        <p:nvSpPr>
          <p:cNvPr id="13" name="Content Placeholder 11"/>
          <p:cNvSpPr>
            <a:spLocks noGrp="1"/>
          </p:cNvSpPr>
          <p:nvPr>
            <p:ph sz="half" idx="1"/>
          </p:nvPr>
        </p:nvSpPr>
        <p:spPr>
          <a:xfrm>
            <a:off x="5257800" y="3810000"/>
            <a:ext cx="3657600" cy="2514600"/>
          </a:xfrm>
        </p:spPr>
        <p:txBody>
          <a:bodyPr>
            <a:normAutofit fontScale="77500" lnSpcReduction="20000"/>
          </a:bodyPr>
          <a:lstStyle/>
          <a:p>
            <a:r>
              <a:rPr lang="en-US" sz="2600" dirty="0" smtClean="0">
                <a:solidFill>
                  <a:schemeClr val="bg1"/>
                </a:solidFill>
              </a:rPr>
              <a:t>Pre-Launch and Post-Launch Testing</a:t>
            </a:r>
          </a:p>
          <a:p>
            <a:r>
              <a:rPr lang="en-US" sz="2600" dirty="0" smtClean="0">
                <a:solidFill>
                  <a:schemeClr val="bg1"/>
                </a:solidFill>
              </a:rPr>
              <a:t>Operational Testing, Validation, and Verification</a:t>
            </a:r>
          </a:p>
          <a:p>
            <a:r>
              <a:rPr lang="en-US" sz="2600" dirty="0" smtClean="0">
                <a:solidFill>
                  <a:schemeClr val="bg1"/>
                </a:solidFill>
              </a:rPr>
              <a:t>User Readiness</a:t>
            </a:r>
          </a:p>
          <a:p>
            <a:r>
              <a:rPr lang="en-US" sz="2600" dirty="0" smtClean="0">
                <a:solidFill>
                  <a:schemeClr val="bg1"/>
                </a:solidFill>
              </a:rPr>
              <a:t>Long-Term Continuity of Products and Services</a:t>
            </a:r>
          </a:p>
          <a:p>
            <a:endParaRPr lang="en-US" sz="2600" dirty="0"/>
          </a:p>
        </p:txBody>
      </p:sp>
      <p:sp>
        <p:nvSpPr>
          <p:cNvPr id="7" name="Footer Placeholder 3"/>
          <p:cNvSpPr>
            <a:spLocks noGrp="1"/>
          </p:cNvSpPr>
          <p:nvPr>
            <p:ph type="ftr" sz="quarter" idx="10"/>
          </p:nvPr>
        </p:nvSpPr>
        <p:spPr>
          <a:xfrm>
            <a:off x="0" y="6553200"/>
            <a:ext cx="8077200" cy="304800"/>
          </a:xfrm>
        </p:spPr>
        <p:txBody>
          <a:bodyPr/>
          <a:lstStyle/>
          <a:p>
            <a:pPr>
              <a:defRPr/>
            </a:pPr>
            <a:r>
              <a:rPr lang="fr-FR" dirty="0" smtClean="0">
                <a:solidFill>
                  <a:srgbClr val="0D6B6D"/>
                </a:solidFill>
              </a:rPr>
              <a:t>NOAA Satellite and Information Service:  National </a:t>
            </a:r>
            <a:r>
              <a:rPr lang="fr-FR" dirty="0" err="1" smtClean="0">
                <a:solidFill>
                  <a:srgbClr val="0D6B6D"/>
                </a:solidFill>
              </a:rPr>
              <a:t>Environmental</a:t>
            </a:r>
            <a:r>
              <a:rPr lang="fr-FR" dirty="0" smtClean="0">
                <a:solidFill>
                  <a:srgbClr val="0D6B6D"/>
                </a:solidFill>
              </a:rPr>
              <a:t> Satellite, Data, and Information Service (NESDIS)</a:t>
            </a:r>
            <a:endParaRPr lang="en-US" dirty="0">
              <a:solidFill>
                <a:srgbClr val="0D6B6D"/>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S-NPP/JPSS Direct Readout Continuity of Services</a:t>
            </a:r>
            <a:endParaRPr lang="en-US" dirty="0"/>
          </a:p>
        </p:txBody>
      </p:sp>
      <p:sp>
        <p:nvSpPr>
          <p:cNvPr id="4" name="Footer Placeholder 3"/>
          <p:cNvSpPr>
            <a:spLocks noGrp="1"/>
          </p:cNvSpPr>
          <p:nvPr>
            <p:ph type="ftr" sz="quarter" idx="10"/>
          </p:nvPr>
        </p:nvSpPr>
        <p:spPr/>
        <p:txBody>
          <a:bodyPr/>
          <a:lstStyle/>
          <a:p>
            <a:pPr>
              <a:defRPr/>
            </a:pPr>
            <a:r>
              <a:rPr lang="fr-FR" smtClean="0"/>
              <a:t>NOAA Satellite and Information Service:  National Environmental Satellite, Data, and Information Service (NESDIS)</a:t>
            </a:r>
            <a:endParaRPr lang="en-US"/>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30</a:t>
            </a:fld>
            <a:endParaRPr lang="en-US"/>
          </a:p>
        </p:txBody>
      </p:sp>
      <p:pic>
        <p:nvPicPr>
          <p:cNvPr id="6" name="Picture 5"/>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1371600"/>
            <a:ext cx="8381999" cy="5105400"/>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3400" y="228600"/>
            <a:ext cx="4043082" cy="6248400"/>
          </a:xfrm>
          <a:prstGeom prst="rect">
            <a:avLst/>
          </a:prstGeom>
          <a:ln>
            <a:headEnd/>
            <a:tailEnd/>
          </a:ln>
        </p:spPr>
        <p:style>
          <a:lnRef idx="0">
            <a:schemeClr val="dk1"/>
          </a:lnRef>
          <a:fillRef idx="3">
            <a:schemeClr val="dk1"/>
          </a:fillRef>
          <a:effectRef idx="3">
            <a:schemeClr val="dk1"/>
          </a:effectRef>
          <a:fontRef idx="minor">
            <a:schemeClr val="lt1"/>
          </a:fontRef>
        </p:style>
      </p:pic>
      <p:pic>
        <p:nvPicPr>
          <p:cNvPr id="5" name="Picture 4" descr="http://www.ncep.noaa.gov/news/ncwcp/s067_images/s067_49_20120607.jpg"/>
          <p:cNvPicPr>
            <a:picLocks noChangeAspect="1" noChangeArrowheads="1"/>
          </p:cNvPicPr>
          <p:nvPr/>
        </p:nvPicPr>
        <p:blipFill>
          <a:blip r:embed="rId4" cstate="print"/>
          <a:srcRect/>
          <a:stretch>
            <a:fillRect/>
          </a:stretch>
        </p:blipFill>
        <p:spPr bwMode="auto">
          <a:xfrm>
            <a:off x="4876800" y="3352800"/>
            <a:ext cx="3810000" cy="2857500"/>
          </a:xfrm>
          <a:prstGeom prst="rect">
            <a:avLst/>
          </a:prstGeom>
        </p:spPr>
        <p:style>
          <a:lnRef idx="0">
            <a:schemeClr val="dk1"/>
          </a:lnRef>
          <a:fillRef idx="3">
            <a:schemeClr val="dk1"/>
          </a:fillRef>
          <a:effectRef idx="3">
            <a:schemeClr val="dk1"/>
          </a:effectRef>
          <a:fontRef idx="minor">
            <a:schemeClr val="lt1"/>
          </a:fontRef>
        </p:style>
      </p:pic>
      <p:pic>
        <p:nvPicPr>
          <p:cNvPr id="7" name="Picture 6"/>
          <p:cNvPicPr>
            <a:picLocks noChangeArrowheads="1"/>
          </p:cNvPicPr>
          <p:nvPr/>
        </p:nvPicPr>
        <p:blipFill>
          <a:blip r:embed="rId5" cstate="print"/>
          <a:srcRect/>
          <a:stretch>
            <a:fillRect/>
          </a:stretch>
        </p:blipFill>
        <p:spPr bwMode="auto">
          <a:xfrm>
            <a:off x="4873752" y="457200"/>
            <a:ext cx="3813048" cy="2452910"/>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6"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762000" y="1066800"/>
          <a:ext cx="7620000" cy="4267200"/>
        </p:xfrm>
        <a:graphic>
          <a:graphicData uri="http://schemas.openxmlformats.org/drawingml/2006/table">
            <a:tbl>
              <a:tblPr>
                <a:tableStyleId>{69CF1AB2-1976-4502-BF36-3FF5EA218861}</a:tableStyleId>
              </a:tblPr>
              <a:tblGrid>
                <a:gridCol w="2787805"/>
                <a:gridCol w="4832195"/>
              </a:tblGrid>
              <a:tr h="609600">
                <a:tc>
                  <a:txBody>
                    <a:bodyPr/>
                    <a:lstStyle/>
                    <a:p>
                      <a:r>
                        <a:rPr lang="en-US" sz="2000" dirty="0" smtClean="0">
                          <a:latin typeface="+mj-lt"/>
                        </a:rPr>
                        <a:t>24/7 Help Desk</a:t>
                      </a:r>
                      <a:endParaRPr lang="en-US" sz="2000" dirty="0">
                        <a:latin typeface="+mj-lt"/>
                      </a:endParaRPr>
                    </a:p>
                  </a:txBody>
                  <a:tcPr/>
                </a:tc>
                <a:tc>
                  <a:txBody>
                    <a:bodyPr/>
                    <a:lstStyle/>
                    <a:p>
                      <a:r>
                        <a:rPr lang="en-US" sz="2000" b="0" dirty="0" smtClean="0"/>
                        <a:t>ESPCOperations@noaa.gov</a:t>
                      </a:r>
                      <a:endParaRPr lang="en-US" sz="2000" b="0" dirty="0"/>
                    </a:p>
                  </a:txBody>
                  <a:tcPr/>
                </a:tc>
              </a:tr>
              <a:tr h="609600">
                <a:tc>
                  <a:txBody>
                    <a:bodyPr/>
                    <a:lstStyle/>
                    <a:p>
                      <a:r>
                        <a:rPr lang="en-US" sz="2000" dirty="0" smtClean="0">
                          <a:latin typeface="+mj-lt"/>
                        </a:rPr>
                        <a:t>User</a:t>
                      </a:r>
                      <a:r>
                        <a:rPr lang="en-US" sz="2000" baseline="0" dirty="0" smtClean="0">
                          <a:latin typeface="+mj-lt"/>
                        </a:rPr>
                        <a:t> Services</a:t>
                      </a:r>
                      <a:endParaRPr lang="en-US" sz="2000" dirty="0">
                        <a:latin typeface="+mj-lt"/>
                      </a:endParaRPr>
                    </a:p>
                  </a:txBody>
                  <a:tcPr/>
                </a:tc>
                <a:tc>
                  <a:txBody>
                    <a:bodyPr/>
                    <a:lstStyle/>
                    <a:p>
                      <a:r>
                        <a:rPr lang="en-US" sz="2000" b="0" dirty="0" smtClean="0"/>
                        <a:t>SPSD.UserServices@noaa.gov</a:t>
                      </a:r>
                      <a:endParaRPr lang="en-US" sz="2000" b="0" dirty="0"/>
                    </a:p>
                  </a:txBody>
                  <a:tcPr/>
                </a:tc>
              </a:tr>
              <a:tr h="609600">
                <a:tc>
                  <a:txBody>
                    <a:bodyPr/>
                    <a:lstStyle/>
                    <a:p>
                      <a:r>
                        <a:rPr lang="en-US" sz="2000" dirty="0" smtClean="0">
                          <a:latin typeface="+mj-lt"/>
                        </a:rPr>
                        <a:t>Data Access</a:t>
                      </a:r>
                      <a:endParaRPr lang="en-US" sz="2000" dirty="0">
                        <a:latin typeface="+mj-lt"/>
                      </a:endParaRPr>
                    </a:p>
                  </a:txBody>
                  <a:tcPr/>
                </a:tc>
                <a:tc>
                  <a:txBody>
                    <a:bodyPr/>
                    <a:lstStyle/>
                    <a:p>
                      <a:r>
                        <a:rPr lang="en-US" sz="2000" b="0" dirty="0" smtClean="0"/>
                        <a:t>NESDIS.Data.Access@noaa.gov</a:t>
                      </a:r>
                      <a:endParaRPr lang="en-US" sz="2000" b="0" dirty="0"/>
                    </a:p>
                  </a:txBody>
                  <a:tcPr/>
                </a:tc>
              </a:tr>
              <a:tr h="609600">
                <a:tc>
                  <a:txBody>
                    <a:bodyPr/>
                    <a:lstStyle/>
                    <a:p>
                      <a:r>
                        <a:rPr lang="en-US" sz="2000" dirty="0" smtClean="0">
                          <a:latin typeface="+mj-lt"/>
                        </a:rPr>
                        <a:t>Webmaster</a:t>
                      </a:r>
                      <a:endParaRPr lang="en-US" sz="2000" dirty="0">
                        <a:latin typeface="+mj-lt"/>
                      </a:endParaRPr>
                    </a:p>
                  </a:txBody>
                  <a:tcPr/>
                </a:tc>
                <a:tc>
                  <a:txBody>
                    <a:bodyPr/>
                    <a:lstStyle/>
                    <a:p>
                      <a:r>
                        <a:rPr lang="en-US" sz="2000" b="0" dirty="0" smtClean="0"/>
                        <a:t>SSDWebmaster@noaa.gov</a:t>
                      </a:r>
                      <a:endParaRPr lang="en-US" sz="2000" b="0" dirty="0"/>
                    </a:p>
                  </a:txBody>
                  <a:tcPr/>
                </a:tc>
              </a:tr>
              <a:tr h="609600">
                <a:tc>
                  <a:txBody>
                    <a:bodyPr/>
                    <a:lstStyle/>
                    <a:p>
                      <a:r>
                        <a:rPr lang="en-US" sz="2000" dirty="0" smtClean="0">
                          <a:latin typeface="+mj-lt"/>
                        </a:rPr>
                        <a:t>Web</a:t>
                      </a:r>
                      <a:endParaRPr lang="en-US" sz="2000" dirty="0">
                        <a:latin typeface="+mj-lt"/>
                      </a:endParaRPr>
                    </a:p>
                  </a:txBody>
                  <a:tcPr/>
                </a:tc>
                <a:tc>
                  <a:txBody>
                    <a:bodyPr/>
                    <a:lstStyle/>
                    <a:p>
                      <a:r>
                        <a:rPr lang="en-US" sz="2000" b="0" dirty="0" smtClean="0"/>
                        <a:t>www.ospo.noaa.gov</a:t>
                      </a:r>
                    </a:p>
                  </a:txBody>
                  <a:tcPr/>
                </a:tc>
              </a:tr>
              <a:tr h="609600">
                <a:tc>
                  <a:txBody>
                    <a:bodyPr/>
                    <a:lstStyle/>
                    <a:p>
                      <a:endParaRPr lang="en-US" dirty="0"/>
                    </a:p>
                  </a:txBody>
                  <a:tcPr/>
                </a:tc>
                <a:tc>
                  <a:txBody>
                    <a:bodyPr/>
                    <a:lstStyle/>
                    <a:p>
                      <a:r>
                        <a:rPr lang="en-US" sz="2000" b="0" dirty="0" smtClean="0"/>
                        <a:t>www.facebook.com/NOAANESDIS </a:t>
                      </a:r>
                      <a:endParaRPr lang="en-US" sz="2000" b="0" dirty="0"/>
                    </a:p>
                  </a:txBody>
                  <a:tcPr/>
                </a:tc>
              </a:tr>
              <a:tr h="609600">
                <a:tc>
                  <a:txBody>
                    <a:bodyPr/>
                    <a:lstStyle/>
                    <a:p>
                      <a:endParaRPr lang="en-US" dirty="0"/>
                    </a:p>
                  </a:txBody>
                  <a:tcPr/>
                </a:tc>
                <a:tc>
                  <a:txBody>
                    <a:bodyPr/>
                    <a:lstStyle/>
                    <a:p>
                      <a:r>
                        <a:rPr lang="en-US" sz="2000" b="0" dirty="0" smtClean="0"/>
                        <a:t>www.twitter.com/noaasatellites </a:t>
                      </a:r>
                      <a:endParaRPr lang="en-US" sz="2000" b="0" dirty="0"/>
                    </a:p>
                  </a:txBody>
                  <a:tcPr/>
                </a:tc>
              </a:tr>
            </a:tbl>
          </a:graphicData>
        </a:graphic>
      </p:graphicFrame>
      <p:pic>
        <p:nvPicPr>
          <p:cNvPr id="17" name="Picture 6" descr="facebook-logo.jpg">
            <a:hlinkClick r:id="rId3"/>
          </p:cNvPr>
          <p:cNvPicPr>
            <a:picLocks noChangeAspect="1"/>
          </p:cNvPicPr>
          <p:nvPr/>
        </p:nvPicPr>
        <p:blipFill>
          <a:blip r:embed="rId4" cstate="screen"/>
          <a:srcRect/>
          <a:stretch>
            <a:fillRect/>
          </a:stretch>
        </p:blipFill>
        <p:spPr bwMode="auto">
          <a:xfrm>
            <a:off x="914400" y="4191000"/>
            <a:ext cx="1518724" cy="457200"/>
          </a:xfrm>
          <a:prstGeom prst="rect">
            <a:avLst/>
          </a:prstGeom>
          <a:noFill/>
          <a:ln w="9525">
            <a:noFill/>
            <a:miter lim="800000"/>
            <a:headEnd/>
            <a:tailEnd/>
          </a:ln>
        </p:spPr>
      </p:pic>
      <p:pic>
        <p:nvPicPr>
          <p:cNvPr id="18" name="Content Placeholder 8" descr="1307050984_4021.png">
            <a:hlinkClick r:id="rId5"/>
          </p:cNvPr>
          <p:cNvPicPr>
            <a:picLocks noChangeAspect="1"/>
          </p:cNvPicPr>
          <p:nvPr/>
        </p:nvPicPr>
        <p:blipFill>
          <a:blip r:embed="rId6" cstate="screen"/>
          <a:srcRect/>
          <a:stretch>
            <a:fillRect/>
          </a:stretch>
        </p:blipFill>
        <p:spPr bwMode="auto">
          <a:xfrm>
            <a:off x="914399" y="4876800"/>
            <a:ext cx="2254685" cy="381000"/>
          </a:xfrm>
          <a:prstGeom prst="rect">
            <a:avLst/>
          </a:prstGeom>
          <a:noFill/>
          <a:ln w="9525">
            <a:noFill/>
            <a:miter lim="800000"/>
            <a:headEnd/>
            <a:tailEnd/>
          </a:ln>
        </p:spPr>
      </p:pic>
      <p:sp>
        <p:nvSpPr>
          <p:cNvPr id="7" name="Title 6"/>
          <p:cNvSpPr>
            <a:spLocks noGrp="1"/>
          </p:cNvSpPr>
          <p:nvPr>
            <p:ph type="title"/>
          </p:nvPr>
        </p:nvSpPr>
        <p:spPr>
          <a:xfrm>
            <a:off x="0" y="0"/>
            <a:ext cx="9144000" cy="685800"/>
          </a:xfrm>
        </p:spPr>
        <p:txBody>
          <a:bodyPr>
            <a:normAutofit/>
          </a:bodyPr>
          <a:lstStyle/>
          <a:p>
            <a:r>
              <a:rPr lang="en-US" sz="4000" dirty="0" smtClean="0"/>
              <a:t>Contact Information</a:t>
            </a:r>
            <a:endParaRPr lang="en-US" sz="4000" dirty="0"/>
          </a:p>
        </p:txBody>
      </p:sp>
      <p:sp>
        <p:nvSpPr>
          <p:cNvPr id="9"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3400" dirty="0" smtClean="0"/>
              <a:t>NESDIS Office of Satellite and Product Operations (OSPO)</a:t>
            </a:r>
            <a:endParaRPr lang="en-US" sz="3400" dirty="0"/>
          </a:p>
        </p:txBody>
      </p:sp>
      <p:sp>
        <p:nvSpPr>
          <p:cNvPr id="15" name="Content Placeholder 14"/>
          <p:cNvSpPr>
            <a:spLocks noGrp="1"/>
          </p:cNvSpPr>
          <p:nvPr>
            <p:ph sz="half" idx="1"/>
          </p:nvPr>
        </p:nvSpPr>
        <p:spPr>
          <a:xfrm>
            <a:off x="304800" y="1219200"/>
            <a:ext cx="4419600" cy="5181600"/>
          </a:xfrm>
        </p:spPr>
        <p:txBody>
          <a:bodyPr>
            <a:normAutofit/>
          </a:bodyPr>
          <a:lstStyle/>
          <a:p>
            <a:pPr marL="0" indent="0">
              <a:buNone/>
            </a:pPr>
            <a:r>
              <a:rPr lang="en-US" sz="1600" dirty="0" smtClean="0">
                <a:solidFill>
                  <a:schemeClr val="bg1"/>
                </a:solidFill>
              </a:rPr>
              <a:t>Locations at four facilities housing 700 OSPO staff</a:t>
            </a:r>
          </a:p>
          <a:p>
            <a:pPr marL="0" indent="0">
              <a:buNone/>
            </a:pPr>
            <a:r>
              <a:rPr lang="en-US" sz="1600" dirty="0" smtClean="0">
                <a:solidFill>
                  <a:schemeClr val="bg1"/>
                </a:solidFill>
              </a:rPr>
              <a:t>NOAA Satellite Operations Facility (NSOF) in Suitland, MD  - NSOF houses more than $50 million in high technology equipment, including 16 antennas, which control more than $4.7 billion in environmental satellites.</a:t>
            </a:r>
          </a:p>
          <a:p>
            <a:pPr marL="0" indent="0">
              <a:buNone/>
            </a:pPr>
            <a:r>
              <a:rPr lang="en-US" sz="1600" dirty="0" smtClean="0">
                <a:solidFill>
                  <a:schemeClr val="bg1"/>
                </a:solidFill>
              </a:rPr>
              <a:t>NOAA’s Center for Weather &amp; Climate Prediction (NCWCP) in College Park, MD is the backbone of weather and climate prediction for the nation.</a:t>
            </a:r>
          </a:p>
        </p:txBody>
      </p:sp>
      <p:pic>
        <p:nvPicPr>
          <p:cNvPr id="7" name="Picture 6" descr="Wallops_CDA_Aerial_crop.PNG"/>
          <p:cNvPicPr>
            <a:picLocks noChangeAspect="1"/>
          </p:cNvPicPr>
          <p:nvPr/>
        </p:nvPicPr>
        <p:blipFill>
          <a:blip r:embed="rId3" cstate="print"/>
          <a:stretch>
            <a:fillRect/>
          </a:stretch>
        </p:blipFill>
        <p:spPr>
          <a:xfrm>
            <a:off x="4800600" y="4419600"/>
            <a:ext cx="3978733" cy="1295400"/>
          </a:xfrm>
          <a:prstGeom prst="rect">
            <a:avLst/>
          </a:prstGeom>
        </p:spPr>
        <p:style>
          <a:lnRef idx="0">
            <a:schemeClr val="dk1"/>
          </a:lnRef>
          <a:fillRef idx="3">
            <a:schemeClr val="dk1"/>
          </a:fillRef>
          <a:effectRef idx="3">
            <a:schemeClr val="dk1"/>
          </a:effectRef>
          <a:fontRef idx="minor">
            <a:schemeClr val="lt1"/>
          </a:fontRef>
        </p:style>
      </p:pic>
      <p:pic>
        <p:nvPicPr>
          <p:cNvPr id="9" name="Picture 2" descr="http://www.gina.alaska.edu/images/FCDASGilmoreValley-small.jpg"/>
          <p:cNvPicPr>
            <a:picLocks noChangeAspect="1" noChangeArrowheads="1"/>
          </p:cNvPicPr>
          <p:nvPr/>
        </p:nvPicPr>
        <p:blipFill>
          <a:blip r:embed="rId4" cstate="print"/>
          <a:srcRect/>
          <a:stretch>
            <a:fillRect/>
          </a:stretch>
        </p:blipFill>
        <p:spPr bwMode="auto">
          <a:xfrm>
            <a:off x="4881652" y="1295400"/>
            <a:ext cx="3881348" cy="2590800"/>
          </a:xfrm>
          <a:prstGeom prst="rect">
            <a:avLst/>
          </a:prstGeom>
        </p:spPr>
        <p:style>
          <a:lnRef idx="0">
            <a:schemeClr val="dk1"/>
          </a:lnRef>
          <a:fillRef idx="3">
            <a:schemeClr val="dk1"/>
          </a:fillRef>
          <a:effectRef idx="3">
            <a:schemeClr val="dk1"/>
          </a:effectRef>
          <a:fontRef idx="minor">
            <a:schemeClr val="lt1"/>
          </a:fontRef>
        </p:style>
      </p:pic>
      <p:sp>
        <p:nvSpPr>
          <p:cNvPr id="10" name="TextBox 9"/>
          <p:cNvSpPr txBox="1"/>
          <p:nvPr/>
        </p:nvSpPr>
        <p:spPr>
          <a:xfrm>
            <a:off x="6172200" y="5715000"/>
            <a:ext cx="1270091" cy="338554"/>
          </a:xfrm>
          <a:prstGeom prst="rect">
            <a:avLst/>
          </a:prstGeom>
          <a:noFill/>
        </p:spPr>
        <p:txBody>
          <a:bodyPr wrap="none" rtlCol="0">
            <a:spAutoFit/>
          </a:bodyPr>
          <a:lstStyle/>
          <a:p>
            <a:pPr algn="ctr"/>
            <a:r>
              <a:rPr lang="en-US" sz="1600" dirty="0" smtClean="0">
                <a:solidFill>
                  <a:schemeClr val="bg1"/>
                </a:solidFill>
                <a:latin typeface="+mn-lt"/>
              </a:rPr>
              <a:t>Wallops CDA</a:t>
            </a:r>
            <a:endParaRPr lang="en-US" sz="1600" dirty="0">
              <a:solidFill>
                <a:schemeClr val="bg1"/>
              </a:solidFill>
              <a:latin typeface="+mn-lt"/>
            </a:endParaRPr>
          </a:p>
        </p:txBody>
      </p:sp>
      <p:sp>
        <p:nvSpPr>
          <p:cNvPr id="11" name="TextBox 10"/>
          <p:cNvSpPr txBox="1"/>
          <p:nvPr/>
        </p:nvSpPr>
        <p:spPr>
          <a:xfrm>
            <a:off x="6135762" y="3886200"/>
            <a:ext cx="1444434" cy="338554"/>
          </a:xfrm>
          <a:prstGeom prst="rect">
            <a:avLst/>
          </a:prstGeom>
          <a:noFill/>
        </p:spPr>
        <p:txBody>
          <a:bodyPr wrap="none" rtlCol="0">
            <a:spAutoFit/>
          </a:bodyPr>
          <a:lstStyle/>
          <a:p>
            <a:pPr algn="ctr"/>
            <a:r>
              <a:rPr lang="en-US" sz="1600" dirty="0" smtClean="0">
                <a:solidFill>
                  <a:schemeClr val="bg1"/>
                </a:solidFill>
                <a:latin typeface="+mn-lt"/>
              </a:rPr>
              <a:t>Fairbanks CDA</a:t>
            </a:r>
            <a:endParaRPr lang="en-US" sz="1600" dirty="0">
              <a:solidFill>
                <a:schemeClr val="bg1"/>
              </a:solidFill>
              <a:latin typeface="+mn-lt"/>
            </a:endParaRPr>
          </a:p>
        </p:txBody>
      </p:sp>
      <p:sp>
        <p:nvSpPr>
          <p:cNvPr id="17" name="TextBox 16"/>
          <p:cNvSpPr txBox="1"/>
          <p:nvPr/>
        </p:nvSpPr>
        <p:spPr>
          <a:xfrm>
            <a:off x="1981200" y="6096000"/>
            <a:ext cx="837793" cy="338554"/>
          </a:xfrm>
          <a:prstGeom prst="rect">
            <a:avLst/>
          </a:prstGeom>
          <a:noFill/>
        </p:spPr>
        <p:txBody>
          <a:bodyPr wrap="none" rtlCol="0">
            <a:spAutoFit/>
          </a:bodyPr>
          <a:lstStyle/>
          <a:p>
            <a:pPr algn="ctr"/>
            <a:r>
              <a:rPr lang="en-US" sz="1600" dirty="0" smtClean="0">
                <a:solidFill>
                  <a:schemeClr val="bg1"/>
                </a:solidFill>
                <a:latin typeface="+mn-lt"/>
              </a:rPr>
              <a:t>NCWCP</a:t>
            </a:r>
            <a:endParaRPr lang="en-US" sz="1600" dirty="0">
              <a:solidFill>
                <a:schemeClr val="bg1"/>
              </a:solidFill>
              <a:latin typeface="+mn-lt"/>
            </a:endParaRPr>
          </a:p>
        </p:txBody>
      </p:sp>
      <p:sp>
        <p:nvSpPr>
          <p:cNvPr id="12" name="Footer Placeholder 3"/>
          <p:cNvSpPr>
            <a:spLocks noGrp="1"/>
          </p:cNvSpPr>
          <p:nvPr>
            <p:ph type="ftr" sz="quarter" idx="10"/>
          </p:nvPr>
        </p:nvSpPr>
        <p:spPr>
          <a:xfrm>
            <a:off x="0" y="6553200"/>
            <a:ext cx="8077200" cy="304800"/>
          </a:xfrm>
        </p:spPr>
        <p:txBody>
          <a:bodyPr/>
          <a:lstStyle/>
          <a:p>
            <a:pPr>
              <a:defRPr/>
            </a:pPr>
            <a:r>
              <a:rPr lang="fr-FR" dirty="0" smtClean="0">
                <a:solidFill>
                  <a:srgbClr val="0D6B6D"/>
                </a:solidFill>
              </a:rPr>
              <a:t>NOAA Satellite and Information Service:  National </a:t>
            </a:r>
            <a:r>
              <a:rPr lang="fr-FR" dirty="0" err="1" smtClean="0">
                <a:solidFill>
                  <a:srgbClr val="0D6B6D"/>
                </a:solidFill>
              </a:rPr>
              <a:t>Environmental</a:t>
            </a:r>
            <a:r>
              <a:rPr lang="fr-FR" dirty="0" smtClean="0">
                <a:solidFill>
                  <a:srgbClr val="0D6B6D"/>
                </a:solidFill>
              </a:rPr>
              <a:t> Satellite, Data, and Information Service (NESDIS)</a:t>
            </a:r>
            <a:endParaRPr lang="en-US" dirty="0">
              <a:solidFill>
                <a:srgbClr val="0D6B6D"/>
              </a:solidFill>
            </a:endParaRPr>
          </a:p>
        </p:txBody>
      </p:sp>
      <p:pic>
        <p:nvPicPr>
          <p:cNvPr id="47106" name="Picture 2" descr="NOAA Center for Weather and Climate Prediction, College Park, Md. September 2012."/>
          <p:cNvPicPr>
            <a:picLocks noChangeAspect="1" noChangeArrowheads="1"/>
          </p:cNvPicPr>
          <p:nvPr/>
        </p:nvPicPr>
        <p:blipFill>
          <a:blip r:embed="rId5" cstate="print"/>
          <a:srcRect/>
          <a:stretch>
            <a:fillRect/>
          </a:stretch>
        </p:blipFill>
        <p:spPr bwMode="auto">
          <a:xfrm>
            <a:off x="838200" y="4114800"/>
            <a:ext cx="3048000" cy="2032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914400" y="0"/>
            <a:ext cx="8229600" cy="792162"/>
          </a:xfrm>
        </p:spPr>
        <p:txBody>
          <a:bodyPr/>
          <a:lstStyle/>
          <a:p>
            <a:pPr eaLnBrk="1" hangingPunct="1"/>
            <a:r>
              <a:rPr lang="en-US" dirty="0" smtClean="0"/>
              <a:t>Products</a:t>
            </a:r>
          </a:p>
        </p:txBody>
      </p:sp>
      <p:sp>
        <p:nvSpPr>
          <p:cNvPr id="27652" name="Rectangle 3"/>
          <p:cNvSpPr>
            <a:spLocks/>
          </p:cNvSpPr>
          <p:nvPr/>
        </p:nvSpPr>
        <p:spPr bwMode="auto">
          <a:xfrm>
            <a:off x="304800" y="609600"/>
            <a:ext cx="5715000" cy="4876800"/>
          </a:xfrm>
          <a:prstGeom prst="rect">
            <a:avLst/>
          </a:prstGeom>
          <a:noFill/>
          <a:ln w="9525">
            <a:noFill/>
            <a:miter lim="800000"/>
            <a:headEnd/>
            <a:tailEnd/>
          </a:ln>
        </p:spPr>
        <p:txBody>
          <a:bodyPr/>
          <a:lstStyle/>
          <a:p>
            <a:pPr marL="174625" indent="-174625">
              <a:spcBef>
                <a:spcPts val="400"/>
              </a:spcBef>
            </a:pPr>
            <a:r>
              <a:rPr lang="en-US" sz="2000" dirty="0" smtClean="0">
                <a:solidFill>
                  <a:schemeClr val="bg1"/>
                </a:solidFill>
                <a:latin typeface="+mj-lt"/>
              </a:rPr>
              <a:t>Atmospheric Chemistry</a:t>
            </a:r>
          </a:p>
          <a:p>
            <a:pPr marL="174625" indent="-174625">
              <a:spcBef>
                <a:spcPts val="400"/>
              </a:spcBef>
            </a:pPr>
            <a:r>
              <a:rPr lang="en-US" sz="2000" dirty="0" smtClean="0">
                <a:solidFill>
                  <a:schemeClr val="bg1"/>
                </a:solidFill>
                <a:latin typeface="+mj-lt"/>
              </a:rPr>
              <a:t>Atmospheric Temperature </a:t>
            </a:r>
          </a:p>
          <a:p>
            <a:pPr marL="174625" indent="-174625">
              <a:spcBef>
                <a:spcPts val="400"/>
              </a:spcBef>
            </a:pPr>
            <a:r>
              <a:rPr lang="en-US" sz="2000" dirty="0" smtClean="0">
                <a:solidFill>
                  <a:schemeClr val="bg1"/>
                </a:solidFill>
                <a:latin typeface="+mj-lt"/>
              </a:rPr>
              <a:t>Fire and Smoke</a:t>
            </a:r>
          </a:p>
          <a:p>
            <a:pPr marL="174625" indent="-174625">
              <a:spcBef>
                <a:spcPts val="400"/>
              </a:spcBef>
            </a:pPr>
            <a:r>
              <a:rPr lang="en-US" sz="2000" dirty="0" smtClean="0">
                <a:solidFill>
                  <a:schemeClr val="bg1"/>
                </a:solidFill>
                <a:latin typeface="+mj-lt"/>
              </a:rPr>
              <a:t>Hurricane Intensity and Position </a:t>
            </a:r>
          </a:p>
          <a:p>
            <a:pPr marL="174625" indent="-174625">
              <a:spcBef>
                <a:spcPts val="400"/>
              </a:spcBef>
            </a:pPr>
            <a:r>
              <a:rPr lang="en-US" sz="2000" dirty="0" smtClean="0">
                <a:solidFill>
                  <a:schemeClr val="bg1"/>
                </a:solidFill>
                <a:latin typeface="+mj-lt"/>
              </a:rPr>
              <a:t>Imagery (e.g. Visible, IR, WV)</a:t>
            </a:r>
          </a:p>
          <a:p>
            <a:pPr marL="174625" indent="-174625">
              <a:spcBef>
                <a:spcPts val="400"/>
              </a:spcBef>
            </a:pPr>
            <a:r>
              <a:rPr lang="en-US" sz="2000" dirty="0" smtClean="0">
                <a:solidFill>
                  <a:schemeClr val="bg1"/>
                </a:solidFill>
                <a:latin typeface="+mj-lt"/>
              </a:rPr>
              <a:t>Land Cover – Ice, Snow, Vegetation</a:t>
            </a:r>
          </a:p>
          <a:p>
            <a:pPr marL="174625" indent="-174625">
              <a:spcBef>
                <a:spcPts val="400"/>
              </a:spcBef>
            </a:pPr>
            <a:r>
              <a:rPr lang="en-US" sz="2000" dirty="0" smtClean="0">
                <a:solidFill>
                  <a:schemeClr val="bg1"/>
                </a:solidFill>
                <a:latin typeface="+mj-lt"/>
              </a:rPr>
              <a:t>Ocean Color</a:t>
            </a:r>
          </a:p>
          <a:p>
            <a:pPr marL="174625" indent="-174625">
              <a:spcBef>
                <a:spcPts val="400"/>
              </a:spcBef>
            </a:pPr>
            <a:r>
              <a:rPr lang="en-US" sz="2000" dirty="0" smtClean="0">
                <a:solidFill>
                  <a:schemeClr val="bg1"/>
                </a:solidFill>
                <a:latin typeface="+mj-lt"/>
              </a:rPr>
              <a:t>Satellite Derived Winds (WS,WD,H)</a:t>
            </a:r>
          </a:p>
          <a:p>
            <a:pPr marL="174625" indent="-174625">
              <a:spcBef>
                <a:spcPts val="400"/>
              </a:spcBef>
            </a:pPr>
            <a:r>
              <a:rPr lang="en-US" sz="2000" dirty="0" smtClean="0">
                <a:solidFill>
                  <a:schemeClr val="bg1"/>
                </a:solidFill>
                <a:latin typeface="+mj-lt"/>
              </a:rPr>
              <a:t>Sea Surface Height &amp; Temperature</a:t>
            </a:r>
          </a:p>
          <a:p>
            <a:pPr marL="174625" indent="-174625">
              <a:spcBef>
                <a:spcPts val="400"/>
              </a:spcBef>
            </a:pPr>
            <a:r>
              <a:rPr lang="en-US" sz="2000" dirty="0" smtClean="0">
                <a:solidFill>
                  <a:schemeClr val="bg1"/>
                </a:solidFill>
                <a:latin typeface="+mj-lt"/>
              </a:rPr>
              <a:t>Sounder Profiles and Imagery</a:t>
            </a:r>
          </a:p>
          <a:p>
            <a:pPr marL="174625" indent="-174625">
              <a:spcBef>
                <a:spcPts val="400"/>
              </a:spcBef>
            </a:pPr>
            <a:r>
              <a:rPr lang="en-US" sz="2000" dirty="0" smtClean="0">
                <a:solidFill>
                  <a:schemeClr val="bg1"/>
                </a:solidFill>
                <a:latin typeface="+mj-lt"/>
              </a:rPr>
              <a:t>Space Weather</a:t>
            </a:r>
          </a:p>
          <a:p>
            <a:pPr marL="174625" indent="-174625">
              <a:spcBef>
                <a:spcPts val="400"/>
              </a:spcBef>
            </a:pPr>
            <a:r>
              <a:rPr lang="en-US" sz="2000" dirty="0" smtClean="0">
                <a:solidFill>
                  <a:schemeClr val="bg1"/>
                </a:solidFill>
                <a:latin typeface="+mj-lt"/>
              </a:rPr>
              <a:t>Volcanic Ash and many more…</a:t>
            </a:r>
          </a:p>
          <a:p>
            <a:pPr marL="174625" indent="-174625">
              <a:spcBef>
                <a:spcPts val="400"/>
              </a:spcBef>
            </a:pPr>
            <a:r>
              <a:rPr lang="en-US" sz="2000" dirty="0" smtClean="0">
                <a:solidFill>
                  <a:schemeClr val="bg1"/>
                </a:solidFill>
                <a:latin typeface="+mj-lt"/>
              </a:rPr>
              <a:t>In 2012:</a:t>
            </a:r>
          </a:p>
          <a:p>
            <a:pPr marL="174625" indent="-174625">
              <a:spcBef>
                <a:spcPts val="400"/>
              </a:spcBef>
            </a:pPr>
            <a:r>
              <a:rPr lang="en-US" sz="2000" dirty="0" smtClean="0">
                <a:solidFill>
                  <a:schemeClr val="bg1"/>
                </a:solidFill>
                <a:latin typeface="+mj-lt"/>
              </a:rPr>
              <a:t>	26 Requests for New Products</a:t>
            </a:r>
          </a:p>
          <a:p>
            <a:pPr marL="174625" indent="-174625">
              <a:spcBef>
                <a:spcPts val="400"/>
              </a:spcBef>
            </a:pPr>
            <a:r>
              <a:rPr lang="en-US" sz="2000" dirty="0" smtClean="0">
                <a:solidFill>
                  <a:schemeClr val="bg1"/>
                </a:solidFill>
                <a:latin typeface="+mj-lt"/>
              </a:rPr>
              <a:t>	10 Promotions of New or Enhanced Products</a:t>
            </a:r>
          </a:p>
        </p:txBody>
      </p:sp>
      <p:pic>
        <p:nvPicPr>
          <p:cNvPr id="27653" name="Picture 9" descr="Cover Art"/>
          <p:cNvPicPr>
            <a:picLocks noChangeAspect="1" noChangeArrowheads="1"/>
          </p:cNvPicPr>
          <p:nvPr/>
        </p:nvPicPr>
        <p:blipFill>
          <a:blip r:embed="rId3" cstate="print"/>
          <a:srcRect/>
          <a:stretch>
            <a:fillRect/>
          </a:stretch>
        </p:blipFill>
        <p:spPr bwMode="auto">
          <a:xfrm>
            <a:off x="4343400" y="914400"/>
            <a:ext cx="4610100" cy="4368800"/>
          </a:xfrm>
          <a:prstGeom prst="rect">
            <a:avLst/>
          </a:prstGeom>
          <a:ln>
            <a:headEnd/>
            <a:tailEnd/>
          </a:ln>
        </p:spPr>
        <p:style>
          <a:lnRef idx="0">
            <a:schemeClr val="dk1"/>
          </a:lnRef>
          <a:fillRef idx="3">
            <a:schemeClr val="dk1"/>
          </a:fillRef>
          <a:effectRef idx="3">
            <a:schemeClr val="dk1"/>
          </a:effectRef>
          <a:fontRef idx="minor">
            <a:schemeClr val="lt1"/>
          </a:fontRef>
        </p:style>
      </p:pic>
      <p:sp>
        <p:nvSpPr>
          <p:cNvPr id="5"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HOT! HOT! HOT!</a:t>
            </a:r>
            <a:endParaRPr lang="en-US" sz="4000" dirty="0"/>
          </a:p>
        </p:txBody>
      </p:sp>
      <p:sp>
        <p:nvSpPr>
          <p:cNvPr id="7" name="Content Placeholder 6"/>
          <p:cNvSpPr>
            <a:spLocks noGrp="1"/>
          </p:cNvSpPr>
          <p:nvPr>
            <p:ph idx="1"/>
          </p:nvPr>
        </p:nvSpPr>
        <p:spPr>
          <a:xfrm>
            <a:off x="457200" y="1371600"/>
            <a:ext cx="8305800" cy="4876800"/>
          </a:xfrm>
        </p:spPr>
        <p:txBody>
          <a:bodyPr/>
          <a:lstStyle/>
          <a:p>
            <a:pPr marL="0" indent="0">
              <a:buNone/>
            </a:pPr>
            <a:r>
              <a:rPr lang="en-US" dirty="0" smtClean="0">
                <a:solidFill>
                  <a:srgbClr val="FF0000"/>
                </a:solidFill>
              </a:rPr>
              <a:t>GOES-13 Returned to Operational Service as GOES-East </a:t>
            </a:r>
            <a:r>
              <a:rPr lang="en-US" dirty="0" smtClean="0">
                <a:solidFill>
                  <a:schemeClr val="bg1"/>
                </a:solidFill>
              </a:rPr>
              <a:t>on October 18, 2012, at 10:44 EDT (1444 UTC)</a:t>
            </a:r>
          </a:p>
          <a:p>
            <a:pPr marL="0" indent="0">
              <a:buNone/>
            </a:pPr>
            <a:endParaRPr lang="en-US" dirty="0" smtClean="0">
              <a:solidFill>
                <a:schemeClr val="bg1"/>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GOES-14 Drift Stop Maneuver </a:t>
            </a:r>
            <a:r>
              <a:rPr lang="en-US" dirty="0" smtClean="0">
                <a:solidFill>
                  <a:schemeClr val="bg1"/>
                </a:solidFill>
              </a:rPr>
              <a:t>was executed Friday, October 19, 2012, at 9:56 EDT (1356 UTC)</a:t>
            </a:r>
          </a:p>
          <a:p>
            <a:pPr marL="0" indent="0">
              <a:buNone/>
            </a:pPr>
            <a:r>
              <a:rPr lang="en-US" sz="3600" dirty="0" smtClean="0">
                <a:solidFill>
                  <a:schemeClr val="bg1"/>
                </a:solidFill>
              </a:rPr>
              <a:t> </a:t>
            </a:r>
            <a:endParaRPr lang="en-US" sz="3600" dirty="0">
              <a:solidFill>
                <a:schemeClr val="bg1"/>
              </a:solidFill>
            </a:endParaRPr>
          </a:p>
        </p:txBody>
      </p:sp>
      <p:sp>
        <p:nvSpPr>
          <p:cNvPr id="4" name="Footer Placeholder 3"/>
          <p:cNvSpPr>
            <a:spLocks noGrp="1"/>
          </p:cNvSpPr>
          <p:nvPr>
            <p:ph type="ftr" sz="quarter" idx="10"/>
          </p:nvPr>
        </p:nvSpPr>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6</a:t>
            </a:fld>
            <a:endParaRPr lang="en-US"/>
          </a:p>
        </p:txBody>
      </p:sp>
      <p:pic>
        <p:nvPicPr>
          <p:cNvPr id="43010" name="Picture 2" descr="GOES Satellite"/>
          <p:cNvPicPr>
            <a:picLocks noChangeAspect="1" noChangeArrowheads="1"/>
          </p:cNvPicPr>
          <p:nvPr/>
        </p:nvPicPr>
        <p:blipFill>
          <a:blip r:embed="rId2" cstate="print"/>
          <a:srcRect/>
          <a:stretch>
            <a:fillRect/>
          </a:stretch>
        </p:blipFill>
        <p:spPr bwMode="auto">
          <a:xfrm>
            <a:off x="3581400" y="2514600"/>
            <a:ext cx="2057400" cy="247444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GOES-13 Anomaly</a:t>
            </a:r>
            <a:endParaRPr lang="en-US" dirty="0"/>
          </a:p>
        </p:txBody>
      </p:sp>
      <p:sp>
        <p:nvSpPr>
          <p:cNvPr id="7" name="Content Placeholder 6"/>
          <p:cNvSpPr>
            <a:spLocks noGrp="1"/>
          </p:cNvSpPr>
          <p:nvPr>
            <p:ph idx="1"/>
          </p:nvPr>
        </p:nvSpPr>
        <p:spPr>
          <a:xfrm>
            <a:off x="457200" y="1143000"/>
            <a:ext cx="8534400" cy="4876800"/>
          </a:xfrm>
        </p:spPr>
        <p:txBody>
          <a:bodyPr/>
          <a:lstStyle/>
          <a:p>
            <a:r>
              <a:rPr lang="en-US" dirty="0" smtClean="0">
                <a:solidFill>
                  <a:schemeClr val="bg1"/>
                </a:solidFill>
              </a:rPr>
              <a:t>Issues with the GOES-13 sounder filter wheel started in June 2012</a:t>
            </a:r>
          </a:p>
          <a:p>
            <a:r>
              <a:rPr lang="en-US" dirty="0" smtClean="0">
                <a:solidFill>
                  <a:schemeClr val="bg1"/>
                </a:solidFill>
              </a:rPr>
              <a:t>Recovery activities had some success, but more noise in September, 2012</a:t>
            </a:r>
          </a:p>
          <a:p>
            <a:r>
              <a:rPr lang="en-US" dirty="0" smtClean="0">
                <a:solidFill>
                  <a:schemeClr val="bg1"/>
                </a:solidFill>
              </a:rPr>
              <a:t>Sept 23, 2012 at 1126 UTC GOES-13 Sounder experienced fault trip and was taken out of service</a:t>
            </a:r>
          </a:p>
          <a:p>
            <a:pPr lvl="1"/>
            <a:r>
              <a:rPr lang="en-US" dirty="0" smtClean="0">
                <a:solidFill>
                  <a:schemeClr val="bg1"/>
                </a:solidFill>
              </a:rPr>
              <a:t>Root cause of Sounder Anomaly: filter wheel vibration</a:t>
            </a:r>
          </a:p>
          <a:p>
            <a:r>
              <a:rPr lang="en-US" dirty="0" smtClean="0">
                <a:solidFill>
                  <a:schemeClr val="bg1"/>
                </a:solidFill>
              </a:rPr>
              <a:t>Sept 23, 2012 at 2122 UTC GOES-13 Imager taken out of service</a:t>
            </a:r>
          </a:p>
          <a:p>
            <a:pPr lvl="1"/>
            <a:r>
              <a:rPr lang="en-US" dirty="0" smtClean="0">
                <a:solidFill>
                  <a:schemeClr val="bg1"/>
                </a:solidFill>
              </a:rPr>
              <a:t>Root cause of Imager Anomaly: Sounder filter wheel vibration disturbance was transmitted to the Imager/Sounder optical bench &amp; Imager scan mirror had an anomalous response</a:t>
            </a:r>
          </a:p>
          <a:p>
            <a:pPr lvl="1"/>
            <a:endParaRPr lang="en-US" dirty="0" smtClean="0">
              <a:solidFill>
                <a:schemeClr val="bg1"/>
              </a:solidFill>
            </a:endParaRPr>
          </a:p>
          <a:p>
            <a:pPr lvl="1"/>
            <a:endParaRPr lang="en-US" dirty="0" smtClean="0">
              <a:solidFill>
                <a:schemeClr val="bg1"/>
              </a:solidFill>
            </a:endParaRPr>
          </a:p>
          <a:p>
            <a:endParaRPr lang="en-US" dirty="0" smtClean="0">
              <a:solidFill>
                <a:schemeClr val="bg1"/>
              </a:solidFill>
            </a:endParaRPr>
          </a:p>
          <a:p>
            <a:endParaRPr lang="en-US" dirty="0"/>
          </a:p>
        </p:txBody>
      </p:sp>
      <p:sp>
        <p:nvSpPr>
          <p:cNvPr id="5"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GOES-13 Sounder</a:t>
            </a:r>
            <a:endParaRPr lang="en-US" dirty="0"/>
          </a:p>
        </p:txBody>
      </p:sp>
      <p:sp>
        <p:nvSpPr>
          <p:cNvPr id="4" name="Footer Placeholder 3"/>
          <p:cNvSpPr>
            <a:spLocks noGrp="1"/>
          </p:cNvSpPr>
          <p:nvPr>
            <p:ph type="ftr" sz="quarter" idx="10"/>
          </p:nvPr>
        </p:nvSpPr>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
        <p:nvSpPr>
          <p:cNvPr id="5" name="Slide Number Placeholder 4"/>
          <p:cNvSpPr>
            <a:spLocks noGrp="1"/>
          </p:cNvSpPr>
          <p:nvPr>
            <p:ph type="sldNum" sz="quarter" idx="11"/>
          </p:nvPr>
        </p:nvSpPr>
        <p:spPr/>
        <p:txBody>
          <a:bodyPr/>
          <a:lstStyle/>
          <a:p>
            <a:pPr>
              <a:defRPr/>
            </a:pPr>
            <a:fld id="{8F7E3749-FD68-4A05-B2AE-C4E8DE28AC38}" type="slidenum">
              <a:rPr lang="en-US" smtClean="0"/>
              <a:pPr>
                <a:defRPr/>
              </a:pPr>
              <a:t>8</a:t>
            </a:fld>
            <a:endParaRPr lang="en-US"/>
          </a:p>
        </p:txBody>
      </p:sp>
      <p:pic>
        <p:nvPicPr>
          <p:cNvPr id="6" name="Picture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295400"/>
            <a:ext cx="6966857"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4755098" y="1371600"/>
            <a:ext cx="1552541"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GOES-13</a:t>
            </a:r>
            <a:endParaRPr lang="en-US" sz="2800" dirty="0">
              <a:solidFill>
                <a:schemeClr val="bg1"/>
              </a:solidFill>
              <a:latin typeface="+mj-lt"/>
            </a:endParaRPr>
          </a:p>
          <a:p>
            <a:pPr algn="ctr"/>
            <a:r>
              <a:rPr lang="en-US" sz="2800" dirty="0" smtClean="0">
                <a:solidFill>
                  <a:schemeClr val="bg1"/>
                </a:solidFill>
                <a:latin typeface="+mj-lt"/>
              </a:rPr>
              <a:t>East</a:t>
            </a:r>
          </a:p>
          <a:p>
            <a:pPr algn="ctr"/>
            <a:r>
              <a:rPr lang="en-US" sz="2800" dirty="0" smtClean="0">
                <a:solidFill>
                  <a:schemeClr val="bg1"/>
                </a:solidFill>
                <a:latin typeface="+mj-lt"/>
              </a:rPr>
              <a:t>(75°W)</a:t>
            </a:r>
            <a:endParaRPr lang="en-US" sz="2800" dirty="0">
              <a:solidFill>
                <a:schemeClr val="bg1"/>
              </a:solidFill>
              <a:latin typeface="+mj-lt"/>
            </a:endParaRPr>
          </a:p>
        </p:txBody>
      </p:sp>
      <p:sp>
        <p:nvSpPr>
          <p:cNvPr id="21514" name="Text Box 10"/>
          <p:cNvSpPr txBox="1">
            <a:spLocks noChangeArrowheads="1"/>
          </p:cNvSpPr>
          <p:nvPr/>
        </p:nvSpPr>
        <p:spPr bwMode="auto">
          <a:xfrm>
            <a:off x="2639187" y="1371600"/>
            <a:ext cx="154869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GOES-14</a:t>
            </a:r>
            <a:endParaRPr lang="en-US" sz="2800" dirty="0">
              <a:solidFill>
                <a:schemeClr val="bg1"/>
              </a:solidFill>
              <a:latin typeface="+mj-lt"/>
            </a:endParaRPr>
          </a:p>
          <a:p>
            <a:pPr algn="ctr"/>
            <a:r>
              <a:rPr lang="en-US" sz="2800" dirty="0" smtClean="0">
                <a:solidFill>
                  <a:schemeClr val="bg1"/>
                </a:solidFill>
                <a:latin typeface="+mj-lt"/>
              </a:rPr>
              <a:t>Standby</a:t>
            </a:r>
          </a:p>
          <a:p>
            <a:pPr algn="ctr"/>
            <a:r>
              <a:rPr lang="en-US" sz="2800" dirty="0" smtClean="0">
                <a:solidFill>
                  <a:schemeClr val="bg1"/>
                </a:solidFill>
                <a:latin typeface="+mj-lt"/>
              </a:rPr>
              <a:t>(105°W)</a:t>
            </a:r>
            <a:endParaRPr lang="en-US" sz="2800" dirty="0">
              <a:solidFill>
                <a:schemeClr val="bg1"/>
              </a:solidFill>
              <a:latin typeface="+mj-lt"/>
            </a:endParaRPr>
          </a:p>
        </p:txBody>
      </p:sp>
      <p:sp>
        <p:nvSpPr>
          <p:cNvPr id="21" name="Text Box 10"/>
          <p:cNvSpPr txBox="1">
            <a:spLocks noChangeArrowheads="1"/>
          </p:cNvSpPr>
          <p:nvPr/>
        </p:nvSpPr>
        <p:spPr bwMode="auto">
          <a:xfrm>
            <a:off x="564556" y="1371600"/>
            <a:ext cx="1550424" cy="1384995"/>
          </a:xfrm>
          <a:prstGeom prst="rect">
            <a:avLst/>
          </a:prstGeom>
          <a:noFill/>
          <a:ln w="9525">
            <a:noFill/>
            <a:miter lim="800000"/>
            <a:headEnd/>
            <a:tailEnd/>
          </a:ln>
          <a:effectLst/>
        </p:spPr>
        <p:txBody>
          <a:bodyPr wrap="none">
            <a:spAutoFit/>
          </a:bodyPr>
          <a:lstStyle/>
          <a:p>
            <a:pPr algn="ctr"/>
            <a:r>
              <a:rPr lang="en-US" sz="2800" dirty="0" smtClean="0">
                <a:solidFill>
                  <a:schemeClr val="bg1"/>
                </a:solidFill>
                <a:latin typeface="+mj-lt"/>
              </a:rPr>
              <a:t>GOES-15</a:t>
            </a:r>
            <a:endParaRPr lang="en-US" sz="2800" dirty="0">
              <a:solidFill>
                <a:schemeClr val="bg1"/>
              </a:solidFill>
              <a:latin typeface="+mj-lt"/>
            </a:endParaRPr>
          </a:p>
          <a:p>
            <a:pPr algn="ctr"/>
            <a:r>
              <a:rPr lang="en-US" sz="2800" dirty="0" smtClean="0">
                <a:solidFill>
                  <a:schemeClr val="bg1"/>
                </a:solidFill>
                <a:latin typeface="+mj-lt"/>
              </a:rPr>
              <a:t>West</a:t>
            </a:r>
          </a:p>
          <a:p>
            <a:pPr algn="ctr"/>
            <a:r>
              <a:rPr lang="en-US" sz="2800" dirty="0" smtClean="0">
                <a:solidFill>
                  <a:schemeClr val="bg1"/>
                </a:solidFill>
                <a:latin typeface="+mj-lt"/>
              </a:rPr>
              <a:t>(135°W)</a:t>
            </a:r>
            <a:endParaRPr lang="en-US" sz="2800" dirty="0">
              <a:solidFill>
                <a:schemeClr val="bg1"/>
              </a:solidFill>
              <a:latin typeface="+mj-lt"/>
            </a:endParaRPr>
          </a:p>
        </p:txBody>
      </p:sp>
      <p:sp>
        <p:nvSpPr>
          <p:cNvPr id="26" name="Text Box 10"/>
          <p:cNvSpPr txBox="1">
            <a:spLocks noChangeArrowheads="1"/>
          </p:cNvSpPr>
          <p:nvPr/>
        </p:nvSpPr>
        <p:spPr bwMode="auto">
          <a:xfrm>
            <a:off x="6781800" y="1371600"/>
            <a:ext cx="2133600" cy="1384995"/>
          </a:xfrm>
          <a:prstGeom prst="rect">
            <a:avLst/>
          </a:prstGeom>
          <a:noFill/>
          <a:ln w="9525">
            <a:noFill/>
            <a:miter lim="800000"/>
            <a:headEnd/>
            <a:tailEnd/>
          </a:ln>
          <a:effectLst/>
        </p:spPr>
        <p:txBody>
          <a:bodyPr wrap="square">
            <a:spAutoFit/>
          </a:bodyPr>
          <a:lstStyle/>
          <a:p>
            <a:pPr algn="ctr"/>
            <a:r>
              <a:rPr lang="en-US" sz="2800" dirty="0" smtClean="0">
                <a:solidFill>
                  <a:schemeClr val="bg1"/>
                </a:solidFill>
                <a:latin typeface="+mj-lt"/>
              </a:rPr>
              <a:t>GOES-12</a:t>
            </a:r>
            <a:endParaRPr lang="en-US" sz="2800" dirty="0">
              <a:solidFill>
                <a:schemeClr val="bg1"/>
              </a:solidFill>
              <a:latin typeface="+mj-lt"/>
            </a:endParaRPr>
          </a:p>
          <a:p>
            <a:pPr algn="ctr"/>
            <a:r>
              <a:rPr lang="en-US" sz="2800" dirty="0" smtClean="0">
                <a:solidFill>
                  <a:schemeClr val="bg1"/>
                </a:solidFill>
                <a:latin typeface="+mj-lt"/>
              </a:rPr>
              <a:t>S. America</a:t>
            </a:r>
          </a:p>
          <a:p>
            <a:pPr algn="ctr"/>
            <a:r>
              <a:rPr lang="en-US" sz="2800" dirty="0" smtClean="0">
                <a:solidFill>
                  <a:schemeClr val="bg1"/>
                </a:solidFill>
                <a:latin typeface="+mj-lt"/>
              </a:rPr>
              <a:t>(60°W)</a:t>
            </a:r>
            <a:endParaRPr lang="en-US" sz="2800" dirty="0">
              <a:solidFill>
                <a:schemeClr val="bg1"/>
              </a:solidFill>
              <a:latin typeface="+mj-lt"/>
            </a:endParaRPr>
          </a:p>
        </p:txBody>
      </p:sp>
      <p:sp>
        <p:nvSpPr>
          <p:cNvPr id="59" name="Title 58"/>
          <p:cNvSpPr>
            <a:spLocks noGrp="1"/>
          </p:cNvSpPr>
          <p:nvPr>
            <p:ph type="title"/>
          </p:nvPr>
        </p:nvSpPr>
        <p:spPr/>
        <p:txBody>
          <a:bodyPr>
            <a:normAutofit fontScale="90000"/>
          </a:bodyPr>
          <a:lstStyle/>
          <a:p>
            <a:r>
              <a:rPr lang="en-US" dirty="0" smtClean="0"/>
              <a:t>Prior to September 23, 2012</a:t>
            </a:r>
            <a:br>
              <a:rPr lang="en-US" dirty="0" smtClean="0"/>
            </a:br>
            <a:r>
              <a:rPr lang="en-US" sz="2700" dirty="0" smtClean="0"/>
              <a:t>(Routine Schedule with 15 minute CONUS Coverage)</a:t>
            </a:r>
            <a:endParaRPr lang="en-US" sz="2700" dirty="0"/>
          </a:p>
        </p:txBody>
      </p:sp>
      <p:sp>
        <p:nvSpPr>
          <p:cNvPr id="60" name="Content Placeholder 59"/>
          <p:cNvSpPr>
            <a:spLocks noGrp="1"/>
          </p:cNvSpPr>
          <p:nvPr>
            <p:ph idx="1"/>
          </p:nvPr>
        </p:nvSpPr>
        <p:spPr>
          <a:xfrm>
            <a:off x="76200" y="4953000"/>
            <a:ext cx="9144000" cy="1858963"/>
          </a:xfrm>
        </p:spPr>
        <p:txBody>
          <a:bodyPr>
            <a:normAutofit/>
          </a:bodyPr>
          <a:lstStyle/>
          <a:p>
            <a:r>
              <a:rPr lang="en-US" sz="2400" dirty="0" smtClean="0">
                <a:solidFill>
                  <a:schemeClr val="bg1"/>
                </a:solidFill>
              </a:rPr>
              <a:t>The next several slides illustrate the mitigating steps taken during the GOES-13 anomaly</a:t>
            </a:r>
          </a:p>
          <a:p>
            <a:r>
              <a:rPr lang="en-US" sz="2400" dirty="0" smtClean="0">
                <a:solidFill>
                  <a:schemeClr val="bg1"/>
                </a:solidFill>
              </a:rPr>
              <a:t>The illustration shows only the </a:t>
            </a:r>
            <a:r>
              <a:rPr lang="en-US" sz="2400" u="sng" dirty="0" smtClean="0">
                <a:solidFill>
                  <a:schemeClr val="bg1"/>
                </a:solidFill>
              </a:rPr>
              <a:t>Imager</a:t>
            </a:r>
            <a:r>
              <a:rPr lang="en-US" sz="2400" dirty="0" smtClean="0">
                <a:solidFill>
                  <a:schemeClr val="bg1"/>
                </a:solidFill>
              </a:rPr>
              <a:t> Routine schedules, although there was an impact across all GOES-13 instruments</a:t>
            </a:r>
            <a:endParaRPr lang="en-US" sz="2400" dirty="0">
              <a:solidFill>
                <a:schemeClr val="bg1"/>
              </a:solidFill>
            </a:endParaRPr>
          </a:p>
        </p:txBody>
      </p:sp>
      <p:pic>
        <p:nvPicPr>
          <p:cNvPr id="18" name="Picture 17" descr="Imager Routine @135W.PNG"/>
          <p:cNvPicPr>
            <a:picLocks/>
          </p:cNvPicPr>
          <p:nvPr/>
        </p:nvPicPr>
        <p:blipFill>
          <a:blip r:embed="rId3" cstate="print"/>
          <a:stretch>
            <a:fillRect/>
          </a:stretch>
        </p:blipFill>
        <p:spPr>
          <a:xfrm>
            <a:off x="28575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19" name="Picture 18" descr="Imager Routine Optimized @105W.png"/>
          <p:cNvPicPr>
            <a:picLocks/>
          </p:cNvPicPr>
          <p:nvPr/>
        </p:nvPicPr>
        <p:blipFill>
          <a:blip r:embed="rId4" cstate="print"/>
          <a:stretch>
            <a:fillRect/>
          </a:stretch>
        </p:blipFill>
        <p:spPr>
          <a:xfrm>
            <a:off x="243840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0" name="Picture 19" descr="Imager Routine @75W.PNG"/>
          <p:cNvPicPr>
            <a:picLocks/>
          </p:cNvPicPr>
          <p:nvPr/>
        </p:nvPicPr>
        <p:blipFill>
          <a:blip r:embed="rId5" cstate="print"/>
          <a:stretch>
            <a:fillRect/>
          </a:stretch>
        </p:blipFill>
        <p:spPr>
          <a:xfrm>
            <a:off x="4591050" y="2743200"/>
            <a:ext cx="2103120" cy="2176272"/>
          </a:xfrm>
          <a:prstGeom prst="rect">
            <a:avLst/>
          </a:prstGeom>
        </p:spPr>
        <p:style>
          <a:lnRef idx="0">
            <a:schemeClr val="dk1"/>
          </a:lnRef>
          <a:fillRef idx="3">
            <a:schemeClr val="dk1"/>
          </a:fillRef>
          <a:effectRef idx="3">
            <a:schemeClr val="dk1"/>
          </a:effectRef>
          <a:fontRef idx="minor">
            <a:schemeClr val="lt1"/>
          </a:fontRef>
        </p:style>
      </p:pic>
      <p:pic>
        <p:nvPicPr>
          <p:cNvPr id="22" name="Picture 21" descr="Imager Routine @60W.PNG"/>
          <p:cNvPicPr>
            <a:picLocks/>
          </p:cNvPicPr>
          <p:nvPr/>
        </p:nvPicPr>
        <p:blipFill>
          <a:blip r:embed="rId6" cstate="print"/>
          <a:stretch>
            <a:fillRect/>
          </a:stretch>
        </p:blipFill>
        <p:spPr>
          <a:xfrm>
            <a:off x="6735318" y="2743200"/>
            <a:ext cx="2103120" cy="2176272"/>
          </a:xfrm>
          <a:prstGeom prst="rect">
            <a:avLst/>
          </a:prstGeom>
        </p:spPr>
        <p:style>
          <a:lnRef idx="0">
            <a:schemeClr val="dk1"/>
          </a:lnRef>
          <a:fillRef idx="3">
            <a:schemeClr val="dk1"/>
          </a:fillRef>
          <a:effectRef idx="3">
            <a:schemeClr val="dk1"/>
          </a:effectRef>
          <a:fontRef idx="minor">
            <a:schemeClr val="lt1"/>
          </a:fontRef>
        </p:style>
      </p:pic>
      <p:sp>
        <p:nvSpPr>
          <p:cNvPr id="12" name="Footer Placeholder 3"/>
          <p:cNvSpPr>
            <a:spLocks noGrp="1"/>
          </p:cNvSpPr>
          <p:nvPr>
            <p:ph type="ftr" sz="quarter" idx="10"/>
          </p:nvPr>
        </p:nvSpPr>
        <p:spPr>
          <a:xfrm>
            <a:off x="0" y="6553200"/>
            <a:ext cx="8077200" cy="304800"/>
          </a:xfrm>
        </p:spPr>
        <p:txBody>
          <a:bodyPr/>
          <a:lstStyle/>
          <a:p>
            <a:pPr>
              <a:defRPr/>
            </a:pPr>
            <a:r>
              <a:rPr lang="fr-FR" dirty="0" smtClean="0"/>
              <a:t>NOAA Satellite and Information Service:  National </a:t>
            </a:r>
            <a:r>
              <a:rPr lang="fr-FR" dirty="0" err="1" smtClean="0"/>
              <a:t>Environmental</a:t>
            </a:r>
            <a:r>
              <a:rPr lang="fr-FR" dirty="0" smtClean="0"/>
              <a:t> Satellite, Data, and Information Service (NESDIS)</a:t>
            </a:r>
            <a:endParaRPr lang="en-US" dirty="0"/>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89&quot;&gt;&lt;/object&gt;&lt;object type=&quot;2&quot; unique_id=&quot;10190&quot;&gt;&lt;object type=&quot;3&quot; unique_id=&quot;10191&quot;&gt;&lt;property id=&quot;20148&quot; value=&quot;5&quot;/&gt;&lt;property id=&quot;20300&quot; value=&quot;Slide 1 - &amp;quot;National Satellite and Information Service&amp;#x0D;&amp;#x0A;National Environmental Satellite, Data, and Information Service (NESDIS)&quot;/&gt;&lt;property id=&quot;20307&quot; value=&quot;256&quot;/&gt;&lt;/object&gt;&lt;object type=&quot;3&quot; unique_id=&quot;10192&quot;&gt;&lt;property id=&quot;20148&quot; value=&quot;5&quot;/&gt;&lt;property id=&quot;20300&quot; value=&quot;Slide 2 - &amp;quot;Menu&amp;quot;&quot;/&gt;&lt;property id=&quot;20307&quot; value=&quot;310&quot;/&gt;&lt;/object&gt;&lt;object type=&quot;3&quot; unique_id=&quot;10194&quot;&gt;&lt;property id=&quot;20148&quot; value=&quot;5&quot;/&gt;&lt;property id=&quot;20300&quot; value=&quot;Slide 4 - &amp;quot;NOAA Satellite and Information Service&amp;quot;&quot;/&gt;&lt;property id=&quot;20307&quot; value=&quot;289&quot;/&gt;&lt;/object&gt;&lt;object type=&quot;3&quot; unique_id=&quot;10195&quot;&gt;&lt;property id=&quot;20148&quot; value=&quot;5&quot;/&gt;&lt;property id=&quot;20300&quot; value=&quot;Slide 5 - &amp;quot;Supporting NOAA’s Mission: &amp;#x0D;&amp;#x0A;Why are satellite-based observations key?&amp;quot;&quot;/&gt;&lt;property id=&quot;20307&quot; value=&quot;284&quot;/&gt;&lt;/object&gt;&lt;object type=&quot;3&quot; unique_id=&quot;10196&quot;&gt;&lt;property id=&quot;20148&quot; value=&quot;5&quot;/&gt;&lt;property id=&quot;20300&quot; value=&quot;Slide 6 - &amp;quot;Supporting NOAA’s Mission: &amp;#x0D;&amp;#x0A;Why is long-term data management crucial?&amp;quot;&quot;/&gt;&lt;property id=&quot;20307&quot; value=&quot;286&quot;/&gt;&lt;/object&gt;&lt;object type=&quot;3&quot; unique_id=&quot;10197&quot;&gt;&lt;property id=&quot;20148&quot; value=&quot;5&quot;/&gt;&lt;property id=&quot;20300&quot; value=&quot;Slide 7 - &amp;quot;An End-to-End Responsibility&amp;quot;&quot;/&gt;&lt;property id=&quot;20307&quot; value=&quot;291&quot;/&gt;&lt;/object&gt;&lt;object type=&quot;3&quot; unique_id=&quot;10198&quot;&gt;&lt;property id=&quot;20148&quot; value=&quot;5&quot;/&gt;&lt;property id=&quot;20300&quot; value=&quot;Slide 8 - &amp;quot;A Functional View of NESDIS&amp;quot;&quot;/&gt;&lt;property id=&quot;20307&quot; value=&quot;292&quot;/&gt;&lt;/object&gt;&lt;object type=&quot;3&quot; unique_id=&quot;10201&quot;&gt;&lt;property id=&quot;20148&quot; value=&quot;5&quot;/&gt;&lt;property id=&quot;20300&quot; value=&quot;Slide 12 - &amp;quot;Who We Are&amp;quot;&quot;/&gt;&lt;property id=&quot;20307&quot; value=&quot;308&quot;/&gt;&lt;/object&gt;&lt;object type=&quot;3&quot; unique_id=&quot;10203&quot;&gt;&lt;property id=&quot;20148&quot; value=&quot;5&quot;/&gt;&lt;property id=&quot;20300&quot; value=&quot;Slide 13 - &amp;quot;Budget&amp;quot;&quot;/&gt;&lt;property id=&quot;20307&quot; value=&quot;261&quot;/&gt;&lt;/object&gt;&lt;object type=&quot;3&quot; unique_id=&quot;10204&quot;&gt;&lt;property id=&quot;20148&quot; value=&quot;5&quot;/&gt;&lt;property id=&quot;20300&quot; value=&quot;Slide 14 - &amp;quot;General Products and Services&amp;quot;&quot;/&gt;&lt;property id=&quot;20307&quot; value=&quot;259&quot;/&gt;&lt;/object&gt;&lt;object type=&quot;3&quot; unique_id=&quot;10206&quot;&gt;&lt;property id=&quot;20148&quot; value=&quot;5&quot;/&gt;&lt;property id=&quot;20300&quot; value=&quot;Slide 16 - &amp;quot;Why Are Satellites So Expensive?&amp;quot;&quot;/&gt;&lt;property id=&quot;20307&quot; value=&quot;298&quot;/&gt;&lt;/object&gt;&lt;object type=&quot;3&quot; unique_id=&quot;10207&quot;&gt;&lt;property id=&quot;20148&quot; value=&quot;5&quot;/&gt;&lt;property id=&quot;20300&quot; value=&quot;Slide 17 - &amp;quot;Geostationary Satellites&amp;#x0D;&amp;#x0A;(GOES)&amp;quot;&quot;/&gt;&lt;property id=&quot;20307&quot; value=&quot;296&quot;/&gt;&lt;/object&gt;&lt;object type=&quot;3&quot; unique_id=&quot;10208&quot;&gt;&lt;property id=&quot;20148&quot; value=&quot;5&quot;/&gt;&lt;property id=&quot;20300&quot; value=&quot;Slide 18 - &amp;quot;GOES Satellites Use&amp;quot;&quot;/&gt;&lt;property id=&quot;20307&quot; value=&quot;269&quot;/&gt;&lt;/object&gt;&lt;object type=&quot;3&quot; unique_id=&quot;10209&quot;&gt;&lt;property id=&quot;20148&quot; value=&quot;5&quot;/&gt;&lt;property id=&quot;20300&quot; value=&quot;Slide 19 - &amp;quot;Polar-Orbiting Satellites&amp;#x0D;&amp;#x0A;(POES)&amp;quot;&quot;/&gt;&lt;property id=&quot;20307&quot; value=&quot;268&quot;/&gt;&lt;/object&gt;&lt;object type=&quot;3&quot; unique_id=&quot;10210&quot;&gt;&lt;property id=&quot;20148&quot; value=&quot;5&quot;/&gt;&lt;property id=&quot;20300&quot; value=&quot;Slide 20 - &amp;quot;POES Satellites Use&amp;quot;&quot;/&gt;&lt;property id=&quot;20307&quot; value=&quot;270&quot;/&gt;&lt;/object&gt;&lt;object type=&quot;3&quot; unique_id=&quot;10211&quot;&gt;&lt;property id=&quot;20148&quot; value=&quot;5&quot;/&gt;&lt;property id=&quot;20300&quot; value=&quot;Slide 21 - &amp;quot;Current Satellites &amp;#x0D;&amp;#x0A;Programs Status&amp;quot;&quot;/&gt;&lt;property id=&quot;20307&quot; value=&quot;297&quot;/&gt;&lt;/object&gt;&lt;object type=&quot;3&quot; unique_id=&quot;10212&quot;&gt;&lt;property id=&quot;20148&quot; value=&quot;5&quot;/&gt;&lt;property id=&quot;20300&quot; value=&quot;Slide 22 - &amp;quot;Next Generation &amp;#x0D;&amp;#x0A;Geostationary Satellites: &amp;#x0D;&amp;#x0A;GOES-R&amp;quot;&quot;/&gt;&lt;property id=&quot;20307&quot; value=&quot;271&quot;/&gt;&lt;/object&gt;&lt;object type=&quot;3&quot; unique_id=&quot;10213&quot;&gt;&lt;property id=&quot;20148&quot; value=&quot;5&quot;/&gt;&lt;property id=&quot;20300&quot; value=&quot;Slide 23 - &amp;quot;Next Generation &amp;#x0D;&amp;#x0A;Geostationary Satellites: &amp;#x0D;&amp;#x0A;GOES-R&amp;quot;&quot;/&gt;&lt;property id=&quot;20307&quot; value=&quot;294&quot;/&gt;&lt;/object&gt;&lt;object type=&quot;3&quot; unique_id=&quot;10214&quot;&gt;&lt;property id=&quot;20148&quot; value=&quot;5&quot;/&gt;&lt;property id=&quot;20300&quot; value=&quot;Slide 24 - &amp;quot;Continuity of GOES Operational Satellite Program&amp;quot;&quot;/&gt;&lt;property id=&quot;20307&quot; value=&quot;295&quot;/&gt;&lt;/object&gt;&lt;object type=&quot;3&quot; unique_id=&quot;10215&quot;&gt;&lt;property id=&quot;20148&quot; value=&quot;5&quot;/&gt;&lt;property id=&quot;20300&quot; value=&quot;Slide 25 - &amp;quot;Next Generation &amp;#x0D;&amp;#x0A;Polar-orbiting Satellites: &amp;#x0D;&amp;#x0A;NPOESS&amp;quot;&quot;/&gt;&lt;property id=&quot;20307&quot; value=&quot;272&quot;/&gt;&lt;/object&gt;&lt;object type=&quot;3&quot; unique_id=&quot;10216&quot;&gt;&lt;property id=&quot;20148&quot; value=&quot;5&quot;/&gt;&lt;property id=&quot;20300&quot; value=&quot;Slide 26 - &amp;quot;Next Generation &amp;#x0D;&amp;#x0A;Polar-orbiting Satellites: &amp;#x0D;&amp;#x0A;NPOESS&amp;quot;&quot;/&gt;&lt;property id=&quot;20307&quot; value=&quot;306&quot;/&gt;&lt;/object&gt;&lt;object type=&quot;3&quot; unique_id=&quot;10217&quot;&gt;&lt;property id=&quot;20148&quot; value=&quot;5&quot;/&gt;&lt;property id=&quot;20300&quot; value=&quot;Slide 27 - &amp;quot;Polar Satellite Programs &amp;quot;&quot;/&gt;&lt;property id=&quot;20307&quot; value=&quot;293&quot;/&gt;&lt;/object&gt;&lt;object type=&quot;3&quot; unique_id=&quot;10218&quot;&gt;&lt;property id=&quot;20148&quot; value=&quot;5&quot;/&gt;&lt;property id=&quot;20300&quot; value=&quot;Slide 28 - &amp;quot; Satellite Operations: &amp;#x0D;&amp;#x0A;Command and Control&amp;quot;&quot;/&gt;&lt;property id=&quot;20307&quot; value=&quot;273&quot;/&gt;&lt;/object&gt;&lt;object type=&quot;3&quot; unique_id=&quot;10219&quot;&gt;&lt;property id=&quot;20148&quot; value=&quot;5&quot;/&gt;&lt;property id=&quot;20300&quot; value=&quot;Slide 29 - &amp;quot;Satellite Data Processing &amp;#x0D;&amp;#x0A;and Distribution&amp;quot;&quot;/&gt;&lt;property id=&quot;20307&quot; value=&quot;274&quot;/&gt;&lt;/object&gt;&lt;object type=&quot;3&quot; unique_id=&quot;10220&quot;&gt;&lt;property id=&quot;20148&quot; value=&quot;5&quot;/&gt;&lt;property id=&quot;20300&quot; value=&quot;Slide 30 - &amp;quot;Research into New &amp;#x0D;&amp;#x0A;Satellite-based Applications&amp;quot;&quot;/&gt;&lt;property id=&quot;20307&quot; value=&quot;275&quot;/&gt;&lt;/object&gt;&lt;object type=&quot;3&quot; unique_id=&quot;10221&quot;&gt;&lt;property id=&quot;20148&quot; value=&quot;5&quot;/&gt;&lt;property id=&quot;20300&quot; value=&quot;Slide 31 - &amp;quot;Data Management Overview&amp;quot;&quot;/&gt;&lt;property id=&quot;20307&quot; value=&quot;313&quot;/&gt;&lt;/object&gt;&lt;object type=&quot;3&quot; unique_id=&quot;10222&quot;&gt;&lt;property id=&quot;20148&quot; value=&quot;5&quot;/&gt;&lt;property id=&quot;20300&quot; value=&quot;Slide 32 - &amp;quot;NOAA’s &amp;#x0D;&amp;#x0A;National Data Centers&amp;quot;&quot;/&gt;&lt;property id=&quot;20307&quot; value=&quot;276&quot;/&gt;&lt;/object&gt;&lt;object type=&quot;3&quot; unique_id=&quot;10223&quot;&gt;&lt;property id=&quot;20148&quot; value=&quot;5&quot;/&gt;&lt;property id=&quot;20300&quot; value=&quot;Slide 33 - &amp;quot;NOAA Satellite and Information Service Data Centers&amp;quot;&quot;/&gt;&lt;property id=&quot;20307&quot; value=&quot;277&quot;/&gt;&lt;/object&gt;&lt;object type=&quot;3&quot; unique_id=&quot;10224&quot;&gt;&lt;property id=&quot;20148&quot; value=&quot;5&quot;/&gt;&lt;property id=&quot;20300&quot; value=&quot;Slide 34 - &amp;quot;NOAA’s Data Centers &amp;amp; Information Services &amp;#x0D;&amp;#x0A;NESDIS Environmental Data&amp;#x0D;&amp;#x0A;Exponential Growth in Volume Delivered and U&quot;/&gt;&lt;property id=&quot;20307&quot; value=&quot;299&quot;/&gt;&lt;/object&gt;&lt;object type=&quot;3&quot; unique_id=&quot;10225&quot;&gt;&lt;property id=&quot;20148&quot; value=&quot;5&quot;/&gt;&lt;property id=&quot;20300&quot; value=&quot;Slide 35 - &amp;quot;Environmental Data Management&amp;quot;&quot;/&gt;&lt;property id=&quot;20307&quot; value=&quot;300&quot;/&gt;&lt;/object&gt;&lt;object type=&quot;3&quot; unique_id=&quot;10226&quot;&gt;&lt;property id=&quot;20148&quot; value=&quot;5&quot;/&gt;&lt;property id=&quot;20300&quot; value=&quot;Slide 36 - &amp;quot;Other Programs&amp;quot;&quot;/&gt;&lt;property id=&quot;20307&quot; value=&quot;314&quot;/&gt;&lt;/object&gt;&lt;object type=&quot;3&quot; unique_id=&quot;10227&quot;&gt;&lt;property id=&quot;20148&quot; value=&quot;5&quot;/&gt;&lt;property id=&quot;20300&quot; value=&quot;Slide 37 - &amp;quot;Other Programs&amp;quot;&quot;/&gt;&lt;property id=&quot;20307&quot; value=&quot;309&quot;/&gt;&lt;/object&gt;&lt;object type=&quot;3&quot; unique_id=&quot;10228&quot;&gt;&lt;property id=&quot;20148&quot; value=&quot;5&quot;/&gt;&lt;property id=&quot;20300&quot; value=&quot;Slide 38 - &amp;quot;Highest Priority Issues&amp;quot;&quot;/&gt;&lt;property id=&quot;20307&quot; value=&quot;315&quot;/&gt;&lt;/object&gt;&lt;object type=&quot;3&quot; unique_id=&quot;10229&quot;&gt;&lt;property id=&quot;20148&quot; value=&quot;5&quot;/&gt;&lt;property id=&quot;20300&quot; value=&quot;Slide 39 - &amp;quot;Highest Priority Issues&amp;quot;&quot;/&gt;&lt;property id=&quot;20307&quot; value=&quot;281&quot;/&gt;&lt;/object&gt;&lt;object type=&quot;3&quot; unique_id=&quot;10230&quot;&gt;&lt;property id=&quot;20148&quot; value=&quot;5&quot;/&gt;&lt;property id=&quot;20300&quot; value=&quot;Slide 40 - &amp;quot;Continuity of Space Observations&amp;quot;&quot;/&gt;&lt;property id=&quot;20307&quot; value=&quot;304&quot;/&gt;&lt;/object&gt;&lt;object type=&quot;3&quot; unique_id=&quot;10231&quot;&gt;&lt;property id=&quot;20148&quot; value=&quot;5&quot;/&gt;&lt;property id=&quot;20300&quot; value=&quot;Slide 41 - &amp;quot;Continuity of Space Observations/&amp;#x0D;&amp;#x0A;Research to Operations Transitions&amp;quot;&quot;/&gt;&lt;property id=&quot;20307&quot; value=&quot;301&quot;/&gt;&lt;/object&gt;&lt;object type=&quot;3&quot; unique_id=&quot;10232&quot;&gt;&lt;property id=&quot;20148&quot; value=&quot;5&quot;/&gt;&lt;property id=&quot;20300&quot; value=&quot;Slide 42 - &amp;quot;Ground Systems Architecture&amp;quot;&quot;/&gt;&lt;property id=&quot;20307&quot; value=&quot;305&quot;/&gt;&lt;/object&gt;&lt;object type=&quot;3&quot; unique_id=&quot;10233&quot;&gt;&lt;property id=&quot;20148&quot; value=&quot;5&quot;/&gt;&lt;property id=&quot;20300&quot; value=&quot;Slide 43 - &amp;quot;Urgent Issues&amp;quot;&quot;/&gt;&lt;property id=&quot;20307&quot; value=&quot;316&quot;/&gt;&lt;/object&gt;&lt;object type=&quot;3&quot; unique_id=&quot;10234&quot;&gt;&lt;property id=&quot;20148&quot; value=&quot;5&quot;/&gt;&lt;property id=&quot;20300&quot; value=&quot;Slide 44 - &amp;quot;Urgent Issues&amp;quot;&quot;/&gt;&lt;property id=&quot;20307&quot; value=&quot;265&quot;/&gt;&lt;/object&gt;&lt;object type=&quot;3&quot; unique_id=&quot;10874&quot;&gt;&lt;property id=&quot;20148&quot; value=&quot;5&quot;/&gt;&lt;property id=&quot;20300&quot; value=&quot;Slide 9 - &amp;quot;National Environmental Satellite &amp;amp; Data Information Service&amp;quot;&quot;/&gt;&lt;property id=&quot;20307&quot; value=&quot;318&quot;/&gt;&lt;/object&gt;&lt;object type=&quot;3&quot; unique_id=&quot;10875&quot;&gt;&lt;property id=&quot;20148&quot; value=&quot;5&quot;/&gt;&lt;property id=&quot;20300&quot; value=&quot;Slide 11 - &amp;quot;Who We Are:  &amp;#x0D;&amp;#x0A;NESDIS Leadership&amp;quot;&quot;/&gt;&lt;property id=&quot;20307&quot; value=&quot;319&quot;/&gt;&lt;/object&gt;&lt;object type=&quot;3&quot; unique_id=&quot;44893&quot;&gt;&lt;property id=&quot;20148&quot; value=&quot;5&quot;/&gt;&lt;property id=&quot;20300&quot; value=&quot;Slide 3 - &amp;quot;General Information&amp;quot;&quot;/&gt;&lt;property id=&quot;20307&quot; value=&quot;320&quot;/&gt;&lt;/object&gt;&lt;object type=&quot;3&quot; unique_id=&quot;44894&quot;&gt;&lt;property id=&quot;20148&quot; value=&quot;5&quot;/&gt;&lt;property id=&quot;20300&quot; value=&quot;Slide 15 - &amp;quot;Satellite Overview&amp;quot;&quot;/&gt;&lt;property id=&quot;20307&quot; value=&quot;321&quot;/&gt;&lt;/object&gt;&lt;object type=&quot;3&quot; unique_id=&quot;55883&quot;&gt;&lt;property id=&quot;20148&quot; value=&quot;5&quot;/&gt;&lt;property id=&quot;20300&quot; value=&quot;Slide 10 - &amp;quot;Where We Work&amp;quot;&quot;/&gt;&lt;property id=&quot;20307&quot; value=&quot;322&quot;/&gt;&lt;/object&gt;&lt;/object&gt;&lt;/object&gt;&lt;/database&gt;"/>
  <p:tag name="SECTOMILLISECCONVERTED" val="1"/>
</p:tagLst>
</file>

<file path=ppt/theme/theme1.xml><?xml version="1.0" encoding="utf-8"?>
<a:theme xmlns:a="http://schemas.openxmlformats.org/drawingml/2006/main" name="luxton_EnergyBriefing">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OAR</Template>
  <TotalTime>13566</TotalTime>
  <Words>3225</Words>
  <Application>Microsoft Office PowerPoint</Application>
  <PresentationFormat>On-screen Show (4:3)</PresentationFormat>
  <Paragraphs>493</Paragraphs>
  <Slides>32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Franklin Gothic Book</vt:lpstr>
      <vt:lpstr>Franklin Gothic Medium</vt:lpstr>
      <vt:lpstr>Franklin Gothic Medium Cond</vt:lpstr>
      <vt:lpstr>Franklin Gothic Demi</vt:lpstr>
      <vt:lpstr>Arial Black</vt:lpstr>
      <vt:lpstr>Times New Roman</vt:lpstr>
      <vt:lpstr>Wingdings</vt:lpstr>
      <vt:lpstr>Calibri</vt:lpstr>
      <vt:lpstr>ＭＳ Ｐゴシック</vt:lpstr>
      <vt:lpstr>SolexRegularLining</vt:lpstr>
      <vt:lpstr>SolexBlackLiningItalic</vt:lpstr>
      <vt:lpstr>Franklin Gothic Heavy</vt:lpstr>
      <vt:lpstr>luxton_EnergyBriefing</vt:lpstr>
      <vt:lpstr>NOAA/NESDIS Satellite Products  &amp; Direct Readout Overview </vt:lpstr>
      <vt:lpstr>Slide 2</vt:lpstr>
      <vt:lpstr>NESDIS Office of Satellite and Product Operations (OSPO) Key Roles</vt:lpstr>
      <vt:lpstr>NESDIS Office of Satellite and Product Operations (OSPO)</vt:lpstr>
      <vt:lpstr>Products</vt:lpstr>
      <vt:lpstr>HOT! HOT! HOT!</vt:lpstr>
      <vt:lpstr>GOES-13 Anomaly</vt:lpstr>
      <vt:lpstr>GOES-13 Sounder</vt:lpstr>
      <vt:lpstr>Prior to September 23, 2012 (Routine Schedule with 15 minute CONUS Coverage)</vt:lpstr>
      <vt:lpstr>September 23, 2012 (GOES-15 is in full disk mode for both East and West)</vt:lpstr>
      <vt:lpstr>September 24, 2012 (Routine Schedule with 15 minute CONUS Coverage)</vt:lpstr>
      <vt:lpstr>Drift Commenced October 1, 2012 (Routine Schedule with 15 minute CONUS Coverage)</vt:lpstr>
      <vt:lpstr>Current Configuration </vt:lpstr>
      <vt:lpstr>Notifications &amp; Status</vt:lpstr>
      <vt:lpstr>Erroneous change to the GOES-13 CONUS frame coordinates</vt:lpstr>
      <vt:lpstr>Operational GOES Update</vt:lpstr>
      <vt:lpstr>POES Constellation</vt:lpstr>
      <vt:lpstr>Operational POES Update</vt:lpstr>
      <vt:lpstr>Direct Broadcast Services</vt:lpstr>
      <vt:lpstr>Service Transition</vt:lpstr>
      <vt:lpstr>Transition activities at NOAA GOES Constellation</vt:lpstr>
      <vt:lpstr>Transition activities at NOAA GOES-R Constellation</vt:lpstr>
      <vt:lpstr>Prepare for GOES-R transition to GOES Rebroadcast (GRB) (Replaces GVAR and will be tested during PLT) </vt:lpstr>
      <vt:lpstr>GRB Ground Antenna Sizes</vt:lpstr>
      <vt:lpstr>GRB Downlink Characteristics</vt:lpstr>
      <vt:lpstr>GRB Simulators</vt:lpstr>
      <vt:lpstr>Transition activities at NOAA POES Constellation</vt:lpstr>
      <vt:lpstr>Transition activities at NOAA METOP Constellation</vt:lpstr>
      <vt:lpstr>Transition activities at NOAA S-NPP/JPSS Constellation</vt:lpstr>
      <vt:lpstr>S-NPP/JPSS Direct Readout Continuity of Services</vt:lpstr>
      <vt:lpstr>Slide 31</vt:lpstr>
      <vt:lpstr>Contact Information</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OFFICE TITLE</dc:title>
  <dc:creator>slewis</dc:creator>
  <cp:lastModifiedBy>Natalia.Donoho</cp:lastModifiedBy>
  <cp:revision>802</cp:revision>
  <dcterms:created xsi:type="dcterms:W3CDTF">2008-09-15T15:17:05Z</dcterms:created>
  <dcterms:modified xsi:type="dcterms:W3CDTF">2012-10-22T15:38:48Z</dcterms:modified>
</cp:coreProperties>
</file>