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60"/>
  </p:notesMasterIdLst>
  <p:handoutMasterIdLst>
    <p:handoutMasterId r:id="rId61"/>
  </p:handoutMasterIdLst>
  <p:sldIdLst>
    <p:sldId id="278" r:id="rId2"/>
    <p:sldId id="407" r:id="rId3"/>
    <p:sldId id="379" r:id="rId4"/>
    <p:sldId id="375" r:id="rId5"/>
    <p:sldId id="377" r:id="rId6"/>
    <p:sldId id="378" r:id="rId7"/>
    <p:sldId id="380" r:id="rId8"/>
    <p:sldId id="422" r:id="rId9"/>
    <p:sldId id="423" r:id="rId10"/>
    <p:sldId id="364" r:id="rId11"/>
    <p:sldId id="381" r:id="rId12"/>
    <p:sldId id="356" r:id="rId13"/>
    <p:sldId id="374" r:id="rId14"/>
    <p:sldId id="392" r:id="rId15"/>
    <p:sldId id="430" r:id="rId16"/>
    <p:sldId id="431" r:id="rId17"/>
    <p:sldId id="409" r:id="rId18"/>
    <p:sldId id="410" r:id="rId19"/>
    <p:sldId id="432" r:id="rId20"/>
    <p:sldId id="394" r:id="rId21"/>
    <p:sldId id="404" r:id="rId22"/>
    <p:sldId id="304" r:id="rId23"/>
    <p:sldId id="389" r:id="rId24"/>
    <p:sldId id="425" r:id="rId25"/>
    <p:sldId id="390" r:id="rId26"/>
    <p:sldId id="398" r:id="rId27"/>
    <p:sldId id="429" r:id="rId28"/>
    <p:sldId id="405" r:id="rId29"/>
    <p:sldId id="406" r:id="rId30"/>
    <p:sldId id="415" r:id="rId31"/>
    <p:sldId id="417" r:id="rId32"/>
    <p:sldId id="330" r:id="rId33"/>
    <p:sldId id="427" r:id="rId34"/>
    <p:sldId id="418" r:id="rId35"/>
    <p:sldId id="419" r:id="rId36"/>
    <p:sldId id="420" r:id="rId37"/>
    <p:sldId id="421" r:id="rId38"/>
    <p:sldId id="397" r:id="rId39"/>
    <p:sldId id="399" r:id="rId40"/>
    <p:sldId id="402" r:id="rId41"/>
    <p:sldId id="403" r:id="rId42"/>
    <p:sldId id="400" r:id="rId43"/>
    <p:sldId id="401" r:id="rId44"/>
    <p:sldId id="321" r:id="rId45"/>
    <p:sldId id="286" r:id="rId46"/>
    <p:sldId id="433" r:id="rId47"/>
    <p:sldId id="368" r:id="rId48"/>
    <p:sldId id="416" r:id="rId49"/>
    <p:sldId id="371" r:id="rId50"/>
    <p:sldId id="382" r:id="rId51"/>
    <p:sldId id="383" r:id="rId52"/>
    <p:sldId id="384" r:id="rId53"/>
    <p:sldId id="385" r:id="rId54"/>
    <p:sldId id="386" r:id="rId55"/>
    <p:sldId id="387" r:id="rId56"/>
    <p:sldId id="388" r:id="rId57"/>
    <p:sldId id="370" r:id="rId58"/>
    <p:sldId id="40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FF99"/>
    <a:srgbClr val="E2E2E2"/>
    <a:srgbClr val="2168A0"/>
    <a:srgbClr val="216DA0"/>
    <a:srgbClr val="3399FF"/>
    <a:srgbClr val="DAE5FE"/>
    <a:srgbClr val="006600"/>
    <a:srgbClr val="008000"/>
    <a:srgbClr val="5AA03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7" autoAdjust="0"/>
    <p:restoredTop sz="92988" autoAdjust="0"/>
  </p:normalViewPr>
  <p:slideViewPr>
    <p:cSldViewPr>
      <p:cViewPr>
        <p:scale>
          <a:sx n="60" d="100"/>
          <a:sy n="60" d="100"/>
        </p:scale>
        <p:origin x="-858" y="-276"/>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p:cViewPr varScale="1">
        <p:scale>
          <a:sx n="80" d="100"/>
          <a:sy n="80" d="100"/>
        </p:scale>
        <p:origin x="-2022"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83BC30-1F69-4946-BBAC-4AA479495E61}" type="datetimeFigureOut">
              <a:rPr lang="en-US" smtClean="0"/>
              <a:pPr/>
              <a:t>6/7/2013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B6E2A-B48F-4EDA-B4DB-54954093E731}"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46CF8-0CF1-420D-AA2F-5587892411BB}" type="datetimeFigureOut">
              <a:rPr lang="en-US" smtClean="0"/>
              <a:pPr/>
              <a:t>6/7/2013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388DBB-B7EC-4EA0-8A0F-916237568FD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www.weather.gov/emwin/index.htm" TargetMode="External"/><Relationship Id="rId3" Type="http://schemas.openxmlformats.org/officeDocument/2006/relationships/hyperlink" Target="http://www.noaasis.noaa.gov/LRIT/" TargetMode="External"/><Relationship Id="rId7" Type="http://schemas.openxmlformats.org/officeDocument/2006/relationships/hyperlink" Target="http://www.geonetcastamericas.noaa.gov/index.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www.noaasis.noaa.gov/ARGOS/" TargetMode="External"/><Relationship Id="rId5" Type="http://schemas.openxmlformats.org/officeDocument/2006/relationships/hyperlink" Target="http://www.noaasis.noaa.gov/DCS/" TargetMode="External"/><Relationship Id="rId4" Type="http://schemas.openxmlformats.org/officeDocument/2006/relationships/hyperlink" Target="http://www.sarsat.noaa.gov/"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U/S Coordinator, I work</a:t>
            </a:r>
            <a:r>
              <a:rPr lang="en-US" dirty="0" smtClean="0"/>
              <a:t> with the user community on anomaly impact assessments, operational transitions, future continuity planning.</a:t>
            </a:r>
          </a:p>
          <a:p>
            <a:endParaRPr lang="en-US" baseline="0" dirty="0" smtClean="0"/>
          </a:p>
          <a:p>
            <a:r>
              <a:rPr lang="en-US" u="sng" dirty="0" smtClean="0"/>
              <a:t>Images</a:t>
            </a:r>
          </a:p>
          <a:p>
            <a:r>
              <a:rPr lang="en-US" dirty="0" smtClean="0"/>
              <a:t>Satellite Image - GOES-13/14/15 (GOES-N/O/P)</a:t>
            </a:r>
          </a:p>
          <a:p>
            <a:r>
              <a:rPr lang="en-US" dirty="0" smtClean="0"/>
              <a:t>Derived and Interpretive Products</a:t>
            </a:r>
            <a:r>
              <a:rPr lang="en-US" baseline="0" dirty="0" smtClean="0"/>
              <a:t> Image - </a:t>
            </a:r>
            <a:r>
              <a:rPr lang="en-US" dirty="0" smtClean="0"/>
              <a:t>Infrared Imagery with overlay</a:t>
            </a:r>
            <a:r>
              <a:rPr lang="en-US" baseline="0" dirty="0" smtClean="0"/>
              <a:t> of </a:t>
            </a:r>
            <a:r>
              <a:rPr lang="en-US" dirty="0" smtClean="0"/>
              <a:t>Heavy Precipitation (Rain &amp; Snow) Interpretive Analysis from SAB (Satellite Analysis Branch)</a:t>
            </a:r>
          </a:p>
          <a:p>
            <a:r>
              <a:rPr lang="en-US" baseline="0" dirty="0" smtClean="0"/>
              <a:t>Antennas at OSPO </a:t>
            </a:r>
            <a:r>
              <a:rPr lang="en-US" dirty="0" smtClean="0"/>
              <a:t>Wallops CDA (Command and Data</a:t>
            </a:r>
            <a:r>
              <a:rPr lang="en-US" baseline="0" dirty="0" smtClean="0"/>
              <a:t> Acquisition Station), symbolic of </a:t>
            </a:r>
            <a:r>
              <a:rPr lang="en-US" dirty="0" smtClean="0"/>
              <a:t>Direct Broad</a:t>
            </a:r>
            <a:r>
              <a:rPr lang="en-US" baseline="0" dirty="0" smtClean="0"/>
              <a:t>cast </a:t>
            </a:r>
            <a:r>
              <a:rPr lang="en-US" dirty="0" smtClean="0"/>
              <a:t>Services.</a:t>
            </a:r>
            <a:r>
              <a:rPr lang="en-US" baseline="0" dirty="0" smtClean="0"/>
              <a:t>  </a:t>
            </a:r>
            <a:endParaRPr lang="en-US" dirty="0" smtClean="0"/>
          </a:p>
          <a:p>
            <a:endParaRPr lang="en-US" dirty="0" smtClean="0"/>
          </a:p>
          <a:p>
            <a:r>
              <a:rPr lang="en-US" sz="1200" b="0" kern="1200" dirty="0" smtClean="0">
                <a:solidFill>
                  <a:schemeClr val="tx1"/>
                </a:solidFill>
                <a:latin typeface="+mn-lt"/>
                <a:ea typeface="+mn-ea"/>
                <a:cs typeface="+mn-cs"/>
              </a:rPr>
              <a:t>Title Slide Background and Banner were designed by TeddyPavlis@gmail.com</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900" dirty="0" smtClean="0">
                <a:sym typeface="Symbol" pitchFamily="18" charset="2"/>
              </a:rPr>
              <a:t>GOES-R is the next generation of GOES satellites that will provide a major improvement in quality, quantity, and timeliness of data collected. </a:t>
            </a:r>
          </a:p>
          <a:p>
            <a:pPr>
              <a:defRPr/>
            </a:pPr>
            <a:endParaRPr lang="en-US" sz="900" dirty="0" smtClean="0">
              <a:sym typeface="Symbol" pitchFamily="18" charset="2"/>
            </a:endParaRPr>
          </a:p>
          <a:p>
            <a:pPr marL="230909" indent="-230909">
              <a:spcBef>
                <a:spcPct val="25000"/>
              </a:spcBef>
              <a:spcAft>
                <a:spcPts val="295"/>
              </a:spcAft>
              <a:buClr>
                <a:srgbClr val="002060"/>
              </a:buClr>
              <a:defRPr/>
            </a:pPr>
            <a:r>
              <a:rPr lang="en-US" sz="900" b="1" dirty="0" smtClean="0"/>
              <a:t>New and improved capabilities for:</a:t>
            </a:r>
          </a:p>
          <a:p>
            <a:pPr lvl="1" indent="-179734">
              <a:buClr>
                <a:srgbClr val="002060"/>
              </a:buClr>
              <a:buFont typeface="Arial" pitchFamily="34" charset="0"/>
              <a:buChar char="•"/>
              <a:defRPr/>
            </a:pPr>
            <a:r>
              <a:rPr lang="en-US" sz="900" dirty="0" smtClean="0"/>
              <a:t>decreased lead times for severe weather warnings</a:t>
            </a:r>
          </a:p>
          <a:p>
            <a:pPr lvl="1" indent="-179734">
              <a:buClr>
                <a:srgbClr val="002060"/>
              </a:buClr>
              <a:buFont typeface="Arial" pitchFamily="34" charset="0"/>
              <a:buChar char="•"/>
              <a:defRPr/>
            </a:pPr>
            <a:r>
              <a:rPr lang="en-US" sz="900" dirty="0" smtClean="0"/>
              <a:t>better storm tracking capabilities</a:t>
            </a:r>
          </a:p>
          <a:p>
            <a:pPr lvl="1" indent="-179734">
              <a:buClr>
                <a:srgbClr val="002060"/>
              </a:buClr>
              <a:buFont typeface="Arial" pitchFamily="34" charset="0"/>
              <a:buChar char="•"/>
              <a:defRPr/>
            </a:pPr>
            <a:r>
              <a:rPr lang="en-US" sz="900" dirty="0" smtClean="0"/>
              <a:t>solar, space weather, and climate analyses</a:t>
            </a:r>
          </a:p>
          <a:p>
            <a:pPr lvl="1" indent="-179734">
              <a:buClr>
                <a:srgbClr val="002060"/>
              </a:buClr>
              <a:buFont typeface="Arial" pitchFamily="34" charset="0"/>
              <a:buChar char="•"/>
              <a:defRPr/>
            </a:pPr>
            <a:r>
              <a:rPr lang="en-US" sz="900" dirty="0" smtClean="0"/>
              <a:t>advanced products for aviation, transportation, commerce</a:t>
            </a:r>
          </a:p>
          <a:p>
            <a:pPr>
              <a:defRPr/>
            </a:pPr>
            <a:endParaRPr lang="en-US" dirty="0"/>
          </a:p>
        </p:txBody>
      </p:sp>
      <p:sp>
        <p:nvSpPr>
          <p:cNvPr id="101380" name="Slide Number Placeholder 3"/>
          <p:cNvSpPr>
            <a:spLocks noGrp="1"/>
          </p:cNvSpPr>
          <p:nvPr>
            <p:ph type="sldNum" sz="quarter" idx="5"/>
          </p:nvPr>
        </p:nvSpPr>
        <p:spPr>
          <a:noFill/>
        </p:spPr>
        <p:txBody>
          <a:bodyPr/>
          <a:lstStyle/>
          <a:p>
            <a:pPr defTabSz="906474"/>
            <a:fld id="{EA4E29A8-D399-4702-B76A-5A01B395C147}" type="slidenum">
              <a:rPr lang="en-US" smtClean="0">
                <a:latin typeface="Arial" pitchFamily="34" charset="0"/>
                <a:ea typeface="ＭＳ Ｐゴシック"/>
                <a:cs typeface="ＭＳ Ｐゴシック"/>
              </a:rPr>
              <a:pPr defTabSz="906474"/>
              <a:t>14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dirty="0" smtClean="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BEF85C3D-54DA-4EE5-BE7F-6FE52FF01B1C}" type="slidenum">
              <a:rPr lang="en-US" smtClean="0"/>
              <a:pPr>
                <a:defRPr/>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a:ln/>
        </p:spPr>
      </p:sp>
      <p:sp>
        <p:nvSpPr>
          <p:cNvPr id="61443" name="ノート プレースホルダ 2"/>
          <p:cNvSpPr>
            <a:spLocks noGrp="1"/>
          </p:cNvSpPr>
          <p:nvPr>
            <p:ph type="body" idx="1"/>
          </p:nvPr>
        </p:nvSpPr>
        <p:spPr>
          <a:noFill/>
          <a:ln/>
        </p:spPr>
        <p:txBody>
          <a:bodyPr/>
          <a:lstStyle/>
          <a:p>
            <a:endParaRPr lang="ja-JP" altLang="en-US" smtClean="0">
              <a:latin typeface="Arial" pitchFamily="34" charset="0"/>
              <a:ea typeface="ＭＳ Ｐ明朝" charset="-128"/>
            </a:endParaRPr>
          </a:p>
        </p:txBody>
      </p:sp>
      <p:sp>
        <p:nvSpPr>
          <p:cNvPr id="61444" name="スライド番号プレースホルダ 3"/>
          <p:cNvSpPr>
            <a:spLocks noGrp="1"/>
          </p:cNvSpPr>
          <p:nvPr>
            <p:ph type="sldNum" sz="quarter" idx="5"/>
          </p:nvPr>
        </p:nvSpPr>
        <p:spPr>
          <a:noFill/>
        </p:spPr>
        <p:txBody>
          <a:bodyPr/>
          <a:lstStyle/>
          <a:p>
            <a:fld id="{FC452B6D-6CE5-49E8-A70A-C15CFDCABA8B}" type="slidenum">
              <a:rPr lang="en-US" altLang="ja-JP">
                <a:latin typeface="Arial" pitchFamily="34" charset="0"/>
                <a:ea typeface="ＭＳ Ｐゴシック"/>
                <a:cs typeface="ＭＳ Ｐゴシック"/>
              </a:rPr>
              <a:pPr/>
              <a:t>20</a:t>
            </a:fld>
            <a:endParaRPr lang="en-US" altLang="ja-JP">
              <a:latin typeface="Arial" pitchFamily="34" charset="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LRPT:  Low Rate</a:t>
            </a:r>
            <a:r>
              <a:rPr lang="en-US" baseline="0" dirty="0" smtClean="0"/>
              <a:t> Picture Transmission</a:t>
            </a:r>
          </a:p>
          <a:p>
            <a:r>
              <a:rPr lang="en-US" baseline="0" dirty="0" smtClean="0"/>
              <a:t>HIRS:  High-resolution Infrared Radiation Sounder</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instruments remain in nominal operations mode with full science data production (VIIRS, </a:t>
            </a:r>
            <a:r>
              <a:rPr lang="en-US" sz="1200" dirty="0" err="1" smtClean="0"/>
              <a:t>CrIS</a:t>
            </a:r>
            <a:r>
              <a:rPr lang="en-US" sz="1200" dirty="0" smtClean="0"/>
              <a:t>, ATMS, OMPS, CERES)</a:t>
            </a:r>
          </a:p>
          <a:p>
            <a:r>
              <a:rPr lang="en-US" sz="1200" dirty="0" smtClean="0"/>
              <a:t>OSD is providing 8 x 5 (and best effort) monitoring &amp; notifications</a:t>
            </a:r>
          </a:p>
          <a:p>
            <a:r>
              <a:rPr lang="en-US" sz="1200" dirty="0" smtClean="0"/>
              <a:t>Ongoing T2O meetings towards July, 2013 target and 24 x 7 monitoring</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a:spcBef>
                <a:spcPct val="0"/>
              </a:spcBef>
            </a:pPr>
            <a:r>
              <a:rPr lang="en-US" sz="900" dirty="0" smtClean="0">
                <a:solidFill>
                  <a:srgbClr val="000000"/>
                </a:solidFill>
                <a:latin typeface="Arial" pitchFamily="34" charset="0"/>
                <a:ea typeface="ＭＳ Ｐゴシック"/>
                <a:cs typeface="ＭＳ Ｐゴシック"/>
              </a:rPr>
              <a:t>NOAA responsibility for the JPSS satellites and ground systems operations after the launch, early orbit and activation phase, nominally 90 days after each launch.</a:t>
            </a:r>
          </a:p>
          <a:p>
            <a:pPr>
              <a:spcBef>
                <a:spcPct val="0"/>
              </a:spcBef>
            </a:pPr>
            <a:endParaRPr lang="en-US" sz="900" dirty="0" smtClean="0">
              <a:solidFill>
                <a:srgbClr val="000000"/>
              </a:solidFill>
              <a:latin typeface="Arial" pitchFamily="34" charset="0"/>
              <a:ea typeface="ＭＳ Ｐゴシック"/>
              <a:cs typeface="ＭＳ Ｐゴシック"/>
            </a:endParaRPr>
          </a:p>
          <a:p>
            <a:pPr>
              <a:spcBef>
                <a:spcPct val="0"/>
              </a:spcBef>
            </a:pPr>
            <a:r>
              <a:rPr lang="en-US" sz="900" dirty="0" smtClean="0">
                <a:solidFill>
                  <a:srgbClr val="000000"/>
                </a:solidFill>
                <a:latin typeface="Arial" pitchFamily="34" charset="0"/>
                <a:ea typeface="ＭＳ Ｐゴシック"/>
                <a:cs typeface="ＭＳ Ｐゴシック"/>
              </a:rPr>
              <a:t>What this means for OSPO:</a:t>
            </a:r>
          </a:p>
          <a:p>
            <a:pPr lvl="1">
              <a:spcBef>
                <a:spcPct val="0"/>
              </a:spcBef>
            </a:pPr>
            <a:r>
              <a:rPr lang="en-US" sz="900" dirty="0" smtClean="0">
                <a:solidFill>
                  <a:srgbClr val="000000"/>
                </a:solidFill>
                <a:latin typeface="Arial" pitchFamily="34" charset="0"/>
                <a:ea typeface="ＭＳ Ｐゴシック"/>
              </a:rPr>
              <a:t>Includes Operations at NOAA/NSOF by OSPO of JPSS and NPP satellites </a:t>
            </a:r>
          </a:p>
          <a:p>
            <a:pPr lvl="1">
              <a:spcBef>
                <a:spcPct val="0"/>
              </a:spcBef>
            </a:pPr>
            <a:r>
              <a:rPr lang="en-US" sz="900" dirty="0" smtClean="0">
                <a:solidFill>
                  <a:srgbClr val="000000"/>
                </a:solidFill>
                <a:latin typeface="Arial" pitchFamily="34" charset="0"/>
                <a:ea typeface="ＭＳ Ｐゴシック"/>
              </a:rPr>
              <a:t>Continue operations of DMSP</a:t>
            </a:r>
          </a:p>
          <a:p>
            <a:pPr lvl="1">
              <a:spcBef>
                <a:spcPct val="0"/>
              </a:spcBef>
            </a:pPr>
            <a:r>
              <a:rPr lang="en-US" sz="900" dirty="0" smtClean="0">
                <a:solidFill>
                  <a:srgbClr val="000000"/>
                </a:solidFill>
                <a:latin typeface="Arial" pitchFamily="34" charset="0"/>
                <a:ea typeface="ＭＳ Ｐゴシック"/>
              </a:rPr>
              <a:t>Capacity and flexibility to operate future DOD polar-orbiting satellites in morning orbit(s) on a cost reimbursement basis</a:t>
            </a:r>
          </a:p>
          <a:p>
            <a:pPr lvl="1">
              <a:spcBef>
                <a:spcPct val="0"/>
              </a:spcBef>
            </a:pPr>
            <a:r>
              <a:rPr lang="en-US" sz="900" dirty="0" smtClean="0">
                <a:solidFill>
                  <a:srgbClr val="000000"/>
                </a:solidFill>
                <a:latin typeface="Arial" pitchFamily="34" charset="0"/>
                <a:ea typeface="ＭＳ Ｐゴシック"/>
              </a:rPr>
              <a:t>Includes all hardware and software to process and disseminate NPP and JPSS data and products to NOAA and DOD Centrals, to NOAA’s Archives and to NASA’s SDS (for NPP)</a:t>
            </a:r>
          </a:p>
          <a:p>
            <a:r>
              <a:rPr lang="en-US" sz="900" dirty="0" smtClean="0">
                <a:latin typeface="Arial" pitchFamily="34" charset="0"/>
                <a:ea typeface="ＭＳ Ｐゴシック"/>
                <a:cs typeface="ＭＳ Ｐゴシック"/>
              </a:rPr>
              <a:t>NOAA will assume sustainment of the JPSS ground system one year after the launch of JPSS-1.</a:t>
            </a:r>
          </a:p>
        </p:txBody>
      </p:sp>
      <p:sp>
        <p:nvSpPr>
          <p:cNvPr id="104452" name="Slide Number Placeholder 3"/>
          <p:cNvSpPr>
            <a:spLocks noGrp="1"/>
          </p:cNvSpPr>
          <p:nvPr>
            <p:ph type="sldNum" sz="quarter" idx="5"/>
          </p:nvPr>
        </p:nvSpPr>
        <p:spPr>
          <a:noFill/>
        </p:spPr>
        <p:txBody>
          <a:bodyPr/>
          <a:lstStyle/>
          <a:p>
            <a:pPr defTabSz="906474"/>
            <a:fld id="{645D4A00-3418-426B-BF57-19AC0545F404}" type="slidenum">
              <a:rPr lang="en-US" smtClean="0">
                <a:latin typeface="Arial" pitchFamily="34" charset="0"/>
                <a:ea typeface="ＭＳ Ｐゴシック"/>
                <a:cs typeface="ＭＳ Ｐゴシック"/>
              </a:rPr>
              <a:pPr defTabSz="906474"/>
              <a:t>26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err="1" smtClean="0"/>
              <a:t>Metop</a:t>
            </a:r>
            <a:r>
              <a:rPr lang="en-US" dirty="0" smtClean="0"/>
              <a:t>-B</a:t>
            </a:r>
            <a:r>
              <a:rPr lang="en-US" baseline="0" dirty="0" smtClean="0"/>
              <a:t> Instruments &amp; Products:</a:t>
            </a:r>
          </a:p>
          <a:p>
            <a:pPr lvl="1"/>
            <a:r>
              <a:rPr lang="en-US" dirty="0" smtClean="0"/>
              <a:t>ASCAT – Winds</a:t>
            </a:r>
          </a:p>
          <a:p>
            <a:pPr lvl="1"/>
            <a:r>
              <a:rPr lang="en-US" dirty="0" smtClean="0"/>
              <a:t>IASI, AMSU-A, HIRS/4 – Soundings</a:t>
            </a:r>
          </a:p>
          <a:p>
            <a:pPr lvl="1"/>
            <a:r>
              <a:rPr lang="en-US" dirty="0" smtClean="0"/>
              <a:t>AVHRR – Fires</a:t>
            </a:r>
          </a:p>
          <a:p>
            <a:pPr lvl="1"/>
            <a:r>
              <a:rPr lang="en-US" dirty="0" smtClean="0"/>
              <a:t>GOME-2 – Ozone</a:t>
            </a:r>
          </a:p>
          <a:p>
            <a:pPr lvl="1"/>
            <a:r>
              <a:rPr lang="en-US" dirty="0" smtClean="0"/>
              <a:t>MHS – Cyclones</a:t>
            </a:r>
          </a:p>
          <a:p>
            <a:pPr lvl="1"/>
            <a:r>
              <a:rPr lang="en-US" dirty="0" err="1" smtClean="0"/>
              <a:t>Searth</a:t>
            </a:r>
            <a:r>
              <a:rPr lang="en-US" dirty="0" smtClean="0"/>
              <a:t> &amp; Rescue</a:t>
            </a:r>
          </a:p>
          <a:p>
            <a:pPr lvl="1"/>
            <a:r>
              <a:rPr lang="en-US" dirty="0" smtClean="0"/>
              <a:t>SEM – Space </a:t>
            </a:r>
            <a:r>
              <a:rPr lang="en-US" dirty="0" err="1" smtClean="0"/>
              <a:t>Obs</a:t>
            </a:r>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28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err="1" smtClean="0"/>
              <a:t>Metop</a:t>
            </a:r>
            <a:r>
              <a:rPr lang="en-US" dirty="0" smtClean="0"/>
              <a:t>-B</a:t>
            </a:r>
            <a:r>
              <a:rPr lang="en-US" baseline="0" dirty="0" smtClean="0"/>
              <a:t> Instruments &amp; Products:</a:t>
            </a:r>
          </a:p>
          <a:p>
            <a:pPr lvl="1"/>
            <a:r>
              <a:rPr lang="en-US" dirty="0" smtClean="0"/>
              <a:t>ASCAT – Winds</a:t>
            </a:r>
          </a:p>
          <a:p>
            <a:pPr lvl="1"/>
            <a:r>
              <a:rPr lang="en-US" dirty="0" smtClean="0"/>
              <a:t>IASI, AMSU-A, HIRS/4 – Soundings</a:t>
            </a:r>
          </a:p>
          <a:p>
            <a:pPr lvl="1"/>
            <a:r>
              <a:rPr lang="en-US" dirty="0" smtClean="0"/>
              <a:t>AVHRR – Fires</a:t>
            </a:r>
          </a:p>
          <a:p>
            <a:pPr lvl="1"/>
            <a:r>
              <a:rPr lang="en-US" dirty="0" smtClean="0"/>
              <a:t>GOME-2 – Ozone</a:t>
            </a:r>
          </a:p>
          <a:p>
            <a:pPr lvl="1"/>
            <a:r>
              <a:rPr lang="en-US" dirty="0" smtClean="0"/>
              <a:t>MHS – Cyclones</a:t>
            </a:r>
          </a:p>
          <a:p>
            <a:pPr lvl="1"/>
            <a:r>
              <a:rPr lang="en-US" dirty="0" err="1" smtClean="0"/>
              <a:t>Searth</a:t>
            </a:r>
            <a:r>
              <a:rPr lang="en-US" dirty="0" smtClean="0"/>
              <a:t> &amp; Rescue</a:t>
            </a:r>
          </a:p>
          <a:p>
            <a:pPr lvl="1"/>
            <a:r>
              <a:rPr lang="en-US" dirty="0" smtClean="0"/>
              <a:t>SEM – Space </a:t>
            </a:r>
            <a:r>
              <a:rPr lang="en-US" dirty="0" err="1" smtClean="0"/>
              <a:t>Obs</a:t>
            </a:r>
            <a:endParaRPr lang="en-US"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0">
              <a:defRPr/>
            </a:pPr>
            <a:r>
              <a:rPr lang="en-US" dirty="0" smtClean="0"/>
              <a:t>The "Global Change Observation Mission" (GCOM) aims to construct, use, and verify systems that enable continuous global-scale observations (for 10 to 15 years) of effective geophysical parameters for elucidating global climate change and water circulation mechanisms.</a:t>
            </a:r>
          </a:p>
        </p:txBody>
      </p:sp>
      <p:sp>
        <p:nvSpPr>
          <p:cNvPr id="4" name="Slide Number Placeholder 3"/>
          <p:cNvSpPr>
            <a:spLocks noGrp="1"/>
          </p:cNvSpPr>
          <p:nvPr>
            <p:ph type="sldNum" sz="quarter" idx="10"/>
          </p:nvPr>
        </p:nvSpPr>
        <p:spPr/>
        <p:txBody>
          <a:bodyPr/>
          <a:lstStyle/>
          <a:p>
            <a:fld id="{1F388DBB-B7EC-4EA0-8A0F-916237568FD6}" type="slidenum">
              <a:rPr lang="en-US" smtClean="0"/>
              <a:pPr/>
              <a:t>30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390508" y="3868376"/>
            <a:ext cx="6059870" cy="4801851"/>
          </a:xfrm>
        </p:spPr>
        <p:txBody>
          <a:bodyPr>
            <a:normAutofit fontScale="92500" lnSpcReduction="10000"/>
          </a:bodyPr>
          <a:lstStyle/>
          <a:p>
            <a:pPr eaLnBrk="1" hangingPunct="1">
              <a:buFont typeface="Wingdings" pitchFamily="2" charset="2"/>
              <a:buChar char="Ø"/>
              <a:defRPr/>
            </a:pPr>
            <a:r>
              <a:rPr lang="en-US" sz="600" b="1" dirty="0" smtClean="0"/>
              <a:t>NCEP, NWSTG, AFWA, FNMOC, AWIPS will all be served.</a:t>
            </a:r>
          </a:p>
          <a:p>
            <a:pPr eaLnBrk="1" hangingPunct="1">
              <a:buFont typeface="Wingdings" pitchFamily="2" charset="2"/>
              <a:buChar char="Ø"/>
              <a:defRPr/>
            </a:pPr>
            <a:endParaRPr lang="en-US" sz="600" b="1" dirty="0" smtClean="0"/>
          </a:p>
          <a:p>
            <a:pPr>
              <a:defRPr/>
            </a:pPr>
            <a:r>
              <a:rPr lang="en-US" b="1" dirty="0" smtClean="0"/>
              <a:t>This exercise will affect normal ESPC data distribution.  ALL available ESPC data/products will be generated and distributed at the ESPC/CIP site.  NO distribution will be available from ESPC/NSOF during this test.</a:t>
            </a:r>
          </a:p>
          <a:p>
            <a:pPr>
              <a:defRPr/>
            </a:pPr>
            <a:r>
              <a:rPr lang="en-US" dirty="0" smtClean="0"/>
              <a:t> </a:t>
            </a:r>
          </a:p>
          <a:p>
            <a:pPr eaLnBrk="1" hangingPunct="1">
              <a:buFont typeface="Wingdings" pitchFamily="2" charset="2"/>
              <a:buChar char="Ø"/>
              <a:defRPr/>
            </a:pPr>
            <a:endParaRPr lang="en-US" sz="600" dirty="0" smtClean="0"/>
          </a:p>
          <a:p>
            <a:pPr eaLnBrk="1" hangingPunct="1">
              <a:buFont typeface="Wingdings" pitchFamily="2" charset="2"/>
              <a:buChar char="Ø"/>
              <a:defRPr/>
            </a:pPr>
            <a:endParaRPr lang="en-US" sz="600" dirty="0" smtClean="0"/>
          </a:p>
          <a:p>
            <a:pPr eaLnBrk="1" hangingPunct="1">
              <a:buFont typeface="Wingdings" pitchFamily="2" charset="2"/>
              <a:buChar char="Ø"/>
              <a:defRPr/>
            </a:pPr>
            <a:r>
              <a:rPr lang="en-US" sz="600" dirty="0" smtClean="0"/>
              <a:t>It’s not a system swap or interchange</a:t>
            </a:r>
          </a:p>
          <a:p>
            <a:pPr lvl="1" eaLnBrk="1" hangingPunct="1">
              <a:buFont typeface="Wingdings" pitchFamily="2" charset="2"/>
              <a:buChar char="§"/>
              <a:defRPr/>
            </a:pPr>
            <a:r>
              <a:rPr lang="en-US" sz="600" dirty="0" smtClean="0"/>
              <a:t>(Diamond for Diamond-CIP)</a:t>
            </a:r>
          </a:p>
          <a:p>
            <a:pPr eaLnBrk="1" hangingPunct="1">
              <a:buFont typeface="Wingdings" pitchFamily="2" charset="2"/>
              <a:buChar char="Ø"/>
              <a:defRPr/>
            </a:pPr>
            <a:r>
              <a:rPr lang="en-US" sz="600" dirty="0" smtClean="0"/>
              <a:t>It’s not a component swap or interchange</a:t>
            </a:r>
          </a:p>
          <a:p>
            <a:pPr lvl="1" eaLnBrk="1" hangingPunct="1">
              <a:buFont typeface="Wingdings" pitchFamily="2" charset="2"/>
              <a:buChar char="§"/>
              <a:defRPr/>
            </a:pPr>
            <a:r>
              <a:rPr lang="en-US" sz="600" dirty="0" smtClean="0"/>
              <a:t>(server / switch ie. AFEP for AFEP-CIP)</a:t>
            </a:r>
          </a:p>
          <a:p>
            <a:pPr eaLnBrk="1" hangingPunct="1">
              <a:buFont typeface="Wingdings" pitchFamily="2" charset="2"/>
              <a:buChar char="Ø"/>
              <a:defRPr/>
            </a:pPr>
            <a:r>
              <a:rPr lang="en-US" sz="600" dirty="0" smtClean="0"/>
              <a:t>Its when you redirect specific users to retrieve data from CIP instead of NSOF</a:t>
            </a:r>
          </a:p>
        </p:txBody>
      </p:sp>
      <p:sp>
        <p:nvSpPr>
          <p:cNvPr id="80900" name="Slide Number Placeholder 3"/>
          <p:cNvSpPr>
            <a:spLocks noGrp="1"/>
          </p:cNvSpPr>
          <p:nvPr>
            <p:ph type="sldNum" sz="quarter" idx="5"/>
          </p:nvPr>
        </p:nvSpPr>
        <p:spPr>
          <a:noFill/>
        </p:spPr>
        <p:txBody>
          <a:bodyPr/>
          <a:lstStyle/>
          <a:p>
            <a:pPr defTabSz="904913"/>
            <a:fld id="{BBB9CF9A-C826-4BFC-BB11-07A8AC45495F}" type="slidenum">
              <a:rPr lang="en-US" smtClean="0">
                <a:latin typeface="Arial" pitchFamily="34" charset="0"/>
                <a:ea typeface="ＭＳ Ｐゴシック"/>
                <a:cs typeface="ＭＳ Ｐゴシック"/>
              </a:rPr>
              <a:pPr defTabSz="904913"/>
              <a:t>33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Here is what we will be covering this afternoon.</a:t>
            </a:r>
          </a:p>
        </p:txBody>
      </p:sp>
      <p:sp>
        <p:nvSpPr>
          <p:cNvPr id="82948" name="Slide Number Placeholder 3"/>
          <p:cNvSpPr>
            <a:spLocks noGrp="1"/>
          </p:cNvSpPr>
          <p:nvPr>
            <p:ph type="sldNum" sz="quarter" idx="5"/>
          </p:nvPr>
        </p:nvSpPr>
        <p:spPr>
          <a:noFill/>
        </p:spPr>
        <p:txBody>
          <a:bodyPr/>
          <a:lstStyle/>
          <a:p>
            <a:pPr defTabSz="906474"/>
            <a:fld id="{4D839F34-DBE7-44C0-A665-E632D235C38C}" type="slidenum">
              <a:rPr lang="en-US" smtClean="0">
                <a:latin typeface="Arial" pitchFamily="34" charset="0"/>
                <a:ea typeface="ＭＳ Ｐゴシック"/>
                <a:cs typeface="ＭＳ Ｐゴシック"/>
              </a:rPr>
              <a:pPr defTabSz="906474"/>
              <a:t>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 Application is the image or science software running in ESPC that ingests satellite data &amp; generates End Products.  </a:t>
            </a:r>
          </a:p>
          <a:p>
            <a:pPr eaLnBrk="1" hangingPunct="1">
              <a:spcBef>
                <a:spcPct val="0"/>
              </a:spcBef>
            </a:pPr>
            <a:r>
              <a:rPr lang="en-US" smtClean="0"/>
              <a:t>An End Product is generated by an Application and may vary by satellite, instrument, region, format, resolution, etc.</a:t>
            </a:r>
          </a:p>
          <a:p>
            <a:pPr eaLnBrk="1" hangingPunct="1">
              <a:spcBef>
                <a:spcPct val="0"/>
              </a:spcBef>
            </a:pPr>
            <a:r>
              <a:rPr lang="en-US" smtClean="0"/>
              <a:t>Frequency of data delivery varies by product (e.g. event-driven, 1/day, 6/day, 300/day).</a:t>
            </a:r>
          </a:p>
          <a:p>
            <a:pPr eaLnBrk="1" hangingPunct="1">
              <a:spcBef>
                <a:spcPct val="0"/>
              </a:spcBef>
            </a:pPr>
            <a:endParaRPr lang="en-US" smtClean="0"/>
          </a:p>
          <a:p>
            <a:pPr eaLnBrk="1" hangingPunct="1">
              <a:spcBef>
                <a:spcPct val="0"/>
              </a:spcBef>
            </a:pPr>
            <a:endParaRPr lang="en-US"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DBCDA5-41EE-430F-A705-EFB1B708B1C3}"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For details on the entire SPSRB process, please refer to the SPSRB white paper which is available on the SPSRB web page (left panel).</a:t>
            </a:r>
          </a:p>
          <a:p>
            <a:endParaRPr lang="en-US" smtClean="0">
              <a:latin typeface="Arial" pitchFamily="34" charset="0"/>
              <a:ea typeface="ＭＳ Ｐゴシック"/>
              <a:cs typeface="ＭＳ Ｐゴシック"/>
            </a:endParaRPr>
          </a:p>
          <a:p>
            <a:r>
              <a:rPr lang="en-US" smtClean="0">
                <a:latin typeface="Arial" pitchFamily="34" charset="0"/>
                <a:ea typeface="ＭＳ Ｐゴシック"/>
                <a:cs typeface="ＭＳ Ｐゴシック"/>
              </a:rPr>
              <a:t>Includes Development…</a:t>
            </a:r>
          </a:p>
          <a:p>
            <a:r>
              <a:rPr lang="en-US" smtClean="0">
                <a:latin typeface="Arial" pitchFamily="34" charset="0"/>
                <a:ea typeface="ＭＳ Ｐゴシック"/>
                <a:cs typeface="ＭＳ Ｐゴシック"/>
              </a:rPr>
              <a:t>User Requests</a:t>
            </a:r>
          </a:p>
          <a:p>
            <a:r>
              <a:rPr lang="en-US" smtClean="0">
                <a:latin typeface="Arial" pitchFamily="34" charset="0"/>
                <a:ea typeface="ＭＳ Ｐゴシック"/>
                <a:cs typeface="ＭＳ Ｐゴシック"/>
              </a:rPr>
              <a:t>Technical Assessments</a:t>
            </a:r>
          </a:p>
          <a:p>
            <a:r>
              <a:rPr lang="en-US" smtClean="0">
                <a:latin typeface="Arial" pitchFamily="34" charset="0"/>
                <a:ea typeface="ＭＳ Ｐゴシック"/>
                <a:cs typeface="ＭＳ Ｐゴシック"/>
              </a:rPr>
              <a:t>Formation of Integrated Product Teams</a:t>
            </a:r>
          </a:p>
          <a:p>
            <a:endParaRPr lang="en-US" smtClean="0">
              <a:latin typeface="Arial" pitchFamily="34" charset="0"/>
              <a:ea typeface="ＭＳ Ｐゴシック"/>
              <a:cs typeface="ＭＳ Ｐゴシック"/>
            </a:endParaRPr>
          </a:p>
          <a:p>
            <a:r>
              <a:rPr lang="en-US" smtClean="0">
                <a:latin typeface="Arial" pitchFamily="34" charset="0"/>
                <a:ea typeface="ＭＳ Ｐゴシック"/>
                <a:cs typeface="ＭＳ Ｐゴシック"/>
              </a:rPr>
              <a:t>Also includes Divestiture and Retirement of products and services being phased out.  </a:t>
            </a:r>
          </a:p>
        </p:txBody>
      </p:sp>
      <p:sp>
        <p:nvSpPr>
          <p:cNvPr id="108548" name="Slide Number Placeholder 3"/>
          <p:cNvSpPr>
            <a:spLocks noGrp="1"/>
          </p:cNvSpPr>
          <p:nvPr>
            <p:ph type="sldNum" sz="quarter" idx="5"/>
          </p:nvPr>
        </p:nvSpPr>
        <p:spPr>
          <a:noFill/>
        </p:spPr>
        <p:txBody>
          <a:bodyPr/>
          <a:lstStyle/>
          <a:p>
            <a:pPr defTabSz="906474"/>
            <a:fld id="{CEF8B6E3-2063-4CA6-883D-7A643C7846BE}" type="slidenum">
              <a:rPr lang="en-US" smtClean="0">
                <a:latin typeface="Arial" pitchFamily="34" charset="0"/>
                <a:ea typeface="ＭＳ Ｐゴシック"/>
                <a:cs typeface="ＭＳ Ｐゴシック"/>
              </a:rPr>
              <a:pPr defTabSz="906474"/>
              <a:t>38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44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31775" eaLnBrk="1" fontAlgn="auto" hangingPunct="1">
              <a:spcBef>
                <a:spcPct val="50000"/>
              </a:spcBef>
              <a:spcAft>
                <a:spcPts val="0"/>
              </a:spcAft>
              <a:defRPr/>
            </a:pPr>
            <a:r>
              <a:rPr lang="en-US" sz="1200" b="0" i="0" kern="1200" dirty="0" smtClean="0">
                <a:solidFill>
                  <a:schemeClr val="tx1"/>
                </a:solidFill>
                <a:latin typeface="+mn-lt"/>
                <a:ea typeface="+mn-ea"/>
                <a:cs typeface="+mn-cs"/>
              </a:rPr>
              <a:t>GOES-12 is not received at ESPC, but does go to Wallops and NSOF for INR (Image Nav</a:t>
            </a:r>
            <a:r>
              <a:rPr lang="en-US" sz="1200" b="0" i="0" kern="1200" baseline="0" dirty="0" smtClean="0">
                <a:solidFill>
                  <a:schemeClr val="tx1"/>
                </a:solidFill>
                <a:latin typeface="+mn-lt"/>
                <a:ea typeface="+mn-ea"/>
                <a:cs typeface="+mn-cs"/>
              </a:rPr>
              <a:t>. &amp; Registration)</a:t>
            </a:r>
            <a:r>
              <a:rPr lang="en-US" sz="1200" b="0" i="0" kern="1200" dirty="0" smtClean="0">
                <a:solidFill>
                  <a:schemeClr val="tx1"/>
                </a:solidFill>
                <a:latin typeface="+mn-lt"/>
                <a:ea typeface="+mn-ea"/>
                <a:cs typeface="+mn-cs"/>
              </a:rPr>
              <a:t>, etc.  Imagery</a:t>
            </a:r>
            <a:r>
              <a:rPr lang="en-US" sz="1200" b="0" i="0" kern="1200" baseline="0" dirty="0" smtClean="0">
                <a:solidFill>
                  <a:schemeClr val="tx1"/>
                </a:solidFill>
                <a:latin typeface="+mn-lt"/>
                <a:ea typeface="+mn-ea"/>
                <a:cs typeface="+mn-cs"/>
              </a:rPr>
              <a:t> obtained via CIMSS for SPSD.  </a:t>
            </a:r>
            <a:endParaRPr lang="en-US" sz="2100" dirty="0" smtClean="0"/>
          </a:p>
          <a:p>
            <a:pPr marL="231775" eaLnBrk="1" fontAlgn="auto" hangingPunct="1">
              <a:spcBef>
                <a:spcPct val="50000"/>
              </a:spcBef>
              <a:spcAft>
                <a:spcPts val="0"/>
              </a:spcAft>
              <a:defRPr/>
            </a:pPr>
            <a:r>
              <a:rPr lang="en-US" sz="2100" dirty="0" smtClean="0"/>
              <a:t>Main functions of the ESPC operational system include:</a:t>
            </a:r>
          </a:p>
          <a:p>
            <a:pPr marL="688975" lvl="1" indent="-231775" eaLnBrk="1" fontAlgn="auto" hangingPunct="1">
              <a:spcBef>
                <a:spcPct val="50000"/>
              </a:spcBef>
              <a:spcAft>
                <a:spcPts val="0"/>
              </a:spcAft>
              <a:buFont typeface="Arial" charset="0"/>
              <a:buChar char="-"/>
              <a:defRPr/>
            </a:pPr>
            <a:r>
              <a:rPr lang="en-US" sz="2100" dirty="0" smtClean="0"/>
              <a:t>Ingesting data from NOAA satellites and other sources (e.g., NSOF acquires data from ~20 non-NOAA satellites)</a:t>
            </a:r>
          </a:p>
          <a:p>
            <a:pPr marL="688975" lvl="1" indent="-231775" eaLnBrk="1" fontAlgn="auto" hangingPunct="1">
              <a:spcBef>
                <a:spcPct val="50000"/>
              </a:spcBef>
              <a:spcAft>
                <a:spcPts val="0"/>
              </a:spcAft>
              <a:buFont typeface="Arial" charset="0"/>
              <a:buChar char="-"/>
              <a:defRPr/>
            </a:pPr>
            <a:r>
              <a:rPr lang="en-US" sz="2100" dirty="0" smtClean="0"/>
              <a:t>Processing the data to generate useful products</a:t>
            </a:r>
          </a:p>
          <a:p>
            <a:pPr marL="688975" lvl="1" indent="-231775" eaLnBrk="1" fontAlgn="auto" hangingPunct="1">
              <a:spcBef>
                <a:spcPct val="50000"/>
              </a:spcBef>
              <a:spcAft>
                <a:spcPts val="0"/>
              </a:spcAft>
              <a:buFont typeface="Arial" charset="0"/>
              <a:buChar char="-"/>
              <a:defRPr/>
            </a:pPr>
            <a:r>
              <a:rPr lang="en-US" sz="2100" dirty="0" smtClean="0"/>
              <a:t>Distributing the products to users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Non-NOAA systems are leveraged through agreements which require no direct exchange of funds between NOAA and the inter-agency or international partner, except for Radarsat-2.  Radarsat-2 is a public-private venture. NOAA pays for or leverages other Federal agency acquisitions of data from this system.</a:t>
            </a:r>
          </a:p>
          <a:p>
            <a:pPr eaLnBrk="1" fontAlgn="auto" hangingPunct="1">
              <a:spcBef>
                <a:spcPts val="0"/>
              </a:spcBef>
              <a:spcAft>
                <a:spcPts val="0"/>
              </a:spcAft>
              <a:defRPr/>
            </a:pPr>
            <a:r>
              <a:rPr lang="en-US" dirty="0" smtClean="0"/>
              <a:t>EUMETSAT - European Organisation for the Exploitation of Meteorological Satellites</a:t>
            </a:r>
          </a:p>
          <a:p>
            <a:pPr eaLnBrk="1" fontAlgn="auto" hangingPunct="1">
              <a:spcBef>
                <a:spcPts val="0"/>
              </a:spcBef>
              <a:spcAft>
                <a:spcPts val="0"/>
              </a:spcAft>
              <a:defRPr/>
            </a:pPr>
            <a:r>
              <a:rPr lang="en-US" dirty="0" smtClean="0"/>
              <a:t>JMA – Japan Meteorological Agency</a:t>
            </a:r>
          </a:p>
          <a:p>
            <a:pPr eaLnBrk="1" fontAlgn="auto" hangingPunct="1">
              <a:spcBef>
                <a:spcPts val="0"/>
              </a:spcBef>
              <a:spcAft>
                <a:spcPts val="0"/>
              </a:spcAft>
              <a:defRPr/>
            </a:pPr>
            <a:r>
              <a:rPr lang="en-US" dirty="0" smtClean="0"/>
              <a:t>CMA – China Meteorological Agency</a:t>
            </a:r>
          </a:p>
          <a:p>
            <a:pPr eaLnBrk="1" fontAlgn="auto" hangingPunct="1">
              <a:spcBef>
                <a:spcPts val="0"/>
              </a:spcBef>
              <a:spcAft>
                <a:spcPts val="0"/>
              </a:spcAft>
              <a:defRPr/>
            </a:pPr>
            <a:r>
              <a:rPr lang="en-US" dirty="0" smtClean="0"/>
              <a:t>CNES – French Space Agency</a:t>
            </a:r>
          </a:p>
          <a:p>
            <a:pPr eaLnBrk="1" fontAlgn="auto" hangingPunct="1">
              <a:spcBef>
                <a:spcPts val="0"/>
              </a:spcBef>
              <a:spcAft>
                <a:spcPts val="0"/>
              </a:spcAft>
              <a:defRPr/>
            </a:pPr>
            <a:r>
              <a:rPr lang="en-US" dirty="0" smtClean="0"/>
              <a:t>ESA – European Space Agency</a:t>
            </a:r>
          </a:p>
          <a:p>
            <a:pPr eaLnBrk="1" fontAlgn="auto" hangingPunct="1">
              <a:spcBef>
                <a:spcPts val="0"/>
              </a:spcBef>
              <a:spcAft>
                <a:spcPts val="0"/>
              </a:spcAft>
              <a:defRPr/>
            </a:pPr>
            <a:r>
              <a:rPr lang="en-US" dirty="0" smtClean="0"/>
              <a:t>ISRO - Indian Space Research Organization</a:t>
            </a:r>
          </a:p>
          <a:p>
            <a:pPr eaLnBrk="1" fontAlgn="auto" hangingPunct="1">
              <a:spcBef>
                <a:spcPts val="0"/>
              </a:spcBef>
              <a:spcAft>
                <a:spcPts val="0"/>
              </a:spcAft>
              <a:defRPr/>
            </a:pPr>
            <a:r>
              <a:rPr lang="en-US" dirty="0" smtClean="0"/>
              <a:t>CSA – Canadian Space Agency</a:t>
            </a:r>
          </a:p>
          <a:p>
            <a:pPr eaLnBrk="1" fontAlgn="auto" hangingPunct="1">
              <a:spcBef>
                <a:spcPts val="0"/>
              </a:spcBef>
              <a:spcAft>
                <a:spcPts val="0"/>
              </a:spcAft>
              <a:defRPr/>
            </a:pPr>
            <a:r>
              <a:rPr lang="en-US" dirty="0" smtClean="0"/>
              <a:t>NPSO - National SPace Organization (Taiwan)</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2D311-E912-4DCA-B8DB-7B46BEAEDB25}" type="slidenum">
              <a:rPr lang="en-US" smtClean="0"/>
              <a:pPr fontAlgn="base">
                <a:spcBef>
                  <a:spcPct val="0"/>
                </a:spcBef>
                <a:spcAft>
                  <a:spcPct val="0"/>
                </a:spcAft>
                <a:defRPr/>
              </a:pPr>
              <a:t>49</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OSPO is a</a:t>
            </a:r>
            <a:r>
              <a:rPr lang="en-US" baseline="0" dirty="0" smtClean="0"/>
              <a:t> NESDIS line office along with OSD, STaR, GOES-R, JPSS, Climate Offices, and Staff Offices</a:t>
            </a:r>
          </a:p>
          <a:p>
            <a:r>
              <a:rPr lang="en-US" baseline="0" dirty="0" smtClean="0"/>
              <a:t>MOD – includes Command &amp; Control at NSOF, satellite engineering, and systems support</a:t>
            </a:r>
          </a:p>
          <a:p>
            <a:r>
              <a:rPr lang="en-US" baseline="0" dirty="0" smtClean="0"/>
              <a:t>The CDA (Command and Data Acquisition) sites are at Wallops, VA and Fairbanks, AK.</a:t>
            </a:r>
          </a:p>
          <a:p>
            <a:r>
              <a:rPr lang="en-US" baseline="0" dirty="0" smtClean="0"/>
              <a:t>The National Ice Center is a joint Navy, NOAA, and Coast Guard office that resides at NSOF.</a:t>
            </a:r>
          </a:p>
          <a:p>
            <a:r>
              <a:rPr lang="en-US" baseline="0" dirty="0" smtClean="0"/>
              <a:t>SPSD is home to all of the R2O algorithm transition work in Ricky Irving’s Products Branch, Interpretive Analysis in Davida Street’s SAB, Chris O’Connors’ Direct Services, and User Services is on staff level.  </a:t>
            </a:r>
          </a:p>
          <a:p>
            <a:r>
              <a:rPr lang="en-US" baseline="0" dirty="0" smtClean="0"/>
              <a:t>Natalia and I handle the user services roles.  </a:t>
            </a:r>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50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ＭＳ Ｐゴシック" pitchFamily="-65" charset="-128"/>
              </a:rPr>
              <a:t>NCWCP</a:t>
            </a:r>
            <a:r>
              <a:rPr lang="en-US" sz="1200" baseline="0" dirty="0" smtClean="0">
                <a:latin typeface="Arial" charset="0"/>
                <a:ea typeface="ＭＳ Ｐゴシック" pitchFamily="-65" charset="-128"/>
              </a:rPr>
              <a:t> is h</a:t>
            </a:r>
            <a:r>
              <a:rPr lang="en-US" sz="1200" dirty="0" smtClean="0">
                <a:latin typeface="Arial" charset="0"/>
                <a:ea typeface="ＭＳ Ｐゴシック" pitchFamily="-65" charset="-128"/>
              </a:rPr>
              <a:t>ome to NWS / NCEP (NCO, EMC, HPC, OPC);  NWS / ARL;  NESDIS / STaR &amp; OSPO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CDA (Command and Data Acquisition) sites are at Wallops, VA and Fairbanks, AK.</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p:txBody>
          <a:bodyPr/>
          <a:lstStyle/>
          <a:p>
            <a:r>
              <a:rPr lang="en-US" dirty="0" smtClean="0"/>
              <a:t>Here is a sample</a:t>
            </a:r>
            <a:r>
              <a:rPr lang="en-US" baseline="0" dirty="0" smtClean="0"/>
              <a:t> of satellite products (derived &amp; interpretive) .  </a:t>
            </a:r>
          </a:p>
          <a:p>
            <a:r>
              <a:rPr lang="en-US" baseline="0" dirty="0" smtClean="0"/>
              <a:t>Satellite Imagery is the #1 tool of hurricane forecasters.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r>
              <a:rPr lang="en-US" sz="2000" dirty="0" smtClean="0"/>
              <a:t>GVAR </a:t>
            </a:r>
            <a:r>
              <a:rPr lang="en-US" sz="1600" dirty="0" smtClean="0"/>
              <a:t>(GOES </a:t>
            </a:r>
            <a:r>
              <a:rPr lang="en-US" sz="1600" dirty="0" err="1" smtClean="0"/>
              <a:t>VARiable</a:t>
            </a:r>
            <a:r>
              <a:rPr lang="en-US" sz="1600" dirty="0" smtClean="0"/>
              <a:t> data transmission format)</a:t>
            </a:r>
          </a:p>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r>
              <a:rPr lang="en-US" sz="2000" dirty="0" smtClean="0"/>
              <a:t>LRIT </a:t>
            </a:r>
            <a:r>
              <a:rPr lang="en-US" sz="1600" dirty="0" smtClean="0"/>
              <a:t>(Low Rate Information Transmission)</a:t>
            </a:r>
          </a:p>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r>
              <a:rPr lang="en-US" sz="2000" dirty="0" smtClean="0"/>
              <a:t>EMWIN </a:t>
            </a:r>
            <a:r>
              <a:rPr lang="en-US" sz="1600" dirty="0" smtClean="0"/>
              <a:t>(Emergency Managers Weather Information Network)</a:t>
            </a:r>
          </a:p>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r>
              <a:rPr lang="en-US" sz="2000" dirty="0" smtClean="0"/>
              <a:t>DCS </a:t>
            </a:r>
            <a:r>
              <a:rPr lang="en-US" sz="1600" dirty="0" smtClean="0"/>
              <a:t>(Data Collection System)</a:t>
            </a:r>
          </a:p>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r>
              <a:rPr lang="en-US" sz="2000" dirty="0" smtClean="0"/>
              <a:t>Argos</a:t>
            </a:r>
          </a:p>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r>
              <a:rPr lang="en-US" sz="2000" dirty="0" smtClean="0"/>
              <a:t>SARSAT </a:t>
            </a:r>
            <a:r>
              <a:rPr lang="en-US" sz="1600" dirty="0" smtClean="0"/>
              <a:t>(Search and Rescue Satellite Aided Tracking)</a:t>
            </a:r>
            <a:endParaRPr lang="en-US" sz="2000" dirty="0" smtClean="0"/>
          </a:p>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r>
              <a:rPr lang="en-US" sz="2000" dirty="0" smtClean="0"/>
              <a:t>Geonetcast</a:t>
            </a:r>
            <a:endParaRPr lang="en-US" sz="2000" b="1" dirty="0" smtClean="0"/>
          </a:p>
          <a:p>
            <a:pPr marL="228600" indent="-228600">
              <a:lnSpc>
                <a:spcPct val="90000"/>
              </a:lnSpc>
              <a:spcBef>
                <a:spcPct val="20000"/>
              </a:spcBef>
              <a:buClr>
                <a:srgbClr val="333399"/>
              </a:buClr>
            </a:pPr>
            <a:endParaRPr lang="en-US" sz="2000" b="1" dirty="0" smtClean="0"/>
          </a:p>
          <a:p>
            <a:pPr marL="228600" indent="-228600">
              <a:lnSpc>
                <a:spcPct val="90000"/>
              </a:lnSpc>
              <a:spcBef>
                <a:spcPct val="20000"/>
              </a:spcBef>
              <a:buClr>
                <a:srgbClr val="333399"/>
              </a:buClr>
            </a:pPr>
            <a:r>
              <a:rPr lang="en-US" sz="2000" b="1" dirty="0" smtClean="0"/>
              <a:t>SARSAT Search and Rescue:</a:t>
            </a:r>
          </a:p>
          <a:p>
            <a:pPr marL="228600" indent="-228600">
              <a:lnSpc>
                <a:spcPct val="90000"/>
              </a:lnSpc>
              <a:spcBef>
                <a:spcPct val="20000"/>
              </a:spcBef>
              <a:buClr>
                <a:srgbClr val="333399"/>
              </a:buClr>
              <a:buFont typeface="Arial" pitchFamily="34" charset="0"/>
              <a:buChar char="•"/>
            </a:pPr>
            <a:r>
              <a:rPr lang="en-US" sz="1600" dirty="0" smtClean="0"/>
              <a:t>NOAA satellites are used to relay distress alerts from aviators, mariners and </a:t>
            </a:r>
          </a:p>
          <a:p>
            <a:pPr marL="228600" indent="-228600">
              <a:lnSpc>
                <a:spcPct val="90000"/>
              </a:lnSpc>
              <a:spcBef>
                <a:spcPct val="20000"/>
              </a:spcBef>
              <a:buClr>
                <a:srgbClr val="333399"/>
              </a:buClr>
            </a:pPr>
            <a:r>
              <a:rPr lang="en-US" sz="1600" dirty="0" smtClean="0"/>
              <a:t>	land-based users</a:t>
            </a:r>
            <a:endParaRPr lang="en-US" sz="1400" dirty="0" smtClean="0"/>
          </a:p>
          <a:p>
            <a:pPr marL="514350" lvl="1">
              <a:lnSpc>
                <a:spcPct val="90000"/>
              </a:lnSpc>
              <a:spcBef>
                <a:spcPct val="20000"/>
              </a:spcBef>
              <a:buClr>
                <a:srgbClr val="333399"/>
              </a:buClr>
            </a:pPr>
            <a:r>
              <a:rPr lang="en-US" sz="1600" dirty="0" smtClean="0">
                <a:hlinkClick r:id="rId3"/>
              </a:rPr>
              <a:t>h</a:t>
            </a:r>
            <a:r>
              <a:rPr lang="en-US" sz="1600" dirty="0" smtClean="0">
                <a:hlinkClick r:id="rId4"/>
              </a:rPr>
              <a:t>ttp://www.sarsat.noaa.gov/</a:t>
            </a:r>
            <a:endParaRPr lang="en-US" sz="1600" dirty="0" smtClean="0"/>
          </a:p>
          <a:p>
            <a:pPr marL="228600" indent="-228600">
              <a:lnSpc>
                <a:spcPct val="90000"/>
              </a:lnSpc>
              <a:spcBef>
                <a:spcPct val="50000"/>
              </a:spcBef>
            </a:pPr>
            <a:endParaRPr lang="en-US" sz="2000" b="1" dirty="0" smtClean="0"/>
          </a:p>
          <a:p>
            <a:pPr marL="228600" indent="-228600">
              <a:lnSpc>
                <a:spcPct val="90000"/>
              </a:lnSpc>
              <a:spcBef>
                <a:spcPct val="20000"/>
              </a:spcBef>
              <a:buClr>
                <a:srgbClr val="333399"/>
              </a:buClr>
            </a:pPr>
            <a:r>
              <a:rPr lang="en-US" sz="2000" b="1" dirty="0" smtClean="0"/>
              <a:t>Argos and GOES Data Collection Systems:</a:t>
            </a:r>
          </a:p>
          <a:p>
            <a:pPr marL="228600" indent="-228600">
              <a:lnSpc>
                <a:spcPct val="90000"/>
              </a:lnSpc>
              <a:spcBef>
                <a:spcPct val="20000"/>
              </a:spcBef>
              <a:buClr>
                <a:srgbClr val="333399"/>
              </a:buClr>
              <a:buFont typeface="Arial" pitchFamily="34" charset="0"/>
              <a:buChar char="•"/>
            </a:pPr>
            <a:r>
              <a:rPr lang="en-US" sz="1600" dirty="0" smtClean="0"/>
              <a:t>NOAA satellites are used to collect and relay scientific data from around the globe.</a:t>
            </a:r>
          </a:p>
          <a:p>
            <a:pPr marL="514350" lvl="1">
              <a:lnSpc>
                <a:spcPct val="90000"/>
              </a:lnSpc>
              <a:spcBef>
                <a:spcPct val="20000"/>
              </a:spcBef>
              <a:buClr>
                <a:srgbClr val="333399"/>
              </a:buClr>
            </a:pPr>
            <a:r>
              <a:rPr lang="en-US" sz="1600" dirty="0" smtClean="0">
                <a:hlinkClick r:id="rId5"/>
              </a:rPr>
              <a:t>http://www.noaasis.noaa.gov/DCS/</a:t>
            </a:r>
            <a:r>
              <a:rPr lang="en-US" sz="1600" dirty="0" smtClean="0"/>
              <a:t>      </a:t>
            </a:r>
            <a:r>
              <a:rPr lang="en-US" sz="1600" dirty="0" smtClean="0">
                <a:hlinkClick r:id="rId6"/>
              </a:rPr>
              <a:t>http://www.noaasis.noaa.gov/ARGOS/</a:t>
            </a:r>
            <a:r>
              <a:rPr lang="en-US" sz="1600" dirty="0" smtClean="0"/>
              <a:t> </a:t>
            </a:r>
            <a:r>
              <a:rPr lang="en-US" sz="1400" dirty="0" smtClean="0"/>
              <a:t> </a:t>
            </a:r>
            <a:endParaRPr lang="en-US" sz="800" dirty="0" smtClean="0"/>
          </a:p>
          <a:p>
            <a:pPr marL="228600" indent="-228600">
              <a:lnSpc>
                <a:spcPct val="90000"/>
              </a:lnSpc>
              <a:spcBef>
                <a:spcPct val="50000"/>
              </a:spcBef>
            </a:pPr>
            <a:endParaRPr lang="en-US" sz="2000" b="1" dirty="0" smtClean="0"/>
          </a:p>
          <a:p>
            <a:pPr marL="228600" indent="-228600">
              <a:lnSpc>
                <a:spcPct val="90000"/>
              </a:lnSpc>
              <a:spcBef>
                <a:spcPct val="20000"/>
              </a:spcBef>
              <a:buClr>
                <a:srgbClr val="333399"/>
              </a:buClr>
            </a:pPr>
            <a:r>
              <a:rPr lang="en-US" sz="2000" b="1" dirty="0" smtClean="0"/>
              <a:t>Geonetcast Americas:</a:t>
            </a:r>
          </a:p>
          <a:p>
            <a:pPr marL="228600" indent="-228600">
              <a:lnSpc>
                <a:spcPct val="90000"/>
              </a:lnSpc>
              <a:spcBef>
                <a:spcPct val="20000"/>
              </a:spcBef>
              <a:buClr>
                <a:srgbClr val="333399"/>
              </a:buClr>
              <a:buFont typeface="Arial" pitchFamily="34" charset="0"/>
              <a:buChar char="•"/>
            </a:pPr>
            <a:r>
              <a:rPr lang="en-US" sz="1600" dirty="0" smtClean="0"/>
              <a:t>Data from NOAA for diverse societal benefits - agriculture, energy, health, climate, </a:t>
            </a:r>
          </a:p>
          <a:p>
            <a:pPr marL="228600" indent="-228600">
              <a:lnSpc>
                <a:spcPct val="90000"/>
              </a:lnSpc>
              <a:spcBef>
                <a:spcPct val="20000"/>
              </a:spcBef>
              <a:buClr>
                <a:srgbClr val="333399"/>
              </a:buClr>
            </a:pPr>
            <a:r>
              <a:rPr lang="en-US" sz="1600" dirty="0" smtClean="0"/>
              <a:t>	weather, disaster mitigation, biodiversity, water resources, and ecosystems.</a:t>
            </a:r>
            <a:r>
              <a:rPr lang="en-US" dirty="0" smtClean="0"/>
              <a:t> </a:t>
            </a:r>
            <a:endParaRPr lang="en-US" sz="1400" dirty="0" smtClean="0"/>
          </a:p>
          <a:p>
            <a:pPr marL="514350" lvl="1">
              <a:lnSpc>
                <a:spcPct val="90000"/>
              </a:lnSpc>
              <a:spcBef>
                <a:spcPct val="20000"/>
              </a:spcBef>
              <a:buClr>
                <a:srgbClr val="333399"/>
              </a:buClr>
            </a:pPr>
            <a:r>
              <a:rPr lang="en-US" sz="1600" dirty="0" smtClean="0">
                <a:hlinkClick r:id="rId7"/>
              </a:rPr>
              <a:t>http://www.geonetcastamericas.noaa.gov/index.html</a:t>
            </a:r>
            <a:r>
              <a:rPr lang="en-US" sz="1600" dirty="0" smtClean="0"/>
              <a:t> </a:t>
            </a:r>
          </a:p>
          <a:p>
            <a:pPr marL="228600" indent="-228600">
              <a:lnSpc>
                <a:spcPct val="90000"/>
              </a:lnSpc>
              <a:spcBef>
                <a:spcPct val="50000"/>
              </a:spcBef>
            </a:pPr>
            <a:endParaRPr lang="en-US" sz="2000" b="1" dirty="0" smtClean="0"/>
          </a:p>
          <a:p>
            <a:pPr marL="228600" indent="-228600">
              <a:lnSpc>
                <a:spcPct val="90000"/>
              </a:lnSpc>
              <a:spcBef>
                <a:spcPct val="50000"/>
              </a:spcBef>
            </a:pPr>
            <a:r>
              <a:rPr lang="en-US" sz="2000" b="1" dirty="0" smtClean="0"/>
              <a:t>Emergency Managers Weather Information Network (EMWIN):</a:t>
            </a:r>
            <a:r>
              <a:rPr lang="en-US" sz="2000" dirty="0" smtClean="0"/>
              <a:t> </a:t>
            </a:r>
          </a:p>
          <a:p>
            <a:pPr marL="228600" indent="-228600">
              <a:lnSpc>
                <a:spcPct val="90000"/>
              </a:lnSpc>
              <a:spcBef>
                <a:spcPct val="20000"/>
              </a:spcBef>
              <a:buClr>
                <a:srgbClr val="333399"/>
              </a:buClr>
              <a:buFont typeface="Arial" pitchFamily="34" charset="0"/>
              <a:buChar char="•"/>
            </a:pPr>
            <a:r>
              <a:rPr lang="en-US" sz="1600" dirty="0" smtClean="0"/>
              <a:t>NOAA satellites relay critical information to users across the country.</a:t>
            </a:r>
            <a:r>
              <a:rPr lang="en-US" sz="1400" dirty="0" smtClean="0"/>
              <a:t> </a:t>
            </a:r>
          </a:p>
          <a:p>
            <a:pPr marL="514350" lvl="1">
              <a:lnSpc>
                <a:spcPct val="90000"/>
              </a:lnSpc>
              <a:spcBef>
                <a:spcPct val="20000"/>
              </a:spcBef>
              <a:buClr>
                <a:srgbClr val="333399"/>
              </a:buClr>
            </a:pPr>
            <a:r>
              <a:rPr lang="en-US" sz="1600" dirty="0" smtClean="0">
                <a:hlinkClick r:id="rId8"/>
              </a:rPr>
              <a:t>http://www.weather.gov/emwin/index.htm</a:t>
            </a:r>
            <a:r>
              <a:rPr lang="en-US" sz="1600" dirty="0" smtClean="0"/>
              <a:t> </a:t>
            </a:r>
          </a:p>
          <a:p>
            <a:pPr marL="971550" lvl="2">
              <a:lnSpc>
                <a:spcPct val="90000"/>
              </a:lnSpc>
              <a:spcBef>
                <a:spcPct val="20000"/>
              </a:spcBef>
              <a:buClr>
                <a:srgbClr val="333399"/>
              </a:buClr>
            </a:pPr>
            <a:endParaRPr lang="en-US" sz="800" dirty="0" smtClean="0"/>
          </a:p>
          <a:p>
            <a:pPr marL="228600" indent="-228600">
              <a:lnSpc>
                <a:spcPct val="90000"/>
              </a:lnSpc>
              <a:spcBef>
                <a:spcPct val="20000"/>
              </a:spcBef>
              <a:buClr>
                <a:srgbClr val="333399"/>
              </a:buClr>
            </a:pPr>
            <a:r>
              <a:rPr lang="en-US" sz="2000" b="1" dirty="0" smtClean="0"/>
              <a:t>Low Rate Information Transmission (LRIT):</a:t>
            </a:r>
          </a:p>
          <a:p>
            <a:pPr marL="228600" indent="-228600">
              <a:lnSpc>
                <a:spcPct val="90000"/>
              </a:lnSpc>
              <a:spcBef>
                <a:spcPct val="20000"/>
              </a:spcBef>
              <a:buClr>
                <a:srgbClr val="333399"/>
              </a:buClr>
              <a:buFont typeface="Arial" pitchFamily="34" charset="0"/>
              <a:buChar char="•"/>
            </a:pPr>
            <a:r>
              <a:rPr lang="en-US" sz="1600" dirty="0" smtClean="0"/>
              <a:t>NOAA geostationary</a:t>
            </a:r>
            <a:r>
              <a:rPr lang="en-US" sz="1600" baseline="0" dirty="0" smtClean="0"/>
              <a:t> </a:t>
            </a:r>
            <a:r>
              <a:rPr lang="en-US" sz="1600" dirty="0" smtClean="0"/>
              <a:t>satellites are used to relay satellite and weather products to users in remote </a:t>
            </a:r>
          </a:p>
          <a:p>
            <a:pPr marL="228600" indent="-228600">
              <a:lnSpc>
                <a:spcPct val="90000"/>
              </a:lnSpc>
              <a:spcBef>
                <a:spcPct val="20000"/>
              </a:spcBef>
              <a:buClr>
                <a:srgbClr val="333399"/>
              </a:buClr>
            </a:pPr>
            <a:r>
              <a:rPr lang="en-US" sz="1600" dirty="0" smtClean="0"/>
              <a:t>	locations, that do not have</a:t>
            </a:r>
            <a:r>
              <a:rPr lang="en-US" sz="1600" b="1" dirty="0" smtClean="0">
                <a:solidFill>
                  <a:schemeClr val="bg1"/>
                </a:solidFill>
              </a:rPr>
              <a:t> </a:t>
            </a:r>
            <a:r>
              <a:rPr lang="en-US" sz="1600" dirty="0" smtClean="0"/>
              <a:t>landlines or internet connections</a:t>
            </a:r>
            <a:r>
              <a:rPr lang="en-US" sz="1400" dirty="0" smtClean="0"/>
              <a:t>.</a:t>
            </a:r>
          </a:p>
          <a:p>
            <a:pPr marL="514350" lvl="1">
              <a:lnSpc>
                <a:spcPct val="90000"/>
              </a:lnSpc>
              <a:spcBef>
                <a:spcPct val="20000"/>
              </a:spcBef>
              <a:buClr>
                <a:srgbClr val="333399"/>
              </a:buClr>
            </a:pPr>
            <a:r>
              <a:rPr lang="en-US" sz="1600" dirty="0" smtClean="0">
                <a:hlinkClick r:id="rId3"/>
              </a:rPr>
              <a:t>http://www.noaasis.noaa.gov/LRIT/</a:t>
            </a:r>
            <a:r>
              <a:rPr lang="en-US" sz="1600" b="1" dirty="0" smtClean="0"/>
              <a:t> </a:t>
            </a:r>
          </a:p>
          <a:p>
            <a:pPr marL="228600" indent="-228600">
              <a:lnSpc>
                <a:spcPct val="90000"/>
              </a:lnSpc>
              <a:spcBef>
                <a:spcPct val="20000"/>
              </a:spcBef>
              <a:buClr>
                <a:srgbClr val="333399"/>
              </a:buClr>
            </a:pPr>
            <a:endParaRPr lang="en-US" sz="2000" b="1" dirty="0" smtClean="0"/>
          </a:p>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r>
              <a:rPr lang="en-US" sz="1600" b="1" dirty="0" smtClean="0"/>
              <a:t>HRPT</a:t>
            </a:r>
            <a:r>
              <a:rPr lang="en-US" sz="1600" b="1" baseline="0" dirty="0" smtClean="0"/>
              <a:t> (High Resolution Picture Transmission)</a:t>
            </a:r>
          </a:p>
          <a:p>
            <a:pPr marL="228600" marR="0" lvl="1" indent="-228600" algn="l" defTabSz="914400" rtl="0" eaLnBrk="1" fontAlgn="auto" latinLnBrk="0" hangingPunct="1">
              <a:lnSpc>
                <a:spcPct val="90000"/>
              </a:lnSpc>
              <a:spcBef>
                <a:spcPct val="20000"/>
              </a:spcBef>
              <a:spcAft>
                <a:spcPts val="0"/>
              </a:spcAft>
              <a:buClr>
                <a:srgbClr val="333399"/>
              </a:buClr>
              <a:buSzTx/>
              <a:buFontTx/>
              <a:buNone/>
              <a:tabLst/>
              <a:defRPr/>
            </a:pPr>
            <a:endParaRPr lang="en-US" sz="1600" b="1" baseline="0" dirty="0" smtClean="0"/>
          </a:p>
          <a:p>
            <a:pPr marL="228600" indent="-228600">
              <a:lnSpc>
                <a:spcPct val="90000"/>
              </a:lnSpc>
              <a:spcBef>
                <a:spcPct val="20000"/>
              </a:spcBef>
              <a:buClr>
                <a:srgbClr val="333399"/>
              </a:buClr>
            </a:pPr>
            <a:r>
              <a:rPr lang="en-US" sz="2000" b="1" dirty="0" smtClean="0"/>
              <a:t>Sept 22 – COSPAS-SARSAT detected </a:t>
            </a:r>
            <a:r>
              <a:rPr lang="en-US" sz="1200" kern="1200" dirty="0" smtClean="0">
                <a:solidFill>
                  <a:schemeClr val="tx1"/>
                </a:solidFill>
                <a:latin typeface="+mn-lt"/>
                <a:ea typeface="+mn-ea"/>
                <a:cs typeface="+mn-cs"/>
              </a:rPr>
              <a:t>Emergency Position Indicating Radio Beacon (EPIRB) East of Boston, Massachusetts. The EPIRB was activated when a fishing vessel began taking on water. Coast Guard District 1 (CGD01) received the SARSAT alert and communicated with the vessel by radio. A Coast Guard aircraft arrived at the SARSAT position and provided the vessel with an additional pump. The vessel's crew controlled the flooding, and turned off the beacon at the request of CGD01.   </a:t>
            </a:r>
            <a:r>
              <a:rPr lang="en-US" sz="1200" b="1" kern="1200" dirty="0" smtClean="0">
                <a:solidFill>
                  <a:schemeClr val="tx1"/>
                </a:solidFill>
                <a:latin typeface="+mn-lt"/>
                <a:ea typeface="+mn-ea"/>
                <a:cs typeface="+mn-cs"/>
              </a:rPr>
              <a:t>7 SARSAT RESCUES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Sept 22 - COSPAS-SARSAT </a:t>
            </a:r>
            <a:r>
              <a:rPr lang="en-US" sz="1200" kern="1200" dirty="0" smtClean="0">
                <a:solidFill>
                  <a:schemeClr val="tx1"/>
                </a:solidFill>
                <a:latin typeface="+mn-lt"/>
                <a:ea typeface="+mn-ea"/>
                <a:cs typeface="+mn-cs"/>
              </a:rPr>
              <a:t>system detected a 406 MHz Personal Locator Beacon (PLB) 140 nm south of Barrow, Alaska. Two men, who had been rescued previously on September 15 when their single-engine Cessna crashed when its landing gear collapsed during takeoff, took a charter plane to the crash site in order to repair the landing gear on the damaged aircraft and fly it home. The charter plane returned home due to poor weather and the two men stayed at the crash site. They could not repair the aircraft and activated their PLB. Alaska Rescue Coordination Center (AKRCC) received the SARSAT alert and sent it to North Slope Borough Search and Rescue (NSB). NSB requested assistance because of the poor weather. An Alaska Air National Guard HC-130 was dispatched to the SARSAT location, and dropped supplies and a radio to the stranded aviators. The two men said they would wait for the weather to clear enough for a helicopter to reach them, and would reactivate their PLB if another emergency occurred. Two days later, a North Slope Borough SAR helicopter picked up the 2 men and transported them to Barrow.	</a:t>
            </a:r>
            <a:r>
              <a:rPr lang="en-US" sz="1200" b="1" kern="1200" dirty="0" smtClean="0">
                <a:solidFill>
                  <a:schemeClr val="tx1"/>
                </a:solidFill>
                <a:latin typeface="+mn-lt"/>
                <a:ea typeface="+mn-ea"/>
                <a:cs typeface="+mn-cs"/>
              </a:rPr>
              <a:t>2 SARSAT RESCUES</a:t>
            </a:r>
            <a:endParaRPr lang="en-US" sz="1200" kern="1200" dirty="0" smtClean="0">
              <a:solidFill>
                <a:schemeClr val="tx1"/>
              </a:solidFill>
              <a:latin typeface="+mn-lt"/>
              <a:ea typeface="+mn-ea"/>
              <a:cs typeface="+mn-cs"/>
            </a:endParaRPr>
          </a:p>
          <a:p>
            <a:pPr marL="228600" indent="-228600">
              <a:lnSpc>
                <a:spcPct val="90000"/>
              </a:lnSpc>
              <a:spcBef>
                <a:spcPct val="20000"/>
              </a:spcBef>
              <a:buClr>
                <a:srgbClr val="333399"/>
              </a:buClr>
            </a:pPr>
            <a:endParaRPr lang="en-US" sz="1600" b="1" dirty="0" smtClean="0"/>
          </a:p>
          <a:p>
            <a:pPr marL="228600" indent="-228600">
              <a:lnSpc>
                <a:spcPct val="90000"/>
              </a:lnSpc>
              <a:spcBef>
                <a:spcPct val="20000"/>
              </a:spcBef>
              <a:buClr>
                <a:srgbClr val="333399"/>
              </a:buClr>
            </a:pPr>
            <a:endParaRPr lang="en-US" sz="2000" b="1"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53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dirty="0" smtClean="0"/>
              <a:t>Note photo</a:t>
            </a:r>
            <a:r>
              <a:rPr lang="en-US" baseline="0" dirty="0" smtClean="0"/>
              <a:t> of customer antennas from one of the local companies – SSEC at U. of </a:t>
            </a:r>
            <a:r>
              <a:rPr lang="en-US" baseline="0" dirty="0" err="1" smtClean="0"/>
              <a:t>Wisconson</a:t>
            </a:r>
            <a:r>
              <a:rPr lang="en-US" baseline="0" dirty="0" smtClean="0"/>
              <a:t>-Madison.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a:t>
            </a:r>
            <a:r>
              <a:rPr lang="en-US" b="1" i="1" dirty="0" smtClean="0"/>
              <a:t>NOAAPORT</a:t>
            </a:r>
            <a:r>
              <a:rPr lang="en-US" dirty="0" smtClean="0"/>
              <a:t> broadcast system provides a one-way broadcast communication of NOAA environmental data and information in near-real time to NOAA and external users. This broadcast service is implemented by a commercial provider of satellite communications utilizing C-band.</a:t>
            </a:r>
          </a:p>
          <a:p>
            <a:pPr eaLnBrk="1" fontAlgn="auto" hangingPunct="1">
              <a:spcBef>
                <a:spcPts val="0"/>
              </a:spcBef>
              <a:spcAft>
                <a:spcPts val="0"/>
              </a:spcAft>
              <a:defRPr/>
            </a:pPr>
            <a:r>
              <a:rPr lang="en-US" dirty="0" smtClean="0"/>
              <a:t>The overall flow of the major operational components that feed data to </a:t>
            </a:r>
            <a:r>
              <a:rPr lang="en-US" b="1" i="1" dirty="0" smtClean="0"/>
              <a:t>NOAAPORT</a:t>
            </a:r>
            <a:r>
              <a:rPr lang="en-US" dirty="0" smtClean="0"/>
              <a:t> is shown in the figure below.</a:t>
            </a:r>
          </a:p>
          <a:p>
            <a:pPr eaLnBrk="1" fontAlgn="auto" hangingPunct="1">
              <a:spcBef>
                <a:spcPct val="0"/>
              </a:spcBef>
              <a:spcAft>
                <a:spcPts val="0"/>
              </a:spcAft>
              <a:defRPr/>
            </a:pPr>
            <a:endParaRPr lang="en-US" dirty="0" smtClean="0"/>
          </a:p>
          <a:p>
            <a:r>
              <a:rPr lang="en-US" dirty="0" smtClean="0"/>
              <a:t>Consolidation of Future Access Services</a:t>
            </a:r>
          </a:p>
          <a:p>
            <a:pPr lvl="1"/>
            <a:r>
              <a:rPr lang="en-US" dirty="0" smtClean="0"/>
              <a:t>Product Distribution and Access (PDA) – consolidates distribution functions for legacy systems, and enterprise distribution from GOES-R and NDE. </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Customer Use of Servers…</a:t>
            </a:r>
          </a:p>
          <a:p>
            <a:pPr eaLnBrk="1" fontAlgn="auto" hangingPunct="1">
              <a:spcBef>
                <a:spcPct val="0"/>
              </a:spcBef>
              <a:spcAft>
                <a:spcPts val="0"/>
              </a:spcAft>
              <a:defRPr/>
            </a:pPr>
            <a:r>
              <a:rPr lang="en-US" dirty="0" smtClean="0"/>
              <a:t>GINI:	NOAAPort/AWIPS, NWS, Unidata</a:t>
            </a:r>
          </a:p>
          <a:p>
            <a:pPr eaLnBrk="1" fontAlgn="auto" hangingPunct="1">
              <a:spcBef>
                <a:spcPct val="0"/>
              </a:spcBef>
              <a:spcAft>
                <a:spcPts val="0"/>
              </a:spcAft>
              <a:defRPr/>
            </a:pPr>
            <a:r>
              <a:rPr lang="en-US" dirty="0" smtClean="0"/>
              <a:t>Satepsdist:	NWS/NCEP, DOD, STAR, SAB, Universities, Private Industry</a:t>
            </a:r>
          </a:p>
          <a:p>
            <a:pPr eaLnBrk="1" fontAlgn="auto" hangingPunct="1">
              <a:spcBef>
                <a:spcPct val="0"/>
              </a:spcBef>
              <a:spcAft>
                <a:spcPts val="0"/>
              </a:spcAft>
              <a:defRPr/>
            </a:pPr>
            <a:r>
              <a:rPr lang="en-US" dirty="0" smtClean="0"/>
              <a:t>DDS:	NWS/NCEP/EMC,  ECMWF, UKMET, STAR, DOD</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C70EF2-7AF1-4CC6-BC41-1D5B5D097DCC}" type="slidenum">
              <a:rPr lang="en-US" smtClean="0"/>
              <a:pPr fontAlgn="base">
                <a:spcBef>
                  <a:spcPct val="0"/>
                </a:spcBef>
                <a:spcAft>
                  <a:spcPct val="0"/>
                </a:spcAft>
                <a:defRPr/>
              </a:pPr>
              <a:t>54</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DAPE – Defense Acquisition Processing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ADDE - Man Computer Interactive Data Analysis System (McIDAS) Abstract Data Distribution Environment (ADDE)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DAPE – Data Acquisition Processing &amp; Exchange Gateway for the Exchange of Environmental Satellite Data between DOD and Civilian Meteorological Agencies.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NOAAPORT - The NESDIS-managed GOES Ingest and NOAAPORT interface (GINI) uses NOAAPORT, the NWS-managed AWIPS Satellite Broadcast Network (SBN), to provide broadcast and reliable multicast data transmission to field sites.  Transmitted data include: Centrally collected radar data, GOES imagery, NCEP model data, field observations, and watches and warnings.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ECMWF - Europe</a:t>
            </a:r>
          </a:p>
          <a:p>
            <a:pPr eaLnBrk="1" fontAlgn="auto" hangingPunct="1">
              <a:spcBef>
                <a:spcPts val="0"/>
              </a:spcBef>
              <a:spcAft>
                <a:spcPts val="0"/>
              </a:spcAft>
              <a:defRPr/>
            </a:pPr>
            <a:r>
              <a:rPr lang="en-US" dirty="0" smtClean="0"/>
              <a:t>UKMET - UK</a:t>
            </a:r>
          </a:p>
          <a:p>
            <a:pPr eaLnBrk="1" fontAlgn="auto" hangingPunct="1">
              <a:spcBef>
                <a:spcPts val="0"/>
              </a:spcBef>
              <a:spcAft>
                <a:spcPts val="0"/>
              </a:spcAft>
              <a:defRPr/>
            </a:pPr>
            <a:r>
              <a:rPr lang="en-US" dirty="0" smtClean="0"/>
              <a:t>Eumetsat – Europe</a:t>
            </a:r>
          </a:p>
          <a:p>
            <a:pPr eaLnBrk="1" fontAlgn="auto" hangingPunct="1">
              <a:spcBef>
                <a:spcPts val="0"/>
              </a:spcBef>
              <a:spcAft>
                <a:spcPts val="0"/>
              </a:spcAft>
              <a:defRPr/>
            </a:pPr>
            <a:r>
              <a:rPr lang="en-US" dirty="0" smtClean="0"/>
              <a:t>JMA -Japan</a:t>
            </a:r>
          </a:p>
          <a:p>
            <a:pPr eaLnBrk="1" fontAlgn="auto" hangingPunct="1">
              <a:spcBef>
                <a:spcPts val="0"/>
              </a:spcBef>
              <a:spcAft>
                <a:spcPts val="0"/>
              </a:spcAft>
              <a:defRPr/>
            </a:pPr>
            <a:r>
              <a:rPr lang="en-US" dirty="0" smtClean="0"/>
              <a:t>KMA - Korea</a:t>
            </a:r>
          </a:p>
          <a:p>
            <a:pPr eaLnBrk="1" fontAlgn="auto" hangingPunct="1">
              <a:spcBef>
                <a:spcPts val="0"/>
              </a:spcBef>
              <a:spcAft>
                <a:spcPts val="0"/>
              </a:spcAft>
              <a:defRPr/>
            </a:pPr>
            <a:r>
              <a:rPr lang="en-US" dirty="0" smtClean="0"/>
              <a:t>CNES - France</a:t>
            </a:r>
          </a:p>
          <a:p>
            <a:pPr eaLnBrk="1" fontAlgn="auto" hangingPunct="1">
              <a:spcBef>
                <a:spcPts val="0"/>
              </a:spcBef>
              <a:spcAft>
                <a:spcPts val="0"/>
              </a:spcAft>
              <a:defRPr/>
            </a:pPr>
            <a:r>
              <a:rPr lang="en-US" dirty="0" smtClean="0"/>
              <a:t>ESA - Europe</a:t>
            </a:r>
          </a:p>
          <a:p>
            <a:pPr eaLnBrk="1" fontAlgn="auto" hangingPunct="1">
              <a:spcBef>
                <a:spcPts val="0"/>
              </a:spcBef>
              <a:spcAft>
                <a:spcPts val="0"/>
              </a:spcAft>
              <a:defRPr/>
            </a:pPr>
            <a:r>
              <a:rPr lang="en-US" dirty="0" smtClean="0"/>
              <a:t>ISRO - India</a:t>
            </a:r>
          </a:p>
          <a:p>
            <a:pPr eaLnBrk="1" fontAlgn="auto" hangingPunct="1">
              <a:spcBef>
                <a:spcPts val="0"/>
              </a:spcBef>
              <a:spcAft>
                <a:spcPts val="0"/>
              </a:spcAft>
              <a:defRPr/>
            </a:pPr>
            <a:r>
              <a:rPr lang="en-US" dirty="0" smtClean="0"/>
              <a:t>CMA – Chinese Meteorological Agency</a:t>
            </a:r>
          </a:p>
          <a:p>
            <a:pPr eaLnBrk="1" fontAlgn="auto" hangingPunct="1">
              <a:spcBef>
                <a:spcPts val="0"/>
              </a:spcBef>
              <a:spcAft>
                <a:spcPts val="0"/>
              </a:spcAft>
              <a:defRPr/>
            </a:pPr>
            <a:r>
              <a:rPr lang="en-US" dirty="0" smtClean="0"/>
              <a:t>NPSO – Taiwan</a:t>
            </a:r>
          </a:p>
          <a:p>
            <a:pPr eaLnBrk="1" fontAlgn="auto" hangingPunct="1">
              <a:spcBef>
                <a:spcPts val="0"/>
              </a:spcBef>
              <a:spcAft>
                <a:spcPts val="0"/>
              </a:spcAft>
              <a:defRPr/>
            </a:pPr>
            <a:r>
              <a:rPr lang="en-US" dirty="0" smtClean="0"/>
              <a:t>CSA - Canadian Space Agency</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4ED4E4-22C1-4D8D-8E2A-2B9E406E1AD9}" type="slidenum">
              <a:rPr lang="en-US" smtClean="0"/>
              <a:pPr fontAlgn="base">
                <a:spcBef>
                  <a:spcPct val="0"/>
                </a:spcBef>
                <a:spcAft>
                  <a:spcPct val="0"/>
                </a:spcAft>
                <a:defRPr/>
              </a:pPr>
              <a:t>55</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OSPO is a</a:t>
            </a:r>
            <a:r>
              <a:rPr lang="en-US" baseline="0" dirty="0" smtClean="0"/>
              <a:t> NESDIS line office along with OSD, STaR, GOES-R, JPSS, Climate Offices, and Staff Offices</a:t>
            </a:r>
          </a:p>
          <a:p>
            <a:r>
              <a:rPr lang="en-US" baseline="0" dirty="0" smtClean="0"/>
              <a:t>MOD – includes Command &amp; Control at NSOF, satellite engineering, and systems support</a:t>
            </a:r>
          </a:p>
          <a:p>
            <a:r>
              <a:rPr lang="en-US" baseline="0" dirty="0" smtClean="0"/>
              <a:t>The CDA (Command and Data Acquisition) sites are at Wallops, VA and Fairbanks, AL.</a:t>
            </a:r>
          </a:p>
          <a:p>
            <a:r>
              <a:rPr lang="en-US" baseline="0" dirty="0" smtClean="0"/>
              <a:t>The National Ice Center is a joint Navy, NOAA, and Coast Guard office that resides at NSOF.</a:t>
            </a:r>
          </a:p>
          <a:p>
            <a:r>
              <a:rPr lang="en-US" baseline="0" dirty="0" smtClean="0"/>
              <a:t>SPSD is home to all of the R2O algorithm transition work in Ricky Irving’s Products Branch, Interpretive Analysis in Davida Street’s SAB, Chris O’Connors’ Direct Services, and User Services is on staff level.  </a:t>
            </a:r>
          </a:p>
          <a:p>
            <a:r>
              <a:rPr lang="en-US" baseline="0" dirty="0" smtClean="0"/>
              <a:t>Natalia and I are located with the products division under David Benner and Tom Renkevens.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4027" y="8686488"/>
            <a:ext cx="2972421" cy="455951"/>
          </a:xfrm>
          <a:prstGeom prst="rect">
            <a:avLst/>
          </a:prstGeom>
          <a:noFill/>
          <a:ln w="9525">
            <a:noFill/>
            <a:miter lim="800000"/>
            <a:headEnd/>
            <a:tailEnd/>
          </a:ln>
        </p:spPr>
        <p:txBody>
          <a:bodyPr lIns="91435" tIns="45717" rIns="91435" bIns="45717" anchor="b"/>
          <a:lstStyle/>
          <a:p>
            <a:pPr algn="r" defTabSz="912879"/>
            <a:fld id="{08E680E5-F382-4FF9-81DA-4CFBA3CA8387}" type="slidenum">
              <a:rPr lang="en-US" sz="1200"/>
              <a:pPr algn="r" defTabSz="912879"/>
              <a:t>57</a:t>
            </a:fld>
            <a:endParaRPr lang="en-US" sz="1200" dirty="0"/>
          </a:p>
        </p:txBody>
      </p:sp>
      <p:sp>
        <p:nvSpPr>
          <p:cNvPr id="216067" name="Rectangle 2"/>
          <p:cNvSpPr>
            <a:spLocks noGrp="1" noRot="1" noChangeAspect="1" noChangeArrowheads="1" noTextEdit="1"/>
          </p:cNvSpPr>
          <p:nvPr>
            <p:ph type="sldImg"/>
          </p:nvPr>
        </p:nvSpPr>
        <p:spPr>
          <a:xfrm>
            <a:off x="1143000" y="687388"/>
            <a:ext cx="4572000" cy="3429000"/>
          </a:xfrm>
          <a:ln/>
        </p:spPr>
      </p:sp>
      <p:sp>
        <p:nvSpPr>
          <p:cNvPr id="216068" name="Rectangle 3"/>
          <p:cNvSpPr>
            <a:spLocks noGrp="1" noChangeArrowheads="1"/>
          </p:cNvSpPr>
          <p:nvPr>
            <p:ph type="body" idx="1"/>
          </p:nvPr>
        </p:nvSpPr>
        <p:spPr>
          <a:xfrm>
            <a:off x="686421" y="4344025"/>
            <a:ext cx="5485158" cy="4112926"/>
          </a:xfrm>
          <a:noFill/>
        </p:spPr>
        <p:txBody>
          <a:bodyPr lIns="91435" tIns="45717" rIns="91435" bIns="45717"/>
          <a:lstStyle/>
          <a:p>
            <a:pPr eaLnBrk="1" hangingPunct="1"/>
            <a:r>
              <a:rPr lang="en-US" dirty="0" smtClean="0"/>
              <a:t>Operational</a:t>
            </a:r>
            <a:r>
              <a:rPr lang="en-US" baseline="0" dirty="0" smtClean="0"/>
              <a:t> products are staffed and supported 24 x 7 x 365 but Marine Debris is not (yet) an operational product.  SAB is staffing marine debris only as a part time effort of 4 satellite analysts.  However presence of SAB analysts around the clock assures that SAB can perform some marine debris related tasks 24 x 7 including requesting imagery in response to sightings.  </a:t>
            </a:r>
          </a:p>
          <a:p>
            <a:pPr eaLnBrk="1" hangingPunct="1"/>
            <a:endParaRPr lang="en-US" baseline="0" dirty="0" smtClean="0"/>
          </a:p>
          <a:p>
            <a:pPr eaLnBrk="1" hangingPunct="1"/>
            <a:r>
              <a:rPr lang="en-US" baseline="0" dirty="0" smtClean="0"/>
              <a:t>Oil spill work is a close collaboration with USCG and NOS.  Both accidental spills and illegal oil dumping from vessels are monitored.  During Deepwater Horizon, 250 near real time oil analyses from SAB provided information to DOD, DOI, DOC, state and local responders, and daily oil analysis composites provided guidance for planners and the media. </a:t>
            </a:r>
          </a:p>
          <a:p>
            <a:pPr eaLnBrk="1" hangingPunct="1"/>
            <a:endParaRPr lang="en-US" baseline="0" dirty="0" smtClean="0"/>
          </a:p>
          <a:p>
            <a:r>
              <a:rPr lang="en-US" baseline="0" dirty="0" smtClean="0"/>
              <a:t>Daily Briefings available to POTUS during Deepwater Horizon.</a:t>
            </a:r>
          </a:p>
          <a:p>
            <a:r>
              <a:rPr lang="en-US" baseline="0" dirty="0" smtClean="0"/>
              <a:t>Support of Japan during Tsunami disaster and response to the Fukoshima Power Plant Shutdown.  </a:t>
            </a:r>
            <a:endParaRPr lang="en-US" dirty="0" smtClean="0"/>
          </a:p>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smtClean="0">
                <a:latin typeface="Arial" pitchFamily="34" charset="0"/>
                <a:ea typeface="ＭＳ Ｐゴシック"/>
                <a:cs typeface="ＭＳ Ｐゴシック"/>
              </a:rPr>
              <a:t>Goals… Hopefully in the process more clarity is provided and less confusion remains.</a:t>
            </a:r>
          </a:p>
        </p:txBody>
      </p:sp>
      <p:sp>
        <p:nvSpPr>
          <p:cNvPr id="4" name="Slide Number Placeholder 3"/>
          <p:cNvSpPr>
            <a:spLocks noGrp="1"/>
          </p:cNvSpPr>
          <p:nvPr>
            <p:ph type="sldNum" sz="quarter" idx="5"/>
          </p:nvPr>
        </p:nvSpPr>
        <p:spPr/>
        <p:txBody>
          <a:bodyPr/>
          <a:lstStyle/>
          <a:p>
            <a:pPr>
              <a:defRPr/>
            </a:pPr>
            <a:fld id="{B4725723-D402-493A-887E-61A93DBCE4AD}" type="slidenum">
              <a:rPr lang="en-US" smtClean="0"/>
              <a:pPr>
                <a:defRPr/>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865BA8-41D6-4A4D-871B-19A6E20A1565}"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A344659-0514-417F-8C61-40B8D4624668}" type="slidenum">
              <a:rPr lang="en-US"/>
              <a:pPr/>
              <a:t>12</a:t>
            </a:fld>
            <a:endParaRPr lang="en-US" dirty="0"/>
          </a:p>
        </p:txBody>
      </p:sp>
      <p:sp>
        <p:nvSpPr>
          <p:cNvPr id="1700866" name="Rectangle 2"/>
          <p:cNvSpPr>
            <a:spLocks noChangeArrowheads="1"/>
          </p:cNvSpPr>
          <p:nvPr/>
        </p:nvSpPr>
        <p:spPr bwMode="auto">
          <a:xfrm>
            <a:off x="3885892" y="1"/>
            <a:ext cx="2972108" cy="454803"/>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67" name="Rectangle 3"/>
          <p:cNvSpPr>
            <a:spLocks noChangeArrowheads="1"/>
          </p:cNvSpPr>
          <p:nvPr/>
        </p:nvSpPr>
        <p:spPr bwMode="auto">
          <a:xfrm>
            <a:off x="3885892" y="8686104"/>
            <a:ext cx="2972108" cy="457896"/>
          </a:xfrm>
          <a:prstGeom prst="rect">
            <a:avLst/>
          </a:prstGeom>
          <a:noFill/>
          <a:ln w="12700">
            <a:noFill/>
            <a:miter lim="800000"/>
            <a:headEnd/>
            <a:tailEnd/>
          </a:ln>
          <a:effectLst/>
        </p:spPr>
        <p:txBody>
          <a:bodyPr lIns="18991" tIns="0" rIns="18991" bIns="0" anchor="b"/>
          <a:lstStyle/>
          <a:p>
            <a:pPr algn="r" defTabSz="911934"/>
            <a:r>
              <a:rPr lang="en-US" sz="1000" i="1" dirty="0">
                <a:latin typeface="Times New Roman" pitchFamily="18" charset="0"/>
              </a:rPr>
              <a:t>1</a:t>
            </a:r>
          </a:p>
        </p:txBody>
      </p:sp>
      <p:sp>
        <p:nvSpPr>
          <p:cNvPr id="1700868" name="Rectangle 4"/>
          <p:cNvSpPr>
            <a:spLocks noChangeArrowheads="1"/>
          </p:cNvSpPr>
          <p:nvPr/>
        </p:nvSpPr>
        <p:spPr bwMode="auto">
          <a:xfrm>
            <a:off x="1" y="8686104"/>
            <a:ext cx="2972108" cy="457896"/>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69" name="Rectangle 5"/>
          <p:cNvSpPr>
            <a:spLocks noChangeArrowheads="1"/>
          </p:cNvSpPr>
          <p:nvPr/>
        </p:nvSpPr>
        <p:spPr bwMode="auto">
          <a:xfrm>
            <a:off x="1" y="1"/>
            <a:ext cx="2972108" cy="454803"/>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70" name="Rectangle 6"/>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1700871" name="Rectangle 7"/>
          <p:cNvSpPr>
            <a:spLocks noGrp="1" noChangeArrowheads="1"/>
          </p:cNvSpPr>
          <p:nvPr>
            <p:ph type="body" idx="1"/>
          </p:nvPr>
        </p:nvSpPr>
        <p:spPr>
          <a:xfrm>
            <a:off x="912246" y="4342279"/>
            <a:ext cx="5031969" cy="3854990"/>
          </a:xfrm>
          <a:ln/>
        </p:spPr>
        <p:txBody>
          <a:bodyPr lIns="85459" tIns="45896" rIns="85459" bIns="45896">
            <a:normAutofit/>
          </a:bodyPr>
          <a:lstStyle/>
          <a:p>
            <a:pPr>
              <a:lnSpc>
                <a:spcPct val="89000"/>
              </a:lnSpc>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A344659-0514-417F-8C61-40B8D4624668}" type="slidenum">
              <a:rPr lang="en-US"/>
              <a:pPr/>
              <a:t>13</a:t>
            </a:fld>
            <a:endParaRPr lang="en-US" dirty="0"/>
          </a:p>
        </p:txBody>
      </p:sp>
      <p:sp>
        <p:nvSpPr>
          <p:cNvPr id="1700866" name="Rectangle 2"/>
          <p:cNvSpPr>
            <a:spLocks noChangeArrowheads="1"/>
          </p:cNvSpPr>
          <p:nvPr/>
        </p:nvSpPr>
        <p:spPr bwMode="auto">
          <a:xfrm>
            <a:off x="3885892" y="1"/>
            <a:ext cx="2972108" cy="454803"/>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67" name="Rectangle 3"/>
          <p:cNvSpPr>
            <a:spLocks noChangeArrowheads="1"/>
          </p:cNvSpPr>
          <p:nvPr/>
        </p:nvSpPr>
        <p:spPr bwMode="auto">
          <a:xfrm>
            <a:off x="3885892" y="8686104"/>
            <a:ext cx="2972108" cy="457896"/>
          </a:xfrm>
          <a:prstGeom prst="rect">
            <a:avLst/>
          </a:prstGeom>
          <a:noFill/>
          <a:ln w="12700">
            <a:noFill/>
            <a:miter lim="800000"/>
            <a:headEnd/>
            <a:tailEnd/>
          </a:ln>
          <a:effectLst/>
        </p:spPr>
        <p:txBody>
          <a:bodyPr lIns="18991" tIns="0" rIns="18991" bIns="0" anchor="b"/>
          <a:lstStyle/>
          <a:p>
            <a:pPr algn="r" defTabSz="911934"/>
            <a:r>
              <a:rPr lang="en-US" sz="1000" i="1" dirty="0">
                <a:latin typeface="Times New Roman" pitchFamily="18" charset="0"/>
              </a:rPr>
              <a:t>1</a:t>
            </a:r>
          </a:p>
        </p:txBody>
      </p:sp>
      <p:sp>
        <p:nvSpPr>
          <p:cNvPr id="1700868" name="Rectangle 4"/>
          <p:cNvSpPr>
            <a:spLocks noChangeArrowheads="1"/>
          </p:cNvSpPr>
          <p:nvPr/>
        </p:nvSpPr>
        <p:spPr bwMode="auto">
          <a:xfrm>
            <a:off x="1" y="8686104"/>
            <a:ext cx="2972108" cy="457896"/>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69" name="Rectangle 5"/>
          <p:cNvSpPr>
            <a:spLocks noChangeArrowheads="1"/>
          </p:cNvSpPr>
          <p:nvPr/>
        </p:nvSpPr>
        <p:spPr bwMode="auto">
          <a:xfrm>
            <a:off x="1" y="1"/>
            <a:ext cx="2972108" cy="454803"/>
          </a:xfrm>
          <a:prstGeom prst="rect">
            <a:avLst/>
          </a:prstGeom>
          <a:noFill/>
          <a:ln w="12700">
            <a:noFill/>
            <a:miter lim="800000"/>
            <a:headEnd/>
            <a:tailEnd/>
          </a:ln>
          <a:effectLst/>
        </p:spPr>
        <p:txBody>
          <a:bodyPr wrap="none" lIns="88879" tIns="44439" rIns="88879" bIns="44439" anchor="ctr"/>
          <a:lstStyle/>
          <a:p>
            <a:endParaRPr lang="en-US" dirty="0"/>
          </a:p>
        </p:txBody>
      </p:sp>
      <p:sp>
        <p:nvSpPr>
          <p:cNvPr id="1700870" name="Rectangle 6"/>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1700871" name="Rectangle 7"/>
          <p:cNvSpPr>
            <a:spLocks noGrp="1" noChangeArrowheads="1"/>
          </p:cNvSpPr>
          <p:nvPr>
            <p:ph type="body" idx="1"/>
          </p:nvPr>
        </p:nvSpPr>
        <p:spPr>
          <a:xfrm>
            <a:off x="912246" y="4342279"/>
            <a:ext cx="5031969" cy="3854990"/>
          </a:xfrm>
          <a:ln/>
        </p:spPr>
        <p:txBody>
          <a:bodyPr lIns="85459" tIns="45896" rIns="85459" bIns="45896">
            <a:normAutofit/>
          </a:bodyPr>
          <a:lstStyle/>
          <a:p>
            <a:pPr>
              <a:lnSpc>
                <a:spcPct val="89000"/>
              </a:lnSpc>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userDrawn="1"/>
        </p:nvPicPr>
        <p:blipFill>
          <a:blip r:embed="rId20"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userDrawn="1"/>
        </p:nvPicPr>
        <p:blipFill>
          <a:blip r:embed="rId21"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userDrawn="1"/>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userDrawn="1"/>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dirty="0" smtClean="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endParaRPr lang="en-US" sz="1800" b="0" cap="all" spc="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0" r:id="rId17"/>
    <p:sldLayoutId id="2147483672"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ftp://satepsanone.nesdis.noaa.gov/Presentations/Joint_NWS-NESDIS_Quarterly/20130312" TargetMode="External"/><Relationship Id="rId3" Type="http://schemas.openxmlformats.org/officeDocument/2006/relationships/image" Target="../media/image3.png"/><Relationship Id="rId7" Type="http://schemas.openxmlformats.org/officeDocument/2006/relationships/hyperlink" Target="https://spsd.webex.com/spsd/onstage/g.php?t=a&amp;d=73104475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www.goes-r.gov/" TargetMode="External"/><Relationship Id="rId5" Type="http://schemas.openxmlformats.org/officeDocument/2006/relationships/hyperlink" Target="http://www.nesdis.noaa.gov/FlyoutSchedules.html"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www.jpss.noaa.gov/" TargetMode="External"/><Relationship Id="rId5" Type="http://schemas.openxmlformats.org/officeDocument/2006/relationships/hyperlink" Target="http://www.nesdis.noaa.gov/FlyoutSchedules.html" TargetMode="Externa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www.nesdis.noaa.gov/news_archives/" TargetMode="External"/><Relationship Id="rId3" Type="http://schemas.openxmlformats.org/officeDocument/2006/relationships/hyperlink" Target="http://www.weather.gov/view/validProds.php?prod=ADM&amp;node=KNES" TargetMode="External"/><Relationship Id="rId7" Type="http://schemas.openxmlformats.org/officeDocument/2006/relationships/hyperlink" Target="https://www.facebook.com/NOAANESDIS" TargetMode="External"/><Relationship Id="rId2" Type="http://schemas.openxmlformats.org/officeDocument/2006/relationships/hyperlink" Target="http://www.ssd.noaa.gov/PS/SATS/messages.html" TargetMode="External"/><Relationship Id="rId1" Type="http://schemas.openxmlformats.org/officeDocument/2006/relationships/slideLayout" Target="../slideLayouts/slideLayout2.xml"/><Relationship Id="rId6" Type="http://schemas.openxmlformats.org/officeDocument/2006/relationships/hyperlink" Target="http://twitter.com/noaasatellites" TargetMode="External"/><Relationship Id="rId5" Type="http://schemas.openxmlformats.org/officeDocument/2006/relationships/hyperlink" Target="http://www.oso.noaa.gov/daily-news/index.asp" TargetMode="External"/><Relationship Id="rId4" Type="http://schemas.openxmlformats.org/officeDocument/2006/relationships/hyperlink" Target="http://www.weather.gov/view/validProds.php?prod=ADA&amp;node=KNES"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www.osd.noaa.gov/Spacecraft%20Systems/Ground_Systems/CIP/cip.html" TargetMode="External"/><Relationship Id="rId4" Type="http://schemas.openxmlformats.org/officeDocument/2006/relationships/hyperlink" Target="http://www.osdpd.noaa.gov/ml/cip.html"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hyperlink" Target="mailto:Liqun.Ma@noaa.gov" TargetMode="External"/><Relationship Id="rId2" Type="http://schemas.openxmlformats.org/officeDocument/2006/relationships/hyperlink" Target="mailto:Hanjun.Ding@noaa.gov" TargetMode="External"/><Relationship Id="rId1" Type="http://schemas.openxmlformats.org/officeDocument/2006/relationships/slideLayout" Target="../slideLayouts/slideLayout6.xml"/><Relationship Id="rId4" Type="http://schemas.openxmlformats.org/officeDocument/2006/relationships/hyperlink" Target="mailto:Awdhesh.Sharma@noaa.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hyperlink" Target="http://www.ospo.noaa.gov/" TargetMode="External"/><Relationship Id="rId13"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hyperlink" Target="mailto:SSDWebmaster@noaa.gov" TargetMode="External"/><Relationship Id="rId12"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mailto:NESDIS.Data.Access@noaa.gov" TargetMode="External"/><Relationship Id="rId11" Type="http://schemas.openxmlformats.org/officeDocument/2006/relationships/image" Target="../media/image46.jpeg"/><Relationship Id="rId5" Type="http://schemas.openxmlformats.org/officeDocument/2006/relationships/hyperlink" Target="mailto:SPSD.UserServices@noaa.gov" TargetMode="External"/><Relationship Id="rId10" Type="http://schemas.openxmlformats.org/officeDocument/2006/relationships/hyperlink" Target="http://www.twitter.com/usnoaagov_ospo" TargetMode="External"/><Relationship Id="rId4" Type="http://schemas.openxmlformats.org/officeDocument/2006/relationships/hyperlink" Target="mailto:ESPCOperations@noaa.gov" TargetMode="External"/><Relationship Id="rId9" Type="http://schemas.openxmlformats.org/officeDocument/2006/relationships/hyperlink" Target="http://www.facebook.com/NOAANESDI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jpeg"/><Relationship Id="rId17" Type="http://schemas.openxmlformats.org/officeDocument/2006/relationships/image" Target="../media/image67.jpeg"/><Relationship Id="rId2" Type="http://schemas.openxmlformats.org/officeDocument/2006/relationships/notesSlide" Target="../notesSlides/notesSlide23.xml"/><Relationship Id="rId16"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eg"/><Relationship Id="rId1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_full.png"/>
          <p:cNvPicPr>
            <a:picLocks noChangeAspect="1"/>
          </p:cNvPicPr>
          <p:nvPr/>
        </p:nvPicPr>
        <p:blipFill>
          <a:blip r:embed="rId3" cstate="print"/>
          <a:stretch>
            <a:fillRect/>
          </a:stretch>
        </p:blipFill>
        <p:spPr>
          <a:xfrm>
            <a:off x="0" y="0"/>
            <a:ext cx="9144000" cy="6858000"/>
          </a:xfrm>
          <a:prstGeom prst="rect">
            <a:avLst/>
          </a:prstGeom>
        </p:spPr>
      </p:pic>
      <p:sp>
        <p:nvSpPr>
          <p:cNvPr id="5123" name="Rectangle 3"/>
          <p:cNvSpPr>
            <a:spLocks noGrp="1" noChangeArrowheads="1"/>
          </p:cNvSpPr>
          <p:nvPr>
            <p:ph type="subTitle" idx="1"/>
          </p:nvPr>
        </p:nvSpPr>
        <p:spPr>
          <a:xfrm>
            <a:off x="1143000" y="3438525"/>
            <a:ext cx="6400800" cy="2895600"/>
          </a:xfrm>
          <a:noFill/>
        </p:spPr>
        <p:txBody>
          <a:bodyPr/>
          <a:lstStyle/>
          <a:p>
            <a:pPr algn="r"/>
            <a:endParaRPr lang="en-US" dirty="0"/>
          </a:p>
          <a:p>
            <a:pPr algn="r"/>
            <a:endParaRPr lang="en-US" dirty="0"/>
          </a:p>
        </p:txBody>
      </p:sp>
      <p:sp>
        <p:nvSpPr>
          <p:cNvPr id="6" name="Rectangle 5"/>
          <p:cNvSpPr/>
          <p:nvPr/>
        </p:nvSpPr>
        <p:spPr>
          <a:xfrm>
            <a:off x="0" y="1524000"/>
            <a:ext cx="9144000" cy="1569660"/>
          </a:xfrm>
          <a:prstGeom prst="rect">
            <a:avLst/>
          </a:prstGeom>
          <a:noFill/>
          <a:ln>
            <a:noFill/>
          </a:ln>
        </p:spPr>
        <p:txBody>
          <a:bodyPr wrap="square" lIns="91440" tIns="45720" rIns="91440" bIns="45720">
            <a:spAutoFit/>
          </a:bodyPr>
          <a:lstStyle/>
          <a:p>
            <a:pPr algn="ctr"/>
            <a:r>
              <a:rPr lang="en-US" sz="4800" dirty="0" smtClean="0">
                <a:ln w="22225" cmpd="sng">
                  <a:solidFill>
                    <a:schemeClr val="tx1"/>
                  </a:solidFill>
                  <a:prstDash val="solid"/>
                  <a:miter lim="800000"/>
                </a:ln>
                <a:effectLst>
                  <a:outerShdw blurRad="55000" dist="50800" dir="5400000" algn="tl">
                    <a:srgbClr val="000000">
                      <a:alpha val="33000"/>
                    </a:srgbClr>
                  </a:outerShdw>
                </a:effectLst>
              </a:rPr>
              <a:t>Joint NWS &amp; NESDIS/OSPO/SPSD</a:t>
            </a:r>
            <a:br>
              <a:rPr lang="en-US" sz="4800" dirty="0" smtClean="0">
                <a:ln w="22225" cmpd="sng">
                  <a:solidFill>
                    <a:schemeClr val="tx1"/>
                  </a:solidFill>
                  <a:prstDash val="solid"/>
                  <a:miter lim="800000"/>
                </a:ln>
                <a:effectLst>
                  <a:outerShdw blurRad="55000" dist="50800" dir="5400000" algn="tl">
                    <a:srgbClr val="000000">
                      <a:alpha val="33000"/>
                    </a:srgbClr>
                  </a:outerShdw>
                </a:effectLst>
              </a:rPr>
            </a:br>
            <a:r>
              <a:rPr lang="en-US" sz="4800" dirty="0" smtClean="0">
                <a:ln w="22225" cmpd="sng">
                  <a:solidFill>
                    <a:schemeClr val="tx1"/>
                  </a:solidFill>
                  <a:prstDash val="solid"/>
                  <a:miter lim="800000"/>
                </a:ln>
                <a:effectLst>
                  <a:outerShdw blurRad="55000" dist="50800" dir="5400000" algn="tl">
                    <a:srgbClr val="000000">
                      <a:alpha val="33000"/>
                    </a:srgbClr>
                  </a:outerShdw>
                </a:effectLst>
              </a:rPr>
              <a:t>Quarterly Meeting &amp; </a:t>
            </a:r>
            <a:r>
              <a:rPr lang="en-US" sz="4800" dirty="0" err="1" smtClean="0">
                <a:ln w="22225" cmpd="sng">
                  <a:solidFill>
                    <a:schemeClr val="tx1"/>
                  </a:solidFill>
                  <a:prstDash val="solid"/>
                  <a:miter lim="800000"/>
                </a:ln>
                <a:effectLst>
                  <a:outerShdw blurRad="55000" dist="50800" dir="5400000" algn="tl">
                    <a:srgbClr val="000000">
                      <a:alpha val="33000"/>
                    </a:srgbClr>
                  </a:outerShdw>
                </a:effectLst>
              </a:rPr>
              <a:t>Telecon</a:t>
            </a:r>
            <a:endParaRPr lang="en-US" sz="4800" dirty="0" smtClean="0">
              <a:ln w="22225" cmpd="sng">
                <a:solidFill>
                  <a:schemeClr val="tx1"/>
                </a:solidFill>
                <a:prstDash val="solid"/>
                <a:miter lim="800000"/>
              </a:ln>
              <a:effectLst>
                <a:outerShdw blurRad="55000" dist="50800" dir="5400000" algn="tl">
                  <a:srgbClr val="000000">
                    <a:alpha val="33000"/>
                  </a:srgbClr>
                </a:outerShdw>
              </a:effectLst>
            </a:endParaRPr>
          </a:p>
        </p:txBody>
      </p:sp>
      <p:sp>
        <p:nvSpPr>
          <p:cNvPr id="7" name="Rectangle 33"/>
          <p:cNvSpPr/>
          <p:nvPr/>
        </p:nvSpPr>
        <p:spPr>
          <a:xfrm>
            <a:off x="533400" y="5487965"/>
            <a:ext cx="990600" cy="836635"/>
          </a:xfrm>
          <a:prstGeom prst="rect">
            <a:avLst/>
          </a:prstGeom>
          <a:blipFill>
            <a:blip r:embed="rId4" cstate="print"/>
            <a:stretch>
              <a:fillRect/>
            </a:stretch>
          </a:blipFill>
          <a:ln/>
        </p:spPr>
        <p:style>
          <a:lnRef idx="0">
            <a:schemeClr val="dk1"/>
          </a:lnRef>
          <a:fillRef idx="3">
            <a:schemeClr val="dk1"/>
          </a:fillRef>
          <a:effectRef idx="3">
            <a:schemeClr val="dk1"/>
          </a:effectRef>
          <a:fontRef idx="minor">
            <a:schemeClr val="lt1"/>
          </a:fontRef>
        </p:style>
        <p:txBody>
          <a:bodyPr anchor="ctr"/>
          <a:lstStyle/>
          <a:p>
            <a:pPr algn="ctr">
              <a:defRPr/>
            </a:pPr>
            <a:endParaRPr lang="en-US" dirty="0"/>
          </a:p>
        </p:txBody>
      </p:sp>
      <p:pic>
        <p:nvPicPr>
          <p:cNvPr id="8" name="Picture 8"/>
          <p:cNvPicPr>
            <a:picLocks noChangeArrowheads="1"/>
          </p:cNvPicPr>
          <p:nvPr/>
        </p:nvPicPr>
        <p:blipFill>
          <a:blip r:embed="rId5" cstate="print"/>
          <a:srcRect r="1802" b="1282"/>
          <a:stretch>
            <a:fillRect/>
          </a:stretch>
        </p:blipFill>
        <p:spPr bwMode="auto">
          <a:xfrm>
            <a:off x="533400" y="4497365"/>
            <a:ext cx="987552" cy="841248"/>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8" descr="GOES_NOP.PNG"/>
          <p:cNvPicPr>
            <a:picLocks/>
          </p:cNvPicPr>
          <p:nvPr/>
        </p:nvPicPr>
        <p:blipFill>
          <a:blip r:embed="rId6" cstate="print"/>
          <a:stretch>
            <a:fillRect/>
          </a:stretch>
        </p:blipFill>
        <p:spPr>
          <a:xfrm>
            <a:off x="533400" y="3506765"/>
            <a:ext cx="990409" cy="836635"/>
          </a:xfrm>
          <a:prstGeom prst="rect">
            <a:avLst/>
          </a:prstGeom>
        </p:spPr>
        <p:style>
          <a:lnRef idx="0">
            <a:schemeClr val="dk1"/>
          </a:lnRef>
          <a:fillRef idx="3">
            <a:schemeClr val="dk1"/>
          </a:fillRef>
          <a:effectRef idx="3">
            <a:schemeClr val="dk1"/>
          </a:effectRef>
          <a:fontRef idx="minor">
            <a:schemeClr val="lt1"/>
          </a:fontRef>
        </p:style>
      </p:pic>
      <p:sp>
        <p:nvSpPr>
          <p:cNvPr id="10" name="Rectangle 9"/>
          <p:cNvSpPr/>
          <p:nvPr/>
        </p:nvSpPr>
        <p:spPr>
          <a:xfrm>
            <a:off x="0" y="3276600"/>
            <a:ext cx="9144000" cy="3323987"/>
          </a:xfrm>
          <a:prstGeom prst="rect">
            <a:avLst/>
          </a:prstGeom>
          <a:noFill/>
          <a:ln>
            <a:noFill/>
          </a:ln>
        </p:spPr>
        <p:txBody>
          <a:bodyPr wrap="square" lIns="91440" tIns="45720" rIns="91440" bIns="45720">
            <a:spAutoFit/>
          </a:bodyPr>
          <a:lstStyle/>
          <a:p>
            <a:pPr>
              <a:buFontTx/>
              <a:buNone/>
              <a:defRPr/>
            </a:pPr>
            <a:r>
              <a:rPr lang="en-US" sz="3200" b="1" dirty="0" smtClean="0"/>
              <a:t>		Tuesday, March 12, 2013</a:t>
            </a:r>
          </a:p>
          <a:p>
            <a:pPr>
              <a:buFontTx/>
              <a:buNone/>
              <a:defRPr/>
            </a:pPr>
            <a:r>
              <a:rPr lang="en-US" sz="3200" b="1" dirty="0" smtClean="0"/>
              <a:t>		1700-1830 UTC (1:00-2:30 PM EDT)</a:t>
            </a:r>
          </a:p>
          <a:p>
            <a:pPr>
              <a:buFontTx/>
              <a:buNone/>
              <a:defRPr/>
            </a:pPr>
            <a:r>
              <a:rPr lang="en-US" sz="3200" b="1" dirty="0" smtClean="0"/>
              <a:t>		Presented by Matthew Seybold</a:t>
            </a:r>
          </a:p>
          <a:p>
            <a:pPr>
              <a:defRPr/>
            </a:pPr>
            <a:endParaRPr lang="en-US" sz="2000" dirty="0" smtClean="0"/>
          </a:p>
          <a:p>
            <a:pPr>
              <a:defRPr/>
            </a:pPr>
            <a:r>
              <a:rPr lang="en-US" sz="2000" b="1" dirty="0" smtClean="0"/>
              <a:t>		Location: 	NCWCP Conference Room 3552</a:t>
            </a:r>
          </a:p>
          <a:p>
            <a:pPr>
              <a:defRPr/>
            </a:pPr>
            <a:r>
              <a:rPr lang="en-US" sz="2000" b="1" dirty="0" smtClean="0"/>
              <a:t>		Telephone: 	(877) 774-2087   </a:t>
            </a:r>
            <a:r>
              <a:rPr lang="en-US" sz="2000" b="1" dirty="0" err="1" smtClean="0"/>
              <a:t>Passcode</a:t>
            </a:r>
            <a:r>
              <a:rPr lang="en-US" sz="2000" b="1" dirty="0" smtClean="0"/>
              <a:t>: 237799#</a:t>
            </a:r>
          </a:p>
          <a:p>
            <a:pPr>
              <a:defRPr/>
            </a:pPr>
            <a:r>
              <a:rPr lang="en-US" sz="2000" b="1" dirty="0" smtClean="0"/>
              <a:t>		WebEx:		</a:t>
            </a:r>
            <a:r>
              <a:rPr lang="en-US" sz="1400" b="1" dirty="0" smtClean="0">
                <a:hlinkClick r:id="rId7"/>
              </a:rPr>
              <a:t>https://spsd.webex.com/spsd/onstage/g.php?t=a&amp;d=731044755</a:t>
            </a:r>
            <a:endParaRPr lang="en-US" sz="1400" b="1" dirty="0" smtClean="0"/>
          </a:p>
          <a:p>
            <a:pPr>
              <a:defRPr/>
            </a:pPr>
            <a:r>
              <a:rPr lang="en-US" sz="2000" b="1" dirty="0" smtClean="0"/>
              <a:t>		Meeting Material:</a:t>
            </a:r>
          </a:p>
          <a:p>
            <a:pPr>
              <a:defRPr/>
            </a:pPr>
            <a:r>
              <a:rPr lang="en-US" sz="1400" b="1" dirty="0" smtClean="0"/>
              <a:t>		</a:t>
            </a:r>
            <a:r>
              <a:rPr lang="en-US" sz="1400" b="1" dirty="0" smtClean="0">
                <a:hlinkClick r:id="rId8"/>
              </a:rPr>
              <a:t>ftp://satepsanone.nesdis.noaa.gov/Presentations/Joint_NWS-NESDIS_Quarterly/20130312</a:t>
            </a:r>
            <a:endParaRPr lang="en-US" sz="14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p:cNvSpPr>
            <a:spLocks noGrp="1"/>
          </p:cNvSpPr>
          <p:nvPr>
            <p:ph type="title"/>
          </p:nvPr>
        </p:nvSpPr>
        <p:spPr/>
        <p:txBody>
          <a:bodyPr>
            <a:normAutofit fontScale="90000"/>
          </a:bodyPr>
          <a:lstStyle/>
          <a:p>
            <a:r>
              <a:rPr lang="en-US" dirty="0" smtClean="0"/>
              <a:t>Present Status of GOES Constellation</a:t>
            </a:r>
            <a:br>
              <a:rPr lang="en-US" dirty="0" smtClean="0"/>
            </a:br>
            <a:r>
              <a:rPr lang="en-US" sz="2700" dirty="0" smtClean="0"/>
              <a:t>(Imager Routine Schedules with 15 minute CONUS Coverage)</a:t>
            </a:r>
            <a:endParaRPr lang="en-US" sz="2700" dirty="0"/>
          </a:p>
        </p:txBody>
      </p:sp>
      <p:sp>
        <p:nvSpPr>
          <p:cNvPr id="60" name="Content Placeholder 59"/>
          <p:cNvSpPr>
            <a:spLocks noGrp="1"/>
          </p:cNvSpPr>
          <p:nvPr>
            <p:ph idx="1"/>
          </p:nvPr>
        </p:nvSpPr>
        <p:spPr>
          <a:xfrm>
            <a:off x="76200" y="4953000"/>
            <a:ext cx="9144000" cy="1295399"/>
          </a:xfrm>
        </p:spPr>
        <p:txBody>
          <a:bodyPr>
            <a:normAutofit fontScale="92500" lnSpcReduction="20000"/>
          </a:bodyPr>
          <a:lstStyle/>
          <a:p>
            <a:r>
              <a:rPr lang="en-US" dirty="0" smtClean="0"/>
              <a:t>GOES-14:  2-3 weeks in August, 2013</a:t>
            </a:r>
          </a:p>
          <a:p>
            <a:pPr lvl="1"/>
            <a:r>
              <a:rPr lang="en-US" dirty="0" smtClean="0"/>
              <a:t>Normal operations mode for health &amp; safety testing </a:t>
            </a:r>
          </a:p>
          <a:p>
            <a:pPr lvl="1"/>
            <a:r>
              <a:rPr lang="en-US" dirty="0" smtClean="0"/>
              <a:t>GOES-14 SRSO Plan will be reviewed by OSPO Director</a:t>
            </a:r>
            <a:endParaRPr lang="en-US" dirty="0"/>
          </a:p>
        </p:txBody>
      </p:sp>
      <p:pic>
        <p:nvPicPr>
          <p:cNvPr id="18" name="Picture 17" descr="Imager Routine @135W.PNG"/>
          <p:cNvPicPr>
            <a:picLocks/>
          </p:cNvPicPr>
          <p:nvPr/>
        </p:nvPicPr>
        <p:blipFill>
          <a:blip r:embed="rId3" cstate="print"/>
          <a:stretch>
            <a:fillRect/>
          </a:stretch>
        </p:blipFill>
        <p:spPr>
          <a:xfrm>
            <a:off x="285750" y="2743200"/>
            <a:ext cx="2103120" cy="2176272"/>
          </a:xfrm>
          <a:prstGeom prst="rect">
            <a:avLst/>
          </a:prstGeom>
        </p:spPr>
        <p:style>
          <a:lnRef idx="0">
            <a:schemeClr val="dk1"/>
          </a:lnRef>
          <a:fillRef idx="3">
            <a:schemeClr val="dk1"/>
          </a:fillRef>
          <a:effectRef idx="3">
            <a:schemeClr val="dk1"/>
          </a:effectRef>
          <a:fontRef idx="minor">
            <a:schemeClr val="lt1"/>
          </a:fontRef>
        </p:style>
      </p:pic>
      <p:pic>
        <p:nvPicPr>
          <p:cNvPr id="19" name="Picture 18" descr="Imager Routine Optimized @105W.png"/>
          <p:cNvPicPr>
            <a:picLocks/>
          </p:cNvPicPr>
          <p:nvPr/>
        </p:nvPicPr>
        <p:blipFill>
          <a:blip r:embed="rId4" cstate="print"/>
          <a:stretch>
            <a:fillRect/>
          </a:stretch>
        </p:blipFill>
        <p:spPr>
          <a:xfrm>
            <a:off x="2438400" y="2743200"/>
            <a:ext cx="2103120" cy="2176272"/>
          </a:xfrm>
          <a:prstGeom prst="rect">
            <a:avLst/>
          </a:prstGeom>
        </p:spPr>
        <p:style>
          <a:lnRef idx="0">
            <a:schemeClr val="dk1"/>
          </a:lnRef>
          <a:fillRef idx="3">
            <a:schemeClr val="dk1"/>
          </a:fillRef>
          <a:effectRef idx="3">
            <a:schemeClr val="dk1"/>
          </a:effectRef>
          <a:fontRef idx="minor">
            <a:schemeClr val="lt1"/>
          </a:fontRef>
        </p:style>
      </p:pic>
      <p:pic>
        <p:nvPicPr>
          <p:cNvPr id="20" name="Picture 19" descr="Imager Routine @75W.PNG"/>
          <p:cNvPicPr>
            <a:picLocks/>
          </p:cNvPicPr>
          <p:nvPr/>
        </p:nvPicPr>
        <p:blipFill>
          <a:blip r:embed="rId5" cstate="print"/>
          <a:stretch>
            <a:fillRect/>
          </a:stretch>
        </p:blipFill>
        <p:spPr>
          <a:xfrm>
            <a:off x="4591050" y="2743200"/>
            <a:ext cx="2103120" cy="2176272"/>
          </a:xfrm>
          <a:prstGeom prst="rect">
            <a:avLst/>
          </a:prstGeom>
        </p:spPr>
        <p:style>
          <a:lnRef idx="0">
            <a:schemeClr val="dk1"/>
          </a:lnRef>
          <a:fillRef idx="3">
            <a:schemeClr val="dk1"/>
          </a:fillRef>
          <a:effectRef idx="3">
            <a:schemeClr val="dk1"/>
          </a:effectRef>
          <a:fontRef idx="minor">
            <a:schemeClr val="lt1"/>
          </a:fontRef>
        </p:style>
      </p:pic>
      <p:pic>
        <p:nvPicPr>
          <p:cNvPr id="22" name="Picture 21" descr="Imager Routine @60W.PNG"/>
          <p:cNvPicPr>
            <a:picLocks/>
          </p:cNvPicPr>
          <p:nvPr/>
        </p:nvPicPr>
        <p:blipFill>
          <a:blip r:embed="rId6" cstate="print"/>
          <a:stretch>
            <a:fillRect/>
          </a:stretch>
        </p:blipFill>
        <p:spPr>
          <a:xfrm>
            <a:off x="6735318" y="2743200"/>
            <a:ext cx="2103120" cy="2176272"/>
          </a:xfrm>
          <a:prstGeom prst="rect">
            <a:avLst/>
          </a:prstGeom>
        </p:spPr>
        <p:style>
          <a:lnRef idx="0">
            <a:schemeClr val="dk1"/>
          </a:lnRef>
          <a:fillRef idx="3">
            <a:schemeClr val="dk1"/>
          </a:fillRef>
          <a:effectRef idx="3">
            <a:schemeClr val="dk1"/>
          </a:effectRef>
          <a:fontRef idx="minor">
            <a:schemeClr val="lt1"/>
          </a:fontRef>
        </p:style>
      </p:pic>
      <p:sp>
        <p:nvSpPr>
          <p:cNvPr id="21511" name="Text Box 7"/>
          <p:cNvSpPr txBox="1">
            <a:spLocks noChangeArrowheads="1"/>
          </p:cNvSpPr>
          <p:nvPr/>
        </p:nvSpPr>
        <p:spPr bwMode="auto">
          <a:xfrm>
            <a:off x="4448091" y="1357952"/>
            <a:ext cx="2354492" cy="1446550"/>
          </a:xfrm>
          <a:prstGeom prst="rect">
            <a:avLst/>
          </a:prstGeom>
          <a:noFill/>
          <a:ln w="9525">
            <a:noFill/>
            <a:miter lim="800000"/>
            <a:headEnd/>
            <a:tailEnd/>
          </a:ln>
          <a:effectLst/>
        </p:spPr>
        <p:txBody>
          <a:bodyPr wrap="none">
            <a:spAutoFit/>
          </a:bodyPr>
          <a:lstStyle/>
          <a:p>
            <a:pPr algn="ctr"/>
            <a:r>
              <a:rPr lang="en-US" sz="2800" dirty="0" smtClean="0"/>
              <a:t>GOES-13</a:t>
            </a:r>
            <a:endParaRPr lang="en-US" sz="2800" dirty="0"/>
          </a:p>
          <a:p>
            <a:pPr algn="ctr"/>
            <a:r>
              <a:rPr lang="en-US" dirty="0" smtClean="0"/>
              <a:t>East</a:t>
            </a:r>
          </a:p>
          <a:p>
            <a:pPr algn="ctr"/>
            <a:r>
              <a:rPr lang="en-US" dirty="0" smtClean="0"/>
              <a:t>(75°W)</a:t>
            </a:r>
          </a:p>
          <a:p>
            <a:pPr algn="ctr"/>
            <a:r>
              <a:rPr lang="en-US" sz="1200" dirty="0" smtClean="0"/>
              <a:t>Stray Light Algorithm Applied</a:t>
            </a:r>
          </a:p>
          <a:p>
            <a:pPr algn="ctr"/>
            <a:r>
              <a:rPr lang="en-US" sz="1200" dirty="0" smtClean="0"/>
              <a:t>Schedule TB Optimized ~May 2013</a:t>
            </a:r>
          </a:p>
        </p:txBody>
      </p:sp>
      <p:sp>
        <p:nvSpPr>
          <p:cNvPr id="21514" name="Text Box 10"/>
          <p:cNvSpPr txBox="1">
            <a:spLocks noChangeArrowheads="1"/>
          </p:cNvSpPr>
          <p:nvPr/>
        </p:nvSpPr>
        <p:spPr bwMode="auto">
          <a:xfrm>
            <a:off x="2303533" y="1357952"/>
            <a:ext cx="2363469" cy="1446550"/>
          </a:xfrm>
          <a:prstGeom prst="rect">
            <a:avLst/>
          </a:prstGeom>
          <a:noFill/>
          <a:ln w="9525">
            <a:noFill/>
            <a:miter lim="800000"/>
            <a:headEnd/>
            <a:tailEnd/>
          </a:ln>
          <a:effectLst/>
        </p:spPr>
        <p:txBody>
          <a:bodyPr wrap="none">
            <a:spAutoFit/>
          </a:bodyPr>
          <a:lstStyle/>
          <a:p>
            <a:pPr algn="ctr"/>
            <a:r>
              <a:rPr lang="en-US" sz="2800" dirty="0" smtClean="0"/>
              <a:t>GOES-14</a:t>
            </a:r>
            <a:endParaRPr lang="en-US" sz="2800" dirty="0"/>
          </a:p>
          <a:p>
            <a:pPr algn="ctr"/>
            <a:r>
              <a:rPr lang="en-US" dirty="0" smtClean="0"/>
              <a:t>Standby</a:t>
            </a:r>
          </a:p>
          <a:p>
            <a:pPr algn="ctr"/>
            <a:r>
              <a:rPr lang="en-US" dirty="0" smtClean="0"/>
              <a:t>(105°W)</a:t>
            </a:r>
          </a:p>
          <a:p>
            <a:pPr algn="ctr"/>
            <a:r>
              <a:rPr lang="en-US" sz="1200" dirty="0" smtClean="0"/>
              <a:t>Stray Light TB Applied at Activation</a:t>
            </a:r>
          </a:p>
          <a:p>
            <a:pPr algn="ctr"/>
            <a:r>
              <a:rPr lang="en-US" sz="1200" dirty="0" smtClean="0"/>
              <a:t>Optimized Schedule</a:t>
            </a:r>
          </a:p>
        </p:txBody>
      </p:sp>
      <p:sp>
        <p:nvSpPr>
          <p:cNvPr id="21" name="Text Box 10"/>
          <p:cNvSpPr txBox="1">
            <a:spLocks noChangeArrowheads="1"/>
          </p:cNvSpPr>
          <p:nvPr/>
        </p:nvSpPr>
        <p:spPr bwMode="auto">
          <a:xfrm>
            <a:off x="338762" y="1357952"/>
            <a:ext cx="2002022" cy="1446550"/>
          </a:xfrm>
          <a:prstGeom prst="rect">
            <a:avLst/>
          </a:prstGeom>
          <a:noFill/>
          <a:ln w="9525">
            <a:noFill/>
            <a:miter lim="800000"/>
            <a:headEnd/>
            <a:tailEnd/>
          </a:ln>
          <a:effectLst/>
        </p:spPr>
        <p:txBody>
          <a:bodyPr wrap="none">
            <a:spAutoFit/>
          </a:bodyPr>
          <a:lstStyle/>
          <a:p>
            <a:pPr algn="ctr"/>
            <a:r>
              <a:rPr lang="en-US" sz="2800" dirty="0" smtClean="0"/>
              <a:t>GOES-15</a:t>
            </a:r>
            <a:endParaRPr lang="en-US" sz="2800" dirty="0"/>
          </a:p>
          <a:p>
            <a:pPr algn="ctr"/>
            <a:r>
              <a:rPr lang="en-US" dirty="0" smtClean="0"/>
              <a:t>West</a:t>
            </a:r>
          </a:p>
          <a:p>
            <a:pPr algn="ctr"/>
            <a:r>
              <a:rPr lang="en-US" dirty="0" smtClean="0"/>
              <a:t>(135°W)</a:t>
            </a:r>
          </a:p>
          <a:p>
            <a:pPr algn="ctr"/>
            <a:r>
              <a:rPr lang="en-US" sz="1200" dirty="0" smtClean="0"/>
              <a:t>Stray Light Algorithm Applied</a:t>
            </a:r>
          </a:p>
          <a:p>
            <a:pPr algn="ctr"/>
            <a:r>
              <a:rPr lang="en-US" sz="1200" dirty="0" smtClean="0"/>
              <a:t>Optimized Schedule</a:t>
            </a:r>
            <a:endParaRPr lang="en-US" sz="1200" dirty="0"/>
          </a:p>
        </p:txBody>
      </p:sp>
      <p:sp>
        <p:nvSpPr>
          <p:cNvPr id="26" name="Text Box 10"/>
          <p:cNvSpPr txBox="1">
            <a:spLocks noChangeArrowheads="1"/>
          </p:cNvSpPr>
          <p:nvPr/>
        </p:nvSpPr>
        <p:spPr bwMode="auto">
          <a:xfrm>
            <a:off x="6705600" y="1357952"/>
            <a:ext cx="2133600" cy="1077218"/>
          </a:xfrm>
          <a:prstGeom prst="rect">
            <a:avLst/>
          </a:prstGeom>
          <a:noFill/>
          <a:ln w="9525">
            <a:noFill/>
            <a:miter lim="800000"/>
            <a:headEnd/>
            <a:tailEnd/>
          </a:ln>
          <a:effectLst/>
        </p:spPr>
        <p:txBody>
          <a:bodyPr wrap="square">
            <a:spAutoFit/>
          </a:bodyPr>
          <a:lstStyle/>
          <a:p>
            <a:pPr algn="ctr"/>
            <a:r>
              <a:rPr lang="en-US" sz="2800" dirty="0" smtClean="0"/>
              <a:t>GOES-12</a:t>
            </a:r>
            <a:endParaRPr lang="en-US" sz="2800" dirty="0"/>
          </a:p>
          <a:p>
            <a:pPr algn="ctr"/>
            <a:r>
              <a:rPr lang="en-US" dirty="0" smtClean="0"/>
              <a:t>S.  America</a:t>
            </a:r>
          </a:p>
          <a:p>
            <a:pPr algn="ctr"/>
            <a:r>
              <a:rPr lang="en-US" dirty="0" smtClean="0"/>
              <a:t>(60°W)</a:t>
            </a:r>
          </a:p>
        </p:txBody>
      </p:sp>
      <p:sp>
        <p:nvSpPr>
          <p:cNvPr id="13" name="Rectangle 12"/>
          <p:cNvSpPr/>
          <p:nvPr/>
        </p:nvSpPr>
        <p:spPr>
          <a:xfrm>
            <a:off x="0" y="6172200"/>
            <a:ext cx="9144000" cy="369332"/>
          </a:xfrm>
          <a:prstGeom prst="rect">
            <a:avLst/>
          </a:prstGeom>
        </p:spPr>
        <p:txBody>
          <a:bodyPr wrap="square">
            <a:spAutoFit/>
          </a:bodyPr>
          <a:lstStyle/>
          <a:p>
            <a:pPr algn="ctr"/>
            <a:r>
              <a:rPr lang="en-US" dirty="0" smtClean="0"/>
              <a:t>http://www.ospo.noaa.gov/Operations/GOES/schedules.html</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p:cNvSpPr>
            <a:spLocks noGrp="1"/>
          </p:cNvSpPr>
          <p:nvPr>
            <p:ph type="title"/>
          </p:nvPr>
        </p:nvSpPr>
        <p:spPr/>
        <p:txBody>
          <a:bodyPr>
            <a:normAutofit fontScale="90000"/>
          </a:bodyPr>
          <a:lstStyle/>
          <a:p>
            <a:r>
              <a:rPr lang="en-US" dirty="0" smtClean="0"/>
              <a:t>Present Status of GOES Constellation</a:t>
            </a:r>
            <a:br>
              <a:rPr lang="en-US" dirty="0" smtClean="0"/>
            </a:br>
            <a:r>
              <a:rPr lang="en-US" sz="2700" dirty="0" smtClean="0"/>
              <a:t>(Sounder Routine Schedules)</a:t>
            </a:r>
            <a:endParaRPr lang="en-US" sz="2700" dirty="0"/>
          </a:p>
        </p:txBody>
      </p:sp>
      <p:sp>
        <p:nvSpPr>
          <p:cNvPr id="60" name="Content Placeholder 59"/>
          <p:cNvSpPr>
            <a:spLocks noGrp="1"/>
          </p:cNvSpPr>
          <p:nvPr>
            <p:ph idx="1"/>
          </p:nvPr>
        </p:nvSpPr>
        <p:spPr>
          <a:xfrm>
            <a:off x="76200" y="4953000"/>
            <a:ext cx="9144000" cy="1858963"/>
          </a:xfrm>
        </p:spPr>
        <p:txBody>
          <a:bodyPr>
            <a:normAutofit/>
          </a:bodyPr>
          <a:lstStyle/>
          <a:p>
            <a:r>
              <a:rPr lang="en-US" dirty="0" smtClean="0"/>
              <a:t>GOES-14:  2-3 weeks in August, 2013</a:t>
            </a:r>
          </a:p>
          <a:p>
            <a:pPr lvl="1"/>
            <a:r>
              <a:rPr lang="en-US" dirty="0" smtClean="0"/>
              <a:t>Normal operations mode for health &amp; safety testing </a:t>
            </a:r>
          </a:p>
        </p:txBody>
      </p:sp>
      <p:pic>
        <p:nvPicPr>
          <p:cNvPr id="2050" name="Picture 2"/>
          <p:cNvPicPr>
            <a:picLocks noChangeArrowheads="1"/>
          </p:cNvPicPr>
          <p:nvPr/>
        </p:nvPicPr>
        <p:blipFill>
          <a:blip r:embed="rId3" cstate="print"/>
          <a:srcRect t="7345" b="2061"/>
          <a:stretch>
            <a:fillRect/>
          </a:stretch>
        </p:blipFill>
        <p:spPr bwMode="auto">
          <a:xfrm>
            <a:off x="4602480" y="2743200"/>
            <a:ext cx="2103120" cy="2176272"/>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1" name="Picture 3"/>
          <p:cNvPicPr>
            <a:picLocks noChangeArrowheads="1"/>
          </p:cNvPicPr>
          <p:nvPr/>
        </p:nvPicPr>
        <p:blipFill>
          <a:blip r:embed="rId4" cstate="print"/>
          <a:srcRect t="4748" b="9792"/>
          <a:stretch>
            <a:fillRect/>
          </a:stretch>
        </p:blipFill>
        <p:spPr bwMode="auto">
          <a:xfrm>
            <a:off x="299850" y="2750247"/>
            <a:ext cx="2103120" cy="2176272"/>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2" name="Picture 4"/>
          <p:cNvPicPr>
            <a:picLocks noChangeArrowheads="1"/>
          </p:cNvPicPr>
          <p:nvPr/>
        </p:nvPicPr>
        <p:blipFill>
          <a:blip r:embed="rId5" cstate="print"/>
          <a:srcRect t="6344" b="9074"/>
          <a:stretch>
            <a:fillRect/>
          </a:stretch>
        </p:blipFill>
        <p:spPr bwMode="auto">
          <a:xfrm>
            <a:off x="6734300" y="2745297"/>
            <a:ext cx="2103120" cy="2176272"/>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3" name="Picture 5"/>
          <p:cNvPicPr>
            <a:picLocks noChangeArrowheads="1"/>
          </p:cNvPicPr>
          <p:nvPr/>
        </p:nvPicPr>
        <p:blipFill>
          <a:blip r:embed="rId6" cstate="print"/>
          <a:srcRect l="2439" t="8838" r="4878"/>
          <a:stretch>
            <a:fillRect/>
          </a:stretch>
        </p:blipFill>
        <p:spPr bwMode="auto">
          <a:xfrm>
            <a:off x="2438400" y="2748150"/>
            <a:ext cx="2103120" cy="2176272"/>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23" name="Text Box 10"/>
          <p:cNvSpPr txBox="1">
            <a:spLocks noChangeArrowheads="1"/>
          </p:cNvSpPr>
          <p:nvPr/>
        </p:nvSpPr>
        <p:spPr bwMode="auto">
          <a:xfrm>
            <a:off x="609605" y="1357952"/>
            <a:ext cx="1460335" cy="1077218"/>
          </a:xfrm>
          <a:prstGeom prst="rect">
            <a:avLst/>
          </a:prstGeom>
          <a:noFill/>
          <a:ln w="9525">
            <a:noFill/>
            <a:miter lim="800000"/>
            <a:headEnd/>
            <a:tailEnd/>
          </a:ln>
          <a:effectLst/>
        </p:spPr>
        <p:txBody>
          <a:bodyPr wrap="none">
            <a:spAutoFit/>
          </a:bodyPr>
          <a:lstStyle/>
          <a:p>
            <a:pPr algn="ctr"/>
            <a:r>
              <a:rPr lang="en-US" sz="2800" dirty="0" smtClean="0"/>
              <a:t>GOES-15</a:t>
            </a:r>
            <a:endParaRPr lang="en-US" sz="2800" dirty="0"/>
          </a:p>
          <a:p>
            <a:pPr algn="ctr"/>
            <a:r>
              <a:rPr lang="en-US" dirty="0" smtClean="0"/>
              <a:t>West</a:t>
            </a:r>
          </a:p>
          <a:p>
            <a:pPr algn="ctr"/>
            <a:r>
              <a:rPr lang="en-US" dirty="0" smtClean="0"/>
              <a:t>(135°W)</a:t>
            </a:r>
          </a:p>
        </p:txBody>
      </p:sp>
      <p:sp>
        <p:nvSpPr>
          <p:cNvPr id="24" name="Text Box 10"/>
          <p:cNvSpPr txBox="1">
            <a:spLocks noChangeArrowheads="1"/>
          </p:cNvSpPr>
          <p:nvPr/>
        </p:nvSpPr>
        <p:spPr bwMode="auto">
          <a:xfrm>
            <a:off x="6705600" y="1357952"/>
            <a:ext cx="2133600" cy="1077218"/>
          </a:xfrm>
          <a:prstGeom prst="rect">
            <a:avLst/>
          </a:prstGeom>
          <a:noFill/>
          <a:ln w="9525">
            <a:noFill/>
            <a:miter lim="800000"/>
            <a:headEnd/>
            <a:tailEnd/>
          </a:ln>
          <a:effectLst/>
        </p:spPr>
        <p:txBody>
          <a:bodyPr wrap="square">
            <a:spAutoFit/>
          </a:bodyPr>
          <a:lstStyle/>
          <a:p>
            <a:pPr algn="ctr"/>
            <a:r>
              <a:rPr lang="en-US" sz="2800" dirty="0" smtClean="0"/>
              <a:t>GOES-12</a:t>
            </a:r>
            <a:endParaRPr lang="en-US" sz="2800" dirty="0"/>
          </a:p>
          <a:p>
            <a:pPr algn="ctr"/>
            <a:r>
              <a:rPr lang="en-US" dirty="0" smtClean="0"/>
              <a:t>S.  America</a:t>
            </a:r>
          </a:p>
          <a:p>
            <a:pPr algn="ctr"/>
            <a:r>
              <a:rPr lang="en-US" dirty="0" smtClean="0"/>
              <a:t>(60°W)</a:t>
            </a:r>
          </a:p>
        </p:txBody>
      </p:sp>
      <p:sp>
        <p:nvSpPr>
          <p:cNvPr id="25" name="Text Box 7"/>
          <p:cNvSpPr txBox="1">
            <a:spLocks noChangeArrowheads="1"/>
          </p:cNvSpPr>
          <p:nvPr/>
        </p:nvSpPr>
        <p:spPr bwMode="auto">
          <a:xfrm>
            <a:off x="4895168" y="1357952"/>
            <a:ext cx="1460335" cy="1077218"/>
          </a:xfrm>
          <a:prstGeom prst="rect">
            <a:avLst/>
          </a:prstGeom>
          <a:noFill/>
          <a:ln w="9525">
            <a:noFill/>
            <a:miter lim="800000"/>
            <a:headEnd/>
            <a:tailEnd/>
          </a:ln>
          <a:effectLst/>
        </p:spPr>
        <p:txBody>
          <a:bodyPr wrap="none">
            <a:spAutoFit/>
          </a:bodyPr>
          <a:lstStyle/>
          <a:p>
            <a:pPr algn="ctr"/>
            <a:r>
              <a:rPr lang="en-US" sz="2800" dirty="0" smtClean="0"/>
              <a:t>GOES-13</a:t>
            </a:r>
            <a:endParaRPr lang="en-US" sz="2800" dirty="0"/>
          </a:p>
          <a:p>
            <a:pPr algn="ctr"/>
            <a:r>
              <a:rPr lang="en-US" dirty="0" smtClean="0"/>
              <a:t>East</a:t>
            </a:r>
          </a:p>
          <a:p>
            <a:pPr algn="ctr"/>
            <a:r>
              <a:rPr lang="en-US" dirty="0" smtClean="0"/>
              <a:t>(75°W)</a:t>
            </a:r>
          </a:p>
        </p:txBody>
      </p:sp>
      <p:sp>
        <p:nvSpPr>
          <p:cNvPr id="27" name="Text Box 10"/>
          <p:cNvSpPr txBox="1">
            <a:spLocks noChangeArrowheads="1"/>
          </p:cNvSpPr>
          <p:nvPr/>
        </p:nvSpPr>
        <p:spPr bwMode="auto">
          <a:xfrm>
            <a:off x="2755096" y="1357952"/>
            <a:ext cx="1460335" cy="1077218"/>
          </a:xfrm>
          <a:prstGeom prst="rect">
            <a:avLst/>
          </a:prstGeom>
          <a:noFill/>
          <a:ln w="9525">
            <a:noFill/>
            <a:miter lim="800000"/>
            <a:headEnd/>
            <a:tailEnd/>
          </a:ln>
          <a:effectLst/>
        </p:spPr>
        <p:txBody>
          <a:bodyPr wrap="none">
            <a:spAutoFit/>
          </a:bodyPr>
          <a:lstStyle/>
          <a:p>
            <a:pPr algn="ctr"/>
            <a:r>
              <a:rPr lang="en-US" sz="2800" dirty="0" smtClean="0"/>
              <a:t>GOES-14</a:t>
            </a:r>
            <a:endParaRPr lang="en-US" sz="2800" dirty="0"/>
          </a:p>
          <a:p>
            <a:pPr algn="ctr"/>
            <a:r>
              <a:rPr lang="en-US" dirty="0" smtClean="0"/>
              <a:t>Standby</a:t>
            </a:r>
          </a:p>
          <a:p>
            <a:pPr algn="ctr"/>
            <a:r>
              <a:rPr lang="en-US" dirty="0" smtClean="0"/>
              <a:t>(105°W)</a:t>
            </a:r>
          </a:p>
        </p:txBody>
      </p:sp>
      <p:sp>
        <p:nvSpPr>
          <p:cNvPr id="12" name="Rectangle 11"/>
          <p:cNvSpPr/>
          <p:nvPr/>
        </p:nvSpPr>
        <p:spPr>
          <a:xfrm>
            <a:off x="0" y="6172200"/>
            <a:ext cx="9144000" cy="369332"/>
          </a:xfrm>
          <a:prstGeom prst="rect">
            <a:avLst/>
          </a:prstGeom>
        </p:spPr>
        <p:txBody>
          <a:bodyPr wrap="square">
            <a:spAutoFit/>
          </a:bodyPr>
          <a:lstStyle/>
          <a:p>
            <a:pPr algn="ctr"/>
            <a:r>
              <a:rPr lang="en-US" dirty="0" smtClean="0"/>
              <a:t>http://www.ospo.noaa.gov/Operations/GOES/schedules.html</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5"/>
          <p:cNvSpPr>
            <a:spLocks noGrp="1"/>
          </p:cNvSpPr>
          <p:nvPr>
            <p:ph type="title"/>
          </p:nvPr>
        </p:nvSpPr>
        <p:spPr>
          <a:xfrm>
            <a:off x="685800" y="76200"/>
            <a:ext cx="7696200" cy="914400"/>
          </a:xfrm>
        </p:spPr>
        <p:txBody>
          <a:bodyPr anchor="t">
            <a:noAutofit/>
          </a:bodyPr>
          <a:lstStyle/>
          <a:p>
            <a:pPr algn="ctr"/>
            <a:r>
              <a:rPr lang="en-US" dirty="0" smtClean="0"/>
              <a:t>GOES Status (March 1, 2013)</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600" dirty="0" smtClean="0"/>
              <a:t>http://www.oso.noaa.gov/goesstatus</a:t>
            </a:r>
            <a:endParaRPr lang="en-US" sz="1600" dirty="0"/>
          </a:p>
        </p:txBody>
      </p:sp>
      <p:graphicFrame>
        <p:nvGraphicFramePr>
          <p:cNvPr id="1700186" name="Group 346"/>
          <p:cNvGraphicFramePr>
            <a:graphicFrameLocks noGrp="1"/>
          </p:cNvGraphicFramePr>
          <p:nvPr/>
        </p:nvGraphicFramePr>
        <p:xfrm>
          <a:off x="279401" y="812799"/>
          <a:ext cx="7350125" cy="5263233"/>
        </p:xfrm>
        <a:graphic>
          <a:graphicData uri="http://schemas.openxmlformats.org/drawingml/2006/table">
            <a:tbl>
              <a:tblPr>
                <a:effectLst>
                  <a:outerShdw sx="1000" sy="1000" algn="ctr" rotWithShape="0">
                    <a:schemeClr val="bg1"/>
                  </a:outerShdw>
                </a:effectLst>
              </a:tblPr>
              <a:tblGrid>
                <a:gridCol w="2349500"/>
                <a:gridCol w="1265238"/>
                <a:gridCol w="1238250"/>
                <a:gridCol w="1239837"/>
                <a:gridCol w="1257300"/>
              </a:tblGrid>
              <a:tr h="9326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Payload Instrument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GOES-12</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 America)</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Jul 01</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03</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GOES-13</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(Standby)</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May 06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GOES-14</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(East)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Jun 09</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GOES-15</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(West )</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Mar 10</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Dec 11</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Imager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Sounder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Energetic Particle Sensor (EPS)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Magnetometers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42576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High Energy Proton and Alpha Detector (HEPAD)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X-Ray Sensor (XRS)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Solar X-Ray Imager (SXI)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28432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Spacecraft Subsystems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Attitude and Orbit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Inclination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Propulsion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Mechanisms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Electrical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Communications Payloads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bl>
          </a:graphicData>
        </a:graphic>
      </p:graphicFrame>
      <p:sp>
        <p:nvSpPr>
          <p:cNvPr id="12" name="Text Box 335"/>
          <p:cNvSpPr txBox="1">
            <a:spLocks noChangeArrowheads="1"/>
          </p:cNvSpPr>
          <p:nvPr/>
        </p:nvSpPr>
        <p:spPr bwMode="auto">
          <a:xfrm>
            <a:off x="7901589" y="1503363"/>
            <a:ext cx="1053737" cy="3511353"/>
          </a:xfrm>
          <a:prstGeom prst="rect">
            <a:avLst/>
          </a:prstGeom>
          <a:noFill/>
          <a:ln w="12700" algn="ctr">
            <a:noFill/>
            <a:miter lim="800000"/>
            <a:headEnd/>
            <a:tailEnd/>
          </a:ln>
          <a:effectLst/>
        </p:spPr>
        <p:txBody>
          <a:bodyPr lIns="86493" tIns="43247" rIns="86493" bIns="43247">
            <a:spAutoFit/>
          </a:bodyPr>
          <a:lstStyle/>
          <a:p>
            <a:pPr algn="ctr">
              <a:spcBef>
                <a:spcPct val="50000"/>
              </a:spcBef>
            </a:pPr>
            <a:r>
              <a:rPr lang="en-US" sz="1400" b="1" dirty="0"/>
              <a:t>Key</a:t>
            </a:r>
          </a:p>
          <a:p>
            <a:pPr>
              <a:spcBef>
                <a:spcPct val="50000"/>
              </a:spcBef>
            </a:pPr>
            <a:r>
              <a:rPr lang="en-US" sz="900" b="1" dirty="0"/>
              <a:t>Operational</a:t>
            </a:r>
          </a:p>
          <a:p>
            <a:pPr>
              <a:spcBef>
                <a:spcPct val="50000"/>
              </a:spcBef>
            </a:pPr>
            <a:endParaRPr lang="en-US" sz="900" b="1" dirty="0"/>
          </a:p>
          <a:p>
            <a:pPr>
              <a:spcBef>
                <a:spcPct val="50000"/>
              </a:spcBef>
            </a:pPr>
            <a:endParaRPr lang="en-US" sz="900" b="1" dirty="0" smtClean="0"/>
          </a:p>
          <a:p>
            <a:pPr>
              <a:spcBef>
                <a:spcPct val="50000"/>
              </a:spcBef>
            </a:pPr>
            <a:r>
              <a:rPr lang="en-US" sz="900" b="1" dirty="0" smtClean="0"/>
              <a:t>Spacecraft </a:t>
            </a:r>
            <a:r>
              <a:rPr lang="en-US" sz="900" b="1" dirty="0"/>
              <a:t>issues but no user impacts</a:t>
            </a:r>
          </a:p>
          <a:p>
            <a:pPr>
              <a:spcBef>
                <a:spcPct val="50000"/>
              </a:spcBef>
            </a:pPr>
            <a:endParaRPr lang="en-US" sz="900" b="1" dirty="0"/>
          </a:p>
          <a:p>
            <a:pPr>
              <a:spcBef>
                <a:spcPct val="50000"/>
              </a:spcBef>
            </a:pPr>
            <a:endParaRPr lang="en-US" sz="900" b="1" dirty="0" smtClean="0"/>
          </a:p>
          <a:p>
            <a:pPr>
              <a:spcBef>
                <a:spcPct val="50000"/>
              </a:spcBef>
            </a:pPr>
            <a:r>
              <a:rPr lang="en-US" sz="900" b="1" dirty="0" smtClean="0"/>
              <a:t>Operational </a:t>
            </a:r>
            <a:r>
              <a:rPr lang="en-US" sz="900" b="1" dirty="0"/>
              <a:t>with limitations</a:t>
            </a:r>
          </a:p>
          <a:p>
            <a:pPr>
              <a:spcBef>
                <a:spcPct val="50000"/>
              </a:spcBef>
            </a:pPr>
            <a:endParaRPr lang="en-US" sz="900" b="1" dirty="0"/>
          </a:p>
          <a:p>
            <a:pPr>
              <a:spcBef>
                <a:spcPct val="50000"/>
              </a:spcBef>
            </a:pPr>
            <a:endParaRPr lang="en-US" sz="900" b="1" dirty="0"/>
          </a:p>
          <a:p>
            <a:pPr>
              <a:spcBef>
                <a:spcPct val="50000"/>
              </a:spcBef>
            </a:pPr>
            <a:r>
              <a:rPr lang="en-US" sz="900" b="1" dirty="0"/>
              <a:t>Non-operational</a:t>
            </a:r>
          </a:p>
          <a:p>
            <a:pPr>
              <a:spcBef>
                <a:spcPct val="50000"/>
              </a:spcBef>
            </a:pPr>
            <a:endParaRPr lang="en-US" sz="900" b="1" dirty="0"/>
          </a:p>
          <a:p>
            <a:pPr>
              <a:spcBef>
                <a:spcPct val="50000"/>
              </a:spcBef>
            </a:pPr>
            <a:endParaRPr lang="en-US" sz="900" b="1" dirty="0"/>
          </a:p>
          <a:p>
            <a:pPr>
              <a:spcBef>
                <a:spcPct val="50000"/>
              </a:spcBef>
            </a:pPr>
            <a:endParaRPr lang="en-US" sz="1200" b="1" dirty="0"/>
          </a:p>
        </p:txBody>
      </p:sp>
      <p:sp>
        <p:nvSpPr>
          <p:cNvPr id="13" name="Rectangle 336"/>
          <p:cNvSpPr>
            <a:spLocks noChangeArrowheads="1"/>
          </p:cNvSpPr>
          <p:nvPr/>
        </p:nvSpPr>
        <p:spPr bwMode="auto">
          <a:xfrm>
            <a:off x="7905751" y="1981288"/>
            <a:ext cx="953026" cy="245090"/>
          </a:xfrm>
          <a:prstGeom prst="rect">
            <a:avLst/>
          </a:prstGeom>
          <a:solidFill>
            <a:srgbClr val="00FF00"/>
          </a:solidFill>
          <a:ln w="12700" algn="ctr">
            <a:solidFill>
              <a:schemeClr val="tx1"/>
            </a:solidFill>
            <a:miter lim="800000"/>
            <a:headEnd/>
            <a:tailEnd/>
          </a:ln>
          <a:effectLst/>
        </p:spPr>
        <p:txBody>
          <a:bodyPr wrap="none" lIns="86493" tIns="43247" rIns="86493" bIns="43247" anchor="ctr" anchorCtr="1"/>
          <a:lstStyle/>
          <a:p>
            <a:pPr algn="ctr"/>
            <a:r>
              <a:rPr lang="en-US" sz="1400" b="1" dirty="0"/>
              <a:t>G</a:t>
            </a:r>
          </a:p>
        </p:txBody>
      </p:sp>
      <p:sp>
        <p:nvSpPr>
          <p:cNvPr id="14" name="Rectangle 337"/>
          <p:cNvSpPr>
            <a:spLocks noChangeArrowheads="1"/>
          </p:cNvSpPr>
          <p:nvPr/>
        </p:nvSpPr>
        <p:spPr bwMode="auto">
          <a:xfrm>
            <a:off x="7915120" y="4478867"/>
            <a:ext cx="953026" cy="245090"/>
          </a:xfrm>
          <a:prstGeom prst="rect">
            <a:avLst/>
          </a:prstGeom>
          <a:solidFill>
            <a:srgbClr val="FF0000"/>
          </a:solidFill>
          <a:ln w="12700" algn="ctr">
            <a:solidFill>
              <a:schemeClr val="tx1"/>
            </a:solidFill>
            <a:miter lim="800000"/>
            <a:headEnd/>
            <a:tailEnd/>
          </a:ln>
          <a:effectLst/>
        </p:spPr>
        <p:txBody>
          <a:bodyPr wrap="none" lIns="86493" tIns="43247" rIns="86493" bIns="43247" anchor="ctr" anchorCtr="1"/>
          <a:lstStyle/>
          <a:p>
            <a:pPr algn="ctr"/>
            <a:r>
              <a:rPr lang="en-US" sz="1400" b="1" dirty="0"/>
              <a:t>R</a:t>
            </a:r>
          </a:p>
        </p:txBody>
      </p:sp>
      <p:sp>
        <p:nvSpPr>
          <p:cNvPr id="15" name="Rectangle 338"/>
          <p:cNvSpPr>
            <a:spLocks noChangeArrowheads="1"/>
          </p:cNvSpPr>
          <p:nvPr/>
        </p:nvSpPr>
        <p:spPr bwMode="auto">
          <a:xfrm>
            <a:off x="7907089" y="2881852"/>
            <a:ext cx="953026" cy="245090"/>
          </a:xfrm>
          <a:prstGeom prst="rect">
            <a:avLst/>
          </a:prstGeom>
          <a:solidFill>
            <a:srgbClr val="CCFFCC"/>
          </a:solidFill>
          <a:ln w="12700" algn="ctr">
            <a:solidFill>
              <a:schemeClr val="tx1"/>
            </a:solidFill>
            <a:miter lim="800000"/>
            <a:headEnd/>
            <a:tailEnd/>
          </a:ln>
          <a:effectLst/>
        </p:spPr>
        <p:txBody>
          <a:bodyPr wrap="none" lIns="86493" tIns="43247" rIns="86493" bIns="43247" anchor="ctr"/>
          <a:lstStyle/>
          <a:p>
            <a:pPr algn="ctr"/>
            <a:r>
              <a:rPr lang="en-US" sz="1400" b="1" dirty="0"/>
              <a:t>S/C</a:t>
            </a:r>
          </a:p>
        </p:txBody>
      </p:sp>
      <p:sp>
        <p:nvSpPr>
          <p:cNvPr id="17" name="Rectangle 339"/>
          <p:cNvSpPr>
            <a:spLocks noChangeArrowheads="1"/>
          </p:cNvSpPr>
          <p:nvPr/>
        </p:nvSpPr>
        <p:spPr bwMode="auto">
          <a:xfrm>
            <a:off x="7916459" y="3697750"/>
            <a:ext cx="953026" cy="245090"/>
          </a:xfrm>
          <a:prstGeom prst="rect">
            <a:avLst/>
          </a:prstGeom>
          <a:solidFill>
            <a:srgbClr val="FFFF00"/>
          </a:solidFill>
          <a:ln w="12700" algn="ctr">
            <a:solidFill>
              <a:schemeClr val="tx1"/>
            </a:solidFill>
            <a:miter lim="800000"/>
            <a:headEnd/>
            <a:tailEnd/>
          </a:ln>
          <a:effectLst/>
        </p:spPr>
        <p:txBody>
          <a:bodyPr wrap="none" lIns="86493" tIns="43247" rIns="86493" bIns="43247" anchor="ctr" anchorCtr="1"/>
          <a:lstStyle/>
          <a:p>
            <a:pPr algn="ctr"/>
            <a:r>
              <a:rPr lang="en-US" sz="1400" b="1" dirty="0"/>
              <a:t>Y</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5"/>
          <p:cNvSpPr>
            <a:spLocks noGrp="1"/>
          </p:cNvSpPr>
          <p:nvPr>
            <p:ph type="title"/>
          </p:nvPr>
        </p:nvSpPr>
        <p:spPr>
          <a:xfrm>
            <a:off x="685800" y="76200"/>
            <a:ext cx="7696200" cy="914400"/>
          </a:xfrm>
        </p:spPr>
        <p:txBody>
          <a:bodyPr anchor="t">
            <a:noAutofit/>
          </a:bodyPr>
          <a:lstStyle/>
          <a:p>
            <a:pPr algn="ctr"/>
            <a:r>
              <a:rPr lang="en-US" dirty="0" smtClean="0"/>
              <a:t>GOES Status (March 1, 2013)</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600" dirty="0" smtClean="0"/>
              <a:t>http://www.oso.noaa.gov/goesstatus</a:t>
            </a:r>
            <a:endParaRPr lang="en-US" sz="1600" dirty="0"/>
          </a:p>
        </p:txBody>
      </p:sp>
      <p:graphicFrame>
        <p:nvGraphicFramePr>
          <p:cNvPr id="26" name="Group 346"/>
          <p:cNvGraphicFramePr>
            <a:graphicFrameLocks noGrp="1"/>
          </p:cNvGraphicFramePr>
          <p:nvPr/>
        </p:nvGraphicFramePr>
        <p:xfrm>
          <a:off x="279401" y="812799"/>
          <a:ext cx="7350125" cy="5263233"/>
        </p:xfrm>
        <a:graphic>
          <a:graphicData uri="http://schemas.openxmlformats.org/drawingml/2006/table">
            <a:tbl>
              <a:tblPr>
                <a:effectLst>
                  <a:outerShdw sx="1000" sy="1000" algn="ctr" rotWithShape="0">
                    <a:schemeClr val="bg1"/>
                  </a:outerShdw>
                </a:effectLst>
              </a:tblPr>
              <a:tblGrid>
                <a:gridCol w="2349500"/>
                <a:gridCol w="1265238"/>
                <a:gridCol w="1238250"/>
                <a:gridCol w="1239837"/>
                <a:gridCol w="1257300"/>
              </a:tblGrid>
              <a:tr h="9326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Payload Instrument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GOES-12</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 America)</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Jul 01</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03</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GOES-13</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(Standby)</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May 06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GOES-14</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(East)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Jun 09</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GOES-15</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(West )</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Mar 10</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Dec 11</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Imager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Sounder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Energetic Particle Sensor (EPS)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Magnetometers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42576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High Energy Proton and Alpha Detector (HEPAD)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X-Ray Sensor (XRS)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Solar X-Ray Imager (SXI)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28432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Spacecraft Subsystems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Attitude and Orbit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Inclination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Propulsion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Mechanisms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Electrical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Communications Payloads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bl>
          </a:graphicData>
        </a:graphic>
      </p:graphicFrame>
      <p:sp>
        <p:nvSpPr>
          <p:cNvPr id="30" name="Text Box 335"/>
          <p:cNvSpPr txBox="1">
            <a:spLocks noChangeArrowheads="1"/>
          </p:cNvSpPr>
          <p:nvPr/>
        </p:nvSpPr>
        <p:spPr bwMode="auto">
          <a:xfrm>
            <a:off x="7901589" y="1503363"/>
            <a:ext cx="1053737" cy="3511353"/>
          </a:xfrm>
          <a:prstGeom prst="rect">
            <a:avLst/>
          </a:prstGeom>
          <a:noFill/>
          <a:ln w="12700" algn="ctr">
            <a:noFill/>
            <a:miter lim="800000"/>
            <a:headEnd/>
            <a:tailEnd/>
          </a:ln>
          <a:effectLst/>
        </p:spPr>
        <p:txBody>
          <a:bodyPr lIns="86493" tIns="43247" rIns="86493" bIns="43247">
            <a:spAutoFit/>
          </a:bodyPr>
          <a:lstStyle/>
          <a:p>
            <a:pPr algn="ctr">
              <a:spcBef>
                <a:spcPct val="50000"/>
              </a:spcBef>
            </a:pPr>
            <a:r>
              <a:rPr lang="en-US" sz="1400" b="1" dirty="0"/>
              <a:t>Key</a:t>
            </a:r>
          </a:p>
          <a:p>
            <a:pPr>
              <a:spcBef>
                <a:spcPct val="50000"/>
              </a:spcBef>
            </a:pPr>
            <a:r>
              <a:rPr lang="en-US" sz="900" b="1" dirty="0"/>
              <a:t>Operational</a:t>
            </a:r>
          </a:p>
          <a:p>
            <a:pPr>
              <a:spcBef>
                <a:spcPct val="50000"/>
              </a:spcBef>
            </a:pPr>
            <a:endParaRPr lang="en-US" sz="900" b="1" dirty="0"/>
          </a:p>
          <a:p>
            <a:pPr>
              <a:spcBef>
                <a:spcPct val="50000"/>
              </a:spcBef>
            </a:pPr>
            <a:endParaRPr lang="en-US" sz="900" b="1" dirty="0" smtClean="0"/>
          </a:p>
          <a:p>
            <a:pPr>
              <a:spcBef>
                <a:spcPct val="50000"/>
              </a:spcBef>
            </a:pPr>
            <a:r>
              <a:rPr lang="en-US" sz="900" b="1" dirty="0" smtClean="0"/>
              <a:t>Spacecraft </a:t>
            </a:r>
            <a:r>
              <a:rPr lang="en-US" sz="900" b="1" dirty="0"/>
              <a:t>issues but no user impacts</a:t>
            </a:r>
          </a:p>
          <a:p>
            <a:pPr>
              <a:spcBef>
                <a:spcPct val="50000"/>
              </a:spcBef>
            </a:pPr>
            <a:endParaRPr lang="en-US" sz="900" b="1" dirty="0"/>
          </a:p>
          <a:p>
            <a:pPr>
              <a:spcBef>
                <a:spcPct val="50000"/>
              </a:spcBef>
            </a:pPr>
            <a:endParaRPr lang="en-US" sz="900" b="1" dirty="0" smtClean="0"/>
          </a:p>
          <a:p>
            <a:pPr>
              <a:spcBef>
                <a:spcPct val="50000"/>
              </a:spcBef>
            </a:pPr>
            <a:r>
              <a:rPr lang="en-US" sz="900" b="1" dirty="0" smtClean="0"/>
              <a:t>Operational </a:t>
            </a:r>
            <a:r>
              <a:rPr lang="en-US" sz="900" b="1" dirty="0"/>
              <a:t>with limitations</a:t>
            </a:r>
          </a:p>
          <a:p>
            <a:pPr>
              <a:spcBef>
                <a:spcPct val="50000"/>
              </a:spcBef>
            </a:pPr>
            <a:endParaRPr lang="en-US" sz="900" b="1" dirty="0"/>
          </a:p>
          <a:p>
            <a:pPr>
              <a:spcBef>
                <a:spcPct val="50000"/>
              </a:spcBef>
            </a:pPr>
            <a:endParaRPr lang="en-US" sz="900" b="1" dirty="0"/>
          </a:p>
          <a:p>
            <a:pPr>
              <a:spcBef>
                <a:spcPct val="50000"/>
              </a:spcBef>
            </a:pPr>
            <a:r>
              <a:rPr lang="en-US" sz="900" b="1" dirty="0"/>
              <a:t>Non-operational</a:t>
            </a:r>
          </a:p>
          <a:p>
            <a:pPr>
              <a:spcBef>
                <a:spcPct val="50000"/>
              </a:spcBef>
            </a:pPr>
            <a:endParaRPr lang="en-US" sz="900" b="1" dirty="0"/>
          </a:p>
          <a:p>
            <a:pPr>
              <a:spcBef>
                <a:spcPct val="50000"/>
              </a:spcBef>
            </a:pPr>
            <a:endParaRPr lang="en-US" sz="900" b="1" dirty="0"/>
          </a:p>
          <a:p>
            <a:pPr>
              <a:spcBef>
                <a:spcPct val="50000"/>
              </a:spcBef>
            </a:pPr>
            <a:endParaRPr lang="en-US" sz="1200" b="1" dirty="0"/>
          </a:p>
        </p:txBody>
      </p:sp>
      <p:sp>
        <p:nvSpPr>
          <p:cNvPr id="31" name="Rectangle 336"/>
          <p:cNvSpPr>
            <a:spLocks noChangeArrowheads="1"/>
          </p:cNvSpPr>
          <p:nvPr/>
        </p:nvSpPr>
        <p:spPr bwMode="auto">
          <a:xfrm>
            <a:off x="7905751" y="1981288"/>
            <a:ext cx="953026" cy="245090"/>
          </a:xfrm>
          <a:prstGeom prst="rect">
            <a:avLst/>
          </a:prstGeom>
          <a:solidFill>
            <a:srgbClr val="00FF00"/>
          </a:solidFill>
          <a:ln w="12700" algn="ctr">
            <a:solidFill>
              <a:schemeClr val="tx1"/>
            </a:solidFill>
            <a:miter lim="800000"/>
            <a:headEnd/>
            <a:tailEnd/>
          </a:ln>
          <a:effectLst/>
        </p:spPr>
        <p:txBody>
          <a:bodyPr wrap="none" lIns="86493" tIns="43247" rIns="86493" bIns="43247" anchor="ctr" anchorCtr="1"/>
          <a:lstStyle/>
          <a:p>
            <a:pPr algn="ctr"/>
            <a:r>
              <a:rPr lang="en-US" sz="1400" b="1" dirty="0"/>
              <a:t>G</a:t>
            </a:r>
          </a:p>
        </p:txBody>
      </p:sp>
      <p:sp>
        <p:nvSpPr>
          <p:cNvPr id="32" name="Rectangle 337"/>
          <p:cNvSpPr>
            <a:spLocks noChangeArrowheads="1"/>
          </p:cNvSpPr>
          <p:nvPr/>
        </p:nvSpPr>
        <p:spPr bwMode="auto">
          <a:xfrm>
            <a:off x="7915120" y="4478867"/>
            <a:ext cx="953026" cy="245090"/>
          </a:xfrm>
          <a:prstGeom prst="rect">
            <a:avLst/>
          </a:prstGeom>
          <a:solidFill>
            <a:srgbClr val="FF0000"/>
          </a:solidFill>
          <a:ln w="12700" algn="ctr">
            <a:solidFill>
              <a:schemeClr val="tx1"/>
            </a:solidFill>
            <a:miter lim="800000"/>
            <a:headEnd/>
            <a:tailEnd/>
          </a:ln>
          <a:effectLst/>
        </p:spPr>
        <p:txBody>
          <a:bodyPr wrap="none" lIns="86493" tIns="43247" rIns="86493" bIns="43247" anchor="ctr" anchorCtr="1"/>
          <a:lstStyle/>
          <a:p>
            <a:pPr algn="ctr"/>
            <a:r>
              <a:rPr lang="en-US" sz="1400" b="1" dirty="0"/>
              <a:t>R</a:t>
            </a:r>
          </a:p>
        </p:txBody>
      </p:sp>
      <p:sp>
        <p:nvSpPr>
          <p:cNvPr id="33" name="Rectangle 338"/>
          <p:cNvSpPr>
            <a:spLocks noChangeArrowheads="1"/>
          </p:cNvSpPr>
          <p:nvPr/>
        </p:nvSpPr>
        <p:spPr bwMode="auto">
          <a:xfrm>
            <a:off x="7907089" y="2881852"/>
            <a:ext cx="953026" cy="245090"/>
          </a:xfrm>
          <a:prstGeom prst="rect">
            <a:avLst/>
          </a:prstGeom>
          <a:solidFill>
            <a:srgbClr val="CCFFCC"/>
          </a:solidFill>
          <a:ln w="12700" algn="ctr">
            <a:solidFill>
              <a:schemeClr val="tx1"/>
            </a:solidFill>
            <a:miter lim="800000"/>
            <a:headEnd/>
            <a:tailEnd/>
          </a:ln>
          <a:effectLst/>
        </p:spPr>
        <p:txBody>
          <a:bodyPr wrap="none" lIns="86493" tIns="43247" rIns="86493" bIns="43247" anchor="ctr"/>
          <a:lstStyle/>
          <a:p>
            <a:pPr algn="ctr"/>
            <a:r>
              <a:rPr lang="en-US" sz="1400" b="1" dirty="0"/>
              <a:t>S/C</a:t>
            </a:r>
          </a:p>
        </p:txBody>
      </p:sp>
      <p:sp>
        <p:nvSpPr>
          <p:cNvPr id="34" name="Rectangle 339"/>
          <p:cNvSpPr>
            <a:spLocks noChangeArrowheads="1"/>
          </p:cNvSpPr>
          <p:nvPr/>
        </p:nvSpPr>
        <p:spPr bwMode="auto">
          <a:xfrm>
            <a:off x="7916459" y="3697750"/>
            <a:ext cx="953026" cy="245090"/>
          </a:xfrm>
          <a:prstGeom prst="rect">
            <a:avLst/>
          </a:prstGeom>
          <a:solidFill>
            <a:srgbClr val="FFFF00"/>
          </a:solidFill>
          <a:ln w="12700" algn="ctr">
            <a:solidFill>
              <a:schemeClr val="tx1"/>
            </a:solidFill>
            <a:miter lim="800000"/>
            <a:headEnd/>
            <a:tailEnd/>
          </a:ln>
          <a:effectLst/>
        </p:spPr>
        <p:txBody>
          <a:bodyPr wrap="none" lIns="86493" tIns="43247" rIns="86493" bIns="43247" anchor="ctr" anchorCtr="1"/>
          <a:lstStyle/>
          <a:p>
            <a:pPr algn="ctr"/>
            <a:r>
              <a:rPr lang="en-US" sz="1400" b="1" dirty="0"/>
              <a:t>Y</a:t>
            </a:r>
          </a:p>
        </p:txBody>
      </p:sp>
      <p:sp>
        <p:nvSpPr>
          <p:cNvPr id="21" name="Line Callout 1 20"/>
          <p:cNvSpPr/>
          <p:nvPr/>
        </p:nvSpPr>
        <p:spPr>
          <a:xfrm>
            <a:off x="3962400" y="2508740"/>
            <a:ext cx="4953000" cy="609600"/>
          </a:xfrm>
          <a:prstGeom prst="borderCallout1">
            <a:avLst>
              <a:gd name="adj1" fmla="val 50825"/>
              <a:gd name="adj2" fmla="val -205"/>
              <a:gd name="adj3" fmla="val 166021"/>
              <a:gd name="adj4" fmla="val -797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fontAlgn="base"/>
            <a:r>
              <a:rPr lang="en-US" sz="1700" dirty="0" smtClean="0">
                <a:solidFill>
                  <a:schemeClr val="tx1"/>
                </a:solidFill>
                <a:latin typeface="Calibri" pitchFamily="34" charset="0"/>
              </a:rPr>
              <a:t>GOES-12 X-ray Imager has failed.  No recovery possible.</a:t>
            </a:r>
          </a:p>
        </p:txBody>
      </p:sp>
      <p:sp>
        <p:nvSpPr>
          <p:cNvPr id="22" name="Line Callout 1 21"/>
          <p:cNvSpPr/>
          <p:nvPr/>
        </p:nvSpPr>
        <p:spPr>
          <a:xfrm>
            <a:off x="3962400" y="3194540"/>
            <a:ext cx="4953000" cy="3048000"/>
          </a:xfrm>
          <a:prstGeom prst="borderCallout1">
            <a:avLst>
              <a:gd name="adj1" fmla="val 50825"/>
              <a:gd name="adj2" fmla="val -205"/>
              <a:gd name="adj3" fmla="val 50851"/>
              <a:gd name="adj4" fmla="val -659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fontAlgn="base"/>
            <a:r>
              <a:rPr lang="en-US" sz="1700" dirty="0" smtClean="0">
                <a:solidFill>
                  <a:schemeClr val="tx1"/>
                </a:solidFill>
                <a:latin typeface="Calibri" pitchFamily="34" charset="0"/>
              </a:rPr>
              <a:t>GOES-12 Inclination Control is non-operational.  No fuel remains for inclination control maneuvers. Code was loaded to mitigate image motion at slightly inclined orbit.  XGOHI (eXtended GOES High Inclination.) Users should expect a 4 minute delay from the time actually imaged.  As with the past GOES-10, users should also expect if there is a frame break during an image that the rest of the image will be lost.  Without XGOHI, the growing satellite inclination would continue to cause loops with an ever increasing "wobble".</a:t>
            </a:r>
          </a:p>
        </p:txBody>
      </p:sp>
      <p:sp>
        <p:nvSpPr>
          <p:cNvPr id="23" name="Line Callout 1 22"/>
          <p:cNvSpPr/>
          <p:nvPr/>
        </p:nvSpPr>
        <p:spPr>
          <a:xfrm>
            <a:off x="5257800" y="3095644"/>
            <a:ext cx="3200400" cy="762000"/>
          </a:xfrm>
          <a:prstGeom prst="borderCallout1">
            <a:avLst>
              <a:gd name="adj1" fmla="val 50825"/>
              <a:gd name="adj2" fmla="val -205"/>
              <a:gd name="adj3" fmla="val 33610"/>
              <a:gd name="adj4" fmla="val -94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nSpc>
                <a:spcPct val="89000"/>
              </a:lnSpc>
            </a:pPr>
            <a:r>
              <a:rPr lang="en-US" sz="1700" dirty="0" smtClean="0">
                <a:solidFill>
                  <a:schemeClr val="tx1"/>
                </a:solidFill>
                <a:latin typeface="Calibri" pitchFamily="34" charset="0"/>
              </a:rPr>
              <a:t>GOES-13 X-Ray Sensor Failed.  No x-ray space measurements being collected.  </a:t>
            </a:r>
          </a:p>
        </p:txBody>
      </p:sp>
      <p:sp>
        <p:nvSpPr>
          <p:cNvPr id="24" name="Line Callout 1 23"/>
          <p:cNvSpPr/>
          <p:nvPr/>
        </p:nvSpPr>
        <p:spPr>
          <a:xfrm>
            <a:off x="2738559" y="2325755"/>
            <a:ext cx="3456296" cy="1856096"/>
          </a:xfrm>
          <a:prstGeom prst="borderCallout1">
            <a:avLst>
              <a:gd name="adj1" fmla="val 49771"/>
              <a:gd name="adj2" fmla="val 100369"/>
              <a:gd name="adj3" fmla="val -8634"/>
              <a:gd name="adj4" fmla="val 11856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lvl="0">
              <a:lnSpc>
                <a:spcPct val="89000"/>
              </a:lnSpc>
              <a:defRPr/>
            </a:pPr>
            <a:r>
              <a:rPr lang="en-US" sz="1700" dirty="0" smtClean="0">
                <a:solidFill>
                  <a:schemeClr val="tx1"/>
                </a:solidFill>
                <a:latin typeface="Calibri" pitchFamily="34" charset="0"/>
              </a:rPr>
              <a:t>GOES-15  Sounder temperature control blanket is raised. Yaw flip at Equinox to keep Sun angle below cooler plane. Data outage and degraded products during each yaw flip maneuver and 28 hours of INR recovery period.  </a:t>
            </a:r>
            <a:endParaRPr lang="en-US" sz="1700" dirty="0">
              <a:solidFill>
                <a:schemeClr val="tx1"/>
              </a:solidFill>
              <a:latin typeface="Calibri" pitchFamily="34" charset="0"/>
            </a:endParaRPr>
          </a:p>
        </p:txBody>
      </p:sp>
      <p:sp>
        <p:nvSpPr>
          <p:cNvPr id="36" name="Line Callout 1 35"/>
          <p:cNvSpPr/>
          <p:nvPr/>
        </p:nvSpPr>
        <p:spPr>
          <a:xfrm>
            <a:off x="5257800" y="1752600"/>
            <a:ext cx="3200400" cy="1295400"/>
          </a:xfrm>
          <a:prstGeom prst="borderCallout1">
            <a:avLst>
              <a:gd name="adj1" fmla="val 49865"/>
              <a:gd name="adj2" fmla="val -81"/>
              <a:gd name="adj3" fmla="val 29798"/>
              <a:gd name="adj4" fmla="val -721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fontAlgn="base"/>
            <a:r>
              <a:rPr lang="en-US" sz="1600" dirty="0" smtClean="0">
                <a:solidFill>
                  <a:schemeClr val="tx1"/>
                </a:solidFill>
                <a:latin typeface="Arial" charset="0"/>
              </a:rPr>
              <a:t>Sounder short-wave channel noise</a:t>
            </a:r>
            <a:r>
              <a:rPr lang="en-US" sz="1700" dirty="0" smtClean="0">
                <a:solidFill>
                  <a:schemeClr val="tx1"/>
                </a:solidFill>
                <a:latin typeface="Calibri" pitchFamily="34" charset="0"/>
              </a:rPr>
              <a:t>.  Operating with both windings on.  Sounder out-gassing in October, 2012 improved noise levels.</a:t>
            </a:r>
          </a:p>
        </p:txBody>
      </p:sp>
      <p:sp>
        <p:nvSpPr>
          <p:cNvPr id="16" name="Line Callout 1 15"/>
          <p:cNvSpPr/>
          <p:nvPr/>
        </p:nvSpPr>
        <p:spPr>
          <a:xfrm>
            <a:off x="5257800" y="3903025"/>
            <a:ext cx="3200400" cy="897575"/>
          </a:xfrm>
          <a:prstGeom prst="borderCallout1">
            <a:avLst>
              <a:gd name="adj1" fmla="val 49865"/>
              <a:gd name="adj2" fmla="val -81"/>
              <a:gd name="adj3" fmla="val -28873"/>
              <a:gd name="adj4" fmla="val -1092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fontAlgn="base"/>
            <a:r>
              <a:rPr lang="en-US" sz="1700" dirty="0" smtClean="0">
                <a:solidFill>
                  <a:schemeClr val="tx1"/>
                </a:solidFill>
                <a:latin typeface="Calibri" pitchFamily="34" charset="0"/>
              </a:rPr>
              <a:t>SXI detector damage due to flare. User impact - 9 rows currently affected out of 512 total.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ntr" presetSubtype="0" fill="hold" grpId="2"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4" grpId="2" animBg="1"/>
      <p:bldP spid="36"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OES Flyout Schedule"/>
          <p:cNvPicPr>
            <a:picLocks noChangeAspect="1" noChangeArrowheads="1"/>
          </p:cNvPicPr>
          <p:nvPr/>
        </p:nvPicPr>
        <p:blipFill>
          <a:blip r:embed="rId3" cstate="print"/>
          <a:srcRect/>
          <a:stretch>
            <a:fillRect/>
          </a:stretch>
        </p:blipFill>
        <p:spPr bwMode="auto">
          <a:xfrm>
            <a:off x="838200" y="492304"/>
            <a:ext cx="7391400" cy="5775148"/>
          </a:xfrm>
          <a:prstGeom prst="rect">
            <a:avLst/>
          </a:prstGeom>
          <a:noFill/>
        </p:spPr>
      </p:pic>
      <p:sp>
        <p:nvSpPr>
          <p:cNvPr id="44034" name="Title 1"/>
          <p:cNvSpPr>
            <a:spLocks noGrp="1"/>
          </p:cNvSpPr>
          <p:nvPr>
            <p:ph type="title" idx="4294967295"/>
          </p:nvPr>
        </p:nvSpPr>
        <p:spPr>
          <a:xfrm>
            <a:off x="1771953" y="21133"/>
            <a:ext cx="5600095" cy="969467"/>
          </a:xfrm>
        </p:spPr>
        <p:txBody>
          <a:bodyPr>
            <a:normAutofit/>
          </a:bodyPr>
          <a:lstStyle/>
          <a:p>
            <a:pPr algn="ctr"/>
            <a:r>
              <a:rPr lang="en-US" dirty="0" smtClean="0"/>
              <a:t>GOES </a:t>
            </a:r>
            <a:r>
              <a:rPr lang="en-US" dirty="0" err="1" smtClean="0"/>
              <a:t>Flyout</a:t>
            </a:r>
            <a:r>
              <a:rPr lang="en-US" dirty="0" smtClean="0"/>
              <a:t> Schedule</a:t>
            </a:r>
          </a:p>
        </p:txBody>
      </p:sp>
      <p:pic>
        <p:nvPicPr>
          <p:cNvPr id="44035" name="Content Placeholder 3" descr="GOES-R_logo_v2.png"/>
          <p:cNvPicPr>
            <a:picLocks noGrp="1" noChangeAspect="1"/>
          </p:cNvPicPr>
          <p:nvPr>
            <p:ph idx="1"/>
          </p:nvPr>
        </p:nvPicPr>
        <p:blipFill>
          <a:blip r:embed="rId4" cstate="print"/>
          <a:srcRect/>
          <a:stretch>
            <a:fillRect/>
          </a:stretch>
        </p:blipFill>
        <p:spPr>
          <a:xfrm>
            <a:off x="7293429" y="7739"/>
            <a:ext cx="1850571" cy="1211461"/>
          </a:xfrm>
        </p:spPr>
      </p:pic>
      <p:sp>
        <p:nvSpPr>
          <p:cNvPr id="44037" name="Rectangle 6"/>
          <p:cNvSpPr>
            <a:spLocks noChangeArrowheads="1"/>
          </p:cNvSpPr>
          <p:nvPr/>
        </p:nvSpPr>
        <p:spPr bwMode="auto">
          <a:xfrm>
            <a:off x="457200" y="6229053"/>
            <a:ext cx="8001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5"/>
              </a:rPr>
              <a:t>http://www.nesdis.noaa.gov/FlyoutSchedules.html</a:t>
            </a:r>
            <a:r>
              <a:rPr lang="en-US" dirty="0"/>
              <a:t>   </a:t>
            </a:r>
            <a:r>
              <a:rPr lang="en-US" dirty="0" smtClean="0"/>
              <a:t>           </a:t>
            </a:r>
            <a:r>
              <a:rPr lang="en-US" dirty="0">
                <a:hlinkClick r:id="rId6"/>
              </a:rPr>
              <a:t>http://www.goes-r.gov</a:t>
            </a:r>
            <a:r>
              <a:rPr lang="en-US" dirty="0"/>
              <a:t> </a:t>
            </a:r>
          </a:p>
        </p:txBody>
      </p:sp>
      <p:sp>
        <p:nvSpPr>
          <p:cNvPr id="8" name="Rounded Rectangular Callout 7"/>
          <p:cNvSpPr/>
          <p:nvPr/>
        </p:nvSpPr>
        <p:spPr>
          <a:xfrm>
            <a:off x="5079128" y="1981200"/>
            <a:ext cx="3941134" cy="1905000"/>
          </a:xfrm>
          <a:prstGeom prst="wedgeRoundRectCallout">
            <a:avLst>
              <a:gd name="adj1" fmla="val -66166"/>
              <a:gd name="adj2" fmla="val -378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18694" y="2057400"/>
            <a:ext cx="4038600" cy="2142125"/>
          </a:xfrm>
          <a:prstGeom prst="rect">
            <a:avLst/>
          </a:prstGeom>
          <a:noFill/>
        </p:spPr>
        <p:txBody>
          <a:bodyPr wrap="square" rtlCol="0">
            <a:spAutoFit/>
          </a:bodyPr>
          <a:lstStyle/>
          <a:p>
            <a:pPr marL="342900" lvl="0" indent="-342900">
              <a:spcBef>
                <a:spcPct val="20000"/>
              </a:spcBef>
              <a:buFont typeface="Arial" pitchFamily="34" charset="0"/>
              <a:buChar char="•"/>
              <a:defRPr/>
            </a:pPr>
            <a:r>
              <a:rPr lang="en-US" dirty="0" smtClean="0"/>
              <a:t>GOES-12  was launched in July, 2001</a:t>
            </a:r>
          </a:p>
          <a:p>
            <a:pPr marL="342900" lvl="0" indent="-342900">
              <a:spcBef>
                <a:spcPct val="20000"/>
              </a:spcBef>
              <a:buFont typeface="Arial" pitchFamily="34" charset="0"/>
              <a:buChar char="•"/>
              <a:defRPr/>
            </a:pPr>
            <a:r>
              <a:rPr lang="en-US" dirty="0" smtClean="0"/>
              <a:t>Original plan was to serve South America for three years ending  in May, 2013</a:t>
            </a:r>
          </a:p>
          <a:p>
            <a:pPr marL="342900" lvl="0" indent="-342900">
              <a:spcBef>
                <a:spcPct val="20000"/>
              </a:spcBef>
              <a:buFont typeface="Arial" pitchFamily="34" charset="0"/>
              <a:buChar char="•"/>
              <a:defRPr/>
            </a:pPr>
            <a:r>
              <a:rPr lang="en-US" dirty="0" smtClean="0"/>
              <a:t>However, decommissioning is currently scheduled for August, 2013</a:t>
            </a:r>
          </a:p>
          <a:p>
            <a:endParaRPr lang="en-US" dirty="0"/>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Review of RSOs &amp; SRSOs</a:t>
            </a:r>
            <a:endParaRPr lang="en-US" dirty="0"/>
          </a:p>
        </p:txBody>
      </p:sp>
      <p:sp>
        <p:nvSpPr>
          <p:cNvPr id="3" name="Content Placeholder 2"/>
          <p:cNvSpPr>
            <a:spLocks noGrp="1"/>
          </p:cNvSpPr>
          <p:nvPr>
            <p:ph idx="1"/>
          </p:nvPr>
        </p:nvSpPr>
        <p:spPr>
          <a:xfrm>
            <a:off x="457200" y="1066800"/>
            <a:ext cx="8229600" cy="5334000"/>
          </a:xfrm>
        </p:spPr>
        <p:txBody>
          <a:bodyPr>
            <a:normAutofit fontScale="70000" lnSpcReduction="20000"/>
          </a:bodyPr>
          <a:lstStyle/>
          <a:p>
            <a:r>
              <a:rPr lang="en-US" dirty="0" smtClean="0"/>
              <a:t>GOES-Variable (GVAR) RSO/SRSO Plan provides increased frequency of scan transmissions </a:t>
            </a:r>
          </a:p>
          <a:p>
            <a:endParaRPr lang="en-US" dirty="0" smtClean="0"/>
          </a:p>
          <a:p>
            <a:r>
              <a:rPr lang="en-US" dirty="0" smtClean="0"/>
              <a:t>RSOs double the quantity of routine scan transmissions over CONUS in a half hour period to four (~7.5 minute intervals).  SRSOs (subset of RSOs) allow for 1 minute intervals.  Full disk scans still occur every 3 hours on or near synoptic times.  </a:t>
            </a:r>
          </a:p>
          <a:p>
            <a:endParaRPr lang="en-US" dirty="0" smtClean="0"/>
          </a:p>
          <a:p>
            <a:r>
              <a:rPr lang="en-US" dirty="0" smtClean="0"/>
              <a:t>Operational RSOs and Operational SRSOs (require approval from operational centers, including SAB) are submitted from requesting NWS users including SPC, NHC, HPC, CPHC, and NWS Forecast Offices through their regional focal points to the SDM, who submits request to ESPC Help Desk.  </a:t>
            </a:r>
          </a:p>
          <a:p>
            <a:endParaRPr lang="en-US" dirty="0" smtClean="0"/>
          </a:p>
          <a:p>
            <a:r>
              <a:rPr lang="en-US" dirty="0" smtClean="0"/>
              <a:t>Research SRSOs (do not require approval from operational centers) are submitted from Field Campaign technical POCs (e.g. Tim </a:t>
            </a:r>
            <a:r>
              <a:rPr lang="en-US" dirty="0" err="1" smtClean="0"/>
              <a:t>Schmit</a:t>
            </a:r>
            <a:r>
              <a:rPr lang="en-US" dirty="0" smtClean="0"/>
              <a:t>, Dan Lindsey) to SAB, who submits request to ESPC Help Desk.  </a:t>
            </a:r>
          </a:p>
        </p:txBody>
      </p:sp>
      <p:sp>
        <p:nvSpPr>
          <p:cNvPr id="4" name="Rectangle 3"/>
          <p:cNvSpPr/>
          <p:nvPr/>
        </p:nvSpPr>
        <p:spPr>
          <a:xfrm>
            <a:off x="0" y="6172200"/>
            <a:ext cx="9144000" cy="369332"/>
          </a:xfrm>
          <a:prstGeom prst="rect">
            <a:avLst/>
          </a:prstGeom>
        </p:spPr>
        <p:txBody>
          <a:bodyPr wrap="square">
            <a:spAutoFit/>
          </a:bodyPr>
          <a:lstStyle/>
          <a:p>
            <a:pPr algn="ctr"/>
            <a:r>
              <a:rPr lang="en-US" dirty="0" smtClean="0"/>
              <a:t>http://www.ospo.noaa.gov/Operations/GOES/schedules.html</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334000"/>
          </a:xfrm>
        </p:spPr>
        <p:txBody>
          <a:bodyPr>
            <a:normAutofit fontScale="77500" lnSpcReduction="20000"/>
          </a:bodyPr>
          <a:lstStyle/>
          <a:p>
            <a:r>
              <a:rPr lang="en-US" dirty="0" smtClean="0"/>
              <a:t>In both cases, SAB's role is to provide input on potential impact to critical warning services, in-progress or anticipated critical operations ,and other ESPC operational concerns.  </a:t>
            </a:r>
          </a:p>
          <a:p>
            <a:endParaRPr lang="en-US" dirty="0" smtClean="0"/>
          </a:p>
          <a:p>
            <a:r>
              <a:rPr lang="en-US" dirty="0" smtClean="0"/>
              <a:t>SRSO requests must include a lat/</a:t>
            </a:r>
            <a:r>
              <a:rPr lang="en-US" dirty="0" err="1" smtClean="0"/>
              <a:t>lon</a:t>
            </a:r>
            <a:r>
              <a:rPr lang="en-US" dirty="0" smtClean="0"/>
              <a:t> center point</a:t>
            </a:r>
          </a:p>
          <a:p>
            <a:endParaRPr lang="en-US" dirty="0" smtClean="0"/>
          </a:p>
          <a:p>
            <a:r>
              <a:rPr lang="en-US" dirty="0" smtClean="0"/>
              <a:t>There are automatic RSO triggers from SPC, TPC</a:t>
            </a:r>
          </a:p>
          <a:p>
            <a:endParaRPr lang="en-US" dirty="0" smtClean="0"/>
          </a:p>
          <a:p>
            <a:r>
              <a:rPr lang="en-US" dirty="0" smtClean="0"/>
              <a:t>RSO requests require 1 hour advance notice, except for "special sectors" (e.g., Hawaii, Alaska, Sitka), which require 2 hours notice.  SRSOs require 2 hours as well.  </a:t>
            </a:r>
          </a:p>
          <a:p>
            <a:endParaRPr lang="en-US" dirty="0" smtClean="0"/>
          </a:p>
          <a:p>
            <a:r>
              <a:rPr lang="en-US" dirty="0" smtClean="0"/>
              <a:t>It may take up to an hour to cancel an active RSO/SRSO. </a:t>
            </a:r>
            <a:endParaRPr lang="en-US" dirty="0"/>
          </a:p>
        </p:txBody>
      </p:sp>
      <p:sp>
        <p:nvSpPr>
          <p:cNvPr id="4" name="Rectangle 3"/>
          <p:cNvSpPr/>
          <p:nvPr/>
        </p:nvSpPr>
        <p:spPr>
          <a:xfrm>
            <a:off x="0" y="6172200"/>
            <a:ext cx="9144000" cy="369332"/>
          </a:xfrm>
          <a:prstGeom prst="rect">
            <a:avLst/>
          </a:prstGeom>
        </p:spPr>
        <p:txBody>
          <a:bodyPr wrap="square">
            <a:spAutoFit/>
          </a:bodyPr>
          <a:lstStyle/>
          <a:p>
            <a:pPr algn="ctr"/>
            <a:r>
              <a:rPr lang="en-US" dirty="0" smtClean="0"/>
              <a:t>http://www.ospo.noaa.gov/Operations/GOES/schedules.html</a:t>
            </a:r>
            <a:endParaRPr lang="en-US"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Review of RSOs &amp; SRSOs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err="1" smtClean="0"/>
              <a:t>Eumetsat</a:t>
            </a:r>
            <a:r>
              <a:rPr lang="en-US" dirty="0" smtClean="0"/>
              <a:t> GEOs</a:t>
            </a:r>
            <a:br>
              <a:rPr lang="en-US" dirty="0" smtClean="0"/>
            </a:br>
            <a:r>
              <a:rPr lang="en-US" dirty="0" smtClean="0"/>
              <a:t>Meteosat-10 Operational</a:t>
            </a:r>
            <a:endParaRPr lang="en-US" dirty="0"/>
          </a:p>
        </p:txBody>
      </p:sp>
      <p:sp>
        <p:nvSpPr>
          <p:cNvPr id="3" name="Content Placeholder 2"/>
          <p:cNvSpPr>
            <a:spLocks noGrp="1"/>
          </p:cNvSpPr>
          <p:nvPr>
            <p:ph idx="1"/>
          </p:nvPr>
        </p:nvSpPr>
        <p:spPr>
          <a:xfrm>
            <a:off x="304800" y="1295400"/>
            <a:ext cx="8229600" cy="5486400"/>
          </a:xfrm>
        </p:spPr>
        <p:txBody>
          <a:bodyPr>
            <a:normAutofit fontScale="77500" lnSpcReduction="20000"/>
          </a:bodyPr>
          <a:lstStyle/>
          <a:p>
            <a:r>
              <a:rPr lang="en-US" dirty="0" smtClean="0"/>
              <a:t>On January 21, Meteosat-10 replaced Meteosat-9 as EUMETSAT’s primary geostationary satellite at 0 degrees</a:t>
            </a:r>
          </a:p>
          <a:p>
            <a:r>
              <a:rPr lang="en-US" dirty="0" smtClean="0"/>
              <a:t>Prior to operations, Meteosat-10 data streaming tests (2-3 hours) were performed to validate users’ data ingest and processing systems</a:t>
            </a:r>
          </a:p>
          <a:p>
            <a:r>
              <a:rPr lang="en-US" dirty="0" smtClean="0"/>
              <a:t>User notifications were set out by NESDIS prior to each test period</a:t>
            </a:r>
          </a:p>
          <a:p>
            <a:pPr lvl="1"/>
            <a:r>
              <a:rPr lang="en-US" dirty="0" smtClean="0"/>
              <a:t>During the first test on Dec. 13, 2012, NESDIS discovered a “bug” in decrypting M-10 data at user sites</a:t>
            </a:r>
          </a:p>
          <a:p>
            <a:pPr lvl="2"/>
            <a:r>
              <a:rPr lang="en-US" dirty="0" smtClean="0"/>
              <a:t>After encryption key code reconfiguration changes were made, another test was performed on January 17, 2012</a:t>
            </a:r>
          </a:p>
          <a:p>
            <a:pPr lvl="3"/>
            <a:r>
              <a:rPr lang="en-US" dirty="0" smtClean="0"/>
              <a:t> this test also failed</a:t>
            </a:r>
          </a:p>
          <a:p>
            <a:pPr lvl="2"/>
            <a:r>
              <a:rPr lang="en-US" dirty="0" smtClean="0"/>
              <a:t>To avert additional user impacts while the investigation continued, NESDIS coordinated with EUMETSAT to send in-the-clear (unencrypted) Meteosat-10 data starting January 21</a:t>
            </a:r>
          </a:p>
          <a:p>
            <a:pPr lvl="3"/>
            <a:r>
              <a:rPr lang="en-US" dirty="0" smtClean="0"/>
              <a:t>This configuration enabled users to receive the full data set without degradation</a:t>
            </a:r>
          </a:p>
          <a:p>
            <a:pPr lvl="3"/>
            <a:endParaRPr lang="en-US" dirty="0"/>
          </a:p>
        </p:txBody>
      </p:sp>
      <p:pic>
        <p:nvPicPr>
          <p:cNvPr id="99330" name="Picture 2" descr="http://www.eumetsat.int/groups/ops/documents/image/tn_sat_mtg.jpg"/>
          <p:cNvPicPr>
            <a:picLocks noChangeAspect="1" noChangeArrowheads="1"/>
          </p:cNvPicPr>
          <p:nvPr/>
        </p:nvPicPr>
        <p:blipFill>
          <a:blip r:embed="rId2" cstate="print"/>
          <a:srcRect/>
          <a:stretch>
            <a:fillRect/>
          </a:stretch>
        </p:blipFill>
        <p:spPr bwMode="auto">
          <a:xfrm>
            <a:off x="7543800" y="95250"/>
            <a:ext cx="1428750" cy="142875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err="1" smtClean="0"/>
              <a:t>Eumetsat</a:t>
            </a:r>
            <a:r>
              <a:rPr lang="en-US" dirty="0" smtClean="0"/>
              <a:t> GEOs</a:t>
            </a:r>
            <a:br>
              <a:rPr lang="en-US" dirty="0" smtClean="0"/>
            </a:br>
            <a:r>
              <a:rPr lang="en-US" dirty="0" smtClean="0"/>
              <a:t>Meteosat-10 Operational</a:t>
            </a:r>
            <a:endParaRPr lang="en-US" dirty="0"/>
          </a:p>
        </p:txBody>
      </p:sp>
      <p:sp>
        <p:nvSpPr>
          <p:cNvPr id="3" name="Content Placeholder 2"/>
          <p:cNvSpPr>
            <a:spLocks noGrp="1"/>
          </p:cNvSpPr>
          <p:nvPr>
            <p:ph idx="1"/>
          </p:nvPr>
        </p:nvSpPr>
        <p:spPr>
          <a:xfrm>
            <a:off x="457200" y="1570037"/>
            <a:ext cx="8458200" cy="4906963"/>
          </a:xfrm>
        </p:spPr>
        <p:txBody>
          <a:bodyPr>
            <a:normAutofit fontScale="92500" lnSpcReduction="10000"/>
          </a:bodyPr>
          <a:lstStyle/>
          <a:p>
            <a:r>
              <a:rPr lang="en-US" dirty="0" smtClean="0"/>
              <a:t>On February 20 and 27, final encryption and user decryption validation tests were performed</a:t>
            </a:r>
          </a:p>
          <a:p>
            <a:pPr lvl="1"/>
            <a:r>
              <a:rPr lang="en-US" dirty="0" smtClean="0"/>
              <a:t>On February 27, Meteosat-10 standard rebroadcast via U.S. DOMSAT was restored</a:t>
            </a:r>
          </a:p>
          <a:p>
            <a:pPr lvl="2"/>
            <a:r>
              <a:rPr lang="en-US" dirty="0" smtClean="0"/>
              <a:t>All users reported successful decryption</a:t>
            </a:r>
          </a:p>
          <a:p>
            <a:r>
              <a:rPr lang="en-US" dirty="0" smtClean="0"/>
              <a:t>Present</a:t>
            </a:r>
          </a:p>
          <a:p>
            <a:pPr lvl="1"/>
            <a:r>
              <a:rPr lang="en-US" dirty="0" smtClean="0"/>
              <a:t>Meteosat-10 and Meteosat-9 split primary duties at 0° and 3.5° East (backup status)</a:t>
            </a:r>
          </a:p>
          <a:p>
            <a:pPr lvl="1"/>
            <a:r>
              <a:rPr lang="en-US" dirty="0" smtClean="0"/>
              <a:t>Meteosat-8 is at 9.5° East </a:t>
            </a:r>
          </a:p>
          <a:p>
            <a:pPr lvl="1"/>
            <a:r>
              <a:rPr lang="en-US" dirty="0" smtClean="0"/>
              <a:t>Meteosat-7 is over Indian Ocean at 57.5° East </a:t>
            </a:r>
          </a:p>
          <a:p>
            <a:r>
              <a:rPr lang="en-US" dirty="0" smtClean="0"/>
              <a:t>Future – Might switch 8 and 9 positions (next slide)</a:t>
            </a:r>
          </a:p>
        </p:txBody>
      </p:sp>
      <p:pic>
        <p:nvPicPr>
          <p:cNvPr id="4" name="Picture 2" descr="http://www.eumetsat.int/groups/ops/documents/image/tn_sat_mtg.jpg"/>
          <p:cNvPicPr>
            <a:picLocks noChangeAspect="1" noChangeArrowheads="1"/>
          </p:cNvPicPr>
          <p:nvPr/>
        </p:nvPicPr>
        <p:blipFill>
          <a:blip r:embed="rId2" cstate="print"/>
          <a:srcRect/>
          <a:stretch>
            <a:fillRect/>
          </a:stretch>
        </p:blipFill>
        <p:spPr bwMode="auto">
          <a:xfrm>
            <a:off x="7543800" y="95250"/>
            <a:ext cx="1428750" cy="142875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76200"/>
            <a:ext cx="8229600" cy="762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Eumetsat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GEOs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7" descr="noname.png"/>
          <p:cNvPicPr>
            <a:picLocks noChangeAspect="1"/>
          </p:cNvPicPr>
          <p:nvPr/>
        </p:nvPicPr>
        <p:blipFill>
          <a:blip r:embed="rId3" cstate="print"/>
          <a:stretch>
            <a:fillRect/>
          </a:stretch>
        </p:blipFill>
        <p:spPr>
          <a:xfrm>
            <a:off x="242887" y="785812"/>
            <a:ext cx="8658225" cy="5286375"/>
          </a:xfrm>
          <a:prstGeom prst="rect">
            <a:avLst/>
          </a:prstGeom>
        </p:spPr>
      </p:pic>
      <p:sp>
        <p:nvSpPr>
          <p:cNvPr id="9" name="Rectangle 8"/>
          <p:cNvSpPr/>
          <p:nvPr/>
        </p:nvSpPr>
        <p:spPr>
          <a:xfrm>
            <a:off x="762000" y="5943600"/>
            <a:ext cx="8053487" cy="646331"/>
          </a:xfrm>
          <a:prstGeom prst="rect">
            <a:avLst/>
          </a:prstGeom>
        </p:spPr>
        <p:txBody>
          <a:bodyPr wrap="none">
            <a:spAutoFit/>
          </a:bodyPr>
          <a:lstStyle/>
          <a:p>
            <a:r>
              <a:rPr lang="en-US" dirty="0" smtClean="0"/>
              <a:t>Slide from AMS - June 2012</a:t>
            </a:r>
          </a:p>
          <a:p>
            <a:r>
              <a:rPr lang="en-US" dirty="0" smtClean="0"/>
              <a:t>Meteosat-7 was supposed to reach end of life in 2014, but now extended 3 years. </a:t>
            </a:r>
            <a:endParaRPr lang="en-US" dirty="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to Content Providers!</a:t>
            </a:r>
            <a:endParaRPr lang="en-US" dirty="0"/>
          </a:p>
        </p:txBody>
      </p:sp>
      <p:sp>
        <p:nvSpPr>
          <p:cNvPr id="3" name="Content Placeholder 2"/>
          <p:cNvSpPr>
            <a:spLocks noGrp="1"/>
          </p:cNvSpPr>
          <p:nvPr>
            <p:ph sz="half" idx="1"/>
          </p:nvPr>
        </p:nvSpPr>
        <p:spPr>
          <a:xfrm>
            <a:off x="609600" y="1600200"/>
            <a:ext cx="4038600" cy="4525963"/>
          </a:xfrm>
        </p:spPr>
        <p:txBody>
          <a:bodyPr>
            <a:normAutofit lnSpcReduction="10000"/>
          </a:bodyPr>
          <a:lstStyle/>
          <a:p>
            <a:pPr>
              <a:buNone/>
            </a:pPr>
            <a:r>
              <a:rPr lang="en-US" dirty="0" smtClean="0"/>
              <a:t>NESDIS / OSPO / MOD</a:t>
            </a:r>
          </a:p>
          <a:p>
            <a:r>
              <a:rPr lang="en-US" dirty="0" smtClean="0"/>
              <a:t>Kevin Ludlum</a:t>
            </a:r>
          </a:p>
          <a:p>
            <a:r>
              <a:rPr lang="en-US" dirty="0" smtClean="0"/>
              <a:t>John </a:t>
            </a:r>
            <a:r>
              <a:rPr lang="en-US" dirty="0" err="1" smtClean="0"/>
              <a:t>Tsui</a:t>
            </a:r>
            <a:endParaRPr lang="en-US" dirty="0" smtClean="0"/>
          </a:p>
          <a:p>
            <a:r>
              <a:rPr lang="en-US" dirty="0" smtClean="0"/>
              <a:t>Renee Smith</a:t>
            </a:r>
          </a:p>
          <a:p>
            <a:r>
              <a:rPr lang="en-US" dirty="0" smtClean="0"/>
              <a:t>Dong Han</a:t>
            </a:r>
          </a:p>
          <a:p>
            <a:r>
              <a:rPr lang="en-US" dirty="0" smtClean="0"/>
              <a:t>Chris </a:t>
            </a:r>
            <a:r>
              <a:rPr lang="en-US" dirty="0" err="1" smtClean="0"/>
              <a:t>Sisko</a:t>
            </a:r>
            <a:endParaRPr lang="en-US" dirty="0" smtClean="0"/>
          </a:p>
          <a:p>
            <a:endParaRPr lang="en-US" dirty="0"/>
          </a:p>
        </p:txBody>
      </p:sp>
      <p:sp>
        <p:nvSpPr>
          <p:cNvPr id="4" name="Content Placeholder 3"/>
          <p:cNvSpPr>
            <a:spLocks noGrp="1"/>
          </p:cNvSpPr>
          <p:nvPr>
            <p:ph sz="half" idx="2"/>
          </p:nvPr>
        </p:nvSpPr>
        <p:spPr/>
        <p:txBody>
          <a:bodyPr>
            <a:normAutofit lnSpcReduction="10000"/>
          </a:bodyPr>
          <a:lstStyle/>
          <a:p>
            <a:pPr>
              <a:buNone/>
            </a:pPr>
            <a:r>
              <a:rPr lang="en-US" dirty="0" smtClean="0"/>
              <a:t>NESDIS / OSPO / SPSD</a:t>
            </a:r>
          </a:p>
          <a:p>
            <a:r>
              <a:rPr lang="en-US" dirty="0" smtClean="0"/>
              <a:t>Natalia </a:t>
            </a:r>
            <a:r>
              <a:rPr lang="en-US" dirty="0" err="1" smtClean="0"/>
              <a:t>Donoho</a:t>
            </a:r>
            <a:endParaRPr lang="en-US" dirty="0" smtClean="0"/>
          </a:p>
          <a:p>
            <a:r>
              <a:rPr lang="en-US" dirty="0" smtClean="0"/>
              <a:t>John Paquette</a:t>
            </a:r>
          </a:p>
          <a:p>
            <a:r>
              <a:rPr lang="en-US" dirty="0" smtClean="0"/>
              <a:t>Tom </a:t>
            </a:r>
            <a:r>
              <a:rPr lang="en-US" dirty="0" err="1" smtClean="0"/>
              <a:t>Renkevens</a:t>
            </a:r>
            <a:endParaRPr lang="en-US" dirty="0" smtClean="0"/>
          </a:p>
          <a:p>
            <a:r>
              <a:rPr lang="en-US" dirty="0" smtClean="0"/>
              <a:t>Antonio Irving</a:t>
            </a:r>
          </a:p>
          <a:p>
            <a:r>
              <a:rPr lang="en-US" dirty="0" err="1" smtClean="0"/>
              <a:t>Hanjun</a:t>
            </a:r>
            <a:r>
              <a:rPr lang="en-US" dirty="0" smtClean="0"/>
              <a:t> Ding</a:t>
            </a:r>
          </a:p>
          <a:p>
            <a:r>
              <a:rPr lang="en-US" dirty="0" err="1" smtClean="0"/>
              <a:t>Zhaohui</a:t>
            </a:r>
            <a:r>
              <a:rPr lang="en-US" dirty="0" smtClean="0"/>
              <a:t> Cheng</a:t>
            </a:r>
          </a:p>
          <a:p>
            <a:r>
              <a:rPr lang="en-US" dirty="0" smtClean="0"/>
              <a:t>A.K. Sharma</a:t>
            </a:r>
          </a:p>
          <a:p>
            <a:r>
              <a:rPr lang="en-US" dirty="0" err="1" smtClean="0"/>
              <a:t>Liqun</a:t>
            </a:r>
            <a:r>
              <a:rPr lang="en-US" dirty="0" smtClean="0"/>
              <a:t> Ma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0"/>
            <a:ext cx="8229600" cy="1143000"/>
          </a:xfrm>
        </p:spPr>
        <p:txBody>
          <a:bodyPr>
            <a:noAutofit/>
          </a:bodyPr>
          <a:lstStyle/>
          <a:p>
            <a:pPr algn="ctr"/>
            <a:r>
              <a:rPr lang="en-US" sz="3400" dirty="0" smtClean="0"/>
              <a:t>JMA GEOs</a:t>
            </a:r>
            <a:br>
              <a:rPr lang="en-US" sz="3400" dirty="0" smtClean="0"/>
            </a:br>
            <a:r>
              <a:rPr lang="en-US" sz="3400" dirty="0" smtClean="0"/>
              <a:t>Himawari-8/9 (sunflower)</a:t>
            </a:r>
          </a:p>
        </p:txBody>
      </p:sp>
      <p:sp>
        <p:nvSpPr>
          <p:cNvPr id="12" name="Content Placeholder 11"/>
          <p:cNvSpPr>
            <a:spLocks noGrp="1"/>
          </p:cNvSpPr>
          <p:nvPr>
            <p:ph idx="1"/>
          </p:nvPr>
        </p:nvSpPr>
        <p:spPr>
          <a:xfrm>
            <a:off x="457200" y="4402535"/>
            <a:ext cx="8229600" cy="1477963"/>
          </a:xfrm>
        </p:spPr>
        <p:txBody>
          <a:bodyPr>
            <a:noAutofit/>
          </a:bodyPr>
          <a:lstStyle/>
          <a:p>
            <a:r>
              <a:rPr lang="en-US" sz="1900" dirty="0" smtClean="0"/>
              <a:t>There is no L-band on these satellites.  There is dialogue with JMA and COPC partners on if/how to get data back to the U.S.</a:t>
            </a:r>
          </a:p>
          <a:p>
            <a:r>
              <a:rPr lang="en-US" sz="1900" dirty="0" smtClean="0"/>
              <a:t>JMA plans to launch Himawari-8 in 2014 and transition to operations in 2016</a:t>
            </a:r>
          </a:p>
          <a:p>
            <a:r>
              <a:rPr lang="en-US" sz="1900" dirty="0" smtClean="0"/>
              <a:t>The launch of Himawari-9 for in-orbit standby is also scheduled in 2016 </a:t>
            </a:r>
          </a:p>
          <a:p>
            <a:r>
              <a:rPr lang="en-US" sz="1900" dirty="0" smtClean="0"/>
              <a:t>Himawari-8/9 will be in operation around 140 degrees East covering the East Asia and the Western Pacific</a:t>
            </a:r>
          </a:p>
        </p:txBody>
      </p:sp>
      <p:pic>
        <p:nvPicPr>
          <p:cNvPr id="108547" name="Picture 3"/>
          <p:cNvPicPr>
            <a:picLocks noChangeAspect="1" noChangeArrowheads="1"/>
          </p:cNvPicPr>
          <p:nvPr/>
        </p:nvPicPr>
        <p:blipFill>
          <a:blip r:embed="rId3" cstate="screen"/>
          <a:srcRect/>
          <a:stretch>
            <a:fillRect/>
          </a:stretch>
        </p:blipFill>
        <p:spPr bwMode="auto">
          <a:xfrm>
            <a:off x="258764" y="1227535"/>
            <a:ext cx="8626475" cy="3267075"/>
          </a:xfrm>
          <a:prstGeom prst="rect">
            <a:avLst/>
          </a:prstGeom>
          <a:noFill/>
          <a:ln w="9525">
            <a:noFill/>
            <a:miter lim="800000"/>
            <a:headEnd/>
            <a:tailEnd/>
          </a:ln>
          <a:effectLst/>
        </p:spPr>
      </p:pic>
      <p:pic>
        <p:nvPicPr>
          <p:cNvPr id="44034" name="Picture 2" descr="Himawari-8, Himawari-9"/>
          <p:cNvPicPr>
            <a:picLocks noChangeAspect="1" noChangeArrowheads="1"/>
          </p:cNvPicPr>
          <p:nvPr/>
        </p:nvPicPr>
        <p:blipFill>
          <a:blip r:embed="rId4" cstate="print"/>
          <a:srcRect/>
          <a:stretch>
            <a:fillRect/>
          </a:stretch>
        </p:blipFill>
        <p:spPr bwMode="auto">
          <a:xfrm>
            <a:off x="7620000" y="228600"/>
            <a:ext cx="1295400" cy="129540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0"/>
            <a:ext cx="8229600" cy="1143000"/>
          </a:xfrm>
        </p:spPr>
        <p:txBody>
          <a:bodyPr>
            <a:normAutofit fontScale="90000"/>
          </a:bodyPr>
          <a:lstStyle/>
          <a:p>
            <a:r>
              <a:rPr lang="en-US" dirty="0" smtClean="0"/>
              <a:t>JMA GEOs</a:t>
            </a:r>
            <a:br>
              <a:rPr lang="en-US" dirty="0" smtClean="0"/>
            </a:br>
            <a:r>
              <a:rPr lang="en-US" dirty="0" smtClean="0"/>
              <a:t>MTSAT-2 Transition to Himawari-8</a:t>
            </a:r>
            <a:endParaRPr lang="en-US" dirty="0"/>
          </a:p>
        </p:txBody>
      </p:sp>
      <p:sp>
        <p:nvSpPr>
          <p:cNvPr id="5" name="Content Placeholder 4"/>
          <p:cNvSpPr>
            <a:spLocks noGrp="1"/>
          </p:cNvSpPr>
          <p:nvPr>
            <p:ph idx="1"/>
          </p:nvPr>
        </p:nvSpPr>
        <p:spPr>
          <a:xfrm>
            <a:off x="457200" y="1219200"/>
            <a:ext cx="8229600" cy="5334000"/>
          </a:xfrm>
        </p:spPr>
        <p:txBody>
          <a:bodyPr>
            <a:normAutofit lnSpcReduction="10000"/>
          </a:bodyPr>
          <a:lstStyle/>
          <a:p>
            <a:r>
              <a:rPr lang="en-US" sz="1600" dirty="0" smtClean="0"/>
              <a:t>Himawari-8 will replace MTSAT-2 operations at 140E in 2016</a:t>
            </a:r>
          </a:p>
          <a:p>
            <a:pPr lvl="1"/>
            <a:r>
              <a:rPr lang="en-US" sz="1600" dirty="0" smtClean="0"/>
              <a:t>H-8 is analogous to GOES-R having 16 spectral channels at the same and temporal resolutions</a:t>
            </a:r>
          </a:p>
          <a:p>
            <a:pPr lvl="1"/>
            <a:r>
              <a:rPr lang="en-US" sz="1600" dirty="0" smtClean="0"/>
              <a:t>However, H-8 will not have a transponder for DRO users</a:t>
            </a:r>
          </a:p>
          <a:p>
            <a:pPr lvl="1"/>
            <a:r>
              <a:rPr lang="en-US" sz="1600" dirty="0" smtClean="0"/>
              <a:t>In the absence of a transponder, JMA plans to provide the data set via the Internet to serve users</a:t>
            </a:r>
          </a:p>
          <a:p>
            <a:pPr lvl="1"/>
            <a:r>
              <a:rPr lang="en-US" sz="1600" dirty="0" smtClean="0"/>
              <a:t>Internet access being deemed unacceptable to support real-time data requirements, NOAA is investigating other communication options to retransmit real-time H-8 data from JMA to the U.S. including Guam and NWS PR:</a:t>
            </a:r>
          </a:p>
          <a:p>
            <a:pPr lvl="2"/>
            <a:r>
              <a:rPr lang="en-US" sz="1600" dirty="0" smtClean="0"/>
              <a:t>Using a provided COMSAT from JMA to rebroadcast an equivalent MTSAT spectral channel (current set available to users) from the Himawari-8 Advanced </a:t>
            </a:r>
            <a:r>
              <a:rPr lang="en-US" sz="1600" dirty="0" err="1" smtClean="0"/>
              <a:t>Himawari</a:t>
            </a:r>
            <a:r>
              <a:rPr lang="en-US" sz="1600" dirty="0" smtClean="0"/>
              <a:t> Imager  (AHI)</a:t>
            </a:r>
          </a:p>
          <a:p>
            <a:pPr lvl="3"/>
            <a:r>
              <a:rPr lang="en-US" sz="1600" dirty="0" smtClean="0"/>
              <a:t>COMSAT testing scheduled by JMA for mid-March 2013</a:t>
            </a:r>
          </a:p>
          <a:p>
            <a:pPr lvl="4"/>
            <a:r>
              <a:rPr lang="en-US" sz="1600" dirty="0" smtClean="0"/>
              <a:t>Results will be relayed to NOAA/NESDIS</a:t>
            </a:r>
          </a:p>
          <a:p>
            <a:pPr lvl="3"/>
            <a:r>
              <a:rPr lang="en-US" sz="1600" dirty="0" smtClean="0"/>
              <a:t>FD scans will be available every 10 minutes versus the current hourly and NH every 30 minutes </a:t>
            </a:r>
          </a:p>
          <a:p>
            <a:pPr lvl="2"/>
            <a:r>
              <a:rPr lang="en-US" sz="1600" dirty="0" smtClean="0"/>
              <a:t>Using a dedicated link from JMA to NOAA/NESDIS to retransmit a sub-set or all spectral channels from AHI</a:t>
            </a:r>
          </a:p>
          <a:p>
            <a:pPr lvl="3"/>
            <a:r>
              <a:rPr lang="en-US" sz="1600" dirty="0" smtClean="0"/>
              <a:t>This is highest user priority conditional on availability of funds</a:t>
            </a:r>
          </a:p>
          <a:p>
            <a:pPr lvl="1"/>
            <a:r>
              <a:rPr lang="en-US" sz="1600" dirty="0" smtClean="0"/>
              <a:t>Bottom line – The situation is dynamic.  There is a plan and desire to obtain all data; however, there may ultimately be some sacrifice… spatial, temporal, spectral.  </a:t>
            </a:r>
          </a:p>
        </p:txBody>
      </p:sp>
      <p:pic>
        <p:nvPicPr>
          <p:cNvPr id="7" name="Picture 2" descr="Himawari-8, Himawari-9"/>
          <p:cNvPicPr>
            <a:picLocks noChangeAspect="1" noChangeArrowheads="1"/>
          </p:cNvPicPr>
          <p:nvPr/>
        </p:nvPicPr>
        <p:blipFill>
          <a:blip r:embed="rId2" cstate="print"/>
          <a:srcRect/>
          <a:stretch>
            <a:fillRect/>
          </a:stretch>
        </p:blipFill>
        <p:spPr bwMode="auto">
          <a:xfrm>
            <a:off x="7620000" y="228600"/>
            <a:ext cx="1295400" cy="129540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03496" y="0"/>
            <a:ext cx="8915400" cy="1303734"/>
          </a:xfrm>
          <a:prstGeom prst="rect">
            <a:avLst/>
          </a:prstGeom>
          <a:noFill/>
        </p:spPr>
        <p:txBody>
          <a:bodyPr lIns="86493" tIns="43247" rIns="86493" bIns="43247">
            <a:normAutofit fontScale="92500" lnSpcReduction="20000"/>
          </a:bodyPr>
          <a:lstStyle/>
          <a:p>
            <a:pPr defTabSz="914485" eaLnBrk="0" hangingPunct="0">
              <a:defRPr/>
            </a:pPr>
            <a:endParaRPr lang="en-US" sz="2800" kern="0" dirty="0" smtClean="0">
              <a:latin typeface="+mj-lt"/>
              <a:ea typeface="+mj-ea"/>
              <a:cs typeface="+mj-cs"/>
            </a:endParaRPr>
          </a:p>
          <a:p>
            <a:pPr defTabSz="914485" eaLnBrk="0" hangingPunct="0">
              <a:defRPr/>
            </a:pPr>
            <a:r>
              <a:rPr lang="en-US" sz="4800" kern="0" dirty="0" smtClean="0">
                <a:latin typeface="+mj-lt"/>
                <a:ea typeface="+mj-ea"/>
                <a:cs typeface="+mj-cs"/>
              </a:rPr>
              <a:t>  POES </a:t>
            </a:r>
            <a:r>
              <a:rPr lang="en-US" sz="4800" kern="0" dirty="0">
                <a:latin typeface="+mj-lt"/>
                <a:ea typeface="+mj-ea"/>
                <a:cs typeface="+mj-cs"/>
              </a:rPr>
              <a:t>Status </a:t>
            </a:r>
            <a:r>
              <a:rPr lang="en-US" sz="4800" kern="0" dirty="0" smtClean="0">
                <a:latin typeface="+mj-lt"/>
                <a:ea typeface="+mj-ea"/>
                <a:cs typeface="+mj-cs"/>
              </a:rPr>
              <a:t>(Mar 4, 2013)</a:t>
            </a:r>
            <a:r>
              <a:rPr lang="en-US" sz="4800" kern="0" dirty="0">
                <a:latin typeface="+mj-lt"/>
                <a:ea typeface="+mj-ea"/>
                <a:cs typeface="+mj-cs"/>
              </a:rPr>
              <a:t/>
            </a:r>
            <a:br>
              <a:rPr lang="en-US" sz="4800" kern="0" dirty="0">
                <a:latin typeface="+mj-lt"/>
                <a:ea typeface="+mj-ea"/>
                <a:cs typeface="+mj-cs"/>
              </a:rPr>
            </a:br>
            <a:r>
              <a:rPr lang="en-US" sz="2400" kern="0" dirty="0" smtClean="0">
                <a:latin typeface="+mj-lt"/>
                <a:ea typeface="+mj-ea"/>
                <a:cs typeface="+mj-cs"/>
              </a:rPr>
              <a:t>     http</a:t>
            </a:r>
            <a:r>
              <a:rPr lang="en-US" sz="2400" kern="0" dirty="0">
                <a:latin typeface="+mj-lt"/>
                <a:ea typeface="+mj-ea"/>
                <a:cs typeface="+mj-cs"/>
              </a:rPr>
              <a:t>://www.oso.noaa.gov/poesstatus/index.asp</a:t>
            </a:r>
          </a:p>
        </p:txBody>
      </p:sp>
      <p:graphicFrame>
        <p:nvGraphicFramePr>
          <p:cNvPr id="21" name="Group 246"/>
          <p:cNvGraphicFramePr>
            <a:graphicFrameLocks/>
          </p:cNvGraphicFramePr>
          <p:nvPr/>
        </p:nvGraphicFramePr>
        <p:xfrm>
          <a:off x="6216119" y="187218"/>
          <a:ext cx="2700157" cy="977270"/>
        </p:xfrm>
        <a:graphic>
          <a:graphicData uri="http://schemas.openxmlformats.org/drawingml/2006/table">
            <a:tbl>
              <a:tblPr/>
              <a:tblGrid>
                <a:gridCol w="2084715"/>
                <a:gridCol w="615442"/>
              </a:tblGrid>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G</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Spacecraft Issue but no User Impact</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S/C</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 with Limitation</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Y</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Non-Operational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R</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Not Applicable</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N/A</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4" name="Group 248"/>
          <p:cNvGraphicFramePr>
            <a:graphicFrameLocks noGrp="1"/>
          </p:cNvGraphicFramePr>
          <p:nvPr/>
        </p:nvGraphicFramePr>
        <p:xfrm>
          <a:off x="488300" y="1371600"/>
          <a:ext cx="8217202" cy="5092015"/>
        </p:xfrm>
        <a:graphic>
          <a:graphicData uri="http://schemas.openxmlformats.org/drawingml/2006/table">
            <a:tbl>
              <a:tblPr>
                <a:effectLst>
                  <a:outerShdw sx="1000" sy="1000" algn="ctr" rotWithShape="0">
                    <a:srgbClr val="000000"/>
                  </a:outerShdw>
                </a:effectLst>
              </a:tblPr>
              <a:tblGrid>
                <a:gridCol w="1640417"/>
                <a:gridCol w="1097643"/>
                <a:gridCol w="1096130"/>
                <a:gridCol w="1096131"/>
                <a:gridCol w="1093107"/>
                <a:gridCol w="1097643"/>
                <a:gridCol w="1096131"/>
              </a:tblGrid>
              <a:tr h="24110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METOP-A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NOAA-15</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Launch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Feb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Jun 2002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Sep 2000</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Operational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Jun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Aug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Mar 2001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Dec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Mission Data Category</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Payload Instruments</a:t>
                      </a:r>
                    </a:p>
                  </a:txBody>
                  <a:tcPr marL="87086" marR="87086" marT="42863" marB="42863"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AVHRR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(11)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HIRS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(28)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Y(14)</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(6)</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AMSU-A1</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(4)</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Y(21)</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AMSU-A2</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AMSU-B</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(12)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MHS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SEM</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SBUV</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S/C (9)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(29)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9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Telemetry, Command &amp;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ADACS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(27)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EPS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rPr>
                        <a:t>Thermal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Communications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S/C (5)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Y(23)</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APT/LRPT</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SAR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Y(24)</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oup 248"/>
          <p:cNvGraphicFramePr>
            <a:graphicFrameLocks noGrp="1"/>
          </p:cNvGraphicFramePr>
          <p:nvPr/>
        </p:nvGraphicFramePr>
        <p:xfrm>
          <a:off x="488300" y="1371600"/>
          <a:ext cx="8217202" cy="5092015"/>
        </p:xfrm>
        <a:graphic>
          <a:graphicData uri="http://schemas.openxmlformats.org/drawingml/2006/table">
            <a:tbl>
              <a:tblPr>
                <a:effectLst>
                  <a:outerShdw sx="1000" sy="1000" algn="ctr" rotWithShape="0">
                    <a:srgbClr val="000000"/>
                  </a:outerShdw>
                </a:effectLst>
              </a:tblPr>
              <a:tblGrid>
                <a:gridCol w="1640417"/>
                <a:gridCol w="1097643"/>
                <a:gridCol w="1096130"/>
                <a:gridCol w="1096131"/>
                <a:gridCol w="1093107"/>
                <a:gridCol w="1097643"/>
                <a:gridCol w="1096131"/>
              </a:tblGrid>
              <a:tr h="24110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METOP-A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NOAA-15</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Launch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Feb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Jun 2002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Sep 2000</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Operational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Jun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Aug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Mar 2001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Dec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Mission Data Category</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Payload Instruments</a:t>
                      </a:r>
                    </a:p>
                  </a:txBody>
                  <a:tcPr marL="87086" marR="87086" marT="42863" marB="42863"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AVHRR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(11)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HIRS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(28)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Y(14)</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(6)</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AMSU-A1</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(4)</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Y(21)</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AMSU-A2</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AMSU-B</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(12)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MHS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SEM</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SBUV</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S/C (9)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(29)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9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Telemetry, Command &amp;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ADACS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(27)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EPS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rPr>
                        <a:t>Thermal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Communications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S/C (5)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Y(23)</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APT/LRPT</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 (2)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R(18)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SAR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Y(24)</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4" name="Line Callout 1 3"/>
          <p:cNvSpPr/>
          <p:nvPr/>
        </p:nvSpPr>
        <p:spPr>
          <a:xfrm>
            <a:off x="3345800" y="5392045"/>
            <a:ext cx="2394857" cy="571500"/>
          </a:xfrm>
          <a:prstGeom prst="borderCallout1">
            <a:avLst>
              <a:gd name="adj1" fmla="val 50825"/>
              <a:gd name="adj2" fmla="val -205"/>
              <a:gd name="adj3" fmla="val 56734"/>
              <a:gd name="adj4" fmla="val -880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fontAlgn="base"/>
            <a:r>
              <a:rPr lang="en-US" sz="1700" dirty="0" smtClean="0">
                <a:solidFill>
                  <a:schemeClr val="tx1"/>
                </a:solidFill>
                <a:latin typeface="Calibri" pitchFamily="34" charset="0"/>
              </a:rPr>
              <a:t>Transmitter off, no LRPT</a:t>
            </a:r>
          </a:p>
        </p:txBody>
      </p:sp>
      <p:sp>
        <p:nvSpPr>
          <p:cNvPr id="5" name="Line Callout 1 4"/>
          <p:cNvSpPr/>
          <p:nvPr/>
        </p:nvSpPr>
        <p:spPr>
          <a:xfrm>
            <a:off x="2257229" y="2534545"/>
            <a:ext cx="3048000" cy="361055"/>
          </a:xfrm>
          <a:prstGeom prst="borderCallout1">
            <a:avLst>
              <a:gd name="adj1" fmla="val 50637"/>
              <a:gd name="adj2" fmla="val 100287"/>
              <a:gd name="adj3" fmla="val 11103"/>
              <a:gd name="adj4" fmla="val 11272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nSpc>
                <a:spcPct val="89000"/>
              </a:lnSpc>
            </a:pPr>
            <a:r>
              <a:rPr lang="en-US" sz="1700" dirty="0" smtClean="0">
                <a:solidFill>
                  <a:schemeClr val="tx1"/>
                </a:solidFill>
                <a:latin typeface="Calibri" pitchFamily="34" charset="0"/>
              </a:rPr>
              <a:t>AVHRR Scan Motor Failed</a:t>
            </a:r>
          </a:p>
        </p:txBody>
      </p:sp>
      <p:sp>
        <p:nvSpPr>
          <p:cNvPr id="6" name="Line Callout 1 5"/>
          <p:cNvSpPr/>
          <p:nvPr/>
        </p:nvSpPr>
        <p:spPr>
          <a:xfrm>
            <a:off x="5450371" y="2534545"/>
            <a:ext cx="2975429" cy="500063"/>
          </a:xfrm>
          <a:prstGeom prst="borderCallout1">
            <a:avLst>
              <a:gd name="adj1" fmla="val 49771"/>
              <a:gd name="adj2" fmla="val 18"/>
              <a:gd name="adj3" fmla="val 55095"/>
              <a:gd name="adj4" fmla="val -1226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smtClean="0">
                <a:solidFill>
                  <a:schemeClr val="tx1"/>
                </a:solidFill>
                <a:latin typeface="Calibri" pitchFamily="34" charset="0"/>
              </a:rPr>
              <a:t>HIRS Longwave channel noise</a:t>
            </a:r>
            <a:endParaRPr lang="en-US" sz="1700" dirty="0">
              <a:solidFill>
                <a:schemeClr val="tx1"/>
              </a:solidFill>
              <a:latin typeface="Calibri" pitchFamily="34" charset="0"/>
            </a:endParaRPr>
          </a:p>
        </p:txBody>
      </p:sp>
      <p:sp>
        <p:nvSpPr>
          <p:cNvPr id="7" name="Line Callout 1 6"/>
          <p:cNvSpPr/>
          <p:nvPr/>
        </p:nvSpPr>
        <p:spPr>
          <a:xfrm>
            <a:off x="3926372" y="5392045"/>
            <a:ext cx="2394857" cy="571500"/>
          </a:xfrm>
          <a:prstGeom prst="borderCallout1">
            <a:avLst>
              <a:gd name="adj1" fmla="val 53411"/>
              <a:gd name="adj2" fmla="val 98855"/>
              <a:gd name="adj3" fmla="val 54148"/>
              <a:gd name="adj4" fmla="val 12160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fontAlgn="base"/>
            <a:r>
              <a:rPr lang="en-US" sz="1700" dirty="0" smtClean="0">
                <a:solidFill>
                  <a:schemeClr val="tx1"/>
                </a:solidFill>
                <a:latin typeface="Calibri" pitchFamily="34" charset="0"/>
              </a:rPr>
              <a:t>APT 1 &amp; 2 Failed, N19 still available to users</a:t>
            </a:r>
          </a:p>
        </p:txBody>
      </p:sp>
      <p:sp>
        <p:nvSpPr>
          <p:cNvPr id="8" name="Line Callout 1 7"/>
          <p:cNvSpPr/>
          <p:nvPr/>
        </p:nvSpPr>
        <p:spPr>
          <a:xfrm>
            <a:off x="4724657" y="2534545"/>
            <a:ext cx="2685143" cy="928688"/>
          </a:xfrm>
          <a:prstGeom prst="borderCallout1">
            <a:avLst>
              <a:gd name="adj1" fmla="val 53411"/>
              <a:gd name="adj2" fmla="val 98855"/>
              <a:gd name="adj3" fmla="val 31270"/>
              <a:gd name="adj4" fmla="val 11901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fontAlgn="base"/>
            <a:r>
              <a:rPr lang="en-US" sz="1700" dirty="0" smtClean="0">
                <a:solidFill>
                  <a:schemeClr val="tx1"/>
                </a:solidFill>
                <a:latin typeface="Calibri" pitchFamily="34" charset="0"/>
              </a:rPr>
              <a:t>HIRS Filter Wheel Stalled, N17 &amp; METOP-A still available to users</a:t>
            </a:r>
          </a:p>
        </p:txBody>
      </p:sp>
      <p:sp>
        <p:nvSpPr>
          <p:cNvPr id="9" name="Line Callout 1 8"/>
          <p:cNvSpPr/>
          <p:nvPr/>
        </p:nvSpPr>
        <p:spPr>
          <a:xfrm>
            <a:off x="4724657" y="3534670"/>
            <a:ext cx="2685143" cy="928688"/>
          </a:xfrm>
          <a:prstGeom prst="borderCallout1">
            <a:avLst>
              <a:gd name="adj1" fmla="val 53411"/>
              <a:gd name="adj2" fmla="val 98855"/>
              <a:gd name="adj3" fmla="val -6827"/>
              <a:gd name="adj4" fmla="val 11776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fontAlgn="base"/>
            <a:r>
              <a:rPr lang="en-US" sz="1700" dirty="0" smtClean="0">
                <a:solidFill>
                  <a:schemeClr val="tx1"/>
                </a:solidFill>
                <a:latin typeface="Calibri" pitchFamily="34" charset="0"/>
              </a:rPr>
              <a:t>AMSU-B Antenna Scan Motor Failed, METOP-A MHS still available to users</a:t>
            </a:r>
          </a:p>
        </p:txBody>
      </p:sp>
      <p:graphicFrame>
        <p:nvGraphicFramePr>
          <p:cNvPr id="14" name="Group 246"/>
          <p:cNvGraphicFramePr>
            <a:graphicFrameLocks/>
          </p:cNvGraphicFramePr>
          <p:nvPr/>
        </p:nvGraphicFramePr>
        <p:xfrm>
          <a:off x="6216119" y="187218"/>
          <a:ext cx="2700157" cy="977270"/>
        </p:xfrm>
        <a:graphic>
          <a:graphicData uri="http://schemas.openxmlformats.org/drawingml/2006/table">
            <a:tbl>
              <a:tblPr/>
              <a:tblGrid>
                <a:gridCol w="2084715"/>
                <a:gridCol w="615442"/>
              </a:tblGrid>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G</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Spacecraft Issue but no User Impact</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S/C</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 with Limitation</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Y</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Non-Operational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R</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18859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Not Applicable</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N/A</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11" name="Title 1"/>
          <p:cNvSpPr txBox="1">
            <a:spLocks/>
          </p:cNvSpPr>
          <p:nvPr/>
        </p:nvSpPr>
        <p:spPr>
          <a:xfrm>
            <a:off x="-103496" y="0"/>
            <a:ext cx="8915400" cy="1303734"/>
          </a:xfrm>
          <a:prstGeom prst="rect">
            <a:avLst/>
          </a:prstGeom>
          <a:noFill/>
        </p:spPr>
        <p:txBody>
          <a:bodyPr lIns="86493" tIns="43247" rIns="86493" bIns="43247">
            <a:normAutofit fontScale="92500" lnSpcReduction="20000"/>
          </a:bodyPr>
          <a:lstStyle/>
          <a:p>
            <a:pPr defTabSz="914485" eaLnBrk="0" hangingPunct="0">
              <a:defRPr/>
            </a:pPr>
            <a:endParaRPr lang="en-US" sz="2800" kern="0" dirty="0" smtClean="0">
              <a:latin typeface="+mj-lt"/>
              <a:ea typeface="+mj-ea"/>
              <a:cs typeface="+mj-cs"/>
            </a:endParaRPr>
          </a:p>
          <a:p>
            <a:pPr defTabSz="914485" eaLnBrk="0" hangingPunct="0">
              <a:defRPr/>
            </a:pPr>
            <a:r>
              <a:rPr lang="en-US" sz="4800" kern="0" dirty="0" smtClean="0">
                <a:latin typeface="+mj-lt"/>
                <a:ea typeface="+mj-ea"/>
                <a:cs typeface="+mj-cs"/>
              </a:rPr>
              <a:t>  POES </a:t>
            </a:r>
            <a:r>
              <a:rPr lang="en-US" sz="4800" kern="0" dirty="0">
                <a:latin typeface="+mj-lt"/>
                <a:ea typeface="+mj-ea"/>
                <a:cs typeface="+mj-cs"/>
              </a:rPr>
              <a:t>Status </a:t>
            </a:r>
            <a:r>
              <a:rPr lang="en-US" sz="4800" kern="0" dirty="0" smtClean="0">
                <a:latin typeface="+mj-lt"/>
                <a:ea typeface="+mj-ea"/>
                <a:cs typeface="+mj-cs"/>
              </a:rPr>
              <a:t>(Mar 4, 2013)</a:t>
            </a:r>
            <a:r>
              <a:rPr lang="en-US" sz="4800" kern="0" dirty="0">
                <a:latin typeface="+mj-lt"/>
                <a:ea typeface="+mj-ea"/>
                <a:cs typeface="+mj-cs"/>
              </a:rPr>
              <a:t/>
            </a:r>
            <a:br>
              <a:rPr lang="en-US" sz="4800" kern="0" dirty="0">
                <a:latin typeface="+mj-lt"/>
                <a:ea typeface="+mj-ea"/>
                <a:cs typeface="+mj-cs"/>
              </a:rPr>
            </a:br>
            <a:r>
              <a:rPr lang="en-US" sz="2400" kern="0" dirty="0" smtClean="0">
                <a:latin typeface="+mj-lt"/>
                <a:ea typeface="+mj-ea"/>
                <a:cs typeface="+mj-cs"/>
              </a:rPr>
              <a:t>     http</a:t>
            </a:r>
            <a:r>
              <a:rPr lang="en-US" sz="2400" kern="0" dirty="0">
                <a:latin typeface="+mj-lt"/>
                <a:ea typeface="+mj-ea"/>
                <a:cs typeface="+mj-cs"/>
              </a:rPr>
              <a:t>://www.oso.noaa.gov/poesstatus/index.asp</a:t>
            </a:r>
          </a:p>
        </p:txBody>
      </p:sp>
      <p:sp>
        <p:nvSpPr>
          <p:cNvPr id="15" name="Line Callout 1 14"/>
          <p:cNvSpPr/>
          <p:nvPr/>
        </p:nvSpPr>
        <p:spPr>
          <a:xfrm>
            <a:off x="5454196" y="3805237"/>
            <a:ext cx="2975429" cy="500063"/>
          </a:xfrm>
          <a:prstGeom prst="borderCallout1">
            <a:avLst>
              <a:gd name="adj1" fmla="val 49771"/>
              <a:gd name="adj2" fmla="val 18"/>
              <a:gd name="adj3" fmla="val 55095"/>
              <a:gd name="adj4" fmla="val -1226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smtClean="0">
                <a:solidFill>
                  <a:schemeClr val="tx1"/>
                </a:solidFill>
                <a:latin typeface="Calibri" pitchFamily="34" charset="0"/>
              </a:rPr>
              <a:t>*New - Chopper Motor Stalled.  No usable data generated</a:t>
            </a:r>
            <a:endParaRPr lang="en-US" sz="1700" dirty="0">
              <a:solidFill>
                <a:schemeClr val="tx1"/>
              </a:solidFill>
              <a:latin typeface="Calibri" pitchFamily="34" charset="0"/>
            </a:endParaRPr>
          </a:p>
        </p:txBody>
      </p:sp>
      <p:sp>
        <p:nvSpPr>
          <p:cNvPr id="16" name="Line Callout 1 15"/>
          <p:cNvSpPr/>
          <p:nvPr/>
        </p:nvSpPr>
        <p:spPr>
          <a:xfrm>
            <a:off x="2266950" y="3800475"/>
            <a:ext cx="3048000" cy="619125"/>
          </a:xfrm>
          <a:prstGeom prst="borderCallout1">
            <a:avLst>
              <a:gd name="adj1" fmla="val 50637"/>
              <a:gd name="adj2" fmla="val 100287"/>
              <a:gd name="adj3" fmla="val -133514"/>
              <a:gd name="adj4" fmla="val 11272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nSpc>
                <a:spcPct val="89000"/>
              </a:lnSpc>
            </a:pPr>
            <a:r>
              <a:rPr lang="en-US" sz="1700" dirty="0" smtClean="0">
                <a:solidFill>
                  <a:schemeClr val="tx1"/>
                </a:solidFill>
                <a:latin typeface="Calibri" pitchFamily="34" charset="0"/>
              </a:rPr>
              <a:t>AMSU –A1 Scan Motor Failed</a:t>
            </a:r>
          </a:p>
          <a:p>
            <a:pPr>
              <a:lnSpc>
                <a:spcPct val="89000"/>
              </a:lnSpc>
            </a:pPr>
            <a:r>
              <a:rPr lang="en-US" sz="1700" dirty="0" smtClean="0">
                <a:solidFill>
                  <a:schemeClr val="tx1"/>
                </a:solidFill>
                <a:latin typeface="Calibri" pitchFamily="34" charset="0"/>
              </a:rPr>
              <a:t>N15 still available to users</a:t>
            </a:r>
          </a:p>
        </p:txBody>
      </p:sp>
      <p:sp>
        <p:nvSpPr>
          <p:cNvPr id="17" name="Line Callout 1 16"/>
          <p:cNvSpPr/>
          <p:nvPr/>
        </p:nvSpPr>
        <p:spPr>
          <a:xfrm>
            <a:off x="2257425" y="2991745"/>
            <a:ext cx="3048000" cy="742055"/>
          </a:xfrm>
          <a:prstGeom prst="borderCallout1">
            <a:avLst>
              <a:gd name="adj1" fmla="val 50637"/>
              <a:gd name="adj2" fmla="val 100287"/>
              <a:gd name="adj3" fmla="val -32312"/>
              <a:gd name="adj4" fmla="val 1130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nSpc>
                <a:spcPct val="89000"/>
              </a:lnSpc>
            </a:pPr>
            <a:r>
              <a:rPr lang="en-US" sz="1700" dirty="0" smtClean="0">
                <a:solidFill>
                  <a:schemeClr val="tx1"/>
                </a:solidFill>
                <a:latin typeface="Calibri" pitchFamily="34" charset="0"/>
              </a:rPr>
              <a:t>*New - HIRS LW IR Channels 1-7 &amp; 10 increased noise levels.  Degraded data for products.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P spid="7" grpId="0" animBg="1"/>
      <p:bldP spid="15" grpId="0" animBg="1"/>
      <p:bldP spid="15" grpId="1"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NOAA-17 Decommissioning</a:t>
            </a:r>
            <a:endParaRPr lang="en-US" dirty="0"/>
          </a:p>
        </p:txBody>
      </p:sp>
      <p:sp>
        <p:nvSpPr>
          <p:cNvPr id="3" name="Content Placeholder 2"/>
          <p:cNvSpPr>
            <a:spLocks noGrp="1"/>
          </p:cNvSpPr>
          <p:nvPr>
            <p:ph idx="1"/>
          </p:nvPr>
        </p:nvSpPr>
        <p:spPr>
          <a:xfrm>
            <a:off x="457200" y="1371600"/>
            <a:ext cx="4572000" cy="5029200"/>
          </a:xfrm>
        </p:spPr>
        <p:txBody>
          <a:bodyPr>
            <a:noAutofit/>
          </a:bodyPr>
          <a:lstStyle/>
          <a:p>
            <a:r>
              <a:rPr lang="en-US" sz="2100" dirty="0" smtClean="0"/>
              <a:t>NOAA-17 (NOAA-M) was launched on June 24, 2002</a:t>
            </a:r>
          </a:p>
          <a:p>
            <a:r>
              <a:rPr lang="en-US" sz="2100" dirty="0" smtClean="0"/>
              <a:t>After nearly 11 years of service NOAA-17 will be ready for decommissioning no sooner than March 20, 2013</a:t>
            </a:r>
          </a:p>
          <a:p>
            <a:r>
              <a:rPr lang="en-US" sz="2100" dirty="0" smtClean="0"/>
              <a:t>The actual date of decommissioning is TBD because 15 day congressional notification is required</a:t>
            </a:r>
          </a:p>
          <a:p>
            <a:r>
              <a:rPr lang="en-US" sz="2100" dirty="0" smtClean="0"/>
              <a:t>Decision based on evaluation of NOAA-17’s health, ability to provide meaningful data to the scientific and weather community, and resource demands in NESDIS/OSPO </a:t>
            </a:r>
          </a:p>
          <a:p>
            <a:endParaRPr lang="en-US" sz="2100" dirty="0"/>
          </a:p>
        </p:txBody>
      </p:sp>
      <p:pic>
        <p:nvPicPr>
          <p:cNvPr id="53250" name="Picture 2" descr="File:NOAA-M before launch.jpg"/>
          <p:cNvPicPr>
            <a:picLocks noChangeAspect="1" noChangeArrowheads="1"/>
          </p:cNvPicPr>
          <p:nvPr/>
        </p:nvPicPr>
        <p:blipFill>
          <a:blip r:embed="rId2" cstate="print"/>
          <a:srcRect/>
          <a:stretch>
            <a:fillRect/>
          </a:stretch>
        </p:blipFill>
        <p:spPr bwMode="auto">
          <a:xfrm>
            <a:off x="5429250" y="1371600"/>
            <a:ext cx="3105150" cy="4769193"/>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14400" y="1219200"/>
          <a:ext cx="7391400" cy="4521200"/>
        </p:xfrm>
        <a:graphic>
          <a:graphicData uri="http://schemas.openxmlformats.org/drawingml/2006/table">
            <a:tbl>
              <a:tblPr firstRow="1" bandRow="1">
                <a:tableStyleId>{5C22544A-7EE6-4342-B048-85BDC9FD1C3A}</a:tableStyleId>
              </a:tblPr>
              <a:tblGrid>
                <a:gridCol w="1624484"/>
                <a:gridCol w="5766916"/>
              </a:tblGrid>
              <a:tr h="370840">
                <a:tc>
                  <a:txBody>
                    <a:bodyPr/>
                    <a:lstStyle/>
                    <a:p>
                      <a:r>
                        <a:rPr lang="en-US" dirty="0" smtClean="0"/>
                        <a:t>Date</a:t>
                      </a:r>
                      <a:endParaRPr lang="en-US" dirty="0"/>
                    </a:p>
                  </a:txBody>
                  <a:tcPr/>
                </a:tc>
                <a:tc>
                  <a:txBody>
                    <a:bodyPr/>
                    <a:lstStyle/>
                    <a:p>
                      <a:r>
                        <a:rPr lang="en-US" dirty="0" smtClean="0"/>
                        <a:t>Activity</a:t>
                      </a:r>
                      <a:endParaRPr lang="en-US" dirty="0"/>
                    </a:p>
                  </a:txBody>
                  <a:tcPr/>
                </a:tc>
              </a:tr>
              <a:tr h="370840">
                <a:tc>
                  <a:txBody>
                    <a:bodyPr/>
                    <a:lstStyle/>
                    <a:p>
                      <a:pPr algn="r"/>
                      <a:r>
                        <a:rPr lang="en-US" dirty="0" smtClean="0"/>
                        <a:t>10 / 2011</a:t>
                      </a:r>
                      <a:endParaRPr lang="en-US" dirty="0"/>
                    </a:p>
                  </a:txBody>
                  <a:tcPr/>
                </a:tc>
                <a:tc>
                  <a:txBody>
                    <a:bodyPr/>
                    <a:lstStyle/>
                    <a:p>
                      <a:r>
                        <a:rPr lang="en-US" dirty="0" smtClean="0"/>
                        <a:t>Launch</a:t>
                      </a:r>
                      <a:endParaRPr lang="en-US" dirty="0"/>
                    </a:p>
                  </a:txBody>
                  <a:tcPr/>
                </a:tc>
              </a:tr>
              <a:tr h="370840">
                <a:tc>
                  <a:txBody>
                    <a:bodyPr/>
                    <a:lstStyle/>
                    <a:p>
                      <a:pPr algn="r"/>
                      <a:r>
                        <a:rPr lang="en-US" dirty="0" smtClean="0"/>
                        <a:t>  2 / 2012</a:t>
                      </a:r>
                      <a:endParaRPr lang="en-US" dirty="0"/>
                    </a:p>
                  </a:txBody>
                  <a:tcPr/>
                </a:tc>
                <a:tc>
                  <a:txBody>
                    <a:bodyPr/>
                    <a:lstStyle/>
                    <a:p>
                      <a:r>
                        <a:rPr lang="en-US" sz="1800" dirty="0" smtClean="0"/>
                        <a:t>ECMWF is assimilating NPP ATMS</a:t>
                      </a:r>
                      <a:endParaRPr lang="en-US" dirty="0"/>
                    </a:p>
                  </a:txBody>
                  <a:tcPr/>
                </a:tc>
              </a:tr>
              <a:tr h="370840">
                <a:tc>
                  <a:txBody>
                    <a:bodyPr/>
                    <a:lstStyle/>
                    <a:p>
                      <a:pPr algn="r"/>
                      <a:r>
                        <a:rPr lang="en-US" dirty="0" smtClean="0"/>
                        <a:t>  6 / 2012</a:t>
                      </a:r>
                      <a:endParaRPr lang="en-US" dirty="0"/>
                    </a:p>
                  </a:txBody>
                  <a:tcPr/>
                </a:tc>
                <a:tc>
                  <a:txBody>
                    <a:bodyPr/>
                    <a:lstStyle/>
                    <a:p>
                      <a:r>
                        <a:rPr lang="en-US" sz="1800" dirty="0" smtClean="0"/>
                        <a:t>NCEP using ATMS radiances in the  GFS model</a:t>
                      </a:r>
                      <a:endParaRPr lang="en-US" dirty="0"/>
                    </a:p>
                  </a:txBody>
                  <a:tcPr/>
                </a:tc>
              </a:tr>
              <a:tr h="370840">
                <a:tc>
                  <a:txBody>
                    <a:bodyPr/>
                    <a:lstStyle/>
                    <a:p>
                      <a:pPr algn="r"/>
                      <a:r>
                        <a:rPr lang="en-US" dirty="0" smtClean="0"/>
                        <a:t>10</a:t>
                      </a:r>
                      <a:r>
                        <a:rPr lang="en-US" baseline="0" dirty="0" smtClean="0"/>
                        <a:t> / 2012</a:t>
                      </a:r>
                      <a:endParaRPr lang="en-US" dirty="0"/>
                    </a:p>
                  </a:txBody>
                  <a:tcPr/>
                </a:tc>
                <a:tc>
                  <a:txBody>
                    <a:bodyPr/>
                    <a:lstStyle/>
                    <a:p>
                      <a:r>
                        <a:rPr lang="en-US" sz="1800" dirty="0" smtClean="0"/>
                        <a:t>AWIPS will add VIIRS imagery for Alaska</a:t>
                      </a:r>
                      <a:endParaRPr lang="en-US" dirty="0"/>
                    </a:p>
                  </a:txBody>
                  <a:tcPr/>
                </a:tc>
              </a:tr>
              <a:tr h="370840">
                <a:tc>
                  <a:txBody>
                    <a:bodyPr/>
                    <a:lstStyle/>
                    <a:p>
                      <a:pPr algn="r"/>
                      <a:r>
                        <a:rPr lang="en-US" dirty="0" smtClean="0"/>
                        <a:t>3</a:t>
                      </a:r>
                      <a:r>
                        <a:rPr lang="en-US" baseline="0" dirty="0" smtClean="0"/>
                        <a:t> / 4-8 / 2013</a:t>
                      </a:r>
                      <a:endParaRPr lang="en-US" dirty="0"/>
                    </a:p>
                  </a:txBody>
                  <a:tcPr/>
                </a:tc>
                <a:tc>
                  <a:txBody>
                    <a:bodyPr/>
                    <a:lstStyle/>
                    <a:p>
                      <a:r>
                        <a:rPr lang="en-US" dirty="0" smtClean="0"/>
                        <a:t>Testing</a:t>
                      </a:r>
                      <a:r>
                        <a:rPr lang="en-US" baseline="0" dirty="0" smtClean="0"/>
                        <a:t> of temperature/humidity soundings to TNCF</a:t>
                      </a:r>
                      <a:endParaRPr lang="en-US" dirty="0"/>
                    </a:p>
                  </a:txBody>
                  <a:tcPr/>
                </a:tc>
              </a:tr>
              <a:tr h="370840">
                <a:tc>
                  <a:txBody>
                    <a:bodyPr/>
                    <a:lstStyle/>
                    <a:p>
                      <a:pPr algn="r"/>
                      <a:r>
                        <a:rPr lang="en-US" dirty="0" smtClean="0"/>
                        <a:t>On-going</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Testing with primary customers is well underway with the NDE group at NSOF testing with NCEP, AFWA, NAVO, FNMOC, EUMETSAT, and others</a:t>
                      </a:r>
                    </a:p>
                  </a:txBody>
                  <a:tcPr/>
                </a:tc>
              </a:tr>
              <a:tr h="370840">
                <a:tc>
                  <a:txBody>
                    <a:bodyPr/>
                    <a:lstStyle/>
                    <a:p>
                      <a:pPr algn="r"/>
                      <a:r>
                        <a:rPr lang="en-US" dirty="0" smtClean="0"/>
                        <a:t>  7 / 31 / 2013</a:t>
                      </a:r>
                      <a:endParaRPr lang="en-US" dirty="0"/>
                    </a:p>
                  </a:txBody>
                  <a:tcPr/>
                </a:tc>
                <a:tc>
                  <a:txBody>
                    <a:bodyPr/>
                    <a:lstStyle/>
                    <a:p>
                      <a:r>
                        <a:rPr lang="en-US" dirty="0" smtClean="0"/>
                        <a:t>ESPC</a:t>
                      </a:r>
                      <a:r>
                        <a:rPr lang="en-US" baseline="0" dirty="0" smtClean="0"/>
                        <a:t> takes over with 24x7 product generation, monitoring, and notifications</a:t>
                      </a:r>
                      <a:endParaRPr lang="en-US" dirty="0"/>
                    </a:p>
                  </a:txBody>
                  <a:tcPr/>
                </a:tc>
              </a:tr>
              <a:tr h="370840">
                <a:tc>
                  <a:txBody>
                    <a:bodyPr/>
                    <a:lstStyle/>
                    <a:p>
                      <a:pPr algn="r"/>
                      <a:r>
                        <a:rPr lang="en-US" dirty="0" smtClean="0"/>
                        <a:t>10 / 2013</a:t>
                      </a:r>
                      <a:endParaRPr lang="en-US" dirty="0"/>
                    </a:p>
                  </a:txBody>
                  <a:tcPr/>
                </a:tc>
                <a:tc>
                  <a:txBody>
                    <a:bodyPr/>
                    <a:lstStyle/>
                    <a:p>
                      <a:r>
                        <a:rPr lang="en-US" dirty="0" smtClean="0"/>
                        <a:t>Temperature/humidity</a:t>
                      </a:r>
                      <a:r>
                        <a:rPr lang="en-US" baseline="0" dirty="0" smtClean="0"/>
                        <a:t> soundings delivered to AWIPS2</a:t>
                      </a:r>
                      <a:endParaRPr lang="en-US" dirty="0"/>
                    </a:p>
                  </a:txBody>
                  <a:tcPr/>
                </a:tc>
              </a:tr>
              <a:tr h="370840">
                <a:tc>
                  <a:txBody>
                    <a:bodyPr/>
                    <a:lstStyle/>
                    <a:p>
                      <a:pPr algn="r"/>
                      <a:r>
                        <a:rPr lang="en-US" dirty="0" smtClean="0"/>
                        <a:t>2014</a:t>
                      </a:r>
                      <a:endParaRPr lang="en-US" dirty="0"/>
                    </a:p>
                  </a:txBody>
                  <a:tcPr/>
                </a:tc>
                <a:tc>
                  <a:txBody>
                    <a:bodyPr/>
                    <a:lstStyle/>
                    <a:p>
                      <a:r>
                        <a:rPr lang="en-US" sz="1800" dirty="0" smtClean="0"/>
                        <a:t>NCEP planning to add </a:t>
                      </a:r>
                      <a:r>
                        <a:rPr lang="en-US" sz="1800" dirty="0" err="1" smtClean="0"/>
                        <a:t>CrIS</a:t>
                      </a:r>
                      <a:r>
                        <a:rPr lang="en-US" sz="1800" dirty="0" smtClean="0"/>
                        <a:t> radiances to operational model </a:t>
                      </a:r>
                      <a:endParaRPr lang="en-US" dirty="0"/>
                    </a:p>
                  </a:txBody>
                  <a:tcPr/>
                </a:tc>
              </a:tr>
            </a:tbl>
          </a:graphicData>
        </a:graphic>
      </p:graphicFrame>
      <p:sp>
        <p:nvSpPr>
          <p:cNvPr id="3" name="Title 1"/>
          <p:cNvSpPr txBox="1">
            <a:spLocks/>
          </p:cNvSpPr>
          <p:nvPr/>
        </p:nvSpPr>
        <p:spPr>
          <a:xfrm>
            <a:off x="0" y="304800"/>
            <a:ext cx="91440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Suomi NPP - Mission Status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2"/>
          <p:cNvPicPr>
            <a:picLocks noChangeAspect="1" noChangeArrowheads="1"/>
          </p:cNvPicPr>
          <p:nvPr/>
        </p:nvPicPr>
        <p:blipFill>
          <a:blip r:embed="rId3" cstate="print"/>
          <a:srcRect/>
          <a:stretch>
            <a:fillRect/>
          </a:stretch>
        </p:blipFill>
        <p:spPr bwMode="auto">
          <a:xfrm>
            <a:off x="76200" y="0"/>
            <a:ext cx="1038679" cy="1198067"/>
          </a:xfrm>
          <a:prstGeom prst="rect">
            <a:avLst/>
          </a:prstGeom>
          <a:noFill/>
          <a:ln w="9525">
            <a:noFill/>
            <a:miter lim="800000"/>
            <a:headEnd/>
            <a:tailEnd/>
          </a:ln>
        </p:spPr>
      </p:pic>
      <p:sp>
        <p:nvSpPr>
          <p:cNvPr id="5" name="TextBox 4"/>
          <p:cNvSpPr txBox="1"/>
          <p:nvPr/>
        </p:nvSpPr>
        <p:spPr>
          <a:xfrm>
            <a:off x="838200" y="5791200"/>
            <a:ext cx="7543800" cy="646331"/>
          </a:xfrm>
          <a:prstGeom prst="rect">
            <a:avLst/>
          </a:prstGeom>
          <a:noFill/>
        </p:spPr>
        <p:txBody>
          <a:bodyPr wrap="square" rtlCol="0">
            <a:spAutoFit/>
          </a:bodyPr>
          <a:lstStyle/>
          <a:p>
            <a:r>
              <a:rPr lang="en-US" dirty="0" smtClean="0"/>
              <a:t>At next quarterly, Chris </a:t>
            </a:r>
            <a:r>
              <a:rPr lang="en-US" dirty="0" err="1" smtClean="0"/>
              <a:t>Sisko</a:t>
            </a:r>
            <a:r>
              <a:rPr lang="en-US" dirty="0" smtClean="0"/>
              <a:t> (OSPO/MOD  JPSS-DOM) will present slides on the Product Distribution and Access (PDA) system due in late 2014.</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0" y="1"/>
            <a:ext cx="9144000" cy="685800"/>
          </a:xfrm>
        </p:spPr>
        <p:txBody>
          <a:bodyPr>
            <a:noAutofit/>
          </a:bodyPr>
          <a:lstStyle/>
          <a:p>
            <a:pPr algn="ctr"/>
            <a:r>
              <a:rPr lang="en-US" sz="4000" dirty="0" smtClean="0"/>
              <a:t>LEO </a:t>
            </a:r>
            <a:r>
              <a:rPr lang="en-US" sz="4000" dirty="0" err="1" smtClean="0"/>
              <a:t>Flyout</a:t>
            </a:r>
            <a:r>
              <a:rPr lang="en-US" sz="4000" dirty="0" smtClean="0"/>
              <a:t> Schedule</a:t>
            </a:r>
          </a:p>
        </p:txBody>
      </p:sp>
      <p:pic>
        <p:nvPicPr>
          <p:cNvPr id="5" name="Picture 4" descr="JPSS Logo5.png"/>
          <p:cNvPicPr>
            <a:picLocks noChangeAspect="1"/>
          </p:cNvPicPr>
          <p:nvPr/>
        </p:nvPicPr>
        <p:blipFill>
          <a:blip r:embed="rId3" cstate="print"/>
          <a:srcRect/>
          <a:stretch>
            <a:fillRect/>
          </a:stretch>
        </p:blipFill>
        <p:spPr bwMode="auto">
          <a:xfrm>
            <a:off x="7846786" y="0"/>
            <a:ext cx="1297214" cy="1193602"/>
          </a:xfrm>
          <a:prstGeom prst="rect">
            <a:avLst/>
          </a:prstGeom>
          <a:noFill/>
          <a:ln w="9525">
            <a:noFill/>
            <a:miter lim="800000"/>
            <a:headEnd/>
            <a:tailEnd/>
          </a:ln>
          <a:effectLst>
            <a:outerShdw blurRad="50800" dist="50800" dir="5400000" algn="ctr" rotWithShape="0">
              <a:srgbClr val="000000">
                <a:alpha val="57000"/>
              </a:srgbClr>
            </a:outerShdw>
          </a:effectLst>
        </p:spPr>
      </p:pic>
      <p:pic>
        <p:nvPicPr>
          <p:cNvPr id="2050" name="Picture 2" descr="GOES Flyout Schedule"/>
          <p:cNvPicPr>
            <a:picLocks noChangeAspect="1" noChangeArrowheads="1"/>
          </p:cNvPicPr>
          <p:nvPr/>
        </p:nvPicPr>
        <p:blipFill>
          <a:blip r:embed="rId4" cstate="print"/>
          <a:srcRect/>
          <a:stretch>
            <a:fillRect/>
          </a:stretch>
        </p:blipFill>
        <p:spPr bwMode="auto">
          <a:xfrm>
            <a:off x="171450" y="590549"/>
            <a:ext cx="7143750" cy="5581651"/>
          </a:xfrm>
          <a:prstGeom prst="rect">
            <a:avLst/>
          </a:prstGeom>
          <a:noFill/>
        </p:spPr>
      </p:pic>
      <p:sp>
        <p:nvSpPr>
          <p:cNvPr id="9" name="Rectangle 6"/>
          <p:cNvSpPr>
            <a:spLocks noChangeArrowheads="1"/>
          </p:cNvSpPr>
          <p:nvPr/>
        </p:nvSpPr>
        <p:spPr bwMode="auto">
          <a:xfrm>
            <a:off x="381000" y="6229053"/>
            <a:ext cx="8382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5"/>
              </a:rPr>
              <a:t>http://www.nesdis.noaa.gov/FlyoutSchedules.html</a:t>
            </a:r>
            <a:r>
              <a:rPr lang="en-US" dirty="0"/>
              <a:t>   </a:t>
            </a:r>
            <a:r>
              <a:rPr lang="en-US" dirty="0" smtClean="0"/>
              <a:t>           </a:t>
            </a:r>
            <a:r>
              <a:rPr lang="en-US" dirty="0">
                <a:hlinkClick r:id="rId6"/>
              </a:rPr>
              <a:t>http://</a:t>
            </a:r>
            <a:r>
              <a:rPr lang="en-US" dirty="0" smtClean="0">
                <a:hlinkClick r:id="rId6"/>
              </a:rPr>
              <a:t>www.jpss.noaa.gov</a:t>
            </a:r>
            <a:r>
              <a:rPr lang="en-US" dirty="0" smtClean="0"/>
              <a:t> </a:t>
            </a:r>
            <a:endParaRPr lang="en-US" dirty="0"/>
          </a:p>
        </p:txBody>
      </p:sp>
      <p:sp>
        <p:nvSpPr>
          <p:cNvPr id="10" name="TextBox 9"/>
          <p:cNvSpPr txBox="1"/>
          <p:nvPr/>
        </p:nvSpPr>
        <p:spPr>
          <a:xfrm>
            <a:off x="7162800" y="1905000"/>
            <a:ext cx="1752600" cy="4122718"/>
          </a:xfrm>
          <a:prstGeom prst="rect">
            <a:avLst/>
          </a:prstGeom>
          <a:noFill/>
        </p:spPr>
        <p:txBody>
          <a:bodyPr wrap="square" rtlCol="0">
            <a:spAutoFit/>
          </a:bodyPr>
          <a:lstStyle/>
          <a:p>
            <a:r>
              <a:rPr lang="en-US" u="sng" dirty="0" smtClean="0"/>
              <a:t>Free Flyer-1 &amp; 2</a:t>
            </a:r>
          </a:p>
          <a:p>
            <a:r>
              <a:rPr lang="en-US" dirty="0" smtClean="0"/>
              <a:t>Carry Argos-DCS, SARSAT, TSIS (Total Solar Irradiance Sensor)</a:t>
            </a:r>
          </a:p>
          <a:p>
            <a:endParaRPr lang="en-US" dirty="0" smtClean="0"/>
          </a:p>
          <a:p>
            <a:r>
              <a:rPr lang="en-US" u="sng" dirty="0" smtClean="0"/>
              <a:t>TCTE</a:t>
            </a:r>
          </a:p>
          <a:p>
            <a:r>
              <a:rPr lang="en-US" dirty="0" smtClean="0"/>
              <a:t>Total Solar Irradiance Calibration Transfer Experiment  aboard STPSat-3</a:t>
            </a:r>
            <a:endParaRPr lang="en-US" dirty="0"/>
          </a:p>
        </p:txBody>
      </p:sp>
      <p:sp>
        <p:nvSpPr>
          <p:cNvPr id="11" name="Rounded Rectangular Callout 10"/>
          <p:cNvSpPr/>
          <p:nvPr/>
        </p:nvSpPr>
        <p:spPr>
          <a:xfrm>
            <a:off x="7141534" y="1828800"/>
            <a:ext cx="1752600" cy="4114800"/>
          </a:xfrm>
          <a:prstGeom prst="wedgeRoundRectCallout">
            <a:avLst>
              <a:gd name="adj1" fmla="val -69246"/>
              <a:gd name="adj2" fmla="val 1884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Aqua</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NWS gap mitigation request for status of AMSU and MODIS on Aqua</a:t>
            </a:r>
          </a:p>
          <a:p>
            <a:r>
              <a:rPr lang="en-US" dirty="0" smtClean="0"/>
              <a:t>Requests for information were all directed to a single POC, Wynn Watson</a:t>
            </a:r>
            <a:br>
              <a:rPr lang="en-US" dirty="0" smtClean="0"/>
            </a:br>
            <a:r>
              <a:rPr lang="en-US" dirty="0" smtClean="0"/>
              <a:t>Project Manager</a:t>
            </a:r>
            <a:br>
              <a:rPr lang="en-US" dirty="0" smtClean="0"/>
            </a:br>
            <a:r>
              <a:rPr lang="en-US" dirty="0" smtClean="0"/>
              <a:t>at GSFC’s Earth Science Mission Operations (ESMO) Project</a:t>
            </a:r>
          </a:p>
        </p:txBody>
      </p:sp>
      <p:sp>
        <p:nvSpPr>
          <p:cNvPr id="4" name="Content Placeholder 3"/>
          <p:cNvSpPr>
            <a:spLocks noGrp="1"/>
          </p:cNvSpPr>
          <p:nvPr>
            <p:ph sz="half" idx="2"/>
          </p:nvPr>
        </p:nvSpPr>
        <p:spPr/>
        <p:txBody>
          <a:bodyPr>
            <a:normAutofit fontScale="92500" lnSpcReduction="10000"/>
          </a:bodyPr>
          <a:lstStyle/>
          <a:p>
            <a:r>
              <a:rPr lang="en-US" dirty="0" smtClean="0"/>
              <a:t>Very little insight provided</a:t>
            </a:r>
          </a:p>
          <a:p>
            <a:r>
              <a:rPr lang="en-US" dirty="0" smtClean="0"/>
              <a:t>Aqua doing very well with fuel to last through 2020</a:t>
            </a:r>
          </a:p>
          <a:p>
            <a:r>
              <a:rPr lang="en-US" dirty="0" smtClean="0"/>
              <a:t>All systems nominal</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EUMETSAT LEOs:  </a:t>
            </a:r>
            <a:r>
              <a:rPr lang="en-US" dirty="0" err="1" smtClean="0"/>
              <a:t>Metop</a:t>
            </a:r>
            <a:r>
              <a:rPr lang="en-US" dirty="0" smtClean="0"/>
              <a:t>-B Status</a:t>
            </a:r>
            <a:endParaRPr lang="en-US" dirty="0"/>
          </a:p>
        </p:txBody>
      </p:sp>
      <p:sp>
        <p:nvSpPr>
          <p:cNvPr id="3" name="Content Placeholder 2"/>
          <p:cNvSpPr>
            <a:spLocks noGrp="1"/>
          </p:cNvSpPr>
          <p:nvPr>
            <p:ph idx="1"/>
          </p:nvPr>
        </p:nvSpPr>
        <p:spPr>
          <a:xfrm>
            <a:off x="457200" y="1219200"/>
            <a:ext cx="8229600" cy="5410200"/>
          </a:xfrm>
        </p:spPr>
        <p:txBody>
          <a:bodyPr>
            <a:normAutofit lnSpcReduction="10000"/>
          </a:bodyPr>
          <a:lstStyle/>
          <a:p>
            <a:r>
              <a:rPr lang="en-US" dirty="0" smtClean="0"/>
              <a:t>Launched on September 17, 2012 (50 minutes behind </a:t>
            </a:r>
            <a:r>
              <a:rPr lang="en-US" dirty="0" err="1" smtClean="0"/>
              <a:t>Metop</a:t>
            </a:r>
            <a:r>
              <a:rPr lang="en-US" dirty="0" smtClean="0"/>
              <a:t>-A)  </a:t>
            </a:r>
          </a:p>
          <a:p>
            <a:r>
              <a:rPr lang="en-US" dirty="0" smtClean="0"/>
              <a:t>All instruments have passed cal/</a:t>
            </a:r>
            <a:r>
              <a:rPr lang="en-US" dirty="0" err="1" smtClean="0"/>
              <a:t>val</a:t>
            </a:r>
            <a:r>
              <a:rPr lang="en-US" dirty="0" smtClean="0"/>
              <a:t> and level 1b data are available through direct readout</a:t>
            </a:r>
          </a:p>
          <a:p>
            <a:r>
              <a:rPr lang="en-US" dirty="0" smtClean="0"/>
              <a:t>NESDIS/OSPO/SPSD developing level 2  products from NOAA supplied instruments</a:t>
            </a:r>
          </a:p>
          <a:p>
            <a:pPr lvl="1"/>
            <a:r>
              <a:rPr lang="en-US" dirty="0" smtClean="0"/>
              <a:t>AVHRR/3</a:t>
            </a:r>
          </a:p>
          <a:p>
            <a:pPr lvl="1"/>
            <a:r>
              <a:rPr lang="en-US" dirty="0" smtClean="0"/>
              <a:t>HIRS</a:t>
            </a:r>
          </a:p>
          <a:p>
            <a:pPr lvl="1"/>
            <a:r>
              <a:rPr lang="en-US" dirty="0" smtClean="0"/>
              <a:t>AMSU-A1</a:t>
            </a:r>
          </a:p>
          <a:p>
            <a:pPr lvl="1"/>
            <a:r>
              <a:rPr lang="en-US" dirty="0" smtClean="0"/>
              <a:t>AMSU-A2</a:t>
            </a:r>
          </a:p>
          <a:p>
            <a:pPr lvl="2"/>
            <a:r>
              <a:rPr lang="en-US" dirty="0" smtClean="0"/>
              <a:t>Scheduled for operations ~April 24, 2013</a:t>
            </a:r>
            <a:endParaRPr lang="en-US" dirty="0"/>
          </a:p>
        </p:txBody>
      </p:sp>
      <p:pic>
        <p:nvPicPr>
          <p:cNvPr id="4" name="Picture 2" descr="http://www.esa.int/images/corv_943_icon.jpg"/>
          <p:cNvPicPr>
            <a:picLocks noChangeAspect="1" noChangeArrowheads="1"/>
          </p:cNvPicPr>
          <p:nvPr/>
        </p:nvPicPr>
        <p:blipFill>
          <a:blip r:embed="rId3" cstate="print"/>
          <a:srcRect/>
          <a:stretch>
            <a:fillRect/>
          </a:stretch>
        </p:blipFill>
        <p:spPr bwMode="auto">
          <a:xfrm>
            <a:off x="3371669" y="4191000"/>
            <a:ext cx="5201918" cy="160020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EUMETSAT LEOs:  </a:t>
            </a:r>
            <a:r>
              <a:rPr lang="en-US" dirty="0" err="1" smtClean="0"/>
              <a:t>Metop</a:t>
            </a:r>
            <a:r>
              <a:rPr lang="en-US" dirty="0" smtClean="0"/>
              <a:t>-B Status</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EUMETSAT will implement product applications from their provided instruments around June 2013</a:t>
            </a:r>
          </a:p>
          <a:p>
            <a:r>
              <a:rPr lang="en-US" dirty="0" smtClean="0"/>
              <a:t>EUMETSAT will make decision on whether </a:t>
            </a:r>
            <a:r>
              <a:rPr lang="en-US" dirty="0" err="1" smtClean="0"/>
              <a:t>Metop</a:t>
            </a:r>
            <a:r>
              <a:rPr lang="en-US" dirty="0" smtClean="0"/>
              <a:t>-A or </a:t>
            </a:r>
            <a:r>
              <a:rPr lang="en-US" dirty="0" err="1" smtClean="0"/>
              <a:t>Metop</a:t>
            </a:r>
            <a:r>
              <a:rPr lang="en-US" dirty="0" smtClean="0"/>
              <a:t>-B, both AM satellites, will become primary in June 2013 </a:t>
            </a:r>
            <a:endParaRPr lang="en-US" dirty="0"/>
          </a:p>
        </p:txBody>
      </p:sp>
      <p:pic>
        <p:nvPicPr>
          <p:cNvPr id="5" name="Picture 2" descr="http://www.esa.int/images/corv_943_icon.jpg"/>
          <p:cNvPicPr>
            <a:picLocks noChangeAspect="1" noChangeArrowheads="1"/>
          </p:cNvPicPr>
          <p:nvPr/>
        </p:nvPicPr>
        <p:blipFill>
          <a:blip r:embed="rId3" cstate="print"/>
          <a:srcRect/>
          <a:stretch>
            <a:fillRect/>
          </a:stretch>
        </p:blipFill>
        <p:spPr bwMode="auto">
          <a:xfrm>
            <a:off x="381000" y="4572000"/>
            <a:ext cx="5201918" cy="1600200"/>
          </a:xfrm>
          <a:prstGeom prst="rect">
            <a:avLst/>
          </a:prstGeom>
        </p:spPr>
        <p:style>
          <a:lnRef idx="0">
            <a:schemeClr val="dk1"/>
          </a:lnRef>
          <a:fillRef idx="3">
            <a:schemeClr val="dk1"/>
          </a:fillRef>
          <a:effectRef idx="3">
            <a:schemeClr val="dk1"/>
          </a:effectRef>
          <a:fontRef idx="minor">
            <a:schemeClr val="lt1"/>
          </a:fontRef>
        </p:style>
      </p:pic>
      <p:sp>
        <p:nvSpPr>
          <p:cNvPr id="6" name="Rectangle 5"/>
          <p:cNvSpPr/>
          <p:nvPr/>
        </p:nvSpPr>
        <p:spPr>
          <a:xfrm>
            <a:off x="5257800" y="4244876"/>
            <a:ext cx="4572000" cy="2308324"/>
          </a:xfrm>
          <a:prstGeom prst="rect">
            <a:avLst/>
          </a:prstGeom>
        </p:spPr>
        <p:txBody>
          <a:bodyPr>
            <a:spAutoFit/>
          </a:bodyPr>
          <a:lstStyle/>
          <a:p>
            <a:pPr lvl="1"/>
            <a:r>
              <a:rPr lang="en-US" u="sng" dirty="0" err="1" smtClean="0"/>
              <a:t>Metop</a:t>
            </a:r>
            <a:r>
              <a:rPr lang="en-US" u="sng" dirty="0" smtClean="0"/>
              <a:t>-B Instruments &amp; Products:</a:t>
            </a:r>
          </a:p>
          <a:p>
            <a:pPr lvl="1"/>
            <a:r>
              <a:rPr lang="en-US" dirty="0" smtClean="0"/>
              <a:t>ASCAT – Winds</a:t>
            </a:r>
          </a:p>
          <a:p>
            <a:pPr lvl="1"/>
            <a:r>
              <a:rPr lang="en-US" dirty="0" smtClean="0"/>
              <a:t>IASI, AMSU-A, HIRS/4 – Soundings</a:t>
            </a:r>
          </a:p>
          <a:p>
            <a:pPr lvl="1"/>
            <a:r>
              <a:rPr lang="en-US" dirty="0" smtClean="0"/>
              <a:t>AVHRR – Fires</a:t>
            </a:r>
          </a:p>
          <a:p>
            <a:pPr lvl="1"/>
            <a:r>
              <a:rPr lang="en-US" dirty="0" smtClean="0"/>
              <a:t>GOME-2 – Ozone</a:t>
            </a:r>
          </a:p>
          <a:p>
            <a:pPr lvl="1"/>
            <a:r>
              <a:rPr lang="en-US" dirty="0" smtClean="0"/>
              <a:t>MHS – Cyclones</a:t>
            </a:r>
          </a:p>
          <a:p>
            <a:pPr lvl="1"/>
            <a:r>
              <a:rPr lang="en-US" dirty="0" err="1" smtClean="0"/>
              <a:t>Searth</a:t>
            </a:r>
            <a:r>
              <a:rPr lang="en-US" dirty="0" smtClean="0"/>
              <a:t> &amp; Rescue</a:t>
            </a:r>
          </a:p>
          <a:p>
            <a:pPr lvl="1"/>
            <a:r>
              <a:rPr lang="en-US" dirty="0" smtClean="0"/>
              <a:t>SEM – Space </a:t>
            </a:r>
            <a:r>
              <a:rPr lang="en-US" dirty="0" err="1" smtClean="0"/>
              <a:t>Obs</a:t>
            </a: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33727" y="211336"/>
            <a:ext cx="5643940" cy="846833"/>
          </a:xfrm>
        </p:spPr>
        <p:txBody>
          <a:bodyPr/>
          <a:lstStyle/>
          <a:p>
            <a:pPr algn="ctr"/>
            <a:r>
              <a:rPr lang="en-US" sz="2800" dirty="0" smtClean="0"/>
              <a:t>Meeting Agenda</a:t>
            </a:r>
          </a:p>
        </p:txBody>
      </p:sp>
      <p:sp>
        <p:nvSpPr>
          <p:cNvPr id="18435" name="Content Placeholder 5"/>
          <p:cNvSpPr>
            <a:spLocks noGrp="1"/>
          </p:cNvSpPr>
          <p:nvPr>
            <p:ph sz="half" idx="1"/>
          </p:nvPr>
        </p:nvSpPr>
        <p:spPr>
          <a:xfrm>
            <a:off x="609298" y="1219200"/>
            <a:ext cx="3980845" cy="5333703"/>
          </a:xfrm>
        </p:spPr>
        <p:txBody>
          <a:bodyPr>
            <a:normAutofit lnSpcReduction="10000"/>
          </a:bodyPr>
          <a:lstStyle/>
          <a:p>
            <a:r>
              <a:rPr lang="en-US" sz="2300" dirty="0" smtClean="0"/>
              <a:t>Contact Info</a:t>
            </a:r>
          </a:p>
          <a:p>
            <a:r>
              <a:rPr lang="en-US" sz="2300" dirty="0" smtClean="0"/>
              <a:t>Goals</a:t>
            </a:r>
          </a:p>
          <a:p>
            <a:r>
              <a:rPr lang="en-US" sz="2300" dirty="0" smtClean="0"/>
              <a:t>Existing Action Items</a:t>
            </a:r>
          </a:p>
          <a:p>
            <a:r>
              <a:rPr lang="en-US" sz="2300" dirty="0" smtClean="0"/>
              <a:t>GOES Status</a:t>
            </a:r>
          </a:p>
          <a:p>
            <a:pPr lvl="1"/>
            <a:r>
              <a:rPr lang="en-US" sz="1900" dirty="0" smtClean="0"/>
              <a:t>Summer SRSOs</a:t>
            </a:r>
          </a:p>
          <a:p>
            <a:pPr lvl="1"/>
            <a:r>
              <a:rPr lang="en-US" sz="1800" dirty="0" smtClean="0"/>
              <a:t>RSO Review</a:t>
            </a:r>
          </a:p>
          <a:p>
            <a:pPr lvl="1"/>
            <a:r>
              <a:rPr lang="en-US" sz="1800" dirty="0" smtClean="0"/>
              <a:t>Meteosat-10</a:t>
            </a:r>
          </a:p>
          <a:p>
            <a:pPr lvl="1"/>
            <a:r>
              <a:rPr lang="en-US" sz="1800" dirty="0" smtClean="0"/>
              <a:t>Himawari-8/9</a:t>
            </a:r>
          </a:p>
          <a:p>
            <a:pPr lvl="1"/>
            <a:r>
              <a:rPr lang="en-US" sz="1800" dirty="0" smtClean="0"/>
              <a:t>Future GEO</a:t>
            </a:r>
            <a:endParaRPr lang="en-US" sz="1900" dirty="0" smtClean="0"/>
          </a:p>
          <a:p>
            <a:r>
              <a:rPr lang="en-US" sz="2300" dirty="0" smtClean="0"/>
              <a:t>POES Status</a:t>
            </a:r>
          </a:p>
          <a:p>
            <a:pPr lvl="1"/>
            <a:r>
              <a:rPr lang="en-US" sz="1900" dirty="0" smtClean="0"/>
              <a:t>NOAA-17 Decommissioning</a:t>
            </a:r>
          </a:p>
          <a:p>
            <a:pPr lvl="1"/>
            <a:r>
              <a:rPr lang="en-US" sz="1800" dirty="0" smtClean="0"/>
              <a:t>NPP / JPSS</a:t>
            </a:r>
          </a:p>
          <a:p>
            <a:pPr lvl="1"/>
            <a:r>
              <a:rPr lang="en-US" sz="1800" dirty="0" smtClean="0"/>
              <a:t>METOP-B</a:t>
            </a:r>
          </a:p>
          <a:p>
            <a:pPr lvl="1"/>
            <a:r>
              <a:rPr lang="en-US" sz="1800" dirty="0" smtClean="0"/>
              <a:t>GCOM-W1</a:t>
            </a:r>
          </a:p>
          <a:p>
            <a:pPr lvl="1"/>
            <a:r>
              <a:rPr lang="en-US" sz="1800" dirty="0" smtClean="0"/>
              <a:t>M-T, GPM, Others</a:t>
            </a:r>
            <a:endParaRPr lang="en-US" sz="2300" dirty="0" smtClean="0"/>
          </a:p>
          <a:p>
            <a:endParaRPr lang="en-US" sz="1900" dirty="0" smtClean="0"/>
          </a:p>
          <a:p>
            <a:endParaRPr lang="en-US" sz="1900" dirty="0" smtClean="0"/>
          </a:p>
          <a:p>
            <a:endParaRPr lang="en-US" sz="1300" dirty="0" smtClean="0"/>
          </a:p>
          <a:p>
            <a:endParaRPr lang="en-US" sz="1300" dirty="0" smtClean="0"/>
          </a:p>
          <a:p>
            <a:endParaRPr lang="en-US" sz="1300" dirty="0" smtClean="0"/>
          </a:p>
          <a:p>
            <a:endParaRPr lang="en-US" sz="1300" dirty="0" smtClean="0"/>
          </a:p>
        </p:txBody>
      </p:sp>
      <p:sp>
        <p:nvSpPr>
          <p:cNvPr id="18436" name="Content Placeholder 6"/>
          <p:cNvSpPr>
            <a:spLocks noGrp="1"/>
          </p:cNvSpPr>
          <p:nvPr>
            <p:ph sz="half" idx="2"/>
          </p:nvPr>
        </p:nvSpPr>
        <p:spPr>
          <a:xfrm>
            <a:off x="4572000" y="1219200"/>
            <a:ext cx="4571999" cy="5333703"/>
          </a:xfrm>
        </p:spPr>
        <p:txBody>
          <a:bodyPr>
            <a:normAutofit lnSpcReduction="10000"/>
          </a:bodyPr>
          <a:lstStyle/>
          <a:p>
            <a:r>
              <a:rPr lang="en-US" sz="2300" dirty="0" smtClean="0"/>
              <a:t>CIP MPLS Failover</a:t>
            </a:r>
          </a:p>
          <a:p>
            <a:r>
              <a:rPr lang="en-US" sz="2300" dirty="0" smtClean="0"/>
              <a:t>PATRON Software for ESPC Help Tickets and CRM</a:t>
            </a:r>
          </a:p>
          <a:p>
            <a:r>
              <a:rPr lang="en-US" sz="2300" dirty="0" smtClean="0"/>
              <a:t>ESPC Product Requests and Promotions</a:t>
            </a:r>
          </a:p>
          <a:p>
            <a:endParaRPr lang="en-US" sz="2300" dirty="0" smtClean="0"/>
          </a:p>
          <a:p>
            <a:r>
              <a:rPr lang="en-US" sz="2300" dirty="0" smtClean="0"/>
              <a:t>GOES-R DOST, Steve Ambrose</a:t>
            </a:r>
          </a:p>
          <a:p>
            <a:endParaRPr lang="en-US" sz="2300" dirty="0" smtClean="0"/>
          </a:p>
          <a:p>
            <a:r>
              <a:rPr lang="en-US" sz="2300" dirty="0" smtClean="0"/>
              <a:t>Product Development</a:t>
            </a:r>
          </a:p>
          <a:p>
            <a:pPr lvl="1"/>
            <a:r>
              <a:rPr lang="en-US" sz="1800" dirty="0" smtClean="0"/>
              <a:t>Precipitation Products, M-T, GPM; Ralph Ferraro</a:t>
            </a:r>
          </a:p>
          <a:p>
            <a:endParaRPr lang="en-US" sz="2300" dirty="0" smtClean="0"/>
          </a:p>
          <a:p>
            <a:r>
              <a:rPr lang="en-US" sz="2300" dirty="0" smtClean="0"/>
              <a:t>Discussion</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372600" cy="1143000"/>
          </a:xfrm>
        </p:spPr>
        <p:txBody>
          <a:bodyPr>
            <a:noAutofit/>
          </a:bodyPr>
          <a:lstStyle/>
          <a:p>
            <a:r>
              <a:rPr lang="en-US" sz="4000" dirty="0" smtClean="0"/>
              <a:t>JAXA LEO:  SHIZUKU GCOM-W1 </a:t>
            </a:r>
            <a:endParaRPr lang="en-US" sz="4000" dirty="0"/>
          </a:p>
        </p:txBody>
      </p:sp>
      <p:sp>
        <p:nvSpPr>
          <p:cNvPr id="12" name="Content Placeholder 11"/>
          <p:cNvSpPr>
            <a:spLocks noGrp="1"/>
          </p:cNvSpPr>
          <p:nvPr>
            <p:ph idx="1"/>
          </p:nvPr>
        </p:nvSpPr>
        <p:spPr>
          <a:xfrm>
            <a:off x="381000" y="1264046"/>
            <a:ext cx="8382000" cy="4984354"/>
          </a:xfrm>
        </p:spPr>
        <p:txBody>
          <a:bodyPr>
            <a:noAutofit/>
          </a:bodyPr>
          <a:lstStyle/>
          <a:p>
            <a:pPr marL="0" indent="0">
              <a:buNone/>
            </a:pPr>
            <a:endParaRPr lang="en-US" sz="2000" dirty="0" smtClean="0"/>
          </a:p>
          <a:p>
            <a:pPr marL="0" indent="0">
              <a:buNone/>
            </a:pPr>
            <a:r>
              <a:rPr lang="en-US" sz="2000" dirty="0" smtClean="0"/>
              <a:t>- In afternoon “A-Train”</a:t>
            </a:r>
          </a:p>
          <a:p>
            <a:pPr marL="0" indent="0">
              <a:buFontTx/>
              <a:buChar char="-"/>
            </a:pPr>
            <a:r>
              <a:rPr lang="en-US" sz="2000" dirty="0" smtClean="0"/>
              <a:t> Carries AMSR-2</a:t>
            </a:r>
          </a:p>
          <a:p>
            <a:pPr marL="0" indent="0">
              <a:buFontTx/>
              <a:buChar char="-"/>
            </a:pPr>
            <a:r>
              <a:rPr lang="en-US" sz="2000" dirty="0" smtClean="0"/>
              <a:t> Focus on water </a:t>
            </a:r>
            <a:r>
              <a:rPr lang="en-US" sz="2000" dirty="0" err="1" smtClean="0"/>
              <a:t>obs</a:t>
            </a:r>
            <a:endParaRPr lang="en-US" sz="2000" dirty="0" smtClean="0"/>
          </a:p>
          <a:p>
            <a:pPr marL="0" indent="0">
              <a:buNone/>
            </a:pPr>
            <a:endParaRPr lang="en-US" sz="2000" dirty="0" smtClean="0"/>
          </a:p>
          <a:p>
            <a:pPr marL="0" indent="0">
              <a:buNone/>
            </a:pPr>
            <a:endParaRPr lang="en-US" sz="2000" dirty="0" smtClean="0"/>
          </a:p>
          <a:p>
            <a:pPr marL="0" indent="0">
              <a:buNone/>
            </a:pPr>
            <a:r>
              <a:rPr lang="en-US" sz="2000" dirty="0" smtClean="0"/>
              <a:t>- Successor to Aqua and is part of the GEOSS (Global Earth Observation System of Systems)</a:t>
            </a:r>
          </a:p>
          <a:p>
            <a:pPr marL="0" indent="0">
              <a:buNone/>
            </a:pPr>
            <a:endParaRPr lang="en-US" sz="2000" dirty="0" smtClean="0"/>
          </a:p>
          <a:p>
            <a:pPr marL="0" indent="0">
              <a:buNone/>
            </a:pPr>
            <a:r>
              <a:rPr lang="en-US" sz="2000" dirty="0" smtClean="0"/>
              <a:t>- NESDIS is working closely with JAXA to prepare for JAXA AMSR2 executable code on NOAA systems to process AMSR2 data for level 1 products.  </a:t>
            </a:r>
          </a:p>
          <a:p>
            <a:pPr marL="0" indent="0">
              <a:buNone/>
            </a:pPr>
            <a:r>
              <a:rPr lang="en-US" sz="2000" dirty="0" smtClean="0"/>
              <a:t>STAR is preparing to produce level 2 products operationally by September 2013. </a:t>
            </a:r>
          </a:p>
        </p:txBody>
      </p:sp>
      <p:pic>
        <p:nvPicPr>
          <p:cNvPr id="10" name="Picture 2" descr="https://directory.eoportal.org/presentations/330/GCOM_AutoD.jpeg"/>
          <p:cNvPicPr>
            <a:picLocks noChangeAspect="1" noChangeArrowheads="1"/>
          </p:cNvPicPr>
          <p:nvPr/>
        </p:nvPicPr>
        <p:blipFill>
          <a:blip r:embed="rId3" cstate="print"/>
          <a:srcRect/>
          <a:stretch>
            <a:fillRect/>
          </a:stretch>
        </p:blipFill>
        <p:spPr bwMode="auto">
          <a:xfrm>
            <a:off x="3003332" y="1295400"/>
            <a:ext cx="5831829" cy="1856185"/>
          </a:xfrm>
          <a:prstGeom prst="rect">
            <a:avLst/>
          </a:prstGeom>
        </p:spPr>
        <p:style>
          <a:lnRef idx="0">
            <a:schemeClr val="dk1"/>
          </a:lnRef>
          <a:fillRef idx="3">
            <a:schemeClr val="dk1"/>
          </a:fillRef>
          <a:effectRef idx="3">
            <a:schemeClr val="dk1"/>
          </a:effectRef>
          <a:fontRef idx="minor">
            <a:schemeClr val="lt1"/>
          </a:fontRef>
        </p:style>
      </p:pic>
      <p:sp>
        <p:nvSpPr>
          <p:cNvPr id="5" name="TextBox 4"/>
          <p:cNvSpPr txBox="1"/>
          <p:nvPr/>
        </p:nvSpPr>
        <p:spPr>
          <a:xfrm>
            <a:off x="4191000" y="5791200"/>
            <a:ext cx="4572000" cy="369332"/>
          </a:xfrm>
          <a:prstGeom prst="rect">
            <a:avLst/>
          </a:prstGeom>
          <a:noFill/>
        </p:spPr>
        <p:txBody>
          <a:bodyPr wrap="square" rtlCol="0">
            <a:spAutoFit/>
          </a:bodyPr>
          <a:lstStyle/>
          <a:p>
            <a:r>
              <a:rPr lang="en-US" dirty="0" smtClean="0">
                <a:solidFill>
                  <a:srgbClr val="C00000"/>
                </a:solidFill>
              </a:rPr>
              <a:t>…more on GCOM-W1 in Ralph Ferraro’s Slides</a:t>
            </a:r>
            <a:endParaRPr lang="en-US" dirty="0">
              <a:solidFill>
                <a:srgbClr val="C00000"/>
              </a:solidFill>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52400"/>
            <a:ext cx="8229600" cy="762000"/>
          </a:xfrm>
        </p:spPr>
        <p:txBody>
          <a:bodyPr>
            <a:normAutofit/>
          </a:bodyPr>
          <a:lstStyle/>
          <a:p>
            <a:r>
              <a:rPr lang="en-US" sz="4000" dirty="0" smtClean="0"/>
              <a:t>More Future LEO Satellites</a:t>
            </a:r>
            <a:endParaRPr lang="en-US" sz="4000" dirty="0"/>
          </a:p>
        </p:txBody>
      </p:sp>
      <p:graphicFrame>
        <p:nvGraphicFramePr>
          <p:cNvPr id="11" name="Table 10"/>
          <p:cNvGraphicFramePr>
            <a:graphicFrameLocks noGrp="1"/>
          </p:cNvGraphicFramePr>
          <p:nvPr/>
        </p:nvGraphicFramePr>
        <p:xfrm>
          <a:off x="457200" y="1096963"/>
          <a:ext cx="8305800" cy="4846320"/>
        </p:xfrm>
        <a:graphic>
          <a:graphicData uri="http://schemas.openxmlformats.org/drawingml/2006/table">
            <a:tbl>
              <a:tblPr firstRow="1" bandRow="1">
                <a:tableStyleId>{5C22544A-7EE6-4342-B048-85BDC9FD1C3A}</a:tableStyleId>
              </a:tblPr>
              <a:tblGrid>
                <a:gridCol w="1107440"/>
                <a:gridCol w="7198360"/>
              </a:tblGrid>
              <a:tr h="208970">
                <a:tc>
                  <a:txBody>
                    <a:bodyPr/>
                    <a:lstStyle/>
                    <a:p>
                      <a:r>
                        <a:rPr lang="en-US" sz="2400" dirty="0" smtClean="0"/>
                        <a:t>Year</a:t>
                      </a:r>
                      <a:endParaRPr lang="en-US" sz="2400" dirty="0"/>
                    </a:p>
                  </a:txBody>
                  <a:tcPr/>
                </a:tc>
                <a:tc>
                  <a:txBody>
                    <a:bodyPr/>
                    <a:lstStyle/>
                    <a:p>
                      <a:r>
                        <a:rPr lang="en-US" sz="2400" dirty="0" smtClean="0"/>
                        <a:t>Satellite</a:t>
                      </a:r>
                      <a:endParaRPr lang="en-US" sz="2400" dirty="0"/>
                    </a:p>
                  </a:txBody>
                  <a:tcPr/>
                </a:tc>
              </a:tr>
              <a:tr h="360689">
                <a:tc>
                  <a:txBody>
                    <a:bodyPr/>
                    <a:lstStyle/>
                    <a:p>
                      <a:r>
                        <a:rPr lang="en-US" sz="2400" dirty="0" smtClean="0"/>
                        <a:t>Early</a:t>
                      </a:r>
                      <a:r>
                        <a:rPr lang="en-US" sz="2400" baseline="0" dirty="0" smtClean="0"/>
                        <a:t> 2014</a:t>
                      </a:r>
                      <a:endParaRPr lang="en-US" sz="2400" dirty="0"/>
                    </a:p>
                  </a:txBody>
                  <a:tcPr/>
                </a:tc>
                <a:tc>
                  <a:txBody>
                    <a:bodyPr/>
                    <a:lstStyle/>
                    <a:p>
                      <a:r>
                        <a:rPr lang="en-US" sz="2400" dirty="0" err="1" smtClean="0"/>
                        <a:t>Megha-Tropiques</a:t>
                      </a:r>
                      <a:r>
                        <a:rPr lang="en-US" sz="2400" baseline="0" dirty="0" smtClean="0"/>
                        <a:t> (M-T) Precipitation Products</a:t>
                      </a:r>
                      <a:endParaRPr lang="en-US" sz="2400" dirty="0"/>
                    </a:p>
                  </a:txBody>
                  <a:tcPr/>
                </a:tc>
              </a:tr>
              <a:tr h="360689">
                <a:tc>
                  <a:txBody>
                    <a:bodyPr/>
                    <a:lstStyle/>
                    <a:p>
                      <a:r>
                        <a:rPr lang="en-US" sz="2400" dirty="0" smtClean="0"/>
                        <a:t>2014</a:t>
                      </a:r>
                      <a:endParaRPr lang="en-US" sz="2400" dirty="0"/>
                    </a:p>
                  </a:txBody>
                  <a:tcPr/>
                </a:tc>
                <a:tc>
                  <a:txBody>
                    <a:bodyPr/>
                    <a:lstStyle/>
                    <a:p>
                      <a:r>
                        <a:rPr lang="en-US" sz="2400" dirty="0" smtClean="0"/>
                        <a:t>NASA JPL's Soil Moisture Active Passive (SMAP)</a:t>
                      </a:r>
                      <a:endParaRPr lang="en-US" sz="2400" dirty="0"/>
                    </a:p>
                  </a:txBody>
                  <a:tcPr/>
                </a:tc>
              </a:tr>
              <a:tr h="515270">
                <a:tc>
                  <a:txBody>
                    <a:bodyPr/>
                    <a:lstStyle/>
                    <a:p>
                      <a:r>
                        <a:rPr lang="en-US" sz="2400" dirty="0" smtClean="0"/>
                        <a:t>2014</a:t>
                      </a:r>
                      <a:endParaRPr lang="en-US" sz="2400" dirty="0"/>
                    </a:p>
                  </a:txBody>
                  <a:tcPr/>
                </a:tc>
                <a:tc>
                  <a:txBody>
                    <a:bodyPr/>
                    <a:lstStyle/>
                    <a:p>
                      <a:r>
                        <a:rPr lang="en-US" sz="2400" dirty="0" smtClean="0"/>
                        <a:t>NASA GSFC's Global Precipitation Measurement</a:t>
                      </a:r>
                      <a:r>
                        <a:rPr lang="en-US" sz="2400" baseline="0" dirty="0" smtClean="0"/>
                        <a:t> (GPM) </a:t>
                      </a:r>
                      <a:r>
                        <a:rPr lang="en-US" sz="2400" dirty="0" smtClean="0"/>
                        <a:t>(Follow-on to TRMM)</a:t>
                      </a:r>
                      <a:endParaRPr lang="en-US" sz="2400" dirty="0"/>
                    </a:p>
                  </a:txBody>
                  <a:tcPr/>
                </a:tc>
              </a:tr>
              <a:tr h="515270">
                <a:tc>
                  <a:txBody>
                    <a:bodyPr/>
                    <a:lstStyle/>
                    <a:p>
                      <a:r>
                        <a:rPr lang="en-US" sz="2400" dirty="0" smtClean="0"/>
                        <a:t>2016</a:t>
                      </a:r>
                      <a:endParaRPr lang="en-US" sz="2400" dirty="0"/>
                    </a:p>
                  </a:txBody>
                  <a:tcPr/>
                </a:tc>
                <a:tc>
                  <a:txBody>
                    <a:bodyPr/>
                    <a:lstStyle/>
                    <a:p>
                      <a:r>
                        <a:rPr lang="en-US" sz="2400" dirty="0" smtClean="0"/>
                        <a:t>Joint Taiwan-U.S. FORMOSAT-7/COSMIC-2 (12 birds in this constellation!)</a:t>
                      </a:r>
                    </a:p>
                    <a:p>
                      <a:r>
                        <a:rPr lang="en-US" sz="2400" dirty="0" smtClean="0"/>
                        <a:t>GPS</a:t>
                      </a:r>
                      <a:r>
                        <a:rPr lang="en-US" sz="2400" baseline="0" dirty="0" smtClean="0"/>
                        <a:t> Radio Occultation micro satellites with high spatial/temporal resolution of temperature and moisture profiles used for climate studies, defense, and space weather models</a:t>
                      </a:r>
                      <a:endParaRPr lang="en-US" sz="2400" dirty="0"/>
                    </a:p>
                  </a:txBody>
                  <a:tcPr/>
                </a:tc>
              </a:tr>
            </a:tbl>
          </a:graphicData>
        </a:graphic>
      </p:graphicFrame>
      <p:sp>
        <p:nvSpPr>
          <p:cNvPr id="4" name="TextBox 3"/>
          <p:cNvSpPr txBox="1"/>
          <p:nvPr/>
        </p:nvSpPr>
        <p:spPr>
          <a:xfrm>
            <a:off x="4267200" y="6107668"/>
            <a:ext cx="4572000" cy="369332"/>
          </a:xfrm>
          <a:prstGeom prst="rect">
            <a:avLst/>
          </a:prstGeom>
          <a:noFill/>
        </p:spPr>
        <p:txBody>
          <a:bodyPr wrap="square" rtlCol="0">
            <a:spAutoFit/>
          </a:bodyPr>
          <a:lstStyle/>
          <a:p>
            <a:r>
              <a:rPr lang="en-US" dirty="0" smtClean="0">
                <a:solidFill>
                  <a:srgbClr val="C00000"/>
                </a:solidFill>
              </a:rPr>
              <a:t>…more on M-T &amp; GPM in Ralph Ferraro’s Slides</a:t>
            </a:r>
            <a:endParaRPr lang="en-US" dirty="0">
              <a:solidFill>
                <a:srgbClr val="C00000"/>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Notifications &amp; Status</a:t>
            </a:r>
            <a:endParaRPr lang="en-US" dirty="0"/>
          </a:p>
        </p:txBody>
      </p:sp>
      <p:sp>
        <p:nvSpPr>
          <p:cNvPr id="3" name="Content Placeholder 2"/>
          <p:cNvSpPr>
            <a:spLocks noGrp="1"/>
          </p:cNvSpPr>
          <p:nvPr>
            <p:ph idx="1"/>
          </p:nvPr>
        </p:nvSpPr>
        <p:spPr>
          <a:xfrm>
            <a:off x="533400" y="990600"/>
            <a:ext cx="8077200" cy="5486400"/>
          </a:xfrm>
        </p:spPr>
        <p:txBody>
          <a:bodyPr>
            <a:normAutofit fontScale="62500" lnSpcReduction="20000"/>
          </a:bodyPr>
          <a:lstStyle/>
          <a:p>
            <a:pPr>
              <a:buNone/>
            </a:pPr>
            <a:r>
              <a:rPr lang="en-US" sz="4000" dirty="0" smtClean="0"/>
              <a:t>General Satellite Messages from ESPC:  </a:t>
            </a:r>
            <a:r>
              <a:rPr lang="en-US" dirty="0" smtClean="0">
                <a:hlinkClick r:id="rId2"/>
              </a:rPr>
              <a:t>http://www.ssd.noaa.gov/PS/SATS/messages.html</a:t>
            </a:r>
            <a:endParaRPr lang="en-US" dirty="0" smtClean="0"/>
          </a:p>
          <a:p>
            <a:pPr>
              <a:buNone/>
            </a:pPr>
            <a:endParaRPr lang="en-US" sz="4000" dirty="0" smtClean="0"/>
          </a:p>
          <a:p>
            <a:pPr>
              <a:buNone/>
            </a:pPr>
            <a:r>
              <a:rPr lang="en-US" sz="4000" dirty="0" smtClean="0"/>
              <a:t>WMO Bulletins on the GTS (Global Telecommunications System):</a:t>
            </a:r>
          </a:p>
          <a:p>
            <a:pPr lvl="1"/>
            <a:r>
              <a:rPr lang="en-US" dirty="0" smtClean="0"/>
              <a:t>WMO header NOUS71 KNES (AWIPS ID ADANES) for urgent notices (e.g., outages or anomalies) </a:t>
            </a:r>
            <a:r>
              <a:rPr lang="en-US" sz="2600" dirty="0" smtClean="0">
                <a:hlinkClick r:id="rId3"/>
              </a:rPr>
              <a:t>http://www.weather.gov/view/validProds.php?prod=ADM&amp;node=KNES</a:t>
            </a:r>
            <a:endParaRPr lang="en-US" sz="2600" dirty="0" smtClean="0"/>
          </a:p>
          <a:p>
            <a:pPr lvl="1"/>
            <a:r>
              <a:rPr lang="en-US" dirty="0" smtClean="0"/>
              <a:t>WMO header NOUS72 KNES (AWIPS ID ADMNES) for routine notices (e.g., eclipse schedule, RSO, etc.) </a:t>
            </a:r>
            <a:r>
              <a:rPr lang="en-US" sz="2600" dirty="0" smtClean="0">
                <a:hlinkClick r:id="rId4"/>
              </a:rPr>
              <a:t>http://www.weather.gov/view/validProds.php?prod=ADA&amp;node=KNES</a:t>
            </a:r>
            <a:endParaRPr lang="en-US" sz="2600" dirty="0" smtClean="0"/>
          </a:p>
          <a:p>
            <a:pPr>
              <a:buNone/>
            </a:pPr>
            <a:endParaRPr lang="en-US" sz="4000" dirty="0" smtClean="0"/>
          </a:p>
          <a:p>
            <a:pPr>
              <a:buNone/>
            </a:pPr>
            <a:r>
              <a:rPr lang="en-US" sz="4000" dirty="0" smtClean="0"/>
              <a:t>Non-Operational Sources:</a:t>
            </a:r>
          </a:p>
          <a:p>
            <a:pPr>
              <a:buNone/>
            </a:pPr>
            <a:r>
              <a:rPr lang="en-US" sz="4000" dirty="0" smtClean="0"/>
              <a:t>	Sat Ops Status:  </a:t>
            </a:r>
            <a:r>
              <a:rPr lang="en-US" dirty="0" smtClean="0">
                <a:hlinkClick r:id="rId5"/>
              </a:rPr>
              <a:t>http://www.oso.noaa.gov/daily-news/index.asp</a:t>
            </a:r>
            <a:endParaRPr lang="en-US" dirty="0" smtClean="0"/>
          </a:p>
          <a:p>
            <a:pPr>
              <a:buNone/>
            </a:pPr>
            <a:r>
              <a:rPr lang="en-US" sz="4000" dirty="0" smtClean="0"/>
              <a:t>	Twitter:  </a:t>
            </a:r>
            <a:r>
              <a:rPr lang="en-US" dirty="0" smtClean="0">
                <a:hlinkClick r:id="rId6"/>
              </a:rPr>
              <a:t>http://twitter.com/noaasatellites</a:t>
            </a:r>
            <a:endParaRPr lang="en-US" dirty="0" smtClean="0"/>
          </a:p>
          <a:p>
            <a:pPr>
              <a:buNone/>
            </a:pPr>
            <a:r>
              <a:rPr lang="en-US" sz="4000" dirty="0" smtClean="0"/>
              <a:t>	</a:t>
            </a:r>
            <a:r>
              <a:rPr lang="en-US" sz="4000" dirty="0" err="1" smtClean="0"/>
              <a:t>Facebook</a:t>
            </a:r>
            <a:r>
              <a:rPr lang="en-US" sz="4000" dirty="0" smtClean="0"/>
              <a:t>:  </a:t>
            </a:r>
            <a:r>
              <a:rPr lang="en-US" dirty="0" smtClean="0">
                <a:hlinkClick r:id="rId7"/>
              </a:rPr>
              <a:t>https://www.facebook.com/NOAANESDIS</a:t>
            </a:r>
            <a:endParaRPr lang="en-US" dirty="0" smtClean="0"/>
          </a:p>
          <a:p>
            <a:pPr>
              <a:buNone/>
            </a:pPr>
            <a:r>
              <a:rPr lang="en-US" sz="4000" dirty="0" smtClean="0"/>
              <a:t>	Press Releases:  </a:t>
            </a:r>
            <a:r>
              <a:rPr lang="en-US" dirty="0" smtClean="0">
                <a:hlinkClick r:id="rId8"/>
              </a:rPr>
              <a:t>http://www.nesdis.noaa.gov/news_archives/</a:t>
            </a:r>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0" y="152400"/>
            <a:ext cx="8001000" cy="1143000"/>
          </a:xfrm>
        </p:spPr>
        <p:txBody>
          <a:bodyPr>
            <a:normAutofit fontScale="90000"/>
          </a:bodyPr>
          <a:lstStyle/>
          <a:p>
            <a:r>
              <a:rPr lang="en-US" sz="5300" dirty="0" smtClean="0">
                <a:latin typeface="+mn-lt"/>
              </a:rPr>
              <a:t>Planned CIP Backup Exercise</a:t>
            </a:r>
            <a:r>
              <a:rPr lang="en-US" sz="2800" dirty="0" smtClean="0">
                <a:latin typeface="+mn-lt"/>
              </a:rPr>
              <a:t/>
            </a:r>
            <a:br>
              <a:rPr lang="en-US" sz="2800" dirty="0" smtClean="0">
                <a:latin typeface="+mn-lt"/>
              </a:rPr>
            </a:br>
            <a:r>
              <a:rPr lang="en-US" sz="1900" dirty="0" smtClean="0">
                <a:latin typeface="+mn-lt"/>
                <a:hlinkClick r:id="rId4"/>
              </a:rPr>
              <a:t>http://www.osdpd.noaa.gov/ml/cip.html</a:t>
            </a:r>
            <a:r>
              <a:rPr lang="en-US" sz="1900" dirty="0" smtClean="0">
                <a:latin typeface="+mn-lt"/>
              </a:rPr>
              <a:t/>
            </a:r>
            <a:br>
              <a:rPr lang="en-US" sz="1900" dirty="0" smtClean="0">
                <a:latin typeface="+mn-lt"/>
              </a:rPr>
            </a:br>
            <a:r>
              <a:rPr lang="en-US" sz="1900" dirty="0" smtClean="0">
                <a:latin typeface="+mn-lt"/>
                <a:hlinkClick r:id="rId5"/>
              </a:rPr>
              <a:t> http://www.osd.noaa.gov/Spacecraft%20Systems/Ground_Systems/CIP/cip.html</a:t>
            </a:r>
            <a:endParaRPr lang="en-US" sz="1900" dirty="0" smtClean="0">
              <a:latin typeface="+mn-lt"/>
            </a:endParaRPr>
          </a:p>
        </p:txBody>
      </p:sp>
      <p:graphicFrame>
        <p:nvGraphicFramePr>
          <p:cNvPr id="1026" name="Object 7"/>
          <p:cNvGraphicFramePr>
            <a:graphicFrameLocks noChangeAspect="1"/>
          </p:cNvGraphicFramePr>
          <p:nvPr/>
        </p:nvGraphicFramePr>
        <p:xfrm>
          <a:off x="7848600" y="131564"/>
          <a:ext cx="1182310" cy="1163836"/>
        </p:xfrm>
        <a:graphic>
          <a:graphicData uri="http://schemas.openxmlformats.org/presentationml/2006/ole">
            <p:oleObj spid="_x0000_s1026" name="Bitmap Image" r:id="rId6" imgW="10914286" imgH="10914286" progId="PBrush">
              <p:embed/>
            </p:oleObj>
          </a:graphicData>
        </a:graphic>
      </p:graphicFrame>
      <p:sp>
        <p:nvSpPr>
          <p:cNvPr id="9" name="Rectangle 8"/>
          <p:cNvSpPr/>
          <p:nvPr/>
        </p:nvSpPr>
        <p:spPr>
          <a:xfrm>
            <a:off x="0" y="1500187"/>
            <a:ext cx="9144000" cy="5316462"/>
          </a:xfrm>
          <a:prstGeom prst="rect">
            <a:avLst/>
          </a:prstGeom>
        </p:spPr>
        <p:txBody>
          <a:bodyPr lIns="86493" tIns="43247" rIns="86493" bIns="43247">
            <a:spAutoFit/>
          </a:bodyPr>
          <a:lstStyle/>
          <a:p>
            <a:pPr marL="702756" lvl="1" indent="-270291">
              <a:spcBef>
                <a:spcPct val="20000"/>
              </a:spcBef>
              <a:buFontTx/>
              <a:buChar char="•"/>
              <a:defRPr/>
            </a:pPr>
            <a:r>
              <a:rPr lang="en-US" sz="2300" dirty="0">
                <a:ea typeface="ＭＳ Ｐゴシック" pitchFamily="-65" charset="-128"/>
                <a:cs typeface="Arial" pitchFamily="34" charset="0"/>
              </a:rPr>
              <a:t>This exercise will test the near-seamless fail-over to the CIP in the event NSOF is </a:t>
            </a:r>
            <a:r>
              <a:rPr lang="en-US" sz="2300" dirty="0" smtClean="0">
                <a:ea typeface="ＭＳ Ｐゴシック" pitchFamily="-65" charset="-128"/>
                <a:cs typeface="Arial" pitchFamily="34" charset="0"/>
              </a:rPr>
              <a:t>disabled  (Last tested August 11 &amp; 16, 2011)</a:t>
            </a:r>
            <a:endParaRPr lang="en-US" sz="2300" dirty="0">
              <a:ea typeface="ＭＳ Ｐゴシック" pitchFamily="-65" charset="-128"/>
              <a:cs typeface="Arial" pitchFamily="34" charset="0"/>
            </a:endParaRPr>
          </a:p>
          <a:p>
            <a:pPr marL="702756" lvl="1" indent="-270291">
              <a:spcBef>
                <a:spcPct val="20000"/>
              </a:spcBef>
              <a:buFontTx/>
              <a:buChar char="•"/>
              <a:defRPr/>
            </a:pPr>
            <a:r>
              <a:rPr lang="en-US" sz="2300" dirty="0">
                <a:ea typeface="ＭＳ Ｐゴシック" pitchFamily="-65" charset="-128"/>
                <a:cs typeface="Arial" pitchFamily="34" charset="0"/>
              </a:rPr>
              <a:t>The MPLS (Multi-Protocol Label Switching) cloud serves as a common communications interface for both the CIP at Wallops and ESPC at NSOF</a:t>
            </a:r>
          </a:p>
          <a:p>
            <a:pPr marL="702756" lvl="1" indent="-270291">
              <a:spcBef>
                <a:spcPct val="20000"/>
              </a:spcBef>
              <a:buFontTx/>
              <a:buChar char="•"/>
              <a:defRPr/>
            </a:pPr>
            <a:r>
              <a:rPr lang="en-US" sz="2300" dirty="0" smtClean="0">
                <a:ea typeface="ＭＳ Ｐゴシック" pitchFamily="-65" charset="-128"/>
                <a:cs typeface="Arial" pitchFamily="34" charset="0"/>
              </a:rPr>
              <a:t>Exercise </a:t>
            </a:r>
            <a:r>
              <a:rPr lang="en-US" sz="2300" dirty="0">
                <a:ea typeface="ＭＳ Ｐゴシック" pitchFamily="-65" charset="-128"/>
                <a:cs typeface="Arial" pitchFamily="34" charset="0"/>
              </a:rPr>
              <a:t>is </a:t>
            </a:r>
            <a:r>
              <a:rPr lang="en-US" sz="2300" dirty="0" smtClean="0">
                <a:ea typeface="ＭＳ Ｐゴシック" pitchFamily="-65" charset="-128"/>
                <a:cs typeface="Arial" pitchFamily="34" charset="0"/>
              </a:rPr>
              <a:t>tentatively planned </a:t>
            </a:r>
            <a:r>
              <a:rPr lang="en-US" sz="2300" dirty="0">
                <a:ea typeface="ＭＳ Ｐゴシック" pitchFamily="-65" charset="-128"/>
                <a:cs typeface="Arial" pitchFamily="34" charset="0"/>
              </a:rPr>
              <a:t>for </a:t>
            </a:r>
            <a:r>
              <a:rPr lang="en-US" sz="2300" dirty="0" smtClean="0">
                <a:ea typeface="ＭＳ Ｐゴシック" pitchFamily="-65" charset="-128"/>
                <a:cs typeface="Arial" pitchFamily="34" charset="0"/>
              </a:rPr>
              <a:t>April 16, 2013 </a:t>
            </a:r>
            <a:r>
              <a:rPr lang="en-US" sz="2300" dirty="0" smtClean="0">
                <a:cs typeface="Arial" pitchFamily="34" charset="0"/>
              </a:rPr>
              <a:t>for 6 </a:t>
            </a:r>
            <a:r>
              <a:rPr lang="en-US" sz="2300" dirty="0">
                <a:cs typeface="Arial" pitchFamily="34" charset="0"/>
              </a:rPr>
              <a:t>hours</a:t>
            </a:r>
            <a:endParaRPr lang="en-US" sz="2300" dirty="0">
              <a:ea typeface="ＭＳ Ｐゴシック" pitchFamily="-65" charset="-128"/>
              <a:cs typeface="Arial" pitchFamily="34" charset="0"/>
            </a:endParaRPr>
          </a:p>
          <a:p>
            <a:pPr marL="1135222" lvl="2" indent="-270291">
              <a:spcBef>
                <a:spcPct val="20000"/>
              </a:spcBef>
              <a:buFontTx/>
              <a:buChar char="•"/>
              <a:defRPr/>
            </a:pPr>
            <a:r>
              <a:rPr lang="en-US" sz="1900" dirty="0">
                <a:cs typeface="Arial" pitchFamily="34" charset="0"/>
              </a:rPr>
              <a:t>Network Failover to ESPC/CIP:  1 hour </a:t>
            </a:r>
            <a:r>
              <a:rPr lang="en-US" sz="1900" dirty="0" smtClean="0">
                <a:cs typeface="Arial" pitchFamily="34" charset="0"/>
              </a:rPr>
              <a:t>(8:30-9:30 </a:t>
            </a:r>
            <a:r>
              <a:rPr lang="en-US" sz="1900" dirty="0">
                <a:cs typeface="Arial" pitchFamily="34" charset="0"/>
              </a:rPr>
              <a:t>AM EDT, </a:t>
            </a:r>
            <a:r>
              <a:rPr lang="en-US" sz="1900" dirty="0" smtClean="0">
                <a:cs typeface="Arial" pitchFamily="34" charset="0"/>
              </a:rPr>
              <a:t>1230-1330Z</a:t>
            </a:r>
            <a:r>
              <a:rPr lang="en-US" sz="1900" dirty="0">
                <a:cs typeface="Arial" pitchFamily="34" charset="0"/>
              </a:rPr>
              <a:t>)</a:t>
            </a:r>
          </a:p>
          <a:p>
            <a:pPr marL="1135222" lvl="2" indent="-270291">
              <a:spcBef>
                <a:spcPct val="20000"/>
              </a:spcBef>
              <a:buFontTx/>
              <a:buChar char="•"/>
              <a:defRPr/>
            </a:pPr>
            <a:r>
              <a:rPr lang="en-US" sz="1900" dirty="0">
                <a:cs typeface="Arial" pitchFamily="34" charset="0"/>
              </a:rPr>
              <a:t>Product Distribution/Network Sustainability:	</a:t>
            </a:r>
            <a:r>
              <a:rPr lang="en-US" sz="1900" dirty="0" smtClean="0">
                <a:cs typeface="Arial" pitchFamily="34" charset="0"/>
              </a:rPr>
              <a:t>4 hours</a:t>
            </a:r>
            <a:endParaRPr lang="en-US" sz="1900" dirty="0">
              <a:cs typeface="Arial" pitchFamily="34" charset="0"/>
            </a:endParaRPr>
          </a:p>
          <a:p>
            <a:pPr marL="1135222" lvl="2" indent="-270291">
              <a:spcBef>
                <a:spcPct val="20000"/>
              </a:spcBef>
              <a:buFontTx/>
              <a:buChar char="•"/>
              <a:defRPr/>
            </a:pPr>
            <a:r>
              <a:rPr lang="en-US" sz="1900" dirty="0">
                <a:cs typeface="Arial" pitchFamily="34" charset="0"/>
              </a:rPr>
              <a:t>Network switchback to ESPC/NSOF:  1 hour </a:t>
            </a:r>
            <a:r>
              <a:rPr lang="en-US" sz="1900" dirty="0" smtClean="0">
                <a:cs typeface="Arial" pitchFamily="34" charset="0"/>
              </a:rPr>
              <a:t>(1:30-2:30 PM </a:t>
            </a:r>
            <a:r>
              <a:rPr lang="en-US" sz="1900" dirty="0">
                <a:cs typeface="Arial" pitchFamily="34" charset="0"/>
              </a:rPr>
              <a:t>EDT, </a:t>
            </a:r>
            <a:r>
              <a:rPr lang="en-US" sz="1900" dirty="0" smtClean="0">
                <a:cs typeface="Arial" pitchFamily="34" charset="0"/>
              </a:rPr>
              <a:t>1730-1830Z</a:t>
            </a:r>
            <a:r>
              <a:rPr lang="en-US" sz="1900" dirty="0">
                <a:cs typeface="Arial" pitchFamily="34" charset="0"/>
              </a:rPr>
              <a:t>)</a:t>
            </a:r>
          </a:p>
          <a:p>
            <a:pPr marL="702756" lvl="1" indent="-270291">
              <a:spcBef>
                <a:spcPct val="20000"/>
              </a:spcBef>
              <a:buFontTx/>
              <a:buChar char="•"/>
              <a:defRPr/>
            </a:pPr>
            <a:r>
              <a:rPr lang="en-US" sz="2300" dirty="0">
                <a:ea typeface="ＭＳ Ｐゴシック" pitchFamily="-65" charset="-128"/>
                <a:cs typeface="Arial" pitchFamily="34" charset="0"/>
              </a:rPr>
              <a:t>Should be transparent, except for non-CIP </a:t>
            </a:r>
            <a:r>
              <a:rPr lang="en-US" sz="2300" dirty="0" smtClean="0">
                <a:ea typeface="ＭＳ Ｐゴシック" pitchFamily="-65" charset="-128"/>
                <a:cs typeface="Arial" pitchFamily="34" charset="0"/>
              </a:rPr>
              <a:t>products (e.g. IASI, SFOV,  NDE, MODIS)</a:t>
            </a:r>
          </a:p>
          <a:p>
            <a:pPr marL="702756" lvl="1" indent="-270291">
              <a:spcBef>
                <a:spcPct val="20000"/>
              </a:spcBef>
              <a:buFontTx/>
              <a:buChar char="•"/>
              <a:defRPr/>
            </a:pPr>
            <a:r>
              <a:rPr lang="en-US" sz="2300" dirty="0" smtClean="0">
                <a:ea typeface="ＭＳ Ｐゴシック" pitchFamily="-65" charset="-128"/>
                <a:cs typeface="Arial" pitchFamily="34" charset="0"/>
              </a:rPr>
              <a:t>All products that will NOT be available will be listed on web site as well as email notification</a:t>
            </a:r>
            <a:r>
              <a:rPr lang="en-US" sz="2300" dirty="0">
                <a:ea typeface="ＭＳ Ｐゴシック" pitchFamily="-65" charset="-128"/>
                <a:cs typeface="Arial" pitchFamily="34" charset="0"/>
              </a:rPr>
              <a:t/>
            </a:r>
            <a:br>
              <a:rPr lang="en-US" sz="2300" dirty="0">
                <a:ea typeface="ＭＳ Ｐゴシック" pitchFamily="-65" charset="-128"/>
                <a:cs typeface="Arial" pitchFamily="34" charset="0"/>
              </a:rPr>
            </a:br>
            <a:endParaRPr lang="en-US" sz="2300" kern="0" dirty="0">
              <a:ea typeface="ＭＳ Ｐゴシック" pitchFamily="-65" charset="-128"/>
              <a:cs typeface="Arial"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GOES-R News – PATRON</a:t>
            </a:r>
            <a:endParaRPr lang="en-US" dirty="0"/>
          </a:p>
        </p:txBody>
      </p:sp>
      <p:sp>
        <p:nvSpPr>
          <p:cNvPr id="5" name="Content Placeholder 2"/>
          <p:cNvSpPr>
            <a:spLocks noGrp="1"/>
          </p:cNvSpPr>
          <p:nvPr>
            <p:ph idx="1"/>
          </p:nvPr>
        </p:nvSpPr>
        <p:spPr>
          <a:xfrm>
            <a:off x="457200" y="1066800"/>
            <a:ext cx="8229600" cy="5410200"/>
          </a:xfrm>
        </p:spPr>
        <p:txBody>
          <a:bodyPr>
            <a:normAutofit fontScale="92500" lnSpcReduction="10000"/>
          </a:bodyPr>
          <a:lstStyle/>
          <a:p>
            <a:r>
              <a:rPr lang="en-US" dirty="0" smtClean="0"/>
              <a:t>GOES-R Ground Segment Early Enterprise Management Project  </a:t>
            </a:r>
          </a:p>
          <a:p>
            <a:r>
              <a:rPr lang="en-US" b="1" dirty="0" smtClean="0"/>
              <a:t>PATRON (P</a:t>
            </a:r>
            <a:r>
              <a:rPr lang="en-US" dirty="0" smtClean="0"/>
              <a:t>roduct, </a:t>
            </a:r>
            <a:r>
              <a:rPr lang="en-US" b="1" dirty="0" smtClean="0"/>
              <a:t>A</a:t>
            </a:r>
            <a:r>
              <a:rPr lang="en-US" dirty="0" smtClean="0"/>
              <a:t>nomaly, </a:t>
            </a:r>
            <a:r>
              <a:rPr lang="en-US" b="1" dirty="0" smtClean="0"/>
              <a:t>T</a:t>
            </a:r>
            <a:r>
              <a:rPr lang="en-US" dirty="0" smtClean="0"/>
              <a:t>icket, </a:t>
            </a:r>
            <a:r>
              <a:rPr lang="en-US" b="1" dirty="0" smtClean="0"/>
              <a:t>R</a:t>
            </a:r>
            <a:r>
              <a:rPr lang="en-US" dirty="0" smtClean="0"/>
              <a:t>elated user </a:t>
            </a:r>
            <a:r>
              <a:rPr lang="en-US" b="1" dirty="0" smtClean="0"/>
              <a:t>O</a:t>
            </a:r>
            <a:r>
              <a:rPr lang="en-US" dirty="0" smtClean="0"/>
              <a:t>rganization, and </a:t>
            </a:r>
            <a:r>
              <a:rPr lang="en-US" b="1" dirty="0" smtClean="0"/>
              <a:t>N</a:t>
            </a:r>
            <a:r>
              <a:rPr lang="en-US" dirty="0" smtClean="0"/>
              <a:t>otification tool)</a:t>
            </a:r>
          </a:p>
          <a:p>
            <a:r>
              <a:rPr lang="en-US" dirty="0" smtClean="0"/>
              <a:t>PATRON is new software for ESPC Help Ticket Management and Customer Relationship Management (CRM)</a:t>
            </a:r>
          </a:p>
          <a:p>
            <a:r>
              <a:rPr lang="en-US" dirty="0" smtClean="0"/>
              <a:t>Access is gained through the Harris Collaboration Portal (HCP) for GOES-R.  The software went operational on January 31, 2013.  </a:t>
            </a:r>
          </a:p>
          <a:p>
            <a:r>
              <a:rPr lang="en-US" dirty="0" smtClean="0"/>
              <a:t>Implementing PATRON, now, gives OPSO an early use of the CMART (Configuration Management and Anomaly Reporting and Tracking) system coming to OSPO in the GOES-R era</a:t>
            </a:r>
          </a:p>
        </p:txBody>
      </p:sp>
      <p:pic>
        <p:nvPicPr>
          <p:cNvPr id="6" name="Content Placeholder 3" descr="GOES-R_logo_v2.png"/>
          <p:cNvPicPr>
            <a:picLocks noGrp="1" noChangeAspect="1"/>
          </p:cNvPicPr>
          <p:nvPr>
            <p:ph idx="1"/>
          </p:nvPr>
        </p:nvPicPr>
        <p:blipFill>
          <a:blip r:embed="rId2" cstate="print"/>
          <a:srcRect/>
          <a:stretch>
            <a:fillRect/>
          </a:stretch>
        </p:blipFill>
        <p:spPr>
          <a:xfrm>
            <a:off x="7293429" y="7739"/>
            <a:ext cx="1850571" cy="1211461"/>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GOES-R News - PATRON</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78830" y="1174532"/>
            <a:ext cx="8940910" cy="4405312"/>
          </a:xfrm>
          <a:prstGeom prst="rect">
            <a:avLst/>
          </a:prstGeom>
          <a:noFill/>
          <a:ln w="9525">
            <a:solidFill>
              <a:schemeClr val="tx1"/>
            </a:solidFill>
            <a:miter lim="800000"/>
            <a:headEnd/>
            <a:tailEnd/>
          </a:ln>
        </p:spPr>
      </p:pic>
      <p:sp>
        <p:nvSpPr>
          <p:cNvPr id="4" name="Rectangle 3"/>
          <p:cNvSpPr/>
          <p:nvPr/>
        </p:nvSpPr>
        <p:spPr>
          <a:xfrm>
            <a:off x="838200" y="5544235"/>
            <a:ext cx="7543800" cy="1085165"/>
          </a:xfrm>
          <a:prstGeom prst="rect">
            <a:avLst/>
          </a:prstGeom>
        </p:spPr>
        <p:txBody>
          <a:bodyPr wrap="square">
            <a:spAutoFit/>
          </a:bodyPr>
          <a:lstStyle/>
          <a:p>
            <a:r>
              <a:rPr lang="en-US" sz="3200" dirty="0" smtClean="0"/>
              <a:t>PATRON was configured in IBM </a:t>
            </a:r>
            <a:r>
              <a:rPr lang="en-US" sz="3200" dirty="0" err="1" smtClean="0"/>
              <a:t>Clearquest</a:t>
            </a:r>
            <a:r>
              <a:rPr lang="en-US" sz="3200" dirty="0" smtClean="0"/>
              <a:t> as a Microsoft SQL Database</a:t>
            </a:r>
          </a:p>
        </p:txBody>
      </p:sp>
      <p:pic>
        <p:nvPicPr>
          <p:cNvPr id="5" name="Content Placeholder 3" descr="GOES-R_logo_v2.png"/>
          <p:cNvPicPr>
            <a:picLocks noChangeAspect="1"/>
          </p:cNvPicPr>
          <p:nvPr/>
        </p:nvPicPr>
        <p:blipFill>
          <a:blip r:embed="rId3" cstate="print"/>
          <a:srcRect/>
          <a:stretch>
            <a:fillRect/>
          </a:stretch>
        </p:blipFill>
        <p:spPr>
          <a:xfrm>
            <a:off x="7293429" y="7739"/>
            <a:ext cx="1850571" cy="121146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Content Placeholder 4"/>
          <p:cNvSpPr>
            <a:spLocks noGrp="1"/>
          </p:cNvSpPr>
          <p:nvPr>
            <p:ph idx="1"/>
          </p:nvPr>
        </p:nvSpPr>
        <p:spPr>
          <a:xfrm>
            <a:off x="457200" y="2590800"/>
            <a:ext cx="2667000" cy="3263900"/>
          </a:xfrm>
        </p:spPr>
        <p:txBody>
          <a:bodyPr/>
          <a:lstStyle/>
          <a:p>
            <a:pPr marL="514350" indent="-514350" eaLnBrk="1" hangingPunct="1">
              <a:buFont typeface="Arial" pitchFamily="34" charset="0"/>
              <a:buNone/>
            </a:pPr>
            <a:r>
              <a:rPr lang="en-US" sz="2400" dirty="0" smtClean="0"/>
              <a:t>	</a:t>
            </a:r>
            <a:r>
              <a:rPr lang="en-US" sz="2400" u="sng" dirty="0" smtClean="0"/>
              <a:t>~600 Users</a:t>
            </a:r>
          </a:p>
          <a:p>
            <a:pPr marL="514350" indent="-514350" eaLnBrk="1" hangingPunct="1">
              <a:buFont typeface="Arial" pitchFamily="34" charset="0"/>
              <a:buNone/>
            </a:pPr>
            <a:r>
              <a:rPr lang="en-US" sz="2400" dirty="0" smtClean="0"/>
              <a:t>			A</a:t>
            </a:r>
          </a:p>
          <a:p>
            <a:pPr marL="514350" indent="-514350" eaLnBrk="1" hangingPunct="1">
              <a:buFont typeface="Arial" pitchFamily="34" charset="0"/>
              <a:buNone/>
            </a:pPr>
            <a:r>
              <a:rPr lang="en-US" sz="2400" dirty="0" smtClean="0"/>
              <a:t>			B </a:t>
            </a:r>
          </a:p>
          <a:p>
            <a:pPr marL="514350" indent="-514350" eaLnBrk="1" hangingPunct="1">
              <a:buFont typeface="Arial" pitchFamily="34" charset="0"/>
              <a:buNone/>
            </a:pPr>
            <a:r>
              <a:rPr lang="en-US" sz="2400" dirty="0" smtClean="0"/>
              <a:t>			C </a:t>
            </a:r>
          </a:p>
          <a:p>
            <a:pPr marL="514350" indent="-514350" eaLnBrk="1" hangingPunct="1">
              <a:buFont typeface="Arial" pitchFamily="34" charset="0"/>
              <a:buNone/>
            </a:pPr>
            <a:r>
              <a:rPr lang="en-US" sz="2400" dirty="0" smtClean="0"/>
              <a:t>			D </a:t>
            </a:r>
          </a:p>
          <a:p>
            <a:pPr marL="514350" indent="-514350" eaLnBrk="1" hangingPunct="1">
              <a:buFont typeface="Arial" pitchFamily="34" charset="0"/>
              <a:buNone/>
            </a:pPr>
            <a:r>
              <a:rPr lang="en-US" sz="2400" dirty="0" smtClean="0"/>
              <a:t>			E </a:t>
            </a:r>
          </a:p>
        </p:txBody>
      </p:sp>
      <p:sp>
        <p:nvSpPr>
          <p:cNvPr id="19458" name="Title 3"/>
          <p:cNvSpPr>
            <a:spLocks noGrp="1"/>
          </p:cNvSpPr>
          <p:nvPr>
            <p:ph type="title"/>
          </p:nvPr>
        </p:nvSpPr>
        <p:spPr>
          <a:xfrm>
            <a:off x="457200" y="-76200"/>
            <a:ext cx="8229600" cy="1143000"/>
          </a:xfrm>
        </p:spPr>
        <p:txBody>
          <a:bodyPr/>
          <a:lstStyle/>
          <a:p>
            <a:pPr eaLnBrk="1" fontAlgn="auto" hangingPunct="1">
              <a:spcAft>
                <a:spcPts val="0"/>
              </a:spcAft>
              <a:defRPr/>
            </a:pPr>
            <a:r>
              <a:rPr lang="en-US" sz="4000" dirty="0" smtClean="0"/>
              <a:t>PATRON CRM Metrics</a:t>
            </a:r>
          </a:p>
        </p:txBody>
      </p:sp>
      <p:sp>
        <p:nvSpPr>
          <p:cNvPr id="17412" name="Content Placeholder 5"/>
          <p:cNvSpPr>
            <a:spLocks noGrp="1"/>
          </p:cNvSpPr>
          <p:nvPr>
            <p:ph sz="half" idx="4294967295"/>
          </p:nvPr>
        </p:nvSpPr>
        <p:spPr>
          <a:xfrm>
            <a:off x="4648200" y="2667000"/>
            <a:ext cx="3962400" cy="3459163"/>
          </a:xfrm>
        </p:spPr>
        <p:txBody>
          <a:bodyPr/>
          <a:lstStyle/>
          <a:p>
            <a:pPr marL="514350" indent="-514350" eaLnBrk="1" hangingPunct="1">
              <a:buFont typeface="Arial" pitchFamily="34" charset="0"/>
              <a:buNone/>
            </a:pPr>
            <a:r>
              <a:rPr lang="en-US" sz="2400" smtClean="0"/>
              <a:t>	~</a:t>
            </a:r>
            <a:r>
              <a:rPr lang="en-US" sz="2400" u="sng" smtClean="0"/>
              <a:t>1,100 End Products</a:t>
            </a:r>
          </a:p>
          <a:p>
            <a:pPr marL="514350" indent="-514350" eaLnBrk="1" hangingPunct="1">
              <a:buFont typeface="Arial" pitchFamily="34" charset="0"/>
              <a:buNone/>
            </a:pPr>
            <a:r>
              <a:rPr lang="en-US" sz="2400" smtClean="0"/>
              <a:t>			1</a:t>
            </a:r>
          </a:p>
          <a:p>
            <a:pPr marL="514350" indent="-514350" eaLnBrk="1" hangingPunct="1">
              <a:buFont typeface="Arial" pitchFamily="34" charset="0"/>
              <a:buNone/>
            </a:pPr>
            <a:r>
              <a:rPr lang="en-US" sz="2400" smtClean="0"/>
              <a:t>			2 </a:t>
            </a:r>
          </a:p>
          <a:p>
            <a:pPr marL="514350" indent="-514350" eaLnBrk="1" hangingPunct="1">
              <a:buFont typeface="Arial" pitchFamily="34" charset="0"/>
              <a:buNone/>
            </a:pPr>
            <a:r>
              <a:rPr lang="en-US" sz="2400" smtClean="0"/>
              <a:t>			3 </a:t>
            </a:r>
          </a:p>
          <a:p>
            <a:pPr marL="514350" indent="-514350" eaLnBrk="1" hangingPunct="1">
              <a:buFont typeface="Arial" pitchFamily="34" charset="0"/>
              <a:buNone/>
            </a:pPr>
            <a:r>
              <a:rPr lang="en-US" sz="2400" smtClean="0"/>
              <a:t>			4 </a:t>
            </a:r>
          </a:p>
          <a:p>
            <a:pPr marL="514350" indent="-514350" eaLnBrk="1" hangingPunct="1">
              <a:buFont typeface="Arial" pitchFamily="34" charset="0"/>
              <a:buNone/>
            </a:pPr>
            <a:r>
              <a:rPr lang="en-US" sz="2400" smtClean="0"/>
              <a:t>			5 </a:t>
            </a:r>
          </a:p>
        </p:txBody>
      </p:sp>
      <p:sp>
        <p:nvSpPr>
          <p:cNvPr id="17413" name="Content Placeholder 2"/>
          <p:cNvSpPr txBox="1">
            <a:spLocks/>
          </p:cNvSpPr>
          <p:nvPr/>
        </p:nvSpPr>
        <p:spPr bwMode="auto">
          <a:xfrm>
            <a:off x="685800" y="990600"/>
            <a:ext cx="8229600" cy="16764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n-US" sz="2000" dirty="0" smtClean="0">
                <a:latin typeface="Calibri" pitchFamily="34" charset="0"/>
              </a:rPr>
              <a:t>  </a:t>
            </a:r>
            <a:r>
              <a:rPr lang="en-US" sz="2000" u="sng" dirty="0" smtClean="0">
                <a:latin typeface="Calibri" pitchFamily="34" charset="0"/>
              </a:rPr>
              <a:t>35</a:t>
            </a:r>
            <a:r>
              <a:rPr lang="en-US" sz="2000" dirty="0" smtClean="0">
                <a:latin typeface="Calibri" pitchFamily="34" charset="0"/>
              </a:rPr>
              <a:t> Satellites </a:t>
            </a:r>
            <a:r>
              <a:rPr lang="en-US" sz="2000" dirty="0">
                <a:latin typeface="Calibri" pitchFamily="34" charset="0"/>
              </a:rPr>
              <a:t>carrying </a:t>
            </a:r>
            <a:r>
              <a:rPr lang="en-US" sz="2000" u="sng" dirty="0">
                <a:latin typeface="Calibri" pitchFamily="34" charset="0"/>
              </a:rPr>
              <a:t>182</a:t>
            </a:r>
            <a:r>
              <a:rPr lang="en-US" sz="2000" dirty="0">
                <a:latin typeface="Calibri" pitchFamily="34" charset="0"/>
              </a:rPr>
              <a:t> instruments are used in</a:t>
            </a:r>
          </a:p>
          <a:p>
            <a:pPr marL="342900" indent="-342900">
              <a:spcBef>
                <a:spcPct val="20000"/>
              </a:spcBef>
              <a:buFont typeface="Arial" pitchFamily="34" charset="0"/>
              <a:buChar char="•"/>
            </a:pPr>
            <a:r>
              <a:rPr lang="en-US" sz="2000" u="sng" dirty="0">
                <a:latin typeface="Calibri" pitchFamily="34" charset="0"/>
              </a:rPr>
              <a:t>183</a:t>
            </a:r>
            <a:r>
              <a:rPr lang="en-US" sz="2000" dirty="0">
                <a:latin typeface="Calibri" pitchFamily="34" charset="0"/>
              </a:rPr>
              <a:t> </a:t>
            </a:r>
            <a:r>
              <a:rPr lang="en-US" sz="2000" dirty="0" smtClean="0">
                <a:latin typeface="Calibri" pitchFamily="34" charset="0"/>
              </a:rPr>
              <a:t>Applications </a:t>
            </a:r>
            <a:r>
              <a:rPr lang="en-US" sz="2000" dirty="0">
                <a:latin typeface="Calibri" pitchFamily="34" charset="0"/>
              </a:rPr>
              <a:t>to produce </a:t>
            </a:r>
            <a:r>
              <a:rPr lang="en-US" sz="2000" u="sng" dirty="0">
                <a:latin typeface="Calibri" pitchFamily="34" charset="0"/>
              </a:rPr>
              <a:t>1,065</a:t>
            </a:r>
            <a:r>
              <a:rPr lang="en-US" sz="2000" dirty="0">
                <a:latin typeface="Calibri" pitchFamily="34" charset="0"/>
              </a:rPr>
              <a:t> end products</a:t>
            </a:r>
            <a:r>
              <a:rPr lang="en-US" sz="2000" baseline="30000" dirty="0">
                <a:latin typeface="Calibri" pitchFamily="34" charset="0"/>
              </a:rPr>
              <a:t>1</a:t>
            </a:r>
          </a:p>
          <a:p>
            <a:pPr marL="342900" indent="-342900">
              <a:spcBef>
                <a:spcPct val="20000"/>
              </a:spcBef>
              <a:buFont typeface="Arial" pitchFamily="34" charset="0"/>
              <a:buChar char="•"/>
            </a:pPr>
            <a:r>
              <a:rPr lang="en-US" sz="2000" u="sng" dirty="0">
                <a:latin typeface="Calibri" pitchFamily="34" charset="0"/>
              </a:rPr>
              <a:t>170</a:t>
            </a:r>
            <a:r>
              <a:rPr lang="en-US" sz="2000" dirty="0">
                <a:latin typeface="Calibri" pitchFamily="34" charset="0"/>
              </a:rPr>
              <a:t> Servers conduct ingest, generation, distribution</a:t>
            </a:r>
            <a:r>
              <a:rPr lang="en-US" sz="2000" baseline="30000" dirty="0">
                <a:latin typeface="Calibri" pitchFamily="34" charset="0"/>
              </a:rPr>
              <a:t>2</a:t>
            </a:r>
          </a:p>
          <a:p>
            <a:pPr marL="342900" indent="-342900">
              <a:spcBef>
                <a:spcPct val="20000"/>
              </a:spcBef>
              <a:buFont typeface="Arial" pitchFamily="34" charset="0"/>
              <a:buChar char="•"/>
            </a:pPr>
            <a:r>
              <a:rPr lang="en-US" sz="2000" u="sng" dirty="0">
                <a:latin typeface="Calibri" pitchFamily="34" charset="0"/>
              </a:rPr>
              <a:t>568</a:t>
            </a:r>
            <a:r>
              <a:rPr lang="en-US" sz="2000" dirty="0">
                <a:latin typeface="Calibri" pitchFamily="34" charset="0"/>
              </a:rPr>
              <a:t> User organizations access the end products</a:t>
            </a:r>
          </a:p>
        </p:txBody>
      </p:sp>
      <p:sp>
        <p:nvSpPr>
          <p:cNvPr id="8" name="TextBox 7"/>
          <p:cNvSpPr txBox="1"/>
          <p:nvPr/>
        </p:nvSpPr>
        <p:spPr>
          <a:xfrm>
            <a:off x="552450" y="5347354"/>
            <a:ext cx="8153400" cy="52322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fontAlgn="auto">
              <a:spcBef>
                <a:spcPts val="0"/>
              </a:spcBef>
              <a:spcAft>
                <a:spcPts val="0"/>
              </a:spcAft>
              <a:defRPr/>
            </a:pPr>
            <a:r>
              <a:rPr lang="en-US" sz="2800" dirty="0"/>
              <a:t>Plus Many Direct Readout Users!</a:t>
            </a:r>
          </a:p>
        </p:txBody>
      </p:sp>
      <p:cxnSp>
        <p:nvCxnSpPr>
          <p:cNvPr id="10" name="Straight Connector 9"/>
          <p:cNvCxnSpPr/>
          <p:nvPr/>
        </p:nvCxnSpPr>
        <p:spPr>
          <a:xfrm>
            <a:off x="2863850" y="3705225"/>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63850" y="3214688"/>
            <a:ext cx="3429000" cy="484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63850" y="4205288"/>
            <a:ext cx="3429000" cy="484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95600" y="4724400"/>
            <a:ext cx="3429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95600" y="3205163"/>
            <a:ext cx="34290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95600" y="4191000"/>
            <a:ext cx="33528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863850" y="3200400"/>
            <a:ext cx="34290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63850" y="3717925"/>
            <a:ext cx="34290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895600" y="4191000"/>
            <a:ext cx="34290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924175" y="3228975"/>
            <a:ext cx="3368675" cy="1463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895600" y="3200400"/>
            <a:ext cx="34290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924175" y="3200400"/>
            <a:ext cx="3352800" cy="50165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27082" y="3667105"/>
            <a:ext cx="1863010" cy="707886"/>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fontAlgn="auto">
              <a:spcBef>
                <a:spcPts val="0"/>
              </a:spcBef>
              <a:spcAft>
                <a:spcPts val="0"/>
              </a:spcAft>
              <a:defRPr/>
            </a:pPr>
            <a:r>
              <a:rPr lang="en-US" sz="2000" dirty="0">
                <a:solidFill>
                  <a:schemeClr val="bg1"/>
                </a:solidFill>
              </a:rPr>
              <a:t>30,500+</a:t>
            </a:r>
          </a:p>
          <a:p>
            <a:pPr algn="ctr" fontAlgn="auto">
              <a:spcBef>
                <a:spcPts val="0"/>
              </a:spcBef>
              <a:spcAft>
                <a:spcPts val="0"/>
              </a:spcAft>
              <a:defRPr/>
            </a:pPr>
            <a:r>
              <a:rPr lang="en-US" sz="2000" dirty="0">
                <a:solidFill>
                  <a:schemeClr val="bg1"/>
                </a:solidFill>
              </a:rPr>
              <a:t>Subscriptions</a:t>
            </a:r>
          </a:p>
        </p:txBody>
      </p:sp>
      <p:sp>
        <p:nvSpPr>
          <p:cNvPr id="17432" name="TextBox 22"/>
          <p:cNvSpPr txBox="1">
            <a:spLocks noChangeArrowheads="1"/>
          </p:cNvSpPr>
          <p:nvPr/>
        </p:nvSpPr>
        <p:spPr bwMode="auto">
          <a:xfrm>
            <a:off x="609600" y="5943600"/>
            <a:ext cx="8229600" cy="523220"/>
          </a:xfrm>
          <a:prstGeom prst="rect">
            <a:avLst/>
          </a:prstGeom>
          <a:noFill/>
          <a:ln w="9525">
            <a:noFill/>
            <a:miter lim="800000"/>
            <a:headEnd/>
            <a:tailEnd/>
          </a:ln>
        </p:spPr>
        <p:txBody>
          <a:bodyPr wrap="square">
            <a:spAutoFit/>
          </a:bodyPr>
          <a:lstStyle/>
          <a:p>
            <a:pPr algn="r"/>
            <a:r>
              <a:rPr lang="en-US" sz="1400" baseline="30000" dirty="0">
                <a:latin typeface="Lucida Sans Unicode" pitchFamily="34" charset="0"/>
              </a:rPr>
              <a:t>1</a:t>
            </a:r>
            <a:r>
              <a:rPr lang="en-US" sz="1400" dirty="0">
                <a:latin typeface="Lucida Sans Unicode" pitchFamily="34" charset="0"/>
              </a:rPr>
              <a:t> End products vary by satellite, instrument, region, format, resolution</a:t>
            </a:r>
          </a:p>
          <a:p>
            <a:pPr algn="r"/>
            <a:r>
              <a:rPr lang="en-US" sz="1400" baseline="30000" dirty="0">
                <a:latin typeface="Lucida Sans Unicode" pitchFamily="34" charset="0"/>
              </a:rPr>
              <a:t>2</a:t>
            </a:r>
            <a:r>
              <a:rPr lang="en-US" sz="1400" dirty="0">
                <a:latin typeface="Lucida Sans Unicode" pitchFamily="34" charset="0"/>
              </a:rPr>
              <a:t> Frequency of data delivery varies by product (e.g. event-driven, 1/day, 6/day, 300/day)</a:t>
            </a:r>
          </a:p>
        </p:txBody>
      </p:sp>
      <p:cxnSp>
        <p:nvCxnSpPr>
          <p:cNvPr id="2" name="Straight Connector 29"/>
          <p:cNvCxnSpPr/>
          <p:nvPr/>
        </p:nvCxnSpPr>
        <p:spPr>
          <a:xfrm flipH="1">
            <a:off x="2895600" y="4686300"/>
            <a:ext cx="3390900" cy="34290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Content Placeholder 3" descr="GOES-R_logo_v2.png"/>
          <p:cNvPicPr>
            <a:picLocks noChangeAspect="1"/>
          </p:cNvPicPr>
          <p:nvPr/>
        </p:nvPicPr>
        <p:blipFill>
          <a:blip r:embed="rId3" cstate="print"/>
          <a:srcRect/>
          <a:stretch>
            <a:fillRect/>
          </a:stretch>
        </p:blipFill>
        <p:spPr>
          <a:xfrm>
            <a:off x="7293429" y="7739"/>
            <a:ext cx="1850571" cy="1211461"/>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News:  PATRON</a:t>
            </a:r>
            <a:endParaRPr lang="en-US" dirty="0"/>
          </a:p>
        </p:txBody>
      </p:sp>
      <p:sp>
        <p:nvSpPr>
          <p:cNvPr id="3" name="Content Placeholder 2"/>
          <p:cNvSpPr>
            <a:spLocks noGrp="1"/>
          </p:cNvSpPr>
          <p:nvPr>
            <p:ph idx="1"/>
          </p:nvPr>
        </p:nvSpPr>
        <p:spPr>
          <a:xfrm>
            <a:off x="457200" y="1417637"/>
            <a:ext cx="8229600" cy="4906963"/>
          </a:xfrm>
        </p:spPr>
        <p:txBody>
          <a:bodyPr>
            <a:normAutofit fontScale="77500" lnSpcReduction="20000"/>
          </a:bodyPr>
          <a:lstStyle/>
          <a:p>
            <a:pPr>
              <a:buNone/>
            </a:pPr>
            <a:r>
              <a:rPr lang="en-US" dirty="0" smtClean="0"/>
              <a:t>Future PATRON Builds will address…</a:t>
            </a:r>
          </a:p>
          <a:p>
            <a:r>
              <a:rPr lang="en-US" dirty="0" smtClean="0"/>
              <a:t>Legacy ESPC</a:t>
            </a:r>
          </a:p>
          <a:p>
            <a:pPr lvl="1"/>
            <a:r>
              <a:rPr lang="en-US" dirty="0" smtClean="0"/>
              <a:t>CM system (RATS) connectivity</a:t>
            </a:r>
          </a:p>
          <a:p>
            <a:pPr lvl="1"/>
            <a:r>
              <a:rPr lang="en-US" dirty="0" smtClean="0"/>
              <a:t>CI Database hosting</a:t>
            </a:r>
          </a:p>
          <a:p>
            <a:pPr lvl="1"/>
            <a:r>
              <a:rPr lang="en-US" dirty="0" smtClean="0"/>
              <a:t> SOCC Command &amp; Control Ticket management</a:t>
            </a:r>
          </a:p>
          <a:p>
            <a:pPr lvl="1"/>
            <a:r>
              <a:rPr lang="en-US" dirty="0" smtClean="0"/>
              <a:t>Documentation &amp; Procedures Library</a:t>
            </a:r>
          </a:p>
          <a:p>
            <a:pPr lvl="1"/>
            <a:r>
              <a:rPr lang="en-US" dirty="0" smtClean="0"/>
              <a:t>ESPC Daily Logs</a:t>
            </a:r>
          </a:p>
          <a:p>
            <a:r>
              <a:rPr lang="en-US" dirty="0" smtClean="0"/>
              <a:t>Connectivity to PDA (Product Distribution &amp; Access) </a:t>
            </a:r>
          </a:p>
          <a:p>
            <a:r>
              <a:rPr lang="en-US" dirty="0" smtClean="0"/>
              <a:t>Connectivity to NOSA (</a:t>
            </a:r>
            <a:r>
              <a:rPr lang="en-US" sz="2600" dirty="0" smtClean="0"/>
              <a:t>NOAA Observing Systems Architecture</a:t>
            </a:r>
            <a:r>
              <a:rPr lang="en-US" dirty="0" smtClean="0"/>
              <a:t>)</a:t>
            </a:r>
          </a:p>
          <a:p>
            <a:r>
              <a:rPr lang="en-US" dirty="0" smtClean="0"/>
              <a:t>Connectivity to SPEEDS (Legacy Satellite Product Catalogue)</a:t>
            </a:r>
          </a:p>
          <a:p>
            <a:r>
              <a:rPr lang="en-US" dirty="0" smtClean="0"/>
              <a:t>Subscription Service to ESPC Asset Notifications (User-Selected by Satellite, Instrument, System, Application, Product)</a:t>
            </a:r>
          </a:p>
          <a:p>
            <a:endParaRPr lang="en-US" dirty="0"/>
          </a:p>
        </p:txBody>
      </p:sp>
      <p:pic>
        <p:nvPicPr>
          <p:cNvPr id="4" name="Content Placeholder 3" descr="GOES-R_logo_v2.png"/>
          <p:cNvPicPr>
            <a:picLocks noChangeAspect="1"/>
          </p:cNvPicPr>
          <p:nvPr/>
        </p:nvPicPr>
        <p:blipFill>
          <a:blip r:embed="rId2" cstate="print"/>
          <a:srcRect/>
          <a:stretch>
            <a:fillRect/>
          </a:stretch>
        </p:blipFill>
        <p:spPr>
          <a:xfrm>
            <a:off x="7293429" y="7739"/>
            <a:ext cx="1850571" cy="121146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Placeholder 2"/>
          <p:cNvSpPr>
            <a:spLocks noGrp="1"/>
          </p:cNvSpPr>
          <p:nvPr>
            <p:ph type="body" idx="1"/>
          </p:nvPr>
        </p:nvSpPr>
        <p:spPr>
          <a:xfrm>
            <a:off x="237370" y="6023953"/>
            <a:ext cx="4692952" cy="319981"/>
          </a:xfrm>
        </p:spPr>
        <p:txBody>
          <a:bodyPr>
            <a:normAutofit lnSpcReduction="10000"/>
          </a:bodyPr>
          <a:lstStyle/>
          <a:p>
            <a:r>
              <a:rPr lang="en-US" sz="1500" b="0" dirty="0" smtClean="0"/>
              <a:t>http://projects.osd.noaa.gov/spsrb</a:t>
            </a:r>
          </a:p>
        </p:txBody>
      </p:sp>
      <p:pic>
        <p:nvPicPr>
          <p:cNvPr id="52227" name="Content Placeholder 9" descr="SPSRB web page.bmp"/>
          <p:cNvPicPr>
            <a:picLocks noGrp="1" noChangeAspect="1"/>
          </p:cNvPicPr>
          <p:nvPr>
            <p:ph sz="half" idx="2"/>
          </p:nvPr>
        </p:nvPicPr>
        <p:blipFill>
          <a:blip r:embed="rId3" cstate="print"/>
          <a:srcRect/>
          <a:stretch>
            <a:fillRect/>
          </a:stretch>
        </p:blipFill>
        <p:spPr>
          <a:xfrm>
            <a:off x="569385" y="1608486"/>
            <a:ext cx="3277810" cy="3350121"/>
          </a:xfrm>
          <a:ln>
            <a:solidFill>
              <a:schemeClr val="tx1"/>
            </a:solidFill>
          </a:ln>
        </p:spPr>
      </p:pic>
      <p:sp>
        <p:nvSpPr>
          <p:cNvPr id="52228" name="Text Placeholder 4"/>
          <p:cNvSpPr>
            <a:spLocks noGrp="1"/>
          </p:cNvSpPr>
          <p:nvPr>
            <p:ph type="body" sz="quarter" idx="3"/>
          </p:nvPr>
        </p:nvSpPr>
        <p:spPr>
          <a:xfrm>
            <a:off x="3728358" y="5698020"/>
            <a:ext cx="5367262" cy="639961"/>
          </a:xfrm>
        </p:spPr>
        <p:txBody>
          <a:bodyPr/>
          <a:lstStyle/>
          <a:p>
            <a:r>
              <a:rPr lang="en-US" sz="1500" b="0" dirty="0" smtClean="0"/>
              <a:t>https://requesttracker.osd.noaa.gov/admin_login.asp</a:t>
            </a:r>
          </a:p>
        </p:txBody>
      </p:sp>
      <p:sp>
        <p:nvSpPr>
          <p:cNvPr id="52229" name="Title 1"/>
          <p:cNvSpPr>
            <a:spLocks noGrp="1"/>
          </p:cNvSpPr>
          <p:nvPr>
            <p:ph type="title"/>
          </p:nvPr>
        </p:nvSpPr>
        <p:spPr>
          <a:xfrm>
            <a:off x="1886857" y="0"/>
            <a:ext cx="5551714" cy="1232297"/>
          </a:xfrm>
        </p:spPr>
        <p:txBody>
          <a:bodyPr>
            <a:normAutofit fontScale="90000"/>
          </a:bodyPr>
          <a:lstStyle/>
          <a:p>
            <a:pPr algn="ctr"/>
            <a:r>
              <a:rPr lang="en-US" sz="4000" dirty="0" smtClean="0"/>
              <a:t>Product Requests via SPSRB</a:t>
            </a:r>
            <a:br>
              <a:rPr lang="en-US" sz="4000" dirty="0" smtClean="0"/>
            </a:br>
            <a:r>
              <a:rPr lang="en-US" sz="1900" dirty="0" smtClean="0"/>
              <a:t>(Satellite Products &amp; Services Review Board)</a:t>
            </a:r>
          </a:p>
        </p:txBody>
      </p:sp>
      <p:sp>
        <p:nvSpPr>
          <p:cNvPr id="12" name="TextBox 11"/>
          <p:cNvSpPr txBox="1"/>
          <p:nvPr/>
        </p:nvSpPr>
        <p:spPr>
          <a:xfrm>
            <a:off x="4028465" y="1219200"/>
            <a:ext cx="4886935" cy="2026331"/>
          </a:xfrm>
          <a:prstGeom prst="rect">
            <a:avLst/>
          </a:prstGeom>
          <a:noFill/>
        </p:spPr>
        <p:txBody>
          <a:bodyPr wrap="square" lIns="86493" tIns="43247" rIns="86493" bIns="43247" rtlCol="0">
            <a:spAutoFit/>
          </a:bodyPr>
          <a:lstStyle/>
          <a:p>
            <a:r>
              <a:rPr lang="en-US" dirty="0" smtClean="0"/>
              <a:t>7 New Requests since October Quarterly! </a:t>
            </a:r>
          </a:p>
          <a:p>
            <a:r>
              <a:rPr lang="en-US" dirty="0" smtClean="0"/>
              <a:t>… Cloud Imagery in </a:t>
            </a:r>
            <a:r>
              <a:rPr lang="en-US" dirty="0" err="1" smtClean="0"/>
              <a:t>geoTIFF</a:t>
            </a:r>
            <a:r>
              <a:rPr lang="en-US" dirty="0" smtClean="0"/>
              <a:t> format,</a:t>
            </a:r>
          </a:p>
          <a:p>
            <a:r>
              <a:rPr lang="en-US" dirty="0" smtClean="0"/>
              <a:t>    Himawari-8/9 Imagery &amp; Products</a:t>
            </a:r>
          </a:p>
          <a:p>
            <a:r>
              <a:rPr lang="en-US" dirty="0" smtClean="0"/>
              <a:t>    GOES Satellite Cloud Product as a Sounder </a:t>
            </a:r>
          </a:p>
          <a:p>
            <a:r>
              <a:rPr lang="en-US" dirty="0" smtClean="0"/>
              <a:t>         Contingency</a:t>
            </a:r>
          </a:p>
          <a:p>
            <a:endParaRPr lang="en-US" dirty="0" smtClean="0"/>
          </a:p>
          <a:p>
            <a:r>
              <a:rPr lang="en-US" dirty="0" smtClean="0"/>
              <a:t>    </a:t>
            </a:r>
          </a:p>
        </p:txBody>
      </p:sp>
      <p:pic>
        <p:nvPicPr>
          <p:cNvPr id="5122" name="Picture 2"/>
          <p:cNvPicPr>
            <a:picLocks noChangeAspect="1" noChangeArrowheads="1"/>
          </p:cNvPicPr>
          <p:nvPr/>
        </p:nvPicPr>
        <p:blipFill>
          <a:blip r:embed="rId4" cstate="print"/>
          <a:srcRect/>
          <a:stretch>
            <a:fillRect/>
          </a:stretch>
        </p:blipFill>
        <p:spPr bwMode="auto">
          <a:xfrm>
            <a:off x="2133601" y="3048000"/>
            <a:ext cx="4648200" cy="2495550"/>
          </a:xfrm>
          <a:prstGeom prst="rect">
            <a:avLst/>
          </a:prstGeom>
          <a:ln>
            <a:headEnd/>
            <a:tailEnd/>
          </a:ln>
        </p:spPr>
        <p:style>
          <a:lnRef idx="0">
            <a:schemeClr val="dk1"/>
          </a:lnRef>
          <a:fillRef idx="3">
            <a:schemeClr val="dk1"/>
          </a:fillRef>
          <a:effectRef idx="3">
            <a:schemeClr val="dk1"/>
          </a:effectRef>
          <a:fontRef idx="minor">
            <a:schemeClr val="lt1"/>
          </a:fontRef>
        </p:style>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640840"/>
          <a:ext cx="8686799" cy="2397760"/>
        </p:xfrm>
        <a:graphic>
          <a:graphicData uri="http://schemas.openxmlformats.org/drawingml/2006/table">
            <a:tbl>
              <a:tblPr firstRow="1" bandRow="1">
                <a:tableStyleId>{5C22544A-7EE6-4342-B048-85BDC9FD1C3A}</a:tableStyleId>
              </a:tblPr>
              <a:tblGrid>
                <a:gridCol w="1386191"/>
                <a:gridCol w="4430862"/>
                <a:gridCol w="2869746"/>
              </a:tblGrid>
              <a:tr h="370840">
                <a:tc>
                  <a:txBody>
                    <a:bodyPr/>
                    <a:lstStyle/>
                    <a:p>
                      <a:r>
                        <a:rPr lang="en-US" dirty="0" smtClean="0"/>
                        <a:t>Date</a:t>
                      </a:r>
                      <a:endParaRPr lang="en-US" dirty="0"/>
                    </a:p>
                  </a:txBody>
                  <a:tcPr/>
                </a:tc>
                <a:tc>
                  <a:txBody>
                    <a:bodyPr/>
                    <a:lstStyle/>
                    <a:p>
                      <a:r>
                        <a:rPr lang="en-US" dirty="0" smtClean="0"/>
                        <a:t>Product</a:t>
                      </a:r>
                      <a:endParaRPr lang="en-US" dirty="0"/>
                    </a:p>
                  </a:txBody>
                  <a:tcPr/>
                </a:tc>
                <a:tc>
                  <a:txBody>
                    <a:bodyPr/>
                    <a:lstStyle/>
                    <a:p>
                      <a:r>
                        <a:rPr lang="en-US" dirty="0" smtClean="0"/>
                        <a:t>Product Area Lead (PAL)</a:t>
                      </a:r>
                      <a:endParaRPr lang="en-US" dirty="0"/>
                    </a:p>
                  </a:txBody>
                  <a:tcPr/>
                </a:tc>
              </a:tr>
              <a:tr h="370840">
                <a:tc>
                  <a:txBody>
                    <a:bodyPr/>
                    <a:lstStyle/>
                    <a:p>
                      <a:r>
                        <a:rPr lang="en-US" dirty="0" smtClean="0"/>
                        <a:t>11 / 2012</a:t>
                      </a:r>
                      <a:endParaRPr lang="en-US" dirty="0"/>
                    </a:p>
                  </a:txBody>
                  <a:tcPr/>
                </a:tc>
                <a:tc>
                  <a:txBody>
                    <a:bodyPr/>
                    <a:lstStyle/>
                    <a:p>
                      <a:r>
                        <a:rPr lang="en-US" dirty="0" smtClean="0"/>
                        <a:t>GOES Land Surface Temperature</a:t>
                      </a:r>
                      <a:endParaRPr lang="en-US" dirty="0"/>
                    </a:p>
                  </a:txBody>
                  <a:tcPr/>
                </a:tc>
                <a:tc>
                  <a:txBody>
                    <a:bodyPr/>
                    <a:lstStyle/>
                    <a:p>
                      <a:r>
                        <a:rPr lang="en-US" dirty="0" smtClean="0">
                          <a:hlinkClick r:id="rId2"/>
                        </a:rPr>
                        <a:t>Hanjun.Ding@noaa.gov</a:t>
                      </a:r>
                      <a:endParaRPr lang="en-US" dirty="0"/>
                    </a:p>
                  </a:txBody>
                  <a:tcPr/>
                </a:tc>
              </a:tr>
              <a:tr h="370840">
                <a:tc>
                  <a:txBody>
                    <a:bodyPr/>
                    <a:lstStyle/>
                    <a:p>
                      <a:r>
                        <a:rPr lang="en-US" dirty="0" smtClean="0"/>
                        <a:t>11 / 2012</a:t>
                      </a:r>
                      <a:endParaRPr lang="en-US" dirty="0"/>
                    </a:p>
                  </a:txBody>
                  <a:tcPr/>
                </a:tc>
                <a:tc>
                  <a:txBody>
                    <a:bodyPr/>
                    <a:lstStyle/>
                    <a:p>
                      <a:r>
                        <a:rPr lang="en-US" dirty="0" smtClean="0"/>
                        <a:t>Vegetation Health</a:t>
                      </a:r>
                      <a:endParaRPr lang="en-US" dirty="0"/>
                    </a:p>
                  </a:txBody>
                  <a:tcPr/>
                </a:tc>
                <a:tc>
                  <a:txBody>
                    <a:bodyPr/>
                    <a:lstStyle/>
                    <a:p>
                      <a:r>
                        <a:rPr lang="en-US" dirty="0" smtClean="0">
                          <a:hlinkClick r:id="rId2"/>
                        </a:rPr>
                        <a:t>Hanjun.Ding@noaa.gov</a:t>
                      </a:r>
                      <a:endParaRPr lang="en-US" dirty="0"/>
                    </a:p>
                  </a:txBody>
                  <a:tcPr/>
                </a:tc>
              </a:tr>
              <a:tr h="370840">
                <a:tc>
                  <a:txBody>
                    <a:bodyPr/>
                    <a:lstStyle/>
                    <a:p>
                      <a:r>
                        <a:rPr lang="en-US" dirty="0" smtClean="0"/>
                        <a:t>  </a:t>
                      </a:r>
                      <a:r>
                        <a:rPr lang="en-US" baseline="0" dirty="0" smtClean="0"/>
                        <a:t> 2 / 2013</a:t>
                      </a:r>
                      <a:endParaRPr lang="en-US" dirty="0"/>
                    </a:p>
                  </a:txBody>
                  <a:tcPr/>
                </a:tc>
                <a:tc>
                  <a:txBody>
                    <a:bodyPr/>
                    <a:lstStyle/>
                    <a:p>
                      <a:r>
                        <a:rPr lang="en-US" dirty="0" smtClean="0"/>
                        <a:t>MODIS Dust Mask</a:t>
                      </a:r>
                      <a:endParaRPr lang="en-US" dirty="0"/>
                    </a:p>
                  </a:txBody>
                  <a:tcPr/>
                </a:tc>
                <a:tc>
                  <a:txBody>
                    <a:bodyPr/>
                    <a:lstStyle/>
                    <a:p>
                      <a:r>
                        <a:rPr lang="en-US" dirty="0" smtClean="0">
                          <a:hlinkClick r:id="rId3"/>
                        </a:rPr>
                        <a:t>Liqun.Ma@noaa.gov</a:t>
                      </a:r>
                      <a:endParaRPr lang="en-US" dirty="0"/>
                    </a:p>
                  </a:txBody>
                  <a:tcPr/>
                </a:tc>
              </a:tr>
              <a:tr h="370840">
                <a:tc>
                  <a:txBody>
                    <a:bodyPr/>
                    <a:lstStyle/>
                    <a:p>
                      <a:r>
                        <a:rPr lang="en-US" dirty="0" smtClean="0"/>
                        <a:t>   2 / 2013</a:t>
                      </a:r>
                      <a:endParaRPr lang="en-US" dirty="0"/>
                    </a:p>
                  </a:txBody>
                  <a:tcPr/>
                </a:tc>
                <a:tc>
                  <a:txBody>
                    <a:bodyPr/>
                    <a:lstStyle/>
                    <a:p>
                      <a:r>
                        <a:rPr lang="en-US" dirty="0" smtClean="0"/>
                        <a:t>Product Quality Assurance &amp; Science (PQAS-III) Support</a:t>
                      </a:r>
                      <a:r>
                        <a:rPr lang="en-US" baseline="0" dirty="0" smtClean="0"/>
                        <a:t> for Operational GOES Imager &amp; Sounder Products</a:t>
                      </a:r>
                      <a:endParaRPr lang="en-US" dirty="0"/>
                    </a:p>
                  </a:txBody>
                  <a:tcPr/>
                </a:tc>
                <a:tc>
                  <a:txBody>
                    <a:bodyPr/>
                    <a:lstStyle/>
                    <a:p>
                      <a:r>
                        <a:rPr lang="en-US" dirty="0" smtClean="0">
                          <a:hlinkClick r:id="rId4"/>
                        </a:rPr>
                        <a:t>Awdhesh.Sharma@noaa.gov</a:t>
                      </a:r>
                      <a:endParaRPr lang="en-US" dirty="0"/>
                    </a:p>
                  </a:txBody>
                  <a:tcPr/>
                </a:tc>
              </a:tr>
            </a:tbl>
          </a:graphicData>
        </a:graphic>
      </p:graphicFrame>
      <p:sp>
        <p:nvSpPr>
          <p:cNvPr id="3" name="Title 2"/>
          <p:cNvSpPr>
            <a:spLocks noGrp="1"/>
          </p:cNvSpPr>
          <p:nvPr>
            <p:ph type="title"/>
          </p:nvPr>
        </p:nvSpPr>
        <p:spPr/>
        <p:txBody>
          <a:bodyPr/>
          <a:lstStyle/>
          <a:p>
            <a:r>
              <a:rPr lang="en-US" dirty="0" smtClean="0"/>
              <a:t>New Products in Operations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1532" y="457200"/>
            <a:ext cx="9102037" cy="6096000"/>
          </a:xfrm>
          <a:prstGeom prst="rect">
            <a:avLst/>
          </a:prstGeom>
          <a:noFill/>
          <a:ln w="9525">
            <a:noFill/>
            <a:miter lim="800000"/>
            <a:headEnd/>
            <a:tailEnd/>
          </a:ln>
        </p:spPr>
      </p:pic>
      <p:sp>
        <p:nvSpPr>
          <p:cNvPr id="3" name="Title 1"/>
          <p:cNvSpPr txBox="1">
            <a:spLocks/>
          </p:cNvSpPr>
          <p:nvPr/>
        </p:nvSpPr>
        <p:spPr>
          <a:xfrm>
            <a:off x="228600" y="381000"/>
            <a:ext cx="3048000" cy="1371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tx1"/>
                </a:solidFill>
                <a:effectLst/>
                <a:uLnTx/>
                <a:uFillTx/>
                <a:latin typeface="+mj-lt"/>
                <a:ea typeface="+mj-ea"/>
                <a:cs typeface="+mj-cs"/>
              </a:rPr>
              <a:t>NESDIS</a:t>
            </a:r>
            <a:endParaRPr kumimoji="0" lang="en-US" sz="60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63064" y="4556234"/>
            <a:ext cx="1476702" cy="609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57150" y="76200"/>
            <a:ext cx="9029700" cy="5276850"/>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575932" y="3932270"/>
            <a:ext cx="5648325" cy="457200"/>
          </a:xfrm>
          <a:prstGeom prst="rect">
            <a:avLst/>
          </a:prstGeom>
          <a:noFill/>
          <a:ln w="9525">
            <a:noFill/>
            <a:miter lim="800000"/>
            <a:headEnd/>
            <a:tailEnd/>
          </a:ln>
        </p:spPr>
      </p:pic>
      <p:sp>
        <p:nvSpPr>
          <p:cNvPr id="4" name="Rectangle 3"/>
          <p:cNvSpPr/>
          <p:nvPr/>
        </p:nvSpPr>
        <p:spPr>
          <a:xfrm>
            <a:off x="533400" y="4343400"/>
            <a:ext cx="5562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972" name="Picture 4"/>
          <p:cNvPicPr>
            <a:picLocks noChangeAspect="1" noChangeArrowheads="1"/>
          </p:cNvPicPr>
          <p:nvPr/>
        </p:nvPicPr>
        <p:blipFill>
          <a:blip r:embed="rId4" cstate="print"/>
          <a:srcRect/>
          <a:stretch>
            <a:fillRect/>
          </a:stretch>
        </p:blipFill>
        <p:spPr bwMode="auto">
          <a:xfrm>
            <a:off x="1219200" y="4343400"/>
            <a:ext cx="3657600" cy="2010723"/>
          </a:xfrm>
          <a:prstGeom prst="rect">
            <a:avLst/>
          </a:prstGeom>
          <a:noFill/>
          <a:ln w="9525">
            <a:noFill/>
            <a:miter lim="800000"/>
            <a:headEnd/>
            <a:tailEnd/>
          </a:ln>
        </p:spPr>
      </p:pic>
      <p:sp>
        <p:nvSpPr>
          <p:cNvPr id="6" name="Rectangle 5"/>
          <p:cNvSpPr/>
          <p:nvPr/>
        </p:nvSpPr>
        <p:spPr>
          <a:xfrm>
            <a:off x="0" y="6248400"/>
            <a:ext cx="9144000" cy="369332"/>
          </a:xfrm>
          <a:prstGeom prst="rect">
            <a:avLst/>
          </a:prstGeom>
        </p:spPr>
        <p:txBody>
          <a:bodyPr wrap="square">
            <a:spAutoFit/>
          </a:bodyPr>
          <a:lstStyle/>
          <a:p>
            <a:pPr algn="ctr"/>
            <a:r>
              <a:rPr lang="en-US" dirty="0" smtClean="0"/>
              <a:t>http://www.ospo.noaa.gov/Products/land/glst/index.html</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57150" y="76200"/>
            <a:ext cx="9029700" cy="4867275"/>
          </a:xfrm>
          <a:prstGeom prst="rect">
            <a:avLst/>
          </a:prstGeom>
          <a:noFill/>
          <a:ln w="9525">
            <a:noFill/>
            <a:miter lim="800000"/>
            <a:headEnd/>
            <a:tailEnd/>
          </a:ln>
        </p:spPr>
      </p:pic>
      <p:pic>
        <p:nvPicPr>
          <p:cNvPr id="84995" name="Picture 3"/>
          <p:cNvPicPr>
            <a:picLocks noChangeAspect="1" noChangeArrowheads="1"/>
          </p:cNvPicPr>
          <p:nvPr/>
        </p:nvPicPr>
        <p:blipFill>
          <a:blip r:embed="rId3" cstate="print"/>
          <a:srcRect/>
          <a:stretch>
            <a:fillRect/>
          </a:stretch>
        </p:blipFill>
        <p:spPr bwMode="auto">
          <a:xfrm>
            <a:off x="609600" y="4419601"/>
            <a:ext cx="2819400" cy="1711116"/>
          </a:xfrm>
          <a:prstGeom prst="rect">
            <a:avLst/>
          </a:prstGeom>
          <a:noFill/>
          <a:ln w="9525">
            <a:noFill/>
            <a:miter lim="800000"/>
            <a:headEnd/>
            <a:tailEnd/>
          </a:ln>
        </p:spPr>
      </p:pic>
      <p:pic>
        <p:nvPicPr>
          <p:cNvPr id="84996" name="Picture 4"/>
          <p:cNvPicPr>
            <a:picLocks noChangeAspect="1" noChangeArrowheads="1"/>
          </p:cNvPicPr>
          <p:nvPr/>
        </p:nvPicPr>
        <p:blipFill>
          <a:blip r:embed="rId4" cstate="print"/>
          <a:srcRect/>
          <a:stretch>
            <a:fillRect/>
          </a:stretch>
        </p:blipFill>
        <p:spPr bwMode="auto">
          <a:xfrm>
            <a:off x="3587232" y="4430233"/>
            <a:ext cx="2813568" cy="1715249"/>
          </a:xfrm>
          <a:prstGeom prst="rect">
            <a:avLst/>
          </a:prstGeom>
          <a:noFill/>
          <a:ln w="9525">
            <a:noFill/>
            <a:miter lim="800000"/>
            <a:headEnd/>
            <a:tailEnd/>
          </a:ln>
        </p:spPr>
      </p:pic>
      <p:sp>
        <p:nvSpPr>
          <p:cNvPr id="5" name="Rectangle 4"/>
          <p:cNvSpPr/>
          <p:nvPr/>
        </p:nvSpPr>
        <p:spPr>
          <a:xfrm>
            <a:off x="0" y="6172200"/>
            <a:ext cx="9144000" cy="369332"/>
          </a:xfrm>
          <a:prstGeom prst="rect">
            <a:avLst/>
          </a:prstGeom>
        </p:spPr>
        <p:txBody>
          <a:bodyPr wrap="square">
            <a:spAutoFit/>
          </a:bodyPr>
          <a:lstStyle/>
          <a:p>
            <a:pPr algn="ctr"/>
            <a:r>
              <a:rPr lang="en-US" dirty="0" smtClean="0"/>
              <a:t>http://www.ospo.noaa.gov/Products/land/gvps/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b="70254"/>
          <a:stretch>
            <a:fillRect/>
          </a:stretch>
        </p:blipFill>
        <p:spPr bwMode="auto">
          <a:xfrm>
            <a:off x="57150" y="76200"/>
            <a:ext cx="9029700" cy="1447800"/>
          </a:xfrm>
          <a:prstGeom prst="rect">
            <a:avLst/>
          </a:prstGeom>
          <a:noFill/>
          <a:ln w="9525">
            <a:noFill/>
            <a:miter lim="800000"/>
            <a:headEnd/>
            <a:tailEnd/>
          </a:ln>
        </p:spPr>
      </p:pic>
      <p:sp>
        <p:nvSpPr>
          <p:cNvPr id="3" name="Rectangle 2"/>
          <p:cNvSpPr/>
          <p:nvPr/>
        </p:nvSpPr>
        <p:spPr>
          <a:xfrm>
            <a:off x="0" y="6172200"/>
            <a:ext cx="9144000" cy="369332"/>
          </a:xfrm>
          <a:prstGeom prst="rect">
            <a:avLst/>
          </a:prstGeom>
        </p:spPr>
        <p:txBody>
          <a:bodyPr wrap="square">
            <a:spAutoFit/>
          </a:bodyPr>
          <a:lstStyle/>
          <a:p>
            <a:pPr algn="ctr"/>
            <a:r>
              <a:rPr lang="en-US" dirty="0" smtClean="0"/>
              <a:t>http://www.ssd.noaa.gov/PS/FIRE/DUST/dust.html</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66675" y="1524000"/>
            <a:ext cx="9010650" cy="1828800"/>
          </a:xfrm>
          <a:prstGeom prst="rect">
            <a:avLst/>
          </a:prstGeom>
          <a:noFill/>
          <a:ln w="9525">
            <a:noFill/>
            <a:miter lim="800000"/>
            <a:headEnd/>
            <a:tailEnd/>
          </a:ln>
        </p:spPr>
      </p:pic>
      <p:pic>
        <p:nvPicPr>
          <p:cNvPr id="9" name="Picture 8" descr="MYDdust.20.jpg"/>
          <p:cNvPicPr>
            <a:picLocks noChangeAspect="1"/>
          </p:cNvPicPr>
          <p:nvPr/>
        </p:nvPicPr>
        <p:blipFill>
          <a:blip r:embed="rId4" cstate="print"/>
          <a:stretch>
            <a:fillRect/>
          </a:stretch>
        </p:blipFill>
        <p:spPr>
          <a:xfrm>
            <a:off x="2628900" y="3371396"/>
            <a:ext cx="3619500" cy="280080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b="70254"/>
          <a:stretch>
            <a:fillRect/>
          </a:stretch>
        </p:blipFill>
        <p:spPr bwMode="auto">
          <a:xfrm>
            <a:off x="57150" y="76200"/>
            <a:ext cx="9029700" cy="1447800"/>
          </a:xfrm>
          <a:prstGeom prst="rect">
            <a:avLst/>
          </a:prstGeom>
          <a:noFill/>
          <a:ln w="9525">
            <a:noFill/>
            <a:miter lim="800000"/>
            <a:headEnd/>
            <a:tailEnd/>
          </a:ln>
        </p:spPr>
      </p:pic>
      <p:sp>
        <p:nvSpPr>
          <p:cNvPr id="3" name="Rectangle 2"/>
          <p:cNvSpPr/>
          <p:nvPr/>
        </p:nvSpPr>
        <p:spPr>
          <a:xfrm>
            <a:off x="1219200" y="5429071"/>
            <a:ext cx="7924800" cy="1200329"/>
          </a:xfrm>
          <a:prstGeom prst="rect">
            <a:avLst/>
          </a:prstGeom>
        </p:spPr>
        <p:txBody>
          <a:bodyPr wrap="square">
            <a:spAutoFit/>
          </a:bodyPr>
          <a:lstStyle/>
          <a:p>
            <a:r>
              <a:rPr lang="en-US" dirty="0" smtClean="0"/>
              <a:t>http://www.osdpd.noaa.gov/skewt/</a:t>
            </a:r>
          </a:p>
          <a:p>
            <a:r>
              <a:rPr lang="en-US" dirty="0" smtClean="0"/>
              <a:t>http://www.ssd.noaa.gov/PS/PCPN/pcpn-na.html</a:t>
            </a:r>
          </a:p>
          <a:p>
            <a:r>
              <a:rPr lang="en-US" dirty="0" smtClean="0"/>
              <a:t>http://www.ospo.noaa.gov/Products/atmosphere/sounding/ggcp.html</a:t>
            </a:r>
          </a:p>
          <a:p>
            <a:r>
              <a:rPr lang="en-US" dirty="0" smtClean="0"/>
              <a:t>http://www.ospo.noaa.gov/Products/atmosphere/soundings/index.html</a:t>
            </a:r>
            <a:endParaRPr lang="en-US" dirty="0"/>
          </a:p>
        </p:txBody>
      </p:sp>
      <p:sp>
        <p:nvSpPr>
          <p:cNvPr id="4" name="Rectangle 3"/>
          <p:cNvSpPr/>
          <p:nvPr/>
        </p:nvSpPr>
        <p:spPr>
          <a:xfrm>
            <a:off x="0" y="1447800"/>
            <a:ext cx="9144000" cy="1754326"/>
          </a:xfrm>
          <a:prstGeom prst="rect">
            <a:avLst/>
          </a:prstGeom>
        </p:spPr>
        <p:txBody>
          <a:bodyPr wrap="square">
            <a:spAutoFit/>
          </a:bodyPr>
          <a:lstStyle/>
          <a:p>
            <a:pPr algn="ctr"/>
            <a:r>
              <a:rPr lang="en-US" sz="3600" dirty="0" smtClean="0"/>
              <a:t>Product Quality Assurance &amp; Science (PQAS-III) Support for Operational</a:t>
            </a:r>
          </a:p>
          <a:p>
            <a:pPr algn="ctr"/>
            <a:r>
              <a:rPr lang="en-US" sz="3600" dirty="0" smtClean="0"/>
              <a:t>GOES Imager &amp; Sounder Products</a:t>
            </a:r>
            <a:endParaRPr lang="en-US" sz="3600" dirty="0"/>
          </a:p>
        </p:txBody>
      </p:sp>
      <p:pic>
        <p:nvPicPr>
          <p:cNvPr id="25601" name="Picture 1"/>
          <p:cNvPicPr>
            <a:picLocks noChangeAspect="1" noChangeArrowheads="1"/>
          </p:cNvPicPr>
          <p:nvPr/>
        </p:nvPicPr>
        <p:blipFill>
          <a:blip r:embed="rId3" cstate="print"/>
          <a:srcRect/>
          <a:stretch>
            <a:fillRect/>
          </a:stretch>
        </p:blipFill>
        <p:spPr bwMode="auto">
          <a:xfrm>
            <a:off x="233363" y="3124200"/>
            <a:ext cx="4077166" cy="1587294"/>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6629400" y="3211502"/>
            <a:ext cx="2187091" cy="1665298"/>
          </a:xfrm>
          <a:prstGeom prst="rect">
            <a:avLst/>
          </a:prstGeom>
          <a:noFill/>
          <a:ln w="9525">
            <a:noFill/>
            <a:miter lim="800000"/>
            <a:headEnd/>
            <a:tailEnd/>
          </a:ln>
        </p:spPr>
      </p:pic>
      <p:pic>
        <p:nvPicPr>
          <p:cNvPr id="25604" name="Picture 4"/>
          <p:cNvPicPr>
            <a:picLocks noChangeAspect="1" noChangeArrowheads="1"/>
          </p:cNvPicPr>
          <p:nvPr/>
        </p:nvPicPr>
        <p:blipFill>
          <a:blip r:embed="rId5" cstate="print"/>
          <a:srcRect/>
          <a:stretch>
            <a:fillRect/>
          </a:stretch>
        </p:blipFill>
        <p:spPr bwMode="auto">
          <a:xfrm>
            <a:off x="4419599" y="3429000"/>
            <a:ext cx="2175989" cy="1676400"/>
          </a:xfrm>
          <a:prstGeom prst="rect">
            <a:avLst/>
          </a:prstGeom>
          <a:noFill/>
          <a:ln w="9525">
            <a:noFill/>
            <a:miter lim="800000"/>
            <a:headEnd/>
            <a:tailEnd/>
          </a:ln>
        </p:spPr>
      </p:pic>
      <p:sp>
        <p:nvSpPr>
          <p:cNvPr id="9" name="TextBox 8"/>
          <p:cNvSpPr txBox="1"/>
          <p:nvPr/>
        </p:nvSpPr>
        <p:spPr>
          <a:xfrm>
            <a:off x="228600" y="5105400"/>
            <a:ext cx="7730193" cy="369332"/>
          </a:xfrm>
          <a:prstGeom prst="rect">
            <a:avLst/>
          </a:prstGeom>
          <a:noFill/>
        </p:spPr>
        <p:txBody>
          <a:bodyPr wrap="none" rtlCol="0">
            <a:spAutoFit/>
          </a:bodyPr>
          <a:lstStyle/>
          <a:p>
            <a:r>
              <a:rPr lang="en-US" dirty="0" smtClean="0"/>
              <a:t>A host of improvements:  Bias corrections, Faster Timeliness, Improved Retrievals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screen"/>
          <a:srcRect/>
          <a:stretch>
            <a:fillRect/>
          </a:stretch>
        </p:blipFill>
        <p:spPr bwMode="auto">
          <a:xfrm>
            <a:off x="736944" y="727147"/>
            <a:ext cx="3694531" cy="3082853"/>
          </a:xfrm>
          <a:prstGeom prst="rect">
            <a:avLst/>
          </a:prstGeom>
          <a:ln>
            <a:headEnd/>
            <a:tailEnd/>
          </a:ln>
        </p:spPr>
        <p:style>
          <a:lnRef idx="0">
            <a:schemeClr val="dk1"/>
          </a:lnRef>
          <a:fillRef idx="3">
            <a:schemeClr val="dk1"/>
          </a:fillRef>
          <a:effectRef idx="3">
            <a:schemeClr val="dk1"/>
          </a:effectRef>
          <a:fontRef idx="minor">
            <a:schemeClr val="lt1"/>
          </a:fontRef>
        </p:style>
      </p:pic>
      <p:graphicFrame>
        <p:nvGraphicFramePr>
          <p:cNvPr id="19" name="Table 18"/>
          <p:cNvGraphicFramePr>
            <a:graphicFrameLocks noGrp="1"/>
          </p:cNvGraphicFramePr>
          <p:nvPr/>
        </p:nvGraphicFramePr>
        <p:xfrm>
          <a:off x="1447800" y="3886200"/>
          <a:ext cx="6248400" cy="2595880"/>
        </p:xfrm>
        <a:graphic>
          <a:graphicData uri="http://schemas.openxmlformats.org/drawingml/2006/table">
            <a:tbl>
              <a:tblPr>
                <a:tableStyleId>{69CF1AB2-1976-4502-BF36-3FF5EA218861}</a:tableStyleId>
              </a:tblPr>
              <a:tblGrid>
                <a:gridCol w="2286000"/>
                <a:gridCol w="3962400"/>
              </a:tblGrid>
              <a:tr h="370840">
                <a:tc>
                  <a:txBody>
                    <a:bodyPr/>
                    <a:lstStyle/>
                    <a:p>
                      <a:r>
                        <a:rPr lang="en-US" dirty="0" smtClean="0"/>
                        <a:t>24/7 Help Desk</a:t>
                      </a:r>
                      <a:endParaRPr lang="en-US" dirty="0"/>
                    </a:p>
                  </a:txBody>
                  <a:tcPr/>
                </a:tc>
                <a:tc>
                  <a:txBody>
                    <a:bodyPr/>
                    <a:lstStyle/>
                    <a:p>
                      <a:r>
                        <a:rPr lang="en-US" dirty="0" smtClean="0">
                          <a:hlinkClick r:id="rId4"/>
                        </a:rPr>
                        <a:t>ESPCOperations@noaa.gov</a:t>
                      </a:r>
                      <a:endParaRPr lang="en-US" dirty="0"/>
                    </a:p>
                  </a:txBody>
                  <a:tcPr/>
                </a:tc>
              </a:tr>
              <a:tr h="370840">
                <a:tc>
                  <a:txBody>
                    <a:bodyPr/>
                    <a:lstStyle/>
                    <a:p>
                      <a:r>
                        <a:rPr lang="en-US" dirty="0" smtClean="0"/>
                        <a:t>User</a:t>
                      </a:r>
                      <a:r>
                        <a:rPr lang="en-US" baseline="0" dirty="0" smtClean="0"/>
                        <a:t> Services</a:t>
                      </a:r>
                      <a:endParaRPr lang="en-US" dirty="0"/>
                    </a:p>
                  </a:txBody>
                  <a:tcPr/>
                </a:tc>
                <a:tc>
                  <a:txBody>
                    <a:bodyPr/>
                    <a:lstStyle/>
                    <a:p>
                      <a:r>
                        <a:rPr lang="en-US" dirty="0" smtClean="0">
                          <a:hlinkClick r:id="rId5"/>
                        </a:rPr>
                        <a:t>SPSD.UserServices@noaa.gov</a:t>
                      </a:r>
                      <a:endParaRPr lang="en-US" dirty="0"/>
                    </a:p>
                  </a:txBody>
                  <a:tcPr/>
                </a:tc>
              </a:tr>
              <a:tr h="370840">
                <a:tc>
                  <a:txBody>
                    <a:bodyPr/>
                    <a:lstStyle/>
                    <a:p>
                      <a:r>
                        <a:rPr lang="en-US" dirty="0" smtClean="0"/>
                        <a:t>Data Access</a:t>
                      </a:r>
                      <a:endParaRPr lang="en-US" dirty="0"/>
                    </a:p>
                  </a:txBody>
                  <a:tcPr/>
                </a:tc>
                <a:tc>
                  <a:txBody>
                    <a:bodyPr/>
                    <a:lstStyle/>
                    <a:p>
                      <a:r>
                        <a:rPr lang="en-US" dirty="0" smtClean="0">
                          <a:hlinkClick r:id="rId6"/>
                        </a:rPr>
                        <a:t>NESDIS.Data.Access@noaa.gov</a:t>
                      </a:r>
                      <a:endParaRPr lang="en-US" dirty="0"/>
                    </a:p>
                  </a:txBody>
                  <a:tcPr/>
                </a:tc>
              </a:tr>
              <a:tr h="370840">
                <a:tc>
                  <a:txBody>
                    <a:bodyPr/>
                    <a:lstStyle/>
                    <a:p>
                      <a:r>
                        <a:rPr lang="en-US" dirty="0" smtClean="0"/>
                        <a:t>Webmaster</a:t>
                      </a:r>
                      <a:endParaRPr lang="en-US" dirty="0"/>
                    </a:p>
                  </a:txBody>
                  <a:tcPr/>
                </a:tc>
                <a:tc>
                  <a:txBody>
                    <a:bodyPr/>
                    <a:lstStyle/>
                    <a:p>
                      <a:r>
                        <a:rPr lang="en-US" sz="1800" dirty="0" smtClean="0">
                          <a:hlinkClick r:id="rId7"/>
                        </a:rPr>
                        <a:t>SSDWebmaster@noaa.gov</a:t>
                      </a:r>
                      <a:endParaRPr lang="en-US" dirty="0"/>
                    </a:p>
                  </a:txBody>
                  <a:tcPr/>
                </a:tc>
              </a:tr>
              <a:tr h="370840">
                <a:tc>
                  <a:txBody>
                    <a:bodyPr/>
                    <a:lstStyle/>
                    <a:p>
                      <a:r>
                        <a:rPr lang="en-US" dirty="0" smtClean="0"/>
                        <a:t>Web</a:t>
                      </a:r>
                      <a:endParaRPr lang="en-US" dirty="0"/>
                    </a:p>
                  </a:txBody>
                  <a:tcPr/>
                </a:tc>
                <a:tc>
                  <a:txBody>
                    <a:bodyPr/>
                    <a:lstStyle/>
                    <a:p>
                      <a:r>
                        <a:rPr lang="en-US" dirty="0" smtClean="0">
                          <a:hlinkClick r:id="rId8"/>
                        </a:rPr>
                        <a:t>www.ospo.noaa.gov</a:t>
                      </a:r>
                      <a:endParaRPr lang="en-US" dirty="0" smtClean="0"/>
                    </a:p>
                  </a:txBody>
                  <a:tcPr/>
                </a:tc>
              </a:tr>
              <a:tr h="370840">
                <a:tc>
                  <a:txBody>
                    <a:bodyPr/>
                    <a:lstStyle/>
                    <a:p>
                      <a:endParaRPr lang="en-US" dirty="0"/>
                    </a:p>
                  </a:txBody>
                  <a:tcPr/>
                </a:tc>
                <a:tc>
                  <a:txBody>
                    <a:bodyPr/>
                    <a:lstStyle/>
                    <a:p>
                      <a:r>
                        <a:rPr lang="en-US" sz="1800" dirty="0" smtClean="0">
                          <a:hlinkClick r:id="rId9"/>
                        </a:rPr>
                        <a:t>www.facebook.com/NOAANESDIS </a:t>
                      </a:r>
                      <a:endParaRPr lang="en-US" dirty="0"/>
                    </a:p>
                  </a:txBody>
                  <a:tcPr/>
                </a:tc>
              </a:tr>
              <a:tr h="370840">
                <a:tc>
                  <a:txBody>
                    <a:bodyPr/>
                    <a:lstStyle/>
                    <a:p>
                      <a:endParaRPr lang="en-US" dirty="0"/>
                    </a:p>
                  </a:txBody>
                  <a:tcPr/>
                </a:tc>
                <a:tc>
                  <a:txBody>
                    <a:bodyPr/>
                    <a:lstStyle/>
                    <a:p>
                      <a:r>
                        <a:rPr lang="en-US" sz="1800" dirty="0" smtClean="0">
                          <a:hlinkClick r:id="rId10"/>
                        </a:rPr>
                        <a:t>www.twitter.com/noaasatellites </a:t>
                      </a:r>
                      <a:endParaRPr lang="en-US" dirty="0"/>
                    </a:p>
                  </a:txBody>
                  <a:tcPr/>
                </a:tc>
              </a:tr>
            </a:tbl>
          </a:graphicData>
        </a:graphic>
      </p:graphicFrame>
      <p:pic>
        <p:nvPicPr>
          <p:cNvPr id="17" name="Picture 6" descr="facebook-logo.jpg">
            <a:hlinkClick r:id="rId9"/>
          </p:cNvPr>
          <p:cNvPicPr>
            <a:picLocks noChangeAspect="1"/>
          </p:cNvPicPr>
          <p:nvPr/>
        </p:nvPicPr>
        <p:blipFill>
          <a:blip r:embed="rId11" cstate="screen"/>
          <a:srcRect/>
          <a:stretch>
            <a:fillRect/>
          </a:stretch>
        </p:blipFill>
        <p:spPr bwMode="auto">
          <a:xfrm>
            <a:off x="1524000" y="5779928"/>
            <a:ext cx="1066800" cy="321152"/>
          </a:xfrm>
          <a:prstGeom prst="rect">
            <a:avLst/>
          </a:prstGeom>
          <a:noFill/>
          <a:ln w="9525">
            <a:noFill/>
            <a:miter lim="800000"/>
            <a:headEnd/>
            <a:tailEnd/>
          </a:ln>
        </p:spPr>
      </p:pic>
      <p:pic>
        <p:nvPicPr>
          <p:cNvPr id="18" name="Content Placeholder 8" descr="1307050984_4021.png">
            <a:hlinkClick r:id="rId10"/>
          </p:cNvPr>
          <p:cNvPicPr>
            <a:picLocks noChangeAspect="1"/>
          </p:cNvPicPr>
          <p:nvPr/>
        </p:nvPicPr>
        <p:blipFill>
          <a:blip r:embed="rId12" cstate="screen"/>
          <a:srcRect/>
          <a:stretch>
            <a:fillRect/>
          </a:stretch>
        </p:blipFill>
        <p:spPr bwMode="auto">
          <a:xfrm>
            <a:off x="1517650" y="6165800"/>
            <a:ext cx="1758950" cy="297230"/>
          </a:xfrm>
          <a:prstGeom prst="rect">
            <a:avLst/>
          </a:prstGeom>
          <a:noFill/>
          <a:ln w="9525">
            <a:noFill/>
            <a:miter lim="800000"/>
            <a:headEnd/>
            <a:tailEnd/>
          </a:ln>
        </p:spPr>
      </p:pic>
      <p:sp>
        <p:nvSpPr>
          <p:cNvPr id="7" name="Title 6"/>
          <p:cNvSpPr>
            <a:spLocks noGrp="1"/>
          </p:cNvSpPr>
          <p:nvPr>
            <p:ph type="title"/>
          </p:nvPr>
        </p:nvSpPr>
        <p:spPr>
          <a:xfrm>
            <a:off x="0" y="198438"/>
            <a:ext cx="9296400" cy="487362"/>
          </a:xfrm>
        </p:spPr>
        <p:txBody>
          <a:bodyPr>
            <a:normAutofit fontScale="90000"/>
          </a:bodyPr>
          <a:lstStyle/>
          <a:p>
            <a:r>
              <a:rPr lang="en-US" sz="4000" dirty="0" smtClean="0"/>
              <a:t>Contact Information</a:t>
            </a:r>
            <a:endParaRPr lang="en-US" sz="4000" dirty="0"/>
          </a:p>
        </p:txBody>
      </p:sp>
      <p:pic>
        <p:nvPicPr>
          <p:cNvPr id="8" name="Picture 7" descr="twitter for NOAA Satellites.PNG"/>
          <p:cNvPicPr>
            <a:picLocks noChangeAspect="1"/>
          </p:cNvPicPr>
          <p:nvPr/>
        </p:nvPicPr>
        <p:blipFill>
          <a:blip r:embed="rId13" cstate="print"/>
          <a:stretch>
            <a:fillRect/>
          </a:stretch>
        </p:blipFill>
        <p:spPr>
          <a:xfrm>
            <a:off x="5345785" y="728472"/>
            <a:ext cx="2807615" cy="3081528"/>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533400" y="228600"/>
            <a:ext cx="4043082" cy="62484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5" name="Picture 4" descr="http://www.ncep.noaa.gov/news/ncwcp/s067_images/s067_49_20120607.jpg"/>
          <p:cNvPicPr>
            <a:picLocks noChangeAspect="1" noChangeArrowheads="1"/>
          </p:cNvPicPr>
          <p:nvPr/>
        </p:nvPicPr>
        <p:blipFill>
          <a:blip r:embed="rId3" cstate="print"/>
          <a:srcRect/>
          <a:stretch>
            <a:fillRect/>
          </a:stretch>
        </p:blipFill>
        <p:spPr bwMode="auto">
          <a:xfrm>
            <a:off x="4876800" y="228600"/>
            <a:ext cx="3810000" cy="2857500"/>
          </a:xfrm>
          <a:prstGeom prst="rect">
            <a:avLst/>
          </a:prstGeom>
        </p:spPr>
        <p:style>
          <a:lnRef idx="0">
            <a:schemeClr val="dk1"/>
          </a:lnRef>
          <a:fillRef idx="3">
            <a:schemeClr val="dk1"/>
          </a:fillRef>
          <a:effectRef idx="3">
            <a:schemeClr val="dk1"/>
          </a:effectRef>
          <a:fontRef idx="minor">
            <a:schemeClr val="lt1"/>
          </a:fontRef>
        </p:style>
      </p:pic>
      <p:sp>
        <p:nvSpPr>
          <p:cNvPr id="9" name="Content Placeholder 8"/>
          <p:cNvSpPr>
            <a:spLocks noGrp="1"/>
          </p:cNvSpPr>
          <p:nvPr>
            <p:ph sz="half" idx="2"/>
          </p:nvPr>
        </p:nvSpPr>
        <p:spPr>
          <a:xfrm>
            <a:off x="4724400" y="3124200"/>
            <a:ext cx="4343400" cy="3200400"/>
          </a:xfrm>
        </p:spPr>
        <p:txBody>
          <a:bodyPr>
            <a:noAutofit/>
          </a:bodyPr>
          <a:lstStyle/>
          <a:p>
            <a:r>
              <a:rPr lang="en-US" sz="1900" dirty="0" smtClean="0"/>
              <a:t>Is anyone on line who was planning to attend as part of Group Travel Request, but now cannot make it?  </a:t>
            </a:r>
          </a:p>
          <a:p>
            <a:r>
              <a:rPr lang="en-US" sz="1900" dirty="0" smtClean="0"/>
              <a:t>Agenda is Full - Maximum number of Talk and Poster Abstracts has been reached!  </a:t>
            </a:r>
          </a:p>
          <a:p>
            <a:r>
              <a:rPr lang="en-US" sz="1900" dirty="0" smtClean="0"/>
              <a:t>497 Registrants, 25 Exhibits</a:t>
            </a:r>
          </a:p>
          <a:p>
            <a:r>
              <a:rPr lang="en-US" sz="1900" dirty="0" smtClean="0"/>
              <a:t>Deadline for registering is March 15, 2013</a:t>
            </a:r>
          </a:p>
          <a:p>
            <a:r>
              <a:rPr lang="en-US" sz="1900" dirty="0" smtClean="0"/>
              <a:t>Deadline for Poster Presenter’s  1-Page Summaries is March 21, 2013!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Remaining Agenda Items</a:t>
            </a:r>
            <a:endParaRPr lang="en-US" dirty="0"/>
          </a:p>
        </p:txBody>
      </p:sp>
      <p:sp>
        <p:nvSpPr>
          <p:cNvPr id="9" name="Content Placeholder 8"/>
          <p:cNvSpPr>
            <a:spLocks noGrp="1"/>
          </p:cNvSpPr>
          <p:nvPr>
            <p:ph idx="1"/>
          </p:nvPr>
        </p:nvSpPr>
        <p:spPr/>
        <p:txBody>
          <a:bodyPr>
            <a:normAutofit/>
          </a:bodyPr>
          <a:lstStyle/>
          <a:p>
            <a:r>
              <a:rPr lang="en-US" dirty="0" smtClean="0"/>
              <a:t>GOES-R DOST, Steve Ambrose</a:t>
            </a:r>
          </a:p>
          <a:p>
            <a:endParaRPr lang="en-US" dirty="0" smtClean="0"/>
          </a:p>
          <a:p>
            <a:r>
              <a:rPr lang="en-US" dirty="0" smtClean="0"/>
              <a:t>Product Development</a:t>
            </a:r>
          </a:p>
          <a:p>
            <a:pPr lvl="1"/>
            <a:r>
              <a:rPr lang="en-US" dirty="0" smtClean="0"/>
              <a:t>Precipitation Products, M-T, GPM; Ralph Ferraro</a:t>
            </a:r>
          </a:p>
          <a:p>
            <a:endParaRPr lang="en-US" dirty="0" smtClean="0"/>
          </a:p>
          <a:p>
            <a:r>
              <a:rPr lang="en-US" dirty="0" smtClean="0"/>
              <a:t>Discussion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Polar-Orbiting Local Times</a:t>
            </a:r>
            <a:endParaRPr lang="en-US" sz="4000" dirty="0"/>
          </a:p>
        </p:txBody>
      </p:sp>
      <p:sp>
        <p:nvSpPr>
          <p:cNvPr id="3" name="Content Placeholder 2"/>
          <p:cNvSpPr>
            <a:spLocks noGrp="1"/>
          </p:cNvSpPr>
          <p:nvPr>
            <p:ph sz="half" idx="1"/>
          </p:nvPr>
        </p:nvSpPr>
        <p:spPr>
          <a:xfrm>
            <a:off x="152400" y="1524000"/>
            <a:ext cx="5638800" cy="5181600"/>
          </a:xfrm>
        </p:spPr>
        <p:txBody>
          <a:bodyPr/>
          <a:lstStyle/>
          <a:p>
            <a:r>
              <a:rPr lang="en-US" dirty="0" err="1" smtClean="0"/>
              <a:t>Metop</a:t>
            </a:r>
            <a:r>
              <a:rPr lang="en-US" dirty="0" smtClean="0"/>
              <a:t>-A – 0930  AM Primary  </a:t>
            </a:r>
          </a:p>
          <a:p>
            <a:r>
              <a:rPr lang="en-US" dirty="0" smtClean="0"/>
              <a:t>NOAA-19 – 1334  PM Primary</a:t>
            </a:r>
          </a:p>
          <a:p>
            <a:r>
              <a:rPr lang="en-US" dirty="0" err="1" smtClean="0"/>
              <a:t>Metop</a:t>
            </a:r>
            <a:r>
              <a:rPr lang="en-US" dirty="0" smtClean="0"/>
              <a:t>-B – Launched 9/17</a:t>
            </a:r>
          </a:p>
          <a:p>
            <a:pPr lvl="1"/>
            <a:r>
              <a:rPr lang="en-US" dirty="0" smtClean="0"/>
              <a:t> Currently in PLT &amp; Commissioning Phase</a:t>
            </a:r>
          </a:p>
          <a:p>
            <a:r>
              <a:rPr lang="en-US" dirty="0" smtClean="0"/>
              <a:t>NOAA-18 – 1502  PM Secondary</a:t>
            </a:r>
          </a:p>
          <a:p>
            <a:r>
              <a:rPr lang="en-US" dirty="0" smtClean="0"/>
              <a:t>NOAA-17 – 0656  AM Back-up</a:t>
            </a:r>
          </a:p>
          <a:p>
            <a:r>
              <a:rPr lang="en-US" dirty="0" smtClean="0"/>
              <a:t>NOAA-16 – 2040  PM Secondary</a:t>
            </a:r>
          </a:p>
          <a:p>
            <a:r>
              <a:rPr lang="en-US" dirty="0" smtClean="0"/>
              <a:t>NOAA-15 – 0444  AM Secondary</a:t>
            </a:r>
          </a:p>
          <a:p>
            <a:endParaRPr lang="en-US" dirty="0"/>
          </a:p>
        </p:txBody>
      </p:sp>
      <p:pic>
        <p:nvPicPr>
          <p:cNvPr id="5" name="Picture 13" descr="globe2_mark"/>
          <p:cNvPicPr>
            <a:picLocks noChangeAspect="1" noChangeArrowheads="1"/>
          </p:cNvPicPr>
          <p:nvPr/>
        </p:nvPicPr>
        <p:blipFill>
          <a:blip r:embed="rId2" cstate="print"/>
          <a:srcRect/>
          <a:stretch>
            <a:fillRect/>
          </a:stretch>
        </p:blipFill>
        <p:spPr bwMode="auto">
          <a:xfrm>
            <a:off x="5638800" y="1981200"/>
            <a:ext cx="2805359" cy="3962400"/>
          </a:xfrm>
          <a:prstGeom prst="rect">
            <a:avLst/>
          </a:prstGeom>
          <a:noFill/>
          <a:ln w="9525">
            <a:noFill/>
            <a:miter lim="800000"/>
            <a:headEnd/>
            <a:tailEnd/>
          </a:ln>
        </p:spPr>
      </p:pic>
      <p:pic>
        <p:nvPicPr>
          <p:cNvPr id="6" name="Picture 8" descr="POES Big Transparentgif.gif"/>
          <p:cNvPicPr>
            <a:picLocks noChangeAspect="1"/>
          </p:cNvPicPr>
          <p:nvPr/>
        </p:nvPicPr>
        <p:blipFill>
          <a:blip r:embed="rId3" cstate="print"/>
          <a:srcRect/>
          <a:stretch>
            <a:fillRect/>
          </a:stretch>
        </p:blipFill>
        <p:spPr bwMode="auto">
          <a:xfrm>
            <a:off x="5867400" y="5562600"/>
            <a:ext cx="739025" cy="381000"/>
          </a:xfrm>
          <a:prstGeom prst="rect">
            <a:avLst/>
          </a:prstGeom>
          <a:noFill/>
          <a:ln w="9525">
            <a:noFill/>
            <a:miter lim="800000"/>
            <a:headEnd/>
            <a:tailEnd/>
          </a:ln>
        </p:spPr>
      </p:pic>
      <p:pic>
        <p:nvPicPr>
          <p:cNvPr id="7" name="Picture 8" descr="POES Big Transparentgif.gif"/>
          <p:cNvPicPr>
            <a:picLocks noChangeAspect="1"/>
          </p:cNvPicPr>
          <p:nvPr/>
        </p:nvPicPr>
        <p:blipFill>
          <a:blip r:embed="rId3" cstate="print"/>
          <a:srcRect/>
          <a:stretch>
            <a:fillRect/>
          </a:stretch>
        </p:blipFill>
        <p:spPr bwMode="auto">
          <a:xfrm>
            <a:off x="7696200" y="5334000"/>
            <a:ext cx="739025" cy="381000"/>
          </a:xfrm>
          <a:prstGeom prst="rect">
            <a:avLst/>
          </a:prstGeom>
          <a:noFill/>
          <a:ln w="9525">
            <a:noFill/>
            <a:miter lim="800000"/>
            <a:headEnd/>
            <a:tailEnd/>
          </a:ln>
        </p:spPr>
      </p:pic>
      <p:pic>
        <p:nvPicPr>
          <p:cNvPr id="8" name="Picture 8" descr="POES Big Transparentgif.gif"/>
          <p:cNvPicPr>
            <a:picLocks noChangeAspect="1"/>
          </p:cNvPicPr>
          <p:nvPr/>
        </p:nvPicPr>
        <p:blipFill>
          <a:blip r:embed="rId3" cstate="print"/>
          <a:srcRect/>
          <a:stretch>
            <a:fillRect/>
          </a:stretch>
        </p:blipFill>
        <p:spPr bwMode="auto">
          <a:xfrm>
            <a:off x="6553200" y="1447800"/>
            <a:ext cx="739025" cy="381000"/>
          </a:xfrm>
          <a:prstGeom prst="rect">
            <a:avLst/>
          </a:prstGeom>
          <a:noFill/>
          <a:ln w="9525">
            <a:noFill/>
            <a:miter lim="800000"/>
            <a:headEnd/>
            <a:tailEnd/>
          </a:ln>
        </p:spPr>
      </p:pic>
      <p:pic>
        <p:nvPicPr>
          <p:cNvPr id="9" name="Picture 8" descr="POES Big Transparentgif.gif"/>
          <p:cNvPicPr>
            <a:picLocks noChangeAspect="1"/>
          </p:cNvPicPr>
          <p:nvPr/>
        </p:nvPicPr>
        <p:blipFill>
          <a:blip r:embed="rId3" cstate="print"/>
          <a:srcRect/>
          <a:stretch>
            <a:fillRect/>
          </a:stretch>
        </p:blipFill>
        <p:spPr bwMode="auto">
          <a:xfrm>
            <a:off x="6858000" y="5791200"/>
            <a:ext cx="739025" cy="381000"/>
          </a:xfrm>
          <a:prstGeom prst="rect">
            <a:avLst/>
          </a:prstGeom>
          <a:noFill/>
          <a:ln w="9525">
            <a:noFill/>
            <a:miter lim="800000"/>
            <a:headEnd/>
            <a:tailEnd/>
          </a:ln>
        </p:spPr>
      </p:pic>
      <p:pic>
        <p:nvPicPr>
          <p:cNvPr id="10" name="Picture 8" descr="POES Big Transparentgif.gif"/>
          <p:cNvPicPr>
            <a:picLocks noChangeAspect="1"/>
          </p:cNvPicPr>
          <p:nvPr/>
        </p:nvPicPr>
        <p:blipFill>
          <a:blip r:embed="rId3" cstate="print"/>
          <a:srcRect/>
          <a:stretch>
            <a:fillRect/>
          </a:stretch>
        </p:blipFill>
        <p:spPr bwMode="auto">
          <a:xfrm>
            <a:off x="7391400" y="1676400"/>
            <a:ext cx="739025" cy="381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Bent Arrow 131"/>
          <p:cNvSpPr/>
          <p:nvPr/>
        </p:nvSpPr>
        <p:spPr>
          <a:xfrm rot="10800000" flipH="1">
            <a:off x="1447800" y="2362200"/>
            <a:ext cx="412750" cy="685800"/>
          </a:xfrm>
          <a:prstGeom prst="bentArrow">
            <a:avLst>
              <a:gd name="adj1" fmla="val 42940"/>
              <a:gd name="adj2" fmla="val 31976"/>
              <a:gd name="adj3" fmla="val 32973"/>
              <a:gd name="adj4" fmla="val 43750"/>
            </a:avLst>
          </a:prstGeom>
          <a:gradFill>
            <a:gsLst>
              <a:gs pos="0">
                <a:srgbClr val="3399FF"/>
              </a:gs>
              <a:gs pos="100000">
                <a:srgbClr val="99CC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9219" name="Title 1"/>
          <p:cNvSpPr>
            <a:spLocks noGrp="1"/>
          </p:cNvSpPr>
          <p:nvPr>
            <p:ph type="title"/>
          </p:nvPr>
        </p:nvSpPr>
        <p:spPr>
          <a:xfrm>
            <a:off x="457200" y="152400"/>
            <a:ext cx="8229600" cy="1020763"/>
          </a:xfrm>
        </p:spPr>
        <p:txBody>
          <a:bodyPr/>
          <a:lstStyle/>
          <a:p>
            <a:pPr eaLnBrk="1" hangingPunct="1"/>
            <a:r>
              <a:rPr lang="en-US" dirty="0" smtClean="0"/>
              <a:t>Satellite Information Flow</a:t>
            </a:r>
          </a:p>
        </p:txBody>
      </p:sp>
      <p:pic>
        <p:nvPicPr>
          <p:cNvPr id="9220" name="Picture 47" descr="bg"/>
          <p:cNvPicPr>
            <a:picLocks noChangeAspect="1" noChangeArrowheads="1"/>
          </p:cNvPicPr>
          <p:nvPr/>
        </p:nvPicPr>
        <p:blipFill>
          <a:blip r:embed="rId3" cstate="print"/>
          <a:srcRect/>
          <a:stretch>
            <a:fillRect/>
          </a:stretch>
        </p:blipFill>
        <p:spPr bwMode="auto">
          <a:xfrm>
            <a:off x="1905000" y="2514600"/>
            <a:ext cx="5662613" cy="2743200"/>
          </a:xfrm>
          <a:prstGeom prst="rect">
            <a:avLst/>
          </a:prstGeom>
          <a:noFill/>
          <a:ln w="9525">
            <a:noFill/>
            <a:miter lim="800000"/>
            <a:headEnd/>
            <a:tailEnd/>
          </a:ln>
        </p:spPr>
      </p:pic>
      <p:sp>
        <p:nvSpPr>
          <p:cNvPr id="9221" name="Text Box 48"/>
          <p:cNvSpPr txBox="1">
            <a:spLocks noChangeArrowheads="1"/>
          </p:cNvSpPr>
          <p:nvPr/>
        </p:nvSpPr>
        <p:spPr bwMode="auto">
          <a:xfrm>
            <a:off x="2054225" y="3673475"/>
            <a:ext cx="903288" cy="276225"/>
          </a:xfrm>
          <a:prstGeom prst="rect">
            <a:avLst/>
          </a:prstGeom>
          <a:noFill/>
          <a:ln w="9525">
            <a:noFill/>
            <a:miter lim="800000"/>
            <a:headEnd/>
            <a:tailEnd/>
          </a:ln>
        </p:spPr>
        <p:txBody>
          <a:bodyPr wrap="none" lIns="0" tIns="0" rIns="0" bIns="0">
            <a:spAutoFit/>
          </a:bodyPr>
          <a:lstStyle/>
          <a:p>
            <a:pPr algn="ctr">
              <a:lnSpc>
                <a:spcPct val="90000"/>
              </a:lnSpc>
            </a:pPr>
            <a:r>
              <a:rPr lang="en-US" sz="1000" b="1" dirty="0">
                <a:latin typeface="Arial Narrow" pitchFamily="34" charset="0"/>
              </a:rPr>
              <a:t>Fairbanks Ground</a:t>
            </a:r>
          </a:p>
          <a:p>
            <a:pPr algn="ctr">
              <a:lnSpc>
                <a:spcPct val="90000"/>
              </a:lnSpc>
            </a:pPr>
            <a:r>
              <a:rPr lang="en-US" sz="1000" b="1" dirty="0">
                <a:latin typeface="Arial Narrow" pitchFamily="34" charset="0"/>
              </a:rPr>
              <a:t>Station - POES</a:t>
            </a:r>
          </a:p>
        </p:txBody>
      </p:sp>
      <p:pic>
        <p:nvPicPr>
          <p:cNvPr id="9222" name="Picture 49" descr="dish2"/>
          <p:cNvPicPr>
            <a:picLocks noChangeAspect="1" noChangeArrowheads="1"/>
          </p:cNvPicPr>
          <p:nvPr/>
        </p:nvPicPr>
        <p:blipFill>
          <a:blip r:embed="rId4" cstate="print"/>
          <a:srcRect/>
          <a:stretch>
            <a:fillRect/>
          </a:stretch>
        </p:blipFill>
        <p:spPr bwMode="auto">
          <a:xfrm>
            <a:off x="2049463" y="2909888"/>
            <a:ext cx="912812" cy="735012"/>
          </a:xfrm>
          <a:prstGeom prst="rect">
            <a:avLst/>
          </a:prstGeom>
          <a:noFill/>
          <a:ln w="9525">
            <a:noFill/>
            <a:miter lim="800000"/>
            <a:headEnd/>
            <a:tailEnd/>
          </a:ln>
        </p:spPr>
      </p:pic>
      <p:sp>
        <p:nvSpPr>
          <p:cNvPr id="9223" name="Text Box 50"/>
          <p:cNvSpPr txBox="1">
            <a:spLocks noChangeArrowheads="1"/>
          </p:cNvSpPr>
          <p:nvPr/>
        </p:nvSpPr>
        <p:spPr bwMode="auto">
          <a:xfrm>
            <a:off x="3014663" y="3673475"/>
            <a:ext cx="808037" cy="276225"/>
          </a:xfrm>
          <a:prstGeom prst="rect">
            <a:avLst/>
          </a:prstGeom>
          <a:noFill/>
          <a:ln w="9525">
            <a:noFill/>
            <a:miter lim="800000"/>
            <a:headEnd/>
            <a:tailEnd/>
          </a:ln>
        </p:spPr>
        <p:txBody>
          <a:bodyPr wrap="none" lIns="0" tIns="0" rIns="0" bIns="0">
            <a:spAutoFit/>
          </a:bodyPr>
          <a:lstStyle/>
          <a:p>
            <a:pPr algn="ctr">
              <a:lnSpc>
                <a:spcPct val="90000"/>
              </a:lnSpc>
            </a:pPr>
            <a:r>
              <a:rPr lang="en-US" sz="1000" b="1" dirty="0">
                <a:latin typeface="Arial Narrow" pitchFamily="34" charset="0"/>
              </a:rPr>
              <a:t>Wallops Ground</a:t>
            </a:r>
          </a:p>
          <a:p>
            <a:pPr algn="ctr">
              <a:lnSpc>
                <a:spcPct val="90000"/>
              </a:lnSpc>
            </a:pPr>
            <a:r>
              <a:rPr lang="en-US" sz="1000" b="1" dirty="0">
                <a:latin typeface="Arial Narrow" pitchFamily="34" charset="0"/>
              </a:rPr>
              <a:t>Station - GOES</a:t>
            </a:r>
          </a:p>
        </p:txBody>
      </p:sp>
      <p:pic>
        <p:nvPicPr>
          <p:cNvPr id="9224" name="Picture 51" descr="comm"/>
          <p:cNvPicPr>
            <a:picLocks noChangeAspect="1" noChangeArrowheads="1"/>
          </p:cNvPicPr>
          <p:nvPr/>
        </p:nvPicPr>
        <p:blipFill>
          <a:blip r:embed="rId5" cstate="print"/>
          <a:srcRect/>
          <a:stretch>
            <a:fillRect/>
          </a:stretch>
        </p:blipFill>
        <p:spPr bwMode="auto">
          <a:xfrm>
            <a:off x="7677150" y="4314825"/>
            <a:ext cx="1143000" cy="979488"/>
          </a:xfrm>
          <a:prstGeom prst="rect">
            <a:avLst/>
          </a:prstGeom>
          <a:noFill/>
          <a:ln w="9525">
            <a:noFill/>
            <a:miter lim="800000"/>
            <a:headEnd/>
            <a:tailEnd/>
          </a:ln>
        </p:spPr>
      </p:pic>
      <p:sp>
        <p:nvSpPr>
          <p:cNvPr id="9225" name="Text Box 52"/>
          <p:cNvSpPr txBox="1">
            <a:spLocks noChangeArrowheads="1"/>
          </p:cNvSpPr>
          <p:nvPr/>
        </p:nvSpPr>
        <p:spPr bwMode="auto">
          <a:xfrm>
            <a:off x="7927975" y="4953000"/>
            <a:ext cx="596900" cy="127000"/>
          </a:xfrm>
          <a:prstGeom prst="rect">
            <a:avLst/>
          </a:prstGeom>
          <a:noFill/>
          <a:ln w="9525">
            <a:noFill/>
            <a:miter lim="800000"/>
            <a:headEnd/>
            <a:tailEnd/>
          </a:ln>
        </p:spPr>
        <p:txBody>
          <a:bodyPr wrap="none" lIns="0" tIns="0" rIns="0" bIns="0">
            <a:spAutoFit/>
          </a:bodyPr>
          <a:lstStyle/>
          <a:p>
            <a:pPr algn="ctr">
              <a:lnSpc>
                <a:spcPct val="75000"/>
              </a:lnSpc>
            </a:pPr>
            <a:r>
              <a:rPr lang="en-US" sz="1100" b="1" dirty="0">
                <a:latin typeface="Arial Narrow" pitchFamily="34" charset="0"/>
              </a:rPr>
              <a:t>Customers</a:t>
            </a:r>
          </a:p>
        </p:txBody>
      </p:sp>
      <p:pic>
        <p:nvPicPr>
          <p:cNvPr id="9226" name="Picture 69" descr="dish1"/>
          <p:cNvPicPr>
            <a:picLocks noChangeAspect="1" noChangeArrowheads="1"/>
          </p:cNvPicPr>
          <p:nvPr/>
        </p:nvPicPr>
        <p:blipFill>
          <a:blip r:embed="rId6" cstate="print"/>
          <a:srcRect/>
          <a:stretch>
            <a:fillRect/>
          </a:stretch>
        </p:blipFill>
        <p:spPr bwMode="auto">
          <a:xfrm>
            <a:off x="2921000" y="2909888"/>
            <a:ext cx="912813" cy="735012"/>
          </a:xfrm>
          <a:prstGeom prst="rect">
            <a:avLst/>
          </a:prstGeom>
          <a:noFill/>
          <a:ln w="9525">
            <a:noFill/>
            <a:miter lim="800000"/>
            <a:headEnd/>
            <a:tailEnd/>
          </a:ln>
        </p:spPr>
      </p:pic>
      <p:sp>
        <p:nvSpPr>
          <p:cNvPr id="9227" name="Text Box 70"/>
          <p:cNvSpPr txBox="1">
            <a:spLocks noChangeArrowheads="1"/>
          </p:cNvSpPr>
          <p:nvPr/>
        </p:nvSpPr>
        <p:spPr bwMode="auto">
          <a:xfrm>
            <a:off x="6075363" y="3505200"/>
            <a:ext cx="1392237" cy="365125"/>
          </a:xfrm>
          <a:prstGeom prst="rect">
            <a:avLst/>
          </a:prstGeom>
          <a:noFill/>
          <a:ln w="9525">
            <a:noFill/>
            <a:miter lim="800000"/>
            <a:headEnd/>
            <a:tailEnd/>
          </a:ln>
        </p:spPr>
        <p:txBody>
          <a:bodyPr lIns="0" tIns="0" rIns="0" bIns="0">
            <a:spAutoFit/>
          </a:bodyPr>
          <a:lstStyle/>
          <a:p>
            <a:r>
              <a:rPr lang="en-US" sz="1200" b="1" dirty="0">
                <a:latin typeface="Arial Narrow" pitchFamily="34" charset="0"/>
              </a:rPr>
              <a:t>Environmental Satellite Processing Center</a:t>
            </a:r>
          </a:p>
        </p:txBody>
      </p:sp>
      <p:sp>
        <p:nvSpPr>
          <p:cNvPr id="81" name="AutoShape 72"/>
          <p:cNvSpPr>
            <a:spLocks noChangeArrowheads="1"/>
          </p:cNvSpPr>
          <p:nvPr/>
        </p:nvSpPr>
        <p:spPr bwMode="auto">
          <a:xfrm rot="5400000">
            <a:off x="5875338" y="4211637"/>
            <a:ext cx="590550" cy="492125"/>
          </a:xfrm>
          <a:prstGeom prst="rightArrow">
            <a:avLst>
              <a:gd name="adj1" fmla="val 68213"/>
              <a:gd name="adj2" fmla="val 43933"/>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grpSp>
        <p:nvGrpSpPr>
          <p:cNvPr id="2" name="Group 73"/>
          <p:cNvGrpSpPr>
            <a:grpSpLocks/>
          </p:cNvGrpSpPr>
          <p:nvPr/>
        </p:nvGrpSpPr>
        <p:grpSpPr bwMode="auto">
          <a:xfrm>
            <a:off x="4724400" y="3962400"/>
            <a:ext cx="2667000" cy="482600"/>
            <a:chOff x="3006" y="2514"/>
            <a:chExt cx="1590" cy="342"/>
          </a:xfrm>
        </p:grpSpPr>
        <p:sp>
          <p:nvSpPr>
            <p:cNvPr id="9271" name="Rectangle 74"/>
            <p:cNvSpPr>
              <a:spLocks noChangeArrowheads="1"/>
            </p:cNvSpPr>
            <p:nvPr/>
          </p:nvSpPr>
          <p:spPr bwMode="auto">
            <a:xfrm>
              <a:off x="3006" y="2514"/>
              <a:ext cx="1590" cy="342"/>
            </a:xfrm>
            <a:prstGeom prst="rect">
              <a:avLst/>
            </a:prstGeom>
            <a:gradFill rotWithShape="1">
              <a:gsLst>
                <a:gs pos="0">
                  <a:srgbClr val="F3F3F3"/>
                </a:gs>
                <a:gs pos="100000">
                  <a:srgbClr val="DCDCDC"/>
                </a:gs>
              </a:gsLst>
              <a:lin ang="5400000" scaled="1"/>
            </a:gradFill>
            <a:ln w="12700">
              <a:solidFill>
                <a:srgbClr val="3366CC"/>
              </a:solidFill>
              <a:miter lim="800000"/>
              <a:headEnd/>
              <a:tailEnd/>
            </a:ln>
          </p:spPr>
          <p:txBody>
            <a:bodyPr wrap="none" anchor="ctr"/>
            <a:lstStyle/>
            <a:p>
              <a:endParaRPr lang="en-US" dirty="0">
                <a:latin typeface="Calibri" pitchFamily="34" charset="0"/>
              </a:endParaRPr>
            </a:p>
          </p:txBody>
        </p:sp>
        <p:sp>
          <p:nvSpPr>
            <p:cNvPr id="9272" name="Text Box 75"/>
            <p:cNvSpPr txBox="1">
              <a:spLocks noChangeArrowheads="1"/>
            </p:cNvSpPr>
            <p:nvPr/>
          </p:nvSpPr>
          <p:spPr bwMode="auto">
            <a:xfrm>
              <a:off x="3330" y="2628"/>
              <a:ext cx="948" cy="128"/>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Process and Distribute</a:t>
              </a:r>
            </a:p>
          </p:txBody>
        </p:sp>
      </p:grpSp>
      <p:sp>
        <p:nvSpPr>
          <p:cNvPr id="85" name="AutoShape 76"/>
          <p:cNvSpPr>
            <a:spLocks noChangeArrowheads="1"/>
          </p:cNvSpPr>
          <p:nvPr/>
        </p:nvSpPr>
        <p:spPr bwMode="auto">
          <a:xfrm>
            <a:off x="6483350" y="4792663"/>
            <a:ext cx="1319213" cy="257175"/>
          </a:xfrm>
          <a:prstGeom prst="rightArrow">
            <a:avLst>
              <a:gd name="adj1" fmla="val 63935"/>
              <a:gd name="adj2" fmla="val 86040"/>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9231" name="Rectangle 83"/>
          <p:cNvSpPr>
            <a:spLocks noChangeArrowheads="1"/>
          </p:cNvSpPr>
          <p:nvPr/>
        </p:nvSpPr>
        <p:spPr bwMode="auto">
          <a:xfrm>
            <a:off x="2057400" y="3962400"/>
            <a:ext cx="2524125" cy="482600"/>
          </a:xfrm>
          <a:prstGeom prst="rect">
            <a:avLst/>
          </a:prstGeom>
          <a:gradFill rotWithShape="1">
            <a:gsLst>
              <a:gs pos="0">
                <a:srgbClr val="F3F3F3"/>
              </a:gs>
              <a:gs pos="100000">
                <a:srgbClr val="DCDCDC"/>
              </a:gs>
            </a:gsLst>
            <a:lin ang="5400000" scaled="1"/>
          </a:gradFill>
          <a:ln w="6350">
            <a:solidFill>
              <a:srgbClr val="B3CCE5"/>
            </a:solidFill>
            <a:miter lim="800000"/>
            <a:headEnd/>
            <a:tailEnd/>
          </a:ln>
        </p:spPr>
        <p:txBody>
          <a:bodyPr wrap="none" anchor="ctr"/>
          <a:lstStyle/>
          <a:p>
            <a:endParaRPr lang="en-US" dirty="0">
              <a:latin typeface="Calibri" pitchFamily="34" charset="0"/>
            </a:endParaRPr>
          </a:p>
        </p:txBody>
      </p:sp>
      <p:sp>
        <p:nvSpPr>
          <p:cNvPr id="9232" name="Text Box 86"/>
          <p:cNvSpPr txBox="1">
            <a:spLocks noChangeArrowheads="1"/>
          </p:cNvSpPr>
          <p:nvPr/>
        </p:nvSpPr>
        <p:spPr bwMode="auto">
          <a:xfrm>
            <a:off x="4338638" y="1701800"/>
            <a:ext cx="1689100" cy="346075"/>
          </a:xfrm>
          <a:prstGeom prst="rect">
            <a:avLst/>
          </a:prstGeom>
          <a:noFill/>
          <a:ln w="9525">
            <a:noFill/>
            <a:miter lim="800000"/>
            <a:headEnd/>
            <a:tailEnd/>
          </a:ln>
        </p:spPr>
        <p:txBody>
          <a:bodyPr wrap="none" lIns="0" tIns="0" rIns="0" bIns="0">
            <a:spAutoFit/>
          </a:bodyPr>
          <a:lstStyle/>
          <a:p>
            <a:pPr algn="ctr">
              <a:lnSpc>
                <a:spcPct val="75000"/>
              </a:lnSpc>
            </a:pPr>
            <a:r>
              <a:rPr lang="en-US" sz="1000" b="1" dirty="0">
                <a:latin typeface="Arial Narrow" pitchFamily="34" charset="0"/>
              </a:rPr>
              <a:t>Non-NOAA </a:t>
            </a:r>
          </a:p>
          <a:p>
            <a:pPr algn="ctr">
              <a:lnSpc>
                <a:spcPct val="75000"/>
              </a:lnSpc>
            </a:pPr>
            <a:r>
              <a:rPr lang="en-US" sz="1000" b="1" dirty="0">
                <a:latin typeface="Arial Narrow" pitchFamily="34" charset="0"/>
              </a:rPr>
              <a:t>(Jason, DMSP, Meteosat, MTSAT, </a:t>
            </a:r>
          </a:p>
          <a:p>
            <a:pPr algn="ctr">
              <a:lnSpc>
                <a:spcPct val="75000"/>
              </a:lnSpc>
            </a:pPr>
            <a:r>
              <a:rPr lang="en-US" sz="1000" b="1" dirty="0">
                <a:latin typeface="Arial Narrow" pitchFamily="34" charset="0"/>
              </a:rPr>
              <a:t>EOS, COSMIC, others)</a:t>
            </a:r>
          </a:p>
        </p:txBody>
      </p:sp>
      <p:sp>
        <p:nvSpPr>
          <p:cNvPr id="9233" name="Text Box 98"/>
          <p:cNvSpPr txBox="1">
            <a:spLocks noChangeArrowheads="1"/>
          </p:cNvSpPr>
          <p:nvPr/>
        </p:nvSpPr>
        <p:spPr bwMode="auto">
          <a:xfrm>
            <a:off x="2566988" y="4129088"/>
            <a:ext cx="1589087" cy="182562"/>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Command and Control</a:t>
            </a:r>
          </a:p>
        </p:txBody>
      </p:sp>
      <p:sp>
        <p:nvSpPr>
          <p:cNvPr id="96" name="AutoShape 68"/>
          <p:cNvSpPr>
            <a:spLocks noChangeArrowheads="1"/>
          </p:cNvSpPr>
          <p:nvPr/>
        </p:nvSpPr>
        <p:spPr bwMode="auto">
          <a:xfrm>
            <a:off x="4038600" y="2971800"/>
            <a:ext cx="450850" cy="482600"/>
          </a:xfrm>
          <a:prstGeom prst="rightArrow">
            <a:avLst>
              <a:gd name="adj1" fmla="val 68213"/>
              <a:gd name="adj2" fmla="val 63708"/>
            </a:avLst>
          </a:prstGeom>
          <a:gradFill rotWithShape="1">
            <a:gsLst>
              <a:gs pos="0">
                <a:srgbClr val="D1E8FF"/>
              </a:gs>
              <a:gs pos="100000">
                <a:srgbClr val="99CC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9235" name="Text Box 50"/>
          <p:cNvSpPr txBox="1">
            <a:spLocks noChangeArrowheads="1"/>
          </p:cNvSpPr>
          <p:nvPr/>
        </p:nvSpPr>
        <p:spPr bwMode="auto">
          <a:xfrm>
            <a:off x="4811713" y="3514725"/>
            <a:ext cx="1274762" cy="330200"/>
          </a:xfrm>
          <a:prstGeom prst="rect">
            <a:avLst/>
          </a:prstGeom>
          <a:noFill/>
          <a:ln w="9525">
            <a:noFill/>
            <a:miter lim="800000"/>
            <a:headEnd/>
            <a:tailEnd/>
          </a:ln>
        </p:spPr>
        <p:txBody>
          <a:bodyPr lIns="0" tIns="0" rIns="0" bIns="0">
            <a:spAutoFit/>
          </a:bodyPr>
          <a:lstStyle/>
          <a:p>
            <a:pPr>
              <a:lnSpc>
                <a:spcPct val="90000"/>
              </a:lnSpc>
            </a:pPr>
            <a:r>
              <a:rPr lang="en-US" sz="1200" b="1" dirty="0">
                <a:latin typeface="Arial Narrow" pitchFamily="34" charset="0"/>
              </a:rPr>
              <a:t>Satellite Operations Control Center</a:t>
            </a:r>
          </a:p>
        </p:txBody>
      </p:sp>
      <p:pic>
        <p:nvPicPr>
          <p:cNvPr id="9236" name="Picture 80"/>
          <p:cNvPicPr>
            <a:picLocks noChangeAspect="1" noChangeArrowheads="1"/>
          </p:cNvPicPr>
          <p:nvPr/>
        </p:nvPicPr>
        <p:blipFill>
          <a:blip r:embed="rId7" cstate="print"/>
          <a:srcRect/>
          <a:stretch>
            <a:fillRect/>
          </a:stretch>
        </p:blipFill>
        <p:spPr bwMode="auto">
          <a:xfrm>
            <a:off x="5029200" y="2895600"/>
            <a:ext cx="1285875" cy="508000"/>
          </a:xfrm>
          <a:prstGeom prst="rect">
            <a:avLst/>
          </a:prstGeom>
          <a:noFill/>
          <a:ln w="9525">
            <a:noFill/>
            <a:miter lim="800000"/>
            <a:headEnd/>
            <a:tailEnd/>
          </a:ln>
        </p:spPr>
      </p:pic>
      <p:pic>
        <p:nvPicPr>
          <p:cNvPr id="9237" name="Picture 47" descr="bg"/>
          <p:cNvPicPr>
            <a:picLocks noChangeAspect="1" noChangeArrowheads="1"/>
          </p:cNvPicPr>
          <p:nvPr/>
        </p:nvPicPr>
        <p:blipFill>
          <a:blip r:embed="rId8" cstate="print"/>
          <a:srcRect/>
          <a:stretch>
            <a:fillRect/>
          </a:stretch>
        </p:blipFill>
        <p:spPr bwMode="auto">
          <a:xfrm>
            <a:off x="228600" y="4724400"/>
            <a:ext cx="2895600" cy="1219200"/>
          </a:xfrm>
          <a:prstGeom prst="rect">
            <a:avLst/>
          </a:prstGeom>
          <a:noFill/>
          <a:ln w="9525">
            <a:noFill/>
            <a:miter lim="800000"/>
            <a:headEnd/>
            <a:tailEnd/>
          </a:ln>
        </p:spPr>
      </p:pic>
      <p:sp>
        <p:nvSpPr>
          <p:cNvPr id="9238" name="Text Box 98"/>
          <p:cNvSpPr txBox="1">
            <a:spLocks noChangeArrowheads="1"/>
          </p:cNvSpPr>
          <p:nvPr/>
        </p:nvSpPr>
        <p:spPr bwMode="auto">
          <a:xfrm>
            <a:off x="376238" y="4800600"/>
            <a:ext cx="2671762" cy="182563"/>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Office of Systems Development (OSD)</a:t>
            </a:r>
          </a:p>
        </p:txBody>
      </p:sp>
      <p:sp>
        <p:nvSpPr>
          <p:cNvPr id="9239" name="Rectangle 83"/>
          <p:cNvSpPr>
            <a:spLocks noChangeArrowheads="1"/>
          </p:cNvSpPr>
          <p:nvPr/>
        </p:nvSpPr>
        <p:spPr bwMode="auto">
          <a:xfrm>
            <a:off x="609600" y="5029200"/>
            <a:ext cx="2133600" cy="609600"/>
          </a:xfrm>
          <a:prstGeom prst="rect">
            <a:avLst/>
          </a:prstGeom>
          <a:gradFill rotWithShape="1">
            <a:gsLst>
              <a:gs pos="0">
                <a:srgbClr val="F3F3F3"/>
              </a:gs>
              <a:gs pos="100000">
                <a:srgbClr val="DCDCDC"/>
              </a:gs>
            </a:gsLst>
            <a:lin ang="5400000" scaled="1"/>
          </a:gradFill>
          <a:ln w="6350">
            <a:solidFill>
              <a:srgbClr val="B3CCE5"/>
            </a:solidFill>
            <a:miter lim="800000"/>
            <a:headEnd/>
            <a:tailEnd/>
          </a:ln>
        </p:spPr>
        <p:txBody>
          <a:bodyPr wrap="none" anchor="ctr"/>
          <a:lstStyle/>
          <a:p>
            <a:endParaRPr lang="en-US" dirty="0">
              <a:latin typeface="Calibri" pitchFamily="34" charset="0"/>
            </a:endParaRPr>
          </a:p>
        </p:txBody>
      </p:sp>
      <p:sp>
        <p:nvSpPr>
          <p:cNvPr id="9240" name="Text Box 98"/>
          <p:cNvSpPr txBox="1">
            <a:spLocks noChangeArrowheads="1"/>
          </p:cNvSpPr>
          <p:nvPr/>
        </p:nvSpPr>
        <p:spPr bwMode="auto">
          <a:xfrm>
            <a:off x="788988" y="5103813"/>
            <a:ext cx="1795462" cy="542925"/>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Ground Systems</a:t>
            </a:r>
          </a:p>
          <a:p>
            <a:pPr algn="ctr">
              <a:lnSpc>
                <a:spcPct val="85000"/>
              </a:lnSpc>
            </a:pPr>
            <a:r>
              <a:rPr lang="en-US" sz="1400" b="1" dirty="0">
                <a:latin typeface="Arial Narrow" pitchFamily="34" charset="0"/>
              </a:rPr>
              <a:t>IT Enterprise Architecture</a:t>
            </a:r>
          </a:p>
          <a:p>
            <a:pPr algn="ctr">
              <a:lnSpc>
                <a:spcPct val="85000"/>
              </a:lnSpc>
            </a:pPr>
            <a:endParaRPr lang="en-US" sz="1400" b="1" dirty="0">
              <a:latin typeface="Arial Narrow" pitchFamily="34" charset="0"/>
            </a:endParaRPr>
          </a:p>
        </p:txBody>
      </p:sp>
      <p:pic>
        <p:nvPicPr>
          <p:cNvPr id="9241" name="Picture 47" descr="bg"/>
          <p:cNvPicPr>
            <a:picLocks noChangeAspect="1" noChangeArrowheads="1"/>
          </p:cNvPicPr>
          <p:nvPr/>
        </p:nvPicPr>
        <p:blipFill>
          <a:blip r:embed="rId9" cstate="print"/>
          <a:srcRect/>
          <a:stretch>
            <a:fillRect/>
          </a:stretch>
        </p:blipFill>
        <p:spPr bwMode="auto">
          <a:xfrm>
            <a:off x="5029200" y="5334000"/>
            <a:ext cx="2252663" cy="1066800"/>
          </a:xfrm>
          <a:prstGeom prst="rect">
            <a:avLst/>
          </a:prstGeom>
          <a:noFill/>
          <a:ln w="9525">
            <a:noFill/>
            <a:miter lim="800000"/>
            <a:headEnd/>
            <a:tailEnd/>
          </a:ln>
        </p:spPr>
      </p:pic>
      <p:pic>
        <p:nvPicPr>
          <p:cNvPr id="9242" name="Picture 66" descr="server"/>
          <p:cNvPicPr>
            <a:picLocks noChangeAspect="1" noChangeArrowheads="1"/>
          </p:cNvPicPr>
          <p:nvPr/>
        </p:nvPicPr>
        <p:blipFill>
          <a:blip r:embed="rId10" cstate="print"/>
          <a:srcRect/>
          <a:stretch>
            <a:fillRect/>
          </a:stretch>
        </p:blipFill>
        <p:spPr bwMode="auto">
          <a:xfrm>
            <a:off x="5314950" y="5373688"/>
            <a:ext cx="1695450" cy="798512"/>
          </a:xfrm>
          <a:prstGeom prst="rect">
            <a:avLst/>
          </a:prstGeom>
          <a:noFill/>
          <a:ln w="9525">
            <a:noFill/>
            <a:miter lim="800000"/>
            <a:headEnd/>
            <a:tailEnd/>
          </a:ln>
        </p:spPr>
      </p:pic>
      <p:sp>
        <p:nvSpPr>
          <p:cNvPr id="9243" name="Text Box 67"/>
          <p:cNvSpPr txBox="1">
            <a:spLocks noChangeArrowheads="1"/>
          </p:cNvSpPr>
          <p:nvPr/>
        </p:nvSpPr>
        <p:spPr bwMode="auto">
          <a:xfrm>
            <a:off x="5405438" y="5486400"/>
            <a:ext cx="1395412" cy="366713"/>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Archive and Access</a:t>
            </a:r>
          </a:p>
          <a:p>
            <a:pPr algn="ctr">
              <a:lnSpc>
                <a:spcPct val="85000"/>
              </a:lnSpc>
            </a:pPr>
            <a:r>
              <a:rPr lang="en-US" sz="1400" b="1" dirty="0">
                <a:latin typeface="Arial Narrow" pitchFamily="34" charset="0"/>
              </a:rPr>
              <a:t>(CLASS)</a:t>
            </a:r>
          </a:p>
        </p:txBody>
      </p:sp>
      <p:grpSp>
        <p:nvGrpSpPr>
          <p:cNvPr id="3" name="Group 63"/>
          <p:cNvGrpSpPr>
            <a:grpSpLocks/>
          </p:cNvGrpSpPr>
          <p:nvPr/>
        </p:nvGrpSpPr>
        <p:grpSpPr bwMode="auto">
          <a:xfrm>
            <a:off x="7283450" y="5178425"/>
            <a:ext cx="1012825" cy="688975"/>
            <a:chOff x="4320" y="3372"/>
            <a:chExt cx="971" cy="304"/>
          </a:xfrm>
        </p:grpSpPr>
        <p:sp>
          <p:nvSpPr>
            <p:cNvPr id="115" name="Rectangle 64"/>
            <p:cNvSpPr>
              <a:spLocks noChangeArrowheads="1"/>
            </p:cNvSpPr>
            <p:nvPr/>
          </p:nvSpPr>
          <p:spPr bwMode="auto">
            <a:xfrm>
              <a:off x="4320" y="3555"/>
              <a:ext cx="673" cy="121"/>
            </a:xfrm>
            <a:prstGeom prst="rect">
              <a:avLst/>
            </a:prstGeom>
            <a:gradFill rotWithShape="1">
              <a:gsLst>
                <a:gs pos="0">
                  <a:srgbClr val="D1E8FF"/>
                </a:gs>
                <a:gs pos="100000">
                  <a:srgbClr val="99CC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116" name="AutoShape 65"/>
            <p:cNvSpPr>
              <a:spLocks noChangeArrowheads="1"/>
            </p:cNvSpPr>
            <p:nvPr/>
          </p:nvSpPr>
          <p:spPr bwMode="auto">
            <a:xfrm rot="5400000" flipH="1">
              <a:off x="4975" y="3363"/>
              <a:ext cx="304" cy="323"/>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grpSp>
      <p:sp>
        <p:nvSpPr>
          <p:cNvPr id="9245" name="Text Box 98"/>
          <p:cNvSpPr txBox="1">
            <a:spLocks noChangeArrowheads="1"/>
          </p:cNvSpPr>
          <p:nvPr/>
        </p:nvSpPr>
        <p:spPr bwMode="auto">
          <a:xfrm>
            <a:off x="5410200" y="6142038"/>
            <a:ext cx="1497013" cy="182562"/>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NESDIS Data Centers</a:t>
            </a:r>
          </a:p>
        </p:txBody>
      </p:sp>
      <p:sp>
        <p:nvSpPr>
          <p:cNvPr id="118" name="AutoShape 71"/>
          <p:cNvSpPr>
            <a:spLocks noChangeArrowheads="1"/>
          </p:cNvSpPr>
          <p:nvPr/>
        </p:nvSpPr>
        <p:spPr bwMode="auto">
          <a:xfrm rot="16200000" flipH="1">
            <a:off x="5360988" y="4838700"/>
            <a:ext cx="533400" cy="457200"/>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119" name="AutoShape 71"/>
          <p:cNvSpPr>
            <a:spLocks noChangeArrowheads="1"/>
          </p:cNvSpPr>
          <p:nvPr/>
        </p:nvSpPr>
        <p:spPr bwMode="auto">
          <a:xfrm rot="5400000" flipH="1">
            <a:off x="3124993" y="5257007"/>
            <a:ext cx="455613" cy="457200"/>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grpSp>
        <p:nvGrpSpPr>
          <p:cNvPr id="4" name="Group 77"/>
          <p:cNvGrpSpPr>
            <a:grpSpLocks/>
          </p:cNvGrpSpPr>
          <p:nvPr/>
        </p:nvGrpSpPr>
        <p:grpSpPr bwMode="auto">
          <a:xfrm>
            <a:off x="5715000" y="4648200"/>
            <a:ext cx="914400" cy="541338"/>
            <a:chOff x="3643" y="2941"/>
            <a:chExt cx="536" cy="329"/>
          </a:xfrm>
        </p:grpSpPr>
        <p:pic>
          <p:nvPicPr>
            <p:cNvPr id="9267" name="Picture 78" descr="data"/>
            <p:cNvPicPr>
              <a:picLocks noChangeAspect="1" noChangeArrowheads="1"/>
            </p:cNvPicPr>
            <p:nvPr/>
          </p:nvPicPr>
          <p:blipFill>
            <a:blip r:embed="rId11" cstate="print"/>
            <a:srcRect/>
            <a:stretch>
              <a:fillRect/>
            </a:stretch>
          </p:blipFill>
          <p:spPr bwMode="auto">
            <a:xfrm>
              <a:off x="3643" y="2941"/>
              <a:ext cx="536" cy="329"/>
            </a:xfrm>
            <a:prstGeom prst="rect">
              <a:avLst/>
            </a:prstGeom>
            <a:noFill/>
            <a:ln w="9525">
              <a:noFill/>
              <a:miter lim="800000"/>
              <a:headEnd/>
              <a:tailEnd/>
            </a:ln>
          </p:spPr>
        </p:pic>
        <p:sp>
          <p:nvSpPr>
            <p:cNvPr id="9268" name="Text Box 79"/>
            <p:cNvSpPr txBox="1">
              <a:spLocks noChangeArrowheads="1"/>
            </p:cNvSpPr>
            <p:nvPr/>
          </p:nvSpPr>
          <p:spPr bwMode="auto">
            <a:xfrm>
              <a:off x="3766" y="3026"/>
              <a:ext cx="290" cy="154"/>
            </a:xfrm>
            <a:prstGeom prst="rect">
              <a:avLst/>
            </a:prstGeom>
            <a:noFill/>
            <a:ln w="9525">
              <a:noFill/>
              <a:miter lim="800000"/>
              <a:headEnd/>
              <a:tailEnd/>
            </a:ln>
          </p:spPr>
          <p:txBody>
            <a:bodyPr wrap="none" lIns="0" tIns="0" rIns="0" bIns="0">
              <a:spAutoFit/>
            </a:bodyPr>
            <a:lstStyle/>
            <a:p>
              <a:pPr algn="ctr">
                <a:lnSpc>
                  <a:spcPct val="75000"/>
                </a:lnSpc>
              </a:pPr>
              <a:r>
                <a:rPr lang="en-US" sz="1100" b="1" dirty="0">
                  <a:latin typeface="Arial Narrow" pitchFamily="34" charset="0"/>
                </a:rPr>
                <a:t>Data</a:t>
              </a:r>
            </a:p>
            <a:p>
              <a:pPr algn="ctr">
                <a:lnSpc>
                  <a:spcPct val="75000"/>
                </a:lnSpc>
              </a:pPr>
              <a:r>
                <a:rPr lang="en-US" sz="1100" b="1" dirty="0">
                  <a:latin typeface="Arial Narrow" pitchFamily="34" charset="0"/>
                </a:rPr>
                <a:t>Products</a:t>
              </a:r>
            </a:p>
          </p:txBody>
        </p:sp>
      </p:grpSp>
      <p:pic>
        <p:nvPicPr>
          <p:cNvPr id="9249" name="Picture 47" descr="bg"/>
          <p:cNvPicPr>
            <a:picLocks noChangeAspect="1" noChangeArrowheads="1"/>
          </p:cNvPicPr>
          <p:nvPr/>
        </p:nvPicPr>
        <p:blipFill>
          <a:blip r:embed="rId12" cstate="print"/>
          <a:srcRect/>
          <a:stretch>
            <a:fillRect/>
          </a:stretch>
        </p:blipFill>
        <p:spPr bwMode="auto">
          <a:xfrm>
            <a:off x="6172200" y="1295400"/>
            <a:ext cx="2895600" cy="1371600"/>
          </a:xfrm>
          <a:prstGeom prst="rect">
            <a:avLst/>
          </a:prstGeom>
          <a:noFill/>
          <a:ln w="9525">
            <a:noFill/>
            <a:miter lim="800000"/>
            <a:headEnd/>
            <a:tailEnd/>
          </a:ln>
        </p:spPr>
      </p:pic>
      <p:sp>
        <p:nvSpPr>
          <p:cNvPr id="9250" name="Rectangle 83"/>
          <p:cNvSpPr>
            <a:spLocks noChangeArrowheads="1"/>
          </p:cNvSpPr>
          <p:nvPr/>
        </p:nvSpPr>
        <p:spPr bwMode="auto">
          <a:xfrm>
            <a:off x="6477000" y="1828800"/>
            <a:ext cx="2143125" cy="685800"/>
          </a:xfrm>
          <a:prstGeom prst="rect">
            <a:avLst/>
          </a:prstGeom>
          <a:gradFill rotWithShape="1">
            <a:gsLst>
              <a:gs pos="0">
                <a:srgbClr val="F3F3F3"/>
              </a:gs>
              <a:gs pos="100000">
                <a:srgbClr val="DCDCDC"/>
              </a:gs>
            </a:gsLst>
            <a:lin ang="5400000" scaled="1"/>
          </a:gradFill>
          <a:ln w="6350">
            <a:solidFill>
              <a:srgbClr val="B3CCE5"/>
            </a:solidFill>
            <a:miter lim="800000"/>
            <a:headEnd/>
            <a:tailEnd/>
          </a:ln>
        </p:spPr>
        <p:txBody>
          <a:bodyPr wrap="none" anchor="ctr"/>
          <a:lstStyle/>
          <a:p>
            <a:endParaRPr lang="en-US" dirty="0">
              <a:latin typeface="Calibri" pitchFamily="34" charset="0"/>
            </a:endParaRPr>
          </a:p>
        </p:txBody>
      </p:sp>
      <p:sp>
        <p:nvSpPr>
          <p:cNvPr id="9251" name="Text Box 98"/>
          <p:cNvSpPr txBox="1">
            <a:spLocks noChangeArrowheads="1"/>
          </p:cNvSpPr>
          <p:nvPr/>
        </p:nvSpPr>
        <p:spPr bwMode="auto">
          <a:xfrm>
            <a:off x="6700838" y="1905000"/>
            <a:ext cx="1663700" cy="549275"/>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Product Development</a:t>
            </a:r>
          </a:p>
          <a:p>
            <a:pPr algn="ctr">
              <a:lnSpc>
                <a:spcPct val="85000"/>
              </a:lnSpc>
            </a:pPr>
            <a:r>
              <a:rPr lang="en-US" sz="1400" b="1" dirty="0">
                <a:latin typeface="Arial Narrow" pitchFamily="34" charset="0"/>
              </a:rPr>
              <a:t>Algorithm Development</a:t>
            </a:r>
          </a:p>
          <a:p>
            <a:pPr algn="ctr">
              <a:lnSpc>
                <a:spcPct val="85000"/>
              </a:lnSpc>
            </a:pPr>
            <a:r>
              <a:rPr lang="en-US" sz="1400" b="1" dirty="0">
                <a:latin typeface="Arial Narrow" pitchFamily="34" charset="0"/>
              </a:rPr>
              <a:t>Science Maintenance</a:t>
            </a:r>
          </a:p>
        </p:txBody>
      </p:sp>
      <p:sp>
        <p:nvSpPr>
          <p:cNvPr id="9252" name="Text Box 98"/>
          <p:cNvSpPr txBox="1">
            <a:spLocks noChangeArrowheads="1"/>
          </p:cNvSpPr>
          <p:nvPr/>
        </p:nvSpPr>
        <p:spPr bwMode="auto">
          <a:xfrm>
            <a:off x="6516688" y="1385888"/>
            <a:ext cx="2278062" cy="366712"/>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Center for Satellite Applications </a:t>
            </a:r>
          </a:p>
          <a:p>
            <a:pPr algn="ctr">
              <a:lnSpc>
                <a:spcPct val="85000"/>
              </a:lnSpc>
            </a:pPr>
            <a:r>
              <a:rPr lang="en-US" sz="1400" b="1" dirty="0">
                <a:latin typeface="Arial Narrow" pitchFamily="34" charset="0"/>
              </a:rPr>
              <a:t>and Research (STAR)</a:t>
            </a:r>
          </a:p>
        </p:txBody>
      </p:sp>
      <p:pic>
        <p:nvPicPr>
          <p:cNvPr id="9253" name="Picture 2"/>
          <p:cNvPicPr>
            <a:picLocks noChangeAspect="1" noChangeArrowheads="1"/>
          </p:cNvPicPr>
          <p:nvPr/>
        </p:nvPicPr>
        <p:blipFill>
          <a:blip r:embed="rId13" cstate="print"/>
          <a:srcRect/>
          <a:stretch>
            <a:fillRect/>
          </a:stretch>
        </p:blipFill>
        <p:spPr bwMode="auto">
          <a:xfrm>
            <a:off x="1771414" y="1781175"/>
            <a:ext cx="528637" cy="393700"/>
          </a:xfrm>
          <a:prstGeom prst="rect">
            <a:avLst/>
          </a:prstGeom>
          <a:noFill/>
          <a:ln w="9525">
            <a:noFill/>
            <a:miter lim="800000"/>
            <a:headEnd/>
            <a:tailEnd/>
          </a:ln>
        </p:spPr>
      </p:pic>
      <p:pic>
        <p:nvPicPr>
          <p:cNvPr id="9254" name="Picture 2" descr="http://www.earthzine.org/wp-content/uploads/2007/10/met_office_sat3.gif"/>
          <p:cNvPicPr>
            <a:picLocks noChangeAspect="1" noChangeArrowheads="1"/>
          </p:cNvPicPr>
          <p:nvPr/>
        </p:nvPicPr>
        <p:blipFill>
          <a:blip r:embed="rId14" cstate="print"/>
          <a:srcRect/>
          <a:stretch>
            <a:fillRect/>
          </a:stretch>
        </p:blipFill>
        <p:spPr bwMode="auto">
          <a:xfrm>
            <a:off x="1157051" y="1460500"/>
            <a:ext cx="533400" cy="276225"/>
          </a:xfrm>
          <a:prstGeom prst="rect">
            <a:avLst/>
          </a:prstGeom>
          <a:noFill/>
          <a:ln w="9525">
            <a:noFill/>
            <a:miter lim="800000"/>
            <a:headEnd/>
            <a:tailEnd/>
          </a:ln>
        </p:spPr>
      </p:pic>
      <p:pic>
        <p:nvPicPr>
          <p:cNvPr id="9255" name="Picture 11" descr="http://www.oso.noaa.gov/poesstatus/images/poesSpacecraft.gif"/>
          <p:cNvPicPr>
            <a:picLocks noChangeAspect="1" noChangeArrowheads="1"/>
          </p:cNvPicPr>
          <p:nvPr/>
        </p:nvPicPr>
        <p:blipFill>
          <a:blip r:embed="rId15" cstate="print"/>
          <a:srcRect/>
          <a:stretch>
            <a:fillRect/>
          </a:stretch>
        </p:blipFill>
        <p:spPr bwMode="auto">
          <a:xfrm>
            <a:off x="949089" y="2216150"/>
            <a:ext cx="457200" cy="322263"/>
          </a:xfrm>
          <a:prstGeom prst="rect">
            <a:avLst/>
          </a:prstGeom>
          <a:noFill/>
          <a:ln w="9525">
            <a:noFill/>
            <a:miter lim="800000"/>
            <a:headEnd/>
            <a:tailEnd/>
          </a:ln>
        </p:spPr>
      </p:pic>
      <p:pic>
        <p:nvPicPr>
          <p:cNvPr id="9256" name="Picture 2"/>
          <p:cNvPicPr>
            <a:picLocks noChangeAspect="1" noChangeArrowheads="1"/>
          </p:cNvPicPr>
          <p:nvPr/>
        </p:nvPicPr>
        <p:blipFill>
          <a:blip r:embed="rId13" cstate="print"/>
          <a:srcRect/>
          <a:stretch>
            <a:fillRect/>
          </a:stretch>
        </p:blipFill>
        <p:spPr bwMode="auto">
          <a:xfrm>
            <a:off x="242651" y="1781175"/>
            <a:ext cx="528638" cy="393700"/>
          </a:xfrm>
          <a:prstGeom prst="rect">
            <a:avLst/>
          </a:prstGeom>
          <a:noFill/>
          <a:ln w="9525">
            <a:noFill/>
            <a:miter lim="800000"/>
            <a:headEnd/>
            <a:tailEnd/>
          </a:ln>
        </p:spPr>
      </p:pic>
      <p:pic>
        <p:nvPicPr>
          <p:cNvPr id="9257" name="Picture 6" descr="http://ilrs.gsfc.nasa.gov/satellite_missions/slr_sats_pics/jason.gif"/>
          <p:cNvPicPr>
            <a:picLocks noChangeAspect="1" noChangeArrowheads="1"/>
          </p:cNvPicPr>
          <p:nvPr/>
        </p:nvPicPr>
        <p:blipFill>
          <a:blip r:embed="rId16" cstate="print"/>
          <a:srcRect/>
          <a:stretch>
            <a:fillRect/>
          </a:stretch>
        </p:blipFill>
        <p:spPr bwMode="auto">
          <a:xfrm>
            <a:off x="4876800" y="2025650"/>
            <a:ext cx="517525" cy="304800"/>
          </a:xfrm>
          <a:prstGeom prst="rect">
            <a:avLst/>
          </a:prstGeom>
          <a:noFill/>
          <a:ln w="9525">
            <a:noFill/>
            <a:miter lim="800000"/>
            <a:headEnd/>
            <a:tailEnd/>
          </a:ln>
        </p:spPr>
      </p:pic>
      <p:pic>
        <p:nvPicPr>
          <p:cNvPr id="9258" name="Picture 8" descr="http://static.ddmcdn.com/gif/earth-ch.jpg"/>
          <p:cNvPicPr>
            <a:picLocks noChangeAspect="1" noChangeArrowheads="1"/>
          </p:cNvPicPr>
          <p:nvPr/>
        </p:nvPicPr>
        <p:blipFill>
          <a:blip r:embed="rId17" cstate="print"/>
          <a:srcRect/>
          <a:stretch>
            <a:fillRect/>
          </a:stretch>
        </p:blipFill>
        <p:spPr bwMode="auto">
          <a:xfrm>
            <a:off x="928451" y="1704975"/>
            <a:ext cx="609600" cy="609600"/>
          </a:xfrm>
          <a:prstGeom prst="rect">
            <a:avLst/>
          </a:prstGeom>
          <a:noFill/>
          <a:ln w="9525">
            <a:noFill/>
            <a:miter lim="800000"/>
            <a:headEnd/>
            <a:tailEnd/>
          </a:ln>
        </p:spPr>
      </p:pic>
      <p:sp>
        <p:nvSpPr>
          <p:cNvPr id="130" name="Arc 129"/>
          <p:cNvSpPr/>
          <p:nvPr/>
        </p:nvSpPr>
        <p:spPr>
          <a:xfrm>
            <a:off x="1080851" y="1704975"/>
            <a:ext cx="304800" cy="639763"/>
          </a:xfrm>
          <a:prstGeom prst="arc">
            <a:avLst>
              <a:gd name="adj1" fmla="val 14956452"/>
              <a:gd name="adj2" fmla="val 6942543"/>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9260" name="Text Box 98"/>
          <p:cNvSpPr txBox="1">
            <a:spLocks noChangeArrowheads="1"/>
          </p:cNvSpPr>
          <p:nvPr/>
        </p:nvSpPr>
        <p:spPr bwMode="auto">
          <a:xfrm>
            <a:off x="2667000" y="2590800"/>
            <a:ext cx="3492500" cy="182563"/>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Office of Satellite and Product Operations (OSPO)</a:t>
            </a:r>
          </a:p>
        </p:txBody>
      </p:sp>
      <p:sp>
        <p:nvSpPr>
          <p:cNvPr id="9261" name="TextBox 121"/>
          <p:cNvSpPr txBox="1">
            <a:spLocks noChangeArrowheads="1"/>
          </p:cNvSpPr>
          <p:nvPr/>
        </p:nvSpPr>
        <p:spPr bwMode="auto">
          <a:xfrm>
            <a:off x="547451" y="2476500"/>
            <a:ext cx="992188" cy="247650"/>
          </a:xfrm>
          <a:prstGeom prst="rect">
            <a:avLst/>
          </a:prstGeom>
          <a:noFill/>
          <a:ln w="9525">
            <a:noFill/>
            <a:miter lim="800000"/>
            <a:headEnd/>
            <a:tailEnd/>
          </a:ln>
        </p:spPr>
        <p:txBody>
          <a:bodyPr wrap="none">
            <a:spAutoFit/>
          </a:bodyPr>
          <a:lstStyle/>
          <a:p>
            <a:r>
              <a:rPr lang="en-US" sz="1000" b="1" dirty="0">
                <a:latin typeface="Calibri" pitchFamily="34" charset="0"/>
              </a:rPr>
              <a:t>METOP-A (AM)</a:t>
            </a:r>
          </a:p>
        </p:txBody>
      </p:sp>
      <p:sp>
        <p:nvSpPr>
          <p:cNvPr id="9262" name="TextBox 122"/>
          <p:cNvSpPr txBox="1">
            <a:spLocks noChangeArrowheads="1"/>
          </p:cNvSpPr>
          <p:nvPr/>
        </p:nvSpPr>
        <p:spPr bwMode="auto">
          <a:xfrm>
            <a:off x="803039" y="1295400"/>
            <a:ext cx="1277914" cy="246221"/>
          </a:xfrm>
          <a:prstGeom prst="rect">
            <a:avLst/>
          </a:prstGeom>
          <a:noFill/>
          <a:ln w="9525">
            <a:noFill/>
            <a:miter lim="800000"/>
            <a:headEnd/>
            <a:tailEnd/>
          </a:ln>
        </p:spPr>
        <p:txBody>
          <a:bodyPr wrap="none">
            <a:spAutoFit/>
          </a:bodyPr>
          <a:lstStyle/>
          <a:p>
            <a:r>
              <a:rPr lang="en-US" sz="1000" b="1" dirty="0">
                <a:latin typeface="Calibri" pitchFamily="34" charset="0"/>
              </a:rPr>
              <a:t>POES NOAA-19 (PM</a:t>
            </a:r>
            <a:r>
              <a:rPr lang="en-US" sz="1000" b="1" dirty="0" smtClean="0">
                <a:latin typeface="Calibri" pitchFamily="34" charset="0"/>
              </a:rPr>
              <a:t>)</a:t>
            </a:r>
            <a:endParaRPr lang="en-US" sz="1000" b="1" dirty="0">
              <a:latin typeface="Calibri" pitchFamily="34" charset="0"/>
            </a:endParaRPr>
          </a:p>
        </p:txBody>
      </p:sp>
      <p:sp>
        <p:nvSpPr>
          <p:cNvPr id="9263" name="TextBox 123"/>
          <p:cNvSpPr txBox="1">
            <a:spLocks noChangeArrowheads="1"/>
          </p:cNvSpPr>
          <p:nvPr/>
        </p:nvSpPr>
        <p:spPr bwMode="auto">
          <a:xfrm>
            <a:off x="125176" y="1552575"/>
            <a:ext cx="1031875" cy="246063"/>
          </a:xfrm>
          <a:prstGeom prst="rect">
            <a:avLst/>
          </a:prstGeom>
          <a:noFill/>
          <a:ln w="9525">
            <a:noFill/>
            <a:miter lim="800000"/>
            <a:headEnd/>
            <a:tailEnd/>
          </a:ln>
        </p:spPr>
        <p:txBody>
          <a:bodyPr wrap="none">
            <a:spAutoFit/>
          </a:bodyPr>
          <a:lstStyle/>
          <a:p>
            <a:r>
              <a:rPr lang="en-US" sz="1000" b="1" dirty="0">
                <a:latin typeface="Calibri" pitchFamily="34" charset="0"/>
              </a:rPr>
              <a:t>GOES-15 (West)</a:t>
            </a:r>
          </a:p>
        </p:txBody>
      </p:sp>
      <p:sp>
        <p:nvSpPr>
          <p:cNvPr id="9264" name="TextBox 124"/>
          <p:cNvSpPr txBox="1">
            <a:spLocks noChangeArrowheads="1"/>
          </p:cNvSpPr>
          <p:nvPr/>
        </p:nvSpPr>
        <p:spPr bwMode="auto">
          <a:xfrm>
            <a:off x="1766651" y="1552575"/>
            <a:ext cx="976549" cy="246221"/>
          </a:xfrm>
          <a:prstGeom prst="rect">
            <a:avLst/>
          </a:prstGeom>
          <a:noFill/>
          <a:ln w="9525">
            <a:noFill/>
            <a:miter lim="800000"/>
            <a:headEnd/>
            <a:tailEnd/>
          </a:ln>
        </p:spPr>
        <p:txBody>
          <a:bodyPr wrap="none">
            <a:spAutoFit/>
          </a:bodyPr>
          <a:lstStyle/>
          <a:p>
            <a:r>
              <a:rPr lang="en-US" sz="1000" b="1" dirty="0" smtClean="0">
                <a:latin typeface="Calibri" pitchFamily="34" charset="0"/>
              </a:rPr>
              <a:t>GOES-13 </a:t>
            </a:r>
            <a:r>
              <a:rPr lang="en-US" sz="1000" b="1" dirty="0">
                <a:latin typeface="Calibri" pitchFamily="34" charset="0"/>
              </a:rPr>
              <a:t>(East</a:t>
            </a:r>
            <a:r>
              <a:rPr lang="en-US" sz="1000" b="1" dirty="0" smtClean="0">
                <a:latin typeface="Calibri" pitchFamily="34" charset="0"/>
              </a:rPr>
              <a:t>)</a:t>
            </a:r>
            <a:endParaRPr lang="en-US" sz="1000" b="1" dirty="0">
              <a:latin typeface="Calibri" pitchFamily="34" charset="0"/>
            </a:endParaRPr>
          </a:p>
        </p:txBody>
      </p:sp>
      <p:sp>
        <p:nvSpPr>
          <p:cNvPr id="133" name="AutoShape 71"/>
          <p:cNvSpPr>
            <a:spLocks noChangeArrowheads="1"/>
          </p:cNvSpPr>
          <p:nvPr/>
        </p:nvSpPr>
        <p:spPr bwMode="auto">
          <a:xfrm rot="5400000">
            <a:off x="5600700" y="2095500"/>
            <a:ext cx="381000" cy="457200"/>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136" name="Bent Arrow 135"/>
          <p:cNvSpPr/>
          <p:nvPr/>
        </p:nvSpPr>
        <p:spPr>
          <a:xfrm rot="10800000">
            <a:off x="7696200" y="2819400"/>
            <a:ext cx="533400" cy="533400"/>
          </a:xfrm>
          <a:prstGeom prst="bentArrow">
            <a:avLst>
              <a:gd name="adj1" fmla="val 42940"/>
              <a:gd name="adj2" fmla="val 31976"/>
              <a:gd name="adj3" fmla="val 32973"/>
              <a:gd name="adj4" fmla="val 43750"/>
            </a:avLst>
          </a:prstGeom>
          <a:gradFill>
            <a:gsLst>
              <a:gs pos="0">
                <a:srgbClr val="3399FF"/>
              </a:gs>
              <a:gs pos="100000">
                <a:srgbClr val="99CC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57" name="TextBox 124"/>
          <p:cNvSpPr txBox="1">
            <a:spLocks noChangeArrowheads="1"/>
          </p:cNvSpPr>
          <p:nvPr/>
        </p:nvSpPr>
        <p:spPr bwMode="auto">
          <a:xfrm>
            <a:off x="152400" y="2667000"/>
            <a:ext cx="1191352" cy="707886"/>
          </a:xfrm>
          <a:prstGeom prst="rect">
            <a:avLst/>
          </a:prstGeom>
          <a:noFill/>
          <a:ln w="9525">
            <a:noFill/>
            <a:miter lim="800000"/>
            <a:headEnd/>
            <a:tailEnd/>
          </a:ln>
        </p:spPr>
        <p:txBody>
          <a:bodyPr wrap="none">
            <a:spAutoFit/>
          </a:bodyPr>
          <a:lstStyle/>
          <a:p>
            <a:r>
              <a:rPr lang="en-US" sz="1000" b="1" dirty="0" smtClean="0">
                <a:latin typeface="Calibri" pitchFamily="34" charset="0"/>
              </a:rPr>
              <a:t>Also:</a:t>
            </a:r>
          </a:p>
          <a:p>
            <a:r>
              <a:rPr lang="en-US" sz="1000" b="1" dirty="0" smtClean="0">
                <a:latin typeface="Calibri" pitchFamily="34" charset="0"/>
              </a:rPr>
              <a:t>GOES-14 (Standby)</a:t>
            </a:r>
          </a:p>
          <a:p>
            <a:r>
              <a:rPr lang="en-US" sz="1000" b="1" dirty="0" smtClean="0">
                <a:latin typeface="Calibri" pitchFamily="34" charset="0"/>
              </a:rPr>
              <a:t>GOES-12 (S.A.)</a:t>
            </a:r>
          </a:p>
          <a:p>
            <a:r>
              <a:rPr lang="en-US" sz="1000" b="1" dirty="0" smtClean="0">
                <a:latin typeface="Calibri" pitchFamily="34" charset="0"/>
              </a:rPr>
              <a:t>POES-18/17/16/15</a:t>
            </a:r>
            <a:endParaRPr lang="en-US" sz="1000" b="1" dirty="0">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Autofit/>
          </a:bodyPr>
          <a:lstStyle/>
          <a:p>
            <a:r>
              <a:rPr lang="en-US" sz="3400" dirty="0" smtClean="0"/>
              <a:t>Office of Satellite and Product Operations (OSPO)</a:t>
            </a:r>
            <a:endParaRPr lang="en-US" sz="3400" dirty="0"/>
          </a:p>
        </p:txBody>
      </p:sp>
      <p:grpSp>
        <p:nvGrpSpPr>
          <p:cNvPr id="3" name="Group 85"/>
          <p:cNvGrpSpPr>
            <a:grpSpLocks/>
          </p:cNvGrpSpPr>
          <p:nvPr/>
        </p:nvGrpSpPr>
        <p:grpSpPr bwMode="auto">
          <a:xfrm>
            <a:off x="460282" y="3127114"/>
            <a:ext cx="1371691" cy="2976865"/>
            <a:chOff x="296146" y="3941479"/>
            <a:chExt cx="1307230" cy="2791109"/>
          </a:xfrm>
        </p:grpSpPr>
        <p:sp>
          <p:nvSpPr>
            <p:cNvPr id="4" name="Rectangle 39"/>
            <p:cNvSpPr>
              <a:spLocks noChangeArrowheads="1"/>
            </p:cNvSpPr>
            <p:nvPr/>
          </p:nvSpPr>
          <p:spPr bwMode="auto">
            <a:xfrm>
              <a:off x="515939" y="5857875"/>
              <a:ext cx="1011795" cy="411163"/>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5" name="Text Box 40"/>
            <p:cNvSpPr txBox="1">
              <a:spLocks noChangeArrowheads="1"/>
            </p:cNvSpPr>
            <p:nvPr/>
          </p:nvSpPr>
          <p:spPr bwMode="auto">
            <a:xfrm>
              <a:off x="569913" y="5878521"/>
              <a:ext cx="1033463"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Engineering</a:t>
              </a:r>
              <a:endParaRPr lang="en-US" sz="700" b="1" dirty="0"/>
            </a:p>
            <a:p>
              <a:pPr algn="ctr">
                <a:lnSpc>
                  <a:spcPct val="90000"/>
                </a:lnSpc>
                <a:spcBef>
                  <a:spcPct val="20000"/>
                </a:spcBef>
              </a:pPr>
              <a:r>
                <a:rPr lang="en-US" sz="800" dirty="0" smtClean="0"/>
                <a:t>Bob Finson (a)</a:t>
              </a:r>
              <a:endParaRPr lang="en-US" sz="800" dirty="0"/>
            </a:p>
          </p:txBody>
        </p:sp>
        <p:sp>
          <p:nvSpPr>
            <p:cNvPr id="6" name="Rectangle 71"/>
            <p:cNvSpPr>
              <a:spLocks noChangeArrowheads="1"/>
            </p:cNvSpPr>
            <p:nvPr/>
          </p:nvSpPr>
          <p:spPr bwMode="auto">
            <a:xfrm>
              <a:off x="520701" y="6321425"/>
              <a:ext cx="1011795" cy="411163"/>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7" name="Text Box 72"/>
            <p:cNvSpPr txBox="1">
              <a:spLocks noChangeArrowheads="1"/>
            </p:cNvSpPr>
            <p:nvPr/>
          </p:nvSpPr>
          <p:spPr bwMode="auto">
            <a:xfrm>
              <a:off x="547442" y="6350008"/>
              <a:ext cx="1033464"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IT Services</a:t>
              </a:r>
              <a:endParaRPr lang="en-US" sz="700" b="1" dirty="0"/>
            </a:p>
            <a:p>
              <a:pPr algn="ctr">
                <a:lnSpc>
                  <a:spcPct val="90000"/>
                </a:lnSpc>
                <a:spcBef>
                  <a:spcPct val="20000"/>
                </a:spcBef>
              </a:pPr>
              <a:r>
                <a:rPr lang="en-US" sz="800" dirty="0"/>
                <a:t>Andre Hammond</a:t>
              </a:r>
              <a:endParaRPr lang="en-US" sz="1100" dirty="0"/>
            </a:p>
          </p:txBody>
        </p:sp>
        <p:cxnSp>
          <p:nvCxnSpPr>
            <p:cNvPr id="8" name="AutoShape 151"/>
            <p:cNvCxnSpPr>
              <a:cxnSpLocks noChangeShapeType="1"/>
              <a:stCxn id="6" idx="1"/>
              <a:endCxn id="36" idx="1"/>
            </p:cNvCxnSpPr>
            <p:nvPr/>
          </p:nvCxnSpPr>
          <p:spPr bwMode="auto">
            <a:xfrm rot="10800000">
              <a:off x="296146" y="3941479"/>
              <a:ext cx="224556" cy="2585528"/>
            </a:xfrm>
            <a:prstGeom prst="bentConnector3">
              <a:avLst>
                <a:gd name="adj1" fmla="val 197017"/>
              </a:avLst>
            </a:prstGeom>
            <a:noFill/>
            <a:ln w="9525">
              <a:solidFill>
                <a:schemeClr val="tx1"/>
              </a:solidFill>
              <a:miter lim="800000"/>
              <a:headEnd/>
              <a:tailEnd/>
            </a:ln>
          </p:spPr>
        </p:cxnSp>
      </p:grpSp>
      <p:grpSp>
        <p:nvGrpSpPr>
          <p:cNvPr id="9" name="Group 88"/>
          <p:cNvGrpSpPr>
            <a:grpSpLocks/>
          </p:cNvGrpSpPr>
          <p:nvPr/>
        </p:nvGrpSpPr>
        <p:grpSpPr bwMode="auto">
          <a:xfrm>
            <a:off x="457199" y="381000"/>
            <a:ext cx="8458201" cy="4933116"/>
            <a:chOff x="290036" y="1458547"/>
            <a:chExt cx="9149477" cy="4932913"/>
          </a:xfrm>
        </p:grpSpPr>
        <p:sp>
          <p:nvSpPr>
            <p:cNvPr id="12" name="AutoShape 173"/>
            <p:cNvSpPr>
              <a:spLocks noChangeArrowheads="1"/>
            </p:cNvSpPr>
            <p:nvPr/>
          </p:nvSpPr>
          <p:spPr bwMode="auto">
            <a:xfrm>
              <a:off x="4147594" y="4608834"/>
              <a:ext cx="3066370" cy="1056640"/>
            </a:xfrm>
            <a:prstGeom prst="roundRect">
              <a:avLst>
                <a:gd name="adj" fmla="val 16667"/>
              </a:avLst>
            </a:prstGeom>
            <a:noFill/>
            <a:ln w="9525">
              <a:solidFill>
                <a:schemeClr val="tx1"/>
              </a:solidFill>
              <a:round/>
              <a:headEnd/>
              <a:tailEnd/>
            </a:ln>
          </p:spPr>
          <p:txBody>
            <a:bodyPr wrap="none" lIns="96661" tIns="48331" rIns="96661" bIns="48331" anchor="ctr"/>
            <a:lstStyle/>
            <a:p>
              <a:pPr>
                <a:lnSpc>
                  <a:spcPct val="90000"/>
                </a:lnSpc>
                <a:spcBef>
                  <a:spcPct val="20000"/>
                </a:spcBef>
                <a:buFontTx/>
                <a:buChar char="•"/>
              </a:pPr>
              <a:endParaRPr lang="en-US" dirty="0"/>
            </a:p>
          </p:txBody>
        </p:sp>
        <p:sp>
          <p:nvSpPr>
            <p:cNvPr id="13" name="Text Box 167"/>
            <p:cNvSpPr txBox="1">
              <a:spLocks noChangeArrowheads="1"/>
            </p:cNvSpPr>
            <p:nvPr/>
          </p:nvSpPr>
          <p:spPr bwMode="auto">
            <a:xfrm>
              <a:off x="4150316" y="4723740"/>
              <a:ext cx="2838784" cy="876245"/>
            </a:xfrm>
            <a:prstGeom prst="rect">
              <a:avLst/>
            </a:prstGeom>
            <a:noFill/>
            <a:ln w="9525">
              <a:noFill/>
              <a:miter lim="800000"/>
              <a:headEnd/>
              <a:tailEnd/>
            </a:ln>
          </p:spPr>
          <p:txBody>
            <a:bodyPr wrap="none" lIns="96661" tIns="48331" rIns="96661" bIns="48331">
              <a:spAutoFit/>
            </a:bodyPr>
            <a:lstStyle/>
            <a:p>
              <a:pPr>
                <a:lnSpc>
                  <a:spcPct val="90000"/>
                </a:lnSpc>
                <a:spcBef>
                  <a:spcPct val="25000"/>
                </a:spcBef>
                <a:spcAft>
                  <a:spcPct val="25000"/>
                </a:spcAft>
              </a:pPr>
              <a:r>
                <a:rPr lang="en-US" sz="1100" b="1" dirty="0"/>
                <a:t>	Acronyms</a:t>
              </a:r>
              <a:endParaRPr lang="en-US" sz="1100" b="1" u="sng" dirty="0"/>
            </a:p>
            <a:p>
              <a:pPr>
                <a:lnSpc>
                  <a:spcPct val="90000"/>
                </a:lnSpc>
                <a:spcBef>
                  <a:spcPct val="25000"/>
                </a:spcBef>
              </a:pPr>
              <a:r>
                <a:rPr lang="en-US" sz="1100" dirty="0"/>
                <a:t>CDA – Command and Data Acquisition</a:t>
              </a:r>
            </a:p>
            <a:p>
              <a:pPr>
                <a:lnSpc>
                  <a:spcPct val="90000"/>
                </a:lnSpc>
                <a:spcBef>
                  <a:spcPct val="25000"/>
                </a:spcBef>
              </a:pPr>
              <a:r>
                <a:rPr lang="en-US" sz="1100" dirty="0"/>
                <a:t>MOD – Mission Operations Division</a:t>
              </a:r>
            </a:p>
            <a:p>
              <a:pPr>
                <a:lnSpc>
                  <a:spcPct val="90000"/>
                </a:lnSpc>
                <a:spcBef>
                  <a:spcPct val="25000"/>
                </a:spcBef>
              </a:pPr>
              <a:r>
                <a:rPr lang="en-US" sz="1100" dirty="0"/>
                <a:t>SPSD – Satellite Products and Services Division</a:t>
              </a:r>
            </a:p>
          </p:txBody>
        </p:sp>
        <p:grpSp>
          <p:nvGrpSpPr>
            <p:cNvPr id="10" name="Group 84"/>
            <p:cNvGrpSpPr>
              <a:grpSpLocks/>
            </p:cNvGrpSpPr>
            <p:nvPr/>
          </p:nvGrpSpPr>
          <p:grpSpPr bwMode="auto">
            <a:xfrm>
              <a:off x="290036" y="1458547"/>
              <a:ext cx="9149477" cy="4932913"/>
              <a:chOff x="276225" y="1367387"/>
              <a:chExt cx="8713788" cy="4624606"/>
            </a:xfrm>
          </p:grpSpPr>
          <p:sp>
            <p:nvSpPr>
              <p:cNvPr id="15" name="Rectangle 17"/>
              <p:cNvSpPr>
                <a:spLocks noChangeArrowheads="1"/>
              </p:cNvSpPr>
              <p:nvPr/>
            </p:nvSpPr>
            <p:spPr bwMode="auto">
              <a:xfrm>
                <a:off x="522289" y="4513263"/>
                <a:ext cx="1088481"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16" name="Text Box 18"/>
              <p:cNvSpPr txBox="1">
                <a:spLocks noChangeArrowheads="1"/>
              </p:cNvSpPr>
              <p:nvPr/>
            </p:nvSpPr>
            <p:spPr bwMode="auto">
              <a:xfrm>
                <a:off x="576264" y="4558995"/>
                <a:ext cx="1033462"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Operations</a:t>
                </a:r>
                <a:endParaRPr lang="en-US" sz="700" b="1" dirty="0"/>
              </a:p>
              <a:p>
                <a:pPr algn="ctr">
                  <a:lnSpc>
                    <a:spcPct val="90000"/>
                  </a:lnSpc>
                  <a:spcBef>
                    <a:spcPct val="20000"/>
                  </a:spcBef>
                </a:pPr>
                <a:r>
                  <a:rPr lang="en-US" sz="800" dirty="0" smtClean="0"/>
                  <a:t>Joe Perez (a)</a:t>
                </a:r>
                <a:endParaRPr lang="en-US" sz="800" dirty="0"/>
              </a:p>
            </p:txBody>
          </p:sp>
          <p:grpSp>
            <p:nvGrpSpPr>
              <p:cNvPr id="11" name="Group 94"/>
              <p:cNvGrpSpPr>
                <a:grpSpLocks/>
              </p:cNvGrpSpPr>
              <p:nvPr/>
            </p:nvGrpSpPr>
            <p:grpSpPr bwMode="auto">
              <a:xfrm>
                <a:off x="522288" y="4900631"/>
                <a:ext cx="1095375" cy="433389"/>
                <a:chOff x="325" y="3158"/>
                <a:chExt cx="690" cy="273"/>
              </a:xfrm>
            </p:grpSpPr>
            <p:sp>
              <p:nvSpPr>
                <p:cNvPr id="86" name="Rectangle 20"/>
                <p:cNvSpPr>
                  <a:spLocks noChangeArrowheads="1"/>
                </p:cNvSpPr>
                <p:nvPr/>
              </p:nvSpPr>
              <p:spPr bwMode="auto">
                <a:xfrm>
                  <a:off x="325" y="3158"/>
                  <a:ext cx="690" cy="259"/>
                </a:xfrm>
                <a:prstGeom prst="rect">
                  <a:avLst/>
                </a:prstGeom>
                <a:noFill/>
                <a:ln w="9525">
                  <a:noFill/>
                  <a:miter lim="800000"/>
                  <a:headEnd/>
                  <a:tailEnd/>
                </a:ln>
              </p:spPr>
              <p:txBody>
                <a:bodyPr wrap="none" anchor="ctr"/>
                <a:lstStyle/>
                <a:p>
                  <a:pPr>
                    <a:lnSpc>
                      <a:spcPct val="90000"/>
                    </a:lnSpc>
                    <a:spcBef>
                      <a:spcPct val="20000"/>
                    </a:spcBef>
                    <a:buFontTx/>
                    <a:buChar char="•"/>
                  </a:pPr>
                  <a:endParaRPr lang="en-US" dirty="0"/>
                </a:p>
              </p:txBody>
            </p:sp>
            <p:sp>
              <p:nvSpPr>
                <p:cNvPr id="87" name="Text Box 21"/>
                <p:cNvSpPr txBox="1">
                  <a:spLocks noChangeArrowheads="1"/>
                </p:cNvSpPr>
                <p:nvPr/>
              </p:nvSpPr>
              <p:spPr bwMode="auto">
                <a:xfrm>
                  <a:off x="359" y="3207"/>
                  <a:ext cx="651" cy="224"/>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Support</a:t>
                  </a:r>
                  <a:endParaRPr lang="en-US" sz="700" b="1" dirty="0"/>
                </a:p>
                <a:p>
                  <a:pPr algn="ctr">
                    <a:lnSpc>
                      <a:spcPct val="90000"/>
                    </a:lnSpc>
                    <a:spcBef>
                      <a:spcPct val="20000"/>
                    </a:spcBef>
                  </a:pPr>
                  <a:r>
                    <a:rPr lang="en-US" sz="800" dirty="0"/>
                    <a:t>Mike Settles</a:t>
                  </a:r>
                </a:p>
              </p:txBody>
            </p:sp>
          </p:grpSp>
          <p:sp>
            <p:nvSpPr>
              <p:cNvPr id="18" name="Rectangle 23"/>
              <p:cNvSpPr>
                <a:spLocks noChangeArrowheads="1"/>
              </p:cNvSpPr>
              <p:nvPr/>
            </p:nvSpPr>
            <p:spPr bwMode="auto">
              <a:xfrm>
                <a:off x="7572375" y="4519613"/>
                <a:ext cx="1316038"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19" name="Text Box 24"/>
              <p:cNvSpPr txBox="1">
                <a:spLocks noChangeArrowheads="1"/>
              </p:cNvSpPr>
              <p:nvPr/>
            </p:nvSpPr>
            <p:spPr bwMode="auto">
              <a:xfrm>
                <a:off x="7595532" y="4560518"/>
                <a:ext cx="1291511" cy="356333"/>
              </a:xfrm>
              <a:prstGeom prst="rect">
                <a:avLst/>
              </a:prstGeom>
              <a:noFill/>
              <a:ln w="9525">
                <a:noFill/>
                <a:miter lim="800000"/>
                <a:headEnd/>
                <a:tailEnd/>
              </a:ln>
            </p:spPr>
            <p:txBody>
              <a:bodyPr wrap="square">
                <a:spAutoFit/>
              </a:bodyPr>
              <a:lstStyle/>
              <a:p>
                <a:pPr algn="ctr">
                  <a:lnSpc>
                    <a:spcPct val="90000"/>
                  </a:lnSpc>
                  <a:spcBef>
                    <a:spcPct val="50000"/>
                  </a:spcBef>
                </a:pPr>
                <a:r>
                  <a:rPr lang="en-US" sz="1100" b="1" dirty="0"/>
                  <a:t>Satellite Products</a:t>
                </a:r>
                <a:endParaRPr lang="en-US" sz="700" b="1" dirty="0"/>
              </a:p>
              <a:p>
                <a:pPr algn="ctr">
                  <a:lnSpc>
                    <a:spcPct val="90000"/>
                  </a:lnSpc>
                  <a:spcBef>
                    <a:spcPct val="20000"/>
                  </a:spcBef>
                </a:pPr>
                <a:r>
                  <a:rPr lang="en-US" sz="800" dirty="0"/>
                  <a:t>Ricky Irving</a:t>
                </a:r>
              </a:p>
            </p:txBody>
          </p:sp>
          <p:sp>
            <p:nvSpPr>
              <p:cNvPr id="20" name="Rectangle 42"/>
              <p:cNvSpPr>
                <a:spLocks noChangeArrowheads="1"/>
              </p:cNvSpPr>
              <p:nvPr/>
            </p:nvSpPr>
            <p:spPr bwMode="auto">
              <a:xfrm>
                <a:off x="515939" y="5405438"/>
                <a:ext cx="1094831"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21" name="Text Box 43"/>
              <p:cNvSpPr txBox="1">
                <a:spLocks noChangeArrowheads="1"/>
              </p:cNvSpPr>
              <p:nvPr/>
            </p:nvSpPr>
            <p:spPr bwMode="auto">
              <a:xfrm>
                <a:off x="569914" y="5433614"/>
                <a:ext cx="1033462"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Systems</a:t>
                </a:r>
                <a:endParaRPr lang="en-US" sz="700" b="1" dirty="0"/>
              </a:p>
              <a:p>
                <a:pPr algn="ctr">
                  <a:lnSpc>
                    <a:spcPct val="90000"/>
                  </a:lnSpc>
                  <a:spcBef>
                    <a:spcPct val="20000"/>
                  </a:spcBef>
                </a:pPr>
                <a:r>
                  <a:rPr lang="en-US" sz="800" dirty="0"/>
                  <a:t>Alva Barnette</a:t>
                </a:r>
                <a:endParaRPr lang="en-US" sz="400" dirty="0"/>
              </a:p>
            </p:txBody>
          </p:sp>
          <p:sp>
            <p:nvSpPr>
              <p:cNvPr id="22" name="Rectangle 45"/>
              <p:cNvSpPr>
                <a:spLocks noChangeArrowheads="1"/>
              </p:cNvSpPr>
              <p:nvPr/>
            </p:nvSpPr>
            <p:spPr bwMode="auto">
              <a:xfrm>
                <a:off x="2363788" y="4329113"/>
                <a:ext cx="1143000"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23" name="Text Box 46"/>
              <p:cNvSpPr txBox="1">
                <a:spLocks noChangeArrowheads="1"/>
              </p:cNvSpPr>
              <p:nvPr/>
            </p:nvSpPr>
            <p:spPr bwMode="auto">
              <a:xfrm>
                <a:off x="2417764" y="4352795"/>
                <a:ext cx="1033462"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Operations</a:t>
                </a:r>
                <a:endParaRPr lang="en-US" sz="700" b="1" dirty="0"/>
              </a:p>
              <a:p>
                <a:pPr algn="ctr">
                  <a:lnSpc>
                    <a:spcPct val="90000"/>
                  </a:lnSpc>
                  <a:spcBef>
                    <a:spcPct val="20000"/>
                  </a:spcBef>
                </a:pPr>
                <a:r>
                  <a:rPr lang="en-US" sz="800" dirty="0"/>
                  <a:t>Al McMath</a:t>
                </a:r>
              </a:p>
            </p:txBody>
          </p:sp>
          <p:grpSp>
            <p:nvGrpSpPr>
              <p:cNvPr id="14" name="Group 47"/>
              <p:cNvGrpSpPr>
                <a:grpSpLocks/>
              </p:cNvGrpSpPr>
              <p:nvPr/>
            </p:nvGrpSpPr>
            <p:grpSpPr bwMode="auto">
              <a:xfrm>
                <a:off x="2363788" y="4776788"/>
                <a:ext cx="1143000" cy="411162"/>
                <a:chOff x="1171" y="3510"/>
                <a:chExt cx="720" cy="259"/>
              </a:xfrm>
            </p:grpSpPr>
            <p:sp>
              <p:nvSpPr>
                <p:cNvPr id="84" name="Rectangle 48"/>
                <p:cNvSpPr>
                  <a:spLocks noChangeArrowheads="1"/>
                </p:cNvSpPr>
                <p:nvPr/>
              </p:nvSpPr>
              <p:spPr bwMode="auto">
                <a:xfrm>
                  <a:off x="1171" y="3510"/>
                  <a:ext cx="720" cy="259"/>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85" name="Text Box 49"/>
                <p:cNvSpPr txBox="1">
                  <a:spLocks noChangeArrowheads="1"/>
                </p:cNvSpPr>
                <p:nvPr/>
              </p:nvSpPr>
              <p:spPr bwMode="auto">
                <a:xfrm>
                  <a:off x="1205" y="3515"/>
                  <a:ext cx="651" cy="120"/>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800" dirty="0"/>
                </a:p>
              </p:txBody>
            </p:sp>
          </p:grpSp>
          <p:sp>
            <p:nvSpPr>
              <p:cNvPr id="25" name="Rectangle 55"/>
              <p:cNvSpPr>
                <a:spLocks noChangeArrowheads="1"/>
              </p:cNvSpPr>
              <p:nvPr/>
            </p:nvSpPr>
            <p:spPr bwMode="auto">
              <a:xfrm>
                <a:off x="2377612" y="5253038"/>
                <a:ext cx="1143000" cy="5254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26" name="Text Box 56"/>
              <p:cNvSpPr txBox="1">
                <a:spLocks noChangeArrowheads="1"/>
              </p:cNvSpPr>
              <p:nvPr/>
            </p:nvSpPr>
            <p:spPr bwMode="auto">
              <a:xfrm>
                <a:off x="2419351" y="5282312"/>
                <a:ext cx="1033463" cy="499175"/>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Systems Engineering</a:t>
                </a:r>
                <a:endParaRPr lang="en-US" sz="700" b="1" dirty="0"/>
              </a:p>
              <a:p>
                <a:pPr algn="ctr">
                  <a:lnSpc>
                    <a:spcPct val="90000"/>
                  </a:lnSpc>
                  <a:spcBef>
                    <a:spcPct val="20000"/>
                  </a:spcBef>
                </a:pPr>
                <a:r>
                  <a:rPr lang="en-US" sz="800" dirty="0"/>
                  <a:t>Bob Clark</a:t>
                </a:r>
              </a:p>
            </p:txBody>
          </p:sp>
          <p:grpSp>
            <p:nvGrpSpPr>
              <p:cNvPr id="17" name="Group 63"/>
              <p:cNvGrpSpPr>
                <a:grpSpLocks/>
              </p:cNvGrpSpPr>
              <p:nvPr/>
            </p:nvGrpSpPr>
            <p:grpSpPr bwMode="auto">
              <a:xfrm>
                <a:off x="993775" y="1931993"/>
                <a:ext cx="1455738" cy="488951"/>
                <a:chOff x="654" y="1161"/>
                <a:chExt cx="917" cy="308"/>
              </a:xfrm>
            </p:grpSpPr>
            <p:sp>
              <p:nvSpPr>
                <p:cNvPr id="82" name="Rectangle 64"/>
                <p:cNvSpPr>
                  <a:spLocks noChangeArrowheads="1"/>
                </p:cNvSpPr>
                <p:nvPr/>
              </p:nvSpPr>
              <p:spPr bwMode="auto">
                <a:xfrm>
                  <a:off x="654" y="1161"/>
                  <a:ext cx="917" cy="308"/>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83" name="Text Box 65"/>
                <p:cNvSpPr txBox="1">
                  <a:spLocks noChangeArrowheads="1"/>
                </p:cNvSpPr>
                <p:nvPr/>
              </p:nvSpPr>
              <p:spPr bwMode="auto">
                <a:xfrm>
                  <a:off x="659" y="1173"/>
                  <a:ext cx="912" cy="269"/>
                </a:xfrm>
                <a:prstGeom prst="rect">
                  <a:avLst/>
                </a:prstGeom>
                <a:noFill/>
                <a:ln w="9525">
                  <a:noFill/>
                  <a:miter lim="800000"/>
                  <a:headEnd/>
                  <a:tailEnd/>
                </a:ln>
              </p:spPr>
              <p:txBody>
                <a:bodyPr>
                  <a:spAutoFit/>
                </a:bodyPr>
                <a:lstStyle/>
                <a:p>
                  <a:pPr algn="ctr">
                    <a:lnSpc>
                      <a:spcPct val="90000"/>
                    </a:lnSpc>
                    <a:spcBef>
                      <a:spcPct val="20000"/>
                    </a:spcBef>
                  </a:pPr>
                  <a:r>
                    <a:rPr lang="en-US" sz="1300" b="1" dirty="0"/>
                    <a:t>Admin Officer</a:t>
                  </a:r>
                </a:p>
                <a:p>
                  <a:pPr algn="ctr">
                    <a:lnSpc>
                      <a:spcPct val="90000"/>
                    </a:lnSpc>
                    <a:spcBef>
                      <a:spcPct val="20000"/>
                    </a:spcBef>
                  </a:pPr>
                  <a:r>
                    <a:rPr lang="en-US" sz="1100" dirty="0"/>
                    <a:t>Linda Brown</a:t>
                  </a:r>
                </a:p>
              </p:txBody>
            </p:sp>
          </p:grpSp>
          <p:grpSp>
            <p:nvGrpSpPr>
              <p:cNvPr id="24" name="Group 66"/>
              <p:cNvGrpSpPr>
                <a:grpSpLocks/>
              </p:cNvGrpSpPr>
              <p:nvPr/>
            </p:nvGrpSpPr>
            <p:grpSpPr bwMode="auto">
              <a:xfrm>
                <a:off x="993775" y="2578100"/>
                <a:ext cx="1455738" cy="488950"/>
                <a:chOff x="654" y="1161"/>
                <a:chExt cx="917" cy="308"/>
              </a:xfrm>
            </p:grpSpPr>
            <p:sp>
              <p:nvSpPr>
                <p:cNvPr id="80" name="Rectangle 67"/>
                <p:cNvSpPr>
                  <a:spLocks noChangeArrowheads="1"/>
                </p:cNvSpPr>
                <p:nvPr/>
              </p:nvSpPr>
              <p:spPr bwMode="auto">
                <a:xfrm>
                  <a:off x="654" y="1161"/>
                  <a:ext cx="917" cy="308"/>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81" name="Text Box 68"/>
                <p:cNvSpPr txBox="1">
                  <a:spLocks noChangeArrowheads="1"/>
                </p:cNvSpPr>
                <p:nvPr/>
              </p:nvSpPr>
              <p:spPr bwMode="auto">
                <a:xfrm>
                  <a:off x="659" y="1173"/>
                  <a:ext cx="912" cy="251"/>
                </a:xfrm>
                <a:prstGeom prst="rect">
                  <a:avLst/>
                </a:prstGeom>
                <a:noFill/>
                <a:ln w="9525">
                  <a:noFill/>
                  <a:miter lim="800000"/>
                  <a:headEnd/>
                  <a:tailEnd/>
                </a:ln>
              </p:spPr>
              <p:txBody>
                <a:bodyPr>
                  <a:spAutoFit/>
                </a:bodyPr>
                <a:lstStyle/>
                <a:p>
                  <a:pPr algn="ctr">
                    <a:lnSpc>
                      <a:spcPct val="90000"/>
                    </a:lnSpc>
                    <a:spcBef>
                      <a:spcPct val="50000"/>
                    </a:spcBef>
                  </a:pPr>
                  <a:r>
                    <a:rPr lang="en-US" sz="1300" b="1" dirty="0"/>
                    <a:t>Special Projects </a:t>
                  </a:r>
                  <a:r>
                    <a:rPr lang="en-US" sz="1100" dirty="0"/>
                    <a:t>Selina Nauman</a:t>
                  </a:r>
                </a:p>
              </p:txBody>
            </p:sp>
          </p:grpSp>
          <p:cxnSp>
            <p:nvCxnSpPr>
              <p:cNvPr id="29" name="AutoShape 69"/>
              <p:cNvCxnSpPr>
                <a:cxnSpLocks noChangeShapeType="1"/>
                <a:stCxn id="81" idx="3"/>
                <a:endCxn id="83" idx="3"/>
              </p:cNvCxnSpPr>
              <p:nvPr/>
            </p:nvCxnSpPr>
            <p:spPr bwMode="auto">
              <a:xfrm flipV="1">
                <a:off x="2449513" y="2164483"/>
                <a:ext cx="1512" cy="631687"/>
              </a:xfrm>
              <a:prstGeom prst="bentConnector3">
                <a:avLst>
                  <a:gd name="adj1" fmla="val 14395468"/>
                </a:avLst>
              </a:prstGeom>
              <a:noFill/>
              <a:ln w="9525">
                <a:solidFill>
                  <a:schemeClr val="tx1"/>
                </a:solidFill>
                <a:miter lim="800000"/>
                <a:headEnd/>
                <a:tailEnd/>
              </a:ln>
            </p:spPr>
          </p:cxnSp>
          <p:grpSp>
            <p:nvGrpSpPr>
              <p:cNvPr id="27" name="Group 103"/>
              <p:cNvGrpSpPr>
                <a:grpSpLocks/>
              </p:cNvGrpSpPr>
              <p:nvPr/>
            </p:nvGrpSpPr>
            <p:grpSpPr bwMode="auto">
              <a:xfrm>
                <a:off x="3886200" y="1367387"/>
                <a:ext cx="1447800" cy="919987"/>
                <a:chOff x="1299" y="2351"/>
                <a:chExt cx="912" cy="735"/>
              </a:xfrm>
            </p:grpSpPr>
            <p:sp>
              <p:nvSpPr>
                <p:cNvPr id="78" name="Rectangle 104"/>
                <p:cNvSpPr>
                  <a:spLocks noChangeArrowheads="1"/>
                </p:cNvSpPr>
                <p:nvPr/>
              </p:nvSpPr>
              <p:spPr bwMode="auto">
                <a:xfrm>
                  <a:off x="1299" y="2690"/>
                  <a:ext cx="912" cy="396"/>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a:t>Director</a:t>
                  </a:r>
                  <a:endParaRPr lang="en-US" sz="700" b="1" dirty="0"/>
                </a:p>
                <a:p>
                  <a:pPr algn="ctr">
                    <a:lnSpc>
                      <a:spcPct val="90000"/>
                    </a:lnSpc>
                    <a:spcBef>
                      <a:spcPct val="20000"/>
                    </a:spcBef>
                  </a:pPr>
                  <a:r>
                    <a:rPr lang="en-US" sz="1500" dirty="0" smtClean="0"/>
                    <a:t>Vanessa Griffin</a:t>
                  </a:r>
                  <a:endParaRPr lang="en-US" sz="1500" dirty="0"/>
                </a:p>
              </p:txBody>
            </p:sp>
            <p:sp>
              <p:nvSpPr>
                <p:cNvPr id="79" name="Text Box 105"/>
                <p:cNvSpPr txBox="1">
                  <a:spLocks noChangeArrowheads="1"/>
                </p:cNvSpPr>
                <p:nvPr/>
              </p:nvSpPr>
              <p:spPr bwMode="auto">
                <a:xfrm>
                  <a:off x="1299" y="2351"/>
                  <a:ext cx="912" cy="142"/>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dirty="0"/>
                </a:p>
              </p:txBody>
            </p:sp>
          </p:grpSp>
          <p:grpSp>
            <p:nvGrpSpPr>
              <p:cNvPr id="28" name="Group 108"/>
              <p:cNvGrpSpPr>
                <a:grpSpLocks/>
              </p:cNvGrpSpPr>
              <p:nvPr/>
            </p:nvGrpSpPr>
            <p:grpSpPr bwMode="auto">
              <a:xfrm>
                <a:off x="3889375" y="2494529"/>
                <a:ext cx="1447800" cy="629673"/>
                <a:chOff x="1299" y="2352"/>
                <a:chExt cx="912" cy="497"/>
              </a:xfrm>
            </p:grpSpPr>
            <p:sp>
              <p:nvSpPr>
                <p:cNvPr id="76" name="Rectangle 109"/>
                <p:cNvSpPr>
                  <a:spLocks noChangeArrowheads="1"/>
                </p:cNvSpPr>
                <p:nvPr/>
              </p:nvSpPr>
              <p:spPr bwMode="auto">
                <a:xfrm>
                  <a:off x="1299" y="2409"/>
                  <a:ext cx="912" cy="440"/>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smtClean="0"/>
                    <a:t>Deputy Director</a:t>
                  </a:r>
                  <a:endParaRPr lang="en-US" sz="700" b="1" dirty="0"/>
                </a:p>
                <a:p>
                  <a:pPr algn="ctr">
                    <a:lnSpc>
                      <a:spcPct val="90000"/>
                    </a:lnSpc>
                    <a:spcBef>
                      <a:spcPct val="20000"/>
                    </a:spcBef>
                  </a:pPr>
                  <a:r>
                    <a:rPr lang="en-US" sz="1500" dirty="0" smtClean="0"/>
                    <a:t>Deborah Barr (a)</a:t>
                  </a:r>
                  <a:endParaRPr lang="en-US" sz="1500" dirty="0"/>
                </a:p>
              </p:txBody>
            </p:sp>
            <p:sp>
              <p:nvSpPr>
                <p:cNvPr id="77" name="Text Box 110"/>
                <p:cNvSpPr txBox="1">
                  <a:spLocks noChangeArrowheads="1"/>
                </p:cNvSpPr>
                <p:nvPr/>
              </p:nvSpPr>
              <p:spPr bwMode="auto">
                <a:xfrm>
                  <a:off x="1299" y="2352"/>
                  <a:ext cx="912" cy="140"/>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dirty="0"/>
                </a:p>
              </p:txBody>
            </p:sp>
          </p:grpSp>
          <p:cxnSp>
            <p:nvCxnSpPr>
              <p:cNvPr id="32" name="AutoShape 111"/>
              <p:cNvCxnSpPr>
                <a:cxnSpLocks noChangeShapeType="1"/>
                <a:stCxn id="78" idx="2"/>
                <a:endCxn id="76" idx="0"/>
              </p:cNvCxnSpPr>
              <p:nvPr/>
            </p:nvCxnSpPr>
            <p:spPr bwMode="auto">
              <a:xfrm>
                <a:off x="4610100" y="2287374"/>
                <a:ext cx="3175" cy="279371"/>
              </a:xfrm>
              <a:prstGeom prst="straightConnector1">
                <a:avLst/>
              </a:prstGeom>
              <a:noFill/>
              <a:ln w="9525">
                <a:solidFill>
                  <a:schemeClr val="tx1"/>
                </a:solidFill>
                <a:round/>
                <a:headEnd/>
                <a:tailEnd/>
              </a:ln>
            </p:spPr>
          </p:cxnSp>
          <p:grpSp>
            <p:nvGrpSpPr>
              <p:cNvPr id="30" name="Group 115"/>
              <p:cNvGrpSpPr>
                <a:grpSpLocks/>
              </p:cNvGrpSpPr>
              <p:nvPr/>
            </p:nvGrpSpPr>
            <p:grpSpPr bwMode="auto">
              <a:xfrm>
                <a:off x="6743700" y="1871666"/>
                <a:ext cx="1447800" cy="1087438"/>
                <a:chOff x="1299" y="2351"/>
                <a:chExt cx="912" cy="685"/>
              </a:xfrm>
            </p:grpSpPr>
            <p:sp>
              <p:nvSpPr>
                <p:cNvPr id="74" name="Rectangle 116"/>
                <p:cNvSpPr>
                  <a:spLocks noChangeArrowheads="1"/>
                </p:cNvSpPr>
                <p:nvPr/>
              </p:nvSpPr>
              <p:spPr bwMode="auto">
                <a:xfrm>
                  <a:off x="1299" y="2412"/>
                  <a:ext cx="912"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a:t>Corporate</a:t>
                  </a:r>
                </a:p>
                <a:p>
                  <a:pPr algn="ctr">
                    <a:lnSpc>
                      <a:spcPct val="90000"/>
                    </a:lnSpc>
                    <a:spcBef>
                      <a:spcPct val="20000"/>
                    </a:spcBef>
                  </a:pPr>
                  <a:r>
                    <a:rPr lang="en-US" sz="1500" b="1" dirty="0"/>
                    <a:t>Services</a:t>
                  </a:r>
                  <a:endParaRPr lang="en-US" sz="700" b="1" dirty="0"/>
                </a:p>
                <a:p>
                  <a:pPr algn="ctr">
                    <a:lnSpc>
                      <a:spcPct val="90000"/>
                    </a:lnSpc>
                    <a:spcBef>
                      <a:spcPct val="20000"/>
                    </a:spcBef>
                  </a:pPr>
                  <a:r>
                    <a:rPr lang="en-US" sz="1100" dirty="0"/>
                    <a:t>Keith Amburgey</a:t>
                  </a:r>
                </a:p>
              </p:txBody>
            </p:sp>
            <p:sp>
              <p:nvSpPr>
                <p:cNvPr id="75" name="Text Box 117"/>
                <p:cNvSpPr txBox="1">
                  <a:spLocks noChangeArrowheads="1"/>
                </p:cNvSpPr>
                <p:nvPr/>
              </p:nvSpPr>
              <p:spPr bwMode="auto">
                <a:xfrm>
                  <a:off x="1299" y="2351"/>
                  <a:ext cx="912" cy="112"/>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dirty="0"/>
                </a:p>
              </p:txBody>
            </p:sp>
          </p:grpSp>
          <p:grpSp>
            <p:nvGrpSpPr>
              <p:cNvPr id="31" name="Group 120"/>
              <p:cNvGrpSpPr>
                <a:grpSpLocks/>
              </p:cNvGrpSpPr>
              <p:nvPr/>
            </p:nvGrpSpPr>
            <p:grpSpPr bwMode="auto">
              <a:xfrm>
                <a:off x="3886200" y="3538538"/>
                <a:ext cx="1447800" cy="628650"/>
                <a:chOff x="1299" y="2225"/>
                <a:chExt cx="912" cy="624"/>
              </a:xfrm>
            </p:grpSpPr>
            <p:sp>
              <p:nvSpPr>
                <p:cNvPr id="72" name="Rectangle 121"/>
                <p:cNvSpPr>
                  <a:spLocks noChangeArrowheads="1"/>
                </p:cNvSpPr>
                <p:nvPr/>
              </p:nvSpPr>
              <p:spPr bwMode="auto">
                <a:xfrm>
                  <a:off x="1299" y="2225"/>
                  <a:ext cx="912"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a:t>Fairbanks CDA</a:t>
                  </a:r>
                  <a:endParaRPr lang="en-US" sz="700" b="1" dirty="0"/>
                </a:p>
                <a:p>
                  <a:pPr algn="ctr">
                    <a:lnSpc>
                      <a:spcPct val="90000"/>
                    </a:lnSpc>
                    <a:spcBef>
                      <a:spcPct val="20000"/>
                    </a:spcBef>
                  </a:pPr>
                  <a:r>
                    <a:rPr lang="en-US" sz="1100" dirty="0"/>
                    <a:t>Larry Ledlow</a:t>
                  </a:r>
                </a:p>
              </p:txBody>
            </p:sp>
            <p:sp>
              <p:nvSpPr>
                <p:cNvPr id="73" name="Text Box 122"/>
                <p:cNvSpPr txBox="1">
                  <a:spLocks noChangeArrowheads="1"/>
                </p:cNvSpPr>
                <p:nvPr/>
              </p:nvSpPr>
              <p:spPr bwMode="auto">
                <a:xfrm>
                  <a:off x="1299" y="2351"/>
                  <a:ext cx="912" cy="176"/>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dirty="0"/>
                </a:p>
              </p:txBody>
            </p:sp>
          </p:grpSp>
          <p:grpSp>
            <p:nvGrpSpPr>
              <p:cNvPr id="33" name="Group 123"/>
              <p:cNvGrpSpPr>
                <a:grpSpLocks/>
              </p:cNvGrpSpPr>
              <p:nvPr/>
            </p:nvGrpSpPr>
            <p:grpSpPr bwMode="auto">
              <a:xfrm>
                <a:off x="2127250" y="3535363"/>
                <a:ext cx="1447800" cy="628650"/>
                <a:chOff x="1299" y="2225"/>
                <a:chExt cx="912" cy="624"/>
              </a:xfrm>
            </p:grpSpPr>
            <p:sp>
              <p:nvSpPr>
                <p:cNvPr id="70" name="Rectangle 124"/>
                <p:cNvSpPr>
                  <a:spLocks noChangeArrowheads="1"/>
                </p:cNvSpPr>
                <p:nvPr/>
              </p:nvSpPr>
              <p:spPr bwMode="auto">
                <a:xfrm>
                  <a:off x="1299" y="2225"/>
                  <a:ext cx="912"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a:t>Wallops CDA</a:t>
                  </a:r>
                  <a:endParaRPr lang="en-US" sz="700" b="1" dirty="0"/>
                </a:p>
                <a:p>
                  <a:pPr algn="ctr">
                    <a:lnSpc>
                      <a:spcPct val="90000"/>
                    </a:lnSpc>
                    <a:spcBef>
                      <a:spcPct val="20000"/>
                    </a:spcBef>
                  </a:pPr>
                  <a:r>
                    <a:rPr lang="en-US" sz="1100" dirty="0"/>
                    <a:t>Doug Crawford</a:t>
                  </a:r>
                </a:p>
              </p:txBody>
            </p:sp>
            <p:sp>
              <p:nvSpPr>
                <p:cNvPr id="71" name="Text Box 125"/>
                <p:cNvSpPr txBox="1">
                  <a:spLocks noChangeArrowheads="1"/>
                </p:cNvSpPr>
                <p:nvPr/>
              </p:nvSpPr>
              <p:spPr bwMode="auto">
                <a:xfrm>
                  <a:off x="1299" y="2351"/>
                  <a:ext cx="912" cy="176"/>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dirty="0"/>
                </a:p>
              </p:txBody>
            </p:sp>
          </p:grpSp>
          <p:sp>
            <p:nvSpPr>
              <p:cNvPr id="36" name="Rectangle 127"/>
              <p:cNvSpPr>
                <a:spLocks noChangeArrowheads="1"/>
              </p:cNvSpPr>
              <p:nvPr/>
            </p:nvSpPr>
            <p:spPr bwMode="auto">
              <a:xfrm>
                <a:off x="279400" y="3532188"/>
                <a:ext cx="1447800" cy="819150"/>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a:t>MOD</a:t>
                </a:r>
                <a:endParaRPr lang="en-US" sz="700" b="1" dirty="0"/>
              </a:p>
              <a:p>
                <a:pPr algn="ctr">
                  <a:lnSpc>
                    <a:spcPct val="90000"/>
                  </a:lnSpc>
                  <a:spcBef>
                    <a:spcPct val="20000"/>
                  </a:spcBef>
                </a:pPr>
                <a:r>
                  <a:rPr lang="en-US" sz="1100" dirty="0"/>
                  <a:t>Ron Mahmot</a:t>
                </a:r>
              </a:p>
              <a:p>
                <a:pPr algn="ctr">
                  <a:lnSpc>
                    <a:spcPct val="90000"/>
                  </a:lnSpc>
                  <a:spcBef>
                    <a:spcPct val="20000"/>
                  </a:spcBef>
                  <a:buFontTx/>
                  <a:buChar char="•"/>
                </a:pPr>
                <a:endParaRPr lang="en-US" sz="1100" dirty="0"/>
              </a:p>
            </p:txBody>
          </p:sp>
          <p:sp>
            <p:nvSpPr>
              <p:cNvPr id="37" name="Rectangle 129"/>
              <p:cNvSpPr>
                <a:spLocks noChangeArrowheads="1"/>
              </p:cNvSpPr>
              <p:nvPr/>
            </p:nvSpPr>
            <p:spPr bwMode="auto">
              <a:xfrm>
                <a:off x="523876" y="4959350"/>
                <a:ext cx="1086894" cy="411163"/>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grpSp>
            <p:nvGrpSpPr>
              <p:cNvPr id="34" name="Group 130"/>
              <p:cNvGrpSpPr>
                <a:grpSpLocks/>
              </p:cNvGrpSpPr>
              <p:nvPr/>
            </p:nvGrpSpPr>
            <p:grpSpPr bwMode="auto">
              <a:xfrm>
                <a:off x="5535613" y="3532188"/>
                <a:ext cx="1595438" cy="628650"/>
                <a:chOff x="1206" y="2225"/>
                <a:chExt cx="1005" cy="624"/>
              </a:xfrm>
            </p:grpSpPr>
            <p:sp>
              <p:nvSpPr>
                <p:cNvPr id="68" name="Rectangle 131"/>
                <p:cNvSpPr>
                  <a:spLocks noChangeArrowheads="1"/>
                </p:cNvSpPr>
                <p:nvPr/>
              </p:nvSpPr>
              <p:spPr bwMode="auto">
                <a:xfrm>
                  <a:off x="1206" y="2225"/>
                  <a:ext cx="1005"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smtClean="0"/>
                    <a:t>National </a:t>
                  </a:r>
                  <a:r>
                    <a:rPr lang="en-US" sz="1500" b="1" dirty="0"/>
                    <a:t>Ice Center</a:t>
                  </a:r>
                  <a:endParaRPr lang="en-US" sz="700" b="1" dirty="0"/>
                </a:p>
                <a:p>
                  <a:pPr algn="ctr">
                    <a:lnSpc>
                      <a:spcPct val="90000"/>
                    </a:lnSpc>
                    <a:spcBef>
                      <a:spcPct val="20000"/>
                    </a:spcBef>
                  </a:pPr>
                  <a:r>
                    <a:rPr lang="en-US" sz="1100" dirty="0"/>
                    <a:t>Sharolyn Young</a:t>
                  </a:r>
                </a:p>
              </p:txBody>
            </p:sp>
            <p:sp>
              <p:nvSpPr>
                <p:cNvPr id="69" name="Text Box 132"/>
                <p:cNvSpPr txBox="1">
                  <a:spLocks noChangeArrowheads="1"/>
                </p:cNvSpPr>
                <p:nvPr/>
              </p:nvSpPr>
              <p:spPr bwMode="auto">
                <a:xfrm>
                  <a:off x="1299" y="2351"/>
                  <a:ext cx="912" cy="176"/>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dirty="0"/>
                </a:p>
              </p:txBody>
            </p:sp>
          </p:grpSp>
          <p:grpSp>
            <p:nvGrpSpPr>
              <p:cNvPr id="35" name="Group 133"/>
              <p:cNvGrpSpPr>
                <a:grpSpLocks/>
              </p:cNvGrpSpPr>
              <p:nvPr/>
            </p:nvGrpSpPr>
            <p:grpSpPr bwMode="auto">
              <a:xfrm>
                <a:off x="7542213" y="3529013"/>
                <a:ext cx="1447800" cy="819150"/>
                <a:chOff x="1299" y="2225"/>
                <a:chExt cx="912" cy="624"/>
              </a:xfrm>
            </p:grpSpPr>
            <p:sp>
              <p:nvSpPr>
                <p:cNvPr id="66" name="Rectangle 134"/>
                <p:cNvSpPr>
                  <a:spLocks noChangeArrowheads="1"/>
                </p:cNvSpPr>
                <p:nvPr/>
              </p:nvSpPr>
              <p:spPr bwMode="auto">
                <a:xfrm>
                  <a:off x="1299" y="2225"/>
                  <a:ext cx="863"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a:t>SPSD</a:t>
                  </a:r>
                  <a:endParaRPr lang="en-US" sz="700" b="1" dirty="0"/>
                </a:p>
                <a:p>
                  <a:pPr algn="ctr">
                    <a:lnSpc>
                      <a:spcPct val="90000"/>
                    </a:lnSpc>
                    <a:spcBef>
                      <a:spcPct val="20000"/>
                    </a:spcBef>
                  </a:pPr>
                  <a:r>
                    <a:rPr lang="en-US" sz="1100" dirty="0"/>
                    <a:t>Dave Benner</a:t>
                  </a:r>
                </a:p>
                <a:p>
                  <a:pPr algn="ctr">
                    <a:lnSpc>
                      <a:spcPct val="90000"/>
                    </a:lnSpc>
                    <a:spcBef>
                      <a:spcPct val="20000"/>
                    </a:spcBef>
                    <a:buFontTx/>
                    <a:buChar char="•"/>
                  </a:pPr>
                  <a:endParaRPr lang="en-US" sz="1100" dirty="0"/>
                </a:p>
              </p:txBody>
            </p:sp>
            <p:sp>
              <p:nvSpPr>
                <p:cNvPr id="67" name="Text Box 135"/>
                <p:cNvSpPr txBox="1">
                  <a:spLocks noChangeArrowheads="1"/>
                </p:cNvSpPr>
                <p:nvPr/>
              </p:nvSpPr>
              <p:spPr bwMode="auto">
                <a:xfrm>
                  <a:off x="1299" y="2351"/>
                  <a:ext cx="912" cy="135"/>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dirty="0"/>
                </a:p>
              </p:txBody>
            </p:sp>
          </p:grpSp>
          <p:sp>
            <p:nvSpPr>
              <p:cNvPr id="40" name="Rectangle 137"/>
              <p:cNvSpPr>
                <a:spLocks noChangeArrowheads="1"/>
              </p:cNvSpPr>
              <p:nvPr/>
            </p:nvSpPr>
            <p:spPr bwMode="auto">
              <a:xfrm>
                <a:off x="7562850" y="5005388"/>
                <a:ext cx="1316038"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41" name="Text Box 138"/>
              <p:cNvSpPr txBox="1">
                <a:spLocks noChangeArrowheads="1"/>
              </p:cNvSpPr>
              <p:nvPr/>
            </p:nvSpPr>
            <p:spPr bwMode="auto">
              <a:xfrm>
                <a:off x="7620000" y="5023334"/>
                <a:ext cx="1208088" cy="356333"/>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Satellite </a:t>
                </a:r>
                <a:r>
                  <a:rPr lang="en-US" sz="1100" b="1" dirty="0" smtClean="0"/>
                  <a:t>Analysis </a:t>
                </a:r>
                <a:endParaRPr lang="en-US" sz="700" b="1" dirty="0"/>
              </a:p>
              <a:p>
                <a:pPr algn="ctr">
                  <a:lnSpc>
                    <a:spcPct val="90000"/>
                  </a:lnSpc>
                  <a:spcBef>
                    <a:spcPct val="20000"/>
                  </a:spcBef>
                </a:pPr>
                <a:r>
                  <a:rPr lang="en-US" sz="800" dirty="0"/>
                  <a:t>Davida Streett</a:t>
                </a:r>
              </a:p>
            </p:txBody>
          </p:sp>
          <p:sp>
            <p:nvSpPr>
              <p:cNvPr id="42" name="Rectangle 139"/>
              <p:cNvSpPr>
                <a:spLocks noChangeArrowheads="1"/>
              </p:cNvSpPr>
              <p:nvPr/>
            </p:nvSpPr>
            <p:spPr bwMode="auto">
              <a:xfrm>
                <a:off x="7558088" y="5491163"/>
                <a:ext cx="1316037"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dirty="0"/>
              </a:p>
            </p:txBody>
          </p:sp>
          <p:sp>
            <p:nvSpPr>
              <p:cNvPr id="43" name="Text Box 140"/>
              <p:cNvSpPr txBox="1">
                <a:spLocks noChangeArrowheads="1"/>
              </p:cNvSpPr>
              <p:nvPr/>
            </p:nvSpPr>
            <p:spPr bwMode="auto">
              <a:xfrm>
                <a:off x="7620000" y="5501876"/>
                <a:ext cx="1208088"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Direct Services</a:t>
                </a:r>
                <a:endParaRPr lang="en-US" sz="700" b="1" dirty="0"/>
              </a:p>
              <a:p>
                <a:pPr algn="ctr">
                  <a:lnSpc>
                    <a:spcPct val="90000"/>
                  </a:lnSpc>
                  <a:spcBef>
                    <a:spcPct val="20000"/>
                  </a:spcBef>
                </a:pPr>
                <a:r>
                  <a:rPr lang="en-US" sz="800" dirty="0"/>
                  <a:t>Chris O’Connors</a:t>
                </a:r>
              </a:p>
            </p:txBody>
          </p:sp>
          <p:cxnSp>
            <p:nvCxnSpPr>
              <p:cNvPr id="44" name="AutoShape 141"/>
              <p:cNvCxnSpPr>
                <a:cxnSpLocks noChangeShapeType="1"/>
                <a:stCxn id="72" idx="0"/>
                <a:endCxn id="76" idx="2"/>
              </p:cNvCxnSpPr>
              <p:nvPr/>
            </p:nvCxnSpPr>
            <p:spPr bwMode="auto">
              <a:xfrm flipV="1">
                <a:off x="4610100" y="3124200"/>
                <a:ext cx="3175" cy="414338"/>
              </a:xfrm>
              <a:prstGeom prst="straightConnector1">
                <a:avLst/>
              </a:prstGeom>
              <a:noFill/>
              <a:ln w="9525">
                <a:solidFill>
                  <a:schemeClr val="tx1"/>
                </a:solidFill>
                <a:round/>
                <a:headEnd/>
                <a:tailEnd/>
              </a:ln>
            </p:spPr>
          </p:cxnSp>
          <p:cxnSp>
            <p:nvCxnSpPr>
              <p:cNvPr id="45" name="AutoShape 142"/>
              <p:cNvCxnSpPr>
                <a:cxnSpLocks noChangeShapeType="1"/>
                <a:stCxn id="70" idx="0"/>
                <a:endCxn id="76" idx="2"/>
              </p:cNvCxnSpPr>
              <p:nvPr/>
            </p:nvCxnSpPr>
            <p:spPr bwMode="auto">
              <a:xfrm rot="5400000" flipH="1" flipV="1">
                <a:off x="3526631" y="2448719"/>
                <a:ext cx="411163" cy="1762125"/>
              </a:xfrm>
              <a:prstGeom prst="bentConnector3">
                <a:avLst>
                  <a:gd name="adj1" fmla="val 50000"/>
                </a:avLst>
              </a:prstGeom>
              <a:noFill/>
              <a:ln w="9525">
                <a:solidFill>
                  <a:schemeClr val="tx1"/>
                </a:solidFill>
                <a:miter lim="800000"/>
                <a:headEnd/>
                <a:tailEnd/>
              </a:ln>
            </p:spPr>
          </p:cxnSp>
          <p:cxnSp>
            <p:nvCxnSpPr>
              <p:cNvPr id="46" name="AutoShape 143"/>
              <p:cNvCxnSpPr>
                <a:cxnSpLocks noChangeShapeType="1"/>
                <a:stCxn id="36" idx="0"/>
                <a:endCxn id="76" idx="2"/>
              </p:cNvCxnSpPr>
              <p:nvPr/>
            </p:nvCxnSpPr>
            <p:spPr bwMode="auto">
              <a:xfrm rot="5400000" flipH="1" flipV="1">
                <a:off x="2604294" y="1523207"/>
                <a:ext cx="407988" cy="3609975"/>
              </a:xfrm>
              <a:prstGeom prst="bentConnector3">
                <a:avLst>
                  <a:gd name="adj1" fmla="val 50000"/>
                </a:avLst>
              </a:prstGeom>
              <a:noFill/>
              <a:ln w="9525">
                <a:solidFill>
                  <a:schemeClr val="tx1"/>
                </a:solidFill>
                <a:miter lim="800000"/>
                <a:headEnd/>
                <a:tailEnd/>
              </a:ln>
            </p:spPr>
          </p:cxnSp>
          <p:cxnSp>
            <p:nvCxnSpPr>
              <p:cNvPr id="47" name="AutoShape 144"/>
              <p:cNvCxnSpPr>
                <a:cxnSpLocks noChangeShapeType="1"/>
                <a:stCxn id="68" idx="0"/>
                <a:endCxn id="76" idx="2"/>
              </p:cNvCxnSpPr>
              <p:nvPr/>
            </p:nvCxnSpPr>
            <p:spPr bwMode="auto">
              <a:xfrm rot="16200000" flipV="1">
                <a:off x="5269383" y="2468096"/>
                <a:ext cx="407986" cy="1720200"/>
              </a:xfrm>
              <a:prstGeom prst="bentConnector3">
                <a:avLst>
                  <a:gd name="adj1" fmla="val 50000"/>
                </a:avLst>
              </a:prstGeom>
              <a:noFill/>
              <a:ln w="9525">
                <a:solidFill>
                  <a:schemeClr val="tx1"/>
                </a:solidFill>
                <a:miter lim="800000"/>
                <a:headEnd/>
                <a:tailEnd/>
              </a:ln>
            </p:spPr>
          </p:cxnSp>
          <p:cxnSp>
            <p:nvCxnSpPr>
              <p:cNvPr id="48" name="AutoShape 145"/>
              <p:cNvCxnSpPr>
                <a:cxnSpLocks noChangeShapeType="1"/>
                <a:stCxn id="66" idx="0"/>
                <a:endCxn id="76" idx="2"/>
              </p:cNvCxnSpPr>
              <p:nvPr/>
            </p:nvCxnSpPr>
            <p:spPr bwMode="auto">
              <a:xfrm rot="16200000" flipV="1">
                <a:off x="6217841" y="1519634"/>
                <a:ext cx="404813" cy="3613944"/>
              </a:xfrm>
              <a:prstGeom prst="bentConnector3">
                <a:avLst>
                  <a:gd name="adj1" fmla="val 50000"/>
                </a:avLst>
              </a:prstGeom>
              <a:noFill/>
              <a:ln w="9525">
                <a:solidFill>
                  <a:schemeClr val="tx1"/>
                </a:solidFill>
                <a:miter lim="800000"/>
                <a:headEnd/>
                <a:tailEnd/>
              </a:ln>
            </p:spPr>
          </p:cxnSp>
          <p:cxnSp>
            <p:nvCxnSpPr>
              <p:cNvPr id="49" name="AutoShape 147"/>
              <p:cNvCxnSpPr>
                <a:cxnSpLocks noChangeShapeType="1"/>
                <a:stCxn id="74" idx="1"/>
                <a:endCxn id="78" idx="2"/>
              </p:cNvCxnSpPr>
              <p:nvPr/>
            </p:nvCxnSpPr>
            <p:spPr bwMode="auto">
              <a:xfrm rot="10800000">
                <a:off x="4610100" y="2287515"/>
                <a:ext cx="2133599" cy="176214"/>
              </a:xfrm>
              <a:prstGeom prst="bentConnector2">
                <a:avLst/>
              </a:prstGeom>
              <a:noFill/>
              <a:ln w="9525">
                <a:solidFill>
                  <a:schemeClr val="tx1"/>
                </a:solidFill>
                <a:miter lim="800000"/>
                <a:headEnd/>
                <a:tailEnd/>
              </a:ln>
            </p:spPr>
          </p:cxnSp>
          <p:cxnSp>
            <p:nvCxnSpPr>
              <p:cNvPr id="50" name="AutoShape 149"/>
              <p:cNvCxnSpPr>
                <a:cxnSpLocks noChangeShapeType="1"/>
                <a:stCxn id="40" idx="1"/>
                <a:endCxn id="66" idx="1"/>
              </p:cNvCxnSpPr>
              <p:nvPr/>
            </p:nvCxnSpPr>
            <p:spPr bwMode="auto">
              <a:xfrm rot="10800000">
                <a:off x="7542213" y="3938589"/>
                <a:ext cx="20637" cy="1272382"/>
              </a:xfrm>
              <a:prstGeom prst="bentConnector3">
                <a:avLst>
                  <a:gd name="adj1" fmla="val 1241174"/>
                </a:avLst>
              </a:prstGeom>
              <a:noFill/>
              <a:ln w="9525">
                <a:solidFill>
                  <a:schemeClr val="tx1"/>
                </a:solidFill>
                <a:miter lim="800000"/>
                <a:headEnd/>
                <a:tailEnd/>
              </a:ln>
            </p:spPr>
          </p:cxnSp>
          <p:cxnSp>
            <p:nvCxnSpPr>
              <p:cNvPr id="51" name="AutoShape 150"/>
              <p:cNvCxnSpPr>
                <a:cxnSpLocks noChangeShapeType="1"/>
                <a:stCxn id="42" idx="1"/>
                <a:endCxn id="66" idx="1"/>
              </p:cNvCxnSpPr>
              <p:nvPr/>
            </p:nvCxnSpPr>
            <p:spPr bwMode="auto">
              <a:xfrm rot="10800000">
                <a:off x="7542214" y="3938588"/>
                <a:ext cx="15875" cy="1758156"/>
              </a:xfrm>
              <a:prstGeom prst="bentConnector3">
                <a:avLst>
                  <a:gd name="adj1" fmla="val 1583549"/>
                </a:avLst>
              </a:prstGeom>
              <a:noFill/>
              <a:ln w="9525">
                <a:solidFill>
                  <a:schemeClr val="tx1"/>
                </a:solidFill>
                <a:miter lim="800000"/>
                <a:headEnd/>
                <a:tailEnd/>
              </a:ln>
            </p:spPr>
          </p:cxnSp>
          <p:cxnSp>
            <p:nvCxnSpPr>
              <p:cNvPr id="52" name="AutoShape 157"/>
              <p:cNvCxnSpPr>
                <a:cxnSpLocks noChangeShapeType="1"/>
                <a:stCxn id="4" idx="1"/>
                <a:endCxn id="36" idx="1"/>
              </p:cNvCxnSpPr>
              <p:nvPr/>
            </p:nvCxnSpPr>
            <p:spPr bwMode="auto">
              <a:xfrm rot="10800000">
                <a:off x="279400" y="3941764"/>
                <a:ext cx="237601" cy="2050229"/>
              </a:xfrm>
              <a:prstGeom prst="bentConnector3">
                <a:avLst>
                  <a:gd name="adj1" fmla="val 199119"/>
                </a:avLst>
              </a:prstGeom>
              <a:noFill/>
              <a:ln w="9525">
                <a:solidFill>
                  <a:schemeClr val="tx1"/>
                </a:solidFill>
                <a:miter lim="800000"/>
                <a:headEnd/>
                <a:tailEnd/>
              </a:ln>
            </p:spPr>
          </p:cxnSp>
          <p:cxnSp>
            <p:nvCxnSpPr>
              <p:cNvPr id="53" name="AutoShape 158"/>
              <p:cNvCxnSpPr>
                <a:cxnSpLocks noChangeShapeType="1"/>
                <a:stCxn id="20" idx="1"/>
                <a:endCxn id="36" idx="1"/>
              </p:cNvCxnSpPr>
              <p:nvPr/>
            </p:nvCxnSpPr>
            <p:spPr bwMode="auto">
              <a:xfrm rot="10800000">
                <a:off x="279401" y="3941763"/>
                <a:ext cx="236538" cy="1669257"/>
              </a:xfrm>
              <a:prstGeom prst="bentConnector3">
                <a:avLst>
                  <a:gd name="adj1" fmla="val 199564"/>
                </a:avLst>
              </a:prstGeom>
              <a:noFill/>
              <a:ln w="9525">
                <a:solidFill>
                  <a:schemeClr val="tx1"/>
                </a:solidFill>
                <a:miter lim="800000"/>
                <a:headEnd/>
                <a:tailEnd/>
              </a:ln>
            </p:spPr>
          </p:cxnSp>
          <p:cxnSp>
            <p:nvCxnSpPr>
              <p:cNvPr id="54" name="AutoShape 159"/>
              <p:cNvCxnSpPr>
                <a:cxnSpLocks noChangeShapeType="1"/>
                <a:stCxn id="37" idx="1"/>
                <a:endCxn id="36" idx="1"/>
              </p:cNvCxnSpPr>
              <p:nvPr/>
            </p:nvCxnSpPr>
            <p:spPr bwMode="auto">
              <a:xfrm rot="10800000">
                <a:off x="279401" y="3941764"/>
                <a:ext cx="244475" cy="1223169"/>
              </a:xfrm>
              <a:prstGeom prst="bentConnector3">
                <a:avLst>
                  <a:gd name="adj1" fmla="val 196332"/>
                </a:avLst>
              </a:prstGeom>
              <a:noFill/>
              <a:ln w="9525">
                <a:solidFill>
                  <a:schemeClr val="tx1"/>
                </a:solidFill>
                <a:miter lim="800000"/>
                <a:headEnd/>
                <a:tailEnd/>
              </a:ln>
            </p:spPr>
          </p:cxnSp>
          <p:cxnSp>
            <p:nvCxnSpPr>
              <p:cNvPr id="55" name="AutoShape 160"/>
              <p:cNvCxnSpPr>
                <a:cxnSpLocks noChangeShapeType="1"/>
                <a:stCxn id="15" idx="1"/>
                <a:endCxn id="36" idx="1"/>
              </p:cNvCxnSpPr>
              <p:nvPr/>
            </p:nvCxnSpPr>
            <p:spPr bwMode="auto">
              <a:xfrm rot="10800000">
                <a:off x="279401" y="3941763"/>
                <a:ext cx="242888" cy="777082"/>
              </a:xfrm>
              <a:prstGeom prst="bentConnector3">
                <a:avLst>
                  <a:gd name="adj1" fmla="val 196961"/>
                </a:avLst>
              </a:prstGeom>
              <a:noFill/>
              <a:ln w="9525">
                <a:solidFill>
                  <a:schemeClr val="tx1"/>
                </a:solidFill>
                <a:miter lim="800000"/>
                <a:headEnd/>
                <a:tailEnd/>
              </a:ln>
            </p:spPr>
          </p:cxnSp>
          <p:cxnSp>
            <p:nvCxnSpPr>
              <p:cNvPr id="56" name="AutoShape 161"/>
              <p:cNvCxnSpPr>
                <a:cxnSpLocks noChangeShapeType="1"/>
                <a:stCxn id="25" idx="1"/>
                <a:endCxn id="70" idx="1"/>
              </p:cNvCxnSpPr>
              <p:nvPr/>
            </p:nvCxnSpPr>
            <p:spPr bwMode="auto">
              <a:xfrm rot="10800000">
                <a:off x="2127250" y="3849689"/>
                <a:ext cx="250362" cy="1666081"/>
              </a:xfrm>
              <a:prstGeom prst="bentConnector3">
                <a:avLst>
                  <a:gd name="adj1" fmla="val 186958"/>
                </a:avLst>
              </a:prstGeom>
              <a:noFill/>
              <a:ln w="9525">
                <a:solidFill>
                  <a:schemeClr val="tx1"/>
                </a:solidFill>
                <a:miter lim="800000"/>
                <a:headEnd/>
                <a:tailEnd/>
              </a:ln>
            </p:spPr>
          </p:cxnSp>
          <p:cxnSp>
            <p:nvCxnSpPr>
              <p:cNvPr id="57" name="AutoShape 162"/>
              <p:cNvCxnSpPr>
                <a:cxnSpLocks noChangeShapeType="1"/>
                <a:stCxn id="84" idx="1"/>
                <a:endCxn id="70" idx="1"/>
              </p:cNvCxnSpPr>
              <p:nvPr/>
            </p:nvCxnSpPr>
            <p:spPr bwMode="auto">
              <a:xfrm rot="10800000">
                <a:off x="2127250" y="3849688"/>
                <a:ext cx="236538" cy="1133475"/>
              </a:xfrm>
              <a:prstGeom prst="bentConnector3">
                <a:avLst>
                  <a:gd name="adj1" fmla="val 192496"/>
                </a:avLst>
              </a:prstGeom>
              <a:noFill/>
              <a:ln w="9525">
                <a:solidFill>
                  <a:schemeClr val="tx1"/>
                </a:solidFill>
                <a:miter lim="800000"/>
                <a:headEnd/>
                <a:tailEnd/>
              </a:ln>
            </p:spPr>
          </p:cxnSp>
          <p:cxnSp>
            <p:nvCxnSpPr>
              <p:cNvPr id="58" name="AutoShape 163"/>
              <p:cNvCxnSpPr>
                <a:cxnSpLocks noChangeShapeType="1"/>
                <a:stCxn id="22" idx="1"/>
                <a:endCxn id="70" idx="1"/>
              </p:cNvCxnSpPr>
              <p:nvPr/>
            </p:nvCxnSpPr>
            <p:spPr bwMode="auto">
              <a:xfrm rot="10800000">
                <a:off x="2127250" y="3849688"/>
                <a:ext cx="236538" cy="685800"/>
              </a:xfrm>
              <a:prstGeom prst="bentConnector3">
                <a:avLst>
                  <a:gd name="adj1" fmla="val 196645"/>
                </a:avLst>
              </a:prstGeom>
              <a:noFill/>
              <a:ln w="9525">
                <a:solidFill>
                  <a:schemeClr val="tx1"/>
                </a:solidFill>
                <a:miter lim="800000"/>
                <a:headEnd/>
                <a:tailEnd/>
              </a:ln>
            </p:spPr>
          </p:cxnSp>
          <p:cxnSp>
            <p:nvCxnSpPr>
              <p:cNvPr id="59" name="AutoShape 164"/>
              <p:cNvCxnSpPr>
                <a:cxnSpLocks noChangeShapeType="1"/>
                <a:stCxn id="18" idx="1"/>
                <a:endCxn id="66" idx="1"/>
              </p:cNvCxnSpPr>
              <p:nvPr/>
            </p:nvCxnSpPr>
            <p:spPr bwMode="auto">
              <a:xfrm rot="10800000">
                <a:off x="7542214" y="3938589"/>
                <a:ext cx="30162" cy="786606"/>
              </a:xfrm>
              <a:prstGeom prst="bentConnector3">
                <a:avLst>
                  <a:gd name="adj1" fmla="val 880818"/>
                </a:avLst>
              </a:prstGeom>
              <a:noFill/>
              <a:ln w="9525">
                <a:solidFill>
                  <a:schemeClr val="tx1"/>
                </a:solidFill>
                <a:miter lim="800000"/>
                <a:headEnd/>
                <a:tailEnd/>
              </a:ln>
            </p:spPr>
          </p:cxnSp>
          <p:sp>
            <p:nvSpPr>
              <p:cNvPr id="60" name="Rectangle 166"/>
              <p:cNvSpPr>
                <a:spLocks noChangeArrowheads="1"/>
              </p:cNvSpPr>
              <p:nvPr/>
            </p:nvSpPr>
            <p:spPr bwMode="auto">
              <a:xfrm>
                <a:off x="2381251" y="4791157"/>
                <a:ext cx="1104900"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Support</a:t>
                </a:r>
                <a:endParaRPr lang="en-US" sz="700" b="1" dirty="0"/>
              </a:p>
              <a:p>
                <a:pPr algn="ctr">
                  <a:lnSpc>
                    <a:spcPct val="90000"/>
                  </a:lnSpc>
                  <a:spcBef>
                    <a:spcPct val="20000"/>
                  </a:spcBef>
                </a:pPr>
                <a:r>
                  <a:rPr lang="en-US" sz="800" dirty="0"/>
                  <a:t>Stephen Howard</a:t>
                </a:r>
              </a:p>
            </p:txBody>
          </p:sp>
          <p:sp>
            <p:nvSpPr>
              <p:cNvPr id="61" name="Text Box 168"/>
              <p:cNvSpPr txBox="1">
                <a:spLocks noChangeArrowheads="1"/>
              </p:cNvSpPr>
              <p:nvPr/>
            </p:nvSpPr>
            <p:spPr bwMode="auto">
              <a:xfrm>
                <a:off x="366600" y="4160838"/>
                <a:ext cx="1268638" cy="190429"/>
              </a:xfrm>
              <a:prstGeom prst="rect">
                <a:avLst/>
              </a:prstGeom>
              <a:noFill/>
              <a:ln w="9525">
                <a:noFill/>
                <a:miter lim="800000"/>
                <a:headEnd/>
                <a:tailEnd/>
              </a:ln>
            </p:spPr>
            <p:txBody>
              <a:bodyPr wrap="none">
                <a:spAutoFit/>
              </a:bodyPr>
              <a:lstStyle/>
              <a:p>
                <a:pPr algn="ctr">
                  <a:lnSpc>
                    <a:spcPct val="90000"/>
                  </a:lnSpc>
                  <a:spcBef>
                    <a:spcPct val="20000"/>
                  </a:spcBef>
                </a:pPr>
                <a:r>
                  <a:rPr lang="en-US" sz="800" dirty="0"/>
                  <a:t>Deputy: Linda Stathoplos</a:t>
                </a:r>
              </a:p>
            </p:txBody>
          </p:sp>
          <p:sp>
            <p:nvSpPr>
              <p:cNvPr id="62" name="Text Box 169"/>
              <p:cNvSpPr txBox="1">
                <a:spLocks noChangeArrowheads="1"/>
              </p:cNvSpPr>
              <p:nvPr/>
            </p:nvSpPr>
            <p:spPr bwMode="auto">
              <a:xfrm>
                <a:off x="7642785" y="4160838"/>
                <a:ext cx="1233958" cy="190429"/>
              </a:xfrm>
              <a:prstGeom prst="rect">
                <a:avLst/>
              </a:prstGeom>
              <a:noFill/>
              <a:ln w="9525">
                <a:noFill/>
                <a:miter lim="800000"/>
                <a:headEnd/>
                <a:tailEnd/>
              </a:ln>
            </p:spPr>
            <p:txBody>
              <a:bodyPr wrap="none">
                <a:spAutoFit/>
              </a:bodyPr>
              <a:lstStyle/>
              <a:p>
                <a:pPr algn="ctr">
                  <a:lnSpc>
                    <a:spcPct val="90000"/>
                  </a:lnSpc>
                  <a:spcBef>
                    <a:spcPct val="20000"/>
                  </a:spcBef>
                </a:pPr>
                <a:r>
                  <a:rPr lang="en-US" sz="800" dirty="0"/>
                  <a:t>Deputy: Tom Renkevens</a:t>
                </a:r>
              </a:p>
            </p:txBody>
          </p:sp>
          <p:sp>
            <p:nvSpPr>
              <p:cNvPr id="63" name="Line 170"/>
              <p:cNvSpPr>
                <a:spLocks noChangeShapeType="1"/>
              </p:cNvSpPr>
              <p:nvPr/>
            </p:nvSpPr>
            <p:spPr bwMode="auto">
              <a:xfrm>
                <a:off x="276225" y="4152900"/>
                <a:ext cx="1447800" cy="0"/>
              </a:xfrm>
              <a:prstGeom prst="line">
                <a:avLst/>
              </a:prstGeom>
              <a:noFill/>
              <a:ln w="9525">
                <a:solidFill>
                  <a:schemeClr val="tx1"/>
                </a:solidFill>
                <a:round/>
                <a:headEnd/>
                <a:tailEnd/>
              </a:ln>
            </p:spPr>
            <p:txBody>
              <a:bodyPr/>
              <a:lstStyle/>
              <a:p>
                <a:endParaRPr lang="en-US" dirty="0"/>
              </a:p>
            </p:txBody>
          </p:sp>
          <p:sp>
            <p:nvSpPr>
              <p:cNvPr id="64" name="Line 171"/>
              <p:cNvSpPr>
                <a:spLocks noChangeShapeType="1"/>
              </p:cNvSpPr>
              <p:nvPr/>
            </p:nvSpPr>
            <p:spPr bwMode="auto">
              <a:xfrm flipV="1">
                <a:off x="7534275" y="4138492"/>
                <a:ext cx="1365945" cy="0"/>
              </a:xfrm>
              <a:prstGeom prst="line">
                <a:avLst/>
              </a:prstGeom>
              <a:noFill/>
              <a:ln w="9525">
                <a:solidFill>
                  <a:schemeClr val="tx1"/>
                </a:solidFill>
                <a:round/>
                <a:headEnd/>
                <a:tailEnd/>
              </a:ln>
            </p:spPr>
            <p:txBody>
              <a:bodyPr/>
              <a:lstStyle/>
              <a:p>
                <a:endParaRPr lang="en-US" dirty="0"/>
              </a:p>
            </p:txBody>
          </p:sp>
          <p:sp>
            <p:nvSpPr>
              <p:cNvPr id="65" name="Line 174"/>
              <p:cNvSpPr>
                <a:spLocks noChangeShapeType="1"/>
              </p:cNvSpPr>
              <p:nvPr/>
            </p:nvSpPr>
            <p:spPr bwMode="auto">
              <a:xfrm flipH="1">
                <a:off x="2676525" y="2458964"/>
                <a:ext cx="1924050" cy="0"/>
              </a:xfrm>
              <a:prstGeom prst="line">
                <a:avLst/>
              </a:prstGeom>
              <a:noFill/>
              <a:ln w="9525">
                <a:solidFill>
                  <a:schemeClr val="tx1"/>
                </a:solidFill>
                <a:round/>
                <a:headEnd/>
                <a:tailEnd/>
              </a:ln>
            </p:spPr>
            <p:txBody>
              <a:bodyPr/>
              <a:lstStyle/>
              <a:p>
                <a:endParaRPr lang="en-US" dirty="0"/>
              </a:p>
            </p:txBody>
          </p:sp>
        </p:grpSp>
      </p:grpSp>
      <p:sp>
        <p:nvSpPr>
          <p:cNvPr id="88" name="Content Placeholder 13"/>
          <p:cNvSpPr txBox="1">
            <a:spLocks/>
          </p:cNvSpPr>
          <p:nvPr/>
        </p:nvSpPr>
        <p:spPr>
          <a:xfrm>
            <a:off x="5309631" y="5241888"/>
            <a:ext cx="2333625" cy="941387"/>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Natalia </a:t>
            </a:r>
            <a:r>
              <a:rPr kumimoji="0" lang="en-US" sz="1200" b="0" i="0" u="none" strike="noStrike" kern="1200" cap="none" spc="0" normalizeH="0" baseline="0" noProof="0" dirty="0" err="1" smtClean="0">
                <a:ln>
                  <a:noFill/>
                </a:ln>
                <a:effectLst/>
                <a:uLnTx/>
                <a:uFillTx/>
                <a:latin typeface="+mn-lt"/>
                <a:ea typeface="+mn-ea"/>
                <a:cs typeface="+mn-cs"/>
              </a:rPr>
              <a:t>Donoho</a:t>
            </a:r>
            <a:endParaRPr kumimoji="0" lang="en-US" sz="1200" b="0" i="0" u="none" strike="noStrike" kern="1200" cap="none" spc="0" normalizeH="0" baseline="0" noProof="0" dirty="0" smtClean="0">
              <a:ln>
                <a:noFill/>
              </a:ln>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Work: (301) 683-3242</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Cell: (202) 604-0734</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Natalia.Donoho@noaa.gov</a:t>
            </a:r>
          </a:p>
        </p:txBody>
      </p:sp>
      <p:sp>
        <p:nvSpPr>
          <p:cNvPr id="89" name="Content Placeholder 14"/>
          <p:cNvSpPr txBox="1">
            <a:spLocks/>
          </p:cNvSpPr>
          <p:nvPr/>
        </p:nvSpPr>
        <p:spPr>
          <a:xfrm>
            <a:off x="3291919" y="5241888"/>
            <a:ext cx="2324100" cy="941387"/>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Matthew Seybold</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Work: (301) 683-3248</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Cell: (202) 557-4997</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Matthew.Seybold@noaa.gov</a:t>
            </a:r>
          </a:p>
        </p:txBody>
      </p:sp>
      <p:sp>
        <p:nvSpPr>
          <p:cNvPr id="90" name="Oval Callout 91"/>
          <p:cNvSpPr>
            <a:spLocks noChangeArrowheads="1"/>
          </p:cNvSpPr>
          <p:nvPr/>
        </p:nvSpPr>
        <p:spPr bwMode="auto">
          <a:xfrm>
            <a:off x="3112325" y="4913339"/>
            <a:ext cx="4583875" cy="1573709"/>
          </a:xfrm>
          <a:prstGeom prst="wedgeEllipseCallout">
            <a:avLst>
              <a:gd name="adj1" fmla="val 51395"/>
              <a:gd name="adj2" fmla="val -177258"/>
            </a:avLst>
          </a:prstGeom>
          <a:noFill/>
          <a:ln w="50800" algn="ctr">
            <a:solidFill>
              <a:srgbClr val="FF0000"/>
            </a:solidFill>
            <a:round/>
            <a:headEnd/>
            <a:tailEnd/>
          </a:ln>
        </p:spPr>
        <p:txBody>
          <a:bodyPr/>
          <a:lstStyle/>
          <a:p>
            <a:pPr eaLnBrk="0" hangingPunct="0"/>
            <a:endParaRPr lang="en-US" sz="2400">
              <a:solidFill>
                <a:schemeClr val="tx1"/>
              </a:solidFill>
            </a:endParaRPr>
          </a:p>
        </p:txBody>
      </p:sp>
      <p:sp>
        <p:nvSpPr>
          <p:cNvPr id="91" name="Content Placeholder 14"/>
          <p:cNvSpPr txBox="1">
            <a:spLocks/>
          </p:cNvSpPr>
          <p:nvPr/>
        </p:nvSpPr>
        <p:spPr bwMode="auto">
          <a:xfrm>
            <a:off x="4339669" y="5013288"/>
            <a:ext cx="2324100" cy="941387"/>
          </a:xfrm>
          <a:prstGeom prst="rect">
            <a:avLst/>
          </a:prstGeom>
          <a:noFill/>
          <a:ln w="9525">
            <a:noFill/>
            <a:miter lim="800000"/>
            <a:headEnd/>
            <a:tailEnd/>
          </a:ln>
        </p:spPr>
        <p:txBody>
          <a:bodyPr lIns="96653" tIns="48326" rIns="96653" bIns="48326"/>
          <a:lstStyle/>
          <a:p>
            <a:pPr marL="361950" indent="-361950" algn="ctr" defTabSz="966788" eaLnBrk="0" hangingPunct="0">
              <a:spcBef>
                <a:spcPct val="20000"/>
              </a:spcBef>
              <a:defRPr/>
            </a:pPr>
            <a:r>
              <a:rPr lang="en-US" sz="1200" b="1" u="sng" kern="0" dirty="0">
                <a:latin typeface="+mn-lt"/>
                <a:ea typeface="+mn-ea"/>
                <a:cs typeface="+mn-cs"/>
              </a:rPr>
              <a:t>SPSD User Services</a:t>
            </a:r>
          </a:p>
        </p:txBody>
      </p:sp>
      <p:sp>
        <p:nvSpPr>
          <p:cNvPr id="92" name="Oval 93"/>
          <p:cNvSpPr>
            <a:spLocks noChangeArrowheads="1"/>
          </p:cNvSpPr>
          <p:nvPr/>
        </p:nvSpPr>
        <p:spPr bwMode="auto">
          <a:xfrm>
            <a:off x="7786389" y="2743200"/>
            <a:ext cx="800100" cy="304800"/>
          </a:xfrm>
          <a:prstGeom prst="ellipse">
            <a:avLst/>
          </a:prstGeom>
          <a:noFill/>
          <a:ln w="50800" algn="ctr">
            <a:solidFill>
              <a:srgbClr val="FF0000"/>
            </a:solidFill>
            <a:round/>
            <a:headEnd/>
            <a:tailEnd/>
          </a:ln>
        </p:spPr>
        <p:txBody>
          <a:bodyPr/>
          <a:lstStyle/>
          <a:p>
            <a:pPr eaLnBrk="0" hangingPunct="0"/>
            <a:endParaRPr lang="en-US" sz="240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40056"/>
            <a:ext cx="9144000" cy="609600"/>
          </a:xfrm>
        </p:spPr>
        <p:txBody>
          <a:bodyPr>
            <a:noAutofit/>
          </a:bodyPr>
          <a:lstStyle/>
          <a:p>
            <a:r>
              <a:rPr lang="en-US" sz="3400" dirty="0" smtClean="0"/>
              <a:t>NESDIS Office of Satellite and Product Operations</a:t>
            </a:r>
            <a:br>
              <a:rPr lang="en-US" sz="3400" dirty="0" smtClean="0"/>
            </a:br>
            <a:r>
              <a:rPr lang="en-US" sz="3400" dirty="0" smtClean="0"/>
              <a:t> (OSPO) Key Roles</a:t>
            </a:r>
            <a:endParaRPr lang="en-US" sz="3400" dirty="0"/>
          </a:p>
        </p:txBody>
      </p:sp>
      <p:pic>
        <p:nvPicPr>
          <p:cNvPr id="8" name="Picture 7" descr="NSOF_photo.PNG"/>
          <p:cNvPicPr>
            <a:picLocks noChangeAspect="1"/>
          </p:cNvPicPr>
          <p:nvPr/>
        </p:nvPicPr>
        <p:blipFill>
          <a:blip r:embed="rId3" cstate="print"/>
          <a:stretch>
            <a:fillRect/>
          </a:stretch>
        </p:blipFill>
        <p:spPr>
          <a:xfrm>
            <a:off x="5267325" y="1390977"/>
            <a:ext cx="3327962" cy="2295525"/>
          </a:xfrm>
          <a:prstGeom prst="rect">
            <a:avLst/>
          </a:prstGeom>
        </p:spPr>
        <p:style>
          <a:lnRef idx="0">
            <a:schemeClr val="dk1"/>
          </a:lnRef>
          <a:fillRef idx="3">
            <a:schemeClr val="dk1"/>
          </a:fillRef>
          <a:effectRef idx="3">
            <a:schemeClr val="dk1"/>
          </a:effectRef>
          <a:fontRef idx="minor">
            <a:schemeClr val="lt1"/>
          </a:fontRef>
        </p:style>
      </p:pic>
      <p:sp>
        <p:nvSpPr>
          <p:cNvPr id="10" name="TextBox 9"/>
          <p:cNvSpPr txBox="1"/>
          <p:nvPr/>
        </p:nvSpPr>
        <p:spPr>
          <a:xfrm>
            <a:off x="5230504" y="3686502"/>
            <a:ext cx="3380096" cy="338554"/>
          </a:xfrm>
          <a:prstGeom prst="rect">
            <a:avLst/>
          </a:prstGeom>
          <a:noFill/>
        </p:spPr>
        <p:txBody>
          <a:bodyPr wrap="square" rtlCol="0">
            <a:spAutoFit/>
          </a:bodyPr>
          <a:lstStyle/>
          <a:p>
            <a:pPr algn="ctr"/>
            <a:r>
              <a:rPr lang="en-US" sz="1600" dirty="0" smtClean="0">
                <a:latin typeface="+mn-lt"/>
              </a:rPr>
              <a:t>NSOF</a:t>
            </a:r>
            <a:endParaRPr lang="en-US" sz="1600" dirty="0">
              <a:latin typeface="+mn-lt"/>
            </a:endParaRPr>
          </a:p>
        </p:txBody>
      </p:sp>
      <p:sp>
        <p:nvSpPr>
          <p:cNvPr id="12" name="Content Placeholder 11"/>
          <p:cNvSpPr>
            <a:spLocks noGrp="1"/>
          </p:cNvSpPr>
          <p:nvPr>
            <p:ph sz="half" idx="1"/>
          </p:nvPr>
        </p:nvSpPr>
        <p:spPr>
          <a:xfrm>
            <a:off x="0" y="1524000"/>
            <a:ext cx="5105400" cy="5257800"/>
          </a:xfrm>
        </p:spPr>
        <p:txBody>
          <a:bodyPr>
            <a:noAutofit/>
          </a:bodyPr>
          <a:lstStyle/>
          <a:p>
            <a:pPr>
              <a:buNone/>
            </a:pPr>
            <a:r>
              <a:rPr lang="en-US" sz="2200" dirty="0" smtClean="0"/>
              <a:t>	Ground System Command &amp; Control, Ingest, Product Generation and Distribution for the nation’s 17 environmental satellites</a:t>
            </a:r>
          </a:p>
          <a:p>
            <a:pPr lvl="1"/>
            <a:r>
              <a:rPr lang="en-US" sz="2200" dirty="0" smtClean="0"/>
              <a:t>4 Geostationary (GOES) by NOAA</a:t>
            </a:r>
          </a:p>
          <a:p>
            <a:pPr lvl="1"/>
            <a:r>
              <a:rPr lang="en-US" sz="2200" dirty="0" smtClean="0"/>
              <a:t>5 Polar-Orbiting (POES) by NOAA</a:t>
            </a:r>
          </a:p>
          <a:p>
            <a:pPr lvl="1"/>
            <a:r>
              <a:rPr lang="en-US" sz="2200" dirty="0" smtClean="0"/>
              <a:t>6 Defense Meteorological Satellite Program (DMSP) operated by NOAA</a:t>
            </a:r>
          </a:p>
          <a:p>
            <a:pPr lvl="1"/>
            <a:r>
              <a:rPr lang="en-US" sz="2200" dirty="0" smtClean="0"/>
              <a:t>1 OSTM Jason-2 (Ocean Surface Topography Mission) Joint NOAA, NASA, CNES, EUMETSAT effort</a:t>
            </a:r>
          </a:p>
          <a:p>
            <a:pPr lvl="1"/>
            <a:r>
              <a:rPr lang="en-US" sz="2200" dirty="0" smtClean="0"/>
              <a:t>1 Suomi National Polar-orbiting Partnership (NPP) by NOAA &amp; NASA</a:t>
            </a:r>
          </a:p>
          <a:p>
            <a:endParaRPr lang="en-US" sz="2200" dirty="0"/>
          </a:p>
        </p:txBody>
      </p:sp>
      <p:sp>
        <p:nvSpPr>
          <p:cNvPr id="13" name="Content Placeholder 11"/>
          <p:cNvSpPr>
            <a:spLocks noGrp="1"/>
          </p:cNvSpPr>
          <p:nvPr>
            <p:ph sz="half" idx="1"/>
          </p:nvPr>
        </p:nvSpPr>
        <p:spPr>
          <a:xfrm>
            <a:off x="5105400" y="4038600"/>
            <a:ext cx="3657600" cy="2514600"/>
          </a:xfrm>
        </p:spPr>
        <p:txBody>
          <a:bodyPr>
            <a:normAutofit fontScale="85000" lnSpcReduction="10000"/>
          </a:bodyPr>
          <a:lstStyle/>
          <a:p>
            <a:r>
              <a:rPr lang="en-US" sz="2600" dirty="0" smtClean="0"/>
              <a:t>Pre-Launch and Post-Launch Testing</a:t>
            </a:r>
          </a:p>
          <a:p>
            <a:r>
              <a:rPr lang="en-US" sz="2600" dirty="0" smtClean="0"/>
              <a:t>Operational Testing, Validation, and Verification</a:t>
            </a:r>
          </a:p>
          <a:p>
            <a:r>
              <a:rPr lang="en-US" sz="2600" dirty="0" smtClean="0"/>
              <a:t>User Readiness</a:t>
            </a:r>
          </a:p>
          <a:p>
            <a:r>
              <a:rPr lang="en-US" sz="2600" dirty="0" smtClean="0"/>
              <a:t>Long-Term Continuity of Products and Services</a:t>
            </a:r>
          </a:p>
          <a:p>
            <a:endParaRPr lang="en-US" sz="2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p:spPr>
        <p:txBody>
          <a:bodyPr>
            <a:noAutofit/>
          </a:bodyPr>
          <a:lstStyle/>
          <a:p>
            <a:r>
              <a:rPr lang="en-US" sz="3400" dirty="0" smtClean="0"/>
              <a:t>NESDIS Office of Satellite and Product Operations</a:t>
            </a:r>
            <a:br>
              <a:rPr lang="en-US" sz="3400" dirty="0" smtClean="0"/>
            </a:br>
            <a:r>
              <a:rPr lang="en-US" sz="3400" dirty="0" smtClean="0"/>
              <a:t> (OSPO)</a:t>
            </a:r>
            <a:endParaRPr lang="en-US" sz="3400" dirty="0"/>
          </a:p>
        </p:txBody>
      </p:sp>
      <p:sp>
        <p:nvSpPr>
          <p:cNvPr id="15" name="Content Placeholder 14"/>
          <p:cNvSpPr>
            <a:spLocks noGrp="1"/>
          </p:cNvSpPr>
          <p:nvPr>
            <p:ph sz="half" idx="1"/>
          </p:nvPr>
        </p:nvSpPr>
        <p:spPr>
          <a:xfrm>
            <a:off x="304800" y="1219200"/>
            <a:ext cx="4419600" cy="5181600"/>
          </a:xfrm>
        </p:spPr>
        <p:txBody>
          <a:bodyPr>
            <a:normAutofit/>
          </a:bodyPr>
          <a:lstStyle/>
          <a:p>
            <a:r>
              <a:rPr lang="en-US" sz="2100" dirty="0" smtClean="0"/>
              <a:t>Locations at four facilities housing 700 OSPO staff</a:t>
            </a:r>
          </a:p>
          <a:p>
            <a:r>
              <a:rPr lang="en-US" sz="2100" dirty="0" smtClean="0"/>
              <a:t>NOAA Satellite Operations Facility (NSOF) in Suitland, MD  - $5B facility operating $5B of satellites</a:t>
            </a:r>
          </a:p>
          <a:p>
            <a:r>
              <a:rPr lang="en-US" sz="2100" dirty="0" smtClean="0"/>
              <a:t>NOAA Center for Weather &amp; Climate Prediction (NCWCP) in College Park, MD</a:t>
            </a:r>
          </a:p>
        </p:txBody>
      </p:sp>
      <p:pic>
        <p:nvPicPr>
          <p:cNvPr id="7" name="Picture 6" descr="Wallops_CDA_Aerial_crop.PNG"/>
          <p:cNvPicPr>
            <a:picLocks noChangeAspect="1"/>
          </p:cNvPicPr>
          <p:nvPr/>
        </p:nvPicPr>
        <p:blipFill>
          <a:blip r:embed="rId3" cstate="print"/>
          <a:stretch>
            <a:fillRect/>
          </a:stretch>
        </p:blipFill>
        <p:spPr>
          <a:xfrm>
            <a:off x="4860467" y="4690646"/>
            <a:ext cx="3978733" cy="1295400"/>
          </a:xfrm>
          <a:prstGeom prst="rect">
            <a:avLst/>
          </a:prstGeom>
        </p:spPr>
        <p:style>
          <a:lnRef idx="0">
            <a:schemeClr val="dk1"/>
          </a:lnRef>
          <a:fillRef idx="3">
            <a:schemeClr val="dk1"/>
          </a:fillRef>
          <a:effectRef idx="3">
            <a:schemeClr val="dk1"/>
          </a:effectRef>
          <a:fontRef idx="minor">
            <a:schemeClr val="lt1"/>
          </a:fontRef>
        </p:style>
      </p:pic>
      <p:pic>
        <p:nvPicPr>
          <p:cNvPr id="9" name="Picture 2" descr="http://www.gina.alaska.edu/images/FCDASGilmoreValley-small.jpg"/>
          <p:cNvPicPr>
            <a:picLocks noChangeAspect="1" noChangeArrowheads="1"/>
          </p:cNvPicPr>
          <p:nvPr/>
        </p:nvPicPr>
        <p:blipFill>
          <a:blip r:embed="rId4" cstate="print"/>
          <a:srcRect/>
          <a:stretch>
            <a:fillRect/>
          </a:stretch>
        </p:blipFill>
        <p:spPr bwMode="auto">
          <a:xfrm>
            <a:off x="4881652" y="1295400"/>
            <a:ext cx="3881348" cy="2590800"/>
          </a:xfrm>
          <a:prstGeom prst="rect">
            <a:avLst/>
          </a:prstGeom>
        </p:spPr>
        <p:style>
          <a:lnRef idx="0">
            <a:schemeClr val="dk1"/>
          </a:lnRef>
          <a:fillRef idx="3">
            <a:schemeClr val="dk1"/>
          </a:fillRef>
          <a:effectRef idx="3">
            <a:schemeClr val="dk1"/>
          </a:effectRef>
          <a:fontRef idx="minor">
            <a:schemeClr val="lt1"/>
          </a:fontRef>
        </p:style>
      </p:pic>
      <p:sp>
        <p:nvSpPr>
          <p:cNvPr id="10" name="TextBox 9"/>
          <p:cNvSpPr txBox="1"/>
          <p:nvPr/>
        </p:nvSpPr>
        <p:spPr>
          <a:xfrm>
            <a:off x="6223293" y="5986046"/>
            <a:ext cx="1244315" cy="338554"/>
          </a:xfrm>
          <a:prstGeom prst="rect">
            <a:avLst/>
          </a:prstGeom>
          <a:noFill/>
        </p:spPr>
        <p:txBody>
          <a:bodyPr wrap="none" rtlCol="0">
            <a:spAutoFit/>
          </a:bodyPr>
          <a:lstStyle/>
          <a:p>
            <a:pPr algn="ctr"/>
            <a:r>
              <a:rPr lang="en-US" sz="1600" dirty="0" smtClean="0">
                <a:latin typeface="+mn-lt"/>
              </a:rPr>
              <a:t>Wallops CDA</a:t>
            </a:r>
            <a:endParaRPr lang="en-US" sz="1600" dirty="0">
              <a:latin typeface="+mn-lt"/>
            </a:endParaRPr>
          </a:p>
        </p:txBody>
      </p:sp>
      <p:sp>
        <p:nvSpPr>
          <p:cNvPr id="11" name="TextBox 10"/>
          <p:cNvSpPr txBox="1"/>
          <p:nvPr/>
        </p:nvSpPr>
        <p:spPr>
          <a:xfrm>
            <a:off x="6172150" y="3886200"/>
            <a:ext cx="1371658" cy="338554"/>
          </a:xfrm>
          <a:prstGeom prst="rect">
            <a:avLst/>
          </a:prstGeom>
          <a:noFill/>
        </p:spPr>
        <p:txBody>
          <a:bodyPr wrap="none" rtlCol="0">
            <a:spAutoFit/>
          </a:bodyPr>
          <a:lstStyle/>
          <a:p>
            <a:pPr algn="ctr"/>
            <a:r>
              <a:rPr lang="en-US" sz="1600" dirty="0" smtClean="0">
                <a:latin typeface="+mn-lt"/>
              </a:rPr>
              <a:t>Fairbanks CDA</a:t>
            </a:r>
            <a:endParaRPr lang="en-US" sz="1600" dirty="0">
              <a:latin typeface="+mn-lt"/>
            </a:endParaRPr>
          </a:p>
        </p:txBody>
      </p:sp>
      <p:sp>
        <p:nvSpPr>
          <p:cNvPr id="17" name="TextBox 16"/>
          <p:cNvSpPr txBox="1"/>
          <p:nvPr/>
        </p:nvSpPr>
        <p:spPr>
          <a:xfrm>
            <a:off x="1981200" y="6019800"/>
            <a:ext cx="822085" cy="338554"/>
          </a:xfrm>
          <a:prstGeom prst="rect">
            <a:avLst/>
          </a:prstGeom>
          <a:noFill/>
        </p:spPr>
        <p:txBody>
          <a:bodyPr wrap="none" rtlCol="0">
            <a:spAutoFit/>
          </a:bodyPr>
          <a:lstStyle/>
          <a:p>
            <a:pPr algn="ctr"/>
            <a:r>
              <a:rPr lang="en-US" sz="1600" dirty="0" smtClean="0"/>
              <a:t>NCWCP</a:t>
            </a:r>
            <a:endParaRPr lang="en-US" sz="1600" dirty="0">
              <a:latin typeface="+mn-lt"/>
            </a:endParaRPr>
          </a:p>
        </p:txBody>
      </p:sp>
      <p:pic>
        <p:nvPicPr>
          <p:cNvPr id="18" name="Picture 17" descr="NCWPC.PNG"/>
          <p:cNvPicPr>
            <a:picLocks noChangeAspect="1"/>
          </p:cNvPicPr>
          <p:nvPr/>
        </p:nvPicPr>
        <p:blipFill>
          <a:blip r:embed="rId5" cstate="print"/>
          <a:stretch>
            <a:fillRect/>
          </a:stretch>
        </p:blipFill>
        <p:spPr>
          <a:xfrm>
            <a:off x="685800" y="4100732"/>
            <a:ext cx="3581400" cy="1945894"/>
          </a:xfrm>
          <a:prstGeom prst="rect">
            <a:avLst/>
          </a:prstGeom>
          <a:ln w="15875">
            <a:solidFill>
              <a:schemeClr val="tx1"/>
            </a:solidFill>
          </a:ln>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idx="4294967295"/>
          </p:nvPr>
        </p:nvSpPr>
        <p:spPr>
          <a:xfrm>
            <a:off x="457200" y="152400"/>
            <a:ext cx="8229600" cy="792162"/>
          </a:xfrm>
        </p:spPr>
        <p:txBody>
          <a:bodyPr/>
          <a:lstStyle/>
          <a:p>
            <a:pPr eaLnBrk="1" hangingPunct="1"/>
            <a:r>
              <a:rPr lang="en-US" dirty="0" smtClean="0"/>
              <a:t>Products (Derived &amp; Interpretive)</a:t>
            </a:r>
          </a:p>
        </p:txBody>
      </p:sp>
      <p:sp>
        <p:nvSpPr>
          <p:cNvPr id="27652" name="Rectangle 3"/>
          <p:cNvSpPr>
            <a:spLocks/>
          </p:cNvSpPr>
          <p:nvPr/>
        </p:nvSpPr>
        <p:spPr bwMode="auto">
          <a:xfrm>
            <a:off x="304800" y="990600"/>
            <a:ext cx="5181600" cy="4876800"/>
          </a:xfrm>
          <a:prstGeom prst="rect">
            <a:avLst/>
          </a:prstGeom>
          <a:noFill/>
          <a:ln w="9525">
            <a:noFill/>
            <a:miter lim="800000"/>
            <a:headEnd/>
            <a:tailEnd/>
          </a:ln>
        </p:spPr>
        <p:txBody>
          <a:bodyPr/>
          <a:lstStyle/>
          <a:p>
            <a:pPr marL="174625" indent="-174625">
              <a:spcBef>
                <a:spcPts val="400"/>
              </a:spcBef>
            </a:pPr>
            <a:r>
              <a:rPr lang="en-US" sz="2000" dirty="0" smtClean="0"/>
              <a:t>Atmospheric Chemistry</a:t>
            </a:r>
          </a:p>
          <a:p>
            <a:pPr marL="174625" indent="-174625">
              <a:spcBef>
                <a:spcPts val="400"/>
              </a:spcBef>
            </a:pPr>
            <a:r>
              <a:rPr lang="en-US" sz="2000" dirty="0" smtClean="0"/>
              <a:t>Atmospheric Temperature </a:t>
            </a:r>
          </a:p>
          <a:p>
            <a:pPr marL="174625" indent="-174625">
              <a:spcBef>
                <a:spcPts val="400"/>
              </a:spcBef>
            </a:pPr>
            <a:r>
              <a:rPr lang="en-US" sz="2000" dirty="0" smtClean="0"/>
              <a:t>Fire and Smoke</a:t>
            </a:r>
          </a:p>
          <a:p>
            <a:pPr marL="174625" indent="-174625">
              <a:spcBef>
                <a:spcPts val="400"/>
              </a:spcBef>
            </a:pPr>
            <a:r>
              <a:rPr lang="en-US" sz="2000" dirty="0" smtClean="0"/>
              <a:t>Hurricane Intensity and Position </a:t>
            </a:r>
          </a:p>
          <a:p>
            <a:pPr marL="174625" indent="-174625">
              <a:spcBef>
                <a:spcPts val="400"/>
              </a:spcBef>
            </a:pPr>
            <a:r>
              <a:rPr lang="en-US" sz="2000" dirty="0" smtClean="0"/>
              <a:t>Imagery (e.g. Visible, IR, WV)</a:t>
            </a:r>
          </a:p>
          <a:p>
            <a:pPr marL="174625" indent="-174625">
              <a:spcBef>
                <a:spcPts val="400"/>
              </a:spcBef>
            </a:pPr>
            <a:r>
              <a:rPr lang="en-US" sz="2000" dirty="0" smtClean="0"/>
              <a:t>Land Cover – Ice, Snow, Vegetation</a:t>
            </a:r>
          </a:p>
          <a:p>
            <a:pPr marL="174625" indent="-174625">
              <a:spcBef>
                <a:spcPts val="400"/>
              </a:spcBef>
            </a:pPr>
            <a:r>
              <a:rPr lang="en-US" sz="2000" dirty="0" smtClean="0"/>
              <a:t>Ocean Color</a:t>
            </a:r>
          </a:p>
          <a:p>
            <a:pPr marL="174625" indent="-174625">
              <a:spcBef>
                <a:spcPts val="400"/>
              </a:spcBef>
            </a:pPr>
            <a:r>
              <a:rPr lang="en-US" sz="2000" dirty="0" smtClean="0"/>
              <a:t>Satellite Derived Winds (WS,WD,H)</a:t>
            </a:r>
          </a:p>
          <a:p>
            <a:pPr marL="174625" indent="-174625">
              <a:spcBef>
                <a:spcPts val="400"/>
              </a:spcBef>
            </a:pPr>
            <a:r>
              <a:rPr lang="en-US" sz="2000" dirty="0" smtClean="0"/>
              <a:t>Sea Surface Height &amp; Temperature</a:t>
            </a:r>
          </a:p>
          <a:p>
            <a:pPr marL="174625" indent="-174625">
              <a:spcBef>
                <a:spcPts val="400"/>
              </a:spcBef>
            </a:pPr>
            <a:r>
              <a:rPr lang="en-US" sz="2000" dirty="0" smtClean="0"/>
              <a:t>Sounder Profiles and Imagery</a:t>
            </a:r>
          </a:p>
          <a:p>
            <a:pPr marL="174625" indent="-174625">
              <a:spcBef>
                <a:spcPts val="400"/>
              </a:spcBef>
            </a:pPr>
            <a:r>
              <a:rPr lang="en-US" sz="2000" dirty="0" smtClean="0"/>
              <a:t>Space Weather</a:t>
            </a:r>
          </a:p>
          <a:p>
            <a:pPr marL="174625" indent="-174625">
              <a:spcBef>
                <a:spcPts val="400"/>
              </a:spcBef>
            </a:pPr>
            <a:r>
              <a:rPr lang="en-US" sz="2000" dirty="0" smtClean="0"/>
              <a:t>Volcanic Ash and many more…</a:t>
            </a:r>
          </a:p>
          <a:p>
            <a:pPr marL="174625" indent="-174625">
              <a:spcBef>
                <a:spcPts val="400"/>
              </a:spcBef>
            </a:pPr>
            <a:r>
              <a:rPr lang="en-US" sz="2000" dirty="0" smtClean="0"/>
              <a:t>In 2012:</a:t>
            </a:r>
          </a:p>
          <a:p>
            <a:pPr marL="174625" indent="-174625">
              <a:spcBef>
                <a:spcPts val="400"/>
              </a:spcBef>
            </a:pPr>
            <a:r>
              <a:rPr lang="en-US" sz="2000" dirty="0" smtClean="0"/>
              <a:t>	26 Requests for New Products</a:t>
            </a:r>
          </a:p>
          <a:p>
            <a:pPr marL="174625" indent="-174625">
              <a:spcBef>
                <a:spcPts val="400"/>
              </a:spcBef>
            </a:pPr>
            <a:r>
              <a:rPr lang="en-US" sz="2000" dirty="0" smtClean="0"/>
              <a:t>	10 Promotions of New or Enhanced Products</a:t>
            </a:r>
          </a:p>
        </p:txBody>
      </p:sp>
      <p:pic>
        <p:nvPicPr>
          <p:cNvPr id="27653" name="Picture 9" descr="Cover Art"/>
          <p:cNvPicPr>
            <a:picLocks noChangeAspect="1" noChangeArrowheads="1"/>
          </p:cNvPicPr>
          <p:nvPr/>
        </p:nvPicPr>
        <p:blipFill>
          <a:blip r:embed="rId3" cstate="print"/>
          <a:srcRect/>
          <a:stretch>
            <a:fillRect/>
          </a:stretch>
        </p:blipFill>
        <p:spPr bwMode="auto">
          <a:xfrm>
            <a:off x="4267200" y="1526674"/>
            <a:ext cx="4610100" cy="4368800"/>
          </a:xfrm>
          <a:prstGeom prst="rect">
            <a:avLst/>
          </a:prstGeom>
          <a:ln>
            <a:headEnd/>
            <a:tailEnd/>
          </a:ln>
        </p:spPr>
        <p:style>
          <a:lnRef idx="0">
            <a:schemeClr val="dk1"/>
          </a:lnRef>
          <a:fillRef idx="3">
            <a:schemeClr val="dk1"/>
          </a:fillRef>
          <a:effectRef idx="3">
            <a:schemeClr val="dk1"/>
          </a:effectRef>
          <a:fontRef idx="minor">
            <a:schemeClr val="lt1"/>
          </a:fontRef>
        </p:style>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457200" y="4267200"/>
            <a:ext cx="3166661" cy="2109788"/>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2" name="Title 1"/>
          <p:cNvSpPr>
            <a:spLocks noGrp="1"/>
          </p:cNvSpPr>
          <p:nvPr>
            <p:ph type="title"/>
          </p:nvPr>
        </p:nvSpPr>
        <p:spPr>
          <a:xfrm>
            <a:off x="457200" y="76200"/>
            <a:ext cx="8229600" cy="1020762"/>
          </a:xfrm>
        </p:spPr>
        <p:txBody>
          <a:bodyPr/>
          <a:lstStyle/>
          <a:p>
            <a:r>
              <a:rPr lang="en-US" dirty="0" smtClean="0"/>
              <a:t>Direct Broadcast Services</a:t>
            </a:r>
            <a:endParaRPr lang="en-US" dirty="0"/>
          </a:p>
        </p:txBody>
      </p:sp>
      <p:sp>
        <p:nvSpPr>
          <p:cNvPr id="3" name="Content Placeholder 2"/>
          <p:cNvSpPr>
            <a:spLocks noGrp="1"/>
          </p:cNvSpPr>
          <p:nvPr>
            <p:ph idx="1"/>
          </p:nvPr>
        </p:nvSpPr>
        <p:spPr>
          <a:xfrm>
            <a:off x="381000" y="990600"/>
            <a:ext cx="8534400" cy="5030787"/>
          </a:xfrm>
        </p:spPr>
        <p:txBody>
          <a:bodyPr>
            <a:normAutofit/>
          </a:bodyPr>
          <a:lstStyle/>
          <a:p>
            <a:pPr marL="171450" indent="-171450">
              <a:spcBef>
                <a:spcPts val="600"/>
              </a:spcBef>
              <a:buNone/>
            </a:pPr>
            <a:r>
              <a:rPr lang="en-US" sz="2000" dirty="0" smtClean="0"/>
              <a:t>SARSAT (Search and Rescue Satellite Aided Tracking)</a:t>
            </a:r>
          </a:p>
          <a:p>
            <a:pPr marL="171450" indent="-171450">
              <a:spcBef>
                <a:spcPts val="600"/>
              </a:spcBef>
              <a:buNone/>
            </a:pPr>
            <a:r>
              <a:rPr lang="en-US" sz="2000" dirty="0" smtClean="0"/>
              <a:t>Argos (Global Data Collection and Relay System)</a:t>
            </a:r>
          </a:p>
          <a:p>
            <a:pPr marL="171450" indent="-171450">
              <a:spcBef>
                <a:spcPts val="600"/>
              </a:spcBef>
              <a:buNone/>
            </a:pPr>
            <a:r>
              <a:rPr lang="en-US" sz="2000" dirty="0" smtClean="0"/>
              <a:t>GOES DCS (Data Collection System)</a:t>
            </a:r>
          </a:p>
          <a:p>
            <a:pPr marL="171450" indent="-171450">
              <a:spcBef>
                <a:spcPts val="600"/>
              </a:spcBef>
              <a:buNone/>
            </a:pPr>
            <a:r>
              <a:rPr lang="en-US" sz="2000" dirty="0" smtClean="0"/>
              <a:t>Broadcast Services</a:t>
            </a:r>
          </a:p>
          <a:p>
            <a:pPr marL="342900" lvl="1" indent="-171450">
              <a:spcBef>
                <a:spcPts val="600"/>
              </a:spcBef>
              <a:buNone/>
            </a:pPr>
            <a:r>
              <a:rPr lang="en-US" sz="2000" dirty="0" smtClean="0"/>
              <a:t>	Geonetcast</a:t>
            </a:r>
          </a:p>
          <a:p>
            <a:pPr marL="342900" lvl="1" indent="-171450">
              <a:spcBef>
                <a:spcPts val="600"/>
              </a:spcBef>
              <a:buNone/>
            </a:pPr>
            <a:r>
              <a:rPr lang="en-US" sz="2000" dirty="0" smtClean="0"/>
              <a:t>	EMWIN (Emergency Managers Weather Information Network)</a:t>
            </a:r>
          </a:p>
          <a:p>
            <a:pPr marL="342900" lvl="1" indent="-171450">
              <a:spcBef>
                <a:spcPts val="600"/>
              </a:spcBef>
              <a:buNone/>
            </a:pPr>
            <a:r>
              <a:rPr lang="en-US" sz="2000" dirty="0" smtClean="0"/>
              <a:t>	GVAR (GOES </a:t>
            </a:r>
            <a:r>
              <a:rPr lang="en-US" sz="2000" dirty="0" err="1" smtClean="0"/>
              <a:t>VARiable</a:t>
            </a:r>
            <a:r>
              <a:rPr lang="en-US" sz="2000" dirty="0" smtClean="0"/>
              <a:t> data transmission format)</a:t>
            </a:r>
          </a:p>
          <a:p>
            <a:pPr marL="342900" lvl="1" indent="-171450">
              <a:spcBef>
                <a:spcPts val="600"/>
              </a:spcBef>
              <a:buNone/>
            </a:pPr>
            <a:r>
              <a:rPr lang="en-US" sz="2000" dirty="0" smtClean="0"/>
              <a:t>	and others… (e.g. International HRPT, GOES LRIT)</a:t>
            </a:r>
          </a:p>
          <a:p>
            <a:pPr marL="342900" lvl="1" indent="-171450">
              <a:spcBef>
                <a:spcPts val="600"/>
              </a:spcBef>
              <a:buNone/>
            </a:pPr>
            <a:endParaRPr lang="en-US" sz="2000" dirty="0"/>
          </a:p>
        </p:txBody>
      </p:sp>
      <p:pic>
        <p:nvPicPr>
          <p:cNvPr id="5" name="Picture 4" descr="Northern Belle rescue  - USCG.jpg"/>
          <p:cNvPicPr>
            <a:picLocks noChangeAspect="1"/>
          </p:cNvPicPr>
          <p:nvPr/>
        </p:nvPicPr>
        <p:blipFill>
          <a:blip r:embed="rId4" cstate="print"/>
          <a:srcRect l="12600" t="30769" r="10000" b="4895"/>
          <a:stretch>
            <a:fillRect/>
          </a:stretch>
        </p:blipFill>
        <p:spPr>
          <a:xfrm>
            <a:off x="5991726" y="1066800"/>
            <a:ext cx="2743200" cy="1630326"/>
          </a:xfrm>
          <a:prstGeom prst="rect">
            <a:avLst/>
          </a:prstGeom>
        </p:spPr>
        <p:style>
          <a:lnRef idx="0">
            <a:schemeClr val="dk1"/>
          </a:lnRef>
          <a:fillRef idx="3">
            <a:schemeClr val="dk1"/>
          </a:fillRef>
          <a:effectRef idx="3">
            <a:schemeClr val="dk1"/>
          </a:effectRef>
          <a:fontRef idx="minor">
            <a:schemeClr val="lt1"/>
          </a:fontRef>
        </p:style>
      </p:pic>
      <p:pic>
        <p:nvPicPr>
          <p:cNvPr id="1029" name="Picture 5"/>
          <p:cNvPicPr>
            <a:picLocks noChangeAspect="1" noChangeArrowheads="1"/>
          </p:cNvPicPr>
          <p:nvPr/>
        </p:nvPicPr>
        <p:blipFill>
          <a:blip r:embed="rId5" cstate="print"/>
          <a:srcRect b="26761"/>
          <a:stretch>
            <a:fillRect/>
          </a:stretch>
        </p:blipFill>
        <p:spPr bwMode="auto">
          <a:xfrm>
            <a:off x="4391526" y="4251877"/>
            <a:ext cx="4324565" cy="214892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8" descr="Hx HRPT.jpg"/>
          <p:cNvPicPr>
            <a:picLocks noChangeAspect="1"/>
          </p:cNvPicPr>
          <p:nvPr/>
        </p:nvPicPr>
        <p:blipFill>
          <a:blip r:embed="rId6" cstate="print"/>
          <a:stretch>
            <a:fillRect/>
          </a:stretch>
        </p:blipFill>
        <p:spPr>
          <a:xfrm>
            <a:off x="7515726" y="2895600"/>
            <a:ext cx="1218459" cy="1201969"/>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457200" y="152400"/>
            <a:ext cx="8229600" cy="1143000"/>
          </a:xfrm>
        </p:spPr>
        <p:txBody>
          <a:bodyPr/>
          <a:lstStyle/>
          <a:p>
            <a:pPr eaLnBrk="1" hangingPunct="1"/>
            <a:r>
              <a:rPr lang="en-US" dirty="0" smtClean="0"/>
              <a:t>Data Access Services</a:t>
            </a:r>
          </a:p>
        </p:txBody>
      </p:sp>
      <p:sp>
        <p:nvSpPr>
          <p:cNvPr id="6" name="Content Placeholder 5"/>
          <p:cNvSpPr>
            <a:spLocks noGrp="1"/>
          </p:cNvSpPr>
          <p:nvPr>
            <p:ph idx="1"/>
          </p:nvPr>
        </p:nvSpPr>
        <p:spPr>
          <a:xfrm>
            <a:off x="457200" y="1447800"/>
            <a:ext cx="8229600" cy="5029200"/>
          </a:xfrm>
        </p:spPr>
        <p:txBody>
          <a:bodyPr>
            <a:normAutofit fontScale="85000" lnSpcReduction="10000"/>
          </a:bodyPr>
          <a:lstStyle/>
          <a:p>
            <a:r>
              <a:rPr lang="en-US" dirty="0" smtClean="0"/>
              <a:t>Current Access Services (in addition to Direct Broadcast)</a:t>
            </a:r>
          </a:p>
          <a:p>
            <a:pPr lvl="1"/>
            <a:r>
              <a:rPr lang="en-US" dirty="0" smtClean="0"/>
              <a:t>Data Distribution Service (DDS) - sFTP push/pull from secure accounts</a:t>
            </a:r>
          </a:p>
          <a:p>
            <a:pPr lvl="1"/>
            <a:r>
              <a:rPr lang="en-US" dirty="0" smtClean="0"/>
              <a:t>NWS Telecommunications Gateway - in BUFR (Binary Universal Format) format</a:t>
            </a:r>
          </a:p>
          <a:p>
            <a:pPr lvl="1"/>
            <a:r>
              <a:rPr lang="en-US" dirty="0" smtClean="0"/>
              <a:t>GINI (GOES Ingest and NOAAPORT Interface) / NOAAPORT for Advanced Weather Interactive Processing System (AWIPS)</a:t>
            </a:r>
          </a:p>
          <a:p>
            <a:pPr lvl="1"/>
            <a:r>
              <a:rPr lang="en-US" dirty="0" smtClean="0"/>
              <a:t>SATEPSDIST – GOES, POES, and Derived Products</a:t>
            </a:r>
          </a:p>
          <a:p>
            <a:pPr lvl="1"/>
            <a:r>
              <a:rPr lang="en-US" dirty="0" smtClean="0"/>
              <a:t>Websites</a:t>
            </a:r>
          </a:p>
          <a:p>
            <a:r>
              <a:rPr lang="en-US" dirty="0" smtClean="0"/>
              <a:t>Archival</a:t>
            </a:r>
          </a:p>
          <a:p>
            <a:pPr lvl="1"/>
            <a:r>
              <a:rPr lang="en-US" dirty="0" smtClean="0"/>
              <a:t>NODC, NGDC, and NCDC archive data products using CLASS</a:t>
            </a:r>
          </a:p>
          <a:p>
            <a:endParaRPr lang="en-US" dirty="0"/>
          </a:p>
        </p:txBody>
      </p:sp>
      <p:pic>
        <p:nvPicPr>
          <p:cNvPr id="8" name="Picture 74" descr="http://www.faqs.org/photo-dict/photofiles/list/8999/12280server_room.jpg"/>
          <p:cNvPicPr>
            <a:picLocks noChangeArrowheads="1"/>
          </p:cNvPicPr>
          <p:nvPr/>
        </p:nvPicPr>
        <p:blipFill>
          <a:blip r:embed="rId3" cstate="print"/>
          <a:srcRect/>
          <a:stretch>
            <a:fillRect/>
          </a:stretch>
        </p:blipFill>
        <p:spPr bwMode="auto">
          <a:xfrm>
            <a:off x="7470648" y="228600"/>
            <a:ext cx="1216152" cy="1042416"/>
          </a:xfrm>
          <a:prstGeom prst="rect">
            <a:avLst/>
          </a:prstGeom>
        </p:spPr>
        <p:style>
          <a:lnRef idx="0">
            <a:schemeClr val="dk1"/>
          </a:lnRef>
          <a:fillRef idx="3">
            <a:schemeClr val="dk1"/>
          </a:fillRef>
          <a:effectRef idx="3">
            <a:schemeClr val="dk1"/>
          </a:effectRef>
          <a:fontRef idx="minor">
            <a:schemeClr val="lt1"/>
          </a:fontRef>
        </p:style>
      </p:pic>
      <p:pic>
        <p:nvPicPr>
          <p:cNvPr id="9" name="Picture 608" descr="goes10ant"/>
          <p:cNvPicPr>
            <a:picLocks noChangeAspect="1" noChangeArrowheads="1"/>
          </p:cNvPicPr>
          <p:nvPr/>
        </p:nvPicPr>
        <p:blipFill>
          <a:blip r:embed="rId4" cstate="print"/>
          <a:srcRect/>
          <a:stretch>
            <a:fillRect/>
          </a:stretch>
        </p:blipFill>
        <p:spPr bwMode="auto">
          <a:xfrm>
            <a:off x="457200" y="228600"/>
            <a:ext cx="1214919" cy="1042937"/>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457200" y="76200"/>
            <a:ext cx="8229600" cy="792163"/>
          </a:xfrm>
        </p:spPr>
        <p:txBody>
          <a:bodyPr>
            <a:normAutofit fontScale="90000"/>
          </a:bodyPr>
          <a:lstStyle/>
          <a:p>
            <a:pPr eaLnBrk="1" hangingPunct="1"/>
            <a:r>
              <a:rPr lang="en-US" dirty="0" smtClean="0"/>
              <a:t>User Community Data Access (1 of 2)</a:t>
            </a:r>
          </a:p>
        </p:txBody>
      </p:sp>
      <p:sp>
        <p:nvSpPr>
          <p:cNvPr id="13315" name="Content Placeholder 6"/>
          <p:cNvSpPr>
            <a:spLocks noGrp="1"/>
          </p:cNvSpPr>
          <p:nvPr>
            <p:ph idx="1"/>
          </p:nvPr>
        </p:nvSpPr>
        <p:spPr>
          <a:xfrm>
            <a:off x="533400" y="1096963"/>
            <a:ext cx="8229600" cy="5532437"/>
          </a:xfrm>
        </p:spPr>
        <p:txBody>
          <a:bodyPr>
            <a:normAutofit/>
          </a:bodyPr>
          <a:lstStyle/>
          <a:p>
            <a:pPr marL="0" indent="0" eaLnBrk="1" hangingPunct="1">
              <a:lnSpc>
                <a:spcPct val="80000"/>
              </a:lnSpc>
              <a:buFont typeface="Arial" charset="0"/>
              <a:buNone/>
            </a:pPr>
            <a:r>
              <a:rPr lang="en-US" sz="2400" dirty="0" smtClean="0"/>
              <a:t>National Weather Service (NWS)</a:t>
            </a:r>
            <a:r>
              <a:rPr lang="en-US" sz="2000" dirty="0" smtClean="0"/>
              <a:t> </a:t>
            </a:r>
          </a:p>
          <a:p>
            <a:pPr marL="457200" lvl="1" indent="0" eaLnBrk="1" hangingPunct="1">
              <a:lnSpc>
                <a:spcPct val="80000"/>
              </a:lnSpc>
              <a:buFont typeface="Arial" charset="0"/>
              <a:buNone/>
            </a:pPr>
            <a:r>
              <a:rPr lang="en-US" sz="1800" dirty="0" smtClean="0"/>
              <a:t>National Centers for Environmental Prediction (NCEP) </a:t>
            </a:r>
          </a:p>
          <a:p>
            <a:pPr lvl="2" eaLnBrk="1" hangingPunct="1">
              <a:lnSpc>
                <a:spcPct val="80000"/>
              </a:lnSpc>
              <a:buFont typeface="Arial" charset="0"/>
              <a:buNone/>
            </a:pPr>
            <a:r>
              <a:rPr lang="en-US" sz="1400" dirty="0" smtClean="0"/>
              <a:t>via N-AWIPS, AWIPS, Direct Broadcast, sFTP, Internet, ADDE (Abstract Data Distribution Environment) </a:t>
            </a:r>
          </a:p>
          <a:p>
            <a:pPr marL="457200" lvl="1" indent="0" eaLnBrk="1" hangingPunct="1">
              <a:lnSpc>
                <a:spcPct val="80000"/>
              </a:lnSpc>
              <a:buFont typeface="Arial" charset="0"/>
              <a:buNone/>
            </a:pPr>
            <a:r>
              <a:rPr lang="en-US" sz="1800" dirty="0" smtClean="0"/>
              <a:t>Weather Forecast Offices and River Forecast Centers</a:t>
            </a:r>
          </a:p>
          <a:p>
            <a:pPr lvl="2" eaLnBrk="1" hangingPunct="1">
              <a:lnSpc>
                <a:spcPct val="80000"/>
              </a:lnSpc>
              <a:buFont typeface="Arial" charset="0"/>
              <a:buNone/>
            </a:pPr>
            <a:r>
              <a:rPr lang="en-US" sz="1400" dirty="0" smtClean="0"/>
              <a:t>via AWIPS (Advanced Weather Interactive Processing System) and Internet</a:t>
            </a:r>
          </a:p>
          <a:p>
            <a:pPr marL="0" indent="0" eaLnBrk="1" hangingPunct="1">
              <a:lnSpc>
                <a:spcPct val="80000"/>
              </a:lnSpc>
              <a:buFont typeface="Arial" charset="0"/>
              <a:buNone/>
            </a:pPr>
            <a:r>
              <a:rPr lang="en-US" sz="1400" dirty="0" smtClean="0"/>
              <a:t>	</a:t>
            </a:r>
          </a:p>
          <a:p>
            <a:pPr marL="0" indent="0" eaLnBrk="1" hangingPunct="1">
              <a:lnSpc>
                <a:spcPct val="80000"/>
              </a:lnSpc>
              <a:buFont typeface="Arial" charset="0"/>
              <a:buNone/>
            </a:pPr>
            <a:r>
              <a:rPr lang="en-US" sz="2400" dirty="0" smtClean="0"/>
              <a:t>National Ocean Service (NOS) </a:t>
            </a:r>
          </a:p>
          <a:p>
            <a:pPr lvl="2" eaLnBrk="1" hangingPunct="1">
              <a:lnSpc>
                <a:spcPct val="80000"/>
              </a:lnSpc>
              <a:buFont typeface="Arial" charset="0"/>
              <a:buNone/>
            </a:pPr>
            <a:r>
              <a:rPr lang="en-US" sz="1400" dirty="0" smtClean="0"/>
              <a:t>via Internet and sFTP (secure File Transfer Protocol)</a:t>
            </a:r>
          </a:p>
          <a:p>
            <a:pPr marL="0" indent="0" eaLnBrk="1" hangingPunct="1">
              <a:lnSpc>
                <a:spcPct val="80000"/>
              </a:lnSpc>
              <a:buFont typeface="Arial" charset="0"/>
              <a:buNone/>
            </a:pPr>
            <a:endParaRPr lang="en-US" sz="1400" dirty="0" smtClean="0"/>
          </a:p>
          <a:p>
            <a:pPr marL="0" indent="0" eaLnBrk="1" hangingPunct="1">
              <a:lnSpc>
                <a:spcPct val="80000"/>
              </a:lnSpc>
              <a:buFont typeface="Arial" charset="0"/>
              <a:buNone/>
            </a:pPr>
            <a:r>
              <a:rPr lang="en-US" sz="2400" dirty="0" smtClean="0"/>
              <a:t>National Marine Fisheries Service (NMFS)</a:t>
            </a:r>
          </a:p>
          <a:p>
            <a:pPr lvl="2" eaLnBrk="1" hangingPunct="1">
              <a:lnSpc>
                <a:spcPct val="80000"/>
              </a:lnSpc>
              <a:buFont typeface="Arial" charset="0"/>
              <a:buNone/>
            </a:pPr>
            <a:r>
              <a:rPr lang="en-US" sz="1400" dirty="0" smtClean="0"/>
              <a:t>via Internet and sFTP</a:t>
            </a:r>
          </a:p>
          <a:p>
            <a:pPr marL="0" indent="0" eaLnBrk="1" hangingPunct="1">
              <a:lnSpc>
                <a:spcPct val="80000"/>
              </a:lnSpc>
              <a:buFont typeface="Arial" charset="0"/>
              <a:buNone/>
            </a:pPr>
            <a:r>
              <a:rPr lang="en-US" sz="1400" dirty="0" smtClean="0"/>
              <a:t>	</a:t>
            </a:r>
          </a:p>
          <a:p>
            <a:pPr marL="0" indent="0" eaLnBrk="1" hangingPunct="1">
              <a:lnSpc>
                <a:spcPct val="80000"/>
              </a:lnSpc>
              <a:buFont typeface="Arial" charset="0"/>
              <a:buNone/>
            </a:pPr>
            <a:r>
              <a:rPr lang="en-US" sz="2400" dirty="0" smtClean="0"/>
              <a:t>Federal</a:t>
            </a:r>
          </a:p>
          <a:p>
            <a:pPr marL="457200" lvl="1" indent="0" eaLnBrk="1" hangingPunct="1">
              <a:lnSpc>
                <a:spcPct val="80000"/>
              </a:lnSpc>
              <a:buFont typeface="Arial" charset="0"/>
              <a:buNone/>
            </a:pPr>
            <a:r>
              <a:rPr lang="en-US" sz="1800" dirty="0" smtClean="0"/>
              <a:t>DoD, DoI, DoT, USDA, EPA, NASA, FEMA, NTSB, USGS, USFS</a:t>
            </a:r>
          </a:p>
          <a:p>
            <a:pPr marL="457200" lvl="1" indent="0" eaLnBrk="1" hangingPunct="1">
              <a:lnSpc>
                <a:spcPct val="80000"/>
              </a:lnSpc>
              <a:buFont typeface="Arial" charset="0"/>
              <a:buNone/>
            </a:pPr>
            <a:r>
              <a:rPr lang="en-US" sz="1400" dirty="0" smtClean="0"/>
              <a:t>	via</a:t>
            </a:r>
            <a:r>
              <a:rPr lang="en-US" sz="2000" dirty="0" smtClean="0"/>
              <a:t> </a:t>
            </a:r>
            <a:r>
              <a:rPr lang="en-US" sz="1400" dirty="0" smtClean="0"/>
              <a:t>Shared Processing (DAPE), Internet, sFTP, Direct Broadcast, NOAAPORT, ADDE</a:t>
            </a:r>
          </a:p>
          <a:p>
            <a:pPr marL="0" indent="0" eaLnBrk="1" hangingPunct="1">
              <a:lnSpc>
                <a:spcPct val="80000"/>
              </a:lnSpc>
              <a:buFont typeface="Arial" charset="0"/>
              <a:buNone/>
            </a:pPr>
            <a:r>
              <a:rPr lang="en-US" sz="1400" dirty="0" smtClean="0"/>
              <a:t>	</a:t>
            </a:r>
          </a:p>
          <a:p>
            <a:pPr marL="0" indent="0" eaLnBrk="1" hangingPunct="1">
              <a:lnSpc>
                <a:spcPct val="80000"/>
              </a:lnSpc>
              <a:buFont typeface="Arial" charset="0"/>
              <a:buNone/>
            </a:pPr>
            <a:r>
              <a:rPr lang="en-US" sz="2400" dirty="0" smtClean="0"/>
              <a:t>International</a:t>
            </a:r>
          </a:p>
          <a:p>
            <a:pPr marL="457200" lvl="1" indent="0" eaLnBrk="1" hangingPunct="1">
              <a:lnSpc>
                <a:spcPct val="80000"/>
              </a:lnSpc>
              <a:buFont typeface="Arial" charset="0"/>
              <a:buNone/>
            </a:pPr>
            <a:r>
              <a:rPr lang="en-US" sz="1800" dirty="0" smtClean="0"/>
              <a:t>EUMETSAT, ECMWF, UKMET, JMA, KMA, CNES, ESA, ISRO, CMA, NPSO, CSA</a:t>
            </a:r>
          </a:p>
          <a:p>
            <a:pPr lvl="2" eaLnBrk="1" hangingPunct="1">
              <a:lnSpc>
                <a:spcPct val="80000"/>
              </a:lnSpc>
              <a:buFont typeface="Arial" charset="0"/>
              <a:buNone/>
            </a:pPr>
            <a:r>
              <a:rPr lang="en-US" sz="1400" dirty="0" smtClean="0"/>
              <a:t>via Direct Broadcast, Internet, ADDE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6"/>
          <p:cNvSpPr>
            <a:spLocks noGrp="1"/>
          </p:cNvSpPr>
          <p:nvPr>
            <p:ph idx="1"/>
          </p:nvPr>
        </p:nvSpPr>
        <p:spPr>
          <a:xfrm>
            <a:off x="381000" y="1143000"/>
            <a:ext cx="8458200" cy="5334000"/>
          </a:xfrm>
        </p:spPr>
        <p:txBody>
          <a:bodyPr>
            <a:normAutofit lnSpcReduction="10000"/>
          </a:bodyPr>
          <a:lstStyle/>
          <a:p>
            <a:pPr eaLnBrk="1" hangingPunct="1">
              <a:lnSpc>
                <a:spcPct val="80000"/>
              </a:lnSpc>
              <a:buNone/>
            </a:pPr>
            <a:r>
              <a:rPr lang="en-US" sz="2400" dirty="0" smtClean="0"/>
              <a:t>	Private Industry</a:t>
            </a:r>
          </a:p>
          <a:p>
            <a:pPr lvl="1" eaLnBrk="1" hangingPunct="1">
              <a:lnSpc>
                <a:spcPct val="80000"/>
              </a:lnSpc>
              <a:buNone/>
            </a:pPr>
            <a:r>
              <a:rPr lang="en-US" sz="2000" dirty="0" smtClean="0"/>
              <a:t>	Forecasters, Airlines, Research Organizations</a:t>
            </a:r>
          </a:p>
          <a:p>
            <a:pPr lvl="2" eaLnBrk="1" hangingPunct="1">
              <a:lnSpc>
                <a:spcPct val="80000"/>
              </a:lnSpc>
              <a:buNone/>
            </a:pPr>
            <a:r>
              <a:rPr lang="en-US" sz="1800" dirty="0" smtClean="0"/>
              <a:t>	via Direct Broadcast, NOAAPORT, Internet, ADDE</a:t>
            </a:r>
          </a:p>
          <a:p>
            <a:pPr eaLnBrk="1" hangingPunct="1">
              <a:lnSpc>
                <a:spcPct val="80000"/>
              </a:lnSpc>
            </a:pPr>
            <a:endParaRPr lang="en-US" sz="2200" dirty="0" smtClean="0"/>
          </a:p>
          <a:p>
            <a:pPr eaLnBrk="1" hangingPunct="1">
              <a:lnSpc>
                <a:spcPct val="80000"/>
              </a:lnSpc>
              <a:buNone/>
            </a:pPr>
            <a:r>
              <a:rPr lang="en-US" sz="2400" dirty="0" smtClean="0"/>
              <a:t>	Universities and Cooperative Institutes</a:t>
            </a:r>
          </a:p>
          <a:p>
            <a:pPr lvl="2" eaLnBrk="1" hangingPunct="1">
              <a:lnSpc>
                <a:spcPct val="80000"/>
              </a:lnSpc>
              <a:buNone/>
            </a:pPr>
            <a:r>
              <a:rPr lang="en-US" sz="1800" dirty="0" smtClean="0"/>
              <a:t>	via Direct Broadcast, NOAAPORT, Internet, ADDE</a:t>
            </a:r>
          </a:p>
          <a:p>
            <a:pPr eaLnBrk="1" hangingPunct="1">
              <a:lnSpc>
                <a:spcPct val="80000"/>
              </a:lnSpc>
            </a:pPr>
            <a:endParaRPr lang="en-US" sz="2200" dirty="0" smtClean="0"/>
          </a:p>
          <a:p>
            <a:pPr eaLnBrk="1" hangingPunct="1">
              <a:lnSpc>
                <a:spcPct val="80000"/>
              </a:lnSpc>
              <a:buNone/>
            </a:pPr>
            <a:r>
              <a:rPr lang="en-US" sz="2400" dirty="0" smtClean="0"/>
              <a:t>	International Meteorological Services</a:t>
            </a:r>
          </a:p>
          <a:p>
            <a:pPr lvl="1" eaLnBrk="1" hangingPunct="1">
              <a:lnSpc>
                <a:spcPct val="80000"/>
              </a:lnSpc>
              <a:buNone/>
            </a:pPr>
            <a:r>
              <a:rPr lang="en-US" sz="2000" dirty="0" smtClean="0"/>
              <a:t>	Central and South America, New Zealand, France; Research institutions, Volcanic Ash Advisory Centers. Media and Private Users</a:t>
            </a:r>
          </a:p>
          <a:p>
            <a:pPr lvl="2" eaLnBrk="1" hangingPunct="1">
              <a:lnSpc>
                <a:spcPct val="80000"/>
              </a:lnSpc>
              <a:buNone/>
            </a:pPr>
            <a:r>
              <a:rPr lang="en-US" sz="1800" dirty="0" smtClean="0"/>
              <a:t>	via Direct Broadcast, NOAAPORT, GeoNetCast</a:t>
            </a:r>
          </a:p>
          <a:p>
            <a:pPr eaLnBrk="1" hangingPunct="1">
              <a:lnSpc>
                <a:spcPct val="80000"/>
              </a:lnSpc>
            </a:pPr>
            <a:endParaRPr lang="en-US" sz="2200" dirty="0" smtClean="0"/>
          </a:p>
          <a:p>
            <a:pPr eaLnBrk="1" hangingPunct="1">
              <a:lnSpc>
                <a:spcPct val="80000"/>
              </a:lnSpc>
              <a:buNone/>
            </a:pPr>
            <a:r>
              <a:rPr lang="en-US" sz="2400" dirty="0" smtClean="0"/>
              <a:t>	General Public</a:t>
            </a:r>
          </a:p>
          <a:p>
            <a:pPr lvl="2" eaLnBrk="1" hangingPunct="1">
              <a:lnSpc>
                <a:spcPct val="80000"/>
              </a:lnSpc>
              <a:buNone/>
            </a:pPr>
            <a:r>
              <a:rPr lang="en-US" sz="1800" dirty="0" smtClean="0"/>
              <a:t>	via Internet, ADDE (with approved Data Access Request or via anonymous FTP servers or via </a:t>
            </a:r>
            <a:r>
              <a:rPr lang="en-US" sz="1800" dirty="0" err="1" smtClean="0"/>
              <a:t>McIDAS</a:t>
            </a:r>
            <a:r>
              <a:rPr lang="en-US" sz="1800" dirty="0" smtClean="0"/>
              <a:t>-V)</a:t>
            </a:r>
          </a:p>
          <a:p>
            <a:pPr lvl="2" eaLnBrk="1" hangingPunct="1">
              <a:lnSpc>
                <a:spcPct val="80000"/>
              </a:lnSpc>
            </a:pPr>
            <a:endParaRPr lang="en-US" sz="1800" dirty="0" smtClean="0"/>
          </a:p>
          <a:p>
            <a:pPr lvl="2" eaLnBrk="1" hangingPunct="1">
              <a:lnSpc>
                <a:spcPct val="80000"/>
              </a:lnSpc>
            </a:pPr>
            <a:r>
              <a:rPr lang="en-US" sz="1800" dirty="0" smtClean="0"/>
              <a:t>Public demand for GOES imagery during a land falling hurricane can account for as much as 300 million web site “hits” per week, and over 10 Tb of data served!</a:t>
            </a:r>
          </a:p>
        </p:txBody>
      </p:sp>
      <p:sp>
        <p:nvSpPr>
          <p:cNvPr id="5" name="Title 3"/>
          <p:cNvSpPr txBox="1">
            <a:spLocks/>
          </p:cNvSpPr>
          <p:nvPr/>
        </p:nvSpPr>
        <p:spPr>
          <a:xfrm>
            <a:off x="457200" y="76200"/>
            <a:ext cx="8229600" cy="792163"/>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User Community Data Access (2 of 2)</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9144000" cy="646331"/>
          </a:xfrm>
          <a:prstGeom prst="rect">
            <a:avLst/>
          </a:prstGeom>
        </p:spPr>
        <p:txBody>
          <a:bodyPr wrap="square">
            <a:spAutoFit/>
          </a:bodyPr>
          <a:lstStyle/>
          <a:p>
            <a:pPr algn="ctr">
              <a:spcBef>
                <a:spcPct val="20000"/>
              </a:spcBef>
            </a:pPr>
            <a:r>
              <a:rPr lang="en-US" sz="3600" dirty="0" smtClean="0">
                <a:effectLst/>
                <a:latin typeface="+mj-lt"/>
              </a:rPr>
              <a:t>Interpretive Analyses for Hazard Mitigation</a:t>
            </a:r>
            <a:endParaRPr lang="en-US" sz="3600" dirty="0">
              <a:effectLst/>
              <a:latin typeface="+mj-lt"/>
            </a:endParaRPr>
          </a:p>
        </p:txBody>
      </p:sp>
      <p:pic>
        <p:nvPicPr>
          <p:cNvPr id="7" name="Picture 7"/>
          <p:cNvPicPr>
            <a:picLocks noChangeAspect="1" noChangeArrowheads="1"/>
          </p:cNvPicPr>
          <p:nvPr/>
        </p:nvPicPr>
        <p:blipFill>
          <a:blip r:embed="rId3" cstate="print"/>
          <a:srcRect/>
          <a:stretch>
            <a:fillRect/>
          </a:stretch>
        </p:blipFill>
        <p:spPr bwMode="auto">
          <a:xfrm>
            <a:off x="609600" y="1548825"/>
            <a:ext cx="2286000" cy="16256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8" name="Picture 8"/>
          <p:cNvPicPr>
            <a:picLocks noChangeAspect="1" noChangeArrowheads="1"/>
          </p:cNvPicPr>
          <p:nvPr/>
        </p:nvPicPr>
        <p:blipFill>
          <a:blip r:embed="rId4" cstate="print"/>
          <a:srcRect r="1802" b="1282"/>
          <a:stretch>
            <a:fillRect/>
          </a:stretch>
        </p:blipFill>
        <p:spPr bwMode="auto">
          <a:xfrm>
            <a:off x="3429000" y="1548825"/>
            <a:ext cx="2286000" cy="16764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7"/>
          <p:cNvPicPr>
            <a:picLocks noChangeAspect="1" noChangeArrowheads="1"/>
          </p:cNvPicPr>
          <p:nvPr/>
        </p:nvPicPr>
        <p:blipFill>
          <a:blip r:embed="rId5" cstate="print"/>
          <a:srcRect/>
          <a:stretch>
            <a:fillRect/>
          </a:stretch>
        </p:blipFill>
        <p:spPr bwMode="auto">
          <a:xfrm>
            <a:off x="6248400" y="1548825"/>
            <a:ext cx="2209800" cy="1604749"/>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10" name="Picture 6" descr="SOUF-VIS-5"/>
          <p:cNvPicPr>
            <a:picLocks noChangeAspect="1" noChangeArrowheads="1"/>
          </p:cNvPicPr>
          <p:nvPr/>
        </p:nvPicPr>
        <p:blipFill>
          <a:blip r:embed="rId6" cstate="print"/>
          <a:srcRect/>
          <a:stretch>
            <a:fillRect/>
          </a:stretch>
        </p:blipFill>
        <p:spPr bwMode="auto">
          <a:xfrm>
            <a:off x="4832132" y="4063425"/>
            <a:ext cx="2362200" cy="1600200"/>
          </a:xfrm>
          <a:prstGeom prst="rect">
            <a:avLst/>
          </a:prstGeom>
        </p:spPr>
        <p:style>
          <a:lnRef idx="0">
            <a:schemeClr val="dk1"/>
          </a:lnRef>
          <a:fillRef idx="3">
            <a:schemeClr val="dk1"/>
          </a:fillRef>
          <a:effectRef idx="3">
            <a:schemeClr val="dk1"/>
          </a:effectRef>
          <a:fontRef idx="minor">
            <a:schemeClr val="lt1"/>
          </a:fontRef>
        </p:style>
      </p:pic>
      <p:grpSp>
        <p:nvGrpSpPr>
          <p:cNvPr id="2" name="Group 26"/>
          <p:cNvGrpSpPr/>
          <p:nvPr/>
        </p:nvGrpSpPr>
        <p:grpSpPr>
          <a:xfrm>
            <a:off x="1981200" y="4063425"/>
            <a:ext cx="2362200" cy="1600201"/>
            <a:chOff x="3581400" y="4572000"/>
            <a:chExt cx="2362200" cy="1600201"/>
          </a:xfrm>
        </p:grpSpPr>
        <p:pic>
          <p:nvPicPr>
            <p:cNvPr id="17" name="Picture 57" descr="ASAR_WSM_20100426_1558"/>
            <p:cNvPicPr>
              <a:picLocks noChangeAspect="1" noChangeArrowheads="1"/>
            </p:cNvPicPr>
            <p:nvPr/>
          </p:nvPicPr>
          <p:blipFill>
            <a:blip r:embed="rId7" cstate="print"/>
            <a:srcRect/>
            <a:stretch>
              <a:fillRect/>
            </a:stretch>
          </p:blipFill>
          <p:spPr bwMode="auto">
            <a:xfrm>
              <a:off x="3581400" y="4572000"/>
              <a:ext cx="2362200" cy="1588892"/>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18" name="Oval 14"/>
            <p:cNvSpPr>
              <a:spLocks noChangeArrowheads="1"/>
            </p:cNvSpPr>
            <p:nvPr/>
          </p:nvSpPr>
          <p:spPr bwMode="auto">
            <a:xfrm rot="20550255">
              <a:off x="4980880" y="5510634"/>
              <a:ext cx="947341" cy="610677"/>
            </a:xfrm>
            <a:prstGeom prst="ellipse">
              <a:avLst/>
            </a:prstGeom>
            <a:noFill/>
            <a:ln w="19050">
              <a:solidFill>
                <a:srgbClr val="FFFF00"/>
              </a:solidFill>
              <a:round/>
              <a:headEnd/>
              <a:tailEnd/>
            </a:ln>
            <a:effectLst/>
          </p:spPr>
          <p:txBody>
            <a:bodyPr wrap="none" anchor="ctr"/>
            <a:lstStyle/>
            <a:p>
              <a:endParaRPr lang="en-US" dirty="0"/>
            </a:p>
          </p:txBody>
        </p:sp>
        <p:sp>
          <p:nvSpPr>
            <p:cNvPr id="19" name="Text Box 15"/>
            <p:cNvSpPr txBox="1">
              <a:spLocks noChangeArrowheads="1"/>
            </p:cNvSpPr>
            <p:nvPr/>
          </p:nvSpPr>
          <p:spPr bwMode="auto">
            <a:xfrm>
              <a:off x="4910138" y="5318384"/>
              <a:ext cx="442913" cy="288375"/>
            </a:xfrm>
            <a:prstGeom prst="rect">
              <a:avLst/>
            </a:prstGeom>
            <a:noFill/>
            <a:ln w="9525">
              <a:noFill/>
              <a:miter lim="800000"/>
              <a:headEnd/>
              <a:tailEnd/>
            </a:ln>
            <a:effectLst/>
          </p:spPr>
          <p:txBody>
            <a:bodyPr>
              <a:spAutoFit/>
            </a:bodyPr>
            <a:lstStyle/>
            <a:p>
              <a:r>
                <a:rPr lang="en-US" sz="1300" dirty="0">
                  <a:solidFill>
                    <a:srgbClr val="FFFF00"/>
                  </a:solidFill>
                </a:rPr>
                <a:t>Oil</a:t>
              </a:r>
            </a:p>
          </p:txBody>
        </p:sp>
        <p:sp>
          <p:nvSpPr>
            <p:cNvPr id="20" name="Rectangle 16"/>
            <p:cNvSpPr>
              <a:spLocks noChangeArrowheads="1"/>
            </p:cNvSpPr>
            <p:nvPr/>
          </p:nvSpPr>
          <p:spPr bwMode="auto">
            <a:xfrm>
              <a:off x="3656757" y="5929061"/>
              <a:ext cx="1091902" cy="243140"/>
            </a:xfrm>
            <a:prstGeom prst="rect">
              <a:avLst/>
            </a:prstGeom>
            <a:noFill/>
            <a:ln w="9525">
              <a:noFill/>
              <a:miter lim="800000"/>
              <a:headEnd/>
              <a:tailEnd/>
            </a:ln>
            <a:effectLst/>
          </p:spPr>
          <p:txBody>
            <a:bodyPr>
              <a:spAutoFit/>
            </a:bodyPr>
            <a:lstStyle/>
            <a:p>
              <a:pPr defTabSz="4232275"/>
              <a:r>
                <a:rPr lang="en-US" sz="1000" b="1" dirty="0">
                  <a:solidFill>
                    <a:schemeClr val="bg1"/>
                  </a:solidFill>
                </a:rPr>
                <a:t>© ESA 2010</a:t>
              </a:r>
            </a:p>
          </p:txBody>
        </p:sp>
      </p:grpSp>
      <p:sp>
        <p:nvSpPr>
          <p:cNvPr id="21" name="TextBox 20"/>
          <p:cNvSpPr txBox="1"/>
          <p:nvPr/>
        </p:nvSpPr>
        <p:spPr>
          <a:xfrm>
            <a:off x="457200" y="3225225"/>
            <a:ext cx="2514600" cy="338554"/>
          </a:xfrm>
          <a:prstGeom prst="rect">
            <a:avLst/>
          </a:prstGeom>
          <a:noFill/>
        </p:spPr>
        <p:txBody>
          <a:bodyPr wrap="square" rtlCol="0">
            <a:spAutoFit/>
          </a:bodyPr>
          <a:lstStyle/>
          <a:p>
            <a:pPr algn="ctr"/>
            <a:r>
              <a:rPr lang="en-US" sz="1600" dirty="0" smtClean="0"/>
              <a:t>Fire and Smoke Detection</a:t>
            </a:r>
            <a:endParaRPr lang="en-US" sz="1600" dirty="0"/>
          </a:p>
        </p:txBody>
      </p:sp>
      <p:sp>
        <p:nvSpPr>
          <p:cNvPr id="22" name="TextBox 21"/>
          <p:cNvSpPr txBox="1"/>
          <p:nvPr/>
        </p:nvSpPr>
        <p:spPr>
          <a:xfrm>
            <a:off x="3429000" y="3225225"/>
            <a:ext cx="2362200" cy="584775"/>
          </a:xfrm>
          <a:prstGeom prst="rect">
            <a:avLst/>
          </a:prstGeom>
          <a:noFill/>
        </p:spPr>
        <p:txBody>
          <a:bodyPr wrap="square" rtlCol="0">
            <a:spAutoFit/>
          </a:bodyPr>
          <a:lstStyle/>
          <a:p>
            <a:pPr algn="ctr"/>
            <a:r>
              <a:rPr lang="en-US" sz="1600" dirty="0" smtClean="0"/>
              <a:t>Heavy Rain and Snow Advisories/Briefings</a:t>
            </a:r>
            <a:endParaRPr lang="en-US" sz="1600" dirty="0"/>
          </a:p>
        </p:txBody>
      </p:sp>
      <p:sp>
        <p:nvSpPr>
          <p:cNvPr id="23" name="TextBox 22"/>
          <p:cNvSpPr txBox="1"/>
          <p:nvPr/>
        </p:nvSpPr>
        <p:spPr>
          <a:xfrm>
            <a:off x="6248400" y="3225225"/>
            <a:ext cx="2133600" cy="584775"/>
          </a:xfrm>
          <a:prstGeom prst="rect">
            <a:avLst/>
          </a:prstGeom>
          <a:noFill/>
        </p:spPr>
        <p:txBody>
          <a:bodyPr wrap="square" rtlCol="0">
            <a:spAutoFit/>
          </a:bodyPr>
          <a:lstStyle/>
          <a:p>
            <a:pPr algn="ctr"/>
            <a:r>
              <a:rPr lang="en-US" sz="1600" dirty="0" smtClean="0"/>
              <a:t>Tropical Position and Intensity Classification</a:t>
            </a:r>
            <a:endParaRPr lang="en-US" sz="1600" dirty="0"/>
          </a:p>
        </p:txBody>
      </p:sp>
      <p:sp>
        <p:nvSpPr>
          <p:cNvPr id="24" name="TextBox 23"/>
          <p:cNvSpPr txBox="1"/>
          <p:nvPr/>
        </p:nvSpPr>
        <p:spPr>
          <a:xfrm>
            <a:off x="2057400" y="5663625"/>
            <a:ext cx="2286000" cy="584775"/>
          </a:xfrm>
          <a:prstGeom prst="rect">
            <a:avLst/>
          </a:prstGeom>
          <a:noFill/>
        </p:spPr>
        <p:txBody>
          <a:bodyPr wrap="square" rtlCol="0">
            <a:spAutoFit/>
          </a:bodyPr>
          <a:lstStyle/>
          <a:p>
            <a:pPr algn="ctr"/>
            <a:r>
              <a:rPr lang="en-US" sz="1600" dirty="0" smtClean="0"/>
              <a:t>Oil Spill and Marine Debris  Detection </a:t>
            </a:r>
            <a:endParaRPr lang="en-US" sz="1600" dirty="0"/>
          </a:p>
        </p:txBody>
      </p:sp>
      <p:sp>
        <p:nvSpPr>
          <p:cNvPr id="25" name="TextBox 24"/>
          <p:cNvSpPr txBox="1"/>
          <p:nvPr/>
        </p:nvSpPr>
        <p:spPr>
          <a:xfrm>
            <a:off x="4755932" y="5663625"/>
            <a:ext cx="2514600" cy="584775"/>
          </a:xfrm>
          <a:prstGeom prst="rect">
            <a:avLst/>
          </a:prstGeom>
          <a:noFill/>
        </p:spPr>
        <p:txBody>
          <a:bodyPr wrap="square" rtlCol="0">
            <a:spAutoFit/>
          </a:bodyPr>
          <a:lstStyle/>
          <a:p>
            <a:pPr algn="ctr"/>
            <a:r>
              <a:rPr lang="en-US" sz="1600" dirty="0" smtClean="0"/>
              <a:t>Volcanic Ash Detection and Forecast</a:t>
            </a:r>
            <a:endParaRPr lang="en-US" sz="1600"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 y="38695"/>
            <a:ext cx="9101667" cy="1143000"/>
          </a:xfrm>
        </p:spPr>
        <p:txBody>
          <a:bodyPr/>
          <a:lstStyle/>
          <a:p>
            <a:pPr algn="ctr"/>
            <a:r>
              <a:rPr lang="en-US" dirty="0" smtClean="0"/>
              <a:t>Future GEO Plans</a:t>
            </a:r>
            <a:endParaRPr lang="en-US" dirty="0"/>
          </a:p>
        </p:txBody>
      </p:sp>
      <p:sp>
        <p:nvSpPr>
          <p:cNvPr id="3" name="Content Placeholder 2"/>
          <p:cNvSpPr>
            <a:spLocks noGrp="1"/>
          </p:cNvSpPr>
          <p:nvPr>
            <p:ph idx="1"/>
          </p:nvPr>
        </p:nvSpPr>
        <p:spPr/>
        <p:txBody>
          <a:bodyPr/>
          <a:lstStyle/>
          <a:p>
            <a:r>
              <a:rPr lang="en-US" b="0" dirty="0" smtClean="0"/>
              <a:t>At this point, NESDIS is not pursuing COMS (Korea) or </a:t>
            </a:r>
            <a:r>
              <a:rPr lang="en-US" b="0" dirty="0" err="1" smtClean="0"/>
              <a:t>Elektro</a:t>
            </a:r>
            <a:r>
              <a:rPr lang="en-US" b="0" dirty="0" smtClean="0"/>
              <a:t>-L (Russia) GEO data</a:t>
            </a:r>
          </a:p>
          <a:p>
            <a:r>
              <a:rPr lang="en-US" b="0" dirty="0" smtClean="0"/>
              <a:t>There are no validated operational user requirements for such data.</a:t>
            </a:r>
          </a:p>
          <a:p>
            <a:r>
              <a:rPr lang="en-US" b="0" dirty="0" smtClean="0"/>
              <a:t>SSEC is working with KMA, so OSPO may be able to gain access to COMS from SSEC (similar to CMA FY2)</a:t>
            </a:r>
          </a:p>
          <a:p>
            <a:endParaRPr lang="en-US" b="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8"/>
          <p:cNvSpPr>
            <a:spLocks noGrp="1"/>
          </p:cNvSpPr>
          <p:nvPr>
            <p:ph type="title"/>
          </p:nvPr>
        </p:nvSpPr>
        <p:spPr>
          <a:xfrm>
            <a:off x="457200" y="76200"/>
            <a:ext cx="8229600" cy="1143000"/>
          </a:xfrm>
        </p:spPr>
        <p:txBody>
          <a:bodyPr/>
          <a:lstStyle/>
          <a:p>
            <a:pPr algn="ctr"/>
            <a:r>
              <a:rPr lang="en-US" dirty="0" smtClean="0"/>
              <a:t>Meeting Goals</a:t>
            </a:r>
          </a:p>
        </p:txBody>
      </p:sp>
      <p:sp>
        <p:nvSpPr>
          <p:cNvPr id="17411" name="Content Placeholder 9"/>
          <p:cNvSpPr>
            <a:spLocks noGrp="1"/>
          </p:cNvSpPr>
          <p:nvPr>
            <p:ph sz="half" idx="1"/>
          </p:nvPr>
        </p:nvSpPr>
        <p:spPr>
          <a:xfrm>
            <a:off x="609298" y="1143000"/>
            <a:ext cx="7964714" cy="5409903"/>
          </a:xfrm>
        </p:spPr>
        <p:txBody>
          <a:bodyPr/>
          <a:lstStyle/>
          <a:p>
            <a:r>
              <a:rPr lang="en-US" dirty="0" smtClean="0"/>
              <a:t>Share status and updates</a:t>
            </a:r>
          </a:p>
          <a:p>
            <a:r>
              <a:rPr lang="en-US" dirty="0" smtClean="0"/>
              <a:t>Improve communication</a:t>
            </a:r>
          </a:p>
          <a:p>
            <a:r>
              <a:rPr lang="en-US" dirty="0" smtClean="0"/>
              <a:t>Provide an open forum for satellite customers to provide feedback to user services</a:t>
            </a:r>
          </a:p>
          <a:p>
            <a:r>
              <a:rPr lang="en-US" dirty="0" smtClean="0"/>
              <a:t>Questions and discussion are encouraged!</a:t>
            </a:r>
          </a:p>
          <a:p>
            <a:endParaRPr lang="en-US" dirty="0" smtClean="0"/>
          </a:p>
          <a:p>
            <a:endParaRPr lang="en-US" dirty="0" smtClean="0"/>
          </a:p>
        </p:txBody>
      </p:sp>
      <p:sp>
        <p:nvSpPr>
          <p:cNvPr id="4" name="Slide Number Placeholder 3"/>
          <p:cNvSpPr>
            <a:spLocks noGrp="1"/>
          </p:cNvSpPr>
          <p:nvPr>
            <p:ph type="sldNum" sz="quarter" idx="4294967295"/>
          </p:nvPr>
        </p:nvSpPr>
        <p:spPr>
          <a:xfrm>
            <a:off x="6552595" y="6247805"/>
            <a:ext cx="1905000" cy="458391"/>
          </a:xfrm>
          <a:prstGeom prst="rect">
            <a:avLst/>
          </a:prstGeom>
        </p:spPr>
        <p:txBody>
          <a:bodyPr lIns="86493" tIns="43247" rIns="86493" bIns="43247"/>
          <a:lstStyle/>
          <a:p>
            <a:pPr>
              <a:defRPr/>
            </a:pPr>
            <a:fld id="{8FA43371-97D6-43C0-9080-D4F56676F8C3}" type="slidenum">
              <a:rPr lang="en-US" smtClean="0"/>
              <a:pPr>
                <a:defRPr/>
              </a:pPr>
              <a:t>6</a:t>
            </a:fld>
            <a:endParaRPr lang="en-US" dirty="0"/>
          </a:p>
        </p:txBody>
      </p:sp>
      <p:pic>
        <p:nvPicPr>
          <p:cNvPr id="111619" name="Picture 3" descr="C:\Documents and Settings\matthew.seybold\Local Settings\Temporary Internet Files\Content.IE5\ZWVFI105\MC900283365[1].wmf"/>
          <p:cNvPicPr>
            <a:picLocks noChangeAspect="1" noChangeArrowheads="1"/>
          </p:cNvPicPr>
          <p:nvPr/>
        </p:nvPicPr>
        <p:blipFill>
          <a:blip r:embed="rId3" cstate="print"/>
          <a:srcRect/>
          <a:stretch>
            <a:fillRect/>
          </a:stretch>
        </p:blipFill>
        <p:spPr bwMode="auto">
          <a:xfrm>
            <a:off x="1941286" y="3886200"/>
            <a:ext cx="2231571" cy="221332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0" y="38695"/>
            <a:ext cx="9144000" cy="1143000"/>
          </a:xfrm>
        </p:spPr>
        <p:txBody>
          <a:bodyPr/>
          <a:lstStyle/>
          <a:p>
            <a:pPr algn="ctr"/>
            <a:r>
              <a:rPr lang="en-US" smtClean="0"/>
              <a:t>Existing Actions Items</a:t>
            </a:r>
          </a:p>
        </p:txBody>
      </p:sp>
      <p:sp>
        <p:nvSpPr>
          <p:cNvPr id="19459" name="Text Placeholder 5"/>
          <p:cNvSpPr>
            <a:spLocks noGrp="1"/>
          </p:cNvSpPr>
          <p:nvPr>
            <p:ph type="body" idx="1"/>
          </p:nvPr>
        </p:nvSpPr>
        <p:spPr>
          <a:xfrm>
            <a:off x="2027465" y="1371601"/>
            <a:ext cx="6602488" cy="1066800"/>
          </a:xfrm>
        </p:spPr>
        <p:txBody>
          <a:bodyPr>
            <a:noAutofit/>
          </a:bodyPr>
          <a:lstStyle/>
          <a:p>
            <a:r>
              <a:rPr lang="en-US" sz="3200" dirty="0" smtClean="0"/>
              <a:t>Action Items from Prior meeting – October 17, 2012 are listed below</a:t>
            </a:r>
          </a:p>
        </p:txBody>
      </p:sp>
      <p:sp>
        <p:nvSpPr>
          <p:cNvPr id="19460" name="Content Placeholder 6"/>
          <p:cNvSpPr>
            <a:spLocks noGrp="1"/>
          </p:cNvSpPr>
          <p:nvPr>
            <p:ph sz="half" idx="2"/>
          </p:nvPr>
        </p:nvSpPr>
        <p:spPr>
          <a:xfrm>
            <a:off x="456595" y="2527102"/>
            <a:ext cx="8147655" cy="4101703"/>
          </a:xfrm>
        </p:spPr>
        <p:txBody>
          <a:bodyPr>
            <a:normAutofit/>
          </a:bodyPr>
          <a:lstStyle/>
          <a:p>
            <a:r>
              <a:rPr lang="en-US" sz="2800" dirty="0" smtClean="0"/>
              <a:t>Action! User Services – Ken Johnson RE NPP – Is there a master list showing which models use which satellite radiance data?  </a:t>
            </a:r>
          </a:p>
          <a:p>
            <a:pPr lvl="1"/>
            <a:r>
              <a:rPr lang="en-US" sz="2800" dirty="0" smtClean="0"/>
              <a:t>Michelle </a:t>
            </a:r>
            <a:r>
              <a:rPr lang="en-US" sz="2800" dirty="0" err="1" smtClean="0"/>
              <a:t>Mainelli</a:t>
            </a:r>
            <a:r>
              <a:rPr lang="en-US" sz="2800" dirty="0" smtClean="0"/>
              <a:t> says EMC has this information and will share with Natalia.  </a:t>
            </a:r>
          </a:p>
          <a:p>
            <a:pPr lvl="1"/>
            <a:r>
              <a:rPr lang="en-US" sz="2800" dirty="0" smtClean="0"/>
              <a:t>Susan </a:t>
            </a:r>
            <a:r>
              <a:rPr lang="en-US" sz="2800" dirty="0" err="1" smtClean="0"/>
              <a:t>Callis</a:t>
            </a:r>
            <a:r>
              <a:rPr lang="en-US" sz="2800" dirty="0" smtClean="0"/>
              <a:t> – requests the same info from above.   </a:t>
            </a:r>
          </a:p>
          <a:p>
            <a:pPr lvl="1"/>
            <a:r>
              <a:rPr lang="en-US" sz="2800" dirty="0" smtClean="0"/>
              <a:t>DONE</a:t>
            </a:r>
          </a:p>
          <a:p>
            <a:endParaRPr lang="en-US" sz="2800" dirty="0" smtClean="0"/>
          </a:p>
        </p:txBody>
      </p:sp>
      <p:sp>
        <p:nvSpPr>
          <p:cNvPr id="4" name="Slide Number Placeholder 3"/>
          <p:cNvSpPr>
            <a:spLocks noGrp="1"/>
          </p:cNvSpPr>
          <p:nvPr>
            <p:ph type="sldNum" sz="quarter" idx="4294967295"/>
          </p:nvPr>
        </p:nvSpPr>
        <p:spPr>
          <a:xfrm>
            <a:off x="6552595" y="6247805"/>
            <a:ext cx="1905000" cy="458391"/>
          </a:xfrm>
          <a:prstGeom prst="rect">
            <a:avLst/>
          </a:prstGeom>
        </p:spPr>
        <p:txBody>
          <a:bodyPr lIns="86493" tIns="43247" rIns="86493" bIns="43247"/>
          <a:lstStyle/>
          <a:p>
            <a:pPr>
              <a:defRPr/>
            </a:pPr>
            <a:fld id="{D2C61983-6DC0-4CCB-8295-02C22F5A69CB}" type="slidenum">
              <a:rPr lang="en-US" smtClean="0"/>
              <a:pPr>
                <a:defRPr/>
              </a:pPr>
              <a:t>7</a:t>
            </a:fld>
            <a:endParaRPr lang="en-US" dirty="0"/>
          </a:p>
        </p:txBody>
      </p:sp>
      <p:pic>
        <p:nvPicPr>
          <p:cNvPr id="19462" name="Picture 7" descr="C:\Documents and Settings\matthew.seybold\Local Settings\Temporary Internet Files\Content.IE5\V4GYIQWW\MC900104872[1].wmf"/>
          <p:cNvPicPr>
            <a:picLocks noChangeAspect="1" noChangeArrowheads="1"/>
          </p:cNvPicPr>
          <p:nvPr/>
        </p:nvPicPr>
        <p:blipFill>
          <a:blip r:embed="rId2" cstate="print"/>
          <a:srcRect/>
          <a:stretch>
            <a:fillRect/>
          </a:stretch>
        </p:blipFill>
        <p:spPr bwMode="auto">
          <a:xfrm>
            <a:off x="255513" y="1333501"/>
            <a:ext cx="1496786" cy="113407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0" y="274638"/>
            <a:ext cx="9144000" cy="1143000"/>
          </a:xfrm>
        </p:spPr>
        <p:txBody>
          <a:bodyPr>
            <a:normAutofit fontScale="90000"/>
          </a:bodyPr>
          <a:lstStyle/>
          <a:p>
            <a:pPr algn="ctr" eaLnBrk="1" fontAlgn="auto" hangingPunct="1">
              <a:spcAft>
                <a:spcPts val="0"/>
              </a:spcAft>
              <a:defRPr/>
            </a:pPr>
            <a:r>
              <a:rPr lang="en-US">
                <a:latin typeface="Arial" charset="0"/>
                <a:ea typeface="ＭＳ Ｐゴシック" charset="0"/>
                <a:cs typeface="ＭＳ Ｐゴシック" charset="0"/>
              </a:rPr>
              <a:t>Satellite Data (Radiances) Used by Assimilation</a:t>
            </a:r>
          </a:p>
        </p:txBody>
      </p:sp>
      <p:sp>
        <p:nvSpPr>
          <p:cNvPr id="31747" name="Slide Number Placeholder 3"/>
          <p:cNvSpPr>
            <a:spLocks noGrp="1"/>
          </p:cNvSpPr>
          <p:nvPr>
            <p:ph type="sldNum" sz="quarter" idx="4294967295"/>
          </p:nvPr>
        </p:nvSpPr>
        <p:spPr bwMode="auto">
          <a:xfrm>
            <a:off x="6792913" y="6492875"/>
            <a:ext cx="2351087" cy="365125"/>
          </a:xfrm>
          <a:prstGeom prst="rect">
            <a:avLst/>
          </a:prstGeo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3F84AA2-462C-4565-828B-A117DC1DFDC5}" type="slidenum">
              <a:rPr lang="en-US" sz="1200" smtClean="0">
                <a:solidFill>
                  <a:srgbClr val="000000"/>
                </a:solidFill>
                <a:latin typeface="Arial" pitchFamily="34" charset="0"/>
                <a:ea typeface="ＭＳ Ｐゴシック"/>
                <a:cs typeface="ＭＳ Ｐゴシック"/>
              </a:rPr>
              <a:pPr fontAlgn="base">
                <a:spcBef>
                  <a:spcPct val="0"/>
                </a:spcBef>
                <a:spcAft>
                  <a:spcPct val="0"/>
                </a:spcAft>
              </a:pPr>
              <a:t>8</a:t>
            </a:fld>
            <a:endParaRPr lang="en-US" sz="1200" smtClean="0">
              <a:solidFill>
                <a:srgbClr val="000000"/>
              </a:solidFill>
              <a:latin typeface="Arial" pitchFamily="34" charset="0"/>
              <a:ea typeface="ＭＳ Ｐゴシック"/>
              <a:cs typeface="ＭＳ Ｐゴシック"/>
            </a:endParaRPr>
          </a:p>
        </p:txBody>
      </p:sp>
      <p:graphicFrame>
        <p:nvGraphicFramePr>
          <p:cNvPr id="2" name="Table 1"/>
          <p:cNvGraphicFramePr>
            <a:graphicFrameLocks noGrp="1"/>
          </p:cNvGraphicFramePr>
          <p:nvPr/>
        </p:nvGraphicFramePr>
        <p:xfrm>
          <a:off x="762000" y="1524000"/>
          <a:ext cx="7772399" cy="4424516"/>
        </p:xfrm>
        <a:graphic>
          <a:graphicData uri="http://schemas.openxmlformats.org/drawingml/2006/table">
            <a:tbl>
              <a:tblPr firstRow="1" bandRow="1">
                <a:tableStyleId>{5C22544A-7EE6-4342-B048-85BDC9FD1C3A}</a:tableStyleId>
              </a:tblPr>
              <a:tblGrid>
                <a:gridCol w="4806892"/>
                <a:gridCol w="988502"/>
                <a:gridCol w="1059110"/>
                <a:gridCol w="917895"/>
              </a:tblGrid>
              <a:tr h="319548">
                <a:tc>
                  <a:txBody>
                    <a:bodyPr/>
                    <a:lstStyle/>
                    <a:p>
                      <a:r>
                        <a:rPr lang="en-US" dirty="0" smtClean="0"/>
                        <a:t>Satellite</a:t>
                      </a:r>
                      <a:endParaRPr lang="en-US" dirty="0"/>
                    </a:p>
                  </a:txBody>
                  <a:tcPr/>
                </a:tc>
                <a:tc>
                  <a:txBody>
                    <a:bodyPr/>
                    <a:lstStyle/>
                    <a:p>
                      <a:r>
                        <a:rPr lang="en-US" dirty="0" smtClean="0"/>
                        <a:t>GFS</a:t>
                      </a:r>
                      <a:endParaRPr lang="en-US" dirty="0"/>
                    </a:p>
                  </a:txBody>
                  <a:tcPr/>
                </a:tc>
                <a:tc>
                  <a:txBody>
                    <a:bodyPr/>
                    <a:lstStyle/>
                    <a:p>
                      <a:r>
                        <a:rPr lang="en-US" dirty="0" smtClean="0"/>
                        <a:t>NAM</a:t>
                      </a:r>
                      <a:endParaRPr lang="en-US" dirty="0"/>
                    </a:p>
                  </a:txBody>
                  <a:tcPr/>
                </a:tc>
                <a:tc>
                  <a:txBody>
                    <a:bodyPr/>
                    <a:lstStyle/>
                    <a:p>
                      <a:r>
                        <a:rPr lang="en-US" dirty="0" smtClean="0"/>
                        <a:t>RAP</a:t>
                      </a:r>
                      <a:endParaRPr lang="en-US" dirty="0"/>
                    </a:p>
                  </a:txBody>
                  <a:tcPr/>
                </a:tc>
              </a:tr>
              <a:tr h="319548">
                <a:tc>
                  <a:txBody>
                    <a:bodyPr/>
                    <a:lstStyle/>
                    <a:p>
                      <a:r>
                        <a:rPr lang="en-US" dirty="0" smtClean="0"/>
                        <a:t>NOAA-15 (AMSU-A)</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83458">
                <a:tc>
                  <a:txBody>
                    <a:bodyPr/>
                    <a:lstStyle/>
                    <a:p>
                      <a:r>
                        <a:rPr lang="en-US" dirty="0" smtClean="0"/>
                        <a:t>NOAA-15 RARS (AMSU-A)</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319548">
                <a:tc>
                  <a:txBody>
                    <a:bodyPr/>
                    <a:lstStyle/>
                    <a:p>
                      <a:r>
                        <a:rPr lang="en-US" dirty="0" smtClean="0"/>
                        <a:t>NOAA-17 (HIRS-3)</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Yes</a:t>
                      </a:r>
                      <a:endParaRPr lang="en-US" dirty="0"/>
                    </a:p>
                  </a:txBody>
                  <a:tcPr/>
                </a:tc>
              </a:tr>
              <a:tr h="383458">
                <a:tc>
                  <a:txBody>
                    <a:bodyPr/>
                    <a:lstStyle/>
                    <a:p>
                      <a:r>
                        <a:rPr lang="en-US" dirty="0" smtClean="0"/>
                        <a:t>NOAA-18 (AMSU-A,</a:t>
                      </a:r>
                      <a:r>
                        <a:rPr lang="en-US" baseline="0" dirty="0" smtClean="0"/>
                        <a:t> MHS)</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19548">
                <a:tc>
                  <a:txBody>
                    <a:bodyPr/>
                    <a:lstStyle/>
                    <a:p>
                      <a:r>
                        <a:rPr lang="en-US" dirty="0" smtClean="0"/>
                        <a:t>NOAA-19 (HIRS-4,</a:t>
                      </a:r>
                      <a:r>
                        <a:rPr lang="en-US" baseline="0" dirty="0" smtClean="0"/>
                        <a:t> AMSU-A, MHS)</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r>
              <a:tr h="319548">
                <a:tc>
                  <a:txBody>
                    <a:bodyPr/>
                    <a:lstStyle/>
                    <a:p>
                      <a:r>
                        <a:rPr lang="en-US" dirty="0" smtClean="0">
                          <a:solidFill>
                            <a:schemeClr val="tx1"/>
                          </a:solidFill>
                        </a:rPr>
                        <a:t>METOP-A (HIRS-4,</a:t>
                      </a:r>
                      <a:r>
                        <a:rPr lang="en-US" baseline="0" dirty="0" smtClean="0">
                          <a:solidFill>
                            <a:schemeClr val="tx1"/>
                          </a:solidFill>
                        </a:rPr>
                        <a:t> AMSU-1, MHS)</a:t>
                      </a:r>
                      <a:endParaRPr lang="en-US" dirty="0">
                        <a:solidFill>
                          <a:schemeClr val="tx1"/>
                        </a:solidFill>
                      </a:endParaRPr>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19548">
                <a:tc>
                  <a:txBody>
                    <a:bodyPr/>
                    <a:lstStyle/>
                    <a:p>
                      <a:r>
                        <a:rPr lang="en-US" dirty="0" smtClean="0"/>
                        <a:t>AQUA</a:t>
                      </a:r>
                      <a:r>
                        <a:rPr lang="en-US" baseline="0" dirty="0" smtClean="0"/>
                        <a:t> (AIRS, AMSU-A, IASI)</a:t>
                      </a:r>
                      <a:endParaRPr lang="en-US" dirty="0"/>
                    </a:p>
                  </a:txBody>
                  <a:tcPr/>
                </a:tc>
                <a:tc>
                  <a:txBody>
                    <a:bodyPr/>
                    <a:lstStyle/>
                    <a:p>
                      <a:r>
                        <a:rPr lang="en-US" dirty="0" smtClean="0"/>
                        <a:t>Yes</a:t>
                      </a:r>
                      <a:endParaRPr lang="en-US" dirty="0"/>
                    </a:p>
                  </a:txBody>
                  <a:tcPr/>
                </a:tc>
                <a:tc>
                  <a:txBody>
                    <a:bodyPr/>
                    <a:lstStyle/>
                    <a:p>
                      <a:r>
                        <a:rPr lang="en-US" dirty="0" smtClean="0"/>
                        <a:t>Yes </a:t>
                      </a:r>
                      <a:endParaRPr lang="en-US" dirty="0"/>
                    </a:p>
                  </a:txBody>
                  <a:tcPr/>
                </a:tc>
                <a:tc>
                  <a:txBody>
                    <a:bodyPr/>
                    <a:lstStyle/>
                    <a:p>
                      <a:r>
                        <a:rPr lang="en-US" dirty="0" smtClean="0"/>
                        <a:t>No</a:t>
                      </a:r>
                      <a:endParaRPr lang="en-US" dirty="0"/>
                    </a:p>
                  </a:txBody>
                  <a:tcPr/>
                </a:tc>
              </a:tr>
              <a:tr h="319548">
                <a:tc>
                  <a:txBody>
                    <a:bodyPr/>
                    <a:lstStyle/>
                    <a:p>
                      <a:r>
                        <a:rPr lang="en-US" dirty="0" smtClean="0"/>
                        <a:t>GOES-13 (SOUNDER)</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319548">
                <a:tc>
                  <a:txBody>
                    <a:bodyPr/>
                    <a:lstStyle/>
                    <a:p>
                      <a:r>
                        <a:rPr lang="en-US" dirty="0" smtClean="0"/>
                        <a:t>GOES-15 (SOUNDER – over</a:t>
                      </a:r>
                      <a:r>
                        <a:rPr lang="en-US" baseline="0" dirty="0" smtClean="0"/>
                        <a:t> water only)</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319548">
                <a:tc>
                  <a:txBody>
                    <a:bodyPr/>
                    <a:lstStyle/>
                    <a:p>
                      <a:r>
                        <a:rPr lang="en-US" dirty="0" smtClean="0"/>
                        <a:t>METEOSAT-9 (SEVIRI)</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319548">
                <a:tc>
                  <a:txBody>
                    <a:bodyPr/>
                    <a:lstStyle/>
                    <a:p>
                      <a:r>
                        <a:rPr lang="en-US" dirty="0" smtClean="0">
                          <a:solidFill>
                            <a:schemeClr val="tx1"/>
                          </a:solidFill>
                        </a:rPr>
                        <a:t>S-NPP (ATMS)</a:t>
                      </a:r>
                      <a:endParaRPr lang="en-US" dirty="0">
                        <a:solidFill>
                          <a:schemeClr val="tx1"/>
                        </a:solidFill>
                      </a:endParaRPr>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0" y="228600"/>
            <a:ext cx="9144000" cy="1143000"/>
          </a:xfrm>
        </p:spPr>
        <p:txBody>
          <a:bodyPr>
            <a:normAutofit fontScale="90000"/>
          </a:bodyPr>
          <a:lstStyle/>
          <a:p>
            <a:pPr algn="ctr" eaLnBrk="1" fontAlgn="auto" hangingPunct="1">
              <a:spcAft>
                <a:spcPts val="0"/>
              </a:spcAft>
              <a:defRPr/>
            </a:pPr>
            <a:r>
              <a:rPr lang="en-US" dirty="0">
                <a:latin typeface="Arial" charset="0"/>
                <a:ea typeface="ＭＳ Ｐゴシック" charset="0"/>
                <a:cs typeface="ＭＳ Ｐゴシック" charset="0"/>
              </a:rPr>
              <a:t>Satellite Data Retrieved Products/Ozone/Radar/GPSRO</a:t>
            </a:r>
          </a:p>
        </p:txBody>
      </p:sp>
      <p:sp>
        <p:nvSpPr>
          <p:cNvPr id="33795" name="Slide Number Placeholder 3"/>
          <p:cNvSpPr>
            <a:spLocks noGrp="1"/>
          </p:cNvSpPr>
          <p:nvPr>
            <p:ph type="sldNum" sz="quarter" idx="4294967295"/>
          </p:nvPr>
        </p:nvSpPr>
        <p:spPr bwMode="auto">
          <a:xfrm>
            <a:off x="6792913" y="6492875"/>
            <a:ext cx="2351087" cy="365125"/>
          </a:xfrm>
          <a:prstGeom prst="rect">
            <a:avLst/>
          </a:prstGeo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1C0FFCB-59A5-4957-8AFC-E0E679A4F32D}" type="slidenum">
              <a:rPr lang="en-US" sz="1200" smtClean="0">
                <a:solidFill>
                  <a:srgbClr val="000000"/>
                </a:solidFill>
                <a:latin typeface="Arial" pitchFamily="34" charset="0"/>
                <a:ea typeface="ＭＳ Ｐゴシック"/>
                <a:cs typeface="ＭＳ Ｐゴシック"/>
              </a:rPr>
              <a:pPr fontAlgn="base">
                <a:spcBef>
                  <a:spcPct val="0"/>
                </a:spcBef>
                <a:spcAft>
                  <a:spcPct val="0"/>
                </a:spcAft>
              </a:pPr>
              <a:t>9</a:t>
            </a:fld>
            <a:endParaRPr lang="en-US" sz="1200" smtClean="0">
              <a:solidFill>
                <a:srgbClr val="000000"/>
              </a:solidFill>
              <a:latin typeface="Arial" pitchFamily="34" charset="0"/>
              <a:ea typeface="ＭＳ Ｐゴシック"/>
              <a:cs typeface="ＭＳ Ｐゴシック"/>
            </a:endParaRPr>
          </a:p>
        </p:txBody>
      </p:sp>
      <p:graphicFrame>
        <p:nvGraphicFramePr>
          <p:cNvPr id="2" name="Table 1"/>
          <p:cNvGraphicFramePr>
            <a:graphicFrameLocks noGrp="1"/>
          </p:cNvGraphicFramePr>
          <p:nvPr/>
        </p:nvGraphicFramePr>
        <p:xfrm>
          <a:off x="914400" y="1371600"/>
          <a:ext cx="7620000" cy="4628199"/>
        </p:xfrm>
        <a:graphic>
          <a:graphicData uri="http://schemas.openxmlformats.org/drawingml/2006/table">
            <a:tbl>
              <a:tblPr firstRow="1" bandRow="1">
                <a:tableStyleId>{B301B821-A1FF-4177-AEE7-76D212191A09}</a:tableStyleId>
              </a:tblPr>
              <a:tblGrid>
                <a:gridCol w="4683854"/>
                <a:gridCol w="978715"/>
                <a:gridCol w="1048624"/>
                <a:gridCol w="908807"/>
              </a:tblGrid>
              <a:tr h="327541">
                <a:tc>
                  <a:txBody>
                    <a:bodyPr/>
                    <a:lstStyle/>
                    <a:p>
                      <a:r>
                        <a:rPr lang="en-US" sz="1800" dirty="0" smtClean="0"/>
                        <a:t>Satellite</a:t>
                      </a:r>
                      <a:endParaRPr lang="en-US" sz="1800" dirty="0"/>
                    </a:p>
                  </a:txBody>
                  <a:tcPr marT="45714" marB="45714"/>
                </a:tc>
                <a:tc>
                  <a:txBody>
                    <a:bodyPr/>
                    <a:lstStyle/>
                    <a:p>
                      <a:r>
                        <a:rPr lang="en-US" sz="1800" dirty="0" smtClean="0"/>
                        <a:t>GFS</a:t>
                      </a:r>
                      <a:endParaRPr lang="en-US" sz="1800" dirty="0"/>
                    </a:p>
                  </a:txBody>
                  <a:tcPr marT="45714" marB="45714"/>
                </a:tc>
                <a:tc>
                  <a:txBody>
                    <a:bodyPr/>
                    <a:lstStyle/>
                    <a:p>
                      <a:r>
                        <a:rPr lang="en-US" sz="1800" dirty="0" smtClean="0"/>
                        <a:t>NAM</a:t>
                      </a:r>
                      <a:endParaRPr lang="en-US" sz="1800" dirty="0"/>
                    </a:p>
                  </a:txBody>
                  <a:tcPr marT="45714" marB="45714"/>
                </a:tc>
                <a:tc>
                  <a:txBody>
                    <a:bodyPr/>
                    <a:lstStyle/>
                    <a:p>
                      <a:r>
                        <a:rPr lang="en-US" sz="1800" dirty="0" smtClean="0"/>
                        <a:t>RAP</a:t>
                      </a:r>
                      <a:endParaRPr lang="en-US" sz="1800" dirty="0"/>
                    </a:p>
                  </a:txBody>
                  <a:tcPr marT="45714" marB="45714"/>
                </a:tc>
              </a:tr>
              <a:tr h="327541">
                <a:tc>
                  <a:txBody>
                    <a:bodyPr/>
                    <a:lstStyle/>
                    <a:p>
                      <a:r>
                        <a:rPr lang="en-US" sz="1800" dirty="0" smtClean="0"/>
                        <a:t>TRMM (TMI – rain rate, </a:t>
                      </a:r>
                      <a:r>
                        <a:rPr lang="en-US" sz="1800" dirty="0" err="1" smtClean="0"/>
                        <a:t>clw</a:t>
                      </a:r>
                      <a:r>
                        <a:rPr lang="en-US" sz="1800" dirty="0" smtClean="0"/>
                        <a:t>, cloud ice)</a:t>
                      </a:r>
                      <a:endParaRPr lang="en-US" sz="1800" dirty="0"/>
                    </a:p>
                  </a:txBody>
                  <a:tcPr marT="45714" marB="45714"/>
                </a:tc>
                <a:tc>
                  <a:txBody>
                    <a:bodyPr/>
                    <a:lstStyle/>
                    <a:p>
                      <a:r>
                        <a:rPr lang="en-US" sz="1800" dirty="0" smtClean="0"/>
                        <a:t>Yes</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No</a:t>
                      </a:r>
                      <a:endParaRPr lang="en-US" sz="1800" dirty="0"/>
                    </a:p>
                  </a:txBody>
                  <a:tcPr marT="45714" marB="45714"/>
                </a:tc>
              </a:tr>
              <a:tr h="550333">
                <a:tc>
                  <a:txBody>
                    <a:bodyPr/>
                    <a:lstStyle/>
                    <a:p>
                      <a:r>
                        <a:rPr lang="en-US" sz="1800" dirty="0" smtClean="0"/>
                        <a:t>GOES-13  and GOES-15</a:t>
                      </a:r>
                      <a:r>
                        <a:rPr lang="en-US" sz="1800" baseline="0" dirty="0" smtClean="0"/>
                        <a:t> </a:t>
                      </a:r>
                      <a:r>
                        <a:rPr lang="en-US" sz="1800" dirty="0" smtClean="0"/>
                        <a:t>(IMAGER – </a:t>
                      </a:r>
                      <a:r>
                        <a:rPr lang="en-US" sz="1800" dirty="0" err="1" smtClean="0"/>
                        <a:t>ctp</a:t>
                      </a:r>
                      <a:r>
                        <a:rPr lang="en-US" sz="1800" dirty="0" smtClean="0"/>
                        <a:t>, </a:t>
                      </a:r>
                      <a:r>
                        <a:rPr lang="en-US" sz="1800" dirty="0" err="1" smtClean="0"/>
                        <a:t>ctt</a:t>
                      </a:r>
                      <a:r>
                        <a:rPr lang="en-US" sz="1800" dirty="0" smtClean="0"/>
                        <a:t>, cloud fraction </a:t>
                      </a:r>
                      <a:r>
                        <a:rPr lang="en-US" sz="1800" dirty="0" err="1" smtClean="0"/>
                        <a:t>clw</a:t>
                      </a:r>
                      <a:r>
                        <a:rPr lang="en-US" sz="1800" dirty="0" smtClean="0"/>
                        <a:t>,</a:t>
                      </a:r>
                      <a:r>
                        <a:rPr lang="en-US" sz="1800" baseline="0" dirty="0" smtClean="0"/>
                        <a:t> cloud levels)</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Yes</a:t>
                      </a:r>
                      <a:endParaRPr lang="en-US" sz="1800" dirty="0"/>
                    </a:p>
                  </a:txBody>
                  <a:tcPr marT="45714" marB="45714"/>
                </a:tc>
              </a:tr>
              <a:tr h="327541">
                <a:tc>
                  <a:txBody>
                    <a:bodyPr/>
                    <a:lstStyle/>
                    <a:p>
                      <a:r>
                        <a:rPr lang="en-US" sz="1800" dirty="0" smtClean="0"/>
                        <a:t>NOAA-17, -18, -19 (SBUV-2</a:t>
                      </a:r>
                      <a:r>
                        <a:rPr lang="en-US" sz="1800" baseline="0" dirty="0" smtClean="0"/>
                        <a:t> – ozone)</a:t>
                      </a:r>
                      <a:endParaRPr lang="en-US" sz="1800" dirty="0"/>
                    </a:p>
                  </a:txBody>
                  <a:tcPr marT="45714" marB="45714"/>
                </a:tc>
                <a:tc>
                  <a:txBody>
                    <a:bodyPr/>
                    <a:lstStyle/>
                    <a:p>
                      <a:r>
                        <a:rPr lang="en-US" sz="1800" dirty="0" smtClean="0"/>
                        <a:t>Yes</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No</a:t>
                      </a:r>
                      <a:endParaRPr lang="en-US" sz="1800" dirty="0"/>
                    </a:p>
                  </a:txBody>
                  <a:tcPr marT="45714" marB="45714"/>
                </a:tc>
              </a:tr>
              <a:tr h="393049">
                <a:tc>
                  <a:txBody>
                    <a:bodyPr/>
                    <a:lstStyle/>
                    <a:p>
                      <a:r>
                        <a:rPr lang="en-US" sz="1800" dirty="0" smtClean="0"/>
                        <a:t>AURA (OMI – ozone)</a:t>
                      </a:r>
                      <a:endParaRPr lang="en-US" sz="1800" dirty="0"/>
                    </a:p>
                  </a:txBody>
                  <a:tcPr marT="45714" marB="45714"/>
                </a:tc>
                <a:tc>
                  <a:txBody>
                    <a:bodyPr/>
                    <a:lstStyle/>
                    <a:p>
                      <a:r>
                        <a:rPr lang="en-US" sz="1800" dirty="0" smtClean="0"/>
                        <a:t>Yes</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No</a:t>
                      </a:r>
                      <a:endParaRPr lang="en-US" sz="1800" dirty="0"/>
                    </a:p>
                  </a:txBody>
                  <a:tcPr marT="45714" marB="45714"/>
                </a:tc>
              </a:tr>
              <a:tr h="786194">
                <a:tc>
                  <a:txBody>
                    <a:bodyPr/>
                    <a:lstStyle/>
                    <a:p>
                      <a:r>
                        <a:rPr lang="en-US" sz="1800" dirty="0" smtClean="0"/>
                        <a:t>WSR-88D (Level 2 radial</a:t>
                      </a:r>
                      <a:r>
                        <a:rPr lang="en-US" sz="1800" baseline="0" dirty="0" smtClean="0"/>
                        <a:t> wind, level 2.5 radial wind </a:t>
                      </a:r>
                      <a:r>
                        <a:rPr lang="en-US" sz="1800" baseline="0" dirty="0" err="1" smtClean="0"/>
                        <a:t>superobs</a:t>
                      </a:r>
                      <a:r>
                        <a:rPr lang="en-US" sz="1800" baseline="0" dirty="0" smtClean="0"/>
                        <a:t>, level 3 (NIDS) radial wind </a:t>
                      </a:r>
                      <a:r>
                        <a:rPr lang="en-US" sz="1800" baseline="0" dirty="0" err="1" smtClean="0"/>
                        <a:t>superobs</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Yes</a:t>
                      </a:r>
                      <a:endParaRPr lang="en-US" sz="1800" dirty="0"/>
                    </a:p>
                  </a:txBody>
                  <a:tcPr marT="45714" marB="45714"/>
                </a:tc>
                <a:tc>
                  <a:txBody>
                    <a:bodyPr/>
                    <a:lstStyle/>
                    <a:p>
                      <a:r>
                        <a:rPr lang="en-US" sz="1800" dirty="0" smtClean="0"/>
                        <a:t>No</a:t>
                      </a:r>
                      <a:endParaRPr lang="en-US" sz="1800" dirty="0"/>
                    </a:p>
                  </a:txBody>
                  <a:tcPr marT="45714" marB="45714"/>
                </a:tc>
              </a:tr>
              <a:tr h="393049">
                <a:tc>
                  <a:txBody>
                    <a:bodyPr/>
                    <a:lstStyle/>
                    <a:p>
                      <a:r>
                        <a:rPr lang="en-US" sz="1800" dirty="0" smtClean="0"/>
                        <a:t>WSR-88D – Reflectivity</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Yes</a:t>
                      </a:r>
                      <a:endParaRPr lang="en-US" sz="1800" dirty="0"/>
                    </a:p>
                  </a:txBody>
                  <a:tcPr marT="45714" marB="45714"/>
                </a:tc>
              </a:tr>
              <a:tr h="550333">
                <a:tc>
                  <a:txBody>
                    <a:bodyPr/>
                    <a:lstStyle/>
                    <a:p>
                      <a:r>
                        <a:rPr lang="en-US" sz="1800" dirty="0" smtClean="0"/>
                        <a:t>COSMIC-1 to</a:t>
                      </a:r>
                      <a:r>
                        <a:rPr lang="en-US" sz="1800" baseline="0" dirty="0" smtClean="0"/>
                        <a:t> COSMIC-6, </a:t>
                      </a:r>
                      <a:r>
                        <a:rPr lang="en-US" sz="1800" dirty="0" smtClean="0"/>
                        <a:t>GRACE-A and METOP-2(A) -</a:t>
                      </a:r>
                      <a:r>
                        <a:rPr lang="en-US" sz="1800" baseline="0" dirty="0" smtClean="0"/>
                        <a:t> </a:t>
                      </a:r>
                      <a:r>
                        <a:rPr lang="en-US" sz="1800" dirty="0" smtClean="0"/>
                        <a:t>refraction</a:t>
                      </a:r>
                      <a:r>
                        <a:rPr lang="en-US" sz="1800" baseline="0" dirty="0" smtClean="0"/>
                        <a:t>/bending angle</a:t>
                      </a:r>
                      <a:endParaRPr lang="en-US" sz="1800" dirty="0"/>
                    </a:p>
                  </a:txBody>
                  <a:tcPr marT="45714" marB="45714"/>
                </a:tc>
                <a:tc>
                  <a:txBody>
                    <a:bodyPr/>
                    <a:lstStyle/>
                    <a:p>
                      <a:r>
                        <a:rPr lang="en-US" sz="1800" dirty="0" smtClean="0"/>
                        <a:t>Yes (b)</a:t>
                      </a:r>
                      <a:endParaRPr lang="en-US" sz="1800" dirty="0"/>
                    </a:p>
                  </a:txBody>
                  <a:tcPr marT="45714" marB="45714"/>
                </a:tc>
                <a:tc>
                  <a:txBody>
                    <a:bodyPr/>
                    <a:lstStyle/>
                    <a:p>
                      <a:r>
                        <a:rPr lang="en-US" sz="1800" dirty="0" smtClean="0"/>
                        <a:t>Yes (r)</a:t>
                      </a:r>
                      <a:endParaRPr lang="en-US" sz="1800" dirty="0"/>
                    </a:p>
                  </a:txBody>
                  <a:tcPr marT="45714" marB="45714"/>
                </a:tc>
                <a:tc>
                  <a:txBody>
                    <a:bodyPr/>
                    <a:lstStyle/>
                    <a:p>
                      <a:r>
                        <a:rPr lang="en-US" sz="1800" dirty="0" smtClean="0"/>
                        <a:t>No</a:t>
                      </a:r>
                      <a:endParaRPr lang="en-US" sz="1800" dirty="0"/>
                    </a:p>
                  </a:txBody>
                  <a:tcPr marT="45714" marB="45714"/>
                </a:tc>
              </a:tr>
              <a:tr h="550333">
                <a:tc>
                  <a:txBody>
                    <a:bodyPr/>
                    <a:lstStyle/>
                    <a:p>
                      <a:r>
                        <a:rPr lang="en-US" sz="1800" dirty="0" smtClean="0"/>
                        <a:t>SAC-C ,</a:t>
                      </a:r>
                      <a:r>
                        <a:rPr lang="en-US" sz="1800" dirty="0" err="1" smtClean="0"/>
                        <a:t>TerraSAR</a:t>
                      </a:r>
                      <a:r>
                        <a:rPr lang="en-US" sz="1800" dirty="0" smtClean="0"/>
                        <a:t>-X, and C/NOFS–bending</a:t>
                      </a:r>
                      <a:r>
                        <a:rPr lang="en-US" sz="1800" baseline="0" dirty="0" smtClean="0"/>
                        <a:t> angle</a:t>
                      </a:r>
                      <a:endParaRPr lang="en-US" sz="1800" dirty="0"/>
                    </a:p>
                  </a:txBody>
                  <a:tcPr marT="45714" marB="45714"/>
                </a:tc>
                <a:tc>
                  <a:txBody>
                    <a:bodyPr/>
                    <a:lstStyle/>
                    <a:p>
                      <a:r>
                        <a:rPr lang="en-US" sz="1800" dirty="0" smtClean="0"/>
                        <a:t>Yes</a:t>
                      </a:r>
                      <a:endParaRPr lang="en-US" sz="1800" dirty="0"/>
                    </a:p>
                  </a:txBody>
                  <a:tcPr marT="45714" marB="45714"/>
                </a:tc>
                <a:tc>
                  <a:txBody>
                    <a:bodyPr/>
                    <a:lstStyle/>
                    <a:p>
                      <a:r>
                        <a:rPr lang="en-US" sz="1800" dirty="0" smtClean="0"/>
                        <a:t>No</a:t>
                      </a:r>
                      <a:endParaRPr lang="en-US" sz="1800" dirty="0"/>
                    </a:p>
                  </a:txBody>
                  <a:tcPr marT="45714" marB="45714"/>
                </a:tc>
                <a:tc>
                  <a:txBody>
                    <a:bodyPr/>
                    <a:lstStyle/>
                    <a:p>
                      <a:r>
                        <a:rPr lang="en-US" sz="1800" dirty="0" smtClean="0"/>
                        <a:t>No</a:t>
                      </a:r>
                      <a:endParaRPr lang="en-US" sz="1800" dirty="0"/>
                    </a:p>
                  </a:txBody>
                  <a:tcPr marT="45714" marB="45714"/>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18578</TotalTime>
  <Words>6044</Words>
  <Application>Microsoft Office PowerPoint</Application>
  <PresentationFormat>On-screen Show (4:3)</PresentationFormat>
  <Paragraphs>1434</Paragraphs>
  <Slides>58</Slides>
  <Notes>30</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Office Theme</vt:lpstr>
      <vt:lpstr>Bitmap Image</vt:lpstr>
      <vt:lpstr>Slide 1</vt:lpstr>
      <vt:lpstr>Thank you to Content Providers!</vt:lpstr>
      <vt:lpstr>Meeting Agenda</vt:lpstr>
      <vt:lpstr>Slide 4</vt:lpstr>
      <vt:lpstr>Office of Satellite and Product Operations (OSPO)</vt:lpstr>
      <vt:lpstr>Meeting Goals</vt:lpstr>
      <vt:lpstr>Existing Actions Items</vt:lpstr>
      <vt:lpstr>Satellite Data (Radiances) Used by Assimilation</vt:lpstr>
      <vt:lpstr>Satellite Data Retrieved Products/Ozone/Radar/GPSRO</vt:lpstr>
      <vt:lpstr>Present Status of GOES Constellation (Imager Routine Schedules with 15 minute CONUS Coverage)</vt:lpstr>
      <vt:lpstr>Present Status of GOES Constellation (Sounder Routine Schedules)</vt:lpstr>
      <vt:lpstr>GOES Status (March 1, 2013)         http://www.oso.noaa.gov/goesstatus</vt:lpstr>
      <vt:lpstr>GOES Status (March 1, 2013)         http://www.oso.noaa.gov/goesstatus</vt:lpstr>
      <vt:lpstr>GOES Flyout Schedule</vt:lpstr>
      <vt:lpstr>Review of RSOs &amp; SRSOs</vt:lpstr>
      <vt:lpstr>Slide 16</vt:lpstr>
      <vt:lpstr>Eumetsat GEOs Meteosat-10 Operational</vt:lpstr>
      <vt:lpstr>Eumetsat GEOs Meteosat-10 Operational</vt:lpstr>
      <vt:lpstr>Slide 19</vt:lpstr>
      <vt:lpstr>JMA GEOs Himawari-8/9 (sunflower)</vt:lpstr>
      <vt:lpstr>JMA GEOs MTSAT-2 Transition to Himawari-8</vt:lpstr>
      <vt:lpstr>Slide 22</vt:lpstr>
      <vt:lpstr>Slide 23</vt:lpstr>
      <vt:lpstr>NOAA-17 Decommissioning</vt:lpstr>
      <vt:lpstr>Slide 25</vt:lpstr>
      <vt:lpstr>LEO Flyout Schedule</vt:lpstr>
      <vt:lpstr>Aqua</vt:lpstr>
      <vt:lpstr>EUMETSAT LEOs:  Metop-B Status</vt:lpstr>
      <vt:lpstr>EUMETSAT LEOs:  Metop-B Status</vt:lpstr>
      <vt:lpstr>JAXA LEO:  SHIZUKU GCOM-W1 </vt:lpstr>
      <vt:lpstr>More Future LEO Satellites</vt:lpstr>
      <vt:lpstr>Notifications &amp; Status</vt:lpstr>
      <vt:lpstr>Planned CIP Backup Exercise http://www.osdpd.noaa.gov/ml/cip.html  http://www.osd.noaa.gov/Spacecraft%20Systems/Ground_Systems/CIP/cip.html</vt:lpstr>
      <vt:lpstr>GOES-R News – PATRON</vt:lpstr>
      <vt:lpstr>GOES-R News - PATRON</vt:lpstr>
      <vt:lpstr>PATRON CRM Metrics</vt:lpstr>
      <vt:lpstr>GOES-R News:  PATRON</vt:lpstr>
      <vt:lpstr>Product Requests via SPSRB (Satellite Products &amp; Services Review Board)</vt:lpstr>
      <vt:lpstr>New Products in Operations</vt:lpstr>
      <vt:lpstr>Slide 40</vt:lpstr>
      <vt:lpstr>Slide 41</vt:lpstr>
      <vt:lpstr>Slide 42</vt:lpstr>
      <vt:lpstr>Slide 43</vt:lpstr>
      <vt:lpstr>Contact Information</vt:lpstr>
      <vt:lpstr>Slide 45</vt:lpstr>
      <vt:lpstr>Remaining Agenda Items</vt:lpstr>
      <vt:lpstr>BACKUP SLIDES</vt:lpstr>
      <vt:lpstr>Polar-Orbiting Local Times</vt:lpstr>
      <vt:lpstr>Satellite Information Flow</vt:lpstr>
      <vt:lpstr>NESDIS Office of Satellite and Product Operations  (OSPO) Key Roles</vt:lpstr>
      <vt:lpstr>NESDIS Office of Satellite and Product Operations  (OSPO)</vt:lpstr>
      <vt:lpstr>Products (Derived &amp; Interpretive)</vt:lpstr>
      <vt:lpstr>Direct Broadcast Services</vt:lpstr>
      <vt:lpstr>Data Access Services</vt:lpstr>
      <vt:lpstr>User Community Data Access (1 of 2)</vt:lpstr>
      <vt:lpstr>Slide 56</vt:lpstr>
      <vt:lpstr>Slide 57</vt:lpstr>
      <vt:lpstr>Future GEO Plans</vt:lpstr>
    </vt:vector>
  </TitlesOfParts>
  <Company>NOAA/NESDIS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Satellite Operations</dc:title>
  <dc:creator>Matthew Seybold</dc:creator>
  <dc:description>Title Slide Background and Banner were designed by TeddyPavlis@gmail.com</dc:description>
  <cp:lastModifiedBy>Natalia.Donoho</cp:lastModifiedBy>
  <cp:revision>601</cp:revision>
  <dcterms:created xsi:type="dcterms:W3CDTF">2012-04-30T12:43:33Z</dcterms:created>
  <dcterms:modified xsi:type="dcterms:W3CDTF">2013-06-07T16:01:34Z</dcterms:modified>
</cp:coreProperties>
</file>