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 id="2147483650" r:id="rId4"/>
  </p:sldMasterIdLst>
  <p:notesMasterIdLst>
    <p:notesMasterId r:id="rId164"/>
  </p:notesMasterIdLst>
  <p:handoutMasterIdLst>
    <p:handoutMasterId r:id="rId165"/>
  </p:handoutMasterIdLst>
  <p:sldIdLst>
    <p:sldId id="861" r:id="rId5"/>
    <p:sldId id="1028" r:id="rId6"/>
    <p:sldId id="2266" r:id="rId7"/>
    <p:sldId id="2546" r:id="rId8"/>
    <p:sldId id="2547" r:id="rId9"/>
    <p:sldId id="2269" r:id="rId10"/>
    <p:sldId id="2270" r:id="rId11"/>
    <p:sldId id="2272" r:id="rId12"/>
    <p:sldId id="2548" r:id="rId13"/>
    <p:sldId id="2549" r:id="rId14"/>
    <p:sldId id="2550" r:id="rId15"/>
    <p:sldId id="2551" r:id="rId16"/>
    <p:sldId id="2259" r:id="rId17"/>
    <p:sldId id="2278" r:id="rId18"/>
    <p:sldId id="2552" r:id="rId19"/>
    <p:sldId id="2553" r:id="rId20"/>
    <p:sldId id="2554" r:id="rId21"/>
    <p:sldId id="2555" r:id="rId22"/>
    <p:sldId id="2556" r:id="rId23"/>
    <p:sldId id="2557" r:id="rId24"/>
    <p:sldId id="2558" r:id="rId25"/>
    <p:sldId id="2541" r:id="rId26"/>
    <p:sldId id="2545" r:id="rId27"/>
    <p:sldId id="2260" r:id="rId28"/>
    <p:sldId id="2286" r:id="rId29"/>
    <p:sldId id="2287" r:id="rId30"/>
    <p:sldId id="2559" r:id="rId31"/>
    <p:sldId id="2560" r:id="rId32"/>
    <p:sldId id="2561" r:id="rId33"/>
    <p:sldId id="2562" r:id="rId34"/>
    <p:sldId id="2563" r:id="rId35"/>
    <p:sldId id="2564" r:id="rId36"/>
    <p:sldId id="2565" r:id="rId37"/>
    <p:sldId id="2566" r:id="rId38"/>
    <p:sldId id="2568" r:id="rId39"/>
    <p:sldId id="2569" r:id="rId40"/>
    <p:sldId id="2570" r:id="rId41"/>
    <p:sldId id="2571" r:id="rId42"/>
    <p:sldId id="2572" r:id="rId43"/>
    <p:sldId id="2573" r:id="rId44"/>
    <p:sldId id="2574" r:id="rId45"/>
    <p:sldId id="2575" r:id="rId46"/>
    <p:sldId id="2576" r:id="rId47"/>
    <p:sldId id="2577" r:id="rId48"/>
    <p:sldId id="2578" r:id="rId49"/>
    <p:sldId id="2579" r:id="rId50"/>
    <p:sldId id="2580" r:id="rId51"/>
    <p:sldId id="2581" r:id="rId52"/>
    <p:sldId id="2582" r:id="rId53"/>
    <p:sldId id="2583" r:id="rId54"/>
    <p:sldId id="2584" r:id="rId55"/>
    <p:sldId id="2585" r:id="rId56"/>
    <p:sldId id="2586" r:id="rId57"/>
    <p:sldId id="2587" r:id="rId58"/>
    <p:sldId id="2588" r:id="rId59"/>
    <p:sldId id="2589" r:id="rId60"/>
    <p:sldId id="2590" r:id="rId61"/>
    <p:sldId id="2591" r:id="rId62"/>
    <p:sldId id="2592" r:id="rId63"/>
    <p:sldId id="2593" r:id="rId64"/>
    <p:sldId id="2594" r:id="rId65"/>
    <p:sldId id="2595" r:id="rId66"/>
    <p:sldId id="2596" r:id="rId67"/>
    <p:sldId id="2597" r:id="rId68"/>
    <p:sldId id="2598" r:id="rId69"/>
    <p:sldId id="2599" r:id="rId70"/>
    <p:sldId id="2600" r:id="rId71"/>
    <p:sldId id="2601" r:id="rId72"/>
    <p:sldId id="2602" r:id="rId73"/>
    <p:sldId id="2603" r:id="rId74"/>
    <p:sldId id="2604" r:id="rId75"/>
    <p:sldId id="2605" r:id="rId76"/>
    <p:sldId id="2606" r:id="rId77"/>
    <p:sldId id="2607" r:id="rId78"/>
    <p:sldId id="2608" r:id="rId79"/>
    <p:sldId id="2609" r:id="rId80"/>
    <p:sldId id="2610" r:id="rId81"/>
    <p:sldId id="2611" r:id="rId82"/>
    <p:sldId id="2612" r:id="rId83"/>
    <p:sldId id="2613" r:id="rId84"/>
    <p:sldId id="2614" r:id="rId85"/>
    <p:sldId id="2615" r:id="rId86"/>
    <p:sldId id="2616" r:id="rId87"/>
    <p:sldId id="2617" r:id="rId88"/>
    <p:sldId id="2618" r:id="rId89"/>
    <p:sldId id="2619" r:id="rId90"/>
    <p:sldId id="2620" r:id="rId91"/>
    <p:sldId id="2621" r:id="rId92"/>
    <p:sldId id="2261" r:id="rId93"/>
    <p:sldId id="615" r:id="rId94"/>
    <p:sldId id="2666" r:id="rId95"/>
    <p:sldId id="2667" r:id="rId96"/>
    <p:sldId id="2668" r:id="rId97"/>
    <p:sldId id="2669" r:id="rId98"/>
    <p:sldId id="2628" r:id="rId99"/>
    <p:sldId id="2629" r:id="rId100"/>
    <p:sldId id="2630" r:id="rId101"/>
    <p:sldId id="2631" r:id="rId102"/>
    <p:sldId id="2632" r:id="rId103"/>
    <p:sldId id="2633" r:id="rId104"/>
    <p:sldId id="2634" r:id="rId105"/>
    <p:sldId id="2635" r:id="rId106"/>
    <p:sldId id="2636" r:id="rId107"/>
    <p:sldId id="2637" r:id="rId108"/>
    <p:sldId id="2638" r:id="rId109"/>
    <p:sldId id="2639" r:id="rId110"/>
    <p:sldId id="2640" r:id="rId111"/>
    <p:sldId id="2641" r:id="rId112"/>
    <p:sldId id="2642" r:id="rId113"/>
    <p:sldId id="2643" r:id="rId114"/>
    <p:sldId id="2644" r:id="rId115"/>
    <p:sldId id="2645" r:id="rId116"/>
    <p:sldId id="2646" r:id="rId117"/>
    <p:sldId id="2647" r:id="rId118"/>
    <p:sldId id="2262" r:id="rId119"/>
    <p:sldId id="2385" r:id="rId120"/>
    <p:sldId id="2649" r:id="rId121"/>
    <p:sldId id="2650" r:id="rId122"/>
    <p:sldId id="2651" r:id="rId123"/>
    <p:sldId id="2652" r:id="rId124"/>
    <p:sldId id="2653" r:id="rId125"/>
    <p:sldId id="2654" r:id="rId126"/>
    <p:sldId id="2655" r:id="rId127"/>
    <p:sldId id="2656" r:id="rId128"/>
    <p:sldId id="2657" r:id="rId129"/>
    <p:sldId id="2658" r:id="rId130"/>
    <p:sldId id="2659" r:id="rId131"/>
    <p:sldId id="2660" r:id="rId132"/>
    <p:sldId id="2661" r:id="rId133"/>
    <p:sldId id="2662" r:id="rId134"/>
    <p:sldId id="2663" r:id="rId135"/>
    <p:sldId id="2664" r:id="rId136"/>
    <p:sldId id="2665" r:id="rId137"/>
    <p:sldId id="2263" r:id="rId138"/>
    <p:sldId id="2428" r:id="rId139"/>
    <p:sldId id="2404" r:id="rId140"/>
    <p:sldId id="2623" r:id="rId141"/>
    <p:sldId id="2627" r:id="rId142"/>
    <p:sldId id="2624" r:id="rId143"/>
    <p:sldId id="2436" r:id="rId144"/>
    <p:sldId id="2670" r:id="rId145"/>
    <p:sldId id="2409" r:id="rId146"/>
    <p:sldId id="2410" r:id="rId147"/>
    <p:sldId id="2411" r:id="rId148"/>
    <p:sldId id="2412" r:id="rId149"/>
    <p:sldId id="2417" r:id="rId150"/>
    <p:sldId id="2432" r:id="rId151"/>
    <p:sldId id="2433" r:id="rId152"/>
    <p:sldId id="2419" r:id="rId153"/>
    <p:sldId id="2420" r:id="rId154"/>
    <p:sldId id="2421" r:id="rId155"/>
    <p:sldId id="2422" r:id="rId156"/>
    <p:sldId id="2423" r:id="rId157"/>
    <p:sldId id="2424" r:id="rId158"/>
    <p:sldId id="2427" r:id="rId159"/>
    <p:sldId id="2265" r:id="rId160"/>
    <p:sldId id="2400" r:id="rId161"/>
    <p:sldId id="2401" r:id="rId162"/>
    <p:sldId id="2402" r:id="rId163"/>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3600">
          <p15:clr>
            <a:srgbClr val="A4A3A4"/>
          </p15:clr>
        </p15:guide>
        <p15:guide id="2" pos="2880">
          <p15:clr>
            <a:srgbClr val="A4A3A4"/>
          </p15:clr>
        </p15:guide>
      </p15:sldGuideLst>
    </p:ext>
    <p:ext uri="{2D200454-40CA-4A62-9FC3-DE9A4176ACB9}">
      <p15:notesGuideLst xmlns="" xmlns:p15="http://schemas.microsoft.com/office/powerpoint/2012/main">
        <p15:guide id="1" orient="horz" pos="2194">
          <p15:clr>
            <a:srgbClr val="A4A3A4"/>
          </p15:clr>
        </p15:guide>
        <p15:guide id="2" pos="29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5C00"/>
    <a:srgbClr val="FFFF00"/>
    <a:srgbClr val="29FF29"/>
    <a:srgbClr val="FFAC59"/>
    <a:srgbClr val="FF9933"/>
    <a:srgbClr val="008000"/>
    <a:srgbClr val="65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16" autoAdjust="0"/>
    <p:restoredTop sz="93051" autoAdjust="0"/>
  </p:normalViewPr>
  <p:slideViewPr>
    <p:cSldViewPr>
      <p:cViewPr>
        <p:scale>
          <a:sx n="80" d="100"/>
          <a:sy n="80" d="100"/>
        </p:scale>
        <p:origin x="-888" y="-402"/>
      </p:cViewPr>
      <p:guideLst>
        <p:guide orient="horz" pos="36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54"/>
    </p:cViewPr>
  </p:sorterViewPr>
  <p:notesViewPr>
    <p:cSldViewPr>
      <p:cViewPr varScale="1">
        <p:scale>
          <a:sx n="82" d="100"/>
          <a:sy n="82" d="100"/>
        </p:scale>
        <p:origin x="-1974" y="-78"/>
      </p:cViewPr>
      <p:guideLst>
        <p:guide orient="horz" pos="2208"/>
        <p:guide pos="29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3CCC6-1996-479C-A6AF-9C390D0555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190EEF-AC57-4718-A372-C6B1B5694712}">
      <dgm:prSet custT="1"/>
      <dgm:spPr/>
      <dgm:t>
        <a:bodyPr/>
        <a:lstStyle/>
        <a:p>
          <a:pPr algn="ctr"/>
          <a:r>
            <a:rPr lang="en-US" sz="2800" b="1" dirty="0" smtClean="0">
              <a:solidFill>
                <a:srgbClr val="FFFF00"/>
              </a:solidFill>
              <a:latin typeface="+mj-lt"/>
            </a:rPr>
            <a:t>System Operational Readiness </a:t>
          </a:r>
          <a:r>
            <a:rPr lang="en-US" sz="2400" dirty="0" smtClean="0">
              <a:solidFill>
                <a:srgbClr val="FFFF00"/>
              </a:solidFill>
              <a:latin typeface="Arial" charset="0"/>
            </a:rPr>
            <a:t/>
          </a:r>
          <a:br>
            <a:rPr lang="en-US" sz="2400" dirty="0" smtClean="0">
              <a:solidFill>
                <a:srgbClr val="FFFF00"/>
              </a:solidFill>
              <a:latin typeface="Arial" charset="0"/>
            </a:rPr>
          </a:br>
          <a:r>
            <a:rPr lang="en-US" sz="4000" b="1" dirty="0" smtClean="0">
              <a:solidFill>
                <a:srgbClr val="FFFF00"/>
              </a:solidFill>
              <a:latin typeface="+mj-lt"/>
            </a:rPr>
            <a:t>Data Flow Diagram</a:t>
          </a:r>
          <a:endParaRPr lang="en-US" sz="4000" b="1" dirty="0">
            <a:latin typeface="+mj-lt"/>
          </a:endParaRPr>
        </a:p>
      </dgm:t>
    </dgm:pt>
    <dgm:pt modelId="{15352984-B852-49AD-A0C2-D93A9D1719E4}" type="parTrans" cxnId="{A8CCAF3C-3C6E-4BF1-A563-C7F3539C04EC}">
      <dgm:prSet/>
      <dgm:spPr/>
      <dgm:t>
        <a:bodyPr/>
        <a:lstStyle/>
        <a:p>
          <a:endParaRPr lang="en-US"/>
        </a:p>
      </dgm:t>
    </dgm:pt>
    <dgm:pt modelId="{FC35E9BA-20B8-4685-841D-1CD8A347DF6A}" type="sibTrans" cxnId="{A8CCAF3C-3C6E-4BF1-A563-C7F3539C04EC}">
      <dgm:prSet/>
      <dgm:spPr/>
      <dgm:t>
        <a:bodyPr/>
        <a:lstStyle/>
        <a:p>
          <a:endParaRPr lang="en-US"/>
        </a:p>
      </dgm:t>
    </dgm:pt>
    <dgm:pt modelId="{B5EFC81D-FA33-4EED-A491-E0CD11FFC407}" type="pres">
      <dgm:prSet presAssocID="{5FE3CCC6-1996-479C-A6AF-9C390D0555C5}" presName="linear" presStyleCnt="0">
        <dgm:presLayoutVars>
          <dgm:animLvl val="lvl"/>
          <dgm:resizeHandles val="exact"/>
        </dgm:presLayoutVars>
      </dgm:prSet>
      <dgm:spPr/>
      <dgm:t>
        <a:bodyPr/>
        <a:lstStyle/>
        <a:p>
          <a:endParaRPr lang="en-US"/>
        </a:p>
      </dgm:t>
    </dgm:pt>
    <dgm:pt modelId="{B22FAAA7-E699-49AE-A36E-05C34CFC1837}" type="pres">
      <dgm:prSet presAssocID="{C2190EEF-AC57-4718-A372-C6B1B5694712}" presName="parentText" presStyleLbl="node1" presStyleIdx="0" presStyleCnt="1" custLinFactNeighborX="4328" custLinFactNeighborY="-14097">
        <dgm:presLayoutVars>
          <dgm:chMax val="0"/>
          <dgm:bulletEnabled val="1"/>
        </dgm:presLayoutVars>
      </dgm:prSet>
      <dgm:spPr/>
      <dgm:t>
        <a:bodyPr/>
        <a:lstStyle/>
        <a:p>
          <a:endParaRPr lang="en-US"/>
        </a:p>
      </dgm:t>
    </dgm:pt>
  </dgm:ptLst>
  <dgm:cxnLst>
    <dgm:cxn modelId="{90B6DF7B-B43A-4319-8D09-ECC9AB430265}" type="presOf" srcId="{5FE3CCC6-1996-479C-A6AF-9C390D0555C5}" destId="{B5EFC81D-FA33-4EED-A491-E0CD11FFC407}" srcOrd="0" destOrd="0" presId="urn:microsoft.com/office/officeart/2005/8/layout/vList2"/>
    <dgm:cxn modelId="{A8CCAF3C-3C6E-4BF1-A563-C7F3539C04EC}" srcId="{5FE3CCC6-1996-479C-A6AF-9C390D0555C5}" destId="{C2190EEF-AC57-4718-A372-C6B1B5694712}" srcOrd="0" destOrd="0" parTransId="{15352984-B852-49AD-A0C2-D93A9D1719E4}" sibTransId="{FC35E9BA-20B8-4685-841D-1CD8A347DF6A}"/>
    <dgm:cxn modelId="{40D71E16-1685-432E-9D52-B3159258DDF6}" type="presOf" srcId="{C2190EEF-AC57-4718-A372-C6B1B5694712}" destId="{B22FAAA7-E699-49AE-A36E-05C34CFC1837}" srcOrd="0" destOrd="0" presId="urn:microsoft.com/office/officeart/2005/8/layout/vList2"/>
    <dgm:cxn modelId="{7AC6C1FB-EC9B-42C9-BA8C-2CA17371C420}" type="presParOf" srcId="{B5EFC81D-FA33-4EED-A491-E0CD11FFC407}" destId="{B22FAAA7-E699-49AE-A36E-05C34CFC183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FAAA7-E699-49AE-A36E-05C34CFC1837}">
      <dsp:nvSpPr>
        <dsp:cNvPr id="0" name=""/>
        <dsp:cNvSpPr/>
      </dsp:nvSpPr>
      <dsp:spPr>
        <a:xfrm>
          <a:off x="0" y="0"/>
          <a:ext cx="5895861" cy="1180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mj-lt"/>
            </a:rPr>
            <a:t>System Operational Readiness </a:t>
          </a:r>
          <a:r>
            <a:rPr lang="en-US" sz="2400" kern="1200" dirty="0" smtClean="0">
              <a:solidFill>
                <a:srgbClr val="FFFF00"/>
              </a:solidFill>
              <a:latin typeface="Arial" charset="0"/>
            </a:rPr>
            <a:t/>
          </a:r>
          <a:br>
            <a:rPr lang="en-US" sz="2400" kern="1200" dirty="0" smtClean="0">
              <a:solidFill>
                <a:srgbClr val="FFFF00"/>
              </a:solidFill>
              <a:latin typeface="Arial" charset="0"/>
            </a:rPr>
          </a:br>
          <a:r>
            <a:rPr lang="en-US" sz="4000" b="1" kern="1200" dirty="0" smtClean="0">
              <a:solidFill>
                <a:srgbClr val="FFFF00"/>
              </a:solidFill>
              <a:latin typeface="+mj-lt"/>
            </a:rPr>
            <a:t>Data Flow Diagram</a:t>
          </a:r>
          <a:endParaRPr lang="en-US" sz="4000" b="1" kern="1200" dirty="0">
            <a:latin typeface="+mj-lt"/>
          </a:endParaRPr>
        </a:p>
      </dsp:txBody>
      <dsp:txXfrm>
        <a:off x="57611" y="57611"/>
        <a:ext cx="5780639" cy="10649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31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973514" y="1"/>
            <a:ext cx="3036887" cy="46498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248836" name="Rectangle 4"/>
          <p:cNvSpPr>
            <a:spLocks noGrp="1" noRot="1" noChangeAspect="1" noChangeArrowheads="1" noTextEdit="1"/>
          </p:cNvSpPr>
          <p:nvPr>
            <p:ph type="sldImg" idx="2"/>
          </p:nvPr>
        </p:nvSpPr>
        <p:spPr bwMode="auto">
          <a:xfrm>
            <a:off x="1192213" y="703263"/>
            <a:ext cx="4630737"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5039" y="4416510"/>
            <a:ext cx="5140325" cy="41832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31421"/>
            <a:ext cx="3038475" cy="46497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973514" y="8831421"/>
            <a:ext cx="3036887" cy="46497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1400BBE9-8D70-453C-90C4-C1ECC04D1C92}" type="slidenum">
              <a:rPr lang="en-US"/>
              <a:pPr>
                <a:defRPr/>
              </a:pPr>
              <a:t>‹#›</a:t>
            </a:fld>
            <a:endParaRPr lang="en-US"/>
          </a:p>
        </p:txBody>
      </p:sp>
    </p:spTree>
    <p:extLst>
      <p:ext uri="{BB962C8B-B14F-4D97-AF65-F5344CB8AC3E}">
        <p14:creationId xmlns:p14="http://schemas.microsoft.com/office/powerpoint/2010/main" val="11140784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DD338EA3-A470-4266-AB0C-2F7FCA46407D}" type="slidenum">
              <a:rPr lang="en-US" smtClean="0"/>
              <a:pPr/>
              <a:t>1</a:t>
            </a:fld>
            <a:endParaRPr lang="en-US" smtClean="0"/>
          </a:p>
        </p:txBody>
      </p:sp>
      <p:sp>
        <p:nvSpPr>
          <p:cNvPr id="249859" name="Rectangle 2"/>
          <p:cNvSpPr>
            <a:spLocks noGrp="1" noRot="1" noChangeAspect="1" noChangeArrowheads="1" noTextEdit="1"/>
          </p:cNvSpPr>
          <p:nvPr>
            <p:ph type="sldImg"/>
          </p:nvPr>
        </p:nvSpPr>
        <p:spPr>
          <a:xfrm>
            <a:off x="1185863" y="698500"/>
            <a:ext cx="4643437" cy="3482975"/>
          </a:xfrm>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604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13</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13</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dirty="0" err="1" smtClean="0"/>
              <a:t>Priyanka</a:t>
            </a:r>
            <a:r>
              <a:rPr lang="en-US" dirty="0" smtClean="0"/>
              <a:t>: Changed </a:t>
            </a:r>
          </a:p>
          <a:p>
            <a:pPr eaLnBrk="1" hangingPunct="1"/>
            <a:r>
              <a:rPr lang="en-US" dirty="0" smtClean="0"/>
              <a:t>--“Project Plan” to “Introduction” </a:t>
            </a:r>
          </a:p>
          <a:p>
            <a:pPr eaLnBrk="1" hangingPunct="1"/>
            <a:r>
              <a:rPr lang="en-US" dirty="0" smtClean="0"/>
              <a:t>--“PDR Report to PDR Risks and Actions”</a:t>
            </a:r>
          </a:p>
        </p:txBody>
      </p:sp>
    </p:spTree>
    <p:extLst>
      <p:ext uri="{BB962C8B-B14F-4D97-AF65-F5344CB8AC3E}">
        <p14:creationId xmlns:p14="http://schemas.microsoft.com/office/powerpoint/2010/main" val="203637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15</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16</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17</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18</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19</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20</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70340" y="8829675"/>
            <a:ext cx="3038475" cy="465138"/>
          </a:xfrm>
          <a:prstGeom prst="rect">
            <a:avLst/>
          </a:prstGeom>
          <a:noFill/>
          <a:ln w="9525">
            <a:noFill/>
            <a:miter lim="800000"/>
            <a:headEnd/>
            <a:tailEnd/>
          </a:ln>
        </p:spPr>
        <p:txBody>
          <a:bodyPr lIns="93177" tIns="46589" rIns="93177" bIns="46589" anchor="b"/>
          <a:lstStyle/>
          <a:p>
            <a:pPr algn="r"/>
            <a:fld id="{570C195F-DD92-4A07-ACDC-E18C5DF4048A}" type="slidenum">
              <a:rPr lang="en-US" sz="1200">
                <a:latin typeface="Calibri" pitchFamily="34" charset="0"/>
              </a:rPr>
              <a:pPr algn="r"/>
              <a:t>23</a:t>
            </a:fld>
            <a:endParaRPr lang="en-US" sz="1200">
              <a:latin typeface="Calibri" pitchFamily="34" charset="0"/>
            </a:endParaRPr>
          </a:p>
        </p:txBody>
      </p:sp>
      <p:sp>
        <p:nvSpPr>
          <p:cNvPr id="275459" name="Rectangle 2"/>
          <p:cNvSpPr>
            <a:spLocks noGrp="1" noRot="1" noChangeAspect="1" noChangeArrowheads="1" noTextEdit="1"/>
          </p:cNvSpPr>
          <p:nvPr>
            <p:ph type="sldImg"/>
          </p:nvPr>
        </p:nvSpPr>
        <p:spPr>
          <a:xfrm>
            <a:off x="1190625" y="703263"/>
            <a:ext cx="4629150" cy="3471862"/>
          </a:xfrm>
          <a:ln/>
        </p:spPr>
      </p:sp>
      <p:sp>
        <p:nvSpPr>
          <p:cNvPr id="275460" name="Rectangle 3"/>
          <p:cNvSpPr>
            <a:spLocks noGrp="1" noChangeArrowheads="1"/>
          </p:cNvSpPr>
          <p:nvPr>
            <p:ph type="body" idx="1"/>
          </p:nvPr>
        </p:nvSpPr>
        <p:spPr>
          <a:xfrm>
            <a:off x="935039" y="4413251"/>
            <a:ext cx="5140325" cy="4187825"/>
          </a:xfrm>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23136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41CA34E3-89FF-4BAA-ADB5-61C6051E2F07}" type="slidenum">
              <a:rPr lang="en-US" smtClean="0"/>
              <a:pPr/>
              <a:t>2</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1593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24</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24</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414707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1A998631-7AED-420C-A4D6-9ED18108AB0A}" type="slidenum">
              <a:rPr lang="en-US" smtClean="0"/>
              <a:pPr/>
              <a:t>25</a:t>
            </a:fld>
            <a:endParaRPr lang="en-US" smtClean="0"/>
          </a:p>
        </p:txBody>
      </p:sp>
      <p:sp>
        <p:nvSpPr>
          <p:cNvPr id="293891" name="Rectangle 2"/>
          <p:cNvSpPr>
            <a:spLocks noGrp="1" noRot="1" noChangeAspect="1" noChangeArrowheads="1" noTextEdit="1"/>
          </p:cNvSpPr>
          <p:nvPr>
            <p:ph type="sldImg"/>
          </p:nvPr>
        </p:nvSpPr>
        <p:spPr>
          <a:ln cap="flat"/>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216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DC867DBC-781D-443F-89D5-4FE230DD9C62}" type="slidenum">
              <a:rPr lang="en-US" smtClean="0"/>
              <a:pPr/>
              <a:t>26</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Changed, document name: </a:t>
            </a:r>
            <a:r>
              <a:rPr lang="en-US" b="1" smtClean="0">
                <a:solidFill>
                  <a:srgbClr val="FF8A3B"/>
                </a:solidFill>
              </a:rPr>
              <a:t>“Joint Polar Satellite System (JPSS) Program  Level 1 Requirements SUPPLEMENT – Final”</a:t>
            </a:r>
            <a:endParaRPr lang="en-US" smtClean="0"/>
          </a:p>
        </p:txBody>
      </p:sp>
    </p:spTree>
    <p:extLst>
      <p:ext uri="{BB962C8B-B14F-4D97-AF65-F5344CB8AC3E}">
        <p14:creationId xmlns:p14="http://schemas.microsoft.com/office/powerpoint/2010/main" val="361318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29</a:t>
            </a:fld>
            <a:endParaRPr lang="en-US"/>
          </a:p>
        </p:txBody>
      </p:sp>
    </p:spTree>
    <p:extLst>
      <p:ext uri="{BB962C8B-B14F-4D97-AF65-F5344CB8AC3E}">
        <p14:creationId xmlns:p14="http://schemas.microsoft.com/office/powerpoint/2010/main" val="4031122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Priyanka</a:t>
            </a:r>
            <a:r>
              <a:rPr lang="en-US" dirty="0" smtClean="0"/>
              <a:t> 09/03/14:</a:t>
            </a:r>
            <a:r>
              <a:rPr lang="en-US" baseline="0" dirty="0" smtClean="0"/>
              <a:t> Updated</a:t>
            </a:r>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45</a:t>
            </a:fld>
            <a:endParaRPr lang="en-US"/>
          </a:p>
        </p:txBody>
      </p:sp>
    </p:spTree>
    <p:extLst>
      <p:ext uri="{BB962C8B-B14F-4D97-AF65-F5344CB8AC3E}">
        <p14:creationId xmlns:p14="http://schemas.microsoft.com/office/powerpoint/2010/main" val="55118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55</a:t>
            </a:fld>
            <a:endParaRPr lang="en-US"/>
          </a:p>
        </p:txBody>
      </p:sp>
    </p:spTree>
    <p:extLst>
      <p:ext uri="{BB962C8B-B14F-4D97-AF65-F5344CB8AC3E}">
        <p14:creationId xmlns:p14="http://schemas.microsoft.com/office/powerpoint/2010/main" val="3982023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62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Priyanka</a:t>
            </a:r>
            <a:r>
              <a:rPr lang="en-US" dirty="0" smtClean="0"/>
              <a:t> 09/03/14:</a:t>
            </a:r>
            <a:r>
              <a:rPr lang="en-US" baseline="0" dirty="0" smtClean="0"/>
              <a:t> Updated</a:t>
            </a:r>
            <a:endParaRPr lang="en-US" dirty="0" smtClean="0"/>
          </a:p>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76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77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89</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89</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133974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0484A995-B935-4B5E-BFD7-B2FBD1ED43FD}" type="slidenum">
              <a:rPr lang="en-US" smtClean="0"/>
              <a:pPr/>
              <a:t>3</a:t>
            </a:fld>
            <a:endParaRPr lang="en-US" smtClean="0"/>
          </a:p>
        </p:txBody>
      </p:sp>
      <p:sp>
        <p:nvSpPr>
          <p:cNvPr id="252931" name="Rectangle 2"/>
          <p:cNvSpPr>
            <a:spLocks noGrp="1" noRot="1" noChangeAspect="1" noChangeArrowheads="1" noTextEdit="1"/>
          </p:cNvSpPr>
          <p:nvPr>
            <p:ph type="sldImg"/>
          </p:nvPr>
        </p:nvSpPr>
        <p:spPr>
          <a:ln cap="flat"/>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814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90</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118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1749" name="Slide Number Placeholder 4"/>
          <p:cNvSpPr>
            <a:spLocks noGrp="1"/>
          </p:cNvSpPr>
          <p:nvPr>
            <p:ph type="sldNum" sz="quarter" idx="5"/>
          </p:nvPr>
        </p:nvSpPr>
        <p:spPr>
          <a:noFill/>
        </p:spPr>
        <p:txBody>
          <a:bodyPr/>
          <a:lstStyle/>
          <a:p>
            <a:fld id="{5F91A240-F856-42A8-A604-2657627A5B40}" type="slidenum">
              <a:rPr lang="en-US"/>
              <a:pPr/>
              <a:t>95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4821" name="Slide Number Placeholder 4"/>
          <p:cNvSpPr>
            <a:spLocks noGrp="1"/>
          </p:cNvSpPr>
          <p:nvPr>
            <p:ph type="sldNum" sz="quarter" idx="5"/>
          </p:nvPr>
        </p:nvSpPr>
        <p:spPr>
          <a:noFill/>
        </p:spPr>
        <p:txBody>
          <a:bodyPr/>
          <a:lstStyle/>
          <a:p>
            <a:fld id="{79C2100A-BB1E-4079-A08D-85253ABDCFC6}" type="slidenum">
              <a:rPr lang="en-US"/>
              <a:pPr/>
              <a:t>98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5845" name="Slide Number Placeholder 4"/>
          <p:cNvSpPr>
            <a:spLocks noGrp="1"/>
          </p:cNvSpPr>
          <p:nvPr>
            <p:ph type="sldNum" sz="quarter" idx="5"/>
          </p:nvPr>
        </p:nvSpPr>
        <p:spPr>
          <a:noFill/>
        </p:spPr>
        <p:txBody>
          <a:bodyPr/>
          <a:lstStyle/>
          <a:p>
            <a:fld id="{A886D44E-2FE6-41E4-98E4-02D78D923D3C}" type="slidenum">
              <a:rPr lang="en-US"/>
              <a:pPr/>
              <a:t>99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852D7F8F-577B-41C4-9C75-611ABD98DF37}" type="slidenum">
              <a:rPr lang="en-US">
                <a:solidFill>
                  <a:prstClr val="black"/>
                </a:solidFill>
              </a:rPr>
              <a:pPr/>
              <a:t>100</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D38C176-3ED0-452C-8662-2014897BB3A1}" type="slidenum">
              <a:rPr lang="en-US"/>
              <a:pPr/>
              <a:t>101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Footer Placeholder 3"/>
          <p:cNvSpPr>
            <a:spLocks noGrp="1"/>
          </p:cNvSpPr>
          <p:nvPr>
            <p:ph type="ftr" sz="quarter" idx="4"/>
          </p:nvPr>
        </p:nvSpPr>
        <p:spPr>
          <a:noFill/>
        </p:spPr>
        <p:txBody>
          <a:bodyPr/>
          <a:lstStyle/>
          <a:p>
            <a:r>
              <a:rPr lang="en-US" dirty="0">
                <a:ea typeface="MS PGothic" pitchFamily="34" charset="-128"/>
              </a:rPr>
              <a:t>GET-D Operational Readiness Review</a:t>
            </a:r>
          </a:p>
        </p:txBody>
      </p:sp>
      <p:sp>
        <p:nvSpPr>
          <p:cNvPr id="38917" name="Slide Number Placeholder 4"/>
          <p:cNvSpPr>
            <a:spLocks noGrp="1"/>
          </p:cNvSpPr>
          <p:nvPr>
            <p:ph type="sldNum" sz="quarter" idx="5"/>
          </p:nvPr>
        </p:nvSpPr>
        <p:spPr>
          <a:noFill/>
        </p:spPr>
        <p:txBody>
          <a:bodyPr/>
          <a:lstStyle/>
          <a:p>
            <a:fld id="{4BC670B0-3E53-48E2-B2AE-D6DB200E66CA}" type="slidenum">
              <a:rPr lang="en-US"/>
              <a:pPr/>
              <a:t>102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Footer Placeholder 3"/>
          <p:cNvSpPr>
            <a:spLocks noGrp="1"/>
          </p:cNvSpPr>
          <p:nvPr>
            <p:ph type="ftr" sz="quarter" idx="4"/>
          </p:nvPr>
        </p:nvSpPr>
        <p:spPr>
          <a:noFill/>
        </p:spPr>
        <p:txBody>
          <a:bodyPr/>
          <a:lstStyle/>
          <a:p>
            <a:r>
              <a:rPr lang="en-US" dirty="0">
                <a:ea typeface="MS PGothic" pitchFamily="34" charset="-128"/>
              </a:rPr>
              <a:t>GET-D Operational Readiness Review</a:t>
            </a:r>
          </a:p>
        </p:txBody>
      </p:sp>
      <p:sp>
        <p:nvSpPr>
          <p:cNvPr id="39941" name="Slide Number Placeholder 4"/>
          <p:cNvSpPr>
            <a:spLocks noGrp="1"/>
          </p:cNvSpPr>
          <p:nvPr>
            <p:ph type="sldNum" sz="quarter" idx="5"/>
          </p:nvPr>
        </p:nvSpPr>
        <p:spPr>
          <a:noFill/>
        </p:spPr>
        <p:txBody>
          <a:bodyPr/>
          <a:lstStyle/>
          <a:p>
            <a:fld id="{C1D575EF-B522-4EA1-9948-D3C597F7C876}" type="slidenum">
              <a:rPr lang="en-US"/>
              <a:pPr/>
              <a:t>103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2E1EAAB-8C34-4306-96EC-64CCC2684953}" type="slidenum">
              <a:rPr lang="en-US">
                <a:solidFill>
                  <a:srgbClr val="000000"/>
                </a:solidFill>
                <a:latin typeface="Times New Roman" pitchFamily="18" charset="0"/>
              </a:rPr>
              <a:pPr/>
              <a:t>104</a:t>
            </a:fld>
            <a:endParaRPr lang="en-US" dirty="0">
              <a:solidFill>
                <a:srgbClr val="000000"/>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5C95626-90C9-46BF-BAB1-ADC698865CA2}" type="slidenum">
              <a:rPr lang="en-US">
                <a:solidFill>
                  <a:srgbClr val="000000"/>
                </a:solidFill>
                <a:latin typeface="Times New Roman" pitchFamily="18" charset="0"/>
              </a:rPr>
              <a:pPr/>
              <a:t>105</a:t>
            </a:fld>
            <a:endParaRPr lang="en-US"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E0134FD-EF60-4A55-8ED3-247562517CB8}" type="slidenum">
              <a:rPr lang="en-US" smtClean="0"/>
              <a:pPr/>
              <a:t>4</a:t>
            </a:fld>
            <a:endParaRPr lang="en-US"/>
          </a:p>
        </p:txBody>
      </p:sp>
    </p:spTree>
    <p:extLst>
      <p:ext uri="{BB962C8B-B14F-4D97-AF65-F5344CB8AC3E}">
        <p14:creationId xmlns:p14="http://schemas.microsoft.com/office/powerpoint/2010/main" val="313590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3682A82-71F5-452A-BD1A-868756467814}" type="slidenum">
              <a:rPr lang="en-US">
                <a:solidFill>
                  <a:srgbClr val="000000"/>
                </a:solidFill>
                <a:latin typeface="Times New Roman" pitchFamily="18" charset="0"/>
              </a:rPr>
              <a:pPr/>
              <a:t>106</a:t>
            </a:fld>
            <a:endParaRPr lang="en-US">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8CAD0AA-64A5-4D2D-B0A0-F4EC79C96A2B}" type="slidenum">
              <a:rPr lang="en-US">
                <a:solidFill>
                  <a:srgbClr val="000000"/>
                </a:solidFill>
                <a:latin typeface="Times New Roman" pitchFamily="18" charset="0"/>
              </a:rPr>
              <a:pPr/>
              <a:t>107</a:t>
            </a:fld>
            <a:endParaRPr lang="en-US">
              <a:solidFill>
                <a:srgbClr val="000000"/>
              </a:solidFill>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22A7DEA-3F51-4BA5-84C7-139B7471A0B9}" type="slidenum">
              <a:rPr lang="en-US">
                <a:solidFill>
                  <a:srgbClr val="000000"/>
                </a:solidFill>
                <a:latin typeface="Times New Roman" pitchFamily="18" charset="0"/>
              </a:rPr>
              <a:pPr/>
              <a:t>108</a:t>
            </a:fld>
            <a:endParaRPr lang="en-US">
              <a:solidFill>
                <a:srgbClr val="000000"/>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7426872-1D5A-4C63-BA41-12C6ED4346AC}" type="slidenum">
              <a:rPr lang="en-US">
                <a:solidFill>
                  <a:srgbClr val="000000"/>
                </a:solidFill>
                <a:latin typeface="Times New Roman" pitchFamily="18" charset="0"/>
              </a:rPr>
              <a:pPr/>
              <a:t>109</a:t>
            </a:fld>
            <a:endParaRPr lang="en-US">
              <a:solidFill>
                <a:srgbClr val="000000"/>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8109A0B-47F9-4F64-8A5E-19299C21ED39}" type="slidenum">
              <a:rPr lang="en-US">
                <a:solidFill>
                  <a:srgbClr val="000000"/>
                </a:solidFill>
                <a:latin typeface="Times New Roman" pitchFamily="18" charset="0"/>
              </a:rPr>
              <a:pPr/>
              <a:t>110</a:t>
            </a:fld>
            <a:endParaRPr lang="en-US">
              <a:solidFill>
                <a:srgbClr val="000000"/>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A0EE52-D00C-4F07-ADEC-0366B8816340}" type="slidenum">
              <a:rPr lang="en-US">
                <a:solidFill>
                  <a:srgbClr val="000000"/>
                </a:solidFill>
                <a:latin typeface="Times New Roman" pitchFamily="18" charset="0"/>
              </a:rPr>
              <a:pPr/>
              <a:t>111</a:t>
            </a:fld>
            <a:endParaRPr lang="en-US">
              <a:solidFill>
                <a:srgbClr val="000000"/>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DFDD5D-D6B4-4FDF-91F6-56728F036952}" type="slidenum">
              <a:rPr lang="en-US">
                <a:solidFill>
                  <a:srgbClr val="000000"/>
                </a:solidFill>
                <a:latin typeface="Times New Roman" pitchFamily="18" charset="0"/>
              </a:rPr>
              <a:pPr/>
              <a:t>112</a:t>
            </a:fld>
            <a:endParaRPr lang="en-US">
              <a:solidFill>
                <a:srgbClr val="000000"/>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77D0F52-BE25-44B0-B3CC-58FF10A69B26}" type="slidenum">
              <a:rPr lang="en-US">
                <a:solidFill>
                  <a:srgbClr val="000000"/>
                </a:solidFill>
                <a:latin typeface="Times New Roman" pitchFamily="18" charset="0"/>
              </a:rPr>
              <a:pPr/>
              <a:t>113</a:t>
            </a:fld>
            <a:endParaRPr lang="en-US">
              <a:solidFill>
                <a:srgbClr val="000000"/>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6979D4-A873-4695-80E7-3F6A371DD714}" type="slidenum">
              <a:rPr lang="en-US">
                <a:solidFill>
                  <a:srgbClr val="000000"/>
                </a:solidFill>
                <a:latin typeface="Times New Roman" pitchFamily="18" charset="0"/>
              </a:rPr>
              <a:pPr/>
              <a:t>114</a:t>
            </a:fld>
            <a:endParaRPr lang="en-US">
              <a:solidFill>
                <a:srgbClr val="000000"/>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115</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115</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65662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BC3E39A-9E31-44F6-A5D7-3141D39C81AB}" type="slidenum">
              <a:rPr lang="en-US" smtClean="0"/>
              <a:pPr/>
              <a:t>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9907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116</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0137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3973515" y="8831264"/>
            <a:ext cx="3036887" cy="465137"/>
          </a:xfrm>
          <a:prstGeom prst="rect">
            <a:avLst/>
          </a:prstGeom>
          <a:noFill/>
          <a:ln w="9525">
            <a:noFill/>
            <a:miter lim="800000"/>
            <a:headEnd/>
            <a:tailEnd/>
          </a:ln>
        </p:spPr>
        <p:txBody>
          <a:bodyPr lIns="19050" tIns="0" rIns="19050" bIns="0" anchor="b"/>
          <a:lstStyle/>
          <a:p>
            <a:pPr algn="r"/>
            <a:fld id="{43F74CB8-5F91-44E9-AE0B-3417A35C047F}" type="slidenum">
              <a:rPr lang="en-US" sz="1000" i="1"/>
              <a:pPr algn="r"/>
              <a:t>133</a:t>
            </a:fld>
            <a:endParaRPr lang="en-US" sz="1000" i="1"/>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7073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134</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134</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3497274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135</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4128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6B9FE5F7-FA5C-4EA8-BC98-278E82A711EB}" type="slidenum">
              <a:rPr lang="en-US" smtClean="0">
                <a:solidFill>
                  <a:srgbClr val="000000"/>
                </a:solidFill>
                <a:latin typeface="Times New Roman" pitchFamily="18" charset="0"/>
              </a:rPr>
              <a:pPr/>
              <a:t>136</a:t>
            </a:fld>
            <a:endParaRPr lang="en-US" smtClean="0">
              <a:solidFill>
                <a:srgbClr val="000000"/>
              </a:solidFill>
              <a:latin typeface="Times New Roman" pitchFamily="18"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781084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A5E2861-7306-4D39-8088-670D406D26F6}" type="slidenum">
              <a:rPr lang="en-US" smtClean="0">
                <a:solidFill>
                  <a:srgbClr val="000000"/>
                </a:solidFill>
                <a:latin typeface="Times New Roman" pitchFamily="18" charset="0"/>
              </a:rPr>
              <a:pPr/>
              <a:t>137</a:t>
            </a:fld>
            <a:endParaRPr lang="en-US" smtClean="0">
              <a:solidFill>
                <a:srgbClr val="000000"/>
              </a:solidFill>
              <a:latin typeface="Times New Roman" pitchFamily="18"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2051530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sz="1800" dirty="0" smtClean="0"/>
              <a:t>Grouped</a:t>
            </a:r>
            <a:r>
              <a:rPr lang="en-US" sz="1800" baseline="0" dirty="0" smtClean="0"/>
              <a:t> and SmartArt version</a:t>
            </a:r>
            <a:endParaRPr lang="en-US" sz="1800"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56" eaLnBrk="0" hangingPunct="0">
              <a:spcBef>
                <a:spcPct val="30000"/>
              </a:spcBef>
              <a:defRPr sz="800">
                <a:solidFill>
                  <a:schemeClr val="tx1"/>
                </a:solidFill>
                <a:latin typeface="Times New Roman" pitchFamily="18" charset="0"/>
              </a:defRPr>
            </a:lvl1pPr>
            <a:lvl2pPr marL="756301" indent="-290023" defTabSz="930956" eaLnBrk="0" hangingPunct="0">
              <a:spcBef>
                <a:spcPct val="30000"/>
              </a:spcBef>
              <a:defRPr sz="800">
                <a:solidFill>
                  <a:schemeClr val="tx1"/>
                </a:solidFill>
                <a:latin typeface="Times New Roman" pitchFamily="18" charset="0"/>
              </a:defRPr>
            </a:lvl2pPr>
            <a:lvl3pPr marL="1163294" indent="-232339" defTabSz="930956" eaLnBrk="0" hangingPunct="0">
              <a:spcBef>
                <a:spcPct val="30000"/>
              </a:spcBef>
              <a:defRPr sz="800">
                <a:solidFill>
                  <a:schemeClr val="tx1"/>
                </a:solidFill>
                <a:latin typeface="Times New Roman" pitchFamily="18" charset="0"/>
              </a:defRPr>
            </a:lvl3pPr>
            <a:lvl4pPr marL="1629574" indent="-232339" defTabSz="930956" eaLnBrk="0" hangingPunct="0">
              <a:spcBef>
                <a:spcPct val="30000"/>
              </a:spcBef>
              <a:defRPr sz="800">
                <a:solidFill>
                  <a:schemeClr val="tx1"/>
                </a:solidFill>
                <a:latin typeface="Times New Roman" pitchFamily="18" charset="0"/>
              </a:defRPr>
            </a:lvl4pPr>
            <a:lvl5pPr marL="2095853" indent="-232339" defTabSz="930956" eaLnBrk="0" hangingPunct="0">
              <a:spcBef>
                <a:spcPct val="30000"/>
              </a:spcBef>
              <a:defRPr sz="800">
                <a:solidFill>
                  <a:schemeClr val="tx1"/>
                </a:solidFill>
                <a:latin typeface="Times New Roman" pitchFamily="18" charset="0"/>
              </a:defRPr>
            </a:lvl5pPr>
            <a:lvl6pPr marL="2557324" indent="-232339" defTabSz="930956" eaLnBrk="0" fontAlgn="base" hangingPunct="0">
              <a:spcBef>
                <a:spcPct val="30000"/>
              </a:spcBef>
              <a:spcAft>
                <a:spcPct val="0"/>
              </a:spcAft>
              <a:defRPr sz="800">
                <a:solidFill>
                  <a:schemeClr val="tx1"/>
                </a:solidFill>
                <a:latin typeface="Times New Roman" pitchFamily="18" charset="0"/>
              </a:defRPr>
            </a:lvl6pPr>
            <a:lvl7pPr marL="3018797" indent="-232339" defTabSz="930956" eaLnBrk="0" fontAlgn="base" hangingPunct="0">
              <a:spcBef>
                <a:spcPct val="30000"/>
              </a:spcBef>
              <a:spcAft>
                <a:spcPct val="0"/>
              </a:spcAft>
              <a:defRPr sz="800">
                <a:solidFill>
                  <a:schemeClr val="tx1"/>
                </a:solidFill>
                <a:latin typeface="Times New Roman" pitchFamily="18" charset="0"/>
              </a:defRPr>
            </a:lvl7pPr>
            <a:lvl8pPr marL="3480269" indent="-232339" defTabSz="930956" eaLnBrk="0" fontAlgn="base" hangingPunct="0">
              <a:spcBef>
                <a:spcPct val="30000"/>
              </a:spcBef>
              <a:spcAft>
                <a:spcPct val="0"/>
              </a:spcAft>
              <a:defRPr sz="800">
                <a:solidFill>
                  <a:schemeClr val="tx1"/>
                </a:solidFill>
                <a:latin typeface="Times New Roman" pitchFamily="18" charset="0"/>
              </a:defRPr>
            </a:lvl8pPr>
            <a:lvl9pPr marL="3941741" indent="-232339" defTabSz="930956" eaLnBrk="0" fontAlgn="base" hangingPunct="0">
              <a:spcBef>
                <a:spcPct val="30000"/>
              </a:spcBef>
              <a:spcAft>
                <a:spcPct val="0"/>
              </a:spcAft>
              <a:defRPr sz="800">
                <a:solidFill>
                  <a:schemeClr val="tx1"/>
                </a:solidFill>
                <a:latin typeface="Times New Roman" pitchFamily="18" charset="0"/>
              </a:defRPr>
            </a:lvl9pPr>
          </a:lstStyle>
          <a:p>
            <a:pPr eaLnBrk="1" hangingPunct="1">
              <a:spcBef>
                <a:spcPct val="0"/>
              </a:spcBef>
            </a:pPr>
            <a:fld id="{3CDCDB3F-057C-4AB8-9C51-CB33EF442186}" type="slidenum">
              <a:rPr lang="en-US" altLang="en-US" sz="1200">
                <a:latin typeface="Arial" charset="0"/>
              </a:rPr>
              <a:pPr eaLnBrk="1" hangingPunct="1">
                <a:spcBef>
                  <a:spcPct val="0"/>
                </a:spcBef>
              </a:pPr>
              <a:t>140</a:t>
            </a:fld>
            <a:endParaRPr lang="en-US" altLang="en-US" sz="1200">
              <a:latin typeface="Arial" charset="0"/>
            </a:endParaRPr>
          </a:p>
        </p:txBody>
      </p:sp>
    </p:spTree>
    <p:extLst>
      <p:ext uri="{BB962C8B-B14F-4D97-AF65-F5344CB8AC3E}">
        <p14:creationId xmlns:p14="http://schemas.microsoft.com/office/powerpoint/2010/main" val="3094241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836FBC80-CF18-4508-8C2E-52ADB5F15190}" type="slidenum">
              <a:rPr lang="en-US" smtClean="0"/>
              <a:pPr/>
              <a:t>142</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5138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A543ACDF-BA4A-4D35-8992-31FE8005B949}" type="slidenum">
              <a:rPr lang="en-US" smtClean="0">
                <a:solidFill>
                  <a:srgbClr val="000000"/>
                </a:solidFill>
                <a:latin typeface="Times New Roman" pitchFamily="18" charset="0"/>
              </a:rPr>
              <a:pPr/>
              <a:t>143</a:t>
            </a:fld>
            <a:endParaRPr lang="en-US" smtClean="0">
              <a:solidFill>
                <a:srgbClr val="000000"/>
              </a:solidFill>
              <a:latin typeface="Times New Roman" pitchFamily="18"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16631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5B9055D3-9809-4CE4-808C-2034DC755FD4}" type="slidenum">
              <a:rPr lang="en-US" smtClean="0">
                <a:solidFill>
                  <a:srgbClr val="000000"/>
                </a:solidFill>
                <a:latin typeface="Times New Roman" pitchFamily="18" charset="0"/>
              </a:rPr>
              <a:pPr/>
              <a:t>144</a:t>
            </a:fld>
            <a:endParaRPr lang="en-US" smtClean="0">
              <a:solidFill>
                <a:srgbClr val="000000"/>
              </a:solidFill>
              <a:latin typeface="Times New Roman" pitchFamily="18"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05671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4DC28A88-C1CB-4AB9-A46A-E91514D9B2C2}" type="slidenum">
              <a:rPr lang="en-US" smtClean="0"/>
              <a:pPr/>
              <a:t>7</a:t>
            </a:fld>
            <a:endParaRPr lang="en-US" smtClean="0"/>
          </a:p>
        </p:txBody>
      </p:sp>
      <p:sp>
        <p:nvSpPr>
          <p:cNvPr id="257027" name="Rectangle 2"/>
          <p:cNvSpPr>
            <a:spLocks noGrp="1" noRot="1" noChangeAspect="1" noChangeArrowheads="1" noTextEdit="1"/>
          </p:cNvSpPr>
          <p:nvPr>
            <p:ph type="sldImg"/>
          </p:nvPr>
        </p:nvSpPr>
        <p:spPr>
          <a:xfrm>
            <a:off x="1193800" y="703263"/>
            <a:ext cx="4630738" cy="3473450"/>
          </a:xfrm>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3238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3F51D166-EE01-4EC1-A4A0-9E20313660EB}" type="slidenum">
              <a:rPr lang="en-US" smtClean="0"/>
              <a:pPr/>
              <a:t>145</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2634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3589CA15-ABE3-4AEC-8759-2F2A1F5D8CB2}" type="slidenum">
              <a:rPr lang="en-US" smtClean="0"/>
              <a:pPr/>
              <a:t>146</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342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0D99B315-05C9-4047-BE4D-AB80E13DCB04}" type="slidenum">
              <a:rPr lang="en-US" smtClean="0"/>
              <a:pPr/>
              <a:t>147</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1367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0D99B315-05C9-4047-BE4D-AB80E13DCB04}" type="slidenum">
              <a:rPr lang="en-US" smtClean="0"/>
              <a:pPr/>
              <a:t>148</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5112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8195BA51-F518-454B-8304-6C58E1BB7378}" type="slidenum">
              <a:rPr lang="en-US" smtClean="0"/>
              <a:pPr/>
              <a:t>149</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1795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F163C075-F032-419F-A222-EF4F03163106}" type="slidenum">
              <a:rPr lang="en-US" smtClean="0"/>
              <a:pPr/>
              <a:t>150</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179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9726E25E-B10D-4AA0-8CB6-24248952AC7D}" type="slidenum">
              <a:rPr lang="en-US" smtClean="0"/>
              <a:pPr/>
              <a:t>151</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18624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CD2A73BE-F893-424E-8994-1806D11FC5EC}" type="slidenum">
              <a:rPr lang="en-US" smtClean="0">
                <a:solidFill>
                  <a:srgbClr val="000000"/>
                </a:solidFill>
                <a:latin typeface="Times New Roman" pitchFamily="18" charset="0"/>
              </a:rPr>
              <a:pPr/>
              <a:t>152</a:t>
            </a:fld>
            <a:endParaRPr lang="en-US" smtClean="0">
              <a:solidFill>
                <a:srgbClr val="000000"/>
              </a:solidFill>
              <a:latin typeface="Times New Roman" pitchFamily="18" charset="0"/>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059539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17006B-9BB2-476D-822C-60E53D8A2419}" type="slidenum">
              <a:rPr lang="en-US" smtClean="0">
                <a:solidFill>
                  <a:srgbClr val="000000"/>
                </a:solidFill>
                <a:latin typeface="Times New Roman" pitchFamily="18" charset="0"/>
              </a:rPr>
              <a:pPr/>
              <a:t>153</a:t>
            </a:fld>
            <a:endParaRPr lang="en-US" smtClean="0">
              <a:solidFill>
                <a:srgbClr val="000000"/>
              </a:solidFill>
              <a:latin typeface="Times New Roman" pitchFamily="18"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31588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EE774569-91AE-463F-9F7C-86BCDEFA8216}" type="slidenum">
              <a:rPr lang="en-US" smtClean="0">
                <a:solidFill>
                  <a:srgbClr val="000000"/>
                </a:solidFill>
                <a:latin typeface="Times New Roman" pitchFamily="18" charset="0"/>
              </a:rPr>
              <a:pPr/>
              <a:t>154</a:t>
            </a:fld>
            <a:endParaRPr lang="en-US" smtClean="0">
              <a:solidFill>
                <a:srgbClr val="000000"/>
              </a:solidFill>
              <a:latin typeface="Times New Roman" pitchFamily="18"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498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F00D271-A16A-4C87-ADA4-F66A33F40118}" type="slidenum">
              <a:rPr lang="en-US" smtClean="0"/>
              <a:pPr/>
              <a:t>8</a:t>
            </a:fld>
            <a:endParaRPr lang="en-US" smtClean="0"/>
          </a:p>
        </p:txBody>
      </p:sp>
      <p:sp>
        <p:nvSpPr>
          <p:cNvPr id="258051" name="Rectangle 2"/>
          <p:cNvSpPr>
            <a:spLocks noGrp="1" noRot="1" noChangeAspect="1" noChangeArrowheads="1" noTextEdit="1"/>
          </p:cNvSpPr>
          <p:nvPr>
            <p:ph type="sldImg"/>
          </p:nvPr>
        </p:nvSpPr>
        <p:spPr>
          <a:xfrm>
            <a:off x="1193800" y="703263"/>
            <a:ext cx="4630738" cy="3473450"/>
          </a:xfrm>
          <a:ln/>
        </p:spPr>
      </p:sp>
      <p:sp>
        <p:nvSpPr>
          <p:cNvPr id="258052" name="Rectangle 3"/>
          <p:cNvSpPr>
            <a:spLocks noGrp="1" noChangeArrowheads="1"/>
          </p:cNvSpPr>
          <p:nvPr>
            <p:ph type="body" idx="1"/>
          </p:nvPr>
        </p:nvSpPr>
        <p:spPr>
          <a:noFill/>
          <a:ln/>
        </p:spPr>
        <p:txBody>
          <a:bodyPr/>
          <a:lstStyle/>
          <a:p>
            <a:pPr eaLnBrk="1" hangingPunct="1"/>
            <a:r>
              <a:rPr lang="en-US" smtClean="0"/>
              <a:t>Priyanka: Changed “Test Readiness Review” to “Algorithm Readiness Review”</a:t>
            </a:r>
          </a:p>
          <a:p>
            <a:pPr eaLnBrk="1" hangingPunct="1"/>
            <a:r>
              <a:rPr lang="en-US" smtClean="0"/>
              <a:t>Priyanka: Deleted slide Project Plan (3)</a:t>
            </a:r>
          </a:p>
        </p:txBody>
      </p:sp>
    </p:spTree>
    <p:extLst>
      <p:ext uri="{BB962C8B-B14F-4D97-AF65-F5344CB8AC3E}">
        <p14:creationId xmlns:p14="http://schemas.microsoft.com/office/powerpoint/2010/main" val="38844956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p:spPr>
        <p:txBody>
          <a:bodyPr/>
          <a:lstStyle/>
          <a:p>
            <a:endParaRPr lang="en-US" smtClean="0"/>
          </a:p>
        </p:txBody>
      </p:sp>
      <p:sp>
        <p:nvSpPr>
          <p:cNvPr id="387076" name="Footer Placeholder 3"/>
          <p:cNvSpPr>
            <a:spLocks noGrp="1"/>
          </p:cNvSpPr>
          <p:nvPr>
            <p:ph type="ftr" sz="quarter" idx="4"/>
          </p:nvPr>
        </p:nvSpPr>
        <p:spPr>
          <a:noFill/>
        </p:spPr>
        <p:txBody>
          <a:bodyPr/>
          <a:lstStyle/>
          <a:p>
            <a:r>
              <a:rPr lang="en-US" smtClean="0">
                <a:ea typeface="MS PGothic" pitchFamily="34" charset="-128"/>
              </a:rPr>
              <a:t>GHE Operational Readiness Review</a:t>
            </a:r>
          </a:p>
        </p:txBody>
      </p:sp>
      <p:sp>
        <p:nvSpPr>
          <p:cNvPr id="387077" name="Slide Number Placeholder 4"/>
          <p:cNvSpPr>
            <a:spLocks noGrp="1"/>
          </p:cNvSpPr>
          <p:nvPr>
            <p:ph type="sldNum" sz="quarter" idx="5"/>
          </p:nvPr>
        </p:nvSpPr>
        <p:spPr>
          <a:noFill/>
        </p:spPr>
        <p:txBody>
          <a:bodyPr/>
          <a:lstStyle/>
          <a:p>
            <a:fld id="{DCA3BAC0-7C84-4002-9655-CF7E809861B3}" type="slidenum">
              <a:rPr lang="en-US" smtClean="0"/>
              <a:pPr/>
              <a:t>155</a:t>
            </a:fld>
            <a:endParaRPr lang="en-US" smtClean="0"/>
          </a:p>
        </p:txBody>
      </p:sp>
    </p:spTree>
    <p:extLst>
      <p:ext uri="{BB962C8B-B14F-4D97-AF65-F5344CB8AC3E}">
        <p14:creationId xmlns:p14="http://schemas.microsoft.com/office/powerpoint/2010/main" val="1753458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156</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156</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4543093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157</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157</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21625192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158</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158</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9942516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159</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159</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r>
              <a:rPr lang="en-US" smtClean="0"/>
              <a:t>Priyanka: Changed </a:t>
            </a:r>
          </a:p>
          <a:p>
            <a:pPr eaLnBrk="1" hangingPunct="1"/>
            <a:r>
              <a:rPr lang="en-US" smtClean="0"/>
              <a:t>--“Project Plan” to “Introduction” </a:t>
            </a:r>
          </a:p>
          <a:p>
            <a:pPr eaLnBrk="1" hangingPunct="1"/>
            <a:r>
              <a:rPr lang="en-US" smtClean="0"/>
              <a:t>--“PDR Report to PDR Risks and Actions”</a:t>
            </a:r>
          </a:p>
        </p:txBody>
      </p:sp>
    </p:spTree>
    <p:extLst>
      <p:ext uri="{BB962C8B-B14F-4D97-AF65-F5344CB8AC3E}">
        <p14:creationId xmlns:p14="http://schemas.microsoft.com/office/powerpoint/2010/main" val="176160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Priyanka</a:t>
            </a:r>
            <a:r>
              <a:rPr lang="en-US" baseline="0" dirty="0" smtClean="0"/>
              <a:t> 09/03/14: </a:t>
            </a:r>
            <a:r>
              <a:rPr lang="en-US" dirty="0" smtClean="0"/>
              <a:t>Updated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9</a:t>
            </a:fld>
            <a:endParaRPr lang="en-US"/>
          </a:p>
        </p:txBody>
      </p:sp>
    </p:spTree>
    <p:extLst>
      <p:ext uri="{BB962C8B-B14F-4D97-AF65-F5344CB8AC3E}">
        <p14:creationId xmlns:p14="http://schemas.microsoft.com/office/powerpoint/2010/main" val="382881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10</a:t>
            </a:fld>
            <a:endParaRPr lang="en-US"/>
          </a:p>
        </p:txBody>
      </p:sp>
    </p:spTree>
    <p:extLst>
      <p:ext uri="{BB962C8B-B14F-4D97-AF65-F5344CB8AC3E}">
        <p14:creationId xmlns:p14="http://schemas.microsoft.com/office/powerpoint/2010/main" val="45314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&lt;Review Date&gt;</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&lt;Project&gt; Critical Design Review</a:t>
            </a:r>
          </a:p>
        </p:txBody>
      </p:sp>
      <p:sp>
        <p:nvSpPr>
          <p:cNvPr id="6" name="Slide Number Placeholder 5"/>
          <p:cNvSpPr>
            <a:spLocks noGrp="1"/>
          </p:cNvSpPr>
          <p:nvPr>
            <p:ph type="sldNum" sz="quarter" idx="12"/>
          </p:nvPr>
        </p:nvSpPr>
        <p:spPr/>
        <p:txBody>
          <a:bodyPr/>
          <a:lstStyle>
            <a:lvl1pPr>
              <a:defRPr/>
            </a:lvl1pPr>
          </a:lstStyle>
          <a:p>
            <a:pPr>
              <a:defRPr/>
            </a:pPr>
            <a:fld id="{D14C39ED-F06F-48AF-947C-B1CD39C6EB6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&lt;Review Date&gt;</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&lt;Project&gt; Critical Design Review</a:t>
            </a:r>
          </a:p>
        </p:txBody>
      </p:sp>
      <p:sp>
        <p:nvSpPr>
          <p:cNvPr id="6" name="Slide Number Placeholder 5"/>
          <p:cNvSpPr>
            <a:spLocks noGrp="1"/>
          </p:cNvSpPr>
          <p:nvPr>
            <p:ph type="sldNum" sz="quarter" idx="12"/>
          </p:nvPr>
        </p:nvSpPr>
        <p:spPr/>
        <p:txBody>
          <a:bodyPr/>
          <a:lstStyle>
            <a:lvl1pPr>
              <a:defRPr/>
            </a:lvl1pPr>
          </a:lstStyle>
          <a:p>
            <a:pPr>
              <a:defRPr/>
            </a:pPr>
            <a:fld id="{951D2EB1-F2F1-4ADC-B59C-3FDDEE662E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19812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57912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&lt;Review Date&gt;</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&lt;Project&gt; Critical Design Review</a:t>
            </a:r>
          </a:p>
        </p:txBody>
      </p:sp>
      <p:sp>
        <p:nvSpPr>
          <p:cNvPr id="6" name="Slide Number Placeholder 5"/>
          <p:cNvSpPr>
            <a:spLocks noGrp="1"/>
          </p:cNvSpPr>
          <p:nvPr>
            <p:ph type="sldNum" sz="quarter" idx="12"/>
          </p:nvPr>
        </p:nvSpPr>
        <p:spPr/>
        <p:txBody>
          <a:bodyPr/>
          <a:lstStyle>
            <a:lvl1pPr>
              <a:defRPr/>
            </a:lvl1pPr>
          </a:lstStyle>
          <a:p>
            <a:pPr>
              <a:defRPr/>
            </a:pPr>
            <a:fld id="{F0534DAF-CD5C-46FE-9DB5-DBBEFA7B5B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&lt;Review Date&gt;</a:t>
            </a:r>
            <a:endParaRPr lang="en-US"/>
          </a:p>
        </p:txBody>
      </p:sp>
      <p:sp>
        <p:nvSpPr>
          <p:cNvPr id="6" name="Footer Placeholder 5"/>
          <p:cNvSpPr>
            <a:spLocks noGrp="1"/>
          </p:cNvSpPr>
          <p:nvPr>
            <p:ph type="ftr" sz="quarter" idx="11"/>
          </p:nvPr>
        </p:nvSpPr>
        <p:spPr/>
        <p:txBody>
          <a:bodyPr/>
          <a:lstStyle>
            <a:lvl1pPr>
              <a:defRPr/>
            </a:lvl1pPr>
          </a:lstStyle>
          <a:p>
            <a:pPr>
              <a:defRPr/>
            </a:pPr>
            <a:r>
              <a:rPr lang="en-US"/>
              <a:t>&lt;Project&gt; Critical Design Review</a:t>
            </a:r>
          </a:p>
        </p:txBody>
      </p:sp>
      <p:sp>
        <p:nvSpPr>
          <p:cNvPr id="7" name="Slide Number Placeholder 6"/>
          <p:cNvSpPr>
            <a:spLocks noGrp="1"/>
          </p:cNvSpPr>
          <p:nvPr>
            <p:ph type="sldNum" sz="quarter" idx="12"/>
          </p:nvPr>
        </p:nvSpPr>
        <p:spPr/>
        <p:txBody>
          <a:bodyPr/>
          <a:lstStyle>
            <a:lvl1pPr>
              <a:defRPr/>
            </a:lvl1pPr>
          </a:lstStyle>
          <a:p>
            <a:pPr>
              <a:defRPr/>
            </a:pPr>
            <a:fld id="{88393CF0-D478-46F4-AF69-8EB3A07C99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&lt;Review Date&gt;</a:t>
            </a:r>
            <a:endParaRPr lang="en-US"/>
          </a:p>
        </p:txBody>
      </p:sp>
      <p:sp>
        <p:nvSpPr>
          <p:cNvPr id="7" name="Footer Placeholder 6"/>
          <p:cNvSpPr>
            <a:spLocks noGrp="1"/>
          </p:cNvSpPr>
          <p:nvPr>
            <p:ph type="ftr" sz="quarter" idx="11"/>
          </p:nvPr>
        </p:nvSpPr>
        <p:spPr/>
        <p:txBody>
          <a:bodyPr/>
          <a:lstStyle>
            <a:lvl1pPr>
              <a:defRPr/>
            </a:lvl1pPr>
          </a:lstStyle>
          <a:p>
            <a:pPr>
              <a:defRPr/>
            </a:pPr>
            <a:r>
              <a:rPr lang="en-US"/>
              <a:t>&lt;Project&gt; Critical Design Review</a:t>
            </a:r>
          </a:p>
        </p:txBody>
      </p:sp>
      <p:sp>
        <p:nvSpPr>
          <p:cNvPr id="8" name="Slide Number Placeholder 7"/>
          <p:cNvSpPr>
            <a:spLocks noGrp="1"/>
          </p:cNvSpPr>
          <p:nvPr>
            <p:ph type="sldNum" sz="quarter" idx="12"/>
          </p:nvPr>
        </p:nvSpPr>
        <p:spPr/>
        <p:txBody>
          <a:bodyPr/>
          <a:lstStyle>
            <a:lvl1pPr>
              <a:defRPr/>
            </a:lvl1pPr>
          </a:lstStyle>
          <a:p>
            <a:pPr>
              <a:defRPr/>
            </a:pPr>
            <a:fld id="{22FA3353-C414-4239-9880-709A38441A9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&lt;Review Date&gt;</a:t>
            </a:r>
            <a:endParaRPr lang="en-US"/>
          </a:p>
        </p:txBody>
      </p:sp>
      <p:sp>
        <p:nvSpPr>
          <p:cNvPr id="7" name="Footer Placeholder 6"/>
          <p:cNvSpPr>
            <a:spLocks noGrp="1"/>
          </p:cNvSpPr>
          <p:nvPr>
            <p:ph type="ftr" sz="quarter" idx="11"/>
          </p:nvPr>
        </p:nvSpPr>
        <p:spPr/>
        <p:txBody>
          <a:bodyPr/>
          <a:lstStyle>
            <a:lvl1pPr>
              <a:defRPr/>
            </a:lvl1pPr>
          </a:lstStyle>
          <a:p>
            <a:pPr>
              <a:defRPr/>
            </a:pPr>
            <a:r>
              <a:rPr lang="en-US"/>
              <a:t>&lt;Project&gt; Critical Design Review</a:t>
            </a:r>
          </a:p>
        </p:txBody>
      </p:sp>
      <p:sp>
        <p:nvSpPr>
          <p:cNvPr id="8" name="Slide Number Placeholder 7"/>
          <p:cNvSpPr>
            <a:spLocks noGrp="1"/>
          </p:cNvSpPr>
          <p:nvPr>
            <p:ph type="sldNum" sz="quarter" idx="12"/>
          </p:nvPr>
        </p:nvSpPr>
        <p:spPr/>
        <p:txBody>
          <a:bodyPr/>
          <a:lstStyle>
            <a:lvl1pPr>
              <a:defRPr/>
            </a:lvl1pPr>
          </a:lstStyle>
          <a:p>
            <a:pPr>
              <a:defRPr/>
            </a:pPr>
            <a:fld id="{765FFE8F-762E-41FE-9FB8-30A0D856904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76200"/>
            <a:ext cx="7924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&lt;Review Date&gt;</a:t>
            </a:r>
            <a:endParaRPr lang="en-US"/>
          </a:p>
        </p:txBody>
      </p:sp>
      <p:sp>
        <p:nvSpPr>
          <p:cNvPr id="4" name="Footer Placeholder 3"/>
          <p:cNvSpPr>
            <a:spLocks noGrp="1"/>
          </p:cNvSpPr>
          <p:nvPr>
            <p:ph type="ftr" sz="quarter" idx="11"/>
          </p:nvPr>
        </p:nvSpPr>
        <p:spPr/>
        <p:txBody>
          <a:bodyPr/>
          <a:lstStyle>
            <a:lvl1pPr>
              <a:defRPr/>
            </a:lvl1pPr>
          </a:lstStyle>
          <a:p>
            <a:pPr>
              <a:defRPr/>
            </a:pPr>
            <a:r>
              <a:rPr lang="en-US"/>
              <a:t>&lt;Project&gt; Critical Design Review</a:t>
            </a:r>
          </a:p>
        </p:txBody>
      </p:sp>
      <p:sp>
        <p:nvSpPr>
          <p:cNvPr id="5" name="Slide Number Placeholder 4"/>
          <p:cNvSpPr>
            <a:spLocks noGrp="1"/>
          </p:cNvSpPr>
          <p:nvPr>
            <p:ph type="sldNum" sz="quarter" idx="12"/>
          </p:nvPr>
        </p:nvSpPr>
        <p:spPr/>
        <p:txBody>
          <a:bodyPr/>
          <a:lstStyle>
            <a:lvl1pPr>
              <a:defRPr/>
            </a:lvl1pPr>
          </a:lstStyle>
          <a:p>
            <a:pPr>
              <a:defRPr/>
            </a:pPr>
            <a:fld id="{867CE9E5-851E-4466-86D1-512AD701D5A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953000"/>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285134-A26F-40C1-BD9D-1F4E41465852}" type="datetime1">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txBox="1">
            <a:spLocks/>
          </p:cNvSpPr>
          <p:nvPr userDrawn="1"/>
        </p:nvSpPr>
        <p:spPr>
          <a:xfrm>
            <a:off x="8458200" y="6508750"/>
            <a:ext cx="6858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F90399-0A5F-493C-B5EB-47701E4A0281}"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Box 6"/>
          <p:cNvSpPr txBox="1">
            <a:spLocks noChangeArrowheads="1"/>
          </p:cNvSpPr>
          <p:nvPr userDrawn="1"/>
        </p:nvSpPr>
        <p:spPr bwMode="auto">
          <a:xfrm>
            <a:off x="8877580" y="0"/>
            <a:ext cx="266420" cy="261610"/>
          </a:xfrm>
          <a:prstGeom prst="rect">
            <a:avLst/>
          </a:prstGeom>
          <a:noFill/>
          <a:ln w="9525">
            <a:noFill/>
            <a:miter lim="800000"/>
            <a:headEnd/>
            <a:tailEnd/>
          </a:ln>
          <a:effectLst/>
        </p:spPr>
        <p:txBody>
          <a:bodyPr wrap="none">
            <a:spAutoFit/>
          </a:bodyPr>
          <a:lstStyle/>
          <a:p>
            <a:pPr>
              <a:defRPr/>
            </a:pPr>
            <a:r>
              <a:rPr lang="en-US" sz="1100" dirty="0" smtClean="0">
                <a:solidFill>
                  <a:schemeClr val="bg1">
                    <a:lumMod val="50000"/>
                  </a:schemeClr>
                </a:solidFill>
                <a:sym typeface="Symbol"/>
                <a:hlinkClick r:id="rId2" action="ppaction://hlinksldjump"/>
              </a:rPr>
              <a:t>A</a:t>
            </a:r>
            <a:endParaRPr lang="en-US" sz="1600" dirty="0">
              <a:solidFill>
                <a:schemeClr val="bg1">
                  <a:lumMod val="50000"/>
                </a:schemeClr>
              </a:solidFill>
            </a:endParaRPr>
          </a:p>
        </p:txBody>
      </p:sp>
    </p:spTree>
    <p:extLst>
      <p:ext uri="{BB962C8B-B14F-4D97-AF65-F5344CB8AC3E}">
        <p14:creationId xmlns:p14="http://schemas.microsoft.com/office/powerpoint/2010/main" val="393026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F56A61F0-8485-46FD-8186-B962BDB03E5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A1656107-3A6A-4736-8780-49912675922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2A4D076E-F10D-41C3-B765-CDEA8B6850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&lt;Review Date&gt;</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&lt;Project&gt; Critical Design Review</a:t>
            </a:r>
          </a:p>
        </p:txBody>
      </p:sp>
      <p:sp>
        <p:nvSpPr>
          <p:cNvPr id="6" name="Slide Number Placeholder 5"/>
          <p:cNvSpPr>
            <a:spLocks noGrp="1"/>
          </p:cNvSpPr>
          <p:nvPr>
            <p:ph type="sldNum" sz="quarter" idx="12"/>
          </p:nvPr>
        </p:nvSpPr>
        <p:spPr/>
        <p:txBody>
          <a:bodyPr/>
          <a:lstStyle>
            <a:lvl1pPr>
              <a:defRPr/>
            </a:lvl1pPr>
          </a:lstStyle>
          <a:p>
            <a:pPr>
              <a:defRPr/>
            </a:pPr>
            <a:fld id="{640D453A-D039-4C66-9688-AF3854940A4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9E87930C-34F8-42D1-B3D0-5EEB9112E17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6"/>
          <p:cNvSpPr>
            <a:spLocks noGrp="1" noChangeArrowheads="1"/>
          </p:cNvSpPr>
          <p:nvPr>
            <p:ph type="sldNum" sz="quarter" idx="12"/>
          </p:nvPr>
        </p:nvSpPr>
        <p:spPr>
          <a:ln/>
        </p:spPr>
        <p:txBody>
          <a:bodyPr/>
          <a:lstStyle>
            <a:lvl1pPr>
              <a:defRPr/>
            </a:lvl1pPr>
          </a:lstStyle>
          <a:p>
            <a:pPr>
              <a:defRPr/>
            </a:pPr>
            <a:fld id="{7A784A47-78F8-40CE-97DE-31079158AB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5" name="Rectangle 6"/>
          <p:cNvSpPr>
            <a:spLocks noGrp="1" noChangeArrowheads="1"/>
          </p:cNvSpPr>
          <p:nvPr>
            <p:ph type="sldNum" sz="quarter" idx="12"/>
          </p:nvPr>
        </p:nvSpPr>
        <p:spPr>
          <a:ln/>
        </p:spPr>
        <p:txBody>
          <a:bodyPr/>
          <a:lstStyle>
            <a:lvl1pPr>
              <a:defRPr/>
            </a:lvl1pPr>
          </a:lstStyle>
          <a:p>
            <a:pPr>
              <a:defRPr/>
            </a:pPr>
            <a:fld id="{C3584F05-4B0B-471C-9507-3F8384E05B2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4" name="Rectangle 6"/>
          <p:cNvSpPr>
            <a:spLocks noGrp="1" noChangeArrowheads="1"/>
          </p:cNvSpPr>
          <p:nvPr>
            <p:ph type="sldNum" sz="quarter" idx="12"/>
          </p:nvPr>
        </p:nvSpPr>
        <p:spPr>
          <a:ln/>
        </p:spPr>
        <p:txBody>
          <a:bodyPr/>
          <a:lstStyle>
            <a:lvl1pPr>
              <a:defRPr/>
            </a:lvl1pPr>
          </a:lstStyle>
          <a:p>
            <a:pPr>
              <a:defRPr/>
            </a:pPr>
            <a:fld id="{AC574C04-5353-4300-8243-01D6CD722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75DA1E25-36D5-4BF3-AE1D-9093D284B38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94E5FFB6-7CA6-4BE0-AF1A-28E95922612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972A0A42-7A42-4382-9E73-121CBD859D6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217FF645-2C4C-4165-87C1-C37F37847CB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C1B5B49B-C9F2-4248-9B4F-FBBE30BCCB4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DFC025E0-2632-4F40-82A0-EB0EC911CF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&lt;Review Date&gt;</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&lt;Project&gt; Critical Design Review</a:t>
            </a:r>
          </a:p>
        </p:txBody>
      </p:sp>
      <p:sp>
        <p:nvSpPr>
          <p:cNvPr id="6" name="Slide Number Placeholder 5"/>
          <p:cNvSpPr>
            <a:spLocks noGrp="1"/>
          </p:cNvSpPr>
          <p:nvPr>
            <p:ph type="sldNum" sz="quarter" idx="12"/>
          </p:nvPr>
        </p:nvSpPr>
        <p:spPr/>
        <p:txBody>
          <a:bodyPr/>
          <a:lstStyle>
            <a:lvl1pPr>
              <a:defRPr/>
            </a:lvl1pPr>
          </a:lstStyle>
          <a:p>
            <a:pPr>
              <a:defRPr/>
            </a:pPr>
            <a:fld id="{C2135BC6-E50B-4B99-89C6-5CB07FB4E4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ECC9FA6F-F08B-490B-B786-CFE7E2FFC60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92DE836B-EDEE-4005-B5C1-A40F7B83B32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6"/>
          <p:cNvSpPr>
            <a:spLocks noGrp="1" noChangeArrowheads="1"/>
          </p:cNvSpPr>
          <p:nvPr>
            <p:ph type="sldNum" sz="quarter" idx="12"/>
          </p:nvPr>
        </p:nvSpPr>
        <p:spPr>
          <a:ln/>
        </p:spPr>
        <p:txBody>
          <a:bodyPr/>
          <a:lstStyle>
            <a:lvl1pPr>
              <a:defRPr/>
            </a:lvl1pPr>
          </a:lstStyle>
          <a:p>
            <a:pPr>
              <a:defRPr/>
            </a:pPr>
            <a:fld id="{5680FFEE-C0A3-4551-8C0A-B3BC1CEFB2B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5" name="Rectangle 6"/>
          <p:cNvSpPr>
            <a:spLocks noGrp="1" noChangeArrowheads="1"/>
          </p:cNvSpPr>
          <p:nvPr>
            <p:ph type="sldNum" sz="quarter" idx="12"/>
          </p:nvPr>
        </p:nvSpPr>
        <p:spPr>
          <a:ln/>
        </p:spPr>
        <p:txBody>
          <a:bodyPr/>
          <a:lstStyle>
            <a:lvl1pPr>
              <a:defRPr/>
            </a:lvl1pPr>
          </a:lstStyle>
          <a:p>
            <a:pPr>
              <a:defRPr/>
            </a:pPr>
            <a:fld id="{49A50FDF-A11E-4BA6-B404-F39BB3845A4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4" name="Rectangle 6"/>
          <p:cNvSpPr>
            <a:spLocks noGrp="1" noChangeArrowheads="1"/>
          </p:cNvSpPr>
          <p:nvPr>
            <p:ph type="sldNum" sz="quarter" idx="12"/>
          </p:nvPr>
        </p:nvSpPr>
        <p:spPr>
          <a:ln/>
        </p:spPr>
        <p:txBody>
          <a:bodyPr/>
          <a:lstStyle>
            <a:lvl1pPr>
              <a:defRPr/>
            </a:lvl1pPr>
          </a:lstStyle>
          <a:p>
            <a:pPr>
              <a:defRPr/>
            </a:pPr>
            <a:fld id="{EE9EA3CE-5D92-4B52-A537-F403CBABE8A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EB96B85F-B489-4BEF-BEBE-68934E1C294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438A631A-D139-4C4D-9125-26FC5E62CA9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6EDD8DF5-0F1A-4C1B-9F73-D996B024A74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D9B442E0-869C-495D-8E13-3CCF85BE7C7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2B2F2C98-EBE5-42FE-994C-D76C827CE7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&lt;Review Date&gt;</a:t>
            </a:r>
            <a:endParaRPr lang="en-US"/>
          </a:p>
        </p:txBody>
      </p:sp>
      <p:sp>
        <p:nvSpPr>
          <p:cNvPr id="6" name="Footer Placeholder 5"/>
          <p:cNvSpPr>
            <a:spLocks noGrp="1"/>
          </p:cNvSpPr>
          <p:nvPr>
            <p:ph type="ftr" sz="quarter" idx="11"/>
          </p:nvPr>
        </p:nvSpPr>
        <p:spPr/>
        <p:txBody>
          <a:bodyPr/>
          <a:lstStyle>
            <a:lvl1pPr>
              <a:defRPr/>
            </a:lvl1pPr>
          </a:lstStyle>
          <a:p>
            <a:pPr>
              <a:defRPr/>
            </a:pPr>
            <a:r>
              <a:rPr lang="en-US"/>
              <a:t>&lt;Project&gt; Critical Design Review</a:t>
            </a:r>
          </a:p>
        </p:txBody>
      </p:sp>
      <p:sp>
        <p:nvSpPr>
          <p:cNvPr id="7" name="Slide Number Placeholder 6"/>
          <p:cNvSpPr>
            <a:spLocks noGrp="1"/>
          </p:cNvSpPr>
          <p:nvPr>
            <p:ph type="sldNum" sz="quarter" idx="12"/>
          </p:nvPr>
        </p:nvSpPr>
        <p:spPr/>
        <p:txBody>
          <a:bodyPr/>
          <a:lstStyle>
            <a:lvl1pPr>
              <a:defRPr/>
            </a:lvl1pPr>
          </a:lstStyle>
          <a:p>
            <a:pPr>
              <a:defRPr/>
            </a:pPr>
            <a:fld id="{6405EC61-B738-48CD-9D80-FC4B11F3E21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F90D83C6-84B5-4469-A060-125A78BC280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0166FB83-926C-4DEE-AAEC-249D21062F8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20601592-6B6E-4460-BC4C-3F554C0D676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6"/>
          <p:cNvSpPr>
            <a:spLocks noGrp="1" noChangeArrowheads="1"/>
          </p:cNvSpPr>
          <p:nvPr>
            <p:ph type="sldNum" sz="quarter" idx="12"/>
          </p:nvPr>
        </p:nvSpPr>
        <p:spPr>
          <a:ln/>
        </p:spPr>
        <p:txBody>
          <a:bodyPr/>
          <a:lstStyle>
            <a:lvl1pPr>
              <a:defRPr/>
            </a:lvl1pPr>
          </a:lstStyle>
          <a:p>
            <a:pPr>
              <a:defRPr/>
            </a:pPr>
            <a:fld id="{AF690061-7A6F-4F06-BE29-013C8F13253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5" name="Rectangle 6"/>
          <p:cNvSpPr>
            <a:spLocks noGrp="1" noChangeArrowheads="1"/>
          </p:cNvSpPr>
          <p:nvPr>
            <p:ph type="sldNum" sz="quarter" idx="12"/>
          </p:nvPr>
        </p:nvSpPr>
        <p:spPr>
          <a:ln/>
        </p:spPr>
        <p:txBody>
          <a:bodyPr/>
          <a:lstStyle>
            <a:lvl1pPr>
              <a:defRPr/>
            </a:lvl1pPr>
          </a:lstStyle>
          <a:p>
            <a:pPr>
              <a:defRPr/>
            </a:pPr>
            <a:fld id="{E2DAC524-421D-42A8-9BD2-4906D00B83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4" name="Rectangle 6"/>
          <p:cNvSpPr>
            <a:spLocks noGrp="1" noChangeArrowheads="1"/>
          </p:cNvSpPr>
          <p:nvPr>
            <p:ph type="sldNum" sz="quarter" idx="12"/>
          </p:nvPr>
        </p:nvSpPr>
        <p:spPr>
          <a:ln/>
        </p:spPr>
        <p:txBody>
          <a:bodyPr/>
          <a:lstStyle>
            <a:lvl1pPr>
              <a:defRPr/>
            </a:lvl1pPr>
          </a:lstStyle>
          <a:p>
            <a:pPr>
              <a:defRPr/>
            </a:pPr>
            <a:fld id="{35BF11F8-0264-4D7E-8014-A8F7DFB2003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471FA73B-AA60-4D03-9617-3804970981F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9345A00C-0B25-4021-84AD-3123B8278EE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175BD5EE-15C5-4541-BBAE-676D5014BCB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&lt;Review Date&gt;</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80C9D5F5-CBE7-42A4-A16C-A5115E52211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&lt;Review Date&gt;</a:t>
            </a:r>
            <a:endParaRPr lang="en-US"/>
          </a:p>
        </p:txBody>
      </p:sp>
      <p:sp>
        <p:nvSpPr>
          <p:cNvPr id="8" name="Footer Placeholder 7"/>
          <p:cNvSpPr>
            <a:spLocks noGrp="1"/>
          </p:cNvSpPr>
          <p:nvPr>
            <p:ph type="ftr" sz="quarter" idx="11"/>
          </p:nvPr>
        </p:nvSpPr>
        <p:spPr/>
        <p:txBody>
          <a:bodyPr/>
          <a:lstStyle>
            <a:lvl1pPr>
              <a:defRPr/>
            </a:lvl1pPr>
          </a:lstStyle>
          <a:p>
            <a:pPr>
              <a:defRPr/>
            </a:pPr>
            <a:r>
              <a:rPr lang="en-US"/>
              <a:t>&lt;Project&gt; Critical Design Review</a:t>
            </a:r>
          </a:p>
        </p:txBody>
      </p:sp>
      <p:sp>
        <p:nvSpPr>
          <p:cNvPr id="9" name="Slide Number Placeholder 8"/>
          <p:cNvSpPr>
            <a:spLocks noGrp="1"/>
          </p:cNvSpPr>
          <p:nvPr>
            <p:ph type="sldNum" sz="quarter" idx="12"/>
          </p:nvPr>
        </p:nvSpPr>
        <p:spPr/>
        <p:txBody>
          <a:bodyPr/>
          <a:lstStyle>
            <a:lvl1pPr>
              <a:defRPr/>
            </a:lvl1pPr>
          </a:lstStyle>
          <a:p>
            <a:pPr>
              <a:defRPr/>
            </a:pPr>
            <a:fld id="{03CE5ED8-D5D2-4669-BF89-FFDFF96616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&lt;Review Date&gt;</a:t>
            </a:r>
            <a:endParaRPr lang="en-US"/>
          </a:p>
        </p:txBody>
      </p:sp>
      <p:sp>
        <p:nvSpPr>
          <p:cNvPr id="4" name="Footer Placeholder 3"/>
          <p:cNvSpPr>
            <a:spLocks noGrp="1"/>
          </p:cNvSpPr>
          <p:nvPr>
            <p:ph type="ftr" sz="quarter" idx="11"/>
          </p:nvPr>
        </p:nvSpPr>
        <p:spPr/>
        <p:txBody>
          <a:bodyPr/>
          <a:lstStyle>
            <a:lvl1pPr>
              <a:defRPr/>
            </a:lvl1pPr>
          </a:lstStyle>
          <a:p>
            <a:pPr>
              <a:defRPr/>
            </a:pPr>
            <a:r>
              <a:rPr lang="en-US"/>
              <a:t>&lt;Project&gt; Critical Design Review</a:t>
            </a:r>
          </a:p>
        </p:txBody>
      </p:sp>
      <p:sp>
        <p:nvSpPr>
          <p:cNvPr id="5" name="Slide Number Placeholder 4"/>
          <p:cNvSpPr>
            <a:spLocks noGrp="1"/>
          </p:cNvSpPr>
          <p:nvPr>
            <p:ph type="sldNum" sz="quarter" idx="12"/>
          </p:nvPr>
        </p:nvSpPr>
        <p:spPr/>
        <p:txBody>
          <a:bodyPr/>
          <a:lstStyle>
            <a:lvl1pPr>
              <a:defRPr/>
            </a:lvl1pPr>
          </a:lstStyle>
          <a:p>
            <a:pPr>
              <a:defRPr/>
            </a:pPr>
            <a:fld id="{58CF413F-27EA-4876-B09E-EA268349BF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&lt;Review Date&gt;</a:t>
            </a:r>
            <a:endParaRPr lang="en-US"/>
          </a:p>
        </p:txBody>
      </p:sp>
      <p:sp>
        <p:nvSpPr>
          <p:cNvPr id="3" name="Footer Placeholder 2"/>
          <p:cNvSpPr>
            <a:spLocks noGrp="1"/>
          </p:cNvSpPr>
          <p:nvPr>
            <p:ph type="ftr" sz="quarter" idx="11"/>
          </p:nvPr>
        </p:nvSpPr>
        <p:spPr/>
        <p:txBody>
          <a:bodyPr/>
          <a:lstStyle>
            <a:lvl1pPr>
              <a:defRPr/>
            </a:lvl1pPr>
          </a:lstStyle>
          <a:p>
            <a:pPr>
              <a:defRPr/>
            </a:pPr>
            <a:r>
              <a:rPr lang="en-US"/>
              <a:t>&lt;Project&gt; Critical Design Review</a:t>
            </a:r>
          </a:p>
        </p:txBody>
      </p:sp>
      <p:sp>
        <p:nvSpPr>
          <p:cNvPr id="4" name="Slide Number Placeholder 3"/>
          <p:cNvSpPr>
            <a:spLocks noGrp="1"/>
          </p:cNvSpPr>
          <p:nvPr>
            <p:ph type="sldNum" sz="quarter" idx="12"/>
          </p:nvPr>
        </p:nvSpPr>
        <p:spPr/>
        <p:txBody>
          <a:bodyPr/>
          <a:lstStyle>
            <a:lvl1pPr>
              <a:defRPr/>
            </a:lvl1pPr>
          </a:lstStyle>
          <a:p>
            <a:pPr>
              <a:defRPr/>
            </a:pPr>
            <a:fld id="{DC834BA6-D9BE-4857-8F21-A3068772A0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&lt;Review Date&gt;</a:t>
            </a:r>
            <a:endParaRPr lang="en-US"/>
          </a:p>
        </p:txBody>
      </p:sp>
      <p:sp>
        <p:nvSpPr>
          <p:cNvPr id="6" name="Footer Placeholder 5"/>
          <p:cNvSpPr>
            <a:spLocks noGrp="1"/>
          </p:cNvSpPr>
          <p:nvPr>
            <p:ph type="ftr" sz="quarter" idx="11"/>
          </p:nvPr>
        </p:nvSpPr>
        <p:spPr/>
        <p:txBody>
          <a:bodyPr/>
          <a:lstStyle>
            <a:lvl1pPr>
              <a:defRPr/>
            </a:lvl1pPr>
          </a:lstStyle>
          <a:p>
            <a:pPr>
              <a:defRPr/>
            </a:pPr>
            <a:r>
              <a:rPr lang="en-US"/>
              <a:t>&lt;Project&gt; Critical Design Review</a:t>
            </a:r>
          </a:p>
        </p:txBody>
      </p:sp>
      <p:sp>
        <p:nvSpPr>
          <p:cNvPr id="7" name="Slide Number Placeholder 6"/>
          <p:cNvSpPr>
            <a:spLocks noGrp="1"/>
          </p:cNvSpPr>
          <p:nvPr>
            <p:ph type="sldNum" sz="quarter" idx="12"/>
          </p:nvPr>
        </p:nvSpPr>
        <p:spPr/>
        <p:txBody>
          <a:bodyPr/>
          <a:lstStyle>
            <a:lvl1pPr>
              <a:defRPr/>
            </a:lvl1pPr>
          </a:lstStyle>
          <a:p>
            <a:pPr>
              <a:defRPr/>
            </a:pPr>
            <a:fld id="{B88679B1-A1F8-4488-B6D3-2544563382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&lt;Review Date&gt;</a:t>
            </a:r>
            <a:endParaRPr lang="en-US"/>
          </a:p>
        </p:txBody>
      </p:sp>
      <p:sp>
        <p:nvSpPr>
          <p:cNvPr id="6" name="Footer Placeholder 5"/>
          <p:cNvSpPr>
            <a:spLocks noGrp="1"/>
          </p:cNvSpPr>
          <p:nvPr>
            <p:ph type="ftr" sz="quarter" idx="11"/>
          </p:nvPr>
        </p:nvSpPr>
        <p:spPr/>
        <p:txBody>
          <a:bodyPr/>
          <a:lstStyle>
            <a:lvl1pPr>
              <a:defRPr/>
            </a:lvl1pPr>
          </a:lstStyle>
          <a:p>
            <a:pPr>
              <a:defRPr/>
            </a:pPr>
            <a:r>
              <a:rPr lang="en-US"/>
              <a:t>&lt;Project&gt; Critical Design Review</a:t>
            </a:r>
          </a:p>
        </p:txBody>
      </p:sp>
      <p:sp>
        <p:nvSpPr>
          <p:cNvPr id="7" name="Slide Number Placeholder 6"/>
          <p:cNvSpPr>
            <a:spLocks noGrp="1"/>
          </p:cNvSpPr>
          <p:nvPr>
            <p:ph type="sldNum" sz="quarter" idx="12"/>
          </p:nvPr>
        </p:nvSpPr>
        <p:spPr/>
        <p:txBody>
          <a:bodyPr/>
          <a:lstStyle>
            <a:lvl1pPr>
              <a:defRPr/>
            </a:lvl1pPr>
          </a:lstStyle>
          <a:p>
            <a:pPr>
              <a:defRPr/>
            </a:pPr>
            <a:fld id="{73E3BF07-3839-4CF1-94B8-9A14103CE6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00"/>
                </a:solidFill>
              </a:defRPr>
            </a:lvl1pPr>
          </a:lstStyle>
          <a:p>
            <a:pPr>
              <a:defRPr/>
            </a:pPr>
            <a:r>
              <a:rPr lang="en-US" smtClean="0"/>
              <a:t>&lt;Review Date&gt;</a:t>
            </a: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00"/>
                </a:solidFill>
              </a:defRPr>
            </a:lvl1pPr>
          </a:lstStyle>
          <a:p>
            <a:pPr>
              <a:defRPr/>
            </a:pPr>
            <a:r>
              <a:rPr lang="en-US"/>
              <a:t>&lt;Project&gt; Critical Design Review</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defRPr>
            </a:lvl1pPr>
          </a:lstStyle>
          <a:p>
            <a:pPr>
              <a:defRPr/>
            </a:pPr>
            <a:fld id="{654712F1-140A-4343-AF92-CBF914C9EE9F}" type="slidenum">
              <a:rPr lang="en-US"/>
              <a:pPr>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1031" name="Rectangle 7"/>
          <p:cNvSpPr>
            <a:spLocks noGrp="1" noChangeArrowheads="1"/>
          </p:cNvSpPr>
          <p:nvPr>
            <p:ph type="title"/>
          </p:nvPr>
        </p:nvSpPr>
        <p:spPr bwMode="auto">
          <a:xfrm>
            <a:off x="685800" y="76200"/>
            <a:ext cx="78486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0969" name="Picture 39" descr="NOAA-NESDIS"/>
          <p:cNvPicPr>
            <a:picLocks noChangeAspect="1" noChangeArrowheads="1"/>
          </p:cNvPicPr>
          <p:nvPr userDrawn="1"/>
        </p:nvPicPr>
        <p:blipFill>
          <a:blip r:embed="rId19" cstate="print"/>
          <a:srcRect/>
          <a:stretch>
            <a:fillRect/>
          </a:stretch>
        </p:blipFill>
        <p:spPr bwMode="auto">
          <a:xfrm>
            <a:off x="84138" y="133350"/>
            <a:ext cx="1231900"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2pPr>
      <a:lvl3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3pPr>
      <a:lvl4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4pPr>
      <a:lvl5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5pPr>
      <a:lvl6pPr marL="4572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6pPr>
      <a:lvl7pPr marL="9144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7pPr>
      <a:lvl8pPr marL="13716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8pPr>
      <a:lvl9pPr marL="18288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rgbClr val="F8F8F8"/>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rgbClr val="F8F8F8"/>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1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&lt;Review Date&gt;</a:t>
            </a:r>
            <a:endParaRPr lang="en-US"/>
          </a:p>
        </p:txBody>
      </p:sp>
      <p:sp>
        <p:nvSpPr>
          <p:cNvPr id="521221" name="Rectangle 5"/>
          <p:cNvSpPr>
            <a:spLocks noGrp="1" noChangeArrowheads="1"/>
          </p:cNvSpPr>
          <p:nvPr>
            <p:ph type="ftr" sz="quarter" idx="3"/>
          </p:nvPr>
        </p:nvSpPr>
        <p:spPr bwMode="auto">
          <a:xfrm>
            <a:off x="29718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&lt;Project&gt; Critical Design Review</a:t>
            </a:r>
          </a:p>
        </p:txBody>
      </p:sp>
      <p:sp>
        <p:nvSpPr>
          <p:cNvPr id="521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850FC00-367A-4290-A9E9-0C578F4BD6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&lt;Review Date&gt;</a:t>
            </a:r>
            <a:endParaRPr lang="en-US"/>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&lt;Project&gt; Critical Design Review</a:t>
            </a:r>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910C1A-05EC-4E03-A947-AC63D05E65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5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&lt;Review Date&gt;</a:t>
            </a:r>
            <a:endParaRPr lang="en-US"/>
          </a:p>
        </p:txBody>
      </p:sp>
      <p:sp>
        <p:nvSpPr>
          <p:cNvPr id="465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&lt;Project&gt; Critical Design Review</a:t>
            </a:r>
          </a:p>
        </p:txBody>
      </p:sp>
      <p:sp>
        <p:nvSpPr>
          <p:cNvPr id="465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6FD87C-A707-443B-A023-BDB67C7E05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685800" y="2057400"/>
            <a:ext cx="7543800" cy="1143000"/>
          </a:xfrm>
        </p:spPr>
        <p:txBody>
          <a:bodyPr anchor="ctr"/>
          <a:lstStyle/>
          <a:p>
            <a:pPr>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effectLst>
                  <a:outerShdw blurRad="38100" dist="38100" dir="2700000" algn="tl">
                    <a:srgbClr val="000000">
                      <a:alpha val="43137"/>
                    </a:srgbClr>
                  </a:outerShdw>
                </a:effectLst>
                <a:cs typeface="Times New Roman" pitchFamily="18" charset="0"/>
              </a:rPr>
              <a:t>GOES </a:t>
            </a:r>
            <a:r>
              <a:rPr lang="en-US" sz="3600" dirty="0">
                <a:effectLst>
                  <a:outerShdw blurRad="38100" dist="38100" dir="2700000" algn="tl">
                    <a:srgbClr val="000000">
                      <a:alpha val="43137"/>
                    </a:srgbClr>
                  </a:outerShdw>
                </a:effectLst>
                <a:cs typeface="Times New Roman" pitchFamily="18" charset="0"/>
              </a:rPr>
              <a:t>Evapotranspiration and Drought Product System </a:t>
            </a:r>
            <a:r>
              <a:rPr lang="en-US" sz="3600" dirty="0" smtClean="0">
                <a:effectLst>
                  <a:outerShdw blurRad="38100" dist="38100" dir="2700000" algn="tl">
                    <a:srgbClr val="000000">
                      <a:alpha val="43137"/>
                    </a:srgbClr>
                  </a:outerShdw>
                </a:effectLst>
                <a:cs typeface="Times New Roman" pitchFamily="18" charset="0"/>
              </a:rPr>
              <a:t>(GET-D)</a:t>
            </a:r>
            <a:r>
              <a:rPr lang="en-US" sz="3600" dirty="0">
                <a:effectLst>
                  <a:outerShdw blurRad="38100" dist="38100" dir="2700000" algn="tl">
                    <a:srgbClr val="000000">
                      <a:alpha val="43137"/>
                    </a:srgbClr>
                  </a:outerShdw>
                </a:effectLst>
                <a:cs typeface="Times New Roman" pitchFamily="18" charset="0"/>
              </a:rPr>
              <a:t/>
            </a:r>
            <a:br>
              <a:rPr lang="en-US" sz="3600" dirty="0">
                <a:effectLst>
                  <a:outerShdw blurRad="38100" dist="38100" dir="2700000" algn="tl">
                    <a:srgbClr val="000000">
                      <a:alpha val="43137"/>
                    </a:srgbClr>
                  </a:outerShdw>
                </a:effectLst>
                <a:cs typeface="Times New Roman" pitchFamily="18" charset="0"/>
              </a:rPr>
            </a:br>
            <a:r>
              <a:rPr lang="en-US" sz="3600" dirty="0" smtClean="0"/>
              <a:t/>
            </a:r>
            <a:br>
              <a:rPr lang="en-US" sz="3600" dirty="0" smtClean="0"/>
            </a:br>
            <a:r>
              <a:rPr lang="en-US" sz="3200" i="1" dirty="0" smtClean="0"/>
              <a:t> Operational Readiness Review </a:t>
            </a:r>
            <a:br>
              <a:rPr lang="en-US" sz="3200" i="1" dirty="0" smtClean="0"/>
            </a:br>
            <a:r>
              <a:rPr lang="en-US" sz="3200" i="1" dirty="0" smtClean="0"/>
              <a:t>(ORR)</a:t>
            </a:r>
            <a:br>
              <a:rPr lang="en-US" sz="3200" i="1" dirty="0" smtClean="0"/>
            </a:br>
            <a:r>
              <a:rPr lang="en-US" sz="3200" i="1" dirty="0" smtClean="0"/>
              <a:t/>
            </a:r>
            <a:br>
              <a:rPr lang="en-US" sz="3200" i="1" dirty="0" smtClean="0"/>
            </a:br>
            <a:r>
              <a:rPr lang="en-US" sz="2800" dirty="0" smtClean="0"/>
              <a:t>February</a:t>
            </a:r>
            <a:r>
              <a:rPr lang="en-US" sz="2800" dirty="0" smtClean="0"/>
              <a:t> 3, 2016</a:t>
            </a:r>
            <a:endParaRPr lang="en-US" sz="2800" dirty="0" smtClean="0"/>
          </a:p>
        </p:txBody>
      </p:sp>
      <p:sp>
        <p:nvSpPr>
          <p:cNvPr id="61443" name="Rectangle 3"/>
          <p:cNvSpPr>
            <a:spLocks noGrp="1" noChangeArrowheads="1"/>
          </p:cNvSpPr>
          <p:nvPr>
            <p:ph type="subTitle" idx="1"/>
          </p:nvPr>
        </p:nvSpPr>
        <p:spPr>
          <a:xfrm>
            <a:off x="838200" y="5181600"/>
            <a:ext cx="7924800" cy="1600200"/>
          </a:xfrm>
          <a:noFill/>
        </p:spPr>
        <p:txBody>
          <a:bodyPr/>
          <a:lstStyle/>
          <a:p>
            <a:pPr marL="342900" indent="-342900" algn="l">
              <a:lnSpc>
                <a:spcPct val="80000"/>
              </a:lnSpc>
            </a:pPr>
            <a:endParaRPr lang="en-US" sz="2400" i="1" dirty="0" smtClean="0">
              <a:effectLst/>
            </a:endParaRPr>
          </a:p>
          <a:p>
            <a:pPr marL="342900" indent="-342900" algn="l">
              <a:lnSpc>
                <a:spcPct val="80000"/>
              </a:lnSpc>
            </a:pPr>
            <a:r>
              <a:rPr lang="en-US" sz="2400" i="1" dirty="0" smtClean="0">
                <a:effectLst/>
              </a:rPr>
              <a:t>Prepared By:</a:t>
            </a:r>
            <a:r>
              <a:rPr lang="en-US" sz="2400" dirty="0" smtClean="0">
                <a:effectLst/>
              </a:rPr>
              <a:t>	</a:t>
            </a:r>
            <a:r>
              <a:rPr lang="en-US" sz="1600" dirty="0" err="1" smtClean="0">
                <a:effectLst/>
              </a:rPr>
              <a:t>Hanjun</a:t>
            </a:r>
            <a:r>
              <a:rPr lang="en-US" sz="1600" dirty="0" smtClean="0">
                <a:effectLst/>
              </a:rPr>
              <a:t> Ding (OSPO), Jerry Zhan (STAR</a:t>
            </a:r>
            <a:r>
              <a:rPr lang="en-US" sz="1600" dirty="0">
                <a:effectLst/>
              </a:rPr>
              <a:t>), </a:t>
            </a:r>
            <a:r>
              <a:rPr lang="en-US" sz="1600" dirty="0" smtClean="0">
                <a:effectLst/>
              </a:rPr>
              <a:t>Rao </a:t>
            </a:r>
            <a:r>
              <a:rPr lang="en-US" sz="1600" dirty="0" err="1" smtClean="0">
                <a:effectLst/>
              </a:rPr>
              <a:t>Venkata</a:t>
            </a:r>
            <a:r>
              <a:rPr lang="en-US" sz="1600" dirty="0" smtClean="0">
                <a:effectLst/>
              </a:rPr>
              <a:t>(SGT)	</a:t>
            </a:r>
            <a:r>
              <a:rPr lang="en-US" sz="1600" dirty="0">
                <a:effectLst/>
              </a:rPr>
              <a:t>	</a:t>
            </a:r>
            <a:r>
              <a:rPr lang="en-US" sz="1600" dirty="0" err="1" smtClean="0">
                <a:effectLst/>
              </a:rPr>
              <a:t>Zhengping</a:t>
            </a:r>
            <a:r>
              <a:rPr lang="en-US" sz="1600" dirty="0" smtClean="0">
                <a:effectLst/>
              </a:rPr>
              <a:t> Li (IMSG), Priyanka Roy (IMSG)</a:t>
            </a:r>
          </a:p>
          <a:p>
            <a:pPr marL="342900" indent="-342900" algn="l">
              <a:lnSpc>
                <a:spcPct val="80000"/>
              </a:lnSpc>
            </a:pPr>
            <a:r>
              <a:rPr lang="en-US" sz="2400" dirty="0" smtClean="0">
                <a:effectLst/>
              </a:rPr>
              <a:t>                                </a:t>
            </a:r>
          </a:p>
        </p:txBody>
      </p:sp>
      <p:sp>
        <p:nvSpPr>
          <p:cNvPr id="4" name="Slide Number Placeholder 3"/>
          <p:cNvSpPr>
            <a:spLocks noGrp="1"/>
          </p:cNvSpPr>
          <p:nvPr>
            <p:ph type="sldNum" sz="quarter" idx="12"/>
          </p:nvPr>
        </p:nvSpPr>
        <p:spPr/>
        <p:txBody>
          <a:bodyPr/>
          <a:lstStyle/>
          <a:p>
            <a:pPr>
              <a:defRPr/>
            </a:pPr>
            <a:fld id="{D14C39ED-F06F-48AF-947C-B1CD39C6EB6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Project Milestones</a:t>
            </a:r>
            <a:endParaRPr lang="en-US" dirty="0"/>
          </a:p>
        </p:txBody>
      </p:sp>
      <p:sp>
        <p:nvSpPr>
          <p:cNvPr id="3" name="Content Placeholder 2"/>
          <p:cNvSpPr>
            <a:spLocks noGrp="1"/>
          </p:cNvSpPr>
          <p:nvPr>
            <p:ph idx="1"/>
          </p:nvPr>
        </p:nvSpPr>
        <p:spPr/>
        <p:txBody>
          <a:bodyPr>
            <a:normAutofit/>
          </a:bodyPr>
          <a:lstStyle/>
          <a:p>
            <a:r>
              <a:rPr lang="en-US" sz="2400" dirty="0" smtClean="0"/>
              <a:t>Critical Design Review – 08/21/2014</a:t>
            </a:r>
          </a:p>
          <a:p>
            <a:r>
              <a:rPr lang="en-US" sz="2400" dirty="0" smtClean="0"/>
              <a:t>Software Review – 7/17/2015 (October 2014)</a:t>
            </a:r>
          </a:p>
          <a:p>
            <a:r>
              <a:rPr lang="en-US" sz="2400" dirty="0" smtClean="0"/>
              <a:t>System Readiness Review – 08/31/2015 (October 2014)</a:t>
            </a:r>
          </a:p>
          <a:p>
            <a:r>
              <a:rPr lang="en-US" sz="2400" dirty="0" smtClean="0"/>
              <a:t>Operational Readiness Review – </a:t>
            </a:r>
            <a:r>
              <a:rPr lang="en-US" sz="2400" dirty="0" smtClean="0"/>
              <a:t>02</a:t>
            </a:r>
            <a:r>
              <a:rPr lang="en-US" sz="2400" dirty="0" smtClean="0"/>
              <a:t>/03/2016 (</a:t>
            </a:r>
            <a:r>
              <a:rPr lang="en-US" sz="2400" dirty="0" smtClean="0"/>
              <a:t>September</a:t>
            </a:r>
            <a:r>
              <a:rPr lang="en-US" sz="2400" dirty="0" smtClean="0"/>
              <a:t> </a:t>
            </a:r>
            <a:r>
              <a:rPr lang="en-US" sz="2400" dirty="0" smtClean="0"/>
              <a:t>2015)</a:t>
            </a:r>
          </a:p>
          <a:p>
            <a:r>
              <a:rPr lang="en-US" sz="2400" dirty="0" smtClean="0"/>
              <a:t>SPSRB Briefing – </a:t>
            </a:r>
            <a:r>
              <a:rPr lang="en-US" sz="2400" dirty="0" smtClean="0"/>
              <a:t>02</a:t>
            </a:r>
            <a:r>
              <a:rPr lang="en-US" sz="2400" dirty="0" smtClean="0"/>
              <a:t>/17/2016</a:t>
            </a:r>
            <a:endParaRPr lang="en-US" sz="2400" dirty="0"/>
          </a:p>
        </p:txBody>
      </p:sp>
    </p:spTree>
    <p:extLst>
      <p:ext uri="{BB962C8B-B14F-4D97-AF65-F5344CB8AC3E}">
        <p14:creationId xmlns:p14="http://schemas.microsoft.com/office/powerpoint/2010/main" val="17802621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 y="0"/>
            <a:ext cx="9153525" cy="6860136"/>
          </a:xfrm>
          <a:prstGeom prst="rect">
            <a:avLst/>
          </a:prstGeom>
        </p:spPr>
      </p:pic>
      <p:sp>
        <p:nvSpPr>
          <p:cNvPr id="13315" name="Rectangle 2"/>
          <p:cNvSpPr>
            <a:spLocks noGrp="1" noChangeArrowheads="1"/>
          </p:cNvSpPr>
          <p:nvPr>
            <p:ph type="title"/>
          </p:nvPr>
        </p:nvSpPr>
        <p:spPr bwMode="auto">
          <a:xfrm>
            <a:off x="685800" y="-19050"/>
            <a:ext cx="7858125" cy="131445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dirty="0" smtClean="0"/>
              <a:t>GET-D </a:t>
            </a:r>
            <a:r>
              <a:rPr lang="en-US" sz="4000" dirty="0" smtClean="0"/>
              <a:t/>
            </a:r>
            <a:br>
              <a:rPr lang="en-US" sz="4000" dirty="0" smtClean="0"/>
            </a:br>
            <a:r>
              <a:rPr lang="en-US" sz="4000" dirty="0" smtClean="0"/>
              <a:t>Context Layer Data Flow</a:t>
            </a:r>
          </a:p>
        </p:txBody>
      </p:sp>
      <p:sp>
        <p:nvSpPr>
          <p:cNvPr id="27" name="Flowchart: Process 26"/>
          <p:cNvSpPr/>
          <p:nvPr/>
        </p:nvSpPr>
        <p:spPr>
          <a:xfrm>
            <a:off x="3581400" y="4191000"/>
            <a:ext cx="1981200" cy="18288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Data processing unit</a:t>
            </a:r>
          </a:p>
        </p:txBody>
      </p:sp>
      <p:sp>
        <p:nvSpPr>
          <p:cNvPr id="13319" name="TextBox 27"/>
          <p:cNvSpPr txBox="1">
            <a:spLocks noChangeArrowheads="1"/>
          </p:cNvSpPr>
          <p:nvPr/>
        </p:nvSpPr>
        <p:spPr bwMode="auto">
          <a:xfrm>
            <a:off x="609600" y="1905000"/>
            <a:ext cx="2209800" cy="338554"/>
          </a:xfrm>
          <a:prstGeom prst="rect">
            <a:avLst/>
          </a:prstGeom>
          <a:noFill/>
          <a:ln w="9525">
            <a:noFill/>
            <a:miter lim="800000"/>
            <a:headEnd/>
            <a:tailEnd/>
          </a:ln>
        </p:spPr>
        <p:txBody>
          <a:bodyPr>
            <a:spAutoFit/>
          </a:bodyPr>
          <a:lstStyle/>
          <a:p>
            <a:r>
              <a:rPr lang="en-US" sz="1600" b="1" dirty="0">
                <a:solidFill>
                  <a:srgbClr val="FFFF00"/>
                </a:solidFill>
              </a:rPr>
              <a:t>External inputs</a:t>
            </a:r>
          </a:p>
        </p:txBody>
      </p:sp>
      <p:sp>
        <p:nvSpPr>
          <p:cNvPr id="13320" name="TextBox 28"/>
          <p:cNvSpPr txBox="1">
            <a:spLocks noChangeArrowheads="1"/>
          </p:cNvSpPr>
          <p:nvPr/>
        </p:nvSpPr>
        <p:spPr bwMode="auto">
          <a:xfrm>
            <a:off x="3429000" y="1866900"/>
            <a:ext cx="2667000" cy="338554"/>
          </a:xfrm>
          <a:prstGeom prst="rect">
            <a:avLst/>
          </a:prstGeom>
          <a:noFill/>
          <a:ln w="9525">
            <a:noFill/>
            <a:miter lim="800000"/>
            <a:headEnd/>
            <a:tailEnd/>
          </a:ln>
        </p:spPr>
        <p:txBody>
          <a:bodyPr>
            <a:spAutoFit/>
          </a:bodyPr>
          <a:lstStyle/>
          <a:p>
            <a:r>
              <a:rPr lang="en-US" sz="1600" b="1">
                <a:solidFill>
                  <a:srgbClr val="FFFF00"/>
                </a:solidFill>
              </a:rPr>
              <a:t>Software system</a:t>
            </a:r>
          </a:p>
        </p:txBody>
      </p:sp>
      <p:sp>
        <p:nvSpPr>
          <p:cNvPr id="30" name="TextBox 29"/>
          <p:cNvSpPr txBox="1"/>
          <p:nvPr/>
        </p:nvSpPr>
        <p:spPr>
          <a:xfrm>
            <a:off x="3733800" y="2438400"/>
            <a:ext cx="1676400" cy="338554"/>
          </a:xfrm>
          <a:prstGeom prst="rect">
            <a:avLst/>
          </a:prstGeom>
          <a:solidFill>
            <a:schemeClr val="accent6">
              <a:lumMod val="40000"/>
              <a:lumOff val="60000"/>
            </a:schemeClr>
          </a:solidFill>
          <a:ln w="25400">
            <a:solidFill>
              <a:schemeClr val="accent1">
                <a:shade val="50000"/>
              </a:schemeClr>
            </a:solidFill>
          </a:ln>
        </p:spPr>
        <p:txBody>
          <a:bodyPr>
            <a:spAutoFit/>
          </a:bodyPr>
          <a:lstStyle/>
          <a:p>
            <a:pPr algn="ctr">
              <a:defRPr/>
            </a:pPr>
            <a:r>
              <a:rPr lang="en-US" sz="1600" dirty="0">
                <a:solidFill>
                  <a:srgbClr val="000000"/>
                </a:solidFill>
              </a:rPr>
              <a:t>ALEXI  model</a:t>
            </a:r>
          </a:p>
        </p:txBody>
      </p:sp>
      <p:sp>
        <p:nvSpPr>
          <p:cNvPr id="31" name="Flowchart: Data 30"/>
          <p:cNvSpPr/>
          <p:nvPr/>
        </p:nvSpPr>
        <p:spPr>
          <a:xfrm>
            <a:off x="6858000" y="2590800"/>
            <a:ext cx="1981200" cy="14478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Daily ET product with QC</a:t>
            </a:r>
          </a:p>
        </p:txBody>
      </p:sp>
      <p:sp>
        <p:nvSpPr>
          <p:cNvPr id="32" name="Flowchart: Data 31"/>
          <p:cNvSpPr/>
          <p:nvPr/>
        </p:nvSpPr>
        <p:spPr>
          <a:xfrm>
            <a:off x="6858000" y="4267200"/>
            <a:ext cx="1981200" cy="9906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ESI product with QC</a:t>
            </a:r>
          </a:p>
        </p:txBody>
      </p:sp>
      <p:sp>
        <p:nvSpPr>
          <p:cNvPr id="13324" name="TextBox 32"/>
          <p:cNvSpPr txBox="1">
            <a:spLocks noChangeArrowheads="1"/>
          </p:cNvSpPr>
          <p:nvPr/>
        </p:nvSpPr>
        <p:spPr bwMode="auto">
          <a:xfrm>
            <a:off x="6477000" y="1930400"/>
            <a:ext cx="2438400" cy="338554"/>
          </a:xfrm>
          <a:prstGeom prst="rect">
            <a:avLst/>
          </a:prstGeom>
          <a:noFill/>
          <a:ln w="9525">
            <a:noFill/>
            <a:miter lim="800000"/>
            <a:headEnd/>
            <a:tailEnd/>
          </a:ln>
        </p:spPr>
        <p:txBody>
          <a:bodyPr>
            <a:spAutoFit/>
          </a:bodyPr>
          <a:lstStyle/>
          <a:p>
            <a:r>
              <a:rPr lang="en-US" sz="1600" b="1">
                <a:solidFill>
                  <a:srgbClr val="FFFF00"/>
                </a:solidFill>
              </a:rPr>
              <a:t>External outputs</a:t>
            </a:r>
          </a:p>
        </p:txBody>
      </p:sp>
      <p:sp>
        <p:nvSpPr>
          <p:cNvPr id="34" name="Up-Down Arrow 33"/>
          <p:cNvSpPr/>
          <p:nvPr/>
        </p:nvSpPr>
        <p:spPr>
          <a:xfrm>
            <a:off x="4343400" y="3352800"/>
            <a:ext cx="457200" cy="8382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cxnSp>
        <p:nvCxnSpPr>
          <p:cNvPr id="35" name="Elbow Connector 34"/>
          <p:cNvCxnSpPr>
            <a:stCxn id="27" idx="3"/>
            <a:endCxn id="31" idx="2"/>
          </p:cNvCxnSpPr>
          <p:nvPr/>
        </p:nvCxnSpPr>
        <p:spPr>
          <a:xfrm flipV="1">
            <a:off x="5562600" y="3314700"/>
            <a:ext cx="1493838" cy="17907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7" idx="3"/>
            <a:endCxn id="32" idx="2"/>
          </p:cNvCxnSpPr>
          <p:nvPr/>
        </p:nvCxnSpPr>
        <p:spPr>
          <a:xfrm flipV="1">
            <a:off x="5562600" y="4762500"/>
            <a:ext cx="1493838" cy="3429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7" name="Flowchart: Data 36"/>
          <p:cNvSpPr/>
          <p:nvPr/>
        </p:nvSpPr>
        <p:spPr>
          <a:xfrm>
            <a:off x="381000" y="2590800"/>
            <a:ext cx="2362200" cy="1008063"/>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Satellite-based observations</a:t>
            </a:r>
          </a:p>
        </p:txBody>
      </p:sp>
      <p:sp>
        <p:nvSpPr>
          <p:cNvPr id="38" name="Flowchart: Data 37"/>
          <p:cNvSpPr/>
          <p:nvPr/>
        </p:nvSpPr>
        <p:spPr>
          <a:xfrm>
            <a:off x="304800" y="4038600"/>
            <a:ext cx="2141538" cy="9271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err="1">
                <a:solidFill>
                  <a:srgbClr val="000000"/>
                </a:solidFill>
              </a:rPr>
              <a:t>Meteoro</a:t>
            </a:r>
            <a:r>
              <a:rPr lang="en-US" sz="1600" dirty="0">
                <a:solidFill>
                  <a:srgbClr val="000000"/>
                </a:solidFill>
              </a:rPr>
              <a:t>-logical data</a:t>
            </a:r>
          </a:p>
        </p:txBody>
      </p:sp>
      <p:sp>
        <p:nvSpPr>
          <p:cNvPr id="39" name="Flowchart: Data 38"/>
          <p:cNvSpPr/>
          <p:nvPr/>
        </p:nvSpPr>
        <p:spPr>
          <a:xfrm>
            <a:off x="381000" y="5410200"/>
            <a:ext cx="1752600" cy="712788"/>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Ancillary data</a:t>
            </a:r>
          </a:p>
        </p:txBody>
      </p:sp>
      <p:cxnSp>
        <p:nvCxnSpPr>
          <p:cNvPr id="40" name="Elbow Connector 39"/>
          <p:cNvCxnSpPr>
            <a:stCxn id="37" idx="5"/>
            <a:endCxn id="27" idx="1"/>
          </p:cNvCxnSpPr>
          <p:nvPr/>
        </p:nvCxnSpPr>
        <p:spPr>
          <a:xfrm>
            <a:off x="2506663" y="3095625"/>
            <a:ext cx="1074737" cy="2009775"/>
          </a:xfrm>
          <a:prstGeom prst="bentConnector3">
            <a:avLst>
              <a:gd name="adj1" fmla="val 3597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28600" y="1752600"/>
            <a:ext cx="2730500" cy="4940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sp>
        <p:nvSpPr>
          <p:cNvPr id="42" name="Rounded Rectangle 41"/>
          <p:cNvSpPr/>
          <p:nvPr/>
        </p:nvSpPr>
        <p:spPr>
          <a:xfrm>
            <a:off x="3213100" y="1752600"/>
            <a:ext cx="2771775" cy="500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sp>
        <p:nvSpPr>
          <p:cNvPr id="43" name="Rounded Rectangle 42"/>
          <p:cNvSpPr/>
          <p:nvPr/>
        </p:nvSpPr>
        <p:spPr>
          <a:xfrm>
            <a:off x="6210300" y="1752600"/>
            <a:ext cx="2746375" cy="502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cxnSp>
        <p:nvCxnSpPr>
          <p:cNvPr id="44" name="Elbow Connector 43"/>
          <p:cNvCxnSpPr>
            <a:stCxn id="38" idx="5"/>
            <a:endCxn id="27" idx="1"/>
          </p:cNvCxnSpPr>
          <p:nvPr/>
        </p:nvCxnSpPr>
        <p:spPr>
          <a:xfrm>
            <a:off x="2232025" y="4502150"/>
            <a:ext cx="1349375" cy="6032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9" idx="5"/>
            <a:endCxn id="27" idx="1"/>
          </p:cNvCxnSpPr>
          <p:nvPr/>
        </p:nvCxnSpPr>
        <p:spPr>
          <a:xfrm flipV="1">
            <a:off x="1958975" y="5105400"/>
            <a:ext cx="1622425" cy="661988"/>
          </a:xfrm>
          <a:prstGeom prst="bentConnector3">
            <a:avLst>
              <a:gd name="adj1" fmla="val 5883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Flowchart: Data 45"/>
          <p:cNvSpPr/>
          <p:nvPr/>
        </p:nvSpPr>
        <p:spPr>
          <a:xfrm>
            <a:off x="6781800" y="5562600"/>
            <a:ext cx="1981200" cy="10668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Daily radiance and fluxes</a:t>
            </a:r>
          </a:p>
          <a:p>
            <a:pPr algn="ctr">
              <a:defRPr/>
            </a:pPr>
            <a:r>
              <a:rPr lang="en-US" sz="1600" dirty="0">
                <a:solidFill>
                  <a:srgbClr val="000000"/>
                </a:solidFill>
              </a:rPr>
              <a:t>With QC</a:t>
            </a:r>
          </a:p>
        </p:txBody>
      </p:sp>
      <p:cxnSp>
        <p:nvCxnSpPr>
          <p:cNvPr id="47" name="Elbow Connector 46"/>
          <p:cNvCxnSpPr>
            <a:endCxn id="46" idx="2"/>
          </p:cNvCxnSpPr>
          <p:nvPr/>
        </p:nvCxnSpPr>
        <p:spPr>
          <a:xfrm>
            <a:off x="5638800" y="5105400"/>
            <a:ext cx="1341438" cy="9906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93439"/>
      </p:ext>
    </p:extLst>
  </p:cSld>
  <p:clrMapOvr>
    <a:masterClrMapping/>
  </p:clrMapOvr>
  <p:transition spd="slow">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192088" y="-19050"/>
            <a:ext cx="8729662" cy="13763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rgbClr val="FFFF00"/>
                </a:solidFill>
                <a:latin typeface="Arial" charset="0"/>
              </a:rPr>
              <a:t> </a:t>
            </a:r>
            <a:r>
              <a:rPr lang="en-US" sz="4800" b="1" dirty="0" smtClean="0">
                <a:solidFill>
                  <a:srgbClr val="FFFF00"/>
                </a:solidFill>
              </a:rPr>
              <a:t>GET-D </a:t>
            </a:r>
            <a:br>
              <a:rPr lang="en-US" sz="4800" b="1" dirty="0" smtClean="0">
                <a:solidFill>
                  <a:srgbClr val="FFFF00"/>
                </a:solidFill>
              </a:rPr>
            </a:br>
            <a:r>
              <a:rPr lang="en-US" sz="4800" dirty="0" smtClean="0">
                <a:solidFill>
                  <a:srgbClr val="FFFF00"/>
                </a:solidFill>
              </a:rPr>
              <a:t>Data Flow</a:t>
            </a:r>
            <a:endParaRPr lang="en-US" sz="4000" dirty="0" smtClean="0">
              <a:solidFill>
                <a:srgbClr val="FFFF00"/>
              </a:solidFill>
            </a:endParaRPr>
          </a:p>
        </p:txBody>
      </p:sp>
      <p:sp>
        <p:nvSpPr>
          <p:cNvPr id="113670" name="Date Placeholder 5"/>
          <p:cNvSpPr>
            <a:spLocks noGrp="1"/>
          </p:cNvSpPr>
          <p:nvPr>
            <p:ph type="dt" sz="half" idx="10"/>
          </p:nvPr>
        </p:nvSpPr>
        <p:spPr/>
        <p:txBody>
          <a:bodyPr/>
          <a:lstStyle/>
          <a:p>
            <a:r>
              <a:rPr lang="en-US" dirty="0"/>
              <a:t>August 28, 2015</a:t>
            </a:r>
          </a:p>
        </p:txBody>
      </p:sp>
      <p:sp>
        <p:nvSpPr>
          <p:cNvPr id="113671" name="Footer Placeholder 6"/>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14338" name="Slide Number Placeholder 5"/>
          <p:cNvSpPr>
            <a:spLocks noGrp="1"/>
          </p:cNvSpPr>
          <p:nvPr>
            <p:ph type="sldNum" sz="quarter" idx="12"/>
          </p:nvPr>
        </p:nvSpPr>
        <p:spPr>
          <a:noFill/>
        </p:spPr>
        <p:txBody>
          <a:bodyPr/>
          <a:lstStyle/>
          <a:p>
            <a:fld id="{5A54539C-C0E9-45F4-BE51-9AD5F3460D43}" type="slidenum">
              <a:rPr lang="en-US"/>
              <a:pPr/>
              <a:t>101</a:t>
            </a:fld>
            <a:endParaRPr lang="en-US"/>
          </a:p>
        </p:txBody>
      </p:sp>
      <p:sp>
        <p:nvSpPr>
          <p:cNvPr id="14340" name="Rectangle 45"/>
          <p:cNvSpPr>
            <a:spLocks noChangeArrowheads="1"/>
          </p:cNvSpPr>
          <p:nvPr/>
        </p:nvSpPr>
        <p:spPr bwMode="auto">
          <a:xfrm>
            <a:off x="0" y="8816975"/>
            <a:ext cx="9144000" cy="0"/>
          </a:xfrm>
          <a:prstGeom prst="rect">
            <a:avLst/>
          </a:prstGeom>
          <a:noFill/>
          <a:ln w="12700">
            <a:noFill/>
            <a:miter lim="800000"/>
            <a:headEnd type="none" w="sm" len="sm"/>
            <a:tailEnd type="none" w="sm" len="sm"/>
          </a:ln>
        </p:spPr>
        <p:txBody>
          <a:bodyPr wrap="none" anchor="ctr">
            <a:spAutoFit/>
          </a:bodyPr>
          <a:lstStyle/>
          <a:p>
            <a:endParaRPr lang="en-US">
              <a:latin typeface="Times New Roman" pitchFamily="18" charset="0"/>
            </a:endParaRPr>
          </a:p>
        </p:txBody>
      </p:sp>
      <p:pic>
        <p:nvPicPr>
          <p:cNvPr id="14343" name="Picture 2" descr="C:\Users\lfang\Documents\Project_UMD\GET-D\doc\Flowchart2.jpg"/>
          <p:cNvPicPr>
            <a:picLocks noChangeAspect="1" noChangeArrowheads="1"/>
          </p:cNvPicPr>
          <p:nvPr/>
        </p:nvPicPr>
        <p:blipFill>
          <a:blip r:embed="rId3" cstate="print"/>
          <a:srcRect/>
          <a:stretch>
            <a:fillRect/>
          </a:stretch>
        </p:blipFill>
        <p:spPr bwMode="auto">
          <a:xfrm>
            <a:off x="0" y="2081212"/>
            <a:ext cx="9144000" cy="4167188"/>
          </a:xfrm>
          <a:prstGeom prst="rect">
            <a:avLst/>
          </a:prstGeom>
          <a:noFill/>
          <a:ln w="9525">
            <a:noFill/>
            <a:miter lim="800000"/>
            <a:headEnd/>
            <a:tailEnd/>
          </a:ln>
        </p:spPr>
      </p:pic>
    </p:spTree>
    <p:extLst>
      <p:ext uri="{BB962C8B-B14F-4D97-AF65-F5344CB8AC3E}">
        <p14:creationId xmlns:p14="http://schemas.microsoft.com/office/powerpoint/2010/main" val="3312080436"/>
      </p:ext>
    </p:extLst>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82550"/>
            <a:ext cx="7858125" cy="1387475"/>
          </a:xfrm>
        </p:spPr>
        <p:txBody>
          <a:bodyPr/>
          <a:lstStyle/>
          <a:p>
            <a:pPr algn="ctr" eaLnBrk="1" hangingPunct="1">
              <a:defRPr/>
            </a:pPr>
            <a:r>
              <a:rPr lang="en-US" sz="4800" b="1" dirty="0" smtClean="0">
                <a:ea typeface="+mj-ea"/>
              </a:rPr>
              <a:t>GET-D</a:t>
            </a:r>
            <a:br>
              <a:rPr lang="en-US" sz="4800" b="1" dirty="0" smtClean="0">
                <a:ea typeface="+mj-ea"/>
              </a:rPr>
            </a:br>
            <a:r>
              <a:rPr lang="en-US" sz="4800" dirty="0" smtClean="0">
                <a:ea typeface="+mj-ea"/>
              </a:rPr>
              <a:t>System Level - Input</a:t>
            </a:r>
          </a:p>
        </p:txBody>
      </p:sp>
      <p:graphicFrame>
        <p:nvGraphicFramePr>
          <p:cNvPr id="3" name="Content Placeholder 6"/>
          <p:cNvGraphicFramePr>
            <a:graphicFrameLocks noGrp="1"/>
          </p:cNvGraphicFramePr>
          <p:nvPr>
            <p:ph idx="1"/>
            <p:extLst>
              <p:ext uri="{D42A27DB-BD31-4B8C-83A1-F6EECF244321}">
                <p14:modId xmlns:p14="http://schemas.microsoft.com/office/powerpoint/2010/main" val="2085991976"/>
              </p:ext>
            </p:extLst>
          </p:nvPr>
        </p:nvGraphicFramePr>
        <p:xfrm>
          <a:off x="304800" y="1549177"/>
          <a:ext cx="8534400" cy="5308823"/>
        </p:xfrm>
        <a:graphic>
          <a:graphicData uri="http://schemas.openxmlformats.org/drawingml/2006/table">
            <a:tbl>
              <a:tblPr/>
              <a:tblGrid>
                <a:gridCol w="1716598"/>
                <a:gridCol w="1354577"/>
                <a:gridCol w="1476132"/>
                <a:gridCol w="3987093"/>
              </a:tblGrid>
              <a:tr h="314423">
                <a:tc>
                  <a:txBody>
                    <a:bodyPr/>
                    <a:lstStyle/>
                    <a:p>
                      <a:pPr marL="0" marR="0" algn="ctr">
                        <a:spcBef>
                          <a:spcPts val="0"/>
                        </a:spcBef>
                        <a:spcAft>
                          <a:spcPts val="0"/>
                        </a:spcAft>
                      </a:pPr>
                      <a:r>
                        <a:rPr lang="en-US" sz="1300" b="1" dirty="0">
                          <a:solidFill>
                            <a:srgbClr val="FFFFFF"/>
                          </a:solidFill>
                          <a:latin typeface="Arial"/>
                          <a:ea typeface="SimSun"/>
                        </a:rPr>
                        <a:t>Name</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Category</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Source</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Description</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Brightness 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GOES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GOES East/West Imagery; 11micron/3.9 micron </a:t>
                      </a:r>
                      <a:r>
                        <a:rPr lang="en-US" sz="1300" kern="1200" baseline="0" dirty="0" smtClean="0">
                          <a:solidFill>
                            <a:srgbClr val="FFFFFF"/>
                          </a:solidFill>
                          <a:latin typeface="Times New Roman"/>
                          <a:ea typeface="SimSun"/>
                          <a:cs typeface="+mn-cs"/>
                        </a:rPr>
                        <a:t>brightness </a:t>
                      </a:r>
                      <a:r>
                        <a:rPr lang="en-US" sz="1300" kern="1200" baseline="0" dirty="0">
                          <a:solidFill>
                            <a:srgbClr val="FFFFFF"/>
                          </a:solidFill>
                          <a:latin typeface="Times New Roman"/>
                          <a:ea typeface="SimSun"/>
                          <a:cs typeface="+mn-cs"/>
                        </a:rPr>
                        <a:t>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a:solidFill>
                            <a:srgbClr val="FFFFFF"/>
                          </a:solidFill>
                          <a:latin typeface="Times New Roman"/>
                          <a:ea typeface="SimSun"/>
                          <a:cs typeface="+mn-cs"/>
                        </a:rPr>
                        <a:t>Insolation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a:solidFill>
                            <a:srgbClr val="FFFFFF"/>
                          </a:solidFill>
                          <a:latin typeface="Times New Roman"/>
                          <a:ea typeface="SimSun"/>
                          <a:cs typeface="+mn-cs"/>
                        </a:rPr>
                        <a:t>GSIP</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GSIP </a:t>
                      </a:r>
                      <a:r>
                        <a:rPr lang="en-US" sz="1300" kern="1200" baseline="0" dirty="0">
                          <a:solidFill>
                            <a:srgbClr val="FFFFFF"/>
                          </a:solidFill>
                          <a:latin typeface="Times New Roman"/>
                          <a:ea typeface="SimSun"/>
                          <a:cs typeface="+mn-cs"/>
                        </a:rPr>
                        <a:t>real time </a:t>
                      </a:r>
                      <a:r>
                        <a:rPr lang="en-US" sz="1300" kern="1200" baseline="0" dirty="0" smtClean="0">
                          <a:solidFill>
                            <a:srgbClr val="FFFFFF"/>
                          </a:solidFill>
                          <a:latin typeface="Times New Roman"/>
                          <a:ea typeface="SimSun"/>
                          <a:cs typeface="+mn-cs"/>
                        </a:rPr>
                        <a:t>insolation</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Vegetation Index</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VIIRS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VIIRS EVI</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Snow mask</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NOAA IMS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IMS Daily Northern Hemisphere Snow and Ice Analysis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Air temperature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Specific humidity</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Geopotential height</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Wind speed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Downwelling longwave radiation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Land </a:t>
                      </a:r>
                      <a:r>
                        <a:rPr lang="en-US" sz="1300" kern="1200" baseline="0" dirty="0" smtClean="0">
                          <a:solidFill>
                            <a:srgbClr val="FFFFFF"/>
                          </a:solidFill>
                          <a:latin typeface="Times New Roman"/>
                          <a:ea typeface="SimSun"/>
                          <a:cs typeface="+mn-cs"/>
                        </a:rPr>
                        <a:t>Cover</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University of Maryland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Land cover classes in 1km </a:t>
                      </a:r>
                      <a:r>
                        <a:rPr lang="en-US" sz="1300" kern="1200" baseline="0" dirty="0" smtClean="0">
                          <a:solidFill>
                            <a:srgbClr val="FFFFFF"/>
                          </a:solidFill>
                          <a:latin typeface="Times New Roman"/>
                          <a:ea typeface="SimSun"/>
                          <a:cs typeface="+mn-cs"/>
                        </a:rPr>
                        <a:t>resolution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578">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Albedo </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rgbClr val="FFFFFF"/>
                          </a:solidFill>
                          <a:latin typeface="Times New Roman"/>
                          <a:ea typeface="SimSun"/>
                          <a:cs typeface="+mn-cs"/>
                        </a:rPr>
                        <a:t>Ancillary data</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MODIS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Surface Albedo from MODIS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0994">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Clear day insolation</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GSIP</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Clear day insolation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01349440"/>
      </p:ext>
    </p:extLst>
  </p:cSld>
  <p:clrMapOvr>
    <a:masterClrMapping/>
  </p:clrMapOvr>
  <p:transition spd="slow">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82550"/>
            <a:ext cx="7858125" cy="1387475"/>
          </a:xfrm>
        </p:spPr>
        <p:txBody>
          <a:bodyPr/>
          <a:lstStyle/>
          <a:p>
            <a:pPr algn="ctr" eaLnBrk="1" hangingPunct="1">
              <a:defRPr/>
            </a:pPr>
            <a:r>
              <a:rPr lang="en-US" sz="4800" b="1" dirty="0" smtClean="0">
                <a:ea typeface="+mj-ea"/>
              </a:rPr>
              <a:t>GET-D</a:t>
            </a:r>
            <a:br>
              <a:rPr lang="en-US" sz="4800" b="1" dirty="0" smtClean="0">
                <a:ea typeface="+mj-ea"/>
              </a:rPr>
            </a:br>
            <a:r>
              <a:rPr lang="en-US" sz="4800" dirty="0" smtClean="0">
                <a:ea typeface="+mj-ea"/>
              </a:rPr>
              <a:t>System Level - </a:t>
            </a:r>
            <a:r>
              <a:rPr lang="en-US" sz="4800" dirty="0" smtClean="0"/>
              <a:t>Outputs</a:t>
            </a:r>
            <a:endParaRPr lang="en-US" sz="4800" dirty="0" smtClean="0">
              <a:ea typeface="+mj-ea"/>
            </a:endParaRPr>
          </a:p>
        </p:txBody>
      </p:sp>
      <p:graphicFrame>
        <p:nvGraphicFramePr>
          <p:cNvPr id="33" name="表格 2"/>
          <p:cNvGraphicFramePr>
            <a:graphicFrameLocks noGrp="1"/>
          </p:cNvGraphicFramePr>
          <p:nvPr/>
        </p:nvGraphicFramePr>
        <p:xfrm>
          <a:off x="406400" y="1625600"/>
          <a:ext cx="8229601" cy="4952999"/>
        </p:xfrm>
        <a:graphic>
          <a:graphicData uri="http://schemas.openxmlformats.org/drawingml/2006/table">
            <a:tbl>
              <a:tblPr firstRow="1" firstCol="1" lastRow="1" lastCol="1" bandRow="1" bandCol="1">
                <a:tableStyleId>{B301B821-A1FF-4177-AEE7-76D212191A09}</a:tableStyleId>
              </a:tblPr>
              <a:tblGrid>
                <a:gridCol w="1201487"/>
                <a:gridCol w="1135313"/>
                <a:gridCol w="1769016"/>
                <a:gridCol w="1589825"/>
                <a:gridCol w="2533960"/>
              </a:tblGrid>
              <a:tr h="805568">
                <a:tc>
                  <a:txBody>
                    <a:bodyPr/>
                    <a:lstStyle/>
                    <a:p>
                      <a:pPr marL="0" marR="0" algn="ctr">
                        <a:spcBef>
                          <a:spcPts val="0"/>
                        </a:spcBef>
                        <a:spcAft>
                          <a:spcPts val="0"/>
                        </a:spcAft>
                      </a:pPr>
                      <a:r>
                        <a:rPr lang="en-US" sz="1800" dirty="0">
                          <a:solidFill>
                            <a:srgbClr val="FFFF00"/>
                          </a:solidFill>
                          <a:effectLst/>
                        </a:rPr>
                        <a:t>Variables</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a:solidFill>
                            <a:srgbClr val="FFFF00"/>
                          </a:solidFill>
                          <a:effectLst/>
                        </a:rPr>
                        <a:t>Source</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smtClean="0">
                          <a:solidFill>
                            <a:srgbClr val="FFFF00"/>
                          </a:solidFill>
                          <a:effectLst/>
                        </a:rPr>
                        <a:t>Spatial Domain</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smtClean="0">
                          <a:solidFill>
                            <a:srgbClr val="FFFF00"/>
                          </a:solidFill>
                          <a:effectLst/>
                        </a:rPr>
                        <a:t>Spatial</a:t>
                      </a:r>
                      <a:r>
                        <a:rPr lang="en-US" sz="1800" baseline="0" dirty="0" smtClean="0">
                          <a:solidFill>
                            <a:srgbClr val="FFFF00"/>
                          </a:solidFill>
                          <a:effectLst/>
                        </a:rPr>
                        <a:t> resolution</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a:solidFill>
                            <a:srgbClr val="FFFF00"/>
                          </a:solidFill>
                          <a:effectLst/>
                        </a:rPr>
                        <a:t>Description</a:t>
                      </a:r>
                      <a:endParaRPr lang="en-US" sz="1800" b="1" dirty="0">
                        <a:solidFill>
                          <a:srgbClr val="FFFF00"/>
                        </a:solidFill>
                        <a:effectLst/>
                        <a:latin typeface="Times New Roman"/>
                        <a:ea typeface="宋体"/>
                      </a:endParaRPr>
                    </a:p>
                  </a:txBody>
                  <a:tcPr marL="68580" marR="68580" marT="0" marB="0" anchor="ctr">
                    <a:noFill/>
                  </a:tcPr>
                </a:tc>
              </a:tr>
              <a:tr h="893571">
                <a:tc>
                  <a:txBody>
                    <a:bodyPr/>
                    <a:lstStyle/>
                    <a:p>
                      <a:pPr marL="0" marR="0" algn="ctr">
                        <a:spcBef>
                          <a:spcPts val="0"/>
                        </a:spcBef>
                        <a:spcAft>
                          <a:spcPts val="0"/>
                        </a:spcAft>
                      </a:pPr>
                      <a:r>
                        <a:rPr lang="en-US" sz="1500" dirty="0">
                          <a:solidFill>
                            <a:srgbClr val="FFFFFF"/>
                          </a:solidFill>
                          <a:effectLst/>
                        </a:rPr>
                        <a:t>ET product with QC </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GET-D</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North  America</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8 km</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Daily</a:t>
                      </a:r>
                      <a:r>
                        <a:rPr lang="en-US" sz="1500" baseline="0" dirty="0" smtClean="0">
                          <a:solidFill>
                            <a:srgbClr val="FFFFFF"/>
                          </a:solidFill>
                          <a:effectLst/>
                        </a:rPr>
                        <a:t> </a:t>
                      </a:r>
                      <a:r>
                        <a:rPr lang="en-US" sz="1500" dirty="0" smtClean="0">
                          <a:solidFill>
                            <a:srgbClr val="FFFFFF"/>
                          </a:solidFill>
                          <a:effectLst/>
                        </a:rPr>
                        <a:t>ET </a:t>
                      </a:r>
                      <a:r>
                        <a:rPr lang="en-US" sz="1500" dirty="0">
                          <a:solidFill>
                            <a:srgbClr val="FFFFFF"/>
                          </a:solidFill>
                          <a:effectLst/>
                        </a:rPr>
                        <a:t>map </a:t>
                      </a:r>
                      <a:endParaRPr lang="en-US" sz="1500" dirty="0">
                        <a:solidFill>
                          <a:srgbClr val="FFFFFF"/>
                        </a:solidFill>
                        <a:effectLst/>
                        <a:latin typeface="Times New Roman"/>
                        <a:ea typeface="宋体"/>
                      </a:endParaRPr>
                    </a:p>
                  </a:txBody>
                  <a:tcPr marL="68580" marR="68580" marT="0" marB="0" anchor="ctr">
                    <a:noFill/>
                  </a:tcPr>
                </a:tc>
              </a:tr>
              <a:tr h="1084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rgbClr val="FFFFFF"/>
                          </a:solidFill>
                          <a:effectLst/>
                        </a:rPr>
                        <a:t>ESI products with QC</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GET-D</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North  America</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8 km</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kern="1200" dirty="0" smtClean="0">
                          <a:solidFill>
                            <a:srgbClr val="FFFFFF"/>
                          </a:solidFill>
                          <a:effectLst/>
                        </a:rPr>
                        <a:t> 2,4,8, 12-week composite drought map</a:t>
                      </a:r>
                      <a:endParaRPr lang="en-US" sz="1500" dirty="0">
                        <a:solidFill>
                          <a:srgbClr val="FFFFFF"/>
                        </a:solidFill>
                        <a:effectLst/>
                        <a:latin typeface="Times New Roman"/>
                        <a:ea typeface="宋体"/>
                      </a:endParaRPr>
                    </a:p>
                  </a:txBody>
                  <a:tcPr marL="68580" marR="68580" marT="0" marB="0" anchor="ctr">
                    <a:noFill/>
                  </a:tcPr>
                </a:tc>
              </a:tr>
              <a:tr h="1084620">
                <a:tc>
                  <a:txBody>
                    <a:bodyPr/>
                    <a:lstStyle/>
                    <a:p>
                      <a:pPr marL="0" marR="0" algn="ctr">
                        <a:spcBef>
                          <a:spcPts val="0"/>
                        </a:spcBef>
                        <a:spcAft>
                          <a:spcPts val="0"/>
                        </a:spcAft>
                      </a:pPr>
                      <a:r>
                        <a:rPr lang="en-US" sz="1500" dirty="0" smtClean="0">
                          <a:solidFill>
                            <a:srgbClr val="FFFFFF"/>
                          </a:solidFill>
                          <a:effectLst/>
                        </a:rPr>
                        <a:t>Flux products </a:t>
                      </a:r>
                      <a:r>
                        <a:rPr lang="en-US" sz="1500" dirty="0">
                          <a:solidFill>
                            <a:srgbClr val="FFFFFF"/>
                          </a:solidFill>
                          <a:effectLst/>
                        </a:rPr>
                        <a:t>with QC</a:t>
                      </a:r>
                      <a:endParaRPr lang="en-US" sz="150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dirty="0" smtClean="0">
                          <a:solidFill>
                            <a:srgbClr val="FFFFFF"/>
                          </a:solidFill>
                          <a:effectLst/>
                        </a:rPr>
                        <a:t>GET-D</a:t>
                      </a:r>
                      <a:endParaRPr lang="en-US" sz="1500" b="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rgbClr val="FFFFFF"/>
                          </a:solidFill>
                          <a:effectLst/>
                        </a:rPr>
                        <a:t>North  America</a:t>
                      </a:r>
                      <a:endParaRPr lang="en-US" sz="1500" b="0" dirty="0" smtClean="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solidFill>
                            <a:srgbClr val="FFFFFF"/>
                          </a:solidFill>
                          <a:effectLst/>
                        </a:rPr>
                        <a:t>8 </a:t>
                      </a:r>
                      <a:r>
                        <a:rPr lang="en-US" sz="1500" dirty="0" smtClean="0">
                          <a:solidFill>
                            <a:srgbClr val="FFFFFF"/>
                          </a:solidFill>
                          <a:effectLst/>
                        </a:rPr>
                        <a:t>km</a:t>
                      </a:r>
                      <a:endParaRPr lang="en-US" sz="1500" b="0" dirty="0" smtClean="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dirty="0" smtClean="0">
                          <a:solidFill>
                            <a:srgbClr val="FFFFFF"/>
                          </a:solidFill>
                          <a:effectLst/>
                        </a:rPr>
                        <a:t>Daily sensible heat and soil heat flux map</a:t>
                      </a:r>
                      <a:endParaRPr lang="en-US" sz="150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r>
              <a:tr h="1084620">
                <a:tc>
                  <a:txBody>
                    <a:bodyPr/>
                    <a:lstStyle/>
                    <a:p>
                      <a:pPr marL="0" marR="0" algn="ctr" defTabSz="914400" rtl="0" eaLnBrk="1" latinLnBrk="0" hangingPunct="1">
                        <a:spcBef>
                          <a:spcPts val="0"/>
                        </a:spcBef>
                        <a:spcAft>
                          <a:spcPts val="0"/>
                        </a:spcAft>
                      </a:pPr>
                      <a:r>
                        <a:rPr lang="en-US" sz="1500" dirty="0" smtClean="0">
                          <a:solidFill>
                            <a:srgbClr val="FFFFFF"/>
                          </a:solidFill>
                          <a:effectLst/>
                        </a:rPr>
                        <a:t>Radiance products with QC</a:t>
                      </a:r>
                      <a:endParaRPr lang="en-US" sz="1500" b="1"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defTabSz="914400" rtl="0" eaLnBrk="1" latinLnBrk="0" hangingPunct="1">
                        <a:spcBef>
                          <a:spcPts val="0"/>
                        </a:spcBef>
                        <a:spcAft>
                          <a:spcPts val="0"/>
                        </a:spcAft>
                      </a:pPr>
                      <a:r>
                        <a:rPr lang="en-US" sz="1500" b="0" kern="1200" dirty="0" smtClean="0">
                          <a:solidFill>
                            <a:srgbClr val="FFFFFF"/>
                          </a:solidFill>
                          <a:effectLst/>
                        </a:rPr>
                        <a:t>GET-D</a:t>
                      </a:r>
                      <a:endParaRPr lang="en-US" sz="1500" b="0"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kern="1200" dirty="0" smtClean="0">
                          <a:solidFill>
                            <a:srgbClr val="FFFFFF"/>
                          </a:solidFill>
                          <a:effectLst/>
                        </a:rPr>
                        <a:t>North  America</a:t>
                      </a:r>
                      <a:endParaRPr lang="en-US" sz="1500" b="0" kern="1200" dirty="0" smtClean="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kern="1200" dirty="0" smtClean="0">
                          <a:solidFill>
                            <a:srgbClr val="FFFFFF"/>
                          </a:solidFill>
                          <a:effectLst/>
                        </a:rPr>
                        <a:t>8 km</a:t>
                      </a:r>
                      <a:endParaRPr lang="en-US" sz="1500" b="0" kern="1200" dirty="0" smtClean="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defTabSz="914400" rtl="0" eaLnBrk="1" latinLnBrk="0" hangingPunct="1">
                        <a:spcBef>
                          <a:spcPts val="0"/>
                        </a:spcBef>
                        <a:spcAft>
                          <a:spcPts val="0"/>
                        </a:spcAft>
                      </a:pPr>
                      <a:r>
                        <a:rPr lang="en-US" sz="1500" dirty="0" smtClean="0">
                          <a:solidFill>
                            <a:srgbClr val="FFFFFF"/>
                          </a:solidFill>
                          <a:effectLst/>
                        </a:rPr>
                        <a:t>Daily</a:t>
                      </a:r>
                      <a:r>
                        <a:rPr lang="en-US" sz="1500" baseline="0" dirty="0" smtClean="0">
                          <a:solidFill>
                            <a:srgbClr val="FFFFFF"/>
                          </a:solidFill>
                          <a:effectLst/>
                        </a:rPr>
                        <a:t> short wave down, long wave down, long wave up and net radiation </a:t>
                      </a:r>
                      <a:r>
                        <a:rPr lang="en-US" sz="1500" dirty="0" smtClean="0">
                          <a:solidFill>
                            <a:srgbClr val="FFFFFF"/>
                          </a:solidFill>
                          <a:effectLst/>
                        </a:rPr>
                        <a:t>map</a:t>
                      </a:r>
                      <a:endParaRPr lang="en-US" sz="1500" b="1"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507076198"/>
      </p:ext>
    </p:extLst>
  </p:cSld>
  <p:clrMapOvr>
    <a:masterClrMapping/>
  </p:clrMapOvr>
  <p:transition spd="slow">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214313" y="158750"/>
            <a:ext cx="8720137" cy="13255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a:t>
            </a:r>
          </a:p>
        </p:txBody>
      </p:sp>
      <p:sp>
        <p:nvSpPr>
          <p:cNvPr id="112644" name="Rectangle 3"/>
          <p:cNvSpPr>
            <a:spLocks noGrp="1" noChangeArrowheads="1"/>
          </p:cNvSpPr>
          <p:nvPr>
            <p:ph idx="1"/>
          </p:nvPr>
        </p:nvSpPr>
        <p:spPr bwMode="auto">
          <a:xfrm>
            <a:off x="304800" y="1752600"/>
            <a:ext cx="8382000" cy="4953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GETD generates one set of gridded data product over the North America domain per day:</a:t>
            </a:r>
          </a:p>
          <a:p>
            <a:pPr lvl="1">
              <a:defRPr/>
            </a:pPr>
            <a:r>
              <a:rPr lang="en-US" dirty="0" smtClean="0"/>
              <a:t>Daily ET</a:t>
            </a:r>
          </a:p>
          <a:p>
            <a:pPr lvl="1">
              <a:defRPr/>
            </a:pPr>
            <a:r>
              <a:rPr lang="en-US" dirty="0" smtClean="0"/>
              <a:t>2, 4, 8, 12-week ESI </a:t>
            </a:r>
          </a:p>
          <a:p>
            <a:pPr lvl="1">
              <a:defRPr/>
            </a:pPr>
            <a:r>
              <a:rPr lang="en-US" dirty="0" smtClean="0"/>
              <a:t>Daily radiances and fluxes </a:t>
            </a:r>
          </a:p>
          <a:p>
            <a:pPr>
              <a:defRPr/>
            </a:pPr>
            <a:r>
              <a:rPr lang="en-US" sz="2800" dirty="0" smtClean="0"/>
              <a:t>Each product contains ET, ESI and other data layers with the QC flags for each grid.</a:t>
            </a:r>
          </a:p>
          <a:p>
            <a:pPr>
              <a:defRPr/>
            </a:pPr>
            <a:r>
              <a:rPr lang="en-US" sz="2800" dirty="0" smtClean="0"/>
              <a:t>Each product has file size of approximately 30 MB in raw binary data.</a:t>
            </a:r>
          </a:p>
        </p:txBody>
      </p:sp>
      <p:sp>
        <p:nvSpPr>
          <p:cNvPr id="17410" name="Slide Number Placeholder 5"/>
          <p:cNvSpPr>
            <a:spLocks noGrp="1"/>
          </p:cNvSpPr>
          <p:nvPr>
            <p:ph type="sldNum" sz="quarter" idx="12"/>
          </p:nvPr>
        </p:nvSpPr>
        <p:spPr>
          <a:noFill/>
        </p:spPr>
        <p:txBody>
          <a:bodyPr/>
          <a:lstStyle/>
          <a:p>
            <a:fld id="{31A2A182-3336-4D7E-BF59-DEF5FDE383C2}" type="slidenum">
              <a:rPr lang="en-US">
                <a:latin typeface="Times New Roman" pitchFamily="18" charset="0"/>
              </a:rPr>
              <a:pPr/>
              <a:t>104</a:t>
            </a:fld>
            <a:endParaRPr lang="en-US" dirty="0">
              <a:latin typeface="Times New Roman" pitchFamily="18" charset="0"/>
            </a:endParaRPr>
          </a:p>
        </p:txBody>
      </p:sp>
    </p:spTree>
    <p:extLst>
      <p:ext uri="{BB962C8B-B14F-4D97-AF65-F5344CB8AC3E}">
        <p14:creationId xmlns:p14="http://schemas.microsoft.com/office/powerpoint/2010/main" val="3221862129"/>
      </p:ext>
    </p:extLst>
  </p:cSld>
  <p:clrMapOvr>
    <a:masterClrMapping/>
  </p:clrMapOvr>
  <p:transition spd="slow">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GRIB2</a:t>
            </a:r>
          </a:p>
        </p:txBody>
      </p:sp>
      <p:graphicFrame>
        <p:nvGraphicFramePr>
          <p:cNvPr id="9" name="Table 8"/>
          <p:cNvGraphicFramePr>
            <a:graphicFrameLocks noGrp="1"/>
          </p:cNvGraphicFramePr>
          <p:nvPr/>
        </p:nvGraphicFramePr>
        <p:xfrm>
          <a:off x="304800" y="1905000"/>
          <a:ext cx="8610599" cy="4652382"/>
        </p:xfrm>
        <a:graphic>
          <a:graphicData uri="http://schemas.openxmlformats.org/drawingml/2006/table">
            <a:tbl>
              <a:tblPr firstRow="1" bandRow="1">
                <a:tableStyleId>{5C22544A-7EE6-4342-B048-85BDC9FD1C3A}</a:tableStyleId>
              </a:tblPr>
              <a:tblGrid>
                <a:gridCol w="767381"/>
                <a:gridCol w="1385268"/>
                <a:gridCol w="1076325"/>
                <a:gridCol w="1190626"/>
                <a:gridCol w="962024"/>
                <a:gridCol w="1076325"/>
                <a:gridCol w="1076325"/>
                <a:gridCol w="1076325"/>
              </a:tblGrid>
              <a:tr h="555487">
                <a:tc>
                  <a:txBody>
                    <a:bodyPr/>
                    <a:lstStyle/>
                    <a:p>
                      <a:r>
                        <a:rPr lang="en-US" sz="1200" dirty="0" smtClean="0">
                          <a:solidFill>
                            <a:srgbClr val="FFFF00"/>
                          </a:solidFill>
                        </a:rPr>
                        <a:t>Layer</a:t>
                      </a:r>
                      <a:endParaRPr lang="en-US" sz="1200" dirty="0">
                        <a:solidFill>
                          <a:srgbClr val="FFFF00"/>
                        </a:solidFill>
                      </a:endParaRPr>
                    </a:p>
                  </a:txBody>
                  <a:tcPr>
                    <a:noFill/>
                  </a:tcPr>
                </a:tc>
                <a:tc>
                  <a:txBody>
                    <a:bodyPr/>
                    <a:lstStyle/>
                    <a:p>
                      <a:r>
                        <a:rPr lang="en-US" sz="1200" dirty="0" smtClean="0">
                          <a:solidFill>
                            <a:srgbClr val="FFFF00"/>
                          </a:solidFill>
                        </a:rPr>
                        <a:t>Data description</a:t>
                      </a:r>
                      <a:endParaRPr lang="en-US" sz="1200" dirty="0">
                        <a:solidFill>
                          <a:srgbClr val="FFFF00"/>
                        </a:solidFill>
                      </a:endParaRPr>
                    </a:p>
                  </a:txBody>
                  <a:tcPr>
                    <a:noFill/>
                  </a:tcPr>
                </a:tc>
                <a:tc>
                  <a:txBody>
                    <a:bodyPr/>
                    <a:lstStyle/>
                    <a:p>
                      <a:r>
                        <a:rPr lang="en-US" sz="1200" b="1" i="0" kern="1200" dirty="0" smtClean="0">
                          <a:solidFill>
                            <a:srgbClr val="FFFF00"/>
                          </a:solidFill>
                          <a:latin typeface="+mn-lt"/>
                          <a:ea typeface="+mn-ea"/>
                          <a:cs typeface="+mn-cs"/>
                        </a:rPr>
                        <a:t>Number</a:t>
                      </a:r>
                      <a:r>
                        <a:rPr lang="en-US" sz="1200" dirty="0" smtClean="0">
                          <a:solidFill>
                            <a:srgbClr val="FFFF00"/>
                          </a:solidFill>
                        </a:rPr>
                        <a:t/>
                      </a:r>
                      <a:br>
                        <a:rPr lang="en-US" sz="1200" dirty="0" smtClean="0">
                          <a:solidFill>
                            <a:srgbClr val="FFFF00"/>
                          </a:solidFill>
                        </a:rPr>
                      </a:br>
                      <a:r>
                        <a:rPr lang="en-US" sz="1200" b="1" i="0" kern="1200" dirty="0" smtClean="0">
                          <a:solidFill>
                            <a:srgbClr val="FFFF00"/>
                          </a:solidFill>
                          <a:latin typeface="+mn-lt"/>
                          <a:ea typeface="+mn-ea"/>
                          <a:cs typeface="+mn-cs"/>
                        </a:rPr>
                        <a:t>(In Section 4, octet 11)</a:t>
                      </a:r>
                      <a:endParaRPr lang="en-US" sz="1200" dirty="0">
                        <a:solidFill>
                          <a:srgbClr val="FFFF00"/>
                        </a:solidFill>
                      </a:endParaRPr>
                    </a:p>
                  </a:txBody>
                  <a:tcPr>
                    <a:noFill/>
                  </a:tcPr>
                </a:tc>
                <a:tc>
                  <a:txBody>
                    <a:bodyPr/>
                    <a:lstStyle/>
                    <a:p>
                      <a:r>
                        <a:rPr lang="en-US" sz="1200" dirty="0" smtClean="0">
                          <a:solidFill>
                            <a:srgbClr val="FFFF00"/>
                          </a:solidFill>
                        </a:rPr>
                        <a:t>Unit</a:t>
                      </a:r>
                      <a:endParaRPr lang="en-US" sz="1200" dirty="0">
                        <a:solidFill>
                          <a:srgbClr val="FFFF00"/>
                        </a:solidFill>
                      </a:endParaRPr>
                    </a:p>
                  </a:txBody>
                  <a:tcPr>
                    <a:noFill/>
                  </a:tcPr>
                </a:tc>
                <a:tc>
                  <a:txBody>
                    <a:bodyPr/>
                    <a:lstStyle/>
                    <a:p>
                      <a:r>
                        <a:rPr lang="en-US" sz="1200" dirty="0" smtClean="0">
                          <a:solidFill>
                            <a:srgbClr val="FFFF00"/>
                          </a:solidFill>
                        </a:rPr>
                        <a:t>Data type</a:t>
                      </a:r>
                      <a:endParaRPr lang="en-US" sz="1200" dirty="0">
                        <a:solidFill>
                          <a:srgbClr val="FFFF00"/>
                        </a:solidFill>
                      </a:endParaRPr>
                    </a:p>
                  </a:txBody>
                  <a:tcPr>
                    <a:noFill/>
                  </a:tcPr>
                </a:tc>
                <a:tc>
                  <a:txBody>
                    <a:bodyPr/>
                    <a:lstStyle/>
                    <a:p>
                      <a:r>
                        <a:rPr lang="en-US" sz="1200" dirty="0" smtClean="0">
                          <a:solidFill>
                            <a:srgbClr val="FFFF00"/>
                          </a:solidFill>
                        </a:rPr>
                        <a:t>Fill value</a:t>
                      </a:r>
                      <a:endParaRPr lang="en-US" sz="1200" dirty="0">
                        <a:solidFill>
                          <a:srgbClr val="FFFF00"/>
                        </a:solidFill>
                      </a:endParaRPr>
                    </a:p>
                  </a:txBody>
                  <a:tcPr>
                    <a:noFill/>
                  </a:tcPr>
                </a:tc>
                <a:tc>
                  <a:txBody>
                    <a:bodyPr/>
                    <a:lstStyle/>
                    <a:p>
                      <a:r>
                        <a:rPr lang="en-US" sz="1200" dirty="0" smtClean="0">
                          <a:solidFill>
                            <a:srgbClr val="FFFF00"/>
                          </a:solidFill>
                        </a:rPr>
                        <a:t>Valid range</a:t>
                      </a:r>
                      <a:endParaRPr lang="en-US" sz="1200" dirty="0">
                        <a:solidFill>
                          <a:srgbClr val="FFFF00"/>
                        </a:solidFill>
                      </a:endParaRPr>
                    </a:p>
                  </a:txBody>
                  <a:tcPr>
                    <a:noFill/>
                  </a:tcPr>
                </a:tc>
                <a:tc>
                  <a:txBody>
                    <a:bodyPr/>
                    <a:lstStyle/>
                    <a:p>
                      <a:r>
                        <a:rPr lang="en-US" sz="1200" dirty="0" smtClean="0">
                          <a:solidFill>
                            <a:srgbClr val="FFFF00"/>
                          </a:solidFill>
                        </a:rPr>
                        <a:t>Scale factor</a:t>
                      </a:r>
                      <a:endParaRPr lang="en-US" sz="1200" dirty="0">
                        <a:solidFill>
                          <a:srgbClr val="FFFF00"/>
                        </a:solidFill>
                      </a:endParaRPr>
                    </a:p>
                  </a:txBody>
                  <a:tcPr>
                    <a:noFill/>
                  </a:tcPr>
                </a:tc>
              </a:tr>
              <a:tr h="334161">
                <a:tc>
                  <a:txBody>
                    <a:bodyPr/>
                    <a:lstStyle/>
                    <a:p>
                      <a:r>
                        <a:rPr lang="en-US" sz="1200" b="1" dirty="0" smtClean="0">
                          <a:solidFill>
                            <a:srgbClr val="FFFFFF"/>
                          </a:solidFill>
                        </a:rPr>
                        <a:t>1</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Daily ET</a:t>
                      </a:r>
                      <a:endParaRPr lang="en-US" sz="1200" b="1" dirty="0">
                        <a:solidFill>
                          <a:srgbClr val="FFFFFF"/>
                        </a:solidFill>
                      </a:endParaRPr>
                    </a:p>
                  </a:txBody>
                  <a:tcPr>
                    <a:noFill/>
                  </a:tcPr>
                </a:tc>
                <a:tc>
                  <a:txBody>
                    <a:bodyPr/>
                    <a:lstStyle/>
                    <a:p>
                      <a:r>
                        <a:rPr lang="en-US" sz="1200" b="1" dirty="0" smtClean="0">
                          <a:solidFill>
                            <a:srgbClr val="FFFFFF"/>
                          </a:solidFill>
                        </a:rPr>
                        <a:t>6</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2</a:t>
                      </a:r>
                      <a:endParaRPr lang="en-US" sz="1200" b="1" dirty="0">
                        <a:solidFill>
                          <a:srgbClr val="FFFFFF"/>
                        </a:solidFill>
                      </a:endParaRPr>
                    </a:p>
                  </a:txBody>
                  <a:tcPr>
                    <a:noFill/>
                  </a:tcPr>
                </a:tc>
                <a:tc>
                  <a:txBody>
                    <a:bodyPr/>
                    <a:lstStyle/>
                    <a:p>
                      <a:r>
                        <a:rPr lang="en-US" sz="1200" b="1" dirty="0" smtClean="0">
                          <a:solidFill>
                            <a:srgbClr val="FFFFFF"/>
                          </a:solidFill>
                        </a:rPr>
                        <a:t>Daily</a:t>
                      </a:r>
                      <a:r>
                        <a:rPr lang="en-US" sz="1200" b="1" baseline="0" dirty="0" smtClean="0">
                          <a:solidFill>
                            <a:srgbClr val="FFFFFF"/>
                          </a:solidFill>
                        </a:rPr>
                        <a:t> ET QC</a:t>
                      </a:r>
                      <a:endParaRPr lang="en-US" sz="1200" b="1" dirty="0">
                        <a:solidFill>
                          <a:srgbClr val="FFFFFF"/>
                        </a:solidFill>
                      </a:endParaRPr>
                    </a:p>
                  </a:txBody>
                  <a:tcPr>
                    <a:noFill/>
                  </a:tcPr>
                </a:tc>
                <a:tc>
                  <a:txBody>
                    <a:bodyPr/>
                    <a:lstStyle/>
                    <a:p>
                      <a:r>
                        <a:rPr lang="en-US" sz="1200" b="1" dirty="0" smtClean="0">
                          <a:solidFill>
                            <a:srgbClr val="FFFFFF"/>
                          </a:solidFill>
                        </a:rPr>
                        <a:t>231</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3</a:t>
                      </a:r>
                      <a:endParaRPr lang="en-US" sz="1200" b="1" dirty="0">
                        <a:solidFill>
                          <a:srgbClr val="FFFFFF"/>
                        </a:solidFill>
                      </a:endParaRPr>
                    </a:p>
                  </a:txBody>
                  <a:tcPr>
                    <a:noFill/>
                  </a:tcPr>
                </a:tc>
                <a:tc>
                  <a:txBody>
                    <a:bodyPr/>
                    <a:lstStyle/>
                    <a:p>
                      <a:r>
                        <a:rPr lang="en-US" sz="1200" b="1" dirty="0" smtClean="0">
                          <a:solidFill>
                            <a:srgbClr val="FFFFFF"/>
                          </a:solidFill>
                        </a:rPr>
                        <a:t>2, 4, 8, 12 -week</a:t>
                      </a:r>
                      <a:r>
                        <a:rPr lang="en-US" sz="1200" b="1" baseline="0" dirty="0" smtClean="0">
                          <a:solidFill>
                            <a:srgbClr val="FFFFFF"/>
                          </a:solidFill>
                        </a:rPr>
                        <a:t> ESI</a:t>
                      </a:r>
                      <a:endParaRPr lang="en-US" sz="1200" b="1" dirty="0">
                        <a:solidFill>
                          <a:srgbClr val="FFFFFF"/>
                        </a:solidFill>
                      </a:endParaRPr>
                    </a:p>
                  </a:txBody>
                  <a:tcPr>
                    <a:noFill/>
                  </a:tcPr>
                </a:tc>
                <a:tc>
                  <a:txBody>
                    <a:bodyPr/>
                    <a:lstStyle/>
                    <a:p>
                      <a:r>
                        <a:rPr lang="en-US" sz="1200" b="1" dirty="0" smtClean="0">
                          <a:solidFill>
                            <a:srgbClr val="FFFFFF"/>
                          </a:solidFill>
                        </a:rPr>
                        <a:t>232, 234, 236, 238</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-5</a:t>
                      </a:r>
                      <a:r>
                        <a:rPr lang="en-US" sz="1200" b="1" baseline="0" dirty="0" smtClean="0">
                          <a:solidFill>
                            <a:srgbClr val="FFFFFF"/>
                          </a:solidFill>
                        </a:rPr>
                        <a:t> – 5</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4</a:t>
                      </a:r>
                      <a:endParaRPr lang="en-US" sz="1200" b="1" dirty="0">
                        <a:solidFill>
                          <a:srgbClr val="FFFFFF"/>
                        </a:solidFill>
                      </a:endParaRPr>
                    </a:p>
                  </a:txBody>
                  <a:tcPr>
                    <a:noFill/>
                  </a:tcPr>
                </a:tc>
                <a:tc>
                  <a:txBody>
                    <a:bodyPr/>
                    <a:lstStyle/>
                    <a:p>
                      <a:r>
                        <a:rPr lang="en-US" sz="1200" b="1" dirty="0" smtClean="0">
                          <a:solidFill>
                            <a:srgbClr val="FFFFFF"/>
                          </a:solidFill>
                        </a:rPr>
                        <a:t>2, 4, 8, 12 -week ESI</a:t>
                      </a:r>
                      <a:r>
                        <a:rPr lang="en-US" sz="1200" b="1" baseline="0" dirty="0" smtClean="0">
                          <a:solidFill>
                            <a:srgbClr val="FFFFFF"/>
                          </a:solidFill>
                        </a:rPr>
                        <a:t> QC</a:t>
                      </a:r>
                      <a:endParaRPr lang="en-US" sz="1200" b="1" dirty="0">
                        <a:solidFill>
                          <a:srgbClr val="FFFFFF"/>
                        </a:solidFill>
                      </a:endParaRPr>
                    </a:p>
                  </a:txBody>
                  <a:tcPr>
                    <a:noFill/>
                  </a:tcPr>
                </a:tc>
                <a:tc>
                  <a:txBody>
                    <a:bodyPr/>
                    <a:lstStyle/>
                    <a:p>
                      <a:r>
                        <a:rPr lang="en-US" sz="1200" b="1" dirty="0" smtClean="0">
                          <a:solidFill>
                            <a:srgbClr val="FFFFFF"/>
                          </a:solidFill>
                        </a:rPr>
                        <a:t>233, 235, 237, 239</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5</a:t>
                      </a:r>
                      <a:endParaRPr lang="en-US" sz="1200" b="1" dirty="0">
                        <a:solidFill>
                          <a:srgbClr val="FFFFFF"/>
                        </a:solidFill>
                      </a:endParaRPr>
                    </a:p>
                  </a:txBody>
                  <a:tcPr>
                    <a:noFill/>
                  </a:tcPr>
                </a:tc>
                <a:tc>
                  <a:txBody>
                    <a:bodyPr/>
                    <a:lstStyle/>
                    <a:p>
                      <a:r>
                        <a:rPr lang="en-US" sz="1200" b="1" dirty="0" smtClean="0">
                          <a:solidFill>
                            <a:srgbClr val="FFFFFF"/>
                          </a:solidFill>
                        </a:rPr>
                        <a:t>SD, SNET, LWDN, LWUP</a:t>
                      </a:r>
                      <a:endParaRPr lang="en-US" sz="1200" b="1" dirty="0">
                        <a:solidFill>
                          <a:srgbClr val="FFFFFF"/>
                        </a:solidFill>
                      </a:endParaRPr>
                    </a:p>
                  </a:txBody>
                  <a:tcPr>
                    <a:noFill/>
                  </a:tcPr>
                </a:tc>
                <a:tc>
                  <a:txBody>
                    <a:bodyPr/>
                    <a:lstStyle/>
                    <a:p>
                      <a:r>
                        <a:rPr lang="en-US" sz="1200" b="1" dirty="0" smtClean="0">
                          <a:solidFill>
                            <a:srgbClr val="FFFFFF"/>
                          </a:solidFill>
                        </a:rPr>
                        <a:t>240, 242, 244, 246</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baseline="0" dirty="0" smtClean="0">
                          <a:solidFill>
                            <a:srgbClr val="FFFFFF"/>
                          </a:solidFill>
                        </a:rPr>
                        <a:t>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6</a:t>
                      </a:r>
                      <a:endParaRPr lang="en-US" sz="1200" b="1" dirty="0">
                        <a:solidFill>
                          <a:srgbClr val="FFFFFF"/>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rPr>
                        <a:t>SD, SNET, LWDN, LWUP</a:t>
                      </a:r>
                    </a:p>
                    <a:p>
                      <a:r>
                        <a:rPr lang="en-US" sz="1200" b="1" dirty="0" smtClean="0">
                          <a:solidFill>
                            <a:srgbClr val="FFFFFF"/>
                          </a:solidFill>
                        </a:rPr>
                        <a:t>QC</a:t>
                      </a:r>
                      <a:endParaRPr lang="en-US" sz="1200" b="1" dirty="0">
                        <a:solidFill>
                          <a:srgbClr val="FFFFFF"/>
                        </a:solidFill>
                      </a:endParaRPr>
                    </a:p>
                  </a:txBody>
                  <a:tcPr>
                    <a:noFill/>
                  </a:tcPr>
                </a:tc>
                <a:tc>
                  <a:txBody>
                    <a:bodyPr/>
                    <a:lstStyle/>
                    <a:p>
                      <a:r>
                        <a:rPr lang="en-US" sz="1200" b="1" dirty="0" smtClean="0">
                          <a:solidFill>
                            <a:srgbClr val="FFFFFF"/>
                          </a:solidFill>
                        </a:rPr>
                        <a:t>241, 243, 245, 247</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7</a:t>
                      </a:r>
                      <a:endParaRPr lang="en-US" sz="1200" b="1" dirty="0">
                        <a:solidFill>
                          <a:srgbClr val="FFFFFF"/>
                        </a:solidFill>
                      </a:endParaRPr>
                    </a:p>
                  </a:txBody>
                  <a:tcPr>
                    <a:noFill/>
                  </a:tcPr>
                </a:tc>
                <a:tc>
                  <a:txBody>
                    <a:bodyPr/>
                    <a:lstStyle/>
                    <a:p>
                      <a:r>
                        <a:rPr lang="en-US" sz="1200" b="1" dirty="0" smtClean="0">
                          <a:solidFill>
                            <a:srgbClr val="FFFFFF"/>
                          </a:solidFill>
                        </a:rPr>
                        <a:t>H, G</a:t>
                      </a:r>
                      <a:endParaRPr lang="en-US" sz="1200" b="1" dirty="0">
                        <a:solidFill>
                          <a:srgbClr val="FFFFFF"/>
                        </a:solidFill>
                      </a:endParaRPr>
                    </a:p>
                  </a:txBody>
                  <a:tcPr>
                    <a:noFill/>
                  </a:tcPr>
                </a:tc>
                <a:tc>
                  <a:txBody>
                    <a:bodyPr/>
                    <a:lstStyle/>
                    <a:p>
                      <a:r>
                        <a:rPr lang="en-US" sz="1200" b="1" dirty="0" smtClean="0">
                          <a:solidFill>
                            <a:srgbClr val="FFFFFF"/>
                          </a:solidFill>
                        </a:rPr>
                        <a:t>248, 250</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a:t>
                      </a:r>
                      <a:r>
                        <a:rPr lang="en-US" sz="1200" b="1" baseline="0" dirty="0" smtClean="0">
                          <a:solidFill>
                            <a:srgbClr val="FFFFFF"/>
                          </a:solidFill>
                        </a:rPr>
                        <a:t> 1000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8</a:t>
                      </a:r>
                      <a:endParaRPr lang="en-US" sz="1200" b="1" dirty="0">
                        <a:solidFill>
                          <a:srgbClr val="FFFFFF"/>
                        </a:solidFill>
                      </a:endParaRPr>
                    </a:p>
                  </a:txBody>
                  <a:tcPr>
                    <a:noFill/>
                  </a:tcPr>
                </a:tc>
                <a:tc>
                  <a:txBody>
                    <a:bodyPr/>
                    <a:lstStyle/>
                    <a:p>
                      <a:r>
                        <a:rPr lang="en-US" sz="1200" b="1" dirty="0" smtClean="0">
                          <a:solidFill>
                            <a:srgbClr val="FFFFFF"/>
                          </a:solidFill>
                        </a:rPr>
                        <a:t>H, G QC</a:t>
                      </a:r>
                      <a:endParaRPr lang="en-US" sz="1200" b="1" dirty="0">
                        <a:solidFill>
                          <a:srgbClr val="FFFFFF"/>
                        </a:solidFill>
                      </a:endParaRPr>
                    </a:p>
                  </a:txBody>
                  <a:tcPr>
                    <a:noFill/>
                  </a:tcPr>
                </a:tc>
                <a:tc>
                  <a:txBody>
                    <a:bodyPr/>
                    <a:lstStyle/>
                    <a:p>
                      <a:r>
                        <a:rPr lang="en-US" sz="1200" b="1" dirty="0" smtClean="0">
                          <a:solidFill>
                            <a:srgbClr val="FFFFFF"/>
                          </a:solidFill>
                        </a:rPr>
                        <a:t>249, 251</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bl>
          </a:graphicData>
        </a:graphic>
      </p:graphicFrame>
    </p:spTree>
    <p:extLst>
      <p:ext uri="{BB962C8B-B14F-4D97-AF65-F5344CB8AC3E}">
        <p14:creationId xmlns:p14="http://schemas.microsoft.com/office/powerpoint/2010/main" val="2265724950"/>
      </p:ext>
    </p:extLst>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NetCDF4</a:t>
            </a:r>
          </a:p>
        </p:txBody>
      </p:sp>
      <p:sp>
        <p:nvSpPr>
          <p:cNvPr id="120837" name="Date Placeholder 4"/>
          <p:cNvSpPr>
            <a:spLocks noGrp="1"/>
          </p:cNvSpPr>
          <p:nvPr>
            <p:ph type="dt" sz="half" idx="10"/>
          </p:nvPr>
        </p:nvSpPr>
        <p:spPr>
          <a:xfrm>
            <a:off x="228600" y="6248400"/>
            <a:ext cx="2133600" cy="476250"/>
          </a:xfrm>
        </p:spPr>
        <p:txBody>
          <a:bodyPr/>
          <a:lstStyle/>
          <a:p>
            <a:r>
              <a:rPr lang="en-US" dirty="0"/>
              <a:t>August 28, 2015</a:t>
            </a:r>
          </a:p>
        </p:txBody>
      </p:sp>
      <p:sp>
        <p:nvSpPr>
          <p:cNvPr id="120838" name="Footer Placeholder 5"/>
          <p:cNvSpPr>
            <a:spLocks noGrp="1"/>
          </p:cNvSpPr>
          <p:nvPr>
            <p:ph type="ftr" sz="quarter" idx="11"/>
          </p:nvPr>
        </p:nvSpPr>
        <p:spPr/>
        <p:txBody>
          <a:bodyPr/>
          <a:lstStyle/>
          <a:p>
            <a:pPr>
              <a:defRPr/>
            </a:pPr>
            <a:r>
              <a:rPr lang="en-US" dirty="0">
                <a:ea typeface="MS PGothic" pitchFamily="34" charset="-128"/>
              </a:rPr>
              <a:t>GET-D Operational Readiness Review</a:t>
            </a:r>
          </a:p>
        </p:txBody>
      </p:sp>
      <p:sp>
        <p:nvSpPr>
          <p:cNvPr id="19458" name="Slide Number Placeholder 5"/>
          <p:cNvSpPr>
            <a:spLocks noGrp="1"/>
          </p:cNvSpPr>
          <p:nvPr>
            <p:ph type="sldNum" sz="quarter" idx="12"/>
          </p:nvPr>
        </p:nvSpPr>
        <p:spPr>
          <a:noFill/>
        </p:spPr>
        <p:txBody>
          <a:bodyPr/>
          <a:lstStyle/>
          <a:p>
            <a:fld id="{15FB95B8-8C9A-4203-B54F-D556E85BF977}" type="slidenum">
              <a:rPr lang="en-US">
                <a:latin typeface="Times New Roman" pitchFamily="18" charset="0"/>
              </a:rPr>
              <a:pPr/>
              <a:t>106</a:t>
            </a:fld>
            <a:endParaRPr lang="en-US" dirty="0">
              <a:latin typeface="Times New Roman" pitchFamily="18" charset="0"/>
            </a:endParaRPr>
          </a:p>
        </p:txBody>
      </p:sp>
      <p:sp>
        <p:nvSpPr>
          <p:cNvPr id="19462" name="Rectangle 3"/>
          <p:cNvSpPr txBox="1">
            <a:spLocks noChangeArrowheads="1"/>
          </p:cNvSpPr>
          <p:nvPr/>
        </p:nvSpPr>
        <p:spPr bwMode="auto">
          <a:xfrm>
            <a:off x="152400" y="1600200"/>
            <a:ext cx="8534400" cy="4648200"/>
          </a:xfrm>
          <a:prstGeom prst="rect">
            <a:avLst/>
          </a:prstGeom>
          <a:noFill/>
          <a:ln w="9525">
            <a:noFill/>
            <a:miter lim="800000"/>
            <a:headEnd/>
            <a:tailEnd/>
          </a:ln>
        </p:spPr>
        <p:txBody>
          <a:bodyPr/>
          <a:lstStyle/>
          <a:p>
            <a:r>
              <a:rPr lang="en-US" sz="1800" dirty="0">
                <a:solidFill>
                  <a:srgbClr val="FFFFFF"/>
                </a:solidFill>
              </a:rPr>
              <a:t>Global attributes:</a:t>
            </a:r>
          </a:p>
          <a:p>
            <a:pPr lvl="1"/>
            <a:r>
              <a:rPr lang="en-US" sz="1800" dirty="0">
                <a:solidFill>
                  <a:srgbClr val="FFFFFF"/>
                </a:solidFill>
              </a:rPr>
              <a:t>title = "GETD product" </a:t>
            </a:r>
          </a:p>
          <a:p>
            <a:pPr lvl="1"/>
            <a:r>
              <a:rPr lang="en-US" sz="1800" dirty="0">
                <a:solidFill>
                  <a:srgbClr val="FFFFFF"/>
                </a:solidFill>
              </a:rPr>
              <a:t>Date = “2013-08-01”</a:t>
            </a:r>
          </a:p>
          <a:p>
            <a:r>
              <a:rPr lang="en-US" sz="1800" dirty="0">
                <a:solidFill>
                  <a:srgbClr val="FFFFFF"/>
                </a:solidFill>
              </a:rPr>
              <a:t>Variables:</a:t>
            </a:r>
          </a:p>
          <a:p>
            <a:pPr lvl="1"/>
            <a:r>
              <a:rPr lang="en-US" sz="1800" dirty="0">
                <a:solidFill>
                  <a:srgbClr val="FFFFFF"/>
                </a:solidFill>
              </a:rPr>
              <a:t>        float Longitude(Longitude) ;</a:t>
            </a:r>
          </a:p>
          <a:p>
            <a:pPr lvl="1"/>
            <a:r>
              <a:rPr lang="en-US" sz="1800" dirty="0">
                <a:solidFill>
                  <a:srgbClr val="FFFFFF"/>
                </a:solidFill>
              </a:rPr>
              <a:t>                </a:t>
            </a:r>
            <a:r>
              <a:rPr lang="en-US" sz="1800" dirty="0" err="1">
                <a:solidFill>
                  <a:srgbClr val="FFFFFF"/>
                </a:solidFill>
              </a:rPr>
              <a:t>Longitude:units</a:t>
            </a:r>
            <a:r>
              <a:rPr lang="en-US" sz="1800" dirty="0">
                <a:solidFill>
                  <a:srgbClr val="FFFFFF"/>
                </a:solidFill>
              </a:rPr>
              <a:t> = "</a:t>
            </a:r>
            <a:r>
              <a:rPr lang="en-US" sz="1800" dirty="0" err="1">
                <a:solidFill>
                  <a:srgbClr val="FFFFFF"/>
                </a:solidFill>
              </a:rPr>
              <a:t>degrees_east</a:t>
            </a:r>
            <a:r>
              <a:rPr lang="en-US" sz="1800" dirty="0">
                <a:solidFill>
                  <a:srgbClr val="FFFFFF"/>
                </a:solidFill>
              </a:rPr>
              <a:t>" ;</a:t>
            </a:r>
          </a:p>
          <a:p>
            <a:pPr lvl="1"/>
            <a:r>
              <a:rPr lang="en-US" sz="1800" dirty="0">
                <a:solidFill>
                  <a:srgbClr val="FFFFFF"/>
                </a:solidFill>
              </a:rPr>
              <a:t>        float Latitude(Latitude) ;</a:t>
            </a:r>
          </a:p>
          <a:p>
            <a:pPr lvl="1"/>
            <a:r>
              <a:rPr lang="en-US" sz="1800" dirty="0">
                <a:solidFill>
                  <a:srgbClr val="FFFFFF"/>
                </a:solidFill>
              </a:rPr>
              <a:t>                </a:t>
            </a:r>
            <a:r>
              <a:rPr lang="en-US" sz="1800" dirty="0" err="1">
                <a:solidFill>
                  <a:srgbClr val="FFFFFF"/>
                </a:solidFill>
              </a:rPr>
              <a:t>Latitude:units</a:t>
            </a:r>
            <a:r>
              <a:rPr lang="en-US" sz="1800" dirty="0">
                <a:solidFill>
                  <a:srgbClr val="FFFFFF"/>
                </a:solidFill>
              </a:rPr>
              <a:t> = "</a:t>
            </a:r>
            <a:r>
              <a:rPr lang="en-US" sz="1800" dirty="0" err="1">
                <a:solidFill>
                  <a:srgbClr val="FFFFFF"/>
                </a:solidFill>
              </a:rPr>
              <a:t>degrees_north</a:t>
            </a:r>
            <a:r>
              <a:rPr lang="en-US" sz="1800" dirty="0">
                <a:solidFill>
                  <a:srgbClr val="FFFFFF"/>
                </a:solidFill>
              </a:rPr>
              <a:t>"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ET(Latitude, Longitude) ;</a:t>
            </a:r>
          </a:p>
          <a:p>
            <a:pPr lvl="1"/>
            <a:r>
              <a:rPr lang="en-US" sz="1800" dirty="0">
                <a:solidFill>
                  <a:srgbClr val="FFFFFF"/>
                </a:solidFill>
              </a:rPr>
              <a:t>                </a:t>
            </a:r>
            <a:r>
              <a:rPr lang="en-US" sz="1800" dirty="0" err="1">
                <a:solidFill>
                  <a:srgbClr val="FFFFFF"/>
                </a:solidFill>
              </a:rPr>
              <a:t>ET:units</a:t>
            </a:r>
            <a:r>
              <a:rPr lang="en-US" sz="1800" dirty="0">
                <a:solidFill>
                  <a:srgbClr val="FFFFFF"/>
                </a:solidFill>
              </a:rPr>
              <a:t> = “MJ  m</a:t>
            </a:r>
            <a:r>
              <a:rPr lang="en-US" sz="1800" baseline="30000" dirty="0">
                <a:solidFill>
                  <a:srgbClr val="FFFFFF"/>
                </a:solidFill>
              </a:rPr>
              <a:t>-2</a:t>
            </a:r>
            <a:r>
              <a:rPr lang="en-US" sz="1800" dirty="0">
                <a:solidFill>
                  <a:srgbClr val="FFFFFF"/>
                </a:solidFill>
              </a:rPr>
              <a:t> day</a:t>
            </a:r>
            <a:r>
              <a:rPr lang="en-US" sz="1800" baseline="30000" dirty="0">
                <a:solidFill>
                  <a:srgbClr val="FFFFFF"/>
                </a:solidFill>
              </a:rPr>
              <a:t>-1</a:t>
            </a:r>
            <a:r>
              <a:rPr lang="en-US" sz="1800" dirty="0">
                <a:solidFill>
                  <a:srgbClr val="FFFFFF"/>
                </a:solidFill>
              </a:rPr>
              <a:t>“ ;</a:t>
            </a:r>
          </a:p>
          <a:p>
            <a:pPr lvl="1"/>
            <a:r>
              <a:rPr lang="en-US" sz="1800" dirty="0">
                <a:solidFill>
                  <a:srgbClr val="FFFFFF"/>
                </a:solidFill>
              </a:rPr>
              <a:t>                </a:t>
            </a:r>
            <a:r>
              <a:rPr lang="en-US" sz="1800" dirty="0" err="1">
                <a:solidFill>
                  <a:srgbClr val="FFFFFF"/>
                </a:solidFill>
              </a:rPr>
              <a:t>ET:scaling_factor</a:t>
            </a:r>
            <a:r>
              <a:rPr lang="en-US" sz="1800" dirty="0">
                <a:solidFill>
                  <a:srgbClr val="FFFFFF"/>
                </a:solidFill>
              </a:rPr>
              <a:t> = 100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ET_QC(Latitude, Longitude)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ESI_2_WEEK(Latitude, Longitude) ;</a:t>
            </a:r>
          </a:p>
          <a:p>
            <a:pPr lvl="1"/>
            <a:r>
              <a:rPr lang="en-US" sz="1800" dirty="0">
                <a:solidFill>
                  <a:srgbClr val="FFFFFF"/>
                </a:solidFill>
              </a:rPr>
              <a:t>                ESI_2_WEEK:units = "none" ;</a:t>
            </a:r>
          </a:p>
          <a:p>
            <a:pPr lvl="1"/>
            <a:r>
              <a:rPr lang="en-US" sz="1800" dirty="0">
                <a:solidFill>
                  <a:srgbClr val="FFFFFF"/>
                </a:solidFill>
              </a:rPr>
              <a:t>                ESI_2_WEEK:scaling_factor = 100;</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ESI_2_WEEK_QC(Latitude, Longitude) ;</a:t>
            </a:r>
          </a:p>
          <a:p>
            <a:pPr lvl="1"/>
            <a:endParaRPr lang="en-US" sz="18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627698582"/>
      </p:ext>
    </p:extLst>
  </p:cSld>
  <p:clrMapOvr>
    <a:masterClrMapping/>
  </p:clrMapOvr>
  <p:transition spd="slow">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Output Data Files</a:t>
            </a:r>
          </a:p>
        </p:txBody>
      </p:sp>
      <p:sp>
        <p:nvSpPr>
          <p:cNvPr id="120837" name="Date Placeholder 4"/>
          <p:cNvSpPr>
            <a:spLocks noGrp="1"/>
          </p:cNvSpPr>
          <p:nvPr>
            <p:ph type="dt" sz="half" idx="10"/>
          </p:nvPr>
        </p:nvSpPr>
        <p:spPr/>
        <p:txBody>
          <a:bodyPr/>
          <a:lstStyle/>
          <a:p>
            <a:r>
              <a:rPr lang="en-US" dirty="0"/>
              <a:t>August 28, 2015</a:t>
            </a:r>
          </a:p>
        </p:txBody>
      </p:sp>
      <p:sp>
        <p:nvSpPr>
          <p:cNvPr id="120838"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20482" name="Slide Number Placeholder 5"/>
          <p:cNvSpPr>
            <a:spLocks noGrp="1"/>
          </p:cNvSpPr>
          <p:nvPr>
            <p:ph type="sldNum" sz="quarter" idx="12"/>
          </p:nvPr>
        </p:nvSpPr>
        <p:spPr>
          <a:noFill/>
        </p:spPr>
        <p:txBody>
          <a:bodyPr/>
          <a:lstStyle/>
          <a:p>
            <a:fld id="{AAC1BE2D-FAE3-4B99-BE0C-9D295E51E88B}" type="slidenum">
              <a:rPr lang="en-US">
                <a:latin typeface="Times New Roman" pitchFamily="18" charset="0"/>
              </a:rPr>
              <a:pPr/>
              <a:t>107</a:t>
            </a:fld>
            <a:endParaRPr lang="en-US">
              <a:latin typeface="Times New Roman" pitchFamily="18" charset="0"/>
            </a:endParaRPr>
          </a:p>
        </p:txBody>
      </p:sp>
      <p:sp>
        <p:nvSpPr>
          <p:cNvPr id="20486" name="Rectangle 3"/>
          <p:cNvSpPr txBox="1">
            <a:spLocks noChangeArrowheads="1"/>
          </p:cNvSpPr>
          <p:nvPr/>
        </p:nvSpPr>
        <p:spPr bwMode="auto">
          <a:xfrm>
            <a:off x="533400" y="1524000"/>
            <a:ext cx="8382000" cy="4724400"/>
          </a:xfrm>
          <a:prstGeom prst="rect">
            <a:avLst/>
          </a:prstGeom>
          <a:noFill/>
          <a:ln w="9525">
            <a:noFill/>
            <a:miter lim="800000"/>
            <a:headEnd/>
            <a:tailEnd/>
          </a:ln>
        </p:spPr>
        <p:txBody>
          <a:bodyPr/>
          <a:lstStyle/>
          <a:p>
            <a:pPr>
              <a:buFont typeface="Wingdings" pitchFamily="2" charset="2"/>
              <a:buChar char="v"/>
            </a:pPr>
            <a:r>
              <a:rPr lang="en-US" sz="2100" dirty="0">
                <a:solidFill>
                  <a:srgbClr val="FFFFFF"/>
                </a:solidFill>
              </a:rPr>
              <a:t> </a:t>
            </a:r>
            <a:r>
              <a:rPr lang="en-US" sz="2100" dirty="0" smtClean="0">
                <a:solidFill>
                  <a:srgbClr val="FFFFFF"/>
                </a:solidFill>
              </a:rPr>
              <a:t>GETDL3_</a:t>
            </a:r>
            <a:r>
              <a:rPr lang="en-US" sz="2100" b="1" dirty="0" smtClean="0">
                <a:solidFill>
                  <a:srgbClr val="FFFFFF"/>
                </a:solidFill>
              </a:rPr>
              <a:t>zz_yyyyddd.vn.fff</a:t>
            </a:r>
            <a:r>
              <a:rPr lang="en-US" sz="2100" dirty="0" smtClean="0">
                <a:solidFill>
                  <a:srgbClr val="FFFFFF"/>
                </a:solidFill>
              </a:rPr>
              <a:t>.gz</a:t>
            </a:r>
            <a:endParaRPr lang="en-US" sz="2100" dirty="0">
              <a:solidFill>
                <a:srgbClr val="FFFFFF"/>
              </a:solidFill>
            </a:endParaRPr>
          </a:p>
          <a:p>
            <a:r>
              <a:rPr lang="en-US" sz="2100" b="1" dirty="0" err="1">
                <a:solidFill>
                  <a:srgbClr val="FFFFFF"/>
                </a:solidFill>
              </a:rPr>
              <a:t>zz</a:t>
            </a:r>
            <a:r>
              <a:rPr lang="en-US" sz="2100" dirty="0">
                <a:solidFill>
                  <a:srgbClr val="FFFFFF"/>
                </a:solidFill>
              </a:rPr>
              <a:t> = domain name: NA (North America)</a:t>
            </a:r>
          </a:p>
          <a:p>
            <a:r>
              <a:rPr lang="en-US" sz="2100" b="1" dirty="0" err="1">
                <a:solidFill>
                  <a:srgbClr val="FFFFFF"/>
                </a:solidFill>
              </a:rPr>
              <a:t>yyyy</a:t>
            </a:r>
            <a:r>
              <a:rPr lang="en-US" sz="2100" dirty="0">
                <a:solidFill>
                  <a:srgbClr val="FFFFFF"/>
                </a:solidFill>
              </a:rPr>
              <a:t> = four digit calendar year</a:t>
            </a:r>
          </a:p>
          <a:p>
            <a:r>
              <a:rPr lang="en-US" sz="2100" b="1" dirty="0" err="1">
                <a:solidFill>
                  <a:srgbClr val="FFFFFF"/>
                </a:solidFill>
              </a:rPr>
              <a:t>ddd</a:t>
            </a:r>
            <a:r>
              <a:rPr lang="en-US" sz="2100" dirty="0">
                <a:solidFill>
                  <a:srgbClr val="FFFFFF"/>
                </a:solidFill>
              </a:rPr>
              <a:t> = day of year</a:t>
            </a:r>
          </a:p>
          <a:p>
            <a:r>
              <a:rPr lang="en-US" sz="2100" b="1" dirty="0" err="1" smtClean="0">
                <a:solidFill>
                  <a:srgbClr val="FFFFFF"/>
                </a:solidFill>
              </a:rPr>
              <a:t>vn</a:t>
            </a:r>
            <a:r>
              <a:rPr lang="en-US" sz="2100" dirty="0" smtClean="0">
                <a:solidFill>
                  <a:srgbClr val="FFFFFF"/>
                </a:solidFill>
              </a:rPr>
              <a:t>= </a:t>
            </a:r>
            <a:r>
              <a:rPr lang="en-US" sz="2100" dirty="0">
                <a:solidFill>
                  <a:srgbClr val="FFFFFF"/>
                </a:solidFill>
              </a:rPr>
              <a:t>version number</a:t>
            </a:r>
          </a:p>
          <a:p>
            <a:r>
              <a:rPr lang="en-US" sz="2100" b="1" dirty="0" err="1">
                <a:solidFill>
                  <a:srgbClr val="FFFFFF"/>
                </a:solidFill>
              </a:rPr>
              <a:t>fff</a:t>
            </a:r>
            <a:r>
              <a:rPr lang="en-US" sz="2100" dirty="0">
                <a:solidFill>
                  <a:srgbClr val="FFFFFF"/>
                </a:solidFill>
              </a:rPr>
              <a:t> = output format and valid values: grb2, </a:t>
            </a:r>
            <a:r>
              <a:rPr lang="en-US" sz="2100" dirty="0" err="1">
                <a:solidFill>
                  <a:srgbClr val="FFFFFF"/>
                </a:solidFill>
              </a:rPr>
              <a:t>nc</a:t>
            </a:r>
            <a:r>
              <a:rPr lang="en-US" sz="2100" dirty="0">
                <a:solidFill>
                  <a:srgbClr val="FFFFFF"/>
                </a:solidFill>
              </a:rPr>
              <a:t> or </a:t>
            </a:r>
            <a:r>
              <a:rPr lang="en-US" sz="2100" dirty="0" err="1">
                <a:solidFill>
                  <a:srgbClr val="FFFFFF"/>
                </a:solidFill>
              </a:rPr>
              <a:t>png</a:t>
            </a:r>
            <a:endParaRPr lang="en-US" sz="2100" dirty="0">
              <a:solidFill>
                <a:srgbClr val="FFFFFF"/>
              </a:solidFill>
            </a:endParaRPr>
          </a:p>
          <a:p>
            <a:pPr lvl="1"/>
            <a:endParaRPr lang="en-US" sz="2100" dirty="0">
              <a:solidFill>
                <a:srgbClr val="FFFFFF"/>
              </a:solidFill>
            </a:endParaRPr>
          </a:p>
          <a:p>
            <a:r>
              <a:rPr lang="en-US" sz="2100" dirty="0" smtClean="0">
                <a:solidFill>
                  <a:srgbClr val="FFFFFF"/>
                </a:solidFill>
              </a:rPr>
              <a:t>GETDL3_NA_2016006.v1.grb2.gz </a:t>
            </a:r>
            <a:r>
              <a:rPr lang="en-US" sz="2100" dirty="0">
                <a:solidFill>
                  <a:srgbClr val="FFFFFF"/>
                </a:solidFill>
              </a:rPr>
              <a:t>(ET, ESI and other products of North America in GRIB2 format for the version </a:t>
            </a:r>
            <a:r>
              <a:rPr lang="en-US" sz="2100" dirty="0" smtClean="0">
                <a:solidFill>
                  <a:srgbClr val="FFFFFF"/>
                </a:solidFill>
              </a:rPr>
              <a:t>1.0)</a:t>
            </a:r>
            <a:endParaRPr lang="en-US" sz="2100" dirty="0">
              <a:solidFill>
                <a:srgbClr val="FFFFFF"/>
              </a:solidFill>
            </a:endParaRPr>
          </a:p>
          <a:p>
            <a:r>
              <a:rPr lang="en-US" sz="2100" dirty="0" smtClean="0">
                <a:solidFill>
                  <a:srgbClr val="FFFFFF"/>
                </a:solidFill>
              </a:rPr>
              <a:t>GETDL3_NA_2016006.v1.nc.gz </a:t>
            </a:r>
            <a:r>
              <a:rPr lang="en-US" sz="2100" dirty="0">
                <a:solidFill>
                  <a:srgbClr val="FFFFFF"/>
                </a:solidFill>
              </a:rPr>
              <a:t>(ET, ESI and other products of North America in NETCDF4 format for the version </a:t>
            </a:r>
            <a:r>
              <a:rPr lang="en-US" sz="2100" dirty="0" smtClean="0">
                <a:solidFill>
                  <a:srgbClr val="FFFFFF"/>
                </a:solidFill>
              </a:rPr>
              <a:t>1.0)</a:t>
            </a:r>
            <a:endParaRPr lang="en-US" sz="2100" dirty="0">
              <a:solidFill>
                <a:srgbClr val="FFFFFF"/>
              </a:solidFill>
            </a:endParaRPr>
          </a:p>
          <a:p>
            <a:r>
              <a:rPr lang="en-US" sz="2100" dirty="0" smtClean="0">
                <a:solidFill>
                  <a:srgbClr val="FFFFFF"/>
                </a:solidFill>
              </a:rPr>
              <a:t>GETDL3_NA_2016006.v1.png.gz </a:t>
            </a:r>
            <a:r>
              <a:rPr lang="en-US" sz="2100" dirty="0">
                <a:solidFill>
                  <a:srgbClr val="FFFFFF"/>
                </a:solidFill>
              </a:rPr>
              <a:t>(ET, ESI and other products of North America in PNG format for the version </a:t>
            </a:r>
            <a:r>
              <a:rPr lang="en-US" sz="2100" dirty="0" smtClean="0">
                <a:solidFill>
                  <a:srgbClr val="FFFFFF"/>
                </a:solidFill>
              </a:rPr>
              <a:t>1.0)</a:t>
            </a:r>
            <a:endParaRPr lang="en-US" sz="2100" dirty="0">
              <a:solidFill>
                <a:srgbClr val="FFFFFF"/>
              </a:solidFill>
            </a:endParaRPr>
          </a:p>
        </p:txBody>
      </p:sp>
    </p:spTree>
    <p:extLst>
      <p:ext uri="{BB962C8B-B14F-4D97-AF65-F5344CB8AC3E}">
        <p14:creationId xmlns:p14="http://schemas.microsoft.com/office/powerpoint/2010/main" val="574952634"/>
      </p:ext>
    </p:extLst>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txBox="1">
            <a:spLocks noChangeArrowheads="1"/>
          </p:cNvSpPr>
          <p:nvPr/>
        </p:nvSpPr>
        <p:spPr bwMode="auto">
          <a:xfrm>
            <a:off x="304800" y="1752600"/>
            <a:ext cx="8382000" cy="4953000"/>
          </a:xfrm>
          <a:prstGeom prst="rect">
            <a:avLst/>
          </a:prstGeom>
          <a:noFill/>
          <a:ln w="9525">
            <a:noFill/>
            <a:miter lim="800000"/>
            <a:headEnd/>
            <a:tailEnd/>
          </a:ln>
        </p:spPr>
        <p:txBody>
          <a:bodyPr/>
          <a:lstStyle/>
          <a:p>
            <a:pPr marL="342900" indent="-342900">
              <a:lnSpc>
                <a:spcPct val="85000"/>
              </a:lnSpc>
              <a:spcBef>
                <a:spcPct val="50000"/>
              </a:spcBef>
              <a:buSzPct val="100000"/>
              <a:buFont typeface="Arial" charset="0"/>
              <a:buChar char="•"/>
            </a:pPr>
            <a:r>
              <a:rPr lang="en-US" sz="2200" dirty="0">
                <a:solidFill>
                  <a:srgbClr val="FFFFFF"/>
                </a:solidFill>
              </a:rPr>
              <a:t>For each GETD run, a status report file is produced to indicate the Processing status of this run.</a:t>
            </a:r>
          </a:p>
          <a:p>
            <a:pPr marL="342900" indent="-342900">
              <a:lnSpc>
                <a:spcPct val="85000"/>
              </a:lnSpc>
              <a:spcBef>
                <a:spcPct val="50000"/>
              </a:spcBef>
              <a:buSzPct val="100000"/>
              <a:buFont typeface="Arial" charset="0"/>
              <a:buChar char="•"/>
            </a:pPr>
            <a:r>
              <a:rPr lang="en-US" sz="2200" dirty="0">
                <a:solidFill>
                  <a:srgbClr val="FFFFFF"/>
                </a:solidFill>
              </a:rPr>
              <a:t>Each message line in the report file consists of 3 fields, namely the time (</a:t>
            </a:r>
            <a:r>
              <a:rPr lang="en-US" sz="2200" dirty="0" err="1">
                <a:solidFill>
                  <a:srgbClr val="FFFFFF"/>
                </a:solidFill>
              </a:rPr>
              <a:t>yyyymmddhhmmss</a:t>
            </a:r>
            <a:r>
              <a:rPr lang="en-US" sz="2200" dirty="0">
                <a:solidFill>
                  <a:srgbClr val="FFFFFF"/>
                </a:solidFill>
              </a:rPr>
              <a:t>) of the current message being reported, name of the subprogram that produced the message, and the detailed description of the message. </a:t>
            </a:r>
          </a:p>
          <a:p>
            <a:pPr marL="342900" indent="-342900">
              <a:lnSpc>
                <a:spcPct val="85000"/>
              </a:lnSpc>
              <a:spcBef>
                <a:spcPct val="50000"/>
              </a:spcBef>
              <a:buSzPct val="100000"/>
              <a:buFont typeface="Arial" charset="0"/>
              <a:buChar char="•"/>
            </a:pPr>
            <a:r>
              <a:rPr lang="en-US" sz="2200" dirty="0">
                <a:solidFill>
                  <a:srgbClr val="FFFFFF"/>
                </a:solidFill>
              </a:rPr>
              <a:t>The detailed description of the message may start with “ERROR” or “WARNING”. </a:t>
            </a:r>
          </a:p>
          <a:p>
            <a:pPr marL="742950" lvl="1" indent="-285750">
              <a:lnSpc>
                <a:spcPct val="85000"/>
              </a:lnSpc>
              <a:spcBef>
                <a:spcPct val="50000"/>
              </a:spcBef>
              <a:buSzPct val="100000"/>
              <a:buFont typeface="Arial" charset="0"/>
              <a:buChar char="•"/>
            </a:pPr>
            <a:r>
              <a:rPr lang="en-US" sz="2200" dirty="0">
                <a:solidFill>
                  <a:srgbClr val="FFFFFF"/>
                </a:solidFill>
              </a:rPr>
              <a:t>If “ERROR” appears in the description, the GETD run would be terminated and the final product will not be produced. </a:t>
            </a:r>
          </a:p>
          <a:p>
            <a:pPr marL="742950" lvl="1" indent="-285750">
              <a:lnSpc>
                <a:spcPct val="85000"/>
              </a:lnSpc>
              <a:spcBef>
                <a:spcPct val="50000"/>
              </a:spcBef>
              <a:buSzPct val="100000"/>
              <a:buFont typeface="Arial" charset="0"/>
              <a:buChar char="•"/>
            </a:pPr>
            <a:r>
              <a:rPr lang="en-US" sz="2200" dirty="0">
                <a:solidFill>
                  <a:srgbClr val="FFFFFF"/>
                </a:solidFill>
              </a:rPr>
              <a:t>If “WARNING” appears in the description, the GETD run will still continue but the quality of the final product might be affected by fact specified in the warning message. </a:t>
            </a:r>
          </a:p>
        </p:txBody>
      </p:sp>
      <p:sp>
        <p:nvSpPr>
          <p:cNvPr id="21507"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Status report file</a:t>
            </a:r>
            <a:br>
              <a:rPr lang="en-US" sz="4000" dirty="0" smtClean="0">
                <a:solidFill>
                  <a:srgbClr val="FFFF00"/>
                </a:solidFill>
              </a:rPr>
            </a:br>
            <a:endParaRPr lang="en-US" sz="4000" dirty="0" smtClean="0">
              <a:solidFill>
                <a:srgbClr val="FFFF00"/>
              </a:solidFill>
            </a:endParaRPr>
          </a:p>
        </p:txBody>
      </p:sp>
      <p:sp>
        <p:nvSpPr>
          <p:cNvPr id="120837" name="Date Placeholder 4"/>
          <p:cNvSpPr>
            <a:spLocks noGrp="1"/>
          </p:cNvSpPr>
          <p:nvPr>
            <p:ph type="dt" sz="half" idx="10"/>
          </p:nvPr>
        </p:nvSpPr>
        <p:spPr>
          <a:xfrm>
            <a:off x="282498" y="6255370"/>
            <a:ext cx="2133600" cy="476250"/>
          </a:xfrm>
        </p:spPr>
        <p:txBody>
          <a:bodyPr/>
          <a:lstStyle/>
          <a:p>
            <a:r>
              <a:rPr lang="en-US" dirty="0"/>
              <a:t>August 28, 2015</a:t>
            </a:r>
          </a:p>
        </p:txBody>
      </p:sp>
      <p:sp>
        <p:nvSpPr>
          <p:cNvPr id="120838"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21506" name="Slide Number Placeholder 5"/>
          <p:cNvSpPr>
            <a:spLocks noGrp="1"/>
          </p:cNvSpPr>
          <p:nvPr>
            <p:ph type="sldNum" sz="quarter" idx="12"/>
          </p:nvPr>
        </p:nvSpPr>
        <p:spPr>
          <a:noFill/>
        </p:spPr>
        <p:txBody>
          <a:bodyPr/>
          <a:lstStyle/>
          <a:p>
            <a:fld id="{2FABC873-8EFA-46DA-B77B-396C3DE696E5}" type="slidenum">
              <a:rPr lang="en-US">
                <a:latin typeface="Times New Roman" pitchFamily="18" charset="0"/>
              </a:rPr>
              <a:pPr/>
              <a:t>108</a:t>
            </a:fld>
            <a:endParaRPr lang="en-US">
              <a:latin typeface="Times New Roman" pitchFamily="18" charset="0"/>
            </a:endParaRPr>
          </a:p>
        </p:txBody>
      </p:sp>
    </p:spTree>
    <p:extLst>
      <p:ext uri="{BB962C8B-B14F-4D97-AF65-F5344CB8AC3E}">
        <p14:creationId xmlns:p14="http://schemas.microsoft.com/office/powerpoint/2010/main" val="2082030483"/>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p:cNvSpPr txBox="1">
            <a:spLocks noChangeArrowheads="1"/>
          </p:cNvSpPr>
          <p:nvPr/>
        </p:nvSpPr>
        <p:spPr bwMode="auto">
          <a:xfrm>
            <a:off x="304800" y="1573213"/>
            <a:ext cx="8382000" cy="4953000"/>
          </a:xfrm>
          <a:prstGeom prst="rect">
            <a:avLst/>
          </a:prstGeom>
          <a:noFill/>
          <a:ln w="9525">
            <a:noFill/>
            <a:miter lim="800000"/>
            <a:headEnd/>
            <a:tailEnd/>
          </a:ln>
        </p:spPr>
        <p:txBody>
          <a:bodyPr/>
          <a:lstStyle/>
          <a:p>
            <a:r>
              <a:rPr lang="en-US" sz="1800" dirty="0">
                <a:solidFill>
                  <a:srgbClr val="FFFFFF"/>
                </a:solidFill>
              </a:rPr>
              <a:t>1) % of overall product quality bit in the QF being 1 (not retrieved): If 100%, no retrievals were obtained.</a:t>
            </a:r>
          </a:p>
          <a:p>
            <a:r>
              <a:rPr lang="en-US" sz="1800" dirty="0">
                <a:solidFill>
                  <a:srgbClr val="FFFFFF"/>
                </a:solidFill>
              </a:rPr>
              <a:t>2)      % of GOES data availability bit in the QF being 1 (bad data): If 100%, GOES input had problem;</a:t>
            </a:r>
          </a:p>
          <a:p>
            <a:r>
              <a:rPr lang="en-US" sz="1800" dirty="0">
                <a:solidFill>
                  <a:srgbClr val="FFFFFF"/>
                </a:solidFill>
              </a:rPr>
              <a:t>3)      mean daily ET of the domain: its time series should be relatively smooth (no abrupt rise or drop);</a:t>
            </a:r>
          </a:p>
          <a:p>
            <a:r>
              <a:rPr lang="en-US" sz="1800" dirty="0">
                <a:solidFill>
                  <a:srgbClr val="FFFFFF"/>
                </a:solidFill>
              </a:rPr>
              <a:t>Note that due to the variations in the GOES inputs and ALEXI model valid outputs, daily ET values could have higher variations than composited ESI values.</a:t>
            </a:r>
          </a:p>
          <a:p>
            <a:r>
              <a:rPr lang="en-US" sz="1800" dirty="0">
                <a:solidFill>
                  <a:srgbClr val="FFFFFF"/>
                </a:solidFill>
              </a:rPr>
              <a:t>4)      mean rolling 8day ESI of the domain: its time series should be relatively smooth;</a:t>
            </a:r>
          </a:p>
          <a:p>
            <a:r>
              <a:rPr lang="en-US" sz="1800" dirty="0">
                <a:solidFill>
                  <a:srgbClr val="FFFFFF"/>
                </a:solidFill>
              </a:rPr>
              <a:t>Example of the content in </a:t>
            </a:r>
            <a:r>
              <a:rPr lang="en-US" sz="1800" dirty="0" smtClean="0">
                <a:solidFill>
                  <a:srgbClr val="FFFFFF"/>
                </a:solidFill>
              </a:rPr>
              <a:t>GETDL3_QF2014182.txt</a:t>
            </a:r>
            <a:r>
              <a:rPr lang="en-US" sz="1800" dirty="0">
                <a:solidFill>
                  <a:srgbClr val="FFFFFF"/>
                </a:solidFill>
              </a:rPr>
              <a:t>:</a:t>
            </a:r>
          </a:p>
          <a:p>
            <a:r>
              <a:rPr lang="en-US" sz="1800" dirty="0">
                <a:solidFill>
                  <a:srgbClr val="FFFFFF"/>
                </a:solidFill>
              </a:rPr>
              <a:t>GETD QF INFO ON:   2014183</a:t>
            </a:r>
          </a:p>
          <a:p>
            <a:r>
              <a:rPr lang="en-US" sz="1800" dirty="0">
                <a:solidFill>
                  <a:srgbClr val="FFFFFF"/>
                </a:solidFill>
              </a:rPr>
              <a:t>                GOES valid(%):     33.25</a:t>
            </a:r>
          </a:p>
          <a:p>
            <a:r>
              <a:rPr lang="en-US" sz="1800" dirty="0">
                <a:solidFill>
                  <a:srgbClr val="FFFFFF"/>
                </a:solidFill>
              </a:rPr>
              <a:t>                  ET valid(%):     32.87</a:t>
            </a:r>
          </a:p>
          <a:p>
            <a:r>
              <a:rPr lang="en-US" sz="1800" dirty="0">
                <a:solidFill>
                  <a:srgbClr val="FFFFFF"/>
                </a:solidFill>
              </a:rPr>
              <a:t>        Mean ET(MJ m-2 day-1):      110.13204</a:t>
            </a:r>
          </a:p>
          <a:p>
            <a:r>
              <a:rPr lang="en-US" sz="1800" dirty="0">
                <a:solidFill>
                  <a:srgbClr val="FFFFFF"/>
                </a:solidFill>
              </a:rPr>
              <a:t>        Mean ESI 2-week :      0.893</a:t>
            </a:r>
          </a:p>
          <a:p>
            <a:r>
              <a:rPr lang="en-US" sz="1800" dirty="0">
                <a:solidFill>
                  <a:srgbClr val="FFFFFF"/>
                </a:solidFill>
              </a:rPr>
              <a:t>        ……</a:t>
            </a:r>
          </a:p>
          <a:p>
            <a:r>
              <a:rPr lang="en-US" sz="1800" dirty="0">
                <a:solidFill>
                  <a:srgbClr val="FFFFFF"/>
                </a:solidFill>
              </a:rPr>
              <a:t>        Mean ESI 12-week :      1.094</a:t>
            </a:r>
          </a:p>
        </p:txBody>
      </p:sp>
      <p:sp>
        <p:nvSpPr>
          <p:cNvPr id="22531"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Status report</a:t>
            </a:r>
          </a:p>
        </p:txBody>
      </p:sp>
      <p:sp>
        <p:nvSpPr>
          <p:cNvPr id="120837" name="Date Placeholder 4"/>
          <p:cNvSpPr>
            <a:spLocks noGrp="1"/>
          </p:cNvSpPr>
          <p:nvPr>
            <p:ph type="dt" sz="half" idx="10"/>
          </p:nvPr>
        </p:nvSpPr>
        <p:spPr/>
        <p:txBody>
          <a:bodyPr/>
          <a:lstStyle/>
          <a:p>
            <a:r>
              <a:rPr lang="en-US" dirty="0"/>
              <a:t>August 28, 2015</a:t>
            </a:r>
          </a:p>
        </p:txBody>
      </p:sp>
      <p:sp>
        <p:nvSpPr>
          <p:cNvPr id="120838"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22530" name="Slide Number Placeholder 5"/>
          <p:cNvSpPr>
            <a:spLocks noGrp="1"/>
          </p:cNvSpPr>
          <p:nvPr>
            <p:ph type="sldNum" sz="quarter" idx="12"/>
          </p:nvPr>
        </p:nvSpPr>
        <p:spPr>
          <a:noFill/>
        </p:spPr>
        <p:txBody>
          <a:bodyPr/>
          <a:lstStyle/>
          <a:p>
            <a:fld id="{ED5164F1-D9D6-42BC-8840-81855A4BD3E0}" type="slidenum">
              <a:rPr lang="en-US">
                <a:latin typeface="Times New Roman" pitchFamily="18" charset="0"/>
              </a:rPr>
              <a:pPr/>
              <a:t>109</a:t>
            </a:fld>
            <a:endParaRPr lang="en-US">
              <a:latin typeface="Times New Roman" pitchFamily="18" charset="0"/>
            </a:endParaRPr>
          </a:p>
        </p:txBody>
      </p:sp>
    </p:spTree>
    <p:extLst>
      <p:ext uri="{BB962C8B-B14F-4D97-AF65-F5344CB8AC3E}">
        <p14:creationId xmlns:p14="http://schemas.microsoft.com/office/powerpoint/2010/main" val="336063021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a:t>
            </a:r>
            <a:r>
              <a:rPr lang="en-US" dirty="0" smtClean="0"/>
              <a:t>RR Entry Criteria</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endParaRPr lang="en-US" dirty="0" smtClean="0"/>
          </a:p>
          <a:p>
            <a:r>
              <a:rPr lang="en-US" dirty="0" smtClean="0"/>
              <a:t>Requirements Document</a:t>
            </a:r>
          </a:p>
          <a:p>
            <a:pPr lvl="1"/>
            <a:r>
              <a:rPr lang="en-US" dirty="0" smtClean="0"/>
              <a:t>SPSRB #0905-0007, “A GOES Thermal Observation Based </a:t>
            </a:r>
            <a:r>
              <a:rPr lang="en-US" dirty="0" err="1" smtClean="0"/>
              <a:t>Evapotranspiration</a:t>
            </a:r>
            <a:r>
              <a:rPr lang="en-US" dirty="0" smtClean="0"/>
              <a:t> (ET) Product”</a:t>
            </a:r>
          </a:p>
          <a:p>
            <a:pPr lvl="1">
              <a:buNone/>
            </a:pPr>
            <a:endParaRPr lang="en-US" dirty="0" smtClean="0"/>
          </a:p>
          <a:p>
            <a:r>
              <a:rPr lang="en-US" dirty="0" smtClean="0"/>
              <a:t>Review Contents:</a:t>
            </a:r>
          </a:p>
          <a:p>
            <a:pPr lvl="1"/>
            <a:r>
              <a:rPr lang="en-US" dirty="0" smtClean="0"/>
              <a:t>Requirements</a:t>
            </a:r>
          </a:p>
          <a:p>
            <a:pPr lvl="1"/>
            <a:r>
              <a:rPr lang="en-US" dirty="0" smtClean="0"/>
              <a:t>Software Architecture</a:t>
            </a:r>
          </a:p>
          <a:p>
            <a:pPr lvl="1"/>
            <a:r>
              <a:rPr lang="en-US" dirty="0" smtClean="0"/>
              <a:t>Algorithm Readiness</a:t>
            </a:r>
          </a:p>
          <a:p>
            <a:pPr lvl="1"/>
            <a:r>
              <a:rPr lang="en-US" dirty="0" smtClean="0"/>
              <a:t>Risks and Actions</a:t>
            </a:r>
          </a:p>
          <a:p>
            <a:endParaRPr lang="en-US" dirty="0"/>
          </a:p>
        </p:txBody>
      </p:sp>
    </p:spTree>
    <p:extLst>
      <p:ext uri="{BB962C8B-B14F-4D97-AF65-F5344CB8AC3E}">
        <p14:creationId xmlns:p14="http://schemas.microsoft.com/office/powerpoint/2010/main" val="38966166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000" b="1" dirty="0" smtClean="0">
                <a:solidFill>
                  <a:srgbClr val="FFFF00"/>
                </a:solidFill>
              </a:rPr>
              <a:t>Unit - </a:t>
            </a:r>
            <a:r>
              <a:rPr lang="en-US" sz="3000" dirty="0" smtClean="0">
                <a:solidFill>
                  <a:srgbClr val="FFFF00"/>
                </a:solidFill>
              </a:rPr>
              <a:t>Meteorological Forcing Processor </a:t>
            </a:r>
            <a:endParaRPr lang="en-US" sz="3200" dirty="0" smtClean="0">
              <a:solidFill>
                <a:srgbClr val="FFFF00"/>
              </a:solidFill>
            </a:endParaRPr>
          </a:p>
        </p:txBody>
      </p:sp>
      <p:sp>
        <p:nvSpPr>
          <p:cNvPr id="120837" name="Date Placeholder 4"/>
          <p:cNvSpPr>
            <a:spLocks noGrp="1"/>
          </p:cNvSpPr>
          <p:nvPr>
            <p:ph type="dt" sz="half" idx="10"/>
          </p:nvPr>
        </p:nvSpPr>
        <p:spPr>
          <a:xfrm>
            <a:off x="685800" y="6324600"/>
            <a:ext cx="1905000" cy="457200"/>
          </a:xfrm>
        </p:spPr>
        <p:txBody>
          <a:bodyPr/>
          <a:lstStyle/>
          <a:p>
            <a:pPr>
              <a:defRPr/>
            </a:pPr>
            <a:r>
              <a:rPr lang="en-US">
                <a:ea typeface="MS PGothic" pitchFamily="34" charset="-128"/>
              </a:rPr>
              <a:t>April 6, 2012</a:t>
            </a:r>
          </a:p>
        </p:txBody>
      </p:sp>
      <p:sp>
        <p:nvSpPr>
          <p:cNvPr id="7" name="Oval 6"/>
          <p:cNvSpPr/>
          <p:nvPr/>
        </p:nvSpPr>
        <p:spPr>
          <a:xfrm>
            <a:off x="2971800" y="1676400"/>
            <a:ext cx="16002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smtClean="0">
                <a:solidFill>
                  <a:schemeClr val="tx1"/>
                </a:solidFill>
              </a:rPr>
              <a:t>CGMP-CFS</a:t>
            </a:r>
            <a:endParaRPr lang="en-US" dirty="0">
              <a:solidFill>
                <a:schemeClr val="tx1"/>
              </a:solidFill>
            </a:endParaRPr>
          </a:p>
        </p:txBody>
      </p:sp>
      <p:sp>
        <p:nvSpPr>
          <p:cNvPr id="9" name="Oval 8"/>
          <p:cNvSpPr/>
          <p:nvPr/>
        </p:nvSpPr>
        <p:spPr>
          <a:xfrm>
            <a:off x="3048000" y="4800600"/>
            <a:ext cx="14478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solidFill>
                  <a:schemeClr val="tx1"/>
                </a:solidFill>
              </a:rPr>
              <a:t>CGLMP</a:t>
            </a:r>
          </a:p>
        </p:txBody>
      </p:sp>
      <p:cxnSp>
        <p:nvCxnSpPr>
          <p:cNvPr id="10" name="Straight Arrow Connector 9"/>
          <p:cNvCxnSpPr>
            <a:stCxn id="9" idx="0"/>
            <a:endCxn id="7" idx="4"/>
          </p:cNvCxnSpPr>
          <p:nvPr/>
        </p:nvCxnSpPr>
        <p:spPr>
          <a:xfrm flipV="1">
            <a:off x="3771900" y="2895600"/>
            <a:ext cx="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a:endCxn id="15" idx="1"/>
          </p:cNvCxnSpPr>
          <p:nvPr/>
        </p:nvCxnSpPr>
        <p:spPr>
          <a:xfrm>
            <a:off x="4337656" y="2717052"/>
            <a:ext cx="2063144" cy="13977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05600" y="53721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Predefined Process 12"/>
          <p:cNvSpPr/>
          <p:nvPr/>
        </p:nvSpPr>
        <p:spPr>
          <a:xfrm>
            <a:off x="228600" y="4953000"/>
            <a:ext cx="19050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UMD global land mask</a:t>
            </a:r>
          </a:p>
        </p:txBody>
      </p:sp>
      <p:cxnSp>
        <p:nvCxnSpPr>
          <p:cNvPr id="14" name="Straight Arrow Connector 13"/>
          <p:cNvCxnSpPr>
            <a:stCxn id="13" idx="3"/>
            <a:endCxn id="9" idx="2"/>
          </p:cNvCxnSpPr>
          <p:nvPr/>
        </p:nvCxnSpPr>
        <p:spPr>
          <a:xfrm>
            <a:off x="2133600" y="53721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lowchart: Predefined Process 14"/>
          <p:cNvSpPr/>
          <p:nvPr/>
        </p:nvSpPr>
        <p:spPr>
          <a:xfrm>
            <a:off x="6400800" y="1600200"/>
            <a:ext cx="2362200" cy="5029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Binary data in Alexi domain</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p:txBody>
      </p:sp>
      <p:graphicFrame>
        <p:nvGraphicFramePr>
          <p:cNvPr id="16" name="Table 15"/>
          <p:cNvGraphicFramePr>
            <a:graphicFrameLocks noGrp="1"/>
          </p:cNvGraphicFramePr>
          <p:nvPr/>
        </p:nvGraphicFramePr>
        <p:xfrm>
          <a:off x="6858000" y="3124200"/>
          <a:ext cx="1447800" cy="2433676"/>
        </p:xfrm>
        <a:graphic>
          <a:graphicData uri="http://schemas.openxmlformats.org/drawingml/2006/table">
            <a:tbl>
              <a:tblPr firstRow="1" bandRow="1">
                <a:tableStyleId>{616DA210-FB5B-4158-B5E0-FEB733F419BA}</a:tableStyleId>
              </a:tblPr>
              <a:tblGrid>
                <a:gridCol w="1447800"/>
              </a:tblGrid>
              <a:tr h="457200">
                <a:tc>
                  <a:txBody>
                    <a:bodyPr/>
                    <a:lstStyle/>
                    <a:p>
                      <a:pPr marL="0" algn="l" defTabSz="914400" rtl="0" eaLnBrk="1" latinLnBrk="0" hangingPunct="1"/>
                      <a:r>
                        <a:rPr lang="en-US" sz="1800" kern="1200" dirty="0" smtClean="0"/>
                        <a:t>Temperature</a:t>
                      </a:r>
                      <a:endParaRPr lang="en-US" sz="1800" kern="1200" dirty="0">
                        <a:solidFill>
                          <a:schemeClr val="tx1"/>
                        </a:solidFill>
                        <a:latin typeface="+mn-lt"/>
                        <a:ea typeface="+mn-ea"/>
                        <a:cs typeface="+mn-cs"/>
                      </a:endParaRPr>
                    </a:p>
                  </a:txBody>
                  <a:tcPr/>
                </a:tc>
              </a:tr>
              <a:tr h="448399">
                <a:tc>
                  <a:txBody>
                    <a:bodyPr/>
                    <a:lstStyle/>
                    <a:p>
                      <a:pPr marL="0" algn="l" defTabSz="914400" rtl="0" eaLnBrk="1" latinLnBrk="0" hangingPunct="1"/>
                      <a:r>
                        <a:rPr lang="en-US" sz="1800" kern="1200" dirty="0" smtClean="0"/>
                        <a:t>Pressure</a:t>
                      </a:r>
                      <a:endParaRPr lang="en-US" sz="1800" kern="1200" dirty="0">
                        <a:solidFill>
                          <a:schemeClr val="tx1"/>
                        </a:solidFill>
                        <a:latin typeface="+mn-lt"/>
                        <a:ea typeface="+mn-ea"/>
                        <a:cs typeface="+mn-cs"/>
                      </a:endParaRPr>
                    </a:p>
                  </a:txBody>
                  <a:tcPr/>
                </a:tc>
              </a:tr>
              <a:tr h="448399">
                <a:tc>
                  <a:txBody>
                    <a:bodyPr/>
                    <a:lstStyle/>
                    <a:p>
                      <a:r>
                        <a:rPr lang="en-US" dirty="0" smtClean="0"/>
                        <a:t>Wind speed</a:t>
                      </a:r>
                      <a:endParaRPr lang="en-US" dirty="0"/>
                    </a:p>
                  </a:txBody>
                  <a:tcPr/>
                </a:tc>
              </a:tr>
              <a:tr h="448399">
                <a:tc>
                  <a:txBody>
                    <a:bodyPr/>
                    <a:lstStyle/>
                    <a:p>
                      <a:r>
                        <a:rPr lang="en-US" dirty="0" smtClean="0"/>
                        <a:t>……</a:t>
                      </a:r>
                      <a:endParaRPr lang="en-US" dirty="0"/>
                    </a:p>
                  </a:txBody>
                  <a:tcPr/>
                </a:tc>
              </a:tr>
              <a:tr h="448399">
                <a:tc>
                  <a:txBody>
                    <a:bodyPr/>
                    <a:lstStyle/>
                    <a:p>
                      <a:endParaRPr lang="en-US" dirty="0"/>
                    </a:p>
                  </a:txBody>
                  <a:tcPr/>
                </a:tc>
              </a:tr>
            </a:tbl>
          </a:graphicData>
        </a:graphic>
      </p:graphicFrame>
      <p:sp>
        <p:nvSpPr>
          <p:cNvPr id="17" name="Flowchart: Predefined Process 16"/>
          <p:cNvSpPr/>
          <p:nvPr/>
        </p:nvSpPr>
        <p:spPr>
          <a:xfrm>
            <a:off x="228600" y="1752600"/>
            <a:ext cx="18288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smtClean="0">
                <a:solidFill>
                  <a:schemeClr val="tx1"/>
                </a:solidFill>
              </a:rPr>
              <a:t>CFS </a:t>
            </a:r>
            <a:r>
              <a:rPr lang="en-US" dirty="0">
                <a:solidFill>
                  <a:schemeClr val="tx1"/>
                </a:solidFill>
              </a:rPr>
              <a:t>in GRIB2</a:t>
            </a:r>
          </a:p>
        </p:txBody>
      </p:sp>
      <p:cxnSp>
        <p:nvCxnSpPr>
          <p:cNvPr id="18" name="Straight Arrow Connector 17"/>
          <p:cNvCxnSpPr/>
          <p:nvPr/>
        </p:nvCxnSpPr>
        <p:spPr>
          <a:xfrm>
            <a:off x="2057400" y="22098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82" name="Picture 2" descr="C:\Users\zli\Documents\Projects\GETD\CDR_slides\GFS_surface_temp.png"/>
          <p:cNvPicPr>
            <a:picLocks noChangeAspect="1" noChangeArrowheads="1"/>
          </p:cNvPicPr>
          <p:nvPr/>
        </p:nvPicPr>
        <p:blipFill>
          <a:blip r:embed="rId4" cstate="print"/>
          <a:srcRect/>
          <a:stretch>
            <a:fillRect/>
          </a:stretch>
        </p:blipFill>
        <p:spPr bwMode="auto">
          <a:xfrm>
            <a:off x="228600" y="2667000"/>
            <a:ext cx="1676400" cy="1295400"/>
          </a:xfrm>
          <a:prstGeom prst="rect">
            <a:avLst/>
          </a:prstGeom>
          <a:noFill/>
          <a:ln w="9525">
            <a:noFill/>
            <a:miter lim="800000"/>
            <a:headEnd/>
            <a:tailEnd/>
          </a:ln>
        </p:spPr>
      </p:pic>
      <p:pic>
        <p:nvPicPr>
          <p:cNvPr id="23583" name="Picture 3" descr="C:\Users\zli\Documents\Projects\GETD\CDR_slides\NA_surface_temp.png"/>
          <p:cNvPicPr>
            <a:picLocks noChangeAspect="1" noChangeArrowheads="1"/>
          </p:cNvPicPr>
          <p:nvPr/>
        </p:nvPicPr>
        <p:blipFill>
          <a:blip r:embed="rId5" cstate="print"/>
          <a:srcRect/>
          <a:stretch>
            <a:fillRect/>
          </a:stretch>
        </p:blipFill>
        <p:spPr bwMode="auto">
          <a:xfrm>
            <a:off x="4648200" y="1985962"/>
            <a:ext cx="1577975" cy="1219200"/>
          </a:xfrm>
          <a:prstGeom prst="rect">
            <a:avLst/>
          </a:prstGeom>
          <a:noFill/>
          <a:ln w="9525">
            <a:noFill/>
            <a:miter lim="800000"/>
            <a:headEnd/>
            <a:tailEnd/>
          </a:ln>
        </p:spPr>
      </p:pic>
      <p:pic>
        <p:nvPicPr>
          <p:cNvPr id="23584" name="Picture 4" descr="C:\Users\zli\Documents\Projects\GETD\CDR_slides\na_1km.png"/>
          <p:cNvPicPr>
            <a:picLocks noChangeAspect="1" noChangeArrowheads="1"/>
          </p:cNvPicPr>
          <p:nvPr/>
        </p:nvPicPr>
        <p:blipFill>
          <a:blip r:embed="rId6" cstate="print"/>
          <a:srcRect/>
          <a:stretch>
            <a:fillRect/>
          </a:stretch>
        </p:blipFill>
        <p:spPr bwMode="auto">
          <a:xfrm>
            <a:off x="4554538" y="4576762"/>
            <a:ext cx="1571625" cy="1214438"/>
          </a:xfrm>
          <a:prstGeom prst="rect">
            <a:avLst/>
          </a:prstGeom>
          <a:noFill/>
          <a:ln w="9525">
            <a:noFill/>
            <a:miter lim="800000"/>
            <a:headEnd/>
            <a:tailEnd/>
          </a:ln>
        </p:spPr>
      </p:pic>
      <p:pic>
        <p:nvPicPr>
          <p:cNvPr id="23585" name="Picture 5" descr="C:\Users\zli\Documents\Projects\GETD\CDR_slides\global_landmask.png"/>
          <p:cNvPicPr>
            <a:picLocks noChangeAspect="1" noChangeArrowheads="1"/>
          </p:cNvPicPr>
          <p:nvPr/>
        </p:nvPicPr>
        <p:blipFill>
          <a:blip r:embed="rId7" cstate="print"/>
          <a:srcRect/>
          <a:stretch>
            <a:fillRect/>
          </a:stretch>
        </p:blipFill>
        <p:spPr bwMode="auto">
          <a:xfrm>
            <a:off x="533400" y="5857875"/>
            <a:ext cx="1295400" cy="1000125"/>
          </a:xfrm>
          <a:prstGeom prst="rect">
            <a:avLst/>
          </a:prstGeom>
          <a:noFill/>
          <a:ln w="9525">
            <a:noFill/>
            <a:miter lim="800000"/>
            <a:headEnd/>
            <a:tailEnd/>
          </a:ln>
        </p:spPr>
      </p:pic>
    </p:spTree>
    <p:extLst>
      <p:ext uri="{BB962C8B-B14F-4D97-AF65-F5344CB8AC3E}">
        <p14:creationId xmlns:p14="http://schemas.microsoft.com/office/powerpoint/2010/main" val="197125336"/>
      </p:ext>
    </p:extLst>
  </p:cSld>
  <p:clrMapOvr>
    <a:masterClrMapping/>
  </p:clrMapOvr>
  <p:transition spd="slow">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Satellite Dataset Processor</a:t>
            </a:r>
            <a:endParaRPr lang="en-US" sz="3200" dirty="0" smtClean="0">
              <a:solidFill>
                <a:srgbClr val="FFFF00"/>
              </a:solidFill>
            </a:endParaRPr>
          </a:p>
        </p:txBody>
      </p:sp>
      <p:sp>
        <p:nvSpPr>
          <p:cNvPr id="3" name="Oval 2"/>
          <p:cNvSpPr/>
          <p:nvPr/>
        </p:nvSpPr>
        <p:spPr>
          <a:xfrm>
            <a:off x="2971800" y="3505200"/>
            <a:ext cx="16764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INSO-GSIP L2</a:t>
            </a:r>
          </a:p>
        </p:txBody>
      </p:sp>
      <p:sp>
        <p:nvSpPr>
          <p:cNvPr id="4" name="Oval 3"/>
          <p:cNvSpPr/>
          <p:nvPr/>
        </p:nvSpPr>
        <p:spPr>
          <a:xfrm>
            <a:off x="2895600" y="4724400"/>
            <a:ext cx="17526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VIP-VIIRS</a:t>
            </a:r>
          </a:p>
        </p:txBody>
      </p:sp>
      <p:sp>
        <p:nvSpPr>
          <p:cNvPr id="5" name="Oval 4"/>
          <p:cNvSpPr/>
          <p:nvPr/>
        </p:nvSpPr>
        <p:spPr>
          <a:xfrm>
            <a:off x="2971800" y="5943600"/>
            <a:ext cx="1600200" cy="838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SMP</a:t>
            </a:r>
          </a:p>
        </p:txBody>
      </p:sp>
      <p:sp>
        <p:nvSpPr>
          <p:cNvPr id="6" name="Flowchart: Predefined Process 5"/>
          <p:cNvSpPr/>
          <p:nvPr/>
        </p:nvSpPr>
        <p:spPr>
          <a:xfrm>
            <a:off x="304800" y="5943600"/>
            <a:ext cx="18288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Snow mask</a:t>
            </a:r>
          </a:p>
        </p:txBody>
      </p:sp>
      <p:sp>
        <p:nvSpPr>
          <p:cNvPr id="7" name="Flowchart: Predefined Process 6"/>
          <p:cNvSpPr/>
          <p:nvPr/>
        </p:nvSpPr>
        <p:spPr>
          <a:xfrm>
            <a:off x="304800" y="3581400"/>
            <a:ext cx="19050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GSIP L2 netcdf4 data</a:t>
            </a:r>
          </a:p>
        </p:txBody>
      </p:sp>
      <p:sp>
        <p:nvSpPr>
          <p:cNvPr id="8" name="Flowchart: Predefined Process 7"/>
          <p:cNvSpPr/>
          <p:nvPr/>
        </p:nvSpPr>
        <p:spPr>
          <a:xfrm>
            <a:off x="6096000" y="1511300"/>
            <a:ext cx="2819400" cy="54229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data in Alexi domain</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9" name="Flowchart: Predefined Process 8"/>
          <p:cNvSpPr/>
          <p:nvPr/>
        </p:nvSpPr>
        <p:spPr>
          <a:xfrm>
            <a:off x="304800" y="4724400"/>
            <a:ext cx="18288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VIIRS EVI/NDVI</a:t>
            </a:r>
          </a:p>
        </p:txBody>
      </p:sp>
      <p:cxnSp>
        <p:nvCxnSpPr>
          <p:cNvPr id="10" name="Straight Arrow Connector 9"/>
          <p:cNvCxnSpPr>
            <a:stCxn id="7" idx="3"/>
            <a:endCxn id="3" idx="2"/>
          </p:cNvCxnSpPr>
          <p:nvPr/>
        </p:nvCxnSpPr>
        <p:spPr>
          <a:xfrm>
            <a:off x="2209800" y="40767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a:endCxn id="4" idx="2"/>
          </p:cNvCxnSpPr>
          <p:nvPr/>
        </p:nvCxnSpPr>
        <p:spPr>
          <a:xfrm>
            <a:off x="2133600" y="52197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5" idx="2"/>
          </p:cNvCxnSpPr>
          <p:nvPr/>
        </p:nvCxnSpPr>
        <p:spPr>
          <a:xfrm>
            <a:off x="2133600" y="6362700"/>
            <a:ext cx="838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95600" y="2438400"/>
            <a:ext cx="16764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CMP</a:t>
            </a:r>
          </a:p>
        </p:txBody>
      </p:sp>
      <p:cxnSp>
        <p:nvCxnSpPr>
          <p:cNvPr id="14" name="Straight Arrow Connector 13"/>
          <p:cNvCxnSpPr>
            <a:stCxn id="3" idx="6"/>
            <a:endCxn id="8" idx="1"/>
          </p:cNvCxnSpPr>
          <p:nvPr/>
        </p:nvCxnSpPr>
        <p:spPr>
          <a:xfrm>
            <a:off x="4648200" y="4076700"/>
            <a:ext cx="1447800" cy="146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6"/>
            <a:endCxn id="8" idx="1"/>
          </p:cNvCxnSpPr>
          <p:nvPr/>
        </p:nvCxnSpPr>
        <p:spPr>
          <a:xfrm>
            <a:off x="4572000" y="2933700"/>
            <a:ext cx="1524000" cy="128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6"/>
            <a:endCxn id="8" idx="1"/>
          </p:cNvCxnSpPr>
          <p:nvPr/>
        </p:nvCxnSpPr>
        <p:spPr>
          <a:xfrm flipV="1">
            <a:off x="4648200" y="4222750"/>
            <a:ext cx="1447800" cy="996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8" idx="1"/>
          </p:cNvCxnSpPr>
          <p:nvPr/>
        </p:nvCxnSpPr>
        <p:spPr>
          <a:xfrm flipV="1">
            <a:off x="4572000" y="4222750"/>
            <a:ext cx="1524000" cy="2139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 idx="3"/>
            <a:endCxn id="13" idx="2"/>
          </p:cNvCxnSpPr>
          <p:nvPr/>
        </p:nvCxnSpPr>
        <p:spPr>
          <a:xfrm>
            <a:off x="2209800" y="2476500"/>
            <a:ext cx="685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6553200" y="3746500"/>
          <a:ext cx="1905000" cy="2514600"/>
        </p:xfrm>
        <a:graphic>
          <a:graphicData uri="http://schemas.openxmlformats.org/drawingml/2006/table">
            <a:tbl>
              <a:tblPr firstRow="1" bandRow="1">
                <a:tableStyleId>{616DA210-FB5B-4158-B5E0-FEB733F419BA}</a:tableStyleId>
              </a:tblPr>
              <a:tblGrid>
                <a:gridCol w="1905000"/>
              </a:tblGrid>
              <a:tr h="464314">
                <a:tc>
                  <a:txBody>
                    <a:bodyPr/>
                    <a:lstStyle/>
                    <a:p>
                      <a:r>
                        <a:rPr lang="en-US" dirty="0" smtClean="0"/>
                        <a:t>BT (3.9 &amp;11)</a:t>
                      </a:r>
                      <a:endParaRPr lang="en-US" dirty="0"/>
                    </a:p>
                  </a:txBody>
                  <a:tcPr/>
                </a:tc>
              </a:tr>
              <a:tr h="657344">
                <a:tc>
                  <a:txBody>
                    <a:bodyPr/>
                    <a:lstStyle/>
                    <a:p>
                      <a:r>
                        <a:rPr lang="en-US" dirty="0" smtClean="0"/>
                        <a:t>Solar </a:t>
                      </a:r>
                      <a:r>
                        <a:rPr lang="en-US" dirty="0" err="1" smtClean="0"/>
                        <a:t>insolation</a:t>
                      </a:r>
                      <a:endParaRPr lang="en-US" dirty="0"/>
                    </a:p>
                  </a:txBody>
                  <a:tcPr/>
                </a:tc>
              </a:tr>
              <a:tr h="46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mask</a:t>
                      </a:r>
                    </a:p>
                  </a:txBody>
                  <a:tcPr/>
                </a:tc>
              </a:tr>
              <a:tr h="46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EVI/NDVI</a:t>
                      </a:r>
                    </a:p>
                  </a:txBody>
                  <a:tcPr/>
                </a:tc>
              </a:tr>
              <a:tr h="464314">
                <a:tc>
                  <a:txBody>
                    <a:bodyPr/>
                    <a:lstStyle/>
                    <a:p>
                      <a:r>
                        <a:rPr lang="en-US" dirty="0" smtClean="0"/>
                        <a:t>Snow mask</a:t>
                      </a:r>
                      <a:endParaRPr lang="en-US" dirty="0"/>
                    </a:p>
                  </a:txBody>
                  <a:tcPr/>
                </a:tc>
              </a:tr>
            </a:tbl>
          </a:graphicData>
        </a:graphic>
      </p:graphicFrame>
      <p:sp>
        <p:nvSpPr>
          <p:cNvPr id="20" name="Flowchart: Predefined Process 19"/>
          <p:cNvSpPr/>
          <p:nvPr/>
        </p:nvSpPr>
        <p:spPr>
          <a:xfrm>
            <a:off x="304800" y="1981200"/>
            <a:ext cx="19050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GOES AREA files</a:t>
            </a:r>
          </a:p>
          <a:p>
            <a:pPr algn="ctr">
              <a:defRPr/>
            </a:pPr>
            <a:r>
              <a:rPr lang="en-US" sz="1800" dirty="0">
                <a:solidFill>
                  <a:schemeClr val="tx1"/>
                </a:solidFill>
              </a:rPr>
              <a:t>BT 3.9 &amp; 11</a:t>
            </a:r>
          </a:p>
        </p:txBody>
      </p:sp>
      <p:sp>
        <p:nvSpPr>
          <p:cNvPr id="21" name="Oval 20"/>
          <p:cNvSpPr/>
          <p:nvPr/>
        </p:nvSpPr>
        <p:spPr>
          <a:xfrm>
            <a:off x="2895600" y="1371600"/>
            <a:ext cx="16764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GDP</a:t>
            </a:r>
          </a:p>
        </p:txBody>
      </p:sp>
      <p:cxnSp>
        <p:nvCxnSpPr>
          <p:cNvPr id="22" name="Straight Arrow Connector 21"/>
          <p:cNvCxnSpPr>
            <a:stCxn id="20" idx="3"/>
            <a:endCxn id="21" idx="2"/>
          </p:cNvCxnSpPr>
          <p:nvPr/>
        </p:nvCxnSpPr>
        <p:spPr>
          <a:xfrm flipV="1">
            <a:off x="2209800" y="1866900"/>
            <a:ext cx="6858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6"/>
            <a:endCxn id="8" idx="1"/>
          </p:cNvCxnSpPr>
          <p:nvPr/>
        </p:nvCxnSpPr>
        <p:spPr>
          <a:xfrm>
            <a:off x="4572000" y="1866900"/>
            <a:ext cx="1524000" cy="2355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50196"/>
      </p:ext>
    </p:extLst>
  </p:cSld>
  <p:clrMapOvr>
    <a:masterClrMapping/>
  </p:clrMapOvr>
  <p:transition spd="slow">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Ancillary Dataset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25" name="Oval 24"/>
          <p:cNvSpPr/>
          <p:nvPr/>
        </p:nvSpPr>
        <p:spPr>
          <a:xfrm>
            <a:off x="3124200" y="2133600"/>
            <a:ext cx="14478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CIP</a:t>
            </a:r>
          </a:p>
        </p:txBody>
      </p:sp>
      <p:sp>
        <p:nvSpPr>
          <p:cNvPr id="26" name="Flowchart: Predefined Process 25"/>
          <p:cNvSpPr/>
          <p:nvPr/>
        </p:nvSpPr>
        <p:spPr>
          <a:xfrm>
            <a:off x="304800" y="2286000"/>
            <a:ext cx="1828800" cy="9144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Clear sky </a:t>
            </a:r>
            <a:r>
              <a:rPr lang="en-US" dirty="0" err="1">
                <a:solidFill>
                  <a:schemeClr val="tx1"/>
                </a:solidFill>
              </a:rPr>
              <a:t>insolation</a:t>
            </a:r>
            <a:r>
              <a:rPr lang="en-US" dirty="0">
                <a:solidFill>
                  <a:schemeClr val="tx1"/>
                </a:solidFill>
              </a:rPr>
              <a:t> data</a:t>
            </a:r>
          </a:p>
        </p:txBody>
      </p:sp>
      <p:sp>
        <p:nvSpPr>
          <p:cNvPr id="27" name="Oval 26"/>
          <p:cNvSpPr/>
          <p:nvPr/>
        </p:nvSpPr>
        <p:spPr>
          <a:xfrm>
            <a:off x="3048000" y="5257800"/>
            <a:ext cx="19050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LCPP</a:t>
            </a:r>
          </a:p>
        </p:txBody>
      </p:sp>
      <p:cxnSp>
        <p:nvCxnSpPr>
          <p:cNvPr id="28" name="Straight Arrow Connector 27"/>
          <p:cNvCxnSpPr>
            <a:stCxn id="26" idx="3"/>
            <a:endCxn id="25" idx="2"/>
          </p:cNvCxnSpPr>
          <p:nvPr/>
        </p:nvCxnSpPr>
        <p:spPr>
          <a:xfrm>
            <a:off x="2133600" y="27432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6"/>
            <a:endCxn id="34" idx="1"/>
          </p:cNvCxnSpPr>
          <p:nvPr/>
        </p:nvCxnSpPr>
        <p:spPr>
          <a:xfrm flipV="1">
            <a:off x="4953000" y="4267200"/>
            <a:ext cx="1447800" cy="1562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5"/>
            <a:endCxn id="34" idx="1"/>
          </p:cNvCxnSpPr>
          <p:nvPr/>
        </p:nvCxnSpPr>
        <p:spPr>
          <a:xfrm>
            <a:off x="4359275" y="3175000"/>
            <a:ext cx="2041525" cy="109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05600" y="58293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Predefined Process 31"/>
          <p:cNvSpPr/>
          <p:nvPr/>
        </p:nvSpPr>
        <p:spPr>
          <a:xfrm>
            <a:off x="228600" y="5410200"/>
            <a:ext cx="19050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UMD land cover</a:t>
            </a:r>
          </a:p>
        </p:txBody>
      </p:sp>
      <p:cxnSp>
        <p:nvCxnSpPr>
          <p:cNvPr id="33" name="Straight Arrow Connector 32"/>
          <p:cNvCxnSpPr>
            <a:stCxn id="32" idx="3"/>
            <a:endCxn id="27" idx="2"/>
          </p:cNvCxnSpPr>
          <p:nvPr/>
        </p:nvCxnSpPr>
        <p:spPr>
          <a:xfrm>
            <a:off x="2133600" y="58293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edefined Process 33"/>
          <p:cNvSpPr/>
          <p:nvPr/>
        </p:nvSpPr>
        <p:spPr>
          <a:xfrm>
            <a:off x="6400800" y="1752600"/>
            <a:ext cx="2362200" cy="5029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Binary data in Alexi domain</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p:txBody>
      </p:sp>
      <p:sp>
        <p:nvSpPr>
          <p:cNvPr id="35" name="Oval 34"/>
          <p:cNvSpPr/>
          <p:nvPr/>
        </p:nvSpPr>
        <p:spPr>
          <a:xfrm>
            <a:off x="3200400" y="3657600"/>
            <a:ext cx="14478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AP</a:t>
            </a:r>
          </a:p>
        </p:txBody>
      </p:sp>
      <p:sp>
        <p:nvSpPr>
          <p:cNvPr id="36" name="Flowchart: Predefined Process 35"/>
          <p:cNvSpPr/>
          <p:nvPr/>
        </p:nvSpPr>
        <p:spPr>
          <a:xfrm>
            <a:off x="304800" y="3810000"/>
            <a:ext cx="1828800" cy="9144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err="1">
                <a:solidFill>
                  <a:schemeClr val="tx1"/>
                </a:solidFill>
              </a:rPr>
              <a:t>Albedo</a:t>
            </a:r>
            <a:r>
              <a:rPr lang="en-US" dirty="0">
                <a:solidFill>
                  <a:schemeClr val="tx1"/>
                </a:solidFill>
              </a:rPr>
              <a:t> data</a:t>
            </a:r>
          </a:p>
        </p:txBody>
      </p:sp>
      <p:cxnSp>
        <p:nvCxnSpPr>
          <p:cNvPr id="37" name="Straight Arrow Connector 36"/>
          <p:cNvCxnSpPr>
            <a:stCxn id="36" idx="3"/>
          </p:cNvCxnSpPr>
          <p:nvPr/>
        </p:nvCxnSpPr>
        <p:spPr>
          <a:xfrm>
            <a:off x="2133600" y="4267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6"/>
            <a:endCxn id="34" idx="1"/>
          </p:cNvCxnSpPr>
          <p:nvPr/>
        </p:nvCxnSpPr>
        <p:spPr>
          <a:xfrm>
            <a:off x="4648200" y="4267200"/>
            <a:ext cx="1752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Table 38"/>
          <p:cNvGraphicFramePr>
            <a:graphicFrameLocks noGrp="1"/>
          </p:cNvGraphicFramePr>
          <p:nvPr/>
        </p:nvGraphicFramePr>
        <p:xfrm>
          <a:off x="7086600" y="3581400"/>
          <a:ext cx="1295400" cy="1639028"/>
        </p:xfrm>
        <a:graphic>
          <a:graphicData uri="http://schemas.openxmlformats.org/drawingml/2006/table">
            <a:tbl>
              <a:tblPr firstRow="1" bandRow="1">
                <a:tableStyleId>{616DA210-FB5B-4158-B5E0-FEB733F419BA}</a:tableStyleId>
              </a:tblPr>
              <a:tblGrid>
                <a:gridCol w="1295400"/>
              </a:tblGrid>
              <a:tr h="577666">
                <a:tc>
                  <a:txBody>
                    <a:bodyPr/>
                    <a:lstStyle/>
                    <a:p>
                      <a:r>
                        <a:rPr lang="en-US" sz="1600" b="0" dirty="0" smtClean="0"/>
                        <a:t>Clear sky Solar </a:t>
                      </a:r>
                      <a:r>
                        <a:rPr lang="en-US" sz="1600" b="0" dirty="0" err="1" smtClean="0"/>
                        <a:t>insolation</a:t>
                      </a:r>
                      <a:endParaRPr lang="en-US" sz="1600" b="0" dirty="0"/>
                    </a:p>
                  </a:txBody>
                  <a:tcPr/>
                </a:tc>
              </a:tr>
              <a:tr h="408034">
                <a:tc>
                  <a:txBody>
                    <a:bodyPr/>
                    <a:lstStyle/>
                    <a:p>
                      <a:r>
                        <a:rPr lang="en-US" sz="1600" dirty="0" err="1" smtClean="0"/>
                        <a:t>Albedo</a:t>
                      </a:r>
                      <a:endParaRPr lang="en-US" sz="1600" dirty="0"/>
                    </a:p>
                  </a:txBody>
                  <a:tcPr/>
                </a:tc>
              </a:tr>
              <a:tr h="408034">
                <a:tc>
                  <a:txBody>
                    <a:bodyPr/>
                    <a:lstStyle/>
                    <a:p>
                      <a:r>
                        <a:rPr lang="en-US" sz="1600" dirty="0" smtClean="0"/>
                        <a:t>Land cover</a:t>
                      </a:r>
                      <a:endParaRPr lang="en-US" sz="1600" dirty="0"/>
                    </a:p>
                  </a:txBody>
                  <a:tcPr/>
                </a:tc>
              </a:tr>
            </a:tbl>
          </a:graphicData>
        </a:graphic>
      </p:graphicFrame>
    </p:spTree>
    <p:extLst>
      <p:ext uri="{BB962C8B-B14F-4D97-AF65-F5344CB8AC3E}">
        <p14:creationId xmlns:p14="http://schemas.microsoft.com/office/powerpoint/2010/main" val="1781701951"/>
      </p:ext>
    </p:extLst>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Rectangle 2"/>
          <p:cNvSpPr>
            <a:spLocks noGrp="1" noChangeArrowheads="1"/>
          </p:cNvSpPr>
          <p:nvPr>
            <p:ph type="title"/>
          </p:nvPr>
        </p:nvSpPr>
        <p:spPr bwMode="auto">
          <a:xfrm>
            <a:off x="757238" y="1714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ALEXI Core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3" name="Flowchart: Predefined Process 2"/>
          <p:cNvSpPr/>
          <p:nvPr/>
        </p:nvSpPr>
        <p:spPr>
          <a:xfrm>
            <a:off x="6629400" y="1524000"/>
            <a:ext cx="2286000" cy="53340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outputs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4" name="Flowchart: Predefined Process 3"/>
          <p:cNvSpPr/>
          <p:nvPr/>
        </p:nvSpPr>
        <p:spPr>
          <a:xfrm>
            <a:off x="152400" y="1524000"/>
            <a:ext cx="2362200" cy="52578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inputs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5" name="Oval 4"/>
          <p:cNvSpPr/>
          <p:nvPr/>
        </p:nvSpPr>
        <p:spPr>
          <a:xfrm>
            <a:off x="2895600" y="1524000"/>
            <a:ext cx="3581400" cy="12954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APM</a:t>
            </a:r>
          </a:p>
        </p:txBody>
      </p:sp>
      <p:sp>
        <p:nvSpPr>
          <p:cNvPr id="6" name="Oval 5"/>
          <p:cNvSpPr/>
          <p:nvPr/>
        </p:nvSpPr>
        <p:spPr>
          <a:xfrm>
            <a:off x="3810000" y="5486400"/>
            <a:ext cx="17526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QCF</a:t>
            </a:r>
          </a:p>
        </p:txBody>
      </p:sp>
      <p:sp>
        <p:nvSpPr>
          <p:cNvPr id="7" name="Oval 6"/>
          <p:cNvSpPr/>
          <p:nvPr/>
        </p:nvSpPr>
        <p:spPr>
          <a:xfrm>
            <a:off x="3048000" y="3276600"/>
            <a:ext cx="16002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RIP</a:t>
            </a:r>
          </a:p>
        </p:txBody>
      </p:sp>
      <p:cxnSp>
        <p:nvCxnSpPr>
          <p:cNvPr id="8" name="Straight Arrow Connector 7"/>
          <p:cNvCxnSpPr>
            <a:stCxn id="6" idx="1"/>
            <a:endCxn id="7" idx="4"/>
          </p:cNvCxnSpPr>
          <p:nvPr/>
        </p:nvCxnSpPr>
        <p:spPr>
          <a:xfrm flipH="1" flipV="1">
            <a:off x="3848100" y="4419600"/>
            <a:ext cx="219075" cy="124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V="1">
            <a:off x="3848100" y="2819400"/>
            <a:ext cx="3429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4"/>
            <a:endCxn id="6" idx="7"/>
          </p:cNvCxnSpPr>
          <p:nvPr/>
        </p:nvCxnSpPr>
        <p:spPr>
          <a:xfrm flipH="1">
            <a:off x="5305425" y="4419600"/>
            <a:ext cx="295275" cy="124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2" idx="0"/>
          </p:cNvCxnSpPr>
          <p:nvPr/>
        </p:nvCxnSpPr>
        <p:spPr>
          <a:xfrm>
            <a:off x="5334000" y="2743200"/>
            <a:ext cx="2667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800600" y="3276600"/>
            <a:ext cx="16002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ROP</a:t>
            </a:r>
          </a:p>
        </p:txBody>
      </p:sp>
      <p:cxnSp>
        <p:nvCxnSpPr>
          <p:cNvPr id="13" name="Straight Arrow Connector 12"/>
          <p:cNvCxnSpPr>
            <a:stCxn id="6" idx="6"/>
          </p:cNvCxnSpPr>
          <p:nvPr/>
        </p:nvCxnSpPr>
        <p:spPr>
          <a:xfrm>
            <a:off x="5562600" y="6096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685800" y="2743200"/>
          <a:ext cx="1295400" cy="3648111"/>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Temperature</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Pressure</a:t>
                      </a:r>
                      <a:endParaRPr lang="en-US" sz="1600" kern="1200" dirty="0">
                        <a:solidFill>
                          <a:schemeClr val="tx1"/>
                        </a:solidFill>
                        <a:latin typeface="+mn-lt"/>
                        <a:ea typeface="+mn-ea"/>
                        <a:cs typeface="+mn-cs"/>
                      </a:endParaRPr>
                    </a:p>
                  </a:txBody>
                  <a:tcPr/>
                </a:tc>
              </a:tr>
              <a:tr h="356271">
                <a:tc>
                  <a:txBody>
                    <a:bodyPr/>
                    <a:lstStyle/>
                    <a:p>
                      <a:r>
                        <a:rPr lang="en-US" sz="1600" dirty="0" smtClean="0"/>
                        <a:t>Wind speed</a:t>
                      </a:r>
                      <a:endParaRPr lang="en-US" sz="1600" dirty="0"/>
                    </a:p>
                  </a:txBody>
                  <a:tcPr/>
                </a:tc>
              </a:tr>
              <a:tr h="219686">
                <a:tc>
                  <a:txBody>
                    <a:bodyPr/>
                    <a:lstStyle/>
                    <a:p>
                      <a:r>
                        <a:rPr lang="en-US" dirty="0" smtClean="0"/>
                        <a:t>…...</a:t>
                      </a:r>
                      <a:endParaRPr lang="en-US" dirty="0"/>
                    </a:p>
                  </a:txBody>
                  <a:tcPr/>
                </a:tc>
              </a:tr>
              <a:tr h="219686">
                <a:tc>
                  <a:txBody>
                    <a:bodyPr/>
                    <a:lstStyle/>
                    <a:p>
                      <a:r>
                        <a:rPr lang="en-US" dirty="0" smtClean="0"/>
                        <a:t>Solar </a:t>
                      </a:r>
                      <a:r>
                        <a:rPr lang="en-US" dirty="0" err="1" smtClean="0"/>
                        <a:t>insolation</a:t>
                      </a:r>
                      <a:endParaRPr lang="en-US"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EVI/NDVI</a:t>
                      </a:r>
                    </a:p>
                  </a:txBody>
                  <a:tcPr/>
                </a:tc>
              </a:tr>
              <a:tr h="219686">
                <a:tc>
                  <a:txBody>
                    <a:bodyPr/>
                    <a:lstStyle/>
                    <a:p>
                      <a:r>
                        <a:rPr lang="en-US" dirty="0" smtClean="0"/>
                        <a:t>Snow mask</a:t>
                      </a:r>
                      <a:endParaRPr lang="en-US" dirty="0"/>
                    </a:p>
                  </a:txBody>
                  <a:tcPr/>
                </a:tc>
              </a:tr>
            </a:tbl>
          </a:graphicData>
        </a:graphic>
      </p:graphicFrame>
      <p:cxnSp>
        <p:nvCxnSpPr>
          <p:cNvPr id="15" name="Straight Arrow Connector 14"/>
          <p:cNvCxnSpPr/>
          <p:nvPr/>
        </p:nvCxnSpPr>
        <p:spPr>
          <a:xfrm>
            <a:off x="2514600" y="6096000"/>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nvGraphicFramePr>
        <p:xfrm>
          <a:off x="7162800" y="2438400"/>
          <a:ext cx="1295400" cy="3912942"/>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Outputs</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ET</a:t>
                      </a:r>
                      <a:endParaRPr lang="en-US" sz="1600" kern="1200" dirty="0">
                        <a:solidFill>
                          <a:schemeClr val="tx1"/>
                        </a:solidFill>
                        <a:latin typeface="+mn-lt"/>
                        <a:ea typeface="+mn-ea"/>
                        <a:cs typeface="+mn-cs"/>
                      </a:endParaRPr>
                    </a:p>
                  </a:txBody>
                  <a:tcPr/>
                </a:tc>
              </a:tr>
              <a:tr h="356271">
                <a:tc>
                  <a:txBody>
                    <a:bodyPr/>
                    <a:lstStyle/>
                    <a:p>
                      <a:r>
                        <a:rPr lang="en-US" sz="1600" dirty="0" smtClean="0"/>
                        <a:t>ESI</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a:t>
                      </a:r>
                    </a:p>
                    <a:p>
                      <a:endParaRPr lang="en-US" dirty="0"/>
                    </a:p>
                  </a:txBody>
                  <a:tcPr/>
                </a:tc>
              </a:tr>
              <a:tr h="219686">
                <a:tc>
                  <a:txBody>
                    <a:bodyPr/>
                    <a:lstStyle/>
                    <a:p>
                      <a:endParaRPr lang="en-US" dirty="0"/>
                    </a:p>
                  </a:txBody>
                  <a:tcPr/>
                </a:tc>
              </a:tr>
              <a:tr h="219686">
                <a:tc>
                  <a:txBody>
                    <a:bodyPr/>
                    <a:lstStyle/>
                    <a:p>
                      <a:pPr marL="0" algn="l" defTabSz="914400" rtl="0" eaLnBrk="1" latinLnBrk="0" hangingPunct="1"/>
                      <a:r>
                        <a:rPr lang="en-US" sz="1600" kern="1200" dirty="0" smtClean="0"/>
                        <a:t>ET QC</a:t>
                      </a:r>
                      <a:endParaRPr lang="en-US" sz="1600" kern="1200" dirty="0">
                        <a:solidFill>
                          <a:schemeClr val="tx1"/>
                        </a:solidFill>
                        <a:latin typeface="+mn-lt"/>
                        <a:ea typeface="+mn-ea"/>
                        <a:cs typeface="+mn-cs"/>
                      </a:endParaRPr>
                    </a:p>
                  </a:txBody>
                  <a:tcPr/>
                </a:tc>
              </a:tr>
              <a:tr h="219686">
                <a:tc>
                  <a:txBody>
                    <a:bodyPr/>
                    <a:lstStyle/>
                    <a:p>
                      <a:r>
                        <a:rPr lang="en-US" sz="1600" dirty="0" smtClean="0"/>
                        <a:t>ESI QC</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 QC</a:t>
                      </a:r>
                    </a:p>
                  </a:txBody>
                  <a:tcPr/>
                </a:tc>
              </a:tr>
            </a:tbl>
          </a:graphicData>
        </a:graphic>
      </p:graphicFrame>
    </p:spTree>
    <p:extLst>
      <p:ext uri="{BB962C8B-B14F-4D97-AF65-F5344CB8AC3E}">
        <p14:creationId xmlns:p14="http://schemas.microsoft.com/office/powerpoint/2010/main" val="3186954963"/>
      </p:ext>
    </p:extLst>
  </p:cSld>
  <p:clrMapOvr>
    <a:masterClrMapping/>
  </p:clrMapOvr>
  <p:transition spd="slow">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Product Output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3" name="Flowchart: Predefined Process 2"/>
          <p:cNvSpPr/>
          <p:nvPr/>
        </p:nvSpPr>
        <p:spPr>
          <a:xfrm>
            <a:off x="6248400" y="16002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GRIB2 file</a:t>
            </a:r>
          </a:p>
        </p:txBody>
      </p:sp>
      <p:sp>
        <p:nvSpPr>
          <p:cNvPr id="4" name="Oval 3"/>
          <p:cNvSpPr/>
          <p:nvPr/>
        </p:nvSpPr>
        <p:spPr>
          <a:xfrm>
            <a:off x="3581400" y="3200400"/>
            <a:ext cx="1600200" cy="137160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POP</a:t>
            </a:r>
          </a:p>
        </p:txBody>
      </p:sp>
      <p:sp>
        <p:nvSpPr>
          <p:cNvPr id="5" name="Flowchart: Predefined Process 4"/>
          <p:cNvSpPr/>
          <p:nvPr/>
        </p:nvSpPr>
        <p:spPr>
          <a:xfrm>
            <a:off x="6248400" y="28956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NETCDF4 file</a:t>
            </a:r>
          </a:p>
        </p:txBody>
      </p:sp>
      <p:sp>
        <p:nvSpPr>
          <p:cNvPr id="6" name="Flowchart: Predefined Process 5"/>
          <p:cNvSpPr/>
          <p:nvPr/>
        </p:nvSpPr>
        <p:spPr>
          <a:xfrm>
            <a:off x="6248400" y="42672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PNG files</a:t>
            </a:r>
          </a:p>
        </p:txBody>
      </p:sp>
      <p:sp>
        <p:nvSpPr>
          <p:cNvPr id="7" name="Flowchart: Predefined Process 6"/>
          <p:cNvSpPr/>
          <p:nvPr/>
        </p:nvSpPr>
        <p:spPr>
          <a:xfrm>
            <a:off x="6248400" y="55626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Status report file</a:t>
            </a:r>
          </a:p>
        </p:txBody>
      </p:sp>
      <p:sp>
        <p:nvSpPr>
          <p:cNvPr id="8" name="Flowchart: Predefined Process 7"/>
          <p:cNvSpPr/>
          <p:nvPr/>
        </p:nvSpPr>
        <p:spPr>
          <a:xfrm>
            <a:off x="381000" y="1524000"/>
            <a:ext cx="2286000" cy="53340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Binary outputs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graphicFrame>
        <p:nvGraphicFramePr>
          <p:cNvPr id="9" name="Table 8"/>
          <p:cNvGraphicFramePr>
            <a:graphicFrameLocks noGrp="1"/>
          </p:cNvGraphicFramePr>
          <p:nvPr/>
        </p:nvGraphicFramePr>
        <p:xfrm>
          <a:off x="914400" y="2438400"/>
          <a:ext cx="1295400" cy="3912942"/>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Outputs</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ET</a:t>
                      </a:r>
                      <a:endParaRPr lang="en-US" sz="1600" kern="1200" dirty="0">
                        <a:solidFill>
                          <a:schemeClr val="tx1"/>
                        </a:solidFill>
                        <a:latin typeface="+mn-lt"/>
                        <a:ea typeface="+mn-ea"/>
                        <a:cs typeface="+mn-cs"/>
                      </a:endParaRPr>
                    </a:p>
                  </a:txBody>
                  <a:tcPr/>
                </a:tc>
              </a:tr>
              <a:tr h="356271">
                <a:tc>
                  <a:txBody>
                    <a:bodyPr/>
                    <a:lstStyle/>
                    <a:p>
                      <a:r>
                        <a:rPr lang="en-US" sz="1600" dirty="0" smtClean="0"/>
                        <a:t>ESI</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a:t>
                      </a:r>
                    </a:p>
                    <a:p>
                      <a:endParaRPr lang="en-US" dirty="0"/>
                    </a:p>
                  </a:txBody>
                  <a:tcPr/>
                </a:tc>
              </a:tr>
              <a:tr h="219686">
                <a:tc>
                  <a:txBody>
                    <a:bodyPr/>
                    <a:lstStyle/>
                    <a:p>
                      <a:endParaRPr lang="en-US" dirty="0"/>
                    </a:p>
                  </a:txBody>
                  <a:tcPr/>
                </a:tc>
              </a:tr>
              <a:tr h="219686">
                <a:tc>
                  <a:txBody>
                    <a:bodyPr/>
                    <a:lstStyle/>
                    <a:p>
                      <a:pPr marL="0" algn="l" defTabSz="914400" rtl="0" eaLnBrk="1" latinLnBrk="0" hangingPunct="1"/>
                      <a:r>
                        <a:rPr lang="en-US" sz="1600" kern="1200" dirty="0" smtClean="0"/>
                        <a:t>ET QC</a:t>
                      </a:r>
                      <a:endParaRPr lang="en-US" sz="1600" kern="1200" dirty="0">
                        <a:solidFill>
                          <a:schemeClr val="tx1"/>
                        </a:solidFill>
                        <a:latin typeface="+mn-lt"/>
                        <a:ea typeface="+mn-ea"/>
                        <a:cs typeface="+mn-cs"/>
                      </a:endParaRPr>
                    </a:p>
                  </a:txBody>
                  <a:tcPr/>
                </a:tc>
              </a:tr>
              <a:tr h="219686">
                <a:tc>
                  <a:txBody>
                    <a:bodyPr/>
                    <a:lstStyle/>
                    <a:p>
                      <a:r>
                        <a:rPr lang="en-US" sz="1600" dirty="0" smtClean="0"/>
                        <a:t>ESI QC</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 QC</a:t>
                      </a:r>
                    </a:p>
                  </a:txBody>
                  <a:tcPr/>
                </a:tc>
              </a:tr>
            </a:tbl>
          </a:graphicData>
        </a:graphic>
      </p:graphicFrame>
      <p:cxnSp>
        <p:nvCxnSpPr>
          <p:cNvPr id="10" name="Straight Arrow Connector 9"/>
          <p:cNvCxnSpPr/>
          <p:nvPr/>
        </p:nvCxnSpPr>
        <p:spPr>
          <a:xfrm>
            <a:off x="2209800" y="38100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6"/>
            <a:endCxn id="3" idx="1"/>
          </p:cNvCxnSpPr>
          <p:nvPr/>
        </p:nvCxnSpPr>
        <p:spPr>
          <a:xfrm flipV="1">
            <a:off x="5181600" y="2095500"/>
            <a:ext cx="1066800" cy="1790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5" idx="1"/>
          </p:cNvCxnSpPr>
          <p:nvPr/>
        </p:nvCxnSpPr>
        <p:spPr>
          <a:xfrm flipV="1">
            <a:off x="5181600" y="3390900"/>
            <a:ext cx="1066800" cy="495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6"/>
            <a:endCxn id="6" idx="1"/>
          </p:cNvCxnSpPr>
          <p:nvPr/>
        </p:nvCxnSpPr>
        <p:spPr>
          <a:xfrm>
            <a:off x="5181600" y="3886200"/>
            <a:ext cx="1066800" cy="876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6"/>
            <a:endCxn id="7" idx="1"/>
          </p:cNvCxnSpPr>
          <p:nvPr/>
        </p:nvCxnSpPr>
        <p:spPr>
          <a:xfrm>
            <a:off x="5181600" y="3886200"/>
            <a:ext cx="1066800" cy="2171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831240"/>
      </p:ext>
    </p:extLst>
  </p:cSld>
  <p:clrMapOvr>
    <a:masterClrMapping/>
  </p:clrMapOvr>
  <p:transition spd="slow">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solidFill>
                  <a:srgbClr val="FFFF00"/>
                </a:solidFill>
              </a:rPr>
              <a:t>System Test </a:t>
            </a:r>
            <a:r>
              <a:rPr lang="en-US" sz="2000" dirty="0" smtClean="0"/>
              <a: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115</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115</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5 –</a:t>
            </a:r>
          </a:p>
          <a:p>
            <a:pPr algn="ctr">
              <a:buFont typeface="Symbol" pitchFamily="18" charset="2"/>
              <a:buNone/>
              <a:defRPr/>
            </a:pPr>
            <a:r>
              <a:rPr lang="en-US" sz="4000" b="1" dirty="0" smtClean="0">
                <a:solidFill>
                  <a:srgbClr val="FFFF00"/>
                </a:solidFill>
                <a:latin typeface="Book Antiqua" pitchFamily="18" charset="0"/>
              </a:rPr>
              <a:t>System Test</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endParaRPr lang="en-US" b="1" dirty="0" smtClean="0">
              <a:solidFill>
                <a:srgbClr val="FAFD00"/>
              </a:solidFill>
              <a:latin typeface="Book Antiqua" pitchFamily="18" charset="0"/>
            </a:endParaRPr>
          </a:p>
          <a:p>
            <a:pPr algn="ctr">
              <a:lnSpc>
                <a:spcPct val="85000"/>
              </a:lnSpc>
              <a:spcBef>
                <a:spcPct val="0"/>
              </a:spcBef>
              <a:buClrTx/>
              <a:buSzTx/>
              <a:buFontTx/>
              <a:buNone/>
              <a:defRPr/>
            </a:pPr>
            <a:r>
              <a:rPr lang="en-US" b="1" dirty="0" smtClean="0">
                <a:solidFill>
                  <a:srgbClr val="FAFD00"/>
                </a:solidFill>
                <a:latin typeface="Book Antiqua" pitchFamily="18" charset="0"/>
              </a:rPr>
              <a:t>Rao </a:t>
            </a:r>
            <a:r>
              <a:rPr lang="en-US" b="1" dirty="0" err="1" smtClean="0">
                <a:solidFill>
                  <a:srgbClr val="FAFD00"/>
                </a:solidFill>
                <a:latin typeface="Book Antiqua" pitchFamily="18" charset="0"/>
              </a:rPr>
              <a:t>Venkata</a:t>
            </a:r>
            <a:endParaRPr lang="en-US" b="1" dirty="0" smtClean="0">
              <a:solidFill>
                <a:srgbClr val="FAFD00"/>
              </a:solidFill>
              <a:latin typeface="Book Antiqua" pitchFamily="18" charset="0"/>
            </a:endParaRP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 y="0"/>
            <a:ext cx="9138275" cy="6848707"/>
          </a:xfrm>
          <a:prstGeom prst="rect">
            <a:avLst/>
          </a:prstGeom>
        </p:spPr>
      </p:pic>
      <p:sp>
        <p:nvSpPr>
          <p:cNvPr id="2" name="Title 1"/>
          <p:cNvSpPr>
            <a:spLocks noGrp="1"/>
          </p:cNvSpPr>
          <p:nvPr>
            <p:ph type="title"/>
          </p:nvPr>
        </p:nvSpPr>
        <p:spPr>
          <a:xfrm>
            <a:off x="685800" y="0"/>
            <a:ext cx="7848600" cy="1524000"/>
          </a:xfrm>
        </p:spPr>
        <p:txBody>
          <a:bodyPr/>
          <a:lstStyle/>
          <a:p>
            <a:r>
              <a:rPr lang="en-US" dirty="0" smtClean="0"/>
              <a:t>System Test</a:t>
            </a:r>
            <a:br>
              <a:rPr lang="en-US" dirty="0" smtClean="0"/>
            </a:br>
            <a:r>
              <a:rPr lang="en-US" dirty="0" smtClean="0"/>
              <a:t>Objectives</a:t>
            </a:r>
            <a:endParaRPr lang="en-US" dirty="0"/>
          </a:p>
        </p:txBody>
      </p:sp>
      <p:sp>
        <p:nvSpPr>
          <p:cNvPr id="3" name="Content Placeholder 2"/>
          <p:cNvSpPr>
            <a:spLocks noGrp="1"/>
          </p:cNvSpPr>
          <p:nvPr>
            <p:ph idx="1"/>
          </p:nvPr>
        </p:nvSpPr>
        <p:spPr/>
        <p:txBody>
          <a:bodyPr/>
          <a:lstStyle/>
          <a:p>
            <a:r>
              <a:rPr lang="en-US" dirty="0" smtClean="0">
                <a:latin typeface="Calibri" pitchFamily="34" charset="0"/>
              </a:rPr>
              <a:t>Ensure that all requirements specified for the product processing system and products are satisfied, and the products meet the users’ needs and expectations.</a:t>
            </a:r>
          </a:p>
          <a:p>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117</a:t>
            </a:fld>
            <a:endParaRPr lang="en-US"/>
          </a:p>
        </p:txBody>
      </p:sp>
    </p:spTree>
    <p:extLst>
      <p:ext uri="{BB962C8B-B14F-4D97-AF65-F5344CB8AC3E}">
        <p14:creationId xmlns:p14="http://schemas.microsoft.com/office/powerpoint/2010/main" val="33807876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 </a:t>
            </a:r>
            <a:br>
              <a:rPr lang="en-US" dirty="0" smtClean="0"/>
            </a:br>
            <a:r>
              <a:rPr lang="en-US" dirty="0" smtClean="0"/>
              <a:t>Description</a:t>
            </a:r>
            <a:endParaRPr lang="en-US" dirty="0"/>
          </a:p>
        </p:txBody>
      </p:sp>
      <p:sp>
        <p:nvSpPr>
          <p:cNvPr id="3" name="Content Placeholder 2"/>
          <p:cNvSpPr>
            <a:spLocks noGrp="1"/>
          </p:cNvSpPr>
          <p:nvPr>
            <p:ph idx="1"/>
          </p:nvPr>
        </p:nvSpPr>
        <p:spPr/>
        <p:txBody>
          <a:bodyPr/>
          <a:lstStyle/>
          <a:p>
            <a:pPr>
              <a:defRPr/>
            </a:pPr>
            <a:r>
              <a:rPr lang="en-US" dirty="0" smtClean="0"/>
              <a:t>Each test has been done following the scenario</a:t>
            </a:r>
          </a:p>
          <a:p>
            <a:pPr lvl="1">
              <a:defRPr/>
            </a:pPr>
            <a:r>
              <a:rPr lang="en-US" dirty="0" smtClean="0"/>
              <a:t>Describe the test item</a:t>
            </a:r>
          </a:p>
          <a:p>
            <a:pPr lvl="1">
              <a:defRPr/>
            </a:pPr>
            <a:r>
              <a:rPr lang="en-US" dirty="0" smtClean="0"/>
              <a:t>Show scheduled execution times (</a:t>
            </a:r>
            <a:r>
              <a:rPr lang="en-US" dirty="0" err="1" smtClean="0"/>
              <a:t>cron</a:t>
            </a:r>
            <a:r>
              <a:rPr lang="en-US" dirty="0" smtClean="0"/>
              <a:t> schedule)</a:t>
            </a:r>
          </a:p>
          <a:p>
            <a:pPr lvl="1">
              <a:defRPr/>
            </a:pPr>
            <a:r>
              <a:rPr lang="en-US" dirty="0" smtClean="0"/>
              <a:t>Show directory listing of output files indicating the file creation time is consistent with the scheduled execution time</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118</a:t>
            </a:fld>
            <a:endParaRPr lang="en-US"/>
          </a:p>
        </p:txBody>
      </p:sp>
    </p:spTree>
    <p:extLst>
      <p:ext uri="{BB962C8B-B14F-4D97-AF65-F5344CB8AC3E}">
        <p14:creationId xmlns:p14="http://schemas.microsoft.com/office/powerpoint/2010/main" val="41169275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5400" b="1" dirty="0" smtClean="0"/>
              <a:t>System Test</a:t>
            </a:r>
            <a:br>
              <a:rPr lang="en-US" sz="5400" b="1" dirty="0" smtClean="0"/>
            </a:br>
            <a:r>
              <a:rPr lang="en-US" dirty="0" smtClean="0"/>
              <a:t>Test Environment</a:t>
            </a:r>
            <a:endParaRPr lang="en-US" dirty="0"/>
          </a:p>
        </p:txBody>
      </p:sp>
      <p:sp>
        <p:nvSpPr>
          <p:cNvPr id="3" name="Content Placeholder 2"/>
          <p:cNvSpPr>
            <a:spLocks noGrp="1"/>
          </p:cNvSpPr>
          <p:nvPr>
            <p:ph idx="1"/>
          </p:nvPr>
        </p:nvSpPr>
        <p:spPr/>
        <p:txBody>
          <a:bodyPr/>
          <a:lstStyle/>
          <a:p>
            <a:pPr>
              <a:lnSpc>
                <a:spcPct val="80000"/>
              </a:lnSpc>
              <a:defRPr/>
            </a:pPr>
            <a:r>
              <a:rPr lang="en-US" sz="2000" dirty="0" smtClean="0"/>
              <a:t>The  system test was done at OSPO</a:t>
            </a:r>
          </a:p>
          <a:p>
            <a:pPr lvl="1">
              <a:lnSpc>
                <a:spcPct val="80000"/>
              </a:lnSpc>
              <a:defRPr/>
            </a:pPr>
            <a:r>
              <a:rPr lang="en-US" sz="1800" dirty="0" smtClean="0">
                <a:latin typeface="Calibri" pitchFamily="34" charset="0"/>
              </a:rPr>
              <a:t>6  CPUs</a:t>
            </a:r>
          </a:p>
          <a:p>
            <a:pPr lvl="1">
              <a:lnSpc>
                <a:spcPct val="80000"/>
              </a:lnSpc>
              <a:defRPr/>
            </a:pPr>
            <a:r>
              <a:rPr lang="en-US" sz="1800" dirty="0" smtClean="0">
                <a:latin typeface="Calibri" pitchFamily="34" charset="0"/>
              </a:rPr>
              <a:t>2.0 GHz</a:t>
            </a:r>
          </a:p>
          <a:p>
            <a:pPr lvl="1">
              <a:lnSpc>
                <a:spcPct val="80000"/>
              </a:lnSpc>
              <a:defRPr/>
            </a:pPr>
            <a:r>
              <a:rPr lang="en-US" sz="1800" dirty="0" smtClean="0">
                <a:latin typeface="Calibri" pitchFamily="34" charset="0"/>
              </a:rPr>
              <a:t>16 GB memory</a:t>
            </a:r>
          </a:p>
          <a:p>
            <a:pPr lvl="1">
              <a:lnSpc>
                <a:spcPct val="80000"/>
              </a:lnSpc>
              <a:defRPr/>
            </a:pPr>
            <a:r>
              <a:rPr lang="en-US" sz="1800" dirty="0">
                <a:latin typeface="Calibri" pitchFamily="34" charset="0"/>
              </a:rPr>
              <a:t>4</a:t>
            </a:r>
            <a:r>
              <a:rPr lang="en-US" sz="1800" dirty="0" smtClean="0">
                <a:latin typeface="Calibri" pitchFamily="34" charset="0"/>
              </a:rPr>
              <a:t>00 GB additional disk space</a:t>
            </a:r>
          </a:p>
          <a:p>
            <a:pPr lvl="1">
              <a:lnSpc>
                <a:spcPct val="80000"/>
              </a:lnSpc>
              <a:defRPr/>
            </a:pPr>
            <a:r>
              <a:rPr lang="en-US" sz="1800" dirty="0" err="1" smtClean="0">
                <a:latin typeface="Calibri" pitchFamily="34" charset="0"/>
              </a:rPr>
              <a:t>gcc</a:t>
            </a:r>
            <a:r>
              <a:rPr lang="en-US" sz="1800" dirty="0" smtClean="0">
                <a:latin typeface="Calibri" pitchFamily="34" charset="0"/>
              </a:rPr>
              <a:t>  </a:t>
            </a:r>
          </a:p>
          <a:p>
            <a:pPr lvl="1">
              <a:lnSpc>
                <a:spcPct val="80000"/>
              </a:lnSpc>
              <a:defRPr/>
            </a:pPr>
            <a:r>
              <a:rPr lang="en-US" sz="1800" dirty="0" smtClean="0">
                <a:latin typeface="Calibri" pitchFamily="34" charset="0"/>
              </a:rPr>
              <a:t>PERL</a:t>
            </a:r>
          </a:p>
          <a:p>
            <a:pPr lvl="1">
              <a:lnSpc>
                <a:spcPct val="80000"/>
              </a:lnSpc>
              <a:defRPr/>
            </a:pPr>
            <a:endParaRPr lang="en-US" sz="2000" dirty="0" smtClean="0">
              <a:latin typeface="Calibri" pitchFamily="34" charset="0"/>
            </a:endParaRPr>
          </a:p>
          <a:p>
            <a:pPr>
              <a:lnSpc>
                <a:spcPct val="80000"/>
              </a:lnSpc>
              <a:defRPr/>
            </a:pPr>
            <a:r>
              <a:rPr lang="en-US" sz="2000" dirty="0" err="1" smtClean="0"/>
              <a:t>NetCDF</a:t>
            </a:r>
            <a:r>
              <a:rPr lang="en-US" sz="2000" dirty="0" smtClean="0"/>
              <a:t>, GRIB2 and HDF5 lib were installed</a:t>
            </a:r>
          </a:p>
          <a:p>
            <a:pPr lvl="1">
              <a:lnSpc>
                <a:spcPct val="80000"/>
              </a:lnSpc>
              <a:defRPr/>
            </a:pPr>
            <a:endParaRPr lang="en-US" sz="1800" dirty="0" smtClean="0">
              <a:latin typeface="Calibri" pitchFamily="34" charset="0"/>
            </a:endParaRPr>
          </a:p>
          <a:p>
            <a:pPr lvl="1">
              <a:lnSpc>
                <a:spcPct val="80000"/>
              </a:lnSpc>
              <a:defRPr/>
            </a:pPr>
            <a:r>
              <a:rPr lang="en-US" sz="1800" dirty="0" err="1" smtClean="0">
                <a:latin typeface="Calibri" pitchFamily="34" charset="0"/>
              </a:rPr>
              <a:t>NetCDF</a:t>
            </a:r>
            <a:r>
              <a:rPr lang="en-US" sz="1800" dirty="0" smtClean="0">
                <a:latin typeface="Calibri" pitchFamily="34" charset="0"/>
              </a:rPr>
              <a:t> version 4.2</a:t>
            </a:r>
          </a:p>
          <a:p>
            <a:pPr lvl="1">
              <a:lnSpc>
                <a:spcPct val="80000"/>
              </a:lnSpc>
              <a:defRPr/>
            </a:pPr>
            <a:r>
              <a:rPr lang="en-US" sz="1800" dirty="0" smtClean="0">
                <a:latin typeface="Calibri" pitchFamily="34" charset="0"/>
              </a:rPr>
              <a:t>HDF5 version 1.8.7</a:t>
            </a:r>
          </a:p>
          <a:p>
            <a:pPr lvl="1">
              <a:lnSpc>
                <a:spcPct val="80000"/>
              </a:lnSpc>
              <a:defRPr/>
            </a:pPr>
            <a:r>
              <a:rPr lang="en-US" sz="1800" dirty="0" smtClean="0">
                <a:latin typeface="Calibri" pitchFamily="34" charset="0"/>
              </a:rPr>
              <a:t>HDF4 </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119</a:t>
            </a:fld>
            <a:endParaRPr lang="en-US"/>
          </a:p>
        </p:txBody>
      </p:sp>
    </p:spTree>
    <p:extLst>
      <p:ext uri="{BB962C8B-B14F-4D97-AF65-F5344CB8AC3E}">
        <p14:creationId xmlns:p14="http://schemas.microsoft.com/office/powerpoint/2010/main" val="245885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a:t>
            </a:r>
            <a:r>
              <a:rPr lang="en-US" dirty="0" smtClean="0"/>
              <a:t>RR Exit Criteria</a:t>
            </a:r>
            <a:endParaRPr lang="en-US"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endParaRPr lang="en-US" dirty="0" smtClean="0"/>
          </a:p>
          <a:p>
            <a:endParaRPr lang="en-US" dirty="0"/>
          </a:p>
          <a:p>
            <a:r>
              <a:rPr lang="en-US" dirty="0" smtClean="0"/>
              <a:t>GET-D </a:t>
            </a:r>
            <a:r>
              <a:rPr lang="en-US" dirty="0"/>
              <a:t>O</a:t>
            </a:r>
            <a:r>
              <a:rPr lang="en-US" dirty="0" smtClean="0"/>
              <a:t>RR Report</a:t>
            </a:r>
          </a:p>
          <a:p>
            <a:pPr lvl="1"/>
            <a:r>
              <a:rPr lang="en-US" dirty="0" smtClean="0"/>
              <a:t>The report will contain:</a:t>
            </a:r>
          </a:p>
          <a:p>
            <a:pPr lvl="2"/>
            <a:r>
              <a:rPr lang="en-US" dirty="0" smtClean="0"/>
              <a:t>Actions</a:t>
            </a:r>
          </a:p>
          <a:p>
            <a:pPr lvl="2"/>
            <a:r>
              <a:rPr lang="en-US" dirty="0" smtClean="0"/>
              <a:t>Comments</a:t>
            </a:r>
          </a:p>
          <a:p>
            <a:pPr lvl="2"/>
            <a:r>
              <a:rPr lang="en-US" dirty="0" smtClean="0"/>
              <a:t>ARR presentation</a:t>
            </a:r>
          </a:p>
          <a:p>
            <a:endParaRPr lang="en-US" dirty="0" smtClean="0"/>
          </a:p>
          <a:p>
            <a:r>
              <a:rPr lang="en-US" dirty="0" smtClean="0"/>
              <a:t>Updated GET-D Review Item Disposition (RID) spreadsheet.</a:t>
            </a:r>
          </a:p>
          <a:p>
            <a:endParaRPr lang="en-US" dirty="0" smtClean="0"/>
          </a:p>
          <a:p>
            <a:r>
              <a:rPr lang="en-US" dirty="0" smtClean="0"/>
              <a:t>Updated GET-D Requirements Allocation Document (RAD)</a:t>
            </a:r>
          </a:p>
          <a:p>
            <a:endParaRPr lang="en-US" dirty="0"/>
          </a:p>
        </p:txBody>
      </p:sp>
    </p:spTree>
    <p:extLst>
      <p:ext uri="{BB962C8B-B14F-4D97-AF65-F5344CB8AC3E}">
        <p14:creationId xmlns:p14="http://schemas.microsoft.com/office/powerpoint/2010/main" val="17145425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305800" cy="944562"/>
          </a:xfrm>
        </p:spPr>
        <p:txBody>
          <a:bodyPr/>
          <a:lstStyle/>
          <a:p>
            <a:r>
              <a:rPr lang="en-US" sz="5400" b="1" dirty="0" smtClean="0"/>
              <a:t>System Test</a:t>
            </a:r>
            <a:br>
              <a:rPr lang="en-US" sz="5400" b="1" dirty="0" smtClean="0"/>
            </a:br>
            <a:r>
              <a:rPr lang="en-US" dirty="0" smtClean="0"/>
              <a:t>Software installation</a:t>
            </a:r>
            <a:endParaRPr lang="en-US" dirty="0"/>
          </a:p>
        </p:txBody>
      </p:sp>
      <p:sp>
        <p:nvSpPr>
          <p:cNvPr id="3" name="Content Placeholder 2"/>
          <p:cNvSpPr>
            <a:spLocks noGrp="1"/>
          </p:cNvSpPr>
          <p:nvPr>
            <p:ph idx="1"/>
          </p:nvPr>
        </p:nvSpPr>
        <p:spPr/>
        <p:txBody>
          <a:bodyPr/>
          <a:lstStyle/>
          <a:p>
            <a:pPr>
              <a:lnSpc>
                <a:spcPct val="80000"/>
              </a:lnSpc>
              <a:defRPr/>
            </a:pPr>
            <a:r>
              <a:rPr lang="en-US" sz="2000" dirty="0" smtClean="0"/>
              <a:t>The GET-D software was written in FORTRAN 90</a:t>
            </a:r>
          </a:p>
          <a:p>
            <a:pPr>
              <a:lnSpc>
                <a:spcPct val="80000"/>
              </a:lnSpc>
              <a:defRPr/>
            </a:pPr>
            <a:r>
              <a:rPr lang="en-US" sz="2000" dirty="0" smtClean="0"/>
              <a:t>To install the source codes, copy the following directories (delivered as a tar file)</a:t>
            </a:r>
          </a:p>
          <a:p>
            <a:pPr lvl="1">
              <a:lnSpc>
                <a:spcPct val="80000"/>
              </a:lnSpc>
              <a:defRPr/>
            </a:pPr>
            <a:r>
              <a:rPr lang="en-US" sz="1800" dirty="0" smtClean="0">
                <a:latin typeface="Calibri" pitchFamily="34" charset="0"/>
              </a:rPr>
              <a:t>GETD/</a:t>
            </a:r>
            <a:r>
              <a:rPr lang="en-US" sz="1800" dirty="0" err="1" smtClean="0">
                <a:latin typeface="Calibri" pitchFamily="34" charset="0"/>
              </a:rPr>
              <a:t>src</a:t>
            </a:r>
            <a:endParaRPr lang="en-US" sz="1800" dirty="0" smtClean="0">
              <a:latin typeface="Calibri" pitchFamily="34" charset="0"/>
            </a:endParaRPr>
          </a:p>
          <a:p>
            <a:pPr lvl="1">
              <a:lnSpc>
                <a:spcPct val="80000"/>
              </a:lnSpc>
              <a:defRPr/>
            </a:pPr>
            <a:r>
              <a:rPr lang="en-US" sz="1800" dirty="0" smtClean="0">
                <a:latin typeface="Calibri" pitchFamily="34" charset="0"/>
              </a:rPr>
              <a:t>GETD/</a:t>
            </a:r>
            <a:r>
              <a:rPr lang="en-US" sz="1800" dirty="0" err="1" smtClean="0">
                <a:latin typeface="Calibri" pitchFamily="34" charset="0"/>
              </a:rPr>
              <a:t>script_files</a:t>
            </a:r>
            <a:endParaRPr lang="en-US" sz="1800" dirty="0" smtClean="0">
              <a:latin typeface="Calibri" pitchFamily="34" charset="0"/>
            </a:endParaRPr>
          </a:p>
          <a:p>
            <a:pPr lvl="1">
              <a:lnSpc>
                <a:spcPct val="80000"/>
              </a:lnSpc>
              <a:defRPr/>
            </a:pPr>
            <a:r>
              <a:rPr lang="en-US" sz="1800" dirty="0" smtClean="0">
                <a:latin typeface="Calibri" pitchFamily="34" charset="0"/>
              </a:rPr>
              <a:t>GETD/</a:t>
            </a:r>
            <a:r>
              <a:rPr lang="en-US" sz="1800" dirty="0" err="1" smtClean="0">
                <a:latin typeface="Calibri" pitchFamily="34" charset="0"/>
              </a:rPr>
              <a:t>lib_packages</a:t>
            </a:r>
            <a:endParaRPr lang="en-US" sz="1800" dirty="0" smtClean="0">
              <a:latin typeface="Calibri" pitchFamily="34" charset="0"/>
            </a:endParaRPr>
          </a:p>
          <a:p>
            <a:pPr lvl="1">
              <a:lnSpc>
                <a:spcPct val="80000"/>
              </a:lnSpc>
              <a:defRPr/>
            </a:pPr>
            <a:r>
              <a:rPr lang="en-US" sz="1800" dirty="0" smtClean="0">
                <a:latin typeface="Calibri" pitchFamily="34" charset="0"/>
              </a:rPr>
              <a:t>GETD/IDL</a:t>
            </a:r>
          </a:p>
          <a:p>
            <a:pPr>
              <a:lnSpc>
                <a:spcPct val="80000"/>
              </a:lnSpc>
              <a:defRPr/>
            </a:pPr>
            <a:r>
              <a:rPr lang="en-US" sz="2000" dirty="0" smtClean="0"/>
              <a:t>Install the libraries</a:t>
            </a:r>
          </a:p>
          <a:p>
            <a:pPr lvl="1">
              <a:lnSpc>
                <a:spcPct val="80000"/>
              </a:lnSpc>
              <a:defRPr/>
            </a:pPr>
            <a:r>
              <a:rPr lang="en-US" sz="1800" dirty="0" smtClean="0">
                <a:latin typeface="Calibri" pitchFamily="34" charset="0"/>
              </a:rPr>
              <a:t>Follow the instructions in the GETD/</a:t>
            </a:r>
            <a:r>
              <a:rPr lang="en-US" sz="1800" dirty="0" err="1" smtClean="0">
                <a:latin typeface="Calibri" pitchFamily="34" charset="0"/>
              </a:rPr>
              <a:t>lib_packages</a:t>
            </a:r>
            <a:r>
              <a:rPr lang="en-US" sz="1800" dirty="0" smtClean="0">
                <a:latin typeface="Calibri" pitchFamily="34" charset="0"/>
              </a:rPr>
              <a:t>/README to install all the libraries needed for GETD.</a:t>
            </a:r>
          </a:p>
          <a:p>
            <a:pPr>
              <a:lnSpc>
                <a:spcPct val="80000"/>
              </a:lnSpc>
              <a:defRPr/>
            </a:pPr>
            <a:r>
              <a:rPr lang="en-US" sz="2000" dirty="0" smtClean="0"/>
              <a:t>Compile the source codes</a:t>
            </a:r>
          </a:p>
          <a:p>
            <a:pPr lvl="1">
              <a:lnSpc>
                <a:spcPct val="80000"/>
              </a:lnSpc>
              <a:defRPr/>
            </a:pPr>
            <a:r>
              <a:rPr lang="en-US" sz="1800" dirty="0" err="1" smtClean="0">
                <a:latin typeface="Calibri" pitchFamily="34" charset="0"/>
              </a:rPr>
              <a:t>cd</a:t>
            </a:r>
            <a:r>
              <a:rPr lang="en-US" sz="1800" dirty="0" smtClean="0">
                <a:latin typeface="Calibri" pitchFamily="34" charset="0"/>
              </a:rPr>
              <a:t> GETD/</a:t>
            </a:r>
            <a:r>
              <a:rPr lang="en-US" sz="1800" dirty="0" err="1" smtClean="0">
                <a:latin typeface="Calibri" pitchFamily="34" charset="0"/>
              </a:rPr>
              <a:t>src</a:t>
            </a:r>
            <a:r>
              <a:rPr lang="en-US" sz="1800" dirty="0" smtClean="0">
                <a:latin typeface="Calibri" pitchFamily="34" charset="0"/>
              </a:rPr>
              <a:t>/make</a:t>
            </a:r>
          </a:p>
          <a:p>
            <a:pPr lvl="1">
              <a:lnSpc>
                <a:spcPct val="80000"/>
              </a:lnSpc>
              <a:defRPr/>
            </a:pPr>
            <a:r>
              <a:rPr lang="en-US" sz="1800" dirty="0" smtClean="0">
                <a:latin typeface="Calibri" pitchFamily="34" charset="0"/>
              </a:rPr>
              <a:t>Change the paths of libraries in “</a:t>
            </a:r>
            <a:r>
              <a:rPr lang="en-US" sz="1800" dirty="0" err="1" smtClean="0">
                <a:latin typeface="Calibri" pitchFamily="34" charset="0"/>
              </a:rPr>
              <a:t>Makefile</a:t>
            </a:r>
            <a:r>
              <a:rPr lang="en-US" sz="1800" dirty="0" smtClean="0">
                <a:latin typeface="Calibri" pitchFamily="34" charset="0"/>
              </a:rPr>
              <a:t>”</a:t>
            </a:r>
          </a:p>
          <a:p>
            <a:pPr lvl="1">
              <a:lnSpc>
                <a:spcPct val="80000"/>
              </a:lnSpc>
              <a:defRPr/>
            </a:pPr>
            <a:r>
              <a:rPr lang="en-US" sz="1800" dirty="0" smtClean="0">
                <a:latin typeface="Calibri" pitchFamily="34" charset="0"/>
              </a:rPr>
              <a:t>Run command “make” from directory “GETD/</a:t>
            </a:r>
            <a:r>
              <a:rPr lang="en-US" sz="1800" dirty="0" err="1" smtClean="0">
                <a:latin typeface="Calibri" pitchFamily="34" charset="0"/>
              </a:rPr>
              <a:t>src</a:t>
            </a:r>
            <a:r>
              <a:rPr lang="en-US" sz="1800" dirty="0" smtClean="0">
                <a:latin typeface="Calibri" pitchFamily="34" charset="0"/>
              </a:rPr>
              <a:t>/make”</a:t>
            </a:r>
          </a:p>
          <a:p>
            <a:pPr lvl="1">
              <a:lnSpc>
                <a:spcPct val="80000"/>
              </a:lnSpc>
              <a:defRPr/>
            </a:pPr>
            <a:r>
              <a:rPr lang="en-US" sz="1800" dirty="0" smtClean="0">
                <a:latin typeface="Calibri" pitchFamily="34" charset="0"/>
              </a:rPr>
              <a:t>The executables will be under “/data2/</a:t>
            </a:r>
            <a:r>
              <a:rPr lang="en-US" sz="1800" dirty="0" err="1" smtClean="0">
                <a:latin typeface="Calibri" pitchFamily="34" charset="0"/>
              </a:rPr>
              <a:t>Pgetd</a:t>
            </a:r>
            <a:r>
              <a:rPr lang="en-US" sz="1800" dirty="0" smtClean="0">
                <a:latin typeface="Calibri" pitchFamily="34" charset="0"/>
              </a:rPr>
              <a:t>/run”</a:t>
            </a:r>
            <a:endParaRPr lang="en-US" sz="2000" dirty="0" smtClean="0">
              <a:latin typeface="Calibri" pitchFamily="34" charset="0"/>
            </a:endParaRPr>
          </a:p>
          <a:p>
            <a:pPr lvl="1">
              <a:lnSpc>
                <a:spcPct val="80000"/>
              </a:lnSpc>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120</a:t>
            </a:fld>
            <a:endParaRPr lang="en-US" dirty="0"/>
          </a:p>
        </p:txBody>
      </p:sp>
    </p:spTree>
    <p:extLst>
      <p:ext uri="{BB962C8B-B14F-4D97-AF65-F5344CB8AC3E}">
        <p14:creationId xmlns:p14="http://schemas.microsoft.com/office/powerpoint/2010/main" val="33811405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305800" cy="944562"/>
          </a:xfrm>
        </p:spPr>
        <p:txBody>
          <a:bodyPr/>
          <a:lstStyle/>
          <a:p>
            <a:r>
              <a:rPr lang="en-US" sz="5400" b="1" dirty="0" smtClean="0"/>
              <a:t>System Test</a:t>
            </a:r>
            <a:br>
              <a:rPr lang="en-US" sz="5400" b="1" dirty="0" smtClean="0"/>
            </a:br>
            <a:r>
              <a:rPr lang="en-US" dirty="0" smtClean="0"/>
              <a:t>Software installation</a:t>
            </a:r>
            <a:endParaRPr lang="en-US" dirty="0"/>
          </a:p>
        </p:txBody>
      </p:sp>
      <p:sp>
        <p:nvSpPr>
          <p:cNvPr id="3" name="Content Placeholder 2"/>
          <p:cNvSpPr>
            <a:spLocks noGrp="1"/>
          </p:cNvSpPr>
          <p:nvPr>
            <p:ph idx="1"/>
          </p:nvPr>
        </p:nvSpPr>
        <p:spPr>
          <a:xfrm>
            <a:off x="609600" y="2286000"/>
            <a:ext cx="7848600" cy="4114800"/>
          </a:xfrm>
        </p:spPr>
        <p:txBody>
          <a:bodyPr/>
          <a:lstStyle/>
          <a:p>
            <a:pPr lvl="0"/>
            <a:r>
              <a:rPr lang="en-US" dirty="0" smtClean="0"/>
              <a:t>Run the scripts</a:t>
            </a:r>
          </a:p>
          <a:p>
            <a:pPr lvl="1"/>
            <a:r>
              <a:rPr lang="en-US" sz="1800" dirty="0" smtClean="0"/>
              <a:t>Modify the paths of libraries and input/output data in CSHELL scripts under </a:t>
            </a:r>
            <a:r>
              <a:rPr lang="en-US" sz="1800" dirty="0" smtClean="0">
                <a:latin typeface="Calibri" pitchFamily="34" charset="0"/>
              </a:rPr>
              <a:t>“~/GETD/</a:t>
            </a:r>
            <a:r>
              <a:rPr lang="en-US" sz="1800" dirty="0" err="1" smtClean="0">
                <a:latin typeface="Calibri" pitchFamily="34" charset="0"/>
              </a:rPr>
              <a:t>script_files</a:t>
            </a:r>
            <a:r>
              <a:rPr lang="en-US" sz="1800" dirty="0" smtClean="0">
                <a:latin typeface="Calibri" pitchFamily="34" charset="0"/>
              </a:rPr>
              <a:t>/”.</a:t>
            </a:r>
            <a:endParaRPr lang="en-US" sz="1800" dirty="0" smtClean="0"/>
          </a:p>
          <a:p>
            <a:pPr lvl="1"/>
            <a:r>
              <a:rPr lang="en-US" sz="1800" dirty="0" smtClean="0"/>
              <a:t>Scripts for daily procedure “</a:t>
            </a:r>
            <a:r>
              <a:rPr lang="en-US" sz="1800" dirty="0" err="1" smtClean="0"/>
              <a:t>run_GETD_by_doy.csh</a:t>
            </a:r>
            <a:r>
              <a:rPr lang="en-US" sz="1800" dirty="0" smtClean="0"/>
              <a:t>” should be run under </a:t>
            </a:r>
            <a:r>
              <a:rPr lang="en-US" sz="1800" dirty="0" smtClean="0">
                <a:latin typeface="Calibri" pitchFamily="34" charset="0"/>
              </a:rPr>
              <a:t>“/data2/</a:t>
            </a:r>
            <a:r>
              <a:rPr lang="en-US" sz="1800" dirty="0" err="1" smtClean="0">
                <a:latin typeface="Calibri" pitchFamily="34" charset="0"/>
              </a:rPr>
              <a:t>Pgetd</a:t>
            </a:r>
            <a:r>
              <a:rPr lang="en-US" sz="1800" dirty="0" smtClean="0">
                <a:latin typeface="Calibri" pitchFamily="34" charset="0"/>
              </a:rPr>
              <a:t>/run” directory.</a:t>
            </a:r>
          </a:p>
          <a:p>
            <a:pPr lvl="1"/>
            <a:endParaRPr lang="en-US" sz="1800" dirty="0" smtClean="0"/>
          </a:p>
          <a:p>
            <a:pPr lvl="1">
              <a:lnSpc>
                <a:spcPct val="80000"/>
              </a:lnSpc>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121</a:t>
            </a:fld>
            <a:endParaRPr lang="en-US" dirty="0"/>
          </a:p>
        </p:txBody>
      </p:sp>
    </p:spTree>
    <p:extLst>
      <p:ext uri="{BB962C8B-B14F-4D97-AF65-F5344CB8AC3E}">
        <p14:creationId xmlns:p14="http://schemas.microsoft.com/office/powerpoint/2010/main" val="30012209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5400" b="1" dirty="0" smtClean="0"/>
              <a:t>System Test</a:t>
            </a:r>
            <a:br>
              <a:rPr lang="en-US" sz="5400" b="1" dirty="0" smtClean="0"/>
            </a:br>
            <a:r>
              <a:rPr lang="en-US" dirty="0" smtClean="0"/>
              <a:t>Test Items</a:t>
            </a:r>
            <a:endParaRPr lang="en-US" dirty="0"/>
          </a:p>
        </p:txBody>
      </p:sp>
      <p:sp>
        <p:nvSpPr>
          <p:cNvPr id="3" name="Content Placeholder 2"/>
          <p:cNvSpPr>
            <a:spLocks noGrp="1"/>
          </p:cNvSpPr>
          <p:nvPr>
            <p:ph idx="1"/>
          </p:nvPr>
        </p:nvSpPr>
        <p:spPr/>
        <p:txBody>
          <a:bodyPr/>
          <a:lstStyle/>
          <a:p>
            <a:r>
              <a:rPr lang="en-US" dirty="0" smtClean="0"/>
              <a:t>Daily GETD processing procedures</a:t>
            </a:r>
          </a:p>
          <a:p>
            <a:pPr lvl="1"/>
            <a:r>
              <a:rPr lang="en-US" sz="2400" dirty="0" smtClean="0"/>
              <a:t>Generate the meteorological inputs for the CFS inputs.</a:t>
            </a:r>
          </a:p>
          <a:p>
            <a:pPr lvl="1"/>
            <a:r>
              <a:rPr lang="en-US" sz="2400" dirty="0" smtClean="0"/>
              <a:t>Generate the clear sky morning land surface temperatures from GOES inputs.</a:t>
            </a:r>
          </a:p>
          <a:p>
            <a:pPr lvl="1"/>
            <a:r>
              <a:rPr lang="en-US" sz="2400" dirty="0" smtClean="0"/>
              <a:t>Generate the daily </a:t>
            </a:r>
            <a:r>
              <a:rPr lang="en-US" sz="2400" dirty="0" err="1" smtClean="0"/>
              <a:t>insolation</a:t>
            </a:r>
            <a:r>
              <a:rPr lang="en-US" sz="2400" dirty="0" smtClean="0"/>
              <a:t> from GSIP inputs.</a:t>
            </a:r>
          </a:p>
          <a:p>
            <a:pPr lvl="1"/>
            <a:r>
              <a:rPr lang="en-US" sz="2400" dirty="0" smtClean="0"/>
              <a:t>Generate the daily LAI from VIIRS inputs.</a:t>
            </a:r>
          </a:p>
          <a:p>
            <a:pPr lvl="1"/>
            <a:r>
              <a:rPr lang="en-US" sz="2400" dirty="0" smtClean="0"/>
              <a:t>Generate the daily </a:t>
            </a:r>
            <a:r>
              <a:rPr lang="en-US" sz="2400" dirty="0" err="1" smtClean="0"/>
              <a:t>Snowmask</a:t>
            </a:r>
            <a:r>
              <a:rPr lang="en-US" sz="2400" dirty="0" smtClean="0"/>
              <a:t> from IMS inputs.</a:t>
            </a:r>
          </a:p>
          <a:p>
            <a:pPr lvl="1"/>
            <a:r>
              <a:rPr lang="en-US" sz="2400" dirty="0" err="1" smtClean="0"/>
              <a:t>Genreate</a:t>
            </a:r>
            <a:r>
              <a:rPr lang="en-US" sz="2400" dirty="0" smtClean="0"/>
              <a:t> the daily ET and </a:t>
            </a:r>
            <a:r>
              <a:rPr lang="en-US" sz="2400" dirty="0" err="1" smtClean="0"/>
              <a:t>fPET</a:t>
            </a:r>
            <a:r>
              <a:rPr lang="en-US" sz="2400" dirty="0" smtClean="0"/>
              <a:t> from all the inputs.</a:t>
            </a:r>
          </a:p>
          <a:p>
            <a:pPr lvl="1"/>
            <a:r>
              <a:rPr lang="en-US" sz="2400" dirty="0" err="1" smtClean="0"/>
              <a:t>Genreate</a:t>
            </a:r>
            <a:r>
              <a:rPr lang="en-US" sz="2400" dirty="0" smtClean="0"/>
              <a:t> the daily 2, 4, 8, 12 weekly composite ESI from daily </a:t>
            </a:r>
            <a:r>
              <a:rPr lang="en-US" sz="2400" dirty="0" err="1" smtClean="0"/>
              <a:t>fPET</a:t>
            </a:r>
            <a:r>
              <a:rPr lang="en-US" sz="2400" dirty="0" smtClean="0"/>
              <a:t> and climatology data.</a:t>
            </a:r>
          </a:p>
          <a:p>
            <a:pPr lvl="1"/>
            <a:endParaRPr lang="en-US" sz="2400"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122</a:t>
            </a:fld>
            <a:endParaRPr lang="en-US" dirty="0"/>
          </a:p>
        </p:txBody>
      </p:sp>
    </p:spTree>
    <p:extLst>
      <p:ext uri="{BB962C8B-B14F-4D97-AF65-F5344CB8AC3E}">
        <p14:creationId xmlns:p14="http://schemas.microsoft.com/office/powerpoint/2010/main" val="38783668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System Test</a:t>
            </a:r>
            <a:br>
              <a:rPr lang="en-US" b="1" dirty="0" smtClean="0"/>
            </a:br>
            <a:r>
              <a:rPr lang="en-US" dirty="0" smtClean="0"/>
              <a:t>Test Items</a:t>
            </a:r>
            <a:endParaRPr lang="en-US" dirty="0"/>
          </a:p>
        </p:txBody>
      </p:sp>
      <p:sp>
        <p:nvSpPr>
          <p:cNvPr id="3" name="Content Placeholder 2"/>
          <p:cNvSpPr>
            <a:spLocks noGrp="1"/>
          </p:cNvSpPr>
          <p:nvPr>
            <p:ph idx="1"/>
          </p:nvPr>
        </p:nvSpPr>
        <p:spPr/>
        <p:txBody>
          <a:bodyPr/>
          <a:lstStyle/>
          <a:p>
            <a:r>
              <a:rPr lang="en-US" dirty="0" smtClean="0"/>
              <a:t>Daily inputs</a:t>
            </a:r>
          </a:p>
          <a:p>
            <a:pPr lvl="1"/>
            <a:r>
              <a:rPr lang="en-US" sz="2000" dirty="0" smtClean="0"/>
              <a:t>8 daily CFS GRIB2 files for two days.</a:t>
            </a:r>
          </a:p>
          <a:p>
            <a:pPr lvl="1"/>
            <a:r>
              <a:rPr lang="en-US" sz="2000" dirty="0" smtClean="0"/>
              <a:t>Daily GOES EAST and WEST image files from 3 bands.</a:t>
            </a:r>
          </a:p>
          <a:p>
            <a:pPr lvl="1"/>
            <a:r>
              <a:rPr lang="en-US" sz="2000" dirty="0" smtClean="0"/>
              <a:t>24 daily GSIP L2 NETCDF files for two days. </a:t>
            </a:r>
          </a:p>
          <a:p>
            <a:pPr lvl="1"/>
            <a:r>
              <a:rPr lang="en-US" sz="2000" dirty="0" smtClean="0"/>
              <a:t>VIIRS granules/GVF_EVI data files.</a:t>
            </a:r>
          </a:p>
          <a:p>
            <a:pPr lvl="1"/>
            <a:r>
              <a:rPr lang="en-US" sz="2000" dirty="0" smtClean="0"/>
              <a:t>1 snow mask file from IMS.</a:t>
            </a:r>
          </a:p>
          <a:p>
            <a:pPr lvl="1"/>
            <a:r>
              <a:rPr lang="en-US" sz="2000" dirty="0" smtClean="0"/>
              <a:t>Climatology files.</a:t>
            </a:r>
            <a:endParaRPr lang="en-US" dirty="0" smtClean="0"/>
          </a:p>
          <a:p>
            <a:r>
              <a:rPr lang="en-US" dirty="0" smtClean="0"/>
              <a:t>Daily outputs</a:t>
            </a:r>
          </a:p>
          <a:p>
            <a:pPr lvl="1"/>
            <a:r>
              <a:rPr lang="en-US" sz="1600" dirty="0" smtClean="0"/>
              <a:t>1 NETCDF file</a:t>
            </a:r>
          </a:p>
          <a:p>
            <a:pPr lvl="1"/>
            <a:r>
              <a:rPr lang="en-US" sz="1600" dirty="0" smtClean="0"/>
              <a:t>1 GRIB2 file</a:t>
            </a:r>
          </a:p>
          <a:p>
            <a:pPr lvl="1"/>
            <a:r>
              <a:rPr lang="en-US" sz="1600" dirty="0" smtClean="0"/>
              <a:t>1 </a:t>
            </a:r>
            <a:r>
              <a:rPr lang="en-US" sz="1600" dirty="0" err="1" smtClean="0"/>
              <a:t>Ascii</a:t>
            </a:r>
            <a:r>
              <a:rPr lang="en-US" sz="1600" dirty="0" smtClean="0"/>
              <a:t> file contains the statistics for the output variables</a:t>
            </a:r>
          </a:p>
          <a:p>
            <a:pPr lvl="1"/>
            <a:r>
              <a:rPr lang="en-US" sz="1600" dirty="0" smtClean="0"/>
              <a:t>4 PNG files for comparison</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123</a:t>
            </a:fld>
            <a:endParaRPr lang="en-US"/>
          </a:p>
        </p:txBody>
      </p:sp>
    </p:spTree>
    <p:extLst>
      <p:ext uri="{BB962C8B-B14F-4D97-AF65-F5344CB8AC3E}">
        <p14:creationId xmlns:p14="http://schemas.microsoft.com/office/powerpoint/2010/main" val="42256900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 </a:t>
            </a:r>
            <a:br>
              <a:rPr lang="en-US" dirty="0" smtClean="0"/>
            </a:br>
            <a:r>
              <a:rPr lang="en-US" dirty="0" smtClean="0"/>
              <a:t>Daily Procedure</a:t>
            </a:r>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124</a:t>
            </a:fld>
            <a:endParaRPr lang="en-US"/>
          </a:p>
        </p:txBody>
      </p:sp>
      <p:sp>
        <p:nvSpPr>
          <p:cNvPr id="5" name="TextBox 4"/>
          <p:cNvSpPr txBox="1"/>
          <p:nvPr/>
        </p:nvSpPr>
        <p:spPr>
          <a:xfrm>
            <a:off x="152400" y="1981200"/>
            <a:ext cx="4267200" cy="4401205"/>
          </a:xfrm>
          <a:prstGeom prst="rect">
            <a:avLst/>
          </a:prstGeom>
          <a:noFill/>
        </p:spPr>
        <p:txBody>
          <a:bodyPr wrap="square" rtlCol="0">
            <a:spAutoFit/>
          </a:bodyPr>
          <a:lstStyle/>
          <a:p>
            <a:r>
              <a:rPr lang="en-US" dirty="0" smtClean="0">
                <a:solidFill>
                  <a:srgbClr val="FFFFFF"/>
                </a:solidFill>
              </a:rPr>
              <a:t>STAR</a:t>
            </a:r>
          </a:p>
          <a:p>
            <a:r>
              <a:rPr lang="en-US" dirty="0" smtClean="0">
                <a:solidFill>
                  <a:srgbClr val="FFFFFF"/>
                </a:solidFill>
              </a:rPr>
              <a:t>Driven by </a:t>
            </a:r>
            <a:r>
              <a:rPr lang="en-US" dirty="0" err="1" smtClean="0">
                <a:solidFill>
                  <a:srgbClr val="FFFFFF"/>
                </a:solidFill>
              </a:rPr>
              <a:t>cron</a:t>
            </a:r>
            <a:r>
              <a:rPr lang="en-US" dirty="0" smtClean="0">
                <a:solidFill>
                  <a:srgbClr val="FFFFFF"/>
                </a:solidFill>
              </a:rPr>
              <a:t> job.</a:t>
            </a:r>
          </a:p>
          <a:p>
            <a:r>
              <a:rPr lang="en-US" dirty="0" smtClean="0">
                <a:solidFill>
                  <a:srgbClr val="FFFFFF"/>
                </a:solidFill>
              </a:rPr>
              <a:t>Determine working day by computer time.</a:t>
            </a:r>
          </a:p>
          <a:p>
            <a:r>
              <a:rPr lang="en-US" dirty="0" smtClean="0">
                <a:solidFill>
                  <a:srgbClr val="FFFFFF"/>
                </a:solidFill>
              </a:rPr>
              <a:t>Find paths from CSHELL scripts and</a:t>
            </a:r>
          </a:p>
          <a:p>
            <a:r>
              <a:rPr lang="en-US" dirty="0" smtClean="0">
                <a:solidFill>
                  <a:srgbClr val="FFFFFF"/>
                </a:solidFill>
              </a:rPr>
              <a:t>configure files.</a:t>
            </a:r>
          </a:p>
          <a:p>
            <a:endParaRPr lang="en-US" dirty="0" smtClean="0">
              <a:solidFill>
                <a:srgbClr val="FFFFFF"/>
              </a:solidFill>
            </a:endParaRPr>
          </a:p>
          <a:p>
            <a:r>
              <a:rPr lang="en-US" dirty="0" smtClean="0">
                <a:solidFill>
                  <a:srgbClr val="FFFFFF"/>
                </a:solidFill>
              </a:rPr>
              <a:t>Get other parameters from configure files.</a:t>
            </a:r>
          </a:p>
          <a:p>
            <a:endParaRPr lang="en-US" dirty="0" smtClean="0">
              <a:solidFill>
                <a:srgbClr val="FFFFFF"/>
              </a:solidFill>
            </a:endParaRPr>
          </a:p>
          <a:p>
            <a:r>
              <a:rPr lang="en-US" dirty="0" smtClean="0">
                <a:solidFill>
                  <a:srgbClr val="FFFFFF"/>
                </a:solidFill>
              </a:rPr>
              <a:t>Process the input data.</a:t>
            </a:r>
          </a:p>
          <a:p>
            <a:r>
              <a:rPr lang="en-US" dirty="0" smtClean="0">
                <a:solidFill>
                  <a:srgbClr val="FFFFFF"/>
                </a:solidFill>
              </a:rPr>
              <a:t>Generate the daily ET and </a:t>
            </a:r>
            <a:r>
              <a:rPr lang="en-US" dirty="0" err="1" smtClean="0">
                <a:solidFill>
                  <a:srgbClr val="FFFFFF"/>
                </a:solidFill>
              </a:rPr>
              <a:t>fPET</a:t>
            </a:r>
            <a:r>
              <a:rPr lang="en-US" dirty="0" smtClean="0">
                <a:solidFill>
                  <a:srgbClr val="FFFFFF"/>
                </a:solidFill>
              </a:rPr>
              <a:t> data.</a:t>
            </a:r>
          </a:p>
          <a:p>
            <a:r>
              <a:rPr lang="en-US" dirty="0" smtClean="0">
                <a:solidFill>
                  <a:srgbClr val="FFFFFF"/>
                </a:solidFill>
              </a:rPr>
              <a:t>Produce the composite weekly ESI outputs.</a:t>
            </a:r>
            <a:endParaRPr lang="en-US" dirty="0">
              <a:solidFill>
                <a:srgbClr val="FFFFFF"/>
              </a:solidFill>
            </a:endParaRPr>
          </a:p>
        </p:txBody>
      </p:sp>
      <p:sp>
        <p:nvSpPr>
          <p:cNvPr id="6" name="TextBox 5"/>
          <p:cNvSpPr txBox="1"/>
          <p:nvPr/>
        </p:nvSpPr>
        <p:spPr>
          <a:xfrm>
            <a:off x="5029200" y="1841242"/>
            <a:ext cx="4038600" cy="4708981"/>
          </a:xfrm>
          <a:prstGeom prst="rect">
            <a:avLst/>
          </a:prstGeom>
          <a:noFill/>
        </p:spPr>
        <p:txBody>
          <a:bodyPr wrap="square" rtlCol="0">
            <a:spAutoFit/>
          </a:bodyPr>
          <a:lstStyle/>
          <a:p>
            <a:r>
              <a:rPr lang="en-US" dirty="0" smtClean="0">
                <a:solidFill>
                  <a:srgbClr val="FFFFFF"/>
                </a:solidFill>
              </a:rPr>
              <a:t>OSPO</a:t>
            </a:r>
          </a:p>
          <a:p>
            <a:r>
              <a:rPr lang="en-US" dirty="0" smtClean="0">
                <a:solidFill>
                  <a:srgbClr val="FFFFFF"/>
                </a:solidFill>
              </a:rPr>
              <a:t>Driven by </a:t>
            </a:r>
            <a:r>
              <a:rPr lang="en-US" dirty="0" err="1" smtClean="0">
                <a:solidFill>
                  <a:srgbClr val="FFFFFF"/>
                </a:solidFill>
              </a:rPr>
              <a:t>cron</a:t>
            </a:r>
            <a:r>
              <a:rPr lang="en-US" dirty="0" smtClean="0">
                <a:solidFill>
                  <a:srgbClr val="FFFFFF"/>
                </a:solidFill>
              </a:rPr>
              <a:t> job.</a:t>
            </a:r>
          </a:p>
          <a:p>
            <a:r>
              <a:rPr lang="en-US" dirty="0" smtClean="0">
                <a:solidFill>
                  <a:srgbClr val="FFFFFF"/>
                </a:solidFill>
              </a:rPr>
              <a:t>Determine working day by computer time.</a:t>
            </a:r>
          </a:p>
          <a:p>
            <a:r>
              <a:rPr lang="en-US" dirty="0" smtClean="0">
                <a:solidFill>
                  <a:srgbClr val="FFFFFF"/>
                </a:solidFill>
              </a:rPr>
              <a:t>Find paths from CSHELL scripts and</a:t>
            </a:r>
          </a:p>
          <a:p>
            <a:r>
              <a:rPr lang="en-US" dirty="0" smtClean="0">
                <a:solidFill>
                  <a:srgbClr val="FFFFFF"/>
                </a:solidFill>
              </a:rPr>
              <a:t>configure files.</a:t>
            </a:r>
          </a:p>
          <a:p>
            <a:endParaRPr lang="en-US" dirty="0" smtClean="0">
              <a:solidFill>
                <a:srgbClr val="FFFFFF"/>
              </a:solidFill>
            </a:endParaRPr>
          </a:p>
          <a:p>
            <a:r>
              <a:rPr lang="en-US" dirty="0" smtClean="0">
                <a:solidFill>
                  <a:srgbClr val="FFFFFF"/>
                </a:solidFill>
              </a:rPr>
              <a:t>Get other parameters from configure files.</a:t>
            </a:r>
          </a:p>
          <a:p>
            <a:endParaRPr lang="en-US" dirty="0" smtClean="0">
              <a:solidFill>
                <a:srgbClr val="FFFFFF"/>
              </a:solidFill>
            </a:endParaRPr>
          </a:p>
          <a:p>
            <a:r>
              <a:rPr lang="en-US" dirty="0" smtClean="0">
                <a:solidFill>
                  <a:srgbClr val="FFFFFF"/>
                </a:solidFill>
              </a:rPr>
              <a:t>Process the input data.</a:t>
            </a:r>
          </a:p>
          <a:p>
            <a:r>
              <a:rPr lang="en-US" dirty="0" smtClean="0">
                <a:solidFill>
                  <a:srgbClr val="FFFFFF"/>
                </a:solidFill>
              </a:rPr>
              <a:t>Generate the daily ET and </a:t>
            </a:r>
            <a:r>
              <a:rPr lang="en-US" dirty="0" err="1" smtClean="0">
                <a:solidFill>
                  <a:srgbClr val="FFFFFF"/>
                </a:solidFill>
              </a:rPr>
              <a:t>fPET</a:t>
            </a:r>
            <a:r>
              <a:rPr lang="en-US" dirty="0" smtClean="0">
                <a:solidFill>
                  <a:srgbClr val="FFFFFF"/>
                </a:solidFill>
              </a:rPr>
              <a:t> data.</a:t>
            </a:r>
          </a:p>
          <a:p>
            <a:r>
              <a:rPr lang="en-US" dirty="0" smtClean="0">
                <a:solidFill>
                  <a:srgbClr val="FFFFFF"/>
                </a:solidFill>
              </a:rPr>
              <a:t>Produce the composite weekly ESI outputs . </a:t>
            </a:r>
            <a:r>
              <a:rPr lang="en-US" dirty="0" err="1" smtClean="0">
                <a:solidFill>
                  <a:srgbClr val="FFFFFF"/>
                </a:solidFill>
              </a:rPr>
              <a:t>Tranfer</a:t>
            </a:r>
            <a:r>
              <a:rPr lang="en-US" dirty="0" smtClean="0">
                <a:solidFill>
                  <a:srgbClr val="FFFFFF"/>
                </a:solidFill>
              </a:rPr>
              <a:t> the outputs to </a:t>
            </a:r>
            <a:r>
              <a:rPr lang="en-US" dirty="0">
                <a:solidFill>
                  <a:srgbClr val="FFFFFF"/>
                </a:solidFill>
              </a:rPr>
              <a:t>DDS and SATEPSANON.</a:t>
            </a:r>
          </a:p>
        </p:txBody>
      </p:sp>
    </p:spTree>
    <p:extLst>
      <p:ext uri="{BB962C8B-B14F-4D97-AF65-F5344CB8AC3E}">
        <p14:creationId xmlns:p14="http://schemas.microsoft.com/office/powerpoint/2010/main" val="13884035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81000" y="1676400"/>
            <a:ext cx="8305800" cy="4419600"/>
          </a:xfrm>
        </p:spPr>
        <p:txBody>
          <a:bodyPr/>
          <a:lstStyle/>
          <a:p>
            <a:r>
              <a:rPr lang="en-US" sz="2400" dirty="0" smtClean="0"/>
              <a:t>CGMP-CFS</a:t>
            </a:r>
          </a:p>
          <a:p>
            <a:pPr>
              <a:buNone/>
            </a:pPr>
            <a:r>
              <a:rPr lang="en-US" sz="2400" dirty="0" smtClean="0"/>
              <a:t>run_daily_CFS_STEP1.csh 2015 339</a:t>
            </a:r>
          </a:p>
          <a:p>
            <a:pPr>
              <a:buNone/>
            </a:pPr>
            <a:r>
              <a:rPr lang="en-US" sz="2400" dirty="0" smtClean="0"/>
              <a:t>run_daily_CFS_STEP2.csh 2015 339</a:t>
            </a:r>
          </a:p>
          <a:p>
            <a:pPr>
              <a:buNone/>
            </a:pPr>
            <a:r>
              <a:rPr lang="en-US" sz="2400" dirty="0" smtClean="0"/>
              <a:t>STAR                                                  OSPO</a:t>
            </a:r>
            <a:endParaRPr lang="en-US" sz="24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125</a:t>
            </a:fld>
            <a:endParaRPr lang="en-US"/>
          </a:p>
        </p:txBody>
      </p:sp>
      <p:pic>
        <p:nvPicPr>
          <p:cNvPr id="1026" name="Picture 2" descr="C:\Users\zli\Documents\Projects\GETD\ORR_slides\STAR\TEMP15_2015339.png"/>
          <p:cNvPicPr>
            <a:picLocks noChangeAspect="1" noChangeArrowheads="1"/>
          </p:cNvPicPr>
          <p:nvPr/>
        </p:nvPicPr>
        <p:blipFill>
          <a:blip r:embed="rId3" cstate="print"/>
          <a:srcRect/>
          <a:stretch>
            <a:fillRect/>
          </a:stretch>
        </p:blipFill>
        <p:spPr bwMode="auto">
          <a:xfrm>
            <a:off x="609600" y="3657600"/>
            <a:ext cx="3182112" cy="2743200"/>
          </a:xfrm>
          <a:prstGeom prst="rect">
            <a:avLst/>
          </a:prstGeom>
          <a:noFill/>
        </p:spPr>
      </p:pic>
      <p:pic>
        <p:nvPicPr>
          <p:cNvPr id="5" name="Picture 2" descr="C:\cygwin64\home\venkata.anne\TEMP15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710753"/>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820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 y="0"/>
            <a:ext cx="9138275" cy="6848707"/>
          </a:xfrm>
          <a:prstGeom prst="rect">
            <a:avLst/>
          </a:prstGeom>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81000" y="1752600"/>
            <a:ext cx="7848600" cy="4114800"/>
          </a:xfrm>
        </p:spPr>
        <p:txBody>
          <a:bodyPr/>
          <a:lstStyle/>
          <a:p>
            <a:r>
              <a:rPr lang="en-US" dirty="0" smtClean="0"/>
              <a:t>INSO-GSIPL2 </a:t>
            </a:r>
          </a:p>
          <a:p>
            <a:pPr>
              <a:buNone/>
            </a:pPr>
            <a:r>
              <a:rPr lang="en-US" dirty="0" smtClean="0"/>
              <a:t>run_daily_GSIP_STEP1_2.csh 2015 182</a:t>
            </a:r>
          </a:p>
          <a:p>
            <a:pPr>
              <a:buNone/>
            </a:pPr>
            <a:r>
              <a:rPr lang="en-US" dirty="0" smtClean="0"/>
              <a:t>run_daily_GSIP_STEP3.csh</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126</a:t>
            </a:fld>
            <a:endParaRPr lang="en-US"/>
          </a:p>
        </p:txBody>
      </p:sp>
      <p:pic>
        <p:nvPicPr>
          <p:cNvPr id="3074" name="Picture 2" descr="C:\Users\zli\Documents\Projects\GETD\ORR_slides\STAR\GSIP_2015339.png"/>
          <p:cNvPicPr>
            <a:picLocks noChangeAspect="1" noChangeArrowheads="1"/>
          </p:cNvPicPr>
          <p:nvPr/>
        </p:nvPicPr>
        <p:blipFill>
          <a:blip r:embed="rId3" cstate="print"/>
          <a:srcRect/>
          <a:stretch>
            <a:fillRect/>
          </a:stretch>
        </p:blipFill>
        <p:spPr bwMode="auto">
          <a:xfrm>
            <a:off x="533400" y="3810000"/>
            <a:ext cx="3193161" cy="2752725"/>
          </a:xfrm>
          <a:prstGeom prst="rect">
            <a:avLst/>
          </a:prstGeom>
          <a:noFill/>
        </p:spPr>
      </p:pic>
      <p:pic>
        <p:nvPicPr>
          <p:cNvPr id="2050" name="Picture 2" descr="C:\cygwin64\home\venkata.anne\GSIP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834393"/>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264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GOES Data Processor (GDP)</a:t>
            </a:r>
          </a:p>
          <a:p>
            <a:pPr>
              <a:buNone/>
            </a:pPr>
            <a:r>
              <a:rPr lang="en-US" sz="2000" dirty="0" smtClean="0"/>
              <a:t>run_daily_GOES_STEP1.csh 2015 339</a:t>
            </a:r>
          </a:p>
          <a:p>
            <a:pPr>
              <a:buNone/>
            </a:pPr>
            <a:r>
              <a:rPr lang="en-US" sz="2000" dirty="0" smtClean="0"/>
              <a:t>run_daily_GOES_STEP2.csh 2015 339</a:t>
            </a:r>
          </a:p>
          <a:p>
            <a:pPr>
              <a:buNone/>
            </a:pPr>
            <a:r>
              <a:rPr lang="en-US" sz="2000" dirty="0" smtClean="0"/>
              <a:t>run_daily_GOES_STEP3.csh 2015 339</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127</a:t>
            </a:fld>
            <a:endParaRPr lang="en-US"/>
          </a:p>
        </p:txBody>
      </p:sp>
      <p:pic>
        <p:nvPicPr>
          <p:cNvPr id="2050" name="Picture 2" descr="C:\Users\zli\Documents\Projects\GETD\ORR_slides\STAR\LST15_2015339.png"/>
          <p:cNvPicPr>
            <a:picLocks noChangeAspect="1" noChangeArrowheads="1"/>
          </p:cNvPicPr>
          <p:nvPr/>
        </p:nvPicPr>
        <p:blipFill>
          <a:blip r:embed="rId3" cstate="print"/>
          <a:srcRect/>
          <a:stretch>
            <a:fillRect/>
          </a:stretch>
        </p:blipFill>
        <p:spPr bwMode="auto">
          <a:xfrm>
            <a:off x="609600" y="3657600"/>
            <a:ext cx="3581400" cy="3087414"/>
          </a:xfrm>
          <a:prstGeom prst="rect">
            <a:avLst/>
          </a:prstGeom>
          <a:noFill/>
        </p:spPr>
      </p:pic>
      <p:pic>
        <p:nvPicPr>
          <p:cNvPr id="3074" name="Picture 2" descr="C:\cygwin64\home\venkata.anne\LST15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3629722"/>
            <a:ext cx="3613739" cy="311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6863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VIP-VIIRS</a:t>
            </a:r>
          </a:p>
          <a:p>
            <a:pPr>
              <a:buNone/>
            </a:pPr>
            <a:r>
              <a:rPr lang="en-US" sz="2000" dirty="0" smtClean="0"/>
              <a:t>run_daily_aggEVI.csh</a:t>
            </a:r>
          </a:p>
          <a:p>
            <a:pPr>
              <a:buNone/>
            </a:pPr>
            <a:r>
              <a:rPr lang="en-US" sz="2000" dirty="0" smtClean="0"/>
              <a:t>run_daily_VIIRS_EVI.csh 2015 339</a:t>
            </a:r>
          </a:p>
          <a:p>
            <a:pPr>
              <a:buNone/>
            </a:pPr>
            <a:r>
              <a:rPr lang="en-US" sz="2000" dirty="0" smtClean="0"/>
              <a:t>run_daily_VIIRS_LAI.csh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128</a:t>
            </a:fld>
            <a:endParaRPr lang="en-US"/>
          </a:p>
        </p:txBody>
      </p:sp>
      <p:pic>
        <p:nvPicPr>
          <p:cNvPr id="4098" name="Picture 2" descr="C:\Users\zli\Documents\Projects\GETD\ORR_slides\STAR\VLAI_2015339.png"/>
          <p:cNvPicPr>
            <a:picLocks noChangeAspect="1" noChangeArrowheads="1"/>
          </p:cNvPicPr>
          <p:nvPr/>
        </p:nvPicPr>
        <p:blipFill>
          <a:blip r:embed="rId3" cstate="print"/>
          <a:srcRect/>
          <a:stretch>
            <a:fillRect/>
          </a:stretch>
        </p:blipFill>
        <p:spPr bwMode="auto">
          <a:xfrm>
            <a:off x="1447800" y="3810000"/>
            <a:ext cx="3227324" cy="2782176"/>
          </a:xfrm>
          <a:prstGeom prst="rect">
            <a:avLst/>
          </a:prstGeom>
          <a:noFill/>
        </p:spPr>
      </p:pic>
      <p:pic>
        <p:nvPicPr>
          <p:cNvPr id="5" name="Picture 2" descr="C:\cygwin64\home\venkata.anne\VLAI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48976"/>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621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SMP </a:t>
            </a:r>
          </a:p>
          <a:p>
            <a:pPr>
              <a:buNone/>
            </a:pPr>
            <a:r>
              <a:rPr lang="en-US" sz="2000" dirty="0" smtClean="0"/>
              <a:t>run_daily_SNOWMASK.csh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129</a:t>
            </a:fld>
            <a:endParaRPr lang="en-US"/>
          </a:p>
        </p:txBody>
      </p:sp>
      <p:pic>
        <p:nvPicPr>
          <p:cNvPr id="5122" name="Picture 2" descr="C:\Users\zli\Documents\Projects\GETD\ORR_slides\STAR\SNOWMASK_2015339.png"/>
          <p:cNvPicPr>
            <a:picLocks noChangeAspect="1" noChangeArrowheads="1"/>
          </p:cNvPicPr>
          <p:nvPr/>
        </p:nvPicPr>
        <p:blipFill>
          <a:blip r:embed="rId3" cstate="print"/>
          <a:srcRect/>
          <a:stretch>
            <a:fillRect/>
          </a:stretch>
        </p:blipFill>
        <p:spPr bwMode="auto">
          <a:xfrm>
            <a:off x="609600" y="3429000"/>
            <a:ext cx="3182112" cy="2743200"/>
          </a:xfrm>
          <a:prstGeom prst="rect">
            <a:avLst/>
          </a:prstGeom>
          <a:noFill/>
        </p:spPr>
      </p:pic>
      <p:pic>
        <p:nvPicPr>
          <p:cNvPr id="5" name="Picture 2" descr="C:\cygwin64\home\venkata.anne\SNOWMASK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429000"/>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7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solidFill>
                  <a:srgbClr val="FFFF00"/>
                </a:solidFill>
              </a:rPr>
              <a:t>Risks and Actions</a:t>
            </a:r>
            <a:r>
              <a:rPr lang="en-US" sz="2000" dirty="0" smtClean="0"/>
              <a:t>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13</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13</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ROP </a:t>
            </a:r>
          </a:p>
          <a:p>
            <a:pPr>
              <a:buNone/>
            </a:pPr>
            <a:r>
              <a:rPr lang="en-US" sz="2000" dirty="0" smtClean="0"/>
              <a:t>run_VLAI_ALEXI.csh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130</a:t>
            </a:fld>
            <a:endParaRPr lang="en-US"/>
          </a:p>
        </p:txBody>
      </p:sp>
      <p:pic>
        <p:nvPicPr>
          <p:cNvPr id="6147" name="Picture 3" descr="C:\Users\zli\Documents\Projects\GETD\ORR_slides\STAR\ET_2015339.png"/>
          <p:cNvPicPr>
            <a:picLocks noChangeAspect="1" noChangeArrowheads="1"/>
          </p:cNvPicPr>
          <p:nvPr/>
        </p:nvPicPr>
        <p:blipFill>
          <a:blip r:embed="rId3" cstate="print"/>
          <a:srcRect/>
          <a:stretch>
            <a:fillRect/>
          </a:stretch>
        </p:blipFill>
        <p:spPr bwMode="auto">
          <a:xfrm>
            <a:off x="609600" y="3276600"/>
            <a:ext cx="3803650" cy="3279009"/>
          </a:xfrm>
          <a:prstGeom prst="rect">
            <a:avLst/>
          </a:prstGeom>
          <a:noFill/>
        </p:spPr>
      </p:pic>
      <p:pic>
        <p:nvPicPr>
          <p:cNvPr id="6146" name="Picture 2" descr="C:\cygwin64\home\venkata.anne\ET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311911"/>
            <a:ext cx="3810000" cy="32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1460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76400"/>
            <a:ext cx="7848600" cy="4114800"/>
          </a:xfrm>
        </p:spPr>
        <p:txBody>
          <a:bodyPr/>
          <a:lstStyle/>
          <a:p>
            <a:r>
              <a:rPr lang="en-US" sz="2000" dirty="0" smtClean="0"/>
              <a:t>ROP </a:t>
            </a:r>
          </a:p>
          <a:p>
            <a:pPr>
              <a:buNone/>
            </a:pPr>
            <a:r>
              <a:rPr lang="en-US" sz="2000" dirty="0" smtClean="0"/>
              <a:t>run_daily_ESI_compute.csh 2015 339</a:t>
            </a:r>
          </a:p>
          <a:p>
            <a:pPr>
              <a:buNone/>
            </a:pPr>
            <a:r>
              <a:rPr lang="en-US" sz="2000" dirty="0" smtClean="0"/>
              <a:t>run_daily_ESI_smooth.csh 2015 339</a:t>
            </a:r>
          </a:p>
          <a:p>
            <a:pPr>
              <a:buNone/>
            </a:pPr>
            <a:r>
              <a:rPr lang="en-US" sz="2000" dirty="0" smtClean="0"/>
              <a:t>run_daily_ESI_composite.csh 2015 339</a:t>
            </a:r>
          </a:p>
          <a:p>
            <a:pPr>
              <a:buNone/>
            </a:pPr>
            <a:r>
              <a:rPr lang="en-US" sz="2000" dirty="0" smtClean="0"/>
              <a:t>run_gen_images.csh 2015 339</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131</a:t>
            </a:fld>
            <a:endParaRPr lang="en-US"/>
          </a:p>
        </p:txBody>
      </p:sp>
      <p:pic>
        <p:nvPicPr>
          <p:cNvPr id="7171" name="Picture 3" descr="C:\Users\zli\Documents\Projects\GETD\ORR_slides\STAR\20151205_04Week.png"/>
          <p:cNvPicPr>
            <a:picLocks noChangeAspect="1" noChangeArrowheads="1"/>
          </p:cNvPicPr>
          <p:nvPr/>
        </p:nvPicPr>
        <p:blipFill>
          <a:blip r:embed="rId3" cstate="print"/>
          <a:srcRect/>
          <a:stretch>
            <a:fillRect/>
          </a:stretch>
        </p:blipFill>
        <p:spPr bwMode="auto">
          <a:xfrm>
            <a:off x="762000" y="4000500"/>
            <a:ext cx="3182112" cy="2743200"/>
          </a:xfrm>
          <a:prstGeom prst="rect">
            <a:avLst/>
          </a:prstGeom>
          <a:noFill/>
        </p:spPr>
      </p:pic>
      <p:pic>
        <p:nvPicPr>
          <p:cNvPr id="7170" name="Picture 2" descr="C:\Users\venkata.anne\AppData\Local\Temp\1\wz3b7a\12\20151205_04We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010257"/>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6397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br>
              <a:rPr lang="en-US" dirty="0" smtClean="0"/>
            </a:br>
            <a:r>
              <a:rPr lang="en-US" dirty="0" smtClean="0"/>
              <a:t>sampled products</a:t>
            </a:r>
            <a:endParaRPr lang="en-US" dirty="0"/>
          </a:p>
        </p:txBody>
      </p:sp>
      <p:sp>
        <p:nvSpPr>
          <p:cNvPr id="3" name="Content Placeholder 2"/>
          <p:cNvSpPr>
            <a:spLocks noGrp="1"/>
          </p:cNvSpPr>
          <p:nvPr>
            <p:ph idx="1"/>
          </p:nvPr>
        </p:nvSpPr>
        <p:spPr/>
        <p:txBody>
          <a:bodyPr/>
          <a:lstStyle/>
          <a:p>
            <a:r>
              <a:rPr lang="en-US" dirty="0" smtClean="0"/>
              <a:t>/data2/</a:t>
            </a:r>
            <a:r>
              <a:rPr lang="en-US" dirty="0" err="1" smtClean="0"/>
              <a:t>Pgetd</a:t>
            </a:r>
            <a:r>
              <a:rPr lang="en-US" dirty="0" smtClean="0"/>
              <a:t>/data/product/</a:t>
            </a:r>
          </a:p>
          <a:p>
            <a:pPr lvl="1">
              <a:buNone/>
            </a:pPr>
            <a:r>
              <a:rPr lang="en-US" dirty="0" smtClean="0"/>
              <a:t>GETDL3_NA_2015339.v1.grb2</a:t>
            </a:r>
          </a:p>
          <a:p>
            <a:pPr lvl="1">
              <a:buNone/>
            </a:pPr>
            <a:r>
              <a:rPr lang="en-US" dirty="0" smtClean="0"/>
              <a:t>GETDL3_NA_2015339.v1.nc</a:t>
            </a:r>
          </a:p>
          <a:p>
            <a:pPr lvl="1">
              <a:buNone/>
            </a:pPr>
            <a:r>
              <a:rPr lang="en-US" dirty="0" smtClean="0"/>
              <a:t>GETDL3_QF2015339.txt</a:t>
            </a:r>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132</a:t>
            </a:fld>
            <a:endParaRPr lang="en-US"/>
          </a:p>
        </p:txBody>
      </p:sp>
    </p:spTree>
    <p:extLst>
      <p:ext uri="{BB962C8B-B14F-4D97-AF65-F5344CB8AC3E}">
        <p14:creationId xmlns:p14="http://schemas.microsoft.com/office/powerpoint/2010/main" val="188294314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0" name="Rectangle 2"/>
          <p:cNvSpPr>
            <a:spLocks noGrp="1" noChangeArrowheads="1"/>
          </p:cNvSpPr>
          <p:nvPr>
            <p:ph type="title" idx="4294967295"/>
          </p:nvPr>
        </p:nvSpPr>
        <p:spPr bwMode="auto">
          <a:xfrm>
            <a:off x="76200" y="76201"/>
            <a:ext cx="8991600" cy="1371600"/>
          </a:xfrm>
          <a:prstGeom prst="rect">
            <a:avLst/>
          </a:prstGeom>
          <a:noFill/>
          <a:ln>
            <a:miter lim="800000"/>
            <a:headEnd/>
            <a:tailEnd/>
          </a:ln>
        </p:spPr>
        <p:txBody>
          <a:bodyPr/>
          <a:lstStyle/>
          <a:p>
            <a:pPr algn="ctr"/>
            <a:r>
              <a:rPr lang="en-US" sz="3600" b="1" dirty="0" smtClean="0">
                <a:solidFill>
                  <a:srgbClr val="FFFF00"/>
                </a:solidFill>
              </a:rPr>
              <a:t>System Test </a:t>
            </a:r>
            <a:r>
              <a:rPr lang="en-US" sz="4800" b="1" dirty="0" smtClean="0">
                <a:solidFill>
                  <a:srgbClr val="FFFF00"/>
                </a:solidFill>
              </a:rPr>
              <a:t/>
            </a:r>
            <a:br>
              <a:rPr lang="en-US" sz="4800" b="1" dirty="0" smtClean="0">
                <a:solidFill>
                  <a:srgbClr val="FFFF00"/>
                </a:solidFill>
              </a:rPr>
            </a:br>
            <a:r>
              <a:rPr lang="en-US" sz="4800" dirty="0" smtClean="0">
                <a:solidFill>
                  <a:srgbClr val="FFFF00"/>
                </a:solidFill>
              </a:rPr>
              <a:t>      </a:t>
            </a:r>
            <a:r>
              <a:rPr lang="en-US" sz="2800" dirty="0" smtClean="0">
                <a:solidFill>
                  <a:srgbClr val="FFFF00"/>
                </a:solidFill>
              </a:rPr>
              <a:t>Verification of Operational Implementation</a:t>
            </a:r>
          </a:p>
        </p:txBody>
      </p:sp>
      <p:sp>
        <p:nvSpPr>
          <p:cNvPr id="119811" name="Rectangle 3"/>
          <p:cNvSpPr>
            <a:spLocks noGrp="1" noChangeArrowheads="1"/>
          </p:cNvSpPr>
          <p:nvPr>
            <p:ph type="body" idx="4294967295"/>
          </p:nvPr>
        </p:nvSpPr>
        <p:spPr bwMode="auto">
          <a:xfrm>
            <a:off x="304800" y="1800224"/>
            <a:ext cx="8686800" cy="4600575"/>
          </a:xfrm>
          <a:prstGeom prst="rect">
            <a:avLst/>
          </a:prstGeom>
          <a:noFill/>
          <a:ln>
            <a:miter lim="800000"/>
            <a:headEnd/>
            <a:tailEnd/>
          </a:ln>
        </p:spPr>
        <p:txBody>
          <a:bodyPr/>
          <a:lstStyle/>
          <a:p>
            <a:pPr>
              <a:spcBef>
                <a:spcPct val="50000"/>
              </a:spcBef>
            </a:pPr>
            <a:r>
              <a:rPr lang="en-US" sz="2400" dirty="0" smtClean="0">
                <a:solidFill>
                  <a:srgbClr val="FFFFFF"/>
                </a:solidFill>
              </a:rPr>
              <a:t>GETD products generated at STAR are compared with those produced at OSPO.</a:t>
            </a:r>
          </a:p>
          <a:p>
            <a:pPr>
              <a:spcBef>
                <a:spcPct val="50000"/>
              </a:spcBef>
            </a:pPr>
            <a:r>
              <a:rPr lang="en-US" sz="2400" dirty="0" smtClean="0">
                <a:solidFill>
                  <a:srgbClr val="FFFFFF"/>
                </a:solidFill>
              </a:rPr>
              <a:t>The products from STAR and OSPO are very close.</a:t>
            </a:r>
          </a:p>
          <a:p>
            <a:pPr>
              <a:spcBef>
                <a:spcPct val="50000"/>
              </a:spcBef>
            </a:pPr>
            <a:endParaRPr lang="en-US" sz="2800" dirty="0" smtClean="0">
              <a:solidFill>
                <a:srgbClr val="FFFFFF"/>
              </a:solidFill>
            </a:endParaRPr>
          </a:p>
          <a:p>
            <a:pPr>
              <a:spcBef>
                <a:spcPct val="50000"/>
              </a:spcBef>
            </a:pPr>
            <a:endParaRPr lang="en-US" sz="2800" dirty="0" smtClean="0"/>
          </a:p>
          <a:p>
            <a:pPr>
              <a:spcBef>
                <a:spcPct val="50000"/>
              </a:spcBef>
            </a:pPr>
            <a:endParaRPr lang="en-US" sz="2800" dirty="0" smtClean="0"/>
          </a:p>
          <a:p>
            <a:pPr>
              <a:spcBef>
                <a:spcPct val="50000"/>
              </a:spcBef>
            </a:pPr>
            <a:endParaRPr lang="en-US" sz="2800" dirty="0" smtClean="0"/>
          </a:p>
          <a:p>
            <a:pPr>
              <a:spcBef>
                <a:spcPct val="50000"/>
              </a:spcBef>
            </a:pPr>
            <a:endParaRPr lang="en-US" sz="2800" dirty="0" smtClean="0"/>
          </a:p>
          <a:p>
            <a:pPr marL="0" indent="0">
              <a:spcBef>
                <a:spcPct val="50000"/>
              </a:spcBef>
              <a:buNone/>
            </a:pPr>
            <a:r>
              <a:rPr lang="en-US" sz="2400" dirty="0" smtClean="0"/>
              <a:t>    From STAR                                   From OSPO   </a:t>
            </a:r>
          </a:p>
        </p:txBody>
      </p:sp>
      <p:sp>
        <p:nvSpPr>
          <p:cNvPr id="24620" name="Slide Number Placeholder 7"/>
          <p:cNvSpPr>
            <a:spLocks noGrp="1"/>
          </p:cNvSpPr>
          <p:nvPr>
            <p:ph type="sldNum" sz="quarter" idx="12"/>
          </p:nvPr>
        </p:nvSpPr>
        <p:spPr/>
        <p:txBody>
          <a:bodyPr/>
          <a:lstStyle/>
          <a:p>
            <a:pPr>
              <a:defRPr/>
            </a:pPr>
            <a:fld id="{5DE697ED-8905-4672-B11C-0E2ECAA281F5}" type="slidenum">
              <a:rPr lang="en-US" smtClean="0"/>
              <a:pPr>
                <a:defRPr/>
              </a:pPr>
              <a:t>133</a:t>
            </a:fld>
            <a:endParaRPr lang="en-US" dirty="0" smtClean="0"/>
          </a:p>
        </p:txBody>
      </p:sp>
      <p:pic>
        <p:nvPicPr>
          <p:cNvPr id="5" name="Picture 3" descr="C:\Users\zli\Documents\Projects\GETD\ORR_slides\STAR\20151205_04Week.png"/>
          <p:cNvPicPr>
            <a:picLocks noChangeAspect="1" noChangeArrowheads="1"/>
          </p:cNvPicPr>
          <p:nvPr/>
        </p:nvPicPr>
        <p:blipFill>
          <a:blip r:embed="rId4" cstate="print"/>
          <a:srcRect/>
          <a:stretch>
            <a:fillRect/>
          </a:stretch>
        </p:blipFill>
        <p:spPr bwMode="auto">
          <a:xfrm>
            <a:off x="609600" y="3368566"/>
            <a:ext cx="3429000" cy="2956034"/>
          </a:xfrm>
          <a:prstGeom prst="rect">
            <a:avLst/>
          </a:prstGeom>
          <a:noFill/>
        </p:spPr>
      </p:pic>
      <p:pic>
        <p:nvPicPr>
          <p:cNvPr id="6" name="Picture 2" descr="C:\Users\venkata.anne\AppData\Local\Temp\1\wz3b7a\12\20151205_04Wee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352800"/>
            <a:ext cx="3486912" cy="300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51728"/>
      </p:ext>
    </p:extLst>
  </p:cSld>
  <p:clrMapOvr>
    <a:masterClrMapping/>
  </p:clrMapOvr>
  <p:transition spd="slow">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solidFill>
                  <a:srgbClr val="FFFF00"/>
                </a:solidFill>
              </a:rPr>
              <a:t>System Operational Readiness</a:t>
            </a:r>
            <a:r>
              <a:rPr lang="en-US" sz="2000" dirty="0" smtClean="0"/>
              <a:t>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134</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134</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6 –</a:t>
            </a:r>
          </a:p>
          <a:p>
            <a:pPr algn="ctr">
              <a:buNone/>
              <a:defRPr/>
            </a:pPr>
            <a:r>
              <a:rPr lang="en-US" sz="4000" b="1" dirty="0" smtClean="0">
                <a:solidFill>
                  <a:srgbClr val="FFFF00"/>
                </a:solidFill>
              </a:rPr>
              <a:t>Operational Readiness </a:t>
            </a:r>
            <a:r>
              <a:rPr lang="en-US" b="1" dirty="0" smtClean="0">
                <a:solidFill>
                  <a:srgbClr val="FFFF00"/>
                </a:solidFill>
                <a:latin typeface="Book Antiqua" pitchFamily="18" charset="0"/>
              </a:rPr>
              <a:t/>
            </a:r>
            <a:br>
              <a:rPr lang="en-US" b="1" dirty="0" smtClean="0">
                <a:solidFill>
                  <a:srgbClr val="FFFF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Presented by</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err="1" smtClean="0">
                <a:solidFill>
                  <a:srgbClr val="FAFD00"/>
                </a:solidFill>
                <a:latin typeface="Book Antiqua" pitchFamily="18" charset="0"/>
              </a:rPr>
              <a:t>Hanjun</a:t>
            </a:r>
            <a:r>
              <a:rPr lang="en-US" b="1" dirty="0" smtClean="0">
                <a:solidFill>
                  <a:srgbClr val="FAFD00"/>
                </a:solidFill>
                <a:latin typeface="Book Antiqua" pitchFamily="18" charset="0"/>
              </a:rPr>
              <a:t> Ding</a:t>
            </a: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p:txBody>
          <a:bodyPr/>
          <a:lstStyle/>
          <a:p>
            <a:pPr>
              <a:defRPr/>
            </a:pPr>
            <a:fld id="{25D0CAE1-E82D-4B23-9506-15D6682EBD92}" type="slidenum">
              <a:rPr lang="en-US" smtClean="0">
                <a:latin typeface="Times New Roman" pitchFamily="18" charset="0"/>
              </a:rPr>
              <a:pPr>
                <a:defRPr/>
              </a:pPr>
              <a:t>136</a:t>
            </a:fld>
            <a:endParaRPr lang="en-US" smtClean="0">
              <a:latin typeface="Times New Roman" pitchFamily="18" charset="0"/>
            </a:endParaRPr>
          </a:p>
        </p:txBody>
      </p:sp>
      <p:sp>
        <p:nvSpPr>
          <p:cNvPr id="125955" name="Rectangle 2"/>
          <p:cNvSpPr>
            <a:spLocks noGrp="1" noChangeArrowheads="1"/>
          </p:cNvSpPr>
          <p:nvPr>
            <p:ph type="title"/>
          </p:nvPr>
        </p:nvSpPr>
        <p:spPr bwMode="auto">
          <a:xfrm>
            <a:off x="214313" y="158750"/>
            <a:ext cx="8770937"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Production Environment</a:t>
            </a:r>
          </a:p>
        </p:txBody>
      </p:sp>
      <p:sp>
        <p:nvSpPr>
          <p:cNvPr id="112644" name="Rectangle 3"/>
          <p:cNvSpPr>
            <a:spLocks noGrp="1" noChangeArrowheads="1"/>
          </p:cNvSpPr>
          <p:nvPr>
            <p:ph type="body" idx="1"/>
          </p:nvPr>
        </p:nvSpPr>
        <p:spPr bwMode="auto">
          <a:xfrm>
            <a:off x="304800" y="1687513"/>
            <a:ext cx="8382000" cy="495300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dirty="0">
                <a:solidFill>
                  <a:srgbClr val="FFFFFF"/>
                </a:solidFill>
              </a:rPr>
              <a:t>Two </a:t>
            </a:r>
            <a:r>
              <a:rPr lang="en-US" dirty="0" smtClean="0">
                <a:solidFill>
                  <a:srgbClr val="FFFFFF"/>
                </a:solidFill>
              </a:rPr>
              <a:t>LINUX </a:t>
            </a:r>
            <a:r>
              <a:rPr lang="en-US" dirty="0">
                <a:solidFill>
                  <a:srgbClr val="FFFFFF"/>
                </a:solidFill>
              </a:rPr>
              <a:t>Servers for </a:t>
            </a:r>
            <a:r>
              <a:rPr lang="en-US" dirty="0" smtClean="0">
                <a:solidFill>
                  <a:srgbClr val="FFFFFF"/>
                </a:solidFill>
              </a:rPr>
              <a:t>GET-D </a:t>
            </a:r>
            <a:r>
              <a:rPr lang="en-US" dirty="0">
                <a:solidFill>
                  <a:srgbClr val="FFFFFF"/>
                </a:solidFill>
              </a:rPr>
              <a:t>– </a:t>
            </a:r>
            <a:r>
              <a:rPr lang="en-US" dirty="0" smtClean="0">
                <a:solidFill>
                  <a:srgbClr val="FFFFFF"/>
                </a:solidFill>
              </a:rPr>
              <a:t>GSRDEV and GSRPROD</a:t>
            </a:r>
            <a:endParaRPr lang="en-US" dirty="0">
              <a:solidFill>
                <a:srgbClr val="FFFFFF"/>
              </a:solidFill>
            </a:endParaRPr>
          </a:p>
          <a:p>
            <a:pPr lvl="1">
              <a:spcBef>
                <a:spcPct val="50000"/>
              </a:spcBef>
              <a:defRPr/>
            </a:pPr>
            <a:r>
              <a:rPr lang="en-US" sz="2000" dirty="0">
                <a:solidFill>
                  <a:srgbClr val="FFFFFF"/>
                </a:solidFill>
              </a:rPr>
              <a:t>Development and Backup – </a:t>
            </a:r>
            <a:r>
              <a:rPr lang="en-US" sz="2000" dirty="0" smtClean="0">
                <a:solidFill>
                  <a:srgbClr val="FFFFFF"/>
                </a:solidFill>
              </a:rPr>
              <a:t>GSRDEV</a:t>
            </a:r>
            <a:endParaRPr lang="en-US" sz="2000" dirty="0">
              <a:solidFill>
                <a:srgbClr val="FFFFFF"/>
              </a:solidFill>
            </a:endParaRPr>
          </a:p>
          <a:p>
            <a:pPr lvl="3">
              <a:spcBef>
                <a:spcPct val="50000"/>
              </a:spcBef>
              <a:defRPr/>
            </a:pPr>
            <a:r>
              <a:rPr lang="en-US" sz="1400" dirty="0">
                <a:solidFill>
                  <a:srgbClr val="FFFFFF"/>
                </a:solidFill>
              </a:rPr>
              <a:t>Development and testing on </a:t>
            </a:r>
            <a:r>
              <a:rPr lang="en-US" sz="1400" dirty="0" smtClean="0">
                <a:solidFill>
                  <a:srgbClr val="FFFFFF"/>
                </a:solidFill>
              </a:rPr>
              <a:t>GSRDEV </a:t>
            </a:r>
            <a:endParaRPr lang="en-US" sz="1400" dirty="0">
              <a:solidFill>
                <a:srgbClr val="FFFFFF"/>
              </a:solidFill>
            </a:endParaRPr>
          </a:p>
          <a:p>
            <a:pPr lvl="3">
              <a:spcBef>
                <a:spcPct val="50000"/>
              </a:spcBef>
              <a:defRPr/>
            </a:pPr>
            <a:r>
              <a:rPr lang="en-US" sz="1400" dirty="0">
                <a:solidFill>
                  <a:srgbClr val="FFFFFF"/>
                </a:solidFill>
              </a:rPr>
              <a:t>Pre-operational code received from STAR has been well tested. </a:t>
            </a:r>
          </a:p>
          <a:p>
            <a:pPr marL="1828800" lvl="4" indent="0">
              <a:spcBef>
                <a:spcPct val="50000"/>
              </a:spcBef>
              <a:buNone/>
              <a:defRPr/>
            </a:pPr>
            <a:endParaRPr lang="en-US" sz="1400" dirty="0">
              <a:solidFill>
                <a:srgbClr val="FFFFFF"/>
              </a:solidFill>
            </a:endParaRPr>
          </a:p>
          <a:p>
            <a:pPr lvl="1">
              <a:spcBef>
                <a:spcPct val="50000"/>
              </a:spcBef>
              <a:defRPr/>
            </a:pPr>
            <a:r>
              <a:rPr lang="en-US" sz="2000" dirty="0">
                <a:solidFill>
                  <a:srgbClr val="FFFFFF"/>
                </a:solidFill>
              </a:rPr>
              <a:t>Production – </a:t>
            </a:r>
            <a:r>
              <a:rPr lang="en-US" sz="2000" dirty="0" smtClean="0">
                <a:solidFill>
                  <a:srgbClr val="FFFFFF"/>
                </a:solidFill>
              </a:rPr>
              <a:t>GSRPROD</a:t>
            </a:r>
            <a:endParaRPr lang="en-US" sz="2000" dirty="0">
              <a:solidFill>
                <a:srgbClr val="FFFFFF"/>
              </a:solidFill>
            </a:endParaRPr>
          </a:p>
          <a:p>
            <a:pPr lvl="3">
              <a:spcBef>
                <a:spcPct val="50000"/>
              </a:spcBef>
              <a:defRPr/>
            </a:pPr>
            <a:r>
              <a:rPr lang="en-US" sz="1400" dirty="0" smtClean="0">
                <a:solidFill>
                  <a:srgbClr val="FFFFFF"/>
                </a:solidFill>
              </a:rPr>
              <a:t>GET-D </a:t>
            </a:r>
            <a:r>
              <a:rPr lang="en-US" sz="1400" dirty="0">
                <a:solidFill>
                  <a:srgbClr val="FFFFFF"/>
                </a:solidFill>
              </a:rPr>
              <a:t>will be run to generate the operational products on </a:t>
            </a:r>
            <a:r>
              <a:rPr lang="en-US" sz="1400" dirty="0" smtClean="0">
                <a:solidFill>
                  <a:srgbClr val="FFFFFF"/>
                </a:solidFill>
              </a:rPr>
              <a:t>GSRPROD </a:t>
            </a:r>
            <a:endParaRPr lang="en-US" sz="1400" dirty="0">
              <a:solidFill>
                <a:srgbClr val="FFFFFF"/>
              </a:solidFill>
            </a:endParaRPr>
          </a:p>
          <a:p>
            <a:pPr lvl="3">
              <a:spcBef>
                <a:spcPct val="50000"/>
              </a:spcBef>
              <a:defRPr/>
            </a:pPr>
            <a:r>
              <a:rPr lang="en-US" sz="1400" dirty="0">
                <a:solidFill>
                  <a:srgbClr val="FFFFFF"/>
                </a:solidFill>
              </a:rPr>
              <a:t>The products will be distributed to users through ESPC Data Distribution System (DDS) and SATEPSANON</a:t>
            </a:r>
          </a:p>
          <a:p>
            <a:pPr lvl="1">
              <a:spcBef>
                <a:spcPct val="50000"/>
              </a:spcBef>
              <a:buFontTx/>
              <a:buNone/>
              <a:defRPr/>
            </a:pPr>
            <a:endParaRPr lang="en-US" sz="1600" dirty="0">
              <a:solidFill>
                <a:srgbClr val="253D75"/>
              </a:solidFill>
            </a:endParaRPr>
          </a:p>
          <a:p>
            <a:pPr lvl="1">
              <a:spcBef>
                <a:spcPct val="50000"/>
              </a:spcBef>
              <a:buFontTx/>
              <a:buNone/>
              <a:defRPr/>
            </a:pPr>
            <a:endParaRPr lang="en-US" sz="1600" dirty="0" smtClean="0">
              <a:solidFill>
                <a:srgbClr val="253D75"/>
              </a:solidFill>
            </a:endParaRPr>
          </a:p>
        </p:txBody>
      </p:sp>
    </p:spTree>
  </p:cSld>
  <p:clrMapOvr>
    <a:masterClrMapping/>
  </p:clrMapOvr>
  <p:transition spd="slow">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p:txBody>
          <a:bodyPr/>
          <a:lstStyle/>
          <a:p>
            <a:pPr>
              <a:defRPr/>
            </a:pPr>
            <a:fld id="{80BA5B5F-DB8D-44EE-BE96-3B6F7D111FA8}" type="slidenum">
              <a:rPr lang="en-US" smtClean="0">
                <a:latin typeface="Times New Roman" pitchFamily="18" charset="0"/>
              </a:rPr>
              <a:pPr>
                <a:defRPr/>
              </a:pPr>
              <a:t>137</a:t>
            </a:fld>
            <a:endParaRPr lang="en-US" smtClean="0">
              <a:latin typeface="Times New Roman" pitchFamily="18" charset="0"/>
            </a:endParaRPr>
          </a:p>
        </p:txBody>
      </p:sp>
      <p:sp>
        <p:nvSpPr>
          <p:cNvPr id="126979" name="Rectangle 2"/>
          <p:cNvSpPr>
            <a:spLocks noGrp="1" noChangeArrowheads="1"/>
          </p:cNvSpPr>
          <p:nvPr>
            <p:ph type="title"/>
          </p:nvPr>
        </p:nvSpPr>
        <p:spPr bwMode="auto">
          <a:xfrm>
            <a:off x="790575" y="34925"/>
            <a:ext cx="7856538"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t>System Operational Readiness</a:t>
            </a:r>
            <a:r>
              <a:rPr lang="en-US" sz="3200" dirty="0" smtClean="0"/>
              <a:t/>
            </a:r>
            <a:br>
              <a:rPr lang="en-US" sz="3200" dirty="0" smtClean="0"/>
            </a:br>
            <a:r>
              <a:rPr lang="en-US" sz="4000" dirty="0" smtClean="0"/>
              <a:t>Input Data Sources</a:t>
            </a:r>
          </a:p>
        </p:txBody>
      </p:sp>
      <p:sp>
        <p:nvSpPr>
          <p:cNvPr id="114692" name="Rectangle 3"/>
          <p:cNvSpPr>
            <a:spLocks noGrp="1" noChangeArrowheads="1"/>
          </p:cNvSpPr>
          <p:nvPr>
            <p:ph type="body" idx="1"/>
          </p:nvPr>
        </p:nvSpPr>
        <p:spPr bwMode="auto">
          <a:xfrm>
            <a:off x="228600" y="1676400"/>
            <a:ext cx="8534400" cy="48196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sz="2800" dirty="0" smtClean="0">
                <a:solidFill>
                  <a:srgbClr val="FFFFFF"/>
                </a:solidFill>
              </a:rPr>
              <a:t>GOES East/West Imagery</a:t>
            </a:r>
          </a:p>
          <a:p>
            <a:pPr>
              <a:spcBef>
                <a:spcPct val="50000"/>
              </a:spcBef>
              <a:defRPr/>
            </a:pPr>
            <a:r>
              <a:rPr lang="en-US" dirty="0" smtClean="0">
                <a:solidFill>
                  <a:srgbClr val="FFFFFF"/>
                </a:solidFill>
              </a:rPr>
              <a:t>GSIP Insolation</a:t>
            </a:r>
          </a:p>
          <a:p>
            <a:pPr>
              <a:spcBef>
                <a:spcPct val="50000"/>
              </a:spcBef>
              <a:defRPr/>
            </a:pPr>
            <a:r>
              <a:rPr lang="en-US" sz="2800" dirty="0" smtClean="0">
                <a:solidFill>
                  <a:srgbClr val="FFFFFF"/>
                </a:solidFill>
              </a:rPr>
              <a:t>VIIRS EVI from NDE GVF</a:t>
            </a:r>
          </a:p>
          <a:p>
            <a:pPr>
              <a:spcBef>
                <a:spcPct val="50000"/>
              </a:spcBef>
              <a:defRPr/>
            </a:pPr>
            <a:r>
              <a:rPr lang="en-US" sz="2800" dirty="0" smtClean="0">
                <a:solidFill>
                  <a:srgbClr val="FFFFFF"/>
                </a:solidFill>
              </a:rPr>
              <a:t>Ancillary Data for Product Generation</a:t>
            </a:r>
          </a:p>
          <a:p>
            <a:pPr lvl="1">
              <a:spcBef>
                <a:spcPct val="50000"/>
              </a:spcBef>
              <a:defRPr/>
            </a:pPr>
            <a:r>
              <a:rPr lang="en-US" sz="1600" dirty="0" smtClean="0">
                <a:solidFill>
                  <a:srgbClr val="FFFFFF"/>
                </a:solidFill>
              </a:rPr>
              <a:t>CFS from NCEP</a:t>
            </a:r>
          </a:p>
          <a:p>
            <a:pPr lvl="1">
              <a:spcBef>
                <a:spcPct val="50000"/>
              </a:spcBef>
              <a:defRPr/>
            </a:pPr>
            <a:r>
              <a:rPr lang="en-US" sz="1600" dirty="0" smtClean="0">
                <a:solidFill>
                  <a:srgbClr val="FFFFFF"/>
                </a:solidFill>
              </a:rPr>
              <a:t>Snow mask from NOAA IMS</a:t>
            </a:r>
          </a:p>
          <a:p>
            <a:pPr lvl="1">
              <a:spcBef>
                <a:spcPct val="50000"/>
              </a:spcBef>
              <a:defRPr/>
            </a:pPr>
            <a:r>
              <a:rPr lang="en-US" sz="1600" dirty="0" smtClean="0">
                <a:solidFill>
                  <a:srgbClr val="FFFFFF"/>
                </a:solidFill>
              </a:rPr>
              <a:t>Land cover from UMCP</a:t>
            </a:r>
          </a:p>
          <a:p>
            <a:pPr lvl="1">
              <a:spcBef>
                <a:spcPct val="50000"/>
              </a:spcBef>
              <a:defRPr/>
            </a:pPr>
            <a:r>
              <a:rPr lang="en-US" sz="1600" dirty="0" smtClean="0">
                <a:solidFill>
                  <a:srgbClr val="FFFFFF"/>
                </a:solidFill>
              </a:rPr>
              <a:t>Albedo from MODIS</a:t>
            </a:r>
          </a:p>
          <a:p>
            <a:pPr lvl="1">
              <a:spcBef>
                <a:spcPct val="50000"/>
              </a:spcBef>
              <a:buFontTx/>
              <a:buNone/>
              <a:defRPr/>
            </a:pPr>
            <a:endParaRPr lang="en-US" sz="1600" dirty="0" smtClean="0"/>
          </a:p>
        </p:txBody>
      </p:sp>
    </p:spTree>
    <p:extLst>
      <p:ext uri="{BB962C8B-B14F-4D97-AF65-F5344CB8AC3E}">
        <p14:creationId xmlns:p14="http://schemas.microsoft.com/office/powerpoint/2010/main" val="1561435235"/>
      </p:ext>
    </p:extLst>
  </p:cSld>
  <p:clrMapOvr>
    <a:masterClrMapping/>
  </p:clrMapOvr>
  <p:transition spd="slow">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normAutofit fontScale="90000"/>
          </a:bodyPr>
          <a:lstStyle/>
          <a:p>
            <a:r>
              <a:rPr lang="en-US" sz="3100" dirty="0"/>
              <a:t>System Operational Readiness</a:t>
            </a:r>
            <a:r>
              <a:rPr lang="en-US" sz="4000" dirty="0"/>
              <a:t/>
            </a:r>
            <a:br>
              <a:rPr lang="en-US" sz="4000" dirty="0"/>
            </a:br>
            <a:r>
              <a:rPr lang="en-US" dirty="0"/>
              <a:t>Input Data Sources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2820786"/>
              </p:ext>
            </p:extLst>
          </p:nvPr>
        </p:nvGraphicFramePr>
        <p:xfrm>
          <a:off x="-23751" y="1600199"/>
          <a:ext cx="9144000" cy="5265717"/>
        </p:xfrm>
        <a:graphic>
          <a:graphicData uri="http://schemas.openxmlformats.org/drawingml/2006/table">
            <a:tbl>
              <a:tblPr/>
              <a:tblGrid>
                <a:gridCol w="1981200"/>
                <a:gridCol w="1408000"/>
                <a:gridCol w="1106600"/>
                <a:gridCol w="1014351"/>
                <a:gridCol w="3633849"/>
              </a:tblGrid>
              <a:tr h="344621">
                <a:tc>
                  <a:txBody>
                    <a:bodyPr/>
                    <a:lstStyle/>
                    <a:p>
                      <a:pPr marL="0" marR="0" algn="ctr">
                        <a:spcBef>
                          <a:spcPts val="0"/>
                        </a:spcBef>
                        <a:spcAft>
                          <a:spcPts val="0"/>
                        </a:spcAft>
                      </a:pPr>
                      <a:r>
                        <a:rPr lang="en-US" sz="2000" b="1" dirty="0">
                          <a:solidFill>
                            <a:srgbClr val="FFFFFF"/>
                          </a:solidFill>
                          <a:latin typeface="Arial"/>
                          <a:ea typeface="SimSun"/>
                        </a:rPr>
                        <a:t>Name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Category</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Source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smtClean="0">
                          <a:solidFill>
                            <a:srgbClr val="FFFFFF"/>
                          </a:solidFill>
                          <a:latin typeface="Times New Roman"/>
                          <a:ea typeface="SimSun"/>
                        </a:rPr>
                        <a:t>FORMATS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Description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Brightness 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GOES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McIDAS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GOES East/West Imagery; 11micron/3.9 micron </a:t>
                      </a:r>
                      <a:r>
                        <a:rPr lang="en-US" sz="1400" kern="1200" baseline="0" dirty="0" smtClean="0">
                          <a:solidFill>
                            <a:srgbClr val="FFFFFF"/>
                          </a:solidFill>
                          <a:latin typeface="Times New Roman"/>
                          <a:ea typeface="SimSun"/>
                          <a:cs typeface="+mn-cs"/>
                        </a:rPr>
                        <a:t>brightness </a:t>
                      </a:r>
                      <a:r>
                        <a:rPr lang="en-US" sz="1400" kern="1200" baseline="0" dirty="0">
                          <a:solidFill>
                            <a:srgbClr val="FFFFFF"/>
                          </a:solidFill>
                          <a:latin typeface="Times New Roman"/>
                          <a:ea typeface="SimSun"/>
                          <a:cs typeface="+mn-cs"/>
                        </a:rPr>
                        <a:t>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Insolation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GSIP</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NetCDF4</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GSIP </a:t>
                      </a:r>
                      <a:r>
                        <a:rPr lang="en-US" sz="1400" kern="1200" baseline="0" dirty="0">
                          <a:solidFill>
                            <a:srgbClr val="FFFFFF"/>
                          </a:solidFill>
                          <a:latin typeface="Times New Roman"/>
                          <a:ea typeface="SimSun"/>
                          <a:cs typeface="+mn-cs"/>
                        </a:rPr>
                        <a:t>real time </a:t>
                      </a:r>
                      <a:r>
                        <a:rPr lang="en-US" sz="1400" kern="1200" baseline="0" dirty="0" err="1" smtClean="0">
                          <a:solidFill>
                            <a:srgbClr val="FFFFFF"/>
                          </a:solidFill>
                          <a:latin typeface="Times New Roman"/>
                          <a:ea typeface="SimSun"/>
                          <a:cs typeface="+mn-cs"/>
                        </a:rPr>
                        <a:t>insolation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Vegetation Index</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VIIRS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HDF5</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VIIRS EVI</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Snow mask</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NOAA IMS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ASCII</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IMS Daily Northern Hemisphere Snow and Ice Analysis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Air temperature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GRIB2</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Specific humidity</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Geopotential height</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Wind speed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Downwelling longwave radiation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Land </a:t>
                      </a:r>
                      <a:r>
                        <a:rPr lang="en-US" sz="1400" kern="1200" baseline="0" dirty="0" smtClean="0">
                          <a:solidFill>
                            <a:srgbClr val="FFFFFF"/>
                          </a:solidFill>
                          <a:latin typeface="Times New Roman"/>
                          <a:ea typeface="SimSun"/>
                          <a:cs typeface="+mn-cs"/>
                        </a:rPr>
                        <a:t>Cover</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a:solidFill>
                            <a:srgbClr val="FFFFFF"/>
                          </a:solidFill>
                          <a:latin typeface="Times New Roman"/>
                          <a:ea typeface="SimSun"/>
                          <a:cs typeface="+mn-cs"/>
                        </a:rPr>
                        <a:t>University of Maryland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BIN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Land cover classes in 1km </a:t>
                      </a:r>
                      <a:r>
                        <a:rPr lang="en-US" sz="1400" kern="1200" baseline="0" dirty="0" smtClean="0">
                          <a:solidFill>
                            <a:srgbClr val="FFFFFF"/>
                          </a:solidFill>
                          <a:latin typeface="Times New Roman"/>
                          <a:ea typeface="SimSun"/>
                          <a:cs typeface="+mn-cs"/>
                        </a:rPr>
                        <a:t>resolution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3608">
                <a:tc>
                  <a:txBody>
                    <a:bodyPr/>
                    <a:lstStyle/>
                    <a:p>
                      <a:pPr marL="0" marR="0" algn="ctr">
                        <a:spcBef>
                          <a:spcPts val="0"/>
                        </a:spcBef>
                        <a:spcAft>
                          <a:spcPts val="0"/>
                        </a:spcAft>
                      </a:pPr>
                      <a:r>
                        <a:rPr lang="en-US" sz="1400" kern="1200" baseline="0" dirty="0" err="1" smtClean="0">
                          <a:solidFill>
                            <a:srgbClr val="FFFFFF"/>
                          </a:solidFill>
                          <a:latin typeface="Times New Roman"/>
                          <a:ea typeface="SimSun"/>
                          <a:cs typeface="+mn-cs"/>
                        </a:rPr>
                        <a:t>Albedo</a:t>
                      </a:r>
                      <a:r>
                        <a:rPr lang="en-US" sz="1400" kern="1200" baseline="0" dirty="0" smtClean="0">
                          <a:solidFill>
                            <a:srgbClr val="FFFFFF"/>
                          </a:solidFill>
                          <a:latin typeface="Times New Roman"/>
                          <a:ea typeface="SimSun"/>
                          <a:cs typeface="+mn-cs"/>
                        </a:rPr>
                        <a:t> </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Ancillary data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MODIS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BIN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Surface </a:t>
                      </a:r>
                      <a:r>
                        <a:rPr lang="en-US" sz="1400" kern="1200" baseline="0" dirty="0" err="1" smtClean="0">
                          <a:solidFill>
                            <a:srgbClr val="FFFFFF"/>
                          </a:solidFill>
                          <a:latin typeface="Times New Roman"/>
                          <a:ea typeface="SimSun"/>
                          <a:cs typeface="+mn-cs"/>
                        </a:rPr>
                        <a:t>Albedo</a:t>
                      </a:r>
                      <a:r>
                        <a:rPr lang="en-US" sz="1400" kern="1200" baseline="0" dirty="0" smtClean="0">
                          <a:solidFill>
                            <a:srgbClr val="FFFFFF"/>
                          </a:solidFill>
                          <a:latin typeface="Times New Roman"/>
                          <a:ea typeface="SimSun"/>
                          <a:cs typeface="+mn-cs"/>
                        </a:rPr>
                        <a:t> from MODIS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Clear day </a:t>
                      </a:r>
                      <a:r>
                        <a:rPr lang="en-US" sz="1400" kern="1200" baseline="0" dirty="0" err="1" smtClean="0">
                          <a:solidFill>
                            <a:srgbClr val="FFFFFF"/>
                          </a:solidFill>
                          <a:latin typeface="Times New Roman"/>
                          <a:ea typeface="SimSun"/>
                          <a:cs typeface="+mn-cs"/>
                        </a:rPr>
                        <a:t>insolation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GSIP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NetCDF4</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Clear day </a:t>
                      </a:r>
                      <a:r>
                        <a:rPr lang="en-US" sz="1400" kern="1200" baseline="0" dirty="0" err="1" smtClean="0">
                          <a:solidFill>
                            <a:srgbClr val="FFFFFF"/>
                          </a:solidFill>
                          <a:latin typeface="Times New Roman"/>
                          <a:ea typeface="SimSun"/>
                          <a:cs typeface="+mn-cs"/>
                        </a:rPr>
                        <a:t>insolation</a:t>
                      </a:r>
                      <a:r>
                        <a:rPr lang="en-US" sz="1400" kern="1200" baseline="0" dirty="0" smtClean="0">
                          <a:solidFill>
                            <a:srgbClr val="FFFFFF"/>
                          </a:solidFill>
                          <a:latin typeface="Times New Roman"/>
                          <a:ea typeface="SimSun"/>
                          <a:cs typeface="+mn-cs"/>
                        </a:rPr>
                        <a:t>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753659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normAutofit fontScale="90000"/>
          </a:bodyPr>
          <a:lstStyle/>
          <a:p>
            <a:r>
              <a:rPr lang="en-US" sz="3100" dirty="0"/>
              <a:t>System Operational Readiness</a:t>
            </a:r>
            <a:r>
              <a:rPr lang="en-US" sz="4000" dirty="0"/>
              <a:t/>
            </a:r>
            <a:br>
              <a:rPr lang="en-US" sz="4000" dirty="0"/>
            </a:br>
            <a:r>
              <a:rPr lang="en-US" dirty="0" smtClean="0"/>
              <a:t>System Outputs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6185796"/>
              </p:ext>
            </p:extLst>
          </p:nvPr>
        </p:nvGraphicFramePr>
        <p:xfrm>
          <a:off x="-23751" y="1905000"/>
          <a:ext cx="9144000" cy="2980792"/>
        </p:xfrm>
        <a:graphic>
          <a:graphicData uri="http://schemas.openxmlformats.org/drawingml/2006/table">
            <a:tbl>
              <a:tblPr/>
              <a:tblGrid>
                <a:gridCol w="2233551"/>
                <a:gridCol w="1155649"/>
                <a:gridCol w="1106600"/>
                <a:gridCol w="1547751"/>
                <a:gridCol w="3100449"/>
              </a:tblGrid>
              <a:tr h="304799">
                <a:tc>
                  <a:txBody>
                    <a:bodyPr/>
                    <a:lstStyle/>
                    <a:p>
                      <a:pPr marL="0" marR="0" algn="ctr">
                        <a:spcBef>
                          <a:spcPts val="0"/>
                        </a:spcBef>
                        <a:spcAft>
                          <a:spcPts val="0"/>
                        </a:spcAft>
                      </a:pPr>
                      <a:r>
                        <a:rPr lang="en-US" sz="2000" b="1" dirty="0" smtClean="0">
                          <a:solidFill>
                            <a:srgbClr val="FFFFFF"/>
                          </a:solidFill>
                          <a:latin typeface="Arial"/>
                          <a:ea typeface="SimSun"/>
                        </a:rPr>
                        <a:t>Variables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FFFFFF"/>
                          </a:solidFill>
                          <a:latin typeface="Arial"/>
                          <a:ea typeface="SimSun"/>
                        </a:rPr>
                        <a:t>Source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FFFFFF"/>
                          </a:solidFill>
                          <a:latin typeface="Arial"/>
                          <a:ea typeface="SimSun"/>
                        </a:rPr>
                        <a:t>Spatial Domain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smtClean="0">
                          <a:solidFill>
                            <a:srgbClr val="FFFFFF"/>
                          </a:solidFill>
                          <a:latin typeface="Times New Roman"/>
                          <a:ea typeface="SimSun"/>
                        </a:rPr>
                        <a:t>RESOLUTION / </a:t>
                      </a:r>
                    </a:p>
                    <a:p>
                      <a:pPr marL="0" marR="0" algn="ctr">
                        <a:spcBef>
                          <a:spcPts val="0"/>
                        </a:spcBef>
                        <a:spcAft>
                          <a:spcPts val="0"/>
                        </a:spcAft>
                      </a:pPr>
                      <a:r>
                        <a:rPr lang="en-US" sz="1400" b="1" dirty="0" smtClean="0">
                          <a:solidFill>
                            <a:srgbClr val="FFFFFF"/>
                          </a:solidFill>
                          <a:latin typeface="Times New Roman"/>
                          <a:ea typeface="SimSun"/>
                        </a:rPr>
                        <a:t>FORMATS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Description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ET Product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GET_D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ET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ESI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2, 4, 8, 12-week Composite</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Drought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Flux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Sensible Heat and </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Soil Heat Flux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Radiance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Short Wave Down; Long wave Down, Long wave Up and </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Net Radiation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5778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834BA6-D9BE-4857-8F21-A3068772A027}" type="slidenum">
              <a:rPr lang="en-US" smtClean="0"/>
              <a:pPr>
                <a:defRPr/>
              </a:pPr>
              <a:t>14</a:t>
            </a:fld>
            <a:endParaRPr lang="en-US"/>
          </a:p>
        </p:txBody>
      </p:sp>
      <p:sp>
        <p:nvSpPr>
          <p:cNvPr id="3" name="Rectangle 2"/>
          <p:cNvSpPr/>
          <p:nvPr/>
        </p:nvSpPr>
        <p:spPr>
          <a:xfrm>
            <a:off x="1295400" y="2674948"/>
            <a:ext cx="7467600" cy="2800767"/>
          </a:xfrm>
          <a:prstGeom prst="rect">
            <a:avLst/>
          </a:prstGeom>
        </p:spPr>
        <p:txBody>
          <a:bodyPr wrap="square">
            <a:spAutoFit/>
          </a:bodyPr>
          <a:lstStyle/>
          <a:p>
            <a:pPr algn="ctr"/>
            <a:r>
              <a:rPr lang="en-US" sz="4000" b="1" dirty="0" smtClean="0">
                <a:solidFill>
                  <a:srgbClr val="FFFF00"/>
                </a:solidFill>
              </a:rPr>
              <a:t>Section 2</a:t>
            </a:r>
          </a:p>
          <a:p>
            <a:pPr algn="ctr"/>
            <a:r>
              <a:rPr lang="en-US" sz="4000" b="1" dirty="0" smtClean="0">
                <a:solidFill>
                  <a:srgbClr val="FFFF00"/>
                </a:solidFill>
              </a:rPr>
              <a:t>Pre-ORR Risks and Actions</a:t>
            </a:r>
            <a:br>
              <a:rPr lang="en-US" sz="4000" b="1" dirty="0" smtClean="0">
                <a:solidFill>
                  <a:srgbClr val="FFFF00"/>
                </a:solidFill>
              </a:rPr>
            </a:br>
            <a:endParaRPr lang="en-US" sz="4000" b="1" dirty="0" smtClean="0">
              <a:solidFill>
                <a:srgbClr val="FFFF00"/>
              </a:solidFill>
            </a:endParaRPr>
          </a:p>
          <a:p>
            <a:pPr algn="ctr"/>
            <a:r>
              <a:rPr lang="en-US" sz="2800" b="1" dirty="0" err="1" smtClean="0">
                <a:solidFill>
                  <a:srgbClr val="FAFD00"/>
                </a:solidFill>
                <a:latin typeface="Book Antiqua" pitchFamily="18" charset="0"/>
              </a:rPr>
              <a:t>Hanjun</a:t>
            </a:r>
            <a:r>
              <a:rPr lang="en-US" sz="2800" b="1" dirty="0" smtClean="0">
                <a:solidFill>
                  <a:srgbClr val="FAFD00"/>
                </a:solidFill>
                <a:latin typeface="Book Antiqua" pitchFamily="18" charset="0"/>
              </a:rPr>
              <a:t> Ding</a:t>
            </a:r>
            <a:endParaRPr lang="en-US" sz="2800" b="1" dirty="0">
              <a:solidFill>
                <a:srgbClr val="FAFD00"/>
              </a:solidFill>
              <a:latin typeface="Book Antiqua" pitchFamily="18" charset="0"/>
            </a:endParaRPr>
          </a:p>
          <a:p>
            <a:pPr algn="ctr"/>
            <a:endParaRPr lang="en-US" sz="2800" dirty="0">
              <a:solidFill>
                <a:srgbClr val="FFFF0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06494736"/>
              </p:ext>
            </p:extLst>
          </p:nvPr>
        </p:nvGraphicFramePr>
        <p:xfrm>
          <a:off x="1332535" y="190500"/>
          <a:ext cx="5895861" cy="11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Rectangle 136"/>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800" b="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C867D5C-8418-4E1B-A505-E7BB8F162CBA}" type="slidenum">
              <a:rPr lang="en-US" altLang="en-US" smtClean="0"/>
              <a:pPr>
                <a:defRPr/>
              </a:pPr>
              <a:t>140</a:t>
            </a:fld>
            <a:endParaRPr lang="en-US" altLang="en-US" dirty="0"/>
          </a:p>
        </p:txBody>
      </p:sp>
      <p:grpSp>
        <p:nvGrpSpPr>
          <p:cNvPr id="5" name="Group 4"/>
          <p:cNvGrpSpPr/>
          <p:nvPr/>
        </p:nvGrpSpPr>
        <p:grpSpPr>
          <a:xfrm>
            <a:off x="530645" y="1911343"/>
            <a:ext cx="8003755" cy="4801869"/>
            <a:chOff x="478969" y="1467754"/>
            <a:chExt cx="8003755" cy="5026193"/>
          </a:xfrm>
        </p:grpSpPr>
        <p:sp>
          <p:nvSpPr>
            <p:cNvPr id="26637" name="Rectangle 81"/>
            <p:cNvSpPr>
              <a:spLocks noChangeArrowheads="1"/>
            </p:cNvSpPr>
            <p:nvPr/>
          </p:nvSpPr>
          <p:spPr bwMode="auto">
            <a:xfrm>
              <a:off x="7176803" y="3451308"/>
              <a:ext cx="1214438" cy="804863"/>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28" name="Rectangle 81"/>
            <p:cNvSpPr>
              <a:spLocks noChangeArrowheads="1"/>
            </p:cNvSpPr>
            <p:nvPr/>
          </p:nvSpPr>
          <p:spPr bwMode="auto">
            <a:xfrm>
              <a:off x="7176803" y="1515353"/>
              <a:ext cx="1227137" cy="366712"/>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29" name="Rectangle 127"/>
            <p:cNvSpPr>
              <a:spLocks noChangeArrowheads="1"/>
            </p:cNvSpPr>
            <p:nvPr/>
          </p:nvSpPr>
          <p:spPr bwMode="auto">
            <a:xfrm>
              <a:off x="478969" y="3011595"/>
              <a:ext cx="2753123" cy="1479747"/>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a:solidFill>
                  <a:schemeClr val="tx1"/>
                </a:solidFill>
                <a:latin typeface="Calibri" pitchFamily="34" charset="0"/>
              </a:endParaRPr>
            </a:p>
          </p:txBody>
        </p:sp>
        <p:sp>
          <p:nvSpPr>
            <p:cNvPr id="26630" name="Rectangle 127"/>
            <p:cNvSpPr>
              <a:spLocks noChangeArrowheads="1"/>
            </p:cNvSpPr>
            <p:nvPr/>
          </p:nvSpPr>
          <p:spPr bwMode="auto">
            <a:xfrm>
              <a:off x="701370" y="1467754"/>
              <a:ext cx="2308323" cy="998537"/>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a:solidFill>
                  <a:schemeClr val="tx1"/>
                </a:solidFill>
                <a:latin typeface="Calibri" pitchFamily="34" charset="0"/>
              </a:endParaRPr>
            </a:p>
          </p:txBody>
        </p:sp>
        <p:sp>
          <p:nvSpPr>
            <p:cNvPr id="26631" name="TextBox 43"/>
            <p:cNvSpPr txBox="1">
              <a:spLocks noChangeArrowheads="1"/>
            </p:cNvSpPr>
            <p:nvPr/>
          </p:nvSpPr>
          <p:spPr bwMode="auto">
            <a:xfrm>
              <a:off x="862096" y="1467754"/>
              <a:ext cx="2030413" cy="96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dirty="0" smtClean="0">
                  <a:solidFill>
                    <a:schemeClr val="tx1"/>
                  </a:solidFill>
                  <a:latin typeface="Calibri" pitchFamily="34" charset="0"/>
                </a:rPr>
                <a:t>GEODIST2/3 (</a:t>
              </a:r>
              <a:r>
                <a:rPr lang="en-US" altLang="en-US" sz="1600" i="1" dirty="0" smtClean="0">
                  <a:solidFill>
                    <a:schemeClr val="tx1"/>
                  </a:solidFill>
                  <a:latin typeface="Calibri" pitchFamily="34" charset="0"/>
                </a:rPr>
                <a:t>GOES</a:t>
              </a:r>
              <a:r>
                <a:rPr lang="en-US" altLang="en-US" sz="1800" dirty="0" smtClean="0">
                  <a:solidFill>
                    <a:schemeClr val="tx1"/>
                  </a:solidFill>
                  <a:latin typeface="Calibri" pitchFamily="34" charset="0"/>
                </a:rPr>
                <a:t>)</a:t>
              </a:r>
            </a:p>
            <a:p>
              <a:pPr algn="ctr" eaLnBrk="1" hangingPunct="1">
                <a:spcBef>
                  <a:spcPct val="0"/>
                </a:spcBef>
                <a:buFontTx/>
                <a:buNone/>
              </a:pPr>
              <a:r>
                <a:rPr lang="en-US" altLang="en-US" sz="1800" dirty="0" smtClean="0">
                  <a:solidFill>
                    <a:schemeClr val="tx1"/>
                  </a:solidFill>
                  <a:latin typeface="Calibri" pitchFamily="34" charset="0"/>
                </a:rPr>
                <a:t>NDE </a:t>
              </a:r>
              <a:r>
                <a:rPr lang="en-US" altLang="en-US" sz="1800" dirty="0" smtClean="0">
                  <a:solidFill>
                    <a:schemeClr val="tx1"/>
                  </a:solidFill>
                  <a:latin typeface="Calibri" pitchFamily="34" charset="0"/>
                </a:rPr>
                <a:t>Server (</a:t>
              </a:r>
              <a:r>
                <a:rPr lang="en-US" altLang="en-US" sz="1800" i="1" dirty="0" smtClean="0">
                  <a:solidFill>
                    <a:schemeClr val="tx1"/>
                  </a:solidFill>
                  <a:latin typeface="Calibri" pitchFamily="34" charset="0"/>
                </a:rPr>
                <a:t>EVI</a:t>
              </a:r>
              <a:r>
                <a:rPr lang="en-US" altLang="en-US" sz="1800" dirty="0" smtClean="0">
                  <a:solidFill>
                    <a:schemeClr val="tx1"/>
                  </a:solidFill>
                  <a:latin typeface="Calibri" pitchFamily="34" charset="0"/>
                </a:rPr>
                <a:t>)</a:t>
              </a:r>
              <a:endParaRPr lang="en-US" altLang="en-US" sz="1800" dirty="0">
                <a:solidFill>
                  <a:schemeClr val="tx1"/>
                </a:solidFill>
                <a:latin typeface="Calibri" pitchFamily="34" charset="0"/>
              </a:endParaRPr>
            </a:p>
            <a:p>
              <a:pPr algn="ctr" eaLnBrk="1" hangingPunct="1">
                <a:spcBef>
                  <a:spcPct val="0"/>
                </a:spcBef>
                <a:buFontTx/>
                <a:buNone/>
              </a:pPr>
              <a:r>
                <a:rPr lang="en-US" altLang="en-US" sz="1800" dirty="0" smtClean="0">
                  <a:solidFill>
                    <a:schemeClr val="tx1"/>
                  </a:solidFill>
                  <a:latin typeface="Calibri" pitchFamily="34" charset="0"/>
                </a:rPr>
                <a:t>GSRPROD(</a:t>
              </a:r>
              <a:r>
                <a:rPr lang="en-US" altLang="en-US" sz="1800" i="1" dirty="0" smtClean="0">
                  <a:solidFill>
                    <a:schemeClr val="tx1"/>
                  </a:solidFill>
                  <a:latin typeface="Calibri" pitchFamily="34" charset="0"/>
                </a:rPr>
                <a:t>GSIP</a:t>
              </a:r>
              <a:r>
                <a:rPr lang="en-US" altLang="en-US" sz="1800" dirty="0" smtClean="0">
                  <a:solidFill>
                    <a:schemeClr val="tx1"/>
                  </a:solidFill>
                  <a:latin typeface="Calibri" pitchFamily="34" charset="0"/>
                </a:rPr>
                <a:t>)</a:t>
              </a:r>
              <a:endParaRPr lang="en-US" altLang="en-US" sz="1800" dirty="0">
                <a:solidFill>
                  <a:schemeClr val="tx1"/>
                </a:solidFill>
                <a:latin typeface="Calibri" pitchFamily="34" charset="0"/>
              </a:endParaRPr>
            </a:p>
          </p:txBody>
        </p:sp>
        <p:sp>
          <p:nvSpPr>
            <p:cNvPr id="26632" name="TextBox 44"/>
            <p:cNvSpPr txBox="1">
              <a:spLocks noChangeArrowheads="1"/>
            </p:cNvSpPr>
            <p:nvPr/>
          </p:nvSpPr>
          <p:spPr bwMode="auto">
            <a:xfrm>
              <a:off x="663260" y="3236292"/>
              <a:ext cx="2386487" cy="96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800" dirty="0" smtClean="0">
                  <a:solidFill>
                    <a:schemeClr val="tx1"/>
                  </a:solidFill>
                  <a:latin typeface="Calibri" pitchFamily="34" charset="0"/>
                </a:rPr>
                <a:t>GSRPROD </a:t>
              </a:r>
              <a:r>
                <a:rPr lang="en-US" altLang="en-US" sz="1800" dirty="0">
                  <a:solidFill>
                    <a:schemeClr val="tx1"/>
                  </a:solidFill>
                  <a:latin typeface="Calibri" pitchFamily="34" charset="0"/>
                </a:rPr>
                <a:t>Production</a:t>
              </a:r>
            </a:p>
            <a:p>
              <a:pPr algn="ctr" eaLnBrk="1" hangingPunct="1">
                <a:spcBef>
                  <a:spcPct val="0"/>
                </a:spcBef>
                <a:buFontTx/>
                <a:buNone/>
              </a:pPr>
              <a:r>
                <a:rPr lang="en-US" altLang="en-US" sz="1800" b="0" i="1" dirty="0" smtClean="0">
                  <a:solidFill>
                    <a:schemeClr val="tx1"/>
                  </a:solidFill>
                  <a:latin typeface="Calibri" pitchFamily="34" charset="0"/>
                </a:rPr>
                <a:t>GET-D products in netCDF4 and GRIB2 </a:t>
              </a:r>
              <a:endParaRPr lang="en-US" altLang="en-US" sz="1800" b="0" i="1" dirty="0">
                <a:solidFill>
                  <a:schemeClr val="tx1"/>
                </a:solidFill>
                <a:latin typeface="Calibri" pitchFamily="34" charset="0"/>
              </a:endParaRPr>
            </a:p>
          </p:txBody>
        </p:sp>
        <p:sp>
          <p:nvSpPr>
            <p:cNvPr id="26635" name="Rectangle 81"/>
            <p:cNvSpPr>
              <a:spLocks noChangeArrowheads="1"/>
            </p:cNvSpPr>
            <p:nvPr/>
          </p:nvSpPr>
          <p:spPr bwMode="auto">
            <a:xfrm>
              <a:off x="7139327" y="2408339"/>
              <a:ext cx="1227137" cy="538162"/>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38" name="Rectangle 81"/>
            <p:cNvSpPr>
              <a:spLocks noChangeArrowheads="1"/>
            </p:cNvSpPr>
            <p:nvPr/>
          </p:nvSpPr>
          <p:spPr bwMode="auto">
            <a:xfrm>
              <a:off x="7139327" y="4755440"/>
              <a:ext cx="1214437" cy="3238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r>
                <a:rPr lang="en-US" altLang="en-US" sz="1400" dirty="0">
                  <a:solidFill>
                    <a:schemeClr val="tx1"/>
                  </a:solidFill>
                  <a:latin typeface="Calibri" pitchFamily="34" charset="0"/>
                </a:rPr>
                <a:t>OTHER USERS</a:t>
              </a:r>
            </a:p>
          </p:txBody>
        </p:sp>
        <p:sp>
          <p:nvSpPr>
            <p:cNvPr id="26641" name="TextBox 148"/>
            <p:cNvSpPr txBox="1">
              <a:spLocks noChangeArrowheads="1"/>
            </p:cNvSpPr>
            <p:nvPr/>
          </p:nvSpPr>
          <p:spPr bwMode="auto">
            <a:xfrm>
              <a:off x="7217511" y="1546125"/>
              <a:ext cx="1162050" cy="6120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b="0" dirty="0" smtClean="0">
                  <a:solidFill>
                    <a:schemeClr val="tx1"/>
                  </a:solidFill>
                  <a:latin typeface="Calibri" pitchFamily="34" charset="0"/>
                </a:rPr>
                <a:t>NCEP/EMC</a:t>
              </a:r>
            </a:p>
            <a:p>
              <a:pPr algn="ctr" eaLnBrk="1" hangingPunct="1">
                <a:spcBef>
                  <a:spcPct val="0"/>
                </a:spcBef>
                <a:buFontTx/>
                <a:buNone/>
              </a:pPr>
              <a:r>
                <a:rPr lang="en-US" altLang="en-US" sz="1600" b="0" dirty="0" smtClean="0">
                  <a:solidFill>
                    <a:schemeClr val="tx1"/>
                  </a:solidFill>
                  <a:latin typeface="Calibri" pitchFamily="34" charset="0"/>
                </a:rPr>
                <a:t>(ET)</a:t>
              </a:r>
              <a:endParaRPr lang="en-US" altLang="en-US" sz="1600" b="0" dirty="0">
                <a:solidFill>
                  <a:schemeClr val="tx1"/>
                </a:solidFill>
                <a:latin typeface="Calibri" pitchFamily="34" charset="0"/>
              </a:endParaRPr>
            </a:p>
          </p:txBody>
        </p:sp>
        <p:sp>
          <p:nvSpPr>
            <p:cNvPr id="26643" name="TextBox 152"/>
            <p:cNvSpPr txBox="1">
              <a:spLocks noChangeArrowheads="1"/>
            </p:cNvSpPr>
            <p:nvPr/>
          </p:nvSpPr>
          <p:spPr bwMode="auto">
            <a:xfrm>
              <a:off x="7153556" y="2408339"/>
              <a:ext cx="1250384" cy="515448"/>
            </a:xfrm>
            <a:prstGeom prst="rect">
              <a:avLst/>
            </a:prstGeom>
            <a:solidFill>
              <a:srgbClr val="FFFFFF"/>
            </a:solidFill>
            <a:ln w="9525">
              <a:solidFill>
                <a:srgbClr val="000000"/>
              </a:solidFill>
              <a:miter lim="800000"/>
              <a:headEnd/>
              <a:tailEnd/>
            </a:ln>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400" b="0" dirty="0" smtClean="0">
                  <a:solidFill>
                    <a:schemeClr val="tx1"/>
                  </a:solidFill>
                  <a:latin typeface="Calibri" pitchFamily="34" charset="0"/>
                </a:rPr>
                <a:t>NCEP/CPC</a:t>
              </a:r>
            </a:p>
            <a:p>
              <a:pPr algn="ctr" eaLnBrk="1" hangingPunct="1">
                <a:spcBef>
                  <a:spcPct val="0"/>
                </a:spcBef>
                <a:buFontTx/>
                <a:buNone/>
              </a:pPr>
              <a:r>
                <a:rPr lang="en-US" altLang="en-US" sz="1200" b="0" dirty="0" smtClean="0">
                  <a:solidFill>
                    <a:schemeClr val="tx1"/>
                  </a:solidFill>
                  <a:latin typeface="+mn-lt"/>
                </a:rPr>
                <a:t>(ESI)</a:t>
              </a:r>
              <a:endParaRPr lang="en-US" altLang="en-US" sz="1200" b="0" dirty="0">
                <a:solidFill>
                  <a:schemeClr val="tx1"/>
                </a:solidFill>
                <a:latin typeface="+mn-lt"/>
              </a:endParaRPr>
            </a:p>
          </p:txBody>
        </p:sp>
        <p:cxnSp>
          <p:nvCxnSpPr>
            <p:cNvPr id="26645" name="Straight Connector 161"/>
            <p:cNvCxnSpPr>
              <a:cxnSpLocks noChangeShapeType="1"/>
            </p:cNvCxnSpPr>
            <p:nvPr/>
          </p:nvCxnSpPr>
          <p:spPr bwMode="auto">
            <a:xfrm>
              <a:off x="6571908" y="1691565"/>
              <a:ext cx="21431" cy="3225800"/>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pic>
          <p:nvPicPr>
            <p:cNvPr id="26651" name="Picture 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5473" y="3011595"/>
              <a:ext cx="2776537" cy="148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52" name="Rectangle 3"/>
            <p:cNvSpPr>
              <a:spLocks noChangeArrowheads="1"/>
            </p:cNvSpPr>
            <p:nvPr/>
          </p:nvSpPr>
          <p:spPr bwMode="auto">
            <a:xfrm>
              <a:off x="3589902" y="3253930"/>
              <a:ext cx="2664619" cy="10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C2A8C"/>
                  </a:solidFill>
                  <a:latin typeface="Arial" charset="0"/>
                  <a:cs typeface="Arial" charset="0"/>
                </a:defRPr>
              </a:lvl1pPr>
              <a:lvl2pPr marL="742950" indent="-285750" eaLnBrk="0" hangingPunct="0">
                <a:defRPr>
                  <a:solidFill>
                    <a:srgbClr val="0C2A8C"/>
                  </a:solidFill>
                  <a:latin typeface="Arial" charset="0"/>
                  <a:cs typeface="Arial" charset="0"/>
                </a:defRPr>
              </a:lvl2pPr>
              <a:lvl3pPr marL="1143000" indent="-228600" eaLnBrk="0" hangingPunct="0">
                <a:defRPr>
                  <a:solidFill>
                    <a:srgbClr val="0C2A8C"/>
                  </a:solidFill>
                  <a:latin typeface="Arial" charset="0"/>
                  <a:cs typeface="Arial" charset="0"/>
                </a:defRPr>
              </a:lvl3pPr>
              <a:lvl4pPr marL="1600200" indent="-228600" eaLnBrk="0" hangingPunct="0">
                <a:defRPr>
                  <a:solidFill>
                    <a:srgbClr val="0C2A8C"/>
                  </a:solidFill>
                  <a:latin typeface="Arial" charset="0"/>
                  <a:cs typeface="Arial" charset="0"/>
                </a:defRPr>
              </a:lvl4pPr>
              <a:lvl5pPr marL="2057400" indent="-228600" eaLnBrk="0" hangingPunct="0">
                <a:defRPr>
                  <a:solidFill>
                    <a:srgbClr val="0C2A8C"/>
                  </a:solidFill>
                  <a:latin typeface="Arial" charset="0"/>
                  <a:cs typeface="Arial" charset="0"/>
                </a:defRPr>
              </a:lvl5pPr>
              <a:lvl6pPr marL="2514600" indent="-228600" eaLnBrk="0" fontAlgn="base" hangingPunct="0">
                <a:spcBef>
                  <a:spcPct val="0"/>
                </a:spcBef>
                <a:spcAft>
                  <a:spcPct val="0"/>
                </a:spcAft>
                <a:defRPr>
                  <a:solidFill>
                    <a:srgbClr val="0C2A8C"/>
                  </a:solidFill>
                  <a:latin typeface="Arial" charset="0"/>
                  <a:cs typeface="Arial" charset="0"/>
                </a:defRPr>
              </a:lvl6pPr>
              <a:lvl7pPr marL="2971800" indent="-228600" eaLnBrk="0" fontAlgn="base" hangingPunct="0">
                <a:spcBef>
                  <a:spcPct val="0"/>
                </a:spcBef>
                <a:spcAft>
                  <a:spcPct val="0"/>
                </a:spcAft>
                <a:defRPr>
                  <a:solidFill>
                    <a:srgbClr val="0C2A8C"/>
                  </a:solidFill>
                  <a:latin typeface="Arial" charset="0"/>
                  <a:cs typeface="Arial" charset="0"/>
                </a:defRPr>
              </a:lvl7pPr>
              <a:lvl8pPr marL="3429000" indent="-228600" eaLnBrk="0" fontAlgn="base" hangingPunct="0">
                <a:spcBef>
                  <a:spcPct val="0"/>
                </a:spcBef>
                <a:spcAft>
                  <a:spcPct val="0"/>
                </a:spcAft>
                <a:defRPr>
                  <a:solidFill>
                    <a:srgbClr val="0C2A8C"/>
                  </a:solidFill>
                  <a:latin typeface="Arial" charset="0"/>
                  <a:cs typeface="Arial" charset="0"/>
                </a:defRPr>
              </a:lvl8pPr>
              <a:lvl9pPr marL="3886200" indent="-228600" eaLnBrk="0" fontAlgn="base" hangingPunct="0">
                <a:spcBef>
                  <a:spcPct val="0"/>
                </a:spcBef>
                <a:spcAft>
                  <a:spcPct val="0"/>
                </a:spcAft>
                <a:defRPr>
                  <a:solidFill>
                    <a:srgbClr val="0C2A8C"/>
                  </a:solidFill>
                  <a:latin typeface="Arial" charset="0"/>
                  <a:cs typeface="Arial" charset="0"/>
                </a:defRPr>
              </a:lvl9pPr>
            </a:lstStyle>
            <a:p>
              <a:pPr algn="ctr" eaLnBrk="1" hangingPunct="1"/>
              <a:r>
                <a:rPr lang="en-US" altLang="en-US" b="1" dirty="0" smtClean="0">
                  <a:solidFill>
                    <a:schemeClr val="tx1"/>
                  </a:solidFill>
                  <a:latin typeface="Calibri" pitchFamily="34" charset="0"/>
                </a:rPr>
                <a:t>DDS/</a:t>
              </a:r>
              <a:r>
                <a:rPr lang="en-US" altLang="en-US" b="1" dirty="0" err="1" smtClean="0">
                  <a:solidFill>
                    <a:schemeClr val="tx1"/>
                  </a:solidFill>
                  <a:latin typeface="Calibri" pitchFamily="34" charset="0"/>
                </a:rPr>
                <a:t>satepsanon</a:t>
              </a:r>
              <a:r>
                <a:rPr lang="en-US" altLang="en-US" b="1" dirty="0" smtClean="0">
                  <a:solidFill>
                    <a:schemeClr val="tx1"/>
                  </a:solidFill>
                  <a:latin typeface="Calibri" pitchFamily="34" charset="0"/>
                </a:rPr>
                <a:t> </a:t>
              </a:r>
              <a:endParaRPr lang="en-US" altLang="en-US" b="1" dirty="0">
                <a:solidFill>
                  <a:schemeClr val="tx1"/>
                </a:solidFill>
                <a:latin typeface="Calibri" pitchFamily="34" charset="0"/>
              </a:endParaRPr>
            </a:p>
            <a:p>
              <a:pPr algn="ctr" eaLnBrk="1" hangingPunct="1"/>
              <a:r>
                <a:rPr lang="en-US" altLang="en-US" i="1" dirty="0" smtClean="0">
                  <a:solidFill>
                    <a:schemeClr val="tx1"/>
                  </a:solidFill>
                  <a:latin typeface="Calibri" pitchFamily="34" charset="0"/>
                </a:rPr>
                <a:t>GET-D products in</a:t>
              </a:r>
            </a:p>
            <a:p>
              <a:pPr algn="ctr" eaLnBrk="1" hangingPunct="1"/>
              <a:r>
                <a:rPr lang="en-US" altLang="en-US" i="1" dirty="0" smtClean="0">
                  <a:solidFill>
                    <a:schemeClr val="tx1"/>
                  </a:solidFill>
                  <a:latin typeface="Calibri" pitchFamily="34" charset="0"/>
                </a:rPr>
                <a:t>netCDF4 and GRIB2 </a:t>
              </a:r>
              <a:endParaRPr lang="en-US" altLang="en-US" i="1" dirty="0">
                <a:solidFill>
                  <a:schemeClr val="tx1"/>
                </a:solidFill>
                <a:latin typeface="Calibri" pitchFamily="34" charset="0"/>
              </a:endParaRPr>
            </a:p>
          </p:txBody>
        </p:sp>
        <p:sp>
          <p:nvSpPr>
            <p:cNvPr id="26653" name="TextBox 153"/>
            <p:cNvSpPr txBox="1">
              <a:spLocks noChangeArrowheads="1"/>
            </p:cNvSpPr>
            <p:nvPr/>
          </p:nvSpPr>
          <p:spPr bwMode="auto">
            <a:xfrm>
              <a:off x="7191714" y="3438609"/>
              <a:ext cx="1291010" cy="8698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b="0" dirty="0" smtClean="0">
                  <a:solidFill>
                    <a:schemeClr val="tx1"/>
                  </a:solidFill>
                  <a:latin typeface="Calibri" pitchFamily="34" charset="0"/>
                </a:rPr>
                <a:t>USDA</a:t>
              </a:r>
            </a:p>
            <a:p>
              <a:pPr algn="ctr" eaLnBrk="1" hangingPunct="1">
                <a:spcBef>
                  <a:spcPct val="0"/>
                </a:spcBef>
                <a:buFontTx/>
                <a:buNone/>
              </a:pPr>
              <a:r>
                <a:rPr lang="en-US" altLang="en-US" sz="1600" b="0" dirty="0" smtClean="0">
                  <a:solidFill>
                    <a:schemeClr val="tx1"/>
                  </a:solidFill>
                  <a:latin typeface="Calibri" pitchFamily="34" charset="0"/>
                </a:rPr>
                <a:t>NDMC/NIDIS</a:t>
              </a:r>
              <a:endParaRPr lang="en-US" altLang="en-US" sz="1600" b="0" dirty="0">
                <a:solidFill>
                  <a:schemeClr val="tx1"/>
                </a:solidFill>
                <a:latin typeface="Calibri" pitchFamily="34" charset="0"/>
              </a:endParaRPr>
            </a:p>
            <a:p>
              <a:pPr algn="ctr" eaLnBrk="1" hangingPunct="1">
                <a:spcBef>
                  <a:spcPct val="0"/>
                </a:spcBef>
                <a:buFontTx/>
                <a:buNone/>
              </a:pPr>
              <a:r>
                <a:rPr lang="en-US" altLang="en-US" sz="1600" b="0" dirty="0" smtClean="0">
                  <a:solidFill>
                    <a:schemeClr val="tx1"/>
                  </a:solidFill>
                  <a:latin typeface="Calibri" pitchFamily="34" charset="0"/>
                </a:rPr>
                <a:t>(ESI)</a:t>
              </a:r>
              <a:endParaRPr lang="en-US" altLang="en-US" sz="1600" b="0" dirty="0">
                <a:solidFill>
                  <a:schemeClr val="tx1"/>
                </a:solidFill>
                <a:latin typeface="Calibri" pitchFamily="34" charset="0"/>
              </a:endParaRPr>
            </a:p>
          </p:txBody>
        </p:sp>
        <p:grpSp>
          <p:nvGrpSpPr>
            <p:cNvPr id="26662" name="Group 11"/>
            <p:cNvGrpSpPr>
              <a:grpSpLocks/>
            </p:cNvGrpSpPr>
            <p:nvPr/>
          </p:nvGrpSpPr>
          <p:grpSpPr bwMode="auto">
            <a:xfrm>
              <a:off x="6482896" y="5795253"/>
              <a:ext cx="1790700" cy="638175"/>
              <a:chOff x="151" y="3389"/>
              <a:chExt cx="1128" cy="402"/>
            </a:xfrm>
          </p:grpSpPr>
          <p:sp>
            <p:nvSpPr>
              <p:cNvPr id="26663" name="Text Box 121"/>
              <p:cNvSpPr txBox="1">
                <a:spLocks noChangeArrowheads="1"/>
              </p:cNvSpPr>
              <p:nvPr/>
            </p:nvSpPr>
            <p:spPr bwMode="auto">
              <a:xfrm>
                <a:off x="151" y="3689"/>
                <a:ext cx="1128" cy="102"/>
              </a:xfrm>
              <a:prstGeom prst="rect">
                <a:avLst/>
              </a:prstGeom>
              <a:solidFill>
                <a:srgbClr val="FFFFFF"/>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External User Zone</a:t>
                </a:r>
              </a:p>
            </p:txBody>
          </p:sp>
          <p:sp>
            <p:nvSpPr>
              <p:cNvPr id="26664" name="Text Box 107"/>
              <p:cNvSpPr txBox="1">
                <a:spLocks noChangeArrowheads="1"/>
              </p:cNvSpPr>
              <p:nvPr/>
            </p:nvSpPr>
            <p:spPr bwMode="auto">
              <a:xfrm>
                <a:off x="151" y="3587"/>
                <a:ext cx="1128" cy="102"/>
              </a:xfrm>
              <a:prstGeom prst="rect">
                <a:avLst/>
              </a:prstGeom>
              <a:solidFill>
                <a:srgbClr val="FFCC00"/>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Distribution Zone (DMZ)</a:t>
                </a:r>
              </a:p>
            </p:txBody>
          </p:sp>
          <p:sp>
            <p:nvSpPr>
              <p:cNvPr id="26665" name="Text Box 108"/>
              <p:cNvSpPr txBox="1">
                <a:spLocks noChangeArrowheads="1"/>
              </p:cNvSpPr>
              <p:nvPr/>
            </p:nvSpPr>
            <p:spPr bwMode="auto">
              <a:xfrm>
                <a:off x="151" y="3491"/>
                <a:ext cx="1128" cy="102"/>
              </a:xfrm>
              <a:prstGeom prst="rect">
                <a:avLst/>
              </a:prstGeom>
              <a:solidFill>
                <a:srgbClr val="CC99FF"/>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dirty="0">
                    <a:latin typeface="Calibri" pitchFamily="34" charset="0"/>
                  </a:rPr>
                  <a:t>Development Zone</a:t>
                </a:r>
              </a:p>
            </p:txBody>
          </p:sp>
          <p:sp>
            <p:nvSpPr>
              <p:cNvPr id="26666" name="Text Box 109"/>
              <p:cNvSpPr txBox="1">
                <a:spLocks noChangeArrowheads="1"/>
              </p:cNvSpPr>
              <p:nvPr/>
            </p:nvSpPr>
            <p:spPr bwMode="auto">
              <a:xfrm>
                <a:off x="151" y="3389"/>
                <a:ext cx="1128" cy="102"/>
              </a:xfrm>
              <a:prstGeom prst="rect">
                <a:avLst/>
              </a:prstGeom>
              <a:solidFill>
                <a:srgbClr val="00B0F0"/>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Production Zone</a:t>
                </a:r>
              </a:p>
            </p:txBody>
          </p:sp>
        </p:grpSp>
        <p:cxnSp>
          <p:nvCxnSpPr>
            <p:cNvPr id="26667" name="Straight Connector 26666"/>
            <p:cNvCxnSpPr>
              <a:stCxn id="26651" idx="3"/>
            </p:cNvCxnSpPr>
            <p:nvPr/>
          </p:nvCxnSpPr>
          <p:spPr bwMode="auto">
            <a:xfrm>
              <a:off x="6312010" y="3755777"/>
              <a:ext cx="281329" cy="4309"/>
            </a:xfrm>
            <a:prstGeom prst="line">
              <a:avLst/>
            </a:prstGeom>
            <a:noFill/>
            <a:ln w="9525" cap="flat" cmpd="sng" algn="ctr">
              <a:solidFill>
                <a:srgbClr val="FFFFFF"/>
              </a:solidFill>
              <a:prstDash val="solid"/>
              <a:round/>
              <a:headEnd type="none" w="med" len="med"/>
              <a:tailEnd type="triangle" w="med" len="med"/>
            </a:ln>
            <a:effectLst/>
          </p:spPr>
        </p:cxnSp>
        <p:cxnSp>
          <p:nvCxnSpPr>
            <p:cNvPr id="26669" name="Straight Connector 26668"/>
            <p:cNvCxnSpPr>
              <a:endCxn id="26629" idx="0"/>
            </p:cNvCxnSpPr>
            <p:nvPr/>
          </p:nvCxnSpPr>
          <p:spPr bwMode="auto">
            <a:xfrm>
              <a:off x="1855530" y="2467312"/>
              <a:ext cx="1" cy="544283"/>
            </a:xfrm>
            <a:prstGeom prst="line">
              <a:avLst/>
            </a:prstGeom>
            <a:noFill/>
            <a:ln w="9525" cap="flat" cmpd="sng" algn="ctr">
              <a:solidFill>
                <a:srgbClr val="FFFFFF"/>
              </a:solidFill>
              <a:prstDash val="solid"/>
              <a:round/>
              <a:headEnd type="none" w="med" len="med"/>
              <a:tailEnd type="triangle" w="med" len="med"/>
            </a:ln>
            <a:effectLst/>
          </p:spPr>
        </p:cxnSp>
        <p:cxnSp>
          <p:nvCxnSpPr>
            <p:cNvPr id="26675" name="Straight Connector 26674"/>
            <p:cNvCxnSpPr>
              <a:stCxn id="26629" idx="3"/>
              <a:endCxn id="26651" idx="1"/>
            </p:cNvCxnSpPr>
            <p:nvPr/>
          </p:nvCxnSpPr>
          <p:spPr bwMode="auto">
            <a:xfrm>
              <a:off x="3232092" y="3751469"/>
              <a:ext cx="303381" cy="4308"/>
            </a:xfrm>
            <a:prstGeom prst="line">
              <a:avLst/>
            </a:prstGeom>
            <a:noFill/>
            <a:ln w="9525" cap="flat" cmpd="sng" algn="ctr">
              <a:solidFill>
                <a:srgbClr val="FFFFFF"/>
              </a:solidFill>
              <a:prstDash val="solid"/>
              <a:round/>
              <a:headEnd type="none" w="med" len="med"/>
              <a:tailEnd type="triangle" w="med" len="med"/>
            </a:ln>
            <a:effectLst/>
          </p:spPr>
        </p:cxnSp>
        <p:cxnSp>
          <p:nvCxnSpPr>
            <p:cNvPr id="26679" name="Straight Connector 26678"/>
            <p:cNvCxnSpPr/>
            <p:nvPr/>
          </p:nvCxnSpPr>
          <p:spPr bwMode="auto">
            <a:xfrm>
              <a:off x="6582623" y="1691565"/>
              <a:ext cx="573882" cy="7144"/>
            </a:xfrm>
            <a:prstGeom prst="line">
              <a:avLst/>
            </a:prstGeom>
            <a:noFill/>
            <a:ln w="9525" cap="flat" cmpd="sng" algn="ctr">
              <a:solidFill>
                <a:srgbClr val="FFFFFF"/>
              </a:solidFill>
              <a:prstDash val="solid"/>
              <a:round/>
              <a:headEnd type="none" w="med" len="med"/>
              <a:tailEnd type="triangle" w="med" len="med"/>
            </a:ln>
            <a:effectLst/>
          </p:spPr>
        </p:cxnSp>
        <p:cxnSp>
          <p:nvCxnSpPr>
            <p:cNvPr id="26681" name="Straight Connector 26680"/>
            <p:cNvCxnSpPr/>
            <p:nvPr/>
          </p:nvCxnSpPr>
          <p:spPr bwMode="auto">
            <a:xfrm>
              <a:off x="6607060" y="4912771"/>
              <a:ext cx="546496" cy="3970"/>
            </a:xfrm>
            <a:prstGeom prst="line">
              <a:avLst/>
            </a:prstGeom>
            <a:noFill/>
            <a:ln w="9525" cap="flat" cmpd="sng" algn="ctr">
              <a:solidFill>
                <a:srgbClr val="FFFFFF"/>
              </a:solidFill>
              <a:prstDash val="solid"/>
              <a:round/>
              <a:headEnd type="none" w="med" len="med"/>
              <a:tailEnd type="triangle" w="med" len="med"/>
            </a:ln>
            <a:effectLst/>
          </p:spPr>
        </p:cxnSp>
        <p:cxnSp>
          <p:nvCxnSpPr>
            <p:cNvPr id="26686" name="Straight Connector 26685"/>
            <p:cNvCxnSpPr/>
            <p:nvPr/>
          </p:nvCxnSpPr>
          <p:spPr bwMode="auto">
            <a:xfrm>
              <a:off x="6607060" y="3853741"/>
              <a:ext cx="558063" cy="0"/>
            </a:xfrm>
            <a:prstGeom prst="line">
              <a:avLst/>
            </a:prstGeom>
            <a:noFill/>
            <a:ln w="9525" cap="flat" cmpd="sng" algn="ctr">
              <a:solidFill>
                <a:srgbClr val="FFFFFF"/>
              </a:solidFill>
              <a:prstDash val="solid"/>
              <a:round/>
              <a:headEnd type="none" w="med" len="med"/>
              <a:tailEnd type="triangle" w="med" len="med"/>
            </a:ln>
            <a:effectLst/>
          </p:spPr>
        </p:cxnSp>
        <p:cxnSp>
          <p:nvCxnSpPr>
            <p:cNvPr id="34" name="Straight Connector 33"/>
            <p:cNvCxnSpPr/>
            <p:nvPr/>
          </p:nvCxnSpPr>
          <p:spPr bwMode="auto">
            <a:xfrm>
              <a:off x="6561193" y="2651492"/>
              <a:ext cx="551657" cy="0"/>
            </a:xfrm>
            <a:prstGeom prst="line">
              <a:avLst/>
            </a:prstGeom>
            <a:noFill/>
            <a:ln w="9525" cap="flat" cmpd="sng" algn="ctr">
              <a:solidFill>
                <a:srgbClr val="FFFFFF"/>
              </a:solidFill>
              <a:prstDash val="solid"/>
              <a:round/>
              <a:headEnd type="none" w="med" len="med"/>
              <a:tailEnd type="triangle" w="med" len="med"/>
            </a:ln>
            <a:effectLst/>
          </p:spPr>
        </p:cxnSp>
        <p:sp>
          <p:nvSpPr>
            <p:cNvPr id="39" name="Rectangle 81"/>
            <p:cNvSpPr>
              <a:spLocks noChangeArrowheads="1"/>
            </p:cNvSpPr>
            <p:nvPr/>
          </p:nvSpPr>
          <p:spPr bwMode="auto">
            <a:xfrm>
              <a:off x="724878" y="6322905"/>
              <a:ext cx="1935879" cy="159540"/>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3" name="TextBox 2"/>
            <p:cNvSpPr txBox="1"/>
            <p:nvPr/>
          </p:nvSpPr>
          <p:spPr>
            <a:xfrm>
              <a:off x="710337" y="6236224"/>
              <a:ext cx="1950419" cy="257723"/>
            </a:xfrm>
            <a:prstGeom prst="rect">
              <a:avLst/>
            </a:prstGeom>
            <a:solidFill>
              <a:srgbClr val="FFFFFF"/>
            </a:solidFill>
          </p:spPr>
          <p:txBody>
            <a:bodyPr wrap="square" rtlCol="0">
              <a:spAutoFit/>
            </a:bodyPr>
            <a:lstStyle/>
            <a:p>
              <a:r>
                <a:rPr lang="en-US" sz="1000" b="1" dirty="0" smtClean="0">
                  <a:solidFill>
                    <a:schemeClr val="tx1"/>
                  </a:solidFill>
                  <a:latin typeface="Calibri" panose="020F0502020204030204" pitchFamily="34" charset="0"/>
                </a:rPr>
                <a:t>*: PE</a:t>
              </a:r>
              <a:r>
                <a:rPr lang="en-US" sz="1000" b="1" dirty="0">
                  <a:solidFill>
                    <a:schemeClr val="tx1"/>
                  </a:solidFill>
                  <a:latin typeface="Calibri" panose="020F0502020204030204" pitchFamily="34" charset="0"/>
                </a:rPr>
                <a:t> </a:t>
              </a:r>
              <a:r>
                <a:rPr lang="en-US" sz="1000" b="1" dirty="0" smtClean="0">
                  <a:solidFill>
                    <a:schemeClr val="tx1"/>
                  </a:solidFill>
                  <a:latin typeface="Calibri" panose="020F0502020204030204" pitchFamily="34" charset="0"/>
                </a:rPr>
                <a:t>- Production Environment</a:t>
              </a:r>
              <a:endParaRPr lang="en-US" sz="1000" b="1" dirty="0">
                <a:solidFill>
                  <a:schemeClr val="tx1"/>
                </a:solidFill>
                <a:latin typeface="Calibri" panose="020F0502020204030204" pitchFamily="34" charset="0"/>
              </a:endParaRPr>
            </a:p>
          </p:txBody>
        </p:sp>
      </p:grpSp>
      <p:sp>
        <p:nvSpPr>
          <p:cNvPr id="35" name="Rectangle 127"/>
          <p:cNvSpPr>
            <a:spLocks noChangeArrowheads="1"/>
          </p:cNvSpPr>
          <p:nvPr/>
        </p:nvSpPr>
        <p:spPr bwMode="auto">
          <a:xfrm>
            <a:off x="786397" y="5092870"/>
            <a:ext cx="2300486" cy="932765"/>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dirty="0">
              <a:solidFill>
                <a:schemeClr val="tx1"/>
              </a:solidFill>
              <a:latin typeface="Calibri" pitchFamily="34" charset="0"/>
            </a:endParaRPr>
          </a:p>
        </p:txBody>
      </p:sp>
      <p:sp>
        <p:nvSpPr>
          <p:cNvPr id="36" name="TextBox 52"/>
          <p:cNvSpPr txBox="1">
            <a:spLocks noChangeArrowheads="1"/>
          </p:cNvSpPr>
          <p:nvPr/>
        </p:nvSpPr>
        <p:spPr bwMode="auto">
          <a:xfrm>
            <a:off x="1042292" y="5084075"/>
            <a:ext cx="1887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800" dirty="0" smtClean="0">
                <a:solidFill>
                  <a:schemeClr val="tx1"/>
                </a:solidFill>
                <a:latin typeface="Calibri" pitchFamily="34" charset="0"/>
              </a:rPr>
              <a:t>DDS</a:t>
            </a:r>
            <a:endParaRPr lang="en-US" altLang="en-US" sz="1800" dirty="0">
              <a:solidFill>
                <a:schemeClr val="tx1"/>
              </a:solidFill>
              <a:latin typeface="Calibri" pitchFamily="34" charset="0"/>
            </a:endParaRPr>
          </a:p>
          <a:p>
            <a:pPr algn="ctr" eaLnBrk="1" hangingPunct="1">
              <a:spcBef>
                <a:spcPct val="0"/>
              </a:spcBef>
              <a:buFontTx/>
              <a:buNone/>
            </a:pPr>
            <a:r>
              <a:rPr lang="en-US" altLang="en-US" sz="1800" b="0" i="1" dirty="0" smtClean="0">
                <a:solidFill>
                  <a:schemeClr val="tx1"/>
                </a:solidFill>
                <a:latin typeface="Calibri" pitchFamily="34" charset="0"/>
              </a:rPr>
              <a:t>Ancillary data</a:t>
            </a:r>
            <a:endParaRPr lang="en-US" altLang="en-US" sz="1800" b="0" i="1" dirty="0">
              <a:solidFill>
                <a:schemeClr val="tx1"/>
              </a:solidFill>
              <a:latin typeface="Calibri" pitchFamily="34" charset="0"/>
            </a:endParaRPr>
          </a:p>
        </p:txBody>
      </p:sp>
      <p:cxnSp>
        <p:nvCxnSpPr>
          <p:cNvPr id="37" name="Straight Connector 36"/>
          <p:cNvCxnSpPr/>
          <p:nvPr/>
        </p:nvCxnSpPr>
        <p:spPr bwMode="auto">
          <a:xfrm flipV="1">
            <a:off x="1866416" y="4687870"/>
            <a:ext cx="973" cy="362528"/>
          </a:xfrm>
          <a:prstGeom prst="line">
            <a:avLst/>
          </a:prstGeom>
          <a:noFill/>
          <a:ln w="9525" cap="flat" cmpd="sng" algn="ctr">
            <a:solidFill>
              <a:srgbClr val="FFFFFF"/>
            </a:solidFill>
            <a:prstDash val="solid"/>
            <a:round/>
            <a:headEnd type="none" w="med" len="med"/>
            <a:tailEnd type="triangle" w="med" len="med"/>
          </a:ln>
          <a:effectLst/>
        </p:spPr>
      </p:cxnSp>
    </p:spTree>
    <p:extLst>
      <p:ext uri="{BB962C8B-B14F-4D97-AF65-F5344CB8AC3E}">
        <p14:creationId xmlns:p14="http://schemas.microsoft.com/office/powerpoint/2010/main" val="32326886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a:solidFill>
                  <a:srgbClr val="FFFF00"/>
                </a:solidFill>
              </a:rPr>
              <a:t>System Operational Readiness </a:t>
            </a:r>
            <a:r>
              <a:rPr lang="en-US" sz="4000" dirty="0">
                <a:solidFill>
                  <a:srgbClr val="FFFF00"/>
                </a:solidFill>
                <a:latin typeface="Arial" charset="0"/>
              </a:rPr>
              <a:t/>
            </a:r>
            <a:br>
              <a:rPr lang="en-US" sz="4000" dirty="0">
                <a:solidFill>
                  <a:srgbClr val="FFFF00"/>
                </a:solidFill>
                <a:latin typeface="Arial" charset="0"/>
              </a:rPr>
            </a:br>
            <a:r>
              <a:rPr lang="en-US" altLang="en-US" sz="4000" dirty="0"/>
              <a:t>IT System Architecture</a:t>
            </a:r>
            <a:endParaRPr lang="en-US" sz="4000"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141</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52600"/>
            <a:ext cx="7543800" cy="4910637"/>
          </a:xfrm>
        </p:spPr>
      </p:pic>
    </p:spTree>
    <p:extLst>
      <p:ext uri="{BB962C8B-B14F-4D97-AF65-F5344CB8AC3E}">
        <p14:creationId xmlns:p14="http://schemas.microsoft.com/office/powerpoint/2010/main" val="22071538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p:txBody>
          <a:bodyPr/>
          <a:lstStyle/>
          <a:p>
            <a:pPr>
              <a:defRPr/>
            </a:pPr>
            <a:fld id="{D7ADE36C-5983-4784-9395-C8350DAB2265}" type="slidenum">
              <a:rPr lang="en-US" smtClean="0"/>
              <a:pPr>
                <a:defRPr/>
              </a:pPr>
              <a:t>142</a:t>
            </a:fld>
            <a:endParaRPr lang="en-US" smtClean="0"/>
          </a:p>
        </p:txBody>
      </p:sp>
      <p:sp>
        <p:nvSpPr>
          <p:cNvPr id="131075" name="Rectangle 2"/>
          <p:cNvSpPr>
            <a:spLocks noGrp="1" noChangeArrowheads="1"/>
          </p:cNvSpPr>
          <p:nvPr>
            <p:ph type="title"/>
          </p:nvPr>
        </p:nvSpPr>
        <p:spPr bwMode="auto">
          <a:xfrm>
            <a:off x="685800" y="69850"/>
            <a:ext cx="78486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4800" b="1" dirty="0" smtClean="0">
                <a:solidFill>
                  <a:srgbClr val="FFFF00"/>
                </a:solidFill>
                <a:latin typeface="Arial" charset="0"/>
              </a:rPr>
              <a:t/>
            </a:r>
            <a:br>
              <a:rPr lang="en-US" sz="4800" b="1" dirty="0" smtClean="0">
                <a:solidFill>
                  <a:srgbClr val="FFFF00"/>
                </a:solidFill>
                <a:latin typeface="Arial" charset="0"/>
              </a:rPr>
            </a:br>
            <a:r>
              <a:rPr lang="en-US" sz="4000" dirty="0" smtClean="0">
                <a:solidFill>
                  <a:srgbClr val="FFFF00"/>
                </a:solidFill>
              </a:rPr>
              <a:t>Users of Products</a:t>
            </a:r>
          </a:p>
        </p:txBody>
      </p:sp>
      <p:sp>
        <p:nvSpPr>
          <p:cNvPr id="131118" name="Rectangle 45"/>
          <p:cNvSpPr>
            <a:spLocks noChangeArrowheads="1"/>
          </p:cNvSpPr>
          <p:nvPr/>
        </p:nvSpPr>
        <p:spPr bwMode="auto">
          <a:xfrm>
            <a:off x="0" y="8816975"/>
            <a:ext cx="9144000" cy="0"/>
          </a:xfrm>
          <a:prstGeom prst="rect">
            <a:avLst/>
          </a:prstGeom>
          <a:noFill/>
          <a:ln w="12700">
            <a:noFill/>
            <a:miter lim="800000"/>
            <a:headEnd type="none" w="sm" len="sm"/>
            <a:tailEnd type="none" w="sm" len="sm"/>
          </a:ln>
        </p:spPr>
        <p:txBody>
          <a:bodyPr wrap="none" anchor="ctr">
            <a:spAutoFit/>
          </a:bodyPr>
          <a:lstStyle/>
          <a:p>
            <a:endParaRPr lang="en-US">
              <a:latin typeface="Times New Roman" pitchFamily="18" charset="0"/>
            </a:endParaRPr>
          </a:p>
        </p:txBody>
      </p:sp>
      <p:sp>
        <p:nvSpPr>
          <p:cNvPr id="8" name="Rectangle 7"/>
          <p:cNvSpPr/>
          <p:nvPr/>
        </p:nvSpPr>
        <p:spPr>
          <a:xfrm>
            <a:off x="667512" y="2061748"/>
            <a:ext cx="8458200" cy="3046988"/>
          </a:xfrm>
          <a:prstGeom prst="rect">
            <a:avLst/>
          </a:prstGeom>
        </p:spPr>
        <p:txBody>
          <a:bodyPr wrap="square">
            <a:spAutoFit/>
          </a:bodyPr>
          <a:lstStyle/>
          <a:p>
            <a:pPr lvl="1" eaLnBrk="1" hangingPunct="1">
              <a:lnSpc>
                <a:spcPct val="80000"/>
              </a:lnSpc>
              <a:buFont typeface="Arial" pitchFamily="34" charset="0"/>
              <a:buChar char="•"/>
              <a:defRPr/>
            </a:pPr>
            <a:r>
              <a:rPr lang="en-US" sz="2400" dirty="0" smtClean="0">
                <a:solidFill>
                  <a:srgbClr val="FFFF00"/>
                </a:solidFill>
              </a:rPr>
              <a:t>NWS/NCEP EMC</a:t>
            </a:r>
            <a:r>
              <a:rPr lang="en-US" sz="2400" dirty="0">
                <a:solidFill>
                  <a:srgbClr val="FFFF00"/>
                </a:solidFill>
              </a:rPr>
              <a:t> </a:t>
            </a:r>
            <a:r>
              <a:rPr lang="en-US" sz="2400" dirty="0" smtClean="0">
                <a:solidFill>
                  <a:srgbClr val="FFFF00"/>
                </a:solidFill>
              </a:rPr>
              <a:t>POC </a:t>
            </a:r>
            <a:r>
              <a:rPr lang="en-US" sz="2400" dirty="0">
                <a:solidFill>
                  <a:srgbClr val="FFFF00"/>
                </a:solidFill>
              </a:rPr>
              <a:t>(</a:t>
            </a:r>
            <a:r>
              <a:rPr lang="en-US" sz="2400" dirty="0" smtClean="0">
                <a:solidFill>
                  <a:srgbClr val="FFFF00"/>
                </a:solidFill>
              </a:rPr>
              <a:t>ET): Mike </a:t>
            </a:r>
            <a:r>
              <a:rPr lang="en-US" sz="2400" dirty="0" err="1" smtClean="0">
                <a:solidFill>
                  <a:srgbClr val="FFFF00"/>
                </a:solidFill>
              </a:rPr>
              <a:t>Ek</a:t>
            </a:r>
            <a:r>
              <a:rPr lang="en-US" sz="2400" dirty="0" smtClean="0">
                <a:solidFill>
                  <a:srgbClr val="FFFF00"/>
                </a:solidFill>
              </a:rPr>
              <a:t>, </a:t>
            </a:r>
            <a:r>
              <a:rPr lang="en-US" altLang="en-US" sz="2400" dirty="0" err="1" smtClean="0">
                <a:solidFill>
                  <a:srgbClr val="FFFF00"/>
                </a:solidFill>
              </a:rPr>
              <a:t>Youlong</a:t>
            </a:r>
            <a:r>
              <a:rPr lang="en-US" sz="2400" dirty="0" smtClean="0">
                <a:solidFill>
                  <a:srgbClr val="FFFF00"/>
                </a:solidFill>
              </a:rPr>
              <a:t> Xia</a:t>
            </a:r>
          </a:p>
          <a:p>
            <a:pPr lvl="1" eaLnBrk="1" hangingPunct="1">
              <a:lnSpc>
                <a:spcPct val="80000"/>
              </a:lnSpc>
              <a:buFont typeface="Arial" pitchFamily="34" charset="0"/>
              <a:buChar char="•"/>
              <a:defRPr/>
            </a:pPr>
            <a:endParaRPr lang="en-US" sz="2400" dirty="0" smtClean="0">
              <a:solidFill>
                <a:srgbClr val="FFFF00"/>
              </a:solidFill>
            </a:endParaRPr>
          </a:p>
          <a:p>
            <a:pPr lvl="1" eaLnBrk="1" hangingPunct="1">
              <a:lnSpc>
                <a:spcPct val="80000"/>
              </a:lnSpc>
              <a:buFont typeface="Arial" pitchFamily="34" charset="0"/>
              <a:buChar char="•"/>
              <a:defRPr/>
            </a:pPr>
            <a:r>
              <a:rPr lang="en-US" sz="2400" dirty="0">
                <a:solidFill>
                  <a:srgbClr val="FFFF00"/>
                </a:solidFill>
              </a:rPr>
              <a:t>NWS/NCEP </a:t>
            </a:r>
            <a:r>
              <a:rPr lang="en-US" sz="2400" dirty="0" smtClean="0">
                <a:solidFill>
                  <a:srgbClr val="FFFF00"/>
                </a:solidFill>
              </a:rPr>
              <a:t>CPC</a:t>
            </a:r>
            <a:r>
              <a:rPr lang="en-US" sz="2400" dirty="0">
                <a:solidFill>
                  <a:srgbClr val="FFFF00"/>
                </a:solidFill>
              </a:rPr>
              <a:t> </a:t>
            </a:r>
            <a:r>
              <a:rPr lang="en-US" sz="2400" dirty="0" smtClean="0">
                <a:solidFill>
                  <a:srgbClr val="FFFF00"/>
                </a:solidFill>
              </a:rPr>
              <a:t>POC (ESI): </a:t>
            </a:r>
            <a:r>
              <a:rPr lang="en-US" sz="2400" dirty="0" err="1" smtClean="0">
                <a:solidFill>
                  <a:srgbClr val="FFFF00"/>
                </a:solidFill>
              </a:rPr>
              <a:t>Kingtze</a:t>
            </a:r>
            <a:r>
              <a:rPr lang="en-US" sz="2400" dirty="0" smtClean="0">
                <a:solidFill>
                  <a:srgbClr val="FFFF00"/>
                </a:solidFill>
              </a:rPr>
              <a:t> Mo, </a:t>
            </a:r>
            <a:r>
              <a:rPr lang="en-US" sz="2400" dirty="0" err="1" smtClean="0">
                <a:solidFill>
                  <a:srgbClr val="FFFF00"/>
                </a:solidFill>
              </a:rPr>
              <a:t>Jin</a:t>
            </a:r>
            <a:r>
              <a:rPr lang="en-US" sz="2400" dirty="0" smtClean="0">
                <a:solidFill>
                  <a:srgbClr val="FFFF00"/>
                </a:solidFill>
              </a:rPr>
              <a:t> Huang</a:t>
            </a:r>
          </a:p>
          <a:p>
            <a:pPr lvl="1" eaLnBrk="1" hangingPunct="1">
              <a:lnSpc>
                <a:spcPct val="80000"/>
              </a:lnSpc>
              <a:buFont typeface="Arial" pitchFamily="34" charset="0"/>
              <a:buChar char="•"/>
              <a:defRPr/>
            </a:pPr>
            <a:endParaRPr lang="en-US" sz="2400" dirty="0">
              <a:solidFill>
                <a:srgbClr val="FFFF00"/>
              </a:solidFill>
            </a:endParaRPr>
          </a:p>
          <a:p>
            <a:pPr lvl="1" eaLnBrk="1" hangingPunct="1">
              <a:lnSpc>
                <a:spcPct val="80000"/>
              </a:lnSpc>
              <a:buFont typeface="Arial" pitchFamily="34" charset="0"/>
              <a:buChar char="•"/>
              <a:defRPr/>
            </a:pPr>
            <a:r>
              <a:rPr lang="en-US" sz="2400" dirty="0" smtClean="0">
                <a:solidFill>
                  <a:srgbClr val="FFFF00"/>
                </a:solidFill>
              </a:rPr>
              <a:t>NDMC-UNL POC (ESI): Brain </a:t>
            </a:r>
            <a:r>
              <a:rPr lang="en-US" sz="2400" dirty="0" err="1" smtClean="0">
                <a:solidFill>
                  <a:srgbClr val="FFFF00"/>
                </a:solidFill>
              </a:rPr>
              <a:t>Wardlow</a:t>
            </a:r>
            <a:r>
              <a:rPr lang="en-US" sz="2400" dirty="0" smtClean="0">
                <a:solidFill>
                  <a:srgbClr val="FFFF00"/>
                </a:solidFill>
              </a:rPr>
              <a:t>, Mark Svoboda</a:t>
            </a:r>
            <a:endParaRPr lang="en-US" sz="2400" dirty="0">
              <a:solidFill>
                <a:srgbClr val="FFFF00"/>
              </a:solidFill>
            </a:endParaRPr>
          </a:p>
          <a:p>
            <a:pPr lvl="1" eaLnBrk="1" hangingPunct="1">
              <a:lnSpc>
                <a:spcPct val="80000"/>
              </a:lnSpc>
              <a:buFont typeface="Arial" pitchFamily="34" charset="0"/>
              <a:buChar char="•"/>
              <a:defRPr/>
            </a:pPr>
            <a:endParaRPr lang="en-US" sz="2400" dirty="0">
              <a:solidFill>
                <a:srgbClr val="FFFF00"/>
              </a:solidFill>
            </a:endParaRPr>
          </a:p>
          <a:p>
            <a:pPr lvl="1" eaLnBrk="1" hangingPunct="1">
              <a:lnSpc>
                <a:spcPct val="80000"/>
              </a:lnSpc>
              <a:buFont typeface="Arial" pitchFamily="34" charset="0"/>
              <a:buChar char="•"/>
              <a:defRPr/>
            </a:pPr>
            <a:r>
              <a:rPr lang="en-US" sz="2400" dirty="0" smtClean="0">
                <a:solidFill>
                  <a:srgbClr val="FFFF00"/>
                </a:solidFill>
              </a:rPr>
              <a:t>USDA POC (ESI):  </a:t>
            </a:r>
            <a:r>
              <a:rPr lang="en-US" sz="2400" dirty="0" err="1" smtClean="0">
                <a:solidFill>
                  <a:srgbClr val="FFFF00"/>
                </a:solidFill>
              </a:rPr>
              <a:t>Marth</a:t>
            </a:r>
            <a:r>
              <a:rPr lang="en-US" sz="2400" dirty="0" smtClean="0">
                <a:solidFill>
                  <a:srgbClr val="FFFF00"/>
                </a:solidFill>
              </a:rPr>
              <a:t> Anderson (ARS)</a:t>
            </a:r>
          </a:p>
          <a:p>
            <a:pPr lvl="1" eaLnBrk="1" hangingPunct="1">
              <a:lnSpc>
                <a:spcPct val="80000"/>
              </a:lnSpc>
              <a:defRPr/>
            </a:pPr>
            <a:r>
              <a:rPr lang="en-US" sz="2400" dirty="0" smtClean="0">
                <a:solidFill>
                  <a:srgbClr val="FFFF00"/>
                </a:solidFill>
              </a:rPr>
              <a:t>                                 </a:t>
            </a:r>
            <a:r>
              <a:rPr lang="en-US" sz="2400" dirty="0" err="1" smtClean="0">
                <a:solidFill>
                  <a:srgbClr val="FFFF00"/>
                </a:solidFill>
              </a:rPr>
              <a:t>Zhengwei</a:t>
            </a:r>
            <a:r>
              <a:rPr lang="en-US" sz="2400" dirty="0" smtClean="0">
                <a:solidFill>
                  <a:srgbClr val="FFFF00"/>
                </a:solidFill>
              </a:rPr>
              <a:t> Yang (NASS)</a:t>
            </a:r>
          </a:p>
          <a:p>
            <a:pPr lvl="1" eaLnBrk="1" hangingPunct="1">
              <a:lnSpc>
                <a:spcPct val="80000"/>
              </a:lnSpc>
              <a:defRPr/>
            </a:pPr>
            <a:r>
              <a:rPr lang="en-US" sz="2400" dirty="0">
                <a:solidFill>
                  <a:srgbClr val="FFFF00"/>
                </a:solidFill>
              </a:rPr>
              <a:t> </a:t>
            </a:r>
            <a:r>
              <a:rPr lang="en-US" sz="2400" dirty="0" smtClean="0">
                <a:solidFill>
                  <a:srgbClr val="FFFF00"/>
                </a:solidFill>
              </a:rPr>
              <a:t>                                Curt Reynolds (FAS)</a:t>
            </a:r>
          </a:p>
          <a:p>
            <a:pPr lvl="1" eaLnBrk="1" hangingPunct="1">
              <a:lnSpc>
                <a:spcPct val="80000"/>
              </a:lnSpc>
              <a:buFont typeface="Arial" pitchFamily="34" charset="0"/>
              <a:buChar char="•"/>
              <a:defRPr/>
            </a:pPr>
            <a:endParaRPr lang="en-US" sz="2400"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p:txBody>
          <a:bodyPr/>
          <a:lstStyle/>
          <a:p>
            <a:pPr>
              <a:defRPr/>
            </a:pPr>
            <a:fld id="{EBB3BC1D-4D0B-4BC1-89EC-ADA9932B13E7}" type="slidenum">
              <a:rPr lang="en-US" smtClean="0">
                <a:latin typeface="Times New Roman" pitchFamily="18" charset="0"/>
              </a:rPr>
              <a:pPr>
                <a:defRPr/>
              </a:pPr>
              <a:t>143</a:t>
            </a:fld>
            <a:endParaRPr lang="en-US" smtClean="0">
              <a:latin typeface="Times New Roman" pitchFamily="18" charset="0"/>
            </a:endParaRPr>
          </a:p>
        </p:txBody>
      </p:sp>
      <p:sp>
        <p:nvSpPr>
          <p:cNvPr id="132099" name="Rectangle 2"/>
          <p:cNvSpPr>
            <a:spLocks noGrp="1" noChangeArrowheads="1"/>
          </p:cNvSpPr>
          <p:nvPr>
            <p:ph type="title"/>
          </p:nvPr>
        </p:nvSpPr>
        <p:spPr bwMode="auto">
          <a:xfrm>
            <a:off x="757238" y="260350"/>
            <a:ext cx="8116887"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a:t>
            </a:r>
            <a:r>
              <a:rPr lang="en-US" sz="3200" b="1" dirty="0" smtClean="0">
                <a:solidFill>
                  <a:srgbClr val="002060"/>
                </a:solidFill>
              </a:rPr>
              <a:t/>
            </a:r>
            <a:br>
              <a:rPr lang="en-US" sz="3200" b="1" dirty="0" smtClean="0">
                <a:solidFill>
                  <a:srgbClr val="002060"/>
                </a:solidFill>
              </a:rPr>
            </a:br>
            <a:r>
              <a:rPr lang="en-US" sz="4000" dirty="0" smtClean="0">
                <a:solidFill>
                  <a:srgbClr val="FFFF00"/>
                </a:solidFill>
              </a:rPr>
              <a:t>Production</a:t>
            </a:r>
          </a:p>
        </p:txBody>
      </p:sp>
      <p:sp>
        <p:nvSpPr>
          <p:cNvPr id="120836" name="Rectangle 3"/>
          <p:cNvSpPr>
            <a:spLocks noGrp="1" noChangeArrowheads="1"/>
          </p:cNvSpPr>
          <p:nvPr>
            <p:ph type="body" idx="1"/>
          </p:nvPr>
        </p:nvSpPr>
        <p:spPr bwMode="auto">
          <a:xfrm>
            <a:off x="304800" y="1752600"/>
            <a:ext cx="8629650" cy="45275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dirty="0"/>
              <a:t>The GET-D product system is running in VMWare Linux system</a:t>
            </a:r>
            <a:r>
              <a:rPr lang="en-US" dirty="0" smtClean="0"/>
              <a:t>.</a:t>
            </a:r>
            <a:endParaRPr lang="en-US" dirty="0" smtClean="0"/>
          </a:p>
          <a:p>
            <a:pPr>
              <a:spcBef>
                <a:spcPct val="50000"/>
              </a:spcBef>
              <a:defRPr/>
            </a:pPr>
            <a:r>
              <a:rPr lang="en-US" dirty="0" smtClean="0"/>
              <a:t>GET-D </a:t>
            </a:r>
            <a:r>
              <a:rPr lang="en-US" dirty="0" smtClean="0"/>
              <a:t>products (ET and ESI) </a:t>
            </a:r>
            <a:r>
              <a:rPr lang="en-US" dirty="0"/>
              <a:t>will be generated from </a:t>
            </a:r>
            <a:r>
              <a:rPr lang="en-US" dirty="0" smtClean="0"/>
              <a:t>GSRPROD.</a:t>
            </a:r>
          </a:p>
          <a:p>
            <a:pPr>
              <a:spcBef>
                <a:spcPct val="50000"/>
              </a:spcBef>
              <a:defRPr/>
            </a:pPr>
            <a:r>
              <a:rPr lang="en-US" dirty="0" smtClean="0"/>
              <a:t>GOES East/West Imagery will be pulled from GEODIST2/3; VIIRS EVI will be pulled from </a:t>
            </a:r>
            <a:r>
              <a:rPr lang="en-US" dirty="0" smtClean="0"/>
              <a:t>NDE </a:t>
            </a:r>
            <a:r>
              <a:rPr lang="en-US" dirty="0" smtClean="0"/>
              <a:t>server; </a:t>
            </a:r>
            <a:r>
              <a:rPr lang="en-US" dirty="0" err="1" smtClean="0"/>
              <a:t>Iosolation</a:t>
            </a:r>
            <a:r>
              <a:rPr lang="en-US" dirty="0" smtClean="0"/>
              <a:t> will be pulled from GSRPROD.</a:t>
            </a:r>
            <a:endParaRPr lang="en-US" dirty="0"/>
          </a:p>
          <a:p>
            <a:pPr>
              <a:spcBef>
                <a:spcPct val="50000"/>
              </a:spcBef>
              <a:defRPr/>
            </a:pPr>
            <a:r>
              <a:rPr lang="en-US" dirty="0" smtClean="0"/>
              <a:t>CFS, Snow mask, Land cover, Albedo and Clear day Insolation will </a:t>
            </a:r>
            <a:r>
              <a:rPr lang="en-US" dirty="0"/>
              <a:t>be pulled </a:t>
            </a:r>
            <a:r>
              <a:rPr lang="en-US" dirty="0" smtClean="0"/>
              <a:t>from DDS.</a:t>
            </a:r>
            <a:endParaRPr lang="en-US" dirty="0"/>
          </a:p>
          <a:p>
            <a:pPr>
              <a:spcBef>
                <a:spcPct val="50000"/>
              </a:spcBef>
              <a:defRPr/>
            </a:pPr>
            <a:r>
              <a:rPr lang="en-US" dirty="0" smtClean="0"/>
              <a:t>The </a:t>
            </a:r>
            <a:r>
              <a:rPr lang="en-US" dirty="0"/>
              <a:t>products are in netCDF4 </a:t>
            </a:r>
            <a:r>
              <a:rPr lang="en-US" dirty="0" smtClean="0"/>
              <a:t>and GRIB2 formats</a:t>
            </a:r>
            <a:r>
              <a:rPr lang="en-US" dirty="0"/>
              <a:t>.</a:t>
            </a:r>
          </a:p>
          <a:p>
            <a:pPr>
              <a:spcBef>
                <a:spcPct val="50000"/>
              </a:spcBef>
              <a:defRPr/>
            </a:pPr>
            <a:endParaRPr lang="en-US" sz="2800" dirty="0" smtClean="0"/>
          </a:p>
        </p:txBody>
      </p:sp>
    </p:spTree>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p:txBody>
          <a:bodyPr/>
          <a:lstStyle/>
          <a:p>
            <a:pPr>
              <a:defRPr/>
            </a:pPr>
            <a:fld id="{A9212D3A-D9C4-41C7-BD71-64D4421D0291}" type="slidenum">
              <a:rPr lang="en-US" smtClean="0">
                <a:latin typeface="Times New Roman" pitchFamily="18" charset="0"/>
              </a:rPr>
              <a:pPr>
                <a:defRPr/>
              </a:pPr>
              <a:t>144</a:t>
            </a:fld>
            <a:endParaRPr lang="en-US" smtClean="0">
              <a:latin typeface="Times New Roman" pitchFamily="18" charset="0"/>
            </a:endParaRPr>
          </a:p>
        </p:txBody>
      </p:sp>
      <p:sp>
        <p:nvSpPr>
          <p:cNvPr id="133123" name="Rectangle 2"/>
          <p:cNvSpPr>
            <a:spLocks noGrp="1" noChangeArrowheads="1"/>
          </p:cNvSpPr>
          <p:nvPr>
            <p:ph type="title"/>
          </p:nvPr>
        </p:nvSpPr>
        <p:spPr bwMode="auto">
          <a:xfrm>
            <a:off x="757238" y="50800"/>
            <a:ext cx="8072437" cy="12827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Dissemination</a:t>
            </a:r>
          </a:p>
        </p:txBody>
      </p:sp>
      <p:sp>
        <p:nvSpPr>
          <p:cNvPr id="120836" name="Rectangle 3"/>
          <p:cNvSpPr>
            <a:spLocks noGrp="1" noChangeArrowheads="1"/>
          </p:cNvSpPr>
          <p:nvPr>
            <p:ph type="body" idx="1"/>
          </p:nvPr>
        </p:nvSpPr>
        <p:spPr bwMode="auto">
          <a:xfrm>
            <a:off x="349250" y="1385888"/>
            <a:ext cx="8585200" cy="51498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pPr>
            <a:endParaRPr lang="en-US" dirty="0" smtClean="0">
              <a:latin typeface="Constantia" pitchFamily="18" charset="0"/>
            </a:endParaRPr>
          </a:p>
          <a:p>
            <a:pPr>
              <a:spcBef>
                <a:spcPct val="50000"/>
              </a:spcBef>
            </a:pPr>
            <a:r>
              <a:rPr lang="en-US" dirty="0" smtClean="0">
                <a:latin typeface="Constantia" pitchFamily="18" charset="0"/>
              </a:rPr>
              <a:t>DDS </a:t>
            </a:r>
            <a:r>
              <a:rPr lang="en-US" dirty="0" smtClean="0">
                <a:latin typeface="Constantia" pitchFamily="18" charset="0"/>
              </a:rPr>
              <a:t>for real time users</a:t>
            </a:r>
            <a:endParaRPr lang="en-US" dirty="0">
              <a:latin typeface="Constantia" pitchFamily="18" charset="0"/>
            </a:endParaRPr>
          </a:p>
          <a:p>
            <a:pPr lvl="1">
              <a:spcBef>
                <a:spcPct val="50000"/>
              </a:spcBef>
            </a:pPr>
            <a:r>
              <a:rPr lang="en-US" sz="2000" dirty="0" smtClean="0"/>
              <a:t>GET-D </a:t>
            </a:r>
            <a:r>
              <a:rPr lang="en-US" sz="2000" dirty="0"/>
              <a:t>products </a:t>
            </a:r>
            <a:r>
              <a:rPr lang="en-US" sz="2000" dirty="0" smtClean="0"/>
              <a:t>in NetCDF4 and GRIB2 formats</a:t>
            </a:r>
            <a:endParaRPr lang="en-US" sz="2000" dirty="0"/>
          </a:p>
          <a:p>
            <a:pPr>
              <a:spcBef>
                <a:spcPct val="50000"/>
              </a:spcBef>
            </a:pPr>
            <a:r>
              <a:rPr lang="en-US" dirty="0" err="1">
                <a:latin typeface="Constantia" pitchFamily="18" charset="0"/>
              </a:rPr>
              <a:t>Satepsanone</a:t>
            </a:r>
            <a:endParaRPr lang="en-US" dirty="0">
              <a:latin typeface="Constantia" pitchFamily="18" charset="0"/>
            </a:endParaRPr>
          </a:p>
          <a:p>
            <a:pPr lvl="1">
              <a:spcBef>
                <a:spcPct val="50000"/>
              </a:spcBef>
            </a:pPr>
            <a:r>
              <a:rPr lang="en-US" sz="2000" dirty="0"/>
              <a:t>GET-D products in </a:t>
            </a:r>
            <a:r>
              <a:rPr lang="en-US" sz="2000" dirty="0" smtClean="0"/>
              <a:t>NetCDF4 format</a:t>
            </a:r>
            <a:endParaRPr lang="en-US" sz="2000" dirty="0"/>
          </a:p>
          <a:p>
            <a:pPr lvl="1">
              <a:spcBef>
                <a:spcPct val="50000"/>
              </a:spcBef>
              <a:buFont typeface="Wingdings 2" pitchFamily="18" charset="2"/>
              <a:buNone/>
              <a:defRPr/>
            </a:pPr>
            <a:endParaRPr lang="en-US" b="1" dirty="0" smtClean="0"/>
          </a:p>
        </p:txBody>
      </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p:txBody>
          <a:bodyPr/>
          <a:lstStyle/>
          <a:p>
            <a:pPr>
              <a:defRPr/>
            </a:pPr>
            <a:fld id="{E1E27C9A-D696-457D-B576-92647BE7485F}" type="slidenum">
              <a:rPr lang="en-US" smtClean="0"/>
              <a:pPr>
                <a:defRPr/>
              </a:pPr>
              <a:t>145</a:t>
            </a:fld>
            <a:endParaRPr lang="en-US" smtClean="0"/>
          </a:p>
        </p:txBody>
      </p:sp>
      <p:sp>
        <p:nvSpPr>
          <p:cNvPr id="134147" name="Rectangle 2"/>
          <p:cNvSpPr>
            <a:spLocks noGrp="1" noChangeArrowheads="1"/>
          </p:cNvSpPr>
          <p:nvPr>
            <p:ph type="title"/>
          </p:nvPr>
        </p:nvSpPr>
        <p:spPr bwMode="auto">
          <a:xfrm>
            <a:off x="0" y="228600"/>
            <a:ext cx="8888413"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 </a:t>
            </a:r>
            <a:r>
              <a:rPr lang="en-US" sz="1400" dirty="0" smtClean="0">
                <a:solidFill>
                  <a:srgbClr val="FFFF00"/>
                </a:solidFill>
                <a:latin typeface="Arial" charset="0"/>
              </a:rPr>
              <a:t/>
            </a:r>
            <a:br>
              <a:rPr lang="en-US" sz="1400" dirty="0" smtClean="0">
                <a:solidFill>
                  <a:srgbClr val="FFFF00"/>
                </a:solidFill>
                <a:latin typeface="Arial" charset="0"/>
              </a:rPr>
            </a:br>
            <a:r>
              <a:rPr lang="en-US" sz="4000" dirty="0" smtClean="0"/>
              <a:t>Monitoring</a:t>
            </a:r>
          </a:p>
        </p:txBody>
      </p:sp>
      <p:sp>
        <p:nvSpPr>
          <p:cNvPr id="122884" name="Rectangle 3"/>
          <p:cNvSpPr>
            <a:spLocks noGrp="1" noChangeArrowheads="1"/>
          </p:cNvSpPr>
          <p:nvPr>
            <p:ph type="body" idx="1"/>
          </p:nvPr>
        </p:nvSpPr>
        <p:spPr bwMode="auto">
          <a:xfrm>
            <a:off x="152400" y="1976438"/>
            <a:ext cx="8763000" cy="4648200"/>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176"/>
              </a:spcBef>
            </a:pPr>
            <a:r>
              <a:rPr lang="en-US" sz="2000" dirty="0"/>
              <a:t>Quality Monitoring </a:t>
            </a:r>
          </a:p>
          <a:p>
            <a:pPr lvl="1" eaLnBrk="1" hangingPunct="1">
              <a:spcBef>
                <a:spcPts val="1176"/>
              </a:spcBef>
            </a:pPr>
            <a:r>
              <a:rPr lang="en-US" sz="1800" dirty="0"/>
              <a:t>The </a:t>
            </a:r>
            <a:r>
              <a:rPr lang="en-US" sz="1800" dirty="0" smtClean="0"/>
              <a:t>GET-D </a:t>
            </a:r>
            <a:r>
              <a:rPr lang="en-US" sz="1800" dirty="0"/>
              <a:t>Product files  include overall quality control flags and quality summary level metadata</a:t>
            </a:r>
          </a:p>
          <a:p>
            <a:pPr lvl="1" eaLnBrk="1" hangingPunct="1">
              <a:spcBef>
                <a:spcPts val="1176"/>
              </a:spcBef>
            </a:pPr>
            <a:r>
              <a:rPr lang="en-US" sz="1800" dirty="0" smtClean="0"/>
              <a:t>ESPC Monitoring project includes GET-D and it </a:t>
            </a:r>
            <a:r>
              <a:rPr lang="en-US" sz="1800" dirty="0"/>
              <a:t>will be available soon.</a:t>
            </a:r>
          </a:p>
          <a:p>
            <a:pPr eaLnBrk="1" hangingPunct="1">
              <a:spcBef>
                <a:spcPts val="1176"/>
              </a:spcBef>
              <a:buNone/>
            </a:pPr>
            <a:endParaRPr lang="en-US" sz="2000" dirty="0"/>
          </a:p>
          <a:p>
            <a:pPr eaLnBrk="1" hangingPunct="1">
              <a:spcBef>
                <a:spcPts val="1176"/>
              </a:spcBef>
            </a:pPr>
            <a:r>
              <a:rPr lang="en-US" sz="2000" dirty="0"/>
              <a:t>Performance Monitoring</a:t>
            </a:r>
            <a:endParaRPr lang="en-GB" sz="1800" dirty="0"/>
          </a:p>
          <a:p>
            <a:pPr lvl="1" eaLnBrk="1" hangingPunct="1">
              <a:spcBef>
                <a:spcPts val="1176"/>
              </a:spcBef>
            </a:pPr>
            <a:r>
              <a:rPr lang="en-US" sz="1800" dirty="0" smtClean="0"/>
              <a:t>GET-D is </a:t>
            </a:r>
            <a:r>
              <a:rPr lang="en-US" sz="1800" dirty="0"/>
              <a:t>running </a:t>
            </a:r>
            <a:r>
              <a:rPr lang="en-US" sz="1800" dirty="0" smtClean="0"/>
              <a:t>in VMWare Linux system (</a:t>
            </a:r>
            <a:r>
              <a:rPr lang="en-US" sz="1800" dirty="0" err="1" smtClean="0"/>
              <a:t>GSRdev</a:t>
            </a:r>
            <a:r>
              <a:rPr lang="en-US" sz="1800" dirty="0"/>
              <a:t> </a:t>
            </a:r>
            <a:r>
              <a:rPr lang="en-US" sz="1800" dirty="0" smtClean="0"/>
              <a:t>&amp; </a:t>
            </a:r>
            <a:r>
              <a:rPr lang="en-US" sz="1800" dirty="0" err="1" smtClean="0"/>
              <a:t>GSRprod</a:t>
            </a:r>
            <a:r>
              <a:rPr lang="en-US" sz="1800" dirty="0" smtClean="0"/>
              <a:t>).  </a:t>
            </a:r>
            <a:r>
              <a:rPr lang="en-US" sz="1800" dirty="0"/>
              <a:t>The </a:t>
            </a:r>
            <a:r>
              <a:rPr lang="en-US" sz="1800" dirty="0" smtClean="0"/>
              <a:t>running status </a:t>
            </a:r>
            <a:r>
              <a:rPr lang="en-US" sz="1800" dirty="0"/>
              <a:t>is monitored by </a:t>
            </a:r>
            <a:r>
              <a:rPr lang="en-US" sz="1800" dirty="0" smtClean="0"/>
              <a:t>ESPC maintenance personnel in 24x7</a:t>
            </a:r>
            <a:r>
              <a:rPr lang="en-US" sz="1800" dirty="0"/>
              <a:t>.</a:t>
            </a:r>
          </a:p>
          <a:p>
            <a:r>
              <a:rPr lang="en-US" sz="2000" dirty="0"/>
              <a:t> </a:t>
            </a:r>
          </a:p>
          <a:p>
            <a:pPr>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252CA42F-957D-4D51-A9E8-2E26E23840B4}" type="slidenum">
              <a:rPr lang="en-US" smtClean="0"/>
              <a:pPr>
                <a:defRPr/>
              </a:pPr>
              <a:t>146</a:t>
            </a:fld>
            <a:endParaRPr lang="en-US" smtClean="0"/>
          </a:p>
        </p:txBody>
      </p:sp>
      <p:sp>
        <p:nvSpPr>
          <p:cNvPr id="139267"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(1/3)</a:t>
            </a:r>
          </a:p>
        </p:txBody>
      </p:sp>
      <p:sp>
        <p:nvSpPr>
          <p:cNvPr id="119812" name="Rectangle 3"/>
          <p:cNvSpPr>
            <a:spLocks noGrp="1" noChangeArrowheads="1"/>
          </p:cNvSpPr>
          <p:nvPr>
            <p:ph type="body" idx="1"/>
          </p:nvPr>
        </p:nvSpPr>
        <p:spPr bwMode="auto">
          <a:xfrm>
            <a:off x="457200" y="1525588"/>
            <a:ext cx="8296275" cy="5205412"/>
          </a:xfrm>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0"/>
              </a:spcBef>
            </a:pPr>
            <a:endParaRPr lang="en-US" sz="2400" dirty="0"/>
          </a:p>
          <a:p>
            <a:pPr>
              <a:lnSpc>
                <a:spcPct val="80000"/>
              </a:lnSpc>
              <a:spcBef>
                <a:spcPct val="0"/>
              </a:spcBef>
            </a:pPr>
            <a:r>
              <a:rPr lang="en-US" sz="2000" dirty="0"/>
              <a:t>OSPO Products Area Lead – </a:t>
            </a:r>
            <a:r>
              <a:rPr lang="en-US" sz="2000" dirty="0" err="1" smtClean="0"/>
              <a:t>Hanjun</a:t>
            </a:r>
            <a:r>
              <a:rPr lang="en-US" sz="2000" dirty="0" smtClean="0"/>
              <a:t> Ding</a:t>
            </a:r>
            <a:endParaRPr lang="en-US" sz="2000" dirty="0"/>
          </a:p>
          <a:p>
            <a:pPr>
              <a:lnSpc>
                <a:spcPct val="80000"/>
              </a:lnSpc>
              <a:spcBef>
                <a:spcPct val="0"/>
              </a:spcBef>
            </a:pPr>
            <a:endParaRPr lang="en-US" sz="2000" dirty="0"/>
          </a:p>
          <a:p>
            <a:pPr>
              <a:lnSpc>
                <a:spcPct val="80000"/>
              </a:lnSpc>
              <a:spcBef>
                <a:spcPct val="0"/>
              </a:spcBef>
            </a:pPr>
            <a:r>
              <a:rPr lang="en-US" sz="2000" dirty="0"/>
              <a:t>OSPO QA Lead – </a:t>
            </a:r>
            <a:r>
              <a:rPr lang="en-US" sz="2000" dirty="0" err="1"/>
              <a:t>Zhaohui</a:t>
            </a:r>
            <a:r>
              <a:rPr lang="en-US" sz="2000" dirty="0"/>
              <a:t> Cheng</a:t>
            </a:r>
          </a:p>
          <a:p>
            <a:pPr>
              <a:lnSpc>
                <a:spcPct val="80000"/>
              </a:lnSpc>
              <a:spcBef>
                <a:spcPct val="0"/>
              </a:spcBef>
            </a:pPr>
            <a:endParaRPr lang="en-US" sz="2000" dirty="0"/>
          </a:p>
          <a:p>
            <a:pPr>
              <a:lnSpc>
                <a:spcPct val="80000"/>
              </a:lnSpc>
              <a:spcBef>
                <a:spcPct val="0"/>
              </a:spcBef>
            </a:pPr>
            <a:r>
              <a:rPr lang="en-US" sz="2000" dirty="0"/>
              <a:t>OSPO ESPC Operation Lead - Donna McNamara </a:t>
            </a:r>
          </a:p>
          <a:p>
            <a:pPr lvl="1">
              <a:lnSpc>
                <a:spcPct val="80000"/>
              </a:lnSpc>
              <a:spcBef>
                <a:spcPct val="0"/>
              </a:spcBef>
            </a:pPr>
            <a:endParaRPr lang="en-US" sz="2000" dirty="0"/>
          </a:p>
          <a:p>
            <a:pPr>
              <a:lnSpc>
                <a:spcPct val="80000"/>
              </a:lnSpc>
              <a:spcBef>
                <a:spcPct val="0"/>
              </a:spcBef>
            </a:pPr>
            <a:r>
              <a:rPr lang="en-US" sz="2000" dirty="0"/>
              <a:t>OSPO O&amp;M Team</a:t>
            </a:r>
          </a:p>
          <a:p>
            <a:pPr lvl="1">
              <a:lnSpc>
                <a:spcPct val="80000"/>
              </a:lnSpc>
              <a:spcBef>
                <a:spcPct val="0"/>
              </a:spcBef>
            </a:pPr>
            <a:r>
              <a:rPr lang="en-US" sz="2000" dirty="0" smtClean="0"/>
              <a:t>Rao </a:t>
            </a:r>
            <a:r>
              <a:rPr lang="en-US" sz="2000" dirty="0" err="1" smtClean="0"/>
              <a:t>Venkata</a:t>
            </a:r>
            <a:endParaRPr lang="en-US" sz="2000" dirty="0"/>
          </a:p>
          <a:p>
            <a:pPr lvl="1">
              <a:lnSpc>
                <a:spcPct val="80000"/>
              </a:lnSpc>
              <a:spcBef>
                <a:spcPct val="0"/>
              </a:spcBef>
            </a:pPr>
            <a:r>
              <a:rPr lang="en-US" sz="2000" dirty="0"/>
              <a:t>Bob Potash</a:t>
            </a:r>
          </a:p>
          <a:p>
            <a:pPr>
              <a:lnSpc>
                <a:spcPct val="80000"/>
              </a:lnSpc>
              <a:spcBef>
                <a:spcPct val="0"/>
              </a:spcBef>
              <a:buFont typeface="Wingdings 2" pitchFamily="18" charset="2"/>
              <a:buNone/>
            </a:pPr>
            <a:endParaRPr lang="en-US" sz="2000" dirty="0"/>
          </a:p>
          <a:p>
            <a:pPr>
              <a:lnSpc>
                <a:spcPct val="80000"/>
              </a:lnSpc>
              <a:spcBef>
                <a:spcPct val="0"/>
              </a:spcBef>
            </a:pPr>
            <a:r>
              <a:rPr lang="en-US" sz="2000" dirty="0"/>
              <a:t>STAR Science Maintenance Team </a:t>
            </a:r>
          </a:p>
          <a:p>
            <a:pPr lvl="1">
              <a:lnSpc>
                <a:spcPct val="80000"/>
              </a:lnSpc>
              <a:spcBef>
                <a:spcPct val="0"/>
              </a:spcBef>
            </a:pPr>
            <a:r>
              <a:rPr lang="en-US" sz="2000" dirty="0" smtClean="0"/>
              <a:t>Jerry Zhan</a:t>
            </a:r>
            <a:endParaRPr lang="en-US" sz="2000" dirty="0"/>
          </a:p>
          <a:p>
            <a:pPr lvl="1">
              <a:lnSpc>
                <a:spcPct val="80000"/>
              </a:lnSpc>
              <a:spcBef>
                <a:spcPct val="0"/>
              </a:spcBef>
            </a:pPr>
            <a:r>
              <a:rPr lang="en-US" sz="2000" dirty="0" err="1" smtClean="0"/>
              <a:t>Zhengpeng</a:t>
            </a:r>
            <a:r>
              <a:rPr lang="en-US" sz="2000" dirty="0" smtClean="0"/>
              <a:t> Li</a:t>
            </a:r>
            <a:endParaRPr lang="en-US" sz="2000" dirty="0"/>
          </a:p>
          <a:p>
            <a:pPr marL="457200" lvl="1" indent="0">
              <a:lnSpc>
                <a:spcPct val="70000"/>
              </a:lnSpc>
              <a:spcBef>
                <a:spcPct val="0"/>
              </a:spcBef>
              <a:buNone/>
            </a:pPr>
            <a:endParaRPr lang="en-US" sz="2000" dirty="0"/>
          </a:p>
          <a:p>
            <a:pPr lvl="1">
              <a:lnSpc>
                <a:spcPct val="80000"/>
              </a:lnSpc>
              <a:buFontTx/>
              <a:buNone/>
              <a:defRPr/>
            </a:pPr>
            <a:endParaRPr lang="en-US" sz="1800" dirty="0" smtClean="0"/>
          </a:p>
        </p:txBody>
      </p:sp>
    </p:spTree>
  </p:cSld>
  <p:clrMapOvr>
    <a:masterClrMapping/>
  </p:clrMapOvr>
  <p:transition spd="slow">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C346CAE7-C97E-477B-893E-D3289F9A788D}" type="slidenum">
              <a:rPr lang="en-US" smtClean="0"/>
              <a:pPr>
                <a:defRPr/>
              </a:pPr>
              <a:t>147</a:t>
            </a:fld>
            <a:endParaRPr lang="en-US" smtClean="0"/>
          </a:p>
        </p:txBody>
      </p:sp>
      <p:sp>
        <p:nvSpPr>
          <p:cNvPr id="140291"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(2/3)</a:t>
            </a:r>
          </a:p>
        </p:txBody>
      </p:sp>
      <p:sp>
        <p:nvSpPr>
          <p:cNvPr id="119812" name="Rectangle 3"/>
          <p:cNvSpPr>
            <a:spLocks noGrp="1" noChangeArrowheads="1"/>
          </p:cNvSpPr>
          <p:nvPr>
            <p:ph type="body" idx="1"/>
          </p:nvPr>
        </p:nvSpPr>
        <p:spPr bwMode="auto">
          <a:xfrm>
            <a:off x="238125" y="1676400"/>
            <a:ext cx="8296275" cy="3376613"/>
          </a:xfrm>
          <a:ln>
            <a:miter lim="800000"/>
            <a:headEnd/>
            <a:tailEnd/>
          </a:ln>
        </p:spPr>
        <p:txBody>
          <a:bodyPr vert="horz" wrap="square" lIns="91440" tIns="45720" rIns="91440" bIns="45720" numCol="1" anchor="t" anchorCtr="0" compatLnSpc="1">
            <a:prstTxWarp prst="textNoShape">
              <a:avLst/>
            </a:prstTxWarp>
          </a:bodyPr>
          <a:lstStyle/>
          <a:p>
            <a:pPr>
              <a:spcBef>
                <a:spcPts val="1368"/>
              </a:spcBef>
            </a:pPr>
            <a:r>
              <a:rPr lang="en-US" dirty="0"/>
              <a:t>O&amp;M Procedures</a:t>
            </a:r>
          </a:p>
          <a:p>
            <a:pPr lvl="1">
              <a:spcBef>
                <a:spcPts val="1368"/>
              </a:spcBef>
            </a:pPr>
            <a:r>
              <a:rPr lang="en-US" sz="1800" dirty="0"/>
              <a:t>Operation Procedure and System Maintenance Manual will follow </a:t>
            </a:r>
            <a:r>
              <a:rPr lang="en-US" sz="1800" dirty="0" smtClean="0"/>
              <a:t>ESPC </a:t>
            </a:r>
            <a:r>
              <a:rPr lang="en-US" sz="1800" dirty="0"/>
              <a:t>O&amp;M procedures.</a:t>
            </a:r>
          </a:p>
          <a:p>
            <a:pPr lvl="1">
              <a:spcBef>
                <a:spcPts val="1368"/>
              </a:spcBef>
            </a:pPr>
            <a:r>
              <a:rPr lang="en-US" sz="1800" dirty="0" smtClean="0"/>
              <a:t>GET-D operation system will follow </a:t>
            </a:r>
            <a:r>
              <a:rPr lang="en-US" sz="1800" dirty="0"/>
              <a:t>ESPC CM and security </a:t>
            </a:r>
            <a:r>
              <a:rPr lang="en-US" sz="1800" dirty="0" smtClean="0"/>
              <a:t>procedures. </a:t>
            </a:r>
          </a:p>
          <a:p>
            <a:pPr lvl="1">
              <a:spcBef>
                <a:spcPts val="1368"/>
              </a:spcBef>
            </a:pPr>
            <a:r>
              <a:rPr lang="en-US" sz="1800" dirty="0" smtClean="0"/>
              <a:t>The </a:t>
            </a:r>
            <a:r>
              <a:rPr lang="en-US" sz="1800" dirty="0"/>
              <a:t>primary and backup maintenance personnel </a:t>
            </a:r>
            <a:r>
              <a:rPr lang="en-US" sz="1800" dirty="0" smtClean="0"/>
              <a:t>have been </a:t>
            </a:r>
            <a:r>
              <a:rPr lang="en-US" sz="1800" dirty="0"/>
              <a:t>identified to cover normal maintenance </a:t>
            </a:r>
            <a:r>
              <a:rPr lang="en-US" sz="1800" dirty="0" smtClean="0"/>
              <a:t>needs.</a:t>
            </a:r>
            <a:endParaRPr lang="en-US" sz="1800" dirty="0"/>
          </a:p>
          <a:p>
            <a:pPr lvl="1">
              <a:spcBef>
                <a:spcPts val="1368"/>
              </a:spcBef>
            </a:pPr>
            <a:r>
              <a:rPr lang="en-US" sz="1800" dirty="0"/>
              <a:t>The PAL will work with </a:t>
            </a:r>
            <a:r>
              <a:rPr lang="en-US" sz="1800" dirty="0" smtClean="0"/>
              <a:t>STAR scientists </a:t>
            </a:r>
            <a:r>
              <a:rPr lang="en-US" sz="1800" dirty="0"/>
              <a:t>for any science maintenance needs when identified.</a:t>
            </a:r>
          </a:p>
          <a:p>
            <a:pPr>
              <a:spcBef>
                <a:spcPts val="1368"/>
              </a:spcBef>
            </a:pPr>
            <a:r>
              <a:rPr lang="en-US" dirty="0" smtClean="0"/>
              <a:t>Operation </a:t>
            </a:r>
            <a:r>
              <a:rPr lang="en-US" dirty="0"/>
              <a:t>Support</a:t>
            </a:r>
          </a:p>
          <a:p>
            <a:pPr lvl="1">
              <a:spcBef>
                <a:spcPts val="1368"/>
              </a:spcBef>
            </a:pPr>
            <a:r>
              <a:rPr lang="en-US" sz="1800" dirty="0" smtClean="0"/>
              <a:t>ESPC Operational </a:t>
            </a:r>
            <a:r>
              <a:rPr lang="en-US" sz="1800" dirty="0"/>
              <a:t>S</a:t>
            </a:r>
            <a:r>
              <a:rPr lang="en-US" sz="1800" dirty="0" smtClean="0"/>
              <a:t>upport Team</a:t>
            </a:r>
            <a:endParaRPr lang="en-US" sz="1800" dirty="0"/>
          </a:p>
          <a:p>
            <a:pPr lvl="1">
              <a:lnSpc>
                <a:spcPct val="80000"/>
              </a:lnSpc>
              <a:buFontTx/>
              <a:buNone/>
              <a:defRPr/>
            </a:pPr>
            <a:endParaRPr lang="en-US" dirty="0" smtClean="0"/>
          </a:p>
        </p:txBody>
      </p:sp>
    </p:spTree>
    <p:extLst>
      <p:ext uri="{BB962C8B-B14F-4D97-AF65-F5344CB8AC3E}">
        <p14:creationId xmlns:p14="http://schemas.microsoft.com/office/powerpoint/2010/main" val="2373038690"/>
      </p:ext>
    </p:extLst>
  </p:cSld>
  <p:clrMapOvr>
    <a:masterClrMapping/>
  </p:clrMapOvr>
  <p:transition spd="slow">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C346CAE7-C97E-477B-893E-D3289F9A788D}" type="slidenum">
              <a:rPr lang="en-US" smtClean="0"/>
              <a:pPr>
                <a:defRPr/>
              </a:pPr>
              <a:t>148</a:t>
            </a:fld>
            <a:endParaRPr lang="en-US" smtClean="0"/>
          </a:p>
        </p:txBody>
      </p:sp>
      <p:sp>
        <p:nvSpPr>
          <p:cNvPr id="140291"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a:t>
            </a:r>
            <a:r>
              <a:rPr lang="en-US" sz="4000" dirty="0">
                <a:solidFill>
                  <a:srgbClr val="FFFF00"/>
                </a:solidFill>
              </a:rPr>
              <a:t>3</a:t>
            </a:r>
            <a:r>
              <a:rPr lang="en-US" sz="4000" dirty="0" smtClean="0">
                <a:solidFill>
                  <a:srgbClr val="FFFF00"/>
                </a:solidFill>
              </a:rPr>
              <a:t>/3)</a:t>
            </a:r>
          </a:p>
        </p:txBody>
      </p:sp>
      <p:sp>
        <p:nvSpPr>
          <p:cNvPr id="119812" name="Rectangle 3"/>
          <p:cNvSpPr>
            <a:spLocks noGrp="1" noChangeArrowheads="1"/>
          </p:cNvSpPr>
          <p:nvPr>
            <p:ph type="body" idx="1"/>
          </p:nvPr>
        </p:nvSpPr>
        <p:spPr bwMode="auto">
          <a:xfrm>
            <a:off x="238125" y="1676400"/>
            <a:ext cx="8296275" cy="4419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70000"/>
              </a:lnSpc>
            </a:pPr>
            <a:r>
              <a:rPr lang="en-US" sz="2400" dirty="0"/>
              <a:t>Maintenance Suppor</a:t>
            </a:r>
            <a:r>
              <a:rPr lang="en-US" dirty="0"/>
              <a:t>ts </a:t>
            </a:r>
          </a:p>
          <a:p>
            <a:pPr lvl="1" eaLnBrk="1" hangingPunct="1">
              <a:lnSpc>
                <a:spcPct val="70000"/>
              </a:lnSpc>
            </a:pPr>
            <a:r>
              <a:rPr lang="en-US" sz="1800" dirty="0"/>
              <a:t>Processing failures due to machines problems such as disk storage or over loaded CPU.</a:t>
            </a:r>
          </a:p>
          <a:p>
            <a:pPr lvl="1" eaLnBrk="1" hangingPunct="1">
              <a:lnSpc>
                <a:spcPct val="70000"/>
              </a:lnSpc>
            </a:pPr>
            <a:r>
              <a:rPr lang="en-US" sz="1800" dirty="0"/>
              <a:t>Processing terminated (or hung up) abnormally such as delayed or problematic inputs, bugs.</a:t>
            </a:r>
          </a:p>
          <a:p>
            <a:pPr lvl="1" eaLnBrk="1" hangingPunct="1">
              <a:lnSpc>
                <a:spcPct val="70000"/>
              </a:lnSpc>
            </a:pPr>
            <a:r>
              <a:rPr lang="en-US" sz="1800" dirty="0"/>
              <a:t>Product dissemination problems</a:t>
            </a:r>
          </a:p>
          <a:p>
            <a:pPr lvl="1" eaLnBrk="1" hangingPunct="1">
              <a:lnSpc>
                <a:spcPct val="70000"/>
              </a:lnSpc>
            </a:pPr>
            <a:r>
              <a:rPr lang="en-US" sz="1800" dirty="0"/>
              <a:t>Product degradation due to channel/sensor/satellite problems, …etc.</a:t>
            </a:r>
          </a:p>
          <a:p>
            <a:pPr lvl="1" eaLnBrk="1" hangingPunct="1">
              <a:lnSpc>
                <a:spcPct val="70000"/>
              </a:lnSpc>
            </a:pPr>
            <a:r>
              <a:rPr lang="en-US" sz="1800" dirty="0"/>
              <a:t>Adding or deleting satellite data according to availability. </a:t>
            </a:r>
          </a:p>
          <a:p>
            <a:pPr lvl="1" eaLnBrk="1" hangingPunct="1">
              <a:lnSpc>
                <a:spcPct val="70000"/>
              </a:lnSpc>
            </a:pPr>
            <a:r>
              <a:rPr lang="en-US" sz="1800" dirty="0"/>
              <a:t>Algorithm updates/enhancements implementation</a:t>
            </a:r>
          </a:p>
          <a:p>
            <a:pPr lvl="1" eaLnBrk="1" hangingPunct="1">
              <a:lnSpc>
                <a:spcPct val="70000"/>
              </a:lnSpc>
              <a:buFont typeface="Wingdings 2" pitchFamily="18" charset="2"/>
              <a:buNone/>
            </a:pPr>
            <a:endParaRPr lang="en-US" sz="1800" dirty="0"/>
          </a:p>
          <a:p>
            <a:pPr>
              <a:lnSpc>
                <a:spcPct val="80000"/>
              </a:lnSpc>
            </a:pPr>
            <a:r>
              <a:rPr lang="en-US" sz="2400" dirty="0"/>
              <a:t>Emergency Recovery Capability</a:t>
            </a:r>
          </a:p>
          <a:p>
            <a:pPr lvl="1">
              <a:lnSpc>
                <a:spcPct val="80000"/>
              </a:lnSpc>
            </a:pPr>
            <a:r>
              <a:rPr lang="en-US" sz="1800" dirty="0" smtClean="0"/>
              <a:t>GET-D </a:t>
            </a:r>
            <a:r>
              <a:rPr lang="en-US" sz="1800" dirty="0"/>
              <a:t>may not be run at the CIP (Critical</a:t>
            </a:r>
            <a:r>
              <a:rPr lang="fr-FR" sz="1800" dirty="0"/>
              <a:t> Infrastructure Protection) </a:t>
            </a:r>
            <a:r>
              <a:rPr lang="en-US" sz="1800" dirty="0"/>
              <a:t>facility when it is operational. </a:t>
            </a:r>
          </a:p>
          <a:p>
            <a:pPr lvl="1">
              <a:lnSpc>
                <a:spcPct val="80000"/>
              </a:lnSpc>
              <a:buFontTx/>
              <a:buNone/>
            </a:pPr>
            <a:endParaRPr lang="en-US" dirty="0"/>
          </a:p>
          <a:p>
            <a:pPr lvl="1">
              <a:lnSpc>
                <a:spcPct val="80000"/>
              </a:lnSpc>
              <a:buFontTx/>
              <a:buNone/>
              <a:defRPr/>
            </a:pPr>
            <a:endParaRPr lang="en-US" dirty="0" smtClean="0"/>
          </a:p>
        </p:txBody>
      </p:sp>
    </p:spTree>
    <p:extLst>
      <p:ext uri="{BB962C8B-B14F-4D97-AF65-F5344CB8AC3E}">
        <p14:creationId xmlns:p14="http://schemas.microsoft.com/office/powerpoint/2010/main" val="3334539817"/>
      </p:ext>
    </p:extLst>
  </p:cSld>
  <p:clrMapOvr>
    <a:masterClrMapping/>
  </p:clrMapOvr>
  <p:transition spd="slow">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p:txBody>
          <a:bodyPr/>
          <a:lstStyle/>
          <a:p>
            <a:pPr>
              <a:defRPr/>
            </a:pPr>
            <a:fld id="{3750670A-4C81-4D04-989F-F3A599C157D8}" type="slidenum">
              <a:rPr lang="en-US" smtClean="0"/>
              <a:pPr>
                <a:defRPr/>
              </a:pPr>
              <a:t>149</a:t>
            </a:fld>
            <a:endParaRPr lang="en-US" smtClean="0"/>
          </a:p>
        </p:txBody>
      </p:sp>
      <p:sp>
        <p:nvSpPr>
          <p:cNvPr id="141315" name="Rectangle 2"/>
          <p:cNvSpPr>
            <a:spLocks noGrp="1" noChangeArrowheads="1"/>
          </p:cNvSpPr>
          <p:nvPr>
            <p:ph type="title"/>
          </p:nvPr>
        </p:nvSpPr>
        <p:spPr bwMode="auto">
          <a:xfrm>
            <a:off x="260350" y="22225"/>
            <a:ext cx="8713788" cy="14017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t> </a:t>
            </a:r>
            <a:r>
              <a:rPr lang="en-US" sz="3200" b="1" dirty="0" smtClean="0">
                <a:solidFill>
                  <a:srgbClr val="FFFF00"/>
                </a:solidFill>
              </a:rPr>
              <a:t>System Operational Readiness </a:t>
            </a: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t>
            </a:r>
            <a:r>
              <a:rPr lang="en-US" sz="4000" dirty="0" smtClean="0">
                <a:solidFill>
                  <a:srgbClr val="FFFF00"/>
                </a:solidFill>
              </a:rPr>
              <a:t>QA – Code Standards</a:t>
            </a:r>
          </a:p>
        </p:txBody>
      </p:sp>
      <p:sp>
        <p:nvSpPr>
          <p:cNvPr id="152580" name="Rectangle 3"/>
          <p:cNvSpPr>
            <a:spLocks noGrp="1" noChangeArrowheads="1"/>
          </p:cNvSpPr>
          <p:nvPr>
            <p:ph type="body" idx="1"/>
          </p:nvPr>
        </p:nvSpPr>
        <p:spPr bwMode="auto">
          <a:xfrm>
            <a:off x="490538" y="1398588"/>
            <a:ext cx="8262937" cy="5092700"/>
          </a:xfrm>
          <a:ln>
            <a:miter lim="800000"/>
            <a:headEnd/>
            <a:tailEnd/>
          </a:ln>
        </p:spPr>
        <p:txBody>
          <a:bodyPr vert="horz" wrap="square" lIns="91440" tIns="45720" rIns="91440" bIns="45720" numCol="1" anchor="t" anchorCtr="0" compatLnSpc="1">
            <a:prstTxWarp prst="textNoShape">
              <a:avLst/>
            </a:prstTxWarp>
          </a:bodyPr>
          <a:lstStyle/>
          <a:p>
            <a:pPr lvl="1">
              <a:lnSpc>
                <a:spcPct val="80000"/>
              </a:lnSpc>
              <a:buFontTx/>
              <a:buNone/>
              <a:defRPr/>
            </a:pPr>
            <a:endParaRPr lang="en-US" sz="1400" dirty="0" smtClean="0"/>
          </a:p>
          <a:p>
            <a:pPr>
              <a:defRPr/>
            </a:pPr>
            <a:r>
              <a:rPr lang="en-US" sz="2400" dirty="0" smtClean="0"/>
              <a:t>The GET-D has passed through Code Review </a:t>
            </a:r>
          </a:p>
          <a:p>
            <a:pPr lvl="1">
              <a:defRPr/>
            </a:pPr>
            <a:r>
              <a:rPr lang="en-US" sz="2000" dirty="0" smtClean="0"/>
              <a:t>OSPO leads the Code Review for coding standards and security </a:t>
            </a:r>
          </a:p>
          <a:p>
            <a:pPr lvl="1">
              <a:defRPr/>
            </a:pPr>
            <a:r>
              <a:rPr lang="en-US" sz="2000" dirty="0" smtClean="0"/>
              <a:t>All the open items from code review have been closed</a:t>
            </a:r>
          </a:p>
          <a:p>
            <a:pPr lvl="1">
              <a:defRPr/>
            </a:pPr>
            <a:r>
              <a:rPr lang="en-US" sz="2000" dirty="0" smtClean="0"/>
              <a:t>Results have been documented in Code Review Report</a:t>
            </a:r>
          </a:p>
          <a:p>
            <a:pPr lvl="1">
              <a:defRPr/>
            </a:pPr>
            <a:r>
              <a:rPr lang="en-US" sz="2000" dirty="0" smtClean="0"/>
              <a:t>The code review report, as a ORR review artifact, can be found at: </a:t>
            </a:r>
            <a:r>
              <a:rPr lang="en-US" sz="2000" dirty="0" smtClean="0">
                <a:solidFill>
                  <a:srgbClr val="FF0000"/>
                </a:solidFill>
              </a:rPr>
              <a:t>ftp</a:t>
            </a:r>
            <a:r>
              <a:rPr lang="en-US" sz="2000" dirty="0">
                <a:solidFill>
                  <a:srgbClr val="FF0000"/>
                </a:solidFill>
              </a:rPr>
              <a:t>://</a:t>
            </a:r>
            <a:r>
              <a:rPr lang="en-US" sz="2000" dirty="0" smtClean="0">
                <a:solidFill>
                  <a:srgbClr val="FF0000"/>
                </a:solidFill>
              </a:rPr>
              <a:t>satepsanone.nesdis.noaa.gov/GET-D/</a:t>
            </a:r>
            <a:endParaRPr lang="en-US" sz="2000" dirty="0" smtClean="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fontScale="77500" lnSpcReduction="20000"/>
          </a:bodyPr>
          <a:lstStyle/>
          <a:p>
            <a:pPr lvl="0"/>
            <a:endParaRPr lang="en-US" dirty="0" smtClean="0">
              <a:solidFill>
                <a:srgbClr val="C00000"/>
              </a:solidFill>
              <a:latin typeface="+mn-lt"/>
            </a:endParaRPr>
          </a:p>
          <a:p>
            <a:pPr lvl="0"/>
            <a:r>
              <a:rPr lang="en-US" dirty="0" smtClean="0">
                <a:solidFill>
                  <a:srgbClr val="C00000"/>
                </a:solidFill>
                <a:latin typeface="+mn-lt"/>
              </a:rPr>
              <a:t>Risk # 1: </a:t>
            </a:r>
            <a:r>
              <a:rPr lang="en-US" dirty="0" smtClean="0">
                <a:latin typeface="+mn-lt"/>
              </a:rPr>
              <a:t>Unavailability of optimal EVI data for input to the model that will eventually be used for creating the ESI climatology. Presently EVI is calculated from MODIS LAI product.</a:t>
            </a:r>
          </a:p>
          <a:p>
            <a:pPr lvl="0"/>
            <a:r>
              <a:rPr lang="en-US" u="sng" dirty="0" smtClean="0">
                <a:latin typeface="+mn-lt"/>
              </a:rPr>
              <a:t>Impact</a:t>
            </a:r>
            <a:r>
              <a:rPr lang="en-US" dirty="0" smtClean="0">
                <a:latin typeface="+mn-lt"/>
              </a:rPr>
              <a:t>: If a optimal EVI is not available, the quality of the drought product will be degraded.</a:t>
            </a:r>
          </a:p>
          <a:p>
            <a:pPr lvl="0"/>
            <a:r>
              <a:rPr lang="en-US" u="sng" dirty="0" smtClean="0">
                <a:latin typeface="+mn-lt"/>
              </a:rPr>
              <a:t>Mitigation:</a:t>
            </a:r>
            <a:r>
              <a:rPr lang="en-US" dirty="0" smtClean="0">
                <a:latin typeface="+mn-lt"/>
              </a:rPr>
              <a:t> A regression approach is being explored to estimate LAI from either:</a:t>
            </a:r>
          </a:p>
          <a:p>
            <a:pPr lvl="1"/>
            <a:r>
              <a:rPr lang="en-US" dirty="0" smtClean="0">
                <a:latin typeface="+mn-lt"/>
              </a:rPr>
              <a:t>VIIRS EVI </a:t>
            </a:r>
          </a:p>
          <a:p>
            <a:pPr lvl="1"/>
            <a:r>
              <a:rPr lang="en-US" dirty="0" smtClean="0">
                <a:latin typeface="+mn-lt"/>
              </a:rPr>
              <a:t>surface reflectance</a:t>
            </a:r>
          </a:p>
          <a:p>
            <a:pPr lvl="0"/>
            <a:r>
              <a:rPr lang="en-US" u="sng" dirty="0" smtClean="0">
                <a:latin typeface="+mn-lt"/>
              </a:rPr>
              <a:t>Likelihood:</a:t>
            </a:r>
            <a:r>
              <a:rPr lang="en-US" dirty="0" smtClean="0">
                <a:latin typeface="+mn-lt"/>
              </a:rPr>
              <a:t> Low</a:t>
            </a:r>
          </a:p>
          <a:p>
            <a:pPr lvl="0"/>
            <a:r>
              <a:rPr lang="en-US" u="sng" dirty="0" smtClean="0">
                <a:latin typeface="+mn-lt"/>
              </a:rPr>
              <a:t>Severity:</a:t>
            </a:r>
            <a:r>
              <a:rPr lang="en-US" dirty="0" smtClean="0">
                <a:latin typeface="+mn-lt"/>
              </a:rPr>
              <a:t> High</a:t>
            </a:r>
          </a:p>
          <a:p>
            <a:pPr lvl="0"/>
            <a:r>
              <a:rPr lang="en-US" u="sng" dirty="0" smtClean="0">
                <a:latin typeface="+mn-lt"/>
              </a:rPr>
              <a:t>Assessment: </a:t>
            </a:r>
            <a:r>
              <a:rPr lang="en-US" dirty="0" smtClean="0">
                <a:latin typeface="+mn-lt"/>
              </a:rPr>
              <a:t>Medium</a:t>
            </a:r>
          </a:p>
          <a:p>
            <a:pPr lvl="0"/>
            <a:r>
              <a:rPr lang="en-US" u="sng" dirty="0" smtClean="0">
                <a:latin typeface="+mn-lt"/>
              </a:rPr>
              <a:t>Status</a:t>
            </a:r>
            <a:r>
              <a:rPr lang="en-US" dirty="0" smtClean="0">
                <a:latin typeface="+mn-lt"/>
              </a:rPr>
              <a:t>: Closed</a:t>
            </a:r>
          </a:p>
        </p:txBody>
      </p:sp>
      <p:grpSp>
        <p:nvGrpSpPr>
          <p:cNvPr id="4" name="Group 124"/>
          <p:cNvGrpSpPr>
            <a:grpSpLocks/>
          </p:cNvGrpSpPr>
          <p:nvPr/>
        </p:nvGrpSpPr>
        <p:grpSpPr bwMode="auto">
          <a:xfrm>
            <a:off x="4865639"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8136203" y="6136747"/>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427170344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p:txBody>
          <a:bodyPr/>
          <a:lstStyle/>
          <a:p>
            <a:pPr>
              <a:defRPr/>
            </a:pPr>
            <a:fld id="{CC442103-F780-4B9F-8716-750BF66C4BBB}" type="slidenum">
              <a:rPr lang="en-US" smtClean="0"/>
              <a:pPr>
                <a:defRPr/>
              </a:pPr>
              <a:t>150</a:t>
            </a:fld>
            <a:endParaRPr lang="en-US" smtClean="0"/>
          </a:p>
        </p:txBody>
      </p:sp>
      <p:sp>
        <p:nvSpPr>
          <p:cNvPr id="142339" name="Rectangle 2"/>
          <p:cNvSpPr>
            <a:spLocks noGrp="1" noChangeArrowheads="1"/>
          </p:cNvSpPr>
          <p:nvPr>
            <p:ph type="title"/>
          </p:nvPr>
        </p:nvSpPr>
        <p:spPr bwMode="auto">
          <a:xfrm>
            <a:off x="641350" y="-42863"/>
            <a:ext cx="7848600"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QA – CM and IT security</a:t>
            </a:r>
            <a:r>
              <a:rPr lang="en-US" sz="4000" dirty="0" smtClean="0">
                <a:solidFill>
                  <a:srgbClr val="002060"/>
                </a:solidFill>
              </a:rPr>
              <a:t> </a:t>
            </a:r>
          </a:p>
        </p:txBody>
      </p:sp>
      <p:sp>
        <p:nvSpPr>
          <p:cNvPr id="153604" name="Rectangle 3"/>
          <p:cNvSpPr>
            <a:spLocks noGrp="1" noChangeArrowheads="1"/>
          </p:cNvSpPr>
          <p:nvPr>
            <p:ph type="body" idx="1"/>
          </p:nvPr>
        </p:nvSpPr>
        <p:spPr bwMode="auto">
          <a:xfrm>
            <a:off x="434974" y="1676400"/>
            <a:ext cx="8328025" cy="5181600"/>
          </a:xfrm>
          <a:ln>
            <a:miter lim="800000"/>
            <a:headEnd/>
            <a:tailEnd/>
          </a:ln>
        </p:spPr>
        <p:txBody>
          <a:bodyPr vert="horz" wrap="square" lIns="91440" tIns="45720" rIns="91440" bIns="45720" numCol="1" anchor="t" anchorCtr="0" compatLnSpc="1">
            <a:prstTxWarp prst="textNoShape">
              <a:avLst/>
            </a:prstTxWarp>
          </a:bodyPr>
          <a:lstStyle/>
          <a:p>
            <a:r>
              <a:rPr lang="en-US" sz="2400" dirty="0"/>
              <a:t>Product implementation </a:t>
            </a:r>
          </a:p>
          <a:p>
            <a:pPr lvl="1"/>
            <a:r>
              <a:rPr lang="en-US" sz="1800" dirty="0"/>
              <a:t>Implementation on parallel test environment is tasked and managed by Change Requests </a:t>
            </a:r>
            <a:r>
              <a:rPr lang="en-US" sz="1800" dirty="0" smtClean="0"/>
              <a:t>(CCR3234, </a:t>
            </a:r>
            <a:r>
              <a:rPr lang="en-US" sz="1800" dirty="0"/>
              <a:t>Title: </a:t>
            </a:r>
            <a:r>
              <a:rPr lang="en-US" sz="1800" dirty="0">
                <a:effectLst/>
              </a:rPr>
              <a:t>Implementation of GOES ET and Drought Products (</a:t>
            </a:r>
            <a:r>
              <a:rPr lang="en-US" sz="1800" dirty="0" smtClean="0">
                <a:effectLst/>
              </a:rPr>
              <a:t>GET-D</a:t>
            </a:r>
            <a:r>
              <a:rPr lang="en-US" sz="1800" dirty="0" smtClean="0"/>
              <a:t>)).</a:t>
            </a:r>
            <a:endParaRPr lang="en-US" sz="1800" dirty="0"/>
          </a:p>
          <a:p>
            <a:pPr lvl="1"/>
            <a:r>
              <a:rPr lang="en-US" sz="1800" dirty="0"/>
              <a:t>Software CM follows </a:t>
            </a:r>
            <a:r>
              <a:rPr lang="en-US" sz="1800" dirty="0" smtClean="0"/>
              <a:t>ESPC </a:t>
            </a:r>
            <a:r>
              <a:rPr lang="en-US" sz="1800" dirty="0"/>
              <a:t>Software Configuration Management Process and Procedures Manual</a:t>
            </a:r>
            <a:r>
              <a:rPr lang="en-US" sz="1800" dirty="0" smtClean="0"/>
              <a:t>.</a:t>
            </a:r>
            <a:endParaRPr lang="en-US" sz="1600" dirty="0" smtClean="0"/>
          </a:p>
          <a:p>
            <a:r>
              <a:rPr lang="en-US" sz="2400" dirty="0" smtClean="0"/>
              <a:t>Security Procedures</a:t>
            </a:r>
          </a:p>
          <a:p>
            <a:pPr lvl="1"/>
            <a:r>
              <a:rPr lang="en-US" sz="1800" dirty="0" smtClean="0"/>
              <a:t>SIA (CCR3234) </a:t>
            </a:r>
            <a:r>
              <a:rPr lang="en-US" sz="1800" dirty="0"/>
              <a:t>has been performed for </a:t>
            </a:r>
            <a:r>
              <a:rPr lang="en-US" sz="1800" dirty="0" smtClean="0"/>
              <a:t>GET-D </a:t>
            </a:r>
            <a:r>
              <a:rPr lang="en-US" sz="1800" dirty="0"/>
              <a:t>before the system is promoted into operation</a:t>
            </a:r>
            <a:r>
              <a:rPr lang="en-US" sz="1600" dirty="0"/>
              <a:t>.</a:t>
            </a:r>
          </a:p>
          <a:p>
            <a:r>
              <a:rPr lang="en-US" sz="2400" dirty="0"/>
              <a:t>Documents will be under the CM control at OSPO</a:t>
            </a:r>
          </a:p>
          <a:p>
            <a:pPr lvl="1">
              <a:lnSpc>
                <a:spcPct val="80000"/>
              </a:lnSpc>
              <a:buFontTx/>
              <a:buNone/>
              <a:defRPr/>
            </a:pPr>
            <a:endParaRPr lang="en-US" sz="1400" dirty="0" smtClean="0"/>
          </a:p>
        </p:txBody>
      </p:sp>
    </p:spTree>
  </p:cSld>
  <p:clrMapOvr>
    <a:masterClrMapping/>
  </p:clrMapOvr>
  <p:transition spd="slow">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p:txBody>
          <a:bodyPr/>
          <a:lstStyle/>
          <a:p>
            <a:pPr>
              <a:defRPr/>
            </a:pPr>
            <a:fld id="{8127F8FF-5697-488D-B919-0B8C1304F248}" type="slidenum">
              <a:rPr lang="en-US" smtClean="0"/>
              <a:pPr>
                <a:defRPr/>
              </a:pPr>
              <a:t>151</a:t>
            </a:fld>
            <a:endParaRPr lang="en-US" smtClean="0"/>
          </a:p>
        </p:txBody>
      </p:sp>
      <p:sp>
        <p:nvSpPr>
          <p:cNvPr id="143363" name="Rectangle 2"/>
          <p:cNvSpPr>
            <a:spLocks noGrp="1" noChangeArrowheads="1"/>
          </p:cNvSpPr>
          <p:nvPr>
            <p:ph type="title"/>
          </p:nvPr>
        </p:nvSpPr>
        <p:spPr bwMode="auto">
          <a:xfrm>
            <a:off x="0" y="36513"/>
            <a:ext cx="91440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br>
              <a:rPr lang="en-US" sz="3200" b="1" dirty="0" smtClean="0">
                <a:solidFill>
                  <a:srgbClr val="FFFF00"/>
                </a:solidFill>
              </a:rPr>
            </a:br>
            <a:r>
              <a:rPr lang="en-US" sz="4000" dirty="0" smtClean="0">
                <a:solidFill>
                  <a:srgbClr val="FFFF00"/>
                </a:solidFill>
              </a:rPr>
              <a:t>QA – Documentation</a:t>
            </a:r>
          </a:p>
        </p:txBody>
      </p:sp>
      <p:sp>
        <p:nvSpPr>
          <p:cNvPr id="154628" name="Rectangle 3"/>
          <p:cNvSpPr>
            <a:spLocks noGrp="1" noChangeArrowheads="1"/>
          </p:cNvSpPr>
          <p:nvPr>
            <p:ph type="body" idx="1"/>
          </p:nvPr>
        </p:nvSpPr>
        <p:spPr bwMode="auto">
          <a:xfrm>
            <a:off x="457200" y="1503363"/>
            <a:ext cx="8221663" cy="4897437"/>
          </a:xfrm>
          <a:ln>
            <a:miter lim="800000"/>
            <a:headEnd/>
            <a:tailEnd/>
          </a:ln>
        </p:spPr>
        <p:txBody>
          <a:bodyPr vert="horz" wrap="square" lIns="91440" tIns="45720" rIns="91440" bIns="45720" numCol="1" anchor="t" anchorCtr="0" compatLnSpc="1">
            <a:prstTxWarp prst="textNoShape">
              <a:avLst/>
            </a:prstTxWarp>
          </a:bodyPr>
          <a:lstStyle/>
          <a:p>
            <a:pPr lvl="1">
              <a:lnSpc>
                <a:spcPct val="80000"/>
              </a:lnSpc>
              <a:defRPr/>
            </a:pPr>
            <a:endParaRPr lang="en-US" sz="2000" dirty="0" smtClean="0">
              <a:latin typeface="Calibri" pitchFamily="34" charset="0"/>
            </a:endParaRPr>
          </a:p>
          <a:p>
            <a:pPr>
              <a:lnSpc>
                <a:spcPct val="80000"/>
              </a:lnSpc>
              <a:defRPr/>
            </a:pPr>
            <a:r>
              <a:rPr lang="en-US" sz="2400" dirty="0" smtClean="0"/>
              <a:t>SPSRB Required Docs </a:t>
            </a:r>
          </a:p>
          <a:p>
            <a:pPr lvl="1">
              <a:lnSpc>
                <a:spcPct val="80000"/>
              </a:lnSpc>
              <a:defRPr/>
            </a:pPr>
            <a:r>
              <a:rPr lang="en-US" sz="2200" dirty="0" smtClean="0"/>
              <a:t>Completed the draft User Manuals, System Maintenance Manual, ATBD</a:t>
            </a:r>
          </a:p>
          <a:p>
            <a:pPr lvl="1">
              <a:lnSpc>
                <a:spcPct val="80000"/>
              </a:lnSpc>
              <a:defRPr/>
            </a:pPr>
            <a:r>
              <a:rPr lang="en-US" sz="2200" dirty="0" smtClean="0"/>
              <a:t>Need be finalized before the GET-D is operational</a:t>
            </a:r>
          </a:p>
        </p:txBody>
      </p:sp>
    </p:spTree>
  </p:cSld>
  <p:clrMapOvr>
    <a:masterClrMapping/>
  </p:clrMapOvr>
  <p:transition spd="slow">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p:txBody>
          <a:bodyPr/>
          <a:lstStyle/>
          <a:p>
            <a:pPr>
              <a:defRPr/>
            </a:pPr>
            <a:fld id="{050F5B5C-A1A3-44B8-B686-E528EF426BEC}" type="slidenum">
              <a:rPr lang="en-US" smtClean="0">
                <a:latin typeface="Times New Roman" pitchFamily="18" charset="0"/>
              </a:rPr>
              <a:pPr>
                <a:defRPr/>
              </a:pPr>
              <a:t>152</a:t>
            </a:fld>
            <a:endParaRPr lang="en-US" smtClean="0">
              <a:latin typeface="Times New Roman" pitchFamily="18" charset="0"/>
            </a:endParaRPr>
          </a:p>
        </p:txBody>
      </p:sp>
      <p:sp>
        <p:nvSpPr>
          <p:cNvPr id="144387" name="Rectangle 2"/>
          <p:cNvSpPr>
            <a:spLocks noGrp="1" noChangeArrowheads="1"/>
          </p:cNvSpPr>
          <p:nvPr>
            <p:ph type="title"/>
          </p:nvPr>
        </p:nvSpPr>
        <p:spPr bwMode="auto">
          <a:xfrm>
            <a:off x="768350" y="227013"/>
            <a:ext cx="817245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Archive</a:t>
            </a:r>
          </a:p>
        </p:txBody>
      </p:sp>
      <p:sp>
        <p:nvSpPr>
          <p:cNvPr id="20484" name="Rectangle 3"/>
          <p:cNvSpPr>
            <a:spLocks noGrp="1" noChangeArrowheads="1"/>
          </p:cNvSpPr>
          <p:nvPr>
            <p:ph type="body" idx="1"/>
          </p:nvPr>
        </p:nvSpPr>
        <p:spPr>
          <a:xfrm>
            <a:off x="304800" y="1673225"/>
            <a:ext cx="8458200" cy="4953000"/>
          </a:xfrm>
        </p:spPr>
        <p:txBody>
          <a:bodyPr/>
          <a:lstStyle/>
          <a:p>
            <a:pPr>
              <a:spcBef>
                <a:spcPct val="50000"/>
              </a:spcBef>
              <a:defRPr/>
            </a:pPr>
            <a:r>
              <a:rPr lang="en-US" dirty="0" smtClean="0">
                <a:ea typeface="ＭＳ Ｐゴシック" pitchFamily="34" charset="-128"/>
              </a:rPr>
              <a:t>GET-D Products Archive </a:t>
            </a:r>
          </a:p>
          <a:p>
            <a:pPr lvl="1">
              <a:defRPr/>
            </a:pPr>
            <a:r>
              <a:rPr lang="en-US" sz="2000" dirty="0" smtClean="0">
                <a:ea typeface="ＭＳ Ｐゴシック" pitchFamily="34" charset="-128"/>
              </a:rPr>
              <a:t>An </a:t>
            </a:r>
            <a:r>
              <a:rPr lang="en-US" sz="2000" dirty="0">
                <a:ea typeface="ＭＳ Ｐゴシック" pitchFamily="34" charset="-128"/>
              </a:rPr>
              <a:t>initial request has be submitted to NCEI/CLASS through its online </a:t>
            </a:r>
            <a:r>
              <a:rPr lang="en-US" sz="2000" dirty="0"/>
              <a:t>Advanced Tracking and Resource Tool (</a:t>
            </a:r>
            <a:r>
              <a:rPr lang="en-US" sz="2000" dirty="0">
                <a:ea typeface="ＭＳ Ｐゴシック" pitchFamily="34" charset="-128"/>
              </a:rPr>
              <a:t>ATRAC) </a:t>
            </a:r>
            <a:r>
              <a:rPr lang="en-US" sz="2000" dirty="0" smtClean="0">
                <a:ea typeface="ＭＳ Ｐゴシック" pitchFamily="34" charset="-128"/>
              </a:rPr>
              <a:t>in January 2014</a:t>
            </a:r>
            <a:endParaRPr lang="en-US" sz="2000" dirty="0">
              <a:ea typeface="ＭＳ Ｐゴシック" pitchFamily="34" charset="-128"/>
            </a:endParaRPr>
          </a:p>
          <a:p>
            <a:pPr lvl="1">
              <a:defRPr/>
            </a:pPr>
            <a:r>
              <a:rPr lang="en-US" sz="2000" dirty="0"/>
              <a:t>The request was </a:t>
            </a:r>
            <a:r>
              <a:rPr lang="en-US" sz="2000" dirty="0" smtClean="0"/>
              <a:t>denied in February 2015.</a:t>
            </a:r>
            <a:endParaRPr lang="en-US" sz="2000" dirty="0"/>
          </a:p>
          <a:p>
            <a:pPr lvl="1">
              <a:defRPr/>
            </a:pPr>
            <a:r>
              <a:rPr lang="en-US" sz="2000" dirty="0" smtClean="0"/>
              <a:t>Still working with </a:t>
            </a:r>
            <a:r>
              <a:rPr lang="en-US" sz="2000" dirty="0"/>
              <a:t>NCEI </a:t>
            </a:r>
            <a:r>
              <a:rPr lang="en-US" sz="2000" dirty="0" smtClean="0"/>
              <a:t>management to get the request approved.</a:t>
            </a:r>
          </a:p>
          <a:p>
            <a:pPr lvl="1">
              <a:defRPr/>
            </a:pPr>
            <a:endParaRPr lang="en-US" sz="2200" dirty="0" smtClean="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p:txBody>
          <a:bodyPr/>
          <a:lstStyle/>
          <a:p>
            <a:pPr>
              <a:defRPr/>
            </a:pPr>
            <a:fld id="{1669DFBF-4E08-4675-9146-7AA7F1C980E9}" type="slidenum">
              <a:rPr lang="en-US" smtClean="0">
                <a:latin typeface="Times New Roman" pitchFamily="18" charset="0"/>
              </a:rPr>
              <a:pPr>
                <a:defRPr/>
              </a:pPr>
              <a:t>153</a:t>
            </a:fld>
            <a:endParaRPr lang="en-US" smtClean="0">
              <a:latin typeface="Times New Roman" pitchFamily="18" charset="0"/>
            </a:endParaRPr>
          </a:p>
        </p:txBody>
      </p:sp>
      <p:sp>
        <p:nvSpPr>
          <p:cNvPr id="145411" name="Rectangle 2"/>
          <p:cNvSpPr>
            <a:spLocks noGrp="1" noChangeArrowheads="1"/>
          </p:cNvSpPr>
          <p:nvPr>
            <p:ph type="title"/>
          </p:nvPr>
        </p:nvSpPr>
        <p:spPr bwMode="auto">
          <a:xfrm>
            <a:off x="801688" y="146050"/>
            <a:ext cx="7902575" cy="13827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User Readiness (1/2)</a:t>
            </a:r>
            <a:r>
              <a:rPr lang="en-US" sz="4800" b="1" dirty="0" smtClean="0">
                <a:solidFill>
                  <a:srgbClr val="002060"/>
                </a:solidFill>
              </a:rPr>
              <a:t/>
            </a:r>
            <a:br>
              <a:rPr lang="en-US" sz="4800" b="1" dirty="0" smtClean="0">
                <a:solidFill>
                  <a:srgbClr val="002060"/>
                </a:solidFill>
              </a:rPr>
            </a:br>
            <a:endParaRPr lang="en-US" sz="4800" b="1" dirty="0" smtClean="0">
              <a:solidFill>
                <a:srgbClr val="002060"/>
              </a:solidFill>
            </a:endParaRPr>
          </a:p>
        </p:txBody>
      </p:sp>
      <p:sp>
        <p:nvSpPr>
          <p:cNvPr id="156676" name="Rectangle 3"/>
          <p:cNvSpPr>
            <a:spLocks noGrp="1" noChangeArrowheads="1"/>
          </p:cNvSpPr>
          <p:nvPr>
            <p:ph type="body" idx="1"/>
          </p:nvPr>
        </p:nvSpPr>
        <p:spPr bwMode="auto">
          <a:xfrm>
            <a:off x="669925" y="1725613"/>
            <a:ext cx="7829550" cy="4435475"/>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2" pitchFamily="18" charset="2"/>
              <a:buNone/>
              <a:defRPr/>
            </a:pPr>
            <a:endParaRPr lang="en-US" sz="2400" dirty="0" smtClean="0"/>
          </a:p>
          <a:p>
            <a:pPr eaLnBrk="1" hangingPunct="1"/>
            <a:r>
              <a:rPr lang="en-US" sz="2400" dirty="0"/>
              <a:t>Data Access</a:t>
            </a:r>
          </a:p>
          <a:p>
            <a:pPr lvl="1" eaLnBrk="1" hangingPunct="1"/>
            <a:r>
              <a:rPr lang="en-US" sz="2000" dirty="0" smtClean="0"/>
              <a:t>GET-D products will </a:t>
            </a:r>
            <a:r>
              <a:rPr lang="en-US" sz="2000" dirty="0"/>
              <a:t>be put on </a:t>
            </a:r>
            <a:r>
              <a:rPr lang="en-US" sz="2000" dirty="0" smtClean="0"/>
              <a:t>DDS </a:t>
            </a:r>
            <a:r>
              <a:rPr lang="en-US" sz="2000" dirty="0"/>
              <a:t>for </a:t>
            </a:r>
            <a:r>
              <a:rPr lang="en-US" sz="2000" dirty="0" smtClean="0"/>
              <a:t>real time users</a:t>
            </a:r>
            <a:r>
              <a:rPr lang="en-US" sz="2000" dirty="0"/>
              <a:t>.</a:t>
            </a:r>
          </a:p>
          <a:p>
            <a:pPr lvl="1" eaLnBrk="1" hangingPunct="1"/>
            <a:r>
              <a:rPr lang="en-US" sz="2000" dirty="0" smtClean="0"/>
              <a:t>Non-real time users will get the products from </a:t>
            </a:r>
            <a:r>
              <a:rPr lang="en-US" sz="2000" dirty="0"/>
              <a:t>ESPC ftp site  </a:t>
            </a:r>
            <a:r>
              <a:rPr lang="en-US" sz="2000" dirty="0">
                <a:solidFill>
                  <a:srgbClr val="FFFFFF"/>
                </a:solidFill>
              </a:rPr>
              <a:t>ftp://</a:t>
            </a:r>
            <a:r>
              <a:rPr lang="en-US" sz="2000" dirty="0" smtClean="0">
                <a:solidFill>
                  <a:srgbClr val="FFFFFF"/>
                </a:solidFill>
              </a:rPr>
              <a:t>satepsanone.nesdis.noaa.gov/GETD/TEST</a:t>
            </a:r>
            <a:r>
              <a:rPr lang="en-US" sz="2000" dirty="0" smtClean="0"/>
              <a:t>.</a:t>
            </a:r>
            <a:endParaRPr lang="en-US" sz="2000" dirty="0"/>
          </a:p>
          <a:p>
            <a:pPr lvl="1" eaLnBrk="1" hangingPunct="1"/>
            <a:r>
              <a:rPr lang="en-US" sz="2000" strike="sngStrike" dirty="0"/>
              <a:t>Real-time </a:t>
            </a:r>
            <a:r>
              <a:rPr lang="en-US" sz="2000" strike="sngStrike" dirty="0" smtClean="0"/>
              <a:t>data </a:t>
            </a:r>
            <a:r>
              <a:rPr lang="en-US" sz="2000" strike="sngStrike" dirty="0"/>
              <a:t>will be sent to </a:t>
            </a:r>
            <a:r>
              <a:rPr lang="en-US" sz="2000" strike="sngStrike" dirty="0" smtClean="0"/>
              <a:t>DDS </a:t>
            </a:r>
            <a:r>
              <a:rPr lang="en-US" sz="2000" strike="sngStrike" dirty="0"/>
              <a:t>for </a:t>
            </a:r>
            <a:r>
              <a:rPr lang="en-US" sz="2000" strike="sngStrike" dirty="0" smtClean="0"/>
              <a:t>NCDC CLASS.</a:t>
            </a:r>
            <a:endParaRPr lang="en-US" sz="2000" strike="sngStrike" dirty="0"/>
          </a:p>
          <a:p>
            <a:pPr eaLnBrk="1" hangingPunct="1"/>
            <a:r>
              <a:rPr lang="en-US" sz="2400" dirty="0"/>
              <a:t>Acceptance of Product</a:t>
            </a:r>
          </a:p>
          <a:p>
            <a:pPr lvl="1" eaLnBrk="1" hangingPunct="1"/>
            <a:r>
              <a:rPr lang="en-US" sz="2000" dirty="0"/>
              <a:t>Already use </a:t>
            </a:r>
            <a:r>
              <a:rPr lang="en-US" sz="2000" dirty="0" smtClean="0"/>
              <a:t>GET-D </a:t>
            </a:r>
            <a:r>
              <a:rPr lang="en-US" sz="2000" dirty="0"/>
              <a:t>product generated from NCEP.</a:t>
            </a:r>
          </a:p>
          <a:p>
            <a:pPr lvl="1" eaLnBrk="1" hangingPunct="1"/>
            <a:r>
              <a:rPr lang="en-US" sz="2000" dirty="0"/>
              <a:t>Already reviewed test data.</a:t>
            </a:r>
          </a:p>
          <a:p>
            <a:pPr lvl="1" eaLnBrk="1" hangingPunct="1"/>
            <a:endParaRPr lang="en-US" sz="2000" dirty="0"/>
          </a:p>
          <a:p>
            <a:pPr lvl="1" eaLnBrk="1" hangingPunct="1">
              <a:defRPr/>
            </a:pPr>
            <a:endParaRPr lang="en-US" dirty="0" smtClean="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p:txBody>
          <a:bodyPr/>
          <a:lstStyle/>
          <a:p>
            <a:pPr>
              <a:defRPr/>
            </a:pPr>
            <a:fld id="{70391DF8-260F-48D0-8E12-E6494AF6D72B}" type="slidenum">
              <a:rPr lang="en-US" smtClean="0">
                <a:latin typeface="Times New Roman" pitchFamily="18" charset="0"/>
              </a:rPr>
              <a:pPr>
                <a:defRPr/>
              </a:pPr>
              <a:t>154</a:t>
            </a:fld>
            <a:endParaRPr lang="en-US" smtClean="0">
              <a:latin typeface="Times New Roman" pitchFamily="18" charset="0"/>
            </a:endParaRPr>
          </a:p>
        </p:txBody>
      </p:sp>
      <p:sp>
        <p:nvSpPr>
          <p:cNvPr id="146435" name="Rectangle 2"/>
          <p:cNvSpPr>
            <a:spLocks noGrp="1" noChangeArrowheads="1"/>
          </p:cNvSpPr>
          <p:nvPr>
            <p:ph type="title"/>
          </p:nvPr>
        </p:nvSpPr>
        <p:spPr bwMode="auto">
          <a:xfrm>
            <a:off x="801688" y="-33338"/>
            <a:ext cx="7877175" cy="1352551"/>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User Readiness (2/2)</a:t>
            </a:r>
            <a:r>
              <a:rPr lang="en-US" sz="4800" b="1" dirty="0" smtClean="0">
                <a:solidFill>
                  <a:srgbClr val="002060"/>
                </a:solidFill>
              </a:rPr>
              <a:t/>
            </a:r>
            <a:br>
              <a:rPr lang="en-US" sz="4800" b="1" dirty="0" smtClean="0">
                <a:solidFill>
                  <a:srgbClr val="002060"/>
                </a:solidFill>
              </a:rPr>
            </a:br>
            <a:endParaRPr lang="en-US" sz="4800" b="1" dirty="0" smtClean="0">
              <a:solidFill>
                <a:srgbClr val="002060"/>
              </a:solidFill>
            </a:endParaRPr>
          </a:p>
        </p:txBody>
      </p:sp>
      <p:sp>
        <p:nvSpPr>
          <p:cNvPr id="206852" name="Rectangle 3"/>
          <p:cNvSpPr>
            <a:spLocks noGrp="1" noChangeArrowheads="1"/>
          </p:cNvSpPr>
          <p:nvPr>
            <p:ph type="body" idx="1"/>
          </p:nvPr>
        </p:nvSpPr>
        <p:spPr bwMode="auto">
          <a:xfrm>
            <a:off x="669925" y="1304925"/>
            <a:ext cx="7843838" cy="5170488"/>
          </a:xfrm>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sz="2400" dirty="0" smtClean="0"/>
              <a:t>Training</a:t>
            </a:r>
            <a:endParaRPr lang="en-US" sz="2400" dirty="0"/>
          </a:p>
          <a:p>
            <a:pPr lvl="1" eaLnBrk="1" hangingPunct="1">
              <a:defRPr/>
            </a:pPr>
            <a:r>
              <a:rPr lang="en-US" dirty="0"/>
              <a:t>User manuals will be made available to all </a:t>
            </a:r>
            <a:r>
              <a:rPr lang="en-US" dirty="0" smtClean="0"/>
              <a:t>users</a:t>
            </a:r>
          </a:p>
          <a:p>
            <a:pPr marL="914400" lvl="2" indent="0" eaLnBrk="1" hangingPunct="1">
              <a:buNone/>
              <a:defRPr/>
            </a:pPr>
            <a:r>
              <a:rPr lang="en-US" sz="2000" dirty="0" smtClean="0"/>
              <a:t>No </a:t>
            </a:r>
            <a:r>
              <a:rPr lang="en-US" sz="2000" dirty="0"/>
              <a:t>specific training from OSPO is </a:t>
            </a:r>
            <a:r>
              <a:rPr lang="en-US" sz="2000" dirty="0" smtClean="0"/>
              <a:t>planned. Products are in self-descripted </a:t>
            </a:r>
            <a:r>
              <a:rPr lang="en-US" sz="2000" dirty="0" err="1" smtClean="0"/>
              <a:t>NetCDF</a:t>
            </a:r>
            <a:r>
              <a:rPr lang="en-US" sz="2000" dirty="0" smtClean="0"/>
              <a:t> format.</a:t>
            </a:r>
            <a:endParaRPr lang="en-US" dirty="0"/>
          </a:p>
          <a:p>
            <a:pPr lvl="1" eaLnBrk="1" hangingPunct="1">
              <a:defRPr/>
            </a:pPr>
            <a:r>
              <a:rPr lang="en-US" dirty="0"/>
              <a:t>ESPC Operator</a:t>
            </a:r>
          </a:p>
          <a:p>
            <a:pPr lvl="2" eaLnBrk="1" hangingPunct="1">
              <a:defRPr/>
            </a:pPr>
            <a:r>
              <a:rPr lang="en-US" sz="2000" dirty="0" smtClean="0"/>
              <a:t>GET-D will </a:t>
            </a:r>
            <a:r>
              <a:rPr lang="en-US" sz="2000" dirty="0"/>
              <a:t>be monitored by </a:t>
            </a:r>
            <a:r>
              <a:rPr lang="en-US" sz="2000" dirty="0" smtClean="0"/>
              <a:t>ESPC help desk. No </a:t>
            </a:r>
            <a:r>
              <a:rPr lang="en-US" sz="2000" dirty="0"/>
              <a:t>training is </a:t>
            </a:r>
            <a:r>
              <a:rPr lang="en-US" sz="2000" dirty="0" smtClean="0"/>
              <a:t>needed.</a:t>
            </a:r>
            <a:endParaRPr lang="en-US" sz="2000" dirty="0"/>
          </a:p>
          <a:p>
            <a:pPr lvl="1"/>
            <a:endParaRPr lang="en-US" sz="2000" dirty="0"/>
          </a:p>
          <a:p>
            <a:pPr eaLnBrk="1" hangingPunct="1">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bwMode="auto">
          <a:xfrm>
            <a:off x="457200" y="82550"/>
            <a:ext cx="8251825" cy="1355725"/>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400" b="1" dirty="0" smtClean="0">
                <a:solidFill>
                  <a:srgbClr val="FFFF00"/>
                </a:solidFill>
              </a:rPr>
              <a:t/>
            </a:r>
            <a:br>
              <a:rPr lang="en-US" sz="4400" b="1" dirty="0" smtClean="0">
                <a:solidFill>
                  <a:srgbClr val="FFFF00"/>
                </a:solidFill>
              </a:rPr>
            </a:br>
            <a:r>
              <a:rPr lang="en-US" sz="4000" dirty="0" smtClean="0">
                <a:solidFill>
                  <a:srgbClr val="FFFF00"/>
                </a:solidFill>
              </a:rPr>
              <a:t>Summary</a:t>
            </a:r>
          </a:p>
        </p:txBody>
      </p:sp>
      <p:sp>
        <p:nvSpPr>
          <p:cNvPr id="133123" name="Content Placeholder 2"/>
          <p:cNvSpPr>
            <a:spLocks noGrp="1"/>
          </p:cNvSpPr>
          <p:nvPr>
            <p:ph idx="1"/>
          </p:nvPr>
        </p:nvSpPr>
        <p:spPr bwMode="auto">
          <a:xfrm>
            <a:off x="457200" y="1714500"/>
            <a:ext cx="8372475" cy="473075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The system is ready for operations</a:t>
            </a:r>
          </a:p>
          <a:p>
            <a:pPr>
              <a:defRPr/>
            </a:pPr>
            <a:r>
              <a:rPr lang="en-US" dirty="0" smtClean="0"/>
              <a:t>The </a:t>
            </a:r>
            <a:r>
              <a:rPr lang="en-US" dirty="0" smtClean="0"/>
              <a:t>documentation will be completed by the time the GET-D is officially declared operational (final touches need to be done to the documents)</a:t>
            </a:r>
          </a:p>
          <a:p>
            <a:pPr>
              <a:defRPr/>
            </a:pPr>
            <a:r>
              <a:rPr lang="en-US" dirty="0" smtClean="0"/>
              <a:t>The </a:t>
            </a:r>
            <a:r>
              <a:rPr lang="en-US" dirty="0" smtClean="0"/>
              <a:t>users are ready to receive and use the data</a:t>
            </a:r>
          </a:p>
        </p:txBody>
      </p:sp>
      <p:sp>
        <p:nvSpPr>
          <p:cNvPr id="133126" name="Slide Number Placeholder 5"/>
          <p:cNvSpPr>
            <a:spLocks noGrp="1"/>
          </p:cNvSpPr>
          <p:nvPr>
            <p:ph type="sldNum" sz="quarter" idx="12"/>
          </p:nvPr>
        </p:nvSpPr>
        <p:spPr/>
        <p:txBody>
          <a:bodyPr/>
          <a:lstStyle/>
          <a:p>
            <a:pPr>
              <a:defRPr/>
            </a:pPr>
            <a:fld id="{A6FD54C0-1DFD-40B1-9DA4-C05CC0F5A737}" type="slidenum">
              <a:rPr lang="en-US" smtClean="0"/>
              <a:pPr>
                <a:defRPr/>
              </a:pPr>
              <a:t>155</a:t>
            </a:fld>
            <a:endParaRPr lang="en-US" smtClean="0"/>
          </a:p>
        </p:txBody>
      </p:sp>
    </p:spTree>
  </p:cSld>
  <p:clrMapOvr>
    <a:masterClrMapping/>
  </p:clrMapOvr>
  <p:transition spd="slow">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solidFill>
                  <a:srgbClr val="FFFF00"/>
                </a:solidFill>
              </a:rPr>
              <a:t>Summary</a:t>
            </a:r>
            <a:r>
              <a:rPr lang="en-US" sz="2000" dirty="0" smtClean="0"/>
              <a:t>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156</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156</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eaLnBrk="1" hangingPunct="1">
              <a:defRPr/>
            </a:pPr>
            <a:r>
              <a:rPr lang="en-US" sz="2400" dirty="0" smtClean="0"/>
              <a:t>Risk and Actions have been reviewed</a:t>
            </a:r>
          </a:p>
          <a:p>
            <a:pPr eaLnBrk="1" hangingPunct="1">
              <a:defRPr/>
            </a:pPr>
            <a:r>
              <a:rPr lang="en-US" sz="2400" dirty="0" smtClean="0"/>
              <a:t>Requirements and their Allocations have been reviewed</a:t>
            </a:r>
          </a:p>
          <a:p>
            <a:pPr eaLnBrk="1" hangingPunct="1">
              <a:defRPr/>
            </a:pPr>
            <a:r>
              <a:rPr lang="en-US" sz="2400" dirty="0" smtClean="0"/>
              <a:t>System Description and Test have been reviewed</a:t>
            </a:r>
          </a:p>
          <a:p>
            <a:pPr eaLnBrk="1" hangingPunct="1">
              <a:defRPr/>
            </a:pPr>
            <a:r>
              <a:rPr lang="en-US" sz="2400" dirty="0" smtClean="0"/>
              <a:t>Products Quality Readiness have been reviewed</a:t>
            </a:r>
          </a:p>
          <a:p>
            <a:pPr eaLnBrk="1" hangingPunct="1">
              <a:defRPr/>
            </a:pPr>
            <a:r>
              <a:rPr lang="en-US" sz="2400" dirty="0" smtClean="0"/>
              <a:t>Operation Readiness has been reviewed</a:t>
            </a:r>
          </a:p>
          <a:p>
            <a:pPr eaLnBrk="1" hangingPunct="1">
              <a:defRPr/>
            </a:pPr>
            <a:r>
              <a:rPr lang="en-US" sz="2400" dirty="0" smtClean="0"/>
              <a:t>User Readiness has been reviewed</a:t>
            </a:r>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157</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157</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Summary</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a:defRPr/>
            </a:pPr>
            <a:r>
              <a:rPr lang="en-US" sz="3200" b="1" dirty="0" smtClean="0"/>
              <a:t>Operational </a:t>
            </a:r>
            <a:r>
              <a:rPr lang="en-US" sz="3200" b="1" dirty="0" smtClean="0"/>
              <a:t>Phase</a:t>
            </a:r>
          </a:p>
          <a:p>
            <a:pPr lvl="1">
              <a:defRPr/>
            </a:pPr>
            <a:r>
              <a:rPr lang="en-US" dirty="0"/>
              <a:t>SPSRB Decision Briefing: </a:t>
            </a:r>
            <a:r>
              <a:rPr lang="en-US" dirty="0">
                <a:solidFill>
                  <a:srgbClr val="FFFFFF"/>
                </a:solidFill>
              </a:rPr>
              <a:t>February 17, 2016</a:t>
            </a:r>
          </a:p>
          <a:p>
            <a:pPr lvl="1">
              <a:defRPr/>
            </a:pPr>
            <a:r>
              <a:rPr lang="en-US" dirty="0"/>
              <a:t>Operational Commencement: March 31, 2016</a:t>
            </a:r>
          </a:p>
          <a:p>
            <a:pPr lvl="1">
              <a:defRPr/>
            </a:pPr>
            <a:endParaRPr lang="en-US" b="1" dirty="0" smtClean="0"/>
          </a:p>
          <a:p>
            <a:pPr eaLnBrk="1" hangingPunct="1">
              <a:defRPr/>
            </a:pPr>
            <a:endParaRPr lang="en-US" sz="2400" dirty="0" smtClean="0"/>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158</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158</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Next Step</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381000" y="1813560"/>
            <a:ext cx="8077200" cy="4876800"/>
          </a:xfrm>
          <a:noFill/>
        </p:spPr>
        <p:txBody>
          <a:bodyPr/>
          <a:lstStyle/>
          <a:p>
            <a:pPr marL="381000" indent="-381000">
              <a:lnSpc>
                <a:spcPct val="90000"/>
              </a:lnSpc>
              <a:defRPr/>
            </a:pPr>
            <a:r>
              <a:rPr lang="en-US" dirty="0" smtClean="0">
                <a:latin typeface="Calibri" pitchFamily="34" charset="0"/>
              </a:rPr>
              <a:t>The review is now open for free discussion</a:t>
            </a:r>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159</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159</a:t>
            </a:fld>
            <a:endParaRPr lang="en-US"/>
          </a:p>
        </p:txBody>
      </p:sp>
      <p:sp>
        <p:nvSpPr>
          <p:cNvPr id="5" name="TextBox 4"/>
          <p:cNvSpPr txBox="1"/>
          <p:nvPr/>
        </p:nvSpPr>
        <p:spPr>
          <a:xfrm>
            <a:off x="1981200" y="457200"/>
            <a:ext cx="4572000" cy="830997"/>
          </a:xfrm>
          <a:prstGeom prst="rect">
            <a:avLst/>
          </a:prstGeom>
          <a:noFill/>
        </p:spPr>
        <p:txBody>
          <a:bodyPr wrap="square" rtlCol="0">
            <a:spAutoFit/>
          </a:bodyPr>
          <a:lstStyle/>
          <a:p>
            <a:r>
              <a:rPr lang="en-US" sz="4800" dirty="0" smtClean="0">
                <a:solidFill>
                  <a:srgbClr val="FFFF00"/>
                </a:solidFill>
              </a:rPr>
              <a:t>Open Discussion</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latin typeface="+mn-lt"/>
            </a:endParaRPr>
          </a:p>
          <a:p>
            <a:pPr lvl="0"/>
            <a:r>
              <a:rPr lang="en-US" dirty="0" smtClean="0">
                <a:solidFill>
                  <a:srgbClr val="C00000"/>
                </a:solidFill>
                <a:latin typeface="+mn-lt"/>
              </a:rPr>
              <a:t>Risk # 2: </a:t>
            </a:r>
            <a:r>
              <a:rPr lang="en-US" dirty="0" smtClean="0">
                <a:latin typeface="+mn-lt"/>
              </a:rPr>
              <a:t>Project schedule will be impacted if the FY14 hardware purchase delay continues, since OSPO process for procuring hardware has changed with the new O&amp;M contract. </a:t>
            </a:r>
          </a:p>
          <a:p>
            <a:pPr lvl="0"/>
            <a:r>
              <a:rPr lang="en-US" u="sng" dirty="0" smtClean="0">
                <a:latin typeface="+mn-lt"/>
              </a:rPr>
              <a:t>Impact</a:t>
            </a:r>
            <a:r>
              <a:rPr lang="en-US" dirty="0" smtClean="0">
                <a:latin typeface="+mn-lt"/>
              </a:rPr>
              <a:t>: Project Schedule.</a:t>
            </a:r>
          </a:p>
          <a:p>
            <a:pPr lvl="0"/>
            <a:r>
              <a:rPr lang="en-US" u="sng" dirty="0" smtClean="0">
                <a:latin typeface="+mn-lt"/>
              </a:rPr>
              <a:t>Mitigation:</a:t>
            </a:r>
            <a:r>
              <a:rPr lang="en-US" dirty="0" smtClean="0">
                <a:latin typeface="+mn-lt"/>
              </a:rPr>
              <a:t> </a:t>
            </a:r>
          </a:p>
          <a:p>
            <a:pPr lvl="0"/>
            <a:r>
              <a:rPr lang="en-US" u="sng" dirty="0" smtClean="0">
                <a:latin typeface="+mn-lt"/>
              </a:rPr>
              <a:t>Likelihood:</a:t>
            </a:r>
            <a:r>
              <a:rPr lang="en-US" dirty="0" smtClean="0">
                <a:latin typeface="+mn-lt"/>
              </a:rPr>
              <a:t> Medium</a:t>
            </a:r>
          </a:p>
          <a:p>
            <a:pPr lvl="0"/>
            <a:r>
              <a:rPr lang="en-US" u="sng" dirty="0" smtClean="0">
                <a:latin typeface="+mn-lt"/>
              </a:rPr>
              <a:t>Severity:</a:t>
            </a:r>
            <a:r>
              <a:rPr lang="en-US" dirty="0" smtClean="0">
                <a:latin typeface="+mn-lt"/>
              </a:rPr>
              <a:t> Medium</a:t>
            </a:r>
          </a:p>
          <a:p>
            <a:pPr lvl="0"/>
            <a:r>
              <a:rPr lang="en-US" u="sng" dirty="0" smtClean="0">
                <a:latin typeface="+mn-lt"/>
              </a:rPr>
              <a:t>Assessment</a:t>
            </a:r>
            <a:r>
              <a:rPr lang="en-US" dirty="0" smtClean="0">
                <a:latin typeface="+mn-lt"/>
              </a:rPr>
              <a:t>: Medium</a:t>
            </a:r>
          </a:p>
          <a:p>
            <a:pPr lvl="0"/>
            <a:r>
              <a:rPr lang="en-US" u="sng" dirty="0" smtClean="0">
                <a:latin typeface="+mn-lt"/>
              </a:rPr>
              <a:t>Status</a:t>
            </a:r>
            <a:r>
              <a:rPr lang="en-US" dirty="0" smtClean="0">
                <a:latin typeface="+mn-lt"/>
              </a:rPr>
              <a:t>: Closed</a:t>
            </a: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7478022" y="595291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683010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latin typeface="+mn-lt"/>
            </a:endParaRPr>
          </a:p>
          <a:p>
            <a:pPr lvl="0"/>
            <a:r>
              <a:rPr lang="en-US" dirty="0" smtClean="0">
                <a:solidFill>
                  <a:srgbClr val="C00000"/>
                </a:solidFill>
                <a:latin typeface="+mn-lt"/>
              </a:rPr>
              <a:t>Risk # 3: </a:t>
            </a:r>
            <a:r>
              <a:rPr lang="en-US" dirty="0" smtClean="0">
                <a:latin typeface="+mn-lt"/>
              </a:rPr>
              <a:t>If the VIIRS Geolocation file (GITCO) is not included as an input to the GET-D System, the VIIRS VI EDR files will not be </a:t>
            </a:r>
            <a:r>
              <a:rPr lang="en-US" dirty="0" err="1" smtClean="0">
                <a:latin typeface="+mn-lt"/>
              </a:rPr>
              <a:t>geolocated</a:t>
            </a:r>
            <a:r>
              <a:rPr lang="en-US" dirty="0" smtClean="0">
                <a:latin typeface="+mn-lt"/>
              </a:rPr>
              <a:t>.</a:t>
            </a:r>
          </a:p>
          <a:p>
            <a:pPr lvl="0"/>
            <a:r>
              <a:rPr lang="en-US" u="sng" dirty="0" smtClean="0">
                <a:latin typeface="+mn-lt"/>
              </a:rPr>
              <a:t>Impact</a:t>
            </a:r>
            <a:r>
              <a:rPr lang="en-US" dirty="0" smtClean="0">
                <a:latin typeface="+mn-lt"/>
              </a:rPr>
              <a:t>: Product Quality.</a:t>
            </a:r>
          </a:p>
          <a:p>
            <a:pPr lvl="0"/>
            <a:r>
              <a:rPr lang="en-US" u="sng" dirty="0" smtClean="0">
                <a:latin typeface="+mn-lt"/>
              </a:rPr>
              <a:t>Mitigation:</a:t>
            </a:r>
            <a:r>
              <a:rPr lang="en-US" dirty="0" smtClean="0">
                <a:latin typeface="+mn-lt"/>
              </a:rPr>
              <a:t> Included GITCO file in the input</a:t>
            </a:r>
          </a:p>
          <a:p>
            <a:pPr lvl="0"/>
            <a:r>
              <a:rPr lang="en-US" u="sng" dirty="0" smtClean="0">
                <a:latin typeface="+mn-lt"/>
              </a:rPr>
              <a:t>Likelihood:</a:t>
            </a:r>
            <a:r>
              <a:rPr lang="en-US" dirty="0" smtClean="0">
                <a:latin typeface="+mn-lt"/>
              </a:rPr>
              <a:t> Low</a:t>
            </a:r>
          </a:p>
          <a:p>
            <a:pPr lvl="0"/>
            <a:r>
              <a:rPr lang="en-US" u="sng" dirty="0" smtClean="0">
                <a:latin typeface="+mn-lt"/>
              </a:rPr>
              <a:t>Severity:</a:t>
            </a:r>
            <a:r>
              <a:rPr lang="en-US" dirty="0" smtClean="0">
                <a:latin typeface="+mn-lt"/>
              </a:rPr>
              <a:t> High</a:t>
            </a:r>
          </a:p>
          <a:p>
            <a:pPr lvl="0"/>
            <a:r>
              <a:rPr lang="en-US" u="sng" dirty="0" smtClean="0">
                <a:latin typeface="+mn-lt"/>
              </a:rPr>
              <a:t>Assessment</a:t>
            </a:r>
            <a:r>
              <a:rPr lang="en-US" dirty="0" smtClean="0">
                <a:latin typeface="+mn-lt"/>
              </a:rPr>
              <a:t>: Medium</a:t>
            </a:r>
          </a:p>
          <a:p>
            <a:pPr lvl="0"/>
            <a:r>
              <a:rPr lang="en-US" u="sng" dirty="0" smtClean="0">
                <a:latin typeface="+mn-lt"/>
              </a:rPr>
              <a:t>Status</a:t>
            </a:r>
            <a:r>
              <a:rPr lang="en-US" dirty="0" smtClean="0">
                <a:latin typeface="+mn-lt"/>
              </a:rPr>
              <a:t>: Closed</a:t>
            </a: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8136203" y="6136747"/>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4113475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latin typeface="+mn-lt"/>
            </a:endParaRPr>
          </a:p>
          <a:p>
            <a:pPr lvl="0"/>
            <a:r>
              <a:rPr lang="en-US" dirty="0" smtClean="0">
                <a:solidFill>
                  <a:srgbClr val="C00000"/>
                </a:solidFill>
                <a:latin typeface="+mn-lt"/>
              </a:rPr>
              <a:t>Risk # 4: </a:t>
            </a:r>
            <a:r>
              <a:rPr lang="en-US" dirty="0" smtClean="0">
                <a:latin typeface="+mn-lt"/>
              </a:rPr>
              <a:t>If the plan to archive the product is not finalized, this product will not be archived.</a:t>
            </a:r>
          </a:p>
          <a:p>
            <a:pPr lvl="0"/>
            <a:r>
              <a:rPr lang="en-US" u="sng" dirty="0" smtClean="0">
                <a:latin typeface="+mn-lt"/>
              </a:rPr>
              <a:t>Impact</a:t>
            </a:r>
            <a:r>
              <a:rPr lang="en-US" dirty="0" smtClean="0">
                <a:latin typeface="+mn-lt"/>
              </a:rPr>
              <a:t>: Data archive.</a:t>
            </a:r>
          </a:p>
          <a:p>
            <a:pPr lvl="0"/>
            <a:r>
              <a:rPr lang="en-US" u="sng" dirty="0" smtClean="0">
                <a:latin typeface="+mn-lt"/>
              </a:rPr>
              <a:t>Mitigation:</a:t>
            </a:r>
            <a:r>
              <a:rPr lang="en-US" dirty="0" smtClean="0">
                <a:latin typeface="+mn-lt"/>
              </a:rPr>
              <a:t> The data submission agreement has already been submitted. Will follow up with NCDC and work with Phil Jones to finalize the process.</a:t>
            </a:r>
          </a:p>
          <a:p>
            <a:pPr lvl="0"/>
            <a:r>
              <a:rPr lang="en-US" u="sng" dirty="0" smtClean="0">
                <a:latin typeface="+mn-lt"/>
              </a:rPr>
              <a:t>Likelihood:</a:t>
            </a:r>
            <a:r>
              <a:rPr lang="en-US" dirty="0" smtClean="0">
                <a:latin typeface="+mn-lt"/>
              </a:rPr>
              <a:t> Medium</a:t>
            </a:r>
          </a:p>
          <a:p>
            <a:pPr lvl="0"/>
            <a:r>
              <a:rPr lang="en-US" u="sng" dirty="0" smtClean="0">
                <a:latin typeface="+mn-lt"/>
              </a:rPr>
              <a:t>Severity:</a:t>
            </a:r>
            <a:r>
              <a:rPr lang="en-US" dirty="0" smtClean="0">
                <a:latin typeface="+mn-lt"/>
              </a:rPr>
              <a:t> High</a:t>
            </a:r>
          </a:p>
          <a:p>
            <a:pPr lvl="0"/>
            <a:r>
              <a:rPr lang="en-US" u="sng" dirty="0" smtClean="0">
                <a:latin typeface="+mn-lt"/>
              </a:rPr>
              <a:t>Assessment: </a:t>
            </a:r>
            <a:r>
              <a:rPr lang="en-US" dirty="0" smtClean="0">
                <a:latin typeface="+mn-lt"/>
              </a:rPr>
              <a:t>High</a:t>
            </a:r>
          </a:p>
          <a:p>
            <a:pPr lvl="0"/>
            <a:r>
              <a:rPr lang="en-US" u="sng" dirty="0" smtClean="0">
                <a:latin typeface="+mn-lt"/>
              </a:rPr>
              <a:t>Status</a:t>
            </a:r>
            <a:r>
              <a:rPr lang="en-US" dirty="0" smtClean="0">
                <a:latin typeface="+mn-lt"/>
              </a:rPr>
              <a:t>: Open</a:t>
            </a: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7784907" y="5767895"/>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3718035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latin typeface="+mn-lt"/>
            </a:endParaRPr>
          </a:p>
          <a:p>
            <a:pPr lvl="0"/>
            <a:r>
              <a:rPr lang="en-US" dirty="0" smtClean="0">
                <a:solidFill>
                  <a:srgbClr val="C00000"/>
                </a:solidFill>
                <a:latin typeface="+mn-lt"/>
              </a:rPr>
              <a:t>Risk # 5: </a:t>
            </a:r>
            <a:r>
              <a:rPr lang="en-US" dirty="0" smtClean="0">
                <a:latin typeface="+mn-lt"/>
              </a:rPr>
              <a:t>Following OSPO's SMOMS contract situation, the project schedule may be impacted due to lack of SMOMS contract support.</a:t>
            </a:r>
          </a:p>
          <a:p>
            <a:pPr lvl="0"/>
            <a:r>
              <a:rPr lang="en-US" u="sng" dirty="0" smtClean="0">
                <a:latin typeface="+mn-lt"/>
              </a:rPr>
              <a:t>Impact</a:t>
            </a:r>
            <a:r>
              <a:rPr lang="en-US" dirty="0" smtClean="0">
                <a:latin typeface="+mn-lt"/>
              </a:rPr>
              <a:t>: Product Schedule.</a:t>
            </a:r>
          </a:p>
          <a:p>
            <a:pPr lvl="0"/>
            <a:r>
              <a:rPr lang="en-US" u="sng" dirty="0" smtClean="0">
                <a:latin typeface="+mn-lt"/>
              </a:rPr>
              <a:t>Mitigation:</a:t>
            </a:r>
            <a:r>
              <a:rPr lang="en-US" dirty="0" smtClean="0">
                <a:latin typeface="+mn-lt"/>
              </a:rPr>
              <a:t> PAL will work to ensure contract support is available.</a:t>
            </a:r>
          </a:p>
          <a:p>
            <a:pPr lvl="0"/>
            <a:r>
              <a:rPr lang="en-US" u="sng" dirty="0" smtClean="0">
                <a:latin typeface="+mn-lt"/>
              </a:rPr>
              <a:t>Likelihood:</a:t>
            </a:r>
            <a:r>
              <a:rPr lang="en-US" dirty="0" smtClean="0">
                <a:latin typeface="+mn-lt"/>
              </a:rPr>
              <a:t> Medium</a:t>
            </a:r>
          </a:p>
          <a:p>
            <a:pPr lvl="0"/>
            <a:r>
              <a:rPr lang="en-US" u="sng" dirty="0" smtClean="0">
                <a:latin typeface="+mn-lt"/>
              </a:rPr>
              <a:t>Severity:</a:t>
            </a:r>
            <a:r>
              <a:rPr lang="en-US" dirty="0" smtClean="0">
                <a:latin typeface="+mn-lt"/>
              </a:rPr>
              <a:t> High</a:t>
            </a:r>
          </a:p>
          <a:p>
            <a:pPr lvl="0"/>
            <a:r>
              <a:rPr lang="en-US" u="sng" dirty="0" smtClean="0">
                <a:latin typeface="+mn-lt"/>
              </a:rPr>
              <a:t>Assessment</a:t>
            </a:r>
            <a:r>
              <a:rPr lang="en-US" dirty="0" smtClean="0">
                <a:latin typeface="+mn-lt"/>
              </a:rPr>
              <a:t>: High</a:t>
            </a:r>
          </a:p>
          <a:p>
            <a:pPr lvl="0"/>
            <a:r>
              <a:rPr lang="en-US" u="sng" dirty="0" smtClean="0">
                <a:latin typeface="+mn-lt"/>
              </a:rPr>
              <a:t>Status</a:t>
            </a:r>
            <a:r>
              <a:rPr lang="en-US" dirty="0" smtClean="0">
                <a:latin typeface="+mn-lt"/>
              </a:rPr>
              <a:t>: Closed</a:t>
            </a: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51"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8136203" y="595291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62877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914400" y="0"/>
            <a:ext cx="7467600" cy="1143000"/>
          </a:xfrm>
        </p:spPr>
        <p:txBody>
          <a:bodyPr/>
          <a:lstStyle/>
          <a:p>
            <a:pPr>
              <a:defRPr/>
            </a:pPr>
            <a:r>
              <a:rPr lang="en-US" sz="4000" dirty="0" smtClean="0">
                <a:solidFill>
                  <a:srgbClr val="FFFF00"/>
                </a:solidFill>
              </a:rPr>
              <a:t>ORR Agenda</a:t>
            </a:r>
          </a:p>
        </p:txBody>
      </p:sp>
      <p:sp>
        <p:nvSpPr>
          <p:cNvPr id="63491" name="Rectangle 3"/>
          <p:cNvSpPr>
            <a:spLocks noGrp="1" noChangeArrowheads="1"/>
          </p:cNvSpPr>
          <p:nvPr>
            <p:ph idx="1"/>
          </p:nvPr>
        </p:nvSpPr>
        <p:spPr>
          <a:xfrm>
            <a:off x="304800" y="1752600"/>
            <a:ext cx="8305800" cy="4876800"/>
          </a:xfrm>
        </p:spPr>
        <p:txBody>
          <a:bodyPr/>
          <a:lstStyle/>
          <a:p>
            <a:pPr marL="381000" indent="-381000">
              <a:lnSpc>
                <a:spcPct val="90000"/>
              </a:lnSpc>
              <a:defRPr/>
            </a:pPr>
            <a:r>
              <a:rPr lang="en-US" sz="2000" dirty="0" smtClean="0"/>
              <a:t>Introduction		      		Ding</a:t>
            </a:r>
          </a:p>
          <a:p>
            <a:pPr marL="381000" indent="-381000">
              <a:lnSpc>
                <a:spcPct val="90000"/>
              </a:lnSpc>
              <a:defRPr/>
            </a:pPr>
            <a:r>
              <a:rPr lang="en-US" sz="2000" dirty="0" smtClean="0"/>
              <a:t>Risks and Actions			Ding</a:t>
            </a:r>
          </a:p>
          <a:p>
            <a:pPr marL="381000" indent="-381000">
              <a:lnSpc>
                <a:spcPct val="90000"/>
              </a:lnSpc>
              <a:defRPr/>
            </a:pPr>
            <a:r>
              <a:rPr lang="en-US" sz="2000" dirty="0" smtClean="0"/>
              <a:t>System Requirements 		Roy</a:t>
            </a:r>
          </a:p>
          <a:p>
            <a:pPr marL="381000" indent="-381000">
              <a:lnSpc>
                <a:spcPct val="90000"/>
              </a:lnSpc>
              <a:defRPr/>
            </a:pPr>
            <a:r>
              <a:rPr lang="en-US" sz="2000" dirty="0" smtClean="0"/>
              <a:t>System Description 			</a:t>
            </a:r>
            <a:r>
              <a:rPr lang="en-US" sz="2000" dirty="0" err="1" smtClean="0"/>
              <a:t>Venkata</a:t>
            </a:r>
            <a:endParaRPr lang="en-US" sz="2000" dirty="0" smtClean="0"/>
          </a:p>
          <a:p>
            <a:pPr marL="381000" indent="-381000">
              <a:lnSpc>
                <a:spcPct val="90000"/>
              </a:lnSpc>
              <a:defRPr/>
            </a:pPr>
            <a:r>
              <a:rPr lang="en-US" sz="2000" dirty="0" smtClean="0"/>
              <a:t>System Test 			</a:t>
            </a:r>
            <a:r>
              <a:rPr lang="en-US" sz="2000" dirty="0" err="1" smtClean="0"/>
              <a:t>Venkata</a:t>
            </a:r>
            <a:endParaRPr lang="en-US" sz="2000" dirty="0" smtClean="0"/>
          </a:p>
          <a:p>
            <a:pPr marL="381000" indent="-381000">
              <a:lnSpc>
                <a:spcPct val="90000"/>
              </a:lnSpc>
              <a:defRPr/>
            </a:pPr>
            <a:r>
              <a:rPr lang="en-US" sz="2000" dirty="0" smtClean="0"/>
              <a:t>System Operational Readiness	Ding</a:t>
            </a:r>
          </a:p>
          <a:p>
            <a:pPr marL="381000" indent="-381000">
              <a:lnSpc>
                <a:spcPct val="90000"/>
              </a:lnSpc>
              <a:defRPr/>
            </a:pPr>
            <a:r>
              <a:rPr lang="en-US" sz="2000" dirty="0" smtClean="0"/>
              <a:t>Summary		 		Ding</a:t>
            </a:r>
            <a:endParaRPr lang="en-US" sz="2000" dirty="0" smtClean="0">
              <a:effectLst/>
            </a:endParaRP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CDR Risks </a:t>
            </a:r>
            <a:r>
              <a:rPr lang="en-US" dirty="0" smtClean="0">
                <a:latin typeface="+mj-lt"/>
              </a:rPr>
              <a:t>and Actions</a:t>
            </a:r>
            <a:endParaRPr lang="en-US" dirty="0">
              <a:latin typeface="+mj-lt"/>
            </a:endParaRP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latin typeface="+mn-lt"/>
            </a:endParaRPr>
          </a:p>
          <a:p>
            <a:pPr lvl="0"/>
            <a:r>
              <a:rPr lang="en-US" dirty="0" smtClean="0">
                <a:solidFill>
                  <a:srgbClr val="C00000"/>
                </a:solidFill>
                <a:latin typeface="+mn-lt"/>
              </a:rPr>
              <a:t>Risk # 6: </a:t>
            </a:r>
            <a:r>
              <a:rPr lang="en-US" dirty="0" smtClean="0">
                <a:latin typeface="+mn-lt"/>
              </a:rPr>
              <a:t>There might be delay in testing if OSPO is not able to allot required disk storage for testing.</a:t>
            </a:r>
          </a:p>
          <a:p>
            <a:pPr lvl="0"/>
            <a:r>
              <a:rPr lang="en-US" u="sng" dirty="0" smtClean="0">
                <a:latin typeface="+mn-lt"/>
              </a:rPr>
              <a:t>Impact</a:t>
            </a:r>
            <a:r>
              <a:rPr lang="en-US" dirty="0" smtClean="0">
                <a:latin typeface="+mn-lt"/>
              </a:rPr>
              <a:t>: Product schedule.</a:t>
            </a:r>
          </a:p>
          <a:p>
            <a:pPr lvl="0"/>
            <a:r>
              <a:rPr lang="en-US" u="sng" dirty="0" smtClean="0">
                <a:latin typeface="+mn-lt"/>
              </a:rPr>
              <a:t>Mitigation:</a:t>
            </a:r>
            <a:r>
              <a:rPr lang="en-US" dirty="0" smtClean="0">
                <a:latin typeface="+mn-lt"/>
              </a:rPr>
              <a:t> STAR developers will provide am estimate of disk storage required for testing to OSPO.</a:t>
            </a:r>
          </a:p>
          <a:p>
            <a:pPr lvl="0"/>
            <a:r>
              <a:rPr lang="en-US" u="sng" dirty="0" smtClean="0">
                <a:latin typeface="+mn-lt"/>
              </a:rPr>
              <a:t>Likelihood:</a:t>
            </a:r>
            <a:r>
              <a:rPr lang="en-US" dirty="0" smtClean="0">
                <a:latin typeface="+mn-lt"/>
              </a:rPr>
              <a:t> Low</a:t>
            </a:r>
          </a:p>
          <a:p>
            <a:pPr lvl="0"/>
            <a:r>
              <a:rPr lang="en-US" u="sng" dirty="0" smtClean="0">
                <a:latin typeface="+mn-lt"/>
              </a:rPr>
              <a:t>Severity:</a:t>
            </a:r>
            <a:r>
              <a:rPr lang="en-US" dirty="0" smtClean="0">
                <a:latin typeface="+mn-lt"/>
              </a:rPr>
              <a:t> High</a:t>
            </a:r>
          </a:p>
          <a:p>
            <a:pPr lvl="0"/>
            <a:r>
              <a:rPr lang="en-US" u="sng" dirty="0" smtClean="0">
                <a:latin typeface="+mn-lt"/>
              </a:rPr>
              <a:t>Assessment</a:t>
            </a:r>
            <a:r>
              <a:rPr lang="en-US" dirty="0" smtClean="0">
                <a:latin typeface="+mn-lt"/>
              </a:rPr>
              <a:t>: Medium</a:t>
            </a:r>
          </a:p>
          <a:p>
            <a:pPr lvl="0"/>
            <a:r>
              <a:rPr lang="en-US" u="sng" dirty="0" smtClean="0">
                <a:latin typeface="+mn-lt"/>
              </a:rPr>
              <a:t>Status</a:t>
            </a:r>
            <a:r>
              <a:rPr lang="en-US" dirty="0" smtClean="0">
                <a:latin typeface="+mn-lt"/>
              </a:rPr>
              <a:t>: Closed</a:t>
            </a: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CONSEQUENCES</a:t>
                </a:r>
                <a:endParaRPr lang="en-US" sz="1800" dirty="0">
                  <a:solidFill>
                    <a:srgbClr val="FFFFFF"/>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FF"/>
                    </a:solidFill>
                    <a:latin typeface="Calibri" pitchFamily="34" charset="0"/>
                    <a:cs typeface="Arial" charset="0"/>
                  </a:rPr>
                  <a:t>LIKELIHOOD</a:t>
                </a:r>
                <a:endParaRPr lang="en-US" sz="1800" dirty="0">
                  <a:solidFill>
                    <a:srgbClr val="FFFFFF"/>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7784907" y="6137345"/>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58609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 Risks </a:t>
            </a:r>
            <a:r>
              <a:rPr lang="en-US" dirty="0" smtClean="0"/>
              <a:t>and </a:t>
            </a:r>
            <a:r>
              <a:rPr lang="en-US" dirty="0" smtClean="0"/>
              <a:t>Actions </a:t>
            </a:r>
            <a:r>
              <a:rPr lang="en-US" dirty="0" smtClean="0"/>
              <a:t>Summary</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There were 6 CDR Risks and 5 are recommended to be closed</a:t>
            </a:r>
          </a:p>
          <a:p>
            <a:r>
              <a:rPr lang="en-US" dirty="0" smtClean="0"/>
              <a:t>Open Risks Assessment: 1 High</a:t>
            </a:r>
            <a:endParaRPr lang="en-US" dirty="0"/>
          </a:p>
        </p:txBody>
      </p:sp>
    </p:spTree>
    <p:extLst>
      <p:ext uri="{BB962C8B-B14F-4D97-AF65-F5344CB8AC3E}">
        <p14:creationId xmlns:p14="http://schemas.microsoft.com/office/powerpoint/2010/main" val="208269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ARR Risks and Actions</a:t>
            </a:r>
            <a:endParaRPr lang="en-US" dirty="0"/>
          </a:p>
        </p:txBody>
      </p:sp>
      <p:sp>
        <p:nvSpPr>
          <p:cNvPr id="6" name="Content Placeholder 5"/>
          <p:cNvSpPr>
            <a:spLocks noGrp="1"/>
          </p:cNvSpPr>
          <p:nvPr>
            <p:ph idx="1"/>
          </p:nvPr>
        </p:nvSpPr>
        <p:spPr>
          <a:xfrm>
            <a:off x="609600" y="1600200"/>
            <a:ext cx="7848600" cy="4724400"/>
          </a:xfrm>
        </p:spPr>
        <p:txBody>
          <a:bodyPr/>
          <a:lstStyle/>
          <a:p>
            <a:pPr eaLnBrk="1" hangingPunct="1">
              <a:defRPr/>
            </a:pPr>
            <a:r>
              <a:rPr lang="en-US" sz="2400" dirty="0" smtClean="0">
                <a:solidFill>
                  <a:srgbClr val="FFFF00"/>
                </a:solidFill>
              </a:rPr>
              <a:t>Review </a:t>
            </a:r>
            <a:r>
              <a:rPr lang="en-US" sz="2400" dirty="0" smtClean="0">
                <a:solidFill>
                  <a:srgbClr val="FFFF00"/>
                </a:solidFill>
              </a:rPr>
              <a:t>1: </a:t>
            </a:r>
            <a:r>
              <a:rPr lang="en-US" sz="2400" dirty="0" smtClean="0"/>
              <a:t>Provide output file location and distribution information to user at least 1 week before data is sent out to allow time for making changes in scripts on the user side.</a:t>
            </a:r>
          </a:p>
          <a:p>
            <a:pPr eaLnBrk="1" hangingPunct="1">
              <a:defRPr/>
            </a:pPr>
            <a:endParaRPr lang="en-US" sz="2400" dirty="0" smtClean="0"/>
          </a:p>
          <a:p>
            <a:pPr eaLnBrk="1" hangingPunct="1">
              <a:defRPr/>
            </a:pPr>
            <a:r>
              <a:rPr lang="en-US" sz="2400" dirty="0" smtClean="0">
                <a:solidFill>
                  <a:srgbClr val="FFFF00"/>
                </a:solidFill>
              </a:rPr>
              <a:t>Mitigation:</a:t>
            </a:r>
            <a:r>
              <a:rPr lang="en-US" sz="2400" dirty="0" smtClean="0"/>
              <a:t> PAL will work with CPC user and OSPO’s product  distribution team to provide the necessary information</a:t>
            </a:r>
          </a:p>
          <a:p>
            <a:pPr eaLnBrk="1" hangingPunct="1">
              <a:defRPr/>
            </a:pPr>
            <a:endParaRPr lang="en-US" sz="2400" dirty="0" smtClean="0"/>
          </a:p>
          <a:p>
            <a:pPr eaLnBrk="1" hangingPunct="1">
              <a:defRPr/>
            </a:pPr>
            <a:r>
              <a:rPr lang="en-US" sz="2400" dirty="0" smtClean="0">
                <a:solidFill>
                  <a:srgbClr val="FFFF00"/>
                </a:solidFill>
              </a:rPr>
              <a:t>Status: </a:t>
            </a:r>
            <a:r>
              <a:rPr lang="en-US" sz="2400" dirty="0" smtClean="0"/>
              <a:t>Closed</a:t>
            </a:r>
            <a:endParaRPr lang="en-US" sz="2400" dirty="0"/>
          </a:p>
        </p:txBody>
      </p:sp>
      <p:sp>
        <p:nvSpPr>
          <p:cNvPr id="7" name="Slide Number Placeholder 6"/>
          <p:cNvSpPr>
            <a:spLocks noGrp="1"/>
          </p:cNvSpPr>
          <p:nvPr>
            <p:ph type="sldNum" sz="quarter" idx="12"/>
          </p:nvPr>
        </p:nvSpPr>
        <p:spPr/>
        <p:txBody>
          <a:bodyPr/>
          <a:lstStyle/>
          <a:p>
            <a:fld id="{B84EF273-445D-422A-88DA-7115DA6812A4}" type="slidenum">
              <a:rPr lang="en-US" smtClean="0"/>
              <a:pPr/>
              <a:t>22</a:t>
            </a:fld>
            <a:endParaRPr lang="en-US" dirty="0"/>
          </a:p>
        </p:txBody>
      </p:sp>
    </p:spTree>
    <p:extLst>
      <p:ext uri="{BB962C8B-B14F-4D97-AF65-F5344CB8AC3E}">
        <p14:creationId xmlns:p14="http://schemas.microsoft.com/office/powerpoint/2010/main" val="335447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8"/>
          <p:cNvSpPr>
            <a:spLocks noGrp="1" noChangeArrowheads="1"/>
          </p:cNvSpPr>
          <p:nvPr>
            <p:ph type="title" idx="4294967295"/>
          </p:nvPr>
        </p:nvSpPr>
        <p:spPr>
          <a:xfrm>
            <a:off x="762000" y="-19050"/>
            <a:ext cx="7696200" cy="1143000"/>
          </a:xfrm>
          <a:prstGeom prst="rect">
            <a:avLst/>
          </a:prstGeom>
        </p:spPr>
        <p:txBody>
          <a:bodyPr anchor="ctr"/>
          <a:lstStyle/>
          <a:p>
            <a:pPr algn="ctr" eaLnBrk="1" hangingPunct="1">
              <a:defRPr/>
            </a:pPr>
            <a:r>
              <a:rPr lang="en-US" sz="2800" dirty="0" smtClean="0">
                <a:solidFill>
                  <a:srgbClr val="FFFF00"/>
                </a:solidFill>
              </a:rPr>
              <a:t>Risks and Actions </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Summary</a:t>
            </a:r>
          </a:p>
        </p:txBody>
      </p:sp>
      <p:sp>
        <p:nvSpPr>
          <p:cNvPr id="29700" name="Content Placeholder 7"/>
          <p:cNvSpPr>
            <a:spLocks noGrp="1"/>
          </p:cNvSpPr>
          <p:nvPr>
            <p:ph sz="half" idx="4294967295"/>
          </p:nvPr>
        </p:nvSpPr>
        <p:spPr bwMode="auto">
          <a:xfrm>
            <a:off x="381000" y="1524000"/>
            <a:ext cx="8208963" cy="4457700"/>
          </a:xfrm>
          <a:prstGeom prst="rect">
            <a:avLst/>
          </a:prstGeom>
          <a:noFill/>
          <a:ln>
            <a:miter lim="800000"/>
            <a:headEnd/>
            <a:tailEnd/>
          </a:ln>
        </p:spPr>
        <p:txBody>
          <a:bodyPr/>
          <a:lstStyle/>
          <a:p>
            <a:pPr>
              <a:defRPr/>
            </a:pPr>
            <a:r>
              <a:rPr lang="en-US" dirty="0" smtClean="0"/>
              <a:t>Summary of Risks and Actions after </a:t>
            </a:r>
            <a:r>
              <a:rPr lang="en-US" dirty="0" smtClean="0"/>
              <a:t>ORR</a:t>
            </a:r>
            <a:endParaRPr lang="en-US" dirty="0" smtClean="0"/>
          </a:p>
          <a:p>
            <a:pPr lvl="1">
              <a:defRPr/>
            </a:pPr>
            <a:r>
              <a:rPr lang="en-US" dirty="0" smtClean="0"/>
              <a:t>1 CDR risk remain open</a:t>
            </a:r>
          </a:p>
          <a:p>
            <a:pPr lvl="1">
              <a:defRPr/>
            </a:pPr>
            <a:r>
              <a:rPr lang="en-US" dirty="0"/>
              <a:t>Open Risks Assessment: 1 </a:t>
            </a:r>
            <a:r>
              <a:rPr lang="en-US" dirty="0" smtClean="0"/>
              <a:t>High</a:t>
            </a:r>
            <a:endParaRPr lang="en-US" dirty="0"/>
          </a:p>
        </p:txBody>
      </p:sp>
    </p:spTree>
    <p:extLst>
      <p:ext uri="{BB962C8B-B14F-4D97-AF65-F5344CB8AC3E}">
        <p14:creationId xmlns:p14="http://schemas.microsoft.com/office/powerpoint/2010/main" val="304267095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solidFill>
                  <a:srgbClr val="FFFF00"/>
                </a:solidFill>
              </a:rPr>
              <a:t>System Requirements </a:t>
            </a:r>
            <a:r>
              <a:rPr lang="en-US" sz="2000" dirty="0" smtClean="0"/>
              <a:t>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24</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24</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1447800" y="2133600"/>
            <a:ext cx="6324600" cy="3962400"/>
          </a:xfrm>
        </p:spPr>
        <p:txBody>
          <a:bodyPr/>
          <a:lstStyle/>
          <a:p>
            <a:pPr algn="ctr">
              <a:buFont typeface="Symbol" pitchFamily="18" charset="2"/>
              <a:buNone/>
              <a:defRPr/>
            </a:pPr>
            <a:r>
              <a:rPr lang="en-US" sz="4000" b="1" dirty="0" smtClean="0">
                <a:solidFill>
                  <a:srgbClr val="FFFF00"/>
                </a:solidFill>
                <a:latin typeface="Book Antiqua" pitchFamily="18" charset="0"/>
              </a:rPr>
              <a:t>Section 3 – </a:t>
            </a:r>
          </a:p>
          <a:p>
            <a:pPr algn="ctr">
              <a:buFont typeface="Symbol" pitchFamily="18" charset="2"/>
              <a:buNone/>
              <a:defRPr/>
            </a:pPr>
            <a:r>
              <a:rPr lang="en-US" sz="4000" b="1" dirty="0" smtClean="0">
                <a:solidFill>
                  <a:srgbClr val="FFFF00"/>
                </a:solidFill>
                <a:latin typeface="Book Antiqua" pitchFamily="18" charset="0"/>
              </a:rPr>
              <a:t>Requirements</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Jerry Zhan</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Felix </a:t>
            </a:r>
            <a:r>
              <a:rPr lang="en-US" b="1" dirty="0" err="1" smtClean="0">
                <a:solidFill>
                  <a:srgbClr val="FAFD00"/>
                </a:solidFill>
                <a:latin typeface="Book Antiqua" pitchFamily="18" charset="0"/>
              </a:rPr>
              <a:t>Kogan</a:t>
            </a:r>
            <a:endParaRPr lang="en-US" b="1" dirty="0" smtClean="0">
              <a:solidFill>
                <a:srgbClr val="FAFD00"/>
              </a:solidFill>
              <a:latin typeface="Book Antiqua" pitchFamily="18" charset="0"/>
            </a:endParaRP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152400"/>
            <a:ext cx="7848600" cy="1143000"/>
          </a:xfrm>
        </p:spPr>
        <p:txBody>
          <a:bodyPr/>
          <a:lstStyle/>
          <a:p>
            <a:pPr eaLnBrk="1" hangingPunct="1">
              <a:defRPr/>
            </a:pPr>
            <a:r>
              <a:rPr lang="en-US" dirty="0" smtClean="0"/>
              <a:t>Requirements Overview</a:t>
            </a:r>
          </a:p>
        </p:txBody>
      </p:sp>
      <p:sp>
        <p:nvSpPr>
          <p:cNvPr id="49155" name="Rectangle 3"/>
          <p:cNvSpPr>
            <a:spLocks noGrp="1" noChangeArrowheads="1"/>
          </p:cNvSpPr>
          <p:nvPr>
            <p:ph idx="1"/>
          </p:nvPr>
        </p:nvSpPr>
        <p:spPr>
          <a:xfrm>
            <a:off x="152400" y="1828800"/>
            <a:ext cx="8991600" cy="4876800"/>
          </a:xfrm>
        </p:spPr>
        <p:txBody>
          <a:bodyPr/>
          <a:lstStyle/>
          <a:p>
            <a:pPr marL="381000" indent="-381000" eaLnBrk="1" hangingPunct="1">
              <a:lnSpc>
                <a:spcPct val="90000"/>
              </a:lnSpc>
              <a:defRPr/>
            </a:pPr>
            <a:endParaRPr lang="en-US" sz="2000" dirty="0" smtClean="0"/>
          </a:p>
          <a:p>
            <a:r>
              <a:rPr lang="en-US" sz="2000" dirty="0"/>
              <a:t>All GET-D Project requirements are presented in this section.</a:t>
            </a:r>
          </a:p>
          <a:p>
            <a:endParaRPr lang="en-US" sz="2000" dirty="0"/>
          </a:p>
          <a:p>
            <a:r>
              <a:rPr lang="en-US" sz="2000" dirty="0"/>
              <a:t>All GET-D Project requirements are documented in a single RAD located in the project repository at:</a:t>
            </a:r>
            <a:endParaRPr lang="en-US" sz="2000" dirty="0">
              <a:solidFill>
                <a:srgbClr val="FF8A3B"/>
              </a:solidFill>
            </a:endParaRPr>
          </a:p>
          <a:p>
            <a:endParaRPr lang="en-US" sz="2000" dirty="0"/>
          </a:p>
          <a:p>
            <a:r>
              <a:rPr lang="en-US" sz="2000" dirty="0"/>
              <a:t>Basic requirements are shown in all </a:t>
            </a:r>
            <a:r>
              <a:rPr lang="en-US" sz="2000" b="1" dirty="0" smtClean="0">
                <a:solidFill>
                  <a:srgbClr val="FFFF00"/>
                </a:solidFill>
              </a:rPr>
              <a:t>yellow</a:t>
            </a:r>
            <a:r>
              <a:rPr lang="en-US" sz="2000" dirty="0" smtClean="0"/>
              <a:t> </a:t>
            </a:r>
            <a:r>
              <a:rPr lang="en-US" sz="2000" dirty="0"/>
              <a:t>text on a single slide.</a:t>
            </a:r>
          </a:p>
          <a:p>
            <a:endParaRPr lang="en-US" sz="2000" dirty="0"/>
          </a:p>
          <a:p>
            <a:r>
              <a:rPr lang="en-US" sz="2000" dirty="0"/>
              <a:t>Requirements which have been updated/added since the last review are in </a:t>
            </a:r>
            <a:r>
              <a:rPr lang="en-US" sz="2000" dirty="0">
                <a:solidFill>
                  <a:srgbClr val="0BC53C"/>
                </a:solidFill>
              </a:rPr>
              <a:t>green</a:t>
            </a:r>
            <a:r>
              <a:rPr lang="en-US" sz="2000" dirty="0"/>
              <a:t>.</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0:</a:t>
            </a:r>
            <a:r>
              <a:rPr lang="en-US" dirty="0">
                <a:solidFill>
                  <a:srgbClr val="FFFF00"/>
                </a:solidFill>
              </a:rPr>
              <a:t> </a:t>
            </a:r>
            <a:r>
              <a:rPr lang="en-US" b="1" dirty="0">
                <a:solidFill>
                  <a:srgbClr val="FFFF00"/>
                </a:solidFill>
              </a:rPr>
              <a:t>The GOES Evapotranspiration and Drought (GET-D) Product System shall adopt the standard practices of the SPSRB Review Process</a:t>
            </a:r>
          </a:p>
          <a:p>
            <a:pPr lvl="1"/>
            <a:r>
              <a:rPr lang="en-US" sz="2800" b="1" dirty="0">
                <a:solidFill>
                  <a:srgbClr val="FFFF00"/>
                </a:solidFill>
              </a:rPr>
              <a:t>Driver: SPSRB transition to operations process</a:t>
            </a:r>
          </a:p>
        </p:txBody>
      </p:sp>
    </p:spTree>
    <p:extLst>
      <p:ext uri="{BB962C8B-B14F-4D97-AF65-F5344CB8AC3E}">
        <p14:creationId xmlns:p14="http://schemas.microsoft.com/office/powerpoint/2010/main" val="341727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b="1" dirty="0" smtClean="0">
              <a:solidFill>
                <a:srgbClr val="C00000"/>
              </a:solidFill>
            </a:endParaRPr>
          </a:p>
          <a:p>
            <a:pPr lvl="0"/>
            <a:r>
              <a:rPr lang="en-US" b="1" dirty="0" smtClean="0">
                <a:solidFill>
                  <a:srgbClr val="C00000"/>
                </a:solidFill>
              </a:rPr>
              <a:t>GET_D-R </a:t>
            </a:r>
            <a:r>
              <a:rPr lang="en-US" b="1" dirty="0">
                <a:solidFill>
                  <a:srgbClr val="C00000"/>
                </a:solidFill>
              </a:rPr>
              <a:t>0.1: </a:t>
            </a:r>
            <a:r>
              <a:rPr lang="en-US" dirty="0"/>
              <a:t>The GET-D SPSRB reviews shall be tailored</a:t>
            </a:r>
          </a:p>
          <a:p>
            <a:pPr lvl="1"/>
            <a:r>
              <a:rPr lang="en-US" dirty="0"/>
              <a:t>This derived requirement has been adopted to mitigate schedule risk by eliminating the overhead of preparing review slide packages and reports. Details are in derived requirements 0.1.x.</a:t>
            </a:r>
          </a:p>
        </p:txBody>
      </p:sp>
    </p:spTree>
    <p:extLst>
      <p:ext uri="{BB962C8B-B14F-4D97-AF65-F5344CB8AC3E}">
        <p14:creationId xmlns:p14="http://schemas.microsoft.com/office/powerpoint/2010/main" val="1047520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0.1.1: </a:t>
            </a:r>
            <a:r>
              <a:rPr lang="en-US" dirty="0"/>
              <a:t>There shall be a Critical Design Review (</a:t>
            </a:r>
            <a:r>
              <a:rPr lang="en-US" dirty="0" smtClean="0"/>
              <a:t>CDR) (that contains information from a Requirements Review and the </a:t>
            </a:r>
            <a:r>
              <a:rPr lang="en-US" dirty="0"/>
              <a:t>Preliminary Design </a:t>
            </a:r>
            <a:r>
              <a:rPr lang="en-US" dirty="0" smtClean="0"/>
              <a:t>Review) for </a:t>
            </a:r>
            <a:r>
              <a:rPr lang="en-US" dirty="0"/>
              <a:t>GET-D.</a:t>
            </a:r>
          </a:p>
          <a:p>
            <a:pPr lvl="1"/>
            <a:r>
              <a:rPr lang="en-US" dirty="0"/>
              <a:t> This derived requirement has been adopted to mitigate schedule risk by eliminating the overhead of preparing a </a:t>
            </a:r>
            <a:r>
              <a:rPr lang="en-US" dirty="0" smtClean="0"/>
              <a:t>Requirements Review, PDR</a:t>
            </a:r>
            <a:r>
              <a:rPr lang="en-US" dirty="0"/>
              <a:t>, </a:t>
            </a:r>
            <a:r>
              <a:rPr lang="en-US" dirty="0" smtClean="0"/>
              <a:t>and CDR slide </a:t>
            </a:r>
            <a:r>
              <a:rPr lang="en-US" dirty="0"/>
              <a:t>packages separately. The Technical risk is assessed as Low because the CDR will be tailored to accomplish the standard objectives of a PDR and </a:t>
            </a:r>
            <a:r>
              <a:rPr lang="en-US" dirty="0" smtClean="0"/>
              <a:t>Requirements Review. </a:t>
            </a:r>
            <a:r>
              <a:rPr lang="en-US" dirty="0"/>
              <a:t>Risks </a:t>
            </a:r>
            <a:r>
              <a:rPr lang="en-US" dirty="0" smtClean="0"/>
              <a:t>shall be </a:t>
            </a:r>
            <a:r>
              <a:rPr lang="en-US" dirty="0"/>
              <a:t>tracked.</a:t>
            </a:r>
          </a:p>
        </p:txBody>
      </p:sp>
    </p:spTree>
    <p:extLst>
      <p:ext uri="{BB962C8B-B14F-4D97-AF65-F5344CB8AC3E}">
        <p14:creationId xmlns:p14="http://schemas.microsoft.com/office/powerpoint/2010/main" val="65852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idx="1"/>
          </p:nvPr>
        </p:nvSpPr>
        <p:spPr>
          <a:xfrm>
            <a:off x="1447800" y="1981200"/>
            <a:ext cx="6324600" cy="4038600"/>
          </a:xfrm>
        </p:spPr>
        <p:txBody>
          <a:bodyPr/>
          <a:lstStyle/>
          <a:p>
            <a:pPr algn="ctr">
              <a:lnSpc>
                <a:spcPct val="90000"/>
              </a:lnSpc>
              <a:buFont typeface="Symbol" pitchFamily="18" charset="2"/>
              <a:buNone/>
              <a:defRPr/>
            </a:pPr>
            <a:r>
              <a:rPr lang="en-US" sz="4000" b="1" dirty="0" smtClean="0">
                <a:solidFill>
                  <a:srgbClr val="FFFF00"/>
                </a:solidFill>
                <a:latin typeface="Book Antiqua" pitchFamily="18" charset="0"/>
              </a:rPr>
              <a:t>Section 1 – </a:t>
            </a:r>
          </a:p>
          <a:p>
            <a:pPr algn="ctr">
              <a:lnSpc>
                <a:spcPct val="90000"/>
              </a:lnSpc>
              <a:buFont typeface="Symbol" pitchFamily="18" charset="2"/>
              <a:buNone/>
              <a:defRPr/>
            </a:pPr>
            <a:r>
              <a:rPr lang="en-US" sz="4000" b="1" dirty="0" smtClean="0">
                <a:solidFill>
                  <a:srgbClr val="FFFF00"/>
                </a:solidFill>
                <a:latin typeface="Book Antiqua" pitchFamily="18" charset="0"/>
              </a:rPr>
              <a:t>Introduction</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err="1" smtClean="0">
                <a:solidFill>
                  <a:srgbClr val="FAFD00"/>
                </a:solidFill>
                <a:latin typeface="Book Antiqua" pitchFamily="18" charset="0"/>
              </a:rPr>
              <a:t>Hanjun</a:t>
            </a:r>
            <a:r>
              <a:rPr lang="en-US" b="1" dirty="0" smtClean="0">
                <a:solidFill>
                  <a:srgbClr val="FAFD00"/>
                </a:solidFill>
                <a:latin typeface="Book Antiqua" pitchFamily="18" charset="0"/>
              </a:rPr>
              <a:t> Ding</a:t>
            </a: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0.1.2: </a:t>
            </a:r>
            <a:r>
              <a:rPr lang="en-US" dirty="0" smtClean="0"/>
              <a:t>The Critical Design Review Report (CDRR), a standard artifact of the SPSRB Process shall be compiled for the GET-D project. </a:t>
            </a:r>
            <a:endParaRPr lang="en-US" dirty="0"/>
          </a:p>
          <a:p>
            <a:pPr lvl="1"/>
            <a:r>
              <a:rPr lang="en-US" dirty="0"/>
              <a:t>The CDRR is one of the exit criteria for the CDR. The updated CDR slides will form the CDRR</a:t>
            </a:r>
            <a:r>
              <a:rPr lang="en-US" dirty="0" smtClean="0"/>
              <a:t>.</a:t>
            </a:r>
          </a:p>
          <a:p>
            <a:pPr lvl="1"/>
            <a:endParaRPr lang="en-US" dirty="0" smtClean="0"/>
          </a:p>
          <a:p>
            <a:pPr lvl="0"/>
            <a:r>
              <a:rPr lang="en-US" dirty="0" smtClean="0">
                <a:solidFill>
                  <a:srgbClr val="C00000"/>
                </a:solidFill>
              </a:rPr>
              <a:t>GET_D-R 0.1.3: </a:t>
            </a:r>
            <a:r>
              <a:rPr lang="en-US" dirty="0" smtClean="0"/>
              <a:t>There shall be a Software Code Review (SCR) for GET-D.</a:t>
            </a:r>
          </a:p>
          <a:p>
            <a:pPr lvl="1"/>
            <a:r>
              <a:rPr lang="en-US" dirty="0" smtClean="0"/>
              <a:t>This derived requirement has been adopted for meeting OSPO coding and security standards.</a:t>
            </a:r>
            <a:br>
              <a:rPr lang="en-US" dirty="0" smtClean="0"/>
            </a:br>
            <a:endParaRPr lang="en-US" dirty="0" smtClean="0"/>
          </a:p>
          <a:p>
            <a:pPr lvl="1"/>
            <a:endParaRPr lang="en-US" dirty="0" smtClean="0"/>
          </a:p>
        </p:txBody>
      </p:sp>
    </p:spTree>
    <p:extLst>
      <p:ext uri="{BB962C8B-B14F-4D97-AF65-F5344CB8AC3E}">
        <p14:creationId xmlns:p14="http://schemas.microsoft.com/office/powerpoint/2010/main" val="1049436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0.1.4: </a:t>
            </a:r>
            <a:r>
              <a:rPr lang="en-US" dirty="0"/>
              <a:t>There shall be an System Readiness Review (SRR) for GET-D.</a:t>
            </a:r>
          </a:p>
          <a:p>
            <a:pPr lvl="1"/>
            <a:r>
              <a:rPr lang="en-US" dirty="0"/>
              <a:t>This derived requirement has been adopted from the SPSRB review process</a:t>
            </a:r>
            <a:r>
              <a:rPr lang="en-US" dirty="0" smtClean="0"/>
              <a:t>.</a:t>
            </a:r>
          </a:p>
          <a:p>
            <a:pPr lvl="1"/>
            <a:endParaRPr lang="en-US" dirty="0" smtClean="0"/>
          </a:p>
          <a:p>
            <a:pPr lvl="0"/>
            <a:r>
              <a:rPr lang="en-US" dirty="0" smtClean="0">
                <a:solidFill>
                  <a:srgbClr val="C00000"/>
                </a:solidFill>
              </a:rPr>
              <a:t>GET_D-R 0.1.5: </a:t>
            </a:r>
            <a:r>
              <a:rPr lang="en-US" dirty="0" smtClean="0"/>
              <a:t>The System Readiness Review Report (SRRR), a standard artifact of the SPSRB Process shall be compiled for the GET-D project. </a:t>
            </a:r>
          </a:p>
          <a:p>
            <a:pPr lvl="1"/>
            <a:r>
              <a:rPr lang="en-US" dirty="0" smtClean="0"/>
              <a:t>The SRRR is an exit criteria for the SRR.</a:t>
            </a:r>
          </a:p>
          <a:p>
            <a:pPr lvl="1"/>
            <a:endParaRPr lang="en-US" dirty="0"/>
          </a:p>
        </p:txBody>
      </p:sp>
    </p:spTree>
    <p:extLst>
      <p:ext uri="{BB962C8B-B14F-4D97-AF65-F5344CB8AC3E}">
        <p14:creationId xmlns:p14="http://schemas.microsoft.com/office/powerpoint/2010/main" val="491492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0.0</a:t>
            </a:r>
            <a:endParaRPr lang="en-US" dirty="0"/>
          </a:p>
        </p:txBody>
      </p:sp>
      <p:sp>
        <p:nvSpPr>
          <p:cNvPr id="3" name="Text Placeholder 2"/>
          <p:cNvSpPr>
            <a:spLocks noGrp="1"/>
          </p:cNvSpPr>
          <p:nvPr>
            <p:ph type="body" idx="1"/>
          </p:nvPr>
        </p:nvSpPr>
        <p:spPr/>
        <p:txBody>
          <a:bodyPr>
            <a:normAutofit lnSpcReduction="10000"/>
          </a:bodyPr>
          <a:lstStyle/>
          <a:p>
            <a:endParaRPr lang="en-US" sz="3000" dirty="0" smtClean="0">
              <a:solidFill>
                <a:srgbClr val="C00000"/>
              </a:solidFill>
            </a:endParaRPr>
          </a:p>
          <a:p>
            <a:r>
              <a:rPr lang="en-US" sz="3000" dirty="0" smtClean="0">
                <a:solidFill>
                  <a:srgbClr val="C00000"/>
                </a:solidFill>
              </a:rPr>
              <a:t>GET_D_R 0.1.6:</a:t>
            </a:r>
            <a:r>
              <a:rPr lang="en-US" b="1" dirty="0" smtClean="0"/>
              <a:t> </a:t>
            </a:r>
            <a:r>
              <a:rPr lang="en-US" sz="3000" dirty="0" smtClean="0"/>
              <a:t>There shall be an Operational Readiness Review (ORR) for GET-D.</a:t>
            </a:r>
            <a:endParaRPr lang="en-US" dirty="0" smtClean="0"/>
          </a:p>
          <a:p>
            <a:pPr lvl="1"/>
            <a:r>
              <a:rPr lang="en-US" dirty="0" smtClean="0"/>
              <a:t>This derived requirement has been adopted from the SPSRB review process.</a:t>
            </a:r>
          </a:p>
          <a:p>
            <a:endParaRPr lang="en-US" sz="3000" dirty="0" smtClean="0">
              <a:solidFill>
                <a:srgbClr val="C00000"/>
              </a:solidFill>
            </a:endParaRPr>
          </a:p>
          <a:p>
            <a:r>
              <a:rPr lang="en-US" sz="3000" dirty="0" smtClean="0">
                <a:solidFill>
                  <a:srgbClr val="C00000"/>
                </a:solidFill>
              </a:rPr>
              <a:t>GET_D_R 0.1.7:</a:t>
            </a:r>
            <a:r>
              <a:rPr lang="en-US" b="1" dirty="0" smtClean="0"/>
              <a:t> </a:t>
            </a:r>
            <a:r>
              <a:rPr lang="en-US" sz="3000" dirty="0" smtClean="0"/>
              <a:t>The Operational Readiness Review Report (ORRR), a standard artifact of the SPSRB Process shall be compiled for the GET-D project.</a:t>
            </a:r>
            <a:endParaRPr lang="en-US" dirty="0" smtClean="0"/>
          </a:p>
          <a:p>
            <a:pPr lvl="1"/>
            <a:r>
              <a:rPr lang="en-US" dirty="0" smtClean="0"/>
              <a:t>The ORRR is an exit criteria for the ORR.</a:t>
            </a:r>
          </a:p>
          <a:p>
            <a:endParaRPr lang="en-US" dirty="0"/>
          </a:p>
        </p:txBody>
      </p:sp>
    </p:spTree>
    <p:extLst>
      <p:ext uri="{BB962C8B-B14F-4D97-AF65-F5344CB8AC3E}">
        <p14:creationId xmlns:p14="http://schemas.microsoft.com/office/powerpoint/2010/main" val="873665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0.0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0.2: </a:t>
            </a:r>
            <a:r>
              <a:rPr lang="en-US" dirty="0"/>
              <a:t>The Requirements Allocation Document (RAD) </a:t>
            </a:r>
            <a:r>
              <a:rPr lang="en-US" dirty="0" smtClean="0"/>
              <a:t>shall </a:t>
            </a:r>
            <a:r>
              <a:rPr lang="en-US" dirty="0"/>
              <a:t>be created and maintained by the GET-D development team.</a:t>
            </a:r>
          </a:p>
          <a:p>
            <a:pPr lvl="1"/>
            <a:r>
              <a:rPr lang="en-US" dirty="0"/>
              <a:t>This derived requirement has been adopted from the SPSRB Review process. The RAD will follow document standards stated in EPL v3 process asset </a:t>
            </a:r>
            <a:r>
              <a:rPr lang="en-US" dirty="0" smtClean="0"/>
              <a:t>DG-6.2</a:t>
            </a:r>
          </a:p>
          <a:p>
            <a:pPr lvl="1"/>
            <a:endParaRPr lang="en-US" dirty="0" smtClean="0"/>
          </a:p>
          <a:p>
            <a:pPr lvl="0"/>
            <a:r>
              <a:rPr lang="en-US" dirty="0" smtClean="0">
                <a:solidFill>
                  <a:srgbClr val="C00000"/>
                </a:solidFill>
              </a:rPr>
              <a:t>GET_D-R 0.3: </a:t>
            </a:r>
            <a:r>
              <a:rPr lang="en-US" dirty="0" smtClean="0"/>
              <a:t>The Review Item Disposition (RID) spreadsheet shall be created and maintained by the GET-D development team.</a:t>
            </a:r>
          </a:p>
          <a:p>
            <a:pPr lvl="1"/>
            <a:r>
              <a:rPr lang="en-US" dirty="0" smtClean="0"/>
              <a:t>This derived requirement has been adopted from the SPSRB Review process.</a:t>
            </a:r>
          </a:p>
          <a:p>
            <a:pPr lvl="1"/>
            <a:endParaRPr lang="en-US" dirty="0"/>
          </a:p>
        </p:txBody>
      </p:sp>
    </p:spTree>
    <p:extLst>
      <p:ext uri="{BB962C8B-B14F-4D97-AF65-F5344CB8AC3E}">
        <p14:creationId xmlns:p14="http://schemas.microsoft.com/office/powerpoint/2010/main" val="2951592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0.4: </a:t>
            </a:r>
            <a:r>
              <a:rPr lang="en-US" dirty="0"/>
              <a:t>Configuration Management shall be </a:t>
            </a:r>
            <a:r>
              <a:rPr lang="en-US" dirty="0" smtClean="0"/>
              <a:t>implemented for the GET-D software and documentation.</a:t>
            </a:r>
            <a:endParaRPr lang="en-US" dirty="0"/>
          </a:p>
          <a:p>
            <a:pPr lvl="1"/>
            <a:r>
              <a:rPr lang="en-US" dirty="0"/>
              <a:t>Project documents will be distributed through Google Drive. Code and test data will be distributed via ftp transfer.</a:t>
            </a:r>
          </a:p>
        </p:txBody>
      </p:sp>
    </p:spTree>
    <p:extLst>
      <p:ext uri="{BB962C8B-B14F-4D97-AF65-F5344CB8AC3E}">
        <p14:creationId xmlns:p14="http://schemas.microsoft.com/office/powerpoint/2010/main" val="372132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1</a:t>
            </a:r>
            <a:endParaRPr lang="en-US" dirty="0"/>
          </a:p>
        </p:txBody>
      </p:sp>
      <p:sp>
        <p:nvSpPr>
          <p:cNvPr id="3" name="Text Placeholder 2"/>
          <p:cNvSpPr>
            <a:spLocks noGrp="1"/>
          </p:cNvSpPr>
          <p:nvPr>
            <p:ph type="body" idx="1"/>
          </p:nvPr>
        </p:nvSpPr>
        <p:spPr/>
        <p:txBody>
          <a:bodyPr>
            <a:normAutofit/>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 The GET-D system shall generate </a:t>
            </a:r>
            <a:r>
              <a:rPr lang="en-US" b="1" dirty="0" smtClean="0">
                <a:solidFill>
                  <a:srgbClr val="FFFF00"/>
                </a:solidFill>
              </a:rPr>
              <a:t>GOES </a:t>
            </a:r>
            <a:r>
              <a:rPr lang="en-US" b="1" dirty="0">
                <a:solidFill>
                  <a:srgbClr val="FFFF00"/>
                </a:solidFill>
              </a:rPr>
              <a:t>Thermal observation based evapotranspiration (ET) and drought monitoring </a:t>
            </a:r>
            <a:r>
              <a:rPr lang="en-US" b="1" dirty="0" smtClean="0">
                <a:solidFill>
                  <a:srgbClr val="FFFF00"/>
                </a:solidFill>
              </a:rPr>
              <a:t>products.</a:t>
            </a:r>
            <a:endParaRPr lang="en-US" b="1" dirty="0">
              <a:solidFill>
                <a:srgbClr val="FFFF00"/>
              </a:solidFill>
            </a:endParaRPr>
          </a:p>
          <a:p>
            <a:pPr lvl="1"/>
            <a:r>
              <a:rPr lang="en-US" b="1" dirty="0">
                <a:solidFill>
                  <a:srgbClr val="FFFF00"/>
                </a:solidFill>
              </a:rPr>
              <a:t>Driver: This basic requirement is traced to user needs as stated in the SPSRB User request # 0905-0007, A GOES Thermal Observation Based </a:t>
            </a:r>
            <a:r>
              <a:rPr lang="en-US" b="1" dirty="0" err="1">
                <a:solidFill>
                  <a:srgbClr val="FFFF00"/>
                </a:solidFill>
              </a:rPr>
              <a:t>Evapotranspiration</a:t>
            </a:r>
            <a:r>
              <a:rPr lang="en-US" b="1" dirty="0">
                <a:solidFill>
                  <a:srgbClr val="FFFF00"/>
                </a:solidFill>
              </a:rPr>
              <a:t> (ET) Product: NCEP needs independent ET data from satellite for validating Noah land surface model output and satellite based drought data product for monthly drought briefing</a:t>
            </a:r>
          </a:p>
        </p:txBody>
      </p:sp>
    </p:spTree>
    <p:extLst>
      <p:ext uri="{BB962C8B-B14F-4D97-AF65-F5344CB8AC3E}">
        <p14:creationId xmlns:p14="http://schemas.microsoft.com/office/powerpoint/2010/main" val="125712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1.1: </a:t>
            </a:r>
            <a:r>
              <a:rPr lang="en-US" dirty="0" smtClean="0"/>
              <a:t>The GET-D evapotranspiration product shall be generated daily over clear sky conditions.</a:t>
            </a:r>
          </a:p>
          <a:p>
            <a:pPr lvl="1"/>
            <a:r>
              <a:rPr lang="en-US" dirty="0" smtClean="0"/>
              <a:t>User Request.</a:t>
            </a:r>
          </a:p>
          <a:p>
            <a:pPr lvl="1"/>
            <a:endParaRPr lang="en-US" dirty="0" smtClean="0"/>
          </a:p>
          <a:p>
            <a:pPr lvl="0"/>
            <a:r>
              <a:rPr lang="en-US" dirty="0" smtClean="0">
                <a:solidFill>
                  <a:srgbClr val="C00000"/>
                </a:solidFill>
              </a:rPr>
              <a:t>GET_D-R 1.2: </a:t>
            </a:r>
            <a:r>
              <a:rPr lang="en-US" dirty="0" smtClean="0"/>
              <a:t>The GET-D drought product shall be generated as 2, 4, 8, 12 weeks composite drought maps updated daily.</a:t>
            </a:r>
          </a:p>
          <a:p>
            <a:pPr lvl="1"/>
            <a:r>
              <a:rPr lang="en-US" dirty="0" smtClean="0"/>
              <a:t>Standard format for this user community.</a:t>
            </a:r>
          </a:p>
          <a:p>
            <a:pPr lvl="1"/>
            <a:endParaRPr lang="en-US" dirty="0"/>
          </a:p>
        </p:txBody>
      </p:sp>
    </p:spTree>
    <p:extLst>
      <p:ext uri="{BB962C8B-B14F-4D97-AF65-F5344CB8AC3E}">
        <p14:creationId xmlns:p14="http://schemas.microsoft.com/office/powerpoint/2010/main" val="777214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lnSpcReduction="10000"/>
          </a:bodyPr>
          <a:lstStyle/>
          <a:p>
            <a:endParaRPr lang="en-US" dirty="0" smtClean="0">
              <a:solidFill>
                <a:srgbClr val="C00000"/>
              </a:solidFill>
            </a:endParaRPr>
          </a:p>
          <a:p>
            <a:r>
              <a:rPr lang="en-US" dirty="0" smtClean="0">
                <a:solidFill>
                  <a:srgbClr val="C00000"/>
                </a:solidFill>
              </a:rPr>
              <a:t>GET_D-R 1.3: </a:t>
            </a:r>
            <a:r>
              <a:rPr lang="en-US" dirty="0" smtClean="0"/>
              <a:t>The GET-D output file shall include daily sensible heat flux (H), soil heat (G), net radiation Rn and its components (upward and downward longwave radiation fluxes and solar insolation). </a:t>
            </a:r>
          </a:p>
          <a:p>
            <a:pPr lvl="1"/>
            <a:r>
              <a:rPr lang="en-US" dirty="0" smtClean="0"/>
              <a:t>Provided for users' convenience. </a:t>
            </a:r>
          </a:p>
          <a:p>
            <a:pPr lvl="1"/>
            <a:endParaRPr lang="en-US" dirty="0" smtClean="0"/>
          </a:p>
          <a:p>
            <a:r>
              <a:rPr lang="en-US" dirty="0" smtClean="0">
                <a:solidFill>
                  <a:srgbClr val="C00000"/>
                </a:solidFill>
              </a:rPr>
              <a:t>GET_D-R 1.4:</a:t>
            </a:r>
            <a:r>
              <a:rPr lang="en-US" b="1" i="1" dirty="0" smtClean="0"/>
              <a:t> </a:t>
            </a:r>
            <a:r>
              <a:rPr lang="en-US" dirty="0" smtClean="0"/>
              <a:t>The GET-D products shall have a full coverage of the North America region.</a:t>
            </a:r>
          </a:p>
          <a:p>
            <a:pPr lvl="1"/>
            <a:r>
              <a:rPr lang="en-US" dirty="0" smtClean="0"/>
              <a:t>User Request. Current capabilities</a:t>
            </a:r>
          </a:p>
          <a:p>
            <a:pPr lvl="0"/>
            <a:endParaRPr lang="en-US" dirty="0" smtClean="0">
              <a:solidFill>
                <a:srgbClr val="C00000"/>
              </a:solidFill>
            </a:endParaRPr>
          </a:p>
          <a:p>
            <a:pPr lvl="1"/>
            <a:endParaRPr lang="en-US" dirty="0"/>
          </a:p>
        </p:txBody>
      </p:sp>
    </p:spTree>
    <p:extLst>
      <p:ext uri="{BB962C8B-B14F-4D97-AF65-F5344CB8AC3E}">
        <p14:creationId xmlns:p14="http://schemas.microsoft.com/office/powerpoint/2010/main" val="3548585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C00000"/>
                </a:solidFill>
              </a:rPr>
              <a:t>GET_D-R 1.5: </a:t>
            </a:r>
            <a:r>
              <a:rPr lang="en-US" dirty="0" smtClean="0"/>
              <a:t>The GET-D product shall be a land surface product with a horizontal resolution of 10 km.</a:t>
            </a:r>
          </a:p>
          <a:p>
            <a:pPr lvl="1"/>
            <a:r>
              <a:rPr lang="en-US" dirty="0" smtClean="0"/>
              <a:t>User Request. Current capabilities</a:t>
            </a:r>
          </a:p>
          <a:p>
            <a:pPr lvl="1"/>
            <a:endParaRPr lang="en-US" dirty="0" smtClean="0"/>
          </a:p>
          <a:p>
            <a:pPr lvl="1"/>
            <a:endParaRPr lang="en-US" dirty="0" smtClean="0"/>
          </a:p>
          <a:p>
            <a:pPr lvl="0"/>
            <a:r>
              <a:rPr lang="en-US" dirty="0" smtClean="0">
                <a:solidFill>
                  <a:srgbClr val="C00000"/>
                </a:solidFill>
              </a:rPr>
              <a:t>GET_D-R 1.6: </a:t>
            </a:r>
            <a:r>
              <a:rPr lang="en-US" dirty="0" smtClean="0"/>
              <a:t>The GET-D products shall be in Lat/Lon projection.</a:t>
            </a:r>
          </a:p>
          <a:p>
            <a:pPr lvl="1"/>
            <a:r>
              <a:rPr lang="en-US" dirty="0" smtClean="0"/>
              <a:t>User Request.</a:t>
            </a:r>
          </a:p>
          <a:p>
            <a:pPr lvl="1"/>
            <a:endParaRPr lang="en-US" dirty="0"/>
          </a:p>
        </p:txBody>
      </p:sp>
    </p:spTree>
    <p:extLst>
      <p:ext uri="{BB962C8B-B14F-4D97-AF65-F5344CB8AC3E}">
        <p14:creationId xmlns:p14="http://schemas.microsoft.com/office/powerpoint/2010/main" val="1371137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C00000"/>
                </a:solidFill>
              </a:rPr>
              <a:t>GET_D-R 1.7: </a:t>
            </a:r>
            <a:r>
              <a:rPr lang="en-US" dirty="0" smtClean="0"/>
              <a:t>The GET-D products shall have error less than 20%.</a:t>
            </a:r>
          </a:p>
          <a:p>
            <a:pPr lvl="1"/>
            <a:r>
              <a:rPr lang="en-US" dirty="0" smtClean="0"/>
              <a:t>User Request.</a:t>
            </a:r>
          </a:p>
          <a:p>
            <a:pPr lvl="0"/>
            <a:endParaRPr lang="en-US" dirty="0" smtClean="0">
              <a:solidFill>
                <a:srgbClr val="C00000"/>
              </a:solidFill>
            </a:endParaRPr>
          </a:p>
          <a:p>
            <a:pPr lvl="0"/>
            <a:r>
              <a:rPr lang="en-US" dirty="0" smtClean="0">
                <a:solidFill>
                  <a:srgbClr val="C00000"/>
                </a:solidFill>
              </a:rPr>
              <a:t>GET_D-R 1.8: </a:t>
            </a:r>
            <a:r>
              <a:rPr lang="en-US" dirty="0"/>
              <a:t>The GET-D products shall have a latency in the range 3 to 6 hours.</a:t>
            </a:r>
          </a:p>
          <a:p>
            <a:pPr lvl="1"/>
            <a:r>
              <a:rPr lang="en-US" dirty="0"/>
              <a:t>User Request</a:t>
            </a:r>
            <a:r>
              <a:rPr lang="en-US" dirty="0" smtClean="0"/>
              <a:t>.</a:t>
            </a:r>
          </a:p>
          <a:p>
            <a:pPr lvl="0"/>
            <a:endParaRPr lang="en-US" dirty="0" smtClean="0">
              <a:solidFill>
                <a:srgbClr val="C00000"/>
              </a:solidFill>
            </a:endParaRPr>
          </a:p>
          <a:p>
            <a:pPr lvl="0"/>
            <a:r>
              <a:rPr lang="en-US" dirty="0" smtClean="0">
                <a:solidFill>
                  <a:srgbClr val="C00000"/>
                </a:solidFill>
              </a:rPr>
              <a:t>GET_D-R 1.9: </a:t>
            </a:r>
            <a:r>
              <a:rPr lang="en-US" dirty="0" smtClean="0"/>
              <a:t>The GET-D products shall include quality information.</a:t>
            </a:r>
          </a:p>
          <a:p>
            <a:pPr lvl="1"/>
            <a:r>
              <a:rPr lang="en-US" dirty="0" smtClean="0"/>
              <a:t>QC flags will be specified in the External Users Manual.</a:t>
            </a:r>
          </a:p>
          <a:p>
            <a:pPr lvl="1"/>
            <a:endParaRPr lang="en-US" dirty="0"/>
          </a:p>
        </p:txBody>
      </p:sp>
    </p:spTree>
    <p:extLst>
      <p:ext uri="{BB962C8B-B14F-4D97-AF65-F5344CB8AC3E}">
        <p14:creationId xmlns:p14="http://schemas.microsoft.com/office/powerpoint/2010/main" val="22170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85800"/>
          </a:xfrm>
        </p:spPr>
        <p:txBody>
          <a:bodyPr>
            <a:noAutofit/>
          </a:bodyPr>
          <a:lstStyle/>
          <a:p>
            <a:r>
              <a:rPr lang="en-US" sz="4000" dirty="0"/>
              <a:t>Project Objectives</a:t>
            </a:r>
          </a:p>
        </p:txBody>
      </p:sp>
      <p:sp>
        <p:nvSpPr>
          <p:cNvPr id="3" name="Content Placeholder 2"/>
          <p:cNvSpPr>
            <a:spLocks noGrp="1"/>
          </p:cNvSpPr>
          <p:nvPr>
            <p:ph idx="1"/>
          </p:nvPr>
        </p:nvSpPr>
        <p:spPr>
          <a:xfrm>
            <a:off x="457200" y="1676400"/>
            <a:ext cx="8229600" cy="4800600"/>
          </a:xfrm>
        </p:spPr>
        <p:txBody>
          <a:bodyPr>
            <a:noAutofit/>
          </a:bodyPr>
          <a:lstStyle/>
          <a:p>
            <a:pPr>
              <a:spcAft>
                <a:spcPts val="600"/>
              </a:spcAft>
            </a:pPr>
            <a:r>
              <a:rPr lang="en-US" sz="2400" dirty="0" smtClean="0"/>
              <a:t>ET and drought maps generated from the Atmosphere-Land Exchange Inversion model (ALEXI) for NCEP/NIDIS/USDA users</a:t>
            </a:r>
          </a:p>
          <a:p>
            <a:pPr>
              <a:spcAft>
                <a:spcPts val="600"/>
              </a:spcAft>
            </a:pPr>
            <a:r>
              <a:rPr lang="en-US" sz="2400" dirty="0" smtClean="0"/>
              <a:t>The products are generated from the brightness temperature (BT) of the GOES East and West Imagers</a:t>
            </a:r>
          </a:p>
          <a:p>
            <a:pPr>
              <a:spcAft>
                <a:spcPts val="600"/>
              </a:spcAft>
            </a:pPr>
            <a:r>
              <a:rPr lang="en-US" sz="2400" dirty="0" smtClean="0"/>
              <a:t>Coverage and resolution: North America at a spatial resolution of 8 km</a:t>
            </a:r>
          </a:p>
          <a:p>
            <a:pPr>
              <a:spcAft>
                <a:spcPts val="600"/>
              </a:spcAft>
            </a:pPr>
            <a:r>
              <a:rPr lang="en-US" sz="2400" dirty="0" smtClean="0"/>
              <a:t>ET product: Daily, over clear-sky pixels </a:t>
            </a:r>
          </a:p>
          <a:p>
            <a:pPr>
              <a:spcAft>
                <a:spcPts val="600"/>
              </a:spcAft>
            </a:pPr>
            <a:r>
              <a:rPr lang="en-US" sz="2400" dirty="0" smtClean="0"/>
              <a:t>Drought product:  2, 4, 8, 12-week composites updated daily</a:t>
            </a:r>
          </a:p>
          <a:p>
            <a:pPr>
              <a:spcAft>
                <a:spcPts val="600"/>
              </a:spcAft>
            </a:pPr>
            <a:r>
              <a:rPr lang="en-US" sz="2400" dirty="0" smtClean="0"/>
              <a:t>Output format: GRIB2, </a:t>
            </a:r>
            <a:r>
              <a:rPr lang="en-US" sz="2400" dirty="0" err="1" smtClean="0"/>
              <a:t>NetCDF</a:t>
            </a:r>
            <a:r>
              <a:rPr lang="en-US" sz="2400" dirty="0" smtClean="0"/>
              <a:t> and PNG</a:t>
            </a:r>
            <a:endParaRPr lang="en-US" sz="2400" dirty="0"/>
          </a:p>
        </p:txBody>
      </p:sp>
    </p:spTree>
    <p:extLst>
      <p:ext uri="{BB962C8B-B14F-4D97-AF65-F5344CB8AC3E}">
        <p14:creationId xmlns:p14="http://schemas.microsoft.com/office/powerpoint/2010/main" val="518900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1.10: </a:t>
            </a:r>
            <a:r>
              <a:rPr lang="en-US" dirty="0"/>
              <a:t>The GET-D system shall write the Evapotranspiration and Drought Monitoring products into a single file written in </a:t>
            </a:r>
            <a:r>
              <a:rPr lang="en-US" dirty="0" smtClean="0"/>
              <a:t>NetCDF4</a:t>
            </a:r>
            <a:endParaRPr lang="en-US" dirty="0"/>
          </a:p>
          <a:p>
            <a:pPr lvl="1"/>
            <a:r>
              <a:rPr lang="en-US" dirty="0"/>
              <a:t>The </a:t>
            </a:r>
            <a:r>
              <a:rPr lang="en-US" dirty="0" smtClean="0"/>
              <a:t>NetCDF4 </a:t>
            </a:r>
            <a:r>
              <a:rPr lang="en-US" dirty="0"/>
              <a:t>output will be for the archives</a:t>
            </a:r>
            <a:r>
              <a:rPr lang="en-US" dirty="0" smtClean="0"/>
              <a:t>.</a:t>
            </a:r>
          </a:p>
          <a:p>
            <a:pPr lvl="1"/>
            <a:endParaRPr lang="en-US" dirty="0" smtClean="0"/>
          </a:p>
          <a:p>
            <a:pPr lvl="0"/>
            <a:r>
              <a:rPr lang="en-US" dirty="0" smtClean="0">
                <a:solidFill>
                  <a:srgbClr val="C00000"/>
                </a:solidFill>
              </a:rPr>
              <a:t>GET_D-R 1.11: </a:t>
            </a:r>
            <a:r>
              <a:rPr lang="en-US" dirty="0" smtClean="0"/>
              <a:t>The GET-D system shall produce </a:t>
            </a:r>
            <a:r>
              <a:rPr lang="en-US" dirty="0" err="1" smtClean="0"/>
              <a:t>Evapotranspiration</a:t>
            </a:r>
            <a:r>
              <a:rPr lang="en-US" dirty="0" smtClean="0"/>
              <a:t> and Drought monitoring tailored products in GRIB2 and PNG formats. </a:t>
            </a:r>
          </a:p>
          <a:p>
            <a:pPr lvl="1"/>
            <a:r>
              <a:rPr lang="en-US" dirty="0" smtClean="0"/>
              <a:t>User Request.</a:t>
            </a:r>
          </a:p>
          <a:p>
            <a:pPr lvl="1"/>
            <a:endParaRPr lang="en-US" dirty="0"/>
          </a:p>
        </p:txBody>
      </p:sp>
    </p:spTree>
    <p:extLst>
      <p:ext uri="{BB962C8B-B14F-4D97-AF65-F5344CB8AC3E}">
        <p14:creationId xmlns:p14="http://schemas.microsoft.com/office/powerpoint/2010/main" val="217032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C00000"/>
                </a:solidFill>
              </a:rPr>
              <a:t>GET_D-R 1.12: </a:t>
            </a:r>
            <a:r>
              <a:rPr lang="en-US" dirty="0"/>
              <a:t>The GET-D developers shall perform validation and verification of the GET-D products</a:t>
            </a:r>
            <a:r>
              <a:rPr lang="en-US" dirty="0" smtClean="0"/>
              <a:t>.</a:t>
            </a:r>
          </a:p>
          <a:p>
            <a:pPr lvl="0"/>
            <a:endParaRPr lang="en-US" dirty="0"/>
          </a:p>
          <a:p>
            <a:pPr lvl="0"/>
            <a:r>
              <a:rPr lang="en-US" dirty="0" smtClean="0">
                <a:solidFill>
                  <a:srgbClr val="C00000"/>
                </a:solidFill>
              </a:rPr>
              <a:t>GET_D-R 1.12.1</a:t>
            </a:r>
            <a:r>
              <a:rPr lang="en-US" dirty="0">
                <a:solidFill>
                  <a:srgbClr val="C00000"/>
                </a:solidFill>
              </a:rPr>
              <a:t>: </a:t>
            </a:r>
            <a:r>
              <a:rPr lang="en-US" dirty="0"/>
              <a:t>The GET-D developers shall perform unit testing to verify functional performance of the code that produces the GET-D products.</a:t>
            </a:r>
          </a:p>
          <a:p>
            <a:pPr lvl="1"/>
            <a:r>
              <a:rPr lang="en-US" dirty="0"/>
              <a:t>Will be included in the unit tests </a:t>
            </a:r>
            <a:r>
              <a:rPr lang="en-US" dirty="0" smtClean="0"/>
              <a:t>and </a:t>
            </a:r>
            <a:r>
              <a:rPr lang="en-US" dirty="0"/>
              <a:t>the system test described in the SRR.</a:t>
            </a:r>
          </a:p>
        </p:txBody>
      </p:sp>
    </p:spTree>
    <p:extLst>
      <p:ext uri="{BB962C8B-B14F-4D97-AF65-F5344CB8AC3E}">
        <p14:creationId xmlns:p14="http://schemas.microsoft.com/office/powerpoint/2010/main" val="3765025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1.12.2</a:t>
            </a:r>
            <a:r>
              <a:rPr lang="en-US" dirty="0" smtClean="0"/>
              <a:t>: </a:t>
            </a:r>
            <a:r>
              <a:rPr lang="en-US" dirty="0"/>
              <a:t>The GET-D developers shall verify the error handling capability of the pre-operational system.</a:t>
            </a:r>
          </a:p>
          <a:p>
            <a:pPr lvl="1"/>
            <a:r>
              <a:rPr lang="en-US" dirty="0"/>
              <a:t>Needed by OSPO for reliable operations</a:t>
            </a:r>
            <a:r>
              <a:rPr lang="en-US" dirty="0" smtClean="0"/>
              <a:t>.</a:t>
            </a:r>
          </a:p>
          <a:p>
            <a:pPr lvl="1"/>
            <a:endParaRPr lang="en-US" dirty="0" smtClean="0"/>
          </a:p>
          <a:p>
            <a:pPr lvl="0"/>
            <a:r>
              <a:rPr lang="en-US" dirty="0" smtClean="0">
                <a:solidFill>
                  <a:srgbClr val="C00000"/>
                </a:solidFill>
              </a:rPr>
              <a:t>GET_D-R 1.12.3</a:t>
            </a:r>
            <a:r>
              <a:rPr lang="en-US" dirty="0" smtClean="0"/>
              <a:t>: The GET-D developers shall produce and distribute the ET and Drought monitoring product files for evaluation by the user community.</a:t>
            </a:r>
          </a:p>
          <a:p>
            <a:pPr lvl="1"/>
            <a:r>
              <a:rPr lang="en-US" dirty="0" smtClean="0"/>
              <a:t>Standard procedure for this user community.</a:t>
            </a:r>
          </a:p>
          <a:p>
            <a:pPr lvl="1"/>
            <a:endParaRPr lang="en-US" dirty="0"/>
          </a:p>
        </p:txBody>
      </p:sp>
    </p:spTree>
    <p:extLst>
      <p:ext uri="{BB962C8B-B14F-4D97-AF65-F5344CB8AC3E}">
        <p14:creationId xmlns:p14="http://schemas.microsoft.com/office/powerpoint/2010/main" val="1346227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1.12.4: </a:t>
            </a:r>
            <a:r>
              <a:rPr lang="en-US" dirty="0"/>
              <a:t>The GET-D system shall perform routine data range checks to flag anomalous values in the input data.</a:t>
            </a:r>
          </a:p>
          <a:p>
            <a:pPr lvl="1"/>
            <a:r>
              <a:rPr lang="en-US" dirty="0"/>
              <a:t>Anomalous values will be flagged. These checks will be included in the code and described in the SRR</a:t>
            </a:r>
            <a:r>
              <a:rPr lang="en-US" dirty="0" smtClean="0"/>
              <a:t>.</a:t>
            </a:r>
          </a:p>
          <a:p>
            <a:pPr lvl="1"/>
            <a:endParaRPr lang="en-US" dirty="0" smtClean="0"/>
          </a:p>
          <a:p>
            <a:pPr lvl="0"/>
            <a:r>
              <a:rPr lang="en-US" dirty="0" smtClean="0">
                <a:solidFill>
                  <a:srgbClr val="C00000"/>
                </a:solidFill>
              </a:rPr>
              <a:t>GET_D-R 1.12.5: </a:t>
            </a:r>
            <a:r>
              <a:rPr lang="en-US" dirty="0" smtClean="0"/>
              <a:t>The GET-D system shall perform routine data range checks to flag anomalous values in the ET and Drought Products.</a:t>
            </a:r>
          </a:p>
          <a:p>
            <a:pPr lvl="1"/>
            <a:r>
              <a:rPr lang="en-US" dirty="0" smtClean="0"/>
              <a:t>Out-of-range values will be flagged. These checks will be included in the code. </a:t>
            </a:r>
            <a:endParaRPr lang="en-US" dirty="0"/>
          </a:p>
        </p:txBody>
      </p:sp>
    </p:spTree>
    <p:extLst>
      <p:ext uri="{BB962C8B-B14F-4D97-AF65-F5344CB8AC3E}">
        <p14:creationId xmlns:p14="http://schemas.microsoft.com/office/powerpoint/2010/main" val="763634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Basic Requirement </a:t>
            </a:r>
            <a:r>
              <a:rPr lang="en-US" dirty="0" smtClean="0"/>
              <a:t>2</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2: The GET-D system shall have data ingest capability.</a:t>
            </a:r>
          </a:p>
          <a:p>
            <a:pPr lvl="1"/>
            <a:r>
              <a:rPr lang="en-US" b="1" dirty="0">
                <a:solidFill>
                  <a:srgbClr val="FFFF00"/>
                </a:solidFill>
              </a:rPr>
              <a:t>Driver: This basic requirement is traced to algorithm input needs as documented in the GET-D ATBD.</a:t>
            </a:r>
            <a:r>
              <a:rPr lang="en-US" b="1" dirty="0">
                <a:solidFill>
                  <a:srgbClr val="6600CC"/>
                </a:solidFill>
              </a:rPr>
              <a:t> </a:t>
            </a:r>
          </a:p>
        </p:txBody>
      </p:sp>
    </p:spTree>
    <p:extLst>
      <p:ext uri="{BB962C8B-B14F-4D97-AF65-F5344CB8AC3E}">
        <p14:creationId xmlns:p14="http://schemas.microsoft.com/office/powerpoint/2010/main" val="342311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2.0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2.1</a:t>
            </a:r>
            <a:r>
              <a:rPr lang="en-US" dirty="0"/>
              <a:t>: The GET-D system shall ingest GOES Brightness Temperature and solar insolation</a:t>
            </a:r>
            <a:r>
              <a:rPr lang="en-US" dirty="0" smtClean="0"/>
              <a:t>.</a:t>
            </a:r>
          </a:p>
          <a:p>
            <a:pPr lvl="0"/>
            <a:endParaRPr lang="en-US" dirty="0"/>
          </a:p>
          <a:p>
            <a:pPr lvl="0"/>
            <a:r>
              <a:rPr lang="en-US" dirty="0" smtClean="0">
                <a:solidFill>
                  <a:srgbClr val="00B050"/>
                </a:solidFill>
              </a:rPr>
              <a:t>GET_D-R </a:t>
            </a:r>
            <a:r>
              <a:rPr lang="en-US" dirty="0">
                <a:solidFill>
                  <a:srgbClr val="00B050"/>
                </a:solidFill>
              </a:rPr>
              <a:t>2.2: The GET-D system shall ingest </a:t>
            </a:r>
            <a:r>
              <a:rPr lang="en-US" dirty="0" smtClean="0">
                <a:solidFill>
                  <a:srgbClr val="00B050"/>
                </a:solidFill>
              </a:rPr>
              <a:t>VIIRS EVI generated by IDPS</a:t>
            </a:r>
            <a:r>
              <a:rPr lang="en-US" dirty="0" smtClean="0"/>
              <a:t>.</a:t>
            </a:r>
            <a:endParaRPr lang="en-US" dirty="0"/>
          </a:p>
        </p:txBody>
      </p:sp>
    </p:spTree>
    <p:extLst>
      <p:ext uri="{BB962C8B-B14F-4D97-AF65-F5344CB8AC3E}">
        <p14:creationId xmlns:p14="http://schemas.microsoft.com/office/powerpoint/2010/main" val="2242074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2.0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2.3</a:t>
            </a:r>
            <a:r>
              <a:rPr lang="en-US" dirty="0"/>
              <a:t>: The GET-D system shall ingest NOAA IMS Snow mask</a:t>
            </a:r>
            <a:r>
              <a:rPr lang="en-US" dirty="0" smtClean="0"/>
              <a:t>.</a:t>
            </a:r>
          </a:p>
          <a:p>
            <a:pPr lvl="0"/>
            <a:endParaRPr lang="en-US" dirty="0"/>
          </a:p>
          <a:p>
            <a:pPr lvl="0"/>
            <a:r>
              <a:rPr lang="en-US" dirty="0" smtClean="0">
                <a:solidFill>
                  <a:srgbClr val="C00000"/>
                </a:solidFill>
              </a:rPr>
              <a:t>GET_D-R </a:t>
            </a:r>
            <a:r>
              <a:rPr lang="en-US" dirty="0">
                <a:solidFill>
                  <a:srgbClr val="C00000"/>
                </a:solidFill>
              </a:rPr>
              <a:t>2.4: </a:t>
            </a:r>
            <a:r>
              <a:rPr lang="en-US" dirty="0"/>
              <a:t>The GET-D system shall ingest GFS meteorological fields</a:t>
            </a:r>
            <a:r>
              <a:rPr lang="en-US" dirty="0" smtClean="0"/>
              <a:t>.</a:t>
            </a:r>
          </a:p>
          <a:p>
            <a:pPr lvl="0"/>
            <a:endParaRPr lang="en-US" dirty="0" smtClean="0"/>
          </a:p>
          <a:p>
            <a:r>
              <a:rPr lang="en-US" b="1" dirty="0" smtClean="0">
                <a:solidFill>
                  <a:srgbClr val="00B050"/>
                </a:solidFill>
              </a:rPr>
              <a:t>GET_D-R 2.5: The GET-D system shall ingest VIIRS </a:t>
            </a:r>
            <a:r>
              <a:rPr lang="en-US" b="1" dirty="0" err="1" smtClean="0">
                <a:solidFill>
                  <a:srgbClr val="00B050"/>
                </a:solidFill>
              </a:rPr>
              <a:t>Geolocation</a:t>
            </a:r>
            <a:r>
              <a:rPr lang="en-US" b="1" dirty="0" smtClean="0">
                <a:solidFill>
                  <a:srgbClr val="00B050"/>
                </a:solidFill>
              </a:rPr>
              <a:t> file (GITCO).</a:t>
            </a:r>
          </a:p>
          <a:p>
            <a:pPr lvl="0"/>
            <a:endParaRPr lang="en-US" dirty="0"/>
          </a:p>
        </p:txBody>
      </p:sp>
    </p:spTree>
    <p:extLst>
      <p:ext uri="{BB962C8B-B14F-4D97-AF65-F5344CB8AC3E}">
        <p14:creationId xmlns:p14="http://schemas.microsoft.com/office/powerpoint/2010/main" val="2710446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3</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3: The GET-D system shall implement the </a:t>
            </a:r>
            <a:r>
              <a:rPr lang="en-US" b="1" dirty="0" smtClean="0">
                <a:solidFill>
                  <a:srgbClr val="FFFF00"/>
                </a:solidFill>
              </a:rPr>
              <a:t>ALEXI </a:t>
            </a:r>
            <a:r>
              <a:rPr lang="en-US" b="1" dirty="0">
                <a:solidFill>
                  <a:srgbClr val="FFFF00"/>
                </a:solidFill>
              </a:rPr>
              <a:t>algorithm to generate the ET and drought monitoring products.</a:t>
            </a:r>
          </a:p>
          <a:p>
            <a:pPr lvl="1"/>
            <a:r>
              <a:rPr lang="en-US" b="1" dirty="0">
                <a:solidFill>
                  <a:srgbClr val="FFFF00"/>
                </a:solidFill>
              </a:rPr>
              <a:t>Driver: This basic requirement is traced to user needs for the GET-D products.</a:t>
            </a:r>
          </a:p>
        </p:txBody>
      </p:sp>
    </p:spTree>
    <p:extLst>
      <p:ext uri="{BB962C8B-B14F-4D97-AF65-F5344CB8AC3E}">
        <p14:creationId xmlns:p14="http://schemas.microsoft.com/office/powerpoint/2010/main" val="1620580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3.0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3.1: </a:t>
            </a:r>
            <a:r>
              <a:rPr lang="en-US" dirty="0"/>
              <a:t>The GET-D algorithms shall be implemented by processing codes written in Fortran 95</a:t>
            </a:r>
            <a:r>
              <a:rPr lang="en-US" dirty="0" smtClean="0"/>
              <a:t>.</a:t>
            </a:r>
          </a:p>
          <a:p>
            <a:pPr lvl="0"/>
            <a:endParaRPr lang="en-US" dirty="0"/>
          </a:p>
          <a:p>
            <a:pPr lvl="0"/>
            <a:r>
              <a:rPr lang="en-US" dirty="0" smtClean="0">
                <a:solidFill>
                  <a:srgbClr val="C00000"/>
                </a:solidFill>
              </a:rPr>
              <a:t>GET_D-R </a:t>
            </a:r>
            <a:r>
              <a:rPr lang="en-US" dirty="0">
                <a:solidFill>
                  <a:srgbClr val="C00000"/>
                </a:solidFill>
              </a:rPr>
              <a:t>3.2: </a:t>
            </a:r>
            <a:r>
              <a:rPr lang="en-US" dirty="0"/>
              <a:t>The GET-D processing code shall be able to run in the Development Environment at STAR.</a:t>
            </a:r>
          </a:p>
          <a:p>
            <a:pPr lvl="1"/>
            <a:r>
              <a:rPr lang="en-US" dirty="0"/>
              <a:t>Fortran code can run in this environment </a:t>
            </a:r>
          </a:p>
        </p:txBody>
      </p:sp>
    </p:spTree>
    <p:extLst>
      <p:ext uri="{BB962C8B-B14F-4D97-AF65-F5344CB8AC3E}">
        <p14:creationId xmlns:p14="http://schemas.microsoft.com/office/powerpoint/2010/main" val="2227746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3.0</a:t>
            </a:r>
          </a:p>
        </p:txBody>
      </p:sp>
      <p:sp>
        <p:nvSpPr>
          <p:cNvPr id="3" name="Text Placeholder 2"/>
          <p:cNvSpPr>
            <a:spLocks noGrp="1"/>
          </p:cNvSpPr>
          <p:nvPr>
            <p:ph type="body" idx="1"/>
          </p:nvPr>
        </p:nvSpPr>
        <p:spPr/>
        <p:txBody>
          <a:bodyPr>
            <a:normAutofit fontScale="92500" lnSpcReduction="20000"/>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3.3</a:t>
            </a:r>
            <a:r>
              <a:rPr lang="en-US" dirty="0"/>
              <a:t>: The GET-D processing code shall be able to run in the OSPO Test </a:t>
            </a:r>
            <a:r>
              <a:rPr lang="en-US" dirty="0" smtClean="0"/>
              <a:t>Environment</a:t>
            </a:r>
            <a:r>
              <a:rPr lang="en-US" dirty="0"/>
              <a:t>. </a:t>
            </a:r>
          </a:p>
          <a:p>
            <a:pPr lvl="1"/>
            <a:r>
              <a:rPr lang="en-US" dirty="0"/>
              <a:t>Fortran code can run in this </a:t>
            </a:r>
            <a:r>
              <a:rPr lang="en-US" dirty="0" smtClean="0"/>
              <a:t>environment</a:t>
            </a:r>
          </a:p>
          <a:p>
            <a:pPr lvl="1"/>
            <a:endParaRPr lang="en-US" dirty="0" smtClean="0"/>
          </a:p>
          <a:p>
            <a:pPr lvl="1"/>
            <a:endParaRPr lang="en-US" dirty="0"/>
          </a:p>
          <a:p>
            <a:pPr lvl="0"/>
            <a:r>
              <a:rPr lang="en-US" dirty="0" smtClean="0">
                <a:solidFill>
                  <a:srgbClr val="C00000"/>
                </a:solidFill>
              </a:rPr>
              <a:t>GET_D-R </a:t>
            </a:r>
            <a:r>
              <a:rPr lang="en-US" dirty="0">
                <a:solidFill>
                  <a:srgbClr val="C00000"/>
                </a:solidFill>
              </a:rPr>
              <a:t>3.4: </a:t>
            </a:r>
            <a:r>
              <a:rPr lang="en-US" dirty="0" smtClean="0"/>
              <a:t>The GET-D processing code shall be able to run in the OSPO Operational Environment. </a:t>
            </a:r>
          </a:p>
          <a:p>
            <a:pPr lvl="1"/>
            <a:r>
              <a:rPr lang="en-US" dirty="0" smtClean="0"/>
              <a:t>Fortran code can run in this environment</a:t>
            </a:r>
          </a:p>
          <a:p>
            <a:pPr lvl="0"/>
            <a:endParaRPr lang="en-US" dirty="0" smtClean="0"/>
          </a:p>
          <a:p>
            <a:pPr lvl="0"/>
            <a:endParaRPr lang="en-US" dirty="0" smtClean="0">
              <a:solidFill>
                <a:srgbClr val="C00000"/>
              </a:solidFill>
            </a:endParaRPr>
          </a:p>
          <a:p>
            <a:pPr lvl="0"/>
            <a:r>
              <a:rPr lang="en-US" dirty="0" smtClean="0">
                <a:solidFill>
                  <a:srgbClr val="C00000"/>
                </a:solidFill>
              </a:rPr>
              <a:t>GET_D-R 3.5: </a:t>
            </a:r>
            <a:r>
              <a:rPr lang="en-US" dirty="0" smtClean="0"/>
              <a:t>The GET-D algorithm shall generate QC flags. </a:t>
            </a:r>
          </a:p>
          <a:p>
            <a:pPr lvl="0"/>
            <a:endParaRPr lang="en-US" dirty="0"/>
          </a:p>
        </p:txBody>
      </p:sp>
    </p:spTree>
    <p:extLst>
      <p:ext uri="{BB962C8B-B14F-4D97-AF65-F5344CB8AC3E}">
        <p14:creationId xmlns:p14="http://schemas.microsoft.com/office/powerpoint/2010/main" val="147500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563562"/>
          </a:xfrm>
        </p:spPr>
        <p:txBody>
          <a:bodyPr>
            <a:noAutofit/>
          </a:bodyPr>
          <a:lstStyle/>
          <a:p>
            <a:r>
              <a:rPr lang="en-US" sz="4000" dirty="0" smtClean="0"/>
              <a:t>Integrated Product Team </a:t>
            </a:r>
            <a:endParaRPr lang="en-US" sz="4000" dirty="0"/>
          </a:p>
        </p:txBody>
      </p:sp>
      <p:sp>
        <p:nvSpPr>
          <p:cNvPr id="3" name="Content Placeholder 2"/>
          <p:cNvSpPr>
            <a:spLocks noGrp="1"/>
          </p:cNvSpPr>
          <p:nvPr>
            <p:ph idx="1"/>
          </p:nvPr>
        </p:nvSpPr>
        <p:spPr>
          <a:xfrm>
            <a:off x="457200" y="1600200"/>
            <a:ext cx="8229600" cy="5334000"/>
          </a:xfrm>
        </p:spPr>
        <p:txBody>
          <a:bodyPr>
            <a:noAutofit/>
          </a:bodyPr>
          <a:lstStyle/>
          <a:p>
            <a:pPr>
              <a:lnSpc>
                <a:spcPct val="90000"/>
              </a:lnSpc>
              <a:spcAft>
                <a:spcPts val="600"/>
              </a:spcAft>
            </a:pPr>
            <a:r>
              <a:rPr lang="en-US" sz="1400" b="1" dirty="0" smtClean="0"/>
              <a:t>IPT Lead: Xiwu (Jerry) Zhan (STAR)</a:t>
            </a:r>
          </a:p>
          <a:p>
            <a:pPr>
              <a:lnSpc>
                <a:spcPct val="90000"/>
              </a:lnSpc>
              <a:spcAft>
                <a:spcPts val="600"/>
              </a:spcAft>
            </a:pPr>
            <a:r>
              <a:rPr lang="en-US" sz="1400" b="1" dirty="0" smtClean="0"/>
              <a:t>IPT Backup Lead: </a:t>
            </a:r>
            <a:r>
              <a:rPr lang="en-US" sz="1400" b="1" dirty="0" err="1" smtClean="0"/>
              <a:t>Hanjun</a:t>
            </a:r>
            <a:r>
              <a:rPr lang="en-US" sz="1400" b="1" dirty="0" smtClean="0"/>
              <a:t> Ding (OSPO)</a:t>
            </a:r>
          </a:p>
          <a:p>
            <a:pPr>
              <a:lnSpc>
                <a:spcPct val="90000"/>
              </a:lnSpc>
              <a:spcAft>
                <a:spcPts val="600"/>
              </a:spcAft>
            </a:pPr>
            <a:r>
              <a:rPr lang="en-US" sz="1400" b="1" dirty="0" smtClean="0"/>
              <a:t>NESDIS Team:</a:t>
            </a:r>
          </a:p>
          <a:p>
            <a:pPr lvl="1">
              <a:lnSpc>
                <a:spcPct val="90000"/>
              </a:lnSpc>
              <a:spcAft>
                <a:spcPts val="600"/>
              </a:spcAft>
            </a:pPr>
            <a:r>
              <a:rPr lang="en-US" sz="1400" b="1" dirty="0" smtClean="0"/>
              <a:t>STAR: Chris Hain, Li Fang, </a:t>
            </a:r>
            <a:r>
              <a:rPr lang="en-US" sz="1400" b="1" dirty="0" err="1" smtClean="0"/>
              <a:t>Zhengpeng</a:t>
            </a:r>
            <a:r>
              <a:rPr lang="en-US" sz="1400" b="1" dirty="0" smtClean="0"/>
              <a:t> Li , </a:t>
            </a:r>
            <a:r>
              <a:rPr lang="en-US" sz="1400" b="1" dirty="0" err="1" smtClean="0"/>
              <a:t>Priyanka</a:t>
            </a:r>
            <a:r>
              <a:rPr lang="en-US" sz="1400" b="1" dirty="0" smtClean="0"/>
              <a:t> Roy, </a:t>
            </a:r>
            <a:r>
              <a:rPr lang="en-US" sz="1400" b="1" dirty="0" err="1" smtClean="0"/>
              <a:t>Istvan</a:t>
            </a:r>
            <a:r>
              <a:rPr lang="en-US" sz="1400" b="1" dirty="0" smtClean="0"/>
              <a:t> Laszlo</a:t>
            </a:r>
          </a:p>
          <a:p>
            <a:pPr lvl="1">
              <a:lnSpc>
                <a:spcPct val="90000"/>
              </a:lnSpc>
              <a:spcAft>
                <a:spcPts val="600"/>
              </a:spcAft>
            </a:pPr>
            <a:r>
              <a:rPr lang="en-US" sz="1400" b="1" dirty="0" smtClean="0"/>
              <a:t>OSPO: </a:t>
            </a:r>
            <a:r>
              <a:rPr lang="en-US" sz="1400" b="1" dirty="0" err="1" smtClean="0"/>
              <a:t>Hanjun</a:t>
            </a:r>
            <a:r>
              <a:rPr lang="en-US" sz="1400" b="1" dirty="0" smtClean="0"/>
              <a:t> Ding, </a:t>
            </a:r>
            <a:r>
              <a:rPr lang="en-US" sz="1400" b="1" dirty="0" err="1" smtClean="0"/>
              <a:t>Zhaohui</a:t>
            </a:r>
            <a:r>
              <a:rPr lang="en-US" sz="1400" b="1" dirty="0" smtClean="0"/>
              <a:t> Cheng, Ricky Irving</a:t>
            </a:r>
          </a:p>
          <a:p>
            <a:pPr lvl="1">
              <a:lnSpc>
                <a:spcPct val="90000"/>
              </a:lnSpc>
              <a:spcAft>
                <a:spcPts val="600"/>
              </a:spcAft>
            </a:pPr>
            <a:r>
              <a:rPr lang="en-US" sz="1400" b="1" dirty="0" smtClean="0"/>
              <a:t>OSD: Tom Schott</a:t>
            </a:r>
          </a:p>
          <a:p>
            <a:pPr lvl="1">
              <a:lnSpc>
                <a:spcPct val="90000"/>
              </a:lnSpc>
              <a:spcAft>
                <a:spcPts val="600"/>
              </a:spcAft>
            </a:pPr>
            <a:r>
              <a:rPr lang="en-US" sz="1400" b="1" dirty="0" smtClean="0"/>
              <a:t>Data Center: Phil Jones (NCDC)</a:t>
            </a:r>
          </a:p>
          <a:p>
            <a:pPr lvl="1">
              <a:lnSpc>
                <a:spcPct val="90000"/>
              </a:lnSpc>
              <a:spcAft>
                <a:spcPts val="600"/>
              </a:spcAft>
            </a:pPr>
            <a:r>
              <a:rPr lang="en-US" sz="1400" b="1" dirty="0" smtClean="0"/>
              <a:t>Others: </a:t>
            </a:r>
            <a:r>
              <a:rPr lang="en-US" sz="1400" b="1" dirty="0" err="1" smtClean="0"/>
              <a:t>Venkata</a:t>
            </a:r>
            <a:r>
              <a:rPr lang="en-US" sz="1400" b="1" dirty="0" smtClean="0"/>
              <a:t> </a:t>
            </a:r>
            <a:r>
              <a:rPr lang="en-US" sz="1400" b="1" dirty="0" err="1" smtClean="0"/>
              <a:t>Rao</a:t>
            </a:r>
            <a:r>
              <a:rPr lang="en-US" sz="1400" b="1" dirty="0" smtClean="0"/>
              <a:t> Anne (SGT)</a:t>
            </a:r>
          </a:p>
          <a:p>
            <a:pPr>
              <a:lnSpc>
                <a:spcPct val="90000"/>
              </a:lnSpc>
              <a:spcAft>
                <a:spcPts val="600"/>
              </a:spcAft>
            </a:pPr>
            <a:r>
              <a:rPr lang="en-US" sz="1400" b="1" dirty="0" smtClean="0"/>
              <a:t>User Team</a:t>
            </a:r>
          </a:p>
          <a:p>
            <a:pPr lvl="1">
              <a:lnSpc>
                <a:spcPct val="90000"/>
              </a:lnSpc>
              <a:spcAft>
                <a:spcPts val="600"/>
              </a:spcAft>
            </a:pPr>
            <a:r>
              <a:rPr lang="en-US" sz="1400" b="1" dirty="0" smtClean="0"/>
              <a:t>Lead: Mike Ek (NCEP-EMC)</a:t>
            </a:r>
          </a:p>
          <a:p>
            <a:pPr lvl="1">
              <a:lnSpc>
                <a:spcPct val="90000"/>
              </a:lnSpc>
              <a:spcAft>
                <a:spcPts val="600"/>
              </a:spcAft>
            </a:pPr>
            <a:r>
              <a:rPr lang="en-US" sz="1400" b="1" dirty="0" smtClean="0"/>
              <a:t>Others:  </a:t>
            </a:r>
          </a:p>
          <a:p>
            <a:pPr lvl="2">
              <a:lnSpc>
                <a:spcPct val="90000"/>
              </a:lnSpc>
              <a:spcAft>
                <a:spcPts val="600"/>
              </a:spcAft>
            </a:pPr>
            <a:r>
              <a:rPr lang="en-US" sz="1400" b="1" dirty="0" smtClean="0"/>
              <a:t>NCEP-EMC: </a:t>
            </a:r>
            <a:r>
              <a:rPr lang="en-US" sz="1400" b="1" dirty="0" err="1" smtClean="0"/>
              <a:t>Youlong</a:t>
            </a:r>
            <a:r>
              <a:rPr lang="en-US" sz="1400" b="1" dirty="0" smtClean="0"/>
              <a:t> Xia</a:t>
            </a:r>
          </a:p>
          <a:p>
            <a:pPr lvl="2">
              <a:lnSpc>
                <a:spcPct val="90000"/>
              </a:lnSpc>
              <a:spcAft>
                <a:spcPts val="600"/>
              </a:spcAft>
            </a:pPr>
            <a:r>
              <a:rPr lang="en-US" sz="1400" b="1" dirty="0" smtClean="0"/>
              <a:t>NCEP-CPC: </a:t>
            </a:r>
            <a:r>
              <a:rPr lang="en-US" sz="1400" b="1" dirty="0" err="1" smtClean="0"/>
              <a:t>Kingtze</a:t>
            </a:r>
            <a:r>
              <a:rPr lang="en-US" sz="1400" b="1" dirty="0" smtClean="0"/>
              <a:t> Mo, Jin Huang</a:t>
            </a:r>
          </a:p>
          <a:p>
            <a:pPr lvl="2">
              <a:lnSpc>
                <a:spcPct val="90000"/>
              </a:lnSpc>
              <a:spcAft>
                <a:spcPts val="600"/>
              </a:spcAft>
            </a:pPr>
            <a:r>
              <a:rPr lang="en-US" sz="1400" b="1" dirty="0" smtClean="0"/>
              <a:t>NDMC-UNL: Brian </a:t>
            </a:r>
            <a:r>
              <a:rPr lang="en-US" sz="1400" b="1" dirty="0" err="1" smtClean="0"/>
              <a:t>Wardlow</a:t>
            </a:r>
            <a:r>
              <a:rPr lang="en-US" sz="1400" b="1" dirty="0" smtClean="0"/>
              <a:t>, Mark Svoboda</a:t>
            </a:r>
          </a:p>
          <a:p>
            <a:pPr lvl="2">
              <a:lnSpc>
                <a:spcPct val="90000"/>
              </a:lnSpc>
              <a:spcAft>
                <a:spcPts val="600"/>
              </a:spcAft>
            </a:pPr>
            <a:r>
              <a:rPr lang="en-US" sz="1400" b="1" dirty="0" smtClean="0"/>
              <a:t>USDA: Martha Anderson (ARS), </a:t>
            </a:r>
            <a:r>
              <a:rPr lang="en-US" sz="1400" b="1" dirty="0" err="1" smtClean="0"/>
              <a:t>Zhengwei</a:t>
            </a:r>
            <a:r>
              <a:rPr lang="en-US" sz="1400" b="1" dirty="0" smtClean="0"/>
              <a:t> Yang (NASS), Curt Reynolds (FAS)</a:t>
            </a:r>
          </a:p>
          <a:p>
            <a:pPr>
              <a:lnSpc>
                <a:spcPct val="90000"/>
              </a:lnSpc>
              <a:spcAft>
                <a:spcPts val="600"/>
              </a:spcAft>
            </a:pPr>
            <a:r>
              <a:rPr lang="en-US" sz="1400" b="1" dirty="0" smtClean="0"/>
              <a:t>Oversight Panel (OP) lead: Land POP</a:t>
            </a:r>
          </a:p>
          <a:p>
            <a:pPr>
              <a:lnSpc>
                <a:spcPct val="90000"/>
              </a:lnSpc>
              <a:spcAft>
                <a:spcPts val="600"/>
              </a:spcAft>
            </a:pPr>
            <a:r>
              <a:rPr lang="en-US" sz="1400" b="1" dirty="0" smtClean="0"/>
              <a:t> Other OPs involved: ERBPOP</a:t>
            </a:r>
          </a:p>
        </p:txBody>
      </p:sp>
    </p:spTree>
    <p:extLst>
      <p:ext uri="{BB962C8B-B14F-4D97-AF65-F5344CB8AC3E}">
        <p14:creationId xmlns:p14="http://schemas.microsoft.com/office/powerpoint/2010/main" val="1164390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4</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4: The GET-D system shall generate metadata for retrieved product.</a:t>
            </a:r>
          </a:p>
          <a:p>
            <a:pPr lvl="1"/>
            <a:r>
              <a:rPr lang="en-US" b="1" dirty="0">
                <a:solidFill>
                  <a:srgbClr val="FFFF00"/>
                </a:solidFill>
              </a:rPr>
              <a:t>Driver: This basic requirement is traced to OSPO needs for monitoring and maintenance.</a:t>
            </a:r>
          </a:p>
        </p:txBody>
      </p:sp>
    </p:spTree>
    <p:extLst>
      <p:ext uri="{BB962C8B-B14F-4D97-AF65-F5344CB8AC3E}">
        <p14:creationId xmlns:p14="http://schemas.microsoft.com/office/powerpoint/2010/main" val="3302491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4.0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4.1: </a:t>
            </a:r>
            <a:r>
              <a:rPr lang="en-US" dirty="0"/>
              <a:t>The GET-D system shall write metadata text files associated with the retrieved products</a:t>
            </a:r>
            <a:r>
              <a:rPr lang="en-US" dirty="0" smtClean="0"/>
              <a:t>.</a:t>
            </a:r>
          </a:p>
          <a:p>
            <a:pPr lvl="0"/>
            <a:endParaRPr lang="en-US" dirty="0"/>
          </a:p>
          <a:p>
            <a:pPr lvl="0"/>
            <a:r>
              <a:rPr lang="en-US" dirty="0" smtClean="0">
                <a:solidFill>
                  <a:srgbClr val="C00000"/>
                </a:solidFill>
              </a:rPr>
              <a:t>GET_D-R </a:t>
            </a:r>
            <a:r>
              <a:rPr lang="en-US" dirty="0">
                <a:solidFill>
                  <a:srgbClr val="C00000"/>
                </a:solidFill>
              </a:rPr>
              <a:t>4.2: </a:t>
            </a:r>
            <a:r>
              <a:rPr lang="en-US" dirty="0"/>
              <a:t>The metadata shall include overall quality and summary level metadata</a:t>
            </a:r>
            <a:r>
              <a:rPr lang="en-US" dirty="0" smtClean="0"/>
              <a:t>.</a:t>
            </a:r>
          </a:p>
          <a:p>
            <a:pPr lvl="0"/>
            <a:endParaRPr lang="en-US" dirty="0" smtClean="0"/>
          </a:p>
          <a:p>
            <a:r>
              <a:rPr lang="en-US" dirty="0" smtClean="0">
                <a:solidFill>
                  <a:srgbClr val="C00000"/>
                </a:solidFill>
              </a:rPr>
              <a:t>GET_D-R 4.3: </a:t>
            </a:r>
            <a:r>
              <a:rPr lang="en-US" dirty="0" smtClean="0"/>
              <a:t>The metadata shall include Granule metadata.</a:t>
            </a:r>
          </a:p>
          <a:p>
            <a:pPr lvl="0"/>
            <a:endParaRPr lang="en-US" dirty="0"/>
          </a:p>
        </p:txBody>
      </p:sp>
    </p:spTree>
    <p:extLst>
      <p:ext uri="{BB962C8B-B14F-4D97-AF65-F5344CB8AC3E}">
        <p14:creationId xmlns:p14="http://schemas.microsoft.com/office/powerpoint/2010/main" val="3940374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5</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5: The GET-D system shall have QC monitoring capability</a:t>
            </a:r>
          </a:p>
          <a:p>
            <a:pPr lvl="1"/>
            <a:r>
              <a:rPr lang="en-US" b="1" dirty="0">
                <a:solidFill>
                  <a:srgbClr val="FFFF00"/>
                </a:solidFill>
              </a:rPr>
              <a:t>Driver: This basic requirement is traced to an OSPO need for QC monitoring.</a:t>
            </a:r>
          </a:p>
        </p:txBody>
      </p:sp>
    </p:spTree>
    <p:extLst>
      <p:ext uri="{BB962C8B-B14F-4D97-AF65-F5344CB8AC3E}">
        <p14:creationId xmlns:p14="http://schemas.microsoft.com/office/powerpoint/2010/main" val="1016409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5.1</a:t>
            </a:r>
            <a:r>
              <a:rPr lang="en-US" dirty="0"/>
              <a:t>: The GET-D system output shall include overall quality control flags and quality summary level metadata</a:t>
            </a:r>
          </a:p>
          <a:p>
            <a:pPr lvl="1"/>
            <a:r>
              <a:rPr lang="en-US" dirty="0"/>
              <a:t>Needed for distribution, archive, quality control and post-processing in the products files. GET-D code will generate metadata for this purpose.</a:t>
            </a:r>
          </a:p>
        </p:txBody>
      </p:sp>
    </p:spTree>
    <p:extLst>
      <p:ext uri="{BB962C8B-B14F-4D97-AF65-F5344CB8AC3E}">
        <p14:creationId xmlns:p14="http://schemas.microsoft.com/office/powerpoint/2010/main" val="345172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5.2</a:t>
            </a:r>
            <a:r>
              <a:rPr lang="en-US" dirty="0"/>
              <a:t>: The GET-D system shall be capable of monitoring input data latency and overall </a:t>
            </a:r>
            <a:r>
              <a:rPr lang="en-US" dirty="0" smtClean="0"/>
              <a:t>quality</a:t>
            </a:r>
          </a:p>
          <a:p>
            <a:pPr lvl="0"/>
            <a:endParaRPr lang="en-US" dirty="0"/>
          </a:p>
          <a:p>
            <a:pPr lvl="0"/>
            <a:r>
              <a:rPr lang="en-US" dirty="0" smtClean="0">
                <a:solidFill>
                  <a:srgbClr val="C00000"/>
                </a:solidFill>
              </a:rPr>
              <a:t>GET_D-R </a:t>
            </a:r>
            <a:r>
              <a:rPr lang="en-US" dirty="0">
                <a:solidFill>
                  <a:srgbClr val="C00000"/>
                </a:solidFill>
              </a:rPr>
              <a:t>5.3</a:t>
            </a:r>
            <a:r>
              <a:rPr lang="en-US" dirty="0"/>
              <a:t>: The GET-D system shall be capable of monitoring product latency</a:t>
            </a:r>
          </a:p>
          <a:p>
            <a:pPr lvl="1"/>
            <a:r>
              <a:rPr lang="en-US" dirty="0"/>
              <a:t>Output GET-D processing time and output to status file</a:t>
            </a:r>
          </a:p>
        </p:txBody>
      </p:sp>
    </p:spTree>
    <p:extLst>
      <p:ext uri="{BB962C8B-B14F-4D97-AF65-F5344CB8AC3E}">
        <p14:creationId xmlns:p14="http://schemas.microsoft.com/office/powerpoint/2010/main" val="1014930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5.0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5.4</a:t>
            </a:r>
            <a:r>
              <a:rPr lang="en-US" dirty="0"/>
              <a:t>: The GET-D system shall produce real-time PNG imagery files for visual inspection of output data files</a:t>
            </a:r>
          </a:p>
          <a:p>
            <a:pPr lvl="1"/>
            <a:r>
              <a:rPr lang="en-US" dirty="0"/>
              <a:t>PNG files will be produced by the </a:t>
            </a:r>
            <a:r>
              <a:rPr lang="en-US" dirty="0" smtClean="0"/>
              <a:t>Product Output Processor Unit</a:t>
            </a:r>
          </a:p>
          <a:p>
            <a:pPr lvl="1"/>
            <a:endParaRPr lang="en-US" dirty="0" smtClean="0"/>
          </a:p>
          <a:p>
            <a:pPr lvl="0"/>
            <a:r>
              <a:rPr lang="en-US" dirty="0" smtClean="0">
                <a:solidFill>
                  <a:srgbClr val="C00000"/>
                </a:solidFill>
              </a:rPr>
              <a:t>GET_D-R 5.5: </a:t>
            </a:r>
            <a:r>
              <a:rPr lang="en-US" dirty="0" smtClean="0"/>
              <a:t>The GET-D system shall be capable of monitoring product distribution status to ensure that the data/products are successfully available for transfer to the user community</a:t>
            </a:r>
          </a:p>
          <a:p>
            <a:pPr lvl="1"/>
            <a:r>
              <a:rPr lang="en-US" dirty="0" smtClean="0"/>
              <a:t>A product status file will be produced for each operational run</a:t>
            </a:r>
          </a:p>
          <a:p>
            <a:pPr lvl="1"/>
            <a:endParaRPr lang="en-US" dirty="0"/>
          </a:p>
        </p:txBody>
      </p:sp>
    </p:spTree>
    <p:extLst>
      <p:ext uri="{BB962C8B-B14F-4D97-AF65-F5344CB8AC3E}">
        <p14:creationId xmlns:p14="http://schemas.microsoft.com/office/powerpoint/2010/main" val="3286327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smtClean="0">
              <a:solidFill>
                <a:srgbClr val="C00000"/>
              </a:solidFill>
            </a:endParaRPr>
          </a:p>
          <a:p>
            <a:r>
              <a:rPr lang="en-US" dirty="0" smtClean="0">
                <a:solidFill>
                  <a:srgbClr val="C00000"/>
                </a:solidFill>
              </a:rPr>
              <a:t>GET_D-R 5.6: </a:t>
            </a:r>
            <a:r>
              <a:rPr lang="en-US" dirty="0" smtClean="0"/>
              <a:t>The GET-D system shall generate log files for every run. </a:t>
            </a:r>
          </a:p>
          <a:p>
            <a:pPr lvl="1"/>
            <a:r>
              <a:rPr lang="en-US" dirty="0" smtClean="0"/>
              <a:t>Needed to ensure the run was completed successfully. </a:t>
            </a:r>
            <a:endParaRPr lang="en-US" dirty="0"/>
          </a:p>
        </p:txBody>
      </p:sp>
      <p:sp>
        <p:nvSpPr>
          <p:cNvPr id="5" name="Title 1"/>
          <p:cNvSpPr>
            <a:spLocks noGrp="1"/>
          </p:cNvSpPr>
          <p:nvPr>
            <p:ph type="title"/>
          </p:nvPr>
        </p:nvSpPr>
        <p:spPr/>
        <p:txBody>
          <a:bodyPr/>
          <a:lstStyle/>
          <a:p>
            <a:r>
              <a:rPr lang="en-US" dirty="0"/>
              <a:t>Basic Requirement 5.0</a:t>
            </a:r>
          </a:p>
        </p:txBody>
      </p:sp>
    </p:spTree>
    <p:extLst>
      <p:ext uri="{BB962C8B-B14F-4D97-AF65-F5344CB8AC3E}">
        <p14:creationId xmlns:p14="http://schemas.microsoft.com/office/powerpoint/2010/main" val="20288925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5.6.1</a:t>
            </a:r>
            <a:r>
              <a:rPr lang="en-US" dirty="0" smtClean="0"/>
              <a:t>: </a:t>
            </a:r>
            <a:r>
              <a:rPr lang="en-US" dirty="0"/>
              <a:t>Each log file shall include all runtime error messages</a:t>
            </a:r>
          </a:p>
          <a:p>
            <a:pPr lvl="1"/>
            <a:r>
              <a:rPr lang="en-US" dirty="0"/>
              <a:t>Error messages will include system messages and error conditions written by the </a:t>
            </a:r>
            <a:r>
              <a:rPr lang="en-US" dirty="0" smtClean="0"/>
              <a:t>code</a:t>
            </a:r>
          </a:p>
          <a:p>
            <a:pPr lvl="1"/>
            <a:endParaRPr lang="en-US" dirty="0"/>
          </a:p>
          <a:p>
            <a:pPr lvl="0"/>
            <a:r>
              <a:rPr lang="en-US" dirty="0" smtClean="0">
                <a:solidFill>
                  <a:srgbClr val="C00000"/>
                </a:solidFill>
              </a:rPr>
              <a:t>GET_D-R 5.6.2: </a:t>
            </a:r>
            <a:r>
              <a:rPr lang="en-US" dirty="0"/>
              <a:t>The log file shall indicate whether or not the run was completed without error</a:t>
            </a:r>
          </a:p>
          <a:p>
            <a:pPr lvl="1"/>
            <a:r>
              <a:rPr lang="en-US" dirty="0"/>
              <a:t>Code will write this message. This indication will be the last message in the file, so that operators can find it easily</a:t>
            </a:r>
          </a:p>
        </p:txBody>
      </p:sp>
    </p:spTree>
    <p:extLst>
      <p:ext uri="{BB962C8B-B14F-4D97-AF65-F5344CB8AC3E}">
        <p14:creationId xmlns:p14="http://schemas.microsoft.com/office/powerpoint/2010/main" val="15543508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6: The GET-D developers shall produce a fully functional pre-operational system in the STAR Development Environment</a:t>
            </a:r>
          </a:p>
          <a:p>
            <a:pPr lvl="1"/>
            <a:r>
              <a:rPr lang="en-US" b="1" dirty="0">
                <a:solidFill>
                  <a:srgbClr val="FFFF00"/>
                </a:solidFill>
              </a:rPr>
              <a:t>Driver: This basic requirement is traced to an OSPO need for a fully functional system ready for integration and system testing</a:t>
            </a:r>
          </a:p>
        </p:txBody>
      </p:sp>
    </p:spTree>
    <p:extLst>
      <p:ext uri="{BB962C8B-B14F-4D97-AF65-F5344CB8AC3E}">
        <p14:creationId xmlns:p14="http://schemas.microsoft.com/office/powerpoint/2010/main" val="2107644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6.1: </a:t>
            </a:r>
            <a:r>
              <a:rPr lang="en-US" dirty="0"/>
              <a:t>The Development Environment shall host the pre-operational system</a:t>
            </a:r>
          </a:p>
          <a:p>
            <a:pPr lvl="1"/>
            <a:r>
              <a:rPr lang="en-US" dirty="0"/>
              <a:t>Pre-operational system is to be developed in this </a:t>
            </a:r>
            <a:r>
              <a:rPr lang="en-US" dirty="0" smtClean="0"/>
              <a:t>environment</a:t>
            </a:r>
          </a:p>
          <a:p>
            <a:pPr lvl="1"/>
            <a:endParaRPr lang="en-US" dirty="0" smtClean="0"/>
          </a:p>
          <a:p>
            <a:pPr lvl="0"/>
            <a:r>
              <a:rPr lang="en-US" dirty="0" smtClean="0">
                <a:solidFill>
                  <a:srgbClr val="C00000"/>
                </a:solidFill>
              </a:rPr>
              <a:t>GET_D-R 6.1.1: </a:t>
            </a:r>
            <a:r>
              <a:rPr lang="en-US" dirty="0" smtClean="0"/>
              <a:t>The Development Environment shall include C, </a:t>
            </a:r>
            <a:r>
              <a:rPr lang="en-US" dirty="0" err="1" smtClean="0"/>
              <a:t>gcc</a:t>
            </a:r>
            <a:r>
              <a:rPr lang="en-US" dirty="0" smtClean="0"/>
              <a:t>, and </a:t>
            </a:r>
            <a:r>
              <a:rPr lang="en-US" dirty="0" err="1" smtClean="0"/>
              <a:t>gfortran</a:t>
            </a:r>
            <a:r>
              <a:rPr lang="en-US" dirty="0" smtClean="0"/>
              <a:t> compilers</a:t>
            </a:r>
          </a:p>
          <a:p>
            <a:pPr lvl="1"/>
            <a:r>
              <a:rPr lang="en-US" dirty="0" smtClean="0"/>
              <a:t>Needed for the code</a:t>
            </a:r>
          </a:p>
          <a:p>
            <a:pPr lvl="1"/>
            <a:endParaRPr lang="en-US" dirty="0"/>
          </a:p>
        </p:txBody>
      </p:sp>
    </p:spTree>
    <p:extLst>
      <p:ext uri="{BB962C8B-B14F-4D97-AF65-F5344CB8AC3E}">
        <p14:creationId xmlns:p14="http://schemas.microsoft.com/office/powerpoint/2010/main" val="119751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27213" y="533400"/>
            <a:ext cx="5267325" cy="838200"/>
          </a:xfrm>
        </p:spPr>
        <p:txBody>
          <a:bodyPr/>
          <a:lstStyle/>
          <a:p>
            <a:pPr eaLnBrk="1" hangingPunct="1">
              <a:defRPr/>
            </a:pPr>
            <a:r>
              <a:rPr lang="en-US" smtClean="0"/>
              <a:t>Project Stakeholders</a:t>
            </a:r>
            <a:r>
              <a:rPr lang="en-US" sz="2800" smtClean="0"/>
              <a:t> </a:t>
            </a:r>
          </a:p>
        </p:txBody>
      </p:sp>
      <p:sp>
        <p:nvSpPr>
          <p:cNvPr id="38915" name="Rectangle 3"/>
          <p:cNvSpPr>
            <a:spLocks noGrp="1" noChangeArrowheads="1"/>
          </p:cNvSpPr>
          <p:nvPr>
            <p:ph idx="1"/>
          </p:nvPr>
        </p:nvSpPr>
        <p:spPr>
          <a:xfrm>
            <a:off x="304800" y="1600200"/>
            <a:ext cx="8382000" cy="4953000"/>
          </a:xfrm>
        </p:spPr>
        <p:txBody>
          <a:bodyPr/>
          <a:lstStyle/>
          <a:p>
            <a:pPr eaLnBrk="1" hangingPunct="1">
              <a:lnSpc>
                <a:spcPct val="90000"/>
              </a:lnSpc>
              <a:spcBef>
                <a:spcPct val="50000"/>
              </a:spcBef>
              <a:defRPr/>
            </a:pPr>
            <a:r>
              <a:rPr lang="en-US" dirty="0" smtClean="0"/>
              <a:t>NESDIS</a:t>
            </a:r>
          </a:p>
          <a:p>
            <a:pPr lvl="1" eaLnBrk="1" hangingPunct="1">
              <a:lnSpc>
                <a:spcPct val="90000"/>
              </a:lnSpc>
              <a:spcBef>
                <a:spcPct val="50000"/>
              </a:spcBef>
              <a:defRPr/>
            </a:pPr>
            <a:r>
              <a:rPr lang="en-US" sz="2000" dirty="0" smtClean="0"/>
              <a:t>STAR</a:t>
            </a:r>
          </a:p>
          <a:p>
            <a:pPr lvl="1" eaLnBrk="1" hangingPunct="1">
              <a:lnSpc>
                <a:spcPct val="90000"/>
              </a:lnSpc>
              <a:spcBef>
                <a:spcPct val="50000"/>
              </a:spcBef>
              <a:defRPr/>
            </a:pPr>
            <a:r>
              <a:rPr lang="en-US" sz="2000" dirty="0" smtClean="0"/>
              <a:t>OSPO</a:t>
            </a:r>
          </a:p>
          <a:p>
            <a:pPr lvl="1" eaLnBrk="1" hangingPunct="1">
              <a:lnSpc>
                <a:spcPct val="90000"/>
              </a:lnSpc>
              <a:spcBef>
                <a:spcPct val="50000"/>
              </a:spcBef>
              <a:defRPr/>
            </a:pPr>
            <a:r>
              <a:rPr lang="en-US" sz="2000" dirty="0" smtClean="0"/>
              <a:t>OSGS</a:t>
            </a:r>
          </a:p>
          <a:p>
            <a:pPr lvl="1" eaLnBrk="1" hangingPunct="1">
              <a:lnSpc>
                <a:spcPct val="90000"/>
              </a:lnSpc>
              <a:spcBef>
                <a:spcPct val="50000"/>
              </a:spcBef>
              <a:defRPr/>
            </a:pPr>
            <a:r>
              <a:rPr lang="en-US" sz="2000" dirty="0" smtClean="0"/>
              <a:t>NCEI </a:t>
            </a:r>
          </a:p>
          <a:p>
            <a:pPr lvl="1" eaLnBrk="1" hangingPunct="1">
              <a:lnSpc>
                <a:spcPct val="90000"/>
              </a:lnSpc>
              <a:spcBef>
                <a:spcPct val="50000"/>
              </a:spcBef>
              <a:defRPr/>
            </a:pPr>
            <a:r>
              <a:rPr lang="en-US" sz="2000" dirty="0" smtClean="0"/>
              <a:t>NDE</a:t>
            </a:r>
          </a:p>
          <a:p>
            <a:pPr eaLnBrk="1" hangingPunct="1">
              <a:lnSpc>
                <a:spcPct val="80000"/>
              </a:lnSpc>
              <a:defRPr/>
            </a:pPr>
            <a:endParaRPr lang="en-US" dirty="0" smtClean="0"/>
          </a:p>
          <a:p>
            <a:pPr eaLnBrk="1" hangingPunct="1">
              <a:lnSpc>
                <a:spcPct val="80000"/>
              </a:lnSpc>
              <a:defRPr/>
            </a:pPr>
            <a:r>
              <a:rPr lang="en-US" dirty="0" smtClean="0"/>
              <a:t>NWS/NCEP EMC</a:t>
            </a:r>
          </a:p>
          <a:p>
            <a:pPr eaLnBrk="1" hangingPunct="1">
              <a:lnSpc>
                <a:spcPct val="80000"/>
              </a:lnSpc>
              <a:defRPr/>
            </a:pPr>
            <a:r>
              <a:rPr lang="en-US" dirty="0" smtClean="0"/>
              <a:t>NWS/NCEP CPC</a:t>
            </a:r>
          </a:p>
          <a:p>
            <a:pPr eaLnBrk="1" hangingPunct="1">
              <a:lnSpc>
                <a:spcPct val="80000"/>
              </a:lnSpc>
              <a:defRPr/>
            </a:pPr>
            <a:r>
              <a:rPr lang="en-US" dirty="0" smtClean="0"/>
              <a:t>NDMC-UNL</a:t>
            </a:r>
          </a:p>
          <a:p>
            <a:pPr eaLnBrk="1" hangingPunct="1">
              <a:lnSpc>
                <a:spcPct val="80000"/>
              </a:lnSpc>
              <a:defRPr/>
            </a:pPr>
            <a:r>
              <a:rPr lang="en-US" dirty="0" smtClean="0"/>
              <a:t>USDA FAS </a:t>
            </a:r>
          </a:p>
          <a:p>
            <a:pPr eaLnBrk="1" hangingPunct="1">
              <a:lnSpc>
                <a:spcPct val="80000"/>
              </a:lnSpc>
              <a:buFont typeface="Symbol"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6.1.2: </a:t>
            </a:r>
            <a:r>
              <a:rPr lang="en-US" dirty="0"/>
              <a:t>The Development Environment shall have 4 GB of memory</a:t>
            </a:r>
          </a:p>
          <a:p>
            <a:pPr lvl="1"/>
            <a:r>
              <a:rPr lang="en-US" dirty="0"/>
              <a:t>Memory capacity requirement is based on experience with the GET-D R&amp;D </a:t>
            </a:r>
            <a:r>
              <a:rPr lang="en-US" dirty="0" smtClean="0"/>
              <a:t>code</a:t>
            </a:r>
          </a:p>
          <a:p>
            <a:pPr lvl="1"/>
            <a:endParaRPr lang="en-US" dirty="0" smtClean="0"/>
          </a:p>
          <a:p>
            <a:pPr lvl="0"/>
            <a:r>
              <a:rPr lang="en-US" dirty="0" smtClean="0">
                <a:solidFill>
                  <a:srgbClr val="C00000"/>
                </a:solidFill>
              </a:rPr>
              <a:t>GET_D-R 6.1.3:</a:t>
            </a:r>
            <a:r>
              <a:rPr lang="en-US" dirty="0" smtClean="0"/>
              <a:t> The Development Environment shall have 1 TB of data storage</a:t>
            </a:r>
          </a:p>
          <a:p>
            <a:pPr lvl="1"/>
            <a:r>
              <a:rPr lang="en-US" dirty="0" smtClean="0"/>
              <a:t>Data storage capacity requirement is based on experience with the GET-D R&amp;D code</a:t>
            </a:r>
          </a:p>
          <a:p>
            <a:pPr lvl="1"/>
            <a:endParaRPr lang="en-US" dirty="0"/>
          </a:p>
        </p:txBody>
      </p:sp>
    </p:spTree>
    <p:extLst>
      <p:ext uri="{BB962C8B-B14F-4D97-AF65-F5344CB8AC3E}">
        <p14:creationId xmlns:p14="http://schemas.microsoft.com/office/powerpoint/2010/main" val="2103049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6.1.4: </a:t>
            </a:r>
            <a:r>
              <a:rPr lang="en-US" dirty="0"/>
              <a:t>The Development Environment shall include C, MATLAB, and HDF 4.2 libraries</a:t>
            </a:r>
          </a:p>
          <a:p>
            <a:pPr lvl="1"/>
            <a:r>
              <a:rPr lang="en-US" dirty="0"/>
              <a:t>Needed for running the </a:t>
            </a:r>
            <a:r>
              <a:rPr lang="en-US" dirty="0" smtClean="0"/>
              <a:t>code</a:t>
            </a:r>
          </a:p>
          <a:p>
            <a:pPr lvl="1"/>
            <a:endParaRPr lang="en-US" dirty="0" smtClean="0"/>
          </a:p>
          <a:p>
            <a:pPr lvl="0"/>
            <a:r>
              <a:rPr lang="en-US" dirty="0" smtClean="0">
                <a:solidFill>
                  <a:srgbClr val="C00000"/>
                </a:solidFill>
              </a:rPr>
              <a:t>GET_D-R 6.1.5: </a:t>
            </a:r>
            <a:r>
              <a:rPr lang="en-US" dirty="0" smtClean="0"/>
              <a:t>The Development Environment shall include Perl, IDL, bash shell, and C shell</a:t>
            </a:r>
          </a:p>
          <a:p>
            <a:pPr lvl="1"/>
            <a:r>
              <a:rPr lang="en-US" dirty="0" smtClean="0"/>
              <a:t>Needed for running the code</a:t>
            </a:r>
          </a:p>
          <a:p>
            <a:pPr lvl="1"/>
            <a:endParaRPr lang="en-US" dirty="0" smtClean="0"/>
          </a:p>
          <a:p>
            <a:pPr lvl="1"/>
            <a:endParaRPr lang="en-US" dirty="0"/>
          </a:p>
        </p:txBody>
      </p:sp>
    </p:spTree>
    <p:extLst>
      <p:ext uri="{BB962C8B-B14F-4D97-AF65-F5344CB8AC3E}">
        <p14:creationId xmlns:p14="http://schemas.microsoft.com/office/powerpoint/2010/main" val="2429981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endParaRPr lang="en-US" dirty="0" smtClean="0">
              <a:solidFill>
                <a:srgbClr val="C00000"/>
              </a:solidFill>
            </a:endParaRPr>
          </a:p>
          <a:p>
            <a:r>
              <a:rPr lang="en-US" dirty="0" smtClean="0">
                <a:solidFill>
                  <a:srgbClr val="C00000"/>
                </a:solidFill>
              </a:rPr>
              <a:t>GET_D-R 6.2: </a:t>
            </a:r>
            <a:r>
              <a:rPr lang="en-US" dirty="0" smtClean="0"/>
              <a:t>The Development Environment shall be capable of hosting unit tests</a:t>
            </a:r>
          </a:p>
          <a:p>
            <a:pPr lvl="0"/>
            <a:endParaRPr lang="en-US" dirty="0" smtClean="0"/>
          </a:p>
          <a:p>
            <a:pPr lvl="0"/>
            <a:r>
              <a:rPr lang="en-US" dirty="0" smtClean="0">
                <a:solidFill>
                  <a:srgbClr val="C00000"/>
                </a:solidFill>
              </a:rPr>
              <a:t>GET_D-R </a:t>
            </a:r>
            <a:r>
              <a:rPr lang="en-US" dirty="0">
                <a:solidFill>
                  <a:srgbClr val="C00000"/>
                </a:solidFill>
              </a:rPr>
              <a:t>6.2.1: </a:t>
            </a:r>
            <a:r>
              <a:rPr lang="en-US" dirty="0"/>
              <a:t>The Development Environment shall have a link to SATEPSANONE server</a:t>
            </a:r>
          </a:p>
          <a:p>
            <a:pPr lvl="1"/>
            <a:r>
              <a:rPr lang="en-US" dirty="0"/>
              <a:t>Needed for ingest </a:t>
            </a:r>
            <a:r>
              <a:rPr lang="en-US" dirty="0" smtClean="0"/>
              <a:t>of GSIP data.</a:t>
            </a:r>
            <a:endParaRPr lang="en-US" dirty="0"/>
          </a:p>
        </p:txBody>
      </p:sp>
    </p:spTree>
    <p:extLst>
      <p:ext uri="{BB962C8B-B14F-4D97-AF65-F5344CB8AC3E}">
        <p14:creationId xmlns:p14="http://schemas.microsoft.com/office/powerpoint/2010/main" val="1143533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6.2.3: </a:t>
            </a:r>
            <a:r>
              <a:rPr lang="en-US" dirty="0"/>
              <a:t>The pre-operational system shall include all processing code and ancillary files needed to conduct unit tests</a:t>
            </a:r>
          </a:p>
          <a:p>
            <a:pPr lvl="1"/>
            <a:r>
              <a:rPr lang="en-US" dirty="0"/>
              <a:t>Complete unit test of each stage of the pre-operational system is expected before delivery to </a:t>
            </a:r>
            <a:r>
              <a:rPr lang="en-US" dirty="0" smtClean="0"/>
              <a:t>OSPO</a:t>
            </a:r>
          </a:p>
          <a:p>
            <a:pPr lvl="1"/>
            <a:endParaRPr lang="en-US" dirty="0" smtClean="0"/>
          </a:p>
          <a:p>
            <a:pPr lvl="0"/>
            <a:r>
              <a:rPr lang="en-US" dirty="0" smtClean="0">
                <a:solidFill>
                  <a:srgbClr val="C00000"/>
                </a:solidFill>
              </a:rPr>
              <a:t>GET_D-R 6.2.4: </a:t>
            </a:r>
            <a:r>
              <a:rPr lang="en-US" dirty="0" smtClean="0"/>
              <a:t>The pre-operational system shall include all input test data needed to conduct unit tests</a:t>
            </a:r>
          </a:p>
          <a:p>
            <a:pPr lvl="1"/>
            <a:r>
              <a:rPr lang="en-US" dirty="0" smtClean="0"/>
              <a:t>Complete unit test of each stage of the pre-operational system is expected before delivery to OSPO</a:t>
            </a:r>
          </a:p>
          <a:p>
            <a:pPr lvl="1"/>
            <a:endParaRPr lang="en-US" dirty="0"/>
          </a:p>
        </p:txBody>
      </p:sp>
    </p:spTree>
    <p:extLst>
      <p:ext uri="{BB962C8B-B14F-4D97-AF65-F5344CB8AC3E}">
        <p14:creationId xmlns:p14="http://schemas.microsoft.com/office/powerpoint/2010/main" val="14116586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7</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7: The GET-D pre-operational system shall be transitioned from the STAR Development Environment to the OSPO Test Environment</a:t>
            </a:r>
          </a:p>
          <a:p>
            <a:pPr lvl="1"/>
            <a:r>
              <a:rPr lang="en-US" b="1" dirty="0">
                <a:solidFill>
                  <a:srgbClr val="FFFF00"/>
                </a:solidFill>
              </a:rPr>
              <a:t>Driver: This basic requirement is traced to an OSPO need for a fully functional system in its Test Environment.</a:t>
            </a:r>
          </a:p>
        </p:txBody>
      </p:sp>
    </p:spTree>
    <p:extLst>
      <p:ext uri="{BB962C8B-B14F-4D97-AF65-F5344CB8AC3E}">
        <p14:creationId xmlns:p14="http://schemas.microsoft.com/office/powerpoint/2010/main" val="19046993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7.1: </a:t>
            </a:r>
            <a:r>
              <a:rPr lang="en-US" dirty="0"/>
              <a:t>The pre-operational system shall include all processing code and ancillary files needed to reproduce the unit tests</a:t>
            </a:r>
          </a:p>
          <a:p>
            <a:pPr lvl="1"/>
            <a:r>
              <a:rPr lang="en-US" dirty="0"/>
              <a:t>For system testing. A complete system test of the integrated pre-operational system is expected before delivery to OSPO Test Environment</a:t>
            </a:r>
          </a:p>
        </p:txBody>
      </p:sp>
    </p:spTree>
    <p:extLst>
      <p:ext uri="{BB962C8B-B14F-4D97-AF65-F5344CB8AC3E}">
        <p14:creationId xmlns:p14="http://schemas.microsoft.com/office/powerpoint/2010/main" val="4239715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7.2: </a:t>
            </a:r>
            <a:r>
              <a:rPr lang="en-US" dirty="0"/>
              <a:t>The pre-operational system shall include all input test data needed to reproduce the unit tests</a:t>
            </a:r>
          </a:p>
          <a:p>
            <a:pPr lvl="1"/>
            <a:r>
              <a:rPr lang="en-US" dirty="0"/>
              <a:t>Complete system test of the pre-operational system is </a:t>
            </a:r>
            <a:r>
              <a:rPr lang="en-US" dirty="0" smtClean="0"/>
              <a:t>expected</a:t>
            </a:r>
          </a:p>
          <a:p>
            <a:pPr lvl="1"/>
            <a:endParaRPr lang="en-US" dirty="0"/>
          </a:p>
          <a:p>
            <a:pPr lvl="0"/>
            <a:r>
              <a:rPr lang="en-US" dirty="0" smtClean="0">
                <a:solidFill>
                  <a:srgbClr val="C00000"/>
                </a:solidFill>
              </a:rPr>
              <a:t>GET_D-R </a:t>
            </a:r>
            <a:r>
              <a:rPr lang="en-US" dirty="0">
                <a:solidFill>
                  <a:srgbClr val="C00000"/>
                </a:solidFill>
              </a:rPr>
              <a:t>7.3: </a:t>
            </a:r>
            <a:r>
              <a:rPr lang="en-US" dirty="0"/>
              <a:t>The pre-operational system shall include all intermediate files produced by the unit tests</a:t>
            </a:r>
          </a:p>
          <a:p>
            <a:pPr lvl="1"/>
            <a:r>
              <a:rPr lang="en-US" dirty="0"/>
              <a:t>Complete system test of the pre-operational system is expected</a:t>
            </a:r>
          </a:p>
        </p:txBody>
      </p:sp>
    </p:spTree>
    <p:extLst>
      <p:ext uri="{BB962C8B-B14F-4D97-AF65-F5344CB8AC3E}">
        <p14:creationId xmlns:p14="http://schemas.microsoft.com/office/powerpoint/2010/main" val="32807233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7.4: </a:t>
            </a:r>
            <a:r>
              <a:rPr lang="en-US" dirty="0"/>
              <a:t>The integrated pre-operational system shall include all output data produced by the unit tests</a:t>
            </a:r>
          </a:p>
          <a:p>
            <a:pPr lvl="1"/>
            <a:r>
              <a:rPr lang="en-US" dirty="0"/>
              <a:t>Needed by OSPO to verify the system tests in its Test Environment</a:t>
            </a:r>
          </a:p>
        </p:txBody>
      </p:sp>
    </p:spTree>
    <p:extLst>
      <p:ext uri="{BB962C8B-B14F-4D97-AF65-F5344CB8AC3E}">
        <p14:creationId xmlns:p14="http://schemas.microsoft.com/office/powerpoint/2010/main" val="13199389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7.5: </a:t>
            </a:r>
            <a:r>
              <a:rPr lang="en-US" dirty="0"/>
              <a:t>The GET-D development team shall set up an internal FTP site for transferring the pre-operational system to OSPO as a tar file on a STAR server that is accessible to </a:t>
            </a:r>
            <a:r>
              <a:rPr lang="en-US" dirty="0" smtClean="0"/>
              <a:t>OSPO</a:t>
            </a:r>
          </a:p>
          <a:p>
            <a:pPr lvl="0"/>
            <a:endParaRPr lang="en-US" dirty="0"/>
          </a:p>
          <a:p>
            <a:pPr lvl="0"/>
            <a:r>
              <a:rPr lang="en-US" dirty="0" smtClean="0">
                <a:solidFill>
                  <a:srgbClr val="C00000"/>
                </a:solidFill>
              </a:rPr>
              <a:t>GET_D-R </a:t>
            </a:r>
            <a:r>
              <a:rPr lang="en-US" dirty="0">
                <a:solidFill>
                  <a:srgbClr val="C00000"/>
                </a:solidFill>
              </a:rPr>
              <a:t>7.5.1: </a:t>
            </a:r>
            <a:r>
              <a:rPr lang="en-US" dirty="0"/>
              <a:t>The GET-D development team shall ensure that the OSPO PAL has the information needed to acquire the pre-operational</a:t>
            </a:r>
            <a:r>
              <a:rPr lang="pt-BR" dirty="0"/>
              <a:t> system as a tar file</a:t>
            </a:r>
          </a:p>
        </p:txBody>
      </p:sp>
    </p:spTree>
    <p:extLst>
      <p:ext uri="{BB962C8B-B14F-4D97-AF65-F5344CB8AC3E}">
        <p14:creationId xmlns:p14="http://schemas.microsoft.com/office/powerpoint/2010/main" val="3347018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8</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8: The GET-D developers shall specify IT resource needs for operations</a:t>
            </a:r>
          </a:p>
          <a:p>
            <a:pPr lvl="1"/>
            <a:r>
              <a:rPr lang="en-US" b="1" dirty="0">
                <a:solidFill>
                  <a:srgbClr val="FFFF00"/>
                </a:solidFill>
              </a:rPr>
              <a:t>Driver: OSPO IT Capacity Planning</a:t>
            </a:r>
          </a:p>
        </p:txBody>
      </p:sp>
    </p:spTree>
    <p:extLst>
      <p:ext uri="{BB962C8B-B14F-4D97-AF65-F5344CB8AC3E}">
        <p14:creationId xmlns:p14="http://schemas.microsoft.com/office/powerpoint/2010/main" val="36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68475" y="457200"/>
            <a:ext cx="5267325" cy="685800"/>
          </a:xfrm>
        </p:spPr>
        <p:txBody>
          <a:bodyPr/>
          <a:lstStyle/>
          <a:p>
            <a:pPr eaLnBrk="1" hangingPunct="1">
              <a:defRPr/>
            </a:pPr>
            <a:r>
              <a:rPr lang="en-US" dirty="0" smtClean="0"/>
              <a:t>Project Plan (1)</a:t>
            </a:r>
          </a:p>
        </p:txBody>
      </p:sp>
      <p:sp>
        <p:nvSpPr>
          <p:cNvPr id="39939" name="Rectangle 3"/>
          <p:cNvSpPr>
            <a:spLocks noGrp="1" noChangeArrowheads="1"/>
          </p:cNvSpPr>
          <p:nvPr>
            <p:ph idx="1"/>
          </p:nvPr>
        </p:nvSpPr>
        <p:spPr>
          <a:xfrm>
            <a:off x="228600" y="1524000"/>
            <a:ext cx="8610600" cy="5257800"/>
          </a:xfrm>
        </p:spPr>
        <p:txBody>
          <a:bodyPr/>
          <a:lstStyle/>
          <a:p>
            <a:pPr>
              <a:defRPr/>
            </a:pPr>
            <a:r>
              <a:rPr lang="en-US" dirty="0"/>
              <a:t>Year 1 – Design and Development (2013 – 2014)</a:t>
            </a:r>
          </a:p>
          <a:p>
            <a:pPr lvl="1">
              <a:defRPr/>
            </a:pPr>
            <a:r>
              <a:rPr lang="en-US" dirty="0"/>
              <a:t>Develop Requirements Document</a:t>
            </a:r>
          </a:p>
          <a:p>
            <a:pPr lvl="1">
              <a:defRPr/>
            </a:pPr>
            <a:r>
              <a:rPr lang="en-US" dirty="0"/>
              <a:t>Identify ancillary data for the algorithms</a:t>
            </a:r>
          </a:p>
          <a:p>
            <a:pPr lvl="1">
              <a:defRPr/>
            </a:pPr>
            <a:r>
              <a:rPr lang="en-US" dirty="0"/>
              <a:t>Conduct CDR</a:t>
            </a:r>
          </a:p>
          <a:p>
            <a:pPr lvl="1">
              <a:defRPr/>
            </a:pPr>
            <a:r>
              <a:rPr lang="en-US" dirty="0"/>
              <a:t>Compute software development</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8.0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8.1: </a:t>
            </a:r>
            <a:r>
              <a:rPr lang="en-US" dirty="0"/>
              <a:t>The GET-D system shall be able to process data using 1 TB of data </a:t>
            </a:r>
            <a:r>
              <a:rPr lang="en-US" dirty="0" smtClean="0"/>
              <a:t>storage</a:t>
            </a:r>
          </a:p>
          <a:p>
            <a:pPr lvl="0"/>
            <a:endParaRPr lang="en-US" dirty="0"/>
          </a:p>
          <a:p>
            <a:pPr lvl="0"/>
            <a:r>
              <a:rPr lang="en-US" dirty="0" smtClean="0">
                <a:solidFill>
                  <a:srgbClr val="C00000"/>
                </a:solidFill>
              </a:rPr>
              <a:t>GET_D-R </a:t>
            </a:r>
            <a:r>
              <a:rPr lang="en-US" dirty="0">
                <a:solidFill>
                  <a:srgbClr val="C00000"/>
                </a:solidFill>
              </a:rPr>
              <a:t>8.2: </a:t>
            </a:r>
            <a:r>
              <a:rPr lang="en-US" dirty="0"/>
              <a:t>The GET-D system shall be able to process data using 4 GB of </a:t>
            </a:r>
            <a:r>
              <a:rPr lang="en-US" dirty="0" smtClean="0"/>
              <a:t>RAM</a:t>
            </a:r>
          </a:p>
          <a:p>
            <a:pPr lvl="0"/>
            <a:endParaRPr lang="en-US" dirty="0" smtClean="0"/>
          </a:p>
          <a:p>
            <a:r>
              <a:rPr lang="en-US" dirty="0" smtClean="0">
                <a:solidFill>
                  <a:srgbClr val="C00000"/>
                </a:solidFill>
              </a:rPr>
              <a:t>GET_D-R 8.3: </a:t>
            </a:r>
            <a:r>
              <a:rPr lang="en-US" dirty="0" smtClean="0"/>
              <a:t>The GET-D system shall be able to operate on </a:t>
            </a:r>
            <a:r>
              <a:rPr lang="en-US" dirty="0" err="1" smtClean="0"/>
              <a:t>VMWare</a:t>
            </a:r>
            <a:r>
              <a:rPr lang="en-US" dirty="0" smtClean="0"/>
              <a:t> Linux</a:t>
            </a:r>
          </a:p>
          <a:p>
            <a:pPr lvl="0"/>
            <a:endParaRPr lang="en-US" dirty="0"/>
          </a:p>
        </p:txBody>
      </p:sp>
    </p:spTree>
    <p:extLst>
      <p:ext uri="{BB962C8B-B14F-4D97-AF65-F5344CB8AC3E}">
        <p14:creationId xmlns:p14="http://schemas.microsoft.com/office/powerpoint/2010/main" val="28850604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8.0</a:t>
            </a:r>
            <a:endParaRPr lang="en-US" dirty="0"/>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C00000"/>
                </a:solidFill>
              </a:rPr>
              <a:t>GET_D-R 8.4: </a:t>
            </a:r>
            <a:r>
              <a:rPr lang="en-US" dirty="0" smtClean="0"/>
              <a:t>The GET-D system shall be able to process using C, </a:t>
            </a:r>
            <a:r>
              <a:rPr lang="en-US" dirty="0" err="1" smtClean="0"/>
              <a:t>gcc</a:t>
            </a:r>
            <a:r>
              <a:rPr lang="en-US" dirty="0" smtClean="0"/>
              <a:t>, g95 and </a:t>
            </a:r>
            <a:r>
              <a:rPr lang="en-US" dirty="0" err="1" smtClean="0"/>
              <a:t>gfortran</a:t>
            </a:r>
            <a:r>
              <a:rPr lang="en-US" dirty="0" smtClean="0"/>
              <a:t> compilers</a:t>
            </a:r>
          </a:p>
          <a:p>
            <a:pPr lvl="1"/>
            <a:r>
              <a:rPr lang="en-US" dirty="0" smtClean="0"/>
              <a:t>Needed for the code</a:t>
            </a:r>
          </a:p>
          <a:p>
            <a:pPr lvl="1"/>
            <a:endParaRPr lang="en-US" dirty="0" smtClean="0"/>
          </a:p>
          <a:p>
            <a:pPr lvl="0"/>
            <a:r>
              <a:rPr lang="en-US" dirty="0" smtClean="0">
                <a:solidFill>
                  <a:srgbClr val="C00000"/>
                </a:solidFill>
              </a:rPr>
              <a:t>GET_D-R 8.5: </a:t>
            </a:r>
            <a:r>
              <a:rPr lang="en-US" dirty="0" smtClean="0"/>
              <a:t>The GET-D system shall be able to process using C, MATLAB, and HDF 4.2 libraries</a:t>
            </a:r>
          </a:p>
          <a:p>
            <a:pPr lvl="1"/>
            <a:r>
              <a:rPr lang="en-US" dirty="0" smtClean="0"/>
              <a:t>Needed for running the code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731145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8.0</a:t>
            </a:r>
            <a:endParaRPr lang="en-US" dirty="0"/>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8.6: </a:t>
            </a:r>
            <a:r>
              <a:rPr lang="en-US" dirty="0" smtClean="0"/>
              <a:t>The GET-D system shall be able to process using Perl, IDL, bash shell, and C shell</a:t>
            </a:r>
          </a:p>
          <a:p>
            <a:pPr lvl="1"/>
            <a:r>
              <a:rPr lang="en-US" dirty="0" smtClean="0"/>
              <a:t>Needed for running the code</a:t>
            </a:r>
          </a:p>
          <a:p>
            <a:pPr lvl="0"/>
            <a:endParaRPr lang="en-US" dirty="0" smtClean="0">
              <a:solidFill>
                <a:srgbClr val="C00000"/>
              </a:solidFill>
            </a:endParaRPr>
          </a:p>
          <a:p>
            <a:pPr lvl="0"/>
            <a:r>
              <a:rPr lang="en-US" dirty="0" smtClean="0">
                <a:solidFill>
                  <a:srgbClr val="C00000"/>
                </a:solidFill>
              </a:rPr>
              <a:t>GET_D-R 8.7: </a:t>
            </a:r>
            <a:r>
              <a:rPr lang="en-US" dirty="0" smtClean="0"/>
              <a:t>The GET-D system shall be able to process using GRADS</a:t>
            </a:r>
          </a:p>
          <a:p>
            <a:pPr lvl="1"/>
            <a:r>
              <a:rPr lang="en-US" dirty="0" smtClean="0"/>
              <a:t>Needed for </a:t>
            </a:r>
            <a:r>
              <a:rPr lang="en-US" dirty="0" err="1" smtClean="0"/>
              <a:t>postprocessing</a:t>
            </a:r>
            <a:endParaRPr lang="en-US" dirty="0" smtClean="0"/>
          </a:p>
          <a:p>
            <a:pPr lvl="1"/>
            <a:endParaRPr lang="en-US" dirty="0"/>
          </a:p>
        </p:txBody>
      </p:sp>
    </p:spTree>
    <p:extLst>
      <p:ext uri="{BB962C8B-B14F-4D97-AF65-F5344CB8AC3E}">
        <p14:creationId xmlns:p14="http://schemas.microsoft.com/office/powerpoint/2010/main" val="36729416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9: The GET-D </a:t>
            </a:r>
            <a:r>
              <a:rPr lang="en-US" b="1" dirty="0" smtClean="0">
                <a:solidFill>
                  <a:srgbClr val="FFFF00"/>
                </a:solidFill>
              </a:rPr>
              <a:t>pre-operational system shall be </a:t>
            </a:r>
            <a:r>
              <a:rPr lang="en-US" b="1" dirty="0">
                <a:solidFill>
                  <a:srgbClr val="FFFF00"/>
                </a:solidFill>
              </a:rPr>
              <a:t>delivered to OSPO for integration into their operational </a:t>
            </a:r>
            <a:r>
              <a:rPr lang="en-US" b="1" dirty="0" smtClean="0">
                <a:solidFill>
                  <a:srgbClr val="FFFF00"/>
                </a:solidFill>
              </a:rPr>
              <a:t>system as a Delivered Algorithm Package (DAP). </a:t>
            </a:r>
            <a:endParaRPr lang="en-US" b="1" dirty="0">
              <a:solidFill>
                <a:srgbClr val="FFFF00"/>
              </a:solidFill>
            </a:endParaRPr>
          </a:p>
        </p:txBody>
      </p:sp>
    </p:spTree>
    <p:extLst>
      <p:ext uri="{BB962C8B-B14F-4D97-AF65-F5344CB8AC3E}">
        <p14:creationId xmlns:p14="http://schemas.microsoft.com/office/powerpoint/2010/main" val="29490408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a:t>
            </a:r>
            <a:r>
              <a:rPr lang="en-US" dirty="0">
                <a:solidFill>
                  <a:srgbClr val="C00000"/>
                </a:solidFill>
              </a:rPr>
              <a:t>: </a:t>
            </a:r>
            <a:r>
              <a:rPr lang="en-US" dirty="0"/>
              <a:t>The DAP shall contain </a:t>
            </a:r>
            <a:r>
              <a:rPr lang="en-US" dirty="0" smtClean="0"/>
              <a:t>science </a:t>
            </a:r>
            <a:r>
              <a:rPr lang="en-US" dirty="0"/>
              <a:t>algorithm source code, including make files and scripts</a:t>
            </a:r>
            <a:r>
              <a:rPr lang="en-US" dirty="0" smtClean="0"/>
              <a:t>.</a:t>
            </a:r>
          </a:p>
          <a:p>
            <a:pPr lvl="0"/>
            <a:endParaRPr lang="en-US" dirty="0" smtClean="0"/>
          </a:p>
          <a:p>
            <a:r>
              <a:rPr lang="en-US" dirty="0" smtClean="0">
                <a:solidFill>
                  <a:srgbClr val="C00000"/>
                </a:solidFill>
              </a:rPr>
              <a:t>GET_D-R 9.2: </a:t>
            </a:r>
            <a:r>
              <a:rPr lang="en-US" dirty="0" smtClean="0"/>
              <a:t>The DAP shall contain test plans, test description, test procedures, and detailed performance testing results.</a:t>
            </a:r>
          </a:p>
          <a:p>
            <a:pPr lvl="0"/>
            <a:endParaRPr lang="en-US" dirty="0"/>
          </a:p>
        </p:txBody>
      </p:sp>
    </p:spTree>
    <p:extLst>
      <p:ext uri="{BB962C8B-B14F-4D97-AF65-F5344CB8AC3E}">
        <p14:creationId xmlns:p14="http://schemas.microsoft.com/office/powerpoint/2010/main" val="1064446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9.3</a:t>
            </a:r>
            <a:r>
              <a:rPr lang="en-US" dirty="0">
                <a:solidFill>
                  <a:srgbClr val="C00000"/>
                </a:solidFill>
              </a:rPr>
              <a:t>: </a:t>
            </a:r>
            <a:r>
              <a:rPr lang="en-US" dirty="0"/>
              <a:t>The DAP shall contain </a:t>
            </a:r>
            <a:r>
              <a:rPr lang="en-US" dirty="0" smtClean="0"/>
              <a:t>test </a:t>
            </a:r>
            <a:r>
              <a:rPr lang="en-US" dirty="0"/>
              <a:t>input data, temporary files, and expected output data</a:t>
            </a:r>
            <a:r>
              <a:rPr lang="en-US" dirty="0" smtClean="0"/>
              <a:t>.</a:t>
            </a:r>
          </a:p>
          <a:p>
            <a:pPr lvl="0"/>
            <a:endParaRPr lang="en-US" dirty="0" smtClean="0"/>
          </a:p>
          <a:p>
            <a:r>
              <a:rPr lang="en-US" dirty="0" smtClean="0">
                <a:solidFill>
                  <a:srgbClr val="C00000"/>
                </a:solidFill>
              </a:rPr>
              <a:t>GET_D-R 9.4: </a:t>
            </a:r>
            <a:r>
              <a:rPr lang="en-US" dirty="0" smtClean="0"/>
              <a:t>The DAP shall contain coefficient files and/or look-up tables.</a:t>
            </a:r>
          </a:p>
          <a:p>
            <a:endParaRPr lang="en-US" dirty="0" smtClean="0"/>
          </a:p>
          <a:p>
            <a:pPr lvl="0"/>
            <a:r>
              <a:rPr lang="en-US" dirty="0" smtClean="0">
                <a:solidFill>
                  <a:srgbClr val="C00000"/>
                </a:solidFill>
              </a:rPr>
              <a:t>GET_D-R 9.5: </a:t>
            </a:r>
            <a:r>
              <a:rPr lang="en-US" dirty="0" smtClean="0"/>
              <a:t>The DAP shall contain quality monitoring information (quality flags, quality flag values).</a:t>
            </a:r>
          </a:p>
          <a:p>
            <a:endParaRPr lang="en-US" dirty="0" smtClean="0"/>
          </a:p>
          <a:p>
            <a:pPr lvl="0"/>
            <a:endParaRPr lang="en-US" dirty="0"/>
          </a:p>
        </p:txBody>
      </p:sp>
    </p:spTree>
    <p:extLst>
      <p:ext uri="{BB962C8B-B14F-4D97-AF65-F5344CB8AC3E}">
        <p14:creationId xmlns:p14="http://schemas.microsoft.com/office/powerpoint/2010/main" val="5370696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9.0</a:t>
            </a:r>
            <a:endParaRPr lang="en-US" dirty="0"/>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C00000"/>
                </a:solidFill>
              </a:rPr>
              <a:t>GET_D_R 9.6: </a:t>
            </a:r>
            <a:r>
              <a:rPr lang="en-US" dirty="0" smtClean="0"/>
              <a:t>The DAP shall contain product file specifications -- layout, content, and size.</a:t>
            </a:r>
          </a:p>
          <a:p>
            <a:pPr lvl="0"/>
            <a:endParaRPr lang="en-US" dirty="0" smtClean="0">
              <a:solidFill>
                <a:srgbClr val="C00000"/>
              </a:solidFill>
            </a:endParaRPr>
          </a:p>
          <a:p>
            <a:pPr lvl="0"/>
            <a:r>
              <a:rPr lang="en-US" dirty="0" smtClean="0">
                <a:solidFill>
                  <a:srgbClr val="C00000"/>
                </a:solidFill>
              </a:rPr>
              <a:t>GET_D_R 9.7:</a:t>
            </a:r>
            <a:r>
              <a:rPr lang="en-US" b="1" dirty="0" smtClean="0"/>
              <a:t> </a:t>
            </a:r>
            <a:r>
              <a:rPr lang="en-US" dirty="0" smtClean="0"/>
              <a:t>The DAP shall contain data flow diagrams.</a:t>
            </a:r>
          </a:p>
          <a:p>
            <a:pPr lvl="0"/>
            <a:endParaRPr lang="en-US" dirty="0" smtClean="0">
              <a:solidFill>
                <a:srgbClr val="C00000"/>
              </a:solidFill>
            </a:endParaRPr>
          </a:p>
          <a:p>
            <a:pPr lvl="0"/>
            <a:r>
              <a:rPr lang="en-US" dirty="0" smtClean="0">
                <a:solidFill>
                  <a:srgbClr val="C00000"/>
                </a:solidFill>
              </a:rPr>
              <a:t>GET_D_R 9.8:</a:t>
            </a:r>
            <a:r>
              <a:rPr lang="en-US" b="1" dirty="0" smtClean="0"/>
              <a:t> </a:t>
            </a:r>
            <a:r>
              <a:rPr lang="en-US" dirty="0" smtClean="0"/>
              <a:t>The DAP shall contain list of exit codes and their associated messages.</a:t>
            </a:r>
          </a:p>
          <a:p>
            <a:endParaRPr lang="en-US" dirty="0"/>
          </a:p>
        </p:txBody>
      </p:sp>
    </p:spTree>
    <p:extLst>
      <p:ext uri="{BB962C8B-B14F-4D97-AF65-F5344CB8AC3E}">
        <p14:creationId xmlns:p14="http://schemas.microsoft.com/office/powerpoint/2010/main" val="10068510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9.9</a:t>
            </a:r>
            <a:r>
              <a:rPr lang="en-US" dirty="0" smtClean="0"/>
              <a:t>: The DAP shall contain list of expected compiler warnings.</a:t>
            </a:r>
          </a:p>
          <a:p>
            <a:pPr lvl="0"/>
            <a:endParaRPr lang="en-US" dirty="0" smtClean="0"/>
          </a:p>
          <a:p>
            <a:r>
              <a:rPr lang="en-US" dirty="0" smtClean="0">
                <a:solidFill>
                  <a:srgbClr val="C00000"/>
                </a:solidFill>
              </a:rPr>
              <a:t>GET_D-R 9.10</a:t>
            </a:r>
            <a:r>
              <a:rPr lang="en-US" dirty="0" smtClean="0"/>
              <a:t>: The DAP shall contain estimates of resources required for execution.</a:t>
            </a:r>
          </a:p>
          <a:p>
            <a:endParaRPr lang="en-US" dirty="0" smtClean="0"/>
          </a:p>
          <a:p>
            <a:pPr lvl="0"/>
            <a:r>
              <a:rPr lang="en-US" dirty="0" smtClean="0">
                <a:solidFill>
                  <a:srgbClr val="C00000"/>
                </a:solidFill>
              </a:rPr>
              <a:t>GET_D-R 9.11</a:t>
            </a:r>
            <a:r>
              <a:rPr lang="en-US" dirty="0" smtClean="0"/>
              <a:t>: The DAP shall contain Algorithm Theoretical Basis Documents (ATBDs) or reference to where the ATBDs can be obtained.</a:t>
            </a:r>
          </a:p>
          <a:p>
            <a:endParaRPr lang="en-US" dirty="0" smtClean="0"/>
          </a:p>
          <a:p>
            <a:pPr lvl="0"/>
            <a:endParaRPr lang="en-US" dirty="0" smtClean="0"/>
          </a:p>
          <a:p>
            <a:pPr lvl="0"/>
            <a:endParaRPr lang="en-US" dirty="0"/>
          </a:p>
        </p:txBody>
      </p:sp>
    </p:spTree>
    <p:extLst>
      <p:ext uri="{BB962C8B-B14F-4D97-AF65-F5344CB8AC3E}">
        <p14:creationId xmlns:p14="http://schemas.microsoft.com/office/powerpoint/2010/main" val="39133626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9.12: </a:t>
            </a:r>
            <a:r>
              <a:rPr lang="en-US" dirty="0"/>
              <a:t>The DAP shall contain Delivery Memo</a:t>
            </a:r>
            <a:r>
              <a:rPr lang="en-US" dirty="0" smtClean="0"/>
              <a:t>.</a:t>
            </a:r>
          </a:p>
          <a:p>
            <a:pPr lvl="0"/>
            <a:endParaRPr lang="en-US" dirty="0" smtClean="0"/>
          </a:p>
          <a:p>
            <a:r>
              <a:rPr lang="en-US" dirty="0" smtClean="0">
                <a:solidFill>
                  <a:srgbClr val="C00000"/>
                </a:solidFill>
              </a:rPr>
              <a:t>GET_D-R 9.12.1</a:t>
            </a:r>
            <a:r>
              <a:rPr lang="en-US" dirty="0" smtClean="0"/>
              <a:t>: The delivery memo shall include the point(s) of contact for questions specific to the algorithm (include name, telephone, and e-mail address). At a minimum, include algorithm developer and PAL.</a:t>
            </a:r>
          </a:p>
          <a:p>
            <a:pPr lvl="0"/>
            <a:endParaRPr lang="en-US" dirty="0"/>
          </a:p>
        </p:txBody>
      </p:sp>
    </p:spTree>
    <p:extLst>
      <p:ext uri="{BB962C8B-B14F-4D97-AF65-F5344CB8AC3E}">
        <p14:creationId xmlns:p14="http://schemas.microsoft.com/office/powerpoint/2010/main" val="4895917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9.12.2</a:t>
            </a:r>
            <a:r>
              <a:rPr lang="en-US" dirty="0">
                <a:solidFill>
                  <a:srgbClr val="C00000"/>
                </a:solidFill>
              </a:rPr>
              <a:t>: </a:t>
            </a:r>
            <a:r>
              <a:rPr lang="en-US" dirty="0"/>
              <a:t>The delivery memo shall include the list of delivery </a:t>
            </a:r>
            <a:r>
              <a:rPr lang="en-US" dirty="0" smtClean="0"/>
              <a:t>contents.</a:t>
            </a:r>
          </a:p>
          <a:p>
            <a:pPr lvl="0"/>
            <a:endParaRPr lang="en-US" dirty="0" smtClean="0"/>
          </a:p>
          <a:p>
            <a:r>
              <a:rPr lang="en-US" dirty="0" smtClean="0">
                <a:solidFill>
                  <a:srgbClr val="C00000"/>
                </a:solidFill>
              </a:rPr>
              <a:t>GET_D-R 9.12.3: </a:t>
            </a:r>
            <a:r>
              <a:rPr lang="en-US" dirty="0" smtClean="0"/>
              <a:t>The delivery memo shall include the purpose of the delivery (e.g. an initial release, modification).</a:t>
            </a:r>
          </a:p>
          <a:p>
            <a:endParaRPr lang="en-US" dirty="0" smtClean="0"/>
          </a:p>
          <a:p>
            <a:pPr lvl="0"/>
            <a:r>
              <a:rPr lang="en-US" dirty="0" smtClean="0">
                <a:solidFill>
                  <a:srgbClr val="C00000"/>
                </a:solidFill>
              </a:rPr>
              <a:t>GET_D-R 9.12.4: </a:t>
            </a:r>
            <a:r>
              <a:rPr lang="en-US" dirty="0" smtClean="0"/>
              <a:t>The delivery memo shall include the description of significant changed from previous version, if any.</a:t>
            </a:r>
          </a:p>
          <a:p>
            <a:endParaRPr lang="en-US" dirty="0" smtClean="0"/>
          </a:p>
          <a:p>
            <a:pPr lvl="0"/>
            <a:endParaRPr lang="en-US" dirty="0"/>
          </a:p>
        </p:txBody>
      </p:sp>
    </p:spTree>
    <p:extLst>
      <p:ext uri="{BB962C8B-B14F-4D97-AF65-F5344CB8AC3E}">
        <p14:creationId xmlns:p14="http://schemas.microsoft.com/office/powerpoint/2010/main" val="3372905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457200"/>
            <a:ext cx="6553200" cy="762000"/>
          </a:xfrm>
        </p:spPr>
        <p:txBody>
          <a:bodyPr/>
          <a:lstStyle/>
          <a:p>
            <a:pPr eaLnBrk="1" hangingPunct="1">
              <a:defRPr/>
            </a:pPr>
            <a:r>
              <a:rPr lang="en-US" dirty="0" smtClean="0"/>
              <a:t>Project Plan (2)</a:t>
            </a:r>
          </a:p>
        </p:txBody>
      </p:sp>
      <p:sp>
        <p:nvSpPr>
          <p:cNvPr id="40963" name="Rectangle 3"/>
          <p:cNvSpPr>
            <a:spLocks noGrp="1" noChangeArrowheads="1"/>
          </p:cNvSpPr>
          <p:nvPr>
            <p:ph idx="1"/>
          </p:nvPr>
        </p:nvSpPr>
        <p:spPr>
          <a:xfrm>
            <a:off x="228600" y="1676400"/>
            <a:ext cx="8610600" cy="5105400"/>
          </a:xfrm>
        </p:spPr>
        <p:txBody>
          <a:bodyPr/>
          <a:lstStyle/>
          <a:p>
            <a:pPr>
              <a:defRPr/>
            </a:pPr>
            <a:r>
              <a:rPr lang="en-US" dirty="0"/>
              <a:t>Year 2 –Transition to Pre-Operations (2014 – 2015)</a:t>
            </a:r>
          </a:p>
          <a:p>
            <a:pPr lvl="1">
              <a:defRPr/>
            </a:pPr>
            <a:r>
              <a:rPr lang="en-US" dirty="0"/>
              <a:t>Deliver initial DAP (Framework with pre-operational algorithms) to OSPO</a:t>
            </a:r>
          </a:p>
          <a:p>
            <a:pPr lvl="1">
              <a:defRPr/>
            </a:pPr>
            <a:r>
              <a:rPr lang="en-US" dirty="0"/>
              <a:t>Conduct Software Review</a:t>
            </a:r>
          </a:p>
          <a:p>
            <a:pPr lvl="1">
              <a:defRPr/>
            </a:pPr>
            <a:r>
              <a:rPr lang="en-US" dirty="0"/>
              <a:t>Update algorithms</a:t>
            </a:r>
          </a:p>
          <a:p>
            <a:pPr lvl="1">
              <a:defRPr/>
            </a:pPr>
            <a:r>
              <a:rPr lang="en-US" dirty="0"/>
              <a:t>Transition and test system within the OSPO environment</a:t>
            </a:r>
          </a:p>
          <a:p>
            <a:pPr lvl="1">
              <a:defRPr/>
            </a:pPr>
            <a:r>
              <a:rPr lang="en-US" dirty="0"/>
              <a:t>Perform test data flows</a:t>
            </a:r>
          </a:p>
          <a:p>
            <a:pPr lvl="1">
              <a:defRPr/>
            </a:pPr>
            <a:r>
              <a:rPr lang="en-US" dirty="0"/>
              <a:t>Conduct System Readiness Review</a:t>
            </a:r>
          </a:p>
          <a:p>
            <a:pPr lvl="1">
              <a:defRPr/>
            </a:pPr>
            <a:r>
              <a:rPr lang="en-US" dirty="0"/>
              <a:t>Deliver final DAP to OSPO</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9.12.5</a:t>
            </a:r>
            <a:r>
              <a:rPr lang="en-US" dirty="0">
                <a:solidFill>
                  <a:srgbClr val="C00000"/>
                </a:solidFill>
              </a:rPr>
              <a:t>: </a:t>
            </a:r>
            <a:r>
              <a:rPr lang="en-US" dirty="0"/>
              <a:t>The delivery memo shall include the description of problem(s) resolved, if any, and method of resolution</a:t>
            </a:r>
            <a:r>
              <a:rPr lang="en-US" dirty="0" smtClean="0"/>
              <a:t>.</a:t>
            </a:r>
          </a:p>
          <a:p>
            <a:pPr lvl="0"/>
            <a:endParaRPr lang="en-US" dirty="0" smtClean="0"/>
          </a:p>
          <a:p>
            <a:r>
              <a:rPr lang="en-US" dirty="0" smtClean="0">
                <a:solidFill>
                  <a:srgbClr val="C00000"/>
                </a:solidFill>
              </a:rPr>
              <a:t>GET_D-R 9.12.6: </a:t>
            </a:r>
            <a:r>
              <a:rPr lang="en-US" dirty="0" smtClean="0"/>
              <a:t>The delivery memo shall include the list of documents updated/added/superseded, if any.</a:t>
            </a:r>
          </a:p>
          <a:p>
            <a:endParaRPr lang="en-US" dirty="0" smtClean="0"/>
          </a:p>
          <a:p>
            <a:pPr lvl="0"/>
            <a:r>
              <a:rPr lang="en-US" dirty="0" smtClean="0">
                <a:solidFill>
                  <a:srgbClr val="C00000"/>
                </a:solidFill>
              </a:rPr>
              <a:t>GET_D-R 9.12.7: </a:t>
            </a:r>
            <a:r>
              <a:rPr lang="en-US" dirty="0" smtClean="0"/>
              <a:t>The delivery memo shall include the list of known remaining defects.</a:t>
            </a:r>
          </a:p>
          <a:p>
            <a:endParaRPr lang="en-US" dirty="0" smtClean="0"/>
          </a:p>
          <a:p>
            <a:pPr lvl="0"/>
            <a:endParaRPr lang="en-US" dirty="0"/>
          </a:p>
        </p:txBody>
      </p:sp>
    </p:spTree>
    <p:extLst>
      <p:ext uri="{BB962C8B-B14F-4D97-AF65-F5344CB8AC3E}">
        <p14:creationId xmlns:p14="http://schemas.microsoft.com/office/powerpoint/2010/main" val="22260405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9.13: </a:t>
            </a:r>
            <a:r>
              <a:rPr lang="en-US" dirty="0"/>
              <a:t>The DAP shall contain README text file</a:t>
            </a:r>
            <a:r>
              <a:rPr lang="en-US" dirty="0" smtClean="0"/>
              <a:t>.</a:t>
            </a:r>
          </a:p>
          <a:p>
            <a:pPr lvl="0"/>
            <a:endParaRPr lang="en-US" dirty="0" smtClean="0"/>
          </a:p>
          <a:p>
            <a:r>
              <a:rPr lang="en-US" dirty="0" smtClean="0">
                <a:solidFill>
                  <a:srgbClr val="C00000"/>
                </a:solidFill>
              </a:rPr>
              <a:t>GET_D-R 9.13.1</a:t>
            </a:r>
            <a:r>
              <a:rPr lang="en-US" dirty="0" smtClean="0"/>
              <a:t>: The README text shall include the DAP version number.</a:t>
            </a:r>
          </a:p>
          <a:p>
            <a:endParaRPr lang="en-US" dirty="0" smtClean="0"/>
          </a:p>
          <a:p>
            <a:pPr lvl="0"/>
            <a:r>
              <a:rPr lang="en-US" dirty="0" smtClean="0">
                <a:solidFill>
                  <a:srgbClr val="C00000"/>
                </a:solidFill>
              </a:rPr>
              <a:t>GET_D-R 9.13.2</a:t>
            </a:r>
            <a:r>
              <a:rPr lang="en-US" dirty="0" smtClean="0"/>
              <a:t>: The README text shall include the location of all required DAP contents.</a:t>
            </a:r>
          </a:p>
          <a:p>
            <a:endParaRPr lang="en-US" dirty="0" smtClean="0"/>
          </a:p>
          <a:p>
            <a:pPr lvl="0"/>
            <a:endParaRPr lang="en-US" dirty="0"/>
          </a:p>
        </p:txBody>
      </p:sp>
    </p:spTree>
    <p:extLst>
      <p:ext uri="{BB962C8B-B14F-4D97-AF65-F5344CB8AC3E}">
        <p14:creationId xmlns:p14="http://schemas.microsoft.com/office/powerpoint/2010/main" val="35570188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9.13.3</a:t>
            </a:r>
            <a:r>
              <a:rPr lang="en-US" dirty="0"/>
              <a:t>: The README text shall include the target configuration for setup (directories and files after setup scripts have been executed). This is understood to be a list of where everything is located once the DAP has been unpacked.  </a:t>
            </a:r>
            <a:endParaRPr lang="en-US" dirty="0" smtClean="0"/>
          </a:p>
          <a:p>
            <a:pPr lvl="0"/>
            <a:endParaRPr lang="en-US" dirty="0" smtClean="0"/>
          </a:p>
          <a:p>
            <a:r>
              <a:rPr lang="en-US" dirty="0" smtClean="0">
                <a:solidFill>
                  <a:srgbClr val="C00000"/>
                </a:solidFill>
              </a:rPr>
              <a:t>GET_D-R 9.13.4</a:t>
            </a:r>
            <a:r>
              <a:rPr lang="en-US" dirty="0" smtClean="0"/>
              <a:t>: The README text shall include the other pertinent information as judged by the algorithm developer(s) (compiler settings, etc.)</a:t>
            </a:r>
          </a:p>
          <a:p>
            <a:pPr lvl="0"/>
            <a:endParaRPr lang="en-US" dirty="0"/>
          </a:p>
        </p:txBody>
      </p:sp>
    </p:spTree>
    <p:extLst>
      <p:ext uri="{BB962C8B-B14F-4D97-AF65-F5344CB8AC3E}">
        <p14:creationId xmlns:p14="http://schemas.microsoft.com/office/powerpoint/2010/main" val="10846061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10: STAR shall deliver GET-D SPSRB documents to OSPO</a:t>
            </a:r>
          </a:p>
          <a:p>
            <a:pPr lvl="1"/>
            <a:r>
              <a:rPr lang="en-US" b="1" dirty="0">
                <a:solidFill>
                  <a:srgbClr val="FFFF00"/>
                </a:solidFill>
              </a:rPr>
              <a:t>Driver: This basic requirement is traced to an OSPO need for documentation to support operations, maintenance, and distribution </a:t>
            </a:r>
          </a:p>
        </p:txBody>
      </p:sp>
    </p:spTree>
    <p:extLst>
      <p:ext uri="{BB962C8B-B14F-4D97-AF65-F5344CB8AC3E}">
        <p14:creationId xmlns:p14="http://schemas.microsoft.com/office/powerpoint/2010/main" val="23126737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10.1: </a:t>
            </a:r>
            <a:r>
              <a:rPr lang="en-US" dirty="0"/>
              <a:t>The GET-D document package shall include an Algorithm Theoretical Basis Document (ATBD).</a:t>
            </a:r>
          </a:p>
          <a:p>
            <a:pPr lvl="1"/>
            <a:r>
              <a:rPr lang="en-US" dirty="0"/>
              <a:t>The ATBD will follow SPSRB Version 2 document standards</a:t>
            </a:r>
          </a:p>
        </p:txBody>
      </p:sp>
    </p:spTree>
    <p:extLst>
      <p:ext uri="{BB962C8B-B14F-4D97-AF65-F5344CB8AC3E}">
        <p14:creationId xmlns:p14="http://schemas.microsoft.com/office/powerpoint/2010/main" val="3046671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C00000"/>
                </a:solidFill>
              </a:rPr>
              <a:t>GET_D-R </a:t>
            </a:r>
            <a:r>
              <a:rPr lang="en-US" dirty="0">
                <a:solidFill>
                  <a:srgbClr val="C00000"/>
                </a:solidFill>
              </a:rPr>
              <a:t>10.2</a:t>
            </a:r>
            <a:r>
              <a:rPr lang="en-US" dirty="0"/>
              <a:t>: The GET-D document package shall include a System Maintenance Manual (SMM).</a:t>
            </a:r>
          </a:p>
          <a:p>
            <a:pPr lvl="1"/>
            <a:r>
              <a:rPr lang="en-US" dirty="0"/>
              <a:t>The SMM will follow SPSRB Version 2 document </a:t>
            </a:r>
            <a:r>
              <a:rPr lang="en-US" dirty="0" smtClean="0"/>
              <a:t>standards</a:t>
            </a:r>
          </a:p>
          <a:p>
            <a:pPr lvl="1"/>
            <a:endParaRPr lang="en-US" dirty="0"/>
          </a:p>
          <a:p>
            <a:pPr lvl="0"/>
            <a:r>
              <a:rPr lang="en-US" dirty="0" smtClean="0">
                <a:solidFill>
                  <a:srgbClr val="C00000"/>
                </a:solidFill>
              </a:rPr>
              <a:t>GET_D-R </a:t>
            </a:r>
            <a:r>
              <a:rPr lang="en-US" dirty="0">
                <a:solidFill>
                  <a:srgbClr val="C00000"/>
                </a:solidFill>
              </a:rPr>
              <a:t>10.3: </a:t>
            </a:r>
            <a:r>
              <a:rPr lang="en-US" dirty="0"/>
              <a:t>The GET-D document package shall include a External Users Manual (EUM).</a:t>
            </a:r>
          </a:p>
          <a:p>
            <a:pPr lvl="1"/>
            <a:r>
              <a:rPr lang="en-US" dirty="0"/>
              <a:t>The EUM will follow SPSRB Version 2 document standards</a:t>
            </a:r>
          </a:p>
        </p:txBody>
      </p:sp>
    </p:spTree>
    <p:extLst>
      <p:ext uri="{BB962C8B-B14F-4D97-AF65-F5344CB8AC3E}">
        <p14:creationId xmlns:p14="http://schemas.microsoft.com/office/powerpoint/2010/main" val="6585622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11</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11: The GET-D system shall comply with OSPO Code Review Security check lists</a:t>
            </a:r>
          </a:p>
          <a:p>
            <a:pPr lvl="1"/>
            <a:r>
              <a:rPr lang="en-US" b="1" dirty="0">
                <a:solidFill>
                  <a:srgbClr val="FFFF00"/>
                </a:solidFill>
              </a:rPr>
              <a:t>Driver: OSPO code standards and OSPO security requirements</a:t>
            </a:r>
          </a:p>
        </p:txBody>
      </p:sp>
    </p:spTree>
    <p:extLst>
      <p:ext uri="{BB962C8B-B14F-4D97-AF65-F5344CB8AC3E}">
        <p14:creationId xmlns:p14="http://schemas.microsoft.com/office/powerpoint/2010/main" val="28663354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11.0</a:t>
            </a:r>
          </a:p>
        </p:txBody>
      </p:sp>
      <p:sp>
        <p:nvSpPr>
          <p:cNvPr id="3" name="Text Placeholder 2"/>
          <p:cNvSpPr>
            <a:spLocks noGrp="1"/>
          </p:cNvSpPr>
          <p:nvPr>
            <p:ph type="body" idx="1"/>
          </p:nvPr>
        </p:nvSpPr>
        <p:spPr/>
        <p:txBody>
          <a:bodyPr>
            <a:normAutofit fontScale="92500" lnSpcReduction="20000"/>
          </a:bodyPr>
          <a:lstStyle/>
          <a:p>
            <a:pPr lvl="0"/>
            <a:endParaRPr lang="en-US" sz="3000" dirty="0" smtClean="0">
              <a:solidFill>
                <a:srgbClr val="C00000"/>
              </a:solidFill>
            </a:endParaRPr>
          </a:p>
          <a:p>
            <a:pPr lvl="0"/>
            <a:r>
              <a:rPr lang="en-US" sz="3000" dirty="0" smtClean="0">
                <a:solidFill>
                  <a:srgbClr val="C00000"/>
                </a:solidFill>
              </a:rPr>
              <a:t>GET_D-R </a:t>
            </a:r>
            <a:r>
              <a:rPr lang="en-US" sz="3000" dirty="0">
                <a:solidFill>
                  <a:srgbClr val="C00000"/>
                </a:solidFill>
              </a:rPr>
              <a:t>11.1</a:t>
            </a:r>
            <a:r>
              <a:rPr lang="en-US" sz="3000" dirty="0"/>
              <a:t>: The GET-D system shall comply with OSPO data integrity check list</a:t>
            </a:r>
            <a:r>
              <a:rPr lang="en-US" sz="3000" dirty="0" smtClean="0"/>
              <a:t>.</a:t>
            </a:r>
          </a:p>
          <a:p>
            <a:pPr lvl="0"/>
            <a:endParaRPr lang="en-US" dirty="0" smtClean="0"/>
          </a:p>
          <a:p>
            <a:pPr lvl="0"/>
            <a:r>
              <a:rPr lang="en-US" sz="3000" dirty="0" smtClean="0">
                <a:solidFill>
                  <a:srgbClr val="C00000"/>
                </a:solidFill>
              </a:rPr>
              <a:t>GET_D-R </a:t>
            </a:r>
            <a:r>
              <a:rPr lang="en-US" sz="3000" dirty="0">
                <a:solidFill>
                  <a:srgbClr val="C00000"/>
                </a:solidFill>
              </a:rPr>
              <a:t>11.2:</a:t>
            </a:r>
            <a:r>
              <a:rPr lang="en-US" sz="3000" dirty="0"/>
              <a:t> The GET-D system shall comply with OSPO development security check list</a:t>
            </a:r>
          </a:p>
          <a:p>
            <a:pPr lvl="1"/>
            <a:r>
              <a:rPr lang="en-US" sz="2600" dirty="0"/>
              <a:t>OSPO development security check list is part of the OSPO Code Review Security check </a:t>
            </a:r>
            <a:r>
              <a:rPr lang="en-US" sz="2600" dirty="0" smtClean="0"/>
              <a:t>lists</a:t>
            </a:r>
          </a:p>
          <a:p>
            <a:pPr lvl="1"/>
            <a:endParaRPr lang="en-US" sz="2600" dirty="0"/>
          </a:p>
          <a:p>
            <a:pPr lvl="0"/>
            <a:r>
              <a:rPr lang="en-US" sz="3000" dirty="0" smtClean="0">
                <a:solidFill>
                  <a:srgbClr val="C00000"/>
                </a:solidFill>
              </a:rPr>
              <a:t>GET_D-R 11.3:</a:t>
            </a:r>
            <a:r>
              <a:rPr lang="en-US" sz="3000" dirty="0" smtClean="0"/>
              <a:t>The GET-D system shall comply with OSPO code check list.</a:t>
            </a:r>
            <a:r>
              <a:rPr lang="en-US" sz="3000" dirty="0"/>
              <a:t> </a:t>
            </a:r>
          </a:p>
          <a:p>
            <a:pPr lvl="1"/>
            <a:r>
              <a:rPr lang="en-US" dirty="0"/>
              <a:t>OSPO code check list is part of the OSPO Code Review Security check lists</a:t>
            </a:r>
          </a:p>
          <a:p>
            <a:pPr lvl="0"/>
            <a:endParaRPr lang="en-US" dirty="0"/>
          </a:p>
        </p:txBody>
      </p:sp>
    </p:spTree>
    <p:extLst>
      <p:ext uri="{BB962C8B-B14F-4D97-AF65-F5344CB8AC3E}">
        <p14:creationId xmlns:p14="http://schemas.microsoft.com/office/powerpoint/2010/main" val="2661563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GET-D System Requirements – Summary</a:t>
            </a:r>
            <a:endParaRPr lang="en-US" dirty="0"/>
          </a:p>
        </p:txBody>
      </p:sp>
      <p:sp>
        <p:nvSpPr>
          <p:cNvPr id="3" name="Text Placeholder 2"/>
          <p:cNvSpPr>
            <a:spLocks noGrp="1"/>
          </p:cNvSpPr>
          <p:nvPr>
            <p:ph type="body" idx="1"/>
          </p:nvPr>
        </p:nvSpPr>
        <p:spPr/>
        <p:txBody>
          <a:bodyPr/>
          <a:lstStyle/>
          <a:p>
            <a:pPr>
              <a:lnSpc>
                <a:spcPct val="90000"/>
              </a:lnSpc>
              <a:defRPr/>
            </a:pPr>
            <a:endParaRPr lang="en-US" dirty="0" smtClean="0"/>
          </a:p>
          <a:p>
            <a:pPr>
              <a:lnSpc>
                <a:spcPct val="90000"/>
              </a:lnSpc>
              <a:defRPr/>
            </a:pPr>
            <a:r>
              <a:rPr lang="en-US" dirty="0" smtClean="0"/>
              <a:t>The GET-D System Requirements have been established.</a:t>
            </a:r>
          </a:p>
          <a:p>
            <a:pPr>
              <a:lnSpc>
                <a:spcPct val="90000"/>
              </a:lnSpc>
              <a:buFont typeface="Symbol" pitchFamily="18" charset="2"/>
              <a:buNone/>
              <a:defRPr/>
            </a:pPr>
            <a:endParaRPr lang="en-US" dirty="0" smtClean="0"/>
          </a:p>
          <a:p>
            <a:pPr>
              <a:lnSpc>
                <a:spcPct val="90000"/>
              </a:lnSpc>
              <a:defRPr/>
            </a:pPr>
            <a:r>
              <a:rPr lang="en-US" dirty="0" smtClean="0"/>
              <a:t>The Requirements have been documented in the Requirements Allocation Document (RAD).</a:t>
            </a:r>
          </a:p>
          <a:p>
            <a:pPr>
              <a:lnSpc>
                <a:spcPct val="90000"/>
              </a:lnSpc>
              <a:defRPr/>
            </a:pPr>
            <a:endParaRPr lang="en-US" dirty="0" smtClean="0"/>
          </a:p>
          <a:p>
            <a:pPr>
              <a:lnSpc>
                <a:spcPct val="90000"/>
              </a:lnSpc>
              <a:defRPr/>
            </a:pPr>
            <a:r>
              <a:rPr lang="en-US" dirty="0" smtClean="0"/>
              <a:t>The Requirements are traceable to drivers (customer needs or expectations) and other requirements.</a:t>
            </a:r>
          </a:p>
          <a:p>
            <a:pPr>
              <a:lnSpc>
                <a:spcPct val="90000"/>
              </a:lnSpc>
              <a:defRPr/>
            </a:pPr>
            <a:endParaRPr lang="en-US" dirty="0" smtClean="0"/>
          </a:p>
          <a:p>
            <a:pPr>
              <a:lnSpc>
                <a:spcPct val="90000"/>
              </a:lnSpc>
              <a:defRPr/>
            </a:pPr>
            <a:r>
              <a:rPr lang="en-US" dirty="0" smtClean="0"/>
              <a:t>Updated requirement has been reviewed.</a:t>
            </a:r>
          </a:p>
          <a:p>
            <a:endParaRPr lang="en-US" dirty="0"/>
          </a:p>
        </p:txBody>
      </p:sp>
    </p:spTree>
    <p:extLst>
      <p:ext uri="{BB962C8B-B14F-4D97-AF65-F5344CB8AC3E}">
        <p14:creationId xmlns:p14="http://schemas.microsoft.com/office/powerpoint/2010/main" val="2412920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solidFill>
                  <a:srgbClr val="FFFF00"/>
                </a:solidFill>
              </a:rPr>
              <a:t>System Description </a:t>
            </a:r>
            <a:r>
              <a:rPr lang="en-US" sz="2000" dirty="0" smtClean="0"/>
              <a:t>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89</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89</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ET-D.gif"/>
          <p:cNvPicPr>
            <a:picLocks noGrp="1" noChangeAspect="1"/>
          </p:cNvPicPr>
          <p:nvPr>
            <p:ph idx="1"/>
          </p:nvPr>
        </p:nvPicPr>
        <p:blipFill>
          <a:blip r:embed="rId3" cstate="print"/>
          <a:stretch>
            <a:fillRect/>
          </a:stretch>
        </p:blipFill>
        <p:spPr>
          <a:xfrm>
            <a:off x="0" y="1371600"/>
            <a:ext cx="9146783" cy="5486400"/>
          </a:xfrm>
        </p:spPr>
      </p:pic>
      <p:sp>
        <p:nvSpPr>
          <p:cNvPr id="5" name="Title 4"/>
          <p:cNvSpPr txBox="1">
            <a:spLocks/>
          </p:cNvSpPr>
          <p:nvPr/>
        </p:nvSpPr>
        <p:spPr>
          <a:xfrm>
            <a:off x="457200" y="0"/>
            <a:ext cx="8229600" cy="838200"/>
          </a:xfrm>
          <a:prstGeom prst="rect">
            <a:avLst/>
          </a:prstGeom>
        </p:spPr>
        <p:txBody>
          <a:bodyPr vert="horz" lIns="91440" tIns="45720" rIns="91440" bIns="45720" rtlCol="0" anchor="ctr">
            <a:noAutofit/>
          </a:bodyPr>
          <a:lstStyle/>
          <a:p>
            <a:pPr lvl="0" algn="ctr" eaLnBrk="1" fontAlgn="auto" hangingPunct="1">
              <a:spcAft>
                <a:spcPts val="0"/>
              </a:spcAft>
              <a:defRPr/>
            </a:pPr>
            <a:r>
              <a:rPr kumimoji="0" lang="en-US" sz="4400" b="1" i="0" u="none" strike="noStrike" kern="1200" cap="none" spc="0" normalizeH="0" baseline="0" noProof="0" dirty="0" smtClean="0">
                <a:ln>
                  <a:noFill/>
                </a:ln>
                <a:solidFill>
                  <a:srgbClr val="FFFF00"/>
                </a:solidFill>
                <a:effectLst/>
                <a:uLnTx/>
                <a:uFillTx/>
                <a:latin typeface="+mj-lt"/>
                <a:ea typeface="+mj-ea"/>
                <a:cs typeface="Times New Roman" pitchFamily="18" charset="0"/>
              </a:rPr>
              <a:t>Project Timeline</a:t>
            </a:r>
            <a:endParaRPr kumimoji="0" lang="en-US" sz="4400" b="1" i="0" u="none" strike="noStrike" kern="1200" cap="none" spc="0" normalizeH="0" baseline="0" noProof="0" dirty="0">
              <a:ln>
                <a:noFill/>
              </a:ln>
              <a:solidFill>
                <a:srgbClr val="FFFF00"/>
              </a:solidFill>
              <a:effectLst/>
              <a:uLnTx/>
              <a:uFillTx/>
              <a:latin typeface="+mj-lt"/>
              <a:ea typeface="+mj-ea"/>
              <a:cs typeface="Times New Roman" pitchFamily="18" charset="0"/>
            </a:endParaRPr>
          </a:p>
        </p:txBody>
      </p:sp>
      <p:grpSp>
        <p:nvGrpSpPr>
          <p:cNvPr id="2" name="Group 6"/>
          <p:cNvGrpSpPr/>
          <p:nvPr/>
        </p:nvGrpSpPr>
        <p:grpSpPr>
          <a:xfrm>
            <a:off x="3956957" y="5714999"/>
            <a:ext cx="3124200" cy="457199"/>
            <a:chOff x="2890157" y="5182650"/>
            <a:chExt cx="3124200" cy="364073"/>
          </a:xfrm>
        </p:grpSpPr>
        <p:sp>
          <p:nvSpPr>
            <p:cNvPr id="8" name="TextBox 7"/>
            <p:cNvSpPr txBox="1"/>
            <p:nvPr/>
          </p:nvSpPr>
          <p:spPr>
            <a:xfrm>
              <a:off x="3956957" y="5228113"/>
              <a:ext cx="2057400" cy="318610"/>
            </a:xfrm>
            <a:prstGeom prst="rect">
              <a:avLst/>
            </a:prstGeom>
            <a:solidFill>
              <a:srgbClr val="92D050"/>
            </a:solidFill>
            <a:ln>
              <a:solidFill>
                <a:schemeClr val="accent1"/>
              </a:solidFill>
            </a:ln>
          </p:spPr>
          <p:txBody>
            <a:bodyPr wrap="square" rtlCol="0">
              <a:spAutoFit/>
            </a:bodyPr>
            <a:lstStyle/>
            <a:p>
              <a:pPr algn="ctr"/>
              <a:r>
                <a:rPr lang="en-US" dirty="0"/>
                <a:t>O</a:t>
              </a:r>
              <a:r>
                <a:rPr lang="en-US" dirty="0" smtClean="0"/>
                <a:t>RR </a:t>
              </a:r>
              <a:r>
                <a:rPr lang="en-US" dirty="0" smtClean="0"/>
                <a:t>02</a:t>
              </a:r>
              <a:r>
                <a:rPr lang="en-US" dirty="0" smtClean="0"/>
                <a:t>/03/16</a:t>
              </a:r>
              <a:endParaRPr lang="en-US" dirty="0"/>
            </a:p>
          </p:txBody>
        </p:sp>
        <p:cxnSp>
          <p:nvCxnSpPr>
            <p:cNvPr id="10" name="Straight Arrow Connector 9"/>
            <p:cNvCxnSpPr/>
            <p:nvPr/>
          </p:nvCxnSpPr>
          <p:spPr>
            <a:xfrm flipH="1" flipV="1">
              <a:off x="2890157" y="5182650"/>
              <a:ext cx="1066800" cy="260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34899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4 –</a:t>
            </a:r>
          </a:p>
          <a:p>
            <a:pPr algn="ctr">
              <a:buFont typeface="Symbol" pitchFamily="18" charset="2"/>
              <a:buNone/>
              <a:defRPr/>
            </a:pPr>
            <a:r>
              <a:rPr lang="en-US" sz="4000" b="1" dirty="0" smtClean="0">
                <a:solidFill>
                  <a:srgbClr val="FFFF00"/>
                </a:solidFill>
                <a:latin typeface="Book Antiqua" pitchFamily="18" charset="0"/>
              </a:rPr>
              <a:t>System Description</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Rao </a:t>
            </a:r>
            <a:r>
              <a:rPr lang="en-US" b="1" dirty="0" err="1" smtClean="0">
                <a:solidFill>
                  <a:srgbClr val="FAFD00"/>
                </a:solidFill>
                <a:latin typeface="Book Antiqua" pitchFamily="18" charset="0"/>
              </a:rPr>
              <a:t>Venkata</a:t>
            </a:r>
            <a:endParaRPr lang="en-US" b="1" dirty="0" smtClean="0">
              <a:solidFill>
                <a:srgbClr val="FAFD00"/>
              </a:solidFill>
              <a:latin typeface="Book Antiqua" pitchFamily="18" charset="0"/>
            </a:endParaRP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143000"/>
          </a:xfrm>
        </p:spPr>
        <p:txBody>
          <a:bodyPr/>
          <a:lstStyle/>
          <a:p>
            <a:r>
              <a:rPr lang="en-US" dirty="0" smtClean="0"/>
              <a:t>Operations Concept </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91</a:t>
            </a:fld>
            <a:endParaRPr lang="en-US"/>
          </a:p>
        </p:txBody>
      </p:sp>
      <p:sp>
        <p:nvSpPr>
          <p:cNvPr id="5" name="Rectangle 3"/>
          <p:cNvSpPr>
            <a:spLocks noGrp="1" noChangeArrowheads="1"/>
          </p:cNvSpPr>
          <p:nvPr>
            <p:ph idx="1"/>
          </p:nvPr>
        </p:nvSpPr>
        <p:spPr>
          <a:xfrm>
            <a:off x="609600" y="1752600"/>
            <a:ext cx="7848600" cy="4114800"/>
          </a:xfrm>
        </p:spPr>
        <p:txBody>
          <a:bodyPr>
            <a:noAutofit/>
          </a:bodyPr>
          <a:lstStyle/>
          <a:p>
            <a:pPr marL="91440" lvl="1">
              <a:spcBef>
                <a:spcPts val="600"/>
              </a:spcBef>
              <a:defRPr/>
            </a:pPr>
            <a:r>
              <a:rPr lang="en-US" sz="2400" dirty="0" smtClean="0">
                <a:ea typeface="ＭＳ Ｐゴシック" pitchFamily="34" charset="-128"/>
              </a:rPr>
              <a:t>What is the product?</a:t>
            </a:r>
          </a:p>
          <a:p>
            <a:pPr marL="91440" lvl="1">
              <a:spcBef>
                <a:spcPts val="600"/>
              </a:spcBef>
              <a:defRPr/>
            </a:pPr>
            <a:r>
              <a:rPr lang="en-US" sz="2400" dirty="0" smtClean="0">
                <a:ea typeface="ＭＳ Ｐゴシック" pitchFamily="34" charset="-128"/>
              </a:rPr>
              <a:t>Why is this product being produced?</a:t>
            </a:r>
          </a:p>
          <a:p>
            <a:pPr marL="91440" lvl="1">
              <a:spcBef>
                <a:spcPts val="600"/>
              </a:spcBef>
              <a:defRPr/>
            </a:pPr>
            <a:r>
              <a:rPr lang="en-US" sz="2400" dirty="0" smtClean="0">
                <a:ea typeface="ＭＳ Ｐゴシック" pitchFamily="34" charset="-128"/>
              </a:rPr>
              <a:t>How should this product be produced (operational scenario)?</a:t>
            </a:r>
          </a:p>
          <a:p>
            <a:pPr marL="91440">
              <a:spcBef>
                <a:spcPts val="1200"/>
              </a:spcBef>
              <a:defRPr/>
            </a:pPr>
            <a:r>
              <a:rPr lang="en-US" sz="2400" dirty="0" smtClean="0">
                <a:ea typeface="ＭＳ Ｐゴシック" pitchFamily="34" charset="-128"/>
              </a:rPr>
              <a:t>The operations concept  refined by the Integrated Product Team (IPT) of </a:t>
            </a:r>
            <a:r>
              <a:rPr lang="en-US" altLang="en-US" sz="2400" dirty="0"/>
              <a:t>GOES Evapotranspiration (ET) and Drought </a:t>
            </a:r>
            <a:r>
              <a:rPr lang="en-US" altLang="en-US" sz="2400" dirty="0" smtClean="0"/>
              <a:t>(</a:t>
            </a:r>
            <a:r>
              <a:rPr lang="en-US" altLang="en-US" sz="2400" dirty="0"/>
              <a:t>GET-D</a:t>
            </a:r>
            <a:r>
              <a:rPr lang="en-US" altLang="en-US" sz="2400" dirty="0" smtClean="0"/>
              <a:t>) Product system</a:t>
            </a:r>
            <a:r>
              <a:rPr lang="en-US" sz="2400" dirty="0" smtClean="0">
                <a:ea typeface="ＭＳ Ｐゴシック" pitchFamily="34" charset="-128"/>
              </a:rPr>
              <a:t>, in consultation with customers/users, as the product solution and design are matured through the design development phase.</a:t>
            </a:r>
          </a:p>
        </p:txBody>
      </p:sp>
    </p:spTree>
    <p:extLst>
      <p:ext uri="{BB962C8B-B14F-4D97-AF65-F5344CB8AC3E}">
        <p14:creationId xmlns:p14="http://schemas.microsoft.com/office/powerpoint/2010/main" val="25064611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92</a:t>
            </a:fld>
            <a:endParaRPr lang="en-US"/>
          </a:p>
        </p:txBody>
      </p:sp>
      <p:sp>
        <p:nvSpPr>
          <p:cNvPr id="5" name="Rectangle 2"/>
          <p:cNvSpPr>
            <a:spLocks noGrp="1" noChangeArrowheads="1"/>
          </p:cNvSpPr>
          <p:nvPr>
            <p:ph type="title"/>
          </p:nvPr>
        </p:nvSpPr>
        <p:spPr/>
        <p:txBody>
          <a:bodyPr/>
          <a:lstStyle/>
          <a:p>
            <a:pPr>
              <a:defRPr/>
            </a:pPr>
            <a:r>
              <a:rPr lang="en-US" sz="4000" dirty="0" smtClean="0"/>
              <a:t>What is the Product?</a:t>
            </a:r>
          </a:p>
        </p:txBody>
      </p:sp>
      <p:sp>
        <p:nvSpPr>
          <p:cNvPr id="6" name="Rectangle 3"/>
          <p:cNvSpPr>
            <a:spLocks noGrp="1" noChangeArrowheads="1"/>
          </p:cNvSpPr>
          <p:nvPr>
            <p:ph idx="1"/>
          </p:nvPr>
        </p:nvSpPr>
        <p:spPr/>
        <p:txBody>
          <a:bodyPr>
            <a:normAutofit/>
          </a:bodyPr>
          <a:lstStyle/>
          <a:p>
            <a:pPr>
              <a:spcBef>
                <a:spcPts val="1200"/>
              </a:spcBef>
              <a:defRPr/>
            </a:pPr>
            <a:r>
              <a:rPr lang="en-US" altLang="en-US" sz="2400" dirty="0" smtClean="0"/>
              <a:t>The GET-D system produce a daily product that consists of two drought indices: </a:t>
            </a:r>
          </a:p>
          <a:p>
            <a:pPr lvl="1">
              <a:spcBef>
                <a:spcPts val="1200"/>
              </a:spcBef>
              <a:defRPr/>
            </a:pPr>
            <a:r>
              <a:rPr lang="en-US" altLang="en-US" sz="2400" dirty="0" smtClean="0"/>
              <a:t>Evapotranspiration (ET)</a:t>
            </a:r>
          </a:p>
          <a:p>
            <a:pPr lvl="1">
              <a:spcBef>
                <a:spcPts val="1200"/>
              </a:spcBef>
              <a:defRPr/>
            </a:pPr>
            <a:r>
              <a:rPr lang="en-US" altLang="en-US" sz="2400" dirty="0" smtClean="0"/>
              <a:t>Evaporative Stress Index (ESI)</a:t>
            </a:r>
          </a:p>
          <a:p>
            <a:pPr>
              <a:spcBef>
                <a:spcPts val="1200"/>
              </a:spcBef>
              <a:defRPr/>
            </a:pPr>
            <a:r>
              <a:rPr lang="en-US" altLang="en-US" sz="2400" dirty="0" smtClean="0"/>
              <a:t>Each index will be a North America gridded composite map in Lat/Lon projection with 10 km resolution at the equator.</a:t>
            </a:r>
          </a:p>
        </p:txBody>
      </p:sp>
    </p:spTree>
    <p:extLst>
      <p:ext uri="{BB962C8B-B14F-4D97-AF65-F5344CB8AC3E}">
        <p14:creationId xmlns:p14="http://schemas.microsoft.com/office/powerpoint/2010/main" val="3411769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93</a:t>
            </a:fld>
            <a:endParaRPr lang="en-US"/>
          </a:p>
        </p:txBody>
      </p:sp>
      <p:sp>
        <p:nvSpPr>
          <p:cNvPr id="5" name="Rectangle 3"/>
          <p:cNvSpPr>
            <a:spLocks noGrp="1" noChangeArrowheads="1"/>
          </p:cNvSpPr>
          <p:nvPr>
            <p:ph idx="1"/>
          </p:nvPr>
        </p:nvSpPr>
        <p:spPr/>
        <p:txBody>
          <a:bodyPr>
            <a:normAutofit fontScale="92500" lnSpcReduction="20000"/>
          </a:bodyPr>
          <a:lstStyle/>
          <a:p>
            <a:pPr>
              <a:spcBef>
                <a:spcPts val="1200"/>
              </a:spcBef>
            </a:pPr>
            <a:r>
              <a:rPr lang="en-US" sz="2400" dirty="0" smtClean="0"/>
              <a:t>NCEP needs independent ET data from satellite for validating Noah land surface model output and satellite based drought data product for monthly drought briefing</a:t>
            </a:r>
          </a:p>
          <a:p>
            <a:pPr>
              <a:spcBef>
                <a:spcPts val="1200"/>
              </a:spcBef>
            </a:pPr>
            <a:r>
              <a:rPr lang="en-US" sz="2400" dirty="0" smtClean="0"/>
              <a:t>USDA ARS is contributing the drought monitoring product based on the Evaporative Stress Index (ESI) to the National Integrated Drought Information System (NIDIS), which requires an operational production system to generate composited ESI based on NOAA GOES satellite observations</a:t>
            </a:r>
          </a:p>
          <a:p>
            <a:pPr>
              <a:spcBef>
                <a:spcPts val="1200"/>
              </a:spcBef>
            </a:pPr>
            <a:r>
              <a:rPr lang="en-US" sz="2400" dirty="0" smtClean="0"/>
              <a:t>The independent information of the ET and ESI based on GOES satellite observations is useful to the US and Work Crop forecasts that are mandates of USDA-NASS and USDA-FAS respectively.</a:t>
            </a:r>
          </a:p>
        </p:txBody>
      </p:sp>
      <p:sp>
        <p:nvSpPr>
          <p:cNvPr id="6" name="Rectangle 2"/>
          <p:cNvSpPr>
            <a:spLocks noGrp="1" noChangeArrowheads="1"/>
          </p:cNvSpPr>
          <p:nvPr>
            <p:ph type="title"/>
          </p:nvPr>
        </p:nvSpPr>
        <p:spPr>
          <a:xfrm>
            <a:off x="533400" y="152400"/>
            <a:ext cx="7848600" cy="1143000"/>
          </a:xfrm>
        </p:spPr>
        <p:txBody>
          <a:bodyPr>
            <a:noAutofit/>
          </a:bodyPr>
          <a:lstStyle/>
          <a:p>
            <a:pPr>
              <a:defRPr/>
            </a:pPr>
            <a:r>
              <a:rPr lang="en-US" sz="3600" dirty="0" smtClean="0"/>
              <a:t>Why Are The Products Being Produced?</a:t>
            </a:r>
          </a:p>
        </p:txBody>
      </p:sp>
    </p:spTree>
    <p:extLst>
      <p:ext uri="{BB962C8B-B14F-4D97-AF65-F5344CB8AC3E}">
        <p14:creationId xmlns:p14="http://schemas.microsoft.com/office/powerpoint/2010/main" val="14546048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47"/>
            <a:ext cx="7848600" cy="1143000"/>
          </a:xfrm>
        </p:spPr>
        <p:txBody>
          <a:bodyPr/>
          <a:lstStyle/>
          <a:p>
            <a:r>
              <a:rPr lang="en-US" sz="3600" dirty="0">
                <a:ea typeface="ＭＳ Ｐゴシック" pitchFamily="34" charset="-128"/>
              </a:rPr>
              <a:t>How Should The Products Be Produced? </a:t>
            </a:r>
            <a:endParaRPr lang="en-US" sz="36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94</a:t>
            </a:fld>
            <a:endParaRPr lang="en-US"/>
          </a:p>
        </p:txBody>
      </p:sp>
      <p:sp>
        <p:nvSpPr>
          <p:cNvPr id="5" name="Rectangle 3"/>
          <p:cNvSpPr>
            <a:spLocks noGrp="1" noChangeArrowheads="1"/>
          </p:cNvSpPr>
          <p:nvPr>
            <p:ph idx="1"/>
          </p:nvPr>
        </p:nvSpPr>
        <p:spPr/>
        <p:txBody>
          <a:bodyPr>
            <a:normAutofit fontScale="77500" lnSpcReduction="20000"/>
          </a:bodyPr>
          <a:lstStyle/>
          <a:p>
            <a:pPr>
              <a:lnSpc>
                <a:spcPct val="90000"/>
              </a:lnSpc>
              <a:spcBef>
                <a:spcPct val="50000"/>
              </a:spcBef>
              <a:defRPr/>
            </a:pPr>
            <a:r>
              <a:rPr lang="en-US" altLang="en-US" sz="2600" dirty="0" smtClean="0"/>
              <a:t>There will be three distinct environments</a:t>
            </a:r>
          </a:p>
          <a:p>
            <a:pPr lvl="1">
              <a:spcBef>
                <a:spcPts val="1000"/>
              </a:spcBef>
              <a:defRPr/>
            </a:pPr>
            <a:r>
              <a:rPr lang="en-US" altLang="en-US" sz="2400" dirty="0" smtClean="0"/>
              <a:t>Development Environment (STAR)</a:t>
            </a:r>
          </a:p>
          <a:p>
            <a:pPr lvl="2">
              <a:spcBef>
                <a:spcPts val="1000"/>
              </a:spcBef>
              <a:buClr>
                <a:srgbClr val="F8F8F8"/>
              </a:buClr>
              <a:defRPr/>
            </a:pPr>
            <a:r>
              <a:rPr lang="en-US" altLang="en-US" dirty="0" smtClean="0"/>
              <a:t>Development and unit testing of pre-operational codes  conducted on </a:t>
            </a:r>
            <a:r>
              <a:rPr lang="en-US" altLang="en-US" dirty="0" err="1" smtClean="0"/>
              <a:t>Redhat</a:t>
            </a:r>
            <a:r>
              <a:rPr lang="en-US" altLang="en-US" dirty="0" smtClean="0"/>
              <a:t> Linux OS in STAR</a:t>
            </a:r>
          </a:p>
          <a:p>
            <a:pPr lvl="1">
              <a:spcBef>
                <a:spcPts val="1000"/>
              </a:spcBef>
              <a:defRPr/>
            </a:pPr>
            <a:r>
              <a:rPr lang="en-US" altLang="en-US" sz="2400" dirty="0" smtClean="0"/>
              <a:t>Test Environment (OSPO)</a:t>
            </a:r>
          </a:p>
          <a:p>
            <a:pPr lvl="2">
              <a:spcBef>
                <a:spcPts val="1000"/>
              </a:spcBef>
              <a:buClr>
                <a:srgbClr val="F8F8F8"/>
              </a:buClr>
              <a:defRPr/>
            </a:pPr>
            <a:r>
              <a:rPr lang="en-US" altLang="en-US" dirty="0" smtClean="0"/>
              <a:t>Pre-operational codes and documents (DAP) received from STAR implemented and tested  on </a:t>
            </a:r>
            <a:r>
              <a:rPr lang="en-US" altLang="en-US" dirty="0"/>
              <a:t>Linux </a:t>
            </a:r>
            <a:r>
              <a:rPr lang="en-US" altLang="en-US" dirty="0" smtClean="0"/>
              <a:t>machine (GSRDEV) and modified as needed before it is promoted to operations</a:t>
            </a:r>
          </a:p>
          <a:p>
            <a:pPr lvl="1">
              <a:spcBef>
                <a:spcPts val="1000"/>
              </a:spcBef>
              <a:defRPr/>
            </a:pPr>
            <a:r>
              <a:rPr lang="en-US" altLang="en-US" sz="2400" dirty="0" smtClean="0"/>
              <a:t>Operations Environment (OSPO)</a:t>
            </a:r>
          </a:p>
          <a:p>
            <a:pPr lvl="2">
              <a:spcBef>
                <a:spcPts val="1000"/>
              </a:spcBef>
              <a:buClr>
                <a:srgbClr val="F8F8F8"/>
              </a:buClr>
              <a:defRPr/>
            </a:pPr>
            <a:r>
              <a:rPr lang="en-US" altLang="en-US" dirty="0" smtClean="0"/>
              <a:t>Operational DAP will be run on Linux machine (GSRPROD) and the products monitoring GUI will be posted on the intranet web server and accessed under ESPC VPN by operators, PALs and maintenance programmers </a:t>
            </a:r>
          </a:p>
          <a:p>
            <a:pPr lvl="1">
              <a:lnSpc>
                <a:spcPct val="90000"/>
              </a:lnSpc>
              <a:spcBef>
                <a:spcPct val="50000"/>
              </a:spcBef>
              <a:buFontTx/>
              <a:buNone/>
              <a:defRPr/>
            </a:pPr>
            <a:endParaRPr lang="en-US" sz="1500" dirty="0" smtClean="0">
              <a:ea typeface="ＭＳ Ｐゴシック" pitchFamily="34" charset="-128"/>
            </a:endParaRPr>
          </a:p>
        </p:txBody>
      </p:sp>
    </p:spTree>
    <p:extLst>
      <p:ext uri="{BB962C8B-B14F-4D97-AF65-F5344CB8AC3E}">
        <p14:creationId xmlns:p14="http://schemas.microsoft.com/office/powerpoint/2010/main" val="26365001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a:xfrm>
            <a:off x="457200" y="106363"/>
            <a:ext cx="8258175" cy="1446212"/>
          </a:xfrm>
        </p:spPr>
        <p:txBody>
          <a:bodyPr/>
          <a:lstStyle/>
          <a:p>
            <a:pPr algn="ctr" eaLnBrk="1" hangingPunct="1">
              <a:defRPr/>
            </a:pPr>
            <a:r>
              <a:rPr lang="en-US" sz="4800" b="1" dirty="0" smtClean="0">
                <a:ea typeface="+mj-ea"/>
              </a:rPr>
              <a:t>GET-D </a:t>
            </a:r>
            <a:br>
              <a:rPr lang="en-US" sz="4800" b="1" dirty="0" smtClean="0">
                <a:ea typeface="+mj-ea"/>
              </a:rPr>
            </a:br>
            <a:r>
              <a:rPr lang="en-US" sz="4800" b="1" dirty="0" smtClean="0"/>
              <a:t> </a:t>
            </a:r>
            <a:r>
              <a:rPr lang="en-US" sz="4800" dirty="0" smtClean="0"/>
              <a:t>System </a:t>
            </a:r>
            <a:r>
              <a:rPr lang="en-US" sz="4800" dirty="0" smtClean="0">
                <a:ea typeface="+mj-ea"/>
              </a:rPr>
              <a:t>Design</a:t>
            </a:r>
          </a:p>
        </p:txBody>
      </p:sp>
      <p:sp>
        <p:nvSpPr>
          <p:cNvPr id="51204" name="Rectangle 3"/>
          <p:cNvSpPr>
            <a:spLocks noGrp="1" noChangeArrowheads="1"/>
          </p:cNvSpPr>
          <p:nvPr>
            <p:ph idx="1"/>
          </p:nvPr>
        </p:nvSpPr>
        <p:spPr bwMode="auto">
          <a:xfrm>
            <a:off x="238125" y="2171700"/>
            <a:ext cx="8621713" cy="4525963"/>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Symbol" pitchFamily="18" charset="2"/>
              <a:buChar char="·"/>
              <a:defRPr/>
            </a:pPr>
            <a:r>
              <a:rPr lang="en-US" sz="3600" dirty="0" smtClean="0"/>
              <a:t>The GET-D system provides an infrastructure that will enable the implementation of the GET-D algorithms to meet requirements. </a:t>
            </a:r>
          </a:p>
          <a:p>
            <a:pPr eaLnBrk="1" hangingPunct="1">
              <a:buFont typeface="Symbol" pitchFamily="18" charset="2"/>
              <a:buChar char="·"/>
              <a:defRPr/>
            </a:pPr>
            <a:endParaRPr lang="en-US" dirty="0" smtClean="0"/>
          </a:p>
        </p:txBody>
      </p:sp>
      <p:sp>
        <p:nvSpPr>
          <p:cNvPr id="51205" name="Date Placeholder 4"/>
          <p:cNvSpPr>
            <a:spLocks noGrp="1"/>
          </p:cNvSpPr>
          <p:nvPr>
            <p:ph type="dt" sz="half" idx="10"/>
          </p:nvPr>
        </p:nvSpPr>
        <p:spPr/>
        <p:txBody>
          <a:bodyPr/>
          <a:lstStyle/>
          <a:p>
            <a:r>
              <a:rPr lang="en-US" dirty="0"/>
              <a:t>August 28, 2015</a:t>
            </a:r>
          </a:p>
        </p:txBody>
      </p:sp>
      <p:sp>
        <p:nvSpPr>
          <p:cNvPr id="51206"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8194" name="Slide Number Placeholder 5"/>
          <p:cNvSpPr>
            <a:spLocks noGrp="1"/>
          </p:cNvSpPr>
          <p:nvPr>
            <p:ph type="sldNum" sz="quarter" idx="12"/>
          </p:nvPr>
        </p:nvSpPr>
        <p:spPr>
          <a:noFill/>
        </p:spPr>
        <p:txBody>
          <a:bodyPr/>
          <a:lstStyle/>
          <a:p>
            <a:fld id="{EA57AEF0-BAAB-4E95-A820-9C5E75DE0B61}" type="slidenum">
              <a:rPr lang="en-US">
                <a:latin typeface="Times New Roman" pitchFamily="18" charset="0"/>
              </a:rPr>
              <a:pPr/>
              <a:t>95</a:t>
            </a:fld>
            <a:endParaRPr lang="en-US">
              <a:latin typeface="Times New Roman" pitchFamily="18" charset="0"/>
            </a:endParaRPr>
          </a:p>
        </p:txBody>
      </p:sp>
    </p:spTree>
    <p:extLst>
      <p:ext uri="{BB962C8B-B14F-4D97-AF65-F5344CB8AC3E}">
        <p14:creationId xmlns:p14="http://schemas.microsoft.com/office/powerpoint/2010/main" val="3874021303"/>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GET-D </a:t>
            </a:r>
            <a:r>
              <a:rPr lang="en-US" b="1" dirty="0" smtClean="0"/>
              <a:t/>
            </a:r>
            <a:br>
              <a:rPr lang="en-US" b="1" dirty="0" smtClean="0"/>
            </a:br>
            <a:r>
              <a:rPr lang="en-US" altLang="en-US" dirty="0" smtClean="0"/>
              <a:t>IT System Architecture</a:t>
            </a:r>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96</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52600"/>
            <a:ext cx="7543800" cy="4910637"/>
          </a:xfrm>
        </p:spPr>
      </p:pic>
    </p:spTree>
    <p:extLst>
      <p:ext uri="{BB962C8B-B14F-4D97-AF65-F5344CB8AC3E}">
        <p14:creationId xmlns:p14="http://schemas.microsoft.com/office/powerpoint/2010/main" val="338695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848600" cy="1143000"/>
          </a:xfrm>
        </p:spPr>
        <p:txBody>
          <a:bodyPr/>
          <a:lstStyle/>
          <a:p>
            <a:pPr algn="ctr"/>
            <a:r>
              <a:rPr lang="en-US" sz="4600" b="1" dirty="0" smtClean="0"/>
              <a:t>System Test Environment</a:t>
            </a:r>
            <a:endParaRPr lang="en-US" sz="4600" dirty="0"/>
          </a:p>
        </p:txBody>
      </p:sp>
      <p:sp>
        <p:nvSpPr>
          <p:cNvPr id="3" name="Content Placeholder 2"/>
          <p:cNvSpPr>
            <a:spLocks noGrp="1"/>
          </p:cNvSpPr>
          <p:nvPr>
            <p:ph idx="1"/>
          </p:nvPr>
        </p:nvSpPr>
        <p:spPr>
          <a:xfrm>
            <a:off x="228600" y="1602059"/>
            <a:ext cx="8686800" cy="5257800"/>
          </a:xfrm>
        </p:spPr>
        <p:txBody>
          <a:bodyPr/>
          <a:lstStyle/>
          <a:p>
            <a:r>
              <a:rPr lang="en-US" sz="2200" dirty="0" smtClean="0"/>
              <a:t>The System tests are performed on gsrdev.espc.nesdis.noaa.gov – Red Hat Enterprise Linux Server 6.6).</a:t>
            </a:r>
          </a:p>
          <a:p>
            <a:r>
              <a:rPr lang="en-US" sz="2200" dirty="0" smtClean="0"/>
              <a:t>This machine is located at NSOF and is maintained by OSPO IT.</a:t>
            </a:r>
          </a:p>
          <a:p>
            <a:pPr lvl="1"/>
            <a:r>
              <a:rPr lang="en-US" sz="2200" dirty="0"/>
              <a:t>6</a:t>
            </a:r>
            <a:r>
              <a:rPr lang="en-US" sz="2200" dirty="0" smtClean="0">
                <a:effectLst/>
              </a:rPr>
              <a:t> CPUs</a:t>
            </a:r>
          </a:p>
          <a:p>
            <a:pPr lvl="1"/>
            <a:r>
              <a:rPr lang="en-US" sz="2200" dirty="0" smtClean="0"/>
              <a:t>2.0 GHz</a:t>
            </a:r>
            <a:endParaRPr lang="en-US" sz="2200" dirty="0" smtClean="0">
              <a:effectLst/>
            </a:endParaRPr>
          </a:p>
          <a:p>
            <a:pPr lvl="1"/>
            <a:r>
              <a:rPr lang="en-US" sz="2200" dirty="0" smtClean="0"/>
              <a:t>16</a:t>
            </a:r>
            <a:r>
              <a:rPr lang="en-US" sz="2200" dirty="0" smtClean="0">
                <a:effectLst/>
              </a:rPr>
              <a:t> GB memory</a:t>
            </a:r>
          </a:p>
          <a:p>
            <a:pPr lvl="1"/>
            <a:r>
              <a:rPr lang="en-US" sz="2200" dirty="0"/>
              <a:t>2</a:t>
            </a:r>
            <a:r>
              <a:rPr lang="en-US" sz="2200" dirty="0" smtClean="0"/>
              <a:t> </a:t>
            </a:r>
            <a:r>
              <a:rPr lang="en-US" sz="2200" dirty="0" smtClean="0">
                <a:effectLst/>
              </a:rPr>
              <a:t>TB disk space</a:t>
            </a:r>
          </a:p>
          <a:p>
            <a:pPr lvl="1"/>
            <a:r>
              <a:rPr lang="nn-NO" sz="2200" dirty="0" smtClean="0">
                <a:effectLst/>
              </a:rPr>
              <a:t>GFORTRAN</a:t>
            </a:r>
          </a:p>
          <a:p>
            <a:r>
              <a:rPr lang="en-US" sz="2200" dirty="0" smtClean="0"/>
              <a:t>The </a:t>
            </a:r>
            <a:r>
              <a:rPr lang="en-US" sz="2200" dirty="0" err="1" smtClean="0"/>
              <a:t>NetCDF</a:t>
            </a:r>
            <a:r>
              <a:rPr lang="en-US" sz="2200" dirty="0" smtClean="0"/>
              <a:t>, HDF4 and GRIB2 libraries are the stable versions:</a:t>
            </a:r>
          </a:p>
          <a:p>
            <a:pPr lvl="1"/>
            <a:r>
              <a:rPr lang="en-US" sz="2200" dirty="0" smtClean="0"/>
              <a:t>netcdf-4.2-gfortran</a:t>
            </a:r>
            <a:r>
              <a:rPr lang="en-US" sz="2200" dirty="0" smtClean="0">
                <a:effectLst/>
              </a:rPr>
              <a:t>(GFortran77/90/95)</a:t>
            </a:r>
          </a:p>
          <a:p>
            <a:pPr lvl="1"/>
            <a:r>
              <a:rPr lang="en-US" sz="2200" dirty="0" smtClean="0"/>
              <a:t>HDF5</a:t>
            </a:r>
            <a:endParaRPr lang="en-US" sz="2200" dirty="0" smtClean="0">
              <a:effectLst/>
            </a:endParaRPr>
          </a:p>
          <a:p>
            <a:pPr lvl="1"/>
            <a:r>
              <a:rPr lang="en-US" sz="2200" dirty="0" smtClean="0"/>
              <a:t>GRIB2 1.4.0</a:t>
            </a:r>
            <a:endParaRPr lang="en-US" sz="2200" dirty="0"/>
          </a:p>
        </p:txBody>
      </p:sp>
    </p:spTree>
    <p:extLst>
      <p:ext uri="{BB962C8B-B14F-4D97-AF65-F5344CB8AC3E}">
        <p14:creationId xmlns:p14="http://schemas.microsoft.com/office/powerpoint/2010/main" val="32735976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457200" y="96838"/>
            <a:ext cx="8258175" cy="8683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dirty="0" smtClean="0"/>
              <a:t>GET-D </a:t>
            </a:r>
            <a:br>
              <a:rPr lang="en-US" sz="4800" b="1" dirty="0" smtClean="0"/>
            </a:br>
            <a:r>
              <a:rPr lang="en-US" sz="4800" dirty="0" smtClean="0"/>
              <a:t>Major Components</a:t>
            </a:r>
            <a:r>
              <a:rPr lang="en-US" sz="4800" b="1" dirty="0" smtClean="0"/>
              <a:t> </a:t>
            </a:r>
            <a:endParaRPr lang="en-US" dirty="0" smtClean="0"/>
          </a:p>
        </p:txBody>
      </p:sp>
      <p:sp>
        <p:nvSpPr>
          <p:cNvPr id="64516" name="Rectangle 3"/>
          <p:cNvSpPr>
            <a:spLocks noGrp="1" noChangeArrowheads="1"/>
          </p:cNvSpPr>
          <p:nvPr>
            <p:ph idx="1"/>
          </p:nvPr>
        </p:nvSpPr>
        <p:spPr bwMode="auto">
          <a:xfrm>
            <a:off x="609600" y="1778000"/>
            <a:ext cx="7815263" cy="541655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Meteorological Forcing Processor (MFP)</a:t>
            </a:r>
          </a:p>
          <a:p>
            <a:pPr lvl="1">
              <a:defRPr/>
            </a:pPr>
            <a:r>
              <a:rPr lang="en-US" sz="2000" dirty="0" smtClean="0"/>
              <a:t>Type: Processing Unit</a:t>
            </a:r>
          </a:p>
          <a:p>
            <a:pPr lvl="1">
              <a:spcAft>
                <a:spcPts val="600"/>
              </a:spcAft>
              <a:defRPr/>
            </a:pPr>
            <a:r>
              <a:rPr lang="en-US" sz="2000" dirty="0" smtClean="0"/>
              <a:t>Description: Pre-Processor meteorological forcing datasets</a:t>
            </a:r>
          </a:p>
          <a:p>
            <a:pPr>
              <a:defRPr/>
            </a:pPr>
            <a:r>
              <a:rPr lang="en-US" sz="2000" dirty="0" smtClean="0"/>
              <a:t>Satellite Dataset Processor (SDP)</a:t>
            </a:r>
          </a:p>
          <a:p>
            <a:pPr lvl="1">
              <a:defRPr/>
            </a:pPr>
            <a:r>
              <a:rPr lang="en-US" sz="2000" dirty="0" smtClean="0"/>
              <a:t>Type: Processing Unit</a:t>
            </a:r>
          </a:p>
          <a:p>
            <a:pPr lvl="1">
              <a:spcAft>
                <a:spcPts val="600"/>
              </a:spcAft>
              <a:defRPr/>
            </a:pPr>
            <a:r>
              <a:rPr lang="en-US" sz="2000" dirty="0" smtClean="0"/>
              <a:t>Description: Pre-Processor satellite datasets, including GOES BT, solar insolation from GSIP products, Vegetation index maps, real-time cloud mask and snow mask</a:t>
            </a:r>
          </a:p>
          <a:p>
            <a:pPr>
              <a:defRPr/>
            </a:pPr>
            <a:r>
              <a:rPr lang="en-US" sz="2000" dirty="0" smtClean="0"/>
              <a:t>Ancillary Dataset Processor (ADP)</a:t>
            </a:r>
          </a:p>
          <a:p>
            <a:pPr lvl="1">
              <a:defRPr/>
            </a:pPr>
            <a:r>
              <a:rPr lang="en-US" sz="2000" dirty="0" smtClean="0"/>
              <a:t>Type: Processing Unit</a:t>
            </a:r>
          </a:p>
          <a:p>
            <a:pPr lvl="1">
              <a:spcAft>
                <a:spcPts val="600"/>
              </a:spcAft>
              <a:defRPr/>
            </a:pPr>
            <a:r>
              <a:rPr lang="en-US" sz="2000" dirty="0" smtClean="0"/>
              <a:t>Description: Pre-Processor ancillary datasets, including land cover map and satellite viewing geometry</a:t>
            </a:r>
          </a:p>
        </p:txBody>
      </p:sp>
      <p:sp>
        <p:nvSpPr>
          <p:cNvPr id="52229" name="Date Placeholder 4"/>
          <p:cNvSpPr>
            <a:spLocks noGrp="1"/>
          </p:cNvSpPr>
          <p:nvPr>
            <p:ph type="dt" sz="half" idx="10"/>
          </p:nvPr>
        </p:nvSpPr>
        <p:spPr/>
        <p:txBody>
          <a:bodyPr/>
          <a:lstStyle/>
          <a:p>
            <a:r>
              <a:rPr lang="en-US" dirty="0"/>
              <a:t>August 28, 2015</a:t>
            </a:r>
          </a:p>
        </p:txBody>
      </p:sp>
      <p:sp>
        <p:nvSpPr>
          <p:cNvPr id="52230"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11266" name="Slide Number Placeholder 5"/>
          <p:cNvSpPr>
            <a:spLocks noGrp="1"/>
          </p:cNvSpPr>
          <p:nvPr>
            <p:ph type="sldNum" sz="quarter" idx="12"/>
          </p:nvPr>
        </p:nvSpPr>
        <p:spPr>
          <a:noFill/>
        </p:spPr>
        <p:txBody>
          <a:bodyPr/>
          <a:lstStyle/>
          <a:p>
            <a:fld id="{A9ECA201-83CE-48D9-8D5E-64689C356477}" type="slidenum">
              <a:rPr lang="en-US">
                <a:latin typeface="Times New Roman" pitchFamily="18" charset="0"/>
              </a:rPr>
              <a:pPr/>
              <a:t>98</a:t>
            </a:fld>
            <a:endParaRPr lang="en-US">
              <a:latin typeface="Times New Roman" pitchFamily="18" charset="0"/>
            </a:endParaRPr>
          </a:p>
        </p:txBody>
      </p:sp>
    </p:spTree>
    <p:extLst>
      <p:ext uri="{BB962C8B-B14F-4D97-AF65-F5344CB8AC3E}">
        <p14:creationId xmlns:p14="http://schemas.microsoft.com/office/powerpoint/2010/main" val="3479938658"/>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457200" y="96838"/>
            <a:ext cx="8258175" cy="8683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smtClean="0"/>
              <a:t>GET-D </a:t>
            </a:r>
            <a:br>
              <a:rPr lang="en-US" sz="4800" b="1" smtClean="0"/>
            </a:br>
            <a:r>
              <a:rPr lang="en-US" sz="4800" smtClean="0"/>
              <a:t>Major Components</a:t>
            </a:r>
            <a:r>
              <a:rPr lang="en-US" sz="4800" b="1" smtClean="0"/>
              <a:t> </a:t>
            </a:r>
            <a:endParaRPr lang="en-US" smtClean="0"/>
          </a:p>
        </p:txBody>
      </p:sp>
      <p:sp>
        <p:nvSpPr>
          <p:cNvPr id="64516" name="Rectangle 3"/>
          <p:cNvSpPr>
            <a:spLocks noGrp="1" noChangeArrowheads="1"/>
          </p:cNvSpPr>
          <p:nvPr>
            <p:ph idx="1"/>
          </p:nvPr>
        </p:nvSpPr>
        <p:spPr bwMode="auto">
          <a:xfrm>
            <a:off x="609600" y="1879600"/>
            <a:ext cx="7815263" cy="541655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ALEXI core processor (ALEXI)</a:t>
            </a:r>
          </a:p>
          <a:p>
            <a:pPr lvl="1">
              <a:spcAft>
                <a:spcPts val="600"/>
              </a:spcAft>
              <a:defRPr/>
            </a:pPr>
            <a:r>
              <a:rPr lang="en-US" sz="2000" dirty="0" smtClean="0"/>
              <a:t>Type: Processing Unit</a:t>
            </a:r>
          </a:p>
          <a:p>
            <a:pPr lvl="1">
              <a:spcAft>
                <a:spcPts val="600"/>
              </a:spcAft>
              <a:defRPr/>
            </a:pPr>
            <a:r>
              <a:rPr lang="en-US" sz="2000" dirty="0" smtClean="0"/>
              <a:t>Description: Calculate daily ET and potential ET from inputs.</a:t>
            </a:r>
          </a:p>
          <a:p>
            <a:pPr>
              <a:defRPr/>
            </a:pPr>
            <a:r>
              <a:rPr lang="en-US" sz="2000" dirty="0" smtClean="0"/>
              <a:t>Quality Control Flags (QCF)</a:t>
            </a:r>
          </a:p>
          <a:p>
            <a:pPr lvl="1">
              <a:spcAft>
                <a:spcPts val="600"/>
              </a:spcAft>
              <a:defRPr/>
            </a:pPr>
            <a:r>
              <a:rPr lang="en-US" sz="2000" dirty="0" smtClean="0"/>
              <a:t>Type: Processing Unit</a:t>
            </a:r>
          </a:p>
          <a:p>
            <a:pPr lvl="1">
              <a:spcAft>
                <a:spcPts val="600"/>
              </a:spcAft>
              <a:defRPr/>
            </a:pPr>
            <a:r>
              <a:rPr lang="en-US" sz="2000" dirty="0" smtClean="0"/>
              <a:t>Description: Generate quality control flags for each pixel</a:t>
            </a:r>
          </a:p>
          <a:p>
            <a:pPr>
              <a:defRPr/>
            </a:pPr>
            <a:r>
              <a:rPr lang="en-US" sz="2000" dirty="0" smtClean="0"/>
              <a:t>Product Output  Processor (POP)</a:t>
            </a:r>
          </a:p>
          <a:p>
            <a:pPr lvl="1">
              <a:spcAft>
                <a:spcPts val="600"/>
              </a:spcAft>
              <a:defRPr/>
            </a:pPr>
            <a:r>
              <a:rPr lang="en-US" sz="2000" dirty="0" smtClean="0"/>
              <a:t>Type: Processing Unit</a:t>
            </a:r>
          </a:p>
          <a:p>
            <a:pPr lvl="1">
              <a:spcAft>
                <a:spcPts val="600"/>
              </a:spcAft>
              <a:defRPr/>
            </a:pPr>
            <a:r>
              <a:rPr lang="en-US" sz="2000" dirty="0" smtClean="0"/>
              <a:t>Description: Output ET and drought products in required data formats (</a:t>
            </a:r>
            <a:r>
              <a:rPr lang="en-US" sz="2000" dirty="0" err="1" smtClean="0"/>
              <a:t>NetCDF</a:t>
            </a:r>
            <a:r>
              <a:rPr lang="en-US" sz="2000" dirty="0" smtClean="0"/>
              <a:t>, GRIB2 and PNG)</a:t>
            </a:r>
            <a:endParaRPr lang="en-US" sz="2000" dirty="0"/>
          </a:p>
        </p:txBody>
      </p:sp>
      <p:sp>
        <p:nvSpPr>
          <p:cNvPr id="52229" name="Date Placeholder 4"/>
          <p:cNvSpPr>
            <a:spLocks noGrp="1"/>
          </p:cNvSpPr>
          <p:nvPr>
            <p:ph type="dt" sz="half" idx="10"/>
          </p:nvPr>
        </p:nvSpPr>
        <p:spPr/>
        <p:txBody>
          <a:bodyPr/>
          <a:lstStyle/>
          <a:p>
            <a:pPr>
              <a:defRPr/>
            </a:pPr>
            <a:r>
              <a:rPr lang="en-US" dirty="0" smtClean="0">
                <a:ea typeface="MS PGothic" pitchFamily="34" charset="-128"/>
              </a:rPr>
              <a:t>August 28, 2015</a:t>
            </a:r>
            <a:endParaRPr lang="en-US" dirty="0">
              <a:ea typeface="MS PGothic" pitchFamily="34" charset="-128"/>
            </a:endParaRPr>
          </a:p>
        </p:txBody>
      </p:sp>
      <p:sp>
        <p:nvSpPr>
          <p:cNvPr id="52230" name="Footer Placeholder 5"/>
          <p:cNvSpPr>
            <a:spLocks noGrp="1"/>
          </p:cNvSpPr>
          <p:nvPr>
            <p:ph type="ftr" sz="quarter" idx="11"/>
          </p:nvPr>
        </p:nvSpPr>
        <p:spPr/>
        <p:txBody>
          <a:bodyPr/>
          <a:lstStyle/>
          <a:p>
            <a:pPr>
              <a:defRPr/>
            </a:pPr>
            <a:r>
              <a:rPr lang="en-US">
                <a:ea typeface="MS PGothic" pitchFamily="34" charset="-128"/>
              </a:rPr>
              <a:t>GET-D Operational Readiness Review</a:t>
            </a:r>
          </a:p>
        </p:txBody>
      </p:sp>
      <p:sp>
        <p:nvSpPr>
          <p:cNvPr id="12290" name="Slide Number Placeholder 5"/>
          <p:cNvSpPr>
            <a:spLocks noGrp="1"/>
          </p:cNvSpPr>
          <p:nvPr>
            <p:ph type="sldNum" sz="quarter" idx="12"/>
          </p:nvPr>
        </p:nvSpPr>
        <p:spPr>
          <a:noFill/>
        </p:spPr>
        <p:txBody>
          <a:bodyPr/>
          <a:lstStyle/>
          <a:p>
            <a:fld id="{98C26430-D3DF-4CA8-9474-893D09882A3A}" type="slidenum">
              <a:rPr lang="en-US">
                <a:latin typeface="Times New Roman" pitchFamily="18" charset="0"/>
              </a:rPr>
              <a:pPr/>
              <a:t>99</a:t>
            </a:fld>
            <a:endParaRPr lang="en-US">
              <a:latin typeface="Times New Roman" pitchFamily="18" charset="0"/>
            </a:endParaRPr>
          </a:p>
        </p:txBody>
      </p:sp>
    </p:spTree>
    <p:extLst>
      <p:ext uri="{BB962C8B-B14F-4D97-AF65-F5344CB8AC3E}">
        <p14:creationId xmlns:p14="http://schemas.microsoft.com/office/powerpoint/2010/main" val="47137283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Designs\NOAA.PPT</Template>
  <TotalTime>120718</TotalTime>
  <Words>7914</Words>
  <Application>Microsoft Office PowerPoint</Application>
  <PresentationFormat>On-screen Show (4:3)</PresentationFormat>
  <Paragraphs>1735</Paragraphs>
  <Slides>159</Slides>
  <Notes>74</Notes>
  <HiddenSlides>0</HiddenSlides>
  <MMClips>0</MMClips>
  <ScaleCrop>false</ScaleCrop>
  <HeadingPairs>
    <vt:vector size="4" baseType="variant">
      <vt:variant>
        <vt:lpstr>Theme</vt:lpstr>
      </vt:variant>
      <vt:variant>
        <vt:i4>4</vt:i4>
      </vt:variant>
      <vt:variant>
        <vt:lpstr>Slide Titles</vt:lpstr>
      </vt:variant>
      <vt:variant>
        <vt:i4>159</vt:i4>
      </vt:variant>
    </vt:vector>
  </HeadingPairs>
  <TitlesOfParts>
    <vt:vector size="163" baseType="lpstr">
      <vt:lpstr>NOAA</vt:lpstr>
      <vt:lpstr>2_Custom Design</vt:lpstr>
      <vt:lpstr>Custom Design</vt:lpstr>
      <vt:lpstr>1_Custom Design</vt:lpstr>
      <vt:lpstr>     GOES Evapotranspiration and Drought Product System (GET-D)   Operational Readiness Review  (ORR)  February 3, 2016</vt:lpstr>
      <vt:lpstr>ORR Agenda</vt:lpstr>
      <vt:lpstr>PowerPoint Presentation</vt:lpstr>
      <vt:lpstr>Project Objectives</vt:lpstr>
      <vt:lpstr>Integrated Product Team </vt:lpstr>
      <vt:lpstr>Project Stakeholders </vt:lpstr>
      <vt:lpstr>Project Plan (1)</vt:lpstr>
      <vt:lpstr>Project Plan (2)</vt:lpstr>
      <vt:lpstr>PowerPoint Presentation</vt:lpstr>
      <vt:lpstr>Project Milestones</vt:lpstr>
      <vt:lpstr>ORR Entry Criteria</vt:lpstr>
      <vt:lpstr>ORR Exit Criteria</vt:lpstr>
      <vt:lpstr>PowerPoint Presentation</vt:lpstr>
      <vt:lpstr>PowerPoint Presentation</vt:lpstr>
      <vt:lpstr>CDR Risks and Actions</vt:lpstr>
      <vt:lpstr>CDR Risks and Actions</vt:lpstr>
      <vt:lpstr>CDR Risks and Actions</vt:lpstr>
      <vt:lpstr>CDR Risks and Actions</vt:lpstr>
      <vt:lpstr>CDR Risks and Actions</vt:lpstr>
      <vt:lpstr>CDR Risks and Actions</vt:lpstr>
      <vt:lpstr>CDR Risks and Actions Summary</vt:lpstr>
      <vt:lpstr>ARR Risks and Actions</vt:lpstr>
      <vt:lpstr>Risks and Actions  Summary</vt:lpstr>
      <vt:lpstr>PowerPoint Presentation</vt:lpstr>
      <vt:lpstr>PowerPoint Presentation</vt:lpstr>
      <vt:lpstr>Requirements Overview</vt:lpstr>
      <vt:lpstr>Basic Requirement 0</vt:lpstr>
      <vt:lpstr>Basic Requirement 0.0</vt:lpstr>
      <vt:lpstr>Basic Requirement 0.0</vt:lpstr>
      <vt:lpstr>Basic Requirement 0.0</vt:lpstr>
      <vt:lpstr>Basic Requirement 0.0</vt:lpstr>
      <vt:lpstr>Basic Requirement 0.0</vt:lpstr>
      <vt:lpstr>Basic Requirement 0.0</vt:lpstr>
      <vt:lpstr>Basic Requirement 0.0</vt:lpstr>
      <vt:lpstr>Basic Requirement 1</vt:lpstr>
      <vt:lpstr>Basic Requirement 1.0</vt:lpstr>
      <vt:lpstr>Basic Requirement 1.0</vt:lpstr>
      <vt:lpstr>Basic Requirement 1.0</vt:lpstr>
      <vt:lpstr>Basic Requirement 1.0</vt:lpstr>
      <vt:lpstr>Basic Requirement 1.0</vt:lpstr>
      <vt:lpstr>Basic Requirement 1.0</vt:lpstr>
      <vt:lpstr>Basic Requirement 1.0</vt:lpstr>
      <vt:lpstr>Basic Requirement 1.0</vt:lpstr>
      <vt:lpstr> Basic Requirement 2</vt:lpstr>
      <vt:lpstr>Basic Requirement 2.0</vt:lpstr>
      <vt:lpstr>Basic Requirement 2.0</vt:lpstr>
      <vt:lpstr>Basic Requirement 3</vt:lpstr>
      <vt:lpstr>Basic Requirement 3.0</vt:lpstr>
      <vt:lpstr>Basic Requirement 3.0</vt:lpstr>
      <vt:lpstr>Basic Requirement 4</vt:lpstr>
      <vt:lpstr>Basic Requirement 4.0</vt:lpstr>
      <vt:lpstr>Basic Requirement 5</vt:lpstr>
      <vt:lpstr>Basic Requirement 5.0</vt:lpstr>
      <vt:lpstr>Basic Requirement 5.0</vt:lpstr>
      <vt:lpstr>Basic Requirement 5.0</vt:lpstr>
      <vt:lpstr>Basic Requirement 5.0</vt:lpstr>
      <vt:lpstr>Basic Requirement 5.0</vt:lpstr>
      <vt:lpstr>Basic Requirement 6</vt:lpstr>
      <vt:lpstr>Basic Requirement 6.0</vt:lpstr>
      <vt:lpstr>Basic Requirement 6.0</vt:lpstr>
      <vt:lpstr>Basic Requirement 6.0</vt:lpstr>
      <vt:lpstr>Basic Requirement 6.0</vt:lpstr>
      <vt:lpstr>Basic Requirement 6.0</vt:lpstr>
      <vt:lpstr>Basic Requirement 7</vt:lpstr>
      <vt:lpstr>Basic Requirement 7.0</vt:lpstr>
      <vt:lpstr>Basic Requirement 7.0</vt:lpstr>
      <vt:lpstr>Basic Requirement 7.0</vt:lpstr>
      <vt:lpstr>Basic Requirement 7.0</vt:lpstr>
      <vt:lpstr>Basic Requirement 8</vt:lpstr>
      <vt:lpstr>Basic Requirement 8.0</vt:lpstr>
      <vt:lpstr>Basic Requirement 8.0</vt:lpstr>
      <vt:lpstr>Basic Requirement 8.0</vt:lpstr>
      <vt:lpstr>Basic Requirement 9</vt:lpstr>
      <vt:lpstr>Basic Requirement 9.0</vt:lpstr>
      <vt:lpstr>Basic Requirement 9.0</vt:lpstr>
      <vt:lpstr>Basic Requirement 9.0</vt:lpstr>
      <vt:lpstr>Basic Requirement 9.0</vt:lpstr>
      <vt:lpstr>Basic Requirement 9.0</vt:lpstr>
      <vt:lpstr>Basic Requirement 9.0</vt:lpstr>
      <vt:lpstr>Basic Requirement 9.0</vt:lpstr>
      <vt:lpstr>Basic Requirement 9.0</vt:lpstr>
      <vt:lpstr>Basic Requirement 9.0</vt:lpstr>
      <vt:lpstr>Basic Requirement 10</vt:lpstr>
      <vt:lpstr>Basic Requirement 10.0</vt:lpstr>
      <vt:lpstr>Basic Requirement 10.0</vt:lpstr>
      <vt:lpstr>Basic Requirement 11</vt:lpstr>
      <vt:lpstr>Basic Requirement 11.0</vt:lpstr>
      <vt:lpstr>GET-D System Requirements – Summary</vt:lpstr>
      <vt:lpstr>PowerPoint Presentation</vt:lpstr>
      <vt:lpstr>PowerPoint Presentation</vt:lpstr>
      <vt:lpstr>Operations Concept </vt:lpstr>
      <vt:lpstr>What is the Product?</vt:lpstr>
      <vt:lpstr>Why Are The Products Being Produced?</vt:lpstr>
      <vt:lpstr>How Should The Products Be Produced? </vt:lpstr>
      <vt:lpstr>GET-D   System Design</vt:lpstr>
      <vt:lpstr>GET-D  IT System Architecture</vt:lpstr>
      <vt:lpstr>System Test Environment</vt:lpstr>
      <vt:lpstr>GET-D  Major Components </vt:lpstr>
      <vt:lpstr>GET-D  Major Components </vt:lpstr>
      <vt:lpstr>GET-D  Context Layer Data Flow</vt:lpstr>
      <vt:lpstr> GET-D  Data Flow</vt:lpstr>
      <vt:lpstr>GET-D System Level - Input</vt:lpstr>
      <vt:lpstr>GET-D System Level - Outputs</vt:lpstr>
      <vt:lpstr>System Description Production </vt:lpstr>
      <vt:lpstr>System Description Production - GRIB2</vt:lpstr>
      <vt:lpstr>System Description Production – NetCDF4</vt:lpstr>
      <vt:lpstr>System Description Production – Output Data Files</vt:lpstr>
      <vt:lpstr>System Description Production – Status report file </vt:lpstr>
      <vt:lpstr>System Description Production – Status report</vt:lpstr>
      <vt:lpstr>System Description Unit - Meteorological Forcing Processor </vt:lpstr>
      <vt:lpstr>System Description Unit - Satellite Dataset Processor</vt:lpstr>
      <vt:lpstr>System Description Unit - Ancillary Dataset Processor  </vt:lpstr>
      <vt:lpstr>System Description Unit - ALEXI Core Processor  </vt:lpstr>
      <vt:lpstr>System Description Unit - Product Output Processor  </vt:lpstr>
      <vt:lpstr>PowerPoint Presentation</vt:lpstr>
      <vt:lpstr>PowerPoint Presentation</vt:lpstr>
      <vt:lpstr>System Test Objectives</vt:lpstr>
      <vt:lpstr>System Test  Description</vt:lpstr>
      <vt:lpstr>System Test Test Environment</vt:lpstr>
      <vt:lpstr>System Test Software installation</vt:lpstr>
      <vt:lpstr>System Test Software installation</vt:lpstr>
      <vt:lpstr>System Test Test Items</vt:lpstr>
      <vt:lpstr>System Test Test Items</vt:lpstr>
      <vt:lpstr>System Test  Daily Procedure</vt:lpstr>
      <vt:lpstr>System Test</vt:lpstr>
      <vt:lpstr>System Test</vt:lpstr>
      <vt:lpstr>System Test</vt:lpstr>
      <vt:lpstr>System Test</vt:lpstr>
      <vt:lpstr>System Test</vt:lpstr>
      <vt:lpstr>System Test</vt:lpstr>
      <vt:lpstr>System Test</vt:lpstr>
      <vt:lpstr>System Test sampled products</vt:lpstr>
      <vt:lpstr>System Test        Verification of Operational Implementation</vt:lpstr>
      <vt:lpstr>PowerPoint Presentation</vt:lpstr>
      <vt:lpstr>PowerPoint Presentation</vt:lpstr>
      <vt:lpstr>System Operational Readiness Production Environment</vt:lpstr>
      <vt:lpstr>System Operational Readiness Input Data Sources</vt:lpstr>
      <vt:lpstr>System Operational Readiness Input Data Sources</vt:lpstr>
      <vt:lpstr>System Operational Readiness System Outputs</vt:lpstr>
      <vt:lpstr>PowerPoint Presentation</vt:lpstr>
      <vt:lpstr>System Operational Readiness  IT System Architecture</vt:lpstr>
      <vt:lpstr>System Operational Readiness  Users of Products</vt:lpstr>
      <vt:lpstr>System Operational Readiness Production</vt:lpstr>
      <vt:lpstr>System Operational Readiness Dissemination</vt:lpstr>
      <vt:lpstr>System Operational Readiness  Monitoring</vt:lpstr>
      <vt:lpstr>System Operational Readiness  Maintenance (1/3)</vt:lpstr>
      <vt:lpstr>System Operational Readiness  Maintenance (2/3)</vt:lpstr>
      <vt:lpstr>System Operational Readiness  Maintenance (3/3)</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(1/2) </vt:lpstr>
      <vt:lpstr>System Operational Readiness User Readiness (2/2) </vt:lpstr>
      <vt:lpstr>System Operational Readiness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AIRS Matchup System</dc:title>
  <dc:creator>Mitch Goldberg</dc:creator>
  <cp:lastModifiedBy>Hanjun Ding</cp:lastModifiedBy>
  <cp:revision>2334</cp:revision>
  <cp:lastPrinted>2016-01-27T16:31:44Z</cp:lastPrinted>
  <dcterms:created xsi:type="dcterms:W3CDTF">2001-06-14T15:10:21Z</dcterms:created>
  <dcterms:modified xsi:type="dcterms:W3CDTF">2016-01-27T19:38:24Z</dcterms:modified>
</cp:coreProperties>
</file>