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Default Extension="tiff" ContentType="image/tiff"/>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1"/>
  </p:sldMasterIdLst>
  <p:notesMasterIdLst>
    <p:notesMasterId r:id="rId190"/>
  </p:notesMasterIdLst>
  <p:handoutMasterIdLst>
    <p:handoutMasterId r:id="rId191"/>
  </p:handoutMasterIdLst>
  <p:sldIdLst>
    <p:sldId id="256" r:id="rId2"/>
    <p:sldId id="539" r:id="rId3"/>
    <p:sldId id="356" r:id="rId4"/>
    <p:sldId id="259" r:id="rId5"/>
    <p:sldId id="277" r:id="rId6"/>
    <p:sldId id="278" r:id="rId7"/>
    <p:sldId id="279" r:id="rId8"/>
    <p:sldId id="429" r:id="rId9"/>
    <p:sldId id="430" r:id="rId10"/>
    <p:sldId id="431" r:id="rId11"/>
    <p:sldId id="432" r:id="rId12"/>
    <p:sldId id="518" r:id="rId13"/>
    <p:sldId id="519" r:id="rId14"/>
    <p:sldId id="520" r:id="rId15"/>
    <p:sldId id="357" r:id="rId16"/>
    <p:sldId id="433" r:id="rId17"/>
    <p:sldId id="434" r:id="rId18"/>
    <p:sldId id="435" r:id="rId19"/>
    <p:sldId id="436" r:id="rId20"/>
    <p:sldId id="437" r:id="rId21"/>
    <p:sldId id="439" r:id="rId22"/>
    <p:sldId id="440" r:id="rId23"/>
    <p:sldId id="441" r:id="rId24"/>
    <p:sldId id="442" r:id="rId25"/>
    <p:sldId id="443" r:id="rId26"/>
    <p:sldId id="444" r:id="rId27"/>
    <p:sldId id="445" r:id="rId28"/>
    <p:sldId id="446" r:id="rId29"/>
    <p:sldId id="447" r:id="rId30"/>
    <p:sldId id="448" r:id="rId31"/>
    <p:sldId id="449" r:id="rId32"/>
    <p:sldId id="450" r:id="rId33"/>
    <p:sldId id="451" r:id="rId34"/>
    <p:sldId id="452" r:id="rId35"/>
    <p:sldId id="453" r:id="rId36"/>
    <p:sldId id="454" r:id="rId37"/>
    <p:sldId id="455" r:id="rId38"/>
    <p:sldId id="456" r:id="rId39"/>
    <p:sldId id="457" r:id="rId40"/>
    <p:sldId id="459" r:id="rId41"/>
    <p:sldId id="460" r:id="rId42"/>
    <p:sldId id="461" r:id="rId43"/>
    <p:sldId id="462" r:id="rId44"/>
    <p:sldId id="463" r:id="rId45"/>
    <p:sldId id="464" r:id="rId46"/>
    <p:sldId id="465" r:id="rId47"/>
    <p:sldId id="466" r:id="rId48"/>
    <p:sldId id="467" r:id="rId49"/>
    <p:sldId id="468" r:id="rId50"/>
    <p:sldId id="469" r:id="rId51"/>
    <p:sldId id="470" r:id="rId52"/>
    <p:sldId id="471" r:id="rId53"/>
    <p:sldId id="472" r:id="rId54"/>
    <p:sldId id="473" r:id="rId55"/>
    <p:sldId id="474" r:id="rId56"/>
    <p:sldId id="475" r:id="rId57"/>
    <p:sldId id="476" r:id="rId58"/>
    <p:sldId id="477" r:id="rId59"/>
    <p:sldId id="478" r:id="rId60"/>
    <p:sldId id="479" r:id="rId61"/>
    <p:sldId id="543" r:id="rId62"/>
    <p:sldId id="545" r:id="rId63"/>
    <p:sldId id="480" r:id="rId64"/>
    <p:sldId id="481" r:id="rId65"/>
    <p:sldId id="482" r:id="rId66"/>
    <p:sldId id="541" r:id="rId67"/>
    <p:sldId id="483" r:id="rId68"/>
    <p:sldId id="484" r:id="rId69"/>
    <p:sldId id="485" r:id="rId70"/>
    <p:sldId id="486" r:id="rId71"/>
    <p:sldId id="487" r:id="rId72"/>
    <p:sldId id="488" r:id="rId73"/>
    <p:sldId id="489" r:id="rId74"/>
    <p:sldId id="490" r:id="rId75"/>
    <p:sldId id="491" r:id="rId76"/>
    <p:sldId id="492" r:id="rId77"/>
    <p:sldId id="493" r:id="rId78"/>
    <p:sldId id="547" r:id="rId79"/>
    <p:sldId id="336" r:id="rId80"/>
    <p:sldId id="337" r:id="rId81"/>
    <p:sldId id="338" r:id="rId82"/>
    <p:sldId id="339" r:id="rId83"/>
    <p:sldId id="340" r:id="rId84"/>
    <p:sldId id="341"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528" r:id="rId99"/>
    <p:sldId id="359" r:id="rId100"/>
    <p:sldId id="512" r:id="rId101"/>
    <p:sldId id="368" r:id="rId102"/>
    <p:sldId id="371" r:id="rId103"/>
    <p:sldId id="370" r:id="rId104"/>
    <p:sldId id="514" r:id="rId105"/>
    <p:sldId id="515" r:id="rId106"/>
    <p:sldId id="516" r:id="rId107"/>
    <p:sldId id="372" r:id="rId108"/>
    <p:sldId id="374" r:id="rId109"/>
    <p:sldId id="540" r:id="rId110"/>
    <p:sldId id="426" r:id="rId111"/>
    <p:sldId id="393" r:id="rId112"/>
    <p:sldId id="283" r:id="rId113"/>
    <p:sldId id="285" r:id="rId114"/>
    <p:sldId id="287" r:id="rId115"/>
    <p:sldId id="289" r:id="rId116"/>
    <p:sldId id="397" r:id="rId117"/>
    <p:sldId id="398" r:id="rId118"/>
    <p:sldId id="399" r:id="rId119"/>
    <p:sldId id="400" r:id="rId120"/>
    <p:sldId id="536" r:id="rId121"/>
    <p:sldId id="427" r:id="rId122"/>
    <p:sldId id="302" r:id="rId123"/>
    <p:sldId id="401" r:id="rId124"/>
    <p:sldId id="406" r:id="rId125"/>
    <p:sldId id="402" r:id="rId126"/>
    <p:sldId id="403" r:id="rId127"/>
    <p:sldId id="404" r:id="rId128"/>
    <p:sldId id="405" r:id="rId129"/>
    <p:sldId id="537" r:id="rId130"/>
    <p:sldId id="306" r:id="rId131"/>
    <p:sldId id="307" r:id="rId132"/>
    <p:sldId id="308" r:id="rId133"/>
    <p:sldId id="309" r:id="rId134"/>
    <p:sldId id="531" r:id="rId135"/>
    <p:sldId id="533" r:id="rId136"/>
    <p:sldId id="534" r:id="rId137"/>
    <p:sldId id="314" r:id="rId138"/>
    <p:sldId id="421" r:id="rId139"/>
    <p:sldId id="422" r:id="rId140"/>
    <p:sldId id="383" r:id="rId141"/>
    <p:sldId id="317" r:id="rId142"/>
    <p:sldId id="535" r:id="rId143"/>
    <p:sldId id="428" r:id="rId144"/>
    <p:sldId id="320" r:id="rId145"/>
    <p:sldId id="321" r:id="rId146"/>
    <p:sldId id="324" r:id="rId147"/>
    <p:sldId id="419" r:id="rId148"/>
    <p:sldId id="381" r:id="rId149"/>
    <p:sldId id="418" r:id="rId150"/>
    <p:sldId id="326" r:id="rId151"/>
    <p:sldId id="424" r:id="rId152"/>
    <p:sldId id="423" r:id="rId153"/>
    <p:sldId id="410" r:id="rId154"/>
    <p:sldId id="328" r:id="rId155"/>
    <p:sldId id="327" r:id="rId156"/>
    <p:sldId id="329" r:id="rId157"/>
    <p:sldId id="415" r:id="rId158"/>
    <p:sldId id="414" r:id="rId159"/>
    <p:sldId id="420" r:id="rId160"/>
    <p:sldId id="332" r:id="rId161"/>
    <p:sldId id="333" r:id="rId162"/>
    <p:sldId id="425" r:id="rId163"/>
    <p:sldId id="334" r:id="rId164"/>
    <p:sldId id="335" r:id="rId165"/>
    <p:sldId id="538" r:id="rId166"/>
    <p:sldId id="376" r:id="rId167"/>
    <p:sldId id="495" r:id="rId168"/>
    <p:sldId id="496" r:id="rId169"/>
    <p:sldId id="379" r:id="rId170"/>
    <p:sldId id="498" r:id="rId171"/>
    <p:sldId id="499" r:id="rId172"/>
    <p:sldId id="500" r:id="rId173"/>
    <p:sldId id="501" r:id="rId174"/>
    <p:sldId id="502" r:id="rId175"/>
    <p:sldId id="503" r:id="rId176"/>
    <p:sldId id="504" r:id="rId177"/>
    <p:sldId id="505" r:id="rId178"/>
    <p:sldId id="506" r:id="rId179"/>
    <p:sldId id="507" r:id="rId180"/>
    <p:sldId id="508" r:id="rId181"/>
    <p:sldId id="380" r:id="rId182"/>
    <p:sldId id="510" r:id="rId183"/>
    <p:sldId id="548" r:id="rId184"/>
    <p:sldId id="511" r:id="rId185"/>
    <p:sldId id="521" r:id="rId186"/>
    <p:sldId id="522" r:id="rId187"/>
    <p:sldId id="523" r:id="rId188"/>
    <p:sldId id="524" r:id="rId189"/>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67" autoAdjust="0"/>
    <p:restoredTop sz="81106" autoAdjust="0"/>
  </p:normalViewPr>
  <p:slideViewPr>
    <p:cSldViewPr>
      <p:cViewPr varScale="1">
        <p:scale>
          <a:sx n="97" d="100"/>
          <a:sy n="97" d="100"/>
        </p:scale>
        <p:origin x="-1548" y="-96"/>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notesViewPr>
    <p:cSldViewPr>
      <p:cViewPr varScale="1">
        <p:scale>
          <a:sx n="111" d="100"/>
          <a:sy n="111" d="100"/>
        </p:scale>
        <p:origin x="-1728" y="-78"/>
      </p:cViewPr>
      <p:guideLst>
        <p:guide orient="horz" pos="2208"/>
        <p:guide pos="2928"/>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C54A42-33E0-4380-AF1B-E716C52993F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9D4F697-99B5-4378-93D9-0E133C94E67C}">
      <dgm:prSet phldrT="[Text]"/>
      <dgm:spPr>
        <a:solidFill>
          <a:schemeClr val="accent5">
            <a:lumMod val="60000"/>
            <a:lumOff val="40000"/>
          </a:schemeClr>
        </a:solidFill>
        <a:ln>
          <a:noFill/>
        </a:ln>
      </dgm:spPr>
      <dgm:t>
        <a:bodyPr/>
        <a:lstStyle/>
        <a:p>
          <a:r>
            <a:rPr lang="en-US" baseline="0" dirty="0" smtClean="0">
              <a:solidFill>
                <a:schemeClr val="tx1"/>
              </a:solidFill>
            </a:rPr>
            <a:t>Software architecture</a:t>
          </a:r>
          <a:endParaRPr lang="en-US" baseline="0" dirty="0">
            <a:solidFill>
              <a:schemeClr val="tx1"/>
            </a:solidFill>
          </a:endParaRPr>
        </a:p>
      </dgm:t>
    </dgm:pt>
    <dgm:pt modelId="{2B8A4DC2-0CED-46C8-9060-6AE390C74F49}" type="parTrans" cxnId="{B9A9B5D0-FAB6-449D-8F34-7B71A1117D91}">
      <dgm:prSet/>
      <dgm:spPr/>
      <dgm:t>
        <a:bodyPr/>
        <a:lstStyle/>
        <a:p>
          <a:endParaRPr lang="en-US"/>
        </a:p>
      </dgm:t>
    </dgm:pt>
    <dgm:pt modelId="{DEEC6F66-26A8-455A-9FD7-B32E54C0449A}" type="sibTrans" cxnId="{B9A9B5D0-FAB6-449D-8F34-7B71A1117D91}">
      <dgm:prSet/>
      <dgm:spPr/>
      <dgm:t>
        <a:bodyPr/>
        <a:lstStyle/>
        <a:p>
          <a:endParaRPr lang="en-US"/>
        </a:p>
      </dgm:t>
    </dgm:pt>
    <dgm:pt modelId="{25016A11-10B1-4794-B818-53948DCC03DF}">
      <dgm:prSet phldrT="[Text]"/>
      <dgm:spPr>
        <a:solidFill>
          <a:schemeClr val="accent5">
            <a:lumMod val="60000"/>
            <a:lumOff val="40000"/>
          </a:schemeClr>
        </a:solidFill>
        <a:ln>
          <a:noFill/>
        </a:ln>
      </dgm:spPr>
      <dgm:t>
        <a:bodyPr/>
        <a:lstStyle/>
        <a:p>
          <a:r>
            <a:rPr lang="en-US" baseline="0" dirty="0" smtClean="0">
              <a:solidFill>
                <a:schemeClr val="tx1"/>
              </a:solidFill>
            </a:rPr>
            <a:t>External input data</a:t>
          </a:r>
          <a:endParaRPr lang="en-US" baseline="0" dirty="0">
            <a:solidFill>
              <a:schemeClr val="tx1"/>
            </a:solidFill>
          </a:endParaRPr>
        </a:p>
      </dgm:t>
    </dgm:pt>
    <dgm:pt modelId="{48E139AD-9B02-4B99-B77B-B457D78B8E0D}" type="parTrans" cxnId="{04446D22-3C70-41A8-8121-C7E118865A76}">
      <dgm:prSet/>
      <dgm:spPr>
        <a:ln>
          <a:solidFill>
            <a:schemeClr val="accent5">
              <a:lumMod val="60000"/>
              <a:lumOff val="40000"/>
            </a:schemeClr>
          </a:solidFill>
        </a:ln>
      </dgm:spPr>
      <dgm:t>
        <a:bodyPr/>
        <a:lstStyle/>
        <a:p>
          <a:endParaRPr lang="en-US"/>
        </a:p>
      </dgm:t>
    </dgm:pt>
    <dgm:pt modelId="{1FB6D819-EDF6-4721-931C-A270709E0644}" type="sibTrans" cxnId="{04446D22-3C70-41A8-8121-C7E118865A76}">
      <dgm:prSet/>
      <dgm:spPr/>
      <dgm:t>
        <a:bodyPr/>
        <a:lstStyle/>
        <a:p>
          <a:endParaRPr lang="en-US"/>
        </a:p>
      </dgm:t>
    </dgm:pt>
    <dgm:pt modelId="{ECE3ECDC-F8C5-4D8A-803E-5F61A39B4BE9}">
      <dgm:prSet phldrT="[Text]"/>
      <dgm:spPr>
        <a:solidFill>
          <a:schemeClr val="accent5">
            <a:lumMod val="60000"/>
            <a:lumOff val="40000"/>
          </a:schemeClr>
        </a:solidFill>
        <a:ln>
          <a:noFill/>
        </a:ln>
      </dgm:spPr>
      <dgm:t>
        <a:bodyPr/>
        <a:lstStyle/>
        <a:p>
          <a:r>
            <a:rPr lang="en-US" baseline="0" dirty="0" smtClean="0">
              <a:solidFill>
                <a:schemeClr val="tx1"/>
              </a:solidFill>
              <a:effectLst/>
            </a:rPr>
            <a:t>Software elements</a:t>
          </a:r>
        </a:p>
        <a:p>
          <a:r>
            <a:rPr lang="en-US" baseline="0" dirty="0" smtClean="0">
              <a:solidFill>
                <a:schemeClr val="tx1"/>
              </a:solidFill>
              <a:effectLst/>
            </a:rPr>
            <a:t>(code)</a:t>
          </a:r>
          <a:endParaRPr lang="en-US" baseline="0" dirty="0">
            <a:solidFill>
              <a:schemeClr val="tx1"/>
            </a:solidFill>
          </a:endParaRPr>
        </a:p>
      </dgm:t>
    </dgm:pt>
    <dgm:pt modelId="{0F7D94FD-007F-4749-8950-D0AD2BAC62B6}" type="parTrans" cxnId="{8BC1368C-5906-41BA-A873-845D4272111B}">
      <dgm:prSet/>
      <dgm:spPr>
        <a:ln>
          <a:solidFill>
            <a:schemeClr val="accent5">
              <a:lumMod val="60000"/>
              <a:lumOff val="40000"/>
            </a:schemeClr>
          </a:solidFill>
        </a:ln>
      </dgm:spPr>
      <dgm:t>
        <a:bodyPr/>
        <a:lstStyle/>
        <a:p>
          <a:endParaRPr lang="en-US"/>
        </a:p>
      </dgm:t>
    </dgm:pt>
    <dgm:pt modelId="{B8AC338E-58ED-40CD-8E14-3E4269F0A0EE}" type="sibTrans" cxnId="{8BC1368C-5906-41BA-A873-845D4272111B}">
      <dgm:prSet/>
      <dgm:spPr/>
      <dgm:t>
        <a:bodyPr/>
        <a:lstStyle/>
        <a:p>
          <a:endParaRPr lang="en-US"/>
        </a:p>
      </dgm:t>
    </dgm:pt>
    <dgm:pt modelId="{1AFEFB66-DF0A-4C56-ADD3-EC3B0BC55CCD}">
      <dgm:prSet phldrT="[Text]"/>
      <dgm:spPr>
        <a:solidFill>
          <a:schemeClr val="accent5">
            <a:lumMod val="60000"/>
            <a:lumOff val="40000"/>
          </a:schemeClr>
        </a:solidFill>
        <a:ln>
          <a:noFill/>
        </a:ln>
      </dgm:spPr>
      <dgm:t>
        <a:bodyPr/>
        <a:lstStyle/>
        <a:p>
          <a:r>
            <a:rPr lang="en-US" baseline="0" dirty="0" smtClean="0">
              <a:solidFill>
                <a:schemeClr val="tx1"/>
              </a:solidFill>
              <a:effectLst/>
            </a:rPr>
            <a:t>Output products </a:t>
          </a:r>
          <a:endParaRPr lang="en-US" baseline="0" dirty="0">
            <a:solidFill>
              <a:schemeClr val="tx1"/>
            </a:solidFill>
          </a:endParaRPr>
        </a:p>
      </dgm:t>
    </dgm:pt>
    <dgm:pt modelId="{6BDD3C92-F469-405E-8719-37C598467645}" type="parTrans" cxnId="{91105129-7D8D-4769-A672-6CD1250F056E}">
      <dgm:prSet/>
      <dgm:spPr>
        <a:ln>
          <a:solidFill>
            <a:schemeClr val="accent5">
              <a:lumMod val="60000"/>
              <a:lumOff val="40000"/>
            </a:schemeClr>
          </a:solidFill>
        </a:ln>
      </dgm:spPr>
      <dgm:t>
        <a:bodyPr/>
        <a:lstStyle/>
        <a:p>
          <a:endParaRPr lang="en-US"/>
        </a:p>
      </dgm:t>
    </dgm:pt>
    <dgm:pt modelId="{C13C0221-77E6-4F6C-BB95-44A511E4D7A7}" type="sibTrans" cxnId="{91105129-7D8D-4769-A672-6CD1250F056E}">
      <dgm:prSet/>
      <dgm:spPr/>
      <dgm:t>
        <a:bodyPr/>
        <a:lstStyle/>
        <a:p>
          <a:endParaRPr lang="en-US"/>
        </a:p>
      </dgm:t>
    </dgm:pt>
    <dgm:pt modelId="{4833E4B1-1273-45A9-A4DE-09C766E18C53}" type="pres">
      <dgm:prSet presAssocID="{A8C54A42-33E0-4380-AF1B-E716C52993F5}" presName="hierChild1" presStyleCnt="0">
        <dgm:presLayoutVars>
          <dgm:orgChart val="1"/>
          <dgm:chPref val="1"/>
          <dgm:dir/>
          <dgm:animOne val="branch"/>
          <dgm:animLvl val="lvl"/>
          <dgm:resizeHandles/>
        </dgm:presLayoutVars>
      </dgm:prSet>
      <dgm:spPr/>
      <dgm:t>
        <a:bodyPr/>
        <a:lstStyle/>
        <a:p>
          <a:endParaRPr lang="en-US"/>
        </a:p>
      </dgm:t>
    </dgm:pt>
    <dgm:pt modelId="{DB5EC95B-ADA1-4F59-B704-02B9DBEA0BB8}" type="pres">
      <dgm:prSet presAssocID="{69D4F697-99B5-4378-93D9-0E133C94E67C}" presName="hierRoot1" presStyleCnt="0">
        <dgm:presLayoutVars>
          <dgm:hierBranch val="init"/>
        </dgm:presLayoutVars>
      </dgm:prSet>
      <dgm:spPr/>
    </dgm:pt>
    <dgm:pt modelId="{6ACF287E-4799-48C6-88FC-6D2D1FC24398}" type="pres">
      <dgm:prSet presAssocID="{69D4F697-99B5-4378-93D9-0E133C94E67C}" presName="rootComposite1" presStyleCnt="0"/>
      <dgm:spPr/>
    </dgm:pt>
    <dgm:pt modelId="{BFBE0C6B-8A09-4946-B009-9E7783056E51}" type="pres">
      <dgm:prSet presAssocID="{69D4F697-99B5-4378-93D9-0E133C94E67C}" presName="rootText1" presStyleLbl="node0" presStyleIdx="0" presStyleCnt="1">
        <dgm:presLayoutVars>
          <dgm:chPref val="3"/>
        </dgm:presLayoutVars>
      </dgm:prSet>
      <dgm:spPr/>
      <dgm:t>
        <a:bodyPr/>
        <a:lstStyle/>
        <a:p>
          <a:endParaRPr lang="en-US"/>
        </a:p>
      </dgm:t>
    </dgm:pt>
    <dgm:pt modelId="{0835430D-462E-446F-8773-B5933FE0C234}" type="pres">
      <dgm:prSet presAssocID="{69D4F697-99B5-4378-93D9-0E133C94E67C}" presName="rootConnector1" presStyleLbl="node1" presStyleIdx="0" presStyleCnt="0"/>
      <dgm:spPr/>
      <dgm:t>
        <a:bodyPr/>
        <a:lstStyle/>
        <a:p>
          <a:endParaRPr lang="en-US"/>
        </a:p>
      </dgm:t>
    </dgm:pt>
    <dgm:pt modelId="{C999ED82-070E-4CD0-A843-43FDBD07563B}" type="pres">
      <dgm:prSet presAssocID="{69D4F697-99B5-4378-93D9-0E133C94E67C}" presName="hierChild2" presStyleCnt="0"/>
      <dgm:spPr/>
    </dgm:pt>
    <dgm:pt modelId="{92DD6E2A-869C-483C-A8C6-879782AB4386}" type="pres">
      <dgm:prSet presAssocID="{48E139AD-9B02-4B99-B77B-B457D78B8E0D}" presName="Name37" presStyleLbl="parChTrans1D2" presStyleIdx="0" presStyleCnt="3"/>
      <dgm:spPr/>
      <dgm:t>
        <a:bodyPr/>
        <a:lstStyle/>
        <a:p>
          <a:endParaRPr lang="en-US"/>
        </a:p>
      </dgm:t>
    </dgm:pt>
    <dgm:pt modelId="{C91972F4-0628-43D5-B85C-83D585F914BB}" type="pres">
      <dgm:prSet presAssocID="{25016A11-10B1-4794-B818-53948DCC03DF}" presName="hierRoot2" presStyleCnt="0">
        <dgm:presLayoutVars>
          <dgm:hierBranch val="init"/>
        </dgm:presLayoutVars>
      </dgm:prSet>
      <dgm:spPr/>
    </dgm:pt>
    <dgm:pt modelId="{437F5578-E00E-4544-B9C6-0561082B9A35}" type="pres">
      <dgm:prSet presAssocID="{25016A11-10B1-4794-B818-53948DCC03DF}" presName="rootComposite" presStyleCnt="0"/>
      <dgm:spPr/>
    </dgm:pt>
    <dgm:pt modelId="{71E08D0B-6C9D-4137-AF6A-8B5206FFF218}" type="pres">
      <dgm:prSet presAssocID="{25016A11-10B1-4794-B818-53948DCC03DF}" presName="rootText" presStyleLbl="node2" presStyleIdx="0" presStyleCnt="3">
        <dgm:presLayoutVars>
          <dgm:chPref val="3"/>
        </dgm:presLayoutVars>
      </dgm:prSet>
      <dgm:spPr/>
      <dgm:t>
        <a:bodyPr/>
        <a:lstStyle/>
        <a:p>
          <a:endParaRPr lang="en-US"/>
        </a:p>
      </dgm:t>
    </dgm:pt>
    <dgm:pt modelId="{2D55CDAA-EDA6-4502-9A68-06DE1D765796}" type="pres">
      <dgm:prSet presAssocID="{25016A11-10B1-4794-B818-53948DCC03DF}" presName="rootConnector" presStyleLbl="node2" presStyleIdx="0" presStyleCnt="3"/>
      <dgm:spPr/>
      <dgm:t>
        <a:bodyPr/>
        <a:lstStyle/>
        <a:p>
          <a:endParaRPr lang="en-US"/>
        </a:p>
      </dgm:t>
    </dgm:pt>
    <dgm:pt modelId="{F8640F62-FB04-4DCC-B0A1-0D18916DC87C}" type="pres">
      <dgm:prSet presAssocID="{25016A11-10B1-4794-B818-53948DCC03DF}" presName="hierChild4" presStyleCnt="0"/>
      <dgm:spPr/>
    </dgm:pt>
    <dgm:pt modelId="{502431AB-550C-4ED2-A408-7F638F13E2FF}" type="pres">
      <dgm:prSet presAssocID="{25016A11-10B1-4794-B818-53948DCC03DF}" presName="hierChild5" presStyleCnt="0"/>
      <dgm:spPr/>
    </dgm:pt>
    <dgm:pt modelId="{045C35CF-768E-4470-BF2E-F947CB892F31}" type="pres">
      <dgm:prSet presAssocID="{0F7D94FD-007F-4749-8950-D0AD2BAC62B6}" presName="Name37" presStyleLbl="parChTrans1D2" presStyleIdx="1" presStyleCnt="3"/>
      <dgm:spPr/>
      <dgm:t>
        <a:bodyPr/>
        <a:lstStyle/>
        <a:p>
          <a:endParaRPr lang="en-US"/>
        </a:p>
      </dgm:t>
    </dgm:pt>
    <dgm:pt modelId="{B5ED55FF-0607-4C61-9254-7A65CFB32A35}" type="pres">
      <dgm:prSet presAssocID="{ECE3ECDC-F8C5-4D8A-803E-5F61A39B4BE9}" presName="hierRoot2" presStyleCnt="0">
        <dgm:presLayoutVars>
          <dgm:hierBranch val="init"/>
        </dgm:presLayoutVars>
      </dgm:prSet>
      <dgm:spPr/>
    </dgm:pt>
    <dgm:pt modelId="{A32F88DE-BBF7-4813-A325-D862F0F88D3A}" type="pres">
      <dgm:prSet presAssocID="{ECE3ECDC-F8C5-4D8A-803E-5F61A39B4BE9}" presName="rootComposite" presStyleCnt="0"/>
      <dgm:spPr/>
    </dgm:pt>
    <dgm:pt modelId="{5C25CECA-43A9-4BAA-B626-499358E10014}" type="pres">
      <dgm:prSet presAssocID="{ECE3ECDC-F8C5-4D8A-803E-5F61A39B4BE9}" presName="rootText" presStyleLbl="node2" presStyleIdx="1" presStyleCnt="3">
        <dgm:presLayoutVars>
          <dgm:chPref val="3"/>
        </dgm:presLayoutVars>
      </dgm:prSet>
      <dgm:spPr/>
      <dgm:t>
        <a:bodyPr/>
        <a:lstStyle/>
        <a:p>
          <a:endParaRPr lang="en-US"/>
        </a:p>
      </dgm:t>
    </dgm:pt>
    <dgm:pt modelId="{D227FF2A-53EC-4DE7-8011-11034C8C9EF3}" type="pres">
      <dgm:prSet presAssocID="{ECE3ECDC-F8C5-4D8A-803E-5F61A39B4BE9}" presName="rootConnector" presStyleLbl="node2" presStyleIdx="1" presStyleCnt="3"/>
      <dgm:spPr/>
      <dgm:t>
        <a:bodyPr/>
        <a:lstStyle/>
        <a:p>
          <a:endParaRPr lang="en-US"/>
        </a:p>
      </dgm:t>
    </dgm:pt>
    <dgm:pt modelId="{F688DF60-C0B4-4C3F-A237-BD33B30F92AD}" type="pres">
      <dgm:prSet presAssocID="{ECE3ECDC-F8C5-4D8A-803E-5F61A39B4BE9}" presName="hierChild4" presStyleCnt="0"/>
      <dgm:spPr/>
    </dgm:pt>
    <dgm:pt modelId="{7849FA8C-0E0C-4F3A-B408-CB9C85E49159}" type="pres">
      <dgm:prSet presAssocID="{ECE3ECDC-F8C5-4D8A-803E-5F61A39B4BE9}" presName="hierChild5" presStyleCnt="0"/>
      <dgm:spPr/>
    </dgm:pt>
    <dgm:pt modelId="{AAA9CDE2-F647-4E12-BBB2-F08D05DE9B65}" type="pres">
      <dgm:prSet presAssocID="{6BDD3C92-F469-405E-8719-37C598467645}" presName="Name37" presStyleLbl="parChTrans1D2" presStyleIdx="2" presStyleCnt="3"/>
      <dgm:spPr/>
      <dgm:t>
        <a:bodyPr/>
        <a:lstStyle/>
        <a:p>
          <a:endParaRPr lang="en-US"/>
        </a:p>
      </dgm:t>
    </dgm:pt>
    <dgm:pt modelId="{62892692-5D90-4D1B-AB70-39ED4DABF6CD}" type="pres">
      <dgm:prSet presAssocID="{1AFEFB66-DF0A-4C56-ADD3-EC3B0BC55CCD}" presName="hierRoot2" presStyleCnt="0">
        <dgm:presLayoutVars>
          <dgm:hierBranch val="init"/>
        </dgm:presLayoutVars>
      </dgm:prSet>
      <dgm:spPr/>
    </dgm:pt>
    <dgm:pt modelId="{668EBCDA-37A4-4EF5-BDE9-CA95DCFF580C}" type="pres">
      <dgm:prSet presAssocID="{1AFEFB66-DF0A-4C56-ADD3-EC3B0BC55CCD}" presName="rootComposite" presStyleCnt="0"/>
      <dgm:spPr/>
    </dgm:pt>
    <dgm:pt modelId="{ADE3BAE7-4B21-498D-974A-63ABAE1249D4}" type="pres">
      <dgm:prSet presAssocID="{1AFEFB66-DF0A-4C56-ADD3-EC3B0BC55CCD}" presName="rootText" presStyleLbl="node2" presStyleIdx="2" presStyleCnt="3">
        <dgm:presLayoutVars>
          <dgm:chPref val="3"/>
        </dgm:presLayoutVars>
      </dgm:prSet>
      <dgm:spPr/>
      <dgm:t>
        <a:bodyPr/>
        <a:lstStyle/>
        <a:p>
          <a:endParaRPr lang="en-US"/>
        </a:p>
      </dgm:t>
    </dgm:pt>
    <dgm:pt modelId="{D65D2A80-2DA8-4B69-9149-0BD79A9AD69B}" type="pres">
      <dgm:prSet presAssocID="{1AFEFB66-DF0A-4C56-ADD3-EC3B0BC55CCD}" presName="rootConnector" presStyleLbl="node2" presStyleIdx="2" presStyleCnt="3"/>
      <dgm:spPr/>
      <dgm:t>
        <a:bodyPr/>
        <a:lstStyle/>
        <a:p>
          <a:endParaRPr lang="en-US"/>
        </a:p>
      </dgm:t>
    </dgm:pt>
    <dgm:pt modelId="{66217EEF-9BFA-46B1-94AF-4C6F3355902C}" type="pres">
      <dgm:prSet presAssocID="{1AFEFB66-DF0A-4C56-ADD3-EC3B0BC55CCD}" presName="hierChild4" presStyleCnt="0"/>
      <dgm:spPr/>
    </dgm:pt>
    <dgm:pt modelId="{88436E4A-9A2A-4C36-A07C-0743DAB2CB4C}" type="pres">
      <dgm:prSet presAssocID="{1AFEFB66-DF0A-4C56-ADD3-EC3B0BC55CCD}" presName="hierChild5" presStyleCnt="0"/>
      <dgm:spPr/>
    </dgm:pt>
    <dgm:pt modelId="{07EF647A-71A3-4F1C-A5E9-791A188D83E1}" type="pres">
      <dgm:prSet presAssocID="{69D4F697-99B5-4378-93D9-0E133C94E67C}" presName="hierChild3" presStyleCnt="0"/>
      <dgm:spPr/>
    </dgm:pt>
  </dgm:ptLst>
  <dgm:cxnLst>
    <dgm:cxn modelId="{1540F3E3-48F7-4CB0-8DAD-714CA740F31B}" type="presOf" srcId="{6BDD3C92-F469-405E-8719-37C598467645}" destId="{AAA9CDE2-F647-4E12-BBB2-F08D05DE9B65}" srcOrd="0" destOrd="0" presId="urn:microsoft.com/office/officeart/2005/8/layout/orgChart1"/>
    <dgm:cxn modelId="{A47A60D6-0144-4A7E-BFB9-9B1A29B56821}" type="presOf" srcId="{0F7D94FD-007F-4749-8950-D0AD2BAC62B6}" destId="{045C35CF-768E-4470-BF2E-F947CB892F31}" srcOrd="0" destOrd="0" presId="urn:microsoft.com/office/officeart/2005/8/layout/orgChart1"/>
    <dgm:cxn modelId="{3AE6204B-1D05-4DE1-BC8C-1D861573797D}" type="presOf" srcId="{25016A11-10B1-4794-B818-53948DCC03DF}" destId="{2D55CDAA-EDA6-4502-9A68-06DE1D765796}" srcOrd="1" destOrd="0" presId="urn:microsoft.com/office/officeart/2005/8/layout/orgChart1"/>
    <dgm:cxn modelId="{271E6E55-A609-4D3C-B2F9-E896CB215A31}" type="presOf" srcId="{69D4F697-99B5-4378-93D9-0E133C94E67C}" destId="{BFBE0C6B-8A09-4946-B009-9E7783056E51}" srcOrd="0" destOrd="0" presId="urn:microsoft.com/office/officeart/2005/8/layout/orgChart1"/>
    <dgm:cxn modelId="{91105129-7D8D-4769-A672-6CD1250F056E}" srcId="{69D4F697-99B5-4378-93D9-0E133C94E67C}" destId="{1AFEFB66-DF0A-4C56-ADD3-EC3B0BC55CCD}" srcOrd="2" destOrd="0" parTransId="{6BDD3C92-F469-405E-8719-37C598467645}" sibTransId="{C13C0221-77E6-4F6C-BB95-44A511E4D7A7}"/>
    <dgm:cxn modelId="{D47D83EE-663E-43E6-B94E-E5640C07235E}" type="presOf" srcId="{48E139AD-9B02-4B99-B77B-B457D78B8E0D}" destId="{92DD6E2A-869C-483C-A8C6-879782AB4386}" srcOrd="0" destOrd="0" presId="urn:microsoft.com/office/officeart/2005/8/layout/orgChart1"/>
    <dgm:cxn modelId="{561EEE94-905B-44A4-A6B8-B53C7EB70D5E}" type="presOf" srcId="{A8C54A42-33E0-4380-AF1B-E716C52993F5}" destId="{4833E4B1-1273-45A9-A4DE-09C766E18C53}" srcOrd="0" destOrd="0" presId="urn:microsoft.com/office/officeart/2005/8/layout/orgChart1"/>
    <dgm:cxn modelId="{54D5DDB0-0176-4955-AFB1-10BEBF701570}" type="presOf" srcId="{1AFEFB66-DF0A-4C56-ADD3-EC3B0BC55CCD}" destId="{D65D2A80-2DA8-4B69-9149-0BD79A9AD69B}" srcOrd="1" destOrd="0" presId="urn:microsoft.com/office/officeart/2005/8/layout/orgChart1"/>
    <dgm:cxn modelId="{8BC1368C-5906-41BA-A873-845D4272111B}" srcId="{69D4F697-99B5-4378-93D9-0E133C94E67C}" destId="{ECE3ECDC-F8C5-4D8A-803E-5F61A39B4BE9}" srcOrd="1" destOrd="0" parTransId="{0F7D94FD-007F-4749-8950-D0AD2BAC62B6}" sibTransId="{B8AC338E-58ED-40CD-8E14-3E4269F0A0EE}"/>
    <dgm:cxn modelId="{1ED83D08-B780-4804-9564-5EE37BFE2FB1}" type="presOf" srcId="{69D4F697-99B5-4378-93D9-0E133C94E67C}" destId="{0835430D-462E-446F-8773-B5933FE0C234}" srcOrd="1" destOrd="0" presId="urn:microsoft.com/office/officeart/2005/8/layout/orgChart1"/>
    <dgm:cxn modelId="{B9A9B5D0-FAB6-449D-8F34-7B71A1117D91}" srcId="{A8C54A42-33E0-4380-AF1B-E716C52993F5}" destId="{69D4F697-99B5-4378-93D9-0E133C94E67C}" srcOrd="0" destOrd="0" parTransId="{2B8A4DC2-0CED-46C8-9060-6AE390C74F49}" sibTransId="{DEEC6F66-26A8-455A-9FD7-B32E54C0449A}"/>
    <dgm:cxn modelId="{F5B4DB1F-BF6F-4B38-B8C1-DB33F46074BC}" type="presOf" srcId="{ECE3ECDC-F8C5-4D8A-803E-5F61A39B4BE9}" destId="{D227FF2A-53EC-4DE7-8011-11034C8C9EF3}" srcOrd="1" destOrd="0" presId="urn:microsoft.com/office/officeart/2005/8/layout/orgChart1"/>
    <dgm:cxn modelId="{04446D22-3C70-41A8-8121-C7E118865A76}" srcId="{69D4F697-99B5-4378-93D9-0E133C94E67C}" destId="{25016A11-10B1-4794-B818-53948DCC03DF}" srcOrd="0" destOrd="0" parTransId="{48E139AD-9B02-4B99-B77B-B457D78B8E0D}" sibTransId="{1FB6D819-EDF6-4721-931C-A270709E0644}"/>
    <dgm:cxn modelId="{852C2542-A80A-4C77-B749-F078FEEA79E1}" type="presOf" srcId="{25016A11-10B1-4794-B818-53948DCC03DF}" destId="{71E08D0B-6C9D-4137-AF6A-8B5206FFF218}" srcOrd="0" destOrd="0" presId="urn:microsoft.com/office/officeart/2005/8/layout/orgChart1"/>
    <dgm:cxn modelId="{B41D3FE5-C016-42D8-A55E-6FC5798FC2D4}" type="presOf" srcId="{1AFEFB66-DF0A-4C56-ADD3-EC3B0BC55CCD}" destId="{ADE3BAE7-4B21-498D-974A-63ABAE1249D4}" srcOrd="0" destOrd="0" presId="urn:microsoft.com/office/officeart/2005/8/layout/orgChart1"/>
    <dgm:cxn modelId="{D9651403-4C9C-4BE3-BE01-3F794CEC41B2}" type="presOf" srcId="{ECE3ECDC-F8C5-4D8A-803E-5F61A39B4BE9}" destId="{5C25CECA-43A9-4BAA-B626-499358E10014}" srcOrd="0" destOrd="0" presId="urn:microsoft.com/office/officeart/2005/8/layout/orgChart1"/>
    <dgm:cxn modelId="{842E0DAD-3DA3-4D07-9C54-4486544ABC20}" type="presParOf" srcId="{4833E4B1-1273-45A9-A4DE-09C766E18C53}" destId="{DB5EC95B-ADA1-4F59-B704-02B9DBEA0BB8}" srcOrd="0" destOrd="0" presId="urn:microsoft.com/office/officeart/2005/8/layout/orgChart1"/>
    <dgm:cxn modelId="{8F6AC952-2CAB-4644-B24F-3DCC359F1CA3}" type="presParOf" srcId="{DB5EC95B-ADA1-4F59-B704-02B9DBEA0BB8}" destId="{6ACF287E-4799-48C6-88FC-6D2D1FC24398}" srcOrd="0" destOrd="0" presId="urn:microsoft.com/office/officeart/2005/8/layout/orgChart1"/>
    <dgm:cxn modelId="{0E7F88E7-A772-4ED2-A30A-033FE75187C7}" type="presParOf" srcId="{6ACF287E-4799-48C6-88FC-6D2D1FC24398}" destId="{BFBE0C6B-8A09-4946-B009-9E7783056E51}" srcOrd="0" destOrd="0" presId="urn:microsoft.com/office/officeart/2005/8/layout/orgChart1"/>
    <dgm:cxn modelId="{8F0D82D7-0382-4444-8C75-BB83028266D2}" type="presParOf" srcId="{6ACF287E-4799-48C6-88FC-6D2D1FC24398}" destId="{0835430D-462E-446F-8773-B5933FE0C234}" srcOrd="1" destOrd="0" presId="urn:microsoft.com/office/officeart/2005/8/layout/orgChart1"/>
    <dgm:cxn modelId="{AE103932-59DE-44AE-BFC4-99D91F80C32E}" type="presParOf" srcId="{DB5EC95B-ADA1-4F59-B704-02B9DBEA0BB8}" destId="{C999ED82-070E-4CD0-A843-43FDBD07563B}" srcOrd="1" destOrd="0" presId="urn:microsoft.com/office/officeart/2005/8/layout/orgChart1"/>
    <dgm:cxn modelId="{185388A6-1415-4C8C-8C99-94DAE20E5272}" type="presParOf" srcId="{C999ED82-070E-4CD0-A843-43FDBD07563B}" destId="{92DD6E2A-869C-483C-A8C6-879782AB4386}" srcOrd="0" destOrd="0" presId="urn:microsoft.com/office/officeart/2005/8/layout/orgChart1"/>
    <dgm:cxn modelId="{70BC149F-0511-49C9-8F1B-C5F5B0B0185F}" type="presParOf" srcId="{C999ED82-070E-4CD0-A843-43FDBD07563B}" destId="{C91972F4-0628-43D5-B85C-83D585F914BB}" srcOrd="1" destOrd="0" presId="urn:microsoft.com/office/officeart/2005/8/layout/orgChart1"/>
    <dgm:cxn modelId="{3E26C76E-62AA-4CC9-BA05-64235EBF9DD9}" type="presParOf" srcId="{C91972F4-0628-43D5-B85C-83D585F914BB}" destId="{437F5578-E00E-4544-B9C6-0561082B9A35}" srcOrd="0" destOrd="0" presId="urn:microsoft.com/office/officeart/2005/8/layout/orgChart1"/>
    <dgm:cxn modelId="{30165FAC-53B4-4D72-8035-47ED2384CD5A}" type="presParOf" srcId="{437F5578-E00E-4544-B9C6-0561082B9A35}" destId="{71E08D0B-6C9D-4137-AF6A-8B5206FFF218}" srcOrd="0" destOrd="0" presId="urn:microsoft.com/office/officeart/2005/8/layout/orgChart1"/>
    <dgm:cxn modelId="{AEE15CC2-4626-4E9A-8325-8985180F73DB}" type="presParOf" srcId="{437F5578-E00E-4544-B9C6-0561082B9A35}" destId="{2D55CDAA-EDA6-4502-9A68-06DE1D765796}" srcOrd="1" destOrd="0" presId="urn:microsoft.com/office/officeart/2005/8/layout/orgChart1"/>
    <dgm:cxn modelId="{EE068E99-2BD5-4351-BBFC-0EE31717D2A4}" type="presParOf" srcId="{C91972F4-0628-43D5-B85C-83D585F914BB}" destId="{F8640F62-FB04-4DCC-B0A1-0D18916DC87C}" srcOrd="1" destOrd="0" presId="urn:microsoft.com/office/officeart/2005/8/layout/orgChart1"/>
    <dgm:cxn modelId="{B21B2C07-5901-48A4-8430-ED9A1D38E974}" type="presParOf" srcId="{C91972F4-0628-43D5-B85C-83D585F914BB}" destId="{502431AB-550C-4ED2-A408-7F638F13E2FF}" srcOrd="2" destOrd="0" presId="urn:microsoft.com/office/officeart/2005/8/layout/orgChart1"/>
    <dgm:cxn modelId="{7FD15F9D-9881-41E5-BAEF-90AEECA0CFC0}" type="presParOf" srcId="{C999ED82-070E-4CD0-A843-43FDBD07563B}" destId="{045C35CF-768E-4470-BF2E-F947CB892F31}" srcOrd="2" destOrd="0" presId="urn:microsoft.com/office/officeart/2005/8/layout/orgChart1"/>
    <dgm:cxn modelId="{208DC4B3-FD9E-4C21-A442-AFAB5C8D020D}" type="presParOf" srcId="{C999ED82-070E-4CD0-A843-43FDBD07563B}" destId="{B5ED55FF-0607-4C61-9254-7A65CFB32A35}" srcOrd="3" destOrd="0" presId="urn:microsoft.com/office/officeart/2005/8/layout/orgChart1"/>
    <dgm:cxn modelId="{13F0E4A4-2359-4FA6-8383-4F1AC7F7EB7B}" type="presParOf" srcId="{B5ED55FF-0607-4C61-9254-7A65CFB32A35}" destId="{A32F88DE-BBF7-4813-A325-D862F0F88D3A}" srcOrd="0" destOrd="0" presId="urn:microsoft.com/office/officeart/2005/8/layout/orgChart1"/>
    <dgm:cxn modelId="{BB05E75C-FDA2-457D-BC85-8DA9E77FD58D}" type="presParOf" srcId="{A32F88DE-BBF7-4813-A325-D862F0F88D3A}" destId="{5C25CECA-43A9-4BAA-B626-499358E10014}" srcOrd="0" destOrd="0" presId="urn:microsoft.com/office/officeart/2005/8/layout/orgChart1"/>
    <dgm:cxn modelId="{EC4AA7EC-A21C-4C93-B57C-4533D1CFAC89}" type="presParOf" srcId="{A32F88DE-BBF7-4813-A325-D862F0F88D3A}" destId="{D227FF2A-53EC-4DE7-8011-11034C8C9EF3}" srcOrd="1" destOrd="0" presId="urn:microsoft.com/office/officeart/2005/8/layout/orgChart1"/>
    <dgm:cxn modelId="{A758D53C-33AF-4B62-A0B8-2C9E0CB1C36A}" type="presParOf" srcId="{B5ED55FF-0607-4C61-9254-7A65CFB32A35}" destId="{F688DF60-C0B4-4C3F-A237-BD33B30F92AD}" srcOrd="1" destOrd="0" presId="urn:microsoft.com/office/officeart/2005/8/layout/orgChart1"/>
    <dgm:cxn modelId="{E83DBF27-1514-4749-8AE0-5F9BFC81A004}" type="presParOf" srcId="{B5ED55FF-0607-4C61-9254-7A65CFB32A35}" destId="{7849FA8C-0E0C-4F3A-B408-CB9C85E49159}" srcOrd="2" destOrd="0" presId="urn:microsoft.com/office/officeart/2005/8/layout/orgChart1"/>
    <dgm:cxn modelId="{D0988D77-8BA5-4908-8FED-683B87D7F80B}" type="presParOf" srcId="{C999ED82-070E-4CD0-A843-43FDBD07563B}" destId="{AAA9CDE2-F647-4E12-BBB2-F08D05DE9B65}" srcOrd="4" destOrd="0" presId="urn:microsoft.com/office/officeart/2005/8/layout/orgChart1"/>
    <dgm:cxn modelId="{7991AF8E-A68D-43E1-911E-0275A9AF992D}" type="presParOf" srcId="{C999ED82-070E-4CD0-A843-43FDBD07563B}" destId="{62892692-5D90-4D1B-AB70-39ED4DABF6CD}" srcOrd="5" destOrd="0" presId="urn:microsoft.com/office/officeart/2005/8/layout/orgChart1"/>
    <dgm:cxn modelId="{5756050D-40EA-4FF7-BF29-4B02925AEBFF}" type="presParOf" srcId="{62892692-5D90-4D1B-AB70-39ED4DABF6CD}" destId="{668EBCDA-37A4-4EF5-BDE9-CA95DCFF580C}" srcOrd="0" destOrd="0" presId="urn:microsoft.com/office/officeart/2005/8/layout/orgChart1"/>
    <dgm:cxn modelId="{D025728E-6BAC-4BCE-AE49-2425C5AA8E13}" type="presParOf" srcId="{668EBCDA-37A4-4EF5-BDE9-CA95DCFF580C}" destId="{ADE3BAE7-4B21-498D-974A-63ABAE1249D4}" srcOrd="0" destOrd="0" presId="urn:microsoft.com/office/officeart/2005/8/layout/orgChart1"/>
    <dgm:cxn modelId="{508FA190-70AC-4BE6-8260-020505741066}" type="presParOf" srcId="{668EBCDA-37A4-4EF5-BDE9-CA95DCFF580C}" destId="{D65D2A80-2DA8-4B69-9149-0BD79A9AD69B}" srcOrd="1" destOrd="0" presId="urn:microsoft.com/office/officeart/2005/8/layout/orgChart1"/>
    <dgm:cxn modelId="{B0F35280-D1C7-42BD-B24A-566641224536}" type="presParOf" srcId="{62892692-5D90-4D1B-AB70-39ED4DABF6CD}" destId="{66217EEF-9BFA-46B1-94AF-4C6F3355902C}" srcOrd="1" destOrd="0" presId="urn:microsoft.com/office/officeart/2005/8/layout/orgChart1"/>
    <dgm:cxn modelId="{F8732C07-8E34-4E56-8A10-6EEE96E7D199}" type="presParOf" srcId="{62892692-5D90-4D1B-AB70-39ED4DABF6CD}" destId="{88436E4A-9A2A-4C36-A07C-0743DAB2CB4C}" srcOrd="2" destOrd="0" presId="urn:microsoft.com/office/officeart/2005/8/layout/orgChart1"/>
    <dgm:cxn modelId="{431CFD03-C955-4D01-B996-AD780E533CE3}" type="presParOf" srcId="{DB5EC95B-ADA1-4F59-B704-02B9DBEA0BB8}" destId="{07EF647A-71A3-4F1C-A5E9-791A188D83E1}" srcOrd="2" destOrd="0" presId="urn:microsoft.com/office/officeart/2005/8/layout/orgChart1"/>
  </dgm:cxnLst>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AA9CDE2-F647-4E12-BBB2-F08D05DE9B65}">
      <dsp:nvSpPr>
        <dsp:cNvPr id="0" name=""/>
        <dsp:cNvSpPr/>
      </dsp:nvSpPr>
      <dsp:spPr>
        <a:xfrm>
          <a:off x="4114799" y="2277051"/>
          <a:ext cx="2911251" cy="505258"/>
        </a:xfrm>
        <a:custGeom>
          <a:avLst/>
          <a:gdLst/>
          <a:ahLst/>
          <a:cxnLst/>
          <a:rect l="0" t="0" r="0" b="0"/>
          <a:pathLst>
            <a:path>
              <a:moveTo>
                <a:pt x="0" y="0"/>
              </a:moveTo>
              <a:lnTo>
                <a:pt x="0" y="252629"/>
              </a:lnTo>
              <a:lnTo>
                <a:pt x="2911251" y="252629"/>
              </a:lnTo>
              <a:lnTo>
                <a:pt x="2911251" y="505258"/>
              </a:lnTo>
            </a:path>
          </a:pathLst>
        </a:custGeom>
        <a:noFill/>
        <a:ln w="25400" cap="flat" cmpd="sng" algn="ctr">
          <a:solidFill>
            <a:schemeClr val="accent5">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045C35CF-768E-4470-BF2E-F947CB892F31}">
      <dsp:nvSpPr>
        <dsp:cNvPr id="0" name=""/>
        <dsp:cNvSpPr/>
      </dsp:nvSpPr>
      <dsp:spPr>
        <a:xfrm>
          <a:off x="4069079" y="2277051"/>
          <a:ext cx="91440" cy="505258"/>
        </a:xfrm>
        <a:custGeom>
          <a:avLst/>
          <a:gdLst/>
          <a:ahLst/>
          <a:cxnLst/>
          <a:rect l="0" t="0" r="0" b="0"/>
          <a:pathLst>
            <a:path>
              <a:moveTo>
                <a:pt x="45720" y="0"/>
              </a:moveTo>
              <a:lnTo>
                <a:pt x="45720" y="505258"/>
              </a:lnTo>
            </a:path>
          </a:pathLst>
        </a:custGeom>
        <a:noFill/>
        <a:ln w="25400" cap="flat" cmpd="sng" algn="ctr">
          <a:solidFill>
            <a:schemeClr val="accent5">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92DD6E2A-869C-483C-A8C6-879782AB4386}">
      <dsp:nvSpPr>
        <dsp:cNvPr id="0" name=""/>
        <dsp:cNvSpPr/>
      </dsp:nvSpPr>
      <dsp:spPr>
        <a:xfrm>
          <a:off x="1203548" y="2277051"/>
          <a:ext cx="2911251" cy="505258"/>
        </a:xfrm>
        <a:custGeom>
          <a:avLst/>
          <a:gdLst/>
          <a:ahLst/>
          <a:cxnLst/>
          <a:rect l="0" t="0" r="0" b="0"/>
          <a:pathLst>
            <a:path>
              <a:moveTo>
                <a:pt x="2911251" y="0"/>
              </a:moveTo>
              <a:lnTo>
                <a:pt x="2911251" y="252629"/>
              </a:lnTo>
              <a:lnTo>
                <a:pt x="0" y="252629"/>
              </a:lnTo>
              <a:lnTo>
                <a:pt x="0" y="505258"/>
              </a:lnTo>
            </a:path>
          </a:pathLst>
        </a:custGeom>
        <a:noFill/>
        <a:ln w="25400" cap="flat" cmpd="sng" algn="ctr">
          <a:solidFill>
            <a:schemeClr val="accent5">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BFBE0C6B-8A09-4946-B009-9E7783056E51}">
      <dsp:nvSpPr>
        <dsp:cNvPr id="0" name=""/>
        <dsp:cNvSpPr/>
      </dsp:nvSpPr>
      <dsp:spPr>
        <a:xfrm>
          <a:off x="2911803" y="1074055"/>
          <a:ext cx="2405992" cy="1202996"/>
        </a:xfrm>
        <a:prstGeom prst="rect">
          <a:avLst/>
        </a:prstGeom>
        <a:solidFill>
          <a:schemeClr val="accent5">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baseline="0" dirty="0" smtClean="0">
              <a:solidFill>
                <a:schemeClr val="tx1"/>
              </a:solidFill>
            </a:rPr>
            <a:t>Software architecture</a:t>
          </a:r>
          <a:endParaRPr lang="en-US" sz="2400" kern="1200" baseline="0" dirty="0">
            <a:solidFill>
              <a:schemeClr val="tx1"/>
            </a:solidFill>
          </a:endParaRPr>
        </a:p>
      </dsp:txBody>
      <dsp:txXfrm>
        <a:off x="2911803" y="1074055"/>
        <a:ext cx="2405992" cy="1202996"/>
      </dsp:txXfrm>
    </dsp:sp>
    <dsp:sp modelId="{71E08D0B-6C9D-4137-AF6A-8B5206FFF218}">
      <dsp:nvSpPr>
        <dsp:cNvPr id="0" name=""/>
        <dsp:cNvSpPr/>
      </dsp:nvSpPr>
      <dsp:spPr>
        <a:xfrm>
          <a:off x="552" y="2782310"/>
          <a:ext cx="2405992" cy="1202996"/>
        </a:xfrm>
        <a:prstGeom prst="rect">
          <a:avLst/>
        </a:prstGeom>
        <a:solidFill>
          <a:schemeClr val="accent5">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baseline="0" dirty="0" smtClean="0">
              <a:solidFill>
                <a:schemeClr val="tx1"/>
              </a:solidFill>
            </a:rPr>
            <a:t>External input data</a:t>
          </a:r>
          <a:endParaRPr lang="en-US" sz="2400" kern="1200" baseline="0" dirty="0">
            <a:solidFill>
              <a:schemeClr val="tx1"/>
            </a:solidFill>
          </a:endParaRPr>
        </a:p>
      </dsp:txBody>
      <dsp:txXfrm>
        <a:off x="552" y="2782310"/>
        <a:ext cx="2405992" cy="1202996"/>
      </dsp:txXfrm>
    </dsp:sp>
    <dsp:sp modelId="{5C25CECA-43A9-4BAA-B626-499358E10014}">
      <dsp:nvSpPr>
        <dsp:cNvPr id="0" name=""/>
        <dsp:cNvSpPr/>
      </dsp:nvSpPr>
      <dsp:spPr>
        <a:xfrm>
          <a:off x="2911803" y="2782310"/>
          <a:ext cx="2405992" cy="1202996"/>
        </a:xfrm>
        <a:prstGeom prst="rect">
          <a:avLst/>
        </a:prstGeom>
        <a:solidFill>
          <a:schemeClr val="accent5">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baseline="0" dirty="0" smtClean="0">
              <a:solidFill>
                <a:schemeClr val="tx1"/>
              </a:solidFill>
              <a:effectLst/>
            </a:rPr>
            <a:t>Software elements</a:t>
          </a:r>
        </a:p>
        <a:p>
          <a:pPr lvl="0" algn="ctr" defTabSz="1066800">
            <a:lnSpc>
              <a:spcPct val="90000"/>
            </a:lnSpc>
            <a:spcBef>
              <a:spcPct val="0"/>
            </a:spcBef>
            <a:spcAft>
              <a:spcPct val="35000"/>
            </a:spcAft>
          </a:pPr>
          <a:r>
            <a:rPr lang="en-US" sz="2400" kern="1200" baseline="0" dirty="0" smtClean="0">
              <a:solidFill>
                <a:schemeClr val="tx1"/>
              </a:solidFill>
              <a:effectLst/>
            </a:rPr>
            <a:t>(code)</a:t>
          </a:r>
          <a:endParaRPr lang="en-US" sz="2400" kern="1200" baseline="0" dirty="0">
            <a:solidFill>
              <a:schemeClr val="tx1"/>
            </a:solidFill>
          </a:endParaRPr>
        </a:p>
      </dsp:txBody>
      <dsp:txXfrm>
        <a:off x="2911803" y="2782310"/>
        <a:ext cx="2405992" cy="1202996"/>
      </dsp:txXfrm>
    </dsp:sp>
    <dsp:sp modelId="{ADE3BAE7-4B21-498D-974A-63ABAE1249D4}">
      <dsp:nvSpPr>
        <dsp:cNvPr id="0" name=""/>
        <dsp:cNvSpPr/>
      </dsp:nvSpPr>
      <dsp:spPr>
        <a:xfrm>
          <a:off x="5823054" y="2782310"/>
          <a:ext cx="2405992" cy="1202996"/>
        </a:xfrm>
        <a:prstGeom prst="rect">
          <a:avLst/>
        </a:prstGeom>
        <a:solidFill>
          <a:schemeClr val="accent5">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baseline="0" dirty="0" smtClean="0">
              <a:solidFill>
                <a:schemeClr val="tx1"/>
              </a:solidFill>
              <a:effectLst/>
            </a:rPr>
            <a:t>Output products </a:t>
          </a:r>
          <a:endParaRPr lang="en-US" sz="2400" kern="1200" baseline="0" dirty="0">
            <a:solidFill>
              <a:schemeClr val="tx1"/>
            </a:solidFill>
          </a:endParaRPr>
        </a:p>
      </dsp:txBody>
      <dsp:txXfrm>
        <a:off x="5823054" y="2782310"/>
        <a:ext cx="2405992" cy="120299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F28AEA76-B38A-4C76-A9E8-36FD05A97B25}" type="datetimeFigureOut">
              <a:rPr lang="en-US" smtClean="0"/>
              <a:pPr/>
              <a:t>8/20/2014</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1C1D3977-97A4-43C7-808C-037562848301}" type="slidenum">
              <a:rPr lang="en-US" smtClean="0"/>
              <a:pPr/>
              <a:t>‹#›</a:t>
            </a:fld>
            <a:endParaRPr lang="en-US"/>
          </a:p>
        </p:txBody>
      </p:sp>
    </p:spTree>
    <p:extLst>
      <p:ext uri="{BB962C8B-B14F-4D97-AF65-F5344CB8AC3E}">
        <p14:creationId xmlns:p14="http://schemas.microsoft.com/office/powerpoint/2010/main" xmlns="" val="7246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AB651958-5808-412A-80B6-18BDB004E0E9}" type="datetimeFigureOut">
              <a:rPr lang="en-US" smtClean="0"/>
              <a:pPr/>
              <a:t>8/20/2014</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5E0134FD-EF60-4A55-8ED3-247562517CB8}" type="slidenum">
              <a:rPr lang="en-US" smtClean="0"/>
              <a:pPr/>
              <a:t>‹#›</a:t>
            </a:fld>
            <a:endParaRPr lang="en-US"/>
          </a:p>
        </p:txBody>
      </p:sp>
    </p:spTree>
    <p:extLst>
      <p:ext uri="{BB962C8B-B14F-4D97-AF65-F5344CB8AC3E}">
        <p14:creationId xmlns:p14="http://schemas.microsoft.com/office/powerpoint/2010/main" xmlns="" val="473469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7DE078AB-B13B-4444-9A6F-69A777633B46}" type="slidenum">
              <a:rPr lang="en-US" smtClean="0"/>
              <a:pPr/>
              <a:t>3</a:t>
            </a:fld>
            <a:endParaRPr lang="en-US" smtClean="0"/>
          </a:p>
        </p:txBody>
      </p:sp>
      <p:sp>
        <p:nvSpPr>
          <p:cNvPr id="271363" name="Rectangle 2"/>
          <p:cNvSpPr>
            <a:spLocks noGrp="1" noRot="1" noChangeAspect="1" noChangeArrowheads="1" noTextEdit="1"/>
          </p:cNvSpPr>
          <p:nvPr>
            <p:ph type="sldImg"/>
          </p:nvPr>
        </p:nvSpPr>
        <p:spPr>
          <a:ln cap="flat"/>
        </p:spPr>
      </p:sp>
      <p:sp>
        <p:nvSpPr>
          <p:cNvPr id="271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2684352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7DE078AB-B13B-4444-9A6F-69A777633B46}" type="slidenum">
              <a:rPr lang="en-US" smtClean="0"/>
              <a:pPr/>
              <a:t>15</a:t>
            </a:fld>
            <a:endParaRPr lang="en-US" smtClean="0"/>
          </a:p>
        </p:txBody>
      </p:sp>
      <p:sp>
        <p:nvSpPr>
          <p:cNvPr id="271363" name="Rectangle 2"/>
          <p:cNvSpPr>
            <a:spLocks noGrp="1" noRot="1" noChangeAspect="1" noChangeArrowheads="1" noTextEdit="1"/>
          </p:cNvSpPr>
          <p:nvPr>
            <p:ph type="sldImg"/>
          </p:nvPr>
        </p:nvSpPr>
        <p:spPr>
          <a:ln cap="flat"/>
        </p:spPr>
      </p:sp>
      <p:sp>
        <p:nvSpPr>
          <p:cNvPr id="271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144176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ADEC8B-14AD-45F2-9B7C-CCF906D3B9BB}" type="slidenum">
              <a:rPr lang="en-US" smtClean="0"/>
              <a:pPr/>
              <a:t>19</a:t>
            </a:fld>
            <a:endParaRPr lang="en-US"/>
          </a:p>
        </p:txBody>
      </p:sp>
    </p:spTree>
    <p:extLst>
      <p:ext uri="{BB962C8B-B14F-4D97-AF65-F5344CB8AC3E}">
        <p14:creationId xmlns:p14="http://schemas.microsoft.com/office/powerpoint/2010/main" xmlns="" val="4031122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ADEC8B-14AD-45F2-9B7C-CCF906D3B9BB}" type="slidenum">
              <a:rPr lang="en-US" smtClean="0"/>
              <a:pPr/>
              <a:t>35</a:t>
            </a:fld>
            <a:endParaRPr lang="en-US"/>
          </a:p>
        </p:txBody>
      </p:sp>
    </p:spTree>
    <p:extLst>
      <p:ext uri="{BB962C8B-B14F-4D97-AF65-F5344CB8AC3E}">
        <p14:creationId xmlns:p14="http://schemas.microsoft.com/office/powerpoint/2010/main" xmlns="" val="551185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ADEC8B-14AD-45F2-9B7C-CCF906D3B9BB}" type="slidenum">
              <a:rPr lang="en-US" smtClean="0"/>
              <a:pPr/>
              <a:t>45</a:t>
            </a:fld>
            <a:endParaRPr lang="en-US"/>
          </a:p>
        </p:txBody>
      </p:sp>
    </p:spTree>
    <p:extLst>
      <p:ext uri="{BB962C8B-B14F-4D97-AF65-F5344CB8AC3E}">
        <p14:creationId xmlns:p14="http://schemas.microsoft.com/office/powerpoint/2010/main" xmlns="" val="3982023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7DE078AB-B13B-4444-9A6F-69A777633B46}" type="slidenum">
              <a:rPr lang="en-US" smtClean="0"/>
              <a:pPr/>
              <a:t>79</a:t>
            </a:fld>
            <a:endParaRPr lang="en-US" smtClean="0"/>
          </a:p>
        </p:txBody>
      </p:sp>
      <p:sp>
        <p:nvSpPr>
          <p:cNvPr id="271363" name="Rectangle 2"/>
          <p:cNvSpPr>
            <a:spLocks noGrp="1" noRot="1" noChangeAspect="1" noChangeArrowheads="1" noTextEdit="1"/>
          </p:cNvSpPr>
          <p:nvPr>
            <p:ph type="sldImg"/>
          </p:nvPr>
        </p:nvSpPr>
        <p:spPr>
          <a:ln cap="flat"/>
        </p:spPr>
      </p:sp>
      <p:sp>
        <p:nvSpPr>
          <p:cNvPr id="271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307789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3853736C-2A65-4CDE-8B56-A13121802DA1}" type="slidenum">
              <a:rPr lang="en-US" smtClean="0">
                <a:solidFill>
                  <a:srgbClr val="000000"/>
                </a:solidFill>
              </a:rPr>
              <a:pPr/>
              <a:t>80</a:t>
            </a:fld>
            <a:endParaRPr lang="en-US" smtClean="0">
              <a:solidFill>
                <a:srgbClr val="000000"/>
              </a:solidFill>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spcBef>
                <a:spcPct val="0"/>
              </a:spcBef>
            </a:pPr>
            <a:endParaRPr lang="en-US" smtClean="0">
              <a:ea typeface="ＭＳ Ｐゴシック" pitchFamily="34" charset="-128"/>
            </a:endParaRPr>
          </a:p>
        </p:txBody>
      </p:sp>
    </p:spTree>
    <p:extLst>
      <p:ext uri="{BB962C8B-B14F-4D97-AF65-F5344CB8AC3E}">
        <p14:creationId xmlns:p14="http://schemas.microsoft.com/office/powerpoint/2010/main" xmlns="" val="1827357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3E348F3C-733D-4211-A684-BDE428161A47}" type="slidenum">
              <a:rPr lang="en-US" smtClean="0">
                <a:solidFill>
                  <a:srgbClr val="000000"/>
                </a:solidFill>
              </a:rPr>
              <a:pPr/>
              <a:t>81</a:t>
            </a:fld>
            <a:endParaRPr lang="en-US" smtClean="0">
              <a:solidFill>
                <a:srgbClr val="000000"/>
              </a:solidFill>
            </a:endParaRPr>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xmlns="" val="3488055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53E2FD9F-4726-4868-ADE8-D74A3C92A9E0}" type="slidenum">
              <a:rPr lang="en-US" smtClean="0"/>
              <a:pPr/>
              <a:t>82</a:t>
            </a:fld>
            <a:endParaRPr lang="en-US" smtClean="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xfrm>
            <a:off x="970481" y="3331690"/>
            <a:ext cx="7435436" cy="3153354"/>
          </a:xfrm>
          <a:noFill/>
          <a:ln/>
        </p:spPr>
        <p:txBody>
          <a:bodyPr/>
          <a:lstStyle/>
          <a:p>
            <a:pPr eaLnBrk="1" hangingPunct="1"/>
            <a:endParaRPr lang="en-US" dirty="0" smtClean="0"/>
          </a:p>
        </p:txBody>
      </p:sp>
    </p:spTree>
    <p:extLst>
      <p:ext uri="{BB962C8B-B14F-4D97-AF65-F5344CB8AC3E}">
        <p14:creationId xmlns:p14="http://schemas.microsoft.com/office/powerpoint/2010/main" xmlns="" val="2432357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4CAA660D-E113-4F31-9886-9C251AB76F34}" type="slidenum">
              <a:rPr lang="en-US" smtClean="0"/>
              <a:pPr/>
              <a:t>83</a:t>
            </a:fld>
            <a:endParaRPr lang="en-US"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xmlns="" val="3220878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F0726378-2247-465C-B222-919A88A52517}" type="slidenum">
              <a:rPr lang="en-US" smtClean="0">
                <a:solidFill>
                  <a:srgbClr val="000000"/>
                </a:solidFill>
              </a:rPr>
              <a:pPr/>
              <a:t>84</a:t>
            </a:fld>
            <a:endParaRPr lang="en-US" smtClean="0">
              <a:solidFill>
                <a:srgbClr val="000000"/>
              </a:solidFill>
            </a:endParaRPr>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xmlns="" val="1026137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5E0134FD-EF60-4A55-8ED3-247562517CB8}" type="slidenum">
              <a:rPr lang="en-US" smtClean="0"/>
              <a:pPr/>
              <a:t>7</a:t>
            </a:fld>
            <a:endParaRPr lang="en-US"/>
          </a:p>
        </p:txBody>
      </p:sp>
    </p:spTree>
    <p:extLst>
      <p:ext uri="{BB962C8B-B14F-4D97-AF65-F5344CB8AC3E}">
        <p14:creationId xmlns:p14="http://schemas.microsoft.com/office/powerpoint/2010/main" xmlns="" val="3135905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A77D26AD-4C60-47DC-8CBD-9BF1C6A4BC69}" type="slidenum">
              <a:rPr lang="en-US" smtClean="0">
                <a:solidFill>
                  <a:srgbClr val="000000"/>
                </a:solidFill>
              </a:rPr>
              <a:pPr/>
              <a:t>85</a:t>
            </a:fld>
            <a:endParaRPr lang="en-US" smtClean="0">
              <a:solidFill>
                <a:srgbClr val="000000"/>
              </a:solidFill>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xmlns="" val="4085813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B58F175A-688C-4133-A038-A764B3DCC639}" type="slidenum">
              <a:rPr lang="en-US" smtClean="0">
                <a:solidFill>
                  <a:srgbClr val="000000"/>
                </a:solidFill>
              </a:rPr>
              <a:pPr/>
              <a:t>86</a:t>
            </a:fld>
            <a:endParaRPr lang="en-US" smtClean="0">
              <a:solidFill>
                <a:srgbClr val="000000"/>
              </a:solidFill>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xmlns="" val="2944245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9AD56036-DFC7-4AF8-B758-96157BA3A049}" type="slidenum">
              <a:rPr lang="en-US" smtClean="0"/>
              <a:pPr/>
              <a:t>87</a:t>
            </a:fld>
            <a:endParaRPr lang="en-US" smtClean="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xmlns="" val="295997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4E06353A-6CBA-4FC6-B5BF-E60A850474B4}" type="slidenum">
              <a:rPr lang="en-US" altLang="en-US" smtClean="0"/>
              <a:pPr/>
              <a:t>88</a:t>
            </a:fld>
            <a:endParaRPr lang="en-US" altLang="en-US" smtClean="0"/>
          </a:p>
        </p:txBody>
      </p:sp>
      <p:sp>
        <p:nvSpPr>
          <p:cNvPr id="33795" name="Rectangle 2"/>
          <p:cNvSpPr>
            <a:spLocks noGrp="1" noRot="1" noChangeAspect="1" noChangeArrowheads="1" noTextEdit="1"/>
          </p:cNvSpPr>
          <p:nvPr>
            <p:ph type="sldImg"/>
          </p:nvPr>
        </p:nvSpPr>
        <p:spPr>
          <a:xfrm>
            <a:off x="2900363" y="530225"/>
            <a:ext cx="3494087" cy="2620963"/>
          </a:xfrm>
          <a:ln/>
        </p:spPr>
      </p:sp>
      <p:sp>
        <p:nvSpPr>
          <p:cNvPr id="33796" name="Rectangle 3"/>
          <p:cNvSpPr>
            <a:spLocks noGrp="1" noChangeArrowheads="1"/>
          </p:cNvSpPr>
          <p:nvPr>
            <p:ph type="body" idx="1"/>
          </p:nvPr>
        </p:nvSpPr>
        <p:spPr>
          <a:xfrm>
            <a:off x="1308229" y="3219477"/>
            <a:ext cx="6814555" cy="3156114"/>
          </a:xfrm>
          <a:noFill/>
          <a:ln/>
        </p:spPr>
        <p:txBody>
          <a:bodyPr/>
          <a:lstStyle/>
          <a:p>
            <a:pPr eaLnBrk="1" hangingPunct="1"/>
            <a:endParaRPr lang="en-US" altLang="en-US" smtClean="0"/>
          </a:p>
        </p:txBody>
      </p:sp>
    </p:spTree>
    <p:extLst>
      <p:ext uri="{BB962C8B-B14F-4D97-AF65-F5344CB8AC3E}">
        <p14:creationId xmlns:p14="http://schemas.microsoft.com/office/powerpoint/2010/main" xmlns="" val="699475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2363788" y="150813"/>
            <a:ext cx="4265612" cy="3198812"/>
          </a:xfrm>
          <a:ln/>
        </p:spPr>
      </p:sp>
      <p:sp>
        <p:nvSpPr>
          <p:cNvPr id="34819" name="Rectangle 3"/>
          <p:cNvSpPr>
            <a:spLocks noGrp="1" noChangeArrowheads="1"/>
          </p:cNvSpPr>
          <p:nvPr>
            <p:ph type="body" idx="1"/>
          </p:nvPr>
        </p:nvSpPr>
        <p:spPr>
          <a:xfrm>
            <a:off x="309182" y="3390432"/>
            <a:ext cx="8678042" cy="3447816"/>
          </a:xfrm>
          <a:noFill/>
          <a:ln/>
        </p:spPr>
        <p:txBody>
          <a:bodyPr/>
          <a:lstStyle/>
          <a:p>
            <a:endParaRPr lang="en-US" altLang="en-US" sz="800" dirty="0">
              <a:latin typeface="Arial" charset="0"/>
            </a:endParaRPr>
          </a:p>
          <a:p>
            <a:pPr marL="283807" lvl="1" indent="-112572"/>
            <a:endParaRPr lang="en-US" altLang="en-US" sz="800" dirty="0"/>
          </a:p>
        </p:txBody>
      </p:sp>
    </p:spTree>
    <p:extLst>
      <p:ext uri="{BB962C8B-B14F-4D97-AF65-F5344CB8AC3E}">
        <p14:creationId xmlns:p14="http://schemas.microsoft.com/office/powerpoint/2010/main" xmlns="" val="3171954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2363788" y="150813"/>
            <a:ext cx="4265612" cy="3198812"/>
          </a:xfrm>
          <a:ln/>
        </p:spPr>
      </p:sp>
      <p:sp>
        <p:nvSpPr>
          <p:cNvPr id="35843" name="Rectangle 3"/>
          <p:cNvSpPr>
            <a:spLocks noGrp="1" noChangeArrowheads="1"/>
          </p:cNvSpPr>
          <p:nvPr>
            <p:ph type="body" idx="1"/>
          </p:nvPr>
        </p:nvSpPr>
        <p:spPr>
          <a:xfrm>
            <a:off x="2" y="3390432"/>
            <a:ext cx="9115520" cy="3505200"/>
          </a:xfrm>
          <a:noFill/>
          <a:ln/>
        </p:spPr>
        <p:txBody>
          <a:bodyPr/>
          <a:lstStyle/>
          <a:p>
            <a:pPr>
              <a:lnSpc>
                <a:spcPct val="80000"/>
              </a:lnSpc>
              <a:spcAft>
                <a:spcPct val="20000"/>
              </a:spcAft>
            </a:pPr>
            <a:endParaRPr lang="en-US" altLang="en-US" sz="800" dirty="0" smtClean="0">
              <a:latin typeface="Arial" charset="0"/>
            </a:endParaRPr>
          </a:p>
        </p:txBody>
      </p:sp>
    </p:spTree>
    <p:extLst>
      <p:ext uri="{BB962C8B-B14F-4D97-AF65-F5344CB8AC3E}">
        <p14:creationId xmlns:p14="http://schemas.microsoft.com/office/powerpoint/2010/main" xmlns="" val="3949525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FD798978-A06C-46FE-9A40-2C581841634D}" type="slidenum">
              <a:rPr lang="en-US" smtClean="0"/>
              <a:pPr/>
              <a:t>91</a:t>
            </a:fld>
            <a:endParaRPr lang="en-US"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xmlns="" val="2981601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D18247A6-84E2-47E8-B27B-7FA1AF42C17D}" type="slidenum">
              <a:rPr lang="en-US" smtClean="0"/>
              <a:pPr/>
              <a:t>92</a:t>
            </a:fld>
            <a:endParaRPr lang="en-US"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xmlns="" val="53043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B9F42216-6643-4CF0-B25F-C7EE399C81FE}" type="slidenum">
              <a:rPr lang="en-US" smtClean="0"/>
              <a:pPr/>
              <a:t>93</a:t>
            </a:fld>
            <a:endParaRPr lang="en-U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xmlns="" val="2483617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p:spPr>
        <p:txBody>
          <a:bodyPr/>
          <a:lstStyle/>
          <a:p>
            <a:endParaRPr lang="en-US" smtClean="0"/>
          </a:p>
        </p:txBody>
      </p:sp>
      <p:sp>
        <p:nvSpPr>
          <p:cNvPr id="288772" name="Slide Number Placeholder 3"/>
          <p:cNvSpPr>
            <a:spLocks noGrp="1"/>
          </p:cNvSpPr>
          <p:nvPr>
            <p:ph type="sldNum" sz="quarter" idx="5"/>
          </p:nvPr>
        </p:nvSpPr>
        <p:spPr>
          <a:noFill/>
        </p:spPr>
        <p:txBody>
          <a:bodyPr/>
          <a:lstStyle/>
          <a:p>
            <a:fld id="{C1667228-0870-4FE5-A1C2-E3D0DBAEE49A}" type="slidenum">
              <a:rPr lang="en-US" smtClean="0"/>
              <a:pPr/>
              <a:t>94</a:t>
            </a:fld>
            <a:endParaRPr lang="en-US" smtClean="0"/>
          </a:p>
        </p:txBody>
      </p:sp>
    </p:spTree>
    <p:extLst>
      <p:ext uri="{BB962C8B-B14F-4D97-AF65-F5344CB8AC3E}">
        <p14:creationId xmlns:p14="http://schemas.microsoft.com/office/powerpoint/2010/main" xmlns="" val="1843785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E1B14B01-3461-4330-AB34-71EFA84B7D61}" type="slidenum">
              <a:rPr lang="en-US">
                <a:solidFill>
                  <a:srgbClr val="000000"/>
                </a:solidFill>
              </a:rPr>
              <a:pPr/>
              <a:t>8</a:t>
            </a:fld>
            <a:endParaRPr lang="en-US">
              <a:solidFill>
                <a:srgbClr val="000000"/>
              </a:solidFill>
            </a:endParaRPr>
          </a:p>
        </p:txBody>
      </p:sp>
      <p:sp>
        <p:nvSpPr>
          <p:cNvPr id="394243" name="Rectangle 2"/>
          <p:cNvSpPr>
            <a:spLocks noGrp="1" noRot="1" noChangeAspect="1" noChangeArrowheads="1" noTextEdit="1"/>
          </p:cNvSpPr>
          <p:nvPr>
            <p:ph type="sldImg"/>
          </p:nvPr>
        </p:nvSpPr>
        <p:spPr>
          <a:xfrm>
            <a:off x="2908300" y="530225"/>
            <a:ext cx="3489325" cy="2617788"/>
          </a:xfrm>
          <a:ln/>
        </p:spPr>
      </p:sp>
      <p:sp>
        <p:nvSpPr>
          <p:cNvPr id="3942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1630765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FBF14F11-EC1F-498F-A24E-DDCBC7AFC23B}" type="slidenum">
              <a:rPr lang="en-US" smtClean="0"/>
              <a:pPr/>
              <a:t>95</a:t>
            </a:fld>
            <a:endParaRPr lang="en-US"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2917365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BBC8FC5E-8386-428E-A31F-A10FDCABD180}" type="slidenum">
              <a:rPr lang="en-US" smtClean="0"/>
              <a:pPr/>
              <a:t>96</a:t>
            </a:fld>
            <a:endParaRPr lang="en-US" smtClean="0"/>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94567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smtClean="0"/>
          </a:p>
        </p:txBody>
      </p:sp>
      <p:sp>
        <p:nvSpPr>
          <p:cNvPr id="291844" name="Slide Number Placeholder 3"/>
          <p:cNvSpPr>
            <a:spLocks noGrp="1"/>
          </p:cNvSpPr>
          <p:nvPr>
            <p:ph type="sldNum" sz="quarter" idx="5"/>
          </p:nvPr>
        </p:nvSpPr>
        <p:spPr>
          <a:noFill/>
        </p:spPr>
        <p:txBody>
          <a:bodyPr/>
          <a:lstStyle/>
          <a:p>
            <a:fld id="{B24D82D3-6978-4CAB-B7B4-1885D95CF5BF}" type="slidenum">
              <a:rPr lang="en-US" smtClean="0"/>
              <a:pPr/>
              <a:t>97</a:t>
            </a:fld>
            <a:endParaRPr lang="en-US" smtClean="0"/>
          </a:p>
        </p:txBody>
      </p:sp>
    </p:spTree>
    <p:extLst>
      <p:ext uri="{BB962C8B-B14F-4D97-AF65-F5344CB8AC3E}">
        <p14:creationId xmlns:p14="http://schemas.microsoft.com/office/powerpoint/2010/main" xmlns="" val="359153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7"/>
          <p:cNvSpPr>
            <a:spLocks noGrp="1" noChangeArrowheads="1"/>
          </p:cNvSpPr>
          <p:nvPr>
            <p:ph type="sldNum" sz="quarter" idx="5"/>
          </p:nvPr>
        </p:nvSpPr>
        <p:spPr>
          <a:noFill/>
        </p:spPr>
        <p:txBody>
          <a:bodyPr/>
          <a:lstStyle/>
          <a:p>
            <a:fld id="{1A574D13-0BDC-4E76-BA81-D9375FDEB97C}" type="slidenum">
              <a:rPr lang="en-US"/>
              <a:pPr/>
              <a:t>98</a:t>
            </a:fld>
            <a:endParaRPr lang="en-US"/>
          </a:p>
        </p:txBody>
      </p:sp>
      <p:sp>
        <p:nvSpPr>
          <p:cNvPr id="583683" name="Rectangle 2"/>
          <p:cNvSpPr>
            <a:spLocks noGrp="1" noRot="1" noChangeAspect="1" noChangeArrowheads="1" noTextEdit="1"/>
          </p:cNvSpPr>
          <p:nvPr>
            <p:ph type="sldImg"/>
          </p:nvPr>
        </p:nvSpPr>
        <p:spPr>
          <a:ln cap="flat"/>
        </p:spPr>
      </p:sp>
      <p:sp>
        <p:nvSpPr>
          <p:cNvPr id="5836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222777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101</a:t>
            </a:fld>
            <a:endParaRPr lang="en-US"/>
          </a:p>
        </p:txBody>
      </p:sp>
    </p:spTree>
    <p:extLst>
      <p:ext uri="{BB962C8B-B14F-4D97-AF65-F5344CB8AC3E}">
        <p14:creationId xmlns:p14="http://schemas.microsoft.com/office/powerpoint/2010/main" xmlns="" val="2703684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102</a:t>
            </a:fld>
            <a:endParaRPr lang="en-US"/>
          </a:p>
        </p:txBody>
      </p:sp>
    </p:spTree>
    <p:extLst>
      <p:ext uri="{BB962C8B-B14F-4D97-AF65-F5344CB8AC3E}">
        <p14:creationId xmlns:p14="http://schemas.microsoft.com/office/powerpoint/2010/main" xmlns="" val="3052474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MAE (Mean Absolute Error); RE (Relative Error)</a:t>
            </a:r>
          </a:p>
        </p:txBody>
      </p:sp>
      <p:sp>
        <p:nvSpPr>
          <p:cNvPr id="4" name="Slide Number Placeholder 3"/>
          <p:cNvSpPr>
            <a:spLocks noGrp="1"/>
          </p:cNvSpPr>
          <p:nvPr>
            <p:ph type="sldNum" sz="quarter" idx="10"/>
          </p:nvPr>
        </p:nvSpPr>
        <p:spPr/>
        <p:txBody>
          <a:bodyPr/>
          <a:lstStyle/>
          <a:p>
            <a:fld id="{5E0134FD-EF60-4A55-8ED3-247562517CB8}" type="slidenum">
              <a:rPr lang="en-US" smtClean="0"/>
              <a:pPr/>
              <a:t>103</a:t>
            </a:fld>
            <a:endParaRPr lang="en-US"/>
          </a:p>
        </p:txBody>
      </p:sp>
    </p:spTree>
    <p:extLst>
      <p:ext uri="{BB962C8B-B14F-4D97-AF65-F5344CB8AC3E}">
        <p14:creationId xmlns:p14="http://schemas.microsoft.com/office/powerpoint/2010/main" xmlns="" val="393750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41F53BA8-DAEA-4483-9FB1-1B785C579CFB}" type="slidenum">
              <a:rPr lang="en-US" smtClean="0"/>
              <a:pPr/>
              <a:t>104</a:t>
            </a:fld>
            <a:endParaRPr lang="en-US" smtClean="0"/>
          </a:p>
        </p:txBody>
      </p:sp>
      <p:sp>
        <p:nvSpPr>
          <p:cNvPr id="18435" name="Rectangle 2"/>
          <p:cNvSpPr>
            <a:spLocks noGrp="1" noRot="1" noChangeAspect="1" noChangeArrowheads="1" noTextEdit="1"/>
          </p:cNvSpPr>
          <p:nvPr>
            <p:ph type="sldImg"/>
          </p:nvPr>
        </p:nvSpPr>
        <p:spPr>
          <a:xfrm>
            <a:off x="1192213" y="722313"/>
            <a:ext cx="4473575" cy="3355975"/>
          </a:xfrm>
          <a:ln/>
        </p:spPr>
      </p:sp>
      <p:sp>
        <p:nvSpPr>
          <p:cNvPr id="18436" name="Rectangle 3"/>
          <p:cNvSpPr>
            <a:spLocks noGrp="1" noChangeArrowheads="1"/>
          </p:cNvSpPr>
          <p:nvPr>
            <p:ph type="body" idx="1"/>
          </p:nvPr>
        </p:nvSpPr>
        <p:spPr>
          <a:xfrm>
            <a:off x="913805" y="4343704"/>
            <a:ext cx="5030391" cy="4113892"/>
          </a:xfrm>
          <a:noFill/>
          <a:ln/>
        </p:spPr>
        <p:txBody>
          <a:bodyPr/>
          <a:lstStyle/>
          <a:p>
            <a:pPr eaLnBrk="1" hangingPunct="1"/>
            <a:endParaRPr lang="en-US" dirty="0" smtClean="0"/>
          </a:p>
        </p:txBody>
      </p:sp>
    </p:spTree>
    <p:extLst>
      <p:ext uri="{BB962C8B-B14F-4D97-AF65-F5344CB8AC3E}">
        <p14:creationId xmlns:p14="http://schemas.microsoft.com/office/powerpoint/2010/main" xmlns="" val="3702605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DE0256E-E920-4908-BFC1-FD6148FA4AD0}" type="slidenum">
              <a:rPr lang="en-US" smtClean="0"/>
              <a:pPr/>
              <a:t>105</a:t>
            </a:fld>
            <a:endParaRPr lang="en-US" smtClean="0"/>
          </a:p>
        </p:txBody>
      </p:sp>
      <p:sp>
        <p:nvSpPr>
          <p:cNvPr id="21507" name="Rectangle 2"/>
          <p:cNvSpPr>
            <a:spLocks noGrp="1" noRot="1" noChangeAspect="1" noChangeArrowheads="1" noTextEdit="1"/>
          </p:cNvSpPr>
          <p:nvPr>
            <p:ph type="sldImg"/>
          </p:nvPr>
        </p:nvSpPr>
        <p:spPr>
          <a:xfrm>
            <a:off x="1192213" y="722313"/>
            <a:ext cx="4473575" cy="3355975"/>
          </a:xfrm>
          <a:ln/>
        </p:spPr>
      </p:sp>
      <p:sp>
        <p:nvSpPr>
          <p:cNvPr id="21508" name="Rectangle 3"/>
          <p:cNvSpPr>
            <a:spLocks noGrp="1" noChangeArrowheads="1"/>
          </p:cNvSpPr>
          <p:nvPr>
            <p:ph type="body" idx="1"/>
          </p:nvPr>
        </p:nvSpPr>
        <p:spPr>
          <a:xfrm>
            <a:off x="913805" y="4343704"/>
            <a:ext cx="5030391" cy="4113892"/>
          </a:xfrm>
          <a:noFill/>
          <a:ln/>
        </p:spPr>
        <p:txBody>
          <a:bodyPr/>
          <a:lstStyle/>
          <a:p>
            <a:pPr eaLnBrk="1" hangingPunct="1"/>
            <a:endParaRPr lang="en-US" dirty="0" smtClean="0"/>
          </a:p>
        </p:txBody>
      </p:sp>
    </p:spTree>
    <p:extLst>
      <p:ext uri="{BB962C8B-B14F-4D97-AF65-F5344CB8AC3E}">
        <p14:creationId xmlns:p14="http://schemas.microsoft.com/office/powerpoint/2010/main" xmlns="" val="20133654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E25088F1-C258-45EF-BF0A-FACDA232B7DB}" type="slidenum">
              <a:rPr lang="en-US" smtClean="0"/>
              <a:pPr/>
              <a:t>106</a:t>
            </a:fld>
            <a:endParaRPr lang="en-US" smtClean="0"/>
          </a:p>
        </p:txBody>
      </p:sp>
      <p:sp>
        <p:nvSpPr>
          <p:cNvPr id="23555" name="Rectangle 2"/>
          <p:cNvSpPr>
            <a:spLocks noGrp="1" noRot="1" noChangeAspect="1" noChangeArrowheads="1" noTextEdit="1"/>
          </p:cNvSpPr>
          <p:nvPr>
            <p:ph type="sldImg"/>
          </p:nvPr>
        </p:nvSpPr>
        <p:spPr>
          <a:xfrm>
            <a:off x="1192213" y="722313"/>
            <a:ext cx="4473575" cy="3355975"/>
          </a:xfrm>
          <a:ln/>
        </p:spPr>
      </p:sp>
      <p:sp>
        <p:nvSpPr>
          <p:cNvPr id="23556" name="Rectangle 3"/>
          <p:cNvSpPr>
            <a:spLocks noGrp="1" noChangeArrowheads="1"/>
          </p:cNvSpPr>
          <p:nvPr>
            <p:ph type="body" idx="1"/>
          </p:nvPr>
        </p:nvSpPr>
        <p:spPr>
          <a:xfrm>
            <a:off x="913805" y="4343704"/>
            <a:ext cx="5030391" cy="4113892"/>
          </a:xfrm>
          <a:noFill/>
          <a:ln/>
        </p:spPr>
        <p:txBody>
          <a:bodyPr/>
          <a:lstStyle/>
          <a:p>
            <a:pPr eaLnBrk="1" hangingPunct="1"/>
            <a:endParaRPr lang="en-US" dirty="0" smtClean="0"/>
          </a:p>
        </p:txBody>
      </p:sp>
    </p:spTree>
    <p:extLst>
      <p:ext uri="{BB962C8B-B14F-4D97-AF65-F5344CB8AC3E}">
        <p14:creationId xmlns:p14="http://schemas.microsoft.com/office/powerpoint/2010/main" xmlns="" val="973382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684DECB7-3DA8-4C9F-8066-0CEDD5BE2BB9}" type="slidenum">
              <a:rPr lang="en-US"/>
              <a:pPr/>
              <a:t>9</a:t>
            </a:fld>
            <a:endParaRPr lang="en-US"/>
          </a:p>
        </p:txBody>
      </p:sp>
      <p:sp>
        <p:nvSpPr>
          <p:cNvPr id="395267" name="Rectangle 2"/>
          <p:cNvSpPr>
            <a:spLocks noGrp="1" noRot="1" noChangeAspect="1" noChangeArrowheads="1" noTextEdit="1"/>
          </p:cNvSpPr>
          <p:nvPr>
            <p:ph type="sldImg"/>
          </p:nvPr>
        </p:nvSpPr>
        <p:spPr>
          <a:xfrm>
            <a:off x="2895600" y="525463"/>
            <a:ext cx="3505200" cy="2628900"/>
          </a:xfrm>
          <a:ln/>
        </p:spPr>
      </p:sp>
      <p:sp>
        <p:nvSpPr>
          <p:cNvPr id="395268" name="Rectangle 3"/>
          <p:cNvSpPr>
            <a:spLocks noGrp="1" noChangeArrowheads="1"/>
          </p:cNvSpPr>
          <p:nvPr>
            <p:ph type="body" idx="1"/>
          </p:nvPr>
        </p:nvSpPr>
        <p:spPr>
          <a:xfrm>
            <a:off x="930482" y="3330482"/>
            <a:ext cx="7435436" cy="3153355"/>
          </a:xfrm>
          <a:noFill/>
          <a:ln/>
        </p:spPr>
        <p:txBody>
          <a:bodyPr/>
          <a:lstStyle/>
          <a:p>
            <a:pPr eaLnBrk="1" hangingPunct="1"/>
            <a:endParaRPr lang="en-US" dirty="0" smtClean="0"/>
          </a:p>
        </p:txBody>
      </p:sp>
    </p:spTree>
    <p:extLst>
      <p:ext uri="{BB962C8B-B14F-4D97-AF65-F5344CB8AC3E}">
        <p14:creationId xmlns:p14="http://schemas.microsoft.com/office/powerpoint/2010/main" xmlns="" val="20098856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107</a:t>
            </a:fld>
            <a:endParaRPr lang="en-US"/>
          </a:p>
        </p:txBody>
      </p:sp>
    </p:spTree>
    <p:extLst>
      <p:ext uri="{BB962C8B-B14F-4D97-AF65-F5344CB8AC3E}">
        <p14:creationId xmlns:p14="http://schemas.microsoft.com/office/powerpoint/2010/main" xmlns="" val="2453404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108</a:t>
            </a:fld>
            <a:endParaRPr lang="en-US"/>
          </a:p>
        </p:txBody>
      </p:sp>
    </p:spTree>
    <p:extLst>
      <p:ext uri="{BB962C8B-B14F-4D97-AF65-F5344CB8AC3E}">
        <p14:creationId xmlns:p14="http://schemas.microsoft.com/office/powerpoint/2010/main" xmlns="" val="1937562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7DE078AB-B13B-4444-9A6F-69A777633B46}" type="slidenum">
              <a:rPr lang="en-US" smtClean="0"/>
              <a:pPr/>
              <a:t>110</a:t>
            </a:fld>
            <a:endParaRPr lang="en-US" smtClean="0"/>
          </a:p>
        </p:txBody>
      </p:sp>
      <p:sp>
        <p:nvSpPr>
          <p:cNvPr id="271363" name="Rectangle 2"/>
          <p:cNvSpPr>
            <a:spLocks noGrp="1" noRot="1" noChangeAspect="1" noChangeArrowheads="1" noTextEdit="1"/>
          </p:cNvSpPr>
          <p:nvPr>
            <p:ph type="sldImg"/>
          </p:nvPr>
        </p:nvSpPr>
        <p:spPr>
          <a:ln cap="flat"/>
        </p:spPr>
      </p:sp>
      <p:sp>
        <p:nvSpPr>
          <p:cNvPr id="271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2859987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7"/>
          <p:cNvSpPr txBox="1">
            <a:spLocks noGrp="1" noChangeArrowheads="1"/>
          </p:cNvSpPr>
          <p:nvPr/>
        </p:nvSpPr>
        <p:spPr bwMode="auto">
          <a:xfrm>
            <a:off x="5269226" y="6659760"/>
            <a:ext cx="4027176" cy="350641"/>
          </a:xfrm>
          <a:prstGeom prst="rect">
            <a:avLst/>
          </a:prstGeom>
          <a:noFill/>
          <a:ln w="9525">
            <a:noFill/>
            <a:miter lim="800000"/>
            <a:headEnd/>
            <a:tailEnd/>
          </a:ln>
        </p:spPr>
        <p:txBody>
          <a:bodyPr lIns="19118" tIns="0" rIns="19118" bIns="0" anchor="b"/>
          <a:lstStyle/>
          <a:p>
            <a:pPr algn="r"/>
            <a:fld id="{2A08B194-096E-4850-9621-3732084FA611}" type="slidenum">
              <a:rPr lang="en-US" sz="1000" i="1"/>
              <a:pPr algn="r"/>
              <a:t>113</a:t>
            </a:fld>
            <a:endParaRPr lang="en-US" sz="1000" i="1" dirty="0"/>
          </a:p>
        </p:txBody>
      </p:sp>
      <p:sp>
        <p:nvSpPr>
          <p:cNvPr id="588803" name="Rectangle 2"/>
          <p:cNvSpPr>
            <a:spLocks noGrp="1" noRot="1" noChangeAspect="1" noChangeArrowheads="1" noTextEdit="1"/>
          </p:cNvSpPr>
          <p:nvPr>
            <p:ph type="sldImg"/>
          </p:nvPr>
        </p:nvSpPr>
        <p:spPr>
          <a:ln/>
        </p:spPr>
      </p:sp>
      <p:sp>
        <p:nvSpPr>
          <p:cNvPr id="588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360553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119</a:t>
            </a:fld>
            <a:endParaRPr lang="en-US"/>
          </a:p>
        </p:txBody>
      </p:sp>
    </p:spTree>
    <p:extLst>
      <p:ext uri="{BB962C8B-B14F-4D97-AF65-F5344CB8AC3E}">
        <p14:creationId xmlns:p14="http://schemas.microsoft.com/office/powerpoint/2010/main" xmlns="" val="123205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smtClean="0"/>
          </a:p>
        </p:txBody>
      </p:sp>
      <p:sp>
        <p:nvSpPr>
          <p:cNvPr id="291844" name="Slide Number Placeholder 3"/>
          <p:cNvSpPr>
            <a:spLocks noGrp="1"/>
          </p:cNvSpPr>
          <p:nvPr>
            <p:ph type="sldNum" sz="quarter" idx="5"/>
          </p:nvPr>
        </p:nvSpPr>
        <p:spPr>
          <a:noFill/>
        </p:spPr>
        <p:txBody>
          <a:bodyPr/>
          <a:lstStyle/>
          <a:p>
            <a:fld id="{B24D82D3-6978-4CAB-B7B4-1885D95CF5BF}" type="slidenum">
              <a:rPr lang="en-US" smtClean="0"/>
              <a:pPr/>
              <a:t>120</a:t>
            </a:fld>
            <a:endParaRPr lang="en-US" smtClean="0"/>
          </a:p>
        </p:txBody>
      </p:sp>
    </p:spTree>
    <p:extLst>
      <p:ext uri="{BB962C8B-B14F-4D97-AF65-F5344CB8AC3E}">
        <p14:creationId xmlns:p14="http://schemas.microsoft.com/office/powerpoint/2010/main" xmlns="" val="359153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7DE078AB-B13B-4444-9A6F-69A777633B46}" type="slidenum">
              <a:rPr lang="en-US" smtClean="0"/>
              <a:pPr/>
              <a:t>121</a:t>
            </a:fld>
            <a:endParaRPr lang="en-US" smtClean="0"/>
          </a:p>
        </p:txBody>
      </p:sp>
      <p:sp>
        <p:nvSpPr>
          <p:cNvPr id="271363" name="Rectangle 2"/>
          <p:cNvSpPr>
            <a:spLocks noGrp="1" noRot="1" noChangeAspect="1" noChangeArrowheads="1" noTextEdit="1"/>
          </p:cNvSpPr>
          <p:nvPr>
            <p:ph type="sldImg"/>
          </p:nvPr>
        </p:nvSpPr>
        <p:spPr>
          <a:ln cap="flat"/>
        </p:spPr>
      </p:sp>
      <p:sp>
        <p:nvSpPr>
          <p:cNvPr id="271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2951508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132</a:t>
            </a:fld>
            <a:endParaRPr lang="en-US"/>
          </a:p>
        </p:txBody>
      </p:sp>
    </p:spTree>
    <p:extLst>
      <p:ext uri="{BB962C8B-B14F-4D97-AF65-F5344CB8AC3E}">
        <p14:creationId xmlns:p14="http://schemas.microsoft.com/office/powerpoint/2010/main" xmlns="" val="1090355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Daily meteorological variables will be 3 hours interval to the ALEXI model.</a:t>
            </a:r>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133</a:t>
            </a:fld>
            <a:endParaRPr lang="en-US"/>
          </a:p>
        </p:txBody>
      </p:sp>
    </p:spTree>
    <p:extLst>
      <p:ext uri="{BB962C8B-B14F-4D97-AF65-F5344CB8AC3E}">
        <p14:creationId xmlns:p14="http://schemas.microsoft.com/office/powerpoint/2010/main" xmlns="" val="3369199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134</a:t>
            </a:fld>
            <a:endParaRPr lang="en-US"/>
          </a:p>
        </p:txBody>
      </p:sp>
    </p:spTree>
    <p:extLst>
      <p:ext uri="{BB962C8B-B14F-4D97-AF65-F5344CB8AC3E}">
        <p14:creationId xmlns:p14="http://schemas.microsoft.com/office/powerpoint/2010/main" xmlns="" val="1523093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E05A90C9-C7DC-4AEE-AA9A-28B81BB35B45}" type="slidenum">
              <a:rPr lang="en-US">
                <a:solidFill>
                  <a:srgbClr val="000000"/>
                </a:solidFill>
              </a:rPr>
              <a:pPr/>
              <a:t>10</a:t>
            </a:fld>
            <a:endParaRPr lang="en-US">
              <a:solidFill>
                <a:srgbClr val="000000"/>
              </a:solidFill>
            </a:endParaRPr>
          </a:p>
        </p:txBody>
      </p:sp>
      <p:sp>
        <p:nvSpPr>
          <p:cNvPr id="396291" name="Rectangle 2"/>
          <p:cNvSpPr>
            <a:spLocks noGrp="1" noRot="1" noChangeAspect="1" noChangeArrowheads="1" noTextEdit="1"/>
          </p:cNvSpPr>
          <p:nvPr>
            <p:ph type="sldImg"/>
          </p:nvPr>
        </p:nvSpPr>
        <p:spPr>
          <a:xfrm>
            <a:off x="2908300" y="530225"/>
            <a:ext cx="3489325" cy="2617788"/>
          </a:xfrm>
          <a:ln/>
        </p:spPr>
      </p:sp>
      <p:sp>
        <p:nvSpPr>
          <p:cNvPr id="3962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41555666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135</a:t>
            </a:fld>
            <a:endParaRPr lang="en-US"/>
          </a:p>
        </p:txBody>
      </p:sp>
    </p:spTree>
    <p:extLst>
      <p:ext uri="{BB962C8B-B14F-4D97-AF65-F5344CB8AC3E}">
        <p14:creationId xmlns:p14="http://schemas.microsoft.com/office/powerpoint/2010/main" xmlns="" val="169296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136</a:t>
            </a:fld>
            <a:endParaRPr lang="en-US"/>
          </a:p>
        </p:txBody>
      </p:sp>
    </p:spTree>
    <p:extLst>
      <p:ext uri="{BB962C8B-B14F-4D97-AF65-F5344CB8AC3E}">
        <p14:creationId xmlns:p14="http://schemas.microsoft.com/office/powerpoint/2010/main" xmlns="" val="33248275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137</a:t>
            </a:fld>
            <a:endParaRPr lang="en-US"/>
          </a:p>
        </p:txBody>
      </p:sp>
    </p:spTree>
    <p:extLst>
      <p:ext uri="{BB962C8B-B14F-4D97-AF65-F5344CB8AC3E}">
        <p14:creationId xmlns:p14="http://schemas.microsoft.com/office/powerpoint/2010/main" xmlns="" val="17203712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5E0134FD-EF60-4A55-8ED3-247562517CB8}" type="slidenum">
              <a:rPr lang="en-US" smtClean="0"/>
              <a:pPr/>
              <a:t>138</a:t>
            </a:fld>
            <a:endParaRPr lang="en-US"/>
          </a:p>
        </p:txBody>
      </p:sp>
    </p:spTree>
    <p:extLst>
      <p:ext uri="{BB962C8B-B14F-4D97-AF65-F5344CB8AC3E}">
        <p14:creationId xmlns:p14="http://schemas.microsoft.com/office/powerpoint/2010/main" xmlns="" val="36056266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7"/>
          <p:cNvSpPr txBox="1">
            <a:spLocks noGrp="1" noChangeArrowheads="1"/>
          </p:cNvSpPr>
          <p:nvPr/>
        </p:nvSpPr>
        <p:spPr bwMode="auto">
          <a:xfrm>
            <a:off x="5269226" y="6659760"/>
            <a:ext cx="4027176" cy="350641"/>
          </a:xfrm>
          <a:prstGeom prst="rect">
            <a:avLst/>
          </a:prstGeom>
          <a:noFill/>
          <a:ln w="9525">
            <a:noFill/>
            <a:miter lim="800000"/>
            <a:headEnd/>
            <a:tailEnd/>
          </a:ln>
        </p:spPr>
        <p:txBody>
          <a:bodyPr lIns="19118" tIns="0" rIns="19118" bIns="0" anchor="b"/>
          <a:lstStyle/>
          <a:p>
            <a:pPr algn="r"/>
            <a:fld id="{275EA6D3-E223-4B98-B15B-D2A83179DB33}" type="slidenum">
              <a:rPr lang="en-US" sz="1000" i="1"/>
              <a:pPr algn="r"/>
              <a:t>141</a:t>
            </a:fld>
            <a:endParaRPr lang="en-US" sz="1000" i="1" dirty="0"/>
          </a:p>
        </p:txBody>
      </p:sp>
      <p:sp>
        <p:nvSpPr>
          <p:cNvPr id="677891" name="Rectangle 2"/>
          <p:cNvSpPr>
            <a:spLocks noGrp="1" noRot="1" noChangeAspect="1" noChangeArrowheads="1" noTextEdit="1"/>
          </p:cNvSpPr>
          <p:nvPr>
            <p:ph type="sldImg"/>
          </p:nvPr>
        </p:nvSpPr>
        <p:spPr>
          <a:ln cap="flat"/>
        </p:spPr>
      </p:sp>
      <p:sp>
        <p:nvSpPr>
          <p:cNvPr id="6778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719977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smtClean="0"/>
          </a:p>
        </p:txBody>
      </p:sp>
      <p:sp>
        <p:nvSpPr>
          <p:cNvPr id="291844" name="Slide Number Placeholder 3"/>
          <p:cNvSpPr>
            <a:spLocks noGrp="1"/>
          </p:cNvSpPr>
          <p:nvPr>
            <p:ph type="sldNum" sz="quarter" idx="5"/>
          </p:nvPr>
        </p:nvSpPr>
        <p:spPr>
          <a:noFill/>
        </p:spPr>
        <p:txBody>
          <a:bodyPr/>
          <a:lstStyle/>
          <a:p>
            <a:fld id="{B24D82D3-6978-4CAB-B7B4-1885D95CF5BF}" type="slidenum">
              <a:rPr lang="en-US" smtClean="0"/>
              <a:pPr/>
              <a:t>142</a:t>
            </a:fld>
            <a:endParaRPr lang="en-US" smtClean="0"/>
          </a:p>
        </p:txBody>
      </p:sp>
    </p:spTree>
    <p:extLst>
      <p:ext uri="{BB962C8B-B14F-4D97-AF65-F5344CB8AC3E}">
        <p14:creationId xmlns:p14="http://schemas.microsoft.com/office/powerpoint/2010/main" xmlns="" val="3591539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7DE078AB-B13B-4444-9A6F-69A777633B46}" type="slidenum">
              <a:rPr lang="en-US" smtClean="0"/>
              <a:pPr/>
              <a:t>143</a:t>
            </a:fld>
            <a:endParaRPr lang="en-US" smtClean="0"/>
          </a:p>
        </p:txBody>
      </p:sp>
      <p:sp>
        <p:nvSpPr>
          <p:cNvPr id="271363" name="Rectangle 2"/>
          <p:cNvSpPr>
            <a:spLocks noGrp="1" noRot="1" noChangeAspect="1" noChangeArrowheads="1" noTextEdit="1"/>
          </p:cNvSpPr>
          <p:nvPr>
            <p:ph type="sldImg"/>
          </p:nvPr>
        </p:nvSpPr>
        <p:spPr>
          <a:ln cap="flat"/>
        </p:spPr>
      </p:sp>
      <p:sp>
        <p:nvSpPr>
          <p:cNvPr id="271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33888195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F91FC5-FBEF-4F2E-BB38-E0A6B56CC621}" type="slidenum">
              <a:rPr lang="en-US"/>
              <a:pPr/>
              <a:t>144</a:t>
            </a:fld>
            <a:endParaRPr lang="en-US"/>
          </a:p>
        </p:txBody>
      </p:sp>
      <p:sp>
        <p:nvSpPr>
          <p:cNvPr id="2025474" name="Rectangle 2"/>
          <p:cNvSpPr>
            <a:spLocks noGrp="1" noRot="1" noChangeAspect="1" noChangeArrowheads="1" noTextEdit="1"/>
          </p:cNvSpPr>
          <p:nvPr>
            <p:ph type="sldImg"/>
          </p:nvPr>
        </p:nvSpPr>
        <p:spPr>
          <a:ln/>
        </p:spPr>
      </p:sp>
      <p:sp>
        <p:nvSpPr>
          <p:cNvPr id="2025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xmlns="" val="4034892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77363A-CE3F-47F9-9667-060A40CE763B}" type="slidenum">
              <a:rPr lang="en-US"/>
              <a:pPr/>
              <a:t>145</a:t>
            </a:fld>
            <a:endParaRPr lang="en-US"/>
          </a:p>
        </p:txBody>
      </p:sp>
      <p:sp>
        <p:nvSpPr>
          <p:cNvPr id="5868546" name="Rectangle 2"/>
          <p:cNvSpPr>
            <a:spLocks noGrp="1" noRot="1" noChangeAspect="1" noChangeArrowheads="1" noTextEdit="1"/>
          </p:cNvSpPr>
          <p:nvPr>
            <p:ph type="sldImg"/>
          </p:nvPr>
        </p:nvSpPr>
        <p:spPr>
          <a:ln/>
        </p:spPr>
      </p:sp>
      <p:sp>
        <p:nvSpPr>
          <p:cNvPr id="58685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xmlns="" val="8078847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146</a:t>
            </a:fld>
            <a:endParaRPr lang="en-US"/>
          </a:p>
        </p:txBody>
      </p:sp>
    </p:spTree>
    <p:extLst>
      <p:ext uri="{BB962C8B-B14F-4D97-AF65-F5344CB8AC3E}">
        <p14:creationId xmlns:p14="http://schemas.microsoft.com/office/powerpoint/2010/main" xmlns="" val="2480034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11</a:t>
            </a:fld>
            <a:endParaRPr lang="en-US"/>
          </a:p>
        </p:txBody>
      </p:sp>
    </p:spTree>
    <p:extLst>
      <p:ext uri="{BB962C8B-B14F-4D97-AF65-F5344CB8AC3E}">
        <p14:creationId xmlns:p14="http://schemas.microsoft.com/office/powerpoint/2010/main" xmlns="" val="38288143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E0134FD-EF60-4A55-8ED3-247562517CB8}" type="slidenum">
              <a:rPr lang="en-US" smtClean="0"/>
              <a:pPr/>
              <a:t>148</a:t>
            </a:fld>
            <a:endParaRPr lang="en-US"/>
          </a:p>
        </p:txBody>
      </p:sp>
    </p:spTree>
    <p:extLst>
      <p:ext uri="{BB962C8B-B14F-4D97-AF65-F5344CB8AC3E}">
        <p14:creationId xmlns:p14="http://schemas.microsoft.com/office/powerpoint/2010/main" xmlns="" val="25122156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a:t>
            </a:r>
            <a:r>
              <a:rPr lang="en-US" baseline="0" dirty="0" smtClean="0"/>
              <a:t>s of original input GOES images</a:t>
            </a:r>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151</a:t>
            </a:fld>
            <a:endParaRPr lang="en-US"/>
          </a:p>
        </p:txBody>
      </p:sp>
    </p:spTree>
    <p:extLst>
      <p:ext uri="{BB962C8B-B14F-4D97-AF65-F5344CB8AC3E}">
        <p14:creationId xmlns:p14="http://schemas.microsoft.com/office/powerpoint/2010/main" xmlns="" val="5373160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of original</a:t>
            </a:r>
            <a:r>
              <a:rPr lang="en-US" baseline="0" dirty="0" smtClean="0"/>
              <a:t> GSIP insolation images</a:t>
            </a:r>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153</a:t>
            </a:fld>
            <a:endParaRPr lang="en-US"/>
          </a:p>
        </p:txBody>
      </p:sp>
    </p:spTree>
    <p:extLst>
      <p:ext uri="{BB962C8B-B14F-4D97-AF65-F5344CB8AC3E}">
        <p14:creationId xmlns:p14="http://schemas.microsoft.com/office/powerpoint/2010/main" xmlns="" val="23450452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62" name="Rectangle 7"/>
          <p:cNvSpPr txBox="1">
            <a:spLocks noGrp="1" noChangeArrowheads="1"/>
          </p:cNvSpPr>
          <p:nvPr/>
        </p:nvSpPr>
        <p:spPr bwMode="auto">
          <a:xfrm>
            <a:off x="5269226" y="6659760"/>
            <a:ext cx="4027176" cy="350641"/>
          </a:xfrm>
          <a:prstGeom prst="rect">
            <a:avLst/>
          </a:prstGeom>
          <a:noFill/>
          <a:ln w="9525">
            <a:noFill/>
            <a:miter lim="800000"/>
            <a:headEnd/>
            <a:tailEnd/>
          </a:ln>
        </p:spPr>
        <p:txBody>
          <a:bodyPr lIns="19118" tIns="0" rIns="19118" bIns="0" anchor="b"/>
          <a:lstStyle/>
          <a:p>
            <a:pPr algn="r"/>
            <a:fld id="{7F0B0D4B-A2AA-4880-9D3D-F3C3A28FE377}" type="slidenum">
              <a:rPr lang="en-US" sz="1000" i="1"/>
              <a:pPr algn="r"/>
              <a:t>164</a:t>
            </a:fld>
            <a:endParaRPr lang="en-US" sz="1000" i="1" dirty="0"/>
          </a:p>
        </p:txBody>
      </p:sp>
      <p:sp>
        <p:nvSpPr>
          <p:cNvPr id="1474563" name="Rectangle 7"/>
          <p:cNvSpPr txBox="1">
            <a:spLocks noGrp="1" noChangeArrowheads="1"/>
          </p:cNvSpPr>
          <p:nvPr/>
        </p:nvSpPr>
        <p:spPr bwMode="auto">
          <a:xfrm>
            <a:off x="5269226" y="6659760"/>
            <a:ext cx="4027176" cy="350641"/>
          </a:xfrm>
          <a:prstGeom prst="rect">
            <a:avLst/>
          </a:prstGeom>
          <a:noFill/>
          <a:ln w="9525">
            <a:noFill/>
            <a:miter lim="800000"/>
            <a:headEnd/>
            <a:tailEnd/>
          </a:ln>
        </p:spPr>
        <p:txBody>
          <a:bodyPr lIns="19118" tIns="0" rIns="19118" bIns="0" anchor="b"/>
          <a:lstStyle/>
          <a:p>
            <a:pPr algn="r"/>
            <a:fld id="{7F816C82-6DB5-4773-91FA-B358D427F7DC}" type="slidenum">
              <a:rPr lang="en-US" sz="1000" i="1"/>
              <a:pPr algn="r"/>
              <a:t>164</a:t>
            </a:fld>
            <a:endParaRPr lang="en-US" sz="1000" i="1" dirty="0"/>
          </a:p>
        </p:txBody>
      </p:sp>
      <p:sp>
        <p:nvSpPr>
          <p:cNvPr id="1474564" name="Rectangle 2"/>
          <p:cNvSpPr>
            <a:spLocks noGrp="1" noRot="1" noChangeAspect="1" noChangeArrowheads="1" noTextEdit="1"/>
          </p:cNvSpPr>
          <p:nvPr>
            <p:ph type="sldImg"/>
          </p:nvPr>
        </p:nvSpPr>
        <p:spPr>
          <a:ln cap="flat"/>
        </p:spPr>
      </p:sp>
      <p:sp>
        <p:nvSpPr>
          <p:cNvPr id="147456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6542067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7DE078AB-B13B-4444-9A6F-69A777633B46}" type="slidenum">
              <a:rPr lang="en-US" smtClean="0"/>
              <a:pPr/>
              <a:t>166</a:t>
            </a:fld>
            <a:endParaRPr lang="en-US" smtClean="0"/>
          </a:p>
        </p:txBody>
      </p:sp>
      <p:sp>
        <p:nvSpPr>
          <p:cNvPr id="271363" name="Rectangle 2"/>
          <p:cNvSpPr>
            <a:spLocks noGrp="1" noRot="1" noChangeAspect="1" noChangeArrowheads="1" noTextEdit="1"/>
          </p:cNvSpPr>
          <p:nvPr>
            <p:ph type="sldImg"/>
          </p:nvPr>
        </p:nvSpPr>
        <p:spPr>
          <a:ln cap="flat"/>
        </p:spPr>
      </p:sp>
      <p:sp>
        <p:nvSpPr>
          <p:cNvPr id="271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26379709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7DE078AB-B13B-4444-9A6F-69A777633B46}" type="slidenum">
              <a:rPr lang="en-US" smtClean="0"/>
              <a:pPr/>
              <a:t>169</a:t>
            </a:fld>
            <a:endParaRPr lang="en-US" smtClean="0"/>
          </a:p>
        </p:txBody>
      </p:sp>
      <p:sp>
        <p:nvSpPr>
          <p:cNvPr id="271363" name="Rectangle 2"/>
          <p:cNvSpPr>
            <a:spLocks noGrp="1" noRot="1" noChangeAspect="1" noChangeArrowheads="1" noTextEdit="1"/>
          </p:cNvSpPr>
          <p:nvPr>
            <p:ph type="sldImg"/>
          </p:nvPr>
        </p:nvSpPr>
        <p:spPr>
          <a:ln cap="flat"/>
        </p:spPr>
      </p:sp>
      <p:sp>
        <p:nvSpPr>
          <p:cNvPr id="271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27796412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7"/>
          <p:cNvSpPr>
            <a:spLocks noGrp="1" noChangeArrowheads="1"/>
          </p:cNvSpPr>
          <p:nvPr>
            <p:ph type="sldNum" sz="quarter" idx="5"/>
          </p:nvPr>
        </p:nvSpPr>
        <p:spPr>
          <a:noFill/>
        </p:spPr>
        <p:txBody>
          <a:bodyPr/>
          <a:lstStyle/>
          <a:p>
            <a:fld id="{6AB35A75-E1C2-4B5F-9E80-44C4D55EC349}" type="slidenum">
              <a:rPr lang="en-US"/>
              <a:pPr/>
              <a:t>170</a:t>
            </a:fld>
            <a:endParaRPr lang="en-US"/>
          </a:p>
        </p:txBody>
      </p:sp>
      <p:sp>
        <p:nvSpPr>
          <p:cNvPr id="711683" name="Rectangle 2"/>
          <p:cNvSpPr>
            <a:spLocks noGrp="1" noRot="1" noChangeAspect="1" noChangeArrowheads="1" noTextEdit="1"/>
          </p:cNvSpPr>
          <p:nvPr>
            <p:ph type="sldImg"/>
          </p:nvPr>
        </p:nvSpPr>
        <p:spPr>
          <a:xfrm>
            <a:off x="2908300" y="530225"/>
            <a:ext cx="3489325" cy="2617788"/>
          </a:xfrm>
          <a:ln/>
        </p:spPr>
      </p:sp>
      <p:sp>
        <p:nvSpPr>
          <p:cNvPr id="711684" name="Rectangle 3"/>
          <p:cNvSpPr>
            <a:spLocks noGrp="1" noChangeArrowheads="1"/>
          </p:cNvSpPr>
          <p:nvPr>
            <p:ph type="body" idx="1"/>
          </p:nvPr>
        </p:nvSpPr>
        <p:spPr>
          <a:noFill/>
          <a:ln/>
        </p:spPr>
        <p:txBody>
          <a:bodyPr/>
          <a:lstStyle/>
          <a:p>
            <a:pPr eaLnBrk="1" hangingPunct="1"/>
            <a:endParaRPr lang="en-US" sz="1400" dirty="0" smtClean="0"/>
          </a:p>
        </p:txBody>
      </p:sp>
    </p:spTree>
    <p:extLst>
      <p:ext uri="{BB962C8B-B14F-4D97-AF65-F5344CB8AC3E}">
        <p14:creationId xmlns:p14="http://schemas.microsoft.com/office/powerpoint/2010/main" xmlns="" val="22332108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7"/>
          <p:cNvSpPr>
            <a:spLocks noGrp="1" noChangeArrowheads="1"/>
          </p:cNvSpPr>
          <p:nvPr>
            <p:ph type="sldNum" sz="quarter" idx="5"/>
          </p:nvPr>
        </p:nvSpPr>
        <p:spPr>
          <a:noFill/>
        </p:spPr>
        <p:txBody>
          <a:bodyPr/>
          <a:lstStyle/>
          <a:p>
            <a:fld id="{E8884BE6-65DF-4011-AB98-50DF446A3BE3}" type="slidenum">
              <a:rPr lang="en-US"/>
              <a:pPr/>
              <a:t>171</a:t>
            </a:fld>
            <a:endParaRPr lang="en-US"/>
          </a:p>
        </p:txBody>
      </p:sp>
      <p:sp>
        <p:nvSpPr>
          <p:cNvPr id="712707" name="Rectangle 2"/>
          <p:cNvSpPr>
            <a:spLocks noGrp="1" noRot="1" noChangeAspect="1" noChangeArrowheads="1" noTextEdit="1"/>
          </p:cNvSpPr>
          <p:nvPr>
            <p:ph type="sldImg"/>
          </p:nvPr>
        </p:nvSpPr>
        <p:spPr>
          <a:ln/>
        </p:spPr>
      </p:sp>
      <p:sp>
        <p:nvSpPr>
          <p:cNvPr id="71270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xmlns="" val="25138157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7"/>
          <p:cNvSpPr>
            <a:spLocks noGrp="1" noChangeArrowheads="1"/>
          </p:cNvSpPr>
          <p:nvPr>
            <p:ph type="sldNum" sz="quarter" idx="5"/>
          </p:nvPr>
        </p:nvSpPr>
        <p:spPr>
          <a:noFill/>
        </p:spPr>
        <p:txBody>
          <a:bodyPr/>
          <a:lstStyle/>
          <a:p>
            <a:fld id="{8787AFF5-17F5-4293-81F4-540ECE5A3A70}" type="slidenum">
              <a:rPr lang="en-US"/>
              <a:pPr/>
              <a:t>172</a:t>
            </a:fld>
            <a:endParaRPr lang="en-US"/>
          </a:p>
        </p:txBody>
      </p:sp>
      <p:sp>
        <p:nvSpPr>
          <p:cNvPr id="713731" name="Rectangle 2"/>
          <p:cNvSpPr>
            <a:spLocks noGrp="1" noRot="1" noChangeAspect="1" noChangeArrowheads="1" noTextEdit="1"/>
          </p:cNvSpPr>
          <p:nvPr>
            <p:ph type="sldImg"/>
          </p:nvPr>
        </p:nvSpPr>
        <p:spPr>
          <a:xfrm>
            <a:off x="2903538" y="530225"/>
            <a:ext cx="3490912" cy="2617788"/>
          </a:xfrm>
          <a:ln/>
        </p:spPr>
      </p:sp>
      <p:sp>
        <p:nvSpPr>
          <p:cNvPr id="71373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xmlns="" val="10228592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7"/>
          <p:cNvSpPr>
            <a:spLocks noGrp="1" noChangeArrowheads="1"/>
          </p:cNvSpPr>
          <p:nvPr>
            <p:ph type="sldNum" sz="quarter" idx="5"/>
          </p:nvPr>
        </p:nvSpPr>
        <p:spPr>
          <a:noFill/>
        </p:spPr>
        <p:txBody>
          <a:bodyPr/>
          <a:lstStyle/>
          <a:p>
            <a:fld id="{088EDECF-0C1F-49DF-9C26-6FE70ABDDE69}" type="slidenum">
              <a:rPr lang="en-US"/>
              <a:pPr/>
              <a:t>174</a:t>
            </a:fld>
            <a:endParaRPr lang="en-US"/>
          </a:p>
        </p:txBody>
      </p:sp>
      <p:sp>
        <p:nvSpPr>
          <p:cNvPr id="714755" name="Rectangle 2"/>
          <p:cNvSpPr>
            <a:spLocks noGrp="1" noRot="1" noChangeAspect="1" noChangeArrowheads="1" noTextEdit="1"/>
          </p:cNvSpPr>
          <p:nvPr>
            <p:ph type="sldImg"/>
          </p:nvPr>
        </p:nvSpPr>
        <p:spPr>
          <a:ln/>
        </p:spPr>
      </p:sp>
      <p:sp>
        <p:nvSpPr>
          <p:cNvPr id="7147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2150219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12</a:t>
            </a:fld>
            <a:endParaRPr lang="en-US"/>
          </a:p>
        </p:txBody>
      </p:sp>
    </p:spTree>
    <p:extLst>
      <p:ext uri="{BB962C8B-B14F-4D97-AF65-F5344CB8AC3E}">
        <p14:creationId xmlns:p14="http://schemas.microsoft.com/office/powerpoint/2010/main" xmlns="" val="4531444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7"/>
          <p:cNvSpPr>
            <a:spLocks noGrp="1" noChangeArrowheads="1"/>
          </p:cNvSpPr>
          <p:nvPr>
            <p:ph type="sldNum" sz="quarter" idx="5"/>
          </p:nvPr>
        </p:nvSpPr>
        <p:spPr>
          <a:noFill/>
        </p:spPr>
        <p:txBody>
          <a:bodyPr/>
          <a:lstStyle/>
          <a:p>
            <a:fld id="{FBA87B17-A8CA-4AC1-9E8B-55E8B0C33371}" type="slidenum">
              <a:rPr lang="en-US"/>
              <a:pPr/>
              <a:t>175</a:t>
            </a:fld>
            <a:endParaRPr lang="en-US"/>
          </a:p>
        </p:txBody>
      </p:sp>
      <p:sp>
        <p:nvSpPr>
          <p:cNvPr id="715779" name="Rectangle 2"/>
          <p:cNvSpPr>
            <a:spLocks noGrp="1" noRot="1" noChangeAspect="1" noChangeArrowheads="1" noTextEdit="1"/>
          </p:cNvSpPr>
          <p:nvPr>
            <p:ph type="sldImg"/>
          </p:nvPr>
        </p:nvSpPr>
        <p:spPr>
          <a:ln/>
        </p:spPr>
      </p:sp>
      <p:sp>
        <p:nvSpPr>
          <p:cNvPr id="71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35145414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7"/>
          <p:cNvSpPr>
            <a:spLocks noGrp="1" noChangeArrowheads="1"/>
          </p:cNvSpPr>
          <p:nvPr>
            <p:ph type="sldNum" sz="quarter" idx="5"/>
          </p:nvPr>
        </p:nvSpPr>
        <p:spPr>
          <a:noFill/>
        </p:spPr>
        <p:txBody>
          <a:bodyPr/>
          <a:lstStyle/>
          <a:p>
            <a:fld id="{D9A7D8B9-80A6-4098-87CA-4274DADE5AC1}" type="slidenum">
              <a:rPr lang="en-US"/>
              <a:pPr/>
              <a:t>176</a:t>
            </a:fld>
            <a:endParaRPr lang="en-US"/>
          </a:p>
        </p:txBody>
      </p:sp>
      <p:sp>
        <p:nvSpPr>
          <p:cNvPr id="716803" name="Rectangle 2"/>
          <p:cNvSpPr>
            <a:spLocks noGrp="1" noRot="1" noChangeAspect="1" noChangeArrowheads="1" noTextEdit="1"/>
          </p:cNvSpPr>
          <p:nvPr>
            <p:ph type="sldImg"/>
          </p:nvPr>
        </p:nvSpPr>
        <p:spPr>
          <a:ln/>
        </p:spPr>
      </p:sp>
      <p:sp>
        <p:nvSpPr>
          <p:cNvPr id="71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19746560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7"/>
          <p:cNvSpPr>
            <a:spLocks noGrp="1" noChangeArrowheads="1"/>
          </p:cNvSpPr>
          <p:nvPr>
            <p:ph type="sldNum" sz="quarter" idx="5"/>
          </p:nvPr>
        </p:nvSpPr>
        <p:spPr>
          <a:noFill/>
        </p:spPr>
        <p:txBody>
          <a:bodyPr/>
          <a:lstStyle/>
          <a:p>
            <a:fld id="{1D0E0603-EA42-4E77-ABA4-89D3A7A1A5C5}" type="slidenum">
              <a:rPr lang="en-US"/>
              <a:pPr/>
              <a:t>177</a:t>
            </a:fld>
            <a:endParaRPr lang="en-US"/>
          </a:p>
        </p:txBody>
      </p:sp>
      <p:sp>
        <p:nvSpPr>
          <p:cNvPr id="717827" name="Rectangle 2"/>
          <p:cNvSpPr>
            <a:spLocks noGrp="1" noRot="1" noChangeAspect="1" noChangeArrowheads="1" noTextEdit="1"/>
          </p:cNvSpPr>
          <p:nvPr>
            <p:ph type="sldImg"/>
          </p:nvPr>
        </p:nvSpPr>
        <p:spPr>
          <a:ln/>
        </p:spPr>
      </p:sp>
      <p:sp>
        <p:nvSpPr>
          <p:cNvPr id="7178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21579989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7"/>
          <p:cNvSpPr>
            <a:spLocks noGrp="1" noChangeArrowheads="1"/>
          </p:cNvSpPr>
          <p:nvPr>
            <p:ph type="sldNum" sz="quarter" idx="5"/>
          </p:nvPr>
        </p:nvSpPr>
        <p:spPr>
          <a:noFill/>
        </p:spPr>
        <p:txBody>
          <a:bodyPr/>
          <a:lstStyle/>
          <a:p>
            <a:fld id="{FA245884-0410-4779-BA0E-A7E421ED87C7}" type="slidenum">
              <a:rPr lang="en-US"/>
              <a:pPr/>
              <a:t>178</a:t>
            </a:fld>
            <a:endParaRPr lang="en-US"/>
          </a:p>
        </p:txBody>
      </p:sp>
      <p:sp>
        <p:nvSpPr>
          <p:cNvPr id="718851" name="Rectangle 2"/>
          <p:cNvSpPr>
            <a:spLocks noGrp="1" noRot="1" noChangeAspect="1" noChangeArrowheads="1" noTextEdit="1"/>
          </p:cNvSpPr>
          <p:nvPr>
            <p:ph type="sldImg"/>
          </p:nvPr>
        </p:nvSpPr>
        <p:spPr>
          <a:xfrm>
            <a:off x="2908300" y="530225"/>
            <a:ext cx="3489325" cy="2617788"/>
          </a:xfrm>
          <a:ln/>
        </p:spPr>
      </p:sp>
      <p:sp>
        <p:nvSpPr>
          <p:cNvPr id="718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4370439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7"/>
          <p:cNvSpPr>
            <a:spLocks noGrp="1" noChangeArrowheads="1"/>
          </p:cNvSpPr>
          <p:nvPr>
            <p:ph type="sldNum" sz="quarter" idx="5"/>
          </p:nvPr>
        </p:nvSpPr>
        <p:spPr>
          <a:noFill/>
        </p:spPr>
        <p:txBody>
          <a:bodyPr/>
          <a:lstStyle/>
          <a:p>
            <a:fld id="{8EAE96E3-DD28-4E08-AEF1-891C875A3BE9}" type="slidenum">
              <a:rPr lang="en-US"/>
              <a:pPr/>
              <a:t>179</a:t>
            </a:fld>
            <a:endParaRPr lang="en-US"/>
          </a:p>
        </p:txBody>
      </p:sp>
      <p:sp>
        <p:nvSpPr>
          <p:cNvPr id="719875" name="Rectangle 2"/>
          <p:cNvSpPr>
            <a:spLocks noGrp="1" noRot="1" noChangeAspect="1" noChangeArrowheads="1" noTextEdit="1"/>
          </p:cNvSpPr>
          <p:nvPr>
            <p:ph type="sldImg"/>
          </p:nvPr>
        </p:nvSpPr>
        <p:spPr>
          <a:xfrm>
            <a:off x="2908300" y="530225"/>
            <a:ext cx="3489325" cy="2617788"/>
          </a:xfrm>
          <a:ln/>
        </p:spPr>
      </p:sp>
      <p:sp>
        <p:nvSpPr>
          <p:cNvPr id="71987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xmlns="" val="10567902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7"/>
          <p:cNvSpPr>
            <a:spLocks noGrp="1" noChangeArrowheads="1"/>
          </p:cNvSpPr>
          <p:nvPr>
            <p:ph type="sldNum" sz="quarter" idx="5"/>
          </p:nvPr>
        </p:nvSpPr>
        <p:spPr>
          <a:noFill/>
        </p:spPr>
        <p:txBody>
          <a:bodyPr/>
          <a:lstStyle/>
          <a:p>
            <a:fld id="{65372B72-A098-4DBC-80D2-8E90C3A8705C}" type="slidenum">
              <a:rPr lang="en-US"/>
              <a:pPr/>
              <a:t>180</a:t>
            </a:fld>
            <a:endParaRPr lang="en-US"/>
          </a:p>
        </p:txBody>
      </p:sp>
      <p:sp>
        <p:nvSpPr>
          <p:cNvPr id="720899" name="Rectangle 2"/>
          <p:cNvSpPr>
            <a:spLocks noGrp="1" noRot="1" noChangeAspect="1" noChangeArrowheads="1" noTextEdit="1"/>
          </p:cNvSpPr>
          <p:nvPr>
            <p:ph type="sldImg"/>
          </p:nvPr>
        </p:nvSpPr>
        <p:spPr>
          <a:ln/>
        </p:spPr>
      </p:sp>
      <p:sp>
        <p:nvSpPr>
          <p:cNvPr id="7209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39364164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7DE078AB-B13B-4444-9A6F-69A777633B46}" type="slidenum">
              <a:rPr lang="en-US" smtClean="0"/>
              <a:pPr/>
              <a:t>181</a:t>
            </a:fld>
            <a:endParaRPr lang="en-US" smtClean="0"/>
          </a:p>
        </p:txBody>
      </p:sp>
      <p:sp>
        <p:nvSpPr>
          <p:cNvPr id="271363" name="Rectangle 2"/>
          <p:cNvSpPr>
            <a:spLocks noGrp="1" noRot="1" noChangeAspect="1" noChangeArrowheads="1" noTextEdit="1"/>
          </p:cNvSpPr>
          <p:nvPr>
            <p:ph type="sldImg"/>
          </p:nvPr>
        </p:nvSpPr>
        <p:spPr>
          <a:ln cap="flat"/>
        </p:spPr>
      </p:sp>
      <p:sp>
        <p:nvSpPr>
          <p:cNvPr id="271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28316101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ADEC8B-14AD-45F2-9B7C-CCF906D3B9BB}" type="slidenum">
              <a:rPr lang="en-US" smtClean="0"/>
              <a:pPr/>
              <a:t>182</a:t>
            </a:fld>
            <a:endParaRPr lang="en-US"/>
          </a:p>
        </p:txBody>
      </p:sp>
    </p:spTree>
    <p:extLst>
      <p:ext uri="{BB962C8B-B14F-4D97-AF65-F5344CB8AC3E}">
        <p14:creationId xmlns:p14="http://schemas.microsoft.com/office/powerpoint/2010/main" xmlns="" val="3331548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7DE078AB-B13B-4444-9A6F-69A777633B46}" type="slidenum">
              <a:rPr lang="en-US" smtClean="0"/>
              <a:pPr/>
              <a:t>184</a:t>
            </a:fld>
            <a:endParaRPr lang="en-US" smtClean="0"/>
          </a:p>
        </p:txBody>
      </p:sp>
      <p:sp>
        <p:nvSpPr>
          <p:cNvPr id="271363" name="Rectangle 2"/>
          <p:cNvSpPr>
            <a:spLocks noGrp="1" noRot="1" noChangeAspect="1" noChangeArrowheads="1" noTextEdit="1"/>
          </p:cNvSpPr>
          <p:nvPr>
            <p:ph type="sldImg"/>
          </p:nvPr>
        </p:nvSpPr>
        <p:spPr>
          <a:ln cap="flat"/>
        </p:spPr>
      </p:sp>
      <p:sp>
        <p:nvSpPr>
          <p:cNvPr id="271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15791912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29FEF9-1BDE-445E-AAE1-27EE50695D19}" type="slidenum">
              <a:rPr lang="en-US"/>
              <a:pPr/>
              <a:t>185</a:t>
            </a:fld>
            <a:endParaRPr lang="en-US"/>
          </a:p>
        </p:txBody>
      </p:sp>
      <p:sp>
        <p:nvSpPr>
          <p:cNvPr id="6990850" name="Rectangle 2"/>
          <p:cNvSpPr>
            <a:spLocks noGrp="1" noRot="1" noChangeAspect="1" noChangeArrowheads="1" noTextEdit="1"/>
          </p:cNvSpPr>
          <p:nvPr>
            <p:ph type="sldImg"/>
          </p:nvPr>
        </p:nvSpPr>
        <p:spPr>
          <a:ln/>
        </p:spPr>
      </p:sp>
      <p:sp>
        <p:nvSpPr>
          <p:cNvPr id="6990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xmlns="" val="3424422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13</a:t>
            </a:fld>
            <a:endParaRPr lang="en-US"/>
          </a:p>
        </p:txBody>
      </p:sp>
    </p:spTree>
    <p:extLst>
      <p:ext uri="{BB962C8B-B14F-4D97-AF65-F5344CB8AC3E}">
        <p14:creationId xmlns:p14="http://schemas.microsoft.com/office/powerpoint/2010/main" xmlns="" val="33911132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70AC32-675F-4A3D-994C-F33B7BD58D88}" type="slidenum">
              <a:rPr lang="en-US"/>
              <a:pPr/>
              <a:t>186</a:t>
            </a:fld>
            <a:endParaRPr lang="en-US"/>
          </a:p>
        </p:txBody>
      </p:sp>
      <p:sp>
        <p:nvSpPr>
          <p:cNvPr id="6992898" name="Rectangle 2"/>
          <p:cNvSpPr>
            <a:spLocks noGrp="1" noRot="1" noChangeAspect="1" noChangeArrowheads="1" noTextEdit="1"/>
          </p:cNvSpPr>
          <p:nvPr>
            <p:ph type="sldImg"/>
          </p:nvPr>
        </p:nvSpPr>
        <p:spPr>
          <a:ln/>
        </p:spPr>
      </p:sp>
      <p:sp>
        <p:nvSpPr>
          <p:cNvPr id="6992899" name="Rectangle 3"/>
          <p:cNvSpPr>
            <a:spLocks noGrp="1" noChangeArrowheads="1"/>
          </p:cNvSpPr>
          <p:nvPr>
            <p:ph type="body" idx="1"/>
          </p:nvPr>
        </p:nvSpPr>
        <p:spPr/>
        <p:txBody>
          <a:bodyPr/>
          <a:lstStyle/>
          <a:p>
            <a:r>
              <a:rPr lang="en-US" dirty="0" smtClean="0"/>
              <a:t>May be updated.</a:t>
            </a:r>
            <a:endParaRPr lang="en-US" dirty="0"/>
          </a:p>
        </p:txBody>
      </p:sp>
    </p:spTree>
    <p:extLst>
      <p:ext uri="{BB962C8B-B14F-4D97-AF65-F5344CB8AC3E}">
        <p14:creationId xmlns:p14="http://schemas.microsoft.com/office/powerpoint/2010/main" xmlns="" val="5932276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8EC409-D2E2-4BCF-89E0-B8C16D928BFF}" type="slidenum">
              <a:rPr lang="en-US"/>
              <a:pPr/>
              <a:t>187</a:t>
            </a:fld>
            <a:endParaRPr lang="en-US"/>
          </a:p>
        </p:txBody>
      </p:sp>
      <p:sp>
        <p:nvSpPr>
          <p:cNvPr id="6994946" name="Rectangle 2"/>
          <p:cNvSpPr>
            <a:spLocks noGrp="1" noRot="1" noChangeAspect="1" noChangeArrowheads="1" noTextEdit="1"/>
          </p:cNvSpPr>
          <p:nvPr>
            <p:ph type="sldImg"/>
          </p:nvPr>
        </p:nvSpPr>
        <p:spPr>
          <a:ln/>
        </p:spPr>
      </p:sp>
      <p:sp>
        <p:nvSpPr>
          <p:cNvPr id="69949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xmlns="" val="39823571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F056FA-6C78-452E-969E-AF44C826728D}" type="slidenum">
              <a:rPr lang="en-US"/>
              <a:pPr/>
              <a:t>188</a:t>
            </a:fld>
            <a:endParaRPr lang="en-US"/>
          </a:p>
        </p:txBody>
      </p:sp>
      <p:sp>
        <p:nvSpPr>
          <p:cNvPr id="6996994" name="Rectangle 2"/>
          <p:cNvSpPr>
            <a:spLocks noGrp="1" noRot="1" noChangeAspect="1" noChangeArrowheads="1" noTextEdit="1"/>
          </p:cNvSpPr>
          <p:nvPr>
            <p:ph type="sldImg"/>
          </p:nvPr>
        </p:nvSpPr>
        <p:spPr>
          <a:ln/>
        </p:spPr>
      </p:sp>
      <p:sp>
        <p:nvSpPr>
          <p:cNvPr id="6996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xmlns="" val="3915170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134FD-EF60-4A55-8ED3-247562517CB8}" type="slidenum">
              <a:rPr lang="en-US" smtClean="0"/>
              <a:pPr/>
              <a:t>14</a:t>
            </a:fld>
            <a:endParaRPr lang="en-US"/>
          </a:p>
        </p:txBody>
      </p:sp>
    </p:spTree>
    <p:extLst>
      <p:ext uri="{BB962C8B-B14F-4D97-AF65-F5344CB8AC3E}">
        <p14:creationId xmlns:p14="http://schemas.microsoft.com/office/powerpoint/2010/main" xmlns="" val="663758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878F77-87D3-4296-9DC4-9B90636E9AA6}" type="datetime1">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4EF273-445D-422A-88DA-7115DA6812A4}" type="slidenum">
              <a:rPr lang="en-US" smtClean="0">
                <a:solidFill>
                  <a:prstClr val="black">
                    <a:tint val="75000"/>
                  </a:prstClr>
                </a:solidFill>
              </a:rPr>
              <a:pPr/>
              <a:t>‹#›</a:t>
            </a:fld>
            <a:endParaRPr lang="en-US">
              <a:solidFill>
                <a:prstClr val="black">
                  <a:tint val="75000"/>
                </a:prstClr>
              </a:solidFill>
            </a:endParaRPr>
          </a:p>
        </p:txBody>
      </p:sp>
      <p:pic>
        <p:nvPicPr>
          <p:cNvPr id="7" name="Picture 6" descr="DroughtBackground.JPG"/>
          <p:cNvPicPr>
            <a:picLocks noChangeAspect="1"/>
          </p:cNvPicPr>
          <p:nvPr userDrawn="1"/>
        </p:nvPicPr>
        <p:blipFill>
          <a:blip r:embed="rId2" cstate="print"/>
          <a:stretch>
            <a:fillRect/>
          </a:stretch>
        </p:blipFill>
        <p:spPr>
          <a:xfrm>
            <a:off x="3663" y="0"/>
            <a:ext cx="9136673"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92BD3B-60A0-4019-AB21-1DD5B783D3E7}" type="datetime1">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4EF273-445D-422A-88DA-7115DA6812A4}" type="slidenum">
              <a:rPr lang="en-US" smtClean="0">
                <a:solidFill>
                  <a:prstClr val="black">
                    <a:tint val="75000"/>
                  </a:prstClr>
                </a:solidFill>
              </a:rPr>
              <a:pPr/>
              <a:t>‹#›</a:t>
            </a:fld>
            <a:endParaRPr lang="en-US">
              <a:solidFill>
                <a:prstClr val="black">
                  <a:tint val="75000"/>
                </a:prstClr>
              </a:solidFill>
            </a:endParaRPr>
          </a:p>
        </p:txBody>
      </p:sp>
      <p:pic>
        <p:nvPicPr>
          <p:cNvPr id="7" name="Picture 6" descr="DroughtBackground.JPG"/>
          <p:cNvPicPr>
            <a:picLocks noChangeAspect="1"/>
          </p:cNvPicPr>
          <p:nvPr userDrawn="1"/>
        </p:nvPicPr>
        <p:blipFill>
          <a:blip r:embed="rId2" cstate="print"/>
          <a:stretch>
            <a:fillRect/>
          </a:stretch>
        </p:blipFill>
        <p:spPr>
          <a:xfrm>
            <a:off x="3663" y="0"/>
            <a:ext cx="9136673" cy="6858000"/>
          </a:xfrm>
          <a:prstGeom prst="rect">
            <a:avLst/>
          </a:prstGeom>
        </p:spPr>
      </p:pic>
      <p:sp>
        <p:nvSpPr>
          <p:cNvPr id="8" name="Slide Number Placeholder 6"/>
          <p:cNvSpPr txBox="1">
            <a:spLocks/>
          </p:cNvSpPr>
          <p:nvPr userDrawn="1"/>
        </p:nvSpPr>
        <p:spPr>
          <a:xfrm>
            <a:off x="8458200" y="6508750"/>
            <a:ext cx="6858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1F90399-0A5F-493C-B5EB-47701E4A0281}"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 Box 6"/>
          <p:cNvSpPr txBox="1">
            <a:spLocks noChangeArrowheads="1"/>
          </p:cNvSpPr>
          <p:nvPr userDrawn="1"/>
        </p:nvSpPr>
        <p:spPr bwMode="auto">
          <a:xfrm>
            <a:off x="8877580" y="0"/>
            <a:ext cx="266420" cy="261610"/>
          </a:xfrm>
          <a:prstGeom prst="rect">
            <a:avLst/>
          </a:prstGeom>
          <a:noFill/>
          <a:ln w="9525">
            <a:noFill/>
            <a:miter lim="800000"/>
            <a:headEnd/>
            <a:tailEnd/>
          </a:ln>
          <a:effectLst/>
        </p:spPr>
        <p:txBody>
          <a:bodyPr wrap="none">
            <a:spAutoFit/>
          </a:bodyPr>
          <a:lstStyle/>
          <a:p>
            <a:pPr>
              <a:defRPr/>
            </a:pPr>
            <a:r>
              <a:rPr lang="en-US" sz="1100" dirty="0" smtClean="0">
                <a:solidFill>
                  <a:schemeClr val="bg1">
                    <a:lumMod val="50000"/>
                  </a:schemeClr>
                </a:solidFill>
                <a:sym typeface="Symbol"/>
                <a:hlinkClick r:id="rId3" action="ppaction://hlinksldjump"/>
              </a:rPr>
              <a:t>A</a:t>
            </a:r>
            <a:endParaRPr lang="en-US" sz="1600" dirty="0">
              <a:solidFill>
                <a:schemeClr val="bg1">
                  <a:lumMod val="50000"/>
                </a:scheme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EFB7F84-C974-4F7E-95A1-FE14801E3E62}" type="datetime1">
              <a:rPr lang="en-US" smtClean="0"/>
              <a:pPr/>
              <a:t>8/20/2014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6"/>
          <p:cNvSpPr txBox="1">
            <a:spLocks/>
          </p:cNvSpPr>
          <p:nvPr userDrawn="1"/>
        </p:nvSpPr>
        <p:spPr>
          <a:xfrm>
            <a:off x="8458200" y="6508750"/>
            <a:ext cx="6858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1F90399-0A5F-493C-B5EB-47701E4A0281}"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 Box 6"/>
          <p:cNvSpPr txBox="1">
            <a:spLocks noChangeArrowheads="1"/>
          </p:cNvSpPr>
          <p:nvPr userDrawn="1"/>
        </p:nvSpPr>
        <p:spPr bwMode="auto">
          <a:xfrm>
            <a:off x="8877580" y="0"/>
            <a:ext cx="266420" cy="261610"/>
          </a:xfrm>
          <a:prstGeom prst="rect">
            <a:avLst/>
          </a:prstGeom>
          <a:noFill/>
          <a:ln w="9525">
            <a:noFill/>
            <a:miter lim="800000"/>
            <a:headEnd/>
            <a:tailEnd/>
          </a:ln>
          <a:effectLst/>
        </p:spPr>
        <p:txBody>
          <a:bodyPr wrap="none">
            <a:spAutoFit/>
          </a:bodyPr>
          <a:lstStyle/>
          <a:p>
            <a:pPr>
              <a:defRPr/>
            </a:pPr>
            <a:r>
              <a:rPr lang="en-US" sz="1100" dirty="0" smtClean="0">
                <a:solidFill>
                  <a:schemeClr val="bg1">
                    <a:lumMod val="50000"/>
                  </a:schemeClr>
                </a:solidFill>
                <a:sym typeface="Symbol"/>
                <a:hlinkClick r:id="rId2" action="ppaction://hlinksldjump"/>
              </a:rPr>
              <a:t>A</a:t>
            </a:r>
            <a:endParaRPr lang="en-US" sz="1600" dirty="0">
              <a:solidFill>
                <a:schemeClr val="bg1">
                  <a:lumMod val="50000"/>
                </a:scheme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086600" cy="609600"/>
          </a:xfr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5" name="Slide Number Placeholder 6"/>
          <p:cNvSpPr txBox="1">
            <a:spLocks/>
          </p:cNvSpPr>
          <p:nvPr userDrawn="1"/>
        </p:nvSpPr>
        <p:spPr>
          <a:xfrm>
            <a:off x="8458200" y="6508750"/>
            <a:ext cx="6858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1F90399-0A5F-493C-B5EB-47701E4A0281}"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 Box 6"/>
          <p:cNvSpPr txBox="1">
            <a:spLocks noChangeArrowheads="1"/>
          </p:cNvSpPr>
          <p:nvPr userDrawn="1"/>
        </p:nvSpPr>
        <p:spPr bwMode="auto">
          <a:xfrm>
            <a:off x="8877580" y="0"/>
            <a:ext cx="266420" cy="261610"/>
          </a:xfrm>
          <a:prstGeom prst="rect">
            <a:avLst/>
          </a:prstGeom>
          <a:noFill/>
          <a:ln w="9525">
            <a:noFill/>
            <a:miter lim="800000"/>
            <a:headEnd/>
            <a:tailEnd/>
          </a:ln>
          <a:effectLst/>
        </p:spPr>
        <p:txBody>
          <a:bodyPr wrap="none">
            <a:spAutoFit/>
          </a:bodyPr>
          <a:lstStyle/>
          <a:p>
            <a:pPr>
              <a:defRPr/>
            </a:pPr>
            <a:r>
              <a:rPr lang="en-US" sz="1100" dirty="0" smtClean="0">
                <a:solidFill>
                  <a:schemeClr val="bg1">
                    <a:lumMod val="50000"/>
                  </a:schemeClr>
                </a:solidFill>
                <a:sym typeface="Symbol"/>
                <a:hlinkClick r:id="rId2" action="ppaction://hlinksldjump"/>
              </a:rPr>
              <a:t>A</a:t>
            </a:r>
            <a:endParaRPr lang="en-US" sz="1600" dirty="0">
              <a:solidFill>
                <a:schemeClr val="bg1">
                  <a:lumMod val="50000"/>
                </a:schemeClr>
              </a:solidFill>
            </a:endParaRPr>
          </a:p>
        </p:txBody>
      </p:sp>
    </p:spTree>
    <p:extLst>
      <p:ext uri="{BB962C8B-B14F-4D97-AF65-F5344CB8AC3E}">
        <p14:creationId xmlns:p14="http://schemas.microsoft.com/office/powerpoint/2010/main" xmlns="" val="540037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lvl1pPr>
              <a:defRPr sz="3600">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5400"/>
            <a:ext cx="8229600" cy="4953000"/>
          </a:xfrm>
        </p:spPr>
        <p:txBody>
          <a:bodyPr/>
          <a:lstStyle>
            <a:lvl1pPr>
              <a:defRPr sz="2800">
                <a:latin typeface="Times New Roman" pitchFamily="18" charset="0"/>
                <a:cs typeface="Times New Roman" pitchFamily="18" charset="0"/>
              </a:defRPr>
            </a:lvl1pPr>
            <a:lvl2pPr>
              <a:defRPr sz="2400">
                <a:latin typeface="Times New Roman" pitchFamily="18" charset="0"/>
                <a:cs typeface="Times New Roman" pitchFamily="18" charset="0"/>
              </a:defRPr>
            </a:lvl2pPr>
            <a:lvl3pPr>
              <a:defRPr sz="24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3285134-A26F-40C1-BD9D-1F4E41465852}" type="datetime1">
              <a:rPr lang="en-US" smtClean="0"/>
              <a:pPr/>
              <a:t>8/20/2014</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6"/>
          <p:cNvSpPr txBox="1">
            <a:spLocks/>
          </p:cNvSpPr>
          <p:nvPr userDrawn="1"/>
        </p:nvSpPr>
        <p:spPr>
          <a:xfrm>
            <a:off x="8458200" y="6508750"/>
            <a:ext cx="6858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1F90399-0A5F-493C-B5EB-47701E4A0281}"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 Box 6"/>
          <p:cNvSpPr txBox="1">
            <a:spLocks noChangeArrowheads="1"/>
          </p:cNvSpPr>
          <p:nvPr userDrawn="1"/>
        </p:nvSpPr>
        <p:spPr bwMode="auto">
          <a:xfrm>
            <a:off x="8877580" y="0"/>
            <a:ext cx="266420" cy="261610"/>
          </a:xfrm>
          <a:prstGeom prst="rect">
            <a:avLst/>
          </a:prstGeom>
          <a:noFill/>
          <a:ln w="9525">
            <a:noFill/>
            <a:miter lim="800000"/>
            <a:headEnd/>
            <a:tailEnd/>
          </a:ln>
          <a:effectLst/>
        </p:spPr>
        <p:txBody>
          <a:bodyPr wrap="none">
            <a:spAutoFit/>
          </a:bodyPr>
          <a:lstStyle/>
          <a:p>
            <a:pPr>
              <a:defRPr/>
            </a:pPr>
            <a:r>
              <a:rPr lang="en-US" sz="1100" dirty="0" smtClean="0">
                <a:solidFill>
                  <a:schemeClr val="bg1">
                    <a:lumMod val="50000"/>
                  </a:schemeClr>
                </a:solidFill>
                <a:sym typeface="Symbol"/>
                <a:hlinkClick r:id="rId2" action="ppaction://hlinksldjump"/>
              </a:rPr>
              <a:t>A</a:t>
            </a:r>
            <a:endParaRPr lang="en-US" sz="1600" dirty="0">
              <a:solidFill>
                <a:schemeClr val="bg1">
                  <a:lumMod val="50000"/>
                </a:scheme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49039C-5914-4F29-BB97-22D40E304C49}" type="datetimeFigureOut">
              <a:rPr lang="en-US" smtClean="0"/>
              <a:pPr/>
              <a:t>8/20/2014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934200" y="6416675"/>
            <a:ext cx="2133600" cy="365125"/>
          </a:xfrm>
        </p:spPr>
        <p:txBody>
          <a:bodyPr/>
          <a:lstStyle>
            <a:lvl1pPr>
              <a:defRPr>
                <a:solidFill>
                  <a:schemeClr val="tx1"/>
                </a:solidFill>
              </a:defRPr>
            </a:lvl1pPr>
          </a:lstStyle>
          <a:p>
            <a:fld id="{09EC9C70-B285-43C0-A4EA-E6873DCDD7EC}" type="slidenum">
              <a:rPr lang="en-US" smtClean="0"/>
              <a:pPr/>
              <a:t>‹#›</a:t>
            </a:fld>
            <a:endParaRPr lang="en-US" dirty="0"/>
          </a:p>
        </p:txBody>
      </p:sp>
      <p:sp>
        <p:nvSpPr>
          <p:cNvPr id="6" name="Text Box 6"/>
          <p:cNvSpPr txBox="1">
            <a:spLocks noChangeArrowheads="1"/>
          </p:cNvSpPr>
          <p:nvPr userDrawn="1"/>
        </p:nvSpPr>
        <p:spPr bwMode="auto">
          <a:xfrm>
            <a:off x="8877580" y="0"/>
            <a:ext cx="266420" cy="261610"/>
          </a:xfrm>
          <a:prstGeom prst="rect">
            <a:avLst/>
          </a:prstGeom>
          <a:noFill/>
          <a:ln w="9525">
            <a:noFill/>
            <a:miter lim="800000"/>
            <a:headEnd/>
            <a:tailEnd/>
          </a:ln>
          <a:effectLst/>
        </p:spPr>
        <p:txBody>
          <a:bodyPr wrap="none">
            <a:spAutoFit/>
          </a:bodyPr>
          <a:lstStyle/>
          <a:p>
            <a:pPr>
              <a:defRPr/>
            </a:pPr>
            <a:r>
              <a:rPr lang="en-US" sz="1100" dirty="0" smtClean="0">
                <a:solidFill>
                  <a:schemeClr val="bg1">
                    <a:lumMod val="50000"/>
                  </a:schemeClr>
                </a:solidFill>
                <a:sym typeface="Symbol"/>
                <a:hlinkClick r:id="rId2" action="ppaction://hlinksldjump"/>
              </a:rPr>
              <a:t>A</a:t>
            </a:r>
            <a:endParaRPr lang="en-US" sz="1600" dirty="0">
              <a:solidFill>
                <a:schemeClr val="bg1">
                  <a:lumMod val="50000"/>
                </a:schemeClr>
              </a:solidFill>
            </a:endParaRPr>
          </a:p>
        </p:txBody>
      </p:sp>
    </p:spTree>
    <p:extLst>
      <p:ext uri="{BB962C8B-B14F-4D97-AF65-F5344CB8AC3E}">
        <p14:creationId xmlns:p14="http://schemas.microsoft.com/office/powerpoint/2010/main" xmlns="" val="3014443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alphaModFix amt="58000"/>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D3316-8C49-4955-B994-9A5FC6135666}" type="datetime1">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4EF273-445D-422A-88DA-7115DA6812A4}" type="slidenum">
              <a:rPr lang="en-US" smtClean="0">
                <a:solidFill>
                  <a:prstClr val="black">
                    <a:tint val="75000"/>
                  </a:prstClr>
                </a:solidFill>
              </a:rPr>
              <a:pPr/>
              <a:t>‹#›</a:t>
            </a:fld>
            <a:endParaRPr lang="en-US">
              <a:solidFill>
                <a:prstClr val="black">
                  <a:tint val="75000"/>
                </a:prstClr>
              </a:solidFill>
            </a:endParaRPr>
          </a:p>
        </p:txBody>
      </p:sp>
      <p:pic>
        <p:nvPicPr>
          <p:cNvPr id="7" name="Picture 6" descr="DroughtBackground.JPG"/>
          <p:cNvPicPr>
            <a:picLocks noChangeAspect="1"/>
          </p:cNvPicPr>
          <p:nvPr userDrawn="1"/>
        </p:nvPicPr>
        <p:blipFill>
          <a:blip r:embed="rId8" cstate="print"/>
          <a:stretch>
            <a:fillRect/>
          </a:stretch>
        </p:blipFill>
        <p:spPr>
          <a:xfrm>
            <a:off x="3663" y="0"/>
            <a:ext cx="9136673" cy="6858000"/>
          </a:xfrm>
          <a:prstGeom prst="rect">
            <a:avLst/>
          </a:prstGeom>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4" r:id="rId3"/>
    <p:sldLayoutId id="2147483715" r:id="rId4"/>
    <p:sldLayoutId id="2147483716" r:id="rId5"/>
    <p:sldLayoutId id="2147483729"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3.wmf"/><Relationship Id="rId4" Type="http://schemas.openxmlformats.org/officeDocument/2006/relationships/oleObject" Target="../embeddings/oleObject1.bin"/></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0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8.jpeg"/></Relationships>
</file>

<file path=ppt/slides/_rels/slide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143.xml"/><Relationship Id="rId3" Type="http://schemas.openxmlformats.org/officeDocument/2006/relationships/slide" Target="slide15.xml"/><Relationship Id="rId7" Type="http://schemas.openxmlformats.org/officeDocument/2006/relationships/slide" Target="slide121.xml"/><Relationship Id="rId12" Type="http://schemas.openxmlformats.org/officeDocument/2006/relationships/slide" Target="slide18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10.xml"/><Relationship Id="rId11" Type="http://schemas.openxmlformats.org/officeDocument/2006/relationships/slide" Target="slide181.xml"/><Relationship Id="rId5" Type="http://schemas.openxmlformats.org/officeDocument/2006/relationships/slide" Target="slide98.xml"/><Relationship Id="rId10" Type="http://schemas.openxmlformats.org/officeDocument/2006/relationships/slide" Target="slide169.xml"/><Relationship Id="rId4" Type="http://schemas.openxmlformats.org/officeDocument/2006/relationships/slide" Target="slide79.xml"/><Relationship Id="rId9" Type="http://schemas.openxmlformats.org/officeDocument/2006/relationships/slide" Target="slide16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9800"/>
            <a:ext cx="7772400" cy="1470025"/>
          </a:xfrm>
        </p:spPr>
        <p:txBody>
          <a:bodyPr>
            <a:normAutofit/>
          </a:bodyPr>
          <a:lstStyle/>
          <a:p>
            <a:r>
              <a:rPr lang="en-US" b="1" dirty="0" smtClean="0">
                <a:effectLst>
                  <a:outerShdw blurRad="38100" dist="38100" dir="2700000" algn="tl">
                    <a:srgbClr val="000000">
                      <a:alpha val="43137"/>
                    </a:srgbClr>
                  </a:outerShdw>
                </a:effectLst>
                <a:cs typeface="Times New Roman" pitchFamily="18" charset="0"/>
              </a:rPr>
              <a:t>GOES </a:t>
            </a:r>
            <a:r>
              <a:rPr lang="en-US" b="1" dirty="0" err="1" smtClean="0">
                <a:effectLst>
                  <a:outerShdw blurRad="38100" dist="38100" dir="2700000" algn="tl">
                    <a:srgbClr val="000000">
                      <a:alpha val="43137"/>
                    </a:srgbClr>
                  </a:outerShdw>
                </a:effectLst>
                <a:cs typeface="Times New Roman" pitchFamily="18" charset="0"/>
              </a:rPr>
              <a:t>Evapotranspiration</a:t>
            </a:r>
            <a:r>
              <a:rPr lang="en-US" b="1" dirty="0" smtClean="0">
                <a:effectLst>
                  <a:outerShdw blurRad="38100" dist="38100" dir="2700000" algn="tl">
                    <a:srgbClr val="000000">
                      <a:alpha val="43137"/>
                    </a:srgbClr>
                  </a:outerShdw>
                </a:effectLst>
                <a:cs typeface="Times New Roman" pitchFamily="18" charset="0"/>
              </a:rPr>
              <a:t> and Drought Product System (</a:t>
            </a:r>
            <a:r>
              <a:rPr lang="en-US" b="1" dirty="0" smtClean="0">
                <a:solidFill>
                  <a:srgbClr val="C00000"/>
                </a:solidFill>
                <a:effectLst>
                  <a:outerShdw blurRad="38100" dist="38100" dir="2700000" algn="tl">
                    <a:srgbClr val="000000">
                      <a:alpha val="43137"/>
                    </a:srgbClr>
                  </a:outerShdw>
                </a:effectLst>
                <a:cs typeface="Times New Roman" pitchFamily="18" charset="0"/>
              </a:rPr>
              <a:t>GET-D</a:t>
            </a:r>
            <a:r>
              <a:rPr lang="en-US" b="1" dirty="0" smtClean="0">
                <a:effectLst>
                  <a:outerShdw blurRad="38100" dist="38100" dir="2700000" algn="tl">
                    <a:srgbClr val="000000">
                      <a:alpha val="43137"/>
                    </a:srgbClr>
                  </a:outerShdw>
                </a:effectLst>
                <a:cs typeface="Times New Roman" pitchFamily="18" charset="0"/>
              </a:rPr>
              <a:t>)</a:t>
            </a:r>
            <a:endParaRPr lang="en-US" b="1" dirty="0">
              <a:effectLst>
                <a:outerShdw blurRad="38100" dist="38100" dir="2700000" algn="tl">
                  <a:srgbClr val="000000">
                    <a:alpha val="43137"/>
                  </a:srgbClr>
                </a:outerShdw>
              </a:effectLst>
              <a:cs typeface="Times New Roman" pitchFamily="18" charset="0"/>
            </a:endParaRPr>
          </a:p>
        </p:txBody>
      </p:sp>
      <p:sp>
        <p:nvSpPr>
          <p:cNvPr id="3" name="Subtitle 2"/>
          <p:cNvSpPr>
            <a:spLocks noGrp="1"/>
          </p:cNvSpPr>
          <p:nvPr>
            <p:ph type="subTitle" idx="1"/>
          </p:nvPr>
        </p:nvSpPr>
        <p:spPr>
          <a:xfrm>
            <a:off x="1371600" y="4572000"/>
            <a:ext cx="6400800" cy="1752600"/>
          </a:xfrm>
        </p:spPr>
        <p:txBody>
          <a:bodyPr>
            <a:normAutofit fontScale="85000" lnSpcReduction="20000"/>
          </a:bodyPr>
          <a:lstStyle/>
          <a:p>
            <a:r>
              <a:rPr lang="en-US" sz="2800" i="1" dirty="0" smtClean="0"/>
              <a:t>Prepared by</a:t>
            </a:r>
          </a:p>
          <a:p>
            <a:r>
              <a:rPr lang="en-US" dirty="0" smtClean="0">
                <a:solidFill>
                  <a:schemeClr val="accent3">
                    <a:lumMod val="50000"/>
                  </a:schemeClr>
                </a:solidFill>
                <a:effectLst>
                  <a:outerShdw blurRad="38100" dist="38100" dir="2700000" algn="tl">
                    <a:srgbClr val="000000">
                      <a:alpha val="43137"/>
                    </a:srgbClr>
                  </a:outerShdw>
                </a:effectLst>
              </a:rPr>
              <a:t>GET-D Integrated Product Team</a:t>
            </a:r>
          </a:p>
          <a:p>
            <a:endParaRPr lang="en-US" dirty="0" smtClean="0">
              <a:solidFill>
                <a:schemeClr val="accent3">
                  <a:lumMod val="50000"/>
                </a:schemeClr>
              </a:solidFill>
              <a:effectLst>
                <a:outerShdw blurRad="38100" dist="38100" dir="2700000" algn="tl">
                  <a:srgbClr val="000000">
                    <a:alpha val="43137"/>
                  </a:srgbClr>
                </a:outerShdw>
              </a:effectLst>
            </a:endParaRPr>
          </a:p>
          <a:p>
            <a:r>
              <a:rPr lang="en-US" dirty="0" smtClean="0">
                <a:solidFill>
                  <a:schemeClr val="tx1">
                    <a:lumMod val="65000"/>
                    <a:lumOff val="35000"/>
                  </a:schemeClr>
                </a:solidFill>
                <a:effectLst>
                  <a:outerShdw blurRad="38100" dist="38100" dir="2700000" algn="tl">
                    <a:srgbClr val="000000">
                      <a:alpha val="43137"/>
                    </a:srgbClr>
                  </a:outerShdw>
                </a:effectLst>
              </a:rPr>
              <a:t>August 21, 2014</a:t>
            </a:r>
            <a:endParaRPr lang="en-US" dirty="0">
              <a:solidFill>
                <a:schemeClr val="tx1">
                  <a:lumMod val="65000"/>
                  <a:lumOff val="35000"/>
                </a:schemeClr>
              </a:solidFill>
              <a:effectLst>
                <a:outerShdw blurRad="38100" dist="38100" dir="2700000" algn="tl">
                  <a:srgbClr val="000000">
                    <a:alpha val="43137"/>
                  </a:srgbClr>
                </a:outerShdw>
              </a:effectLst>
            </a:endParaRPr>
          </a:p>
        </p:txBody>
      </p:sp>
      <p:sp>
        <p:nvSpPr>
          <p:cNvPr id="5" name="Subtitle 2"/>
          <p:cNvSpPr txBox="1">
            <a:spLocks/>
          </p:cNvSpPr>
          <p:nvPr/>
        </p:nvSpPr>
        <p:spPr>
          <a:xfrm>
            <a:off x="533400" y="152400"/>
            <a:ext cx="8153400" cy="6096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accent3">
                    <a:lumMod val="50000"/>
                  </a:schemeClr>
                </a:solidFill>
                <a:uLnTx/>
                <a:uFillTx/>
                <a:latin typeface="+mn-lt"/>
                <a:ea typeface="+mn-ea"/>
                <a:cs typeface="+mn-cs"/>
              </a:rPr>
              <a:t>NESDIS SPSRB Critical Design Review (CDR)</a:t>
            </a:r>
            <a:endParaRPr kumimoji="0" lang="en-US" sz="3200" b="0" i="0" u="none" strike="noStrike" kern="1200" cap="none" spc="0" normalizeH="0" baseline="0" noProof="0" dirty="0">
              <a:ln>
                <a:noFill/>
              </a:ln>
              <a:solidFill>
                <a:schemeClr val="accent3">
                  <a:lumMod val="50000"/>
                </a:schemeClr>
              </a:solidFill>
              <a:uLnTx/>
              <a:uFillTx/>
              <a:latin typeface="+mn-lt"/>
              <a:ea typeface="+mn-ea"/>
              <a:cs typeface="+mn-cs"/>
            </a:endParaRPr>
          </a:p>
        </p:txBody>
      </p:sp>
      <p:pic>
        <p:nvPicPr>
          <p:cNvPr id="7" name="Picture 3" descr="G:\Disk_01\NewWork\Presentations\CollectedLogos\NOAA_LOGO2.gif"/>
          <p:cNvPicPr>
            <a:picLocks noChangeAspect="1" noChangeArrowheads="1"/>
          </p:cNvPicPr>
          <p:nvPr/>
        </p:nvPicPr>
        <p:blipFill>
          <a:blip r:embed="rId2" cstate="print"/>
          <a:srcRect/>
          <a:stretch>
            <a:fillRect/>
          </a:stretch>
        </p:blipFill>
        <p:spPr bwMode="auto">
          <a:xfrm>
            <a:off x="0" y="6400800"/>
            <a:ext cx="457200" cy="457200"/>
          </a:xfrm>
          <a:prstGeom prst="rect">
            <a:avLst/>
          </a:prstGeom>
          <a:noFill/>
          <a:ln w="9525">
            <a:noFill/>
            <a:miter lim="800000"/>
            <a:headEnd/>
            <a:tailEnd/>
          </a:ln>
        </p:spPr>
      </p:pic>
      <p:pic>
        <p:nvPicPr>
          <p:cNvPr id="9" name="Picture 5" descr="C:\Users\lfang\Desktop\logo.png"/>
          <p:cNvPicPr>
            <a:picLocks noChangeAspect="1" noChangeArrowheads="1"/>
          </p:cNvPicPr>
          <p:nvPr/>
        </p:nvPicPr>
        <p:blipFill>
          <a:blip r:embed="rId3" cstate="print"/>
          <a:srcRect/>
          <a:stretch>
            <a:fillRect/>
          </a:stretch>
        </p:blipFill>
        <p:spPr bwMode="auto">
          <a:xfrm>
            <a:off x="7026436" y="6477000"/>
            <a:ext cx="592796" cy="322013"/>
          </a:xfrm>
          <a:prstGeom prst="rect">
            <a:avLst/>
          </a:prstGeom>
          <a:noFill/>
        </p:spPr>
      </p:pic>
      <p:pic>
        <p:nvPicPr>
          <p:cNvPr id="10" name="Picture 2" descr="L:\Disk_01\NewWork\Presentations\CollectedLogos\USDA_logo.jpg"/>
          <p:cNvPicPr>
            <a:picLocks noChangeAspect="1" noChangeArrowheads="1"/>
          </p:cNvPicPr>
          <p:nvPr/>
        </p:nvPicPr>
        <p:blipFill>
          <a:blip r:embed="rId4" cstate="print"/>
          <a:srcRect/>
          <a:stretch>
            <a:fillRect/>
          </a:stretch>
        </p:blipFill>
        <p:spPr bwMode="auto">
          <a:xfrm>
            <a:off x="7676383" y="6477000"/>
            <a:ext cx="477017" cy="328612"/>
          </a:xfrm>
          <a:prstGeom prst="rect">
            <a:avLst/>
          </a:prstGeom>
          <a:noFill/>
        </p:spPr>
      </p:pic>
      <p:pic>
        <p:nvPicPr>
          <p:cNvPr id="27649" name="Picture 1" descr="L:\Disk_01\NewWork\Presentations\CollectedLogos\nesdis.gif"/>
          <p:cNvPicPr>
            <a:picLocks noChangeAspect="1" noChangeArrowheads="1"/>
          </p:cNvPicPr>
          <p:nvPr/>
        </p:nvPicPr>
        <p:blipFill>
          <a:blip r:embed="rId5" cstate="print"/>
          <a:srcRect/>
          <a:stretch>
            <a:fillRect/>
          </a:stretch>
        </p:blipFill>
        <p:spPr bwMode="auto">
          <a:xfrm>
            <a:off x="6609583" y="6464567"/>
            <a:ext cx="395288" cy="393433"/>
          </a:xfrm>
          <a:prstGeom prst="rect">
            <a:avLst/>
          </a:prstGeom>
          <a:noFill/>
        </p:spPr>
      </p:pic>
      <p:pic>
        <p:nvPicPr>
          <p:cNvPr id="27650" name="Picture 2" descr="L:\Disk_01\NewWork\Presentations\CollectedLogos\nidis_logo.png"/>
          <p:cNvPicPr>
            <a:picLocks noChangeAspect="1" noChangeArrowheads="1"/>
          </p:cNvPicPr>
          <p:nvPr/>
        </p:nvPicPr>
        <p:blipFill>
          <a:blip r:embed="rId6" cstate="print"/>
          <a:srcRect/>
          <a:stretch>
            <a:fillRect/>
          </a:stretch>
        </p:blipFill>
        <p:spPr bwMode="auto">
          <a:xfrm>
            <a:off x="8686800" y="6477000"/>
            <a:ext cx="409575" cy="393192"/>
          </a:xfrm>
          <a:prstGeom prst="rect">
            <a:avLst/>
          </a:prstGeom>
          <a:noFill/>
        </p:spPr>
      </p:pic>
      <p:pic>
        <p:nvPicPr>
          <p:cNvPr id="27651" name="Picture 3" descr="L:\Disk_01\NewWork\Presentations\CollectedLogos\ncep_logo.gif"/>
          <p:cNvPicPr>
            <a:picLocks noChangeAspect="1" noChangeArrowheads="1"/>
          </p:cNvPicPr>
          <p:nvPr/>
        </p:nvPicPr>
        <p:blipFill>
          <a:blip r:embed="rId7" cstate="print"/>
          <a:srcRect/>
          <a:stretch>
            <a:fillRect/>
          </a:stretch>
        </p:blipFill>
        <p:spPr bwMode="auto">
          <a:xfrm>
            <a:off x="8153400" y="6477000"/>
            <a:ext cx="505661" cy="294109"/>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5059" name="Rectangle 3"/>
          <p:cNvSpPr>
            <a:spLocks noGrp="1" noChangeArrowheads="1"/>
          </p:cNvSpPr>
          <p:nvPr>
            <p:ph idx="1"/>
          </p:nvPr>
        </p:nvSpPr>
        <p:spPr>
          <a:xfrm>
            <a:off x="609600" y="1295400"/>
            <a:ext cx="7848600" cy="5181600"/>
          </a:xfrm>
        </p:spPr>
        <p:txBody>
          <a:bodyPr>
            <a:normAutofit fontScale="92500"/>
          </a:bodyPr>
          <a:lstStyle/>
          <a:p>
            <a:pPr>
              <a:defRPr/>
            </a:pPr>
            <a:r>
              <a:rPr lang="en-US" dirty="0"/>
              <a:t>Year 2 –Transition to </a:t>
            </a:r>
            <a:r>
              <a:rPr lang="en-US" dirty="0" smtClean="0"/>
              <a:t>Operations (2014 </a:t>
            </a:r>
            <a:r>
              <a:rPr lang="en-US" dirty="0"/>
              <a:t>– </a:t>
            </a:r>
            <a:r>
              <a:rPr lang="en-US" dirty="0" smtClean="0"/>
              <a:t>2015)</a:t>
            </a:r>
            <a:endParaRPr lang="en-US" dirty="0"/>
          </a:p>
          <a:p>
            <a:pPr lvl="1">
              <a:defRPr/>
            </a:pPr>
            <a:r>
              <a:rPr lang="en-US" dirty="0" smtClean="0"/>
              <a:t>Deliver initial DAP (Framework with pre-operational algorithms) to OSPO</a:t>
            </a:r>
            <a:endParaRPr lang="en-US" dirty="0"/>
          </a:p>
          <a:p>
            <a:pPr lvl="1">
              <a:defRPr/>
            </a:pPr>
            <a:r>
              <a:rPr lang="en-US" dirty="0" smtClean="0"/>
              <a:t>Conduct Software Code Review (SCR)</a:t>
            </a:r>
          </a:p>
          <a:p>
            <a:pPr lvl="1">
              <a:defRPr/>
            </a:pPr>
            <a:r>
              <a:rPr lang="en-US" dirty="0" smtClean="0"/>
              <a:t>Test </a:t>
            </a:r>
            <a:r>
              <a:rPr lang="en-US" dirty="0"/>
              <a:t>system within the </a:t>
            </a:r>
            <a:r>
              <a:rPr lang="en-US" dirty="0" smtClean="0"/>
              <a:t>OSPO environment</a:t>
            </a:r>
            <a:endParaRPr lang="en-US" dirty="0"/>
          </a:p>
          <a:p>
            <a:pPr lvl="1">
              <a:defRPr/>
            </a:pPr>
            <a:r>
              <a:rPr lang="en-US" dirty="0" smtClean="0"/>
              <a:t>Perform test data flows</a:t>
            </a:r>
          </a:p>
          <a:p>
            <a:pPr lvl="1">
              <a:defRPr/>
            </a:pPr>
            <a:r>
              <a:rPr lang="en-US" dirty="0" smtClean="0"/>
              <a:t>Conduct System Readiness Review (SRR)</a:t>
            </a:r>
          </a:p>
          <a:p>
            <a:pPr lvl="1">
              <a:defRPr/>
            </a:pPr>
            <a:r>
              <a:rPr lang="en-US" dirty="0" smtClean="0"/>
              <a:t>Deliver final DAP to OSPO</a:t>
            </a:r>
          </a:p>
          <a:p>
            <a:pPr lvl="1">
              <a:defRPr/>
            </a:pPr>
            <a:r>
              <a:rPr lang="en-US" dirty="0" smtClean="0"/>
              <a:t>Assist OSPO Operational Readiness Review (ORR)</a:t>
            </a:r>
          </a:p>
          <a:p>
            <a:pPr lvl="1">
              <a:defRPr/>
            </a:pPr>
            <a:r>
              <a:rPr lang="en-US" dirty="0" smtClean="0"/>
              <a:t>Declare GET-D </a:t>
            </a:r>
            <a:r>
              <a:rPr lang="en-US" dirty="0" err="1" smtClean="0"/>
              <a:t>operational@OSPO</a:t>
            </a:r>
            <a:endParaRPr lang="en-US" dirty="0" smtClean="0"/>
          </a:p>
          <a:p>
            <a:pPr lvl="1">
              <a:defRPr/>
            </a:pPr>
            <a:endParaRPr lang="en-US" dirty="0" smtClean="0"/>
          </a:p>
        </p:txBody>
      </p:sp>
      <p:sp>
        <p:nvSpPr>
          <p:cNvPr id="7" name="Rectangle 2"/>
          <p:cNvSpPr>
            <a:spLocks noGrp="1" noChangeArrowheads="1"/>
          </p:cNvSpPr>
          <p:nvPr>
            <p:ph type="title"/>
          </p:nvPr>
        </p:nvSpPr>
        <p:spPr>
          <a:xfrm>
            <a:off x="457200" y="0"/>
            <a:ext cx="8229600" cy="838200"/>
          </a:xfrm>
        </p:spPr>
        <p:txBody>
          <a:bodyPr>
            <a:normAutofit/>
          </a:bodyPr>
          <a:lstStyle/>
          <a:p>
            <a:pPr>
              <a:defRPr/>
            </a:pPr>
            <a:r>
              <a:rPr lang="en-US" sz="4000" dirty="0">
                <a:cs typeface="Times New Roman" pitchFamily="18" charset="0"/>
              </a:rPr>
              <a:t>Project Plan</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ChangeArrowheads="1"/>
          </p:cNvSpPr>
          <p:nvPr/>
        </p:nvSpPr>
        <p:spPr bwMode="auto">
          <a:xfrm>
            <a:off x="871538" y="4021138"/>
            <a:ext cx="2921000" cy="1419225"/>
          </a:xfrm>
          <a:prstGeom prst="rect">
            <a:avLst/>
          </a:prstGeom>
          <a:solidFill>
            <a:srgbClr val="DDD3C9"/>
          </a:solidFill>
          <a:ln w="12700">
            <a:noFill/>
            <a:miter lim="800000"/>
            <a:headEnd type="none" w="sm" len="sm"/>
            <a:tailEnd type="none" w="sm" len="sm"/>
          </a:ln>
        </p:spPr>
        <p:txBody>
          <a:bodyPr wrap="none" anchor="ctr"/>
          <a:lstStyle/>
          <a:p>
            <a:pPr eaLnBrk="0" hangingPunct="0"/>
            <a:endParaRPr lang="en-US">
              <a:solidFill>
                <a:prstClr val="black"/>
              </a:solidFill>
            </a:endParaRPr>
          </a:p>
        </p:txBody>
      </p:sp>
      <p:sp>
        <p:nvSpPr>
          <p:cNvPr id="9" name="Line 6"/>
          <p:cNvSpPr>
            <a:spLocks noChangeShapeType="1"/>
          </p:cNvSpPr>
          <p:nvPr/>
        </p:nvSpPr>
        <p:spPr bwMode="auto">
          <a:xfrm>
            <a:off x="889000" y="4305300"/>
            <a:ext cx="2884488" cy="0"/>
          </a:xfrm>
          <a:prstGeom prst="line">
            <a:avLst/>
          </a:prstGeom>
          <a:noFill/>
          <a:ln w="12700">
            <a:solidFill>
              <a:srgbClr val="000000"/>
            </a:solidFill>
            <a:round/>
            <a:headEnd type="none" w="sm" len="sm"/>
            <a:tailEnd type="none" w="sm" len="sm"/>
          </a:ln>
        </p:spPr>
        <p:txBody>
          <a:bodyPr/>
          <a:lstStyle/>
          <a:p>
            <a:endParaRPr lang="en-US">
              <a:solidFill>
                <a:prstClr val="black"/>
              </a:solidFill>
            </a:endParaRPr>
          </a:p>
        </p:txBody>
      </p:sp>
      <p:sp>
        <p:nvSpPr>
          <p:cNvPr id="10" name="Line 7"/>
          <p:cNvSpPr>
            <a:spLocks noChangeShapeType="1"/>
          </p:cNvSpPr>
          <p:nvPr/>
        </p:nvSpPr>
        <p:spPr bwMode="auto">
          <a:xfrm>
            <a:off x="890588" y="5435600"/>
            <a:ext cx="2884487" cy="0"/>
          </a:xfrm>
          <a:prstGeom prst="line">
            <a:avLst/>
          </a:prstGeom>
          <a:noFill/>
          <a:ln w="12700">
            <a:solidFill>
              <a:srgbClr val="000000"/>
            </a:solidFill>
            <a:round/>
            <a:headEnd type="none" w="sm" len="sm"/>
            <a:tailEnd type="none" w="sm" len="sm"/>
          </a:ln>
        </p:spPr>
        <p:txBody>
          <a:bodyPr/>
          <a:lstStyle/>
          <a:p>
            <a:endParaRPr lang="en-US">
              <a:solidFill>
                <a:prstClr val="black"/>
              </a:solidFill>
            </a:endParaRPr>
          </a:p>
        </p:txBody>
      </p:sp>
      <p:sp>
        <p:nvSpPr>
          <p:cNvPr id="11" name="Freeform 8"/>
          <p:cNvSpPr>
            <a:spLocks/>
          </p:cNvSpPr>
          <p:nvPr/>
        </p:nvSpPr>
        <p:spPr bwMode="auto">
          <a:xfrm>
            <a:off x="2794000" y="4081463"/>
            <a:ext cx="211138" cy="854075"/>
          </a:xfrm>
          <a:custGeom>
            <a:avLst/>
            <a:gdLst>
              <a:gd name="T0" fmla="*/ 332661413 w 133"/>
              <a:gd name="T1" fmla="*/ 0 h 538"/>
              <a:gd name="T2" fmla="*/ 297379142 w 133"/>
              <a:gd name="T3" fmla="*/ 63003113 h 538"/>
              <a:gd name="T4" fmla="*/ 226814600 w 133"/>
              <a:gd name="T5" fmla="*/ 120967500 h 538"/>
              <a:gd name="T6" fmla="*/ 226814600 w 133"/>
              <a:gd name="T7" fmla="*/ 178930300 h 538"/>
              <a:gd name="T8" fmla="*/ 282258168 w 133"/>
              <a:gd name="T9" fmla="*/ 219252800 h 538"/>
              <a:gd name="T10" fmla="*/ 282258168 w 133"/>
              <a:gd name="T11" fmla="*/ 277217188 h 538"/>
              <a:gd name="T12" fmla="*/ 282258168 w 133"/>
              <a:gd name="T13" fmla="*/ 340220300 h 538"/>
              <a:gd name="T14" fmla="*/ 282258168 w 133"/>
              <a:gd name="T15" fmla="*/ 398184688 h 538"/>
              <a:gd name="T16" fmla="*/ 264617827 w 133"/>
              <a:gd name="T17" fmla="*/ 458668438 h 538"/>
              <a:gd name="T18" fmla="*/ 264617827 w 133"/>
              <a:gd name="T19" fmla="*/ 516631238 h 538"/>
              <a:gd name="T20" fmla="*/ 244456529 w 133"/>
              <a:gd name="T21" fmla="*/ 574595625 h 538"/>
              <a:gd name="T22" fmla="*/ 244456529 w 133"/>
              <a:gd name="T23" fmla="*/ 637598738 h 538"/>
              <a:gd name="T24" fmla="*/ 244456529 w 133"/>
              <a:gd name="T25" fmla="*/ 695563125 h 538"/>
              <a:gd name="T26" fmla="*/ 244456529 w 133"/>
              <a:gd name="T27" fmla="*/ 756046875 h 538"/>
              <a:gd name="T28" fmla="*/ 244456529 w 133"/>
              <a:gd name="T29" fmla="*/ 814009675 h 538"/>
              <a:gd name="T30" fmla="*/ 244456529 w 133"/>
              <a:gd name="T31" fmla="*/ 871974063 h 538"/>
              <a:gd name="T32" fmla="*/ 141129084 w 133"/>
              <a:gd name="T33" fmla="*/ 914815925 h 538"/>
              <a:gd name="T34" fmla="*/ 120967786 w 133"/>
              <a:gd name="T35" fmla="*/ 1033264063 h 538"/>
              <a:gd name="T36" fmla="*/ 68045174 w 133"/>
              <a:gd name="T37" fmla="*/ 1033264063 h 538"/>
              <a:gd name="T38" fmla="*/ 68045174 w 133"/>
              <a:gd name="T39" fmla="*/ 1091226863 h 538"/>
              <a:gd name="T40" fmla="*/ 88206471 w 133"/>
              <a:gd name="T41" fmla="*/ 1154231563 h 538"/>
              <a:gd name="T42" fmla="*/ 32762903 w 133"/>
              <a:gd name="T43" fmla="*/ 1154231563 h 538"/>
              <a:gd name="T44" fmla="*/ 0 w 133"/>
              <a:gd name="T45" fmla="*/ 1212194363 h 538"/>
              <a:gd name="T46" fmla="*/ 0 w 133"/>
              <a:gd name="T47" fmla="*/ 1270158750 h 538"/>
              <a:gd name="T48" fmla="*/ 32762903 w 133"/>
              <a:gd name="T49" fmla="*/ 1353324700 h 5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3"/>
              <a:gd name="T76" fmla="*/ 0 h 538"/>
              <a:gd name="T77" fmla="*/ 133 w 133"/>
              <a:gd name="T78" fmla="*/ 538 h 5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3" h="538">
                <a:moveTo>
                  <a:pt x="132" y="0"/>
                </a:moveTo>
                <a:lnTo>
                  <a:pt x="118" y="25"/>
                </a:lnTo>
                <a:lnTo>
                  <a:pt x="90" y="48"/>
                </a:lnTo>
                <a:lnTo>
                  <a:pt x="90" y="71"/>
                </a:lnTo>
                <a:lnTo>
                  <a:pt x="112" y="87"/>
                </a:lnTo>
                <a:lnTo>
                  <a:pt x="112" y="110"/>
                </a:lnTo>
                <a:lnTo>
                  <a:pt x="112" y="135"/>
                </a:lnTo>
                <a:lnTo>
                  <a:pt x="112" y="158"/>
                </a:lnTo>
                <a:lnTo>
                  <a:pt x="105" y="182"/>
                </a:lnTo>
                <a:lnTo>
                  <a:pt x="105" y="205"/>
                </a:lnTo>
                <a:lnTo>
                  <a:pt x="97" y="228"/>
                </a:lnTo>
                <a:lnTo>
                  <a:pt x="97" y="253"/>
                </a:lnTo>
                <a:lnTo>
                  <a:pt x="97" y="276"/>
                </a:lnTo>
                <a:lnTo>
                  <a:pt x="97" y="300"/>
                </a:lnTo>
                <a:lnTo>
                  <a:pt x="97" y="323"/>
                </a:lnTo>
                <a:lnTo>
                  <a:pt x="97" y="346"/>
                </a:lnTo>
                <a:lnTo>
                  <a:pt x="56" y="363"/>
                </a:lnTo>
                <a:lnTo>
                  <a:pt x="48" y="410"/>
                </a:lnTo>
                <a:lnTo>
                  <a:pt x="27" y="410"/>
                </a:lnTo>
                <a:lnTo>
                  <a:pt x="27" y="433"/>
                </a:lnTo>
                <a:lnTo>
                  <a:pt x="35" y="458"/>
                </a:lnTo>
                <a:lnTo>
                  <a:pt x="13" y="458"/>
                </a:lnTo>
                <a:lnTo>
                  <a:pt x="0" y="481"/>
                </a:lnTo>
                <a:lnTo>
                  <a:pt x="0" y="504"/>
                </a:lnTo>
                <a:lnTo>
                  <a:pt x="13" y="537"/>
                </a:lnTo>
              </a:path>
            </a:pathLst>
          </a:custGeom>
          <a:noFill/>
          <a:ln w="25400" cap="rnd" cmpd="sng">
            <a:solidFill>
              <a:srgbClr val="474747"/>
            </a:solidFill>
            <a:prstDash val="solid"/>
            <a:round/>
            <a:headEnd type="none" w="med" len="med"/>
            <a:tailEnd type="none" w="med" len="med"/>
          </a:ln>
        </p:spPr>
        <p:txBody>
          <a:bodyPr/>
          <a:lstStyle/>
          <a:p>
            <a:endParaRPr lang="en-US">
              <a:solidFill>
                <a:prstClr val="black"/>
              </a:solidFill>
            </a:endParaRPr>
          </a:p>
        </p:txBody>
      </p:sp>
      <p:sp>
        <p:nvSpPr>
          <p:cNvPr id="12" name="Freeform 9"/>
          <p:cNvSpPr>
            <a:spLocks/>
          </p:cNvSpPr>
          <p:nvPr/>
        </p:nvSpPr>
        <p:spPr bwMode="auto">
          <a:xfrm>
            <a:off x="3073400" y="4068763"/>
            <a:ext cx="233363" cy="862012"/>
          </a:xfrm>
          <a:custGeom>
            <a:avLst/>
            <a:gdLst>
              <a:gd name="T0" fmla="*/ 32762895 w 147"/>
              <a:gd name="T1" fmla="*/ 0 h 543"/>
              <a:gd name="T2" fmla="*/ 32762895 w 147"/>
              <a:gd name="T3" fmla="*/ 57962766 h 543"/>
              <a:gd name="T4" fmla="*/ 32762895 w 147"/>
              <a:gd name="T5" fmla="*/ 196572073 h 543"/>
              <a:gd name="T6" fmla="*/ 32762895 w 147"/>
              <a:gd name="T7" fmla="*/ 254534840 h 543"/>
              <a:gd name="T8" fmla="*/ 0 w 147"/>
              <a:gd name="T9" fmla="*/ 312499194 h 543"/>
              <a:gd name="T10" fmla="*/ 0 w 147"/>
              <a:gd name="T11" fmla="*/ 375502270 h 543"/>
              <a:gd name="T12" fmla="*/ 32762895 w 147"/>
              <a:gd name="T13" fmla="*/ 433466624 h 543"/>
              <a:gd name="T14" fmla="*/ 50403233 w 147"/>
              <a:gd name="T15" fmla="*/ 493950338 h 543"/>
              <a:gd name="T16" fmla="*/ 156250022 w 147"/>
              <a:gd name="T17" fmla="*/ 511590628 h 543"/>
              <a:gd name="T18" fmla="*/ 156250022 w 147"/>
              <a:gd name="T19" fmla="*/ 574595292 h 543"/>
              <a:gd name="T20" fmla="*/ 156250022 w 147"/>
              <a:gd name="T21" fmla="*/ 632558058 h 543"/>
              <a:gd name="T22" fmla="*/ 156250022 w 147"/>
              <a:gd name="T23" fmla="*/ 693041773 h 543"/>
              <a:gd name="T24" fmla="*/ 156250022 w 147"/>
              <a:gd name="T25" fmla="*/ 751006127 h 543"/>
              <a:gd name="T26" fmla="*/ 156250022 w 147"/>
              <a:gd name="T27" fmla="*/ 808968893 h 543"/>
              <a:gd name="T28" fmla="*/ 156250022 w 147"/>
              <a:gd name="T29" fmla="*/ 871973557 h 543"/>
              <a:gd name="T30" fmla="*/ 156250022 w 147"/>
              <a:gd name="T31" fmla="*/ 929936323 h 543"/>
              <a:gd name="T32" fmla="*/ 194053241 w 147"/>
              <a:gd name="T33" fmla="*/ 990420038 h 543"/>
              <a:gd name="T34" fmla="*/ 226814548 w 147"/>
              <a:gd name="T35" fmla="*/ 1048384392 h 543"/>
              <a:gd name="T36" fmla="*/ 244456474 w 147"/>
              <a:gd name="T37" fmla="*/ 1126508397 h 543"/>
              <a:gd name="T38" fmla="*/ 244456474 w 147"/>
              <a:gd name="T39" fmla="*/ 1189511473 h 543"/>
              <a:gd name="T40" fmla="*/ 294859707 w 147"/>
              <a:gd name="T41" fmla="*/ 1204632401 h 543"/>
              <a:gd name="T42" fmla="*/ 347782308 w 147"/>
              <a:gd name="T43" fmla="*/ 1189511473 h 543"/>
              <a:gd name="T44" fmla="*/ 367943601 w 147"/>
              <a:gd name="T45" fmla="*/ 1247475826 h 543"/>
              <a:gd name="T46" fmla="*/ 367943601 w 147"/>
              <a:gd name="T47" fmla="*/ 1305440180 h 543"/>
              <a:gd name="T48" fmla="*/ 367943601 w 147"/>
              <a:gd name="T49" fmla="*/ 1365923895 h 5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7"/>
              <a:gd name="T76" fmla="*/ 0 h 543"/>
              <a:gd name="T77" fmla="*/ 147 w 147"/>
              <a:gd name="T78" fmla="*/ 543 h 5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7" h="543">
                <a:moveTo>
                  <a:pt x="13" y="0"/>
                </a:moveTo>
                <a:lnTo>
                  <a:pt x="13" y="23"/>
                </a:lnTo>
                <a:lnTo>
                  <a:pt x="13" y="78"/>
                </a:lnTo>
                <a:lnTo>
                  <a:pt x="13" y="101"/>
                </a:lnTo>
                <a:lnTo>
                  <a:pt x="0" y="124"/>
                </a:lnTo>
                <a:lnTo>
                  <a:pt x="0" y="149"/>
                </a:lnTo>
                <a:lnTo>
                  <a:pt x="13" y="172"/>
                </a:lnTo>
                <a:lnTo>
                  <a:pt x="20" y="196"/>
                </a:lnTo>
                <a:lnTo>
                  <a:pt x="62" y="203"/>
                </a:lnTo>
                <a:lnTo>
                  <a:pt x="62" y="228"/>
                </a:lnTo>
                <a:lnTo>
                  <a:pt x="62" y="251"/>
                </a:lnTo>
                <a:lnTo>
                  <a:pt x="62" y="275"/>
                </a:lnTo>
                <a:lnTo>
                  <a:pt x="62" y="298"/>
                </a:lnTo>
                <a:lnTo>
                  <a:pt x="62" y="321"/>
                </a:lnTo>
                <a:lnTo>
                  <a:pt x="62" y="346"/>
                </a:lnTo>
                <a:lnTo>
                  <a:pt x="62" y="369"/>
                </a:lnTo>
                <a:lnTo>
                  <a:pt x="77" y="393"/>
                </a:lnTo>
                <a:lnTo>
                  <a:pt x="90" y="416"/>
                </a:lnTo>
                <a:lnTo>
                  <a:pt x="97" y="447"/>
                </a:lnTo>
                <a:lnTo>
                  <a:pt x="97" y="472"/>
                </a:lnTo>
                <a:lnTo>
                  <a:pt x="117" y="478"/>
                </a:lnTo>
                <a:lnTo>
                  <a:pt x="138" y="472"/>
                </a:lnTo>
                <a:lnTo>
                  <a:pt x="146" y="495"/>
                </a:lnTo>
                <a:lnTo>
                  <a:pt x="146" y="518"/>
                </a:lnTo>
                <a:lnTo>
                  <a:pt x="146" y="542"/>
                </a:lnTo>
              </a:path>
            </a:pathLst>
          </a:custGeom>
          <a:noFill/>
          <a:ln w="25400" cap="rnd" cmpd="sng">
            <a:solidFill>
              <a:srgbClr val="474747"/>
            </a:solidFill>
            <a:prstDash val="solid"/>
            <a:round/>
            <a:headEnd type="none" w="med" len="med"/>
            <a:tailEnd type="none" w="med" len="med"/>
          </a:ln>
        </p:spPr>
        <p:txBody>
          <a:bodyPr/>
          <a:lstStyle/>
          <a:p>
            <a:endParaRPr lang="en-US">
              <a:solidFill>
                <a:prstClr val="black"/>
              </a:solidFill>
            </a:endParaRPr>
          </a:p>
        </p:txBody>
      </p:sp>
      <p:sp>
        <p:nvSpPr>
          <p:cNvPr id="13" name="Freeform 10"/>
          <p:cNvSpPr>
            <a:spLocks/>
          </p:cNvSpPr>
          <p:nvPr/>
        </p:nvSpPr>
        <p:spPr bwMode="auto">
          <a:xfrm>
            <a:off x="2882900" y="4084638"/>
            <a:ext cx="166688" cy="974725"/>
          </a:xfrm>
          <a:custGeom>
            <a:avLst/>
            <a:gdLst>
              <a:gd name="T0" fmla="*/ 262097036 w 105"/>
              <a:gd name="T1" fmla="*/ 0 h 614"/>
              <a:gd name="T2" fmla="*/ 241935726 w 105"/>
              <a:gd name="T3" fmla="*/ 57962800 h 614"/>
              <a:gd name="T4" fmla="*/ 229335700 w 105"/>
              <a:gd name="T5" fmla="*/ 118446550 h 614"/>
              <a:gd name="T6" fmla="*/ 191532450 w 105"/>
              <a:gd name="T7" fmla="*/ 176410938 h 614"/>
              <a:gd name="T8" fmla="*/ 191532450 w 105"/>
              <a:gd name="T9" fmla="*/ 234373738 h 614"/>
              <a:gd name="T10" fmla="*/ 191532450 w 105"/>
              <a:gd name="T11" fmla="*/ 297378438 h 614"/>
              <a:gd name="T12" fmla="*/ 156250156 w 105"/>
              <a:gd name="T13" fmla="*/ 355342825 h 614"/>
              <a:gd name="T14" fmla="*/ 141129173 w 105"/>
              <a:gd name="T15" fmla="*/ 415824988 h 614"/>
              <a:gd name="T16" fmla="*/ 156250156 w 105"/>
              <a:gd name="T17" fmla="*/ 496469988 h 614"/>
              <a:gd name="T18" fmla="*/ 156250156 w 105"/>
              <a:gd name="T19" fmla="*/ 554434375 h 614"/>
              <a:gd name="T20" fmla="*/ 173892097 w 105"/>
              <a:gd name="T21" fmla="*/ 614918125 h 614"/>
              <a:gd name="T22" fmla="*/ 229335700 w 105"/>
              <a:gd name="T23" fmla="*/ 632558425 h 614"/>
              <a:gd name="T24" fmla="*/ 229335700 w 105"/>
              <a:gd name="T25" fmla="*/ 693043763 h 614"/>
              <a:gd name="T26" fmla="*/ 229335700 w 105"/>
              <a:gd name="T27" fmla="*/ 751006563 h 614"/>
              <a:gd name="T28" fmla="*/ 229335700 w 105"/>
              <a:gd name="T29" fmla="*/ 814009675 h 614"/>
              <a:gd name="T30" fmla="*/ 211693760 w 105"/>
              <a:gd name="T31" fmla="*/ 871974063 h 614"/>
              <a:gd name="T32" fmla="*/ 156250156 w 105"/>
              <a:gd name="T33" fmla="*/ 912296563 h 614"/>
              <a:gd name="T34" fmla="*/ 173892097 w 105"/>
              <a:gd name="T35" fmla="*/ 970259363 h 614"/>
              <a:gd name="T36" fmla="*/ 211693760 w 105"/>
              <a:gd name="T37" fmla="*/ 1028223750 h 614"/>
              <a:gd name="T38" fmla="*/ 211693760 w 105"/>
              <a:gd name="T39" fmla="*/ 1091226863 h 614"/>
              <a:gd name="T40" fmla="*/ 173892097 w 105"/>
              <a:gd name="T41" fmla="*/ 1247476550 h 614"/>
              <a:gd name="T42" fmla="*/ 120967863 w 105"/>
              <a:gd name="T43" fmla="*/ 1267637800 h 614"/>
              <a:gd name="T44" fmla="*/ 68045217 w 105"/>
              <a:gd name="T45" fmla="*/ 1287799050 h 614"/>
              <a:gd name="T46" fmla="*/ 17641940 w 105"/>
              <a:gd name="T47" fmla="*/ 1287799050 h 614"/>
              <a:gd name="T48" fmla="*/ 0 w 105"/>
              <a:gd name="T49" fmla="*/ 1345763438 h 614"/>
              <a:gd name="T50" fmla="*/ 0 w 105"/>
              <a:gd name="T51" fmla="*/ 1408768138 h 614"/>
              <a:gd name="T52" fmla="*/ 35282293 w 105"/>
              <a:gd name="T53" fmla="*/ 1466730938 h 614"/>
              <a:gd name="T54" fmla="*/ 35282293 w 105"/>
              <a:gd name="T55" fmla="*/ 1524695325 h 614"/>
              <a:gd name="T56" fmla="*/ 35282293 w 105"/>
              <a:gd name="T57" fmla="*/ 1544856575 h 6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614"/>
              <a:gd name="T89" fmla="*/ 105 w 105"/>
              <a:gd name="T90" fmla="*/ 614 h 6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614">
                <a:moveTo>
                  <a:pt x="104" y="0"/>
                </a:moveTo>
                <a:lnTo>
                  <a:pt x="96" y="23"/>
                </a:lnTo>
                <a:lnTo>
                  <a:pt x="91" y="47"/>
                </a:lnTo>
                <a:lnTo>
                  <a:pt x="76" y="70"/>
                </a:lnTo>
                <a:lnTo>
                  <a:pt x="76" y="93"/>
                </a:lnTo>
                <a:lnTo>
                  <a:pt x="76" y="118"/>
                </a:lnTo>
                <a:lnTo>
                  <a:pt x="62" y="141"/>
                </a:lnTo>
                <a:lnTo>
                  <a:pt x="56" y="165"/>
                </a:lnTo>
                <a:lnTo>
                  <a:pt x="62" y="197"/>
                </a:lnTo>
                <a:lnTo>
                  <a:pt x="62" y="220"/>
                </a:lnTo>
                <a:lnTo>
                  <a:pt x="69" y="244"/>
                </a:lnTo>
                <a:lnTo>
                  <a:pt x="91" y="251"/>
                </a:lnTo>
                <a:lnTo>
                  <a:pt x="91" y="275"/>
                </a:lnTo>
                <a:lnTo>
                  <a:pt x="91" y="298"/>
                </a:lnTo>
                <a:lnTo>
                  <a:pt x="91" y="323"/>
                </a:lnTo>
                <a:lnTo>
                  <a:pt x="84" y="346"/>
                </a:lnTo>
                <a:lnTo>
                  <a:pt x="62" y="362"/>
                </a:lnTo>
                <a:lnTo>
                  <a:pt x="69" y="385"/>
                </a:lnTo>
                <a:lnTo>
                  <a:pt x="84" y="408"/>
                </a:lnTo>
                <a:lnTo>
                  <a:pt x="84" y="433"/>
                </a:lnTo>
                <a:lnTo>
                  <a:pt x="69" y="495"/>
                </a:lnTo>
                <a:lnTo>
                  <a:pt x="48" y="503"/>
                </a:lnTo>
                <a:lnTo>
                  <a:pt x="27" y="511"/>
                </a:lnTo>
                <a:lnTo>
                  <a:pt x="7" y="511"/>
                </a:lnTo>
                <a:lnTo>
                  <a:pt x="0" y="534"/>
                </a:lnTo>
                <a:lnTo>
                  <a:pt x="0" y="559"/>
                </a:lnTo>
                <a:lnTo>
                  <a:pt x="14" y="582"/>
                </a:lnTo>
                <a:lnTo>
                  <a:pt x="14" y="605"/>
                </a:lnTo>
                <a:lnTo>
                  <a:pt x="14" y="613"/>
                </a:lnTo>
              </a:path>
            </a:pathLst>
          </a:custGeom>
          <a:noFill/>
          <a:ln w="25400" cap="rnd" cmpd="sng">
            <a:solidFill>
              <a:srgbClr val="474747"/>
            </a:solidFill>
            <a:prstDash val="solid"/>
            <a:round/>
            <a:headEnd type="none" w="med" len="med"/>
            <a:tailEnd type="none" w="med" len="med"/>
          </a:ln>
        </p:spPr>
        <p:txBody>
          <a:bodyPr/>
          <a:lstStyle/>
          <a:p>
            <a:endParaRPr lang="en-US">
              <a:solidFill>
                <a:prstClr val="black"/>
              </a:solidFill>
            </a:endParaRPr>
          </a:p>
        </p:txBody>
      </p:sp>
      <p:sp>
        <p:nvSpPr>
          <p:cNvPr id="14" name="Freeform 11"/>
          <p:cNvSpPr>
            <a:spLocks/>
          </p:cNvSpPr>
          <p:nvPr/>
        </p:nvSpPr>
        <p:spPr bwMode="auto">
          <a:xfrm>
            <a:off x="3017838" y="4097338"/>
            <a:ext cx="153987" cy="1138237"/>
          </a:xfrm>
          <a:custGeom>
            <a:avLst/>
            <a:gdLst>
              <a:gd name="T0" fmla="*/ 85685034 w 97"/>
              <a:gd name="T1" fmla="*/ 0 h 717"/>
              <a:gd name="T2" fmla="*/ 68043204 w 97"/>
              <a:gd name="T3" fmla="*/ 57962775 h 717"/>
              <a:gd name="T4" fmla="*/ 17640243 w 97"/>
              <a:gd name="T5" fmla="*/ 254534876 h 717"/>
              <a:gd name="T6" fmla="*/ 0 w 97"/>
              <a:gd name="T7" fmla="*/ 375502323 h 717"/>
              <a:gd name="T8" fmla="*/ 0 w 97"/>
              <a:gd name="T9" fmla="*/ 433466685 h 717"/>
              <a:gd name="T10" fmla="*/ 0 w 97"/>
              <a:gd name="T11" fmla="*/ 496469769 h 717"/>
              <a:gd name="T12" fmla="*/ 0 w 97"/>
              <a:gd name="T13" fmla="*/ 554434131 h 717"/>
              <a:gd name="T14" fmla="*/ 50402961 w 97"/>
              <a:gd name="T15" fmla="*/ 554434131 h 717"/>
              <a:gd name="T16" fmla="*/ 50402961 w 97"/>
              <a:gd name="T17" fmla="*/ 614917855 h 717"/>
              <a:gd name="T18" fmla="*/ 50402961 w 97"/>
              <a:gd name="T19" fmla="*/ 672880629 h 717"/>
              <a:gd name="T20" fmla="*/ 68043204 w 97"/>
              <a:gd name="T21" fmla="*/ 730844991 h 717"/>
              <a:gd name="T22" fmla="*/ 68043204 w 97"/>
              <a:gd name="T23" fmla="*/ 793848076 h 717"/>
              <a:gd name="T24" fmla="*/ 68043204 w 97"/>
              <a:gd name="T25" fmla="*/ 851812438 h 717"/>
              <a:gd name="T26" fmla="*/ 120967107 w 97"/>
              <a:gd name="T27" fmla="*/ 871973679 h 717"/>
              <a:gd name="T28" fmla="*/ 156249180 w 97"/>
              <a:gd name="T29" fmla="*/ 929936454 h 717"/>
              <a:gd name="T30" fmla="*/ 156249180 w 97"/>
              <a:gd name="T31" fmla="*/ 1010581419 h 717"/>
              <a:gd name="T32" fmla="*/ 156249180 w 97"/>
              <a:gd name="T33" fmla="*/ 1091226383 h 717"/>
              <a:gd name="T34" fmla="*/ 173889423 w 97"/>
              <a:gd name="T35" fmla="*/ 1169351986 h 717"/>
              <a:gd name="T36" fmla="*/ 194050607 w 97"/>
              <a:gd name="T37" fmla="*/ 1227314761 h 717"/>
              <a:gd name="T38" fmla="*/ 194050607 w 97"/>
              <a:gd name="T39" fmla="*/ 1287798484 h 717"/>
              <a:gd name="T40" fmla="*/ 194050607 w 97"/>
              <a:gd name="T41" fmla="*/ 1345762846 h 717"/>
              <a:gd name="T42" fmla="*/ 241934214 w 97"/>
              <a:gd name="T43" fmla="*/ 1408765931 h 717"/>
              <a:gd name="T44" fmla="*/ 241934214 w 97"/>
              <a:gd name="T45" fmla="*/ 1466730293 h 717"/>
              <a:gd name="T46" fmla="*/ 173889423 w 97"/>
              <a:gd name="T47" fmla="*/ 1507052775 h 717"/>
              <a:gd name="T48" fmla="*/ 224292384 w 97"/>
              <a:gd name="T49" fmla="*/ 1486891534 h 717"/>
              <a:gd name="T50" fmla="*/ 224292384 w 97"/>
              <a:gd name="T51" fmla="*/ 1544854309 h 717"/>
              <a:gd name="T52" fmla="*/ 241934214 w 97"/>
              <a:gd name="T53" fmla="*/ 1607858981 h 717"/>
              <a:gd name="T54" fmla="*/ 206652141 w 97"/>
              <a:gd name="T55" fmla="*/ 1685982997 h 717"/>
              <a:gd name="T56" fmla="*/ 206652141 w 97"/>
              <a:gd name="T57" fmla="*/ 1743947359 h 717"/>
              <a:gd name="T58" fmla="*/ 206652141 w 97"/>
              <a:gd name="T59" fmla="*/ 1804431082 h 7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7"/>
              <a:gd name="T91" fmla="*/ 0 h 717"/>
              <a:gd name="T92" fmla="*/ 97 w 97"/>
              <a:gd name="T93" fmla="*/ 717 h 7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7" h="717">
                <a:moveTo>
                  <a:pt x="34" y="0"/>
                </a:moveTo>
                <a:lnTo>
                  <a:pt x="27" y="23"/>
                </a:lnTo>
                <a:lnTo>
                  <a:pt x="7" y="101"/>
                </a:lnTo>
                <a:lnTo>
                  <a:pt x="0" y="149"/>
                </a:lnTo>
                <a:lnTo>
                  <a:pt x="0" y="172"/>
                </a:lnTo>
                <a:lnTo>
                  <a:pt x="0" y="197"/>
                </a:lnTo>
                <a:lnTo>
                  <a:pt x="0" y="220"/>
                </a:lnTo>
                <a:lnTo>
                  <a:pt x="20" y="220"/>
                </a:lnTo>
                <a:lnTo>
                  <a:pt x="20" y="244"/>
                </a:lnTo>
                <a:lnTo>
                  <a:pt x="20" y="267"/>
                </a:lnTo>
                <a:lnTo>
                  <a:pt x="27" y="290"/>
                </a:lnTo>
                <a:lnTo>
                  <a:pt x="27" y="315"/>
                </a:lnTo>
                <a:lnTo>
                  <a:pt x="27" y="338"/>
                </a:lnTo>
                <a:lnTo>
                  <a:pt x="48" y="346"/>
                </a:lnTo>
                <a:lnTo>
                  <a:pt x="62" y="369"/>
                </a:lnTo>
                <a:lnTo>
                  <a:pt x="62" y="401"/>
                </a:lnTo>
                <a:lnTo>
                  <a:pt x="62" y="433"/>
                </a:lnTo>
                <a:lnTo>
                  <a:pt x="69" y="464"/>
                </a:lnTo>
                <a:lnTo>
                  <a:pt x="77" y="487"/>
                </a:lnTo>
                <a:lnTo>
                  <a:pt x="77" y="511"/>
                </a:lnTo>
                <a:lnTo>
                  <a:pt x="77" y="534"/>
                </a:lnTo>
                <a:lnTo>
                  <a:pt x="96" y="559"/>
                </a:lnTo>
                <a:lnTo>
                  <a:pt x="96" y="582"/>
                </a:lnTo>
                <a:lnTo>
                  <a:pt x="69" y="598"/>
                </a:lnTo>
                <a:lnTo>
                  <a:pt x="89" y="590"/>
                </a:lnTo>
                <a:lnTo>
                  <a:pt x="89" y="613"/>
                </a:lnTo>
                <a:lnTo>
                  <a:pt x="96" y="638"/>
                </a:lnTo>
                <a:lnTo>
                  <a:pt x="82" y="669"/>
                </a:lnTo>
                <a:lnTo>
                  <a:pt x="82" y="692"/>
                </a:lnTo>
                <a:lnTo>
                  <a:pt x="82" y="716"/>
                </a:lnTo>
              </a:path>
            </a:pathLst>
          </a:custGeom>
          <a:noFill/>
          <a:ln w="25400" cap="rnd" cmpd="sng">
            <a:solidFill>
              <a:srgbClr val="474747"/>
            </a:solidFill>
            <a:prstDash val="solid"/>
            <a:round/>
            <a:headEnd type="none" w="med" len="med"/>
            <a:tailEnd type="none" w="med" len="med"/>
          </a:ln>
        </p:spPr>
        <p:txBody>
          <a:bodyPr/>
          <a:lstStyle/>
          <a:p>
            <a:endParaRPr lang="en-US">
              <a:solidFill>
                <a:prstClr val="black"/>
              </a:solidFill>
            </a:endParaRPr>
          </a:p>
        </p:txBody>
      </p:sp>
      <p:pic>
        <p:nvPicPr>
          <p:cNvPr id="15" name="Picture 12" descr="MCj04348570000[1]"/>
          <p:cNvPicPr>
            <a:picLocks noChangeAspect="1" noChangeArrowheads="1"/>
          </p:cNvPicPr>
          <p:nvPr/>
        </p:nvPicPr>
        <p:blipFill>
          <a:blip r:embed="rId3" cstate="print"/>
          <a:srcRect/>
          <a:stretch>
            <a:fillRect/>
          </a:stretch>
        </p:blipFill>
        <p:spPr bwMode="auto">
          <a:xfrm>
            <a:off x="7924800" y="685800"/>
            <a:ext cx="1114425" cy="1114425"/>
          </a:xfrm>
          <a:prstGeom prst="rect">
            <a:avLst/>
          </a:prstGeom>
          <a:noFill/>
          <a:ln w="9525">
            <a:noFill/>
            <a:miter lim="800000"/>
            <a:headEnd/>
            <a:tailEnd/>
          </a:ln>
        </p:spPr>
      </p:pic>
      <p:sp>
        <p:nvSpPr>
          <p:cNvPr id="16" name="Freeform 13"/>
          <p:cNvSpPr>
            <a:spLocks/>
          </p:cNvSpPr>
          <p:nvPr/>
        </p:nvSpPr>
        <p:spPr bwMode="auto">
          <a:xfrm>
            <a:off x="5003800" y="1400175"/>
            <a:ext cx="3195638" cy="2609850"/>
          </a:xfrm>
          <a:custGeom>
            <a:avLst/>
            <a:gdLst>
              <a:gd name="T0" fmla="*/ 2147483647 w 2013"/>
              <a:gd name="T1" fmla="*/ 0 h 1644"/>
              <a:gd name="T2" fmla="*/ 0 w 2013"/>
              <a:gd name="T3" fmla="*/ 2147483647 h 1644"/>
              <a:gd name="T4" fmla="*/ 2147483647 w 2013"/>
              <a:gd name="T5" fmla="*/ 2147483647 h 1644"/>
              <a:gd name="T6" fmla="*/ 2147483647 w 2013"/>
              <a:gd name="T7" fmla="*/ 98286888 h 1644"/>
              <a:gd name="T8" fmla="*/ 0 60000 65536"/>
              <a:gd name="T9" fmla="*/ 0 60000 65536"/>
              <a:gd name="T10" fmla="*/ 0 60000 65536"/>
              <a:gd name="T11" fmla="*/ 0 60000 65536"/>
              <a:gd name="T12" fmla="*/ 0 w 2013"/>
              <a:gd name="T13" fmla="*/ 0 h 1644"/>
              <a:gd name="T14" fmla="*/ 2013 w 2013"/>
              <a:gd name="T15" fmla="*/ 1644 h 1644"/>
            </a:gdLst>
            <a:ahLst/>
            <a:cxnLst>
              <a:cxn ang="T8">
                <a:pos x="T0" y="T1"/>
              </a:cxn>
              <a:cxn ang="T9">
                <a:pos x="T2" y="T3"/>
              </a:cxn>
              <a:cxn ang="T10">
                <a:pos x="T4" y="T5"/>
              </a:cxn>
              <a:cxn ang="T11">
                <a:pos x="T6" y="T7"/>
              </a:cxn>
            </a:cxnLst>
            <a:rect l="T12" t="T13" r="T14" b="T15"/>
            <a:pathLst>
              <a:path w="2013" h="1644">
                <a:moveTo>
                  <a:pt x="1958" y="0"/>
                </a:moveTo>
                <a:lnTo>
                  <a:pt x="0" y="1633"/>
                </a:lnTo>
                <a:lnTo>
                  <a:pt x="1818" y="1644"/>
                </a:lnTo>
                <a:lnTo>
                  <a:pt x="2013" y="39"/>
                </a:lnTo>
              </a:path>
            </a:pathLst>
          </a:custGeom>
          <a:gradFill rotWithShape="1">
            <a:gsLst>
              <a:gs pos="0">
                <a:srgbClr val="333A6D"/>
              </a:gs>
              <a:gs pos="100000">
                <a:srgbClr val="DBE9F1"/>
              </a:gs>
            </a:gsLst>
            <a:lin ang="5400000" scaled="1"/>
          </a:gradFill>
          <a:ln w="12700" cap="flat" cmpd="sng">
            <a:noFill/>
            <a:prstDash val="solid"/>
            <a:round/>
            <a:headEnd type="none" w="sm" len="sm"/>
            <a:tailEnd type="none" w="sm" len="sm"/>
          </a:ln>
        </p:spPr>
        <p:txBody>
          <a:bodyPr/>
          <a:lstStyle/>
          <a:p>
            <a:endParaRPr lang="en-US">
              <a:solidFill>
                <a:prstClr val="black"/>
              </a:solidFill>
            </a:endParaRPr>
          </a:p>
        </p:txBody>
      </p:sp>
      <p:sp>
        <p:nvSpPr>
          <p:cNvPr id="17" name="Rectangle 14"/>
          <p:cNvSpPr>
            <a:spLocks noChangeArrowheads="1"/>
          </p:cNvSpPr>
          <p:nvPr/>
        </p:nvSpPr>
        <p:spPr bwMode="auto">
          <a:xfrm>
            <a:off x="5156200" y="3987800"/>
            <a:ext cx="2921000" cy="131763"/>
          </a:xfrm>
          <a:prstGeom prst="rect">
            <a:avLst/>
          </a:prstGeom>
          <a:solidFill>
            <a:srgbClr val="DDD3C9"/>
          </a:solidFill>
          <a:ln w="12700">
            <a:noFill/>
            <a:miter lim="800000"/>
            <a:headEnd type="none" w="sm" len="sm"/>
            <a:tailEnd type="none" w="sm" len="sm"/>
          </a:ln>
        </p:spPr>
        <p:txBody>
          <a:bodyPr wrap="none" anchor="ctr"/>
          <a:lstStyle/>
          <a:p>
            <a:pPr eaLnBrk="0" hangingPunct="0"/>
            <a:endParaRPr lang="en-US">
              <a:solidFill>
                <a:prstClr val="black"/>
              </a:solidFill>
            </a:endParaRPr>
          </a:p>
        </p:txBody>
      </p:sp>
      <p:sp>
        <p:nvSpPr>
          <p:cNvPr id="18" name="Rectangle 15"/>
          <p:cNvSpPr>
            <a:spLocks noChangeArrowheads="1"/>
          </p:cNvSpPr>
          <p:nvPr/>
        </p:nvSpPr>
        <p:spPr bwMode="auto">
          <a:xfrm>
            <a:off x="5154613" y="4108450"/>
            <a:ext cx="2921000" cy="327025"/>
          </a:xfrm>
          <a:prstGeom prst="rect">
            <a:avLst/>
          </a:prstGeom>
          <a:gradFill rotWithShape="1">
            <a:gsLst>
              <a:gs pos="0">
                <a:srgbClr val="DDD3C9"/>
              </a:gs>
              <a:gs pos="100000">
                <a:srgbClr val="FFFFFF">
                  <a:alpha val="0"/>
                </a:srgbClr>
              </a:gs>
            </a:gsLst>
            <a:lin ang="5400000" scaled="1"/>
          </a:gradFill>
          <a:ln w="12700">
            <a:noFill/>
            <a:miter lim="800000"/>
            <a:headEnd type="none" w="sm" len="sm"/>
            <a:tailEnd type="none" w="sm" len="sm"/>
          </a:ln>
        </p:spPr>
        <p:txBody>
          <a:bodyPr wrap="none" anchor="ctr"/>
          <a:lstStyle/>
          <a:p>
            <a:pPr eaLnBrk="0" hangingPunct="0"/>
            <a:endParaRPr lang="en-US">
              <a:solidFill>
                <a:prstClr val="black"/>
              </a:solidFill>
            </a:endParaRPr>
          </a:p>
        </p:txBody>
      </p:sp>
      <p:graphicFrame>
        <p:nvGraphicFramePr>
          <p:cNvPr id="19" name="Object 16">
            <a:hlinkClick r:id="" action="ppaction://ole?verb=0"/>
          </p:cNvPr>
          <p:cNvGraphicFramePr>
            <a:graphicFrameLocks/>
          </p:cNvGraphicFramePr>
          <p:nvPr/>
        </p:nvGraphicFramePr>
        <p:xfrm>
          <a:off x="6324600" y="2133600"/>
          <a:ext cx="1839913" cy="1960563"/>
        </p:xfrm>
        <a:graphic>
          <a:graphicData uri="http://schemas.openxmlformats.org/presentationml/2006/ole">
            <p:oleObj spid="_x0000_s36880" name="Microsoft ClipArt Gallery" r:id="rId4" imgW="3757320" imgH="4267080" progId="">
              <p:embed/>
            </p:oleObj>
          </a:graphicData>
        </a:graphic>
      </p:graphicFrame>
      <p:sp>
        <p:nvSpPr>
          <p:cNvPr id="20" name="Text Box 17"/>
          <p:cNvSpPr txBox="1">
            <a:spLocks noChangeArrowheads="1"/>
          </p:cNvSpPr>
          <p:nvPr/>
        </p:nvSpPr>
        <p:spPr bwMode="auto">
          <a:xfrm>
            <a:off x="5318125" y="4024313"/>
            <a:ext cx="563563" cy="336550"/>
          </a:xfrm>
          <a:prstGeom prst="rect">
            <a:avLst/>
          </a:prstGeom>
          <a:noFill/>
          <a:ln w="12700">
            <a:noFill/>
            <a:miter lim="800000"/>
            <a:headEnd type="none" w="sm" len="sm"/>
            <a:tailEnd type="none" w="sm" len="sm"/>
          </a:ln>
          <a:effectLst>
            <a:outerShdw dist="17961" dir="2700000" algn="ctr" rotWithShape="0">
              <a:schemeClr val="bg2"/>
            </a:outerShdw>
          </a:effectLst>
        </p:spPr>
        <p:txBody>
          <a:bodyPr wrap="none">
            <a:spAutoFit/>
          </a:bodyPr>
          <a:lstStyle/>
          <a:p>
            <a:pPr eaLnBrk="0" hangingPunct="0"/>
            <a:r>
              <a:rPr lang="en-US" sz="1600" b="1">
                <a:solidFill>
                  <a:srgbClr val="0563C1"/>
                </a:solidFill>
                <a:latin typeface="Arial" pitchFamily="34" charset="0"/>
              </a:rPr>
              <a:t>T</a:t>
            </a:r>
            <a:r>
              <a:rPr lang="en-US" sz="1600" b="1" baseline="-25000">
                <a:solidFill>
                  <a:srgbClr val="0563C1"/>
                </a:solidFill>
                <a:latin typeface="Arial" pitchFamily="34" charset="0"/>
              </a:rPr>
              <a:t>Soil</a:t>
            </a:r>
            <a:endParaRPr lang="en-US" sz="1600" b="1">
              <a:solidFill>
                <a:srgbClr val="0563C1"/>
              </a:solidFill>
              <a:latin typeface="Arial" pitchFamily="34" charset="0"/>
            </a:endParaRPr>
          </a:p>
        </p:txBody>
      </p:sp>
      <p:sp>
        <p:nvSpPr>
          <p:cNvPr id="21" name="Text Box 18"/>
          <p:cNvSpPr txBox="1">
            <a:spLocks noChangeArrowheads="1"/>
          </p:cNvSpPr>
          <p:nvPr/>
        </p:nvSpPr>
        <p:spPr bwMode="auto">
          <a:xfrm>
            <a:off x="5924550" y="1125538"/>
            <a:ext cx="1230313" cy="336550"/>
          </a:xfrm>
          <a:prstGeom prst="rect">
            <a:avLst/>
          </a:prstGeom>
          <a:noFill/>
          <a:ln w="12700">
            <a:noFill/>
            <a:miter lim="800000"/>
            <a:headEnd type="none" w="sm" len="sm"/>
            <a:tailEnd type="none" w="sm" len="sm"/>
          </a:ln>
          <a:effectLst>
            <a:outerShdw dist="17961" dir="2700000" algn="ctr" rotWithShape="0">
              <a:schemeClr val="bg2"/>
            </a:outerShdw>
          </a:effectLst>
        </p:spPr>
        <p:txBody>
          <a:bodyPr wrap="none">
            <a:spAutoFit/>
          </a:bodyPr>
          <a:lstStyle/>
          <a:p>
            <a:pPr eaLnBrk="0" hangingPunct="0"/>
            <a:r>
              <a:rPr lang="en-US" sz="1600" b="1">
                <a:solidFill>
                  <a:srgbClr val="0563C1"/>
                </a:solidFill>
                <a:latin typeface="Arial" pitchFamily="34" charset="0"/>
              </a:rPr>
              <a:t>T</a:t>
            </a:r>
            <a:r>
              <a:rPr lang="en-US" sz="1600" b="1" baseline="-25000">
                <a:solidFill>
                  <a:srgbClr val="0563C1"/>
                </a:solidFill>
                <a:latin typeface="Arial" pitchFamily="34" charset="0"/>
              </a:rPr>
              <a:t>soil</a:t>
            </a:r>
            <a:r>
              <a:rPr lang="en-US" sz="1600" b="1">
                <a:solidFill>
                  <a:srgbClr val="0563C1"/>
                </a:solidFill>
                <a:latin typeface="Arial" pitchFamily="34" charset="0"/>
              </a:rPr>
              <a:t> &amp; T</a:t>
            </a:r>
            <a:r>
              <a:rPr lang="en-US" sz="1600" b="1" baseline="-25000">
                <a:solidFill>
                  <a:srgbClr val="0563C1"/>
                </a:solidFill>
                <a:latin typeface="Arial" pitchFamily="34" charset="0"/>
              </a:rPr>
              <a:t>veg</a:t>
            </a:r>
            <a:r>
              <a:rPr lang="en-US" sz="1600" b="1">
                <a:solidFill>
                  <a:srgbClr val="000000"/>
                </a:solidFill>
                <a:latin typeface="Arial" pitchFamily="34" charset="0"/>
              </a:rPr>
              <a:t> </a:t>
            </a:r>
          </a:p>
        </p:txBody>
      </p:sp>
      <p:sp>
        <p:nvSpPr>
          <p:cNvPr id="22" name="Text Box 19"/>
          <p:cNvSpPr txBox="1">
            <a:spLocks noChangeArrowheads="1"/>
          </p:cNvSpPr>
          <p:nvPr/>
        </p:nvSpPr>
        <p:spPr bwMode="auto">
          <a:xfrm>
            <a:off x="168275" y="3719513"/>
            <a:ext cx="1743075" cy="336550"/>
          </a:xfrm>
          <a:prstGeom prst="rect">
            <a:avLst/>
          </a:prstGeom>
          <a:noFill/>
          <a:ln w="12700">
            <a:noFill/>
            <a:miter lim="800000"/>
            <a:headEnd type="none" w="sm" len="sm"/>
            <a:tailEnd type="none" w="sm" len="sm"/>
          </a:ln>
        </p:spPr>
        <p:txBody>
          <a:bodyPr wrap="none">
            <a:spAutoFit/>
          </a:bodyPr>
          <a:lstStyle/>
          <a:p>
            <a:pPr eaLnBrk="0" hangingPunct="0"/>
            <a:r>
              <a:rPr lang="en-US" sz="1600" b="1">
                <a:solidFill>
                  <a:srgbClr val="000000"/>
                </a:solidFill>
                <a:latin typeface="Arial" pitchFamily="34" charset="0"/>
              </a:rPr>
              <a:t>soil evaporation</a:t>
            </a:r>
          </a:p>
        </p:txBody>
      </p:sp>
      <p:sp>
        <p:nvSpPr>
          <p:cNvPr id="23" name="Text Box 20"/>
          <p:cNvSpPr txBox="1">
            <a:spLocks noChangeArrowheads="1"/>
          </p:cNvSpPr>
          <p:nvPr/>
        </p:nvSpPr>
        <p:spPr bwMode="auto">
          <a:xfrm>
            <a:off x="2789238" y="5141913"/>
            <a:ext cx="1357312" cy="336550"/>
          </a:xfrm>
          <a:prstGeom prst="rect">
            <a:avLst/>
          </a:prstGeom>
          <a:noFill/>
          <a:ln w="12700">
            <a:noFill/>
            <a:miter lim="800000"/>
            <a:headEnd type="none" w="sm" len="sm"/>
            <a:tailEnd type="none" w="sm" len="sm"/>
          </a:ln>
        </p:spPr>
        <p:txBody>
          <a:bodyPr>
            <a:spAutoFit/>
          </a:bodyPr>
          <a:lstStyle/>
          <a:p>
            <a:pPr eaLnBrk="0" hangingPunct="0"/>
            <a:r>
              <a:rPr lang="en-US" sz="1600" b="1">
                <a:solidFill>
                  <a:srgbClr val="000000"/>
                </a:solidFill>
                <a:latin typeface="Arial" pitchFamily="34" charset="0"/>
              </a:rPr>
              <a:t>Root uptake</a:t>
            </a:r>
          </a:p>
        </p:txBody>
      </p:sp>
      <p:sp>
        <p:nvSpPr>
          <p:cNvPr id="24" name="Text Box 21"/>
          <p:cNvSpPr txBox="1">
            <a:spLocks noChangeArrowheads="1"/>
          </p:cNvSpPr>
          <p:nvPr/>
        </p:nvSpPr>
        <p:spPr bwMode="auto">
          <a:xfrm>
            <a:off x="968375" y="4319588"/>
            <a:ext cx="1181100" cy="336550"/>
          </a:xfrm>
          <a:prstGeom prst="rect">
            <a:avLst/>
          </a:prstGeom>
          <a:noFill/>
          <a:ln w="12700">
            <a:noFill/>
            <a:miter lim="800000"/>
            <a:headEnd type="none" w="sm" len="sm"/>
            <a:tailEnd type="none" w="sm" len="sm"/>
          </a:ln>
        </p:spPr>
        <p:txBody>
          <a:bodyPr wrap="none">
            <a:spAutoFit/>
          </a:bodyPr>
          <a:lstStyle/>
          <a:p>
            <a:pPr eaLnBrk="0" hangingPunct="0"/>
            <a:r>
              <a:rPr lang="en-US" sz="1600" b="1">
                <a:solidFill>
                  <a:srgbClr val="000000"/>
                </a:solidFill>
                <a:latin typeface="Arial" pitchFamily="34" charset="0"/>
              </a:rPr>
              <a:t>infiltration</a:t>
            </a:r>
          </a:p>
        </p:txBody>
      </p:sp>
      <p:sp>
        <p:nvSpPr>
          <p:cNvPr id="25" name="Text Box 22"/>
          <p:cNvSpPr txBox="1">
            <a:spLocks noChangeArrowheads="1"/>
          </p:cNvSpPr>
          <p:nvPr/>
        </p:nvSpPr>
        <p:spPr bwMode="auto">
          <a:xfrm>
            <a:off x="1068388" y="5538788"/>
            <a:ext cx="1030287" cy="336550"/>
          </a:xfrm>
          <a:prstGeom prst="rect">
            <a:avLst/>
          </a:prstGeom>
          <a:noFill/>
          <a:ln w="12700">
            <a:noFill/>
            <a:miter lim="800000"/>
            <a:headEnd type="none" w="sm" len="sm"/>
            <a:tailEnd type="none" w="sm" len="sm"/>
          </a:ln>
        </p:spPr>
        <p:txBody>
          <a:bodyPr wrap="none">
            <a:spAutoFit/>
          </a:bodyPr>
          <a:lstStyle/>
          <a:p>
            <a:pPr eaLnBrk="0" hangingPunct="0"/>
            <a:r>
              <a:rPr lang="en-US" sz="1600" b="1" dirty="0">
                <a:solidFill>
                  <a:srgbClr val="000000"/>
                </a:solidFill>
                <a:latin typeface="Arial" pitchFamily="34" charset="0"/>
              </a:rPr>
              <a:t>drainage</a:t>
            </a:r>
          </a:p>
        </p:txBody>
      </p:sp>
      <p:grpSp>
        <p:nvGrpSpPr>
          <p:cNvPr id="2" name="Group 23"/>
          <p:cNvGrpSpPr>
            <a:grpSpLocks/>
          </p:cNvGrpSpPr>
          <p:nvPr/>
        </p:nvGrpSpPr>
        <p:grpSpPr bwMode="auto">
          <a:xfrm>
            <a:off x="217488" y="819150"/>
            <a:ext cx="2189162" cy="1854200"/>
            <a:chOff x="139" y="192"/>
            <a:chExt cx="1379" cy="1168"/>
          </a:xfrm>
        </p:grpSpPr>
        <p:pic>
          <p:nvPicPr>
            <p:cNvPr id="27" name="Picture 24" descr="MCj03615080000[1]"/>
            <p:cNvPicPr>
              <a:picLocks noChangeAspect="1" noChangeArrowheads="1"/>
            </p:cNvPicPr>
            <p:nvPr/>
          </p:nvPicPr>
          <p:blipFill>
            <a:blip r:embed="rId5" cstate="print"/>
            <a:srcRect/>
            <a:stretch>
              <a:fillRect/>
            </a:stretch>
          </p:blipFill>
          <p:spPr bwMode="auto">
            <a:xfrm>
              <a:off x="630" y="430"/>
              <a:ext cx="888" cy="930"/>
            </a:xfrm>
            <a:prstGeom prst="rect">
              <a:avLst/>
            </a:prstGeom>
            <a:noFill/>
            <a:ln w="9525">
              <a:noFill/>
              <a:miter lim="800000"/>
              <a:headEnd/>
              <a:tailEnd/>
            </a:ln>
          </p:spPr>
        </p:pic>
        <p:sp>
          <p:nvSpPr>
            <p:cNvPr id="28" name="Text Box 25"/>
            <p:cNvSpPr txBox="1">
              <a:spLocks noChangeArrowheads="1"/>
            </p:cNvSpPr>
            <p:nvPr/>
          </p:nvSpPr>
          <p:spPr bwMode="auto">
            <a:xfrm>
              <a:off x="139" y="192"/>
              <a:ext cx="1245" cy="212"/>
            </a:xfrm>
            <a:prstGeom prst="rect">
              <a:avLst/>
            </a:prstGeom>
            <a:noFill/>
            <a:ln w="12700">
              <a:noFill/>
              <a:miter lim="800000"/>
              <a:headEnd type="none" w="sm" len="sm"/>
              <a:tailEnd type="none" w="sm" len="sm"/>
            </a:ln>
            <a:effectLst>
              <a:outerShdw dist="17961" dir="2700000" algn="ctr" rotWithShape="0">
                <a:schemeClr val="bg2"/>
              </a:outerShdw>
            </a:effectLst>
          </p:spPr>
          <p:txBody>
            <a:bodyPr wrap="none">
              <a:spAutoFit/>
            </a:bodyPr>
            <a:lstStyle/>
            <a:p>
              <a:pPr eaLnBrk="0" hangingPunct="0"/>
              <a:r>
                <a:rPr lang="en-US" sz="1600" b="1" dirty="0">
                  <a:solidFill>
                    <a:srgbClr val="3366CC"/>
                  </a:solidFill>
                  <a:latin typeface="Arial Black" pitchFamily="34" charset="0"/>
                </a:rPr>
                <a:t>PRECIPITATION</a:t>
              </a:r>
            </a:p>
          </p:txBody>
        </p:sp>
      </p:grpSp>
      <p:sp>
        <p:nvSpPr>
          <p:cNvPr id="29" name="Text Box 26"/>
          <p:cNvSpPr txBox="1">
            <a:spLocks noChangeArrowheads="1"/>
          </p:cNvSpPr>
          <p:nvPr/>
        </p:nvSpPr>
        <p:spPr bwMode="auto">
          <a:xfrm>
            <a:off x="2527300" y="1362075"/>
            <a:ext cx="1849438" cy="581025"/>
          </a:xfrm>
          <a:prstGeom prst="rect">
            <a:avLst/>
          </a:prstGeom>
          <a:noFill/>
          <a:ln w="12700">
            <a:noFill/>
            <a:miter lim="800000"/>
            <a:headEnd type="none" w="sm" len="sm"/>
            <a:tailEnd type="none" w="sm" len="sm"/>
          </a:ln>
        </p:spPr>
        <p:txBody>
          <a:bodyPr wrap="none">
            <a:spAutoFit/>
          </a:bodyPr>
          <a:lstStyle/>
          <a:p>
            <a:pPr eaLnBrk="0" hangingPunct="0"/>
            <a:r>
              <a:rPr lang="en-US" sz="1600" b="1" dirty="0">
                <a:solidFill>
                  <a:srgbClr val="000000"/>
                </a:solidFill>
                <a:latin typeface="Arial" pitchFamily="34" charset="0"/>
              </a:rPr>
              <a:t> transpiration &amp;</a:t>
            </a:r>
          </a:p>
          <a:p>
            <a:pPr eaLnBrk="0" hangingPunct="0"/>
            <a:r>
              <a:rPr lang="en-US" sz="1600" b="1" dirty="0">
                <a:solidFill>
                  <a:srgbClr val="000000"/>
                </a:solidFill>
                <a:latin typeface="Arial" pitchFamily="34" charset="0"/>
              </a:rPr>
              <a:t>        evaporation </a:t>
            </a:r>
          </a:p>
        </p:txBody>
      </p:sp>
      <p:sp>
        <p:nvSpPr>
          <p:cNvPr id="30" name="Text Box 27"/>
          <p:cNvSpPr txBox="1">
            <a:spLocks noChangeArrowheads="1"/>
          </p:cNvSpPr>
          <p:nvPr/>
        </p:nvSpPr>
        <p:spPr bwMode="auto">
          <a:xfrm>
            <a:off x="850900" y="5130800"/>
            <a:ext cx="1671638" cy="304800"/>
          </a:xfrm>
          <a:prstGeom prst="rect">
            <a:avLst/>
          </a:prstGeom>
          <a:noFill/>
          <a:ln w="12700">
            <a:noFill/>
            <a:miter lim="800000"/>
            <a:headEnd type="none" w="sm" len="sm"/>
            <a:tailEnd type="none" w="sm" len="sm"/>
          </a:ln>
          <a:effectLst>
            <a:outerShdw dist="17961" dir="2700000" algn="ctr" rotWithShape="0">
              <a:schemeClr val="bg2"/>
            </a:outerShdw>
          </a:effectLst>
        </p:spPr>
        <p:txBody>
          <a:bodyPr wrap="none">
            <a:spAutoFit/>
          </a:bodyPr>
          <a:lstStyle/>
          <a:p>
            <a:pPr eaLnBrk="0" hangingPunct="0"/>
            <a:r>
              <a:rPr lang="en-US" sz="1400">
                <a:solidFill>
                  <a:srgbClr val="0563C1"/>
                </a:solidFill>
                <a:latin typeface="Arial" pitchFamily="34" charset="0"/>
              </a:rPr>
              <a:t>Rootzone moisture</a:t>
            </a:r>
          </a:p>
        </p:txBody>
      </p:sp>
      <p:sp>
        <p:nvSpPr>
          <p:cNvPr id="31" name="Text Box 28"/>
          <p:cNvSpPr txBox="1">
            <a:spLocks noChangeArrowheads="1"/>
          </p:cNvSpPr>
          <p:nvPr/>
        </p:nvSpPr>
        <p:spPr bwMode="auto">
          <a:xfrm>
            <a:off x="850900" y="4048125"/>
            <a:ext cx="1169988" cy="304800"/>
          </a:xfrm>
          <a:prstGeom prst="rect">
            <a:avLst/>
          </a:prstGeom>
          <a:noFill/>
          <a:ln w="12700">
            <a:noFill/>
            <a:miter lim="800000"/>
            <a:headEnd type="none" w="sm" len="sm"/>
            <a:tailEnd type="none" w="sm" len="sm"/>
          </a:ln>
          <a:effectLst>
            <a:outerShdw dist="17961" dir="2700000" algn="ctr" rotWithShape="0">
              <a:schemeClr val="bg2"/>
            </a:outerShdw>
          </a:effectLst>
        </p:spPr>
        <p:txBody>
          <a:bodyPr wrap="none">
            <a:spAutoFit/>
          </a:bodyPr>
          <a:lstStyle/>
          <a:p>
            <a:pPr eaLnBrk="0" hangingPunct="0"/>
            <a:r>
              <a:rPr lang="en-US" sz="1400">
                <a:solidFill>
                  <a:srgbClr val="0563C1"/>
                </a:solidFill>
                <a:latin typeface="Arial" pitchFamily="34" charset="0"/>
              </a:rPr>
              <a:t>Sfc moisture</a:t>
            </a:r>
          </a:p>
        </p:txBody>
      </p:sp>
      <p:sp>
        <p:nvSpPr>
          <p:cNvPr id="32" name="Text Box 29"/>
          <p:cNvSpPr txBox="1">
            <a:spLocks noChangeArrowheads="1"/>
          </p:cNvSpPr>
          <p:nvPr/>
        </p:nvSpPr>
        <p:spPr bwMode="auto">
          <a:xfrm>
            <a:off x="1136650" y="4535488"/>
            <a:ext cx="1550988" cy="274637"/>
          </a:xfrm>
          <a:prstGeom prst="rect">
            <a:avLst/>
          </a:prstGeom>
          <a:noFill/>
          <a:ln w="12700">
            <a:noFill/>
            <a:miter lim="800000"/>
            <a:headEnd type="none" w="sm" len="sm"/>
            <a:tailEnd type="none" w="sm" len="sm"/>
          </a:ln>
        </p:spPr>
        <p:txBody>
          <a:bodyPr wrap="none">
            <a:spAutoFit/>
          </a:bodyPr>
          <a:lstStyle/>
          <a:p>
            <a:pPr eaLnBrk="0" hangingPunct="0"/>
            <a:r>
              <a:rPr lang="en-US" sz="1200" i="1">
                <a:solidFill>
                  <a:srgbClr val="FF0000"/>
                </a:solidFill>
                <a:latin typeface="Arial" pitchFamily="34" charset="0"/>
              </a:rPr>
              <a:t>Soil hydraulic parms</a:t>
            </a:r>
          </a:p>
        </p:txBody>
      </p:sp>
      <p:sp>
        <p:nvSpPr>
          <p:cNvPr id="33" name="Text Box 30"/>
          <p:cNvSpPr txBox="1">
            <a:spLocks noChangeArrowheads="1"/>
          </p:cNvSpPr>
          <p:nvPr/>
        </p:nvSpPr>
        <p:spPr bwMode="auto">
          <a:xfrm>
            <a:off x="3049588" y="1825625"/>
            <a:ext cx="1411287" cy="457200"/>
          </a:xfrm>
          <a:prstGeom prst="rect">
            <a:avLst/>
          </a:prstGeom>
          <a:noFill/>
          <a:ln w="12700">
            <a:noFill/>
            <a:miter lim="800000"/>
            <a:headEnd type="none" w="sm" len="sm"/>
            <a:tailEnd type="none" w="sm" len="sm"/>
          </a:ln>
        </p:spPr>
        <p:txBody>
          <a:bodyPr wrap="none">
            <a:spAutoFit/>
          </a:bodyPr>
          <a:lstStyle/>
          <a:p>
            <a:pPr eaLnBrk="0" hangingPunct="0"/>
            <a:r>
              <a:rPr lang="en-US" sz="1200" i="1" dirty="0" err="1">
                <a:solidFill>
                  <a:srgbClr val="FF0000"/>
                </a:solidFill>
                <a:latin typeface="Arial" pitchFamily="34" charset="0"/>
              </a:rPr>
              <a:t>Veg</a:t>
            </a:r>
            <a:r>
              <a:rPr lang="en-US" sz="1200" i="1" dirty="0">
                <a:solidFill>
                  <a:srgbClr val="FF0000"/>
                </a:solidFill>
                <a:latin typeface="Arial" pitchFamily="34" charset="0"/>
              </a:rPr>
              <a:t> stress </a:t>
            </a:r>
            <a:r>
              <a:rPr lang="en-US" sz="1200" i="1" dirty="0" err="1">
                <a:solidFill>
                  <a:srgbClr val="FF0000"/>
                </a:solidFill>
                <a:latin typeface="Arial" pitchFamily="34" charset="0"/>
              </a:rPr>
              <a:t>parms</a:t>
            </a:r>
            <a:r>
              <a:rPr lang="en-US" sz="1200" i="1" dirty="0">
                <a:solidFill>
                  <a:srgbClr val="FF0000"/>
                </a:solidFill>
                <a:latin typeface="Arial" pitchFamily="34" charset="0"/>
              </a:rPr>
              <a:t> </a:t>
            </a:r>
          </a:p>
          <a:p>
            <a:pPr eaLnBrk="0" hangingPunct="0"/>
            <a:endParaRPr lang="en-US" sz="1200" i="1" dirty="0">
              <a:solidFill>
                <a:srgbClr val="FF0000"/>
              </a:solidFill>
              <a:latin typeface="Arial" pitchFamily="34" charset="0"/>
            </a:endParaRPr>
          </a:p>
        </p:txBody>
      </p:sp>
      <p:sp>
        <p:nvSpPr>
          <p:cNvPr id="34" name="Line 31"/>
          <p:cNvSpPr>
            <a:spLocks noChangeShapeType="1"/>
          </p:cNvSpPr>
          <p:nvPr/>
        </p:nvSpPr>
        <p:spPr bwMode="auto">
          <a:xfrm>
            <a:off x="890588" y="4581525"/>
            <a:ext cx="2884487" cy="0"/>
          </a:xfrm>
          <a:prstGeom prst="line">
            <a:avLst/>
          </a:prstGeom>
          <a:noFill/>
          <a:ln w="12700">
            <a:solidFill>
              <a:schemeClr val="bg2"/>
            </a:solidFill>
            <a:prstDash val="dash"/>
            <a:round/>
            <a:headEnd type="none" w="sm" len="sm"/>
            <a:tailEnd type="none" w="sm" len="sm"/>
          </a:ln>
        </p:spPr>
        <p:txBody>
          <a:bodyPr/>
          <a:lstStyle/>
          <a:p>
            <a:endParaRPr lang="en-US">
              <a:solidFill>
                <a:prstClr val="black"/>
              </a:solidFill>
            </a:endParaRPr>
          </a:p>
        </p:txBody>
      </p:sp>
      <p:sp>
        <p:nvSpPr>
          <p:cNvPr id="35" name="Line 32"/>
          <p:cNvSpPr>
            <a:spLocks noChangeShapeType="1"/>
          </p:cNvSpPr>
          <p:nvPr/>
        </p:nvSpPr>
        <p:spPr bwMode="auto">
          <a:xfrm>
            <a:off x="892175" y="4857750"/>
            <a:ext cx="2884488" cy="0"/>
          </a:xfrm>
          <a:prstGeom prst="line">
            <a:avLst/>
          </a:prstGeom>
          <a:noFill/>
          <a:ln w="12700">
            <a:solidFill>
              <a:schemeClr val="bg2"/>
            </a:solidFill>
            <a:prstDash val="dash"/>
            <a:round/>
            <a:headEnd type="none" w="sm" len="sm"/>
            <a:tailEnd type="none" w="sm" len="sm"/>
          </a:ln>
        </p:spPr>
        <p:txBody>
          <a:bodyPr/>
          <a:lstStyle/>
          <a:p>
            <a:endParaRPr lang="en-US">
              <a:solidFill>
                <a:prstClr val="black"/>
              </a:solidFill>
            </a:endParaRPr>
          </a:p>
        </p:txBody>
      </p:sp>
      <p:sp>
        <p:nvSpPr>
          <p:cNvPr id="36" name="Text Box 33"/>
          <p:cNvSpPr txBox="1">
            <a:spLocks noChangeArrowheads="1"/>
          </p:cNvSpPr>
          <p:nvPr/>
        </p:nvSpPr>
        <p:spPr bwMode="auto">
          <a:xfrm>
            <a:off x="1123950" y="3554413"/>
            <a:ext cx="1611313" cy="274637"/>
          </a:xfrm>
          <a:prstGeom prst="rect">
            <a:avLst/>
          </a:prstGeom>
          <a:noFill/>
          <a:ln w="12700">
            <a:noFill/>
            <a:miter lim="800000"/>
            <a:headEnd type="none" w="sm" len="sm"/>
            <a:tailEnd type="none" w="sm" len="sm"/>
          </a:ln>
        </p:spPr>
        <p:txBody>
          <a:bodyPr wrap="none">
            <a:spAutoFit/>
          </a:bodyPr>
          <a:lstStyle/>
          <a:p>
            <a:pPr eaLnBrk="0" hangingPunct="0"/>
            <a:r>
              <a:rPr lang="en-US" sz="1200" i="1" dirty="0">
                <a:solidFill>
                  <a:srgbClr val="FF0000"/>
                </a:solidFill>
                <a:latin typeface="Arial" pitchFamily="34" charset="0"/>
              </a:rPr>
              <a:t>Bare soil </a:t>
            </a:r>
            <a:r>
              <a:rPr lang="en-US" sz="1200" i="1" dirty="0" err="1">
                <a:solidFill>
                  <a:srgbClr val="FF0000"/>
                </a:solidFill>
                <a:latin typeface="Arial" pitchFamily="34" charset="0"/>
              </a:rPr>
              <a:t>evap</a:t>
            </a:r>
            <a:r>
              <a:rPr lang="en-US" sz="1200" i="1" dirty="0">
                <a:solidFill>
                  <a:srgbClr val="FF0000"/>
                </a:solidFill>
                <a:latin typeface="Arial" pitchFamily="34" charset="0"/>
              </a:rPr>
              <a:t> </a:t>
            </a:r>
            <a:r>
              <a:rPr lang="en-US" sz="1200" i="1" dirty="0" err="1">
                <a:solidFill>
                  <a:srgbClr val="FF0000"/>
                </a:solidFill>
                <a:latin typeface="Arial" pitchFamily="34" charset="0"/>
              </a:rPr>
              <a:t>parms</a:t>
            </a:r>
            <a:endParaRPr lang="en-US" sz="1200" i="1" dirty="0">
              <a:solidFill>
                <a:srgbClr val="FF0000"/>
              </a:solidFill>
              <a:latin typeface="Arial" pitchFamily="34" charset="0"/>
            </a:endParaRPr>
          </a:p>
        </p:txBody>
      </p:sp>
      <p:sp>
        <p:nvSpPr>
          <p:cNvPr id="38" name="Text Box 35"/>
          <p:cNvSpPr txBox="1">
            <a:spLocks noChangeArrowheads="1"/>
          </p:cNvSpPr>
          <p:nvPr/>
        </p:nvSpPr>
        <p:spPr bwMode="auto">
          <a:xfrm>
            <a:off x="2667000" y="5486400"/>
            <a:ext cx="1746250" cy="274638"/>
          </a:xfrm>
          <a:prstGeom prst="rect">
            <a:avLst/>
          </a:prstGeom>
          <a:noFill/>
          <a:ln w="12700">
            <a:noFill/>
            <a:miter lim="800000"/>
            <a:headEnd type="none" w="sm" len="sm"/>
            <a:tailEnd type="none" w="sm" len="sm"/>
          </a:ln>
        </p:spPr>
        <p:txBody>
          <a:bodyPr wrap="none">
            <a:spAutoFit/>
          </a:bodyPr>
          <a:lstStyle/>
          <a:p>
            <a:pPr eaLnBrk="0" hangingPunct="0"/>
            <a:r>
              <a:rPr lang="en-US" sz="1200" i="1" dirty="0">
                <a:solidFill>
                  <a:srgbClr val="FF0000"/>
                </a:solidFill>
                <a:latin typeface="Arial" pitchFamily="34" charset="0"/>
              </a:rPr>
              <a:t>Root distribution </a:t>
            </a:r>
            <a:r>
              <a:rPr lang="en-US" sz="1200" i="1" dirty="0" err="1" smtClean="0">
                <a:solidFill>
                  <a:srgbClr val="FF0000"/>
                </a:solidFill>
                <a:latin typeface="Arial" pitchFamily="34" charset="0"/>
              </a:rPr>
              <a:t>parms</a:t>
            </a:r>
            <a:endParaRPr lang="en-US" sz="1200" i="1" dirty="0">
              <a:solidFill>
                <a:srgbClr val="FF0000"/>
              </a:solidFill>
              <a:latin typeface="Arial" pitchFamily="34" charset="0"/>
            </a:endParaRPr>
          </a:p>
        </p:txBody>
      </p:sp>
      <p:sp>
        <p:nvSpPr>
          <p:cNvPr id="39" name="Text Box 36"/>
          <p:cNvSpPr txBox="1">
            <a:spLocks noChangeArrowheads="1"/>
          </p:cNvSpPr>
          <p:nvPr/>
        </p:nvSpPr>
        <p:spPr bwMode="auto">
          <a:xfrm>
            <a:off x="590550" y="6197600"/>
            <a:ext cx="3189288" cy="336550"/>
          </a:xfrm>
          <a:prstGeom prst="rect">
            <a:avLst/>
          </a:prstGeom>
          <a:noFill/>
          <a:ln w="12700">
            <a:noFill/>
            <a:miter lim="800000"/>
            <a:headEnd type="none" w="sm" len="sm"/>
            <a:tailEnd type="none" w="sm" len="sm"/>
          </a:ln>
        </p:spPr>
        <p:txBody>
          <a:bodyPr wrap="none">
            <a:spAutoFit/>
          </a:bodyPr>
          <a:lstStyle/>
          <a:p>
            <a:pPr eaLnBrk="0" hangingPunct="0"/>
            <a:r>
              <a:rPr lang="en-US" sz="1600" b="1" i="1">
                <a:solidFill>
                  <a:srgbClr val="000000"/>
                </a:solidFill>
                <a:latin typeface="Arial" pitchFamily="34" charset="0"/>
              </a:rPr>
              <a:t>WATER BALANCE APPROACH</a:t>
            </a:r>
          </a:p>
        </p:txBody>
      </p:sp>
      <p:sp>
        <p:nvSpPr>
          <p:cNvPr id="40" name="Text Box 37"/>
          <p:cNvSpPr txBox="1">
            <a:spLocks noChangeArrowheads="1"/>
          </p:cNvSpPr>
          <p:nvPr/>
        </p:nvSpPr>
        <p:spPr bwMode="auto">
          <a:xfrm>
            <a:off x="5181600" y="6197600"/>
            <a:ext cx="3238500" cy="336550"/>
          </a:xfrm>
          <a:prstGeom prst="rect">
            <a:avLst/>
          </a:prstGeom>
          <a:noFill/>
          <a:ln w="12700">
            <a:noFill/>
            <a:miter lim="800000"/>
            <a:headEnd type="none" w="sm" len="sm"/>
            <a:tailEnd type="none" w="sm" len="sm"/>
          </a:ln>
        </p:spPr>
        <p:txBody>
          <a:bodyPr wrap="none">
            <a:spAutoFit/>
          </a:bodyPr>
          <a:lstStyle/>
          <a:p>
            <a:pPr eaLnBrk="0" hangingPunct="0"/>
            <a:r>
              <a:rPr lang="en-US" sz="1600" b="1" i="1" dirty="0">
                <a:solidFill>
                  <a:srgbClr val="000000"/>
                </a:solidFill>
                <a:latin typeface="Arial" pitchFamily="34" charset="0"/>
              </a:rPr>
              <a:t>REMOTE SENSING APPROACH</a:t>
            </a:r>
          </a:p>
        </p:txBody>
      </p:sp>
      <p:sp>
        <p:nvSpPr>
          <p:cNvPr id="41" name="Text Box 38"/>
          <p:cNvSpPr txBox="1">
            <a:spLocks noChangeArrowheads="1"/>
          </p:cNvSpPr>
          <p:nvPr/>
        </p:nvSpPr>
        <p:spPr bwMode="auto">
          <a:xfrm>
            <a:off x="1371600" y="6424613"/>
            <a:ext cx="1778000" cy="304800"/>
          </a:xfrm>
          <a:prstGeom prst="rect">
            <a:avLst/>
          </a:prstGeom>
          <a:noFill/>
          <a:ln w="12700">
            <a:noFill/>
            <a:miter lim="800000"/>
            <a:headEnd type="none" w="sm" len="sm"/>
            <a:tailEnd type="none" w="sm" len="sm"/>
          </a:ln>
        </p:spPr>
        <p:txBody>
          <a:bodyPr wrap="none">
            <a:spAutoFit/>
          </a:bodyPr>
          <a:lstStyle/>
          <a:p>
            <a:pPr eaLnBrk="0" hangingPunct="0"/>
            <a:r>
              <a:rPr lang="en-US" sz="1400" i="1">
                <a:solidFill>
                  <a:srgbClr val="000000"/>
                </a:solidFill>
                <a:latin typeface="Arial" pitchFamily="34" charset="0"/>
              </a:rPr>
              <a:t>(“forward modeling”)</a:t>
            </a:r>
          </a:p>
        </p:txBody>
      </p:sp>
      <p:sp>
        <p:nvSpPr>
          <p:cNvPr id="42" name="Text Box 39"/>
          <p:cNvSpPr txBox="1">
            <a:spLocks noChangeArrowheads="1"/>
          </p:cNvSpPr>
          <p:nvPr/>
        </p:nvSpPr>
        <p:spPr bwMode="auto">
          <a:xfrm>
            <a:off x="5921375" y="6424613"/>
            <a:ext cx="1758950" cy="304800"/>
          </a:xfrm>
          <a:prstGeom prst="rect">
            <a:avLst/>
          </a:prstGeom>
          <a:noFill/>
          <a:ln w="12700">
            <a:noFill/>
            <a:miter lim="800000"/>
            <a:headEnd type="none" w="sm" len="sm"/>
            <a:tailEnd type="none" w="sm" len="sm"/>
          </a:ln>
        </p:spPr>
        <p:txBody>
          <a:bodyPr wrap="none">
            <a:spAutoFit/>
          </a:bodyPr>
          <a:lstStyle/>
          <a:p>
            <a:pPr eaLnBrk="0" hangingPunct="0"/>
            <a:r>
              <a:rPr lang="en-US" sz="1400" i="1">
                <a:solidFill>
                  <a:srgbClr val="000000"/>
                </a:solidFill>
                <a:latin typeface="Arial" pitchFamily="34" charset="0"/>
              </a:rPr>
              <a:t>(“inverse modeling”)</a:t>
            </a:r>
          </a:p>
        </p:txBody>
      </p:sp>
      <p:sp>
        <p:nvSpPr>
          <p:cNvPr id="43" name="Text Box 40"/>
          <p:cNvSpPr txBox="1">
            <a:spLocks noChangeArrowheads="1"/>
          </p:cNvSpPr>
          <p:nvPr/>
        </p:nvSpPr>
        <p:spPr bwMode="auto">
          <a:xfrm>
            <a:off x="5030788" y="4992688"/>
            <a:ext cx="3409950" cy="942975"/>
          </a:xfrm>
          <a:prstGeom prst="rect">
            <a:avLst/>
          </a:prstGeom>
          <a:noFill/>
          <a:ln w="12700">
            <a:noFill/>
            <a:miter lim="800000"/>
            <a:headEnd type="none" w="sm" len="sm"/>
            <a:tailEnd type="none" w="sm" len="sm"/>
          </a:ln>
        </p:spPr>
        <p:txBody>
          <a:bodyPr>
            <a:spAutoFit/>
          </a:bodyPr>
          <a:lstStyle/>
          <a:p>
            <a:pPr eaLnBrk="0" hangingPunct="0"/>
            <a:r>
              <a:rPr lang="en-US" sz="1400" i="1" dirty="0">
                <a:solidFill>
                  <a:srgbClr val="000000"/>
                </a:solidFill>
                <a:latin typeface="Arial" pitchFamily="34" charset="0"/>
              </a:rPr>
              <a:t>Given known </a:t>
            </a:r>
            <a:r>
              <a:rPr lang="en-US" sz="1400" i="1" dirty="0" err="1">
                <a:solidFill>
                  <a:srgbClr val="000000"/>
                </a:solidFill>
                <a:latin typeface="Arial" pitchFamily="34" charset="0"/>
              </a:rPr>
              <a:t>radiative</a:t>
            </a:r>
            <a:r>
              <a:rPr lang="en-US" sz="1400" i="1" dirty="0">
                <a:solidFill>
                  <a:srgbClr val="000000"/>
                </a:solidFill>
                <a:latin typeface="Arial" pitchFamily="34" charset="0"/>
              </a:rPr>
              <a:t> energy inputs, how much water loss is required to keep the soil and vegetation at the observed temperatures?</a:t>
            </a:r>
          </a:p>
        </p:txBody>
      </p:sp>
      <p:sp>
        <p:nvSpPr>
          <p:cNvPr id="44" name="Text Box 41"/>
          <p:cNvSpPr txBox="1">
            <a:spLocks noChangeArrowheads="1"/>
          </p:cNvSpPr>
          <p:nvPr/>
        </p:nvSpPr>
        <p:spPr bwMode="auto">
          <a:xfrm>
            <a:off x="5178425" y="1627188"/>
            <a:ext cx="1849438" cy="581025"/>
          </a:xfrm>
          <a:prstGeom prst="rect">
            <a:avLst/>
          </a:prstGeom>
          <a:noFill/>
          <a:ln w="12700">
            <a:noFill/>
            <a:miter lim="800000"/>
            <a:headEnd type="none" w="sm" len="sm"/>
            <a:tailEnd type="none" w="sm" len="sm"/>
          </a:ln>
        </p:spPr>
        <p:txBody>
          <a:bodyPr wrap="none">
            <a:spAutoFit/>
          </a:bodyPr>
          <a:lstStyle/>
          <a:p>
            <a:pPr eaLnBrk="0" hangingPunct="0"/>
            <a:r>
              <a:rPr lang="en-US" sz="1600" b="1">
                <a:solidFill>
                  <a:srgbClr val="000000"/>
                </a:solidFill>
                <a:latin typeface="Arial" pitchFamily="34" charset="0"/>
              </a:rPr>
              <a:t> transpiration &amp;</a:t>
            </a:r>
          </a:p>
          <a:p>
            <a:pPr eaLnBrk="0" hangingPunct="0"/>
            <a:r>
              <a:rPr lang="en-US" sz="1600" b="1">
                <a:solidFill>
                  <a:srgbClr val="000000"/>
                </a:solidFill>
                <a:latin typeface="Arial" pitchFamily="34" charset="0"/>
              </a:rPr>
              <a:t>        evaporation </a:t>
            </a:r>
          </a:p>
        </p:txBody>
      </p:sp>
      <p:sp>
        <p:nvSpPr>
          <p:cNvPr id="45" name="Text Box 42"/>
          <p:cNvSpPr txBox="1">
            <a:spLocks noChangeArrowheads="1"/>
          </p:cNvSpPr>
          <p:nvPr/>
        </p:nvSpPr>
        <p:spPr bwMode="auto">
          <a:xfrm>
            <a:off x="6253163" y="4024313"/>
            <a:ext cx="1743075" cy="336550"/>
          </a:xfrm>
          <a:prstGeom prst="rect">
            <a:avLst/>
          </a:prstGeom>
          <a:noFill/>
          <a:ln w="12700">
            <a:noFill/>
            <a:miter lim="800000"/>
            <a:headEnd type="none" w="sm" len="sm"/>
            <a:tailEnd type="none" w="sm" len="sm"/>
          </a:ln>
        </p:spPr>
        <p:txBody>
          <a:bodyPr wrap="none">
            <a:spAutoFit/>
          </a:bodyPr>
          <a:lstStyle/>
          <a:p>
            <a:pPr eaLnBrk="0" hangingPunct="0"/>
            <a:r>
              <a:rPr lang="en-US" sz="1600" b="1">
                <a:solidFill>
                  <a:srgbClr val="000000"/>
                </a:solidFill>
                <a:latin typeface="Arial" pitchFamily="34" charset="0"/>
              </a:rPr>
              <a:t>soil evaporation</a:t>
            </a:r>
          </a:p>
        </p:txBody>
      </p:sp>
      <p:sp>
        <p:nvSpPr>
          <p:cNvPr id="46" name="Text Box 43"/>
          <p:cNvSpPr txBox="1">
            <a:spLocks noChangeArrowheads="1"/>
          </p:cNvSpPr>
          <p:nvPr/>
        </p:nvSpPr>
        <p:spPr bwMode="auto">
          <a:xfrm>
            <a:off x="4649788" y="209550"/>
            <a:ext cx="3052762" cy="336550"/>
          </a:xfrm>
          <a:prstGeom prst="rect">
            <a:avLst/>
          </a:prstGeom>
          <a:noFill/>
          <a:ln w="12700">
            <a:noFill/>
            <a:miter lim="800000"/>
            <a:headEnd type="none" w="sm" len="sm"/>
            <a:tailEnd type="none" w="sm" len="sm"/>
          </a:ln>
          <a:effectLst>
            <a:outerShdw dist="17961" dir="2700000" algn="ctr" rotWithShape="0">
              <a:schemeClr val="bg2"/>
            </a:outerShdw>
          </a:effectLst>
        </p:spPr>
        <p:txBody>
          <a:bodyPr wrap="none">
            <a:spAutoFit/>
          </a:bodyPr>
          <a:lstStyle/>
          <a:p>
            <a:pPr eaLnBrk="0" hangingPunct="0"/>
            <a:r>
              <a:rPr lang="en-US" sz="1600" b="1">
                <a:solidFill>
                  <a:srgbClr val="3366CC"/>
                </a:solidFill>
                <a:latin typeface="Arial Black" pitchFamily="34" charset="0"/>
              </a:rPr>
              <a:t>SURFACE TEMPERATURE</a:t>
            </a:r>
          </a:p>
        </p:txBody>
      </p:sp>
      <p:sp>
        <p:nvSpPr>
          <p:cNvPr id="47" name="Line 44"/>
          <p:cNvSpPr>
            <a:spLocks noChangeShapeType="1"/>
          </p:cNvSpPr>
          <p:nvPr/>
        </p:nvSpPr>
        <p:spPr bwMode="auto">
          <a:xfrm>
            <a:off x="4565650" y="312738"/>
            <a:ext cx="0" cy="5610225"/>
          </a:xfrm>
          <a:prstGeom prst="line">
            <a:avLst/>
          </a:prstGeom>
          <a:noFill/>
          <a:ln w="12700">
            <a:solidFill>
              <a:srgbClr val="000000"/>
            </a:solidFill>
            <a:prstDash val="dash"/>
            <a:round/>
            <a:headEnd type="none" w="sm" len="sm"/>
            <a:tailEnd type="none" w="sm" len="sm"/>
          </a:ln>
        </p:spPr>
        <p:txBody>
          <a:bodyPr/>
          <a:lstStyle/>
          <a:p>
            <a:endParaRPr lang="en-US">
              <a:solidFill>
                <a:prstClr val="black"/>
              </a:solidFill>
            </a:endParaRPr>
          </a:p>
        </p:txBody>
      </p:sp>
      <p:sp>
        <p:nvSpPr>
          <p:cNvPr id="48" name="AutoShape 45"/>
          <p:cNvSpPr>
            <a:spLocks noChangeArrowheads="1"/>
          </p:cNvSpPr>
          <p:nvPr/>
        </p:nvSpPr>
        <p:spPr bwMode="auto">
          <a:xfrm>
            <a:off x="946150" y="3365500"/>
            <a:ext cx="257175" cy="374650"/>
          </a:xfrm>
          <a:prstGeom prst="upArrow">
            <a:avLst>
              <a:gd name="adj1" fmla="val 48148"/>
              <a:gd name="adj2" fmla="val 56788"/>
            </a:avLst>
          </a:prstGeom>
          <a:gradFill rotWithShape="1">
            <a:gsLst>
              <a:gs pos="0">
                <a:srgbClr val="000000"/>
              </a:gs>
              <a:gs pos="100000">
                <a:srgbClr val="868686"/>
              </a:gs>
            </a:gsLst>
            <a:lin ang="5400000" scaled="1"/>
          </a:gradFill>
          <a:ln w="12700">
            <a:noFill/>
            <a:miter lim="800000"/>
            <a:headEnd type="none" w="sm" len="sm"/>
            <a:tailEnd type="none" w="sm" len="sm"/>
          </a:ln>
        </p:spPr>
        <p:txBody>
          <a:bodyPr vert="eaVert" wrap="none" anchor="ctr"/>
          <a:lstStyle/>
          <a:p>
            <a:pPr eaLnBrk="0" hangingPunct="0"/>
            <a:endParaRPr lang="en-US">
              <a:solidFill>
                <a:prstClr val="black"/>
              </a:solidFill>
            </a:endParaRPr>
          </a:p>
        </p:txBody>
      </p:sp>
      <p:sp>
        <p:nvSpPr>
          <p:cNvPr id="49" name="AutoShape 46"/>
          <p:cNvSpPr>
            <a:spLocks noChangeArrowheads="1"/>
          </p:cNvSpPr>
          <p:nvPr/>
        </p:nvSpPr>
        <p:spPr bwMode="auto">
          <a:xfrm>
            <a:off x="3290888" y="1020763"/>
            <a:ext cx="257175" cy="374650"/>
          </a:xfrm>
          <a:prstGeom prst="upArrow">
            <a:avLst>
              <a:gd name="adj1" fmla="val 48148"/>
              <a:gd name="adj2" fmla="val 56788"/>
            </a:avLst>
          </a:prstGeom>
          <a:gradFill rotWithShape="1">
            <a:gsLst>
              <a:gs pos="0">
                <a:srgbClr val="000000"/>
              </a:gs>
              <a:gs pos="100000">
                <a:srgbClr val="868686"/>
              </a:gs>
            </a:gsLst>
            <a:lin ang="5400000" scaled="1"/>
          </a:gradFill>
          <a:ln w="12700" algn="ctr">
            <a:noFill/>
            <a:miter lim="800000"/>
            <a:headEnd type="none" w="sm" len="sm"/>
            <a:tailEnd type="none" w="sm" len="sm"/>
          </a:ln>
        </p:spPr>
        <p:txBody>
          <a:bodyPr vert="eaVert" wrap="none" anchor="ctr"/>
          <a:lstStyle/>
          <a:p>
            <a:pPr eaLnBrk="0" hangingPunct="0"/>
            <a:endParaRPr lang="en-US">
              <a:solidFill>
                <a:prstClr val="black"/>
              </a:solidFill>
            </a:endParaRPr>
          </a:p>
        </p:txBody>
      </p:sp>
      <p:sp>
        <p:nvSpPr>
          <p:cNvPr id="50" name="AutoShape 47"/>
          <p:cNvSpPr>
            <a:spLocks noChangeArrowheads="1"/>
          </p:cNvSpPr>
          <p:nvPr/>
        </p:nvSpPr>
        <p:spPr bwMode="auto">
          <a:xfrm>
            <a:off x="3451225" y="4813300"/>
            <a:ext cx="257175" cy="374650"/>
          </a:xfrm>
          <a:prstGeom prst="upArrow">
            <a:avLst>
              <a:gd name="adj1" fmla="val 48148"/>
              <a:gd name="adj2" fmla="val 56788"/>
            </a:avLst>
          </a:prstGeom>
          <a:gradFill rotWithShape="1">
            <a:gsLst>
              <a:gs pos="0">
                <a:srgbClr val="000000"/>
              </a:gs>
              <a:gs pos="100000">
                <a:srgbClr val="868686"/>
              </a:gs>
            </a:gsLst>
            <a:lin ang="5400000" scaled="1"/>
          </a:gradFill>
          <a:ln w="12700" algn="ctr">
            <a:noFill/>
            <a:miter lim="800000"/>
            <a:headEnd type="none" w="sm" len="sm"/>
            <a:tailEnd type="none" w="sm" len="sm"/>
          </a:ln>
        </p:spPr>
        <p:txBody>
          <a:bodyPr vert="eaVert" wrap="none" anchor="ctr"/>
          <a:lstStyle/>
          <a:p>
            <a:pPr eaLnBrk="0" hangingPunct="0"/>
            <a:endParaRPr lang="en-US">
              <a:solidFill>
                <a:prstClr val="black"/>
              </a:solidFill>
            </a:endParaRPr>
          </a:p>
        </p:txBody>
      </p:sp>
      <p:sp>
        <p:nvSpPr>
          <p:cNvPr id="51" name="AutoShape 48"/>
          <p:cNvSpPr>
            <a:spLocks noChangeArrowheads="1"/>
          </p:cNvSpPr>
          <p:nvPr/>
        </p:nvSpPr>
        <p:spPr bwMode="auto">
          <a:xfrm flipV="1">
            <a:off x="2138363" y="5541963"/>
            <a:ext cx="257175" cy="374650"/>
          </a:xfrm>
          <a:prstGeom prst="upArrow">
            <a:avLst>
              <a:gd name="adj1" fmla="val 48148"/>
              <a:gd name="adj2" fmla="val 56788"/>
            </a:avLst>
          </a:prstGeom>
          <a:gradFill rotWithShape="1">
            <a:gsLst>
              <a:gs pos="0">
                <a:srgbClr val="000000"/>
              </a:gs>
              <a:gs pos="100000">
                <a:srgbClr val="868686"/>
              </a:gs>
            </a:gsLst>
            <a:lin ang="5400000" scaled="1"/>
          </a:gradFill>
          <a:ln w="12700" algn="ctr">
            <a:noFill/>
            <a:miter lim="800000"/>
            <a:headEnd type="none" w="sm" len="sm"/>
            <a:tailEnd type="none" w="sm" len="sm"/>
          </a:ln>
        </p:spPr>
        <p:txBody>
          <a:bodyPr vert="eaVert" wrap="none" anchor="ctr"/>
          <a:lstStyle/>
          <a:p>
            <a:pPr eaLnBrk="0" hangingPunct="0"/>
            <a:endParaRPr lang="en-US">
              <a:solidFill>
                <a:prstClr val="black"/>
              </a:solidFill>
            </a:endParaRPr>
          </a:p>
        </p:txBody>
      </p:sp>
      <p:sp>
        <p:nvSpPr>
          <p:cNvPr id="52" name="AutoShape 49"/>
          <p:cNvSpPr>
            <a:spLocks noChangeArrowheads="1"/>
          </p:cNvSpPr>
          <p:nvPr/>
        </p:nvSpPr>
        <p:spPr bwMode="auto">
          <a:xfrm flipV="1">
            <a:off x="957263" y="4662488"/>
            <a:ext cx="257175" cy="374650"/>
          </a:xfrm>
          <a:prstGeom prst="upArrow">
            <a:avLst>
              <a:gd name="adj1" fmla="val 48148"/>
              <a:gd name="adj2" fmla="val 56788"/>
            </a:avLst>
          </a:prstGeom>
          <a:gradFill rotWithShape="1">
            <a:gsLst>
              <a:gs pos="0">
                <a:srgbClr val="000000"/>
              </a:gs>
              <a:gs pos="100000">
                <a:srgbClr val="868686"/>
              </a:gs>
            </a:gsLst>
            <a:lin ang="5400000" scaled="1"/>
          </a:gradFill>
          <a:ln w="12700" algn="ctr">
            <a:noFill/>
            <a:miter lim="800000"/>
            <a:headEnd type="none" w="sm" len="sm"/>
            <a:tailEnd type="none" w="sm" len="sm"/>
          </a:ln>
        </p:spPr>
        <p:txBody>
          <a:bodyPr vert="eaVert" wrap="none" anchor="ctr"/>
          <a:lstStyle/>
          <a:p>
            <a:pPr eaLnBrk="0" hangingPunct="0"/>
            <a:endParaRPr lang="en-US">
              <a:solidFill>
                <a:prstClr val="black"/>
              </a:solidFill>
            </a:endParaRPr>
          </a:p>
        </p:txBody>
      </p:sp>
      <p:sp>
        <p:nvSpPr>
          <p:cNvPr id="53" name="AutoShape 50"/>
          <p:cNvSpPr>
            <a:spLocks noChangeArrowheads="1"/>
          </p:cNvSpPr>
          <p:nvPr/>
        </p:nvSpPr>
        <p:spPr bwMode="auto">
          <a:xfrm>
            <a:off x="6924675" y="1651000"/>
            <a:ext cx="257175" cy="374650"/>
          </a:xfrm>
          <a:prstGeom prst="upArrow">
            <a:avLst>
              <a:gd name="adj1" fmla="val 48148"/>
              <a:gd name="adj2" fmla="val 56788"/>
            </a:avLst>
          </a:prstGeom>
          <a:gradFill rotWithShape="1">
            <a:gsLst>
              <a:gs pos="0">
                <a:srgbClr val="000000"/>
              </a:gs>
              <a:gs pos="100000">
                <a:srgbClr val="868686"/>
              </a:gs>
            </a:gsLst>
            <a:lin ang="5400000" scaled="1"/>
          </a:gradFill>
          <a:ln w="12700" algn="ctr">
            <a:noFill/>
            <a:miter lim="800000"/>
            <a:headEnd type="none" w="sm" len="sm"/>
            <a:tailEnd type="none" w="sm" len="sm"/>
          </a:ln>
        </p:spPr>
        <p:txBody>
          <a:bodyPr vert="eaVert" wrap="none" anchor="ctr"/>
          <a:lstStyle/>
          <a:p>
            <a:pPr eaLnBrk="0" hangingPunct="0"/>
            <a:endParaRPr lang="en-US">
              <a:solidFill>
                <a:prstClr val="black"/>
              </a:solidFill>
            </a:endParaRPr>
          </a:p>
        </p:txBody>
      </p:sp>
      <p:sp>
        <p:nvSpPr>
          <p:cNvPr id="54" name="AutoShape 51"/>
          <p:cNvSpPr>
            <a:spLocks noChangeArrowheads="1"/>
          </p:cNvSpPr>
          <p:nvPr/>
        </p:nvSpPr>
        <p:spPr bwMode="auto">
          <a:xfrm>
            <a:off x="6159500" y="3570288"/>
            <a:ext cx="257175" cy="374650"/>
          </a:xfrm>
          <a:prstGeom prst="upArrow">
            <a:avLst>
              <a:gd name="adj1" fmla="val 48148"/>
              <a:gd name="adj2" fmla="val 56788"/>
            </a:avLst>
          </a:prstGeom>
          <a:gradFill rotWithShape="1">
            <a:gsLst>
              <a:gs pos="0">
                <a:srgbClr val="000000"/>
              </a:gs>
              <a:gs pos="100000">
                <a:srgbClr val="868686"/>
              </a:gs>
            </a:gsLst>
            <a:lin ang="5400000" scaled="1"/>
          </a:gradFill>
          <a:ln w="12700" algn="ctr">
            <a:noFill/>
            <a:miter lim="800000"/>
            <a:headEnd type="none" w="sm" len="sm"/>
            <a:tailEnd type="none" w="sm" len="sm"/>
          </a:ln>
        </p:spPr>
        <p:txBody>
          <a:bodyPr vert="eaVert" wrap="none" anchor="ctr"/>
          <a:lstStyle/>
          <a:p>
            <a:pPr eaLnBrk="0" hangingPunct="0"/>
            <a:endParaRPr lang="en-US">
              <a:solidFill>
                <a:prstClr val="black"/>
              </a:solidFill>
            </a:endParaRPr>
          </a:p>
        </p:txBody>
      </p:sp>
      <p:sp>
        <p:nvSpPr>
          <p:cNvPr id="55" name="Line 52"/>
          <p:cNvSpPr>
            <a:spLocks noChangeShapeType="1"/>
          </p:cNvSpPr>
          <p:nvPr/>
        </p:nvSpPr>
        <p:spPr bwMode="auto">
          <a:xfrm>
            <a:off x="5899150" y="4216400"/>
            <a:ext cx="395288" cy="0"/>
          </a:xfrm>
          <a:prstGeom prst="line">
            <a:avLst/>
          </a:prstGeom>
          <a:noFill/>
          <a:ln w="12700">
            <a:solidFill>
              <a:srgbClr val="000000"/>
            </a:solidFill>
            <a:prstDash val="dash"/>
            <a:round/>
            <a:headEnd type="none" w="sm" len="sm"/>
            <a:tailEnd type="triangle" w="lg" len="lg"/>
          </a:ln>
        </p:spPr>
        <p:txBody>
          <a:bodyPr/>
          <a:lstStyle/>
          <a:p>
            <a:endParaRPr lang="en-US">
              <a:solidFill>
                <a:prstClr val="black"/>
              </a:solidFill>
            </a:endParaRPr>
          </a:p>
        </p:txBody>
      </p:sp>
      <p:sp>
        <p:nvSpPr>
          <p:cNvPr id="56" name="Line 53"/>
          <p:cNvSpPr>
            <a:spLocks noChangeShapeType="1"/>
          </p:cNvSpPr>
          <p:nvPr/>
        </p:nvSpPr>
        <p:spPr bwMode="auto">
          <a:xfrm flipH="1" flipV="1">
            <a:off x="6305550" y="2190750"/>
            <a:ext cx="114300" cy="265113"/>
          </a:xfrm>
          <a:prstGeom prst="line">
            <a:avLst/>
          </a:prstGeom>
          <a:noFill/>
          <a:ln w="12700">
            <a:solidFill>
              <a:srgbClr val="000000"/>
            </a:solidFill>
            <a:prstDash val="dash"/>
            <a:round/>
            <a:headEnd type="none" w="sm" len="sm"/>
            <a:tailEnd type="triangle" w="lg" len="med"/>
          </a:ln>
        </p:spPr>
        <p:txBody>
          <a:bodyPr/>
          <a:lstStyle/>
          <a:p>
            <a:endParaRPr lang="en-US">
              <a:solidFill>
                <a:prstClr val="black"/>
              </a:solidFill>
            </a:endParaRPr>
          </a:p>
        </p:txBody>
      </p:sp>
      <p:sp>
        <p:nvSpPr>
          <p:cNvPr id="57" name="Freeform 54"/>
          <p:cNvSpPr>
            <a:spLocks/>
          </p:cNvSpPr>
          <p:nvPr/>
        </p:nvSpPr>
        <p:spPr bwMode="auto">
          <a:xfrm>
            <a:off x="5680075" y="1122363"/>
            <a:ext cx="230188" cy="212725"/>
          </a:xfrm>
          <a:custGeom>
            <a:avLst/>
            <a:gdLst>
              <a:gd name="T0" fmla="*/ 0 w 145"/>
              <a:gd name="T1" fmla="*/ 0 h 134"/>
              <a:gd name="T2" fmla="*/ 0 w 145"/>
              <a:gd name="T3" fmla="*/ 337700938 h 134"/>
              <a:gd name="T4" fmla="*/ 365424244 w 145"/>
              <a:gd name="T5" fmla="*/ 337700938 h 134"/>
              <a:gd name="T6" fmla="*/ 0 60000 65536"/>
              <a:gd name="T7" fmla="*/ 0 60000 65536"/>
              <a:gd name="T8" fmla="*/ 0 60000 65536"/>
              <a:gd name="T9" fmla="*/ 0 w 145"/>
              <a:gd name="T10" fmla="*/ 0 h 134"/>
              <a:gd name="T11" fmla="*/ 145 w 145"/>
              <a:gd name="T12" fmla="*/ 134 h 134"/>
            </a:gdLst>
            <a:ahLst/>
            <a:cxnLst>
              <a:cxn ang="T6">
                <a:pos x="T0" y="T1"/>
              </a:cxn>
              <a:cxn ang="T7">
                <a:pos x="T2" y="T3"/>
              </a:cxn>
              <a:cxn ang="T8">
                <a:pos x="T4" y="T5"/>
              </a:cxn>
            </a:cxnLst>
            <a:rect l="T9" t="T10" r="T11" b="T12"/>
            <a:pathLst>
              <a:path w="145" h="134">
                <a:moveTo>
                  <a:pt x="0" y="0"/>
                </a:moveTo>
                <a:lnTo>
                  <a:pt x="0" y="134"/>
                </a:lnTo>
                <a:lnTo>
                  <a:pt x="145" y="134"/>
                </a:lnTo>
              </a:path>
            </a:pathLst>
          </a:custGeom>
          <a:noFill/>
          <a:ln w="12700" cap="flat" cmpd="sng">
            <a:solidFill>
              <a:srgbClr val="000000"/>
            </a:solidFill>
            <a:prstDash val="dash"/>
            <a:round/>
            <a:headEnd type="none" w="sm" len="sm"/>
            <a:tailEnd type="triangle" w="lg" len="med"/>
          </a:ln>
        </p:spPr>
        <p:txBody>
          <a:bodyPr/>
          <a:lstStyle/>
          <a:p>
            <a:endParaRPr lang="en-US">
              <a:solidFill>
                <a:prstClr val="black"/>
              </a:solidFill>
            </a:endParaRPr>
          </a:p>
        </p:txBody>
      </p:sp>
      <p:graphicFrame>
        <p:nvGraphicFramePr>
          <p:cNvPr id="58" name="Object 55">
            <a:hlinkClick r:id="" action="ppaction://ole?verb=0"/>
          </p:cNvPr>
          <p:cNvGraphicFramePr>
            <a:graphicFrameLocks/>
          </p:cNvGraphicFramePr>
          <p:nvPr/>
        </p:nvGraphicFramePr>
        <p:xfrm>
          <a:off x="2144713" y="2143125"/>
          <a:ext cx="1839912" cy="1960563"/>
        </p:xfrm>
        <a:graphic>
          <a:graphicData uri="http://schemas.openxmlformats.org/presentationml/2006/ole">
            <p:oleObj spid="_x0000_s36881" name="Microsoft ClipArt Gallery" r:id="rId6" imgW="5014080" imgH="5689440" progId="">
              <p:embed/>
            </p:oleObj>
          </a:graphicData>
        </a:graphic>
      </p:graphicFrame>
      <p:sp>
        <p:nvSpPr>
          <p:cNvPr id="59" name="Line 56"/>
          <p:cNvSpPr>
            <a:spLocks noChangeShapeType="1"/>
          </p:cNvSpPr>
          <p:nvPr/>
        </p:nvSpPr>
        <p:spPr bwMode="auto">
          <a:xfrm>
            <a:off x="2497138" y="5307013"/>
            <a:ext cx="276225" cy="0"/>
          </a:xfrm>
          <a:prstGeom prst="line">
            <a:avLst/>
          </a:prstGeom>
          <a:noFill/>
          <a:ln w="12700">
            <a:solidFill>
              <a:srgbClr val="000000"/>
            </a:solidFill>
            <a:prstDash val="dash"/>
            <a:round/>
            <a:headEnd type="none" w="sm" len="sm"/>
            <a:tailEnd type="triangle" w="lg" len="med"/>
          </a:ln>
        </p:spPr>
        <p:txBody>
          <a:bodyPr/>
          <a:lstStyle/>
          <a:p>
            <a:endParaRPr lang="en-US">
              <a:solidFill>
                <a:prstClr val="black"/>
              </a:solidFill>
            </a:endParaRPr>
          </a:p>
        </p:txBody>
      </p:sp>
      <p:sp>
        <p:nvSpPr>
          <p:cNvPr id="60" name="Freeform 57"/>
          <p:cNvSpPr>
            <a:spLocks/>
          </p:cNvSpPr>
          <p:nvPr/>
        </p:nvSpPr>
        <p:spPr bwMode="auto">
          <a:xfrm>
            <a:off x="2017713" y="4171950"/>
            <a:ext cx="195262" cy="292100"/>
          </a:xfrm>
          <a:custGeom>
            <a:avLst/>
            <a:gdLst>
              <a:gd name="T0" fmla="*/ 0 w 123"/>
              <a:gd name="T1" fmla="*/ 0 h 184"/>
              <a:gd name="T2" fmla="*/ 289816433 w 123"/>
              <a:gd name="T3" fmla="*/ 231854375 h 184"/>
              <a:gd name="T4" fmla="*/ 115926891 w 123"/>
              <a:gd name="T5" fmla="*/ 463708750 h 184"/>
              <a:gd name="T6" fmla="*/ 0 60000 65536"/>
              <a:gd name="T7" fmla="*/ 0 60000 65536"/>
              <a:gd name="T8" fmla="*/ 0 60000 65536"/>
              <a:gd name="T9" fmla="*/ 0 w 123"/>
              <a:gd name="T10" fmla="*/ 0 h 184"/>
              <a:gd name="T11" fmla="*/ 123 w 123"/>
              <a:gd name="T12" fmla="*/ 184 h 184"/>
            </a:gdLst>
            <a:ahLst/>
            <a:cxnLst>
              <a:cxn ang="T6">
                <a:pos x="T0" y="T1"/>
              </a:cxn>
              <a:cxn ang="T7">
                <a:pos x="T2" y="T3"/>
              </a:cxn>
              <a:cxn ang="T8">
                <a:pos x="T4" y="T5"/>
              </a:cxn>
            </a:cxnLst>
            <a:rect l="T9" t="T10" r="T11" b="T12"/>
            <a:pathLst>
              <a:path w="123" h="184">
                <a:moveTo>
                  <a:pt x="0" y="0"/>
                </a:moveTo>
                <a:cubicBezTo>
                  <a:pt x="53" y="30"/>
                  <a:pt x="107" y="61"/>
                  <a:pt x="115" y="92"/>
                </a:cubicBezTo>
                <a:cubicBezTo>
                  <a:pt x="123" y="123"/>
                  <a:pt x="84" y="153"/>
                  <a:pt x="46" y="184"/>
                </a:cubicBezTo>
              </a:path>
            </a:pathLst>
          </a:custGeom>
          <a:noFill/>
          <a:ln w="12700" cap="flat" cmpd="sng">
            <a:solidFill>
              <a:srgbClr val="000000"/>
            </a:solidFill>
            <a:prstDash val="dash"/>
            <a:round/>
            <a:headEnd type="none" w="sm" len="sm"/>
            <a:tailEnd type="triangle" w="lg" len="med"/>
          </a:ln>
        </p:spPr>
        <p:txBody>
          <a:bodyPr/>
          <a:lstStyle/>
          <a:p>
            <a:endParaRPr lang="en-US">
              <a:solidFill>
                <a:prstClr val="black"/>
              </a:solidFill>
            </a:endParaRPr>
          </a:p>
        </p:txBody>
      </p:sp>
      <p:sp>
        <p:nvSpPr>
          <p:cNvPr id="61" name="Freeform 58"/>
          <p:cNvSpPr>
            <a:spLocks/>
          </p:cNvSpPr>
          <p:nvPr/>
        </p:nvSpPr>
        <p:spPr bwMode="auto">
          <a:xfrm>
            <a:off x="1862138" y="3829050"/>
            <a:ext cx="358775" cy="296863"/>
          </a:xfrm>
          <a:custGeom>
            <a:avLst/>
            <a:gdLst>
              <a:gd name="T0" fmla="*/ 204133450 w 226"/>
              <a:gd name="T1" fmla="*/ 471270806 h 187"/>
              <a:gd name="T2" fmla="*/ 536794075 w 226"/>
              <a:gd name="T3" fmla="*/ 65524173 h 187"/>
              <a:gd name="T4" fmla="*/ 0 w 226"/>
              <a:gd name="T5" fmla="*/ 80645136 h 187"/>
              <a:gd name="T6" fmla="*/ 0 60000 65536"/>
              <a:gd name="T7" fmla="*/ 0 60000 65536"/>
              <a:gd name="T8" fmla="*/ 0 60000 65536"/>
              <a:gd name="T9" fmla="*/ 0 w 226"/>
              <a:gd name="T10" fmla="*/ 0 h 187"/>
              <a:gd name="T11" fmla="*/ 226 w 226"/>
              <a:gd name="T12" fmla="*/ 187 h 187"/>
            </a:gdLst>
            <a:ahLst/>
            <a:cxnLst>
              <a:cxn ang="T6">
                <a:pos x="T0" y="T1"/>
              </a:cxn>
              <a:cxn ang="T7">
                <a:pos x="T2" y="T3"/>
              </a:cxn>
              <a:cxn ang="T8">
                <a:pos x="T4" y="T5"/>
              </a:cxn>
            </a:cxnLst>
            <a:rect l="T9" t="T10" r="T11" b="T12"/>
            <a:pathLst>
              <a:path w="226" h="187">
                <a:moveTo>
                  <a:pt x="81" y="187"/>
                </a:moveTo>
                <a:cubicBezTo>
                  <a:pt x="151" y="128"/>
                  <a:pt x="226" y="52"/>
                  <a:pt x="213" y="26"/>
                </a:cubicBezTo>
                <a:cubicBezTo>
                  <a:pt x="200" y="0"/>
                  <a:pt x="44" y="31"/>
                  <a:pt x="0" y="32"/>
                </a:cubicBezTo>
              </a:path>
            </a:pathLst>
          </a:custGeom>
          <a:noFill/>
          <a:ln w="12700" cap="flat" cmpd="sng">
            <a:solidFill>
              <a:srgbClr val="000000"/>
            </a:solidFill>
            <a:prstDash val="dash"/>
            <a:round/>
            <a:headEnd type="none" w="sm" len="sm"/>
            <a:tailEnd type="triangle" w="lg" len="med"/>
          </a:ln>
        </p:spPr>
        <p:txBody>
          <a:bodyPr/>
          <a:lstStyle/>
          <a:p>
            <a:endParaRPr lang="en-US">
              <a:solidFill>
                <a:prstClr val="black"/>
              </a:solidFill>
            </a:endParaRPr>
          </a:p>
        </p:txBody>
      </p:sp>
      <p:sp>
        <p:nvSpPr>
          <p:cNvPr id="62" name="Freeform 59"/>
          <p:cNvSpPr>
            <a:spLocks/>
          </p:cNvSpPr>
          <p:nvPr/>
        </p:nvSpPr>
        <p:spPr bwMode="auto">
          <a:xfrm>
            <a:off x="4027488" y="2197100"/>
            <a:ext cx="312737" cy="2935288"/>
          </a:xfrm>
          <a:custGeom>
            <a:avLst/>
            <a:gdLst>
              <a:gd name="T0" fmla="*/ 0 w 197"/>
              <a:gd name="T1" fmla="*/ 2147483647 h 1849"/>
              <a:gd name="T2" fmla="*/ 493949835 w 197"/>
              <a:gd name="T3" fmla="*/ 2147483647 h 1849"/>
              <a:gd name="T4" fmla="*/ 15120913 w 197"/>
              <a:gd name="T5" fmla="*/ 0 h 1849"/>
              <a:gd name="T6" fmla="*/ 0 60000 65536"/>
              <a:gd name="T7" fmla="*/ 0 60000 65536"/>
              <a:gd name="T8" fmla="*/ 0 60000 65536"/>
              <a:gd name="T9" fmla="*/ 0 w 197"/>
              <a:gd name="T10" fmla="*/ 0 h 1849"/>
              <a:gd name="T11" fmla="*/ 197 w 197"/>
              <a:gd name="T12" fmla="*/ 1849 h 1849"/>
            </a:gdLst>
            <a:ahLst/>
            <a:cxnLst>
              <a:cxn ang="T6">
                <a:pos x="T0" y="T1"/>
              </a:cxn>
              <a:cxn ang="T7">
                <a:pos x="T2" y="T3"/>
              </a:cxn>
              <a:cxn ang="T8">
                <a:pos x="T4" y="T5"/>
              </a:cxn>
            </a:cxnLst>
            <a:rect l="T9" t="T10" r="T11" b="T12"/>
            <a:pathLst>
              <a:path w="197" h="1849">
                <a:moveTo>
                  <a:pt x="0" y="1849"/>
                </a:moveTo>
                <a:cubicBezTo>
                  <a:pt x="97" y="1533"/>
                  <a:pt x="195" y="1218"/>
                  <a:pt x="196" y="910"/>
                </a:cubicBezTo>
                <a:cubicBezTo>
                  <a:pt x="197" y="602"/>
                  <a:pt x="101" y="301"/>
                  <a:pt x="6" y="0"/>
                </a:cubicBezTo>
              </a:path>
            </a:pathLst>
          </a:custGeom>
          <a:noFill/>
          <a:ln w="12700" cap="flat" cmpd="sng">
            <a:solidFill>
              <a:srgbClr val="000000"/>
            </a:solidFill>
            <a:prstDash val="dash"/>
            <a:round/>
            <a:headEnd type="none" w="sm" len="sm"/>
            <a:tailEnd type="triangle" w="lg" len="med"/>
          </a:ln>
        </p:spPr>
        <p:txBody>
          <a:bodyPr/>
          <a:lstStyle/>
          <a:p>
            <a:endParaRPr lang="en-US">
              <a:solidFill>
                <a:prstClr val="black"/>
              </a:solidFill>
            </a:endParaRPr>
          </a:p>
        </p:txBody>
      </p:sp>
      <p:sp>
        <p:nvSpPr>
          <p:cNvPr id="63" name="Freeform 60"/>
          <p:cNvSpPr>
            <a:spLocks/>
          </p:cNvSpPr>
          <p:nvPr/>
        </p:nvSpPr>
        <p:spPr bwMode="auto">
          <a:xfrm>
            <a:off x="6381750" y="2540000"/>
            <a:ext cx="409575" cy="309563"/>
          </a:xfrm>
          <a:custGeom>
            <a:avLst/>
            <a:gdLst>
              <a:gd name="T0" fmla="*/ 287297813 w 258"/>
              <a:gd name="T1" fmla="*/ 483870782 h 195"/>
              <a:gd name="T2" fmla="*/ 136088438 w 258"/>
              <a:gd name="T3" fmla="*/ 446069170 h 195"/>
              <a:gd name="T4" fmla="*/ 0 w 258"/>
              <a:gd name="T5" fmla="*/ 219254742 h 195"/>
              <a:gd name="T6" fmla="*/ 30241875 w 258"/>
              <a:gd name="T7" fmla="*/ 60483848 h 195"/>
              <a:gd name="T8" fmla="*/ 257055938 w 258"/>
              <a:gd name="T9" fmla="*/ 0 h 195"/>
              <a:gd name="T10" fmla="*/ 446066863 w 258"/>
              <a:gd name="T11" fmla="*/ 0 h 195"/>
              <a:gd name="T12" fmla="*/ 514111875 w 258"/>
              <a:gd name="T13" fmla="*/ 166330581 h 195"/>
              <a:gd name="T14" fmla="*/ 544353750 w 258"/>
              <a:gd name="T15" fmla="*/ 234375704 h 195"/>
              <a:gd name="T16" fmla="*/ 642639050 w 258"/>
              <a:gd name="T17" fmla="*/ 249496665 h 195"/>
              <a:gd name="T18" fmla="*/ 650200313 w 258"/>
              <a:gd name="T19" fmla="*/ 408265972 h 195"/>
              <a:gd name="T20" fmla="*/ 521671550 w 258"/>
              <a:gd name="T21" fmla="*/ 483870782 h 195"/>
              <a:gd name="T22" fmla="*/ 476308738 w 258"/>
              <a:gd name="T23" fmla="*/ 491432056 h 195"/>
              <a:gd name="T24" fmla="*/ 370462175 w 258"/>
              <a:gd name="T25" fmla="*/ 483870782 h 195"/>
              <a:gd name="T26" fmla="*/ 211693125 w 258"/>
              <a:gd name="T27" fmla="*/ 491432056 h 1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8"/>
              <a:gd name="T43" fmla="*/ 0 h 195"/>
              <a:gd name="T44" fmla="*/ 258 w 258"/>
              <a:gd name="T45" fmla="*/ 195 h 1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8" h="195">
                <a:moveTo>
                  <a:pt x="114" y="192"/>
                </a:moveTo>
                <a:lnTo>
                  <a:pt x="54" y="177"/>
                </a:lnTo>
                <a:lnTo>
                  <a:pt x="0" y="87"/>
                </a:lnTo>
                <a:lnTo>
                  <a:pt x="12" y="24"/>
                </a:lnTo>
                <a:lnTo>
                  <a:pt x="102" y="0"/>
                </a:lnTo>
                <a:lnTo>
                  <a:pt x="177" y="0"/>
                </a:lnTo>
                <a:lnTo>
                  <a:pt x="204" y="66"/>
                </a:lnTo>
                <a:lnTo>
                  <a:pt x="216" y="93"/>
                </a:lnTo>
                <a:lnTo>
                  <a:pt x="255" y="99"/>
                </a:lnTo>
                <a:lnTo>
                  <a:pt x="258" y="162"/>
                </a:lnTo>
                <a:lnTo>
                  <a:pt x="207" y="192"/>
                </a:lnTo>
                <a:lnTo>
                  <a:pt x="189" y="195"/>
                </a:lnTo>
                <a:lnTo>
                  <a:pt x="147" y="192"/>
                </a:lnTo>
                <a:lnTo>
                  <a:pt x="84" y="195"/>
                </a:lnTo>
              </a:path>
            </a:pathLst>
          </a:custGeom>
          <a:solidFill>
            <a:srgbClr val="669900"/>
          </a:solidFill>
          <a:ln w="12700" cap="flat" cmpd="sng">
            <a:noFill/>
            <a:prstDash val="solid"/>
            <a:round/>
            <a:headEnd type="none" w="sm" len="sm"/>
            <a:tailEnd type="none" w="sm" len="sm"/>
          </a:ln>
        </p:spPr>
        <p:txBody>
          <a:bodyPr/>
          <a:lstStyle/>
          <a:p>
            <a:endParaRPr lang="en-US">
              <a:solidFill>
                <a:prstClr val="black"/>
              </a:solidFill>
            </a:endParaRPr>
          </a:p>
        </p:txBody>
      </p:sp>
      <p:sp>
        <p:nvSpPr>
          <p:cNvPr id="64" name="Text Box 61"/>
          <p:cNvSpPr txBox="1">
            <a:spLocks noChangeArrowheads="1"/>
          </p:cNvSpPr>
          <p:nvPr/>
        </p:nvSpPr>
        <p:spPr bwMode="auto">
          <a:xfrm>
            <a:off x="6302375" y="2490788"/>
            <a:ext cx="549275" cy="336550"/>
          </a:xfrm>
          <a:prstGeom prst="rect">
            <a:avLst/>
          </a:prstGeom>
          <a:noFill/>
          <a:ln w="12700">
            <a:noFill/>
            <a:miter lim="800000"/>
            <a:headEnd type="none" w="sm" len="sm"/>
            <a:tailEnd type="none" w="sm" len="sm"/>
          </a:ln>
          <a:effectLst>
            <a:outerShdw dist="17961" dir="2700000" algn="ctr" rotWithShape="0">
              <a:srgbClr val="000000"/>
            </a:outerShdw>
          </a:effectLst>
        </p:spPr>
        <p:txBody>
          <a:bodyPr wrap="none">
            <a:spAutoFit/>
          </a:bodyPr>
          <a:lstStyle/>
          <a:p>
            <a:pPr eaLnBrk="0" hangingPunct="0"/>
            <a:r>
              <a:rPr lang="en-US" sz="1600" b="1">
                <a:solidFill>
                  <a:srgbClr val="0563C1"/>
                </a:solidFill>
                <a:latin typeface="Arial" pitchFamily="34" charset="0"/>
              </a:rPr>
              <a:t>T</a:t>
            </a:r>
            <a:r>
              <a:rPr lang="en-US" sz="1600" b="1" baseline="-25000">
                <a:solidFill>
                  <a:srgbClr val="0563C1"/>
                </a:solidFill>
                <a:latin typeface="Arial" pitchFamily="34" charset="0"/>
              </a:rPr>
              <a:t>veg</a:t>
            </a:r>
            <a:endParaRPr lang="en-US" sz="1600" b="1">
              <a:solidFill>
                <a:srgbClr val="0563C1"/>
              </a:solidFill>
              <a:latin typeface="Arial" pitchFamily="34" charset="0"/>
            </a:endParaRPr>
          </a:p>
        </p:txBody>
      </p:sp>
      <p:sp>
        <p:nvSpPr>
          <p:cNvPr id="65" name="AutoShape 62"/>
          <p:cNvSpPr>
            <a:spLocks noChangeArrowheads="1"/>
          </p:cNvSpPr>
          <p:nvPr/>
        </p:nvSpPr>
        <p:spPr bwMode="auto">
          <a:xfrm rot="5400000">
            <a:off x="3697287" y="3671888"/>
            <a:ext cx="257175" cy="374650"/>
          </a:xfrm>
          <a:prstGeom prst="upArrow">
            <a:avLst>
              <a:gd name="adj1" fmla="val 48148"/>
              <a:gd name="adj2" fmla="val 56788"/>
            </a:avLst>
          </a:prstGeom>
          <a:gradFill rotWithShape="1">
            <a:gsLst>
              <a:gs pos="0">
                <a:srgbClr val="000000"/>
              </a:gs>
              <a:gs pos="100000">
                <a:srgbClr val="868686"/>
              </a:gs>
            </a:gsLst>
            <a:lin ang="5400000" scaled="1"/>
          </a:gradFill>
          <a:ln w="12700">
            <a:noFill/>
            <a:miter lim="800000"/>
            <a:headEnd type="none" w="sm" len="sm"/>
            <a:tailEnd type="none" w="sm" len="sm"/>
          </a:ln>
        </p:spPr>
        <p:txBody>
          <a:bodyPr vert="eaVert" wrap="none" anchor="ctr"/>
          <a:lstStyle/>
          <a:p>
            <a:pPr eaLnBrk="0" hangingPunct="0"/>
            <a:endParaRPr lang="en-US">
              <a:solidFill>
                <a:prstClr val="black"/>
              </a:solidFill>
            </a:endParaRPr>
          </a:p>
        </p:txBody>
      </p:sp>
      <p:sp>
        <p:nvSpPr>
          <p:cNvPr id="66" name="Text Box 63"/>
          <p:cNvSpPr txBox="1">
            <a:spLocks noChangeArrowheads="1"/>
          </p:cNvSpPr>
          <p:nvPr/>
        </p:nvSpPr>
        <p:spPr bwMode="auto">
          <a:xfrm>
            <a:off x="3424238" y="3438525"/>
            <a:ext cx="771525" cy="336550"/>
          </a:xfrm>
          <a:prstGeom prst="rect">
            <a:avLst/>
          </a:prstGeom>
          <a:noFill/>
          <a:ln w="12700">
            <a:noFill/>
            <a:miter lim="800000"/>
            <a:headEnd type="none" w="sm" len="sm"/>
            <a:tailEnd type="none" w="sm" len="sm"/>
          </a:ln>
        </p:spPr>
        <p:txBody>
          <a:bodyPr wrap="none">
            <a:spAutoFit/>
          </a:bodyPr>
          <a:lstStyle/>
          <a:p>
            <a:pPr eaLnBrk="0" hangingPunct="0"/>
            <a:r>
              <a:rPr lang="en-US" sz="1600" b="1">
                <a:solidFill>
                  <a:srgbClr val="000000"/>
                </a:solidFill>
                <a:latin typeface="Arial" pitchFamily="34" charset="0"/>
              </a:rPr>
              <a:t>runoff</a:t>
            </a:r>
          </a:p>
        </p:txBody>
      </p:sp>
      <p:sp>
        <p:nvSpPr>
          <p:cNvPr id="67" name="Rectangle 66"/>
          <p:cNvSpPr/>
          <p:nvPr/>
        </p:nvSpPr>
        <p:spPr>
          <a:xfrm>
            <a:off x="0" y="0"/>
            <a:ext cx="9144000" cy="75088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TextBox 67"/>
          <p:cNvSpPr txBox="1"/>
          <p:nvPr/>
        </p:nvSpPr>
        <p:spPr>
          <a:xfrm>
            <a:off x="0" y="18466"/>
            <a:ext cx="9067800" cy="707886"/>
          </a:xfrm>
          <a:prstGeom prst="rect">
            <a:avLst/>
          </a:prstGeom>
          <a:noFill/>
        </p:spPr>
        <p:txBody>
          <a:bodyPr wrap="square" rtlCol="0">
            <a:spAutoFit/>
          </a:bodyPr>
          <a:lstStyle/>
          <a:p>
            <a:pPr algn="ctr"/>
            <a:r>
              <a:rPr lang="en-US" sz="4000" dirty="0"/>
              <a:t>Algorithm </a:t>
            </a:r>
            <a:r>
              <a:rPr lang="en-US" sz="4000" dirty="0" smtClean="0"/>
              <a:t>Theoretical </a:t>
            </a:r>
            <a:r>
              <a:rPr lang="en-US" sz="4000" dirty="0"/>
              <a:t>D</a:t>
            </a:r>
            <a:r>
              <a:rPr lang="en-US" sz="4000" dirty="0" smtClean="0"/>
              <a:t>escription</a:t>
            </a:r>
            <a:endParaRPr lang="en-US" sz="4000" dirty="0">
              <a:solidFill>
                <a:prstClr val="white"/>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69" name="Text Box 34"/>
          <p:cNvSpPr txBox="1">
            <a:spLocks noChangeArrowheads="1"/>
          </p:cNvSpPr>
          <p:nvPr/>
        </p:nvSpPr>
        <p:spPr bwMode="auto">
          <a:xfrm>
            <a:off x="1524000" y="4724400"/>
            <a:ext cx="1271588" cy="457200"/>
          </a:xfrm>
          <a:prstGeom prst="rect">
            <a:avLst/>
          </a:prstGeom>
          <a:noFill/>
          <a:ln w="12700">
            <a:noFill/>
            <a:miter lim="800000"/>
            <a:headEnd type="none" w="sm" len="sm"/>
            <a:tailEnd type="none" w="sm" len="sm"/>
          </a:ln>
        </p:spPr>
        <p:txBody>
          <a:bodyPr wrap="none">
            <a:spAutoFit/>
          </a:bodyPr>
          <a:lstStyle/>
          <a:p>
            <a:pPr algn="r" eaLnBrk="0" hangingPunct="0"/>
            <a:r>
              <a:rPr lang="en-US" sz="1200" i="1" dirty="0">
                <a:solidFill>
                  <a:srgbClr val="FF0000"/>
                </a:solidFill>
                <a:latin typeface="Arial" pitchFamily="34" charset="0"/>
              </a:rPr>
              <a:t>Soil moisture</a:t>
            </a:r>
          </a:p>
          <a:p>
            <a:pPr algn="r" eaLnBrk="0" hangingPunct="0"/>
            <a:r>
              <a:rPr lang="en-US" sz="1200" i="1" dirty="0">
                <a:solidFill>
                  <a:srgbClr val="FF0000"/>
                </a:solidFill>
                <a:latin typeface="Arial" pitchFamily="34" charset="0"/>
              </a:rPr>
              <a:t>holding capacity</a:t>
            </a:r>
          </a:p>
        </p:txBody>
      </p:sp>
      <p:sp>
        <p:nvSpPr>
          <p:cNvPr id="70" name="Text Box 43"/>
          <p:cNvSpPr txBox="1">
            <a:spLocks noChangeArrowheads="1"/>
          </p:cNvSpPr>
          <p:nvPr/>
        </p:nvSpPr>
        <p:spPr bwMode="auto">
          <a:xfrm>
            <a:off x="4648200" y="762000"/>
            <a:ext cx="3052762" cy="336550"/>
          </a:xfrm>
          <a:prstGeom prst="rect">
            <a:avLst/>
          </a:prstGeom>
          <a:noFill/>
          <a:ln w="12700">
            <a:noFill/>
            <a:miter lim="800000"/>
            <a:headEnd type="none" w="sm" len="sm"/>
            <a:tailEnd type="none" w="sm" len="sm"/>
          </a:ln>
          <a:effectLst>
            <a:outerShdw dist="17961" dir="2700000" algn="ctr" rotWithShape="0">
              <a:schemeClr val="bg2"/>
            </a:outerShdw>
          </a:effectLst>
        </p:spPr>
        <p:txBody>
          <a:bodyPr wrap="none">
            <a:spAutoFit/>
          </a:bodyPr>
          <a:lstStyle/>
          <a:p>
            <a:pPr eaLnBrk="0" hangingPunct="0"/>
            <a:r>
              <a:rPr lang="en-US" sz="1600" b="1" dirty="0">
                <a:solidFill>
                  <a:srgbClr val="3366CC"/>
                </a:solidFill>
                <a:latin typeface="Arial Black" pitchFamily="34" charset="0"/>
              </a:rPr>
              <a:t>SURFACE TEMPERATURE</a:t>
            </a:r>
          </a:p>
        </p:txBody>
      </p:sp>
    </p:spTree>
    <p:extLst>
      <p:ext uri="{BB962C8B-B14F-4D97-AF65-F5344CB8AC3E}">
        <p14:creationId xmlns:p14="http://schemas.microsoft.com/office/powerpoint/2010/main" xmlns="" val="23760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dissolve">
                                      <p:cBhvr>
                                        <p:cTn id="13" dur="500"/>
                                        <p:tgtEl>
                                          <p:spTgt spid="3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dissolve">
                                      <p:cBhvr>
                                        <p:cTn id="16" dur="500"/>
                                        <p:tgtEl>
                                          <p:spTgt spid="6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dissolv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ssolve">
                                      <p:cBhvr>
                                        <p:cTn id="30" dur="500"/>
                                        <p:tgtEl>
                                          <p:spTgt spid="17"/>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par>
                                <p:cTn id="34" presetID="9"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dissolve">
                                      <p:cBhvr>
                                        <p:cTn id="36" dur="500"/>
                                        <p:tgtEl>
                                          <p:spTgt spid="19"/>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ssolve">
                                      <p:cBhvr>
                                        <p:cTn id="39" dur="500"/>
                                        <p:tgtEl>
                                          <p:spTgt spid="2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ssolve">
                                      <p:cBhvr>
                                        <p:cTn id="42" dur="500"/>
                                        <p:tgtEl>
                                          <p:spTgt spid="21"/>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dissolve">
                                      <p:cBhvr>
                                        <p:cTn id="45" dur="500"/>
                                        <p:tgtEl>
                                          <p:spTgt spid="40"/>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dissolve">
                                      <p:cBhvr>
                                        <p:cTn id="48" dur="500"/>
                                        <p:tgtEl>
                                          <p:spTgt spid="42"/>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dissolve">
                                      <p:cBhvr>
                                        <p:cTn id="51" dur="500"/>
                                        <p:tgtEl>
                                          <p:spTgt spid="44"/>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dissolve">
                                      <p:cBhvr>
                                        <p:cTn id="54" dur="500"/>
                                        <p:tgtEl>
                                          <p:spTgt spid="45"/>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dissolve">
                                      <p:cBhvr>
                                        <p:cTn id="57" dur="500"/>
                                        <p:tgtEl>
                                          <p:spTgt spid="46"/>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dissolve">
                                      <p:cBhvr>
                                        <p:cTn id="60" dur="500"/>
                                        <p:tgtEl>
                                          <p:spTgt spid="53"/>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dissolve">
                                      <p:cBhvr>
                                        <p:cTn id="63" dur="500"/>
                                        <p:tgtEl>
                                          <p:spTgt spid="54"/>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dissolve">
                                      <p:cBhvr>
                                        <p:cTn id="66" dur="500"/>
                                        <p:tgtEl>
                                          <p:spTgt spid="55"/>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dissolve">
                                      <p:cBhvr>
                                        <p:cTn id="69" dur="500"/>
                                        <p:tgtEl>
                                          <p:spTgt spid="56"/>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dissolve">
                                      <p:cBhvr>
                                        <p:cTn id="72" dur="500"/>
                                        <p:tgtEl>
                                          <p:spTgt spid="57"/>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dissolve">
                                      <p:cBhvr>
                                        <p:cTn id="75" dur="500"/>
                                        <p:tgtEl>
                                          <p:spTgt spid="63"/>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dissolve">
                                      <p:cBhvr>
                                        <p:cTn id="78" dur="500"/>
                                        <p:tgtEl>
                                          <p:spTgt spid="64"/>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dissolve">
                                      <p:cBhvr>
                                        <p:cTn id="81" dur="500"/>
                                        <p:tgtEl>
                                          <p:spTgt spid="43"/>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dissolve">
                                      <p:cBhvr>
                                        <p:cTn id="8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p:bldP spid="21" grpId="0"/>
      <p:bldP spid="32" grpId="0"/>
      <p:bldP spid="33" grpId="0"/>
      <p:bldP spid="36" grpId="0"/>
      <p:bldP spid="38" grpId="0"/>
      <p:bldP spid="40" grpId="0"/>
      <p:bldP spid="42" grpId="0"/>
      <p:bldP spid="43" grpId="0"/>
      <p:bldP spid="44" grpId="0"/>
      <p:bldP spid="45" grpId="0"/>
      <p:bldP spid="46" grpId="0"/>
      <p:bldP spid="53" grpId="0" animBg="1"/>
      <p:bldP spid="54" grpId="0" animBg="1"/>
      <p:bldP spid="55" grpId="0" animBg="1"/>
      <p:bldP spid="56" grpId="0" animBg="1"/>
      <p:bldP spid="57" grpId="0" animBg="1"/>
      <p:bldP spid="63" grpId="0" animBg="1"/>
      <p:bldP spid="64" grpId="0"/>
      <p:bldP spid="69" grpId="0"/>
      <p:bldP spid="7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52400"/>
            <a:ext cx="8153400" cy="792162"/>
          </a:xfrm>
        </p:spPr>
        <p:txBody>
          <a:bodyPr>
            <a:normAutofit/>
          </a:bodyPr>
          <a:lstStyle/>
          <a:p>
            <a:r>
              <a:rPr lang="en-US" sz="4000" dirty="0"/>
              <a:t>Algorithm T</a:t>
            </a:r>
            <a:r>
              <a:rPr lang="en-US" sz="4000" dirty="0" smtClean="0"/>
              <a:t>heoretical </a:t>
            </a:r>
            <a:r>
              <a:rPr lang="en-US" sz="4000" dirty="0"/>
              <a:t>D</a:t>
            </a:r>
            <a:r>
              <a:rPr lang="en-US" sz="4000" dirty="0" smtClean="0"/>
              <a:t>escription</a:t>
            </a:r>
            <a:endParaRPr lang="en-US" sz="4000" dirty="0"/>
          </a:p>
        </p:txBody>
      </p:sp>
      <p:sp>
        <p:nvSpPr>
          <p:cNvPr id="3" name="内容占位符 2"/>
          <p:cNvSpPr>
            <a:spLocks noGrp="1"/>
          </p:cNvSpPr>
          <p:nvPr>
            <p:ph idx="1"/>
          </p:nvPr>
        </p:nvSpPr>
        <p:spPr>
          <a:xfrm>
            <a:off x="52968" y="938846"/>
            <a:ext cx="8961864" cy="5135563"/>
          </a:xfrm>
        </p:spPr>
        <p:txBody>
          <a:bodyPr>
            <a:normAutofit/>
          </a:bodyPr>
          <a:lstStyle/>
          <a:p>
            <a:pPr marL="0" indent="0">
              <a:buNone/>
            </a:pPr>
            <a:r>
              <a:rPr lang="en-US" u="sng" dirty="0"/>
              <a:t>Evaporative stress </a:t>
            </a:r>
            <a:r>
              <a:rPr lang="en-US" u="sng" dirty="0" smtClean="0"/>
              <a:t>index – ESI</a:t>
            </a:r>
          </a:p>
          <a:p>
            <a:endParaRPr lang="en-US" dirty="0"/>
          </a:p>
          <a:p>
            <a:endParaRPr lang="en-US" dirty="0" smtClean="0"/>
          </a:p>
          <a:p>
            <a:endParaRPr lang="en-US" dirty="0"/>
          </a:p>
        </p:txBody>
      </p:sp>
      <p:sp>
        <p:nvSpPr>
          <p:cNvPr id="1024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245" name="Rectangle 5"/>
          <p:cNvSpPr>
            <a:spLocks noChangeArrowheads="1"/>
          </p:cNvSpPr>
          <p:nvPr/>
        </p:nvSpPr>
        <p:spPr bwMode="auto">
          <a:xfrm>
            <a:off x="0" y="771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6" name="Rectangle 6"/>
          <p:cNvSpPr>
            <a:spLocks noChangeArrowheads="1"/>
          </p:cNvSpPr>
          <p:nvPr/>
        </p:nvSpPr>
        <p:spPr bwMode="auto">
          <a:xfrm>
            <a:off x="0" y="1085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7" name="Rectangle 7"/>
          <p:cNvSpPr>
            <a:spLocks noChangeArrowheads="1"/>
          </p:cNvSpPr>
          <p:nvPr/>
        </p:nvSpPr>
        <p:spPr bwMode="auto">
          <a:xfrm>
            <a:off x="0" y="1400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3"/>
          <p:cNvSpPr txBox="1">
            <a:spLocks noChangeArrowheads="1"/>
          </p:cNvSpPr>
          <p:nvPr/>
        </p:nvSpPr>
        <p:spPr bwMode="auto">
          <a:xfrm>
            <a:off x="60588" y="1445895"/>
            <a:ext cx="8961864" cy="5539978"/>
          </a:xfrm>
          <a:prstGeom prst="rect">
            <a:avLst/>
          </a:prstGeom>
          <a:noFill/>
          <a:ln w="9525">
            <a:noFill/>
            <a:miter lim="800000"/>
            <a:headEnd/>
            <a:tailEnd/>
          </a:ln>
        </p:spPr>
        <p:txBody>
          <a:bodyPr wrap="square">
            <a:prstTxWarp prst="textNoShape">
              <a:avLst/>
            </a:prstTxWarp>
            <a:spAutoFit/>
          </a:bodyPr>
          <a:lstStyle/>
          <a:p>
            <a:pPr marL="174625" indent="-174625" eaLnBrk="1" hangingPunct="1">
              <a:spcAft>
                <a:spcPct val="20000"/>
              </a:spcAft>
              <a:buFont typeface="Times" charset="0"/>
              <a:buChar char="•"/>
            </a:pPr>
            <a:r>
              <a:rPr lang="en-US" sz="2000" dirty="0" smtClean="0"/>
              <a:t>Potential ET (PET) is calculated using the observed temperature, wind speed, and net radiation at the surface.</a:t>
            </a:r>
          </a:p>
          <a:p>
            <a:pPr eaLnBrk="1" hangingPunct="1">
              <a:lnSpc>
                <a:spcPct val="150000"/>
              </a:lnSpc>
              <a:spcAft>
                <a:spcPct val="20000"/>
              </a:spcAft>
              <a:buFont typeface="Times" charset="0"/>
              <a:buChar char="•"/>
            </a:pPr>
            <a:r>
              <a:rPr lang="en-US" sz="2000" dirty="0" smtClean="0"/>
              <a:t> Actual ET is estimated by the ALEXI model.</a:t>
            </a:r>
          </a:p>
          <a:p>
            <a:pPr marL="174625" indent="-174625" eaLnBrk="1" hangingPunct="1">
              <a:spcAft>
                <a:spcPct val="20000"/>
              </a:spcAft>
              <a:buFont typeface="Times" charset="0"/>
              <a:buChar char="•"/>
            </a:pPr>
            <a:r>
              <a:rPr lang="en-US" sz="2000" dirty="0" smtClean="0"/>
              <a:t>Drought severity can then be inferred through reductions in the ratio of the actual to potential ET, as represented by the ESI.</a:t>
            </a:r>
          </a:p>
          <a:p>
            <a:pPr>
              <a:lnSpc>
                <a:spcPct val="150000"/>
              </a:lnSpc>
              <a:spcAft>
                <a:spcPct val="20000"/>
              </a:spcAft>
              <a:buFont typeface="Times" charset="0"/>
              <a:buChar char="•"/>
            </a:pPr>
            <a:r>
              <a:rPr lang="en-US" sz="2000" dirty="0" smtClean="0"/>
              <a:t> The ESI represents standardized anomalies in the ET/PET ratio:</a:t>
            </a:r>
          </a:p>
          <a:p>
            <a:pPr lvl="1">
              <a:spcAft>
                <a:spcPct val="20000"/>
              </a:spcAft>
            </a:pPr>
            <a:r>
              <a:rPr lang="en-US" sz="2000" b="1" i="1" dirty="0" smtClean="0">
                <a:solidFill>
                  <a:srgbClr val="FF0000"/>
                </a:solidFill>
              </a:rPr>
              <a:t>Negative anomalies indicate drier than normal conditions, whereas positive anomalies indicate wetter conditions</a:t>
            </a:r>
          </a:p>
          <a:p>
            <a:pPr lvl="1">
              <a:spcAft>
                <a:spcPct val="20000"/>
              </a:spcAft>
            </a:pPr>
            <a:endParaRPr lang="en-US" sz="2000" b="1" i="1" dirty="0" smtClean="0">
              <a:solidFill>
                <a:srgbClr val="FF0000"/>
              </a:solidFill>
            </a:endParaRPr>
          </a:p>
          <a:p>
            <a:pPr>
              <a:spcAft>
                <a:spcPct val="20000"/>
              </a:spcAft>
            </a:pPr>
            <a:r>
              <a:rPr lang="en-US" sz="2000" dirty="0"/>
              <a:t>Because the ESI relies on thermal infrared satellite imagery, it can only be computed for locations that remain clear during the morning integration period used by the ALEXI </a:t>
            </a:r>
            <a:r>
              <a:rPr lang="en-US" sz="2000" dirty="0" smtClean="0"/>
              <a:t>model.</a:t>
            </a:r>
            <a:endParaRPr lang="en-US" sz="2000" dirty="0"/>
          </a:p>
          <a:p>
            <a:pPr>
              <a:spcAft>
                <a:spcPct val="20000"/>
              </a:spcAft>
            </a:pPr>
            <a:r>
              <a:rPr lang="en-US" sz="2000" dirty="0"/>
              <a:t>To remedy this problem, composite anomalies are computed using clear-sky data from longer time periods (2, 4, </a:t>
            </a:r>
            <a:r>
              <a:rPr lang="en-US" sz="2000" dirty="0" smtClean="0"/>
              <a:t>8 and 12 </a:t>
            </a:r>
            <a:r>
              <a:rPr lang="en-US" sz="2000" dirty="0"/>
              <a:t>weeks</a:t>
            </a:r>
            <a:r>
              <a:rPr lang="en-US" sz="2000" dirty="0" smtClean="0"/>
              <a:t>).</a:t>
            </a:r>
            <a:endParaRPr lang="en-US" sz="2000" dirty="0"/>
          </a:p>
          <a:p>
            <a:pPr lvl="1">
              <a:spcAft>
                <a:spcPct val="20000"/>
              </a:spcAft>
            </a:pPr>
            <a:endParaRPr lang="en-US" sz="2200" b="1" i="1" dirty="0" smtClean="0">
              <a:solidFill>
                <a:srgbClr val="FF0000"/>
              </a:solidFill>
            </a:endParaRPr>
          </a:p>
        </p:txBody>
      </p:sp>
    </p:spTree>
    <p:extLst>
      <p:ext uri="{BB962C8B-B14F-4D97-AF65-F5344CB8AC3E}">
        <p14:creationId xmlns:p14="http://schemas.microsoft.com/office/powerpoint/2010/main" xmlns="" val="397558183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792162"/>
          </a:xfrm>
        </p:spPr>
        <p:txBody>
          <a:bodyPr>
            <a:normAutofit/>
          </a:bodyPr>
          <a:lstStyle/>
          <a:p>
            <a:r>
              <a:rPr lang="en-US" sz="4000" dirty="0" smtClean="0"/>
              <a:t>Validation results (ET)</a:t>
            </a:r>
            <a:endParaRPr lang="en-US" sz="4000" dirty="0"/>
          </a:p>
        </p:txBody>
      </p:sp>
      <p:sp>
        <p:nvSpPr>
          <p:cNvPr id="8" name="TextBox 7"/>
          <p:cNvSpPr txBox="1"/>
          <p:nvPr/>
        </p:nvSpPr>
        <p:spPr>
          <a:xfrm>
            <a:off x="4419600" y="1371600"/>
            <a:ext cx="2702984" cy="1231106"/>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200" dirty="0" smtClean="0">
                <a:solidFill>
                  <a:srgbClr val="008600"/>
                </a:solidFill>
                <a:latin typeface="Century Gothic" pitchFamily="34" charset="0"/>
              </a:rPr>
              <a:t>SMEX02</a:t>
            </a:r>
          </a:p>
          <a:p>
            <a:r>
              <a:rPr lang="en-US" sz="1400" dirty="0" smtClean="0">
                <a:solidFill>
                  <a:srgbClr val="008600"/>
                </a:solidFill>
                <a:latin typeface="Century Gothic" pitchFamily="34" charset="0"/>
              </a:rPr>
              <a:t>Soil Moisture Experiment 2002</a:t>
            </a:r>
          </a:p>
          <a:p>
            <a:r>
              <a:rPr lang="en-US" sz="1400" dirty="0" smtClean="0">
                <a:solidFill>
                  <a:srgbClr val="008600"/>
                </a:solidFill>
                <a:latin typeface="Century Gothic" pitchFamily="34" charset="0"/>
              </a:rPr>
              <a:t>Ames, Iowa</a:t>
            </a:r>
          </a:p>
          <a:p>
            <a:r>
              <a:rPr lang="en-US" sz="1400" dirty="0" err="1" smtClean="0">
                <a:solidFill>
                  <a:srgbClr val="008600"/>
                </a:solidFill>
                <a:latin typeface="Century Gothic" pitchFamily="34" charset="0"/>
              </a:rPr>
              <a:t>Rainfed</a:t>
            </a:r>
            <a:r>
              <a:rPr lang="en-US" sz="1400" dirty="0" smtClean="0">
                <a:solidFill>
                  <a:srgbClr val="008600"/>
                </a:solidFill>
                <a:latin typeface="Century Gothic" pitchFamily="34" charset="0"/>
              </a:rPr>
              <a:t> corn and soybean</a:t>
            </a:r>
            <a:endParaRPr lang="en-US" sz="1400" dirty="0">
              <a:solidFill>
                <a:srgbClr val="008600"/>
              </a:solidFill>
              <a:latin typeface="Century Gothic" pitchFamily="34" charset="0"/>
            </a:endParaRPr>
          </a:p>
        </p:txBody>
      </p:sp>
      <p:sp>
        <p:nvSpPr>
          <p:cNvPr id="9" name="TextBox 8"/>
          <p:cNvSpPr txBox="1"/>
          <p:nvPr/>
        </p:nvSpPr>
        <p:spPr>
          <a:xfrm>
            <a:off x="4419600" y="3170342"/>
            <a:ext cx="4474302" cy="1231106"/>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200" dirty="0" smtClean="0">
                <a:solidFill>
                  <a:schemeClr val="tx2"/>
                </a:solidFill>
                <a:latin typeface="Century Gothic" pitchFamily="34" charset="0"/>
              </a:rPr>
              <a:t>BEAREX08</a:t>
            </a:r>
          </a:p>
          <a:p>
            <a:r>
              <a:rPr lang="en-US" sz="1400" dirty="0" err="1" smtClean="0">
                <a:solidFill>
                  <a:schemeClr val="tx2"/>
                </a:solidFill>
                <a:latin typeface="Century Gothic" pitchFamily="34" charset="0"/>
              </a:rPr>
              <a:t>Bushland</a:t>
            </a:r>
            <a:r>
              <a:rPr lang="en-US" sz="1400" dirty="0" smtClean="0">
                <a:solidFill>
                  <a:schemeClr val="tx2"/>
                </a:solidFill>
                <a:latin typeface="Century Gothic" pitchFamily="34" charset="0"/>
              </a:rPr>
              <a:t> ET and Remote sensing Experiment 2008</a:t>
            </a:r>
          </a:p>
          <a:p>
            <a:r>
              <a:rPr lang="en-US" sz="1400" dirty="0" err="1" smtClean="0">
                <a:solidFill>
                  <a:schemeClr val="tx2"/>
                </a:solidFill>
                <a:latin typeface="Century Gothic" pitchFamily="34" charset="0"/>
              </a:rPr>
              <a:t>Bushland</a:t>
            </a:r>
            <a:r>
              <a:rPr lang="en-US" sz="1400" dirty="0" smtClean="0">
                <a:solidFill>
                  <a:schemeClr val="tx2"/>
                </a:solidFill>
                <a:latin typeface="Century Gothic" pitchFamily="34" charset="0"/>
              </a:rPr>
              <a:t>, Texas</a:t>
            </a:r>
          </a:p>
          <a:p>
            <a:r>
              <a:rPr lang="en-US" sz="1400" dirty="0" err="1" smtClean="0">
                <a:solidFill>
                  <a:schemeClr val="tx2"/>
                </a:solidFill>
                <a:latin typeface="Century Gothic" pitchFamily="34" charset="0"/>
              </a:rPr>
              <a:t>Rainfed</a:t>
            </a:r>
            <a:r>
              <a:rPr lang="en-US" sz="1400" dirty="0" smtClean="0">
                <a:solidFill>
                  <a:schemeClr val="tx2"/>
                </a:solidFill>
                <a:latin typeface="Century Gothic" pitchFamily="34" charset="0"/>
              </a:rPr>
              <a:t> and irrigated cotton</a:t>
            </a:r>
            <a:endParaRPr lang="en-US" sz="1400" dirty="0">
              <a:solidFill>
                <a:schemeClr val="tx2"/>
              </a:solidFill>
              <a:latin typeface="Century Gothic" pitchFamily="34" charset="0"/>
            </a:endParaRPr>
          </a:p>
        </p:txBody>
      </p:sp>
      <p:sp>
        <p:nvSpPr>
          <p:cNvPr id="10" name="TextBox 9"/>
          <p:cNvSpPr txBox="1"/>
          <p:nvPr/>
        </p:nvSpPr>
        <p:spPr>
          <a:xfrm>
            <a:off x="4419600" y="4969083"/>
            <a:ext cx="3712876" cy="1231106"/>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200" dirty="0" smtClean="0">
                <a:latin typeface="Century Gothic" pitchFamily="34" charset="0"/>
              </a:rPr>
              <a:t>MEAD</a:t>
            </a:r>
          </a:p>
          <a:p>
            <a:r>
              <a:rPr lang="en-US" sz="1400" dirty="0" err="1" smtClean="0">
                <a:latin typeface="Century Gothic" pitchFamily="34" charset="0"/>
              </a:rPr>
              <a:t>Ameriflux</a:t>
            </a:r>
            <a:r>
              <a:rPr lang="en-US" sz="1400" dirty="0" smtClean="0">
                <a:latin typeface="Century Gothic" pitchFamily="34" charset="0"/>
              </a:rPr>
              <a:t> site (S. </a:t>
            </a:r>
            <a:r>
              <a:rPr lang="en-US" sz="1400" dirty="0" err="1" smtClean="0">
                <a:latin typeface="Century Gothic" pitchFamily="34" charset="0"/>
              </a:rPr>
              <a:t>Verma</a:t>
            </a:r>
            <a:r>
              <a:rPr lang="en-US" sz="1400" dirty="0" smtClean="0">
                <a:latin typeface="Century Gothic" pitchFamily="34" charset="0"/>
              </a:rPr>
              <a:t>)</a:t>
            </a:r>
          </a:p>
          <a:p>
            <a:r>
              <a:rPr lang="en-US" sz="1400" dirty="0" smtClean="0">
                <a:latin typeface="Century Gothic" pitchFamily="34" charset="0"/>
              </a:rPr>
              <a:t>Mead, NE</a:t>
            </a:r>
          </a:p>
          <a:p>
            <a:r>
              <a:rPr lang="en-US" sz="1400" dirty="0" err="1" smtClean="0">
                <a:latin typeface="Century Gothic" pitchFamily="34" charset="0"/>
              </a:rPr>
              <a:t>Rainfed</a:t>
            </a:r>
            <a:r>
              <a:rPr lang="en-US" sz="1400" dirty="0" smtClean="0">
                <a:latin typeface="Century Gothic" pitchFamily="34" charset="0"/>
              </a:rPr>
              <a:t> and irrigation corn and soybean</a:t>
            </a:r>
            <a:endParaRPr lang="en-US" sz="1400" dirty="0">
              <a:latin typeface="Century Gothic" pitchFamily="34" charset="0"/>
            </a:endParaRPr>
          </a:p>
        </p:txBody>
      </p:sp>
      <p:pic>
        <p:nvPicPr>
          <p:cNvPr id="11" name="Picture 2" descr="Fig2a"/>
          <p:cNvPicPr>
            <a:picLocks noChangeAspect="1" noChangeArrowheads="1"/>
          </p:cNvPicPr>
          <p:nvPr/>
        </p:nvPicPr>
        <p:blipFill>
          <a:blip r:embed="rId3" cstate="print"/>
          <a:srcRect/>
          <a:stretch>
            <a:fillRect/>
          </a:stretch>
        </p:blipFill>
        <p:spPr bwMode="auto">
          <a:xfrm>
            <a:off x="1232212" y="2896785"/>
            <a:ext cx="2969537" cy="1793065"/>
          </a:xfrm>
          <a:prstGeom prst="rect">
            <a:avLst/>
          </a:prstGeom>
          <a:ln>
            <a:noFill/>
          </a:ln>
          <a:effectLst>
            <a:outerShdw blurRad="292100" dist="139700" dir="2700000" algn="tl" rotWithShape="0">
              <a:srgbClr val="333333">
                <a:alpha val="65000"/>
              </a:srgbClr>
            </a:outerShdw>
          </a:effectLst>
        </p:spPr>
      </p:pic>
      <p:pic>
        <p:nvPicPr>
          <p:cNvPr id="12" name="Picture 4" descr="Fig2b"/>
          <p:cNvPicPr>
            <a:picLocks noChangeAspect="1" noChangeArrowheads="1"/>
          </p:cNvPicPr>
          <p:nvPr/>
        </p:nvPicPr>
        <p:blipFill>
          <a:blip r:embed="rId4" cstate="print"/>
          <a:srcRect/>
          <a:stretch>
            <a:fillRect/>
          </a:stretch>
        </p:blipFill>
        <p:spPr bwMode="auto">
          <a:xfrm>
            <a:off x="1219531" y="4729005"/>
            <a:ext cx="2985886" cy="1802936"/>
          </a:xfrm>
          <a:prstGeom prst="rect">
            <a:avLst/>
          </a:prstGeom>
          <a:ln>
            <a:noFill/>
          </a:ln>
          <a:effectLst>
            <a:outerShdw blurRad="292100" dist="139700" dir="2700000" algn="tl" rotWithShape="0">
              <a:srgbClr val="333333">
                <a:alpha val="65000"/>
              </a:srgbClr>
            </a:outerShdw>
          </a:effectLst>
        </p:spPr>
      </p:pic>
      <p:grpSp>
        <p:nvGrpSpPr>
          <p:cNvPr id="13" name="Group 12"/>
          <p:cNvGrpSpPr/>
          <p:nvPr/>
        </p:nvGrpSpPr>
        <p:grpSpPr>
          <a:xfrm>
            <a:off x="1235592" y="1027965"/>
            <a:ext cx="2959506" cy="1819747"/>
            <a:chOff x="1168874" y="398341"/>
            <a:chExt cx="2959506" cy="1819747"/>
          </a:xfrm>
        </p:grpSpPr>
        <p:pic>
          <p:nvPicPr>
            <p:cNvPr id="14" name="Picture 5"/>
            <p:cNvPicPr>
              <a:picLocks noChangeAspect="1" noChangeArrowheads="1"/>
            </p:cNvPicPr>
            <p:nvPr/>
          </p:nvPicPr>
          <p:blipFill>
            <a:blip r:embed="rId5" cstate="print"/>
            <a:srcRect l="18947" t="24731" r="16760" b="35429"/>
            <a:stretch>
              <a:fillRect/>
            </a:stretch>
          </p:blipFill>
          <p:spPr bwMode="auto">
            <a:xfrm>
              <a:off x="1176950" y="398341"/>
              <a:ext cx="2951430" cy="1819747"/>
            </a:xfrm>
            <a:prstGeom prst="rect">
              <a:avLst/>
            </a:prstGeom>
            <a:ln>
              <a:solidFill>
                <a:schemeClr val="tx1"/>
              </a:solidFill>
            </a:ln>
            <a:effectLst>
              <a:outerShdw blurRad="292100" dist="139700" dir="2700000" algn="tl" rotWithShape="0">
                <a:srgbClr val="333333">
                  <a:alpha val="65000"/>
                </a:srgbClr>
              </a:outerShdw>
            </a:effectLst>
          </p:spPr>
        </p:pic>
        <p:sp>
          <p:nvSpPr>
            <p:cNvPr id="15" name="Oval 14"/>
            <p:cNvSpPr/>
            <p:nvPr/>
          </p:nvSpPr>
          <p:spPr bwMode="auto">
            <a:xfrm>
              <a:off x="3834234" y="929539"/>
              <a:ext cx="65314" cy="65314"/>
            </a:xfrm>
            <a:prstGeom prst="ellipse">
              <a:avLst/>
            </a:prstGeom>
            <a:solidFill>
              <a:srgbClr val="FF0000"/>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6" name="Oval 15"/>
            <p:cNvSpPr/>
            <p:nvPr/>
          </p:nvSpPr>
          <p:spPr bwMode="auto">
            <a:xfrm>
              <a:off x="3939979" y="941974"/>
              <a:ext cx="65314" cy="65314"/>
            </a:xfrm>
            <a:prstGeom prst="ellipse">
              <a:avLst/>
            </a:prstGeom>
            <a:solidFill>
              <a:srgbClr val="FF0000"/>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7" name="Oval 16"/>
            <p:cNvSpPr/>
            <p:nvPr/>
          </p:nvSpPr>
          <p:spPr bwMode="auto">
            <a:xfrm>
              <a:off x="2142299" y="1252999"/>
              <a:ext cx="65314" cy="65314"/>
            </a:xfrm>
            <a:prstGeom prst="ellipse">
              <a:avLst/>
            </a:prstGeom>
            <a:solidFill>
              <a:srgbClr val="FF0000"/>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8" name="Oval 17"/>
            <p:cNvSpPr/>
            <p:nvPr/>
          </p:nvSpPr>
          <p:spPr bwMode="auto">
            <a:xfrm>
              <a:off x="1930790" y="1414730"/>
              <a:ext cx="65314" cy="65314"/>
            </a:xfrm>
            <a:prstGeom prst="ellipse">
              <a:avLst/>
            </a:prstGeom>
            <a:solidFill>
              <a:srgbClr val="FF0000"/>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9" name="Oval 18"/>
            <p:cNvSpPr/>
            <p:nvPr/>
          </p:nvSpPr>
          <p:spPr bwMode="auto">
            <a:xfrm>
              <a:off x="2045866" y="1511144"/>
              <a:ext cx="65314" cy="65314"/>
            </a:xfrm>
            <a:prstGeom prst="ellipse">
              <a:avLst/>
            </a:prstGeom>
            <a:solidFill>
              <a:srgbClr val="FF0000"/>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20" name="Oval 19"/>
            <p:cNvSpPr/>
            <p:nvPr/>
          </p:nvSpPr>
          <p:spPr bwMode="auto">
            <a:xfrm>
              <a:off x="2067632" y="1607558"/>
              <a:ext cx="65314" cy="65314"/>
            </a:xfrm>
            <a:prstGeom prst="ellipse">
              <a:avLst/>
            </a:prstGeom>
            <a:solidFill>
              <a:srgbClr val="FF0000"/>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21" name="Oval 20"/>
            <p:cNvSpPr/>
            <p:nvPr/>
          </p:nvSpPr>
          <p:spPr bwMode="auto">
            <a:xfrm>
              <a:off x="1436228" y="1703972"/>
              <a:ext cx="65314" cy="65314"/>
            </a:xfrm>
            <a:prstGeom prst="ellipse">
              <a:avLst/>
            </a:prstGeom>
            <a:solidFill>
              <a:srgbClr val="FF0000"/>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22" name="Oval 21"/>
            <p:cNvSpPr/>
            <p:nvPr/>
          </p:nvSpPr>
          <p:spPr bwMode="auto">
            <a:xfrm>
              <a:off x="1523311" y="1025913"/>
              <a:ext cx="65314" cy="65314"/>
            </a:xfrm>
            <a:prstGeom prst="ellipse">
              <a:avLst/>
            </a:prstGeom>
            <a:solidFill>
              <a:srgbClr val="FF0000"/>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grpSp>
          <p:nvGrpSpPr>
            <p:cNvPr id="23" name="Group 22"/>
            <p:cNvGrpSpPr/>
            <p:nvPr/>
          </p:nvGrpSpPr>
          <p:grpSpPr>
            <a:xfrm>
              <a:off x="3460404" y="2000143"/>
              <a:ext cx="630729" cy="190969"/>
              <a:chOff x="3593612" y="3852390"/>
              <a:chExt cx="630729" cy="190969"/>
            </a:xfrm>
          </p:grpSpPr>
          <p:sp>
            <p:nvSpPr>
              <p:cNvPr id="27" name="Rectangle 26"/>
              <p:cNvSpPr/>
              <p:nvPr/>
            </p:nvSpPr>
            <p:spPr bwMode="auto">
              <a:xfrm>
                <a:off x="3593612" y="3900011"/>
                <a:ext cx="630729" cy="143348"/>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29" name="TextBox 28"/>
              <p:cNvSpPr txBox="1"/>
              <p:nvPr/>
            </p:nvSpPr>
            <p:spPr>
              <a:xfrm>
                <a:off x="3717438" y="3852390"/>
                <a:ext cx="322524" cy="169277"/>
              </a:xfrm>
              <a:prstGeom prst="rect">
                <a:avLst/>
              </a:prstGeom>
              <a:solidFill>
                <a:schemeClr val="bg1"/>
              </a:solidFill>
            </p:spPr>
            <p:txBody>
              <a:bodyPr wrap="none" rtlCol="0">
                <a:spAutoFit/>
              </a:bodyPr>
              <a:lstStyle/>
              <a:p>
                <a:r>
                  <a:rPr lang="en-US" sz="500" dirty="0" smtClean="0">
                    <a:solidFill>
                      <a:srgbClr val="000000"/>
                    </a:solidFill>
                    <a:latin typeface="Arial" pitchFamily="34" charset="0"/>
                    <a:cs typeface="Arial" pitchFamily="34" charset="0"/>
                  </a:rPr>
                  <a:t>4 km</a:t>
                </a:r>
                <a:endParaRPr lang="en-US" sz="500" dirty="0">
                  <a:solidFill>
                    <a:srgbClr val="000000"/>
                  </a:solidFill>
                  <a:latin typeface="Arial" pitchFamily="34" charset="0"/>
                  <a:cs typeface="Arial" pitchFamily="34" charset="0"/>
                </a:endParaRPr>
              </a:p>
            </p:txBody>
          </p:sp>
          <p:cxnSp>
            <p:nvCxnSpPr>
              <p:cNvPr id="28" name="Straight Connector 27"/>
              <p:cNvCxnSpPr/>
              <p:nvPr/>
            </p:nvCxnSpPr>
            <p:spPr bwMode="auto">
              <a:xfrm>
                <a:off x="3619500" y="4000500"/>
                <a:ext cx="585788" cy="0"/>
              </a:xfrm>
              <a:prstGeom prst="line">
                <a:avLst/>
              </a:prstGeom>
              <a:solidFill>
                <a:srgbClr val="ECF2FE"/>
              </a:solidFill>
              <a:ln w="38100" cap="flat" cmpd="sng" algn="ctr">
                <a:solidFill>
                  <a:srgbClr val="000000"/>
                </a:solidFill>
                <a:prstDash val="solid"/>
                <a:round/>
                <a:headEnd type="none" w="sm" len="sm"/>
                <a:tailEnd type="none" w="sm" len="sm"/>
              </a:ln>
              <a:effectLst/>
            </p:spPr>
          </p:cxnSp>
        </p:grpSp>
        <p:grpSp>
          <p:nvGrpSpPr>
            <p:cNvPr id="24" name="Group 23"/>
            <p:cNvGrpSpPr/>
            <p:nvPr/>
          </p:nvGrpSpPr>
          <p:grpSpPr>
            <a:xfrm>
              <a:off x="1168874" y="405169"/>
              <a:ext cx="537327" cy="200055"/>
              <a:chOff x="1171570" y="2243135"/>
              <a:chExt cx="537327" cy="200055"/>
            </a:xfrm>
          </p:grpSpPr>
          <p:sp>
            <p:nvSpPr>
              <p:cNvPr id="25" name="Rectangle 24"/>
              <p:cNvSpPr/>
              <p:nvPr/>
            </p:nvSpPr>
            <p:spPr bwMode="auto">
              <a:xfrm>
                <a:off x="1223963" y="2271714"/>
                <a:ext cx="428625" cy="138112"/>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26" name="TextBox 25"/>
              <p:cNvSpPr txBox="1"/>
              <p:nvPr/>
            </p:nvSpPr>
            <p:spPr>
              <a:xfrm>
                <a:off x="1171570" y="2243135"/>
                <a:ext cx="537327" cy="200055"/>
              </a:xfrm>
              <a:prstGeom prst="rect">
                <a:avLst/>
              </a:prstGeom>
              <a:solidFill>
                <a:schemeClr val="bg1"/>
              </a:solidFill>
            </p:spPr>
            <p:txBody>
              <a:bodyPr wrap="none" rtlCol="0">
                <a:spAutoFit/>
              </a:bodyPr>
              <a:lstStyle/>
              <a:p>
                <a:r>
                  <a:rPr lang="en-US" sz="700" b="1" dirty="0" smtClean="0">
                    <a:solidFill>
                      <a:srgbClr val="000000"/>
                    </a:solidFill>
                    <a:latin typeface="Arial" pitchFamily="34" charset="0"/>
                    <a:cs typeface="Arial" pitchFamily="34" charset="0"/>
                  </a:rPr>
                  <a:t>SMEX02</a:t>
                </a:r>
                <a:endParaRPr lang="en-US" sz="700" b="1" dirty="0">
                  <a:solidFill>
                    <a:srgbClr val="000000"/>
                  </a:solidFill>
                  <a:latin typeface="Arial" pitchFamily="34" charset="0"/>
                  <a:cs typeface="Arial" pitchFamily="34" charset="0"/>
                </a:endParaRPr>
              </a:p>
            </p:txBody>
          </p:sp>
        </p:grpSp>
      </p:grpSp>
      <p:sp>
        <p:nvSpPr>
          <p:cNvPr id="30" name="Rectangle 29"/>
          <p:cNvSpPr/>
          <p:nvPr/>
        </p:nvSpPr>
        <p:spPr bwMode="auto">
          <a:xfrm>
            <a:off x="2095544" y="3418092"/>
            <a:ext cx="139244" cy="126749"/>
          </a:xfrm>
          <a:prstGeom prst="rect">
            <a:avLst/>
          </a:prstGeom>
          <a:noFill/>
          <a:ln w="12700" cap="flat" cmpd="sng" algn="ctr">
            <a:solidFill>
              <a:srgbClr val="FF000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31" name="Rectangle 30"/>
          <p:cNvSpPr/>
          <p:nvPr/>
        </p:nvSpPr>
        <p:spPr bwMode="auto">
          <a:xfrm>
            <a:off x="2095528" y="3546677"/>
            <a:ext cx="139244" cy="126749"/>
          </a:xfrm>
          <a:prstGeom prst="rect">
            <a:avLst/>
          </a:prstGeom>
          <a:noFill/>
          <a:ln w="12700" cap="flat" cmpd="sng" algn="ctr">
            <a:solidFill>
              <a:srgbClr val="FF000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32" name="Rectangle 31"/>
          <p:cNvSpPr/>
          <p:nvPr/>
        </p:nvSpPr>
        <p:spPr bwMode="auto">
          <a:xfrm>
            <a:off x="2243181" y="3418076"/>
            <a:ext cx="139244" cy="126749"/>
          </a:xfrm>
          <a:prstGeom prst="rect">
            <a:avLst/>
          </a:prstGeom>
          <a:noFill/>
          <a:ln w="12700" cap="flat" cmpd="sng" algn="ctr">
            <a:solidFill>
              <a:schemeClr val="bg1">
                <a:lumMod val="60000"/>
                <a:lumOff val="40000"/>
              </a:schemeClr>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33" name="Rectangle 32"/>
          <p:cNvSpPr/>
          <p:nvPr/>
        </p:nvSpPr>
        <p:spPr bwMode="auto">
          <a:xfrm>
            <a:off x="2243165" y="3546661"/>
            <a:ext cx="139244" cy="126749"/>
          </a:xfrm>
          <a:prstGeom prst="rect">
            <a:avLst/>
          </a:prstGeom>
          <a:noFill/>
          <a:ln w="12700" cap="flat" cmpd="sng" algn="ctr">
            <a:solidFill>
              <a:schemeClr val="bg1">
                <a:lumMod val="60000"/>
                <a:lumOff val="40000"/>
              </a:schemeClr>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34" name="Oval 33"/>
          <p:cNvSpPr/>
          <p:nvPr/>
        </p:nvSpPr>
        <p:spPr bwMode="auto">
          <a:xfrm>
            <a:off x="1276394" y="5882662"/>
            <a:ext cx="514349" cy="528637"/>
          </a:xfrm>
          <a:prstGeom prst="ellipse">
            <a:avLst/>
          </a:prstGeom>
          <a:noFill/>
          <a:ln w="28575" cap="flat" cmpd="sng" algn="ctr">
            <a:solidFill>
              <a:schemeClr val="bg1">
                <a:lumMod val="60000"/>
                <a:lumOff val="40000"/>
              </a:schemeClr>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35" name="Oval 34"/>
          <p:cNvSpPr/>
          <p:nvPr/>
        </p:nvSpPr>
        <p:spPr bwMode="auto">
          <a:xfrm>
            <a:off x="1781220" y="5882662"/>
            <a:ext cx="514349" cy="528637"/>
          </a:xfrm>
          <a:prstGeom prst="ellipse">
            <a:avLst/>
          </a:prstGeom>
          <a:noFill/>
          <a:ln w="28575" cap="flat" cmpd="sng" algn="ctr">
            <a:solidFill>
              <a:srgbClr val="FF000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36" name="Rectangle 35"/>
          <p:cNvSpPr/>
          <p:nvPr/>
        </p:nvSpPr>
        <p:spPr bwMode="auto">
          <a:xfrm>
            <a:off x="3333793" y="4858725"/>
            <a:ext cx="542925" cy="523876"/>
          </a:xfrm>
          <a:prstGeom prst="rect">
            <a:avLst/>
          </a:prstGeom>
          <a:noFill/>
          <a:ln w="28575" cap="flat" cmpd="sng" algn="ctr">
            <a:solidFill>
              <a:srgbClr val="FFFF0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Tree>
    <p:extLst>
      <p:ext uri="{BB962C8B-B14F-4D97-AF65-F5344CB8AC3E}">
        <p14:creationId xmlns:p14="http://schemas.microsoft.com/office/powerpoint/2010/main" xmlns="" val="89239316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
            <a:ext cx="8229600" cy="715962"/>
          </a:xfrm>
        </p:spPr>
        <p:txBody>
          <a:bodyPr>
            <a:normAutofit/>
          </a:bodyPr>
          <a:lstStyle/>
          <a:p>
            <a:r>
              <a:rPr lang="en-US" sz="4000" dirty="0" smtClean="0"/>
              <a:t>Validation Results (ET)</a:t>
            </a:r>
            <a:endParaRPr lang="en-US" sz="4000" dirty="0"/>
          </a:p>
        </p:txBody>
      </p:sp>
      <p:pic>
        <p:nvPicPr>
          <p:cNvPr id="9" name="Picture 2" descr="daily_fluxes_bush"/>
          <p:cNvPicPr>
            <a:picLocks noChangeAspect="1" noChangeArrowheads="1"/>
          </p:cNvPicPr>
          <p:nvPr/>
        </p:nvPicPr>
        <p:blipFill>
          <a:blip r:embed="rId3" cstate="print"/>
          <a:srcRect l="11364"/>
          <a:stretch>
            <a:fillRect/>
          </a:stretch>
        </p:blipFill>
        <p:spPr bwMode="auto">
          <a:xfrm>
            <a:off x="3438525" y="1847850"/>
            <a:ext cx="2600325" cy="2725738"/>
          </a:xfrm>
          <a:prstGeom prst="rect">
            <a:avLst/>
          </a:prstGeom>
          <a:noFill/>
          <a:ln w="9525">
            <a:noFill/>
            <a:miter lim="800000"/>
            <a:headEnd/>
            <a:tailEnd/>
          </a:ln>
        </p:spPr>
      </p:pic>
      <p:pic>
        <p:nvPicPr>
          <p:cNvPr id="10" name="Picture 3" descr="daily_fluxes_mead"/>
          <p:cNvPicPr>
            <a:picLocks noChangeAspect="1" noChangeArrowheads="1"/>
          </p:cNvPicPr>
          <p:nvPr/>
        </p:nvPicPr>
        <p:blipFill>
          <a:blip r:embed="rId4" cstate="print"/>
          <a:srcRect l="11160"/>
          <a:stretch>
            <a:fillRect/>
          </a:stretch>
        </p:blipFill>
        <p:spPr bwMode="auto">
          <a:xfrm>
            <a:off x="6096000" y="1828800"/>
            <a:ext cx="2597150" cy="2725738"/>
          </a:xfrm>
          <a:prstGeom prst="rect">
            <a:avLst/>
          </a:prstGeom>
          <a:noFill/>
          <a:ln w="9525">
            <a:noFill/>
            <a:miter lim="800000"/>
            <a:headEnd/>
            <a:tailEnd/>
          </a:ln>
        </p:spPr>
      </p:pic>
      <p:pic>
        <p:nvPicPr>
          <p:cNvPr id="11" name="Picture 10" descr="Fig4.tif"/>
          <p:cNvPicPr>
            <a:picLocks noChangeAspect="1"/>
          </p:cNvPicPr>
          <p:nvPr/>
        </p:nvPicPr>
        <p:blipFill>
          <a:blip r:embed="rId5" cstate="print"/>
          <a:srcRect l="50625"/>
          <a:stretch>
            <a:fillRect/>
          </a:stretch>
        </p:blipFill>
        <p:spPr>
          <a:xfrm>
            <a:off x="504825" y="1825321"/>
            <a:ext cx="2962275" cy="2736709"/>
          </a:xfrm>
          <a:prstGeom prst="rect">
            <a:avLst/>
          </a:prstGeom>
        </p:spPr>
      </p:pic>
      <p:sp>
        <p:nvSpPr>
          <p:cNvPr id="12" name="Rectangle 11"/>
          <p:cNvSpPr/>
          <p:nvPr/>
        </p:nvSpPr>
        <p:spPr bwMode="auto">
          <a:xfrm>
            <a:off x="3067050" y="3981450"/>
            <a:ext cx="152400" cy="1524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3" name="Rectangle 12"/>
          <p:cNvSpPr/>
          <p:nvPr/>
        </p:nvSpPr>
        <p:spPr bwMode="auto">
          <a:xfrm>
            <a:off x="5705475" y="3943350"/>
            <a:ext cx="152400" cy="1524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4" name="Rectangle 13"/>
          <p:cNvSpPr/>
          <p:nvPr/>
        </p:nvSpPr>
        <p:spPr bwMode="auto">
          <a:xfrm>
            <a:off x="8343900" y="3924300"/>
            <a:ext cx="152400" cy="1524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5" name="TextBox 14"/>
          <p:cNvSpPr txBox="1"/>
          <p:nvPr/>
        </p:nvSpPr>
        <p:spPr>
          <a:xfrm>
            <a:off x="1181057" y="1265851"/>
            <a:ext cx="169148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200" dirty="0" smtClean="0">
                <a:solidFill>
                  <a:srgbClr val="008600"/>
                </a:solidFill>
                <a:latin typeface="Century Gothic" pitchFamily="34" charset="0"/>
              </a:rPr>
              <a:t>SMEX02</a:t>
            </a:r>
          </a:p>
        </p:txBody>
      </p:sp>
      <p:sp>
        <p:nvSpPr>
          <p:cNvPr id="16" name="TextBox 15"/>
          <p:cNvSpPr txBox="1"/>
          <p:nvPr/>
        </p:nvSpPr>
        <p:spPr>
          <a:xfrm>
            <a:off x="3667082" y="1265851"/>
            <a:ext cx="2116285"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200" dirty="0" smtClean="0">
                <a:solidFill>
                  <a:schemeClr val="tx2"/>
                </a:solidFill>
                <a:latin typeface="Century Gothic" pitchFamily="34" charset="0"/>
              </a:rPr>
              <a:t>BEAREX08</a:t>
            </a:r>
          </a:p>
        </p:txBody>
      </p:sp>
      <p:sp>
        <p:nvSpPr>
          <p:cNvPr id="17" name="TextBox 16"/>
          <p:cNvSpPr txBox="1"/>
          <p:nvPr/>
        </p:nvSpPr>
        <p:spPr>
          <a:xfrm>
            <a:off x="6657932" y="1265851"/>
            <a:ext cx="1390124"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200" dirty="0" smtClean="0">
                <a:latin typeface="Century Gothic" pitchFamily="34" charset="0"/>
              </a:rPr>
              <a:t>MEAD</a:t>
            </a:r>
          </a:p>
        </p:txBody>
      </p:sp>
      <p:sp>
        <p:nvSpPr>
          <p:cNvPr id="18" name="TextBox 17"/>
          <p:cNvSpPr txBox="1"/>
          <p:nvPr/>
        </p:nvSpPr>
        <p:spPr>
          <a:xfrm>
            <a:off x="1298713" y="4772025"/>
            <a:ext cx="1795683" cy="646331"/>
          </a:xfrm>
          <a:prstGeom prst="rect">
            <a:avLst/>
          </a:prstGeom>
          <a:noFill/>
        </p:spPr>
        <p:txBody>
          <a:bodyPr wrap="none" rtlCol="0">
            <a:spAutoFit/>
          </a:bodyPr>
          <a:lstStyle/>
          <a:p>
            <a:pPr algn="ctr"/>
            <a:r>
              <a:rPr lang="en-US" sz="1800" dirty="0" smtClean="0">
                <a:solidFill>
                  <a:srgbClr val="000000"/>
                </a:solidFill>
                <a:latin typeface="Century Gothic" pitchFamily="34" charset="0"/>
              </a:rPr>
              <a:t>1.08 MJ m</a:t>
            </a:r>
            <a:r>
              <a:rPr lang="en-US" sz="1800" baseline="30000" dirty="0" smtClean="0">
                <a:solidFill>
                  <a:srgbClr val="000000"/>
                </a:solidFill>
                <a:latin typeface="Century Gothic" pitchFamily="34" charset="0"/>
              </a:rPr>
              <a:t>-2</a:t>
            </a:r>
            <a:r>
              <a:rPr lang="en-US" sz="1800" dirty="0" smtClean="0">
                <a:solidFill>
                  <a:srgbClr val="000000"/>
                </a:solidFill>
                <a:latin typeface="Century Gothic" pitchFamily="34" charset="0"/>
              </a:rPr>
              <a:t> d</a:t>
            </a:r>
            <a:r>
              <a:rPr lang="en-US" sz="1800" baseline="30000" dirty="0" smtClean="0">
                <a:solidFill>
                  <a:srgbClr val="000000"/>
                </a:solidFill>
                <a:latin typeface="Century Gothic" pitchFamily="34" charset="0"/>
              </a:rPr>
              <a:t>-1</a:t>
            </a:r>
          </a:p>
          <a:p>
            <a:pPr algn="ctr"/>
            <a:r>
              <a:rPr lang="en-US" sz="1800" dirty="0" smtClean="0">
                <a:solidFill>
                  <a:srgbClr val="000000"/>
                </a:solidFill>
                <a:latin typeface="Century Gothic" pitchFamily="34" charset="0"/>
              </a:rPr>
              <a:t>8%</a:t>
            </a:r>
            <a:endParaRPr lang="en-US" sz="1800" dirty="0">
              <a:solidFill>
                <a:srgbClr val="000000"/>
              </a:solidFill>
              <a:latin typeface="Century Gothic" pitchFamily="34" charset="0"/>
            </a:endParaRPr>
          </a:p>
        </p:txBody>
      </p:sp>
      <p:sp>
        <p:nvSpPr>
          <p:cNvPr id="19" name="TextBox 18"/>
          <p:cNvSpPr txBox="1"/>
          <p:nvPr/>
        </p:nvSpPr>
        <p:spPr>
          <a:xfrm>
            <a:off x="463654" y="4724400"/>
            <a:ext cx="817853" cy="707886"/>
          </a:xfrm>
          <a:prstGeom prst="rect">
            <a:avLst/>
          </a:prstGeom>
          <a:noFill/>
        </p:spPr>
        <p:txBody>
          <a:bodyPr wrap="none" rtlCol="0">
            <a:spAutoFit/>
          </a:bodyPr>
          <a:lstStyle/>
          <a:p>
            <a:pPr algn="ctr"/>
            <a:r>
              <a:rPr lang="en-US" sz="2000" b="1" dirty="0" smtClean="0">
                <a:solidFill>
                  <a:srgbClr val="000000"/>
                </a:solidFill>
                <a:latin typeface="Century Gothic" pitchFamily="34" charset="0"/>
              </a:rPr>
              <a:t>MAE:</a:t>
            </a:r>
            <a:endParaRPr lang="en-US" sz="2000" b="1" baseline="30000" dirty="0" smtClean="0">
              <a:solidFill>
                <a:srgbClr val="000000"/>
              </a:solidFill>
              <a:latin typeface="Century Gothic" pitchFamily="34" charset="0"/>
            </a:endParaRPr>
          </a:p>
          <a:p>
            <a:pPr algn="r"/>
            <a:r>
              <a:rPr lang="en-US" sz="2000" b="1" dirty="0" smtClean="0">
                <a:solidFill>
                  <a:srgbClr val="000000"/>
                </a:solidFill>
                <a:latin typeface="Century Gothic" pitchFamily="34" charset="0"/>
              </a:rPr>
              <a:t>RE:</a:t>
            </a:r>
            <a:endParaRPr lang="en-US" sz="2000" b="1" dirty="0">
              <a:solidFill>
                <a:srgbClr val="000000"/>
              </a:solidFill>
              <a:latin typeface="Century Gothic" pitchFamily="34" charset="0"/>
            </a:endParaRPr>
          </a:p>
        </p:txBody>
      </p:sp>
      <p:sp>
        <p:nvSpPr>
          <p:cNvPr id="20" name="TextBox 19"/>
          <p:cNvSpPr txBox="1"/>
          <p:nvPr/>
        </p:nvSpPr>
        <p:spPr>
          <a:xfrm>
            <a:off x="3934583" y="4772025"/>
            <a:ext cx="1667443" cy="646331"/>
          </a:xfrm>
          <a:prstGeom prst="rect">
            <a:avLst/>
          </a:prstGeom>
          <a:noFill/>
        </p:spPr>
        <p:txBody>
          <a:bodyPr wrap="none" rtlCol="0">
            <a:spAutoFit/>
          </a:bodyPr>
          <a:lstStyle/>
          <a:p>
            <a:pPr algn="ctr"/>
            <a:r>
              <a:rPr lang="en-US" sz="1800" dirty="0" smtClean="0">
                <a:solidFill>
                  <a:srgbClr val="000000"/>
                </a:solidFill>
                <a:latin typeface="Century Gothic" pitchFamily="34" charset="0"/>
              </a:rPr>
              <a:t>1.3 MJ m</a:t>
            </a:r>
            <a:r>
              <a:rPr lang="en-US" sz="1800" baseline="30000" dirty="0" smtClean="0">
                <a:solidFill>
                  <a:srgbClr val="000000"/>
                </a:solidFill>
                <a:latin typeface="Century Gothic" pitchFamily="34" charset="0"/>
              </a:rPr>
              <a:t>-2</a:t>
            </a:r>
            <a:r>
              <a:rPr lang="en-US" sz="1800" dirty="0" smtClean="0">
                <a:solidFill>
                  <a:srgbClr val="000000"/>
                </a:solidFill>
                <a:latin typeface="Century Gothic" pitchFamily="34" charset="0"/>
              </a:rPr>
              <a:t> d</a:t>
            </a:r>
            <a:r>
              <a:rPr lang="en-US" sz="1800" baseline="30000" dirty="0" smtClean="0">
                <a:solidFill>
                  <a:srgbClr val="000000"/>
                </a:solidFill>
                <a:latin typeface="Century Gothic" pitchFamily="34" charset="0"/>
              </a:rPr>
              <a:t>-1</a:t>
            </a:r>
          </a:p>
          <a:p>
            <a:pPr algn="ctr"/>
            <a:r>
              <a:rPr lang="en-US" sz="1800" dirty="0" smtClean="0">
                <a:solidFill>
                  <a:srgbClr val="000000"/>
                </a:solidFill>
                <a:latin typeface="Century Gothic" pitchFamily="34" charset="0"/>
              </a:rPr>
              <a:t>10%</a:t>
            </a:r>
            <a:endParaRPr lang="en-US" sz="1800" dirty="0">
              <a:solidFill>
                <a:srgbClr val="000000"/>
              </a:solidFill>
              <a:latin typeface="Century Gothic" pitchFamily="34" charset="0"/>
            </a:endParaRPr>
          </a:p>
        </p:txBody>
      </p:sp>
      <p:sp>
        <p:nvSpPr>
          <p:cNvPr id="21" name="TextBox 20"/>
          <p:cNvSpPr txBox="1"/>
          <p:nvPr/>
        </p:nvSpPr>
        <p:spPr>
          <a:xfrm>
            <a:off x="6582533" y="4772025"/>
            <a:ext cx="1667443" cy="646331"/>
          </a:xfrm>
          <a:prstGeom prst="rect">
            <a:avLst/>
          </a:prstGeom>
          <a:noFill/>
        </p:spPr>
        <p:txBody>
          <a:bodyPr wrap="none" rtlCol="0">
            <a:spAutoFit/>
          </a:bodyPr>
          <a:lstStyle/>
          <a:p>
            <a:pPr algn="ctr"/>
            <a:r>
              <a:rPr lang="en-US" sz="1800" dirty="0" smtClean="0">
                <a:solidFill>
                  <a:srgbClr val="000000"/>
                </a:solidFill>
                <a:latin typeface="Century Gothic" pitchFamily="34" charset="0"/>
              </a:rPr>
              <a:t>1.3 MJ m</a:t>
            </a:r>
            <a:r>
              <a:rPr lang="en-US" sz="1800" baseline="30000" dirty="0" smtClean="0">
                <a:solidFill>
                  <a:srgbClr val="000000"/>
                </a:solidFill>
                <a:latin typeface="Century Gothic" pitchFamily="34" charset="0"/>
              </a:rPr>
              <a:t>-2</a:t>
            </a:r>
            <a:r>
              <a:rPr lang="en-US" sz="1800" dirty="0" smtClean="0">
                <a:solidFill>
                  <a:srgbClr val="000000"/>
                </a:solidFill>
                <a:latin typeface="Century Gothic" pitchFamily="34" charset="0"/>
              </a:rPr>
              <a:t> d</a:t>
            </a:r>
            <a:r>
              <a:rPr lang="en-US" sz="1800" baseline="30000" dirty="0" smtClean="0">
                <a:solidFill>
                  <a:srgbClr val="000000"/>
                </a:solidFill>
                <a:latin typeface="Century Gothic" pitchFamily="34" charset="0"/>
              </a:rPr>
              <a:t>-1</a:t>
            </a:r>
          </a:p>
          <a:p>
            <a:pPr algn="ctr"/>
            <a:r>
              <a:rPr lang="en-US" sz="1800" dirty="0" smtClean="0">
                <a:solidFill>
                  <a:srgbClr val="000000"/>
                </a:solidFill>
                <a:latin typeface="Century Gothic" pitchFamily="34" charset="0"/>
              </a:rPr>
              <a:t>11%</a:t>
            </a:r>
            <a:endParaRPr lang="en-US" sz="1800" dirty="0">
              <a:solidFill>
                <a:srgbClr val="000000"/>
              </a:solidFill>
              <a:latin typeface="Century Gothic"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cstate="print"/>
          <a:srcRect l="16667" t="15111" r="16667" b="14667"/>
          <a:stretch/>
        </p:blipFill>
        <p:spPr bwMode="auto">
          <a:xfrm>
            <a:off x="0" y="838200"/>
            <a:ext cx="9144000" cy="6019800"/>
          </a:xfrm>
          <a:prstGeom prst="rect">
            <a:avLst/>
          </a:prstGeom>
          <a:noFill/>
          <a:ln w="9525">
            <a:noFill/>
            <a:miter lim="800000"/>
            <a:headEnd/>
            <a:tailEnd/>
          </a:ln>
        </p:spPr>
      </p:pic>
      <p:sp>
        <p:nvSpPr>
          <p:cNvPr id="3" name="标题 1"/>
          <p:cNvSpPr txBox="1">
            <a:spLocks/>
          </p:cNvSpPr>
          <p:nvPr/>
        </p:nvSpPr>
        <p:spPr>
          <a:xfrm>
            <a:off x="457200" y="0"/>
            <a:ext cx="8229600" cy="6397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Validation results (ESI)</a:t>
            </a:r>
            <a:endParaRPr lang="en-US" sz="4000" dirty="0"/>
          </a:p>
        </p:txBody>
      </p:sp>
      <p:sp>
        <p:nvSpPr>
          <p:cNvPr id="4" name="Slide Number Placeholder 3"/>
          <p:cNvSpPr>
            <a:spLocks noGrp="1"/>
          </p:cNvSpPr>
          <p:nvPr>
            <p:ph type="sldNum" sz="quarter" idx="12"/>
          </p:nvPr>
        </p:nvSpPr>
        <p:spPr>
          <a:xfrm>
            <a:off x="6934200" y="6416675"/>
            <a:ext cx="2133600" cy="365125"/>
          </a:xfrm>
        </p:spPr>
        <p:txBody>
          <a:bodyPr/>
          <a:lstStyle>
            <a:lvl1pPr>
              <a:defRPr>
                <a:solidFill>
                  <a:schemeClr val="tx1"/>
                </a:solidFill>
              </a:defRPr>
            </a:lvl1pPr>
          </a:lstStyle>
          <a:p>
            <a:fld id="{09EC9C70-B285-43C0-A4EA-E6873DCDD7EC}" type="slidenum">
              <a:rPr lang="en-US" smtClean="0"/>
              <a:pPr/>
              <a:t>104</a:t>
            </a:fld>
            <a:endParaRPr lang="en-US" dirty="0"/>
          </a:p>
        </p:txBody>
      </p:sp>
      <p:sp>
        <p:nvSpPr>
          <p:cNvPr id="2" name="TextBox 1"/>
          <p:cNvSpPr txBox="1"/>
          <p:nvPr/>
        </p:nvSpPr>
        <p:spPr>
          <a:xfrm>
            <a:off x="0" y="838200"/>
            <a:ext cx="8915400" cy="230832"/>
          </a:xfrm>
          <a:prstGeom prst="rect">
            <a:avLst/>
          </a:prstGeom>
          <a:solidFill>
            <a:schemeClr val="bg1"/>
          </a:solidFill>
        </p:spPr>
        <p:txBody>
          <a:bodyPr wrap="square" rtlCol="0">
            <a:spAutoFit/>
          </a:bodyPr>
          <a:lstStyle/>
          <a:p>
            <a:r>
              <a:rPr lang="en-US" sz="900" dirty="0" smtClean="0"/>
              <a:t>    </a:t>
            </a:r>
            <a:r>
              <a:rPr lang="en-US" sz="900" b="1" dirty="0" smtClean="0"/>
              <a:t>US Drought Monitor (USDM)               USDM Anomaly                                 ESI 2-month                               ESI (Penman) 2-month             NLDAS SM Anomaly                         NLDAS ET Anomaly</a:t>
            </a:r>
            <a:endParaRPr lang="en-US" sz="900" b="1" dirty="0"/>
          </a:p>
        </p:txBody>
      </p:sp>
    </p:spTree>
    <p:extLst>
      <p:ext uri="{BB962C8B-B14F-4D97-AF65-F5344CB8AC3E}">
        <p14:creationId xmlns:p14="http://schemas.microsoft.com/office/powerpoint/2010/main" xmlns="" val="12941604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rotWithShape="1">
          <a:blip r:embed="rId3" cstate="print"/>
          <a:srcRect l="16686" t="15067" r="16686" b="14629"/>
          <a:stretch/>
        </p:blipFill>
        <p:spPr bwMode="auto">
          <a:xfrm>
            <a:off x="0" y="838200"/>
            <a:ext cx="9128072" cy="6019800"/>
          </a:xfrm>
          <a:prstGeom prst="rect">
            <a:avLst/>
          </a:prstGeom>
          <a:noFill/>
          <a:ln w="9525">
            <a:noFill/>
            <a:miter lim="800000"/>
            <a:headEnd/>
            <a:tailEnd/>
          </a:ln>
        </p:spPr>
      </p:pic>
      <p:sp>
        <p:nvSpPr>
          <p:cNvPr id="3" name="标题 1"/>
          <p:cNvSpPr txBox="1">
            <a:spLocks/>
          </p:cNvSpPr>
          <p:nvPr/>
        </p:nvSpPr>
        <p:spPr>
          <a:xfrm>
            <a:off x="457200" y="0"/>
            <a:ext cx="8229600" cy="6397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Validation results (ESI)</a:t>
            </a:r>
            <a:endParaRPr lang="en-US" sz="4000" dirty="0"/>
          </a:p>
        </p:txBody>
      </p:sp>
      <p:sp>
        <p:nvSpPr>
          <p:cNvPr id="4" name="Slide Number Placeholder 3"/>
          <p:cNvSpPr>
            <a:spLocks noGrp="1"/>
          </p:cNvSpPr>
          <p:nvPr>
            <p:ph type="sldNum" sz="quarter" idx="12"/>
          </p:nvPr>
        </p:nvSpPr>
        <p:spPr>
          <a:xfrm>
            <a:off x="6934200" y="6416675"/>
            <a:ext cx="2133600" cy="365125"/>
          </a:xfrm>
        </p:spPr>
        <p:txBody>
          <a:bodyPr/>
          <a:lstStyle>
            <a:lvl1pPr>
              <a:defRPr>
                <a:solidFill>
                  <a:schemeClr val="tx1"/>
                </a:solidFill>
              </a:defRPr>
            </a:lvl1pPr>
          </a:lstStyle>
          <a:p>
            <a:fld id="{09EC9C70-B285-43C0-A4EA-E6873DCDD7EC}" type="slidenum">
              <a:rPr lang="en-US" smtClean="0"/>
              <a:pPr/>
              <a:t>105</a:t>
            </a:fld>
            <a:endParaRPr lang="en-US" dirty="0"/>
          </a:p>
        </p:txBody>
      </p:sp>
      <p:sp>
        <p:nvSpPr>
          <p:cNvPr id="5" name="TextBox 4"/>
          <p:cNvSpPr txBox="1"/>
          <p:nvPr/>
        </p:nvSpPr>
        <p:spPr>
          <a:xfrm>
            <a:off x="0" y="838200"/>
            <a:ext cx="8915400" cy="230832"/>
          </a:xfrm>
          <a:prstGeom prst="rect">
            <a:avLst/>
          </a:prstGeom>
          <a:solidFill>
            <a:schemeClr val="bg1"/>
          </a:solidFill>
        </p:spPr>
        <p:txBody>
          <a:bodyPr wrap="square" rtlCol="0">
            <a:spAutoFit/>
          </a:bodyPr>
          <a:lstStyle/>
          <a:p>
            <a:r>
              <a:rPr lang="en-US" sz="900" dirty="0" smtClean="0"/>
              <a:t>    </a:t>
            </a:r>
            <a:r>
              <a:rPr lang="en-US" sz="900" b="1" dirty="0" smtClean="0"/>
              <a:t>US Drought Monitor (USDM)               USDM Anomaly                                 ESI 2-month                               ESI (Penman) 2-month             NLDAS SM Anomaly                         NLDAS ET Anomaly</a:t>
            </a:r>
            <a:endParaRPr lang="en-US" sz="900" b="1" dirty="0"/>
          </a:p>
        </p:txBody>
      </p:sp>
    </p:spTree>
    <p:extLst>
      <p:ext uri="{BB962C8B-B14F-4D97-AF65-F5344CB8AC3E}">
        <p14:creationId xmlns:p14="http://schemas.microsoft.com/office/powerpoint/2010/main" xmlns="" val="391557578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rotWithShape="1">
          <a:blip r:embed="rId3" cstate="print"/>
          <a:srcRect l="16686" t="15067" r="16686" b="14629"/>
          <a:stretch/>
        </p:blipFill>
        <p:spPr bwMode="auto">
          <a:xfrm>
            <a:off x="15928" y="838200"/>
            <a:ext cx="9128072" cy="6019800"/>
          </a:xfrm>
          <a:prstGeom prst="rect">
            <a:avLst/>
          </a:prstGeom>
          <a:noFill/>
          <a:ln w="9525">
            <a:noFill/>
            <a:miter lim="800000"/>
            <a:headEnd/>
            <a:tailEnd/>
          </a:ln>
        </p:spPr>
      </p:pic>
      <p:sp>
        <p:nvSpPr>
          <p:cNvPr id="3" name="标题 1"/>
          <p:cNvSpPr txBox="1">
            <a:spLocks/>
          </p:cNvSpPr>
          <p:nvPr/>
        </p:nvSpPr>
        <p:spPr>
          <a:xfrm>
            <a:off x="457200" y="0"/>
            <a:ext cx="8229600" cy="6397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Validation results (ESI)</a:t>
            </a:r>
            <a:endParaRPr lang="en-US" sz="4000" dirty="0"/>
          </a:p>
        </p:txBody>
      </p:sp>
      <p:sp>
        <p:nvSpPr>
          <p:cNvPr id="4" name="Slide Number Placeholder 3"/>
          <p:cNvSpPr>
            <a:spLocks noGrp="1"/>
          </p:cNvSpPr>
          <p:nvPr>
            <p:ph type="sldNum" sz="quarter" idx="12"/>
          </p:nvPr>
        </p:nvSpPr>
        <p:spPr>
          <a:xfrm>
            <a:off x="6934200" y="6416675"/>
            <a:ext cx="2133600" cy="365125"/>
          </a:xfrm>
        </p:spPr>
        <p:txBody>
          <a:bodyPr/>
          <a:lstStyle>
            <a:lvl1pPr>
              <a:defRPr>
                <a:solidFill>
                  <a:schemeClr val="tx1"/>
                </a:solidFill>
              </a:defRPr>
            </a:lvl1pPr>
          </a:lstStyle>
          <a:p>
            <a:fld id="{09EC9C70-B285-43C0-A4EA-E6873DCDD7EC}" type="slidenum">
              <a:rPr lang="en-US" smtClean="0"/>
              <a:pPr/>
              <a:t>106</a:t>
            </a:fld>
            <a:endParaRPr lang="en-US" dirty="0"/>
          </a:p>
        </p:txBody>
      </p:sp>
      <p:sp>
        <p:nvSpPr>
          <p:cNvPr id="5" name="TextBox 4"/>
          <p:cNvSpPr txBox="1"/>
          <p:nvPr/>
        </p:nvSpPr>
        <p:spPr>
          <a:xfrm>
            <a:off x="0" y="838200"/>
            <a:ext cx="8915400" cy="230832"/>
          </a:xfrm>
          <a:prstGeom prst="rect">
            <a:avLst/>
          </a:prstGeom>
          <a:solidFill>
            <a:schemeClr val="bg1"/>
          </a:solidFill>
        </p:spPr>
        <p:txBody>
          <a:bodyPr wrap="square" rtlCol="0">
            <a:spAutoFit/>
          </a:bodyPr>
          <a:lstStyle/>
          <a:p>
            <a:r>
              <a:rPr lang="en-US" sz="900" dirty="0" smtClean="0"/>
              <a:t>    </a:t>
            </a:r>
            <a:r>
              <a:rPr lang="en-US" sz="900" b="1" dirty="0" smtClean="0"/>
              <a:t>US Drought Monitor (USDM)               USDM Anomaly                                 ESI 2-month                               ESI (Penman) 2-month             NLDAS SM Anomaly                         NLDAS ET Anomaly</a:t>
            </a:r>
            <a:endParaRPr lang="en-US" sz="900" b="1" dirty="0"/>
          </a:p>
        </p:txBody>
      </p:sp>
    </p:spTree>
    <p:extLst>
      <p:ext uri="{BB962C8B-B14F-4D97-AF65-F5344CB8AC3E}">
        <p14:creationId xmlns:p14="http://schemas.microsoft.com/office/powerpoint/2010/main" xmlns="" val="396489740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6200"/>
            <a:ext cx="8229600" cy="639762"/>
          </a:xfrm>
        </p:spPr>
        <p:txBody>
          <a:bodyPr>
            <a:noAutofit/>
          </a:bodyPr>
          <a:lstStyle/>
          <a:p>
            <a:r>
              <a:rPr lang="en-US" sz="4000" dirty="0" smtClean="0"/>
              <a:t>Validation results (ESI)</a:t>
            </a:r>
            <a:endParaRPr lang="en-US" sz="4000" dirty="0"/>
          </a:p>
        </p:txBody>
      </p:sp>
      <p:pic>
        <p:nvPicPr>
          <p:cNvPr id="8" name="Picture 7"/>
          <p:cNvPicPr>
            <a:picLocks noChangeAspect="1"/>
          </p:cNvPicPr>
          <p:nvPr/>
        </p:nvPicPr>
        <p:blipFill rotWithShape="1">
          <a:blip r:embed="rId3" cstate="print"/>
          <a:srcRect l="-4959" t="2010" r="50702" b="1273"/>
          <a:stretch/>
        </p:blipFill>
        <p:spPr bwMode="auto">
          <a:xfrm>
            <a:off x="0" y="914400"/>
            <a:ext cx="5003074" cy="5943600"/>
          </a:xfrm>
          <a:prstGeom prst="rect">
            <a:avLst/>
          </a:prstGeom>
          <a:solidFill>
            <a:schemeClr val="bg1"/>
          </a:solidFill>
          <a:ln w="9525">
            <a:noFill/>
            <a:miter lim="800000"/>
            <a:headEnd/>
            <a:tailEnd/>
          </a:ln>
        </p:spPr>
      </p:pic>
      <p:pic>
        <p:nvPicPr>
          <p:cNvPr id="9" name="Picture 8"/>
          <p:cNvPicPr>
            <a:picLocks noChangeAspect="1"/>
          </p:cNvPicPr>
          <p:nvPr/>
        </p:nvPicPr>
        <p:blipFill rotWithShape="1">
          <a:blip r:embed="rId3" cstate="print"/>
          <a:srcRect l="66854" t="233" r="-11162" b="1272"/>
          <a:stretch/>
        </p:blipFill>
        <p:spPr bwMode="auto">
          <a:xfrm>
            <a:off x="5208270" y="914400"/>
            <a:ext cx="4011930" cy="5943600"/>
          </a:xfrm>
          <a:prstGeom prst="rect">
            <a:avLst/>
          </a:prstGeom>
          <a:solidFill>
            <a:schemeClr val="bg1"/>
          </a:solidFill>
          <a:ln w="9525">
            <a:noFill/>
            <a:miter lim="800000"/>
            <a:headEnd/>
            <a:tailEnd/>
          </a:ln>
        </p:spPr>
      </p:pic>
      <p:sp>
        <p:nvSpPr>
          <p:cNvPr id="5" name="Slide Number Placeholder 3"/>
          <p:cNvSpPr>
            <a:spLocks noGrp="1"/>
          </p:cNvSpPr>
          <p:nvPr>
            <p:ph type="sldNum" sz="quarter" idx="12"/>
          </p:nvPr>
        </p:nvSpPr>
        <p:spPr>
          <a:xfrm>
            <a:off x="6934200" y="6416675"/>
            <a:ext cx="2133600" cy="365125"/>
          </a:xfrm>
        </p:spPr>
        <p:txBody>
          <a:bodyPr/>
          <a:lstStyle>
            <a:lvl1pPr>
              <a:defRPr>
                <a:solidFill>
                  <a:schemeClr val="tx1"/>
                </a:solidFill>
              </a:defRPr>
            </a:lvl1pPr>
          </a:lstStyle>
          <a:p>
            <a:fld id="{09EC9C70-B285-43C0-A4EA-E6873DCDD7EC}" type="slidenum">
              <a:rPr lang="en-US" smtClean="0"/>
              <a:pPr/>
              <a:t>107</a:t>
            </a:fld>
            <a:endParaRPr lang="en-US" dirty="0"/>
          </a:p>
        </p:txBody>
      </p:sp>
    </p:spTree>
    <p:extLst>
      <p:ext uri="{BB962C8B-B14F-4D97-AF65-F5344CB8AC3E}">
        <p14:creationId xmlns:p14="http://schemas.microsoft.com/office/powerpoint/2010/main" xmlns="" val="96774883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153400" cy="639762"/>
          </a:xfrm>
        </p:spPr>
        <p:txBody>
          <a:bodyPr>
            <a:noAutofit/>
          </a:bodyPr>
          <a:lstStyle/>
          <a:p>
            <a:r>
              <a:rPr lang="en-US" sz="4000" dirty="0"/>
              <a:t>Assumptions and </a:t>
            </a:r>
            <a:r>
              <a:rPr lang="en-US" sz="4000" dirty="0" smtClean="0"/>
              <a:t>Limitations</a:t>
            </a:r>
            <a:endParaRPr lang="en-US" sz="4000" dirty="0"/>
          </a:p>
        </p:txBody>
      </p:sp>
      <p:sp>
        <p:nvSpPr>
          <p:cNvPr id="3" name="内容占位符 2"/>
          <p:cNvSpPr>
            <a:spLocks noGrp="1"/>
          </p:cNvSpPr>
          <p:nvPr>
            <p:ph idx="1"/>
          </p:nvPr>
        </p:nvSpPr>
        <p:spPr>
          <a:xfrm>
            <a:off x="457200" y="1143000"/>
            <a:ext cx="8458200" cy="4983163"/>
          </a:xfrm>
        </p:spPr>
        <p:txBody>
          <a:bodyPr>
            <a:normAutofit lnSpcReduction="10000"/>
          </a:bodyPr>
          <a:lstStyle/>
          <a:p>
            <a:r>
              <a:rPr lang="en-US" dirty="0"/>
              <a:t>It is assumed that following data are available before the ET and drought products are performed: </a:t>
            </a:r>
          </a:p>
          <a:p>
            <a:pPr lvl="1"/>
            <a:r>
              <a:rPr lang="en-US" dirty="0"/>
              <a:t>GOES thermal </a:t>
            </a:r>
            <a:r>
              <a:rPr lang="en-US" dirty="0" smtClean="0"/>
              <a:t>observations</a:t>
            </a:r>
            <a:endParaRPr lang="en-US" dirty="0"/>
          </a:p>
          <a:p>
            <a:pPr lvl="1"/>
            <a:r>
              <a:rPr lang="en-US" dirty="0" smtClean="0"/>
              <a:t>Meteorological data</a:t>
            </a:r>
          </a:p>
          <a:p>
            <a:pPr lvl="1"/>
            <a:r>
              <a:rPr lang="en-US" dirty="0" smtClean="0"/>
              <a:t>VIIRS EVI/NDVI data</a:t>
            </a:r>
          </a:p>
          <a:p>
            <a:r>
              <a:rPr lang="en-US" dirty="0" smtClean="0"/>
              <a:t>GETD ET products will only be available for land pixels that are:</a:t>
            </a:r>
          </a:p>
          <a:p>
            <a:pPr lvl="1"/>
            <a:r>
              <a:rPr lang="en-US" dirty="0" smtClean="0"/>
              <a:t>Snow free</a:t>
            </a:r>
          </a:p>
          <a:p>
            <a:pPr lvl="1"/>
            <a:r>
              <a:rPr lang="en-US" dirty="0" smtClean="0"/>
              <a:t>Cloud free</a:t>
            </a:r>
            <a:endParaRPr lang="en-US" dirty="0"/>
          </a:p>
          <a:p>
            <a:endParaRPr lang="en-US" dirty="0"/>
          </a:p>
        </p:txBody>
      </p:sp>
    </p:spTree>
    <p:extLst>
      <p:ext uri="{BB962C8B-B14F-4D97-AF65-F5344CB8AC3E}">
        <p14:creationId xmlns:p14="http://schemas.microsoft.com/office/powerpoint/2010/main" xmlns="" val="401557971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1143000"/>
          </a:xfrm>
        </p:spPr>
        <p:txBody>
          <a:bodyPr>
            <a:normAutofit fontScale="90000"/>
          </a:bodyPr>
          <a:lstStyle/>
          <a:p>
            <a:r>
              <a:rPr lang="en-US" dirty="0" smtClean="0"/>
              <a:t>Summary - Algorithm Theoretical Basis </a:t>
            </a:r>
            <a:endParaRPr lang="en-US" dirty="0"/>
          </a:p>
        </p:txBody>
      </p:sp>
      <p:sp>
        <p:nvSpPr>
          <p:cNvPr id="3" name="Content Placeholder 2"/>
          <p:cNvSpPr>
            <a:spLocks noGrp="1"/>
          </p:cNvSpPr>
          <p:nvPr>
            <p:ph idx="1"/>
          </p:nvPr>
        </p:nvSpPr>
        <p:spPr>
          <a:xfrm>
            <a:off x="457200" y="1219200"/>
            <a:ext cx="8229600" cy="4906963"/>
          </a:xfrm>
        </p:spPr>
        <p:txBody>
          <a:bodyPr>
            <a:normAutofit/>
          </a:bodyPr>
          <a:lstStyle/>
          <a:p>
            <a:r>
              <a:rPr lang="en-US" dirty="0" smtClean="0"/>
              <a:t>Theoretical description of ALEXI model is given in detail in ATBD</a:t>
            </a:r>
          </a:p>
          <a:p>
            <a:r>
              <a:rPr lang="en-US" dirty="0" smtClean="0"/>
              <a:t>ALEXI ET estimates have been rigorously evaluated in comparison with ground-based data</a:t>
            </a:r>
          </a:p>
          <a:p>
            <a:r>
              <a:rPr lang="en-US" dirty="0" smtClean="0"/>
              <a:t>ALEXI ESI shows good correspondence with standard drought metrics and antecedent precipitation, but can be generated at significantly higher spatial resolution</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457200" y="0"/>
            <a:ext cx="8229600" cy="8382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Times New Roman" pitchFamily="18" charset="0"/>
              </a:rPr>
              <a:t>Project Timeline - Year 2</a:t>
            </a:r>
            <a:endParaRPr kumimoji="0" lang="en-US" sz="3600" b="0" i="0" u="none" strike="noStrike" kern="1200" cap="none" spc="0" normalizeH="0" baseline="0" noProof="0" dirty="0">
              <a:ln>
                <a:noFill/>
              </a:ln>
              <a:solidFill>
                <a:schemeClr val="tx1"/>
              </a:solidFill>
              <a:effectLst/>
              <a:uLnTx/>
              <a:uFillTx/>
              <a:latin typeface="+mj-lt"/>
              <a:ea typeface="+mj-ea"/>
              <a:cs typeface="Times New Roman" pitchFamily="18" charset="0"/>
            </a:endParaRPr>
          </a:p>
        </p:txBody>
      </p:sp>
      <p:pic>
        <p:nvPicPr>
          <p:cNvPr id="6" name="Content Placeholder 5" descr="GET-D_2.gif"/>
          <p:cNvPicPr>
            <a:picLocks noGrp="1" noChangeAspect="1"/>
          </p:cNvPicPr>
          <p:nvPr>
            <p:ph idx="1"/>
          </p:nvPr>
        </p:nvPicPr>
        <p:blipFill>
          <a:blip r:embed="rId3" cstate="print"/>
          <a:stretch>
            <a:fillRect/>
          </a:stretch>
        </p:blipFill>
        <p:spPr>
          <a:xfrm>
            <a:off x="76200" y="1371600"/>
            <a:ext cx="8991600" cy="4114800"/>
          </a:xfr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idx="1"/>
          </p:nvPr>
        </p:nvSpPr>
        <p:spPr>
          <a:xfrm>
            <a:off x="838200" y="2057400"/>
            <a:ext cx="7467600" cy="3733800"/>
          </a:xfrm>
        </p:spPr>
        <p:txBody>
          <a:bodyPr>
            <a:normAutofit lnSpcReduction="10000"/>
          </a:bodyPr>
          <a:lstStyle/>
          <a:p>
            <a:pPr algn="ctr">
              <a:buFont typeface="Symbol" pitchFamily="18" charset="2"/>
              <a:buNone/>
              <a:defRPr/>
            </a:pPr>
            <a:r>
              <a:rPr lang="en-US" sz="4000" b="1" dirty="0" smtClean="0">
                <a:latin typeface="Book Antiqua" pitchFamily="18" charset="0"/>
              </a:rPr>
              <a:t>Section 5 –</a:t>
            </a:r>
          </a:p>
          <a:p>
            <a:pPr algn="ctr">
              <a:buFont typeface="Symbol" pitchFamily="18" charset="2"/>
              <a:buNone/>
              <a:defRPr/>
            </a:pPr>
            <a:r>
              <a:rPr lang="en-US" sz="4000" b="1" dirty="0" smtClean="0">
                <a:latin typeface="Book Antiqua" pitchFamily="18" charset="0"/>
              </a:rPr>
              <a:t>Software Architecture and Interface</a:t>
            </a: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Presented by</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 </a:t>
            </a:r>
            <a:r>
              <a:rPr lang="en-US" b="1" dirty="0" err="1" smtClean="0">
                <a:latin typeface="Book Antiqua" pitchFamily="18" charset="0"/>
              </a:rPr>
              <a:t>Zhengpeng</a:t>
            </a:r>
            <a:r>
              <a:rPr lang="en-US" b="1" dirty="0" smtClean="0">
                <a:latin typeface="Book Antiqua" pitchFamily="18" charset="0"/>
              </a:rPr>
              <a:t> Li (STAR/CICS)</a:t>
            </a:r>
          </a:p>
        </p:txBody>
      </p:sp>
    </p:spTree>
    <p:extLst>
      <p:ext uri="{BB962C8B-B14F-4D97-AF65-F5344CB8AC3E}">
        <p14:creationId xmlns:p14="http://schemas.microsoft.com/office/powerpoint/2010/main" xmlns="" val="250238150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0"/>
            <a:ext cx="8458200" cy="1143000"/>
          </a:xfrm>
        </p:spPr>
        <p:txBody>
          <a:bodyPr>
            <a:noAutofit/>
          </a:bodyPr>
          <a:lstStyle/>
          <a:p>
            <a:r>
              <a:rPr lang="en-US" sz="4000" dirty="0"/>
              <a:t>Software Architecture and </a:t>
            </a:r>
            <a:r>
              <a:rPr lang="en-US" sz="4000" dirty="0" smtClean="0"/>
              <a:t>Interface</a:t>
            </a:r>
            <a:endParaRPr lang="en-US" sz="4000" dirty="0"/>
          </a:p>
        </p:txBody>
      </p:sp>
      <p:sp>
        <p:nvSpPr>
          <p:cNvPr id="3" name="内容占位符 2"/>
          <p:cNvSpPr>
            <a:spLocks noGrp="1"/>
          </p:cNvSpPr>
          <p:nvPr>
            <p:ph idx="1"/>
          </p:nvPr>
        </p:nvSpPr>
        <p:spPr/>
        <p:txBody>
          <a:bodyPr/>
          <a:lstStyle/>
          <a:p>
            <a:pPr>
              <a:spcAft>
                <a:spcPts val="600"/>
              </a:spcAft>
            </a:pPr>
            <a:r>
              <a:rPr lang="en-US" dirty="0" smtClean="0"/>
              <a:t>Software architecture</a:t>
            </a:r>
          </a:p>
          <a:p>
            <a:pPr>
              <a:spcAft>
                <a:spcPts val="600"/>
              </a:spcAft>
            </a:pPr>
            <a:r>
              <a:rPr lang="en-US" dirty="0" smtClean="0"/>
              <a:t>System </a:t>
            </a:r>
            <a:r>
              <a:rPr lang="en-US" dirty="0"/>
              <a:t>overview</a:t>
            </a:r>
          </a:p>
          <a:p>
            <a:pPr lvl="1">
              <a:spcAft>
                <a:spcPts val="600"/>
              </a:spcAft>
            </a:pPr>
            <a:r>
              <a:rPr lang="en-US" dirty="0"/>
              <a:t>System design</a:t>
            </a:r>
          </a:p>
          <a:p>
            <a:pPr lvl="1">
              <a:spcAft>
                <a:spcPts val="600"/>
              </a:spcAft>
            </a:pPr>
            <a:r>
              <a:rPr lang="en-US" dirty="0"/>
              <a:t>System input/output</a:t>
            </a:r>
          </a:p>
          <a:p>
            <a:endParaRPr lang="en-US" dirty="0"/>
          </a:p>
        </p:txBody>
      </p:sp>
    </p:spTree>
    <p:extLst>
      <p:ext uri="{BB962C8B-B14F-4D97-AF65-F5344CB8AC3E}">
        <p14:creationId xmlns:p14="http://schemas.microsoft.com/office/powerpoint/2010/main" xmlns="" val="297994027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r>
              <a:rPr lang="en-US" sz="4000" dirty="0" smtClean="0"/>
              <a:t>Software Architecture</a:t>
            </a:r>
            <a:endParaRPr lang="en-US" sz="4000" dirty="0"/>
          </a:p>
        </p:txBody>
      </p:sp>
      <p:graphicFrame>
        <p:nvGraphicFramePr>
          <p:cNvPr id="5" name="Content Placeholder 4"/>
          <p:cNvGraphicFramePr>
            <a:graphicFrameLocks noGrp="1"/>
          </p:cNvGraphicFramePr>
          <p:nvPr>
            <p:ph idx="1"/>
          </p:nvPr>
        </p:nvGraphicFramePr>
        <p:xfrm>
          <a:off x="457200" y="1219200"/>
          <a:ext cx="8229600" cy="5059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a:xfrm>
            <a:off x="838200" y="76200"/>
            <a:ext cx="7543800" cy="838200"/>
          </a:xfrm>
        </p:spPr>
        <p:txBody>
          <a:bodyPr>
            <a:normAutofit/>
          </a:bodyPr>
          <a:lstStyle/>
          <a:p>
            <a:r>
              <a:rPr lang="en-US" sz="4000" dirty="0" smtClean="0"/>
              <a:t> Software Architecture</a:t>
            </a:r>
          </a:p>
        </p:txBody>
      </p:sp>
      <p:sp>
        <p:nvSpPr>
          <p:cNvPr id="192516" name="Rectangle 7"/>
          <p:cNvSpPr>
            <a:spLocks noChangeArrowheads="1"/>
          </p:cNvSpPr>
          <p:nvPr/>
        </p:nvSpPr>
        <p:spPr bwMode="auto">
          <a:xfrm>
            <a:off x="914400" y="1905000"/>
            <a:ext cx="2971800" cy="762000"/>
          </a:xfrm>
          <a:prstGeom prst="rect">
            <a:avLst/>
          </a:prstGeom>
          <a:solidFill>
            <a:schemeClr val="accent5">
              <a:lumMod val="60000"/>
              <a:lumOff val="40000"/>
            </a:schemeClr>
          </a:solidFill>
          <a:ln w="57150">
            <a:noFill/>
            <a:miter lim="800000"/>
            <a:headEnd type="none" w="sm" len="sm"/>
            <a:tailEnd type="none" w="sm" len="sm"/>
          </a:ln>
        </p:spPr>
        <p:txBody>
          <a:bodyPr wrap="none" anchor="ctr"/>
          <a:lstStyle/>
          <a:p>
            <a:endParaRPr lang="en-US"/>
          </a:p>
        </p:txBody>
      </p:sp>
      <p:sp>
        <p:nvSpPr>
          <p:cNvPr id="192517" name="Text Box 8"/>
          <p:cNvSpPr txBox="1">
            <a:spLocks noChangeArrowheads="1"/>
          </p:cNvSpPr>
          <p:nvPr/>
        </p:nvSpPr>
        <p:spPr bwMode="auto">
          <a:xfrm>
            <a:off x="1066800" y="2057400"/>
            <a:ext cx="2667000" cy="457200"/>
          </a:xfrm>
          <a:prstGeom prst="rect">
            <a:avLst/>
          </a:prstGeom>
          <a:noFill/>
          <a:ln w="12700">
            <a:noFill/>
            <a:miter lim="800000"/>
            <a:headEnd type="none" w="sm" len="sm"/>
            <a:tailEnd type="none" w="sm" len="sm"/>
          </a:ln>
        </p:spPr>
        <p:txBody>
          <a:bodyPr>
            <a:spAutoFit/>
          </a:bodyPr>
          <a:lstStyle/>
          <a:p>
            <a:pPr algn="ctr">
              <a:spcBef>
                <a:spcPct val="50000"/>
              </a:spcBef>
            </a:pPr>
            <a:r>
              <a:rPr lang="en-US" b="1"/>
              <a:t>Context Layer - 0</a:t>
            </a:r>
          </a:p>
        </p:txBody>
      </p:sp>
      <p:sp>
        <p:nvSpPr>
          <p:cNvPr id="192518" name="Rectangle 9"/>
          <p:cNvSpPr>
            <a:spLocks noChangeArrowheads="1"/>
          </p:cNvSpPr>
          <p:nvPr/>
        </p:nvSpPr>
        <p:spPr bwMode="auto">
          <a:xfrm>
            <a:off x="4876800" y="1981200"/>
            <a:ext cx="3429000" cy="609600"/>
          </a:xfrm>
          <a:prstGeom prst="rect">
            <a:avLst/>
          </a:prstGeom>
          <a:solidFill>
            <a:srgbClr val="F8F8F8"/>
          </a:solidFill>
          <a:ln w="12700">
            <a:noFill/>
            <a:miter lim="800000"/>
            <a:headEnd type="none" w="sm" len="sm"/>
            <a:tailEnd type="none" w="sm" len="sm"/>
          </a:ln>
        </p:spPr>
        <p:txBody>
          <a:bodyPr wrap="none" anchor="ctr"/>
          <a:lstStyle/>
          <a:p>
            <a:endParaRPr lang="en-US"/>
          </a:p>
        </p:txBody>
      </p:sp>
      <p:sp>
        <p:nvSpPr>
          <p:cNvPr id="192519" name="Text Box 10"/>
          <p:cNvSpPr txBox="1">
            <a:spLocks noChangeArrowheads="1"/>
          </p:cNvSpPr>
          <p:nvPr/>
        </p:nvSpPr>
        <p:spPr bwMode="auto">
          <a:xfrm>
            <a:off x="5257800" y="2082800"/>
            <a:ext cx="2590800" cy="396875"/>
          </a:xfrm>
          <a:prstGeom prst="rect">
            <a:avLst/>
          </a:prstGeom>
          <a:noFill/>
          <a:ln w="12700">
            <a:noFill/>
            <a:miter lim="800000"/>
            <a:headEnd type="none" w="sm" len="sm"/>
            <a:tailEnd type="none" w="sm" len="sm"/>
          </a:ln>
        </p:spPr>
        <p:txBody>
          <a:bodyPr>
            <a:spAutoFit/>
          </a:bodyPr>
          <a:lstStyle/>
          <a:p>
            <a:pPr algn="ctr">
              <a:spcBef>
                <a:spcPct val="50000"/>
              </a:spcBef>
            </a:pPr>
            <a:r>
              <a:rPr lang="en-US" sz="2000" b="1">
                <a:latin typeface="Arial" charset="0"/>
              </a:rPr>
              <a:t>External Interfaces</a:t>
            </a:r>
          </a:p>
        </p:txBody>
      </p:sp>
      <p:sp>
        <p:nvSpPr>
          <p:cNvPr id="192520" name="AutoShape 11"/>
          <p:cNvSpPr>
            <a:spLocks noChangeArrowheads="1"/>
          </p:cNvSpPr>
          <p:nvPr/>
        </p:nvSpPr>
        <p:spPr bwMode="auto">
          <a:xfrm>
            <a:off x="3886200" y="2057400"/>
            <a:ext cx="1143000" cy="457200"/>
          </a:xfrm>
          <a:prstGeom prst="leftArrow">
            <a:avLst>
              <a:gd name="adj1" fmla="val 50000"/>
              <a:gd name="adj2" fmla="val 62500"/>
            </a:avLst>
          </a:prstGeom>
          <a:solidFill>
            <a:srgbClr val="F8F8F8"/>
          </a:solidFill>
          <a:ln w="12700">
            <a:noFill/>
            <a:miter lim="800000"/>
            <a:headEnd type="none" w="sm" len="sm"/>
            <a:tailEnd type="none" w="sm" len="sm"/>
          </a:ln>
        </p:spPr>
        <p:txBody>
          <a:bodyPr wrap="none" anchor="ctr"/>
          <a:lstStyle/>
          <a:p>
            <a:endParaRPr lang="en-US"/>
          </a:p>
        </p:txBody>
      </p:sp>
      <p:sp>
        <p:nvSpPr>
          <p:cNvPr id="192521" name="Rectangle 12"/>
          <p:cNvSpPr>
            <a:spLocks noChangeArrowheads="1"/>
          </p:cNvSpPr>
          <p:nvPr/>
        </p:nvSpPr>
        <p:spPr bwMode="auto">
          <a:xfrm>
            <a:off x="914400" y="2971800"/>
            <a:ext cx="2971800" cy="762000"/>
          </a:xfrm>
          <a:prstGeom prst="rect">
            <a:avLst/>
          </a:prstGeom>
          <a:solidFill>
            <a:schemeClr val="accent5">
              <a:lumMod val="60000"/>
              <a:lumOff val="40000"/>
            </a:schemeClr>
          </a:solidFill>
          <a:ln w="57150">
            <a:noFill/>
            <a:miter lim="800000"/>
            <a:headEnd type="none" w="sm" len="sm"/>
            <a:tailEnd type="none" w="sm" len="sm"/>
          </a:ln>
        </p:spPr>
        <p:txBody>
          <a:bodyPr wrap="none" anchor="ctr"/>
          <a:lstStyle/>
          <a:p>
            <a:endParaRPr lang="en-US"/>
          </a:p>
        </p:txBody>
      </p:sp>
      <p:sp>
        <p:nvSpPr>
          <p:cNvPr id="192522" name="Text Box 13"/>
          <p:cNvSpPr txBox="1">
            <a:spLocks noChangeArrowheads="1"/>
          </p:cNvSpPr>
          <p:nvPr/>
        </p:nvSpPr>
        <p:spPr bwMode="auto">
          <a:xfrm>
            <a:off x="1181100" y="3124200"/>
            <a:ext cx="2438400" cy="457200"/>
          </a:xfrm>
          <a:prstGeom prst="rect">
            <a:avLst/>
          </a:prstGeom>
          <a:noFill/>
          <a:ln w="12700">
            <a:noFill/>
            <a:miter lim="800000"/>
            <a:headEnd type="none" w="sm" len="sm"/>
            <a:tailEnd type="none" w="sm" len="sm"/>
          </a:ln>
        </p:spPr>
        <p:txBody>
          <a:bodyPr>
            <a:spAutoFit/>
          </a:bodyPr>
          <a:lstStyle/>
          <a:p>
            <a:pPr algn="ctr">
              <a:spcBef>
                <a:spcPct val="50000"/>
              </a:spcBef>
            </a:pPr>
            <a:r>
              <a:rPr lang="en-US" b="1"/>
              <a:t>System Layer - 1</a:t>
            </a:r>
          </a:p>
        </p:txBody>
      </p:sp>
      <p:sp>
        <p:nvSpPr>
          <p:cNvPr id="192523" name="Rectangle 14"/>
          <p:cNvSpPr>
            <a:spLocks noChangeArrowheads="1"/>
          </p:cNvSpPr>
          <p:nvPr/>
        </p:nvSpPr>
        <p:spPr bwMode="auto">
          <a:xfrm>
            <a:off x="4876800" y="3048000"/>
            <a:ext cx="3429000" cy="609600"/>
          </a:xfrm>
          <a:prstGeom prst="rect">
            <a:avLst/>
          </a:prstGeom>
          <a:solidFill>
            <a:srgbClr val="F8F8F8"/>
          </a:solidFill>
          <a:ln w="12700">
            <a:noFill/>
            <a:miter lim="800000"/>
            <a:headEnd type="none" w="sm" len="sm"/>
            <a:tailEnd type="none" w="sm" len="sm"/>
          </a:ln>
        </p:spPr>
        <p:txBody>
          <a:bodyPr wrap="none" anchor="ctr"/>
          <a:lstStyle/>
          <a:p>
            <a:endParaRPr lang="en-US"/>
          </a:p>
        </p:txBody>
      </p:sp>
      <p:sp>
        <p:nvSpPr>
          <p:cNvPr id="192524" name="Text Box 15"/>
          <p:cNvSpPr txBox="1">
            <a:spLocks noChangeArrowheads="1"/>
          </p:cNvSpPr>
          <p:nvPr/>
        </p:nvSpPr>
        <p:spPr bwMode="auto">
          <a:xfrm>
            <a:off x="4953000" y="3124200"/>
            <a:ext cx="3200400" cy="396875"/>
          </a:xfrm>
          <a:prstGeom prst="rect">
            <a:avLst/>
          </a:prstGeom>
          <a:noFill/>
          <a:ln w="12700">
            <a:noFill/>
            <a:miter lim="800000"/>
            <a:headEnd type="none" w="sm" len="sm"/>
            <a:tailEnd type="none" w="sm" len="sm"/>
          </a:ln>
        </p:spPr>
        <p:txBody>
          <a:bodyPr>
            <a:spAutoFit/>
          </a:bodyPr>
          <a:lstStyle/>
          <a:p>
            <a:pPr algn="ctr">
              <a:spcBef>
                <a:spcPct val="50000"/>
              </a:spcBef>
            </a:pPr>
            <a:r>
              <a:rPr lang="en-US" sz="2000" b="1">
                <a:latin typeface="Arial" charset="0"/>
              </a:rPr>
              <a:t>Flows Between Units</a:t>
            </a:r>
          </a:p>
        </p:txBody>
      </p:sp>
      <p:sp>
        <p:nvSpPr>
          <p:cNvPr id="192525" name="AutoShape 16"/>
          <p:cNvSpPr>
            <a:spLocks noChangeArrowheads="1"/>
          </p:cNvSpPr>
          <p:nvPr/>
        </p:nvSpPr>
        <p:spPr bwMode="auto">
          <a:xfrm>
            <a:off x="3886200" y="3124200"/>
            <a:ext cx="1143000" cy="457200"/>
          </a:xfrm>
          <a:prstGeom prst="leftArrow">
            <a:avLst>
              <a:gd name="adj1" fmla="val 50000"/>
              <a:gd name="adj2" fmla="val 62500"/>
            </a:avLst>
          </a:prstGeom>
          <a:solidFill>
            <a:srgbClr val="F8F8F8"/>
          </a:solidFill>
          <a:ln w="12700">
            <a:noFill/>
            <a:miter lim="800000"/>
            <a:headEnd type="none" w="sm" len="sm"/>
            <a:tailEnd type="none" w="sm" len="sm"/>
          </a:ln>
        </p:spPr>
        <p:txBody>
          <a:bodyPr wrap="none" anchor="ctr"/>
          <a:lstStyle/>
          <a:p>
            <a:endParaRPr lang="en-US"/>
          </a:p>
        </p:txBody>
      </p:sp>
      <p:sp>
        <p:nvSpPr>
          <p:cNvPr id="192526" name="Line 17"/>
          <p:cNvSpPr>
            <a:spLocks noChangeShapeType="1"/>
          </p:cNvSpPr>
          <p:nvPr/>
        </p:nvSpPr>
        <p:spPr bwMode="auto">
          <a:xfrm>
            <a:off x="2438400" y="2514600"/>
            <a:ext cx="0" cy="609600"/>
          </a:xfrm>
          <a:prstGeom prst="line">
            <a:avLst/>
          </a:prstGeom>
          <a:noFill/>
          <a:ln w="76200">
            <a:solidFill>
              <a:schemeClr val="tx1"/>
            </a:solidFill>
            <a:round/>
            <a:headEnd/>
            <a:tailEnd type="triangle" w="med" len="med"/>
          </a:ln>
        </p:spPr>
        <p:txBody>
          <a:bodyPr/>
          <a:lstStyle/>
          <a:p>
            <a:endParaRPr lang="en-US"/>
          </a:p>
        </p:txBody>
      </p:sp>
      <p:sp>
        <p:nvSpPr>
          <p:cNvPr id="192527" name="Rectangle 18"/>
          <p:cNvSpPr>
            <a:spLocks noChangeArrowheads="1"/>
          </p:cNvSpPr>
          <p:nvPr/>
        </p:nvSpPr>
        <p:spPr bwMode="auto">
          <a:xfrm>
            <a:off x="914400" y="4038600"/>
            <a:ext cx="2971800" cy="762000"/>
          </a:xfrm>
          <a:prstGeom prst="rect">
            <a:avLst/>
          </a:prstGeom>
          <a:solidFill>
            <a:schemeClr val="accent5">
              <a:lumMod val="60000"/>
              <a:lumOff val="40000"/>
            </a:schemeClr>
          </a:solidFill>
          <a:ln w="57150">
            <a:noFill/>
            <a:miter lim="800000"/>
            <a:headEnd type="none" w="sm" len="sm"/>
            <a:tailEnd type="none" w="sm" len="sm"/>
          </a:ln>
        </p:spPr>
        <p:txBody>
          <a:bodyPr wrap="none" anchor="ctr"/>
          <a:lstStyle/>
          <a:p>
            <a:endParaRPr lang="en-US"/>
          </a:p>
        </p:txBody>
      </p:sp>
      <p:sp>
        <p:nvSpPr>
          <p:cNvPr id="192528" name="Text Box 19"/>
          <p:cNvSpPr txBox="1">
            <a:spLocks noChangeArrowheads="1"/>
          </p:cNvSpPr>
          <p:nvPr/>
        </p:nvSpPr>
        <p:spPr bwMode="auto">
          <a:xfrm>
            <a:off x="1193800" y="4191000"/>
            <a:ext cx="2438400" cy="457200"/>
          </a:xfrm>
          <a:prstGeom prst="rect">
            <a:avLst/>
          </a:prstGeom>
          <a:noFill/>
          <a:ln w="12700">
            <a:noFill/>
            <a:miter lim="800000"/>
            <a:headEnd type="none" w="sm" len="sm"/>
            <a:tailEnd type="none" w="sm" len="sm"/>
          </a:ln>
        </p:spPr>
        <p:txBody>
          <a:bodyPr>
            <a:spAutoFit/>
          </a:bodyPr>
          <a:lstStyle/>
          <a:p>
            <a:pPr algn="ctr">
              <a:spcBef>
                <a:spcPct val="50000"/>
              </a:spcBef>
            </a:pPr>
            <a:r>
              <a:rPr lang="en-US" b="1"/>
              <a:t>Unit Layer - 2</a:t>
            </a:r>
          </a:p>
        </p:txBody>
      </p:sp>
      <p:sp>
        <p:nvSpPr>
          <p:cNvPr id="192529" name="Rectangle 20"/>
          <p:cNvSpPr>
            <a:spLocks noChangeArrowheads="1"/>
          </p:cNvSpPr>
          <p:nvPr/>
        </p:nvSpPr>
        <p:spPr bwMode="auto">
          <a:xfrm>
            <a:off x="4876800" y="4114800"/>
            <a:ext cx="3429000" cy="609600"/>
          </a:xfrm>
          <a:prstGeom prst="rect">
            <a:avLst/>
          </a:prstGeom>
          <a:solidFill>
            <a:srgbClr val="F8F8F8"/>
          </a:solidFill>
          <a:ln w="12700">
            <a:noFill/>
            <a:miter lim="800000"/>
            <a:headEnd type="none" w="sm" len="sm"/>
            <a:tailEnd type="none" w="sm" len="sm"/>
          </a:ln>
        </p:spPr>
        <p:txBody>
          <a:bodyPr wrap="none" anchor="ctr"/>
          <a:lstStyle/>
          <a:p>
            <a:endParaRPr lang="en-US"/>
          </a:p>
        </p:txBody>
      </p:sp>
      <p:sp>
        <p:nvSpPr>
          <p:cNvPr id="192530" name="Text Box 21"/>
          <p:cNvSpPr txBox="1">
            <a:spLocks noChangeArrowheads="1"/>
          </p:cNvSpPr>
          <p:nvPr/>
        </p:nvSpPr>
        <p:spPr bwMode="auto">
          <a:xfrm>
            <a:off x="5257800" y="4229100"/>
            <a:ext cx="2590800" cy="396875"/>
          </a:xfrm>
          <a:prstGeom prst="rect">
            <a:avLst/>
          </a:prstGeom>
          <a:noFill/>
          <a:ln w="12700">
            <a:noFill/>
            <a:miter lim="800000"/>
            <a:headEnd type="none" w="sm" len="sm"/>
            <a:tailEnd type="none" w="sm" len="sm"/>
          </a:ln>
        </p:spPr>
        <p:txBody>
          <a:bodyPr>
            <a:spAutoFit/>
          </a:bodyPr>
          <a:lstStyle/>
          <a:p>
            <a:pPr algn="ctr">
              <a:spcBef>
                <a:spcPct val="50000"/>
              </a:spcBef>
            </a:pPr>
            <a:r>
              <a:rPr lang="en-US" sz="2000" b="1">
                <a:latin typeface="Arial" charset="0"/>
              </a:rPr>
              <a:t>Flows Within Units</a:t>
            </a:r>
          </a:p>
        </p:txBody>
      </p:sp>
      <p:sp>
        <p:nvSpPr>
          <p:cNvPr id="192531" name="AutoShape 22"/>
          <p:cNvSpPr>
            <a:spLocks noChangeArrowheads="1"/>
          </p:cNvSpPr>
          <p:nvPr/>
        </p:nvSpPr>
        <p:spPr bwMode="auto">
          <a:xfrm>
            <a:off x="3886200" y="4191000"/>
            <a:ext cx="1143000" cy="457200"/>
          </a:xfrm>
          <a:prstGeom prst="leftArrow">
            <a:avLst>
              <a:gd name="adj1" fmla="val 50000"/>
              <a:gd name="adj2" fmla="val 62500"/>
            </a:avLst>
          </a:prstGeom>
          <a:solidFill>
            <a:srgbClr val="F8F8F8"/>
          </a:solidFill>
          <a:ln w="12700">
            <a:noFill/>
            <a:miter lim="800000"/>
            <a:headEnd type="none" w="sm" len="sm"/>
            <a:tailEnd type="none" w="sm" len="sm"/>
          </a:ln>
        </p:spPr>
        <p:txBody>
          <a:bodyPr wrap="none" anchor="ctr"/>
          <a:lstStyle/>
          <a:p>
            <a:endParaRPr lang="en-US"/>
          </a:p>
        </p:txBody>
      </p:sp>
      <p:sp>
        <p:nvSpPr>
          <p:cNvPr id="192532" name="Line 23"/>
          <p:cNvSpPr>
            <a:spLocks noChangeShapeType="1"/>
          </p:cNvSpPr>
          <p:nvPr/>
        </p:nvSpPr>
        <p:spPr bwMode="auto">
          <a:xfrm>
            <a:off x="2438400" y="3581400"/>
            <a:ext cx="0" cy="609600"/>
          </a:xfrm>
          <a:prstGeom prst="line">
            <a:avLst/>
          </a:prstGeom>
          <a:noFill/>
          <a:ln w="76200">
            <a:solidFill>
              <a:schemeClr val="tx1"/>
            </a:solidFill>
            <a:round/>
            <a:headEnd/>
            <a:tailEnd type="triangle" w="med" len="med"/>
          </a:ln>
        </p:spPr>
        <p:txBody>
          <a:bodyPr/>
          <a:lstStyle/>
          <a:p>
            <a:endParaRPr lang="en-US"/>
          </a:p>
        </p:txBody>
      </p:sp>
      <p:sp>
        <p:nvSpPr>
          <p:cNvPr id="192533" name="Rectangle 24"/>
          <p:cNvSpPr>
            <a:spLocks noChangeArrowheads="1"/>
          </p:cNvSpPr>
          <p:nvPr/>
        </p:nvSpPr>
        <p:spPr bwMode="auto">
          <a:xfrm>
            <a:off x="914400" y="5105400"/>
            <a:ext cx="2971800" cy="762000"/>
          </a:xfrm>
          <a:prstGeom prst="rect">
            <a:avLst/>
          </a:prstGeom>
          <a:solidFill>
            <a:schemeClr val="accent5">
              <a:lumMod val="60000"/>
              <a:lumOff val="40000"/>
            </a:schemeClr>
          </a:solidFill>
          <a:ln w="57150">
            <a:noFill/>
            <a:miter lim="800000"/>
            <a:headEnd type="none" w="sm" len="sm"/>
            <a:tailEnd type="none" w="sm" len="sm"/>
          </a:ln>
        </p:spPr>
        <p:txBody>
          <a:bodyPr wrap="none" anchor="ctr"/>
          <a:lstStyle/>
          <a:p>
            <a:endParaRPr lang="en-US"/>
          </a:p>
        </p:txBody>
      </p:sp>
      <p:sp>
        <p:nvSpPr>
          <p:cNvPr id="192534" name="Text Box 25"/>
          <p:cNvSpPr txBox="1">
            <a:spLocks noChangeArrowheads="1"/>
          </p:cNvSpPr>
          <p:nvPr/>
        </p:nvSpPr>
        <p:spPr bwMode="auto">
          <a:xfrm>
            <a:off x="1028700" y="5257800"/>
            <a:ext cx="2743200" cy="457200"/>
          </a:xfrm>
          <a:prstGeom prst="rect">
            <a:avLst/>
          </a:prstGeom>
          <a:noFill/>
          <a:ln w="12700">
            <a:noFill/>
            <a:miter lim="800000"/>
            <a:headEnd type="none" w="sm" len="sm"/>
            <a:tailEnd type="none" w="sm" len="sm"/>
          </a:ln>
        </p:spPr>
        <p:txBody>
          <a:bodyPr>
            <a:spAutoFit/>
          </a:bodyPr>
          <a:lstStyle/>
          <a:p>
            <a:pPr algn="ctr">
              <a:spcBef>
                <a:spcPct val="50000"/>
              </a:spcBef>
            </a:pPr>
            <a:r>
              <a:rPr lang="en-US" b="1"/>
              <a:t>Sub-Unit Layer - 3</a:t>
            </a:r>
          </a:p>
        </p:txBody>
      </p:sp>
      <p:sp>
        <p:nvSpPr>
          <p:cNvPr id="192535" name="Rectangle 26"/>
          <p:cNvSpPr>
            <a:spLocks noChangeArrowheads="1"/>
          </p:cNvSpPr>
          <p:nvPr/>
        </p:nvSpPr>
        <p:spPr bwMode="auto">
          <a:xfrm>
            <a:off x="4876800" y="5181600"/>
            <a:ext cx="3429000" cy="609600"/>
          </a:xfrm>
          <a:prstGeom prst="rect">
            <a:avLst/>
          </a:prstGeom>
          <a:solidFill>
            <a:srgbClr val="F8F8F8"/>
          </a:solidFill>
          <a:ln w="12700">
            <a:noFill/>
            <a:miter lim="800000"/>
            <a:headEnd type="none" w="sm" len="sm"/>
            <a:tailEnd type="none" w="sm" len="sm"/>
          </a:ln>
        </p:spPr>
        <p:txBody>
          <a:bodyPr wrap="none" anchor="ctr"/>
          <a:lstStyle/>
          <a:p>
            <a:endParaRPr lang="en-US"/>
          </a:p>
        </p:txBody>
      </p:sp>
      <p:sp>
        <p:nvSpPr>
          <p:cNvPr id="192536" name="Text Box 27"/>
          <p:cNvSpPr txBox="1">
            <a:spLocks noChangeArrowheads="1"/>
          </p:cNvSpPr>
          <p:nvPr/>
        </p:nvSpPr>
        <p:spPr bwMode="auto">
          <a:xfrm>
            <a:off x="4991100" y="5295900"/>
            <a:ext cx="3238500" cy="396875"/>
          </a:xfrm>
          <a:prstGeom prst="rect">
            <a:avLst/>
          </a:prstGeom>
          <a:noFill/>
          <a:ln w="12700">
            <a:noFill/>
            <a:miter lim="800000"/>
            <a:headEnd type="none" w="sm" len="sm"/>
            <a:tailEnd type="none" w="sm" len="sm"/>
          </a:ln>
        </p:spPr>
        <p:txBody>
          <a:bodyPr>
            <a:spAutoFit/>
          </a:bodyPr>
          <a:lstStyle/>
          <a:p>
            <a:pPr algn="ctr">
              <a:spcBef>
                <a:spcPct val="50000"/>
              </a:spcBef>
            </a:pPr>
            <a:r>
              <a:rPr lang="en-US" sz="2000" b="1">
                <a:latin typeface="Arial" charset="0"/>
              </a:rPr>
              <a:t>Flows Within Sub-Units</a:t>
            </a:r>
          </a:p>
        </p:txBody>
      </p:sp>
      <p:sp>
        <p:nvSpPr>
          <p:cNvPr id="192537" name="AutoShape 28"/>
          <p:cNvSpPr>
            <a:spLocks noChangeArrowheads="1"/>
          </p:cNvSpPr>
          <p:nvPr/>
        </p:nvSpPr>
        <p:spPr bwMode="auto">
          <a:xfrm>
            <a:off x="3886200" y="5257800"/>
            <a:ext cx="1143000" cy="457200"/>
          </a:xfrm>
          <a:prstGeom prst="leftArrow">
            <a:avLst>
              <a:gd name="adj1" fmla="val 50000"/>
              <a:gd name="adj2" fmla="val 62500"/>
            </a:avLst>
          </a:prstGeom>
          <a:solidFill>
            <a:srgbClr val="F8F8F8"/>
          </a:solidFill>
          <a:ln w="12700">
            <a:noFill/>
            <a:miter lim="800000"/>
            <a:headEnd type="none" w="sm" len="sm"/>
            <a:tailEnd type="none" w="sm" len="sm"/>
          </a:ln>
        </p:spPr>
        <p:txBody>
          <a:bodyPr wrap="none" anchor="ctr"/>
          <a:lstStyle/>
          <a:p>
            <a:endParaRPr lang="en-US"/>
          </a:p>
        </p:txBody>
      </p:sp>
      <p:sp>
        <p:nvSpPr>
          <p:cNvPr id="192538" name="Line 29"/>
          <p:cNvSpPr>
            <a:spLocks noChangeShapeType="1"/>
          </p:cNvSpPr>
          <p:nvPr/>
        </p:nvSpPr>
        <p:spPr bwMode="auto">
          <a:xfrm>
            <a:off x="2438400" y="4648200"/>
            <a:ext cx="0" cy="609600"/>
          </a:xfrm>
          <a:prstGeom prst="line">
            <a:avLst/>
          </a:prstGeom>
          <a:noFill/>
          <a:ln w="76200">
            <a:solidFill>
              <a:schemeClr val="tx1"/>
            </a:solidFill>
            <a:round/>
            <a:headEnd/>
            <a:tailEnd type="triangle" w="med" len="med"/>
          </a:ln>
        </p:spPr>
        <p:txBody>
          <a:bodyPr/>
          <a:lstStyle/>
          <a:p>
            <a:endParaRPr lang="en-US"/>
          </a:p>
        </p:txBody>
      </p:sp>
      <p:sp>
        <p:nvSpPr>
          <p:cNvPr id="192540" name="Text Box 32"/>
          <p:cNvSpPr txBox="1">
            <a:spLocks noChangeArrowheads="1"/>
          </p:cNvSpPr>
          <p:nvPr/>
        </p:nvSpPr>
        <p:spPr bwMode="auto">
          <a:xfrm>
            <a:off x="3276600" y="6172200"/>
            <a:ext cx="4648200" cy="457200"/>
          </a:xfrm>
          <a:prstGeom prst="rect">
            <a:avLst/>
          </a:prstGeom>
          <a:noFill/>
          <a:ln w="12700">
            <a:noFill/>
            <a:miter lim="800000"/>
            <a:headEnd type="none" w="sm" len="sm"/>
            <a:tailEnd type="none" w="sm" len="sm"/>
          </a:ln>
        </p:spPr>
        <p:txBody>
          <a:bodyPr>
            <a:spAutoFit/>
          </a:bodyPr>
          <a:lstStyle/>
          <a:p>
            <a:pPr>
              <a:spcBef>
                <a:spcPct val="50000"/>
              </a:spcBef>
            </a:pPr>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p:cNvSpPr/>
          <p:nvPr/>
        </p:nvSpPr>
        <p:spPr>
          <a:xfrm>
            <a:off x="3539987" y="3581400"/>
            <a:ext cx="1981200" cy="1828800"/>
          </a:xfrm>
          <a:prstGeom prst="flowChart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Data processing unit</a:t>
            </a:r>
            <a:endParaRPr lang="en-US" sz="2400" dirty="0">
              <a:solidFill>
                <a:schemeClr val="tx1"/>
              </a:solidFill>
            </a:endParaRPr>
          </a:p>
        </p:txBody>
      </p:sp>
      <p:sp>
        <p:nvSpPr>
          <p:cNvPr id="4" name="TextBox 3"/>
          <p:cNvSpPr txBox="1"/>
          <p:nvPr/>
        </p:nvSpPr>
        <p:spPr>
          <a:xfrm>
            <a:off x="568187" y="1219200"/>
            <a:ext cx="2209800" cy="461665"/>
          </a:xfrm>
          <a:prstGeom prst="rect">
            <a:avLst/>
          </a:prstGeom>
          <a:noFill/>
        </p:spPr>
        <p:txBody>
          <a:bodyPr wrap="square" rtlCol="0">
            <a:spAutoFit/>
          </a:bodyPr>
          <a:lstStyle/>
          <a:p>
            <a:r>
              <a:rPr lang="en-US" sz="2400" dirty="0" smtClean="0"/>
              <a:t>External inputs</a:t>
            </a:r>
          </a:p>
        </p:txBody>
      </p:sp>
      <p:sp>
        <p:nvSpPr>
          <p:cNvPr id="5" name="TextBox 4"/>
          <p:cNvSpPr txBox="1"/>
          <p:nvPr/>
        </p:nvSpPr>
        <p:spPr>
          <a:xfrm>
            <a:off x="3387587" y="1143000"/>
            <a:ext cx="2667000" cy="461665"/>
          </a:xfrm>
          <a:prstGeom prst="rect">
            <a:avLst/>
          </a:prstGeom>
          <a:noFill/>
        </p:spPr>
        <p:txBody>
          <a:bodyPr wrap="square" rtlCol="0">
            <a:spAutoFit/>
          </a:bodyPr>
          <a:lstStyle/>
          <a:p>
            <a:r>
              <a:rPr lang="en-US" sz="2400" dirty="0" smtClean="0"/>
              <a:t>Software system</a:t>
            </a:r>
            <a:endParaRPr lang="en-US" sz="2400" dirty="0"/>
          </a:p>
        </p:txBody>
      </p:sp>
      <p:sp>
        <p:nvSpPr>
          <p:cNvPr id="6" name="TextBox 5"/>
          <p:cNvSpPr txBox="1"/>
          <p:nvPr/>
        </p:nvSpPr>
        <p:spPr>
          <a:xfrm>
            <a:off x="3692387" y="1828800"/>
            <a:ext cx="1676400" cy="838200"/>
          </a:xfrm>
          <a:prstGeom prst="rect">
            <a:avLst/>
          </a:prstGeom>
          <a:solidFill>
            <a:schemeClr val="accent6">
              <a:lumMod val="40000"/>
              <a:lumOff val="60000"/>
            </a:schemeClr>
          </a:solidFill>
          <a:ln w="25400">
            <a:solidFill>
              <a:schemeClr val="accent1">
                <a:shade val="50000"/>
              </a:schemeClr>
            </a:solidFill>
          </a:ln>
        </p:spPr>
        <p:txBody>
          <a:bodyPr wrap="square" rtlCol="0">
            <a:spAutoFit/>
          </a:bodyPr>
          <a:lstStyle/>
          <a:p>
            <a:pPr algn="ctr"/>
            <a:r>
              <a:rPr lang="en-US" sz="2400" dirty="0" smtClean="0"/>
              <a:t>ALEXI  model</a:t>
            </a:r>
            <a:endParaRPr lang="en-US" sz="2400" dirty="0"/>
          </a:p>
        </p:txBody>
      </p:sp>
      <p:sp>
        <p:nvSpPr>
          <p:cNvPr id="19" name="Flowchart: Data 18"/>
          <p:cNvSpPr/>
          <p:nvPr/>
        </p:nvSpPr>
        <p:spPr>
          <a:xfrm>
            <a:off x="6816587" y="1981200"/>
            <a:ext cx="1981200" cy="1447800"/>
          </a:xfrm>
          <a:prstGeom prst="flowChartInputOutp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Daily ET product with QC</a:t>
            </a:r>
            <a:endParaRPr lang="en-US" dirty="0">
              <a:solidFill>
                <a:schemeClr val="tx1"/>
              </a:solidFill>
            </a:endParaRPr>
          </a:p>
        </p:txBody>
      </p:sp>
      <p:sp>
        <p:nvSpPr>
          <p:cNvPr id="20" name="Flowchart: Data 19"/>
          <p:cNvSpPr/>
          <p:nvPr/>
        </p:nvSpPr>
        <p:spPr>
          <a:xfrm>
            <a:off x="6816587" y="3657600"/>
            <a:ext cx="1981200" cy="990600"/>
          </a:xfrm>
          <a:prstGeom prst="flowChartInputOutp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ESI product with QC</a:t>
            </a:r>
            <a:endParaRPr lang="en-US" dirty="0">
              <a:solidFill>
                <a:schemeClr val="tx1"/>
              </a:solidFill>
            </a:endParaRPr>
          </a:p>
        </p:txBody>
      </p:sp>
      <p:sp>
        <p:nvSpPr>
          <p:cNvPr id="21" name="TextBox 20"/>
          <p:cNvSpPr txBox="1"/>
          <p:nvPr/>
        </p:nvSpPr>
        <p:spPr>
          <a:xfrm>
            <a:off x="6435587" y="1219200"/>
            <a:ext cx="2438400" cy="461665"/>
          </a:xfrm>
          <a:prstGeom prst="rect">
            <a:avLst/>
          </a:prstGeom>
          <a:noFill/>
        </p:spPr>
        <p:txBody>
          <a:bodyPr wrap="square" rtlCol="0">
            <a:spAutoFit/>
          </a:bodyPr>
          <a:lstStyle/>
          <a:p>
            <a:r>
              <a:rPr lang="en-US" sz="2400" dirty="0" smtClean="0"/>
              <a:t>External outputs</a:t>
            </a:r>
          </a:p>
        </p:txBody>
      </p:sp>
      <p:sp>
        <p:nvSpPr>
          <p:cNvPr id="23" name="Up-Down Arrow 22"/>
          <p:cNvSpPr/>
          <p:nvPr/>
        </p:nvSpPr>
        <p:spPr>
          <a:xfrm>
            <a:off x="4301987" y="2743200"/>
            <a:ext cx="457200" cy="838200"/>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Elbow Connector 25"/>
          <p:cNvCxnSpPr>
            <a:stCxn id="15" idx="3"/>
            <a:endCxn id="19" idx="2"/>
          </p:cNvCxnSpPr>
          <p:nvPr/>
        </p:nvCxnSpPr>
        <p:spPr>
          <a:xfrm flipV="1">
            <a:off x="5521187" y="2705100"/>
            <a:ext cx="1493520" cy="1790700"/>
          </a:xfrm>
          <a:prstGeom prst="bent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15" idx="3"/>
            <a:endCxn id="20" idx="2"/>
          </p:cNvCxnSpPr>
          <p:nvPr/>
        </p:nvCxnSpPr>
        <p:spPr>
          <a:xfrm flipV="1">
            <a:off x="5521187" y="4152900"/>
            <a:ext cx="1493520" cy="342900"/>
          </a:xfrm>
          <a:prstGeom prst="bent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6" name="Flowchart: Data 15"/>
          <p:cNvSpPr/>
          <p:nvPr/>
        </p:nvSpPr>
        <p:spPr>
          <a:xfrm>
            <a:off x="339587" y="1981200"/>
            <a:ext cx="2362200" cy="1008185"/>
          </a:xfrm>
          <a:prstGeom prst="flowChartInputOutp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Satellite-based observations</a:t>
            </a:r>
            <a:endParaRPr lang="en-US" dirty="0">
              <a:solidFill>
                <a:schemeClr val="tx1"/>
              </a:solidFill>
            </a:endParaRPr>
          </a:p>
        </p:txBody>
      </p:sp>
      <p:sp>
        <p:nvSpPr>
          <p:cNvPr id="17" name="Flowchart: Data 16"/>
          <p:cNvSpPr/>
          <p:nvPr/>
        </p:nvSpPr>
        <p:spPr>
          <a:xfrm>
            <a:off x="263387" y="3429000"/>
            <a:ext cx="2141883" cy="927100"/>
          </a:xfrm>
          <a:prstGeom prst="flowChartInputOutp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solidFill>
                  <a:schemeClr val="tx1"/>
                </a:solidFill>
              </a:rPr>
              <a:t>Meteoro</a:t>
            </a:r>
            <a:r>
              <a:rPr lang="en-US" dirty="0" smtClean="0">
                <a:solidFill>
                  <a:schemeClr val="tx1"/>
                </a:solidFill>
              </a:rPr>
              <a:t>-logical data</a:t>
            </a:r>
            <a:endParaRPr lang="en-US" dirty="0">
              <a:solidFill>
                <a:schemeClr val="tx1"/>
              </a:solidFill>
            </a:endParaRPr>
          </a:p>
        </p:txBody>
      </p:sp>
      <p:sp>
        <p:nvSpPr>
          <p:cNvPr id="18" name="Flowchart: Data 17"/>
          <p:cNvSpPr/>
          <p:nvPr/>
        </p:nvSpPr>
        <p:spPr>
          <a:xfrm>
            <a:off x="339587" y="4800600"/>
            <a:ext cx="1752600" cy="713154"/>
          </a:xfrm>
          <a:prstGeom prst="flowChartInputOutp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Ancillary data</a:t>
            </a:r>
            <a:endParaRPr lang="en-US" dirty="0">
              <a:solidFill>
                <a:schemeClr val="tx1"/>
              </a:solidFill>
            </a:endParaRPr>
          </a:p>
        </p:txBody>
      </p:sp>
      <p:cxnSp>
        <p:nvCxnSpPr>
          <p:cNvPr id="47" name="Elbow Connector 46"/>
          <p:cNvCxnSpPr>
            <a:stCxn id="16" idx="5"/>
            <a:endCxn id="15" idx="1"/>
          </p:cNvCxnSpPr>
          <p:nvPr/>
        </p:nvCxnSpPr>
        <p:spPr>
          <a:xfrm>
            <a:off x="2465567" y="2485293"/>
            <a:ext cx="1074420" cy="2010507"/>
          </a:xfrm>
          <a:prstGeom prst="bentConnector3">
            <a:avLst>
              <a:gd name="adj1" fmla="val 35972"/>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a:off x="187187" y="990600"/>
            <a:ext cx="2784613" cy="5562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3158987" y="990600"/>
            <a:ext cx="2784613" cy="5562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6130787" y="990600"/>
            <a:ext cx="2784613" cy="5562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Elbow Connector 107"/>
          <p:cNvCxnSpPr>
            <a:stCxn id="17" idx="5"/>
            <a:endCxn id="15" idx="1"/>
          </p:cNvCxnSpPr>
          <p:nvPr/>
        </p:nvCxnSpPr>
        <p:spPr>
          <a:xfrm>
            <a:off x="2191082" y="3892550"/>
            <a:ext cx="1348905" cy="603250"/>
          </a:xfrm>
          <a:prstGeom prst="bent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18" idx="5"/>
            <a:endCxn id="15" idx="1"/>
          </p:cNvCxnSpPr>
          <p:nvPr/>
        </p:nvCxnSpPr>
        <p:spPr>
          <a:xfrm flipV="1">
            <a:off x="1916927" y="4495800"/>
            <a:ext cx="1623060" cy="661377"/>
          </a:xfrm>
          <a:prstGeom prst="bentConnector3">
            <a:avLst>
              <a:gd name="adj1" fmla="val 58837"/>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2" name="Title 1"/>
          <p:cNvSpPr>
            <a:spLocks noGrp="1"/>
          </p:cNvSpPr>
          <p:nvPr>
            <p:ph type="title"/>
          </p:nvPr>
        </p:nvSpPr>
        <p:spPr>
          <a:xfrm>
            <a:off x="457200" y="0"/>
            <a:ext cx="8229600" cy="1143000"/>
          </a:xfrm>
        </p:spPr>
        <p:txBody>
          <a:bodyPr>
            <a:normAutofit/>
          </a:bodyPr>
          <a:lstStyle/>
          <a:p>
            <a:r>
              <a:rPr lang="en-US" sz="4000" dirty="0" smtClean="0"/>
              <a:t>Context Layer Data Flow</a:t>
            </a:r>
            <a:endParaRPr lang="en-US" sz="4000" dirty="0"/>
          </a:p>
        </p:txBody>
      </p:sp>
      <p:sp>
        <p:nvSpPr>
          <p:cNvPr id="24" name="Flowchart: Data 23"/>
          <p:cNvSpPr/>
          <p:nvPr/>
        </p:nvSpPr>
        <p:spPr>
          <a:xfrm>
            <a:off x="6740387" y="4953000"/>
            <a:ext cx="1981200" cy="1066800"/>
          </a:xfrm>
          <a:prstGeom prst="flowChartInputOutp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Daily radiance and fluxes</a:t>
            </a:r>
          </a:p>
          <a:p>
            <a:pPr algn="ctr"/>
            <a:r>
              <a:rPr lang="en-US" dirty="0" smtClean="0">
                <a:solidFill>
                  <a:schemeClr val="tx1"/>
                </a:solidFill>
              </a:rPr>
              <a:t>With QC</a:t>
            </a:r>
            <a:endParaRPr lang="en-US" dirty="0">
              <a:solidFill>
                <a:schemeClr val="tx1"/>
              </a:solidFill>
            </a:endParaRPr>
          </a:p>
        </p:txBody>
      </p:sp>
      <p:cxnSp>
        <p:nvCxnSpPr>
          <p:cNvPr id="27" name="Elbow Connector 26"/>
          <p:cNvCxnSpPr>
            <a:endCxn id="24" idx="2"/>
          </p:cNvCxnSpPr>
          <p:nvPr/>
        </p:nvCxnSpPr>
        <p:spPr>
          <a:xfrm>
            <a:off x="5597387" y="4495800"/>
            <a:ext cx="1341120" cy="990600"/>
          </a:xfrm>
          <a:prstGeom prst="bent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05800" cy="838200"/>
          </a:xfrm>
        </p:spPr>
        <p:txBody>
          <a:bodyPr>
            <a:normAutofit/>
          </a:bodyPr>
          <a:lstStyle/>
          <a:p>
            <a:r>
              <a:rPr lang="en-US" sz="4000" dirty="0"/>
              <a:t>System Overview – </a:t>
            </a:r>
            <a:r>
              <a:rPr lang="en-US" sz="4000" dirty="0" smtClean="0"/>
              <a:t>System Inputs</a:t>
            </a:r>
            <a:endParaRPr lang="en-US" sz="4000" dirty="0"/>
          </a:p>
        </p:txBody>
      </p:sp>
      <p:graphicFrame>
        <p:nvGraphicFramePr>
          <p:cNvPr id="7" name="Content Placeholder 6"/>
          <p:cNvGraphicFramePr>
            <a:graphicFrameLocks noGrp="1"/>
          </p:cNvGraphicFramePr>
          <p:nvPr>
            <p:ph idx="1"/>
          </p:nvPr>
        </p:nvGraphicFramePr>
        <p:xfrm>
          <a:off x="228601" y="1066800"/>
          <a:ext cx="8686799" cy="5523641"/>
        </p:xfrm>
        <a:graphic>
          <a:graphicData uri="http://schemas.openxmlformats.org/drawingml/2006/table">
            <a:tbl>
              <a:tblPr/>
              <a:tblGrid>
                <a:gridCol w="1747251"/>
                <a:gridCol w="1378766"/>
                <a:gridCol w="1502491"/>
                <a:gridCol w="4058291"/>
              </a:tblGrid>
              <a:tr h="317849">
                <a:tc>
                  <a:txBody>
                    <a:bodyPr/>
                    <a:lstStyle/>
                    <a:p>
                      <a:pPr marL="0" marR="0" algn="ctr">
                        <a:spcBef>
                          <a:spcPts val="0"/>
                        </a:spcBef>
                        <a:spcAft>
                          <a:spcPts val="0"/>
                        </a:spcAft>
                      </a:pPr>
                      <a:r>
                        <a:rPr lang="en-US" sz="2000" b="1" dirty="0">
                          <a:latin typeface="Arial"/>
                          <a:ea typeface="SimSun"/>
                        </a:rPr>
                        <a:t>Name</a:t>
                      </a:r>
                      <a:endParaRPr lang="en-US" sz="1400" b="1" dirty="0">
                        <a:latin typeface="Times New Roman"/>
                        <a:ea typeface="SimSun"/>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dirty="0">
                          <a:latin typeface="Arial"/>
                          <a:ea typeface="SimSun"/>
                        </a:rPr>
                        <a:t>Category</a:t>
                      </a:r>
                      <a:endParaRPr lang="en-US" sz="1400" b="1" dirty="0">
                        <a:latin typeface="Times New Roman"/>
                        <a:ea typeface="SimSun"/>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dirty="0">
                          <a:latin typeface="Arial"/>
                          <a:ea typeface="SimSun"/>
                        </a:rPr>
                        <a:t>Source</a:t>
                      </a:r>
                      <a:endParaRPr lang="en-US" sz="1400" b="1" dirty="0">
                        <a:latin typeface="Times New Roman"/>
                        <a:ea typeface="SimSun"/>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2000" b="1" dirty="0">
                          <a:latin typeface="Arial"/>
                          <a:ea typeface="SimSun"/>
                        </a:rPr>
                        <a:t>Description</a:t>
                      </a:r>
                      <a:endParaRPr lang="en-US" sz="1400" b="1" dirty="0">
                        <a:latin typeface="Times New Roman"/>
                        <a:ea typeface="SimSun"/>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91646">
                <a:tc>
                  <a:txBody>
                    <a:bodyPr/>
                    <a:lstStyle/>
                    <a:p>
                      <a:pPr marL="0" marR="0" algn="ctr" defTabSz="914400" rtl="0" eaLnBrk="1" latinLnBrk="0" hangingPunct="1">
                        <a:spcBef>
                          <a:spcPts val="0"/>
                        </a:spcBef>
                        <a:spcAft>
                          <a:spcPts val="0"/>
                        </a:spcAft>
                      </a:pPr>
                      <a:r>
                        <a:rPr lang="en-US" sz="1400" kern="1200" baseline="0" dirty="0">
                          <a:solidFill>
                            <a:schemeClr val="tx1"/>
                          </a:solidFill>
                          <a:latin typeface="Times New Roman"/>
                          <a:ea typeface="SimSun"/>
                          <a:cs typeface="+mn-cs"/>
                        </a:rPr>
                        <a:t>Brightness temperature</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dirty="0">
                          <a:solidFill>
                            <a:schemeClr val="tx1"/>
                          </a:solidFill>
                          <a:latin typeface="Times New Roman"/>
                          <a:ea typeface="SimSun"/>
                          <a:cs typeface="+mn-cs"/>
                        </a:rPr>
                        <a:t>Satellite observation</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dirty="0" smtClean="0">
                          <a:solidFill>
                            <a:schemeClr val="tx1"/>
                          </a:solidFill>
                          <a:latin typeface="Times New Roman"/>
                          <a:ea typeface="SimSun"/>
                          <a:cs typeface="+mn-cs"/>
                        </a:rPr>
                        <a:t>GOES</a:t>
                      </a:r>
                      <a:endParaRPr lang="en-US" sz="1400" kern="1200" baseline="0" dirty="0">
                        <a:solidFill>
                          <a:schemeClr val="tx1"/>
                        </a:solidFill>
                        <a:latin typeface="Times New Roman"/>
                        <a:ea typeface="SimSun"/>
                        <a:cs typeface="+mn-cs"/>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dirty="0">
                          <a:solidFill>
                            <a:schemeClr val="tx1"/>
                          </a:solidFill>
                          <a:latin typeface="Times New Roman"/>
                          <a:ea typeface="SimSun"/>
                          <a:cs typeface="+mn-cs"/>
                        </a:rPr>
                        <a:t>GOES East/West Imagery; 11micron/3.9 micron </a:t>
                      </a:r>
                      <a:r>
                        <a:rPr lang="en-US" sz="1400" kern="1200" baseline="0" dirty="0" smtClean="0">
                          <a:solidFill>
                            <a:schemeClr val="tx1"/>
                          </a:solidFill>
                          <a:latin typeface="Times New Roman"/>
                          <a:ea typeface="SimSun"/>
                          <a:cs typeface="+mn-cs"/>
                        </a:rPr>
                        <a:t>brightness </a:t>
                      </a:r>
                      <a:r>
                        <a:rPr lang="en-US" sz="1400" kern="1200" baseline="0" dirty="0">
                          <a:solidFill>
                            <a:schemeClr val="tx1"/>
                          </a:solidFill>
                          <a:latin typeface="Times New Roman"/>
                          <a:ea typeface="SimSun"/>
                          <a:cs typeface="+mn-cs"/>
                        </a:rPr>
                        <a:t>temperature</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91646">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Insolation</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dirty="0">
                          <a:solidFill>
                            <a:schemeClr val="tx1"/>
                          </a:solidFill>
                          <a:latin typeface="Times New Roman"/>
                          <a:ea typeface="SimSun"/>
                          <a:cs typeface="+mn-cs"/>
                        </a:rPr>
                        <a:t>Satellite observation</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GSIP</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dirty="0" smtClean="0">
                          <a:solidFill>
                            <a:schemeClr val="tx1"/>
                          </a:solidFill>
                          <a:latin typeface="Times New Roman"/>
                          <a:ea typeface="SimSun"/>
                          <a:cs typeface="+mn-cs"/>
                        </a:rPr>
                        <a:t>GSIP </a:t>
                      </a:r>
                      <a:r>
                        <a:rPr lang="en-US" sz="1400" kern="1200" baseline="0" dirty="0">
                          <a:solidFill>
                            <a:schemeClr val="tx1"/>
                          </a:solidFill>
                          <a:latin typeface="Times New Roman"/>
                          <a:ea typeface="SimSun"/>
                          <a:cs typeface="+mn-cs"/>
                        </a:rPr>
                        <a:t>real time </a:t>
                      </a:r>
                      <a:r>
                        <a:rPr lang="en-US" sz="1400" kern="1200" baseline="0" dirty="0" err="1" smtClean="0">
                          <a:solidFill>
                            <a:schemeClr val="tx1"/>
                          </a:solidFill>
                          <a:latin typeface="Times New Roman"/>
                          <a:ea typeface="SimSun"/>
                          <a:cs typeface="+mn-cs"/>
                        </a:rPr>
                        <a:t>insolation</a:t>
                      </a:r>
                      <a:endParaRPr lang="en-US" sz="1400" kern="1200" baseline="0" dirty="0">
                        <a:solidFill>
                          <a:schemeClr val="tx1"/>
                        </a:solidFill>
                        <a:latin typeface="Times New Roman"/>
                        <a:ea typeface="SimSun"/>
                        <a:cs typeface="+mn-cs"/>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91646">
                <a:tc>
                  <a:txBody>
                    <a:bodyPr/>
                    <a:lstStyle/>
                    <a:p>
                      <a:pPr marL="0" marR="0" algn="ctr" defTabSz="914400" rtl="0" eaLnBrk="1" latinLnBrk="0" hangingPunct="1">
                        <a:spcBef>
                          <a:spcPts val="0"/>
                        </a:spcBef>
                        <a:spcAft>
                          <a:spcPts val="0"/>
                        </a:spcAft>
                      </a:pPr>
                      <a:r>
                        <a:rPr lang="en-US" sz="1400" kern="1200" baseline="0" dirty="0" smtClean="0">
                          <a:solidFill>
                            <a:schemeClr val="tx1"/>
                          </a:solidFill>
                          <a:latin typeface="Times New Roman"/>
                          <a:ea typeface="SimSun"/>
                          <a:cs typeface="+mn-cs"/>
                        </a:rPr>
                        <a:t>Vegetation Index</a:t>
                      </a:r>
                      <a:endParaRPr lang="en-US" sz="1400" kern="1200" baseline="0" dirty="0">
                        <a:solidFill>
                          <a:schemeClr val="tx1"/>
                        </a:solidFill>
                        <a:latin typeface="Times New Roman"/>
                        <a:ea typeface="SimSun"/>
                        <a:cs typeface="+mn-cs"/>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dirty="0">
                          <a:solidFill>
                            <a:schemeClr val="tx1"/>
                          </a:solidFill>
                          <a:latin typeface="Times New Roman"/>
                          <a:ea typeface="SimSun"/>
                          <a:cs typeface="+mn-cs"/>
                        </a:rPr>
                        <a:t>Satellite observation</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dirty="0">
                          <a:solidFill>
                            <a:schemeClr val="tx1"/>
                          </a:solidFill>
                          <a:latin typeface="Times New Roman"/>
                          <a:ea typeface="SimSun"/>
                          <a:cs typeface="+mn-cs"/>
                        </a:rPr>
                        <a:t>VIIRS</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dirty="0" smtClean="0">
                          <a:solidFill>
                            <a:schemeClr val="tx1"/>
                          </a:solidFill>
                          <a:latin typeface="Times New Roman"/>
                          <a:ea typeface="SimSun"/>
                          <a:cs typeface="+mn-cs"/>
                        </a:rPr>
                        <a:t>VIIRS NDVI and EVI</a:t>
                      </a:r>
                      <a:endParaRPr lang="en-US" sz="1400" kern="1200" baseline="0" dirty="0">
                        <a:solidFill>
                          <a:schemeClr val="tx1"/>
                        </a:solidFill>
                        <a:latin typeface="Times New Roman"/>
                        <a:ea typeface="SimSun"/>
                        <a:cs typeface="+mn-cs"/>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91646">
                <a:tc>
                  <a:txBody>
                    <a:bodyPr/>
                    <a:lstStyle/>
                    <a:p>
                      <a:pPr marL="0" marR="0" algn="ctr" defTabSz="914400" rtl="0" eaLnBrk="1" latinLnBrk="0" hangingPunct="1">
                        <a:spcBef>
                          <a:spcPts val="0"/>
                        </a:spcBef>
                        <a:spcAft>
                          <a:spcPts val="0"/>
                        </a:spcAft>
                      </a:pPr>
                      <a:r>
                        <a:rPr lang="en-US" sz="1400" kern="1200" baseline="0" dirty="0">
                          <a:solidFill>
                            <a:schemeClr val="tx1"/>
                          </a:solidFill>
                          <a:latin typeface="Times New Roman"/>
                          <a:ea typeface="SimSun"/>
                          <a:cs typeface="+mn-cs"/>
                        </a:rPr>
                        <a:t>Snow mask</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dirty="0">
                          <a:solidFill>
                            <a:schemeClr val="tx1"/>
                          </a:solidFill>
                          <a:latin typeface="Times New Roman"/>
                          <a:ea typeface="SimSun"/>
                          <a:cs typeface="+mn-cs"/>
                        </a:rPr>
                        <a:t>Satellite observation</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NOAA IMS</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dirty="0" smtClean="0">
                          <a:solidFill>
                            <a:schemeClr val="tx1"/>
                          </a:solidFill>
                          <a:latin typeface="Times New Roman"/>
                          <a:ea typeface="SimSun"/>
                          <a:cs typeface="+mn-cs"/>
                        </a:rPr>
                        <a:t>IMS Daily Northern Hemisphere Snow and Ice Analysis</a:t>
                      </a:r>
                      <a:endParaRPr lang="en-US" sz="1400" kern="1200" baseline="0" dirty="0">
                        <a:solidFill>
                          <a:schemeClr val="tx1"/>
                        </a:solidFill>
                        <a:latin typeface="Times New Roman"/>
                        <a:ea typeface="SimSun"/>
                        <a:cs typeface="+mn-cs"/>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68733">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Air temperature </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Meteorological data</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GFS</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dirty="0">
                          <a:solidFill>
                            <a:schemeClr val="tx1"/>
                          </a:solidFill>
                          <a:latin typeface="Times New Roman"/>
                          <a:ea typeface="SimSun"/>
                          <a:cs typeface="+mn-cs"/>
                        </a:rPr>
                        <a:t>Surface and pressure level profiles</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68733">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Specific humidity</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Meteorological data</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GFS</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dirty="0">
                          <a:solidFill>
                            <a:schemeClr val="tx1"/>
                          </a:solidFill>
                          <a:latin typeface="Times New Roman"/>
                          <a:ea typeface="SimSun"/>
                          <a:cs typeface="+mn-cs"/>
                        </a:rPr>
                        <a:t>Surface and pressure level profiles</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68733">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Geopotential height</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Meteorological data</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GFS</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dirty="0">
                          <a:solidFill>
                            <a:schemeClr val="tx1"/>
                          </a:solidFill>
                          <a:latin typeface="Times New Roman"/>
                          <a:ea typeface="SimSun"/>
                          <a:cs typeface="+mn-cs"/>
                        </a:rPr>
                        <a:t>Surface and pressure level profiles</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68733">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Wind speed</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Meteorological data</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GFS</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dirty="0">
                          <a:solidFill>
                            <a:schemeClr val="tx1"/>
                          </a:solidFill>
                          <a:latin typeface="Times New Roman"/>
                          <a:ea typeface="SimSun"/>
                          <a:cs typeface="+mn-cs"/>
                        </a:rPr>
                        <a:t>Surface </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68733">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Downwelling longwave radiation</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Meteorological data</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a:solidFill>
                            <a:schemeClr val="tx1"/>
                          </a:solidFill>
                          <a:latin typeface="Times New Roman"/>
                          <a:ea typeface="SimSun"/>
                          <a:cs typeface="+mn-cs"/>
                        </a:rPr>
                        <a:t>GFS</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spcBef>
                          <a:spcPts val="0"/>
                        </a:spcBef>
                        <a:spcAft>
                          <a:spcPts val="0"/>
                        </a:spcAft>
                      </a:pPr>
                      <a:r>
                        <a:rPr lang="en-US" sz="1400" kern="1200" baseline="0" dirty="0">
                          <a:solidFill>
                            <a:schemeClr val="tx1"/>
                          </a:solidFill>
                          <a:latin typeface="Times New Roman"/>
                          <a:ea typeface="SimSun"/>
                          <a:cs typeface="+mn-cs"/>
                        </a:rPr>
                        <a:t>Surface</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74615">
                <a:tc>
                  <a:txBody>
                    <a:bodyPr/>
                    <a:lstStyle/>
                    <a:p>
                      <a:pPr marL="0" marR="0" algn="ctr">
                        <a:spcBef>
                          <a:spcPts val="0"/>
                        </a:spcBef>
                        <a:spcAft>
                          <a:spcPts val="0"/>
                        </a:spcAft>
                      </a:pPr>
                      <a:r>
                        <a:rPr lang="en-US" sz="1400" kern="1200" baseline="0" dirty="0">
                          <a:solidFill>
                            <a:schemeClr val="tx1"/>
                          </a:solidFill>
                          <a:latin typeface="Times New Roman"/>
                          <a:ea typeface="SimSun"/>
                          <a:cs typeface="+mn-cs"/>
                        </a:rPr>
                        <a:t>Land </a:t>
                      </a:r>
                      <a:r>
                        <a:rPr lang="en-US" sz="1400" kern="1200" baseline="0" dirty="0" smtClean="0">
                          <a:solidFill>
                            <a:schemeClr val="tx1"/>
                          </a:solidFill>
                          <a:latin typeface="Times New Roman"/>
                          <a:ea typeface="SimSun"/>
                          <a:cs typeface="+mn-cs"/>
                        </a:rPr>
                        <a:t>Cover</a:t>
                      </a:r>
                      <a:endParaRPr lang="en-US" sz="1400" kern="1200" baseline="0" dirty="0">
                        <a:solidFill>
                          <a:schemeClr val="tx1"/>
                        </a:solidFill>
                        <a:latin typeface="Times New Roman"/>
                        <a:ea typeface="SimSun"/>
                        <a:cs typeface="+mn-cs"/>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400" kern="1200" baseline="0" dirty="0">
                          <a:solidFill>
                            <a:schemeClr val="tx1"/>
                          </a:solidFill>
                          <a:latin typeface="Times New Roman"/>
                          <a:ea typeface="SimSun"/>
                          <a:cs typeface="+mn-cs"/>
                        </a:rPr>
                        <a:t>Ancillary data</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400" kern="1200" baseline="0">
                          <a:solidFill>
                            <a:schemeClr val="tx1"/>
                          </a:solidFill>
                          <a:latin typeface="Times New Roman"/>
                          <a:ea typeface="SimSun"/>
                          <a:cs typeface="+mn-cs"/>
                        </a:rPr>
                        <a:t>University of Maryland</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400" kern="1200" baseline="0" dirty="0">
                          <a:solidFill>
                            <a:schemeClr val="tx1"/>
                          </a:solidFill>
                          <a:latin typeface="Times New Roman"/>
                          <a:ea typeface="SimSun"/>
                          <a:cs typeface="+mn-cs"/>
                        </a:rPr>
                        <a:t>Land cover classes in 1km </a:t>
                      </a:r>
                      <a:r>
                        <a:rPr lang="en-US" sz="1400" kern="1200" baseline="0" dirty="0" smtClean="0">
                          <a:solidFill>
                            <a:schemeClr val="tx1"/>
                          </a:solidFill>
                          <a:latin typeface="Times New Roman"/>
                          <a:ea typeface="SimSun"/>
                          <a:cs typeface="+mn-cs"/>
                        </a:rPr>
                        <a:t>resolution (static)</a:t>
                      </a:r>
                      <a:endParaRPr lang="en-US" sz="1400" kern="1200" baseline="0" dirty="0">
                        <a:solidFill>
                          <a:schemeClr val="tx1"/>
                        </a:solidFill>
                        <a:latin typeface="Times New Roman"/>
                        <a:ea typeface="SimSun"/>
                        <a:cs typeface="+mn-cs"/>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74615">
                <a:tc>
                  <a:txBody>
                    <a:bodyPr/>
                    <a:lstStyle/>
                    <a:p>
                      <a:pPr marL="0" marR="0" algn="ctr">
                        <a:spcBef>
                          <a:spcPts val="0"/>
                        </a:spcBef>
                        <a:spcAft>
                          <a:spcPts val="0"/>
                        </a:spcAft>
                      </a:pPr>
                      <a:r>
                        <a:rPr lang="en-US" sz="1400" kern="1200" baseline="0" dirty="0" err="1" smtClean="0">
                          <a:solidFill>
                            <a:schemeClr val="tx1"/>
                          </a:solidFill>
                          <a:latin typeface="Times New Roman"/>
                          <a:ea typeface="SimSun"/>
                          <a:cs typeface="+mn-cs"/>
                        </a:rPr>
                        <a:t>Albedo</a:t>
                      </a:r>
                      <a:r>
                        <a:rPr lang="en-US" sz="1400" kern="1200" baseline="0" dirty="0" smtClean="0">
                          <a:solidFill>
                            <a:schemeClr val="tx1"/>
                          </a:solidFill>
                          <a:latin typeface="Times New Roman"/>
                          <a:ea typeface="SimSun"/>
                          <a:cs typeface="+mn-cs"/>
                        </a:rPr>
                        <a:t> </a:t>
                      </a:r>
                      <a:endParaRPr lang="en-US" sz="1400" kern="1200" baseline="0" dirty="0">
                        <a:solidFill>
                          <a:schemeClr val="tx1"/>
                        </a:solidFill>
                        <a:latin typeface="Times New Roman"/>
                        <a:ea typeface="SimSun"/>
                        <a:cs typeface="+mn-cs"/>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baseline="0" dirty="0" smtClean="0">
                          <a:solidFill>
                            <a:schemeClr val="tx1"/>
                          </a:solidFill>
                          <a:latin typeface="Times New Roman"/>
                          <a:ea typeface="SimSun"/>
                          <a:cs typeface="+mn-cs"/>
                        </a:rPr>
                        <a:t>Ancillary data</a:t>
                      </a:r>
                      <a:endParaRPr lang="en-US" sz="1400" kern="1200" baseline="0" dirty="0">
                        <a:solidFill>
                          <a:schemeClr val="tx1"/>
                        </a:solidFill>
                        <a:latin typeface="Times New Roman"/>
                        <a:ea typeface="SimSun"/>
                        <a:cs typeface="+mn-cs"/>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400" kern="1200" baseline="0" dirty="0" smtClean="0">
                          <a:solidFill>
                            <a:schemeClr val="tx1"/>
                          </a:solidFill>
                          <a:latin typeface="Times New Roman"/>
                          <a:ea typeface="SimSun"/>
                          <a:cs typeface="+mn-cs"/>
                        </a:rPr>
                        <a:t>MODIS</a:t>
                      </a:r>
                      <a:endParaRPr lang="en-US" sz="1400" kern="1200" baseline="0" dirty="0">
                        <a:solidFill>
                          <a:schemeClr val="tx1"/>
                        </a:solidFill>
                        <a:latin typeface="Times New Roman"/>
                        <a:ea typeface="SimSun"/>
                        <a:cs typeface="+mn-cs"/>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400" kern="1200" baseline="0" dirty="0" smtClean="0">
                          <a:solidFill>
                            <a:schemeClr val="tx1"/>
                          </a:solidFill>
                          <a:latin typeface="Times New Roman"/>
                          <a:ea typeface="SimSun"/>
                          <a:cs typeface="+mn-cs"/>
                        </a:rPr>
                        <a:t>Surface </a:t>
                      </a:r>
                      <a:r>
                        <a:rPr lang="en-US" sz="1400" kern="1200" baseline="0" dirty="0" err="1" smtClean="0">
                          <a:solidFill>
                            <a:schemeClr val="tx1"/>
                          </a:solidFill>
                          <a:latin typeface="Times New Roman"/>
                          <a:ea typeface="SimSun"/>
                          <a:cs typeface="+mn-cs"/>
                        </a:rPr>
                        <a:t>Albedo</a:t>
                      </a:r>
                      <a:r>
                        <a:rPr lang="en-US" sz="1400" kern="1200" baseline="0" dirty="0" smtClean="0">
                          <a:solidFill>
                            <a:schemeClr val="tx1"/>
                          </a:solidFill>
                          <a:latin typeface="Times New Roman"/>
                          <a:ea typeface="SimSun"/>
                          <a:cs typeface="+mn-cs"/>
                        </a:rPr>
                        <a:t> from MODIS (static)</a:t>
                      </a:r>
                      <a:endParaRPr lang="en-US" sz="1400" kern="1200" baseline="0" dirty="0">
                        <a:solidFill>
                          <a:schemeClr val="tx1"/>
                        </a:solidFill>
                        <a:latin typeface="Times New Roman"/>
                        <a:ea typeface="SimSun"/>
                        <a:cs typeface="+mn-cs"/>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04273">
                <a:tc>
                  <a:txBody>
                    <a:bodyPr/>
                    <a:lstStyle/>
                    <a:p>
                      <a:pPr marL="0" marR="0" algn="ctr">
                        <a:spcBef>
                          <a:spcPts val="0"/>
                        </a:spcBef>
                        <a:spcAft>
                          <a:spcPts val="0"/>
                        </a:spcAft>
                      </a:pPr>
                      <a:r>
                        <a:rPr lang="en-US" sz="1400" kern="1200" baseline="0" dirty="0" smtClean="0">
                          <a:solidFill>
                            <a:schemeClr val="tx1"/>
                          </a:solidFill>
                          <a:latin typeface="Times New Roman"/>
                          <a:ea typeface="SimSun"/>
                          <a:cs typeface="+mn-cs"/>
                        </a:rPr>
                        <a:t>Clear day </a:t>
                      </a:r>
                      <a:r>
                        <a:rPr lang="en-US" sz="1400" kern="1200" baseline="0" dirty="0" err="1" smtClean="0">
                          <a:solidFill>
                            <a:schemeClr val="tx1"/>
                          </a:solidFill>
                          <a:latin typeface="Times New Roman"/>
                          <a:ea typeface="SimSun"/>
                          <a:cs typeface="+mn-cs"/>
                        </a:rPr>
                        <a:t>insolation</a:t>
                      </a:r>
                      <a:endParaRPr lang="en-US" sz="1400" kern="1200" baseline="0" dirty="0">
                        <a:solidFill>
                          <a:schemeClr val="tx1"/>
                        </a:solidFill>
                        <a:latin typeface="Times New Roman"/>
                        <a:ea typeface="SimSun"/>
                        <a:cs typeface="+mn-cs"/>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baseline="0" dirty="0" smtClean="0">
                          <a:solidFill>
                            <a:schemeClr val="tx1"/>
                          </a:solidFill>
                          <a:latin typeface="Times New Roman"/>
                          <a:ea typeface="SimSun"/>
                          <a:cs typeface="+mn-cs"/>
                        </a:rPr>
                        <a:t>Ancillary data</a:t>
                      </a: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400" kern="1200" baseline="0" dirty="0" smtClean="0">
                          <a:solidFill>
                            <a:schemeClr val="tx1"/>
                          </a:solidFill>
                          <a:latin typeface="Times New Roman"/>
                          <a:ea typeface="SimSun"/>
                          <a:cs typeface="+mn-cs"/>
                        </a:rPr>
                        <a:t>GSIP</a:t>
                      </a:r>
                      <a:endParaRPr lang="en-US" sz="1400" kern="1200" baseline="0" dirty="0">
                        <a:solidFill>
                          <a:schemeClr val="tx1"/>
                        </a:solidFill>
                        <a:latin typeface="Times New Roman"/>
                        <a:ea typeface="SimSun"/>
                        <a:cs typeface="+mn-cs"/>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400" kern="1200" baseline="0" dirty="0" smtClean="0">
                          <a:solidFill>
                            <a:schemeClr val="tx1"/>
                          </a:solidFill>
                          <a:latin typeface="Times New Roman"/>
                          <a:ea typeface="SimSun"/>
                          <a:cs typeface="+mn-cs"/>
                        </a:rPr>
                        <a:t>Clear day </a:t>
                      </a:r>
                      <a:r>
                        <a:rPr lang="en-US" sz="1400" kern="1200" baseline="0" dirty="0" err="1" smtClean="0">
                          <a:solidFill>
                            <a:schemeClr val="tx1"/>
                          </a:solidFill>
                          <a:latin typeface="Times New Roman"/>
                          <a:ea typeface="SimSun"/>
                          <a:cs typeface="+mn-cs"/>
                        </a:rPr>
                        <a:t>insolation</a:t>
                      </a:r>
                      <a:r>
                        <a:rPr lang="en-US" sz="1400" kern="1200" baseline="0" dirty="0" smtClean="0">
                          <a:solidFill>
                            <a:schemeClr val="tx1"/>
                          </a:solidFill>
                          <a:latin typeface="Times New Roman"/>
                          <a:ea typeface="SimSun"/>
                          <a:cs typeface="+mn-cs"/>
                        </a:rPr>
                        <a:t> (static)</a:t>
                      </a:r>
                      <a:endParaRPr lang="en-US" sz="1400" kern="1200" baseline="0" dirty="0">
                        <a:solidFill>
                          <a:schemeClr val="tx1"/>
                        </a:solidFill>
                        <a:latin typeface="Times New Roman"/>
                        <a:ea typeface="SimSun"/>
                        <a:cs typeface="+mn-cs"/>
                      </a:endParaRPr>
                    </a:p>
                  </a:txBody>
                  <a:tcPr marL="58228" marR="58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1143000"/>
          </a:xfrm>
        </p:spPr>
        <p:txBody>
          <a:bodyPr>
            <a:normAutofit/>
          </a:bodyPr>
          <a:lstStyle/>
          <a:p>
            <a:r>
              <a:rPr lang="en-US" sz="4000" dirty="0" smtClean="0"/>
              <a:t>System Overview – System Outputs </a:t>
            </a:r>
            <a:endParaRPr lang="en-US" sz="4000"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表格 2"/>
          <p:cNvGraphicFramePr>
            <a:graphicFrameLocks noGrp="1"/>
          </p:cNvGraphicFramePr>
          <p:nvPr>
            <p:extLst>
              <p:ext uri="{D42A27DB-BD31-4B8C-83A1-F6EECF244321}">
                <p14:modId xmlns:p14="http://schemas.microsoft.com/office/powerpoint/2010/main" xmlns="" val="1113185984"/>
              </p:ext>
            </p:extLst>
          </p:nvPr>
        </p:nvGraphicFramePr>
        <p:xfrm>
          <a:off x="457199" y="1295400"/>
          <a:ext cx="8229601" cy="4952999"/>
        </p:xfrm>
        <a:graphic>
          <a:graphicData uri="http://schemas.openxmlformats.org/drawingml/2006/table">
            <a:tbl>
              <a:tblPr firstRow="1" firstCol="1" lastRow="1" lastCol="1" bandRow="1" bandCol="1">
                <a:tableStyleId>{B301B821-A1FF-4177-AEE7-76D212191A09}</a:tableStyleId>
              </a:tblPr>
              <a:tblGrid>
                <a:gridCol w="1201487"/>
                <a:gridCol w="852689"/>
                <a:gridCol w="2051640"/>
                <a:gridCol w="1589825"/>
                <a:gridCol w="2533960"/>
              </a:tblGrid>
              <a:tr h="805568">
                <a:tc>
                  <a:txBody>
                    <a:bodyPr/>
                    <a:lstStyle/>
                    <a:p>
                      <a:pPr marL="0" marR="0" algn="ctr">
                        <a:spcBef>
                          <a:spcPts val="0"/>
                        </a:spcBef>
                        <a:spcAft>
                          <a:spcPts val="0"/>
                        </a:spcAft>
                      </a:pPr>
                      <a:r>
                        <a:rPr lang="en-US" sz="1800" dirty="0">
                          <a:effectLst/>
                        </a:rPr>
                        <a:t>Variables</a:t>
                      </a:r>
                      <a:endParaRPr lang="en-US" sz="1800" b="1" dirty="0">
                        <a:effectLst/>
                        <a:latin typeface="Times New Roman"/>
                        <a:ea typeface="宋体"/>
                      </a:endParaRPr>
                    </a:p>
                  </a:txBody>
                  <a:tcPr marL="68580" marR="68580" marT="0" marB="0" anchor="ctr"/>
                </a:tc>
                <a:tc>
                  <a:txBody>
                    <a:bodyPr/>
                    <a:lstStyle/>
                    <a:p>
                      <a:pPr marL="0" marR="0" algn="ctr">
                        <a:spcBef>
                          <a:spcPts val="0"/>
                        </a:spcBef>
                        <a:spcAft>
                          <a:spcPts val="0"/>
                        </a:spcAft>
                      </a:pPr>
                      <a:r>
                        <a:rPr lang="en-US" sz="1800" dirty="0">
                          <a:effectLst/>
                        </a:rPr>
                        <a:t>Source</a:t>
                      </a:r>
                      <a:endParaRPr lang="en-US" sz="1800" b="1" dirty="0">
                        <a:effectLst/>
                        <a:latin typeface="Times New Roman"/>
                        <a:ea typeface="宋体"/>
                      </a:endParaRPr>
                    </a:p>
                  </a:txBody>
                  <a:tcPr marL="68580" marR="68580" marT="0" marB="0" anchor="ctr"/>
                </a:tc>
                <a:tc>
                  <a:txBody>
                    <a:bodyPr/>
                    <a:lstStyle/>
                    <a:p>
                      <a:pPr marL="0" marR="0" algn="ctr">
                        <a:spcBef>
                          <a:spcPts val="0"/>
                        </a:spcBef>
                        <a:spcAft>
                          <a:spcPts val="0"/>
                        </a:spcAft>
                      </a:pPr>
                      <a:r>
                        <a:rPr lang="en-US" sz="1800" dirty="0" smtClean="0">
                          <a:effectLst/>
                        </a:rPr>
                        <a:t>Spatial Domain</a:t>
                      </a:r>
                      <a:endParaRPr lang="en-US" sz="1800" b="1" dirty="0">
                        <a:effectLst/>
                        <a:latin typeface="Times New Roman"/>
                        <a:ea typeface="宋体"/>
                      </a:endParaRPr>
                    </a:p>
                  </a:txBody>
                  <a:tcPr marL="68580" marR="68580" marT="0" marB="0" anchor="ctr"/>
                </a:tc>
                <a:tc>
                  <a:txBody>
                    <a:bodyPr/>
                    <a:lstStyle/>
                    <a:p>
                      <a:pPr marL="0" marR="0" algn="ctr">
                        <a:spcBef>
                          <a:spcPts val="0"/>
                        </a:spcBef>
                        <a:spcAft>
                          <a:spcPts val="0"/>
                        </a:spcAft>
                      </a:pPr>
                      <a:r>
                        <a:rPr lang="en-US" sz="1800" dirty="0" smtClean="0">
                          <a:effectLst/>
                        </a:rPr>
                        <a:t>Spatial</a:t>
                      </a:r>
                      <a:r>
                        <a:rPr lang="en-US" sz="1800" baseline="0" dirty="0" smtClean="0">
                          <a:effectLst/>
                        </a:rPr>
                        <a:t> resolution</a:t>
                      </a:r>
                      <a:endParaRPr lang="en-US" sz="1800" b="1" dirty="0">
                        <a:effectLst/>
                        <a:latin typeface="Times New Roman"/>
                        <a:ea typeface="宋体"/>
                      </a:endParaRPr>
                    </a:p>
                  </a:txBody>
                  <a:tcPr marL="68580" marR="68580" marT="0" marB="0" anchor="ctr"/>
                </a:tc>
                <a:tc>
                  <a:txBody>
                    <a:bodyPr/>
                    <a:lstStyle/>
                    <a:p>
                      <a:pPr marL="0" marR="0" algn="ctr">
                        <a:spcBef>
                          <a:spcPts val="0"/>
                        </a:spcBef>
                        <a:spcAft>
                          <a:spcPts val="0"/>
                        </a:spcAft>
                      </a:pPr>
                      <a:r>
                        <a:rPr lang="en-US" sz="1800" dirty="0">
                          <a:effectLst/>
                        </a:rPr>
                        <a:t>Description</a:t>
                      </a:r>
                      <a:endParaRPr lang="en-US" sz="1800" b="1" dirty="0">
                        <a:effectLst/>
                        <a:latin typeface="Times New Roman"/>
                        <a:ea typeface="宋体"/>
                      </a:endParaRPr>
                    </a:p>
                  </a:txBody>
                  <a:tcPr marL="68580" marR="68580" marT="0" marB="0" anchor="ctr"/>
                </a:tc>
              </a:tr>
              <a:tr h="893571">
                <a:tc>
                  <a:txBody>
                    <a:bodyPr/>
                    <a:lstStyle/>
                    <a:p>
                      <a:pPr marL="0" marR="0" algn="ctr">
                        <a:spcBef>
                          <a:spcPts val="0"/>
                        </a:spcBef>
                        <a:spcAft>
                          <a:spcPts val="0"/>
                        </a:spcAft>
                      </a:pPr>
                      <a:r>
                        <a:rPr lang="en-US" sz="1500" dirty="0">
                          <a:effectLst/>
                        </a:rPr>
                        <a:t>ET product with QC </a:t>
                      </a:r>
                      <a:endParaRPr lang="en-US" sz="1500" dirty="0">
                        <a:effectLst/>
                        <a:latin typeface="Times New Roman"/>
                        <a:ea typeface="宋体"/>
                      </a:endParaRPr>
                    </a:p>
                  </a:txBody>
                  <a:tcPr marL="68580" marR="68580" marT="0" marB="0" anchor="ctr"/>
                </a:tc>
                <a:tc>
                  <a:txBody>
                    <a:bodyPr/>
                    <a:lstStyle/>
                    <a:p>
                      <a:pPr marL="0" marR="0" algn="ctr">
                        <a:spcBef>
                          <a:spcPts val="0"/>
                        </a:spcBef>
                        <a:spcAft>
                          <a:spcPts val="0"/>
                        </a:spcAft>
                      </a:pPr>
                      <a:r>
                        <a:rPr lang="en-US" sz="1500" dirty="0" smtClean="0">
                          <a:effectLst/>
                        </a:rPr>
                        <a:t>GET-D</a:t>
                      </a:r>
                      <a:endParaRPr lang="en-US" sz="1500" dirty="0">
                        <a:effectLst/>
                        <a:latin typeface="Times New Roman"/>
                        <a:ea typeface="宋体"/>
                      </a:endParaRPr>
                    </a:p>
                  </a:txBody>
                  <a:tcPr marL="68580" marR="68580" marT="0" marB="0" anchor="ctr"/>
                </a:tc>
                <a:tc>
                  <a:txBody>
                    <a:bodyPr/>
                    <a:lstStyle/>
                    <a:p>
                      <a:pPr marL="0" marR="0" algn="ctr">
                        <a:spcBef>
                          <a:spcPts val="0"/>
                        </a:spcBef>
                        <a:spcAft>
                          <a:spcPts val="0"/>
                        </a:spcAft>
                      </a:pPr>
                      <a:r>
                        <a:rPr lang="en-US" sz="1500" dirty="0" smtClean="0">
                          <a:effectLst/>
                        </a:rPr>
                        <a:t>North  America</a:t>
                      </a:r>
                      <a:endParaRPr lang="en-US" sz="1500" dirty="0">
                        <a:effectLst/>
                        <a:latin typeface="Times New Roman"/>
                        <a:ea typeface="宋体"/>
                      </a:endParaRPr>
                    </a:p>
                  </a:txBody>
                  <a:tcPr marL="68580" marR="68580" marT="0" marB="0" anchor="ctr"/>
                </a:tc>
                <a:tc>
                  <a:txBody>
                    <a:bodyPr/>
                    <a:lstStyle/>
                    <a:p>
                      <a:pPr marL="0" marR="0" algn="ctr">
                        <a:spcBef>
                          <a:spcPts val="0"/>
                        </a:spcBef>
                        <a:spcAft>
                          <a:spcPts val="0"/>
                        </a:spcAft>
                      </a:pPr>
                      <a:r>
                        <a:rPr lang="en-US" sz="1500" dirty="0" smtClean="0">
                          <a:effectLst/>
                        </a:rPr>
                        <a:t>10 km</a:t>
                      </a:r>
                      <a:endParaRPr lang="en-US" sz="1500" dirty="0">
                        <a:effectLst/>
                        <a:latin typeface="Times New Roman"/>
                        <a:ea typeface="宋体"/>
                      </a:endParaRPr>
                    </a:p>
                  </a:txBody>
                  <a:tcPr marL="68580" marR="68580" marT="0" marB="0" anchor="ctr"/>
                </a:tc>
                <a:tc>
                  <a:txBody>
                    <a:bodyPr/>
                    <a:lstStyle/>
                    <a:p>
                      <a:pPr marL="0" marR="0" algn="ctr">
                        <a:spcBef>
                          <a:spcPts val="0"/>
                        </a:spcBef>
                        <a:spcAft>
                          <a:spcPts val="0"/>
                        </a:spcAft>
                      </a:pPr>
                      <a:r>
                        <a:rPr lang="en-US" sz="1500" dirty="0" smtClean="0">
                          <a:effectLst/>
                        </a:rPr>
                        <a:t>Daily</a:t>
                      </a:r>
                      <a:r>
                        <a:rPr lang="en-US" sz="1500" baseline="0" dirty="0" smtClean="0">
                          <a:effectLst/>
                        </a:rPr>
                        <a:t> </a:t>
                      </a:r>
                      <a:r>
                        <a:rPr lang="en-US" sz="1500" dirty="0" smtClean="0">
                          <a:effectLst/>
                        </a:rPr>
                        <a:t>ET </a:t>
                      </a:r>
                      <a:r>
                        <a:rPr lang="en-US" sz="1500" dirty="0">
                          <a:effectLst/>
                        </a:rPr>
                        <a:t>map </a:t>
                      </a:r>
                      <a:endParaRPr lang="en-US" sz="1500" dirty="0">
                        <a:effectLst/>
                        <a:latin typeface="Times New Roman"/>
                        <a:ea typeface="宋体"/>
                      </a:endParaRPr>
                    </a:p>
                  </a:txBody>
                  <a:tcPr marL="68580" marR="68580" marT="0" marB="0" anchor="ctr"/>
                </a:tc>
              </a:tr>
              <a:tr h="10846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kern="1200" dirty="0" smtClean="0">
                          <a:effectLst/>
                        </a:rPr>
                        <a:t>ESI products with QC</a:t>
                      </a:r>
                      <a:endParaRPr lang="en-US" sz="1500" dirty="0">
                        <a:effectLst/>
                        <a:latin typeface="Times New Roman"/>
                        <a:ea typeface="宋体"/>
                      </a:endParaRPr>
                    </a:p>
                  </a:txBody>
                  <a:tcPr marL="68580" marR="68580" marT="0" marB="0" anchor="ctr"/>
                </a:tc>
                <a:tc>
                  <a:txBody>
                    <a:bodyPr/>
                    <a:lstStyle/>
                    <a:p>
                      <a:pPr marL="0" marR="0" algn="ctr">
                        <a:spcBef>
                          <a:spcPts val="0"/>
                        </a:spcBef>
                        <a:spcAft>
                          <a:spcPts val="0"/>
                        </a:spcAft>
                      </a:pPr>
                      <a:r>
                        <a:rPr lang="en-US" sz="1500" dirty="0" smtClean="0">
                          <a:effectLst/>
                        </a:rPr>
                        <a:t>GET-D</a:t>
                      </a:r>
                      <a:endParaRPr lang="en-US" sz="1500" dirty="0">
                        <a:effectLst/>
                        <a:latin typeface="Times New Roman"/>
                        <a:ea typeface="宋体"/>
                      </a:endParaRPr>
                    </a:p>
                  </a:txBody>
                  <a:tcPr marL="68580" marR="68580" marT="0" marB="0" anchor="ctr">
                    <a:solidFill>
                      <a:schemeClr val="bg1"/>
                    </a:solidFill>
                  </a:tcPr>
                </a:tc>
                <a:tc>
                  <a:txBody>
                    <a:bodyPr/>
                    <a:lstStyle/>
                    <a:p>
                      <a:pPr marL="0" marR="0" algn="ctr">
                        <a:spcBef>
                          <a:spcPts val="0"/>
                        </a:spcBef>
                        <a:spcAft>
                          <a:spcPts val="0"/>
                        </a:spcAft>
                      </a:pPr>
                      <a:r>
                        <a:rPr lang="en-US" sz="1500" dirty="0" smtClean="0">
                          <a:effectLst/>
                        </a:rPr>
                        <a:t>North  America</a:t>
                      </a:r>
                      <a:endParaRPr lang="en-US" sz="1500" dirty="0">
                        <a:effectLst/>
                        <a:latin typeface="Times New Roman"/>
                        <a:ea typeface="宋体"/>
                      </a:endParaRPr>
                    </a:p>
                  </a:txBody>
                  <a:tcPr marL="68580" marR="68580" marT="0" marB="0" anchor="ctr">
                    <a:solidFill>
                      <a:schemeClr val="bg1"/>
                    </a:solidFill>
                  </a:tcPr>
                </a:tc>
                <a:tc>
                  <a:txBody>
                    <a:bodyPr/>
                    <a:lstStyle/>
                    <a:p>
                      <a:pPr marL="0" marR="0" algn="ctr">
                        <a:spcBef>
                          <a:spcPts val="0"/>
                        </a:spcBef>
                        <a:spcAft>
                          <a:spcPts val="0"/>
                        </a:spcAft>
                      </a:pPr>
                      <a:r>
                        <a:rPr lang="en-US" sz="1500" dirty="0" smtClean="0">
                          <a:effectLst/>
                        </a:rPr>
                        <a:t>10 km</a:t>
                      </a:r>
                      <a:endParaRPr lang="en-US" sz="1500" dirty="0">
                        <a:effectLst/>
                        <a:latin typeface="Times New Roman"/>
                        <a:ea typeface="宋体"/>
                      </a:endParaRPr>
                    </a:p>
                  </a:txBody>
                  <a:tcPr marL="68580" marR="68580" marT="0" marB="0" anchor="ctr">
                    <a:solidFill>
                      <a:schemeClr val="bg1"/>
                    </a:solidFill>
                  </a:tcPr>
                </a:tc>
                <a:tc>
                  <a:txBody>
                    <a:bodyPr/>
                    <a:lstStyle/>
                    <a:p>
                      <a:pPr marL="0" marR="0" algn="ctr">
                        <a:spcBef>
                          <a:spcPts val="0"/>
                        </a:spcBef>
                        <a:spcAft>
                          <a:spcPts val="0"/>
                        </a:spcAft>
                      </a:pPr>
                      <a:r>
                        <a:rPr lang="en-US" sz="1500" kern="1200" dirty="0" smtClean="0">
                          <a:effectLst/>
                        </a:rPr>
                        <a:t> 2,4,8, 12-week composite drought map</a:t>
                      </a:r>
                      <a:endParaRPr lang="en-US" sz="1500" dirty="0">
                        <a:effectLst/>
                        <a:latin typeface="Times New Roman"/>
                        <a:ea typeface="宋体"/>
                      </a:endParaRPr>
                    </a:p>
                  </a:txBody>
                  <a:tcPr marL="68580" marR="68580" marT="0" marB="0" anchor="ctr">
                    <a:solidFill>
                      <a:schemeClr val="bg1"/>
                    </a:solidFill>
                  </a:tcPr>
                </a:tc>
              </a:tr>
              <a:tr h="1084620">
                <a:tc>
                  <a:txBody>
                    <a:bodyPr/>
                    <a:lstStyle/>
                    <a:p>
                      <a:pPr marL="0" marR="0" algn="ctr">
                        <a:spcBef>
                          <a:spcPts val="0"/>
                        </a:spcBef>
                        <a:spcAft>
                          <a:spcPts val="0"/>
                        </a:spcAft>
                      </a:pPr>
                      <a:r>
                        <a:rPr lang="en-US" sz="1500" dirty="0" smtClean="0">
                          <a:effectLst/>
                        </a:rPr>
                        <a:t>Flux products </a:t>
                      </a:r>
                      <a:r>
                        <a:rPr lang="en-US" sz="1500" dirty="0">
                          <a:effectLst/>
                        </a:rPr>
                        <a:t>with QC</a:t>
                      </a:r>
                      <a:endParaRPr lang="en-US" sz="1500" dirty="0">
                        <a:effectLst/>
                        <a:latin typeface="Times New Roman"/>
                        <a:ea typeface="宋体"/>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500" dirty="0" smtClean="0">
                          <a:effectLst/>
                        </a:rPr>
                        <a:t>GET-D</a:t>
                      </a:r>
                      <a:endParaRPr lang="en-US" sz="1500" b="0" dirty="0">
                        <a:effectLst/>
                        <a:latin typeface="Times New Roman"/>
                        <a:ea typeface="宋体"/>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effectLst/>
                        </a:rPr>
                        <a:t>North  America</a:t>
                      </a:r>
                      <a:endParaRPr lang="en-US" sz="1500" b="0" dirty="0" smtClean="0">
                        <a:effectLst/>
                        <a:latin typeface="Times New Roman"/>
                        <a:ea typeface="宋体"/>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effectLst/>
                        </a:rPr>
                        <a:t>10</a:t>
                      </a:r>
                      <a:r>
                        <a:rPr lang="en-US" sz="1500" baseline="0" dirty="0" smtClean="0">
                          <a:effectLst/>
                        </a:rPr>
                        <a:t> </a:t>
                      </a:r>
                      <a:r>
                        <a:rPr lang="en-US" sz="1500" dirty="0" smtClean="0">
                          <a:effectLst/>
                        </a:rPr>
                        <a:t>km</a:t>
                      </a:r>
                      <a:endParaRPr lang="en-US" sz="1500" b="0" dirty="0" smtClean="0">
                        <a:effectLst/>
                        <a:latin typeface="Times New Roman"/>
                        <a:ea typeface="宋体"/>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500" dirty="0" smtClean="0">
                          <a:effectLst/>
                        </a:rPr>
                        <a:t>Daily sensible heat and soil heat flux map</a:t>
                      </a:r>
                      <a:endParaRPr lang="en-US" sz="1500" dirty="0">
                        <a:effectLst/>
                        <a:latin typeface="Times New Roman"/>
                        <a:ea typeface="宋体"/>
                      </a:endParaRPr>
                    </a:p>
                  </a:txBody>
                  <a:tcPr marL="68580" marR="68580" marT="0" marB="0" anchor="ctr">
                    <a:lnB w="12700" cap="flat" cmpd="sng" algn="ctr">
                      <a:solidFill>
                        <a:schemeClr val="tx1"/>
                      </a:solidFill>
                      <a:prstDash val="solid"/>
                      <a:round/>
                      <a:headEnd type="none" w="med" len="med"/>
                      <a:tailEnd type="none" w="med" len="med"/>
                    </a:lnB>
                  </a:tcPr>
                </a:tc>
              </a:tr>
              <a:tr h="1084620">
                <a:tc>
                  <a:txBody>
                    <a:bodyPr/>
                    <a:lstStyle/>
                    <a:p>
                      <a:pPr marL="0" marR="0" algn="ctr" defTabSz="914400" rtl="0" eaLnBrk="1" latinLnBrk="0" hangingPunct="1">
                        <a:spcBef>
                          <a:spcPts val="0"/>
                        </a:spcBef>
                        <a:spcAft>
                          <a:spcPts val="0"/>
                        </a:spcAft>
                      </a:pPr>
                      <a:r>
                        <a:rPr lang="en-US" sz="1500" dirty="0" smtClean="0">
                          <a:effectLst/>
                        </a:rPr>
                        <a:t>Radiance products with QC</a:t>
                      </a:r>
                      <a:endParaRPr lang="en-US" sz="1500" b="1" kern="1200" dirty="0">
                        <a:solidFill>
                          <a:schemeClr val="tx1"/>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defTabSz="914400" rtl="0" eaLnBrk="1" latinLnBrk="0" hangingPunct="1">
                        <a:spcBef>
                          <a:spcPts val="0"/>
                        </a:spcBef>
                        <a:spcAft>
                          <a:spcPts val="0"/>
                        </a:spcAft>
                      </a:pPr>
                      <a:r>
                        <a:rPr lang="en-US" sz="1500" b="0" kern="1200" dirty="0" smtClean="0">
                          <a:effectLst/>
                        </a:rPr>
                        <a:t>GET-D</a:t>
                      </a:r>
                      <a:endParaRPr lang="en-US" sz="1500" b="0" kern="1200" dirty="0">
                        <a:solidFill>
                          <a:schemeClr val="tx1"/>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smtClean="0">
                          <a:effectLst/>
                        </a:rPr>
                        <a:t>North  America</a:t>
                      </a:r>
                      <a:endParaRPr lang="en-US" sz="1500" b="0" kern="1200" dirty="0" smtClean="0">
                        <a:solidFill>
                          <a:schemeClr val="tx1"/>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smtClean="0">
                          <a:effectLst/>
                        </a:rPr>
                        <a:t>10 km</a:t>
                      </a:r>
                      <a:endParaRPr lang="en-US" sz="1500" b="0" kern="1200" dirty="0" smtClean="0">
                        <a:solidFill>
                          <a:schemeClr val="tx1"/>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defTabSz="914400" rtl="0" eaLnBrk="1" latinLnBrk="0" hangingPunct="1">
                        <a:spcBef>
                          <a:spcPts val="0"/>
                        </a:spcBef>
                        <a:spcAft>
                          <a:spcPts val="0"/>
                        </a:spcAft>
                      </a:pPr>
                      <a:r>
                        <a:rPr lang="en-US" sz="1500" dirty="0" smtClean="0">
                          <a:effectLst/>
                        </a:rPr>
                        <a:t>Daily</a:t>
                      </a:r>
                      <a:r>
                        <a:rPr lang="en-US" sz="1500" baseline="0" dirty="0" smtClean="0">
                          <a:effectLst/>
                        </a:rPr>
                        <a:t> short wave down, long wave down, long wave up and net radiation </a:t>
                      </a:r>
                      <a:r>
                        <a:rPr lang="en-US" sz="1500" dirty="0" smtClean="0">
                          <a:effectLst/>
                        </a:rPr>
                        <a:t>map</a:t>
                      </a:r>
                      <a:endParaRPr lang="en-US" sz="1500" b="1" kern="1200" dirty="0">
                        <a:solidFill>
                          <a:schemeClr val="tx1"/>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xmlns="" val="263816337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153400" cy="639762"/>
          </a:xfrm>
        </p:spPr>
        <p:txBody>
          <a:bodyPr>
            <a:noAutofit/>
          </a:bodyPr>
          <a:lstStyle/>
          <a:p>
            <a:r>
              <a:rPr lang="en-US" sz="4000" dirty="0"/>
              <a:t>System Overview – </a:t>
            </a:r>
            <a:r>
              <a:rPr lang="en-US" sz="4000" dirty="0" smtClean="0"/>
              <a:t>QC</a:t>
            </a:r>
            <a:endParaRPr lang="en-US" sz="4000" dirty="0"/>
          </a:p>
        </p:txBody>
      </p:sp>
      <p:graphicFrame>
        <p:nvGraphicFramePr>
          <p:cNvPr id="6" name="Table 5"/>
          <p:cNvGraphicFramePr>
            <a:graphicFrameLocks noGrp="1"/>
          </p:cNvGraphicFramePr>
          <p:nvPr/>
        </p:nvGraphicFramePr>
        <p:xfrm>
          <a:off x="228600" y="1371600"/>
          <a:ext cx="8686800" cy="4701945"/>
        </p:xfrm>
        <a:graphic>
          <a:graphicData uri="http://schemas.openxmlformats.org/drawingml/2006/table">
            <a:tbl>
              <a:tblPr firstRow="1" bandRow="1">
                <a:tableStyleId>{5C22544A-7EE6-4342-B048-85BDC9FD1C3A}</a:tableStyleId>
              </a:tblPr>
              <a:tblGrid>
                <a:gridCol w="1371600"/>
                <a:gridCol w="2667000"/>
                <a:gridCol w="4648200"/>
              </a:tblGrid>
              <a:tr h="550376">
                <a:tc>
                  <a:txBody>
                    <a:bodyPr/>
                    <a:lstStyle/>
                    <a:p>
                      <a:pPr algn="ctr"/>
                      <a:r>
                        <a:rPr lang="en-US" sz="1800" dirty="0" smtClean="0"/>
                        <a:t>Bit</a:t>
                      </a:r>
                      <a:endParaRPr lang="en-US" sz="1800" dirty="0"/>
                    </a:p>
                  </a:txBody>
                  <a:tcPr anchor="ctr"/>
                </a:tc>
                <a:tc>
                  <a:txBody>
                    <a:bodyPr/>
                    <a:lstStyle/>
                    <a:p>
                      <a:pPr algn="ctr"/>
                      <a:r>
                        <a:rPr lang="en-US" sz="1800" dirty="0" smtClean="0"/>
                        <a:t>Source</a:t>
                      </a:r>
                      <a:endParaRPr lang="en-US" sz="1800" dirty="0"/>
                    </a:p>
                  </a:txBody>
                  <a:tcPr anchor="ctr"/>
                </a:tc>
                <a:tc>
                  <a:txBody>
                    <a:bodyPr/>
                    <a:lstStyle/>
                    <a:p>
                      <a:pPr algn="ctr"/>
                      <a:r>
                        <a:rPr lang="en-US" sz="1800" dirty="0" smtClean="0"/>
                        <a:t>Descriptions</a:t>
                      </a:r>
                      <a:endParaRPr lang="en-US" sz="1800" dirty="0"/>
                    </a:p>
                  </a:txBody>
                  <a:tcPr anchor="ctr"/>
                </a:tc>
              </a:tr>
              <a:tr h="514557">
                <a:tc>
                  <a:txBody>
                    <a:bodyPr/>
                    <a:lstStyle/>
                    <a:p>
                      <a:pPr algn="ctr"/>
                      <a:r>
                        <a:rPr lang="en-US" sz="2400" dirty="0" smtClean="0"/>
                        <a:t>0</a:t>
                      </a:r>
                      <a:endParaRPr lang="en-US" sz="2400" dirty="0"/>
                    </a:p>
                  </a:txBody>
                  <a:tcPr anchor="ctr"/>
                </a:tc>
                <a:tc>
                  <a:txBody>
                    <a:bodyPr/>
                    <a:lstStyle/>
                    <a:p>
                      <a:pPr marL="0" marR="0" algn="ctr" defTabSz="914400" rtl="0" eaLnBrk="1" latinLnBrk="0" hangingPunct="1">
                        <a:spcBef>
                          <a:spcPts val="0"/>
                        </a:spcBef>
                        <a:spcAft>
                          <a:spcPts val="780"/>
                        </a:spcAft>
                      </a:pPr>
                      <a:r>
                        <a:rPr lang="en-US" sz="1800" b="0" kern="1200" dirty="0" smtClean="0">
                          <a:solidFill>
                            <a:schemeClr val="dk1"/>
                          </a:solidFill>
                          <a:effectLst/>
                          <a:latin typeface="+mn-lt"/>
                          <a:ea typeface="+mn-ea"/>
                          <a:cs typeface="+mn-cs"/>
                        </a:rPr>
                        <a:t>Overall Product </a:t>
                      </a:r>
                      <a:r>
                        <a:rPr lang="en-US" sz="1800" b="0" kern="1200" dirty="0">
                          <a:solidFill>
                            <a:schemeClr val="dk1"/>
                          </a:solidFill>
                          <a:effectLst/>
                          <a:latin typeface="+mn-lt"/>
                          <a:ea typeface="+mn-ea"/>
                          <a:cs typeface="+mn-cs"/>
                        </a:rPr>
                        <a:t>Quality</a:t>
                      </a:r>
                    </a:p>
                  </a:txBody>
                  <a:tcPr marL="63472" marR="63472" marT="0" marB="0" anchor="ctr"/>
                </a:tc>
                <a:tc>
                  <a:txBody>
                    <a:bodyPr/>
                    <a:lstStyle/>
                    <a:p>
                      <a:pPr marL="0" marR="0" algn="ctr" defTabSz="914400" rtl="0" eaLnBrk="1" latinLnBrk="0" hangingPunct="1">
                        <a:spcBef>
                          <a:spcPts val="0"/>
                        </a:spcBef>
                        <a:spcAft>
                          <a:spcPts val="780"/>
                        </a:spcAft>
                      </a:pPr>
                      <a:r>
                        <a:rPr lang="en-US" sz="1800" b="0" kern="1200" dirty="0" smtClean="0">
                          <a:solidFill>
                            <a:schemeClr val="dk1"/>
                          </a:solidFill>
                          <a:effectLst/>
                          <a:latin typeface="+mn-lt"/>
                          <a:ea typeface="+mn-ea"/>
                          <a:cs typeface="+mn-cs"/>
                        </a:rPr>
                        <a:t>00=retrieved, 01= not</a:t>
                      </a:r>
                      <a:r>
                        <a:rPr lang="en-US" sz="1800" b="0" kern="1200" baseline="0" dirty="0" smtClean="0">
                          <a:solidFill>
                            <a:schemeClr val="dk1"/>
                          </a:solidFill>
                          <a:effectLst/>
                          <a:latin typeface="+mn-lt"/>
                          <a:ea typeface="+mn-ea"/>
                          <a:cs typeface="+mn-cs"/>
                        </a:rPr>
                        <a:t> retrieved</a:t>
                      </a:r>
                      <a:r>
                        <a:rPr lang="en-US" sz="1800" b="0" kern="1200" dirty="0" smtClean="0">
                          <a:solidFill>
                            <a:schemeClr val="dk1"/>
                          </a:solidFill>
                          <a:effectLst/>
                          <a:latin typeface="+mn-lt"/>
                          <a:ea typeface="+mn-ea"/>
                          <a:cs typeface="+mn-cs"/>
                        </a:rPr>
                        <a:t>,</a:t>
                      </a:r>
                      <a:endParaRPr lang="en-US" sz="1800" b="0" kern="1200" dirty="0">
                        <a:solidFill>
                          <a:schemeClr val="dk1"/>
                        </a:solidFill>
                        <a:effectLst/>
                        <a:latin typeface="+mn-lt"/>
                        <a:ea typeface="+mn-ea"/>
                        <a:cs typeface="+mn-cs"/>
                      </a:endParaRPr>
                    </a:p>
                  </a:txBody>
                  <a:tcPr marL="63472" marR="63472" marT="0" marB="0" anchor="ctr"/>
                </a:tc>
              </a:tr>
              <a:tr h="514557">
                <a:tc>
                  <a:txBody>
                    <a:bodyPr/>
                    <a:lstStyle/>
                    <a:p>
                      <a:pPr algn="ctr"/>
                      <a:r>
                        <a:rPr lang="en-US" sz="2400" dirty="0" smtClean="0"/>
                        <a:t>1</a:t>
                      </a:r>
                      <a:endParaRPr lang="en-US" sz="2400" dirty="0"/>
                    </a:p>
                  </a:txBody>
                  <a:tcPr anchor="ctr"/>
                </a:tc>
                <a:tc>
                  <a:txBody>
                    <a:bodyPr/>
                    <a:lstStyle/>
                    <a:p>
                      <a:pPr marL="0" marR="0" algn="ctr" defTabSz="914400" rtl="0" eaLnBrk="1" latinLnBrk="0" hangingPunct="1">
                        <a:spcBef>
                          <a:spcPts val="0"/>
                        </a:spcBef>
                        <a:spcAft>
                          <a:spcPts val="780"/>
                        </a:spcAft>
                      </a:pPr>
                      <a:r>
                        <a:rPr lang="en-US" sz="1800" b="0" kern="1200" dirty="0" smtClean="0">
                          <a:solidFill>
                            <a:schemeClr val="dk1"/>
                          </a:solidFill>
                          <a:effectLst/>
                          <a:latin typeface="+mn-lt"/>
                          <a:ea typeface="+mn-ea"/>
                          <a:cs typeface="+mn-cs"/>
                        </a:rPr>
                        <a:t>Land cover</a:t>
                      </a:r>
                      <a:endParaRPr lang="en-US" sz="1800" b="0" kern="1200" dirty="0">
                        <a:solidFill>
                          <a:schemeClr val="dk1"/>
                        </a:solidFill>
                        <a:effectLst/>
                        <a:latin typeface="+mn-lt"/>
                        <a:ea typeface="+mn-ea"/>
                        <a:cs typeface="+mn-cs"/>
                      </a:endParaRPr>
                    </a:p>
                  </a:txBody>
                  <a:tcPr marL="63472" marR="63472" marT="0" marB="0" anchor="ctr"/>
                </a:tc>
                <a:tc>
                  <a:txBody>
                    <a:bodyPr/>
                    <a:lstStyle/>
                    <a:p>
                      <a:pPr marL="0" marR="0" algn="ctr" defTabSz="914400" rtl="0" eaLnBrk="1" latinLnBrk="0" hangingPunct="1">
                        <a:spcBef>
                          <a:spcPts val="0"/>
                        </a:spcBef>
                        <a:spcAft>
                          <a:spcPts val="780"/>
                        </a:spcAft>
                      </a:pPr>
                      <a:r>
                        <a:rPr lang="en-US" sz="1800" b="0" kern="1200" dirty="0" smtClean="0">
                          <a:solidFill>
                            <a:schemeClr val="dk1"/>
                          </a:solidFill>
                          <a:effectLst/>
                          <a:latin typeface="+mn-lt"/>
                          <a:ea typeface="+mn-ea"/>
                          <a:cs typeface="+mn-cs"/>
                        </a:rPr>
                        <a:t>0 = land, 1 = water/sea</a:t>
                      </a:r>
                      <a:endParaRPr lang="en-US" sz="1800" b="0" kern="1200" dirty="0">
                        <a:solidFill>
                          <a:schemeClr val="dk1"/>
                        </a:solidFill>
                        <a:effectLst/>
                        <a:latin typeface="+mn-lt"/>
                        <a:ea typeface="+mn-ea"/>
                        <a:cs typeface="+mn-cs"/>
                      </a:endParaRPr>
                    </a:p>
                  </a:txBody>
                  <a:tcPr marL="63472" marR="63472" marT="0" marB="0" anchor="ctr"/>
                </a:tc>
              </a:tr>
              <a:tr h="514557">
                <a:tc>
                  <a:txBody>
                    <a:bodyPr/>
                    <a:lstStyle/>
                    <a:p>
                      <a:pPr algn="ctr"/>
                      <a:r>
                        <a:rPr lang="en-US" sz="2400" dirty="0" smtClean="0"/>
                        <a:t>2</a:t>
                      </a:r>
                      <a:endParaRPr lang="en-US" sz="2400" dirty="0"/>
                    </a:p>
                  </a:txBody>
                  <a:tcPr anchor="ctr"/>
                </a:tc>
                <a:tc>
                  <a:txBody>
                    <a:bodyPr/>
                    <a:lstStyle/>
                    <a:p>
                      <a:pPr marL="0" marR="0" algn="ctr" defTabSz="914400" rtl="0" eaLnBrk="1" latinLnBrk="0" hangingPunct="1">
                        <a:spcBef>
                          <a:spcPts val="0"/>
                        </a:spcBef>
                        <a:spcAft>
                          <a:spcPts val="780"/>
                        </a:spcAft>
                      </a:pPr>
                      <a:r>
                        <a:rPr lang="en-US" sz="1800" b="0" kern="1200" dirty="0">
                          <a:solidFill>
                            <a:schemeClr val="dk1"/>
                          </a:solidFill>
                          <a:effectLst/>
                          <a:latin typeface="+mn-lt"/>
                          <a:ea typeface="+mn-ea"/>
                          <a:cs typeface="+mn-cs"/>
                        </a:rPr>
                        <a:t>GOES Data Availability</a:t>
                      </a:r>
                    </a:p>
                  </a:txBody>
                  <a:tcPr marL="63472" marR="63472" marT="0" marB="0" anchor="ctr"/>
                </a:tc>
                <a:tc>
                  <a:txBody>
                    <a:bodyPr/>
                    <a:lstStyle/>
                    <a:p>
                      <a:pPr marL="0" marR="0" algn="ctr" defTabSz="914400" rtl="0" eaLnBrk="1" latinLnBrk="0" hangingPunct="1">
                        <a:spcBef>
                          <a:spcPts val="0"/>
                        </a:spcBef>
                        <a:spcAft>
                          <a:spcPts val="780"/>
                        </a:spcAft>
                      </a:pPr>
                      <a:r>
                        <a:rPr lang="en-US" sz="1800" b="0" kern="1200" dirty="0">
                          <a:solidFill>
                            <a:schemeClr val="dk1"/>
                          </a:solidFill>
                          <a:effectLst/>
                          <a:latin typeface="+mn-lt"/>
                          <a:ea typeface="+mn-ea"/>
                          <a:cs typeface="+mn-cs"/>
                        </a:rPr>
                        <a:t>0=normal, 1=bad data</a:t>
                      </a:r>
                    </a:p>
                  </a:txBody>
                  <a:tcPr marL="63472" marR="63472" marT="0" marB="0" anchor="ctr"/>
                </a:tc>
              </a:tr>
              <a:tr h="514557">
                <a:tc>
                  <a:txBody>
                    <a:bodyPr/>
                    <a:lstStyle/>
                    <a:p>
                      <a:pPr algn="ctr"/>
                      <a:r>
                        <a:rPr lang="en-US" sz="2400" dirty="0" smtClean="0"/>
                        <a:t>3</a:t>
                      </a:r>
                      <a:endParaRPr lang="en-US" sz="2400" dirty="0"/>
                    </a:p>
                  </a:txBody>
                  <a:tcPr anchor="ctr"/>
                </a:tc>
                <a:tc>
                  <a:txBody>
                    <a:bodyPr/>
                    <a:lstStyle/>
                    <a:p>
                      <a:pPr marL="0" marR="0" algn="ctr" defTabSz="914400" rtl="0" eaLnBrk="1" latinLnBrk="0" hangingPunct="1">
                        <a:spcBef>
                          <a:spcPts val="0"/>
                        </a:spcBef>
                        <a:spcAft>
                          <a:spcPts val="780"/>
                        </a:spcAft>
                      </a:pPr>
                      <a:r>
                        <a:rPr lang="en-US" sz="1800" b="0" kern="1200" dirty="0">
                          <a:solidFill>
                            <a:schemeClr val="dk1"/>
                          </a:solidFill>
                          <a:effectLst/>
                          <a:latin typeface="+mn-lt"/>
                          <a:ea typeface="+mn-ea"/>
                          <a:cs typeface="+mn-cs"/>
                        </a:rPr>
                        <a:t>View Angle</a:t>
                      </a:r>
                    </a:p>
                  </a:txBody>
                  <a:tcPr marL="63472" marR="63472" marT="0" marB="0" anchor="ctr"/>
                </a:tc>
                <a:tc>
                  <a:txBody>
                    <a:bodyPr/>
                    <a:lstStyle/>
                    <a:p>
                      <a:pPr marL="0" marR="0" algn="ctr" defTabSz="914400" rtl="0" eaLnBrk="1" latinLnBrk="0" hangingPunct="1">
                        <a:spcBef>
                          <a:spcPts val="0"/>
                        </a:spcBef>
                        <a:spcAft>
                          <a:spcPts val="780"/>
                        </a:spcAft>
                      </a:pPr>
                      <a:r>
                        <a:rPr lang="en-US" sz="1800" b="0" kern="1200" dirty="0">
                          <a:solidFill>
                            <a:schemeClr val="dk1"/>
                          </a:solidFill>
                          <a:effectLst/>
                          <a:latin typeface="+mn-lt"/>
                          <a:ea typeface="+mn-ea"/>
                          <a:cs typeface="+mn-cs"/>
                        </a:rPr>
                        <a:t>0=normal, 1=large view angle (LZA&gt;55 deg)</a:t>
                      </a:r>
                    </a:p>
                  </a:txBody>
                  <a:tcPr marL="63472" marR="63472" marT="0" marB="0" anchor="ctr"/>
                </a:tc>
              </a:tr>
              <a:tr h="514557">
                <a:tc>
                  <a:txBody>
                    <a:bodyPr/>
                    <a:lstStyle/>
                    <a:p>
                      <a:pPr algn="ctr"/>
                      <a:r>
                        <a:rPr lang="en-US" sz="2400" dirty="0" smtClean="0"/>
                        <a:t>4</a:t>
                      </a:r>
                      <a:endParaRPr lang="en-US" sz="2400" dirty="0"/>
                    </a:p>
                  </a:txBody>
                  <a:tcPr anchor="ctr"/>
                </a:tc>
                <a:tc>
                  <a:txBody>
                    <a:bodyPr/>
                    <a:lstStyle/>
                    <a:p>
                      <a:pPr marL="0" marR="0" algn="ctr" defTabSz="914400" rtl="0" eaLnBrk="1" latinLnBrk="0" hangingPunct="1">
                        <a:spcBef>
                          <a:spcPts val="0"/>
                        </a:spcBef>
                        <a:spcAft>
                          <a:spcPts val="780"/>
                        </a:spcAft>
                      </a:pPr>
                      <a:r>
                        <a:rPr lang="en-US" sz="1800" b="0" kern="1200" dirty="0" smtClean="0">
                          <a:solidFill>
                            <a:schemeClr val="dk1"/>
                          </a:solidFill>
                          <a:effectLst/>
                          <a:latin typeface="+mn-lt"/>
                          <a:ea typeface="+mn-ea"/>
                          <a:cs typeface="+mn-cs"/>
                        </a:rPr>
                        <a:t>Meteorological Data</a:t>
                      </a:r>
                      <a:endParaRPr lang="en-US" sz="1800" b="0" kern="1200" dirty="0">
                        <a:solidFill>
                          <a:schemeClr val="dk1"/>
                        </a:solidFill>
                        <a:effectLst/>
                        <a:latin typeface="+mn-lt"/>
                        <a:ea typeface="+mn-ea"/>
                        <a:cs typeface="+mn-cs"/>
                      </a:endParaRPr>
                    </a:p>
                  </a:txBody>
                  <a:tcPr marL="63472" marR="63472" marT="0" marB="0" anchor="ctr"/>
                </a:tc>
                <a:tc>
                  <a:txBody>
                    <a:bodyPr/>
                    <a:lstStyle/>
                    <a:p>
                      <a:pPr marL="0" marR="0" indent="0" algn="ctr" defTabSz="914400" rtl="0" eaLnBrk="1" fontAlgn="auto" latinLnBrk="0" hangingPunct="1">
                        <a:lnSpc>
                          <a:spcPct val="100000"/>
                        </a:lnSpc>
                        <a:spcBef>
                          <a:spcPts val="0"/>
                        </a:spcBef>
                        <a:spcAft>
                          <a:spcPts val="780"/>
                        </a:spcAft>
                        <a:buClrTx/>
                        <a:buSzTx/>
                        <a:buFontTx/>
                        <a:buNone/>
                        <a:tabLst/>
                        <a:defRPr/>
                      </a:pPr>
                      <a:r>
                        <a:rPr lang="en-US" sz="1800" b="0" kern="1200" dirty="0" smtClean="0">
                          <a:solidFill>
                            <a:schemeClr val="dk1"/>
                          </a:solidFill>
                          <a:effectLst/>
                          <a:latin typeface="+mn-lt"/>
                          <a:ea typeface="+mn-ea"/>
                          <a:cs typeface="+mn-cs"/>
                        </a:rPr>
                        <a:t>0=normal, 1=bad data</a:t>
                      </a:r>
                    </a:p>
                  </a:txBody>
                  <a:tcPr marL="63472" marR="63472" marT="0" marB="0" anchor="ctr"/>
                </a:tc>
              </a:tr>
              <a:tr h="549670">
                <a:tc>
                  <a:txBody>
                    <a:bodyPr/>
                    <a:lstStyle/>
                    <a:p>
                      <a:pPr algn="ctr"/>
                      <a:r>
                        <a:rPr lang="en-US" sz="2400" dirty="0" smtClean="0"/>
                        <a:t>5</a:t>
                      </a:r>
                      <a:endParaRPr lang="en-US" sz="2400" dirty="0"/>
                    </a:p>
                  </a:txBody>
                  <a:tcPr anchor="ctr"/>
                </a:tc>
                <a:tc>
                  <a:txBody>
                    <a:bodyPr/>
                    <a:lstStyle/>
                    <a:p>
                      <a:pPr marL="0" marR="0" algn="ctr" defTabSz="914400" rtl="0" eaLnBrk="1" latinLnBrk="0" hangingPunct="1">
                        <a:spcBef>
                          <a:spcPts val="0"/>
                        </a:spcBef>
                        <a:spcAft>
                          <a:spcPts val="780"/>
                        </a:spcAft>
                      </a:pPr>
                      <a:r>
                        <a:rPr lang="en-US" sz="1800" b="0" kern="1200" dirty="0" smtClean="0">
                          <a:solidFill>
                            <a:schemeClr val="dk1"/>
                          </a:solidFill>
                          <a:effectLst/>
                          <a:latin typeface="+mn-lt"/>
                          <a:ea typeface="+mn-ea"/>
                          <a:cs typeface="+mn-cs"/>
                        </a:rPr>
                        <a:t>Vegetation Data Availability</a:t>
                      </a:r>
                      <a:endParaRPr lang="en-US" sz="1800" b="0" kern="1200" dirty="0">
                        <a:solidFill>
                          <a:schemeClr val="dk1"/>
                        </a:solidFill>
                        <a:effectLst/>
                        <a:latin typeface="+mn-lt"/>
                        <a:ea typeface="+mn-ea"/>
                        <a:cs typeface="+mn-cs"/>
                      </a:endParaRPr>
                    </a:p>
                  </a:txBody>
                  <a:tcPr marL="63472" marR="63472" marT="0" marB="0" anchor="ctr"/>
                </a:tc>
                <a:tc>
                  <a:txBody>
                    <a:bodyPr/>
                    <a:lstStyle/>
                    <a:p>
                      <a:pPr marL="0" marR="0" indent="0" algn="ctr" defTabSz="914400" rtl="0" eaLnBrk="1" fontAlgn="auto" latinLnBrk="0" hangingPunct="1">
                        <a:lnSpc>
                          <a:spcPct val="100000"/>
                        </a:lnSpc>
                        <a:spcBef>
                          <a:spcPts val="0"/>
                        </a:spcBef>
                        <a:spcAft>
                          <a:spcPts val="780"/>
                        </a:spcAft>
                        <a:buClrTx/>
                        <a:buSzTx/>
                        <a:buFontTx/>
                        <a:buNone/>
                        <a:tabLst/>
                        <a:defRPr/>
                      </a:pPr>
                      <a:r>
                        <a:rPr lang="en-US" sz="1800" b="0" kern="1200" dirty="0" smtClean="0">
                          <a:solidFill>
                            <a:schemeClr val="dk1"/>
                          </a:solidFill>
                          <a:effectLst/>
                          <a:latin typeface="+mn-lt"/>
                          <a:ea typeface="+mn-ea"/>
                          <a:cs typeface="+mn-cs"/>
                        </a:rPr>
                        <a:t>0=normal, 1=bad data</a:t>
                      </a:r>
                    </a:p>
                  </a:txBody>
                  <a:tcPr marL="63472" marR="63472" marT="0" marB="0" anchor="ctr"/>
                </a:tc>
              </a:tr>
              <a:tr h="514557">
                <a:tc>
                  <a:txBody>
                    <a:bodyPr/>
                    <a:lstStyle/>
                    <a:p>
                      <a:pPr algn="ctr"/>
                      <a:r>
                        <a:rPr lang="en-US" sz="2400" dirty="0" smtClean="0"/>
                        <a:t>6</a:t>
                      </a:r>
                      <a:endParaRPr lang="en-US" sz="2400" dirty="0"/>
                    </a:p>
                  </a:txBody>
                  <a:tcPr anchor="ctr"/>
                </a:tc>
                <a:tc>
                  <a:txBody>
                    <a:bodyPr/>
                    <a:lstStyle/>
                    <a:p>
                      <a:pPr marL="0" marR="0" algn="ctr" defTabSz="914400" rtl="0" eaLnBrk="1" latinLnBrk="0" hangingPunct="1">
                        <a:spcBef>
                          <a:spcPts val="0"/>
                        </a:spcBef>
                        <a:spcAft>
                          <a:spcPts val="780"/>
                        </a:spcAft>
                      </a:pPr>
                      <a:r>
                        <a:rPr lang="en-US" sz="1800" b="0" kern="1200" dirty="0">
                          <a:solidFill>
                            <a:schemeClr val="dk1"/>
                          </a:solidFill>
                          <a:effectLst/>
                          <a:latin typeface="+mn-lt"/>
                          <a:ea typeface="+mn-ea"/>
                          <a:cs typeface="+mn-cs"/>
                        </a:rPr>
                        <a:t>Cloud</a:t>
                      </a:r>
                    </a:p>
                  </a:txBody>
                  <a:tcPr marL="63472" marR="63472" marT="0" marB="0" anchor="ctr"/>
                </a:tc>
                <a:tc>
                  <a:txBody>
                    <a:bodyPr/>
                    <a:lstStyle/>
                    <a:p>
                      <a:pPr marL="0" marR="0" algn="ctr" defTabSz="914400" rtl="0" eaLnBrk="1" latinLnBrk="0" hangingPunct="1">
                        <a:spcBef>
                          <a:spcPts val="0"/>
                        </a:spcBef>
                        <a:spcAft>
                          <a:spcPts val="780"/>
                        </a:spcAft>
                      </a:pPr>
                      <a:r>
                        <a:rPr lang="en-US" sz="1800" b="0" kern="1200" dirty="0">
                          <a:solidFill>
                            <a:schemeClr val="dk1"/>
                          </a:solidFill>
                          <a:effectLst/>
                          <a:latin typeface="+mn-lt"/>
                          <a:ea typeface="+mn-ea"/>
                          <a:cs typeface="+mn-cs"/>
                        </a:rPr>
                        <a:t>0=clear, 1=clear</a:t>
                      </a:r>
                    </a:p>
                  </a:txBody>
                  <a:tcPr marL="63472" marR="63472" marT="0" marB="0" anchor="ctr"/>
                </a:tc>
              </a:tr>
              <a:tr h="514557">
                <a:tc>
                  <a:txBody>
                    <a:bodyPr/>
                    <a:lstStyle/>
                    <a:p>
                      <a:pPr algn="ctr"/>
                      <a:r>
                        <a:rPr lang="en-US" sz="2400" dirty="0" smtClean="0"/>
                        <a:t>7</a:t>
                      </a:r>
                      <a:endParaRPr lang="en-US" sz="2400" dirty="0"/>
                    </a:p>
                  </a:txBody>
                  <a:tcPr anchor="ctr"/>
                </a:tc>
                <a:tc>
                  <a:txBody>
                    <a:bodyPr/>
                    <a:lstStyle/>
                    <a:p>
                      <a:pPr marL="0" marR="0" algn="ctr" defTabSz="914400" rtl="0" eaLnBrk="1" latinLnBrk="0" hangingPunct="1">
                        <a:spcBef>
                          <a:spcPts val="0"/>
                        </a:spcBef>
                        <a:spcAft>
                          <a:spcPts val="780"/>
                        </a:spcAft>
                      </a:pPr>
                      <a:r>
                        <a:rPr lang="en-US" sz="1800" b="0" kern="1200" dirty="0">
                          <a:solidFill>
                            <a:schemeClr val="dk1"/>
                          </a:solidFill>
                          <a:effectLst/>
                          <a:latin typeface="+mn-lt"/>
                          <a:ea typeface="+mn-ea"/>
                          <a:cs typeface="+mn-cs"/>
                        </a:rPr>
                        <a:t>Snow</a:t>
                      </a:r>
                    </a:p>
                  </a:txBody>
                  <a:tcPr marL="63472" marR="63472" marT="0" marB="0" anchor="ctr"/>
                </a:tc>
                <a:tc>
                  <a:txBody>
                    <a:bodyPr/>
                    <a:lstStyle/>
                    <a:p>
                      <a:pPr marL="0" marR="0" algn="ctr" defTabSz="914400" rtl="0" eaLnBrk="1" latinLnBrk="0" hangingPunct="1">
                        <a:spcBef>
                          <a:spcPts val="0"/>
                        </a:spcBef>
                        <a:spcAft>
                          <a:spcPts val="780"/>
                        </a:spcAft>
                      </a:pPr>
                      <a:r>
                        <a:rPr lang="en-US" sz="1800" b="0" kern="1200" dirty="0">
                          <a:solidFill>
                            <a:schemeClr val="dk1"/>
                          </a:solidFill>
                          <a:effectLst/>
                          <a:latin typeface="+mn-lt"/>
                          <a:ea typeface="+mn-ea"/>
                          <a:cs typeface="+mn-cs"/>
                        </a:rPr>
                        <a:t>0=snow </a:t>
                      </a:r>
                      <a:r>
                        <a:rPr lang="en-US" sz="1800" b="0" kern="1200" dirty="0" smtClean="0">
                          <a:solidFill>
                            <a:schemeClr val="dk1"/>
                          </a:solidFill>
                          <a:effectLst/>
                          <a:latin typeface="+mn-lt"/>
                          <a:ea typeface="+mn-ea"/>
                          <a:cs typeface="+mn-cs"/>
                        </a:rPr>
                        <a:t>free, </a:t>
                      </a:r>
                      <a:r>
                        <a:rPr lang="en-US" sz="1800" b="0" kern="1200" dirty="0">
                          <a:solidFill>
                            <a:schemeClr val="dk1"/>
                          </a:solidFill>
                          <a:effectLst/>
                          <a:latin typeface="+mn-lt"/>
                          <a:ea typeface="+mn-ea"/>
                          <a:cs typeface="+mn-cs"/>
                        </a:rPr>
                        <a:t>1=snow </a:t>
                      </a:r>
                      <a:r>
                        <a:rPr lang="en-US" sz="1800" b="0" kern="1200" dirty="0" smtClean="0">
                          <a:solidFill>
                            <a:schemeClr val="dk1"/>
                          </a:solidFill>
                          <a:effectLst/>
                          <a:latin typeface="+mn-lt"/>
                          <a:ea typeface="+mn-ea"/>
                          <a:cs typeface="+mn-cs"/>
                        </a:rPr>
                        <a:t>contamination</a:t>
                      </a:r>
                      <a:endParaRPr lang="en-US" sz="1800" b="0" kern="1200" dirty="0">
                        <a:solidFill>
                          <a:schemeClr val="dk1"/>
                        </a:solidFill>
                        <a:effectLst/>
                        <a:latin typeface="+mn-lt"/>
                        <a:ea typeface="+mn-ea"/>
                        <a:cs typeface="+mn-cs"/>
                      </a:endParaRPr>
                    </a:p>
                  </a:txBody>
                  <a:tcPr marL="63472" marR="63472" marT="0" marB="0" anchor="ctr"/>
                </a:tc>
              </a:tr>
            </a:tbl>
          </a:graphicData>
        </a:graphic>
      </p:graphicFrame>
    </p:spTree>
    <p:extLst>
      <p:ext uri="{BB962C8B-B14F-4D97-AF65-F5344CB8AC3E}">
        <p14:creationId xmlns:p14="http://schemas.microsoft.com/office/powerpoint/2010/main" xmlns="" val="270097442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22238"/>
            <a:ext cx="8153400" cy="715962"/>
          </a:xfrm>
        </p:spPr>
        <p:txBody>
          <a:bodyPr>
            <a:noAutofit/>
          </a:bodyPr>
          <a:lstStyle/>
          <a:p>
            <a:r>
              <a:rPr lang="en-US" sz="4000" dirty="0" smtClean="0"/>
              <a:t>System Layer Data Flows </a:t>
            </a:r>
            <a:endParaRPr lang="en-US" sz="4000"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9330" name="Picture 2" descr="C:\Users\lfang\Documents\Project_UMD\GET-D\doc\Flowchart2.jpg"/>
          <p:cNvPicPr>
            <a:picLocks noChangeAspect="1" noChangeArrowheads="1"/>
          </p:cNvPicPr>
          <p:nvPr/>
        </p:nvPicPr>
        <p:blipFill>
          <a:blip r:embed="rId2" cstate="print"/>
          <a:srcRect/>
          <a:stretch>
            <a:fillRect/>
          </a:stretch>
        </p:blipFill>
        <p:spPr bwMode="auto">
          <a:xfrm>
            <a:off x="0" y="1676400"/>
            <a:ext cx="9144000" cy="4166454"/>
          </a:xfrm>
          <a:prstGeom prst="rect">
            <a:avLst/>
          </a:prstGeom>
          <a:noFill/>
        </p:spPr>
      </p:pic>
    </p:spTree>
    <p:extLst>
      <p:ext uri="{BB962C8B-B14F-4D97-AF65-F5344CB8AC3E}">
        <p14:creationId xmlns:p14="http://schemas.microsoft.com/office/powerpoint/2010/main" xmlns="" val="52782433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52400"/>
            <a:ext cx="8229600" cy="639762"/>
          </a:xfrm>
        </p:spPr>
        <p:txBody>
          <a:bodyPr>
            <a:noAutofit/>
          </a:bodyPr>
          <a:lstStyle/>
          <a:p>
            <a:r>
              <a:rPr lang="en-US" sz="4000" dirty="0"/>
              <a:t>System Layer Components</a:t>
            </a:r>
          </a:p>
        </p:txBody>
      </p:sp>
      <p:sp>
        <p:nvSpPr>
          <p:cNvPr id="3" name="内容占位符 2"/>
          <p:cNvSpPr>
            <a:spLocks noGrp="1"/>
          </p:cNvSpPr>
          <p:nvPr>
            <p:ph idx="1"/>
          </p:nvPr>
        </p:nvSpPr>
        <p:spPr>
          <a:xfrm>
            <a:off x="457200" y="1112837"/>
            <a:ext cx="8229600" cy="5668963"/>
          </a:xfrm>
        </p:spPr>
        <p:txBody>
          <a:bodyPr>
            <a:normAutofit fontScale="55000" lnSpcReduction="20000"/>
          </a:bodyPr>
          <a:lstStyle/>
          <a:p>
            <a:pPr lvl="0"/>
            <a:r>
              <a:rPr lang="en-US" dirty="0"/>
              <a:t>Meteorological </a:t>
            </a:r>
            <a:r>
              <a:rPr lang="en-US" dirty="0" smtClean="0"/>
              <a:t>Forcing Processor </a:t>
            </a:r>
            <a:r>
              <a:rPr lang="en-US" dirty="0"/>
              <a:t>(</a:t>
            </a:r>
            <a:r>
              <a:rPr lang="en-US" b="1" dirty="0"/>
              <a:t>MFP</a:t>
            </a:r>
            <a:r>
              <a:rPr lang="en-US" dirty="0"/>
              <a:t>)</a:t>
            </a:r>
          </a:p>
          <a:p>
            <a:pPr lvl="1"/>
            <a:r>
              <a:rPr lang="en-US" dirty="0"/>
              <a:t>Type: </a:t>
            </a:r>
            <a:r>
              <a:rPr lang="en-US" dirty="0" smtClean="0"/>
              <a:t>Processing </a:t>
            </a:r>
            <a:r>
              <a:rPr lang="en-US" dirty="0"/>
              <a:t>Unit</a:t>
            </a:r>
          </a:p>
          <a:p>
            <a:pPr lvl="1">
              <a:spcAft>
                <a:spcPts val="600"/>
              </a:spcAft>
            </a:pPr>
            <a:r>
              <a:rPr lang="en-US" dirty="0"/>
              <a:t>Description: </a:t>
            </a:r>
            <a:r>
              <a:rPr lang="en-US" dirty="0" smtClean="0"/>
              <a:t>Pre-Processor </a:t>
            </a:r>
            <a:r>
              <a:rPr lang="en-US" dirty="0"/>
              <a:t>meteorological forcing datasets</a:t>
            </a:r>
          </a:p>
          <a:p>
            <a:pPr lvl="0"/>
            <a:r>
              <a:rPr lang="en-US" dirty="0"/>
              <a:t>Satellite </a:t>
            </a:r>
            <a:r>
              <a:rPr lang="en-US" dirty="0" smtClean="0"/>
              <a:t>Dataset Processor </a:t>
            </a:r>
            <a:r>
              <a:rPr lang="en-US" dirty="0"/>
              <a:t>(</a:t>
            </a:r>
            <a:r>
              <a:rPr lang="en-US" b="1" dirty="0"/>
              <a:t>SDP</a:t>
            </a:r>
            <a:r>
              <a:rPr lang="en-US" dirty="0"/>
              <a:t>)</a:t>
            </a:r>
          </a:p>
          <a:p>
            <a:pPr lvl="1"/>
            <a:r>
              <a:rPr lang="en-US" dirty="0"/>
              <a:t>Type: </a:t>
            </a:r>
            <a:r>
              <a:rPr lang="en-US" dirty="0" smtClean="0"/>
              <a:t>Processing </a:t>
            </a:r>
            <a:r>
              <a:rPr lang="en-US" dirty="0"/>
              <a:t>Unit</a:t>
            </a:r>
          </a:p>
          <a:p>
            <a:pPr lvl="1">
              <a:spcAft>
                <a:spcPts val="600"/>
              </a:spcAft>
            </a:pPr>
            <a:r>
              <a:rPr lang="en-US" sz="2700" dirty="0"/>
              <a:t>Description: </a:t>
            </a:r>
            <a:r>
              <a:rPr lang="en-US" sz="2700" dirty="0" smtClean="0"/>
              <a:t>Pre-Processor </a:t>
            </a:r>
            <a:r>
              <a:rPr lang="en-US" sz="2700" dirty="0"/>
              <a:t>satellite datasets, including GOES BT, solar insolation from GSIP products, </a:t>
            </a:r>
            <a:r>
              <a:rPr lang="en-US" sz="2700" dirty="0" smtClean="0"/>
              <a:t>Vegetation index </a:t>
            </a:r>
            <a:r>
              <a:rPr lang="en-US" sz="2700" dirty="0"/>
              <a:t>maps, real-time cloud mask and snow mask</a:t>
            </a:r>
          </a:p>
          <a:p>
            <a:pPr lvl="0"/>
            <a:r>
              <a:rPr lang="en-US" dirty="0"/>
              <a:t>Ancillary </a:t>
            </a:r>
            <a:r>
              <a:rPr lang="en-US" dirty="0" smtClean="0"/>
              <a:t>Dataset Processor </a:t>
            </a:r>
            <a:r>
              <a:rPr lang="en-US" dirty="0"/>
              <a:t>(</a:t>
            </a:r>
            <a:r>
              <a:rPr lang="en-US" b="1" dirty="0"/>
              <a:t>ADP</a:t>
            </a:r>
            <a:r>
              <a:rPr lang="en-US" dirty="0"/>
              <a:t>)</a:t>
            </a:r>
          </a:p>
          <a:p>
            <a:pPr lvl="1"/>
            <a:r>
              <a:rPr lang="en-US" dirty="0"/>
              <a:t>Type: </a:t>
            </a:r>
            <a:r>
              <a:rPr lang="en-US" dirty="0" smtClean="0"/>
              <a:t>Processing </a:t>
            </a:r>
            <a:r>
              <a:rPr lang="en-US" dirty="0"/>
              <a:t>Unit</a:t>
            </a:r>
          </a:p>
          <a:p>
            <a:pPr lvl="1">
              <a:spcAft>
                <a:spcPts val="600"/>
              </a:spcAft>
            </a:pPr>
            <a:r>
              <a:rPr lang="en-US" sz="2700" dirty="0"/>
              <a:t>Description: </a:t>
            </a:r>
            <a:r>
              <a:rPr lang="en-US" sz="2700" dirty="0" smtClean="0"/>
              <a:t>Pre-Processor </a:t>
            </a:r>
            <a:r>
              <a:rPr lang="en-US" sz="2700" dirty="0"/>
              <a:t>ancillary datasets, including land cover map and satellite viewing geometry</a:t>
            </a:r>
          </a:p>
          <a:p>
            <a:pPr lvl="0"/>
            <a:r>
              <a:rPr lang="en-US" dirty="0"/>
              <a:t>ALEXI core </a:t>
            </a:r>
            <a:r>
              <a:rPr lang="en-US" dirty="0" smtClean="0"/>
              <a:t>processor </a:t>
            </a:r>
            <a:r>
              <a:rPr lang="en-US" dirty="0"/>
              <a:t>(</a:t>
            </a:r>
            <a:r>
              <a:rPr lang="en-US" b="1" dirty="0"/>
              <a:t>ALEXI</a:t>
            </a:r>
            <a:r>
              <a:rPr lang="en-US" dirty="0"/>
              <a:t>)</a:t>
            </a:r>
          </a:p>
          <a:p>
            <a:pPr lvl="1">
              <a:spcAft>
                <a:spcPts val="600"/>
              </a:spcAft>
            </a:pPr>
            <a:r>
              <a:rPr lang="en-US" sz="2700" dirty="0"/>
              <a:t>Type: </a:t>
            </a:r>
            <a:r>
              <a:rPr lang="en-US" sz="2700" dirty="0" smtClean="0"/>
              <a:t>Processing </a:t>
            </a:r>
            <a:r>
              <a:rPr lang="en-US" sz="2700" dirty="0"/>
              <a:t>Unit</a:t>
            </a:r>
          </a:p>
          <a:p>
            <a:pPr lvl="1">
              <a:spcAft>
                <a:spcPts val="600"/>
              </a:spcAft>
            </a:pPr>
            <a:r>
              <a:rPr lang="en-US" sz="2700" dirty="0"/>
              <a:t>Description: Calculate daily ET and potential ET from inputs.</a:t>
            </a:r>
          </a:p>
          <a:p>
            <a:pPr lvl="0"/>
            <a:r>
              <a:rPr lang="en-US" dirty="0"/>
              <a:t>Quality </a:t>
            </a:r>
            <a:r>
              <a:rPr lang="en-US" dirty="0" smtClean="0"/>
              <a:t>Control </a:t>
            </a:r>
            <a:r>
              <a:rPr lang="en-US" dirty="0"/>
              <a:t>F</a:t>
            </a:r>
            <a:r>
              <a:rPr lang="en-US" dirty="0" smtClean="0"/>
              <a:t>lags </a:t>
            </a:r>
            <a:r>
              <a:rPr lang="en-US" dirty="0"/>
              <a:t>(</a:t>
            </a:r>
            <a:r>
              <a:rPr lang="en-US" b="1" dirty="0"/>
              <a:t>QCF</a:t>
            </a:r>
            <a:r>
              <a:rPr lang="en-US" dirty="0"/>
              <a:t>)</a:t>
            </a:r>
          </a:p>
          <a:p>
            <a:pPr lvl="1">
              <a:spcAft>
                <a:spcPts val="600"/>
              </a:spcAft>
            </a:pPr>
            <a:r>
              <a:rPr lang="en-US" sz="2700" dirty="0"/>
              <a:t>Type: </a:t>
            </a:r>
            <a:r>
              <a:rPr lang="en-US" sz="2700" dirty="0" smtClean="0"/>
              <a:t>Processing </a:t>
            </a:r>
            <a:r>
              <a:rPr lang="en-US" sz="2700" dirty="0"/>
              <a:t>Unit</a:t>
            </a:r>
          </a:p>
          <a:p>
            <a:pPr lvl="1">
              <a:spcAft>
                <a:spcPts val="600"/>
              </a:spcAft>
            </a:pPr>
            <a:r>
              <a:rPr lang="en-US" sz="2700" dirty="0"/>
              <a:t>Description: Generate quality control flags for each pixel</a:t>
            </a:r>
          </a:p>
          <a:p>
            <a:pPr lvl="0"/>
            <a:r>
              <a:rPr lang="en-US" dirty="0"/>
              <a:t>Product </a:t>
            </a:r>
            <a:r>
              <a:rPr lang="en-US" dirty="0" smtClean="0"/>
              <a:t>Output  Processor (</a:t>
            </a:r>
            <a:r>
              <a:rPr lang="en-US" b="1" dirty="0" smtClean="0"/>
              <a:t>POP</a:t>
            </a:r>
            <a:r>
              <a:rPr lang="en-US" dirty="0" smtClean="0"/>
              <a:t>)</a:t>
            </a:r>
            <a:endParaRPr lang="en-US" dirty="0"/>
          </a:p>
          <a:p>
            <a:pPr lvl="1">
              <a:spcAft>
                <a:spcPts val="600"/>
              </a:spcAft>
            </a:pPr>
            <a:r>
              <a:rPr lang="en-US" sz="2700" dirty="0"/>
              <a:t>Type: </a:t>
            </a:r>
            <a:r>
              <a:rPr lang="en-US" sz="2700" dirty="0" smtClean="0"/>
              <a:t>Processing </a:t>
            </a:r>
            <a:r>
              <a:rPr lang="en-US" sz="2700" dirty="0"/>
              <a:t>Unit</a:t>
            </a:r>
          </a:p>
          <a:p>
            <a:pPr lvl="1">
              <a:spcAft>
                <a:spcPts val="600"/>
              </a:spcAft>
            </a:pPr>
            <a:r>
              <a:rPr lang="en-US" sz="2700" dirty="0"/>
              <a:t>Description: Output ET and drought products in required data formats (</a:t>
            </a:r>
            <a:r>
              <a:rPr lang="en-US" sz="2700" dirty="0" err="1"/>
              <a:t>NetCDF</a:t>
            </a:r>
            <a:r>
              <a:rPr lang="en-US" sz="2700" dirty="0"/>
              <a:t>, GRIB2 and PNG</a:t>
            </a:r>
            <a:r>
              <a:rPr lang="en-US" sz="2700" dirty="0" smtClean="0"/>
              <a:t>)</a:t>
            </a:r>
            <a:endParaRPr lang="en-US" sz="2700" dirty="0"/>
          </a:p>
        </p:txBody>
      </p:sp>
    </p:spTree>
    <p:extLst>
      <p:ext uri="{BB962C8B-B14F-4D97-AF65-F5344CB8AC3E}">
        <p14:creationId xmlns:p14="http://schemas.microsoft.com/office/powerpoint/2010/main" xmlns="" val="7705482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Project Milestones</a:t>
            </a:r>
            <a:endParaRPr lang="en-US" dirty="0"/>
          </a:p>
        </p:txBody>
      </p:sp>
      <p:sp>
        <p:nvSpPr>
          <p:cNvPr id="3" name="Content Placeholder 2"/>
          <p:cNvSpPr>
            <a:spLocks noGrp="1"/>
          </p:cNvSpPr>
          <p:nvPr>
            <p:ph idx="1"/>
          </p:nvPr>
        </p:nvSpPr>
        <p:spPr/>
        <p:txBody>
          <a:bodyPr/>
          <a:lstStyle/>
          <a:p>
            <a:r>
              <a:rPr lang="en-US" dirty="0" smtClean="0"/>
              <a:t>Critical Design Review – 08/21/2014</a:t>
            </a:r>
          </a:p>
          <a:p>
            <a:r>
              <a:rPr lang="en-US" dirty="0" smtClean="0"/>
              <a:t>Software Review –  October 2014	</a:t>
            </a:r>
          </a:p>
          <a:p>
            <a:r>
              <a:rPr lang="en-US" dirty="0" smtClean="0"/>
              <a:t>System Readiness Review – October 2014</a:t>
            </a:r>
          </a:p>
          <a:p>
            <a:r>
              <a:rPr lang="en-US" dirty="0" smtClean="0"/>
              <a:t>Operational Readiness Review – February 2015</a:t>
            </a: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457200" y="76200"/>
            <a:ext cx="8153400" cy="792162"/>
          </a:xfrm>
        </p:spPr>
        <p:txBody>
          <a:bodyPr>
            <a:normAutofit/>
          </a:bodyPr>
          <a:lstStyle/>
          <a:p>
            <a:pPr>
              <a:defRPr/>
            </a:pPr>
            <a:r>
              <a:rPr lang="en-US" sz="3600" dirty="0" smtClean="0"/>
              <a:t>Summary</a:t>
            </a:r>
          </a:p>
        </p:txBody>
      </p:sp>
      <p:sp>
        <p:nvSpPr>
          <p:cNvPr id="3" name="Content Placeholder 2"/>
          <p:cNvSpPr>
            <a:spLocks noGrp="1"/>
          </p:cNvSpPr>
          <p:nvPr>
            <p:ph idx="1"/>
          </p:nvPr>
        </p:nvSpPr>
        <p:spPr>
          <a:xfrm>
            <a:off x="457200" y="1447800"/>
            <a:ext cx="8229600" cy="5105400"/>
          </a:xfrm>
        </p:spPr>
        <p:txBody>
          <a:bodyPr>
            <a:normAutofit/>
          </a:bodyPr>
          <a:lstStyle/>
          <a:p>
            <a:pPr>
              <a:lnSpc>
                <a:spcPct val="80000"/>
              </a:lnSpc>
              <a:defRPr/>
            </a:pPr>
            <a:r>
              <a:rPr lang="en-US" sz="2800" dirty="0" smtClean="0">
                <a:ea typeface="ＭＳ Ｐゴシック" pitchFamily="34" charset="-128"/>
              </a:rPr>
              <a:t>GET-D context layer contains 3 system layers</a:t>
            </a:r>
          </a:p>
          <a:p>
            <a:pPr lvl="1">
              <a:lnSpc>
                <a:spcPct val="80000"/>
              </a:lnSpc>
              <a:defRPr/>
            </a:pPr>
            <a:r>
              <a:rPr lang="en-US" sz="2400" dirty="0" smtClean="0"/>
              <a:t>External inputs</a:t>
            </a:r>
          </a:p>
          <a:p>
            <a:pPr lvl="1">
              <a:lnSpc>
                <a:spcPct val="80000"/>
              </a:lnSpc>
              <a:defRPr/>
            </a:pPr>
            <a:r>
              <a:rPr lang="en-US" sz="2400" dirty="0" smtClean="0"/>
              <a:t>Software system</a:t>
            </a:r>
          </a:p>
          <a:p>
            <a:pPr lvl="1">
              <a:lnSpc>
                <a:spcPct val="80000"/>
              </a:lnSpc>
              <a:defRPr/>
            </a:pPr>
            <a:r>
              <a:rPr lang="en-US" sz="2400" dirty="0" smtClean="0"/>
              <a:t>External outputs</a:t>
            </a:r>
          </a:p>
          <a:p>
            <a:pPr lvl="1">
              <a:lnSpc>
                <a:spcPct val="80000"/>
              </a:lnSpc>
              <a:defRPr/>
            </a:pPr>
            <a:endParaRPr lang="en-US" sz="2200" dirty="0" smtClean="0">
              <a:ea typeface="ＭＳ Ｐゴシック" pitchFamily="34" charset="-128"/>
            </a:endParaRPr>
          </a:p>
          <a:p>
            <a:pPr>
              <a:lnSpc>
                <a:spcPct val="80000"/>
              </a:lnSpc>
              <a:defRPr/>
            </a:pPr>
            <a:r>
              <a:rPr lang="en-US" sz="2800" dirty="0" smtClean="0">
                <a:ea typeface="ＭＳ Ｐゴシック" pitchFamily="34" charset="-128"/>
              </a:rPr>
              <a:t>GET-D software system contains 6 Unit layers</a:t>
            </a:r>
          </a:p>
          <a:p>
            <a:pPr lvl="1">
              <a:lnSpc>
                <a:spcPct val="90000"/>
              </a:lnSpc>
              <a:defRPr/>
            </a:pPr>
            <a:r>
              <a:rPr lang="en-US" sz="2400" dirty="0" smtClean="0"/>
              <a:t>Meteorological Forcing Processor (MFP)</a:t>
            </a:r>
          </a:p>
          <a:p>
            <a:pPr lvl="1">
              <a:lnSpc>
                <a:spcPct val="90000"/>
              </a:lnSpc>
              <a:defRPr/>
            </a:pPr>
            <a:r>
              <a:rPr lang="en-US" sz="2400" dirty="0" smtClean="0"/>
              <a:t>Satellite Dataset Processor (SDP)</a:t>
            </a:r>
          </a:p>
          <a:p>
            <a:pPr lvl="1">
              <a:lnSpc>
                <a:spcPct val="90000"/>
              </a:lnSpc>
              <a:defRPr/>
            </a:pPr>
            <a:r>
              <a:rPr lang="en-US" sz="2400" dirty="0" smtClean="0"/>
              <a:t>Ancillary Dataset Processor (ADP)</a:t>
            </a:r>
          </a:p>
          <a:p>
            <a:pPr lvl="1">
              <a:lnSpc>
                <a:spcPct val="90000"/>
              </a:lnSpc>
              <a:defRPr/>
            </a:pPr>
            <a:r>
              <a:rPr lang="en-US" sz="2400" dirty="0" smtClean="0"/>
              <a:t>ALEXI core processor (ALEXI)</a:t>
            </a:r>
          </a:p>
          <a:p>
            <a:pPr lvl="1">
              <a:lnSpc>
                <a:spcPct val="90000"/>
              </a:lnSpc>
              <a:defRPr/>
            </a:pPr>
            <a:r>
              <a:rPr lang="en-US" sz="2400" dirty="0" smtClean="0"/>
              <a:t>Quality Control Flags (QCF)</a:t>
            </a:r>
          </a:p>
          <a:p>
            <a:pPr lvl="1">
              <a:lnSpc>
                <a:spcPct val="90000"/>
              </a:lnSpc>
              <a:defRPr/>
            </a:pPr>
            <a:r>
              <a:rPr lang="en-US" sz="2400" dirty="0" smtClean="0"/>
              <a:t>Product Output  Processor (POP)</a:t>
            </a:r>
          </a:p>
          <a:p>
            <a:pPr>
              <a:lnSpc>
                <a:spcPct val="80000"/>
              </a:lnSpc>
              <a:buNone/>
              <a:defRPr/>
            </a:pPr>
            <a:r>
              <a:rPr lang="en-US" sz="2600" dirty="0" smtClean="0">
                <a:ea typeface="ＭＳ Ｐゴシック" pitchFamily="34" charset="-128"/>
              </a:rPr>
              <a:t> </a:t>
            </a:r>
          </a:p>
        </p:txBody>
      </p:sp>
    </p:spTree>
    <p:extLst>
      <p:ext uri="{BB962C8B-B14F-4D97-AF65-F5344CB8AC3E}">
        <p14:creationId xmlns:p14="http://schemas.microsoft.com/office/powerpoint/2010/main" xmlns="" val="294701033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idx="1"/>
          </p:nvPr>
        </p:nvSpPr>
        <p:spPr>
          <a:xfrm>
            <a:off x="838200" y="2057400"/>
            <a:ext cx="7467600" cy="3733800"/>
          </a:xfrm>
        </p:spPr>
        <p:txBody>
          <a:bodyPr>
            <a:normAutofit/>
          </a:bodyPr>
          <a:lstStyle/>
          <a:p>
            <a:pPr algn="ctr">
              <a:buFont typeface="Symbol" pitchFamily="18" charset="2"/>
              <a:buNone/>
              <a:defRPr/>
            </a:pPr>
            <a:r>
              <a:rPr lang="en-US" sz="4000" b="1" dirty="0" smtClean="0">
                <a:latin typeface="Book Antiqua" pitchFamily="18" charset="0"/>
              </a:rPr>
              <a:t>Section 6 –</a:t>
            </a:r>
          </a:p>
          <a:p>
            <a:pPr algn="ctr">
              <a:buFont typeface="Symbol" pitchFamily="18" charset="2"/>
              <a:buNone/>
              <a:defRPr/>
            </a:pPr>
            <a:r>
              <a:rPr lang="en-US" sz="4000" b="1" dirty="0" smtClean="0">
                <a:latin typeface="Book Antiqua" pitchFamily="18" charset="0"/>
              </a:rPr>
              <a:t>Detailed Design</a:t>
            </a: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Presented by</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 </a:t>
            </a:r>
            <a:r>
              <a:rPr lang="en-US" b="1" dirty="0" err="1" smtClean="0">
                <a:latin typeface="Book Antiqua" pitchFamily="18" charset="0"/>
              </a:rPr>
              <a:t>Zhengpeng</a:t>
            </a:r>
            <a:r>
              <a:rPr lang="en-US" b="1" dirty="0" smtClean="0">
                <a:latin typeface="Book Antiqua" pitchFamily="18" charset="0"/>
              </a:rPr>
              <a:t> Li (STAR/CICS)</a:t>
            </a:r>
          </a:p>
        </p:txBody>
      </p:sp>
    </p:spTree>
    <p:extLst>
      <p:ext uri="{BB962C8B-B14F-4D97-AF65-F5344CB8AC3E}">
        <p14:creationId xmlns:p14="http://schemas.microsoft.com/office/powerpoint/2010/main" xmlns="" val="250238150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pPr>
              <a:lnSpc>
                <a:spcPct val="85000"/>
              </a:lnSpc>
            </a:pPr>
            <a:r>
              <a:rPr lang="en-US" sz="4000" dirty="0" smtClean="0"/>
              <a:t>Software Detailed Design</a:t>
            </a:r>
            <a:endParaRPr lang="en-US" sz="4000" dirty="0"/>
          </a:p>
        </p:txBody>
      </p:sp>
      <p:sp>
        <p:nvSpPr>
          <p:cNvPr id="3" name="Content Placeholder 2"/>
          <p:cNvSpPr>
            <a:spLocks noGrp="1"/>
          </p:cNvSpPr>
          <p:nvPr>
            <p:ph idx="1"/>
          </p:nvPr>
        </p:nvSpPr>
        <p:spPr/>
        <p:txBody>
          <a:bodyPr/>
          <a:lstStyle/>
          <a:p>
            <a:r>
              <a:rPr lang="en-US" dirty="0" smtClean="0"/>
              <a:t>Unit Descriptions </a:t>
            </a:r>
          </a:p>
          <a:p>
            <a:r>
              <a:rPr lang="en-US" dirty="0" smtClean="0"/>
              <a:t>Sub-Unit Descriptions </a:t>
            </a:r>
          </a:p>
          <a:p>
            <a:r>
              <a:rPr lang="en-US" dirty="0" smtClean="0"/>
              <a:t>File Descriptions</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066800"/>
          </a:xfrm>
        </p:spPr>
        <p:txBody>
          <a:bodyPr>
            <a:normAutofit/>
          </a:bodyPr>
          <a:lstStyle/>
          <a:p>
            <a:pPr>
              <a:lnSpc>
                <a:spcPct val="85000"/>
              </a:lnSpc>
            </a:pPr>
            <a:r>
              <a:rPr lang="en-US" sz="4000" dirty="0" smtClean="0"/>
              <a:t>Unit Layer</a:t>
            </a:r>
            <a:endParaRPr lang="en-US" sz="4000" dirty="0"/>
          </a:p>
        </p:txBody>
      </p:sp>
      <p:sp>
        <p:nvSpPr>
          <p:cNvPr id="3" name="Content Placeholder 2"/>
          <p:cNvSpPr>
            <a:spLocks noGrp="1"/>
          </p:cNvSpPr>
          <p:nvPr>
            <p:ph idx="1"/>
          </p:nvPr>
        </p:nvSpPr>
        <p:spPr>
          <a:xfrm>
            <a:off x="685800" y="838200"/>
            <a:ext cx="7239000" cy="5867400"/>
          </a:xfrm>
        </p:spPr>
        <p:txBody>
          <a:bodyPr>
            <a:noAutofit/>
          </a:bodyPr>
          <a:lstStyle/>
          <a:p>
            <a:pPr lvl="0"/>
            <a:r>
              <a:rPr lang="en-US" sz="2000" dirty="0" smtClean="0"/>
              <a:t>Meteorological Forcing Processor (MFP) </a:t>
            </a:r>
          </a:p>
          <a:p>
            <a:pPr lvl="1"/>
            <a:r>
              <a:rPr lang="en-US" sz="1600" dirty="0" smtClean="0"/>
              <a:t>Common Grids Land Mask Processor (CGLMP)</a:t>
            </a:r>
          </a:p>
          <a:p>
            <a:pPr lvl="1"/>
            <a:r>
              <a:rPr lang="en-US" sz="1600" dirty="0" smtClean="0"/>
              <a:t>Common Grids Meteorological Processor for GFS (CGMP-GFS) </a:t>
            </a:r>
          </a:p>
          <a:p>
            <a:pPr lvl="0"/>
            <a:r>
              <a:rPr lang="en-US" sz="2000" dirty="0" smtClean="0"/>
              <a:t>Satellite Dataset Processor (SDP)</a:t>
            </a:r>
          </a:p>
          <a:p>
            <a:pPr lvl="1"/>
            <a:r>
              <a:rPr lang="en-US" sz="1600" dirty="0" smtClean="0"/>
              <a:t>GOES Data Processor (GDP)</a:t>
            </a:r>
          </a:p>
          <a:p>
            <a:pPr lvl="1"/>
            <a:r>
              <a:rPr lang="en-US" sz="1600" dirty="0" smtClean="0"/>
              <a:t>Real time insolation for GSIP L2 inputs (INSO-GSIPL2) </a:t>
            </a:r>
          </a:p>
          <a:p>
            <a:pPr lvl="1"/>
            <a:r>
              <a:rPr lang="en-US" sz="1600" dirty="0" smtClean="0"/>
              <a:t>Cloud Mask Processor (CMP) </a:t>
            </a:r>
          </a:p>
          <a:p>
            <a:pPr lvl="1"/>
            <a:r>
              <a:rPr lang="en-US" sz="1600" dirty="0" smtClean="0"/>
              <a:t>Vegetation Index Processor for VIIRS EVI/NDVI (VIP-VIIRS) </a:t>
            </a:r>
          </a:p>
          <a:p>
            <a:pPr lvl="1"/>
            <a:r>
              <a:rPr lang="en-US" sz="1600" dirty="0" smtClean="0"/>
              <a:t>Snow Map Processor (SMP) </a:t>
            </a:r>
          </a:p>
          <a:p>
            <a:r>
              <a:rPr lang="en-US" sz="2000" dirty="0" smtClean="0"/>
              <a:t>Ancillary Dataset Processor (ADP)</a:t>
            </a:r>
          </a:p>
          <a:p>
            <a:pPr lvl="1"/>
            <a:r>
              <a:rPr lang="en-US" sz="1600" dirty="0" smtClean="0"/>
              <a:t>Clear day </a:t>
            </a:r>
            <a:r>
              <a:rPr lang="en-US" sz="1600" dirty="0" err="1" smtClean="0"/>
              <a:t>insolation</a:t>
            </a:r>
            <a:r>
              <a:rPr lang="en-US" sz="1600" dirty="0" smtClean="0"/>
              <a:t> Processor (CIP) </a:t>
            </a:r>
          </a:p>
          <a:p>
            <a:pPr lvl="1"/>
            <a:r>
              <a:rPr lang="en-US" sz="1600" dirty="0" err="1" smtClean="0"/>
              <a:t>Albedo</a:t>
            </a:r>
            <a:r>
              <a:rPr lang="en-US" sz="1600" dirty="0" smtClean="0"/>
              <a:t> Processor (AP) </a:t>
            </a:r>
          </a:p>
          <a:p>
            <a:pPr lvl="1"/>
            <a:r>
              <a:rPr lang="en-US" sz="1600" dirty="0" smtClean="0"/>
              <a:t>Land cover parameter Processor (LCPP) </a:t>
            </a:r>
          </a:p>
          <a:p>
            <a:pPr lvl="0"/>
            <a:r>
              <a:rPr lang="en-US" sz="2000" dirty="0" smtClean="0"/>
              <a:t>ALEXI core processor (ALEXI)</a:t>
            </a:r>
          </a:p>
          <a:p>
            <a:pPr lvl="1"/>
            <a:r>
              <a:rPr lang="en-US" sz="1600" dirty="0" smtClean="0"/>
              <a:t>Regional Inputs Processor (RIP) </a:t>
            </a:r>
          </a:p>
          <a:p>
            <a:pPr lvl="1"/>
            <a:r>
              <a:rPr lang="en-US" sz="1600" dirty="0" smtClean="0"/>
              <a:t>ALEXI Point Model (APM) </a:t>
            </a:r>
          </a:p>
          <a:p>
            <a:pPr lvl="1"/>
            <a:r>
              <a:rPr lang="en-US" sz="1600" dirty="0" smtClean="0"/>
              <a:t>Regional Outputs Processor (ROP)</a:t>
            </a:r>
          </a:p>
          <a:p>
            <a:pPr lvl="0"/>
            <a:r>
              <a:rPr lang="en-US" sz="2000" dirty="0" smtClean="0"/>
              <a:t>Quality Control Flags (QCF) </a:t>
            </a:r>
            <a:r>
              <a:rPr lang="en-US" sz="1600" dirty="0" smtClean="0"/>
              <a:t>– Quality Control Flag</a:t>
            </a:r>
          </a:p>
          <a:p>
            <a:pPr lvl="0"/>
            <a:r>
              <a:rPr lang="en-US" sz="2000" dirty="0" smtClean="0"/>
              <a:t>Product Output  Processor (POP)</a:t>
            </a:r>
            <a:r>
              <a:rPr lang="en-US" sz="1600" dirty="0" smtClean="0"/>
              <a:t> -- Product output  Processor</a:t>
            </a:r>
          </a:p>
        </p:txBody>
      </p:sp>
    </p:spTree>
    <p:extLst>
      <p:ext uri="{BB962C8B-B14F-4D97-AF65-F5344CB8AC3E}">
        <p14:creationId xmlns:p14="http://schemas.microsoft.com/office/powerpoint/2010/main" xmlns="" val="390647210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pPr>
              <a:lnSpc>
                <a:spcPct val="85000"/>
              </a:lnSpc>
            </a:pPr>
            <a:r>
              <a:rPr lang="en-US" sz="4000" dirty="0" smtClean="0"/>
              <a:t>Sub-Unit Layers</a:t>
            </a:r>
            <a:endParaRPr lang="en-US" sz="4000" dirty="0"/>
          </a:p>
        </p:txBody>
      </p:sp>
      <p:sp>
        <p:nvSpPr>
          <p:cNvPr id="3" name="Content Placeholder 2"/>
          <p:cNvSpPr>
            <a:spLocks noGrp="1"/>
          </p:cNvSpPr>
          <p:nvPr>
            <p:ph idx="1"/>
          </p:nvPr>
        </p:nvSpPr>
        <p:spPr>
          <a:xfrm>
            <a:off x="457200" y="1066800"/>
            <a:ext cx="8229600" cy="5410200"/>
          </a:xfrm>
        </p:spPr>
        <p:txBody>
          <a:bodyPr>
            <a:noAutofit/>
          </a:bodyPr>
          <a:lstStyle/>
          <a:p>
            <a:r>
              <a:rPr lang="en-US" sz="1900" dirty="0" smtClean="0"/>
              <a:t>Common Grids Land Mask Processor (CGLMP)</a:t>
            </a:r>
          </a:p>
          <a:p>
            <a:r>
              <a:rPr lang="en-US" sz="1900" dirty="0" smtClean="0"/>
              <a:t>Common Grids Meteorological Processor for GFS (CGMP-GFS) </a:t>
            </a:r>
          </a:p>
          <a:p>
            <a:r>
              <a:rPr lang="en-US" sz="1900" dirty="0" smtClean="0"/>
              <a:t>GOES Data Processor (GDP) </a:t>
            </a:r>
          </a:p>
          <a:p>
            <a:r>
              <a:rPr lang="en-US" sz="1900" dirty="0" smtClean="0"/>
              <a:t>Insolation Processor  (INSO-GSIPL2) </a:t>
            </a:r>
          </a:p>
          <a:p>
            <a:r>
              <a:rPr lang="en-US" sz="1900" dirty="0" smtClean="0"/>
              <a:t>Vegetation Index Processor for VIIRS EVI/NDVI (VIP-VIIRS) </a:t>
            </a:r>
          </a:p>
          <a:p>
            <a:r>
              <a:rPr lang="en-US" sz="1900" dirty="0" smtClean="0"/>
              <a:t>Cloud Mask Processor (CMP) </a:t>
            </a:r>
          </a:p>
          <a:p>
            <a:r>
              <a:rPr lang="en-US" sz="1900" dirty="0" smtClean="0"/>
              <a:t>Snow Map Processor (SMP) </a:t>
            </a:r>
          </a:p>
          <a:p>
            <a:r>
              <a:rPr lang="en-US" sz="1900" dirty="0" smtClean="0"/>
              <a:t>Cloud Mask Processor (CMP) </a:t>
            </a:r>
          </a:p>
          <a:p>
            <a:r>
              <a:rPr lang="en-US" sz="1900" dirty="0" smtClean="0"/>
              <a:t>Clear day </a:t>
            </a:r>
            <a:r>
              <a:rPr lang="en-US" sz="1900" dirty="0" err="1" smtClean="0"/>
              <a:t>insolation</a:t>
            </a:r>
            <a:r>
              <a:rPr lang="en-US" sz="1900" dirty="0" smtClean="0"/>
              <a:t> Processor (CIP) </a:t>
            </a:r>
          </a:p>
          <a:p>
            <a:r>
              <a:rPr lang="en-US" sz="1900" dirty="0" err="1" smtClean="0"/>
              <a:t>Albedo</a:t>
            </a:r>
            <a:r>
              <a:rPr lang="en-US" sz="1900" dirty="0" smtClean="0"/>
              <a:t> Processor (AP)</a:t>
            </a:r>
          </a:p>
          <a:p>
            <a:r>
              <a:rPr lang="en-US" sz="1900" dirty="0" smtClean="0"/>
              <a:t>Land Cover Parameter Processor (LCPP) </a:t>
            </a:r>
          </a:p>
          <a:p>
            <a:r>
              <a:rPr lang="en-US" sz="1900" dirty="0" smtClean="0"/>
              <a:t>Regional Inputs Processor (RIP) </a:t>
            </a:r>
          </a:p>
          <a:p>
            <a:r>
              <a:rPr lang="en-US" sz="1900" dirty="0" smtClean="0"/>
              <a:t>ALEXI Point Model (APM) </a:t>
            </a:r>
          </a:p>
          <a:p>
            <a:r>
              <a:rPr lang="en-US" sz="1900" dirty="0" smtClean="0"/>
              <a:t>Regional Outputs Processor (ROP)</a:t>
            </a:r>
          </a:p>
          <a:p>
            <a:r>
              <a:rPr lang="en-US" sz="1900" dirty="0" smtClean="0"/>
              <a:t>Quality Control Flag (QCF)</a:t>
            </a:r>
          </a:p>
          <a:p>
            <a:r>
              <a:rPr lang="en-US" sz="1900" dirty="0" smtClean="0"/>
              <a:t>Product Output  Processor (POP)</a:t>
            </a:r>
            <a:endParaRPr lang="en-US" sz="1900" dirty="0"/>
          </a:p>
        </p:txBody>
      </p:sp>
    </p:spTree>
    <p:extLst>
      <p:ext uri="{BB962C8B-B14F-4D97-AF65-F5344CB8AC3E}">
        <p14:creationId xmlns:p14="http://schemas.microsoft.com/office/powerpoint/2010/main" xmlns="" val="207163675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3048000" y="1524000"/>
            <a:ext cx="1600200" cy="12192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CGMP-GFS</a:t>
            </a:r>
            <a:endParaRPr lang="en-US" sz="2400" dirty="0">
              <a:solidFill>
                <a:schemeClr val="tx1"/>
              </a:solidFill>
            </a:endParaRPr>
          </a:p>
        </p:txBody>
      </p:sp>
      <p:sp>
        <p:nvSpPr>
          <p:cNvPr id="13" name="Oval 12"/>
          <p:cNvSpPr/>
          <p:nvPr/>
        </p:nvSpPr>
        <p:spPr>
          <a:xfrm>
            <a:off x="3124200" y="4648200"/>
            <a:ext cx="1447800" cy="11430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CGLMP</a:t>
            </a:r>
            <a:endParaRPr lang="en-US" sz="2000" dirty="0">
              <a:solidFill>
                <a:schemeClr val="tx1"/>
              </a:solidFill>
            </a:endParaRPr>
          </a:p>
        </p:txBody>
      </p:sp>
      <p:cxnSp>
        <p:nvCxnSpPr>
          <p:cNvPr id="58" name="Straight Arrow Connector 57"/>
          <p:cNvCxnSpPr>
            <a:stCxn id="13" idx="0"/>
            <a:endCxn id="14" idx="4"/>
          </p:cNvCxnSpPr>
          <p:nvPr/>
        </p:nvCxnSpPr>
        <p:spPr>
          <a:xfrm flipV="1">
            <a:off x="3848100" y="2743200"/>
            <a:ext cx="0" cy="1905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4" idx="5"/>
            <a:endCxn id="44" idx="1"/>
          </p:cNvCxnSpPr>
          <p:nvPr/>
        </p:nvCxnSpPr>
        <p:spPr>
          <a:xfrm>
            <a:off x="4413856" y="2564652"/>
            <a:ext cx="2063144" cy="10929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6781800" y="5219700"/>
            <a:ext cx="5334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1" name="Flowchart: Predefined Process 90"/>
          <p:cNvSpPr/>
          <p:nvPr/>
        </p:nvSpPr>
        <p:spPr>
          <a:xfrm>
            <a:off x="304800" y="4800600"/>
            <a:ext cx="1905000" cy="8382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UMD global land mask</a:t>
            </a:r>
          </a:p>
        </p:txBody>
      </p:sp>
      <p:sp>
        <p:nvSpPr>
          <p:cNvPr id="39" name="Rectangle 2"/>
          <p:cNvSpPr>
            <a:spLocks noGrp="1" noChangeArrowheads="1"/>
          </p:cNvSpPr>
          <p:nvPr>
            <p:ph type="title"/>
          </p:nvPr>
        </p:nvSpPr>
        <p:spPr>
          <a:xfrm>
            <a:off x="228600" y="76200"/>
            <a:ext cx="8686800" cy="762000"/>
          </a:xfrm>
        </p:spPr>
        <p:txBody>
          <a:bodyPr>
            <a:normAutofit fontScale="90000"/>
          </a:bodyPr>
          <a:lstStyle/>
          <a:p>
            <a:pPr>
              <a:lnSpc>
                <a:spcPct val="85000"/>
              </a:lnSpc>
              <a:defRPr/>
            </a:pPr>
            <a:r>
              <a:rPr lang="en-US" sz="4000" dirty="0" smtClean="0"/>
              <a:t>Meteorological Forcing Processor Data Flows</a:t>
            </a:r>
          </a:p>
        </p:txBody>
      </p:sp>
      <p:cxnSp>
        <p:nvCxnSpPr>
          <p:cNvPr id="40" name="Straight Arrow Connector 39"/>
          <p:cNvCxnSpPr>
            <a:stCxn id="91" idx="3"/>
            <a:endCxn id="13" idx="2"/>
          </p:cNvCxnSpPr>
          <p:nvPr/>
        </p:nvCxnSpPr>
        <p:spPr>
          <a:xfrm>
            <a:off x="2209800" y="5219700"/>
            <a:ext cx="9144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Flowchart: Predefined Process 43"/>
          <p:cNvSpPr/>
          <p:nvPr/>
        </p:nvSpPr>
        <p:spPr>
          <a:xfrm>
            <a:off x="6477000" y="1143000"/>
            <a:ext cx="2362200" cy="50292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Binary data in Alexi domain</a:t>
            </a: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p:txBody>
      </p:sp>
      <p:graphicFrame>
        <p:nvGraphicFramePr>
          <p:cNvPr id="22" name="Table 21"/>
          <p:cNvGraphicFramePr>
            <a:graphicFrameLocks noGrp="1"/>
          </p:cNvGraphicFramePr>
          <p:nvPr/>
        </p:nvGraphicFramePr>
        <p:xfrm>
          <a:off x="6934200" y="2971800"/>
          <a:ext cx="1447800" cy="2250796"/>
        </p:xfrm>
        <a:graphic>
          <a:graphicData uri="http://schemas.openxmlformats.org/drawingml/2006/table">
            <a:tbl>
              <a:tblPr firstRow="1" bandRow="1">
                <a:tableStyleId>{616DA210-FB5B-4158-B5E0-FEB733F419BA}</a:tableStyleId>
              </a:tblPr>
              <a:tblGrid>
                <a:gridCol w="1447800"/>
              </a:tblGrid>
              <a:tr h="457200">
                <a:tc>
                  <a:txBody>
                    <a:bodyPr/>
                    <a:lstStyle/>
                    <a:p>
                      <a:pPr marL="0" algn="l" defTabSz="914400" rtl="0" eaLnBrk="1" latinLnBrk="0" hangingPunct="1"/>
                      <a:r>
                        <a:rPr lang="en-US" sz="1800" kern="1200" dirty="0" smtClean="0"/>
                        <a:t>Temperature</a:t>
                      </a:r>
                      <a:endParaRPr lang="en-US" sz="1800" kern="1200" dirty="0">
                        <a:solidFill>
                          <a:schemeClr val="tx1"/>
                        </a:solidFill>
                        <a:latin typeface="+mn-lt"/>
                        <a:ea typeface="+mn-ea"/>
                        <a:cs typeface="+mn-cs"/>
                      </a:endParaRPr>
                    </a:p>
                  </a:txBody>
                  <a:tcPr/>
                </a:tc>
              </a:tr>
              <a:tr h="448399">
                <a:tc>
                  <a:txBody>
                    <a:bodyPr/>
                    <a:lstStyle/>
                    <a:p>
                      <a:pPr marL="0" algn="l" defTabSz="914400" rtl="0" eaLnBrk="1" latinLnBrk="0" hangingPunct="1"/>
                      <a:r>
                        <a:rPr lang="en-US" sz="1800" kern="1200" dirty="0" smtClean="0"/>
                        <a:t>Pressure</a:t>
                      </a:r>
                      <a:endParaRPr lang="en-US" sz="1800" kern="1200" dirty="0">
                        <a:solidFill>
                          <a:schemeClr val="tx1"/>
                        </a:solidFill>
                        <a:latin typeface="+mn-lt"/>
                        <a:ea typeface="+mn-ea"/>
                        <a:cs typeface="+mn-cs"/>
                      </a:endParaRPr>
                    </a:p>
                  </a:txBody>
                  <a:tcPr/>
                </a:tc>
              </a:tr>
              <a:tr h="448399">
                <a:tc>
                  <a:txBody>
                    <a:bodyPr/>
                    <a:lstStyle/>
                    <a:p>
                      <a:r>
                        <a:rPr lang="en-US" dirty="0" smtClean="0"/>
                        <a:t>Wind speed</a:t>
                      </a:r>
                      <a:endParaRPr lang="en-US" dirty="0"/>
                    </a:p>
                  </a:txBody>
                  <a:tcPr/>
                </a:tc>
              </a:tr>
              <a:tr h="448399">
                <a:tc>
                  <a:txBody>
                    <a:bodyPr/>
                    <a:lstStyle/>
                    <a:p>
                      <a:r>
                        <a:rPr lang="en-US" dirty="0" smtClean="0"/>
                        <a:t>……</a:t>
                      </a:r>
                      <a:endParaRPr lang="en-US" dirty="0"/>
                    </a:p>
                  </a:txBody>
                  <a:tcPr/>
                </a:tc>
              </a:tr>
              <a:tr h="448399">
                <a:tc>
                  <a:txBody>
                    <a:bodyPr/>
                    <a:lstStyle/>
                    <a:p>
                      <a:endParaRPr lang="en-US" dirty="0"/>
                    </a:p>
                  </a:txBody>
                  <a:tcPr/>
                </a:tc>
              </a:tr>
            </a:tbl>
          </a:graphicData>
        </a:graphic>
      </p:graphicFrame>
      <p:sp>
        <p:nvSpPr>
          <p:cNvPr id="26" name="Flowchart: Predefined Process 25"/>
          <p:cNvSpPr/>
          <p:nvPr/>
        </p:nvSpPr>
        <p:spPr>
          <a:xfrm>
            <a:off x="304800" y="1600200"/>
            <a:ext cx="1828800" cy="8382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GFS in GRIB2</a:t>
            </a:r>
          </a:p>
        </p:txBody>
      </p:sp>
      <p:cxnSp>
        <p:nvCxnSpPr>
          <p:cNvPr id="27" name="Straight Arrow Connector 26"/>
          <p:cNvCxnSpPr/>
          <p:nvPr/>
        </p:nvCxnSpPr>
        <p:spPr>
          <a:xfrm>
            <a:off x="2133600" y="2057400"/>
            <a:ext cx="9144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9330" name="Picture 2" descr="C:\Users\zli\Documents\Projects\GETD\CDR_slides\GFS_surface_temp.png"/>
          <p:cNvPicPr>
            <a:picLocks noChangeAspect="1" noChangeArrowheads="1"/>
          </p:cNvPicPr>
          <p:nvPr/>
        </p:nvPicPr>
        <p:blipFill>
          <a:blip r:embed="rId2" cstate="print"/>
          <a:srcRect/>
          <a:stretch>
            <a:fillRect/>
          </a:stretch>
        </p:blipFill>
        <p:spPr bwMode="auto">
          <a:xfrm>
            <a:off x="304800" y="2514600"/>
            <a:ext cx="1676893" cy="1295400"/>
          </a:xfrm>
          <a:prstGeom prst="rect">
            <a:avLst/>
          </a:prstGeom>
          <a:noFill/>
        </p:spPr>
      </p:pic>
      <p:pic>
        <p:nvPicPr>
          <p:cNvPr id="99331" name="Picture 3" descr="C:\Users\zli\Documents\Projects\GETD\CDR_slides\NA_surface_temp.png"/>
          <p:cNvPicPr>
            <a:picLocks noChangeAspect="1" noChangeArrowheads="1"/>
          </p:cNvPicPr>
          <p:nvPr/>
        </p:nvPicPr>
        <p:blipFill>
          <a:blip r:embed="rId3" cstate="print"/>
          <a:srcRect/>
          <a:stretch>
            <a:fillRect/>
          </a:stretch>
        </p:blipFill>
        <p:spPr bwMode="auto">
          <a:xfrm>
            <a:off x="4724400" y="1219200"/>
            <a:ext cx="1578253" cy="1219200"/>
          </a:xfrm>
          <a:prstGeom prst="rect">
            <a:avLst/>
          </a:prstGeom>
          <a:noFill/>
        </p:spPr>
      </p:pic>
      <p:pic>
        <p:nvPicPr>
          <p:cNvPr id="99332" name="Picture 4" descr="C:\Users\zli\Documents\Projects\GETD\CDR_slides\na_1km.png"/>
          <p:cNvPicPr>
            <a:picLocks noChangeAspect="1" noChangeArrowheads="1"/>
          </p:cNvPicPr>
          <p:nvPr/>
        </p:nvPicPr>
        <p:blipFill>
          <a:blip r:embed="rId4" cstate="print"/>
          <a:srcRect/>
          <a:stretch>
            <a:fillRect/>
          </a:stretch>
        </p:blipFill>
        <p:spPr bwMode="auto">
          <a:xfrm>
            <a:off x="4630445" y="3810000"/>
            <a:ext cx="1572088" cy="1214438"/>
          </a:xfrm>
          <a:prstGeom prst="rect">
            <a:avLst/>
          </a:prstGeom>
          <a:noFill/>
        </p:spPr>
      </p:pic>
      <p:pic>
        <p:nvPicPr>
          <p:cNvPr id="99333" name="Picture 5" descr="C:\Users\zli\Documents\Projects\GETD\CDR_slides\global_landmask.png"/>
          <p:cNvPicPr>
            <a:picLocks noChangeAspect="1" noChangeArrowheads="1"/>
          </p:cNvPicPr>
          <p:nvPr/>
        </p:nvPicPr>
        <p:blipFill>
          <a:blip r:embed="rId5" cstate="print"/>
          <a:srcRect/>
          <a:stretch>
            <a:fillRect/>
          </a:stretch>
        </p:blipFill>
        <p:spPr bwMode="auto">
          <a:xfrm>
            <a:off x="609600" y="5704904"/>
            <a:ext cx="1295400" cy="1000696"/>
          </a:xfrm>
          <a:prstGeom prst="rect">
            <a:avLst/>
          </a:prstGeom>
          <a:noFill/>
        </p:spPr>
      </p:pic>
    </p:spTree>
    <p:extLst>
      <p:ext uri="{BB962C8B-B14F-4D97-AF65-F5344CB8AC3E}">
        <p14:creationId xmlns:p14="http://schemas.microsoft.com/office/powerpoint/2010/main" xmlns="" val="66052197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2971800" y="3124200"/>
            <a:ext cx="1676400" cy="11430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INSO-GSIP L2</a:t>
            </a:r>
            <a:endParaRPr lang="en-US" sz="2400" dirty="0">
              <a:solidFill>
                <a:schemeClr val="tx1"/>
              </a:solidFill>
            </a:endParaRPr>
          </a:p>
        </p:txBody>
      </p:sp>
      <p:sp>
        <p:nvSpPr>
          <p:cNvPr id="13" name="Oval 12"/>
          <p:cNvSpPr/>
          <p:nvPr/>
        </p:nvSpPr>
        <p:spPr>
          <a:xfrm>
            <a:off x="2895600" y="4343400"/>
            <a:ext cx="1752600" cy="9906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VIP-VIIRS</a:t>
            </a:r>
            <a:endParaRPr lang="en-US" sz="2000" dirty="0">
              <a:solidFill>
                <a:schemeClr val="tx1"/>
              </a:solidFill>
            </a:endParaRPr>
          </a:p>
        </p:txBody>
      </p:sp>
      <p:sp>
        <p:nvSpPr>
          <p:cNvPr id="16" name="Oval 15"/>
          <p:cNvSpPr/>
          <p:nvPr/>
        </p:nvSpPr>
        <p:spPr>
          <a:xfrm>
            <a:off x="2971800" y="5562600"/>
            <a:ext cx="1600200" cy="8382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SMP</a:t>
            </a:r>
            <a:endParaRPr lang="en-US" sz="3200" dirty="0">
              <a:solidFill>
                <a:schemeClr val="tx1"/>
              </a:solidFill>
            </a:endParaRPr>
          </a:p>
        </p:txBody>
      </p:sp>
      <p:sp>
        <p:nvSpPr>
          <p:cNvPr id="18" name="Flowchart: Predefined Process 17"/>
          <p:cNvSpPr/>
          <p:nvPr/>
        </p:nvSpPr>
        <p:spPr>
          <a:xfrm>
            <a:off x="304800" y="5562600"/>
            <a:ext cx="1828800" cy="8382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Snow mask</a:t>
            </a:r>
          </a:p>
        </p:txBody>
      </p:sp>
      <p:sp>
        <p:nvSpPr>
          <p:cNvPr id="20" name="Flowchart: Predefined Process 19"/>
          <p:cNvSpPr/>
          <p:nvPr/>
        </p:nvSpPr>
        <p:spPr>
          <a:xfrm>
            <a:off x="304800" y="3200400"/>
            <a:ext cx="1905000" cy="9906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GSIP L2 netcdf4 data</a:t>
            </a:r>
          </a:p>
        </p:txBody>
      </p:sp>
      <p:sp>
        <p:nvSpPr>
          <p:cNvPr id="24" name="Flowchart: Predefined Process 23"/>
          <p:cNvSpPr/>
          <p:nvPr/>
        </p:nvSpPr>
        <p:spPr>
          <a:xfrm>
            <a:off x="6096000" y="1219200"/>
            <a:ext cx="2819400" cy="53340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Binary data in Alexi domain</a:t>
            </a: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p:txBody>
      </p:sp>
      <p:sp>
        <p:nvSpPr>
          <p:cNvPr id="29" name="Flowchart: Predefined Process 28"/>
          <p:cNvSpPr/>
          <p:nvPr/>
        </p:nvSpPr>
        <p:spPr>
          <a:xfrm>
            <a:off x="304800" y="4419600"/>
            <a:ext cx="1828800" cy="9906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VIIRS EVI/NDVI</a:t>
            </a:r>
          </a:p>
        </p:txBody>
      </p:sp>
      <p:cxnSp>
        <p:nvCxnSpPr>
          <p:cNvPr id="34" name="Straight Arrow Connector 33"/>
          <p:cNvCxnSpPr>
            <a:stCxn id="20" idx="3"/>
            <a:endCxn id="12" idx="2"/>
          </p:cNvCxnSpPr>
          <p:nvPr/>
        </p:nvCxnSpPr>
        <p:spPr>
          <a:xfrm>
            <a:off x="2209800" y="3695700"/>
            <a:ext cx="762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9" idx="3"/>
            <a:endCxn id="13" idx="2"/>
          </p:cNvCxnSpPr>
          <p:nvPr/>
        </p:nvCxnSpPr>
        <p:spPr>
          <a:xfrm flipV="1">
            <a:off x="2133600" y="4838700"/>
            <a:ext cx="762000" cy="76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8" idx="3"/>
            <a:endCxn id="16" idx="2"/>
          </p:cNvCxnSpPr>
          <p:nvPr/>
        </p:nvCxnSpPr>
        <p:spPr>
          <a:xfrm>
            <a:off x="2133600" y="5981700"/>
            <a:ext cx="8382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2"/>
          <p:cNvSpPr>
            <a:spLocks noGrp="1" noChangeArrowheads="1"/>
          </p:cNvSpPr>
          <p:nvPr>
            <p:ph type="title"/>
          </p:nvPr>
        </p:nvSpPr>
        <p:spPr>
          <a:xfrm>
            <a:off x="914400" y="76200"/>
            <a:ext cx="7239000" cy="762000"/>
          </a:xfrm>
        </p:spPr>
        <p:txBody>
          <a:bodyPr>
            <a:normAutofit fontScale="90000"/>
          </a:bodyPr>
          <a:lstStyle/>
          <a:p>
            <a:pPr>
              <a:lnSpc>
                <a:spcPct val="85000"/>
              </a:lnSpc>
              <a:defRPr/>
            </a:pPr>
            <a:r>
              <a:rPr lang="en-US" sz="4000" dirty="0" smtClean="0"/>
              <a:t>Satellite Dataset Processor Data Flows</a:t>
            </a:r>
          </a:p>
        </p:txBody>
      </p:sp>
      <p:sp>
        <p:nvSpPr>
          <p:cNvPr id="77" name="Oval 76"/>
          <p:cNvSpPr/>
          <p:nvPr/>
        </p:nvSpPr>
        <p:spPr>
          <a:xfrm>
            <a:off x="2895600" y="2057400"/>
            <a:ext cx="1676400" cy="9906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CMP</a:t>
            </a:r>
            <a:endParaRPr lang="en-US" sz="3200" dirty="0">
              <a:solidFill>
                <a:schemeClr val="tx1"/>
              </a:solidFill>
            </a:endParaRPr>
          </a:p>
        </p:txBody>
      </p:sp>
      <p:cxnSp>
        <p:nvCxnSpPr>
          <p:cNvPr id="109" name="Straight Arrow Connector 108"/>
          <p:cNvCxnSpPr>
            <a:stCxn id="12" idx="6"/>
            <a:endCxn id="24" idx="1"/>
          </p:cNvCxnSpPr>
          <p:nvPr/>
        </p:nvCxnSpPr>
        <p:spPr>
          <a:xfrm>
            <a:off x="4648200" y="3695700"/>
            <a:ext cx="1447800" cy="1905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77" idx="6"/>
            <a:endCxn id="24" idx="1"/>
          </p:cNvCxnSpPr>
          <p:nvPr/>
        </p:nvCxnSpPr>
        <p:spPr>
          <a:xfrm>
            <a:off x="4572000" y="2552700"/>
            <a:ext cx="1524000" cy="13335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13" idx="6"/>
            <a:endCxn id="24" idx="1"/>
          </p:cNvCxnSpPr>
          <p:nvPr/>
        </p:nvCxnSpPr>
        <p:spPr>
          <a:xfrm flipV="1">
            <a:off x="4648200" y="3886200"/>
            <a:ext cx="1447800" cy="9525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16" idx="6"/>
            <a:endCxn id="24" idx="1"/>
          </p:cNvCxnSpPr>
          <p:nvPr/>
        </p:nvCxnSpPr>
        <p:spPr>
          <a:xfrm flipV="1">
            <a:off x="4572000" y="3886200"/>
            <a:ext cx="1524000" cy="20955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23" idx="3"/>
            <a:endCxn id="77" idx="2"/>
          </p:cNvCxnSpPr>
          <p:nvPr/>
        </p:nvCxnSpPr>
        <p:spPr>
          <a:xfrm>
            <a:off x="2209800" y="2095500"/>
            <a:ext cx="685800"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2" name="Table 21"/>
          <p:cNvGraphicFramePr>
            <a:graphicFrameLocks noGrp="1"/>
          </p:cNvGraphicFramePr>
          <p:nvPr/>
        </p:nvGraphicFramePr>
        <p:xfrm>
          <a:off x="6553200" y="2438400"/>
          <a:ext cx="1905000" cy="2514600"/>
        </p:xfrm>
        <a:graphic>
          <a:graphicData uri="http://schemas.openxmlformats.org/drawingml/2006/table">
            <a:tbl>
              <a:tblPr firstRow="1" bandRow="1">
                <a:tableStyleId>{616DA210-FB5B-4158-B5E0-FEB733F419BA}</a:tableStyleId>
              </a:tblPr>
              <a:tblGrid>
                <a:gridCol w="1905000"/>
              </a:tblGrid>
              <a:tr h="464314">
                <a:tc>
                  <a:txBody>
                    <a:bodyPr/>
                    <a:lstStyle/>
                    <a:p>
                      <a:r>
                        <a:rPr lang="en-US" dirty="0" smtClean="0"/>
                        <a:t>BT (3.9 &amp;11)</a:t>
                      </a:r>
                      <a:endParaRPr lang="en-US" dirty="0"/>
                    </a:p>
                  </a:txBody>
                  <a:tcPr/>
                </a:tc>
              </a:tr>
              <a:tr h="657344">
                <a:tc>
                  <a:txBody>
                    <a:bodyPr/>
                    <a:lstStyle/>
                    <a:p>
                      <a:r>
                        <a:rPr lang="en-US" dirty="0" smtClean="0"/>
                        <a:t>Solar </a:t>
                      </a:r>
                      <a:r>
                        <a:rPr lang="en-US" dirty="0" err="1" smtClean="0"/>
                        <a:t>insolation</a:t>
                      </a:r>
                      <a:endParaRPr lang="en-US" dirty="0"/>
                    </a:p>
                  </a:txBody>
                  <a:tcPr/>
                </a:tc>
              </a:tr>
              <a:tr h="464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Cloud mask</a:t>
                      </a:r>
                    </a:p>
                  </a:txBody>
                  <a:tcPr/>
                </a:tc>
              </a:tr>
              <a:tr h="464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EVI/NDVI</a:t>
                      </a:r>
                    </a:p>
                  </a:txBody>
                  <a:tcPr/>
                </a:tc>
              </a:tr>
              <a:tr h="464314">
                <a:tc>
                  <a:txBody>
                    <a:bodyPr/>
                    <a:lstStyle/>
                    <a:p>
                      <a:r>
                        <a:rPr lang="en-US" dirty="0" smtClean="0"/>
                        <a:t>Snow mask</a:t>
                      </a:r>
                      <a:endParaRPr lang="en-US" dirty="0"/>
                    </a:p>
                  </a:txBody>
                  <a:tcPr/>
                </a:tc>
              </a:tr>
            </a:tbl>
          </a:graphicData>
        </a:graphic>
      </p:graphicFrame>
      <p:sp>
        <p:nvSpPr>
          <p:cNvPr id="23" name="Flowchart: Predefined Process 22"/>
          <p:cNvSpPr/>
          <p:nvPr/>
        </p:nvSpPr>
        <p:spPr>
          <a:xfrm>
            <a:off x="304800" y="1600200"/>
            <a:ext cx="1905000" cy="9906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GOES AREA files</a:t>
            </a:r>
          </a:p>
          <a:p>
            <a:pPr algn="ctr"/>
            <a:r>
              <a:rPr lang="en-US" dirty="0" smtClean="0">
                <a:solidFill>
                  <a:schemeClr val="tx1"/>
                </a:solidFill>
              </a:rPr>
              <a:t>BT 3.9 &amp; 11</a:t>
            </a:r>
          </a:p>
        </p:txBody>
      </p:sp>
      <p:sp>
        <p:nvSpPr>
          <p:cNvPr id="31" name="Oval 30"/>
          <p:cNvSpPr/>
          <p:nvPr/>
        </p:nvSpPr>
        <p:spPr>
          <a:xfrm>
            <a:off x="2895600" y="990600"/>
            <a:ext cx="1676400" cy="9906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GDP</a:t>
            </a:r>
            <a:endParaRPr lang="en-US" sz="3200" dirty="0">
              <a:solidFill>
                <a:schemeClr val="tx1"/>
              </a:solidFill>
            </a:endParaRPr>
          </a:p>
        </p:txBody>
      </p:sp>
      <p:cxnSp>
        <p:nvCxnSpPr>
          <p:cNvPr id="32" name="Straight Arrow Connector 31"/>
          <p:cNvCxnSpPr>
            <a:stCxn id="23" idx="3"/>
            <a:endCxn id="31" idx="2"/>
          </p:cNvCxnSpPr>
          <p:nvPr/>
        </p:nvCxnSpPr>
        <p:spPr>
          <a:xfrm flipV="1">
            <a:off x="2209800" y="1485900"/>
            <a:ext cx="685800" cy="609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6"/>
            <a:endCxn id="24" idx="1"/>
          </p:cNvCxnSpPr>
          <p:nvPr/>
        </p:nvCxnSpPr>
        <p:spPr>
          <a:xfrm>
            <a:off x="4572000" y="1485900"/>
            <a:ext cx="1524000" cy="24003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5524175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3124200" y="1676400"/>
            <a:ext cx="1447800" cy="12192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CIP</a:t>
            </a:r>
            <a:endParaRPr lang="en-US" sz="3200" dirty="0">
              <a:solidFill>
                <a:schemeClr val="tx1"/>
              </a:solidFill>
            </a:endParaRPr>
          </a:p>
        </p:txBody>
      </p:sp>
      <p:sp>
        <p:nvSpPr>
          <p:cNvPr id="23" name="Flowchart: Predefined Process 22"/>
          <p:cNvSpPr/>
          <p:nvPr/>
        </p:nvSpPr>
        <p:spPr>
          <a:xfrm>
            <a:off x="304800" y="1828800"/>
            <a:ext cx="1828800" cy="9144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Clear sky </a:t>
            </a:r>
            <a:r>
              <a:rPr lang="en-US" dirty="0" err="1" smtClean="0">
                <a:solidFill>
                  <a:schemeClr val="tx1"/>
                </a:solidFill>
              </a:rPr>
              <a:t>insolation</a:t>
            </a:r>
            <a:r>
              <a:rPr lang="en-US" dirty="0" smtClean="0">
                <a:solidFill>
                  <a:schemeClr val="tx1"/>
                </a:solidFill>
              </a:rPr>
              <a:t> data</a:t>
            </a:r>
            <a:endParaRPr lang="en-US" dirty="0">
              <a:solidFill>
                <a:schemeClr val="tx1"/>
              </a:solidFill>
            </a:endParaRPr>
          </a:p>
        </p:txBody>
      </p:sp>
      <p:sp>
        <p:nvSpPr>
          <p:cNvPr id="13" name="Oval 12"/>
          <p:cNvSpPr/>
          <p:nvPr/>
        </p:nvSpPr>
        <p:spPr>
          <a:xfrm>
            <a:off x="3048000" y="4800600"/>
            <a:ext cx="1447800" cy="11430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LCPP</a:t>
            </a:r>
            <a:endParaRPr lang="en-US" sz="3200" dirty="0">
              <a:solidFill>
                <a:schemeClr val="tx1"/>
              </a:solidFill>
            </a:endParaRPr>
          </a:p>
        </p:txBody>
      </p:sp>
      <p:cxnSp>
        <p:nvCxnSpPr>
          <p:cNvPr id="32" name="Straight Arrow Connector 31"/>
          <p:cNvCxnSpPr>
            <a:stCxn id="23" idx="3"/>
            <a:endCxn id="14" idx="2"/>
          </p:cNvCxnSpPr>
          <p:nvPr/>
        </p:nvCxnSpPr>
        <p:spPr>
          <a:xfrm>
            <a:off x="2133600" y="2286000"/>
            <a:ext cx="990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13" idx="6"/>
            <a:endCxn id="44" idx="1"/>
          </p:cNvCxnSpPr>
          <p:nvPr/>
        </p:nvCxnSpPr>
        <p:spPr>
          <a:xfrm flipV="1">
            <a:off x="4495800" y="3810000"/>
            <a:ext cx="1905000" cy="15621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4" idx="5"/>
            <a:endCxn id="44" idx="1"/>
          </p:cNvCxnSpPr>
          <p:nvPr/>
        </p:nvCxnSpPr>
        <p:spPr>
          <a:xfrm>
            <a:off x="4359974" y="2717052"/>
            <a:ext cx="2040826" cy="10929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6705600" y="5372100"/>
            <a:ext cx="5334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1" name="Flowchart: Predefined Process 90"/>
          <p:cNvSpPr/>
          <p:nvPr/>
        </p:nvSpPr>
        <p:spPr>
          <a:xfrm>
            <a:off x="228600" y="4953000"/>
            <a:ext cx="1905000" cy="8382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UMD land cover</a:t>
            </a:r>
          </a:p>
        </p:txBody>
      </p:sp>
      <p:sp>
        <p:nvSpPr>
          <p:cNvPr id="39" name="Rectangle 2"/>
          <p:cNvSpPr>
            <a:spLocks noGrp="1" noChangeArrowheads="1"/>
          </p:cNvSpPr>
          <p:nvPr>
            <p:ph type="title"/>
          </p:nvPr>
        </p:nvSpPr>
        <p:spPr>
          <a:xfrm>
            <a:off x="228600" y="76200"/>
            <a:ext cx="7924800" cy="762000"/>
          </a:xfrm>
        </p:spPr>
        <p:txBody>
          <a:bodyPr>
            <a:normAutofit fontScale="90000"/>
          </a:bodyPr>
          <a:lstStyle/>
          <a:p>
            <a:pPr>
              <a:lnSpc>
                <a:spcPct val="85000"/>
              </a:lnSpc>
              <a:defRPr/>
            </a:pPr>
            <a:r>
              <a:rPr lang="en-US" sz="4000" dirty="0" smtClean="0"/>
              <a:t>Ancillary Dataset Processor Data Flows</a:t>
            </a:r>
          </a:p>
        </p:txBody>
      </p:sp>
      <p:cxnSp>
        <p:nvCxnSpPr>
          <p:cNvPr id="40" name="Straight Arrow Connector 39"/>
          <p:cNvCxnSpPr>
            <a:stCxn id="91" idx="3"/>
            <a:endCxn id="13" idx="2"/>
          </p:cNvCxnSpPr>
          <p:nvPr/>
        </p:nvCxnSpPr>
        <p:spPr>
          <a:xfrm>
            <a:off x="2133600" y="5372100"/>
            <a:ext cx="9144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Flowchart: Predefined Process 43"/>
          <p:cNvSpPr/>
          <p:nvPr/>
        </p:nvSpPr>
        <p:spPr>
          <a:xfrm>
            <a:off x="6400800" y="1295400"/>
            <a:ext cx="2362200" cy="50292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Binary data in Alexi domain</a:t>
            </a: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p:txBody>
      </p:sp>
      <p:sp>
        <p:nvSpPr>
          <p:cNvPr id="15" name="Oval 14"/>
          <p:cNvSpPr/>
          <p:nvPr/>
        </p:nvSpPr>
        <p:spPr>
          <a:xfrm>
            <a:off x="3200400" y="3200400"/>
            <a:ext cx="1447800" cy="12192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AP</a:t>
            </a:r>
            <a:endParaRPr lang="en-US" sz="3200" dirty="0">
              <a:solidFill>
                <a:schemeClr val="tx1"/>
              </a:solidFill>
            </a:endParaRPr>
          </a:p>
        </p:txBody>
      </p:sp>
      <p:sp>
        <p:nvSpPr>
          <p:cNvPr id="16" name="Flowchart: Predefined Process 15"/>
          <p:cNvSpPr/>
          <p:nvPr/>
        </p:nvSpPr>
        <p:spPr>
          <a:xfrm>
            <a:off x="304800" y="3352800"/>
            <a:ext cx="1828800" cy="9144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Albedo</a:t>
            </a:r>
            <a:r>
              <a:rPr lang="en-US" dirty="0" smtClean="0">
                <a:solidFill>
                  <a:schemeClr val="tx1"/>
                </a:solidFill>
              </a:rPr>
              <a:t> data</a:t>
            </a:r>
            <a:endParaRPr lang="en-US" dirty="0">
              <a:solidFill>
                <a:schemeClr val="tx1"/>
              </a:solidFill>
            </a:endParaRPr>
          </a:p>
        </p:txBody>
      </p:sp>
      <p:cxnSp>
        <p:nvCxnSpPr>
          <p:cNvPr id="17" name="Straight Arrow Connector 16"/>
          <p:cNvCxnSpPr>
            <a:stCxn id="16" idx="3"/>
          </p:cNvCxnSpPr>
          <p:nvPr/>
        </p:nvCxnSpPr>
        <p:spPr>
          <a:xfrm>
            <a:off x="2133600" y="3810000"/>
            <a:ext cx="1066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5" idx="6"/>
            <a:endCxn id="44" idx="1"/>
          </p:cNvCxnSpPr>
          <p:nvPr/>
        </p:nvCxnSpPr>
        <p:spPr>
          <a:xfrm>
            <a:off x="4648200" y="3810000"/>
            <a:ext cx="1752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2" name="Table 21"/>
          <p:cNvGraphicFramePr>
            <a:graphicFrameLocks noGrp="1"/>
          </p:cNvGraphicFramePr>
          <p:nvPr/>
        </p:nvGraphicFramePr>
        <p:xfrm>
          <a:off x="7086600" y="3124200"/>
          <a:ext cx="1295400" cy="1639028"/>
        </p:xfrm>
        <a:graphic>
          <a:graphicData uri="http://schemas.openxmlformats.org/drawingml/2006/table">
            <a:tbl>
              <a:tblPr firstRow="1" bandRow="1">
                <a:tableStyleId>{616DA210-FB5B-4158-B5E0-FEB733F419BA}</a:tableStyleId>
              </a:tblPr>
              <a:tblGrid>
                <a:gridCol w="1295400"/>
              </a:tblGrid>
              <a:tr h="577666">
                <a:tc>
                  <a:txBody>
                    <a:bodyPr/>
                    <a:lstStyle/>
                    <a:p>
                      <a:r>
                        <a:rPr lang="en-US" sz="1600" b="0" dirty="0" smtClean="0"/>
                        <a:t>Clear sky Solar </a:t>
                      </a:r>
                      <a:r>
                        <a:rPr lang="en-US" sz="1600" b="0" dirty="0" err="1" smtClean="0"/>
                        <a:t>insolation</a:t>
                      </a:r>
                      <a:endParaRPr lang="en-US" sz="1600" b="0" dirty="0"/>
                    </a:p>
                  </a:txBody>
                  <a:tcPr/>
                </a:tc>
              </a:tr>
              <a:tr h="408034">
                <a:tc>
                  <a:txBody>
                    <a:bodyPr/>
                    <a:lstStyle/>
                    <a:p>
                      <a:r>
                        <a:rPr lang="en-US" sz="1600" dirty="0" err="1" smtClean="0"/>
                        <a:t>Albedo</a:t>
                      </a:r>
                      <a:endParaRPr lang="en-US" sz="1600" dirty="0"/>
                    </a:p>
                  </a:txBody>
                  <a:tcPr/>
                </a:tc>
              </a:tr>
              <a:tr h="408034">
                <a:tc>
                  <a:txBody>
                    <a:bodyPr/>
                    <a:lstStyle/>
                    <a:p>
                      <a:r>
                        <a:rPr lang="en-US" sz="1600" dirty="0" smtClean="0"/>
                        <a:t>Land cover</a:t>
                      </a:r>
                      <a:endParaRPr lang="en-US" sz="1600" dirty="0"/>
                    </a:p>
                  </a:txBody>
                  <a:tcPr/>
                </a:tc>
              </a:tr>
            </a:tbl>
          </a:graphicData>
        </a:graphic>
      </p:graphicFrame>
    </p:spTree>
    <p:extLst>
      <p:ext uri="{BB962C8B-B14F-4D97-AF65-F5344CB8AC3E}">
        <p14:creationId xmlns:p14="http://schemas.microsoft.com/office/powerpoint/2010/main" xmlns="" val="33836140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lowchart: Predefined Process 45"/>
          <p:cNvSpPr/>
          <p:nvPr/>
        </p:nvSpPr>
        <p:spPr>
          <a:xfrm>
            <a:off x="6629400" y="1066800"/>
            <a:ext cx="2286000" cy="53340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Binary outputs</a:t>
            </a: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p:txBody>
      </p:sp>
      <p:sp>
        <p:nvSpPr>
          <p:cNvPr id="39" name="Rectangle 2"/>
          <p:cNvSpPr>
            <a:spLocks noGrp="1" noChangeArrowheads="1"/>
          </p:cNvSpPr>
          <p:nvPr>
            <p:ph type="title"/>
          </p:nvPr>
        </p:nvSpPr>
        <p:spPr>
          <a:xfrm>
            <a:off x="152400" y="76200"/>
            <a:ext cx="8763000" cy="685800"/>
          </a:xfrm>
        </p:spPr>
        <p:txBody>
          <a:bodyPr>
            <a:noAutofit/>
          </a:bodyPr>
          <a:lstStyle/>
          <a:p>
            <a:pPr>
              <a:lnSpc>
                <a:spcPct val="85000"/>
              </a:lnSpc>
              <a:defRPr/>
            </a:pPr>
            <a:r>
              <a:rPr lang="en-US" sz="2800" dirty="0" smtClean="0"/>
              <a:t>ALEXI Core Processor and Quality Control Flag Data Flows</a:t>
            </a:r>
          </a:p>
        </p:txBody>
      </p:sp>
      <p:sp>
        <p:nvSpPr>
          <p:cNvPr id="27" name="Flowchart: Predefined Process 26"/>
          <p:cNvSpPr/>
          <p:nvPr/>
        </p:nvSpPr>
        <p:spPr>
          <a:xfrm>
            <a:off x="152400" y="1066800"/>
            <a:ext cx="2362200" cy="52578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Binary inputs</a:t>
            </a: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p:txBody>
      </p:sp>
      <p:sp>
        <p:nvSpPr>
          <p:cNvPr id="15" name="Oval 14"/>
          <p:cNvSpPr/>
          <p:nvPr/>
        </p:nvSpPr>
        <p:spPr>
          <a:xfrm>
            <a:off x="2895600" y="1066800"/>
            <a:ext cx="3581400" cy="1295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APM</a:t>
            </a:r>
            <a:endParaRPr lang="en-US" sz="3200" dirty="0">
              <a:solidFill>
                <a:schemeClr val="tx1"/>
              </a:solidFill>
            </a:endParaRPr>
          </a:p>
        </p:txBody>
      </p:sp>
      <p:sp>
        <p:nvSpPr>
          <p:cNvPr id="16" name="Oval 15"/>
          <p:cNvSpPr/>
          <p:nvPr/>
        </p:nvSpPr>
        <p:spPr>
          <a:xfrm>
            <a:off x="3810000" y="5029200"/>
            <a:ext cx="1752600" cy="12192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QCF</a:t>
            </a:r>
            <a:endParaRPr lang="en-US" sz="3200" dirty="0">
              <a:solidFill>
                <a:schemeClr val="tx1"/>
              </a:solidFill>
            </a:endParaRPr>
          </a:p>
        </p:txBody>
      </p:sp>
      <p:sp>
        <p:nvSpPr>
          <p:cNvPr id="17" name="Oval 16"/>
          <p:cNvSpPr/>
          <p:nvPr/>
        </p:nvSpPr>
        <p:spPr>
          <a:xfrm>
            <a:off x="3048000" y="2819400"/>
            <a:ext cx="1600200" cy="11430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RIP</a:t>
            </a:r>
            <a:endParaRPr lang="en-US" sz="3200" dirty="0">
              <a:solidFill>
                <a:schemeClr val="tx1"/>
              </a:solidFill>
            </a:endParaRPr>
          </a:p>
        </p:txBody>
      </p:sp>
      <p:cxnSp>
        <p:nvCxnSpPr>
          <p:cNvPr id="75" name="Straight Arrow Connector 74"/>
          <p:cNvCxnSpPr>
            <a:stCxn id="16" idx="1"/>
            <a:endCxn id="17" idx="4"/>
          </p:cNvCxnSpPr>
          <p:nvPr/>
        </p:nvCxnSpPr>
        <p:spPr>
          <a:xfrm flipH="1" flipV="1">
            <a:off x="3848100" y="3962400"/>
            <a:ext cx="218563" cy="12453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17" idx="0"/>
          </p:cNvCxnSpPr>
          <p:nvPr/>
        </p:nvCxnSpPr>
        <p:spPr>
          <a:xfrm flipV="1">
            <a:off x="3848100" y="2362200"/>
            <a:ext cx="342900"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43" idx="4"/>
            <a:endCxn id="16" idx="7"/>
          </p:cNvCxnSpPr>
          <p:nvPr/>
        </p:nvCxnSpPr>
        <p:spPr>
          <a:xfrm flipH="1">
            <a:off x="5305937" y="3962400"/>
            <a:ext cx="294763" cy="12453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endCxn id="43" idx="0"/>
          </p:cNvCxnSpPr>
          <p:nvPr/>
        </p:nvCxnSpPr>
        <p:spPr>
          <a:xfrm>
            <a:off x="5334000" y="2286000"/>
            <a:ext cx="26670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4800600" y="2819400"/>
            <a:ext cx="1600200" cy="11430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ROP</a:t>
            </a:r>
            <a:endParaRPr lang="en-US" sz="3200" dirty="0">
              <a:solidFill>
                <a:schemeClr val="tx1"/>
              </a:solidFill>
            </a:endParaRPr>
          </a:p>
        </p:txBody>
      </p:sp>
      <p:cxnSp>
        <p:nvCxnSpPr>
          <p:cNvPr id="62" name="Straight Arrow Connector 61"/>
          <p:cNvCxnSpPr>
            <a:stCxn id="16" idx="6"/>
          </p:cNvCxnSpPr>
          <p:nvPr/>
        </p:nvCxnSpPr>
        <p:spPr>
          <a:xfrm>
            <a:off x="5562600" y="5638800"/>
            <a:ext cx="1066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2" name="Table 21"/>
          <p:cNvGraphicFramePr>
            <a:graphicFrameLocks noGrp="1"/>
          </p:cNvGraphicFramePr>
          <p:nvPr/>
        </p:nvGraphicFramePr>
        <p:xfrm>
          <a:off x="685800" y="2286000"/>
          <a:ext cx="1295400" cy="3150942"/>
        </p:xfrm>
        <a:graphic>
          <a:graphicData uri="http://schemas.openxmlformats.org/drawingml/2006/table">
            <a:tbl>
              <a:tblPr firstRow="1" bandRow="1">
                <a:tableStyleId>{616DA210-FB5B-4158-B5E0-FEB733F419BA}</a:tableStyleId>
              </a:tblPr>
              <a:tblGrid>
                <a:gridCol w="1295400"/>
              </a:tblGrid>
              <a:tr h="356271">
                <a:tc>
                  <a:txBody>
                    <a:bodyPr/>
                    <a:lstStyle/>
                    <a:p>
                      <a:pPr marL="0" algn="l" defTabSz="914400" rtl="0" eaLnBrk="1" latinLnBrk="0" hangingPunct="1"/>
                      <a:r>
                        <a:rPr lang="en-US" sz="1600" kern="1200" dirty="0" smtClean="0"/>
                        <a:t>Temperature</a:t>
                      </a:r>
                      <a:endParaRPr lang="en-US" sz="1600" kern="1200" dirty="0">
                        <a:solidFill>
                          <a:schemeClr val="tx1"/>
                        </a:solidFill>
                        <a:latin typeface="+mn-lt"/>
                        <a:ea typeface="+mn-ea"/>
                        <a:cs typeface="+mn-cs"/>
                      </a:endParaRPr>
                    </a:p>
                  </a:txBody>
                  <a:tcPr/>
                </a:tc>
              </a:tr>
              <a:tr h="219686">
                <a:tc>
                  <a:txBody>
                    <a:bodyPr/>
                    <a:lstStyle/>
                    <a:p>
                      <a:pPr marL="0" algn="l" defTabSz="914400" rtl="0" eaLnBrk="1" latinLnBrk="0" hangingPunct="1"/>
                      <a:r>
                        <a:rPr lang="en-US" sz="1600" kern="1200" dirty="0" smtClean="0"/>
                        <a:t>Pressure</a:t>
                      </a:r>
                      <a:endParaRPr lang="en-US" sz="1600" kern="1200" dirty="0">
                        <a:solidFill>
                          <a:schemeClr val="tx1"/>
                        </a:solidFill>
                        <a:latin typeface="+mn-lt"/>
                        <a:ea typeface="+mn-ea"/>
                        <a:cs typeface="+mn-cs"/>
                      </a:endParaRPr>
                    </a:p>
                  </a:txBody>
                  <a:tcPr/>
                </a:tc>
              </a:tr>
              <a:tr h="356271">
                <a:tc>
                  <a:txBody>
                    <a:bodyPr/>
                    <a:lstStyle/>
                    <a:p>
                      <a:r>
                        <a:rPr lang="en-US" sz="1600" dirty="0" smtClean="0"/>
                        <a:t>Wind speed</a:t>
                      </a:r>
                      <a:endParaRPr lang="en-US" sz="1600" dirty="0"/>
                    </a:p>
                  </a:txBody>
                  <a:tcPr/>
                </a:tc>
              </a:tr>
              <a:tr h="219686">
                <a:tc>
                  <a:txBody>
                    <a:bodyPr/>
                    <a:lstStyle/>
                    <a:p>
                      <a:r>
                        <a:rPr lang="en-US" dirty="0" smtClean="0"/>
                        <a:t>…...</a:t>
                      </a:r>
                      <a:endParaRPr lang="en-US" dirty="0"/>
                    </a:p>
                  </a:txBody>
                  <a:tcPr/>
                </a:tc>
              </a:tr>
              <a:tr h="219686">
                <a:tc>
                  <a:txBody>
                    <a:bodyPr/>
                    <a:lstStyle/>
                    <a:p>
                      <a:r>
                        <a:rPr lang="en-US" dirty="0" smtClean="0"/>
                        <a:t>Solar </a:t>
                      </a:r>
                      <a:r>
                        <a:rPr lang="en-US" dirty="0" err="1" smtClean="0"/>
                        <a:t>insolation</a:t>
                      </a:r>
                      <a:endParaRPr lang="en-US" dirty="0"/>
                    </a:p>
                  </a:txBody>
                  <a:tcPr/>
                </a:tc>
              </a:tr>
              <a:tr h="2196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tc>
              </a:tr>
              <a:tr h="2196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EVI/NDVI</a:t>
                      </a:r>
                    </a:p>
                  </a:txBody>
                  <a:tcPr/>
                </a:tc>
              </a:tr>
              <a:tr h="219686">
                <a:tc>
                  <a:txBody>
                    <a:bodyPr/>
                    <a:lstStyle/>
                    <a:p>
                      <a:r>
                        <a:rPr lang="en-US" dirty="0" smtClean="0"/>
                        <a:t>Snow mask</a:t>
                      </a:r>
                      <a:endParaRPr lang="en-US" dirty="0"/>
                    </a:p>
                  </a:txBody>
                  <a:tcPr/>
                </a:tc>
              </a:tr>
            </a:tbl>
          </a:graphicData>
        </a:graphic>
      </p:graphicFrame>
      <p:cxnSp>
        <p:nvCxnSpPr>
          <p:cNvPr id="40" name="Straight Arrow Connector 39"/>
          <p:cNvCxnSpPr/>
          <p:nvPr/>
        </p:nvCxnSpPr>
        <p:spPr>
          <a:xfrm>
            <a:off x="2514600" y="5638800"/>
            <a:ext cx="12954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7" name="Table 46"/>
          <p:cNvGraphicFramePr>
            <a:graphicFrameLocks noGrp="1"/>
          </p:cNvGraphicFramePr>
          <p:nvPr/>
        </p:nvGraphicFramePr>
        <p:xfrm>
          <a:off x="7162800" y="1981200"/>
          <a:ext cx="1295400" cy="3912942"/>
        </p:xfrm>
        <a:graphic>
          <a:graphicData uri="http://schemas.openxmlformats.org/drawingml/2006/table">
            <a:tbl>
              <a:tblPr firstRow="1" bandRow="1">
                <a:tableStyleId>{616DA210-FB5B-4158-B5E0-FEB733F419BA}</a:tableStyleId>
              </a:tblPr>
              <a:tblGrid>
                <a:gridCol w="1295400"/>
              </a:tblGrid>
              <a:tr h="356271">
                <a:tc>
                  <a:txBody>
                    <a:bodyPr/>
                    <a:lstStyle/>
                    <a:p>
                      <a:pPr marL="0" algn="l" defTabSz="914400" rtl="0" eaLnBrk="1" latinLnBrk="0" hangingPunct="1"/>
                      <a:r>
                        <a:rPr lang="en-US" sz="1600" kern="1200" dirty="0" smtClean="0"/>
                        <a:t>Outputs</a:t>
                      </a:r>
                      <a:endParaRPr lang="en-US" sz="1600" kern="1200" dirty="0">
                        <a:solidFill>
                          <a:schemeClr val="tx1"/>
                        </a:solidFill>
                        <a:latin typeface="+mn-lt"/>
                        <a:ea typeface="+mn-ea"/>
                        <a:cs typeface="+mn-cs"/>
                      </a:endParaRPr>
                    </a:p>
                  </a:txBody>
                  <a:tcPr/>
                </a:tc>
              </a:tr>
              <a:tr h="219686">
                <a:tc>
                  <a:txBody>
                    <a:bodyPr/>
                    <a:lstStyle/>
                    <a:p>
                      <a:pPr marL="0" algn="l" defTabSz="914400" rtl="0" eaLnBrk="1" latinLnBrk="0" hangingPunct="1"/>
                      <a:r>
                        <a:rPr lang="en-US" sz="1600" kern="1200" dirty="0" smtClean="0"/>
                        <a:t>ET</a:t>
                      </a:r>
                      <a:endParaRPr lang="en-US" sz="1600" kern="1200" dirty="0">
                        <a:solidFill>
                          <a:schemeClr val="tx1"/>
                        </a:solidFill>
                        <a:latin typeface="+mn-lt"/>
                        <a:ea typeface="+mn-ea"/>
                        <a:cs typeface="+mn-cs"/>
                      </a:endParaRPr>
                    </a:p>
                  </a:txBody>
                  <a:tcPr/>
                </a:tc>
              </a:tr>
              <a:tr h="356271">
                <a:tc>
                  <a:txBody>
                    <a:bodyPr/>
                    <a:lstStyle/>
                    <a:p>
                      <a:r>
                        <a:rPr lang="en-US" sz="1600" dirty="0" smtClean="0"/>
                        <a:t>ESI</a:t>
                      </a:r>
                      <a:endParaRPr lang="en-US" sz="1600" dirty="0"/>
                    </a:p>
                  </a:txBody>
                  <a:tcPr/>
                </a:tc>
              </a:tr>
              <a:tr h="2196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Radiances and </a:t>
                      </a:r>
                      <a:r>
                        <a:rPr lang="en-US" dirty="0" smtClean="0">
                          <a:solidFill>
                            <a:schemeClr val="tx1"/>
                          </a:solidFill>
                        </a:rPr>
                        <a:t>fluxes</a:t>
                      </a:r>
                    </a:p>
                    <a:p>
                      <a:endParaRPr lang="en-US" dirty="0"/>
                    </a:p>
                  </a:txBody>
                  <a:tcPr/>
                </a:tc>
              </a:tr>
              <a:tr h="219686">
                <a:tc>
                  <a:txBody>
                    <a:bodyPr/>
                    <a:lstStyle/>
                    <a:p>
                      <a:endParaRPr lang="en-US" dirty="0"/>
                    </a:p>
                  </a:txBody>
                  <a:tcPr/>
                </a:tc>
              </a:tr>
              <a:tr h="219686">
                <a:tc>
                  <a:txBody>
                    <a:bodyPr/>
                    <a:lstStyle/>
                    <a:p>
                      <a:pPr marL="0" algn="l" defTabSz="914400" rtl="0" eaLnBrk="1" latinLnBrk="0" hangingPunct="1"/>
                      <a:r>
                        <a:rPr lang="en-US" sz="1600" kern="1200" dirty="0" smtClean="0"/>
                        <a:t>ET QC</a:t>
                      </a:r>
                      <a:endParaRPr lang="en-US" sz="1600" kern="1200" dirty="0">
                        <a:solidFill>
                          <a:schemeClr val="tx1"/>
                        </a:solidFill>
                        <a:latin typeface="+mn-lt"/>
                        <a:ea typeface="+mn-ea"/>
                        <a:cs typeface="+mn-cs"/>
                      </a:endParaRPr>
                    </a:p>
                  </a:txBody>
                  <a:tcPr/>
                </a:tc>
              </a:tr>
              <a:tr h="219686">
                <a:tc>
                  <a:txBody>
                    <a:bodyPr/>
                    <a:lstStyle/>
                    <a:p>
                      <a:r>
                        <a:rPr lang="en-US" sz="1600" dirty="0" smtClean="0"/>
                        <a:t>ESI QC</a:t>
                      </a:r>
                      <a:endParaRPr lang="en-US" sz="1600" dirty="0"/>
                    </a:p>
                  </a:txBody>
                  <a:tcPr/>
                </a:tc>
              </a:tr>
              <a:tr h="2196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Radiances and </a:t>
                      </a:r>
                      <a:r>
                        <a:rPr lang="en-US" dirty="0" smtClean="0">
                          <a:solidFill>
                            <a:schemeClr val="tx1"/>
                          </a:solidFill>
                        </a:rPr>
                        <a:t>fluxes QC</a:t>
                      </a:r>
                    </a:p>
                  </a:txBody>
                  <a:tcPr/>
                </a:tc>
              </a:tr>
            </a:tbl>
          </a:graphicData>
        </a:graphic>
      </p:graphicFrame>
    </p:spTree>
    <p:extLst>
      <p:ext uri="{BB962C8B-B14F-4D97-AF65-F5344CB8AC3E}">
        <p14:creationId xmlns:p14="http://schemas.microsoft.com/office/powerpoint/2010/main" xmlns="" val="74845257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dirty="0" smtClean="0"/>
              <a:t>Product Output Processor Data Flows</a:t>
            </a:r>
            <a:endParaRPr lang="en-US" dirty="0"/>
          </a:p>
        </p:txBody>
      </p:sp>
      <p:sp>
        <p:nvSpPr>
          <p:cNvPr id="3" name="Flowchart: Predefined Process 2"/>
          <p:cNvSpPr/>
          <p:nvPr/>
        </p:nvSpPr>
        <p:spPr>
          <a:xfrm>
            <a:off x="6248400" y="1295400"/>
            <a:ext cx="2590800" cy="9906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Output GRIB2 file</a:t>
            </a:r>
          </a:p>
        </p:txBody>
      </p:sp>
      <p:sp>
        <p:nvSpPr>
          <p:cNvPr id="4" name="Oval 3"/>
          <p:cNvSpPr/>
          <p:nvPr/>
        </p:nvSpPr>
        <p:spPr>
          <a:xfrm>
            <a:off x="3581400" y="2895600"/>
            <a:ext cx="1600200" cy="13716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POP</a:t>
            </a:r>
            <a:endParaRPr lang="en-US" sz="3200" dirty="0">
              <a:solidFill>
                <a:schemeClr val="tx1"/>
              </a:solidFill>
            </a:endParaRPr>
          </a:p>
        </p:txBody>
      </p:sp>
      <p:sp>
        <p:nvSpPr>
          <p:cNvPr id="9" name="Flowchart: Predefined Process 8"/>
          <p:cNvSpPr/>
          <p:nvPr/>
        </p:nvSpPr>
        <p:spPr>
          <a:xfrm>
            <a:off x="6248400" y="2590800"/>
            <a:ext cx="2590800" cy="9906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Output NETCDF4 file</a:t>
            </a:r>
          </a:p>
        </p:txBody>
      </p:sp>
      <p:sp>
        <p:nvSpPr>
          <p:cNvPr id="10" name="Flowchart: Predefined Process 9"/>
          <p:cNvSpPr/>
          <p:nvPr/>
        </p:nvSpPr>
        <p:spPr>
          <a:xfrm>
            <a:off x="6248400" y="3962400"/>
            <a:ext cx="2590800" cy="9906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Output PNG files</a:t>
            </a:r>
          </a:p>
        </p:txBody>
      </p:sp>
      <p:sp>
        <p:nvSpPr>
          <p:cNvPr id="11" name="Flowchart: Predefined Process 10"/>
          <p:cNvSpPr/>
          <p:nvPr/>
        </p:nvSpPr>
        <p:spPr>
          <a:xfrm>
            <a:off x="6248400" y="5257800"/>
            <a:ext cx="2590800" cy="9906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Status report file</a:t>
            </a:r>
          </a:p>
        </p:txBody>
      </p:sp>
      <p:sp>
        <p:nvSpPr>
          <p:cNvPr id="16" name="Flowchart: Predefined Process 15"/>
          <p:cNvSpPr/>
          <p:nvPr/>
        </p:nvSpPr>
        <p:spPr>
          <a:xfrm>
            <a:off x="381000" y="1219200"/>
            <a:ext cx="2286000" cy="5334000"/>
          </a:xfrm>
          <a:prstGeom prst="flowChartPredefined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Binary outputs</a:t>
            </a: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p:txBody>
      </p:sp>
      <p:graphicFrame>
        <p:nvGraphicFramePr>
          <p:cNvPr id="17" name="Table 16"/>
          <p:cNvGraphicFramePr>
            <a:graphicFrameLocks noGrp="1"/>
          </p:cNvGraphicFramePr>
          <p:nvPr/>
        </p:nvGraphicFramePr>
        <p:xfrm>
          <a:off x="914400" y="2133600"/>
          <a:ext cx="1295400" cy="3912942"/>
        </p:xfrm>
        <a:graphic>
          <a:graphicData uri="http://schemas.openxmlformats.org/drawingml/2006/table">
            <a:tbl>
              <a:tblPr firstRow="1" bandRow="1">
                <a:tableStyleId>{616DA210-FB5B-4158-B5E0-FEB733F419BA}</a:tableStyleId>
              </a:tblPr>
              <a:tblGrid>
                <a:gridCol w="1295400"/>
              </a:tblGrid>
              <a:tr h="356271">
                <a:tc>
                  <a:txBody>
                    <a:bodyPr/>
                    <a:lstStyle/>
                    <a:p>
                      <a:pPr marL="0" algn="l" defTabSz="914400" rtl="0" eaLnBrk="1" latinLnBrk="0" hangingPunct="1"/>
                      <a:r>
                        <a:rPr lang="en-US" sz="1600" kern="1200" dirty="0" smtClean="0"/>
                        <a:t>Outputs</a:t>
                      </a:r>
                      <a:endParaRPr lang="en-US" sz="1600" kern="1200" dirty="0">
                        <a:solidFill>
                          <a:schemeClr val="tx1"/>
                        </a:solidFill>
                        <a:latin typeface="+mn-lt"/>
                        <a:ea typeface="+mn-ea"/>
                        <a:cs typeface="+mn-cs"/>
                      </a:endParaRPr>
                    </a:p>
                  </a:txBody>
                  <a:tcPr/>
                </a:tc>
              </a:tr>
              <a:tr h="219686">
                <a:tc>
                  <a:txBody>
                    <a:bodyPr/>
                    <a:lstStyle/>
                    <a:p>
                      <a:pPr marL="0" algn="l" defTabSz="914400" rtl="0" eaLnBrk="1" latinLnBrk="0" hangingPunct="1"/>
                      <a:r>
                        <a:rPr lang="en-US" sz="1600" kern="1200" dirty="0" smtClean="0"/>
                        <a:t>ET</a:t>
                      </a:r>
                      <a:endParaRPr lang="en-US" sz="1600" kern="1200" dirty="0">
                        <a:solidFill>
                          <a:schemeClr val="tx1"/>
                        </a:solidFill>
                        <a:latin typeface="+mn-lt"/>
                        <a:ea typeface="+mn-ea"/>
                        <a:cs typeface="+mn-cs"/>
                      </a:endParaRPr>
                    </a:p>
                  </a:txBody>
                  <a:tcPr/>
                </a:tc>
              </a:tr>
              <a:tr h="356271">
                <a:tc>
                  <a:txBody>
                    <a:bodyPr/>
                    <a:lstStyle/>
                    <a:p>
                      <a:r>
                        <a:rPr lang="en-US" sz="1600" dirty="0" smtClean="0"/>
                        <a:t>ESI</a:t>
                      </a:r>
                      <a:endParaRPr lang="en-US" sz="1600" dirty="0"/>
                    </a:p>
                  </a:txBody>
                  <a:tcPr/>
                </a:tc>
              </a:tr>
              <a:tr h="2196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Radiances and </a:t>
                      </a:r>
                      <a:r>
                        <a:rPr lang="en-US" dirty="0" smtClean="0">
                          <a:solidFill>
                            <a:schemeClr val="tx1"/>
                          </a:solidFill>
                        </a:rPr>
                        <a:t>fluxes</a:t>
                      </a:r>
                    </a:p>
                    <a:p>
                      <a:endParaRPr lang="en-US" dirty="0"/>
                    </a:p>
                  </a:txBody>
                  <a:tcPr/>
                </a:tc>
              </a:tr>
              <a:tr h="219686">
                <a:tc>
                  <a:txBody>
                    <a:bodyPr/>
                    <a:lstStyle/>
                    <a:p>
                      <a:endParaRPr lang="en-US" dirty="0"/>
                    </a:p>
                  </a:txBody>
                  <a:tcPr/>
                </a:tc>
              </a:tr>
              <a:tr h="219686">
                <a:tc>
                  <a:txBody>
                    <a:bodyPr/>
                    <a:lstStyle/>
                    <a:p>
                      <a:pPr marL="0" algn="l" defTabSz="914400" rtl="0" eaLnBrk="1" latinLnBrk="0" hangingPunct="1"/>
                      <a:r>
                        <a:rPr lang="en-US" sz="1600" kern="1200" dirty="0" smtClean="0"/>
                        <a:t>ET QC</a:t>
                      </a:r>
                      <a:endParaRPr lang="en-US" sz="1600" kern="1200" dirty="0">
                        <a:solidFill>
                          <a:schemeClr val="tx1"/>
                        </a:solidFill>
                        <a:latin typeface="+mn-lt"/>
                        <a:ea typeface="+mn-ea"/>
                        <a:cs typeface="+mn-cs"/>
                      </a:endParaRPr>
                    </a:p>
                  </a:txBody>
                  <a:tcPr/>
                </a:tc>
              </a:tr>
              <a:tr h="219686">
                <a:tc>
                  <a:txBody>
                    <a:bodyPr/>
                    <a:lstStyle/>
                    <a:p>
                      <a:r>
                        <a:rPr lang="en-US" sz="1600" dirty="0" smtClean="0"/>
                        <a:t>ESI QC</a:t>
                      </a:r>
                      <a:endParaRPr lang="en-US" sz="1600" dirty="0"/>
                    </a:p>
                  </a:txBody>
                  <a:tcPr/>
                </a:tc>
              </a:tr>
              <a:tr h="2196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Radiances and </a:t>
                      </a:r>
                      <a:r>
                        <a:rPr lang="en-US" dirty="0" smtClean="0">
                          <a:solidFill>
                            <a:schemeClr val="tx1"/>
                          </a:solidFill>
                        </a:rPr>
                        <a:t>fluxes QC</a:t>
                      </a:r>
                    </a:p>
                  </a:txBody>
                  <a:tcPr/>
                </a:tc>
              </a:tr>
            </a:tbl>
          </a:graphicData>
        </a:graphic>
      </p:graphicFrame>
      <p:cxnSp>
        <p:nvCxnSpPr>
          <p:cNvPr id="18" name="Straight Arrow Connector 17"/>
          <p:cNvCxnSpPr/>
          <p:nvPr/>
        </p:nvCxnSpPr>
        <p:spPr>
          <a:xfrm>
            <a:off x="2209800" y="3505200"/>
            <a:ext cx="1371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6"/>
            <a:endCxn id="3" idx="1"/>
          </p:cNvCxnSpPr>
          <p:nvPr/>
        </p:nvCxnSpPr>
        <p:spPr>
          <a:xfrm flipV="1">
            <a:off x="5181600" y="1790700"/>
            <a:ext cx="1066800" cy="1790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4" idx="6"/>
            <a:endCxn id="9" idx="1"/>
          </p:cNvCxnSpPr>
          <p:nvPr/>
        </p:nvCxnSpPr>
        <p:spPr>
          <a:xfrm flipV="1">
            <a:off x="5181600" y="3086100"/>
            <a:ext cx="1066800" cy="4953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4" idx="6"/>
            <a:endCxn id="10" idx="1"/>
          </p:cNvCxnSpPr>
          <p:nvPr/>
        </p:nvCxnSpPr>
        <p:spPr>
          <a:xfrm>
            <a:off x="5181600" y="3581400"/>
            <a:ext cx="1066800" cy="8763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4" idx="6"/>
            <a:endCxn id="11" idx="1"/>
          </p:cNvCxnSpPr>
          <p:nvPr/>
        </p:nvCxnSpPr>
        <p:spPr>
          <a:xfrm>
            <a:off x="5181600" y="3581400"/>
            <a:ext cx="1066800" cy="2171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CDR Entry Criteria</a:t>
            </a:r>
            <a:endParaRPr lang="en-US" dirty="0"/>
          </a:p>
        </p:txBody>
      </p:sp>
      <p:sp>
        <p:nvSpPr>
          <p:cNvPr id="3" name="Content Placeholder 2"/>
          <p:cNvSpPr>
            <a:spLocks noGrp="1"/>
          </p:cNvSpPr>
          <p:nvPr>
            <p:ph idx="1"/>
          </p:nvPr>
        </p:nvSpPr>
        <p:spPr>
          <a:xfrm>
            <a:off x="457200" y="1371600"/>
            <a:ext cx="8229600" cy="4525963"/>
          </a:xfrm>
        </p:spPr>
        <p:txBody>
          <a:bodyPr>
            <a:normAutofit fontScale="85000" lnSpcReduction="20000"/>
          </a:bodyPr>
          <a:lstStyle/>
          <a:p>
            <a:r>
              <a:rPr lang="en-US" dirty="0" smtClean="0"/>
              <a:t>Requirements Document</a:t>
            </a:r>
          </a:p>
          <a:p>
            <a:endParaRPr lang="en-US" dirty="0" smtClean="0"/>
          </a:p>
          <a:p>
            <a:endParaRPr lang="en-US" dirty="0" smtClean="0"/>
          </a:p>
          <a:p>
            <a:r>
              <a:rPr lang="en-US" dirty="0" smtClean="0"/>
              <a:t>Review of Project:</a:t>
            </a:r>
          </a:p>
          <a:p>
            <a:pPr lvl="1"/>
            <a:r>
              <a:rPr lang="en-US" dirty="0" smtClean="0"/>
              <a:t>Requirements</a:t>
            </a:r>
          </a:p>
          <a:p>
            <a:pPr lvl="1"/>
            <a:r>
              <a:rPr lang="en-US" dirty="0" smtClean="0"/>
              <a:t>Operations Concept</a:t>
            </a:r>
          </a:p>
          <a:p>
            <a:pPr lvl="1"/>
            <a:r>
              <a:rPr lang="en-US" dirty="0" smtClean="0"/>
              <a:t>Algorithm Theoretical Basis</a:t>
            </a:r>
          </a:p>
          <a:p>
            <a:pPr lvl="1"/>
            <a:r>
              <a:rPr lang="en-US" dirty="0" smtClean="0"/>
              <a:t>Software Architecture</a:t>
            </a:r>
          </a:p>
          <a:p>
            <a:pPr lvl="1"/>
            <a:r>
              <a:rPr lang="en-US" dirty="0" smtClean="0"/>
              <a:t>Detailed Design</a:t>
            </a:r>
          </a:p>
          <a:p>
            <a:pPr lvl="1"/>
            <a:r>
              <a:rPr lang="en-US" dirty="0" smtClean="0"/>
              <a:t>Quality Assurance</a:t>
            </a:r>
          </a:p>
          <a:p>
            <a:pPr lvl="1"/>
            <a:r>
              <a:rPr lang="en-US" dirty="0" smtClean="0"/>
              <a:t>Risks and Actions</a:t>
            </a:r>
          </a:p>
          <a:p>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rmAutofit/>
          </a:bodyPr>
          <a:lstStyle/>
          <a:p>
            <a:pPr>
              <a:lnSpc>
                <a:spcPct val="85000"/>
              </a:lnSpc>
            </a:pPr>
            <a:r>
              <a:rPr lang="en-US" sz="4000" dirty="0" smtClean="0"/>
              <a:t>File Descriptions</a:t>
            </a:r>
          </a:p>
        </p:txBody>
      </p:sp>
      <p:sp>
        <p:nvSpPr>
          <p:cNvPr id="3" name="Content Placeholder 2"/>
          <p:cNvSpPr>
            <a:spLocks noGrp="1"/>
          </p:cNvSpPr>
          <p:nvPr>
            <p:ph idx="1"/>
          </p:nvPr>
        </p:nvSpPr>
        <p:spPr/>
        <p:txBody>
          <a:bodyPr/>
          <a:lstStyle/>
          <a:p>
            <a:r>
              <a:rPr lang="en-US" dirty="0" smtClean="0"/>
              <a:t>Control Files </a:t>
            </a:r>
          </a:p>
          <a:p>
            <a:r>
              <a:rPr lang="en-US" dirty="0" smtClean="0"/>
              <a:t>Parameter Files  </a:t>
            </a:r>
          </a:p>
          <a:p>
            <a:r>
              <a:rPr lang="en-US" dirty="0" smtClean="0"/>
              <a:t>Meteorological Input Data Files </a:t>
            </a:r>
          </a:p>
          <a:p>
            <a:r>
              <a:rPr lang="en-US" dirty="0" smtClean="0"/>
              <a:t>Satellite Input Data files</a:t>
            </a:r>
          </a:p>
          <a:p>
            <a:r>
              <a:rPr lang="en-US" dirty="0" smtClean="0"/>
              <a:t>Ancillary Data Files </a:t>
            </a:r>
          </a:p>
          <a:p>
            <a:r>
              <a:rPr lang="en-US" dirty="0" smtClean="0"/>
              <a:t>Intermediate Data Files </a:t>
            </a:r>
          </a:p>
          <a:p>
            <a:r>
              <a:rPr lang="en-US" dirty="0" smtClean="0"/>
              <a:t>Output Data Files</a:t>
            </a:r>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nSpc>
                <a:spcPct val="85000"/>
              </a:lnSpc>
            </a:pPr>
            <a:r>
              <a:rPr lang="en-US" sz="4000" dirty="0" smtClean="0"/>
              <a:t>Control Files</a:t>
            </a:r>
            <a:endParaRPr lang="en-US" sz="4000" dirty="0"/>
          </a:p>
        </p:txBody>
      </p:sp>
      <p:sp>
        <p:nvSpPr>
          <p:cNvPr id="3" name="Content Placeholder 2"/>
          <p:cNvSpPr>
            <a:spLocks noGrp="1"/>
          </p:cNvSpPr>
          <p:nvPr>
            <p:ph idx="1"/>
          </p:nvPr>
        </p:nvSpPr>
        <p:spPr/>
        <p:txBody>
          <a:bodyPr>
            <a:normAutofit/>
          </a:bodyPr>
          <a:lstStyle/>
          <a:p>
            <a:r>
              <a:rPr lang="en-US" dirty="0" smtClean="0"/>
              <a:t>GETD control File</a:t>
            </a:r>
          </a:p>
          <a:p>
            <a:pPr lvl="1"/>
            <a:r>
              <a:rPr lang="en-US" dirty="0" smtClean="0"/>
              <a:t>Spatial domain</a:t>
            </a:r>
          </a:p>
          <a:p>
            <a:pPr lvl="1"/>
            <a:r>
              <a:rPr lang="en-US" dirty="0" smtClean="0"/>
              <a:t>Input/output data file information</a:t>
            </a:r>
          </a:p>
          <a:p>
            <a:pPr lvl="1"/>
            <a:r>
              <a:rPr lang="en-US" dirty="0" smtClean="0"/>
              <a:t>Control flags</a:t>
            </a:r>
          </a:p>
          <a:p>
            <a:r>
              <a:rPr lang="en-US" dirty="0" smtClean="0"/>
              <a:t>Meteorological data control file</a:t>
            </a:r>
          </a:p>
          <a:p>
            <a:r>
              <a:rPr lang="en-US" dirty="0" smtClean="0"/>
              <a:t>Satellite data control file</a:t>
            </a:r>
          </a:p>
          <a:p>
            <a:r>
              <a:rPr lang="en-US" dirty="0" smtClean="0"/>
              <a:t>Ancillary data control file</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a:bodyPr>
          <a:lstStyle/>
          <a:p>
            <a:pPr>
              <a:lnSpc>
                <a:spcPct val="85000"/>
              </a:lnSpc>
            </a:pPr>
            <a:r>
              <a:rPr lang="en-US" sz="4000" dirty="0" smtClean="0"/>
              <a:t>Parameter Files</a:t>
            </a:r>
            <a:endParaRPr lang="en-US" sz="4000" dirty="0"/>
          </a:p>
        </p:txBody>
      </p:sp>
      <p:sp>
        <p:nvSpPr>
          <p:cNvPr id="3" name="Content Placeholder 2"/>
          <p:cNvSpPr>
            <a:spLocks noGrp="1"/>
          </p:cNvSpPr>
          <p:nvPr>
            <p:ph idx="1"/>
          </p:nvPr>
        </p:nvSpPr>
        <p:spPr>
          <a:xfrm>
            <a:off x="381000" y="1447800"/>
            <a:ext cx="8229600" cy="4525963"/>
          </a:xfrm>
        </p:spPr>
        <p:txBody>
          <a:bodyPr>
            <a:normAutofit/>
          </a:bodyPr>
          <a:lstStyle/>
          <a:p>
            <a:r>
              <a:rPr lang="en-US" dirty="0" smtClean="0"/>
              <a:t>Land cover parameter file</a:t>
            </a:r>
          </a:p>
          <a:p>
            <a:pPr lvl="1"/>
            <a:r>
              <a:rPr lang="en-US" dirty="0" smtClean="0"/>
              <a:t>Parameters vary according to land cover class.</a:t>
            </a:r>
          </a:p>
          <a:p>
            <a:pPr lvl="1"/>
            <a:r>
              <a:rPr lang="en-US" dirty="0" smtClean="0"/>
              <a:t>Including the Seasonal Maximum and Minimum Canopy Heights, Leaf </a:t>
            </a:r>
            <a:r>
              <a:rPr lang="en-US" dirty="0" err="1" smtClean="0"/>
              <a:t>Absorptivity</a:t>
            </a:r>
            <a:r>
              <a:rPr lang="en-US" dirty="0" smtClean="0"/>
              <a:t> in the Visible, NIR, and TIR Bands, and Nominal Leaf Size.</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639762"/>
          </a:xfrm>
        </p:spPr>
        <p:txBody>
          <a:bodyPr>
            <a:noAutofit/>
          </a:bodyPr>
          <a:lstStyle/>
          <a:p>
            <a:pPr>
              <a:lnSpc>
                <a:spcPct val="85000"/>
              </a:lnSpc>
            </a:pPr>
            <a:r>
              <a:rPr lang="en-US" sz="4000" dirty="0" smtClean="0"/>
              <a:t>Meteorological Input Data Files</a:t>
            </a:r>
            <a:endParaRPr lang="en-US" sz="4000" dirty="0"/>
          </a:p>
        </p:txBody>
      </p:sp>
      <p:sp>
        <p:nvSpPr>
          <p:cNvPr id="3" name="Content Placeholder 2"/>
          <p:cNvSpPr>
            <a:spLocks noGrp="1"/>
          </p:cNvSpPr>
          <p:nvPr>
            <p:ph idx="1"/>
          </p:nvPr>
        </p:nvSpPr>
        <p:spPr>
          <a:xfrm>
            <a:off x="457200" y="1295400"/>
            <a:ext cx="8229600" cy="4525963"/>
          </a:xfrm>
        </p:spPr>
        <p:txBody>
          <a:bodyPr>
            <a:normAutofit/>
          </a:bodyPr>
          <a:lstStyle/>
          <a:p>
            <a:r>
              <a:rPr lang="en-US" dirty="0" smtClean="0"/>
              <a:t>Meteorological data</a:t>
            </a:r>
          </a:p>
        </p:txBody>
      </p:sp>
      <p:graphicFrame>
        <p:nvGraphicFramePr>
          <p:cNvPr id="5" name="Table 4"/>
          <p:cNvGraphicFramePr>
            <a:graphicFrameLocks noGrp="1"/>
          </p:cNvGraphicFramePr>
          <p:nvPr>
            <p:extLst>
              <p:ext uri="{D42A27DB-BD31-4B8C-83A1-F6EECF244321}">
                <p14:modId xmlns:p14="http://schemas.microsoft.com/office/powerpoint/2010/main" xmlns="" val="2858727104"/>
              </p:ext>
            </p:extLst>
          </p:nvPr>
        </p:nvGraphicFramePr>
        <p:xfrm>
          <a:off x="685800" y="1981200"/>
          <a:ext cx="7772400" cy="3779519"/>
        </p:xfrm>
        <a:graphic>
          <a:graphicData uri="http://schemas.openxmlformats.org/drawingml/2006/table">
            <a:tbl>
              <a:tblPr firstRow="1" bandRow="1">
                <a:tableStyleId>{5940675A-B579-460E-94D1-54222C63F5DA}</a:tableStyleId>
              </a:tblPr>
              <a:tblGrid>
                <a:gridCol w="1583101"/>
                <a:gridCol w="3598499"/>
                <a:gridCol w="2590800"/>
              </a:tblGrid>
              <a:tr h="575296">
                <a:tc>
                  <a:txBody>
                    <a:bodyPr/>
                    <a:lstStyle/>
                    <a:p>
                      <a:pPr marL="0" algn="ctr" rtl="0" eaLnBrk="1" latinLnBrk="0" hangingPunct="1"/>
                      <a:endParaRPr kumimoji="0" lang="en-US" b="1" kern="1200" dirty="0">
                        <a:solidFill>
                          <a:schemeClr val="lt1"/>
                        </a:solidFill>
                        <a:latin typeface="+mn-lt"/>
                        <a:ea typeface="+mn-ea"/>
                        <a:cs typeface="+mn-cs"/>
                      </a:endParaRPr>
                    </a:p>
                  </a:txBody>
                  <a:tcPr anchor="ctr"/>
                </a:tc>
                <a:tc>
                  <a:txBody>
                    <a:bodyPr/>
                    <a:lstStyle/>
                    <a:p>
                      <a:pPr marL="0" algn="ctr" rtl="0" eaLnBrk="1" latinLnBrk="0" hangingPunct="1"/>
                      <a:r>
                        <a:rPr kumimoji="0" lang="en-US" sz="2800" kern="1200" dirty="0" smtClean="0"/>
                        <a:t>Forecast  hour 00</a:t>
                      </a:r>
                      <a:endParaRPr kumimoji="0" lang="en-US" sz="2800" b="1" kern="1200" dirty="0">
                        <a:solidFill>
                          <a:schemeClr val="tx1"/>
                        </a:solidFill>
                        <a:latin typeface="+mn-lt"/>
                        <a:ea typeface="+mn-ea"/>
                        <a:cs typeface="+mn-cs"/>
                      </a:endParaRPr>
                    </a:p>
                  </a:txBody>
                  <a:tcPr anchor="ctr"/>
                </a:tc>
                <a:tc>
                  <a:txBody>
                    <a:bodyPr/>
                    <a:lstStyle/>
                    <a:p>
                      <a:pPr algn="ctr"/>
                      <a:r>
                        <a:rPr lang="en-US" sz="2800" dirty="0" smtClean="0"/>
                        <a:t>Forecast 03</a:t>
                      </a:r>
                      <a:endParaRPr lang="en-US" sz="2800" dirty="0">
                        <a:solidFill>
                          <a:schemeClr val="tx1"/>
                        </a:solidFill>
                      </a:endParaRPr>
                    </a:p>
                  </a:txBody>
                  <a:tcPr anchor="ctr"/>
                </a:tc>
              </a:tr>
              <a:tr h="643903">
                <a:tc>
                  <a:txBody>
                    <a:bodyPr/>
                    <a:lstStyle/>
                    <a:p>
                      <a:pPr algn="ctr"/>
                      <a:r>
                        <a:rPr lang="en-US" dirty="0" smtClean="0"/>
                        <a:t>File</a:t>
                      </a:r>
                      <a:r>
                        <a:rPr lang="en-US" baseline="0" dirty="0" smtClean="0"/>
                        <a:t> name</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t>gfs.tccz.pgrb2f00</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t>gfs.tccz.pgrb2f03</a:t>
                      </a:r>
                      <a:endParaRPr lang="en-US" dirty="0" smtClean="0"/>
                    </a:p>
                  </a:txBody>
                  <a:tcPr anchor="ctr"/>
                </a:tc>
              </a:tr>
              <a:tr h="610887">
                <a:tc>
                  <a:txBody>
                    <a:bodyPr/>
                    <a:lstStyle/>
                    <a:p>
                      <a:pPr algn="ctr"/>
                      <a:r>
                        <a:rPr lang="en-US" dirty="0" smtClean="0"/>
                        <a:t>Time interval</a:t>
                      </a:r>
                    </a:p>
                    <a:p>
                      <a:pPr algn="ctr"/>
                      <a:r>
                        <a:rPr lang="en-US" dirty="0" smtClean="0"/>
                        <a:t>(hours)</a:t>
                      </a:r>
                      <a:endParaRPr lang="en-US" dirty="0"/>
                    </a:p>
                  </a:txBody>
                  <a:tcPr anchor="ctr"/>
                </a:tc>
                <a:tc>
                  <a:txBody>
                    <a:bodyPr/>
                    <a:lstStyle/>
                    <a:p>
                      <a:pPr algn="ctr"/>
                      <a:r>
                        <a:rPr lang="en-US" dirty="0" smtClean="0"/>
                        <a:t>6 </a:t>
                      </a:r>
                      <a:endParaRPr lang="en-US" dirty="0"/>
                    </a:p>
                  </a:txBody>
                  <a:tcPr anchor="ctr"/>
                </a:tc>
                <a:tc>
                  <a:txBody>
                    <a:bodyPr/>
                    <a:lstStyle/>
                    <a:p>
                      <a:pPr algn="ctr"/>
                      <a:r>
                        <a:rPr lang="en-US" dirty="0" smtClean="0"/>
                        <a:t>3</a:t>
                      </a:r>
                      <a:endParaRPr lang="en-US" dirty="0"/>
                    </a:p>
                  </a:txBody>
                  <a:tcPr anchor="ctr"/>
                </a:tc>
              </a:tr>
              <a:tr h="610887">
                <a:tc>
                  <a:txBody>
                    <a:bodyPr/>
                    <a:lstStyle/>
                    <a:p>
                      <a:pPr algn="ctr"/>
                      <a:r>
                        <a:rPr lang="en-US" dirty="0" smtClean="0"/>
                        <a:t>Number of records</a:t>
                      </a:r>
                      <a:endParaRPr lang="en-US" dirty="0"/>
                    </a:p>
                  </a:txBody>
                  <a:tcPr anchor="ctr"/>
                </a:tc>
                <a:tc>
                  <a:txBody>
                    <a:bodyPr/>
                    <a:lstStyle/>
                    <a:p>
                      <a:pPr algn="ctr"/>
                      <a:r>
                        <a:rPr lang="en-US" dirty="0" smtClean="0"/>
                        <a:t>276</a:t>
                      </a:r>
                      <a:endParaRPr lang="en-US" dirty="0"/>
                    </a:p>
                  </a:txBody>
                  <a:tcPr anchor="ctr"/>
                </a:tc>
                <a:tc>
                  <a:txBody>
                    <a:bodyPr/>
                    <a:lstStyle/>
                    <a:p>
                      <a:pPr algn="ctr"/>
                      <a:r>
                        <a:rPr lang="en-US" dirty="0" smtClean="0"/>
                        <a:t>319</a:t>
                      </a:r>
                      <a:endParaRPr lang="en-US" dirty="0"/>
                    </a:p>
                  </a:txBody>
                  <a:tcPr anchor="ctr"/>
                </a:tc>
              </a:tr>
              <a:tr h="5752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File size (MB)</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~60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~60</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endParaRPr>
                    </a:p>
                  </a:txBody>
                  <a:tcPr anchor="ctr"/>
                </a:tc>
              </a:tr>
              <a:tr h="5752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Daily</a:t>
                      </a:r>
                      <a:r>
                        <a:rPr lang="en-US" baseline="0" dirty="0" smtClean="0"/>
                        <a:t> files number</a:t>
                      </a:r>
                      <a:endParaRPr lang="en-US"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4</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4</a:t>
                      </a:r>
                    </a:p>
                  </a:txBody>
                  <a:tcPr anchor="ctr"/>
                </a:tc>
              </a:tr>
            </a:tbl>
          </a:graphicData>
        </a:graphic>
      </p:graphicFrame>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Satellite Input Data Files</a:t>
            </a:r>
            <a:endParaRPr lang="en-US" dirty="0"/>
          </a:p>
        </p:txBody>
      </p:sp>
      <p:graphicFrame>
        <p:nvGraphicFramePr>
          <p:cNvPr id="5" name="Content Placeholder 4"/>
          <p:cNvGraphicFramePr>
            <a:graphicFrameLocks noGrp="1"/>
          </p:cNvGraphicFramePr>
          <p:nvPr>
            <p:ph idx="1"/>
          </p:nvPr>
        </p:nvGraphicFramePr>
        <p:xfrm>
          <a:off x="152400" y="1517222"/>
          <a:ext cx="8839200" cy="4121578"/>
        </p:xfrm>
        <a:graphic>
          <a:graphicData uri="http://schemas.openxmlformats.org/drawingml/2006/table">
            <a:tbl>
              <a:tblPr firstRow="1" bandRow="1">
                <a:tableStyleId>{5C22544A-7EE6-4342-B048-85BDC9FD1C3A}</a:tableStyleId>
              </a:tblPr>
              <a:tblGrid>
                <a:gridCol w="965835"/>
                <a:gridCol w="1548765"/>
                <a:gridCol w="1143000"/>
                <a:gridCol w="838200"/>
                <a:gridCol w="3453765"/>
                <a:gridCol w="889635"/>
              </a:tblGrid>
              <a:tr h="645919">
                <a:tc>
                  <a:txBody>
                    <a:bodyPr/>
                    <a:lstStyle/>
                    <a:p>
                      <a:pPr algn="ctr"/>
                      <a:r>
                        <a:rPr lang="en-US" sz="1600" dirty="0" smtClean="0">
                          <a:solidFill>
                            <a:schemeClr val="tx1"/>
                          </a:solidFill>
                        </a:rPr>
                        <a:t>Data</a:t>
                      </a:r>
                      <a:r>
                        <a:rPr lang="en-US" sz="1600" baseline="0" dirty="0" smtClean="0">
                          <a:solidFill>
                            <a:schemeClr val="tx1"/>
                          </a:solidFill>
                        </a:rPr>
                        <a:t> Source</a:t>
                      </a:r>
                      <a:endParaRPr lang="en-US" sz="1600" dirty="0">
                        <a:solidFill>
                          <a:schemeClr val="tx1"/>
                        </a:solidFill>
                      </a:endParaRPr>
                    </a:p>
                  </a:txBody>
                  <a:tcPr anchor="ctr"/>
                </a:tc>
                <a:tc>
                  <a:txBody>
                    <a:bodyPr/>
                    <a:lstStyle/>
                    <a:p>
                      <a:pPr algn="ctr"/>
                      <a:r>
                        <a:rPr lang="en-US" sz="1600" dirty="0" smtClean="0">
                          <a:solidFill>
                            <a:schemeClr val="tx1"/>
                          </a:solidFill>
                        </a:rPr>
                        <a:t>Specifications</a:t>
                      </a:r>
                      <a:endParaRPr lang="en-US" sz="1600" dirty="0">
                        <a:solidFill>
                          <a:schemeClr val="tx1"/>
                        </a:solidFill>
                      </a:endParaRPr>
                    </a:p>
                  </a:txBody>
                  <a:tcPr anchor="ctr"/>
                </a:tc>
                <a:tc>
                  <a:txBody>
                    <a:bodyPr/>
                    <a:lstStyle/>
                    <a:p>
                      <a:pPr algn="ctr"/>
                      <a:r>
                        <a:rPr lang="en-US" sz="1600" dirty="0" smtClean="0">
                          <a:solidFill>
                            <a:schemeClr val="tx1"/>
                          </a:solidFill>
                        </a:rPr>
                        <a:t>Resolution</a:t>
                      </a:r>
                      <a:endParaRPr lang="en-US" sz="1600" dirty="0">
                        <a:solidFill>
                          <a:schemeClr val="tx1"/>
                        </a:solidFill>
                      </a:endParaRPr>
                    </a:p>
                  </a:txBody>
                  <a:tcPr anchor="ctr"/>
                </a:tc>
                <a:tc>
                  <a:txBody>
                    <a:bodyPr/>
                    <a:lstStyle/>
                    <a:p>
                      <a:pPr algn="ctr"/>
                      <a:r>
                        <a:rPr lang="en-US" sz="1600" dirty="0" smtClean="0">
                          <a:solidFill>
                            <a:schemeClr val="tx1"/>
                          </a:solidFill>
                        </a:rPr>
                        <a:t>Format</a:t>
                      </a:r>
                      <a:endParaRPr lang="en-US" sz="1600" dirty="0">
                        <a:solidFill>
                          <a:schemeClr val="tx1"/>
                        </a:solidFill>
                      </a:endParaRPr>
                    </a:p>
                  </a:txBody>
                  <a:tcPr anchor="ctr"/>
                </a:tc>
                <a:tc>
                  <a:txBody>
                    <a:bodyPr/>
                    <a:lstStyle/>
                    <a:p>
                      <a:pPr algn="ctr"/>
                      <a:r>
                        <a:rPr lang="en-US" sz="1600" dirty="0" smtClean="0">
                          <a:solidFill>
                            <a:schemeClr val="tx1"/>
                          </a:solidFill>
                        </a:rPr>
                        <a:t>Example</a:t>
                      </a:r>
                      <a:r>
                        <a:rPr lang="en-US" sz="1600" baseline="0" dirty="0" smtClean="0">
                          <a:solidFill>
                            <a:schemeClr val="tx1"/>
                          </a:solidFill>
                        </a:rPr>
                        <a:t> </a:t>
                      </a:r>
                      <a:r>
                        <a:rPr lang="en-US" sz="1600" dirty="0" smtClean="0">
                          <a:solidFill>
                            <a:schemeClr val="tx1"/>
                          </a:solidFill>
                        </a:rPr>
                        <a:t>File Names</a:t>
                      </a:r>
                      <a:endParaRPr lang="en-US" sz="1600" dirty="0">
                        <a:solidFill>
                          <a:schemeClr val="tx1"/>
                        </a:solidFill>
                      </a:endParaRPr>
                    </a:p>
                  </a:txBody>
                  <a:tcPr anchor="ctr"/>
                </a:tc>
                <a:tc>
                  <a:txBody>
                    <a:bodyPr/>
                    <a:lstStyle/>
                    <a:p>
                      <a:pPr algn="ctr"/>
                      <a:r>
                        <a:rPr lang="en-US" sz="1600" dirty="0" smtClean="0">
                          <a:solidFill>
                            <a:schemeClr val="tx1"/>
                          </a:solidFill>
                        </a:rPr>
                        <a:t>Size</a:t>
                      </a:r>
                      <a:endParaRPr lang="en-US" sz="1600" dirty="0">
                        <a:solidFill>
                          <a:schemeClr val="tx1"/>
                        </a:solidFill>
                      </a:endParaRPr>
                    </a:p>
                  </a:txBody>
                  <a:tcPr anchor="ctr"/>
                </a:tc>
              </a:tr>
              <a:tr h="522887">
                <a:tc>
                  <a:txBody>
                    <a:bodyPr/>
                    <a:lstStyle/>
                    <a:p>
                      <a:pPr algn="ctr"/>
                      <a:r>
                        <a:rPr lang="en-US" sz="1400" dirty="0" smtClean="0"/>
                        <a:t>GOES East</a:t>
                      </a:r>
                      <a:r>
                        <a:rPr lang="en-US" sz="1400" baseline="0" dirty="0" smtClean="0"/>
                        <a:t> and West</a:t>
                      </a:r>
                      <a:endParaRPr lang="en-US" sz="1400" dirty="0"/>
                    </a:p>
                  </a:txBody>
                  <a:tcPr anchor="ctr"/>
                </a:tc>
                <a:tc>
                  <a:txBody>
                    <a:bodyPr/>
                    <a:lstStyle/>
                    <a:p>
                      <a:pPr algn="ctr"/>
                      <a:r>
                        <a:rPr lang="en-US" sz="1400" dirty="0" smtClean="0"/>
                        <a:t>Band 02  </a:t>
                      </a:r>
                      <a:endParaRPr lang="en-US" sz="1400" dirty="0"/>
                    </a:p>
                  </a:txBody>
                  <a:tcPr anchor="ctr"/>
                </a:tc>
                <a:tc>
                  <a:txBody>
                    <a:bodyPr/>
                    <a:lstStyle/>
                    <a:p>
                      <a:pPr algn="ctr"/>
                      <a:r>
                        <a:rPr lang="en-US" sz="1400" dirty="0" smtClean="0"/>
                        <a:t>4km</a:t>
                      </a:r>
                      <a:endParaRPr lang="en-US" sz="1400" dirty="0"/>
                    </a:p>
                  </a:txBody>
                  <a:tcPr anchor="ctr"/>
                </a:tc>
                <a:tc>
                  <a:txBody>
                    <a:bodyPr/>
                    <a:lstStyle/>
                    <a:p>
                      <a:pPr algn="ctr"/>
                      <a:r>
                        <a:rPr lang="en-US" sz="1400" dirty="0" err="1" smtClean="0"/>
                        <a:t>McIDAS</a:t>
                      </a:r>
                      <a:endParaRPr lang="en-US" sz="1400" dirty="0"/>
                    </a:p>
                  </a:txBody>
                  <a:tcPr anchor="ctr"/>
                </a:tc>
                <a:tc>
                  <a:txBody>
                    <a:bodyPr/>
                    <a:lstStyle/>
                    <a:p>
                      <a:pPr algn="ctr"/>
                      <a:r>
                        <a:rPr lang="en-US" sz="1400" dirty="0" smtClean="0"/>
                        <a:t>1350954623.goes13.2014.001.061520.BAND_02</a:t>
                      </a:r>
                      <a:endParaRPr lang="en-US" sz="1400" dirty="0"/>
                    </a:p>
                  </a:txBody>
                  <a:tcPr anchor="ctr"/>
                </a:tc>
                <a:tc>
                  <a:txBody>
                    <a:bodyPr/>
                    <a:lstStyle/>
                    <a:p>
                      <a:pPr algn="ctr"/>
                      <a:r>
                        <a:rPr lang="en-US" sz="1400" dirty="0" smtClean="0"/>
                        <a:t>~25 MB</a:t>
                      </a:r>
                      <a:endParaRPr lang="en-US" sz="1400" dirty="0"/>
                    </a:p>
                  </a:txBody>
                  <a:tcPr anchor="ctr"/>
                </a:tc>
              </a:tr>
              <a:tr h="522887">
                <a:tc>
                  <a:txBody>
                    <a:bodyPr/>
                    <a:lstStyle/>
                    <a:p>
                      <a:pPr algn="ctr"/>
                      <a:r>
                        <a:rPr lang="en-US" sz="1400" dirty="0" smtClean="0"/>
                        <a:t>GOES East</a:t>
                      </a:r>
                      <a:r>
                        <a:rPr lang="en-US" sz="1400" baseline="0" dirty="0" smtClean="0"/>
                        <a:t> and West</a:t>
                      </a:r>
                      <a:endParaRPr lang="en-US" sz="1400" dirty="0"/>
                    </a:p>
                  </a:txBody>
                  <a:tcPr anchor="ctr"/>
                </a:tc>
                <a:tc>
                  <a:txBody>
                    <a:bodyPr/>
                    <a:lstStyle/>
                    <a:p>
                      <a:pPr algn="ctr"/>
                      <a:r>
                        <a:rPr lang="en-US" sz="1400" dirty="0" smtClean="0"/>
                        <a:t>Band 04  </a:t>
                      </a:r>
                      <a:endParaRPr lang="en-US" sz="1400" dirty="0"/>
                    </a:p>
                  </a:txBody>
                  <a:tcPr anchor="ctr"/>
                </a:tc>
                <a:tc>
                  <a:txBody>
                    <a:bodyPr/>
                    <a:lstStyle/>
                    <a:p>
                      <a:pPr algn="ctr"/>
                      <a:r>
                        <a:rPr lang="en-US" sz="1400" dirty="0" smtClean="0"/>
                        <a:t>4km</a:t>
                      </a:r>
                      <a:endParaRPr lang="en-US" sz="1400" dirty="0"/>
                    </a:p>
                  </a:txBody>
                  <a:tcPr anchor="ctr"/>
                </a:tc>
                <a:tc>
                  <a:txBody>
                    <a:bodyPr/>
                    <a:lstStyle/>
                    <a:p>
                      <a:pPr algn="ctr"/>
                      <a:r>
                        <a:rPr lang="en-US" sz="1400" dirty="0" err="1" smtClean="0"/>
                        <a:t>McIDAS</a:t>
                      </a:r>
                      <a:endParaRPr lang="en-US" sz="1400" dirty="0"/>
                    </a:p>
                  </a:txBody>
                  <a:tcPr anchor="ctr"/>
                </a:tc>
                <a:tc>
                  <a:txBody>
                    <a:bodyPr/>
                    <a:lstStyle/>
                    <a:p>
                      <a:pPr algn="ctr"/>
                      <a:r>
                        <a:rPr lang="en-US" sz="1400" dirty="0" smtClean="0"/>
                        <a:t>1350954623.goes13.2014.001.061520.BAND_04</a:t>
                      </a:r>
                      <a:endParaRPr 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~25 MB</a:t>
                      </a:r>
                    </a:p>
                    <a:p>
                      <a:pPr algn="ctr"/>
                      <a:endParaRPr lang="en-US" sz="1400" dirty="0"/>
                    </a:p>
                  </a:txBody>
                  <a:tcPr anchor="ctr"/>
                </a:tc>
              </a:tr>
              <a:tr h="953499">
                <a:tc>
                  <a:txBody>
                    <a:bodyPr/>
                    <a:lstStyle/>
                    <a:p>
                      <a:pPr algn="ctr"/>
                      <a:r>
                        <a:rPr lang="en-US" sz="1400" dirty="0" smtClean="0"/>
                        <a:t>GSIP</a:t>
                      </a:r>
                      <a:endParaRPr lang="en-US" sz="1400" dirty="0"/>
                    </a:p>
                  </a:txBody>
                  <a:tcPr anchor="ctr"/>
                </a:tc>
                <a:tc>
                  <a:txBody>
                    <a:bodyPr/>
                    <a:lstStyle/>
                    <a:p>
                      <a:pPr algn="ctr"/>
                      <a:r>
                        <a:rPr lang="en-US" sz="1400" dirty="0" smtClean="0"/>
                        <a:t>L2 product </a:t>
                      </a:r>
                      <a:endParaRPr lang="en-US" sz="1400" dirty="0"/>
                    </a:p>
                  </a:txBody>
                  <a:tcPr anchor="ctr"/>
                </a:tc>
                <a:tc>
                  <a:txBody>
                    <a:bodyPr/>
                    <a:lstStyle/>
                    <a:p>
                      <a:pPr algn="ctr"/>
                      <a:r>
                        <a:rPr lang="en-US" sz="1400" dirty="0" smtClean="0"/>
                        <a:t>4km</a:t>
                      </a:r>
                      <a:endParaRPr lang="en-US" sz="1400" dirty="0"/>
                    </a:p>
                  </a:txBody>
                  <a:tcPr anchor="ctr"/>
                </a:tc>
                <a:tc>
                  <a:txBody>
                    <a:bodyPr/>
                    <a:lstStyle/>
                    <a:p>
                      <a:pPr algn="ctr"/>
                      <a:r>
                        <a:rPr lang="en-US" sz="1400" dirty="0" err="1" smtClean="0"/>
                        <a:t>NetCDF</a:t>
                      </a:r>
                      <a:endParaRPr lang="en-US" sz="1400" dirty="0"/>
                    </a:p>
                  </a:txBody>
                  <a:tcPr anchor="ctr"/>
                </a:tc>
                <a:tc>
                  <a:txBody>
                    <a:bodyPr/>
                    <a:lstStyle/>
                    <a:p>
                      <a:pPr algn="ctr"/>
                      <a:r>
                        <a:rPr lang="en-US" sz="1400" dirty="0" smtClean="0"/>
                        <a:t>gsipL2_goes13_GENHEM_2014198_1145.nc.gz</a:t>
                      </a:r>
                    </a:p>
                    <a:p>
                      <a:pPr algn="ctr"/>
                      <a:r>
                        <a:rPr lang="en-US" sz="1400" dirty="0" smtClean="0"/>
                        <a:t>gsipL2_goes15_GWNHEM_2014198_1400.nc.gz</a:t>
                      </a:r>
                      <a:endParaRPr lang="en-US" sz="1400" dirty="0"/>
                    </a:p>
                  </a:txBody>
                  <a:tcPr anchor="ctr"/>
                </a:tc>
                <a:tc>
                  <a:txBody>
                    <a:bodyPr/>
                    <a:lstStyle/>
                    <a:p>
                      <a:pPr algn="ctr"/>
                      <a:r>
                        <a:rPr lang="en-US" sz="1400" dirty="0" smtClean="0"/>
                        <a:t>~20-30 MB</a:t>
                      </a:r>
                      <a:endParaRPr lang="en-US" sz="1400" dirty="0"/>
                    </a:p>
                  </a:txBody>
                  <a:tcPr anchor="ctr"/>
                </a:tc>
              </a:tr>
              <a:tr h="738193">
                <a:tc>
                  <a:txBody>
                    <a:bodyPr/>
                    <a:lstStyle/>
                    <a:p>
                      <a:pPr algn="ctr"/>
                      <a:r>
                        <a:rPr lang="en-US" sz="1400" dirty="0" smtClean="0"/>
                        <a:t>VIIRS</a:t>
                      </a:r>
                      <a:endParaRPr lang="en-US" sz="1400" dirty="0"/>
                    </a:p>
                  </a:txBody>
                  <a:tcPr anchor="ctr"/>
                </a:tc>
                <a:tc>
                  <a:txBody>
                    <a:bodyPr/>
                    <a:lstStyle/>
                    <a:p>
                      <a:pPr algn="ctr"/>
                      <a:r>
                        <a:rPr lang="en-US" sz="1400" dirty="0" smtClean="0"/>
                        <a:t>Global NDVI and EVI </a:t>
                      </a:r>
                      <a:endParaRPr lang="en-US" sz="1400" dirty="0"/>
                    </a:p>
                  </a:txBody>
                  <a:tcPr anchor="ctr"/>
                </a:tc>
                <a:tc>
                  <a:txBody>
                    <a:bodyPr/>
                    <a:lstStyle/>
                    <a:p>
                      <a:pPr algn="ctr"/>
                      <a:r>
                        <a:rPr lang="en-US" sz="1400" dirty="0" smtClean="0"/>
                        <a:t>375m</a:t>
                      </a:r>
                      <a:endParaRPr lang="en-US" sz="1400" dirty="0"/>
                    </a:p>
                  </a:txBody>
                  <a:tcPr anchor="ctr"/>
                </a:tc>
                <a:tc>
                  <a:txBody>
                    <a:bodyPr/>
                    <a:lstStyle/>
                    <a:p>
                      <a:pPr algn="ctr"/>
                      <a:r>
                        <a:rPr lang="en-US" sz="1400" dirty="0" smtClean="0"/>
                        <a:t>HDF5</a:t>
                      </a:r>
                      <a:endParaRPr lang="en-US" sz="1400" dirty="0"/>
                    </a:p>
                  </a:txBody>
                  <a:tcPr anchor="ctr"/>
                </a:tc>
                <a:tc>
                  <a:txBody>
                    <a:bodyPr/>
                    <a:lstStyle/>
                    <a:p>
                      <a:pPr marL="0" algn="ctr" defTabSz="914400" rtl="0" eaLnBrk="1" latinLnBrk="0" hangingPunct="1"/>
                      <a:r>
                        <a:rPr lang="en-US" sz="1400" kern="1200" dirty="0" smtClean="0">
                          <a:solidFill>
                            <a:schemeClr val="dk1"/>
                          </a:solidFill>
                          <a:latin typeface="+mn-lt"/>
                          <a:ea typeface="+mn-ea"/>
                          <a:cs typeface="+mn-cs"/>
                        </a:rPr>
                        <a:t>GVF-ASEVI-P2_s20120726_e20120801_h00v01.h5</a:t>
                      </a:r>
                      <a:endParaRPr lang="en-US" sz="1400" kern="1200" dirty="0">
                        <a:solidFill>
                          <a:schemeClr val="dk1"/>
                        </a:solidFill>
                        <a:latin typeface="+mn-lt"/>
                        <a:ea typeface="+mn-ea"/>
                        <a:cs typeface="+mn-cs"/>
                      </a:endParaRPr>
                    </a:p>
                  </a:txBody>
                  <a:tcPr anchor="ctr"/>
                </a:tc>
                <a:tc>
                  <a:txBody>
                    <a:bodyPr/>
                    <a:lstStyle/>
                    <a:p>
                      <a:pPr algn="ctr"/>
                      <a:r>
                        <a:rPr lang="en-US" sz="1400" dirty="0" smtClean="0"/>
                        <a:t>~ 800 MB</a:t>
                      </a:r>
                      <a:endParaRPr lang="en-US" sz="1400" dirty="0"/>
                    </a:p>
                  </a:txBody>
                  <a:tcPr anchor="ctr"/>
                </a:tc>
              </a:tr>
              <a:tr h="738193">
                <a:tc>
                  <a:txBody>
                    <a:bodyPr/>
                    <a:lstStyle/>
                    <a:p>
                      <a:pPr algn="ctr"/>
                      <a:r>
                        <a:rPr lang="en-US" sz="1400" dirty="0" smtClean="0"/>
                        <a:t>IMS </a:t>
                      </a:r>
                      <a:endParaRPr lang="en-US" sz="1400" dirty="0"/>
                    </a:p>
                  </a:txBody>
                  <a:tcPr anchor="ctr"/>
                </a:tc>
                <a:tc>
                  <a:txBody>
                    <a:bodyPr/>
                    <a:lstStyle/>
                    <a:p>
                      <a:pPr algn="ctr"/>
                      <a:r>
                        <a:rPr lang="en-US" sz="1400" dirty="0" smtClean="0"/>
                        <a:t>Daily Northern Hemisphere Snow and Ice Analysis</a:t>
                      </a:r>
                      <a:endParaRPr lang="en-US" sz="1400" dirty="0"/>
                    </a:p>
                  </a:txBody>
                  <a:tcPr anchor="ctr"/>
                </a:tc>
                <a:tc>
                  <a:txBody>
                    <a:bodyPr/>
                    <a:lstStyle/>
                    <a:p>
                      <a:pPr algn="ctr"/>
                      <a:r>
                        <a:rPr lang="en-US" sz="1400" dirty="0" smtClean="0"/>
                        <a:t>24 km </a:t>
                      </a:r>
                      <a:endParaRPr lang="en-US" sz="1400" dirty="0"/>
                    </a:p>
                  </a:txBody>
                  <a:tcPr anchor="ctr"/>
                </a:tc>
                <a:tc>
                  <a:txBody>
                    <a:bodyPr/>
                    <a:lstStyle/>
                    <a:p>
                      <a:pPr algn="ctr"/>
                      <a:r>
                        <a:rPr lang="en-US" sz="1400" dirty="0" smtClean="0"/>
                        <a:t>ASCII</a:t>
                      </a:r>
                      <a:endParaRPr lang="en-US" sz="1400" dirty="0"/>
                    </a:p>
                  </a:txBody>
                  <a:tcPr anchor="ctr"/>
                </a:tc>
                <a:tc>
                  <a:txBody>
                    <a:bodyPr/>
                    <a:lstStyle/>
                    <a:p>
                      <a:pPr algn="ctr"/>
                      <a:r>
                        <a:rPr lang="en-US" sz="1400" kern="1200" dirty="0" smtClean="0">
                          <a:solidFill>
                            <a:schemeClr val="dk1"/>
                          </a:solidFill>
                          <a:latin typeface="+mn-lt"/>
                          <a:ea typeface="+mn-ea"/>
                          <a:cs typeface="+mn-cs"/>
                        </a:rPr>
                        <a:t>ims2014017_24km.asc</a:t>
                      </a:r>
                      <a:endParaRPr lang="en-US" sz="1400" kern="1200" dirty="0">
                        <a:solidFill>
                          <a:schemeClr val="dk1"/>
                        </a:solidFill>
                        <a:latin typeface="+mn-lt"/>
                        <a:ea typeface="+mn-ea"/>
                        <a:cs typeface="+mn-cs"/>
                      </a:endParaRPr>
                    </a:p>
                  </a:txBody>
                  <a:tcPr anchor="ctr"/>
                </a:tc>
                <a:tc>
                  <a:txBody>
                    <a:bodyPr/>
                    <a:lstStyle/>
                    <a:p>
                      <a:pPr algn="ctr"/>
                      <a:r>
                        <a:rPr lang="en-US" sz="1400" dirty="0" smtClean="0"/>
                        <a:t>~1 MB</a:t>
                      </a:r>
                      <a:endParaRPr lang="en-US" sz="1400" dirty="0"/>
                    </a:p>
                  </a:txBody>
                  <a:tcPr anchor="ctr"/>
                </a:tc>
              </a:tr>
            </a:tbl>
          </a:graphicData>
        </a:graphic>
      </p:graphicFrame>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Ancillary Data Files</a:t>
            </a:r>
            <a:endParaRPr lang="en-US" dirty="0"/>
          </a:p>
        </p:txBody>
      </p:sp>
      <p:sp>
        <p:nvSpPr>
          <p:cNvPr id="3" name="Content Placeholder 2"/>
          <p:cNvSpPr>
            <a:spLocks noGrp="1"/>
          </p:cNvSpPr>
          <p:nvPr>
            <p:ph idx="1"/>
          </p:nvPr>
        </p:nvSpPr>
        <p:spPr/>
        <p:txBody>
          <a:bodyPr/>
          <a:lstStyle/>
          <a:p>
            <a:endParaRPr lang="en-US"/>
          </a:p>
        </p:txBody>
      </p:sp>
      <p:graphicFrame>
        <p:nvGraphicFramePr>
          <p:cNvPr id="5" name="Table 4"/>
          <p:cNvGraphicFramePr>
            <a:graphicFrameLocks noGrp="1"/>
          </p:cNvGraphicFramePr>
          <p:nvPr/>
        </p:nvGraphicFramePr>
        <p:xfrm>
          <a:off x="457200" y="1502738"/>
          <a:ext cx="8229599" cy="4136062"/>
        </p:xfrm>
        <a:graphic>
          <a:graphicData uri="http://schemas.openxmlformats.org/drawingml/2006/table">
            <a:tbl>
              <a:tblPr firstRow="1" bandRow="1">
                <a:tableStyleId>{5C22544A-7EE6-4342-B048-85BDC9FD1C3A}</a:tableStyleId>
              </a:tblPr>
              <a:tblGrid>
                <a:gridCol w="1380119"/>
                <a:gridCol w="905881"/>
                <a:gridCol w="1295400"/>
                <a:gridCol w="3505200"/>
                <a:gridCol w="1142999"/>
              </a:tblGrid>
              <a:tr h="510949">
                <a:tc>
                  <a:txBody>
                    <a:bodyPr/>
                    <a:lstStyle/>
                    <a:p>
                      <a:pPr algn="ctr"/>
                      <a:r>
                        <a:rPr lang="en-US" dirty="0" smtClean="0">
                          <a:solidFill>
                            <a:schemeClr val="tx1"/>
                          </a:solidFill>
                        </a:rPr>
                        <a:t>Data Source</a:t>
                      </a:r>
                      <a:endParaRPr lang="en-US" dirty="0">
                        <a:solidFill>
                          <a:schemeClr val="tx1"/>
                        </a:solidFill>
                      </a:endParaRPr>
                    </a:p>
                  </a:txBody>
                  <a:tcPr anchor="ctr"/>
                </a:tc>
                <a:tc>
                  <a:txBody>
                    <a:bodyPr/>
                    <a:lstStyle/>
                    <a:p>
                      <a:pPr algn="ctr"/>
                      <a:r>
                        <a:rPr lang="en-US" dirty="0" smtClean="0">
                          <a:solidFill>
                            <a:schemeClr val="tx1"/>
                          </a:solidFill>
                        </a:rPr>
                        <a:t>Format</a:t>
                      </a:r>
                      <a:endParaRPr lang="en-US" dirty="0">
                        <a:solidFill>
                          <a:schemeClr val="tx1"/>
                        </a:solidFill>
                      </a:endParaRPr>
                    </a:p>
                  </a:txBody>
                  <a:tcPr anchor="ctr"/>
                </a:tc>
                <a:tc>
                  <a:txBody>
                    <a:bodyPr/>
                    <a:lstStyle/>
                    <a:p>
                      <a:pPr algn="ctr"/>
                      <a:r>
                        <a:rPr lang="en-US" dirty="0" smtClean="0">
                          <a:solidFill>
                            <a:schemeClr val="tx1"/>
                          </a:solidFill>
                        </a:rPr>
                        <a:t>Resolution</a:t>
                      </a:r>
                      <a:endParaRPr lang="en-US" dirty="0">
                        <a:solidFill>
                          <a:schemeClr val="tx1"/>
                        </a:solidFill>
                      </a:endParaRPr>
                    </a:p>
                  </a:txBody>
                  <a:tcPr anchor="ctr"/>
                </a:tc>
                <a:tc>
                  <a:txBody>
                    <a:bodyPr/>
                    <a:lstStyle/>
                    <a:p>
                      <a:pPr algn="ctr"/>
                      <a:r>
                        <a:rPr lang="en-US" dirty="0" smtClean="0">
                          <a:solidFill>
                            <a:schemeClr val="tx1"/>
                          </a:solidFill>
                        </a:rPr>
                        <a:t>File Name</a:t>
                      </a:r>
                      <a:endParaRPr lang="en-US" dirty="0">
                        <a:solidFill>
                          <a:schemeClr val="tx1"/>
                        </a:solidFill>
                      </a:endParaRPr>
                    </a:p>
                  </a:txBody>
                  <a:tcPr anchor="ctr"/>
                </a:tc>
                <a:tc>
                  <a:txBody>
                    <a:bodyPr/>
                    <a:lstStyle/>
                    <a:p>
                      <a:pPr algn="ctr"/>
                      <a:r>
                        <a:rPr lang="en-US" dirty="0" smtClean="0">
                          <a:solidFill>
                            <a:schemeClr val="tx1"/>
                          </a:solidFill>
                        </a:rPr>
                        <a:t>Size</a:t>
                      </a:r>
                      <a:endParaRPr lang="en-US" dirty="0">
                        <a:solidFill>
                          <a:schemeClr val="tx1"/>
                        </a:solidFill>
                      </a:endParaRPr>
                    </a:p>
                  </a:txBody>
                  <a:tcPr anchor="ctr"/>
                </a:tc>
              </a:tr>
              <a:tr h="881913">
                <a:tc>
                  <a:txBody>
                    <a:bodyPr/>
                    <a:lstStyle/>
                    <a:p>
                      <a:pPr algn="ctr"/>
                      <a:r>
                        <a:rPr lang="en-US" dirty="0" smtClean="0">
                          <a:solidFill>
                            <a:schemeClr val="tx1"/>
                          </a:solidFill>
                        </a:rPr>
                        <a:t>Clear day</a:t>
                      </a:r>
                      <a:r>
                        <a:rPr lang="en-US" baseline="0" dirty="0" smtClean="0">
                          <a:solidFill>
                            <a:schemeClr val="tx1"/>
                          </a:solidFill>
                        </a:rPr>
                        <a:t> </a:t>
                      </a:r>
                      <a:r>
                        <a:rPr lang="en-US" baseline="0" dirty="0" err="1" smtClean="0">
                          <a:solidFill>
                            <a:schemeClr val="tx1"/>
                          </a:solidFill>
                        </a:rPr>
                        <a:t>insolation</a:t>
                      </a:r>
                      <a:endParaRPr lang="en-US" dirty="0">
                        <a:solidFill>
                          <a:schemeClr val="tx1"/>
                        </a:solidFill>
                      </a:endParaRPr>
                    </a:p>
                  </a:txBody>
                  <a:tcPr anchor="ctr"/>
                </a:tc>
                <a:tc>
                  <a:txBody>
                    <a:bodyPr/>
                    <a:lstStyle/>
                    <a:p>
                      <a:pPr algn="ctr"/>
                      <a:r>
                        <a:rPr lang="en-US" dirty="0" smtClean="0">
                          <a:solidFill>
                            <a:schemeClr val="tx1"/>
                          </a:solidFill>
                        </a:rPr>
                        <a:t>Plain binary</a:t>
                      </a:r>
                      <a:endParaRPr lang="en-US" dirty="0">
                        <a:solidFill>
                          <a:schemeClr val="tx1"/>
                        </a:solidFill>
                      </a:endParaRPr>
                    </a:p>
                  </a:txBody>
                  <a:tcPr anchor="ctr"/>
                </a:tc>
                <a:tc>
                  <a:txBody>
                    <a:bodyPr/>
                    <a:lstStyle/>
                    <a:p>
                      <a:pPr algn="ctr"/>
                      <a:r>
                        <a:rPr lang="en-US" dirty="0" smtClean="0">
                          <a:solidFill>
                            <a:schemeClr val="tx1"/>
                          </a:solidFill>
                        </a:rPr>
                        <a:t>10km</a:t>
                      </a:r>
                      <a:endParaRPr lang="en-US" dirty="0">
                        <a:solidFill>
                          <a:schemeClr val="tx1"/>
                        </a:solidFill>
                      </a:endParaRPr>
                    </a:p>
                  </a:txBody>
                  <a:tcPr anchor="ctr"/>
                </a:tc>
                <a:tc>
                  <a:txBody>
                    <a:bodyPr/>
                    <a:lstStyle/>
                    <a:p>
                      <a:pPr algn="ctr"/>
                      <a:r>
                        <a:rPr lang="en-US" dirty="0" smtClean="0">
                          <a:solidFill>
                            <a:schemeClr val="tx1"/>
                          </a:solidFill>
                        </a:rPr>
                        <a:t>Clear_day_insolation.bin</a:t>
                      </a:r>
                      <a:endParaRPr lang="en-US" dirty="0">
                        <a:solidFill>
                          <a:schemeClr val="tx1"/>
                        </a:solidFill>
                      </a:endParaRPr>
                    </a:p>
                  </a:txBody>
                  <a:tcPr anchor="ctr"/>
                </a:tc>
                <a:tc>
                  <a:txBody>
                    <a:bodyPr/>
                    <a:lstStyle/>
                    <a:p>
                      <a:pPr algn="ctr"/>
                      <a:r>
                        <a:rPr lang="en-US" dirty="0" smtClean="0">
                          <a:solidFill>
                            <a:schemeClr val="tx1"/>
                          </a:solidFill>
                        </a:rPr>
                        <a:t>2MB</a:t>
                      </a:r>
                      <a:endParaRPr lang="en-US" dirty="0">
                        <a:solidFill>
                          <a:schemeClr val="tx1"/>
                        </a:solidFill>
                      </a:endParaRPr>
                    </a:p>
                  </a:txBody>
                  <a:tcPr anchor="ctr"/>
                </a:tc>
              </a:tr>
              <a:tr h="881913">
                <a:tc>
                  <a:txBody>
                    <a:bodyPr/>
                    <a:lstStyle/>
                    <a:p>
                      <a:pPr algn="ctr"/>
                      <a:r>
                        <a:rPr lang="en-US" dirty="0" smtClean="0">
                          <a:solidFill>
                            <a:schemeClr val="tx1"/>
                          </a:solidFill>
                        </a:rPr>
                        <a:t>Surface </a:t>
                      </a:r>
                      <a:r>
                        <a:rPr lang="en-US" dirty="0" err="1" smtClean="0">
                          <a:solidFill>
                            <a:schemeClr val="tx1"/>
                          </a:solidFill>
                        </a:rPr>
                        <a:t>Albedo</a:t>
                      </a:r>
                      <a:endParaRPr lang="en-US"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Plain binary</a:t>
                      </a:r>
                    </a:p>
                    <a:p>
                      <a:pPr algn="ctr"/>
                      <a:endParaRPr lang="en-US" dirty="0">
                        <a:solidFill>
                          <a:schemeClr val="tx1"/>
                        </a:solidFill>
                      </a:endParaRPr>
                    </a:p>
                  </a:txBody>
                  <a:tcPr anchor="ctr"/>
                </a:tc>
                <a:tc>
                  <a:txBody>
                    <a:bodyPr/>
                    <a:lstStyle/>
                    <a:p>
                      <a:pPr algn="ctr"/>
                      <a:r>
                        <a:rPr lang="en-US" dirty="0" smtClean="0">
                          <a:solidFill>
                            <a:schemeClr val="tx1"/>
                          </a:solidFill>
                        </a:rPr>
                        <a:t>10km</a:t>
                      </a:r>
                      <a:endParaRPr lang="en-US" dirty="0">
                        <a:solidFill>
                          <a:schemeClr val="tx1"/>
                        </a:solidFill>
                      </a:endParaRPr>
                    </a:p>
                  </a:txBody>
                  <a:tcPr anchor="ctr"/>
                </a:tc>
                <a:tc>
                  <a:txBody>
                    <a:bodyPr/>
                    <a:lstStyle/>
                    <a:p>
                      <a:pPr algn="ctr"/>
                      <a:r>
                        <a:rPr lang="en-US" dirty="0" smtClean="0">
                          <a:solidFill>
                            <a:schemeClr val="tx1"/>
                          </a:solidFill>
                        </a:rPr>
                        <a:t>Albedo.bin</a:t>
                      </a:r>
                      <a:endParaRPr lang="en-US" dirty="0">
                        <a:solidFill>
                          <a:schemeClr val="tx1"/>
                        </a:solidFill>
                      </a:endParaRPr>
                    </a:p>
                  </a:txBody>
                  <a:tcPr anchor="ctr"/>
                </a:tc>
                <a:tc>
                  <a:txBody>
                    <a:bodyPr/>
                    <a:lstStyle/>
                    <a:p>
                      <a:pPr algn="ctr"/>
                      <a:r>
                        <a:rPr lang="en-US" dirty="0" smtClean="0">
                          <a:solidFill>
                            <a:schemeClr val="tx1"/>
                          </a:solidFill>
                        </a:rPr>
                        <a:t>2 MB</a:t>
                      </a:r>
                      <a:endParaRPr lang="en-US" dirty="0">
                        <a:solidFill>
                          <a:schemeClr val="tx1"/>
                        </a:solidFill>
                      </a:endParaRPr>
                    </a:p>
                  </a:txBody>
                  <a:tcPr anchor="ctr"/>
                </a:tc>
              </a:tr>
              <a:tr h="881913">
                <a:tc>
                  <a:txBody>
                    <a:bodyPr/>
                    <a:lstStyle/>
                    <a:p>
                      <a:pPr algn="ctr"/>
                      <a:r>
                        <a:rPr lang="en-US" dirty="0" smtClean="0">
                          <a:solidFill>
                            <a:schemeClr val="tx1"/>
                          </a:solidFill>
                        </a:rPr>
                        <a:t>UMD Land cover</a:t>
                      </a:r>
                      <a:endParaRPr lang="en-US"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Plain binary</a:t>
                      </a:r>
                    </a:p>
                    <a:p>
                      <a:pPr algn="ctr"/>
                      <a:endParaRPr lang="en-US" dirty="0">
                        <a:solidFill>
                          <a:schemeClr val="tx1"/>
                        </a:solidFill>
                      </a:endParaRPr>
                    </a:p>
                  </a:txBody>
                  <a:tcPr anchor="ctr"/>
                </a:tc>
                <a:tc>
                  <a:txBody>
                    <a:bodyPr/>
                    <a:lstStyle/>
                    <a:p>
                      <a:pPr algn="ctr"/>
                      <a:r>
                        <a:rPr lang="en-US" dirty="0" smtClean="0">
                          <a:solidFill>
                            <a:schemeClr val="tx1"/>
                          </a:solidFill>
                        </a:rPr>
                        <a:t>1 Km</a:t>
                      </a:r>
                      <a:endParaRPr lang="en-US" dirty="0">
                        <a:solidFill>
                          <a:schemeClr val="tx1"/>
                        </a:solidFill>
                      </a:endParaRPr>
                    </a:p>
                  </a:txBody>
                  <a:tcPr anchor="ctr"/>
                </a:tc>
                <a:tc>
                  <a:txBody>
                    <a:bodyPr/>
                    <a:lstStyle/>
                    <a:p>
                      <a:pPr algn="ctr"/>
                      <a:r>
                        <a:rPr lang="en-US" dirty="0" smtClean="0">
                          <a:solidFill>
                            <a:schemeClr val="tx1"/>
                          </a:solidFill>
                        </a:rPr>
                        <a:t>landcover_UMD.1gd4r</a:t>
                      </a:r>
                      <a:endParaRPr lang="en-US" dirty="0">
                        <a:solidFill>
                          <a:schemeClr val="tx1"/>
                        </a:solidFill>
                      </a:endParaRPr>
                    </a:p>
                  </a:txBody>
                  <a:tcPr anchor="ctr"/>
                </a:tc>
                <a:tc>
                  <a:txBody>
                    <a:bodyPr/>
                    <a:lstStyle/>
                    <a:p>
                      <a:pPr algn="ctr"/>
                      <a:r>
                        <a:rPr lang="en-US" dirty="0" smtClean="0">
                          <a:solidFill>
                            <a:schemeClr val="tx1"/>
                          </a:solidFill>
                        </a:rPr>
                        <a:t>2160 MB</a:t>
                      </a:r>
                      <a:endParaRPr lang="en-US" dirty="0">
                        <a:solidFill>
                          <a:schemeClr val="tx1"/>
                        </a:solidFill>
                      </a:endParaRPr>
                    </a:p>
                  </a:txBody>
                  <a:tcPr anchor="ctr"/>
                </a:tc>
              </a:tr>
              <a:tr h="881913">
                <a:tc>
                  <a:txBody>
                    <a:bodyPr/>
                    <a:lstStyle/>
                    <a:p>
                      <a:pPr algn="ctr"/>
                      <a:r>
                        <a:rPr lang="en-US" dirty="0" smtClean="0">
                          <a:solidFill>
                            <a:schemeClr val="tx1"/>
                          </a:solidFill>
                        </a:rPr>
                        <a:t>UMD</a:t>
                      </a:r>
                      <a:r>
                        <a:rPr lang="en-US" baseline="0" dirty="0" smtClean="0">
                          <a:solidFill>
                            <a:schemeClr val="tx1"/>
                          </a:solidFill>
                        </a:rPr>
                        <a:t> Land mask</a:t>
                      </a:r>
                      <a:endParaRPr lang="en-US"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Plain binary</a:t>
                      </a:r>
                    </a:p>
                    <a:p>
                      <a:pPr algn="ctr"/>
                      <a:endParaRPr lang="en-US" dirty="0">
                        <a:solidFill>
                          <a:schemeClr val="tx1"/>
                        </a:solidFill>
                      </a:endParaRPr>
                    </a:p>
                  </a:txBody>
                  <a:tcPr anchor="ctr"/>
                </a:tc>
                <a:tc>
                  <a:txBody>
                    <a:bodyPr/>
                    <a:lstStyle/>
                    <a:p>
                      <a:pPr algn="ctr"/>
                      <a:r>
                        <a:rPr lang="en-US" dirty="0" smtClean="0">
                          <a:solidFill>
                            <a:schemeClr val="tx1"/>
                          </a:solidFill>
                        </a:rPr>
                        <a:t>1 Km</a:t>
                      </a:r>
                      <a:endParaRPr lang="en-US" dirty="0">
                        <a:solidFill>
                          <a:schemeClr val="tx1"/>
                        </a:solidFill>
                      </a:endParaRPr>
                    </a:p>
                  </a:txBody>
                  <a:tcPr anchor="ctr"/>
                </a:tc>
                <a:tc>
                  <a:txBody>
                    <a:bodyPr/>
                    <a:lstStyle/>
                    <a:p>
                      <a:pPr algn="ctr"/>
                      <a:r>
                        <a:rPr lang="en-US" dirty="0" smtClean="0">
                          <a:solidFill>
                            <a:schemeClr val="tx1"/>
                          </a:solidFill>
                        </a:rPr>
                        <a:t>landmask_UMD.1gd4r</a:t>
                      </a:r>
                      <a:endParaRPr lang="en-US" dirty="0">
                        <a:solidFill>
                          <a:schemeClr val="tx1"/>
                        </a:solidFill>
                      </a:endParaRPr>
                    </a:p>
                  </a:txBody>
                  <a:tcPr anchor="ctr"/>
                </a:tc>
                <a:tc>
                  <a:txBody>
                    <a:bodyPr/>
                    <a:lstStyle/>
                    <a:p>
                      <a:pPr algn="ctr"/>
                      <a:r>
                        <a:rPr lang="en-US" dirty="0" smtClean="0">
                          <a:solidFill>
                            <a:schemeClr val="tx1"/>
                          </a:solidFill>
                        </a:rPr>
                        <a:t>2160 MB</a:t>
                      </a:r>
                      <a:endParaRPr lang="en-US" dirty="0">
                        <a:solidFill>
                          <a:schemeClr val="tx1"/>
                        </a:solidFill>
                      </a:endParaRPr>
                    </a:p>
                  </a:txBody>
                  <a:tcPr anchor="ctr"/>
                </a:tc>
              </a:tr>
            </a:tbl>
          </a:graphicData>
        </a:graphic>
      </p:graphicFrame>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pPr>
              <a:lnSpc>
                <a:spcPct val="85000"/>
              </a:lnSpc>
            </a:pPr>
            <a:r>
              <a:rPr lang="en-US" sz="4000" dirty="0" smtClean="0"/>
              <a:t>Intermediate Data Files </a:t>
            </a:r>
            <a:endParaRPr lang="en-US" sz="4000" dirty="0"/>
          </a:p>
        </p:txBody>
      </p:sp>
      <p:sp>
        <p:nvSpPr>
          <p:cNvPr id="3" name="Content Placeholder 2"/>
          <p:cNvSpPr>
            <a:spLocks noGrp="1"/>
          </p:cNvSpPr>
          <p:nvPr>
            <p:ph idx="1"/>
          </p:nvPr>
        </p:nvSpPr>
        <p:spPr>
          <a:xfrm>
            <a:off x="381000" y="1295400"/>
            <a:ext cx="8229600" cy="3352800"/>
          </a:xfrm>
        </p:spPr>
        <p:txBody>
          <a:bodyPr/>
          <a:lstStyle/>
          <a:p>
            <a:r>
              <a:rPr lang="en-US" dirty="0" smtClean="0"/>
              <a:t>Past 84 days ET/PET </a:t>
            </a:r>
          </a:p>
          <a:p>
            <a:pPr lvl="1"/>
            <a:r>
              <a:rPr lang="en-US" dirty="0" smtClean="0"/>
              <a:t>   Contains the ET/PET ratio that is used to calculate the ESI.</a:t>
            </a:r>
          </a:p>
          <a:p>
            <a:r>
              <a:rPr lang="en-US" dirty="0" smtClean="0"/>
              <a:t>Land index in ALEXI domain </a:t>
            </a:r>
          </a:p>
          <a:p>
            <a:pPr lvl="1"/>
            <a:r>
              <a:rPr lang="en-US" dirty="0" smtClean="0"/>
              <a:t>  Contains the land pixels locations in the domain.</a:t>
            </a:r>
          </a:p>
        </p:txBody>
      </p:sp>
      <p:graphicFrame>
        <p:nvGraphicFramePr>
          <p:cNvPr id="4" name="Table 3"/>
          <p:cNvGraphicFramePr>
            <a:graphicFrameLocks noGrp="1"/>
          </p:cNvGraphicFramePr>
          <p:nvPr/>
        </p:nvGraphicFramePr>
        <p:xfrm>
          <a:off x="457200" y="4114800"/>
          <a:ext cx="8229599" cy="2209799"/>
        </p:xfrm>
        <a:graphic>
          <a:graphicData uri="http://schemas.openxmlformats.org/drawingml/2006/table">
            <a:tbl>
              <a:tblPr firstRow="1" bandRow="1">
                <a:tableStyleId>{5C22544A-7EE6-4342-B048-85BDC9FD1C3A}</a:tableStyleId>
              </a:tblPr>
              <a:tblGrid>
                <a:gridCol w="1585669"/>
                <a:gridCol w="1040799"/>
                <a:gridCol w="4289898"/>
                <a:gridCol w="1313233"/>
              </a:tblGrid>
              <a:tr h="496355">
                <a:tc>
                  <a:txBody>
                    <a:bodyPr/>
                    <a:lstStyle/>
                    <a:p>
                      <a:pPr algn="ctr"/>
                      <a:r>
                        <a:rPr lang="en-US" dirty="0" smtClean="0">
                          <a:solidFill>
                            <a:schemeClr val="tx1"/>
                          </a:solidFill>
                        </a:rPr>
                        <a:t>Data Source</a:t>
                      </a:r>
                      <a:endParaRPr lang="en-US" dirty="0">
                        <a:solidFill>
                          <a:schemeClr val="tx1"/>
                        </a:solidFill>
                      </a:endParaRPr>
                    </a:p>
                  </a:txBody>
                  <a:tcPr anchor="ctr"/>
                </a:tc>
                <a:tc>
                  <a:txBody>
                    <a:bodyPr/>
                    <a:lstStyle/>
                    <a:p>
                      <a:pPr algn="ctr"/>
                      <a:r>
                        <a:rPr lang="en-US" dirty="0" smtClean="0">
                          <a:solidFill>
                            <a:schemeClr val="tx1"/>
                          </a:solidFill>
                        </a:rPr>
                        <a:t>Format</a:t>
                      </a:r>
                      <a:endParaRPr lang="en-US" dirty="0">
                        <a:solidFill>
                          <a:schemeClr val="tx1"/>
                        </a:solidFill>
                      </a:endParaRPr>
                    </a:p>
                  </a:txBody>
                  <a:tcPr anchor="ctr"/>
                </a:tc>
                <a:tc>
                  <a:txBody>
                    <a:bodyPr/>
                    <a:lstStyle/>
                    <a:p>
                      <a:pPr algn="ctr"/>
                      <a:r>
                        <a:rPr lang="en-US" dirty="0" smtClean="0">
                          <a:solidFill>
                            <a:schemeClr val="tx1"/>
                          </a:solidFill>
                        </a:rPr>
                        <a:t>File Name</a:t>
                      </a:r>
                      <a:endParaRPr lang="en-US" dirty="0">
                        <a:solidFill>
                          <a:schemeClr val="tx1"/>
                        </a:solidFill>
                      </a:endParaRPr>
                    </a:p>
                  </a:txBody>
                  <a:tcPr anchor="ctr"/>
                </a:tc>
                <a:tc>
                  <a:txBody>
                    <a:bodyPr/>
                    <a:lstStyle/>
                    <a:p>
                      <a:pPr algn="ctr"/>
                      <a:r>
                        <a:rPr lang="en-US" dirty="0" smtClean="0">
                          <a:solidFill>
                            <a:schemeClr val="tx1"/>
                          </a:solidFill>
                        </a:rPr>
                        <a:t>Size</a:t>
                      </a:r>
                      <a:endParaRPr lang="en-US" dirty="0">
                        <a:solidFill>
                          <a:schemeClr val="tx1"/>
                        </a:solidFill>
                      </a:endParaRPr>
                    </a:p>
                  </a:txBody>
                  <a:tcPr anchor="ctr"/>
                </a:tc>
              </a:tr>
              <a:tr h="856722">
                <a:tc>
                  <a:txBody>
                    <a:bodyPr/>
                    <a:lstStyle/>
                    <a:p>
                      <a:pPr algn="ctr"/>
                      <a:r>
                        <a:rPr lang="en-US" dirty="0" smtClean="0"/>
                        <a:t>ET/PET</a:t>
                      </a:r>
                      <a:endParaRPr lang="en-US" dirty="0">
                        <a:solidFill>
                          <a:schemeClr val="tx1"/>
                        </a:solidFill>
                      </a:endParaRPr>
                    </a:p>
                  </a:txBody>
                  <a:tcPr anchor="ctr"/>
                </a:tc>
                <a:tc>
                  <a:txBody>
                    <a:bodyPr/>
                    <a:lstStyle/>
                    <a:p>
                      <a:pPr algn="ctr"/>
                      <a:r>
                        <a:rPr lang="en-US" dirty="0" smtClean="0"/>
                        <a:t>Binary </a:t>
                      </a:r>
                      <a:endParaRPr lang="en-US" dirty="0">
                        <a:solidFill>
                          <a:schemeClr val="tx1"/>
                        </a:solidFill>
                      </a:endParaRPr>
                    </a:p>
                  </a:txBody>
                  <a:tcPr anchor="ctr"/>
                </a:tc>
                <a:tc>
                  <a:txBody>
                    <a:bodyPr/>
                    <a:lstStyle/>
                    <a:p>
                      <a:pPr algn="ctr"/>
                      <a:r>
                        <a:rPr lang="en-US" dirty="0" smtClean="0">
                          <a:solidFill>
                            <a:schemeClr val="tx1"/>
                          </a:solidFill>
                        </a:rPr>
                        <a:t>Et_pet_ratio.bin</a:t>
                      </a:r>
                      <a:endParaRPr lang="en-US" dirty="0">
                        <a:solidFill>
                          <a:schemeClr val="tx1"/>
                        </a:solidFill>
                      </a:endParaRPr>
                    </a:p>
                  </a:txBody>
                  <a:tcPr anchor="ctr"/>
                </a:tc>
                <a:tc>
                  <a:txBody>
                    <a:bodyPr/>
                    <a:lstStyle/>
                    <a:p>
                      <a:pPr algn="ctr"/>
                      <a:r>
                        <a:rPr lang="en-US" dirty="0" smtClean="0"/>
                        <a:t>~160MB </a:t>
                      </a:r>
                      <a:endParaRPr lang="en-US" dirty="0">
                        <a:solidFill>
                          <a:schemeClr val="tx1"/>
                        </a:solidFill>
                      </a:endParaRPr>
                    </a:p>
                  </a:txBody>
                  <a:tcPr anchor="ctr"/>
                </a:tc>
              </a:tr>
              <a:tr h="856722">
                <a:tc>
                  <a:txBody>
                    <a:bodyPr/>
                    <a:lstStyle/>
                    <a:p>
                      <a:pPr algn="ctr"/>
                      <a:r>
                        <a:rPr lang="en-US" dirty="0" smtClean="0"/>
                        <a:t>Land index in ALEXI domain </a:t>
                      </a:r>
                      <a:endParaRPr lang="en-US"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Binary </a:t>
                      </a:r>
                      <a:endParaRPr lang="en-US" dirty="0" smtClean="0">
                        <a:solidFill>
                          <a:schemeClr val="tx1"/>
                        </a:solidFill>
                      </a:endParaRPr>
                    </a:p>
                    <a:p>
                      <a:pPr algn="ctr"/>
                      <a:endParaRPr lang="en-US" dirty="0">
                        <a:solidFill>
                          <a:schemeClr val="tx1"/>
                        </a:solidFill>
                      </a:endParaRPr>
                    </a:p>
                  </a:txBody>
                  <a:tcPr anchor="ctr"/>
                </a:tc>
                <a:tc>
                  <a:txBody>
                    <a:bodyPr/>
                    <a:lstStyle/>
                    <a:p>
                      <a:pPr algn="ctr"/>
                      <a:r>
                        <a:rPr lang="en-US" dirty="0" smtClean="0">
                          <a:solidFill>
                            <a:schemeClr val="tx1"/>
                          </a:solidFill>
                        </a:rPr>
                        <a:t>common_land_index.bin</a:t>
                      </a:r>
                      <a:endParaRPr lang="en-US" dirty="0">
                        <a:solidFill>
                          <a:schemeClr val="tx1"/>
                        </a:solidFill>
                      </a:endParaRPr>
                    </a:p>
                  </a:txBody>
                  <a:tcPr anchor="ctr"/>
                </a:tc>
                <a:tc>
                  <a:txBody>
                    <a:bodyPr/>
                    <a:lstStyle/>
                    <a:p>
                      <a:pPr algn="ctr"/>
                      <a:r>
                        <a:rPr lang="en-US" dirty="0" smtClean="0"/>
                        <a:t>20MB</a:t>
                      </a:r>
                      <a:endParaRPr lang="en-US" dirty="0">
                        <a:solidFill>
                          <a:schemeClr val="tx1"/>
                        </a:solidFill>
                      </a:endParaRPr>
                    </a:p>
                  </a:txBody>
                  <a:tcPr anchor="ctr"/>
                </a:tc>
              </a:tr>
            </a:tbl>
          </a:graphicData>
        </a:graphic>
      </p:graphicFrame>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smtClean="0"/>
              <a:t>GETD generates one set of gridded data product over the North America domain per day:</a:t>
            </a:r>
          </a:p>
          <a:p>
            <a:pPr lvl="1"/>
            <a:r>
              <a:rPr lang="en-US" dirty="0" smtClean="0"/>
              <a:t>Daily ET</a:t>
            </a:r>
          </a:p>
          <a:p>
            <a:pPr lvl="1"/>
            <a:r>
              <a:rPr lang="en-US" dirty="0" smtClean="0"/>
              <a:t>2, 4, 8, 12-week ESI </a:t>
            </a:r>
          </a:p>
          <a:p>
            <a:pPr lvl="1"/>
            <a:r>
              <a:rPr lang="en-US" dirty="0" smtClean="0"/>
              <a:t>Daily radiances and fluxes </a:t>
            </a:r>
          </a:p>
          <a:p>
            <a:r>
              <a:rPr lang="en-US" dirty="0" smtClean="0"/>
              <a:t>Each product contains ET, ESI and other data layers with the QC flags for each grid.</a:t>
            </a:r>
          </a:p>
          <a:p>
            <a:r>
              <a:rPr lang="en-US" dirty="0" smtClean="0"/>
              <a:t>Each product has file size of approximately 30 MB in raw binary data.</a:t>
            </a:r>
          </a:p>
          <a:p>
            <a:endParaRPr lang="en-US" dirty="0"/>
          </a:p>
        </p:txBody>
      </p:sp>
      <p:sp>
        <p:nvSpPr>
          <p:cNvPr id="6" name="Title 1"/>
          <p:cNvSpPr txBox="1">
            <a:spLocks/>
          </p:cNvSpPr>
          <p:nvPr/>
        </p:nvSpPr>
        <p:spPr>
          <a:xfrm>
            <a:off x="457200" y="152400"/>
            <a:ext cx="8153400" cy="868362"/>
          </a:xfrm>
          <a:prstGeom prst="rect">
            <a:avLst/>
          </a:prstGeom>
        </p:spPr>
        <p:txBody>
          <a:bodyPr vert="horz" lIns="91440" tIns="45720" rIns="91440" bIns="45720" rtlCol="0" anchor="ctr">
            <a:normAutofit/>
          </a:bodyPr>
          <a:lstStyle/>
          <a:p>
            <a:pPr marL="0" marR="0" lvl="0" indent="0" algn="ctr" fontAlgn="auto">
              <a:lnSpc>
                <a:spcPct val="85000"/>
              </a:lnSpc>
              <a:spcBef>
                <a:spcPct val="0"/>
              </a:spcBef>
              <a:spcAft>
                <a:spcPts val="0"/>
              </a:spcAft>
              <a:buClrTx/>
              <a:buSzTx/>
              <a:tabLst/>
              <a:defRPr/>
            </a:pPr>
            <a:r>
              <a:rPr lang="en-US" sz="4000" dirty="0" smtClean="0">
                <a:latin typeface="+mj-lt"/>
                <a:ea typeface="+mj-ea"/>
                <a:cs typeface="+mj-cs"/>
              </a:rPr>
              <a:t>Output Data Files </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pPr>
              <a:lnSpc>
                <a:spcPct val="85000"/>
              </a:lnSpc>
            </a:pPr>
            <a:r>
              <a:rPr lang="en-US" sz="4000" dirty="0" smtClean="0"/>
              <a:t>GRIB2 File Content</a:t>
            </a:r>
            <a:endParaRPr lang="en-US" sz="4000" dirty="0"/>
          </a:p>
        </p:txBody>
      </p:sp>
      <p:graphicFrame>
        <p:nvGraphicFramePr>
          <p:cNvPr id="7" name="Table 6"/>
          <p:cNvGraphicFramePr>
            <a:graphicFrameLocks noGrp="1"/>
          </p:cNvGraphicFramePr>
          <p:nvPr/>
        </p:nvGraphicFramePr>
        <p:xfrm>
          <a:off x="304801" y="1021080"/>
          <a:ext cx="8534399" cy="5608320"/>
        </p:xfrm>
        <a:graphic>
          <a:graphicData uri="http://schemas.openxmlformats.org/drawingml/2006/table">
            <a:tbl>
              <a:tblPr firstRow="1" bandRow="1">
                <a:tableStyleId>{5C22544A-7EE6-4342-B048-85BDC9FD1C3A}</a:tableStyleId>
              </a:tblPr>
              <a:tblGrid>
                <a:gridCol w="760590"/>
                <a:gridCol w="1373009"/>
                <a:gridCol w="1066800"/>
                <a:gridCol w="1066800"/>
                <a:gridCol w="1066800"/>
                <a:gridCol w="1066800"/>
                <a:gridCol w="1066800"/>
                <a:gridCol w="1066800"/>
              </a:tblGrid>
              <a:tr h="555487">
                <a:tc>
                  <a:txBody>
                    <a:bodyPr/>
                    <a:lstStyle/>
                    <a:p>
                      <a:r>
                        <a:rPr lang="en-US" sz="1800" dirty="0" smtClean="0"/>
                        <a:t>Layer</a:t>
                      </a:r>
                      <a:endParaRPr lang="en-US" sz="1800" dirty="0"/>
                    </a:p>
                  </a:txBody>
                  <a:tcPr/>
                </a:tc>
                <a:tc>
                  <a:txBody>
                    <a:bodyPr/>
                    <a:lstStyle/>
                    <a:p>
                      <a:r>
                        <a:rPr lang="en-US" sz="1800" dirty="0" smtClean="0"/>
                        <a:t>Data description</a:t>
                      </a:r>
                      <a:endParaRPr lang="en-US" sz="1800" dirty="0"/>
                    </a:p>
                  </a:txBody>
                  <a:tcPr/>
                </a:tc>
                <a:tc>
                  <a:txBody>
                    <a:bodyPr/>
                    <a:lstStyle/>
                    <a:p>
                      <a:r>
                        <a:rPr lang="en-US" sz="1400" b="1" i="0" kern="1200" dirty="0" smtClean="0">
                          <a:solidFill>
                            <a:schemeClr val="lt1"/>
                          </a:solidFill>
                          <a:latin typeface="+mn-lt"/>
                          <a:ea typeface="+mn-ea"/>
                          <a:cs typeface="+mn-cs"/>
                        </a:rPr>
                        <a:t>Number</a:t>
                      </a:r>
                      <a:r>
                        <a:rPr lang="en-US" sz="1400" dirty="0" smtClean="0"/>
                        <a:t/>
                      </a:r>
                      <a:br>
                        <a:rPr lang="en-US" sz="1400" dirty="0" smtClean="0"/>
                      </a:br>
                      <a:r>
                        <a:rPr lang="en-US" sz="1400" b="1" i="0" kern="1200" dirty="0" smtClean="0">
                          <a:solidFill>
                            <a:schemeClr val="lt1"/>
                          </a:solidFill>
                          <a:latin typeface="+mn-lt"/>
                          <a:ea typeface="+mn-ea"/>
                          <a:cs typeface="+mn-cs"/>
                        </a:rPr>
                        <a:t>(In Section 4, octet 11)</a:t>
                      </a:r>
                      <a:endParaRPr lang="en-US" sz="1400" dirty="0"/>
                    </a:p>
                  </a:txBody>
                  <a:tcPr/>
                </a:tc>
                <a:tc>
                  <a:txBody>
                    <a:bodyPr/>
                    <a:lstStyle/>
                    <a:p>
                      <a:r>
                        <a:rPr lang="en-US" sz="1800" dirty="0" smtClean="0"/>
                        <a:t>Unit</a:t>
                      </a:r>
                      <a:endParaRPr lang="en-US" sz="1800" dirty="0"/>
                    </a:p>
                  </a:txBody>
                  <a:tcPr/>
                </a:tc>
                <a:tc>
                  <a:txBody>
                    <a:bodyPr/>
                    <a:lstStyle/>
                    <a:p>
                      <a:r>
                        <a:rPr lang="en-US" sz="1800" dirty="0" smtClean="0"/>
                        <a:t>Data type</a:t>
                      </a:r>
                      <a:endParaRPr lang="en-US" sz="1800" dirty="0"/>
                    </a:p>
                  </a:txBody>
                  <a:tcPr/>
                </a:tc>
                <a:tc>
                  <a:txBody>
                    <a:bodyPr/>
                    <a:lstStyle/>
                    <a:p>
                      <a:r>
                        <a:rPr lang="en-US" sz="1800" dirty="0" smtClean="0"/>
                        <a:t>Fill value</a:t>
                      </a:r>
                      <a:endParaRPr lang="en-US" sz="1800" dirty="0"/>
                    </a:p>
                  </a:txBody>
                  <a:tcPr/>
                </a:tc>
                <a:tc>
                  <a:txBody>
                    <a:bodyPr/>
                    <a:lstStyle/>
                    <a:p>
                      <a:r>
                        <a:rPr lang="en-US" sz="1800" dirty="0" smtClean="0"/>
                        <a:t>Valid range</a:t>
                      </a:r>
                      <a:endParaRPr lang="en-US" sz="1800" dirty="0"/>
                    </a:p>
                  </a:txBody>
                  <a:tcPr/>
                </a:tc>
                <a:tc>
                  <a:txBody>
                    <a:bodyPr/>
                    <a:lstStyle/>
                    <a:p>
                      <a:r>
                        <a:rPr lang="en-US" sz="1800" dirty="0" smtClean="0"/>
                        <a:t>Scale factor</a:t>
                      </a:r>
                      <a:endParaRPr lang="en-US" sz="1800" dirty="0"/>
                    </a:p>
                  </a:txBody>
                  <a:tcPr/>
                </a:tc>
              </a:tr>
              <a:tr h="334161">
                <a:tc>
                  <a:txBody>
                    <a:bodyPr/>
                    <a:lstStyle/>
                    <a:p>
                      <a:r>
                        <a:rPr lang="en-US" sz="1600" dirty="0" smtClean="0"/>
                        <a:t>1</a:t>
                      </a:r>
                      <a:endParaRPr lang="en-US" sz="1600" dirty="0"/>
                    </a:p>
                  </a:txBody>
                  <a:tcPr/>
                </a:tc>
                <a:tc>
                  <a:txBody>
                    <a:bodyPr/>
                    <a:lstStyle/>
                    <a:p>
                      <a:r>
                        <a:rPr kumimoji="0" lang="en-US" sz="1600" b="0" i="0" u="none" strike="noStrike" kern="1200" cap="none" spc="0" normalizeH="0" baseline="0" noProof="0" dirty="0" smtClean="0">
                          <a:ln>
                            <a:noFill/>
                          </a:ln>
                          <a:solidFill>
                            <a:schemeClr val="tx1"/>
                          </a:solidFill>
                          <a:effectLst/>
                          <a:uLnTx/>
                          <a:uFillTx/>
                          <a:latin typeface="+mn-lt"/>
                          <a:ea typeface="+mn-ea"/>
                          <a:cs typeface="+mn-cs"/>
                        </a:rPr>
                        <a:t>Daily ET</a:t>
                      </a:r>
                      <a:endParaRPr lang="en-US" sz="1600" dirty="0"/>
                    </a:p>
                  </a:txBody>
                  <a:tcPr/>
                </a:tc>
                <a:tc>
                  <a:txBody>
                    <a:bodyPr/>
                    <a:lstStyle/>
                    <a:p>
                      <a:r>
                        <a:rPr lang="en-US" sz="1600" dirty="0" smtClean="0"/>
                        <a:t>6</a:t>
                      </a:r>
                      <a:endParaRPr lang="en-US" sz="1600" dirty="0"/>
                    </a:p>
                  </a:txBody>
                  <a:tcPr/>
                </a:tc>
                <a:tc>
                  <a:txBody>
                    <a:bodyPr/>
                    <a:lstStyle/>
                    <a:p>
                      <a:r>
                        <a:rPr kumimoji="0" lang="en-US" sz="1600" b="0" i="0" u="none" strike="noStrike" kern="1200" cap="none" spc="0" normalizeH="0" baseline="0" noProof="0" dirty="0" smtClean="0">
                          <a:ln>
                            <a:noFill/>
                          </a:ln>
                          <a:solidFill>
                            <a:schemeClr val="tx1"/>
                          </a:solidFill>
                          <a:effectLst/>
                          <a:uLnTx/>
                          <a:uFillTx/>
                          <a:latin typeface="+mn-lt"/>
                          <a:ea typeface="+mn-ea"/>
                          <a:cs typeface="+mn-cs"/>
                        </a:rPr>
                        <a:t>MJ  m</a:t>
                      </a:r>
                      <a:r>
                        <a:rPr kumimoji="0" lang="en-US" sz="1600" b="0" i="0" u="none" strike="noStrike" kern="1200" cap="none" spc="0" normalizeH="0" baseline="30000" noProof="0" dirty="0" smtClean="0">
                          <a:ln>
                            <a:noFill/>
                          </a:ln>
                          <a:solidFill>
                            <a:schemeClr val="tx1"/>
                          </a:solidFill>
                          <a:effectLst/>
                          <a:uLnTx/>
                          <a:uFillTx/>
                          <a:latin typeface="+mn-lt"/>
                          <a:ea typeface="+mn-ea"/>
                          <a:cs typeface="+mn-cs"/>
                        </a:rPr>
                        <a:t>-2</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day</a:t>
                      </a:r>
                      <a:r>
                        <a:rPr kumimoji="0" lang="en-US" sz="1600" b="0" i="0" u="none" strike="noStrike" kern="1200" cap="none" spc="0" normalizeH="0" baseline="30000" noProof="0" dirty="0" smtClean="0">
                          <a:ln>
                            <a:noFill/>
                          </a:ln>
                          <a:solidFill>
                            <a:schemeClr val="tx1"/>
                          </a:solidFill>
                          <a:effectLst/>
                          <a:uLnTx/>
                          <a:uFillTx/>
                          <a:latin typeface="+mn-lt"/>
                          <a:ea typeface="+mn-ea"/>
                          <a:cs typeface="+mn-cs"/>
                        </a:rPr>
                        <a:t>-1</a:t>
                      </a:r>
                      <a:endParaRPr lang="en-US" sz="1600" baseline="30000" dirty="0"/>
                    </a:p>
                  </a:txBody>
                  <a:tcPr/>
                </a:tc>
                <a:tc>
                  <a:txBody>
                    <a:bodyPr/>
                    <a:lstStyle/>
                    <a:p>
                      <a:r>
                        <a:rPr lang="en-US" sz="1600" dirty="0" smtClean="0"/>
                        <a:t>real</a:t>
                      </a:r>
                      <a:endParaRPr lang="en-US" sz="1600" dirty="0"/>
                    </a:p>
                  </a:txBody>
                  <a:tcPr/>
                </a:tc>
                <a:tc>
                  <a:txBody>
                    <a:bodyPr/>
                    <a:lstStyle/>
                    <a:p>
                      <a:r>
                        <a:rPr lang="en-US" sz="1600" dirty="0" smtClean="0"/>
                        <a:t>-9999</a:t>
                      </a:r>
                      <a:endParaRPr lang="en-US" sz="1600" dirty="0"/>
                    </a:p>
                  </a:txBody>
                  <a:tcPr/>
                </a:tc>
                <a:tc>
                  <a:txBody>
                    <a:bodyPr/>
                    <a:lstStyle/>
                    <a:p>
                      <a:r>
                        <a:rPr lang="en-US" sz="1600" dirty="0" smtClean="0"/>
                        <a:t>0 - 1000</a:t>
                      </a:r>
                      <a:endParaRPr lang="en-US" sz="1600" dirty="0"/>
                    </a:p>
                  </a:txBody>
                  <a:tcPr/>
                </a:tc>
                <a:tc>
                  <a:txBody>
                    <a:bodyPr/>
                    <a:lstStyle/>
                    <a:p>
                      <a:r>
                        <a:rPr lang="en-US" sz="1600" dirty="0" smtClean="0"/>
                        <a:t>1</a:t>
                      </a:r>
                      <a:endParaRPr lang="en-US" sz="1600" dirty="0"/>
                    </a:p>
                  </a:txBody>
                  <a:tcPr/>
                </a:tc>
              </a:tr>
              <a:tr h="555487">
                <a:tc>
                  <a:txBody>
                    <a:bodyPr/>
                    <a:lstStyle/>
                    <a:p>
                      <a:r>
                        <a:rPr lang="en-US" sz="1600" dirty="0" smtClean="0"/>
                        <a:t>2</a:t>
                      </a:r>
                      <a:endParaRPr lang="en-US" sz="1600" dirty="0"/>
                    </a:p>
                  </a:txBody>
                  <a:tcPr/>
                </a:tc>
                <a:tc>
                  <a:txBody>
                    <a:bodyPr/>
                    <a:lstStyle/>
                    <a:p>
                      <a:r>
                        <a:rPr lang="en-US" sz="1600" dirty="0" smtClean="0"/>
                        <a:t>Daily</a:t>
                      </a:r>
                      <a:r>
                        <a:rPr lang="en-US" sz="1600" baseline="0" dirty="0" smtClean="0"/>
                        <a:t> ET QC</a:t>
                      </a:r>
                      <a:endParaRPr lang="en-US" sz="1600" dirty="0"/>
                    </a:p>
                  </a:txBody>
                  <a:tcPr/>
                </a:tc>
                <a:tc>
                  <a:txBody>
                    <a:bodyPr/>
                    <a:lstStyle/>
                    <a:p>
                      <a:r>
                        <a:rPr lang="en-US" sz="1600" dirty="0" smtClean="0"/>
                        <a:t>231</a:t>
                      </a:r>
                      <a:endParaRPr lang="en-US" sz="1600" dirty="0"/>
                    </a:p>
                  </a:txBody>
                  <a:tcPr/>
                </a:tc>
                <a:tc>
                  <a:txBody>
                    <a:bodyPr/>
                    <a:lstStyle/>
                    <a:p>
                      <a:r>
                        <a:rPr lang="en-US" sz="1600" dirty="0" smtClean="0"/>
                        <a:t>N/A</a:t>
                      </a:r>
                      <a:endParaRPr lang="en-US" sz="1600" dirty="0"/>
                    </a:p>
                  </a:txBody>
                  <a:tcPr/>
                </a:tc>
                <a:tc>
                  <a:txBody>
                    <a:bodyPr/>
                    <a:lstStyle/>
                    <a:p>
                      <a:r>
                        <a:rPr lang="en-US" sz="1600" dirty="0" smtClean="0"/>
                        <a:t>1-byte</a:t>
                      </a:r>
                      <a:r>
                        <a:rPr lang="en-US" sz="1600" baseline="0" dirty="0" smtClean="0"/>
                        <a:t> integer</a:t>
                      </a:r>
                      <a:endParaRPr lang="en-US" sz="1600" dirty="0"/>
                    </a:p>
                  </a:txBody>
                  <a:tcPr/>
                </a:tc>
                <a:tc>
                  <a:txBody>
                    <a:bodyPr/>
                    <a:lstStyle/>
                    <a:p>
                      <a:r>
                        <a:rPr lang="en-US" sz="1600" dirty="0" smtClean="0"/>
                        <a:t>256</a:t>
                      </a:r>
                      <a:endParaRPr lang="en-US" sz="1600" dirty="0"/>
                    </a:p>
                  </a:txBody>
                  <a:tcPr/>
                </a:tc>
                <a:tc>
                  <a:txBody>
                    <a:bodyPr/>
                    <a:lstStyle/>
                    <a:p>
                      <a:r>
                        <a:rPr lang="en-US" sz="1600" dirty="0" smtClean="0"/>
                        <a:t>N/A</a:t>
                      </a:r>
                      <a:endParaRPr lang="en-US" sz="1600" dirty="0"/>
                    </a:p>
                  </a:txBody>
                  <a:tcPr/>
                </a:tc>
                <a:tc>
                  <a:txBody>
                    <a:bodyPr/>
                    <a:lstStyle/>
                    <a:p>
                      <a:r>
                        <a:rPr lang="en-US" sz="1600" dirty="0" smtClean="0"/>
                        <a:t>N/A</a:t>
                      </a:r>
                      <a:endParaRPr lang="en-US" sz="1600" dirty="0"/>
                    </a:p>
                  </a:txBody>
                  <a:tcPr/>
                </a:tc>
              </a:tr>
              <a:tr h="334161">
                <a:tc>
                  <a:txBody>
                    <a:bodyPr/>
                    <a:lstStyle/>
                    <a:p>
                      <a:r>
                        <a:rPr lang="en-US" sz="1600" dirty="0" smtClean="0"/>
                        <a:t>3</a:t>
                      </a:r>
                      <a:endParaRPr lang="en-US" sz="1600" dirty="0"/>
                    </a:p>
                  </a:txBody>
                  <a:tcPr/>
                </a:tc>
                <a:tc>
                  <a:txBody>
                    <a:bodyPr/>
                    <a:lstStyle/>
                    <a:p>
                      <a:r>
                        <a:rPr lang="en-US" sz="1600" dirty="0" smtClean="0"/>
                        <a:t>2, 4, 8, 12 -week</a:t>
                      </a:r>
                      <a:r>
                        <a:rPr lang="en-US" sz="1600" baseline="0" dirty="0" smtClean="0"/>
                        <a:t> ESI</a:t>
                      </a:r>
                      <a:endParaRPr lang="en-US" sz="1600" dirty="0"/>
                    </a:p>
                  </a:txBody>
                  <a:tcPr/>
                </a:tc>
                <a:tc>
                  <a:txBody>
                    <a:bodyPr/>
                    <a:lstStyle/>
                    <a:p>
                      <a:r>
                        <a:rPr lang="en-US" sz="1600" dirty="0" smtClean="0"/>
                        <a:t>232, 234, 236, 238</a:t>
                      </a:r>
                      <a:endParaRPr lang="en-US" sz="1600" dirty="0"/>
                    </a:p>
                  </a:txBody>
                  <a:tcPr/>
                </a:tc>
                <a:tc>
                  <a:txBody>
                    <a:bodyPr/>
                    <a:lstStyle/>
                    <a:p>
                      <a:r>
                        <a:rPr lang="en-US" sz="1600" dirty="0" smtClean="0"/>
                        <a:t>N/A</a:t>
                      </a:r>
                      <a:endParaRPr lang="en-US" sz="1600" dirty="0"/>
                    </a:p>
                  </a:txBody>
                  <a:tcPr/>
                </a:tc>
                <a:tc>
                  <a:txBody>
                    <a:bodyPr/>
                    <a:lstStyle/>
                    <a:p>
                      <a:r>
                        <a:rPr lang="en-US" sz="1600" dirty="0" smtClean="0"/>
                        <a:t>real</a:t>
                      </a:r>
                      <a:endParaRPr lang="en-US" sz="1600" dirty="0"/>
                    </a:p>
                  </a:txBody>
                  <a:tcPr/>
                </a:tc>
                <a:tc>
                  <a:txBody>
                    <a:bodyPr/>
                    <a:lstStyle/>
                    <a:p>
                      <a:r>
                        <a:rPr lang="en-US" sz="1600" dirty="0" smtClean="0"/>
                        <a:t>-9999</a:t>
                      </a:r>
                      <a:endParaRPr lang="en-US" sz="1600" dirty="0"/>
                    </a:p>
                  </a:txBody>
                  <a:tcPr/>
                </a:tc>
                <a:tc>
                  <a:txBody>
                    <a:bodyPr/>
                    <a:lstStyle/>
                    <a:p>
                      <a:r>
                        <a:rPr lang="en-US" sz="1600" dirty="0" smtClean="0"/>
                        <a:t>-5</a:t>
                      </a:r>
                      <a:r>
                        <a:rPr lang="en-US" sz="1600" baseline="0" dirty="0" smtClean="0"/>
                        <a:t> – 5</a:t>
                      </a:r>
                      <a:endParaRPr lang="en-US" sz="1600" dirty="0"/>
                    </a:p>
                  </a:txBody>
                  <a:tcPr/>
                </a:tc>
                <a:tc>
                  <a:txBody>
                    <a:bodyPr/>
                    <a:lstStyle/>
                    <a:p>
                      <a:r>
                        <a:rPr lang="en-US" sz="1600" dirty="0" smtClean="0"/>
                        <a:t>1</a:t>
                      </a:r>
                      <a:endParaRPr lang="en-US" sz="1600" dirty="0"/>
                    </a:p>
                  </a:txBody>
                  <a:tcPr/>
                </a:tc>
              </a:tr>
              <a:tr h="555487">
                <a:tc>
                  <a:txBody>
                    <a:bodyPr/>
                    <a:lstStyle/>
                    <a:p>
                      <a:r>
                        <a:rPr lang="en-US" sz="1600" dirty="0" smtClean="0"/>
                        <a:t>4</a:t>
                      </a:r>
                      <a:endParaRPr lang="en-US" sz="1600" dirty="0"/>
                    </a:p>
                  </a:txBody>
                  <a:tcPr/>
                </a:tc>
                <a:tc>
                  <a:txBody>
                    <a:bodyPr/>
                    <a:lstStyle/>
                    <a:p>
                      <a:r>
                        <a:rPr lang="en-US" sz="1600" dirty="0" smtClean="0"/>
                        <a:t>2, 4, 8, 12 -week ESI</a:t>
                      </a:r>
                      <a:r>
                        <a:rPr lang="en-US" sz="1600" baseline="0" dirty="0" smtClean="0"/>
                        <a:t> QC</a:t>
                      </a:r>
                      <a:endParaRPr lang="en-US" sz="1600" dirty="0"/>
                    </a:p>
                  </a:txBody>
                  <a:tcPr/>
                </a:tc>
                <a:tc>
                  <a:txBody>
                    <a:bodyPr/>
                    <a:lstStyle/>
                    <a:p>
                      <a:r>
                        <a:rPr lang="en-US" sz="1600" dirty="0" smtClean="0"/>
                        <a:t>233, 235, 237, 239</a:t>
                      </a:r>
                      <a:endParaRPr lang="en-US" sz="1600" dirty="0"/>
                    </a:p>
                  </a:txBody>
                  <a:tcPr/>
                </a:tc>
                <a:tc>
                  <a:txBody>
                    <a:bodyPr/>
                    <a:lstStyle/>
                    <a:p>
                      <a:r>
                        <a:rPr lang="en-US" sz="1600" dirty="0" smtClean="0"/>
                        <a:t>N/A</a:t>
                      </a:r>
                      <a:endParaRPr lang="en-US" sz="1600" dirty="0"/>
                    </a:p>
                  </a:txBody>
                  <a:tcPr/>
                </a:tc>
                <a:tc>
                  <a:txBody>
                    <a:bodyPr/>
                    <a:lstStyle/>
                    <a:p>
                      <a:r>
                        <a:rPr lang="en-US" sz="1600" dirty="0" smtClean="0"/>
                        <a:t>1-byte</a:t>
                      </a:r>
                      <a:r>
                        <a:rPr lang="en-US" sz="1600" baseline="0" dirty="0" smtClean="0"/>
                        <a:t> integer</a:t>
                      </a:r>
                      <a:endParaRPr lang="en-US" sz="1600" dirty="0"/>
                    </a:p>
                  </a:txBody>
                  <a:tcPr/>
                </a:tc>
                <a:tc>
                  <a:txBody>
                    <a:bodyPr/>
                    <a:lstStyle/>
                    <a:p>
                      <a:r>
                        <a:rPr lang="en-US" sz="1600" dirty="0" smtClean="0"/>
                        <a:t>256</a:t>
                      </a:r>
                      <a:endParaRPr lang="en-US" sz="1600" dirty="0"/>
                    </a:p>
                  </a:txBody>
                  <a:tcPr/>
                </a:tc>
                <a:tc>
                  <a:txBody>
                    <a:bodyPr/>
                    <a:lstStyle/>
                    <a:p>
                      <a:r>
                        <a:rPr lang="en-US" sz="1600" dirty="0" smtClean="0"/>
                        <a:t>N/A</a:t>
                      </a:r>
                      <a:endParaRPr lang="en-US" sz="1600" dirty="0"/>
                    </a:p>
                  </a:txBody>
                  <a:tcPr/>
                </a:tc>
                <a:tc>
                  <a:txBody>
                    <a:bodyPr/>
                    <a:lstStyle/>
                    <a:p>
                      <a:r>
                        <a:rPr lang="en-US" sz="1600" dirty="0" smtClean="0"/>
                        <a:t>N/A</a:t>
                      </a:r>
                      <a:endParaRPr lang="en-US" sz="1600" dirty="0"/>
                    </a:p>
                  </a:txBody>
                  <a:tcPr/>
                </a:tc>
              </a:tr>
              <a:tr h="334161">
                <a:tc>
                  <a:txBody>
                    <a:bodyPr/>
                    <a:lstStyle/>
                    <a:p>
                      <a:r>
                        <a:rPr lang="en-US" sz="1600" dirty="0" smtClean="0"/>
                        <a:t>5</a:t>
                      </a:r>
                      <a:endParaRPr lang="en-US" sz="1600" dirty="0"/>
                    </a:p>
                  </a:txBody>
                  <a:tcPr/>
                </a:tc>
                <a:tc>
                  <a:txBody>
                    <a:bodyPr/>
                    <a:lstStyle/>
                    <a:p>
                      <a:r>
                        <a:rPr lang="en-US" sz="1600" dirty="0" smtClean="0"/>
                        <a:t>SD, SNET, LWDN, LWUP</a:t>
                      </a:r>
                      <a:endParaRPr lang="en-US" sz="1600" dirty="0"/>
                    </a:p>
                  </a:txBody>
                  <a:tcPr/>
                </a:tc>
                <a:tc>
                  <a:txBody>
                    <a:bodyPr/>
                    <a:lstStyle/>
                    <a:p>
                      <a:r>
                        <a:rPr lang="en-US" sz="1600" dirty="0" smtClean="0"/>
                        <a:t>240, 242, 244, 246</a:t>
                      </a:r>
                      <a:endParaRPr lang="en-US" sz="1600" dirty="0"/>
                    </a:p>
                  </a:txBody>
                  <a:tcPr/>
                </a:tc>
                <a:tc>
                  <a:txBody>
                    <a:bodyPr/>
                    <a:lstStyle/>
                    <a:p>
                      <a:r>
                        <a:rPr kumimoji="0" lang="en-US" sz="1600" b="0" i="0" u="none" strike="noStrike" kern="1200" cap="none" spc="0" normalizeH="0" baseline="0" noProof="0" dirty="0" smtClean="0">
                          <a:ln>
                            <a:noFill/>
                          </a:ln>
                          <a:solidFill>
                            <a:schemeClr val="tx1"/>
                          </a:solidFill>
                          <a:effectLst/>
                          <a:uLnTx/>
                          <a:uFillTx/>
                          <a:latin typeface="+mn-lt"/>
                          <a:ea typeface="+mn-ea"/>
                          <a:cs typeface="+mn-cs"/>
                        </a:rPr>
                        <a:t>MJ  m</a:t>
                      </a:r>
                      <a:r>
                        <a:rPr kumimoji="0" lang="en-US" sz="1600" b="0" i="0" u="none" strike="noStrike" kern="1200" cap="none" spc="0" normalizeH="0" baseline="30000" noProof="0" dirty="0" smtClean="0">
                          <a:ln>
                            <a:noFill/>
                          </a:ln>
                          <a:solidFill>
                            <a:schemeClr val="tx1"/>
                          </a:solidFill>
                          <a:effectLst/>
                          <a:uLnTx/>
                          <a:uFillTx/>
                          <a:latin typeface="+mn-lt"/>
                          <a:ea typeface="+mn-ea"/>
                          <a:cs typeface="+mn-cs"/>
                        </a:rPr>
                        <a:t>-2</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day</a:t>
                      </a:r>
                      <a:r>
                        <a:rPr kumimoji="0" lang="en-US" sz="1600" b="0" i="0" u="none" strike="noStrike" kern="1200" cap="none" spc="0" normalizeH="0" baseline="30000" noProof="0" dirty="0" smtClean="0">
                          <a:ln>
                            <a:noFill/>
                          </a:ln>
                          <a:solidFill>
                            <a:schemeClr val="tx1"/>
                          </a:solidFill>
                          <a:effectLst/>
                          <a:uLnTx/>
                          <a:uFillTx/>
                          <a:latin typeface="+mn-lt"/>
                          <a:ea typeface="+mn-ea"/>
                          <a:cs typeface="+mn-cs"/>
                        </a:rPr>
                        <a:t>-1</a:t>
                      </a:r>
                      <a:endParaRPr lang="en-US" sz="1600" baseline="30000" dirty="0"/>
                    </a:p>
                  </a:txBody>
                  <a:tcPr/>
                </a:tc>
                <a:tc>
                  <a:txBody>
                    <a:bodyPr/>
                    <a:lstStyle/>
                    <a:p>
                      <a:r>
                        <a:rPr lang="en-US" sz="1600" dirty="0" smtClean="0"/>
                        <a:t>real</a:t>
                      </a:r>
                      <a:endParaRPr lang="en-US" sz="1600" dirty="0"/>
                    </a:p>
                  </a:txBody>
                  <a:tcPr/>
                </a:tc>
                <a:tc>
                  <a:txBody>
                    <a:bodyPr/>
                    <a:lstStyle/>
                    <a:p>
                      <a:r>
                        <a:rPr lang="en-US" sz="1600" dirty="0" smtClean="0"/>
                        <a:t>-9999</a:t>
                      </a:r>
                      <a:endParaRPr lang="en-US" sz="1600" dirty="0"/>
                    </a:p>
                  </a:txBody>
                  <a:tcPr/>
                </a:tc>
                <a:tc>
                  <a:txBody>
                    <a:bodyPr/>
                    <a:lstStyle/>
                    <a:p>
                      <a:r>
                        <a:rPr lang="en-US" sz="1600" baseline="0" dirty="0" smtClean="0"/>
                        <a:t>0 – 1000</a:t>
                      </a:r>
                      <a:endParaRPr lang="en-US" sz="1600" dirty="0"/>
                    </a:p>
                  </a:txBody>
                  <a:tcPr/>
                </a:tc>
                <a:tc>
                  <a:txBody>
                    <a:bodyPr/>
                    <a:lstStyle/>
                    <a:p>
                      <a:r>
                        <a:rPr lang="en-US" sz="1600" dirty="0" smtClean="0"/>
                        <a:t>1</a:t>
                      </a:r>
                      <a:endParaRPr lang="en-US" sz="1600" dirty="0"/>
                    </a:p>
                  </a:txBody>
                  <a:tcPr/>
                </a:tc>
              </a:tr>
              <a:tr h="555487">
                <a:tc>
                  <a:txBody>
                    <a:bodyPr/>
                    <a:lstStyle/>
                    <a:p>
                      <a:r>
                        <a:rPr lang="en-US" sz="1600" dirty="0" smtClean="0"/>
                        <a:t>6</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SD, SNET, LWDN, LWUP</a:t>
                      </a:r>
                    </a:p>
                    <a:p>
                      <a:r>
                        <a:rPr lang="en-US" sz="1600" dirty="0" smtClean="0"/>
                        <a:t>QC</a:t>
                      </a:r>
                      <a:endParaRPr lang="en-US" sz="1600" dirty="0"/>
                    </a:p>
                  </a:txBody>
                  <a:tcPr/>
                </a:tc>
                <a:tc>
                  <a:txBody>
                    <a:bodyPr/>
                    <a:lstStyle/>
                    <a:p>
                      <a:r>
                        <a:rPr lang="en-US" sz="1600" dirty="0" smtClean="0"/>
                        <a:t>241, 243, 245, 247</a:t>
                      </a:r>
                      <a:endParaRPr lang="en-US" sz="1600" dirty="0"/>
                    </a:p>
                  </a:txBody>
                  <a:tcPr/>
                </a:tc>
                <a:tc>
                  <a:txBody>
                    <a:bodyPr/>
                    <a:lstStyle/>
                    <a:p>
                      <a:r>
                        <a:rPr lang="en-US" sz="1600" dirty="0" smtClean="0"/>
                        <a:t>N/A</a:t>
                      </a:r>
                      <a:endParaRPr lang="en-US" sz="1600" dirty="0"/>
                    </a:p>
                  </a:txBody>
                  <a:tcPr/>
                </a:tc>
                <a:tc>
                  <a:txBody>
                    <a:bodyPr/>
                    <a:lstStyle/>
                    <a:p>
                      <a:r>
                        <a:rPr lang="en-US" sz="1600" dirty="0" smtClean="0"/>
                        <a:t>1-byte</a:t>
                      </a:r>
                      <a:r>
                        <a:rPr lang="en-US" sz="1600" baseline="0" dirty="0" smtClean="0"/>
                        <a:t> integer</a:t>
                      </a:r>
                      <a:endParaRPr lang="en-US" sz="1600" dirty="0"/>
                    </a:p>
                  </a:txBody>
                  <a:tcPr/>
                </a:tc>
                <a:tc>
                  <a:txBody>
                    <a:bodyPr/>
                    <a:lstStyle/>
                    <a:p>
                      <a:r>
                        <a:rPr lang="en-US" sz="1600" dirty="0" smtClean="0"/>
                        <a:t>256</a:t>
                      </a:r>
                      <a:endParaRPr lang="en-US" sz="1600" dirty="0"/>
                    </a:p>
                  </a:txBody>
                  <a:tcPr/>
                </a:tc>
                <a:tc>
                  <a:txBody>
                    <a:bodyPr/>
                    <a:lstStyle/>
                    <a:p>
                      <a:r>
                        <a:rPr lang="en-US" sz="1600" dirty="0" smtClean="0"/>
                        <a:t>N/A</a:t>
                      </a:r>
                      <a:endParaRPr lang="en-US" sz="1600" dirty="0"/>
                    </a:p>
                  </a:txBody>
                  <a:tcPr/>
                </a:tc>
                <a:tc>
                  <a:txBody>
                    <a:bodyPr/>
                    <a:lstStyle/>
                    <a:p>
                      <a:r>
                        <a:rPr lang="en-US" sz="1600" dirty="0" smtClean="0"/>
                        <a:t>N/A</a:t>
                      </a:r>
                      <a:endParaRPr lang="en-US" sz="1600" dirty="0"/>
                    </a:p>
                  </a:txBody>
                  <a:tcPr/>
                </a:tc>
              </a:tr>
              <a:tr h="334161">
                <a:tc>
                  <a:txBody>
                    <a:bodyPr/>
                    <a:lstStyle/>
                    <a:p>
                      <a:r>
                        <a:rPr lang="en-US" sz="1600" dirty="0" smtClean="0"/>
                        <a:t>7</a:t>
                      </a:r>
                      <a:endParaRPr lang="en-US" sz="1600" dirty="0"/>
                    </a:p>
                  </a:txBody>
                  <a:tcPr/>
                </a:tc>
                <a:tc>
                  <a:txBody>
                    <a:bodyPr/>
                    <a:lstStyle/>
                    <a:p>
                      <a:r>
                        <a:rPr lang="en-US" sz="1600" dirty="0" smtClean="0"/>
                        <a:t>H, G</a:t>
                      </a:r>
                      <a:endParaRPr lang="en-US" sz="1600" dirty="0"/>
                    </a:p>
                  </a:txBody>
                  <a:tcPr/>
                </a:tc>
                <a:tc>
                  <a:txBody>
                    <a:bodyPr/>
                    <a:lstStyle/>
                    <a:p>
                      <a:r>
                        <a:rPr lang="en-US" sz="1600" dirty="0" smtClean="0"/>
                        <a:t>248, 250</a:t>
                      </a:r>
                      <a:endParaRPr lang="en-US" sz="1600" dirty="0"/>
                    </a:p>
                  </a:txBody>
                  <a:tcPr/>
                </a:tc>
                <a:tc>
                  <a:txBody>
                    <a:bodyPr/>
                    <a:lstStyle/>
                    <a:p>
                      <a:r>
                        <a:rPr kumimoji="0" lang="en-US" sz="1600" b="0" i="0" u="none" strike="noStrike" kern="1200" cap="none" spc="0" normalizeH="0" baseline="0" noProof="0" dirty="0" smtClean="0">
                          <a:ln>
                            <a:noFill/>
                          </a:ln>
                          <a:solidFill>
                            <a:schemeClr val="tx1"/>
                          </a:solidFill>
                          <a:effectLst/>
                          <a:uLnTx/>
                          <a:uFillTx/>
                          <a:latin typeface="+mn-lt"/>
                          <a:ea typeface="+mn-ea"/>
                          <a:cs typeface="+mn-cs"/>
                        </a:rPr>
                        <a:t>MJ  m</a:t>
                      </a:r>
                      <a:r>
                        <a:rPr kumimoji="0" lang="en-US" sz="1600" b="0" i="0" u="none" strike="noStrike" kern="1200" cap="none" spc="0" normalizeH="0" baseline="30000" noProof="0" dirty="0" smtClean="0">
                          <a:ln>
                            <a:noFill/>
                          </a:ln>
                          <a:solidFill>
                            <a:schemeClr val="tx1"/>
                          </a:solidFill>
                          <a:effectLst/>
                          <a:uLnTx/>
                          <a:uFillTx/>
                          <a:latin typeface="+mn-lt"/>
                          <a:ea typeface="+mn-ea"/>
                          <a:cs typeface="+mn-cs"/>
                        </a:rPr>
                        <a:t>-2</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day</a:t>
                      </a:r>
                      <a:r>
                        <a:rPr kumimoji="0" lang="en-US" sz="1600" b="0" i="0" u="none" strike="noStrike" kern="1200" cap="none" spc="0" normalizeH="0" baseline="30000" noProof="0" dirty="0" smtClean="0">
                          <a:ln>
                            <a:noFill/>
                          </a:ln>
                          <a:solidFill>
                            <a:schemeClr val="tx1"/>
                          </a:solidFill>
                          <a:effectLst/>
                          <a:uLnTx/>
                          <a:uFillTx/>
                          <a:latin typeface="+mn-lt"/>
                          <a:ea typeface="+mn-ea"/>
                          <a:cs typeface="+mn-cs"/>
                        </a:rPr>
                        <a:t>-1</a:t>
                      </a:r>
                      <a:endParaRPr lang="en-US" sz="1600" baseline="30000" dirty="0"/>
                    </a:p>
                  </a:txBody>
                  <a:tcPr/>
                </a:tc>
                <a:tc>
                  <a:txBody>
                    <a:bodyPr/>
                    <a:lstStyle/>
                    <a:p>
                      <a:r>
                        <a:rPr lang="en-US" sz="1600" dirty="0" smtClean="0"/>
                        <a:t>real</a:t>
                      </a:r>
                      <a:endParaRPr lang="en-US" sz="1600" dirty="0"/>
                    </a:p>
                  </a:txBody>
                  <a:tcPr/>
                </a:tc>
                <a:tc>
                  <a:txBody>
                    <a:bodyPr/>
                    <a:lstStyle/>
                    <a:p>
                      <a:r>
                        <a:rPr lang="en-US" sz="1600" dirty="0" smtClean="0"/>
                        <a:t>-9999</a:t>
                      </a:r>
                      <a:endParaRPr lang="en-US" sz="1600" dirty="0"/>
                    </a:p>
                  </a:txBody>
                  <a:tcPr/>
                </a:tc>
                <a:tc>
                  <a:txBody>
                    <a:bodyPr/>
                    <a:lstStyle/>
                    <a:p>
                      <a:r>
                        <a:rPr lang="en-US" sz="1600" dirty="0" smtClean="0"/>
                        <a:t>-</a:t>
                      </a:r>
                      <a:r>
                        <a:rPr lang="en-US" sz="1600" baseline="0" dirty="0" smtClean="0"/>
                        <a:t> 1000 – 1000</a:t>
                      </a:r>
                      <a:endParaRPr lang="en-US" sz="1600" dirty="0"/>
                    </a:p>
                  </a:txBody>
                  <a:tcPr/>
                </a:tc>
                <a:tc>
                  <a:txBody>
                    <a:bodyPr/>
                    <a:lstStyle/>
                    <a:p>
                      <a:r>
                        <a:rPr lang="en-US" sz="1600" dirty="0" smtClean="0"/>
                        <a:t>1</a:t>
                      </a:r>
                      <a:endParaRPr lang="en-US" sz="1600" dirty="0"/>
                    </a:p>
                  </a:txBody>
                  <a:tcPr/>
                </a:tc>
              </a:tr>
              <a:tr h="555487">
                <a:tc>
                  <a:txBody>
                    <a:bodyPr/>
                    <a:lstStyle/>
                    <a:p>
                      <a:r>
                        <a:rPr lang="en-US" sz="1600" dirty="0" smtClean="0"/>
                        <a:t>8</a:t>
                      </a:r>
                      <a:endParaRPr lang="en-US" sz="1600" dirty="0"/>
                    </a:p>
                  </a:txBody>
                  <a:tcPr/>
                </a:tc>
                <a:tc>
                  <a:txBody>
                    <a:bodyPr/>
                    <a:lstStyle/>
                    <a:p>
                      <a:r>
                        <a:rPr lang="en-US" sz="1600" dirty="0" smtClean="0"/>
                        <a:t>H, G QC</a:t>
                      </a:r>
                      <a:endParaRPr lang="en-US" sz="1600" dirty="0"/>
                    </a:p>
                  </a:txBody>
                  <a:tcPr/>
                </a:tc>
                <a:tc>
                  <a:txBody>
                    <a:bodyPr/>
                    <a:lstStyle/>
                    <a:p>
                      <a:r>
                        <a:rPr lang="en-US" sz="1600" dirty="0" smtClean="0"/>
                        <a:t>249, 251</a:t>
                      </a:r>
                      <a:endParaRPr lang="en-US" sz="1600" dirty="0"/>
                    </a:p>
                  </a:txBody>
                  <a:tcPr/>
                </a:tc>
                <a:tc>
                  <a:txBody>
                    <a:bodyPr/>
                    <a:lstStyle/>
                    <a:p>
                      <a:r>
                        <a:rPr lang="en-US" sz="1600" dirty="0" smtClean="0"/>
                        <a:t>N/A</a:t>
                      </a:r>
                      <a:endParaRPr lang="en-US" sz="1600" dirty="0"/>
                    </a:p>
                  </a:txBody>
                  <a:tcPr/>
                </a:tc>
                <a:tc>
                  <a:txBody>
                    <a:bodyPr/>
                    <a:lstStyle/>
                    <a:p>
                      <a:r>
                        <a:rPr lang="en-US" sz="1600" dirty="0" smtClean="0"/>
                        <a:t>1-byte</a:t>
                      </a:r>
                      <a:r>
                        <a:rPr lang="en-US" sz="1600" baseline="0" dirty="0" smtClean="0"/>
                        <a:t> integer</a:t>
                      </a:r>
                      <a:endParaRPr lang="en-US" sz="1600" dirty="0"/>
                    </a:p>
                  </a:txBody>
                  <a:tcPr/>
                </a:tc>
                <a:tc>
                  <a:txBody>
                    <a:bodyPr/>
                    <a:lstStyle/>
                    <a:p>
                      <a:r>
                        <a:rPr lang="en-US" sz="1600" dirty="0" smtClean="0"/>
                        <a:t>256</a:t>
                      </a:r>
                      <a:endParaRPr lang="en-US" sz="1600" dirty="0"/>
                    </a:p>
                  </a:txBody>
                  <a:tcPr/>
                </a:tc>
                <a:tc>
                  <a:txBody>
                    <a:bodyPr/>
                    <a:lstStyle/>
                    <a:p>
                      <a:r>
                        <a:rPr lang="en-US" sz="1600" dirty="0" smtClean="0"/>
                        <a:t>N/A</a:t>
                      </a:r>
                      <a:endParaRPr lang="en-US" sz="1600" dirty="0"/>
                    </a:p>
                  </a:txBody>
                  <a:tcPr/>
                </a:tc>
                <a:tc>
                  <a:txBody>
                    <a:bodyPr/>
                    <a:lstStyle/>
                    <a:p>
                      <a:r>
                        <a:rPr lang="en-US" sz="1600" dirty="0" smtClean="0"/>
                        <a:t>N/A</a:t>
                      </a:r>
                      <a:endParaRPr lang="en-US" sz="1600" dirty="0"/>
                    </a:p>
                  </a:txBody>
                  <a:tcPr/>
                </a:tc>
              </a:tr>
            </a:tbl>
          </a:graphicData>
        </a:graphic>
      </p:graphicFrame>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pPr>
              <a:lnSpc>
                <a:spcPct val="85000"/>
              </a:lnSpc>
            </a:pPr>
            <a:r>
              <a:rPr lang="en-US" sz="4000" dirty="0" smtClean="0"/>
              <a:t>NETCDF4 File Content</a:t>
            </a:r>
          </a:p>
        </p:txBody>
      </p:sp>
      <p:sp>
        <p:nvSpPr>
          <p:cNvPr id="3" name="Content Placeholder 2"/>
          <p:cNvSpPr>
            <a:spLocks noGrp="1"/>
          </p:cNvSpPr>
          <p:nvPr>
            <p:ph idx="1"/>
          </p:nvPr>
        </p:nvSpPr>
        <p:spPr>
          <a:xfrm>
            <a:off x="457200" y="1066800"/>
            <a:ext cx="8458200" cy="5059363"/>
          </a:xfrm>
        </p:spPr>
        <p:txBody>
          <a:bodyPr>
            <a:normAutofit fontScale="62500" lnSpcReduction="20000"/>
          </a:bodyPr>
          <a:lstStyle/>
          <a:p>
            <a:r>
              <a:rPr lang="en-US" dirty="0" smtClean="0"/>
              <a:t>Global attributes:</a:t>
            </a:r>
          </a:p>
          <a:p>
            <a:pPr lvl="1"/>
            <a:r>
              <a:rPr lang="en-US" dirty="0" smtClean="0"/>
              <a:t>title = "GETD product" </a:t>
            </a:r>
          </a:p>
          <a:p>
            <a:pPr lvl="1"/>
            <a:r>
              <a:rPr lang="en-US" dirty="0" smtClean="0"/>
              <a:t>Date = “2013-08-01”</a:t>
            </a:r>
          </a:p>
          <a:p>
            <a:r>
              <a:rPr lang="en-US" dirty="0" smtClean="0"/>
              <a:t>Variables:</a:t>
            </a:r>
          </a:p>
          <a:p>
            <a:pPr lvl="1"/>
            <a:r>
              <a:rPr lang="en-US" dirty="0" smtClean="0"/>
              <a:t>        float Longitude(Longitude) ;</a:t>
            </a:r>
          </a:p>
          <a:p>
            <a:pPr lvl="1"/>
            <a:r>
              <a:rPr lang="en-US" dirty="0" smtClean="0"/>
              <a:t>                </a:t>
            </a:r>
            <a:r>
              <a:rPr lang="en-US" dirty="0" err="1" smtClean="0"/>
              <a:t>Longitude:units</a:t>
            </a:r>
            <a:r>
              <a:rPr lang="en-US" dirty="0" smtClean="0"/>
              <a:t> = "</a:t>
            </a:r>
            <a:r>
              <a:rPr lang="en-US" dirty="0" err="1" smtClean="0"/>
              <a:t>degrees_east</a:t>
            </a:r>
            <a:r>
              <a:rPr lang="en-US" dirty="0" smtClean="0"/>
              <a:t>" ;</a:t>
            </a:r>
          </a:p>
          <a:p>
            <a:pPr lvl="1"/>
            <a:r>
              <a:rPr lang="en-US" dirty="0" smtClean="0"/>
              <a:t>        float Latitude(Latitude) ;</a:t>
            </a:r>
          </a:p>
          <a:p>
            <a:pPr lvl="1"/>
            <a:r>
              <a:rPr lang="en-US" dirty="0" smtClean="0"/>
              <a:t>                </a:t>
            </a:r>
            <a:r>
              <a:rPr lang="en-US" dirty="0" err="1" smtClean="0"/>
              <a:t>Latitude:units</a:t>
            </a:r>
            <a:r>
              <a:rPr lang="en-US" dirty="0" smtClean="0"/>
              <a:t> = "</a:t>
            </a:r>
            <a:r>
              <a:rPr lang="en-US" dirty="0" err="1" smtClean="0"/>
              <a:t>degrees_north</a:t>
            </a:r>
            <a:r>
              <a:rPr lang="en-US" dirty="0" smtClean="0"/>
              <a:t>" ;</a:t>
            </a:r>
          </a:p>
          <a:p>
            <a:pPr lvl="1"/>
            <a:r>
              <a:rPr lang="en-US" dirty="0" smtClean="0"/>
              <a:t>        </a:t>
            </a:r>
            <a:r>
              <a:rPr lang="en-US" dirty="0" err="1" smtClean="0"/>
              <a:t>int</a:t>
            </a:r>
            <a:r>
              <a:rPr lang="en-US" dirty="0" smtClean="0"/>
              <a:t> ET(Latitude, Longitude) ;</a:t>
            </a:r>
          </a:p>
          <a:p>
            <a:pPr lvl="1"/>
            <a:r>
              <a:rPr lang="en-US" dirty="0" smtClean="0"/>
              <a:t>                </a:t>
            </a:r>
            <a:r>
              <a:rPr lang="en-US" dirty="0" err="1" smtClean="0"/>
              <a:t>ET:units</a:t>
            </a:r>
            <a:r>
              <a:rPr lang="en-US" dirty="0" smtClean="0"/>
              <a:t> = “MJ  m</a:t>
            </a:r>
            <a:r>
              <a:rPr lang="en-US" baseline="30000" dirty="0" smtClean="0"/>
              <a:t>-2</a:t>
            </a:r>
            <a:r>
              <a:rPr lang="en-US" dirty="0" smtClean="0"/>
              <a:t> day</a:t>
            </a:r>
            <a:r>
              <a:rPr lang="en-US" baseline="30000" dirty="0" smtClean="0"/>
              <a:t>-1</a:t>
            </a:r>
            <a:r>
              <a:rPr lang="en-US" dirty="0" smtClean="0"/>
              <a:t>“ ;</a:t>
            </a:r>
          </a:p>
          <a:p>
            <a:pPr lvl="1"/>
            <a:r>
              <a:rPr lang="en-US" dirty="0" smtClean="0"/>
              <a:t>                </a:t>
            </a:r>
            <a:r>
              <a:rPr lang="en-US" dirty="0" err="1" smtClean="0"/>
              <a:t>ET:scaling_factor</a:t>
            </a:r>
            <a:r>
              <a:rPr lang="en-US" dirty="0" smtClean="0"/>
              <a:t> = 100 ;</a:t>
            </a:r>
          </a:p>
          <a:p>
            <a:pPr lvl="1"/>
            <a:r>
              <a:rPr lang="en-US" dirty="0" smtClean="0"/>
              <a:t>        </a:t>
            </a:r>
            <a:r>
              <a:rPr lang="en-US" dirty="0" err="1" smtClean="0"/>
              <a:t>int</a:t>
            </a:r>
            <a:r>
              <a:rPr lang="en-US" dirty="0" smtClean="0"/>
              <a:t> ET_QC(Latitude, Longitude) ;</a:t>
            </a:r>
          </a:p>
          <a:p>
            <a:pPr lvl="1"/>
            <a:r>
              <a:rPr lang="en-US" dirty="0" smtClean="0"/>
              <a:t>        </a:t>
            </a:r>
            <a:r>
              <a:rPr lang="en-US" dirty="0" err="1" smtClean="0"/>
              <a:t>int</a:t>
            </a:r>
            <a:r>
              <a:rPr lang="en-US" dirty="0" smtClean="0"/>
              <a:t> ESI_2_WEEK(Latitude, Longitude) ;</a:t>
            </a:r>
          </a:p>
          <a:p>
            <a:pPr lvl="1"/>
            <a:r>
              <a:rPr lang="en-US" dirty="0" smtClean="0"/>
              <a:t>                ESI_2_WEEK:units = "none" ;</a:t>
            </a:r>
          </a:p>
          <a:p>
            <a:pPr lvl="1"/>
            <a:r>
              <a:rPr lang="en-US" dirty="0" smtClean="0"/>
              <a:t>                ESI_2_WEEK:scaling_factor = 100;</a:t>
            </a:r>
          </a:p>
          <a:p>
            <a:pPr lvl="1"/>
            <a:r>
              <a:rPr lang="en-US" dirty="0" smtClean="0"/>
              <a:t>        </a:t>
            </a:r>
            <a:r>
              <a:rPr lang="en-US" dirty="0" err="1" smtClean="0"/>
              <a:t>int</a:t>
            </a:r>
            <a:r>
              <a:rPr lang="en-US" dirty="0" smtClean="0"/>
              <a:t> ESI_2_WEEK_QC(Latitude, Longitude) ;</a:t>
            </a:r>
          </a:p>
          <a:p>
            <a:pPr lvl="1"/>
            <a:r>
              <a:rPr lang="en-US" dirty="0" smtClean="0"/>
              <a:t>……</a:t>
            </a:r>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CDR Exit Criteria</a:t>
            </a:r>
            <a:endParaRPr lang="en-US" dirty="0"/>
          </a:p>
        </p:txBody>
      </p:sp>
      <p:sp>
        <p:nvSpPr>
          <p:cNvPr id="3" name="Content Placeholder 2"/>
          <p:cNvSpPr>
            <a:spLocks noGrp="1"/>
          </p:cNvSpPr>
          <p:nvPr>
            <p:ph idx="1"/>
          </p:nvPr>
        </p:nvSpPr>
        <p:spPr>
          <a:xfrm>
            <a:off x="990600" y="1493837"/>
            <a:ext cx="7696200" cy="4525963"/>
          </a:xfrm>
        </p:spPr>
        <p:txBody>
          <a:bodyPr>
            <a:normAutofit fontScale="92500" lnSpcReduction="10000"/>
          </a:bodyPr>
          <a:lstStyle/>
          <a:p>
            <a:r>
              <a:rPr lang="en-US" dirty="0" smtClean="0"/>
              <a:t>GET-D CDR Report</a:t>
            </a:r>
          </a:p>
          <a:p>
            <a:pPr lvl="1"/>
            <a:r>
              <a:rPr lang="en-US" dirty="0" smtClean="0"/>
              <a:t>The report will contain:</a:t>
            </a:r>
          </a:p>
          <a:p>
            <a:pPr lvl="2"/>
            <a:r>
              <a:rPr lang="en-US" dirty="0" smtClean="0"/>
              <a:t>Actions</a:t>
            </a:r>
          </a:p>
          <a:p>
            <a:pPr lvl="2"/>
            <a:r>
              <a:rPr lang="en-US" dirty="0" smtClean="0"/>
              <a:t>Comments</a:t>
            </a:r>
          </a:p>
          <a:p>
            <a:pPr lvl="2"/>
            <a:r>
              <a:rPr lang="en-US" dirty="0" smtClean="0"/>
              <a:t>CDR presentation</a:t>
            </a:r>
          </a:p>
          <a:p>
            <a:endParaRPr lang="en-US" dirty="0" smtClean="0"/>
          </a:p>
          <a:p>
            <a:r>
              <a:rPr lang="en-US" dirty="0" smtClean="0"/>
              <a:t>Updated GET-D Review Item Deposition(RID)</a:t>
            </a:r>
          </a:p>
          <a:p>
            <a:endParaRPr lang="en-US" dirty="0" smtClean="0"/>
          </a:p>
          <a:p>
            <a:r>
              <a:rPr lang="en-US" dirty="0" smtClean="0"/>
              <a:t>Updated GET-D Requirement Allocation Document (RAD)</a:t>
            </a:r>
          </a:p>
          <a:p>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v"/>
            </a:pPr>
            <a:r>
              <a:rPr lang="en-US" dirty="0" smtClean="0"/>
              <a:t> GET-</a:t>
            </a:r>
            <a:r>
              <a:rPr lang="en-US" dirty="0" err="1" smtClean="0"/>
              <a:t>D_</a:t>
            </a:r>
            <a:r>
              <a:rPr lang="en-US" b="1" dirty="0" err="1" smtClean="0"/>
              <a:t>zz_yyyyddd_vvv.vv.fff</a:t>
            </a:r>
            <a:r>
              <a:rPr lang="en-US" dirty="0" err="1" smtClean="0"/>
              <a:t>.gz</a:t>
            </a:r>
            <a:endParaRPr lang="en-US" dirty="0" smtClean="0"/>
          </a:p>
          <a:p>
            <a:r>
              <a:rPr lang="en-US" sz="2200" b="1" dirty="0" err="1" smtClean="0"/>
              <a:t>zz</a:t>
            </a:r>
            <a:r>
              <a:rPr lang="en-US" sz="2200" dirty="0" smtClean="0"/>
              <a:t> </a:t>
            </a:r>
            <a:r>
              <a:rPr lang="en-US" sz="2200" dirty="0"/>
              <a:t>= domain </a:t>
            </a:r>
            <a:r>
              <a:rPr lang="en-US" sz="2200" dirty="0" smtClean="0"/>
              <a:t>name: NA </a:t>
            </a:r>
            <a:r>
              <a:rPr lang="en-US" sz="2200" dirty="0"/>
              <a:t>(North America)</a:t>
            </a:r>
          </a:p>
          <a:p>
            <a:r>
              <a:rPr lang="en-US" sz="2200" b="1" dirty="0" err="1"/>
              <a:t>yyyy</a:t>
            </a:r>
            <a:r>
              <a:rPr lang="en-US" sz="2200" dirty="0"/>
              <a:t> = four digit calendar year</a:t>
            </a:r>
          </a:p>
          <a:p>
            <a:r>
              <a:rPr lang="en-US" sz="2200" b="1" dirty="0" err="1"/>
              <a:t>ddd</a:t>
            </a:r>
            <a:r>
              <a:rPr lang="en-US" sz="2200" dirty="0"/>
              <a:t> = day of year</a:t>
            </a:r>
          </a:p>
          <a:p>
            <a:r>
              <a:rPr lang="en-US" sz="2200" b="1" dirty="0" err="1"/>
              <a:t>vvv.vv</a:t>
            </a:r>
            <a:r>
              <a:rPr lang="en-US" sz="2200" b="1" dirty="0"/>
              <a:t> </a:t>
            </a:r>
            <a:r>
              <a:rPr lang="en-US" sz="2200" dirty="0"/>
              <a:t>= version number</a:t>
            </a:r>
          </a:p>
          <a:p>
            <a:r>
              <a:rPr lang="en-US" sz="2200" b="1" dirty="0" err="1"/>
              <a:t>fff</a:t>
            </a:r>
            <a:r>
              <a:rPr lang="en-US" sz="2200" dirty="0"/>
              <a:t> = output format and valid values: grb2, </a:t>
            </a:r>
            <a:r>
              <a:rPr lang="en-US" sz="2200" dirty="0" err="1"/>
              <a:t>nc</a:t>
            </a:r>
            <a:r>
              <a:rPr lang="en-US" sz="2200" dirty="0"/>
              <a:t> or </a:t>
            </a:r>
            <a:r>
              <a:rPr lang="en-US" sz="2200" dirty="0" err="1"/>
              <a:t>png</a:t>
            </a:r>
            <a:endParaRPr lang="en-US" sz="2200" dirty="0" smtClean="0">
              <a:solidFill>
                <a:srgbClr val="FF0000"/>
              </a:solidFill>
            </a:endParaRPr>
          </a:p>
          <a:p>
            <a:pPr lvl="1"/>
            <a:endParaRPr lang="en-US" dirty="0" smtClean="0"/>
          </a:p>
          <a:p>
            <a:r>
              <a:rPr lang="en-US" sz="2400" dirty="0" smtClean="0"/>
              <a:t>GET-D_NA_2007182_001.00.grb2.gz </a:t>
            </a:r>
            <a:r>
              <a:rPr lang="en-US" sz="2400" dirty="0"/>
              <a:t>(</a:t>
            </a:r>
            <a:r>
              <a:rPr lang="en-US" sz="2400" dirty="0" smtClean="0"/>
              <a:t>ET, ESI and other products of North America </a:t>
            </a:r>
            <a:r>
              <a:rPr lang="en-US" sz="2400" dirty="0"/>
              <a:t>in GRIB2 format for the version 1.00)</a:t>
            </a:r>
          </a:p>
          <a:p>
            <a:r>
              <a:rPr lang="en-US" sz="2400" dirty="0" smtClean="0"/>
              <a:t>GET-D_NA_2007182_001.00.nc.gz (ET, ESI and other products of North America in NETCDF4 format for the version 1.00)</a:t>
            </a:r>
          </a:p>
          <a:p>
            <a:r>
              <a:rPr lang="en-US" sz="2400" dirty="0" smtClean="0"/>
              <a:t>GET-D_NA_2007182_001.00.png.gz (ET, ESI and other products of North America in PNG format for the version 1.00)</a:t>
            </a:r>
          </a:p>
          <a:p>
            <a:endParaRPr lang="en-US" dirty="0"/>
          </a:p>
        </p:txBody>
      </p:sp>
      <p:sp>
        <p:nvSpPr>
          <p:cNvPr id="5" name="Title 1"/>
          <p:cNvSpPr txBox="1">
            <a:spLocks/>
          </p:cNvSpPr>
          <p:nvPr/>
        </p:nvSpPr>
        <p:spPr>
          <a:xfrm>
            <a:off x="381000" y="0"/>
            <a:ext cx="8153400" cy="868362"/>
          </a:xfrm>
          <a:prstGeom prst="rect">
            <a:avLst/>
          </a:prstGeom>
        </p:spPr>
        <p:txBody>
          <a:bodyPr vert="horz" lIns="91440" tIns="45720" rIns="91440" bIns="45720" rtlCol="0" anchor="ctr">
            <a:normAutofit/>
          </a:bodyPr>
          <a:lstStyle/>
          <a:p>
            <a:pPr marL="0" marR="0" lvl="0" indent="0" algn="ctr" fontAlgn="auto">
              <a:lnSpc>
                <a:spcPct val="85000"/>
              </a:lnSpc>
              <a:spcBef>
                <a:spcPct val="0"/>
              </a:spcBef>
              <a:spcAft>
                <a:spcPts val="0"/>
              </a:spcAft>
              <a:buClrTx/>
              <a:buSzTx/>
              <a:tabLst/>
              <a:defRPr/>
            </a:pPr>
            <a:r>
              <a:rPr lang="en-US" sz="4000" dirty="0" smtClean="0">
                <a:latin typeface="+mj-lt"/>
                <a:ea typeface="+mj-ea"/>
                <a:cs typeface="+mj-cs"/>
              </a:rPr>
              <a:t>Output Data Files </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8" name="Rectangle 6"/>
          <p:cNvSpPr>
            <a:spLocks noChangeArrowheads="1"/>
          </p:cNvSpPr>
          <p:nvPr/>
        </p:nvSpPr>
        <p:spPr bwMode="auto">
          <a:xfrm>
            <a:off x="304800" y="1676400"/>
            <a:ext cx="8382000" cy="4800600"/>
          </a:xfrm>
          <a:prstGeom prst="rect">
            <a:avLst/>
          </a:prstGeom>
          <a:noFill/>
          <a:ln w="9525">
            <a:noFill/>
            <a:miter lim="800000"/>
            <a:headEnd/>
            <a:tailEnd/>
          </a:ln>
        </p:spPr>
        <p:txBody>
          <a:bodyPr lIns="92075" tIns="46038" rIns="92075" bIns="46038"/>
          <a:lstStyle/>
          <a:p>
            <a:pPr marL="342900" indent="-342900">
              <a:lnSpc>
                <a:spcPct val="85000"/>
              </a:lnSpc>
              <a:spcBef>
                <a:spcPct val="50000"/>
              </a:spcBef>
              <a:buSzPct val="100000"/>
              <a:buFont typeface="Arial" pitchFamily="34" charset="0"/>
              <a:buChar char="•"/>
            </a:pPr>
            <a:r>
              <a:rPr lang="en-US" sz="2200" dirty="0"/>
              <a:t>For each </a:t>
            </a:r>
            <a:r>
              <a:rPr lang="en-US" sz="2200" dirty="0" smtClean="0"/>
              <a:t>GETD </a:t>
            </a:r>
            <a:r>
              <a:rPr lang="en-US" sz="2200" dirty="0"/>
              <a:t>run, a status report file is produced to indicate the </a:t>
            </a:r>
            <a:r>
              <a:rPr lang="en-US" sz="2200" dirty="0" smtClean="0"/>
              <a:t>Processing </a:t>
            </a:r>
            <a:r>
              <a:rPr lang="en-US" sz="2200" dirty="0"/>
              <a:t>status of this run.</a:t>
            </a:r>
          </a:p>
          <a:p>
            <a:pPr marL="342900" indent="-342900">
              <a:lnSpc>
                <a:spcPct val="85000"/>
              </a:lnSpc>
              <a:spcBef>
                <a:spcPct val="50000"/>
              </a:spcBef>
              <a:buSzPct val="100000"/>
              <a:buFont typeface="Arial" pitchFamily="34" charset="0"/>
              <a:buChar char="•"/>
            </a:pPr>
            <a:r>
              <a:rPr lang="en-US" sz="2200" dirty="0"/>
              <a:t>Each message line in the report file consists of 3 fields, namely the time (</a:t>
            </a:r>
            <a:r>
              <a:rPr lang="en-US" sz="2200" dirty="0" err="1"/>
              <a:t>yyyymmddhhmmss</a:t>
            </a:r>
            <a:r>
              <a:rPr lang="en-US" sz="2200" dirty="0"/>
              <a:t>) of the current message being reported, name of the subprogram that produced the message, and the detailed description of the message. </a:t>
            </a:r>
          </a:p>
          <a:p>
            <a:pPr marL="342900" indent="-342900">
              <a:lnSpc>
                <a:spcPct val="85000"/>
              </a:lnSpc>
              <a:spcBef>
                <a:spcPct val="50000"/>
              </a:spcBef>
              <a:buSzPct val="100000"/>
              <a:buFont typeface="Arial" pitchFamily="34" charset="0"/>
              <a:buChar char="•"/>
            </a:pPr>
            <a:r>
              <a:rPr lang="en-US" sz="2200" dirty="0"/>
              <a:t>The detailed description of the message may start with “ERROR” or “WARNING”. </a:t>
            </a:r>
          </a:p>
          <a:p>
            <a:pPr marL="742950" lvl="1" indent="-285750">
              <a:lnSpc>
                <a:spcPct val="85000"/>
              </a:lnSpc>
              <a:spcBef>
                <a:spcPct val="50000"/>
              </a:spcBef>
              <a:buSzPct val="100000"/>
              <a:buFont typeface="Arial" pitchFamily="34" charset="0"/>
              <a:buChar char="•"/>
            </a:pPr>
            <a:r>
              <a:rPr lang="en-US" sz="2200" dirty="0"/>
              <a:t>If “ERROR” appears in the description, the </a:t>
            </a:r>
            <a:r>
              <a:rPr lang="en-US" sz="2200" dirty="0" smtClean="0"/>
              <a:t>GETD </a:t>
            </a:r>
            <a:r>
              <a:rPr lang="en-US" sz="2200" dirty="0"/>
              <a:t>run would be terminated and the final product will not be produced. </a:t>
            </a:r>
          </a:p>
          <a:p>
            <a:pPr marL="742950" lvl="1" indent="-285750">
              <a:lnSpc>
                <a:spcPct val="85000"/>
              </a:lnSpc>
              <a:spcBef>
                <a:spcPct val="50000"/>
              </a:spcBef>
              <a:buSzPct val="100000"/>
              <a:buFont typeface="Arial" pitchFamily="34" charset="0"/>
              <a:buChar char="•"/>
            </a:pPr>
            <a:r>
              <a:rPr lang="en-US" sz="2200" dirty="0"/>
              <a:t>If “WARNING” appears in the description, the </a:t>
            </a:r>
            <a:r>
              <a:rPr lang="en-US" sz="2200" dirty="0" smtClean="0"/>
              <a:t>GETD </a:t>
            </a:r>
            <a:r>
              <a:rPr lang="en-US" sz="2200" dirty="0"/>
              <a:t>run will still continue but the quality of the final product might be affected by fact specified in the warning message. </a:t>
            </a:r>
          </a:p>
        </p:txBody>
      </p:sp>
      <p:sp>
        <p:nvSpPr>
          <p:cNvPr id="6" name="Content Placeholder 8"/>
          <p:cNvSpPr>
            <a:spLocks noGrp="1"/>
          </p:cNvSpPr>
          <p:nvPr>
            <p:ph idx="1"/>
          </p:nvPr>
        </p:nvSpPr>
        <p:spPr>
          <a:xfrm>
            <a:off x="152400" y="990601"/>
            <a:ext cx="8534400" cy="609599"/>
          </a:xfrm>
        </p:spPr>
        <p:txBody>
          <a:bodyPr/>
          <a:lstStyle/>
          <a:p>
            <a:r>
              <a:rPr lang="en-US" dirty="0" smtClean="0"/>
              <a:t>Status report file</a:t>
            </a:r>
          </a:p>
          <a:p>
            <a:endParaRPr lang="en-US" dirty="0"/>
          </a:p>
        </p:txBody>
      </p:sp>
      <p:sp>
        <p:nvSpPr>
          <p:cNvPr id="7" name="Title 1"/>
          <p:cNvSpPr txBox="1">
            <a:spLocks/>
          </p:cNvSpPr>
          <p:nvPr/>
        </p:nvSpPr>
        <p:spPr>
          <a:xfrm>
            <a:off x="533400" y="0"/>
            <a:ext cx="8153400" cy="868362"/>
          </a:xfrm>
          <a:prstGeom prst="rect">
            <a:avLst/>
          </a:prstGeom>
        </p:spPr>
        <p:txBody>
          <a:bodyPr vert="horz" lIns="91440" tIns="45720" rIns="91440" bIns="45720" rtlCol="0" anchor="ctr">
            <a:normAutofit/>
          </a:bodyPr>
          <a:lstStyle/>
          <a:p>
            <a:pPr marL="0" marR="0" lvl="0" indent="0" algn="ctr" fontAlgn="auto">
              <a:lnSpc>
                <a:spcPct val="85000"/>
              </a:lnSpc>
              <a:spcBef>
                <a:spcPct val="0"/>
              </a:spcBef>
              <a:spcAft>
                <a:spcPts val="0"/>
              </a:spcAft>
              <a:buClrTx/>
              <a:buSzTx/>
              <a:tabLst/>
              <a:defRPr/>
            </a:pPr>
            <a:r>
              <a:rPr lang="en-US" sz="4000" dirty="0" smtClean="0">
                <a:latin typeface="+mj-lt"/>
                <a:ea typeface="+mj-ea"/>
                <a:cs typeface="+mj-cs"/>
              </a:rPr>
              <a:t>Output Data Files </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457200" y="76200"/>
            <a:ext cx="8153400" cy="792162"/>
          </a:xfrm>
        </p:spPr>
        <p:txBody>
          <a:bodyPr>
            <a:noAutofit/>
          </a:bodyPr>
          <a:lstStyle/>
          <a:p>
            <a:pPr>
              <a:defRPr/>
            </a:pPr>
            <a:r>
              <a:rPr lang="en-US" sz="4800" dirty="0" smtClean="0"/>
              <a:t>Summary</a:t>
            </a:r>
          </a:p>
        </p:txBody>
      </p:sp>
      <p:sp>
        <p:nvSpPr>
          <p:cNvPr id="3" name="Content Placeholder 2"/>
          <p:cNvSpPr>
            <a:spLocks noGrp="1"/>
          </p:cNvSpPr>
          <p:nvPr>
            <p:ph idx="1"/>
          </p:nvPr>
        </p:nvSpPr>
        <p:spPr>
          <a:xfrm>
            <a:off x="457200" y="1219200"/>
            <a:ext cx="8229600" cy="5105400"/>
          </a:xfrm>
        </p:spPr>
        <p:txBody>
          <a:bodyPr>
            <a:normAutofit/>
          </a:bodyPr>
          <a:lstStyle/>
          <a:p>
            <a:r>
              <a:rPr lang="en-US" sz="2800" dirty="0" smtClean="0"/>
              <a:t>GET-D contains 6 unit layers</a:t>
            </a:r>
          </a:p>
          <a:p>
            <a:r>
              <a:rPr lang="en-US" sz="2800" dirty="0" smtClean="0"/>
              <a:t>GET-D </a:t>
            </a:r>
            <a:r>
              <a:rPr lang="en-US" sz="2800" dirty="0" smtClean="0">
                <a:ea typeface="ＭＳ Ｐゴシック" pitchFamily="34" charset="-128"/>
              </a:rPr>
              <a:t>contains </a:t>
            </a:r>
            <a:r>
              <a:rPr lang="en-US" sz="2800" dirty="0" smtClean="0"/>
              <a:t>16 sub-unit layers</a:t>
            </a:r>
          </a:p>
          <a:p>
            <a:r>
              <a:rPr lang="en-US" sz="2800" dirty="0" smtClean="0"/>
              <a:t>GET-D files</a:t>
            </a:r>
          </a:p>
          <a:p>
            <a:pPr lvl="1"/>
            <a:r>
              <a:rPr lang="en-US" sz="2400" dirty="0" smtClean="0"/>
              <a:t>4 Control input files</a:t>
            </a:r>
          </a:p>
          <a:p>
            <a:pPr lvl="1"/>
            <a:r>
              <a:rPr lang="en-US" sz="2400" dirty="0" smtClean="0"/>
              <a:t>1 Land parameter input file</a:t>
            </a:r>
          </a:p>
          <a:p>
            <a:pPr lvl="1"/>
            <a:r>
              <a:rPr lang="en-US" sz="2400" dirty="0" smtClean="0"/>
              <a:t>8 Meteorological data input files</a:t>
            </a:r>
          </a:p>
          <a:p>
            <a:pPr lvl="1"/>
            <a:r>
              <a:rPr lang="en-US" sz="2400" dirty="0" smtClean="0"/>
              <a:t>5 Satellite data input files</a:t>
            </a:r>
          </a:p>
          <a:p>
            <a:pPr lvl="1"/>
            <a:r>
              <a:rPr lang="en-US" sz="2400" dirty="0" smtClean="0"/>
              <a:t>4 Ancillary data input files</a:t>
            </a:r>
          </a:p>
          <a:p>
            <a:pPr lvl="1"/>
            <a:r>
              <a:rPr lang="en-US" sz="2400" dirty="0" smtClean="0"/>
              <a:t>2 Intermediate data files </a:t>
            </a:r>
          </a:p>
          <a:p>
            <a:pPr lvl="1"/>
            <a:r>
              <a:rPr lang="en-US" sz="2400" dirty="0" smtClean="0"/>
              <a:t>3 Output data files</a:t>
            </a:r>
          </a:p>
          <a:p>
            <a:pPr lvl="1"/>
            <a:r>
              <a:rPr lang="en-US" sz="2400" dirty="0" smtClean="0"/>
              <a:t>1 Output status report file</a:t>
            </a:r>
          </a:p>
          <a:p>
            <a:pPr>
              <a:lnSpc>
                <a:spcPct val="80000"/>
              </a:lnSpc>
              <a:buNone/>
              <a:defRPr/>
            </a:pPr>
            <a:endParaRPr lang="en-US" sz="2600" dirty="0" smtClean="0">
              <a:ea typeface="ＭＳ Ｐゴシック" pitchFamily="34" charset="-128"/>
            </a:endParaRPr>
          </a:p>
        </p:txBody>
      </p:sp>
    </p:spTree>
    <p:extLst>
      <p:ext uri="{BB962C8B-B14F-4D97-AF65-F5344CB8AC3E}">
        <p14:creationId xmlns:p14="http://schemas.microsoft.com/office/powerpoint/2010/main" xmlns="" val="294701033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idx="1"/>
          </p:nvPr>
        </p:nvSpPr>
        <p:spPr>
          <a:xfrm>
            <a:off x="838200" y="2057400"/>
            <a:ext cx="7467600" cy="3733800"/>
          </a:xfrm>
        </p:spPr>
        <p:txBody>
          <a:bodyPr>
            <a:normAutofit lnSpcReduction="10000"/>
          </a:bodyPr>
          <a:lstStyle/>
          <a:p>
            <a:pPr algn="ctr">
              <a:buFont typeface="Symbol" pitchFamily="18" charset="2"/>
              <a:buNone/>
              <a:defRPr/>
            </a:pPr>
            <a:r>
              <a:rPr lang="en-US" sz="4000" b="1" dirty="0" smtClean="0">
                <a:latin typeface="Book Antiqua" pitchFamily="18" charset="0"/>
              </a:rPr>
              <a:t>Section 7 –</a:t>
            </a:r>
          </a:p>
          <a:p>
            <a:pPr algn="ctr">
              <a:buFont typeface="Symbol" pitchFamily="18" charset="2"/>
              <a:buNone/>
              <a:defRPr/>
            </a:pPr>
            <a:r>
              <a:rPr lang="en-US" sz="4000" b="1" dirty="0" smtClean="0">
                <a:latin typeface="Book Antiqua" pitchFamily="18" charset="0"/>
              </a:rPr>
              <a:t>Unit Tests Plan</a:t>
            </a:r>
          </a:p>
          <a:p>
            <a:pPr algn="ctr">
              <a:buFont typeface="Symbol" pitchFamily="18" charset="2"/>
              <a:buNone/>
              <a:defRPr/>
            </a:pP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Presented by</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Li Fang (STAR/CICS)</a:t>
            </a:r>
          </a:p>
        </p:txBody>
      </p:sp>
    </p:spTree>
    <p:extLst>
      <p:ext uri="{BB962C8B-B14F-4D97-AF65-F5344CB8AC3E}">
        <p14:creationId xmlns:p14="http://schemas.microsoft.com/office/powerpoint/2010/main" xmlns="" val="250238150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4450" name="Rectangle 2"/>
          <p:cNvSpPr>
            <a:spLocks noGrp="1" noChangeArrowheads="1"/>
          </p:cNvSpPr>
          <p:nvPr>
            <p:ph type="title"/>
          </p:nvPr>
        </p:nvSpPr>
        <p:spPr>
          <a:xfrm>
            <a:off x="1295400" y="228600"/>
            <a:ext cx="6781800" cy="685800"/>
          </a:xfrm>
        </p:spPr>
        <p:txBody>
          <a:bodyPr>
            <a:noAutofit/>
          </a:bodyPr>
          <a:lstStyle/>
          <a:p>
            <a:r>
              <a:rPr lang="en-US" sz="4000" dirty="0" smtClean="0"/>
              <a:t>GET-D Test Environment</a:t>
            </a:r>
            <a:endParaRPr lang="en-US" sz="4000" dirty="0"/>
          </a:p>
        </p:txBody>
      </p:sp>
      <p:sp>
        <p:nvSpPr>
          <p:cNvPr id="2024451" name="Rectangle 3"/>
          <p:cNvSpPr>
            <a:spLocks noGrp="1" noChangeArrowheads="1"/>
          </p:cNvSpPr>
          <p:nvPr>
            <p:ph type="body" idx="1"/>
          </p:nvPr>
        </p:nvSpPr>
        <p:spPr>
          <a:xfrm>
            <a:off x="152400" y="1219200"/>
            <a:ext cx="8839200" cy="5029200"/>
          </a:xfrm>
          <a:noFill/>
          <a:ln/>
        </p:spPr>
        <p:txBody>
          <a:bodyPr>
            <a:normAutofit lnSpcReduction="10000"/>
          </a:bodyPr>
          <a:lstStyle/>
          <a:p>
            <a:r>
              <a:rPr lang="en-US" sz="2300" dirty="0">
                <a:effectLst/>
              </a:rPr>
              <a:t>The development and tests are performed on </a:t>
            </a:r>
            <a:r>
              <a:rPr lang="en-US" sz="2300" dirty="0" smtClean="0">
                <a:effectLst/>
              </a:rPr>
              <a:t>orbit254l.star1.nesdis.noaa.gov </a:t>
            </a:r>
            <a:r>
              <a:rPr lang="en-US" sz="2300" dirty="0">
                <a:effectLst/>
              </a:rPr>
              <a:t>– IBM </a:t>
            </a:r>
            <a:r>
              <a:rPr lang="en-US" sz="2300" dirty="0" smtClean="0">
                <a:effectLst/>
              </a:rPr>
              <a:t>P6.</a:t>
            </a:r>
          </a:p>
          <a:p>
            <a:r>
              <a:rPr lang="en-US" sz="2300" dirty="0" smtClean="0">
                <a:effectLst/>
              </a:rPr>
              <a:t>This machine is located at STAR and is maintained by STAR IT.</a:t>
            </a:r>
          </a:p>
          <a:p>
            <a:pPr lvl="1"/>
            <a:r>
              <a:rPr lang="en-US" sz="2300" dirty="0" smtClean="0"/>
              <a:t>8</a:t>
            </a:r>
            <a:r>
              <a:rPr lang="en-US" sz="2300" dirty="0" smtClean="0">
                <a:effectLst/>
              </a:rPr>
              <a:t> CPUs</a:t>
            </a:r>
          </a:p>
          <a:p>
            <a:pPr lvl="1"/>
            <a:r>
              <a:rPr lang="en-US" sz="2300" dirty="0" smtClean="0"/>
              <a:t>3.1 </a:t>
            </a:r>
            <a:r>
              <a:rPr lang="en-US" sz="2300" dirty="0" err="1" smtClean="0"/>
              <a:t>GHzq</a:t>
            </a:r>
            <a:endParaRPr lang="en-US" sz="2300" dirty="0" smtClean="0">
              <a:effectLst/>
            </a:endParaRPr>
          </a:p>
          <a:p>
            <a:pPr lvl="1"/>
            <a:r>
              <a:rPr lang="en-US" sz="2300" dirty="0" smtClean="0">
                <a:effectLst/>
              </a:rPr>
              <a:t>8 </a:t>
            </a:r>
            <a:r>
              <a:rPr lang="en-US" sz="2300" dirty="0">
                <a:effectLst/>
              </a:rPr>
              <a:t>GB </a:t>
            </a:r>
            <a:r>
              <a:rPr lang="en-US" sz="2300" dirty="0" smtClean="0">
                <a:effectLst/>
              </a:rPr>
              <a:t>memory</a:t>
            </a:r>
          </a:p>
          <a:p>
            <a:pPr lvl="1"/>
            <a:r>
              <a:rPr lang="en-US" sz="2300" dirty="0" smtClean="0"/>
              <a:t>9.6 </a:t>
            </a:r>
            <a:r>
              <a:rPr lang="en-US" sz="2300" dirty="0" smtClean="0">
                <a:effectLst/>
              </a:rPr>
              <a:t>TB </a:t>
            </a:r>
            <a:r>
              <a:rPr lang="en-US" sz="2300" dirty="0">
                <a:effectLst/>
              </a:rPr>
              <a:t>disk </a:t>
            </a:r>
            <a:r>
              <a:rPr lang="en-US" sz="2300" dirty="0" smtClean="0">
                <a:effectLst/>
              </a:rPr>
              <a:t>space</a:t>
            </a:r>
          </a:p>
          <a:p>
            <a:pPr lvl="1"/>
            <a:r>
              <a:rPr lang="nn-NO" sz="2300" dirty="0" smtClean="0">
                <a:effectLst/>
              </a:rPr>
              <a:t>GFORTRAN</a:t>
            </a:r>
          </a:p>
          <a:p>
            <a:pPr lvl="1"/>
            <a:r>
              <a:rPr lang="en-US" sz="2300" dirty="0" smtClean="0">
                <a:effectLst/>
              </a:rPr>
              <a:t>G95</a:t>
            </a:r>
            <a:endParaRPr lang="en-US" sz="2300" dirty="0">
              <a:effectLst/>
            </a:endParaRPr>
          </a:p>
          <a:p>
            <a:r>
              <a:rPr lang="en-US" sz="2300" dirty="0" smtClean="0">
                <a:effectLst/>
              </a:rPr>
              <a:t>The </a:t>
            </a:r>
            <a:r>
              <a:rPr lang="en-US" sz="2300" dirty="0" err="1" smtClean="0">
                <a:effectLst/>
              </a:rPr>
              <a:t>NetCDF</a:t>
            </a:r>
            <a:r>
              <a:rPr lang="en-US" sz="2300" dirty="0" smtClean="0"/>
              <a:t>, HDF4</a:t>
            </a:r>
            <a:r>
              <a:rPr lang="en-US" sz="2300" dirty="0" smtClean="0">
                <a:effectLst/>
              </a:rPr>
              <a:t> and GRIB2 libraries are the </a:t>
            </a:r>
            <a:r>
              <a:rPr lang="en-US" sz="2300" dirty="0" smtClean="0"/>
              <a:t>stable versions</a:t>
            </a:r>
            <a:r>
              <a:rPr lang="en-US" sz="2300" dirty="0" smtClean="0">
                <a:effectLst/>
              </a:rPr>
              <a:t>:</a:t>
            </a:r>
          </a:p>
          <a:p>
            <a:pPr lvl="1"/>
            <a:r>
              <a:rPr lang="en-US" sz="2300" dirty="0" smtClean="0"/>
              <a:t>netcdf-4.2-gfortran</a:t>
            </a:r>
            <a:r>
              <a:rPr lang="en-US" sz="2300" dirty="0" smtClean="0">
                <a:effectLst/>
              </a:rPr>
              <a:t>(GFortran77/90/95)</a:t>
            </a:r>
          </a:p>
          <a:p>
            <a:pPr lvl="1"/>
            <a:r>
              <a:rPr lang="en-US" sz="2300" dirty="0" smtClean="0"/>
              <a:t>HDF5</a:t>
            </a:r>
            <a:endParaRPr lang="en-US" sz="2300" dirty="0" smtClean="0">
              <a:effectLst/>
            </a:endParaRPr>
          </a:p>
          <a:p>
            <a:pPr lvl="1"/>
            <a:r>
              <a:rPr lang="en-US" sz="2300" dirty="0" smtClean="0"/>
              <a:t>GRIB2 1.4.0</a:t>
            </a:r>
            <a:endParaRPr lang="en-US" sz="2300" dirty="0">
              <a:effectLst/>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22" name="Rectangle 2"/>
          <p:cNvSpPr>
            <a:spLocks noGrp="1" noChangeArrowheads="1"/>
          </p:cNvSpPr>
          <p:nvPr>
            <p:ph type="title"/>
          </p:nvPr>
        </p:nvSpPr>
        <p:spPr>
          <a:xfrm>
            <a:off x="990600" y="0"/>
            <a:ext cx="7239000" cy="1143000"/>
          </a:xfrm>
        </p:spPr>
        <p:txBody>
          <a:bodyPr>
            <a:normAutofit/>
          </a:bodyPr>
          <a:lstStyle/>
          <a:p>
            <a:pPr>
              <a:lnSpc>
                <a:spcPct val="85000"/>
              </a:lnSpc>
            </a:pPr>
            <a:r>
              <a:rPr lang="en-US" sz="4000" dirty="0" smtClean="0"/>
              <a:t>GET-D Test Data Sets</a:t>
            </a:r>
            <a:endParaRPr lang="en-US" sz="4000" dirty="0"/>
          </a:p>
        </p:txBody>
      </p:sp>
      <p:sp>
        <p:nvSpPr>
          <p:cNvPr id="5867523" name="Rectangle 3"/>
          <p:cNvSpPr>
            <a:spLocks noGrp="1" noChangeArrowheads="1"/>
          </p:cNvSpPr>
          <p:nvPr>
            <p:ph type="body" idx="1"/>
          </p:nvPr>
        </p:nvSpPr>
        <p:spPr>
          <a:xfrm>
            <a:off x="152400" y="1295400"/>
            <a:ext cx="8839200" cy="5181600"/>
          </a:xfrm>
          <a:noFill/>
          <a:ln/>
        </p:spPr>
        <p:txBody>
          <a:bodyPr>
            <a:normAutofit/>
          </a:bodyPr>
          <a:lstStyle/>
          <a:p>
            <a:r>
              <a:rPr lang="en-US" dirty="0" smtClean="0"/>
              <a:t>GFS GRIB2 data set</a:t>
            </a:r>
          </a:p>
          <a:p>
            <a:r>
              <a:rPr lang="en-US" dirty="0" smtClean="0"/>
              <a:t>GOES AREA files (BT at 3.9 and 11 microns)</a:t>
            </a:r>
          </a:p>
          <a:p>
            <a:r>
              <a:rPr lang="en-US" dirty="0" smtClean="0"/>
              <a:t>GSIP L2 </a:t>
            </a:r>
            <a:r>
              <a:rPr lang="en-US" dirty="0" err="1" smtClean="0"/>
              <a:t>NetCDF</a:t>
            </a:r>
            <a:r>
              <a:rPr lang="en-US" dirty="0" smtClean="0"/>
              <a:t> data set (Insolation)</a:t>
            </a:r>
          </a:p>
          <a:p>
            <a:r>
              <a:rPr lang="en-US" dirty="0" smtClean="0"/>
              <a:t>VIIRS EVI/NDVI data set</a:t>
            </a:r>
          </a:p>
          <a:p>
            <a:r>
              <a:rPr lang="en-US" dirty="0" smtClean="0"/>
              <a:t>IMS Daily Northern Hemisphere Snow and Ice Analysis</a:t>
            </a:r>
          </a:p>
          <a:p>
            <a:r>
              <a:rPr lang="en-US" dirty="0" smtClean="0"/>
              <a:t>Static ancillary data sets (Clear Sky Insolation, Land cover, Albedo)</a:t>
            </a:r>
          </a:p>
          <a:p>
            <a:r>
              <a:rPr lang="en-US" dirty="0" smtClean="0"/>
              <a:t>Control Files and Parameter Files  </a:t>
            </a:r>
            <a:endParaRPr lang="en-US" sz="2000" dirty="0" smtClean="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6962"/>
          </a:xfrm>
        </p:spPr>
        <p:txBody>
          <a:bodyPr>
            <a:noAutofit/>
          </a:bodyPr>
          <a:lstStyle/>
          <a:p>
            <a:r>
              <a:rPr lang="en-US" sz="3600" dirty="0" smtClean="0"/>
              <a:t>Common Grids Land Mask Processor (CGLMP)</a:t>
            </a:r>
            <a:endParaRPr lang="en-US" sz="3600" dirty="0"/>
          </a:p>
        </p:txBody>
      </p:sp>
      <p:sp>
        <p:nvSpPr>
          <p:cNvPr id="3" name="Content Placeholder 2"/>
          <p:cNvSpPr>
            <a:spLocks noGrp="1"/>
          </p:cNvSpPr>
          <p:nvPr>
            <p:ph idx="1"/>
          </p:nvPr>
        </p:nvSpPr>
        <p:spPr>
          <a:xfrm>
            <a:off x="152400" y="2590800"/>
            <a:ext cx="5943600" cy="4038600"/>
          </a:xfrm>
        </p:spPr>
        <p:txBody>
          <a:bodyPr>
            <a:normAutofit fontScale="77500" lnSpcReduction="20000"/>
          </a:bodyPr>
          <a:lstStyle/>
          <a:p>
            <a:r>
              <a:rPr lang="en-US" sz="3700" dirty="0" smtClean="0"/>
              <a:t>Program</a:t>
            </a:r>
          </a:p>
          <a:p>
            <a:pPr lvl="1"/>
            <a:r>
              <a:rPr lang="en-US" dirty="0" err="1" smtClean="0"/>
              <a:t>GETD_set_UMD_land_mask</a:t>
            </a:r>
            <a:endParaRPr lang="en-US" dirty="0" smtClean="0"/>
          </a:p>
          <a:p>
            <a:pPr>
              <a:spcBef>
                <a:spcPts val="1200"/>
              </a:spcBef>
            </a:pPr>
            <a:r>
              <a:rPr lang="en-US" sz="3700" dirty="0" smtClean="0"/>
              <a:t>Test Sequence</a:t>
            </a:r>
          </a:p>
          <a:p>
            <a:pPr lvl="1">
              <a:spcBef>
                <a:spcPts val="1200"/>
              </a:spcBef>
            </a:pPr>
            <a:r>
              <a:rPr lang="en-US" dirty="0" smtClean="0"/>
              <a:t>Output remapped land cover mask</a:t>
            </a:r>
          </a:p>
          <a:p>
            <a:pPr lvl="1">
              <a:spcBef>
                <a:spcPts val="1200"/>
              </a:spcBef>
            </a:pPr>
            <a:r>
              <a:rPr lang="en-US" dirty="0" smtClean="0"/>
              <a:t>Test output file size (coverage &amp; resolution)</a:t>
            </a:r>
          </a:p>
          <a:p>
            <a:pPr lvl="1">
              <a:spcBef>
                <a:spcPts val="1200"/>
              </a:spcBef>
            </a:pPr>
            <a:r>
              <a:rPr lang="en-US" dirty="0" smtClean="0"/>
              <a:t>Check the correctness of output values at several sample pixels</a:t>
            </a:r>
          </a:p>
          <a:p>
            <a:pPr lvl="1">
              <a:spcBef>
                <a:spcPts val="1200"/>
              </a:spcBef>
            </a:pPr>
            <a:r>
              <a:rPr lang="en-US" dirty="0" smtClean="0"/>
              <a:t>Error control (Format error, missing file…)</a:t>
            </a:r>
          </a:p>
          <a:p>
            <a:pPr lvl="1">
              <a:spcBef>
                <a:spcPts val="1200"/>
              </a:spcBef>
            </a:pPr>
            <a:r>
              <a:rPr lang="en-US" dirty="0" smtClean="0"/>
              <a:t>Record the status of process (success or failure) in log file</a:t>
            </a:r>
            <a:endParaRPr lang="en-US" dirty="0"/>
          </a:p>
        </p:txBody>
      </p:sp>
      <p:sp>
        <p:nvSpPr>
          <p:cNvPr id="6" name="Content Placeholder 2"/>
          <p:cNvSpPr txBox="1">
            <a:spLocks/>
          </p:cNvSpPr>
          <p:nvPr/>
        </p:nvSpPr>
        <p:spPr>
          <a:xfrm>
            <a:off x="152400" y="1447800"/>
            <a:ext cx="8991600" cy="137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Purpose: Read 1 km </a:t>
            </a:r>
            <a:r>
              <a:rPr kumimoji="0" lang="en-US" sz="3200" b="0" i="0" u="none" strike="noStrike" kern="1200" cap="none" spc="0" normalizeH="0" baseline="0" noProof="0" dirty="0" smtClean="0">
                <a:ln>
                  <a:noFill/>
                </a:ln>
                <a:effectLst/>
                <a:uLnTx/>
                <a:uFillTx/>
                <a:latin typeface="+mn-lt"/>
                <a:ea typeface="+mn-ea"/>
                <a:cs typeface="+mn-cs"/>
              </a:rPr>
              <a:t>land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mask and produce a list of land pixels at the ALEXI domain at 10km.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00354" name="Picture 2" descr="C:\Users\zli\Documents\Projects\GETD\CDR_slides\global_landmask.png"/>
          <p:cNvPicPr>
            <a:picLocks noChangeAspect="1" noChangeArrowheads="1"/>
          </p:cNvPicPr>
          <p:nvPr/>
        </p:nvPicPr>
        <p:blipFill>
          <a:blip r:embed="rId3" cstate="print"/>
          <a:srcRect/>
          <a:stretch>
            <a:fillRect/>
          </a:stretch>
        </p:blipFill>
        <p:spPr bwMode="auto">
          <a:xfrm>
            <a:off x="6019800" y="3117850"/>
            <a:ext cx="2770162" cy="2139950"/>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792162"/>
          </a:xfrm>
        </p:spPr>
        <p:txBody>
          <a:bodyPr/>
          <a:lstStyle/>
          <a:p>
            <a:r>
              <a:rPr lang="en-US" sz="4000" dirty="0" smtClean="0"/>
              <a:t>Land Cover Processor (LCPP)</a:t>
            </a:r>
            <a:endParaRPr lang="en-US" sz="4000" dirty="0"/>
          </a:p>
        </p:txBody>
      </p:sp>
      <p:pic>
        <p:nvPicPr>
          <p:cNvPr id="107522" name="Picture 2" descr="C:\Users\zli\Documents\Projects\GETD\umd_lc1km.png"/>
          <p:cNvPicPr>
            <a:picLocks noChangeAspect="1" noChangeArrowheads="1"/>
          </p:cNvPicPr>
          <p:nvPr/>
        </p:nvPicPr>
        <p:blipFill>
          <a:blip r:embed="rId2" cstate="print"/>
          <a:srcRect/>
          <a:stretch>
            <a:fillRect/>
          </a:stretch>
        </p:blipFill>
        <p:spPr bwMode="auto">
          <a:xfrm>
            <a:off x="5410200" y="2743200"/>
            <a:ext cx="3649709" cy="2819400"/>
          </a:xfrm>
          <a:prstGeom prst="rect">
            <a:avLst/>
          </a:prstGeom>
          <a:noFill/>
        </p:spPr>
      </p:pic>
      <p:sp>
        <p:nvSpPr>
          <p:cNvPr id="9" name="Content Placeholder 2"/>
          <p:cNvSpPr>
            <a:spLocks noGrp="1"/>
          </p:cNvSpPr>
          <p:nvPr>
            <p:ph idx="1"/>
          </p:nvPr>
        </p:nvSpPr>
        <p:spPr>
          <a:xfrm>
            <a:off x="0" y="2362200"/>
            <a:ext cx="5562600" cy="4343400"/>
          </a:xfrm>
        </p:spPr>
        <p:txBody>
          <a:bodyPr>
            <a:normAutofit/>
          </a:bodyPr>
          <a:lstStyle/>
          <a:p>
            <a:pPr>
              <a:lnSpc>
                <a:spcPct val="90000"/>
              </a:lnSpc>
            </a:pPr>
            <a:r>
              <a:rPr lang="en-US" sz="2700" dirty="0" smtClean="0"/>
              <a:t>Program</a:t>
            </a:r>
          </a:p>
          <a:p>
            <a:pPr lvl="1">
              <a:lnSpc>
                <a:spcPct val="90000"/>
              </a:lnSpc>
            </a:pPr>
            <a:r>
              <a:rPr lang="en-US" sz="2200" dirty="0" smtClean="0"/>
              <a:t>Program </a:t>
            </a:r>
            <a:r>
              <a:rPr lang="en-US" sz="2200" dirty="0" err="1" smtClean="0"/>
              <a:t>GETD_set_Land_Cover</a:t>
            </a:r>
            <a:endParaRPr lang="en-US" sz="2200" dirty="0" smtClean="0"/>
          </a:p>
          <a:p>
            <a:pPr>
              <a:lnSpc>
                <a:spcPct val="90000"/>
              </a:lnSpc>
            </a:pPr>
            <a:r>
              <a:rPr lang="en-US" sz="2700" dirty="0" smtClean="0"/>
              <a:t>Test Sequence</a:t>
            </a:r>
          </a:p>
          <a:p>
            <a:pPr lvl="1">
              <a:lnSpc>
                <a:spcPct val="90000"/>
              </a:lnSpc>
            </a:pPr>
            <a:r>
              <a:rPr lang="en-US" sz="2200" dirty="0" smtClean="0"/>
              <a:t>Output remapped land cover types</a:t>
            </a:r>
          </a:p>
          <a:p>
            <a:pPr lvl="1">
              <a:lnSpc>
                <a:spcPct val="90000"/>
              </a:lnSpc>
            </a:pPr>
            <a:r>
              <a:rPr lang="en-US" sz="2200" dirty="0" smtClean="0"/>
              <a:t>Test the surface spectral parameters</a:t>
            </a:r>
          </a:p>
          <a:p>
            <a:pPr lvl="1">
              <a:lnSpc>
                <a:spcPct val="90000"/>
              </a:lnSpc>
            </a:pPr>
            <a:r>
              <a:rPr lang="en-US" sz="2200" dirty="0" smtClean="0"/>
              <a:t>Test output spatial pattern and the file size (coverage &amp; resolution)</a:t>
            </a:r>
          </a:p>
          <a:p>
            <a:pPr lvl="1">
              <a:lnSpc>
                <a:spcPct val="90000"/>
              </a:lnSpc>
            </a:pPr>
            <a:r>
              <a:rPr lang="en-US" sz="2200" dirty="0" smtClean="0"/>
              <a:t>Error control (Format error, missing file…)</a:t>
            </a:r>
          </a:p>
          <a:p>
            <a:pPr lvl="1">
              <a:lnSpc>
                <a:spcPct val="90000"/>
              </a:lnSpc>
            </a:pPr>
            <a:r>
              <a:rPr lang="en-US" sz="2200" dirty="0" smtClean="0"/>
              <a:t>Record the status of process (success or failure) in log file</a:t>
            </a:r>
          </a:p>
        </p:txBody>
      </p:sp>
      <p:sp>
        <p:nvSpPr>
          <p:cNvPr id="10" name="Content Placeholder 2"/>
          <p:cNvSpPr txBox="1">
            <a:spLocks/>
          </p:cNvSpPr>
          <p:nvPr/>
        </p:nvSpPr>
        <p:spPr>
          <a:xfrm>
            <a:off x="0" y="1066800"/>
            <a:ext cx="8991600" cy="1371600"/>
          </a:xfrm>
          <a:prstGeom prst="rect">
            <a:avLst/>
          </a:prstGeom>
        </p:spPr>
        <p:txBody>
          <a:bodyPr vert="horz" lIns="91440" tIns="45720" rIns="91440" bIns="45720" rtlCol="0">
            <a:normAutofit fontScale="92500" lnSpcReduction="10000"/>
          </a:bodyPr>
          <a:lstStyle/>
          <a:p>
            <a:pPr marL="342900" lvl="0" indent="-342900">
              <a:spcBef>
                <a:spcPct val="20000"/>
              </a:spcBef>
              <a:buFont typeface="Arial" pitchFamily="34" charset="0"/>
              <a:buChar cha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Purpose: Read 1 km </a:t>
            </a:r>
            <a:r>
              <a:rPr lang="en-US" sz="3200" dirty="0" smtClean="0"/>
              <a:t>land cover (13 classes) and calculate surface spectral parameters for the land pixels in the domain.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53400" cy="838200"/>
          </a:xfrm>
        </p:spPr>
        <p:txBody>
          <a:bodyPr>
            <a:noAutofit/>
          </a:bodyPr>
          <a:lstStyle/>
          <a:p>
            <a:r>
              <a:rPr lang="en-US" sz="3000" dirty="0" smtClean="0"/>
              <a:t>Common Grids Meteorological Processor for GFS (CGMP-GFS)</a:t>
            </a:r>
            <a:endParaRPr lang="en-US" sz="3000" dirty="0"/>
          </a:p>
        </p:txBody>
      </p:sp>
      <p:sp>
        <p:nvSpPr>
          <p:cNvPr id="3" name="Content Placeholder 2"/>
          <p:cNvSpPr>
            <a:spLocks noGrp="1"/>
          </p:cNvSpPr>
          <p:nvPr>
            <p:ph idx="1"/>
          </p:nvPr>
        </p:nvSpPr>
        <p:spPr>
          <a:xfrm>
            <a:off x="228600" y="1143000"/>
            <a:ext cx="8686800" cy="3810000"/>
          </a:xfrm>
        </p:spPr>
        <p:txBody>
          <a:bodyPr>
            <a:normAutofit fontScale="77500" lnSpcReduction="20000"/>
          </a:bodyPr>
          <a:lstStyle/>
          <a:p>
            <a:pPr>
              <a:spcBef>
                <a:spcPts val="1000"/>
              </a:spcBef>
            </a:pPr>
            <a:r>
              <a:rPr lang="en-US" sz="3100" dirty="0" smtClean="0"/>
              <a:t>Purpose: extract the meteorological data for the ALEXI domain</a:t>
            </a:r>
          </a:p>
          <a:p>
            <a:pPr>
              <a:spcBef>
                <a:spcPts val="1000"/>
              </a:spcBef>
            </a:pPr>
            <a:r>
              <a:rPr lang="en-US" sz="3100" dirty="0" smtClean="0"/>
              <a:t>Program: GETD –m (configuration file)</a:t>
            </a:r>
          </a:p>
          <a:p>
            <a:pPr>
              <a:spcBef>
                <a:spcPts val="1000"/>
              </a:spcBef>
            </a:pPr>
            <a:r>
              <a:rPr lang="en-US" sz="3100" dirty="0" smtClean="0"/>
              <a:t>Test Sequence</a:t>
            </a:r>
          </a:p>
          <a:p>
            <a:pPr lvl="1"/>
            <a:r>
              <a:rPr lang="en-US" sz="3000" dirty="0" smtClean="0"/>
              <a:t>Output remapped meteorological variables</a:t>
            </a:r>
          </a:p>
          <a:p>
            <a:pPr lvl="1"/>
            <a:r>
              <a:rPr lang="en-US" sz="3000" dirty="0" smtClean="0"/>
              <a:t>Test output spatial pattern and the file size (coverage &amp; resolution) </a:t>
            </a:r>
          </a:p>
          <a:p>
            <a:pPr lvl="1"/>
            <a:r>
              <a:rPr lang="en-US" sz="3000" dirty="0" smtClean="0"/>
              <a:t>Check the correctness of output values at several sample pixels</a:t>
            </a:r>
          </a:p>
          <a:p>
            <a:pPr lvl="1"/>
            <a:r>
              <a:rPr lang="en-US" sz="3000" dirty="0" smtClean="0"/>
              <a:t>Error control</a:t>
            </a:r>
          </a:p>
          <a:p>
            <a:pPr lvl="1"/>
            <a:r>
              <a:rPr lang="en-US" sz="3000" dirty="0" smtClean="0"/>
              <a:t>Record the status of process (success or failure) in log file</a:t>
            </a:r>
          </a:p>
          <a:p>
            <a:pPr lvl="1"/>
            <a:endParaRPr lang="en-US" dirty="0" smtClean="0"/>
          </a:p>
          <a:p>
            <a:endParaRPr lang="en-US" dirty="0"/>
          </a:p>
        </p:txBody>
      </p:sp>
      <p:graphicFrame>
        <p:nvGraphicFramePr>
          <p:cNvPr id="7" name="Table 6"/>
          <p:cNvGraphicFramePr>
            <a:graphicFrameLocks noGrp="1"/>
          </p:cNvGraphicFramePr>
          <p:nvPr/>
        </p:nvGraphicFramePr>
        <p:xfrm>
          <a:off x="152400" y="4648200"/>
          <a:ext cx="8763001" cy="1371600"/>
        </p:xfrm>
        <a:graphic>
          <a:graphicData uri="http://schemas.openxmlformats.org/drawingml/2006/table">
            <a:tbl>
              <a:tblPr/>
              <a:tblGrid>
                <a:gridCol w="1447800"/>
                <a:gridCol w="1447800"/>
                <a:gridCol w="1752600"/>
                <a:gridCol w="1524000"/>
                <a:gridCol w="1524000"/>
                <a:gridCol w="1066801"/>
              </a:tblGrid>
              <a:tr h="459996">
                <a:tc>
                  <a:txBody>
                    <a:bodyPr/>
                    <a:lstStyle/>
                    <a:p>
                      <a:pPr marL="0" marR="0" algn="ctr">
                        <a:lnSpc>
                          <a:spcPts val="1680"/>
                        </a:lnSpc>
                        <a:spcBef>
                          <a:spcPts val="0"/>
                        </a:spcBef>
                        <a:spcAft>
                          <a:spcPts val="1080"/>
                        </a:spcAft>
                      </a:pPr>
                      <a:r>
                        <a:rPr lang="en-US" sz="1500" b="0" dirty="0" smtClean="0">
                          <a:latin typeface="+mn-lt"/>
                          <a:ea typeface="SimSun"/>
                          <a:cs typeface="Times New Roman"/>
                        </a:rPr>
                        <a:t>Meteorological </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a:lnSpc>
                          <a:spcPts val="1680"/>
                        </a:lnSpc>
                        <a:spcBef>
                          <a:spcPts val="0"/>
                        </a:spcBef>
                        <a:spcAft>
                          <a:spcPts val="1080"/>
                        </a:spcAft>
                      </a:pPr>
                      <a:r>
                        <a:rPr lang="en-US" sz="1500" b="0" dirty="0" smtClean="0">
                          <a:latin typeface="+mn-lt"/>
                          <a:ea typeface="Times New Roman"/>
                          <a:cs typeface="Times New Roman"/>
                        </a:rPr>
                        <a:t>Spatial coverage</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defTabSz="914400" rtl="0" eaLnBrk="1" latinLnBrk="0" hangingPunct="1">
                        <a:lnSpc>
                          <a:spcPts val="1680"/>
                        </a:lnSpc>
                        <a:spcBef>
                          <a:spcPts val="0"/>
                        </a:spcBef>
                        <a:spcAft>
                          <a:spcPts val="1080"/>
                        </a:spcAft>
                      </a:pPr>
                      <a:r>
                        <a:rPr lang="en-US" sz="1500" b="0" kern="1200" dirty="0" smtClean="0">
                          <a:solidFill>
                            <a:schemeClr val="tx1"/>
                          </a:solidFill>
                          <a:latin typeface="+mn-lt"/>
                          <a:ea typeface="SimSun"/>
                          <a:cs typeface="Times New Roman"/>
                        </a:rPr>
                        <a:t>Resolution</a:t>
                      </a: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a:lnSpc>
                          <a:spcPts val="1680"/>
                        </a:lnSpc>
                        <a:spcBef>
                          <a:spcPts val="0"/>
                        </a:spcBef>
                        <a:spcAft>
                          <a:spcPts val="1080"/>
                        </a:spcAft>
                      </a:pPr>
                      <a:r>
                        <a:rPr lang="en-US" sz="1500" b="0" dirty="0" smtClean="0">
                          <a:latin typeface="+mn-lt"/>
                          <a:ea typeface="SimSun"/>
                          <a:cs typeface="Times New Roman"/>
                        </a:rPr>
                        <a:t>Image </a:t>
                      </a:r>
                      <a:r>
                        <a:rPr lang="en-US" sz="1500" b="0" dirty="0">
                          <a:latin typeface="+mn-lt"/>
                          <a:ea typeface="SimSun"/>
                          <a:cs typeface="Times New Roman"/>
                        </a:rPr>
                        <a:t>Size</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a:lnSpc>
                          <a:spcPts val="1680"/>
                        </a:lnSpc>
                        <a:spcBef>
                          <a:spcPts val="0"/>
                        </a:spcBef>
                        <a:spcAft>
                          <a:spcPts val="1080"/>
                        </a:spcAft>
                      </a:pPr>
                      <a:r>
                        <a:rPr lang="en-US" sz="1500" b="0" dirty="0">
                          <a:latin typeface="+mn-lt"/>
                          <a:ea typeface="SimSun"/>
                          <a:cs typeface="Times New Roman"/>
                        </a:rPr>
                        <a:t>Longitude</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a:lnSpc>
                          <a:spcPts val="1680"/>
                        </a:lnSpc>
                        <a:spcBef>
                          <a:spcPts val="0"/>
                        </a:spcBef>
                        <a:spcAft>
                          <a:spcPts val="1080"/>
                        </a:spcAft>
                      </a:pPr>
                      <a:r>
                        <a:rPr lang="en-US" sz="1500" b="0" dirty="0" smtClean="0">
                          <a:latin typeface="+mn-lt"/>
                          <a:ea typeface="Times New Roman"/>
                          <a:cs typeface="Times New Roman"/>
                        </a:rPr>
                        <a:t>Latitude</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r>
              <a:tr h="454404">
                <a:tc>
                  <a:txBody>
                    <a:bodyPr/>
                    <a:lstStyle/>
                    <a:p>
                      <a:pPr marL="0" marR="0" algn="ctr">
                        <a:lnSpc>
                          <a:spcPts val="1680"/>
                        </a:lnSpc>
                        <a:spcBef>
                          <a:spcPts val="0"/>
                        </a:spcBef>
                        <a:spcAft>
                          <a:spcPts val="1080"/>
                        </a:spcAft>
                      </a:pPr>
                      <a:r>
                        <a:rPr lang="en-US" sz="1500" b="0" dirty="0" smtClean="0">
                          <a:latin typeface="+mn-lt"/>
                          <a:ea typeface="SimSun"/>
                          <a:cs typeface="Times New Roman"/>
                        </a:rPr>
                        <a:t>Original Domain</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smtClean="0">
                          <a:latin typeface="+mn-lt"/>
                          <a:ea typeface="Times New Roman"/>
                          <a:cs typeface="Times New Roman"/>
                        </a:rPr>
                        <a:t>Global</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defTabSz="914400" rtl="0" eaLnBrk="1" latinLnBrk="0" hangingPunct="1">
                        <a:lnSpc>
                          <a:spcPts val="1680"/>
                        </a:lnSpc>
                        <a:spcBef>
                          <a:spcPts val="0"/>
                        </a:spcBef>
                        <a:spcAft>
                          <a:spcPts val="1080"/>
                        </a:spcAft>
                      </a:pPr>
                      <a:r>
                        <a:rPr lang="en-US" sz="1500" b="0" kern="1200" dirty="0" smtClean="0">
                          <a:solidFill>
                            <a:schemeClr val="tx1"/>
                          </a:solidFill>
                          <a:latin typeface="+mn-lt"/>
                          <a:ea typeface="SimSun"/>
                          <a:cs typeface="Times New Roman"/>
                        </a:rPr>
                        <a:t>0.5 degree</a:t>
                      </a:r>
                      <a:endParaRPr lang="en-US" sz="1500" b="0" kern="1200" dirty="0">
                        <a:solidFill>
                          <a:schemeClr val="tx1"/>
                        </a:solidFill>
                        <a:latin typeface="+mn-lt"/>
                        <a:ea typeface="SimSu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smtClean="0">
                          <a:latin typeface="+mn-lt"/>
                          <a:ea typeface="Times New Roman"/>
                          <a:cs typeface="Times New Roman"/>
                        </a:rPr>
                        <a:t>720 * 361</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smtClean="0">
                          <a:latin typeface="+mn-lt"/>
                          <a:ea typeface="SimSun"/>
                          <a:cs typeface="Times New Roman"/>
                        </a:rPr>
                        <a:t>-180 – 180</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smtClean="0">
                          <a:latin typeface="+mn-lt"/>
                          <a:ea typeface="Times New Roman"/>
                          <a:cs typeface="Times New Roman"/>
                        </a:rPr>
                        <a:t>-90 – 90</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r>
              <a:tr h="457200">
                <a:tc>
                  <a:txBody>
                    <a:bodyPr/>
                    <a:lstStyle/>
                    <a:p>
                      <a:pPr marL="0" marR="0" algn="ctr">
                        <a:lnSpc>
                          <a:spcPts val="1680"/>
                        </a:lnSpc>
                        <a:spcBef>
                          <a:spcPts val="0"/>
                        </a:spcBef>
                        <a:spcAft>
                          <a:spcPts val="1080"/>
                        </a:spcAft>
                      </a:pPr>
                      <a:r>
                        <a:rPr lang="en-US" sz="1500" b="0" dirty="0" smtClean="0">
                          <a:latin typeface="+mn-lt"/>
                          <a:ea typeface="SimSun"/>
                          <a:cs typeface="Times New Roman"/>
                        </a:rPr>
                        <a:t>Common Grid domain</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smtClean="0">
                          <a:latin typeface="+mn-lt"/>
                          <a:ea typeface="Times New Roman"/>
                          <a:cs typeface="Times New Roman"/>
                        </a:rPr>
                        <a:t>North America</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ts val="1680"/>
                        </a:lnSpc>
                        <a:spcBef>
                          <a:spcPts val="0"/>
                        </a:spcBef>
                        <a:spcAft>
                          <a:spcPts val="1080"/>
                        </a:spcAft>
                      </a:pPr>
                      <a:r>
                        <a:rPr lang="en-US" sz="1500" b="0" kern="1200" dirty="0" smtClean="0">
                          <a:solidFill>
                            <a:schemeClr val="tx1"/>
                          </a:solidFill>
                          <a:latin typeface="+mn-lt"/>
                          <a:ea typeface="SimSun"/>
                          <a:cs typeface="Times New Roman"/>
                        </a:rPr>
                        <a:t>0.25 degree</a:t>
                      </a: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dirty="0" smtClean="0">
                          <a:latin typeface="+mn-lt"/>
                          <a:ea typeface="Times New Roman"/>
                          <a:cs typeface="Times New Roman"/>
                        </a:rPr>
                        <a:t>720 * 360</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dirty="0" smtClean="0">
                          <a:latin typeface="+mn-lt"/>
                          <a:ea typeface="SimSun"/>
                          <a:cs typeface="Times New Roman"/>
                        </a:rPr>
                        <a:t>-180</a:t>
                      </a:r>
                      <a:r>
                        <a:rPr lang="en-US" sz="1500" b="0" baseline="0" dirty="0" smtClean="0">
                          <a:latin typeface="+mn-lt"/>
                          <a:ea typeface="SimSun"/>
                          <a:cs typeface="Times New Roman"/>
                        </a:rPr>
                        <a:t> – 0</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ts val="1680"/>
                        </a:lnSpc>
                        <a:spcBef>
                          <a:spcPts val="0"/>
                        </a:spcBef>
                        <a:spcAft>
                          <a:spcPts val="1080"/>
                        </a:spcAft>
                        <a:buClrTx/>
                        <a:buSzTx/>
                        <a:buFontTx/>
                        <a:buNone/>
                        <a:tabLst/>
                        <a:defRPr/>
                      </a:pPr>
                      <a:r>
                        <a:rPr lang="en-US" sz="1500" b="0" dirty="0" smtClean="0">
                          <a:latin typeface="+mn-lt"/>
                          <a:ea typeface="Times New Roman"/>
                          <a:cs typeface="Times New Roman"/>
                        </a:rPr>
                        <a:t>0 – 90</a:t>
                      </a: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5257800" cy="5334000"/>
          </a:xfrm>
        </p:spPr>
        <p:txBody>
          <a:bodyPr>
            <a:normAutofit fontScale="77500" lnSpcReduction="20000"/>
          </a:bodyPr>
          <a:lstStyle/>
          <a:p>
            <a:r>
              <a:rPr lang="en-US" dirty="0" smtClean="0"/>
              <a:t>2D meteorological variables extracted from GFS</a:t>
            </a:r>
          </a:p>
          <a:p>
            <a:pPr lvl="1"/>
            <a:r>
              <a:rPr lang="en-US" dirty="0" smtClean="0"/>
              <a:t>Surface temperature</a:t>
            </a:r>
          </a:p>
          <a:p>
            <a:pPr lvl="1"/>
            <a:r>
              <a:rPr lang="en-US" dirty="0" smtClean="0"/>
              <a:t>Surface pressure</a:t>
            </a:r>
          </a:p>
          <a:p>
            <a:pPr lvl="1"/>
            <a:r>
              <a:rPr lang="en-US" dirty="0" smtClean="0"/>
              <a:t>Surface specific humidity </a:t>
            </a:r>
          </a:p>
          <a:p>
            <a:pPr lvl="1"/>
            <a:r>
              <a:rPr lang="en-US" dirty="0" smtClean="0"/>
              <a:t>Surface wind speed</a:t>
            </a:r>
          </a:p>
          <a:p>
            <a:pPr lvl="1"/>
            <a:r>
              <a:rPr lang="en-US" dirty="0" smtClean="0"/>
              <a:t>Surface long wave down net radiance</a:t>
            </a:r>
          </a:p>
          <a:p>
            <a:pPr lvl="1"/>
            <a:endParaRPr lang="en-US" dirty="0" smtClean="0"/>
          </a:p>
          <a:p>
            <a:pPr marL="342900" lvl="1" indent="-342900">
              <a:buFont typeface="Arial" pitchFamily="34" charset="0"/>
              <a:buChar char="•"/>
            </a:pPr>
            <a:r>
              <a:rPr lang="en-US" sz="3200" dirty="0" smtClean="0"/>
              <a:t>3D meteorological variables extracted from GFS</a:t>
            </a:r>
          </a:p>
          <a:p>
            <a:pPr lvl="1"/>
            <a:r>
              <a:rPr lang="en-US" dirty="0" smtClean="0"/>
              <a:t>Temperature </a:t>
            </a:r>
          </a:p>
          <a:p>
            <a:pPr lvl="1"/>
            <a:r>
              <a:rPr lang="en-US" dirty="0" smtClean="0"/>
              <a:t>Pressure</a:t>
            </a:r>
          </a:p>
          <a:p>
            <a:pPr lvl="1"/>
            <a:r>
              <a:rPr lang="en-US" dirty="0" smtClean="0"/>
              <a:t>Specific humidity</a:t>
            </a:r>
          </a:p>
          <a:p>
            <a:pPr lvl="1"/>
            <a:r>
              <a:rPr lang="en-US" dirty="0" smtClean="0"/>
              <a:t>Height from surface</a:t>
            </a:r>
          </a:p>
        </p:txBody>
      </p:sp>
      <p:sp>
        <p:nvSpPr>
          <p:cNvPr id="5" name="Title 1"/>
          <p:cNvSpPr>
            <a:spLocks noGrp="1"/>
          </p:cNvSpPr>
          <p:nvPr>
            <p:ph type="title"/>
          </p:nvPr>
        </p:nvSpPr>
        <p:spPr>
          <a:xfrm>
            <a:off x="0" y="0"/>
            <a:ext cx="9144000" cy="838200"/>
          </a:xfrm>
        </p:spPr>
        <p:txBody>
          <a:bodyPr>
            <a:noAutofit/>
          </a:bodyPr>
          <a:lstStyle/>
          <a:p>
            <a:r>
              <a:rPr lang="en-US" sz="3000" dirty="0" smtClean="0"/>
              <a:t>Common Grids Meteorological Processor for GFS </a:t>
            </a:r>
            <a:br>
              <a:rPr lang="en-US" sz="3000" dirty="0" smtClean="0"/>
            </a:br>
            <a:r>
              <a:rPr lang="en-US" sz="3000" dirty="0" smtClean="0"/>
              <a:t>(CGMP-GFS)</a:t>
            </a:r>
            <a:endParaRPr lang="en-US" sz="3000" dirty="0"/>
          </a:p>
        </p:txBody>
      </p:sp>
      <p:sp>
        <p:nvSpPr>
          <p:cNvPr id="9" name="TextBox 8"/>
          <p:cNvSpPr txBox="1"/>
          <p:nvPr/>
        </p:nvSpPr>
        <p:spPr>
          <a:xfrm>
            <a:off x="5791200" y="5715000"/>
            <a:ext cx="2895600" cy="1077218"/>
          </a:xfrm>
          <a:prstGeom prst="rect">
            <a:avLst/>
          </a:prstGeom>
          <a:noFill/>
        </p:spPr>
        <p:txBody>
          <a:bodyPr wrap="square" rtlCol="0">
            <a:spAutoFit/>
          </a:bodyPr>
          <a:lstStyle/>
          <a:p>
            <a:pPr algn="ctr"/>
            <a:r>
              <a:rPr lang="en-US" sz="1600" b="1" dirty="0" smtClean="0"/>
              <a:t>Original GFS global surface temperature (top)  </a:t>
            </a:r>
          </a:p>
          <a:p>
            <a:pPr algn="ctr"/>
            <a:r>
              <a:rPr lang="en-US" sz="1600" b="1" dirty="0" smtClean="0"/>
              <a:t>Pressure level temperatures at 21 layers (bottom)</a:t>
            </a:r>
            <a:endParaRPr lang="en-US" sz="1600" b="1" dirty="0"/>
          </a:p>
        </p:txBody>
      </p:sp>
      <p:pic>
        <p:nvPicPr>
          <p:cNvPr id="90113" name="Picture 1" descr="C:\Users\zli\Documents\Projects\GETD\CDR_slides\GFS_surface_temp.png"/>
          <p:cNvPicPr>
            <a:picLocks noChangeAspect="1" noChangeArrowheads="1"/>
          </p:cNvPicPr>
          <p:nvPr/>
        </p:nvPicPr>
        <p:blipFill>
          <a:blip r:embed="rId2" cstate="print"/>
          <a:srcRect/>
          <a:stretch>
            <a:fillRect/>
          </a:stretch>
        </p:blipFill>
        <p:spPr bwMode="auto">
          <a:xfrm>
            <a:off x="5791200" y="1068387"/>
            <a:ext cx="2858528" cy="2208213"/>
          </a:xfrm>
          <a:prstGeom prst="rect">
            <a:avLst/>
          </a:prstGeom>
          <a:noFill/>
        </p:spPr>
      </p:pic>
      <p:pic>
        <p:nvPicPr>
          <p:cNvPr id="90114" name="Picture 2" descr="C:\Users\zli\Documents\Projects\GETD\CDR_slides\GFS_temp_prof.png"/>
          <p:cNvPicPr>
            <a:picLocks noChangeAspect="1" noChangeArrowheads="1"/>
          </p:cNvPicPr>
          <p:nvPr/>
        </p:nvPicPr>
        <p:blipFill>
          <a:blip r:embed="rId3" cstate="print"/>
          <a:srcRect/>
          <a:stretch>
            <a:fillRect/>
          </a:stretch>
        </p:blipFill>
        <p:spPr bwMode="auto">
          <a:xfrm>
            <a:off x="5791200" y="3505200"/>
            <a:ext cx="2860583" cy="22098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idx="1"/>
          </p:nvPr>
        </p:nvSpPr>
        <p:spPr>
          <a:xfrm>
            <a:off x="838200" y="2057400"/>
            <a:ext cx="7467600" cy="3733800"/>
          </a:xfrm>
        </p:spPr>
        <p:txBody>
          <a:bodyPr>
            <a:normAutofit/>
          </a:bodyPr>
          <a:lstStyle/>
          <a:p>
            <a:pPr algn="ctr">
              <a:buFont typeface="Symbol" pitchFamily="18" charset="2"/>
              <a:buNone/>
              <a:defRPr/>
            </a:pPr>
            <a:r>
              <a:rPr lang="en-US" sz="4000" b="1" dirty="0" smtClean="0">
                <a:latin typeface="Book Antiqua" pitchFamily="18" charset="0"/>
              </a:rPr>
              <a:t>Section 2 –</a:t>
            </a:r>
          </a:p>
          <a:p>
            <a:pPr algn="ctr">
              <a:buFont typeface="Symbol" pitchFamily="18" charset="2"/>
              <a:buNone/>
              <a:defRPr/>
            </a:pPr>
            <a:r>
              <a:rPr lang="en-US" sz="4000" b="1" dirty="0" smtClean="0">
                <a:latin typeface="Book Antiqua" pitchFamily="18" charset="0"/>
              </a:rPr>
              <a:t>Requirements Review</a:t>
            </a: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Presented by</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err="1" smtClean="0">
                <a:latin typeface="Book Antiqua" pitchFamily="18" charset="0"/>
              </a:rPr>
              <a:t>Priyanka</a:t>
            </a:r>
            <a:r>
              <a:rPr lang="en-US" b="1" dirty="0" smtClean="0">
                <a:latin typeface="Book Antiqua" pitchFamily="18" charset="0"/>
              </a:rPr>
              <a:t> Roy (STAR)</a:t>
            </a:r>
          </a:p>
        </p:txBody>
      </p:sp>
    </p:spTree>
    <p:extLst>
      <p:ext uri="{BB962C8B-B14F-4D97-AF65-F5344CB8AC3E}">
        <p14:creationId xmlns:p14="http://schemas.microsoft.com/office/powerpoint/2010/main" xmlns="" val="250238150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792162"/>
          </a:xfrm>
        </p:spPr>
        <p:txBody>
          <a:bodyPr>
            <a:noAutofit/>
          </a:bodyPr>
          <a:lstStyle/>
          <a:p>
            <a:pPr>
              <a:lnSpc>
                <a:spcPct val="85000"/>
              </a:lnSpc>
            </a:pPr>
            <a:r>
              <a:rPr lang="en-US" sz="4000" dirty="0" smtClean="0"/>
              <a:t>GOES Data Processor (GDP)</a:t>
            </a:r>
            <a:endParaRPr lang="en-US" sz="4000" dirty="0"/>
          </a:p>
        </p:txBody>
      </p:sp>
      <p:sp>
        <p:nvSpPr>
          <p:cNvPr id="3" name="Content Placeholder 2"/>
          <p:cNvSpPr>
            <a:spLocks noGrp="1"/>
          </p:cNvSpPr>
          <p:nvPr>
            <p:ph idx="1"/>
          </p:nvPr>
        </p:nvSpPr>
        <p:spPr>
          <a:xfrm>
            <a:off x="76200" y="990600"/>
            <a:ext cx="8915400" cy="3581400"/>
          </a:xfrm>
        </p:spPr>
        <p:txBody>
          <a:bodyPr>
            <a:normAutofit fontScale="62500" lnSpcReduction="20000"/>
          </a:bodyPr>
          <a:lstStyle/>
          <a:p>
            <a:pPr>
              <a:spcBef>
                <a:spcPts val="1000"/>
              </a:spcBef>
            </a:pPr>
            <a:r>
              <a:rPr lang="en-US" sz="3700" dirty="0" smtClean="0"/>
              <a:t>Purpose: Read GOES dataset in </a:t>
            </a:r>
            <a:r>
              <a:rPr lang="en-US" sz="3700" dirty="0" err="1" smtClean="0"/>
              <a:t>McIDSA</a:t>
            </a:r>
            <a:r>
              <a:rPr lang="en-US" sz="3700" dirty="0" smtClean="0"/>
              <a:t> format and extract BT at 3.9 and 11 microns for common grid</a:t>
            </a:r>
          </a:p>
          <a:p>
            <a:pPr>
              <a:spcBef>
                <a:spcPts val="1000"/>
              </a:spcBef>
            </a:pPr>
            <a:r>
              <a:rPr lang="en-US" sz="3700" dirty="0" smtClean="0"/>
              <a:t>Program: </a:t>
            </a:r>
            <a:r>
              <a:rPr lang="en-US" sz="3700" dirty="0" err="1" smtClean="0"/>
              <a:t>GETD_get_BT</a:t>
            </a:r>
            <a:r>
              <a:rPr lang="en-US" sz="3700" dirty="0" smtClean="0"/>
              <a:t>(string input, float* BT39, float*BT11)</a:t>
            </a:r>
          </a:p>
          <a:p>
            <a:pPr>
              <a:spcBef>
                <a:spcPts val="1000"/>
              </a:spcBef>
            </a:pPr>
            <a:r>
              <a:rPr lang="en-US" sz="3700" dirty="0" smtClean="0"/>
              <a:t>Test Sequence</a:t>
            </a:r>
          </a:p>
          <a:p>
            <a:pPr lvl="1">
              <a:spcBef>
                <a:spcPts val="800"/>
              </a:spcBef>
            </a:pPr>
            <a:r>
              <a:rPr lang="en-US" sz="3500" dirty="0" smtClean="0"/>
              <a:t>Output remapped BT variables</a:t>
            </a:r>
          </a:p>
          <a:p>
            <a:pPr lvl="1">
              <a:spcBef>
                <a:spcPts val="800"/>
              </a:spcBef>
            </a:pPr>
            <a:r>
              <a:rPr lang="en-US" sz="3500" dirty="0" smtClean="0"/>
              <a:t>Test output spatial pattern and the file size (coverage &amp; resolution)</a:t>
            </a:r>
          </a:p>
          <a:p>
            <a:pPr lvl="1">
              <a:spcBef>
                <a:spcPts val="800"/>
              </a:spcBef>
            </a:pPr>
            <a:r>
              <a:rPr lang="en-US" sz="3500" dirty="0" smtClean="0"/>
              <a:t>Check the correctness of output values at several sample pixels</a:t>
            </a:r>
          </a:p>
          <a:p>
            <a:pPr lvl="1">
              <a:spcBef>
                <a:spcPts val="800"/>
              </a:spcBef>
            </a:pPr>
            <a:r>
              <a:rPr lang="en-US" sz="3500" dirty="0" smtClean="0"/>
              <a:t>Error control</a:t>
            </a:r>
          </a:p>
          <a:p>
            <a:pPr lvl="1">
              <a:spcBef>
                <a:spcPts val="800"/>
              </a:spcBef>
            </a:pPr>
            <a:r>
              <a:rPr lang="en-US" sz="3500" dirty="0" smtClean="0"/>
              <a:t>Record the status of process (success or failure) in log file</a:t>
            </a:r>
            <a:endParaRPr lang="en-US" sz="3500" dirty="0"/>
          </a:p>
        </p:txBody>
      </p:sp>
      <p:graphicFrame>
        <p:nvGraphicFramePr>
          <p:cNvPr id="5" name="Table 4"/>
          <p:cNvGraphicFramePr>
            <a:graphicFrameLocks noGrp="1"/>
          </p:cNvGraphicFramePr>
          <p:nvPr/>
        </p:nvGraphicFramePr>
        <p:xfrm>
          <a:off x="76200" y="4402671"/>
          <a:ext cx="9067800" cy="2302929"/>
        </p:xfrm>
        <a:graphic>
          <a:graphicData uri="http://schemas.openxmlformats.org/drawingml/2006/table">
            <a:tbl>
              <a:tblPr/>
              <a:tblGrid>
                <a:gridCol w="700433"/>
                <a:gridCol w="700433"/>
                <a:gridCol w="741414"/>
                <a:gridCol w="766716"/>
                <a:gridCol w="1049756"/>
                <a:gridCol w="1079536"/>
                <a:gridCol w="1424828"/>
                <a:gridCol w="1304134"/>
                <a:gridCol w="1300550"/>
              </a:tblGrid>
              <a:tr h="838200">
                <a:tc>
                  <a:txBody>
                    <a:bodyPr/>
                    <a:lstStyle/>
                    <a:p>
                      <a:pPr marL="0" marR="0" algn="ctr">
                        <a:lnSpc>
                          <a:spcPts val="1680"/>
                        </a:lnSpc>
                        <a:spcBef>
                          <a:spcPts val="0"/>
                        </a:spcBef>
                        <a:spcAft>
                          <a:spcPts val="1080"/>
                        </a:spcAft>
                      </a:pPr>
                      <a:r>
                        <a:rPr lang="en-US" sz="1400" b="0" dirty="0">
                          <a:latin typeface="+mn-lt"/>
                          <a:ea typeface="SimSun"/>
                          <a:cs typeface="Times New Roman"/>
                        </a:rPr>
                        <a:t>Satellite</a:t>
                      </a:r>
                      <a:endParaRPr lang="en-US" sz="14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a:lnSpc>
                          <a:spcPts val="1680"/>
                        </a:lnSpc>
                        <a:spcBef>
                          <a:spcPts val="0"/>
                        </a:spcBef>
                        <a:spcAft>
                          <a:spcPts val="1080"/>
                        </a:spcAft>
                      </a:pPr>
                      <a:r>
                        <a:rPr lang="en-US" sz="1400" b="0" dirty="0">
                          <a:latin typeface="+mn-lt"/>
                          <a:ea typeface="SimSun"/>
                          <a:cs typeface="Times New Roman"/>
                        </a:rPr>
                        <a:t>Location</a:t>
                      </a:r>
                      <a:endParaRPr lang="en-US" sz="14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a:lnSpc>
                          <a:spcPts val="1680"/>
                        </a:lnSpc>
                        <a:spcBef>
                          <a:spcPts val="0"/>
                        </a:spcBef>
                        <a:spcAft>
                          <a:spcPts val="1080"/>
                        </a:spcAft>
                      </a:pPr>
                      <a:r>
                        <a:rPr lang="en-US" sz="1400" b="0" dirty="0">
                          <a:latin typeface="+mn-lt"/>
                          <a:ea typeface="SimSun"/>
                          <a:cs typeface="Times New Roman"/>
                        </a:rPr>
                        <a:t>Longitude</a:t>
                      </a:r>
                      <a:endParaRPr lang="en-US" sz="14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a:lnSpc>
                          <a:spcPts val="1680"/>
                        </a:lnSpc>
                        <a:spcBef>
                          <a:spcPts val="0"/>
                        </a:spcBef>
                        <a:spcAft>
                          <a:spcPts val="1080"/>
                        </a:spcAft>
                      </a:pPr>
                      <a:r>
                        <a:rPr lang="en-US" sz="1400" b="0" dirty="0">
                          <a:latin typeface="+mn-lt"/>
                          <a:ea typeface="SimSun"/>
                          <a:cs typeface="Times New Roman"/>
                        </a:rPr>
                        <a:t>Byte swap</a:t>
                      </a:r>
                      <a:endParaRPr lang="en-US" sz="14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a:lnSpc>
                          <a:spcPts val="1680"/>
                        </a:lnSpc>
                        <a:spcBef>
                          <a:spcPts val="0"/>
                        </a:spcBef>
                        <a:spcAft>
                          <a:spcPts val="1080"/>
                        </a:spcAft>
                      </a:pPr>
                      <a:r>
                        <a:rPr lang="en-US" sz="1400" b="0" dirty="0">
                          <a:latin typeface="+mn-lt"/>
                          <a:ea typeface="SimSun"/>
                          <a:cs typeface="Times New Roman"/>
                        </a:rPr>
                        <a:t>Original Image Size</a:t>
                      </a:r>
                      <a:endParaRPr lang="en-US" sz="14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defTabSz="914400" rtl="0" eaLnBrk="1" latinLnBrk="0" hangingPunct="1">
                        <a:lnSpc>
                          <a:spcPts val="1680"/>
                        </a:lnSpc>
                        <a:spcBef>
                          <a:spcPts val="0"/>
                        </a:spcBef>
                        <a:spcAft>
                          <a:spcPts val="1080"/>
                        </a:spcAft>
                      </a:pPr>
                      <a:r>
                        <a:rPr lang="en-US" sz="1400" b="0" kern="1200" dirty="0" smtClean="0">
                          <a:solidFill>
                            <a:schemeClr val="tx1"/>
                          </a:solidFill>
                          <a:latin typeface="+mn-lt"/>
                          <a:ea typeface="SimSun"/>
                          <a:cs typeface="Times New Roman"/>
                        </a:rPr>
                        <a:t>Original Image Resolution</a:t>
                      </a:r>
                      <a:endParaRPr lang="en-US" sz="1400" b="0" kern="1200" dirty="0">
                        <a:solidFill>
                          <a:schemeClr val="tx1"/>
                        </a:solidFill>
                        <a:latin typeface="+mn-lt"/>
                        <a:ea typeface="SimSu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indent="0" algn="ctr" defTabSz="914400" rtl="0" eaLnBrk="1" fontAlgn="auto" latinLnBrk="0" hangingPunct="1">
                        <a:lnSpc>
                          <a:spcPts val="1680"/>
                        </a:lnSpc>
                        <a:spcBef>
                          <a:spcPts val="0"/>
                        </a:spcBef>
                        <a:spcAft>
                          <a:spcPts val="1080"/>
                        </a:spcAft>
                        <a:buClrTx/>
                        <a:buSzTx/>
                        <a:buFontTx/>
                        <a:buNone/>
                        <a:tabLst/>
                        <a:defRPr/>
                      </a:pPr>
                      <a:r>
                        <a:rPr lang="en-US" sz="1400" b="0" kern="1200" dirty="0" smtClean="0">
                          <a:solidFill>
                            <a:schemeClr val="tx1"/>
                          </a:solidFill>
                          <a:latin typeface="+mn-lt"/>
                          <a:ea typeface="SimSun"/>
                          <a:cs typeface="Times New Roman"/>
                        </a:rPr>
                        <a:t>Processed Image</a:t>
                      </a:r>
                      <a:r>
                        <a:rPr lang="en-US" sz="1400" b="0" kern="1200" baseline="0" dirty="0" smtClean="0">
                          <a:solidFill>
                            <a:schemeClr val="tx1"/>
                          </a:solidFill>
                          <a:latin typeface="+mn-lt"/>
                          <a:ea typeface="SimSun"/>
                          <a:cs typeface="Times New Roman"/>
                        </a:rPr>
                        <a:t> </a:t>
                      </a:r>
                      <a:r>
                        <a:rPr lang="en-US" sz="1400" b="0" dirty="0" smtClean="0">
                          <a:latin typeface="+mn-lt"/>
                          <a:ea typeface="SimSun"/>
                          <a:cs typeface="Times New Roman"/>
                        </a:rPr>
                        <a:t>Equal grid size</a:t>
                      </a:r>
                      <a:endParaRPr lang="en-US" sz="1400" b="0" dirty="0" smtClean="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a:lnSpc>
                          <a:spcPts val="1680"/>
                        </a:lnSpc>
                        <a:spcBef>
                          <a:spcPts val="0"/>
                        </a:spcBef>
                        <a:spcAft>
                          <a:spcPts val="1080"/>
                        </a:spcAft>
                      </a:pPr>
                      <a:r>
                        <a:rPr lang="en-US" sz="1400" b="0" kern="1200" dirty="0" smtClean="0">
                          <a:solidFill>
                            <a:schemeClr val="tx1"/>
                          </a:solidFill>
                          <a:latin typeface="+mn-lt"/>
                          <a:ea typeface="SimSun"/>
                          <a:cs typeface="Times New Roman"/>
                        </a:rPr>
                        <a:t>Processed Image</a:t>
                      </a:r>
                      <a:r>
                        <a:rPr lang="en-US" sz="1400" b="0" kern="1200" baseline="0" dirty="0" smtClean="0">
                          <a:solidFill>
                            <a:schemeClr val="tx1"/>
                          </a:solidFill>
                          <a:latin typeface="+mn-lt"/>
                          <a:ea typeface="SimSun"/>
                          <a:cs typeface="Times New Roman"/>
                        </a:rPr>
                        <a:t> Resolution</a:t>
                      </a:r>
                      <a:endParaRPr lang="en-US" sz="14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a:lnSpc>
                          <a:spcPts val="1680"/>
                        </a:lnSpc>
                        <a:spcBef>
                          <a:spcPts val="0"/>
                        </a:spcBef>
                        <a:spcAft>
                          <a:spcPts val="1080"/>
                        </a:spcAft>
                      </a:pPr>
                      <a:r>
                        <a:rPr lang="en-US" sz="1400" b="0" dirty="0">
                          <a:latin typeface="+mn-lt"/>
                          <a:ea typeface="SimSun"/>
                          <a:cs typeface="Times New Roman"/>
                        </a:rPr>
                        <a:t>Bottom-left</a:t>
                      </a:r>
                      <a:endParaRPr lang="en-US" sz="14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r>
              <a:tr h="817029">
                <a:tc>
                  <a:txBody>
                    <a:bodyPr/>
                    <a:lstStyle/>
                    <a:p>
                      <a:pPr marL="0" marR="0" algn="ctr">
                        <a:lnSpc>
                          <a:spcPts val="1680"/>
                        </a:lnSpc>
                        <a:spcBef>
                          <a:spcPts val="0"/>
                        </a:spcBef>
                        <a:spcAft>
                          <a:spcPts val="1080"/>
                        </a:spcAft>
                      </a:pPr>
                      <a:r>
                        <a:rPr lang="en-US" sz="1500" b="0" dirty="0">
                          <a:latin typeface="+mn-lt"/>
                          <a:ea typeface="SimSun"/>
                          <a:cs typeface="Times New Roman"/>
                        </a:rPr>
                        <a:t>GOES-13</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smtClean="0">
                          <a:latin typeface="+mn-lt"/>
                          <a:ea typeface="SimSun"/>
                          <a:cs typeface="Times New Roman"/>
                        </a:rPr>
                        <a:t>East</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a:latin typeface="+mn-lt"/>
                          <a:ea typeface="SimSun"/>
                          <a:cs typeface="Times New Roman"/>
                        </a:rPr>
                        <a:t>105°W</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a:latin typeface="+mn-lt"/>
                          <a:ea typeface="SimSun"/>
                          <a:cs typeface="Times New Roman"/>
                        </a:rPr>
                        <a:t>No</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a:latin typeface="+mn-lt"/>
                          <a:ea typeface="Times New Roman"/>
                          <a:cs typeface="Lucida Console"/>
                        </a:rPr>
                        <a:t>3464*1826</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defTabSz="914400" rtl="0" eaLnBrk="1" latinLnBrk="0" hangingPunct="1">
                        <a:lnSpc>
                          <a:spcPts val="1680"/>
                        </a:lnSpc>
                        <a:spcBef>
                          <a:spcPts val="0"/>
                        </a:spcBef>
                        <a:spcAft>
                          <a:spcPts val="1080"/>
                        </a:spcAft>
                      </a:pPr>
                      <a:r>
                        <a:rPr lang="en-US" sz="1500" b="0" kern="1200" dirty="0" smtClean="0">
                          <a:solidFill>
                            <a:schemeClr val="tx1"/>
                          </a:solidFill>
                          <a:latin typeface="+mn-lt"/>
                          <a:ea typeface="SimSun"/>
                          <a:cs typeface="Times New Roman"/>
                        </a:rPr>
                        <a:t>Pixel resolution</a:t>
                      </a:r>
                      <a:r>
                        <a:rPr lang="en-US" sz="1500" b="0" kern="1200" baseline="0" dirty="0" smtClean="0">
                          <a:solidFill>
                            <a:schemeClr val="tx1"/>
                          </a:solidFill>
                          <a:latin typeface="+mn-lt"/>
                          <a:ea typeface="SimSun"/>
                          <a:cs typeface="Times New Roman"/>
                        </a:rPr>
                        <a:t> </a:t>
                      </a:r>
                      <a:r>
                        <a:rPr lang="en-US" sz="1500" b="0" kern="1200" dirty="0" smtClean="0">
                          <a:solidFill>
                            <a:schemeClr val="tx1"/>
                          </a:solidFill>
                          <a:latin typeface="+mn-lt"/>
                          <a:ea typeface="SimSun"/>
                          <a:cs typeface="Times New Roman"/>
                        </a:rPr>
                        <a:t>4km</a:t>
                      </a:r>
                      <a:endParaRPr lang="en-US" sz="1500" b="0" kern="1200" dirty="0">
                        <a:solidFill>
                          <a:schemeClr val="tx1"/>
                        </a:solidFill>
                        <a:latin typeface="+mn-lt"/>
                        <a:ea typeface="SimSu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a:latin typeface="+mn-lt"/>
                          <a:ea typeface="SimSun"/>
                          <a:cs typeface="Times New Roman"/>
                        </a:rPr>
                        <a:t>2400*1720</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smtClean="0">
                          <a:latin typeface="+mn-lt"/>
                          <a:ea typeface="Times New Roman"/>
                          <a:cs typeface="Times New Roman"/>
                        </a:rPr>
                        <a:t>0.05 Deg</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a:latin typeface="+mn-lt"/>
                          <a:ea typeface="SimSun"/>
                          <a:cs typeface="Times New Roman"/>
                        </a:rPr>
                        <a:t>-132W, -20S</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r>
              <a:tr h="630771">
                <a:tc>
                  <a:txBody>
                    <a:bodyPr/>
                    <a:lstStyle/>
                    <a:p>
                      <a:pPr marL="0" marR="0" algn="ctr">
                        <a:lnSpc>
                          <a:spcPts val="1680"/>
                        </a:lnSpc>
                        <a:spcBef>
                          <a:spcPts val="0"/>
                        </a:spcBef>
                        <a:spcAft>
                          <a:spcPts val="1080"/>
                        </a:spcAft>
                      </a:pPr>
                      <a:r>
                        <a:rPr lang="en-US" sz="1500" b="0" dirty="0">
                          <a:latin typeface="+mn-lt"/>
                          <a:ea typeface="SimSun"/>
                          <a:cs typeface="Times New Roman"/>
                        </a:rPr>
                        <a:t>GOES-15</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a:latin typeface="+mn-lt"/>
                          <a:ea typeface="SimSun"/>
                          <a:cs typeface="Times New Roman"/>
                        </a:rPr>
                        <a:t>West</a:t>
                      </a:r>
                      <a:endParaRPr lang="en-US" sz="1500" b="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dirty="0">
                          <a:latin typeface="+mn-lt"/>
                          <a:ea typeface="SimSun"/>
                          <a:cs typeface="Times New Roman"/>
                        </a:rPr>
                        <a:t>135°W</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dirty="0">
                          <a:latin typeface="+mn-lt"/>
                          <a:ea typeface="SimSun"/>
                          <a:cs typeface="Times New Roman"/>
                        </a:rPr>
                        <a:t>No</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dirty="0">
                          <a:latin typeface="+mn-lt"/>
                          <a:ea typeface="Times New Roman"/>
                          <a:cs typeface="Lucida Console"/>
                        </a:rPr>
                        <a:t>3312*1354</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ts val="1680"/>
                        </a:lnSpc>
                        <a:spcBef>
                          <a:spcPts val="0"/>
                        </a:spcBef>
                        <a:spcAft>
                          <a:spcPts val="1080"/>
                        </a:spcAft>
                      </a:pPr>
                      <a:r>
                        <a:rPr lang="en-US" sz="1500" b="0" kern="1200" dirty="0" smtClean="0">
                          <a:solidFill>
                            <a:schemeClr val="tx1"/>
                          </a:solidFill>
                          <a:latin typeface="+mn-lt"/>
                          <a:ea typeface="SimSun"/>
                          <a:cs typeface="Times New Roman"/>
                        </a:rPr>
                        <a:t>Pixel resolution</a:t>
                      </a:r>
                      <a:r>
                        <a:rPr lang="en-US" sz="1500" b="0" kern="1200" baseline="0" dirty="0" smtClean="0">
                          <a:solidFill>
                            <a:schemeClr val="tx1"/>
                          </a:solidFill>
                          <a:latin typeface="+mn-lt"/>
                          <a:ea typeface="SimSun"/>
                          <a:cs typeface="Times New Roman"/>
                        </a:rPr>
                        <a:t> </a:t>
                      </a:r>
                      <a:r>
                        <a:rPr lang="en-US" sz="1500" b="0" kern="1200" dirty="0" smtClean="0">
                          <a:solidFill>
                            <a:schemeClr val="tx1"/>
                          </a:solidFill>
                          <a:latin typeface="+mn-lt"/>
                          <a:ea typeface="SimSun"/>
                          <a:cs typeface="Times New Roman"/>
                        </a:rPr>
                        <a:t>4km</a:t>
                      </a: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dirty="0">
                          <a:latin typeface="+mn-lt"/>
                          <a:ea typeface="SimSun"/>
                          <a:cs typeface="Times New Roman"/>
                        </a:rPr>
                        <a:t>2400*1320</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dirty="0" smtClean="0">
                          <a:latin typeface="+mn-lt"/>
                          <a:ea typeface="Times New Roman"/>
                          <a:cs typeface="Times New Roman"/>
                        </a:rPr>
                        <a:t>0.05 Deg</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dirty="0">
                          <a:latin typeface="+mn-lt"/>
                          <a:ea typeface="SimSun"/>
                          <a:cs typeface="Times New Roman"/>
                        </a:rPr>
                        <a:t>-180W, 0S</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6200"/>
            <a:ext cx="8305800" cy="792162"/>
          </a:xfrm>
        </p:spPr>
        <p:txBody>
          <a:bodyPr>
            <a:noAutofit/>
          </a:bodyPr>
          <a:lstStyle/>
          <a:p>
            <a:pPr>
              <a:lnSpc>
                <a:spcPct val="85000"/>
              </a:lnSpc>
            </a:pPr>
            <a:r>
              <a:rPr lang="en-US" sz="4000" dirty="0" smtClean="0"/>
              <a:t>GOES Data Processor (GDP)</a:t>
            </a:r>
            <a:endParaRPr lang="en-US" sz="4000" dirty="0"/>
          </a:p>
        </p:txBody>
      </p:sp>
      <p:graphicFrame>
        <p:nvGraphicFramePr>
          <p:cNvPr id="6" name="Table 5"/>
          <p:cNvGraphicFramePr>
            <a:graphicFrameLocks noGrp="1"/>
          </p:cNvGraphicFramePr>
          <p:nvPr>
            <p:extLst>
              <p:ext uri="{D42A27DB-BD31-4B8C-83A1-F6EECF244321}">
                <p14:modId xmlns:p14="http://schemas.microsoft.com/office/powerpoint/2010/main" xmlns="" val="3008846369"/>
              </p:ext>
            </p:extLst>
          </p:nvPr>
        </p:nvGraphicFramePr>
        <p:xfrm>
          <a:off x="381002" y="1676400"/>
          <a:ext cx="8458198" cy="3891826"/>
        </p:xfrm>
        <a:graphic>
          <a:graphicData uri="http://schemas.openxmlformats.org/drawingml/2006/table">
            <a:tbl>
              <a:tblPr firstRow="1" bandRow="1">
                <a:tableStyleId>{5C22544A-7EE6-4342-B048-85BDC9FD1C3A}</a:tableStyleId>
              </a:tblPr>
              <a:tblGrid>
                <a:gridCol w="797942"/>
                <a:gridCol w="3695476"/>
                <a:gridCol w="3964780"/>
              </a:tblGrid>
              <a:tr h="397878">
                <a:tc>
                  <a:txBody>
                    <a:bodyPr/>
                    <a:lstStyle/>
                    <a:p>
                      <a:pPr algn="ctr"/>
                      <a:endParaRPr lang="en-US" dirty="0"/>
                    </a:p>
                  </a:txBody>
                  <a:tcPr anchor="ctr"/>
                </a:tc>
                <a:tc>
                  <a:txBody>
                    <a:bodyPr/>
                    <a:lstStyle/>
                    <a:p>
                      <a:pPr algn="ctr"/>
                      <a:r>
                        <a:rPr lang="en-US" dirty="0" smtClean="0"/>
                        <a:t>GOES East</a:t>
                      </a:r>
                      <a:endParaRPr lang="en-US" dirty="0"/>
                    </a:p>
                  </a:txBody>
                  <a:tcPr anchor="ctr"/>
                </a:tc>
                <a:tc>
                  <a:txBody>
                    <a:bodyPr/>
                    <a:lstStyle/>
                    <a:p>
                      <a:pPr algn="ctr"/>
                      <a:r>
                        <a:rPr lang="en-US" dirty="0" smtClean="0"/>
                        <a:t>GOES</a:t>
                      </a:r>
                      <a:r>
                        <a:rPr lang="en-US" baseline="0" dirty="0" smtClean="0"/>
                        <a:t> West</a:t>
                      </a:r>
                      <a:endParaRPr lang="en-US" dirty="0"/>
                    </a:p>
                  </a:txBody>
                  <a:tcPr anchor="ctr"/>
                </a:tc>
              </a:tr>
              <a:tr h="1746974">
                <a:tc>
                  <a:txBody>
                    <a:bodyPr/>
                    <a:lstStyle/>
                    <a:p>
                      <a:pPr algn="ctr"/>
                      <a:r>
                        <a:rPr lang="en-US" dirty="0" smtClean="0">
                          <a:solidFill>
                            <a:schemeClr val="tx1"/>
                          </a:solidFill>
                        </a:rPr>
                        <a:t>BT3.9</a:t>
                      </a:r>
                      <a:endParaRPr lang="en-US" dirty="0">
                        <a:solidFill>
                          <a:schemeClr val="tx1"/>
                        </a:solidFill>
                      </a:endParaRPr>
                    </a:p>
                  </a:txBody>
                  <a:tcPr anchor="ctr"/>
                </a:tc>
                <a:tc>
                  <a:txBody>
                    <a:bodyPr/>
                    <a:lstStyle/>
                    <a:p>
                      <a:endParaRPr lang="en-US" dirty="0"/>
                    </a:p>
                  </a:txBody>
                  <a:tcPr/>
                </a:tc>
                <a:tc>
                  <a:txBody>
                    <a:bodyPr/>
                    <a:lstStyle/>
                    <a:p>
                      <a:endParaRPr lang="en-US" dirty="0"/>
                    </a:p>
                  </a:txBody>
                  <a:tcPr/>
                </a:tc>
              </a:tr>
              <a:tr h="1746974">
                <a:tc>
                  <a:txBody>
                    <a:bodyPr/>
                    <a:lstStyle/>
                    <a:p>
                      <a:pPr algn="ctr"/>
                      <a:r>
                        <a:rPr lang="en-US" dirty="0" smtClean="0">
                          <a:solidFill>
                            <a:schemeClr val="tx1"/>
                          </a:solidFill>
                        </a:rPr>
                        <a:t>BT11</a:t>
                      </a:r>
                      <a:endParaRPr lang="en-US" dirty="0">
                        <a:solidFill>
                          <a:schemeClr val="tx1"/>
                        </a:solidFill>
                      </a:endParaRPr>
                    </a:p>
                  </a:txBody>
                  <a:tcPr anchor="ctr"/>
                </a:tc>
                <a:tc>
                  <a:txBody>
                    <a:bodyPr/>
                    <a:lstStyle/>
                    <a:p>
                      <a:endParaRPr lang="en-US" dirty="0"/>
                    </a:p>
                  </a:txBody>
                  <a:tcPr/>
                </a:tc>
                <a:tc>
                  <a:txBody>
                    <a:bodyPr/>
                    <a:lstStyle/>
                    <a:p>
                      <a:endParaRPr lang="en-US" dirty="0"/>
                    </a:p>
                  </a:txBody>
                  <a:tcPr/>
                </a:tc>
              </a:tr>
            </a:tbl>
          </a:graphicData>
        </a:graphic>
      </p:graphicFrame>
      <p:pic>
        <p:nvPicPr>
          <p:cNvPr id="9" name="Picture 2" descr="F:\Project-UMD\get-d\gsip_l2\GE\BT39_3464_1827_eas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2133600"/>
            <a:ext cx="3103335" cy="163677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5" descr="F:\Project-UMD\get-d\gsip_l2\GW\BT39_3312_1357_west.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81600" y="2133600"/>
            <a:ext cx="3068645" cy="1636776"/>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descr="F:\Project-UMD\get-d\gsip_l2\GE\BT11_3464_1827_east.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24000" y="3886200"/>
            <a:ext cx="3103334" cy="1636776"/>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5" descr="F:\Project-UMD\get-d\gsip_l2\GW\BT11_3312_1357_west.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181600" y="3886200"/>
            <a:ext cx="3118791" cy="16367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792162"/>
          </a:xfrm>
        </p:spPr>
        <p:txBody>
          <a:bodyPr>
            <a:noAutofit/>
          </a:bodyPr>
          <a:lstStyle/>
          <a:p>
            <a:pPr>
              <a:lnSpc>
                <a:spcPct val="85000"/>
              </a:lnSpc>
            </a:pPr>
            <a:r>
              <a:rPr lang="en-US" sz="4000" dirty="0" smtClean="0"/>
              <a:t>Insolation Processor  (INSO-GSIPL2) </a:t>
            </a:r>
            <a:endParaRPr lang="en-US" sz="4000" dirty="0"/>
          </a:p>
        </p:txBody>
      </p:sp>
      <p:sp>
        <p:nvSpPr>
          <p:cNvPr id="3" name="Content Placeholder 2"/>
          <p:cNvSpPr>
            <a:spLocks noGrp="1"/>
          </p:cNvSpPr>
          <p:nvPr>
            <p:ph idx="1"/>
          </p:nvPr>
        </p:nvSpPr>
        <p:spPr>
          <a:xfrm>
            <a:off x="76200" y="1447800"/>
            <a:ext cx="8915400" cy="4724400"/>
          </a:xfrm>
        </p:spPr>
        <p:txBody>
          <a:bodyPr>
            <a:normAutofit fontScale="77500" lnSpcReduction="20000"/>
          </a:bodyPr>
          <a:lstStyle/>
          <a:p>
            <a:pPr>
              <a:spcBef>
                <a:spcPts val="1000"/>
              </a:spcBef>
            </a:pPr>
            <a:r>
              <a:rPr lang="en-US" sz="3600" dirty="0" smtClean="0"/>
              <a:t>Purpose: Read GSIP L2 product in NETCDF format and extract insolation variables for common grid</a:t>
            </a:r>
          </a:p>
          <a:p>
            <a:pPr>
              <a:spcBef>
                <a:spcPts val="1000"/>
              </a:spcBef>
            </a:pPr>
            <a:r>
              <a:rPr lang="en-US" sz="3600" dirty="0" smtClean="0"/>
              <a:t>Program: </a:t>
            </a:r>
            <a:r>
              <a:rPr lang="en-US" sz="3600" dirty="0" err="1" smtClean="0"/>
              <a:t>GETD_get_inso_GSIP</a:t>
            </a:r>
            <a:r>
              <a:rPr lang="en-US" sz="3600" dirty="0" smtClean="0"/>
              <a:t>(string </a:t>
            </a:r>
            <a:r>
              <a:rPr lang="en-US" sz="3600" dirty="0" err="1" smtClean="0"/>
              <a:t>inputfn</a:t>
            </a:r>
            <a:r>
              <a:rPr lang="en-US" sz="3600" dirty="0" smtClean="0"/>
              <a:t>, float* </a:t>
            </a:r>
            <a:r>
              <a:rPr lang="en-US" sz="3600" dirty="0" err="1" smtClean="0"/>
              <a:t>inso</a:t>
            </a:r>
            <a:r>
              <a:rPr lang="en-US" sz="3600" dirty="0" smtClean="0"/>
              <a:t>)</a:t>
            </a:r>
          </a:p>
          <a:p>
            <a:pPr>
              <a:spcBef>
                <a:spcPts val="1000"/>
              </a:spcBef>
            </a:pPr>
            <a:r>
              <a:rPr lang="en-US" sz="3600" dirty="0" smtClean="0"/>
              <a:t>Test Sequence</a:t>
            </a:r>
          </a:p>
          <a:p>
            <a:pPr lvl="1">
              <a:spcBef>
                <a:spcPts val="800"/>
              </a:spcBef>
            </a:pPr>
            <a:r>
              <a:rPr lang="en-US" sz="3400" dirty="0" smtClean="0"/>
              <a:t>Output remapped insolation variables</a:t>
            </a:r>
          </a:p>
          <a:p>
            <a:pPr lvl="1">
              <a:spcBef>
                <a:spcPts val="800"/>
              </a:spcBef>
            </a:pPr>
            <a:r>
              <a:rPr lang="en-US" sz="3400" dirty="0" smtClean="0"/>
              <a:t>Test output spatial pattern and the file size (coverage &amp; resolution)</a:t>
            </a:r>
          </a:p>
          <a:p>
            <a:pPr lvl="1">
              <a:spcBef>
                <a:spcPts val="800"/>
              </a:spcBef>
            </a:pPr>
            <a:r>
              <a:rPr lang="en-US" sz="3400" dirty="0" smtClean="0"/>
              <a:t>Check the correctness of output values at several sample pixels</a:t>
            </a:r>
          </a:p>
          <a:p>
            <a:pPr lvl="1">
              <a:spcBef>
                <a:spcPts val="800"/>
              </a:spcBef>
            </a:pPr>
            <a:r>
              <a:rPr lang="en-US" sz="3400" dirty="0" smtClean="0"/>
              <a:t>Error control</a:t>
            </a:r>
          </a:p>
          <a:p>
            <a:pPr lvl="1">
              <a:spcBef>
                <a:spcPts val="800"/>
              </a:spcBef>
            </a:pPr>
            <a:r>
              <a:rPr lang="en-US" sz="3400" dirty="0" smtClean="0"/>
              <a:t>Record the status of process (success or failure) in log file</a:t>
            </a:r>
            <a:endParaRPr lang="en-US" sz="3400"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6200"/>
            <a:ext cx="8305800" cy="792162"/>
          </a:xfrm>
        </p:spPr>
        <p:txBody>
          <a:bodyPr>
            <a:noAutofit/>
          </a:bodyPr>
          <a:lstStyle/>
          <a:p>
            <a:r>
              <a:rPr lang="en-US" sz="4000" dirty="0" smtClean="0"/>
              <a:t>Insolation Processor  (INSO-GSIPL2) </a:t>
            </a:r>
            <a:endParaRPr lang="en-US" sz="4000" dirty="0"/>
          </a:p>
        </p:txBody>
      </p:sp>
      <p:graphicFrame>
        <p:nvGraphicFramePr>
          <p:cNvPr id="6" name="Table 5"/>
          <p:cNvGraphicFramePr>
            <a:graphicFrameLocks noGrp="1"/>
          </p:cNvGraphicFramePr>
          <p:nvPr>
            <p:extLst>
              <p:ext uri="{D42A27DB-BD31-4B8C-83A1-F6EECF244321}">
                <p14:modId xmlns:p14="http://schemas.microsoft.com/office/powerpoint/2010/main" xmlns="" val="3008846369"/>
              </p:ext>
            </p:extLst>
          </p:nvPr>
        </p:nvGraphicFramePr>
        <p:xfrm>
          <a:off x="304802" y="4103548"/>
          <a:ext cx="8458198" cy="2144852"/>
        </p:xfrm>
        <a:graphic>
          <a:graphicData uri="http://schemas.openxmlformats.org/drawingml/2006/table">
            <a:tbl>
              <a:tblPr firstRow="1" bandRow="1">
                <a:tableStyleId>{5C22544A-7EE6-4342-B048-85BDC9FD1C3A}</a:tableStyleId>
              </a:tblPr>
              <a:tblGrid>
                <a:gridCol w="797942"/>
                <a:gridCol w="3695476"/>
                <a:gridCol w="3964780"/>
              </a:tblGrid>
              <a:tr h="397878">
                <a:tc>
                  <a:txBody>
                    <a:bodyPr/>
                    <a:lstStyle/>
                    <a:p>
                      <a:pPr algn="ctr"/>
                      <a:endParaRPr lang="en-US" dirty="0"/>
                    </a:p>
                  </a:txBody>
                  <a:tcPr anchor="ctr"/>
                </a:tc>
                <a:tc>
                  <a:txBody>
                    <a:bodyPr/>
                    <a:lstStyle/>
                    <a:p>
                      <a:pPr algn="ctr"/>
                      <a:r>
                        <a:rPr lang="en-US" dirty="0" smtClean="0"/>
                        <a:t>GOES East</a:t>
                      </a:r>
                      <a:endParaRPr lang="en-US" dirty="0"/>
                    </a:p>
                  </a:txBody>
                  <a:tcPr anchor="ctr"/>
                </a:tc>
                <a:tc>
                  <a:txBody>
                    <a:bodyPr/>
                    <a:lstStyle/>
                    <a:p>
                      <a:pPr algn="ctr"/>
                      <a:r>
                        <a:rPr lang="en-US" dirty="0" smtClean="0"/>
                        <a:t>GOES</a:t>
                      </a:r>
                      <a:r>
                        <a:rPr lang="en-US" baseline="0" dirty="0" smtClean="0"/>
                        <a:t> West</a:t>
                      </a:r>
                      <a:endParaRPr lang="en-US" dirty="0"/>
                    </a:p>
                  </a:txBody>
                  <a:tcPr anchor="ctr"/>
                </a:tc>
              </a:tr>
              <a:tr h="1746974">
                <a:tc>
                  <a:txBody>
                    <a:bodyPr/>
                    <a:lstStyle/>
                    <a:p>
                      <a:pPr algn="ctr"/>
                      <a:r>
                        <a:rPr lang="en-US" dirty="0" smtClean="0">
                          <a:solidFill>
                            <a:schemeClr val="tx1"/>
                          </a:solidFill>
                        </a:rPr>
                        <a:t>INSO</a:t>
                      </a:r>
                      <a:endParaRPr lang="en-US" dirty="0">
                        <a:solidFill>
                          <a:schemeClr val="tx1"/>
                        </a:solidFill>
                      </a:endParaRPr>
                    </a:p>
                  </a:txBody>
                  <a:tcPr anchor="ctr"/>
                </a:tc>
                <a:tc>
                  <a:txBody>
                    <a:bodyPr/>
                    <a:lstStyle/>
                    <a:p>
                      <a:endParaRPr lang="en-US" dirty="0"/>
                    </a:p>
                  </a:txBody>
                  <a:tcPr/>
                </a:tc>
                <a:tc>
                  <a:txBody>
                    <a:bodyPr/>
                    <a:lstStyle/>
                    <a:p>
                      <a:endParaRPr lang="en-US" dirty="0"/>
                    </a:p>
                  </a:txBody>
                  <a:tcPr/>
                </a:tc>
              </a:tr>
            </a:tbl>
          </a:graphicData>
        </a:graphic>
      </p:graphicFrame>
      <p:pic>
        <p:nvPicPr>
          <p:cNvPr id="36866" name="Picture 2" descr="F:\Project-UMD\get-d\gsip_l2\GE\Inso_3464_1827_eas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01463" y="4540169"/>
            <a:ext cx="3094337" cy="1632031"/>
          </a:xfrm>
          <a:prstGeom prst="rect">
            <a:avLst/>
          </a:prstGeom>
          <a:noFill/>
          <a:extLst>
            <a:ext uri="{909E8E84-426E-40DD-AFC4-6F175D3DCCD1}">
              <a14:hiddenFill xmlns:a14="http://schemas.microsoft.com/office/drawing/2010/main" xmlns="">
                <a:solidFill>
                  <a:srgbClr val="FFFFFF"/>
                </a:solidFill>
              </a14:hiddenFill>
            </a:ext>
          </a:extLst>
        </p:spPr>
      </p:pic>
      <p:pic>
        <p:nvPicPr>
          <p:cNvPr id="36868" name="Picture 4" descr="F:\Project-UMD\get-d\gsip_l2\GW\Inso_3312_1357_west.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81600" y="4531240"/>
            <a:ext cx="3047999" cy="1636776"/>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3" name="Table 12"/>
          <p:cNvGraphicFramePr>
            <a:graphicFrameLocks noGrp="1"/>
          </p:cNvGraphicFramePr>
          <p:nvPr/>
        </p:nvGraphicFramePr>
        <p:xfrm>
          <a:off x="76200" y="1430871"/>
          <a:ext cx="9067800" cy="2302929"/>
        </p:xfrm>
        <a:graphic>
          <a:graphicData uri="http://schemas.openxmlformats.org/drawingml/2006/table">
            <a:tbl>
              <a:tblPr/>
              <a:tblGrid>
                <a:gridCol w="700433"/>
                <a:gridCol w="700433"/>
                <a:gridCol w="741414"/>
                <a:gridCol w="766716"/>
                <a:gridCol w="1049756"/>
                <a:gridCol w="1079536"/>
                <a:gridCol w="1424828"/>
                <a:gridCol w="1304134"/>
                <a:gridCol w="1300550"/>
              </a:tblGrid>
              <a:tr h="838200">
                <a:tc>
                  <a:txBody>
                    <a:bodyPr/>
                    <a:lstStyle/>
                    <a:p>
                      <a:pPr marL="0" marR="0" algn="ctr">
                        <a:lnSpc>
                          <a:spcPts val="1680"/>
                        </a:lnSpc>
                        <a:spcBef>
                          <a:spcPts val="0"/>
                        </a:spcBef>
                        <a:spcAft>
                          <a:spcPts val="1080"/>
                        </a:spcAft>
                      </a:pPr>
                      <a:r>
                        <a:rPr lang="en-US" sz="1400" b="0" dirty="0">
                          <a:latin typeface="+mn-lt"/>
                          <a:ea typeface="SimSun"/>
                          <a:cs typeface="Times New Roman"/>
                        </a:rPr>
                        <a:t>Satellite</a:t>
                      </a:r>
                      <a:endParaRPr lang="en-US" sz="14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a:lnSpc>
                          <a:spcPts val="1680"/>
                        </a:lnSpc>
                        <a:spcBef>
                          <a:spcPts val="0"/>
                        </a:spcBef>
                        <a:spcAft>
                          <a:spcPts val="1080"/>
                        </a:spcAft>
                      </a:pPr>
                      <a:r>
                        <a:rPr lang="en-US" sz="1400" b="0" dirty="0">
                          <a:latin typeface="+mn-lt"/>
                          <a:ea typeface="SimSun"/>
                          <a:cs typeface="Times New Roman"/>
                        </a:rPr>
                        <a:t>Location</a:t>
                      </a:r>
                      <a:endParaRPr lang="en-US" sz="14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a:lnSpc>
                          <a:spcPts val="1680"/>
                        </a:lnSpc>
                        <a:spcBef>
                          <a:spcPts val="0"/>
                        </a:spcBef>
                        <a:spcAft>
                          <a:spcPts val="1080"/>
                        </a:spcAft>
                      </a:pPr>
                      <a:r>
                        <a:rPr lang="en-US" sz="1400" b="0" dirty="0">
                          <a:latin typeface="+mn-lt"/>
                          <a:ea typeface="SimSun"/>
                          <a:cs typeface="Times New Roman"/>
                        </a:rPr>
                        <a:t>Longitude</a:t>
                      </a:r>
                      <a:endParaRPr lang="en-US" sz="14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a:lnSpc>
                          <a:spcPts val="1680"/>
                        </a:lnSpc>
                        <a:spcBef>
                          <a:spcPts val="0"/>
                        </a:spcBef>
                        <a:spcAft>
                          <a:spcPts val="1080"/>
                        </a:spcAft>
                      </a:pPr>
                      <a:r>
                        <a:rPr lang="en-US" sz="1400" b="0" dirty="0">
                          <a:latin typeface="+mn-lt"/>
                          <a:ea typeface="SimSun"/>
                          <a:cs typeface="Times New Roman"/>
                        </a:rPr>
                        <a:t>Byte swap</a:t>
                      </a:r>
                      <a:endParaRPr lang="en-US" sz="14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a:lnSpc>
                          <a:spcPts val="1680"/>
                        </a:lnSpc>
                        <a:spcBef>
                          <a:spcPts val="0"/>
                        </a:spcBef>
                        <a:spcAft>
                          <a:spcPts val="1080"/>
                        </a:spcAft>
                      </a:pPr>
                      <a:r>
                        <a:rPr lang="en-US" sz="1400" b="0" dirty="0">
                          <a:latin typeface="+mn-lt"/>
                          <a:ea typeface="SimSun"/>
                          <a:cs typeface="Times New Roman"/>
                        </a:rPr>
                        <a:t>Original Image Size</a:t>
                      </a:r>
                      <a:endParaRPr lang="en-US" sz="14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defTabSz="914400" rtl="0" eaLnBrk="1" latinLnBrk="0" hangingPunct="1">
                        <a:lnSpc>
                          <a:spcPts val="1680"/>
                        </a:lnSpc>
                        <a:spcBef>
                          <a:spcPts val="0"/>
                        </a:spcBef>
                        <a:spcAft>
                          <a:spcPts val="1080"/>
                        </a:spcAft>
                      </a:pPr>
                      <a:r>
                        <a:rPr lang="en-US" sz="1400" b="0" kern="1200" dirty="0" smtClean="0">
                          <a:solidFill>
                            <a:schemeClr val="tx1"/>
                          </a:solidFill>
                          <a:latin typeface="+mn-lt"/>
                          <a:ea typeface="SimSun"/>
                          <a:cs typeface="Times New Roman"/>
                        </a:rPr>
                        <a:t>Original Image Resolution</a:t>
                      </a:r>
                      <a:endParaRPr lang="en-US" sz="1400" b="0" kern="1200" dirty="0">
                        <a:solidFill>
                          <a:schemeClr val="tx1"/>
                        </a:solidFill>
                        <a:latin typeface="+mn-lt"/>
                        <a:ea typeface="SimSu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indent="0" algn="ctr" defTabSz="914400" rtl="0" eaLnBrk="1" fontAlgn="auto" latinLnBrk="0" hangingPunct="1">
                        <a:lnSpc>
                          <a:spcPts val="1680"/>
                        </a:lnSpc>
                        <a:spcBef>
                          <a:spcPts val="0"/>
                        </a:spcBef>
                        <a:spcAft>
                          <a:spcPts val="1080"/>
                        </a:spcAft>
                        <a:buClrTx/>
                        <a:buSzTx/>
                        <a:buFontTx/>
                        <a:buNone/>
                        <a:tabLst/>
                        <a:defRPr/>
                      </a:pPr>
                      <a:r>
                        <a:rPr lang="en-US" sz="1400" b="0" kern="1200" dirty="0" smtClean="0">
                          <a:solidFill>
                            <a:schemeClr val="tx1"/>
                          </a:solidFill>
                          <a:latin typeface="+mn-lt"/>
                          <a:ea typeface="SimSun"/>
                          <a:cs typeface="Times New Roman"/>
                        </a:rPr>
                        <a:t>Processed Image</a:t>
                      </a:r>
                      <a:r>
                        <a:rPr lang="en-US" sz="1400" b="0" kern="1200" baseline="0" dirty="0" smtClean="0">
                          <a:solidFill>
                            <a:schemeClr val="tx1"/>
                          </a:solidFill>
                          <a:latin typeface="+mn-lt"/>
                          <a:ea typeface="SimSun"/>
                          <a:cs typeface="Times New Roman"/>
                        </a:rPr>
                        <a:t> </a:t>
                      </a:r>
                      <a:r>
                        <a:rPr lang="en-US" sz="1400" b="0" dirty="0" smtClean="0">
                          <a:latin typeface="+mn-lt"/>
                          <a:ea typeface="SimSun"/>
                          <a:cs typeface="Times New Roman"/>
                        </a:rPr>
                        <a:t>Equal grid size</a:t>
                      </a:r>
                      <a:endParaRPr lang="en-US" sz="1400" b="0" dirty="0" smtClean="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a:lnSpc>
                          <a:spcPts val="1680"/>
                        </a:lnSpc>
                        <a:spcBef>
                          <a:spcPts val="0"/>
                        </a:spcBef>
                        <a:spcAft>
                          <a:spcPts val="1080"/>
                        </a:spcAft>
                      </a:pPr>
                      <a:r>
                        <a:rPr lang="en-US" sz="1400" b="0" kern="1200" dirty="0" smtClean="0">
                          <a:solidFill>
                            <a:schemeClr val="tx1"/>
                          </a:solidFill>
                          <a:latin typeface="+mn-lt"/>
                          <a:ea typeface="SimSun"/>
                          <a:cs typeface="Times New Roman"/>
                        </a:rPr>
                        <a:t>Processed Image</a:t>
                      </a:r>
                      <a:r>
                        <a:rPr lang="en-US" sz="1400" b="0" kern="1200" baseline="0" dirty="0" smtClean="0">
                          <a:solidFill>
                            <a:schemeClr val="tx1"/>
                          </a:solidFill>
                          <a:latin typeface="+mn-lt"/>
                          <a:ea typeface="SimSun"/>
                          <a:cs typeface="Times New Roman"/>
                        </a:rPr>
                        <a:t> Resolution</a:t>
                      </a:r>
                      <a:endParaRPr lang="en-US" sz="14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a:lnSpc>
                          <a:spcPts val="1680"/>
                        </a:lnSpc>
                        <a:spcBef>
                          <a:spcPts val="0"/>
                        </a:spcBef>
                        <a:spcAft>
                          <a:spcPts val="1080"/>
                        </a:spcAft>
                      </a:pPr>
                      <a:r>
                        <a:rPr lang="en-US" sz="1400" b="0" dirty="0">
                          <a:latin typeface="+mn-lt"/>
                          <a:ea typeface="SimSun"/>
                          <a:cs typeface="Times New Roman"/>
                        </a:rPr>
                        <a:t>Bottom-left</a:t>
                      </a:r>
                      <a:endParaRPr lang="en-US" sz="14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r>
              <a:tr h="817029">
                <a:tc>
                  <a:txBody>
                    <a:bodyPr/>
                    <a:lstStyle/>
                    <a:p>
                      <a:pPr marL="0" marR="0" algn="ctr">
                        <a:lnSpc>
                          <a:spcPts val="1680"/>
                        </a:lnSpc>
                        <a:spcBef>
                          <a:spcPts val="0"/>
                        </a:spcBef>
                        <a:spcAft>
                          <a:spcPts val="1080"/>
                        </a:spcAft>
                      </a:pPr>
                      <a:r>
                        <a:rPr lang="en-US" sz="1500" b="0" dirty="0">
                          <a:latin typeface="+mn-lt"/>
                          <a:ea typeface="SimSun"/>
                          <a:cs typeface="Times New Roman"/>
                        </a:rPr>
                        <a:t>GOES-13</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smtClean="0">
                          <a:latin typeface="+mn-lt"/>
                          <a:ea typeface="SimSun"/>
                          <a:cs typeface="Times New Roman"/>
                        </a:rPr>
                        <a:t>East</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a:latin typeface="+mn-lt"/>
                          <a:ea typeface="SimSun"/>
                          <a:cs typeface="Times New Roman"/>
                        </a:rPr>
                        <a:t>105°W</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a:latin typeface="+mn-lt"/>
                          <a:ea typeface="SimSun"/>
                          <a:cs typeface="Times New Roman"/>
                        </a:rPr>
                        <a:t>No</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a:latin typeface="+mn-lt"/>
                          <a:ea typeface="Times New Roman"/>
                          <a:cs typeface="Lucida Console"/>
                        </a:rPr>
                        <a:t>3464*1826</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defTabSz="914400" rtl="0" eaLnBrk="1" latinLnBrk="0" hangingPunct="1">
                        <a:lnSpc>
                          <a:spcPts val="1680"/>
                        </a:lnSpc>
                        <a:spcBef>
                          <a:spcPts val="0"/>
                        </a:spcBef>
                        <a:spcAft>
                          <a:spcPts val="1080"/>
                        </a:spcAft>
                      </a:pPr>
                      <a:r>
                        <a:rPr lang="en-US" sz="1500" b="0" kern="1200" dirty="0" smtClean="0">
                          <a:solidFill>
                            <a:schemeClr val="tx1"/>
                          </a:solidFill>
                          <a:latin typeface="+mn-lt"/>
                          <a:ea typeface="SimSun"/>
                          <a:cs typeface="Times New Roman"/>
                        </a:rPr>
                        <a:t>Pixel resolution</a:t>
                      </a:r>
                      <a:r>
                        <a:rPr lang="en-US" sz="1500" b="0" kern="1200" baseline="0" dirty="0" smtClean="0">
                          <a:solidFill>
                            <a:schemeClr val="tx1"/>
                          </a:solidFill>
                          <a:latin typeface="+mn-lt"/>
                          <a:ea typeface="SimSun"/>
                          <a:cs typeface="Times New Roman"/>
                        </a:rPr>
                        <a:t> </a:t>
                      </a:r>
                      <a:r>
                        <a:rPr lang="en-US" sz="1500" b="0" kern="1200" dirty="0" smtClean="0">
                          <a:solidFill>
                            <a:schemeClr val="tx1"/>
                          </a:solidFill>
                          <a:latin typeface="+mn-lt"/>
                          <a:ea typeface="SimSun"/>
                          <a:cs typeface="Times New Roman"/>
                        </a:rPr>
                        <a:t>4km</a:t>
                      </a:r>
                      <a:endParaRPr lang="en-US" sz="1500" b="0" kern="1200" dirty="0">
                        <a:solidFill>
                          <a:schemeClr val="tx1"/>
                        </a:solidFill>
                        <a:latin typeface="+mn-lt"/>
                        <a:ea typeface="SimSu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a:latin typeface="+mn-lt"/>
                          <a:ea typeface="SimSun"/>
                          <a:cs typeface="Times New Roman"/>
                        </a:rPr>
                        <a:t>2400*1720</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smtClean="0">
                          <a:latin typeface="+mn-lt"/>
                          <a:ea typeface="Times New Roman"/>
                          <a:cs typeface="Times New Roman"/>
                        </a:rPr>
                        <a:t>0.05 Deg</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ts val="1680"/>
                        </a:lnSpc>
                        <a:spcBef>
                          <a:spcPts val="0"/>
                        </a:spcBef>
                        <a:spcAft>
                          <a:spcPts val="1080"/>
                        </a:spcAft>
                      </a:pPr>
                      <a:r>
                        <a:rPr lang="en-US" sz="1500" b="0" dirty="0">
                          <a:latin typeface="+mn-lt"/>
                          <a:ea typeface="SimSun"/>
                          <a:cs typeface="Times New Roman"/>
                        </a:rPr>
                        <a:t>-132W, -20S</a:t>
                      </a:r>
                      <a:endParaRPr lang="en-US" sz="1500" b="0" dirty="0">
                        <a:latin typeface="+mn-lt"/>
                        <a:ea typeface="Times New Roman"/>
                        <a:cs typeface="Times New Roman"/>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tcPr>
                </a:tc>
              </a:tr>
              <a:tr h="630771">
                <a:tc>
                  <a:txBody>
                    <a:bodyPr/>
                    <a:lstStyle/>
                    <a:p>
                      <a:pPr marL="0" marR="0" algn="ctr">
                        <a:lnSpc>
                          <a:spcPts val="1680"/>
                        </a:lnSpc>
                        <a:spcBef>
                          <a:spcPts val="0"/>
                        </a:spcBef>
                        <a:spcAft>
                          <a:spcPts val="1080"/>
                        </a:spcAft>
                      </a:pPr>
                      <a:r>
                        <a:rPr lang="en-US" sz="1500" b="0" dirty="0">
                          <a:latin typeface="+mn-lt"/>
                          <a:ea typeface="SimSun"/>
                          <a:cs typeface="Times New Roman"/>
                        </a:rPr>
                        <a:t>GOES-15</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a:latin typeface="+mn-lt"/>
                          <a:ea typeface="SimSun"/>
                          <a:cs typeface="Times New Roman"/>
                        </a:rPr>
                        <a:t>West</a:t>
                      </a:r>
                      <a:endParaRPr lang="en-US" sz="1500" b="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dirty="0">
                          <a:latin typeface="+mn-lt"/>
                          <a:ea typeface="SimSun"/>
                          <a:cs typeface="Times New Roman"/>
                        </a:rPr>
                        <a:t>135°W</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dirty="0">
                          <a:latin typeface="+mn-lt"/>
                          <a:ea typeface="SimSun"/>
                          <a:cs typeface="Times New Roman"/>
                        </a:rPr>
                        <a:t>No</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dirty="0">
                          <a:latin typeface="+mn-lt"/>
                          <a:ea typeface="Times New Roman"/>
                          <a:cs typeface="Lucida Console"/>
                        </a:rPr>
                        <a:t>3312*1354</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ts val="1680"/>
                        </a:lnSpc>
                        <a:spcBef>
                          <a:spcPts val="0"/>
                        </a:spcBef>
                        <a:spcAft>
                          <a:spcPts val="1080"/>
                        </a:spcAft>
                      </a:pPr>
                      <a:r>
                        <a:rPr lang="en-US" sz="1500" b="0" kern="1200" dirty="0" smtClean="0">
                          <a:solidFill>
                            <a:schemeClr val="tx1"/>
                          </a:solidFill>
                          <a:latin typeface="+mn-lt"/>
                          <a:ea typeface="SimSun"/>
                          <a:cs typeface="Times New Roman"/>
                        </a:rPr>
                        <a:t>Pixel resolution</a:t>
                      </a:r>
                      <a:r>
                        <a:rPr lang="en-US" sz="1500" b="0" kern="1200" baseline="0" dirty="0" smtClean="0">
                          <a:solidFill>
                            <a:schemeClr val="tx1"/>
                          </a:solidFill>
                          <a:latin typeface="+mn-lt"/>
                          <a:ea typeface="SimSun"/>
                          <a:cs typeface="Times New Roman"/>
                        </a:rPr>
                        <a:t> </a:t>
                      </a:r>
                      <a:r>
                        <a:rPr lang="en-US" sz="1500" b="0" kern="1200" dirty="0" smtClean="0">
                          <a:solidFill>
                            <a:schemeClr val="tx1"/>
                          </a:solidFill>
                          <a:latin typeface="+mn-lt"/>
                          <a:ea typeface="SimSun"/>
                          <a:cs typeface="Times New Roman"/>
                        </a:rPr>
                        <a:t>4km</a:t>
                      </a: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dirty="0">
                          <a:latin typeface="+mn-lt"/>
                          <a:ea typeface="SimSun"/>
                          <a:cs typeface="Times New Roman"/>
                        </a:rPr>
                        <a:t>2400*1320</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dirty="0" smtClean="0">
                          <a:latin typeface="+mn-lt"/>
                          <a:ea typeface="Times New Roman"/>
                          <a:cs typeface="Times New Roman"/>
                        </a:rPr>
                        <a:t>0.05 Deg</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algn="ctr">
                        <a:lnSpc>
                          <a:spcPts val="1680"/>
                        </a:lnSpc>
                        <a:spcBef>
                          <a:spcPts val="0"/>
                        </a:spcBef>
                        <a:spcAft>
                          <a:spcPts val="1080"/>
                        </a:spcAft>
                      </a:pPr>
                      <a:r>
                        <a:rPr lang="en-US" sz="1500" b="0" dirty="0">
                          <a:latin typeface="+mn-lt"/>
                          <a:ea typeface="SimSun"/>
                          <a:cs typeface="Times New Roman"/>
                        </a:rPr>
                        <a:t>-180W, 0S</a:t>
                      </a:r>
                      <a:endParaRPr lang="en-US" sz="1500" b="0" dirty="0">
                        <a:latin typeface="+mn-lt"/>
                        <a:ea typeface="Times New Roman"/>
                        <a:cs typeface="Times New Roman"/>
                      </a:endParaRPr>
                    </a:p>
                  </a:txBody>
                  <a:tcPr marL="0" marR="0" marT="0" marB="0" anchor="ctr">
                    <a:lnL>
                      <a:noFill/>
                    </a:lnL>
                    <a:lnR>
                      <a:noFill/>
                    </a:lnR>
                    <a:lnT>
                      <a:noFill/>
                    </a:lnT>
                    <a:lnB w="1905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normAutofit/>
          </a:bodyPr>
          <a:lstStyle/>
          <a:p>
            <a:r>
              <a:rPr lang="en-US" sz="4000" dirty="0" smtClean="0"/>
              <a:t>Cloud Mask Processor (CMP)</a:t>
            </a:r>
            <a:endParaRPr lang="en-US" sz="4000" dirty="0"/>
          </a:p>
        </p:txBody>
      </p:sp>
      <p:sp>
        <p:nvSpPr>
          <p:cNvPr id="3" name="Content Placeholder 2"/>
          <p:cNvSpPr>
            <a:spLocks noGrp="1"/>
          </p:cNvSpPr>
          <p:nvPr>
            <p:ph idx="1"/>
          </p:nvPr>
        </p:nvSpPr>
        <p:spPr>
          <a:xfrm>
            <a:off x="457200" y="1295400"/>
            <a:ext cx="8382000" cy="5334000"/>
          </a:xfrm>
        </p:spPr>
        <p:txBody>
          <a:bodyPr>
            <a:normAutofit lnSpcReduction="10000"/>
          </a:bodyPr>
          <a:lstStyle/>
          <a:p>
            <a:r>
              <a:rPr lang="en-US" sz="3400" dirty="0" smtClean="0"/>
              <a:t>Purpose: </a:t>
            </a:r>
            <a:r>
              <a:rPr lang="en-US" dirty="0" smtClean="0"/>
              <a:t>Reads the processed BT at 3.9 um and calculate the cloud mask</a:t>
            </a:r>
            <a:endParaRPr lang="en-US" sz="3400" dirty="0" smtClean="0"/>
          </a:p>
          <a:p>
            <a:r>
              <a:rPr lang="en-US" sz="3400" dirty="0" smtClean="0"/>
              <a:t>Program: </a:t>
            </a:r>
            <a:r>
              <a:rPr lang="en-US" sz="3400" dirty="0" err="1" smtClean="0"/>
              <a:t>GETD_set_cloud_mask</a:t>
            </a:r>
            <a:r>
              <a:rPr lang="en-US" sz="2600" dirty="0" smtClean="0"/>
              <a:t>(float* BT39, float* </a:t>
            </a:r>
            <a:r>
              <a:rPr lang="en-US" sz="2600" dirty="0" err="1" smtClean="0"/>
              <a:t>cld</a:t>
            </a:r>
            <a:r>
              <a:rPr lang="en-US" sz="2600" dirty="0" smtClean="0"/>
              <a:t>)</a:t>
            </a:r>
          </a:p>
          <a:p>
            <a:r>
              <a:rPr lang="en-US" sz="3400" dirty="0" smtClean="0"/>
              <a:t>Test Sequence</a:t>
            </a:r>
          </a:p>
          <a:p>
            <a:pPr lvl="1"/>
            <a:r>
              <a:rPr lang="en-US" sz="2400" dirty="0" smtClean="0"/>
              <a:t>Output cloud mask</a:t>
            </a:r>
          </a:p>
          <a:p>
            <a:pPr lvl="1"/>
            <a:r>
              <a:rPr lang="en-US" sz="2400" dirty="0" smtClean="0"/>
              <a:t>Check the spatial pattern of cloud mask</a:t>
            </a:r>
          </a:p>
          <a:p>
            <a:pPr lvl="1"/>
            <a:r>
              <a:rPr lang="en-US" sz="2400" dirty="0" smtClean="0"/>
              <a:t>Check pixel values at several sample points</a:t>
            </a:r>
          </a:p>
          <a:p>
            <a:pPr lvl="1"/>
            <a:r>
              <a:rPr lang="en-US" sz="2400" dirty="0" smtClean="0"/>
              <a:t>Test output file size (coverage &amp; resolution)</a:t>
            </a:r>
          </a:p>
          <a:p>
            <a:pPr lvl="1"/>
            <a:r>
              <a:rPr lang="en-US" sz="2400" dirty="0" smtClean="0"/>
              <a:t>Error control</a:t>
            </a:r>
          </a:p>
          <a:p>
            <a:pPr lvl="1"/>
            <a:r>
              <a:rPr lang="en-US" sz="2400" dirty="0" smtClean="0"/>
              <a:t>Record the status of process (success or failure) in log file</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944562"/>
          </a:xfrm>
        </p:spPr>
        <p:txBody>
          <a:bodyPr>
            <a:noAutofit/>
          </a:bodyPr>
          <a:lstStyle/>
          <a:p>
            <a:r>
              <a:rPr lang="en-US" sz="3000" dirty="0" smtClean="0"/>
              <a:t>Vegetation Index Processor for VIIRS EVI/NDVI </a:t>
            </a:r>
            <a:br>
              <a:rPr lang="en-US" sz="3000" dirty="0" smtClean="0"/>
            </a:br>
            <a:r>
              <a:rPr lang="en-US" sz="3000" dirty="0" smtClean="0"/>
              <a:t>(VIP-VIIRS)</a:t>
            </a:r>
            <a:endParaRPr lang="en-US" sz="3000" dirty="0"/>
          </a:p>
        </p:txBody>
      </p:sp>
      <p:sp>
        <p:nvSpPr>
          <p:cNvPr id="3" name="Content Placeholder 2"/>
          <p:cNvSpPr>
            <a:spLocks noGrp="1"/>
          </p:cNvSpPr>
          <p:nvPr>
            <p:ph idx="1"/>
          </p:nvPr>
        </p:nvSpPr>
        <p:spPr>
          <a:xfrm>
            <a:off x="152400" y="1143000"/>
            <a:ext cx="8763000" cy="5334000"/>
          </a:xfrm>
        </p:spPr>
        <p:txBody>
          <a:bodyPr>
            <a:normAutofit fontScale="92500" lnSpcReduction="20000"/>
          </a:bodyPr>
          <a:lstStyle/>
          <a:p>
            <a:r>
              <a:rPr lang="en-US" dirty="0" smtClean="0"/>
              <a:t>Purpose: Read the VIIRS EVI/NDVI data in HDF5 and compute the vegetation fraction index for ALEXI model</a:t>
            </a:r>
          </a:p>
          <a:p>
            <a:pPr lvl="0">
              <a:defRPr/>
            </a:pPr>
            <a:r>
              <a:rPr lang="en-US" dirty="0" smtClean="0"/>
              <a:t>Program</a:t>
            </a:r>
          </a:p>
          <a:p>
            <a:pPr lvl="1">
              <a:buNone/>
              <a:defRPr/>
            </a:pPr>
            <a:r>
              <a:rPr lang="en-US" dirty="0" smtClean="0"/>
              <a:t>-- </a:t>
            </a:r>
            <a:r>
              <a:rPr lang="en-US" dirty="0" err="1" smtClean="0"/>
              <a:t>GETD_VegIndexReader</a:t>
            </a:r>
            <a:r>
              <a:rPr lang="en-US" dirty="0" smtClean="0"/>
              <a:t>(float* NDVI, float* EVI)</a:t>
            </a:r>
          </a:p>
          <a:p>
            <a:pPr lvl="0">
              <a:defRPr/>
            </a:pPr>
            <a:r>
              <a:rPr lang="en-US" dirty="0" smtClean="0"/>
              <a:t>Test Sequence</a:t>
            </a:r>
          </a:p>
          <a:p>
            <a:pPr lvl="1">
              <a:defRPr/>
            </a:pPr>
            <a:r>
              <a:rPr lang="en-US" dirty="0" smtClean="0"/>
              <a:t>Output remapped vegetation fraction maps</a:t>
            </a:r>
          </a:p>
          <a:p>
            <a:pPr lvl="1">
              <a:defRPr/>
            </a:pPr>
            <a:r>
              <a:rPr lang="en-US" dirty="0" smtClean="0"/>
              <a:t>Check the spatial pattern of VI</a:t>
            </a:r>
          </a:p>
          <a:p>
            <a:pPr lvl="1">
              <a:defRPr/>
            </a:pPr>
            <a:r>
              <a:rPr lang="en-US" dirty="0" smtClean="0"/>
              <a:t>Test output file size (coverage &amp; resolution)</a:t>
            </a:r>
          </a:p>
          <a:p>
            <a:pPr lvl="1">
              <a:defRPr/>
            </a:pPr>
            <a:r>
              <a:rPr lang="en-US" dirty="0" smtClean="0"/>
              <a:t>Check the correctness of output values at several sample pixels</a:t>
            </a:r>
          </a:p>
          <a:p>
            <a:pPr lvl="1">
              <a:defRPr/>
            </a:pPr>
            <a:r>
              <a:rPr lang="en-US" dirty="0" smtClean="0"/>
              <a:t>Error control (Format error, missing file…)</a:t>
            </a:r>
          </a:p>
          <a:p>
            <a:pPr lvl="1">
              <a:defRPr/>
            </a:pPr>
            <a:r>
              <a:rPr lang="en-US" dirty="0" smtClean="0"/>
              <a:t>Record the status of process (success or failure) in log file</a:t>
            </a:r>
          </a:p>
          <a:p>
            <a:endParaRPr 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792162"/>
          </a:xfrm>
        </p:spPr>
        <p:txBody>
          <a:bodyPr>
            <a:normAutofit/>
          </a:bodyPr>
          <a:lstStyle/>
          <a:p>
            <a:r>
              <a:rPr lang="en-US" sz="4000" dirty="0" smtClean="0"/>
              <a:t>Snow Map Processor (SMP)</a:t>
            </a:r>
            <a:endParaRPr lang="en-US" sz="4000" dirty="0"/>
          </a:p>
        </p:txBody>
      </p:sp>
      <p:sp>
        <p:nvSpPr>
          <p:cNvPr id="3" name="Content Placeholder 2"/>
          <p:cNvSpPr>
            <a:spLocks noGrp="1"/>
          </p:cNvSpPr>
          <p:nvPr>
            <p:ph idx="1"/>
          </p:nvPr>
        </p:nvSpPr>
        <p:spPr>
          <a:xfrm>
            <a:off x="152400" y="1143000"/>
            <a:ext cx="8610600" cy="1676400"/>
          </a:xfrm>
        </p:spPr>
        <p:txBody>
          <a:bodyPr/>
          <a:lstStyle/>
          <a:p>
            <a:r>
              <a:rPr lang="en-US" dirty="0" smtClean="0"/>
              <a:t>Purpose: Read the snow mask in binary format and set the snow mask for the land pixels. </a:t>
            </a:r>
            <a:endParaRPr lang="en-US" dirty="0"/>
          </a:p>
        </p:txBody>
      </p:sp>
      <p:pic>
        <p:nvPicPr>
          <p:cNvPr id="119810" name="Picture 2" descr="http://espcgis.nesdis.noaa.gov/website/ssdsnow/images/pixel.gif"/>
          <p:cNvPicPr>
            <a:picLocks noChangeAspect="1" noChangeArrowheads="1"/>
          </p:cNvPicPr>
          <p:nvPr/>
        </p:nvPicPr>
        <p:blipFill>
          <a:blip r:embed="rId2"/>
          <a:srcRect/>
          <a:stretch>
            <a:fillRect/>
          </a:stretch>
        </p:blipFill>
        <p:spPr bwMode="auto">
          <a:xfrm>
            <a:off x="155575" y="-136525"/>
            <a:ext cx="9525" cy="9525"/>
          </a:xfrm>
          <a:prstGeom prst="rect">
            <a:avLst/>
          </a:prstGeom>
          <a:noFill/>
        </p:spPr>
      </p:pic>
      <p:pic>
        <p:nvPicPr>
          <p:cNvPr id="119811" name="Picture 3"/>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p:spPr>
      </p:pic>
      <p:pic>
        <p:nvPicPr>
          <p:cNvPr id="119812" name="Picture 4"/>
          <p:cNvPicPr>
            <a:picLocks noChangeAspect="1" noChangeArrowheads="1"/>
          </p:cNvPicPr>
          <p:nvPr/>
        </p:nvPicPr>
        <p:blipFill>
          <a:blip r:embed="rId4" cstate="print"/>
          <a:srcRect/>
          <a:stretch>
            <a:fillRect/>
          </a:stretch>
        </p:blipFill>
        <p:spPr bwMode="auto">
          <a:xfrm>
            <a:off x="6019800" y="2590800"/>
            <a:ext cx="3087092" cy="2819400"/>
          </a:xfrm>
          <a:prstGeom prst="rect">
            <a:avLst/>
          </a:prstGeom>
          <a:noFill/>
          <a:ln w="9525">
            <a:noFill/>
            <a:miter lim="800000"/>
            <a:headEnd/>
            <a:tailEnd/>
          </a:ln>
        </p:spPr>
      </p:pic>
      <p:sp>
        <p:nvSpPr>
          <p:cNvPr id="8" name="Content Placeholder 2"/>
          <p:cNvSpPr txBox="1">
            <a:spLocks/>
          </p:cNvSpPr>
          <p:nvPr/>
        </p:nvSpPr>
        <p:spPr>
          <a:xfrm>
            <a:off x="152400" y="2286000"/>
            <a:ext cx="6019800" cy="4343400"/>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Program</a:t>
            </a:r>
          </a:p>
          <a:p>
            <a:pPr marL="742950" lvl="1" indent="-285750">
              <a:spcBef>
                <a:spcPct val="20000"/>
              </a:spcBef>
              <a:buFont typeface="Arial" pitchFamily="34" charset="0"/>
              <a:buChar char="–"/>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Program </a:t>
            </a:r>
            <a:r>
              <a:rPr lang="en-US" sz="2800" dirty="0" err="1" smtClean="0"/>
              <a:t>GETD_set_S</a:t>
            </a:r>
            <a:r>
              <a:rPr kumimoji="0" lang="en-US" sz="2800" b="0" i="0" u="none" strike="noStrike" kern="1200" cap="none" spc="0" normalizeH="0" baseline="0" noProof="0" dirty="0" err="1" smtClean="0">
                <a:ln>
                  <a:noFill/>
                </a:ln>
                <a:effectLst/>
                <a:uLnTx/>
                <a:uFillTx/>
                <a:latin typeface="+mn-lt"/>
                <a:ea typeface="+mn-ea"/>
                <a:cs typeface="+mn-cs"/>
              </a:rPr>
              <a:t>nowMask</a:t>
            </a:r>
            <a:r>
              <a:rPr kumimoji="0" lang="en-US" sz="2800" b="0" i="0" u="none" strike="noStrike" kern="1200" cap="none" spc="0" normalizeH="0" baseline="0" noProof="0" dirty="0" smtClean="0">
                <a:ln>
                  <a:noFill/>
                </a:ln>
                <a:effectLst/>
                <a:uLnTx/>
                <a:uFillTx/>
                <a:latin typeface="+mn-lt"/>
                <a:ea typeface="+mn-ea"/>
                <a:cs typeface="+mn-cs"/>
              </a:rPr>
              <a:t>(</a:t>
            </a:r>
            <a:r>
              <a:rPr lang="en-US" sz="2800" dirty="0" smtClean="0"/>
              <a:t>string </a:t>
            </a:r>
            <a:r>
              <a:rPr lang="en-US" sz="2800" dirty="0" err="1" smtClean="0"/>
              <a:t>inputfn</a:t>
            </a:r>
            <a:r>
              <a:rPr lang="en-US" sz="2800" dirty="0" smtClean="0"/>
              <a:t>, float* </a:t>
            </a:r>
            <a:r>
              <a:rPr lang="en-US" sz="2800" dirty="0" err="1" smtClean="0"/>
              <a:t>snowmask</a:t>
            </a:r>
            <a:r>
              <a:rPr kumimoji="0" lang="en-US" sz="2800" b="0" i="0" u="none" strike="noStrike" kern="1200" cap="none" spc="0" normalizeH="0" baseline="0" noProof="0" dirty="0" smtClean="0">
                <a:ln>
                  <a:noFill/>
                </a:ln>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Test Sequence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Output remapped snow mask</a:t>
            </a:r>
          </a:p>
          <a:p>
            <a:pPr marL="742950" lvl="1" indent="-285750">
              <a:spcBef>
                <a:spcPct val="20000"/>
              </a:spcBef>
              <a:buFont typeface="Arial" pitchFamily="34" charset="0"/>
              <a:buChar char="–"/>
              <a:defRPr/>
            </a:pPr>
            <a:r>
              <a:rPr lang="en-US" sz="2800" dirty="0" smtClean="0"/>
              <a:t>Test output spatial pattern and the file size (coverage &amp; resolution)</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Error control (Format error, missing file…)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Record the status of process (success or failure) in log file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792162"/>
          </a:xfrm>
        </p:spPr>
        <p:txBody>
          <a:bodyPr>
            <a:normAutofit/>
          </a:bodyPr>
          <a:lstStyle/>
          <a:p>
            <a:r>
              <a:rPr lang="en-US" sz="4000" dirty="0" smtClean="0"/>
              <a:t>Clear Sky </a:t>
            </a:r>
            <a:r>
              <a:rPr lang="en-US" sz="4000" dirty="0" err="1" smtClean="0"/>
              <a:t>Insolation</a:t>
            </a:r>
            <a:r>
              <a:rPr lang="en-US" sz="4000" dirty="0" smtClean="0"/>
              <a:t> Processor (CIP)</a:t>
            </a:r>
            <a:endParaRPr lang="en-US" sz="4000" dirty="0"/>
          </a:p>
        </p:txBody>
      </p:sp>
      <p:sp>
        <p:nvSpPr>
          <p:cNvPr id="3" name="Content Placeholder 2"/>
          <p:cNvSpPr>
            <a:spLocks noGrp="1"/>
          </p:cNvSpPr>
          <p:nvPr>
            <p:ph idx="1"/>
          </p:nvPr>
        </p:nvSpPr>
        <p:spPr>
          <a:xfrm>
            <a:off x="457200" y="1219200"/>
            <a:ext cx="8229600" cy="4906963"/>
          </a:xfrm>
        </p:spPr>
        <p:txBody>
          <a:bodyPr>
            <a:normAutofit fontScale="92500" lnSpcReduction="20000"/>
          </a:bodyPr>
          <a:lstStyle/>
          <a:p>
            <a:r>
              <a:rPr lang="en-US" dirty="0" smtClean="0"/>
              <a:t>Purpose: Read the clear sky insolation data and extract the information for the ALEXI domain.</a:t>
            </a:r>
          </a:p>
          <a:p>
            <a:pPr lvl="0">
              <a:defRPr/>
            </a:pPr>
            <a:r>
              <a:rPr lang="en-US" dirty="0" smtClean="0"/>
              <a:t>Program</a:t>
            </a:r>
          </a:p>
          <a:p>
            <a:pPr lvl="1">
              <a:defRPr/>
            </a:pPr>
            <a:r>
              <a:rPr lang="en-US" dirty="0" smtClean="0"/>
              <a:t>Program </a:t>
            </a:r>
            <a:r>
              <a:rPr lang="en-US" dirty="0" err="1" smtClean="0"/>
              <a:t>GETD_Inso_clear_Reader</a:t>
            </a:r>
            <a:r>
              <a:rPr lang="en-US" dirty="0" smtClean="0"/>
              <a:t>(string </a:t>
            </a:r>
            <a:r>
              <a:rPr lang="en-US" dirty="0" err="1" smtClean="0"/>
              <a:t>inputfn</a:t>
            </a:r>
            <a:r>
              <a:rPr lang="en-US" dirty="0" smtClean="0"/>
              <a:t>, float* </a:t>
            </a:r>
            <a:r>
              <a:rPr lang="en-US" dirty="0" err="1" smtClean="0"/>
              <a:t>inso_clear</a:t>
            </a:r>
            <a:r>
              <a:rPr lang="en-US" dirty="0" smtClean="0"/>
              <a:t>)</a:t>
            </a:r>
          </a:p>
          <a:p>
            <a:pPr lvl="0">
              <a:defRPr/>
            </a:pPr>
            <a:r>
              <a:rPr lang="en-US" dirty="0" smtClean="0"/>
              <a:t>Test Sequence</a:t>
            </a:r>
          </a:p>
          <a:p>
            <a:pPr lvl="1">
              <a:defRPr/>
            </a:pPr>
            <a:r>
              <a:rPr lang="en-US" dirty="0" smtClean="0"/>
              <a:t>Output clear sky insolation map</a:t>
            </a:r>
          </a:p>
          <a:p>
            <a:pPr lvl="1">
              <a:defRPr/>
            </a:pPr>
            <a:r>
              <a:rPr lang="en-US" dirty="0" smtClean="0"/>
              <a:t>Test output spatial pattern and the file size (coverage &amp; resolution)</a:t>
            </a:r>
          </a:p>
          <a:p>
            <a:pPr lvl="1">
              <a:defRPr/>
            </a:pPr>
            <a:r>
              <a:rPr lang="en-US" dirty="0" smtClean="0"/>
              <a:t>Error control (Format error, missing file…)</a:t>
            </a:r>
          </a:p>
          <a:p>
            <a:pPr lvl="1">
              <a:defRPr/>
            </a:pPr>
            <a:r>
              <a:rPr lang="en-US" dirty="0" smtClean="0"/>
              <a:t>Record the status of process (success or failure) in log file </a:t>
            </a:r>
            <a:endParaRPr lang="en-US"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792162"/>
          </a:xfrm>
        </p:spPr>
        <p:txBody>
          <a:bodyPr>
            <a:normAutofit/>
          </a:bodyPr>
          <a:lstStyle/>
          <a:p>
            <a:r>
              <a:rPr lang="en-US" sz="4000" dirty="0" err="1" smtClean="0"/>
              <a:t>Albedo</a:t>
            </a:r>
            <a:r>
              <a:rPr lang="en-US" sz="4000" dirty="0" smtClean="0"/>
              <a:t> Processor (AP)</a:t>
            </a:r>
            <a:endParaRPr lang="en-US" sz="4000" dirty="0"/>
          </a:p>
        </p:txBody>
      </p:sp>
      <p:sp>
        <p:nvSpPr>
          <p:cNvPr id="3" name="Content Placeholder 2"/>
          <p:cNvSpPr>
            <a:spLocks noGrp="1"/>
          </p:cNvSpPr>
          <p:nvPr>
            <p:ph idx="1"/>
          </p:nvPr>
        </p:nvSpPr>
        <p:spPr>
          <a:xfrm>
            <a:off x="457200" y="1219200"/>
            <a:ext cx="8458200" cy="5181600"/>
          </a:xfrm>
        </p:spPr>
        <p:txBody>
          <a:bodyPr>
            <a:normAutofit fontScale="92500" lnSpcReduction="10000"/>
          </a:bodyPr>
          <a:lstStyle/>
          <a:p>
            <a:r>
              <a:rPr lang="en-US" dirty="0" smtClean="0"/>
              <a:t>Purpose: Read the Albedo map and extract the information for the ALEXI domain. </a:t>
            </a:r>
          </a:p>
          <a:p>
            <a:pPr lvl="0">
              <a:defRPr/>
            </a:pPr>
            <a:r>
              <a:rPr lang="en-US" dirty="0" smtClean="0"/>
              <a:t>Program</a:t>
            </a:r>
          </a:p>
          <a:p>
            <a:pPr lvl="1">
              <a:defRPr/>
            </a:pPr>
            <a:r>
              <a:rPr lang="en-US" dirty="0" smtClean="0"/>
              <a:t>Program </a:t>
            </a:r>
            <a:r>
              <a:rPr lang="en-US" dirty="0" err="1" smtClean="0"/>
              <a:t>GETD_Albedo_Reader</a:t>
            </a:r>
            <a:r>
              <a:rPr lang="en-US" dirty="0" smtClean="0"/>
              <a:t> (string </a:t>
            </a:r>
            <a:r>
              <a:rPr lang="en-US" dirty="0" err="1" smtClean="0"/>
              <a:t>inputfn</a:t>
            </a:r>
            <a:r>
              <a:rPr lang="en-US" dirty="0" smtClean="0"/>
              <a:t>, float* alb)</a:t>
            </a:r>
          </a:p>
          <a:p>
            <a:pPr lvl="0">
              <a:defRPr/>
            </a:pPr>
            <a:r>
              <a:rPr lang="en-US" dirty="0" smtClean="0"/>
              <a:t>Test Sequence</a:t>
            </a:r>
          </a:p>
          <a:p>
            <a:pPr lvl="1">
              <a:defRPr/>
            </a:pPr>
            <a:r>
              <a:rPr lang="en-US" dirty="0" smtClean="0"/>
              <a:t>Output albedo map</a:t>
            </a:r>
          </a:p>
          <a:p>
            <a:pPr lvl="1">
              <a:defRPr/>
            </a:pPr>
            <a:r>
              <a:rPr lang="en-US" dirty="0" smtClean="0"/>
              <a:t>Test output spatial pattern and the file size (coverage &amp; resolution)</a:t>
            </a:r>
          </a:p>
          <a:p>
            <a:pPr lvl="1">
              <a:defRPr/>
            </a:pPr>
            <a:r>
              <a:rPr lang="en-US" dirty="0" smtClean="0"/>
              <a:t>Error control (Format error, missing file…)</a:t>
            </a:r>
          </a:p>
          <a:p>
            <a:pPr lvl="1">
              <a:defRPr/>
            </a:pPr>
            <a:r>
              <a:rPr lang="en-US" dirty="0" smtClean="0"/>
              <a:t>Record the status of process (success or failure) in log file</a:t>
            </a:r>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smtClean="0"/>
              <a:t>Regional Inputs Processor (RIP)</a:t>
            </a:r>
            <a:endParaRPr lang="en-US" sz="4000" dirty="0"/>
          </a:p>
        </p:txBody>
      </p:sp>
      <p:sp>
        <p:nvSpPr>
          <p:cNvPr id="3" name="Content Placeholder 2"/>
          <p:cNvSpPr>
            <a:spLocks noGrp="1"/>
          </p:cNvSpPr>
          <p:nvPr>
            <p:ph idx="1"/>
          </p:nvPr>
        </p:nvSpPr>
        <p:spPr>
          <a:xfrm>
            <a:off x="228600" y="1066800"/>
            <a:ext cx="8610600" cy="2438400"/>
          </a:xfrm>
        </p:spPr>
        <p:txBody>
          <a:bodyPr>
            <a:normAutofit/>
          </a:bodyPr>
          <a:lstStyle/>
          <a:p>
            <a:r>
              <a:rPr lang="en-US" sz="3000" dirty="0" smtClean="0"/>
              <a:t>Purpose: Read all the input variables required in ALEXI model at single pixel from all the input data sets</a:t>
            </a:r>
          </a:p>
          <a:p>
            <a:r>
              <a:rPr lang="en-US" sz="3000" dirty="0" smtClean="0"/>
              <a:t>Program: </a:t>
            </a:r>
            <a:r>
              <a:rPr lang="en-US" sz="3000" dirty="0" err="1" smtClean="0"/>
              <a:t>GETD_set_RIP</a:t>
            </a:r>
            <a:r>
              <a:rPr lang="en-US" sz="3000" dirty="0" smtClean="0"/>
              <a:t>()</a:t>
            </a:r>
          </a:p>
          <a:p>
            <a:pPr>
              <a:buNone/>
            </a:pPr>
            <a:endParaRPr lang="en-US" dirty="0" smtClean="0">
              <a:solidFill>
                <a:srgbClr val="FF0000"/>
              </a:solidFill>
            </a:endParaRPr>
          </a:p>
          <a:p>
            <a:endParaRPr lang="en-US" dirty="0" smtClean="0"/>
          </a:p>
          <a:p>
            <a:endParaRPr lang="en-US" dirty="0" smtClean="0"/>
          </a:p>
        </p:txBody>
      </p:sp>
      <p:pic>
        <p:nvPicPr>
          <p:cNvPr id="5" name="Picture 4"/>
          <p:cNvPicPr/>
          <p:nvPr/>
        </p:nvPicPr>
        <p:blipFill>
          <a:blip r:embed="rId2" cstate="print"/>
          <a:srcRect/>
          <a:stretch>
            <a:fillRect/>
          </a:stretch>
        </p:blipFill>
        <p:spPr bwMode="auto">
          <a:xfrm>
            <a:off x="685800" y="4343400"/>
            <a:ext cx="990600" cy="7620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57200" y="3532159"/>
            <a:ext cx="914400" cy="735041"/>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1524000" y="5943600"/>
            <a:ext cx="914400" cy="735041"/>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1143000" y="5132359"/>
            <a:ext cx="914400" cy="735041"/>
          </a:xfrm>
          <a:prstGeom prst="rect">
            <a:avLst/>
          </a:prstGeom>
          <a:noFill/>
          <a:ln w="9525">
            <a:noFill/>
            <a:miter lim="800000"/>
            <a:headEnd/>
            <a:tailEnd/>
          </a:ln>
        </p:spPr>
      </p:pic>
      <p:sp>
        <p:nvSpPr>
          <p:cNvPr id="11" name="Right Brace 10"/>
          <p:cNvSpPr/>
          <p:nvPr/>
        </p:nvSpPr>
        <p:spPr>
          <a:xfrm>
            <a:off x="2514600" y="3886200"/>
            <a:ext cx="762000" cy="259080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lowchart: Multidocument 11"/>
          <p:cNvSpPr/>
          <p:nvPr/>
        </p:nvSpPr>
        <p:spPr>
          <a:xfrm>
            <a:off x="3505200" y="3032125"/>
            <a:ext cx="4876800" cy="3733800"/>
          </a:xfrm>
          <a:prstGeom prst="flowChartMultidocumen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p:cNvGraphicFramePr>
            <a:graphicFrameLocks noGrp="1"/>
          </p:cNvGraphicFramePr>
          <p:nvPr/>
        </p:nvGraphicFramePr>
        <p:xfrm>
          <a:off x="3733800" y="3794125"/>
          <a:ext cx="3048000" cy="2316480"/>
        </p:xfrm>
        <a:graphic>
          <a:graphicData uri="http://schemas.openxmlformats.org/drawingml/2006/table">
            <a:tbl>
              <a:tblPr firstRow="1" bandRow="1">
                <a:tableStyleId>{5940675A-B579-460E-94D1-54222C63F5DA}</a:tableStyleId>
              </a:tblPr>
              <a:tblGrid>
                <a:gridCol w="1108363"/>
                <a:gridCol w="923637"/>
                <a:gridCol w="1016000"/>
              </a:tblGrid>
              <a:tr h="220610">
                <a:tc>
                  <a:txBody>
                    <a:bodyPr/>
                    <a:lstStyle/>
                    <a:p>
                      <a:r>
                        <a:rPr lang="en-US" sz="1100" dirty="0" smtClean="0"/>
                        <a:t>ALEXI loc</a:t>
                      </a:r>
                      <a:endParaRPr lang="en-US" sz="1100" dirty="0"/>
                    </a:p>
                  </a:txBody>
                  <a:tcPr>
                    <a:solidFill>
                      <a:schemeClr val="accent6">
                        <a:lumMod val="40000"/>
                        <a:lumOff val="60000"/>
                      </a:schemeClr>
                    </a:solidFill>
                  </a:tcPr>
                </a:tc>
                <a:tc>
                  <a:txBody>
                    <a:bodyPr/>
                    <a:lstStyle/>
                    <a:p>
                      <a:r>
                        <a:rPr lang="en-US" sz="1100" dirty="0" smtClean="0"/>
                        <a:t>-90.05</a:t>
                      </a:r>
                      <a:endParaRPr lang="en-US" sz="1100" dirty="0"/>
                    </a:p>
                  </a:txBody>
                  <a:tcPr>
                    <a:solidFill>
                      <a:schemeClr val="accent6">
                        <a:lumMod val="40000"/>
                        <a:lumOff val="60000"/>
                      </a:schemeClr>
                    </a:solidFill>
                  </a:tcPr>
                </a:tc>
                <a:tc>
                  <a:txBody>
                    <a:bodyPr/>
                    <a:lstStyle/>
                    <a:p>
                      <a:r>
                        <a:rPr lang="en-US" sz="1100" dirty="0" smtClean="0"/>
                        <a:t>36.15</a:t>
                      </a:r>
                      <a:endParaRPr lang="en-US" sz="1100" dirty="0"/>
                    </a:p>
                  </a:txBody>
                  <a:tcPr>
                    <a:solidFill>
                      <a:schemeClr val="accent6">
                        <a:lumMod val="40000"/>
                        <a:lumOff val="60000"/>
                      </a:schemeClr>
                    </a:solidFill>
                  </a:tcPr>
                </a:tc>
              </a:tr>
              <a:tr h="220610">
                <a:tc>
                  <a:txBody>
                    <a:bodyPr/>
                    <a:lstStyle/>
                    <a:p>
                      <a:r>
                        <a:rPr lang="en-US" sz="1100" dirty="0" smtClean="0"/>
                        <a:t>Date</a:t>
                      </a:r>
                      <a:endParaRPr lang="en-US" sz="1100" dirty="0"/>
                    </a:p>
                  </a:txBody>
                  <a:tcPr>
                    <a:solidFill>
                      <a:schemeClr val="accent6">
                        <a:lumMod val="40000"/>
                        <a:lumOff val="60000"/>
                      </a:schemeClr>
                    </a:solidFill>
                  </a:tcPr>
                </a:tc>
                <a:tc>
                  <a:txBody>
                    <a:bodyPr/>
                    <a:lstStyle/>
                    <a:p>
                      <a:r>
                        <a:rPr lang="en-US" sz="1100" dirty="0" smtClean="0"/>
                        <a:t>2013</a:t>
                      </a:r>
                      <a:endParaRPr lang="en-US" sz="1100" dirty="0"/>
                    </a:p>
                  </a:txBody>
                  <a:tcPr>
                    <a:solidFill>
                      <a:schemeClr val="accent6">
                        <a:lumMod val="40000"/>
                        <a:lumOff val="60000"/>
                      </a:schemeClr>
                    </a:solidFill>
                  </a:tcPr>
                </a:tc>
                <a:tc>
                  <a:txBody>
                    <a:bodyPr/>
                    <a:lstStyle/>
                    <a:p>
                      <a:r>
                        <a:rPr lang="en-US" sz="1100" dirty="0" smtClean="0"/>
                        <a:t>183</a:t>
                      </a:r>
                      <a:endParaRPr lang="en-US" sz="1100" dirty="0"/>
                    </a:p>
                  </a:txBody>
                  <a:tcPr>
                    <a:solidFill>
                      <a:schemeClr val="accent6">
                        <a:lumMod val="40000"/>
                        <a:lumOff val="60000"/>
                      </a:schemeClr>
                    </a:solidFill>
                  </a:tcPr>
                </a:tc>
              </a:tr>
              <a:tr h="220610">
                <a:tc>
                  <a:txBody>
                    <a:bodyPr/>
                    <a:lstStyle/>
                    <a:p>
                      <a:r>
                        <a:rPr lang="en-US" sz="1100" dirty="0" smtClean="0"/>
                        <a:t>Vegetation</a:t>
                      </a:r>
                      <a:endParaRPr lang="en-US" sz="1100" dirty="0"/>
                    </a:p>
                  </a:txBody>
                  <a:tcPr>
                    <a:solidFill>
                      <a:schemeClr val="accent6">
                        <a:lumMod val="40000"/>
                        <a:lumOff val="60000"/>
                      </a:schemeClr>
                    </a:solidFill>
                  </a:tcPr>
                </a:tc>
                <a:tc>
                  <a:txBody>
                    <a:bodyPr/>
                    <a:lstStyle/>
                    <a:p>
                      <a:r>
                        <a:rPr lang="en-US" sz="1100" dirty="0" smtClean="0"/>
                        <a:t>1.69</a:t>
                      </a:r>
                      <a:endParaRPr lang="en-US" sz="1100" dirty="0"/>
                    </a:p>
                  </a:txBody>
                  <a:tcPr>
                    <a:solidFill>
                      <a:schemeClr val="accent6">
                        <a:lumMod val="40000"/>
                        <a:lumOff val="60000"/>
                      </a:schemeClr>
                    </a:solidFill>
                  </a:tcPr>
                </a:tc>
                <a:tc>
                  <a:txBody>
                    <a:bodyPr/>
                    <a:lstStyle/>
                    <a:p>
                      <a:endParaRPr lang="en-US" sz="1100"/>
                    </a:p>
                  </a:txBody>
                  <a:tcPr>
                    <a:solidFill>
                      <a:schemeClr val="accent6">
                        <a:lumMod val="40000"/>
                        <a:lumOff val="60000"/>
                      </a:schemeClr>
                    </a:solidFill>
                  </a:tcPr>
                </a:tc>
              </a:tr>
              <a:tr h="375037">
                <a:tc>
                  <a:txBody>
                    <a:bodyPr/>
                    <a:lstStyle/>
                    <a:p>
                      <a:r>
                        <a:rPr lang="en-US" sz="1100" dirty="0" smtClean="0"/>
                        <a:t>GOES view angel</a:t>
                      </a:r>
                      <a:endParaRPr lang="en-US" sz="1100" dirty="0"/>
                    </a:p>
                  </a:txBody>
                  <a:tcPr>
                    <a:solidFill>
                      <a:schemeClr val="accent6">
                        <a:lumMod val="40000"/>
                        <a:lumOff val="60000"/>
                      </a:schemeClr>
                    </a:solidFill>
                  </a:tcPr>
                </a:tc>
                <a:tc>
                  <a:txBody>
                    <a:bodyPr/>
                    <a:lstStyle/>
                    <a:p>
                      <a:r>
                        <a:rPr lang="en-US" sz="1100" dirty="0" smtClean="0"/>
                        <a:t>41.26</a:t>
                      </a:r>
                      <a:endParaRPr lang="en-US" sz="1100" dirty="0"/>
                    </a:p>
                  </a:txBody>
                  <a:tcPr>
                    <a:solidFill>
                      <a:schemeClr val="accent6">
                        <a:lumMod val="40000"/>
                        <a:lumOff val="60000"/>
                      </a:schemeClr>
                    </a:solidFill>
                  </a:tcPr>
                </a:tc>
                <a:tc>
                  <a:txBody>
                    <a:bodyPr/>
                    <a:lstStyle/>
                    <a:p>
                      <a:endParaRPr lang="en-US" sz="1100"/>
                    </a:p>
                  </a:txBody>
                  <a:tcPr>
                    <a:solidFill>
                      <a:schemeClr val="accent6">
                        <a:lumMod val="40000"/>
                        <a:lumOff val="60000"/>
                      </a:schemeClr>
                    </a:solidFill>
                  </a:tcPr>
                </a:tc>
              </a:tr>
              <a:tr h="375037">
                <a:tc>
                  <a:txBody>
                    <a:bodyPr/>
                    <a:lstStyle/>
                    <a:p>
                      <a:r>
                        <a:rPr lang="en-US" sz="1100" dirty="0" err="1" smtClean="0"/>
                        <a:t>Obs</a:t>
                      </a:r>
                      <a:r>
                        <a:rPr lang="en-US" sz="1100" dirty="0" smtClean="0"/>
                        <a:t> time 1 and 2 (UTC)</a:t>
                      </a:r>
                      <a:endParaRPr lang="en-US" sz="1100" dirty="0"/>
                    </a:p>
                  </a:txBody>
                  <a:tcPr>
                    <a:solidFill>
                      <a:schemeClr val="accent6">
                        <a:lumMod val="40000"/>
                        <a:lumOff val="60000"/>
                      </a:schemeClr>
                    </a:solidFill>
                  </a:tcPr>
                </a:tc>
                <a:tc>
                  <a:txBody>
                    <a:bodyPr/>
                    <a:lstStyle/>
                    <a:p>
                      <a:r>
                        <a:rPr lang="en-US" sz="1100" dirty="0" smtClean="0"/>
                        <a:t>12.42</a:t>
                      </a:r>
                      <a:endParaRPr lang="en-US" sz="1100" dirty="0"/>
                    </a:p>
                  </a:txBody>
                  <a:tcPr>
                    <a:solidFill>
                      <a:schemeClr val="accent6">
                        <a:lumMod val="40000"/>
                        <a:lumOff val="60000"/>
                      </a:schemeClr>
                    </a:solidFill>
                  </a:tcPr>
                </a:tc>
                <a:tc>
                  <a:txBody>
                    <a:bodyPr/>
                    <a:lstStyle/>
                    <a:p>
                      <a:r>
                        <a:rPr lang="en-US" sz="1100" dirty="0" smtClean="0"/>
                        <a:t>16.42</a:t>
                      </a:r>
                      <a:endParaRPr lang="en-US" sz="1100" dirty="0"/>
                    </a:p>
                  </a:txBody>
                  <a:tcPr>
                    <a:solidFill>
                      <a:schemeClr val="accent6">
                        <a:lumMod val="40000"/>
                        <a:lumOff val="60000"/>
                      </a:schemeClr>
                    </a:solidFill>
                  </a:tcPr>
                </a:tc>
              </a:tr>
              <a:tr h="375037">
                <a:tc>
                  <a:txBody>
                    <a:bodyPr/>
                    <a:lstStyle/>
                    <a:p>
                      <a:r>
                        <a:rPr lang="en-US" sz="1100" dirty="0" smtClean="0"/>
                        <a:t>Brightness temperature</a:t>
                      </a:r>
                      <a:endParaRPr lang="en-US" sz="1100" dirty="0"/>
                    </a:p>
                  </a:txBody>
                  <a:tcPr>
                    <a:solidFill>
                      <a:schemeClr val="accent6">
                        <a:lumMod val="40000"/>
                        <a:lumOff val="60000"/>
                      </a:schemeClr>
                    </a:solidFill>
                  </a:tcPr>
                </a:tc>
                <a:tc>
                  <a:txBody>
                    <a:bodyPr/>
                    <a:lstStyle/>
                    <a:p>
                      <a:r>
                        <a:rPr lang="en-US" sz="1100" dirty="0" smtClean="0"/>
                        <a:t>19.37</a:t>
                      </a:r>
                      <a:endParaRPr lang="en-US" sz="1100" dirty="0"/>
                    </a:p>
                  </a:txBody>
                  <a:tcPr>
                    <a:solidFill>
                      <a:schemeClr val="accent6">
                        <a:lumMod val="40000"/>
                        <a:lumOff val="60000"/>
                      </a:schemeClr>
                    </a:solidFill>
                  </a:tcPr>
                </a:tc>
                <a:tc>
                  <a:txBody>
                    <a:bodyPr/>
                    <a:lstStyle/>
                    <a:p>
                      <a:r>
                        <a:rPr lang="en-US" sz="1100" dirty="0" smtClean="0"/>
                        <a:t>29.55</a:t>
                      </a:r>
                      <a:endParaRPr lang="en-US" sz="1100" dirty="0"/>
                    </a:p>
                  </a:txBody>
                  <a:tcPr>
                    <a:solidFill>
                      <a:schemeClr val="accent6">
                        <a:lumMod val="40000"/>
                        <a:lumOff val="60000"/>
                      </a:schemeClr>
                    </a:solidFill>
                  </a:tcPr>
                </a:tc>
              </a:tr>
              <a:tr h="220610">
                <a:tc>
                  <a:txBody>
                    <a:bodyPr/>
                    <a:lstStyle/>
                    <a:p>
                      <a:r>
                        <a:rPr lang="en-US" sz="1100" dirty="0" smtClean="0"/>
                        <a:t>…</a:t>
                      </a:r>
                      <a:endParaRPr lang="en-US" sz="1100" dirty="0"/>
                    </a:p>
                  </a:txBody>
                  <a:tcPr>
                    <a:solidFill>
                      <a:schemeClr val="accent6">
                        <a:lumMod val="40000"/>
                        <a:lumOff val="60000"/>
                      </a:schemeClr>
                    </a:solidFill>
                  </a:tcPr>
                </a:tc>
                <a:tc>
                  <a:txBody>
                    <a:bodyPr/>
                    <a:lstStyle/>
                    <a:p>
                      <a:r>
                        <a:rPr lang="en-US" sz="1100" dirty="0" smtClean="0"/>
                        <a:t>…</a:t>
                      </a:r>
                      <a:endParaRPr lang="en-US" sz="1100" dirty="0"/>
                    </a:p>
                  </a:txBody>
                  <a:tcPr>
                    <a:solidFill>
                      <a:schemeClr val="accent6">
                        <a:lumMod val="40000"/>
                        <a:lumOff val="60000"/>
                      </a:schemeClr>
                    </a:solidFill>
                  </a:tcPr>
                </a:tc>
                <a:tc>
                  <a:txBody>
                    <a:bodyPr/>
                    <a:lstStyle/>
                    <a:p>
                      <a:r>
                        <a:rPr lang="en-US" sz="1100" dirty="0" smtClean="0"/>
                        <a:t>…</a:t>
                      </a:r>
                      <a:endParaRPr lang="en-US" sz="1100" dirty="0"/>
                    </a:p>
                  </a:txBody>
                  <a:tcPr>
                    <a:solidFill>
                      <a:schemeClr val="accent6">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Description of Requirement Slides</a:t>
            </a:r>
            <a:endParaRPr lang="en-US" dirty="0"/>
          </a:p>
        </p:txBody>
      </p:sp>
      <p:sp>
        <p:nvSpPr>
          <p:cNvPr id="3" name="Text Placeholder 2"/>
          <p:cNvSpPr>
            <a:spLocks noGrp="1"/>
          </p:cNvSpPr>
          <p:nvPr>
            <p:ph type="body" idx="1"/>
          </p:nvPr>
        </p:nvSpPr>
        <p:spPr/>
        <p:txBody>
          <a:bodyPr>
            <a:normAutofit lnSpcReduction="10000"/>
          </a:bodyPr>
          <a:lstStyle/>
          <a:p>
            <a:r>
              <a:rPr lang="en-US" dirty="0" smtClean="0"/>
              <a:t>All GET-D Project requirements are presented in this section.</a:t>
            </a:r>
          </a:p>
          <a:p>
            <a:endParaRPr lang="en-US" dirty="0" smtClean="0"/>
          </a:p>
          <a:p>
            <a:r>
              <a:rPr lang="en-US" dirty="0" smtClean="0"/>
              <a:t>All GET-D Project requirements are documented in a single RAD located in the project repository at:</a:t>
            </a:r>
            <a:endParaRPr lang="en-US" dirty="0" smtClean="0">
              <a:solidFill>
                <a:srgbClr val="FF8A3B"/>
              </a:solidFill>
            </a:endParaRPr>
          </a:p>
          <a:p>
            <a:endParaRPr lang="en-US" dirty="0" smtClean="0"/>
          </a:p>
          <a:p>
            <a:r>
              <a:rPr lang="en-US" dirty="0" smtClean="0"/>
              <a:t>Basic requirements are shown in all </a:t>
            </a:r>
            <a:r>
              <a:rPr lang="en-US" b="1" dirty="0" smtClean="0">
                <a:solidFill>
                  <a:srgbClr val="6600CC"/>
                </a:solidFill>
              </a:rPr>
              <a:t>purple</a:t>
            </a:r>
            <a:r>
              <a:rPr lang="en-US" dirty="0" smtClean="0"/>
              <a:t> text on a single slide.</a:t>
            </a:r>
          </a:p>
          <a:p>
            <a:endParaRPr lang="en-US" dirty="0" smtClean="0"/>
          </a:p>
          <a:p>
            <a:r>
              <a:rPr lang="en-US" dirty="0" smtClean="0"/>
              <a:t>Requirements which have been updated/added since the last review are in </a:t>
            </a:r>
            <a:r>
              <a:rPr lang="en-US" dirty="0" smtClean="0">
                <a:solidFill>
                  <a:srgbClr val="0BC53C"/>
                </a:solidFill>
              </a:rPr>
              <a:t>green</a:t>
            </a:r>
            <a:r>
              <a:rPr lang="en-US" dirty="0" smtClean="0"/>
              <a:t>.</a:t>
            </a:r>
          </a:p>
          <a:p>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smtClean="0"/>
              <a:t>ALEXI Point Model (APM)</a:t>
            </a:r>
            <a:endParaRPr lang="en-US" sz="4000" dirty="0"/>
          </a:p>
        </p:txBody>
      </p:sp>
      <p:sp>
        <p:nvSpPr>
          <p:cNvPr id="3" name="Content Placeholder 2"/>
          <p:cNvSpPr>
            <a:spLocks noGrp="1"/>
          </p:cNvSpPr>
          <p:nvPr>
            <p:ph idx="1"/>
          </p:nvPr>
        </p:nvSpPr>
        <p:spPr>
          <a:xfrm>
            <a:off x="304800" y="1143000"/>
            <a:ext cx="8686800" cy="1219200"/>
          </a:xfrm>
        </p:spPr>
        <p:txBody>
          <a:bodyPr>
            <a:normAutofit fontScale="92500"/>
          </a:bodyPr>
          <a:lstStyle/>
          <a:p>
            <a:r>
              <a:rPr lang="en-US" dirty="0" smtClean="0"/>
              <a:t>Purpose: Run ALEXI at single pixel where all the input variables are valid and outputs ALEXI retrievals</a:t>
            </a:r>
          </a:p>
          <a:p>
            <a:endParaRPr lang="en-US" dirty="0" smtClean="0"/>
          </a:p>
          <a:p>
            <a:endParaRPr lang="en-US" dirty="0"/>
          </a:p>
        </p:txBody>
      </p:sp>
      <p:graphicFrame>
        <p:nvGraphicFramePr>
          <p:cNvPr id="7" name="Table 6"/>
          <p:cNvGraphicFramePr>
            <a:graphicFrameLocks noGrp="1"/>
          </p:cNvGraphicFramePr>
          <p:nvPr/>
        </p:nvGraphicFramePr>
        <p:xfrm>
          <a:off x="5638800" y="2611702"/>
          <a:ext cx="3352800" cy="3179498"/>
        </p:xfrm>
        <a:graphic>
          <a:graphicData uri="http://schemas.openxmlformats.org/drawingml/2006/table">
            <a:tbl>
              <a:tblPr firstRow="1" bandRow="1">
                <a:tableStyleId>{5940675A-B579-460E-94D1-54222C63F5DA}</a:tableStyleId>
              </a:tblPr>
              <a:tblGrid>
                <a:gridCol w="3352800"/>
              </a:tblGrid>
              <a:tr h="494317">
                <a:tc>
                  <a:txBody>
                    <a:bodyPr/>
                    <a:lstStyle/>
                    <a:p>
                      <a:pPr algn="ctr"/>
                      <a:r>
                        <a:rPr lang="en-US" sz="2000" b="1" dirty="0" smtClean="0"/>
                        <a:t>Inputs</a:t>
                      </a:r>
                      <a:endParaRPr lang="en-US" sz="2000" b="1" dirty="0"/>
                    </a:p>
                  </a:txBody>
                  <a:tcPr/>
                </a:tc>
              </a:tr>
              <a:tr h="2685181">
                <a:tc>
                  <a:txBody>
                    <a:bodyPr/>
                    <a:lstStyle/>
                    <a:p>
                      <a:r>
                        <a:rPr lang="en-US" sz="1400" dirty="0" smtClean="0"/>
                        <a:t>                      ALEXI run at :    -90.85    36.15</a:t>
                      </a:r>
                    </a:p>
                    <a:p>
                      <a:r>
                        <a:rPr lang="en-US" sz="1400" dirty="0" smtClean="0"/>
                        <a:t>                                       on :      2013       183</a:t>
                      </a:r>
                    </a:p>
                    <a:p>
                      <a:r>
                        <a:rPr lang="en-US" sz="1400" dirty="0" smtClean="0"/>
                        <a:t>        Vegetation  </a:t>
                      </a:r>
                      <a:r>
                        <a:rPr lang="en-US" sz="1400" dirty="0" err="1" smtClean="0"/>
                        <a:t>lai</a:t>
                      </a:r>
                      <a:r>
                        <a:rPr lang="en-US" sz="1400" dirty="0" smtClean="0"/>
                        <a:t>  NDVI:      1.69      1.00</a:t>
                      </a:r>
                    </a:p>
                    <a:p>
                      <a:r>
                        <a:rPr lang="en-US" sz="1400" dirty="0" smtClean="0"/>
                        <a:t>               GOES view angel:     41.26</a:t>
                      </a:r>
                    </a:p>
                    <a:p>
                      <a:r>
                        <a:rPr lang="en-US" sz="1400" dirty="0" smtClean="0"/>
                        <a:t>            UTC Time 1 and 2 :     12.42     16.42</a:t>
                      </a:r>
                    </a:p>
                    <a:p>
                      <a:r>
                        <a:rPr lang="en-US" sz="1400" dirty="0" smtClean="0"/>
                        <a:t>  GOES observed temp(k):     19.37     29.55</a:t>
                      </a:r>
                    </a:p>
                    <a:p>
                      <a:r>
                        <a:rPr lang="en-US" sz="1400" dirty="0" smtClean="0"/>
                        <a:t>    GOES observed </a:t>
                      </a:r>
                      <a:r>
                        <a:rPr lang="en-US" sz="1400" dirty="0" err="1" smtClean="0"/>
                        <a:t>sdn</a:t>
                      </a:r>
                      <a:r>
                        <a:rPr lang="en-US" sz="1400" dirty="0" smtClean="0"/>
                        <a:t>(k) :    196.37    843.93</a:t>
                      </a:r>
                    </a:p>
                    <a:p>
                      <a:r>
                        <a:rPr lang="en-US" sz="1400" dirty="0" smtClean="0"/>
                        <a:t>        Long wave down(w):    348.68    387.09</a:t>
                      </a:r>
                    </a:p>
                    <a:p>
                      <a:r>
                        <a:rPr lang="en-US" sz="1400" dirty="0" smtClean="0"/>
                        <a:t>    Wind speed (m-2 s-1) :      1.68      2.22</a:t>
                      </a:r>
                    </a:p>
                    <a:p>
                      <a:r>
                        <a:rPr lang="en-US" sz="1400" dirty="0" smtClean="0"/>
                        <a:t>          Air temperature(k):     17.21     23.40</a:t>
                      </a:r>
                    </a:p>
                    <a:p>
                      <a:r>
                        <a:rPr lang="en-US" sz="1400" dirty="0" smtClean="0"/>
                        <a:t>      Surface pressure(Pa) :    994.65    995.74</a:t>
                      </a:r>
                    </a:p>
                    <a:p>
                      <a:r>
                        <a:rPr lang="en-US" sz="1400" dirty="0" smtClean="0"/>
                        <a:t>……</a:t>
                      </a:r>
                      <a:endParaRPr lang="en-US" dirty="0"/>
                    </a:p>
                  </a:txBody>
                  <a:tcPr/>
                </a:tc>
              </a:tr>
            </a:tbl>
          </a:graphicData>
        </a:graphic>
      </p:graphicFrame>
      <p:sp>
        <p:nvSpPr>
          <p:cNvPr id="6" name="Content Placeholder 2"/>
          <p:cNvSpPr txBox="1">
            <a:spLocks/>
          </p:cNvSpPr>
          <p:nvPr/>
        </p:nvSpPr>
        <p:spPr>
          <a:xfrm>
            <a:off x="228600" y="2209800"/>
            <a:ext cx="5486400" cy="4419600"/>
          </a:xfrm>
          <a:prstGeom prst="rect">
            <a:avLst/>
          </a:prstGeom>
        </p:spPr>
        <p:txBody>
          <a:bodyPr vert="horz" lIns="91440" tIns="45720" rIns="91440" bIns="45720" rtlCol="0">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Program</a:t>
            </a:r>
          </a:p>
          <a:p>
            <a:pPr marL="742950" lvl="1" indent="-285750">
              <a:spcBef>
                <a:spcPct val="20000"/>
              </a:spcBef>
              <a:defRPr/>
            </a:pPr>
            <a:r>
              <a:rPr lang="en-US" sz="2800" dirty="0" err="1" smtClean="0"/>
              <a:t>ALEXI_run_point</a:t>
            </a:r>
            <a:r>
              <a:rPr lang="en-US" sz="2800" dirty="0" smtClean="0"/>
              <a:t>(</a:t>
            </a:r>
            <a:r>
              <a:rPr lang="en-US" sz="2800" dirty="0" err="1" smtClean="0"/>
              <a:t>landcover_filename</a:t>
            </a:r>
            <a:r>
              <a:rPr lang="en-US" sz="2800" dirty="0" smtClean="0"/>
              <a:t>, </a:t>
            </a:r>
            <a:r>
              <a:rPr lang="en-US" sz="2800" dirty="0" err="1" smtClean="0"/>
              <a:t>indata_filename</a:t>
            </a:r>
            <a:r>
              <a:rPr lang="en-US" sz="2800" dirty="0" smtClean="0"/>
              <a:t>, </a:t>
            </a:r>
            <a:r>
              <a:rPr lang="en-US" sz="2800" dirty="0" err="1" smtClean="0"/>
              <a:t>run_mode</a:t>
            </a:r>
            <a:r>
              <a:rPr lang="en-US" sz="2800" dirty="0" smtClean="0"/>
              <a:t>,     </a:t>
            </a:r>
            <a:r>
              <a:rPr lang="en-US" sz="2800" dirty="0" err="1" smtClean="0"/>
              <a:t>input_flag</a:t>
            </a:r>
            <a:r>
              <a:rPr lang="en-US" sz="2800" dirty="0" smtClean="0"/>
              <a:t>, </a:t>
            </a:r>
            <a:r>
              <a:rPr lang="en-US" sz="2800" dirty="0" err="1" smtClean="0"/>
              <a:t>istate</a:t>
            </a:r>
            <a:r>
              <a:rPr lang="en-US" sz="2800" dirty="0" smtClean="0"/>
              <a:t>)</a:t>
            </a:r>
            <a:endParaRPr kumimoji="0" lang="en-US" sz="28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Test Sequence</a:t>
            </a:r>
          </a:p>
          <a:p>
            <a:pPr marL="742950" lvl="1" indent="-285750">
              <a:spcBef>
                <a:spcPct val="20000"/>
              </a:spcBef>
              <a:buFont typeface="Arial" pitchFamily="34" charset="0"/>
              <a:buChar cha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Output pixel</a:t>
            </a:r>
            <a:r>
              <a:rPr kumimoji="0" lang="en-US" sz="2800" b="0" i="0" u="none" strike="noStrike" kern="1200" cap="none" spc="0" normalizeH="0" noProof="0" dirty="0" smtClean="0">
                <a:ln>
                  <a:noFill/>
                </a:ln>
                <a:solidFill>
                  <a:schemeClr val="tx1"/>
                </a:solidFill>
                <a:effectLst/>
                <a:uLnTx/>
                <a:uFillTx/>
                <a:latin typeface="+mn-lt"/>
                <a:ea typeface="+mn-ea"/>
                <a:cs typeface="+mn-cs"/>
              </a:rPr>
              <a:t> ALEXI </a:t>
            </a:r>
            <a:r>
              <a:rPr lang="en-US" sz="2800" dirty="0" smtClean="0"/>
              <a:t>retrievals (Radiation RN, Sensible H, Soil heat flux G, Total ET, Soil ET, Canopy ET, P-M reference ET and short wave down SDN)</a:t>
            </a:r>
          </a:p>
          <a:p>
            <a:pPr marL="742950" lvl="1" indent="-285750">
              <a:spcBef>
                <a:spcPct val="20000"/>
              </a:spcBef>
              <a:buFont typeface="Arial" pitchFamily="34" charset="0"/>
              <a:buChar char="–"/>
            </a:pPr>
            <a:r>
              <a:rPr lang="en-US" sz="2800" dirty="0" smtClean="0"/>
              <a:t>Check the correctness of output values at several sample pixels</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Record the status of process (success or failure) in log file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53400" cy="1066800"/>
          </a:xfrm>
        </p:spPr>
        <p:txBody>
          <a:bodyPr>
            <a:normAutofit/>
          </a:bodyPr>
          <a:lstStyle/>
          <a:p>
            <a:r>
              <a:rPr lang="en-US" sz="4000" dirty="0" smtClean="0"/>
              <a:t>Regional Outputs Processor (ROP)</a:t>
            </a:r>
            <a:endParaRPr lang="en-US" sz="4000" dirty="0"/>
          </a:p>
        </p:txBody>
      </p:sp>
      <p:sp>
        <p:nvSpPr>
          <p:cNvPr id="3" name="Content Placeholder 2"/>
          <p:cNvSpPr>
            <a:spLocks noGrp="1"/>
          </p:cNvSpPr>
          <p:nvPr>
            <p:ph idx="1"/>
          </p:nvPr>
        </p:nvSpPr>
        <p:spPr>
          <a:xfrm>
            <a:off x="457200" y="1066800"/>
            <a:ext cx="8229600" cy="5638800"/>
          </a:xfrm>
        </p:spPr>
        <p:txBody>
          <a:bodyPr>
            <a:normAutofit fontScale="85000" lnSpcReduction="20000"/>
          </a:bodyPr>
          <a:lstStyle/>
          <a:p>
            <a:r>
              <a:rPr lang="en-US" dirty="0" smtClean="0"/>
              <a:t>Purpose: Calculate the daily ET and 2, 4, 8, 12 week composite ESI from ALEXI point outputs to the output buffer</a:t>
            </a:r>
          </a:p>
          <a:p>
            <a:pPr lvl="0">
              <a:defRPr/>
            </a:pPr>
            <a:r>
              <a:rPr lang="en-US" dirty="0" smtClean="0"/>
              <a:t>Program</a:t>
            </a:r>
          </a:p>
          <a:p>
            <a:pPr lvl="1">
              <a:defRPr/>
            </a:pPr>
            <a:r>
              <a:rPr lang="en-US" dirty="0" smtClean="0"/>
              <a:t> </a:t>
            </a:r>
            <a:r>
              <a:rPr lang="en-US" dirty="0" err="1" smtClean="0"/>
              <a:t>GETD_ALEXI_run_region</a:t>
            </a:r>
            <a:r>
              <a:rPr lang="en-US" dirty="0" smtClean="0"/>
              <a:t>()</a:t>
            </a:r>
          </a:p>
          <a:p>
            <a:pPr lvl="0">
              <a:defRPr/>
            </a:pPr>
            <a:r>
              <a:rPr lang="en-US" dirty="0" smtClean="0"/>
              <a:t>Test Sequence</a:t>
            </a:r>
          </a:p>
          <a:p>
            <a:pPr lvl="1"/>
            <a:r>
              <a:rPr lang="en-US" dirty="0" smtClean="0"/>
              <a:t>Output Daily ET (ET.bin, ET_QC.bin). </a:t>
            </a:r>
          </a:p>
          <a:p>
            <a:pPr lvl="1"/>
            <a:r>
              <a:rPr lang="en-US" dirty="0" smtClean="0"/>
              <a:t>Output ESI composites (ESI_*</a:t>
            </a:r>
            <a:r>
              <a:rPr lang="en-US" dirty="0" err="1" smtClean="0"/>
              <a:t>week.bin</a:t>
            </a:r>
            <a:r>
              <a:rPr lang="en-US" dirty="0" smtClean="0"/>
              <a:t>, ESI_*</a:t>
            </a:r>
            <a:r>
              <a:rPr lang="en-US" dirty="0" err="1" smtClean="0"/>
              <a:t>week_QC.bin</a:t>
            </a:r>
            <a:r>
              <a:rPr lang="en-US" dirty="0" smtClean="0"/>
              <a:t>).</a:t>
            </a:r>
          </a:p>
          <a:p>
            <a:pPr lvl="1"/>
            <a:r>
              <a:rPr lang="en-US" dirty="0" smtClean="0"/>
              <a:t>Output daily radiances and fluxes (SD, SNET, LWDN, LWUP, H, G)</a:t>
            </a:r>
          </a:p>
          <a:p>
            <a:pPr lvl="1"/>
            <a:r>
              <a:rPr lang="en-US" dirty="0" smtClean="0"/>
              <a:t>Test output spatial pattern and the file size (coverage &amp; resolution)</a:t>
            </a:r>
          </a:p>
          <a:p>
            <a:pPr lvl="1"/>
            <a:r>
              <a:rPr lang="en-US" dirty="0" smtClean="0"/>
              <a:t>Check the correctness of output values at several sample pixels</a:t>
            </a:r>
          </a:p>
          <a:p>
            <a:pPr lvl="1">
              <a:defRPr/>
            </a:pPr>
            <a:r>
              <a:rPr lang="en-US" dirty="0" smtClean="0"/>
              <a:t>Record the status of process (success or failure) in log file</a:t>
            </a:r>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smtClean="0"/>
              <a:t>Quality control flags (QCF)</a:t>
            </a:r>
            <a:endParaRPr lang="en-US" sz="4000" dirty="0"/>
          </a:p>
        </p:txBody>
      </p:sp>
      <p:sp>
        <p:nvSpPr>
          <p:cNvPr id="3" name="Content Placeholder 2"/>
          <p:cNvSpPr>
            <a:spLocks noGrp="1"/>
          </p:cNvSpPr>
          <p:nvPr>
            <p:ph idx="1"/>
          </p:nvPr>
        </p:nvSpPr>
        <p:spPr>
          <a:xfrm>
            <a:off x="228600" y="1447800"/>
            <a:ext cx="8763000" cy="3657600"/>
          </a:xfrm>
        </p:spPr>
        <p:txBody>
          <a:bodyPr>
            <a:normAutofit/>
          </a:bodyPr>
          <a:lstStyle/>
          <a:p>
            <a:pPr>
              <a:spcBef>
                <a:spcPts val="1200"/>
              </a:spcBef>
            </a:pPr>
            <a:r>
              <a:rPr lang="en-US" sz="2800" dirty="0" smtClean="0"/>
              <a:t>Purpose: Setup QCF for each pixel based on the quality of all the input variables and ALEXI retrievals</a:t>
            </a:r>
          </a:p>
          <a:p>
            <a:pPr lvl="0">
              <a:spcBef>
                <a:spcPts val="1200"/>
              </a:spcBef>
              <a:defRPr/>
            </a:pPr>
            <a:r>
              <a:rPr lang="en-US" sz="2800" dirty="0" smtClean="0"/>
              <a:t>Program: </a:t>
            </a:r>
            <a:r>
              <a:rPr lang="en-US" sz="2800" dirty="0" err="1" smtClean="0"/>
              <a:t>GETD_set_QCF</a:t>
            </a:r>
            <a:r>
              <a:rPr lang="en-US" sz="2800" dirty="0" smtClean="0"/>
              <a:t>()</a:t>
            </a:r>
          </a:p>
          <a:p>
            <a:pPr lvl="0">
              <a:spcBef>
                <a:spcPts val="1200"/>
              </a:spcBef>
              <a:defRPr/>
            </a:pPr>
            <a:r>
              <a:rPr lang="en-US" sz="2800" dirty="0" smtClean="0"/>
              <a:t>Test Sequence </a:t>
            </a:r>
          </a:p>
          <a:p>
            <a:pPr lvl="1">
              <a:spcBef>
                <a:spcPts val="1200"/>
              </a:spcBef>
              <a:defRPr/>
            </a:pPr>
            <a:r>
              <a:rPr lang="en-US" sz="2400" dirty="0" smtClean="0"/>
              <a:t>Output : pixel based QCF for ET and ESI</a:t>
            </a:r>
          </a:p>
          <a:p>
            <a:pPr lvl="1">
              <a:spcBef>
                <a:spcPts val="1200"/>
              </a:spcBef>
              <a:defRPr/>
            </a:pPr>
            <a:r>
              <a:rPr lang="en-US" sz="2400" dirty="0" smtClean="0"/>
              <a:t>Check the correctness of output values at several sample pixels</a:t>
            </a:r>
          </a:p>
          <a:p>
            <a:pPr lvl="1">
              <a:spcBef>
                <a:spcPts val="1200"/>
              </a:spcBef>
              <a:defRPr/>
            </a:pPr>
            <a:r>
              <a:rPr lang="en-US" sz="2400" dirty="0" smtClean="0"/>
              <a:t>Record the status of process (success or failure) in log file</a:t>
            </a:r>
          </a:p>
          <a:p>
            <a:endParaRPr lang="en-US" sz="2800"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77200" cy="792162"/>
          </a:xfrm>
        </p:spPr>
        <p:txBody>
          <a:bodyPr>
            <a:normAutofit/>
          </a:bodyPr>
          <a:lstStyle/>
          <a:p>
            <a:r>
              <a:rPr lang="en-US" sz="4000" dirty="0" smtClean="0"/>
              <a:t>Product Output Processor (POP)</a:t>
            </a:r>
            <a:endParaRPr lang="en-US" sz="4000" dirty="0"/>
          </a:p>
        </p:txBody>
      </p:sp>
      <p:sp>
        <p:nvSpPr>
          <p:cNvPr id="3" name="Content Placeholder 2"/>
          <p:cNvSpPr>
            <a:spLocks noGrp="1"/>
          </p:cNvSpPr>
          <p:nvPr>
            <p:ph idx="1"/>
          </p:nvPr>
        </p:nvSpPr>
        <p:spPr>
          <a:xfrm>
            <a:off x="457200" y="1143000"/>
            <a:ext cx="8229600" cy="5562600"/>
          </a:xfrm>
        </p:spPr>
        <p:txBody>
          <a:bodyPr>
            <a:normAutofit lnSpcReduction="10000"/>
          </a:bodyPr>
          <a:lstStyle/>
          <a:p>
            <a:r>
              <a:rPr lang="en-US" dirty="0" smtClean="0"/>
              <a:t>Purpose: Write the ET/ESI and QC information in the output buffer to desired output format</a:t>
            </a:r>
          </a:p>
          <a:p>
            <a:pPr lvl="0">
              <a:defRPr/>
            </a:pPr>
            <a:r>
              <a:rPr lang="en-US" dirty="0" smtClean="0"/>
              <a:t>Program</a:t>
            </a:r>
          </a:p>
          <a:p>
            <a:pPr lvl="1">
              <a:defRPr/>
            </a:pPr>
            <a:r>
              <a:rPr lang="en-US" dirty="0" smtClean="0"/>
              <a:t> </a:t>
            </a:r>
            <a:r>
              <a:rPr lang="en-US" dirty="0" err="1" smtClean="0"/>
              <a:t>GETD_pop</a:t>
            </a:r>
            <a:r>
              <a:rPr lang="en-US" dirty="0" smtClean="0"/>
              <a:t>()</a:t>
            </a:r>
          </a:p>
          <a:p>
            <a:pPr lvl="0">
              <a:defRPr/>
            </a:pPr>
            <a:r>
              <a:rPr lang="en-US" dirty="0" smtClean="0"/>
              <a:t>Test Sequence</a:t>
            </a:r>
          </a:p>
          <a:p>
            <a:pPr lvl="1"/>
            <a:r>
              <a:rPr lang="en-US" dirty="0" smtClean="0"/>
              <a:t>Convert ET/ESI maps in binary format to </a:t>
            </a:r>
            <a:r>
              <a:rPr lang="en-US" dirty="0" err="1" smtClean="0"/>
              <a:t>NetCDF</a:t>
            </a:r>
            <a:r>
              <a:rPr lang="en-US" dirty="0" smtClean="0"/>
              <a:t>, GRIB2 and PNG formats</a:t>
            </a:r>
          </a:p>
          <a:p>
            <a:pPr lvl="1"/>
            <a:r>
              <a:rPr lang="en-US" dirty="0" smtClean="0"/>
              <a:t> Open ET/ESI maps in </a:t>
            </a:r>
            <a:r>
              <a:rPr lang="en-US" dirty="0" err="1" smtClean="0"/>
              <a:t>NetCDF</a:t>
            </a:r>
            <a:r>
              <a:rPr lang="en-US" dirty="0" smtClean="0"/>
              <a:t>, GRIB2 and PNG in ENVI/</a:t>
            </a:r>
            <a:r>
              <a:rPr lang="en-US" dirty="0" err="1" smtClean="0"/>
              <a:t>PanolyWin</a:t>
            </a:r>
            <a:r>
              <a:rPr lang="en-US" dirty="0" smtClean="0"/>
              <a:t>/wgrib2 and compare with the original binary files </a:t>
            </a:r>
          </a:p>
          <a:p>
            <a:pPr lvl="1"/>
            <a:r>
              <a:rPr lang="en-US" dirty="0" smtClean="0"/>
              <a:t>Record the status of process (success or failure) in log file</a:t>
            </a:r>
            <a:endParaRPr 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539" name="Rectangle 3"/>
          <p:cNvSpPr>
            <a:spLocks noChangeArrowheads="1"/>
          </p:cNvSpPr>
          <p:nvPr/>
        </p:nvSpPr>
        <p:spPr bwMode="auto">
          <a:xfrm>
            <a:off x="990600" y="152400"/>
            <a:ext cx="7086600" cy="685800"/>
          </a:xfrm>
          <a:prstGeom prst="rect">
            <a:avLst/>
          </a:prstGeom>
          <a:noFill/>
          <a:ln w="9525">
            <a:noFill/>
            <a:miter lim="800000"/>
            <a:headEnd/>
            <a:tailEnd/>
          </a:ln>
        </p:spPr>
        <p:txBody>
          <a:bodyPr lIns="92075" tIns="46038" rIns="92075" bIns="46038" anchor="b"/>
          <a:lstStyle/>
          <a:p>
            <a:pPr algn="ctr">
              <a:lnSpc>
                <a:spcPct val="85000"/>
              </a:lnSpc>
            </a:pPr>
            <a:r>
              <a:rPr lang="en-US" sz="4000" dirty="0">
                <a:latin typeface="+mj-lt"/>
                <a:ea typeface="+mj-ea"/>
                <a:cs typeface="+mj-cs"/>
              </a:rPr>
              <a:t>Error Handling</a:t>
            </a:r>
          </a:p>
        </p:txBody>
      </p:sp>
      <p:sp>
        <p:nvSpPr>
          <p:cNvPr id="1473541" name="Rectangle 4"/>
          <p:cNvSpPr>
            <a:spLocks noChangeArrowheads="1"/>
          </p:cNvSpPr>
          <p:nvPr/>
        </p:nvSpPr>
        <p:spPr bwMode="auto">
          <a:xfrm>
            <a:off x="152400" y="1371600"/>
            <a:ext cx="2667000" cy="5029200"/>
          </a:xfrm>
          <a:prstGeom prst="rect">
            <a:avLst/>
          </a:prstGeom>
          <a:noFill/>
          <a:ln w="9525">
            <a:noFill/>
            <a:miter lim="800000"/>
            <a:headEnd/>
            <a:tailEnd/>
          </a:ln>
        </p:spPr>
        <p:txBody>
          <a:bodyPr lIns="92075" tIns="46038" rIns="92075" bIns="46038"/>
          <a:lstStyle/>
          <a:p>
            <a:pPr marL="342900" indent="-342900">
              <a:lnSpc>
                <a:spcPct val="90000"/>
              </a:lnSpc>
              <a:spcBef>
                <a:spcPct val="75000"/>
              </a:spcBef>
              <a:buSzPct val="100000"/>
              <a:buFont typeface="Symbol" pitchFamily="18" charset="2"/>
              <a:buChar char="·"/>
            </a:pPr>
            <a:r>
              <a:rPr lang="en-US" dirty="0"/>
              <a:t>It is assumed that the input test data </a:t>
            </a:r>
            <a:r>
              <a:rPr lang="en-US" dirty="0" smtClean="0"/>
              <a:t>are </a:t>
            </a:r>
            <a:r>
              <a:rPr lang="en-US" dirty="0"/>
              <a:t>free of errors, so that the </a:t>
            </a:r>
            <a:r>
              <a:rPr lang="en-US" dirty="0" smtClean="0"/>
              <a:t>Processing </a:t>
            </a:r>
            <a:r>
              <a:rPr lang="en-US" dirty="0"/>
              <a:t>will run to completion without error. </a:t>
            </a:r>
          </a:p>
          <a:p>
            <a:pPr marL="342900" indent="-342900">
              <a:lnSpc>
                <a:spcPct val="90000"/>
              </a:lnSpc>
              <a:spcBef>
                <a:spcPct val="75000"/>
              </a:spcBef>
              <a:buSzPct val="100000"/>
              <a:buFont typeface="Symbol" pitchFamily="18" charset="2"/>
              <a:buChar char="·"/>
            </a:pPr>
            <a:r>
              <a:rPr lang="en-US" dirty="0"/>
              <a:t>To test the system’s ability to handle errors, additional </a:t>
            </a:r>
            <a:r>
              <a:rPr lang="en-US" dirty="0" smtClean="0"/>
              <a:t>Processing </a:t>
            </a:r>
            <a:r>
              <a:rPr lang="en-US" dirty="0"/>
              <a:t>runs will be performed with induced errors.</a:t>
            </a:r>
          </a:p>
          <a:p>
            <a:pPr marL="342900" indent="-342900">
              <a:lnSpc>
                <a:spcPct val="90000"/>
              </a:lnSpc>
              <a:spcBef>
                <a:spcPct val="75000"/>
              </a:spcBef>
              <a:buSzPct val="100000"/>
              <a:buFont typeface="Symbol" pitchFamily="18" charset="2"/>
              <a:buChar char="·"/>
            </a:pPr>
            <a:r>
              <a:rPr lang="en-US" dirty="0"/>
              <a:t>There will be a separate test run for each induced error.</a:t>
            </a:r>
          </a:p>
          <a:p>
            <a:pPr marL="342900" indent="-342900">
              <a:lnSpc>
                <a:spcPct val="90000"/>
              </a:lnSpc>
              <a:spcBef>
                <a:spcPct val="75000"/>
              </a:spcBef>
              <a:buSzPct val="100000"/>
              <a:buFont typeface="Symbol" pitchFamily="18" charset="2"/>
              <a:buChar char="·"/>
            </a:pPr>
            <a:r>
              <a:rPr lang="en-US" dirty="0"/>
              <a:t>The unit test includes </a:t>
            </a:r>
            <a:r>
              <a:rPr lang="en-US" dirty="0" smtClean="0"/>
              <a:t>10 </a:t>
            </a:r>
            <a:r>
              <a:rPr lang="en-US" dirty="0"/>
              <a:t>induced errors</a:t>
            </a:r>
          </a:p>
        </p:txBody>
      </p:sp>
      <p:graphicFrame>
        <p:nvGraphicFramePr>
          <p:cNvPr id="6" name="Table 5"/>
          <p:cNvGraphicFramePr>
            <a:graphicFrameLocks noGrp="1"/>
          </p:cNvGraphicFramePr>
          <p:nvPr>
            <p:extLst>
              <p:ext uri="{D42A27DB-BD31-4B8C-83A1-F6EECF244321}">
                <p14:modId xmlns:p14="http://schemas.microsoft.com/office/powerpoint/2010/main" xmlns="" val="2417992298"/>
              </p:ext>
            </p:extLst>
          </p:nvPr>
        </p:nvGraphicFramePr>
        <p:xfrm>
          <a:off x="3048001" y="1276230"/>
          <a:ext cx="5486400" cy="5124570"/>
        </p:xfrm>
        <a:graphic>
          <a:graphicData uri="http://schemas.openxmlformats.org/drawingml/2006/table">
            <a:tbl>
              <a:tblPr>
                <a:tableStyleId>{5940675A-B579-460E-94D1-54222C63F5DA}</a:tableStyleId>
              </a:tblPr>
              <a:tblGrid>
                <a:gridCol w="2106715"/>
                <a:gridCol w="1746390"/>
                <a:gridCol w="1633295"/>
              </a:tblGrid>
              <a:tr h="464820">
                <a:tc>
                  <a:txBody>
                    <a:bodyPr/>
                    <a:lstStyle/>
                    <a:p>
                      <a:pPr algn="ctr" fontAlgn="b"/>
                      <a:r>
                        <a:rPr lang="en-US" sz="1500" u="none" strike="noStrike" dirty="0"/>
                        <a:t>Condition</a:t>
                      </a:r>
                      <a:endParaRPr lang="en-US" sz="1500" b="1" i="0" u="none" strike="noStrike" dirty="0">
                        <a:solidFill>
                          <a:srgbClr val="000000"/>
                        </a:solidFill>
                        <a:latin typeface="Calibri"/>
                      </a:endParaRPr>
                    </a:p>
                  </a:txBody>
                  <a:tcPr marL="8775" marR="8775" marT="8775" marB="0" anchor="ctr"/>
                </a:tc>
                <a:tc>
                  <a:txBody>
                    <a:bodyPr/>
                    <a:lstStyle/>
                    <a:p>
                      <a:pPr algn="ctr" fontAlgn="b"/>
                      <a:r>
                        <a:rPr lang="en-US" sz="1500" u="none" strike="noStrike" dirty="0"/>
                        <a:t>Affected Units</a:t>
                      </a:r>
                      <a:endParaRPr lang="en-US" sz="1500" b="1" i="0" u="none" strike="noStrike" dirty="0">
                        <a:solidFill>
                          <a:srgbClr val="000000"/>
                        </a:solidFill>
                        <a:latin typeface="Calibri"/>
                      </a:endParaRPr>
                    </a:p>
                  </a:txBody>
                  <a:tcPr marL="8775" marR="8775" marT="8775" marB="0" anchor="ctr"/>
                </a:tc>
                <a:tc>
                  <a:txBody>
                    <a:bodyPr/>
                    <a:lstStyle/>
                    <a:p>
                      <a:pPr algn="ctr" fontAlgn="b"/>
                      <a:r>
                        <a:rPr lang="en-US" sz="1500" u="none" strike="noStrike" dirty="0"/>
                        <a:t>Expected result</a:t>
                      </a:r>
                      <a:endParaRPr lang="en-US" sz="1500" b="1" i="0" u="none" strike="noStrike" dirty="0">
                        <a:solidFill>
                          <a:srgbClr val="000000"/>
                        </a:solidFill>
                        <a:latin typeface="Calibri"/>
                      </a:endParaRPr>
                    </a:p>
                  </a:txBody>
                  <a:tcPr marL="8775" marR="8775" marT="8775" marB="0" anchor="ctr"/>
                </a:tc>
              </a:tr>
              <a:tr h="464820">
                <a:tc>
                  <a:txBody>
                    <a:bodyPr/>
                    <a:lstStyle/>
                    <a:p>
                      <a:pPr algn="ctr" fontAlgn="b"/>
                      <a:r>
                        <a:rPr lang="en-US" sz="1500" u="none" strike="noStrike" dirty="0"/>
                        <a:t>Number of command arguments less than 3</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a:t>GETD_main</a:t>
                      </a:r>
                      <a:endParaRPr lang="en-US" sz="1500" b="0" i="0" u="none" strike="noStrike">
                        <a:solidFill>
                          <a:srgbClr val="000000"/>
                        </a:solidFill>
                        <a:latin typeface="Calibri"/>
                      </a:endParaRPr>
                    </a:p>
                  </a:txBody>
                  <a:tcPr marL="8775" marR="8775" marT="8775" marB="0" anchor="ctr"/>
                </a:tc>
                <a:tc>
                  <a:txBody>
                    <a:bodyPr/>
                    <a:lstStyle/>
                    <a:p>
                      <a:pPr algn="ctr" fontAlgn="b"/>
                      <a:r>
                        <a:rPr lang="en-US" sz="1500" u="none" strike="noStrike"/>
                        <a:t>Exit with Usage message</a:t>
                      </a:r>
                      <a:endParaRPr lang="en-US" sz="1500" b="0" i="0" u="none" strike="noStrike">
                        <a:solidFill>
                          <a:srgbClr val="000000"/>
                        </a:solidFill>
                        <a:latin typeface="Calibri"/>
                      </a:endParaRPr>
                    </a:p>
                  </a:txBody>
                  <a:tcPr marL="8775" marR="8775" marT="8775" marB="0" anchor="ctr"/>
                </a:tc>
              </a:tr>
              <a:tr h="464820">
                <a:tc>
                  <a:txBody>
                    <a:bodyPr/>
                    <a:lstStyle/>
                    <a:p>
                      <a:pPr algn="ctr" fontAlgn="b"/>
                      <a:r>
                        <a:rPr lang="en-US" sz="1500" u="none" strike="noStrike" dirty="0"/>
                        <a:t>Unrecognized </a:t>
                      </a:r>
                      <a:r>
                        <a:rPr lang="en-US" sz="1500" u="none" strike="noStrike" dirty="0" smtClean="0"/>
                        <a:t>Processor </a:t>
                      </a:r>
                      <a:r>
                        <a:rPr lang="en-US" sz="1500" u="none" strike="noStrike" dirty="0"/>
                        <a:t>mode</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dirty="0" err="1"/>
                        <a:t>GETD_main</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a:t>Exit with Error message</a:t>
                      </a:r>
                      <a:endParaRPr lang="en-US" sz="1500" b="0" i="0" u="none" strike="noStrike">
                        <a:solidFill>
                          <a:srgbClr val="000000"/>
                        </a:solidFill>
                        <a:latin typeface="Calibri"/>
                      </a:endParaRPr>
                    </a:p>
                  </a:txBody>
                  <a:tcPr marL="8775" marR="8775" marT="8775" marB="0" anchor="ctr"/>
                </a:tc>
              </a:tr>
              <a:tr h="464820">
                <a:tc>
                  <a:txBody>
                    <a:bodyPr/>
                    <a:lstStyle/>
                    <a:p>
                      <a:pPr algn="ctr" fontAlgn="b"/>
                      <a:r>
                        <a:rPr lang="en-US" sz="1500" u="none" strike="noStrike" dirty="0"/>
                        <a:t>Wrong configure file </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dirty="0" err="1"/>
                        <a:t>GETD_main</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a:t>Exit with Error message</a:t>
                      </a:r>
                      <a:endParaRPr lang="en-US" sz="1500" b="0" i="0" u="none" strike="noStrike">
                        <a:solidFill>
                          <a:srgbClr val="000000"/>
                        </a:solidFill>
                        <a:latin typeface="Calibri"/>
                      </a:endParaRPr>
                    </a:p>
                  </a:txBody>
                  <a:tcPr marL="8775" marR="8775" marT="8775" marB="0" anchor="ctr"/>
                </a:tc>
              </a:tr>
              <a:tr h="464820">
                <a:tc>
                  <a:txBody>
                    <a:bodyPr/>
                    <a:lstStyle/>
                    <a:p>
                      <a:pPr algn="ctr" fontAlgn="b"/>
                      <a:r>
                        <a:rPr lang="en-US" sz="1500" u="none" strike="noStrike" dirty="0"/>
                        <a:t>Missing land mask file</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dirty="0" err="1"/>
                        <a:t>GETD_load_land_data</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a:t>Exit with Error message</a:t>
                      </a:r>
                      <a:endParaRPr lang="en-US" sz="1500" b="0" i="0" u="none" strike="noStrike">
                        <a:solidFill>
                          <a:srgbClr val="000000"/>
                        </a:solidFill>
                        <a:latin typeface="Calibri"/>
                      </a:endParaRPr>
                    </a:p>
                  </a:txBody>
                  <a:tcPr marL="8775" marR="8775" marT="8775" marB="0" anchor="ctr"/>
                </a:tc>
              </a:tr>
              <a:tr h="464820">
                <a:tc>
                  <a:txBody>
                    <a:bodyPr/>
                    <a:lstStyle/>
                    <a:p>
                      <a:pPr algn="ctr" fontAlgn="b"/>
                      <a:r>
                        <a:rPr lang="en-US" sz="1500" u="none" strike="noStrike" dirty="0"/>
                        <a:t>Missing GFS file</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dirty="0" err="1" smtClean="0"/>
                        <a:t>GETD_Processor_meteorological_data</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dirty="0"/>
                        <a:t>Exit with Error message</a:t>
                      </a:r>
                      <a:endParaRPr lang="en-US" sz="1500" b="0" i="0" u="none" strike="noStrike" dirty="0">
                        <a:solidFill>
                          <a:srgbClr val="000000"/>
                        </a:solidFill>
                        <a:latin typeface="Calibri"/>
                      </a:endParaRPr>
                    </a:p>
                  </a:txBody>
                  <a:tcPr marL="8775" marR="8775" marT="8775" marB="0" anchor="ctr"/>
                </a:tc>
              </a:tr>
              <a:tr h="464820">
                <a:tc>
                  <a:txBody>
                    <a:bodyPr/>
                    <a:lstStyle/>
                    <a:p>
                      <a:pPr algn="ctr" fontAlgn="b"/>
                      <a:r>
                        <a:rPr lang="en-US" sz="1500" u="none" strike="noStrike" dirty="0"/>
                        <a:t>Missing </a:t>
                      </a:r>
                      <a:r>
                        <a:rPr lang="en-US" sz="1500" u="none" strike="noStrike" dirty="0" smtClean="0"/>
                        <a:t>GOES </a:t>
                      </a:r>
                      <a:r>
                        <a:rPr lang="en-US" sz="1500" u="none" strike="noStrike" dirty="0"/>
                        <a:t>file</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dirty="0" err="1" smtClean="0"/>
                        <a:t>GETD_Processor_GOES_data</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dirty="0"/>
                        <a:t>Exit with Error message</a:t>
                      </a:r>
                      <a:endParaRPr lang="en-US" sz="1500" b="0" i="0" u="none" strike="noStrike" dirty="0">
                        <a:solidFill>
                          <a:srgbClr val="000000"/>
                        </a:solidFill>
                        <a:latin typeface="Calibri"/>
                      </a:endParaRPr>
                    </a:p>
                  </a:txBody>
                  <a:tcPr marL="8775" marR="8775" marT="8775" marB="0" anchor="ctr"/>
                </a:tc>
              </a:tr>
              <a:tr h="464820">
                <a:tc>
                  <a:txBody>
                    <a:bodyPr/>
                    <a:lstStyle/>
                    <a:p>
                      <a:pPr algn="ctr" fontAlgn="b"/>
                      <a:r>
                        <a:rPr lang="en-US" sz="1500" u="none" strike="noStrike" dirty="0"/>
                        <a:t>Missing GSIP file</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dirty="0" err="1" smtClean="0"/>
                        <a:t>GETD_Processor_GSIP_data</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dirty="0"/>
                        <a:t>Exit with Error message</a:t>
                      </a:r>
                      <a:endParaRPr lang="en-US" sz="1500" b="0" i="0" u="none" strike="noStrike" dirty="0">
                        <a:solidFill>
                          <a:srgbClr val="000000"/>
                        </a:solidFill>
                        <a:latin typeface="Calibri"/>
                      </a:endParaRPr>
                    </a:p>
                  </a:txBody>
                  <a:tcPr marL="8775" marR="8775" marT="8775" marB="0" anchor="ctr"/>
                </a:tc>
              </a:tr>
              <a:tr h="464820">
                <a:tc>
                  <a:txBody>
                    <a:bodyPr/>
                    <a:lstStyle/>
                    <a:p>
                      <a:pPr algn="ctr" fontAlgn="b"/>
                      <a:r>
                        <a:rPr lang="en-US" sz="1500" u="none" strike="noStrike" dirty="0">
                          <a:solidFill>
                            <a:schemeClr val="tx1"/>
                          </a:solidFill>
                        </a:rPr>
                        <a:t>Missing </a:t>
                      </a:r>
                      <a:r>
                        <a:rPr lang="en-US" sz="1500" u="none" strike="noStrike" dirty="0" smtClean="0">
                          <a:solidFill>
                            <a:schemeClr val="tx1"/>
                          </a:solidFill>
                        </a:rPr>
                        <a:t>EVI/NDVI </a:t>
                      </a:r>
                      <a:r>
                        <a:rPr lang="en-US" sz="1500" u="none" strike="noStrike" dirty="0">
                          <a:solidFill>
                            <a:schemeClr val="tx1"/>
                          </a:solidFill>
                        </a:rPr>
                        <a:t>file</a:t>
                      </a:r>
                      <a:endParaRPr lang="en-US" sz="1500" b="0" i="0" u="none" strike="noStrike" dirty="0">
                        <a:solidFill>
                          <a:schemeClr val="tx1"/>
                        </a:solidFill>
                        <a:latin typeface="Calibri"/>
                      </a:endParaRPr>
                    </a:p>
                  </a:txBody>
                  <a:tcPr marL="8775" marR="8775" marT="8775" marB="0" anchor="ctr"/>
                </a:tc>
                <a:tc>
                  <a:txBody>
                    <a:bodyPr/>
                    <a:lstStyle/>
                    <a:p>
                      <a:pPr algn="ctr" fontAlgn="b"/>
                      <a:r>
                        <a:rPr lang="en-US" sz="1500" u="none" strike="noStrike" dirty="0" err="1" smtClean="0">
                          <a:solidFill>
                            <a:schemeClr val="tx1"/>
                          </a:solidFill>
                        </a:rPr>
                        <a:t>GETD_Processor_EVI</a:t>
                      </a:r>
                      <a:r>
                        <a:rPr lang="en-US" sz="1500" u="none" strike="noStrike" dirty="0" smtClean="0">
                          <a:solidFill>
                            <a:schemeClr val="tx1"/>
                          </a:solidFill>
                        </a:rPr>
                        <a:t>/</a:t>
                      </a:r>
                      <a:r>
                        <a:rPr lang="en-US" sz="1500" u="none" strike="noStrike" dirty="0" err="1" smtClean="0">
                          <a:solidFill>
                            <a:schemeClr val="tx1"/>
                          </a:solidFill>
                        </a:rPr>
                        <a:t>NDVI_data</a:t>
                      </a:r>
                      <a:endParaRPr lang="en-US" sz="1500" b="0" i="0" u="none" strike="noStrike" dirty="0">
                        <a:solidFill>
                          <a:schemeClr val="tx1"/>
                        </a:solidFill>
                        <a:latin typeface="Calibri"/>
                      </a:endParaRPr>
                    </a:p>
                  </a:txBody>
                  <a:tcPr marL="8775" marR="8775" marT="8775" marB="0" anchor="ctr"/>
                </a:tc>
                <a:tc>
                  <a:txBody>
                    <a:bodyPr/>
                    <a:lstStyle/>
                    <a:p>
                      <a:pPr algn="ctr" fontAlgn="b"/>
                      <a:r>
                        <a:rPr lang="en-US" sz="1500" u="none" strike="noStrike" dirty="0"/>
                        <a:t>Exit with Error message</a:t>
                      </a:r>
                      <a:endParaRPr lang="en-US" sz="1500" b="0" i="0" u="none" strike="noStrike" dirty="0">
                        <a:solidFill>
                          <a:srgbClr val="000000"/>
                        </a:solidFill>
                        <a:latin typeface="Calibri"/>
                      </a:endParaRPr>
                    </a:p>
                  </a:txBody>
                  <a:tcPr marL="8775" marR="8775" marT="8775" marB="0" anchor="ctr"/>
                </a:tc>
              </a:tr>
              <a:tr h="464820">
                <a:tc>
                  <a:txBody>
                    <a:bodyPr/>
                    <a:lstStyle/>
                    <a:p>
                      <a:pPr algn="ctr" fontAlgn="b"/>
                      <a:r>
                        <a:rPr lang="en-US" sz="1500" u="none" strike="noStrike" dirty="0"/>
                        <a:t>Missing </a:t>
                      </a:r>
                      <a:r>
                        <a:rPr lang="en-US" sz="1500" u="none" strike="noStrike" dirty="0" smtClean="0"/>
                        <a:t>Land cover </a:t>
                      </a:r>
                      <a:r>
                        <a:rPr lang="en-US" sz="1500" u="none" strike="noStrike" dirty="0"/>
                        <a:t>file</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dirty="0" err="1" smtClean="0"/>
                        <a:t>GETD_Processor_land_cover</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dirty="0"/>
                        <a:t>Exit with Error message</a:t>
                      </a:r>
                      <a:endParaRPr lang="en-US" sz="1500" b="0" i="0" u="none" strike="noStrike" dirty="0">
                        <a:solidFill>
                          <a:srgbClr val="000000"/>
                        </a:solidFill>
                        <a:latin typeface="Calibri"/>
                      </a:endParaRPr>
                    </a:p>
                  </a:txBody>
                  <a:tcPr marL="8775" marR="8775" marT="8775" marB="0" anchor="ctr"/>
                </a:tc>
              </a:tr>
              <a:tr h="464820">
                <a:tc>
                  <a:txBody>
                    <a:bodyPr/>
                    <a:lstStyle/>
                    <a:p>
                      <a:pPr algn="ctr" fontAlgn="b"/>
                      <a:r>
                        <a:rPr lang="en-US" sz="1500" u="none" strike="noStrike" dirty="0"/>
                        <a:t>Missing Snow mask file</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dirty="0" err="1" smtClean="0"/>
                        <a:t>GETD_Processor_snow_mask</a:t>
                      </a:r>
                      <a:endParaRPr lang="en-US" sz="1500" b="0" i="0" u="none" strike="noStrike" dirty="0">
                        <a:solidFill>
                          <a:srgbClr val="000000"/>
                        </a:solidFill>
                        <a:latin typeface="Calibri"/>
                      </a:endParaRPr>
                    </a:p>
                  </a:txBody>
                  <a:tcPr marL="8775" marR="8775" marT="8775" marB="0" anchor="ctr"/>
                </a:tc>
                <a:tc>
                  <a:txBody>
                    <a:bodyPr/>
                    <a:lstStyle/>
                    <a:p>
                      <a:pPr algn="ctr" fontAlgn="b"/>
                      <a:r>
                        <a:rPr lang="en-US" sz="1500" u="none" strike="noStrike" dirty="0"/>
                        <a:t>Exit with Error message</a:t>
                      </a:r>
                      <a:endParaRPr lang="en-US" sz="1500" b="0" i="0" u="none" strike="noStrike" dirty="0">
                        <a:solidFill>
                          <a:srgbClr val="000000"/>
                        </a:solidFill>
                        <a:latin typeface="Calibri"/>
                      </a:endParaRPr>
                    </a:p>
                  </a:txBody>
                  <a:tcPr marL="8775" marR="8775" marT="8775" marB="0" anchor="ctr"/>
                </a:tc>
              </a:tr>
            </a:tbl>
          </a:graphicData>
        </a:graphic>
      </p:graphicFrame>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077200" cy="715962"/>
          </a:xfrm>
        </p:spPr>
        <p:txBody>
          <a:bodyPr>
            <a:noAutofit/>
          </a:bodyPr>
          <a:lstStyle/>
          <a:p>
            <a:r>
              <a:rPr lang="en-US" dirty="0" smtClean="0"/>
              <a:t>Summary</a:t>
            </a:r>
            <a:endParaRPr lang="en-US" dirty="0"/>
          </a:p>
        </p:txBody>
      </p:sp>
      <p:sp>
        <p:nvSpPr>
          <p:cNvPr id="4" name="Slide Number Placeholder 3"/>
          <p:cNvSpPr>
            <a:spLocks noGrp="1"/>
          </p:cNvSpPr>
          <p:nvPr>
            <p:ph type="sldNum" sz="quarter" idx="12"/>
          </p:nvPr>
        </p:nvSpPr>
        <p:spPr/>
        <p:txBody>
          <a:bodyPr/>
          <a:lstStyle/>
          <a:p>
            <a:fld id="{B84EF273-445D-422A-88DA-7115DA6812A4}" type="slidenum">
              <a:rPr lang="en-US" smtClean="0">
                <a:solidFill>
                  <a:prstClr val="black">
                    <a:tint val="75000"/>
                  </a:prstClr>
                </a:solidFill>
              </a:rPr>
              <a:pPr/>
              <a:t>165</a:t>
            </a:fld>
            <a:endParaRPr lang="en-US">
              <a:solidFill>
                <a:prstClr val="black">
                  <a:tint val="75000"/>
                </a:prstClr>
              </a:solidFill>
            </a:endParaRPr>
          </a:p>
        </p:txBody>
      </p:sp>
      <p:sp>
        <p:nvSpPr>
          <p:cNvPr id="5" name="Content Placeholder 2"/>
          <p:cNvSpPr txBox="1">
            <a:spLocks/>
          </p:cNvSpPr>
          <p:nvPr/>
        </p:nvSpPr>
        <p:spPr>
          <a:xfrm>
            <a:off x="457200" y="1143000"/>
            <a:ext cx="8229600" cy="5105400"/>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Test</a:t>
            </a:r>
            <a:r>
              <a:rPr kumimoji="0" lang="en-US" sz="2800" b="0" i="0" u="none" strike="noStrike" kern="1200" cap="none" spc="0" normalizeH="0" noProof="0" dirty="0" smtClean="0">
                <a:ln>
                  <a:noFill/>
                </a:ln>
                <a:solidFill>
                  <a:schemeClr val="tx1"/>
                </a:solidFill>
                <a:effectLst/>
                <a:uLnTx/>
                <a:uFillTx/>
                <a:latin typeface="+mn-lt"/>
                <a:ea typeface="+mn-ea"/>
                <a:cs typeface="+mn-cs"/>
              </a:rPr>
              <a:t> plans for 16 </a:t>
            </a:r>
            <a:r>
              <a:rPr lang="en-US" sz="2800" dirty="0" smtClean="0"/>
              <a:t>sub-units</a:t>
            </a:r>
            <a:endParaRPr kumimoji="0" lang="en-US" sz="2800" b="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baseline="0" dirty="0" smtClean="0"/>
              <a:t>10 Error handlings</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26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idx="1"/>
          </p:nvPr>
        </p:nvSpPr>
        <p:spPr>
          <a:xfrm>
            <a:off x="838200" y="2057400"/>
            <a:ext cx="7467600" cy="3733800"/>
          </a:xfrm>
        </p:spPr>
        <p:txBody>
          <a:bodyPr>
            <a:normAutofit/>
          </a:bodyPr>
          <a:lstStyle/>
          <a:p>
            <a:pPr algn="ctr">
              <a:buFont typeface="Symbol" pitchFamily="18" charset="2"/>
              <a:buNone/>
              <a:defRPr/>
            </a:pPr>
            <a:r>
              <a:rPr lang="en-US" sz="4000" b="1" dirty="0" smtClean="0">
                <a:latin typeface="Book Antiqua" pitchFamily="18" charset="0"/>
              </a:rPr>
              <a:t>Section 8 –</a:t>
            </a:r>
          </a:p>
          <a:p>
            <a:pPr algn="ctr">
              <a:buFont typeface="Symbol" pitchFamily="18" charset="2"/>
              <a:buNone/>
              <a:defRPr/>
            </a:pPr>
            <a:r>
              <a:rPr lang="en-US" sz="4000" b="1" dirty="0" smtClean="0">
                <a:latin typeface="Book Antiqua" pitchFamily="18" charset="0"/>
              </a:rPr>
              <a:t>Algorithm Package</a:t>
            </a: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Presented by</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Li Fang(STAR/CICS)</a:t>
            </a:r>
          </a:p>
          <a:p>
            <a:pPr algn="ctr">
              <a:buFont typeface="Symbol" pitchFamily="18" charset="2"/>
              <a:buNone/>
              <a:defRPr/>
            </a:pPr>
            <a:endParaRPr lang="en-US" b="1" dirty="0" smtClean="0">
              <a:latin typeface="Book Antiqua" pitchFamily="18" charset="0"/>
            </a:endParaRPr>
          </a:p>
        </p:txBody>
      </p:sp>
    </p:spTree>
    <p:extLst>
      <p:ext uri="{BB962C8B-B14F-4D97-AF65-F5344CB8AC3E}">
        <p14:creationId xmlns:p14="http://schemas.microsoft.com/office/powerpoint/2010/main" xmlns="" val="250238150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525963"/>
          </a:xfrm>
        </p:spPr>
        <p:txBody>
          <a:bodyPr>
            <a:noAutofit/>
          </a:bodyPr>
          <a:lstStyle/>
          <a:p>
            <a:pPr>
              <a:buFont typeface="Symbol" charset="2"/>
              <a:buChar char="·"/>
              <a:defRPr/>
            </a:pPr>
            <a:r>
              <a:rPr lang="en-US" sz="2400" dirty="0" smtClean="0"/>
              <a:t>The DAP shall contain:</a:t>
            </a:r>
          </a:p>
          <a:p>
            <a:pPr lvl="1">
              <a:defRPr/>
            </a:pPr>
            <a:r>
              <a:rPr lang="en-US" sz="1800" dirty="0" smtClean="0"/>
              <a:t>Science algorithm source code, including make files and scripts.</a:t>
            </a:r>
          </a:p>
          <a:p>
            <a:pPr lvl="1">
              <a:defRPr/>
            </a:pPr>
            <a:r>
              <a:rPr lang="en-US" sz="1800" dirty="0" smtClean="0"/>
              <a:t>Test plans, test description, test procedures, and detailed performance testing results.</a:t>
            </a:r>
          </a:p>
          <a:p>
            <a:pPr lvl="1">
              <a:defRPr/>
            </a:pPr>
            <a:r>
              <a:rPr lang="en-US" sz="1800" dirty="0" smtClean="0"/>
              <a:t>Test input data, temporary files, and expected output data.</a:t>
            </a:r>
          </a:p>
          <a:p>
            <a:pPr lvl="1">
              <a:defRPr/>
            </a:pPr>
            <a:r>
              <a:rPr lang="en-US" sz="1800" dirty="0" smtClean="0"/>
              <a:t>Coefficient files and/or look-up tables.</a:t>
            </a:r>
          </a:p>
          <a:p>
            <a:pPr lvl="1">
              <a:defRPr/>
            </a:pPr>
            <a:r>
              <a:rPr lang="en-US" sz="1800" dirty="0" smtClean="0"/>
              <a:t>Quality monitoring information (quality flags, quality flag values).</a:t>
            </a:r>
          </a:p>
          <a:p>
            <a:pPr lvl="1">
              <a:defRPr/>
            </a:pPr>
            <a:r>
              <a:rPr lang="en-US" sz="1800" dirty="0" smtClean="0"/>
              <a:t>Production rule-set definitions.</a:t>
            </a:r>
          </a:p>
          <a:p>
            <a:pPr lvl="1">
              <a:defRPr/>
            </a:pPr>
            <a:r>
              <a:rPr lang="en-US" sz="1800" dirty="0" smtClean="0"/>
              <a:t>Product file specifications – layout, content, and size.</a:t>
            </a:r>
          </a:p>
          <a:p>
            <a:pPr lvl="1">
              <a:defRPr/>
            </a:pPr>
            <a:r>
              <a:rPr lang="en-US" sz="1800" dirty="0" smtClean="0"/>
              <a:t>Data flow diagrams.</a:t>
            </a:r>
          </a:p>
          <a:p>
            <a:pPr lvl="1">
              <a:defRPr/>
            </a:pPr>
            <a:r>
              <a:rPr lang="en-US" sz="1800" dirty="0" smtClean="0"/>
              <a:t>List of exit codes and their associated messages.</a:t>
            </a:r>
          </a:p>
          <a:p>
            <a:pPr lvl="1">
              <a:defRPr/>
            </a:pPr>
            <a:r>
              <a:rPr lang="en-US" sz="1800" dirty="0" smtClean="0"/>
              <a:t>List of expected compiler warnings.</a:t>
            </a:r>
          </a:p>
          <a:p>
            <a:pPr lvl="1">
              <a:defRPr/>
            </a:pPr>
            <a:r>
              <a:rPr lang="en-US" sz="1800" dirty="0" smtClean="0"/>
              <a:t>Estimates of resources required for execution.</a:t>
            </a:r>
          </a:p>
          <a:p>
            <a:pPr lvl="1">
              <a:defRPr/>
            </a:pPr>
            <a:r>
              <a:rPr lang="en-US" sz="1800" dirty="0" smtClean="0"/>
              <a:t>Algorithm Theoretical Basis Documents (ATBDs) or reference to where the ATBDs can be obtained.</a:t>
            </a:r>
          </a:p>
          <a:p>
            <a:pPr lvl="1">
              <a:defRPr/>
            </a:pPr>
            <a:r>
              <a:rPr lang="en-US" sz="1800" dirty="0" smtClean="0"/>
              <a:t>Delivery Memo.</a:t>
            </a:r>
          </a:p>
          <a:p>
            <a:pPr lvl="1">
              <a:defRPr/>
            </a:pPr>
            <a:r>
              <a:rPr lang="en-US" sz="1800" dirty="0" smtClean="0"/>
              <a:t>README text file.</a:t>
            </a:r>
            <a:r>
              <a:rPr lang="en-US" sz="1400" dirty="0" smtClean="0"/>
              <a:t>  </a:t>
            </a:r>
            <a:endParaRPr lang="en-US" sz="3600" dirty="0"/>
          </a:p>
        </p:txBody>
      </p:sp>
      <p:sp>
        <p:nvSpPr>
          <p:cNvPr id="5" name="Rectangle 2"/>
          <p:cNvSpPr>
            <a:spLocks noGrp="1" noChangeArrowheads="1"/>
          </p:cNvSpPr>
          <p:nvPr>
            <p:ph type="title"/>
          </p:nvPr>
        </p:nvSpPr>
        <p:spPr>
          <a:xfrm>
            <a:off x="457200" y="0"/>
            <a:ext cx="8229600" cy="1143000"/>
          </a:xfrm>
        </p:spPr>
        <p:txBody>
          <a:bodyPr/>
          <a:lstStyle/>
          <a:p>
            <a:pPr>
              <a:defRPr/>
            </a:pPr>
            <a:r>
              <a:rPr lang="en-US" sz="3600" dirty="0" smtClean="0"/>
              <a:t>GET-D DAP</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5714" name="Rectangle 2"/>
          <p:cNvSpPr>
            <a:spLocks noGrp="1" noChangeArrowheads="1"/>
          </p:cNvSpPr>
          <p:nvPr>
            <p:ph type="title"/>
          </p:nvPr>
        </p:nvSpPr>
        <p:spPr>
          <a:xfrm>
            <a:off x="457200" y="0"/>
            <a:ext cx="8229600" cy="1143000"/>
          </a:xfrm>
        </p:spPr>
        <p:txBody>
          <a:bodyPr/>
          <a:lstStyle/>
          <a:p>
            <a:pPr>
              <a:defRPr/>
            </a:pPr>
            <a:r>
              <a:rPr lang="en-US" sz="3600" dirty="0" smtClean="0"/>
              <a:t>GET-D DAP</a:t>
            </a:r>
          </a:p>
        </p:txBody>
      </p:sp>
      <p:sp>
        <p:nvSpPr>
          <p:cNvPr id="2035715" name="Rectangle 3"/>
          <p:cNvSpPr>
            <a:spLocks noGrp="1" noChangeArrowheads="1"/>
          </p:cNvSpPr>
          <p:nvPr>
            <p:ph type="body" idx="1"/>
          </p:nvPr>
        </p:nvSpPr>
        <p:spPr>
          <a:xfrm>
            <a:off x="304800" y="1066800"/>
            <a:ext cx="8686800" cy="4343400"/>
          </a:xfrm>
        </p:spPr>
        <p:txBody>
          <a:bodyPr>
            <a:noAutofit/>
          </a:bodyPr>
          <a:lstStyle/>
          <a:p>
            <a:pPr>
              <a:buFont typeface="Symbol" charset="2"/>
              <a:buChar char="·"/>
              <a:defRPr/>
            </a:pPr>
            <a:r>
              <a:rPr lang="en-US" sz="1800" dirty="0" smtClean="0">
                <a:effectLst/>
              </a:rPr>
              <a:t>Delivery memo will contain:</a:t>
            </a:r>
          </a:p>
          <a:p>
            <a:pPr lvl="1">
              <a:defRPr/>
            </a:pPr>
            <a:r>
              <a:rPr lang="en-US" sz="1600" dirty="0" smtClean="0">
                <a:effectLst/>
              </a:rPr>
              <a:t>Point(s) of contact for questions specific to the algorithm (include name, telephone, e-mail address).</a:t>
            </a:r>
          </a:p>
          <a:p>
            <a:pPr lvl="1">
              <a:defRPr/>
            </a:pPr>
            <a:r>
              <a:rPr lang="en-US" sz="1600" dirty="0" smtClean="0">
                <a:effectLst/>
              </a:rPr>
              <a:t>List of delivery contents.</a:t>
            </a:r>
          </a:p>
          <a:p>
            <a:pPr lvl="1">
              <a:defRPr/>
            </a:pPr>
            <a:r>
              <a:rPr lang="en-US" sz="1600" dirty="0" smtClean="0">
                <a:effectLst/>
              </a:rPr>
              <a:t>Purpose of the delivery, e.g. an initial release, modification, etc.</a:t>
            </a:r>
          </a:p>
          <a:p>
            <a:pPr lvl="1">
              <a:defRPr/>
            </a:pPr>
            <a:r>
              <a:rPr lang="en-US" sz="1600" dirty="0" smtClean="0">
                <a:effectLst/>
              </a:rPr>
              <a:t>Description of problem(s) resolved, if any, and method of resolution.</a:t>
            </a:r>
          </a:p>
          <a:p>
            <a:pPr lvl="1">
              <a:defRPr/>
            </a:pPr>
            <a:r>
              <a:rPr lang="en-US" sz="1600" dirty="0" smtClean="0">
                <a:effectLst/>
              </a:rPr>
              <a:t>Description of significant changes from previous version, if any.</a:t>
            </a:r>
          </a:p>
          <a:p>
            <a:pPr lvl="1">
              <a:defRPr/>
            </a:pPr>
            <a:r>
              <a:rPr lang="en-US" sz="1600" dirty="0" smtClean="0">
                <a:effectLst/>
              </a:rPr>
              <a:t>List of documents updated/added/superseded, if any.</a:t>
            </a:r>
          </a:p>
          <a:p>
            <a:pPr lvl="1">
              <a:defRPr/>
            </a:pPr>
            <a:r>
              <a:rPr lang="en-US" sz="1600" dirty="0" smtClean="0">
                <a:effectLst/>
              </a:rPr>
              <a:t>List of known remaining defects.</a:t>
            </a:r>
          </a:p>
          <a:p>
            <a:pPr lvl="1">
              <a:defRPr/>
            </a:pPr>
            <a:endParaRPr lang="en-US" sz="1800" dirty="0" smtClean="0">
              <a:effectLst/>
            </a:endParaRPr>
          </a:p>
          <a:p>
            <a:pPr>
              <a:buFont typeface="Symbol" charset="2"/>
              <a:buChar char="·"/>
              <a:defRPr/>
            </a:pPr>
            <a:r>
              <a:rPr lang="en-US" sz="1800" dirty="0" smtClean="0">
                <a:effectLst/>
              </a:rPr>
              <a:t>The README text file in the DAP must contain:</a:t>
            </a:r>
          </a:p>
          <a:p>
            <a:pPr lvl="1">
              <a:defRPr/>
            </a:pPr>
            <a:r>
              <a:rPr lang="en-US" sz="1600" dirty="0" smtClean="0">
                <a:effectLst/>
              </a:rPr>
              <a:t>Location of all required DAP contents.</a:t>
            </a:r>
          </a:p>
          <a:p>
            <a:pPr lvl="1">
              <a:defRPr/>
            </a:pPr>
            <a:r>
              <a:rPr lang="en-US" sz="1600" dirty="0" smtClean="0">
                <a:effectLst/>
              </a:rPr>
              <a:t>DAP version number.</a:t>
            </a:r>
          </a:p>
          <a:p>
            <a:pPr lvl="1">
              <a:defRPr/>
            </a:pPr>
            <a:r>
              <a:rPr lang="en-US" sz="1600" dirty="0" smtClean="0">
                <a:effectLst/>
              </a:rPr>
              <a:t>Supporting COTS/Open Source software package requirements.</a:t>
            </a:r>
          </a:p>
          <a:p>
            <a:pPr lvl="1">
              <a:defRPr/>
            </a:pPr>
            <a:r>
              <a:rPr lang="en-US" sz="1600" dirty="0" smtClean="0">
                <a:effectLst/>
              </a:rPr>
              <a:t>Target configuration for setup (directories and files after setup scripts have been executed).  This is understood to be a list of where everything is located once the DAP has been unpacked.</a:t>
            </a:r>
          </a:p>
          <a:p>
            <a:pPr lvl="1">
              <a:defRPr/>
            </a:pPr>
            <a:r>
              <a:rPr lang="en-US" sz="1600" dirty="0" smtClean="0">
                <a:effectLst/>
              </a:rPr>
              <a:t>Other pertinent information as judged by the algorithm developer(s) (e.g. compiler settings, etc.).</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idx="1"/>
          </p:nvPr>
        </p:nvSpPr>
        <p:spPr>
          <a:xfrm>
            <a:off x="838200" y="2057400"/>
            <a:ext cx="7467600" cy="3733800"/>
          </a:xfrm>
        </p:spPr>
        <p:txBody>
          <a:bodyPr>
            <a:normAutofit/>
          </a:bodyPr>
          <a:lstStyle/>
          <a:p>
            <a:pPr algn="ctr">
              <a:buFont typeface="Symbol" pitchFamily="18" charset="2"/>
              <a:buNone/>
              <a:defRPr/>
            </a:pPr>
            <a:r>
              <a:rPr lang="en-US" sz="4000" b="1" dirty="0" smtClean="0">
                <a:latin typeface="Book Antiqua" pitchFamily="18" charset="0"/>
              </a:rPr>
              <a:t>Section 9 –</a:t>
            </a:r>
          </a:p>
          <a:p>
            <a:pPr algn="ctr">
              <a:buFont typeface="Symbol" pitchFamily="18" charset="2"/>
              <a:buNone/>
              <a:defRPr/>
            </a:pPr>
            <a:r>
              <a:rPr lang="en-US" sz="4000" b="1" dirty="0" smtClean="0">
                <a:latin typeface="Book Antiqua" pitchFamily="18" charset="0"/>
              </a:rPr>
              <a:t>Quality Assurance</a:t>
            </a: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Presented by</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err="1" smtClean="0">
                <a:latin typeface="Book Antiqua" pitchFamily="18" charset="0"/>
              </a:rPr>
              <a:t>Priyanka</a:t>
            </a:r>
            <a:r>
              <a:rPr lang="en-US" b="1" dirty="0" smtClean="0">
                <a:latin typeface="Book Antiqua" pitchFamily="18" charset="0"/>
              </a:rPr>
              <a:t> Roy (STAR)</a:t>
            </a:r>
          </a:p>
        </p:txBody>
      </p:sp>
    </p:spTree>
    <p:extLst>
      <p:ext uri="{BB962C8B-B14F-4D97-AF65-F5344CB8AC3E}">
        <p14:creationId xmlns:p14="http://schemas.microsoft.com/office/powerpoint/2010/main" xmlns="" val="2502381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0</a:t>
            </a:r>
          </a:p>
        </p:txBody>
      </p:sp>
      <p:sp>
        <p:nvSpPr>
          <p:cNvPr id="3" name="Text Placeholder 2"/>
          <p:cNvSpPr>
            <a:spLocks noGrp="1"/>
          </p:cNvSpPr>
          <p:nvPr>
            <p:ph type="body" idx="1"/>
          </p:nvPr>
        </p:nvSpPr>
        <p:spPr/>
        <p:txBody>
          <a:bodyPr/>
          <a:lstStyle/>
          <a:p>
            <a:pPr lvl="0"/>
            <a:r>
              <a:rPr lang="en-US" b="1" dirty="0" smtClean="0">
                <a:solidFill>
                  <a:srgbClr val="6600CC"/>
                </a:solidFill>
              </a:rPr>
              <a:t>GET_D-R </a:t>
            </a:r>
            <a:r>
              <a:rPr lang="en-US" b="1" dirty="0">
                <a:solidFill>
                  <a:srgbClr val="6600CC"/>
                </a:solidFill>
              </a:rPr>
              <a:t>0:</a:t>
            </a:r>
            <a:r>
              <a:rPr lang="en-US" dirty="0">
                <a:solidFill>
                  <a:srgbClr val="6600CC"/>
                </a:solidFill>
              </a:rPr>
              <a:t> </a:t>
            </a:r>
            <a:r>
              <a:rPr lang="en-US" b="1" dirty="0">
                <a:solidFill>
                  <a:srgbClr val="6600CC"/>
                </a:solidFill>
              </a:rPr>
              <a:t>The GOES </a:t>
            </a:r>
            <a:r>
              <a:rPr lang="en-US" b="1" dirty="0" err="1">
                <a:solidFill>
                  <a:srgbClr val="6600CC"/>
                </a:solidFill>
              </a:rPr>
              <a:t>Evapotranspiration</a:t>
            </a:r>
            <a:r>
              <a:rPr lang="en-US" b="1" dirty="0">
                <a:solidFill>
                  <a:srgbClr val="6600CC"/>
                </a:solidFill>
              </a:rPr>
              <a:t> and Drought (GET-D) Product System shall adopt the standard practices of the SPSRB Review Process</a:t>
            </a:r>
          </a:p>
          <a:p>
            <a:pPr lvl="1"/>
            <a:r>
              <a:rPr lang="en-US" sz="2800" b="1" dirty="0">
                <a:solidFill>
                  <a:srgbClr val="6600CC"/>
                </a:solidFill>
              </a:rPr>
              <a:t>Driver: SPSRB transition to operations process</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0130" name="Rectangle 2"/>
          <p:cNvSpPr>
            <a:spLocks noGrp="1" noChangeArrowheads="1"/>
          </p:cNvSpPr>
          <p:nvPr>
            <p:ph type="title"/>
          </p:nvPr>
        </p:nvSpPr>
        <p:spPr>
          <a:xfrm>
            <a:off x="457200" y="0"/>
            <a:ext cx="8229600" cy="1143000"/>
          </a:xfrm>
        </p:spPr>
        <p:txBody>
          <a:bodyPr>
            <a:noAutofit/>
          </a:bodyPr>
          <a:lstStyle/>
          <a:p>
            <a:pPr>
              <a:defRPr/>
            </a:pPr>
            <a:r>
              <a:rPr lang="en-US" sz="3200" dirty="0"/>
              <a:t>Quality </a:t>
            </a:r>
            <a:r>
              <a:rPr lang="en-US" sz="3200" dirty="0" smtClean="0"/>
              <a:t>Assurance Background </a:t>
            </a:r>
            <a:endParaRPr lang="en-US" sz="3200" dirty="0"/>
          </a:p>
        </p:txBody>
      </p:sp>
      <p:sp>
        <p:nvSpPr>
          <p:cNvPr id="6960131" name="Rectangle 3"/>
          <p:cNvSpPr>
            <a:spLocks noGrp="1" noChangeArrowheads="1"/>
          </p:cNvSpPr>
          <p:nvPr>
            <p:ph idx="1"/>
          </p:nvPr>
        </p:nvSpPr>
        <p:spPr/>
        <p:txBody>
          <a:bodyPr/>
          <a:lstStyle/>
          <a:p>
            <a:pPr marL="457200" indent="-457200">
              <a:lnSpc>
                <a:spcPct val="90000"/>
              </a:lnSpc>
              <a:defRPr/>
            </a:pPr>
            <a:r>
              <a:rPr lang="en-US" altLang="ko-KR" sz="2400" dirty="0">
                <a:ea typeface="Gulim" pitchFamily="34" charset="-127"/>
              </a:rPr>
              <a:t>STAR </a:t>
            </a:r>
            <a:r>
              <a:rPr lang="en-US" altLang="ko-KR" sz="2400" dirty="0" smtClean="0">
                <a:ea typeface="Gulim" pitchFamily="34" charset="-127"/>
              </a:rPr>
              <a:t>has used </a:t>
            </a:r>
            <a:r>
              <a:rPr lang="en-US" altLang="ko-KR" sz="2400" dirty="0">
                <a:ea typeface="Gulim" pitchFamily="34" charset="-127"/>
              </a:rPr>
              <a:t>t</a:t>
            </a:r>
            <a:r>
              <a:rPr lang="en-US" sz="2400" dirty="0"/>
              <a:t>he </a:t>
            </a:r>
            <a:r>
              <a:rPr lang="en-US" sz="2400" dirty="0" smtClean="0"/>
              <a:t>Enterprise Process Lifecycle (EPL) process</a:t>
            </a:r>
            <a:r>
              <a:rPr lang="en-US" altLang="ko-KR" sz="2400" dirty="0" smtClean="0">
                <a:ea typeface="Gulim" pitchFamily="34" charset="-127"/>
              </a:rPr>
              <a:t> </a:t>
            </a:r>
            <a:r>
              <a:rPr lang="en-US" altLang="ko-KR" sz="2400" dirty="0">
                <a:ea typeface="Gulim" pitchFamily="34" charset="-127"/>
              </a:rPr>
              <a:t>to improve </a:t>
            </a:r>
            <a:r>
              <a:rPr lang="en-US" sz="2400" dirty="0"/>
              <a:t>processes and practices for development and the transfer of research to operations. </a:t>
            </a:r>
          </a:p>
          <a:p>
            <a:pPr marL="457200" indent="-457200">
              <a:lnSpc>
                <a:spcPct val="90000"/>
              </a:lnSpc>
              <a:buNone/>
              <a:defRPr/>
            </a:pPr>
            <a:endParaRPr lang="en-US" sz="2400" dirty="0"/>
          </a:p>
          <a:p>
            <a:pPr marL="457200" indent="-457200">
              <a:lnSpc>
                <a:spcPct val="90000"/>
              </a:lnSpc>
              <a:defRPr/>
            </a:pPr>
            <a:r>
              <a:rPr lang="en-US" sz="2400" dirty="0" smtClean="0">
                <a:ea typeface="Gulim" pitchFamily="34" charset="-127"/>
              </a:rPr>
              <a:t>The GET-D project will </a:t>
            </a:r>
            <a:r>
              <a:rPr lang="en-US" sz="2400" dirty="0">
                <a:ea typeface="Gulim" pitchFamily="34" charset="-127"/>
              </a:rPr>
              <a:t>follow the </a:t>
            </a:r>
            <a:r>
              <a:rPr lang="en-US" sz="2400" dirty="0" smtClean="0">
                <a:ea typeface="Gulim" pitchFamily="34" charset="-127"/>
              </a:rPr>
              <a:t>updated SPSRB process that has been influenced by the STAR EPL process.</a:t>
            </a:r>
            <a:endParaRPr lang="en-US" sz="2400" dirty="0">
              <a:ea typeface="Gulim" pitchFamily="34" charset="-127"/>
            </a:endParaRPr>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2178" name="Rectangle 2"/>
          <p:cNvSpPr>
            <a:spLocks noGrp="1" noChangeArrowheads="1"/>
          </p:cNvSpPr>
          <p:nvPr>
            <p:ph idx="1"/>
          </p:nvPr>
        </p:nvSpPr>
        <p:spPr>
          <a:xfrm>
            <a:off x="609600" y="1143000"/>
            <a:ext cx="7848600" cy="5257800"/>
          </a:xfrm>
        </p:spPr>
        <p:txBody>
          <a:bodyPr>
            <a:noAutofit/>
          </a:bodyPr>
          <a:lstStyle/>
          <a:p>
            <a:pPr marL="381000" indent="-381000">
              <a:lnSpc>
                <a:spcPct val="80000"/>
              </a:lnSpc>
              <a:defRPr/>
            </a:pPr>
            <a:r>
              <a:rPr lang="en-US" sz="2000" dirty="0" smtClean="0"/>
              <a:t>Critical Design Review (August 2014)</a:t>
            </a:r>
          </a:p>
          <a:p>
            <a:pPr marL="800100" lvl="1" indent="-342900">
              <a:lnSpc>
                <a:spcPct val="80000"/>
              </a:lnSpc>
              <a:defRPr/>
            </a:pPr>
            <a:r>
              <a:rPr lang="en-US" sz="2000" dirty="0" smtClean="0"/>
              <a:t>To finalize requirements and to verify that the chosen design is able to meet those requirements. </a:t>
            </a:r>
          </a:p>
          <a:p>
            <a:pPr marL="381000" indent="-381000">
              <a:lnSpc>
                <a:spcPct val="80000"/>
              </a:lnSpc>
              <a:buNone/>
              <a:defRPr/>
            </a:pPr>
            <a:endParaRPr lang="en-US" sz="2000" dirty="0" smtClean="0"/>
          </a:p>
          <a:p>
            <a:pPr marL="381000" indent="-381000">
              <a:lnSpc>
                <a:spcPct val="80000"/>
              </a:lnSpc>
              <a:defRPr/>
            </a:pPr>
            <a:r>
              <a:rPr lang="en-US" sz="2000" dirty="0" smtClean="0"/>
              <a:t>Software Review (Oct 2014) </a:t>
            </a:r>
          </a:p>
          <a:p>
            <a:pPr marL="800100" lvl="1" indent="-342900">
              <a:lnSpc>
                <a:spcPct val="80000"/>
              </a:lnSpc>
              <a:defRPr/>
            </a:pPr>
            <a:r>
              <a:rPr lang="en-US" sz="2000" dirty="0" smtClean="0"/>
              <a:t>Will be conducted to ensure that the GET-D software is able to fulfill the functional software requirements.  </a:t>
            </a:r>
          </a:p>
          <a:p>
            <a:pPr marL="800100" lvl="1" indent="-342900">
              <a:lnSpc>
                <a:spcPct val="80000"/>
              </a:lnSpc>
              <a:defRPr/>
            </a:pPr>
            <a:endParaRPr lang="en-US" sz="2000" dirty="0" smtClean="0"/>
          </a:p>
          <a:p>
            <a:pPr marL="381000" indent="-381000">
              <a:lnSpc>
                <a:spcPct val="80000"/>
              </a:lnSpc>
              <a:defRPr/>
            </a:pPr>
            <a:r>
              <a:rPr lang="en-US" sz="2000" dirty="0" smtClean="0"/>
              <a:t>Unit Test Review Combined with System/Algorithm Readiness Review (Oct 2014) </a:t>
            </a:r>
          </a:p>
          <a:p>
            <a:pPr marL="800100" lvl="1" indent="-342900">
              <a:lnSpc>
                <a:spcPct val="80000"/>
              </a:lnSpc>
              <a:defRPr/>
            </a:pPr>
            <a:r>
              <a:rPr lang="en-US" sz="2000" dirty="0" smtClean="0"/>
              <a:t>Will show that the GET-D system is ready to be transitioned to operations.</a:t>
            </a:r>
            <a:endParaRPr lang="en-US" sz="2000" dirty="0"/>
          </a:p>
          <a:p>
            <a:pPr marL="800100" lvl="1" indent="-342900">
              <a:lnSpc>
                <a:spcPct val="80000"/>
              </a:lnSpc>
              <a:defRPr/>
            </a:pPr>
            <a:endParaRPr lang="en-US" sz="2000" dirty="0" smtClean="0"/>
          </a:p>
          <a:p>
            <a:pPr marL="381000" indent="-381000">
              <a:lnSpc>
                <a:spcPct val="80000"/>
              </a:lnSpc>
              <a:defRPr/>
            </a:pPr>
            <a:r>
              <a:rPr lang="en-US" sz="2000" dirty="0" smtClean="0"/>
              <a:t>Operational Readiness Review (February 2015) </a:t>
            </a:r>
          </a:p>
          <a:p>
            <a:pPr marL="800100" lvl="1" indent="-342900">
              <a:lnSpc>
                <a:spcPct val="80000"/>
              </a:lnSpc>
              <a:defRPr/>
            </a:pPr>
            <a:r>
              <a:rPr lang="en-US" sz="2000" dirty="0" smtClean="0"/>
              <a:t>Will show that the GET-D system is ready to be declared operational.</a:t>
            </a:r>
          </a:p>
          <a:p>
            <a:pPr marL="800100" lvl="1" indent="-342900">
              <a:lnSpc>
                <a:spcPct val="80000"/>
              </a:lnSpc>
              <a:defRPr/>
            </a:pPr>
            <a:endParaRPr lang="en-US" sz="2000" dirty="0" smtClean="0"/>
          </a:p>
        </p:txBody>
      </p:sp>
      <p:sp>
        <p:nvSpPr>
          <p:cNvPr id="6962179" name="Rectangle 3"/>
          <p:cNvSpPr>
            <a:spLocks noChangeArrowheads="1"/>
          </p:cNvSpPr>
          <p:nvPr/>
        </p:nvSpPr>
        <p:spPr bwMode="auto">
          <a:xfrm>
            <a:off x="1447800" y="76200"/>
            <a:ext cx="6705600" cy="762000"/>
          </a:xfrm>
          <a:prstGeom prst="rect">
            <a:avLst/>
          </a:prstGeom>
          <a:noFill/>
          <a:ln w="9525">
            <a:noFill/>
            <a:miter lim="800000"/>
            <a:headEnd/>
            <a:tailEnd/>
          </a:ln>
          <a:effectLst/>
        </p:spPr>
        <p:txBody>
          <a:bodyPr lIns="92075" tIns="46038" rIns="92075" bIns="46038" anchor="b"/>
          <a:lstStyle/>
          <a:p>
            <a:pPr algn="ctr" fontAlgn="base">
              <a:lnSpc>
                <a:spcPct val="85000"/>
              </a:lnSpc>
              <a:spcBef>
                <a:spcPct val="20000"/>
              </a:spcBef>
              <a:spcAft>
                <a:spcPct val="0"/>
              </a:spcAft>
              <a:buClr>
                <a:srgbClr val="FAFD00"/>
              </a:buClr>
              <a:buSzPct val="100000"/>
              <a:defRPr/>
            </a:pPr>
            <a:r>
              <a:rPr lang="en-US" sz="3600" dirty="0">
                <a:latin typeface="+mj-lt"/>
                <a:cs typeface="Times New Roman" pitchFamily="18" charset="0"/>
              </a:rPr>
              <a:t>Quality Assurance – </a:t>
            </a:r>
            <a:r>
              <a:rPr lang="en-US" sz="3600" dirty="0" smtClean="0">
                <a:latin typeface="+mj-lt"/>
                <a:cs typeface="Times New Roman" pitchFamily="18" charset="0"/>
              </a:rPr>
              <a:t>Project</a:t>
            </a:r>
            <a:endParaRPr lang="en-US" dirty="0">
              <a:latin typeface="+mj-lt"/>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226" name="Rectangle 2"/>
          <p:cNvSpPr>
            <a:spLocks noGrp="1" noChangeArrowheads="1"/>
          </p:cNvSpPr>
          <p:nvPr>
            <p:ph idx="1"/>
          </p:nvPr>
        </p:nvSpPr>
        <p:spPr/>
        <p:txBody>
          <a:bodyPr/>
          <a:lstStyle/>
          <a:p>
            <a:pPr>
              <a:defRPr/>
            </a:pPr>
            <a:r>
              <a:rPr lang="en-US" sz="2000" dirty="0" smtClean="0"/>
              <a:t>STAR CM </a:t>
            </a:r>
            <a:r>
              <a:rPr lang="en-US" sz="2000" dirty="0"/>
              <a:t>Tool </a:t>
            </a:r>
            <a:r>
              <a:rPr lang="en-US" sz="2000" dirty="0" smtClean="0"/>
              <a:t>(Subversion) </a:t>
            </a:r>
            <a:endParaRPr lang="en-US" sz="2000" dirty="0"/>
          </a:p>
          <a:p>
            <a:pPr lvl="1">
              <a:defRPr/>
            </a:pPr>
            <a:r>
              <a:rPr lang="en-US" sz="1800" dirty="0" smtClean="0"/>
              <a:t>Open source.</a:t>
            </a:r>
          </a:p>
          <a:p>
            <a:pPr lvl="1">
              <a:defRPr/>
            </a:pPr>
            <a:endParaRPr lang="en-US" sz="1800" dirty="0" smtClean="0"/>
          </a:p>
          <a:p>
            <a:pPr>
              <a:defRPr/>
            </a:pPr>
            <a:r>
              <a:rPr lang="en-US" sz="2000" dirty="0" smtClean="0"/>
              <a:t>OSPO CM Tool – Subversion </a:t>
            </a:r>
          </a:p>
          <a:p>
            <a:pPr lvl="1">
              <a:defRPr/>
            </a:pPr>
            <a:r>
              <a:rPr lang="en-US" sz="1800" dirty="0" smtClean="0"/>
              <a:t>Open source</a:t>
            </a:r>
            <a:endParaRPr lang="en-US" sz="1800" dirty="0"/>
          </a:p>
          <a:p>
            <a:pPr lvl="1">
              <a:buFontTx/>
              <a:buNone/>
              <a:defRPr/>
            </a:pPr>
            <a:endParaRPr lang="en-US" sz="1800" dirty="0"/>
          </a:p>
          <a:p>
            <a:pPr>
              <a:defRPr/>
            </a:pPr>
            <a:r>
              <a:rPr lang="en-US" sz="2000" dirty="0"/>
              <a:t>CM personnel have been identified.</a:t>
            </a:r>
          </a:p>
          <a:p>
            <a:pPr>
              <a:defRPr/>
            </a:pPr>
            <a:endParaRPr lang="en-US" sz="2000" dirty="0"/>
          </a:p>
          <a:p>
            <a:pPr>
              <a:defRPr/>
            </a:pPr>
            <a:r>
              <a:rPr lang="en-US" sz="2000" dirty="0"/>
              <a:t>CM training:</a:t>
            </a:r>
          </a:p>
          <a:p>
            <a:pPr lvl="1">
              <a:defRPr/>
            </a:pPr>
            <a:r>
              <a:rPr lang="en-US" sz="1800" dirty="0"/>
              <a:t>Administrator training completed. </a:t>
            </a:r>
          </a:p>
          <a:p>
            <a:pPr lvl="1">
              <a:defRPr/>
            </a:pPr>
            <a:r>
              <a:rPr lang="en-US" sz="1800" dirty="0" smtClean="0"/>
              <a:t>If required, developers </a:t>
            </a:r>
            <a:r>
              <a:rPr lang="en-US" sz="1800" dirty="0"/>
              <a:t>will be trained by the CM administrator</a:t>
            </a:r>
            <a:r>
              <a:rPr lang="en-US" sz="1800" dirty="0" smtClean="0"/>
              <a:t>.</a:t>
            </a:r>
            <a:endParaRPr lang="en-US" sz="1800" dirty="0"/>
          </a:p>
        </p:txBody>
      </p:sp>
      <p:sp>
        <p:nvSpPr>
          <p:cNvPr id="347140" name="Rectangle 3"/>
          <p:cNvSpPr>
            <a:spLocks noChangeArrowheads="1"/>
          </p:cNvSpPr>
          <p:nvPr/>
        </p:nvSpPr>
        <p:spPr bwMode="auto">
          <a:xfrm>
            <a:off x="609600" y="0"/>
            <a:ext cx="7848600" cy="838200"/>
          </a:xfrm>
          <a:prstGeom prst="rect">
            <a:avLst/>
          </a:prstGeom>
          <a:noFill/>
          <a:ln w="9525">
            <a:noFill/>
            <a:miter lim="800000"/>
            <a:headEnd/>
            <a:tailEnd/>
          </a:ln>
        </p:spPr>
        <p:txBody>
          <a:bodyPr lIns="92075" tIns="46038" rIns="92075" bIns="46038" anchor="b"/>
          <a:lstStyle/>
          <a:p>
            <a:pPr algn="ctr" fontAlgn="base">
              <a:lnSpc>
                <a:spcPct val="85000"/>
              </a:lnSpc>
              <a:spcBef>
                <a:spcPct val="20000"/>
              </a:spcBef>
              <a:spcAft>
                <a:spcPct val="0"/>
              </a:spcAft>
              <a:buClr>
                <a:srgbClr val="FAFD00"/>
              </a:buClr>
              <a:buSzPct val="100000"/>
            </a:pPr>
            <a:r>
              <a:rPr lang="en-US" sz="3600" dirty="0" smtClean="0">
                <a:latin typeface="+mj-lt"/>
                <a:cs typeface="Times New Roman" pitchFamily="18" charset="0"/>
              </a:rPr>
              <a:t>Configuration Management  (CM)</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6274" name="Rectangle 2"/>
          <p:cNvSpPr>
            <a:spLocks noGrp="1" noChangeArrowheads="1"/>
          </p:cNvSpPr>
          <p:nvPr>
            <p:ph type="title"/>
          </p:nvPr>
        </p:nvSpPr>
        <p:spPr>
          <a:xfrm>
            <a:off x="457200" y="0"/>
            <a:ext cx="8229600" cy="838200"/>
          </a:xfrm>
        </p:spPr>
        <p:txBody>
          <a:bodyPr>
            <a:normAutofit/>
          </a:bodyPr>
          <a:lstStyle/>
          <a:p>
            <a:pPr>
              <a:defRPr/>
            </a:pPr>
            <a:r>
              <a:rPr lang="en-US" sz="3600" dirty="0" smtClean="0">
                <a:cs typeface="Times New Roman" pitchFamily="18" charset="0"/>
              </a:rPr>
              <a:t>SPSRB Coding Standards</a:t>
            </a:r>
            <a:endParaRPr lang="en-US" sz="3600" dirty="0">
              <a:cs typeface="Times New Roman" pitchFamily="18" charset="0"/>
            </a:endParaRPr>
          </a:p>
        </p:txBody>
      </p:sp>
      <p:sp>
        <p:nvSpPr>
          <p:cNvPr id="6966275" name="Rectangle 3"/>
          <p:cNvSpPr>
            <a:spLocks noGrp="1" noChangeArrowheads="1"/>
          </p:cNvSpPr>
          <p:nvPr>
            <p:ph idx="1"/>
          </p:nvPr>
        </p:nvSpPr>
        <p:spPr>
          <a:xfrm>
            <a:off x="457200" y="1219200"/>
            <a:ext cx="8229600" cy="4525963"/>
          </a:xfrm>
        </p:spPr>
        <p:txBody>
          <a:bodyPr>
            <a:noAutofit/>
          </a:bodyPr>
          <a:lstStyle/>
          <a:p>
            <a:pPr>
              <a:defRPr/>
            </a:pPr>
            <a:r>
              <a:rPr lang="en-US" sz="2400" dirty="0"/>
              <a:t>Coding standards guidelines and quick references are available.</a:t>
            </a:r>
          </a:p>
          <a:p>
            <a:pPr>
              <a:defRPr/>
            </a:pPr>
            <a:endParaRPr lang="en-US" sz="2400" dirty="0"/>
          </a:p>
          <a:p>
            <a:pPr>
              <a:defRPr/>
            </a:pPr>
            <a:r>
              <a:rPr lang="en-US" sz="2400" dirty="0"/>
              <a:t>Provide a common list of abbreviations.</a:t>
            </a:r>
          </a:p>
          <a:p>
            <a:pPr>
              <a:defRPr/>
            </a:pPr>
            <a:endParaRPr lang="en-US" sz="2400" dirty="0"/>
          </a:p>
          <a:p>
            <a:pPr>
              <a:defRPr/>
            </a:pPr>
            <a:r>
              <a:rPr lang="en-US" sz="2400" dirty="0"/>
              <a:t>Adhere to the standards throughout the development life cycle.</a:t>
            </a:r>
          </a:p>
          <a:p>
            <a:pPr>
              <a:buNone/>
              <a:defRPr/>
            </a:pPr>
            <a:endParaRPr lang="en-US" sz="2400" dirty="0" smtClean="0"/>
          </a:p>
          <a:p>
            <a:pPr>
              <a:defRPr/>
            </a:pPr>
            <a:r>
              <a:rPr lang="en-US" sz="2400" dirty="0" smtClean="0"/>
              <a:t>Code is checked for compliance during the software review.</a:t>
            </a:r>
            <a:endParaRPr lang="en-US" sz="2400"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7298" name="Rectangle 2"/>
          <p:cNvSpPr>
            <a:spLocks noGrp="1" noChangeArrowheads="1"/>
          </p:cNvSpPr>
          <p:nvPr>
            <p:ph type="title"/>
          </p:nvPr>
        </p:nvSpPr>
        <p:spPr>
          <a:xfrm>
            <a:off x="457200" y="0"/>
            <a:ext cx="8229600" cy="838200"/>
          </a:xfrm>
        </p:spPr>
        <p:txBody>
          <a:bodyPr>
            <a:noAutofit/>
          </a:bodyPr>
          <a:lstStyle/>
          <a:p>
            <a:pPr>
              <a:defRPr/>
            </a:pPr>
            <a:r>
              <a:rPr lang="en-US" sz="3600" dirty="0">
                <a:cs typeface="Times New Roman" pitchFamily="18" charset="0"/>
              </a:rPr>
              <a:t>Quality Assurance </a:t>
            </a:r>
            <a:r>
              <a:rPr lang="en-US" sz="3600" dirty="0" smtClean="0">
                <a:cs typeface="Times New Roman" pitchFamily="18" charset="0"/>
              </a:rPr>
              <a:t>– Software</a:t>
            </a:r>
            <a:endParaRPr lang="en-US" sz="3600" dirty="0">
              <a:cs typeface="Times New Roman" pitchFamily="18" charset="0"/>
            </a:endParaRPr>
          </a:p>
        </p:txBody>
      </p:sp>
      <p:sp>
        <p:nvSpPr>
          <p:cNvPr id="6967299" name="Rectangle 3"/>
          <p:cNvSpPr>
            <a:spLocks noGrp="1" noChangeArrowheads="1"/>
          </p:cNvSpPr>
          <p:nvPr>
            <p:ph idx="1"/>
          </p:nvPr>
        </p:nvSpPr>
        <p:spPr/>
        <p:txBody>
          <a:bodyPr>
            <a:normAutofit/>
          </a:bodyPr>
          <a:lstStyle/>
          <a:p>
            <a:pPr marL="381000" indent="-381000">
              <a:defRPr/>
            </a:pPr>
            <a:r>
              <a:rPr lang="en-US" sz="2400" dirty="0"/>
              <a:t>The </a:t>
            </a:r>
            <a:r>
              <a:rPr lang="en-US" sz="2400" dirty="0" smtClean="0"/>
              <a:t>GET-D software </a:t>
            </a:r>
            <a:r>
              <a:rPr lang="en-US" sz="2400" dirty="0"/>
              <a:t>will be delivered incrementally as part of the series of </a:t>
            </a:r>
            <a:r>
              <a:rPr lang="en-US" sz="2400" dirty="0" smtClean="0"/>
              <a:t>algorithm package deliveries.  </a:t>
            </a:r>
          </a:p>
          <a:p>
            <a:pPr marL="781050" lvl="1" indent="-381000">
              <a:defRPr/>
            </a:pPr>
            <a:r>
              <a:rPr lang="en-US" sz="2400" dirty="0" smtClean="0"/>
              <a:t>Preliminary DAP –  Sept 2014</a:t>
            </a:r>
          </a:p>
          <a:p>
            <a:pPr marL="781050" lvl="1" indent="-381000">
              <a:defRPr/>
            </a:pPr>
            <a:r>
              <a:rPr lang="en-US" sz="2400" dirty="0" smtClean="0"/>
              <a:t>Final DAP – Nov 2014</a:t>
            </a:r>
          </a:p>
          <a:p>
            <a:pPr marL="381000" indent="-381000">
              <a:defRPr/>
            </a:pPr>
            <a:endParaRPr lang="en-US" sz="2400" dirty="0" smtClean="0"/>
          </a:p>
          <a:p>
            <a:pPr marL="381000" indent="-381000">
              <a:defRPr/>
            </a:pPr>
            <a:r>
              <a:rPr lang="en-US" sz="2400" dirty="0" smtClean="0"/>
              <a:t>This </a:t>
            </a:r>
            <a:r>
              <a:rPr lang="en-US" sz="2400" dirty="0"/>
              <a:t>will allow system testing of the code </a:t>
            </a:r>
            <a:r>
              <a:rPr lang="en-US" sz="2400" dirty="0" smtClean="0"/>
              <a:t>within OSPO.  </a:t>
            </a:r>
            <a:endParaRPr lang="en-US" sz="2400"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9347" name="Rectangle 3"/>
          <p:cNvSpPr>
            <a:spLocks noGrp="1" noChangeArrowheads="1"/>
          </p:cNvSpPr>
          <p:nvPr>
            <p:ph idx="1"/>
          </p:nvPr>
        </p:nvSpPr>
        <p:spPr>
          <a:xfrm>
            <a:off x="609600" y="1371600"/>
            <a:ext cx="7848600" cy="4419600"/>
          </a:xfrm>
        </p:spPr>
        <p:txBody>
          <a:bodyPr>
            <a:noAutofit/>
          </a:bodyPr>
          <a:lstStyle/>
          <a:p>
            <a:pPr marL="381000" indent="-381000">
              <a:lnSpc>
                <a:spcPct val="80000"/>
              </a:lnSpc>
              <a:defRPr/>
            </a:pPr>
            <a:r>
              <a:rPr lang="en-US" sz="2400" dirty="0"/>
              <a:t>All code development is being conducted on a platform that is nearly identical to the test and production target platforms using the same compilers and operating system.</a:t>
            </a:r>
          </a:p>
          <a:p>
            <a:pPr marL="381000" indent="-381000">
              <a:lnSpc>
                <a:spcPct val="80000"/>
              </a:lnSpc>
              <a:buNone/>
              <a:defRPr/>
            </a:pPr>
            <a:endParaRPr lang="en-US" sz="2400" dirty="0"/>
          </a:p>
          <a:p>
            <a:pPr marL="381000" indent="-381000">
              <a:lnSpc>
                <a:spcPct val="80000"/>
              </a:lnSpc>
              <a:defRPr/>
            </a:pPr>
            <a:r>
              <a:rPr lang="en-US" sz="2400" dirty="0"/>
              <a:t>The status of all system calls and intrinsic functions are checked.</a:t>
            </a:r>
          </a:p>
          <a:p>
            <a:pPr marL="381000" indent="-381000">
              <a:lnSpc>
                <a:spcPct val="80000"/>
              </a:lnSpc>
              <a:defRPr/>
            </a:pPr>
            <a:endParaRPr lang="en-US" sz="2400" dirty="0"/>
          </a:p>
          <a:p>
            <a:pPr marL="381000" indent="-381000">
              <a:lnSpc>
                <a:spcPct val="80000"/>
              </a:lnSpc>
              <a:defRPr/>
            </a:pPr>
            <a:r>
              <a:rPr lang="en-US" sz="2400" dirty="0"/>
              <a:t>Unit tests will </a:t>
            </a:r>
            <a:r>
              <a:rPr lang="en-US" sz="2400" dirty="0" smtClean="0"/>
              <a:t>be conducted for each product individually.  </a:t>
            </a:r>
            <a:endParaRPr lang="en-US" sz="2400" dirty="0"/>
          </a:p>
          <a:p>
            <a:pPr marL="800100" lvl="1" indent="-342900">
              <a:lnSpc>
                <a:spcPct val="80000"/>
              </a:lnSpc>
              <a:defRPr/>
            </a:pPr>
            <a:r>
              <a:rPr lang="en-US" sz="2000" dirty="0" smtClean="0"/>
              <a:t>The PALs </a:t>
            </a:r>
            <a:r>
              <a:rPr lang="en-US" sz="2000" dirty="0"/>
              <a:t>will have access to test data products to verify that values appear </a:t>
            </a:r>
            <a:r>
              <a:rPr lang="en-US" sz="2000" dirty="0" smtClean="0"/>
              <a:t>reasonable.</a:t>
            </a:r>
            <a:endParaRPr lang="en-US" sz="2000" dirty="0"/>
          </a:p>
        </p:txBody>
      </p:sp>
      <p:sp>
        <p:nvSpPr>
          <p:cNvPr id="6" name="Rectangle 2"/>
          <p:cNvSpPr>
            <a:spLocks noGrp="1" noChangeArrowheads="1"/>
          </p:cNvSpPr>
          <p:nvPr>
            <p:ph type="title"/>
          </p:nvPr>
        </p:nvSpPr>
        <p:spPr>
          <a:xfrm>
            <a:off x="457200" y="0"/>
            <a:ext cx="8229600" cy="838200"/>
          </a:xfrm>
        </p:spPr>
        <p:txBody>
          <a:bodyPr>
            <a:noAutofit/>
          </a:bodyPr>
          <a:lstStyle/>
          <a:p>
            <a:pPr>
              <a:defRPr/>
            </a:pPr>
            <a:r>
              <a:rPr lang="en-US" sz="3600" dirty="0">
                <a:cs typeface="Times New Roman" pitchFamily="18" charset="0"/>
              </a:rPr>
              <a:t>Quality Assurance </a:t>
            </a:r>
            <a:r>
              <a:rPr lang="en-US" sz="3600" dirty="0" smtClean="0">
                <a:cs typeface="Times New Roman" pitchFamily="18" charset="0"/>
              </a:rPr>
              <a:t>– Software</a:t>
            </a:r>
            <a:endParaRPr lang="en-US" sz="3600" dirty="0">
              <a:cs typeface="Times New Roman" pitchFamily="18" charset="0"/>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1395" name="Rectangle 3"/>
          <p:cNvSpPr>
            <a:spLocks noGrp="1" noChangeArrowheads="1"/>
          </p:cNvSpPr>
          <p:nvPr>
            <p:ph idx="1"/>
          </p:nvPr>
        </p:nvSpPr>
        <p:spPr/>
        <p:txBody>
          <a:bodyPr>
            <a:normAutofit fontScale="92500" lnSpcReduction="10000"/>
          </a:bodyPr>
          <a:lstStyle/>
          <a:p>
            <a:pPr marL="381000" indent="-381000">
              <a:lnSpc>
                <a:spcPct val="90000"/>
              </a:lnSpc>
              <a:defRPr/>
            </a:pPr>
            <a:r>
              <a:rPr lang="en-US" dirty="0"/>
              <a:t>An official </a:t>
            </a:r>
            <a:r>
              <a:rPr lang="en-US" dirty="0" smtClean="0"/>
              <a:t>algorithm package will </a:t>
            </a:r>
            <a:r>
              <a:rPr lang="en-US" dirty="0"/>
              <a:t>be delivered:</a:t>
            </a:r>
          </a:p>
          <a:p>
            <a:pPr marL="800100" lvl="1" indent="-342900">
              <a:lnSpc>
                <a:spcPct val="90000"/>
              </a:lnSpc>
              <a:defRPr/>
            </a:pPr>
            <a:r>
              <a:rPr lang="en-US" dirty="0"/>
              <a:t>All </a:t>
            </a:r>
            <a:r>
              <a:rPr lang="en-US" dirty="0" smtClean="0"/>
              <a:t>Product Monitoring code </a:t>
            </a:r>
            <a:r>
              <a:rPr lang="en-US" dirty="0"/>
              <a:t>and system files</a:t>
            </a:r>
          </a:p>
          <a:p>
            <a:pPr marL="800100" lvl="1" indent="-342900">
              <a:lnSpc>
                <a:spcPct val="90000"/>
              </a:lnSpc>
              <a:defRPr/>
            </a:pPr>
            <a:r>
              <a:rPr lang="en-US" dirty="0"/>
              <a:t>Test plans</a:t>
            </a:r>
          </a:p>
          <a:p>
            <a:pPr marL="800100" lvl="1" indent="-342900">
              <a:lnSpc>
                <a:spcPct val="90000"/>
              </a:lnSpc>
              <a:defRPr/>
            </a:pPr>
            <a:r>
              <a:rPr lang="en-US" dirty="0"/>
              <a:t>Test data sets</a:t>
            </a:r>
          </a:p>
          <a:p>
            <a:pPr marL="800100" lvl="1" indent="-342900">
              <a:lnSpc>
                <a:spcPct val="90000"/>
              </a:lnSpc>
              <a:defRPr/>
            </a:pPr>
            <a:r>
              <a:rPr lang="en-US" dirty="0"/>
              <a:t>Error messaging/handling</a:t>
            </a:r>
          </a:p>
          <a:p>
            <a:pPr marL="800100" lvl="1" indent="-342900">
              <a:lnSpc>
                <a:spcPct val="90000"/>
              </a:lnSpc>
              <a:defRPr/>
            </a:pPr>
            <a:r>
              <a:rPr lang="en-US" dirty="0" smtClean="0"/>
              <a:t>Configuration files</a:t>
            </a:r>
            <a:endParaRPr lang="en-US" dirty="0"/>
          </a:p>
          <a:p>
            <a:pPr marL="800100" lvl="1" indent="-342900">
              <a:lnSpc>
                <a:spcPct val="90000"/>
              </a:lnSpc>
              <a:defRPr/>
            </a:pPr>
            <a:r>
              <a:rPr lang="en-US" dirty="0"/>
              <a:t>Production rules</a:t>
            </a:r>
          </a:p>
          <a:p>
            <a:pPr marL="800100" lvl="1" indent="-342900">
              <a:lnSpc>
                <a:spcPct val="90000"/>
              </a:lnSpc>
              <a:defRPr/>
            </a:pPr>
            <a:r>
              <a:rPr lang="en-US" dirty="0" smtClean="0"/>
              <a:t>Database specifications</a:t>
            </a:r>
            <a:endParaRPr lang="en-US" dirty="0"/>
          </a:p>
          <a:p>
            <a:pPr marL="800100" lvl="1" indent="-342900">
              <a:lnSpc>
                <a:spcPct val="90000"/>
              </a:lnSpc>
              <a:defRPr/>
            </a:pPr>
            <a:r>
              <a:rPr lang="en-US" dirty="0"/>
              <a:t>Data flow diagrams</a:t>
            </a:r>
          </a:p>
          <a:p>
            <a:pPr marL="800100" lvl="1" indent="-342900">
              <a:lnSpc>
                <a:spcPct val="90000"/>
              </a:lnSpc>
              <a:defRPr/>
            </a:pPr>
            <a:r>
              <a:rPr lang="en-US" dirty="0"/>
              <a:t>Estimates of resource usage</a:t>
            </a:r>
          </a:p>
          <a:p>
            <a:pPr marL="800100" lvl="1" indent="-342900">
              <a:lnSpc>
                <a:spcPct val="90000"/>
              </a:lnSpc>
              <a:defRPr/>
            </a:pPr>
            <a:r>
              <a:rPr lang="en-US" dirty="0" smtClean="0"/>
              <a:t>Delivery </a:t>
            </a:r>
            <a:r>
              <a:rPr lang="en-US" dirty="0"/>
              <a:t>memo</a:t>
            </a:r>
          </a:p>
        </p:txBody>
      </p:sp>
      <p:sp>
        <p:nvSpPr>
          <p:cNvPr id="5" name="Rectangle 2"/>
          <p:cNvSpPr>
            <a:spLocks noGrp="1" noChangeArrowheads="1"/>
          </p:cNvSpPr>
          <p:nvPr>
            <p:ph type="title"/>
          </p:nvPr>
        </p:nvSpPr>
        <p:spPr>
          <a:xfrm>
            <a:off x="457200" y="0"/>
            <a:ext cx="8229600" cy="838200"/>
          </a:xfrm>
        </p:spPr>
        <p:txBody>
          <a:bodyPr>
            <a:noAutofit/>
          </a:bodyPr>
          <a:lstStyle/>
          <a:p>
            <a:pPr>
              <a:defRPr/>
            </a:pPr>
            <a:r>
              <a:rPr lang="en-US" sz="3600" dirty="0">
                <a:cs typeface="Times New Roman" pitchFamily="18" charset="0"/>
              </a:rPr>
              <a:t>Quality Assurance </a:t>
            </a:r>
            <a:r>
              <a:rPr lang="en-US" sz="3600" dirty="0" smtClean="0">
                <a:cs typeface="Times New Roman" pitchFamily="18" charset="0"/>
              </a:rPr>
              <a:t>– Software</a:t>
            </a:r>
            <a:endParaRPr lang="en-US" sz="3600" dirty="0">
              <a:cs typeface="Times New Roman" pitchFamily="18" charset="0"/>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43" name="Rectangle 3"/>
          <p:cNvSpPr>
            <a:spLocks noGrp="1" noChangeArrowheads="1"/>
          </p:cNvSpPr>
          <p:nvPr>
            <p:ph idx="1"/>
          </p:nvPr>
        </p:nvSpPr>
        <p:spPr/>
        <p:txBody>
          <a:bodyPr/>
          <a:lstStyle/>
          <a:p>
            <a:pPr marL="381000" indent="-381000">
              <a:lnSpc>
                <a:spcPct val="80000"/>
              </a:lnSpc>
              <a:defRPr/>
            </a:pPr>
            <a:r>
              <a:rPr lang="en-US" dirty="0" smtClean="0"/>
              <a:t>GET-D developers </a:t>
            </a:r>
            <a:r>
              <a:rPr lang="en-US" dirty="0"/>
              <a:t>will work </a:t>
            </a:r>
            <a:r>
              <a:rPr lang="en-US" dirty="0" smtClean="0"/>
              <a:t>with:</a:t>
            </a:r>
          </a:p>
          <a:p>
            <a:pPr marL="781050" lvl="1" indent="-381000">
              <a:lnSpc>
                <a:spcPct val="80000"/>
              </a:lnSpc>
              <a:defRPr/>
            </a:pPr>
            <a:r>
              <a:rPr lang="en-US" dirty="0" smtClean="0"/>
              <a:t>The algorithm developers </a:t>
            </a:r>
            <a:r>
              <a:rPr lang="en-US" dirty="0"/>
              <a:t>to ensure that the </a:t>
            </a:r>
            <a:r>
              <a:rPr lang="en-US" dirty="0" smtClean="0"/>
              <a:t>implemented algorithms are producing the correct results</a:t>
            </a:r>
            <a:endParaRPr lang="en-US" dirty="0"/>
          </a:p>
          <a:p>
            <a:pPr marL="781050" lvl="1" indent="-381000">
              <a:lnSpc>
                <a:spcPct val="80000"/>
              </a:lnSpc>
              <a:defRPr/>
            </a:pPr>
            <a:r>
              <a:rPr lang="en-US" dirty="0" smtClean="0"/>
              <a:t>The PALs to </a:t>
            </a:r>
            <a:r>
              <a:rPr lang="en-US" dirty="0"/>
              <a:t>ensure </a:t>
            </a:r>
            <a:r>
              <a:rPr lang="en-US" dirty="0" smtClean="0"/>
              <a:t>that the system has been implemented correctly</a:t>
            </a:r>
          </a:p>
          <a:p>
            <a:pPr marL="781050" lvl="1" indent="-381000">
              <a:lnSpc>
                <a:spcPct val="80000"/>
              </a:lnSpc>
              <a:defRPr/>
            </a:pPr>
            <a:r>
              <a:rPr lang="en-US" dirty="0" smtClean="0"/>
              <a:t>The users to ensure that the products are what the users require</a:t>
            </a:r>
            <a:endParaRPr lang="en-US" dirty="0"/>
          </a:p>
          <a:p>
            <a:pPr marL="381000" indent="-381000">
              <a:lnSpc>
                <a:spcPct val="80000"/>
              </a:lnSpc>
              <a:defRPr/>
            </a:pPr>
            <a:endParaRPr lang="en-US" sz="2000" dirty="0"/>
          </a:p>
          <a:p>
            <a:pPr marL="381000" indent="-381000">
              <a:lnSpc>
                <a:spcPct val="80000"/>
              </a:lnSpc>
              <a:defRPr/>
            </a:pPr>
            <a:endParaRPr lang="en-US" sz="1800" dirty="0"/>
          </a:p>
        </p:txBody>
      </p:sp>
      <p:sp>
        <p:nvSpPr>
          <p:cNvPr id="6" name="Rectangle 2"/>
          <p:cNvSpPr txBox="1">
            <a:spLocks noChangeArrowheads="1"/>
          </p:cNvSpPr>
          <p:nvPr/>
        </p:nvSpPr>
        <p:spPr>
          <a:xfrm>
            <a:off x="457200" y="0"/>
            <a:ext cx="8229600" cy="8382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Times New Roman" pitchFamily="18" charset="0"/>
              </a:rPr>
              <a:t>Quality Assurance – Products</a:t>
            </a:r>
            <a:endParaRPr kumimoji="0" lang="en-US" sz="3600" b="0" i="0" u="none" strike="noStrike" kern="1200" cap="none" spc="0" normalizeH="0" baseline="0" noProof="0" dirty="0">
              <a:ln>
                <a:noFill/>
              </a:ln>
              <a:solidFill>
                <a:schemeClr val="tx1"/>
              </a:solidFill>
              <a:effectLst/>
              <a:uLnTx/>
              <a:uFillTx/>
              <a:latin typeface="+mj-lt"/>
              <a:ea typeface="+mj-ea"/>
              <a:cs typeface="Times New Roman" pitchFamily="18" charset="0"/>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7475" name="Rectangle 3"/>
          <p:cNvSpPr>
            <a:spLocks noGrp="1" noChangeArrowheads="1"/>
          </p:cNvSpPr>
          <p:nvPr>
            <p:ph idx="1"/>
          </p:nvPr>
        </p:nvSpPr>
        <p:spPr/>
        <p:txBody>
          <a:bodyPr/>
          <a:lstStyle/>
          <a:p>
            <a:pPr>
              <a:defRPr/>
            </a:pPr>
            <a:r>
              <a:rPr lang="en-US" sz="2400" dirty="0"/>
              <a:t>Archive Plan</a:t>
            </a:r>
          </a:p>
          <a:p>
            <a:pPr lvl="1">
              <a:defRPr/>
            </a:pPr>
            <a:r>
              <a:rPr lang="en-US" sz="2000" dirty="0" smtClean="0"/>
              <a:t>Currently no plan to archive any of the products</a:t>
            </a:r>
            <a:endParaRPr lang="en-US" sz="2000" dirty="0"/>
          </a:p>
          <a:p>
            <a:pPr lvl="2">
              <a:defRPr/>
            </a:pPr>
            <a:endParaRPr lang="en-US" sz="2000" dirty="0"/>
          </a:p>
          <a:p>
            <a:pPr>
              <a:defRPr/>
            </a:pPr>
            <a:r>
              <a:rPr lang="en-US" sz="2400" dirty="0"/>
              <a:t>Long Term Maintenance Plan</a:t>
            </a:r>
          </a:p>
          <a:p>
            <a:pPr lvl="1">
              <a:defRPr/>
            </a:pPr>
            <a:r>
              <a:rPr lang="en-US" sz="2000" dirty="0"/>
              <a:t>The </a:t>
            </a:r>
            <a:r>
              <a:rPr lang="en-US" sz="2000" dirty="0" smtClean="0"/>
              <a:t>Product Monitoring System will </a:t>
            </a:r>
            <a:r>
              <a:rPr lang="en-US" sz="2000" dirty="0"/>
              <a:t>be maintained by the </a:t>
            </a:r>
            <a:r>
              <a:rPr lang="en-US" sz="2000" dirty="0" smtClean="0"/>
              <a:t>OSPO staff</a:t>
            </a:r>
            <a:endParaRPr lang="en-US" sz="2000" dirty="0"/>
          </a:p>
          <a:p>
            <a:pPr lvl="1">
              <a:defRPr/>
            </a:pPr>
            <a:r>
              <a:rPr lang="en-US" sz="2000" dirty="0"/>
              <a:t>STAR system developers will be available</a:t>
            </a:r>
          </a:p>
        </p:txBody>
      </p:sp>
      <p:sp>
        <p:nvSpPr>
          <p:cNvPr id="6" name="Rectangle 2"/>
          <p:cNvSpPr>
            <a:spLocks noGrp="1" noChangeArrowheads="1"/>
          </p:cNvSpPr>
          <p:nvPr>
            <p:ph type="title"/>
          </p:nvPr>
        </p:nvSpPr>
        <p:spPr>
          <a:xfrm>
            <a:off x="0" y="0"/>
            <a:ext cx="9144000" cy="838200"/>
          </a:xfrm>
        </p:spPr>
        <p:txBody>
          <a:bodyPr>
            <a:noAutofit/>
          </a:bodyPr>
          <a:lstStyle/>
          <a:p>
            <a:pPr>
              <a:defRPr/>
            </a:pPr>
            <a:r>
              <a:rPr lang="en-US" sz="3600" dirty="0">
                <a:cs typeface="Times New Roman" pitchFamily="18" charset="0"/>
              </a:rPr>
              <a:t>Quality Assurance </a:t>
            </a:r>
            <a:r>
              <a:rPr lang="en-US" sz="3600" dirty="0" smtClean="0">
                <a:cs typeface="Times New Roman" pitchFamily="18" charset="0"/>
              </a:rPr>
              <a:t>– Archive and Maintenance</a:t>
            </a:r>
            <a:endParaRPr lang="en-US" sz="3600" dirty="0">
              <a:cs typeface="Times New Roman" pitchFamily="18" charset="0"/>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9522" name="Rectangle 2"/>
          <p:cNvSpPr>
            <a:spLocks noGrp="1" noChangeArrowheads="1"/>
          </p:cNvSpPr>
          <p:nvPr>
            <p:ph type="title"/>
          </p:nvPr>
        </p:nvSpPr>
        <p:spPr>
          <a:xfrm>
            <a:off x="0" y="0"/>
            <a:ext cx="9144000" cy="838200"/>
          </a:xfrm>
        </p:spPr>
        <p:txBody>
          <a:bodyPr>
            <a:noAutofit/>
          </a:bodyPr>
          <a:lstStyle/>
          <a:p>
            <a:pPr>
              <a:defRPr/>
            </a:pPr>
            <a:r>
              <a:rPr lang="en-US" sz="3200" dirty="0">
                <a:cs typeface="Times New Roman" pitchFamily="18" charset="0"/>
              </a:rPr>
              <a:t>Quality Assurance – </a:t>
            </a:r>
            <a:r>
              <a:rPr lang="en-US" sz="3200" dirty="0" smtClean="0">
                <a:cs typeface="Times New Roman" pitchFamily="18" charset="0"/>
              </a:rPr>
              <a:t>Documentation </a:t>
            </a:r>
            <a:r>
              <a:rPr lang="en-US" sz="3200" dirty="0">
                <a:cs typeface="Times New Roman" pitchFamily="18" charset="0"/>
              </a:rPr>
              <a:t>and Metadata</a:t>
            </a:r>
          </a:p>
        </p:txBody>
      </p:sp>
      <p:sp>
        <p:nvSpPr>
          <p:cNvPr id="7019523" name="Rectangle 3"/>
          <p:cNvSpPr>
            <a:spLocks noGrp="1" noChangeArrowheads="1"/>
          </p:cNvSpPr>
          <p:nvPr>
            <p:ph idx="1"/>
          </p:nvPr>
        </p:nvSpPr>
        <p:spPr/>
        <p:txBody>
          <a:bodyPr/>
          <a:lstStyle/>
          <a:p>
            <a:pPr>
              <a:defRPr/>
            </a:pPr>
            <a:r>
              <a:rPr lang="en-US" dirty="0"/>
              <a:t>Documentation/Metadata Plan</a:t>
            </a:r>
          </a:p>
          <a:p>
            <a:pPr lvl="1">
              <a:defRPr/>
            </a:pPr>
            <a:r>
              <a:rPr lang="en-US" dirty="0"/>
              <a:t>The Documentation will include the SPRSB documents </a:t>
            </a:r>
            <a:r>
              <a:rPr lang="en-US" dirty="0" smtClean="0"/>
              <a:t>along with the RAD and RID</a:t>
            </a:r>
            <a:endParaRPr lang="en-US" dirty="0"/>
          </a:p>
          <a:p>
            <a:pPr lvl="1">
              <a:defRPr/>
            </a:pPr>
            <a:r>
              <a:rPr lang="en-US" dirty="0" smtClean="0"/>
              <a:t>Metadata associated with these products are the variables that may be used for product monitoring</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0.0</a:t>
            </a:r>
          </a:p>
        </p:txBody>
      </p:sp>
      <p:sp>
        <p:nvSpPr>
          <p:cNvPr id="3" name="Text Placeholder 2"/>
          <p:cNvSpPr>
            <a:spLocks noGrp="1"/>
          </p:cNvSpPr>
          <p:nvPr>
            <p:ph type="body" idx="1"/>
          </p:nvPr>
        </p:nvSpPr>
        <p:spPr/>
        <p:txBody>
          <a:bodyPr/>
          <a:lstStyle/>
          <a:p>
            <a:pPr lvl="0"/>
            <a:r>
              <a:rPr lang="en-US" b="1" dirty="0" smtClean="0">
                <a:solidFill>
                  <a:srgbClr val="C00000"/>
                </a:solidFill>
              </a:rPr>
              <a:t>GET_D-R </a:t>
            </a:r>
            <a:r>
              <a:rPr lang="en-US" b="1" dirty="0">
                <a:solidFill>
                  <a:srgbClr val="C00000"/>
                </a:solidFill>
              </a:rPr>
              <a:t>0.1: </a:t>
            </a:r>
            <a:r>
              <a:rPr lang="en-US" dirty="0"/>
              <a:t>The GET-D SPSRB reviews shall be tailored</a:t>
            </a:r>
          </a:p>
          <a:p>
            <a:pPr lvl="1"/>
            <a:r>
              <a:rPr lang="en-US" dirty="0"/>
              <a:t>This derived requirement has been adopted to mitigate schedule risk by eliminating the overhead of preparing review slide packages and reports. Details are in derived requirements 0.1.x.</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5491" name="Rectangle 3"/>
          <p:cNvSpPr>
            <a:spLocks noGrp="1" noChangeArrowheads="1"/>
          </p:cNvSpPr>
          <p:nvPr>
            <p:ph idx="1"/>
          </p:nvPr>
        </p:nvSpPr>
        <p:spPr/>
        <p:txBody>
          <a:bodyPr>
            <a:normAutofit/>
          </a:bodyPr>
          <a:lstStyle/>
          <a:p>
            <a:pPr marL="381000" indent="-381000">
              <a:defRPr/>
            </a:pPr>
            <a:r>
              <a:rPr lang="en-US" sz="2400" dirty="0"/>
              <a:t>Quality assurance plan will consist of: </a:t>
            </a:r>
          </a:p>
          <a:p>
            <a:pPr marL="800100" lvl="1" indent="-342900">
              <a:defRPr/>
            </a:pPr>
            <a:r>
              <a:rPr lang="en-US" sz="2000" dirty="0"/>
              <a:t>Project reviews at which stakeholders are encouraged to participate.</a:t>
            </a:r>
          </a:p>
          <a:p>
            <a:pPr marL="800100" lvl="1" indent="-342900">
              <a:defRPr/>
            </a:pPr>
            <a:r>
              <a:rPr lang="en-US" sz="2000" dirty="0"/>
              <a:t>Ongoing interaction with </a:t>
            </a:r>
            <a:r>
              <a:rPr lang="en-US" sz="2000" dirty="0" smtClean="0"/>
              <a:t>algorithm developers and OSPO PALs.</a:t>
            </a:r>
            <a:endParaRPr lang="en-US" sz="2000" dirty="0"/>
          </a:p>
          <a:p>
            <a:pPr marL="800100" lvl="1" indent="-342900">
              <a:defRPr/>
            </a:pPr>
            <a:r>
              <a:rPr lang="en-US" sz="2000" dirty="0"/>
              <a:t>Adhering to </a:t>
            </a:r>
            <a:r>
              <a:rPr lang="en-US" sz="2000" dirty="0" smtClean="0"/>
              <a:t>SPSRB software </a:t>
            </a:r>
            <a:r>
              <a:rPr lang="en-US" sz="2000" dirty="0"/>
              <a:t>standards and use of standard libraries only.</a:t>
            </a:r>
          </a:p>
          <a:p>
            <a:pPr marL="800100" lvl="1" indent="-342900">
              <a:defRPr/>
            </a:pPr>
            <a:r>
              <a:rPr lang="en-US" sz="2000" dirty="0"/>
              <a:t>Software unit tests shall be presented in the </a:t>
            </a:r>
            <a:r>
              <a:rPr lang="en-US" sz="2000" dirty="0" smtClean="0"/>
              <a:t>UTR</a:t>
            </a:r>
            <a:r>
              <a:rPr lang="en-US" sz="2000" dirty="0"/>
              <a:t>.</a:t>
            </a:r>
          </a:p>
          <a:p>
            <a:pPr marL="800100" lvl="1" indent="-342900">
              <a:defRPr/>
            </a:pPr>
            <a:r>
              <a:rPr lang="en-US" sz="2000" dirty="0"/>
              <a:t>Documentation of the </a:t>
            </a:r>
            <a:r>
              <a:rPr lang="en-US" sz="2000" dirty="0" smtClean="0"/>
              <a:t>code </a:t>
            </a:r>
            <a:r>
              <a:rPr lang="en-US" sz="2000" dirty="0"/>
              <a:t>operation, production rules, and software tests will be in the </a:t>
            </a:r>
            <a:r>
              <a:rPr lang="en-US" sz="2000" dirty="0" smtClean="0"/>
              <a:t>algorithm package.</a:t>
            </a:r>
            <a:endParaRPr lang="en-US" sz="2000" dirty="0"/>
          </a:p>
          <a:p>
            <a:pPr marL="800100" lvl="1" indent="-342900">
              <a:defRPr/>
            </a:pPr>
            <a:r>
              <a:rPr lang="en-US" sz="2000" dirty="0"/>
              <a:t>Documentation of requirements will be in the </a:t>
            </a:r>
            <a:r>
              <a:rPr lang="en-US" sz="2000" dirty="0" smtClean="0"/>
              <a:t>GET-D RAD</a:t>
            </a:r>
            <a:r>
              <a:rPr lang="en-US" sz="2000" dirty="0"/>
              <a:t>.</a:t>
            </a:r>
          </a:p>
          <a:p>
            <a:pPr marL="800100" lvl="1" indent="-342900">
              <a:defRPr/>
            </a:pPr>
            <a:r>
              <a:rPr lang="en-US" sz="2000" dirty="0"/>
              <a:t>Early release of </a:t>
            </a:r>
            <a:r>
              <a:rPr lang="en-US" sz="2000" dirty="0" smtClean="0"/>
              <a:t>software will </a:t>
            </a:r>
            <a:r>
              <a:rPr lang="en-US" sz="2000" dirty="0"/>
              <a:t>allow for </a:t>
            </a:r>
            <a:r>
              <a:rPr lang="en-US" sz="2000" dirty="0" smtClean="0"/>
              <a:t>early system implementation.</a:t>
            </a:r>
            <a:endParaRPr lang="en-US" sz="2000" dirty="0"/>
          </a:p>
        </p:txBody>
      </p:sp>
      <p:sp>
        <p:nvSpPr>
          <p:cNvPr id="6" name="Rectangle 2"/>
          <p:cNvSpPr>
            <a:spLocks noGrp="1" noChangeArrowheads="1"/>
          </p:cNvSpPr>
          <p:nvPr>
            <p:ph type="title"/>
          </p:nvPr>
        </p:nvSpPr>
        <p:spPr>
          <a:xfrm>
            <a:off x="457200" y="0"/>
            <a:ext cx="8229600" cy="838200"/>
          </a:xfrm>
        </p:spPr>
        <p:txBody>
          <a:bodyPr>
            <a:noAutofit/>
          </a:bodyPr>
          <a:lstStyle/>
          <a:p>
            <a:pPr>
              <a:defRPr/>
            </a:pPr>
            <a:r>
              <a:rPr lang="en-US" sz="3600" dirty="0">
                <a:cs typeface="Times New Roman" pitchFamily="18" charset="0"/>
              </a:rPr>
              <a:t>Quality Assurance </a:t>
            </a:r>
            <a:r>
              <a:rPr lang="en-US" sz="3600" dirty="0" smtClean="0">
                <a:cs typeface="Times New Roman" pitchFamily="18" charset="0"/>
              </a:rPr>
              <a:t>– Summary</a:t>
            </a:r>
            <a:endParaRPr lang="en-US" sz="3600" dirty="0">
              <a:cs typeface="Times New Roman" pitchFamily="18" charset="0"/>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idx="1"/>
          </p:nvPr>
        </p:nvSpPr>
        <p:spPr>
          <a:xfrm>
            <a:off x="838200" y="2057400"/>
            <a:ext cx="7467600" cy="3733800"/>
          </a:xfrm>
        </p:spPr>
        <p:txBody>
          <a:bodyPr>
            <a:normAutofit/>
          </a:bodyPr>
          <a:lstStyle/>
          <a:p>
            <a:pPr algn="ctr">
              <a:buFont typeface="Symbol" pitchFamily="18" charset="2"/>
              <a:buNone/>
              <a:defRPr/>
            </a:pPr>
            <a:r>
              <a:rPr lang="en-US" sz="4000" b="1" dirty="0" smtClean="0">
                <a:latin typeface="Book Antiqua" pitchFamily="18" charset="0"/>
              </a:rPr>
              <a:t>Section 10 –</a:t>
            </a:r>
          </a:p>
          <a:p>
            <a:pPr algn="ctr">
              <a:buFont typeface="Symbol" pitchFamily="18" charset="2"/>
              <a:buNone/>
              <a:defRPr/>
            </a:pPr>
            <a:r>
              <a:rPr lang="en-US" sz="4000" b="1" dirty="0" smtClean="0">
                <a:latin typeface="Book Antiqua" pitchFamily="18" charset="0"/>
              </a:rPr>
              <a:t>Risks and Actions</a:t>
            </a: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Presented by</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err="1" smtClean="0">
                <a:latin typeface="Book Antiqua" pitchFamily="18" charset="0"/>
              </a:rPr>
              <a:t>Priyanka</a:t>
            </a:r>
            <a:r>
              <a:rPr lang="en-US" b="1" dirty="0" smtClean="0">
                <a:latin typeface="Book Antiqua" pitchFamily="18" charset="0"/>
              </a:rPr>
              <a:t> Roy (STAR)</a:t>
            </a:r>
          </a:p>
        </p:txBody>
      </p:sp>
    </p:spTree>
    <p:extLst>
      <p:ext uri="{BB962C8B-B14F-4D97-AF65-F5344CB8AC3E}">
        <p14:creationId xmlns:p14="http://schemas.microsoft.com/office/powerpoint/2010/main" xmlns="" val="250238150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latin typeface="+mj-lt"/>
              </a:rPr>
              <a:t>Risks and Actions</a:t>
            </a:r>
            <a:endParaRPr lang="en-US" dirty="0">
              <a:latin typeface="+mj-lt"/>
            </a:endParaRPr>
          </a:p>
        </p:txBody>
      </p:sp>
      <p:sp>
        <p:nvSpPr>
          <p:cNvPr id="3" name="Text Placeholder 2"/>
          <p:cNvSpPr>
            <a:spLocks noGrp="1"/>
          </p:cNvSpPr>
          <p:nvPr>
            <p:ph type="body" idx="1"/>
          </p:nvPr>
        </p:nvSpPr>
        <p:spPr/>
        <p:txBody>
          <a:bodyPr>
            <a:normAutofit fontScale="92500" lnSpcReduction="10000"/>
          </a:bodyPr>
          <a:lstStyle/>
          <a:p>
            <a:pPr lvl="0"/>
            <a:r>
              <a:rPr lang="en-US" dirty="0" smtClean="0">
                <a:solidFill>
                  <a:srgbClr val="C00000"/>
                </a:solidFill>
                <a:latin typeface="+mn-lt"/>
              </a:rPr>
              <a:t>Risk # 1: </a:t>
            </a:r>
            <a:r>
              <a:rPr lang="en-US" dirty="0" smtClean="0">
                <a:latin typeface="+mn-lt"/>
              </a:rPr>
              <a:t>Unavailability of optimal EVI data for input to the model that will eventually be used for creating the ESI climatology. Presently EVI is calculated from MODIS LAI product.</a:t>
            </a:r>
          </a:p>
          <a:p>
            <a:pPr lvl="0"/>
            <a:r>
              <a:rPr lang="en-US" u="sng" dirty="0" smtClean="0">
                <a:latin typeface="+mn-lt"/>
              </a:rPr>
              <a:t>Impact</a:t>
            </a:r>
            <a:r>
              <a:rPr lang="en-US" dirty="0" smtClean="0">
                <a:latin typeface="+mn-lt"/>
              </a:rPr>
              <a:t>: If a optimal EVI is not available, the quality of the drought product will be degraded.</a:t>
            </a:r>
          </a:p>
          <a:p>
            <a:pPr lvl="0"/>
            <a:r>
              <a:rPr lang="en-US" u="sng" dirty="0" smtClean="0">
                <a:latin typeface="+mn-lt"/>
              </a:rPr>
              <a:t>Mitigation:</a:t>
            </a:r>
            <a:r>
              <a:rPr lang="en-US" dirty="0" smtClean="0">
                <a:latin typeface="+mn-lt"/>
              </a:rPr>
              <a:t> A regression approach is being explored to estimate LAI from either:</a:t>
            </a:r>
          </a:p>
          <a:p>
            <a:pPr lvl="1"/>
            <a:r>
              <a:rPr lang="en-US" dirty="0" smtClean="0">
                <a:latin typeface="+mn-lt"/>
              </a:rPr>
              <a:t>VIIRS EVI </a:t>
            </a:r>
          </a:p>
          <a:p>
            <a:pPr lvl="1"/>
            <a:r>
              <a:rPr lang="en-US" dirty="0" smtClean="0">
                <a:latin typeface="+mn-lt"/>
              </a:rPr>
              <a:t>surface reflectance</a:t>
            </a:r>
          </a:p>
          <a:p>
            <a:pPr lvl="0"/>
            <a:r>
              <a:rPr lang="en-US" u="sng" dirty="0" smtClean="0">
                <a:latin typeface="+mn-lt"/>
              </a:rPr>
              <a:t>Likelihood:</a:t>
            </a:r>
            <a:r>
              <a:rPr lang="en-US" dirty="0" smtClean="0">
                <a:latin typeface="+mn-lt"/>
              </a:rPr>
              <a:t> Low</a:t>
            </a:r>
          </a:p>
          <a:p>
            <a:pPr lvl="0"/>
            <a:r>
              <a:rPr lang="en-US" u="sng" dirty="0" smtClean="0">
                <a:latin typeface="+mn-lt"/>
              </a:rPr>
              <a:t>Severity:</a:t>
            </a:r>
            <a:r>
              <a:rPr lang="en-US" dirty="0" smtClean="0">
                <a:latin typeface="+mn-lt"/>
              </a:rPr>
              <a:t> High</a:t>
            </a:r>
          </a:p>
        </p:txBody>
      </p:sp>
      <p:grpSp>
        <p:nvGrpSpPr>
          <p:cNvPr id="4" name="Group 124"/>
          <p:cNvGrpSpPr>
            <a:grpSpLocks/>
          </p:cNvGrpSpPr>
          <p:nvPr/>
        </p:nvGrpSpPr>
        <p:grpSpPr bwMode="auto">
          <a:xfrm>
            <a:off x="4800600" y="4343400"/>
            <a:ext cx="3133725" cy="1971675"/>
            <a:chOff x="5943600" y="5030788"/>
            <a:chExt cx="2524125" cy="1590675"/>
          </a:xfrm>
        </p:grpSpPr>
        <p:grpSp>
          <p:nvGrpSpPr>
            <p:cNvPr id="5" name="Group 4"/>
            <p:cNvGrpSpPr>
              <a:grpSpLocks noChangeAspect="1"/>
            </p:cNvGrpSpPr>
            <p:nvPr/>
          </p:nvGrpSpPr>
          <p:grpSpPr bwMode="auto">
            <a:xfrm>
              <a:off x="5943600" y="5030788"/>
              <a:ext cx="2524125" cy="1590675"/>
              <a:chOff x="768" y="3094"/>
              <a:chExt cx="1590" cy="1002"/>
            </a:xfrm>
          </p:grpSpPr>
          <p:sp>
            <p:nvSpPr>
              <p:cNvPr id="7" name="AutoShape 3"/>
              <p:cNvSpPr>
                <a:spLocks noChangeAspect="1" noChangeArrowheads="1" noTextEdit="1"/>
              </p:cNvSpPr>
              <p:nvPr/>
            </p:nvSpPr>
            <p:spPr bwMode="auto">
              <a:xfrm>
                <a:off x="768" y="3094"/>
                <a:ext cx="1584" cy="966"/>
              </a:xfrm>
              <a:prstGeom prst="rect">
                <a:avLst/>
              </a:prstGeom>
              <a:noFill/>
              <a:ln w="9525">
                <a:noFill/>
                <a:miter lim="800000"/>
                <a:headEnd/>
                <a:tailEnd/>
              </a:ln>
            </p:spPr>
            <p:txBody>
              <a:bodyPr/>
              <a:lstStyle/>
              <a:p>
                <a:endParaRPr lang="en-US"/>
              </a:p>
            </p:txBody>
          </p:sp>
          <p:sp>
            <p:nvSpPr>
              <p:cNvPr id="8" name="Rectangle 5"/>
              <p:cNvSpPr>
                <a:spLocks noChangeArrowheads="1"/>
              </p:cNvSpPr>
              <p:nvPr/>
            </p:nvSpPr>
            <p:spPr bwMode="auto">
              <a:xfrm>
                <a:off x="1152" y="3334"/>
                <a:ext cx="1200" cy="126"/>
              </a:xfrm>
              <a:prstGeom prst="rect">
                <a:avLst/>
              </a:prstGeom>
              <a:solidFill>
                <a:srgbClr val="595959"/>
              </a:solidFill>
              <a:ln w="9525">
                <a:noFill/>
                <a:miter lim="800000"/>
                <a:headEnd/>
                <a:tailEnd/>
              </a:ln>
            </p:spPr>
            <p:txBody>
              <a:bodyPr/>
              <a:lstStyle/>
              <a:p>
                <a:endParaRPr lang="en-US"/>
              </a:p>
            </p:txBody>
          </p:sp>
          <p:sp>
            <p:nvSpPr>
              <p:cNvPr id="9" name="Rectangle 6"/>
              <p:cNvSpPr>
                <a:spLocks noChangeArrowheads="1"/>
              </p:cNvSpPr>
              <p:nvPr/>
            </p:nvSpPr>
            <p:spPr bwMode="auto">
              <a:xfrm>
                <a:off x="1152" y="3454"/>
                <a:ext cx="150" cy="126"/>
              </a:xfrm>
              <a:prstGeom prst="rect">
                <a:avLst/>
              </a:prstGeom>
              <a:solidFill>
                <a:srgbClr val="595959"/>
              </a:solidFill>
              <a:ln w="9525">
                <a:noFill/>
                <a:miter lim="800000"/>
                <a:headEnd/>
                <a:tailEnd/>
              </a:ln>
            </p:spPr>
            <p:txBody>
              <a:bodyPr/>
              <a:lstStyle/>
              <a:p>
                <a:endParaRPr lang="en-US"/>
              </a:p>
            </p:txBody>
          </p:sp>
          <p:sp>
            <p:nvSpPr>
              <p:cNvPr id="10" name="Rectangle 7"/>
              <p:cNvSpPr>
                <a:spLocks noChangeArrowheads="1"/>
              </p:cNvSpPr>
              <p:nvPr/>
            </p:nvSpPr>
            <p:spPr bwMode="auto">
              <a:xfrm>
                <a:off x="1296" y="3454"/>
                <a:ext cx="216" cy="126"/>
              </a:xfrm>
              <a:prstGeom prst="rect">
                <a:avLst/>
              </a:prstGeom>
              <a:solidFill>
                <a:srgbClr val="008000"/>
              </a:solidFill>
              <a:ln w="9525">
                <a:noFill/>
                <a:miter lim="800000"/>
                <a:headEnd/>
                <a:tailEnd/>
              </a:ln>
            </p:spPr>
            <p:txBody>
              <a:bodyPr/>
              <a:lstStyle/>
              <a:p>
                <a:endParaRPr lang="en-US"/>
              </a:p>
            </p:txBody>
          </p:sp>
          <p:sp>
            <p:nvSpPr>
              <p:cNvPr id="11" name="Rectangle 8"/>
              <p:cNvSpPr>
                <a:spLocks noChangeArrowheads="1"/>
              </p:cNvSpPr>
              <p:nvPr/>
            </p:nvSpPr>
            <p:spPr bwMode="auto">
              <a:xfrm>
                <a:off x="1506" y="3454"/>
                <a:ext cx="216" cy="126"/>
              </a:xfrm>
              <a:prstGeom prst="rect">
                <a:avLst/>
              </a:prstGeom>
              <a:solidFill>
                <a:srgbClr val="FFE41D"/>
              </a:solidFill>
              <a:ln w="9525">
                <a:noFill/>
                <a:miter lim="800000"/>
                <a:headEnd/>
                <a:tailEnd/>
              </a:ln>
            </p:spPr>
            <p:txBody>
              <a:bodyPr/>
              <a:lstStyle/>
              <a:p>
                <a:endParaRPr lang="en-US"/>
              </a:p>
            </p:txBody>
          </p:sp>
          <p:sp>
            <p:nvSpPr>
              <p:cNvPr id="12" name="Rectangle 9"/>
              <p:cNvSpPr>
                <a:spLocks noChangeArrowheads="1"/>
              </p:cNvSpPr>
              <p:nvPr/>
            </p:nvSpPr>
            <p:spPr bwMode="auto">
              <a:xfrm>
                <a:off x="1716" y="3454"/>
                <a:ext cx="636" cy="126"/>
              </a:xfrm>
              <a:prstGeom prst="rect">
                <a:avLst/>
              </a:prstGeom>
              <a:solidFill>
                <a:srgbClr val="C40000"/>
              </a:solidFill>
              <a:ln w="9525">
                <a:noFill/>
                <a:miter lim="800000"/>
                <a:headEnd/>
                <a:tailEnd/>
              </a:ln>
            </p:spPr>
            <p:txBody>
              <a:bodyPr/>
              <a:lstStyle/>
              <a:p>
                <a:endParaRPr lang="en-US"/>
              </a:p>
            </p:txBody>
          </p:sp>
          <p:sp>
            <p:nvSpPr>
              <p:cNvPr id="13" name="Rectangle 10"/>
              <p:cNvSpPr>
                <a:spLocks noChangeArrowheads="1"/>
              </p:cNvSpPr>
              <p:nvPr/>
            </p:nvSpPr>
            <p:spPr bwMode="auto">
              <a:xfrm>
                <a:off x="1152" y="3574"/>
                <a:ext cx="150" cy="126"/>
              </a:xfrm>
              <a:prstGeom prst="rect">
                <a:avLst/>
              </a:prstGeom>
              <a:solidFill>
                <a:srgbClr val="595959"/>
              </a:solidFill>
              <a:ln w="9525">
                <a:noFill/>
                <a:miter lim="800000"/>
                <a:headEnd/>
                <a:tailEnd/>
              </a:ln>
            </p:spPr>
            <p:txBody>
              <a:bodyPr/>
              <a:lstStyle/>
              <a:p>
                <a:endParaRPr lang="en-US"/>
              </a:p>
            </p:txBody>
          </p:sp>
          <p:sp>
            <p:nvSpPr>
              <p:cNvPr id="14" name="Rectangle 11"/>
              <p:cNvSpPr>
                <a:spLocks noChangeArrowheads="1"/>
              </p:cNvSpPr>
              <p:nvPr/>
            </p:nvSpPr>
            <p:spPr bwMode="auto">
              <a:xfrm>
                <a:off x="1296" y="3574"/>
                <a:ext cx="216" cy="126"/>
              </a:xfrm>
              <a:prstGeom prst="rect">
                <a:avLst/>
              </a:prstGeom>
              <a:solidFill>
                <a:srgbClr val="008000"/>
              </a:solidFill>
              <a:ln w="9525">
                <a:noFill/>
                <a:miter lim="800000"/>
                <a:headEnd/>
                <a:tailEnd/>
              </a:ln>
            </p:spPr>
            <p:txBody>
              <a:bodyPr/>
              <a:lstStyle/>
              <a:p>
                <a:endParaRPr lang="en-US"/>
              </a:p>
            </p:txBody>
          </p:sp>
          <p:sp>
            <p:nvSpPr>
              <p:cNvPr id="15" name="Rectangle 12"/>
              <p:cNvSpPr>
                <a:spLocks noChangeArrowheads="1"/>
              </p:cNvSpPr>
              <p:nvPr/>
            </p:nvSpPr>
            <p:spPr bwMode="auto">
              <a:xfrm>
                <a:off x="1506" y="3574"/>
                <a:ext cx="426" cy="126"/>
              </a:xfrm>
              <a:prstGeom prst="rect">
                <a:avLst/>
              </a:prstGeom>
              <a:solidFill>
                <a:srgbClr val="FFE41D"/>
              </a:solidFill>
              <a:ln w="9525">
                <a:noFill/>
                <a:miter lim="800000"/>
                <a:headEnd/>
                <a:tailEnd/>
              </a:ln>
            </p:spPr>
            <p:txBody>
              <a:bodyPr/>
              <a:lstStyle/>
              <a:p>
                <a:endParaRPr lang="en-US"/>
              </a:p>
            </p:txBody>
          </p:sp>
          <p:sp>
            <p:nvSpPr>
              <p:cNvPr id="16" name="Rectangle 13"/>
              <p:cNvSpPr>
                <a:spLocks noChangeArrowheads="1"/>
              </p:cNvSpPr>
              <p:nvPr/>
            </p:nvSpPr>
            <p:spPr bwMode="auto">
              <a:xfrm>
                <a:off x="1926" y="3574"/>
                <a:ext cx="426" cy="126"/>
              </a:xfrm>
              <a:prstGeom prst="rect">
                <a:avLst/>
              </a:prstGeom>
              <a:solidFill>
                <a:srgbClr val="C40000"/>
              </a:solidFill>
              <a:ln w="9525">
                <a:noFill/>
                <a:miter lim="800000"/>
                <a:headEnd/>
                <a:tailEnd/>
              </a:ln>
            </p:spPr>
            <p:txBody>
              <a:bodyPr/>
              <a:lstStyle/>
              <a:p>
                <a:endParaRPr lang="en-US"/>
              </a:p>
            </p:txBody>
          </p:sp>
          <p:sp>
            <p:nvSpPr>
              <p:cNvPr id="17" name="Rectangle 14"/>
              <p:cNvSpPr>
                <a:spLocks noChangeArrowheads="1"/>
              </p:cNvSpPr>
              <p:nvPr/>
            </p:nvSpPr>
            <p:spPr bwMode="auto">
              <a:xfrm>
                <a:off x="1152" y="3694"/>
                <a:ext cx="150" cy="126"/>
              </a:xfrm>
              <a:prstGeom prst="rect">
                <a:avLst/>
              </a:prstGeom>
              <a:solidFill>
                <a:srgbClr val="595959"/>
              </a:solidFill>
              <a:ln w="9525">
                <a:noFill/>
                <a:miter lim="800000"/>
                <a:headEnd/>
                <a:tailEnd/>
              </a:ln>
            </p:spPr>
            <p:txBody>
              <a:bodyPr/>
              <a:lstStyle/>
              <a:p>
                <a:endParaRPr lang="en-US"/>
              </a:p>
            </p:txBody>
          </p:sp>
          <p:sp>
            <p:nvSpPr>
              <p:cNvPr id="18" name="Rectangle 15"/>
              <p:cNvSpPr>
                <a:spLocks noChangeArrowheads="1"/>
              </p:cNvSpPr>
              <p:nvPr/>
            </p:nvSpPr>
            <p:spPr bwMode="auto">
              <a:xfrm>
                <a:off x="1296" y="3694"/>
                <a:ext cx="216" cy="126"/>
              </a:xfrm>
              <a:prstGeom prst="rect">
                <a:avLst/>
              </a:prstGeom>
              <a:solidFill>
                <a:srgbClr val="008000"/>
              </a:solidFill>
              <a:ln w="9525">
                <a:noFill/>
                <a:miter lim="800000"/>
                <a:headEnd/>
                <a:tailEnd/>
              </a:ln>
            </p:spPr>
            <p:txBody>
              <a:bodyPr/>
              <a:lstStyle/>
              <a:p>
                <a:endParaRPr lang="en-US"/>
              </a:p>
            </p:txBody>
          </p:sp>
          <p:sp>
            <p:nvSpPr>
              <p:cNvPr id="19" name="Rectangle 16"/>
              <p:cNvSpPr>
                <a:spLocks noChangeArrowheads="1"/>
              </p:cNvSpPr>
              <p:nvPr/>
            </p:nvSpPr>
            <p:spPr bwMode="auto">
              <a:xfrm>
                <a:off x="1506" y="3694"/>
                <a:ext cx="636" cy="126"/>
              </a:xfrm>
              <a:prstGeom prst="rect">
                <a:avLst/>
              </a:prstGeom>
              <a:solidFill>
                <a:srgbClr val="FFE41D"/>
              </a:solidFill>
              <a:ln w="9525">
                <a:noFill/>
                <a:miter lim="800000"/>
                <a:headEnd/>
                <a:tailEnd/>
              </a:ln>
            </p:spPr>
            <p:txBody>
              <a:bodyPr/>
              <a:lstStyle/>
              <a:p>
                <a:endParaRPr lang="en-US"/>
              </a:p>
            </p:txBody>
          </p:sp>
          <p:sp>
            <p:nvSpPr>
              <p:cNvPr id="20" name="Rectangle 17"/>
              <p:cNvSpPr>
                <a:spLocks noChangeArrowheads="1"/>
              </p:cNvSpPr>
              <p:nvPr/>
            </p:nvSpPr>
            <p:spPr bwMode="auto">
              <a:xfrm>
                <a:off x="2136" y="3694"/>
                <a:ext cx="216" cy="126"/>
              </a:xfrm>
              <a:prstGeom prst="rect">
                <a:avLst/>
              </a:prstGeom>
              <a:solidFill>
                <a:srgbClr val="C40000"/>
              </a:solidFill>
              <a:ln w="9525">
                <a:noFill/>
                <a:miter lim="800000"/>
                <a:headEnd/>
                <a:tailEnd/>
              </a:ln>
            </p:spPr>
            <p:txBody>
              <a:bodyPr/>
              <a:lstStyle/>
              <a:p>
                <a:endParaRPr lang="en-US"/>
              </a:p>
            </p:txBody>
          </p:sp>
          <p:sp>
            <p:nvSpPr>
              <p:cNvPr id="21" name="Rectangle 18"/>
              <p:cNvSpPr>
                <a:spLocks noChangeArrowheads="1"/>
              </p:cNvSpPr>
              <p:nvPr/>
            </p:nvSpPr>
            <p:spPr bwMode="auto">
              <a:xfrm>
                <a:off x="1152" y="3814"/>
                <a:ext cx="150" cy="126"/>
              </a:xfrm>
              <a:prstGeom prst="rect">
                <a:avLst/>
              </a:prstGeom>
              <a:solidFill>
                <a:srgbClr val="595959"/>
              </a:solidFill>
              <a:ln w="9525">
                <a:noFill/>
                <a:miter lim="800000"/>
                <a:headEnd/>
                <a:tailEnd/>
              </a:ln>
            </p:spPr>
            <p:txBody>
              <a:bodyPr/>
              <a:lstStyle/>
              <a:p>
                <a:endParaRPr lang="en-US"/>
              </a:p>
            </p:txBody>
          </p:sp>
          <p:sp>
            <p:nvSpPr>
              <p:cNvPr id="22" name="Rectangle 19"/>
              <p:cNvSpPr>
                <a:spLocks noChangeArrowheads="1"/>
              </p:cNvSpPr>
              <p:nvPr/>
            </p:nvSpPr>
            <p:spPr bwMode="auto">
              <a:xfrm>
                <a:off x="1296" y="3814"/>
                <a:ext cx="636" cy="126"/>
              </a:xfrm>
              <a:prstGeom prst="rect">
                <a:avLst/>
              </a:prstGeom>
              <a:solidFill>
                <a:srgbClr val="008000"/>
              </a:solidFill>
              <a:ln w="9525">
                <a:noFill/>
                <a:miter lim="800000"/>
                <a:headEnd/>
                <a:tailEnd/>
              </a:ln>
            </p:spPr>
            <p:txBody>
              <a:bodyPr/>
              <a:lstStyle/>
              <a:p>
                <a:endParaRPr lang="en-US"/>
              </a:p>
            </p:txBody>
          </p:sp>
          <p:sp>
            <p:nvSpPr>
              <p:cNvPr id="23" name="Rectangle 20"/>
              <p:cNvSpPr>
                <a:spLocks noChangeArrowheads="1"/>
              </p:cNvSpPr>
              <p:nvPr/>
            </p:nvSpPr>
            <p:spPr bwMode="auto">
              <a:xfrm>
                <a:off x="1926" y="3814"/>
                <a:ext cx="426" cy="126"/>
              </a:xfrm>
              <a:prstGeom prst="rect">
                <a:avLst/>
              </a:prstGeom>
              <a:solidFill>
                <a:srgbClr val="FFE41D"/>
              </a:solidFill>
              <a:ln w="9525">
                <a:noFill/>
                <a:miter lim="800000"/>
                <a:headEnd/>
                <a:tailEnd/>
              </a:ln>
            </p:spPr>
            <p:txBody>
              <a:bodyPr/>
              <a:lstStyle/>
              <a:p>
                <a:endParaRPr lang="en-US"/>
              </a:p>
            </p:txBody>
          </p:sp>
          <p:sp>
            <p:nvSpPr>
              <p:cNvPr id="24" name="Rectangle 21"/>
              <p:cNvSpPr>
                <a:spLocks noChangeArrowheads="1"/>
              </p:cNvSpPr>
              <p:nvPr/>
            </p:nvSpPr>
            <p:spPr bwMode="auto">
              <a:xfrm>
                <a:off x="1152" y="3934"/>
                <a:ext cx="150" cy="126"/>
              </a:xfrm>
              <a:prstGeom prst="rect">
                <a:avLst/>
              </a:prstGeom>
              <a:solidFill>
                <a:srgbClr val="595959"/>
              </a:solidFill>
              <a:ln w="9525">
                <a:noFill/>
                <a:miter lim="800000"/>
                <a:headEnd/>
                <a:tailEnd/>
              </a:ln>
            </p:spPr>
            <p:txBody>
              <a:bodyPr/>
              <a:lstStyle/>
              <a:p>
                <a:endParaRPr lang="en-US"/>
              </a:p>
            </p:txBody>
          </p:sp>
          <p:sp>
            <p:nvSpPr>
              <p:cNvPr id="25" name="Rectangle 22"/>
              <p:cNvSpPr>
                <a:spLocks noChangeArrowheads="1"/>
              </p:cNvSpPr>
              <p:nvPr/>
            </p:nvSpPr>
            <p:spPr bwMode="auto">
              <a:xfrm>
                <a:off x="1296" y="3934"/>
                <a:ext cx="846" cy="126"/>
              </a:xfrm>
              <a:prstGeom prst="rect">
                <a:avLst/>
              </a:prstGeom>
              <a:solidFill>
                <a:srgbClr val="008000"/>
              </a:solidFill>
              <a:ln w="9525">
                <a:noFill/>
                <a:miter lim="800000"/>
                <a:headEnd/>
                <a:tailEnd/>
              </a:ln>
            </p:spPr>
            <p:txBody>
              <a:bodyPr/>
              <a:lstStyle/>
              <a:p>
                <a:endParaRPr lang="en-US"/>
              </a:p>
            </p:txBody>
          </p:sp>
          <p:sp>
            <p:nvSpPr>
              <p:cNvPr id="26" name="Rectangle 23"/>
              <p:cNvSpPr>
                <a:spLocks noChangeArrowheads="1"/>
              </p:cNvSpPr>
              <p:nvPr/>
            </p:nvSpPr>
            <p:spPr bwMode="auto">
              <a:xfrm>
                <a:off x="2136" y="3934"/>
                <a:ext cx="216" cy="126"/>
              </a:xfrm>
              <a:prstGeom prst="rect">
                <a:avLst/>
              </a:prstGeom>
              <a:solidFill>
                <a:srgbClr val="FFE41D"/>
              </a:solidFill>
              <a:ln w="9525">
                <a:noFill/>
                <a:miter lim="800000"/>
                <a:headEnd/>
                <a:tailEnd/>
              </a:ln>
            </p:spPr>
            <p:txBody>
              <a:bodyPr/>
              <a:lstStyle/>
              <a:p>
                <a:endParaRPr lang="en-US"/>
              </a:p>
            </p:txBody>
          </p:sp>
          <p:sp>
            <p:nvSpPr>
              <p:cNvPr id="27" name="Rectangle 24"/>
              <p:cNvSpPr>
                <a:spLocks noChangeArrowheads="1"/>
              </p:cNvSpPr>
              <p:nvPr/>
            </p:nvSpPr>
            <p:spPr bwMode="auto">
              <a:xfrm>
                <a:off x="1386" y="3346"/>
                <a:ext cx="96" cy="150"/>
              </a:xfrm>
              <a:prstGeom prst="rect">
                <a:avLst/>
              </a:prstGeom>
              <a:noFill/>
              <a:ln w="9525">
                <a:noFill/>
                <a:miter lim="800000"/>
                <a:headEnd/>
                <a:tailEnd/>
              </a:ln>
            </p:spPr>
            <p:txBody>
              <a:bodyPr wrap="none" lIns="0" tIns="0" rIns="0" bIns="0">
                <a:spAutoFit/>
              </a:bodyPr>
              <a:lstStyle/>
              <a:p>
                <a:pPr eaLnBrk="1" hangingPunct="1"/>
                <a:r>
                  <a:rPr lang="en-US" sz="1100">
                    <a:solidFill>
                      <a:srgbClr val="FFFFFF"/>
                    </a:solidFill>
                    <a:latin typeface="Calibri" pitchFamily="34" charset="0"/>
                    <a:cs typeface="Arial" charset="0"/>
                  </a:rPr>
                  <a:t>1</a:t>
                </a:r>
                <a:endParaRPr lang="en-US" sz="1800">
                  <a:latin typeface="Arial" charset="0"/>
                  <a:cs typeface="Arial" charset="0"/>
                </a:endParaRPr>
              </a:p>
            </p:txBody>
          </p:sp>
          <p:sp>
            <p:nvSpPr>
              <p:cNvPr id="28" name="Rectangle 25"/>
              <p:cNvSpPr>
                <a:spLocks noChangeArrowheads="1"/>
              </p:cNvSpPr>
              <p:nvPr/>
            </p:nvSpPr>
            <p:spPr bwMode="auto">
              <a:xfrm>
                <a:off x="1596" y="3346"/>
                <a:ext cx="96" cy="150"/>
              </a:xfrm>
              <a:prstGeom prst="rect">
                <a:avLst/>
              </a:prstGeom>
              <a:noFill/>
              <a:ln w="9525">
                <a:noFill/>
                <a:miter lim="800000"/>
                <a:headEnd/>
                <a:tailEnd/>
              </a:ln>
            </p:spPr>
            <p:txBody>
              <a:bodyPr wrap="none" lIns="0" tIns="0" rIns="0" bIns="0">
                <a:spAutoFit/>
              </a:bodyPr>
              <a:lstStyle/>
              <a:p>
                <a:pPr eaLnBrk="1" hangingPunct="1"/>
                <a:r>
                  <a:rPr lang="en-US" sz="1100">
                    <a:solidFill>
                      <a:srgbClr val="FFFFFF"/>
                    </a:solidFill>
                    <a:latin typeface="Calibri" pitchFamily="34" charset="0"/>
                    <a:cs typeface="Arial" charset="0"/>
                  </a:rPr>
                  <a:t>2</a:t>
                </a:r>
                <a:endParaRPr lang="en-US" sz="1800">
                  <a:latin typeface="Arial" charset="0"/>
                  <a:cs typeface="Arial" charset="0"/>
                </a:endParaRPr>
              </a:p>
            </p:txBody>
          </p:sp>
          <p:sp>
            <p:nvSpPr>
              <p:cNvPr id="29" name="Rectangle 26"/>
              <p:cNvSpPr>
                <a:spLocks noChangeArrowheads="1"/>
              </p:cNvSpPr>
              <p:nvPr/>
            </p:nvSpPr>
            <p:spPr bwMode="auto">
              <a:xfrm>
                <a:off x="1806" y="3346"/>
                <a:ext cx="96" cy="150"/>
              </a:xfrm>
              <a:prstGeom prst="rect">
                <a:avLst/>
              </a:prstGeom>
              <a:noFill/>
              <a:ln w="9525">
                <a:noFill/>
                <a:miter lim="800000"/>
                <a:headEnd/>
                <a:tailEnd/>
              </a:ln>
            </p:spPr>
            <p:txBody>
              <a:bodyPr wrap="none" lIns="0" tIns="0" rIns="0" bIns="0">
                <a:spAutoFit/>
              </a:bodyPr>
              <a:lstStyle/>
              <a:p>
                <a:pPr eaLnBrk="1" hangingPunct="1"/>
                <a:r>
                  <a:rPr lang="en-US" sz="1100">
                    <a:solidFill>
                      <a:srgbClr val="FFFFFF"/>
                    </a:solidFill>
                    <a:latin typeface="Calibri" pitchFamily="34" charset="0"/>
                    <a:cs typeface="Arial" charset="0"/>
                  </a:rPr>
                  <a:t>3</a:t>
                </a:r>
                <a:endParaRPr lang="en-US" sz="1800">
                  <a:latin typeface="Arial" charset="0"/>
                  <a:cs typeface="Arial" charset="0"/>
                </a:endParaRPr>
              </a:p>
            </p:txBody>
          </p:sp>
          <p:sp>
            <p:nvSpPr>
              <p:cNvPr id="30" name="Rectangle 27"/>
              <p:cNvSpPr>
                <a:spLocks noChangeArrowheads="1"/>
              </p:cNvSpPr>
              <p:nvPr/>
            </p:nvSpPr>
            <p:spPr bwMode="auto">
              <a:xfrm>
                <a:off x="2016" y="3346"/>
                <a:ext cx="96" cy="150"/>
              </a:xfrm>
              <a:prstGeom prst="rect">
                <a:avLst/>
              </a:prstGeom>
              <a:noFill/>
              <a:ln w="9525">
                <a:noFill/>
                <a:miter lim="800000"/>
                <a:headEnd/>
                <a:tailEnd/>
              </a:ln>
            </p:spPr>
            <p:txBody>
              <a:bodyPr wrap="none" lIns="0" tIns="0" rIns="0" bIns="0">
                <a:spAutoFit/>
              </a:bodyPr>
              <a:lstStyle/>
              <a:p>
                <a:pPr eaLnBrk="1" hangingPunct="1"/>
                <a:r>
                  <a:rPr lang="en-US" sz="1100">
                    <a:solidFill>
                      <a:srgbClr val="FFFFFF"/>
                    </a:solidFill>
                    <a:latin typeface="Calibri" pitchFamily="34" charset="0"/>
                    <a:cs typeface="Arial" charset="0"/>
                  </a:rPr>
                  <a:t>4</a:t>
                </a:r>
                <a:endParaRPr lang="en-US" sz="1800">
                  <a:latin typeface="Arial" charset="0"/>
                  <a:cs typeface="Arial" charset="0"/>
                </a:endParaRPr>
              </a:p>
            </p:txBody>
          </p:sp>
          <p:sp>
            <p:nvSpPr>
              <p:cNvPr id="31" name="Rectangle 28"/>
              <p:cNvSpPr>
                <a:spLocks noChangeArrowheads="1"/>
              </p:cNvSpPr>
              <p:nvPr/>
            </p:nvSpPr>
            <p:spPr bwMode="auto">
              <a:xfrm>
                <a:off x="2226" y="3346"/>
                <a:ext cx="96" cy="150"/>
              </a:xfrm>
              <a:prstGeom prst="rect">
                <a:avLst/>
              </a:prstGeom>
              <a:noFill/>
              <a:ln w="9525">
                <a:noFill/>
                <a:miter lim="800000"/>
                <a:headEnd/>
                <a:tailEnd/>
              </a:ln>
            </p:spPr>
            <p:txBody>
              <a:bodyPr wrap="none" lIns="0" tIns="0" rIns="0" bIns="0">
                <a:spAutoFit/>
              </a:bodyPr>
              <a:lstStyle/>
              <a:p>
                <a:pPr eaLnBrk="1" hangingPunct="1"/>
                <a:r>
                  <a:rPr lang="en-US" sz="1100">
                    <a:solidFill>
                      <a:srgbClr val="FFFFFF"/>
                    </a:solidFill>
                    <a:latin typeface="Calibri" pitchFamily="34" charset="0"/>
                    <a:cs typeface="Arial" charset="0"/>
                  </a:rPr>
                  <a:t>5</a:t>
                </a:r>
                <a:endParaRPr lang="en-US" sz="1800">
                  <a:latin typeface="Arial" charset="0"/>
                  <a:cs typeface="Arial" charset="0"/>
                </a:endParaRPr>
              </a:p>
            </p:txBody>
          </p:sp>
          <p:sp>
            <p:nvSpPr>
              <p:cNvPr id="32" name="Rectangle 29"/>
              <p:cNvSpPr>
                <a:spLocks noChangeArrowheads="1"/>
              </p:cNvSpPr>
              <p:nvPr/>
            </p:nvSpPr>
            <p:spPr bwMode="auto">
              <a:xfrm>
                <a:off x="1206" y="3466"/>
                <a:ext cx="96" cy="150"/>
              </a:xfrm>
              <a:prstGeom prst="rect">
                <a:avLst/>
              </a:prstGeom>
              <a:noFill/>
              <a:ln w="9525">
                <a:noFill/>
                <a:miter lim="800000"/>
                <a:headEnd/>
                <a:tailEnd/>
              </a:ln>
            </p:spPr>
            <p:txBody>
              <a:bodyPr wrap="none" lIns="0" tIns="0" rIns="0" bIns="0">
                <a:spAutoFit/>
              </a:bodyPr>
              <a:lstStyle/>
              <a:p>
                <a:pPr eaLnBrk="1" hangingPunct="1"/>
                <a:r>
                  <a:rPr lang="en-US" sz="1100">
                    <a:solidFill>
                      <a:srgbClr val="FFFFFF"/>
                    </a:solidFill>
                    <a:latin typeface="Calibri" pitchFamily="34" charset="0"/>
                    <a:cs typeface="Arial" charset="0"/>
                  </a:rPr>
                  <a:t>5</a:t>
                </a:r>
                <a:endParaRPr lang="en-US" sz="1800">
                  <a:latin typeface="Arial" charset="0"/>
                  <a:cs typeface="Arial" charset="0"/>
                </a:endParaRPr>
              </a:p>
            </p:txBody>
          </p:sp>
          <p:sp>
            <p:nvSpPr>
              <p:cNvPr id="33" name="Rectangle 30"/>
              <p:cNvSpPr>
                <a:spLocks noChangeArrowheads="1"/>
              </p:cNvSpPr>
              <p:nvPr/>
            </p:nvSpPr>
            <p:spPr bwMode="auto">
              <a:xfrm>
                <a:off x="1206" y="3586"/>
                <a:ext cx="96" cy="150"/>
              </a:xfrm>
              <a:prstGeom prst="rect">
                <a:avLst/>
              </a:prstGeom>
              <a:noFill/>
              <a:ln w="9525">
                <a:noFill/>
                <a:miter lim="800000"/>
                <a:headEnd/>
                <a:tailEnd/>
              </a:ln>
            </p:spPr>
            <p:txBody>
              <a:bodyPr wrap="none" lIns="0" tIns="0" rIns="0" bIns="0">
                <a:spAutoFit/>
              </a:bodyPr>
              <a:lstStyle/>
              <a:p>
                <a:pPr eaLnBrk="1" hangingPunct="1"/>
                <a:r>
                  <a:rPr lang="en-US" sz="1100">
                    <a:solidFill>
                      <a:srgbClr val="FFFFFF"/>
                    </a:solidFill>
                    <a:latin typeface="Calibri" pitchFamily="34" charset="0"/>
                    <a:cs typeface="Arial" charset="0"/>
                  </a:rPr>
                  <a:t>4</a:t>
                </a:r>
                <a:endParaRPr lang="en-US" sz="1800">
                  <a:latin typeface="Arial" charset="0"/>
                  <a:cs typeface="Arial" charset="0"/>
                </a:endParaRPr>
              </a:p>
            </p:txBody>
          </p:sp>
          <p:sp>
            <p:nvSpPr>
              <p:cNvPr id="34" name="Rectangle 31"/>
              <p:cNvSpPr>
                <a:spLocks noChangeArrowheads="1"/>
              </p:cNvSpPr>
              <p:nvPr/>
            </p:nvSpPr>
            <p:spPr bwMode="auto">
              <a:xfrm>
                <a:off x="1206" y="3706"/>
                <a:ext cx="96" cy="150"/>
              </a:xfrm>
              <a:prstGeom prst="rect">
                <a:avLst/>
              </a:prstGeom>
              <a:noFill/>
              <a:ln w="9525">
                <a:noFill/>
                <a:miter lim="800000"/>
                <a:headEnd/>
                <a:tailEnd/>
              </a:ln>
            </p:spPr>
            <p:txBody>
              <a:bodyPr wrap="none" lIns="0" tIns="0" rIns="0" bIns="0">
                <a:spAutoFit/>
              </a:bodyPr>
              <a:lstStyle/>
              <a:p>
                <a:pPr eaLnBrk="1" hangingPunct="1"/>
                <a:r>
                  <a:rPr lang="en-US" sz="1100">
                    <a:solidFill>
                      <a:srgbClr val="FFFFFF"/>
                    </a:solidFill>
                    <a:latin typeface="Calibri" pitchFamily="34" charset="0"/>
                    <a:cs typeface="Arial" charset="0"/>
                  </a:rPr>
                  <a:t>3</a:t>
                </a:r>
                <a:endParaRPr lang="en-US" sz="1800">
                  <a:latin typeface="Arial" charset="0"/>
                  <a:cs typeface="Arial" charset="0"/>
                </a:endParaRPr>
              </a:p>
            </p:txBody>
          </p:sp>
          <p:sp>
            <p:nvSpPr>
              <p:cNvPr id="35" name="Rectangle 32"/>
              <p:cNvSpPr>
                <a:spLocks noChangeArrowheads="1"/>
              </p:cNvSpPr>
              <p:nvPr/>
            </p:nvSpPr>
            <p:spPr bwMode="auto">
              <a:xfrm>
                <a:off x="1206" y="3826"/>
                <a:ext cx="96" cy="150"/>
              </a:xfrm>
              <a:prstGeom prst="rect">
                <a:avLst/>
              </a:prstGeom>
              <a:noFill/>
              <a:ln w="9525">
                <a:noFill/>
                <a:miter lim="800000"/>
                <a:headEnd/>
                <a:tailEnd/>
              </a:ln>
            </p:spPr>
            <p:txBody>
              <a:bodyPr wrap="none" lIns="0" tIns="0" rIns="0" bIns="0">
                <a:spAutoFit/>
              </a:bodyPr>
              <a:lstStyle/>
              <a:p>
                <a:pPr eaLnBrk="1" hangingPunct="1"/>
                <a:r>
                  <a:rPr lang="en-US" sz="1100">
                    <a:solidFill>
                      <a:srgbClr val="FFFFFF"/>
                    </a:solidFill>
                    <a:latin typeface="Calibri" pitchFamily="34" charset="0"/>
                    <a:cs typeface="Arial" charset="0"/>
                  </a:rPr>
                  <a:t>2</a:t>
                </a:r>
                <a:endParaRPr lang="en-US" sz="1800">
                  <a:latin typeface="Arial" charset="0"/>
                  <a:cs typeface="Arial" charset="0"/>
                </a:endParaRPr>
              </a:p>
            </p:txBody>
          </p:sp>
          <p:sp>
            <p:nvSpPr>
              <p:cNvPr id="36" name="Rectangle 33"/>
              <p:cNvSpPr>
                <a:spLocks noChangeArrowheads="1"/>
              </p:cNvSpPr>
              <p:nvPr/>
            </p:nvSpPr>
            <p:spPr bwMode="auto">
              <a:xfrm>
                <a:off x="1206" y="3946"/>
                <a:ext cx="96" cy="150"/>
              </a:xfrm>
              <a:prstGeom prst="rect">
                <a:avLst/>
              </a:prstGeom>
              <a:noFill/>
              <a:ln w="9525">
                <a:noFill/>
                <a:miter lim="800000"/>
                <a:headEnd/>
                <a:tailEnd/>
              </a:ln>
            </p:spPr>
            <p:txBody>
              <a:bodyPr wrap="none" lIns="0" tIns="0" rIns="0" bIns="0">
                <a:spAutoFit/>
              </a:bodyPr>
              <a:lstStyle/>
              <a:p>
                <a:pPr eaLnBrk="1" hangingPunct="1"/>
                <a:r>
                  <a:rPr lang="en-US" sz="1100">
                    <a:solidFill>
                      <a:srgbClr val="FFFFFF"/>
                    </a:solidFill>
                    <a:latin typeface="Calibri" pitchFamily="34" charset="0"/>
                    <a:cs typeface="Arial" charset="0"/>
                  </a:rPr>
                  <a:t>1</a:t>
                </a:r>
                <a:endParaRPr lang="en-US" sz="1800">
                  <a:latin typeface="Arial" charset="0"/>
                  <a:cs typeface="Arial" charset="0"/>
                </a:endParaRPr>
              </a:p>
            </p:txBody>
          </p:sp>
          <p:sp>
            <p:nvSpPr>
              <p:cNvPr id="37" name="Rectangle 34"/>
              <p:cNvSpPr>
                <a:spLocks noChangeArrowheads="1"/>
              </p:cNvSpPr>
              <p:nvPr/>
            </p:nvSpPr>
            <p:spPr bwMode="auto">
              <a:xfrm>
                <a:off x="1524" y="3160"/>
                <a:ext cx="606" cy="107"/>
              </a:xfrm>
              <a:prstGeom prst="rect">
                <a:avLst/>
              </a:prstGeom>
              <a:noFill/>
              <a:ln w="9525">
                <a:noFill/>
                <a:miter lim="800000"/>
                <a:headEnd/>
                <a:tailEnd/>
              </a:ln>
            </p:spPr>
            <p:txBody>
              <a:bodyPr wrap="none" lIns="0" tIns="0" rIns="0" bIns="0">
                <a:spAutoFit/>
              </a:bodyPr>
              <a:lstStyle/>
              <a:p>
                <a:pPr eaLnBrk="1" hangingPunct="1"/>
                <a:r>
                  <a:rPr lang="en-US" sz="1100" b="1" dirty="0">
                    <a:latin typeface="Calibri" pitchFamily="34" charset="0"/>
                    <a:cs typeface="Arial" charset="0"/>
                  </a:rPr>
                  <a:t>CONSEQUENCES</a:t>
                </a:r>
                <a:endParaRPr lang="en-US" sz="1800" dirty="0">
                  <a:latin typeface="Arial" charset="0"/>
                  <a:cs typeface="Arial" charset="0"/>
                </a:endParaRPr>
              </a:p>
            </p:txBody>
          </p:sp>
          <p:sp>
            <p:nvSpPr>
              <p:cNvPr id="38" name="Rectangle 35"/>
              <p:cNvSpPr>
                <a:spLocks noChangeArrowheads="1"/>
              </p:cNvSpPr>
              <p:nvPr/>
            </p:nvSpPr>
            <p:spPr bwMode="auto">
              <a:xfrm rot="-5400000">
                <a:off x="752" y="3647"/>
                <a:ext cx="446" cy="107"/>
              </a:xfrm>
              <a:prstGeom prst="rect">
                <a:avLst/>
              </a:prstGeom>
              <a:noFill/>
              <a:ln w="9525">
                <a:noFill/>
                <a:miter lim="800000"/>
                <a:headEnd/>
                <a:tailEnd/>
              </a:ln>
            </p:spPr>
            <p:txBody>
              <a:bodyPr wrap="none" lIns="0" tIns="0" rIns="0" bIns="0">
                <a:spAutoFit/>
              </a:bodyPr>
              <a:lstStyle/>
              <a:p>
                <a:pPr eaLnBrk="1" hangingPunct="1"/>
                <a:r>
                  <a:rPr lang="en-US" sz="1100" b="1" dirty="0">
                    <a:latin typeface="Calibri" pitchFamily="34" charset="0"/>
                    <a:cs typeface="Arial" charset="0"/>
                  </a:rPr>
                  <a:t>LIKELIHOOD</a:t>
                </a:r>
                <a:endParaRPr lang="en-US" sz="1800" dirty="0">
                  <a:latin typeface="Arial" charset="0"/>
                  <a:cs typeface="Arial" charset="0"/>
                </a:endParaRPr>
              </a:p>
            </p:txBody>
          </p:sp>
          <p:sp>
            <p:nvSpPr>
              <p:cNvPr id="39" name="Rectangle 36"/>
              <p:cNvSpPr>
                <a:spLocks noChangeArrowheads="1"/>
              </p:cNvSpPr>
              <p:nvPr/>
            </p:nvSpPr>
            <p:spPr bwMode="auto">
              <a:xfrm>
                <a:off x="768" y="3094"/>
                <a:ext cx="6" cy="1"/>
              </a:xfrm>
              <a:prstGeom prst="rect">
                <a:avLst/>
              </a:prstGeom>
              <a:solidFill>
                <a:srgbClr val="DADCDD"/>
              </a:solidFill>
              <a:ln w="9525">
                <a:noFill/>
                <a:miter lim="800000"/>
                <a:headEnd/>
                <a:tailEnd/>
              </a:ln>
            </p:spPr>
            <p:txBody>
              <a:bodyPr/>
              <a:lstStyle/>
              <a:p>
                <a:endParaRPr lang="en-US"/>
              </a:p>
            </p:txBody>
          </p:sp>
          <p:sp>
            <p:nvSpPr>
              <p:cNvPr id="40" name="Rectangle 37"/>
              <p:cNvSpPr>
                <a:spLocks noChangeArrowheads="1"/>
              </p:cNvSpPr>
              <p:nvPr/>
            </p:nvSpPr>
            <p:spPr bwMode="auto">
              <a:xfrm>
                <a:off x="1152" y="3094"/>
                <a:ext cx="6" cy="1"/>
              </a:xfrm>
              <a:prstGeom prst="rect">
                <a:avLst/>
              </a:prstGeom>
              <a:solidFill>
                <a:srgbClr val="DADCDD"/>
              </a:solidFill>
              <a:ln w="9525">
                <a:noFill/>
                <a:miter lim="800000"/>
                <a:headEnd/>
                <a:tailEnd/>
              </a:ln>
            </p:spPr>
            <p:txBody>
              <a:bodyPr/>
              <a:lstStyle/>
              <a:p>
                <a:endParaRPr lang="en-US"/>
              </a:p>
            </p:txBody>
          </p:sp>
          <p:sp>
            <p:nvSpPr>
              <p:cNvPr id="41" name="Rectangle 38"/>
              <p:cNvSpPr>
                <a:spLocks noChangeArrowheads="1"/>
              </p:cNvSpPr>
              <p:nvPr/>
            </p:nvSpPr>
            <p:spPr bwMode="auto">
              <a:xfrm>
                <a:off x="1296" y="3094"/>
                <a:ext cx="6" cy="1"/>
              </a:xfrm>
              <a:prstGeom prst="rect">
                <a:avLst/>
              </a:prstGeom>
              <a:solidFill>
                <a:srgbClr val="DADCDD"/>
              </a:solidFill>
              <a:ln w="9525">
                <a:noFill/>
                <a:miter lim="800000"/>
                <a:headEnd/>
                <a:tailEnd/>
              </a:ln>
            </p:spPr>
            <p:txBody>
              <a:bodyPr/>
              <a:lstStyle/>
              <a:p>
                <a:endParaRPr lang="en-US"/>
              </a:p>
            </p:txBody>
          </p:sp>
          <p:sp>
            <p:nvSpPr>
              <p:cNvPr id="42" name="Line 39"/>
              <p:cNvSpPr>
                <a:spLocks noChangeShapeType="1"/>
              </p:cNvSpPr>
              <p:nvPr/>
            </p:nvSpPr>
            <p:spPr bwMode="auto">
              <a:xfrm>
                <a:off x="774" y="3094"/>
                <a:ext cx="1578" cy="0"/>
              </a:xfrm>
              <a:prstGeom prst="line">
                <a:avLst/>
              </a:prstGeom>
              <a:noFill/>
              <a:ln w="0">
                <a:solidFill>
                  <a:srgbClr val="FFFFFF"/>
                </a:solidFill>
                <a:round/>
                <a:headEnd/>
                <a:tailEnd/>
              </a:ln>
            </p:spPr>
            <p:txBody>
              <a:bodyPr/>
              <a:lstStyle/>
              <a:p>
                <a:endParaRPr lang="en-US"/>
              </a:p>
            </p:txBody>
          </p:sp>
          <p:sp>
            <p:nvSpPr>
              <p:cNvPr id="43" name="Rectangle 40"/>
              <p:cNvSpPr>
                <a:spLocks noChangeArrowheads="1"/>
              </p:cNvSpPr>
              <p:nvPr/>
            </p:nvSpPr>
            <p:spPr bwMode="auto">
              <a:xfrm>
                <a:off x="774" y="3094"/>
                <a:ext cx="1578" cy="6"/>
              </a:xfrm>
              <a:prstGeom prst="rect">
                <a:avLst/>
              </a:prstGeom>
              <a:solidFill>
                <a:srgbClr val="FFFFFF"/>
              </a:solidFill>
              <a:ln w="9525">
                <a:noFill/>
                <a:miter lim="800000"/>
                <a:headEnd/>
                <a:tailEnd/>
              </a:ln>
            </p:spPr>
            <p:txBody>
              <a:bodyPr/>
              <a:lstStyle/>
              <a:p>
                <a:endParaRPr lang="en-US"/>
              </a:p>
            </p:txBody>
          </p:sp>
          <p:sp>
            <p:nvSpPr>
              <p:cNvPr id="44" name="Rectangle 41"/>
              <p:cNvSpPr>
                <a:spLocks noChangeArrowheads="1"/>
              </p:cNvSpPr>
              <p:nvPr/>
            </p:nvSpPr>
            <p:spPr bwMode="auto">
              <a:xfrm>
                <a:off x="2346" y="3094"/>
                <a:ext cx="6" cy="1"/>
              </a:xfrm>
              <a:prstGeom prst="rect">
                <a:avLst/>
              </a:prstGeom>
              <a:solidFill>
                <a:srgbClr val="DADCDD"/>
              </a:solidFill>
              <a:ln w="9525">
                <a:noFill/>
                <a:miter lim="800000"/>
                <a:headEnd/>
                <a:tailEnd/>
              </a:ln>
            </p:spPr>
            <p:txBody>
              <a:bodyPr/>
              <a:lstStyle/>
              <a:p>
                <a:endParaRPr lang="en-US"/>
              </a:p>
            </p:txBody>
          </p:sp>
          <p:sp>
            <p:nvSpPr>
              <p:cNvPr id="45" name="Line 42"/>
              <p:cNvSpPr>
                <a:spLocks noChangeShapeType="1"/>
              </p:cNvSpPr>
              <p:nvPr/>
            </p:nvSpPr>
            <p:spPr bwMode="auto">
              <a:xfrm>
                <a:off x="774" y="3214"/>
                <a:ext cx="528" cy="0"/>
              </a:xfrm>
              <a:prstGeom prst="line">
                <a:avLst/>
              </a:prstGeom>
              <a:noFill/>
              <a:ln w="0">
                <a:solidFill>
                  <a:srgbClr val="FFFFFF"/>
                </a:solidFill>
                <a:round/>
                <a:headEnd/>
                <a:tailEnd/>
              </a:ln>
            </p:spPr>
            <p:txBody>
              <a:bodyPr/>
              <a:lstStyle/>
              <a:p>
                <a:endParaRPr lang="en-US"/>
              </a:p>
            </p:txBody>
          </p:sp>
          <p:sp>
            <p:nvSpPr>
              <p:cNvPr id="46" name="Rectangle 43"/>
              <p:cNvSpPr>
                <a:spLocks noChangeArrowheads="1"/>
              </p:cNvSpPr>
              <p:nvPr/>
            </p:nvSpPr>
            <p:spPr bwMode="auto">
              <a:xfrm>
                <a:off x="774" y="3214"/>
                <a:ext cx="528" cy="6"/>
              </a:xfrm>
              <a:prstGeom prst="rect">
                <a:avLst/>
              </a:prstGeom>
              <a:solidFill>
                <a:srgbClr val="FFFFFF"/>
              </a:solidFill>
              <a:ln w="9525">
                <a:noFill/>
                <a:miter lim="800000"/>
                <a:headEnd/>
                <a:tailEnd/>
              </a:ln>
            </p:spPr>
            <p:txBody>
              <a:bodyPr/>
              <a:lstStyle/>
              <a:p>
                <a:endParaRPr lang="en-US"/>
              </a:p>
            </p:txBody>
          </p:sp>
          <p:sp>
            <p:nvSpPr>
              <p:cNvPr id="47" name="Line 44"/>
              <p:cNvSpPr>
                <a:spLocks noChangeShapeType="1"/>
              </p:cNvSpPr>
              <p:nvPr/>
            </p:nvSpPr>
            <p:spPr bwMode="auto">
              <a:xfrm>
                <a:off x="774" y="3334"/>
                <a:ext cx="378" cy="0"/>
              </a:xfrm>
              <a:prstGeom prst="line">
                <a:avLst/>
              </a:prstGeom>
              <a:noFill/>
              <a:ln w="0">
                <a:solidFill>
                  <a:srgbClr val="FFFFFF"/>
                </a:solidFill>
                <a:round/>
                <a:headEnd/>
                <a:tailEnd/>
              </a:ln>
            </p:spPr>
            <p:txBody>
              <a:bodyPr/>
              <a:lstStyle/>
              <a:p>
                <a:endParaRPr lang="en-US"/>
              </a:p>
            </p:txBody>
          </p:sp>
          <p:sp>
            <p:nvSpPr>
              <p:cNvPr id="48" name="Rectangle 45"/>
              <p:cNvSpPr>
                <a:spLocks noChangeArrowheads="1"/>
              </p:cNvSpPr>
              <p:nvPr/>
            </p:nvSpPr>
            <p:spPr bwMode="auto">
              <a:xfrm>
                <a:off x="774" y="3334"/>
                <a:ext cx="378" cy="6"/>
              </a:xfrm>
              <a:prstGeom prst="rect">
                <a:avLst/>
              </a:prstGeom>
              <a:solidFill>
                <a:srgbClr val="FFFFFF"/>
              </a:solidFill>
              <a:ln w="9525">
                <a:noFill/>
                <a:miter lim="800000"/>
                <a:headEnd/>
                <a:tailEnd/>
              </a:ln>
            </p:spPr>
            <p:txBody>
              <a:bodyPr/>
              <a:lstStyle/>
              <a:p>
                <a:endParaRPr lang="en-US"/>
              </a:p>
            </p:txBody>
          </p:sp>
          <p:sp>
            <p:nvSpPr>
              <p:cNvPr id="49" name="Line 46"/>
              <p:cNvSpPr>
                <a:spLocks noChangeShapeType="1"/>
              </p:cNvSpPr>
              <p:nvPr/>
            </p:nvSpPr>
            <p:spPr bwMode="auto">
              <a:xfrm>
                <a:off x="1152" y="3100"/>
                <a:ext cx="0" cy="234"/>
              </a:xfrm>
              <a:prstGeom prst="line">
                <a:avLst/>
              </a:prstGeom>
              <a:noFill/>
              <a:ln w="0">
                <a:solidFill>
                  <a:srgbClr val="FFFFFF"/>
                </a:solidFill>
                <a:round/>
                <a:headEnd/>
                <a:tailEnd/>
              </a:ln>
            </p:spPr>
            <p:txBody>
              <a:bodyPr/>
              <a:lstStyle/>
              <a:p>
                <a:endParaRPr lang="en-US"/>
              </a:p>
            </p:txBody>
          </p:sp>
          <p:sp>
            <p:nvSpPr>
              <p:cNvPr id="50" name="Rectangle 47"/>
              <p:cNvSpPr>
                <a:spLocks noChangeArrowheads="1"/>
              </p:cNvSpPr>
              <p:nvPr/>
            </p:nvSpPr>
            <p:spPr bwMode="auto">
              <a:xfrm>
                <a:off x="1152" y="3100"/>
                <a:ext cx="6" cy="234"/>
              </a:xfrm>
              <a:prstGeom prst="rect">
                <a:avLst/>
              </a:prstGeom>
              <a:solidFill>
                <a:srgbClr val="FFFFFF"/>
              </a:solidFill>
              <a:ln w="9525">
                <a:noFill/>
                <a:miter lim="800000"/>
                <a:headEnd/>
                <a:tailEnd/>
              </a:ln>
            </p:spPr>
            <p:txBody>
              <a:bodyPr/>
              <a:lstStyle/>
              <a:p>
                <a:endParaRPr lang="en-US"/>
              </a:p>
            </p:txBody>
          </p:sp>
          <p:sp>
            <p:nvSpPr>
              <p:cNvPr id="51" name="Line 48"/>
              <p:cNvSpPr>
                <a:spLocks noChangeShapeType="1"/>
              </p:cNvSpPr>
              <p:nvPr/>
            </p:nvSpPr>
            <p:spPr bwMode="auto">
              <a:xfrm>
                <a:off x="1152" y="3334"/>
                <a:ext cx="150" cy="0"/>
              </a:xfrm>
              <a:prstGeom prst="line">
                <a:avLst/>
              </a:prstGeom>
              <a:noFill/>
              <a:ln w="0">
                <a:solidFill>
                  <a:srgbClr val="000000"/>
                </a:solidFill>
                <a:round/>
                <a:headEnd/>
                <a:tailEnd/>
              </a:ln>
            </p:spPr>
            <p:txBody>
              <a:bodyPr/>
              <a:lstStyle/>
              <a:p>
                <a:endParaRPr lang="en-US"/>
              </a:p>
            </p:txBody>
          </p:sp>
          <p:sp>
            <p:nvSpPr>
              <p:cNvPr id="52" name="Rectangle 49"/>
              <p:cNvSpPr>
                <a:spLocks noChangeArrowheads="1"/>
              </p:cNvSpPr>
              <p:nvPr/>
            </p:nvSpPr>
            <p:spPr bwMode="auto">
              <a:xfrm>
                <a:off x="1152" y="3334"/>
                <a:ext cx="150" cy="6"/>
              </a:xfrm>
              <a:prstGeom prst="rect">
                <a:avLst/>
              </a:prstGeom>
              <a:solidFill>
                <a:srgbClr val="000000"/>
              </a:solidFill>
              <a:ln w="9525">
                <a:noFill/>
                <a:miter lim="800000"/>
                <a:headEnd/>
                <a:tailEnd/>
              </a:ln>
            </p:spPr>
            <p:txBody>
              <a:bodyPr/>
              <a:lstStyle/>
              <a:p>
                <a:endParaRPr lang="en-US"/>
              </a:p>
            </p:txBody>
          </p:sp>
          <p:sp>
            <p:nvSpPr>
              <p:cNvPr id="53" name="Line 50"/>
              <p:cNvSpPr>
                <a:spLocks noChangeShapeType="1"/>
              </p:cNvSpPr>
              <p:nvPr/>
            </p:nvSpPr>
            <p:spPr bwMode="auto">
              <a:xfrm>
                <a:off x="1296" y="3100"/>
                <a:ext cx="0" cy="234"/>
              </a:xfrm>
              <a:prstGeom prst="line">
                <a:avLst/>
              </a:prstGeom>
              <a:noFill/>
              <a:ln w="0">
                <a:solidFill>
                  <a:srgbClr val="FFFFFF"/>
                </a:solidFill>
                <a:round/>
                <a:headEnd/>
                <a:tailEnd/>
              </a:ln>
            </p:spPr>
            <p:txBody>
              <a:bodyPr/>
              <a:lstStyle/>
              <a:p>
                <a:endParaRPr lang="en-US"/>
              </a:p>
            </p:txBody>
          </p:sp>
          <p:sp>
            <p:nvSpPr>
              <p:cNvPr id="54" name="Rectangle 51"/>
              <p:cNvSpPr>
                <a:spLocks noChangeArrowheads="1"/>
              </p:cNvSpPr>
              <p:nvPr/>
            </p:nvSpPr>
            <p:spPr bwMode="auto">
              <a:xfrm>
                <a:off x="1296" y="3100"/>
                <a:ext cx="6" cy="234"/>
              </a:xfrm>
              <a:prstGeom prst="rect">
                <a:avLst/>
              </a:prstGeom>
              <a:solidFill>
                <a:srgbClr val="FFFFFF"/>
              </a:solidFill>
              <a:ln w="9525">
                <a:noFill/>
                <a:miter lim="800000"/>
                <a:headEnd/>
                <a:tailEnd/>
              </a:ln>
            </p:spPr>
            <p:txBody>
              <a:bodyPr/>
              <a:lstStyle/>
              <a:p>
                <a:endParaRPr lang="en-US"/>
              </a:p>
            </p:txBody>
          </p:sp>
          <p:sp>
            <p:nvSpPr>
              <p:cNvPr id="55" name="Rectangle 52"/>
              <p:cNvSpPr>
                <a:spLocks noChangeArrowheads="1"/>
              </p:cNvSpPr>
              <p:nvPr/>
            </p:nvSpPr>
            <p:spPr bwMode="auto">
              <a:xfrm>
                <a:off x="1506" y="3094"/>
                <a:ext cx="6" cy="1"/>
              </a:xfrm>
              <a:prstGeom prst="rect">
                <a:avLst/>
              </a:prstGeom>
              <a:solidFill>
                <a:srgbClr val="DADCDD"/>
              </a:solidFill>
              <a:ln w="9525">
                <a:noFill/>
                <a:miter lim="800000"/>
                <a:headEnd/>
                <a:tailEnd/>
              </a:ln>
            </p:spPr>
            <p:txBody>
              <a:bodyPr/>
              <a:lstStyle/>
              <a:p>
                <a:endParaRPr lang="en-US"/>
              </a:p>
            </p:txBody>
          </p:sp>
          <p:sp>
            <p:nvSpPr>
              <p:cNvPr id="56" name="Rectangle 53"/>
              <p:cNvSpPr>
                <a:spLocks noChangeArrowheads="1"/>
              </p:cNvSpPr>
              <p:nvPr/>
            </p:nvSpPr>
            <p:spPr bwMode="auto">
              <a:xfrm>
                <a:off x="1716" y="3094"/>
                <a:ext cx="6" cy="1"/>
              </a:xfrm>
              <a:prstGeom prst="rect">
                <a:avLst/>
              </a:prstGeom>
              <a:solidFill>
                <a:srgbClr val="DADCDD"/>
              </a:solidFill>
              <a:ln w="9525">
                <a:noFill/>
                <a:miter lim="800000"/>
                <a:headEnd/>
                <a:tailEnd/>
              </a:ln>
            </p:spPr>
            <p:txBody>
              <a:bodyPr/>
              <a:lstStyle/>
              <a:p>
                <a:endParaRPr lang="en-US"/>
              </a:p>
            </p:txBody>
          </p:sp>
          <p:sp>
            <p:nvSpPr>
              <p:cNvPr id="57" name="Rectangle 54"/>
              <p:cNvSpPr>
                <a:spLocks noChangeArrowheads="1"/>
              </p:cNvSpPr>
              <p:nvPr/>
            </p:nvSpPr>
            <p:spPr bwMode="auto">
              <a:xfrm>
                <a:off x="1926" y="3094"/>
                <a:ext cx="6" cy="1"/>
              </a:xfrm>
              <a:prstGeom prst="rect">
                <a:avLst/>
              </a:prstGeom>
              <a:solidFill>
                <a:srgbClr val="DADCDD"/>
              </a:solidFill>
              <a:ln w="9525">
                <a:noFill/>
                <a:miter lim="800000"/>
                <a:headEnd/>
                <a:tailEnd/>
              </a:ln>
            </p:spPr>
            <p:txBody>
              <a:bodyPr/>
              <a:lstStyle/>
              <a:p>
                <a:endParaRPr lang="en-US"/>
              </a:p>
            </p:txBody>
          </p:sp>
          <p:sp>
            <p:nvSpPr>
              <p:cNvPr id="58" name="Rectangle 55"/>
              <p:cNvSpPr>
                <a:spLocks noChangeArrowheads="1"/>
              </p:cNvSpPr>
              <p:nvPr/>
            </p:nvSpPr>
            <p:spPr bwMode="auto">
              <a:xfrm>
                <a:off x="2136" y="3094"/>
                <a:ext cx="6" cy="1"/>
              </a:xfrm>
              <a:prstGeom prst="rect">
                <a:avLst/>
              </a:prstGeom>
              <a:solidFill>
                <a:srgbClr val="DADCDD"/>
              </a:solidFill>
              <a:ln w="9525">
                <a:noFill/>
                <a:miter lim="800000"/>
                <a:headEnd/>
                <a:tailEnd/>
              </a:ln>
            </p:spPr>
            <p:txBody>
              <a:bodyPr/>
              <a:lstStyle/>
              <a:p>
                <a:endParaRPr lang="en-US"/>
              </a:p>
            </p:txBody>
          </p:sp>
          <p:sp>
            <p:nvSpPr>
              <p:cNvPr id="59" name="Line 56"/>
              <p:cNvSpPr>
                <a:spLocks noChangeShapeType="1"/>
              </p:cNvSpPr>
              <p:nvPr/>
            </p:nvSpPr>
            <p:spPr bwMode="auto">
              <a:xfrm>
                <a:off x="774" y="3454"/>
                <a:ext cx="378" cy="0"/>
              </a:xfrm>
              <a:prstGeom prst="line">
                <a:avLst/>
              </a:prstGeom>
              <a:noFill/>
              <a:ln w="0">
                <a:solidFill>
                  <a:srgbClr val="FFFFFF"/>
                </a:solidFill>
                <a:round/>
                <a:headEnd/>
                <a:tailEnd/>
              </a:ln>
            </p:spPr>
            <p:txBody>
              <a:bodyPr/>
              <a:lstStyle/>
              <a:p>
                <a:endParaRPr lang="en-US"/>
              </a:p>
            </p:txBody>
          </p:sp>
          <p:sp>
            <p:nvSpPr>
              <p:cNvPr id="60" name="Rectangle 57"/>
              <p:cNvSpPr>
                <a:spLocks noChangeArrowheads="1"/>
              </p:cNvSpPr>
              <p:nvPr/>
            </p:nvSpPr>
            <p:spPr bwMode="auto">
              <a:xfrm>
                <a:off x="774" y="3454"/>
                <a:ext cx="378" cy="6"/>
              </a:xfrm>
              <a:prstGeom prst="rect">
                <a:avLst/>
              </a:prstGeom>
              <a:solidFill>
                <a:srgbClr val="FFFFFF"/>
              </a:solidFill>
              <a:ln w="9525">
                <a:noFill/>
                <a:miter lim="800000"/>
                <a:headEnd/>
                <a:tailEnd/>
              </a:ln>
            </p:spPr>
            <p:txBody>
              <a:bodyPr/>
              <a:lstStyle/>
              <a:p>
                <a:endParaRPr lang="en-US"/>
              </a:p>
            </p:txBody>
          </p:sp>
          <p:sp>
            <p:nvSpPr>
              <p:cNvPr id="61" name="Line 58"/>
              <p:cNvSpPr>
                <a:spLocks noChangeShapeType="1"/>
              </p:cNvSpPr>
              <p:nvPr/>
            </p:nvSpPr>
            <p:spPr bwMode="auto">
              <a:xfrm>
                <a:off x="1152" y="3454"/>
                <a:ext cx="1200" cy="0"/>
              </a:xfrm>
              <a:prstGeom prst="line">
                <a:avLst/>
              </a:prstGeom>
              <a:noFill/>
              <a:ln w="0">
                <a:solidFill>
                  <a:srgbClr val="000000"/>
                </a:solidFill>
                <a:round/>
                <a:headEnd/>
                <a:tailEnd/>
              </a:ln>
            </p:spPr>
            <p:txBody>
              <a:bodyPr/>
              <a:lstStyle/>
              <a:p>
                <a:endParaRPr lang="en-US"/>
              </a:p>
            </p:txBody>
          </p:sp>
          <p:sp>
            <p:nvSpPr>
              <p:cNvPr id="62" name="Rectangle 59"/>
              <p:cNvSpPr>
                <a:spLocks noChangeArrowheads="1"/>
              </p:cNvSpPr>
              <p:nvPr/>
            </p:nvSpPr>
            <p:spPr bwMode="auto">
              <a:xfrm>
                <a:off x="1152" y="3454"/>
                <a:ext cx="1200" cy="6"/>
              </a:xfrm>
              <a:prstGeom prst="rect">
                <a:avLst/>
              </a:prstGeom>
              <a:solidFill>
                <a:srgbClr val="000000"/>
              </a:solidFill>
              <a:ln w="9525">
                <a:noFill/>
                <a:miter lim="800000"/>
                <a:headEnd/>
                <a:tailEnd/>
              </a:ln>
            </p:spPr>
            <p:txBody>
              <a:bodyPr/>
              <a:lstStyle/>
              <a:p>
                <a:endParaRPr lang="en-US"/>
              </a:p>
            </p:txBody>
          </p:sp>
          <p:sp>
            <p:nvSpPr>
              <p:cNvPr id="63" name="Line 60"/>
              <p:cNvSpPr>
                <a:spLocks noChangeShapeType="1"/>
              </p:cNvSpPr>
              <p:nvPr/>
            </p:nvSpPr>
            <p:spPr bwMode="auto">
              <a:xfrm>
                <a:off x="2346" y="3100"/>
                <a:ext cx="0" cy="354"/>
              </a:xfrm>
              <a:prstGeom prst="line">
                <a:avLst/>
              </a:prstGeom>
              <a:noFill/>
              <a:ln w="0">
                <a:solidFill>
                  <a:srgbClr val="FFFFFF"/>
                </a:solidFill>
                <a:round/>
                <a:headEnd/>
                <a:tailEnd/>
              </a:ln>
            </p:spPr>
            <p:txBody>
              <a:bodyPr/>
              <a:lstStyle/>
              <a:p>
                <a:endParaRPr lang="en-US"/>
              </a:p>
            </p:txBody>
          </p:sp>
          <p:sp>
            <p:nvSpPr>
              <p:cNvPr id="64" name="Rectangle 61"/>
              <p:cNvSpPr>
                <a:spLocks noChangeArrowheads="1"/>
              </p:cNvSpPr>
              <p:nvPr/>
            </p:nvSpPr>
            <p:spPr bwMode="auto">
              <a:xfrm>
                <a:off x="2346" y="3100"/>
                <a:ext cx="6" cy="354"/>
              </a:xfrm>
              <a:prstGeom prst="rect">
                <a:avLst/>
              </a:prstGeom>
              <a:solidFill>
                <a:srgbClr val="FFFFFF"/>
              </a:solidFill>
              <a:ln w="9525">
                <a:noFill/>
                <a:miter lim="800000"/>
                <a:headEnd/>
                <a:tailEnd/>
              </a:ln>
            </p:spPr>
            <p:txBody>
              <a:bodyPr/>
              <a:lstStyle/>
              <a:p>
                <a:endParaRPr lang="en-US"/>
              </a:p>
            </p:txBody>
          </p:sp>
          <p:sp>
            <p:nvSpPr>
              <p:cNvPr id="65" name="Line 62"/>
              <p:cNvSpPr>
                <a:spLocks noChangeShapeType="1"/>
              </p:cNvSpPr>
              <p:nvPr/>
            </p:nvSpPr>
            <p:spPr bwMode="auto">
              <a:xfrm>
                <a:off x="1152" y="3574"/>
                <a:ext cx="1200" cy="0"/>
              </a:xfrm>
              <a:prstGeom prst="line">
                <a:avLst/>
              </a:prstGeom>
              <a:noFill/>
              <a:ln w="0">
                <a:solidFill>
                  <a:srgbClr val="000000"/>
                </a:solidFill>
                <a:round/>
                <a:headEnd/>
                <a:tailEnd/>
              </a:ln>
            </p:spPr>
            <p:txBody>
              <a:bodyPr/>
              <a:lstStyle/>
              <a:p>
                <a:endParaRPr lang="en-US"/>
              </a:p>
            </p:txBody>
          </p:sp>
          <p:sp>
            <p:nvSpPr>
              <p:cNvPr id="66" name="Rectangle 63"/>
              <p:cNvSpPr>
                <a:spLocks noChangeArrowheads="1"/>
              </p:cNvSpPr>
              <p:nvPr/>
            </p:nvSpPr>
            <p:spPr bwMode="auto">
              <a:xfrm>
                <a:off x="1152" y="3574"/>
                <a:ext cx="1200" cy="6"/>
              </a:xfrm>
              <a:prstGeom prst="rect">
                <a:avLst/>
              </a:prstGeom>
              <a:solidFill>
                <a:srgbClr val="000000"/>
              </a:solidFill>
              <a:ln w="9525">
                <a:noFill/>
                <a:miter lim="800000"/>
                <a:headEnd/>
                <a:tailEnd/>
              </a:ln>
            </p:spPr>
            <p:txBody>
              <a:bodyPr/>
              <a:lstStyle/>
              <a:p>
                <a:endParaRPr lang="en-US"/>
              </a:p>
            </p:txBody>
          </p:sp>
          <p:sp>
            <p:nvSpPr>
              <p:cNvPr id="67" name="Line 64"/>
              <p:cNvSpPr>
                <a:spLocks noChangeShapeType="1"/>
              </p:cNvSpPr>
              <p:nvPr/>
            </p:nvSpPr>
            <p:spPr bwMode="auto">
              <a:xfrm>
                <a:off x="1152" y="3694"/>
                <a:ext cx="1200" cy="0"/>
              </a:xfrm>
              <a:prstGeom prst="line">
                <a:avLst/>
              </a:prstGeom>
              <a:noFill/>
              <a:ln w="0">
                <a:solidFill>
                  <a:srgbClr val="000000"/>
                </a:solidFill>
                <a:round/>
                <a:headEnd/>
                <a:tailEnd/>
              </a:ln>
            </p:spPr>
            <p:txBody>
              <a:bodyPr/>
              <a:lstStyle/>
              <a:p>
                <a:endParaRPr lang="en-US"/>
              </a:p>
            </p:txBody>
          </p:sp>
          <p:sp>
            <p:nvSpPr>
              <p:cNvPr id="68" name="Rectangle 65"/>
              <p:cNvSpPr>
                <a:spLocks noChangeArrowheads="1"/>
              </p:cNvSpPr>
              <p:nvPr/>
            </p:nvSpPr>
            <p:spPr bwMode="auto">
              <a:xfrm>
                <a:off x="1152" y="3694"/>
                <a:ext cx="1200" cy="6"/>
              </a:xfrm>
              <a:prstGeom prst="rect">
                <a:avLst/>
              </a:prstGeom>
              <a:solidFill>
                <a:srgbClr val="000000"/>
              </a:solidFill>
              <a:ln w="9525">
                <a:noFill/>
                <a:miter lim="800000"/>
                <a:headEnd/>
                <a:tailEnd/>
              </a:ln>
            </p:spPr>
            <p:txBody>
              <a:bodyPr/>
              <a:lstStyle/>
              <a:p>
                <a:endParaRPr lang="en-US"/>
              </a:p>
            </p:txBody>
          </p:sp>
          <p:sp>
            <p:nvSpPr>
              <p:cNvPr id="69" name="Line 66"/>
              <p:cNvSpPr>
                <a:spLocks noChangeShapeType="1"/>
              </p:cNvSpPr>
              <p:nvPr/>
            </p:nvSpPr>
            <p:spPr bwMode="auto">
              <a:xfrm>
                <a:off x="1152" y="3814"/>
                <a:ext cx="1200" cy="0"/>
              </a:xfrm>
              <a:prstGeom prst="line">
                <a:avLst/>
              </a:prstGeom>
              <a:noFill/>
              <a:ln w="0">
                <a:solidFill>
                  <a:srgbClr val="000000"/>
                </a:solidFill>
                <a:round/>
                <a:headEnd/>
                <a:tailEnd/>
              </a:ln>
            </p:spPr>
            <p:txBody>
              <a:bodyPr/>
              <a:lstStyle/>
              <a:p>
                <a:endParaRPr lang="en-US"/>
              </a:p>
            </p:txBody>
          </p:sp>
          <p:sp>
            <p:nvSpPr>
              <p:cNvPr id="70" name="Rectangle 67"/>
              <p:cNvSpPr>
                <a:spLocks noChangeArrowheads="1"/>
              </p:cNvSpPr>
              <p:nvPr/>
            </p:nvSpPr>
            <p:spPr bwMode="auto">
              <a:xfrm>
                <a:off x="1152" y="3814"/>
                <a:ext cx="1200" cy="6"/>
              </a:xfrm>
              <a:prstGeom prst="rect">
                <a:avLst/>
              </a:prstGeom>
              <a:solidFill>
                <a:srgbClr val="000000"/>
              </a:solidFill>
              <a:ln w="9525">
                <a:noFill/>
                <a:miter lim="800000"/>
                <a:headEnd/>
                <a:tailEnd/>
              </a:ln>
            </p:spPr>
            <p:txBody>
              <a:bodyPr/>
              <a:lstStyle/>
              <a:p>
                <a:endParaRPr lang="en-US"/>
              </a:p>
            </p:txBody>
          </p:sp>
          <p:sp>
            <p:nvSpPr>
              <p:cNvPr id="71" name="Line 68"/>
              <p:cNvSpPr>
                <a:spLocks noChangeShapeType="1"/>
              </p:cNvSpPr>
              <p:nvPr/>
            </p:nvSpPr>
            <p:spPr bwMode="auto">
              <a:xfrm>
                <a:off x="1152" y="3934"/>
                <a:ext cx="1200" cy="0"/>
              </a:xfrm>
              <a:prstGeom prst="line">
                <a:avLst/>
              </a:prstGeom>
              <a:noFill/>
              <a:ln w="0">
                <a:solidFill>
                  <a:srgbClr val="000000"/>
                </a:solidFill>
                <a:round/>
                <a:headEnd/>
                <a:tailEnd/>
              </a:ln>
            </p:spPr>
            <p:txBody>
              <a:bodyPr/>
              <a:lstStyle/>
              <a:p>
                <a:endParaRPr lang="en-US"/>
              </a:p>
            </p:txBody>
          </p:sp>
          <p:sp>
            <p:nvSpPr>
              <p:cNvPr id="72" name="Rectangle 69"/>
              <p:cNvSpPr>
                <a:spLocks noChangeArrowheads="1"/>
              </p:cNvSpPr>
              <p:nvPr/>
            </p:nvSpPr>
            <p:spPr bwMode="auto">
              <a:xfrm>
                <a:off x="1152" y="3934"/>
                <a:ext cx="1200" cy="6"/>
              </a:xfrm>
              <a:prstGeom prst="rect">
                <a:avLst/>
              </a:prstGeom>
              <a:solidFill>
                <a:srgbClr val="000000"/>
              </a:solidFill>
              <a:ln w="9525">
                <a:noFill/>
                <a:miter lim="800000"/>
                <a:headEnd/>
                <a:tailEnd/>
              </a:ln>
            </p:spPr>
            <p:txBody>
              <a:bodyPr/>
              <a:lstStyle/>
              <a:p>
                <a:endParaRPr lang="en-US"/>
              </a:p>
            </p:txBody>
          </p:sp>
          <p:sp>
            <p:nvSpPr>
              <p:cNvPr id="73" name="Line 70"/>
              <p:cNvSpPr>
                <a:spLocks noChangeShapeType="1"/>
              </p:cNvSpPr>
              <p:nvPr/>
            </p:nvSpPr>
            <p:spPr bwMode="auto">
              <a:xfrm>
                <a:off x="768" y="3094"/>
                <a:ext cx="0" cy="966"/>
              </a:xfrm>
              <a:prstGeom prst="line">
                <a:avLst/>
              </a:prstGeom>
              <a:noFill/>
              <a:ln w="0">
                <a:solidFill>
                  <a:srgbClr val="FFFFFF"/>
                </a:solidFill>
                <a:round/>
                <a:headEnd/>
                <a:tailEnd/>
              </a:ln>
            </p:spPr>
            <p:txBody>
              <a:bodyPr/>
              <a:lstStyle/>
              <a:p>
                <a:endParaRPr lang="en-US"/>
              </a:p>
            </p:txBody>
          </p:sp>
          <p:sp>
            <p:nvSpPr>
              <p:cNvPr id="74" name="Rectangle 71"/>
              <p:cNvSpPr>
                <a:spLocks noChangeArrowheads="1"/>
              </p:cNvSpPr>
              <p:nvPr/>
            </p:nvSpPr>
            <p:spPr bwMode="auto">
              <a:xfrm>
                <a:off x="768" y="3094"/>
                <a:ext cx="6" cy="966"/>
              </a:xfrm>
              <a:prstGeom prst="rect">
                <a:avLst/>
              </a:prstGeom>
              <a:solidFill>
                <a:srgbClr val="FFFFFF"/>
              </a:solidFill>
              <a:ln w="9525">
                <a:noFill/>
                <a:miter lim="800000"/>
                <a:headEnd/>
                <a:tailEnd/>
              </a:ln>
            </p:spPr>
            <p:txBody>
              <a:bodyPr/>
              <a:lstStyle/>
              <a:p>
                <a:endParaRPr lang="en-US"/>
              </a:p>
            </p:txBody>
          </p:sp>
          <p:sp>
            <p:nvSpPr>
              <p:cNvPr id="75" name="Line 72"/>
              <p:cNvSpPr>
                <a:spLocks noChangeShapeType="1"/>
              </p:cNvSpPr>
              <p:nvPr/>
            </p:nvSpPr>
            <p:spPr bwMode="auto">
              <a:xfrm>
                <a:off x="774" y="4054"/>
                <a:ext cx="378" cy="0"/>
              </a:xfrm>
              <a:prstGeom prst="line">
                <a:avLst/>
              </a:prstGeom>
              <a:noFill/>
              <a:ln w="0">
                <a:solidFill>
                  <a:srgbClr val="FFFFFF"/>
                </a:solidFill>
                <a:round/>
                <a:headEnd/>
                <a:tailEnd/>
              </a:ln>
            </p:spPr>
            <p:txBody>
              <a:bodyPr/>
              <a:lstStyle/>
              <a:p>
                <a:endParaRPr lang="en-US"/>
              </a:p>
            </p:txBody>
          </p:sp>
          <p:sp>
            <p:nvSpPr>
              <p:cNvPr id="76" name="Rectangle 73"/>
              <p:cNvSpPr>
                <a:spLocks noChangeArrowheads="1"/>
              </p:cNvSpPr>
              <p:nvPr/>
            </p:nvSpPr>
            <p:spPr bwMode="auto">
              <a:xfrm>
                <a:off x="774" y="4054"/>
                <a:ext cx="378" cy="6"/>
              </a:xfrm>
              <a:prstGeom prst="rect">
                <a:avLst/>
              </a:prstGeom>
              <a:solidFill>
                <a:srgbClr val="FFFFFF"/>
              </a:solidFill>
              <a:ln w="9525">
                <a:noFill/>
                <a:miter lim="800000"/>
                <a:headEnd/>
                <a:tailEnd/>
              </a:ln>
            </p:spPr>
            <p:txBody>
              <a:bodyPr/>
              <a:lstStyle/>
              <a:p>
                <a:endParaRPr lang="en-US"/>
              </a:p>
            </p:txBody>
          </p:sp>
          <p:sp>
            <p:nvSpPr>
              <p:cNvPr id="77" name="Line 74"/>
              <p:cNvSpPr>
                <a:spLocks noChangeShapeType="1"/>
              </p:cNvSpPr>
              <p:nvPr/>
            </p:nvSpPr>
            <p:spPr bwMode="auto">
              <a:xfrm>
                <a:off x="1296" y="3340"/>
                <a:ext cx="0" cy="720"/>
              </a:xfrm>
              <a:prstGeom prst="line">
                <a:avLst/>
              </a:prstGeom>
              <a:noFill/>
              <a:ln w="0">
                <a:solidFill>
                  <a:srgbClr val="000000"/>
                </a:solidFill>
                <a:round/>
                <a:headEnd/>
                <a:tailEnd/>
              </a:ln>
            </p:spPr>
            <p:txBody>
              <a:bodyPr/>
              <a:lstStyle/>
              <a:p>
                <a:endParaRPr lang="en-US"/>
              </a:p>
            </p:txBody>
          </p:sp>
          <p:sp>
            <p:nvSpPr>
              <p:cNvPr id="78" name="Rectangle 75"/>
              <p:cNvSpPr>
                <a:spLocks noChangeArrowheads="1"/>
              </p:cNvSpPr>
              <p:nvPr/>
            </p:nvSpPr>
            <p:spPr bwMode="auto">
              <a:xfrm>
                <a:off x="1296" y="3340"/>
                <a:ext cx="6" cy="720"/>
              </a:xfrm>
              <a:prstGeom prst="rect">
                <a:avLst/>
              </a:prstGeom>
              <a:solidFill>
                <a:srgbClr val="000000"/>
              </a:solidFill>
              <a:ln w="9525">
                <a:noFill/>
                <a:miter lim="800000"/>
                <a:headEnd/>
                <a:tailEnd/>
              </a:ln>
            </p:spPr>
            <p:txBody>
              <a:bodyPr/>
              <a:lstStyle/>
              <a:p>
                <a:endParaRPr lang="en-US"/>
              </a:p>
            </p:txBody>
          </p:sp>
          <p:sp>
            <p:nvSpPr>
              <p:cNvPr id="79" name="Line 76"/>
              <p:cNvSpPr>
                <a:spLocks noChangeShapeType="1"/>
              </p:cNvSpPr>
              <p:nvPr/>
            </p:nvSpPr>
            <p:spPr bwMode="auto">
              <a:xfrm>
                <a:off x="1506" y="3334"/>
                <a:ext cx="0" cy="726"/>
              </a:xfrm>
              <a:prstGeom prst="line">
                <a:avLst/>
              </a:prstGeom>
              <a:noFill/>
              <a:ln w="0">
                <a:solidFill>
                  <a:srgbClr val="000000"/>
                </a:solidFill>
                <a:round/>
                <a:headEnd/>
                <a:tailEnd/>
              </a:ln>
            </p:spPr>
            <p:txBody>
              <a:bodyPr/>
              <a:lstStyle/>
              <a:p>
                <a:endParaRPr lang="en-US"/>
              </a:p>
            </p:txBody>
          </p:sp>
          <p:sp>
            <p:nvSpPr>
              <p:cNvPr id="80" name="Rectangle 77"/>
              <p:cNvSpPr>
                <a:spLocks noChangeArrowheads="1"/>
              </p:cNvSpPr>
              <p:nvPr/>
            </p:nvSpPr>
            <p:spPr bwMode="auto">
              <a:xfrm>
                <a:off x="1506" y="3334"/>
                <a:ext cx="6" cy="726"/>
              </a:xfrm>
              <a:prstGeom prst="rect">
                <a:avLst/>
              </a:prstGeom>
              <a:solidFill>
                <a:srgbClr val="000000"/>
              </a:solidFill>
              <a:ln w="9525">
                <a:noFill/>
                <a:miter lim="800000"/>
                <a:headEnd/>
                <a:tailEnd/>
              </a:ln>
            </p:spPr>
            <p:txBody>
              <a:bodyPr/>
              <a:lstStyle/>
              <a:p>
                <a:endParaRPr lang="en-US"/>
              </a:p>
            </p:txBody>
          </p:sp>
          <p:sp>
            <p:nvSpPr>
              <p:cNvPr id="81" name="Line 78"/>
              <p:cNvSpPr>
                <a:spLocks noChangeShapeType="1"/>
              </p:cNvSpPr>
              <p:nvPr/>
            </p:nvSpPr>
            <p:spPr bwMode="auto">
              <a:xfrm>
                <a:off x="1716" y="3334"/>
                <a:ext cx="0" cy="726"/>
              </a:xfrm>
              <a:prstGeom prst="line">
                <a:avLst/>
              </a:prstGeom>
              <a:noFill/>
              <a:ln w="0">
                <a:solidFill>
                  <a:srgbClr val="000000"/>
                </a:solidFill>
                <a:round/>
                <a:headEnd/>
                <a:tailEnd/>
              </a:ln>
            </p:spPr>
            <p:txBody>
              <a:bodyPr/>
              <a:lstStyle/>
              <a:p>
                <a:endParaRPr lang="en-US"/>
              </a:p>
            </p:txBody>
          </p:sp>
          <p:sp>
            <p:nvSpPr>
              <p:cNvPr id="82" name="Rectangle 79"/>
              <p:cNvSpPr>
                <a:spLocks noChangeArrowheads="1"/>
              </p:cNvSpPr>
              <p:nvPr/>
            </p:nvSpPr>
            <p:spPr bwMode="auto">
              <a:xfrm>
                <a:off x="1716" y="3334"/>
                <a:ext cx="6" cy="726"/>
              </a:xfrm>
              <a:prstGeom prst="rect">
                <a:avLst/>
              </a:prstGeom>
              <a:solidFill>
                <a:srgbClr val="000000"/>
              </a:solidFill>
              <a:ln w="9525">
                <a:noFill/>
                <a:miter lim="800000"/>
                <a:headEnd/>
                <a:tailEnd/>
              </a:ln>
            </p:spPr>
            <p:txBody>
              <a:bodyPr/>
              <a:lstStyle/>
              <a:p>
                <a:endParaRPr lang="en-US"/>
              </a:p>
            </p:txBody>
          </p:sp>
          <p:sp>
            <p:nvSpPr>
              <p:cNvPr id="83" name="Line 80"/>
              <p:cNvSpPr>
                <a:spLocks noChangeShapeType="1"/>
              </p:cNvSpPr>
              <p:nvPr/>
            </p:nvSpPr>
            <p:spPr bwMode="auto">
              <a:xfrm>
                <a:off x="1926" y="3334"/>
                <a:ext cx="0" cy="726"/>
              </a:xfrm>
              <a:prstGeom prst="line">
                <a:avLst/>
              </a:prstGeom>
              <a:noFill/>
              <a:ln w="0">
                <a:solidFill>
                  <a:srgbClr val="000000"/>
                </a:solidFill>
                <a:round/>
                <a:headEnd/>
                <a:tailEnd/>
              </a:ln>
            </p:spPr>
            <p:txBody>
              <a:bodyPr/>
              <a:lstStyle/>
              <a:p>
                <a:endParaRPr lang="en-US"/>
              </a:p>
            </p:txBody>
          </p:sp>
          <p:sp>
            <p:nvSpPr>
              <p:cNvPr id="84" name="Rectangle 81"/>
              <p:cNvSpPr>
                <a:spLocks noChangeArrowheads="1"/>
              </p:cNvSpPr>
              <p:nvPr/>
            </p:nvSpPr>
            <p:spPr bwMode="auto">
              <a:xfrm>
                <a:off x="1926" y="3334"/>
                <a:ext cx="6" cy="726"/>
              </a:xfrm>
              <a:prstGeom prst="rect">
                <a:avLst/>
              </a:prstGeom>
              <a:solidFill>
                <a:srgbClr val="000000"/>
              </a:solidFill>
              <a:ln w="9525">
                <a:noFill/>
                <a:miter lim="800000"/>
                <a:headEnd/>
                <a:tailEnd/>
              </a:ln>
            </p:spPr>
            <p:txBody>
              <a:bodyPr/>
              <a:lstStyle/>
              <a:p>
                <a:endParaRPr lang="en-US"/>
              </a:p>
            </p:txBody>
          </p:sp>
          <p:sp>
            <p:nvSpPr>
              <p:cNvPr id="85" name="Line 82"/>
              <p:cNvSpPr>
                <a:spLocks noChangeShapeType="1"/>
              </p:cNvSpPr>
              <p:nvPr/>
            </p:nvSpPr>
            <p:spPr bwMode="auto">
              <a:xfrm>
                <a:off x="2136" y="3334"/>
                <a:ext cx="0" cy="726"/>
              </a:xfrm>
              <a:prstGeom prst="line">
                <a:avLst/>
              </a:prstGeom>
              <a:noFill/>
              <a:ln w="0">
                <a:solidFill>
                  <a:srgbClr val="000000"/>
                </a:solidFill>
                <a:round/>
                <a:headEnd/>
                <a:tailEnd/>
              </a:ln>
            </p:spPr>
            <p:txBody>
              <a:bodyPr/>
              <a:lstStyle/>
              <a:p>
                <a:endParaRPr lang="en-US"/>
              </a:p>
            </p:txBody>
          </p:sp>
          <p:sp>
            <p:nvSpPr>
              <p:cNvPr id="86" name="Rectangle 83"/>
              <p:cNvSpPr>
                <a:spLocks noChangeArrowheads="1"/>
              </p:cNvSpPr>
              <p:nvPr/>
            </p:nvSpPr>
            <p:spPr bwMode="auto">
              <a:xfrm>
                <a:off x="2136" y="3334"/>
                <a:ext cx="6" cy="726"/>
              </a:xfrm>
              <a:prstGeom prst="rect">
                <a:avLst/>
              </a:prstGeom>
              <a:solidFill>
                <a:srgbClr val="000000"/>
              </a:solidFill>
              <a:ln w="9525">
                <a:noFill/>
                <a:miter lim="800000"/>
                <a:headEnd/>
                <a:tailEnd/>
              </a:ln>
            </p:spPr>
            <p:txBody>
              <a:bodyPr/>
              <a:lstStyle/>
              <a:p>
                <a:endParaRPr lang="en-US"/>
              </a:p>
            </p:txBody>
          </p:sp>
          <p:sp>
            <p:nvSpPr>
              <p:cNvPr id="87" name="Line 84"/>
              <p:cNvSpPr>
                <a:spLocks noChangeShapeType="1"/>
              </p:cNvSpPr>
              <p:nvPr/>
            </p:nvSpPr>
            <p:spPr bwMode="auto">
              <a:xfrm>
                <a:off x="1152" y="4054"/>
                <a:ext cx="1200" cy="0"/>
              </a:xfrm>
              <a:prstGeom prst="line">
                <a:avLst/>
              </a:prstGeom>
              <a:noFill/>
              <a:ln w="0">
                <a:solidFill>
                  <a:srgbClr val="000000"/>
                </a:solidFill>
                <a:round/>
                <a:headEnd/>
                <a:tailEnd/>
              </a:ln>
            </p:spPr>
            <p:txBody>
              <a:bodyPr/>
              <a:lstStyle/>
              <a:p>
                <a:endParaRPr lang="en-US"/>
              </a:p>
            </p:txBody>
          </p:sp>
          <p:sp>
            <p:nvSpPr>
              <p:cNvPr id="88" name="Rectangle 85"/>
              <p:cNvSpPr>
                <a:spLocks noChangeArrowheads="1"/>
              </p:cNvSpPr>
              <p:nvPr/>
            </p:nvSpPr>
            <p:spPr bwMode="auto">
              <a:xfrm>
                <a:off x="1152" y="4054"/>
                <a:ext cx="1200" cy="6"/>
              </a:xfrm>
              <a:prstGeom prst="rect">
                <a:avLst/>
              </a:prstGeom>
              <a:solidFill>
                <a:srgbClr val="000000"/>
              </a:solidFill>
              <a:ln w="9525">
                <a:noFill/>
                <a:miter lim="800000"/>
                <a:headEnd/>
                <a:tailEnd/>
              </a:ln>
            </p:spPr>
            <p:txBody>
              <a:bodyPr/>
              <a:lstStyle/>
              <a:p>
                <a:endParaRPr lang="en-US"/>
              </a:p>
            </p:txBody>
          </p:sp>
          <p:sp>
            <p:nvSpPr>
              <p:cNvPr id="89" name="Line 86"/>
              <p:cNvSpPr>
                <a:spLocks noChangeShapeType="1"/>
              </p:cNvSpPr>
              <p:nvPr/>
            </p:nvSpPr>
            <p:spPr bwMode="auto">
              <a:xfrm>
                <a:off x="2346" y="3460"/>
                <a:ext cx="0" cy="600"/>
              </a:xfrm>
              <a:prstGeom prst="line">
                <a:avLst/>
              </a:prstGeom>
              <a:noFill/>
              <a:ln w="0">
                <a:solidFill>
                  <a:srgbClr val="000000"/>
                </a:solidFill>
                <a:round/>
                <a:headEnd/>
                <a:tailEnd/>
              </a:ln>
            </p:spPr>
            <p:txBody>
              <a:bodyPr/>
              <a:lstStyle/>
              <a:p>
                <a:endParaRPr lang="en-US"/>
              </a:p>
            </p:txBody>
          </p:sp>
          <p:sp>
            <p:nvSpPr>
              <p:cNvPr id="90" name="Rectangle 87"/>
              <p:cNvSpPr>
                <a:spLocks noChangeArrowheads="1"/>
              </p:cNvSpPr>
              <p:nvPr/>
            </p:nvSpPr>
            <p:spPr bwMode="auto">
              <a:xfrm>
                <a:off x="2346" y="3460"/>
                <a:ext cx="6" cy="600"/>
              </a:xfrm>
              <a:prstGeom prst="rect">
                <a:avLst/>
              </a:prstGeom>
              <a:solidFill>
                <a:srgbClr val="000000"/>
              </a:solidFill>
              <a:ln w="9525">
                <a:noFill/>
                <a:miter lim="800000"/>
                <a:headEnd/>
                <a:tailEnd/>
              </a:ln>
            </p:spPr>
            <p:txBody>
              <a:bodyPr/>
              <a:lstStyle/>
              <a:p>
                <a:endParaRPr lang="en-US"/>
              </a:p>
            </p:txBody>
          </p:sp>
          <p:sp>
            <p:nvSpPr>
              <p:cNvPr id="91" name="Line 88"/>
              <p:cNvSpPr>
                <a:spLocks noChangeShapeType="1"/>
              </p:cNvSpPr>
              <p:nvPr/>
            </p:nvSpPr>
            <p:spPr bwMode="auto">
              <a:xfrm>
                <a:off x="768" y="4060"/>
                <a:ext cx="1" cy="1"/>
              </a:xfrm>
              <a:prstGeom prst="line">
                <a:avLst/>
              </a:prstGeom>
              <a:noFill/>
              <a:ln w="0">
                <a:solidFill>
                  <a:srgbClr val="DADCDD"/>
                </a:solidFill>
                <a:round/>
                <a:headEnd/>
                <a:tailEnd/>
              </a:ln>
            </p:spPr>
            <p:txBody>
              <a:bodyPr/>
              <a:lstStyle/>
              <a:p>
                <a:endParaRPr lang="en-US"/>
              </a:p>
            </p:txBody>
          </p:sp>
          <p:sp>
            <p:nvSpPr>
              <p:cNvPr id="92" name="Rectangle 89"/>
              <p:cNvSpPr>
                <a:spLocks noChangeArrowheads="1"/>
              </p:cNvSpPr>
              <p:nvPr/>
            </p:nvSpPr>
            <p:spPr bwMode="auto">
              <a:xfrm>
                <a:off x="768" y="4060"/>
                <a:ext cx="6" cy="6"/>
              </a:xfrm>
              <a:prstGeom prst="rect">
                <a:avLst/>
              </a:prstGeom>
              <a:solidFill>
                <a:srgbClr val="DADCDD"/>
              </a:solidFill>
              <a:ln w="9525">
                <a:noFill/>
                <a:miter lim="800000"/>
                <a:headEnd/>
                <a:tailEnd/>
              </a:ln>
            </p:spPr>
            <p:txBody>
              <a:bodyPr/>
              <a:lstStyle/>
              <a:p>
                <a:endParaRPr lang="en-US"/>
              </a:p>
            </p:txBody>
          </p:sp>
          <p:sp>
            <p:nvSpPr>
              <p:cNvPr id="93" name="Line 90"/>
              <p:cNvSpPr>
                <a:spLocks noChangeShapeType="1"/>
              </p:cNvSpPr>
              <p:nvPr/>
            </p:nvSpPr>
            <p:spPr bwMode="auto">
              <a:xfrm>
                <a:off x="1152" y="4060"/>
                <a:ext cx="1" cy="1"/>
              </a:xfrm>
              <a:prstGeom prst="line">
                <a:avLst/>
              </a:prstGeom>
              <a:noFill/>
              <a:ln w="0">
                <a:solidFill>
                  <a:srgbClr val="FFFFFF"/>
                </a:solidFill>
                <a:round/>
                <a:headEnd/>
                <a:tailEnd/>
              </a:ln>
            </p:spPr>
            <p:txBody>
              <a:bodyPr/>
              <a:lstStyle/>
              <a:p>
                <a:endParaRPr lang="en-US"/>
              </a:p>
            </p:txBody>
          </p:sp>
          <p:sp>
            <p:nvSpPr>
              <p:cNvPr id="94" name="Rectangle 91"/>
              <p:cNvSpPr>
                <a:spLocks noChangeArrowheads="1"/>
              </p:cNvSpPr>
              <p:nvPr/>
            </p:nvSpPr>
            <p:spPr bwMode="auto">
              <a:xfrm>
                <a:off x="1152" y="4060"/>
                <a:ext cx="6" cy="6"/>
              </a:xfrm>
              <a:prstGeom prst="rect">
                <a:avLst/>
              </a:prstGeom>
              <a:solidFill>
                <a:srgbClr val="FFFFFF"/>
              </a:solidFill>
              <a:ln w="9525">
                <a:noFill/>
                <a:miter lim="800000"/>
                <a:headEnd/>
                <a:tailEnd/>
              </a:ln>
            </p:spPr>
            <p:txBody>
              <a:bodyPr/>
              <a:lstStyle/>
              <a:p>
                <a:endParaRPr lang="en-US"/>
              </a:p>
            </p:txBody>
          </p:sp>
          <p:sp>
            <p:nvSpPr>
              <p:cNvPr id="95" name="Line 92"/>
              <p:cNvSpPr>
                <a:spLocks noChangeShapeType="1"/>
              </p:cNvSpPr>
              <p:nvPr/>
            </p:nvSpPr>
            <p:spPr bwMode="auto">
              <a:xfrm>
                <a:off x="1296" y="4060"/>
                <a:ext cx="1" cy="1"/>
              </a:xfrm>
              <a:prstGeom prst="line">
                <a:avLst/>
              </a:prstGeom>
              <a:noFill/>
              <a:ln w="0">
                <a:solidFill>
                  <a:srgbClr val="FFFFFF"/>
                </a:solidFill>
                <a:round/>
                <a:headEnd/>
                <a:tailEnd/>
              </a:ln>
            </p:spPr>
            <p:txBody>
              <a:bodyPr/>
              <a:lstStyle/>
              <a:p>
                <a:endParaRPr lang="en-US"/>
              </a:p>
            </p:txBody>
          </p:sp>
          <p:sp>
            <p:nvSpPr>
              <p:cNvPr id="96" name="Rectangle 93"/>
              <p:cNvSpPr>
                <a:spLocks noChangeArrowheads="1"/>
              </p:cNvSpPr>
              <p:nvPr/>
            </p:nvSpPr>
            <p:spPr bwMode="auto">
              <a:xfrm>
                <a:off x="1296" y="4060"/>
                <a:ext cx="6" cy="6"/>
              </a:xfrm>
              <a:prstGeom prst="rect">
                <a:avLst/>
              </a:prstGeom>
              <a:solidFill>
                <a:srgbClr val="FFFFFF"/>
              </a:solidFill>
              <a:ln w="9525">
                <a:noFill/>
                <a:miter lim="800000"/>
                <a:headEnd/>
                <a:tailEnd/>
              </a:ln>
            </p:spPr>
            <p:txBody>
              <a:bodyPr/>
              <a:lstStyle/>
              <a:p>
                <a:endParaRPr lang="en-US"/>
              </a:p>
            </p:txBody>
          </p:sp>
          <p:sp>
            <p:nvSpPr>
              <p:cNvPr id="97" name="Line 94"/>
              <p:cNvSpPr>
                <a:spLocks noChangeShapeType="1"/>
              </p:cNvSpPr>
              <p:nvPr/>
            </p:nvSpPr>
            <p:spPr bwMode="auto">
              <a:xfrm>
                <a:off x="1506" y="4060"/>
                <a:ext cx="1" cy="1"/>
              </a:xfrm>
              <a:prstGeom prst="line">
                <a:avLst/>
              </a:prstGeom>
              <a:noFill/>
              <a:ln w="0">
                <a:solidFill>
                  <a:srgbClr val="FFFFFF"/>
                </a:solidFill>
                <a:round/>
                <a:headEnd/>
                <a:tailEnd/>
              </a:ln>
            </p:spPr>
            <p:txBody>
              <a:bodyPr/>
              <a:lstStyle/>
              <a:p>
                <a:endParaRPr lang="en-US"/>
              </a:p>
            </p:txBody>
          </p:sp>
          <p:sp>
            <p:nvSpPr>
              <p:cNvPr id="98" name="Rectangle 95"/>
              <p:cNvSpPr>
                <a:spLocks noChangeArrowheads="1"/>
              </p:cNvSpPr>
              <p:nvPr/>
            </p:nvSpPr>
            <p:spPr bwMode="auto">
              <a:xfrm>
                <a:off x="1506" y="4060"/>
                <a:ext cx="6" cy="6"/>
              </a:xfrm>
              <a:prstGeom prst="rect">
                <a:avLst/>
              </a:prstGeom>
              <a:solidFill>
                <a:srgbClr val="FFFFFF"/>
              </a:solidFill>
              <a:ln w="9525">
                <a:noFill/>
                <a:miter lim="800000"/>
                <a:headEnd/>
                <a:tailEnd/>
              </a:ln>
            </p:spPr>
            <p:txBody>
              <a:bodyPr/>
              <a:lstStyle/>
              <a:p>
                <a:endParaRPr lang="en-US"/>
              </a:p>
            </p:txBody>
          </p:sp>
          <p:sp>
            <p:nvSpPr>
              <p:cNvPr id="99" name="Line 96"/>
              <p:cNvSpPr>
                <a:spLocks noChangeShapeType="1"/>
              </p:cNvSpPr>
              <p:nvPr/>
            </p:nvSpPr>
            <p:spPr bwMode="auto">
              <a:xfrm>
                <a:off x="1716" y="4060"/>
                <a:ext cx="1" cy="1"/>
              </a:xfrm>
              <a:prstGeom prst="line">
                <a:avLst/>
              </a:prstGeom>
              <a:noFill/>
              <a:ln w="0">
                <a:solidFill>
                  <a:srgbClr val="FFFFFF"/>
                </a:solidFill>
                <a:round/>
                <a:headEnd/>
                <a:tailEnd/>
              </a:ln>
            </p:spPr>
            <p:txBody>
              <a:bodyPr/>
              <a:lstStyle/>
              <a:p>
                <a:endParaRPr lang="en-US"/>
              </a:p>
            </p:txBody>
          </p:sp>
          <p:sp>
            <p:nvSpPr>
              <p:cNvPr id="100" name="Rectangle 97"/>
              <p:cNvSpPr>
                <a:spLocks noChangeArrowheads="1"/>
              </p:cNvSpPr>
              <p:nvPr/>
            </p:nvSpPr>
            <p:spPr bwMode="auto">
              <a:xfrm>
                <a:off x="1716" y="4060"/>
                <a:ext cx="6" cy="6"/>
              </a:xfrm>
              <a:prstGeom prst="rect">
                <a:avLst/>
              </a:prstGeom>
              <a:solidFill>
                <a:srgbClr val="FFFFFF"/>
              </a:solidFill>
              <a:ln w="9525">
                <a:noFill/>
                <a:miter lim="800000"/>
                <a:headEnd/>
                <a:tailEnd/>
              </a:ln>
            </p:spPr>
            <p:txBody>
              <a:bodyPr/>
              <a:lstStyle/>
              <a:p>
                <a:endParaRPr lang="en-US"/>
              </a:p>
            </p:txBody>
          </p:sp>
          <p:sp>
            <p:nvSpPr>
              <p:cNvPr id="101" name="Line 98"/>
              <p:cNvSpPr>
                <a:spLocks noChangeShapeType="1"/>
              </p:cNvSpPr>
              <p:nvPr/>
            </p:nvSpPr>
            <p:spPr bwMode="auto">
              <a:xfrm>
                <a:off x="1926" y="4060"/>
                <a:ext cx="1" cy="1"/>
              </a:xfrm>
              <a:prstGeom prst="line">
                <a:avLst/>
              </a:prstGeom>
              <a:noFill/>
              <a:ln w="0">
                <a:solidFill>
                  <a:srgbClr val="FFFFFF"/>
                </a:solidFill>
                <a:round/>
                <a:headEnd/>
                <a:tailEnd/>
              </a:ln>
            </p:spPr>
            <p:txBody>
              <a:bodyPr/>
              <a:lstStyle/>
              <a:p>
                <a:endParaRPr lang="en-US"/>
              </a:p>
            </p:txBody>
          </p:sp>
          <p:sp>
            <p:nvSpPr>
              <p:cNvPr id="102" name="Rectangle 99"/>
              <p:cNvSpPr>
                <a:spLocks noChangeArrowheads="1"/>
              </p:cNvSpPr>
              <p:nvPr/>
            </p:nvSpPr>
            <p:spPr bwMode="auto">
              <a:xfrm>
                <a:off x="1926" y="4060"/>
                <a:ext cx="6" cy="6"/>
              </a:xfrm>
              <a:prstGeom prst="rect">
                <a:avLst/>
              </a:prstGeom>
              <a:solidFill>
                <a:srgbClr val="FFFFFF"/>
              </a:solidFill>
              <a:ln w="9525">
                <a:noFill/>
                <a:miter lim="800000"/>
                <a:headEnd/>
                <a:tailEnd/>
              </a:ln>
            </p:spPr>
            <p:txBody>
              <a:bodyPr/>
              <a:lstStyle/>
              <a:p>
                <a:endParaRPr lang="en-US"/>
              </a:p>
            </p:txBody>
          </p:sp>
          <p:sp>
            <p:nvSpPr>
              <p:cNvPr id="103" name="Line 100"/>
              <p:cNvSpPr>
                <a:spLocks noChangeShapeType="1"/>
              </p:cNvSpPr>
              <p:nvPr/>
            </p:nvSpPr>
            <p:spPr bwMode="auto">
              <a:xfrm>
                <a:off x="2136" y="4060"/>
                <a:ext cx="1" cy="1"/>
              </a:xfrm>
              <a:prstGeom prst="line">
                <a:avLst/>
              </a:prstGeom>
              <a:noFill/>
              <a:ln w="0">
                <a:solidFill>
                  <a:srgbClr val="FFFFFF"/>
                </a:solidFill>
                <a:round/>
                <a:headEnd/>
                <a:tailEnd/>
              </a:ln>
            </p:spPr>
            <p:txBody>
              <a:bodyPr/>
              <a:lstStyle/>
              <a:p>
                <a:endParaRPr lang="en-US"/>
              </a:p>
            </p:txBody>
          </p:sp>
          <p:sp>
            <p:nvSpPr>
              <p:cNvPr id="104" name="Rectangle 101"/>
              <p:cNvSpPr>
                <a:spLocks noChangeArrowheads="1"/>
              </p:cNvSpPr>
              <p:nvPr/>
            </p:nvSpPr>
            <p:spPr bwMode="auto">
              <a:xfrm>
                <a:off x="2136" y="4060"/>
                <a:ext cx="6" cy="6"/>
              </a:xfrm>
              <a:prstGeom prst="rect">
                <a:avLst/>
              </a:prstGeom>
              <a:solidFill>
                <a:srgbClr val="FFFFFF"/>
              </a:solidFill>
              <a:ln w="9525">
                <a:noFill/>
                <a:miter lim="800000"/>
                <a:headEnd/>
                <a:tailEnd/>
              </a:ln>
            </p:spPr>
            <p:txBody>
              <a:bodyPr/>
              <a:lstStyle/>
              <a:p>
                <a:endParaRPr lang="en-US"/>
              </a:p>
            </p:txBody>
          </p:sp>
          <p:sp>
            <p:nvSpPr>
              <p:cNvPr id="105" name="Line 102"/>
              <p:cNvSpPr>
                <a:spLocks noChangeShapeType="1"/>
              </p:cNvSpPr>
              <p:nvPr/>
            </p:nvSpPr>
            <p:spPr bwMode="auto">
              <a:xfrm>
                <a:off x="2346" y="4060"/>
                <a:ext cx="1" cy="1"/>
              </a:xfrm>
              <a:prstGeom prst="line">
                <a:avLst/>
              </a:prstGeom>
              <a:noFill/>
              <a:ln w="0">
                <a:solidFill>
                  <a:srgbClr val="FFFFFF"/>
                </a:solidFill>
                <a:round/>
                <a:headEnd/>
                <a:tailEnd/>
              </a:ln>
            </p:spPr>
            <p:txBody>
              <a:bodyPr/>
              <a:lstStyle/>
              <a:p>
                <a:endParaRPr lang="en-US"/>
              </a:p>
            </p:txBody>
          </p:sp>
          <p:sp>
            <p:nvSpPr>
              <p:cNvPr id="106" name="Rectangle 103"/>
              <p:cNvSpPr>
                <a:spLocks noChangeArrowheads="1"/>
              </p:cNvSpPr>
              <p:nvPr/>
            </p:nvSpPr>
            <p:spPr bwMode="auto">
              <a:xfrm>
                <a:off x="2346" y="4060"/>
                <a:ext cx="6" cy="6"/>
              </a:xfrm>
              <a:prstGeom prst="rect">
                <a:avLst/>
              </a:prstGeom>
              <a:solidFill>
                <a:srgbClr val="FFFFFF"/>
              </a:solidFill>
              <a:ln w="9525">
                <a:noFill/>
                <a:miter lim="800000"/>
                <a:headEnd/>
                <a:tailEnd/>
              </a:ln>
            </p:spPr>
            <p:txBody>
              <a:bodyPr/>
              <a:lstStyle/>
              <a:p>
                <a:endParaRPr lang="en-US"/>
              </a:p>
            </p:txBody>
          </p:sp>
          <p:sp>
            <p:nvSpPr>
              <p:cNvPr id="107" name="Line 104"/>
              <p:cNvSpPr>
                <a:spLocks noChangeShapeType="1"/>
              </p:cNvSpPr>
              <p:nvPr/>
            </p:nvSpPr>
            <p:spPr bwMode="auto">
              <a:xfrm>
                <a:off x="2352" y="3094"/>
                <a:ext cx="1" cy="1"/>
              </a:xfrm>
              <a:prstGeom prst="line">
                <a:avLst/>
              </a:prstGeom>
              <a:noFill/>
              <a:ln w="0">
                <a:solidFill>
                  <a:srgbClr val="DADCDD"/>
                </a:solidFill>
                <a:round/>
                <a:headEnd/>
                <a:tailEnd/>
              </a:ln>
            </p:spPr>
            <p:txBody>
              <a:bodyPr/>
              <a:lstStyle/>
              <a:p>
                <a:endParaRPr lang="en-US"/>
              </a:p>
            </p:txBody>
          </p:sp>
          <p:sp>
            <p:nvSpPr>
              <p:cNvPr id="108" name="Rectangle 105"/>
              <p:cNvSpPr>
                <a:spLocks noChangeArrowheads="1"/>
              </p:cNvSpPr>
              <p:nvPr/>
            </p:nvSpPr>
            <p:spPr bwMode="auto">
              <a:xfrm>
                <a:off x="2352" y="3094"/>
                <a:ext cx="6" cy="6"/>
              </a:xfrm>
              <a:prstGeom prst="rect">
                <a:avLst/>
              </a:prstGeom>
              <a:solidFill>
                <a:srgbClr val="DADCDD"/>
              </a:solidFill>
              <a:ln w="9525">
                <a:noFill/>
                <a:miter lim="800000"/>
                <a:headEnd/>
                <a:tailEnd/>
              </a:ln>
            </p:spPr>
            <p:txBody>
              <a:bodyPr/>
              <a:lstStyle/>
              <a:p>
                <a:endParaRPr lang="en-US"/>
              </a:p>
            </p:txBody>
          </p:sp>
          <p:sp>
            <p:nvSpPr>
              <p:cNvPr id="109" name="Line 106"/>
              <p:cNvSpPr>
                <a:spLocks noChangeShapeType="1"/>
              </p:cNvSpPr>
              <p:nvPr/>
            </p:nvSpPr>
            <p:spPr bwMode="auto">
              <a:xfrm>
                <a:off x="2352" y="3214"/>
                <a:ext cx="1" cy="1"/>
              </a:xfrm>
              <a:prstGeom prst="line">
                <a:avLst/>
              </a:prstGeom>
              <a:noFill/>
              <a:ln w="0">
                <a:solidFill>
                  <a:srgbClr val="FFFFFF"/>
                </a:solidFill>
                <a:round/>
                <a:headEnd/>
                <a:tailEnd/>
              </a:ln>
            </p:spPr>
            <p:txBody>
              <a:bodyPr/>
              <a:lstStyle/>
              <a:p>
                <a:endParaRPr lang="en-US"/>
              </a:p>
            </p:txBody>
          </p:sp>
          <p:sp>
            <p:nvSpPr>
              <p:cNvPr id="110" name="Rectangle 107"/>
              <p:cNvSpPr>
                <a:spLocks noChangeArrowheads="1"/>
              </p:cNvSpPr>
              <p:nvPr/>
            </p:nvSpPr>
            <p:spPr bwMode="auto">
              <a:xfrm>
                <a:off x="2352" y="3214"/>
                <a:ext cx="6" cy="6"/>
              </a:xfrm>
              <a:prstGeom prst="rect">
                <a:avLst/>
              </a:prstGeom>
              <a:solidFill>
                <a:srgbClr val="FFFFFF"/>
              </a:solidFill>
              <a:ln w="9525">
                <a:noFill/>
                <a:miter lim="800000"/>
                <a:headEnd/>
                <a:tailEnd/>
              </a:ln>
            </p:spPr>
            <p:txBody>
              <a:bodyPr/>
              <a:lstStyle/>
              <a:p>
                <a:endParaRPr lang="en-US"/>
              </a:p>
            </p:txBody>
          </p:sp>
          <p:sp>
            <p:nvSpPr>
              <p:cNvPr id="111" name="Line 108"/>
              <p:cNvSpPr>
                <a:spLocks noChangeShapeType="1"/>
              </p:cNvSpPr>
              <p:nvPr/>
            </p:nvSpPr>
            <p:spPr bwMode="auto">
              <a:xfrm>
                <a:off x="2352" y="3334"/>
                <a:ext cx="1" cy="1"/>
              </a:xfrm>
              <a:prstGeom prst="line">
                <a:avLst/>
              </a:prstGeom>
              <a:noFill/>
              <a:ln w="0">
                <a:solidFill>
                  <a:srgbClr val="FFFFFF"/>
                </a:solidFill>
                <a:round/>
                <a:headEnd/>
                <a:tailEnd/>
              </a:ln>
            </p:spPr>
            <p:txBody>
              <a:bodyPr/>
              <a:lstStyle/>
              <a:p>
                <a:endParaRPr lang="en-US"/>
              </a:p>
            </p:txBody>
          </p:sp>
          <p:sp>
            <p:nvSpPr>
              <p:cNvPr id="112" name="Rectangle 109"/>
              <p:cNvSpPr>
                <a:spLocks noChangeArrowheads="1"/>
              </p:cNvSpPr>
              <p:nvPr/>
            </p:nvSpPr>
            <p:spPr bwMode="auto">
              <a:xfrm>
                <a:off x="2352" y="3334"/>
                <a:ext cx="6" cy="6"/>
              </a:xfrm>
              <a:prstGeom prst="rect">
                <a:avLst/>
              </a:prstGeom>
              <a:solidFill>
                <a:srgbClr val="FFFFFF"/>
              </a:solidFill>
              <a:ln w="9525">
                <a:noFill/>
                <a:miter lim="800000"/>
                <a:headEnd/>
                <a:tailEnd/>
              </a:ln>
            </p:spPr>
            <p:txBody>
              <a:bodyPr/>
              <a:lstStyle/>
              <a:p>
                <a:endParaRPr lang="en-US"/>
              </a:p>
            </p:txBody>
          </p:sp>
          <p:sp>
            <p:nvSpPr>
              <p:cNvPr id="113" name="Line 110"/>
              <p:cNvSpPr>
                <a:spLocks noChangeShapeType="1"/>
              </p:cNvSpPr>
              <p:nvPr/>
            </p:nvSpPr>
            <p:spPr bwMode="auto">
              <a:xfrm>
                <a:off x="2352" y="3454"/>
                <a:ext cx="1" cy="1"/>
              </a:xfrm>
              <a:prstGeom prst="line">
                <a:avLst/>
              </a:prstGeom>
              <a:noFill/>
              <a:ln w="0">
                <a:solidFill>
                  <a:srgbClr val="FFFFFF"/>
                </a:solidFill>
                <a:round/>
                <a:headEnd/>
                <a:tailEnd/>
              </a:ln>
            </p:spPr>
            <p:txBody>
              <a:bodyPr/>
              <a:lstStyle/>
              <a:p>
                <a:endParaRPr lang="en-US"/>
              </a:p>
            </p:txBody>
          </p:sp>
          <p:sp>
            <p:nvSpPr>
              <p:cNvPr id="114" name="Rectangle 111"/>
              <p:cNvSpPr>
                <a:spLocks noChangeArrowheads="1"/>
              </p:cNvSpPr>
              <p:nvPr/>
            </p:nvSpPr>
            <p:spPr bwMode="auto">
              <a:xfrm>
                <a:off x="2352" y="3454"/>
                <a:ext cx="6" cy="6"/>
              </a:xfrm>
              <a:prstGeom prst="rect">
                <a:avLst/>
              </a:prstGeom>
              <a:solidFill>
                <a:srgbClr val="FFFFFF"/>
              </a:solidFill>
              <a:ln w="9525">
                <a:noFill/>
                <a:miter lim="800000"/>
                <a:headEnd/>
                <a:tailEnd/>
              </a:ln>
            </p:spPr>
            <p:txBody>
              <a:bodyPr/>
              <a:lstStyle/>
              <a:p>
                <a:endParaRPr lang="en-US"/>
              </a:p>
            </p:txBody>
          </p:sp>
          <p:sp>
            <p:nvSpPr>
              <p:cNvPr id="115" name="Line 112"/>
              <p:cNvSpPr>
                <a:spLocks noChangeShapeType="1"/>
              </p:cNvSpPr>
              <p:nvPr/>
            </p:nvSpPr>
            <p:spPr bwMode="auto">
              <a:xfrm>
                <a:off x="2352" y="3574"/>
                <a:ext cx="1" cy="1"/>
              </a:xfrm>
              <a:prstGeom prst="line">
                <a:avLst/>
              </a:prstGeom>
              <a:noFill/>
              <a:ln w="0">
                <a:solidFill>
                  <a:srgbClr val="FFFFFF"/>
                </a:solidFill>
                <a:round/>
                <a:headEnd/>
                <a:tailEnd/>
              </a:ln>
            </p:spPr>
            <p:txBody>
              <a:bodyPr/>
              <a:lstStyle/>
              <a:p>
                <a:endParaRPr lang="en-US"/>
              </a:p>
            </p:txBody>
          </p:sp>
          <p:sp>
            <p:nvSpPr>
              <p:cNvPr id="116" name="Rectangle 113"/>
              <p:cNvSpPr>
                <a:spLocks noChangeArrowheads="1"/>
              </p:cNvSpPr>
              <p:nvPr/>
            </p:nvSpPr>
            <p:spPr bwMode="auto">
              <a:xfrm>
                <a:off x="2352" y="3574"/>
                <a:ext cx="6" cy="6"/>
              </a:xfrm>
              <a:prstGeom prst="rect">
                <a:avLst/>
              </a:prstGeom>
              <a:solidFill>
                <a:srgbClr val="FFFFFF"/>
              </a:solidFill>
              <a:ln w="9525">
                <a:noFill/>
                <a:miter lim="800000"/>
                <a:headEnd/>
                <a:tailEnd/>
              </a:ln>
            </p:spPr>
            <p:txBody>
              <a:bodyPr/>
              <a:lstStyle/>
              <a:p>
                <a:endParaRPr lang="en-US"/>
              </a:p>
            </p:txBody>
          </p:sp>
          <p:sp>
            <p:nvSpPr>
              <p:cNvPr id="117" name="Line 114"/>
              <p:cNvSpPr>
                <a:spLocks noChangeShapeType="1"/>
              </p:cNvSpPr>
              <p:nvPr/>
            </p:nvSpPr>
            <p:spPr bwMode="auto">
              <a:xfrm>
                <a:off x="2352" y="3694"/>
                <a:ext cx="1" cy="1"/>
              </a:xfrm>
              <a:prstGeom prst="line">
                <a:avLst/>
              </a:prstGeom>
              <a:noFill/>
              <a:ln w="0">
                <a:solidFill>
                  <a:srgbClr val="FFFFFF"/>
                </a:solidFill>
                <a:round/>
                <a:headEnd/>
                <a:tailEnd/>
              </a:ln>
            </p:spPr>
            <p:txBody>
              <a:bodyPr/>
              <a:lstStyle/>
              <a:p>
                <a:endParaRPr lang="en-US"/>
              </a:p>
            </p:txBody>
          </p:sp>
          <p:sp>
            <p:nvSpPr>
              <p:cNvPr id="118" name="Rectangle 115"/>
              <p:cNvSpPr>
                <a:spLocks noChangeArrowheads="1"/>
              </p:cNvSpPr>
              <p:nvPr/>
            </p:nvSpPr>
            <p:spPr bwMode="auto">
              <a:xfrm>
                <a:off x="2352" y="3694"/>
                <a:ext cx="6" cy="6"/>
              </a:xfrm>
              <a:prstGeom prst="rect">
                <a:avLst/>
              </a:prstGeom>
              <a:solidFill>
                <a:srgbClr val="FFFFFF"/>
              </a:solidFill>
              <a:ln w="9525">
                <a:noFill/>
                <a:miter lim="800000"/>
                <a:headEnd/>
                <a:tailEnd/>
              </a:ln>
            </p:spPr>
            <p:txBody>
              <a:bodyPr/>
              <a:lstStyle/>
              <a:p>
                <a:endParaRPr lang="en-US"/>
              </a:p>
            </p:txBody>
          </p:sp>
          <p:sp>
            <p:nvSpPr>
              <p:cNvPr id="119" name="Line 116"/>
              <p:cNvSpPr>
                <a:spLocks noChangeShapeType="1"/>
              </p:cNvSpPr>
              <p:nvPr/>
            </p:nvSpPr>
            <p:spPr bwMode="auto">
              <a:xfrm>
                <a:off x="2352" y="3814"/>
                <a:ext cx="1" cy="1"/>
              </a:xfrm>
              <a:prstGeom prst="line">
                <a:avLst/>
              </a:prstGeom>
              <a:noFill/>
              <a:ln w="0">
                <a:solidFill>
                  <a:srgbClr val="FFFFFF"/>
                </a:solidFill>
                <a:round/>
                <a:headEnd/>
                <a:tailEnd/>
              </a:ln>
            </p:spPr>
            <p:txBody>
              <a:bodyPr/>
              <a:lstStyle/>
              <a:p>
                <a:endParaRPr lang="en-US"/>
              </a:p>
            </p:txBody>
          </p:sp>
          <p:sp>
            <p:nvSpPr>
              <p:cNvPr id="120" name="Rectangle 117"/>
              <p:cNvSpPr>
                <a:spLocks noChangeArrowheads="1"/>
              </p:cNvSpPr>
              <p:nvPr/>
            </p:nvSpPr>
            <p:spPr bwMode="auto">
              <a:xfrm>
                <a:off x="2352" y="3814"/>
                <a:ext cx="6" cy="6"/>
              </a:xfrm>
              <a:prstGeom prst="rect">
                <a:avLst/>
              </a:prstGeom>
              <a:solidFill>
                <a:srgbClr val="FFFFFF"/>
              </a:solidFill>
              <a:ln w="9525">
                <a:noFill/>
                <a:miter lim="800000"/>
                <a:headEnd/>
                <a:tailEnd/>
              </a:ln>
            </p:spPr>
            <p:txBody>
              <a:bodyPr/>
              <a:lstStyle/>
              <a:p>
                <a:endParaRPr lang="en-US"/>
              </a:p>
            </p:txBody>
          </p:sp>
          <p:sp>
            <p:nvSpPr>
              <p:cNvPr id="121" name="Line 118"/>
              <p:cNvSpPr>
                <a:spLocks noChangeShapeType="1"/>
              </p:cNvSpPr>
              <p:nvPr/>
            </p:nvSpPr>
            <p:spPr bwMode="auto">
              <a:xfrm>
                <a:off x="2352" y="3934"/>
                <a:ext cx="1" cy="1"/>
              </a:xfrm>
              <a:prstGeom prst="line">
                <a:avLst/>
              </a:prstGeom>
              <a:noFill/>
              <a:ln w="0">
                <a:solidFill>
                  <a:srgbClr val="FFFFFF"/>
                </a:solidFill>
                <a:round/>
                <a:headEnd/>
                <a:tailEnd/>
              </a:ln>
            </p:spPr>
            <p:txBody>
              <a:bodyPr/>
              <a:lstStyle/>
              <a:p>
                <a:endParaRPr lang="en-US"/>
              </a:p>
            </p:txBody>
          </p:sp>
          <p:sp>
            <p:nvSpPr>
              <p:cNvPr id="122" name="Rectangle 119"/>
              <p:cNvSpPr>
                <a:spLocks noChangeArrowheads="1"/>
              </p:cNvSpPr>
              <p:nvPr/>
            </p:nvSpPr>
            <p:spPr bwMode="auto">
              <a:xfrm>
                <a:off x="2352" y="3934"/>
                <a:ext cx="6" cy="6"/>
              </a:xfrm>
              <a:prstGeom prst="rect">
                <a:avLst/>
              </a:prstGeom>
              <a:solidFill>
                <a:srgbClr val="FFFFFF"/>
              </a:solidFill>
              <a:ln w="9525">
                <a:noFill/>
                <a:miter lim="800000"/>
                <a:headEnd/>
                <a:tailEnd/>
              </a:ln>
            </p:spPr>
            <p:txBody>
              <a:bodyPr/>
              <a:lstStyle/>
              <a:p>
                <a:endParaRPr lang="en-US"/>
              </a:p>
            </p:txBody>
          </p:sp>
          <p:sp>
            <p:nvSpPr>
              <p:cNvPr id="123" name="Line 120"/>
              <p:cNvSpPr>
                <a:spLocks noChangeShapeType="1"/>
              </p:cNvSpPr>
              <p:nvPr/>
            </p:nvSpPr>
            <p:spPr bwMode="auto">
              <a:xfrm>
                <a:off x="2352" y="4054"/>
                <a:ext cx="1" cy="1"/>
              </a:xfrm>
              <a:prstGeom prst="line">
                <a:avLst/>
              </a:prstGeom>
              <a:noFill/>
              <a:ln w="0">
                <a:solidFill>
                  <a:srgbClr val="FFFFFF"/>
                </a:solidFill>
                <a:round/>
                <a:headEnd/>
                <a:tailEnd/>
              </a:ln>
            </p:spPr>
            <p:txBody>
              <a:bodyPr/>
              <a:lstStyle/>
              <a:p>
                <a:endParaRPr lang="en-US"/>
              </a:p>
            </p:txBody>
          </p:sp>
          <p:sp>
            <p:nvSpPr>
              <p:cNvPr id="124" name="Rectangle 121"/>
              <p:cNvSpPr>
                <a:spLocks noChangeArrowheads="1"/>
              </p:cNvSpPr>
              <p:nvPr/>
            </p:nvSpPr>
            <p:spPr bwMode="auto">
              <a:xfrm>
                <a:off x="2352" y="4054"/>
                <a:ext cx="6" cy="6"/>
              </a:xfrm>
              <a:prstGeom prst="rect">
                <a:avLst/>
              </a:prstGeom>
              <a:solidFill>
                <a:srgbClr val="FFFFFF"/>
              </a:solidFill>
              <a:ln w="9525">
                <a:noFill/>
                <a:miter lim="800000"/>
                <a:headEnd/>
                <a:tailEnd/>
              </a:ln>
            </p:spPr>
            <p:txBody>
              <a:bodyPr/>
              <a:lstStyle/>
              <a:p>
                <a:endParaRPr lang="en-US"/>
              </a:p>
            </p:txBody>
          </p:sp>
        </p:grpSp>
        <p:sp>
          <p:nvSpPr>
            <p:cNvPr id="6" name="TextBox 140"/>
            <p:cNvSpPr txBox="1">
              <a:spLocks noChangeArrowheads="1"/>
            </p:cNvSpPr>
            <p:nvPr/>
          </p:nvSpPr>
          <p:spPr bwMode="auto">
            <a:xfrm>
              <a:off x="8136203" y="6136747"/>
              <a:ext cx="323850" cy="307975"/>
            </a:xfrm>
            <a:prstGeom prst="rect">
              <a:avLst/>
            </a:prstGeom>
            <a:noFill/>
            <a:ln w="9525">
              <a:noFill/>
              <a:miter lim="800000"/>
              <a:headEnd/>
              <a:tailEnd/>
            </a:ln>
          </p:spPr>
          <p:txBody>
            <a:bodyPr>
              <a:spAutoFit/>
            </a:bodyPr>
            <a:lstStyle/>
            <a:p>
              <a:pPr algn="just"/>
              <a:r>
                <a:rPr lang="en-US" sz="1400" b="1" dirty="0">
                  <a:latin typeface="Century Gothic" pitchFamily="34" charset="0"/>
                </a:rPr>
                <a:t>X</a:t>
              </a:r>
            </a:p>
          </p:txBody>
        </p:sp>
      </p:gr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and Action Summary</a:t>
            </a:r>
            <a:endParaRPr lang="en-US" dirty="0"/>
          </a:p>
        </p:txBody>
      </p:sp>
      <p:sp>
        <p:nvSpPr>
          <p:cNvPr id="3" name="Text Placeholder 2"/>
          <p:cNvSpPr>
            <a:spLocks noGrp="1"/>
          </p:cNvSpPr>
          <p:nvPr>
            <p:ph type="body" idx="1"/>
          </p:nvPr>
        </p:nvSpPr>
        <p:spPr/>
        <p:txBody>
          <a:bodyPr/>
          <a:lstStyle/>
          <a:p>
            <a:r>
              <a:rPr lang="en-US" dirty="0" smtClean="0"/>
              <a:t>There is 1 CDR Risk that was discussed during the review and it will remain open with risk assessments </a:t>
            </a:r>
            <a:r>
              <a:rPr lang="en-US" smtClean="0"/>
              <a:t>of Medium</a:t>
            </a:r>
            <a:endParaRPr lang="en-US" dirty="0" smtClean="0"/>
          </a:p>
          <a:p>
            <a:endParaRPr lang="en-US"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idx="1"/>
          </p:nvPr>
        </p:nvSpPr>
        <p:spPr>
          <a:xfrm>
            <a:off x="838200" y="2057400"/>
            <a:ext cx="7467600" cy="3733800"/>
          </a:xfrm>
        </p:spPr>
        <p:txBody>
          <a:bodyPr>
            <a:normAutofit/>
          </a:bodyPr>
          <a:lstStyle/>
          <a:p>
            <a:pPr algn="ctr">
              <a:buFont typeface="Symbol" pitchFamily="18" charset="2"/>
              <a:buNone/>
              <a:defRPr/>
            </a:pPr>
            <a:r>
              <a:rPr lang="en-US" sz="4000" b="1" dirty="0" smtClean="0">
                <a:latin typeface="Book Antiqua" pitchFamily="18" charset="0"/>
              </a:rPr>
              <a:t>Section 11 –</a:t>
            </a:r>
          </a:p>
          <a:p>
            <a:pPr algn="ctr">
              <a:buFont typeface="Symbol" pitchFamily="18" charset="2"/>
              <a:buNone/>
              <a:defRPr/>
            </a:pPr>
            <a:r>
              <a:rPr lang="en-US" sz="4000" b="1" dirty="0" smtClean="0">
                <a:latin typeface="Book Antiqua" pitchFamily="18" charset="0"/>
              </a:rPr>
              <a:t>Review Summary</a:t>
            </a: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Presented by</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err="1" smtClean="0">
                <a:latin typeface="Book Antiqua" pitchFamily="18" charset="0"/>
              </a:rPr>
              <a:t>Xiwu</a:t>
            </a:r>
            <a:r>
              <a:rPr lang="en-US" b="1" dirty="0" smtClean="0">
                <a:latin typeface="Book Antiqua" pitchFamily="18" charset="0"/>
              </a:rPr>
              <a:t> Zhan (STAR)</a:t>
            </a:r>
          </a:p>
        </p:txBody>
      </p:sp>
    </p:spTree>
    <p:extLst>
      <p:ext uri="{BB962C8B-B14F-4D97-AF65-F5344CB8AC3E}">
        <p14:creationId xmlns:p14="http://schemas.microsoft.com/office/powerpoint/2010/main" xmlns="" val="250238150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9827" name="Rectangle 3"/>
          <p:cNvSpPr>
            <a:spLocks noGrp="1" noChangeArrowheads="1"/>
          </p:cNvSpPr>
          <p:nvPr>
            <p:ph type="title"/>
          </p:nvPr>
        </p:nvSpPr>
        <p:spPr>
          <a:xfrm>
            <a:off x="457200" y="0"/>
            <a:ext cx="8229600" cy="1143000"/>
          </a:xfrm>
          <a:noFill/>
          <a:ln/>
        </p:spPr>
        <p:txBody>
          <a:bodyPr>
            <a:noAutofit/>
          </a:bodyPr>
          <a:lstStyle/>
          <a:p>
            <a:r>
              <a:rPr lang="en-US" sz="3600" dirty="0"/>
              <a:t>Review </a:t>
            </a:r>
            <a:r>
              <a:rPr lang="en-US" sz="3600" dirty="0" smtClean="0"/>
              <a:t>Objectives Have </a:t>
            </a:r>
            <a:r>
              <a:rPr lang="en-US" sz="3600" dirty="0"/>
              <a:t>Been Addressed </a:t>
            </a:r>
          </a:p>
        </p:txBody>
      </p:sp>
      <p:sp>
        <p:nvSpPr>
          <p:cNvPr id="6989826" name="Rectangle 2"/>
          <p:cNvSpPr>
            <a:spLocks noGrp="1" noChangeArrowheads="1"/>
          </p:cNvSpPr>
          <p:nvPr>
            <p:ph idx="1"/>
          </p:nvPr>
        </p:nvSpPr>
        <p:spPr>
          <a:xfrm>
            <a:off x="457200" y="1295400"/>
            <a:ext cx="8229600" cy="4953000"/>
          </a:xfrm>
          <a:noFill/>
          <a:ln/>
        </p:spPr>
        <p:txBody>
          <a:bodyPr>
            <a:normAutofit lnSpcReduction="10000"/>
          </a:bodyPr>
          <a:lstStyle/>
          <a:p>
            <a:pPr>
              <a:lnSpc>
                <a:spcPct val="90000"/>
              </a:lnSpc>
            </a:pPr>
            <a:r>
              <a:rPr lang="en-US" sz="2400" dirty="0"/>
              <a:t>The Project Mission and Schedule has been reviewed.</a:t>
            </a:r>
          </a:p>
          <a:p>
            <a:pPr>
              <a:lnSpc>
                <a:spcPct val="90000"/>
              </a:lnSpc>
            </a:pPr>
            <a:endParaRPr lang="en-US" sz="2400" dirty="0"/>
          </a:p>
          <a:p>
            <a:pPr>
              <a:lnSpc>
                <a:spcPct val="90000"/>
              </a:lnSpc>
            </a:pPr>
            <a:r>
              <a:rPr lang="en-US" sz="2400" dirty="0"/>
              <a:t>The Project Requirements have been reviewed</a:t>
            </a:r>
          </a:p>
          <a:p>
            <a:pPr>
              <a:lnSpc>
                <a:spcPct val="90000"/>
              </a:lnSpc>
            </a:pPr>
            <a:endParaRPr lang="en-US" sz="2400" dirty="0"/>
          </a:p>
          <a:p>
            <a:pPr>
              <a:lnSpc>
                <a:spcPct val="90000"/>
              </a:lnSpc>
            </a:pPr>
            <a:r>
              <a:rPr lang="en-US" sz="2400" dirty="0" smtClean="0"/>
              <a:t>The Theoretical bases of the algorithms and initial validation of products have been reviewed</a:t>
            </a:r>
          </a:p>
          <a:p>
            <a:pPr>
              <a:lnSpc>
                <a:spcPct val="90000"/>
              </a:lnSpc>
            </a:pPr>
            <a:endParaRPr lang="en-US" sz="2400" dirty="0" smtClean="0"/>
          </a:p>
          <a:p>
            <a:pPr>
              <a:lnSpc>
                <a:spcPct val="90000"/>
              </a:lnSpc>
            </a:pPr>
            <a:r>
              <a:rPr lang="en-US" sz="2400" dirty="0" smtClean="0"/>
              <a:t>Software </a:t>
            </a:r>
            <a:r>
              <a:rPr lang="en-US" sz="2400" dirty="0"/>
              <a:t>architecture, hardware, data, and interfaces have been reviewed.</a:t>
            </a:r>
          </a:p>
          <a:p>
            <a:pPr>
              <a:lnSpc>
                <a:spcPct val="90000"/>
              </a:lnSpc>
            </a:pPr>
            <a:endParaRPr lang="en-US" sz="2400" dirty="0"/>
          </a:p>
          <a:p>
            <a:pPr>
              <a:lnSpc>
                <a:spcPct val="90000"/>
              </a:lnSpc>
            </a:pPr>
            <a:r>
              <a:rPr lang="en-US" sz="2400" dirty="0"/>
              <a:t>Plans for quality assurance have been reviewed.</a:t>
            </a:r>
          </a:p>
          <a:p>
            <a:pPr>
              <a:lnSpc>
                <a:spcPct val="90000"/>
              </a:lnSpc>
            </a:pPr>
            <a:endParaRPr lang="en-US" sz="2400" dirty="0"/>
          </a:p>
          <a:p>
            <a:pPr>
              <a:lnSpc>
                <a:spcPct val="90000"/>
              </a:lnSpc>
            </a:pPr>
            <a:r>
              <a:rPr lang="en-US" sz="2400" dirty="0"/>
              <a:t>Risks and Actions have been reviewed.</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1874" name="Rectangle 2"/>
          <p:cNvSpPr>
            <a:spLocks noGrp="1" noChangeArrowheads="1"/>
          </p:cNvSpPr>
          <p:nvPr>
            <p:ph type="title"/>
          </p:nvPr>
        </p:nvSpPr>
        <p:spPr>
          <a:xfrm>
            <a:off x="457200" y="-76200"/>
            <a:ext cx="8229600" cy="1143000"/>
          </a:xfrm>
          <a:noFill/>
          <a:ln/>
        </p:spPr>
        <p:txBody>
          <a:bodyPr/>
          <a:lstStyle/>
          <a:p>
            <a:r>
              <a:rPr lang="en-US" dirty="0"/>
              <a:t>Current Status</a:t>
            </a:r>
          </a:p>
        </p:txBody>
      </p:sp>
      <p:sp>
        <p:nvSpPr>
          <p:cNvPr id="6991875" name="Rectangle 3"/>
          <p:cNvSpPr>
            <a:spLocks noGrp="1" noChangeArrowheads="1"/>
          </p:cNvSpPr>
          <p:nvPr>
            <p:ph idx="1"/>
          </p:nvPr>
        </p:nvSpPr>
        <p:spPr>
          <a:noFill/>
          <a:ln/>
        </p:spPr>
        <p:txBody>
          <a:bodyPr/>
          <a:lstStyle/>
          <a:p>
            <a:pPr marL="381000" indent="-381000">
              <a:lnSpc>
                <a:spcPct val="80000"/>
              </a:lnSpc>
            </a:pPr>
            <a:r>
              <a:rPr lang="en-US" dirty="0" smtClean="0"/>
              <a:t>The GET-D system algorithm test case has been implemented on the STAR development machine.  </a:t>
            </a:r>
          </a:p>
          <a:p>
            <a:pPr marL="381000" indent="-381000">
              <a:lnSpc>
                <a:spcPct val="80000"/>
              </a:lnSpc>
            </a:pPr>
            <a:r>
              <a:rPr lang="en-US" dirty="0" smtClean="0"/>
              <a:t>The RAD is at Version 1.0.</a:t>
            </a:r>
          </a:p>
          <a:p>
            <a:pPr marL="381000" indent="-381000">
              <a:lnSpc>
                <a:spcPct val="80000"/>
              </a:lnSpc>
            </a:pPr>
            <a:r>
              <a:rPr lang="en-US" dirty="0" smtClean="0"/>
              <a:t>The ATBDs are ready for conversion to project formats.</a:t>
            </a:r>
            <a:endParaRPr lang="en-US"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22" name="Rectangle 2"/>
          <p:cNvSpPr>
            <a:spLocks noGrp="1" noChangeArrowheads="1"/>
          </p:cNvSpPr>
          <p:nvPr>
            <p:ph type="title"/>
          </p:nvPr>
        </p:nvSpPr>
        <p:spPr>
          <a:xfrm>
            <a:off x="990600" y="0"/>
            <a:ext cx="7239000" cy="914400"/>
          </a:xfrm>
          <a:noFill/>
          <a:ln/>
        </p:spPr>
        <p:txBody>
          <a:bodyPr/>
          <a:lstStyle/>
          <a:p>
            <a:r>
              <a:rPr lang="en-US" dirty="0"/>
              <a:t>Next </a:t>
            </a:r>
            <a:r>
              <a:rPr lang="en-US" dirty="0" smtClean="0"/>
              <a:t>Steps</a:t>
            </a:r>
            <a:endParaRPr lang="en-US" dirty="0">
              <a:solidFill>
                <a:srgbClr val="FF0000"/>
              </a:solidFill>
            </a:endParaRPr>
          </a:p>
        </p:txBody>
      </p:sp>
      <p:sp>
        <p:nvSpPr>
          <p:cNvPr id="6993923" name="Rectangle 3"/>
          <p:cNvSpPr>
            <a:spLocks noGrp="1" noChangeArrowheads="1"/>
          </p:cNvSpPr>
          <p:nvPr>
            <p:ph idx="1"/>
          </p:nvPr>
        </p:nvSpPr>
        <p:spPr>
          <a:noFill/>
          <a:ln/>
        </p:spPr>
        <p:txBody>
          <a:bodyPr>
            <a:normAutofit/>
          </a:bodyPr>
          <a:lstStyle/>
          <a:p>
            <a:r>
              <a:rPr lang="en-US" dirty="0"/>
              <a:t>Code </a:t>
            </a:r>
            <a:r>
              <a:rPr lang="en-US" dirty="0" smtClean="0"/>
              <a:t>Development/Transfer Phase</a:t>
            </a:r>
            <a:endParaRPr lang="en-US" dirty="0"/>
          </a:p>
          <a:p>
            <a:r>
              <a:rPr lang="en-US" dirty="0" smtClean="0"/>
              <a:t>Software Review –  October 2014	</a:t>
            </a:r>
          </a:p>
          <a:p>
            <a:r>
              <a:rPr lang="en-US" dirty="0" smtClean="0"/>
              <a:t>System/Algorithm Readiness Review – October 2014</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5970" name="Rectangle 2"/>
          <p:cNvSpPr>
            <a:spLocks noGrp="1" noChangeArrowheads="1"/>
          </p:cNvSpPr>
          <p:nvPr>
            <p:ph type="title"/>
          </p:nvPr>
        </p:nvSpPr>
        <p:spPr>
          <a:xfrm>
            <a:off x="457200" y="0"/>
            <a:ext cx="8229600" cy="1143000"/>
          </a:xfrm>
          <a:noFill/>
          <a:ln/>
        </p:spPr>
        <p:txBody>
          <a:bodyPr/>
          <a:lstStyle/>
          <a:p>
            <a:r>
              <a:rPr lang="en-US" dirty="0"/>
              <a:t>Open Discussion</a:t>
            </a:r>
          </a:p>
        </p:txBody>
      </p:sp>
      <p:sp>
        <p:nvSpPr>
          <p:cNvPr id="6995971" name="Rectangle 3"/>
          <p:cNvSpPr>
            <a:spLocks noGrp="1" noChangeArrowheads="1"/>
          </p:cNvSpPr>
          <p:nvPr>
            <p:ph idx="1"/>
          </p:nvPr>
        </p:nvSpPr>
        <p:spPr>
          <a:noFill/>
          <a:ln/>
        </p:spPr>
        <p:txBody>
          <a:bodyPr/>
          <a:lstStyle/>
          <a:p>
            <a:r>
              <a:rPr lang="en-US" dirty="0"/>
              <a:t>The review is now open for free discussion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0.0</a:t>
            </a:r>
          </a:p>
        </p:txBody>
      </p:sp>
      <p:sp>
        <p:nvSpPr>
          <p:cNvPr id="3" name="Text Placeholder 2"/>
          <p:cNvSpPr>
            <a:spLocks noGrp="1"/>
          </p:cNvSpPr>
          <p:nvPr>
            <p:ph type="body" idx="1"/>
          </p:nvPr>
        </p:nvSpPr>
        <p:spPr/>
        <p:txBody>
          <a:bodyPr>
            <a:normAutofit/>
          </a:bodyPr>
          <a:lstStyle/>
          <a:p>
            <a:pPr lvl="0"/>
            <a:r>
              <a:rPr lang="en-US" dirty="0" smtClean="0">
                <a:solidFill>
                  <a:srgbClr val="C00000"/>
                </a:solidFill>
              </a:rPr>
              <a:t>GET_D-R </a:t>
            </a:r>
            <a:r>
              <a:rPr lang="en-US" dirty="0">
                <a:solidFill>
                  <a:srgbClr val="C00000"/>
                </a:solidFill>
              </a:rPr>
              <a:t>0.1.1: </a:t>
            </a:r>
            <a:r>
              <a:rPr lang="en-US" dirty="0"/>
              <a:t>There shall be a Critical Design Review (</a:t>
            </a:r>
            <a:r>
              <a:rPr lang="en-US" dirty="0" smtClean="0"/>
              <a:t>CDR) (that contains information from a Requirements Review and the </a:t>
            </a:r>
            <a:r>
              <a:rPr lang="en-US" dirty="0"/>
              <a:t>Preliminary Design </a:t>
            </a:r>
            <a:r>
              <a:rPr lang="en-US" dirty="0" smtClean="0"/>
              <a:t>Review) for </a:t>
            </a:r>
            <a:r>
              <a:rPr lang="en-US" dirty="0"/>
              <a:t>GET-D.</a:t>
            </a:r>
          </a:p>
          <a:p>
            <a:pPr lvl="1"/>
            <a:r>
              <a:rPr lang="en-US" dirty="0"/>
              <a:t> This derived requirement has been adopted to mitigate schedule risk by eliminating the overhead of preparing a </a:t>
            </a:r>
            <a:r>
              <a:rPr lang="en-US" dirty="0" smtClean="0"/>
              <a:t>Requirements Review, PDR</a:t>
            </a:r>
            <a:r>
              <a:rPr lang="en-US" dirty="0"/>
              <a:t>, </a:t>
            </a:r>
            <a:r>
              <a:rPr lang="en-US" dirty="0" smtClean="0"/>
              <a:t>and CDR slide </a:t>
            </a:r>
            <a:r>
              <a:rPr lang="en-US" dirty="0"/>
              <a:t>packages separately. The Technical risk is assessed as Low because the CDR will be tailored to accomplish the standard objectives of a PDR and </a:t>
            </a:r>
            <a:r>
              <a:rPr lang="en-US" dirty="0" smtClean="0"/>
              <a:t>Requirements Review. </a:t>
            </a:r>
            <a:r>
              <a:rPr lang="en-US" dirty="0"/>
              <a:t>Risks </a:t>
            </a:r>
            <a:r>
              <a:rPr lang="en-US" dirty="0" smtClean="0"/>
              <a:t>shall be </a:t>
            </a:r>
            <a:r>
              <a:rPr lang="en-US" dirty="0"/>
              <a:t>tracked.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effectLst>
                  <a:outerShdw blurRad="38100" dist="38100" dir="2700000" algn="tl">
                    <a:srgbClr val="000000">
                      <a:alpha val="43137"/>
                    </a:srgbClr>
                  </a:outerShdw>
                </a:effectLst>
              </a:rPr>
              <a:t>Agenda</a:t>
            </a:r>
            <a:endParaRPr lang="en-US" dirty="0">
              <a:effectLst>
                <a:outerShdw blurRad="38100" dist="38100" dir="2700000" algn="tl">
                  <a:srgbClr val="000000">
                    <a:alpha val="43137"/>
                  </a:srgbClr>
                </a:outerShdw>
              </a:effectLst>
            </a:endParaRPr>
          </a:p>
        </p:txBody>
      </p:sp>
      <p:graphicFrame>
        <p:nvGraphicFramePr>
          <p:cNvPr id="8" name="Content Placeholder 7"/>
          <p:cNvGraphicFramePr>
            <a:graphicFrameLocks noGrp="1"/>
          </p:cNvGraphicFramePr>
          <p:nvPr>
            <p:ph idx="1"/>
          </p:nvPr>
        </p:nvGraphicFramePr>
        <p:xfrm>
          <a:off x="228600" y="1219199"/>
          <a:ext cx="8686800" cy="5105401"/>
        </p:xfrm>
        <a:graphic>
          <a:graphicData uri="http://schemas.openxmlformats.org/drawingml/2006/table">
            <a:tbl>
              <a:tblPr firstRow="1" bandRow="1">
                <a:tableStyleId>{2D5ABB26-0587-4C30-8999-92F81FD0307C}</a:tableStyleId>
              </a:tblPr>
              <a:tblGrid>
                <a:gridCol w="4343400"/>
                <a:gridCol w="2050070"/>
                <a:gridCol w="2293330"/>
              </a:tblGrid>
              <a:tr h="458569">
                <a:tc>
                  <a:txBody>
                    <a:bodyPr/>
                    <a:lstStyle/>
                    <a:p>
                      <a:pPr algn="r"/>
                      <a:r>
                        <a:rPr lang="en-US" sz="2000" dirty="0" smtClean="0">
                          <a:hlinkClick r:id="rId2" action="ppaction://hlinksldjump"/>
                        </a:rPr>
                        <a:t>1. Introduction</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Jerry Zhan</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smtClean="0">
                          <a:solidFill>
                            <a:schemeClr val="accent3">
                              <a:lumMod val="50000"/>
                            </a:schemeClr>
                          </a:solidFill>
                        </a:rPr>
                        <a:t>9:00 – 9:05</a:t>
                      </a:r>
                      <a:endParaRPr lang="en-US" sz="1600" dirty="0">
                        <a:solidFill>
                          <a:schemeClr val="accent3">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856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dirty="0" smtClean="0">
                          <a:hlinkClick r:id="rId3" action="ppaction://hlinksldjump"/>
                        </a:rPr>
                        <a:t>2. Requirements Review</a:t>
                      </a:r>
                      <a:endParaRPr lang="en-US" sz="2000" dirty="0" smtClean="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smtClean="0"/>
                        <a:t>Priyanka</a:t>
                      </a:r>
                      <a:r>
                        <a:rPr lang="en-US" sz="2000" dirty="0" smtClean="0"/>
                        <a:t> Roy</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smtClean="0">
                          <a:solidFill>
                            <a:schemeClr val="accent3">
                              <a:lumMod val="50000"/>
                            </a:schemeClr>
                          </a:solidFill>
                        </a:rPr>
                        <a:t>9:05</a:t>
                      </a:r>
                      <a:r>
                        <a:rPr lang="en-US" sz="1600" baseline="0" dirty="0" smtClean="0">
                          <a:solidFill>
                            <a:schemeClr val="accent3">
                              <a:lumMod val="50000"/>
                            </a:schemeClr>
                          </a:solidFill>
                        </a:rPr>
                        <a:t> – 9:30</a:t>
                      </a:r>
                      <a:endParaRPr lang="en-US" sz="1600" dirty="0">
                        <a:solidFill>
                          <a:schemeClr val="accent3">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8569">
                <a:tc>
                  <a:txBody>
                    <a:bodyPr/>
                    <a:lstStyle/>
                    <a:p>
                      <a:pPr algn="r"/>
                      <a:r>
                        <a:rPr lang="en-US" sz="2000" dirty="0" smtClean="0">
                          <a:hlinkClick r:id="rId4" action="ppaction://hlinksldjump"/>
                        </a:rPr>
                        <a:t>3. Concept Of Operations</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smtClean="0"/>
                        <a:t>Hanjun</a:t>
                      </a:r>
                      <a:r>
                        <a:rPr lang="en-US" sz="2000" dirty="0" smtClean="0"/>
                        <a:t> Ding</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smtClean="0">
                          <a:solidFill>
                            <a:schemeClr val="accent3">
                              <a:lumMod val="50000"/>
                            </a:schemeClr>
                          </a:solidFill>
                        </a:rPr>
                        <a:t>9:30 – 9:40</a:t>
                      </a:r>
                      <a:endParaRPr lang="en-US" sz="1600" dirty="0">
                        <a:solidFill>
                          <a:schemeClr val="accent3">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8569">
                <a:tc>
                  <a:txBody>
                    <a:bodyPr/>
                    <a:lstStyle/>
                    <a:p>
                      <a:pPr algn="r"/>
                      <a:r>
                        <a:rPr lang="en-US" sz="2000" dirty="0" smtClean="0">
                          <a:hlinkClick r:id="rId5" action="ppaction://hlinksldjump"/>
                        </a:rPr>
                        <a:t>4. Algorithm Theoretical Basis</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Chris </a:t>
                      </a:r>
                      <a:r>
                        <a:rPr lang="en-US" sz="2000" dirty="0" err="1" smtClean="0"/>
                        <a:t>Hain</a:t>
                      </a:r>
                      <a:endParaRPr lang="en-US" sz="2000" dirty="0" smtClean="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accent3">
                              <a:lumMod val="50000"/>
                            </a:schemeClr>
                          </a:solidFill>
                        </a:rPr>
                        <a:t>9:40 – 9:50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19711">
                <a:tc>
                  <a:txBody>
                    <a:bodyPr/>
                    <a:lstStyle/>
                    <a:p>
                      <a:pPr algn="r"/>
                      <a:r>
                        <a:rPr lang="en-US" sz="2000" dirty="0" smtClean="0">
                          <a:hlinkClick r:id="rId6" action="ppaction://hlinksldjump"/>
                        </a:rPr>
                        <a:t>5. Software Architecture and</a:t>
                      </a:r>
                      <a:r>
                        <a:rPr lang="en-US" sz="2000" baseline="0" dirty="0" smtClean="0">
                          <a:hlinkClick r:id="rId6" action="ppaction://hlinksldjump"/>
                        </a:rPr>
                        <a:t> Interface</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Zhengpeng Li</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accent3">
                              <a:lumMod val="50000"/>
                            </a:schemeClr>
                          </a:solidFill>
                        </a:rPr>
                        <a:t>9:50 – 10:10</a:t>
                      </a:r>
                      <a:endParaRPr lang="en-US" sz="1600" dirty="0">
                        <a:solidFill>
                          <a:schemeClr val="accent3">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8569">
                <a:tc>
                  <a:txBody>
                    <a:bodyPr/>
                    <a:lstStyle/>
                    <a:p>
                      <a:pPr algn="r"/>
                      <a:r>
                        <a:rPr lang="en-US" sz="2000" dirty="0" smtClean="0">
                          <a:hlinkClick r:id="rId7" action="ppaction://hlinksldjump"/>
                        </a:rPr>
                        <a:t>6. Detailed Design</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Zhengpeng Li</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accent3">
                              <a:lumMod val="50000"/>
                            </a:schemeClr>
                          </a:solidFill>
                        </a:rPr>
                        <a:t>10:10 – 10:20</a:t>
                      </a:r>
                      <a:endParaRPr lang="en-US" sz="1600" dirty="0">
                        <a:solidFill>
                          <a:schemeClr val="accent3">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8569">
                <a:tc>
                  <a:txBody>
                    <a:bodyPr/>
                    <a:lstStyle/>
                    <a:p>
                      <a:pPr algn="r"/>
                      <a:r>
                        <a:rPr lang="en-US" sz="2000" dirty="0" smtClean="0">
                          <a:hlinkClick r:id="rId8" action="ppaction://hlinksldjump"/>
                        </a:rPr>
                        <a:t>7. Unit Tests Plan</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Li Fang</a:t>
                      </a:r>
                      <a:endParaRPr lang="en-US" sz="1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accent3">
                              <a:lumMod val="50000"/>
                            </a:schemeClr>
                          </a:solidFill>
                        </a:rPr>
                        <a:t>10:20</a:t>
                      </a:r>
                      <a:r>
                        <a:rPr lang="en-US" sz="1600" baseline="0" dirty="0" smtClean="0">
                          <a:solidFill>
                            <a:schemeClr val="accent3">
                              <a:lumMod val="50000"/>
                            </a:schemeClr>
                          </a:solidFill>
                        </a:rPr>
                        <a:t> – 10:30</a:t>
                      </a:r>
                      <a:endParaRPr lang="en-US" sz="1600" dirty="0">
                        <a:solidFill>
                          <a:schemeClr val="accent3">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8569">
                <a:tc>
                  <a:txBody>
                    <a:bodyPr/>
                    <a:lstStyle/>
                    <a:p>
                      <a:pPr algn="r"/>
                      <a:r>
                        <a:rPr lang="en-US" sz="2000" dirty="0" smtClean="0">
                          <a:hlinkClick r:id="rId9" action="ppaction://hlinksldjump"/>
                        </a:rPr>
                        <a:t>8. Algorithm Package</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Li</a:t>
                      </a:r>
                      <a:r>
                        <a:rPr lang="en-US" sz="2000" baseline="0" dirty="0" smtClean="0"/>
                        <a:t> Fang</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smtClean="0">
                          <a:solidFill>
                            <a:schemeClr val="accent3">
                              <a:lumMod val="50000"/>
                            </a:schemeClr>
                          </a:solidFill>
                        </a:rPr>
                        <a:t>10:30 – 10:35</a:t>
                      </a:r>
                      <a:endParaRPr lang="en-US" sz="1600" dirty="0">
                        <a:solidFill>
                          <a:schemeClr val="accent3">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8569">
                <a:tc>
                  <a:txBody>
                    <a:bodyPr/>
                    <a:lstStyle/>
                    <a:p>
                      <a:pPr algn="r"/>
                      <a:r>
                        <a:rPr lang="en-US" sz="2000" dirty="0" smtClean="0">
                          <a:hlinkClick r:id="rId10" action="ppaction://hlinksldjump"/>
                        </a:rPr>
                        <a:t>9. Quality Assurance</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t>Priyanka</a:t>
                      </a:r>
                      <a:r>
                        <a:rPr lang="en-US" sz="2000" dirty="0" smtClean="0"/>
                        <a:t> Roy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accent3">
                              <a:lumMod val="50000"/>
                            </a:schemeClr>
                          </a:solidFill>
                        </a:rPr>
                        <a:t>10:35 –</a:t>
                      </a:r>
                      <a:r>
                        <a:rPr lang="en-US" sz="1600" baseline="0" dirty="0" smtClean="0">
                          <a:solidFill>
                            <a:schemeClr val="accent3">
                              <a:lumMod val="50000"/>
                            </a:schemeClr>
                          </a:solidFill>
                        </a:rPr>
                        <a:t> 10:45</a:t>
                      </a:r>
                      <a:endParaRPr lang="en-US" sz="1600" dirty="0" smtClean="0">
                        <a:solidFill>
                          <a:schemeClr val="accent3">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8569">
                <a:tc>
                  <a:txBody>
                    <a:bodyPr/>
                    <a:lstStyle/>
                    <a:p>
                      <a:pPr algn="r"/>
                      <a:r>
                        <a:rPr lang="en-US" sz="2000" dirty="0" smtClean="0">
                          <a:hlinkClick r:id="rId11" action="ppaction://hlinksldjump"/>
                        </a:rPr>
                        <a:t>10. Risks and Actions</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t>Priyanka</a:t>
                      </a:r>
                      <a:r>
                        <a:rPr lang="en-US" sz="2000" dirty="0" smtClean="0"/>
                        <a:t> Roy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accent3">
                              <a:lumMod val="50000"/>
                            </a:schemeClr>
                          </a:solidFill>
                        </a:rPr>
                        <a:t>10:45 – 10:50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8569">
                <a:tc>
                  <a:txBody>
                    <a:bodyPr/>
                    <a:lstStyle/>
                    <a:p>
                      <a:pPr algn="r"/>
                      <a:r>
                        <a:rPr lang="en-US" sz="2000" dirty="0" smtClean="0">
                          <a:hlinkClick r:id="rId12" action="ppaction://hlinksldjump"/>
                        </a:rPr>
                        <a:t>11. Review Summary and Discussion</a:t>
                      </a:r>
                      <a:r>
                        <a:rPr lang="en-US" sz="2000" dirty="0" smtClean="0"/>
                        <a:t>  </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t>Jerry Zhan</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smtClean="0">
                          <a:solidFill>
                            <a:schemeClr val="accent3">
                              <a:lumMod val="50000"/>
                            </a:schemeClr>
                          </a:solidFill>
                        </a:rPr>
                        <a:t>10:50 –</a:t>
                      </a:r>
                      <a:r>
                        <a:rPr lang="en-US" sz="1600" baseline="0" dirty="0" smtClean="0">
                          <a:solidFill>
                            <a:schemeClr val="accent3">
                              <a:lumMod val="50000"/>
                            </a:schemeClr>
                          </a:solidFill>
                        </a:rPr>
                        <a:t> 11:30</a:t>
                      </a:r>
                      <a:endParaRPr lang="en-US" sz="1600" dirty="0">
                        <a:solidFill>
                          <a:schemeClr val="accent3">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0.0</a:t>
            </a:r>
          </a:p>
        </p:txBody>
      </p:sp>
      <p:sp>
        <p:nvSpPr>
          <p:cNvPr id="3" name="Text Placeholder 2"/>
          <p:cNvSpPr>
            <a:spLocks noGrp="1"/>
          </p:cNvSpPr>
          <p:nvPr>
            <p:ph type="body" idx="1"/>
          </p:nvPr>
        </p:nvSpPr>
        <p:spPr/>
        <p:txBody>
          <a:bodyPr>
            <a:normAutofit/>
          </a:bodyPr>
          <a:lstStyle/>
          <a:p>
            <a:pPr lvl="0"/>
            <a:r>
              <a:rPr lang="en-US" dirty="0" smtClean="0">
                <a:solidFill>
                  <a:srgbClr val="C00000"/>
                </a:solidFill>
              </a:rPr>
              <a:t>GET_D-R </a:t>
            </a:r>
            <a:r>
              <a:rPr lang="en-US" dirty="0">
                <a:solidFill>
                  <a:srgbClr val="C00000"/>
                </a:solidFill>
              </a:rPr>
              <a:t>0.1.2: </a:t>
            </a:r>
            <a:r>
              <a:rPr lang="en-US" dirty="0" smtClean="0"/>
              <a:t>The Critical Design Review Report (CDRR), a standard artifact of the SPSRB Process shall be compiled for the GET-D project. </a:t>
            </a:r>
            <a:endParaRPr lang="en-US" dirty="0"/>
          </a:p>
          <a:p>
            <a:pPr lvl="1"/>
            <a:r>
              <a:rPr lang="en-US" dirty="0"/>
              <a:t>The CDRR is one of the exit criteria for the CDR. The updated CDR slides will form the CDRR</a:t>
            </a:r>
            <a:r>
              <a:rPr lang="en-US" dirty="0" smtClean="0"/>
              <a:t>.</a:t>
            </a:r>
          </a:p>
          <a:p>
            <a:pPr lvl="1"/>
            <a:endParaRPr lang="en-US" dirty="0" smtClean="0"/>
          </a:p>
          <a:p>
            <a:pPr lvl="0"/>
            <a:r>
              <a:rPr lang="en-US" dirty="0" smtClean="0">
                <a:solidFill>
                  <a:srgbClr val="C00000"/>
                </a:solidFill>
              </a:rPr>
              <a:t>GET_D-R 0.1.3: </a:t>
            </a:r>
            <a:r>
              <a:rPr lang="en-US" dirty="0" smtClean="0"/>
              <a:t>There shall be a Software Code Review (SCR) for GET-D.</a:t>
            </a:r>
          </a:p>
          <a:p>
            <a:pPr lvl="1"/>
            <a:r>
              <a:rPr lang="en-US" dirty="0" smtClean="0"/>
              <a:t>This derived requirement has been adopted for meeting OSPO coding and security standards.</a:t>
            </a:r>
            <a:br>
              <a:rPr lang="en-US" dirty="0" smtClean="0"/>
            </a:br>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0.0</a:t>
            </a:r>
          </a:p>
        </p:txBody>
      </p:sp>
      <p:sp>
        <p:nvSpPr>
          <p:cNvPr id="3" name="Text Placeholder 2"/>
          <p:cNvSpPr>
            <a:spLocks noGrp="1"/>
          </p:cNvSpPr>
          <p:nvPr>
            <p:ph type="body" idx="1"/>
          </p:nvPr>
        </p:nvSpPr>
        <p:spPr/>
        <p:txBody>
          <a:bodyPr/>
          <a:lstStyle/>
          <a:p>
            <a:pPr lvl="0"/>
            <a:r>
              <a:rPr lang="en-US" dirty="0" smtClean="0">
                <a:solidFill>
                  <a:srgbClr val="C00000"/>
                </a:solidFill>
              </a:rPr>
              <a:t>GET_D-R 0.1.4: </a:t>
            </a:r>
            <a:r>
              <a:rPr lang="en-US" dirty="0"/>
              <a:t>There shall be an System Readiness Review (SRR) for GET-D.</a:t>
            </a:r>
          </a:p>
          <a:p>
            <a:pPr lvl="1"/>
            <a:r>
              <a:rPr lang="en-US" dirty="0"/>
              <a:t>This derived requirement has been adopted from the SPSRB review process</a:t>
            </a:r>
            <a:r>
              <a:rPr lang="en-US" dirty="0" smtClean="0"/>
              <a:t>.</a:t>
            </a:r>
          </a:p>
          <a:p>
            <a:pPr lvl="1"/>
            <a:endParaRPr lang="en-US" dirty="0" smtClean="0"/>
          </a:p>
          <a:p>
            <a:pPr lvl="0"/>
            <a:r>
              <a:rPr lang="en-US" dirty="0" smtClean="0">
                <a:solidFill>
                  <a:srgbClr val="C00000"/>
                </a:solidFill>
              </a:rPr>
              <a:t>GET_D-R 0.1.5: </a:t>
            </a:r>
            <a:r>
              <a:rPr lang="en-US" dirty="0" smtClean="0"/>
              <a:t>The System Readiness Review Report (SRRR), a standard artifact of the SPSRB Process shall be compiled for the GET-D project. </a:t>
            </a:r>
          </a:p>
          <a:p>
            <a:pPr lvl="1"/>
            <a:r>
              <a:rPr lang="en-US" dirty="0" smtClean="0"/>
              <a:t>The SRRR is an exit criteria for the SRR.</a:t>
            </a:r>
          </a:p>
          <a:p>
            <a:pPr lvl="1"/>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Requirement 0.0</a:t>
            </a:r>
            <a:endParaRPr lang="en-US" dirty="0"/>
          </a:p>
        </p:txBody>
      </p:sp>
      <p:sp>
        <p:nvSpPr>
          <p:cNvPr id="3" name="Text Placeholder 2"/>
          <p:cNvSpPr>
            <a:spLocks noGrp="1"/>
          </p:cNvSpPr>
          <p:nvPr>
            <p:ph type="body" idx="1"/>
          </p:nvPr>
        </p:nvSpPr>
        <p:spPr/>
        <p:txBody>
          <a:bodyPr>
            <a:normAutofit/>
          </a:bodyPr>
          <a:lstStyle/>
          <a:p>
            <a:r>
              <a:rPr lang="en-US" sz="3000" dirty="0" smtClean="0">
                <a:solidFill>
                  <a:srgbClr val="C00000"/>
                </a:solidFill>
              </a:rPr>
              <a:t>GET_D_R 0.1.6:</a:t>
            </a:r>
            <a:r>
              <a:rPr lang="en-US" b="1" dirty="0" smtClean="0"/>
              <a:t> </a:t>
            </a:r>
            <a:r>
              <a:rPr lang="en-US" sz="3000" dirty="0" smtClean="0"/>
              <a:t>There shall be an Operational Readiness Review (ORR) for GET-D.</a:t>
            </a:r>
            <a:endParaRPr lang="en-US" dirty="0" smtClean="0"/>
          </a:p>
          <a:p>
            <a:pPr lvl="1"/>
            <a:r>
              <a:rPr lang="en-US" dirty="0" smtClean="0"/>
              <a:t>This derived requirement has been adopted from the SPSRB review process.</a:t>
            </a:r>
          </a:p>
          <a:p>
            <a:endParaRPr lang="en-US" sz="3000" dirty="0" smtClean="0">
              <a:solidFill>
                <a:srgbClr val="C00000"/>
              </a:solidFill>
            </a:endParaRPr>
          </a:p>
          <a:p>
            <a:r>
              <a:rPr lang="en-US" sz="3000" dirty="0" smtClean="0">
                <a:solidFill>
                  <a:srgbClr val="C00000"/>
                </a:solidFill>
              </a:rPr>
              <a:t>GET_D_R 0.1.7:</a:t>
            </a:r>
            <a:r>
              <a:rPr lang="en-US" b="1" dirty="0" smtClean="0"/>
              <a:t> </a:t>
            </a:r>
            <a:r>
              <a:rPr lang="en-US" sz="3000" dirty="0" smtClean="0"/>
              <a:t>The Operational Readiness Review Report (ORRR), a standard artifact of the SPSRB Process shall be compiled for the GET-D project.</a:t>
            </a:r>
            <a:endParaRPr lang="en-US" dirty="0" smtClean="0"/>
          </a:p>
          <a:p>
            <a:pPr lvl="1"/>
            <a:r>
              <a:rPr lang="en-US" dirty="0" smtClean="0"/>
              <a:t>The ORRR is an exit criteria for the ORR.</a:t>
            </a:r>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Requirement 0.0</a:t>
            </a:r>
          </a:p>
        </p:txBody>
      </p:sp>
      <p:sp>
        <p:nvSpPr>
          <p:cNvPr id="3" name="Text Placeholder 2"/>
          <p:cNvSpPr>
            <a:spLocks noGrp="1"/>
          </p:cNvSpPr>
          <p:nvPr>
            <p:ph type="body" idx="1"/>
          </p:nvPr>
        </p:nvSpPr>
        <p:spPr/>
        <p:txBody>
          <a:bodyPr>
            <a:normAutofit lnSpcReduction="10000"/>
          </a:bodyPr>
          <a:lstStyle/>
          <a:p>
            <a:pPr lvl="0"/>
            <a:r>
              <a:rPr lang="en-US" dirty="0" smtClean="0">
                <a:solidFill>
                  <a:srgbClr val="C00000"/>
                </a:solidFill>
              </a:rPr>
              <a:t>GET_D-R </a:t>
            </a:r>
            <a:r>
              <a:rPr lang="en-US" dirty="0">
                <a:solidFill>
                  <a:srgbClr val="C00000"/>
                </a:solidFill>
              </a:rPr>
              <a:t>0.2: </a:t>
            </a:r>
            <a:r>
              <a:rPr lang="en-US" dirty="0"/>
              <a:t>The Requirements Allocation Document (RAD) </a:t>
            </a:r>
            <a:r>
              <a:rPr lang="en-US" dirty="0" smtClean="0"/>
              <a:t>shall </a:t>
            </a:r>
            <a:r>
              <a:rPr lang="en-US" dirty="0"/>
              <a:t>be created and maintained by the GET-D development team.</a:t>
            </a:r>
          </a:p>
          <a:p>
            <a:pPr lvl="1"/>
            <a:r>
              <a:rPr lang="en-US" dirty="0"/>
              <a:t>This derived requirement has been adopted from the SPSRB Review process. The RAD will follow document standards stated in EPL v3 process asset </a:t>
            </a:r>
            <a:r>
              <a:rPr lang="en-US" dirty="0" smtClean="0"/>
              <a:t>DG-6.2</a:t>
            </a:r>
          </a:p>
          <a:p>
            <a:pPr lvl="1"/>
            <a:endParaRPr lang="en-US" dirty="0" smtClean="0"/>
          </a:p>
          <a:p>
            <a:pPr lvl="0"/>
            <a:r>
              <a:rPr lang="en-US" dirty="0" smtClean="0">
                <a:solidFill>
                  <a:srgbClr val="C00000"/>
                </a:solidFill>
              </a:rPr>
              <a:t>GET_D-R 0.3: </a:t>
            </a:r>
            <a:r>
              <a:rPr lang="en-US" dirty="0" smtClean="0"/>
              <a:t>The Review Item Disposition (RID) spreadsheet shall be created and maintained by the GET-D development team.</a:t>
            </a:r>
          </a:p>
          <a:p>
            <a:pPr lvl="1"/>
            <a:r>
              <a:rPr lang="en-US" dirty="0" smtClean="0"/>
              <a:t>This derived requirement has been adopted from the SPSRB Review process.</a:t>
            </a:r>
          </a:p>
          <a:p>
            <a:pPr lvl="1"/>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0.0</a:t>
            </a:r>
          </a:p>
        </p:txBody>
      </p:sp>
      <p:sp>
        <p:nvSpPr>
          <p:cNvPr id="3" name="Text Placeholder 2"/>
          <p:cNvSpPr>
            <a:spLocks noGrp="1"/>
          </p:cNvSpPr>
          <p:nvPr>
            <p:ph type="body" idx="1"/>
          </p:nvPr>
        </p:nvSpPr>
        <p:spPr/>
        <p:txBody>
          <a:bodyPr/>
          <a:lstStyle/>
          <a:p>
            <a:pPr lvl="0"/>
            <a:r>
              <a:rPr lang="en-US" dirty="0" smtClean="0">
                <a:solidFill>
                  <a:srgbClr val="C00000"/>
                </a:solidFill>
              </a:rPr>
              <a:t>GET_D-R 0.4: </a:t>
            </a:r>
            <a:r>
              <a:rPr lang="en-US" dirty="0"/>
              <a:t>Configuration Management shall be </a:t>
            </a:r>
            <a:r>
              <a:rPr lang="en-US" dirty="0" smtClean="0"/>
              <a:t>implemented for the GET-D software </a:t>
            </a:r>
            <a:r>
              <a:rPr lang="en-US" smtClean="0"/>
              <a:t>and documentation.</a:t>
            </a:r>
            <a:endParaRPr lang="en-US" dirty="0"/>
          </a:p>
          <a:p>
            <a:pPr lvl="1"/>
            <a:r>
              <a:rPr lang="en-US" dirty="0"/>
              <a:t>Project documents will be distributed through Google Drive. Code and test data will be distributed via ftp transfer.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Requirement </a:t>
            </a:r>
            <a:r>
              <a:rPr lang="en-US" dirty="0" smtClean="0"/>
              <a:t>1</a:t>
            </a:r>
            <a:endParaRPr lang="en-US" dirty="0"/>
          </a:p>
        </p:txBody>
      </p:sp>
      <p:sp>
        <p:nvSpPr>
          <p:cNvPr id="3" name="Text Placeholder 2"/>
          <p:cNvSpPr>
            <a:spLocks noGrp="1"/>
          </p:cNvSpPr>
          <p:nvPr>
            <p:ph type="body" idx="1"/>
          </p:nvPr>
        </p:nvSpPr>
        <p:spPr/>
        <p:txBody>
          <a:bodyPr>
            <a:normAutofit/>
          </a:bodyPr>
          <a:lstStyle/>
          <a:p>
            <a:pPr lvl="0"/>
            <a:r>
              <a:rPr lang="en-US" b="1" dirty="0" smtClean="0">
                <a:solidFill>
                  <a:srgbClr val="6600CC"/>
                </a:solidFill>
              </a:rPr>
              <a:t>GET_D-R </a:t>
            </a:r>
            <a:r>
              <a:rPr lang="en-US" b="1" dirty="0">
                <a:solidFill>
                  <a:srgbClr val="6600CC"/>
                </a:solidFill>
              </a:rPr>
              <a:t>1: The GET-D system shall generate </a:t>
            </a:r>
            <a:r>
              <a:rPr lang="en-US" b="1" dirty="0" smtClean="0">
                <a:solidFill>
                  <a:srgbClr val="6600CC"/>
                </a:solidFill>
              </a:rPr>
              <a:t>GOES </a:t>
            </a:r>
            <a:r>
              <a:rPr lang="en-US" b="1" dirty="0">
                <a:solidFill>
                  <a:srgbClr val="6600CC"/>
                </a:solidFill>
              </a:rPr>
              <a:t>Thermal observation based </a:t>
            </a:r>
            <a:r>
              <a:rPr lang="en-US" b="1" dirty="0" err="1">
                <a:solidFill>
                  <a:srgbClr val="6600CC"/>
                </a:solidFill>
              </a:rPr>
              <a:t>evapotranspiration</a:t>
            </a:r>
            <a:r>
              <a:rPr lang="en-US" b="1" dirty="0">
                <a:solidFill>
                  <a:srgbClr val="6600CC"/>
                </a:solidFill>
              </a:rPr>
              <a:t> (ET) and drought monitoring </a:t>
            </a:r>
            <a:r>
              <a:rPr lang="en-US" b="1" dirty="0" smtClean="0">
                <a:solidFill>
                  <a:srgbClr val="6600CC"/>
                </a:solidFill>
              </a:rPr>
              <a:t>products.</a:t>
            </a:r>
            <a:endParaRPr lang="en-US" b="1" dirty="0">
              <a:solidFill>
                <a:srgbClr val="6600CC"/>
              </a:solidFill>
            </a:endParaRPr>
          </a:p>
          <a:p>
            <a:pPr lvl="1"/>
            <a:r>
              <a:rPr lang="en-US" b="1" dirty="0">
                <a:solidFill>
                  <a:srgbClr val="6600CC"/>
                </a:solidFill>
              </a:rPr>
              <a:t>Driver: This basic requirement is traced to user needs as stated in the SPSRB User request # 0905-0007, A GOES Thermal Observation Based </a:t>
            </a:r>
            <a:r>
              <a:rPr lang="en-US" b="1" dirty="0" err="1">
                <a:solidFill>
                  <a:srgbClr val="6600CC"/>
                </a:solidFill>
              </a:rPr>
              <a:t>Evapotranspiration</a:t>
            </a:r>
            <a:r>
              <a:rPr lang="en-US" b="1" dirty="0">
                <a:solidFill>
                  <a:srgbClr val="6600CC"/>
                </a:solidFill>
              </a:rPr>
              <a:t> (ET) Product: NCEP needs independent ET data from satellite for validating Noah land surface model output and satellite based drought data product for monthly drought briefing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1.0</a:t>
            </a:r>
          </a:p>
        </p:txBody>
      </p:sp>
      <p:sp>
        <p:nvSpPr>
          <p:cNvPr id="3" name="Text Placeholder 2"/>
          <p:cNvSpPr>
            <a:spLocks noGrp="1"/>
          </p:cNvSpPr>
          <p:nvPr>
            <p:ph type="body" idx="1"/>
          </p:nvPr>
        </p:nvSpPr>
        <p:spPr/>
        <p:txBody>
          <a:bodyPr/>
          <a:lstStyle/>
          <a:p>
            <a:pPr lvl="0"/>
            <a:r>
              <a:rPr lang="en-US" dirty="0" smtClean="0">
                <a:solidFill>
                  <a:srgbClr val="C00000"/>
                </a:solidFill>
              </a:rPr>
              <a:t>GET_D-R 1.1: </a:t>
            </a:r>
            <a:r>
              <a:rPr lang="en-US" dirty="0" smtClean="0"/>
              <a:t>The GET-D </a:t>
            </a:r>
            <a:r>
              <a:rPr lang="en-US" dirty="0" err="1" smtClean="0"/>
              <a:t>evapotranspiration</a:t>
            </a:r>
            <a:r>
              <a:rPr lang="en-US" dirty="0" smtClean="0"/>
              <a:t> product shall be generated daily over clear sky conditions.</a:t>
            </a:r>
          </a:p>
          <a:p>
            <a:pPr lvl="1"/>
            <a:r>
              <a:rPr lang="en-US" dirty="0" smtClean="0"/>
              <a:t>User Request.</a:t>
            </a:r>
          </a:p>
          <a:p>
            <a:pPr lvl="1"/>
            <a:endParaRPr lang="en-US" dirty="0" smtClean="0"/>
          </a:p>
          <a:p>
            <a:pPr lvl="0"/>
            <a:r>
              <a:rPr lang="en-US" dirty="0" smtClean="0">
                <a:solidFill>
                  <a:srgbClr val="C00000"/>
                </a:solidFill>
              </a:rPr>
              <a:t>GET_D-R 1.2: </a:t>
            </a:r>
            <a:r>
              <a:rPr lang="en-US" dirty="0" smtClean="0"/>
              <a:t>The GET-D drought product shall be generated as 2, 4, 8, 12 weeks composite drought maps updated daily.</a:t>
            </a:r>
          </a:p>
          <a:p>
            <a:pPr lvl="1"/>
            <a:r>
              <a:rPr lang="en-US" dirty="0" smtClean="0"/>
              <a:t>Standard format for this user community.</a:t>
            </a:r>
          </a:p>
          <a:p>
            <a:pPr lvl="1"/>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1.0</a:t>
            </a:r>
          </a:p>
        </p:txBody>
      </p:sp>
      <p:sp>
        <p:nvSpPr>
          <p:cNvPr id="3" name="Text Placeholder 2"/>
          <p:cNvSpPr>
            <a:spLocks noGrp="1"/>
          </p:cNvSpPr>
          <p:nvPr>
            <p:ph type="body" idx="1"/>
          </p:nvPr>
        </p:nvSpPr>
        <p:spPr/>
        <p:txBody>
          <a:bodyPr>
            <a:normAutofit/>
          </a:bodyPr>
          <a:lstStyle/>
          <a:p>
            <a:r>
              <a:rPr lang="en-US" dirty="0" smtClean="0">
                <a:solidFill>
                  <a:srgbClr val="C00000"/>
                </a:solidFill>
              </a:rPr>
              <a:t>GET_D-R 1.3: </a:t>
            </a:r>
            <a:r>
              <a:rPr lang="en-US" dirty="0" smtClean="0"/>
              <a:t>The GET-D output file shall include daily sensible heat flux (H), soil heat (G), net radiation </a:t>
            </a:r>
            <a:r>
              <a:rPr lang="en-US" dirty="0" err="1" smtClean="0"/>
              <a:t>Rn</a:t>
            </a:r>
            <a:r>
              <a:rPr lang="en-US" dirty="0" smtClean="0"/>
              <a:t> and its components (upward and downward </a:t>
            </a:r>
            <a:r>
              <a:rPr lang="en-US" dirty="0" err="1" smtClean="0"/>
              <a:t>longwave</a:t>
            </a:r>
            <a:r>
              <a:rPr lang="en-US" dirty="0" smtClean="0"/>
              <a:t> radiation fluxes and solar </a:t>
            </a:r>
            <a:r>
              <a:rPr lang="en-US" dirty="0" err="1" smtClean="0"/>
              <a:t>insolation</a:t>
            </a:r>
            <a:r>
              <a:rPr lang="en-US" dirty="0" smtClean="0"/>
              <a:t>). </a:t>
            </a:r>
          </a:p>
          <a:p>
            <a:pPr lvl="1"/>
            <a:r>
              <a:rPr lang="en-US" dirty="0" smtClean="0"/>
              <a:t>Provided for users' convenience. </a:t>
            </a:r>
          </a:p>
          <a:p>
            <a:pPr lvl="1"/>
            <a:endParaRPr lang="en-US" dirty="0" smtClean="0"/>
          </a:p>
          <a:p>
            <a:r>
              <a:rPr lang="en-US" dirty="0" smtClean="0">
                <a:solidFill>
                  <a:srgbClr val="C00000"/>
                </a:solidFill>
              </a:rPr>
              <a:t>GET_D-R 1.4:</a:t>
            </a:r>
            <a:r>
              <a:rPr lang="en-US" b="1" i="1" dirty="0" smtClean="0"/>
              <a:t> </a:t>
            </a:r>
            <a:r>
              <a:rPr lang="en-US" dirty="0" smtClean="0"/>
              <a:t>The GET-D products shall have a full coverage of the North America region.</a:t>
            </a:r>
          </a:p>
          <a:p>
            <a:pPr lvl="1"/>
            <a:r>
              <a:rPr lang="en-US" dirty="0" smtClean="0"/>
              <a:t>User Request. Current capabilities</a:t>
            </a:r>
          </a:p>
          <a:p>
            <a:pPr lvl="0"/>
            <a:endParaRPr lang="en-US" dirty="0" smtClean="0">
              <a:solidFill>
                <a:srgbClr val="C00000"/>
              </a:solidFill>
            </a:endParaRPr>
          </a:p>
          <a:p>
            <a:pPr lvl="1"/>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1.0</a:t>
            </a:r>
          </a:p>
        </p:txBody>
      </p:sp>
      <p:sp>
        <p:nvSpPr>
          <p:cNvPr id="3" name="Text Placeholder 2"/>
          <p:cNvSpPr>
            <a:spLocks noGrp="1"/>
          </p:cNvSpPr>
          <p:nvPr>
            <p:ph type="body" idx="1"/>
          </p:nvPr>
        </p:nvSpPr>
        <p:spPr/>
        <p:txBody>
          <a:bodyPr>
            <a:normAutofit/>
          </a:bodyPr>
          <a:lstStyle/>
          <a:p>
            <a:pPr lvl="0"/>
            <a:r>
              <a:rPr lang="en-US" dirty="0" smtClean="0">
                <a:solidFill>
                  <a:srgbClr val="C00000"/>
                </a:solidFill>
              </a:rPr>
              <a:t>GET_D-R 1.5: </a:t>
            </a:r>
            <a:r>
              <a:rPr lang="en-US" dirty="0" smtClean="0"/>
              <a:t>The GET-D product shall be a land surface product with a horizontal resolution of 10 km.</a:t>
            </a:r>
          </a:p>
          <a:p>
            <a:pPr lvl="1"/>
            <a:r>
              <a:rPr lang="en-US" dirty="0" smtClean="0"/>
              <a:t>User Request. Current capabilities</a:t>
            </a:r>
          </a:p>
          <a:p>
            <a:pPr lvl="1"/>
            <a:endParaRPr lang="en-US" dirty="0" smtClean="0"/>
          </a:p>
          <a:p>
            <a:pPr lvl="1"/>
            <a:endParaRPr lang="en-US" dirty="0" smtClean="0"/>
          </a:p>
          <a:p>
            <a:pPr lvl="0"/>
            <a:r>
              <a:rPr lang="en-US" dirty="0" smtClean="0">
                <a:solidFill>
                  <a:srgbClr val="C00000"/>
                </a:solidFill>
              </a:rPr>
              <a:t>GET_D-R 1.6: </a:t>
            </a:r>
            <a:r>
              <a:rPr lang="en-US" dirty="0" smtClean="0"/>
              <a:t>The GET-D products shall be in Lat/Lon projection.</a:t>
            </a:r>
          </a:p>
          <a:p>
            <a:pPr lvl="1"/>
            <a:r>
              <a:rPr lang="en-US" dirty="0" smtClean="0"/>
              <a:t>User Request.</a:t>
            </a:r>
          </a:p>
          <a:p>
            <a:pPr lvl="1"/>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1.0</a:t>
            </a:r>
          </a:p>
        </p:txBody>
      </p:sp>
      <p:sp>
        <p:nvSpPr>
          <p:cNvPr id="3" name="Text Placeholder 2"/>
          <p:cNvSpPr>
            <a:spLocks noGrp="1"/>
          </p:cNvSpPr>
          <p:nvPr>
            <p:ph type="body" idx="1"/>
          </p:nvPr>
        </p:nvSpPr>
        <p:spPr/>
        <p:txBody>
          <a:bodyPr>
            <a:normAutofit lnSpcReduction="10000"/>
          </a:bodyPr>
          <a:lstStyle/>
          <a:p>
            <a:pPr lvl="0"/>
            <a:r>
              <a:rPr lang="en-US" dirty="0" smtClean="0">
                <a:solidFill>
                  <a:srgbClr val="C00000"/>
                </a:solidFill>
              </a:rPr>
              <a:t>GET_D-R 1.7: </a:t>
            </a:r>
            <a:r>
              <a:rPr lang="en-US" dirty="0" smtClean="0"/>
              <a:t>The GET-D products shall have error less than 20%.</a:t>
            </a:r>
          </a:p>
          <a:p>
            <a:pPr lvl="1"/>
            <a:r>
              <a:rPr lang="en-US" dirty="0" smtClean="0"/>
              <a:t>User Request.</a:t>
            </a:r>
          </a:p>
          <a:p>
            <a:pPr lvl="0"/>
            <a:endParaRPr lang="en-US" dirty="0" smtClean="0">
              <a:solidFill>
                <a:srgbClr val="C00000"/>
              </a:solidFill>
            </a:endParaRPr>
          </a:p>
          <a:p>
            <a:pPr lvl="0"/>
            <a:r>
              <a:rPr lang="en-US" dirty="0" smtClean="0">
                <a:solidFill>
                  <a:srgbClr val="C00000"/>
                </a:solidFill>
              </a:rPr>
              <a:t>GET_D-R 1.8: </a:t>
            </a:r>
            <a:r>
              <a:rPr lang="en-US" dirty="0"/>
              <a:t>The GET-D products shall have a latency in the range 3 to 6 hours.</a:t>
            </a:r>
          </a:p>
          <a:p>
            <a:pPr lvl="1"/>
            <a:r>
              <a:rPr lang="en-US" dirty="0"/>
              <a:t>User Request</a:t>
            </a:r>
            <a:r>
              <a:rPr lang="en-US" dirty="0" smtClean="0"/>
              <a:t>.</a:t>
            </a:r>
          </a:p>
          <a:p>
            <a:pPr lvl="0"/>
            <a:endParaRPr lang="en-US" dirty="0" smtClean="0">
              <a:solidFill>
                <a:srgbClr val="C00000"/>
              </a:solidFill>
            </a:endParaRPr>
          </a:p>
          <a:p>
            <a:pPr lvl="0"/>
            <a:r>
              <a:rPr lang="en-US" dirty="0" smtClean="0">
                <a:solidFill>
                  <a:srgbClr val="C00000"/>
                </a:solidFill>
              </a:rPr>
              <a:t>GET_D-R 1.9: </a:t>
            </a:r>
            <a:r>
              <a:rPr lang="en-US" dirty="0" smtClean="0"/>
              <a:t>The GET-D products shall include quality information.</a:t>
            </a:r>
          </a:p>
          <a:p>
            <a:pPr lvl="1"/>
            <a:r>
              <a:rPr lang="en-US" dirty="0" smtClean="0"/>
              <a:t>QC flags will be specified in the External Users Manual.</a:t>
            </a:r>
          </a:p>
          <a:p>
            <a:pPr lvl="1"/>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idx="1"/>
          </p:nvPr>
        </p:nvSpPr>
        <p:spPr>
          <a:xfrm>
            <a:off x="838200" y="2057400"/>
            <a:ext cx="7467600" cy="3733800"/>
          </a:xfrm>
        </p:spPr>
        <p:txBody>
          <a:bodyPr>
            <a:normAutofit lnSpcReduction="10000"/>
          </a:bodyPr>
          <a:lstStyle/>
          <a:p>
            <a:pPr algn="ctr">
              <a:buFont typeface="Symbol" pitchFamily="18" charset="2"/>
              <a:buNone/>
              <a:defRPr/>
            </a:pPr>
            <a:r>
              <a:rPr lang="en-US" sz="4000" b="1" dirty="0" smtClean="0">
                <a:latin typeface="Book Antiqua" pitchFamily="18" charset="0"/>
              </a:rPr>
              <a:t>Section 1 –</a:t>
            </a:r>
          </a:p>
          <a:p>
            <a:pPr algn="ctr">
              <a:buFont typeface="Symbol" pitchFamily="18" charset="2"/>
              <a:buNone/>
              <a:defRPr/>
            </a:pPr>
            <a:r>
              <a:rPr lang="en-US" sz="4000" b="1" dirty="0" smtClean="0">
                <a:latin typeface="Book Antiqua" pitchFamily="18" charset="0"/>
              </a:rPr>
              <a:t>Introduction</a:t>
            </a: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Presented by</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Jerry Zhan (STAR)</a:t>
            </a:r>
          </a:p>
          <a:p>
            <a:pPr algn="ctr">
              <a:buFont typeface="Symbol" pitchFamily="18" charset="2"/>
              <a:buNone/>
              <a:defRPr/>
            </a:pPr>
            <a:r>
              <a:rPr lang="en-US" b="1" dirty="0" smtClean="0">
                <a:latin typeface="Book Antiqua" pitchFamily="18" charset="0"/>
              </a:rPr>
              <a:t> GET-D Development Lead </a:t>
            </a:r>
          </a:p>
        </p:txBody>
      </p:sp>
    </p:spTree>
    <p:extLst>
      <p:ext uri="{BB962C8B-B14F-4D97-AF65-F5344CB8AC3E}">
        <p14:creationId xmlns:p14="http://schemas.microsoft.com/office/powerpoint/2010/main" xmlns="" val="25023815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1.0</a:t>
            </a:r>
          </a:p>
        </p:txBody>
      </p:sp>
      <p:sp>
        <p:nvSpPr>
          <p:cNvPr id="3" name="Text Placeholder 2"/>
          <p:cNvSpPr>
            <a:spLocks noGrp="1"/>
          </p:cNvSpPr>
          <p:nvPr>
            <p:ph type="body" idx="1"/>
          </p:nvPr>
        </p:nvSpPr>
        <p:spPr/>
        <p:txBody>
          <a:bodyPr/>
          <a:lstStyle/>
          <a:p>
            <a:pPr lvl="0"/>
            <a:r>
              <a:rPr lang="en-US" dirty="0" smtClean="0">
                <a:solidFill>
                  <a:srgbClr val="C00000"/>
                </a:solidFill>
              </a:rPr>
              <a:t>GET_D-R 1.10: </a:t>
            </a:r>
            <a:r>
              <a:rPr lang="en-US" dirty="0"/>
              <a:t>The GET-D system shall write the </a:t>
            </a:r>
            <a:r>
              <a:rPr lang="en-US" dirty="0" err="1"/>
              <a:t>Evapotranspiration</a:t>
            </a:r>
            <a:r>
              <a:rPr lang="en-US" dirty="0"/>
              <a:t> and Drought Monitoring products into a single file written in </a:t>
            </a:r>
            <a:r>
              <a:rPr lang="en-US" dirty="0" smtClean="0"/>
              <a:t>NetCDF4</a:t>
            </a:r>
            <a:endParaRPr lang="en-US" dirty="0"/>
          </a:p>
          <a:p>
            <a:pPr lvl="1"/>
            <a:r>
              <a:rPr lang="en-US" dirty="0"/>
              <a:t>The </a:t>
            </a:r>
            <a:r>
              <a:rPr lang="en-US" dirty="0" smtClean="0"/>
              <a:t>NetCDF4 </a:t>
            </a:r>
            <a:r>
              <a:rPr lang="en-US" dirty="0"/>
              <a:t>output will be for the archives</a:t>
            </a:r>
            <a:r>
              <a:rPr lang="en-US" dirty="0" smtClean="0"/>
              <a:t>.</a:t>
            </a:r>
          </a:p>
          <a:p>
            <a:pPr lvl="1"/>
            <a:endParaRPr lang="en-US" dirty="0" smtClean="0"/>
          </a:p>
          <a:p>
            <a:pPr lvl="0"/>
            <a:r>
              <a:rPr lang="en-US" dirty="0" smtClean="0">
                <a:solidFill>
                  <a:srgbClr val="C00000"/>
                </a:solidFill>
              </a:rPr>
              <a:t>GET_D-R 1.11: </a:t>
            </a:r>
            <a:r>
              <a:rPr lang="en-US" dirty="0" smtClean="0"/>
              <a:t>The GET-D system shall produce </a:t>
            </a:r>
            <a:r>
              <a:rPr lang="en-US" dirty="0" err="1" smtClean="0"/>
              <a:t>Evapotranspiration</a:t>
            </a:r>
            <a:r>
              <a:rPr lang="en-US" dirty="0" smtClean="0"/>
              <a:t> and Drought monitoring tailored products in GRIB2 and PNG formats. </a:t>
            </a:r>
          </a:p>
          <a:p>
            <a:pPr lvl="1"/>
            <a:r>
              <a:rPr lang="en-US" dirty="0" smtClean="0"/>
              <a:t>User Request.</a:t>
            </a:r>
          </a:p>
          <a:p>
            <a:pPr lvl="1"/>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1.0</a:t>
            </a:r>
          </a:p>
        </p:txBody>
      </p:sp>
      <p:sp>
        <p:nvSpPr>
          <p:cNvPr id="3" name="Text Placeholder 2"/>
          <p:cNvSpPr>
            <a:spLocks noGrp="1"/>
          </p:cNvSpPr>
          <p:nvPr>
            <p:ph type="body" idx="1"/>
          </p:nvPr>
        </p:nvSpPr>
        <p:spPr/>
        <p:txBody>
          <a:bodyPr>
            <a:normAutofit/>
          </a:bodyPr>
          <a:lstStyle/>
          <a:p>
            <a:pPr lvl="0"/>
            <a:r>
              <a:rPr lang="en-US" dirty="0" smtClean="0">
                <a:solidFill>
                  <a:srgbClr val="C00000"/>
                </a:solidFill>
              </a:rPr>
              <a:t>GET_D-R 1.12: </a:t>
            </a:r>
            <a:r>
              <a:rPr lang="en-US" dirty="0"/>
              <a:t>The GET-D developers shall perform validation and verification of the GET-D products</a:t>
            </a:r>
            <a:r>
              <a:rPr lang="en-US" dirty="0" smtClean="0"/>
              <a:t>.</a:t>
            </a:r>
          </a:p>
          <a:p>
            <a:pPr lvl="0"/>
            <a:endParaRPr lang="en-US" dirty="0"/>
          </a:p>
          <a:p>
            <a:pPr lvl="0"/>
            <a:r>
              <a:rPr lang="en-US" dirty="0" smtClean="0">
                <a:solidFill>
                  <a:srgbClr val="C00000"/>
                </a:solidFill>
              </a:rPr>
              <a:t>GET_D-R 1.12.1</a:t>
            </a:r>
            <a:r>
              <a:rPr lang="en-US" dirty="0">
                <a:solidFill>
                  <a:srgbClr val="C00000"/>
                </a:solidFill>
              </a:rPr>
              <a:t>: </a:t>
            </a:r>
            <a:r>
              <a:rPr lang="en-US" dirty="0"/>
              <a:t>The GET-D developers shall perform unit testing to verify functional performance of the code that produces the GET-D products.</a:t>
            </a:r>
          </a:p>
          <a:p>
            <a:pPr lvl="1"/>
            <a:r>
              <a:rPr lang="en-US" dirty="0"/>
              <a:t>Will be included in the unit tests </a:t>
            </a:r>
            <a:r>
              <a:rPr lang="en-US" dirty="0" smtClean="0"/>
              <a:t>and </a:t>
            </a:r>
            <a:r>
              <a:rPr lang="en-US" dirty="0"/>
              <a:t>the system test described in the SRR.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1.0</a:t>
            </a:r>
          </a:p>
        </p:txBody>
      </p:sp>
      <p:sp>
        <p:nvSpPr>
          <p:cNvPr id="3" name="Text Placeholder 2"/>
          <p:cNvSpPr>
            <a:spLocks noGrp="1"/>
          </p:cNvSpPr>
          <p:nvPr>
            <p:ph type="body" idx="1"/>
          </p:nvPr>
        </p:nvSpPr>
        <p:spPr/>
        <p:txBody>
          <a:bodyPr/>
          <a:lstStyle/>
          <a:p>
            <a:pPr lvl="0"/>
            <a:r>
              <a:rPr lang="en-US" dirty="0" smtClean="0">
                <a:solidFill>
                  <a:srgbClr val="C00000"/>
                </a:solidFill>
              </a:rPr>
              <a:t>GET_D-R 1.12.2</a:t>
            </a:r>
            <a:r>
              <a:rPr lang="en-US" dirty="0" smtClean="0"/>
              <a:t>: </a:t>
            </a:r>
            <a:r>
              <a:rPr lang="en-US" dirty="0"/>
              <a:t>The GET-D developers shall verify the error handling capability of the pre-operational system.</a:t>
            </a:r>
          </a:p>
          <a:p>
            <a:pPr lvl="1"/>
            <a:r>
              <a:rPr lang="en-US" dirty="0"/>
              <a:t>Needed by OSPO for reliable operations</a:t>
            </a:r>
            <a:r>
              <a:rPr lang="en-US" dirty="0" smtClean="0"/>
              <a:t>.</a:t>
            </a:r>
          </a:p>
          <a:p>
            <a:pPr lvl="1"/>
            <a:endParaRPr lang="en-US" dirty="0" smtClean="0"/>
          </a:p>
          <a:p>
            <a:pPr lvl="0"/>
            <a:r>
              <a:rPr lang="en-US" dirty="0" smtClean="0">
                <a:solidFill>
                  <a:srgbClr val="C00000"/>
                </a:solidFill>
              </a:rPr>
              <a:t>GET_D-R 1.12.3</a:t>
            </a:r>
            <a:r>
              <a:rPr lang="en-US" dirty="0" smtClean="0"/>
              <a:t>: The GET-D developers shall produce and distribute the ET and Drought monitoring product files for evaluation by the user community.</a:t>
            </a:r>
          </a:p>
          <a:p>
            <a:pPr lvl="1"/>
            <a:r>
              <a:rPr lang="en-US" dirty="0" smtClean="0"/>
              <a:t>Standard procedure for this user community.</a:t>
            </a:r>
          </a:p>
          <a:p>
            <a:pPr lvl="1"/>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1.0</a:t>
            </a:r>
          </a:p>
        </p:txBody>
      </p:sp>
      <p:sp>
        <p:nvSpPr>
          <p:cNvPr id="3" name="Text Placeholder 2"/>
          <p:cNvSpPr>
            <a:spLocks noGrp="1"/>
          </p:cNvSpPr>
          <p:nvPr>
            <p:ph type="body" idx="1"/>
          </p:nvPr>
        </p:nvSpPr>
        <p:spPr/>
        <p:txBody>
          <a:bodyPr/>
          <a:lstStyle/>
          <a:p>
            <a:pPr lvl="0"/>
            <a:r>
              <a:rPr lang="en-US" dirty="0" smtClean="0">
                <a:solidFill>
                  <a:srgbClr val="C00000"/>
                </a:solidFill>
              </a:rPr>
              <a:t>GET_D-R 1.12.4: </a:t>
            </a:r>
            <a:r>
              <a:rPr lang="en-US" dirty="0"/>
              <a:t>The GET-D system shall perform routine data range checks to flag anomalous values in the input data.</a:t>
            </a:r>
          </a:p>
          <a:p>
            <a:pPr lvl="1"/>
            <a:r>
              <a:rPr lang="en-US" dirty="0"/>
              <a:t>Anomalous values will be flagged. These checks will be included in the code and described in the SRR</a:t>
            </a:r>
            <a:r>
              <a:rPr lang="en-US" dirty="0" smtClean="0"/>
              <a:t>.</a:t>
            </a:r>
          </a:p>
          <a:p>
            <a:pPr lvl="1"/>
            <a:endParaRPr lang="en-US" dirty="0" smtClean="0"/>
          </a:p>
          <a:p>
            <a:pPr lvl="0"/>
            <a:r>
              <a:rPr lang="en-US" dirty="0" smtClean="0">
                <a:solidFill>
                  <a:srgbClr val="C00000"/>
                </a:solidFill>
              </a:rPr>
              <a:t>GET_D-R 1.12.5: </a:t>
            </a:r>
            <a:r>
              <a:rPr lang="en-US" dirty="0" smtClean="0"/>
              <a:t>The GET-D system shall perform routine data range checks to flag anomalous values in the ET and Drought Products.</a:t>
            </a:r>
          </a:p>
          <a:p>
            <a:pPr lvl="1"/>
            <a:r>
              <a:rPr lang="en-US" dirty="0" smtClean="0"/>
              <a:t>Out-of-range values will be flagged. These checks will be included in the code. </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Basic Requirement </a:t>
            </a:r>
            <a:r>
              <a:rPr lang="en-US" dirty="0" smtClean="0"/>
              <a:t>2</a:t>
            </a:r>
            <a:endParaRPr lang="en-US" dirty="0"/>
          </a:p>
        </p:txBody>
      </p:sp>
      <p:sp>
        <p:nvSpPr>
          <p:cNvPr id="3" name="Text Placeholder 2"/>
          <p:cNvSpPr>
            <a:spLocks noGrp="1"/>
          </p:cNvSpPr>
          <p:nvPr>
            <p:ph type="body" idx="1"/>
          </p:nvPr>
        </p:nvSpPr>
        <p:spPr/>
        <p:txBody>
          <a:bodyPr/>
          <a:lstStyle/>
          <a:p>
            <a:pPr lvl="0"/>
            <a:r>
              <a:rPr lang="en-US" b="1" dirty="0" smtClean="0">
                <a:solidFill>
                  <a:srgbClr val="6600CC"/>
                </a:solidFill>
              </a:rPr>
              <a:t>GET_D-R </a:t>
            </a:r>
            <a:r>
              <a:rPr lang="en-US" b="1" dirty="0">
                <a:solidFill>
                  <a:srgbClr val="6600CC"/>
                </a:solidFill>
              </a:rPr>
              <a:t>2: The GET-D system shall have data ingest capability.</a:t>
            </a:r>
          </a:p>
          <a:p>
            <a:pPr lvl="1"/>
            <a:r>
              <a:rPr lang="en-US" b="1" dirty="0">
                <a:solidFill>
                  <a:srgbClr val="6600CC"/>
                </a:solidFill>
              </a:rPr>
              <a:t>Driver: This basic requirement is traced to algorithm input needs as documented in the GET-D ATBD.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2.0</a:t>
            </a:r>
          </a:p>
        </p:txBody>
      </p:sp>
      <p:sp>
        <p:nvSpPr>
          <p:cNvPr id="3" name="Text Placeholder 2"/>
          <p:cNvSpPr>
            <a:spLocks noGrp="1"/>
          </p:cNvSpPr>
          <p:nvPr>
            <p:ph type="body" idx="1"/>
          </p:nvPr>
        </p:nvSpPr>
        <p:spPr/>
        <p:txBody>
          <a:bodyPr/>
          <a:lstStyle/>
          <a:p>
            <a:pPr lvl="0"/>
            <a:r>
              <a:rPr lang="en-US" dirty="0" smtClean="0">
                <a:solidFill>
                  <a:srgbClr val="C00000"/>
                </a:solidFill>
              </a:rPr>
              <a:t>GET_D-R </a:t>
            </a:r>
            <a:r>
              <a:rPr lang="en-US" dirty="0">
                <a:solidFill>
                  <a:srgbClr val="C00000"/>
                </a:solidFill>
              </a:rPr>
              <a:t>2.1</a:t>
            </a:r>
            <a:r>
              <a:rPr lang="en-US" dirty="0"/>
              <a:t>: The GET-D system shall ingest GOES Brightness Temperature and solar </a:t>
            </a:r>
            <a:r>
              <a:rPr lang="en-US" dirty="0" err="1"/>
              <a:t>insolation</a:t>
            </a:r>
            <a:r>
              <a:rPr lang="en-US" dirty="0" smtClean="0"/>
              <a:t>.</a:t>
            </a:r>
          </a:p>
          <a:p>
            <a:pPr lvl="0"/>
            <a:endParaRPr lang="en-US" dirty="0"/>
          </a:p>
          <a:p>
            <a:pPr lvl="0"/>
            <a:r>
              <a:rPr lang="en-US" dirty="0" smtClean="0">
                <a:solidFill>
                  <a:srgbClr val="C00000"/>
                </a:solidFill>
              </a:rPr>
              <a:t>GET_D-R </a:t>
            </a:r>
            <a:r>
              <a:rPr lang="en-US" dirty="0">
                <a:solidFill>
                  <a:srgbClr val="C00000"/>
                </a:solidFill>
              </a:rPr>
              <a:t>2.2</a:t>
            </a:r>
            <a:r>
              <a:rPr lang="en-US" dirty="0"/>
              <a:t>: The GET-D system shall ingest </a:t>
            </a:r>
            <a:r>
              <a:rPr lang="en-US" dirty="0" smtClean="0"/>
              <a:t>VIIRS EVI/NDVI.</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2.0</a:t>
            </a:r>
          </a:p>
        </p:txBody>
      </p:sp>
      <p:sp>
        <p:nvSpPr>
          <p:cNvPr id="3" name="Text Placeholder 2"/>
          <p:cNvSpPr>
            <a:spLocks noGrp="1"/>
          </p:cNvSpPr>
          <p:nvPr>
            <p:ph type="body" idx="1"/>
          </p:nvPr>
        </p:nvSpPr>
        <p:spPr/>
        <p:txBody>
          <a:bodyPr/>
          <a:lstStyle/>
          <a:p>
            <a:pPr lvl="0"/>
            <a:r>
              <a:rPr lang="en-US" dirty="0" smtClean="0">
                <a:solidFill>
                  <a:srgbClr val="C00000"/>
                </a:solidFill>
              </a:rPr>
              <a:t>GET_D-R </a:t>
            </a:r>
            <a:r>
              <a:rPr lang="en-US" dirty="0">
                <a:solidFill>
                  <a:srgbClr val="C00000"/>
                </a:solidFill>
              </a:rPr>
              <a:t>2.3</a:t>
            </a:r>
            <a:r>
              <a:rPr lang="en-US" dirty="0"/>
              <a:t>: The GET-D system shall ingest NOAA IMS Snow mask</a:t>
            </a:r>
            <a:r>
              <a:rPr lang="en-US" dirty="0" smtClean="0"/>
              <a:t>.</a:t>
            </a:r>
          </a:p>
          <a:p>
            <a:pPr lvl="0"/>
            <a:endParaRPr lang="en-US" dirty="0"/>
          </a:p>
          <a:p>
            <a:pPr lvl="0"/>
            <a:r>
              <a:rPr lang="en-US" dirty="0" smtClean="0">
                <a:solidFill>
                  <a:srgbClr val="C00000"/>
                </a:solidFill>
              </a:rPr>
              <a:t>GET_D-R </a:t>
            </a:r>
            <a:r>
              <a:rPr lang="en-US" dirty="0">
                <a:solidFill>
                  <a:srgbClr val="C00000"/>
                </a:solidFill>
              </a:rPr>
              <a:t>2.4: </a:t>
            </a:r>
            <a:r>
              <a:rPr lang="en-US" dirty="0"/>
              <a:t>The GET-D system shall ingest GFS meteorological fields.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Requirement </a:t>
            </a:r>
            <a:r>
              <a:rPr lang="en-US" dirty="0" smtClean="0"/>
              <a:t>3</a:t>
            </a:r>
            <a:endParaRPr lang="en-US" dirty="0"/>
          </a:p>
        </p:txBody>
      </p:sp>
      <p:sp>
        <p:nvSpPr>
          <p:cNvPr id="3" name="Text Placeholder 2"/>
          <p:cNvSpPr>
            <a:spLocks noGrp="1"/>
          </p:cNvSpPr>
          <p:nvPr>
            <p:ph type="body" idx="1"/>
          </p:nvPr>
        </p:nvSpPr>
        <p:spPr/>
        <p:txBody>
          <a:bodyPr/>
          <a:lstStyle/>
          <a:p>
            <a:pPr lvl="0"/>
            <a:r>
              <a:rPr lang="en-US" b="1" dirty="0" smtClean="0">
                <a:solidFill>
                  <a:srgbClr val="6600CC"/>
                </a:solidFill>
              </a:rPr>
              <a:t>GET_D-R </a:t>
            </a:r>
            <a:r>
              <a:rPr lang="en-US" b="1" dirty="0">
                <a:solidFill>
                  <a:srgbClr val="6600CC"/>
                </a:solidFill>
              </a:rPr>
              <a:t>3: The GET-D system shall implement the </a:t>
            </a:r>
            <a:r>
              <a:rPr lang="en-US" b="1" dirty="0" smtClean="0">
                <a:solidFill>
                  <a:srgbClr val="6600CC"/>
                </a:solidFill>
              </a:rPr>
              <a:t>ALEXI </a:t>
            </a:r>
            <a:r>
              <a:rPr lang="en-US" b="1" dirty="0">
                <a:solidFill>
                  <a:srgbClr val="6600CC"/>
                </a:solidFill>
              </a:rPr>
              <a:t>algorithm to generate the ET and drought monitoring products.</a:t>
            </a:r>
          </a:p>
          <a:p>
            <a:pPr lvl="1"/>
            <a:r>
              <a:rPr lang="en-US" b="1" dirty="0">
                <a:solidFill>
                  <a:srgbClr val="6600CC"/>
                </a:solidFill>
              </a:rPr>
              <a:t>Driver: This basic requirement is traced to user needs for the GET-D products.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3.0</a:t>
            </a:r>
          </a:p>
        </p:txBody>
      </p:sp>
      <p:sp>
        <p:nvSpPr>
          <p:cNvPr id="3" name="Text Placeholder 2"/>
          <p:cNvSpPr>
            <a:spLocks noGrp="1"/>
          </p:cNvSpPr>
          <p:nvPr>
            <p:ph type="body" idx="1"/>
          </p:nvPr>
        </p:nvSpPr>
        <p:spPr/>
        <p:txBody>
          <a:bodyPr/>
          <a:lstStyle/>
          <a:p>
            <a:pPr lvl="0"/>
            <a:r>
              <a:rPr lang="en-US" dirty="0" smtClean="0">
                <a:solidFill>
                  <a:srgbClr val="C00000"/>
                </a:solidFill>
              </a:rPr>
              <a:t>GET_D-R </a:t>
            </a:r>
            <a:r>
              <a:rPr lang="en-US" dirty="0">
                <a:solidFill>
                  <a:srgbClr val="C00000"/>
                </a:solidFill>
              </a:rPr>
              <a:t>3.1: </a:t>
            </a:r>
            <a:r>
              <a:rPr lang="en-US" dirty="0"/>
              <a:t>The GET-D algorithms shall be implemented by processing codes written in Fortran 95</a:t>
            </a:r>
            <a:r>
              <a:rPr lang="en-US" dirty="0" smtClean="0"/>
              <a:t>.</a:t>
            </a:r>
          </a:p>
          <a:p>
            <a:pPr lvl="0"/>
            <a:endParaRPr lang="en-US" dirty="0"/>
          </a:p>
          <a:p>
            <a:pPr lvl="0"/>
            <a:r>
              <a:rPr lang="en-US" dirty="0" smtClean="0">
                <a:solidFill>
                  <a:srgbClr val="C00000"/>
                </a:solidFill>
              </a:rPr>
              <a:t>GET_D-R </a:t>
            </a:r>
            <a:r>
              <a:rPr lang="en-US" dirty="0">
                <a:solidFill>
                  <a:srgbClr val="C00000"/>
                </a:solidFill>
              </a:rPr>
              <a:t>3.2: </a:t>
            </a:r>
            <a:r>
              <a:rPr lang="en-US" dirty="0"/>
              <a:t>The GET-D processing code shall be able to run in the Development Environment at STAR.</a:t>
            </a:r>
          </a:p>
          <a:p>
            <a:pPr lvl="1"/>
            <a:r>
              <a:rPr lang="en-US" dirty="0"/>
              <a:t>Fortran code can run in this environment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Requirement 3.0</a:t>
            </a:r>
          </a:p>
        </p:txBody>
      </p:sp>
      <p:sp>
        <p:nvSpPr>
          <p:cNvPr id="3" name="Text Placeholder 2"/>
          <p:cNvSpPr>
            <a:spLocks noGrp="1"/>
          </p:cNvSpPr>
          <p:nvPr>
            <p:ph type="body" idx="1"/>
          </p:nvPr>
        </p:nvSpPr>
        <p:spPr/>
        <p:txBody>
          <a:bodyPr>
            <a:normAutofit fontScale="92500" lnSpcReduction="10000"/>
          </a:bodyPr>
          <a:lstStyle/>
          <a:p>
            <a:pPr lvl="0"/>
            <a:r>
              <a:rPr lang="en-US" dirty="0" smtClean="0">
                <a:solidFill>
                  <a:srgbClr val="C00000"/>
                </a:solidFill>
              </a:rPr>
              <a:t>GET_D-R </a:t>
            </a:r>
            <a:r>
              <a:rPr lang="en-US" dirty="0">
                <a:solidFill>
                  <a:srgbClr val="C00000"/>
                </a:solidFill>
              </a:rPr>
              <a:t>3.3</a:t>
            </a:r>
            <a:r>
              <a:rPr lang="en-US" dirty="0"/>
              <a:t>: The GET-D processing code shall be able to run in the OSPO Test </a:t>
            </a:r>
            <a:r>
              <a:rPr lang="en-US" dirty="0" smtClean="0"/>
              <a:t>Environment</a:t>
            </a:r>
            <a:r>
              <a:rPr lang="en-US" dirty="0"/>
              <a:t>. </a:t>
            </a:r>
          </a:p>
          <a:p>
            <a:pPr lvl="1"/>
            <a:r>
              <a:rPr lang="en-US" dirty="0"/>
              <a:t>Fortran code can run in this </a:t>
            </a:r>
            <a:r>
              <a:rPr lang="en-US" dirty="0" smtClean="0"/>
              <a:t>environment</a:t>
            </a:r>
          </a:p>
          <a:p>
            <a:pPr lvl="1"/>
            <a:endParaRPr lang="en-US" dirty="0" smtClean="0"/>
          </a:p>
          <a:p>
            <a:pPr lvl="1"/>
            <a:endParaRPr lang="en-US" dirty="0"/>
          </a:p>
          <a:p>
            <a:pPr lvl="0"/>
            <a:r>
              <a:rPr lang="en-US" dirty="0" smtClean="0">
                <a:solidFill>
                  <a:srgbClr val="C00000"/>
                </a:solidFill>
              </a:rPr>
              <a:t>GET_D-R </a:t>
            </a:r>
            <a:r>
              <a:rPr lang="en-US" dirty="0">
                <a:solidFill>
                  <a:srgbClr val="C00000"/>
                </a:solidFill>
              </a:rPr>
              <a:t>3.4: </a:t>
            </a:r>
            <a:r>
              <a:rPr lang="en-US" dirty="0" smtClean="0"/>
              <a:t>The GET-D processing code shall be able to run in the OSPO Operational Environment. </a:t>
            </a:r>
          </a:p>
          <a:p>
            <a:pPr lvl="1"/>
            <a:r>
              <a:rPr lang="en-US" dirty="0" smtClean="0"/>
              <a:t>Fortran code can run in this environment</a:t>
            </a:r>
          </a:p>
          <a:p>
            <a:pPr lvl="0"/>
            <a:endParaRPr lang="en-US" dirty="0" smtClean="0"/>
          </a:p>
          <a:p>
            <a:pPr lvl="0"/>
            <a:endParaRPr lang="en-US" dirty="0" smtClean="0">
              <a:solidFill>
                <a:srgbClr val="C00000"/>
              </a:solidFill>
            </a:endParaRPr>
          </a:p>
          <a:p>
            <a:pPr lvl="0"/>
            <a:r>
              <a:rPr lang="en-US" dirty="0" smtClean="0">
                <a:solidFill>
                  <a:srgbClr val="C00000"/>
                </a:solidFill>
              </a:rPr>
              <a:t>GET_D-R 3.5: </a:t>
            </a:r>
            <a:r>
              <a:rPr lang="en-US" dirty="0" smtClean="0"/>
              <a:t>The GET-D algorithm shall generate QC flags. </a:t>
            </a:r>
          </a:p>
          <a:p>
            <a:pPr lvl="0"/>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r>
              <a:rPr lang="en-US" sz="4000" dirty="0"/>
              <a:t>Introduction</a:t>
            </a:r>
          </a:p>
        </p:txBody>
      </p:sp>
      <p:sp>
        <p:nvSpPr>
          <p:cNvPr id="3" name="Content Placeholder 2"/>
          <p:cNvSpPr>
            <a:spLocks noGrp="1"/>
          </p:cNvSpPr>
          <p:nvPr>
            <p:ph idx="1"/>
          </p:nvPr>
        </p:nvSpPr>
        <p:spPr/>
        <p:txBody>
          <a:bodyPr>
            <a:normAutofit/>
          </a:bodyPr>
          <a:lstStyle/>
          <a:p>
            <a:r>
              <a:rPr lang="en-US" dirty="0" smtClean="0"/>
              <a:t>Integrated Product Team (IPT)</a:t>
            </a:r>
          </a:p>
          <a:p>
            <a:r>
              <a:rPr lang="en-US" dirty="0" smtClean="0"/>
              <a:t>Background </a:t>
            </a:r>
          </a:p>
          <a:p>
            <a:r>
              <a:rPr lang="en-US" dirty="0" smtClean="0"/>
              <a:t>Objectives</a:t>
            </a:r>
          </a:p>
          <a:p>
            <a:r>
              <a:rPr lang="en-US" dirty="0" smtClean="0"/>
              <a:t>Project plan</a:t>
            </a:r>
          </a:p>
          <a:p>
            <a:r>
              <a:rPr lang="en-US" dirty="0" smtClean="0"/>
              <a:t>Milestones</a:t>
            </a:r>
          </a:p>
          <a:p>
            <a:r>
              <a:rPr lang="en-US" dirty="0" smtClean="0"/>
              <a:t>CDR entry and exit criteria</a:t>
            </a:r>
          </a:p>
          <a:p>
            <a:endParaRPr lang="en-US" dirty="0" smtClean="0"/>
          </a:p>
        </p:txBody>
      </p:sp>
    </p:spTree>
    <p:extLst>
      <p:ext uri="{BB962C8B-B14F-4D97-AF65-F5344CB8AC3E}">
        <p14:creationId xmlns:p14="http://schemas.microsoft.com/office/powerpoint/2010/main" xmlns="" val="38612688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4</a:t>
            </a:r>
          </a:p>
        </p:txBody>
      </p:sp>
      <p:sp>
        <p:nvSpPr>
          <p:cNvPr id="3" name="Text Placeholder 2"/>
          <p:cNvSpPr>
            <a:spLocks noGrp="1"/>
          </p:cNvSpPr>
          <p:nvPr>
            <p:ph type="body" idx="1"/>
          </p:nvPr>
        </p:nvSpPr>
        <p:spPr/>
        <p:txBody>
          <a:bodyPr/>
          <a:lstStyle/>
          <a:p>
            <a:pPr lvl="0"/>
            <a:r>
              <a:rPr lang="en-US" b="1" dirty="0" smtClean="0">
                <a:solidFill>
                  <a:srgbClr val="6600CC"/>
                </a:solidFill>
              </a:rPr>
              <a:t>GET_D-R </a:t>
            </a:r>
            <a:r>
              <a:rPr lang="en-US" b="1" dirty="0">
                <a:solidFill>
                  <a:srgbClr val="6600CC"/>
                </a:solidFill>
              </a:rPr>
              <a:t>4: The GET-D system shall generate metadata for retrieved product.</a:t>
            </a:r>
          </a:p>
          <a:p>
            <a:pPr lvl="1"/>
            <a:r>
              <a:rPr lang="en-US" b="1" dirty="0">
                <a:solidFill>
                  <a:srgbClr val="6600CC"/>
                </a:solidFill>
              </a:rPr>
              <a:t>Driver: This basic requirement is traced to OSPO needs for monitoring and maintenance.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4.0</a:t>
            </a:r>
          </a:p>
        </p:txBody>
      </p:sp>
      <p:sp>
        <p:nvSpPr>
          <p:cNvPr id="3" name="Text Placeholder 2"/>
          <p:cNvSpPr>
            <a:spLocks noGrp="1"/>
          </p:cNvSpPr>
          <p:nvPr>
            <p:ph type="body" idx="1"/>
          </p:nvPr>
        </p:nvSpPr>
        <p:spPr/>
        <p:txBody>
          <a:bodyPr/>
          <a:lstStyle/>
          <a:p>
            <a:pPr lvl="0"/>
            <a:r>
              <a:rPr lang="en-US" dirty="0" smtClean="0">
                <a:solidFill>
                  <a:srgbClr val="C00000"/>
                </a:solidFill>
              </a:rPr>
              <a:t>GET_D-R </a:t>
            </a:r>
            <a:r>
              <a:rPr lang="en-US" dirty="0">
                <a:solidFill>
                  <a:srgbClr val="C00000"/>
                </a:solidFill>
              </a:rPr>
              <a:t>4.1: </a:t>
            </a:r>
            <a:r>
              <a:rPr lang="en-US" dirty="0"/>
              <a:t>The GET-D system shall write metadata text files associated with the retrieved products</a:t>
            </a:r>
            <a:r>
              <a:rPr lang="en-US" dirty="0" smtClean="0"/>
              <a:t>.</a:t>
            </a:r>
          </a:p>
          <a:p>
            <a:pPr lvl="0"/>
            <a:endParaRPr lang="en-US" dirty="0"/>
          </a:p>
          <a:p>
            <a:pPr lvl="0"/>
            <a:r>
              <a:rPr lang="en-US" dirty="0" smtClean="0">
                <a:solidFill>
                  <a:srgbClr val="C00000"/>
                </a:solidFill>
              </a:rPr>
              <a:t>GET_D-R </a:t>
            </a:r>
            <a:r>
              <a:rPr lang="en-US" dirty="0">
                <a:solidFill>
                  <a:srgbClr val="C00000"/>
                </a:solidFill>
              </a:rPr>
              <a:t>4.2: </a:t>
            </a:r>
            <a:r>
              <a:rPr lang="en-US" dirty="0"/>
              <a:t>The metadata shall include overall quality and summary level metadata</a:t>
            </a:r>
            <a:r>
              <a:rPr lang="en-US" dirty="0" smtClean="0"/>
              <a:t>.</a:t>
            </a:r>
          </a:p>
          <a:p>
            <a:pPr lvl="0"/>
            <a:endParaRPr lang="en-US" dirty="0" smtClean="0"/>
          </a:p>
          <a:p>
            <a:r>
              <a:rPr lang="en-US" dirty="0" smtClean="0">
                <a:solidFill>
                  <a:srgbClr val="C00000"/>
                </a:solidFill>
              </a:rPr>
              <a:t>GET_D-R 4.3: </a:t>
            </a:r>
            <a:r>
              <a:rPr lang="en-US" dirty="0" smtClean="0"/>
              <a:t>The metadata shall include Granule metadata.</a:t>
            </a:r>
          </a:p>
          <a:p>
            <a:pPr lvl="0"/>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Requirement </a:t>
            </a:r>
            <a:r>
              <a:rPr lang="en-US" dirty="0" smtClean="0"/>
              <a:t>5</a:t>
            </a:r>
            <a:endParaRPr lang="en-US" dirty="0"/>
          </a:p>
        </p:txBody>
      </p:sp>
      <p:sp>
        <p:nvSpPr>
          <p:cNvPr id="3" name="Text Placeholder 2"/>
          <p:cNvSpPr>
            <a:spLocks noGrp="1"/>
          </p:cNvSpPr>
          <p:nvPr>
            <p:ph type="body" idx="1"/>
          </p:nvPr>
        </p:nvSpPr>
        <p:spPr/>
        <p:txBody>
          <a:bodyPr/>
          <a:lstStyle/>
          <a:p>
            <a:pPr lvl="0"/>
            <a:r>
              <a:rPr lang="en-US" b="1" dirty="0" smtClean="0">
                <a:solidFill>
                  <a:srgbClr val="6600CC"/>
                </a:solidFill>
              </a:rPr>
              <a:t>GET_D-R </a:t>
            </a:r>
            <a:r>
              <a:rPr lang="en-US" b="1" dirty="0">
                <a:solidFill>
                  <a:srgbClr val="6600CC"/>
                </a:solidFill>
              </a:rPr>
              <a:t>5: The GET-D system shall have QC monitoring capability</a:t>
            </a:r>
          </a:p>
          <a:p>
            <a:pPr lvl="1"/>
            <a:r>
              <a:rPr lang="en-US" b="1" dirty="0">
                <a:solidFill>
                  <a:srgbClr val="6600CC"/>
                </a:solidFill>
              </a:rPr>
              <a:t>Driver: This basic requirement is traced to an OSPO need for QC monitoring.</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5.0</a:t>
            </a:r>
          </a:p>
        </p:txBody>
      </p:sp>
      <p:sp>
        <p:nvSpPr>
          <p:cNvPr id="3" name="Text Placeholder 2"/>
          <p:cNvSpPr>
            <a:spLocks noGrp="1"/>
          </p:cNvSpPr>
          <p:nvPr>
            <p:ph type="body" idx="1"/>
          </p:nvPr>
        </p:nvSpPr>
        <p:spPr/>
        <p:txBody>
          <a:bodyPr/>
          <a:lstStyle/>
          <a:p>
            <a:pPr lvl="0"/>
            <a:r>
              <a:rPr lang="en-US" dirty="0" smtClean="0">
                <a:solidFill>
                  <a:srgbClr val="C00000"/>
                </a:solidFill>
              </a:rPr>
              <a:t>GET_D-R </a:t>
            </a:r>
            <a:r>
              <a:rPr lang="en-US" dirty="0">
                <a:solidFill>
                  <a:srgbClr val="C00000"/>
                </a:solidFill>
              </a:rPr>
              <a:t>5.1</a:t>
            </a:r>
            <a:r>
              <a:rPr lang="en-US" dirty="0"/>
              <a:t>: The GET-D system output shall include overall quality control flags and quality summary level metadata</a:t>
            </a:r>
          </a:p>
          <a:p>
            <a:pPr lvl="1"/>
            <a:r>
              <a:rPr lang="en-US" dirty="0"/>
              <a:t>Needed for distribution, archive, quality control and post-processing in the products files. GET-D code will generate metadata for this purpose.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5.0</a:t>
            </a:r>
          </a:p>
        </p:txBody>
      </p:sp>
      <p:sp>
        <p:nvSpPr>
          <p:cNvPr id="3" name="Text Placeholder 2"/>
          <p:cNvSpPr>
            <a:spLocks noGrp="1"/>
          </p:cNvSpPr>
          <p:nvPr>
            <p:ph type="body" idx="1"/>
          </p:nvPr>
        </p:nvSpPr>
        <p:spPr/>
        <p:txBody>
          <a:bodyPr/>
          <a:lstStyle/>
          <a:p>
            <a:pPr lvl="0"/>
            <a:r>
              <a:rPr lang="en-US" dirty="0" smtClean="0">
                <a:solidFill>
                  <a:srgbClr val="C00000"/>
                </a:solidFill>
              </a:rPr>
              <a:t>GET_D-R </a:t>
            </a:r>
            <a:r>
              <a:rPr lang="en-US" dirty="0">
                <a:solidFill>
                  <a:srgbClr val="C00000"/>
                </a:solidFill>
              </a:rPr>
              <a:t>5.2</a:t>
            </a:r>
            <a:r>
              <a:rPr lang="en-US" dirty="0"/>
              <a:t>: The GET-D system shall be capable of monitoring input data latency and overall </a:t>
            </a:r>
            <a:r>
              <a:rPr lang="en-US" dirty="0" smtClean="0"/>
              <a:t>quality</a:t>
            </a:r>
          </a:p>
          <a:p>
            <a:pPr lvl="0"/>
            <a:endParaRPr lang="en-US" dirty="0"/>
          </a:p>
          <a:p>
            <a:pPr lvl="0"/>
            <a:r>
              <a:rPr lang="en-US" dirty="0" smtClean="0">
                <a:solidFill>
                  <a:srgbClr val="C00000"/>
                </a:solidFill>
              </a:rPr>
              <a:t>GET_D-R </a:t>
            </a:r>
            <a:r>
              <a:rPr lang="en-US" dirty="0">
                <a:solidFill>
                  <a:srgbClr val="C00000"/>
                </a:solidFill>
              </a:rPr>
              <a:t>5.3</a:t>
            </a:r>
            <a:r>
              <a:rPr lang="en-US" dirty="0"/>
              <a:t>: The GET-D system shall be capable of monitoring product latency</a:t>
            </a:r>
          </a:p>
          <a:p>
            <a:pPr lvl="1"/>
            <a:r>
              <a:rPr lang="en-US" dirty="0"/>
              <a:t>Output GET-D processing time and output to status file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Requirement 5.0</a:t>
            </a:r>
          </a:p>
        </p:txBody>
      </p:sp>
      <p:sp>
        <p:nvSpPr>
          <p:cNvPr id="3" name="Text Placeholder 2"/>
          <p:cNvSpPr>
            <a:spLocks noGrp="1"/>
          </p:cNvSpPr>
          <p:nvPr>
            <p:ph type="body" idx="1"/>
          </p:nvPr>
        </p:nvSpPr>
        <p:spPr/>
        <p:txBody>
          <a:bodyPr>
            <a:normAutofit lnSpcReduction="10000"/>
          </a:bodyPr>
          <a:lstStyle/>
          <a:p>
            <a:pPr lvl="0"/>
            <a:r>
              <a:rPr lang="en-US" dirty="0" smtClean="0">
                <a:solidFill>
                  <a:srgbClr val="C00000"/>
                </a:solidFill>
              </a:rPr>
              <a:t>GET_D-R </a:t>
            </a:r>
            <a:r>
              <a:rPr lang="en-US" dirty="0">
                <a:solidFill>
                  <a:srgbClr val="C00000"/>
                </a:solidFill>
              </a:rPr>
              <a:t>5.4</a:t>
            </a:r>
            <a:r>
              <a:rPr lang="en-US" dirty="0"/>
              <a:t>: The GET-D system shall produce real-time PNG imagery files for visual inspection of output data files</a:t>
            </a:r>
          </a:p>
          <a:p>
            <a:pPr lvl="1"/>
            <a:r>
              <a:rPr lang="en-US" dirty="0"/>
              <a:t>PNG files will be produced by the </a:t>
            </a:r>
            <a:r>
              <a:rPr lang="en-US" dirty="0" smtClean="0"/>
              <a:t>Product Output Processor Unit</a:t>
            </a:r>
          </a:p>
          <a:p>
            <a:pPr lvl="1"/>
            <a:endParaRPr lang="en-US" dirty="0" smtClean="0"/>
          </a:p>
          <a:p>
            <a:pPr lvl="0"/>
            <a:r>
              <a:rPr lang="en-US" dirty="0" smtClean="0">
                <a:solidFill>
                  <a:srgbClr val="C00000"/>
                </a:solidFill>
              </a:rPr>
              <a:t>GET_D-R 5.5: </a:t>
            </a:r>
            <a:r>
              <a:rPr lang="en-US" dirty="0" smtClean="0"/>
              <a:t>The GET-D system shall be capable of monitoring product distribution status to ensure that the data/products are successfully available for transfer to the user community</a:t>
            </a:r>
          </a:p>
          <a:p>
            <a:pPr lvl="1"/>
            <a:r>
              <a:rPr lang="en-US" dirty="0" smtClean="0"/>
              <a:t>A product status file will be produced for each operational run</a:t>
            </a:r>
          </a:p>
          <a:p>
            <a:pPr lvl="1"/>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solidFill>
                  <a:srgbClr val="C00000"/>
                </a:solidFill>
              </a:rPr>
              <a:t>GET_D-R 5.6: </a:t>
            </a:r>
            <a:r>
              <a:rPr lang="en-US" dirty="0" smtClean="0"/>
              <a:t>The GET-D system shall generate log files for every run. </a:t>
            </a:r>
          </a:p>
          <a:p>
            <a:pPr lvl="1"/>
            <a:r>
              <a:rPr lang="en-US" dirty="0" smtClean="0"/>
              <a:t>Needed to ensure the run was completed successfully. </a:t>
            </a:r>
            <a:endParaRPr lang="en-US" dirty="0"/>
          </a:p>
        </p:txBody>
      </p:sp>
      <p:sp>
        <p:nvSpPr>
          <p:cNvPr id="5" name="Title 1"/>
          <p:cNvSpPr>
            <a:spLocks noGrp="1"/>
          </p:cNvSpPr>
          <p:nvPr>
            <p:ph type="title"/>
          </p:nvPr>
        </p:nvSpPr>
        <p:spPr/>
        <p:txBody>
          <a:bodyPr/>
          <a:lstStyle/>
          <a:p>
            <a:r>
              <a:rPr lang="en-US" dirty="0"/>
              <a:t>Basic Requirement 5.0</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5.0</a:t>
            </a:r>
          </a:p>
        </p:txBody>
      </p:sp>
      <p:sp>
        <p:nvSpPr>
          <p:cNvPr id="3" name="Text Placeholder 2"/>
          <p:cNvSpPr>
            <a:spLocks noGrp="1"/>
          </p:cNvSpPr>
          <p:nvPr>
            <p:ph type="body" idx="1"/>
          </p:nvPr>
        </p:nvSpPr>
        <p:spPr/>
        <p:txBody>
          <a:bodyPr/>
          <a:lstStyle/>
          <a:p>
            <a:pPr lvl="0"/>
            <a:r>
              <a:rPr lang="en-US" dirty="0" smtClean="0">
                <a:solidFill>
                  <a:srgbClr val="C00000"/>
                </a:solidFill>
              </a:rPr>
              <a:t>GET_D-R 5.6.1</a:t>
            </a:r>
            <a:r>
              <a:rPr lang="en-US" dirty="0" smtClean="0"/>
              <a:t>: </a:t>
            </a:r>
            <a:r>
              <a:rPr lang="en-US" dirty="0"/>
              <a:t>Each log file shall include all runtime error messages</a:t>
            </a:r>
          </a:p>
          <a:p>
            <a:pPr lvl="1"/>
            <a:r>
              <a:rPr lang="en-US" dirty="0"/>
              <a:t>Error messages will include system messages and error conditions written by the </a:t>
            </a:r>
            <a:r>
              <a:rPr lang="en-US" dirty="0" smtClean="0"/>
              <a:t>code</a:t>
            </a:r>
          </a:p>
          <a:p>
            <a:pPr lvl="1"/>
            <a:endParaRPr lang="en-US" dirty="0"/>
          </a:p>
          <a:p>
            <a:pPr lvl="0"/>
            <a:r>
              <a:rPr lang="en-US" dirty="0" smtClean="0">
                <a:solidFill>
                  <a:srgbClr val="C00000"/>
                </a:solidFill>
              </a:rPr>
              <a:t>GET_D-R 5.6.2: </a:t>
            </a:r>
            <a:r>
              <a:rPr lang="en-US" dirty="0"/>
              <a:t>The log file shall indicate whether or not the run was completed without error</a:t>
            </a:r>
          </a:p>
          <a:p>
            <a:pPr lvl="1"/>
            <a:r>
              <a:rPr lang="en-US" dirty="0"/>
              <a:t>Code will write this message. This indication will be the last message in the file, so that operators can find it easily</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6</a:t>
            </a:r>
          </a:p>
        </p:txBody>
      </p:sp>
      <p:sp>
        <p:nvSpPr>
          <p:cNvPr id="3" name="Text Placeholder 2"/>
          <p:cNvSpPr>
            <a:spLocks noGrp="1"/>
          </p:cNvSpPr>
          <p:nvPr>
            <p:ph type="body" idx="1"/>
          </p:nvPr>
        </p:nvSpPr>
        <p:spPr/>
        <p:txBody>
          <a:bodyPr/>
          <a:lstStyle/>
          <a:p>
            <a:pPr lvl="0"/>
            <a:r>
              <a:rPr lang="en-US" b="1" dirty="0" smtClean="0">
                <a:solidFill>
                  <a:srgbClr val="6600CC"/>
                </a:solidFill>
              </a:rPr>
              <a:t>GET_D-R </a:t>
            </a:r>
            <a:r>
              <a:rPr lang="en-US" b="1" dirty="0">
                <a:solidFill>
                  <a:srgbClr val="6600CC"/>
                </a:solidFill>
              </a:rPr>
              <a:t>6: The GET-D developers shall produce a fully functional pre-operational system in the STAR Development Environment</a:t>
            </a:r>
          </a:p>
          <a:p>
            <a:pPr lvl="1"/>
            <a:r>
              <a:rPr lang="en-US" b="1" dirty="0">
                <a:solidFill>
                  <a:srgbClr val="6600CC"/>
                </a:solidFill>
              </a:rPr>
              <a:t>Driver: This basic requirement is traced to an OSPO need for a fully functional system ready for integration and system testing</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6.0</a:t>
            </a:r>
          </a:p>
        </p:txBody>
      </p:sp>
      <p:sp>
        <p:nvSpPr>
          <p:cNvPr id="3" name="Text Placeholder 2"/>
          <p:cNvSpPr>
            <a:spLocks noGrp="1"/>
          </p:cNvSpPr>
          <p:nvPr>
            <p:ph type="body" idx="1"/>
          </p:nvPr>
        </p:nvSpPr>
        <p:spPr/>
        <p:txBody>
          <a:bodyPr/>
          <a:lstStyle/>
          <a:p>
            <a:pPr lvl="0"/>
            <a:r>
              <a:rPr lang="en-US" dirty="0" smtClean="0">
                <a:solidFill>
                  <a:srgbClr val="C00000"/>
                </a:solidFill>
              </a:rPr>
              <a:t>GET_D-R </a:t>
            </a:r>
            <a:r>
              <a:rPr lang="en-US" dirty="0">
                <a:solidFill>
                  <a:srgbClr val="C00000"/>
                </a:solidFill>
              </a:rPr>
              <a:t>6.1: </a:t>
            </a:r>
            <a:r>
              <a:rPr lang="en-US" dirty="0"/>
              <a:t>The Development Environment shall host the pre-operational system</a:t>
            </a:r>
          </a:p>
          <a:p>
            <a:pPr lvl="1"/>
            <a:r>
              <a:rPr lang="en-US" dirty="0"/>
              <a:t>Pre-operational system is to be developed in this </a:t>
            </a:r>
            <a:r>
              <a:rPr lang="en-US" dirty="0" smtClean="0"/>
              <a:t>environment</a:t>
            </a:r>
          </a:p>
          <a:p>
            <a:pPr lvl="1"/>
            <a:endParaRPr lang="en-US" dirty="0" smtClean="0"/>
          </a:p>
          <a:p>
            <a:pPr lvl="0"/>
            <a:r>
              <a:rPr lang="en-US" dirty="0" smtClean="0">
                <a:solidFill>
                  <a:srgbClr val="C00000"/>
                </a:solidFill>
              </a:rPr>
              <a:t>GET_D-R 6.1.1: </a:t>
            </a:r>
            <a:r>
              <a:rPr lang="en-US" dirty="0" smtClean="0"/>
              <a:t>The Development Environment shall include C, </a:t>
            </a:r>
            <a:r>
              <a:rPr lang="en-US" dirty="0" err="1" smtClean="0"/>
              <a:t>gcc</a:t>
            </a:r>
            <a:r>
              <a:rPr lang="en-US" dirty="0" smtClean="0"/>
              <a:t>, g95 and </a:t>
            </a:r>
            <a:r>
              <a:rPr lang="en-US" dirty="0" err="1" smtClean="0"/>
              <a:t>gfortran</a:t>
            </a:r>
            <a:r>
              <a:rPr lang="en-US" dirty="0" smtClean="0"/>
              <a:t> compilers</a:t>
            </a:r>
          </a:p>
          <a:p>
            <a:pPr lvl="1"/>
            <a:r>
              <a:rPr lang="en-US" dirty="0" smtClean="0"/>
              <a:t>Needed for the code</a:t>
            </a:r>
          </a:p>
          <a:p>
            <a:pPr lvl="1"/>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438"/>
            <a:ext cx="8305800" cy="563562"/>
          </a:xfrm>
        </p:spPr>
        <p:txBody>
          <a:bodyPr>
            <a:noAutofit/>
          </a:bodyPr>
          <a:lstStyle/>
          <a:p>
            <a:r>
              <a:rPr lang="en-US" sz="4000" dirty="0" smtClean="0"/>
              <a:t>Integrated Product Team (IPT)</a:t>
            </a:r>
            <a:endParaRPr lang="en-US" sz="4000" dirty="0"/>
          </a:p>
        </p:txBody>
      </p:sp>
      <p:sp>
        <p:nvSpPr>
          <p:cNvPr id="3" name="Content Placeholder 2"/>
          <p:cNvSpPr>
            <a:spLocks noGrp="1"/>
          </p:cNvSpPr>
          <p:nvPr>
            <p:ph idx="1"/>
          </p:nvPr>
        </p:nvSpPr>
        <p:spPr>
          <a:xfrm>
            <a:off x="457200" y="1143000"/>
            <a:ext cx="8229600" cy="5791200"/>
          </a:xfrm>
        </p:spPr>
        <p:txBody>
          <a:bodyPr>
            <a:normAutofit fontScale="62500" lnSpcReduction="20000"/>
          </a:bodyPr>
          <a:lstStyle/>
          <a:p>
            <a:pPr>
              <a:lnSpc>
                <a:spcPct val="90000"/>
              </a:lnSpc>
              <a:spcAft>
                <a:spcPts val="600"/>
              </a:spcAft>
            </a:pPr>
            <a:r>
              <a:rPr lang="en-US" dirty="0" smtClean="0"/>
              <a:t>IPT Lead: Xiwu (Jerry) Zhan (STAR)</a:t>
            </a:r>
          </a:p>
          <a:p>
            <a:pPr>
              <a:lnSpc>
                <a:spcPct val="90000"/>
              </a:lnSpc>
              <a:spcAft>
                <a:spcPts val="600"/>
              </a:spcAft>
            </a:pPr>
            <a:r>
              <a:rPr lang="en-US" dirty="0" smtClean="0"/>
              <a:t>IPT Backup Lead: </a:t>
            </a:r>
            <a:r>
              <a:rPr lang="en-US" dirty="0" err="1" smtClean="0"/>
              <a:t>Hanjun</a:t>
            </a:r>
            <a:r>
              <a:rPr lang="en-US" dirty="0" smtClean="0"/>
              <a:t> Ding (OSPO)</a:t>
            </a:r>
          </a:p>
          <a:p>
            <a:pPr>
              <a:lnSpc>
                <a:spcPct val="90000"/>
              </a:lnSpc>
              <a:spcAft>
                <a:spcPts val="600"/>
              </a:spcAft>
            </a:pPr>
            <a:r>
              <a:rPr lang="en-US" dirty="0" smtClean="0"/>
              <a:t>NESDIS Team:</a:t>
            </a:r>
          </a:p>
          <a:p>
            <a:pPr lvl="1">
              <a:lnSpc>
                <a:spcPct val="90000"/>
              </a:lnSpc>
              <a:spcAft>
                <a:spcPts val="600"/>
              </a:spcAft>
            </a:pPr>
            <a:r>
              <a:rPr lang="en-US" dirty="0" smtClean="0"/>
              <a:t>STAR: </a:t>
            </a:r>
            <a:r>
              <a:rPr lang="en-US" sz="2600" dirty="0" smtClean="0"/>
              <a:t>Chris Hain, Li Fang, </a:t>
            </a:r>
            <a:r>
              <a:rPr lang="en-US" sz="2600" dirty="0" err="1" smtClean="0"/>
              <a:t>Zhengpeng</a:t>
            </a:r>
            <a:r>
              <a:rPr lang="en-US" sz="2600" dirty="0" smtClean="0"/>
              <a:t> Li , </a:t>
            </a:r>
            <a:r>
              <a:rPr lang="en-US" sz="2600" dirty="0" err="1" smtClean="0"/>
              <a:t>Priyanka</a:t>
            </a:r>
            <a:r>
              <a:rPr lang="en-US" sz="2600" dirty="0" smtClean="0"/>
              <a:t> Roy, </a:t>
            </a:r>
            <a:r>
              <a:rPr lang="en-US" sz="2600" dirty="0" err="1" smtClean="0"/>
              <a:t>Istvan</a:t>
            </a:r>
            <a:r>
              <a:rPr lang="en-US" sz="2600" dirty="0" smtClean="0"/>
              <a:t> Laszlo</a:t>
            </a:r>
          </a:p>
          <a:p>
            <a:pPr lvl="1">
              <a:lnSpc>
                <a:spcPct val="90000"/>
              </a:lnSpc>
              <a:spcAft>
                <a:spcPts val="600"/>
              </a:spcAft>
            </a:pPr>
            <a:r>
              <a:rPr lang="en-US" dirty="0" smtClean="0"/>
              <a:t>OSPO: </a:t>
            </a:r>
            <a:r>
              <a:rPr lang="en-US" sz="2600" dirty="0" err="1" smtClean="0"/>
              <a:t>Hanjun</a:t>
            </a:r>
            <a:r>
              <a:rPr lang="en-US" sz="2600" dirty="0" smtClean="0"/>
              <a:t> Ding, </a:t>
            </a:r>
            <a:r>
              <a:rPr lang="en-US" sz="2600" dirty="0" err="1" smtClean="0"/>
              <a:t>Zhaohui</a:t>
            </a:r>
            <a:r>
              <a:rPr lang="en-US" sz="2600" dirty="0" smtClean="0"/>
              <a:t> Cheng, Ricky Irving</a:t>
            </a:r>
          </a:p>
          <a:p>
            <a:pPr lvl="1">
              <a:lnSpc>
                <a:spcPct val="90000"/>
              </a:lnSpc>
              <a:spcAft>
                <a:spcPts val="600"/>
              </a:spcAft>
            </a:pPr>
            <a:r>
              <a:rPr lang="en-US" dirty="0" smtClean="0"/>
              <a:t>OSD: </a:t>
            </a:r>
            <a:r>
              <a:rPr lang="en-US" sz="2600" dirty="0" smtClean="0"/>
              <a:t>Tom Schott</a:t>
            </a:r>
          </a:p>
          <a:p>
            <a:pPr lvl="1">
              <a:lnSpc>
                <a:spcPct val="90000"/>
              </a:lnSpc>
              <a:spcAft>
                <a:spcPts val="600"/>
              </a:spcAft>
            </a:pPr>
            <a:r>
              <a:rPr lang="en-US" dirty="0" smtClean="0"/>
              <a:t>Data Center: </a:t>
            </a:r>
            <a:r>
              <a:rPr lang="en-US" sz="2600" dirty="0" smtClean="0"/>
              <a:t>Phil Jones (NCDC)</a:t>
            </a:r>
          </a:p>
          <a:p>
            <a:pPr lvl="1">
              <a:lnSpc>
                <a:spcPct val="90000"/>
              </a:lnSpc>
              <a:spcAft>
                <a:spcPts val="600"/>
              </a:spcAft>
            </a:pPr>
            <a:r>
              <a:rPr lang="en-US" dirty="0" smtClean="0"/>
              <a:t>Others</a:t>
            </a:r>
            <a:r>
              <a:rPr lang="en-US" sz="1800" dirty="0" smtClean="0"/>
              <a:t>: </a:t>
            </a:r>
            <a:r>
              <a:rPr lang="en-US" sz="2600" dirty="0" err="1" smtClean="0"/>
              <a:t>Venkata</a:t>
            </a:r>
            <a:r>
              <a:rPr lang="en-US" sz="2600" dirty="0" smtClean="0"/>
              <a:t> </a:t>
            </a:r>
            <a:r>
              <a:rPr lang="en-US" sz="2600" dirty="0" err="1" smtClean="0"/>
              <a:t>Rao</a:t>
            </a:r>
            <a:r>
              <a:rPr lang="en-US" sz="2600" dirty="0" smtClean="0"/>
              <a:t> Anne (SGT)</a:t>
            </a:r>
          </a:p>
          <a:p>
            <a:pPr>
              <a:lnSpc>
                <a:spcPct val="90000"/>
              </a:lnSpc>
              <a:spcAft>
                <a:spcPts val="600"/>
              </a:spcAft>
            </a:pPr>
            <a:r>
              <a:rPr lang="en-US" dirty="0" smtClean="0"/>
              <a:t>User Team</a:t>
            </a:r>
          </a:p>
          <a:p>
            <a:pPr lvl="1">
              <a:lnSpc>
                <a:spcPct val="90000"/>
              </a:lnSpc>
              <a:spcAft>
                <a:spcPts val="600"/>
              </a:spcAft>
            </a:pPr>
            <a:r>
              <a:rPr lang="en-US" dirty="0" smtClean="0"/>
              <a:t>Lead: </a:t>
            </a:r>
            <a:r>
              <a:rPr lang="en-US" sz="2600" dirty="0" smtClean="0"/>
              <a:t>Mike Ek (NCEP-EMC)</a:t>
            </a:r>
          </a:p>
          <a:p>
            <a:pPr lvl="1">
              <a:lnSpc>
                <a:spcPct val="90000"/>
              </a:lnSpc>
              <a:spcAft>
                <a:spcPts val="600"/>
              </a:spcAft>
            </a:pPr>
            <a:r>
              <a:rPr lang="en-US" dirty="0" smtClean="0"/>
              <a:t>Others:  </a:t>
            </a:r>
          </a:p>
          <a:p>
            <a:pPr lvl="2">
              <a:lnSpc>
                <a:spcPct val="90000"/>
              </a:lnSpc>
              <a:spcAft>
                <a:spcPts val="600"/>
              </a:spcAft>
            </a:pPr>
            <a:r>
              <a:rPr lang="en-US" sz="2600" dirty="0" smtClean="0"/>
              <a:t>NCEP-EMC: </a:t>
            </a:r>
            <a:r>
              <a:rPr lang="en-US" sz="2600" dirty="0" err="1" smtClean="0"/>
              <a:t>Youlong</a:t>
            </a:r>
            <a:r>
              <a:rPr lang="en-US" sz="2600" dirty="0" smtClean="0"/>
              <a:t> Xia</a:t>
            </a:r>
          </a:p>
          <a:p>
            <a:pPr lvl="2">
              <a:lnSpc>
                <a:spcPct val="90000"/>
              </a:lnSpc>
              <a:spcAft>
                <a:spcPts val="600"/>
              </a:spcAft>
            </a:pPr>
            <a:r>
              <a:rPr lang="en-US" sz="2600" dirty="0" smtClean="0"/>
              <a:t>NCEP-CPC: </a:t>
            </a:r>
            <a:r>
              <a:rPr lang="en-US" sz="2600" dirty="0" err="1" smtClean="0"/>
              <a:t>Kingtze</a:t>
            </a:r>
            <a:r>
              <a:rPr lang="en-US" sz="2600" dirty="0" smtClean="0"/>
              <a:t> Mo, Jin Huang</a:t>
            </a:r>
          </a:p>
          <a:p>
            <a:pPr lvl="2">
              <a:lnSpc>
                <a:spcPct val="90000"/>
              </a:lnSpc>
              <a:spcAft>
                <a:spcPts val="600"/>
              </a:spcAft>
            </a:pPr>
            <a:r>
              <a:rPr lang="en-US" sz="2600" dirty="0" smtClean="0"/>
              <a:t>NDMC-UNL: Brian </a:t>
            </a:r>
            <a:r>
              <a:rPr lang="en-US" sz="2600" dirty="0" err="1" smtClean="0"/>
              <a:t>Wardlow</a:t>
            </a:r>
            <a:r>
              <a:rPr lang="en-US" sz="2600" dirty="0" smtClean="0"/>
              <a:t>, Mark Svoboda</a:t>
            </a:r>
          </a:p>
          <a:p>
            <a:pPr lvl="2">
              <a:lnSpc>
                <a:spcPct val="90000"/>
              </a:lnSpc>
              <a:spcAft>
                <a:spcPts val="600"/>
              </a:spcAft>
            </a:pPr>
            <a:r>
              <a:rPr lang="en-US" sz="2600" dirty="0" smtClean="0"/>
              <a:t>USDA: Martha Anderson (ARS), </a:t>
            </a:r>
            <a:r>
              <a:rPr lang="en-US" sz="2600" dirty="0" err="1" smtClean="0"/>
              <a:t>Zhengwei</a:t>
            </a:r>
            <a:r>
              <a:rPr lang="en-US" sz="2600" dirty="0" smtClean="0"/>
              <a:t> Yang (NASS), Curt Reynolds (FAS)</a:t>
            </a:r>
          </a:p>
          <a:p>
            <a:pPr>
              <a:lnSpc>
                <a:spcPct val="90000"/>
              </a:lnSpc>
              <a:spcAft>
                <a:spcPts val="600"/>
              </a:spcAft>
            </a:pPr>
            <a:r>
              <a:rPr lang="en-US" dirty="0" smtClean="0"/>
              <a:t>Oversight Panel (OP) lead: </a:t>
            </a:r>
            <a:r>
              <a:rPr lang="en-US" sz="2900" dirty="0" smtClean="0"/>
              <a:t>Land POP</a:t>
            </a:r>
          </a:p>
          <a:p>
            <a:pPr>
              <a:lnSpc>
                <a:spcPct val="90000"/>
              </a:lnSpc>
              <a:spcAft>
                <a:spcPts val="600"/>
              </a:spcAft>
            </a:pPr>
            <a:r>
              <a:rPr lang="en-US" sz="2000" dirty="0" smtClean="0"/>
              <a:t> </a:t>
            </a:r>
            <a:r>
              <a:rPr lang="en-US" dirty="0" smtClean="0"/>
              <a:t>Other OPs involved: </a:t>
            </a:r>
            <a:r>
              <a:rPr lang="en-US" sz="2900" dirty="0" smtClean="0"/>
              <a:t>ERBPOP</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6.0</a:t>
            </a:r>
          </a:p>
        </p:txBody>
      </p:sp>
      <p:sp>
        <p:nvSpPr>
          <p:cNvPr id="3" name="Text Placeholder 2"/>
          <p:cNvSpPr>
            <a:spLocks noGrp="1"/>
          </p:cNvSpPr>
          <p:nvPr>
            <p:ph type="body" idx="1"/>
          </p:nvPr>
        </p:nvSpPr>
        <p:spPr/>
        <p:txBody>
          <a:bodyPr/>
          <a:lstStyle/>
          <a:p>
            <a:pPr lvl="0"/>
            <a:r>
              <a:rPr lang="en-US" dirty="0" smtClean="0">
                <a:solidFill>
                  <a:srgbClr val="C00000"/>
                </a:solidFill>
              </a:rPr>
              <a:t>GET_D-R </a:t>
            </a:r>
            <a:r>
              <a:rPr lang="en-US" dirty="0">
                <a:solidFill>
                  <a:srgbClr val="C00000"/>
                </a:solidFill>
              </a:rPr>
              <a:t>6.1.2: </a:t>
            </a:r>
            <a:r>
              <a:rPr lang="en-US" dirty="0"/>
              <a:t>The Development Environment shall have 4 GB of memory</a:t>
            </a:r>
          </a:p>
          <a:p>
            <a:pPr lvl="1"/>
            <a:r>
              <a:rPr lang="en-US" dirty="0"/>
              <a:t>Memory capacity requirement is based on experience with the GET-D R&amp;D </a:t>
            </a:r>
            <a:r>
              <a:rPr lang="en-US" dirty="0" smtClean="0"/>
              <a:t>code</a:t>
            </a:r>
          </a:p>
          <a:p>
            <a:pPr lvl="1"/>
            <a:endParaRPr lang="en-US" dirty="0" smtClean="0"/>
          </a:p>
          <a:p>
            <a:pPr lvl="0"/>
            <a:r>
              <a:rPr lang="en-US" dirty="0" smtClean="0">
                <a:solidFill>
                  <a:srgbClr val="C00000"/>
                </a:solidFill>
              </a:rPr>
              <a:t>GET_D-R 6.1.3:</a:t>
            </a:r>
            <a:r>
              <a:rPr lang="en-US" dirty="0" smtClean="0"/>
              <a:t> The Development Environment shall have 1 TB of data storage</a:t>
            </a:r>
          </a:p>
          <a:p>
            <a:pPr lvl="1"/>
            <a:r>
              <a:rPr lang="en-US" dirty="0" smtClean="0"/>
              <a:t>Data storage capacity requirement is based on experience with the GET-D R&amp;D code</a:t>
            </a:r>
          </a:p>
          <a:p>
            <a:pPr lvl="1"/>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6.0</a:t>
            </a:r>
          </a:p>
        </p:txBody>
      </p:sp>
      <p:sp>
        <p:nvSpPr>
          <p:cNvPr id="3" name="Text Placeholder 2"/>
          <p:cNvSpPr>
            <a:spLocks noGrp="1"/>
          </p:cNvSpPr>
          <p:nvPr>
            <p:ph type="body" idx="1"/>
          </p:nvPr>
        </p:nvSpPr>
        <p:spPr/>
        <p:txBody>
          <a:bodyPr/>
          <a:lstStyle/>
          <a:p>
            <a:pPr lvl="0"/>
            <a:r>
              <a:rPr lang="en-US" dirty="0" smtClean="0">
                <a:solidFill>
                  <a:srgbClr val="C00000"/>
                </a:solidFill>
              </a:rPr>
              <a:t>GET_D-R </a:t>
            </a:r>
            <a:r>
              <a:rPr lang="en-US" dirty="0">
                <a:solidFill>
                  <a:srgbClr val="C00000"/>
                </a:solidFill>
              </a:rPr>
              <a:t>6.1.4: </a:t>
            </a:r>
            <a:r>
              <a:rPr lang="en-US" dirty="0"/>
              <a:t>The Development Environment shall include C, MATLAB, and HDF 4.2 libraries</a:t>
            </a:r>
          </a:p>
          <a:p>
            <a:pPr lvl="1"/>
            <a:r>
              <a:rPr lang="en-US" dirty="0"/>
              <a:t>Needed for running the </a:t>
            </a:r>
            <a:r>
              <a:rPr lang="en-US" dirty="0" smtClean="0"/>
              <a:t>code</a:t>
            </a:r>
          </a:p>
          <a:p>
            <a:pPr lvl="1"/>
            <a:endParaRPr lang="en-US" dirty="0" smtClean="0"/>
          </a:p>
          <a:p>
            <a:pPr lvl="0"/>
            <a:r>
              <a:rPr lang="en-US" dirty="0" smtClean="0">
                <a:solidFill>
                  <a:srgbClr val="C00000"/>
                </a:solidFill>
              </a:rPr>
              <a:t>GET_D-R 6.1.5: </a:t>
            </a:r>
            <a:r>
              <a:rPr lang="en-US" dirty="0" smtClean="0"/>
              <a:t>The Development Environment shall include Perl, IDL, bash shell, and C shell</a:t>
            </a:r>
          </a:p>
          <a:p>
            <a:pPr lvl="1"/>
            <a:r>
              <a:rPr lang="en-US" dirty="0" smtClean="0"/>
              <a:t>Needed for running the code</a:t>
            </a:r>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6.0</a:t>
            </a:r>
          </a:p>
        </p:txBody>
      </p:sp>
      <p:sp>
        <p:nvSpPr>
          <p:cNvPr id="3" name="Text Placeholder 2"/>
          <p:cNvSpPr>
            <a:spLocks noGrp="1"/>
          </p:cNvSpPr>
          <p:nvPr>
            <p:ph type="body" idx="1"/>
          </p:nvPr>
        </p:nvSpPr>
        <p:spPr/>
        <p:txBody>
          <a:bodyPr/>
          <a:lstStyle/>
          <a:p>
            <a:r>
              <a:rPr lang="en-US" dirty="0" smtClean="0">
                <a:solidFill>
                  <a:srgbClr val="C00000"/>
                </a:solidFill>
              </a:rPr>
              <a:t>GET_D-R 6.2: </a:t>
            </a:r>
            <a:r>
              <a:rPr lang="en-US" dirty="0" smtClean="0"/>
              <a:t>The Development Environment shall be capable of hosting unit tests</a:t>
            </a:r>
          </a:p>
          <a:p>
            <a:pPr lvl="0"/>
            <a:endParaRPr lang="en-US" dirty="0" smtClean="0"/>
          </a:p>
          <a:p>
            <a:pPr lvl="0"/>
            <a:r>
              <a:rPr lang="en-US" dirty="0" smtClean="0">
                <a:solidFill>
                  <a:srgbClr val="C00000"/>
                </a:solidFill>
              </a:rPr>
              <a:t>GET_D-R </a:t>
            </a:r>
            <a:r>
              <a:rPr lang="en-US" dirty="0">
                <a:solidFill>
                  <a:srgbClr val="C00000"/>
                </a:solidFill>
              </a:rPr>
              <a:t>6.2.1: </a:t>
            </a:r>
            <a:r>
              <a:rPr lang="en-US" dirty="0"/>
              <a:t>The Development Environment shall have a link to SATEPSANONE server</a:t>
            </a:r>
          </a:p>
          <a:p>
            <a:pPr lvl="1"/>
            <a:r>
              <a:rPr lang="en-US" dirty="0"/>
              <a:t>Needed for ingest of satellite data and ancillary data</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6.0</a:t>
            </a:r>
          </a:p>
        </p:txBody>
      </p:sp>
      <p:sp>
        <p:nvSpPr>
          <p:cNvPr id="3" name="Text Placeholder 2"/>
          <p:cNvSpPr>
            <a:spLocks noGrp="1"/>
          </p:cNvSpPr>
          <p:nvPr>
            <p:ph type="body" idx="1"/>
          </p:nvPr>
        </p:nvSpPr>
        <p:spPr/>
        <p:txBody>
          <a:bodyPr/>
          <a:lstStyle/>
          <a:p>
            <a:pPr lvl="0"/>
            <a:r>
              <a:rPr lang="en-US" dirty="0" smtClean="0">
                <a:solidFill>
                  <a:srgbClr val="C00000"/>
                </a:solidFill>
              </a:rPr>
              <a:t>GET_D-R </a:t>
            </a:r>
            <a:r>
              <a:rPr lang="en-US" dirty="0">
                <a:solidFill>
                  <a:srgbClr val="C00000"/>
                </a:solidFill>
              </a:rPr>
              <a:t>6.2.3: </a:t>
            </a:r>
            <a:r>
              <a:rPr lang="en-US" dirty="0"/>
              <a:t>The pre-operational system shall include all processing code and ancillary files needed to conduct unit tests</a:t>
            </a:r>
          </a:p>
          <a:p>
            <a:pPr lvl="1"/>
            <a:r>
              <a:rPr lang="en-US" dirty="0"/>
              <a:t>Complete unit test of each stage of the pre-operational system is expected before delivery to </a:t>
            </a:r>
            <a:r>
              <a:rPr lang="en-US" dirty="0" smtClean="0"/>
              <a:t>OSPO</a:t>
            </a:r>
          </a:p>
          <a:p>
            <a:pPr lvl="1"/>
            <a:endParaRPr lang="en-US" dirty="0" smtClean="0"/>
          </a:p>
          <a:p>
            <a:pPr lvl="0"/>
            <a:r>
              <a:rPr lang="en-US" dirty="0" smtClean="0">
                <a:solidFill>
                  <a:srgbClr val="C00000"/>
                </a:solidFill>
              </a:rPr>
              <a:t>GET_D-R 6.2.4: </a:t>
            </a:r>
            <a:r>
              <a:rPr lang="en-US" dirty="0" smtClean="0"/>
              <a:t>The pre-operational system shall include all input test data needed to conduct unit tests</a:t>
            </a:r>
          </a:p>
          <a:p>
            <a:pPr lvl="1"/>
            <a:r>
              <a:rPr lang="en-US" dirty="0" smtClean="0"/>
              <a:t>Complete unit test of each stage of the pre-operational system is expected before delivery to OSPO</a:t>
            </a:r>
          </a:p>
          <a:p>
            <a:pPr lvl="1"/>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Requirement </a:t>
            </a:r>
            <a:r>
              <a:rPr lang="en-US" dirty="0" smtClean="0"/>
              <a:t>7</a:t>
            </a:r>
            <a:endParaRPr lang="en-US" dirty="0"/>
          </a:p>
        </p:txBody>
      </p:sp>
      <p:sp>
        <p:nvSpPr>
          <p:cNvPr id="3" name="Text Placeholder 2"/>
          <p:cNvSpPr>
            <a:spLocks noGrp="1"/>
          </p:cNvSpPr>
          <p:nvPr>
            <p:ph type="body" idx="1"/>
          </p:nvPr>
        </p:nvSpPr>
        <p:spPr/>
        <p:txBody>
          <a:bodyPr/>
          <a:lstStyle/>
          <a:p>
            <a:pPr lvl="0"/>
            <a:r>
              <a:rPr lang="en-US" b="1" dirty="0" smtClean="0">
                <a:solidFill>
                  <a:srgbClr val="6600CC"/>
                </a:solidFill>
              </a:rPr>
              <a:t>GET_D-R </a:t>
            </a:r>
            <a:r>
              <a:rPr lang="en-US" b="1" dirty="0">
                <a:solidFill>
                  <a:srgbClr val="6600CC"/>
                </a:solidFill>
              </a:rPr>
              <a:t>7: The GET-D pre-operational system shall be transitioned from the STAR Development Environment to the OSPO Test Environment</a:t>
            </a:r>
          </a:p>
          <a:p>
            <a:pPr lvl="1"/>
            <a:r>
              <a:rPr lang="en-US" b="1" dirty="0">
                <a:solidFill>
                  <a:srgbClr val="6600CC"/>
                </a:solidFill>
              </a:rPr>
              <a:t>Driver: This basic requirement is traced to an OSPO need for a fully functional system in its Test Environment.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7.0</a:t>
            </a:r>
          </a:p>
        </p:txBody>
      </p:sp>
      <p:sp>
        <p:nvSpPr>
          <p:cNvPr id="3" name="Text Placeholder 2"/>
          <p:cNvSpPr>
            <a:spLocks noGrp="1"/>
          </p:cNvSpPr>
          <p:nvPr>
            <p:ph type="body" idx="1"/>
          </p:nvPr>
        </p:nvSpPr>
        <p:spPr/>
        <p:txBody>
          <a:bodyPr/>
          <a:lstStyle/>
          <a:p>
            <a:pPr lvl="0"/>
            <a:r>
              <a:rPr lang="en-US" dirty="0" smtClean="0">
                <a:solidFill>
                  <a:srgbClr val="C00000"/>
                </a:solidFill>
              </a:rPr>
              <a:t>GET_D-R </a:t>
            </a:r>
            <a:r>
              <a:rPr lang="en-US" dirty="0">
                <a:solidFill>
                  <a:srgbClr val="C00000"/>
                </a:solidFill>
              </a:rPr>
              <a:t>7.1: </a:t>
            </a:r>
            <a:r>
              <a:rPr lang="en-US" dirty="0"/>
              <a:t>The pre-operational system shall include all processing code and ancillary files needed to reproduce the unit tests</a:t>
            </a:r>
          </a:p>
          <a:p>
            <a:pPr lvl="1"/>
            <a:r>
              <a:rPr lang="en-US" dirty="0"/>
              <a:t>For system testing. A complete system test of the integrated pre-operational system is expected before delivery to OSPO Test Environment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7.0</a:t>
            </a:r>
          </a:p>
        </p:txBody>
      </p:sp>
      <p:sp>
        <p:nvSpPr>
          <p:cNvPr id="3" name="Text Placeholder 2"/>
          <p:cNvSpPr>
            <a:spLocks noGrp="1"/>
          </p:cNvSpPr>
          <p:nvPr>
            <p:ph type="body" idx="1"/>
          </p:nvPr>
        </p:nvSpPr>
        <p:spPr/>
        <p:txBody>
          <a:bodyPr>
            <a:normAutofit/>
          </a:bodyPr>
          <a:lstStyle/>
          <a:p>
            <a:pPr lvl="0"/>
            <a:r>
              <a:rPr lang="en-US" dirty="0" smtClean="0">
                <a:solidFill>
                  <a:srgbClr val="C00000"/>
                </a:solidFill>
              </a:rPr>
              <a:t>GET_D-R </a:t>
            </a:r>
            <a:r>
              <a:rPr lang="en-US" dirty="0">
                <a:solidFill>
                  <a:srgbClr val="C00000"/>
                </a:solidFill>
              </a:rPr>
              <a:t>7.2: </a:t>
            </a:r>
            <a:r>
              <a:rPr lang="en-US" dirty="0"/>
              <a:t>The pre-operational system shall include all input test data needed to reproduce the unit tests</a:t>
            </a:r>
          </a:p>
          <a:p>
            <a:pPr lvl="1"/>
            <a:r>
              <a:rPr lang="en-US" dirty="0"/>
              <a:t>Complete system test of the pre-operational system is </a:t>
            </a:r>
            <a:r>
              <a:rPr lang="en-US" dirty="0" smtClean="0"/>
              <a:t>expected</a:t>
            </a:r>
          </a:p>
          <a:p>
            <a:pPr lvl="1"/>
            <a:endParaRPr lang="en-US" dirty="0"/>
          </a:p>
          <a:p>
            <a:pPr lvl="0"/>
            <a:r>
              <a:rPr lang="en-US" dirty="0" smtClean="0">
                <a:solidFill>
                  <a:srgbClr val="C00000"/>
                </a:solidFill>
              </a:rPr>
              <a:t>GET_D-R </a:t>
            </a:r>
            <a:r>
              <a:rPr lang="en-US" dirty="0">
                <a:solidFill>
                  <a:srgbClr val="C00000"/>
                </a:solidFill>
              </a:rPr>
              <a:t>7.3: </a:t>
            </a:r>
            <a:r>
              <a:rPr lang="en-US" dirty="0"/>
              <a:t>The pre-operational system shall include all intermediate files produced by the unit tests</a:t>
            </a:r>
          </a:p>
          <a:p>
            <a:pPr lvl="1"/>
            <a:r>
              <a:rPr lang="en-US" dirty="0"/>
              <a:t>Complete system test of the pre-operational system is expected</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7.0</a:t>
            </a:r>
          </a:p>
        </p:txBody>
      </p:sp>
      <p:sp>
        <p:nvSpPr>
          <p:cNvPr id="3" name="Text Placeholder 2"/>
          <p:cNvSpPr>
            <a:spLocks noGrp="1"/>
          </p:cNvSpPr>
          <p:nvPr>
            <p:ph type="body" idx="1"/>
          </p:nvPr>
        </p:nvSpPr>
        <p:spPr/>
        <p:txBody>
          <a:bodyPr/>
          <a:lstStyle/>
          <a:p>
            <a:pPr lvl="0"/>
            <a:r>
              <a:rPr lang="en-US" dirty="0" smtClean="0">
                <a:solidFill>
                  <a:srgbClr val="C00000"/>
                </a:solidFill>
              </a:rPr>
              <a:t>GET_D-R </a:t>
            </a:r>
            <a:r>
              <a:rPr lang="en-US" dirty="0">
                <a:solidFill>
                  <a:srgbClr val="C00000"/>
                </a:solidFill>
              </a:rPr>
              <a:t>7.4: </a:t>
            </a:r>
            <a:r>
              <a:rPr lang="en-US" dirty="0"/>
              <a:t>The integrated pre-operational system shall include all output data produced by the unit tests</a:t>
            </a:r>
          </a:p>
          <a:p>
            <a:pPr lvl="1"/>
            <a:r>
              <a:rPr lang="en-US" dirty="0"/>
              <a:t>Needed by OSPO to verify the system tests in its Test Environment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7.0</a:t>
            </a:r>
          </a:p>
        </p:txBody>
      </p:sp>
      <p:sp>
        <p:nvSpPr>
          <p:cNvPr id="3" name="Text Placeholder 2"/>
          <p:cNvSpPr>
            <a:spLocks noGrp="1"/>
          </p:cNvSpPr>
          <p:nvPr>
            <p:ph type="body" idx="1"/>
          </p:nvPr>
        </p:nvSpPr>
        <p:spPr/>
        <p:txBody>
          <a:bodyPr/>
          <a:lstStyle/>
          <a:p>
            <a:pPr lvl="0"/>
            <a:r>
              <a:rPr lang="en-US" dirty="0" smtClean="0">
                <a:solidFill>
                  <a:srgbClr val="C00000"/>
                </a:solidFill>
              </a:rPr>
              <a:t>GET_D-R </a:t>
            </a:r>
            <a:r>
              <a:rPr lang="en-US" dirty="0">
                <a:solidFill>
                  <a:srgbClr val="C00000"/>
                </a:solidFill>
              </a:rPr>
              <a:t>7.5: </a:t>
            </a:r>
            <a:r>
              <a:rPr lang="en-US" dirty="0"/>
              <a:t>The GET-D development team shall set up an internal FTP site for transferring the pre-operational system to OSPO as a tar file on a STAR server that is accessible to </a:t>
            </a:r>
            <a:r>
              <a:rPr lang="en-US" dirty="0" smtClean="0"/>
              <a:t>OSPO</a:t>
            </a:r>
          </a:p>
          <a:p>
            <a:pPr lvl="0"/>
            <a:endParaRPr lang="en-US" dirty="0"/>
          </a:p>
          <a:p>
            <a:pPr lvl="0"/>
            <a:r>
              <a:rPr lang="en-US" dirty="0" smtClean="0">
                <a:solidFill>
                  <a:srgbClr val="C00000"/>
                </a:solidFill>
              </a:rPr>
              <a:t>GET_D-R </a:t>
            </a:r>
            <a:r>
              <a:rPr lang="en-US" dirty="0">
                <a:solidFill>
                  <a:srgbClr val="C00000"/>
                </a:solidFill>
              </a:rPr>
              <a:t>7.5.1: </a:t>
            </a:r>
            <a:r>
              <a:rPr lang="en-US" dirty="0"/>
              <a:t>The GET-D development team shall ensure that the OSPO PAL has the information needed to acquire the pre-operational</a:t>
            </a:r>
            <a:r>
              <a:rPr lang="pt-BR" dirty="0"/>
              <a:t> system as a tar file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8</a:t>
            </a:r>
          </a:p>
        </p:txBody>
      </p:sp>
      <p:sp>
        <p:nvSpPr>
          <p:cNvPr id="3" name="Text Placeholder 2"/>
          <p:cNvSpPr>
            <a:spLocks noGrp="1"/>
          </p:cNvSpPr>
          <p:nvPr>
            <p:ph type="body" idx="1"/>
          </p:nvPr>
        </p:nvSpPr>
        <p:spPr/>
        <p:txBody>
          <a:bodyPr/>
          <a:lstStyle/>
          <a:p>
            <a:pPr lvl="0"/>
            <a:r>
              <a:rPr lang="en-US" b="1" dirty="0" smtClean="0">
                <a:solidFill>
                  <a:srgbClr val="6600CC"/>
                </a:solidFill>
              </a:rPr>
              <a:t>GET_D-R </a:t>
            </a:r>
            <a:r>
              <a:rPr lang="en-US" b="1" dirty="0">
                <a:solidFill>
                  <a:srgbClr val="6600CC"/>
                </a:solidFill>
              </a:rPr>
              <a:t>8: The GET-D developers shall specify IT resource needs for operations</a:t>
            </a:r>
          </a:p>
          <a:p>
            <a:pPr lvl="1"/>
            <a:r>
              <a:rPr lang="en-US" b="1" dirty="0">
                <a:solidFill>
                  <a:srgbClr val="6600CC"/>
                </a:solidFill>
              </a:rPr>
              <a:t>Driver: OSPO IT Capacity Planning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563562"/>
          </a:xfrm>
        </p:spPr>
        <p:txBody>
          <a:bodyPr>
            <a:noAutofit/>
          </a:bodyPr>
          <a:lstStyle/>
          <a:p>
            <a:r>
              <a:rPr lang="en-US" sz="4000" dirty="0" smtClean="0"/>
              <a:t>Background/History</a:t>
            </a:r>
            <a:endParaRPr lang="en-US" sz="4000" dirty="0"/>
          </a:p>
        </p:txBody>
      </p:sp>
      <p:sp>
        <p:nvSpPr>
          <p:cNvPr id="3" name="Content Placeholder 2"/>
          <p:cNvSpPr>
            <a:spLocks noGrp="1"/>
          </p:cNvSpPr>
          <p:nvPr>
            <p:ph idx="1"/>
          </p:nvPr>
        </p:nvSpPr>
        <p:spPr>
          <a:xfrm>
            <a:off x="457200" y="1447800"/>
            <a:ext cx="8229600" cy="4525963"/>
          </a:xfrm>
        </p:spPr>
        <p:txBody>
          <a:bodyPr>
            <a:normAutofit fontScale="92500" lnSpcReduction="10000"/>
          </a:bodyPr>
          <a:lstStyle/>
          <a:p>
            <a:pPr>
              <a:spcAft>
                <a:spcPts val="1200"/>
              </a:spcAft>
            </a:pPr>
            <a:r>
              <a:rPr lang="en-US" sz="2700" dirty="0" smtClean="0"/>
              <a:t>Monitoring evapotranspiration (ET) and the extent and severity of agricultural drought is an important component of food and water security and world crop market assessment.</a:t>
            </a:r>
          </a:p>
          <a:p>
            <a:pPr>
              <a:spcAft>
                <a:spcPts val="1200"/>
              </a:spcAft>
            </a:pPr>
            <a:r>
              <a:rPr lang="en-US" sz="2700" dirty="0" smtClean="0"/>
              <a:t>Currently, no spatially distributed land surface ET product is available routinely from satellite observations.</a:t>
            </a:r>
          </a:p>
          <a:p>
            <a:pPr>
              <a:spcAft>
                <a:spcPts val="1200"/>
              </a:spcAft>
            </a:pPr>
            <a:r>
              <a:rPr lang="en-US" sz="2700" dirty="0" smtClean="0"/>
              <a:t>2008 M. Anderson &amp; W. </a:t>
            </a:r>
            <a:r>
              <a:rPr lang="en-US" sz="2700" dirty="0" err="1" smtClean="0"/>
              <a:t>Kustas</a:t>
            </a:r>
            <a:r>
              <a:rPr lang="en-US" sz="2700" dirty="0" smtClean="0"/>
              <a:t> visited STAR on ALEXI app.</a:t>
            </a:r>
          </a:p>
          <a:p>
            <a:pPr>
              <a:spcAft>
                <a:spcPts val="1200"/>
              </a:spcAft>
            </a:pPr>
            <a:r>
              <a:rPr lang="en-US" sz="2700" dirty="0" smtClean="0"/>
              <a:t>2010 GIMPAP GOES ET project approved, C. </a:t>
            </a:r>
            <a:r>
              <a:rPr lang="en-US" sz="2700" dirty="0" err="1" smtClean="0"/>
              <a:t>Hain</a:t>
            </a:r>
            <a:r>
              <a:rPr lang="en-US" sz="2700" dirty="0" smtClean="0"/>
              <a:t> came on board and L. Fang was hired in 2012.</a:t>
            </a:r>
          </a:p>
          <a:p>
            <a:pPr>
              <a:spcAft>
                <a:spcPts val="1200"/>
              </a:spcAft>
            </a:pPr>
            <a:r>
              <a:rPr lang="en-US" sz="2700" dirty="0" smtClean="0"/>
              <a:t>2013 PSDI GET-D project approved and Z. Li was hired.</a:t>
            </a:r>
            <a:endParaRPr lang="en-US" sz="27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8.0</a:t>
            </a:r>
          </a:p>
        </p:txBody>
      </p:sp>
      <p:sp>
        <p:nvSpPr>
          <p:cNvPr id="3" name="Text Placeholder 2"/>
          <p:cNvSpPr>
            <a:spLocks noGrp="1"/>
          </p:cNvSpPr>
          <p:nvPr>
            <p:ph type="body" idx="1"/>
          </p:nvPr>
        </p:nvSpPr>
        <p:spPr/>
        <p:txBody>
          <a:bodyPr/>
          <a:lstStyle/>
          <a:p>
            <a:pPr lvl="0"/>
            <a:r>
              <a:rPr lang="en-US" dirty="0" smtClean="0">
                <a:solidFill>
                  <a:srgbClr val="C00000"/>
                </a:solidFill>
              </a:rPr>
              <a:t>GET_D-R </a:t>
            </a:r>
            <a:r>
              <a:rPr lang="en-US" dirty="0">
                <a:solidFill>
                  <a:srgbClr val="C00000"/>
                </a:solidFill>
              </a:rPr>
              <a:t>8.1: </a:t>
            </a:r>
            <a:r>
              <a:rPr lang="en-US" dirty="0"/>
              <a:t>The GET-D system shall be able to process data using 1 TB of data </a:t>
            </a:r>
            <a:r>
              <a:rPr lang="en-US" dirty="0" smtClean="0"/>
              <a:t>storage</a:t>
            </a:r>
          </a:p>
          <a:p>
            <a:pPr lvl="0"/>
            <a:endParaRPr lang="en-US" dirty="0"/>
          </a:p>
          <a:p>
            <a:pPr lvl="0"/>
            <a:r>
              <a:rPr lang="en-US" dirty="0" smtClean="0">
                <a:solidFill>
                  <a:srgbClr val="C00000"/>
                </a:solidFill>
              </a:rPr>
              <a:t>GET_D-R </a:t>
            </a:r>
            <a:r>
              <a:rPr lang="en-US" dirty="0">
                <a:solidFill>
                  <a:srgbClr val="C00000"/>
                </a:solidFill>
              </a:rPr>
              <a:t>8.2: </a:t>
            </a:r>
            <a:r>
              <a:rPr lang="en-US" dirty="0"/>
              <a:t>The GET-D system shall be able to process data using 4 GB of </a:t>
            </a:r>
            <a:r>
              <a:rPr lang="en-US" dirty="0" smtClean="0"/>
              <a:t>RAM</a:t>
            </a:r>
          </a:p>
          <a:p>
            <a:pPr lvl="0"/>
            <a:endParaRPr lang="en-US" dirty="0" smtClean="0"/>
          </a:p>
          <a:p>
            <a:r>
              <a:rPr lang="en-US" dirty="0" smtClean="0">
                <a:solidFill>
                  <a:srgbClr val="C00000"/>
                </a:solidFill>
              </a:rPr>
              <a:t>GET_D-R 8.3: </a:t>
            </a:r>
            <a:r>
              <a:rPr lang="en-US" dirty="0" smtClean="0"/>
              <a:t>The GET-D system shall be able to operate on </a:t>
            </a:r>
            <a:r>
              <a:rPr lang="en-US" dirty="0" err="1" smtClean="0"/>
              <a:t>VMWare</a:t>
            </a:r>
            <a:r>
              <a:rPr lang="en-US" dirty="0" smtClean="0"/>
              <a:t> Linux</a:t>
            </a:r>
          </a:p>
          <a:p>
            <a:pPr lvl="0"/>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Requirement </a:t>
            </a:r>
            <a:r>
              <a:rPr lang="en-US" dirty="0" smtClean="0"/>
              <a:t>8.0</a:t>
            </a:r>
            <a:endParaRPr lang="en-US" dirty="0"/>
          </a:p>
        </p:txBody>
      </p:sp>
      <p:sp>
        <p:nvSpPr>
          <p:cNvPr id="3" name="Text Placeholder 2"/>
          <p:cNvSpPr>
            <a:spLocks noGrp="1"/>
          </p:cNvSpPr>
          <p:nvPr>
            <p:ph type="body" idx="1"/>
          </p:nvPr>
        </p:nvSpPr>
        <p:spPr/>
        <p:txBody>
          <a:bodyPr>
            <a:normAutofit/>
          </a:bodyPr>
          <a:lstStyle/>
          <a:p>
            <a:pPr lvl="0"/>
            <a:r>
              <a:rPr lang="en-US" dirty="0" smtClean="0">
                <a:solidFill>
                  <a:srgbClr val="C00000"/>
                </a:solidFill>
              </a:rPr>
              <a:t>GET_D-R 8.4: </a:t>
            </a:r>
            <a:r>
              <a:rPr lang="en-US" dirty="0" smtClean="0"/>
              <a:t>The GET-D system shall be able to process using C, </a:t>
            </a:r>
            <a:r>
              <a:rPr lang="en-US" dirty="0" err="1" smtClean="0"/>
              <a:t>gcc</a:t>
            </a:r>
            <a:r>
              <a:rPr lang="en-US" dirty="0" smtClean="0"/>
              <a:t>, g95 and </a:t>
            </a:r>
            <a:r>
              <a:rPr lang="en-US" dirty="0" err="1" smtClean="0"/>
              <a:t>gfortran</a:t>
            </a:r>
            <a:r>
              <a:rPr lang="en-US" dirty="0" smtClean="0"/>
              <a:t> compilers</a:t>
            </a:r>
          </a:p>
          <a:p>
            <a:pPr lvl="1"/>
            <a:r>
              <a:rPr lang="en-US" dirty="0" smtClean="0"/>
              <a:t>Needed for the code</a:t>
            </a:r>
          </a:p>
          <a:p>
            <a:pPr lvl="1"/>
            <a:endParaRPr lang="en-US" dirty="0" smtClean="0"/>
          </a:p>
          <a:p>
            <a:pPr lvl="0"/>
            <a:r>
              <a:rPr lang="en-US" dirty="0" smtClean="0">
                <a:solidFill>
                  <a:srgbClr val="C00000"/>
                </a:solidFill>
              </a:rPr>
              <a:t>GET_D-R 8.5: </a:t>
            </a:r>
            <a:r>
              <a:rPr lang="en-US" dirty="0" smtClean="0"/>
              <a:t>The GET-D system shall be able to process using C, MATLAB, and HDF 4.2 libraries</a:t>
            </a:r>
          </a:p>
          <a:p>
            <a:pPr lvl="1"/>
            <a:r>
              <a:rPr lang="en-US" dirty="0" smtClean="0"/>
              <a:t>Needed for running the code</a:t>
            </a:r>
          </a:p>
          <a:p>
            <a:pPr lvl="1"/>
            <a:endParaRPr lang="en-US" dirty="0" smtClean="0"/>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Requirement </a:t>
            </a:r>
            <a:r>
              <a:rPr lang="en-US" dirty="0" smtClean="0"/>
              <a:t>8.0</a:t>
            </a:r>
            <a:endParaRPr lang="en-US" dirty="0"/>
          </a:p>
        </p:txBody>
      </p:sp>
      <p:sp>
        <p:nvSpPr>
          <p:cNvPr id="3" name="Text Placeholder 2"/>
          <p:cNvSpPr>
            <a:spLocks noGrp="1"/>
          </p:cNvSpPr>
          <p:nvPr>
            <p:ph type="body" idx="1"/>
          </p:nvPr>
        </p:nvSpPr>
        <p:spPr/>
        <p:txBody>
          <a:bodyPr/>
          <a:lstStyle/>
          <a:p>
            <a:pPr lvl="0"/>
            <a:r>
              <a:rPr lang="en-US" dirty="0" smtClean="0">
                <a:solidFill>
                  <a:srgbClr val="C00000"/>
                </a:solidFill>
              </a:rPr>
              <a:t>GET_D-R 8.6: </a:t>
            </a:r>
            <a:r>
              <a:rPr lang="en-US" dirty="0" smtClean="0"/>
              <a:t>The GET-D system shall be able to process using Perl, IDL, bash shell, and C shell</a:t>
            </a:r>
          </a:p>
          <a:p>
            <a:pPr lvl="1"/>
            <a:r>
              <a:rPr lang="en-US" dirty="0" smtClean="0"/>
              <a:t>Needed for running the code</a:t>
            </a:r>
          </a:p>
          <a:p>
            <a:pPr lvl="0"/>
            <a:endParaRPr lang="en-US" dirty="0" smtClean="0">
              <a:solidFill>
                <a:srgbClr val="C00000"/>
              </a:solidFill>
            </a:endParaRPr>
          </a:p>
          <a:p>
            <a:pPr lvl="0"/>
            <a:r>
              <a:rPr lang="en-US" dirty="0" smtClean="0">
                <a:solidFill>
                  <a:srgbClr val="C00000"/>
                </a:solidFill>
              </a:rPr>
              <a:t>GET_D-R 8.7: </a:t>
            </a:r>
            <a:r>
              <a:rPr lang="en-US" dirty="0" smtClean="0"/>
              <a:t>The GET-D system shall be able to process using GRADS</a:t>
            </a:r>
          </a:p>
          <a:p>
            <a:pPr lvl="1"/>
            <a:r>
              <a:rPr lang="en-US" dirty="0" smtClean="0"/>
              <a:t>Needed for </a:t>
            </a:r>
            <a:r>
              <a:rPr lang="en-US" dirty="0" err="1" smtClean="0"/>
              <a:t>postprocessing</a:t>
            </a:r>
            <a:endParaRPr lang="en-US" dirty="0" smtClean="0"/>
          </a:p>
          <a:p>
            <a:pPr lvl="1"/>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9</a:t>
            </a:r>
          </a:p>
        </p:txBody>
      </p:sp>
      <p:sp>
        <p:nvSpPr>
          <p:cNvPr id="3" name="Text Placeholder 2"/>
          <p:cNvSpPr>
            <a:spLocks noGrp="1"/>
          </p:cNvSpPr>
          <p:nvPr>
            <p:ph type="body" idx="1"/>
          </p:nvPr>
        </p:nvSpPr>
        <p:spPr/>
        <p:txBody>
          <a:bodyPr/>
          <a:lstStyle/>
          <a:p>
            <a:pPr lvl="0"/>
            <a:r>
              <a:rPr lang="en-US" b="1" dirty="0" smtClean="0">
                <a:solidFill>
                  <a:srgbClr val="6600CC"/>
                </a:solidFill>
              </a:rPr>
              <a:t>GET_D-R </a:t>
            </a:r>
            <a:r>
              <a:rPr lang="en-US" b="1" dirty="0">
                <a:solidFill>
                  <a:srgbClr val="6600CC"/>
                </a:solidFill>
              </a:rPr>
              <a:t>9: The GET-D </a:t>
            </a:r>
            <a:r>
              <a:rPr lang="en-US" b="1" dirty="0" smtClean="0">
                <a:solidFill>
                  <a:srgbClr val="6600CC"/>
                </a:solidFill>
              </a:rPr>
              <a:t>pre-operational system shall be </a:t>
            </a:r>
            <a:r>
              <a:rPr lang="en-US" b="1" dirty="0">
                <a:solidFill>
                  <a:srgbClr val="6600CC"/>
                </a:solidFill>
              </a:rPr>
              <a:t>delivered to OSPO for integration into their operational </a:t>
            </a:r>
            <a:r>
              <a:rPr lang="en-US" b="1" dirty="0" smtClean="0">
                <a:solidFill>
                  <a:srgbClr val="6600CC"/>
                </a:solidFill>
              </a:rPr>
              <a:t>system as a Delivered Algorithm Package (DAP). </a:t>
            </a:r>
            <a:endParaRPr lang="en-US" b="1" dirty="0">
              <a:solidFill>
                <a:srgbClr val="6600CC"/>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9.0</a:t>
            </a:r>
          </a:p>
        </p:txBody>
      </p:sp>
      <p:sp>
        <p:nvSpPr>
          <p:cNvPr id="3" name="Text Placeholder 2"/>
          <p:cNvSpPr>
            <a:spLocks noGrp="1"/>
          </p:cNvSpPr>
          <p:nvPr>
            <p:ph type="body" idx="1"/>
          </p:nvPr>
        </p:nvSpPr>
        <p:spPr/>
        <p:txBody>
          <a:bodyPr/>
          <a:lstStyle/>
          <a:p>
            <a:pPr lvl="0"/>
            <a:r>
              <a:rPr lang="en-US" dirty="0" smtClean="0">
                <a:solidFill>
                  <a:srgbClr val="C00000"/>
                </a:solidFill>
              </a:rPr>
              <a:t>GET_D-R 9.1</a:t>
            </a:r>
            <a:r>
              <a:rPr lang="en-US" dirty="0">
                <a:solidFill>
                  <a:srgbClr val="C00000"/>
                </a:solidFill>
              </a:rPr>
              <a:t>: </a:t>
            </a:r>
            <a:r>
              <a:rPr lang="en-US" dirty="0"/>
              <a:t>The DAP shall contain </a:t>
            </a:r>
            <a:r>
              <a:rPr lang="en-US" dirty="0" smtClean="0"/>
              <a:t>science </a:t>
            </a:r>
            <a:r>
              <a:rPr lang="en-US" dirty="0"/>
              <a:t>algorithm source code, including make files and scripts</a:t>
            </a:r>
            <a:r>
              <a:rPr lang="en-US" dirty="0" smtClean="0"/>
              <a:t>.</a:t>
            </a:r>
          </a:p>
          <a:p>
            <a:pPr lvl="0"/>
            <a:endParaRPr lang="en-US" dirty="0" smtClean="0"/>
          </a:p>
          <a:p>
            <a:r>
              <a:rPr lang="en-US" dirty="0" smtClean="0">
                <a:solidFill>
                  <a:srgbClr val="C00000"/>
                </a:solidFill>
              </a:rPr>
              <a:t>GET_D-R 9.2: </a:t>
            </a:r>
            <a:r>
              <a:rPr lang="en-US" dirty="0" smtClean="0"/>
              <a:t>The DAP shall contain test plans, test description, test procedures, and detailed performance testing results.</a:t>
            </a:r>
          </a:p>
          <a:p>
            <a:pPr lvl="0"/>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Requirement 9.0</a:t>
            </a:r>
          </a:p>
        </p:txBody>
      </p:sp>
      <p:sp>
        <p:nvSpPr>
          <p:cNvPr id="3" name="Text Placeholder 2"/>
          <p:cNvSpPr>
            <a:spLocks noGrp="1"/>
          </p:cNvSpPr>
          <p:nvPr>
            <p:ph type="body" idx="1"/>
          </p:nvPr>
        </p:nvSpPr>
        <p:spPr/>
        <p:txBody>
          <a:bodyPr/>
          <a:lstStyle/>
          <a:p>
            <a:pPr lvl="0"/>
            <a:r>
              <a:rPr lang="en-US" dirty="0" smtClean="0">
                <a:solidFill>
                  <a:srgbClr val="C00000"/>
                </a:solidFill>
              </a:rPr>
              <a:t>GET_D-R 9.3</a:t>
            </a:r>
            <a:r>
              <a:rPr lang="en-US" dirty="0">
                <a:solidFill>
                  <a:srgbClr val="C00000"/>
                </a:solidFill>
              </a:rPr>
              <a:t>: </a:t>
            </a:r>
            <a:r>
              <a:rPr lang="en-US" dirty="0"/>
              <a:t>The DAP shall contain </a:t>
            </a:r>
            <a:r>
              <a:rPr lang="en-US" dirty="0" smtClean="0"/>
              <a:t>test </a:t>
            </a:r>
            <a:r>
              <a:rPr lang="en-US" dirty="0"/>
              <a:t>input data, temporary files, and expected output data</a:t>
            </a:r>
            <a:r>
              <a:rPr lang="en-US" dirty="0" smtClean="0"/>
              <a:t>.</a:t>
            </a:r>
          </a:p>
          <a:p>
            <a:pPr lvl="0"/>
            <a:endParaRPr lang="en-US" dirty="0" smtClean="0"/>
          </a:p>
          <a:p>
            <a:r>
              <a:rPr lang="en-US" dirty="0" smtClean="0">
                <a:solidFill>
                  <a:srgbClr val="C00000"/>
                </a:solidFill>
              </a:rPr>
              <a:t>GET_D-R 9.4: </a:t>
            </a:r>
            <a:r>
              <a:rPr lang="en-US" dirty="0" smtClean="0"/>
              <a:t>The DAP shall contain coefficient files and/or look-up tables.</a:t>
            </a:r>
          </a:p>
          <a:p>
            <a:endParaRPr lang="en-US" dirty="0" smtClean="0"/>
          </a:p>
          <a:p>
            <a:pPr lvl="0"/>
            <a:r>
              <a:rPr lang="en-US" dirty="0" smtClean="0">
                <a:solidFill>
                  <a:srgbClr val="C00000"/>
                </a:solidFill>
              </a:rPr>
              <a:t>GET_D-R 9.5: </a:t>
            </a:r>
            <a:r>
              <a:rPr lang="en-US" dirty="0" smtClean="0"/>
              <a:t>The DAP shall contain quality monitoring information (quality flags, quality flag values).</a:t>
            </a:r>
          </a:p>
          <a:p>
            <a:endParaRPr lang="en-US" dirty="0" smtClean="0"/>
          </a:p>
          <a:p>
            <a:pPr lvl="0"/>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Requirement 9.0</a:t>
            </a:r>
            <a:endParaRPr lang="en-US" dirty="0"/>
          </a:p>
        </p:txBody>
      </p:sp>
      <p:sp>
        <p:nvSpPr>
          <p:cNvPr id="3" name="Text Placeholder 2"/>
          <p:cNvSpPr>
            <a:spLocks noGrp="1"/>
          </p:cNvSpPr>
          <p:nvPr>
            <p:ph type="body" idx="1"/>
          </p:nvPr>
        </p:nvSpPr>
        <p:spPr/>
        <p:txBody>
          <a:bodyPr>
            <a:normAutofit lnSpcReduction="10000"/>
          </a:bodyPr>
          <a:lstStyle/>
          <a:p>
            <a:pPr lvl="0"/>
            <a:r>
              <a:rPr lang="en-US" dirty="0" smtClean="0">
                <a:solidFill>
                  <a:srgbClr val="C00000"/>
                </a:solidFill>
              </a:rPr>
              <a:t>GET_D_R 9.6: </a:t>
            </a:r>
            <a:r>
              <a:rPr lang="en-US" dirty="0" smtClean="0"/>
              <a:t>The DAP shall contain production rule-set definitions.</a:t>
            </a:r>
          </a:p>
          <a:p>
            <a:pPr lvl="0"/>
            <a:endParaRPr lang="en-US" dirty="0" smtClean="0">
              <a:solidFill>
                <a:srgbClr val="C00000"/>
              </a:solidFill>
            </a:endParaRPr>
          </a:p>
          <a:p>
            <a:pPr lvl="0"/>
            <a:r>
              <a:rPr lang="en-US" dirty="0" smtClean="0">
                <a:solidFill>
                  <a:srgbClr val="C00000"/>
                </a:solidFill>
              </a:rPr>
              <a:t>GET_D_R 9.7: </a:t>
            </a:r>
            <a:r>
              <a:rPr lang="en-US" dirty="0" smtClean="0"/>
              <a:t>The DAP shall contain product file specifications -- layout, content, and size.</a:t>
            </a:r>
          </a:p>
          <a:p>
            <a:pPr lvl="0"/>
            <a:endParaRPr lang="en-US" dirty="0" smtClean="0">
              <a:solidFill>
                <a:srgbClr val="C00000"/>
              </a:solidFill>
            </a:endParaRPr>
          </a:p>
          <a:p>
            <a:pPr lvl="0"/>
            <a:r>
              <a:rPr lang="en-US" dirty="0" smtClean="0">
                <a:solidFill>
                  <a:srgbClr val="C00000"/>
                </a:solidFill>
              </a:rPr>
              <a:t>GET_D_R 9.8:</a:t>
            </a:r>
            <a:r>
              <a:rPr lang="en-US" b="1" dirty="0" smtClean="0"/>
              <a:t> </a:t>
            </a:r>
            <a:r>
              <a:rPr lang="en-US" dirty="0" smtClean="0"/>
              <a:t>The DAP shall contain data flow diagrams.</a:t>
            </a:r>
          </a:p>
          <a:p>
            <a:pPr lvl="0"/>
            <a:endParaRPr lang="en-US" dirty="0" smtClean="0">
              <a:solidFill>
                <a:srgbClr val="C00000"/>
              </a:solidFill>
            </a:endParaRPr>
          </a:p>
          <a:p>
            <a:pPr lvl="0"/>
            <a:r>
              <a:rPr lang="en-US" dirty="0" smtClean="0">
                <a:solidFill>
                  <a:srgbClr val="C00000"/>
                </a:solidFill>
              </a:rPr>
              <a:t>GET_D_R 9.9:</a:t>
            </a:r>
            <a:r>
              <a:rPr lang="en-US" b="1" dirty="0" smtClean="0"/>
              <a:t> </a:t>
            </a:r>
            <a:r>
              <a:rPr lang="en-US" dirty="0" smtClean="0"/>
              <a:t>The DAP shall contain list of exit codes and their associated messages.</a:t>
            </a:r>
          </a:p>
          <a:p>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9.0</a:t>
            </a:r>
          </a:p>
        </p:txBody>
      </p:sp>
      <p:sp>
        <p:nvSpPr>
          <p:cNvPr id="3" name="Text Placeholder 2"/>
          <p:cNvSpPr>
            <a:spLocks noGrp="1"/>
          </p:cNvSpPr>
          <p:nvPr>
            <p:ph type="body" idx="1"/>
          </p:nvPr>
        </p:nvSpPr>
        <p:spPr/>
        <p:txBody>
          <a:bodyPr/>
          <a:lstStyle/>
          <a:p>
            <a:pPr lvl="0"/>
            <a:r>
              <a:rPr lang="en-US" dirty="0" smtClean="0">
                <a:solidFill>
                  <a:srgbClr val="C00000"/>
                </a:solidFill>
              </a:rPr>
              <a:t>GET_D-R 9.10</a:t>
            </a:r>
            <a:r>
              <a:rPr lang="en-US" dirty="0" smtClean="0"/>
              <a:t>: The DAP shall contain list of expected compiler warnings.</a:t>
            </a:r>
          </a:p>
          <a:p>
            <a:pPr lvl="0"/>
            <a:endParaRPr lang="en-US" dirty="0" smtClean="0"/>
          </a:p>
          <a:p>
            <a:r>
              <a:rPr lang="en-US" dirty="0" smtClean="0">
                <a:solidFill>
                  <a:srgbClr val="C00000"/>
                </a:solidFill>
              </a:rPr>
              <a:t>GET_D-R 9.11</a:t>
            </a:r>
            <a:r>
              <a:rPr lang="en-US" dirty="0" smtClean="0"/>
              <a:t>: The DAP shall contain estimates of resources required for execution.</a:t>
            </a:r>
          </a:p>
          <a:p>
            <a:endParaRPr lang="en-US" dirty="0" smtClean="0"/>
          </a:p>
          <a:p>
            <a:pPr lvl="0"/>
            <a:r>
              <a:rPr lang="en-US" dirty="0" smtClean="0">
                <a:solidFill>
                  <a:srgbClr val="C00000"/>
                </a:solidFill>
              </a:rPr>
              <a:t>GET_D-R 9.12</a:t>
            </a:r>
            <a:r>
              <a:rPr lang="en-US" dirty="0" smtClean="0"/>
              <a:t>: The DAP shall contain Algorithm Theoretical Basis Documents (ATBDs) or reference to where the ATBDs can be obtained.</a:t>
            </a:r>
          </a:p>
          <a:p>
            <a:endParaRPr lang="en-US" dirty="0" smtClean="0"/>
          </a:p>
          <a:p>
            <a:pPr lvl="0"/>
            <a:endParaRPr lang="en-US" dirty="0" smtClean="0"/>
          </a:p>
          <a:p>
            <a:pPr lvl="0"/>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9.0</a:t>
            </a:r>
          </a:p>
        </p:txBody>
      </p:sp>
      <p:sp>
        <p:nvSpPr>
          <p:cNvPr id="3" name="Text Placeholder 2"/>
          <p:cNvSpPr>
            <a:spLocks noGrp="1"/>
          </p:cNvSpPr>
          <p:nvPr>
            <p:ph type="body" idx="1"/>
          </p:nvPr>
        </p:nvSpPr>
        <p:spPr/>
        <p:txBody>
          <a:bodyPr/>
          <a:lstStyle/>
          <a:p>
            <a:pPr lvl="0"/>
            <a:r>
              <a:rPr lang="en-US" dirty="0" smtClean="0">
                <a:solidFill>
                  <a:srgbClr val="C00000"/>
                </a:solidFill>
              </a:rPr>
              <a:t>GET_D-R 9.13</a:t>
            </a:r>
            <a:r>
              <a:rPr lang="en-US" dirty="0">
                <a:solidFill>
                  <a:srgbClr val="C00000"/>
                </a:solidFill>
              </a:rPr>
              <a:t>: </a:t>
            </a:r>
            <a:r>
              <a:rPr lang="en-US" dirty="0"/>
              <a:t>The DAP shall contain Delivery Memo</a:t>
            </a:r>
            <a:r>
              <a:rPr lang="en-US" dirty="0" smtClean="0"/>
              <a:t>.</a:t>
            </a:r>
          </a:p>
          <a:p>
            <a:pPr lvl="0"/>
            <a:endParaRPr lang="en-US" dirty="0" smtClean="0"/>
          </a:p>
          <a:p>
            <a:r>
              <a:rPr lang="en-US" dirty="0" smtClean="0">
                <a:solidFill>
                  <a:srgbClr val="C00000"/>
                </a:solidFill>
              </a:rPr>
              <a:t>GET_D-R 9.13.1</a:t>
            </a:r>
            <a:r>
              <a:rPr lang="en-US" dirty="0" smtClean="0"/>
              <a:t>: The delivery memo shall include the point(s) of contact for questions specific to the algorithm (include name, telephone, and e-mail address). At a minimum, include algorithm developer and PAL.</a:t>
            </a:r>
          </a:p>
          <a:p>
            <a:pPr lvl="0"/>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9.0</a:t>
            </a:r>
          </a:p>
        </p:txBody>
      </p:sp>
      <p:sp>
        <p:nvSpPr>
          <p:cNvPr id="3" name="Text Placeholder 2"/>
          <p:cNvSpPr>
            <a:spLocks noGrp="1"/>
          </p:cNvSpPr>
          <p:nvPr>
            <p:ph type="body" idx="1"/>
          </p:nvPr>
        </p:nvSpPr>
        <p:spPr/>
        <p:txBody>
          <a:bodyPr/>
          <a:lstStyle/>
          <a:p>
            <a:pPr lvl="0"/>
            <a:r>
              <a:rPr lang="en-US" dirty="0" smtClean="0">
                <a:solidFill>
                  <a:srgbClr val="C00000"/>
                </a:solidFill>
              </a:rPr>
              <a:t>GET_D-R 9.13.2</a:t>
            </a:r>
            <a:r>
              <a:rPr lang="en-US" dirty="0">
                <a:solidFill>
                  <a:srgbClr val="C00000"/>
                </a:solidFill>
              </a:rPr>
              <a:t>: </a:t>
            </a:r>
            <a:r>
              <a:rPr lang="en-US" dirty="0"/>
              <a:t>The delivery memo shall include the list of delivery </a:t>
            </a:r>
            <a:r>
              <a:rPr lang="en-US" dirty="0" smtClean="0"/>
              <a:t>contents.</a:t>
            </a:r>
          </a:p>
          <a:p>
            <a:pPr lvl="0"/>
            <a:endParaRPr lang="en-US" dirty="0" smtClean="0"/>
          </a:p>
          <a:p>
            <a:r>
              <a:rPr lang="en-US" dirty="0" smtClean="0">
                <a:solidFill>
                  <a:srgbClr val="C00000"/>
                </a:solidFill>
              </a:rPr>
              <a:t>GET_D-R 9.13.3: </a:t>
            </a:r>
            <a:r>
              <a:rPr lang="en-US" dirty="0" smtClean="0"/>
              <a:t>The delivery memo shall include the purpose of the delivery (e.g. an initial release, modification).</a:t>
            </a:r>
          </a:p>
          <a:p>
            <a:endParaRPr lang="en-US" dirty="0" smtClean="0"/>
          </a:p>
          <a:p>
            <a:pPr lvl="0"/>
            <a:r>
              <a:rPr lang="en-US" dirty="0" smtClean="0">
                <a:solidFill>
                  <a:srgbClr val="C00000"/>
                </a:solidFill>
              </a:rPr>
              <a:t>GET_D-R 9.13.4: </a:t>
            </a:r>
            <a:r>
              <a:rPr lang="en-US" dirty="0" smtClean="0"/>
              <a:t>The delivery memo shall include the description of significant changed from previous version, if any.</a:t>
            </a:r>
          </a:p>
          <a:p>
            <a:endParaRPr lang="en-US" dirty="0" smtClean="0"/>
          </a:p>
          <a:p>
            <a:pPr lvl="0"/>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685800"/>
          </a:xfrm>
        </p:spPr>
        <p:txBody>
          <a:bodyPr>
            <a:noAutofit/>
          </a:bodyPr>
          <a:lstStyle/>
          <a:p>
            <a:r>
              <a:rPr lang="en-US" sz="4000" dirty="0" smtClean="0"/>
              <a:t>Objectives</a:t>
            </a:r>
            <a:endParaRPr lang="en-US" sz="4000" dirty="0"/>
          </a:p>
        </p:txBody>
      </p:sp>
      <p:sp>
        <p:nvSpPr>
          <p:cNvPr id="3" name="Content Placeholder 2"/>
          <p:cNvSpPr>
            <a:spLocks noGrp="1"/>
          </p:cNvSpPr>
          <p:nvPr>
            <p:ph idx="1"/>
          </p:nvPr>
        </p:nvSpPr>
        <p:spPr>
          <a:xfrm>
            <a:off x="304800" y="1143000"/>
            <a:ext cx="8534400" cy="5181600"/>
          </a:xfrm>
        </p:spPr>
        <p:txBody>
          <a:bodyPr>
            <a:noAutofit/>
          </a:bodyPr>
          <a:lstStyle/>
          <a:p>
            <a:pPr>
              <a:spcAft>
                <a:spcPts val="600"/>
              </a:spcAft>
            </a:pPr>
            <a:r>
              <a:rPr lang="en-US" sz="2600" dirty="0" smtClean="0"/>
              <a:t>ET and drought maps generated from the Atmosphere-Land Exchange Inversion model (ALEXI) for NCEP/NIDIS/USDA users</a:t>
            </a:r>
          </a:p>
          <a:p>
            <a:pPr>
              <a:spcAft>
                <a:spcPts val="600"/>
              </a:spcAft>
            </a:pPr>
            <a:r>
              <a:rPr lang="en-US" sz="2600" dirty="0" smtClean="0"/>
              <a:t>The products are estimated from the brightness temperature (BT) of the GOES East and West Imagers</a:t>
            </a:r>
          </a:p>
          <a:p>
            <a:pPr>
              <a:spcAft>
                <a:spcPts val="600"/>
              </a:spcAft>
            </a:pPr>
            <a:r>
              <a:rPr lang="en-US" sz="2600" dirty="0" smtClean="0"/>
              <a:t>Coverage and resolution: North America at a spatial resolution of 10 km</a:t>
            </a:r>
          </a:p>
          <a:p>
            <a:pPr>
              <a:spcAft>
                <a:spcPts val="600"/>
              </a:spcAft>
            </a:pPr>
            <a:r>
              <a:rPr lang="en-US" sz="2600" dirty="0" smtClean="0"/>
              <a:t>ET product: Daily, over clear-sky pixels </a:t>
            </a:r>
          </a:p>
          <a:p>
            <a:pPr>
              <a:spcAft>
                <a:spcPts val="600"/>
              </a:spcAft>
            </a:pPr>
            <a:r>
              <a:rPr lang="en-US" sz="2600" dirty="0" smtClean="0"/>
              <a:t>Drought product:  2, 4, 8, 12-week composites updated daily</a:t>
            </a:r>
          </a:p>
          <a:p>
            <a:pPr>
              <a:spcAft>
                <a:spcPts val="600"/>
              </a:spcAft>
            </a:pPr>
            <a:r>
              <a:rPr lang="en-US" sz="2600" dirty="0" smtClean="0"/>
              <a:t>Output format: GRIB2, </a:t>
            </a:r>
            <a:r>
              <a:rPr lang="en-US" sz="2600" dirty="0" err="1" smtClean="0"/>
              <a:t>NetCDF</a:t>
            </a:r>
            <a:r>
              <a:rPr lang="en-US" sz="2600" dirty="0" smtClean="0"/>
              <a:t> and PNG</a:t>
            </a:r>
            <a:endParaRPr lang="en-US" sz="26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9.0</a:t>
            </a:r>
          </a:p>
        </p:txBody>
      </p:sp>
      <p:sp>
        <p:nvSpPr>
          <p:cNvPr id="3" name="Text Placeholder 2"/>
          <p:cNvSpPr>
            <a:spLocks noGrp="1"/>
          </p:cNvSpPr>
          <p:nvPr>
            <p:ph type="body" idx="1"/>
          </p:nvPr>
        </p:nvSpPr>
        <p:spPr/>
        <p:txBody>
          <a:bodyPr/>
          <a:lstStyle/>
          <a:p>
            <a:pPr lvl="0"/>
            <a:r>
              <a:rPr lang="en-US" dirty="0" smtClean="0">
                <a:solidFill>
                  <a:srgbClr val="C00000"/>
                </a:solidFill>
              </a:rPr>
              <a:t>GET_D-R 9.13.5</a:t>
            </a:r>
            <a:r>
              <a:rPr lang="en-US" dirty="0">
                <a:solidFill>
                  <a:srgbClr val="C00000"/>
                </a:solidFill>
              </a:rPr>
              <a:t>: </a:t>
            </a:r>
            <a:r>
              <a:rPr lang="en-US" dirty="0"/>
              <a:t>The delivery memo shall include the description of problem(s) resolved, if any, and method of resolution</a:t>
            </a:r>
            <a:r>
              <a:rPr lang="en-US" dirty="0" smtClean="0"/>
              <a:t>.</a:t>
            </a:r>
          </a:p>
          <a:p>
            <a:pPr lvl="0"/>
            <a:endParaRPr lang="en-US" dirty="0" smtClean="0"/>
          </a:p>
          <a:p>
            <a:r>
              <a:rPr lang="en-US" dirty="0" smtClean="0">
                <a:solidFill>
                  <a:srgbClr val="C00000"/>
                </a:solidFill>
              </a:rPr>
              <a:t>GET_D-R 9.13.6: </a:t>
            </a:r>
            <a:r>
              <a:rPr lang="en-US" dirty="0" smtClean="0"/>
              <a:t>The delivery memo shall include the list of documents updated/added/superseded, if any.</a:t>
            </a:r>
          </a:p>
          <a:p>
            <a:endParaRPr lang="en-US" dirty="0" smtClean="0"/>
          </a:p>
          <a:p>
            <a:pPr lvl="0"/>
            <a:r>
              <a:rPr lang="en-US" dirty="0" smtClean="0">
                <a:solidFill>
                  <a:srgbClr val="C00000"/>
                </a:solidFill>
              </a:rPr>
              <a:t>GET_D-R 9.13.7: </a:t>
            </a:r>
            <a:r>
              <a:rPr lang="en-US" dirty="0" smtClean="0"/>
              <a:t>The delivery memo shall include the list of known remaining defects.</a:t>
            </a:r>
          </a:p>
          <a:p>
            <a:endParaRPr lang="en-US" dirty="0" smtClean="0"/>
          </a:p>
          <a:p>
            <a:pPr lvl="0"/>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9.0</a:t>
            </a:r>
          </a:p>
        </p:txBody>
      </p:sp>
      <p:sp>
        <p:nvSpPr>
          <p:cNvPr id="3" name="Text Placeholder 2"/>
          <p:cNvSpPr>
            <a:spLocks noGrp="1"/>
          </p:cNvSpPr>
          <p:nvPr>
            <p:ph type="body" idx="1"/>
          </p:nvPr>
        </p:nvSpPr>
        <p:spPr/>
        <p:txBody>
          <a:bodyPr/>
          <a:lstStyle/>
          <a:p>
            <a:pPr lvl="0"/>
            <a:r>
              <a:rPr lang="en-US" dirty="0" smtClean="0">
                <a:solidFill>
                  <a:srgbClr val="C00000"/>
                </a:solidFill>
              </a:rPr>
              <a:t>GET_D-R 9.14</a:t>
            </a:r>
            <a:r>
              <a:rPr lang="en-US" dirty="0">
                <a:solidFill>
                  <a:srgbClr val="C00000"/>
                </a:solidFill>
              </a:rPr>
              <a:t>: </a:t>
            </a:r>
            <a:r>
              <a:rPr lang="en-US" dirty="0"/>
              <a:t>The DAP shall contain README text file</a:t>
            </a:r>
            <a:r>
              <a:rPr lang="en-US" dirty="0" smtClean="0"/>
              <a:t>.</a:t>
            </a:r>
          </a:p>
          <a:p>
            <a:pPr lvl="0"/>
            <a:endParaRPr lang="en-US" dirty="0" smtClean="0"/>
          </a:p>
          <a:p>
            <a:r>
              <a:rPr lang="en-US" dirty="0" smtClean="0">
                <a:solidFill>
                  <a:srgbClr val="C00000"/>
                </a:solidFill>
              </a:rPr>
              <a:t>GET_D-R 9.14.1</a:t>
            </a:r>
            <a:r>
              <a:rPr lang="en-US" dirty="0" smtClean="0"/>
              <a:t>: The README text shall include the DAP version number.</a:t>
            </a:r>
          </a:p>
          <a:p>
            <a:endParaRPr lang="en-US" dirty="0" smtClean="0"/>
          </a:p>
          <a:p>
            <a:pPr lvl="0"/>
            <a:r>
              <a:rPr lang="en-US" dirty="0" smtClean="0">
                <a:solidFill>
                  <a:srgbClr val="C00000"/>
                </a:solidFill>
              </a:rPr>
              <a:t>GET_D-R 9.14.2</a:t>
            </a:r>
            <a:r>
              <a:rPr lang="en-US" dirty="0" smtClean="0"/>
              <a:t>: The README text shall include the location of all required DAP contents.</a:t>
            </a:r>
          </a:p>
          <a:p>
            <a:endParaRPr lang="en-US" dirty="0" smtClean="0"/>
          </a:p>
          <a:p>
            <a:pPr lvl="0"/>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9.0</a:t>
            </a:r>
          </a:p>
        </p:txBody>
      </p:sp>
      <p:sp>
        <p:nvSpPr>
          <p:cNvPr id="3" name="Text Placeholder 2"/>
          <p:cNvSpPr>
            <a:spLocks noGrp="1"/>
          </p:cNvSpPr>
          <p:nvPr>
            <p:ph type="body" idx="1"/>
          </p:nvPr>
        </p:nvSpPr>
        <p:spPr/>
        <p:txBody>
          <a:bodyPr/>
          <a:lstStyle/>
          <a:p>
            <a:pPr lvl="0"/>
            <a:r>
              <a:rPr lang="en-US" dirty="0" smtClean="0">
                <a:solidFill>
                  <a:srgbClr val="C00000"/>
                </a:solidFill>
              </a:rPr>
              <a:t>GET_D-R 9.14.3</a:t>
            </a:r>
            <a:r>
              <a:rPr lang="en-US" dirty="0"/>
              <a:t>: The README text shall include the target configuration for setup (directories and files after setup scripts have been executed). This is understood to be a list of where everything is located once the DAP has been unpacked.  </a:t>
            </a:r>
            <a:endParaRPr lang="en-US" dirty="0" smtClean="0"/>
          </a:p>
          <a:p>
            <a:pPr lvl="0"/>
            <a:endParaRPr lang="en-US" dirty="0" smtClean="0"/>
          </a:p>
          <a:p>
            <a:r>
              <a:rPr lang="en-US" dirty="0" smtClean="0">
                <a:solidFill>
                  <a:srgbClr val="C00000"/>
                </a:solidFill>
              </a:rPr>
              <a:t>GET_D-R 9.14.4</a:t>
            </a:r>
            <a:r>
              <a:rPr lang="en-US" dirty="0" smtClean="0"/>
              <a:t>: The README text shall include the other pertinent information as judged by the algorithm developer(s) (compiler settings, etc.)</a:t>
            </a:r>
          </a:p>
          <a:p>
            <a:pPr lvl="0"/>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10</a:t>
            </a:r>
          </a:p>
        </p:txBody>
      </p:sp>
      <p:sp>
        <p:nvSpPr>
          <p:cNvPr id="3" name="Text Placeholder 2"/>
          <p:cNvSpPr>
            <a:spLocks noGrp="1"/>
          </p:cNvSpPr>
          <p:nvPr>
            <p:ph type="body" idx="1"/>
          </p:nvPr>
        </p:nvSpPr>
        <p:spPr/>
        <p:txBody>
          <a:bodyPr/>
          <a:lstStyle/>
          <a:p>
            <a:pPr lvl="0"/>
            <a:r>
              <a:rPr lang="en-US" b="1" dirty="0" smtClean="0">
                <a:solidFill>
                  <a:srgbClr val="6600CC"/>
                </a:solidFill>
              </a:rPr>
              <a:t>GET_D-R </a:t>
            </a:r>
            <a:r>
              <a:rPr lang="en-US" b="1" dirty="0">
                <a:solidFill>
                  <a:srgbClr val="6600CC"/>
                </a:solidFill>
              </a:rPr>
              <a:t>10: STAR shall deliver GET-D SPSRB documents to OSPO</a:t>
            </a:r>
          </a:p>
          <a:p>
            <a:pPr lvl="1"/>
            <a:r>
              <a:rPr lang="en-US" b="1" dirty="0">
                <a:solidFill>
                  <a:srgbClr val="6600CC"/>
                </a:solidFill>
              </a:rPr>
              <a:t>Driver: This basic requirement is traced to an OSPO need for documentation to support operations, maintenance, and distribution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10.0</a:t>
            </a:r>
          </a:p>
        </p:txBody>
      </p:sp>
      <p:sp>
        <p:nvSpPr>
          <p:cNvPr id="3" name="Text Placeholder 2"/>
          <p:cNvSpPr>
            <a:spLocks noGrp="1"/>
          </p:cNvSpPr>
          <p:nvPr>
            <p:ph type="body" idx="1"/>
          </p:nvPr>
        </p:nvSpPr>
        <p:spPr/>
        <p:txBody>
          <a:bodyPr/>
          <a:lstStyle/>
          <a:p>
            <a:pPr lvl="0"/>
            <a:r>
              <a:rPr lang="en-US" dirty="0" smtClean="0">
                <a:solidFill>
                  <a:srgbClr val="C00000"/>
                </a:solidFill>
              </a:rPr>
              <a:t>GET_D-R </a:t>
            </a:r>
            <a:r>
              <a:rPr lang="en-US" dirty="0">
                <a:solidFill>
                  <a:srgbClr val="C00000"/>
                </a:solidFill>
              </a:rPr>
              <a:t>10.1: </a:t>
            </a:r>
            <a:r>
              <a:rPr lang="en-US" dirty="0"/>
              <a:t>The GET-D document package shall include an Algorithm Theoretical Basis Document (ATBD).</a:t>
            </a:r>
          </a:p>
          <a:p>
            <a:pPr lvl="1"/>
            <a:r>
              <a:rPr lang="en-US" dirty="0"/>
              <a:t>The ATBD will follow SPSRB Version 2 document standards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10.0</a:t>
            </a:r>
          </a:p>
        </p:txBody>
      </p:sp>
      <p:sp>
        <p:nvSpPr>
          <p:cNvPr id="3" name="Text Placeholder 2"/>
          <p:cNvSpPr>
            <a:spLocks noGrp="1"/>
          </p:cNvSpPr>
          <p:nvPr>
            <p:ph type="body" idx="1"/>
          </p:nvPr>
        </p:nvSpPr>
        <p:spPr/>
        <p:txBody>
          <a:bodyPr/>
          <a:lstStyle/>
          <a:p>
            <a:pPr lvl="0"/>
            <a:r>
              <a:rPr lang="en-US" dirty="0" smtClean="0">
                <a:solidFill>
                  <a:srgbClr val="C00000"/>
                </a:solidFill>
              </a:rPr>
              <a:t>GET_D-R </a:t>
            </a:r>
            <a:r>
              <a:rPr lang="en-US" dirty="0">
                <a:solidFill>
                  <a:srgbClr val="C00000"/>
                </a:solidFill>
              </a:rPr>
              <a:t>10.2</a:t>
            </a:r>
            <a:r>
              <a:rPr lang="en-US" dirty="0"/>
              <a:t>: The GET-D document package shall include a System Maintenance Manual (SMM).</a:t>
            </a:r>
          </a:p>
          <a:p>
            <a:pPr lvl="1"/>
            <a:r>
              <a:rPr lang="en-US" dirty="0"/>
              <a:t>The SMM will follow SPSRB Version 2 document </a:t>
            </a:r>
            <a:r>
              <a:rPr lang="en-US" dirty="0" smtClean="0"/>
              <a:t>standards</a:t>
            </a:r>
          </a:p>
          <a:p>
            <a:pPr lvl="1"/>
            <a:endParaRPr lang="en-US" dirty="0"/>
          </a:p>
          <a:p>
            <a:pPr lvl="0"/>
            <a:r>
              <a:rPr lang="en-US" dirty="0" smtClean="0">
                <a:solidFill>
                  <a:srgbClr val="C00000"/>
                </a:solidFill>
              </a:rPr>
              <a:t>GET_D-R </a:t>
            </a:r>
            <a:r>
              <a:rPr lang="en-US" dirty="0">
                <a:solidFill>
                  <a:srgbClr val="C00000"/>
                </a:solidFill>
              </a:rPr>
              <a:t>10.3: </a:t>
            </a:r>
            <a:r>
              <a:rPr lang="en-US" dirty="0"/>
              <a:t>The GET-D document package shall include a External Users Manual (EUM).</a:t>
            </a:r>
          </a:p>
          <a:p>
            <a:pPr lvl="1"/>
            <a:r>
              <a:rPr lang="en-US" dirty="0"/>
              <a:t>The EUM will follow SPSRB Version 2 document standards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Requirement 11</a:t>
            </a:r>
          </a:p>
        </p:txBody>
      </p:sp>
      <p:sp>
        <p:nvSpPr>
          <p:cNvPr id="3" name="Text Placeholder 2"/>
          <p:cNvSpPr>
            <a:spLocks noGrp="1"/>
          </p:cNvSpPr>
          <p:nvPr>
            <p:ph type="body" idx="1"/>
          </p:nvPr>
        </p:nvSpPr>
        <p:spPr/>
        <p:txBody>
          <a:bodyPr/>
          <a:lstStyle/>
          <a:p>
            <a:pPr lvl="0"/>
            <a:r>
              <a:rPr lang="en-US" b="1" dirty="0" smtClean="0">
                <a:solidFill>
                  <a:srgbClr val="6600CC"/>
                </a:solidFill>
              </a:rPr>
              <a:t>GET_D-R </a:t>
            </a:r>
            <a:r>
              <a:rPr lang="en-US" b="1" dirty="0">
                <a:solidFill>
                  <a:srgbClr val="6600CC"/>
                </a:solidFill>
              </a:rPr>
              <a:t>11: The GET-D system shall comply with OSPO Code Review Security check lists</a:t>
            </a:r>
          </a:p>
          <a:p>
            <a:pPr lvl="1"/>
            <a:r>
              <a:rPr lang="en-US" b="1" dirty="0">
                <a:solidFill>
                  <a:srgbClr val="6600CC"/>
                </a:solidFill>
              </a:rPr>
              <a:t>Driver: OSPO code standards and OSPO security requirements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Requirement 11.0</a:t>
            </a:r>
          </a:p>
        </p:txBody>
      </p:sp>
      <p:sp>
        <p:nvSpPr>
          <p:cNvPr id="3" name="Text Placeholder 2"/>
          <p:cNvSpPr>
            <a:spLocks noGrp="1"/>
          </p:cNvSpPr>
          <p:nvPr>
            <p:ph type="body" idx="1"/>
          </p:nvPr>
        </p:nvSpPr>
        <p:spPr/>
        <p:txBody>
          <a:bodyPr>
            <a:normAutofit fontScale="92500" lnSpcReduction="10000"/>
          </a:bodyPr>
          <a:lstStyle/>
          <a:p>
            <a:pPr lvl="0"/>
            <a:r>
              <a:rPr lang="en-US" sz="3000" dirty="0" smtClean="0">
                <a:solidFill>
                  <a:srgbClr val="C00000"/>
                </a:solidFill>
              </a:rPr>
              <a:t>GET_D-R </a:t>
            </a:r>
            <a:r>
              <a:rPr lang="en-US" sz="3000" dirty="0">
                <a:solidFill>
                  <a:srgbClr val="C00000"/>
                </a:solidFill>
              </a:rPr>
              <a:t>11.1</a:t>
            </a:r>
            <a:r>
              <a:rPr lang="en-US" sz="3000" dirty="0"/>
              <a:t>: The GET-D system shall comply with OSPO data integrity check list</a:t>
            </a:r>
            <a:r>
              <a:rPr lang="en-US" sz="3000" dirty="0" smtClean="0"/>
              <a:t>.</a:t>
            </a:r>
          </a:p>
          <a:p>
            <a:pPr lvl="0"/>
            <a:endParaRPr lang="en-US" dirty="0" smtClean="0"/>
          </a:p>
          <a:p>
            <a:pPr lvl="0"/>
            <a:r>
              <a:rPr lang="en-US" sz="3000" dirty="0" smtClean="0">
                <a:solidFill>
                  <a:srgbClr val="C00000"/>
                </a:solidFill>
              </a:rPr>
              <a:t>GET_D-R </a:t>
            </a:r>
            <a:r>
              <a:rPr lang="en-US" sz="3000" dirty="0">
                <a:solidFill>
                  <a:srgbClr val="C00000"/>
                </a:solidFill>
              </a:rPr>
              <a:t>11.2:</a:t>
            </a:r>
            <a:r>
              <a:rPr lang="en-US" sz="3000" dirty="0"/>
              <a:t> The GET-D system shall comply with OSPO development security check list</a:t>
            </a:r>
          </a:p>
          <a:p>
            <a:pPr lvl="1"/>
            <a:r>
              <a:rPr lang="en-US" sz="2600" dirty="0"/>
              <a:t>OSPO development security check list is part of the OSPO Code Review Security check </a:t>
            </a:r>
            <a:r>
              <a:rPr lang="en-US" sz="2600" dirty="0" smtClean="0"/>
              <a:t>lists</a:t>
            </a:r>
          </a:p>
          <a:p>
            <a:pPr lvl="1"/>
            <a:endParaRPr lang="en-US" sz="2600" dirty="0"/>
          </a:p>
          <a:p>
            <a:pPr lvl="0"/>
            <a:r>
              <a:rPr lang="en-US" sz="3000" dirty="0" smtClean="0">
                <a:solidFill>
                  <a:srgbClr val="C00000"/>
                </a:solidFill>
              </a:rPr>
              <a:t>GET_D-R 11.3:</a:t>
            </a:r>
            <a:r>
              <a:rPr lang="en-US" sz="3000" dirty="0" smtClean="0"/>
              <a:t>The GET-D system shall comply with OSPO code check list.</a:t>
            </a:r>
            <a:r>
              <a:rPr lang="en-US" sz="3000" dirty="0"/>
              <a:t> </a:t>
            </a:r>
          </a:p>
          <a:p>
            <a:pPr lvl="1"/>
            <a:r>
              <a:rPr lang="en-US" dirty="0"/>
              <a:t>OSPO code check list is part of the OSPO Code Review Security check lists</a:t>
            </a:r>
          </a:p>
          <a:p>
            <a:pPr lvl="0"/>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GET-D System Requirements – Summary</a:t>
            </a:r>
            <a:endParaRPr lang="en-US" dirty="0"/>
          </a:p>
        </p:txBody>
      </p:sp>
      <p:sp>
        <p:nvSpPr>
          <p:cNvPr id="3" name="Text Placeholder 2"/>
          <p:cNvSpPr>
            <a:spLocks noGrp="1"/>
          </p:cNvSpPr>
          <p:nvPr>
            <p:ph type="body" idx="1"/>
          </p:nvPr>
        </p:nvSpPr>
        <p:spPr/>
        <p:txBody>
          <a:bodyPr/>
          <a:lstStyle/>
          <a:p>
            <a:pPr>
              <a:lnSpc>
                <a:spcPct val="90000"/>
              </a:lnSpc>
              <a:defRPr/>
            </a:pPr>
            <a:r>
              <a:rPr lang="en-US" dirty="0" smtClean="0"/>
              <a:t>The GET-D System Requirements have been established.</a:t>
            </a:r>
          </a:p>
          <a:p>
            <a:pPr>
              <a:lnSpc>
                <a:spcPct val="90000"/>
              </a:lnSpc>
              <a:buFont typeface="Symbol" pitchFamily="18" charset="2"/>
              <a:buNone/>
              <a:defRPr/>
            </a:pPr>
            <a:endParaRPr lang="en-US" dirty="0" smtClean="0"/>
          </a:p>
          <a:p>
            <a:pPr>
              <a:lnSpc>
                <a:spcPct val="90000"/>
              </a:lnSpc>
              <a:defRPr/>
            </a:pPr>
            <a:r>
              <a:rPr lang="en-US" dirty="0" smtClean="0"/>
              <a:t>The Requirements have been documented in the Requirements Allocation Document (RAD).</a:t>
            </a:r>
          </a:p>
          <a:p>
            <a:pPr>
              <a:lnSpc>
                <a:spcPct val="90000"/>
              </a:lnSpc>
              <a:defRPr/>
            </a:pPr>
            <a:endParaRPr lang="en-US" dirty="0" smtClean="0"/>
          </a:p>
          <a:p>
            <a:pPr>
              <a:lnSpc>
                <a:spcPct val="90000"/>
              </a:lnSpc>
              <a:defRPr/>
            </a:pPr>
            <a:r>
              <a:rPr lang="en-US" dirty="0" smtClean="0"/>
              <a:t>The Requirements are traceable to drivers (customer needs or expectations) and other requirements.</a:t>
            </a:r>
          </a:p>
          <a:p>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idx="1"/>
          </p:nvPr>
        </p:nvSpPr>
        <p:spPr>
          <a:xfrm>
            <a:off x="838200" y="2057400"/>
            <a:ext cx="7467600" cy="3733800"/>
          </a:xfrm>
        </p:spPr>
        <p:txBody>
          <a:bodyPr>
            <a:normAutofit lnSpcReduction="10000"/>
          </a:bodyPr>
          <a:lstStyle/>
          <a:p>
            <a:pPr algn="ctr">
              <a:buFont typeface="Symbol" pitchFamily="18" charset="2"/>
              <a:buNone/>
              <a:defRPr/>
            </a:pPr>
            <a:r>
              <a:rPr lang="en-US" sz="4000" b="1" dirty="0" smtClean="0">
                <a:latin typeface="Book Antiqua" pitchFamily="18" charset="0"/>
              </a:rPr>
              <a:t>Section 3 –</a:t>
            </a:r>
          </a:p>
          <a:p>
            <a:pPr algn="ctr">
              <a:buFont typeface="Symbol" pitchFamily="18" charset="2"/>
              <a:buNone/>
              <a:defRPr/>
            </a:pPr>
            <a:r>
              <a:rPr lang="en-US" sz="4000" b="1" dirty="0" smtClean="0">
                <a:latin typeface="Book Antiqua" pitchFamily="18" charset="0"/>
              </a:rPr>
              <a:t>Concept of Operations</a:t>
            </a: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Presented by</a:t>
            </a:r>
            <a:br>
              <a:rPr lang="en-US" b="1" dirty="0" smtClean="0">
                <a:latin typeface="Book Antiqua" pitchFamily="18" charset="0"/>
              </a:rPr>
            </a:br>
            <a:r>
              <a:rPr lang="en-US" b="1" dirty="0" smtClean="0">
                <a:latin typeface="Book Antiqua" pitchFamily="18" charset="0"/>
              </a:rPr>
              <a:t/>
            </a:r>
            <a:br>
              <a:rPr lang="en-US" b="1" dirty="0" smtClean="0">
                <a:latin typeface="Book Antiqua" pitchFamily="18" charset="0"/>
              </a:rPr>
            </a:br>
            <a:r>
              <a:rPr lang="en-US" b="1" dirty="0" err="1" smtClean="0">
                <a:latin typeface="Book Antiqua" pitchFamily="18" charset="0"/>
              </a:rPr>
              <a:t>Hanjun</a:t>
            </a:r>
            <a:r>
              <a:rPr lang="en-US" b="1" dirty="0" smtClean="0">
                <a:latin typeface="Book Antiqua" pitchFamily="18" charset="0"/>
              </a:rPr>
              <a:t> Ding(OSPO)</a:t>
            </a:r>
          </a:p>
          <a:p>
            <a:pPr algn="ctr">
              <a:lnSpc>
                <a:spcPct val="85000"/>
              </a:lnSpc>
              <a:spcBef>
                <a:spcPct val="0"/>
              </a:spcBef>
              <a:buClrTx/>
              <a:buSzTx/>
              <a:buFontTx/>
              <a:buNone/>
              <a:defRPr/>
            </a:pPr>
            <a:r>
              <a:rPr lang="en-US" b="1" dirty="0" smtClean="0">
                <a:latin typeface="Book Antiqua" pitchFamily="18" charset="0"/>
              </a:rPr>
              <a:t>GET-D Development PAL</a:t>
            </a:r>
          </a:p>
        </p:txBody>
      </p:sp>
    </p:spTree>
    <p:extLst>
      <p:ext uri="{BB962C8B-B14F-4D97-AF65-F5344CB8AC3E}">
        <p14:creationId xmlns:p14="http://schemas.microsoft.com/office/powerpoint/2010/main" xmlns="" val="2502381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0962" name="Rectangle 2"/>
          <p:cNvSpPr>
            <a:spLocks noGrp="1" noChangeArrowheads="1"/>
          </p:cNvSpPr>
          <p:nvPr>
            <p:ph type="title"/>
          </p:nvPr>
        </p:nvSpPr>
        <p:spPr>
          <a:xfrm>
            <a:off x="457200" y="0"/>
            <a:ext cx="8229600" cy="838200"/>
          </a:xfrm>
        </p:spPr>
        <p:txBody>
          <a:bodyPr>
            <a:normAutofit/>
          </a:bodyPr>
          <a:lstStyle/>
          <a:p>
            <a:pPr>
              <a:defRPr/>
            </a:pPr>
            <a:r>
              <a:rPr lang="en-US" sz="4000" dirty="0">
                <a:cs typeface="Times New Roman" pitchFamily="18" charset="0"/>
              </a:rPr>
              <a:t>Project Plan</a:t>
            </a:r>
          </a:p>
        </p:txBody>
      </p:sp>
      <p:sp>
        <p:nvSpPr>
          <p:cNvPr id="7080963" name="Rectangle 3"/>
          <p:cNvSpPr>
            <a:spLocks noGrp="1" noChangeArrowheads="1"/>
          </p:cNvSpPr>
          <p:nvPr>
            <p:ph idx="1"/>
          </p:nvPr>
        </p:nvSpPr>
        <p:spPr>
          <a:xfrm>
            <a:off x="609600" y="1524000"/>
            <a:ext cx="7848600" cy="4495800"/>
          </a:xfrm>
        </p:spPr>
        <p:txBody>
          <a:bodyPr>
            <a:normAutofit lnSpcReduction="10000"/>
          </a:bodyPr>
          <a:lstStyle/>
          <a:p>
            <a:pPr>
              <a:defRPr/>
            </a:pPr>
            <a:r>
              <a:rPr lang="en-US" dirty="0"/>
              <a:t>Year 1 – Design and Development (</a:t>
            </a:r>
            <a:r>
              <a:rPr lang="en-US" dirty="0" smtClean="0"/>
              <a:t>2013 </a:t>
            </a:r>
            <a:r>
              <a:rPr lang="en-US" dirty="0"/>
              <a:t>– </a:t>
            </a:r>
            <a:r>
              <a:rPr lang="en-US" dirty="0" smtClean="0"/>
              <a:t>2014)</a:t>
            </a:r>
            <a:endParaRPr lang="en-US" dirty="0"/>
          </a:p>
          <a:p>
            <a:pPr lvl="1">
              <a:defRPr/>
            </a:pPr>
            <a:r>
              <a:rPr lang="en-US" dirty="0" smtClean="0"/>
              <a:t>Develop Requirements Document</a:t>
            </a:r>
          </a:p>
          <a:p>
            <a:pPr lvl="1">
              <a:defRPr/>
            </a:pPr>
            <a:r>
              <a:rPr lang="en-US" dirty="0" smtClean="0"/>
              <a:t>Identify ancillary data for the algorithms</a:t>
            </a:r>
          </a:p>
          <a:p>
            <a:pPr lvl="1">
              <a:defRPr/>
            </a:pPr>
            <a:r>
              <a:rPr lang="en-US" dirty="0" smtClean="0"/>
              <a:t>Software architecture defined</a:t>
            </a:r>
          </a:p>
          <a:p>
            <a:pPr lvl="1">
              <a:defRPr/>
            </a:pPr>
            <a:r>
              <a:rPr lang="en-US" dirty="0" smtClean="0"/>
              <a:t>Algorithm development started</a:t>
            </a:r>
            <a:endParaRPr lang="en-US" dirty="0"/>
          </a:p>
          <a:p>
            <a:pPr lvl="1" eaLnBrk="1" hangingPunct="1">
              <a:defRPr/>
            </a:pPr>
            <a:r>
              <a:rPr lang="en-US" dirty="0" smtClean="0"/>
              <a:t>Unit test planned</a:t>
            </a:r>
          </a:p>
          <a:p>
            <a:pPr lvl="1" eaLnBrk="1" hangingPunct="1">
              <a:defRPr/>
            </a:pPr>
            <a:r>
              <a:rPr lang="en-US" dirty="0" smtClean="0"/>
              <a:t>Conduct CDR</a:t>
            </a:r>
          </a:p>
          <a:p>
            <a:pPr lvl="1" eaLnBrk="1" hangingPunct="1">
              <a:defRPr/>
            </a:pPr>
            <a:r>
              <a:rPr lang="en-US" dirty="0" smtClean="0"/>
              <a:t>System test planned</a:t>
            </a:r>
          </a:p>
          <a:p>
            <a:pPr lvl="1" eaLnBrk="1" hangingPunct="1">
              <a:defRPr/>
            </a:pPr>
            <a:endParaRPr lang="en-US"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81000" y="228600"/>
            <a:ext cx="8001000" cy="685800"/>
          </a:xfrm>
        </p:spPr>
        <p:txBody>
          <a:bodyPr>
            <a:noAutofit/>
          </a:bodyPr>
          <a:lstStyle/>
          <a:p>
            <a:pPr>
              <a:defRPr/>
            </a:pPr>
            <a:r>
              <a:rPr lang="en-US" dirty="0" smtClean="0"/>
              <a:t>Operations Concept - Overview</a:t>
            </a:r>
          </a:p>
        </p:txBody>
      </p:sp>
      <p:sp>
        <p:nvSpPr>
          <p:cNvPr id="10244" name="Rectangle 3"/>
          <p:cNvSpPr>
            <a:spLocks noGrp="1" noChangeArrowheads="1"/>
          </p:cNvSpPr>
          <p:nvPr>
            <p:ph idx="4294967295"/>
          </p:nvPr>
        </p:nvSpPr>
        <p:spPr>
          <a:xfrm>
            <a:off x="228600" y="1341437"/>
            <a:ext cx="8686800" cy="4906963"/>
          </a:xfrm>
        </p:spPr>
        <p:txBody>
          <a:bodyPr>
            <a:noAutofit/>
          </a:bodyPr>
          <a:lstStyle/>
          <a:p>
            <a:pPr marL="91440">
              <a:spcBef>
                <a:spcPts val="1200"/>
              </a:spcBef>
              <a:defRPr/>
            </a:pPr>
            <a:r>
              <a:rPr lang="en-US" sz="2400" dirty="0" smtClean="0">
                <a:ea typeface="ＭＳ Ｐゴシック" pitchFamily="34" charset="-128"/>
              </a:rPr>
              <a:t>Identify intentions of the customers/users of the products</a:t>
            </a:r>
          </a:p>
          <a:p>
            <a:pPr marL="91440">
              <a:spcBef>
                <a:spcPts val="1200"/>
              </a:spcBef>
              <a:defRPr/>
            </a:pPr>
            <a:r>
              <a:rPr lang="en-US" sz="2400" dirty="0" smtClean="0">
                <a:ea typeface="ＭＳ Ｐゴシック" pitchFamily="34" charset="-128"/>
              </a:rPr>
              <a:t>Review the answers to the following questions based on customer/user needs and expectations and production constraints</a:t>
            </a:r>
          </a:p>
          <a:p>
            <a:pPr marL="91440" lvl="1">
              <a:spcBef>
                <a:spcPts val="600"/>
              </a:spcBef>
              <a:defRPr/>
            </a:pPr>
            <a:r>
              <a:rPr lang="en-US" sz="2400" dirty="0" smtClean="0">
                <a:ea typeface="ＭＳ Ｐゴシック" pitchFamily="34" charset="-128"/>
              </a:rPr>
              <a:t>What is the product?</a:t>
            </a:r>
          </a:p>
          <a:p>
            <a:pPr marL="91440" lvl="1">
              <a:spcBef>
                <a:spcPts val="600"/>
              </a:spcBef>
              <a:defRPr/>
            </a:pPr>
            <a:r>
              <a:rPr lang="en-US" sz="2400" dirty="0" smtClean="0">
                <a:ea typeface="ＭＳ Ｐゴシック" pitchFamily="34" charset="-128"/>
              </a:rPr>
              <a:t>Why is this product being produced?</a:t>
            </a:r>
          </a:p>
          <a:p>
            <a:pPr marL="91440" lvl="1">
              <a:spcBef>
                <a:spcPts val="600"/>
              </a:spcBef>
              <a:defRPr/>
            </a:pPr>
            <a:r>
              <a:rPr lang="en-US" sz="2400" dirty="0" smtClean="0">
                <a:ea typeface="ＭＳ Ｐゴシック" pitchFamily="34" charset="-128"/>
              </a:rPr>
              <a:t>How will this product be used?</a:t>
            </a:r>
          </a:p>
          <a:p>
            <a:pPr marL="91440" lvl="1">
              <a:spcBef>
                <a:spcPts val="600"/>
              </a:spcBef>
              <a:defRPr/>
            </a:pPr>
            <a:r>
              <a:rPr lang="en-US" sz="2400" dirty="0" smtClean="0">
                <a:ea typeface="ＭＳ Ｐゴシック" pitchFamily="34" charset="-128"/>
              </a:rPr>
              <a:t>How should this product be produced (operational scenario)?</a:t>
            </a:r>
          </a:p>
          <a:p>
            <a:pPr marL="91440">
              <a:spcBef>
                <a:spcPts val="1200"/>
              </a:spcBef>
              <a:defRPr/>
            </a:pPr>
            <a:r>
              <a:rPr lang="en-US" sz="2400" dirty="0" smtClean="0">
                <a:ea typeface="ＭＳ Ｐゴシック" pitchFamily="34" charset="-128"/>
              </a:rPr>
              <a:t>The operations concept will be refined by the Integrated Product Team (IPT) of </a:t>
            </a:r>
            <a:r>
              <a:rPr lang="en-US" altLang="en-US" sz="2400" dirty="0"/>
              <a:t>GOES Evapotranspiration (ET) and Drought </a:t>
            </a:r>
            <a:r>
              <a:rPr lang="en-US" altLang="en-US" sz="2400" dirty="0" smtClean="0"/>
              <a:t>(</a:t>
            </a:r>
            <a:r>
              <a:rPr lang="en-US" altLang="en-US" sz="2400" dirty="0"/>
              <a:t>GET-D</a:t>
            </a:r>
            <a:r>
              <a:rPr lang="en-US" altLang="en-US" sz="2400" dirty="0" smtClean="0"/>
              <a:t>) Product system</a:t>
            </a:r>
            <a:r>
              <a:rPr lang="en-US" sz="2400" dirty="0" smtClean="0">
                <a:ea typeface="ＭＳ Ｐゴシック" pitchFamily="34" charset="-128"/>
              </a:rPr>
              <a:t>, in consultation with customers/users, as the product solution and design are matured through the design development phase.</a:t>
            </a:r>
          </a:p>
        </p:txBody>
      </p:sp>
    </p:spTree>
    <p:extLst>
      <p:ext uri="{BB962C8B-B14F-4D97-AF65-F5344CB8AC3E}">
        <p14:creationId xmlns:p14="http://schemas.microsoft.com/office/powerpoint/2010/main" xmlns="" val="18426896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76200"/>
            <a:ext cx="8229600" cy="792162"/>
          </a:xfrm>
        </p:spPr>
        <p:txBody>
          <a:bodyPr/>
          <a:lstStyle/>
          <a:p>
            <a:pPr>
              <a:defRPr/>
            </a:pPr>
            <a:r>
              <a:rPr lang="en-US" sz="4000" dirty="0" smtClean="0"/>
              <a:t>What is the Product?</a:t>
            </a:r>
          </a:p>
        </p:txBody>
      </p:sp>
      <p:sp>
        <p:nvSpPr>
          <p:cNvPr id="9" name="Rectangle 3"/>
          <p:cNvSpPr>
            <a:spLocks noGrp="1" noChangeArrowheads="1"/>
          </p:cNvSpPr>
          <p:nvPr>
            <p:ph idx="1"/>
          </p:nvPr>
        </p:nvSpPr>
        <p:spPr/>
        <p:txBody>
          <a:bodyPr>
            <a:normAutofit/>
          </a:bodyPr>
          <a:lstStyle/>
          <a:p>
            <a:pPr>
              <a:spcBef>
                <a:spcPts val="1200"/>
              </a:spcBef>
              <a:defRPr/>
            </a:pPr>
            <a:r>
              <a:rPr lang="en-US" altLang="en-US" sz="2400" dirty="0" smtClean="0"/>
              <a:t>The GET-D system will produce a daily product that consists of two drought indices: </a:t>
            </a:r>
          </a:p>
          <a:p>
            <a:pPr lvl="1">
              <a:spcBef>
                <a:spcPts val="1200"/>
              </a:spcBef>
              <a:defRPr/>
            </a:pPr>
            <a:r>
              <a:rPr lang="en-US" altLang="en-US" sz="2400" dirty="0" smtClean="0"/>
              <a:t>Evapotranspiration (ET)</a:t>
            </a:r>
          </a:p>
          <a:p>
            <a:pPr lvl="1">
              <a:spcBef>
                <a:spcPts val="1200"/>
              </a:spcBef>
              <a:defRPr/>
            </a:pPr>
            <a:r>
              <a:rPr lang="en-US" altLang="en-US" sz="2400" dirty="0" smtClean="0"/>
              <a:t>Evaporative Stress Index (ESI)</a:t>
            </a:r>
          </a:p>
          <a:p>
            <a:pPr>
              <a:spcBef>
                <a:spcPts val="1200"/>
              </a:spcBef>
              <a:defRPr/>
            </a:pPr>
            <a:r>
              <a:rPr lang="en-US" altLang="en-US" sz="2400" dirty="0" smtClean="0"/>
              <a:t>Each index will be a North America gridded composite map in Lat/Lon projection with 10 km resolution at the equator.</a:t>
            </a:r>
          </a:p>
          <a:p>
            <a:pPr>
              <a:spcBef>
                <a:spcPts val="1200"/>
              </a:spcBef>
              <a:defRPr/>
            </a:pPr>
            <a:r>
              <a:rPr lang="en-US" altLang="en-US" sz="2400" dirty="0" smtClean="0"/>
              <a:t>Specific product requirements, based on SPSRB User Request, will be discussed later in this CDR</a:t>
            </a:r>
            <a:endParaRPr lang="en-US" sz="2400" dirty="0" smtClean="0"/>
          </a:p>
          <a:p>
            <a:pPr>
              <a:spcBef>
                <a:spcPts val="1200"/>
              </a:spcBef>
              <a:defRPr/>
            </a:pPr>
            <a:endParaRPr lang="en-US" sz="2400" dirty="0" smtClean="0"/>
          </a:p>
        </p:txBody>
      </p:sp>
    </p:spTree>
    <p:extLst>
      <p:ext uri="{BB962C8B-B14F-4D97-AF65-F5344CB8AC3E}">
        <p14:creationId xmlns:p14="http://schemas.microsoft.com/office/powerpoint/2010/main" xmlns="" val="40310452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0" y="0"/>
            <a:ext cx="9144000" cy="1096962"/>
          </a:xfrm>
        </p:spPr>
        <p:txBody>
          <a:bodyPr/>
          <a:lstStyle/>
          <a:p>
            <a:pPr eaLnBrk="1" hangingPunct="1">
              <a:defRPr/>
            </a:pPr>
            <a:r>
              <a:rPr lang="en-US" sz="2800" dirty="0" smtClean="0"/>
              <a:t>What is the Product  - Product Deliverable Details </a:t>
            </a:r>
          </a:p>
        </p:txBody>
      </p:sp>
      <p:graphicFrame>
        <p:nvGraphicFramePr>
          <p:cNvPr id="16467" name="Group 83"/>
          <p:cNvGraphicFramePr>
            <a:graphicFrameLocks noGrp="1"/>
          </p:cNvGraphicFramePr>
          <p:nvPr>
            <p:extLst>
              <p:ext uri="{D42A27DB-BD31-4B8C-83A1-F6EECF244321}">
                <p14:modId xmlns:p14="http://schemas.microsoft.com/office/powerpoint/2010/main" xmlns="" val="427865734"/>
              </p:ext>
            </p:extLst>
          </p:nvPr>
        </p:nvGraphicFramePr>
        <p:xfrm>
          <a:off x="152397" y="1676400"/>
          <a:ext cx="8903066" cy="3962400"/>
        </p:xfrm>
        <a:graphic>
          <a:graphicData uri="http://schemas.openxmlformats.org/drawingml/2006/table">
            <a:tbl>
              <a:tblPr/>
              <a:tblGrid>
                <a:gridCol w="697832"/>
                <a:gridCol w="1511971"/>
                <a:gridCol w="1524000"/>
                <a:gridCol w="685800"/>
                <a:gridCol w="773430"/>
                <a:gridCol w="395331"/>
                <a:gridCol w="315928"/>
                <a:gridCol w="315927"/>
                <a:gridCol w="315928"/>
                <a:gridCol w="320996"/>
                <a:gridCol w="2045923"/>
              </a:tblGrid>
              <a:tr h="467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smtClean="0">
                        <a:ln>
                          <a:noFill/>
                        </a:ln>
                        <a:solidFill>
                          <a:srgbClr val="0C2A8C"/>
                        </a:solidFill>
                        <a:effectLst/>
                        <a:latin typeface="Arial" charset="0"/>
                        <a:cs typeface="Arial" charset="0"/>
                      </a:endParaRPr>
                    </a:p>
                  </a:txBody>
                  <a:tcPr marT="45708" marB="45708" horzOverflow="overflow">
                    <a:lnL w="28575" cap="flat" cmpd="sng" algn="ctr">
                      <a:solidFill>
                        <a:srgbClr val="0C2A8C"/>
                      </a:solidFill>
                      <a:prstDash val="solid"/>
                      <a:round/>
                      <a:headEnd type="none" w="med" len="med"/>
                      <a:tailEnd type="none" w="med" len="med"/>
                    </a:lnL>
                    <a:lnR>
                      <a:noFill/>
                    </a:lnR>
                    <a:lnT w="28575"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smtClean="0">
                        <a:ln>
                          <a:noFill/>
                        </a:ln>
                        <a:solidFill>
                          <a:srgbClr val="0C2A8C"/>
                        </a:solidFill>
                        <a:effectLst/>
                        <a:latin typeface="Arial" charset="0"/>
                        <a:cs typeface="Arial" charset="0"/>
                      </a:endParaRPr>
                    </a:p>
                  </a:txBody>
                  <a:tcPr marT="45708" marB="45708" horzOverflow="overflow">
                    <a:lnL>
                      <a:noFill/>
                    </a:lnL>
                    <a:lnR>
                      <a:noFill/>
                    </a:lnR>
                    <a:lnT w="28575"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smtClean="0">
                        <a:ln>
                          <a:noFill/>
                        </a:ln>
                        <a:solidFill>
                          <a:srgbClr val="0C2A8C"/>
                        </a:solidFill>
                        <a:effectLst/>
                        <a:latin typeface="Arial" charset="0"/>
                        <a:cs typeface="Arial" charset="0"/>
                      </a:endParaRPr>
                    </a:p>
                  </a:txBody>
                  <a:tcPr marT="45708" marB="45708" horzOverflow="overflow">
                    <a:lnL>
                      <a:noFill/>
                    </a:lnL>
                    <a:lnR>
                      <a:noFill/>
                    </a:lnR>
                    <a:lnT w="28575"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smtClean="0">
                        <a:ln>
                          <a:noFill/>
                        </a:ln>
                        <a:solidFill>
                          <a:srgbClr val="0C2A8C"/>
                        </a:solidFill>
                        <a:effectLst/>
                        <a:latin typeface="Arial" charset="0"/>
                        <a:cs typeface="Arial" charset="0"/>
                      </a:endParaRPr>
                    </a:p>
                  </a:txBody>
                  <a:tcPr marT="45708" marB="45708" horzOverflow="overflow">
                    <a:lnL>
                      <a:noFill/>
                    </a:lnL>
                    <a:lnR>
                      <a:noFill/>
                    </a:lnR>
                    <a:lnT w="28575"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smtClean="0">
                        <a:ln>
                          <a:noFill/>
                        </a:ln>
                        <a:solidFill>
                          <a:srgbClr val="0C2A8C"/>
                        </a:solidFill>
                        <a:effectLst/>
                        <a:latin typeface="Arial" charset="0"/>
                        <a:cs typeface="Arial" charset="0"/>
                      </a:endParaRPr>
                    </a:p>
                  </a:txBody>
                  <a:tcPr marT="45708" marB="45708" horzOverflow="overflow">
                    <a:lnL>
                      <a:noFill/>
                    </a:lnL>
                    <a:lnR w="12700" cap="flat" cmpd="sng" algn="ctr">
                      <a:solidFill>
                        <a:srgbClr val="0C2A8C"/>
                      </a:solidFill>
                      <a:prstDash val="solid"/>
                      <a:round/>
                      <a:headEnd type="none" w="med" len="med"/>
                      <a:tailEnd type="none" w="med" len="med"/>
                    </a:lnR>
                    <a:lnT w="28575"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Product Type and Number</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28575"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smtClean="0">
                        <a:ln>
                          <a:noFill/>
                        </a:ln>
                        <a:solidFill>
                          <a:srgbClr val="0C2A8C"/>
                        </a:solidFill>
                        <a:effectLst/>
                        <a:latin typeface="Arial" charset="0"/>
                        <a:cs typeface="Arial" charset="0"/>
                      </a:endParaRPr>
                    </a:p>
                  </a:txBody>
                  <a:tcPr marT="45708" marB="45708"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28575"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r>
              <a:tr h="650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Fiscal Year (FY)</a:t>
                      </a:r>
                    </a:p>
                  </a:txBody>
                  <a:tcPr marT="45708" marB="45708"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Product Delivery/Tracking Name</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Environmental Observational Parameters</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Satellites</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rgbClr val="0C2A8C"/>
                          </a:solidFill>
                          <a:effectLst/>
                          <a:latin typeface="Arial" charset="0"/>
                          <a:cs typeface="Arial" charset="0"/>
                        </a:rPr>
                        <a:t>Sensors</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rgbClr val="0C2A8C"/>
                          </a:solidFill>
                          <a:effectLst/>
                          <a:latin typeface="Arial" charset="0"/>
                          <a:cs typeface="Arial" charset="0"/>
                        </a:rPr>
                        <a:t>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rgbClr val="0C2A8C"/>
                          </a:solidFill>
                          <a:effectLst/>
                          <a:latin typeface="Arial" charset="0"/>
                          <a:cs typeface="Arial" charset="0"/>
                        </a:rPr>
                        <a:t>#</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Tailoring Options or Comments</a:t>
                      </a:r>
                    </a:p>
                  </a:txBody>
                  <a:tcPr marT="45708" marB="45708"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r>
              <a:tr h="1311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FY15</a:t>
                      </a:r>
                    </a:p>
                  </a:txBody>
                  <a:tcPr marT="45708" marB="45708"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rgbClr val="0C2A8C"/>
                          </a:solidFill>
                          <a:effectLst/>
                          <a:latin typeface="Arial" charset="0"/>
                          <a:cs typeface="Arial" charset="0"/>
                        </a:rPr>
                        <a:t>Evapotranspiration and Drought Monitoring Maps </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rgbClr val="0C2A8C"/>
                          </a:solidFill>
                          <a:effectLst/>
                          <a:latin typeface="Arial" charset="0"/>
                          <a:cs typeface="Arial" charset="0"/>
                        </a:rPr>
                        <a:t>Evapotranspiration</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rgbClr val="0C2A8C"/>
                          </a:solidFill>
                          <a:effectLst/>
                          <a:latin typeface="Arial" charset="0"/>
                          <a:cs typeface="Arial" charset="0"/>
                        </a:rPr>
                        <a:t>GOES East and West</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rgbClr val="0C2A8C"/>
                          </a:solidFill>
                          <a:effectLst/>
                          <a:latin typeface="Arial" charset="0"/>
                          <a:cs typeface="Arial" charset="0"/>
                        </a:rPr>
                        <a:t>Imagers</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1</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smtClean="0">
                        <a:ln>
                          <a:noFill/>
                        </a:ln>
                        <a:solidFill>
                          <a:srgbClr val="0C2A8C"/>
                        </a:solidFill>
                        <a:effectLst/>
                        <a:latin typeface="Arial" charset="0"/>
                        <a:cs typeface="Arial" charset="0"/>
                      </a:endParaRP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smtClean="0">
                        <a:ln>
                          <a:noFill/>
                        </a:ln>
                        <a:solidFill>
                          <a:srgbClr val="0C2A8C"/>
                        </a:solidFill>
                        <a:effectLst/>
                        <a:latin typeface="Arial" charset="0"/>
                        <a:cs typeface="Arial" charset="0"/>
                      </a:endParaRP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rgbClr val="0C2A8C"/>
                          </a:solidFill>
                          <a:effectLst/>
                          <a:latin typeface="Arial" charset="0"/>
                          <a:cs typeface="Arial" charset="0"/>
                        </a:rPr>
                        <a:t>5</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smtClean="0">
                        <a:ln>
                          <a:noFill/>
                        </a:ln>
                        <a:solidFill>
                          <a:srgbClr val="0C2A8C"/>
                        </a:solidFill>
                        <a:effectLst/>
                        <a:latin typeface="Arial" charset="0"/>
                        <a:cs typeface="Arial" charset="0"/>
                      </a:endParaRP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rgbClr val="0C2A8C"/>
                          </a:solidFill>
                          <a:effectLst/>
                          <a:latin typeface="Arial" charset="0"/>
                        </a:rPr>
                        <a:t>Formats: GRIB2, </a:t>
                      </a:r>
                      <a:r>
                        <a:rPr kumimoji="0" lang="en-US" sz="1100" b="0" i="0" u="none" strike="noStrike" cap="none" normalizeH="0" baseline="0" dirty="0" err="1" smtClean="0">
                          <a:ln>
                            <a:noFill/>
                          </a:ln>
                          <a:solidFill>
                            <a:srgbClr val="0C2A8C"/>
                          </a:solidFill>
                          <a:effectLst/>
                          <a:latin typeface="Arial" charset="0"/>
                        </a:rPr>
                        <a:t>NetCDF</a:t>
                      </a:r>
                      <a:r>
                        <a:rPr kumimoji="0" lang="en-US" sz="1100" b="0" i="0" u="none" strike="noStrike" cap="none" normalizeH="0" baseline="0" dirty="0" smtClean="0">
                          <a:ln>
                            <a:noFill/>
                          </a:ln>
                          <a:solidFill>
                            <a:srgbClr val="0C2A8C"/>
                          </a:solidFill>
                          <a:effectLst/>
                          <a:latin typeface="Arial" charset="0"/>
                        </a:rPr>
                        <a:t>, PNG</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rgbClr val="0C2A8C"/>
                          </a:solidFill>
                          <a:effectLst/>
                          <a:latin typeface="Arial" charset="0"/>
                        </a:rPr>
                        <a:t>Coverage areas: North America</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rgbClr val="0C2A8C"/>
                          </a:solidFill>
                          <a:effectLst/>
                          <a:latin typeface="Arial" charset="0"/>
                        </a:rPr>
                        <a:t>Resolutions: 10km</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rgbClr val="0C2A8C"/>
                          </a:solidFill>
                          <a:effectLst/>
                          <a:latin typeface="Arial" charset="0"/>
                        </a:rPr>
                        <a:t>Update cycle: daily </a:t>
                      </a:r>
                      <a:endParaRPr kumimoji="0" lang="en-US" sz="1100" b="0" i="0" u="none" strike="noStrike" cap="none" normalizeH="0" baseline="0" dirty="0" smtClean="0">
                        <a:ln>
                          <a:noFill/>
                        </a:ln>
                        <a:solidFill>
                          <a:srgbClr val="FF0000"/>
                        </a:solidFill>
                        <a:effectLst/>
                        <a:latin typeface="Arial" charset="0"/>
                      </a:endParaRPr>
                    </a:p>
                  </a:txBody>
                  <a:tcPr marT="45708" marB="45708"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r>
              <a:tr h="1532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FY15</a:t>
                      </a:r>
                    </a:p>
                  </a:txBody>
                  <a:tcPr marT="45708" marB="45708"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100" b="1" i="0" u="none" strike="noStrike" cap="none" normalizeH="0" baseline="0" dirty="0" smtClean="0">
                          <a:ln>
                            <a:noFill/>
                          </a:ln>
                          <a:solidFill>
                            <a:srgbClr val="0C2A8C"/>
                          </a:solidFill>
                          <a:effectLst/>
                          <a:latin typeface="Arial" charset="0"/>
                          <a:cs typeface="Arial" charset="0"/>
                        </a:rPr>
                        <a:t>Evapotranspiration and Drought Monitoring Maps </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100" b="1" i="0" u="none" strike="noStrike" cap="none" normalizeH="0" baseline="0" dirty="0" smtClean="0">
                        <a:ln>
                          <a:noFill/>
                        </a:ln>
                        <a:solidFill>
                          <a:srgbClr val="0C2A8C"/>
                        </a:solidFill>
                        <a:effectLst/>
                        <a:latin typeface="Arial" charset="0"/>
                        <a:cs typeface="Arial" charset="0"/>
                      </a:endParaRP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rgbClr val="0C2A8C"/>
                          </a:solidFill>
                          <a:effectLst/>
                          <a:latin typeface="Arial" charset="0"/>
                          <a:cs typeface="Arial" charset="0"/>
                        </a:rPr>
                        <a:t>Drought Map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smtClean="0">
                        <a:ln>
                          <a:noFill/>
                        </a:ln>
                        <a:solidFill>
                          <a:srgbClr val="0C2A8C"/>
                        </a:solidFill>
                        <a:effectLst/>
                        <a:latin typeface="Arial" charset="0"/>
                        <a:cs typeface="Arial" charset="0"/>
                      </a:endParaRP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rgbClr val="0C2A8C"/>
                          </a:solidFill>
                          <a:effectLst/>
                          <a:latin typeface="Arial" charset="0"/>
                          <a:cs typeface="Arial" charset="0"/>
                        </a:rPr>
                        <a:t>GOES East and West</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rgbClr val="0C2A8C"/>
                          </a:solidFill>
                          <a:effectLst/>
                          <a:latin typeface="Arial" charset="0"/>
                          <a:cs typeface="Arial" charset="0"/>
                        </a:rPr>
                        <a:t>Imagers</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C2A8C"/>
                          </a:solidFill>
                          <a:effectLst/>
                          <a:latin typeface="Arial" charset="0"/>
                          <a:cs typeface="Arial" charset="0"/>
                        </a:rPr>
                        <a:t>1</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smtClean="0">
                        <a:ln>
                          <a:noFill/>
                        </a:ln>
                        <a:solidFill>
                          <a:srgbClr val="0C2A8C"/>
                        </a:solidFill>
                        <a:effectLst/>
                        <a:latin typeface="Arial" charset="0"/>
                        <a:cs typeface="Arial" charset="0"/>
                      </a:endParaRP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smtClean="0">
                        <a:ln>
                          <a:noFill/>
                        </a:ln>
                        <a:solidFill>
                          <a:srgbClr val="0C2A8C"/>
                        </a:solidFill>
                        <a:effectLst/>
                        <a:latin typeface="Arial" charset="0"/>
                        <a:cs typeface="Arial" charset="0"/>
                      </a:endParaRP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rgbClr val="0C2A8C"/>
                          </a:solidFill>
                          <a:effectLst/>
                          <a:latin typeface="Arial" charset="0"/>
                          <a:cs typeface="Arial" charset="0"/>
                        </a:rPr>
                        <a:t>5</a:t>
                      </a: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smtClean="0">
                        <a:ln>
                          <a:noFill/>
                        </a:ln>
                        <a:solidFill>
                          <a:srgbClr val="0C2A8C"/>
                        </a:solidFill>
                        <a:effectLst/>
                        <a:latin typeface="Arial" charset="0"/>
                        <a:cs typeface="Arial" charset="0"/>
                      </a:endParaRPr>
                    </a:p>
                  </a:txBody>
                  <a:tcPr marT="45708" marB="45708"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rgbClr val="0C2A8C"/>
                          </a:solidFill>
                          <a:effectLst/>
                          <a:latin typeface="Arial" charset="0"/>
                        </a:rPr>
                        <a:t>Formats: GRIB2, </a:t>
                      </a:r>
                      <a:r>
                        <a:rPr kumimoji="0" lang="en-US" sz="1100" b="0" i="0" u="none" strike="noStrike" cap="none" normalizeH="0" baseline="0" dirty="0" err="1" smtClean="0">
                          <a:ln>
                            <a:noFill/>
                          </a:ln>
                          <a:solidFill>
                            <a:srgbClr val="0C2A8C"/>
                          </a:solidFill>
                          <a:effectLst/>
                          <a:latin typeface="Arial" charset="0"/>
                        </a:rPr>
                        <a:t>NetCDF</a:t>
                      </a:r>
                      <a:r>
                        <a:rPr kumimoji="0" lang="en-US" sz="1100" b="0" i="0" u="none" strike="noStrike" cap="none" normalizeH="0" baseline="0" dirty="0" smtClean="0">
                          <a:ln>
                            <a:noFill/>
                          </a:ln>
                          <a:solidFill>
                            <a:srgbClr val="0C2A8C"/>
                          </a:solidFill>
                          <a:effectLst/>
                          <a:latin typeface="Arial" charset="0"/>
                        </a:rPr>
                        <a:t>, PNG</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rgbClr val="0C2A8C"/>
                          </a:solidFill>
                          <a:effectLst/>
                          <a:latin typeface="Arial" charset="0"/>
                        </a:rPr>
                        <a:t>Coverage areas: North America</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rgbClr val="0C2A8C"/>
                          </a:solidFill>
                          <a:effectLst/>
                          <a:latin typeface="Arial" charset="0"/>
                        </a:rPr>
                        <a:t>Resolutions: 10km</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rgbClr val="0C2A8C"/>
                          </a:solidFill>
                          <a:effectLst/>
                          <a:latin typeface="Arial" charset="0"/>
                        </a:rPr>
                        <a:t>Update cycle: daily </a:t>
                      </a:r>
                      <a:endParaRPr kumimoji="0" lang="en-US" sz="1100" b="0" i="0" u="none" strike="noStrike" cap="none" normalizeH="0" baseline="0" dirty="0" smtClean="0">
                        <a:ln>
                          <a:noFill/>
                        </a:ln>
                        <a:solidFill>
                          <a:srgbClr val="FF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smtClean="0">
                        <a:ln>
                          <a:noFill/>
                        </a:ln>
                        <a:solidFill>
                          <a:srgbClr val="0C2A8C"/>
                        </a:solidFill>
                        <a:effectLst/>
                        <a:latin typeface="Arial" charset="0"/>
                        <a:cs typeface="Arial" charset="0"/>
                      </a:endParaRPr>
                    </a:p>
                  </a:txBody>
                  <a:tcPr marT="45708" marB="45708"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F8F8F8"/>
                    </a:solidFill>
                  </a:tcPr>
                </a:tc>
              </a:tr>
            </a:tbl>
          </a:graphicData>
        </a:graphic>
      </p:graphicFrame>
    </p:spTree>
    <p:extLst>
      <p:ext uri="{BB962C8B-B14F-4D97-AF65-F5344CB8AC3E}">
        <p14:creationId xmlns:p14="http://schemas.microsoft.com/office/powerpoint/2010/main" xmlns="" val="361387088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52400" y="152400"/>
            <a:ext cx="8839200" cy="838200"/>
          </a:xfrm>
        </p:spPr>
        <p:txBody>
          <a:bodyPr>
            <a:noAutofit/>
          </a:bodyPr>
          <a:lstStyle/>
          <a:p>
            <a:pPr>
              <a:defRPr/>
            </a:pPr>
            <a:r>
              <a:rPr lang="en-US" sz="3600" dirty="0" smtClean="0"/>
              <a:t>Why Are The Products Being Produced?</a:t>
            </a:r>
          </a:p>
        </p:txBody>
      </p:sp>
      <p:sp>
        <p:nvSpPr>
          <p:cNvPr id="7" name="Rectangle 3"/>
          <p:cNvSpPr>
            <a:spLocks noGrp="1" noChangeArrowheads="1"/>
          </p:cNvSpPr>
          <p:nvPr>
            <p:ph idx="1"/>
          </p:nvPr>
        </p:nvSpPr>
        <p:spPr>
          <a:xfrm>
            <a:off x="304800" y="1219200"/>
            <a:ext cx="8382000" cy="5257800"/>
          </a:xfrm>
        </p:spPr>
        <p:txBody>
          <a:bodyPr>
            <a:normAutofit/>
          </a:bodyPr>
          <a:lstStyle/>
          <a:p>
            <a:pPr>
              <a:spcBef>
                <a:spcPts val="1200"/>
              </a:spcBef>
            </a:pPr>
            <a:r>
              <a:rPr lang="en-US" sz="2400" dirty="0" smtClean="0"/>
              <a:t>NCEP needs independent ET data from satellite for validating Noah land surface model output and satellite based drought data product for monthly drought briefing</a:t>
            </a:r>
          </a:p>
          <a:p>
            <a:pPr>
              <a:spcBef>
                <a:spcPts val="1200"/>
              </a:spcBef>
            </a:pPr>
            <a:r>
              <a:rPr lang="en-US" sz="2400" dirty="0" smtClean="0"/>
              <a:t>USDA ARS is contributing the drought monitoring product based on the Evaporative Stress Index (ESI) to the National Integrated Drought Information System (NIDIS), which requires an operational production system to generate composited ESI based on NOAA GOES satellite observations</a:t>
            </a:r>
          </a:p>
          <a:p>
            <a:pPr>
              <a:spcBef>
                <a:spcPts val="1200"/>
              </a:spcBef>
            </a:pPr>
            <a:r>
              <a:rPr lang="en-US" sz="2400" dirty="0" smtClean="0"/>
              <a:t>The independent information of the ET and ESI based on GOES satellite observations is useful to the US and Work Crop forecasts that are mandates of USDA-NASS and USDA-FAS respectively.</a:t>
            </a:r>
          </a:p>
        </p:txBody>
      </p:sp>
    </p:spTree>
    <p:extLst>
      <p:ext uri="{BB962C8B-B14F-4D97-AF65-F5344CB8AC3E}">
        <p14:creationId xmlns:p14="http://schemas.microsoft.com/office/powerpoint/2010/main" xmlns="" val="20243978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914400" y="0"/>
            <a:ext cx="7162800" cy="838200"/>
          </a:xfrm>
        </p:spPr>
        <p:txBody>
          <a:bodyPr>
            <a:normAutofit/>
          </a:bodyPr>
          <a:lstStyle/>
          <a:p>
            <a:pPr>
              <a:defRPr/>
            </a:pPr>
            <a:r>
              <a:rPr lang="en-US" sz="3600" dirty="0" smtClean="0"/>
              <a:t>How Will The Products Be Used?</a:t>
            </a:r>
          </a:p>
        </p:txBody>
      </p:sp>
      <p:sp>
        <p:nvSpPr>
          <p:cNvPr id="7" name="Rectangle 3"/>
          <p:cNvSpPr txBox="1">
            <a:spLocks noChangeArrowheads="1"/>
          </p:cNvSpPr>
          <p:nvPr/>
        </p:nvSpPr>
        <p:spPr>
          <a:xfrm>
            <a:off x="304800" y="1295400"/>
            <a:ext cx="8686800" cy="4953000"/>
          </a:xfrm>
          <a:prstGeom prst="rect">
            <a:avLst/>
          </a:prstGeom>
        </p:spPr>
        <p:txBody>
          <a:bodyPr vert="horz" lIns="91440" tIns="45720" rIns="91440" bIns="45720" rtlCol="0">
            <a:normAutofit/>
          </a:bodyPr>
          <a:lstStyle/>
          <a:p>
            <a:pPr marL="342900" marR="0" lvl="1" indent="-3429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NCEP/EMC needs independent ET data from thermal infrared satellite observations for validating Noah Land Surface Model output</a:t>
            </a:r>
          </a:p>
          <a:p>
            <a:pPr marL="342900" marR="0" lvl="1" indent="-3429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NCEP/CPC needs satellite based Evaporative Stress Index drought data product for their monthly drought briefing. </a:t>
            </a:r>
          </a:p>
          <a:p>
            <a:pPr marL="342900" marR="0" lvl="1" indent="-3429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NCEP, NIDIS and other users will acquire GET-D directly via ftp pull from the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NDE Distribution Servers moving to PDA</a:t>
            </a:r>
            <a:endParaRPr kumimoji="0" lang="en-US" alt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10000"/>
              </a:lnSpc>
              <a:spcBef>
                <a:spcPts val="600"/>
              </a:spcBef>
              <a:spcAft>
                <a:spcPts val="0"/>
              </a:spcAft>
              <a:buClrTx/>
              <a:buSzTx/>
              <a:buFont typeface="Arial" pitchFamily="34" charset="0"/>
              <a:buChar char="–"/>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Daily composite netCDF4 files at 10-km resolution </a:t>
            </a:r>
          </a:p>
          <a:p>
            <a:pPr marL="742950" marR="0" lvl="1" indent="-285750" algn="l" defTabSz="914400" rtl="0" eaLnBrk="1" fontAlgn="auto" latinLnBrk="0" hangingPunct="1">
              <a:lnSpc>
                <a:spcPct val="110000"/>
              </a:lnSpc>
              <a:spcBef>
                <a:spcPts val="600"/>
              </a:spcBef>
              <a:spcAft>
                <a:spcPts val="0"/>
              </a:spcAft>
              <a:buClrTx/>
              <a:buSzTx/>
              <a:buFont typeface="Arial" pitchFamily="34" charset="0"/>
              <a:buChar char="–"/>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Daily composite GRIB2 file at 10-km resolution</a:t>
            </a:r>
          </a:p>
          <a:p>
            <a:pPr marL="742950" marR="0" lvl="1" indent="-285750" algn="l" defTabSz="914400" rtl="0" eaLnBrk="1" fontAlgn="auto" latinLnBrk="0" hangingPunct="1">
              <a:lnSpc>
                <a:spcPct val="110000"/>
              </a:lnSpc>
              <a:spcBef>
                <a:spcPts val="600"/>
              </a:spcBef>
              <a:spcAft>
                <a:spcPts val="0"/>
              </a:spcAft>
              <a:buClrTx/>
              <a:buSzTx/>
              <a:buFont typeface="Arial" pitchFamily="34" charset="0"/>
              <a:buChar char="–"/>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PNG file is also desired for monitoring and displaying</a:t>
            </a:r>
            <a:endParaRPr kumimoji="0" lang="en-US" sz="24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p:txBody>
      </p:sp>
    </p:spTree>
    <p:extLst>
      <p:ext uri="{BB962C8B-B14F-4D97-AF65-F5344CB8AC3E}">
        <p14:creationId xmlns:p14="http://schemas.microsoft.com/office/powerpoint/2010/main" xmlns="" val="264694381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304800" y="0"/>
            <a:ext cx="8686800" cy="838200"/>
          </a:xfrm>
        </p:spPr>
        <p:txBody>
          <a:bodyPr>
            <a:normAutofit/>
          </a:bodyPr>
          <a:lstStyle/>
          <a:p>
            <a:pPr>
              <a:defRPr/>
            </a:pPr>
            <a:r>
              <a:rPr lang="en-US" sz="3600" dirty="0" smtClean="0">
                <a:ea typeface="ＭＳ Ｐゴシック" pitchFamily="34" charset="-128"/>
              </a:rPr>
              <a:t>How Should The Products Be Produced? </a:t>
            </a:r>
            <a:endParaRPr lang="en-US" dirty="0" smtClean="0">
              <a:ea typeface="ＭＳ Ｐゴシック" pitchFamily="34" charset="-128"/>
            </a:endParaRPr>
          </a:p>
        </p:txBody>
      </p:sp>
      <p:sp>
        <p:nvSpPr>
          <p:cNvPr id="16388" name="Rectangle 3"/>
          <p:cNvSpPr>
            <a:spLocks noGrp="1" noChangeArrowheads="1"/>
          </p:cNvSpPr>
          <p:nvPr>
            <p:ph idx="1"/>
          </p:nvPr>
        </p:nvSpPr>
        <p:spPr>
          <a:xfrm>
            <a:off x="457200" y="1219200"/>
            <a:ext cx="8229600" cy="5334000"/>
          </a:xfrm>
        </p:spPr>
        <p:txBody>
          <a:bodyPr>
            <a:normAutofit fontScale="92500"/>
          </a:bodyPr>
          <a:lstStyle/>
          <a:p>
            <a:pPr>
              <a:lnSpc>
                <a:spcPct val="90000"/>
              </a:lnSpc>
              <a:spcBef>
                <a:spcPct val="50000"/>
              </a:spcBef>
              <a:defRPr/>
            </a:pPr>
            <a:r>
              <a:rPr lang="en-US" altLang="en-US" sz="2600" dirty="0" smtClean="0"/>
              <a:t>There will be three distinct environments</a:t>
            </a:r>
          </a:p>
          <a:p>
            <a:pPr lvl="1">
              <a:spcBef>
                <a:spcPts val="1000"/>
              </a:spcBef>
              <a:defRPr/>
            </a:pPr>
            <a:r>
              <a:rPr lang="en-US" altLang="en-US" sz="2400" dirty="0" smtClean="0"/>
              <a:t>Development Environment (STAR)</a:t>
            </a:r>
          </a:p>
          <a:p>
            <a:pPr lvl="2">
              <a:spcBef>
                <a:spcPts val="1000"/>
              </a:spcBef>
              <a:buClr>
                <a:srgbClr val="F8F8F8"/>
              </a:buClr>
              <a:defRPr/>
            </a:pPr>
            <a:r>
              <a:rPr lang="en-US" altLang="en-US" dirty="0" smtClean="0"/>
              <a:t>Development and unit testing of pre-operational codes will be conducted on </a:t>
            </a:r>
            <a:r>
              <a:rPr lang="en-US" altLang="en-US" dirty="0" err="1" smtClean="0"/>
              <a:t>Redhat</a:t>
            </a:r>
            <a:r>
              <a:rPr lang="en-US" altLang="en-US" dirty="0" smtClean="0"/>
              <a:t> Linux OS in STAR</a:t>
            </a:r>
          </a:p>
          <a:p>
            <a:pPr lvl="1">
              <a:spcBef>
                <a:spcPts val="1000"/>
              </a:spcBef>
              <a:defRPr/>
            </a:pPr>
            <a:r>
              <a:rPr lang="en-US" altLang="en-US" sz="2400" dirty="0" smtClean="0"/>
              <a:t>Test Environment (OSPO)</a:t>
            </a:r>
          </a:p>
          <a:p>
            <a:pPr lvl="2">
              <a:spcBef>
                <a:spcPts val="1000"/>
              </a:spcBef>
              <a:buClr>
                <a:srgbClr val="F8F8F8"/>
              </a:buClr>
              <a:defRPr/>
            </a:pPr>
            <a:r>
              <a:rPr lang="en-US" altLang="en-US" dirty="0" smtClean="0"/>
              <a:t>Pre-operational codes and documents (DAP) received from STAR will be implemented and tested  on GEODEV and modified as needed before it is promoted to operations</a:t>
            </a:r>
          </a:p>
          <a:p>
            <a:pPr lvl="1">
              <a:spcBef>
                <a:spcPts val="1000"/>
              </a:spcBef>
              <a:defRPr/>
            </a:pPr>
            <a:r>
              <a:rPr lang="en-US" altLang="en-US" sz="2400" dirty="0" smtClean="0"/>
              <a:t>Operations Environment (OSPO)</a:t>
            </a:r>
          </a:p>
          <a:p>
            <a:pPr lvl="2">
              <a:spcBef>
                <a:spcPts val="1000"/>
              </a:spcBef>
              <a:buClr>
                <a:srgbClr val="F8F8F8"/>
              </a:buClr>
              <a:defRPr/>
            </a:pPr>
            <a:r>
              <a:rPr lang="en-US" altLang="en-US" dirty="0" smtClean="0"/>
              <a:t>Operational DAP will be run on GEOPROD Linux machine and the products monitoring GUI will be posted on the intranet web server and accessed under ESPC VPN by operators, PALs and maintenance programmers </a:t>
            </a:r>
          </a:p>
          <a:p>
            <a:pPr lvl="1">
              <a:lnSpc>
                <a:spcPct val="90000"/>
              </a:lnSpc>
              <a:spcBef>
                <a:spcPct val="50000"/>
              </a:spcBef>
              <a:buFontTx/>
              <a:buNone/>
              <a:defRPr/>
            </a:pPr>
            <a:endParaRPr lang="en-US" sz="1500" dirty="0" smtClean="0">
              <a:ea typeface="ＭＳ Ｐゴシック" pitchFamily="34" charset="-128"/>
            </a:endParaRPr>
          </a:p>
        </p:txBody>
      </p:sp>
    </p:spTree>
    <p:extLst>
      <p:ext uri="{BB962C8B-B14F-4D97-AF65-F5344CB8AC3E}">
        <p14:creationId xmlns:p14="http://schemas.microsoft.com/office/powerpoint/2010/main" xmlns="" val="69030042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0"/>
            <a:ext cx="8534400" cy="838200"/>
          </a:xfrm>
        </p:spPr>
        <p:txBody>
          <a:bodyPr>
            <a:normAutofit/>
          </a:bodyPr>
          <a:lstStyle/>
          <a:p>
            <a:pPr>
              <a:defRPr/>
            </a:pPr>
            <a:r>
              <a:rPr lang="en-US" sz="3600" dirty="0" smtClean="0">
                <a:ea typeface="ＭＳ Ｐゴシック" pitchFamily="34" charset="-128"/>
              </a:rPr>
              <a:t>How Should The Products Be Produced?</a:t>
            </a:r>
          </a:p>
        </p:txBody>
      </p:sp>
      <p:sp>
        <p:nvSpPr>
          <p:cNvPr id="16388" name="Rectangle 3"/>
          <p:cNvSpPr>
            <a:spLocks noGrp="1" noChangeArrowheads="1"/>
          </p:cNvSpPr>
          <p:nvPr>
            <p:ph idx="1"/>
          </p:nvPr>
        </p:nvSpPr>
        <p:spPr>
          <a:xfrm>
            <a:off x="457200" y="1143000"/>
            <a:ext cx="8229600" cy="5562600"/>
          </a:xfrm>
        </p:spPr>
        <p:txBody>
          <a:bodyPr>
            <a:normAutofit lnSpcReduction="10000"/>
          </a:bodyPr>
          <a:lstStyle/>
          <a:p>
            <a:pPr>
              <a:lnSpc>
                <a:spcPct val="80000"/>
              </a:lnSpc>
              <a:spcBef>
                <a:spcPct val="50000"/>
              </a:spcBef>
              <a:defRPr/>
            </a:pPr>
            <a:r>
              <a:rPr lang="en-US" altLang="en-US" sz="2600" dirty="0" smtClean="0"/>
              <a:t>Production and Delivery Scenarios</a:t>
            </a:r>
          </a:p>
          <a:p>
            <a:pPr lvl="1">
              <a:spcBef>
                <a:spcPts val="1200"/>
              </a:spcBef>
              <a:spcAft>
                <a:spcPts val="600"/>
              </a:spcAft>
              <a:defRPr/>
            </a:pPr>
            <a:r>
              <a:rPr lang="en-US" altLang="en-US" sz="2200" dirty="0" smtClean="0"/>
              <a:t>The GET-D product system will collect the satellite inputs and required ancillary data to run the GET-D algorithms</a:t>
            </a:r>
          </a:p>
          <a:p>
            <a:pPr lvl="1">
              <a:spcBef>
                <a:spcPts val="1200"/>
              </a:spcBef>
              <a:spcAft>
                <a:spcPts val="600"/>
              </a:spcAft>
              <a:defRPr/>
            </a:pPr>
            <a:r>
              <a:rPr lang="en-US" altLang="en-US" sz="2200" dirty="0" smtClean="0"/>
              <a:t>The generated daily GET-D outputs are written to output files in the required formats (netCDF4, GRIB2, PNG).</a:t>
            </a:r>
          </a:p>
          <a:p>
            <a:pPr lvl="1">
              <a:spcBef>
                <a:spcPts val="1200"/>
              </a:spcBef>
              <a:spcAft>
                <a:spcPts val="600"/>
              </a:spcAft>
              <a:defRPr/>
            </a:pPr>
            <a:r>
              <a:rPr lang="en-US" altLang="en-US" sz="2200" dirty="0" smtClean="0"/>
              <a:t>The products in NetCDF4 will be distributed to CLASS for archive purpose</a:t>
            </a:r>
          </a:p>
          <a:p>
            <a:pPr lvl="1">
              <a:spcBef>
                <a:spcPts val="1200"/>
              </a:spcBef>
              <a:spcAft>
                <a:spcPts val="600"/>
              </a:spcAft>
              <a:defRPr/>
            </a:pPr>
            <a:r>
              <a:rPr lang="en-US" altLang="en-US" sz="2200" dirty="0" smtClean="0"/>
              <a:t>The GET-D metadata will be provided to the product monitoring tool system</a:t>
            </a:r>
          </a:p>
          <a:p>
            <a:pPr lvl="1">
              <a:spcBef>
                <a:spcPts val="1200"/>
              </a:spcBef>
              <a:spcAft>
                <a:spcPts val="600"/>
              </a:spcAft>
              <a:defRPr/>
            </a:pPr>
            <a:r>
              <a:rPr lang="en-US" altLang="en-US" sz="2200" dirty="0" smtClean="0"/>
              <a:t>The product users will be granted access to the ESPC distribution system through the data access request submission Processor</a:t>
            </a:r>
          </a:p>
          <a:p>
            <a:pPr lvl="1">
              <a:spcBef>
                <a:spcPts val="1200"/>
              </a:spcBef>
              <a:spcAft>
                <a:spcPts val="600"/>
              </a:spcAft>
              <a:defRPr/>
            </a:pPr>
            <a:r>
              <a:rPr lang="en-US" altLang="en-US" sz="2200" dirty="0" smtClean="0"/>
              <a:t>ESPC will handle the distribution of GET-D products</a:t>
            </a:r>
          </a:p>
          <a:p>
            <a:pPr lvl="1">
              <a:lnSpc>
                <a:spcPct val="80000"/>
              </a:lnSpc>
              <a:spcBef>
                <a:spcPct val="50000"/>
              </a:spcBef>
              <a:buFontTx/>
              <a:buNone/>
              <a:defRPr/>
            </a:pPr>
            <a:endParaRPr lang="en-US" sz="1100" dirty="0" smtClean="0">
              <a:ea typeface="ＭＳ Ｐゴシック" pitchFamily="34" charset="-128"/>
            </a:endParaRPr>
          </a:p>
        </p:txBody>
      </p:sp>
    </p:spTree>
    <p:extLst>
      <p:ext uri="{BB962C8B-B14F-4D97-AF65-F5344CB8AC3E}">
        <p14:creationId xmlns:p14="http://schemas.microsoft.com/office/powerpoint/2010/main" xmlns="" val="34504956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52400" y="0"/>
            <a:ext cx="8839200" cy="838200"/>
          </a:xfrm>
        </p:spPr>
        <p:txBody>
          <a:bodyPr>
            <a:normAutofit/>
          </a:bodyPr>
          <a:lstStyle/>
          <a:p>
            <a:pPr>
              <a:defRPr/>
            </a:pPr>
            <a:r>
              <a:rPr lang="en-US" sz="3600" dirty="0" smtClean="0"/>
              <a:t>Development Environment – Function</a:t>
            </a:r>
          </a:p>
        </p:txBody>
      </p:sp>
      <p:sp>
        <p:nvSpPr>
          <p:cNvPr id="115715" name="Rectangle 3"/>
          <p:cNvSpPr>
            <a:spLocks noGrp="1" noChangeArrowheads="1"/>
          </p:cNvSpPr>
          <p:nvPr>
            <p:ph idx="1"/>
          </p:nvPr>
        </p:nvSpPr>
        <p:spPr>
          <a:xfrm>
            <a:off x="381000" y="1066800"/>
            <a:ext cx="8382000" cy="5181600"/>
          </a:xfrm>
        </p:spPr>
        <p:txBody>
          <a:bodyPr>
            <a:noAutofit/>
          </a:bodyPr>
          <a:lstStyle/>
          <a:p>
            <a:pPr>
              <a:spcBef>
                <a:spcPct val="50000"/>
              </a:spcBef>
              <a:defRPr/>
            </a:pPr>
            <a:r>
              <a:rPr lang="en-US" sz="2200" dirty="0" smtClean="0"/>
              <a:t>A development system will be established on a Linux server in the STAR Collaborative Environment (CE) </a:t>
            </a:r>
          </a:p>
          <a:p>
            <a:pPr>
              <a:spcBef>
                <a:spcPct val="50000"/>
              </a:spcBef>
              <a:defRPr/>
            </a:pPr>
            <a:r>
              <a:rPr lang="en-US" sz="2200" dirty="0" smtClean="0"/>
              <a:t>Science code will be adapted into pre-operational software units that implement the GET-D algorithm in accordance with the system design. </a:t>
            </a:r>
          </a:p>
          <a:p>
            <a:pPr>
              <a:spcBef>
                <a:spcPct val="50000"/>
              </a:spcBef>
              <a:defRPr/>
            </a:pPr>
            <a:r>
              <a:rPr lang="en-US" sz="2200" dirty="0" smtClean="0"/>
              <a:t>Unit tests will be conducted to ensure that the software units function as designed, producing expected outputs from defined inputs. </a:t>
            </a:r>
          </a:p>
          <a:p>
            <a:pPr>
              <a:spcBef>
                <a:spcPct val="50000"/>
              </a:spcBef>
              <a:defRPr/>
            </a:pPr>
            <a:r>
              <a:rPr lang="en-US" sz="2200" dirty="0" smtClean="0"/>
              <a:t>Code will be modified as needed to achieve successful completion of the unit tests.</a:t>
            </a:r>
          </a:p>
          <a:p>
            <a:pPr>
              <a:spcBef>
                <a:spcPct val="50000"/>
              </a:spcBef>
              <a:defRPr/>
            </a:pPr>
            <a:r>
              <a:rPr lang="en-US" sz="2200" dirty="0" smtClean="0"/>
              <a:t>Following successful unit testing, software units will be integrated into an integrated pre-operational system</a:t>
            </a:r>
          </a:p>
          <a:p>
            <a:pPr>
              <a:spcBef>
                <a:spcPct val="50000"/>
              </a:spcBef>
              <a:defRPr/>
            </a:pPr>
            <a:r>
              <a:rPr lang="en-US" sz="2200" dirty="0" smtClean="0"/>
              <a:t>A system test will be conducted to ensure that the integrated pre-operational system meets all requirements</a:t>
            </a:r>
          </a:p>
        </p:txBody>
      </p:sp>
    </p:spTree>
    <p:extLst>
      <p:ext uri="{BB962C8B-B14F-4D97-AF65-F5344CB8AC3E}">
        <p14:creationId xmlns:p14="http://schemas.microsoft.com/office/powerpoint/2010/main" xmlns="" val="13784427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ftr" sz="quarter" idx="11"/>
          </p:nvPr>
        </p:nvSpPr>
        <p:spPr>
          <a:noFill/>
        </p:spPr>
        <p:txBody>
          <a:bodyPr/>
          <a:lstStyle/>
          <a:p>
            <a:r>
              <a:rPr lang="en-US" altLang="en-US" smtClean="0">
                <a:latin typeface="Arial" charset="0"/>
              </a:rPr>
              <a:t>V14.3 11 Apr 2011</a:t>
            </a:r>
          </a:p>
        </p:txBody>
      </p:sp>
      <p:sp>
        <p:nvSpPr>
          <p:cNvPr id="12291" name="Rectangle 5"/>
          <p:cNvSpPr>
            <a:spLocks noGrp="1" noChangeArrowheads="1"/>
          </p:cNvSpPr>
          <p:nvPr>
            <p:ph type="sldNum" sz="quarter" idx="12"/>
          </p:nvPr>
        </p:nvSpPr>
        <p:spPr>
          <a:noFill/>
        </p:spPr>
        <p:txBody>
          <a:bodyPr/>
          <a:lstStyle/>
          <a:p>
            <a:fld id="{21F8F3A9-DE10-4503-9170-EC8E11720248}" type="slidenum">
              <a:rPr lang="en-US" altLang="en-US" smtClean="0"/>
              <a:pPr/>
              <a:t>88</a:t>
            </a:fld>
            <a:endParaRPr lang="en-US" altLang="en-US" smtClean="0"/>
          </a:p>
        </p:txBody>
      </p:sp>
      <p:sp>
        <p:nvSpPr>
          <p:cNvPr id="12292" name="Rectangle 2"/>
          <p:cNvSpPr>
            <a:spLocks noGrp="1" noChangeArrowheads="1"/>
          </p:cNvSpPr>
          <p:nvPr>
            <p:ph type="title" idx="4294967295"/>
          </p:nvPr>
        </p:nvSpPr>
        <p:spPr>
          <a:xfrm>
            <a:off x="304800" y="152400"/>
            <a:ext cx="8610600" cy="533400"/>
          </a:xfrm>
        </p:spPr>
        <p:txBody>
          <a:bodyPr>
            <a:noAutofit/>
          </a:bodyPr>
          <a:lstStyle/>
          <a:p>
            <a:pPr eaLnBrk="1" hangingPunct="1"/>
            <a:r>
              <a:rPr lang="en-US" altLang="en-US" sz="3600" dirty="0" smtClean="0"/>
              <a:t>GET-D IT System Architecture</a:t>
            </a:r>
          </a:p>
        </p:txBody>
      </p:sp>
      <p:sp>
        <p:nvSpPr>
          <p:cNvPr id="12293" name="tower"/>
          <p:cNvSpPr>
            <a:spLocks noEditPoints="1" noChangeArrowheads="1"/>
          </p:cNvSpPr>
          <p:nvPr/>
        </p:nvSpPr>
        <p:spPr bwMode="auto">
          <a:xfrm>
            <a:off x="7315200" y="990600"/>
            <a:ext cx="838200" cy="990600"/>
          </a:xfrm>
          <a:custGeom>
            <a:avLst/>
            <a:gdLst>
              <a:gd name="T0" fmla="*/ 0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9 w 21600"/>
              <a:gd name="T31" fmla="*/ 22540 h 21600"/>
              <a:gd name="T32" fmla="*/ 21485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alpha val="79999"/>
            </a:srgbClr>
          </a:solidFill>
          <a:ln w="9525">
            <a:solidFill>
              <a:srgbClr val="000000"/>
            </a:solidFill>
            <a:miter lim="800000"/>
            <a:headEnd/>
            <a:tailEnd/>
          </a:ln>
        </p:spPr>
        <p:txBody>
          <a:bodyPr wrap="none"/>
          <a:lstStyle/>
          <a:p>
            <a:pPr algn="ctr"/>
            <a:endParaRPr lang="en-US" altLang="en-US" sz="1400" b="0">
              <a:solidFill>
                <a:schemeClr val="tx1"/>
              </a:solidFill>
            </a:endParaRPr>
          </a:p>
          <a:p>
            <a:pPr algn="ctr"/>
            <a:endParaRPr lang="en-US" altLang="en-US" sz="1400" b="0">
              <a:solidFill>
                <a:schemeClr val="tx1"/>
              </a:solidFill>
            </a:endParaRPr>
          </a:p>
        </p:txBody>
      </p:sp>
      <p:sp>
        <p:nvSpPr>
          <p:cNvPr id="12294" name="tower"/>
          <p:cNvSpPr>
            <a:spLocks noEditPoints="1" noChangeArrowheads="1"/>
          </p:cNvSpPr>
          <p:nvPr/>
        </p:nvSpPr>
        <p:spPr bwMode="auto">
          <a:xfrm>
            <a:off x="5257800" y="1295400"/>
            <a:ext cx="838200" cy="1219200"/>
          </a:xfrm>
          <a:custGeom>
            <a:avLst/>
            <a:gdLst>
              <a:gd name="T0" fmla="*/ 0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9 w 21600"/>
              <a:gd name="T31" fmla="*/ 22540 h 21600"/>
              <a:gd name="T32" fmla="*/ 21485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00CCFF"/>
          </a:solidFill>
          <a:ln w="9525">
            <a:solidFill>
              <a:srgbClr val="000000"/>
            </a:solidFill>
            <a:miter lim="800000"/>
            <a:headEnd/>
            <a:tailEnd/>
          </a:ln>
        </p:spPr>
        <p:txBody>
          <a:bodyPr wrap="none"/>
          <a:lstStyle/>
          <a:p>
            <a:endParaRPr lang="en-US"/>
          </a:p>
        </p:txBody>
      </p:sp>
      <p:sp>
        <p:nvSpPr>
          <p:cNvPr id="12295" name="tower"/>
          <p:cNvSpPr>
            <a:spLocks noEditPoints="1" noChangeArrowheads="1"/>
          </p:cNvSpPr>
          <p:nvPr/>
        </p:nvSpPr>
        <p:spPr bwMode="auto">
          <a:xfrm>
            <a:off x="5257800" y="5105400"/>
            <a:ext cx="762000" cy="990600"/>
          </a:xfrm>
          <a:custGeom>
            <a:avLst/>
            <a:gdLst>
              <a:gd name="T0" fmla="*/ 0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9 w 21600"/>
              <a:gd name="T31" fmla="*/ 22540 h 21600"/>
              <a:gd name="T32" fmla="*/ 21485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9525">
            <a:solidFill>
              <a:srgbClr val="000000"/>
            </a:solidFill>
            <a:miter lim="800000"/>
            <a:headEnd/>
            <a:tailEnd/>
          </a:ln>
        </p:spPr>
        <p:txBody>
          <a:bodyPr wrap="none"/>
          <a:lstStyle/>
          <a:p>
            <a:endParaRPr lang="en-US"/>
          </a:p>
        </p:txBody>
      </p:sp>
      <p:sp>
        <p:nvSpPr>
          <p:cNvPr id="12296" name="Line 8"/>
          <p:cNvSpPr>
            <a:spLocks noChangeShapeType="1"/>
          </p:cNvSpPr>
          <p:nvPr/>
        </p:nvSpPr>
        <p:spPr bwMode="auto">
          <a:xfrm flipH="1">
            <a:off x="6553200" y="4343400"/>
            <a:ext cx="685800" cy="0"/>
          </a:xfrm>
          <a:prstGeom prst="line">
            <a:avLst/>
          </a:prstGeom>
          <a:noFill/>
          <a:ln w="19050">
            <a:solidFill>
              <a:schemeClr val="tx1"/>
            </a:solidFill>
            <a:round/>
            <a:headEnd type="triangle" w="med" len="med"/>
            <a:tailEnd/>
          </a:ln>
        </p:spPr>
        <p:txBody>
          <a:bodyPr/>
          <a:lstStyle/>
          <a:p>
            <a:endParaRPr lang="en-US"/>
          </a:p>
        </p:txBody>
      </p:sp>
      <p:sp>
        <p:nvSpPr>
          <p:cNvPr id="9896969" name="Text Box 9"/>
          <p:cNvSpPr txBox="1">
            <a:spLocks noChangeArrowheads="1"/>
          </p:cNvSpPr>
          <p:nvPr/>
        </p:nvSpPr>
        <p:spPr bwMode="auto">
          <a:xfrm>
            <a:off x="3227388" y="4845050"/>
            <a:ext cx="735012" cy="336550"/>
          </a:xfrm>
          <a:prstGeom prst="rect">
            <a:avLst/>
          </a:prstGeom>
          <a:noFill/>
          <a:ln w="12700">
            <a:noFill/>
            <a:miter lim="800000"/>
            <a:headEnd/>
            <a:tailEnd/>
          </a:ln>
          <a:effectLst/>
        </p:spPr>
        <p:txBody>
          <a:bodyPr wrap="none">
            <a:spAutoFit/>
          </a:bodyPr>
          <a:lstStyle>
            <a:lvl1pPr>
              <a:defRPr sz="1000" b="1">
                <a:solidFill>
                  <a:srgbClr val="0C2A8C"/>
                </a:solidFill>
                <a:latin typeface="Arial" charset="0"/>
              </a:defRPr>
            </a:lvl1pPr>
            <a:lvl2pPr marL="742950" indent="-285750">
              <a:defRPr sz="1000" b="1">
                <a:solidFill>
                  <a:srgbClr val="0C2A8C"/>
                </a:solidFill>
                <a:latin typeface="Arial" charset="0"/>
              </a:defRPr>
            </a:lvl2pPr>
            <a:lvl3pPr marL="1143000" indent="-228600">
              <a:defRPr sz="1000" b="1">
                <a:solidFill>
                  <a:srgbClr val="0C2A8C"/>
                </a:solidFill>
                <a:latin typeface="Arial" charset="0"/>
              </a:defRPr>
            </a:lvl3pPr>
            <a:lvl4pPr marL="1600200" indent="-228600">
              <a:defRPr sz="1000" b="1">
                <a:solidFill>
                  <a:srgbClr val="0C2A8C"/>
                </a:solidFill>
                <a:latin typeface="Arial" charset="0"/>
              </a:defRPr>
            </a:lvl4pPr>
            <a:lvl5pPr marL="2057400" indent="-228600">
              <a:defRPr sz="1000" b="1">
                <a:solidFill>
                  <a:srgbClr val="0C2A8C"/>
                </a:solidFill>
                <a:latin typeface="Arial" charset="0"/>
              </a:defRPr>
            </a:lvl5pPr>
            <a:lvl6pPr marL="2514600" indent="-228600" eaLnBrk="0" fontAlgn="base" hangingPunct="0">
              <a:spcBef>
                <a:spcPct val="0"/>
              </a:spcBef>
              <a:spcAft>
                <a:spcPct val="0"/>
              </a:spcAft>
              <a:defRPr sz="1000" b="1">
                <a:solidFill>
                  <a:srgbClr val="0C2A8C"/>
                </a:solidFill>
                <a:latin typeface="Arial" charset="0"/>
              </a:defRPr>
            </a:lvl6pPr>
            <a:lvl7pPr marL="2971800" indent="-228600" eaLnBrk="0" fontAlgn="base" hangingPunct="0">
              <a:spcBef>
                <a:spcPct val="0"/>
              </a:spcBef>
              <a:spcAft>
                <a:spcPct val="0"/>
              </a:spcAft>
              <a:defRPr sz="1000" b="1">
                <a:solidFill>
                  <a:srgbClr val="0C2A8C"/>
                </a:solidFill>
                <a:latin typeface="Arial" charset="0"/>
              </a:defRPr>
            </a:lvl7pPr>
            <a:lvl8pPr marL="3429000" indent="-228600" eaLnBrk="0" fontAlgn="base" hangingPunct="0">
              <a:spcBef>
                <a:spcPct val="0"/>
              </a:spcBef>
              <a:spcAft>
                <a:spcPct val="0"/>
              </a:spcAft>
              <a:defRPr sz="1000" b="1">
                <a:solidFill>
                  <a:srgbClr val="0C2A8C"/>
                </a:solidFill>
                <a:latin typeface="Arial" charset="0"/>
              </a:defRPr>
            </a:lvl8pPr>
            <a:lvl9pPr marL="3886200" indent="-228600" eaLnBrk="0" fontAlgn="base" hangingPunct="0">
              <a:spcBef>
                <a:spcPct val="0"/>
              </a:spcBef>
              <a:spcAft>
                <a:spcPct val="0"/>
              </a:spcAft>
              <a:defRPr sz="1000" b="1">
                <a:solidFill>
                  <a:srgbClr val="0C2A8C"/>
                </a:solidFill>
                <a:latin typeface="Arial" charset="0"/>
              </a:defRPr>
            </a:lvl9pPr>
          </a:lstStyle>
          <a:p>
            <a:pPr algn="ctr">
              <a:defRPr/>
            </a:pPr>
            <a:r>
              <a:rPr lang="en-US" sz="1600" smtClean="0">
                <a:solidFill>
                  <a:schemeClr val="tx1"/>
                </a:solidFill>
              </a:rPr>
              <a:t>STAR</a:t>
            </a:r>
            <a:endParaRPr lang="en-US" sz="1600" smtClean="0">
              <a:solidFill>
                <a:schemeClr val="tx1"/>
              </a:solidFill>
              <a:effectLst>
                <a:outerShdw blurRad="38100" dist="38100" dir="2700000" algn="tl">
                  <a:srgbClr val="C0C0C0"/>
                </a:outerShdw>
              </a:effectLst>
            </a:endParaRPr>
          </a:p>
        </p:txBody>
      </p:sp>
      <p:sp>
        <p:nvSpPr>
          <p:cNvPr id="12298" name="tower"/>
          <p:cNvSpPr>
            <a:spLocks noEditPoints="1" noChangeArrowheads="1"/>
          </p:cNvSpPr>
          <p:nvPr/>
        </p:nvSpPr>
        <p:spPr bwMode="auto">
          <a:xfrm>
            <a:off x="5257800" y="3200400"/>
            <a:ext cx="762000" cy="1066800"/>
          </a:xfrm>
          <a:custGeom>
            <a:avLst/>
            <a:gdLst>
              <a:gd name="T0" fmla="*/ 0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9 w 21600"/>
              <a:gd name="T31" fmla="*/ 22540 h 21600"/>
              <a:gd name="T32" fmla="*/ 21485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CC00"/>
          </a:solidFill>
          <a:ln w="9525">
            <a:solidFill>
              <a:srgbClr val="000000"/>
            </a:solidFill>
            <a:miter lim="800000"/>
            <a:headEnd/>
            <a:tailEnd/>
          </a:ln>
        </p:spPr>
        <p:txBody>
          <a:bodyPr wrap="none"/>
          <a:lstStyle/>
          <a:p>
            <a:endParaRPr lang="en-US"/>
          </a:p>
        </p:txBody>
      </p:sp>
      <p:sp>
        <p:nvSpPr>
          <p:cNvPr id="12299" name="tower"/>
          <p:cNvSpPr>
            <a:spLocks noEditPoints="1" noChangeArrowheads="1"/>
          </p:cNvSpPr>
          <p:nvPr/>
        </p:nvSpPr>
        <p:spPr bwMode="auto">
          <a:xfrm>
            <a:off x="3282950" y="5157788"/>
            <a:ext cx="755650" cy="938212"/>
          </a:xfrm>
          <a:custGeom>
            <a:avLst/>
            <a:gdLst>
              <a:gd name="T0" fmla="*/ 0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9 w 21600"/>
              <a:gd name="T31" fmla="*/ 22540 h 21600"/>
              <a:gd name="T32" fmla="*/ 21485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CC99FF"/>
          </a:solidFill>
          <a:ln w="9525">
            <a:solidFill>
              <a:srgbClr val="000000"/>
            </a:solidFill>
            <a:miter lim="800000"/>
            <a:headEnd/>
            <a:tailEnd/>
          </a:ln>
        </p:spPr>
        <p:txBody>
          <a:bodyPr wrap="none"/>
          <a:lstStyle/>
          <a:p>
            <a:endParaRPr lang="en-US"/>
          </a:p>
        </p:txBody>
      </p:sp>
      <p:sp>
        <p:nvSpPr>
          <p:cNvPr id="12300" name="Text Box 12"/>
          <p:cNvSpPr txBox="1">
            <a:spLocks noChangeArrowheads="1"/>
          </p:cNvSpPr>
          <p:nvPr/>
        </p:nvSpPr>
        <p:spPr bwMode="auto">
          <a:xfrm>
            <a:off x="762000" y="6290846"/>
            <a:ext cx="7543800" cy="338554"/>
          </a:xfrm>
          <a:prstGeom prst="rect">
            <a:avLst/>
          </a:prstGeom>
          <a:solidFill>
            <a:schemeClr val="folHlink"/>
          </a:solidFill>
          <a:ln w="12700">
            <a:noFill/>
            <a:miter lim="800000"/>
            <a:headEnd/>
            <a:tailEnd/>
          </a:ln>
        </p:spPr>
        <p:txBody>
          <a:bodyPr>
            <a:spAutoFit/>
          </a:bodyPr>
          <a:lstStyle/>
          <a:p>
            <a:r>
              <a:rPr lang="en-US" altLang="en-US" sz="1600" b="0" dirty="0">
                <a:solidFill>
                  <a:srgbClr val="FFFF00"/>
                </a:solidFill>
              </a:rPr>
              <a:t>Input Data: </a:t>
            </a:r>
            <a:r>
              <a:rPr lang="en-US" altLang="en-US" sz="1400" dirty="0" smtClean="0">
                <a:solidFill>
                  <a:srgbClr val="FFFF00"/>
                </a:solidFill>
              </a:rPr>
              <a:t>B</a:t>
            </a:r>
            <a:r>
              <a:rPr lang="en-US" altLang="en-US" sz="1400" b="0" dirty="0" smtClean="0">
                <a:solidFill>
                  <a:srgbClr val="FFFF00"/>
                </a:solidFill>
              </a:rPr>
              <a:t>T </a:t>
            </a:r>
            <a:r>
              <a:rPr lang="en-US" altLang="en-US" sz="1400" b="0" dirty="0">
                <a:solidFill>
                  <a:srgbClr val="FFFF00"/>
                </a:solidFill>
              </a:rPr>
              <a:t>&amp; solar </a:t>
            </a:r>
            <a:r>
              <a:rPr lang="en-US" altLang="en-US" sz="1400" b="0" dirty="0" err="1">
                <a:solidFill>
                  <a:srgbClr val="FFFF00"/>
                </a:solidFill>
              </a:rPr>
              <a:t>insolation</a:t>
            </a:r>
            <a:r>
              <a:rPr lang="en-US" altLang="en-US" sz="1400" b="0" dirty="0">
                <a:solidFill>
                  <a:srgbClr val="FFFF00"/>
                </a:solidFill>
              </a:rPr>
              <a:t> from GOES imagers, Met forcing from NCEP models via NLDAS</a:t>
            </a:r>
            <a:endParaRPr lang="en-US" altLang="en-US" sz="1200" dirty="0">
              <a:solidFill>
                <a:srgbClr val="FFFF00"/>
              </a:solidFill>
            </a:endParaRPr>
          </a:p>
        </p:txBody>
      </p:sp>
      <p:sp>
        <p:nvSpPr>
          <p:cNvPr id="12301" name="tower"/>
          <p:cNvSpPr>
            <a:spLocks noEditPoints="1" noChangeArrowheads="1"/>
          </p:cNvSpPr>
          <p:nvPr/>
        </p:nvSpPr>
        <p:spPr bwMode="auto">
          <a:xfrm>
            <a:off x="3367088" y="1293813"/>
            <a:ext cx="823912" cy="1220787"/>
          </a:xfrm>
          <a:custGeom>
            <a:avLst/>
            <a:gdLst>
              <a:gd name="T0" fmla="*/ 0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9 w 21600"/>
              <a:gd name="T31" fmla="*/ 22540 h 21600"/>
              <a:gd name="T32" fmla="*/ 21485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00CCFF"/>
          </a:solidFill>
          <a:ln w="9525">
            <a:solidFill>
              <a:srgbClr val="000000"/>
            </a:solidFill>
            <a:miter lim="800000"/>
            <a:headEnd/>
            <a:tailEnd/>
          </a:ln>
        </p:spPr>
        <p:txBody>
          <a:bodyPr wrap="none"/>
          <a:lstStyle/>
          <a:p>
            <a:pPr algn="ctr"/>
            <a:endParaRPr lang="en-US" altLang="en-US" sz="1400" b="0">
              <a:solidFill>
                <a:schemeClr val="tx1"/>
              </a:solidFill>
            </a:endParaRPr>
          </a:p>
          <a:p>
            <a:pPr algn="ctr"/>
            <a:endParaRPr lang="en-US" altLang="en-US" sz="1400" b="0">
              <a:solidFill>
                <a:schemeClr val="tx1"/>
              </a:solidFill>
            </a:endParaRPr>
          </a:p>
          <a:p>
            <a:pPr algn="ctr"/>
            <a:endParaRPr lang="en-US" altLang="en-US" b="0">
              <a:solidFill>
                <a:schemeClr val="tx1"/>
              </a:solidFill>
            </a:endParaRPr>
          </a:p>
        </p:txBody>
      </p:sp>
      <p:sp>
        <p:nvSpPr>
          <p:cNvPr id="12302" name="tower"/>
          <p:cNvSpPr>
            <a:spLocks noEditPoints="1" noChangeArrowheads="1"/>
          </p:cNvSpPr>
          <p:nvPr/>
        </p:nvSpPr>
        <p:spPr bwMode="auto">
          <a:xfrm>
            <a:off x="7315200" y="2133600"/>
            <a:ext cx="838200" cy="990600"/>
          </a:xfrm>
          <a:custGeom>
            <a:avLst/>
            <a:gdLst>
              <a:gd name="T0" fmla="*/ 0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9 w 21600"/>
              <a:gd name="T31" fmla="*/ 22540 h 21600"/>
              <a:gd name="T32" fmla="*/ 21485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CCFFCC"/>
          </a:solidFill>
          <a:ln w="9525">
            <a:solidFill>
              <a:srgbClr val="000000"/>
            </a:solidFill>
            <a:miter lim="800000"/>
            <a:headEnd/>
            <a:tailEnd/>
          </a:ln>
        </p:spPr>
        <p:txBody>
          <a:bodyPr wrap="none"/>
          <a:lstStyle/>
          <a:p>
            <a:pPr algn="ctr"/>
            <a:r>
              <a:rPr lang="en-US" altLang="en-US" sz="1400" b="0">
                <a:solidFill>
                  <a:schemeClr val="tx1"/>
                </a:solidFill>
              </a:rPr>
              <a:t> </a:t>
            </a:r>
          </a:p>
        </p:txBody>
      </p:sp>
      <p:sp>
        <p:nvSpPr>
          <p:cNvPr id="12303" name="tower"/>
          <p:cNvSpPr>
            <a:spLocks noEditPoints="1" noChangeArrowheads="1"/>
          </p:cNvSpPr>
          <p:nvPr/>
        </p:nvSpPr>
        <p:spPr bwMode="auto">
          <a:xfrm>
            <a:off x="3287713" y="3233738"/>
            <a:ext cx="835025" cy="1109662"/>
          </a:xfrm>
          <a:custGeom>
            <a:avLst/>
            <a:gdLst>
              <a:gd name="T0" fmla="*/ 0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9 w 21600"/>
              <a:gd name="T31" fmla="*/ 22540 h 21600"/>
              <a:gd name="T32" fmla="*/ 21485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9900"/>
          </a:solidFill>
          <a:ln w="9525">
            <a:solidFill>
              <a:srgbClr val="000000"/>
            </a:solidFill>
            <a:miter lim="800000"/>
            <a:headEnd/>
            <a:tailEnd/>
          </a:ln>
        </p:spPr>
        <p:txBody>
          <a:bodyPr wrap="none"/>
          <a:lstStyle/>
          <a:p>
            <a:pPr algn="ctr"/>
            <a:endParaRPr lang="en-US" altLang="en-US" sz="1400" b="0">
              <a:solidFill>
                <a:schemeClr val="tx1"/>
              </a:solidFill>
            </a:endParaRPr>
          </a:p>
          <a:p>
            <a:pPr algn="ctr"/>
            <a:endParaRPr lang="en-US" altLang="en-US" sz="1400" b="0">
              <a:solidFill>
                <a:schemeClr val="tx1"/>
              </a:solidFill>
            </a:endParaRPr>
          </a:p>
          <a:p>
            <a:pPr algn="ctr"/>
            <a:endParaRPr lang="en-US" altLang="en-US" b="0">
              <a:solidFill>
                <a:schemeClr val="tx1"/>
              </a:solidFill>
            </a:endParaRPr>
          </a:p>
        </p:txBody>
      </p:sp>
      <p:sp>
        <p:nvSpPr>
          <p:cNvPr id="12305" name="Text Box 17"/>
          <p:cNvSpPr txBox="1">
            <a:spLocks noChangeArrowheads="1"/>
          </p:cNvSpPr>
          <p:nvPr/>
        </p:nvSpPr>
        <p:spPr bwMode="auto">
          <a:xfrm>
            <a:off x="3282816" y="3620869"/>
            <a:ext cx="755784" cy="646331"/>
          </a:xfrm>
          <a:prstGeom prst="rect">
            <a:avLst/>
          </a:prstGeom>
          <a:noFill/>
          <a:ln w="9525">
            <a:noFill/>
            <a:miter lim="800000"/>
            <a:headEnd/>
            <a:tailEnd/>
          </a:ln>
        </p:spPr>
        <p:txBody>
          <a:bodyPr wrap="none">
            <a:spAutoFit/>
          </a:bodyPr>
          <a:lstStyle/>
          <a:p>
            <a:r>
              <a:rPr lang="en-US" sz="1200" dirty="0" smtClean="0"/>
              <a:t>DDS,</a:t>
            </a:r>
          </a:p>
          <a:p>
            <a:r>
              <a:rPr lang="en-US" sz="1200" dirty="0" smtClean="0"/>
              <a:t>SATEP</a:t>
            </a:r>
          </a:p>
          <a:p>
            <a:r>
              <a:rPr lang="en-US" sz="1200" dirty="0" smtClean="0"/>
              <a:t>SANONE </a:t>
            </a:r>
            <a:endParaRPr lang="en-US" altLang="en-US" sz="1200" dirty="0">
              <a:solidFill>
                <a:schemeClr val="tx1"/>
              </a:solidFill>
            </a:endParaRPr>
          </a:p>
        </p:txBody>
      </p:sp>
      <p:sp>
        <p:nvSpPr>
          <p:cNvPr id="12306" name="Text Box 18"/>
          <p:cNvSpPr txBox="1">
            <a:spLocks noChangeArrowheads="1"/>
          </p:cNvSpPr>
          <p:nvPr/>
        </p:nvSpPr>
        <p:spPr bwMode="auto">
          <a:xfrm>
            <a:off x="3232150" y="5410200"/>
            <a:ext cx="658813" cy="639763"/>
          </a:xfrm>
          <a:prstGeom prst="rect">
            <a:avLst/>
          </a:prstGeom>
          <a:noFill/>
          <a:ln w="9525">
            <a:noFill/>
            <a:miter lim="800000"/>
            <a:headEnd/>
            <a:tailEnd/>
          </a:ln>
        </p:spPr>
        <p:txBody>
          <a:bodyPr wrap="none">
            <a:spAutoFit/>
          </a:bodyPr>
          <a:lstStyle/>
          <a:p>
            <a:r>
              <a:rPr lang="en-US" altLang="en-US" sz="1200">
                <a:solidFill>
                  <a:schemeClr val="tx1"/>
                </a:solidFill>
              </a:rPr>
              <a:t>GET-D</a:t>
            </a:r>
          </a:p>
          <a:p>
            <a:endParaRPr lang="en-US" altLang="en-US" sz="1200">
              <a:solidFill>
                <a:schemeClr val="tx1"/>
              </a:solidFill>
            </a:endParaRPr>
          </a:p>
          <a:p>
            <a:r>
              <a:rPr lang="en-US" altLang="en-US" sz="1200" i="1">
                <a:solidFill>
                  <a:srgbClr val="990000"/>
                </a:solidFill>
              </a:rPr>
              <a:t>Linux</a:t>
            </a:r>
          </a:p>
        </p:txBody>
      </p:sp>
      <p:sp>
        <p:nvSpPr>
          <p:cNvPr id="12307" name="Text Box 19"/>
          <p:cNvSpPr txBox="1">
            <a:spLocks noChangeArrowheads="1"/>
          </p:cNvSpPr>
          <p:nvPr/>
        </p:nvSpPr>
        <p:spPr bwMode="auto">
          <a:xfrm>
            <a:off x="3886200" y="914400"/>
            <a:ext cx="1676400" cy="304800"/>
          </a:xfrm>
          <a:prstGeom prst="rect">
            <a:avLst/>
          </a:prstGeom>
          <a:noFill/>
          <a:ln w="9525">
            <a:noFill/>
            <a:miter lim="800000"/>
            <a:headEnd/>
            <a:tailEnd/>
          </a:ln>
        </p:spPr>
        <p:txBody>
          <a:bodyPr>
            <a:spAutoFit/>
          </a:bodyPr>
          <a:lstStyle/>
          <a:p>
            <a:r>
              <a:rPr lang="en-US" altLang="en-US" sz="1400">
                <a:solidFill>
                  <a:schemeClr val="tx1"/>
                </a:solidFill>
              </a:rPr>
              <a:t>ESPC Production</a:t>
            </a:r>
          </a:p>
        </p:txBody>
      </p:sp>
      <p:sp>
        <p:nvSpPr>
          <p:cNvPr id="12309" name="Text Box 22"/>
          <p:cNvSpPr txBox="1">
            <a:spLocks noChangeArrowheads="1"/>
          </p:cNvSpPr>
          <p:nvPr/>
        </p:nvSpPr>
        <p:spPr bwMode="auto">
          <a:xfrm>
            <a:off x="5183188" y="1676400"/>
            <a:ext cx="678199" cy="830997"/>
          </a:xfrm>
          <a:prstGeom prst="rect">
            <a:avLst/>
          </a:prstGeom>
          <a:noFill/>
          <a:ln w="9525">
            <a:noFill/>
            <a:miter lim="800000"/>
            <a:headEnd/>
            <a:tailEnd/>
          </a:ln>
        </p:spPr>
        <p:txBody>
          <a:bodyPr wrap="none">
            <a:spAutoFit/>
          </a:bodyPr>
          <a:lstStyle/>
          <a:p>
            <a:r>
              <a:rPr lang="en-US" altLang="en-US" sz="1200" dirty="0" err="1" smtClean="0">
                <a:solidFill>
                  <a:schemeClr val="tx1"/>
                </a:solidFill>
              </a:rPr>
              <a:t>Geotest</a:t>
            </a:r>
            <a:endParaRPr lang="en-US" altLang="en-US" sz="1200" dirty="0" smtClean="0">
              <a:solidFill>
                <a:schemeClr val="tx1"/>
              </a:solidFill>
            </a:endParaRPr>
          </a:p>
          <a:p>
            <a:r>
              <a:rPr lang="en-US" altLang="en-US" sz="1200" dirty="0" smtClean="0">
                <a:solidFill>
                  <a:schemeClr val="tx1"/>
                </a:solidFill>
              </a:rPr>
              <a:t>QC/VAL</a:t>
            </a:r>
            <a:endParaRPr lang="en-US" altLang="en-US" sz="1200" dirty="0">
              <a:solidFill>
                <a:schemeClr val="tx1"/>
              </a:solidFill>
            </a:endParaRPr>
          </a:p>
          <a:p>
            <a:endParaRPr lang="en-US" altLang="en-US" sz="1200" dirty="0">
              <a:solidFill>
                <a:schemeClr val="tx1"/>
              </a:solidFill>
            </a:endParaRPr>
          </a:p>
          <a:p>
            <a:r>
              <a:rPr lang="en-US" altLang="en-US" sz="1200" i="1" dirty="0">
                <a:solidFill>
                  <a:srgbClr val="800000"/>
                </a:solidFill>
              </a:rPr>
              <a:t>Linux</a:t>
            </a:r>
          </a:p>
        </p:txBody>
      </p:sp>
      <p:sp>
        <p:nvSpPr>
          <p:cNvPr id="12310" name="Line 23"/>
          <p:cNvSpPr>
            <a:spLocks noChangeShapeType="1"/>
          </p:cNvSpPr>
          <p:nvPr/>
        </p:nvSpPr>
        <p:spPr bwMode="auto">
          <a:xfrm>
            <a:off x="6172200" y="1981200"/>
            <a:ext cx="533400" cy="0"/>
          </a:xfrm>
          <a:prstGeom prst="line">
            <a:avLst/>
          </a:prstGeom>
          <a:noFill/>
          <a:ln w="19050">
            <a:solidFill>
              <a:schemeClr val="tx1"/>
            </a:solidFill>
            <a:round/>
            <a:headEnd/>
            <a:tailEnd/>
          </a:ln>
        </p:spPr>
        <p:txBody>
          <a:bodyPr/>
          <a:lstStyle/>
          <a:p>
            <a:endParaRPr lang="en-US"/>
          </a:p>
        </p:txBody>
      </p:sp>
      <p:sp>
        <p:nvSpPr>
          <p:cNvPr id="12311" name="Line 24"/>
          <p:cNvSpPr>
            <a:spLocks noChangeShapeType="1"/>
          </p:cNvSpPr>
          <p:nvPr/>
        </p:nvSpPr>
        <p:spPr bwMode="auto">
          <a:xfrm>
            <a:off x="4191000" y="1905000"/>
            <a:ext cx="990600" cy="0"/>
          </a:xfrm>
          <a:prstGeom prst="line">
            <a:avLst/>
          </a:prstGeom>
          <a:noFill/>
          <a:ln w="19050">
            <a:solidFill>
              <a:schemeClr val="tx1"/>
            </a:solidFill>
            <a:round/>
            <a:headEnd/>
            <a:tailEnd type="triangle" w="med" len="med"/>
          </a:ln>
        </p:spPr>
        <p:txBody>
          <a:bodyPr/>
          <a:lstStyle/>
          <a:p>
            <a:endParaRPr lang="en-US"/>
          </a:p>
        </p:txBody>
      </p:sp>
      <p:sp>
        <p:nvSpPr>
          <p:cNvPr id="12313" name="Line 29"/>
          <p:cNvSpPr>
            <a:spLocks noChangeShapeType="1"/>
          </p:cNvSpPr>
          <p:nvPr/>
        </p:nvSpPr>
        <p:spPr bwMode="auto">
          <a:xfrm>
            <a:off x="4114800" y="3733800"/>
            <a:ext cx="1066800" cy="0"/>
          </a:xfrm>
          <a:prstGeom prst="line">
            <a:avLst/>
          </a:prstGeom>
          <a:noFill/>
          <a:ln w="19050">
            <a:solidFill>
              <a:schemeClr val="tx1"/>
            </a:solidFill>
            <a:round/>
            <a:headEnd/>
            <a:tailEnd type="triangle" w="med" len="med"/>
          </a:ln>
        </p:spPr>
        <p:txBody>
          <a:bodyPr/>
          <a:lstStyle/>
          <a:p>
            <a:endParaRPr lang="en-US"/>
          </a:p>
        </p:txBody>
      </p:sp>
      <p:sp>
        <p:nvSpPr>
          <p:cNvPr id="12314" name="Line 30"/>
          <p:cNvSpPr>
            <a:spLocks noChangeShapeType="1"/>
          </p:cNvSpPr>
          <p:nvPr/>
        </p:nvSpPr>
        <p:spPr bwMode="auto">
          <a:xfrm>
            <a:off x="6705600" y="1447800"/>
            <a:ext cx="457200" cy="0"/>
          </a:xfrm>
          <a:prstGeom prst="line">
            <a:avLst/>
          </a:prstGeom>
          <a:noFill/>
          <a:ln w="12700">
            <a:solidFill>
              <a:schemeClr val="tx1"/>
            </a:solidFill>
            <a:round/>
            <a:headEnd/>
            <a:tailEnd type="triangle" w="med" len="med"/>
          </a:ln>
        </p:spPr>
        <p:txBody>
          <a:bodyPr/>
          <a:lstStyle/>
          <a:p>
            <a:endParaRPr lang="en-US"/>
          </a:p>
        </p:txBody>
      </p:sp>
      <p:sp>
        <p:nvSpPr>
          <p:cNvPr id="12315" name="Line 31"/>
          <p:cNvSpPr>
            <a:spLocks noChangeShapeType="1"/>
          </p:cNvSpPr>
          <p:nvPr/>
        </p:nvSpPr>
        <p:spPr bwMode="auto">
          <a:xfrm>
            <a:off x="6705600" y="2590800"/>
            <a:ext cx="457200" cy="0"/>
          </a:xfrm>
          <a:prstGeom prst="line">
            <a:avLst/>
          </a:prstGeom>
          <a:noFill/>
          <a:ln w="12700">
            <a:solidFill>
              <a:schemeClr val="tx1"/>
            </a:solidFill>
            <a:round/>
            <a:headEnd/>
            <a:tailEnd type="triangle" w="med" len="med"/>
          </a:ln>
        </p:spPr>
        <p:txBody>
          <a:bodyPr/>
          <a:lstStyle/>
          <a:p>
            <a:endParaRPr lang="en-US"/>
          </a:p>
        </p:txBody>
      </p:sp>
      <p:sp>
        <p:nvSpPr>
          <p:cNvPr id="12316" name="Line 32"/>
          <p:cNvSpPr>
            <a:spLocks noChangeShapeType="1"/>
          </p:cNvSpPr>
          <p:nvPr/>
        </p:nvSpPr>
        <p:spPr bwMode="auto">
          <a:xfrm>
            <a:off x="6705600" y="1447800"/>
            <a:ext cx="0" cy="1143000"/>
          </a:xfrm>
          <a:prstGeom prst="line">
            <a:avLst/>
          </a:prstGeom>
          <a:noFill/>
          <a:ln w="19050">
            <a:solidFill>
              <a:schemeClr val="tx1"/>
            </a:solidFill>
            <a:round/>
            <a:headEnd/>
            <a:tailEnd/>
          </a:ln>
        </p:spPr>
        <p:txBody>
          <a:bodyPr/>
          <a:lstStyle/>
          <a:p>
            <a:endParaRPr lang="en-US"/>
          </a:p>
        </p:txBody>
      </p:sp>
      <p:sp>
        <p:nvSpPr>
          <p:cNvPr id="12317" name="Line 33"/>
          <p:cNvSpPr>
            <a:spLocks noChangeShapeType="1"/>
          </p:cNvSpPr>
          <p:nvPr/>
        </p:nvSpPr>
        <p:spPr bwMode="auto">
          <a:xfrm flipV="1">
            <a:off x="7620000" y="3200400"/>
            <a:ext cx="0" cy="609600"/>
          </a:xfrm>
          <a:prstGeom prst="line">
            <a:avLst/>
          </a:prstGeom>
          <a:noFill/>
          <a:ln w="19050">
            <a:solidFill>
              <a:schemeClr val="tx1"/>
            </a:solidFill>
            <a:round/>
            <a:headEnd type="triangle" w="med" len="med"/>
            <a:tailEnd/>
          </a:ln>
        </p:spPr>
        <p:txBody>
          <a:bodyPr/>
          <a:lstStyle/>
          <a:p>
            <a:endParaRPr lang="en-US"/>
          </a:p>
        </p:txBody>
      </p:sp>
      <p:sp>
        <p:nvSpPr>
          <p:cNvPr id="12318" name="Line 34"/>
          <p:cNvSpPr>
            <a:spLocks noChangeShapeType="1"/>
          </p:cNvSpPr>
          <p:nvPr/>
        </p:nvSpPr>
        <p:spPr bwMode="auto">
          <a:xfrm>
            <a:off x="3733800" y="4343400"/>
            <a:ext cx="0" cy="304800"/>
          </a:xfrm>
          <a:prstGeom prst="line">
            <a:avLst/>
          </a:prstGeom>
          <a:noFill/>
          <a:ln w="12700">
            <a:solidFill>
              <a:schemeClr val="tx1"/>
            </a:solidFill>
            <a:round/>
            <a:headEnd/>
            <a:tailEnd/>
          </a:ln>
        </p:spPr>
        <p:txBody>
          <a:bodyPr/>
          <a:lstStyle/>
          <a:p>
            <a:endParaRPr lang="en-US"/>
          </a:p>
        </p:txBody>
      </p:sp>
      <p:sp>
        <p:nvSpPr>
          <p:cNvPr id="12319" name="Line 35"/>
          <p:cNvSpPr>
            <a:spLocks noChangeShapeType="1"/>
          </p:cNvSpPr>
          <p:nvPr/>
        </p:nvSpPr>
        <p:spPr bwMode="auto">
          <a:xfrm flipH="1">
            <a:off x="3733800" y="4648200"/>
            <a:ext cx="3505200" cy="0"/>
          </a:xfrm>
          <a:prstGeom prst="line">
            <a:avLst/>
          </a:prstGeom>
          <a:noFill/>
          <a:ln w="19050">
            <a:solidFill>
              <a:schemeClr val="tx1"/>
            </a:solidFill>
            <a:round/>
            <a:headEnd type="triangle" w="med" len="med"/>
            <a:tailEnd/>
          </a:ln>
        </p:spPr>
        <p:txBody>
          <a:bodyPr/>
          <a:lstStyle/>
          <a:p>
            <a:endParaRPr lang="en-US"/>
          </a:p>
        </p:txBody>
      </p:sp>
      <p:sp>
        <p:nvSpPr>
          <p:cNvPr id="12320" name="Line 36"/>
          <p:cNvSpPr>
            <a:spLocks noChangeShapeType="1"/>
          </p:cNvSpPr>
          <p:nvPr/>
        </p:nvSpPr>
        <p:spPr bwMode="auto">
          <a:xfrm>
            <a:off x="6553200" y="3733800"/>
            <a:ext cx="0" cy="609600"/>
          </a:xfrm>
          <a:prstGeom prst="line">
            <a:avLst/>
          </a:prstGeom>
          <a:noFill/>
          <a:ln w="19050">
            <a:solidFill>
              <a:schemeClr val="tx1"/>
            </a:solidFill>
            <a:round/>
            <a:headEnd/>
            <a:tailEnd/>
          </a:ln>
        </p:spPr>
        <p:txBody>
          <a:bodyPr/>
          <a:lstStyle/>
          <a:p>
            <a:endParaRPr lang="en-US"/>
          </a:p>
        </p:txBody>
      </p:sp>
      <p:sp>
        <p:nvSpPr>
          <p:cNvPr id="12321" name="Line 37"/>
          <p:cNvSpPr>
            <a:spLocks noChangeShapeType="1"/>
          </p:cNvSpPr>
          <p:nvPr/>
        </p:nvSpPr>
        <p:spPr bwMode="auto">
          <a:xfrm>
            <a:off x="6172200" y="3733800"/>
            <a:ext cx="381000" cy="0"/>
          </a:xfrm>
          <a:prstGeom prst="line">
            <a:avLst/>
          </a:prstGeom>
          <a:noFill/>
          <a:ln w="19050">
            <a:solidFill>
              <a:schemeClr val="tx1"/>
            </a:solidFill>
            <a:round/>
            <a:headEnd/>
            <a:tailEnd/>
          </a:ln>
        </p:spPr>
        <p:txBody>
          <a:bodyPr/>
          <a:lstStyle/>
          <a:p>
            <a:endParaRPr lang="en-US"/>
          </a:p>
        </p:txBody>
      </p:sp>
      <p:sp>
        <p:nvSpPr>
          <p:cNvPr id="12322" name="Text Box 38"/>
          <p:cNvSpPr txBox="1">
            <a:spLocks noChangeArrowheads="1"/>
          </p:cNvSpPr>
          <p:nvPr/>
        </p:nvSpPr>
        <p:spPr bwMode="auto">
          <a:xfrm>
            <a:off x="3303588" y="1676400"/>
            <a:ext cx="733599" cy="830997"/>
          </a:xfrm>
          <a:prstGeom prst="rect">
            <a:avLst/>
          </a:prstGeom>
          <a:noFill/>
          <a:ln w="9525">
            <a:noFill/>
            <a:miter lim="800000"/>
            <a:headEnd/>
            <a:tailEnd/>
          </a:ln>
        </p:spPr>
        <p:txBody>
          <a:bodyPr wrap="none">
            <a:spAutoFit/>
          </a:bodyPr>
          <a:lstStyle/>
          <a:p>
            <a:r>
              <a:rPr lang="en-US" altLang="en-US" sz="1200" dirty="0" err="1" smtClean="0">
                <a:solidFill>
                  <a:schemeClr val="tx1"/>
                </a:solidFill>
              </a:rPr>
              <a:t>Geoprod</a:t>
            </a:r>
            <a:endParaRPr lang="en-US" altLang="en-US" sz="1200" dirty="0" smtClean="0">
              <a:solidFill>
                <a:schemeClr val="tx1"/>
              </a:solidFill>
            </a:endParaRPr>
          </a:p>
          <a:p>
            <a:r>
              <a:rPr lang="en-US" altLang="en-US" sz="1200" dirty="0" smtClean="0">
                <a:solidFill>
                  <a:schemeClr val="tx1"/>
                </a:solidFill>
              </a:rPr>
              <a:t>GET-D</a:t>
            </a:r>
            <a:endParaRPr lang="en-US" altLang="en-US" sz="1200" dirty="0">
              <a:solidFill>
                <a:schemeClr val="tx1"/>
              </a:solidFill>
            </a:endParaRPr>
          </a:p>
          <a:p>
            <a:endParaRPr lang="en-US" altLang="en-US" sz="1200" dirty="0">
              <a:solidFill>
                <a:schemeClr val="tx1"/>
              </a:solidFill>
            </a:endParaRPr>
          </a:p>
          <a:p>
            <a:r>
              <a:rPr lang="en-US" altLang="en-US" sz="1200" i="1" dirty="0">
                <a:solidFill>
                  <a:srgbClr val="800000"/>
                </a:solidFill>
              </a:rPr>
              <a:t>Linux</a:t>
            </a:r>
          </a:p>
        </p:txBody>
      </p:sp>
      <p:sp>
        <p:nvSpPr>
          <p:cNvPr id="12323" name="Text Box 39"/>
          <p:cNvSpPr txBox="1">
            <a:spLocks noChangeArrowheads="1"/>
          </p:cNvSpPr>
          <p:nvPr/>
        </p:nvSpPr>
        <p:spPr bwMode="auto">
          <a:xfrm>
            <a:off x="7239000" y="2438400"/>
            <a:ext cx="749300" cy="646113"/>
          </a:xfrm>
          <a:prstGeom prst="rect">
            <a:avLst/>
          </a:prstGeom>
          <a:noFill/>
          <a:ln w="9525">
            <a:noFill/>
            <a:miter lim="800000"/>
            <a:headEnd/>
            <a:tailEnd/>
          </a:ln>
        </p:spPr>
        <p:txBody>
          <a:bodyPr wrap="none">
            <a:spAutoFit/>
          </a:bodyPr>
          <a:lstStyle/>
          <a:p>
            <a:r>
              <a:rPr lang="en-US" altLang="en-US" sz="1200">
                <a:solidFill>
                  <a:schemeClr val="tx1"/>
                </a:solidFill>
              </a:rPr>
              <a:t>Intranet</a:t>
            </a:r>
          </a:p>
          <a:p>
            <a:endParaRPr lang="en-US" altLang="en-US" sz="1200">
              <a:solidFill>
                <a:schemeClr val="tx1"/>
              </a:solidFill>
            </a:endParaRPr>
          </a:p>
          <a:p>
            <a:r>
              <a:rPr lang="en-US" altLang="en-US" sz="1200" i="1">
                <a:solidFill>
                  <a:srgbClr val="800000"/>
                </a:solidFill>
              </a:rPr>
              <a:t>Sandia</a:t>
            </a:r>
          </a:p>
        </p:txBody>
      </p:sp>
      <p:sp>
        <p:nvSpPr>
          <p:cNvPr id="12324" name="Text Box 40"/>
          <p:cNvSpPr txBox="1">
            <a:spLocks noChangeArrowheads="1"/>
          </p:cNvSpPr>
          <p:nvPr/>
        </p:nvSpPr>
        <p:spPr bwMode="auto">
          <a:xfrm>
            <a:off x="7239000" y="1219200"/>
            <a:ext cx="749300" cy="646113"/>
          </a:xfrm>
          <a:prstGeom prst="rect">
            <a:avLst/>
          </a:prstGeom>
          <a:noFill/>
          <a:ln w="9525">
            <a:noFill/>
            <a:miter lim="800000"/>
            <a:headEnd/>
            <a:tailEnd/>
          </a:ln>
        </p:spPr>
        <p:txBody>
          <a:bodyPr wrap="none">
            <a:spAutoFit/>
          </a:bodyPr>
          <a:lstStyle/>
          <a:p>
            <a:r>
              <a:rPr lang="en-US" altLang="en-US" sz="1200" dirty="0">
                <a:solidFill>
                  <a:schemeClr val="tx1"/>
                </a:solidFill>
              </a:rPr>
              <a:t>Internet</a:t>
            </a:r>
          </a:p>
          <a:p>
            <a:endParaRPr lang="en-US" altLang="en-US" sz="1200" dirty="0">
              <a:solidFill>
                <a:schemeClr val="tx1"/>
              </a:solidFill>
            </a:endParaRPr>
          </a:p>
          <a:p>
            <a:r>
              <a:rPr lang="en-US" altLang="en-US" sz="1200" i="1" dirty="0">
                <a:solidFill>
                  <a:srgbClr val="800000"/>
                </a:solidFill>
              </a:rPr>
              <a:t>   gp5</a:t>
            </a:r>
          </a:p>
        </p:txBody>
      </p:sp>
      <p:sp>
        <p:nvSpPr>
          <p:cNvPr id="12325" name="Text Box 41"/>
          <p:cNvSpPr txBox="1">
            <a:spLocks noChangeArrowheads="1"/>
          </p:cNvSpPr>
          <p:nvPr/>
        </p:nvSpPr>
        <p:spPr bwMode="auto">
          <a:xfrm>
            <a:off x="5181600" y="3733800"/>
            <a:ext cx="762000" cy="276225"/>
          </a:xfrm>
          <a:prstGeom prst="rect">
            <a:avLst/>
          </a:prstGeom>
          <a:noFill/>
          <a:ln w="9525">
            <a:noFill/>
            <a:miter lim="800000"/>
            <a:headEnd/>
            <a:tailEnd/>
          </a:ln>
        </p:spPr>
        <p:txBody>
          <a:bodyPr>
            <a:spAutoFit/>
          </a:bodyPr>
          <a:lstStyle/>
          <a:p>
            <a:r>
              <a:rPr lang="en-US" altLang="en-US" sz="1200">
                <a:solidFill>
                  <a:schemeClr val="tx1"/>
                </a:solidFill>
              </a:rPr>
              <a:t>CLASS</a:t>
            </a:r>
          </a:p>
        </p:txBody>
      </p:sp>
      <p:sp>
        <p:nvSpPr>
          <p:cNvPr id="12326" name="Text Box 42"/>
          <p:cNvSpPr txBox="1">
            <a:spLocks noChangeArrowheads="1"/>
          </p:cNvSpPr>
          <p:nvPr/>
        </p:nvSpPr>
        <p:spPr bwMode="auto">
          <a:xfrm>
            <a:off x="5181600" y="5562600"/>
            <a:ext cx="742950" cy="274638"/>
          </a:xfrm>
          <a:prstGeom prst="rect">
            <a:avLst/>
          </a:prstGeom>
          <a:noFill/>
          <a:ln w="9525">
            <a:noFill/>
            <a:miter lim="800000"/>
            <a:headEnd/>
            <a:tailEnd/>
          </a:ln>
        </p:spPr>
        <p:txBody>
          <a:bodyPr wrap="none">
            <a:spAutoFit/>
          </a:bodyPr>
          <a:lstStyle/>
          <a:p>
            <a:r>
              <a:rPr lang="en-US" altLang="en-US" sz="1200">
                <a:solidFill>
                  <a:schemeClr val="tx1"/>
                </a:solidFill>
              </a:rPr>
              <a:t>Internet</a:t>
            </a:r>
          </a:p>
        </p:txBody>
      </p:sp>
      <p:sp>
        <p:nvSpPr>
          <p:cNvPr id="12327" name="tower"/>
          <p:cNvSpPr>
            <a:spLocks noEditPoints="1" noChangeArrowheads="1"/>
          </p:cNvSpPr>
          <p:nvPr/>
        </p:nvSpPr>
        <p:spPr bwMode="auto">
          <a:xfrm>
            <a:off x="7315200" y="3962400"/>
            <a:ext cx="838200" cy="1066800"/>
          </a:xfrm>
          <a:custGeom>
            <a:avLst/>
            <a:gdLst>
              <a:gd name="T0" fmla="*/ 0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9 w 21600"/>
              <a:gd name="T31" fmla="*/ 22540 h 21600"/>
              <a:gd name="T32" fmla="*/ 21485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99CC00"/>
          </a:solidFill>
          <a:ln w="9525">
            <a:solidFill>
              <a:srgbClr val="000000"/>
            </a:solidFill>
            <a:miter lim="800000"/>
            <a:headEnd/>
            <a:tailEnd/>
          </a:ln>
        </p:spPr>
        <p:txBody>
          <a:bodyPr wrap="none"/>
          <a:lstStyle/>
          <a:p>
            <a:endParaRPr lang="en-US"/>
          </a:p>
        </p:txBody>
      </p:sp>
      <p:sp>
        <p:nvSpPr>
          <p:cNvPr id="12328" name="Text Box 44"/>
          <p:cNvSpPr txBox="1">
            <a:spLocks noChangeArrowheads="1"/>
          </p:cNvSpPr>
          <p:nvPr/>
        </p:nvSpPr>
        <p:spPr bwMode="auto">
          <a:xfrm>
            <a:off x="7239000" y="4267200"/>
            <a:ext cx="804863" cy="646113"/>
          </a:xfrm>
          <a:prstGeom prst="rect">
            <a:avLst/>
          </a:prstGeom>
          <a:noFill/>
          <a:ln w="9525">
            <a:noFill/>
            <a:miter lim="800000"/>
            <a:headEnd/>
            <a:tailEnd/>
          </a:ln>
        </p:spPr>
        <p:txBody>
          <a:bodyPr wrap="none">
            <a:spAutoFit/>
          </a:bodyPr>
          <a:lstStyle/>
          <a:p>
            <a:r>
              <a:rPr lang="en-US" altLang="en-US" sz="1200">
                <a:solidFill>
                  <a:schemeClr val="tx1"/>
                </a:solidFill>
              </a:rPr>
              <a:t>NCEP &amp; </a:t>
            </a:r>
          </a:p>
          <a:p>
            <a:r>
              <a:rPr lang="en-US" altLang="en-US" sz="1200">
                <a:solidFill>
                  <a:schemeClr val="tx1"/>
                </a:solidFill>
              </a:rPr>
              <a:t>Other </a:t>
            </a:r>
          </a:p>
          <a:p>
            <a:r>
              <a:rPr lang="en-US" altLang="en-US" sz="1200">
                <a:solidFill>
                  <a:schemeClr val="tx1"/>
                </a:solidFill>
              </a:rPr>
              <a:t>USERS</a:t>
            </a:r>
          </a:p>
        </p:txBody>
      </p:sp>
      <p:sp>
        <p:nvSpPr>
          <p:cNvPr id="12329" name="Text Box 48"/>
          <p:cNvSpPr txBox="1">
            <a:spLocks noChangeArrowheads="1"/>
          </p:cNvSpPr>
          <p:nvPr/>
        </p:nvSpPr>
        <p:spPr bwMode="auto">
          <a:xfrm>
            <a:off x="3733800" y="2743200"/>
            <a:ext cx="1871663" cy="274638"/>
          </a:xfrm>
          <a:prstGeom prst="rect">
            <a:avLst/>
          </a:prstGeom>
          <a:noFill/>
          <a:ln w="9525">
            <a:noFill/>
            <a:miter lim="800000"/>
            <a:headEnd/>
            <a:tailEnd/>
          </a:ln>
        </p:spPr>
        <p:txBody>
          <a:bodyPr wrap="none">
            <a:spAutoFit/>
          </a:bodyPr>
          <a:lstStyle/>
          <a:p>
            <a:r>
              <a:rPr lang="en-US" altLang="en-US" sz="1200">
                <a:solidFill>
                  <a:srgbClr val="F11717"/>
                </a:solidFill>
              </a:rPr>
              <a:t>ET &amp; Drought Products</a:t>
            </a:r>
          </a:p>
        </p:txBody>
      </p:sp>
      <p:sp>
        <p:nvSpPr>
          <p:cNvPr id="12330" name="Rectangle 49"/>
          <p:cNvSpPr>
            <a:spLocks noChangeArrowheads="1"/>
          </p:cNvSpPr>
          <p:nvPr/>
        </p:nvSpPr>
        <p:spPr bwMode="auto">
          <a:xfrm>
            <a:off x="2819400" y="914400"/>
            <a:ext cx="3657600" cy="1828800"/>
          </a:xfrm>
          <a:prstGeom prst="rect">
            <a:avLst/>
          </a:prstGeom>
          <a:noFill/>
          <a:ln w="19050" cap="rnd">
            <a:solidFill>
              <a:schemeClr val="tx1"/>
            </a:solidFill>
            <a:prstDash val="sysDot"/>
            <a:miter lim="800000"/>
            <a:headEnd/>
            <a:tailEnd/>
          </a:ln>
        </p:spPr>
        <p:txBody>
          <a:bodyPr wrap="none" anchor="ctr"/>
          <a:lstStyle/>
          <a:p>
            <a:endParaRPr lang="en-US" altLang="en-US"/>
          </a:p>
        </p:txBody>
      </p:sp>
      <p:sp>
        <p:nvSpPr>
          <p:cNvPr id="12331" name="Line 50"/>
          <p:cNvSpPr>
            <a:spLocks noChangeShapeType="1"/>
          </p:cNvSpPr>
          <p:nvPr/>
        </p:nvSpPr>
        <p:spPr bwMode="auto">
          <a:xfrm flipV="1">
            <a:off x="3733800" y="2590800"/>
            <a:ext cx="0" cy="533400"/>
          </a:xfrm>
          <a:prstGeom prst="line">
            <a:avLst/>
          </a:prstGeom>
          <a:noFill/>
          <a:ln w="12700">
            <a:solidFill>
              <a:schemeClr val="tx1"/>
            </a:solidFill>
            <a:round/>
            <a:headEnd type="triangle" w="med" len="med"/>
            <a:tailEnd/>
          </a:ln>
        </p:spPr>
        <p:txBody>
          <a:bodyPr/>
          <a:lstStyle/>
          <a:p>
            <a:endParaRPr lang="en-US"/>
          </a:p>
        </p:txBody>
      </p:sp>
      <p:sp>
        <p:nvSpPr>
          <p:cNvPr id="12332" name="Line 51"/>
          <p:cNvSpPr>
            <a:spLocks noChangeShapeType="1"/>
          </p:cNvSpPr>
          <p:nvPr/>
        </p:nvSpPr>
        <p:spPr bwMode="auto">
          <a:xfrm>
            <a:off x="3505200" y="2590800"/>
            <a:ext cx="0" cy="533400"/>
          </a:xfrm>
          <a:prstGeom prst="line">
            <a:avLst/>
          </a:prstGeom>
          <a:noFill/>
          <a:ln w="12700">
            <a:solidFill>
              <a:schemeClr val="tx1"/>
            </a:solidFill>
            <a:round/>
            <a:headEnd type="triangle" w="med" len="med"/>
            <a:tailEnd/>
          </a:ln>
        </p:spPr>
        <p:txBody>
          <a:bodyPr/>
          <a:lstStyle/>
          <a:p>
            <a:endParaRPr lang="en-US"/>
          </a:p>
        </p:txBody>
      </p:sp>
      <p:sp>
        <p:nvSpPr>
          <p:cNvPr id="12333" name="Line 52"/>
          <p:cNvSpPr>
            <a:spLocks noChangeShapeType="1"/>
          </p:cNvSpPr>
          <p:nvPr/>
        </p:nvSpPr>
        <p:spPr bwMode="auto">
          <a:xfrm>
            <a:off x="3505200" y="4343400"/>
            <a:ext cx="0" cy="457200"/>
          </a:xfrm>
          <a:prstGeom prst="line">
            <a:avLst/>
          </a:prstGeom>
          <a:noFill/>
          <a:ln w="12700">
            <a:solidFill>
              <a:schemeClr val="tx1"/>
            </a:solidFill>
            <a:round/>
            <a:headEnd/>
            <a:tailEnd type="triangle" w="med" len="med"/>
          </a:ln>
        </p:spPr>
        <p:txBody>
          <a:bodyPr/>
          <a:lstStyle/>
          <a:p>
            <a:endParaRPr lang="en-US"/>
          </a:p>
        </p:txBody>
      </p:sp>
      <p:sp>
        <p:nvSpPr>
          <p:cNvPr id="12334" name="Text Box 56"/>
          <p:cNvSpPr txBox="1">
            <a:spLocks noChangeArrowheads="1"/>
          </p:cNvSpPr>
          <p:nvPr/>
        </p:nvSpPr>
        <p:spPr bwMode="auto">
          <a:xfrm>
            <a:off x="2819400" y="4419600"/>
            <a:ext cx="838200" cy="274638"/>
          </a:xfrm>
          <a:prstGeom prst="rect">
            <a:avLst/>
          </a:prstGeom>
          <a:noFill/>
          <a:ln w="9525">
            <a:noFill/>
            <a:miter lim="800000"/>
            <a:headEnd/>
            <a:tailEnd/>
          </a:ln>
        </p:spPr>
        <p:txBody>
          <a:bodyPr>
            <a:spAutoFit/>
          </a:bodyPr>
          <a:lstStyle/>
          <a:p>
            <a:pPr>
              <a:spcBef>
                <a:spcPct val="50000"/>
              </a:spcBef>
            </a:pPr>
            <a:r>
              <a:rPr lang="en-US" altLang="en-US" sz="1200" dirty="0" smtClean="0"/>
              <a:t>BT </a:t>
            </a:r>
            <a:r>
              <a:rPr lang="en-US" altLang="en-US" sz="1200" dirty="0"/>
              <a:t>&amp; Q</a:t>
            </a:r>
          </a:p>
        </p:txBody>
      </p:sp>
      <p:sp>
        <p:nvSpPr>
          <p:cNvPr id="12335" name="tower"/>
          <p:cNvSpPr>
            <a:spLocks noEditPoints="1" noChangeArrowheads="1"/>
          </p:cNvSpPr>
          <p:nvPr/>
        </p:nvSpPr>
        <p:spPr bwMode="auto">
          <a:xfrm>
            <a:off x="609600" y="3429000"/>
            <a:ext cx="812800" cy="762000"/>
          </a:xfrm>
          <a:custGeom>
            <a:avLst/>
            <a:gdLst>
              <a:gd name="T0" fmla="*/ 0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9 w 21600"/>
              <a:gd name="T31" fmla="*/ 22540 h 21600"/>
              <a:gd name="T32" fmla="*/ 21485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00FFFF"/>
          </a:solidFill>
          <a:ln w="9525">
            <a:solidFill>
              <a:srgbClr val="000000"/>
            </a:solidFill>
            <a:miter lim="800000"/>
            <a:headEnd/>
            <a:tailEnd/>
          </a:ln>
        </p:spPr>
        <p:txBody>
          <a:bodyPr wrap="none"/>
          <a:lstStyle/>
          <a:p>
            <a:endParaRPr lang="en-US"/>
          </a:p>
        </p:txBody>
      </p:sp>
      <p:sp>
        <p:nvSpPr>
          <p:cNvPr id="12336" name="Line 58"/>
          <p:cNvSpPr>
            <a:spLocks noChangeShapeType="1"/>
          </p:cNvSpPr>
          <p:nvPr/>
        </p:nvSpPr>
        <p:spPr bwMode="auto">
          <a:xfrm>
            <a:off x="990600" y="5638800"/>
            <a:ext cx="2286000" cy="0"/>
          </a:xfrm>
          <a:prstGeom prst="line">
            <a:avLst/>
          </a:prstGeom>
          <a:noFill/>
          <a:ln w="19050">
            <a:solidFill>
              <a:schemeClr val="tx1"/>
            </a:solidFill>
            <a:round/>
            <a:headEnd/>
            <a:tailEnd type="triangle" w="med" len="med"/>
          </a:ln>
        </p:spPr>
        <p:txBody>
          <a:bodyPr/>
          <a:lstStyle/>
          <a:p>
            <a:endParaRPr lang="en-US"/>
          </a:p>
        </p:txBody>
      </p:sp>
      <p:sp>
        <p:nvSpPr>
          <p:cNvPr id="12337" name="Text Box 59"/>
          <p:cNvSpPr txBox="1">
            <a:spLocks noChangeArrowheads="1"/>
          </p:cNvSpPr>
          <p:nvPr/>
        </p:nvSpPr>
        <p:spPr bwMode="auto">
          <a:xfrm>
            <a:off x="609600" y="3733800"/>
            <a:ext cx="606425" cy="274638"/>
          </a:xfrm>
          <a:prstGeom prst="rect">
            <a:avLst/>
          </a:prstGeom>
          <a:noFill/>
          <a:ln w="9525">
            <a:noFill/>
            <a:miter lim="800000"/>
            <a:headEnd/>
            <a:tailEnd/>
          </a:ln>
        </p:spPr>
        <p:txBody>
          <a:bodyPr wrap="none">
            <a:spAutoFit/>
          </a:bodyPr>
          <a:lstStyle/>
          <a:p>
            <a:r>
              <a:rPr lang="en-US" altLang="en-US" sz="1200">
                <a:solidFill>
                  <a:schemeClr val="tx1"/>
                </a:solidFill>
              </a:rPr>
              <a:t>NCEP</a:t>
            </a:r>
          </a:p>
        </p:txBody>
      </p:sp>
      <p:sp>
        <p:nvSpPr>
          <p:cNvPr id="12338" name="Text Box 60"/>
          <p:cNvSpPr txBox="1">
            <a:spLocks noChangeArrowheads="1"/>
          </p:cNvSpPr>
          <p:nvPr/>
        </p:nvSpPr>
        <p:spPr bwMode="auto">
          <a:xfrm>
            <a:off x="1828800" y="5364163"/>
            <a:ext cx="863600" cy="274637"/>
          </a:xfrm>
          <a:prstGeom prst="rect">
            <a:avLst/>
          </a:prstGeom>
          <a:noFill/>
          <a:ln w="9525">
            <a:noFill/>
            <a:miter lim="800000"/>
            <a:headEnd/>
            <a:tailEnd/>
          </a:ln>
        </p:spPr>
        <p:txBody>
          <a:bodyPr wrap="none">
            <a:spAutoFit/>
          </a:bodyPr>
          <a:lstStyle/>
          <a:p>
            <a:r>
              <a:rPr lang="en-US" altLang="en-US" sz="1200"/>
              <a:t>Met Input</a:t>
            </a:r>
          </a:p>
        </p:txBody>
      </p:sp>
      <p:sp>
        <p:nvSpPr>
          <p:cNvPr id="12340" name="Line 27"/>
          <p:cNvSpPr>
            <a:spLocks noChangeShapeType="1"/>
          </p:cNvSpPr>
          <p:nvPr/>
        </p:nvSpPr>
        <p:spPr bwMode="auto">
          <a:xfrm>
            <a:off x="990600" y="4191000"/>
            <a:ext cx="0" cy="1447800"/>
          </a:xfrm>
          <a:prstGeom prst="line">
            <a:avLst/>
          </a:prstGeom>
          <a:noFill/>
          <a:ln w="19050">
            <a:solidFill>
              <a:schemeClr val="tx1"/>
            </a:solidFill>
            <a:round/>
            <a:headEnd/>
            <a:tailEnd/>
          </a:ln>
        </p:spPr>
        <p:txBody>
          <a:bodyPr/>
          <a:lstStyle/>
          <a:p>
            <a:endParaRPr lang="en-US"/>
          </a:p>
        </p:txBody>
      </p:sp>
      <p:sp>
        <p:nvSpPr>
          <p:cNvPr id="12341" name="Line 58"/>
          <p:cNvSpPr>
            <a:spLocks noChangeShapeType="1"/>
          </p:cNvSpPr>
          <p:nvPr/>
        </p:nvSpPr>
        <p:spPr bwMode="auto">
          <a:xfrm>
            <a:off x="990600" y="1981200"/>
            <a:ext cx="2362200" cy="0"/>
          </a:xfrm>
          <a:prstGeom prst="line">
            <a:avLst/>
          </a:prstGeom>
          <a:noFill/>
          <a:ln w="19050">
            <a:solidFill>
              <a:schemeClr val="tx1"/>
            </a:solidFill>
            <a:round/>
            <a:headEnd/>
            <a:tailEnd type="triangle" w="med" len="med"/>
          </a:ln>
        </p:spPr>
        <p:txBody>
          <a:bodyPr/>
          <a:lstStyle/>
          <a:p>
            <a:endParaRPr lang="en-US"/>
          </a:p>
        </p:txBody>
      </p:sp>
      <p:sp>
        <p:nvSpPr>
          <p:cNvPr id="12342" name="Line 27"/>
          <p:cNvSpPr>
            <a:spLocks noChangeShapeType="1"/>
          </p:cNvSpPr>
          <p:nvPr/>
        </p:nvSpPr>
        <p:spPr bwMode="auto">
          <a:xfrm>
            <a:off x="990600" y="1981200"/>
            <a:ext cx="0" cy="1524000"/>
          </a:xfrm>
          <a:prstGeom prst="line">
            <a:avLst/>
          </a:prstGeom>
          <a:noFill/>
          <a:ln w="19050">
            <a:solidFill>
              <a:schemeClr val="tx1"/>
            </a:solidFill>
            <a:round/>
            <a:headEnd/>
            <a:tailEnd/>
          </a:ln>
        </p:spPr>
        <p:txBody>
          <a:bodyPr/>
          <a:lstStyle/>
          <a:p>
            <a:endParaRPr lang="en-US"/>
          </a:p>
        </p:txBody>
      </p:sp>
      <p:sp>
        <p:nvSpPr>
          <p:cNvPr id="12343" name="Text Box 60"/>
          <p:cNvSpPr txBox="1">
            <a:spLocks noChangeArrowheads="1"/>
          </p:cNvSpPr>
          <p:nvPr/>
        </p:nvSpPr>
        <p:spPr bwMode="auto">
          <a:xfrm>
            <a:off x="1828800" y="1706563"/>
            <a:ext cx="863600" cy="274637"/>
          </a:xfrm>
          <a:prstGeom prst="rect">
            <a:avLst/>
          </a:prstGeom>
          <a:noFill/>
          <a:ln w="9525">
            <a:noFill/>
            <a:miter lim="800000"/>
            <a:headEnd/>
            <a:tailEnd/>
          </a:ln>
        </p:spPr>
        <p:txBody>
          <a:bodyPr wrap="none">
            <a:spAutoFit/>
          </a:bodyPr>
          <a:lstStyle/>
          <a:p>
            <a:r>
              <a:rPr lang="en-US" altLang="en-US" sz="1200"/>
              <a:t>Met Input</a:t>
            </a:r>
          </a:p>
        </p:txBody>
      </p:sp>
      <p:sp>
        <p:nvSpPr>
          <p:cNvPr id="12344" name="Text Box 48"/>
          <p:cNvSpPr txBox="1">
            <a:spLocks noChangeArrowheads="1"/>
          </p:cNvSpPr>
          <p:nvPr/>
        </p:nvSpPr>
        <p:spPr bwMode="auto">
          <a:xfrm>
            <a:off x="3962400" y="5410200"/>
            <a:ext cx="1222375" cy="457200"/>
          </a:xfrm>
          <a:prstGeom prst="rect">
            <a:avLst/>
          </a:prstGeom>
          <a:noFill/>
          <a:ln w="9525">
            <a:noFill/>
            <a:miter lim="800000"/>
            <a:headEnd/>
            <a:tailEnd/>
          </a:ln>
        </p:spPr>
        <p:txBody>
          <a:bodyPr>
            <a:spAutoFit/>
          </a:bodyPr>
          <a:lstStyle/>
          <a:p>
            <a:pPr algn="ctr"/>
            <a:r>
              <a:rPr lang="en-US" altLang="en-US" sz="1200">
                <a:solidFill>
                  <a:srgbClr val="F11717"/>
                </a:solidFill>
              </a:rPr>
              <a:t>ET &amp; Drought </a:t>
            </a:r>
          </a:p>
          <a:p>
            <a:pPr algn="ctr"/>
            <a:r>
              <a:rPr lang="en-US" altLang="en-US" sz="1200">
                <a:solidFill>
                  <a:srgbClr val="F11717"/>
                </a:solidFill>
              </a:rPr>
              <a:t>Products</a:t>
            </a:r>
          </a:p>
        </p:txBody>
      </p:sp>
      <p:sp>
        <p:nvSpPr>
          <p:cNvPr id="12345" name="Text Box 56"/>
          <p:cNvSpPr txBox="1">
            <a:spLocks noChangeArrowheads="1"/>
          </p:cNvSpPr>
          <p:nvPr/>
        </p:nvSpPr>
        <p:spPr bwMode="auto">
          <a:xfrm>
            <a:off x="2819400" y="2697163"/>
            <a:ext cx="914400" cy="274637"/>
          </a:xfrm>
          <a:prstGeom prst="rect">
            <a:avLst/>
          </a:prstGeom>
          <a:noFill/>
          <a:ln w="9525">
            <a:noFill/>
            <a:miter lim="800000"/>
            <a:headEnd/>
            <a:tailEnd/>
          </a:ln>
        </p:spPr>
        <p:txBody>
          <a:bodyPr>
            <a:spAutoFit/>
          </a:bodyPr>
          <a:lstStyle/>
          <a:p>
            <a:pPr>
              <a:spcBef>
                <a:spcPct val="50000"/>
              </a:spcBef>
            </a:pPr>
            <a:r>
              <a:rPr lang="en-US" altLang="en-US" sz="1200" dirty="0" smtClean="0"/>
              <a:t>BT </a:t>
            </a:r>
            <a:r>
              <a:rPr lang="en-US" altLang="en-US" sz="1200" dirty="0"/>
              <a:t>&amp; Q</a:t>
            </a:r>
          </a:p>
        </p:txBody>
      </p:sp>
      <p:sp>
        <p:nvSpPr>
          <p:cNvPr id="12346" name="Line 7"/>
          <p:cNvSpPr>
            <a:spLocks noChangeShapeType="1"/>
          </p:cNvSpPr>
          <p:nvPr/>
        </p:nvSpPr>
        <p:spPr bwMode="auto">
          <a:xfrm>
            <a:off x="4038600" y="5638800"/>
            <a:ext cx="1143000" cy="0"/>
          </a:xfrm>
          <a:prstGeom prst="line">
            <a:avLst/>
          </a:prstGeom>
          <a:noFill/>
          <a:ln w="12700">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xmlns="" val="16063969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1"/>
          </p:nvPr>
        </p:nvSpPr>
        <p:spPr>
          <a:noFill/>
        </p:spPr>
        <p:txBody>
          <a:bodyPr/>
          <a:lstStyle/>
          <a:p>
            <a:r>
              <a:rPr lang="en-US" altLang="en-US" smtClean="0"/>
              <a:t>V14.3 11 Apr 2011</a:t>
            </a:r>
          </a:p>
        </p:txBody>
      </p:sp>
      <p:sp>
        <p:nvSpPr>
          <p:cNvPr id="13316" name="Rectangle 2"/>
          <p:cNvSpPr>
            <a:spLocks noGrp="1" noChangeArrowheads="1"/>
          </p:cNvSpPr>
          <p:nvPr>
            <p:ph type="title"/>
          </p:nvPr>
        </p:nvSpPr>
        <p:spPr>
          <a:xfrm>
            <a:off x="0" y="76200"/>
            <a:ext cx="9144000" cy="685800"/>
          </a:xfrm>
        </p:spPr>
        <p:txBody>
          <a:bodyPr>
            <a:noAutofit/>
          </a:bodyPr>
          <a:lstStyle/>
          <a:p>
            <a:r>
              <a:rPr lang="en-US" altLang="en-US" sz="3200" dirty="0" smtClean="0"/>
              <a:t>Research and Operational System Environments</a:t>
            </a:r>
          </a:p>
        </p:txBody>
      </p:sp>
      <p:graphicFrame>
        <p:nvGraphicFramePr>
          <p:cNvPr id="143467" name="Group 107"/>
          <p:cNvGraphicFramePr>
            <a:graphicFrameLocks noGrp="1"/>
          </p:cNvGraphicFramePr>
          <p:nvPr>
            <p:ph sz="half" idx="4294967295"/>
          </p:nvPr>
        </p:nvGraphicFramePr>
        <p:xfrm>
          <a:off x="152400" y="1066800"/>
          <a:ext cx="8763000" cy="5075505"/>
        </p:xfrm>
        <a:graphic>
          <a:graphicData uri="http://schemas.openxmlformats.org/drawingml/2006/table">
            <a:tbl>
              <a:tblPr/>
              <a:tblGrid>
                <a:gridCol w="2849563"/>
                <a:gridCol w="2959100"/>
                <a:gridCol w="2954337"/>
              </a:tblGrid>
              <a:tr h="25713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Arial" charset="0"/>
                        </a:rPr>
                        <a:t>Project Name:</a:t>
                      </a:r>
                    </a:p>
                  </a:txBody>
                  <a:tcPr marT="42855" marB="42855"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28575"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GET-D</a:t>
                      </a:r>
                    </a:p>
                  </a:txBody>
                  <a:tcPr marT="42855" marB="42855" anchor="ctr"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28575"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hMerge="1">
                  <a:txBody>
                    <a:bodyPr/>
                    <a:lstStyle/>
                    <a:p>
                      <a:endParaRPr lang="en-US"/>
                    </a:p>
                  </a:txBody>
                  <a:tcPr/>
                </a:tc>
              </a:tr>
              <a:tr h="2571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accent2"/>
                          </a:solidFill>
                          <a:effectLst/>
                          <a:latin typeface="Arial" charset="0"/>
                        </a:rPr>
                        <a:t>IT Item</a:t>
                      </a:r>
                    </a:p>
                  </a:txBody>
                  <a:tcPr marT="42855" marB="42855"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66FFFF">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accent2"/>
                          </a:solidFill>
                          <a:effectLst/>
                          <a:latin typeface="Arial" charset="0"/>
                        </a:rPr>
                        <a:t>Research</a:t>
                      </a:r>
                    </a:p>
                  </a:txBody>
                  <a:tcPr marT="42855" marB="42855" anchor="ctr"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66FFFF">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accent2"/>
                          </a:solidFill>
                          <a:effectLst/>
                          <a:latin typeface="Arial" charset="0"/>
                        </a:rPr>
                        <a:t>Operations</a:t>
                      </a:r>
                    </a:p>
                  </a:txBody>
                  <a:tcPr marT="42855" marB="42855" anchor="ctr"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66FFFF">
                        <a:alpha val="50195"/>
                      </a:srgbClr>
                    </a:solidFill>
                  </a:tcPr>
                </a:tc>
              </a:tr>
              <a:tr h="22856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accent2"/>
                          </a:solidFill>
                          <a:effectLst/>
                          <a:latin typeface="Arial" charset="0"/>
                        </a:rPr>
                        <a:t>Agency</a:t>
                      </a:r>
                    </a:p>
                  </a:txBody>
                  <a:tcPr marT="42855" marB="42855"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rPr>
                        <a:t>STAR</a:t>
                      </a:r>
                    </a:p>
                  </a:txBody>
                  <a:tcPr marT="42855" marB="42855"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rPr>
                        <a:t>OSPO (ESPC)</a:t>
                      </a:r>
                    </a:p>
                  </a:txBody>
                  <a:tcPr marT="42855" marB="42855"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r>
              <a:tr h="5246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accent2"/>
                          </a:solidFill>
                          <a:effectLst/>
                          <a:latin typeface="Arial" charset="0"/>
                        </a:rPr>
                        <a:t>Platform(s) * and need dates</a:t>
                      </a:r>
                    </a:p>
                  </a:txBody>
                  <a:tcPr marT="42855" marB="42855"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0C2A8C"/>
                          </a:solidFill>
                          <a:effectLst/>
                          <a:latin typeface="Comic Sans MS" pitchFamily="66" charset="0"/>
                        </a:rPr>
                        <a:t>1 Dell </a:t>
                      </a:r>
                      <a:r>
                        <a:rPr kumimoji="0" lang="en-US" sz="1000" b="1" i="0" u="none" strike="noStrike" cap="none" normalizeH="0" baseline="0" dirty="0" err="1" smtClean="0">
                          <a:ln>
                            <a:noFill/>
                          </a:ln>
                          <a:solidFill>
                            <a:srgbClr val="0C2A8C"/>
                          </a:solidFill>
                          <a:effectLst/>
                          <a:latin typeface="Comic Sans MS" pitchFamily="66" charset="0"/>
                        </a:rPr>
                        <a:t>PowerEdge</a:t>
                      </a:r>
                      <a:r>
                        <a:rPr kumimoji="0" lang="en-US" sz="1000" b="1" i="0" u="none" strike="noStrike" cap="none" normalizeH="0" baseline="0" dirty="0" smtClean="0">
                          <a:ln>
                            <a:noFill/>
                          </a:ln>
                          <a:solidFill>
                            <a:srgbClr val="0C2A8C"/>
                          </a:solidFill>
                          <a:effectLst/>
                          <a:latin typeface="Comic Sans MS" pitchFamily="66" charset="0"/>
                        </a:rPr>
                        <a:t> server w/ 4 Gigs of RAM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0C2A8C"/>
                          </a:solidFill>
                          <a:effectLst/>
                          <a:latin typeface="Comic Sans MS" pitchFamily="66" charset="0"/>
                        </a:rPr>
                        <a:t>1 Dell </a:t>
                      </a:r>
                      <a:r>
                        <a:rPr kumimoji="0" lang="en-US" sz="1000" b="1" i="0" u="none" strike="noStrike" cap="none" normalizeH="0" baseline="0" dirty="0" err="1" smtClean="0">
                          <a:ln>
                            <a:noFill/>
                          </a:ln>
                          <a:solidFill>
                            <a:srgbClr val="0C2A8C"/>
                          </a:solidFill>
                          <a:effectLst/>
                          <a:latin typeface="Comic Sans MS" pitchFamily="66" charset="0"/>
                        </a:rPr>
                        <a:t>PowerEdge</a:t>
                      </a:r>
                      <a:r>
                        <a:rPr kumimoji="0" lang="en-US" sz="1000" b="1" i="0" u="none" strike="noStrike" cap="none" normalizeH="0" baseline="0" dirty="0" smtClean="0">
                          <a:ln>
                            <a:noFill/>
                          </a:ln>
                          <a:solidFill>
                            <a:srgbClr val="0C2A8C"/>
                          </a:solidFill>
                          <a:effectLst/>
                          <a:latin typeface="Comic Sans MS" pitchFamily="66" charset="0"/>
                        </a:rPr>
                        <a:t> server w/ 8 Gigs of RAM May 2013</a:t>
                      </a:r>
                    </a:p>
                  </a:txBody>
                  <a:tcPr marT="42855" marB="42855"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smtClean="0">
                          <a:ln>
                            <a:noFill/>
                          </a:ln>
                          <a:solidFill>
                            <a:srgbClr val="0C2A8C"/>
                          </a:solidFill>
                          <a:effectLst/>
                          <a:latin typeface="Comic Sans MS" pitchFamily="66" charset="0"/>
                        </a:rPr>
                        <a:t>VMWare Linux Servers w/ 4 Gigs of RAM 2014</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rgbClr val="0C2A8C"/>
                        </a:solidFill>
                        <a:effectLst/>
                        <a:latin typeface="Comic Sans MS" pitchFamily="66" charset="0"/>
                      </a:endParaRPr>
                    </a:p>
                  </a:txBody>
                  <a:tcPr marT="42855" marB="42855"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r>
              <a:tr h="3253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accent2"/>
                          </a:solidFill>
                          <a:effectLst/>
                          <a:latin typeface="Arial" charset="0"/>
                        </a:rPr>
                        <a:t>Operating Systems **</a:t>
                      </a:r>
                    </a:p>
                  </a:txBody>
                  <a:tcPr marT="42855" marB="42855"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0C2A8C"/>
                          </a:solidFill>
                          <a:effectLst/>
                          <a:latin typeface="Comic Sans MS" pitchFamily="66" charset="0"/>
                        </a:rPr>
                        <a:t>Red Hat Linux</a:t>
                      </a:r>
                    </a:p>
                  </a:txBody>
                  <a:tcPr marT="42855" marB="42855"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0C2A8C"/>
                          </a:solidFill>
                          <a:effectLst/>
                          <a:latin typeface="Comic Sans MS" pitchFamily="66" charset="0"/>
                        </a:rPr>
                        <a:t>Linux</a:t>
                      </a:r>
                    </a:p>
                  </a:txBody>
                  <a:tcPr marT="42855" marB="42855"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r>
              <a:tr h="5063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accent2"/>
                          </a:solidFill>
                          <a:effectLst/>
                          <a:latin typeface="Arial" charset="0"/>
                        </a:rPr>
                        <a:t>Programming languages/compilers ***</a:t>
                      </a:r>
                    </a:p>
                  </a:txBody>
                  <a:tcPr marT="42855" marB="42855"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0C2A8C"/>
                          </a:solidFill>
                          <a:effectLst/>
                          <a:latin typeface="Comic Sans MS" pitchFamily="66" charset="0"/>
                        </a:rPr>
                        <a:t>FORTRAN, C, C++, IDL, C-shell</a:t>
                      </a:r>
                    </a:p>
                  </a:txBody>
                  <a:tcPr marT="42855" marB="42855"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0C2A8C"/>
                          </a:solidFill>
                          <a:effectLst/>
                          <a:latin typeface="Comic Sans MS" pitchFamily="66" charset="0"/>
                        </a:rPr>
                        <a:t>FORTRAN, C, C++, IDL, C-shell</a:t>
                      </a:r>
                    </a:p>
                  </a:txBody>
                  <a:tcPr marT="42855" marB="42855"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r>
              <a:tr h="4253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accent2"/>
                          </a:solidFill>
                          <a:effectLst/>
                          <a:latin typeface="Arial" charset="0"/>
                        </a:rPr>
                        <a:t>Scripting languages</a:t>
                      </a:r>
                    </a:p>
                  </a:txBody>
                  <a:tcPr marT="42855" marB="42855"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0C2A8C"/>
                          </a:solidFill>
                          <a:effectLst/>
                          <a:latin typeface="Comic Sans MS" pitchFamily="66" charset="0"/>
                        </a:rPr>
                        <a:t>C-SHELL</a:t>
                      </a:r>
                    </a:p>
                  </a:txBody>
                  <a:tcPr marT="42855" marB="42855"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0C2A8C"/>
                          </a:solidFill>
                          <a:effectLst/>
                          <a:latin typeface="Comic Sans MS" pitchFamily="66" charset="0"/>
                        </a:rPr>
                        <a:t>C-SHELL</a:t>
                      </a:r>
                    </a:p>
                  </a:txBody>
                  <a:tcPr marT="42855" marB="42855"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r>
              <a:tr h="6460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accent2"/>
                          </a:solidFill>
                          <a:effectLst/>
                          <a:latin typeface="Arial" charset="0"/>
                        </a:rPr>
                        <a:t>Graphical/Imaging programs, COTS S/W, other tools, libraries, etc</a:t>
                      </a:r>
                    </a:p>
                  </a:txBody>
                  <a:tcPr marT="42855" marB="42855"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err="1" smtClean="0">
                          <a:ln>
                            <a:noFill/>
                          </a:ln>
                          <a:solidFill>
                            <a:srgbClr val="0C2A8C"/>
                          </a:solidFill>
                          <a:effectLst/>
                          <a:latin typeface="Comic Sans MS" pitchFamily="66" charset="0"/>
                        </a:rPr>
                        <a:t>GrADS</a:t>
                      </a:r>
                      <a:endParaRPr kumimoji="0" lang="en-US" sz="1000" b="1" i="0" u="none" strike="noStrike" cap="none" normalizeH="0" baseline="0" dirty="0" smtClean="0">
                        <a:ln>
                          <a:noFill/>
                        </a:ln>
                        <a:solidFill>
                          <a:srgbClr val="0C2A8C"/>
                        </a:solidFill>
                        <a:effectLst/>
                        <a:latin typeface="Comic Sans MS" pitchFamily="66" charset="0"/>
                      </a:endParaRPr>
                    </a:p>
                  </a:txBody>
                  <a:tcPr marT="42855" marB="42855"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err="1" smtClean="0">
                          <a:ln>
                            <a:noFill/>
                          </a:ln>
                          <a:solidFill>
                            <a:srgbClr val="0C2A8C"/>
                          </a:solidFill>
                          <a:effectLst/>
                          <a:latin typeface="Comic Sans MS" pitchFamily="66" charset="0"/>
                        </a:rPr>
                        <a:t>GrADS</a:t>
                      </a:r>
                      <a:endParaRPr kumimoji="0" lang="en-US" sz="1000" b="1" i="0" u="none" strike="noStrike" cap="none" normalizeH="0" baseline="0" dirty="0" smtClean="0">
                        <a:ln>
                          <a:noFill/>
                        </a:ln>
                        <a:solidFill>
                          <a:srgbClr val="0C2A8C"/>
                        </a:solidFill>
                        <a:effectLst/>
                        <a:latin typeface="Comic Sans MS" pitchFamily="66" charset="0"/>
                      </a:endParaRPr>
                    </a:p>
                  </a:txBody>
                  <a:tcPr marT="42855" marB="42855"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r>
              <a:tr h="6460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accent2"/>
                          </a:solidFill>
                          <a:effectLst/>
                          <a:latin typeface="Arial" charset="0"/>
                        </a:rPr>
                        <a:t>Helpdesk Monitoring Tool (standardized tool or customized tool?)</a:t>
                      </a:r>
                    </a:p>
                  </a:txBody>
                  <a:tcPr marT="42855" marB="42855"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0C2A8C"/>
                          </a:solidFill>
                          <a:effectLst/>
                          <a:latin typeface="Comic Sans MS" pitchFamily="66" charset="0"/>
                        </a:rPr>
                        <a:t>TBD</a:t>
                      </a:r>
                    </a:p>
                  </a:txBody>
                  <a:tcPr marT="42855" marB="42855"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0C2A8C"/>
                          </a:solidFill>
                          <a:effectLst/>
                          <a:latin typeface="Comic Sans MS" pitchFamily="66" charset="0"/>
                        </a:rPr>
                        <a:t>TBD</a:t>
                      </a:r>
                    </a:p>
                  </a:txBody>
                  <a:tcPr marT="42855" marB="42855"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r>
              <a:tr h="6475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accent2"/>
                          </a:solidFill>
                          <a:effectLst/>
                          <a:latin typeface="Arial" charset="0"/>
                        </a:rPr>
                        <a:t>Other platforms needed for monitoring/imaging/graphics (specify platform &amp; operating system)</a:t>
                      </a:r>
                    </a:p>
                  </a:txBody>
                  <a:tcPr marT="42855" marB="42855"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0C2A8C"/>
                          </a:solidFill>
                          <a:effectLst/>
                          <a:latin typeface="Comic Sans MS" pitchFamily="66" charset="0"/>
                        </a:rPr>
                        <a:t>None</a:t>
                      </a:r>
                    </a:p>
                  </a:txBody>
                  <a:tcPr marT="42855" marB="42855"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0C2A8C"/>
                          </a:solidFill>
                          <a:effectLst/>
                          <a:latin typeface="Comic Sans MS" pitchFamily="66" charset="0"/>
                        </a:rPr>
                        <a:t>None</a:t>
                      </a:r>
                    </a:p>
                  </a:txBody>
                  <a:tcPr marT="42855" marB="42855"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r>
              <a:tr h="5301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accent2"/>
                          </a:solidFill>
                          <a:effectLst/>
                          <a:latin typeface="Arial" charset="0"/>
                        </a:rPr>
                        <a:t>Other (tools, shareware, libraries, critical non-static ancillary data, etc)</a:t>
                      </a:r>
                    </a:p>
                  </a:txBody>
                  <a:tcPr marT="42855" marB="42855"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28575"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0C2A8C"/>
                          </a:solidFill>
                          <a:effectLst/>
                          <a:latin typeface="Comic Sans MS" pitchFamily="66" charset="0"/>
                        </a:rPr>
                        <a:t>GRIB/GRIB2/</a:t>
                      </a:r>
                      <a:r>
                        <a:rPr kumimoji="0" lang="en-US" sz="1000" b="1" i="0" u="none" strike="noStrike" cap="none" normalizeH="0" baseline="0" dirty="0" err="1" smtClean="0">
                          <a:ln>
                            <a:noFill/>
                          </a:ln>
                          <a:solidFill>
                            <a:srgbClr val="0C2A8C"/>
                          </a:solidFill>
                          <a:effectLst/>
                          <a:latin typeface="Comic Sans MS" pitchFamily="66" charset="0"/>
                        </a:rPr>
                        <a:t>NetCDF</a:t>
                      </a:r>
                      <a:r>
                        <a:rPr kumimoji="0" lang="en-US" sz="1000" b="1" i="0" u="none" strike="noStrike" cap="none" normalizeH="0" baseline="0" dirty="0" smtClean="0">
                          <a:ln>
                            <a:noFill/>
                          </a:ln>
                          <a:solidFill>
                            <a:srgbClr val="0C2A8C"/>
                          </a:solidFill>
                          <a:effectLst/>
                          <a:latin typeface="Comic Sans MS" pitchFamily="66" charset="0"/>
                        </a:rPr>
                        <a:t>/HDF</a:t>
                      </a:r>
                    </a:p>
                  </a:txBody>
                  <a:tcPr marT="42855" marB="42855"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28575"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0C2A8C"/>
                          </a:solidFill>
                          <a:effectLst/>
                          <a:latin typeface="Comic Sans MS" pitchFamily="66" charset="0"/>
                        </a:rPr>
                        <a:t>GRIB/GRIB2/</a:t>
                      </a:r>
                      <a:r>
                        <a:rPr kumimoji="0" lang="en-US" sz="1000" b="1" i="0" u="none" strike="noStrike" cap="none" normalizeH="0" baseline="0" dirty="0" err="1" smtClean="0">
                          <a:ln>
                            <a:noFill/>
                          </a:ln>
                          <a:solidFill>
                            <a:srgbClr val="0C2A8C"/>
                          </a:solidFill>
                          <a:effectLst/>
                          <a:latin typeface="Comic Sans MS" pitchFamily="66" charset="0"/>
                        </a:rPr>
                        <a:t>NetCDF</a:t>
                      </a:r>
                      <a:r>
                        <a:rPr kumimoji="0" lang="en-US" sz="1000" b="1" i="0" u="none" strike="noStrike" cap="none" normalizeH="0" baseline="0" dirty="0" smtClean="0">
                          <a:ln>
                            <a:noFill/>
                          </a:ln>
                          <a:solidFill>
                            <a:srgbClr val="0C2A8C"/>
                          </a:solidFill>
                          <a:effectLst/>
                          <a:latin typeface="Comic Sans MS" pitchFamily="66" charset="0"/>
                        </a:rPr>
                        <a:t>/HDF</a:t>
                      </a:r>
                    </a:p>
                  </a:txBody>
                  <a:tcPr marT="42855" marB="42855"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28575" cap="flat" cmpd="sng" algn="ctr">
                      <a:solidFill>
                        <a:srgbClr val="0C2A8C"/>
                      </a:solidFill>
                      <a:prstDash val="solid"/>
                      <a:round/>
                      <a:headEnd type="none" w="med" len="med"/>
                      <a:tailEnd type="none" w="med" len="med"/>
                    </a:lnB>
                    <a:lnTlToBr>
                      <a:noFill/>
                    </a:lnTlToBr>
                    <a:lnBlToTr>
                      <a:noFill/>
                    </a:lnBlToTr>
                    <a:noFill/>
                  </a:tcPr>
                </a:tc>
              </a:tr>
            </a:tbl>
          </a:graphicData>
        </a:graphic>
      </p:graphicFrame>
      <p:sp>
        <p:nvSpPr>
          <p:cNvPr id="13366" name="Text Box 45"/>
          <p:cNvSpPr txBox="1">
            <a:spLocks noChangeArrowheads="1"/>
          </p:cNvSpPr>
          <p:nvPr/>
        </p:nvSpPr>
        <p:spPr bwMode="auto">
          <a:xfrm>
            <a:off x="1782763" y="5240338"/>
            <a:ext cx="184150" cy="246062"/>
          </a:xfrm>
          <a:prstGeom prst="rect">
            <a:avLst/>
          </a:prstGeom>
          <a:noFill/>
          <a:ln w="9525">
            <a:noFill/>
            <a:miter lim="800000"/>
            <a:headEnd/>
            <a:tailEnd/>
          </a:ln>
        </p:spPr>
        <p:txBody>
          <a:bodyPr wrap="none">
            <a:spAutoFit/>
          </a:bodyPr>
          <a:lstStyle/>
          <a:p>
            <a:endParaRPr lang="en-US" altLang="en-US"/>
          </a:p>
        </p:txBody>
      </p:sp>
      <p:sp>
        <p:nvSpPr>
          <p:cNvPr id="13367" name="Rectangle 47"/>
          <p:cNvSpPr>
            <a:spLocks noChangeArrowheads="1"/>
          </p:cNvSpPr>
          <p:nvPr/>
        </p:nvSpPr>
        <p:spPr bwMode="auto">
          <a:xfrm>
            <a:off x="1447800" y="6172200"/>
            <a:ext cx="6477000" cy="609600"/>
          </a:xfrm>
          <a:prstGeom prst="rect">
            <a:avLst/>
          </a:prstGeom>
          <a:solidFill>
            <a:schemeClr val="bg1"/>
          </a:solidFill>
          <a:ln w="9525">
            <a:noFill/>
            <a:miter lim="800000"/>
            <a:headEnd/>
            <a:tailEnd/>
          </a:ln>
        </p:spPr>
        <p:txBody>
          <a:bodyPr wrap="none" anchor="ctr"/>
          <a:lstStyle/>
          <a:p>
            <a:pPr algn="ctr"/>
            <a:r>
              <a:rPr lang="en-US" altLang="en-US" dirty="0">
                <a:solidFill>
                  <a:srgbClr val="FF0000"/>
                </a:solidFill>
              </a:rPr>
              <a:t>Red font indicates new IT resource requirements for this project</a:t>
            </a:r>
          </a:p>
          <a:p>
            <a:pPr algn="ctr"/>
            <a:r>
              <a:rPr lang="en-US" altLang="en-US" dirty="0"/>
              <a:t>Blue font indicates existing IT resources will be used for this project</a:t>
            </a:r>
          </a:p>
        </p:txBody>
      </p:sp>
    </p:spTree>
    <p:extLst>
      <p:ext uri="{BB962C8B-B14F-4D97-AF65-F5344CB8AC3E}">
        <p14:creationId xmlns:p14="http://schemas.microsoft.com/office/powerpoint/2010/main" xmlns="" val="4000920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T-D_1.gif"/>
          <p:cNvPicPr>
            <a:picLocks noChangeAspect="1"/>
          </p:cNvPicPr>
          <p:nvPr/>
        </p:nvPicPr>
        <p:blipFill>
          <a:blip r:embed="rId3" cstate="print"/>
          <a:stretch>
            <a:fillRect/>
          </a:stretch>
        </p:blipFill>
        <p:spPr>
          <a:xfrm>
            <a:off x="0" y="1219200"/>
            <a:ext cx="9144000" cy="4876800"/>
          </a:xfrm>
          <a:prstGeom prst="rect">
            <a:avLst/>
          </a:prstGeom>
        </p:spPr>
      </p:pic>
      <p:sp>
        <p:nvSpPr>
          <p:cNvPr id="5" name="Title 4"/>
          <p:cNvSpPr>
            <a:spLocks noGrp="1"/>
          </p:cNvSpPr>
          <p:nvPr>
            <p:ph type="title"/>
          </p:nvPr>
        </p:nvSpPr>
        <p:spPr>
          <a:xfrm>
            <a:off x="457200" y="0"/>
            <a:ext cx="8229600" cy="838200"/>
          </a:xfrm>
        </p:spPr>
        <p:txBody>
          <a:bodyPr>
            <a:noAutofit/>
          </a:bodyPr>
          <a:lstStyle/>
          <a:p>
            <a:pPr>
              <a:defRPr/>
            </a:pPr>
            <a:r>
              <a:rPr lang="en-US" sz="3600" dirty="0" smtClean="0">
                <a:cs typeface="Times New Roman" pitchFamily="18" charset="0"/>
              </a:rPr>
              <a:t>Project Timeline - Year 1</a:t>
            </a:r>
            <a:endParaRPr lang="en-US" sz="3600" dirty="0">
              <a:cs typeface="Times New Roman" pitchFamily="18" charset="0"/>
            </a:endParaRPr>
          </a:p>
        </p:txBody>
      </p:sp>
      <p:grpSp>
        <p:nvGrpSpPr>
          <p:cNvPr id="8" name="Group 7"/>
          <p:cNvGrpSpPr/>
          <p:nvPr/>
        </p:nvGrpSpPr>
        <p:grpSpPr>
          <a:xfrm>
            <a:off x="2715904" y="4707946"/>
            <a:ext cx="3200400" cy="424750"/>
            <a:chOff x="2590800" y="4211782"/>
            <a:chExt cx="3200400" cy="424750"/>
          </a:xfrm>
        </p:grpSpPr>
        <p:sp>
          <p:nvSpPr>
            <p:cNvPr id="6" name="TextBox 5"/>
            <p:cNvSpPr txBox="1"/>
            <p:nvPr/>
          </p:nvSpPr>
          <p:spPr>
            <a:xfrm>
              <a:off x="3657600" y="4267200"/>
              <a:ext cx="2133600" cy="369332"/>
            </a:xfrm>
            <a:prstGeom prst="rect">
              <a:avLst/>
            </a:prstGeom>
            <a:solidFill>
              <a:srgbClr val="92D050"/>
            </a:solidFill>
            <a:ln>
              <a:solidFill>
                <a:schemeClr val="accent1"/>
              </a:solidFill>
            </a:ln>
          </p:spPr>
          <p:txBody>
            <a:bodyPr wrap="square" rtlCol="0">
              <a:spAutoFit/>
            </a:bodyPr>
            <a:lstStyle/>
            <a:p>
              <a:pPr algn="ctr"/>
              <a:r>
                <a:rPr lang="en-US" dirty="0" smtClean="0"/>
                <a:t>CDR 08/21/14</a:t>
              </a:r>
              <a:endParaRPr lang="en-US" dirty="0"/>
            </a:p>
          </p:txBody>
        </p:sp>
        <p:cxnSp>
          <p:nvCxnSpPr>
            <p:cNvPr id="9" name="Straight Arrow Connector 8"/>
            <p:cNvCxnSpPr/>
            <p:nvPr/>
          </p:nvCxnSpPr>
          <p:spPr>
            <a:xfrm flipH="1" flipV="1">
              <a:off x="2590800" y="4211782"/>
              <a:ext cx="1066800" cy="2608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3"/>
          <p:cNvSpPr>
            <a:spLocks noGrp="1"/>
          </p:cNvSpPr>
          <p:nvPr>
            <p:ph type="ftr" sz="quarter" idx="11"/>
          </p:nvPr>
        </p:nvSpPr>
        <p:spPr>
          <a:noFill/>
        </p:spPr>
        <p:txBody>
          <a:bodyPr/>
          <a:lstStyle/>
          <a:p>
            <a:r>
              <a:rPr lang="en-US" altLang="en-US" smtClean="0"/>
              <a:t>V14.3 11 Apr 2011</a:t>
            </a:r>
          </a:p>
        </p:txBody>
      </p:sp>
      <p:sp>
        <p:nvSpPr>
          <p:cNvPr id="14340" name="Rectangle 2"/>
          <p:cNvSpPr>
            <a:spLocks noGrp="1" noChangeArrowheads="1"/>
          </p:cNvSpPr>
          <p:nvPr>
            <p:ph type="title"/>
          </p:nvPr>
        </p:nvSpPr>
        <p:spPr>
          <a:xfrm>
            <a:off x="228600" y="304800"/>
            <a:ext cx="8610600" cy="304800"/>
          </a:xfrm>
        </p:spPr>
        <p:txBody>
          <a:bodyPr>
            <a:noAutofit/>
          </a:bodyPr>
          <a:lstStyle/>
          <a:p>
            <a:r>
              <a:rPr lang="en-US" altLang="en-US" sz="3200" dirty="0" smtClean="0"/>
              <a:t>Operational Agency System Requirements</a:t>
            </a:r>
          </a:p>
        </p:txBody>
      </p:sp>
      <p:graphicFrame>
        <p:nvGraphicFramePr>
          <p:cNvPr id="166178" name="Group 290"/>
          <p:cNvGraphicFramePr>
            <a:graphicFrameLocks noGrp="1"/>
          </p:cNvGraphicFramePr>
          <p:nvPr>
            <p:ph sz="half" idx="4294967295"/>
            <p:extLst>
              <p:ext uri="{D42A27DB-BD31-4B8C-83A1-F6EECF244321}">
                <p14:modId xmlns:p14="http://schemas.microsoft.com/office/powerpoint/2010/main" xmlns="" val="3533425442"/>
              </p:ext>
            </p:extLst>
          </p:nvPr>
        </p:nvGraphicFramePr>
        <p:xfrm>
          <a:off x="228600" y="1066800"/>
          <a:ext cx="8686800" cy="4870451"/>
        </p:xfrm>
        <a:graphic>
          <a:graphicData uri="http://schemas.openxmlformats.org/drawingml/2006/table">
            <a:tbl>
              <a:tblPr/>
              <a:tblGrid>
                <a:gridCol w="2286000"/>
                <a:gridCol w="1485900"/>
                <a:gridCol w="2082800"/>
                <a:gridCol w="1536700"/>
                <a:gridCol w="1295400"/>
              </a:tblGrid>
              <a:tr h="25717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accent2"/>
                          </a:solidFill>
                          <a:effectLst/>
                          <a:latin typeface="Arial" charset="0"/>
                        </a:rPr>
                        <a:t>Project Name:</a:t>
                      </a:r>
                    </a:p>
                  </a:txBody>
                  <a:tcPr marT="42863" marB="42863"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28575"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E0FBFC">
                        <a:alpha val="50195"/>
                      </a:srgbClr>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rPr>
                        <a:t>GET-D</a:t>
                      </a:r>
                      <a:endParaRPr kumimoji="0" lang="en-US" sz="900" b="1" i="0" u="none" strike="noStrike" cap="none" normalizeH="0" baseline="0" smtClean="0">
                        <a:ln>
                          <a:noFill/>
                        </a:ln>
                        <a:solidFill>
                          <a:schemeClr val="accent2"/>
                        </a:solidFill>
                        <a:effectLst/>
                        <a:latin typeface="Arial" charset="0"/>
                      </a:endParaRPr>
                    </a:p>
                  </a:txBody>
                  <a:tcPr marT="42863" marB="42863"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28575"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smtClean="0">
                        <a:ln>
                          <a:noFill/>
                        </a:ln>
                        <a:solidFill>
                          <a:schemeClr val="accent2"/>
                        </a:solidFill>
                        <a:effectLst/>
                        <a:latin typeface="Arial" charset="0"/>
                      </a:endParaRPr>
                    </a:p>
                  </a:txBody>
                  <a:tcPr marT="42863" marB="42863"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a:noFill/>
                    </a:lnB>
                    <a:lnTlToBr>
                      <a:noFill/>
                    </a:lnTlToBr>
                    <a:lnBlToTr>
                      <a:noFill/>
                    </a:lnBlToTr>
                    <a:solidFill>
                      <a:srgbClr val="66FFFF">
                        <a:alpha val="50195"/>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smtClean="0">
                        <a:ln>
                          <a:noFill/>
                        </a:ln>
                        <a:solidFill>
                          <a:schemeClr val="accent2"/>
                        </a:solidFill>
                        <a:effectLst/>
                        <a:latin typeface="Arial" charset="0"/>
                      </a:endParaRP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a:noFill/>
                    </a:lnB>
                    <a:lnTlToBr>
                      <a:noFill/>
                    </a:lnTlToBr>
                    <a:lnBlToTr>
                      <a:noFill/>
                    </a:lnBlToTr>
                    <a:solidFill>
                      <a:srgbClr val="66FFFF">
                        <a:alpha val="50195"/>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smtClean="0">
                        <a:ln>
                          <a:noFill/>
                        </a:ln>
                        <a:solidFill>
                          <a:schemeClr val="accent2"/>
                        </a:solidFill>
                        <a:effectLst/>
                        <a:latin typeface="Arial" charset="0"/>
                      </a:endParaRP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a:noFill/>
                    </a:lnB>
                    <a:lnTlToBr>
                      <a:noFill/>
                    </a:lnTlToBr>
                    <a:lnBlToTr>
                      <a:noFill/>
                    </a:lnBlToTr>
                    <a:solidFill>
                      <a:srgbClr val="66FFFF">
                        <a:alpha val="50195"/>
                      </a:srgbClr>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chemeClr val="accent2"/>
                          </a:solidFill>
                          <a:effectLst/>
                          <a:latin typeface="Arial" charset="0"/>
                        </a:rPr>
                        <a:t>Back-up Operations</a:t>
                      </a:r>
                    </a:p>
                  </a:txBody>
                  <a:tcPr marT="42863" marB="42863"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66FFFF">
                        <a:alpha val="50195"/>
                      </a:srgbClr>
                    </a:solidFill>
                  </a:tcPr>
                </a:tc>
                <a:tc hMerge="1">
                  <a:txBody>
                    <a:bodyPr/>
                    <a:lstStyle/>
                    <a:p>
                      <a:endParaRPr lang="en-US"/>
                    </a:p>
                  </a:txBody>
                  <a:tcPr/>
                </a:tc>
              </a:tr>
              <a:tr h="2571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chemeClr val="accent2"/>
                          </a:solidFill>
                          <a:effectLst/>
                          <a:latin typeface="Arial" charset="0"/>
                        </a:rPr>
                        <a:t>IT Item</a:t>
                      </a:r>
                    </a:p>
                  </a:txBody>
                  <a:tcPr marT="42863" marB="42863"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a:noFill/>
                    </a:lnT>
                    <a:lnB w="12700" cap="flat" cmpd="sng" algn="ctr">
                      <a:solidFill>
                        <a:srgbClr val="0C2A8C"/>
                      </a:solidFill>
                      <a:prstDash val="solid"/>
                      <a:round/>
                      <a:headEnd type="none" w="med" len="med"/>
                      <a:tailEnd type="none" w="med" len="med"/>
                    </a:lnB>
                    <a:lnTlToBr>
                      <a:noFill/>
                    </a:lnTlToBr>
                    <a:lnBlToTr>
                      <a:noFill/>
                    </a:lnBlToTr>
                    <a:solidFill>
                      <a:srgbClr val="66FFFF">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chemeClr val="accent2"/>
                          </a:solidFill>
                          <a:effectLst/>
                          <a:latin typeface="Arial" charset="0"/>
                        </a:rPr>
                        <a:t>Development</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a:noFill/>
                    </a:lnT>
                    <a:lnB w="12700" cap="flat" cmpd="sng" algn="ctr">
                      <a:solidFill>
                        <a:srgbClr val="0C2A8C"/>
                      </a:solidFill>
                      <a:prstDash val="solid"/>
                      <a:round/>
                      <a:headEnd type="none" w="med" len="med"/>
                      <a:tailEnd type="none" w="med" len="med"/>
                    </a:lnB>
                    <a:lnTlToBr>
                      <a:noFill/>
                    </a:lnTlToBr>
                    <a:lnBlToTr>
                      <a:noFill/>
                    </a:lnBlToTr>
                    <a:solidFill>
                      <a:srgbClr val="66FFFF">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chemeClr val="accent2"/>
                          </a:solidFill>
                          <a:effectLst/>
                          <a:latin typeface="Arial" charset="0"/>
                        </a:rPr>
                        <a:t>Operations</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a:noFill/>
                    </a:lnT>
                    <a:lnB w="12700" cap="flat" cmpd="sng" algn="ctr">
                      <a:solidFill>
                        <a:srgbClr val="0C2A8C"/>
                      </a:solidFill>
                      <a:prstDash val="solid"/>
                      <a:round/>
                      <a:headEnd type="none" w="med" len="med"/>
                      <a:tailEnd type="none" w="med" len="med"/>
                    </a:lnB>
                    <a:lnTlToBr>
                      <a:noFill/>
                    </a:lnTlToBr>
                    <a:lnBlToTr>
                      <a:noFill/>
                    </a:lnBlToTr>
                    <a:solidFill>
                      <a:srgbClr val="66FFFF">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chemeClr val="accent2"/>
                          </a:solidFill>
                          <a:effectLst/>
                          <a:latin typeface="Arial" charset="0"/>
                        </a:rPr>
                        <a:t>On-Site</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66FFFF">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smtClean="0">
                          <a:ln>
                            <a:noFill/>
                          </a:ln>
                          <a:solidFill>
                            <a:schemeClr val="accent2"/>
                          </a:solidFill>
                          <a:effectLst/>
                          <a:latin typeface="Arial" charset="0"/>
                        </a:rPr>
                        <a:t>Off-Site</a:t>
                      </a:r>
                    </a:p>
                  </a:txBody>
                  <a:tcPr marT="42863" marB="42863"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66FFFF">
                        <a:alpha val="50195"/>
                      </a:srgbClr>
                    </a:solidFill>
                  </a:tcPr>
                </a:tc>
              </a:tr>
              <a:tr h="2286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accent2"/>
                          </a:solidFill>
                          <a:effectLst/>
                          <a:latin typeface="Arial" charset="0"/>
                        </a:rPr>
                        <a:t>Agency</a:t>
                      </a:r>
                    </a:p>
                  </a:txBody>
                  <a:tcPr marT="42863" marB="42863"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E0FBFC">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rPr>
                        <a:t>STAR</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OSPO (ESPC)</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rPr>
                        <a:t>(TBD) </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smtClean="0">
                        <a:ln>
                          <a:noFill/>
                        </a:ln>
                        <a:solidFill>
                          <a:schemeClr val="tx1"/>
                        </a:solidFill>
                        <a:effectLst/>
                        <a:latin typeface="Arial" charset="0"/>
                      </a:endParaRPr>
                    </a:p>
                  </a:txBody>
                  <a:tcPr marT="42863" marB="42863"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r>
              <a:tr h="708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accent2"/>
                          </a:solidFill>
                          <a:effectLst/>
                          <a:latin typeface="Arial" charset="0"/>
                        </a:rPr>
                        <a:t>Platform(s) and need dates  (include secondary  platforms for monitoring, imagery or graphics, if necessary)</a:t>
                      </a:r>
                    </a:p>
                  </a:txBody>
                  <a:tcPr marT="42863" marB="42863"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E0FBFC">
                        <a:alpha val="50195"/>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rgbClr val="003399"/>
                          </a:solidFill>
                          <a:effectLst/>
                          <a:latin typeface="Comic Sans MS" pitchFamily="66" charset="0"/>
                        </a:rPr>
                        <a:t>One Dell PowerEdge Linux servers with 4GB RAM</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rgbClr val="0C2A8C"/>
                          </a:solidFill>
                          <a:effectLst/>
                          <a:latin typeface="Comic Sans MS" pitchFamily="66" charset="0"/>
                        </a:rPr>
                        <a:t>VMWare Linux Server w/ 4 Gigs of RAM on Apr 2014</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rgbClr val="0C2A8C"/>
                          </a:solidFill>
                          <a:effectLst/>
                          <a:latin typeface="Comic Sans MS" pitchFamily="66" charset="0"/>
                        </a:rPr>
                        <a:t>VMWare Linux w/ 4 Gigs of RAM on Apr 2014</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smtClean="0">
                        <a:ln>
                          <a:noFill/>
                        </a:ln>
                        <a:solidFill>
                          <a:schemeClr val="accent2"/>
                        </a:solidFill>
                        <a:effectLst/>
                        <a:latin typeface="Arial" charset="0"/>
                      </a:endParaRPr>
                    </a:p>
                  </a:txBody>
                  <a:tcPr marT="42863" marB="42863"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accent2"/>
                          </a:solidFill>
                          <a:effectLst/>
                          <a:latin typeface="Arial" charset="0"/>
                        </a:rPr>
                        <a:t>Storage required on systems</a:t>
                      </a:r>
                    </a:p>
                  </a:txBody>
                  <a:tcPr marT="42863" marB="42863"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E0FBFC">
                        <a:alpha val="50195"/>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rgbClr val="003399"/>
                          </a:solidFill>
                          <a:effectLst/>
                          <a:latin typeface="Comic Sans MS" pitchFamily="66" charset="0"/>
                        </a:rPr>
                        <a:t>1 TB</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rgbClr val="0C2A8C"/>
                          </a:solidFill>
                          <a:effectLst/>
                          <a:latin typeface="Comic Sans MS" pitchFamily="66" charset="0"/>
                        </a:rPr>
                        <a:t>1 TB </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rgbClr val="0C2A8C"/>
                          </a:solidFill>
                          <a:effectLst/>
                          <a:latin typeface="Comic Sans MS" pitchFamily="66" charset="0"/>
                        </a:rPr>
                        <a:t>11 TB</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smtClean="0">
                        <a:ln>
                          <a:noFill/>
                        </a:ln>
                        <a:solidFill>
                          <a:srgbClr val="FF3300"/>
                        </a:solidFill>
                        <a:effectLst/>
                        <a:latin typeface="Comic Sans MS" pitchFamily="66" charset="0"/>
                      </a:endParaRPr>
                    </a:p>
                  </a:txBody>
                  <a:tcPr marT="42863" marB="42863"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r>
              <a:tr h="581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accent2"/>
                          </a:solidFill>
                          <a:effectLst/>
                          <a:latin typeface="Arial" charset="0"/>
                        </a:rPr>
                        <a:t>How often does system run (granule time, orbital, daily); event or schedule driven?  </a:t>
                      </a:r>
                    </a:p>
                  </a:txBody>
                  <a:tcPr marT="42863" marB="42863"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E0FBFC">
                        <a:alpha val="50195"/>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rgbClr val="003399"/>
                          </a:solidFill>
                          <a:effectLst/>
                          <a:latin typeface="Comic Sans MS" pitchFamily="66" charset="0"/>
                        </a:rPr>
                        <a:t>daily</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rgbClr val="0C2A8C"/>
                          </a:solidFill>
                          <a:effectLst/>
                          <a:latin typeface="Comic Sans MS" pitchFamily="66" charset="0"/>
                        </a:rPr>
                        <a:t>daily</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rgbClr val="0C2A8C"/>
                          </a:solidFill>
                          <a:effectLst/>
                          <a:latin typeface="Comic Sans MS" pitchFamily="66" charset="0"/>
                        </a:rPr>
                        <a:t>daily</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smtClean="0">
                        <a:ln>
                          <a:noFill/>
                        </a:ln>
                        <a:solidFill>
                          <a:schemeClr val="accent2"/>
                        </a:solidFill>
                        <a:effectLst/>
                        <a:latin typeface="Comic Sans MS" pitchFamily="66" charset="0"/>
                      </a:endParaRPr>
                    </a:p>
                  </a:txBody>
                  <a:tcPr marT="42863" marB="42863"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accent2"/>
                          </a:solidFill>
                          <a:effectLst/>
                          <a:latin typeface="Arial" charset="0"/>
                        </a:rPr>
                        <a:t>Memory used at run time</a:t>
                      </a:r>
                    </a:p>
                  </a:txBody>
                  <a:tcPr marT="42863" marB="42863"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E0FBFC">
                        <a:alpha val="50195"/>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rgbClr val="003399"/>
                          </a:solidFill>
                          <a:effectLst/>
                          <a:latin typeface="Comic Sans MS" pitchFamily="66" charset="0"/>
                        </a:rPr>
                        <a:t>4 GB </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rgbClr val="0C2A8C"/>
                          </a:solidFill>
                          <a:effectLst/>
                          <a:latin typeface="Comic Sans MS" pitchFamily="66" charset="0"/>
                        </a:rPr>
                        <a:t>4 GB </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rgbClr val="0C2A8C"/>
                          </a:solidFill>
                          <a:effectLst/>
                          <a:latin typeface="Comic Sans MS" pitchFamily="66" charset="0"/>
                        </a:rPr>
                        <a:t>4 GB </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smtClean="0">
                        <a:ln>
                          <a:noFill/>
                        </a:ln>
                        <a:solidFill>
                          <a:srgbClr val="FF3300"/>
                        </a:solidFill>
                        <a:effectLst/>
                        <a:latin typeface="Comic Sans MS" pitchFamily="66" charset="0"/>
                      </a:endParaRPr>
                    </a:p>
                  </a:txBody>
                  <a:tcPr marT="42863" marB="42863"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r>
              <a:tr h="420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accent2"/>
                          </a:solidFill>
                          <a:effectLst/>
                          <a:latin typeface="Arial" charset="0"/>
                        </a:rPr>
                        <a:t>Input data volume and input data sources </a:t>
                      </a:r>
                    </a:p>
                  </a:txBody>
                  <a:tcPr marT="42863" marB="42863"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E0FBFC">
                        <a:alpha val="50195"/>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rgbClr val="003399"/>
                          </a:solidFill>
                          <a:effectLst/>
                          <a:latin typeface="Comic Sans MS" pitchFamily="66" charset="0"/>
                        </a:rPr>
                        <a:t>4 GB per day</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rgbClr val="0C2A8C"/>
                          </a:solidFill>
                          <a:effectLst/>
                          <a:latin typeface="Comic Sans MS" pitchFamily="66" charset="0"/>
                        </a:rPr>
                        <a:t>4 GB per day</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rgbClr val="0C2A8C"/>
                          </a:solidFill>
                          <a:effectLst/>
                          <a:latin typeface="Comic Sans MS" pitchFamily="66" charset="0"/>
                        </a:rPr>
                        <a:t>4 GB per day</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smtClean="0">
                        <a:ln>
                          <a:noFill/>
                        </a:ln>
                        <a:solidFill>
                          <a:schemeClr val="accent2"/>
                        </a:solidFill>
                        <a:effectLst/>
                        <a:latin typeface="Comic Sans MS" pitchFamily="66" charset="0"/>
                      </a:endParaRPr>
                    </a:p>
                  </a:txBody>
                  <a:tcPr marT="42863" marB="42863"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r>
              <a:tr h="581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accent2"/>
                          </a:solidFill>
                          <a:effectLst/>
                          <a:latin typeface="Arial" charset="0"/>
                        </a:rPr>
                        <a:t>Data volume for distribution; planned distribution server; specific push users &amp; volumes</a:t>
                      </a:r>
                    </a:p>
                  </a:txBody>
                  <a:tcPr marT="42863" marB="42863"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E0FBFC">
                        <a:alpha val="50195"/>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kern="1200" cap="none" normalizeH="0" baseline="0" dirty="0" smtClean="0">
                          <a:ln>
                            <a:noFill/>
                          </a:ln>
                          <a:solidFill>
                            <a:srgbClr val="0C2A8C"/>
                          </a:solidFill>
                          <a:effectLst/>
                          <a:latin typeface="Arial" charset="0"/>
                          <a:ea typeface="+mn-ea"/>
                          <a:cs typeface="+mn-cs"/>
                        </a:rPr>
                        <a:t>N/A</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rgbClr val="0C2A8C"/>
                          </a:solidFill>
                          <a:effectLst/>
                          <a:latin typeface="Arial" charset="0"/>
                        </a:rPr>
                        <a:t>N/A</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rgbClr val="0C2A8C"/>
                          </a:solidFill>
                          <a:effectLst/>
                          <a:latin typeface="Arial" charset="0"/>
                        </a:rPr>
                        <a:t>N/A</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smtClean="0">
                        <a:ln>
                          <a:noFill/>
                        </a:ln>
                        <a:solidFill>
                          <a:srgbClr val="FF3300"/>
                        </a:solidFill>
                        <a:effectLst/>
                        <a:latin typeface="Comic Sans MS" pitchFamily="66" charset="0"/>
                      </a:endParaRPr>
                    </a:p>
                  </a:txBody>
                  <a:tcPr marT="42863" marB="42863"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accent2"/>
                          </a:solidFill>
                          <a:effectLst/>
                          <a:latin typeface="Arial" charset="0"/>
                        </a:rPr>
                        <a:t>Communication Requirements/Protocol</a:t>
                      </a:r>
                    </a:p>
                  </a:txBody>
                  <a:tcPr marT="42863" marB="42863"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solidFill>
                      <a:srgbClr val="E0FBFC">
                        <a:alpha val="50195"/>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rgbClr val="003399"/>
                          </a:solidFill>
                          <a:effectLst/>
                          <a:latin typeface="Comic Sans MS" pitchFamily="66" charset="0"/>
                        </a:rPr>
                        <a:t>Internet</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kern="1200" cap="none" normalizeH="0" baseline="0" dirty="0" smtClean="0">
                          <a:ln>
                            <a:noFill/>
                          </a:ln>
                          <a:solidFill>
                            <a:srgbClr val="0C2A8C"/>
                          </a:solidFill>
                          <a:effectLst/>
                          <a:latin typeface="Comic Sans MS" pitchFamily="66" charset="0"/>
                          <a:ea typeface="+mn-ea"/>
                          <a:cs typeface="+mn-cs"/>
                        </a:rPr>
                        <a:t>Internet</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kern="1200" cap="none" normalizeH="0" baseline="0" dirty="0" smtClean="0">
                          <a:ln>
                            <a:noFill/>
                          </a:ln>
                          <a:solidFill>
                            <a:srgbClr val="0C2A8C"/>
                          </a:solidFill>
                          <a:effectLst/>
                          <a:latin typeface="Comic Sans MS" pitchFamily="66" charset="0"/>
                          <a:ea typeface="+mn-ea"/>
                          <a:cs typeface="+mn-cs"/>
                        </a:rPr>
                        <a:t>Internet</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smtClean="0">
                        <a:ln>
                          <a:noFill/>
                        </a:ln>
                        <a:solidFill>
                          <a:schemeClr val="accent2"/>
                        </a:solidFill>
                        <a:effectLst/>
                        <a:latin typeface="Comic Sans MS" pitchFamily="66" charset="0"/>
                      </a:endParaRPr>
                    </a:p>
                  </a:txBody>
                  <a:tcPr marT="42863" marB="42863"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12700" cap="flat" cmpd="sng" algn="ctr">
                      <a:solidFill>
                        <a:srgbClr val="0C2A8C"/>
                      </a:solidFill>
                      <a:prstDash val="solid"/>
                      <a:round/>
                      <a:headEnd type="none" w="med" len="med"/>
                      <a:tailEnd type="none" w="med" len="med"/>
                    </a:lnB>
                    <a:lnTlToBr>
                      <a:noFill/>
                    </a:lnTlToBr>
                    <a:lnBlToTr>
                      <a:noFill/>
                    </a:lnBlToTr>
                    <a:noFill/>
                  </a:tcPr>
                </a:tc>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accent2"/>
                          </a:solidFill>
                          <a:effectLst/>
                          <a:latin typeface="Arial" charset="0"/>
                        </a:rPr>
                        <a:t>Days to retain input and output data</a:t>
                      </a:r>
                    </a:p>
                  </a:txBody>
                  <a:tcPr marT="42863" marB="42863" anchor="ctr" horzOverflow="overflow">
                    <a:lnL w="28575"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28575" cap="flat" cmpd="sng" algn="ctr">
                      <a:solidFill>
                        <a:srgbClr val="0C2A8C"/>
                      </a:solidFill>
                      <a:prstDash val="solid"/>
                      <a:round/>
                      <a:headEnd type="none" w="med" len="med"/>
                      <a:tailEnd type="none" w="med" len="med"/>
                    </a:lnB>
                    <a:lnTlToBr>
                      <a:noFill/>
                    </a:lnTlToBr>
                    <a:lnBlToTr>
                      <a:noFill/>
                    </a:lnBlToTr>
                    <a:solidFill>
                      <a:srgbClr val="E0FBFC">
                        <a:alpha val="50195"/>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rgbClr val="003399"/>
                          </a:solidFill>
                          <a:effectLst/>
                          <a:latin typeface="Comic Sans MS" pitchFamily="66" charset="0"/>
                        </a:rPr>
                        <a:t>10</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28575"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kern="1200" cap="none" normalizeH="0" baseline="0" dirty="0" smtClean="0">
                          <a:ln>
                            <a:noFill/>
                          </a:ln>
                          <a:solidFill>
                            <a:srgbClr val="0C2A8C"/>
                          </a:solidFill>
                          <a:effectLst/>
                          <a:latin typeface="Comic Sans MS" pitchFamily="66" charset="0"/>
                          <a:ea typeface="+mn-ea"/>
                          <a:cs typeface="+mn-cs"/>
                        </a:rPr>
                        <a:t>10(TBR)</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28575"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kern="1200" cap="none" normalizeH="0" baseline="0" dirty="0" smtClean="0">
                          <a:ln>
                            <a:noFill/>
                          </a:ln>
                          <a:solidFill>
                            <a:srgbClr val="0C2A8C"/>
                          </a:solidFill>
                          <a:effectLst/>
                          <a:latin typeface="Comic Sans MS" pitchFamily="66" charset="0"/>
                          <a:ea typeface="+mn-ea"/>
                          <a:cs typeface="+mn-cs"/>
                        </a:rPr>
                        <a:t>10(TBR)</a:t>
                      </a:r>
                    </a:p>
                  </a:txBody>
                  <a:tcPr marT="42863" marB="42863" horzOverflow="overflow">
                    <a:lnL w="12700" cap="flat" cmpd="sng" algn="ctr">
                      <a:solidFill>
                        <a:srgbClr val="0C2A8C"/>
                      </a:solidFill>
                      <a:prstDash val="solid"/>
                      <a:round/>
                      <a:headEnd type="none" w="med" len="med"/>
                      <a:tailEnd type="none" w="med" len="med"/>
                    </a:lnL>
                    <a:lnR w="12700"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28575" cap="flat" cmpd="sng" algn="ctr">
                      <a:solidFill>
                        <a:srgbClr val="0C2A8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smtClean="0">
                        <a:ln>
                          <a:noFill/>
                        </a:ln>
                        <a:solidFill>
                          <a:schemeClr val="accent2"/>
                        </a:solidFill>
                        <a:effectLst/>
                        <a:latin typeface="Comic Sans MS" pitchFamily="66" charset="0"/>
                      </a:endParaRPr>
                    </a:p>
                  </a:txBody>
                  <a:tcPr marT="42863" marB="42863" horzOverflow="overflow">
                    <a:lnL w="12700" cap="flat" cmpd="sng" algn="ctr">
                      <a:solidFill>
                        <a:srgbClr val="0C2A8C"/>
                      </a:solidFill>
                      <a:prstDash val="solid"/>
                      <a:round/>
                      <a:headEnd type="none" w="med" len="med"/>
                      <a:tailEnd type="none" w="med" len="med"/>
                    </a:lnL>
                    <a:lnR w="28575" cap="flat" cmpd="sng" algn="ctr">
                      <a:solidFill>
                        <a:srgbClr val="0C2A8C"/>
                      </a:solidFill>
                      <a:prstDash val="solid"/>
                      <a:round/>
                      <a:headEnd type="none" w="med" len="med"/>
                      <a:tailEnd type="none" w="med" len="med"/>
                    </a:lnR>
                    <a:lnT w="12700" cap="flat" cmpd="sng" algn="ctr">
                      <a:solidFill>
                        <a:srgbClr val="0C2A8C"/>
                      </a:solidFill>
                      <a:prstDash val="solid"/>
                      <a:round/>
                      <a:headEnd type="none" w="med" len="med"/>
                      <a:tailEnd type="none" w="med" len="med"/>
                    </a:lnT>
                    <a:lnB w="28575" cap="flat" cmpd="sng" algn="ctr">
                      <a:solidFill>
                        <a:srgbClr val="0C2A8C"/>
                      </a:solidFill>
                      <a:prstDash val="solid"/>
                      <a:round/>
                      <a:headEnd type="none" w="med" len="med"/>
                      <a:tailEnd type="none" w="med" len="med"/>
                    </a:lnB>
                    <a:lnTlToBr>
                      <a:noFill/>
                    </a:lnTlToBr>
                    <a:lnBlToTr>
                      <a:noFill/>
                    </a:lnBlToTr>
                    <a:noFill/>
                  </a:tcPr>
                </a:tc>
              </a:tr>
            </a:tbl>
          </a:graphicData>
        </a:graphic>
      </p:graphicFrame>
      <p:sp>
        <p:nvSpPr>
          <p:cNvPr id="7" name="Rectangle 47"/>
          <p:cNvSpPr>
            <a:spLocks noChangeArrowheads="1"/>
          </p:cNvSpPr>
          <p:nvPr/>
        </p:nvSpPr>
        <p:spPr bwMode="auto">
          <a:xfrm>
            <a:off x="1447800" y="6172200"/>
            <a:ext cx="6477000" cy="609600"/>
          </a:xfrm>
          <a:prstGeom prst="rect">
            <a:avLst/>
          </a:prstGeom>
          <a:solidFill>
            <a:schemeClr val="bg1"/>
          </a:solidFill>
          <a:ln w="9525">
            <a:noFill/>
            <a:miter lim="800000"/>
            <a:headEnd/>
            <a:tailEnd/>
          </a:ln>
        </p:spPr>
        <p:txBody>
          <a:bodyPr wrap="none" anchor="ctr"/>
          <a:lstStyle/>
          <a:p>
            <a:pPr algn="ctr"/>
            <a:r>
              <a:rPr lang="en-US" altLang="en-US" dirty="0">
                <a:solidFill>
                  <a:srgbClr val="FF0000"/>
                </a:solidFill>
              </a:rPr>
              <a:t>Red font indicates new IT resource requirements for this project</a:t>
            </a:r>
          </a:p>
          <a:p>
            <a:pPr algn="ctr"/>
            <a:r>
              <a:rPr lang="en-US" altLang="en-US" dirty="0"/>
              <a:t>Blue font indicates existing IT resources will be used for this project</a:t>
            </a:r>
          </a:p>
        </p:txBody>
      </p:sp>
    </p:spTree>
    <p:extLst>
      <p:ext uri="{BB962C8B-B14F-4D97-AF65-F5344CB8AC3E}">
        <p14:creationId xmlns:p14="http://schemas.microsoft.com/office/powerpoint/2010/main" xmlns="" val="37063783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2"/>
          <p:cNvSpPr>
            <a:spLocks noGrp="1" noChangeArrowheads="1"/>
          </p:cNvSpPr>
          <p:nvPr>
            <p:ph type="title"/>
          </p:nvPr>
        </p:nvSpPr>
        <p:spPr>
          <a:xfrm>
            <a:off x="0" y="-76200"/>
            <a:ext cx="9144000" cy="1219200"/>
          </a:xfrm>
        </p:spPr>
        <p:txBody>
          <a:bodyPr>
            <a:normAutofit/>
          </a:bodyPr>
          <a:lstStyle/>
          <a:p>
            <a:pPr>
              <a:defRPr/>
            </a:pPr>
            <a:r>
              <a:rPr lang="en-US" sz="2700" dirty="0" smtClean="0"/>
              <a:t>Development and Operational System Maintenance Resources</a:t>
            </a:r>
          </a:p>
        </p:txBody>
      </p:sp>
      <p:sp>
        <p:nvSpPr>
          <p:cNvPr id="119812" name="Rectangle 3"/>
          <p:cNvSpPr>
            <a:spLocks noGrp="1" noChangeArrowheads="1"/>
          </p:cNvSpPr>
          <p:nvPr>
            <p:ph type="body" idx="1"/>
          </p:nvPr>
        </p:nvSpPr>
        <p:spPr>
          <a:xfrm>
            <a:off x="304800" y="1447800"/>
            <a:ext cx="8382000" cy="4724400"/>
          </a:xfrm>
        </p:spPr>
        <p:txBody>
          <a:bodyPr>
            <a:normAutofit/>
          </a:bodyPr>
          <a:lstStyle/>
          <a:p>
            <a:pPr>
              <a:lnSpc>
                <a:spcPct val="95000"/>
              </a:lnSpc>
              <a:defRPr/>
            </a:pPr>
            <a:r>
              <a:rPr lang="en-US" sz="3000" dirty="0" smtClean="0"/>
              <a:t>Jerry Zhan</a:t>
            </a:r>
            <a:r>
              <a:rPr lang="en-US" sz="3000" dirty="0"/>
              <a:t> </a:t>
            </a:r>
            <a:r>
              <a:rPr lang="en-US" sz="3000" dirty="0" smtClean="0"/>
              <a:t>(STAR) – Development Readiness and Quality Control support</a:t>
            </a:r>
          </a:p>
          <a:p>
            <a:pPr>
              <a:lnSpc>
                <a:spcPct val="95000"/>
              </a:lnSpc>
              <a:defRPr/>
            </a:pPr>
            <a:r>
              <a:rPr lang="en-US" altLang="en-US" sz="3000" dirty="0"/>
              <a:t>Chris Hain, Li </a:t>
            </a:r>
            <a:r>
              <a:rPr lang="en-US" altLang="en-US" sz="3000" dirty="0" smtClean="0"/>
              <a:t>Fang, </a:t>
            </a:r>
            <a:r>
              <a:rPr lang="en-US" altLang="en-US" sz="3000" dirty="0" err="1" smtClean="0"/>
              <a:t>Zhengpeng</a:t>
            </a:r>
            <a:r>
              <a:rPr lang="en-US" altLang="en-US" sz="3000" dirty="0" smtClean="0"/>
              <a:t> Li</a:t>
            </a:r>
            <a:r>
              <a:rPr lang="en-US" sz="3000" dirty="0" smtClean="0"/>
              <a:t> (STAR) – Development support</a:t>
            </a:r>
          </a:p>
          <a:p>
            <a:pPr marL="342900" lvl="1" indent="-342900">
              <a:lnSpc>
                <a:spcPct val="95000"/>
              </a:lnSpc>
              <a:buFont typeface="Arial" panose="020B0604020202020204" pitchFamily="34" charset="0"/>
              <a:buChar char="•"/>
              <a:defRPr/>
            </a:pPr>
            <a:r>
              <a:rPr lang="en-US" sz="3000" dirty="0" err="1" smtClean="0"/>
              <a:t>Venkata</a:t>
            </a:r>
            <a:r>
              <a:rPr lang="en-US" sz="3000" dirty="0" smtClean="0"/>
              <a:t> Rao Anne (OSPO) – Operational Maintenance support</a:t>
            </a:r>
          </a:p>
          <a:p>
            <a:pPr>
              <a:lnSpc>
                <a:spcPct val="95000"/>
              </a:lnSpc>
              <a:defRPr/>
            </a:pPr>
            <a:r>
              <a:rPr lang="en-US" sz="3000" dirty="0" err="1" smtClean="0"/>
              <a:t>Hanjun</a:t>
            </a:r>
            <a:r>
              <a:rPr lang="en-US" sz="3000" dirty="0" smtClean="0"/>
              <a:t> Ding (OSPO) – Operational Readiness and Quality control support</a:t>
            </a:r>
          </a:p>
        </p:txBody>
      </p:sp>
    </p:spTree>
    <p:extLst>
      <p:ext uri="{BB962C8B-B14F-4D97-AF65-F5344CB8AC3E}">
        <p14:creationId xmlns:p14="http://schemas.microsoft.com/office/powerpoint/2010/main" xmlns="" val="140191728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2"/>
          <p:cNvSpPr>
            <a:spLocks noGrp="1" noChangeArrowheads="1"/>
          </p:cNvSpPr>
          <p:nvPr>
            <p:ph type="title"/>
          </p:nvPr>
        </p:nvSpPr>
        <p:spPr>
          <a:xfrm>
            <a:off x="304800" y="-76200"/>
            <a:ext cx="8686800" cy="1371600"/>
          </a:xfrm>
        </p:spPr>
        <p:txBody>
          <a:bodyPr>
            <a:normAutofit/>
          </a:bodyPr>
          <a:lstStyle/>
          <a:p>
            <a:pPr>
              <a:defRPr/>
            </a:pPr>
            <a:r>
              <a:rPr lang="en-US" sz="3000" dirty="0" smtClean="0"/>
              <a:t>Distribution Environment –Capabilities and Resources</a:t>
            </a:r>
          </a:p>
        </p:txBody>
      </p:sp>
      <p:sp>
        <p:nvSpPr>
          <p:cNvPr id="120836" name="Rectangle 3"/>
          <p:cNvSpPr>
            <a:spLocks noGrp="1" noChangeArrowheads="1"/>
          </p:cNvSpPr>
          <p:nvPr>
            <p:ph type="body" idx="1"/>
          </p:nvPr>
        </p:nvSpPr>
        <p:spPr>
          <a:xfrm>
            <a:off x="457200" y="1447800"/>
            <a:ext cx="8382000" cy="4724400"/>
          </a:xfrm>
        </p:spPr>
        <p:txBody>
          <a:bodyPr/>
          <a:lstStyle/>
          <a:p>
            <a:pPr>
              <a:lnSpc>
                <a:spcPct val="80000"/>
              </a:lnSpc>
              <a:defRPr/>
            </a:pPr>
            <a:r>
              <a:rPr lang="en-US" dirty="0" smtClean="0"/>
              <a:t>Data Distribution System</a:t>
            </a:r>
          </a:p>
          <a:p>
            <a:pPr lvl="1">
              <a:lnSpc>
                <a:spcPct val="80000"/>
              </a:lnSpc>
              <a:defRPr/>
            </a:pPr>
            <a:r>
              <a:rPr lang="en-US" altLang="en-US" dirty="0"/>
              <a:t>The ESPC DDS will serve as the gateway to distribute the </a:t>
            </a:r>
            <a:r>
              <a:rPr lang="en-US" altLang="en-US" dirty="0" smtClean="0"/>
              <a:t>ET and drought </a:t>
            </a:r>
            <a:r>
              <a:rPr lang="en-US" altLang="en-US" dirty="0"/>
              <a:t>products to users under a 24/7/365 base.</a:t>
            </a:r>
          </a:p>
          <a:p>
            <a:pPr>
              <a:lnSpc>
                <a:spcPct val="80000"/>
              </a:lnSpc>
              <a:spcBef>
                <a:spcPct val="50000"/>
              </a:spcBef>
              <a:defRPr/>
            </a:pPr>
            <a:r>
              <a:rPr lang="en-US" dirty="0" smtClean="0"/>
              <a:t>Personnel</a:t>
            </a:r>
          </a:p>
          <a:p>
            <a:pPr lvl="1">
              <a:lnSpc>
                <a:spcPct val="95000"/>
              </a:lnSpc>
              <a:defRPr/>
            </a:pPr>
            <a:r>
              <a:rPr lang="en-US" dirty="0" smtClean="0"/>
              <a:t>DDS Personnel</a:t>
            </a:r>
          </a:p>
          <a:p>
            <a:pPr lvl="1">
              <a:lnSpc>
                <a:spcPct val="95000"/>
              </a:lnSpc>
              <a:defRPr/>
            </a:pPr>
            <a:r>
              <a:rPr lang="en-US" dirty="0" smtClean="0"/>
              <a:t>Donna McNamara (OSPO) – Distribution Lead</a:t>
            </a:r>
          </a:p>
        </p:txBody>
      </p:sp>
    </p:spTree>
    <p:extLst>
      <p:ext uri="{BB962C8B-B14F-4D97-AF65-F5344CB8AC3E}">
        <p14:creationId xmlns:p14="http://schemas.microsoft.com/office/powerpoint/2010/main" xmlns="" val="42241490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2"/>
          <p:cNvSpPr>
            <a:spLocks noGrp="1" noChangeArrowheads="1"/>
          </p:cNvSpPr>
          <p:nvPr>
            <p:ph type="title"/>
          </p:nvPr>
        </p:nvSpPr>
        <p:spPr>
          <a:xfrm>
            <a:off x="0" y="152400"/>
            <a:ext cx="9144000" cy="762000"/>
          </a:xfrm>
        </p:spPr>
        <p:txBody>
          <a:bodyPr>
            <a:normAutofit/>
          </a:bodyPr>
          <a:lstStyle/>
          <a:p>
            <a:pPr>
              <a:defRPr/>
            </a:pPr>
            <a:r>
              <a:rPr lang="en-US" sz="2800" dirty="0" smtClean="0"/>
              <a:t>Production Scenarios – Monitoring and Maintenance </a:t>
            </a:r>
          </a:p>
        </p:txBody>
      </p:sp>
      <p:sp>
        <p:nvSpPr>
          <p:cNvPr id="121860" name="Rectangle 3"/>
          <p:cNvSpPr>
            <a:spLocks noGrp="1" noChangeArrowheads="1"/>
          </p:cNvSpPr>
          <p:nvPr>
            <p:ph type="body" idx="1"/>
          </p:nvPr>
        </p:nvSpPr>
        <p:spPr>
          <a:xfrm>
            <a:off x="381000" y="1295400"/>
            <a:ext cx="8382000" cy="4876800"/>
          </a:xfrm>
        </p:spPr>
        <p:txBody>
          <a:bodyPr>
            <a:noAutofit/>
          </a:bodyPr>
          <a:lstStyle/>
          <a:p>
            <a:pPr>
              <a:spcBef>
                <a:spcPts val="1200"/>
              </a:spcBef>
            </a:pPr>
            <a:r>
              <a:rPr lang="en-US" altLang="en-US" sz="2400" dirty="0" smtClean="0">
                <a:effectLst/>
              </a:rPr>
              <a:t>The GET-D system will provide the product monitoring capability for maintaining the integrity and quality of the generated operational ET and ESI products. </a:t>
            </a:r>
          </a:p>
          <a:p>
            <a:pPr>
              <a:spcBef>
                <a:spcPts val="1200"/>
              </a:spcBef>
            </a:pPr>
            <a:r>
              <a:rPr lang="en-US" altLang="en-US" sz="2400" dirty="0" smtClean="0">
                <a:effectLst/>
              </a:rPr>
              <a:t>The capability will cover the following aspects:</a:t>
            </a:r>
          </a:p>
          <a:p>
            <a:pPr lvl="1">
              <a:spcBef>
                <a:spcPts val="1200"/>
              </a:spcBef>
            </a:pPr>
            <a:r>
              <a:rPr lang="en-US" altLang="en-US" sz="2400" dirty="0" smtClean="0">
                <a:effectLst/>
              </a:rPr>
              <a:t>Automated email notification for product generation and distribution anomalies</a:t>
            </a:r>
          </a:p>
          <a:p>
            <a:pPr lvl="1">
              <a:spcBef>
                <a:spcPts val="1200"/>
              </a:spcBef>
            </a:pPr>
            <a:r>
              <a:rPr lang="en-US" altLang="en-US" sz="2400" dirty="0" smtClean="0">
                <a:effectLst/>
              </a:rPr>
              <a:t>Web-based monitoring for product generation and QC statistics</a:t>
            </a:r>
          </a:p>
          <a:p>
            <a:pPr>
              <a:spcBef>
                <a:spcPts val="1200"/>
              </a:spcBef>
              <a:defRPr/>
            </a:pPr>
            <a:r>
              <a:rPr lang="en-US" sz="2400" dirty="0" smtClean="0"/>
              <a:t>OSPO PAL and STAR Scientists will perform routine validation of the GET-D products</a:t>
            </a:r>
          </a:p>
        </p:txBody>
      </p:sp>
    </p:spTree>
    <p:extLst>
      <p:ext uri="{BB962C8B-B14F-4D97-AF65-F5344CB8AC3E}">
        <p14:creationId xmlns:p14="http://schemas.microsoft.com/office/powerpoint/2010/main" xmlns="" val="27623160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274638"/>
            <a:ext cx="8229600" cy="715962"/>
          </a:xfrm>
        </p:spPr>
        <p:txBody>
          <a:bodyPr>
            <a:normAutofit/>
          </a:bodyPr>
          <a:lstStyle/>
          <a:p>
            <a:pPr>
              <a:defRPr/>
            </a:pPr>
            <a:r>
              <a:rPr lang="en-US" sz="4000" dirty="0" smtClean="0"/>
              <a:t>GET-D System Requirements </a:t>
            </a:r>
          </a:p>
        </p:txBody>
      </p:sp>
      <p:sp>
        <p:nvSpPr>
          <p:cNvPr id="123907" name="Rectangle 3"/>
          <p:cNvSpPr>
            <a:spLocks noGrp="1" noChangeArrowheads="1"/>
          </p:cNvSpPr>
          <p:nvPr>
            <p:ph idx="1"/>
          </p:nvPr>
        </p:nvSpPr>
        <p:spPr>
          <a:xfrm>
            <a:off x="381000" y="1371600"/>
            <a:ext cx="8077200" cy="4419600"/>
          </a:xfrm>
        </p:spPr>
        <p:txBody>
          <a:bodyPr>
            <a:normAutofit lnSpcReduction="10000"/>
          </a:bodyPr>
          <a:lstStyle/>
          <a:p>
            <a:pPr>
              <a:lnSpc>
                <a:spcPct val="90000"/>
              </a:lnSpc>
              <a:defRPr/>
            </a:pPr>
            <a:r>
              <a:rPr lang="en-US" dirty="0" smtClean="0"/>
              <a:t>The GET-D System Requirements have been established.</a:t>
            </a:r>
          </a:p>
          <a:p>
            <a:pPr>
              <a:lnSpc>
                <a:spcPct val="90000"/>
              </a:lnSpc>
              <a:defRPr/>
            </a:pPr>
            <a:endParaRPr lang="en-US" dirty="0" smtClean="0"/>
          </a:p>
          <a:p>
            <a:pPr>
              <a:lnSpc>
                <a:spcPct val="90000"/>
              </a:lnSpc>
              <a:defRPr/>
            </a:pPr>
            <a:r>
              <a:rPr lang="en-US" dirty="0" smtClean="0"/>
              <a:t>The Requirements have been documented in the Requirements Allocation Document (RAD).</a:t>
            </a:r>
          </a:p>
          <a:p>
            <a:pPr>
              <a:lnSpc>
                <a:spcPct val="90000"/>
              </a:lnSpc>
              <a:defRPr/>
            </a:pPr>
            <a:endParaRPr lang="en-US" dirty="0" smtClean="0"/>
          </a:p>
          <a:p>
            <a:pPr>
              <a:lnSpc>
                <a:spcPct val="90000"/>
              </a:lnSpc>
              <a:defRPr/>
            </a:pPr>
            <a:r>
              <a:rPr lang="en-US" dirty="0" smtClean="0"/>
              <a:t>The Requirements are traceable to drivers (customer needs or expectations) and other requirements.</a:t>
            </a:r>
          </a:p>
        </p:txBody>
      </p:sp>
    </p:spTree>
    <p:extLst>
      <p:ext uri="{BB962C8B-B14F-4D97-AF65-F5344CB8AC3E}">
        <p14:creationId xmlns:p14="http://schemas.microsoft.com/office/powerpoint/2010/main" xmlns="" val="65328120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2"/>
          <p:cNvSpPr>
            <a:spLocks noGrp="1" noChangeArrowheads="1"/>
          </p:cNvSpPr>
          <p:nvPr>
            <p:ph type="title"/>
          </p:nvPr>
        </p:nvSpPr>
        <p:spPr>
          <a:xfrm>
            <a:off x="685800" y="0"/>
            <a:ext cx="7886700" cy="1143000"/>
          </a:xfrm>
        </p:spPr>
        <p:txBody>
          <a:bodyPr>
            <a:normAutofit fontScale="90000"/>
          </a:bodyPr>
          <a:lstStyle/>
          <a:p>
            <a:pPr>
              <a:defRPr/>
            </a:pPr>
            <a:r>
              <a:rPr lang="en-US" sz="4000" dirty="0" smtClean="0"/>
              <a:t>Production Scenarios – Archive Product </a:t>
            </a:r>
          </a:p>
        </p:txBody>
      </p:sp>
      <p:sp>
        <p:nvSpPr>
          <p:cNvPr id="124932" name="Rectangle 3"/>
          <p:cNvSpPr>
            <a:spLocks noGrp="1" noChangeArrowheads="1"/>
          </p:cNvSpPr>
          <p:nvPr>
            <p:ph type="body" idx="1"/>
          </p:nvPr>
        </p:nvSpPr>
        <p:spPr>
          <a:xfrm>
            <a:off x="304800" y="1676400"/>
            <a:ext cx="8382000" cy="4953000"/>
          </a:xfrm>
        </p:spPr>
        <p:txBody>
          <a:bodyPr/>
          <a:lstStyle/>
          <a:p>
            <a:pPr>
              <a:lnSpc>
                <a:spcPct val="90000"/>
              </a:lnSpc>
              <a:spcBef>
                <a:spcPct val="50000"/>
              </a:spcBef>
              <a:defRPr/>
            </a:pPr>
            <a:r>
              <a:rPr lang="en-US" altLang="en-US" dirty="0" smtClean="0"/>
              <a:t>An Archive Product of daily ET will be produced for the CLASS archive. </a:t>
            </a:r>
          </a:p>
          <a:p>
            <a:pPr>
              <a:lnSpc>
                <a:spcPct val="90000"/>
              </a:lnSpc>
              <a:spcBef>
                <a:spcPct val="50000"/>
              </a:spcBef>
              <a:defRPr/>
            </a:pPr>
            <a:r>
              <a:rPr lang="en-US" altLang="en-US" dirty="0" smtClean="0"/>
              <a:t>The Archive Product will be the output netCDF4 files that are produced by the daily Production run.</a:t>
            </a:r>
          </a:p>
          <a:p>
            <a:pPr>
              <a:lnSpc>
                <a:spcPct val="90000"/>
              </a:lnSpc>
              <a:spcBef>
                <a:spcPct val="50000"/>
              </a:spcBef>
              <a:defRPr/>
            </a:pPr>
            <a:r>
              <a:rPr lang="en-US" altLang="en-US" dirty="0" smtClean="0"/>
              <a:t>Delivery may also include metadata files and supporting documentation.</a:t>
            </a:r>
            <a:endParaRPr lang="en-US" altLang="en-US" sz="2400" dirty="0" smtClean="0"/>
          </a:p>
        </p:txBody>
      </p:sp>
    </p:spTree>
    <p:extLst>
      <p:ext uri="{BB962C8B-B14F-4D97-AF65-F5344CB8AC3E}">
        <p14:creationId xmlns:p14="http://schemas.microsoft.com/office/powerpoint/2010/main" xmlns="" val="339228367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2"/>
          <p:cNvSpPr>
            <a:spLocks noGrp="1" noChangeArrowheads="1"/>
          </p:cNvSpPr>
          <p:nvPr>
            <p:ph type="title"/>
          </p:nvPr>
        </p:nvSpPr>
        <p:spPr>
          <a:xfrm>
            <a:off x="1295400" y="152400"/>
            <a:ext cx="7162800" cy="609600"/>
          </a:xfrm>
        </p:spPr>
        <p:txBody>
          <a:bodyPr>
            <a:noAutofit/>
          </a:bodyPr>
          <a:lstStyle/>
          <a:p>
            <a:pPr>
              <a:defRPr/>
            </a:pPr>
            <a:r>
              <a:rPr lang="en-US" sz="3600" dirty="0" smtClean="0"/>
              <a:t>User Interaction </a:t>
            </a:r>
          </a:p>
        </p:txBody>
      </p:sp>
      <p:sp>
        <p:nvSpPr>
          <p:cNvPr id="1421315" name="Rectangle 3"/>
          <p:cNvSpPr>
            <a:spLocks noGrp="1" noChangeArrowheads="1"/>
          </p:cNvSpPr>
          <p:nvPr>
            <p:ph type="body" idx="1"/>
          </p:nvPr>
        </p:nvSpPr>
        <p:spPr>
          <a:xfrm>
            <a:off x="381000" y="1295400"/>
            <a:ext cx="8382000" cy="5181600"/>
          </a:xfrm>
        </p:spPr>
        <p:txBody>
          <a:bodyPr>
            <a:normAutofit/>
          </a:bodyPr>
          <a:lstStyle/>
          <a:p>
            <a:pPr>
              <a:defRPr/>
            </a:pPr>
            <a:r>
              <a:rPr lang="en-US" dirty="0" smtClean="0"/>
              <a:t>The ESPC help desk will serve as the operational point of contact to provide 24/7 service support for users</a:t>
            </a:r>
          </a:p>
          <a:p>
            <a:pPr lvl="1">
              <a:defRPr/>
            </a:pPr>
            <a:r>
              <a:rPr lang="en-US" dirty="0" smtClean="0"/>
              <a:t>Provides information about the GET-D data products to the user community</a:t>
            </a:r>
          </a:p>
          <a:p>
            <a:pPr lvl="1">
              <a:defRPr/>
            </a:pPr>
            <a:r>
              <a:rPr lang="en-US" dirty="0" smtClean="0"/>
              <a:t>Resolves user issues through coordination with the GET-D PAL (Products Area Lead). </a:t>
            </a:r>
          </a:p>
          <a:p>
            <a:pPr>
              <a:spcBef>
                <a:spcPct val="50000"/>
              </a:spcBef>
              <a:defRPr/>
            </a:pPr>
            <a:r>
              <a:rPr lang="en-US" dirty="0" smtClean="0"/>
              <a:t>The GET-D PAL will coordinate further with the STAR scientists for any product quality issues when identified and communicate with users. </a:t>
            </a:r>
          </a:p>
        </p:txBody>
      </p:sp>
    </p:spTree>
    <p:extLst>
      <p:ext uri="{BB962C8B-B14F-4D97-AF65-F5344CB8AC3E}">
        <p14:creationId xmlns:p14="http://schemas.microsoft.com/office/powerpoint/2010/main" xmlns="" val="85910910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457200" y="76200"/>
            <a:ext cx="8153400" cy="792162"/>
          </a:xfrm>
        </p:spPr>
        <p:txBody>
          <a:bodyPr>
            <a:normAutofit/>
          </a:bodyPr>
          <a:lstStyle/>
          <a:p>
            <a:pPr>
              <a:defRPr/>
            </a:pPr>
            <a:r>
              <a:rPr lang="en-US" sz="3600" dirty="0" smtClean="0"/>
              <a:t>Summary</a:t>
            </a:r>
          </a:p>
        </p:txBody>
      </p:sp>
      <p:sp>
        <p:nvSpPr>
          <p:cNvPr id="3" name="Content Placeholder 2"/>
          <p:cNvSpPr>
            <a:spLocks noGrp="1"/>
          </p:cNvSpPr>
          <p:nvPr>
            <p:ph idx="1"/>
          </p:nvPr>
        </p:nvSpPr>
        <p:spPr>
          <a:xfrm>
            <a:off x="457200" y="1447800"/>
            <a:ext cx="8229600" cy="5105400"/>
          </a:xfrm>
        </p:spPr>
        <p:txBody>
          <a:bodyPr>
            <a:normAutofit/>
          </a:bodyPr>
          <a:lstStyle/>
          <a:p>
            <a:pPr>
              <a:lnSpc>
                <a:spcPct val="80000"/>
              </a:lnSpc>
              <a:defRPr/>
            </a:pPr>
            <a:endParaRPr lang="en-US" sz="2600" dirty="0" smtClean="0">
              <a:ea typeface="ＭＳ Ｐゴシック" pitchFamily="34" charset="-128"/>
            </a:endParaRPr>
          </a:p>
          <a:p>
            <a:pPr marL="342900" lvl="1" indent="-342900">
              <a:lnSpc>
                <a:spcPct val="80000"/>
              </a:lnSpc>
              <a:buFont typeface="Arial" charset="0"/>
              <a:buChar char="•"/>
              <a:defRPr/>
            </a:pPr>
            <a:r>
              <a:rPr lang="en-US" sz="2600" dirty="0" smtClean="0">
                <a:ea typeface="ＭＳ Ｐゴシック" pitchFamily="34" charset="-128"/>
              </a:rPr>
              <a:t>OSPO will run GET-D system to produce ET and ESI.</a:t>
            </a:r>
          </a:p>
          <a:p>
            <a:pPr marL="342900" lvl="1" indent="-342900">
              <a:lnSpc>
                <a:spcPct val="80000"/>
              </a:lnSpc>
              <a:buFont typeface="Arial" charset="0"/>
              <a:buChar char="•"/>
              <a:defRPr/>
            </a:pPr>
            <a:endParaRPr lang="en-US" sz="2600" dirty="0">
              <a:ea typeface="ＭＳ Ｐゴシック" pitchFamily="34" charset="-128"/>
            </a:endParaRPr>
          </a:p>
          <a:p>
            <a:pPr marL="342900" lvl="1" indent="-342900">
              <a:lnSpc>
                <a:spcPct val="80000"/>
              </a:lnSpc>
              <a:buFont typeface="Arial" charset="0"/>
              <a:buChar char="•"/>
              <a:defRPr/>
            </a:pPr>
            <a:r>
              <a:rPr lang="en-US" sz="2600" dirty="0">
                <a:ea typeface="ＭＳ Ｐゴシック" pitchFamily="34" charset="-128"/>
              </a:rPr>
              <a:t>GET-D products will be sent to CLASS for archive and web server for product monitoring and displaying</a:t>
            </a:r>
            <a:endParaRPr lang="en-US" sz="2600" dirty="0" smtClean="0">
              <a:ea typeface="ＭＳ Ｐゴシック" pitchFamily="34" charset="-128"/>
            </a:endParaRPr>
          </a:p>
          <a:p>
            <a:pPr marL="342900" lvl="1" indent="-342900">
              <a:lnSpc>
                <a:spcPct val="80000"/>
              </a:lnSpc>
              <a:buFont typeface="Arial" charset="0"/>
              <a:buChar char="•"/>
              <a:defRPr/>
            </a:pPr>
            <a:endParaRPr lang="en-US" sz="2600" dirty="0" smtClean="0">
              <a:ea typeface="ＭＳ Ｐゴシック" pitchFamily="34" charset="-128"/>
            </a:endParaRPr>
          </a:p>
          <a:p>
            <a:pPr marL="342900" lvl="1" indent="-342900">
              <a:lnSpc>
                <a:spcPct val="80000"/>
              </a:lnSpc>
              <a:buFont typeface="Arial" charset="0"/>
              <a:buChar char="•"/>
              <a:defRPr/>
            </a:pPr>
            <a:r>
              <a:rPr lang="en-US" sz="2600" dirty="0" smtClean="0">
                <a:ea typeface="ＭＳ Ｐゴシック" pitchFamily="34" charset="-128"/>
              </a:rPr>
              <a:t>OPSO PAL and STAR scientists will perform product validation.</a:t>
            </a:r>
          </a:p>
          <a:p>
            <a:pPr marL="342900" lvl="1" indent="-342900">
              <a:lnSpc>
                <a:spcPct val="80000"/>
              </a:lnSpc>
              <a:buFont typeface="Arial" charset="0"/>
              <a:buChar char="•"/>
              <a:defRPr/>
            </a:pPr>
            <a:endParaRPr lang="en-US" sz="2600" dirty="0" smtClean="0">
              <a:ea typeface="ＭＳ Ｐゴシック" pitchFamily="34" charset="-128"/>
            </a:endParaRPr>
          </a:p>
          <a:p>
            <a:pPr marL="342900" lvl="1" indent="-342900">
              <a:lnSpc>
                <a:spcPct val="80000"/>
              </a:lnSpc>
              <a:buFont typeface="Arial" charset="0"/>
              <a:buChar char="•"/>
              <a:defRPr/>
            </a:pPr>
            <a:r>
              <a:rPr lang="en-US" sz="2600" dirty="0" smtClean="0">
                <a:ea typeface="ＭＳ Ｐゴシック" pitchFamily="34" charset="-128"/>
              </a:rPr>
              <a:t>NCEP and USDA will use GET-D products within their models and applications.</a:t>
            </a:r>
          </a:p>
        </p:txBody>
      </p:sp>
    </p:spTree>
    <p:extLst>
      <p:ext uri="{BB962C8B-B14F-4D97-AF65-F5344CB8AC3E}">
        <p14:creationId xmlns:p14="http://schemas.microsoft.com/office/powerpoint/2010/main" xmlns="" val="294701033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2"/>
          <p:cNvSpPr>
            <a:spLocks noGrp="1" noChangeArrowheads="1"/>
          </p:cNvSpPr>
          <p:nvPr>
            <p:ph idx="1"/>
          </p:nvPr>
        </p:nvSpPr>
        <p:spPr>
          <a:xfrm>
            <a:off x="0" y="1981200"/>
            <a:ext cx="8382000" cy="4191000"/>
          </a:xfrm>
          <a:noFill/>
        </p:spPr>
        <p:txBody>
          <a:bodyPr>
            <a:normAutofit fontScale="92500" lnSpcReduction="20000"/>
          </a:bodyPr>
          <a:lstStyle/>
          <a:p>
            <a:pPr algn="ctr">
              <a:buFont typeface="Symbol" pitchFamily="18" charset="2"/>
              <a:buNone/>
            </a:pPr>
            <a:r>
              <a:rPr lang="en-US" sz="4300" b="1" dirty="0" smtClean="0">
                <a:effectLst/>
                <a:latin typeface="Book Antiqua" pitchFamily="18" charset="0"/>
              </a:rPr>
              <a:t>Section 4 –</a:t>
            </a:r>
          </a:p>
          <a:p>
            <a:pPr algn="ctr">
              <a:buNone/>
            </a:pPr>
            <a:r>
              <a:rPr lang="en-US" sz="4300" b="1" dirty="0" smtClean="0">
                <a:latin typeface="Book Antiqua" pitchFamily="18" charset="0"/>
              </a:rPr>
              <a:t>Algorithm Theoretical Basis</a:t>
            </a:r>
            <a:r>
              <a:rPr lang="en-US" sz="4000" dirty="0" smtClean="0">
                <a:latin typeface="Book Antiqua" pitchFamily="18" charset="0"/>
              </a:rPr>
              <a:t/>
            </a:r>
            <a:br>
              <a:rPr lang="en-US" sz="4000" dirty="0" smtClean="0">
                <a:latin typeface="Book Antiqua" pitchFamily="18" charset="0"/>
              </a:rPr>
            </a:br>
            <a:endParaRPr lang="en-US" sz="4000" dirty="0" smtClean="0">
              <a:latin typeface="Book Antiqua" pitchFamily="18" charset="0"/>
            </a:endParaRPr>
          </a:p>
          <a:p>
            <a:pPr algn="ctr">
              <a:buNone/>
            </a:pPr>
            <a:r>
              <a:rPr lang="en-US" sz="3500" b="1" dirty="0" smtClean="0">
                <a:latin typeface="Book Antiqua" pitchFamily="18" charset="0"/>
              </a:rPr>
              <a:t>Presented by </a:t>
            </a:r>
          </a:p>
          <a:p>
            <a:pPr algn="ctr">
              <a:buNone/>
            </a:pPr>
            <a:endParaRPr lang="en-US" sz="3500" b="1" dirty="0" smtClean="0">
              <a:latin typeface="Book Antiqua" pitchFamily="18" charset="0"/>
            </a:endParaRPr>
          </a:p>
          <a:p>
            <a:pPr algn="ctr">
              <a:lnSpc>
                <a:spcPct val="85000"/>
              </a:lnSpc>
              <a:spcBef>
                <a:spcPct val="0"/>
              </a:spcBef>
              <a:buClrTx/>
              <a:buSzTx/>
              <a:buFontTx/>
              <a:buNone/>
            </a:pPr>
            <a:r>
              <a:rPr lang="en-US" sz="3500" b="1" dirty="0" smtClean="0">
                <a:effectLst/>
                <a:latin typeface="Book Antiqua" pitchFamily="18" charset="0"/>
              </a:rPr>
              <a:t>Chris </a:t>
            </a:r>
            <a:r>
              <a:rPr lang="en-US" sz="3500" b="1" dirty="0" err="1" smtClean="0">
                <a:effectLst/>
                <a:latin typeface="Book Antiqua" pitchFamily="18" charset="0"/>
              </a:rPr>
              <a:t>Hain</a:t>
            </a:r>
            <a:r>
              <a:rPr lang="en-US" sz="3500" b="1" dirty="0" smtClean="0">
                <a:effectLst/>
                <a:latin typeface="Book Antiqua" pitchFamily="18" charset="0"/>
              </a:rPr>
              <a:t> (STAR/CICS)</a:t>
            </a:r>
            <a:br>
              <a:rPr lang="en-US" sz="3500" b="1" dirty="0" smtClean="0">
                <a:effectLst/>
                <a:latin typeface="Book Antiqua" pitchFamily="18" charset="0"/>
              </a:rPr>
            </a:br>
            <a:r>
              <a:rPr lang="en-US" b="1" dirty="0" smtClean="0">
                <a:effectLst/>
                <a:latin typeface="Book Antiqua" pitchFamily="18" charset="0"/>
              </a:rPr>
              <a:t/>
            </a:r>
            <a:br>
              <a:rPr lang="en-US" b="1" dirty="0" smtClean="0">
                <a:effectLst/>
                <a:latin typeface="Book Antiqua" pitchFamily="18" charset="0"/>
              </a:rPr>
            </a:br>
            <a:r>
              <a:rPr lang="en-US" b="1" dirty="0" smtClean="0">
                <a:effectLst/>
                <a:latin typeface="Book Antiqua" pitchFamily="18" charset="0"/>
              </a:rPr>
              <a:t/>
            </a:r>
            <a:br>
              <a:rPr lang="en-US" b="1" dirty="0" smtClean="0">
                <a:effectLst/>
                <a:latin typeface="Book Antiqua" pitchFamily="18" charset="0"/>
              </a:rPr>
            </a:br>
            <a:endParaRPr lang="en-US" b="1" dirty="0" smtClean="0">
              <a:effectLst/>
              <a:latin typeface="Book Antiqua" pitchFamily="18"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715962"/>
          </a:xfrm>
        </p:spPr>
        <p:txBody>
          <a:bodyPr>
            <a:normAutofit/>
          </a:bodyPr>
          <a:lstStyle/>
          <a:p>
            <a:r>
              <a:rPr lang="en-US" sz="4000" dirty="0"/>
              <a:t>Algorithm Theoretical Basis</a:t>
            </a:r>
          </a:p>
        </p:txBody>
      </p:sp>
      <p:sp>
        <p:nvSpPr>
          <p:cNvPr id="3" name="Content Placeholder 2"/>
          <p:cNvSpPr>
            <a:spLocks noGrp="1"/>
          </p:cNvSpPr>
          <p:nvPr>
            <p:ph idx="1"/>
          </p:nvPr>
        </p:nvSpPr>
        <p:spPr/>
        <p:txBody>
          <a:bodyPr>
            <a:normAutofit/>
          </a:bodyPr>
          <a:lstStyle/>
          <a:p>
            <a:pPr>
              <a:spcAft>
                <a:spcPts val="600"/>
              </a:spcAft>
            </a:pPr>
            <a:r>
              <a:rPr lang="en-US" dirty="0" smtClean="0"/>
              <a:t>Algorithm theoretical description</a:t>
            </a:r>
          </a:p>
          <a:p>
            <a:pPr lvl="1">
              <a:spcAft>
                <a:spcPts val="600"/>
              </a:spcAft>
            </a:pPr>
            <a:r>
              <a:rPr lang="en-US" dirty="0" smtClean="0"/>
              <a:t>ALEXI model</a:t>
            </a:r>
          </a:p>
          <a:p>
            <a:pPr>
              <a:spcAft>
                <a:spcPts val="600"/>
              </a:spcAft>
            </a:pPr>
            <a:r>
              <a:rPr lang="en-US" dirty="0" smtClean="0"/>
              <a:t>Validation</a:t>
            </a:r>
          </a:p>
          <a:p>
            <a:pPr lvl="1">
              <a:spcAft>
                <a:spcPts val="600"/>
              </a:spcAft>
            </a:pPr>
            <a:r>
              <a:rPr lang="en-US" dirty="0" smtClean="0"/>
              <a:t>Validation of ET</a:t>
            </a:r>
          </a:p>
          <a:p>
            <a:pPr lvl="1">
              <a:spcAft>
                <a:spcPts val="600"/>
              </a:spcAft>
            </a:pPr>
            <a:r>
              <a:rPr lang="en-US" dirty="0" smtClean="0"/>
              <a:t> Validation of ESI</a:t>
            </a:r>
          </a:p>
          <a:p>
            <a:pPr>
              <a:spcAft>
                <a:spcPts val="600"/>
              </a:spcAft>
            </a:pPr>
            <a:r>
              <a:rPr lang="en-US" dirty="0" smtClean="0"/>
              <a:t>Assumptions and limitations</a:t>
            </a:r>
          </a:p>
        </p:txBody>
      </p:sp>
    </p:spTree>
    <p:extLst>
      <p:ext uri="{BB962C8B-B14F-4D97-AF65-F5344CB8AC3E}">
        <p14:creationId xmlns:p14="http://schemas.microsoft.com/office/powerpoint/2010/main" xmlns="" val="2490167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9790</TotalTime>
  <Words>10568</Words>
  <Application>Microsoft Office PowerPoint</Application>
  <PresentationFormat>On-screen Show (4:3)</PresentationFormat>
  <Paragraphs>2007</Paragraphs>
  <Slides>188</Slides>
  <Notes>82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188</vt:i4>
      </vt:variant>
    </vt:vector>
  </HeadingPairs>
  <TitlesOfParts>
    <vt:vector size="190" baseType="lpstr">
      <vt:lpstr>3_Office Theme</vt:lpstr>
      <vt:lpstr>Microsoft ClipArt Gallery</vt:lpstr>
      <vt:lpstr>GOES Evapotranspiration and Drought Product System (GET-D)</vt:lpstr>
      <vt:lpstr>Agenda</vt:lpstr>
      <vt:lpstr>Slide 3</vt:lpstr>
      <vt:lpstr>Introduction</vt:lpstr>
      <vt:lpstr>Integrated Product Team (IPT)</vt:lpstr>
      <vt:lpstr>Background/History</vt:lpstr>
      <vt:lpstr>Objectives</vt:lpstr>
      <vt:lpstr>Project Plan</vt:lpstr>
      <vt:lpstr>Project Timeline - Year 1</vt:lpstr>
      <vt:lpstr>Project Plan</vt:lpstr>
      <vt:lpstr>Slide 11</vt:lpstr>
      <vt:lpstr>Project Milestones</vt:lpstr>
      <vt:lpstr>CDR Entry Criteria</vt:lpstr>
      <vt:lpstr>CDR Exit Criteria</vt:lpstr>
      <vt:lpstr>Slide 15</vt:lpstr>
      <vt:lpstr>General Description of Requirement Slides</vt:lpstr>
      <vt:lpstr>Basic Requirement 0</vt:lpstr>
      <vt:lpstr>Basic Requirement 0.0</vt:lpstr>
      <vt:lpstr>Basic Requirement 0.0</vt:lpstr>
      <vt:lpstr>Basic Requirement 0.0</vt:lpstr>
      <vt:lpstr>Basic Requirement 0.0</vt:lpstr>
      <vt:lpstr>Basic Requirement 0.0</vt:lpstr>
      <vt:lpstr>Basic Requirement 0.0</vt:lpstr>
      <vt:lpstr>Basic Requirement 0.0</vt:lpstr>
      <vt:lpstr>Basic Requirement 1</vt:lpstr>
      <vt:lpstr>Basic Requirement 1.0</vt:lpstr>
      <vt:lpstr>Basic Requirement 1.0</vt:lpstr>
      <vt:lpstr>Basic Requirement 1.0</vt:lpstr>
      <vt:lpstr>Basic Requirement 1.0</vt:lpstr>
      <vt:lpstr>Basic Requirement 1.0</vt:lpstr>
      <vt:lpstr>Basic Requirement 1.0</vt:lpstr>
      <vt:lpstr>Basic Requirement 1.0</vt:lpstr>
      <vt:lpstr>Basic Requirement 1.0</vt:lpstr>
      <vt:lpstr> Basic Requirement 2</vt:lpstr>
      <vt:lpstr>Basic Requirement 2.0</vt:lpstr>
      <vt:lpstr>Basic Requirement 2.0</vt:lpstr>
      <vt:lpstr>Basic Requirement 3</vt:lpstr>
      <vt:lpstr>Basic Requirement 3.0</vt:lpstr>
      <vt:lpstr>Basic Requirement 3.0</vt:lpstr>
      <vt:lpstr>Basic Requirement 4</vt:lpstr>
      <vt:lpstr>Basic Requirement 4.0</vt:lpstr>
      <vt:lpstr>Basic Requirement 5</vt:lpstr>
      <vt:lpstr>Basic Requirement 5.0</vt:lpstr>
      <vt:lpstr>Basic Requirement 5.0</vt:lpstr>
      <vt:lpstr>Basic Requirement 5.0</vt:lpstr>
      <vt:lpstr>Basic Requirement 5.0</vt:lpstr>
      <vt:lpstr>Basic Requirement 5.0</vt:lpstr>
      <vt:lpstr>Basic Requirement 6</vt:lpstr>
      <vt:lpstr>Basic Requirement 6.0</vt:lpstr>
      <vt:lpstr>Basic Requirement 6.0</vt:lpstr>
      <vt:lpstr>Basic Requirement 6.0</vt:lpstr>
      <vt:lpstr>Basic Requirement 6.0</vt:lpstr>
      <vt:lpstr>Basic Requirement 6.0</vt:lpstr>
      <vt:lpstr>Basic Requirement 7</vt:lpstr>
      <vt:lpstr>Basic Requirement 7.0</vt:lpstr>
      <vt:lpstr>Basic Requirement 7.0</vt:lpstr>
      <vt:lpstr>Basic Requirement 7.0</vt:lpstr>
      <vt:lpstr>Basic Requirement 7.0</vt:lpstr>
      <vt:lpstr>Basic Requirement 8</vt:lpstr>
      <vt:lpstr>Basic Requirement 8.0</vt:lpstr>
      <vt:lpstr>Basic Requirement 8.0</vt:lpstr>
      <vt:lpstr>Basic Requirement 8.0</vt:lpstr>
      <vt:lpstr>Basic Requirement 9</vt:lpstr>
      <vt:lpstr>Basic Requirement 9.0</vt:lpstr>
      <vt:lpstr>Basic Requirement 9.0</vt:lpstr>
      <vt:lpstr>Basic Requirement 9.0</vt:lpstr>
      <vt:lpstr>Basic Requirement 9.0</vt:lpstr>
      <vt:lpstr>Basic Requirement 9.0</vt:lpstr>
      <vt:lpstr>Basic Requirement 9.0</vt:lpstr>
      <vt:lpstr>Basic Requirement 9.0</vt:lpstr>
      <vt:lpstr>Basic Requirement 9.0</vt:lpstr>
      <vt:lpstr>Basic Requirement 9.0</vt:lpstr>
      <vt:lpstr>Basic Requirement 10</vt:lpstr>
      <vt:lpstr>Basic Requirement 10.0</vt:lpstr>
      <vt:lpstr>Basic Requirement 10.0</vt:lpstr>
      <vt:lpstr>Basic Requirement 11</vt:lpstr>
      <vt:lpstr>Basic Requirement 11.0</vt:lpstr>
      <vt:lpstr>GET-D System Requirements – Summary</vt:lpstr>
      <vt:lpstr>Slide 79</vt:lpstr>
      <vt:lpstr>Operations Concept - Overview</vt:lpstr>
      <vt:lpstr>What is the Product?</vt:lpstr>
      <vt:lpstr>What is the Product  - Product Deliverable Details </vt:lpstr>
      <vt:lpstr>Why Are The Products Being Produced?</vt:lpstr>
      <vt:lpstr>How Will The Products Be Used?</vt:lpstr>
      <vt:lpstr>How Should The Products Be Produced? </vt:lpstr>
      <vt:lpstr>How Should The Products Be Produced?</vt:lpstr>
      <vt:lpstr>Development Environment – Function</vt:lpstr>
      <vt:lpstr>GET-D IT System Architecture</vt:lpstr>
      <vt:lpstr>Research and Operational System Environments</vt:lpstr>
      <vt:lpstr>Operational Agency System Requirements</vt:lpstr>
      <vt:lpstr>Development and Operational System Maintenance Resources</vt:lpstr>
      <vt:lpstr>Distribution Environment –Capabilities and Resources</vt:lpstr>
      <vt:lpstr>Production Scenarios – Monitoring and Maintenance </vt:lpstr>
      <vt:lpstr>GET-D System Requirements </vt:lpstr>
      <vt:lpstr>Production Scenarios – Archive Product </vt:lpstr>
      <vt:lpstr>User Interaction </vt:lpstr>
      <vt:lpstr>Summary</vt:lpstr>
      <vt:lpstr>Slide 98</vt:lpstr>
      <vt:lpstr>Algorithm Theoretical Basis</vt:lpstr>
      <vt:lpstr>Slide 100</vt:lpstr>
      <vt:lpstr>Algorithm Theoretical Description</vt:lpstr>
      <vt:lpstr>Validation results (ET)</vt:lpstr>
      <vt:lpstr>Validation Results (ET)</vt:lpstr>
      <vt:lpstr>Slide 104</vt:lpstr>
      <vt:lpstr>Slide 105</vt:lpstr>
      <vt:lpstr>Slide 106</vt:lpstr>
      <vt:lpstr>Validation results (ESI)</vt:lpstr>
      <vt:lpstr>Assumptions and Limitations</vt:lpstr>
      <vt:lpstr>Summary - Algorithm Theoretical Basis </vt:lpstr>
      <vt:lpstr>Slide 110</vt:lpstr>
      <vt:lpstr>Software Architecture and Interface</vt:lpstr>
      <vt:lpstr>Software Architecture</vt:lpstr>
      <vt:lpstr> Software Architecture</vt:lpstr>
      <vt:lpstr>Context Layer Data Flow</vt:lpstr>
      <vt:lpstr>System Overview – System Inputs</vt:lpstr>
      <vt:lpstr>System Overview – System Outputs </vt:lpstr>
      <vt:lpstr>System Overview – QC</vt:lpstr>
      <vt:lpstr>System Layer Data Flows </vt:lpstr>
      <vt:lpstr>System Layer Components</vt:lpstr>
      <vt:lpstr>Summary</vt:lpstr>
      <vt:lpstr>Slide 121</vt:lpstr>
      <vt:lpstr>Software Detailed Design</vt:lpstr>
      <vt:lpstr>Unit Layer</vt:lpstr>
      <vt:lpstr>Sub-Unit Layers</vt:lpstr>
      <vt:lpstr>Meteorological Forcing Processor Data Flows</vt:lpstr>
      <vt:lpstr>Satellite Dataset Processor Data Flows</vt:lpstr>
      <vt:lpstr>Ancillary Dataset Processor Data Flows</vt:lpstr>
      <vt:lpstr>ALEXI Core Processor and Quality Control Flag Data Flows</vt:lpstr>
      <vt:lpstr>Product Output Processor Data Flows</vt:lpstr>
      <vt:lpstr>File Descriptions</vt:lpstr>
      <vt:lpstr>Control Files</vt:lpstr>
      <vt:lpstr>Parameter Files</vt:lpstr>
      <vt:lpstr>Meteorological Input Data Files</vt:lpstr>
      <vt:lpstr>Satellite Input Data Files</vt:lpstr>
      <vt:lpstr>Ancillary Data Files</vt:lpstr>
      <vt:lpstr>Intermediate Data Files </vt:lpstr>
      <vt:lpstr>Slide 137</vt:lpstr>
      <vt:lpstr>GRIB2 File Content</vt:lpstr>
      <vt:lpstr>NETCDF4 File Content</vt:lpstr>
      <vt:lpstr>Slide 140</vt:lpstr>
      <vt:lpstr>Slide 141</vt:lpstr>
      <vt:lpstr>Summary</vt:lpstr>
      <vt:lpstr>Slide 143</vt:lpstr>
      <vt:lpstr>GET-D Test Environment</vt:lpstr>
      <vt:lpstr>GET-D Test Data Sets</vt:lpstr>
      <vt:lpstr>Common Grids Land Mask Processor (CGLMP)</vt:lpstr>
      <vt:lpstr>Land Cover Processor (LCPP)</vt:lpstr>
      <vt:lpstr>Common Grids Meteorological Processor for GFS (CGMP-GFS)</vt:lpstr>
      <vt:lpstr>Common Grids Meteorological Processor for GFS  (CGMP-GFS)</vt:lpstr>
      <vt:lpstr>GOES Data Processor (GDP)</vt:lpstr>
      <vt:lpstr>GOES Data Processor (GDP)</vt:lpstr>
      <vt:lpstr>Insolation Processor  (INSO-GSIPL2) </vt:lpstr>
      <vt:lpstr>Insolation Processor  (INSO-GSIPL2) </vt:lpstr>
      <vt:lpstr>Cloud Mask Processor (CMP)</vt:lpstr>
      <vt:lpstr>Vegetation Index Processor for VIIRS EVI/NDVI  (VIP-VIIRS)</vt:lpstr>
      <vt:lpstr>Snow Map Processor (SMP)</vt:lpstr>
      <vt:lpstr>Clear Sky Insolation Processor (CIP)</vt:lpstr>
      <vt:lpstr>Albedo Processor (AP)</vt:lpstr>
      <vt:lpstr>Regional Inputs Processor (RIP)</vt:lpstr>
      <vt:lpstr>ALEXI Point Model (APM)</vt:lpstr>
      <vt:lpstr>Regional Outputs Processor (ROP)</vt:lpstr>
      <vt:lpstr>Quality control flags (QCF)</vt:lpstr>
      <vt:lpstr>Product Output Processor (POP)</vt:lpstr>
      <vt:lpstr>Slide 164</vt:lpstr>
      <vt:lpstr>Summary</vt:lpstr>
      <vt:lpstr>Slide 166</vt:lpstr>
      <vt:lpstr>GET-D DAP</vt:lpstr>
      <vt:lpstr>GET-D DAP</vt:lpstr>
      <vt:lpstr>Slide 169</vt:lpstr>
      <vt:lpstr>Quality Assurance Background </vt:lpstr>
      <vt:lpstr>Slide 171</vt:lpstr>
      <vt:lpstr>Slide 172</vt:lpstr>
      <vt:lpstr>SPSRB Coding Standards</vt:lpstr>
      <vt:lpstr>Quality Assurance – Software</vt:lpstr>
      <vt:lpstr>Quality Assurance – Software</vt:lpstr>
      <vt:lpstr>Quality Assurance – Software</vt:lpstr>
      <vt:lpstr>Slide 177</vt:lpstr>
      <vt:lpstr>Quality Assurance – Archive and Maintenance</vt:lpstr>
      <vt:lpstr>Quality Assurance – Documentation and Metadata</vt:lpstr>
      <vt:lpstr>Quality Assurance – Summary</vt:lpstr>
      <vt:lpstr>Slide 181</vt:lpstr>
      <vt:lpstr>Risks and Actions</vt:lpstr>
      <vt:lpstr>Risk and Action Summary</vt:lpstr>
      <vt:lpstr>Slide 184</vt:lpstr>
      <vt:lpstr>Review Objectives Have Been Addressed </vt:lpstr>
      <vt:lpstr>Current Status</vt:lpstr>
      <vt:lpstr>Next Steps</vt:lpstr>
      <vt:lpstr>Open Discussion</vt:lpstr>
    </vt:vector>
  </TitlesOfParts>
  <Company>NOAA / NESDIS / STAR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 Evapotranspiration and Drought Product System</dc:title>
  <dc:creator>proy</dc:creator>
  <cp:lastModifiedBy>xzhan</cp:lastModifiedBy>
  <cp:revision>1158</cp:revision>
  <dcterms:created xsi:type="dcterms:W3CDTF">2014-07-02T20:11:32Z</dcterms:created>
  <dcterms:modified xsi:type="dcterms:W3CDTF">2014-08-20T19:42:13Z</dcterms:modified>
</cp:coreProperties>
</file>