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</p:sldMasterIdLst>
  <p:notesMasterIdLst>
    <p:notesMasterId r:id="rId191"/>
  </p:notesMasterIdLst>
  <p:handoutMasterIdLst>
    <p:handoutMasterId r:id="rId192"/>
  </p:handoutMasterIdLst>
  <p:sldIdLst>
    <p:sldId id="256" r:id="rId2"/>
    <p:sldId id="549" r:id="rId3"/>
    <p:sldId id="759" r:id="rId4"/>
    <p:sldId id="356" r:id="rId5"/>
    <p:sldId id="259" r:id="rId6"/>
    <p:sldId id="277" r:id="rId7"/>
    <p:sldId id="278" r:id="rId8"/>
    <p:sldId id="279" r:id="rId9"/>
    <p:sldId id="429" r:id="rId10"/>
    <p:sldId id="431" r:id="rId11"/>
    <p:sldId id="757" r:id="rId12"/>
    <p:sldId id="758" r:id="rId13"/>
    <p:sldId id="519" r:id="rId14"/>
    <p:sldId id="520" r:id="rId15"/>
    <p:sldId id="760" r:id="rId16"/>
    <p:sldId id="752" r:id="rId17"/>
    <p:sldId id="775" r:id="rId18"/>
    <p:sldId id="776" r:id="rId19"/>
    <p:sldId id="777" r:id="rId20"/>
    <p:sldId id="778" r:id="rId21"/>
    <p:sldId id="779" r:id="rId22"/>
    <p:sldId id="780" r:id="rId23"/>
    <p:sldId id="781" r:id="rId24"/>
    <p:sldId id="761" r:id="rId25"/>
    <p:sldId id="357" r:id="rId26"/>
    <p:sldId id="623" r:id="rId27"/>
    <p:sldId id="782" r:id="rId28"/>
    <p:sldId id="783" r:id="rId29"/>
    <p:sldId id="784" r:id="rId30"/>
    <p:sldId id="785" r:id="rId31"/>
    <p:sldId id="786" r:id="rId32"/>
    <p:sldId id="787" r:id="rId33"/>
    <p:sldId id="788" r:id="rId34"/>
    <p:sldId id="789" r:id="rId35"/>
    <p:sldId id="790" r:id="rId36"/>
    <p:sldId id="791" r:id="rId37"/>
    <p:sldId id="792" r:id="rId38"/>
    <p:sldId id="793" r:id="rId39"/>
    <p:sldId id="794" r:id="rId40"/>
    <p:sldId id="795" r:id="rId41"/>
    <p:sldId id="796" r:id="rId42"/>
    <p:sldId id="797" r:id="rId43"/>
    <p:sldId id="798" r:id="rId44"/>
    <p:sldId id="799" r:id="rId45"/>
    <p:sldId id="800" r:id="rId46"/>
    <p:sldId id="801" r:id="rId47"/>
    <p:sldId id="802" r:id="rId48"/>
    <p:sldId id="803" r:id="rId49"/>
    <p:sldId id="804" r:id="rId50"/>
    <p:sldId id="805" r:id="rId51"/>
    <p:sldId id="806" r:id="rId52"/>
    <p:sldId id="807" r:id="rId53"/>
    <p:sldId id="808" r:id="rId54"/>
    <p:sldId id="809" r:id="rId55"/>
    <p:sldId id="810" r:id="rId56"/>
    <p:sldId id="811" r:id="rId57"/>
    <p:sldId id="812" r:id="rId58"/>
    <p:sldId id="813" r:id="rId59"/>
    <p:sldId id="814" r:id="rId60"/>
    <p:sldId id="815" r:id="rId61"/>
    <p:sldId id="816" r:id="rId62"/>
    <p:sldId id="817" r:id="rId63"/>
    <p:sldId id="818" r:id="rId64"/>
    <p:sldId id="819" r:id="rId65"/>
    <p:sldId id="820" r:id="rId66"/>
    <p:sldId id="821" r:id="rId67"/>
    <p:sldId id="822" r:id="rId68"/>
    <p:sldId id="823" r:id="rId69"/>
    <p:sldId id="824" r:id="rId70"/>
    <p:sldId id="825" r:id="rId71"/>
    <p:sldId id="826" r:id="rId72"/>
    <p:sldId id="827" r:id="rId73"/>
    <p:sldId id="828" r:id="rId74"/>
    <p:sldId id="829" r:id="rId75"/>
    <p:sldId id="830" r:id="rId76"/>
    <p:sldId id="831" r:id="rId77"/>
    <p:sldId id="832" r:id="rId78"/>
    <p:sldId id="833" r:id="rId79"/>
    <p:sldId id="834" r:id="rId80"/>
    <p:sldId id="835" r:id="rId81"/>
    <p:sldId id="836" r:id="rId82"/>
    <p:sldId id="837" r:id="rId83"/>
    <p:sldId id="838" r:id="rId84"/>
    <p:sldId id="839" r:id="rId85"/>
    <p:sldId id="840" r:id="rId86"/>
    <p:sldId id="841" r:id="rId87"/>
    <p:sldId id="842" r:id="rId88"/>
    <p:sldId id="843" r:id="rId89"/>
    <p:sldId id="768" r:id="rId90"/>
    <p:sldId id="426" r:id="rId91"/>
    <p:sldId id="750" r:id="rId92"/>
    <p:sldId id="283" r:id="rId93"/>
    <p:sldId id="285" r:id="rId94"/>
    <p:sldId id="287" r:id="rId95"/>
    <p:sldId id="289" r:id="rId96"/>
    <p:sldId id="397" r:id="rId97"/>
    <p:sldId id="398" r:id="rId98"/>
    <p:sldId id="399" r:id="rId99"/>
    <p:sldId id="400" r:id="rId100"/>
    <p:sldId id="306" r:id="rId101"/>
    <p:sldId id="307" r:id="rId102"/>
    <p:sldId id="308" r:id="rId103"/>
    <p:sldId id="309" r:id="rId104"/>
    <p:sldId id="531" r:id="rId105"/>
    <p:sldId id="533" r:id="rId106"/>
    <p:sldId id="534" r:id="rId107"/>
    <p:sldId id="314" r:id="rId108"/>
    <p:sldId id="421" r:id="rId109"/>
    <p:sldId id="422" r:id="rId110"/>
    <p:sldId id="383" r:id="rId111"/>
    <p:sldId id="317" r:id="rId112"/>
    <p:sldId id="560" r:id="rId113"/>
    <p:sldId id="756" r:id="rId114"/>
    <p:sldId id="535" r:id="rId115"/>
    <p:sldId id="769" r:id="rId116"/>
    <p:sldId id="568" r:id="rId117"/>
    <p:sldId id="871" r:id="rId118"/>
    <p:sldId id="872" r:id="rId119"/>
    <p:sldId id="870" r:id="rId120"/>
    <p:sldId id="733" r:id="rId121"/>
    <p:sldId id="699" r:id="rId122"/>
    <p:sldId id="700" r:id="rId123"/>
    <p:sldId id="701" r:id="rId124"/>
    <p:sldId id="702" r:id="rId125"/>
    <p:sldId id="704" r:id="rId126"/>
    <p:sldId id="706" r:id="rId127"/>
    <p:sldId id="707" r:id="rId128"/>
    <p:sldId id="735" r:id="rId129"/>
    <p:sldId id="708" r:id="rId130"/>
    <p:sldId id="709" r:id="rId131"/>
    <p:sldId id="711" r:id="rId132"/>
    <p:sldId id="713" r:id="rId133"/>
    <p:sldId id="715" r:id="rId134"/>
    <p:sldId id="716" r:id="rId135"/>
    <p:sldId id="717" r:id="rId136"/>
    <p:sldId id="719" r:id="rId137"/>
    <p:sldId id="721" r:id="rId138"/>
    <p:sldId id="722" r:id="rId139"/>
    <p:sldId id="723" r:id="rId140"/>
    <p:sldId id="724" r:id="rId141"/>
    <p:sldId id="725" r:id="rId142"/>
    <p:sldId id="738" r:id="rId143"/>
    <p:sldId id="737" r:id="rId144"/>
    <p:sldId id="736" r:id="rId145"/>
    <p:sldId id="727" r:id="rId146"/>
    <p:sldId id="728" r:id="rId147"/>
    <p:sldId id="729" r:id="rId148"/>
    <p:sldId id="730" r:id="rId149"/>
    <p:sldId id="732" r:id="rId150"/>
    <p:sldId id="574" r:id="rId151"/>
    <p:sldId id="739" r:id="rId152"/>
    <p:sldId id="692" r:id="rId153"/>
    <p:sldId id="740" r:id="rId154"/>
    <p:sldId id="873" r:id="rId155"/>
    <p:sldId id="874" r:id="rId156"/>
    <p:sldId id="875" r:id="rId157"/>
    <p:sldId id="876" r:id="rId158"/>
    <p:sldId id="877" r:id="rId159"/>
    <p:sldId id="878" r:id="rId160"/>
    <p:sldId id="879" r:id="rId161"/>
    <p:sldId id="880" r:id="rId162"/>
    <p:sldId id="881" r:id="rId163"/>
    <p:sldId id="882" r:id="rId164"/>
    <p:sldId id="770" r:id="rId165"/>
    <p:sldId id="376" r:id="rId166"/>
    <p:sldId id="495" r:id="rId167"/>
    <p:sldId id="496" r:id="rId168"/>
    <p:sldId id="771" r:id="rId169"/>
    <p:sldId id="844" r:id="rId170"/>
    <p:sldId id="845" r:id="rId171"/>
    <p:sldId id="846" r:id="rId172"/>
    <p:sldId id="847" r:id="rId173"/>
    <p:sldId id="848" r:id="rId174"/>
    <p:sldId id="849" r:id="rId175"/>
    <p:sldId id="850" r:id="rId176"/>
    <p:sldId id="851" r:id="rId177"/>
    <p:sldId id="852" r:id="rId178"/>
    <p:sldId id="853" r:id="rId179"/>
    <p:sldId id="854" r:id="rId180"/>
    <p:sldId id="855" r:id="rId181"/>
    <p:sldId id="755" r:id="rId182"/>
    <p:sldId id="772" r:id="rId183"/>
    <p:sldId id="858" r:id="rId184"/>
    <p:sldId id="859" r:id="rId185"/>
    <p:sldId id="773" r:id="rId186"/>
    <p:sldId id="511" r:id="rId187"/>
    <p:sldId id="521" r:id="rId188"/>
    <p:sldId id="522" r:id="rId189"/>
    <p:sldId id="524" r:id="rId190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iyanka Roy" initials="P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8" autoAdjust="0"/>
    <p:restoredTop sz="84524" autoAdjust="0"/>
  </p:normalViewPr>
  <p:slideViewPr>
    <p:cSldViewPr>
      <p:cViewPr varScale="1">
        <p:scale>
          <a:sx n="99" d="100"/>
          <a:sy n="99" d="100"/>
        </p:scale>
        <p:origin x="-16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4226"/>
    </p:cViewPr>
  </p:sorterViewPr>
  <p:notesViewPr>
    <p:cSldViewPr>
      <p:cViewPr varScale="1">
        <p:scale>
          <a:sx n="111" d="100"/>
          <a:sy n="111" d="100"/>
        </p:scale>
        <p:origin x="-1728" y="-78"/>
      </p:cViewPr>
      <p:guideLst>
        <p:guide orient="horz" pos="2208"/>
        <p:guide pos="292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notesMaster" Target="notesMasters/notesMaster1.xml"/><Relationship Id="rId196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handoutMaster" Target="handoutMasters/handoutMaster1.xml"/><Relationship Id="rId197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viewProps" Target="view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54A42-33E0-4380-AF1B-E716C52993F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D4F697-99B5-4378-93D9-0E133C94E67C}">
      <dgm:prSet phldrT="[Text]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Software architecture</a:t>
          </a:r>
          <a:endParaRPr lang="en-US" baseline="0" dirty="0">
            <a:solidFill>
              <a:schemeClr val="tx1"/>
            </a:solidFill>
          </a:endParaRPr>
        </a:p>
      </dgm:t>
    </dgm:pt>
    <dgm:pt modelId="{2B8A4DC2-0CED-46C8-9060-6AE390C74F49}" type="parTrans" cxnId="{B9A9B5D0-FAB6-449D-8F34-7B71A1117D91}">
      <dgm:prSet/>
      <dgm:spPr/>
      <dgm:t>
        <a:bodyPr/>
        <a:lstStyle/>
        <a:p>
          <a:endParaRPr lang="en-US"/>
        </a:p>
      </dgm:t>
    </dgm:pt>
    <dgm:pt modelId="{DEEC6F66-26A8-455A-9FD7-B32E54C0449A}" type="sibTrans" cxnId="{B9A9B5D0-FAB6-449D-8F34-7B71A1117D91}">
      <dgm:prSet/>
      <dgm:spPr/>
      <dgm:t>
        <a:bodyPr/>
        <a:lstStyle/>
        <a:p>
          <a:endParaRPr lang="en-US"/>
        </a:p>
      </dgm:t>
    </dgm:pt>
    <dgm:pt modelId="{25016A11-10B1-4794-B818-53948DCC03DF}">
      <dgm:prSet phldrT="[Text]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baseline="0" dirty="0" smtClean="0">
              <a:solidFill>
                <a:schemeClr val="tx1"/>
              </a:solidFill>
            </a:rPr>
            <a:t>External input data</a:t>
          </a:r>
          <a:endParaRPr lang="en-US" baseline="0" dirty="0">
            <a:solidFill>
              <a:schemeClr val="tx1"/>
            </a:solidFill>
          </a:endParaRPr>
        </a:p>
      </dgm:t>
    </dgm:pt>
    <dgm:pt modelId="{48E139AD-9B02-4B99-B77B-B457D78B8E0D}" type="parTrans" cxnId="{04446D22-3C70-41A8-8121-C7E118865A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1FB6D819-EDF6-4721-931C-A270709E0644}" type="sibTrans" cxnId="{04446D22-3C70-41A8-8121-C7E118865A76}">
      <dgm:prSet/>
      <dgm:spPr/>
      <dgm:t>
        <a:bodyPr/>
        <a:lstStyle/>
        <a:p>
          <a:endParaRPr lang="en-US"/>
        </a:p>
      </dgm:t>
    </dgm:pt>
    <dgm:pt modelId="{ECE3ECDC-F8C5-4D8A-803E-5F61A39B4BE9}">
      <dgm:prSet phldrT="[Text]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baseline="0" dirty="0" smtClean="0">
              <a:solidFill>
                <a:schemeClr val="tx1"/>
              </a:solidFill>
              <a:effectLst/>
            </a:rPr>
            <a:t>Software elements</a:t>
          </a:r>
        </a:p>
        <a:p>
          <a:r>
            <a:rPr lang="en-US" baseline="0" dirty="0" smtClean="0">
              <a:solidFill>
                <a:schemeClr val="tx1"/>
              </a:solidFill>
              <a:effectLst/>
            </a:rPr>
            <a:t>(code)</a:t>
          </a:r>
          <a:endParaRPr lang="en-US" baseline="0" dirty="0">
            <a:solidFill>
              <a:schemeClr val="tx1"/>
            </a:solidFill>
          </a:endParaRPr>
        </a:p>
      </dgm:t>
    </dgm:pt>
    <dgm:pt modelId="{0F7D94FD-007F-4749-8950-D0AD2BAC62B6}" type="parTrans" cxnId="{8BC1368C-5906-41BA-A873-845D4272111B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B8AC338E-58ED-40CD-8E14-3E4269F0A0EE}" type="sibTrans" cxnId="{8BC1368C-5906-41BA-A873-845D4272111B}">
      <dgm:prSet/>
      <dgm:spPr/>
      <dgm:t>
        <a:bodyPr/>
        <a:lstStyle/>
        <a:p>
          <a:endParaRPr lang="en-US"/>
        </a:p>
      </dgm:t>
    </dgm:pt>
    <dgm:pt modelId="{1AFEFB66-DF0A-4C56-ADD3-EC3B0BC55CCD}">
      <dgm:prSet phldrT="[Text]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baseline="0" dirty="0" smtClean="0">
              <a:solidFill>
                <a:schemeClr val="tx1"/>
              </a:solidFill>
              <a:effectLst/>
            </a:rPr>
            <a:t>Output products </a:t>
          </a:r>
          <a:endParaRPr lang="en-US" baseline="0" dirty="0">
            <a:solidFill>
              <a:schemeClr val="tx1"/>
            </a:solidFill>
          </a:endParaRPr>
        </a:p>
      </dgm:t>
    </dgm:pt>
    <dgm:pt modelId="{6BDD3C92-F469-405E-8719-37C598467645}" type="parTrans" cxnId="{91105129-7D8D-4769-A672-6CD1250F056E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C13C0221-77E6-4F6C-BB95-44A511E4D7A7}" type="sibTrans" cxnId="{91105129-7D8D-4769-A672-6CD1250F056E}">
      <dgm:prSet/>
      <dgm:spPr/>
      <dgm:t>
        <a:bodyPr/>
        <a:lstStyle/>
        <a:p>
          <a:endParaRPr lang="en-US"/>
        </a:p>
      </dgm:t>
    </dgm:pt>
    <dgm:pt modelId="{4833E4B1-1273-45A9-A4DE-09C766E18C53}" type="pres">
      <dgm:prSet presAssocID="{A8C54A42-33E0-4380-AF1B-E716C52993F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5EC95B-ADA1-4F59-B704-02B9DBEA0BB8}" type="pres">
      <dgm:prSet presAssocID="{69D4F697-99B5-4378-93D9-0E133C94E67C}" presName="hierRoot1" presStyleCnt="0">
        <dgm:presLayoutVars>
          <dgm:hierBranch val="init"/>
        </dgm:presLayoutVars>
      </dgm:prSet>
      <dgm:spPr/>
    </dgm:pt>
    <dgm:pt modelId="{6ACF287E-4799-48C6-88FC-6D2D1FC24398}" type="pres">
      <dgm:prSet presAssocID="{69D4F697-99B5-4378-93D9-0E133C94E67C}" presName="rootComposite1" presStyleCnt="0"/>
      <dgm:spPr/>
    </dgm:pt>
    <dgm:pt modelId="{BFBE0C6B-8A09-4946-B009-9E7783056E51}" type="pres">
      <dgm:prSet presAssocID="{69D4F697-99B5-4378-93D9-0E133C94E67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35430D-462E-446F-8773-B5933FE0C234}" type="pres">
      <dgm:prSet presAssocID="{69D4F697-99B5-4378-93D9-0E133C94E6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999ED82-070E-4CD0-A843-43FDBD07563B}" type="pres">
      <dgm:prSet presAssocID="{69D4F697-99B5-4378-93D9-0E133C94E67C}" presName="hierChild2" presStyleCnt="0"/>
      <dgm:spPr/>
    </dgm:pt>
    <dgm:pt modelId="{92DD6E2A-869C-483C-A8C6-879782AB4386}" type="pres">
      <dgm:prSet presAssocID="{48E139AD-9B02-4B99-B77B-B457D78B8E0D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91972F4-0628-43D5-B85C-83D585F914BB}" type="pres">
      <dgm:prSet presAssocID="{25016A11-10B1-4794-B818-53948DCC03DF}" presName="hierRoot2" presStyleCnt="0">
        <dgm:presLayoutVars>
          <dgm:hierBranch val="init"/>
        </dgm:presLayoutVars>
      </dgm:prSet>
      <dgm:spPr/>
    </dgm:pt>
    <dgm:pt modelId="{437F5578-E00E-4544-B9C6-0561082B9A35}" type="pres">
      <dgm:prSet presAssocID="{25016A11-10B1-4794-B818-53948DCC03DF}" presName="rootComposite" presStyleCnt="0"/>
      <dgm:spPr/>
    </dgm:pt>
    <dgm:pt modelId="{71E08D0B-6C9D-4137-AF6A-8B5206FFF218}" type="pres">
      <dgm:prSet presAssocID="{25016A11-10B1-4794-B818-53948DCC03D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55CDAA-EDA6-4502-9A68-06DE1D765796}" type="pres">
      <dgm:prSet presAssocID="{25016A11-10B1-4794-B818-53948DCC03DF}" presName="rootConnector" presStyleLbl="node2" presStyleIdx="0" presStyleCnt="3"/>
      <dgm:spPr/>
      <dgm:t>
        <a:bodyPr/>
        <a:lstStyle/>
        <a:p>
          <a:endParaRPr lang="en-US"/>
        </a:p>
      </dgm:t>
    </dgm:pt>
    <dgm:pt modelId="{F8640F62-FB04-4DCC-B0A1-0D18916DC87C}" type="pres">
      <dgm:prSet presAssocID="{25016A11-10B1-4794-B818-53948DCC03DF}" presName="hierChild4" presStyleCnt="0"/>
      <dgm:spPr/>
    </dgm:pt>
    <dgm:pt modelId="{502431AB-550C-4ED2-A408-7F638F13E2FF}" type="pres">
      <dgm:prSet presAssocID="{25016A11-10B1-4794-B818-53948DCC03DF}" presName="hierChild5" presStyleCnt="0"/>
      <dgm:spPr/>
    </dgm:pt>
    <dgm:pt modelId="{045C35CF-768E-4470-BF2E-F947CB892F31}" type="pres">
      <dgm:prSet presAssocID="{0F7D94FD-007F-4749-8950-D0AD2BAC62B6}" presName="Name37" presStyleLbl="parChTrans1D2" presStyleIdx="1" presStyleCnt="3"/>
      <dgm:spPr/>
      <dgm:t>
        <a:bodyPr/>
        <a:lstStyle/>
        <a:p>
          <a:endParaRPr lang="en-US"/>
        </a:p>
      </dgm:t>
    </dgm:pt>
    <dgm:pt modelId="{B5ED55FF-0607-4C61-9254-7A65CFB32A35}" type="pres">
      <dgm:prSet presAssocID="{ECE3ECDC-F8C5-4D8A-803E-5F61A39B4BE9}" presName="hierRoot2" presStyleCnt="0">
        <dgm:presLayoutVars>
          <dgm:hierBranch val="init"/>
        </dgm:presLayoutVars>
      </dgm:prSet>
      <dgm:spPr/>
    </dgm:pt>
    <dgm:pt modelId="{A32F88DE-BBF7-4813-A325-D862F0F88D3A}" type="pres">
      <dgm:prSet presAssocID="{ECE3ECDC-F8C5-4D8A-803E-5F61A39B4BE9}" presName="rootComposite" presStyleCnt="0"/>
      <dgm:spPr/>
    </dgm:pt>
    <dgm:pt modelId="{5C25CECA-43A9-4BAA-B626-499358E10014}" type="pres">
      <dgm:prSet presAssocID="{ECE3ECDC-F8C5-4D8A-803E-5F61A39B4BE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27FF2A-53EC-4DE7-8011-11034C8C9EF3}" type="pres">
      <dgm:prSet presAssocID="{ECE3ECDC-F8C5-4D8A-803E-5F61A39B4BE9}" presName="rootConnector" presStyleLbl="node2" presStyleIdx="1" presStyleCnt="3"/>
      <dgm:spPr/>
      <dgm:t>
        <a:bodyPr/>
        <a:lstStyle/>
        <a:p>
          <a:endParaRPr lang="en-US"/>
        </a:p>
      </dgm:t>
    </dgm:pt>
    <dgm:pt modelId="{F688DF60-C0B4-4C3F-A237-BD33B30F92AD}" type="pres">
      <dgm:prSet presAssocID="{ECE3ECDC-F8C5-4D8A-803E-5F61A39B4BE9}" presName="hierChild4" presStyleCnt="0"/>
      <dgm:spPr/>
    </dgm:pt>
    <dgm:pt modelId="{7849FA8C-0E0C-4F3A-B408-CB9C85E49159}" type="pres">
      <dgm:prSet presAssocID="{ECE3ECDC-F8C5-4D8A-803E-5F61A39B4BE9}" presName="hierChild5" presStyleCnt="0"/>
      <dgm:spPr/>
    </dgm:pt>
    <dgm:pt modelId="{AAA9CDE2-F647-4E12-BBB2-F08D05DE9B65}" type="pres">
      <dgm:prSet presAssocID="{6BDD3C92-F469-405E-8719-37C598467645}" presName="Name37" presStyleLbl="parChTrans1D2" presStyleIdx="2" presStyleCnt="3"/>
      <dgm:spPr/>
      <dgm:t>
        <a:bodyPr/>
        <a:lstStyle/>
        <a:p>
          <a:endParaRPr lang="en-US"/>
        </a:p>
      </dgm:t>
    </dgm:pt>
    <dgm:pt modelId="{62892692-5D90-4D1B-AB70-39ED4DABF6CD}" type="pres">
      <dgm:prSet presAssocID="{1AFEFB66-DF0A-4C56-ADD3-EC3B0BC55CCD}" presName="hierRoot2" presStyleCnt="0">
        <dgm:presLayoutVars>
          <dgm:hierBranch val="init"/>
        </dgm:presLayoutVars>
      </dgm:prSet>
      <dgm:spPr/>
    </dgm:pt>
    <dgm:pt modelId="{668EBCDA-37A4-4EF5-BDE9-CA95DCFF580C}" type="pres">
      <dgm:prSet presAssocID="{1AFEFB66-DF0A-4C56-ADD3-EC3B0BC55CCD}" presName="rootComposite" presStyleCnt="0"/>
      <dgm:spPr/>
    </dgm:pt>
    <dgm:pt modelId="{ADE3BAE7-4B21-498D-974A-63ABAE1249D4}" type="pres">
      <dgm:prSet presAssocID="{1AFEFB66-DF0A-4C56-ADD3-EC3B0BC55CC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5D2A80-2DA8-4B69-9149-0BD79A9AD69B}" type="pres">
      <dgm:prSet presAssocID="{1AFEFB66-DF0A-4C56-ADD3-EC3B0BC55CCD}" presName="rootConnector" presStyleLbl="node2" presStyleIdx="2" presStyleCnt="3"/>
      <dgm:spPr/>
      <dgm:t>
        <a:bodyPr/>
        <a:lstStyle/>
        <a:p>
          <a:endParaRPr lang="en-US"/>
        </a:p>
      </dgm:t>
    </dgm:pt>
    <dgm:pt modelId="{66217EEF-9BFA-46B1-94AF-4C6F3355902C}" type="pres">
      <dgm:prSet presAssocID="{1AFEFB66-DF0A-4C56-ADD3-EC3B0BC55CCD}" presName="hierChild4" presStyleCnt="0"/>
      <dgm:spPr/>
    </dgm:pt>
    <dgm:pt modelId="{88436E4A-9A2A-4C36-A07C-0743DAB2CB4C}" type="pres">
      <dgm:prSet presAssocID="{1AFEFB66-DF0A-4C56-ADD3-EC3B0BC55CCD}" presName="hierChild5" presStyleCnt="0"/>
      <dgm:spPr/>
    </dgm:pt>
    <dgm:pt modelId="{07EF647A-71A3-4F1C-A5E9-791A188D83E1}" type="pres">
      <dgm:prSet presAssocID="{69D4F697-99B5-4378-93D9-0E133C94E67C}" presName="hierChild3" presStyleCnt="0"/>
      <dgm:spPr/>
    </dgm:pt>
  </dgm:ptLst>
  <dgm:cxnLst>
    <dgm:cxn modelId="{1540F3E3-48F7-4CB0-8DAD-714CA740F31B}" type="presOf" srcId="{6BDD3C92-F469-405E-8719-37C598467645}" destId="{AAA9CDE2-F647-4E12-BBB2-F08D05DE9B65}" srcOrd="0" destOrd="0" presId="urn:microsoft.com/office/officeart/2005/8/layout/orgChart1"/>
    <dgm:cxn modelId="{A47A60D6-0144-4A7E-BFB9-9B1A29B56821}" type="presOf" srcId="{0F7D94FD-007F-4749-8950-D0AD2BAC62B6}" destId="{045C35CF-768E-4470-BF2E-F947CB892F31}" srcOrd="0" destOrd="0" presId="urn:microsoft.com/office/officeart/2005/8/layout/orgChart1"/>
    <dgm:cxn modelId="{3AE6204B-1D05-4DE1-BC8C-1D861573797D}" type="presOf" srcId="{25016A11-10B1-4794-B818-53948DCC03DF}" destId="{2D55CDAA-EDA6-4502-9A68-06DE1D765796}" srcOrd="1" destOrd="0" presId="urn:microsoft.com/office/officeart/2005/8/layout/orgChart1"/>
    <dgm:cxn modelId="{271E6E55-A609-4D3C-B2F9-E896CB215A31}" type="presOf" srcId="{69D4F697-99B5-4378-93D9-0E133C94E67C}" destId="{BFBE0C6B-8A09-4946-B009-9E7783056E51}" srcOrd="0" destOrd="0" presId="urn:microsoft.com/office/officeart/2005/8/layout/orgChart1"/>
    <dgm:cxn modelId="{91105129-7D8D-4769-A672-6CD1250F056E}" srcId="{69D4F697-99B5-4378-93D9-0E133C94E67C}" destId="{1AFEFB66-DF0A-4C56-ADD3-EC3B0BC55CCD}" srcOrd="2" destOrd="0" parTransId="{6BDD3C92-F469-405E-8719-37C598467645}" sibTransId="{C13C0221-77E6-4F6C-BB95-44A511E4D7A7}"/>
    <dgm:cxn modelId="{D47D83EE-663E-43E6-B94E-E5640C07235E}" type="presOf" srcId="{48E139AD-9B02-4B99-B77B-B457D78B8E0D}" destId="{92DD6E2A-869C-483C-A8C6-879782AB4386}" srcOrd="0" destOrd="0" presId="urn:microsoft.com/office/officeart/2005/8/layout/orgChart1"/>
    <dgm:cxn modelId="{561EEE94-905B-44A4-A6B8-B53C7EB70D5E}" type="presOf" srcId="{A8C54A42-33E0-4380-AF1B-E716C52993F5}" destId="{4833E4B1-1273-45A9-A4DE-09C766E18C53}" srcOrd="0" destOrd="0" presId="urn:microsoft.com/office/officeart/2005/8/layout/orgChart1"/>
    <dgm:cxn modelId="{54D5DDB0-0176-4955-AFB1-10BEBF701570}" type="presOf" srcId="{1AFEFB66-DF0A-4C56-ADD3-EC3B0BC55CCD}" destId="{D65D2A80-2DA8-4B69-9149-0BD79A9AD69B}" srcOrd="1" destOrd="0" presId="urn:microsoft.com/office/officeart/2005/8/layout/orgChart1"/>
    <dgm:cxn modelId="{8BC1368C-5906-41BA-A873-845D4272111B}" srcId="{69D4F697-99B5-4378-93D9-0E133C94E67C}" destId="{ECE3ECDC-F8C5-4D8A-803E-5F61A39B4BE9}" srcOrd="1" destOrd="0" parTransId="{0F7D94FD-007F-4749-8950-D0AD2BAC62B6}" sibTransId="{B8AC338E-58ED-40CD-8E14-3E4269F0A0EE}"/>
    <dgm:cxn modelId="{1ED83D08-B780-4804-9564-5EE37BFE2FB1}" type="presOf" srcId="{69D4F697-99B5-4378-93D9-0E133C94E67C}" destId="{0835430D-462E-446F-8773-B5933FE0C234}" srcOrd="1" destOrd="0" presId="urn:microsoft.com/office/officeart/2005/8/layout/orgChart1"/>
    <dgm:cxn modelId="{B9A9B5D0-FAB6-449D-8F34-7B71A1117D91}" srcId="{A8C54A42-33E0-4380-AF1B-E716C52993F5}" destId="{69D4F697-99B5-4378-93D9-0E133C94E67C}" srcOrd="0" destOrd="0" parTransId="{2B8A4DC2-0CED-46C8-9060-6AE390C74F49}" sibTransId="{DEEC6F66-26A8-455A-9FD7-B32E54C0449A}"/>
    <dgm:cxn modelId="{F5B4DB1F-BF6F-4B38-B8C1-DB33F46074BC}" type="presOf" srcId="{ECE3ECDC-F8C5-4D8A-803E-5F61A39B4BE9}" destId="{D227FF2A-53EC-4DE7-8011-11034C8C9EF3}" srcOrd="1" destOrd="0" presId="urn:microsoft.com/office/officeart/2005/8/layout/orgChart1"/>
    <dgm:cxn modelId="{04446D22-3C70-41A8-8121-C7E118865A76}" srcId="{69D4F697-99B5-4378-93D9-0E133C94E67C}" destId="{25016A11-10B1-4794-B818-53948DCC03DF}" srcOrd="0" destOrd="0" parTransId="{48E139AD-9B02-4B99-B77B-B457D78B8E0D}" sibTransId="{1FB6D819-EDF6-4721-931C-A270709E0644}"/>
    <dgm:cxn modelId="{852C2542-A80A-4C77-B749-F078FEEA79E1}" type="presOf" srcId="{25016A11-10B1-4794-B818-53948DCC03DF}" destId="{71E08D0B-6C9D-4137-AF6A-8B5206FFF218}" srcOrd="0" destOrd="0" presId="urn:microsoft.com/office/officeart/2005/8/layout/orgChart1"/>
    <dgm:cxn modelId="{B41D3FE5-C016-42D8-A55E-6FC5798FC2D4}" type="presOf" srcId="{1AFEFB66-DF0A-4C56-ADD3-EC3B0BC55CCD}" destId="{ADE3BAE7-4B21-498D-974A-63ABAE1249D4}" srcOrd="0" destOrd="0" presId="urn:microsoft.com/office/officeart/2005/8/layout/orgChart1"/>
    <dgm:cxn modelId="{D9651403-4C9C-4BE3-BE01-3F794CEC41B2}" type="presOf" srcId="{ECE3ECDC-F8C5-4D8A-803E-5F61A39B4BE9}" destId="{5C25CECA-43A9-4BAA-B626-499358E10014}" srcOrd="0" destOrd="0" presId="urn:microsoft.com/office/officeart/2005/8/layout/orgChart1"/>
    <dgm:cxn modelId="{842E0DAD-3DA3-4D07-9C54-4486544ABC20}" type="presParOf" srcId="{4833E4B1-1273-45A9-A4DE-09C766E18C53}" destId="{DB5EC95B-ADA1-4F59-B704-02B9DBEA0BB8}" srcOrd="0" destOrd="0" presId="urn:microsoft.com/office/officeart/2005/8/layout/orgChart1"/>
    <dgm:cxn modelId="{8F6AC952-2CAB-4644-B24F-3DCC359F1CA3}" type="presParOf" srcId="{DB5EC95B-ADA1-4F59-B704-02B9DBEA0BB8}" destId="{6ACF287E-4799-48C6-88FC-6D2D1FC24398}" srcOrd="0" destOrd="0" presId="urn:microsoft.com/office/officeart/2005/8/layout/orgChart1"/>
    <dgm:cxn modelId="{0E7F88E7-A772-4ED2-A30A-033FE75187C7}" type="presParOf" srcId="{6ACF287E-4799-48C6-88FC-6D2D1FC24398}" destId="{BFBE0C6B-8A09-4946-B009-9E7783056E51}" srcOrd="0" destOrd="0" presId="urn:microsoft.com/office/officeart/2005/8/layout/orgChart1"/>
    <dgm:cxn modelId="{8F0D82D7-0382-4444-8C75-BB83028266D2}" type="presParOf" srcId="{6ACF287E-4799-48C6-88FC-6D2D1FC24398}" destId="{0835430D-462E-446F-8773-B5933FE0C234}" srcOrd="1" destOrd="0" presId="urn:microsoft.com/office/officeart/2005/8/layout/orgChart1"/>
    <dgm:cxn modelId="{AE103932-59DE-44AE-BFC4-99D91F80C32E}" type="presParOf" srcId="{DB5EC95B-ADA1-4F59-B704-02B9DBEA0BB8}" destId="{C999ED82-070E-4CD0-A843-43FDBD07563B}" srcOrd="1" destOrd="0" presId="urn:microsoft.com/office/officeart/2005/8/layout/orgChart1"/>
    <dgm:cxn modelId="{185388A6-1415-4C8C-8C99-94DAE20E5272}" type="presParOf" srcId="{C999ED82-070E-4CD0-A843-43FDBD07563B}" destId="{92DD6E2A-869C-483C-A8C6-879782AB4386}" srcOrd="0" destOrd="0" presId="urn:microsoft.com/office/officeart/2005/8/layout/orgChart1"/>
    <dgm:cxn modelId="{70BC149F-0511-49C9-8F1B-C5F5B0B0185F}" type="presParOf" srcId="{C999ED82-070E-4CD0-A843-43FDBD07563B}" destId="{C91972F4-0628-43D5-B85C-83D585F914BB}" srcOrd="1" destOrd="0" presId="urn:microsoft.com/office/officeart/2005/8/layout/orgChart1"/>
    <dgm:cxn modelId="{3E26C76E-62AA-4CC9-BA05-64235EBF9DD9}" type="presParOf" srcId="{C91972F4-0628-43D5-B85C-83D585F914BB}" destId="{437F5578-E00E-4544-B9C6-0561082B9A35}" srcOrd="0" destOrd="0" presId="urn:microsoft.com/office/officeart/2005/8/layout/orgChart1"/>
    <dgm:cxn modelId="{30165FAC-53B4-4D72-8035-47ED2384CD5A}" type="presParOf" srcId="{437F5578-E00E-4544-B9C6-0561082B9A35}" destId="{71E08D0B-6C9D-4137-AF6A-8B5206FFF218}" srcOrd="0" destOrd="0" presId="urn:microsoft.com/office/officeart/2005/8/layout/orgChart1"/>
    <dgm:cxn modelId="{AEE15CC2-4626-4E9A-8325-8985180F73DB}" type="presParOf" srcId="{437F5578-E00E-4544-B9C6-0561082B9A35}" destId="{2D55CDAA-EDA6-4502-9A68-06DE1D765796}" srcOrd="1" destOrd="0" presId="urn:microsoft.com/office/officeart/2005/8/layout/orgChart1"/>
    <dgm:cxn modelId="{EE068E99-2BD5-4351-BBFC-0EE31717D2A4}" type="presParOf" srcId="{C91972F4-0628-43D5-B85C-83D585F914BB}" destId="{F8640F62-FB04-4DCC-B0A1-0D18916DC87C}" srcOrd="1" destOrd="0" presId="urn:microsoft.com/office/officeart/2005/8/layout/orgChart1"/>
    <dgm:cxn modelId="{B21B2C07-5901-48A4-8430-ED9A1D38E974}" type="presParOf" srcId="{C91972F4-0628-43D5-B85C-83D585F914BB}" destId="{502431AB-550C-4ED2-A408-7F638F13E2FF}" srcOrd="2" destOrd="0" presId="urn:microsoft.com/office/officeart/2005/8/layout/orgChart1"/>
    <dgm:cxn modelId="{7FD15F9D-9881-41E5-BAEF-90AEECA0CFC0}" type="presParOf" srcId="{C999ED82-070E-4CD0-A843-43FDBD07563B}" destId="{045C35CF-768E-4470-BF2E-F947CB892F31}" srcOrd="2" destOrd="0" presId="urn:microsoft.com/office/officeart/2005/8/layout/orgChart1"/>
    <dgm:cxn modelId="{208DC4B3-FD9E-4C21-A442-AFAB5C8D020D}" type="presParOf" srcId="{C999ED82-070E-4CD0-A843-43FDBD07563B}" destId="{B5ED55FF-0607-4C61-9254-7A65CFB32A35}" srcOrd="3" destOrd="0" presId="urn:microsoft.com/office/officeart/2005/8/layout/orgChart1"/>
    <dgm:cxn modelId="{13F0E4A4-2359-4FA6-8383-4F1AC7F7EB7B}" type="presParOf" srcId="{B5ED55FF-0607-4C61-9254-7A65CFB32A35}" destId="{A32F88DE-BBF7-4813-A325-D862F0F88D3A}" srcOrd="0" destOrd="0" presId="urn:microsoft.com/office/officeart/2005/8/layout/orgChart1"/>
    <dgm:cxn modelId="{BB05E75C-FDA2-457D-BC85-8DA9E77FD58D}" type="presParOf" srcId="{A32F88DE-BBF7-4813-A325-D862F0F88D3A}" destId="{5C25CECA-43A9-4BAA-B626-499358E10014}" srcOrd="0" destOrd="0" presId="urn:microsoft.com/office/officeart/2005/8/layout/orgChart1"/>
    <dgm:cxn modelId="{EC4AA7EC-A21C-4C93-B57C-4533D1CFAC89}" type="presParOf" srcId="{A32F88DE-BBF7-4813-A325-D862F0F88D3A}" destId="{D227FF2A-53EC-4DE7-8011-11034C8C9EF3}" srcOrd="1" destOrd="0" presId="urn:microsoft.com/office/officeart/2005/8/layout/orgChart1"/>
    <dgm:cxn modelId="{A758D53C-33AF-4B62-A0B8-2C9E0CB1C36A}" type="presParOf" srcId="{B5ED55FF-0607-4C61-9254-7A65CFB32A35}" destId="{F688DF60-C0B4-4C3F-A237-BD33B30F92AD}" srcOrd="1" destOrd="0" presId="urn:microsoft.com/office/officeart/2005/8/layout/orgChart1"/>
    <dgm:cxn modelId="{E83DBF27-1514-4749-8AE0-5F9BFC81A004}" type="presParOf" srcId="{B5ED55FF-0607-4C61-9254-7A65CFB32A35}" destId="{7849FA8C-0E0C-4F3A-B408-CB9C85E49159}" srcOrd="2" destOrd="0" presId="urn:microsoft.com/office/officeart/2005/8/layout/orgChart1"/>
    <dgm:cxn modelId="{D0988D77-8BA5-4908-8FED-683B87D7F80B}" type="presParOf" srcId="{C999ED82-070E-4CD0-A843-43FDBD07563B}" destId="{AAA9CDE2-F647-4E12-BBB2-F08D05DE9B65}" srcOrd="4" destOrd="0" presId="urn:microsoft.com/office/officeart/2005/8/layout/orgChart1"/>
    <dgm:cxn modelId="{7991AF8E-A68D-43E1-911E-0275A9AF992D}" type="presParOf" srcId="{C999ED82-070E-4CD0-A843-43FDBD07563B}" destId="{62892692-5D90-4D1B-AB70-39ED4DABF6CD}" srcOrd="5" destOrd="0" presId="urn:microsoft.com/office/officeart/2005/8/layout/orgChart1"/>
    <dgm:cxn modelId="{5756050D-40EA-4FF7-BF29-4B02925AEBFF}" type="presParOf" srcId="{62892692-5D90-4D1B-AB70-39ED4DABF6CD}" destId="{668EBCDA-37A4-4EF5-BDE9-CA95DCFF580C}" srcOrd="0" destOrd="0" presId="urn:microsoft.com/office/officeart/2005/8/layout/orgChart1"/>
    <dgm:cxn modelId="{D025728E-6BAC-4BCE-AE49-2425C5AA8E13}" type="presParOf" srcId="{668EBCDA-37A4-4EF5-BDE9-CA95DCFF580C}" destId="{ADE3BAE7-4B21-498D-974A-63ABAE1249D4}" srcOrd="0" destOrd="0" presId="urn:microsoft.com/office/officeart/2005/8/layout/orgChart1"/>
    <dgm:cxn modelId="{508FA190-70AC-4BE6-8260-020505741066}" type="presParOf" srcId="{668EBCDA-37A4-4EF5-BDE9-CA95DCFF580C}" destId="{D65D2A80-2DA8-4B69-9149-0BD79A9AD69B}" srcOrd="1" destOrd="0" presId="urn:microsoft.com/office/officeart/2005/8/layout/orgChart1"/>
    <dgm:cxn modelId="{B0F35280-D1C7-42BD-B24A-566641224536}" type="presParOf" srcId="{62892692-5D90-4D1B-AB70-39ED4DABF6CD}" destId="{66217EEF-9BFA-46B1-94AF-4C6F3355902C}" srcOrd="1" destOrd="0" presId="urn:microsoft.com/office/officeart/2005/8/layout/orgChart1"/>
    <dgm:cxn modelId="{F8732C07-8E34-4E56-8A10-6EEE96E7D199}" type="presParOf" srcId="{62892692-5D90-4D1B-AB70-39ED4DABF6CD}" destId="{88436E4A-9A2A-4C36-A07C-0743DAB2CB4C}" srcOrd="2" destOrd="0" presId="urn:microsoft.com/office/officeart/2005/8/layout/orgChart1"/>
    <dgm:cxn modelId="{431CFD03-C955-4D01-B996-AD780E533CE3}" type="presParOf" srcId="{DB5EC95B-ADA1-4F59-B704-02B9DBEA0BB8}" destId="{07EF647A-71A3-4F1C-A5E9-791A188D83E1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8AEA76-B38A-4C76-A9E8-36FD05A97B25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1D3977-97A4-43C7-808C-0375628483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46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651958-5808-412A-80B6-18BDB004E0E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0134FD-EF60-4A55-8ED3-247562517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346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68435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4417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54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Priyanka</a:t>
            </a:r>
            <a:r>
              <a:rPr lang="en-US" dirty="0" smtClean="0"/>
              <a:t>: Closed at</a:t>
            </a:r>
            <a:r>
              <a:rPr lang="en-US" baseline="0" dirty="0" smtClean="0"/>
              <a:t> ARR.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54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54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Priyanka</a:t>
            </a:r>
            <a:r>
              <a:rPr lang="en-US" dirty="0" smtClean="0"/>
              <a:t>: Closed at</a:t>
            </a:r>
            <a:r>
              <a:rPr lang="en-US" baseline="0" dirty="0" smtClean="0"/>
              <a:t> ARR.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54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Priyanka</a:t>
            </a:r>
            <a:r>
              <a:rPr lang="en-US" dirty="0" smtClean="0"/>
              <a:t>: Updated Mitigation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54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54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Priyanka</a:t>
            </a:r>
            <a:r>
              <a:rPr lang="en-US" dirty="0" smtClean="0"/>
              <a:t>: Updated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44176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12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Priyanka</a:t>
            </a:r>
            <a:r>
              <a:rPr lang="en-US" dirty="0" smtClean="0"/>
              <a:t> 09/03/14:</a:t>
            </a:r>
            <a:r>
              <a:rPr lang="en-US" baseline="0" dirty="0" smtClean="0"/>
              <a:t>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1185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2023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Priyanka</a:t>
            </a:r>
            <a:r>
              <a:rPr lang="en-US" dirty="0" smtClean="0"/>
              <a:t> 09/03/14:</a:t>
            </a:r>
            <a:r>
              <a:rPr lang="en-US" baseline="0" dirty="0" smtClean="0"/>
              <a:t> Updated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859987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6353A-6CBA-4FC6-B5BF-E60A850474B4}" type="slidenum">
              <a:rPr lang="en-US" altLang="en-US" smtClean="0"/>
              <a:pPr/>
              <a:t>91</a:t>
            </a:fld>
            <a:endParaRPr lang="en-US" alt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30225"/>
            <a:ext cx="3494087" cy="262096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8229" y="3219477"/>
            <a:ext cx="6814555" cy="3156114"/>
          </a:xfrm>
          <a:noFill/>
          <a:ln/>
        </p:spPr>
        <p:txBody>
          <a:bodyPr/>
          <a:lstStyle/>
          <a:p>
            <a:pPr eaLnBrk="1" hangingPunct="1"/>
            <a:r>
              <a:rPr lang="en-US" altLang="en-US" dirty="0" err="1" smtClean="0"/>
              <a:t>Priyanka</a:t>
            </a:r>
            <a:r>
              <a:rPr lang="en-US" altLang="en-US" dirty="0" smtClean="0"/>
              <a:t>- Updated slide following discussion at ARR. Removed CLASS archive,</a:t>
            </a:r>
            <a:r>
              <a:rPr lang="en-US" altLang="en-US" baseline="0" dirty="0" smtClean="0"/>
              <a:t> added NDE as source for EVI input data for Ops and STAR GVF processing for STAR Dev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699475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7"/>
          <p:cNvSpPr txBox="1">
            <a:spLocks noGrp="1" noChangeArrowheads="1"/>
          </p:cNvSpPr>
          <p:nvPr/>
        </p:nvSpPr>
        <p:spPr bwMode="auto">
          <a:xfrm>
            <a:off x="5269226" y="6659760"/>
            <a:ext cx="4027176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18" tIns="0" rIns="19118" bIns="0" anchor="b"/>
          <a:lstStyle/>
          <a:p>
            <a:pPr algn="r"/>
            <a:fld id="{2A08B194-096E-4850-9621-3732084FA611}" type="slidenum">
              <a:rPr lang="en-US" sz="1000" i="1"/>
              <a:pPr algn="r"/>
              <a:t>93</a:t>
            </a:fld>
            <a:endParaRPr lang="en-US" sz="1000" i="1" dirty="0"/>
          </a:p>
        </p:txBody>
      </p:sp>
      <p:sp>
        <p:nvSpPr>
          <p:cNvPr id="588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60553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03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5905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meteorological variables will be 3 hours interval to the ALEXI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9199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03712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 message with multiple fields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GRIB2 - TABLE 4.2-2-0 (http://www.nco.ncep.noaa.gov/pmb/docs/grib2/grib2_table4-2-2-0.shtml)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PARAMETERS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DISCIPLINE 2 CATEGORY 0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0 - Vegetation/Biomass category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Evapotranspiration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Unit: kg-2 s-1,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Abbrev:EVAPT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56266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7"/>
          <p:cNvSpPr txBox="1">
            <a:spLocks noGrp="1" noChangeArrowheads="1"/>
          </p:cNvSpPr>
          <p:nvPr/>
        </p:nvSpPr>
        <p:spPr bwMode="auto">
          <a:xfrm>
            <a:off x="5269226" y="6659760"/>
            <a:ext cx="4027176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18" tIns="0" rIns="19118" bIns="0" anchor="b"/>
          <a:lstStyle/>
          <a:p>
            <a:pPr algn="r"/>
            <a:fld id="{275EA6D3-E223-4B98-B15B-D2A83179DB33}" type="slidenum">
              <a:rPr lang="en-US" sz="1000" i="1"/>
              <a:pPr algn="r"/>
              <a:t>111</a:t>
            </a:fld>
            <a:endParaRPr lang="en-US" sz="1000" i="1" dirty="0"/>
          </a:p>
        </p:txBody>
      </p:sp>
      <p:sp>
        <p:nvSpPr>
          <p:cNvPr id="67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7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1997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D82D3-6978-4CAB-B7B4-1885D95CF5BF}" type="slidenum">
              <a:rPr lang="en-US" smtClean="0"/>
              <a:pPr/>
              <a:t>114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591539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38881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14B01-3461-4330-AB34-71EFA84B7D61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8300" y="530225"/>
            <a:ext cx="3489325" cy="2617788"/>
          </a:xfrm>
          <a:ln/>
        </p:spPr>
      </p:sp>
      <p:sp>
        <p:nvSpPr>
          <p:cNvPr id="39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6307654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348F3C-733D-4211-A684-BDE428161A47}" type="slidenum">
              <a:rPr lang="en-US" smtClean="0">
                <a:solidFill>
                  <a:srgbClr val="000000"/>
                </a:solidFill>
              </a:rPr>
              <a:pPr/>
              <a:t>118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0559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348F3C-733D-4211-A684-BDE428161A47}" type="slidenum">
              <a:rPr lang="en-US" smtClean="0">
                <a:solidFill>
                  <a:srgbClr val="000000"/>
                </a:solidFill>
              </a:rPr>
              <a:pPr/>
              <a:t>120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055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91FC5-FBEF-4F2E-BB38-E0A6B56CC621}" type="slidenum">
              <a:rPr lang="en-US"/>
              <a:pPr/>
              <a:t>121</a:t>
            </a:fld>
            <a:endParaRPr lang="en-US"/>
          </a:p>
        </p:txBody>
      </p:sp>
      <p:sp>
        <p:nvSpPr>
          <p:cNvPr id="202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892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7363A-CE3F-47F9-9667-060A40CE763B}" type="slidenum">
              <a:rPr lang="en-US"/>
              <a:pPr/>
              <a:t>122</a:t>
            </a:fld>
            <a:endParaRPr lang="en-US"/>
          </a:p>
        </p:txBody>
      </p:sp>
      <p:sp>
        <p:nvSpPr>
          <p:cNvPr id="586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78847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00341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22156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s of original input GOES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2" name="Rectangle 7"/>
          <p:cNvSpPr txBox="1">
            <a:spLocks noGrp="1" noChangeArrowheads="1"/>
          </p:cNvSpPr>
          <p:nvPr/>
        </p:nvSpPr>
        <p:spPr bwMode="auto">
          <a:xfrm>
            <a:off x="5269226" y="6659760"/>
            <a:ext cx="4027176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18" tIns="0" rIns="19118" bIns="0" anchor="b"/>
          <a:lstStyle/>
          <a:p>
            <a:pPr algn="r"/>
            <a:fld id="{7F0B0D4B-A2AA-4880-9D3D-F3C3A28FE377}" type="slidenum">
              <a:rPr lang="en-US" sz="1000" i="1"/>
              <a:pPr algn="r"/>
              <a:t>148</a:t>
            </a:fld>
            <a:endParaRPr lang="en-US" sz="1000" i="1" dirty="0"/>
          </a:p>
        </p:txBody>
      </p:sp>
      <p:sp>
        <p:nvSpPr>
          <p:cNvPr id="1474563" name="Rectangle 7"/>
          <p:cNvSpPr txBox="1">
            <a:spLocks noGrp="1" noChangeArrowheads="1"/>
          </p:cNvSpPr>
          <p:nvPr/>
        </p:nvSpPr>
        <p:spPr bwMode="auto">
          <a:xfrm>
            <a:off x="5269226" y="6659760"/>
            <a:ext cx="4027176" cy="35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18" tIns="0" rIns="19118" bIns="0" anchor="b"/>
          <a:lstStyle/>
          <a:p>
            <a:pPr algn="r"/>
            <a:fld id="{7F816C82-6DB5-4773-91FA-B358D427F7DC}" type="slidenum">
              <a:rPr lang="en-US" sz="1000" i="1"/>
              <a:pPr algn="r"/>
              <a:t>148</a:t>
            </a:fld>
            <a:endParaRPr lang="en-US" sz="1000" i="1" dirty="0"/>
          </a:p>
        </p:txBody>
      </p:sp>
      <p:sp>
        <p:nvSpPr>
          <p:cNvPr id="1474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74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6542067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Priyanka</a:t>
            </a:r>
            <a:r>
              <a:rPr lang="en-US" dirty="0" smtClean="0"/>
              <a:t>: Add summary.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17E35-108B-4AC4-826F-2CAAE6DEFCC9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368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A90C9-C7DC-4AEE-AA9A-28B81BB35B45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6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8300" y="530225"/>
            <a:ext cx="3489325" cy="2617788"/>
          </a:xfrm>
          <a:ln/>
        </p:spPr>
      </p:sp>
      <p:sp>
        <p:nvSpPr>
          <p:cNvPr id="396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1555666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8B073-084C-4B6C-AAE6-02EB57DFCEBB}" type="slidenum">
              <a:rPr lang="en-US" smtClean="0"/>
              <a:pPr/>
              <a:t>162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75" y="554038"/>
            <a:ext cx="3429000" cy="25717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165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6379709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169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7796412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B35A75-E1C2-4B5F-9E80-44C4D55EC349}" type="slidenum">
              <a:rPr lang="en-US"/>
              <a:pPr/>
              <a:t>170</a:t>
            </a:fld>
            <a:endParaRPr lang="en-US"/>
          </a:p>
        </p:txBody>
      </p:sp>
      <p:sp>
        <p:nvSpPr>
          <p:cNvPr id="71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8300" y="530225"/>
            <a:ext cx="3489325" cy="2617788"/>
          </a:xfrm>
          <a:ln/>
        </p:spPr>
      </p:sp>
      <p:sp>
        <p:nvSpPr>
          <p:cNvPr id="71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22332108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84BE6-65DF-4011-AB98-50DF446A3BE3}" type="slidenum">
              <a:rPr lang="en-US"/>
              <a:pPr/>
              <a:t>171</a:t>
            </a:fld>
            <a:endParaRPr lang="en-US"/>
          </a:p>
        </p:txBody>
      </p:sp>
      <p:sp>
        <p:nvSpPr>
          <p:cNvPr id="71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5138157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87AFF5-17F5-4293-81F4-540ECE5A3A70}" type="slidenum">
              <a:rPr lang="en-US"/>
              <a:pPr/>
              <a:t>172</a:t>
            </a:fld>
            <a:endParaRPr lang="en-US"/>
          </a:p>
        </p:txBody>
      </p:sp>
      <p:sp>
        <p:nvSpPr>
          <p:cNvPr id="71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3538" y="530225"/>
            <a:ext cx="3490912" cy="2617788"/>
          </a:xfrm>
          <a:ln/>
        </p:spPr>
      </p:sp>
      <p:sp>
        <p:nvSpPr>
          <p:cNvPr id="71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0228592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8EDECF-0C1F-49DF-9C26-6FE70ABDDE69}" type="slidenum">
              <a:rPr lang="en-US"/>
              <a:pPr/>
              <a:t>174</a:t>
            </a:fld>
            <a:endParaRPr lang="en-US"/>
          </a:p>
        </p:txBody>
      </p:sp>
      <p:sp>
        <p:nvSpPr>
          <p:cNvPr id="71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1502195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87B17-A8CA-4AC1-9E8B-55E8B0C33371}" type="slidenum">
              <a:rPr lang="en-US"/>
              <a:pPr/>
              <a:t>175</a:t>
            </a:fld>
            <a:endParaRPr lang="en-US"/>
          </a:p>
        </p:txBody>
      </p:sp>
      <p:sp>
        <p:nvSpPr>
          <p:cNvPr id="71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5145414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A7D8B9-80A6-4098-87CA-4274DADE5AC1}" type="slidenum">
              <a:rPr lang="en-US"/>
              <a:pPr/>
              <a:t>176</a:t>
            </a:fld>
            <a:endParaRPr lang="en-US"/>
          </a:p>
        </p:txBody>
      </p:sp>
      <p:sp>
        <p:nvSpPr>
          <p:cNvPr id="71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9746560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0E0603-EA42-4E77-ABA4-89D3A7A1A5C5}" type="slidenum">
              <a:rPr lang="en-US"/>
              <a:pPr/>
              <a:t>177</a:t>
            </a:fld>
            <a:endParaRPr lang="en-US"/>
          </a:p>
        </p:txBody>
      </p:sp>
      <p:sp>
        <p:nvSpPr>
          <p:cNvPr id="71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15799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Priyanka</a:t>
            </a:r>
            <a:r>
              <a:rPr lang="en-US" baseline="0" dirty="0" smtClean="0"/>
              <a:t> 09/03/14: </a:t>
            </a:r>
            <a:r>
              <a:rPr lang="en-US" dirty="0" smtClean="0"/>
              <a:t>Updated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88143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245884-0410-4779-BA0E-A7E421ED87C7}" type="slidenum">
              <a:rPr lang="en-US"/>
              <a:pPr/>
              <a:t>178</a:t>
            </a:fld>
            <a:endParaRPr lang="en-US"/>
          </a:p>
        </p:txBody>
      </p:sp>
      <p:sp>
        <p:nvSpPr>
          <p:cNvPr id="71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8300" y="530225"/>
            <a:ext cx="3489325" cy="2617788"/>
          </a:xfrm>
          <a:ln/>
        </p:spPr>
      </p:sp>
      <p:sp>
        <p:nvSpPr>
          <p:cNvPr id="71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370439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AE96E3-DD28-4E08-AEF1-891C875A3BE9}" type="slidenum">
              <a:rPr lang="en-US"/>
              <a:pPr/>
              <a:t>179</a:t>
            </a:fld>
            <a:endParaRPr lang="en-US"/>
          </a:p>
        </p:txBody>
      </p:sp>
      <p:sp>
        <p:nvSpPr>
          <p:cNvPr id="71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8300" y="530225"/>
            <a:ext cx="3489325" cy="2617788"/>
          </a:xfrm>
          <a:ln/>
        </p:spPr>
      </p:sp>
      <p:sp>
        <p:nvSpPr>
          <p:cNvPr id="71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0567902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72B72-A098-4DBC-80D2-8E90C3A8705C}" type="slidenum">
              <a:rPr lang="en-US"/>
              <a:pPr/>
              <a:t>180</a:t>
            </a:fld>
            <a:endParaRPr lang="en-US"/>
          </a:p>
        </p:txBody>
      </p:sp>
      <p:sp>
        <p:nvSpPr>
          <p:cNvPr id="72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9364164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181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8316101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DEC8B-14AD-45F2-9B7C-CCF906D3B9BB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548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078AB-B13B-4444-9A6F-69A777633B46}" type="slidenum">
              <a:rPr lang="en-US" smtClean="0"/>
              <a:pPr/>
              <a:t>186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5791912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9FEF9-1BDE-445E-AAE1-27EE50695D19}" type="slidenum">
              <a:rPr lang="en-US"/>
              <a:pPr/>
              <a:t>187</a:t>
            </a:fld>
            <a:endParaRPr lang="en-US"/>
          </a:p>
        </p:txBody>
      </p:sp>
      <p:sp>
        <p:nvSpPr>
          <p:cNvPr id="69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70AC32-675F-4A3D-994C-F33B7BD58D88}" type="slidenum">
              <a:rPr lang="en-US"/>
              <a:pPr/>
              <a:t>188</a:t>
            </a:fld>
            <a:endParaRPr lang="en-US"/>
          </a:p>
        </p:txBody>
      </p:sp>
      <p:sp>
        <p:nvSpPr>
          <p:cNvPr id="69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updated.</a:t>
            </a:r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F056FA-6C78-452E-969E-AF44C826728D}" type="slidenum">
              <a:rPr lang="en-US"/>
              <a:pPr/>
              <a:t>189</a:t>
            </a:fld>
            <a:endParaRPr lang="en-US"/>
          </a:p>
        </p:txBody>
      </p:sp>
      <p:sp>
        <p:nvSpPr>
          <p:cNvPr id="69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314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134FD-EF60-4A55-8ED3-247562517CB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E705-9229-4B98-9EA2-147E9460F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V14.3 11 Apr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DroughtBackgrou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63" y="0"/>
            <a:ext cx="9136673" cy="6858000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8458200" y="65087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90399-0A5F-493C-B5EB-47701E4A0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2F87-D6E2-4B17-92EA-F43D83B048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V14.3 11 Apr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DroughtBackgrou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63" y="0"/>
            <a:ext cx="9136673" cy="6858000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8458200" y="65087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90399-0A5F-493C-B5EB-47701E4A0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953000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AF3D-508B-406C-A60D-4596E0306A53}" type="datetime1">
              <a:rPr lang="en-US" smtClean="0"/>
              <a:pPr/>
              <a:t>10/9/2015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V14.3 11 Apr 2011</a:t>
            </a:r>
            <a:endParaRPr lang="en-US"/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8458200" y="65087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90399-0A5F-493C-B5EB-47701E4A0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8877580" y="0"/>
            <a:ext cx="2664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sym typeface="Symbol"/>
                <a:hlinkClick r:id="rId2" action="ppaction://hlinksldjump"/>
              </a:rPr>
              <a:t>A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EAE6B-8C08-4A25-9AC1-500BBA80A8B9}" type="datetime1">
              <a:rPr lang="en-US" smtClean="0"/>
              <a:pPr>
                <a:defRPr/>
              </a:pPr>
              <a:t>10/9/2015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V14.3 11 Apr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6FAAA-F14E-4BD8-A0E4-D1C7569FE0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6456" y="220336"/>
            <a:ext cx="7771090" cy="338554"/>
          </a:xfrm>
        </p:spPr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1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1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V14.3 11 Apr 2011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DA1F-1C5B-4BD9-97FC-E7E471A75324}" type="datetime1">
              <a:rPr lang="en-US" smtClean="0"/>
              <a:pPr/>
              <a:t>10/9/2015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C174D-C264-4998-AF72-F2203ED669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V14.3 11 Apr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71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alphaModFix amt="5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AAD6E-EA1A-4921-AEBF-EFDB72EB41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V14.3 11 Apr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DroughtBackground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3663" y="0"/>
            <a:ext cx="913667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6" r:id="rId3"/>
    <p:sldLayoutId id="2147483719" r:id="rId4"/>
    <p:sldLayoutId id="2147483720" r:id="rId5"/>
    <p:sldLayoutId id="2147483721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49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.bin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80.gif"/><Relationship Id="rId4" Type="http://schemas.openxmlformats.org/officeDocument/2006/relationships/image" Target="../media/image79.emf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848600" cy="1981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GOES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Evapotranspiration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and Drought Product System (</a:t>
            </a: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GET-D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Algorithm Readiness Review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2800" i="1" dirty="0" smtClean="0"/>
              <a:t>Prepared by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GET-D Integrated Product Team</a:t>
            </a:r>
          </a:p>
          <a:p>
            <a:endParaRPr lang="en-US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31st, 2015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" y="152400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NESDIS SPSRB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Algorithm Readiness Review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(ARR)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G:\Disk_01\NewWork\Presentations\CollectedLogos\NOAA_LOGO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lfang\Desktop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6436" y="6477000"/>
            <a:ext cx="592796" cy="322013"/>
          </a:xfrm>
          <a:prstGeom prst="rect">
            <a:avLst/>
          </a:prstGeom>
          <a:noFill/>
        </p:spPr>
      </p:pic>
      <p:pic>
        <p:nvPicPr>
          <p:cNvPr id="10" name="Picture 2" descr="L:\Disk_01\NewWork\Presentations\CollectedLogos\US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6383" y="6477000"/>
            <a:ext cx="477017" cy="328612"/>
          </a:xfrm>
          <a:prstGeom prst="rect">
            <a:avLst/>
          </a:prstGeom>
          <a:noFill/>
        </p:spPr>
      </p:pic>
      <p:pic>
        <p:nvPicPr>
          <p:cNvPr id="27649" name="Picture 1" descr="L:\Disk_01\NewWork\Presentations\CollectedLogos\nesdi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9583" y="6464567"/>
            <a:ext cx="395288" cy="393433"/>
          </a:xfrm>
          <a:prstGeom prst="rect">
            <a:avLst/>
          </a:prstGeom>
          <a:noFill/>
        </p:spPr>
      </p:pic>
      <p:pic>
        <p:nvPicPr>
          <p:cNvPr id="27650" name="Picture 2" descr="L:\Disk_01\NewWork\Presentations\CollectedLogos\nidis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6477000"/>
            <a:ext cx="409575" cy="393192"/>
          </a:xfrm>
          <a:prstGeom prst="rect">
            <a:avLst/>
          </a:prstGeom>
          <a:noFill/>
        </p:spPr>
      </p:pic>
      <p:pic>
        <p:nvPicPr>
          <p:cNvPr id="27651" name="Picture 3" descr="L:\Disk_01\NewWork\Presentations\CollectedLogos\ncep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6477000"/>
            <a:ext cx="505661" cy="294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505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7848600" cy="4495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Year 2 –Transition to Pre-Operations </a:t>
            </a:r>
            <a:r>
              <a:rPr lang="en-US" dirty="0" smtClean="0"/>
              <a:t>(2014 </a:t>
            </a:r>
            <a:r>
              <a:rPr lang="en-US" dirty="0"/>
              <a:t>– </a:t>
            </a:r>
            <a:r>
              <a:rPr lang="en-US" dirty="0" smtClean="0"/>
              <a:t>2015)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Deliver initial DAP (Framework with pre-operational algorithms) to OSPO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Conduct Software Review</a:t>
            </a:r>
          </a:p>
          <a:p>
            <a:pPr lvl="1">
              <a:defRPr/>
            </a:pPr>
            <a:r>
              <a:rPr lang="en-US" dirty="0" smtClean="0"/>
              <a:t>Update algorithms</a:t>
            </a:r>
          </a:p>
          <a:p>
            <a:pPr lvl="1">
              <a:defRPr/>
            </a:pPr>
            <a:r>
              <a:rPr lang="en-US" dirty="0" smtClean="0"/>
              <a:t>Transition </a:t>
            </a:r>
            <a:r>
              <a:rPr lang="en-US" dirty="0"/>
              <a:t>and test system within the </a:t>
            </a:r>
            <a:r>
              <a:rPr lang="en-US" dirty="0" smtClean="0"/>
              <a:t>OSPO environment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Perform test data flows</a:t>
            </a:r>
          </a:p>
          <a:p>
            <a:pPr lvl="1">
              <a:defRPr/>
            </a:pPr>
            <a:r>
              <a:rPr lang="en-US" dirty="0" smtClean="0"/>
              <a:t>Conduct System Readiness Review</a:t>
            </a:r>
          </a:p>
          <a:p>
            <a:pPr lvl="1">
              <a:defRPr/>
            </a:pPr>
            <a:r>
              <a:rPr lang="en-US" dirty="0" smtClean="0"/>
              <a:t>Deliver final DAP to OSPO</a:t>
            </a:r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Times New Roman" pitchFamily="18" charset="0"/>
              </a:rPr>
              <a:t>Project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File Descriptions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Files </a:t>
            </a:r>
          </a:p>
          <a:p>
            <a:r>
              <a:rPr lang="en-US" dirty="0" smtClean="0"/>
              <a:t>Parameter Files  </a:t>
            </a:r>
          </a:p>
          <a:p>
            <a:r>
              <a:rPr lang="en-US" dirty="0" smtClean="0"/>
              <a:t>Meteorological Input Data Files </a:t>
            </a:r>
          </a:p>
          <a:p>
            <a:r>
              <a:rPr lang="en-US" dirty="0" smtClean="0"/>
              <a:t>Satellite Input Data files</a:t>
            </a:r>
          </a:p>
          <a:p>
            <a:r>
              <a:rPr lang="en-US" dirty="0" smtClean="0"/>
              <a:t>Ancillary Data Files </a:t>
            </a:r>
          </a:p>
          <a:p>
            <a:r>
              <a:rPr lang="en-US" dirty="0" smtClean="0"/>
              <a:t>Intermediate Data Files </a:t>
            </a:r>
          </a:p>
          <a:p>
            <a:r>
              <a:rPr lang="en-US" dirty="0" smtClean="0"/>
              <a:t>Output Data Files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Control Files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GETD control File</a:t>
            </a:r>
          </a:p>
          <a:p>
            <a:pPr lvl="1"/>
            <a:r>
              <a:rPr lang="en-US" dirty="0" smtClean="0"/>
              <a:t>Spatial domain</a:t>
            </a:r>
          </a:p>
          <a:p>
            <a:pPr lvl="1"/>
            <a:r>
              <a:rPr lang="en-US" dirty="0" smtClean="0"/>
              <a:t>Input/output data file information</a:t>
            </a:r>
          </a:p>
          <a:p>
            <a:pPr lvl="1"/>
            <a:r>
              <a:rPr lang="en-US" dirty="0" smtClean="0"/>
              <a:t>Control flags</a:t>
            </a:r>
          </a:p>
          <a:p>
            <a:r>
              <a:rPr lang="en-US" dirty="0" smtClean="0"/>
              <a:t>Meteorological data control file</a:t>
            </a:r>
          </a:p>
          <a:p>
            <a:r>
              <a:rPr lang="en-US" dirty="0" smtClean="0"/>
              <a:t>Satellite data control file</a:t>
            </a:r>
          </a:p>
          <a:p>
            <a:r>
              <a:rPr lang="en-US" dirty="0" smtClean="0"/>
              <a:t>Ancillary data control file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Parameter Files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Land cover parameter file</a:t>
            </a:r>
          </a:p>
          <a:p>
            <a:pPr lvl="1"/>
            <a:r>
              <a:rPr lang="en-US" dirty="0" smtClean="0"/>
              <a:t>Parameters vary according to land cover class.</a:t>
            </a:r>
          </a:p>
          <a:p>
            <a:pPr lvl="1"/>
            <a:r>
              <a:rPr lang="en-US" dirty="0" smtClean="0"/>
              <a:t>Including the Seasonal Maximum and Minimum Canopy Heights, Leaf </a:t>
            </a:r>
            <a:r>
              <a:rPr lang="en-US" dirty="0" err="1" smtClean="0"/>
              <a:t>Absorptivity</a:t>
            </a:r>
            <a:r>
              <a:rPr lang="en-US" dirty="0" smtClean="0"/>
              <a:t> in the Visible, NIR, and TIR Bands, and Nominal Leaf Size.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63976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Meteorological Input Data Files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Meteorological data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8727104"/>
              </p:ext>
            </p:extLst>
          </p:nvPr>
        </p:nvGraphicFramePr>
        <p:xfrm>
          <a:off x="457200" y="1981200"/>
          <a:ext cx="7772400" cy="3714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3101"/>
                <a:gridCol w="3598499"/>
                <a:gridCol w="2590800"/>
              </a:tblGrid>
              <a:tr h="575296"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800" kern="1200" dirty="0" smtClean="0"/>
                        <a:t>Forecast  hour 00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Forecast 03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39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File</a:t>
                      </a:r>
                      <a:r>
                        <a:rPr lang="en-US" baseline="0" dirty="0" smtClean="0"/>
                        <a:t> name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cdas1.t00z.pgrbh00.grib2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cdas1.t00z.pgrbh03.grib2</a:t>
                      </a:r>
                      <a:endParaRPr lang="en-US" dirty="0" smtClean="0"/>
                    </a:p>
                  </a:txBody>
                  <a:tcPr anchor="ctr"/>
                </a:tc>
              </a:tr>
              <a:tr h="610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interval</a:t>
                      </a:r>
                    </a:p>
                    <a:p>
                      <a:pPr algn="ctr"/>
                      <a:r>
                        <a:rPr lang="en-US" dirty="0" smtClean="0"/>
                        <a:t>(hours)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</a:tr>
              <a:tr h="610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records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611</a:t>
                      </a:r>
                      <a:endParaRPr lang="en-US" dirty="0"/>
                    </a:p>
                  </a:txBody>
                  <a:tcPr anchor="ctr"/>
                </a:tc>
              </a:tr>
              <a:tr h="5752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File size (MB)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~90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~90</a:t>
                      </a:r>
                    </a:p>
                  </a:txBody>
                  <a:tcPr anchor="ctr"/>
                </a:tc>
              </a:tr>
              <a:tr h="5752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Daily</a:t>
                      </a:r>
                      <a:r>
                        <a:rPr lang="en-US" baseline="0" dirty="0" smtClean="0"/>
                        <a:t> files number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Satellite Input Data Files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1517222"/>
          <a:ext cx="8915400" cy="453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35"/>
                <a:gridCol w="1548765"/>
                <a:gridCol w="1143000"/>
                <a:gridCol w="838200"/>
                <a:gridCol w="3453765"/>
                <a:gridCol w="965835"/>
              </a:tblGrid>
              <a:tr h="6459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Data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Source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Specifications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Resolution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Format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Example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File Names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(Daily)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228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GOES East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Band 01, 02, 04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4km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McIDAS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goes13.2015.182.081518.BAND_01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goes13.2015.182.081518.BAND_02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goes13.2015.182.081518.BAND_04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~500 MB</a:t>
                      </a:r>
                      <a:endParaRPr lang="en-US" sz="1400" dirty="0"/>
                    </a:p>
                  </a:txBody>
                  <a:tcPr anchor="ctr"/>
                </a:tc>
              </a:tr>
              <a:tr h="5228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GOES W</a:t>
                      </a:r>
                      <a:r>
                        <a:rPr lang="en-US" sz="1400" baseline="0" dirty="0" smtClean="0"/>
                        <a:t>est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Band 01, 02, 04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4km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McIDAS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goes15.2015.182.103018.BAND_01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goes15.2015.182.103018.BAND_02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goes15.2015.182.103018.BAND_04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~500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MB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9534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GSIP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L2 product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4km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NetCDF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gsipL2_goes13_GENHEM_2015182_1145.nc.gz</a:t>
                      </a:r>
                    </a:p>
                    <a:p>
                      <a:pPr algn="ctr"/>
                      <a:r>
                        <a:rPr lang="en-US" sz="1400" dirty="0" smtClean="0"/>
                        <a:t>gsipL2_goes15_GWNHEM_2015182_1400.nc.gz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~20GB</a:t>
                      </a:r>
                      <a:endParaRPr lang="en-US" sz="1400" dirty="0"/>
                    </a:p>
                  </a:txBody>
                  <a:tcPr anchor="ctr"/>
                </a:tc>
              </a:tr>
              <a:tr h="7381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VIIRS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Global</a:t>
                      </a:r>
                      <a:r>
                        <a:rPr lang="en-US" sz="1400" baseline="0" dirty="0" smtClean="0"/>
                        <a:t> reflectance data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 (IVISR, GITCO</a:t>
                      </a:r>
                      <a:r>
                        <a:rPr lang="en-US" sz="1400" dirty="0" smtClean="0"/>
                        <a:t> 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375m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HDF5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GITCO_npp_d20150815_t1626048_e1627290_b19682_c20150815223640391804_noaa_ops.h5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IVISR_npp_d20150515_t2355206_e2356448_b18381_c20150516015145766971_noaa_ops.h5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300GB</a:t>
                      </a:r>
                      <a:endParaRPr lang="en-US" sz="1400" dirty="0"/>
                    </a:p>
                  </a:txBody>
                  <a:tcPr anchor="ctr"/>
                </a:tc>
              </a:tr>
              <a:tr h="7381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IMS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Daily Northern Hemisphere Snow and Ice Analysis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 km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ASCII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ims2015182_24km.asc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 MB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Ancillary Data Files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502738"/>
          <a:ext cx="8229599" cy="505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119"/>
                <a:gridCol w="905881"/>
                <a:gridCol w="1295400"/>
                <a:gridCol w="3505200"/>
                <a:gridCol w="1142999"/>
              </a:tblGrid>
              <a:tr h="5109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Data Source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Format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Resolution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File Name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819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Clear day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insolation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Plain binary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8km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alexi_insol55_smth _[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yyyy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doy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dat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2.0 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819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Surface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Albedo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Plain binary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8km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MIN_ALBEDO_SMTH_[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yyyy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doy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]_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hh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][mm].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dat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50 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81913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Climatology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Plain binary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8km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NEGATIVE_DIFF[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yyyydoy_hhmm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POSITIVE_DIFF[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yyyydoy_hhmm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MAX_TB11[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yyyydoy_hhmm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300GB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819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UMD Land cover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Plain binary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landcover_UMD.1gd4r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2.1 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819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UMD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Land mask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Plain binary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landmask_UMD.1gd4r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2.1 GB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Intermediate Data Files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3352800"/>
          </a:xfrm>
        </p:spPr>
        <p:txBody>
          <a:bodyPr/>
          <a:lstStyle/>
          <a:p>
            <a:r>
              <a:rPr lang="en-US" dirty="0" smtClean="0"/>
              <a:t>Past 365 days ET/PET </a:t>
            </a:r>
          </a:p>
          <a:p>
            <a:pPr lvl="1"/>
            <a:r>
              <a:rPr lang="en-US" dirty="0" smtClean="0"/>
              <a:t>Contains the ET/PET ratio that is used to smooth the daily ET/PET and create the final ESI.</a:t>
            </a:r>
          </a:p>
          <a:p>
            <a:r>
              <a:rPr lang="en-US" dirty="0" smtClean="0"/>
              <a:t>Land index in ALEXI domain </a:t>
            </a:r>
          </a:p>
          <a:p>
            <a:pPr lvl="1"/>
            <a:r>
              <a:rPr lang="en-US" dirty="0" smtClean="0"/>
              <a:t>Contains the land pixels locations in the domain.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4114800"/>
          <a:ext cx="8229599" cy="220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669"/>
                <a:gridCol w="1040799"/>
                <a:gridCol w="4289898"/>
                <a:gridCol w="1313233"/>
              </a:tblGrid>
              <a:tr h="49635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Data Source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Format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File Name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67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ET/PET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Binary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fPET.bin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~700MB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67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Land index in ALEXI domain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Binary 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common_land_index.bin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20MB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GETD generates one set of gridded data product over the North America domain per day:</a:t>
            </a:r>
          </a:p>
          <a:p>
            <a:pPr lvl="1"/>
            <a:r>
              <a:rPr lang="en-US" dirty="0" smtClean="0"/>
              <a:t>Daily ET</a:t>
            </a:r>
          </a:p>
          <a:p>
            <a:pPr lvl="1"/>
            <a:r>
              <a:rPr lang="en-US" dirty="0" smtClean="0"/>
              <a:t>2, 4, 8, 12-week ESI </a:t>
            </a:r>
          </a:p>
          <a:p>
            <a:pPr lvl="1"/>
            <a:r>
              <a:rPr lang="en-US" dirty="0" smtClean="0"/>
              <a:t>Daily fluxes (G, H, SNET, SDUP, LWDNUP, LWDNDOWN)</a:t>
            </a:r>
          </a:p>
          <a:p>
            <a:r>
              <a:rPr lang="en-US" dirty="0" smtClean="0"/>
              <a:t>Each product contains ET, ESI and other data layers with the QC flags for each grid.</a:t>
            </a:r>
          </a:p>
          <a:p>
            <a:r>
              <a:rPr lang="en-US" dirty="0" smtClean="0"/>
              <a:t>Each product has file size of approximately 30 MB in raw binary data.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153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Output Data Files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GRIB2 File Content</a:t>
            </a:r>
            <a:endParaRPr lang="en-US" sz="4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7427410"/>
              </p:ext>
            </p:extLst>
          </p:nvPr>
        </p:nvGraphicFramePr>
        <p:xfrm>
          <a:off x="304800" y="1066800"/>
          <a:ext cx="8610599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381"/>
                <a:gridCol w="1385268"/>
                <a:gridCol w="1076325"/>
                <a:gridCol w="1076325"/>
                <a:gridCol w="1076325"/>
                <a:gridCol w="1076325"/>
                <a:gridCol w="1076325"/>
                <a:gridCol w="1076325"/>
              </a:tblGrid>
              <a:tr h="5554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Layer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description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en-US" sz="1400" dirty="0" smtClean="0"/>
                        <a:t/>
                      </a:r>
                      <a:br>
                        <a:rPr lang="en-US" sz="1400" dirty="0" smtClean="0"/>
                      </a:br>
                      <a:r>
                        <a:rPr lang="en-US" sz="1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(In Section 4, octet 11)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Unit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 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Fill 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Valid range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Scale factor</a:t>
                      </a:r>
                      <a:endParaRPr lang="en-US" sz="1800" dirty="0"/>
                    </a:p>
                  </a:txBody>
                  <a:tcPr/>
                </a:tc>
              </a:tr>
              <a:tr h="3341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Daily ET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MJ  m</a:t>
                      </a:r>
                      <a:r>
                        <a:rPr kumimoji="0" lang="en-US" sz="16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day</a:t>
                      </a:r>
                      <a:r>
                        <a:rPr kumimoji="0" lang="en-US" sz="16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-9999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0 - 1000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5554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Daily</a:t>
                      </a:r>
                      <a:r>
                        <a:rPr lang="en-US" sz="1600" baseline="0" dirty="0" smtClean="0"/>
                        <a:t> ET QC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1-byte</a:t>
                      </a:r>
                      <a:r>
                        <a:rPr lang="en-US" sz="1600" baseline="0" dirty="0" smtClean="0"/>
                        <a:t> integer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</a:tr>
              <a:tr h="3341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2, 4, 8, 12 -week</a:t>
                      </a:r>
                      <a:r>
                        <a:rPr lang="en-US" sz="1600" baseline="0" dirty="0" smtClean="0"/>
                        <a:t> ESI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232, 234, 236, 238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-9999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-5</a:t>
                      </a:r>
                      <a:r>
                        <a:rPr lang="en-US" sz="1600" baseline="0" dirty="0" smtClean="0"/>
                        <a:t> – 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5554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2, 4, 8, 12 -week ESI</a:t>
                      </a:r>
                      <a:r>
                        <a:rPr lang="en-US" sz="1600" baseline="0" dirty="0" smtClean="0"/>
                        <a:t> QC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233, 235, 237, 239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1-byte</a:t>
                      </a:r>
                      <a:r>
                        <a:rPr lang="en-US" sz="1600" baseline="0" dirty="0" smtClean="0"/>
                        <a:t> integer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</a:tr>
              <a:tr h="3341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SD, SNET, LWDN, LWUP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240, 242, 244, 246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MJ  m</a:t>
                      </a:r>
                      <a:r>
                        <a:rPr kumimoji="0" lang="en-US" sz="16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day</a:t>
                      </a:r>
                      <a:r>
                        <a:rPr kumimoji="0" lang="en-US" sz="16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-9999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0 – 1000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5554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SD, SNET, LWDN, LWUP</a:t>
                      </a:r>
                    </a:p>
                    <a:p>
                      <a:r>
                        <a:rPr lang="en-US" sz="1600" dirty="0" smtClean="0"/>
                        <a:t>QC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241, 243, 245, 247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1-byte</a:t>
                      </a:r>
                      <a:r>
                        <a:rPr lang="en-US" sz="1600" baseline="0" dirty="0" smtClean="0"/>
                        <a:t> integer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</a:tr>
              <a:tr h="3341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H, 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248, 250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MJ  m</a:t>
                      </a:r>
                      <a:r>
                        <a:rPr kumimoji="0" lang="en-US" sz="16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day</a:t>
                      </a:r>
                      <a:r>
                        <a:rPr kumimoji="0" lang="en-US" sz="16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-9999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r>
                        <a:rPr lang="en-US" sz="1600" baseline="0" dirty="0" smtClean="0"/>
                        <a:t> 1000 – 1000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5554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H, G QC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249, 251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1-byte</a:t>
                      </a:r>
                      <a:r>
                        <a:rPr lang="en-US" sz="1600" baseline="0" dirty="0" smtClean="0"/>
                        <a:t> integer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NETCDF4 File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059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Global attributes:</a:t>
            </a:r>
          </a:p>
          <a:p>
            <a:pPr lvl="1"/>
            <a:r>
              <a:rPr lang="en-US" dirty="0" smtClean="0"/>
              <a:t>title = "GETD product" </a:t>
            </a:r>
          </a:p>
          <a:p>
            <a:pPr lvl="1"/>
            <a:r>
              <a:rPr lang="en-US" dirty="0" smtClean="0"/>
              <a:t>Date = “2015-06-24”</a:t>
            </a:r>
          </a:p>
          <a:p>
            <a:r>
              <a:rPr lang="en-US" dirty="0" smtClean="0"/>
              <a:t>Variables:</a:t>
            </a:r>
          </a:p>
          <a:p>
            <a:pPr lvl="1"/>
            <a:r>
              <a:rPr lang="en-US" dirty="0" smtClean="0"/>
              <a:t>        float Longitude(Longitude) ;</a:t>
            </a:r>
          </a:p>
          <a:p>
            <a:pPr lvl="1"/>
            <a:r>
              <a:rPr lang="en-US" dirty="0" smtClean="0"/>
              <a:t>                </a:t>
            </a:r>
            <a:r>
              <a:rPr lang="en-US" dirty="0" err="1" smtClean="0"/>
              <a:t>Longitude:units</a:t>
            </a:r>
            <a:r>
              <a:rPr lang="en-US" dirty="0" smtClean="0"/>
              <a:t> = "</a:t>
            </a:r>
            <a:r>
              <a:rPr lang="en-US" dirty="0" err="1" smtClean="0"/>
              <a:t>degrees_east</a:t>
            </a:r>
            <a:r>
              <a:rPr lang="en-US" dirty="0" smtClean="0"/>
              <a:t>" ;</a:t>
            </a:r>
          </a:p>
          <a:p>
            <a:pPr lvl="1"/>
            <a:r>
              <a:rPr lang="en-US" dirty="0" smtClean="0"/>
              <a:t>        float Latitude(Latitude) ;</a:t>
            </a:r>
          </a:p>
          <a:p>
            <a:pPr lvl="1"/>
            <a:r>
              <a:rPr lang="en-US" dirty="0" smtClean="0"/>
              <a:t>                </a:t>
            </a:r>
            <a:r>
              <a:rPr lang="en-US" dirty="0" err="1" smtClean="0"/>
              <a:t>Latitude:units</a:t>
            </a:r>
            <a:r>
              <a:rPr lang="en-US" dirty="0" smtClean="0"/>
              <a:t> = "</a:t>
            </a:r>
            <a:r>
              <a:rPr lang="en-US" dirty="0" err="1" smtClean="0"/>
              <a:t>degrees_north</a:t>
            </a:r>
            <a:r>
              <a:rPr lang="en-US" dirty="0" smtClean="0"/>
              <a:t>" ;</a:t>
            </a:r>
          </a:p>
          <a:p>
            <a:pPr lvl="1"/>
            <a:r>
              <a:rPr lang="en-US" dirty="0" smtClean="0"/>
              <a:t>        </a:t>
            </a:r>
            <a:r>
              <a:rPr lang="en-US" dirty="0" err="1" smtClean="0"/>
              <a:t>int</a:t>
            </a:r>
            <a:r>
              <a:rPr lang="en-US" dirty="0" smtClean="0"/>
              <a:t> ET(Latitude, Longitude) ;</a:t>
            </a:r>
          </a:p>
          <a:p>
            <a:pPr lvl="1"/>
            <a:r>
              <a:rPr lang="en-US" dirty="0" smtClean="0"/>
              <a:t>                </a:t>
            </a:r>
            <a:r>
              <a:rPr lang="en-US" dirty="0" err="1" smtClean="0"/>
              <a:t>ET:units</a:t>
            </a:r>
            <a:r>
              <a:rPr lang="en-US" dirty="0" smtClean="0"/>
              <a:t> = “MJ  m</a:t>
            </a:r>
            <a:r>
              <a:rPr lang="en-US" baseline="30000" dirty="0" smtClean="0"/>
              <a:t>-2</a:t>
            </a:r>
            <a:r>
              <a:rPr lang="en-US" dirty="0" smtClean="0"/>
              <a:t> day</a:t>
            </a:r>
            <a:r>
              <a:rPr lang="en-US" baseline="30000" dirty="0" smtClean="0"/>
              <a:t>-1</a:t>
            </a:r>
            <a:r>
              <a:rPr lang="en-US" dirty="0" smtClean="0"/>
              <a:t>“ ;</a:t>
            </a:r>
          </a:p>
          <a:p>
            <a:pPr lvl="1"/>
            <a:r>
              <a:rPr lang="en-US" dirty="0" smtClean="0"/>
              <a:t>                </a:t>
            </a:r>
            <a:r>
              <a:rPr lang="en-US" dirty="0" err="1" smtClean="0"/>
              <a:t>ET:scaling_factor</a:t>
            </a:r>
            <a:r>
              <a:rPr lang="en-US" dirty="0" smtClean="0"/>
              <a:t> = 100 ;</a:t>
            </a:r>
          </a:p>
          <a:p>
            <a:pPr lvl="1"/>
            <a:r>
              <a:rPr lang="en-US" dirty="0" smtClean="0"/>
              <a:t>        </a:t>
            </a:r>
            <a:r>
              <a:rPr lang="en-US" dirty="0" err="1" smtClean="0"/>
              <a:t>int</a:t>
            </a:r>
            <a:r>
              <a:rPr lang="en-US" dirty="0" smtClean="0"/>
              <a:t> ET_QC(Latitude, Longitude) ;</a:t>
            </a:r>
          </a:p>
          <a:p>
            <a:pPr lvl="1"/>
            <a:r>
              <a:rPr lang="en-US" dirty="0" smtClean="0"/>
              <a:t>        </a:t>
            </a:r>
            <a:r>
              <a:rPr lang="en-US" dirty="0" err="1" smtClean="0"/>
              <a:t>int</a:t>
            </a:r>
            <a:r>
              <a:rPr lang="en-US" dirty="0" smtClean="0"/>
              <a:t> ESI_2_WEEK(Latitude, Longitude) ;</a:t>
            </a:r>
          </a:p>
          <a:p>
            <a:pPr lvl="1"/>
            <a:r>
              <a:rPr lang="en-US" dirty="0" smtClean="0"/>
              <a:t>                ESI_2_WEEK:units = "none" ;</a:t>
            </a:r>
          </a:p>
          <a:p>
            <a:pPr lvl="1"/>
            <a:r>
              <a:rPr lang="en-US" dirty="0" smtClean="0"/>
              <a:t>                ESI_2_WEEK:scaling_factor = 100;</a:t>
            </a:r>
          </a:p>
          <a:p>
            <a:pPr lvl="1"/>
            <a:r>
              <a:rPr lang="en-US" dirty="0" smtClean="0"/>
              <a:t>        </a:t>
            </a:r>
            <a:r>
              <a:rPr lang="en-US" dirty="0" err="1" smtClean="0"/>
              <a:t>int</a:t>
            </a:r>
            <a:r>
              <a:rPr lang="en-US" dirty="0" smtClean="0"/>
              <a:t> ESI_2_WEEK_QC(Latitude, Longitude) ;</a:t>
            </a:r>
          </a:p>
          <a:p>
            <a:pPr lvl="1"/>
            <a:r>
              <a:rPr lang="en-US" dirty="0" smtClean="0"/>
              <a:t>……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GET-D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783" y="990600"/>
            <a:ext cx="9146783" cy="5486400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Project Timeline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3581400" y="4495800"/>
            <a:ext cx="3200400" cy="424750"/>
            <a:chOff x="2590800" y="4211782"/>
            <a:chExt cx="3200400" cy="424750"/>
          </a:xfrm>
        </p:grpSpPr>
        <p:sp>
          <p:nvSpPr>
            <p:cNvPr id="8" name="TextBox 7"/>
            <p:cNvSpPr txBox="1"/>
            <p:nvPr/>
          </p:nvSpPr>
          <p:spPr>
            <a:xfrm>
              <a:off x="3657600" y="4267200"/>
              <a:ext cx="2133600" cy="36933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ARR 08/31/15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2590800" y="4211782"/>
              <a:ext cx="1066800" cy="2608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GET-</a:t>
            </a:r>
            <a:r>
              <a:rPr lang="en-US" dirty="0" err="1" smtClean="0"/>
              <a:t>D_</a:t>
            </a:r>
            <a:r>
              <a:rPr lang="en-US" b="1" dirty="0" err="1" smtClean="0"/>
              <a:t>zz_yyyyddd_vvv.vv.fff</a:t>
            </a:r>
            <a:r>
              <a:rPr lang="en-US" dirty="0" err="1" smtClean="0"/>
              <a:t>.gz</a:t>
            </a:r>
            <a:endParaRPr lang="en-US" dirty="0" smtClean="0"/>
          </a:p>
          <a:p>
            <a:r>
              <a:rPr lang="en-US" sz="2200" b="1" dirty="0" err="1" smtClean="0"/>
              <a:t>zz</a:t>
            </a:r>
            <a:r>
              <a:rPr lang="en-US" sz="2200" dirty="0" smtClean="0"/>
              <a:t> </a:t>
            </a:r>
            <a:r>
              <a:rPr lang="en-US" sz="2200" dirty="0"/>
              <a:t>= domain </a:t>
            </a:r>
            <a:r>
              <a:rPr lang="en-US" sz="2200" dirty="0" smtClean="0"/>
              <a:t>name: NA </a:t>
            </a:r>
            <a:r>
              <a:rPr lang="en-US" sz="2200" dirty="0"/>
              <a:t>(North America)</a:t>
            </a:r>
          </a:p>
          <a:p>
            <a:r>
              <a:rPr lang="en-US" sz="2200" b="1" dirty="0" err="1"/>
              <a:t>yyyy</a:t>
            </a:r>
            <a:r>
              <a:rPr lang="en-US" sz="2200" dirty="0"/>
              <a:t> = four digit calendar year</a:t>
            </a:r>
          </a:p>
          <a:p>
            <a:r>
              <a:rPr lang="en-US" sz="2200" b="1" dirty="0" err="1"/>
              <a:t>ddd</a:t>
            </a:r>
            <a:r>
              <a:rPr lang="en-US" sz="2200" dirty="0"/>
              <a:t> = day of year</a:t>
            </a:r>
          </a:p>
          <a:p>
            <a:r>
              <a:rPr lang="en-US" sz="2200" b="1" dirty="0" err="1"/>
              <a:t>vvv.vv</a:t>
            </a:r>
            <a:r>
              <a:rPr lang="en-US" sz="2200" b="1" dirty="0"/>
              <a:t> </a:t>
            </a:r>
            <a:r>
              <a:rPr lang="en-US" sz="2200" dirty="0"/>
              <a:t>= version number</a:t>
            </a:r>
          </a:p>
          <a:p>
            <a:r>
              <a:rPr lang="en-US" sz="2200" b="1" dirty="0" err="1"/>
              <a:t>fff</a:t>
            </a:r>
            <a:r>
              <a:rPr lang="en-US" sz="2200" dirty="0"/>
              <a:t> = output format and valid values: grb2, </a:t>
            </a:r>
            <a:r>
              <a:rPr lang="en-US" sz="2200" dirty="0" err="1"/>
              <a:t>nc</a:t>
            </a:r>
            <a:r>
              <a:rPr lang="en-US" sz="2200" dirty="0"/>
              <a:t> or </a:t>
            </a:r>
            <a:r>
              <a:rPr lang="en-US" sz="2200" dirty="0" err="1"/>
              <a:t>png</a:t>
            </a:r>
            <a:endParaRPr lang="en-US" sz="2200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sz="2400" dirty="0" smtClean="0"/>
              <a:t>GET-D_NA_2007182_001.00.grb2.gz </a:t>
            </a:r>
            <a:r>
              <a:rPr lang="en-US" sz="2400" dirty="0"/>
              <a:t>(</a:t>
            </a:r>
            <a:r>
              <a:rPr lang="en-US" sz="2400" dirty="0" smtClean="0"/>
              <a:t>ET, ESI and other products of North America </a:t>
            </a:r>
            <a:r>
              <a:rPr lang="en-US" sz="2400" dirty="0"/>
              <a:t>in GRIB2 format for the version 1.00)</a:t>
            </a:r>
          </a:p>
          <a:p>
            <a:r>
              <a:rPr lang="en-US" sz="2400" dirty="0" smtClean="0"/>
              <a:t>GET-D_NA_2007182_001.00.nc.gz (ET, ESI and other products of North America in NETCDF4 format for the version 1.00)</a:t>
            </a:r>
          </a:p>
          <a:p>
            <a:r>
              <a:rPr lang="en-US" sz="2400" dirty="0" smtClean="0"/>
              <a:t>GET-D_NA_2007182_001.00.png.gz (ET, ESI and other products of North America in PNG format for the version 1.00)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8153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Output Data Files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6"/>
          <p:cNvSpPr>
            <a:spLocks noChangeArrowheads="1"/>
          </p:cNvSpPr>
          <p:nvPr/>
        </p:nvSpPr>
        <p:spPr bwMode="auto">
          <a:xfrm>
            <a:off x="304800" y="1676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sz="2200" dirty="0"/>
              <a:t>For each </a:t>
            </a:r>
            <a:r>
              <a:rPr lang="en-US" sz="2200" dirty="0" smtClean="0"/>
              <a:t>GETD </a:t>
            </a:r>
            <a:r>
              <a:rPr lang="en-US" sz="2200" dirty="0"/>
              <a:t>run, a status report file is produced to indicate the </a:t>
            </a:r>
            <a:r>
              <a:rPr lang="en-US" sz="2200" dirty="0" smtClean="0"/>
              <a:t>Processing </a:t>
            </a:r>
            <a:r>
              <a:rPr lang="en-US" sz="2200" dirty="0"/>
              <a:t>status of this run.</a:t>
            </a:r>
          </a:p>
          <a:p>
            <a:pPr marL="342900" indent="-342900">
              <a:lnSpc>
                <a:spcPct val="85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sz="2200" dirty="0"/>
              <a:t>Each message line in the report file consists of 3 fields, namely the time (</a:t>
            </a:r>
            <a:r>
              <a:rPr lang="en-US" sz="2200" dirty="0" err="1"/>
              <a:t>yyyymmddhhmmss</a:t>
            </a:r>
            <a:r>
              <a:rPr lang="en-US" sz="2200" dirty="0"/>
              <a:t>) of the current message being reported, name of the subprogram that produced the message, and the detailed description of the message. </a:t>
            </a:r>
          </a:p>
          <a:p>
            <a:pPr marL="342900" indent="-342900">
              <a:lnSpc>
                <a:spcPct val="85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sz="2200" dirty="0" smtClean="0"/>
              <a:t>The detailed description of the message may start with “ERROR” or “WARNING”. </a:t>
            </a:r>
          </a:p>
          <a:p>
            <a:pPr marL="742950" lvl="1" indent="-285750">
              <a:lnSpc>
                <a:spcPct val="85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sz="2200" dirty="0" smtClean="0"/>
              <a:t>If “ERROR” appears in the description, the GETD run would be terminated and the final product will not be produced. </a:t>
            </a:r>
          </a:p>
          <a:p>
            <a:pPr marL="742950" lvl="1" indent="-285750">
              <a:lnSpc>
                <a:spcPct val="85000"/>
              </a:lnSpc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sz="2200" dirty="0" smtClean="0"/>
              <a:t>If “WARNING” appears in the description, the GETD run will still continue but the quality of the final product might be affected by fact specified in the warning message. </a:t>
            </a:r>
            <a:endParaRPr lang="en-US" sz="2200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152400" y="990601"/>
            <a:ext cx="8534400" cy="609599"/>
          </a:xfrm>
        </p:spPr>
        <p:txBody>
          <a:bodyPr/>
          <a:lstStyle/>
          <a:p>
            <a:r>
              <a:rPr lang="en-US" dirty="0" smtClean="0"/>
              <a:t>Status report file</a:t>
            </a: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0"/>
            <a:ext cx="8153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Output Data Files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report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066800"/>
            <a:ext cx="8839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1) % of overall product quality bit in the QF being 1 (not retrieved): If 100%, no retrievals were obtained.</a:t>
            </a:r>
          </a:p>
          <a:p>
            <a:r>
              <a:rPr lang="en-US" dirty="0" smtClean="0"/>
              <a:t>2)      % of GOES data availability bit in the QF being 1 (bad data): If 100%, GOES input had problem;</a:t>
            </a:r>
          </a:p>
          <a:p>
            <a:r>
              <a:rPr lang="en-US" dirty="0" smtClean="0"/>
              <a:t>3)      mean daily ET of the domain: its time series should be relatively smooth (no abrupt rise or drop);</a:t>
            </a:r>
          </a:p>
          <a:p>
            <a:r>
              <a:rPr lang="en-US" dirty="0" smtClean="0"/>
              <a:t>Note that due to the variations in the GOES inputs and ALEXI model valid outputs, daily ET values could have higher variations than composited ESI values.</a:t>
            </a:r>
          </a:p>
          <a:p>
            <a:r>
              <a:rPr lang="en-US" dirty="0" smtClean="0"/>
              <a:t>4)      mean rolling 8day ESI of the domain: its time series should be relatively smooth;</a:t>
            </a:r>
          </a:p>
          <a:p>
            <a:r>
              <a:rPr lang="en-US" dirty="0" smtClean="0"/>
              <a:t>Example of the content in GETD_QF2015175.txt:</a:t>
            </a:r>
          </a:p>
          <a:p>
            <a:r>
              <a:rPr lang="en-US" dirty="0" smtClean="0"/>
              <a:t>GETD QF INFO ON:   2015175</a:t>
            </a:r>
          </a:p>
          <a:p>
            <a:r>
              <a:rPr lang="en-US" dirty="0" smtClean="0"/>
              <a:t>                GOES valid(%):     33.25</a:t>
            </a:r>
          </a:p>
          <a:p>
            <a:r>
              <a:rPr lang="en-US" dirty="0" smtClean="0"/>
              <a:t>                  ET valid(%):     32.87</a:t>
            </a:r>
          </a:p>
          <a:p>
            <a:r>
              <a:rPr lang="en-US" dirty="0" smtClean="0"/>
              <a:t>        Mean ET(MJ m-2 day-1):      110.13204</a:t>
            </a:r>
          </a:p>
          <a:p>
            <a:r>
              <a:rPr lang="en-US" dirty="0" smtClean="0"/>
              <a:t>        Mean ESI 2-week :      0.893</a:t>
            </a:r>
          </a:p>
          <a:p>
            <a:r>
              <a:rPr lang="en-US" dirty="0" smtClean="0"/>
              <a:t>        Mean ESI 4-week :      0.958</a:t>
            </a:r>
          </a:p>
          <a:p>
            <a:r>
              <a:rPr lang="en-US" dirty="0" smtClean="0"/>
              <a:t>        Mean ESI 8-week :      0.990</a:t>
            </a:r>
          </a:p>
          <a:p>
            <a:r>
              <a:rPr lang="en-US" dirty="0" smtClean="0"/>
              <a:t>       Mean ESI 12-week :      1.094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54913"/>
            <a:ext cx="914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2800" spc="-13" dirty="0"/>
              <a:t>GOES</a:t>
            </a:r>
            <a:r>
              <a:rPr sz="2800" spc="-4" dirty="0"/>
              <a:t> </a:t>
            </a:r>
            <a:r>
              <a:rPr sz="2800" spc="-18" dirty="0"/>
              <a:t>Evapotranspiratio</a:t>
            </a:r>
            <a:r>
              <a:rPr sz="2800" spc="-13" dirty="0"/>
              <a:t>n</a:t>
            </a:r>
            <a:r>
              <a:rPr sz="2800" spc="13" dirty="0"/>
              <a:t> </a:t>
            </a:r>
            <a:r>
              <a:rPr sz="2800" spc="-18" dirty="0"/>
              <a:t>(ET</a:t>
            </a:r>
            <a:r>
              <a:rPr sz="2800" spc="-9" dirty="0"/>
              <a:t>)</a:t>
            </a:r>
            <a:r>
              <a:rPr sz="2800" dirty="0"/>
              <a:t> </a:t>
            </a:r>
            <a:r>
              <a:rPr sz="2800" spc="-13" dirty="0"/>
              <a:t>and</a:t>
            </a:r>
            <a:r>
              <a:rPr sz="2800" spc="-4" dirty="0"/>
              <a:t> </a:t>
            </a:r>
            <a:r>
              <a:rPr sz="2800" spc="-18" dirty="0"/>
              <a:t>Drough</a:t>
            </a:r>
            <a:r>
              <a:rPr sz="2800" spc="-9" dirty="0"/>
              <a:t>t</a:t>
            </a:r>
            <a:r>
              <a:rPr sz="2800" spc="4" dirty="0"/>
              <a:t> </a:t>
            </a:r>
            <a:r>
              <a:rPr sz="2800" spc="-13" dirty="0"/>
              <a:t>Products </a:t>
            </a:r>
            <a:r>
              <a:rPr lang="en-US" sz="2800" spc="-13" dirty="0" smtClean="0"/>
              <a:t>(</a:t>
            </a:r>
            <a:r>
              <a:rPr sz="2800" spc="-13" dirty="0" smtClean="0"/>
              <a:t>GET-D</a:t>
            </a:r>
            <a:r>
              <a:rPr lang="en-US" sz="2800" spc="-13" dirty="0" smtClean="0"/>
              <a:t>)</a:t>
            </a:r>
            <a:endParaRPr sz="2800" spc="-13" dirty="0"/>
          </a:p>
        </p:txBody>
      </p:sp>
      <p:sp>
        <p:nvSpPr>
          <p:cNvPr id="3" name="object 3"/>
          <p:cNvSpPr/>
          <p:nvPr/>
        </p:nvSpPr>
        <p:spPr>
          <a:xfrm>
            <a:off x="519819" y="3696292"/>
            <a:ext cx="1453573" cy="705410"/>
          </a:xfrm>
          <a:custGeom>
            <a:avLst/>
            <a:gdLst/>
            <a:ahLst/>
            <a:cxnLst/>
            <a:rect l="l" t="t" r="r" b="b"/>
            <a:pathLst>
              <a:path w="1598930" h="799464">
                <a:moveTo>
                  <a:pt x="0" y="0"/>
                </a:moveTo>
                <a:lnTo>
                  <a:pt x="0" y="799386"/>
                </a:lnTo>
                <a:lnTo>
                  <a:pt x="1598773" y="799386"/>
                </a:lnTo>
                <a:lnTo>
                  <a:pt x="159877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9819" y="3696292"/>
            <a:ext cx="1453573" cy="705410"/>
          </a:xfrm>
          <a:custGeom>
            <a:avLst/>
            <a:gdLst/>
            <a:ahLst/>
            <a:cxnLst/>
            <a:rect l="l" t="t" r="r" b="b"/>
            <a:pathLst>
              <a:path w="1598930" h="799464">
                <a:moveTo>
                  <a:pt x="0" y="0"/>
                </a:moveTo>
                <a:lnTo>
                  <a:pt x="0" y="799386"/>
                </a:lnTo>
                <a:lnTo>
                  <a:pt x="1598773" y="799386"/>
                </a:lnTo>
                <a:lnTo>
                  <a:pt x="159877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5048" y="1176501"/>
            <a:ext cx="1349664" cy="1078566"/>
          </a:xfrm>
          <a:custGeom>
            <a:avLst/>
            <a:gdLst/>
            <a:ahLst/>
            <a:cxnLst/>
            <a:rect l="l" t="t" r="r" b="b"/>
            <a:pathLst>
              <a:path w="1484629" h="1222375">
                <a:moveTo>
                  <a:pt x="0" y="0"/>
                </a:moveTo>
                <a:lnTo>
                  <a:pt x="0" y="1222162"/>
                </a:lnTo>
                <a:lnTo>
                  <a:pt x="1484575" y="1222162"/>
                </a:lnTo>
                <a:lnTo>
                  <a:pt x="14845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8DD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35048" y="1176501"/>
            <a:ext cx="1349664" cy="1078566"/>
          </a:xfrm>
          <a:custGeom>
            <a:avLst/>
            <a:gdLst/>
            <a:ahLst/>
            <a:cxnLst/>
            <a:rect l="l" t="t" r="r" b="b"/>
            <a:pathLst>
              <a:path w="1484629" h="1222375">
                <a:moveTo>
                  <a:pt x="0" y="0"/>
                </a:moveTo>
                <a:lnTo>
                  <a:pt x="0" y="1222162"/>
                </a:lnTo>
                <a:lnTo>
                  <a:pt x="1484575" y="1222162"/>
                </a:lnTo>
                <a:lnTo>
                  <a:pt x="148457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1770" y="3302530"/>
            <a:ext cx="1649845" cy="374837"/>
          </a:xfrm>
          <a:custGeom>
            <a:avLst/>
            <a:gdLst/>
            <a:ahLst/>
            <a:cxnLst/>
            <a:rect l="l" t="t" r="r" b="b"/>
            <a:pathLst>
              <a:path w="1814829" h="424814">
                <a:moveTo>
                  <a:pt x="0" y="0"/>
                </a:moveTo>
                <a:lnTo>
                  <a:pt x="1814211" y="4243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46328" y="3645553"/>
            <a:ext cx="100445" cy="60512"/>
          </a:xfrm>
          <a:custGeom>
            <a:avLst/>
            <a:gdLst/>
            <a:ahLst/>
            <a:cxnLst/>
            <a:rect l="l" t="t" r="r" b="b"/>
            <a:pathLst>
              <a:path w="110490" h="68579">
                <a:moveTo>
                  <a:pt x="110148" y="57504"/>
                </a:moveTo>
                <a:lnTo>
                  <a:pt x="15388" y="0"/>
                </a:lnTo>
                <a:lnTo>
                  <a:pt x="0" y="68032"/>
                </a:lnTo>
                <a:lnTo>
                  <a:pt x="110148" y="575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77375" y="3397575"/>
            <a:ext cx="402359" cy="203386"/>
          </a:xfrm>
          <a:custGeom>
            <a:avLst/>
            <a:gdLst/>
            <a:ahLst/>
            <a:cxnLst/>
            <a:rect l="l" t="t" r="r" b="b"/>
            <a:pathLst>
              <a:path w="442595" h="230504">
                <a:moveTo>
                  <a:pt x="442213" y="96379"/>
                </a:moveTo>
                <a:lnTo>
                  <a:pt x="31586" y="0"/>
                </a:lnTo>
                <a:lnTo>
                  <a:pt x="0" y="133636"/>
                </a:lnTo>
                <a:lnTo>
                  <a:pt x="411437" y="230016"/>
                </a:lnTo>
                <a:lnTo>
                  <a:pt x="442213" y="963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 rot="780000">
            <a:off x="5577623" y="3430652"/>
            <a:ext cx="40526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800" spc="-9" dirty="0">
                <a:latin typeface="Calibri"/>
                <a:cs typeface="Calibri"/>
              </a:rPr>
              <a:t>SC</a:t>
            </a:r>
            <a:r>
              <a:rPr sz="800" spc="-4" dirty="0">
                <a:latin typeface="Calibri"/>
                <a:cs typeface="Calibri"/>
              </a:rPr>
              <a:t>P </a:t>
            </a:r>
            <a:r>
              <a:rPr sz="800" spc="-9" dirty="0">
                <a:latin typeface="Calibri"/>
                <a:cs typeface="Calibri"/>
              </a:rPr>
              <a:t>Pus</a:t>
            </a:r>
            <a:r>
              <a:rPr sz="800" spc="-4" dirty="0">
                <a:latin typeface="Calibri"/>
                <a:cs typeface="Calibri"/>
              </a:rPr>
              <a:t>h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88959" y="1504517"/>
            <a:ext cx="397741" cy="0"/>
          </a:xfrm>
          <a:custGeom>
            <a:avLst/>
            <a:gdLst/>
            <a:ahLst/>
            <a:cxnLst/>
            <a:rect l="l" t="t" r="r" b="b"/>
            <a:pathLst>
              <a:path w="437515">
                <a:moveTo>
                  <a:pt x="437354" y="0"/>
                </a:moveTo>
                <a:lnTo>
                  <a:pt x="0" y="0"/>
                </a:lnTo>
              </a:path>
            </a:pathLst>
          </a:custGeom>
          <a:ln w="9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84662" y="1504517"/>
            <a:ext cx="501650" cy="0"/>
          </a:xfrm>
          <a:custGeom>
            <a:avLst/>
            <a:gdLst/>
            <a:ahLst/>
            <a:cxnLst/>
            <a:rect l="l" t="t" r="r" b="b"/>
            <a:pathLst>
              <a:path w="551814">
                <a:moveTo>
                  <a:pt x="551552" y="0"/>
                </a:moveTo>
                <a:lnTo>
                  <a:pt x="0" y="0"/>
                </a:lnTo>
              </a:path>
            </a:pathLst>
          </a:custGeom>
          <a:ln w="9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76982" y="1467357"/>
            <a:ext cx="113723" cy="73959"/>
          </a:xfrm>
          <a:custGeom>
            <a:avLst/>
            <a:gdLst/>
            <a:ahLst/>
            <a:cxnLst/>
            <a:rect l="l" t="t" r="r" b="b"/>
            <a:pathLst>
              <a:path w="125095" h="83819">
                <a:moveTo>
                  <a:pt x="124727" y="42115"/>
                </a:moveTo>
                <a:lnTo>
                  <a:pt x="0" y="0"/>
                </a:lnTo>
                <a:lnTo>
                  <a:pt x="0" y="83421"/>
                </a:lnTo>
                <a:lnTo>
                  <a:pt x="124727" y="42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83891" y="5728749"/>
            <a:ext cx="135543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b="1" spc="-4" dirty="0">
                <a:latin typeface="Arial"/>
                <a:cs typeface="Arial"/>
              </a:rPr>
              <a:t>Dat</a:t>
            </a:r>
            <a:r>
              <a:rPr sz="800" b="1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 F</a:t>
            </a:r>
            <a:r>
              <a:rPr sz="800" b="1" spc="4" dirty="0">
                <a:latin typeface="Arial"/>
                <a:cs typeface="Arial"/>
              </a:rPr>
              <a:t>l</a:t>
            </a:r>
            <a:r>
              <a:rPr sz="800" b="1" spc="-4" dirty="0">
                <a:latin typeface="Arial"/>
                <a:cs typeface="Arial"/>
              </a:rPr>
              <a:t>o</a:t>
            </a:r>
            <a:r>
              <a:rPr sz="800" b="1" dirty="0">
                <a:latin typeface="Arial"/>
                <a:cs typeface="Arial"/>
              </a:rPr>
              <a:t>w </a:t>
            </a:r>
            <a:r>
              <a:rPr sz="800" b="1" spc="-4" dirty="0">
                <a:latin typeface="Arial"/>
                <a:cs typeface="Arial"/>
              </a:rPr>
              <a:t>D</a:t>
            </a:r>
            <a:r>
              <a:rPr sz="800" b="1" spc="4" dirty="0">
                <a:latin typeface="Arial"/>
                <a:cs typeface="Arial"/>
              </a:rPr>
              <a:t>i</a:t>
            </a:r>
            <a:r>
              <a:rPr sz="800" b="1" spc="-4" dirty="0">
                <a:latin typeface="Arial"/>
                <a:cs typeface="Arial"/>
              </a:rPr>
              <a:t>agra</a:t>
            </a:r>
            <a:r>
              <a:rPr sz="800" b="1" dirty="0">
                <a:latin typeface="Arial"/>
                <a:cs typeface="Arial"/>
              </a:rPr>
              <a:t>m</a:t>
            </a:r>
            <a:r>
              <a:rPr sz="800" b="1" spc="-4" dirty="0">
                <a:latin typeface="Arial"/>
                <a:cs typeface="Arial"/>
              </a:rPr>
              <a:t> Legend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0870" y="6239664"/>
            <a:ext cx="1783773" cy="329453"/>
          </a:xfrm>
          <a:custGeom>
            <a:avLst/>
            <a:gdLst/>
            <a:ahLst/>
            <a:cxnLst/>
            <a:rect l="l" t="t" r="r" b="b"/>
            <a:pathLst>
              <a:path w="1962150" h="373379">
                <a:moveTo>
                  <a:pt x="0" y="0"/>
                </a:moveTo>
                <a:lnTo>
                  <a:pt x="0" y="373371"/>
                </a:lnTo>
                <a:lnTo>
                  <a:pt x="1961615" y="373371"/>
                </a:lnTo>
                <a:lnTo>
                  <a:pt x="1961615" y="0"/>
                </a:lnTo>
                <a:lnTo>
                  <a:pt x="0" y="0"/>
                </a:lnTo>
                <a:close/>
              </a:path>
            </a:pathLst>
          </a:custGeom>
          <a:ln w="60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27333" y="6281161"/>
            <a:ext cx="127057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8336" marR="4559" indent="-367510"/>
            <a:r>
              <a:rPr sz="800" dirty="0">
                <a:latin typeface="Arial"/>
                <a:cs typeface="Arial"/>
              </a:rPr>
              <a:t>Arr</a:t>
            </a:r>
            <a:r>
              <a:rPr sz="800" spc="-4" dirty="0">
                <a:latin typeface="Arial"/>
                <a:cs typeface="Arial"/>
              </a:rPr>
              <a:t>o</a:t>
            </a:r>
            <a:r>
              <a:rPr sz="800" dirty="0">
                <a:latin typeface="Arial"/>
                <a:cs typeface="Arial"/>
              </a:rPr>
              <a:t>w i</a:t>
            </a:r>
            <a:r>
              <a:rPr sz="800" spc="-4" dirty="0">
                <a:latin typeface="Arial"/>
                <a:cs typeface="Arial"/>
              </a:rPr>
              <a:t>n</a:t>
            </a:r>
            <a:r>
              <a:rPr sz="800" dirty="0">
                <a:latin typeface="Arial"/>
                <a:cs typeface="Arial"/>
              </a:rPr>
              <a:t>d</a:t>
            </a:r>
            <a:r>
              <a:rPr sz="800" spc="-4" dirty="0">
                <a:latin typeface="Arial"/>
                <a:cs typeface="Arial"/>
              </a:rPr>
              <a:t>ic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-4" dirty="0">
                <a:latin typeface="Arial"/>
                <a:cs typeface="Arial"/>
              </a:rPr>
              <a:t>te</a:t>
            </a:r>
            <a:r>
              <a:rPr sz="800" dirty="0">
                <a:latin typeface="Arial"/>
                <a:cs typeface="Arial"/>
              </a:rPr>
              <a:t>s d</a:t>
            </a:r>
            <a:r>
              <a:rPr sz="800" spc="-4" dirty="0">
                <a:latin typeface="Arial"/>
                <a:cs typeface="Arial"/>
              </a:rPr>
              <a:t>i</a:t>
            </a:r>
            <a:r>
              <a:rPr sz="800" dirty="0">
                <a:latin typeface="Arial"/>
                <a:cs typeface="Arial"/>
              </a:rPr>
              <a:t>r</a:t>
            </a:r>
            <a:r>
              <a:rPr sz="800" spc="-4" dirty="0">
                <a:latin typeface="Arial"/>
                <a:cs typeface="Arial"/>
              </a:rPr>
              <a:t>e</a:t>
            </a:r>
            <a:r>
              <a:rPr sz="800" dirty="0">
                <a:latin typeface="Arial"/>
                <a:cs typeface="Arial"/>
              </a:rPr>
              <a:t>c</a:t>
            </a:r>
            <a:r>
              <a:rPr sz="800" spc="-4" dirty="0">
                <a:latin typeface="Arial"/>
                <a:cs typeface="Arial"/>
              </a:rPr>
              <a:t>ti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4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 c</a:t>
            </a:r>
            <a:r>
              <a:rPr sz="800" spc="-4" dirty="0">
                <a:latin typeface="Arial"/>
                <a:cs typeface="Arial"/>
              </a:rPr>
              <a:t>o</a:t>
            </a:r>
            <a:r>
              <a:rPr sz="800" dirty="0">
                <a:latin typeface="Arial"/>
                <a:cs typeface="Arial"/>
              </a:rPr>
              <a:t>n</a:t>
            </a:r>
            <a:r>
              <a:rPr sz="800" spc="-4" dirty="0">
                <a:latin typeface="Arial"/>
                <a:cs typeface="Arial"/>
              </a:rPr>
              <a:t>n</a:t>
            </a:r>
            <a:r>
              <a:rPr sz="800" dirty="0">
                <a:latin typeface="Arial"/>
                <a:cs typeface="Arial"/>
              </a:rPr>
              <a:t>e</a:t>
            </a:r>
            <a:r>
              <a:rPr sz="800" spc="-4" dirty="0">
                <a:latin typeface="Arial"/>
                <a:cs typeface="Arial"/>
              </a:rPr>
              <a:t>ct</a:t>
            </a:r>
            <a:r>
              <a:rPr sz="800" dirty="0">
                <a:latin typeface="Arial"/>
                <a:cs typeface="Arial"/>
              </a:rPr>
              <a:t>i</a:t>
            </a:r>
            <a:r>
              <a:rPr sz="800" spc="-4" dirty="0">
                <a:latin typeface="Arial"/>
                <a:cs typeface="Arial"/>
              </a:rPr>
              <a:t>o</a:t>
            </a:r>
            <a:r>
              <a:rPr sz="800" dirty="0">
                <a:latin typeface="Arial"/>
                <a:cs typeface="Arial"/>
              </a:rPr>
              <a:t>n</a:t>
            </a:r>
          </a:p>
        </p:txBody>
      </p:sp>
      <p:sp>
        <p:nvSpPr>
          <p:cNvPr id="18" name="object 18"/>
          <p:cNvSpPr/>
          <p:nvPr/>
        </p:nvSpPr>
        <p:spPr>
          <a:xfrm>
            <a:off x="4570870" y="5944523"/>
            <a:ext cx="1783773" cy="284629"/>
          </a:xfrm>
          <a:custGeom>
            <a:avLst/>
            <a:gdLst/>
            <a:ahLst/>
            <a:cxnLst/>
            <a:rect l="l" t="t" r="r" b="b"/>
            <a:pathLst>
              <a:path w="1962150" h="322579">
                <a:moveTo>
                  <a:pt x="0" y="0"/>
                </a:moveTo>
                <a:lnTo>
                  <a:pt x="0" y="322346"/>
                </a:lnTo>
                <a:lnTo>
                  <a:pt x="1961615" y="322346"/>
                </a:lnTo>
                <a:lnTo>
                  <a:pt x="1961615" y="0"/>
                </a:lnTo>
                <a:lnTo>
                  <a:pt x="0" y="0"/>
                </a:lnTo>
                <a:close/>
              </a:path>
            </a:pathLst>
          </a:custGeom>
          <a:ln w="60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731616" y="6023892"/>
            <a:ext cx="146107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dirty="0">
                <a:latin typeface="Arial"/>
                <a:cs typeface="Arial"/>
              </a:rPr>
              <a:t>Un</a:t>
            </a:r>
            <a:r>
              <a:rPr sz="800" spc="-4" dirty="0">
                <a:latin typeface="Arial"/>
                <a:cs typeface="Arial"/>
              </a:rPr>
              <a:t>iq</a:t>
            </a:r>
            <a:r>
              <a:rPr sz="800" dirty="0">
                <a:latin typeface="Arial"/>
                <a:cs typeface="Arial"/>
              </a:rPr>
              <a:t>ue</a:t>
            </a:r>
            <a:r>
              <a:rPr sz="800" spc="-4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</a:t>
            </a:r>
            <a:r>
              <a:rPr sz="800" spc="-4" dirty="0">
                <a:latin typeface="Arial"/>
                <a:cs typeface="Arial"/>
              </a:rPr>
              <a:t>o</a:t>
            </a:r>
            <a:r>
              <a:rPr sz="800" dirty="0">
                <a:latin typeface="Arial"/>
                <a:cs typeface="Arial"/>
              </a:rPr>
              <a:t>rt</a:t>
            </a:r>
            <a:r>
              <a:rPr sz="800" spc="-4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</a:t>
            </a:r>
            <a:r>
              <a:rPr sz="800" spc="-4" dirty="0">
                <a:latin typeface="Arial"/>
                <a:cs typeface="Arial"/>
              </a:rPr>
              <a:t>o</a:t>
            </a:r>
            <a:r>
              <a:rPr sz="800" dirty="0">
                <a:latin typeface="Arial"/>
                <a:cs typeface="Arial"/>
              </a:rPr>
              <a:t>n</a:t>
            </a:r>
            <a:r>
              <a:rPr sz="800" spc="-4" dirty="0">
                <a:latin typeface="Arial"/>
                <a:cs typeface="Arial"/>
              </a:rPr>
              <a:t>n</a:t>
            </a:r>
            <a:r>
              <a:rPr sz="800" dirty="0">
                <a:latin typeface="Arial"/>
                <a:cs typeface="Arial"/>
              </a:rPr>
              <a:t>e</a:t>
            </a:r>
            <a:r>
              <a:rPr sz="800" spc="-4" dirty="0">
                <a:latin typeface="Arial"/>
                <a:cs typeface="Arial"/>
              </a:rPr>
              <a:t>ct</a:t>
            </a:r>
            <a:r>
              <a:rPr sz="800" dirty="0">
                <a:latin typeface="Arial"/>
                <a:cs typeface="Arial"/>
              </a:rPr>
              <a:t>i</a:t>
            </a:r>
            <a:r>
              <a:rPr sz="800" spc="-4" dirty="0">
                <a:latin typeface="Arial"/>
                <a:cs typeface="Arial"/>
              </a:rPr>
              <a:t>on</a:t>
            </a:r>
            <a:r>
              <a:rPr sz="800" dirty="0">
                <a:latin typeface="Arial"/>
                <a:cs typeface="Arial"/>
              </a:rPr>
              <a:t>s:</a:t>
            </a:r>
            <a:r>
              <a:rPr sz="800" spc="-4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No</a:t>
            </a:r>
            <a:r>
              <a:rPr sz="800" spc="-4" dirty="0">
                <a:latin typeface="Arial"/>
                <a:cs typeface="Arial"/>
              </a:rPr>
              <a:t>n</a:t>
            </a:r>
            <a:r>
              <a:rPr sz="800" dirty="0">
                <a:latin typeface="Arial"/>
                <a:cs typeface="Arial"/>
              </a:rPr>
              <a:t>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9551" y="5193172"/>
            <a:ext cx="48548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dirty="0">
                <a:latin typeface="Calibri"/>
                <a:cs typeface="Calibri"/>
              </a:rPr>
              <a:t>D</a:t>
            </a:r>
            <a:r>
              <a:rPr sz="800" spc="-4" dirty="0">
                <a:latin typeface="Calibri"/>
                <a:cs typeface="Calibri"/>
              </a:rPr>
              <a:t>D</a:t>
            </a:r>
            <a:r>
              <a:rPr sz="800" dirty="0">
                <a:latin typeface="Calibri"/>
                <a:cs typeface="Calibri"/>
              </a:rPr>
              <a:t>S </a:t>
            </a:r>
            <a:r>
              <a:rPr sz="800" spc="-4" dirty="0">
                <a:latin typeface="Calibri"/>
                <a:cs typeface="Calibri"/>
              </a:rPr>
              <a:t>ser</a:t>
            </a:r>
            <a:r>
              <a:rPr sz="800" spc="-9" dirty="0">
                <a:latin typeface="Calibri"/>
                <a:cs typeface="Calibri"/>
              </a:rPr>
              <a:t>v</a:t>
            </a:r>
            <a:r>
              <a:rPr sz="800" spc="-4" dirty="0">
                <a:latin typeface="Calibri"/>
                <a:cs typeface="Calibri"/>
              </a:rPr>
              <a:t>er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9551" y="5992125"/>
            <a:ext cx="48548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dirty="0">
                <a:latin typeface="Calibri"/>
                <a:cs typeface="Calibri"/>
              </a:rPr>
              <a:t>D</a:t>
            </a:r>
            <a:r>
              <a:rPr sz="800" spc="-4" dirty="0">
                <a:latin typeface="Calibri"/>
                <a:cs typeface="Calibri"/>
              </a:rPr>
              <a:t>D</a:t>
            </a:r>
            <a:r>
              <a:rPr sz="800" dirty="0">
                <a:latin typeface="Calibri"/>
                <a:cs typeface="Calibri"/>
              </a:rPr>
              <a:t>S </a:t>
            </a:r>
            <a:r>
              <a:rPr sz="800" spc="-4" dirty="0">
                <a:latin typeface="Calibri"/>
                <a:cs typeface="Calibri"/>
              </a:rPr>
              <a:t>ser</a:t>
            </a:r>
            <a:r>
              <a:rPr sz="800" spc="-9" dirty="0">
                <a:latin typeface="Calibri"/>
                <a:cs typeface="Calibri"/>
              </a:rPr>
              <a:t>v</a:t>
            </a:r>
            <a:r>
              <a:rPr sz="800" spc="-4" dirty="0">
                <a:latin typeface="Calibri"/>
                <a:cs typeface="Calibri"/>
              </a:rPr>
              <a:t>er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1240" y="5434990"/>
            <a:ext cx="1362941" cy="549649"/>
          </a:xfrm>
          <a:custGeom>
            <a:avLst/>
            <a:gdLst/>
            <a:ahLst/>
            <a:cxnLst/>
            <a:rect l="l" t="t" r="r" b="b"/>
            <a:pathLst>
              <a:path w="1499235" h="622935">
                <a:moveTo>
                  <a:pt x="0" y="0"/>
                </a:moveTo>
                <a:lnTo>
                  <a:pt x="0" y="622825"/>
                </a:lnTo>
                <a:lnTo>
                  <a:pt x="1499153" y="622825"/>
                </a:lnTo>
                <a:lnTo>
                  <a:pt x="149915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1240" y="5434990"/>
            <a:ext cx="1362941" cy="549649"/>
          </a:xfrm>
          <a:custGeom>
            <a:avLst/>
            <a:gdLst/>
            <a:ahLst/>
            <a:cxnLst/>
            <a:rect l="l" t="t" r="r" b="b"/>
            <a:pathLst>
              <a:path w="1499235" h="622935">
                <a:moveTo>
                  <a:pt x="0" y="0"/>
                </a:moveTo>
                <a:lnTo>
                  <a:pt x="0" y="622825"/>
                </a:lnTo>
                <a:lnTo>
                  <a:pt x="1499153" y="622825"/>
                </a:lnTo>
                <a:lnTo>
                  <a:pt x="149915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31969" y="5482563"/>
            <a:ext cx="1279236" cy="637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5" marR="4559" algn="ctr">
              <a:lnSpc>
                <a:spcPct val="100699"/>
              </a:lnSpc>
            </a:pPr>
            <a:r>
              <a:rPr sz="800" spc="-4" dirty="0">
                <a:latin typeface="Calibri"/>
                <a:cs typeface="Calibri"/>
              </a:rPr>
              <a:t>In</a:t>
            </a:r>
            <a:r>
              <a:rPr sz="800" spc="-9" dirty="0">
                <a:latin typeface="Calibri"/>
                <a:cs typeface="Calibri"/>
              </a:rPr>
              <a:t>t</a:t>
            </a:r>
            <a:r>
              <a:rPr sz="800" dirty="0">
                <a:latin typeface="Calibri"/>
                <a:cs typeface="Calibri"/>
              </a:rPr>
              <a:t>e</a:t>
            </a:r>
            <a:r>
              <a:rPr sz="800" spc="-9" dirty="0">
                <a:latin typeface="Calibri"/>
                <a:cs typeface="Calibri"/>
              </a:rPr>
              <a:t>r</a:t>
            </a:r>
            <a:r>
              <a:rPr sz="800" spc="-4" dirty="0">
                <a:latin typeface="Calibri"/>
                <a:cs typeface="Calibri"/>
              </a:rPr>
              <a:t>a</a:t>
            </a:r>
            <a:r>
              <a:rPr sz="800" spc="-9" dirty="0">
                <a:latin typeface="Calibri"/>
                <a:cs typeface="Calibri"/>
              </a:rPr>
              <a:t>c</a:t>
            </a:r>
            <a:r>
              <a:rPr sz="800" spc="-4" dirty="0">
                <a:latin typeface="Calibri"/>
                <a:cs typeface="Calibri"/>
              </a:rPr>
              <a:t>t</a:t>
            </a:r>
            <a:r>
              <a:rPr sz="800" spc="-9" dirty="0">
                <a:latin typeface="Calibri"/>
                <a:cs typeface="Calibri"/>
              </a:rPr>
              <a:t>iv</a:t>
            </a:r>
            <a:r>
              <a:rPr sz="800" spc="-4" dirty="0">
                <a:latin typeface="Calibri"/>
                <a:cs typeface="Calibri"/>
              </a:rPr>
              <a:t>e</a:t>
            </a:r>
            <a:r>
              <a:rPr sz="800" spc="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Mul</a:t>
            </a:r>
            <a:r>
              <a:rPr sz="800" spc="-4" dirty="0">
                <a:latin typeface="Calibri"/>
                <a:cs typeface="Calibri"/>
              </a:rPr>
              <a:t>t</a:t>
            </a:r>
            <a:r>
              <a:rPr sz="800" spc="-9" dirty="0">
                <a:latin typeface="Calibri"/>
                <a:cs typeface="Calibri"/>
              </a:rPr>
              <a:t>i</a:t>
            </a:r>
            <a:r>
              <a:rPr sz="800" dirty="0">
                <a:latin typeface="Calibri"/>
                <a:cs typeface="Calibri"/>
              </a:rPr>
              <a:t>s</a:t>
            </a:r>
            <a:r>
              <a:rPr sz="800" spc="-9" dirty="0">
                <a:latin typeface="Calibri"/>
                <a:cs typeface="Calibri"/>
              </a:rPr>
              <a:t>enso</a:t>
            </a:r>
            <a:r>
              <a:rPr sz="800" spc="-4" dirty="0">
                <a:latin typeface="Calibri"/>
                <a:cs typeface="Calibri"/>
              </a:rPr>
              <a:t>r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Snow</a:t>
            </a:r>
            <a:r>
              <a:rPr sz="800" spc="-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&amp;</a:t>
            </a:r>
            <a:r>
              <a:rPr sz="800" spc="-4" dirty="0">
                <a:latin typeface="Calibri"/>
                <a:cs typeface="Calibri"/>
              </a:rPr>
              <a:t> Ice Mapping </a:t>
            </a:r>
            <a:r>
              <a:rPr sz="800" spc="-9" dirty="0">
                <a:latin typeface="Calibri"/>
                <a:cs typeface="Calibri"/>
              </a:rPr>
              <a:t>Sy</a:t>
            </a:r>
            <a:r>
              <a:rPr sz="800" dirty="0">
                <a:latin typeface="Calibri"/>
                <a:cs typeface="Calibri"/>
              </a:rPr>
              <a:t>s</a:t>
            </a:r>
            <a:r>
              <a:rPr sz="800" spc="-9" dirty="0">
                <a:latin typeface="Calibri"/>
                <a:cs typeface="Calibri"/>
              </a:rPr>
              <a:t>tem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(</a:t>
            </a:r>
            <a:r>
              <a:rPr sz="800" spc="-4" dirty="0">
                <a:latin typeface="Calibri"/>
                <a:cs typeface="Calibri"/>
              </a:rPr>
              <a:t>I</a:t>
            </a:r>
            <a:r>
              <a:rPr sz="800" spc="-13" dirty="0">
                <a:latin typeface="Calibri"/>
                <a:cs typeface="Calibri"/>
              </a:rPr>
              <a:t>MS</a:t>
            </a:r>
            <a:r>
              <a:rPr sz="800" spc="-4" dirty="0">
                <a:latin typeface="Calibri"/>
                <a:cs typeface="Calibri"/>
              </a:rPr>
              <a:t>) </a:t>
            </a:r>
            <a:r>
              <a:rPr sz="800" spc="-9" dirty="0">
                <a:latin typeface="Calibri"/>
                <a:cs typeface="Calibri"/>
              </a:rPr>
              <a:t>da</a:t>
            </a:r>
            <a:r>
              <a:rPr sz="800" spc="-4" dirty="0">
                <a:latin typeface="Calibri"/>
                <a:cs typeface="Calibri"/>
              </a:rPr>
              <a:t>ta f</a:t>
            </a:r>
            <a:r>
              <a:rPr sz="800" spc="-9" dirty="0">
                <a:latin typeface="Calibri"/>
                <a:cs typeface="Calibri"/>
              </a:rPr>
              <a:t>i</a:t>
            </a:r>
            <a:r>
              <a:rPr sz="800" spc="-4" dirty="0">
                <a:latin typeface="Calibri"/>
                <a:cs typeface="Calibri"/>
              </a:rPr>
              <a:t>le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(</a:t>
            </a:r>
            <a:r>
              <a:rPr sz="800" spc="-4" dirty="0">
                <a:latin typeface="Calibri"/>
                <a:cs typeface="Calibri"/>
              </a:rPr>
              <a:t>2</a:t>
            </a:r>
            <a:r>
              <a:rPr sz="800" spc="-9" dirty="0">
                <a:latin typeface="Calibri"/>
                <a:cs typeface="Calibri"/>
              </a:rPr>
              <a:t>4km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sp</a:t>
            </a:r>
            <a:r>
              <a:rPr sz="800" spc="-9" dirty="0">
                <a:latin typeface="Calibri"/>
                <a:cs typeface="Calibri"/>
              </a:rPr>
              <a:t>a</a:t>
            </a:r>
            <a:r>
              <a:rPr sz="800" spc="-4" dirty="0">
                <a:latin typeface="Calibri"/>
                <a:cs typeface="Calibri"/>
              </a:rPr>
              <a:t>ti</a:t>
            </a:r>
            <a:r>
              <a:rPr sz="800" spc="-9" dirty="0">
                <a:latin typeface="Calibri"/>
                <a:cs typeface="Calibri"/>
              </a:rPr>
              <a:t>a</a:t>
            </a:r>
            <a:r>
              <a:rPr sz="800" dirty="0">
                <a:latin typeface="Calibri"/>
                <a:cs typeface="Calibri"/>
              </a:rPr>
              <a:t>l </a:t>
            </a:r>
            <a:r>
              <a:rPr sz="800" spc="-4" dirty="0">
                <a:latin typeface="Calibri"/>
                <a:cs typeface="Calibri"/>
              </a:rPr>
              <a:t>resolu</a:t>
            </a:r>
            <a:r>
              <a:rPr sz="800" spc="-13" dirty="0">
                <a:latin typeface="Calibri"/>
                <a:cs typeface="Calibri"/>
              </a:rPr>
              <a:t>t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-4" dirty="0">
                <a:latin typeface="Calibri"/>
                <a:cs typeface="Calibri"/>
              </a:rPr>
              <a:t>on) downloaded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once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per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day.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1358" y="4626741"/>
            <a:ext cx="1401618" cy="536762"/>
          </a:xfrm>
          <a:custGeom>
            <a:avLst/>
            <a:gdLst/>
            <a:ahLst/>
            <a:cxnLst/>
            <a:rect l="l" t="t" r="r" b="b"/>
            <a:pathLst>
              <a:path w="1541780" h="608329">
                <a:moveTo>
                  <a:pt x="0" y="0"/>
                </a:moveTo>
                <a:lnTo>
                  <a:pt x="0" y="608246"/>
                </a:lnTo>
                <a:lnTo>
                  <a:pt x="1541269" y="608246"/>
                </a:lnTo>
                <a:lnTo>
                  <a:pt x="154126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1358" y="4626741"/>
            <a:ext cx="1401618" cy="536762"/>
          </a:xfrm>
          <a:custGeom>
            <a:avLst/>
            <a:gdLst/>
            <a:ahLst/>
            <a:cxnLst/>
            <a:rect l="l" t="t" r="r" b="b"/>
            <a:pathLst>
              <a:path w="1541780" h="608329">
                <a:moveTo>
                  <a:pt x="0" y="0"/>
                </a:moveTo>
                <a:lnTo>
                  <a:pt x="0" y="608246"/>
                </a:lnTo>
                <a:lnTo>
                  <a:pt x="1541269" y="608246"/>
                </a:lnTo>
                <a:lnTo>
                  <a:pt x="154126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84664" y="2234871"/>
            <a:ext cx="2310823" cy="1121709"/>
          </a:xfrm>
          <a:custGeom>
            <a:avLst/>
            <a:gdLst/>
            <a:ahLst/>
            <a:cxnLst/>
            <a:rect l="l" t="t" r="r" b="b"/>
            <a:pathLst>
              <a:path w="2541904" h="1271270">
                <a:moveTo>
                  <a:pt x="0" y="0"/>
                </a:moveTo>
                <a:lnTo>
                  <a:pt x="2541515" y="12707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73781" y="3324683"/>
            <a:ext cx="99868" cy="69476"/>
          </a:xfrm>
          <a:custGeom>
            <a:avLst/>
            <a:gdLst/>
            <a:ahLst/>
            <a:cxnLst/>
            <a:rect l="l" t="t" r="r" b="b"/>
            <a:pathLst>
              <a:path w="109854" h="78739">
                <a:moveTo>
                  <a:pt x="109338" y="78561"/>
                </a:moveTo>
                <a:lnTo>
                  <a:pt x="30776" y="0"/>
                </a:lnTo>
                <a:lnTo>
                  <a:pt x="0" y="63173"/>
                </a:lnTo>
                <a:lnTo>
                  <a:pt x="109338" y="785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79386" y="2676513"/>
            <a:ext cx="398895" cy="275665"/>
          </a:xfrm>
          <a:custGeom>
            <a:avLst/>
            <a:gdLst/>
            <a:ahLst/>
            <a:cxnLst/>
            <a:rect l="l" t="t" r="r" b="b"/>
            <a:pathLst>
              <a:path w="438784" h="312419">
                <a:moveTo>
                  <a:pt x="438164" y="188710"/>
                </a:moveTo>
                <a:lnTo>
                  <a:pt x="60743" y="0"/>
                </a:lnTo>
                <a:lnTo>
                  <a:pt x="0" y="123107"/>
                </a:lnTo>
                <a:lnTo>
                  <a:pt x="377420" y="311817"/>
                </a:lnTo>
                <a:lnTo>
                  <a:pt x="438164" y="1887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65582" y="1801803"/>
            <a:ext cx="1933286" cy="987799"/>
          </a:xfrm>
          <a:custGeom>
            <a:avLst/>
            <a:gdLst/>
            <a:ahLst/>
            <a:cxnLst/>
            <a:rect l="l" t="t" r="r" b="b"/>
            <a:pathLst>
              <a:path w="2126615" h="1119505">
                <a:moveTo>
                  <a:pt x="0" y="1119303"/>
                </a:moveTo>
                <a:lnTo>
                  <a:pt x="2126028" y="0"/>
                </a:lnTo>
              </a:path>
            </a:pathLst>
          </a:custGeom>
          <a:ln w="9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72565" y="1754638"/>
            <a:ext cx="118341" cy="84044"/>
          </a:xfrm>
          <a:custGeom>
            <a:avLst/>
            <a:gdLst/>
            <a:ahLst/>
            <a:cxnLst/>
            <a:rect l="l" t="t" r="r" b="b"/>
            <a:pathLst>
              <a:path w="130175" h="95250">
                <a:moveTo>
                  <a:pt x="129586" y="0"/>
                </a:moveTo>
                <a:lnTo>
                  <a:pt x="0" y="21867"/>
                </a:lnTo>
                <a:lnTo>
                  <a:pt x="38875" y="94760"/>
                </a:lnTo>
                <a:lnTo>
                  <a:pt x="129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67998" y="1997612"/>
            <a:ext cx="619414" cy="548528"/>
          </a:xfrm>
          <a:custGeom>
            <a:avLst/>
            <a:gdLst/>
            <a:ahLst/>
            <a:cxnLst/>
            <a:rect l="l" t="t" r="r" b="b"/>
            <a:pathLst>
              <a:path w="681354" h="621664">
                <a:moveTo>
                  <a:pt x="681139" y="363652"/>
                </a:moveTo>
                <a:lnTo>
                  <a:pt x="489189" y="0"/>
                </a:lnTo>
                <a:lnTo>
                  <a:pt x="0" y="257553"/>
                </a:lnTo>
                <a:lnTo>
                  <a:pt x="191950" y="621205"/>
                </a:lnTo>
                <a:lnTo>
                  <a:pt x="681139" y="363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23599" y="1680318"/>
            <a:ext cx="0" cy="4032437"/>
          </a:xfrm>
          <a:custGeom>
            <a:avLst/>
            <a:gdLst/>
            <a:ahLst/>
            <a:cxnLst/>
            <a:rect l="l" t="t" r="r" b="b"/>
            <a:pathLst>
              <a:path h="4570095">
                <a:moveTo>
                  <a:pt x="0" y="0"/>
                </a:moveTo>
                <a:lnTo>
                  <a:pt x="0" y="45695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34374" y="1680315"/>
            <a:ext cx="101600" cy="0"/>
          </a:xfrm>
          <a:custGeom>
            <a:avLst/>
            <a:gdLst/>
            <a:ahLst/>
            <a:cxnLst/>
            <a:rect l="l" t="t" r="r" b="b"/>
            <a:pathLst>
              <a:path w="111760">
                <a:moveTo>
                  <a:pt x="111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27883" y="1649588"/>
            <a:ext cx="95827" cy="62193"/>
          </a:xfrm>
          <a:custGeom>
            <a:avLst/>
            <a:gdLst/>
            <a:ahLst/>
            <a:cxnLst/>
            <a:rect l="l" t="t" r="r" b="b"/>
            <a:pathLst>
              <a:path w="105410" h="70484">
                <a:moveTo>
                  <a:pt x="105289" y="34826"/>
                </a:moveTo>
                <a:lnTo>
                  <a:pt x="0" y="0"/>
                </a:lnTo>
                <a:lnTo>
                  <a:pt x="0" y="70462"/>
                </a:lnTo>
                <a:lnTo>
                  <a:pt x="105289" y="34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69349" y="3798176"/>
            <a:ext cx="13525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5" marR="4559" indent="570" algn="ctr"/>
            <a:r>
              <a:rPr sz="800" spc="-4" dirty="0">
                <a:latin typeface="Calibri"/>
                <a:cs typeface="Calibri"/>
              </a:rPr>
              <a:t>V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-4" dirty="0">
                <a:latin typeface="Calibri"/>
                <a:cs typeface="Calibri"/>
              </a:rPr>
              <a:t>sib</a:t>
            </a:r>
            <a:r>
              <a:rPr sz="800" dirty="0">
                <a:latin typeface="Calibri"/>
                <a:cs typeface="Calibri"/>
              </a:rPr>
              <a:t>l</a:t>
            </a:r>
            <a:r>
              <a:rPr sz="800" spc="-4" dirty="0">
                <a:latin typeface="Calibri"/>
                <a:cs typeface="Calibri"/>
              </a:rPr>
              <a:t>e Inf</a:t>
            </a:r>
            <a:r>
              <a:rPr sz="800" spc="4" dirty="0">
                <a:latin typeface="Calibri"/>
                <a:cs typeface="Calibri"/>
              </a:rPr>
              <a:t>r</a:t>
            </a:r>
            <a:r>
              <a:rPr sz="800" spc="-9" dirty="0">
                <a:latin typeface="Calibri"/>
                <a:cs typeface="Calibri"/>
              </a:rPr>
              <a:t>ar</a:t>
            </a:r>
            <a:r>
              <a:rPr sz="800" dirty="0">
                <a:latin typeface="Calibri"/>
                <a:cs typeface="Calibri"/>
              </a:rPr>
              <a:t>ed</a:t>
            </a:r>
            <a:r>
              <a:rPr sz="800" spc="-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Ima</a:t>
            </a:r>
            <a:r>
              <a:rPr sz="800" spc="-4" dirty="0">
                <a:latin typeface="Calibri"/>
                <a:cs typeface="Calibri"/>
              </a:rPr>
              <a:t>ging Rad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-9" dirty="0">
                <a:latin typeface="Calibri"/>
                <a:cs typeface="Calibri"/>
              </a:rPr>
              <a:t>omete</a:t>
            </a:r>
            <a:r>
              <a:rPr sz="800" spc="-4" dirty="0">
                <a:latin typeface="Calibri"/>
                <a:cs typeface="Calibri"/>
              </a:rPr>
              <a:t>r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Su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-9" dirty="0">
                <a:latin typeface="Calibri"/>
                <a:cs typeface="Calibri"/>
              </a:rPr>
              <a:t>t</a:t>
            </a:r>
            <a:r>
              <a:rPr sz="800" spc="-4" dirty="0">
                <a:latin typeface="Calibri"/>
                <a:cs typeface="Calibri"/>
              </a:rPr>
              <a:t>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(VIIRS</a:t>
            </a:r>
            <a:r>
              <a:rPr sz="800" dirty="0">
                <a:latin typeface="Calibri"/>
                <a:cs typeface="Calibri"/>
              </a:rPr>
              <a:t>) </a:t>
            </a:r>
            <a:r>
              <a:rPr sz="800" spc="-4" dirty="0">
                <a:latin typeface="Calibri"/>
                <a:cs typeface="Calibri"/>
              </a:rPr>
              <a:t>Gl</a:t>
            </a:r>
            <a:r>
              <a:rPr sz="800" dirty="0">
                <a:latin typeface="Calibri"/>
                <a:cs typeface="Calibri"/>
              </a:rPr>
              <a:t>o</a:t>
            </a:r>
            <a:r>
              <a:rPr sz="800" spc="-4" dirty="0">
                <a:latin typeface="Calibri"/>
                <a:cs typeface="Calibri"/>
              </a:rPr>
              <a:t>bal Ref</a:t>
            </a:r>
            <a:r>
              <a:rPr sz="800" dirty="0">
                <a:latin typeface="Calibri"/>
                <a:cs typeface="Calibri"/>
              </a:rPr>
              <a:t>l</a:t>
            </a:r>
            <a:r>
              <a:rPr sz="800" spc="-4" dirty="0">
                <a:latin typeface="Calibri"/>
                <a:cs typeface="Calibri"/>
              </a:rPr>
              <a:t>ecta</a:t>
            </a:r>
            <a:r>
              <a:rPr sz="800" spc="-9" dirty="0">
                <a:latin typeface="Calibri"/>
                <a:cs typeface="Calibri"/>
              </a:rPr>
              <a:t>nc</a:t>
            </a:r>
            <a:r>
              <a:rPr sz="800" spc="-4" dirty="0">
                <a:latin typeface="Calibri"/>
                <a:cs typeface="Calibri"/>
              </a:rPr>
              <a:t>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Granules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0459" y="3488025"/>
            <a:ext cx="95480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spc="-4" dirty="0">
                <a:latin typeface="Calibri"/>
                <a:cs typeface="Calibri"/>
              </a:rPr>
              <a:t>gsrdev/gsrpro</a:t>
            </a:r>
            <a:r>
              <a:rPr sz="800" dirty="0">
                <a:latin typeface="Calibri"/>
                <a:cs typeface="Calibri"/>
              </a:rPr>
              <a:t>d </a:t>
            </a:r>
            <a:r>
              <a:rPr sz="800" spc="-9" dirty="0">
                <a:latin typeface="Calibri"/>
                <a:cs typeface="Calibri"/>
              </a:rPr>
              <a:t>server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23308" y="1418812"/>
            <a:ext cx="573232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00" b="1" spc="-13" dirty="0">
                <a:latin typeface="Calibri"/>
                <a:cs typeface="Calibri"/>
              </a:rPr>
              <a:t>GE</a:t>
            </a:r>
            <a:r>
              <a:rPr sz="1300" b="1" spc="-9" dirty="0">
                <a:latin typeface="Calibri"/>
                <a:cs typeface="Calibri"/>
              </a:rPr>
              <a:t>T-D</a:t>
            </a:r>
            <a:endParaRPr sz="1300" dirty="0">
              <a:latin typeface="Calibri"/>
              <a:cs typeface="Calibri"/>
            </a:endParaRPr>
          </a:p>
          <a:p>
            <a:pPr algn="ctr">
              <a:spcBef>
                <a:spcPts val="13"/>
              </a:spcBef>
            </a:pPr>
            <a:r>
              <a:rPr sz="1100" spc="-9" dirty="0">
                <a:latin typeface="Calibri"/>
                <a:cs typeface="Calibri"/>
              </a:rPr>
              <a:t>GSRPROD</a:t>
            </a:r>
            <a:endParaRPr sz="1100" dirty="0">
              <a:latin typeface="Calibri"/>
              <a:cs typeface="Calibri"/>
            </a:endParaRPr>
          </a:p>
          <a:p>
            <a:pPr algn="ctr">
              <a:spcBef>
                <a:spcPts val="857"/>
              </a:spcBef>
            </a:pPr>
            <a:r>
              <a:rPr sz="1100" spc="-13" dirty="0">
                <a:latin typeface="Calibri"/>
                <a:cs typeface="Calibri"/>
              </a:rPr>
              <a:t>Linux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13095" y="3969997"/>
            <a:ext cx="1193800" cy="307777"/>
          </a:xfrm>
          <a:prstGeom prst="rect">
            <a:avLst/>
          </a:prstGeom>
          <a:solidFill>
            <a:srgbClr val="AD79FB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68"/>
              </a:lnSpc>
            </a:pPr>
            <a:r>
              <a:rPr sz="900" spc="-4" dirty="0">
                <a:latin typeface="Calibri"/>
                <a:cs typeface="Calibri"/>
              </a:rPr>
              <a:t>C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epo</a:t>
            </a:r>
            <a:r>
              <a:rPr sz="900" dirty="0">
                <a:latin typeface="Calibri"/>
                <a:cs typeface="Calibri"/>
              </a:rPr>
              <a:t>s</a:t>
            </a:r>
            <a:r>
              <a:rPr sz="900" spc="-4" dirty="0">
                <a:latin typeface="Calibri"/>
                <a:cs typeface="Calibri"/>
              </a:rPr>
              <a:t>itory</a:t>
            </a:r>
            <a:endParaRPr sz="900" dirty="0">
              <a:latin typeface="Calibri"/>
              <a:cs typeface="Calibri"/>
            </a:endParaRPr>
          </a:p>
          <a:p>
            <a:pPr algn="ctr">
              <a:lnSpc>
                <a:spcPts val="1283"/>
              </a:lnSpc>
            </a:pPr>
            <a:r>
              <a:rPr sz="1100" spc="-9" dirty="0">
                <a:latin typeface="Calibri"/>
                <a:cs typeface="Calibri"/>
              </a:rPr>
              <a:t>Linux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00580" y="2785852"/>
            <a:ext cx="1218623" cy="461665"/>
          </a:xfrm>
          <a:prstGeom prst="rect">
            <a:avLst/>
          </a:prstGeom>
          <a:solidFill>
            <a:srgbClr val="AD79FB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9" dirty="0">
                <a:latin typeface="Calibri"/>
                <a:cs typeface="Calibri"/>
              </a:rPr>
              <a:t>GE</a:t>
            </a:r>
            <a:r>
              <a:rPr sz="1100" spc="-13" dirty="0">
                <a:latin typeface="Calibri"/>
                <a:cs typeface="Calibri"/>
              </a:rPr>
              <a:t>T</a:t>
            </a:r>
            <a:r>
              <a:rPr sz="1100" spc="-9" dirty="0">
                <a:latin typeface="Calibri"/>
                <a:cs typeface="Calibri"/>
              </a:rPr>
              <a:t>-D</a:t>
            </a:r>
            <a:endParaRPr sz="1100" dirty="0">
              <a:latin typeface="Calibri"/>
              <a:cs typeface="Calibri"/>
            </a:endParaRPr>
          </a:p>
          <a:p>
            <a:pPr algn="ctr">
              <a:spcBef>
                <a:spcPts val="18"/>
              </a:spcBef>
            </a:pPr>
            <a:r>
              <a:rPr sz="900" spc="-4" dirty="0">
                <a:latin typeface="Arial"/>
                <a:cs typeface="Arial"/>
              </a:rPr>
              <a:t>GSRDEV</a:t>
            </a:r>
            <a:endParaRPr sz="900" dirty="0">
              <a:latin typeface="Arial"/>
              <a:cs typeface="Arial"/>
            </a:endParaRPr>
          </a:p>
          <a:p>
            <a:pPr algn="ctr">
              <a:spcBef>
                <a:spcPts val="4"/>
              </a:spcBef>
            </a:pPr>
            <a:r>
              <a:rPr sz="900" spc="-4" dirty="0">
                <a:latin typeface="Calibri"/>
                <a:cs typeface="Calibri"/>
              </a:rPr>
              <a:t>Linux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90370" y="1194367"/>
            <a:ext cx="1610013" cy="615553"/>
          </a:xfrm>
          <a:prstGeom prst="rect">
            <a:avLst/>
          </a:prstGeom>
          <a:solidFill>
            <a:srgbClr val="FFC000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5633">
              <a:tabLst>
                <a:tab pos="278053" algn="l"/>
              </a:tabLst>
            </a:pPr>
            <a:r>
              <a:rPr lang="en-US" sz="800" spc="-4" dirty="0" smtClean="0">
                <a:latin typeface="Calibri"/>
                <a:cs typeface="Calibri"/>
              </a:rPr>
              <a:t>- </a:t>
            </a:r>
            <a:r>
              <a:rPr sz="800" spc="-4" dirty="0" smtClean="0">
                <a:latin typeface="Calibri"/>
                <a:cs typeface="Calibri"/>
              </a:rPr>
              <a:t>Dai</a:t>
            </a:r>
            <a:r>
              <a:rPr sz="800" dirty="0" smtClean="0">
                <a:latin typeface="Calibri"/>
                <a:cs typeface="Calibri"/>
              </a:rPr>
              <a:t>l</a:t>
            </a:r>
            <a:r>
              <a:rPr sz="800" spc="-4" dirty="0" smtClean="0">
                <a:latin typeface="Calibri"/>
                <a:cs typeface="Calibri"/>
              </a:rPr>
              <a:t>y </a:t>
            </a:r>
            <a:r>
              <a:rPr sz="800" spc="-4" dirty="0">
                <a:latin typeface="Calibri"/>
                <a:cs typeface="Calibri"/>
              </a:rPr>
              <a:t>ET</a:t>
            </a:r>
            <a:endParaRPr sz="800" dirty="0">
              <a:latin typeface="Calibri"/>
              <a:cs typeface="Calibri"/>
            </a:endParaRPr>
          </a:p>
          <a:p>
            <a:pPr marL="225633"/>
            <a:r>
              <a:rPr sz="800" spc="-4" dirty="0">
                <a:latin typeface="Calibri"/>
                <a:cs typeface="Calibri"/>
              </a:rPr>
              <a:t>- 2</a:t>
            </a:r>
            <a:r>
              <a:rPr sz="800" spc="-9" dirty="0">
                <a:latin typeface="Calibri"/>
                <a:cs typeface="Calibri"/>
              </a:rPr>
              <a:t>,4</a:t>
            </a:r>
            <a:r>
              <a:rPr sz="800" dirty="0">
                <a:latin typeface="Calibri"/>
                <a:cs typeface="Calibri"/>
              </a:rPr>
              <a:t>,</a:t>
            </a:r>
            <a:r>
              <a:rPr sz="800" spc="-9" dirty="0">
                <a:latin typeface="Calibri"/>
                <a:cs typeface="Calibri"/>
              </a:rPr>
              <a:t>8,</a:t>
            </a:r>
            <a:r>
              <a:rPr sz="800" spc="-4" dirty="0">
                <a:latin typeface="Calibri"/>
                <a:cs typeface="Calibri"/>
              </a:rPr>
              <a:t>1</a:t>
            </a:r>
            <a:r>
              <a:rPr sz="800" spc="-9" dirty="0">
                <a:latin typeface="Calibri"/>
                <a:cs typeface="Calibri"/>
              </a:rPr>
              <a:t>2-w</a:t>
            </a:r>
            <a:r>
              <a:rPr sz="800" dirty="0">
                <a:latin typeface="Calibri"/>
                <a:cs typeface="Calibri"/>
              </a:rPr>
              <a:t>e</a:t>
            </a:r>
            <a:r>
              <a:rPr sz="800" spc="-9" dirty="0">
                <a:latin typeface="Calibri"/>
                <a:cs typeface="Calibri"/>
              </a:rPr>
              <a:t>e</a:t>
            </a:r>
            <a:r>
              <a:rPr sz="800" spc="-4" dirty="0">
                <a:latin typeface="Calibri"/>
                <a:cs typeface="Calibri"/>
              </a:rPr>
              <a:t>k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ESI</a:t>
            </a:r>
            <a:endParaRPr sz="800" dirty="0">
              <a:latin typeface="Calibri"/>
              <a:cs typeface="Calibri"/>
            </a:endParaRPr>
          </a:p>
          <a:p>
            <a:pPr marL="225633" marR="285460">
              <a:tabLst>
                <a:tab pos="278053" algn="l"/>
              </a:tabLst>
            </a:pPr>
            <a:r>
              <a:rPr lang="en-US" sz="800" spc="-4" dirty="0" smtClean="0">
                <a:latin typeface="Calibri"/>
                <a:cs typeface="Calibri"/>
              </a:rPr>
              <a:t>- </a:t>
            </a:r>
            <a:r>
              <a:rPr sz="800" spc="-4" dirty="0" smtClean="0">
                <a:latin typeface="Calibri"/>
                <a:cs typeface="Calibri"/>
              </a:rPr>
              <a:t>Daily </a:t>
            </a:r>
            <a:r>
              <a:rPr sz="800" spc="-4" dirty="0">
                <a:latin typeface="Calibri"/>
                <a:cs typeface="Calibri"/>
              </a:rPr>
              <a:t>radiances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an</a:t>
            </a:r>
            <a:r>
              <a:rPr sz="800" spc="-4" dirty="0">
                <a:latin typeface="Calibri"/>
                <a:cs typeface="Calibri"/>
              </a:rPr>
              <a:t>d</a:t>
            </a:r>
            <a:r>
              <a:rPr sz="800" spc="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f</a:t>
            </a:r>
            <a:r>
              <a:rPr sz="800" dirty="0">
                <a:latin typeface="Calibri"/>
                <a:cs typeface="Calibri"/>
              </a:rPr>
              <a:t>l</a:t>
            </a:r>
            <a:r>
              <a:rPr sz="800" spc="-4" dirty="0">
                <a:latin typeface="Calibri"/>
                <a:cs typeface="Calibri"/>
              </a:rPr>
              <a:t>u</a:t>
            </a:r>
            <a:r>
              <a:rPr sz="800" spc="-9" dirty="0">
                <a:latin typeface="Calibri"/>
                <a:cs typeface="Calibri"/>
              </a:rPr>
              <a:t>x</a:t>
            </a:r>
            <a:r>
              <a:rPr sz="800" dirty="0">
                <a:latin typeface="Calibri"/>
                <a:cs typeface="Calibri"/>
              </a:rPr>
              <a:t>e</a:t>
            </a:r>
            <a:r>
              <a:rPr sz="800" spc="-4" dirty="0">
                <a:latin typeface="Calibri"/>
                <a:cs typeface="Calibri"/>
              </a:rPr>
              <a:t>s </a:t>
            </a:r>
            <a:r>
              <a:rPr lang="en-US" sz="800" spc="-4" dirty="0" smtClean="0">
                <a:latin typeface="Calibri"/>
                <a:cs typeface="Calibri"/>
              </a:rPr>
              <a:t>    </a:t>
            </a:r>
            <a:r>
              <a:rPr sz="800" spc="-4" dirty="0" smtClean="0">
                <a:latin typeface="Calibri"/>
                <a:cs typeface="Calibri"/>
              </a:rPr>
              <a:t>(</a:t>
            </a:r>
            <a:r>
              <a:rPr sz="800" spc="-4" dirty="0">
                <a:latin typeface="Calibri"/>
                <a:cs typeface="Calibri"/>
              </a:rPr>
              <a:t>nc,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grip2,png)</a:t>
            </a:r>
            <a:endParaRPr sz="800" dirty="0">
              <a:latin typeface="Calibri"/>
              <a:cs typeface="Calibri"/>
            </a:endParaRPr>
          </a:p>
          <a:p>
            <a:pPr marL="243298"/>
            <a:r>
              <a:rPr sz="800" b="1" spc="-9" dirty="0">
                <a:latin typeface="Calibri"/>
                <a:cs typeface="Calibri"/>
              </a:rPr>
              <a:t>P</a:t>
            </a:r>
            <a:r>
              <a:rPr sz="800" b="1" spc="-4" dirty="0">
                <a:latin typeface="Calibri"/>
                <a:cs typeface="Calibri"/>
              </a:rPr>
              <a:t>roduct </a:t>
            </a:r>
            <a:r>
              <a:rPr sz="800" b="1" spc="-9" dirty="0">
                <a:latin typeface="Calibri"/>
                <a:cs typeface="Calibri"/>
              </a:rPr>
              <a:t>Dist</a:t>
            </a:r>
            <a:r>
              <a:rPr sz="800" b="1" dirty="0">
                <a:latin typeface="Calibri"/>
                <a:cs typeface="Calibri"/>
              </a:rPr>
              <a:t>r</a:t>
            </a:r>
            <a:r>
              <a:rPr sz="800" b="1" spc="-9" dirty="0">
                <a:latin typeface="Calibri"/>
                <a:cs typeface="Calibri"/>
              </a:rPr>
              <a:t>i</a:t>
            </a:r>
            <a:r>
              <a:rPr sz="800" b="1" spc="-4" dirty="0">
                <a:latin typeface="Calibri"/>
                <a:cs typeface="Calibri"/>
              </a:rPr>
              <a:t>b</a:t>
            </a:r>
            <a:r>
              <a:rPr sz="800" b="1" spc="-9" dirty="0">
                <a:latin typeface="Calibri"/>
                <a:cs typeface="Calibri"/>
              </a:rPr>
              <a:t>u</a:t>
            </a:r>
            <a:r>
              <a:rPr sz="800" b="1" spc="-4" dirty="0">
                <a:latin typeface="Calibri"/>
                <a:cs typeface="Calibri"/>
              </a:rPr>
              <a:t>tion Ser</a:t>
            </a:r>
            <a:r>
              <a:rPr sz="800" b="1" spc="-9" dirty="0">
                <a:latin typeface="Calibri"/>
                <a:cs typeface="Calibri"/>
              </a:rPr>
              <a:t>ver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698003" y="3403293"/>
            <a:ext cx="1169555" cy="441788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4808" marR="46721" indent="-157829">
              <a:lnSpc>
                <a:spcPct val="99300"/>
              </a:lnSpc>
            </a:pPr>
            <a:r>
              <a:rPr sz="900" spc="-4" dirty="0">
                <a:latin typeface="Calibri"/>
                <a:cs typeface="Calibri"/>
              </a:rPr>
              <a:t>Moni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-4" dirty="0">
                <a:latin typeface="Calibri"/>
                <a:cs typeface="Calibri"/>
              </a:rPr>
              <a:t>rin</a:t>
            </a:r>
            <a:r>
              <a:rPr sz="900" dirty="0">
                <a:latin typeface="Calibri"/>
                <a:cs typeface="Calibri"/>
              </a:rPr>
              <a:t>g</a:t>
            </a:r>
            <a:r>
              <a:rPr sz="900" spc="-4" dirty="0">
                <a:latin typeface="Calibri"/>
                <a:cs typeface="Calibri"/>
              </a:rPr>
              <a:t> st</a:t>
            </a:r>
            <a:r>
              <a:rPr sz="900" spc="4" dirty="0">
                <a:latin typeface="Calibri"/>
                <a:cs typeface="Calibri"/>
              </a:rPr>
              <a:t>a</a:t>
            </a:r>
            <a:r>
              <a:rPr sz="900" spc="-4" dirty="0">
                <a:latin typeface="Calibri"/>
                <a:cs typeface="Calibri"/>
              </a:rPr>
              <a:t>tu</a:t>
            </a:r>
            <a:r>
              <a:rPr sz="900" dirty="0">
                <a:latin typeface="Calibri"/>
                <a:cs typeface="Calibri"/>
              </a:rPr>
              <a:t>s </a:t>
            </a:r>
            <a:r>
              <a:rPr sz="900" spc="-4" dirty="0">
                <a:latin typeface="Calibri"/>
                <a:cs typeface="Calibri"/>
              </a:rPr>
              <a:t>files </a:t>
            </a:r>
            <a:r>
              <a:rPr sz="900" dirty="0">
                <a:latin typeface="Calibri"/>
                <a:cs typeface="Calibri"/>
              </a:rPr>
              <a:t>PNG</a:t>
            </a:r>
            <a:r>
              <a:rPr sz="900" spc="-4" dirty="0">
                <a:latin typeface="Calibri"/>
                <a:cs typeface="Calibri"/>
              </a:rPr>
              <a:t> imag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" dirty="0">
                <a:latin typeface="Calibri"/>
                <a:cs typeface="Calibri"/>
              </a:rPr>
              <a:t>f</a:t>
            </a:r>
            <a:r>
              <a:rPr sz="900" spc="-4" dirty="0">
                <a:latin typeface="Calibri"/>
                <a:cs typeface="Calibri"/>
              </a:rPr>
              <a:t>iles </a:t>
            </a:r>
            <a:r>
              <a:rPr sz="1100" spc="-13" dirty="0">
                <a:latin typeface="Calibri"/>
                <a:cs typeface="Calibri"/>
              </a:rPr>
              <a:t>We</a:t>
            </a:r>
            <a:r>
              <a:rPr sz="1100" spc="-9" dirty="0">
                <a:latin typeface="Calibri"/>
                <a:cs typeface="Calibri"/>
              </a:rPr>
              <a:t>b</a:t>
            </a:r>
            <a:r>
              <a:rPr sz="1100" spc="4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S</a:t>
            </a:r>
            <a:r>
              <a:rPr sz="1100" spc="-9" dirty="0">
                <a:latin typeface="Calibri"/>
                <a:cs typeface="Calibri"/>
              </a:rPr>
              <a:t>erver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513537" y="1326266"/>
            <a:ext cx="44738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18"/>
            <a:r>
              <a:rPr sz="800" dirty="0">
                <a:latin typeface="Calibri"/>
                <a:cs typeface="Calibri"/>
              </a:rPr>
              <a:t>F</a:t>
            </a:r>
            <a:r>
              <a:rPr sz="800" spc="-4" dirty="0">
                <a:latin typeface="Calibri"/>
                <a:cs typeface="Calibri"/>
              </a:rPr>
              <a:t>TP</a:t>
            </a:r>
            <a:r>
              <a:rPr sz="800" dirty="0">
                <a:latin typeface="Calibri"/>
                <a:cs typeface="Calibri"/>
              </a:rPr>
              <a:t> Push</a:t>
            </a:r>
          </a:p>
          <a:p>
            <a:pPr marL="11396">
              <a:spcBef>
                <a:spcPts val="4"/>
              </a:spcBef>
            </a:pPr>
            <a:r>
              <a:rPr sz="800" dirty="0">
                <a:latin typeface="Calibri"/>
                <a:cs typeface="Calibri"/>
              </a:rPr>
              <a:t>/S</a:t>
            </a:r>
            <a:r>
              <a:rPr sz="800" spc="-4" dirty="0">
                <a:latin typeface="Calibri"/>
                <a:cs typeface="Calibri"/>
              </a:rPr>
              <a:t>CP</a:t>
            </a:r>
            <a:r>
              <a:rPr sz="800" dirty="0">
                <a:latin typeface="Calibri"/>
                <a:cs typeface="Calibri"/>
              </a:rPr>
              <a:t> Push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706836" y="6341858"/>
            <a:ext cx="2326409" cy="387286"/>
          </a:xfrm>
          <a:prstGeom prst="rect">
            <a:avLst/>
          </a:prstGeom>
          <a:ln w="1522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969"/>
              </a:lnSpc>
            </a:pPr>
            <a:r>
              <a:rPr sz="800" dirty="0">
                <a:latin typeface="Calibri"/>
                <a:cs typeface="Calibri"/>
              </a:rPr>
              <a:t>O</a:t>
            </a:r>
            <a:r>
              <a:rPr sz="800" spc="-9" dirty="0">
                <a:latin typeface="Calibri"/>
                <a:cs typeface="Calibri"/>
              </a:rPr>
              <a:t>SPO</a:t>
            </a:r>
            <a:r>
              <a:rPr sz="800" spc="-4" dirty="0">
                <a:latin typeface="Calibri"/>
                <a:cs typeface="Calibri"/>
              </a:rPr>
              <a:t>/ESPC-ATMO</a:t>
            </a:r>
            <a:r>
              <a:rPr sz="800" spc="4" dirty="0">
                <a:latin typeface="Calibri"/>
                <a:cs typeface="Calibri"/>
              </a:rPr>
              <a:t>-</a:t>
            </a:r>
            <a:r>
              <a:rPr sz="800" spc="-9" dirty="0">
                <a:latin typeface="Calibri"/>
                <a:cs typeface="Calibri"/>
              </a:rPr>
              <a:t>G</a:t>
            </a:r>
            <a:r>
              <a:rPr sz="800" spc="-4" dirty="0">
                <a:latin typeface="Calibri"/>
                <a:cs typeface="Calibri"/>
              </a:rPr>
              <a:t>ET-D31-01-V1.7</a:t>
            </a:r>
            <a:endParaRPr sz="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800" spc="-4" dirty="0">
                <a:latin typeface="Calibri"/>
                <a:cs typeface="Calibri"/>
              </a:rPr>
              <a:t>Basel</a:t>
            </a:r>
            <a:r>
              <a:rPr sz="800" dirty="0">
                <a:latin typeface="Calibri"/>
                <a:cs typeface="Calibri"/>
              </a:rPr>
              <a:t>i</a:t>
            </a:r>
            <a:r>
              <a:rPr sz="800" spc="-9" dirty="0">
                <a:latin typeface="Calibri"/>
                <a:cs typeface="Calibri"/>
              </a:rPr>
              <a:t>n</a:t>
            </a:r>
            <a:r>
              <a:rPr sz="800" spc="-4" dirty="0">
                <a:latin typeface="Calibri"/>
                <a:cs typeface="Calibri"/>
              </a:rPr>
              <a:t>e </a:t>
            </a:r>
            <a:r>
              <a:rPr sz="800" dirty="0">
                <a:latin typeface="Calibri"/>
                <a:cs typeface="Calibri"/>
              </a:rPr>
              <a:t>D</a:t>
            </a:r>
            <a:r>
              <a:rPr sz="800" spc="-4" dirty="0">
                <a:latin typeface="Calibri"/>
                <a:cs typeface="Calibri"/>
              </a:rPr>
              <a:t>a</a:t>
            </a:r>
            <a:r>
              <a:rPr sz="800" dirty="0">
                <a:latin typeface="Calibri"/>
                <a:cs typeface="Calibri"/>
              </a:rPr>
              <a:t>t</a:t>
            </a:r>
            <a:r>
              <a:rPr sz="800" spc="-9" dirty="0">
                <a:latin typeface="Calibri"/>
                <a:cs typeface="Calibri"/>
              </a:rPr>
              <a:t>e</a:t>
            </a:r>
            <a:r>
              <a:rPr sz="800" spc="-4" dirty="0">
                <a:latin typeface="Calibri"/>
                <a:cs typeface="Calibri"/>
              </a:rPr>
              <a:t>: </a:t>
            </a:r>
            <a:r>
              <a:rPr sz="800" spc="-9" dirty="0">
                <a:latin typeface="Calibri"/>
                <a:cs typeface="Calibri"/>
              </a:rPr>
              <a:t>A</a:t>
            </a:r>
            <a:r>
              <a:rPr sz="800" spc="-4" dirty="0">
                <a:latin typeface="Calibri"/>
                <a:cs typeface="Calibri"/>
              </a:rPr>
              <a:t>ug</a:t>
            </a:r>
            <a:r>
              <a:rPr sz="800" spc="4" dirty="0">
                <a:latin typeface="Calibri"/>
                <a:cs typeface="Calibri"/>
              </a:rPr>
              <a:t>u</a:t>
            </a:r>
            <a:r>
              <a:rPr sz="800" spc="-4" dirty="0">
                <a:latin typeface="Calibri"/>
                <a:cs typeface="Calibri"/>
              </a:rPr>
              <a:t>s</a:t>
            </a:r>
            <a:r>
              <a:rPr sz="800" dirty="0">
                <a:latin typeface="Calibri"/>
                <a:cs typeface="Calibri"/>
              </a:rPr>
              <a:t>t</a:t>
            </a:r>
            <a:r>
              <a:rPr sz="800" spc="-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1</a:t>
            </a:r>
            <a:r>
              <a:rPr sz="800" spc="-4" dirty="0">
                <a:latin typeface="Calibri"/>
                <a:cs typeface="Calibri"/>
              </a:rPr>
              <a:t>1, </a:t>
            </a:r>
            <a:r>
              <a:rPr sz="800" spc="-9" dirty="0">
                <a:latin typeface="Calibri"/>
                <a:cs typeface="Calibri"/>
              </a:rPr>
              <a:t>2</a:t>
            </a:r>
            <a:r>
              <a:rPr sz="800" spc="-4" dirty="0">
                <a:latin typeface="Calibri"/>
                <a:cs typeface="Calibri"/>
              </a:rPr>
              <a:t>0</a:t>
            </a:r>
            <a:r>
              <a:rPr sz="800" spc="-9" dirty="0">
                <a:latin typeface="Calibri"/>
                <a:cs typeface="Calibri"/>
              </a:rPr>
              <a:t>11</a:t>
            </a:r>
            <a:endParaRPr sz="800" dirty="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800" spc="-4" dirty="0">
                <a:latin typeface="Calibri"/>
                <a:cs typeface="Calibri"/>
              </a:rPr>
              <a:t>R</a:t>
            </a:r>
            <a:r>
              <a:rPr sz="800" spc="-9" dirty="0">
                <a:latin typeface="Calibri"/>
                <a:cs typeface="Calibri"/>
              </a:rPr>
              <a:t>e</a:t>
            </a:r>
            <a:r>
              <a:rPr sz="800" spc="-4" dirty="0">
                <a:latin typeface="Calibri"/>
                <a:cs typeface="Calibri"/>
              </a:rPr>
              <a:t>vi</a:t>
            </a:r>
            <a:r>
              <a:rPr sz="800" spc="-9" dirty="0">
                <a:latin typeface="Calibri"/>
                <a:cs typeface="Calibri"/>
              </a:rPr>
              <a:t>s</a:t>
            </a:r>
            <a:r>
              <a:rPr sz="800" dirty="0">
                <a:latin typeface="Calibri"/>
                <a:cs typeface="Calibri"/>
              </a:rPr>
              <a:t>e</a:t>
            </a:r>
            <a:r>
              <a:rPr sz="800" spc="-9" dirty="0">
                <a:latin typeface="Calibri"/>
                <a:cs typeface="Calibri"/>
              </a:rPr>
              <a:t>d</a:t>
            </a:r>
            <a:r>
              <a:rPr sz="800" spc="-4" dirty="0">
                <a:latin typeface="Calibri"/>
                <a:cs typeface="Calibri"/>
              </a:rPr>
              <a:t>: </a:t>
            </a:r>
            <a:r>
              <a:rPr sz="800" spc="-9" dirty="0">
                <a:latin typeface="Calibri"/>
                <a:cs typeface="Calibri"/>
              </a:rPr>
              <a:t>A</a:t>
            </a:r>
            <a:r>
              <a:rPr sz="800" spc="-4" dirty="0">
                <a:latin typeface="Calibri"/>
                <a:cs typeface="Calibri"/>
              </a:rPr>
              <a:t>ug</a:t>
            </a:r>
            <a:r>
              <a:rPr sz="800" spc="4" dirty="0">
                <a:latin typeface="Calibri"/>
                <a:cs typeface="Calibri"/>
              </a:rPr>
              <a:t>u</a:t>
            </a:r>
            <a:r>
              <a:rPr sz="800" spc="-4" dirty="0">
                <a:latin typeface="Calibri"/>
                <a:cs typeface="Calibri"/>
              </a:rPr>
              <a:t>s</a:t>
            </a:r>
            <a:r>
              <a:rPr sz="800" dirty="0">
                <a:latin typeface="Calibri"/>
                <a:cs typeface="Calibri"/>
              </a:rPr>
              <a:t>t</a:t>
            </a:r>
            <a:r>
              <a:rPr sz="800" spc="-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2</a:t>
            </a:r>
            <a:r>
              <a:rPr sz="800" spc="-4" dirty="0">
                <a:latin typeface="Calibri"/>
                <a:cs typeface="Calibri"/>
              </a:rPr>
              <a:t>6, </a:t>
            </a:r>
            <a:r>
              <a:rPr sz="800" spc="-9" dirty="0">
                <a:latin typeface="Calibri"/>
                <a:cs typeface="Calibri"/>
              </a:rPr>
              <a:t>2</a:t>
            </a:r>
            <a:r>
              <a:rPr sz="800" spc="-4" dirty="0">
                <a:latin typeface="Calibri"/>
                <a:cs typeface="Calibri"/>
              </a:rPr>
              <a:t>0</a:t>
            </a:r>
            <a:r>
              <a:rPr sz="800" spc="-9" dirty="0">
                <a:latin typeface="Calibri"/>
                <a:cs typeface="Calibri"/>
              </a:rPr>
              <a:t>15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06876" y="4118331"/>
            <a:ext cx="42775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spc="-4" dirty="0">
                <a:latin typeface="Calibri"/>
                <a:cs typeface="Calibri"/>
              </a:rPr>
              <a:t>g</a:t>
            </a:r>
            <a:r>
              <a:rPr sz="800" spc="4" dirty="0">
                <a:latin typeface="Calibri"/>
                <a:cs typeface="Calibri"/>
              </a:rPr>
              <a:t>p</a:t>
            </a:r>
            <a:r>
              <a:rPr sz="800" spc="-9" dirty="0">
                <a:latin typeface="Calibri"/>
                <a:cs typeface="Calibri"/>
              </a:rPr>
              <a:t>5/</a:t>
            </a:r>
            <a:r>
              <a:rPr sz="800" spc="-4" dirty="0">
                <a:latin typeface="Calibri"/>
                <a:cs typeface="Calibri"/>
              </a:rPr>
              <a:t>gp50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887717" y="3015962"/>
            <a:ext cx="348673" cy="0"/>
          </a:xfrm>
          <a:custGeom>
            <a:avLst/>
            <a:gdLst/>
            <a:ahLst/>
            <a:cxnLst/>
            <a:rect l="l" t="t" r="r" b="b"/>
            <a:pathLst>
              <a:path w="383539">
                <a:moveTo>
                  <a:pt x="38308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27883" y="2985233"/>
            <a:ext cx="95827" cy="61632"/>
          </a:xfrm>
          <a:custGeom>
            <a:avLst/>
            <a:gdLst/>
            <a:ahLst/>
            <a:cxnLst/>
            <a:rect l="l" t="t" r="r" b="b"/>
            <a:pathLst>
              <a:path w="105410" h="69850">
                <a:moveTo>
                  <a:pt x="105289" y="34826"/>
                </a:moveTo>
                <a:lnTo>
                  <a:pt x="0" y="0"/>
                </a:lnTo>
                <a:lnTo>
                  <a:pt x="0" y="69652"/>
                </a:lnTo>
                <a:lnTo>
                  <a:pt x="105289" y="34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961704" y="5594759"/>
            <a:ext cx="906318" cy="251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>
              <a:lnSpc>
                <a:spcPts val="969"/>
              </a:lnSpc>
              <a:tabLst>
                <a:tab pos="471209" algn="l"/>
              </a:tabLst>
            </a:pPr>
            <a:r>
              <a:rPr sz="800" u="sng" spc="-4" dirty="0">
                <a:latin typeface="Calibri"/>
                <a:cs typeface="Calibri"/>
              </a:rPr>
              <a:t> 	</a:t>
            </a:r>
            <a:r>
              <a:rPr sz="800" spc="-9" dirty="0">
                <a:latin typeface="Calibri"/>
                <a:cs typeface="Calibri"/>
              </a:rPr>
              <a:t>IM</a:t>
            </a:r>
            <a:r>
              <a:rPr sz="800" dirty="0">
                <a:latin typeface="Calibri"/>
                <a:cs typeface="Calibri"/>
              </a:rPr>
              <a:t>S </a:t>
            </a:r>
            <a:r>
              <a:rPr sz="800" spc="-4" dirty="0">
                <a:latin typeface="Calibri"/>
                <a:cs typeface="Calibri"/>
              </a:rPr>
              <a:t>Snow</a:t>
            </a:r>
            <a:endParaRPr sz="800" dirty="0">
              <a:latin typeface="Calibri"/>
              <a:cs typeface="Calibri"/>
            </a:endParaRPr>
          </a:p>
          <a:p>
            <a:pPr marL="490013"/>
            <a:r>
              <a:rPr sz="800" spc="-4" dirty="0">
                <a:latin typeface="Calibri"/>
                <a:cs typeface="Calibri"/>
              </a:rPr>
              <a:t>SFTP</a:t>
            </a:r>
            <a:r>
              <a:rPr sz="800" dirty="0">
                <a:latin typeface="Calibri"/>
                <a:cs typeface="Calibri"/>
              </a:rPr>
              <a:t> Pull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1026620" y="4429911"/>
            <a:ext cx="50107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spc="-9" dirty="0">
                <a:latin typeface="Calibri"/>
                <a:cs typeface="Calibri"/>
              </a:rPr>
              <a:t>NDA</a:t>
            </a:r>
            <a:r>
              <a:rPr sz="800" spc="-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server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27834" y="4613602"/>
            <a:ext cx="40582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spc="-4" dirty="0">
                <a:latin typeface="Calibri"/>
                <a:cs typeface="Calibri"/>
              </a:rPr>
              <a:t>CM</a:t>
            </a:r>
            <a:r>
              <a:rPr sz="800" spc="4" dirty="0">
                <a:latin typeface="Calibri"/>
                <a:cs typeface="Calibri"/>
              </a:rPr>
              <a:t>-</a:t>
            </a:r>
            <a:r>
              <a:rPr sz="800" spc="-9" dirty="0">
                <a:latin typeface="Calibri"/>
                <a:cs typeface="Calibri"/>
              </a:rPr>
              <a:t>E</a:t>
            </a:r>
            <a:r>
              <a:rPr sz="800" spc="-4" dirty="0">
                <a:latin typeface="Calibri"/>
                <a:cs typeface="Calibri"/>
              </a:rPr>
              <a:t>SPC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065519" y="2902113"/>
            <a:ext cx="83358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>
              <a:tabLst>
                <a:tab pos="440441" algn="l"/>
              </a:tabLst>
            </a:pPr>
            <a:r>
              <a:rPr sz="1200" u="sng" baseline="30864" dirty="0">
                <a:latin typeface="Calibri"/>
                <a:cs typeface="Calibri"/>
              </a:rPr>
              <a:t> 	</a:t>
            </a:r>
            <a:r>
              <a:rPr sz="800" spc="-9" dirty="0">
                <a:latin typeface="Calibri"/>
                <a:cs typeface="Calibri"/>
              </a:rPr>
              <a:t>GSI</a:t>
            </a:r>
            <a:r>
              <a:rPr sz="800" spc="-4" dirty="0">
                <a:latin typeface="Calibri"/>
                <a:cs typeface="Calibri"/>
              </a:rPr>
              <a:t>P (L2)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23162" y="4715765"/>
            <a:ext cx="1298864" cy="372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 marR="4559" indent="-1710" algn="ctr">
              <a:lnSpc>
                <a:spcPct val="101000"/>
              </a:lnSpc>
            </a:pPr>
            <a:r>
              <a:rPr sz="800" spc="-4" dirty="0">
                <a:latin typeface="Calibri"/>
                <a:cs typeface="Calibri"/>
              </a:rPr>
              <a:t>Climat</a:t>
            </a:r>
            <a:r>
              <a:rPr sz="800" dirty="0">
                <a:latin typeface="Calibri"/>
                <a:cs typeface="Calibri"/>
              </a:rPr>
              <a:t>e </a:t>
            </a:r>
            <a:r>
              <a:rPr sz="800" spc="-9" dirty="0">
                <a:latin typeface="Calibri"/>
                <a:cs typeface="Calibri"/>
              </a:rPr>
              <a:t>Forecas</a:t>
            </a:r>
            <a:r>
              <a:rPr sz="800" spc="-4" dirty="0">
                <a:latin typeface="Calibri"/>
                <a:cs typeface="Calibri"/>
              </a:rPr>
              <a:t>t</a:t>
            </a:r>
            <a:r>
              <a:rPr sz="800" spc="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System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(</a:t>
            </a:r>
            <a:r>
              <a:rPr sz="800" spc="4" dirty="0">
                <a:latin typeface="Calibri"/>
                <a:cs typeface="Calibri"/>
              </a:rPr>
              <a:t>C</a:t>
            </a:r>
            <a:r>
              <a:rPr sz="800" spc="-4" dirty="0">
                <a:latin typeface="Calibri"/>
                <a:cs typeface="Calibri"/>
              </a:rPr>
              <a:t>FS) </a:t>
            </a:r>
            <a:r>
              <a:rPr sz="800" spc="-9" dirty="0">
                <a:latin typeface="Calibri"/>
                <a:cs typeface="Calibri"/>
              </a:rPr>
              <a:t>for</a:t>
            </a:r>
            <a:r>
              <a:rPr sz="800" dirty="0">
                <a:latin typeface="Calibri"/>
                <a:cs typeface="Calibri"/>
              </a:rPr>
              <a:t>e</a:t>
            </a:r>
            <a:r>
              <a:rPr sz="800" spc="-9" dirty="0">
                <a:latin typeface="Calibri"/>
                <a:cs typeface="Calibri"/>
              </a:rPr>
              <a:t>cas</a:t>
            </a:r>
            <a:r>
              <a:rPr sz="800" spc="-4" dirty="0">
                <a:latin typeface="Calibri"/>
                <a:cs typeface="Calibri"/>
              </a:rPr>
              <a:t>t f</a:t>
            </a:r>
            <a:r>
              <a:rPr sz="800" dirty="0">
                <a:latin typeface="Calibri"/>
                <a:cs typeface="Calibri"/>
              </a:rPr>
              <a:t>ields.</a:t>
            </a:r>
            <a:r>
              <a:rPr sz="800" spc="-4" dirty="0">
                <a:latin typeface="Calibri"/>
                <a:cs typeface="Calibri"/>
              </a:rPr>
              <a:t> Tw</a:t>
            </a:r>
            <a:r>
              <a:rPr sz="800" dirty="0">
                <a:latin typeface="Calibri"/>
                <a:cs typeface="Calibri"/>
              </a:rPr>
              <a:t>o </a:t>
            </a:r>
            <a:r>
              <a:rPr sz="800" spc="-4" dirty="0">
                <a:latin typeface="Calibri"/>
                <a:cs typeface="Calibri"/>
              </a:rPr>
              <a:t>fil</a:t>
            </a:r>
            <a:r>
              <a:rPr sz="800" spc="4" dirty="0">
                <a:latin typeface="Calibri"/>
                <a:cs typeface="Calibri"/>
              </a:rPr>
              <a:t>e</a:t>
            </a:r>
            <a:r>
              <a:rPr sz="800" dirty="0">
                <a:latin typeface="Calibri"/>
                <a:cs typeface="Calibri"/>
              </a:rPr>
              <a:t>s</a:t>
            </a:r>
            <a:r>
              <a:rPr sz="800" spc="-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ev</a:t>
            </a:r>
            <a:r>
              <a:rPr sz="800" dirty="0">
                <a:latin typeface="Calibri"/>
                <a:cs typeface="Calibri"/>
              </a:rPr>
              <a:t>e</a:t>
            </a:r>
            <a:r>
              <a:rPr sz="800" spc="-4" dirty="0">
                <a:latin typeface="Calibri"/>
                <a:cs typeface="Calibri"/>
              </a:rPr>
              <a:t>ry si</a:t>
            </a:r>
            <a:r>
              <a:rPr sz="800" dirty="0">
                <a:latin typeface="Calibri"/>
                <a:cs typeface="Calibri"/>
              </a:rPr>
              <a:t>x</a:t>
            </a:r>
            <a:r>
              <a:rPr sz="800" spc="-4" dirty="0">
                <a:latin typeface="Calibri"/>
                <a:cs typeface="Calibri"/>
              </a:rPr>
              <a:t> h</a:t>
            </a:r>
            <a:r>
              <a:rPr sz="800" dirty="0">
                <a:latin typeface="Calibri"/>
                <a:cs typeface="Calibri"/>
              </a:rPr>
              <a:t>o</a:t>
            </a:r>
            <a:r>
              <a:rPr sz="800" spc="-4" dirty="0">
                <a:latin typeface="Calibri"/>
                <a:cs typeface="Calibri"/>
              </a:rPr>
              <a:t>urs.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888936" y="1900116"/>
            <a:ext cx="81164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dirty="0">
                <a:latin typeface="Calibri"/>
                <a:cs typeface="Calibri"/>
              </a:rPr>
              <a:t>DD</a:t>
            </a:r>
            <a:r>
              <a:rPr sz="800" spc="-9" dirty="0">
                <a:latin typeface="Calibri"/>
                <a:cs typeface="Calibri"/>
              </a:rPr>
              <a:t>S</a:t>
            </a:r>
            <a:r>
              <a:rPr sz="800" dirty="0">
                <a:latin typeface="Calibri"/>
                <a:cs typeface="Calibri"/>
              </a:rPr>
              <a:t>/S</a:t>
            </a:r>
            <a:r>
              <a:rPr sz="800" spc="-4" dirty="0">
                <a:latin typeface="Calibri"/>
                <a:cs typeface="Calibri"/>
              </a:rPr>
              <a:t>A</a:t>
            </a:r>
            <a:r>
              <a:rPr sz="800" dirty="0">
                <a:latin typeface="Calibri"/>
                <a:cs typeface="Calibri"/>
              </a:rPr>
              <a:t>TEP</a:t>
            </a:r>
            <a:r>
              <a:rPr sz="800" spc="-4" dirty="0">
                <a:latin typeface="Calibri"/>
                <a:cs typeface="Calibri"/>
              </a:rPr>
              <a:t>S</a:t>
            </a:r>
            <a:r>
              <a:rPr sz="800" spc="-9" dirty="0">
                <a:latin typeface="Calibri"/>
                <a:cs typeface="Calibri"/>
              </a:rPr>
              <a:t>ANON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 rot="1560000">
            <a:off x="5979035" y="2746720"/>
            <a:ext cx="40544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spc="-20" baseline="3086" dirty="0">
                <a:latin typeface="Calibri"/>
                <a:cs typeface="Calibri"/>
              </a:rPr>
              <a:t>SC</a:t>
            </a:r>
            <a:r>
              <a:rPr sz="800" spc="-4" dirty="0">
                <a:latin typeface="Calibri"/>
                <a:cs typeface="Calibri"/>
              </a:rPr>
              <a:t>P</a:t>
            </a:r>
            <a:r>
              <a:rPr sz="800" spc="-13" dirty="0">
                <a:latin typeface="Calibri"/>
                <a:cs typeface="Calibri"/>
              </a:rPr>
              <a:t> P</a:t>
            </a:r>
            <a:r>
              <a:rPr sz="800" spc="-18" dirty="0">
                <a:latin typeface="Calibri"/>
                <a:cs typeface="Calibri"/>
              </a:rPr>
              <a:t>us</a:t>
            </a:r>
            <a:r>
              <a:rPr sz="800" spc="-4" dirty="0">
                <a:latin typeface="Calibri"/>
                <a:cs typeface="Calibri"/>
              </a:rPr>
              <a:t>h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 rot="19980000">
            <a:off x="5216297" y="2097434"/>
            <a:ext cx="40179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800" spc="-13" dirty="0">
                <a:latin typeface="Calibri"/>
                <a:cs typeface="Calibri"/>
              </a:rPr>
              <a:t>FT</a:t>
            </a:r>
            <a:r>
              <a:rPr sz="800" spc="-4" dirty="0">
                <a:latin typeface="Calibri"/>
                <a:cs typeface="Calibri"/>
              </a:rPr>
              <a:t>P</a:t>
            </a:r>
            <a:r>
              <a:rPr sz="800" spc="-9" dirty="0">
                <a:latin typeface="Calibri"/>
                <a:cs typeface="Calibri"/>
              </a:rPr>
              <a:t> </a:t>
            </a:r>
            <a:r>
              <a:rPr sz="800" spc="-18" dirty="0">
                <a:latin typeface="Calibri"/>
                <a:cs typeface="Calibri"/>
              </a:rPr>
              <a:t>P</a:t>
            </a:r>
            <a:r>
              <a:rPr sz="1200" spc="-20" baseline="3086" dirty="0">
                <a:latin typeface="Calibri"/>
                <a:cs typeface="Calibri"/>
              </a:rPr>
              <a:t>u</a:t>
            </a:r>
            <a:r>
              <a:rPr sz="1200" spc="-13" baseline="3086" dirty="0">
                <a:latin typeface="Calibri"/>
                <a:cs typeface="Calibri"/>
              </a:rPr>
              <a:t>s</a:t>
            </a:r>
            <a:r>
              <a:rPr sz="1200" baseline="3086" dirty="0">
                <a:latin typeface="Calibri"/>
                <a:cs typeface="Calibri"/>
              </a:rPr>
              <a:t>h</a:t>
            </a:r>
          </a:p>
        </p:txBody>
      </p:sp>
      <p:sp>
        <p:nvSpPr>
          <p:cNvPr id="59" name="object 59"/>
          <p:cNvSpPr txBox="1"/>
          <p:nvPr/>
        </p:nvSpPr>
        <p:spPr>
          <a:xfrm rot="19980000">
            <a:off x="5253304" y="2204775"/>
            <a:ext cx="44361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800" spc="-13" dirty="0">
                <a:latin typeface="Calibri"/>
                <a:cs typeface="Calibri"/>
              </a:rPr>
              <a:t>/S</a:t>
            </a:r>
            <a:r>
              <a:rPr sz="800" spc="-9" dirty="0">
                <a:latin typeface="Calibri"/>
                <a:cs typeface="Calibri"/>
              </a:rPr>
              <a:t>C</a:t>
            </a:r>
            <a:r>
              <a:rPr sz="800" spc="-4" dirty="0">
                <a:latin typeface="Calibri"/>
                <a:cs typeface="Calibri"/>
              </a:rPr>
              <a:t>P</a:t>
            </a:r>
            <a:r>
              <a:rPr sz="800" spc="-18" dirty="0">
                <a:latin typeface="Calibri"/>
                <a:cs typeface="Calibri"/>
              </a:rPr>
              <a:t> </a:t>
            </a:r>
            <a:r>
              <a:rPr sz="1200" spc="-20" baseline="3086" dirty="0">
                <a:latin typeface="Calibri"/>
                <a:cs typeface="Calibri"/>
              </a:rPr>
              <a:t>P</a:t>
            </a:r>
            <a:r>
              <a:rPr sz="1200" spc="-13" baseline="3086" dirty="0">
                <a:latin typeface="Calibri"/>
                <a:cs typeface="Calibri"/>
              </a:rPr>
              <a:t>u</a:t>
            </a:r>
            <a:r>
              <a:rPr sz="1200" spc="-27" baseline="3086" dirty="0">
                <a:latin typeface="Calibri"/>
                <a:cs typeface="Calibri"/>
              </a:rPr>
              <a:t>s</a:t>
            </a:r>
            <a:r>
              <a:rPr sz="1200" baseline="3086" dirty="0">
                <a:latin typeface="Calibri"/>
                <a:cs typeface="Calibri"/>
              </a:rPr>
              <a:t>h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2253293" y="1563524"/>
            <a:ext cx="893618" cy="251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513">
              <a:lnSpc>
                <a:spcPts val="969"/>
              </a:lnSpc>
            </a:pPr>
            <a:r>
              <a:rPr sz="800" dirty="0">
                <a:latin typeface="Calibri"/>
                <a:cs typeface="Calibri"/>
              </a:rPr>
              <a:t>GOES-E</a:t>
            </a:r>
            <a:r>
              <a:rPr sz="800" spc="-4" dirty="0">
                <a:latin typeface="Calibri"/>
                <a:cs typeface="Calibri"/>
              </a:rPr>
              <a:t> Band</a:t>
            </a:r>
            <a:r>
              <a:rPr sz="800" dirty="0">
                <a:latin typeface="Calibri"/>
                <a:cs typeface="Calibri"/>
              </a:rPr>
              <a:t>s</a:t>
            </a:r>
            <a:r>
              <a:rPr sz="800" spc="-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1,2</a:t>
            </a:r>
            <a:r>
              <a:rPr sz="800" spc="-4" dirty="0">
                <a:latin typeface="Calibri"/>
                <a:cs typeface="Calibri"/>
              </a:rPr>
              <a:t>,</a:t>
            </a:r>
            <a:r>
              <a:rPr sz="800" spc="4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4</a:t>
            </a:r>
            <a:endParaRPr sz="800" dirty="0">
              <a:latin typeface="Calibri"/>
              <a:cs typeface="Calibri"/>
            </a:endParaRPr>
          </a:p>
          <a:p>
            <a:pPr marL="11396"/>
            <a:r>
              <a:rPr sz="800" spc="-13" dirty="0">
                <a:latin typeface="Calibri"/>
                <a:cs typeface="Calibri"/>
              </a:rPr>
              <a:t>G</a:t>
            </a:r>
            <a:r>
              <a:rPr sz="800" spc="-9" dirty="0">
                <a:latin typeface="Calibri"/>
                <a:cs typeface="Calibri"/>
              </a:rPr>
              <a:t>O</a:t>
            </a:r>
            <a:r>
              <a:rPr sz="800" spc="-4" dirty="0">
                <a:latin typeface="Calibri"/>
                <a:cs typeface="Calibri"/>
              </a:rPr>
              <a:t>ES</a:t>
            </a:r>
            <a:r>
              <a:rPr sz="800" spc="4" dirty="0">
                <a:latin typeface="Calibri"/>
                <a:cs typeface="Calibri"/>
              </a:rPr>
              <a:t>-</a:t>
            </a:r>
            <a:r>
              <a:rPr sz="800" spc="-9" dirty="0">
                <a:latin typeface="Calibri"/>
                <a:cs typeface="Calibri"/>
              </a:rPr>
              <a:t>W</a:t>
            </a:r>
            <a:r>
              <a:rPr sz="800" spc="-4" dirty="0">
                <a:latin typeface="Calibri"/>
                <a:cs typeface="Calibri"/>
              </a:rPr>
              <a:t> Band</a:t>
            </a:r>
            <a:r>
              <a:rPr sz="800" dirty="0">
                <a:latin typeface="Calibri"/>
                <a:cs typeface="Calibri"/>
              </a:rPr>
              <a:t>s</a:t>
            </a:r>
            <a:r>
              <a:rPr sz="800" spc="4" dirty="0">
                <a:latin typeface="Calibri"/>
                <a:cs typeface="Calibri"/>
              </a:rPr>
              <a:t> </a:t>
            </a:r>
            <a:r>
              <a:rPr sz="800" spc="-9" dirty="0">
                <a:latin typeface="Calibri"/>
                <a:cs typeface="Calibri"/>
              </a:rPr>
              <a:t>1,2,4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945148" y="4049319"/>
            <a:ext cx="290945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3199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73249" y="4049319"/>
            <a:ext cx="378114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41548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27883" y="4018590"/>
            <a:ext cx="95827" cy="61632"/>
          </a:xfrm>
          <a:custGeom>
            <a:avLst/>
            <a:gdLst/>
            <a:ahLst/>
            <a:cxnLst/>
            <a:rect l="l" t="t" r="r" b="b"/>
            <a:pathLst>
              <a:path w="105410" h="69850">
                <a:moveTo>
                  <a:pt x="105289" y="34826"/>
                </a:moveTo>
                <a:lnTo>
                  <a:pt x="0" y="0"/>
                </a:lnTo>
                <a:lnTo>
                  <a:pt x="0" y="69652"/>
                </a:lnTo>
                <a:lnTo>
                  <a:pt x="105289" y="34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2339388" y="3871068"/>
            <a:ext cx="617105" cy="3872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 marR="4559" indent="186319"/>
            <a:r>
              <a:rPr sz="800" dirty="0">
                <a:latin typeface="Calibri"/>
                <a:cs typeface="Calibri"/>
              </a:rPr>
              <a:t>VIIRS </a:t>
            </a:r>
            <a:r>
              <a:rPr sz="800" spc="-4" dirty="0">
                <a:latin typeface="Calibri"/>
                <a:cs typeface="Calibri"/>
              </a:rPr>
              <a:t>(GITC</a:t>
            </a:r>
            <a:r>
              <a:rPr sz="800" dirty="0">
                <a:latin typeface="Calibri"/>
                <a:cs typeface="Calibri"/>
              </a:rPr>
              <a:t>O</a:t>
            </a:r>
            <a:r>
              <a:rPr sz="800" spc="-4" dirty="0">
                <a:latin typeface="Calibri"/>
                <a:cs typeface="Calibri"/>
              </a:rPr>
              <a:t>,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4" dirty="0">
                <a:latin typeface="Calibri"/>
                <a:cs typeface="Calibri"/>
              </a:rPr>
              <a:t>IVISR)</a:t>
            </a:r>
            <a:endParaRPr sz="800" dirty="0">
              <a:latin typeface="Calibri"/>
              <a:cs typeface="Calibri"/>
            </a:endParaRPr>
          </a:p>
          <a:p>
            <a:pPr marL="117375">
              <a:lnSpc>
                <a:spcPts val="969"/>
              </a:lnSpc>
            </a:pPr>
            <a:r>
              <a:rPr sz="800" spc="-4" dirty="0">
                <a:latin typeface="Calibri"/>
                <a:cs typeface="Calibri"/>
              </a:rPr>
              <a:t>SFTP</a:t>
            </a:r>
            <a:r>
              <a:rPr sz="800" dirty="0">
                <a:latin typeface="Calibri"/>
                <a:cs typeface="Calibri"/>
              </a:rPr>
              <a:t> Pull</a:t>
            </a:r>
          </a:p>
        </p:txBody>
      </p:sp>
      <p:sp>
        <p:nvSpPr>
          <p:cNvPr id="66" name="object 66"/>
          <p:cNvSpPr/>
          <p:nvPr/>
        </p:nvSpPr>
        <p:spPr>
          <a:xfrm>
            <a:off x="2822924" y="4906162"/>
            <a:ext cx="413326" cy="0"/>
          </a:xfrm>
          <a:custGeom>
            <a:avLst/>
            <a:gdLst/>
            <a:ahLst/>
            <a:cxnLst/>
            <a:rect l="l" t="t" r="r" b="b"/>
            <a:pathLst>
              <a:path w="454660">
                <a:moveTo>
                  <a:pt x="45436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73251" y="4906162"/>
            <a:ext cx="500495" cy="0"/>
          </a:xfrm>
          <a:custGeom>
            <a:avLst/>
            <a:gdLst/>
            <a:ahLst/>
            <a:cxnLst/>
            <a:rect l="l" t="t" r="r" b="b"/>
            <a:pathLst>
              <a:path w="550544">
                <a:moveTo>
                  <a:pt x="54993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27883" y="4874720"/>
            <a:ext cx="95827" cy="62193"/>
          </a:xfrm>
          <a:custGeom>
            <a:avLst/>
            <a:gdLst/>
            <a:ahLst/>
            <a:cxnLst/>
            <a:rect l="l" t="t" r="r" b="b"/>
            <a:pathLst>
              <a:path w="105410" h="70485">
                <a:moveTo>
                  <a:pt x="105289" y="35636"/>
                </a:moveTo>
                <a:lnTo>
                  <a:pt x="0" y="0"/>
                </a:lnTo>
                <a:lnTo>
                  <a:pt x="0" y="70462"/>
                </a:lnTo>
                <a:lnTo>
                  <a:pt x="105289" y="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461643" y="4788656"/>
            <a:ext cx="374073" cy="12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dirty="0">
                <a:latin typeface="Calibri"/>
                <a:cs typeface="Calibri"/>
              </a:rPr>
              <a:t>CFS 6-hr</a:t>
            </a:r>
          </a:p>
        </p:txBody>
      </p:sp>
      <p:sp>
        <p:nvSpPr>
          <p:cNvPr id="70" name="object 70"/>
          <p:cNvSpPr txBox="1"/>
          <p:nvPr/>
        </p:nvSpPr>
        <p:spPr>
          <a:xfrm>
            <a:off x="2470468" y="4909470"/>
            <a:ext cx="35502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spc="-4" dirty="0">
                <a:latin typeface="Calibri"/>
                <a:cs typeface="Calibri"/>
              </a:rPr>
              <a:t>FT</a:t>
            </a:r>
            <a:r>
              <a:rPr sz="800" dirty="0">
                <a:latin typeface="Calibri"/>
                <a:cs typeface="Calibri"/>
              </a:rPr>
              <a:t>P Pull</a:t>
            </a:r>
          </a:p>
        </p:txBody>
      </p:sp>
      <p:sp>
        <p:nvSpPr>
          <p:cNvPr id="71" name="object 71"/>
          <p:cNvSpPr/>
          <p:nvPr/>
        </p:nvSpPr>
        <p:spPr>
          <a:xfrm>
            <a:off x="2856793" y="5712267"/>
            <a:ext cx="379268" cy="0"/>
          </a:xfrm>
          <a:custGeom>
            <a:avLst/>
            <a:gdLst/>
            <a:ahLst/>
            <a:cxnLst/>
            <a:rect l="l" t="t" r="r" b="b"/>
            <a:pathLst>
              <a:path w="417195">
                <a:moveTo>
                  <a:pt x="41710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27883" y="5681537"/>
            <a:ext cx="95827" cy="61632"/>
          </a:xfrm>
          <a:custGeom>
            <a:avLst/>
            <a:gdLst/>
            <a:ahLst/>
            <a:cxnLst/>
            <a:rect l="l" t="t" r="r" b="b"/>
            <a:pathLst>
              <a:path w="105410" h="69850">
                <a:moveTo>
                  <a:pt x="105289" y="34826"/>
                </a:moveTo>
                <a:lnTo>
                  <a:pt x="0" y="0"/>
                </a:lnTo>
                <a:lnTo>
                  <a:pt x="0" y="69652"/>
                </a:lnTo>
                <a:lnTo>
                  <a:pt x="105289" y="34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23601" y="1882557"/>
            <a:ext cx="223981" cy="0"/>
          </a:xfrm>
          <a:custGeom>
            <a:avLst/>
            <a:gdLst/>
            <a:ahLst/>
            <a:cxnLst/>
            <a:rect l="l" t="t" r="r" b="b"/>
            <a:pathLst>
              <a:path w="246379">
                <a:moveTo>
                  <a:pt x="0" y="0"/>
                </a:moveTo>
                <a:lnTo>
                  <a:pt x="2462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39332" y="1851115"/>
            <a:ext cx="95827" cy="62193"/>
          </a:xfrm>
          <a:custGeom>
            <a:avLst/>
            <a:gdLst/>
            <a:ahLst/>
            <a:cxnLst/>
            <a:rect l="l" t="t" r="r" b="b"/>
            <a:pathLst>
              <a:path w="105410" h="70485">
                <a:moveTo>
                  <a:pt x="105289" y="35636"/>
                </a:moveTo>
                <a:lnTo>
                  <a:pt x="0" y="0"/>
                </a:lnTo>
                <a:lnTo>
                  <a:pt x="0" y="70462"/>
                </a:lnTo>
                <a:lnTo>
                  <a:pt x="105289" y="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23599" y="3091713"/>
            <a:ext cx="316345" cy="0"/>
          </a:xfrm>
          <a:custGeom>
            <a:avLst/>
            <a:gdLst/>
            <a:ahLst/>
            <a:cxnLst/>
            <a:rect l="l" t="t" r="r" b="b"/>
            <a:pathLst>
              <a:path w="347979">
                <a:moveTo>
                  <a:pt x="0" y="0"/>
                </a:moveTo>
                <a:lnTo>
                  <a:pt x="3474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631368" y="3060984"/>
            <a:ext cx="64077" cy="61632"/>
          </a:xfrm>
          <a:custGeom>
            <a:avLst/>
            <a:gdLst/>
            <a:ahLst/>
            <a:cxnLst/>
            <a:rect l="l" t="t" r="r" b="b"/>
            <a:pathLst>
              <a:path w="70485" h="69850">
                <a:moveTo>
                  <a:pt x="70462" y="34826"/>
                </a:moveTo>
                <a:lnTo>
                  <a:pt x="0" y="0"/>
                </a:lnTo>
                <a:lnTo>
                  <a:pt x="0" y="69652"/>
                </a:lnTo>
                <a:lnTo>
                  <a:pt x="70462" y="34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7" name="object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6276257"/>
              </p:ext>
            </p:extLst>
          </p:nvPr>
        </p:nvGraphicFramePr>
        <p:xfrm>
          <a:off x="414615" y="1150143"/>
          <a:ext cx="1848816" cy="2342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310"/>
                <a:gridCol w="181863"/>
                <a:gridCol w="1142717"/>
                <a:gridCol w="207633"/>
                <a:gridCol w="51540"/>
                <a:gridCol w="187753"/>
              </a:tblGrid>
              <a:tr h="528827">
                <a:tc rowSpan="2" gridSpan="5">
                  <a:txBody>
                    <a:bodyPr/>
                    <a:lstStyle/>
                    <a:p>
                      <a:pPr marL="38100" marR="31750" indent="1270"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 GET-D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syste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m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ut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lize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ES Ima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ger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da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fr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b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th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ast an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G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Wes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ll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tes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Nor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hern Hemisp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ere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Extend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doma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s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acqui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every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hou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050">
                      <a:solidFill>
                        <a:srgbClr val="000000"/>
                      </a:solidFill>
                      <a:prstDash val="solid"/>
                    </a:lnL>
                    <a:lnR w="3050">
                      <a:solidFill>
                        <a:srgbClr val="000000"/>
                      </a:solidFill>
                      <a:prstDash val="solid"/>
                    </a:lnR>
                    <a:lnT w="3050">
                      <a:solidFill>
                        <a:srgbClr val="000000"/>
                      </a:solidFill>
                      <a:prstDash val="solid"/>
                    </a:lnT>
                    <a:lnB w="9516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050">
                      <a:solidFill>
                        <a:srgbClr val="000000"/>
                      </a:solidFill>
                      <a:prstDash val="solid"/>
                    </a:lnL>
                    <a:lnB w="3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8439"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050">
                      <a:solidFill>
                        <a:srgbClr val="000000"/>
                      </a:solidFill>
                      <a:prstDash val="solid"/>
                    </a:lnL>
                    <a:lnR w="3050">
                      <a:solidFill>
                        <a:srgbClr val="000000"/>
                      </a:solidFill>
                      <a:prstDash val="solid"/>
                    </a:lnR>
                    <a:lnT w="3050">
                      <a:solidFill>
                        <a:srgbClr val="000000"/>
                      </a:solidFill>
                      <a:prstDash val="solid"/>
                    </a:lnT>
                    <a:lnB w="9516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0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365760">
                <a:tc gridSpan="2"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16">
                      <a:solidFill>
                        <a:srgbClr val="FFFFFF"/>
                      </a:solidFill>
                      <a:prstDash val="solid"/>
                    </a:lnR>
                    <a:lnT w="95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8620" marR="354965" indent="-26034">
                        <a:lnSpc>
                          <a:spcPct val="100000"/>
                        </a:lnSpc>
                      </a:pPr>
                      <a:r>
                        <a:rPr sz="800" dirty="0" smtClean="0">
                          <a:latin typeface="Calibri"/>
                          <a:cs typeface="Calibri"/>
                        </a:rPr>
                        <a:t>GEODIST2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GEODI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T3</a:t>
                      </a:r>
                    </a:p>
                  </a:txBody>
                  <a:tcPr marL="0" marR="0" marT="0" marB="0">
                    <a:lnL w="9516">
                      <a:solidFill>
                        <a:srgbClr val="FFFFFF"/>
                      </a:solidFill>
                      <a:prstDash val="solid"/>
                    </a:lnL>
                    <a:lnR w="9516">
                      <a:solidFill>
                        <a:srgbClr val="FFFFFF"/>
                      </a:solidFill>
                      <a:prstDash val="solid"/>
                    </a:lnR>
                    <a:lnT w="9516">
                      <a:solidFill>
                        <a:srgbClr val="FFFFFF"/>
                      </a:solidFill>
                      <a:prstDash val="solid"/>
                    </a:lnT>
                    <a:lnB w="9516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16">
                      <a:solidFill>
                        <a:srgbClr val="FFFFFF"/>
                      </a:solidFill>
                      <a:prstDash val="solid"/>
                    </a:lnL>
                    <a:lnT w="3050">
                      <a:solidFill>
                        <a:srgbClr val="000000"/>
                      </a:solidFill>
                      <a:prstDash val="solid"/>
                    </a:lnT>
                    <a:lnB w="3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0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989052">
                <a:tc>
                  <a:txBody>
                    <a:bodyPr/>
                    <a:lstStyle/>
                    <a:p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 marL="201295" marR="23495" indent="-635"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CSI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L2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(NC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)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da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fr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om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bot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GOES-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West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sate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No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thern Hemisph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re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Extende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oma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ns ar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acquir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ev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hour.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050">
                      <a:solidFill>
                        <a:srgbClr val="000000"/>
                      </a:solidFill>
                      <a:prstDash val="solid"/>
                    </a:lnL>
                    <a:lnR w="3050">
                      <a:solidFill>
                        <a:srgbClr val="000000"/>
                      </a:solidFill>
                      <a:prstDash val="solid"/>
                    </a:lnR>
                    <a:lnT w="9516">
                      <a:solidFill>
                        <a:srgbClr val="FFFFFF"/>
                      </a:solidFill>
                      <a:prstDash val="solid"/>
                    </a:lnT>
                    <a:lnB w="3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050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0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78" name="object 78"/>
          <p:cNvSpPr txBox="1"/>
          <p:nvPr/>
        </p:nvSpPr>
        <p:spPr>
          <a:xfrm>
            <a:off x="4105035" y="3412991"/>
            <a:ext cx="366568" cy="12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dirty="0">
                <a:latin typeface="Calibri"/>
                <a:cs typeface="Calibri"/>
              </a:rPr>
              <a:t>GSRDEV</a:t>
            </a:r>
          </a:p>
        </p:txBody>
      </p:sp>
      <p:sp>
        <p:nvSpPr>
          <p:cNvPr id="79" name="object 79"/>
          <p:cNvSpPr txBox="1"/>
          <p:nvPr/>
        </p:nvSpPr>
        <p:spPr>
          <a:xfrm>
            <a:off x="4091748" y="2262475"/>
            <a:ext cx="435841" cy="12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/>
            <a:r>
              <a:rPr sz="800" dirty="0">
                <a:latin typeface="Calibri"/>
                <a:cs typeface="Calibri"/>
              </a:rPr>
              <a:t>GSRPROD</a:t>
            </a:r>
          </a:p>
        </p:txBody>
      </p:sp>
      <p:graphicFrame>
        <p:nvGraphicFramePr>
          <p:cNvPr id="77" name="object 77"/>
          <p:cNvGraphicFramePr>
            <a:graphicFrameLocks noGrp="1"/>
          </p:cNvGraphicFramePr>
          <p:nvPr/>
        </p:nvGraphicFramePr>
        <p:xfrm>
          <a:off x="6872963" y="5729865"/>
          <a:ext cx="1686096" cy="1051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6096"/>
              </a:tblGrid>
              <a:tr h="174727">
                <a:tc>
                  <a:txBody>
                    <a:bodyPr/>
                    <a:lstStyle/>
                    <a:p>
                      <a:pPr marL="483870">
                        <a:lnSpc>
                          <a:spcPct val="100000"/>
                        </a:lnSpc>
                      </a:pPr>
                      <a:r>
                        <a:rPr sz="800" spc="-3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odu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3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086">
                      <a:solidFill>
                        <a:srgbClr val="000000"/>
                      </a:solidFill>
                      <a:prstDash val="solid"/>
                    </a:lnL>
                    <a:lnR w="7086">
                      <a:solidFill>
                        <a:srgbClr val="000000"/>
                      </a:solidFill>
                      <a:prstDash val="solid"/>
                    </a:lnR>
                    <a:lnT w="7086">
                      <a:solidFill>
                        <a:srgbClr val="000000"/>
                      </a:solidFill>
                      <a:prstDash val="solid"/>
                    </a:lnT>
                    <a:lnB w="7086">
                      <a:solidFill>
                        <a:srgbClr val="000000"/>
                      </a:solidFill>
                      <a:prstDash val="solid"/>
                    </a:lnB>
                    <a:solidFill>
                      <a:srgbClr val="98DDE4"/>
                    </a:solidFill>
                  </a:tcPr>
                </a:tc>
              </a:tr>
              <a:tr h="176156">
                <a:tc>
                  <a:txBody>
                    <a:bodyPr/>
                    <a:lstStyle/>
                    <a:p>
                      <a:pPr marL="414655">
                        <a:lnSpc>
                          <a:spcPct val="100000"/>
                        </a:lnSpc>
                      </a:pPr>
                      <a:r>
                        <a:rPr sz="800" spc="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3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086">
                      <a:solidFill>
                        <a:srgbClr val="000000"/>
                      </a:solidFill>
                      <a:prstDash val="solid"/>
                    </a:lnL>
                    <a:lnR w="7086">
                      <a:solidFill>
                        <a:srgbClr val="000000"/>
                      </a:solidFill>
                      <a:prstDash val="solid"/>
                    </a:lnR>
                    <a:lnT w="7086">
                      <a:solidFill>
                        <a:srgbClr val="000000"/>
                      </a:solidFill>
                      <a:prstDash val="solid"/>
                    </a:lnT>
                    <a:lnB w="7086">
                      <a:solidFill>
                        <a:srgbClr val="000000"/>
                      </a:solidFill>
                      <a:prstDash val="solid"/>
                    </a:lnB>
                    <a:solidFill>
                      <a:srgbClr val="D99DFD"/>
                    </a:solidFill>
                  </a:tcPr>
                </a:tc>
              </a:tr>
              <a:tr h="175442">
                <a:tc>
                  <a:txBody>
                    <a:bodyPr/>
                    <a:lstStyle/>
                    <a:p>
                      <a:pPr marL="2787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spc="3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bu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6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086">
                      <a:solidFill>
                        <a:srgbClr val="000000"/>
                      </a:solidFill>
                      <a:prstDash val="solid"/>
                    </a:lnL>
                    <a:lnR w="7086">
                      <a:solidFill>
                        <a:srgbClr val="000000"/>
                      </a:solidFill>
                      <a:prstDash val="solid"/>
                    </a:lnR>
                    <a:lnT w="7086">
                      <a:solidFill>
                        <a:srgbClr val="000000"/>
                      </a:solidFill>
                      <a:prstDash val="solid"/>
                    </a:lnT>
                    <a:lnB w="7086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175084">
                <a:tc>
                  <a:txBody>
                    <a:bodyPr/>
                    <a:lstStyle/>
                    <a:p>
                      <a:pPr marL="403225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086">
                      <a:solidFill>
                        <a:srgbClr val="000000"/>
                      </a:solidFill>
                      <a:prstDash val="solid"/>
                    </a:lnL>
                    <a:lnR w="7086">
                      <a:solidFill>
                        <a:srgbClr val="000000"/>
                      </a:solidFill>
                      <a:prstDash val="solid"/>
                    </a:lnR>
                    <a:lnT w="7086">
                      <a:solidFill>
                        <a:srgbClr val="000000"/>
                      </a:solidFill>
                      <a:prstDash val="solid"/>
                    </a:lnT>
                    <a:lnB w="7086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871"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sz="800" spc="-3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iv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k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086">
                      <a:solidFill>
                        <a:srgbClr val="000000"/>
                      </a:solidFill>
                      <a:prstDash val="solid"/>
                    </a:lnL>
                    <a:lnR w="7086">
                      <a:solidFill>
                        <a:srgbClr val="000000"/>
                      </a:solidFill>
                      <a:prstDash val="solid"/>
                    </a:lnR>
                    <a:lnT w="7086">
                      <a:solidFill>
                        <a:srgbClr val="000000"/>
                      </a:solidFill>
                      <a:prstDash val="solid"/>
                    </a:lnT>
                    <a:lnB w="7086">
                      <a:solidFill>
                        <a:srgbClr val="000000"/>
                      </a:solidFill>
                      <a:prstDash val="solid"/>
                    </a:lnB>
                    <a:solidFill>
                      <a:srgbClr val="B3F726"/>
                    </a:solidFill>
                  </a:tcPr>
                </a:tc>
              </a:tr>
              <a:tr h="173655">
                <a:tc>
                  <a:txBody>
                    <a:bodyPr/>
                    <a:lstStyle/>
                    <a:p>
                      <a:pPr marL="608330">
                        <a:lnSpc>
                          <a:spcPct val="100000"/>
                        </a:lnSpc>
                      </a:pPr>
                      <a:r>
                        <a:rPr sz="800" spc="-35" dirty="0">
                          <a:latin typeface="Arial"/>
                          <a:cs typeface="Arial"/>
                        </a:rPr>
                        <a:t>WW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086">
                      <a:solidFill>
                        <a:srgbClr val="000000"/>
                      </a:solidFill>
                      <a:prstDash val="solid"/>
                    </a:lnL>
                    <a:lnR w="7086">
                      <a:solidFill>
                        <a:srgbClr val="000000"/>
                      </a:solidFill>
                      <a:prstDash val="solid"/>
                    </a:lnR>
                    <a:lnT w="7086">
                      <a:solidFill>
                        <a:srgbClr val="000000"/>
                      </a:solidFill>
                      <a:prstDash val="solid"/>
                    </a:lnT>
                    <a:lnB w="7086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1" name="Slide Number Placeholder 8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792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System Architecture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GET-D contains 6 unit layers</a:t>
            </a:r>
          </a:p>
          <a:p>
            <a:r>
              <a:rPr lang="en-US" sz="2800" dirty="0" smtClean="0"/>
              <a:t>GET-D </a:t>
            </a:r>
            <a:r>
              <a:rPr lang="en-US" sz="2800" dirty="0" smtClean="0">
                <a:ea typeface="ＭＳ Ｐゴシック" pitchFamily="34" charset="-128"/>
              </a:rPr>
              <a:t>contains </a:t>
            </a:r>
            <a:r>
              <a:rPr lang="en-US" sz="2800" dirty="0" smtClean="0"/>
              <a:t>16 sub-unit layers</a:t>
            </a:r>
          </a:p>
          <a:p>
            <a:r>
              <a:rPr lang="en-US" sz="2800" dirty="0" smtClean="0"/>
              <a:t>GET-D daily files </a:t>
            </a:r>
          </a:p>
          <a:p>
            <a:pPr lvl="1"/>
            <a:r>
              <a:rPr lang="en-US" sz="2400" dirty="0" smtClean="0"/>
              <a:t>24 Control input files</a:t>
            </a:r>
          </a:p>
          <a:p>
            <a:pPr lvl="1"/>
            <a:r>
              <a:rPr lang="en-US" sz="2400" dirty="0" smtClean="0"/>
              <a:t>1 Land parameter input file</a:t>
            </a:r>
          </a:p>
          <a:p>
            <a:pPr lvl="1"/>
            <a:r>
              <a:rPr lang="en-US" sz="2400" dirty="0" smtClean="0"/>
              <a:t>8 Meteorological data input files</a:t>
            </a:r>
          </a:p>
          <a:p>
            <a:pPr lvl="1"/>
            <a:r>
              <a:rPr lang="en-US" sz="2400" dirty="0" smtClean="0"/>
              <a:t>Over 200 Satellite data input files</a:t>
            </a:r>
          </a:p>
          <a:p>
            <a:pPr lvl="1"/>
            <a:r>
              <a:rPr lang="en-US" sz="2400" dirty="0" smtClean="0"/>
              <a:t>Over 100 Ancillary data input files</a:t>
            </a:r>
          </a:p>
          <a:p>
            <a:pPr lvl="1"/>
            <a:r>
              <a:rPr lang="en-US" sz="2400" dirty="0" smtClean="0"/>
              <a:t>Over 100 Intermediate data files </a:t>
            </a:r>
          </a:p>
          <a:p>
            <a:pPr lvl="1"/>
            <a:r>
              <a:rPr lang="en-US" sz="2400" dirty="0" smtClean="0"/>
              <a:t>3 Output data files</a:t>
            </a:r>
          </a:p>
          <a:p>
            <a:pPr lvl="1"/>
            <a:r>
              <a:rPr lang="en-US" sz="2400" dirty="0" smtClean="0"/>
              <a:t>1 Output status report file</a:t>
            </a:r>
            <a:endParaRPr lang="en-US" sz="2800" dirty="0" smtClean="0"/>
          </a:p>
          <a:p>
            <a:pPr>
              <a:lnSpc>
                <a:spcPct val="80000"/>
              </a:lnSpc>
              <a:defRPr/>
            </a:pPr>
            <a:endParaRPr lang="en-US" sz="2600" dirty="0" smtClean="0"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0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Algorithm Readiness</a:t>
            </a:r>
            <a:r>
              <a:rPr lang="en-US" dirty="0" smtClean="0"/>
              <a:t>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 fontScale="92500"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5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Algorithm Readiness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err="1" smtClean="0">
                <a:latin typeface="Book Antiqua" pitchFamily="18" charset="0"/>
              </a:rPr>
              <a:t>Zhengpeng</a:t>
            </a:r>
            <a:r>
              <a:rPr lang="en-US" b="1" dirty="0" smtClean="0">
                <a:latin typeface="Book Antiqua" pitchFamily="18" charset="0"/>
              </a:rPr>
              <a:t> Li/Chris </a:t>
            </a:r>
            <a:r>
              <a:rPr lang="en-US" b="1" dirty="0" err="1" smtClean="0">
                <a:latin typeface="Book Antiqua" pitchFamily="18" charset="0"/>
              </a:rPr>
              <a:t>Hain</a:t>
            </a:r>
            <a:r>
              <a:rPr lang="en-US" b="1" dirty="0" smtClean="0">
                <a:latin typeface="Book Antiqua" pitchFamily="18" charset="0"/>
              </a:rPr>
              <a:t> (STAR/CICS)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543800" cy="8382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Algorithm Readiness Outline</a:t>
            </a:r>
            <a:endParaRPr lang="en-US" b="0" dirty="0">
              <a:solidFill>
                <a:srgbClr val="FFFF00"/>
              </a:solidFill>
            </a:endParaRPr>
          </a:p>
        </p:txBody>
      </p:sp>
      <p:sp>
        <p:nvSpPr>
          <p:cNvPr id="22548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153400" cy="2895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Product Overview and Requirements</a:t>
            </a:r>
          </a:p>
          <a:p>
            <a:pPr>
              <a:defRPr/>
            </a:pPr>
            <a:r>
              <a:rPr lang="en-US" dirty="0" smtClean="0"/>
              <a:t>Unit Test Results</a:t>
            </a:r>
          </a:p>
          <a:p>
            <a:pPr>
              <a:defRPr/>
            </a:pPr>
            <a:r>
              <a:rPr lang="en-US" dirty="0" smtClean="0"/>
              <a:t>System Test Results</a:t>
            </a:r>
          </a:p>
          <a:p>
            <a:pPr>
              <a:defRPr/>
            </a:pPr>
            <a:r>
              <a:rPr lang="en-US" dirty="0"/>
              <a:t>Algorithm </a:t>
            </a:r>
            <a:r>
              <a:rPr lang="en-US" dirty="0" smtClean="0"/>
              <a:t>Basis </a:t>
            </a:r>
            <a:r>
              <a:rPr lang="en-US" dirty="0"/>
              <a:t>and </a:t>
            </a:r>
            <a:r>
              <a:rPr lang="en-US" dirty="0" smtClean="0"/>
              <a:t>System Results Validation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4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Product Overview and Requirements</a:t>
            </a:r>
            <a:endParaRPr lang="en-US" sz="40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en-US" sz="2400" dirty="0" smtClean="0"/>
              <a:t>The GET-D system will produce a daily product that consists of two drought indices: 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2400" dirty="0" smtClean="0"/>
              <a:t>Evapotranspiration (ET)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2400" dirty="0" smtClean="0"/>
              <a:t>Evaporative Stress Index (ESI)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2400" dirty="0" smtClean="0"/>
              <a:t>Each index will be a North America gridded composite map in Lat/Lon projection with 8 km resolution at the equator.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altLang="en-US" sz="2400" dirty="0" smtClean="0"/>
              <a:t>Daily composite netCDF4 files at 8-km resolution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altLang="en-US" sz="2400" dirty="0" smtClean="0"/>
              <a:t>Daily composite GRIB2 file at 8-km resolution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altLang="en-US" sz="2400" dirty="0" smtClean="0"/>
              <a:t>PNG files are also desired for monitoring and displaying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400" dirty="0" smtClean="0"/>
              <a:t>Metadata contains the QC information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None/>
              <a:defRPr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5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GET-D ET estimates have been rigorously evaluated in comparison with ground-based data.</a:t>
            </a:r>
          </a:p>
          <a:p>
            <a:r>
              <a:rPr lang="en-US" dirty="0" smtClean="0"/>
              <a:t>GET-D ESI shows good correspondence with standard drought metrics and antecedent precipitation, but can be generated at significantly higher spatial resolution.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5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Project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Critical Design Review – 08/21/2014</a:t>
            </a:r>
          </a:p>
          <a:p>
            <a:r>
              <a:rPr lang="en-US" sz="2400" dirty="0" smtClean="0"/>
              <a:t>Software Review – 7/17/2015 (October 2014)</a:t>
            </a:r>
          </a:p>
          <a:p>
            <a:r>
              <a:rPr lang="en-US" sz="2400" dirty="0" smtClean="0"/>
              <a:t>System Readiness Review – 08/31/2015 (October 2014)</a:t>
            </a:r>
          </a:p>
          <a:p>
            <a:r>
              <a:rPr lang="en-US" sz="2400" dirty="0" smtClean="0"/>
              <a:t>Operational Readiness Review – 09/15/2015 (February 2015)</a:t>
            </a:r>
          </a:p>
          <a:p>
            <a:r>
              <a:rPr lang="en-US" sz="2400" dirty="0" smtClean="0"/>
              <a:t>SPSRB Briefing – 10/21/2015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Unit Test Results</a:t>
            </a:r>
            <a:endParaRPr lang="en-US" sz="40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dirty="0" smtClean="0"/>
              <a:t>GET-D Test Environment</a:t>
            </a:r>
            <a:endParaRPr lang="en-US" altLang="en-US" sz="2400" dirty="0" smtClean="0"/>
          </a:p>
          <a:p>
            <a:pPr>
              <a:spcBef>
                <a:spcPts val="1200"/>
              </a:spcBef>
              <a:defRPr/>
            </a:pPr>
            <a:r>
              <a:rPr lang="en-US" sz="2400" dirty="0" smtClean="0"/>
              <a:t>GET-D Test Data Sets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0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6781800" cy="685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GET-D Test Environment</a:t>
            </a:r>
            <a:endParaRPr lang="en-US" sz="4000" dirty="0"/>
          </a:p>
        </p:txBody>
      </p:sp>
      <p:sp>
        <p:nvSpPr>
          <p:cNvPr id="202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029200"/>
          </a:xfrm>
          <a:noFill/>
          <a:ln/>
        </p:spPr>
        <p:txBody>
          <a:bodyPr>
            <a:normAutofit/>
          </a:bodyPr>
          <a:lstStyle/>
          <a:p>
            <a:r>
              <a:rPr lang="en-US" sz="2300" dirty="0">
                <a:effectLst/>
              </a:rPr>
              <a:t>The development and tests are performed on </a:t>
            </a:r>
            <a:r>
              <a:rPr lang="en-US" sz="2300" dirty="0" smtClean="0"/>
              <a:t>rhw1094.star1.nesdis.noaa.gov </a:t>
            </a:r>
            <a:r>
              <a:rPr lang="en-US" sz="2300" dirty="0">
                <a:effectLst/>
              </a:rPr>
              <a:t>– IBM </a:t>
            </a:r>
            <a:r>
              <a:rPr lang="en-US" sz="2300" dirty="0" smtClean="0">
                <a:effectLst/>
              </a:rPr>
              <a:t>P6.</a:t>
            </a:r>
          </a:p>
          <a:p>
            <a:r>
              <a:rPr lang="en-US" sz="2300" dirty="0" smtClean="0">
                <a:effectLst/>
              </a:rPr>
              <a:t>This machine is located at STAR and is maintained by STAR IT.</a:t>
            </a:r>
          </a:p>
          <a:p>
            <a:pPr lvl="1"/>
            <a:r>
              <a:rPr lang="en-US" sz="2300" dirty="0" smtClean="0"/>
              <a:t>80</a:t>
            </a:r>
            <a:r>
              <a:rPr lang="en-US" sz="2300" dirty="0" smtClean="0">
                <a:effectLst/>
              </a:rPr>
              <a:t> CPUs</a:t>
            </a:r>
          </a:p>
          <a:p>
            <a:pPr lvl="1"/>
            <a:r>
              <a:rPr lang="en-US" sz="2300" dirty="0" smtClean="0"/>
              <a:t>2.4 </a:t>
            </a:r>
            <a:r>
              <a:rPr lang="en-US" sz="2300" dirty="0" err="1" smtClean="0"/>
              <a:t>GHzq</a:t>
            </a:r>
            <a:endParaRPr lang="en-US" sz="2300" dirty="0" smtClean="0">
              <a:effectLst/>
            </a:endParaRPr>
          </a:p>
          <a:p>
            <a:pPr lvl="1"/>
            <a:r>
              <a:rPr lang="en-US" sz="2300" dirty="0" smtClean="0"/>
              <a:t>128</a:t>
            </a:r>
            <a:r>
              <a:rPr lang="en-US" sz="2300" dirty="0" smtClean="0">
                <a:effectLst/>
              </a:rPr>
              <a:t> </a:t>
            </a:r>
            <a:r>
              <a:rPr lang="en-US" sz="2300" dirty="0">
                <a:effectLst/>
              </a:rPr>
              <a:t>GB </a:t>
            </a:r>
            <a:r>
              <a:rPr lang="en-US" sz="2300" dirty="0" smtClean="0">
                <a:effectLst/>
              </a:rPr>
              <a:t>memory</a:t>
            </a:r>
          </a:p>
          <a:p>
            <a:pPr lvl="1"/>
            <a:r>
              <a:rPr lang="en-US" sz="2300" dirty="0" smtClean="0"/>
              <a:t>17 </a:t>
            </a:r>
            <a:r>
              <a:rPr lang="en-US" sz="2300" dirty="0" smtClean="0">
                <a:effectLst/>
              </a:rPr>
              <a:t>TB </a:t>
            </a:r>
            <a:r>
              <a:rPr lang="en-US" sz="2300" dirty="0">
                <a:effectLst/>
              </a:rPr>
              <a:t>disk </a:t>
            </a:r>
            <a:r>
              <a:rPr lang="en-US" sz="2300" dirty="0" smtClean="0">
                <a:effectLst/>
              </a:rPr>
              <a:t>space</a:t>
            </a:r>
          </a:p>
          <a:p>
            <a:pPr lvl="1"/>
            <a:r>
              <a:rPr lang="nn-NO" sz="2300" dirty="0" smtClean="0">
                <a:effectLst/>
              </a:rPr>
              <a:t>GFORTRAN</a:t>
            </a:r>
          </a:p>
          <a:p>
            <a:r>
              <a:rPr lang="en-US" sz="2300" dirty="0" smtClean="0">
                <a:effectLst/>
              </a:rPr>
              <a:t>The </a:t>
            </a:r>
            <a:r>
              <a:rPr lang="en-US" sz="2300" dirty="0" err="1" smtClean="0">
                <a:effectLst/>
              </a:rPr>
              <a:t>NetCDF</a:t>
            </a:r>
            <a:r>
              <a:rPr lang="en-US" sz="2300" dirty="0" smtClean="0"/>
              <a:t>, HDF4</a:t>
            </a:r>
            <a:r>
              <a:rPr lang="en-US" sz="2300" dirty="0" smtClean="0">
                <a:effectLst/>
              </a:rPr>
              <a:t> and GRIB2 libraries are the </a:t>
            </a:r>
            <a:r>
              <a:rPr lang="en-US" sz="2300" dirty="0" smtClean="0"/>
              <a:t>stable versions</a:t>
            </a:r>
            <a:r>
              <a:rPr lang="en-US" sz="2300" dirty="0" smtClean="0">
                <a:effectLst/>
              </a:rPr>
              <a:t>:</a:t>
            </a:r>
          </a:p>
          <a:p>
            <a:pPr lvl="1"/>
            <a:r>
              <a:rPr lang="en-US" sz="2300" dirty="0" smtClean="0"/>
              <a:t>netcdf-4.2-gfortran</a:t>
            </a:r>
            <a:r>
              <a:rPr lang="en-US" sz="2300" dirty="0" smtClean="0">
                <a:effectLst/>
              </a:rPr>
              <a:t>(GFortran77/90/95)</a:t>
            </a:r>
          </a:p>
          <a:p>
            <a:pPr lvl="1"/>
            <a:r>
              <a:rPr lang="en-US" sz="2300" dirty="0" smtClean="0"/>
              <a:t>HDF5</a:t>
            </a:r>
            <a:endParaRPr lang="en-US" sz="2300" dirty="0" smtClean="0">
              <a:effectLst/>
            </a:endParaRPr>
          </a:p>
          <a:p>
            <a:pPr lvl="1"/>
            <a:r>
              <a:rPr lang="en-US" sz="2300" dirty="0" smtClean="0"/>
              <a:t>GRIB2 1.4.0</a:t>
            </a:r>
            <a:endParaRPr lang="en-US" sz="23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239000" cy="11430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GET-D Test Data Sets</a:t>
            </a:r>
            <a:endParaRPr lang="en-US" sz="4000" dirty="0"/>
          </a:p>
        </p:txBody>
      </p:sp>
      <p:sp>
        <p:nvSpPr>
          <p:cNvPr id="586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181600"/>
          </a:xfrm>
          <a:noFill/>
          <a:ln/>
        </p:spPr>
        <p:txBody>
          <a:bodyPr>
            <a:normAutofit/>
          </a:bodyPr>
          <a:lstStyle/>
          <a:p>
            <a:r>
              <a:rPr lang="en-US" dirty="0" smtClean="0"/>
              <a:t>CFS GRIB2 data set</a:t>
            </a:r>
          </a:p>
          <a:p>
            <a:r>
              <a:rPr lang="en-US" dirty="0" smtClean="0"/>
              <a:t>GOES AREA files (BT at 3.9 and 11 microns)</a:t>
            </a:r>
          </a:p>
          <a:p>
            <a:r>
              <a:rPr lang="en-US" dirty="0" smtClean="0"/>
              <a:t>GSIP L2 </a:t>
            </a:r>
            <a:r>
              <a:rPr lang="en-US" dirty="0" err="1" smtClean="0"/>
              <a:t>NetCDF</a:t>
            </a:r>
            <a:r>
              <a:rPr lang="en-US" dirty="0" smtClean="0"/>
              <a:t> data set (Insolation)</a:t>
            </a:r>
          </a:p>
          <a:p>
            <a:r>
              <a:rPr lang="en-US" dirty="0" smtClean="0"/>
              <a:t>VIIRS Reflectance/EVI data set</a:t>
            </a:r>
          </a:p>
          <a:p>
            <a:r>
              <a:rPr lang="en-US" dirty="0" smtClean="0"/>
              <a:t>IMS Daily Northern Hemisphere Snow and Ice Analysis</a:t>
            </a:r>
          </a:p>
          <a:p>
            <a:r>
              <a:rPr lang="en-US" dirty="0" smtClean="0"/>
              <a:t>Static ancillary data sets (Clear Sky Insolation, Land cover, Albedo)</a:t>
            </a:r>
          </a:p>
          <a:p>
            <a:r>
              <a:rPr lang="en-US" dirty="0" smtClean="0"/>
              <a:t>Control Files and Parameter Files  </a:t>
            </a:r>
          </a:p>
          <a:p>
            <a:endParaRPr lang="en-US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6962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Common Grids Land Mask Processor (CGLMP)</a:t>
            </a:r>
            <a:endParaRPr lang="en-US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447800"/>
            <a:ext cx="8991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Purpose: Read 1 km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mask and produce a list of land pixels at the North America domain at 8km.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0354" name="Picture 2" descr="C:\Users\zli\Documents\Projects\GETD\CDR_slides\global_landma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19400"/>
            <a:ext cx="4142912" cy="320040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819400"/>
            <a:ext cx="3805238" cy="305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792162"/>
          </a:xfrm>
        </p:spPr>
        <p:txBody>
          <a:bodyPr/>
          <a:lstStyle/>
          <a:p>
            <a:r>
              <a:rPr lang="en-US" sz="4000" dirty="0" smtClean="0"/>
              <a:t>Land Cover Processor (LCPP)</a:t>
            </a:r>
            <a:endParaRPr lang="en-US" sz="4000" dirty="0"/>
          </a:p>
        </p:txBody>
      </p:sp>
      <p:pic>
        <p:nvPicPr>
          <p:cNvPr id="107522" name="Picture 2" descr="C:\Users\zli\Documents\Projects\GETD\umd_lc1k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514600"/>
            <a:ext cx="4340194" cy="3352800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066800"/>
            <a:ext cx="8991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Purpose: Read 1 km </a:t>
            </a:r>
            <a:r>
              <a:rPr lang="en-US" sz="3200" dirty="0" smtClean="0"/>
              <a:t>land cover (13 classes) and calculate surface spectral parameters for the land pixels in the domain.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14600"/>
            <a:ext cx="4201951" cy="337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838200"/>
          </a:xfrm>
        </p:spPr>
        <p:txBody>
          <a:bodyPr>
            <a:noAutofit/>
          </a:bodyPr>
          <a:lstStyle/>
          <a:p>
            <a:r>
              <a:rPr lang="en-US" sz="3000" dirty="0" smtClean="0"/>
              <a:t>Common Grids Meteorological Processor for CFS (CGMP-CFS)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38100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000"/>
              </a:spcBef>
            </a:pPr>
            <a:r>
              <a:rPr lang="en-US" sz="3100" dirty="0" smtClean="0"/>
              <a:t>Purpose: extract the meteorological data for the ALEXI domain</a:t>
            </a:r>
          </a:p>
          <a:p>
            <a:pPr>
              <a:spcBef>
                <a:spcPts val="1000"/>
              </a:spcBef>
            </a:pPr>
            <a:r>
              <a:rPr lang="en-US" sz="3100" dirty="0" smtClean="0"/>
              <a:t>Program: GETD –m [configuration file] [</a:t>
            </a:r>
            <a:r>
              <a:rPr lang="en-US" sz="3100" dirty="0" err="1" smtClean="0"/>
              <a:t>yyyy</a:t>
            </a:r>
            <a:r>
              <a:rPr lang="en-US" sz="3100" dirty="0" smtClean="0"/>
              <a:t>] [</a:t>
            </a:r>
            <a:r>
              <a:rPr lang="en-US" sz="3100" dirty="0" err="1" smtClean="0"/>
              <a:t>doy</a:t>
            </a:r>
            <a:r>
              <a:rPr lang="en-US" sz="3100" dirty="0" smtClean="0"/>
              <a:t>]</a:t>
            </a:r>
          </a:p>
          <a:p>
            <a:pPr>
              <a:spcBef>
                <a:spcPts val="1000"/>
              </a:spcBef>
            </a:pPr>
            <a:r>
              <a:rPr lang="en-US" sz="3100" dirty="0" smtClean="0"/>
              <a:t>Test Sequence</a:t>
            </a:r>
          </a:p>
          <a:p>
            <a:pPr lvl="1"/>
            <a:r>
              <a:rPr lang="en-US" sz="3000" dirty="0" smtClean="0"/>
              <a:t>Output remapped meteorological variables</a:t>
            </a:r>
          </a:p>
          <a:p>
            <a:pPr lvl="1"/>
            <a:r>
              <a:rPr lang="en-US" sz="3000" dirty="0" smtClean="0"/>
              <a:t>Test output spatial pattern and the file size (coverage &amp; resolution) </a:t>
            </a:r>
          </a:p>
          <a:p>
            <a:pPr lvl="1"/>
            <a:r>
              <a:rPr lang="en-US" sz="3000" dirty="0" smtClean="0"/>
              <a:t>Check the correctness of output values at several sample pixels</a:t>
            </a:r>
          </a:p>
          <a:p>
            <a:pPr lvl="1"/>
            <a:r>
              <a:rPr lang="en-US" sz="3000" dirty="0" smtClean="0"/>
              <a:t>Error control</a:t>
            </a:r>
          </a:p>
          <a:p>
            <a:pPr lvl="1"/>
            <a:r>
              <a:rPr lang="en-US" sz="3000" dirty="0" smtClean="0"/>
              <a:t>Record the status of process (success or failure) in log file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4648200"/>
          <a:ext cx="8763001" cy="1371600"/>
        </p:xfrm>
        <a:graphic>
          <a:graphicData uri="http://schemas.openxmlformats.org/drawingml/2006/table">
            <a:tbl>
              <a:tblPr/>
              <a:tblGrid>
                <a:gridCol w="1447800"/>
                <a:gridCol w="1447800"/>
                <a:gridCol w="1752600"/>
                <a:gridCol w="1524000"/>
                <a:gridCol w="1524000"/>
                <a:gridCol w="1066801"/>
              </a:tblGrid>
              <a:tr h="459996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SimSun"/>
                          <a:cs typeface="Times New Roman"/>
                        </a:rPr>
                        <a:t>Meteorological 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Spatial coverage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Resolution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SimSun"/>
                          <a:cs typeface="Times New Roman"/>
                        </a:rPr>
                        <a:t>Image </a:t>
                      </a: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Size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Longitude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Latitude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5440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SimSun"/>
                          <a:cs typeface="Times New Roman"/>
                        </a:rPr>
                        <a:t>Original Domain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Global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0.5 degree</a:t>
                      </a:r>
                      <a:endParaRPr lang="en-US" sz="1500" b="0" kern="120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720 * 361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SimSun"/>
                          <a:cs typeface="Times New Roman"/>
                        </a:rPr>
                        <a:t>-180 – 180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-90 – 90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SimSun"/>
                          <a:cs typeface="Times New Roman"/>
                        </a:rPr>
                        <a:t>Common Grid domain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smtClean="0">
                          <a:latin typeface="+mn-lt"/>
                          <a:ea typeface="Times New Roman"/>
                          <a:cs typeface="Times New Roman"/>
                        </a:rPr>
                        <a:t>North America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0.25 degree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720 * 360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SimSun"/>
                          <a:cs typeface="Times New Roman"/>
                        </a:rPr>
                        <a:t>-180</a:t>
                      </a:r>
                      <a:r>
                        <a:rPr lang="en-US" sz="1500" b="0" baseline="0" dirty="0" smtClean="0">
                          <a:latin typeface="+mn-lt"/>
                          <a:ea typeface="SimSun"/>
                          <a:cs typeface="Times New Roman"/>
                        </a:rPr>
                        <a:t> – 0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0 – 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563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Common Grids Meteorological Processor for CFS </a:t>
            </a:r>
            <a:br>
              <a:rPr lang="en-US" sz="3200" dirty="0" smtClean="0"/>
            </a:br>
            <a:r>
              <a:rPr lang="en-US" sz="3200" dirty="0" smtClean="0"/>
              <a:t>(CGMP-CFS)</a:t>
            </a:r>
            <a:endParaRPr lang="en-US" sz="3200" dirty="0"/>
          </a:p>
        </p:txBody>
      </p:sp>
      <p:pic>
        <p:nvPicPr>
          <p:cNvPr id="8194" name="Picture 2" descr="C:\Users\zli\Documents\Projects\GETD\ARR_slides\TEMP_2015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29553"/>
            <a:ext cx="3657600" cy="2743200"/>
          </a:xfrm>
          <a:prstGeom prst="rect">
            <a:avLst/>
          </a:prstGeom>
          <a:noFill/>
        </p:spPr>
      </p:pic>
      <p:pic>
        <p:nvPicPr>
          <p:cNvPr id="8195" name="Picture 3" descr="C:\Users\zli\Documents\Projects\GETD\ARR_slides\WIND_20151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41" y="3962400"/>
            <a:ext cx="3657600" cy="2743200"/>
          </a:xfrm>
          <a:prstGeom prst="rect">
            <a:avLst/>
          </a:prstGeom>
          <a:noFill/>
        </p:spPr>
      </p:pic>
      <p:pic>
        <p:nvPicPr>
          <p:cNvPr id="8196" name="Picture 4" descr="C:\Users\zli\Documents\Projects\GETD\ARR_slides\PSFC_20151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918" y="3962400"/>
            <a:ext cx="3657600" cy="2743200"/>
          </a:xfrm>
          <a:prstGeom prst="rect">
            <a:avLst/>
          </a:prstGeom>
          <a:noFill/>
        </p:spPr>
      </p:pic>
      <p:pic>
        <p:nvPicPr>
          <p:cNvPr id="8197" name="Picture 5" descr="C:\Users\zli\Documents\Projects\GETD\ARR_slides\SPFH_201517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129553"/>
            <a:ext cx="3657600" cy="27432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79216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GOES Data Processor (GDP)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15400" cy="358140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3700" dirty="0" smtClean="0"/>
              <a:t>Purpose: Read hourly GOES dataset in </a:t>
            </a:r>
            <a:r>
              <a:rPr lang="en-US" sz="3700" dirty="0" err="1" smtClean="0"/>
              <a:t>McIDAS</a:t>
            </a:r>
            <a:r>
              <a:rPr lang="en-US" sz="3700" dirty="0" smtClean="0"/>
              <a:t> format and extract BT at 3.9 and 11 microns for GOES EAST and WEST.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4038602"/>
          <a:ext cx="9067800" cy="2666999"/>
        </p:xfrm>
        <a:graphic>
          <a:graphicData uri="http://schemas.openxmlformats.org/drawingml/2006/table">
            <a:tbl>
              <a:tblPr/>
              <a:tblGrid>
                <a:gridCol w="700433"/>
                <a:gridCol w="700433"/>
                <a:gridCol w="741414"/>
                <a:gridCol w="766716"/>
                <a:gridCol w="1049756"/>
                <a:gridCol w="1079536"/>
                <a:gridCol w="1424828"/>
                <a:gridCol w="1304134"/>
                <a:gridCol w="1300550"/>
              </a:tblGrid>
              <a:tr h="97071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Satellite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Location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Longitude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Byte swap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Original Image Size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Original Image Resolution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Processed Image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400" b="0" dirty="0" smtClean="0">
                          <a:latin typeface="+mn-lt"/>
                          <a:ea typeface="SimSun"/>
                          <a:cs typeface="Times New Roman"/>
                        </a:rPr>
                        <a:t>Equal grid size</a:t>
                      </a:r>
                      <a:endParaRPr lang="en-US" sz="1400" b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Processed Image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 Resolution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Bottom-left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4619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GOES-13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SimSun"/>
                          <a:cs typeface="Times New Roman"/>
                        </a:rPr>
                        <a:t>East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105°W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No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Times New Roman"/>
                          <a:cs typeface="Lucida Console"/>
                        </a:rPr>
                        <a:t>3464*1826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Pixel resolution</a:t>
                      </a: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4km</a:t>
                      </a:r>
                      <a:endParaRPr lang="en-US" sz="1500" b="0" kern="120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2400*1720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0.05 Deg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-132W, -20S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5009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GOES-15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>
                          <a:latin typeface="+mn-lt"/>
                          <a:ea typeface="SimSun"/>
                          <a:cs typeface="Times New Roman"/>
                        </a:rPr>
                        <a:t>West</a:t>
                      </a:r>
                      <a:endParaRPr lang="en-US" sz="1500" b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135°W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No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Times New Roman"/>
                          <a:cs typeface="Lucida Console"/>
                        </a:rPr>
                        <a:t>3312*1354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Pixel resolution</a:t>
                      </a: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4km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2400*1320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0.05 Deg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1080"/>
                        </a:spcAft>
                      </a:pPr>
                      <a:r>
                        <a:rPr lang="en-US" sz="1500" b="0" dirty="0">
                          <a:latin typeface="+mn-lt"/>
                          <a:ea typeface="SimSun"/>
                          <a:cs typeface="Times New Roman"/>
                        </a:rPr>
                        <a:t>-180W, 0S</a:t>
                      </a:r>
                      <a:endParaRPr lang="en-US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79216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GOES Data Processor (GDP)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8846369"/>
              </p:ext>
            </p:extLst>
          </p:nvPr>
        </p:nvGraphicFramePr>
        <p:xfrm>
          <a:off x="381002" y="1676400"/>
          <a:ext cx="8458198" cy="3891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942"/>
                <a:gridCol w="3695476"/>
                <a:gridCol w="3964780"/>
              </a:tblGrid>
              <a:tr h="3978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GOES East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GOES</a:t>
                      </a:r>
                      <a:r>
                        <a:rPr lang="en-US" baseline="0" dirty="0" smtClean="0"/>
                        <a:t> West</a:t>
                      </a:r>
                      <a:endParaRPr lang="en-US" dirty="0"/>
                    </a:p>
                  </a:txBody>
                  <a:tcPr anchor="ctr"/>
                </a:tc>
              </a:tr>
              <a:tr h="174697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BT3.9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74697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BT11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 descr="F:\Project-UMD\get-d\gsip_l2\GE\BT39_3464_1827_e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3103335" cy="16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Project-UMD\get-d\gsip_l2\GW\BT39_3312_1357_w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068645" cy="16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Project-UMD\get-d\gsip_l2\GE\BT11_3464_1827_e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3103334" cy="16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F:\Project-UMD\get-d\gsip_l2\GW\BT11_3312_1357_w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118791" cy="16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3400" y="274638"/>
            <a:ext cx="81534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GDP test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 descr="C:\Users\zli\Documents\Projects\GETD\ARR_slides\lst15_2015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876800" cy="3657600"/>
          </a:xfrm>
          <a:prstGeom prst="rect">
            <a:avLst/>
          </a:prstGeom>
          <a:noFill/>
        </p:spPr>
      </p:pic>
      <p:pic>
        <p:nvPicPr>
          <p:cNvPr id="6146" name="Picture 2" descr="C:\Users\zli\Documents\Projects\GETD\ARR_slides\lst55_20151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743200"/>
            <a:ext cx="4876800" cy="36576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ARR Entry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Requirements Document</a:t>
            </a:r>
          </a:p>
          <a:p>
            <a:pPr lvl="1"/>
            <a:r>
              <a:rPr lang="en-US" dirty="0" smtClean="0"/>
              <a:t>SPSRB #0905-0007, “A GOES Thermal Observation Based </a:t>
            </a:r>
            <a:r>
              <a:rPr lang="en-US" dirty="0" err="1" smtClean="0"/>
              <a:t>Evapotranspiration</a:t>
            </a:r>
            <a:r>
              <a:rPr lang="en-US" dirty="0" smtClean="0"/>
              <a:t> (ET) Product”</a:t>
            </a:r>
          </a:p>
          <a:p>
            <a:pPr lvl="1"/>
            <a:r>
              <a:rPr lang="en-US" dirty="0" smtClean="0"/>
              <a:t>Requirements have been document in the Requirements Allocation Document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Review Contents:</a:t>
            </a:r>
          </a:p>
          <a:p>
            <a:pPr lvl="1"/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Software Architecture</a:t>
            </a:r>
          </a:p>
          <a:p>
            <a:pPr lvl="1"/>
            <a:r>
              <a:rPr lang="en-US" dirty="0" smtClean="0"/>
              <a:t>Algorithm Readiness</a:t>
            </a:r>
          </a:p>
          <a:p>
            <a:pPr lvl="1"/>
            <a:r>
              <a:rPr lang="en-US" dirty="0" smtClean="0"/>
              <a:t>Risks and Actions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792162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4000" dirty="0" smtClean="0"/>
              <a:t>Insolation Processor  (INSO-GSIPL2) 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205740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800" dirty="0" smtClean="0"/>
              <a:t>Purpose: Read GSIP L2 product in NETCDF format and extract insolation variables for common grid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2057401"/>
            <a:ext cx="3886200" cy="220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419600"/>
            <a:ext cx="3962400" cy="233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zli\Documents\Projects\GETD\ARR_slides\GSIP_inso_2015175_U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286000"/>
            <a:ext cx="4876800" cy="36576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Cloud Mask Processor (CMP)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334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Purpose: </a:t>
            </a:r>
            <a:r>
              <a:rPr lang="en-US" dirty="0" smtClean="0"/>
              <a:t>Reads the processed BT at 3.9 um and calculate the cloud mask with climatology data for GOES EAST and WEST.</a:t>
            </a:r>
            <a:endParaRPr lang="en-US" sz="3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24200"/>
            <a:ext cx="3957637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3994825" cy="321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944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Vegetation Index Processor for VIIRS EVI/NDVI </a:t>
            </a:r>
            <a:br>
              <a:rPr lang="en-US" sz="3000" dirty="0" smtClean="0"/>
            </a:br>
            <a:r>
              <a:rPr lang="en-US" sz="3000" dirty="0" smtClean="0"/>
              <a:t>(VIP-VIIRS)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Purpose: Read the VIIRS EVI data in binary format and compute the Leaf Area Index (LAI) for ALEXI model.</a:t>
            </a:r>
          </a:p>
          <a:p>
            <a:pPr lvl="0">
              <a:defRPr/>
            </a:pPr>
            <a:r>
              <a:rPr lang="en-US" sz="2400" dirty="0" smtClean="0"/>
              <a:t>Program</a:t>
            </a:r>
          </a:p>
          <a:p>
            <a:pPr lvl="1">
              <a:defRPr/>
            </a:pPr>
            <a:r>
              <a:rPr lang="en-US" sz="2000" dirty="0" smtClean="0"/>
              <a:t>Remap the EVI to the NA domain</a:t>
            </a:r>
          </a:p>
          <a:p>
            <a:pPr lvl="1">
              <a:defRPr/>
            </a:pPr>
            <a:r>
              <a:rPr lang="en-US" sz="2000" dirty="0" smtClean="0"/>
              <a:t>Use regression parameters to compute the LAI from the EVI</a:t>
            </a:r>
          </a:p>
          <a:p>
            <a:pPr lvl="0">
              <a:defRPr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525780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458" y="3429000"/>
            <a:ext cx="388654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7921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Snow Map Processor (SMP)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10600" cy="1676400"/>
          </a:xfrm>
        </p:spPr>
        <p:txBody>
          <a:bodyPr/>
          <a:lstStyle/>
          <a:p>
            <a:r>
              <a:rPr lang="en-US" dirty="0" smtClean="0"/>
              <a:t>Purpose: Read the snow mask from IMS and </a:t>
            </a:r>
            <a:r>
              <a:rPr lang="en-US" dirty="0" err="1" smtClean="0"/>
              <a:t>reproject</a:t>
            </a:r>
            <a:r>
              <a:rPr lang="en-US" dirty="0" smtClean="0"/>
              <a:t> the snow mask in the NA domain. </a:t>
            </a:r>
            <a:endParaRPr lang="en-US" dirty="0"/>
          </a:p>
        </p:txBody>
      </p:sp>
      <p:pic>
        <p:nvPicPr>
          <p:cNvPr id="119810" name="Picture 2" descr="http://espcgis.nesdis.noaa.gov/website/ssdsnow/images/pixe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SMP test results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191000"/>
            <a:ext cx="2743200" cy="25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http://www.natice.noaa.gov/pub/ims/ims_v3/ims_gif/ARCHIVE/USA/2014/ims2014001_us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799"/>
            <a:ext cx="2560319" cy="256032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4191000"/>
            <a:ext cx="2745194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http://www.natice.noaa.gov/pub/ims/ims_v3/ims_gif/ARCHIVE/USA/2015/ims2015090_us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066800"/>
            <a:ext cx="2560320" cy="2560320"/>
          </a:xfrm>
          <a:prstGeom prst="rect">
            <a:avLst/>
          </a:prstGeom>
          <a:noFill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191000"/>
            <a:ext cx="2745193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http://www.natice.noaa.gov/pub/ims/ims_v3/ims_gif/ARCHIVE/USA/2014/ims2014180_us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066800"/>
            <a:ext cx="2560319" cy="2560320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8600" y="3733800"/>
          <a:ext cx="8458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819400"/>
                <a:gridCol w="2819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r>
                        <a:rPr lang="en-US" baseline="0" dirty="0" smtClean="0"/>
                        <a:t> 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2014 090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2014 180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7921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Clear Sky </a:t>
            </a:r>
            <a:r>
              <a:rPr lang="en-US" sz="4000" dirty="0" err="1" smtClean="0"/>
              <a:t>Insolation</a:t>
            </a:r>
            <a:r>
              <a:rPr lang="en-US" sz="4000" dirty="0" smtClean="0"/>
              <a:t> Processor (CIP)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7924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Purpose: Read the clear sky insolation data and extract the information for the ALEXI domain.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0"/>
            <a:ext cx="455009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901" y="2743200"/>
            <a:ext cx="45500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792162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Albedo</a:t>
            </a:r>
            <a:r>
              <a:rPr lang="en-US" sz="4000" dirty="0" smtClean="0"/>
              <a:t> Processor (AP)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Purpose: Read the Albedo map and extract the information for the ALEXI domain.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902" y="2667000"/>
            <a:ext cx="455009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455009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Regional Inputs Processor (RIP)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24384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Purpose: Read all the input variables required in ALEXI model at single pixel from all the input data sets</a:t>
            </a:r>
          </a:p>
          <a:p>
            <a:r>
              <a:rPr lang="en-US" sz="3000" dirty="0" smtClean="0"/>
              <a:t>Program: </a:t>
            </a:r>
            <a:r>
              <a:rPr lang="en-US" sz="3000" dirty="0" err="1" smtClean="0"/>
              <a:t>GETD_set_RIP</a:t>
            </a:r>
            <a:r>
              <a:rPr lang="en-US" sz="3000" dirty="0" smtClean="0"/>
              <a:t>()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343400"/>
            <a:ext cx="99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32159"/>
            <a:ext cx="914400" cy="73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5943600"/>
            <a:ext cx="914400" cy="73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5132359"/>
            <a:ext cx="914400" cy="73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Brace 10"/>
          <p:cNvSpPr/>
          <p:nvPr/>
        </p:nvSpPr>
        <p:spPr>
          <a:xfrm>
            <a:off x="2514600" y="3886200"/>
            <a:ext cx="762000" cy="2590800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ultidocument 11"/>
          <p:cNvSpPr/>
          <p:nvPr/>
        </p:nvSpPr>
        <p:spPr>
          <a:xfrm>
            <a:off x="3505200" y="3032125"/>
            <a:ext cx="4876800" cy="3733800"/>
          </a:xfrm>
          <a:prstGeom prst="flowChartMultidocumen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733800" y="3794125"/>
          <a:ext cx="3048000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363"/>
                <a:gridCol w="923637"/>
                <a:gridCol w="1016000"/>
              </a:tblGrid>
              <a:tr h="22061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ALEXI loc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-90.05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36.15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61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Date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2013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183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61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Vegetation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1.69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50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GOES view angel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41.26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5037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Obs</a:t>
                      </a:r>
                      <a:r>
                        <a:rPr lang="en-US" sz="1100" dirty="0" smtClean="0"/>
                        <a:t> time 1 and 2 (UTC)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12.42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16.42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50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Brightness temperature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19.37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29.55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61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</p:nvPr>
        </p:nvGraphicFramePr>
        <p:xfrm>
          <a:off x="707367" y="3591561"/>
          <a:ext cx="7772400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GOES land surface temperatures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CFS meteorological</a:t>
                      </a:r>
                      <a:r>
                        <a:rPr lang="en-US" baseline="0" dirty="0" smtClean="0"/>
                        <a:t> variables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GSIP </a:t>
                      </a:r>
                      <a:r>
                        <a:rPr lang="en-US" dirty="0" err="1" smtClean="0"/>
                        <a:t>insolation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8424" y="1560037"/>
            <a:ext cx="2514600" cy="20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013" y="1569720"/>
            <a:ext cx="2470387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03" y="4330765"/>
            <a:ext cx="2470387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Content Placeholder 5"/>
          <p:cNvGraphicFramePr>
            <a:graphicFrameLocks/>
          </p:cNvGraphicFramePr>
          <p:nvPr/>
        </p:nvGraphicFramePr>
        <p:xfrm>
          <a:off x="713119" y="6487160"/>
          <a:ext cx="77724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/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Snow 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533400" y="274638"/>
            <a:ext cx="8153400" cy="63976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/>
              <a:t>RIP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67200"/>
            <a:ext cx="2156938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zli\Documents\Projects\GETD\ARR_slides\lst55_201517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371600"/>
            <a:ext cx="3048000" cy="2286000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6FAAA-F14E-4BD8-A0E4-D1C7569FE003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ALEXI Point Model (APM)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1219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Purpose: Run ALEXI at single pixel where all the input variables are valid and outputs ALEXI retrievals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638800" y="2611702"/>
          <a:ext cx="3352800" cy="31794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2800"/>
              </a:tblGrid>
              <a:tr h="49431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Inputs</a:t>
                      </a:r>
                      <a:endParaRPr lang="en-US" sz="2000" b="1" dirty="0"/>
                    </a:p>
                  </a:txBody>
                  <a:tcPr/>
                </a:tc>
              </a:tr>
              <a:tr h="2685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                 ALEXI run at :    -90.85    36.15</a:t>
                      </a:r>
                    </a:p>
                    <a:p>
                      <a:r>
                        <a:rPr lang="en-US" sz="1400" dirty="0" smtClean="0"/>
                        <a:t>                                       on :      2013       183</a:t>
                      </a:r>
                    </a:p>
                    <a:p>
                      <a:r>
                        <a:rPr lang="en-US" sz="1400" dirty="0" smtClean="0"/>
                        <a:t>        Vegetation  </a:t>
                      </a:r>
                      <a:r>
                        <a:rPr lang="en-US" sz="1400" dirty="0" err="1" smtClean="0"/>
                        <a:t>lai</a:t>
                      </a:r>
                      <a:r>
                        <a:rPr lang="en-US" sz="1400" dirty="0" smtClean="0"/>
                        <a:t>  NDVI:      1.69      1.00</a:t>
                      </a:r>
                    </a:p>
                    <a:p>
                      <a:r>
                        <a:rPr lang="en-US" sz="1400" dirty="0" smtClean="0"/>
                        <a:t>               GOES view angel:     41.26</a:t>
                      </a:r>
                    </a:p>
                    <a:p>
                      <a:r>
                        <a:rPr lang="en-US" sz="1400" dirty="0" smtClean="0"/>
                        <a:t>            UTC Time 1 and 2 :     12.42     16.42</a:t>
                      </a:r>
                    </a:p>
                    <a:p>
                      <a:r>
                        <a:rPr lang="en-US" sz="1400" dirty="0" smtClean="0"/>
                        <a:t>  GOES observed temp(k):     19.37     29.55</a:t>
                      </a:r>
                    </a:p>
                    <a:p>
                      <a:r>
                        <a:rPr lang="en-US" sz="1400" dirty="0" smtClean="0"/>
                        <a:t>    GOES observed </a:t>
                      </a:r>
                      <a:r>
                        <a:rPr lang="en-US" sz="1400" dirty="0" err="1" smtClean="0"/>
                        <a:t>sdn</a:t>
                      </a:r>
                      <a:r>
                        <a:rPr lang="en-US" sz="1400" dirty="0" smtClean="0"/>
                        <a:t>(k) :    196.37    843.93</a:t>
                      </a:r>
                    </a:p>
                    <a:p>
                      <a:r>
                        <a:rPr lang="en-US" sz="1400" dirty="0" smtClean="0"/>
                        <a:t>        Long wave down(w):    348.68    387.09</a:t>
                      </a:r>
                    </a:p>
                    <a:p>
                      <a:r>
                        <a:rPr lang="en-US" sz="1400" dirty="0" smtClean="0"/>
                        <a:t>    Wind speed (m-2 s-1) :      1.68      2.22</a:t>
                      </a:r>
                    </a:p>
                    <a:p>
                      <a:r>
                        <a:rPr lang="en-US" sz="1400" dirty="0" smtClean="0"/>
                        <a:t>          Air temperature(k):     17.21     23.40</a:t>
                      </a:r>
                    </a:p>
                    <a:p>
                      <a:r>
                        <a:rPr lang="en-US" sz="1400" dirty="0" smtClean="0"/>
                        <a:t>      Surface pressure(Pa) :    994.65    995.74</a:t>
                      </a:r>
                    </a:p>
                    <a:p>
                      <a:r>
                        <a:rPr lang="en-US" sz="1400" dirty="0" smtClean="0"/>
                        <a:t>……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09800"/>
            <a:ext cx="54864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800" dirty="0" err="1" smtClean="0"/>
              <a:t>ALEXI_run_point</a:t>
            </a:r>
            <a:r>
              <a:rPr lang="en-US" sz="2800" dirty="0" smtClean="0"/>
              <a:t>(</a:t>
            </a:r>
            <a:r>
              <a:rPr lang="en-US" sz="2800" dirty="0" err="1" smtClean="0"/>
              <a:t>landcover_filename</a:t>
            </a:r>
            <a:r>
              <a:rPr lang="en-US" sz="2800" dirty="0" smtClean="0"/>
              <a:t>, </a:t>
            </a:r>
            <a:r>
              <a:rPr lang="en-US" sz="2800" dirty="0" err="1" smtClean="0"/>
              <a:t>indata_filename</a:t>
            </a:r>
            <a:r>
              <a:rPr lang="en-US" sz="2800" dirty="0" smtClean="0"/>
              <a:t>, </a:t>
            </a:r>
            <a:r>
              <a:rPr lang="en-US" sz="2800" dirty="0" err="1" smtClean="0"/>
              <a:t>run_mode</a:t>
            </a:r>
            <a:r>
              <a:rPr lang="en-US" sz="2800" dirty="0" smtClean="0"/>
              <a:t>,     </a:t>
            </a:r>
            <a:r>
              <a:rPr lang="en-US" sz="2800" dirty="0" err="1" smtClean="0"/>
              <a:t>input_flag</a:t>
            </a:r>
            <a:r>
              <a:rPr lang="en-US" sz="2800" dirty="0" smtClean="0"/>
              <a:t>, </a:t>
            </a:r>
            <a:r>
              <a:rPr lang="en-US" sz="2800" dirty="0" err="1" smtClean="0"/>
              <a:t>istate</a:t>
            </a:r>
            <a:r>
              <a:rPr lang="en-US" sz="2800" dirty="0" smtClean="0"/>
              <a:t>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 Sequence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Output pixel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ALEXI </a:t>
            </a:r>
            <a:r>
              <a:rPr lang="en-US" sz="2800" dirty="0" smtClean="0"/>
              <a:t>retrievals (Radiation RN, Sensible H, Soil heat flux G, Total ET, Soil ET, Canopy ET, P-M reference ET and short wave down SDN)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 smtClean="0"/>
              <a:t>Check the correctness of output values at several sample pixels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Record the status of process (success or failure) in log file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ARR Exit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GET-D ARR Report</a:t>
            </a:r>
          </a:p>
          <a:p>
            <a:pPr lvl="1"/>
            <a:r>
              <a:rPr lang="en-US" dirty="0" smtClean="0"/>
              <a:t>The report will contain:</a:t>
            </a:r>
          </a:p>
          <a:p>
            <a:pPr lvl="2"/>
            <a:r>
              <a:rPr lang="en-US" dirty="0" smtClean="0"/>
              <a:t>Actions</a:t>
            </a:r>
          </a:p>
          <a:p>
            <a:pPr lvl="2"/>
            <a:r>
              <a:rPr lang="en-US" dirty="0" smtClean="0"/>
              <a:t>Comments</a:t>
            </a:r>
          </a:p>
          <a:p>
            <a:pPr lvl="2"/>
            <a:r>
              <a:rPr lang="en-US" dirty="0" smtClean="0"/>
              <a:t>ARR presentation</a:t>
            </a:r>
          </a:p>
          <a:p>
            <a:endParaRPr lang="en-US" dirty="0" smtClean="0"/>
          </a:p>
          <a:p>
            <a:r>
              <a:rPr lang="en-US" dirty="0" smtClean="0"/>
              <a:t>Updated GET-D Review Item Disposition (RID) spreadsheet.</a:t>
            </a:r>
          </a:p>
          <a:p>
            <a:endParaRPr lang="en-US" dirty="0" smtClean="0"/>
          </a:p>
          <a:p>
            <a:r>
              <a:rPr lang="en-US" dirty="0" smtClean="0"/>
              <a:t>Updated GET-D Requirements Allocation Document (RAD)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APM test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990600"/>
            <a:ext cx="472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----- ALEXI Site Outputs --------------------</a:t>
            </a:r>
          </a:p>
          <a:p>
            <a:pPr algn="r"/>
            <a:r>
              <a:rPr lang="en-US" sz="1600" dirty="0" smtClean="0"/>
              <a:t>            Morning variables      TIME1     TIME2</a:t>
            </a:r>
          </a:p>
          <a:p>
            <a:pPr algn="r"/>
            <a:r>
              <a:rPr lang="en-US" sz="1600" dirty="0" smtClean="0"/>
              <a:t>       TC1,TC2 (canopy temp):     26.303    36.673</a:t>
            </a:r>
          </a:p>
          <a:p>
            <a:pPr algn="r"/>
            <a:r>
              <a:rPr lang="en-US" sz="1600" dirty="0" smtClean="0"/>
              <a:t>         TS1,TS2 (soil temp):     25.419    47.515</a:t>
            </a:r>
          </a:p>
          <a:p>
            <a:pPr algn="r"/>
            <a:r>
              <a:rPr lang="en-US" sz="1600" dirty="0" smtClean="0"/>
              <a:t>  TA1,TA2 (modeled air temp):     26.660    32.642</a:t>
            </a:r>
          </a:p>
          <a:p>
            <a:pPr algn="r"/>
            <a:r>
              <a:rPr lang="en-US" sz="1600" dirty="0" smtClean="0"/>
              <a:t>  </a:t>
            </a:r>
            <a:r>
              <a:rPr lang="en-US" sz="1600" dirty="0" err="1" smtClean="0"/>
              <a:t>Rnet</a:t>
            </a:r>
            <a:r>
              <a:rPr lang="en-US" sz="1600" dirty="0" smtClean="0"/>
              <a:t> Net Radiation (w m-2):     70.276   429.268</a:t>
            </a:r>
          </a:p>
          <a:p>
            <a:pPr algn="r"/>
            <a:r>
              <a:rPr lang="en-US" sz="1600" dirty="0" smtClean="0"/>
              <a:t>            Zen (sun zenith):      1.252     0.370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3200400"/>
            <a:ext cx="3576107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------------------------------------------</a:t>
            </a:r>
          </a:p>
          <a:p>
            <a:r>
              <a:rPr lang="en-US" sz="1600" dirty="0" smtClean="0"/>
              <a:t>       Daily integrated fluxes FORTRAN90</a:t>
            </a:r>
          </a:p>
          <a:p>
            <a:r>
              <a:rPr lang="en-US" sz="1600" dirty="0" smtClean="0"/>
              <a:t>        Radiation RN (w m-2):      9.711</a:t>
            </a:r>
          </a:p>
          <a:p>
            <a:r>
              <a:rPr lang="en-US" sz="1600" dirty="0" smtClean="0"/>
              <a:t>          Sensible H (w m-2):      5.896</a:t>
            </a:r>
          </a:p>
          <a:p>
            <a:r>
              <a:rPr lang="en-US" sz="1600" dirty="0" smtClean="0"/>
              <a:t>    Soil heat flux G (w m-2):      0.000</a:t>
            </a:r>
          </a:p>
          <a:p>
            <a:r>
              <a:rPr lang="en-US" sz="1600" dirty="0" smtClean="0"/>
              <a:t>         Total ET (MJ day-1):      3.815</a:t>
            </a:r>
          </a:p>
          <a:p>
            <a:r>
              <a:rPr lang="en-US" sz="1600" dirty="0" smtClean="0"/>
              <a:t>            Soil ET (mm s-1):      1.837</a:t>
            </a:r>
          </a:p>
          <a:p>
            <a:r>
              <a:rPr lang="en-US" sz="1600" dirty="0" smtClean="0"/>
              <a:t>          Canopy ET (mm s-1):      1.978</a:t>
            </a:r>
          </a:p>
          <a:p>
            <a:r>
              <a:rPr lang="en-US" sz="1600" dirty="0" smtClean="0"/>
              <a:t>   P-M reference ET (mm s-1):     26.514</a:t>
            </a:r>
          </a:p>
          <a:p>
            <a:r>
              <a:rPr lang="en-US" sz="1600" dirty="0" smtClean="0"/>
              <a:t>  Short wave down </a:t>
            </a:r>
            <a:r>
              <a:rPr lang="en-US" sz="1600" dirty="0" err="1" smtClean="0"/>
              <a:t>sdn</a:t>
            </a:r>
            <a:r>
              <a:rPr lang="en-US" sz="1600" dirty="0" smtClean="0"/>
              <a:t>(w m-2):     28.398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124200"/>
            <a:ext cx="4800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----------T2 only----------------------------</a:t>
            </a:r>
          </a:p>
          <a:p>
            <a:r>
              <a:rPr lang="en-US" sz="1600" dirty="0" smtClean="0"/>
              <a:t>      Z2 (boundary layer ht):    562.890</a:t>
            </a:r>
          </a:p>
          <a:p>
            <a:r>
              <a:rPr lang="en-US" sz="1600" dirty="0" smtClean="0"/>
              <a:t>       RA2 (aerodynamic res):     23.929</a:t>
            </a:r>
          </a:p>
          <a:p>
            <a:r>
              <a:rPr lang="en-US" sz="1600" dirty="0" smtClean="0"/>
              <a:t>            RS2   (soil res):     58.164</a:t>
            </a:r>
          </a:p>
          <a:p>
            <a:r>
              <a:rPr lang="en-US" sz="1600" dirty="0" smtClean="0"/>
              <a:t>            RX2   (</a:t>
            </a:r>
            <a:r>
              <a:rPr lang="en-US" sz="1600" dirty="0" err="1" smtClean="0"/>
              <a:t>b.l</a:t>
            </a:r>
            <a:r>
              <a:rPr lang="en-US" sz="1600" dirty="0" smtClean="0"/>
              <a:t>. res):     96.074</a:t>
            </a:r>
          </a:p>
          <a:p>
            <a:r>
              <a:rPr lang="en-US" sz="1600" dirty="0" smtClean="0"/>
              <a:t>                SWUP (W m-2):    265.769</a:t>
            </a:r>
          </a:p>
          <a:p>
            <a:r>
              <a:rPr lang="en-US" sz="1600" dirty="0" smtClean="0"/>
              <a:t>                LWUP (W m-2):    542.916</a:t>
            </a:r>
          </a:p>
          <a:p>
            <a:r>
              <a:rPr lang="en-US" sz="1600" dirty="0" smtClean="0"/>
              <a:t>        Canopy latent(w m-2):     61.081</a:t>
            </a:r>
          </a:p>
          <a:p>
            <a:r>
              <a:rPr lang="en-US" sz="1600" dirty="0" smtClean="0"/>
              <a:t>          Soil latent(w m-2):     56.739</a:t>
            </a:r>
          </a:p>
          <a:p>
            <a:r>
              <a:rPr lang="en-US" sz="1600" dirty="0" smtClean="0"/>
              <a:t>         Total latent(w m-2):    117.820</a:t>
            </a:r>
          </a:p>
          <a:p>
            <a:r>
              <a:rPr lang="en-US" sz="1600" dirty="0" smtClean="0"/>
              <a:t>      Canopy sensible(w m-2):     -4.973</a:t>
            </a:r>
          </a:p>
          <a:p>
            <a:r>
              <a:rPr lang="en-US" sz="1600" dirty="0" smtClean="0"/>
              <a:t>        Soil sensible(w m-2):    193.571</a:t>
            </a:r>
          </a:p>
          <a:p>
            <a:r>
              <a:rPr lang="en-US" sz="1600" dirty="0" smtClean="0"/>
              <a:t>       Total sensible(w m-2):    188.597</a:t>
            </a:r>
          </a:p>
          <a:p>
            <a:r>
              <a:rPr lang="en-US" sz="1600" dirty="0" smtClean="0"/>
              <a:t>          Ground </a:t>
            </a:r>
            <a:r>
              <a:rPr lang="en-US" sz="1600" dirty="0" err="1" smtClean="0"/>
              <a:t>cond</a:t>
            </a:r>
            <a:r>
              <a:rPr lang="en-US" sz="1600" dirty="0" smtClean="0"/>
              <a:t>(w m-2):    122.851</a:t>
            </a:r>
          </a:p>
          <a:p>
            <a:r>
              <a:rPr lang="en-US" sz="1600" dirty="0" smtClean="0"/>
              <a:t>       Energy balance(w m-2):      0.000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90600"/>
            <a:ext cx="411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----- ALEXI Site Inputs ---------------------</a:t>
            </a:r>
          </a:p>
          <a:p>
            <a:r>
              <a:rPr lang="en-US" sz="1400" dirty="0" smtClean="0"/>
              <a:t>                  Site </a:t>
            </a:r>
            <a:r>
              <a:rPr lang="en-US" sz="1400" dirty="0" err="1" smtClean="0"/>
              <a:t>lc</a:t>
            </a:r>
            <a:r>
              <a:rPr lang="en-US" sz="1400" dirty="0" smtClean="0"/>
              <a:t>                   9 </a:t>
            </a:r>
            <a:r>
              <a:rPr lang="en-US" sz="1400" dirty="0" err="1" smtClean="0"/>
              <a:t>Closed_Shrubland</a:t>
            </a:r>
            <a:endParaRPr lang="en-US" sz="1400" dirty="0" smtClean="0"/>
          </a:p>
          <a:p>
            <a:r>
              <a:rPr lang="en-US" sz="1400" dirty="0" smtClean="0"/>
              <a:t>                                At Lat, Lon:    31.780  -111.620</a:t>
            </a:r>
          </a:p>
          <a:p>
            <a:r>
              <a:rPr lang="en-US" sz="1400" dirty="0" smtClean="0"/>
              <a:t>                      Canopy FC, XLAI :      0.155     0.338</a:t>
            </a:r>
          </a:p>
          <a:p>
            <a:r>
              <a:rPr lang="en-US" sz="1400" dirty="0" smtClean="0"/>
              <a:t>          Tloc1, Tloc2 ( </a:t>
            </a:r>
            <a:r>
              <a:rPr lang="en-US" sz="1400" dirty="0" err="1" smtClean="0"/>
              <a:t>Obs</a:t>
            </a:r>
            <a:r>
              <a:rPr lang="en-US" sz="1400" dirty="0" smtClean="0"/>
              <a:t> time):      6.982    11.004</a:t>
            </a:r>
          </a:p>
          <a:p>
            <a:r>
              <a:rPr lang="en-US" sz="1400" dirty="0" smtClean="0"/>
              <a:t>     Tobs1,Tobs2(</a:t>
            </a:r>
            <a:r>
              <a:rPr lang="en-US" sz="1400" dirty="0" err="1" smtClean="0"/>
              <a:t>Obs</a:t>
            </a:r>
            <a:r>
              <a:rPr lang="en-US" sz="1400" dirty="0" smtClean="0"/>
              <a:t> air temp):     26.971    31.508</a:t>
            </a:r>
          </a:p>
          <a:p>
            <a:r>
              <a:rPr lang="en-US" sz="1400" dirty="0" smtClean="0"/>
              <a:t>       Trad1,Trad2(radiometric):     25.596    45.340</a:t>
            </a:r>
          </a:p>
          <a:p>
            <a:r>
              <a:rPr lang="en-US" sz="1400" dirty="0" smtClean="0"/>
              <a:t> Wind11,Wind2(Wind Speed):      5.582     4.887</a:t>
            </a:r>
          </a:p>
          <a:p>
            <a:r>
              <a:rPr lang="en-US" sz="1400" dirty="0" smtClean="0"/>
              <a:t>      Input SDN1,SDN2(W m-2):    219.255   877.019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Regional Outputs Processor (ROP)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Purpose: Calculate the daily ET and 2, 4, 8, 12 week composite ESI from ALEXI point outputs to the output buffer</a:t>
            </a:r>
          </a:p>
          <a:p>
            <a:pPr lvl="0">
              <a:defRPr/>
            </a:pPr>
            <a:r>
              <a:rPr lang="en-US" dirty="0" smtClean="0"/>
              <a:t>Program</a:t>
            </a:r>
          </a:p>
          <a:p>
            <a:pPr lvl="1">
              <a:buNone/>
              <a:defRPr/>
            </a:pPr>
            <a:r>
              <a:rPr lang="en-US" dirty="0" err="1" smtClean="0"/>
              <a:t>alexi.x</a:t>
            </a:r>
            <a:r>
              <a:rPr lang="en-US" dirty="0" smtClean="0"/>
              <a:t> –r NA_8km_VLAI.cfg 2015 175</a:t>
            </a:r>
          </a:p>
          <a:p>
            <a:pPr lvl="1">
              <a:buNone/>
              <a:defRPr/>
            </a:pPr>
            <a:r>
              <a:rPr lang="en-US" dirty="0" err="1" smtClean="0"/>
              <a:t>getd.x</a:t>
            </a:r>
            <a:r>
              <a:rPr lang="en-US" dirty="0" smtClean="0"/>
              <a:t> -</a:t>
            </a:r>
          </a:p>
          <a:p>
            <a:pPr lvl="0">
              <a:defRPr/>
            </a:pPr>
            <a:r>
              <a:rPr lang="en-US" dirty="0" smtClean="0"/>
              <a:t>Test Sequence</a:t>
            </a:r>
          </a:p>
          <a:p>
            <a:pPr lvl="1"/>
            <a:r>
              <a:rPr lang="en-US" dirty="0" smtClean="0"/>
              <a:t>Output Daily ET (ET.bin, ET_QC.bin). </a:t>
            </a:r>
          </a:p>
          <a:p>
            <a:pPr lvl="1"/>
            <a:r>
              <a:rPr lang="en-US" dirty="0" smtClean="0"/>
              <a:t>Output ESI composites (ESI_*</a:t>
            </a:r>
            <a:r>
              <a:rPr lang="en-US" dirty="0" err="1" smtClean="0"/>
              <a:t>week.bin</a:t>
            </a:r>
            <a:r>
              <a:rPr lang="en-US" dirty="0" smtClean="0"/>
              <a:t>, ESI_*</a:t>
            </a:r>
            <a:r>
              <a:rPr lang="en-US" dirty="0" err="1" smtClean="0"/>
              <a:t>week_QC.bin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Output daily radiances and fluxes (SD, SNET, LWDN, LWUP, H, G)</a:t>
            </a:r>
          </a:p>
          <a:p>
            <a:pPr lvl="1"/>
            <a:r>
              <a:rPr lang="en-US" dirty="0" smtClean="0"/>
              <a:t>Test output spatial pattern and the file size (coverage &amp; resolution)</a:t>
            </a:r>
          </a:p>
          <a:p>
            <a:pPr lvl="1"/>
            <a:r>
              <a:rPr lang="en-US" dirty="0" smtClean="0"/>
              <a:t>Check the correctness of output values at several sample pixels</a:t>
            </a:r>
          </a:p>
          <a:p>
            <a:pPr lvl="1">
              <a:defRPr/>
            </a:pPr>
            <a:r>
              <a:rPr lang="en-US" dirty="0" smtClean="0"/>
              <a:t>Record the status of process (success or failure) in log file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5635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ROP </a:t>
            </a:r>
            <a:r>
              <a:rPr lang="en-US" dirty="0" smtClean="0"/>
              <a:t>test results on 2015 175 </a:t>
            </a:r>
            <a:endParaRPr lang="en-US" dirty="0"/>
          </a:p>
        </p:txBody>
      </p:sp>
      <p:pic>
        <p:nvPicPr>
          <p:cNvPr id="5" name="Picture 2" descr="C:\Users\zli\Documents\Projects\GETD\ARR_slides\EDAY_2015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7086600" cy="53149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1219200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Daily ET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zli\Documents\Projects\GETD\ARR_slides\esi_8wk_20151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038600"/>
            <a:ext cx="3657600" cy="2743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ROP </a:t>
            </a:r>
            <a:r>
              <a:rPr lang="en-US" dirty="0" smtClean="0"/>
              <a:t>test results on 2015 175 </a:t>
            </a:r>
            <a:endParaRPr lang="en-US" dirty="0"/>
          </a:p>
        </p:txBody>
      </p:sp>
      <p:pic>
        <p:nvPicPr>
          <p:cNvPr id="1026" name="Picture 2" descr="C:\Users\zli\Documents\Projects\GETD\ARR_slides\esi_4wk_20151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19200"/>
            <a:ext cx="3657600" cy="2743200"/>
          </a:xfrm>
          <a:prstGeom prst="rect">
            <a:avLst/>
          </a:prstGeom>
          <a:noFill/>
        </p:spPr>
      </p:pic>
      <p:pic>
        <p:nvPicPr>
          <p:cNvPr id="1027" name="Picture 3" descr="C:\Users\zli\Documents\Projects\GETD\ARR_slides\esi_2wk_201518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3657600" cy="2743200"/>
          </a:xfrm>
          <a:prstGeom prst="rect">
            <a:avLst/>
          </a:prstGeom>
          <a:noFill/>
        </p:spPr>
      </p:pic>
      <p:pic>
        <p:nvPicPr>
          <p:cNvPr id="1030" name="Picture 6" descr="C:\Users\zli\Documents\Projects\GETD\ARR_slides\esi_12wk_201518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114800"/>
            <a:ext cx="3657600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57600" y="3352800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weeks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03678" y="3124200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weeks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6019800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weeks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86659" y="5943600"/>
            <a:ext cx="105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weeks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79923" y="838200"/>
            <a:ext cx="207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ESI Composites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563562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>ROP </a:t>
            </a:r>
            <a:r>
              <a:rPr lang="en-US" dirty="0" smtClean="0"/>
              <a:t>test results on 2015 175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4525963"/>
          </a:xfrm>
        </p:spPr>
        <p:txBody>
          <a:bodyPr/>
          <a:lstStyle/>
          <a:p>
            <a:r>
              <a:rPr lang="en-US" dirty="0" smtClean="0"/>
              <a:t>H, G, SD, SDNET, LWDN, LWUP</a:t>
            </a:r>
            <a:endParaRPr lang="en-US" dirty="0"/>
          </a:p>
        </p:txBody>
      </p:sp>
      <p:pic>
        <p:nvPicPr>
          <p:cNvPr id="5123" name="Picture 3" descr="C:\Users\zli\Documents\Projects\GETD\ARR_slides\HDAY_2015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3048000" cy="2286000"/>
          </a:xfrm>
          <a:prstGeom prst="rect">
            <a:avLst/>
          </a:prstGeom>
          <a:noFill/>
        </p:spPr>
      </p:pic>
      <p:pic>
        <p:nvPicPr>
          <p:cNvPr id="5124" name="Picture 4" descr="C:\Users\zli\Documents\Projects\GETD\ARR_slides\GDAY_20151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048000" cy="2286000"/>
          </a:xfrm>
          <a:prstGeom prst="rect">
            <a:avLst/>
          </a:prstGeom>
          <a:noFill/>
        </p:spPr>
      </p:pic>
      <p:pic>
        <p:nvPicPr>
          <p:cNvPr id="5125" name="Picture 5" descr="C:\Users\zli\Documents\Projects\GETD\ARR_slides\SDDAY_20151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24000"/>
            <a:ext cx="3048000" cy="2286000"/>
          </a:xfrm>
          <a:prstGeom prst="rect">
            <a:avLst/>
          </a:prstGeom>
          <a:noFill/>
        </p:spPr>
      </p:pic>
      <p:pic>
        <p:nvPicPr>
          <p:cNvPr id="5126" name="Picture 6" descr="C:\Users\zli\Documents\Projects\GETD\ARR_slides\SNETDAY_201517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038600"/>
            <a:ext cx="3048000" cy="2286000"/>
          </a:xfrm>
          <a:prstGeom prst="rect">
            <a:avLst/>
          </a:prstGeom>
          <a:noFill/>
        </p:spPr>
      </p:pic>
      <p:pic>
        <p:nvPicPr>
          <p:cNvPr id="5127" name="Picture 7" descr="C:\Users\zli\Documents\Projects\GETD\ARR_slides\LWUPDAY_201517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038600"/>
            <a:ext cx="3048000" cy="2286000"/>
          </a:xfrm>
          <a:prstGeom prst="rect">
            <a:avLst/>
          </a:prstGeom>
          <a:noFill/>
        </p:spPr>
      </p:pic>
      <p:pic>
        <p:nvPicPr>
          <p:cNvPr id="5128" name="Picture 8" descr="C:\Users\zli\Documents\Projects\GETD\ARR_slides\LWDNDAY_201517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24000"/>
            <a:ext cx="3048000" cy="2286000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Quality control flags (QCF)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3657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/>
              <a:t>Purpose: Setup QCF for each pixel based on the quality of all the input variables and ALEXI retrievals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2800" dirty="0" smtClean="0"/>
              <a:t>Program: </a:t>
            </a:r>
            <a:r>
              <a:rPr lang="en-US" sz="2800" dirty="0" err="1" smtClean="0"/>
              <a:t>GETD_set_QCF</a:t>
            </a:r>
            <a:r>
              <a:rPr lang="en-US" sz="2800" dirty="0" smtClean="0"/>
              <a:t>()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2800" dirty="0" smtClean="0"/>
              <a:t>Test Sequence 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400" dirty="0" smtClean="0"/>
              <a:t>Output : pixel based QCF for ET and ESI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400" dirty="0" smtClean="0"/>
              <a:t>Check the correctness of output values at several sample pixels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400" dirty="0" smtClean="0"/>
              <a:t>Record the status of process (success or failure) in log file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QCF test results</a:t>
            </a:r>
            <a:endParaRPr lang="en-US" dirty="0"/>
          </a:p>
        </p:txBody>
      </p:sp>
      <p:pic>
        <p:nvPicPr>
          <p:cNvPr id="7170" name="Picture 2" descr="C:\Users\zli\Documents\Projects\GETD\ARR_slides\region_qc_2015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590800"/>
            <a:ext cx="4876800" cy="3657600"/>
          </a:xfrm>
          <a:prstGeom prst="rect">
            <a:avLst/>
          </a:prstGeom>
          <a:noFill/>
        </p:spPr>
      </p:pic>
      <p:pic>
        <p:nvPicPr>
          <p:cNvPr id="7171" name="Picture 3" descr="C:\Users\zli\Documents\Projects\GETD\ARR_slides\EDAY_20151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4876800" cy="36576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7921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Product Output Processor (POP)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Purpose: Write the ET/ESI and QC information in the output buffer to desired output format</a:t>
            </a:r>
          </a:p>
          <a:p>
            <a:pPr lvl="0">
              <a:defRPr/>
            </a:pPr>
            <a:r>
              <a:rPr lang="en-US" dirty="0" smtClean="0"/>
              <a:t>Program</a:t>
            </a:r>
          </a:p>
          <a:p>
            <a:pPr lvl="1">
              <a:defRPr/>
            </a:pPr>
            <a:r>
              <a:rPr lang="en-US" dirty="0" smtClean="0"/>
              <a:t> </a:t>
            </a:r>
            <a:r>
              <a:rPr lang="en-US" dirty="0" err="1" smtClean="0"/>
              <a:t>GETD_pop</a:t>
            </a:r>
            <a:r>
              <a:rPr lang="en-US" dirty="0" smtClean="0"/>
              <a:t>()</a:t>
            </a:r>
          </a:p>
          <a:p>
            <a:pPr lvl="0">
              <a:defRPr/>
            </a:pPr>
            <a:r>
              <a:rPr lang="en-US" dirty="0" smtClean="0"/>
              <a:t>Test Sequence</a:t>
            </a:r>
          </a:p>
          <a:p>
            <a:pPr lvl="1"/>
            <a:r>
              <a:rPr lang="en-US" dirty="0" smtClean="0"/>
              <a:t>Convert ET/ESI maps in binary format to </a:t>
            </a:r>
            <a:r>
              <a:rPr lang="en-US" dirty="0" err="1" smtClean="0"/>
              <a:t>NetCDF</a:t>
            </a:r>
            <a:r>
              <a:rPr lang="en-US" dirty="0" smtClean="0"/>
              <a:t>, GRIB2 and PNG formats</a:t>
            </a:r>
          </a:p>
          <a:p>
            <a:pPr lvl="1"/>
            <a:r>
              <a:rPr lang="en-US" dirty="0" smtClean="0"/>
              <a:t> Open ET/ESI maps in </a:t>
            </a:r>
            <a:r>
              <a:rPr lang="en-US" dirty="0" err="1" smtClean="0"/>
              <a:t>NetCDF</a:t>
            </a:r>
            <a:r>
              <a:rPr lang="en-US" dirty="0" smtClean="0"/>
              <a:t>, GRIB2 and PNG in ENVI/</a:t>
            </a:r>
            <a:r>
              <a:rPr lang="en-US" dirty="0" err="1" smtClean="0"/>
              <a:t>PanolyWin</a:t>
            </a:r>
            <a:r>
              <a:rPr lang="en-US" dirty="0" smtClean="0"/>
              <a:t>/wgrib2 and compare with the original binary files </a:t>
            </a:r>
          </a:p>
          <a:p>
            <a:pPr lvl="1"/>
            <a:r>
              <a:rPr lang="en-US" dirty="0" smtClean="0"/>
              <a:t>Record the status of process (success or failure) in log file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539" name="Rectangle 3"/>
          <p:cNvSpPr>
            <a:spLocks noChangeArrowheads="1"/>
          </p:cNvSpPr>
          <p:nvPr/>
        </p:nvSpPr>
        <p:spPr bwMode="auto">
          <a:xfrm>
            <a:off x="990600" y="1524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lnSpc>
                <a:spcPct val="85000"/>
              </a:lnSpc>
            </a:pPr>
            <a:r>
              <a:rPr lang="en-US" sz="4000" dirty="0">
                <a:latin typeface="+mj-lt"/>
                <a:ea typeface="+mj-ea"/>
                <a:cs typeface="+mj-cs"/>
              </a:rPr>
              <a:t>Error Handling</a:t>
            </a:r>
          </a:p>
        </p:txBody>
      </p:sp>
      <p:sp>
        <p:nvSpPr>
          <p:cNvPr id="1473541" name="Rectangle 4"/>
          <p:cNvSpPr>
            <a:spLocks noChangeArrowheads="1"/>
          </p:cNvSpPr>
          <p:nvPr/>
        </p:nvSpPr>
        <p:spPr bwMode="auto">
          <a:xfrm>
            <a:off x="152400" y="1371600"/>
            <a:ext cx="2667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75000"/>
              </a:spcBef>
              <a:buSzPct val="100000"/>
              <a:buFont typeface="Symbol" pitchFamily="18" charset="2"/>
              <a:buChar char="·"/>
            </a:pPr>
            <a:r>
              <a:rPr lang="en-US" dirty="0"/>
              <a:t>It is assumed that the input test data </a:t>
            </a:r>
            <a:r>
              <a:rPr lang="en-US" dirty="0" smtClean="0"/>
              <a:t>are </a:t>
            </a:r>
            <a:r>
              <a:rPr lang="en-US" dirty="0"/>
              <a:t>free of errors, so that the </a:t>
            </a:r>
            <a:r>
              <a:rPr lang="en-US" dirty="0" smtClean="0"/>
              <a:t>Processing </a:t>
            </a:r>
            <a:r>
              <a:rPr lang="en-US" dirty="0"/>
              <a:t>will run to completion without error. </a:t>
            </a:r>
          </a:p>
          <a:p>
            <a:pPr marL="342900" indent="-342900">
              <a:lnSpc>
                <a:spcPct val="90000"/>
              </a:lnSpc>
              <a:spcBef>
                <a:spcPct val="75000"/>
              </a:spcBef>
              <a:buSzPct val="100000"/>
              <a:buFont typeface="Symbol" pitchFamily="18" charset="2"/>
              <a:buChar char="·"/>
            </a:pPr>
            <a:r>
              <a:rPr lang="en-US" dirty="0"/>
              <a:t>To test the system’s ability to handle errors, additional </a:t>
            </a:r>
            <a:r>
              <a:rPr lang="en-US" dirty="0" smtClean="0"/>
              <a:t>Processing </a:t>
            </a:r>
            <a:r>
              <a:rPr lang="en-US" dirty="0"/>
              <a:t>runs will be performed with induced errors.</a:t>
            </a:r>
          </a:p>
          <a:p>
            <a:pPr marL="342900" indent="-342900">
              <a:lnSpc>
                <a:spcPct val="90000"/>
              </a:lnSpc>
              <a:spcBef>
                <a:spcPct val="75000"/>
              </a:spcBef>
              <a:buSzPct val="100000"/>
              <a:buFont typeface="Symbol" pitchFamily="18" charset="2"/>
              <a:buChar char="·"/>
            </a:pPr>
            <a:r>
              <a:rPr lang="en-US" dirty="0"/>
              <a:t>There will be a separate test run for each induced error.</a:t>
            </a:r>
          </a:p>
          <a:p>
            <a:pPr marL="342900" indent="-342900">
              <a:lnSpc>
                <a:spcPct val="90000"/>
              </a:lnSpc>
              <a:spcBef>
                <a:spcPct val="75000"/>
              </a:spcBef>
              <a:buSzPct val="100000"/>
              <a:buFont typeface="Symbol" pitchFamily="18" charset="2"/>
              <a:buChar char="·"/>
            </a:pPr>
            <a:r>
              <a:rPr lang="en-US" dirty="0"/>
              <a:t>The unit test includes </a:t>
            </a:r>
            <a:r>
              <a:rPr lang="en-US" dirty="0" smtClean="0"/>
              <a:t>10 </a:t>
            </a:r>
            <a:r>
              <a:rPr lang="en-US" dirty="0"/>
              <a:t>induced errors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7992298"/>
              </p:ext>
            </p:extLst>
          </p:nvPr>
        </p:nvGraphicFramePr>
        <p:xfrm>
          <a:off x="3048001" y="1276230"/>
          <a:ext cx="5486400" cy="53531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06715"/>
                <a:gridCol w="1746390"/>
                <a:gridCol w="1633295"/>
              </a:tblGrid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Condition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Affected Units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Expected result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Number of command arguments less than </a:t>
                      </a:r>
                      <a:r>
                        <a:rPr lang="en-US" sz="1500" u="none" strike="noStrike" dirty="0" smtClean="0"/>
                        <a:t>desired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/>
                        <a:t>GETD_main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/>
                        <a:t>Exit with Usage message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Unrecognized </a:t>
                      </a:r>
                      <a:r>
                        <a:rPr lang="en-US" sz="1500" u="none" strike="noStrike" dirty="0" smtClean="0"/>
                        <a:t>Processor </a:t>
                      </a:r>
                      <a:r>
                        <a:rPr lang="en-US" sz="1500" u="none" strike="noStrike" dirty="0"/>
                        <a:t>mode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/>
                        <a:t>GETD_main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/>
                        <a:t>Exit with Error message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Wrong configure file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/>
                        <a:t>GETD_main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/>
                        <a:t>Exit with Error message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Missing land mask file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/>
                        <a:t>GETD_load_land_data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/>
                        <a:t>Exit with Error message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Missing </a:t>
                      </a:r>
                      <a:r>
                        <a:rPr lang="en-US" sz="1500" u="none" strike="noStrike" dirty="0" smtClean="0"/>
                        <a:t>CFS </a:t>
                      </a:r>
                      <a:r>
                        <a:rPr lang="en-US" sz="1500" u="none" strike="noStrike" dirty="0"/>
                        <a:t>file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 smtClean="0"/>
                        <a:t>GETD_Processor_meteorological_data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Exit with Error message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Missing </a:t>
                      </a:r>
                      <a:r>
                        <a:rPr lang="en-US" sz="1500" u="none" strike="noStrike" dirty="0" smtClean="0"/>
                        <a:t>GOES </a:t>
                      </a:r>
                      <a:r>
                        <a:rPr lang="en-US" sz="1500" u="none" strike="noStrike" dirty="0"/>
                        <a:t>file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 smtClean="0"/>
                        <a:t>GETD_Processor_GOES_data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Exit with Error message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Missing GSIP file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 smtClean="0"/>
                        <a:t>GETD_Processor_GSIP_data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Exit with Error message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</a:rPr>
                        <a:t>Missing </a:t>
                      </a:r>
                      <a:r>
                        <a:rPr lang="en-US" sz="1500" u="none" strike="noStrike" dirty="0" smtClean="0">
                          <a:solidFill>
                            <a:schemeClr val="tx1"/>
                          </a:solidFill>
                        </a:rPr>
                        <a:t>EVI file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 smtClean="0">
                          <a:solidFill>
                            <a:schemeClr val="tx1"/>
                          </a:solidFill>
                        </a:rPr>
                        <a:t>GETD_Processor_EVI_data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Exit with Error message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Missing </a:t>
                      </a:r>
                      <a:r>
                        <a:rPr lang="en-US" sz="1500" u="none" strike="noStrike" dirty="0" smtClean="0"/>
                        <a:t>Land cover </a:t>
                      </a:r>
                      <a:r>
                        <a:rPr lang="en-US" sz="1500" u="none" strike="noStrike" dirty="0"/>
                        <a:t>file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 smtClean="0"/>
                        <a:t>GETD_Processor_land_cover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Exit with Error message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  <a:tr h="46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Missing Snow mask file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err="1" smtClean="0"/>
                        <a:t>GETD_Processor_snow_mask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/>
                        <a:t>Exit with Error message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75" marR="8775" marT="8775" marB="0" anchor="ctr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Unit Test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Test plans for 16 sub-units</a:t>
            </a:r>
          </a:p>
          <a:p>
            <a:pPr lvl="0"/>
            <a:endParaRPr lang="en-US" dirty="0" smtClean="0"/>
          </a:p>
          <a:p>
            <a:pPr lvl="0">
              <a:defRPr/>
            </a:pPr>
            <a:r>
              <a:rPr lang="en-US" dirty="0" smtClean="0"/>
              <a:t>10 Error handlings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software architecture design and interfaces of  each component in GETD system have been presented.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system data flow of each processing unit has been presented.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error handling and product generation information that can be used for GETD system product processing monitoring have been presented.</a:t>
            </a:r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Pre ARR Risks and Actions</a:t>
            </a:r>
            <a:r>
              <a:rPr lang="en-US" dirty="0" smtClean="0"/>
              <a:t>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Test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Figure shows an example of Daily outputs from GET-D on 2015/06/24, day of the year 175.</a:t>
            </a:r>
          </a:p>
          <a:p>
            <a:r>
              <a:rPr lang="en-US" dirty="0" smtClean="0"/>
              <a:t>Daily ET 8km</a:t>
            </a:r>
          </a:p>
          <a:p>
            <a:r>
              <a:rPr lang="en-US" dirty="0" smtClean="0"/>
              <a:t>2, 4, 8, 12 week composite ESI</a:t>
            </a:r>
          </a:p>
          <a:p>
            <a:r>
              <a:rPr lang="en-US" dirty="0" smtClean="0"/>
              <a:t>Other daily fluxes (H, G, SD, SDNET, LWDN, LWUP)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5635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Daily ET output </a:t>
            </a:r>
            <a:r>
              <a:rPr lang="en-US" dirty="0" smtClean="0"/>
              <a:t>on 2015 175</a:t>
            </a:r>
            <a:endParaRPr lang="en-US" dirty="0"/>
          </a:p>
        </p:txBody>
      </p:sp>
      <p:pic>
        <p:nvPicPr>
          <p:cNvPr id="5" name="Picture 2" descr="C:\Users\zli\Documents\Projects\GETD\ARR_slides\EDAY_2015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7086600" cy="531495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zli\Documents\Projects\GETD\ARR_slides\esi_8wk_20151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33800"/>
            <a:ext cx="3657600" cy="2743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Daily ESI Composites on 2015 175</a:t>
            </a:r>
            <a:endParaRPr lang="en-US" dirty="0"/>
          </a:p>
        </p:txBody>
      </p:sp>
      <p:pic>
        <p:nvPicPr>
          <p:cNvPr id="1026" name="Picture 2" descr="C:\Users\zli\Documents\Projects\GETD\ARR_slides\esi_4wk_20151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14400"/>
            <a:ext cx="3657600" cy="2743200"/>
          </a:xfrm>
          <a:prstGeom prst="rect">
            <a:avLst/>
          </a:prstGeom>
          <a:noFill/>
        </p:spPr>
      </p:pic>
      <p:pic>
        <p:nvPicPr>
          <p:cNvPr id="1027" name="Picture 3" descr="C:\Users\zli\Documents\Projects\GETD\ARR_slides\esi_2wk_201518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90600"/>
            <a:ext cx="3657600" cy="2743200"/>
          </a:xfrm>
          <a:prstGeom prst="rect">
            <a:avLst/>
          </a:prstGeom>
          <a:noFill/>
        </p:spPr>
      </p:pic>
      <p:pic>
        <p:nvPicPr>
          <p:cNvPr id="1030" name="Picture 6" descr="C:\Users\zli\Documents\Projects\GETD\ARR_slides\esi_12wk_201518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10000"/>
            <a:ext cx="3657600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57600" y="3352800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weeks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03678" y="3124200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weeks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6019800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weeks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86659" y="5943600"/>
            <a:ext cx="105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weeks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563562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>System Test </a:t>
            </a:r>
            <a:r>
              <a:rPr lang="en-US" dirty="0" smtClean="0"/>
              <a:t>results on 2015 175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4525963"/>
          </a:xfrm>
        </p:spPr>
        <p:txBody>
          <a:bodyPr/>
          <a:lstStyle/>
          <a:p>
            <a:r>
              <a:rPr lang="en-US" dirty="0" smtClean="0"/>
              <a:t>H, G, SD, SDNET, LWDN, LWUP</a:t>
            </a:r>
            <a:endParaRPr lang="en-US" dirty="0"/>
          </a:p>
        </p:txBody>
      </p:sp>
      <p:pic>
        <p:nvPicPr>
          <p:cNvPr id="5123" name="Picture 3" descr="C:\Users\zli\Documents\Projects\GETD\ARR_slides\HDAY_2015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3048000" cy="2286000"/>
          </a:xfrm>
          <a:prstGeom prst="rect">
            <a:avLst/>
          </a:prstGeom>
          <a:noFill/>
        </p:spPr>
      </p:pic>
      <p:pic>
        <p:nvPicPr>
          <p:cNvPr id="5124" name="Picture 4" descr="C:\Users\zli\Documents\Projects\GETD\ARR_slides\GDAY_20151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048000" cy="2286000"/>
          </a:xfrm>
          <a:prstGeom prst="rect">
            <a:avLst/>
          </a:prstGeom>
          <a:noFill/>
        </p:spPr>
      </p:pic>
      <p:pic>
        <p:nvPicPr>
          <p:cNvPr id="5125" name="Picture 5" descr="C:\Users\zli\Documents\Projects\GETD\ARR_slides\SDDAY_20151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524000"/>
            <a:ext cx="3048000" cy="2286000"/>
          </a:xfrm>
          <a:prstGeom prst="rect">
            <a:avLst/>
          </a:prstGeom>
          <a:noFill/>
        </p:spPr>
      </p:pic>
      <p:pic>
        <p:nvPicPr>
          <p:cNvPr id="5126" name="Picture 6" descr="C:\Users\zli\Documents\Projects\GETD\ARR_slides\SNETDAY_201517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114800"/>
            <a:ext cx="3048000" cy="2286000"/>
          </a:xfrm>
          <a:prstGeom prst="rect">
            <a:avLst/>
          </a:prstGeom>
          <a:noFill/>
        </p:spPr>
      </p:pic>
      <p:pic>
        <p:nvPicPr>
          <p:cNvPr id="5127" name="Picture 7" descr="C:\Users\zli\Documents\Projects\GETD\ARR_slides\LWUPDAY_201517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114800"/>
            <a:ext cx="3048000" cy="2286000"/>
          </a:xfrm>
          <a:prstGeom prst="rect">
            <a:avLst/>
          </a:prstGeom>
          <a:noFill/>
        </p:spPr>
      </p:pic>
      <p:pic>
        <p:nvPicPr>
          <p:cNvPr id="5128" name="Picture 8" descr="C:\Users\zli\Documents\Projects\GETD\ARR_slides\LWDNDAY_201517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24000"/>
            <a:ext cx="3048000" cy="2286000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71538" y="4173538"/>
            <a:ext cx="2921000" cy="1419225"/>
          </a:xfrm>
          <a:prstGeom prst="rect">
            <a:avLst/>
          </a:prstGeom>
          <a:solidFill>
            <a:srgbClr val="DDD3C9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89000" y="4457700"/>
            <a:ext cx="28844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890588" y="5588000"/>
            <a:ext cx="28844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2794000" y="4233863"/>
            <a:ext cx="211138" cy="854075"/>
          </a:xfrm>
          <a:custGeom>
            <a:avLst/>
            <a:gdLst>
              <a:gd name="T0" fmla="*/ 332661413 w 133"/>
              <a:gd name="T1" fmla="*/ 0 h 538"/>
              <a:gd name="T2" fmla="*/ 297379142 w 133"/>
              <a:gd name="T3" fmla="*/ 63003113 h 538"/>
              <a:gd name="T4" fmla="*/ 226814600 w 133"/>
              <a:gd name="T5" fmla="*/ 120967500 h 538"/>
              <a:gd name="T6" fmla="*/ 226814600 w 133"/>
              <a:gd name="T7" fmla="*/ 178930300 h 538"/>
              <a:gd name="T8" fmla="*/ 282258168 w 133"/>
              <a:gd name="T9" fmla="*/ 219252800 h 538"/>
              <a:gd name="T10" fmla="*/ 282258168 w 133"/>
              <a:gd name="T11" fmla="*/ 277217188 h 538"/>
              <a:gd name="T12" fmla="*/ 282258168 w 133"/>
              <a:gd name="T13" fmla="*/ 340220300 h 538"/>
              <a:gd name="T14" fmla="*/ 282258168 w 133"/>
              <a:gd name="T15" fmla="*/ 398184688 h 538"/>
              <a:gd name="T16" fmla="*/ 264617827 w 133"/>
              <a:gd name="T17" fmla="*/ 458668438 h 538"/>
              <a:gd name="T18" fmla="*/ 264617827 w 133"/>
              <a:gd name="T19" fmla="*/ 516631238 h 538"/>
              <a:gd name="T20" fmla="*/ 244456529 w 133"/>
              <a:gd name="T21" fmla="*/ 574595625 h 538"/>
              <a:gd name="T22" fmla="*/ 244456529 w 133"/>
              <a:gd name="T23" fmla="*/ 637598738 h 538"/>
              <a:gd name="T24" fmla="*/ 244456529 w 133"/>
              <a:gd name="T25" fmla="*/ 695563125 h 538"/>
              <a:gd name="T26" fmla="*/ 244456529 w 133"/>
              <a:gd name="T27" fmla="*/ 756046875 h 538"/>
              <a:gd name="T28" fmla="*/ 244456529 w 133"/>
              <a:gd name="T29" fmla="*/ 814009675 h 538"/>
              <a:gd name="T30" fmla="*/ 244456529 w 133"/>
              <a:gd name="T31" fmla="*/ 871974063 h 538"/>
              <a:gd name="T32" fmla="*/ 141129084 w 133"/>
              <a:gd name="T33" fmla="*/ 914815925 h 538"/>
              <a:gd name="T34" fmla="*/ 120967786 w 133"/>
              <a:gd name="T35" fmla="*/ 1033264063 h 538"/>
              <a:gd name="T36" fmla="*/ 68045174 w 133"/>
              <a:gd name="T37" fmla="*/ 1033264063 h 538"/>
              <a:gd name="T38" fmla="*/ 68045174 w 133"/>
              <a:gd name="T39" fmla="*/ 1091226863 h 538"/>
              <a:gd name="T40" fmla="*/ 88206471 w 133"/>
              <a:gd name="T41" fmla="*/ 1154231563 h 538"/>
              <a:gd name="T42" fmla="*/ 32762903 w 133"/>
              <a:gd name="T43" fmla="*/ 1154231563 h 538"/>
              <a:gd name="T44" fmla="*/ 0 w 133"/>
              <a:gd name="T45" fmla="*/ 1212194363 h 538"/>
              <a:gd name="T46" fmla="*/ 0 w 133"/>
              <a:gd name="T47" fmla="*/ 1270158750 h 538"/>
              <a:gd name="T48" fmla="*/ 32762903 w 133"/>
              <a:gd name="T49" fmla="*/ 1353324700 h 5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3"/>
              <a:gd name="T76" fmla="*/ 0 h 538"/>
              <a:gd name="T77" fmla="*/ 133 w 133"/>
              <a:gd name="T78" fmla="*/ 538 h 53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3" h="538">
                <a:moveTo>
                  <a:pt x="132" y="0"/>
                </a:moveTo>
                <a:lnTo>
                  <a:pt x="118" y="25"/>
                </a:lnTo>
                <a:lnTo>
                  <a:pt x="90" y="48"/>
                </a:lnTo>
                <a:lnTo>
                  <a:pt x="90" y="71"/>
                </a:lnTo>
                <a:lnTo>
                  <a:pt x="112" y="87"/>
                </a:lnTo>
                <a:lnTo>
                  <a:pt x="112" y="110"/>
                </a:lnTo>
                <a:lnTo>
                  <a:pt x="112" y="135"/>
                </a:lnTo>
                <a:lnTo>
                  <a:pt x="112" y="158"/>
                </a:lnTo>
                <a:lnTo>
                  <a:pt x="105" y="182"/>
                </a:lnTo>
                <a:lnTo>
                  <a:pt x="105" y="205"/>
                </a:lnTo>
                <a:lnTo>
                  <a:pt x="97" y="228"/>
                </a:lnTo>
                <a:lnTo>
                  <a:pt x="97" y="253"/>
                </a:lnTo>
                <a:lnTo>
                  <a:pt x="97" y="276"/>
                </a:lnTo>
                <a:lnTo>
                  <a:pt x="97" y="300"/>
                </a:lnTo>
                <a:lnTo>
                  <a:pt x="97" y="323"/>
                </a:lnTo>
                <a:lnTo>
                  <a:pt x="97" y="346"/>
                </a:lnTo>
                <a:lnTo>
                  <a:pt x="56" y="363"/>
                </a:lnTo>
                <a:lnTo>
                  <a:pt x="48" y="410"/>
                </a:lnTo>
                <a:lnTo>
                  <a:pt x="27" y="410"/>
                </a:lnTo>
                <a:lnTo>
                  <a:pt x="27" y="433"/>
                </a:lnTo>
                <a:lnTo>
                  <a:pt x="35" y="458"/>
                </a:lnTo>
                <a:lnTo>
                  <a:pt x="13" y="458"/>
                </a:lnTo>
                <a:lnTo>
                  <a:pt x="0" y="481"/>
                </a:lnTo>
                <a:lnTo>
                  <a:pt x="0" y="504"/>
                </a:lnTo>
                <a:lnTo>
                  <a:pt x="13" y="537"/>
                </a:lnTo>
              </a:path>
            </a:pathLst>
          </a:custGeom>
          <a:noFill/>
          <a:ln w="25400" cap="rnd" cmpd="sng">
            <a:solidFill>
              <a:srgbClr val="474747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3073400" y="4221163"/>
            <a:ext cx="233363" cy="862012"/>
          </a:xfrm>
          <a:custGeom>
            <a:avLst/>
            <a:gdLst>
              <a:gd name="T0" fmla="*/ 32762895 w 147"/>
              <a:gd name="T1" fmla="*/ 0 h 543"/>
              <a:gd name="T2" fmla="*/ 32762895 w 147"/>
              <a:gd name="T3" fmla="*/ 57962766 h 543"/>
              <a:gd name="T4" fmla="*/ 32762895 w 147"/>
              <a:gd name="T5" fmla="*/ 196572073 h 543"/>
              <a:gd name="T6" fmla="*/ 32762895 w 147"/>
              <a:gd name="T7" fmla="*/ 254534840 h 543"/>
              <a:gd name="T8" fmla="*/ 0 w 147"/>
              <a:gd name="T9" fmla="*/ 312499194 h 543"/>
              <a:gd name="T10" fmla="*/ 0 w 147"/>
              <a:gd name="T11" fmla="*/ 375502270 h 543"/>
              <a:gd name="T12" fmla="*/ 32762895 w 147"/>
              <a:gd name="T13" fmla="*/ 433466624 h 543"/>
              <a:gd name="T14" fmla="*/ 50403233 w 147"/>
              <a:gd name="T15" fmla="*/ 493950338 h 543"/>
              <a:gd name="T16" fmla="*/ 156250022 w 147"/>
              <a:gd name="T17" fmla="*/ 511590628 h 543"/>
              <a:gd name="T18" fmla="*/ 156250022 w 147"/>
              <a:gd name="T19" fmla="*/ 574595292 h 543"/>
              <a:gd name="T20" fmla="*/ 156250022 w 147"/>
              <a:gd name="T21" fmla="*/ 632558058 h 543"/>
              <a:gd name="T22" fmla="*/ 156250022 w 147"/>
              <a:gd name="T23" fmla="*/ 693041773 h 543"/>
              <a:gd name="T24" fmla="*/ 156250022 w 147"/>
              <a:gd name="T25" fmla="*/ 751006127 h 543"/>
              <a:gd name="T26" fmla="*/ 156250022 w 147"/>
              <a:gd name="T27" fmla="*/ 808968893 h 543"/>
              <a:gd name="T28" fmla="*/ 156250022 w 147"/>
              <a:gd name="T29" fmla="*/ 871973557 h 543"/>
              <a:gd name="T30" fmla="*/ 156250022 w 147"/>
              <a:gd name="T31" fmla="*/ 929936323 h 543"/>
              <a:gd name="T32" fmla="*/ 194053241 w 147"/>
              <a:gd name="T33" fmla="*/ 990420038 h 543"/>
              <a:gd name="T34" fmla="*/ 226814548 w 147"/>
              <a:gd name="T35" fmla="*/ 1048384392 h 543"/>
              <a:gd name="T36" fmla="*/ 244456474 w 147"/>
              <a:gd name="T37" fmla="*/ 1126508397 h 543"/>
              <a:gd name="T38" fmla="*/ 244456474 w 147"/>
              <a:gd name="T39" fmla="*/ 1189511473 h 543"/>
              <a:gd name="T40" fmla="*/ 294859707 w 147"/>
              <a:gd name="T41" fmla="*/ 1204632401 h 543"/>
              <a:gd name="T42" fmla="*/ 347782308 w 147"/>
              <a:gd name="T43" fmla="*/ 1189511473 h 543"/>
              <a:gd name="T44" fmla="*/ 367943601 w 147"/>
              <a:gd name="T45" fmla="*/ 1247475826 h 543"/>
              <a:gd name="T46" fmla="*/ 367943601 w 147"/>
              <a:gd name="T47" fmla="*/ 1305440180 h 543"/>
              <a:gd name="T48" fmla="*/ 367943601 w 147"/>
              <a:gd name="T49" fmla="*/ 1365923895 h 54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47"/>
              <a:gd name="T76" fmla="*/ 0 h 543"/>
              <a:gd name="T77" fmla="*/ 147 w 147"/>
              <a:gd name="T78" fmla="*/ 543 h 54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47" h="543">
                <a:moveTo>
                  <a:pt x="13" y="0"/>
                </a:moveTo>
                <a:lnTo>
                  <a:pt x="13" y="23"/>
                </a:lnTo>
                <a:lnTo>
                  <a:pt x="13" y="78"/>
                </a:lnTo>
                <a:lnTo>
                  <a:pt x="13" y="101"/>
                </a:lnTo>
                <a:lnTo>
                  <a:pt x="0" y="124"/>
                </a:lnTo>
                <a:lnTo>
                  <a:pt x="0" y="149"/>
                </a:lnTo>
                <a:lnTo>
                  <a:pt x="13" y="172"/>
                </a:lnTo>
                <a:lnTo>
                  <a:pt x="20" y="196"/>
                </a:lnTo>
                <a:lnTo>
                  <a:pt x="62" y="203"/>
                </a:lnTo>
                <a:lnTo>
                  <a:pt x="62" y="228"/>
                </a:lnTo>
                <a:lnTo>
                  <a:pt x="62" y="251"/>
                </a:lnTo>
                <a:lnTo>
                  <a:pt x="62" y="275"/>
                </a:lnTo>
                <a:lnTo>
                  <a:pt x="62" y="298"/>
                </a:lnTo>
                <a:lnTo>
                  <a:pt x="62" y="321"/>
                </a:lnTo>
                <a:lnTo>
                  <a:pt x="62" y="346"/>
                </a:lnTo>
                <a:lnTo>
                  <a:pt x="62" y="369"/>
                </a:lnTo>
                <a:lnTo>
                  <a:pt x="77" y="393"/>
                </a:lnTo>
                <a:lnTo>
                  <a:pt x="90" y="416"/>
                </a:lnTo>
                <a:lnTo>
                  <a:pt x="97" y="447"/>
                </a:lnTo>
                <a:lnTo>
                  <a:pt x="97" y="472"/>
                </a:lnTo>
                <a:lnTo>
                  <a:pt x="117" y="478"/>
                </a:lnTo>
                <a:lnTo>
                  <a:pt x="138" y="472"/>
                </a:lnTo>
                <a:lnTo>
                  <a:pt x="146" y="495"/>
                </a:lnTo>
                <a:lnTo>
                  <a:pt x="146" y="518"/>
                </a:lnTo>
                <a:lnTo>
                  <a:pt x="146" y="542"/>
                </a:lnTo>
              </a:path>
            </a:pathLst>
          </a:custGeom>
          <a:noFill/>
          <a:ln w="25400" cap="rnd" cmpd="sng">
            <a:solidFill>
              <a:srgbClr val="474747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2882900" y="4237038"/>
            <a:ext cx="166688" cy="974725"/>
          </a:xfrm>
          <a:custGeom>
            <a:avLst/>
            <a:gdLst>
              <a:gd name="T0" fmla="*/ 262097036 w 105"/>
              <a:gd name="T1" fmla="*/ 0 h 614"/>
              <a:gd name="T2" fmla="*/ 241935726 w 105"/>
              <a:gd name="T3" fmla="*/ 57962800 h 614"/>
              <a:gd name="T4" fmla="*/ 229335700 w 105"/>
              <a:gd name="T5" fmla="*/ 118446550 h 614"/>
              <a:gd name="T6" fmla="*/ 191532450 w 105"/>
              <a:gd name="T7" fmla="*/ 176410938 h 614"/>
              <a:gd name="T8" fmla="*/ 191532450 w 105"/>
              <a:gd name="T9" fmla="*/ 234373738 h 614"/>
              <a:gd name="T10" fmla="*/ 191532450 w 105"/>
              <a:gd name="T11" fmla="*/ 297378438 h 614"/>
              <a:gd name="T12" fmla="*/ 156250156 w 105"/>
              <a:gd name="T13" fmla="*/ 355342825 h 614"/>
              <a:gd name="T14" fmla="*/ 141129173 w 105"/>
              <a:gd name="T15" fmla="*/ 415824988 h 614"/>
              <a:gd name="T16" fmla="*/ 156250156 w 105"/>
              <a:gd name="T17" fmla="*/ 496469988 h 614"/>
              <a:gd name="T18" fmla="*/ 156250156 w 105"/>
              <a:gd name="T19" fmla="*/ 554434375 h 614"/>
              <a:gd name="T20" fmla="*/ 173892097 w 105"/>
              <a:gd name="T21" fmla="*/ 614918125 h 614"/>
              <a:gd name="T22" fmla="*/ 229335700 w 105"/>
              <a:gd name="T23" fmla="*/ 632558425 h 614"/>
              <a:gd name="T24" fmla="*/ 229335700 w 105"/>
              <a:gd name="T25" fmla="*/ 693043763 h 614"/>
              <a:gd name="T26" fmla="*/ 229335700 w 105"/>
              <a:gd name="T27" fmla="*/ 751006563 h 614"/>
              <a:gd name="T28" fmla="*/ 229335700 w 105"/>
              <a:gd name="T29" fmla="*/ 814009675 h 614"/>
              <a:gd name="T30" fmla="*/ 211693760 w 105"/>
              <a:gd name="T31" fmla="*/ 871974063 h 614"/>
              <a:gd name="T32" fmla="*/ 156250156 w 105"/>
              <a:gd name="T33" fmla="*/ 912296563 h 614"/>
              <a:gd name="T34" fmla="*/ 173892097 w 105"/>
              <a:gd name="T35" fmla="*/ 970259363 h 614"/>
              <a:gd name="T36" fmla="*/ 211693760 w 105"/>
              <a:gd name="T37" fmla="*/ 1028223750 h 614"/>
              <a:gd name="T38" fmla="*/ 211693760 w 105"/>
              <a:gd name="T39" fmla="*/ 1091226863 h 614"/>
              <a:gd name="T40" fmla="*/ 173892097 w 105"/>
              <a:gd name="T41" fmla="*/ 1247476550 h 614"/>
              <a:gd name="T42" fmla="*/ 120967863 w 105"/>
              <a:gd name="T43" fmla="*/ 1267637800 h 614"/>
              <a:gd name="T44" fmla="*/ 68045217 w 105"/>
              <a:gd name="T45" fmla="*/ 1287799050 h 614"/>
              <a:gd name="T46" fmla="*/ 17641940 w 105"/>
              <a:gd name="T47" fmla="*/ 1287799050 h 614"/>
              <a:gd name="T48" fmla="*/ 0 w 105"/>
              <a:gd name="T49" fmla="*/ 1345763438 h 614"/>
              <a:gd name="T50" fmla="*/ 0 w 105"/>
              <a:gd name="T51" fmla="*/ 1408768138 h 614"/>
              <a:gd name="T52" fmla="*/ 35282293 w 105"/>
              <a:gd name="T53" fmla="*/ 1466730938 h 614"/>
              <a:gd name="T54" fmla="*/ 35282293 w 105"/>
              <a:gd name="T55" fmla="*/ 1524695325 h 614"/>
              <a:gd name="T56" fmla="*/ 35282293 w 105"/>
              <a:gd name="T57" fmla="*/ 1544856575 h 61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5"/>
              <a:gd name="T88" fmla="*/ 0 h 614"/>
              <a:gd name="T89" fmla="*/ 105 w 105"/>
              <a:gd name="T90" fmla="*/ 614 h 61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5" h="614">
                <a:moveTo>
                  <a:pt x="104" y="0"/>
                </a:moveTo>
                <a:lnTo>
                  <a:pt x="96" y="23"/>
                </a:lnTo>
                <a:lnTo>
                  <a:pt x="91" y="47"/>
                </a:lnTo>
                <a:lnTo>
                  <a:pt x="76" y="70"/>
                </a:lnTo>
                <a:lnTo>
                  <a:pt x="76" y="93"/>
                </a:lnTo>
                <a:lnTo>
                  <a:pt x="76" y="118"/>
                </a:lnTo>
                <a:lnTo>
                  <a:pt x="62" y="141"/>
                </a:lnTo>
                <a:lnTo>
                  <a:pt x="56" y="165"/>
                </a:lnTo>
                <a:lnTo>
                  <a:pt x="62" y="197"/>
                </a:lnTo>
                <a:lnTo>
                  <a:pt x="62" y="220"/>
                </a:lnTo>
                <a:lnTo>
                  <a:pt x="69" y="244"/>
                </a:lnTo>
                <a:lnTo>
                  <a:pt x="91" y="251"/>
                </a:lnTo>
                <a:lnTo>
                  <a:pt x="91" y="275"/>
                </a:lnTo>
                <a:lnTo>
                  <a:pt x="91" y="298"/>
                </a:lnTo>
                <a:lnTo>
                  <a:pt x="91" y="323"/>
                </a:lnTo>
                <a:lnTo>
                  <a:pt x="84" y="346"/>
                </a:lnTo>
                <a:lnTo>
                  <a:pt x="62" y="362"/>
                </a:lnTo>
                <a:lnTo>
                  <a:pt x="69" y="385"/>
                </a:lnTo>
                <a:lnTo>
                  <a:pt x="84" y="408"/>
                </a:lnTo>
                <a:lnTo>
                  <a:pt x="84" y="433"/>
                </a:lnTo>
                <a:lnTo>
                  <a:pt x="69" y="495"/>
                </a:lnTo>
                <a:lnTo>
                  <a:pt x="48" y="503"/>
                </a:lnTo>
                <a:lnTo>
                  <a:pt x="27" y="511"/>
                </a:lnTo>
                <a:lnTo>
                  <a:pt x="7" y="511"/>
                </a:lnTo>
                <a:lnTo>
                  <a:pt x="0" y="534"/>
                </a:lnTo>
                <a:lnTo>
                  <a:pt x="0" y="559"/>
                </a:lnTo>
                <a:lnTo>
                  <a:pt x="14" y="582"/>
                </a:lnTo>
                <a:lnTo>
                  <a:pt x="14" y="605"/>
                </a:lnTo>
                <a:lnTo>
                  <a:pt x="14" y="613"/>
                </a:lnTo>
              </a:path>
            </a:pathLst>
          </a:custGeom>
          <a:noFill/>
          <a:ln w="25400" cap="rnd" cmpd="sng">
            <a:solidFill>
              <a:srgbClr val="474747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3017838" y="4249738"/>
            <a:ext cx="153987" cy="1138237"/>
          </a:xfrm>
          <a:custGeom>
            <a:avLst/>
            <a:gdLst>
              <a:gd name="T0" fmla="*/ 85685034 w 97"/>
              <a:gd name="T1" fmla="*/ 0 h 717"/>
              <a:gd name="T2" fmla="*/ 68043204 w 97"/>
              <a:gd name="T3" fmla="*/ 57962775 h 717"/>
              <a:gd name="T4" fmla="*/ 17640243 w 97"/>
              <a:gd name="T5" fmla="*/ 254534876 h 717"/>
              <a:gd name="T6" fmla="*/ 0 w 97"/>
              <a:gd name="T7" fmla="*/ 375502323 h 717"/>
              <a:gd name="T8" fmla="*/ 0 w 97"/>
              <a:gd name="T9" fmla="*/ 433466685 h 717"/>
              <a:gd name="T10" fmla="*/ 0 w 97"/>
              <a:gd name="T11" fmla="*/ 496469769 h 717"/>
              <a:gd name="T12" fmla="*/ 0 w 97"/>
              <a:gd name="T13" fmla="*/ 554434131 h 717"/>
              <a:gd name="T14" fmla="*/ 50402961 w 97"/>
              <a:gd name="T15" fmla="*/ 554434131 h 717"/>
              <a:gd name="T16" fmla="*/ 50402961 w 97"/>
              <a:gd name="T17" fmla="*/ 614917855 h 717"/>
              <a:gd name="T18" fmla="*/ 50402961 w 97"/>
              <a:gd name="T19" fmla="*/ 672880629 h 717"/>
              <a:gd name="T20" fmla="*/ 68043204 w 97"/>
              <a:gd name="T21" fmla="*/ 730844991 h 717"/>
              <a:gd name="T22" fmla="*/ 68043204 w 97"/>
              <a:gd name="T23" fmla="*/ 793848076 h 717"/>
              <a:gd name="T24" fmla="*/ 68043204 w 97"/>
              <a:gd name="T25" fmla="*/ 851812438 h 717"/>
              <a:gd name="T26" fmla="*/ 120967107 w 97"/>
              <a:gd name="T27" fmla="*/ 871973679 h 717"/>
              <a:gd name="T28" fmla="*/ 156249180 w 97"/>
              <a:gd name="T29" fmla="*/ 929936454 h 717"/>
              <a:gd name="T30" fmla="*/ 156249180 w 97"/>
              <a:gd name="T31" fmla="*/ 1010581419 h 717"/>
              <a:gd name="T32" fmla="*/ 156249180 w 97"/>
              <a:gd name="T33" fmla="*/ 1091226383 h 717"/>
              <a:gd name="T34" fmla="*/ 173889423 w 97"/>
              <a:gd name="T35" fmla="*/ 1169351986 h 717"/>
              <a:gd name="T36" fmla="*/ 194050607 w 97"/>
              <a:gd name="T37" fmla="*/ 1227314761 h 717"/>
              <a:gd name="T38" fmla="*/ 194050607 w 97"/>
              <a:gd name="T39" fmla="*/ 1287798484 h 717"/>
              <a:gd name="T40" fmla="*/ 194050607 w 97"/>
              <a:gd name="T41" fmla="*/ 1345762846 h 717"/>
              <a:gd name="T42" fmla="*/ 241934214 w 97"/>
              <a:gd name="T43" fmla="*/ 1408765931 h 717"/>
              <a:gd name="T44" fmla="*/ 241934214 w 97"/>
              <a:gd name="T45" fmla="*/ 1466730293 h 717"/>
              <a:gd name="T46" fmla="*/ 173889423 w 97"/>
              <a:gd name="T47" fmla="*/ 1507052775 h 717"/>
              <a:gd name="T48" fmla="*/ 224292384 w 97"/>
              <a:gd name="T49" fmla="*/ 1486891534 h 717"/>
              <a:gd name="T50" fmla="*/ 224292384 w 97"/>
              <a:gd name="T51" fmla="*/ 1544854309 h 717"/>
              <a:gd name="T52" fmla="*/ 241934214 w 97"/>
              <a:gd name="T53" fmla="*/ 1607858981 h 717"/>
              <a:gd name="T54" fmla="*/ 206652141 w 97"/>
              <a:gd name="T55" fmla="*/ 1685982997 h 717"/>
              <a:gd name="T56" fmla="*/ 206652141 w 97"/>
              <a:gd name="T57" fmla="*/ 1743947359 h 717"/>
              <a:gd name="T58" fmla="*/ 206652141 w 97"/>
              <a:gd name="T59" fmla="*/ 1804431082 h 71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7"/>
              <a:gd name="T91" fmla="*/ 0 h 717"/>
              <a:gd name="T92" fmla="*/ 97 w 97"/>
              <a:gd name="T93" fmla="*/ 717 h 71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7" h="717">
                <a:moveTo>
                  <a:pt x="34" y="0"/>
                </a:moveTo>
                <a:lnTo>
                  <a:pt x="27" y="23"/>
                </a:lnTo>
                <a:lnTo>
                  <a:pt x="7" y="101"/>
                </a:lnTo>
                <a:lnTo>
                  <a:pt x="0" y="149"/>
                </a:lnTo>
                <a:lnTo>
                  <a:pt x="0" y="172"/>
                </a:lnTo>
                <a:lnTo>
                  <a:pt x="0" y="197"/>
                </a:lnTo>
                <a:lnTo>
                  <a:pt x="0" y="220"/>
                </a:lnTo>
                <a:lnTo>
                  <a:pt x="20" y="220"/>
                </a:lnTo>
                <a:lnTo>
                  <a:pt x="20" y="244"/>
                </a:lnTo>
                <a:lnTo>
                  <a:pt x="20" y="267"/>
                </a:lnTo>
                <a:lnTo>
                  <a:pt x="27" y="290"/>
                </a:lnTo>
                <a:lnTo>
                  <a:pt x="27" y="315"/>
                </a:lnTo>
                <a:lnTo>
                  <a:pt x="27" y="338"/>
                </a:lnTo>
                <a:lnTo>
                  <a:pt x="48" y="346"/>
                </a:lnTo>
                <a:lnTo>
                  <a:pt x="62" y="369"/>
                </a:lnTo>
                <a:lnTo>
                  <a:pt x="62" y="401"/>
                </a:lnTo>
                <a:lnTo>
                  <a:pt x="62" y="433"/>
                </a:lnTo>
                <a:lnTo>
                  <a:pt x="69" y="464"/>
                </a:lnTo>
                <a:lnTo>
                  <a:pt x="77" y="487"/>
                </a:lnTo>
                <a:lnTo>
                  <a:pt x="77" y="511"/>
                </a:lnTo>
                <a:lnTo>
                  <a:pt x="77" y="534"/>
                </a:lnTo>
                <a:lnTo>
                  <a:pt x="96" y="559"/>
                </a:lnTo>
                <a:lnTo>
                  <a:pt x="96" y="582"/>
                </a:lnTo>
                <a:lnTo>
                  <a:pt x="69" y="598"/>
                </a:lnTo>
                <a:lnTo>
                  <a:pt x="89" y="590"/>
                </a:lnTo>
                <a:lnTo>
                  <a:pt x="89" y="613"/>
                </a:lnTo>
                <a:lnTo>
                  <a:pt x="96" y="638"/>
                </a:lnTo>
                <a:lnTo>
                  <a:pt x="82" y="669"/>
                </a:lnTo>
                <a:lnTo>
                  <a:pt x="82" y="692"/>
                </a:lnTo>
                <a:lnTo>
                  <a:pt x="82" y="716"/>
                </a:lnTo>
              </a:path>
            </a:pathLst>
          </a:custGeom>
          <a:noFill/>
          <a:ln w="25400" cap="rnd" cmpd="sng">
            <a:solidFill>
              <a:srgbClr val="474747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2" descr="MCj0434857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838200"/>
            <a:ext cx="11144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3"/>
          <p:cNvSpPr>
            <a:spLocks/>
          </p:cNvSpPr>
          <p:nvPr/>
        </p:nvSpPr>
        <p:spPr bwMode="auto">
          <a:xfrm>
            <a:off x="5003800" y="1552575"/>
            <a:ext cx="3195638" cy="2609850"/>
          </a:xfrm>
          <a:custGeom>
            <a:avLst/>
            <a:gdLst>
              <a:gd name="T0" fmla="*/ 2147483647 w 2013"/>
              <a:gd name="T1" fmla="*/ 0 h 1644"/>
              <a:gd name="T2" fmla="*/ 0 w 2013"/>
              <a:gd name="T3" fmla="*/ 2147483647 h 1644"/>
              <a:gd name="T4" fmla="*/ 2147483647 w 2013"/>
              <a:gd name="T5" fmla="*/ 2147483647 h 1644"/>
              <a:gd name="T6" fmla="*/ 2147483647 w 2013"/>
              <a:gd name="T7" fmla="*/ 98286888 h 1644"/>
              <a:gd name="T8" fmla="*/ 0 60000 65536"/>
              <a:gd name="T9" fmla="*/ 0 60000 65536"/>
              <a:gd name="T10" fmla="*/ 0 60000 65536"/>
              <a:gd name="T11" fmla="*/ 0 60000 65536"/>
              <a:gd name="T12" fmla="*/ 0 w 2013"/>
              <a:gd name="T13" fmla="*/ 0 h 1644"/>
              <a:gd name="T14" fmla="*/ 2013 w 2013"/>
              <a:gd name="T15" fmla="*/ 1644 h 16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3" h="1644">
                <a:moveTo>
                  <a:pt x="1958" y="0"/>
                </a:moveTo>
                <a:lnTo>
                  <a:pt x="0" y="1633"/>
                </a:lnTo>
                <a:lnTo>
                  <a:pt x="1818" y="1644"/>
                </a:lnTo>
                <a:lnTo>
                  <a:pt x="2013" y="39"/>
                </a:lnTo>
              </a:path>
            </a:pathLst>
          </a:custGeom>
          <a:gradFill rotWithShape="1">
            <a:gsLst>
              <a:gs pos="0">
                <a:srgbClr val="333A6D"/>
              </a:gs>
              <a:gs pos="100000">
                <a:srgbClr val="DBE9F1"/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5156200" y="4140200"/>
            <a:ext cx="2921000" cy="131763"/>
          </a:xfrm>
          <a:prstGeom prst="rect">
            <a:avLst/>
          </a:prstGeom>
          <a:solidFill>
            <a:srgbClr val="DDD3C9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154613" y="4260850"/>
            <a:ext cx="2921000" cy="327025"/>
          </a:xfrm>
          <a:prstGeom prst="rect">
            <a:avLst/>
          </a:prstGeom>
          <a:gradFill rotWithShape="1">
            <a:gsLst>
              <a:gs pos="0">
                <a:srgbClr val="DDD3C9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9" name="Object 1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43565264"/>
              </p:ext>
            </p:extLst>
          </p:nvPr>
        </p:nvGraphicFramePr>
        <p:xfrm>
          <a:off x="6324600" y="2286000"/>
          <a:ext cx="1839913" cy="1960563"/>
        </p:xfrm>
        <a:graphic>
          <a:graphicData uri="http://schemas.openxmlformats.org/presentationml/2006/ole">
            <p:oleObj spid="_x0000_s2056" name="Microsoft ClipArt Gallery" r:id="rId4" imgW="3757320" imgH="4267080" progId="">
              <p:embed/>
            </p:oleObj>
          </a:graphicData>
        </a:graphic>
      </p:graphicFrame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318125" y="4176713"/>
            <a:ext cx="5635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563C1"/>
                </a:solidFill>
                <a:latin typeface="Arial" pitchFamily="34" charset="0"/>
              </a:rPr>
              <a:t>T</a:t>
            </a:r>
            <a:r>
              <a:rPr lang="en-US" sz="1600" b="1" baseline="-25000">
                <a:solidFill>
                  <a:srgbClr val="0563C1"/>
                </a:solidFill>
                <a:latin typeface="Arial" pitchFamily="34" charset="0"/>
              </a:rPr>
              <a:t>Soil</a:t>
            </a:r>
            <a:endParaRPr lang="en-US" sz="1600" b="1">
              <a:solidFill>
                <a:srgbClr val="0563C1"/>
              </a:solidFill>
              <a:latin typeface="Arial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924550" y="1277938"/>
            <a:ext cx="123031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563C1"/>
                </a:solidFill>
                <a:latin typeface="Arial" pitchFamily="34" charset="0"/>
              </a:rPr>
              <a:t>T</a:t>
            </a:r>
            <a:r>
              <a:rPr lang="en-US" sz="1600" b="1" baseline="-25000">
                <a:solidFill>
                  <a:srgbClr val="0563C1"/>
                </a:solidFill>
                <a:latin typeface="Arial" pitchFamily="34" charset="0"/>
              </a:rPr>
              <a:t>soil</a:t>
            </a:r>
            <a:r>
              <a:rPr lang="en-US" sz="1600" b="1">
                <a:solidFill>
                  <a:srgbClr val="0563C1"/>
                </a:solidFill>
                <a:latin typeface="Arial" pitchFamily="34" charset="0"/>
              </a:rPr>
              <a:t> &amp; T</a:t>
            </a:r>
            <a:r>
              <a:rPr lang="en-US" sz="1600" b="1" baseline="-25000">
                <a:solidFill>
                  <a:srgbClr val="0563C1"/>
                </a:solidFill>
                <a:latin typeface="Arial" pitchFamily="34" charset="0"/>
              </a:rPr>
              <a:t>veg</a:t>
            </a: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68275" y="3871913"/>
            <a:ext cx="174307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soil evaporation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789238" y="5294313"/>
            <a:ext cx="135731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Root uptake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968375" y="4471988"/>
            <a:ext cx="11811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infiltration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068388" y="5691188"/>
            <a:ext cx="1030287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drainage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17488" y="971550"/>
            <a:ext cx="2189162" cy="1854200"/>
            <a:chOff x="139" y="192"/>
            <a:chExt cx="1379" cy="1168"/>
          </a:xfrm>
        </p:grpSpPr>
        <p:pic>
          <p:nvPicPr>
            <p:cNvPr id="27" name="Picture 24" descr="MCj0361508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0" y="430"/>
              <a:ext cx="888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139" y="192"/>
              <a:ext cx="1245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3366CC"/>
                  </a:solidFill>
                  <a:latin typeface="Arial Black" pitchFamily="34" charset="0"/>
                </a:rPr>
                <a:t>PRECIPITATION</a:t>
              </a: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527300" y="1514475"/>
            <a:ext cx="1849438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transpiration &amp;</a:t>
            </a:r>
          </a:p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        evaporation 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850900" y="5283200"/>
            <a:ext cx="167163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563C1"/>
                </a:solidFill>
                <a:latin typeface="Arial" pitchFamily="34" charset="0"/>
              </a:rPr>
              <a:t>Rootzone moisture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850900" y="4200525"/>
            <a:ext cx="11699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563C1"/>
                </a:solidFill>
                <a:latin typeface="Arial" pitchFamily="34" charset="0"/>
              </a:rPr>
              <a:t>Sfc moisture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1136650" y="4687888"/>
            <a:ext cx="1550988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1">
                <a:solidFill>
                  <a:srgbClr val="FF0000"/>
                </a:solidFill>
                <a:latin typeface="Arial" pitchFamily="34" charset="0"/>
              </a:rPr>
              <a:t>Soil hydraulic parms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3049588" y="1978025"/>
            <a:ext cx="14112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1" dirty="0" err="1">
                <a:solidFill>
                  <a:srgbClr val="FF0000"/>
                </a:solidFill>
                <a:latin typeface="Arial" pitchFamily="34" charset="0"/>
              </a:rPr>
              <a:t>Veg</a:t>
            </a:r>
            <a:r>
              <a:rPr lang="en-US" sz="1200" i="1" dirty="0">
                <a:solidFill>
                  <a:srgbClr val="FF0000"/>
                </a:solidFill>
                <a:latin typeface="Arial" pitchFamily="34" charset="0"/>
              </a:rPr>
              <a:t> stress </a:t>
            </a:r>
            <a:r>
              <a:rPr lang="en-US" sz="1200" i="1" dirty="0" err="1">
                <a:solidFill>
                  <a:srgbClr val="FF0000"/>
                </a:solidFill>
                <a:latin typeface="Arial" pitchFamily="34" charset="0"/>
              </a:rPr>
              <a:t>parms</a:t>
            </a:r>
            <a:r>
              <a:rPr lang="en-US" sz="1200" i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eaLnBrk="0" hangingPunct="0"/>
            <a:endParaRPr lang="en-US" sz="1200" i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890588" y="4733925"/>
            <a:ext cx="2884487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>
            <a:off x="892175" y="5010150"/>
            <a:ext cx="2884488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123950" y="3706813"/>
            <a:ext cx="1611313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FF0000"/>
                </a:solidFill>
                <a:latin typeface="Arial" pitchFamily="34" charset="0"/>
              </a:rPr>
              <a:t>Bare soil </a:t>
            </a:r>
            <a:r>
              <a:rPr lang="en-US" sz="1200" i="1" dirty="0" err="1">
                <a:solidFill>
                  <a:srgbClr val="FF0000"/>
                </a:solidFill>
                <a:latin typeface="Arial" pitchFamily="34" charset="0"/>
              </a:rPr>
              <a:t>evap</a:t>
            </a:r>
            <a:r>
              <a:rPr lang="en-US" sz="1200" i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Arial" pitchFamily="34" charset="0"/>
              </a:rPr>
              <a:t>parms</a:t>
            </a:r>
            <a:endParaRPr lang="en-US" sz="1200" i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2667000" y="5638800"/>
            <a:ext cx="174625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FF0000"/>
                </a:solidFill>
                <a:latin typeface="Arial" pitchFamily="34" charset="0"/>
              </a:rPr>
              <a:t>Root distribution </a:t>
            </a:r>
            <a:r>
              <a:rPr lang="en-US" sz="1200" i="1" dirty="0" err="1" smtClean="0">
                <a:solidFill>
                  <a:srgbClr val="FF0000"/>
                </a:solidFill>
                <a:latin typeface="Arial" pitchFamily="34" charset="0"/>
              </a:rPr>
              <a:t>parms</a:t>
            </a:r>
            <a:endParaRPr lang="en-US" sz="1200" i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590550" y="6350000"/>
            <a:ext cx="318928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00"/>
                </a:solidFill>
                <a:latin typeface="Arial" pitchFamily="34" charset="0"/>
              </a:rPr>
              <a:t>WATER BALANCE APPROACH</a:t>
            </a: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5181600" y="6350000"/>
            <a:ext cx="32385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 dirty="0">
                <a:solidFill>
                  <a:srgbClr val="000000"/>
                </a:solidFill>
                <a:latin typeface="Arial" pitchFamily="34" charset="0"/>
              </a:rPr>
              <a:t>REMOTE SENSING APPROACH</a:t>
            </a: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1371600" y="6577013"/>
            <a:ext cx="1778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rgbClr val="000000"/>
                </a:solidFill>
                <a:latin typeface="Arial" pitchFamily="34" charset="0"/>
              </a:rPr>
              <a:t>(“forward modeling”)</a:t>
            </a: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921375" y="6577013"/>
            <a:ext cx="17589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rgbClr val="000000"/>
                </a:solidFill>
                <a:latin typeface="Arial" pitchFamily="34" charset="0"/>
              </a:rPr>
              <a:t>(“inverse modeling”)</a:t>
            </a:r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5030788" y="5145088"/>
            <a:ext cx="3409950" cy="942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Given known </a:t>
            </a:r>
            <a:r>
              <a:rPr lang="en-US" sz="1400" i="1" dirty="0" err="1">
                <a:solidFill>
                  <a:srgbClr val="000000"/>
                </a:solidFill>
                <a:latin typeface="Arial" pitchFamily="34" charset="0"/>
              </a:rPr>
              <a:t>radiative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 energy inputs, how much water loss is required to keep the soil and vegetation at the observed temperatures?</a:t>
            </a:r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5178425" y="1779588"/>
            <a:ext cx="1849438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transpiration &amp;</a:t>
            </a: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       evaporation </a:t>
            </a: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6253163" y="4176713"/>
            <a:ext cx="174307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soil evaporation</a:t>
            </a:r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4649788" y="209550"/>
            <a:ext cx="305276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3366CC"/>
                </a:solidFill>
                <a:latin typeface="Arial Black" pitchFamily="34" charset="0"/>
              </a:rPr>
              <a:t>SURFACE TEMPERATURE</a:t>
            </a:r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4565650" y="312738"/>
            <a:ext cx="0" cy="56102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AutoShape 45"/>
          <p:cNvSpPr>
            <a:spLocks noChangeArrowheads="1"/>
          </p:cNvSpPr>
          <p:nvPr/>
        </p:nvSpPr>
        <p:spPr bwMode="auto">
          <a:xfrm>
            <a:off x="946150" y="3517900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AutoShape 46"/>
          <p:cNvSpPr>
            <a:spLocks noChangeArrowheads="1"/>
          </p:cNvSpPr>
          <p:nvPr/>
        </p:nvSpPr>
        <p:spPr bwMode="auto">
          <a:xfrm>
            <a:off x="3290888" y="1173163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AutoShape 47"/>
          <p:cNvSpPr>
            <a:spLocks noChangeArrowheads="1"/>
          </p:cNvSpPr>
          <p:nvPr/>
        </p:nvSpPr>
        <p:spPr bwMode="auto">
          <a:xfrm>
            <a:off x="3451225" y="4965700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AutoShape 48"/>
          <p:cNvSpPr>
            <a:spLocks noChangeArrowheads="1"/>
          </p:cNvSpPr>
          <p:nvPr/>
        </p:nvSpPr>
        <p:spPr bwMode="auto">
          <a:xfrm flipV="1">
            <a:off x="2138363" y="5694363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AutoShape 49"/>
          <p:cNvSpPr>
            <a:spLocks noChangeArrowheads="1"/>
          </p:cNvSpPr>
          <p:nvPr/>
        </p:nvSpPr>
        <p:spPr bwMode="auto">
          <a:xfrm flipV="1">
            <a:off x="957263" y="4814888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AutoShape 50"/>
          <p:cNvSpPr>
            <a:spLocks noChangeArrowheads="1"/>
          </p:cNvSpPr>
          <p:nvPr/>
        </p:nvSpPr>
        <p:spPr bwMode="auto">
          <a:xfrm>
            <a:off x="6924675" y="1803400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6159500" y="3722688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>
            <a:off x="5899150" y="4368800"/>
            <a:ext cx="39528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H="1" flipV="1">
            <a:off x="6305550" y="2343150"/>
            <a:ext cx="114300" cy="2651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4"/>
          <p:cNvSpPr>
            <a:spLocks/>
          </p:cNvSpPr>
          <p:nvPr/>
        </p:nvSpPr>
        <p:spPr bwMode="auto">
          <a:xfrm>
            <a:off x="5680075" y="1274763"/>
            <a:ext cx="230188" cy="212725"/>
          </a:xfrm>
          <a:custGeom>
            <a:avLst/>
            <a:gdLst>
              <a:gd name="T0" fmla="*/ 0 w 145"/>
              <a:gd name="T1" fmla="*/ 0 h 134"/>
              <a:gd name="T2" fmla="*/ 0 w 145"/>
              <a:gd name="T3" fmla="*/ 337700938 h 134"/>
              <a:gd name="T4" fmla="*/ 365424244 w 145"/>
              <a:gd name="T5" fmla="*/ 337700938 h 134"/>
              <a:gd name="T6" fmla="*/ 0 60000 65536"/>
              <a:gd name="T7" fmla="*/ 0 60000 65536"/>
              <a:gd name="T8" fmla="*/ 0 60000 65536"/>
              <a:gd name="T9" fmla="*/ 0 w 145"/>
              <a:gd name="T10" fmla="*/ 0 h 134"/>
              <a:gd name="T11" fmla="*/ 145 w 145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" h="134">
                <a:moveTo>
                  <a:pt x="0" y="0"/>
                </a:moveTo>
                <a:lnTo>
                  <a:pt x="0" y="134"/>
                </a:lnTo>
                <a:lnTo>
                  <a:pt x="145" y="134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dash"/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8" name="Object 5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13553202"/>
              </p:ext>
            </p:extLst>
          </p:nvPr>
        </p:nvGraphicFramePr>
        <p:xfrm>
          <a:off x="2144713" y="2295525"/>
          <a:ext cx="1839912" cy="1960563"/>
        </p:xfrm>
        <a:graphic>
          <a:graphicData uri="http://schemas.openxmlformats.org/presentationml/2006/ole">
            <p:oleObj spid="_x0000_s2057" name="Microsoft ClipArt Gallery" r:id="rId6" imgW="5014080" imgH="5689440" progId="">
              <p:embed/>
            </p:oleObj>
          </a:graphicData>
        </a:graphic>
      </p:graphicFrame>
      <p:sp>
        <p:nvSpPr>
          <p:cNvPr id="59" name="Line 56"/>
          <p:cNvSpPr>
            <a:spLocks noChangeShapeType="1"/>
          </p:cNvSpPr>
          <p:nvPr/>
        </p:nvSpPr>
        <p:spPr bwMode="auto">
          <a:xfrm>
            <a:off x="2497138" y="5459413"/>
            <a:ext cx="2762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7"/>
          <p:cNvSpPr>
            <a:spLocks/>
          </p:cNvSpPr>
          <p:nvPr/>
        </p:nvSpPr>
        <p:spPr bwMode="auto">
          <a:xfrm>
            <a:off x="2017713" y="4324350"/>
            <a:ext cx="195262" cy="292100"/>
          </a:xfrm>
          <a:custGeom>
            <a:avLst/>
            <a:gdLst>
              <a:gd name="T0" fmla="*/ 0 w 123"/>
              <a:gd name="T1" fmla="*/ 0 h 184"/>
              <a:gd name="T2" fmla="*/ 289816433 w 123"/>
              <a:gd name="T3" fmla="*/ 231854375 h 184"/>
              <a:gd name="T4" fmla="*/ 115926891 w 123"/>
              <a:gd name="T5" fmla="*/ 463708750 h 184"/>
              <a:gd name="T6" fmla="*/ 0 60000 65536"/>
              <a:gd name="T7" fmla="*/ 0 60000 65536"/>
              <a:gd name="T8" fmla="*/ 0 60000 65536"/>
              <a:gd name="T9" fmla="*/ 0 w 123"/>
              <a:gd name="T10" fmla="*/ 0 h 184"/>
              <a:gd name="T11" fmla="*/ 123 w 123"/>
              <a:gd name="T12" fmla="*/ 184 h 1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" h="184">
                <a:moveTo>
                  <a:pt x="0" y="0"/>
                </a:moveTo>
                <a:cubicBezTo>
                  <a:pt x="53" y="30"/>
                  <a:pt x="107" y="61"/>
                  <a:pt x="115" y="92"/>
                </a:cubicBezTo>
                <a:cubicBezTo>
                  <a:pt x="123" y="123"/>
                  <a:pt x="84" y="153"/>
                  <a:pt x="46" y="184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dash"/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58"/>
          <p:cNvSpPr>
            <a:spLocks/>
          </p:cNvSpPr>
          <p:nvPr/>
        </p:nvSpPr>
        <p:spPr bwMode="auto">
          <a:xfrm>
            <a:off x="1862138" y="3981450"/>
            <a:ext cx="358775" cy="296863"/>
          </a:xfrm>
          <a:custGeom>
            <a:avLst/>
            <a:gdLst>
              <a:gd name="T0" fmla="*/ 204133450 w 226"/>
              <a:gd name="T1" fmla="*/ 471270806 h 187"/>
              <a:gd name="T2" fmla="*/ 536794075 w 226"/>
              <a:gd name="T3" fmla="*/ 65524173 h 187"/>
              <a:gd name="T4" fmla="*/ 0 w 226"/>
              <a:gd name="T5" fmla="*/ 80645136 h 187"/>
              <a:gd name="T6" fmla="*/ 0 60000 65536"/>
              <a:gd name="T7" fmla="*/ 0 60000 65536"/>
              <a:gd name="T8" fmla="*/ 0 60000 65536"/>
              <a:gd name="T9" fmla="*/ 0 w 226"/>
              <a:gd name="T10" fmla="*/ 0 h 187"/>
              <a:gd name="T11" fmla="*/ 226 w 226"/>
              <a:gd name="T12" fmla="*/ 187 h 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" h="187">
                <a:moveTo>
                  <a:pt x="81" y="187"/>
                </a:moveTo>
                <a:cubicBezTo>
                  <a:pt x="151" y="128"/>
                  <a:pt x="226" y="52"/>
                  <a:pt x="213" y="26"/>
                </a:cubicBezTo>
                <a:cubicBezTo>
                  <a:pt x="200" y="0"/>
                  <a:pt x="44" y="31"/>
                  <a:pt x="0" y="32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dash"/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59"/>
          <p:cNvSpPr>
            <a:spLocks/>
          </p:cNvSpPr>
          <p:nvPr/>
        </p:nvSpPr>
        <p:spPr bwMode="auto">
          <a:xfrm>
            <a:off x="4027488" y="2349500"/>
            <a:ext cx="312737" cy="2935288"/>
          </a:xfrm>
          <a:custGeom>
            <a:avLst/>
            <a:gdLst>
              <a:gd name="T0" fmla="*/ 0 w 197"/>
              <a:gd name="T1" fmla="*/ 2147483647 h 1849"/>
              <a:gd name="T2" fmla="*/ 493949835 w 197"/>
              <a:gd name="T3" fmla="*/ 2147483647 h 1849"/>
              <a:gd name="T4" fmla="*/ 15120913 w 197"/>
              <a:gd name="T5" fmla="*/ 0 h 1849"/>
              <a:gd name="T6" fmla="*/ 0 60000 65536"/>
              <a:gd name="T7" fmla="*/ 0 60000 65536"/>
              <a:gd name="T8" fmla="*/ 0 60000 65536"/>
              <a:gd name="T9" fmla="*/ 0 w 197"/>
              <a:gd name="T10" fmla="*/ 0 h 1849"/>
              <a:gd name="T11" fmla="*/ 197 w 197"/>
              <a:gd name="T12" fmla="*/ 1849 h 18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" h="1849">
                <a:moveTo>
                  <a:pt x="0" y="1849"/>
                </a:moveTo>
                <a:cubicBezTo>
                  <a:pt x="97" y="1533"/>
                  <a:pt x="195" y="1218"/>
                  <a:pt x="196" y="910"/>
                </a:cubicBezTo>
                <a:cubicBezTo>
                  <a:pt x="197" y="602"/>
                  <a:pt x="101" y="301"/>
                  <a:pt x="6" y="0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dash"/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Freeform 60"/>
          <p:cNvSpPr>
            <a:spLocks/>
          </p:cNvSpPr>
          <p:nvPr/>
        </p:nvSpPr>
        <p:spPr bwMode="auto">
          <a:xfrm>
            <a:off x="6381750" y="2692400"/>
            <a:ext cx="409575" cy="309563"/>
          </a:xfrm>
          <a:custGeom>
            <a:avLst/>
            <a:gdLst>
              <a:gd name="T0" fmla="*/ 287297813 w 258"/>
              <a:gd name="T1" fmla="*/ 483870782 h 195"/>
              <a:gd name="T2" fmla="*/ 136088438 w 258"/>
              <a:gd name="T3" fmla="*/ 446069170 h 195"/>
              <a:gd name="T4" fmla="*/ 0 w 258"/>
              <a:gd name="T5" fmla="*/ 219254742 h 195"/>
              <a:gd name="T6" fmla="*/ 30241875 w 258"/>
              <a:gd name="T7" fmla="*/ 60483848 h 195"/>
              <a:gd name="T8" fmla="*/ 257055938 w 258"/>
              <a:gd name="T9" fmla="*/ 0 h 195"/>
              <a:gd name="T10" fmla="*/ 446066863 w 258"/>
              <a:gd name="T11" fmla="*/ 0 h 195"/>
              <a:gd name="T12" fmla="*/ 514111875 w 258"/>
              <a:gd name="T13" fmla="*/ 166330581 h 195"/>
              <a:gd name="T14" fmla="*/ 544353750 w 258"/>
              <a:gd name="T15" fmla="*/ 234375704 h 195"/>
              <a:gd name="T16" fmla="*/ 642639050 w 258"/>
              <a:gd name="T17" fmla="*/ 249496665 h 195"/>
              <a:gd name="T18" fmla="*/ 650200313 w 258"/>
              <a:gd name="T19" fmla="*/ 408265972 h 195"/>
              <a:gd name="T20" fmla="*/ 521671550 w 258"/>
              <a:gd name="T21" fmla="*/ 483870782 h 195"/>
              <a:gd name="T22" fmla="*/ 476308738 w 258"/>
              <a:gd name="T23" fmla="*/ 491432056 h 195"/>
              <a:gd name="T24" fmla="*/ 370462175 w 258"/>
              <a:gd name="T25" fmla="*/ 483870782 h 195"/>
              <a:gd name="T26" fmla="*/ 211693125 w 258"/>
              <a:gd name="T27" fmla="*/ 491432056 h 19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8"/>
              <a:gd name="T43" fmla="*/ 0 h 195"/>
              <a:gd name="T44" fmla="*/ 258 w 258"/>
              <a:gd name="T45" fmla="*/ 195 h 19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8" h="195">
                <a:moveTo>
                  <a:pt x="114" y="192"/>
                </a:moveTo>
                <a:lnTo>
                  <a:pt x="54" y="177"/>
                </a:lnTo>
                <a:lnTo>
                  <a:pt x="0" y="87"/>
                </a:lnTo>
                <a:lnTo>
                  <a:pt x="12" y="24"/>
                </a:lnTo>
                <a:lnTo>
                  <a:pt x="102" y="0"/>
                </a:lnTo>
                <a:lnTo>
                  <a:pt x="177" y="0"/>
                </a:lnTo>
                <a:lnTo>
                  <a:pt x="204" y="66"/>
                </a:lnTo>
                <a:lnTo>
                  <a:pt x="216" y="93"/>
                </a:lnTo>
                <a:lnTo>
                  <a:pt x="255" y="99"/>
                </a:lnTo>
                <a:lnTo>
                  <a:pt x="258" y="162"/>
                </a:lnTo>
                <a:lnTo>
                  <a:pt x="207" y="192"/>
                </a:lnTo>
                <a:lnTo>
                  <a:pt x="189" y="195"/>
                </a:lnTo>
                <a:lnTo>
                  <a:pt x="147" y="192"/>
                </a:lnTo>
                <a:lnTo>
                  <a:pt x="84" y="195"/>
                </a:lnTo>
              </a:path>
            </a:pathLst>
          </a:custGeom>
          <a:solidFill>
            <a:srgbClr val="669900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6302375" y="2643188"/>
            <a:ext cx="54927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563C1"/>
                </a:solidFill>
                <a:latin typeface="Arial" pitchFamily="34" charset="0"/>
              </a:rPr>
              <a:t>T</a:t>
            </a:r>
            <a:r>
              <a:rPr lang="en-US" sz="1600" b="1" baseline="-25000">
                <a:solidFill>
                  <a:srgbClr val="0563C1"/>
                </a:solidFill>
                <a:latin typeface="Arial" pitchFamily="34" charset="0"/>
              </a:rPr>
              <a:t>veg</a:t>
            </a:r>
            <a:endParaRPr lang="en-US" sz="1600" b="1">
              <a:solidFill>
                <a:srgbClr val="0563C1"/>
              </a:solidFill>
              <a:latin typeface="Arial" pitchFamily="34" charset="0"/>
            </a:endParaRPr>
          </a:p>
        </p:txBody>
      </p:sp>
      <p:sp>
        <p:nvSpPr>
          <p:cNvPr id="65" name="AutoShape 62"/>
          <p:cNvSpPr>
            <a:spLocks noChangeArrowheads="1"/>
          </p:cNvSpPr>
          <p:nvPr/>
        </p:nvSpPr>
        <p:spPr bwMode="auto">
          <a:xfrm rot="5400000">
            <a:off x="3697287" y="3824288"/>
            <a:ext cx="257175" cy="374650"/>
          </a:xfrm>
          <a:prstGeom prst="upArrow">
            <a:avLst>
              <a:gd name="adj1" fmla="val 48148"/>
              <a:gd name="adj2" fmla="val 56788"/>
            </a:avLst>
          </a:prstGeom>
          <a:gradFill rotWithShape="1">
            <a:gsLst>
              <a:gs pos="0">
                <a:srgbClr val="000000"/>
              </a:gs>
              <a:gs pos="100000">
                <a:srgbClr val="868686"/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3424238" y="3590925"/>
            <a:ext cx="7715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runoff</a:t>
            </a:r>
          </a:p>
        </p:txBody>
      </p:sp>
      <p:sp>
        <p:nvSpPr>
          <p:cNvPr id="67" name="Rectangle 66"/>
          <p:cNvSpPr/>
          <p:nvPr/>
        </p:nvSpPr>
        <p:spPr>
          <a:xfrm>
            <a:off x="0" y="0"/>
            <a:ext cx="9144000" cy="750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18466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Algorithm </a:t>
            </a:r>
            <a:r>
              <a:rPr lang="en-US" sz="4000" dirty="0" smtClean="0"/>
              <a:t>Theoretical Basis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9" name="Text Box 34"/>
          <p:cNvSpPr txBox="1">
            <a:spLocks noChangeArrowheads="1"/>
          </p:cNvSpPr>
          <p:nvPr/>
        </p:nvSpPr>
        <p:spPr bwMode="auto">
          <a:xfrm>
            <a:off x="1524000" y="4876800"/>
            <a:ext cx="12715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200" i="1" dirty="0">
                <a:solidFill>
                  <a:srgbClr val="FF0000"/>
                </a:solidFill>
                <a:latin typeface="Arial" pitchFamily="34" charset="0"/>
              </a:rPr>
              <a:t>Soil moisture</a:t>
            </a:r>
          </a:p>
          <a:p>
            <a:pPr algn="r" eaLnBrk="0" hangingPunct="0"/>
            <a:r>
              <a:rPr lang="en-US" sz="1200" i="1" dirty="0">
                <a:solidFill>
                  <a:srgbClr val="FF0000"/>
                </a:solidFill>
                <a:latin typeface="Arial" pitchFamily="34" charset="0"/>
              </a:rPr>
              <a:t>holding capacity</a:t>
            </a:r>
          </a:p>
        </p:txBody>
      </p:sp>
      <p:sp>
        <p:nvSpPr>
          <p:cNvPr id="70" name="Text Box 43"/>
          <p:cNvSpPr txBox="1">
            <a:spLocks noChangeArrowheads="1"/>
          </p:cNvSpPr>
          <p:nvPr/>
        </p:nvSpPr>
        <p:spPr bwMode="auto">
          <a:xfrm>
            <a:off x="4648200" y="914400"/>
            <a:ext cx="305276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3366CC"/>
                </a:solidFill>
                <a:latin typeface="Arial Black" pitchFamily="34" charset="0"/>
              </a:rPr>
              <a:t>SURFACE TEMPERATURE</a:t>
            </a:r>
          </a:p>
        </p:txBody>
      </p:sp>
    </p:spTree>
    <p:extLst>
      <p:ext uri="{BB962C8B-B14F-4D97-AF65-F5344CB8AC3E}">
        <p14:creationId xmlns:p14="http://schemas.microsoft.com/office/powerpoint/2010/main" xmlns="" val="79880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/>
      <p:bldP spid="21" grpId="0"/>
      <p:bldP spid="32" grpId="0"/>
      <p:bldP spid="33" grpId="0"/>
      <p:bldP spid="36" grpId="0"/>
      <p:bldP spid="38" grpId="0"/>
      <p:bldP spid="40" grpId="0"/>
      <p:bldP spid="42" grpId="0"/>
      <p:bldP spid="43" grpId="0"/>
      <p:bldP spid="44" grpId="0"/>
      <p:bldP spid="45" grpId="0"/>
      <p:bldP spid="46" grpId="0"/>
      <p:bldP spid="53" grpId="0" animBg="1"/>
      <p:bldP spid="54" grpId="0" animBg="1"/>
      <p:bldP spid="55" grpId="0" animBg="1"/>
      <p:bldP spid="56" grpId="0" animBg="1"/>
      <p:bldP spid="57" grpId="0" animBg="1"/>
      <p:bldP spid="63" grpId="0" animBg="1"/>
      <p:bldP spid="64" grpId="0"/>
      <p:bldP spid="69" grpId="0"/>
      <p:bldP spid="70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7921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ESI for Drought Monitoring</a:t>
            </a:r>
            <a:endParaRPr 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968" y="938846"/>
            <a:ext cx="8961864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Evaporative stress </a:t>
            </a:r>
            <a:r>
              <a:rPr lang="en-US" u="sng" dirty="0" smtClean="0"/>
              <a:t>index – ESI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588" y="1445895"/>
            <a:ext cx="8961864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4625" indent="-174625" eaLnBrk="1" hangingPunct="1">
              <a:spcAft>
                <a:spcPct val="20000"/>
              </a:spcAft>
              <a:buFont typeface="Times" charset="0"/>
              <a:buChar char="•"/>
            </a:pPr>
            <a:r>
              <a:rPr lang="en-US" sz="2000" dirty="0" smtClean="0"/>
              <a:t>Potential ET (PET) is calculated using the observed temperature, wind speed, and net radiation at the surface.</a:t>
            </a:r>
          </a:p>
          <a:p>
            <a:pPr eaLnBrk="1" hangingPunct="1">
              <a:lnSpc>
                <a:spcPct val="150000"/>
              </a:lnSpc>
              <a:spcAft>
                <a:spcPct val="20000"/>
              </a:spcAft>
              <a:buFont typeface="Times" charset="0"/>
              <a:buChar char="•"/>
            </a:pPr>
            <a:r>
              <a:rPr lang="en-US" sz="2000" dirty="0" smtClean="0"/>
              <a:t> Actual ET is estimated by the ALEXI model.</a:t>
            </a:r>
          </a:p>
          <a:p>
            <a:pPr marL="174625" indent="-174625" eaLnBrk="1" hangingPunct="1">
              <a:spcAft>
                <a:spcPct val="20000"/>
              </a:spcAft>
              <a:buFont typeface="Times" charset="0"/>
              <a:buChar char="•"/>
            </a:pPr>
            <a:r>
              <a:rPr lang="en-US" sz="2000" dirty="0" smtClean="0"/>
              <a:t>Drought severity can then be inferred through reductions in the ratio of the actual to potential ET, as represented by the ESI.</a:t>
            </a:r>
          </a:p>
          <a:p>
            <a:pPr>
              <a:lnSpc>
                <a:spcPct val="150000"/>
              </a:lnSpc>
              <a:spcAft>
                <a:spcPct val="20000"/>
              </a:spcAft>
              <a:buFont typeface="Times" charset="0"/>
              <a:buChar char="•"/>
            </a:pPr>
            <a:r>
              <a:rPr lang="en-US" sz="2000" dirty="0" smtClean="0"/>
              <a:t> The ESI represents standardized anomalies in the ET/PET ratio:</a:t>
            </a:r>
          </a:p>
          <a:p>
            <a:pPr lvl="1">
              <a:spcAft>
                <a:spcPct val="20000"/>
              </a:spcAft>
            </a:pPr>
            <a:r>
              <a:rPr lang="en-US" sz="2000" b="1" i="1" dirty="0" smtClean="0">
                <a:solidFill>
                  <a:srgbClr val="FF0000"/>
                </a:solidFill>
              </a:rPr>
              <a:t>Negative anomalies indicate drier than normal conditions, whereas positive anomalies indicate wetter conditions</a:t>
            </a:r>
          </a:p>
          <a:p>
            <a:pPr lvl="1">
              <a:spcAft>
                <a:spcPct val="20000"/>
              </a:spcAft>
            </a:pPr>
            <a:endParaRPr lang="en-US" sz="2000" b="1" i="1" dirty="0" smtClean="0">
              <a:solidFill>
                <a:srgbClr val="FF0000"/>
              </a:solidFill>
            </a:endParaRPr>
          </a:p>
          <a:p>
            <a:pPr>
              <a:spcAft>
                <a:spcPct val="20000"/>
              </a:spcAft>
            </a:pPr>
            <a:r>
              <a:rPr lang="en-US" sz="2000" dirty="0"/>
              <a:t>Because the ESI relies on thermal infrared satellite imagery, it can only be computed for locations that remain clear during the morning integration period used by the ALEXI </a:t>
            </a:r>
            <a:r>
              <a:rPr lang="en-US" sz="2000" dirty="0" smtClean="0"/>
              <a:t>model.</a:t>
            </a:r>
            <a:endParaRPr lang="en-US" sz="2000" dirty="0"/>
          </a:p>
          <a:p>
            <a:pPr>
              <a:spcAft>
                <a:spcPct val="20000"/>
              </a:spcAft>
            </a:pPr>
            <a:r>
              <a:rPr lang="en-US" sz="2000" dirty="0"/>
              <a:t>To remedy this problem, composite anomalies are computed using clear-sky data from longer time periods (2, 4, </a:t>
            </a:r>
            <a:r>
              <a:rPr lang="en-US" sz="2000" dirty="0" smtClean="0"/>
              <a:t>8 and 12 </a:t>
            </a:r>
            <a:r>
              <a:rPr lang="en-US" sz="2000" dirty="0"/>
              <a:t>weeks</a:t>
            </a:r>
            <a:r>
              <a:rPr lang="en-US" sz="2000" dirty="0" smtClean="0"/>
              <a:t>).</a:t>
            </a:r>
            <a:endParaRPr lang="en-US" sz="2000" dirty="0"/>
          </a:p>
          <a:p>
            <a:pPr lvl="1">
              <a:spcAft>
                <a:spcPct val="20000"/>
              </a:spcAft>
            </a:pPr>
            <a:endParaRPr lang="en-US" sz="2200" b="1" i="1" dirty="0" smtClean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2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639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System Results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1"/>
            <a:ext cx="7620000" cy="2971800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ET validation</a:t>
            </a:r>
          </a:p>
          <a:p>
            <a:pPr lvl="0"/>
            <a:r>
              <a:rPr lang="en-US" dirty="0" smtClean="0">
                <a:latin typeface="Century Gothic" pitchFamily="34" charset="0"/>
              </a:rPr>
              <a:t>ESI comparison</a:t>
            </a:r>
            <a:endParaRPr lang="en-US" cap="all" dirty="0" smtClean="0">
              <a:latin typeface="Century Gothic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8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</a:b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3246437"/>
            <a:ext cx="429957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996633"/>
                </a:solidFill>
                <a:latin typeface="Aharoni" pitchFamily="2" charset="-79"/>
                <a:cs typeface="Aharoni" pitchFamily="2" charset="-79"/>
              </a:rPr>
              <a:t>BEAREX08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996633"/>
                </a:solidFill>
                <a:latin typeface="Aharoni" pitchFamily="2" charset="-79"/>
                <a:cs typeface="Aharoni" pitchFamily="2" charset="-79"/>
              </a:rPr>
              <a:t>Bushland</a:t>
            </a:r>
            <a:r>
              <a:rPr lang="en-US" sz="1400" dirty="0">
                <a:solidFill>
                  <a:srgbClr val="996633"/>
                </a:solidFill>
                <a:latin typeface="Aharoni" pitchFamily="2" charset="-79"/>
                <a:cs typeface="Aharoni" pitchFamily="2" charset="-79"/>
              </a:rPr>
              <a:t> ET and Remote sensing Experiment 2008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996633"/>
                </a:solidFill>
                <a:latin typeface="Aharoni" pitchFamily="2" charset="-79"/>
                <a:cs typeface="Aharoni" pitchFamily="2" charset="-79"/>
              </a:rPr>
              <a:t>Bushland</a:t>
            </a:r>
            <a:r>
              <a:rPr lang="en-US" sz="1400" dirty="0">
                <a:solidFill>
                  <a:srgbClr val="996633"/>
                </a:solidFill>
                <a:latin typeface="Aharoni" pitchFamily="2" charset="-79"/>
                <a:cs typeface="Aharoni" pitchFamily="2" charset="-79"/>
              </a:rPr>
              <a:t>, Texas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996633"/>
                </a:solidFill>
                <a:latin typeface="Aharoni" pitchFamily="2" charset="-79"/>
                <a:cs typeface="Aharoni" pitchFamily="2" charset="-79"/>
              </a:rPr>
              <a:t>Rainfed</a:t>
            </a:r>
            <a:r>
              <a:rPr lang="en-US" sz="1400" dirty="0">
                <a:solidFill>
                  <a:srgbClr val="996633"/>
                </a:solidFill>
                <a:latin typeface="Aharoni" pitchFamily="2" charset="-79"/>
                <a:cs typeface="Aharoni" pitchFamily="2" charset="-79"/>
              </a:rPr>
              <a:t> and irrigated cotton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95800" y="5105400"/>
            <a:ext cx="369252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entury Gothic" pitchFamily="34" charset="0"/>
                <a:ea typeface="+mn-ea"/>
              </a:rPr>
              <a:t>MEAD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ea typeface="+mn-ea"/>
              </a:rPr>
              <a:t>Ameriflux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ea typeface="+mn-ea"/>
              </a:rPr>
              <a:t> site (S. </a:t>
            </a: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ea typeface="+mn-ea"/>
              </a:rPr>
              <a:t>Verma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ea typeface="+mn-ea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ea typeface="+mn-ea"/>
              </a:rPr>
              <a:t>Mead, 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Century Gothic" pitchFamily="34" charset="0"/>
                <a:ea typeface="+mn-ea"/>
              </a:rPr>
              <a:t>Rainfed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  <a:ea typeface="+mn-ea"/>
              </a:rPr>
              <a:t> and irrigated corn and soybean</a:t>
            </a:r>
          </a:p>
        </p:txBody>
      </p:sp>
      <p:pic>
        <p:nvPicPr>
          <p:cNvPr id="9" name="Picture 2" descr="Fig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700" y="2973387"/>
            <a:ext cx="2970213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0" name="Picture 4" descr="Fig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805362"/>
            <a:ext cx="298608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1158875" y="1104900"/>
            <a:ext cx="2960688" cy="1819275"/>
            <a:chOff x="1168874" y="398341"/>
            <a:chExt cx="2959506" cy="1819747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18947" t="24731" r="16760" b="35429"/>
            <a:stretch>
              <a:fillRect/>
            </a:stretch>
          </p:blipFill>
          <p:spPr bwMode="auto">
            <a:xfrm>
              <a:off x="1176809" y="398341"/>
              <a:ext cx="2951571" cy="18197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3834809" y="930291"/>
              <a:ext cx="65062" cy="65105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3939542" y="941407"/>
              <a:ext cx="65062" cy="65104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141623" y="1252638"/>
              <a:ext cx="66648" cy="65104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930570" y="1414605"/>
              <a:ext cx="65062" cy="65104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046412" y="1511467"/>
              <a:ext cx="65061" cy="65105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067040" y="1608330"/>
              <a:ext cx="66648" cy="65104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35468" y="1703605"/>
              <a:ext cx="66648" cy="65104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22746" y="1025566"/>
              <a:ext cx="66648" cy="65105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round/>
              <a:headEnd type="none" w="sm" len="sm"/>
              <a:tailEnd type="none" w="sm" len="sm"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latin typeface="Century Schoolbook" pitchFamily="18" charset="0"/>
                <a:ea typeface="+mn-ea"/>
              </a:endParaRPr>
            </a:p>
          </p:txBody>
        </p:sp>
        <p:grpSp>
          <p:nvGrpSpPr>
            <p:cNvPr id="21" name="Group 36"/>
            <p:cNvGrpSpPr>
              <a:grpSpLocks/>
            </p:cNvGrpSpPr>
            <p:nvPr/>
          </p:nvGrpSpPr>
          <p:grpSpPr bwMode="auto">
            <a:xfrm>
              <a:off x="3460404" y="2000143"/>
              <a:ext cx="630729" cy="190969"/>
              <a:chOff x="3593612" y="3852390"/>
              <a:chExt cx="630729" cy="190969"/>
            </a:xfrm>
          </p:grpSpPr>
          <p:sp>
            <p:nvSpPr>
              <p:cNvPr id="25" name="Rectangle 30"/>
              <p:cNvSpPr>
                <a:spLocks noChangeArrowheads="1"/>
              </p:cNvSpPr>
              <p:nvPr/>
            </p:nvSpPr>
            <p:spPr bwMode="auto">
              <a:xfrm>
                <a:off x="3593612" y="3900011"/>
                <a:ext cx="630729" cy="143348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4400" eaLnBrk="0" hangingPunct="0"/>
                <a:endParaRPr lang="en-US" sz="2400">
                  <a:latin typeface="Century Schoolbook" charset="0"/>
                </a:endParaRPr>
              </a:p>
            </p:txBody>
          </p:sp>
          <p:cxnSp>
            <p:nvCxnSpPr>
              <p:cNvPr id="26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3619500" y="4000500"/>
                <a:ext cx="58578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27" name="TextBox 31"/>
              <p:cNvSpPr txBox="1">
                <a:spLocks noChangeArrowheads="1"/>
              </p:cNvSpPr>
              <p:nvPr/>
            </p:nvSpPr>
            <p:spPr bwMode="auto">
              <a:xfrm>
                <a:off x="3717438" y="3852390"/>
                <a:ext cx="322524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4 km</a:t>
                </a:r>
              </a:p>
            </p:txBody>
          </p:sp>
        </p:grpSp>
        <p:grpSp>
          <p:nvGrpSpPr>
            <p:cNvPr id="22" name="Group 39"/>
            <p:cNvGrpSpPr>
              <a:grpSpLocks/>
            </p:cNvGrpSpPr>
            <p:nvPr/>
          </p:nvGrpSpPr>
          <p:grpSpPr bwMode="auto">
            <a:xfrm>
              <a:off x="1168874" y="405169"/>
              <a:ext cx="537327" cy="200055"/>
              <a:chOff x="1171570" y="2243135"/>
              <a:chExt cx="537327" cy="200055"/>
            </a:xfrm>
          </p:grpSpPr>
          <p:sp>
            <p:nvSpPr>
              <p:cNvPr id="23" name="Rectangle 37"/>
              <p:cNvSpPr>
                <a:spLocks noChangeArrowheads="1"/>
              </p:cNvSpPr>
              <p:nvPr/>
            </p:nvSpPr>
            <p:spPr bwMode="auto">
              <a:xfrm>
                <a:off x="1223963" y="2271714"/>
                <a:ext cx="428625" cy="13811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4400" eaLnBrk="0" hangingPunct="0"/>
                <a:endParaRPr lang="en-US" sz="2400">
                  <a:latin typeface="Century Schoolbook" charset="0"/>
                </a:endParaRPr>
              </a:p>
            </p:txBody>
          </p:sp>
          <p:sp>
            <p:nvSpPr>
              <p:cNvPr id="24" name="TextBox 38"/>
              <p:cNvSpPr txBox="1">
                <a:spLocks noChangeArrowheads="1"/>
              </p:cNvSpPr>
              <p:nvPr/>
            </p:nvSpPr>
            <p:spPr bwMode="auto">
              <a:xfrm>
                <a:off x="1171570" y="2243135"/>
                <a:ext cx="537327" cy="2000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SMEX02</a:t>
                </a:r>
              </a:p>
            </p:txBody>
          </p:sp>
        </p:grp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019300" y="3495675"/>
            <a:ext cx="139700" cy="125412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Century Schoolbook" pitchFamily="18" charset="0"/>
              <a:ea typeface="+mn-ea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019300" y="3624262"/>
            <a:ext cx="139700" cy="125413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Century Schoolbook" pitchFamily="18" charset="0"/>
              <a:ea typeface="+mn-ea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166938" y="3495675"/>
            <a:ext cx="139700" cy="125412"/>
          </a:xfrm>
          <a:prstGeom prst="rect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Century Schoolbook" pitchFamily="18" charset="0"/>
              <a:ea typeface="+mn-ea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166938" y="3624262"/>
            <a:ext cx="139700" cy="125413"/>
          </a:xfrm>
          <a:prstGeom prst="rect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Century Schoolbook" pitchFamily="18" charset="0"/>
              <a:ea typeface="+mn-ea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1200150" y="5959475"/>
            <a:ext cx="514350" cy="528637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Century Schoolbook" pitchFamily="18" charset="0"/>
              <a:ea typeface="+mn-ea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704975" y="5959475"/>
            <a:ext cx="514350" cy="5286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Century Schoolbook" pitchFamily="18" charset="0"/>
              <a:ea typeface="+mn-ea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257550" y="4935537"/>
            <a:ext cx="542925" cy="523875"/>
          </a:xfrm>
          <a:prstGeom prst="rect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Century Schoolbook" pitchFamily="18" charset="0"/>
              <a:ea typeface="+mn-ea"/>
            </a:endParaRPr>
          </a:p>
        </p:txBody>
      </p:sp>
      <p:sp>
        <p:nvSpPr>
          <p:cNvPr id="36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ALEXI ET Validation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19600" y="1219200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SMEX02</a:t>
            </a:r>
          </a:p>
          <a:p>
            <a:r>
              <a:rPr lang="en-US" dirty="0" smtClean="0"/>
              <a:t>Soil Moisture Experiment 2002</a:t>
            </a:r>
          </a:p>
          <a:p>
            <a:r>
              <a:rPr lang="en-US" dirty="0" smtClean="0"/>
              <a:t>Ames, Iowa</a:t>
            </a:r>
          </a:p>
          <a:p>
            <a:r>
              <a:rPr lang="en-US" dirty="0" err="1" smtClean="0"/>
              <a:t>Rainfed</a:t>
            </a:r>
            <a:r>
              <a:rPr lang="en-US" dirty="0" smtClean="0"/>
              <a:t> corn and soybean</a:t>
            </a:r>
            <a:endParaRPr lang="en-US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7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12788" y="2735263"/>
            <a:ext cx="7772400" cy="1500187"/>
          </a:xfrm>
        </p:spPr>
        <p:txBody>
          <a:bodyPr/>
          <a:lstStyle/>
          <a:p>
            <a:pPr algn="ctr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</a:br>
            <a:endParaRPr lang="en-US" dirty="0"/>
          </a:p>
        </p:txBody>
      </p:sp>
      <p:pic>
        <p:nvPicPr>
          <p:cNvPr id="5" name="Picture 2" descr="daily_fluxes_bush"/>
          <p:cNvPicPr>
            <a:picLocks noChangeAspect="1" noChangeArrowheads="1"/>
          </p:cNvPicPr>
          <p:nvPr/>
        </p:nvPicPr>
        <p:blipFill>
          <a:blip r:embed="rId2" cstate="print"/>
          <a:srcRect l="11365"/>
          <a:stretch>
            <a:fillRect/>
          </a:stretch>
        </p:blipFill>
        <p:spPr bwMode="auto">
          <a:xfrm>
            <a:off x="3505200" y="2133600"/>
            <a:ext cx="2600325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aily_fluxes_mead"/>
          <p:cNvPicPr>
            <a:picLocks noChangeAspect="1" noChangeArrowheads="1"/>
          </p:cNvPicPr>
          <p:nvPr/>
        </p:nvPicPr>
        <p:blipFill>
          <a:blip r:embed="rId3" cstate="print"/>
          <a:srcRect l="11160"/>
          <a:stretch>
            <a:fillRect/>
          </a:stretch>
        </p:blipFill>
        <p:spPr bwMode="auto">
          <a:xfrm>
            <a:off x="6162675" y="2114550"/>
            <a:ext cx="259715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9" descr="Fig4.tif"/>
          <p:cNvPicPr>
            <a:picLocks noChangeAspect="1"/>
          </p:cNvPicPr>
          <p:nvPr/>
        </p:nvPicPr>
        <p:blipFill>
          <a:blip r:embed="rId4" cstate="print"/>
          <a:srcRect l="50626"/>
          <a:stretch>
            <a:fillRect/>
          </a:stretch>
        </p:blipFill>
        <p:spPr bwMode="auto">
          <a:xfrm>
            <a:off x="571500" y="2111375"/>
            <a:ext cx="29622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0"/>
          <p:cNvSpPr>
            <a:spLocks noChangeArrowheads="1"/>
          </p:cNvSpPr>
          <p:nvPr/>
        </p:nvSpPr>
        <p:spPr bwMode="auto">
          <a:xfrm>
            <a:off x="3133725" y="4267200"/>
            <a:ext cx="152400" cy="152400"/>
          </a:xfrm>
          <a:prstGeom prst="rect">
            <a:avLst/>
          </a:prstGeom>
          <a:solidFill>
            <a:schemeClr val="tx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eaLnBrk="0" hangingPunct="0"/>
            <a:endParaRPr lang="en-US" sz="2400">
              <a:latin typeface="Century Schoolbook" charset="0"/>
            </a:endParaRP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5772150" y="4229100"/>
            <a:ext cx="152400" cy="152400"/>
          </a:xfrm>
          <a:prstGeom prst="rect">
            <a:avLst/>
          </a:prstGeom>
          <a:solidFill>
            <a:schemeClr val="tx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eaLnBrk="0" hangingPunct="0"/>
            <a:endParaRPr lang="en-US" sz="2400">
              <a:latin typeface="Century Schoolbook" charset="0"/>
            </a:endParaRPr>
          </a:p>
        </p:txBody>
      </p:sp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8410575" y="4210050"/>
            <a:ext cx="152400" cy="152400"/>
          </a:xfrm>
          <a:prstGeom prst="rect">
            <a:avLst/>
          </a:prstGeom>
          <a:solidFill>
            <a:schemeClr val="tx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defTabSz="914400" eaLnBrk="0" hangingPunct="0"/>
            <a:endParaRPr lang="en-US" sz="2400">
              <a:latin typeface="Century Schoolbook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47775" y="1550988"/>
            <a:ext cx="16906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8600"/>
                </a:solidFill>
                <a:latin typeface="Century Gothic" pitchFamily="34" charset="0"/>
                <a:ea typeface="+mn-ea"/>
              </a:rPr>
              <a:t>SMEX02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33800" y="1550988"/>
            <a:ext cx="21161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996633"/>
                </a:solidFill>
                <a:latin typeface="Century Gothic" pitchFamily="34" charset="0"/>
                <a:ea typeface="+mn-ea"/>
              </a:rPr>
              <a:t>BEAREX08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24650" y="1550988"/>
            <a:ext cx="13906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entury Gothic" pitchFamily="34" charset="0"/>
                <a:ea typeface="+mn-ea"/>
              </a:rPr>
              <a:t>MEAD</a:t>
            </a:r>
          </a:p>
        </p:txBody>
      </p:sp>
      <p:sp>
        <p:nvSpPr>
          <p:cNvPr id="15" name="TextBox 53"/>
          <p:cNvSpPr txBox="1">
            <a:spLocks noChangeArrowheads="1"/>
          </p:cNvSpPr>
          <p:nvPr/>
        </p:nvSpPr>
        <p:spPr bwMode="auto">
          <a:xfrm>
            <a:off x="1365250" y="5057775"/>
            <a:ext cx="1795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entury Gothic" pitchFamily="34" charset="0"/>
              </a:rPr>
              <a:t>1.08 MJ m</a:t>
            </a:r>
            <a:r>
              <a:rPr lang="en-US" baseline="30000" dirty="0">
                <a:solidFill>
                  <a:srgbClr val="000000"/>
                </a:solidFill>
                <a:latin typeface="Century Gothic" pitchFamily="34" charset="0"/>
              </a:rPr>
              <a:t>-2</a:t>
            </a:r>
            <a:r>
              <a:rPr lang="en-US" dirty="0">
                <a:solidFill>
                  <a:srgbClr val="000000"/>
                </a:solidFill>
                <a:latin typeface="Century Gothic" pitchFamily="34" charset="0"/>
              </a:rPr>
              <a:t> d</a:t>
            </a:r>
            <a:r>
              <a:rPr lang="en-US" baseline="30000" dirty="0">
                <a:solidFill>
                  <a:srgbClr val="000000"/>
                </a:solidFill>
                <a:latin typeface="Century Gothic" pitchFamily="34" charset="0"/>
              </a:rPr>
              <a:t>-1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entury Gothic" pitchFamily="34" charset="0"/>
              </a:rPr>
              <a:t>8%</a:t>
            </a:r>
          </a:p>
        </p:txBody>
      </p:sp>
      <p:sp>
        <p:nvSpPr>
          <p:cNvPr id="16" name="TextBox 56"/>
          <p:cNvSpPr txBox="1">
            <a:spLocks noChangeArrowheads="1"/>
          </p:cNvSpPr>
          <p:nvPr/>
        </p:nvSpPr>
        <p:spPr bwMode="auto">
          <a:xfrm>
            <a:off x="530225" y="5010150"/>
            <a:ext cx="817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latin typeface="Century Gothic" pitchFamily="34" charset="0"/>
              </a:rPr>
              <a:t>MAE:</a:t>
            </a:r>
            <a:endParaRPr lang="en-US" sz="2000" b="1" baseline="300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r"/>
            <a:r>
              <a:rPr lang="en-US" sz="2000" b="1" dirty="0">
                <a:solidFill>
                  <a:srgbClr val="000000"/>
                </a:solidFill>
                <a:latin typeface="Century Gothic" pitchFamily="34" charset="0"/>
              </a:rPr>
              <a:t>RE:</a:t>
            </a:r>
          </a:p>
        </p:txBody>
      </p:sp>
      <p:sp>
        <p:nvSpPr>
          <p:cNvPr id="17" name="TextBox 57"/>
          <p:cNvSpPr txBox="1">
            <a:spLocks noChangeArrowheads="1"/>
          </p:cNvSpPr>
          <p:nvPr/>
        </p:nvSpPr>
        <p:spPr bwMode="auto">
          <a:xfrm>
            <a:off x="4000500" y="5057775"/>
            <a:ext cx="166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entury Gothic" pitchFamily="34" charset="0"/>
              </a:rPr>
              <a:t>1.3 MJ m</a:t>
            </a:r>
            <a:r>
              <a:rPr lang="en-US" baseline="30000">
                <a:solidFill>
                  <a:srgbClr val="000000"/>
                </a:solidFill>
                <a:latin typeface="Century Gothic" pitchFamily="34" charset="0"/>
              </a:rPr>
              <a:t>-2</a:t>
            </a:r>
            <a:r>
              <a:rPr lang="en-US">
                <a:solidFill>
                  <a:srgbClr val="000000"/>
                </a:solidFill>
                <a:latin typeface="Century Gothic" pitchFamily="34" charset="0"/>
              </a:rPr>
              <a:t> d</a:t>
            </a:r>
            <a:r>
              <a:rPr lang="en-US" baseline="30000">
                <a:solidFill>
                  <a:srgbClr val="000000"/>
                </a:solidFill>
                <a:latin typeface="Century Gothic" pitchFamily="34" charset="0"/>
              </a:rPr>
              <a:t>-1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entury Gothic" pitchFamily="34" charset="0"/>
              </a:rPr>
              <a:t>10%</a:t>
            </a:r>
          </a:p>
        </p:txBody>
      </p:sp>
      <p:sp>
        <p:nvSpPr>
          <p:cNvPr id="18" name="TextBox 58"/>
          <p:cNvSpPr txBox="1">
            <a:spLocks noChangeArrowheads="1"/>
          </p:cNvSpPr>
          <p:nvPr/>
        </p:nvSpPr>
        <p:spPr bwMode="auto">
          <a:xfrm>
            <a:off x="6648450" y="5057775"/>
            <a:ext cx="166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entury Gothic" pitchFamily="34" charset="0"/>
              </a:rPr>
              <a:t>1.3 MJ m</a:t>
            </a:r>
            <a:r>
              <a:rPr lang="en-US" baseline="30000">
                <a:solidFill>
                  <a:srgbClr val="000000"/>
                </a:solidFill>
                <a:latin typeface="Century Gothic" pitchFamily="34" charset="0"/>
              </a:rPr>
              <a:t>-2</a:t>
            </a:r>
            <a:r>
              <a:rPr lang="en-US">
                <a:solidFill>
                  <a:srgbClr val="000000"/>
                </a:solidFill>
                <a:latin typeface="Century Gothic" pitchFamily="34" charset="0"/>
              </a:rPr>
              <a:t> d</a:t>
            </a:r>
            <a:r>
              <a:rPr lang="en-US" baseline="30000">
                <a:solidFill>
                  <a:srgbClr val="000000"/>
                </a:solidFill>
                <a:latin typeface="Century Gothic" pitchFamily="34" charset="0"/>
              </a:rPr>
              <a:t>-1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entury Gothic" pitchFamily="34" charset="0"/>
              </a:rPr>
              <a:t>11%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685800" y="152401"/>
            <a:ext cx="77724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ALEXI ET Validation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6334780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Century Gothic" pitchFamily="34" charset="0"/>
              </a:rPr>
              <a:t>Martha Anderson, 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Century Gothic" pitchFamily="34" charset="0"/>
              </a:rPr>
              <a:t>USDA-ARS</a:t>
            </a:r>
            <a:endParaRPr lang="en-US" sz="1400" i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3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9600" y="1676400"/>
            <a:ext cx="8110537" cy="4487863"/>
            <a:chOff x="876518" y="466269"/>
            <a:chExt cx="8110537" cy="4487863"/>
          </a:xfrm>
        </p:grpSpPr>
        <p:pic>
          <p:nvPicPr>
            <p:cNvPr id="6" name="Picture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76518" y="466269"/>
              <a:ext cx="8110537" cy="44878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7" name="Picture 8" descr="C:\Yun\NC_troubleshooting\figures\studysite.jpg"/>
            <p:cNvPicPr>
              <a:picLocks noChangeAspect="1" noChangeArrowheads="1"/>
            </p:cNvPicPr>
            <p:nvPr/>
          </p:nvPicPr>
          <p:blipFill>
            <a:blip r:embed="rId3" cstate="print"/>
            <a:srcRect t="26471"/>
            <a:stretch>
              <a:fillRect/>
            </a:stretch>
          </p:blipFill>
          <p:spPr bwMode="auto">
            <a:xfrm>
              <a:off x="1120121" y="517014"/>
              <a:ext cx="7551265" cy="4291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itle 3"/>
          <p:cNvSpPr txBox="1">
            <a:spLocks/>
          </p:cNvSpPr>
          <p:nvPr/>
        </p:nvSpPr>
        <p:spPr>
          <a:xfrm>
            <a:off x="685800" y="152401"/>
            <a:ext cx="77724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ALEXI ET Validation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066800"/>
            <a:ext cx="560762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96633"/>
                </a:solidFill>
                <a:latin typeface="Century Gothic" pitchFamily="34" charset="0"/>
              </a:rPr>
              <a:t>Loblolly Pine Plantation, NC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4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2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Pre ARR Risks and Actions 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 </a:t>
            </a:r>
            <a:r>
              <a:rPr lang="en-US" b="1" dirty="0" err="1" smtClean="0">
                <a:latin typeface="Book Antiqua" pitchFamily="18" charset="0"/>
              </a:rPr>
              <a:t>Priyanka</a:t>
            </a:r>
            <a:r>
              <a:rPr lang="en-US" b="1" dirty="0" smtClean="0">
                <a:latin typeface="Book Antiqua" pitchFamily="18" charset="0"/>
              </a:rPr>
              <a:t> Roy (STAR)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b="1" dirty="0" smtClean="0">
                <a:latin typeface="Book Antiqua" pitchFamily="18" charset="0"/>
              </a:rPr>
              <a:t> GET-D Quality Assurance </a:t>
            </a:r>
          </a:p>
          <a:p>
            <a:pPr algn="ctr">
              <a:buFont typeface="Symbol" pitchFamily="18" charset="2"/>
              <a:buNone/>
              <a:defRPr/>
            </a:pPr>
            <a:endParaRPr lang="en-US" b="1" dirty="0" smtClean="0"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ALEXI ET Validation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192087" y="2982913"/>
            <a:ext cx="7772400" cy="1500187"/>
          </a:xfrm>
        </p:spPr>
        <p:txBody>
          <a:bodyPr/>
          <a:lstStyle/>
          <a:p>
            <a:pPr algn="ctr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</a:br>
            <a:endParaRPr lang="en-US" dirty="0"/>
          </a:p>
        </p:txBody>
      </p:sp>
      <p:pic>
        <p:nvPicPr>
          <p:cNvPr id="5" name="Picture 4" descr="C:\Yun\NorthCarolina\figures\newfigures\high_reso\timeseries_twosites.jpg"/>
          <p:cNvPicPr/>
          <p:nvPr/>
        </p:nvPicPr>
        <p:blipFill>
          <a:blip r:embed="rId2" cstate="print"/>
          <a:srcRect l="8974" r="6410" b="8845"/>
          <a:stretch>
            <a:fillRect/>
          </a:stretch>
        </p:blipFill>
        <p:spPr bwMode="auto">
          <a:xfrm>
            <a:off x="1143000" y="1524000"/>
            <a:ext cx="502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1600200"/>
            <a:ext cx="941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Century Gothic" pitchFamily="34" charset="0"/>
              </a:rPr>
              <a:t>NC2</a:t>
            </a:r>
            <a:endParaRPr lang="en-US" sz="2800" dirty="0">
              <a:latin typeface="Century Gothic" pitchFamily="34" charset="0"/>
              <a:ea typeface="+mn-ea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3733800"/>
            <a:ext cx="941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Century Gothic" pitchFamily="34" charset="0"/>
              </a:rPr>
              <a:t>NC3</a:t>
            </a:r>
            <a:endParaRPr lang="en-US" sz="2800" dirty="0">
              <a:latin typeface="Century Gothic" pitchFamily="34" charset="0"/>
              <a:ea typeface="+mn-ea"/>
            </a:endParaRPr>
          </a:p>
        </p:txBody>
      </p:sp>
      <p:sp>
        <p:nvSpPr>
          <p:cNvPr id="9" name="TextBox 56"/>
          <p:cNvSpPr txBox="1">
            <a:spLocks noChangeArrowheads="1"/>
          </p:cNvSpPr>
          <p:nvPr/>
        </p:nvSpPr>
        <p:spPr bwMode="auto">
          <a:xfrm>
            <a:off x="6400800" y="4191000"/>
            <a:ext cx="817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latin typeface="Century Gothic" pitchFamily="34" charset="0"/>
              </a:rPr>
              <a:t>MAE:</a:t>
            </a:r>
            <a:endParaRPr lang="en-US" sz="2000" b="1" baseline="300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r"/>
            <a:r>
              <a:rPr lang="en-US" sz="2000" b="1" dirty="0">
                <a:solidFill>
                  <a:srgbClr val="000000"/>
                </a:solidFill>
                <a:latin typeface="Century Gothic" pitchFamily="34" charset="0"/>
              </a:rPr>
              <a:t>RE:</a:t>
            </a:r>
          </a:p>
        </p:txBody>
      </p:sp>
      <p:sp>
        <p:nvSpPr>
          <p:cNvPr id="10" name="TextBox 56"/>
          <p:cNvSpPr txBox="1">
            <a:spLocks noChangeArrowheads="1"/>
          </p:cNvSpPr>
          <p:nvPr/>
        </p:nvSpPr>
        <p:spPr bwMode="auto">
          <a:xfrm>
            <a:off x="6400800" y="2057400"/>
            <a:ext cx="817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latin typeface="Century Gothic" pitchFamily="34" charset="0"/>
              </a:rPr>
              <a:t>MAE:</a:t>
            </a:r>
            <a:endParaRPr lang="en-US" sz="2000" b="1" baseline="300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r"/>
            <a:r>
              <a:rPr lang="en-US" sz="2000" b="1" dirty="0">
                <a:solidFill>
                  <a:srgbClr val="000000"/>
                </a:solidFill>
                <a:latin typeface="Century Gothic" pitchFamily="34" charset="0"/>
              </a:rPr>
              <a:t>RE:</a:t>
            </a:r>
          </a:p>
        </p:txBody>
      </p:sp>
      <p:sp>
        <p:nvSpPr>
          <p:cNvPr id="12" name="TextBox 53"/>
          <p:cNvSpPr txBox="1">
            <a:spLocks noChangeArrowheads="1"/>
          </p:cNvSpPr>
          <p:nvPr/>
        </p:nvSpPr>
        <p:spPr bwMode="auto">
          <a:xfrm>
            <a:off x="7301407" y="2057400"/>
            <a:ext cx="167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entury Gothic" pitchFamily="34" charset="0"/>
              </a:rPr>
              <a:t>0.41 mm/day</a:t>
            </a:r>
            <a:endParaRPr lang="en-US" baseline="300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entury Gothic" pitchFamily="34" charset="0"/>
              </a:rPr>
              <a:t>13.6%</a:t>
            </a:r>
            <a:endParaRPr lang="en-US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7391400" y="4191000"/>
            <a:ext cx="167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entury Gothic" pitchFamily="34" charset="0"/>
              </a:rPr>
              <a:t>0.23 mm/day</a:t>
            </a:r>
            <a:endParaRPr lang="en-US" baseline="300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entury Gothic" pitchFamily="34" charset="0"/>
              </a:rPr>
              <a:t>10.9%</a:t>
            </a:r>
            <a:endParaRPr lang="en-US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334780"/>
            <a:ext cx="3089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  <a:latin typeface="Century Gothic" pitchFamily="34" charset="0"/>
              </a:rPr>
              <a:t>Yun</a:t>
            </a:r>
            <a:r>
              <a:rPr lang="en-US" sz="1400" i="1" dirty="0" smtClean="0">
                <a:solidFill>
                  <a:srgbClr val="000000"/>
                </a:solidFill>
                <a:latin typeface="Century Gothic" pitchFamily="34" charset="0"/>
              </a:rPr>
              <a:t> Yang and Martha Anderson, 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Century Gothic" pitchFamily="34" charset="0"/>
              </a:rPr>
              <a:t>USDA-ARS</a:t>
            </a:r>
            <a:endParaRPr lang="en-US" sz="1400" i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9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771" y="960981"/>
            <a:ext cx="369662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0370" y="152400"/>
            <a:ext cx="7651630" cy="762000"/>
          </a:xfrm>
        </p:spPr>
        <p:txBody>
          <a:bodyPr/>
          <a:lstStyle/>
          <a:p>
            <a:pPr algn="ctr"/>
            <a:r>
              <a:rPr lang="en-US" dirty="0" smtClean="0"/>
              <a:t>GET-D ET comparison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772" y="3962400"/>
            <a:ext cx="3696628" cy="287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60981"/>
            <a:ext cx="3733800" cy="3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034117"/>
            <a:ext cx="37338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6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t="12991" b="3625"/>
          <a:stretch>
            <a:fillRect/>
          </a:stretch>
        </p:blipFill>
        <p:spPr bwMode="auto">
          <a:xfrm>
            <a:off x="152400" y="13716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8"/>
          <p:cNvGrpSpPr/>
          <p:nvPr/>
        </p:nvGrpSpPr>
        <p:grpSpPr>
          <a:xfrm>
            <a:off x="1126252" y="4546386"/>
            <a:ext cx="2909720" cy="1986454"/>
            <a:chOff x="1434173" y="3349590"/>
            <a:chExt cx="2608447" cy="1876926"/>
          </a:xfrm>
          <a:noFill/>
        </p:grpSpPr>
        <p:sp>
          <p:nvSpPr>
            <p:cNvPr id="17" name="Rectangle 16"/>
            <p:cNvSpPr/>
            <p:nvPr/>
          </p:nvSpPr>
          <p:spPr bwMode="auto">
            <a:xfrm>
              <a:off x="1434173" y="3349590"/>
              <a:ext cx="2608447" cy="187692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Schoolbook" pitchFamily="18" charset="0"/>
              </a:endParaRPr>
            </a:p>
          </p:txBody>
        </p:sp>
        <p:pic>
          <p:nvPicPr>
            <p:cNvPr id="11268" name="Picture 4" descr="Corn: Planted Acreage by County"/>
            <p:cNvPicPr>
              <a:picLocks noChangeAspect="1" noChangeArrowheads="1"/>
            </p:cNvPicPr>
            <p:nvPr/>
          </p:nvPicPr>
          <p:blipFill>
            <a:blip r:embed="rId5" cstate="print"/>
            <a:srcRect l="7401" t="8818" r="7300" b="9741"/>
            <a:stretch>
              <a:fillRect/>
            </a:stretch>
          </p:blipFill>
          <p:spPr bwMode="auto">
            <a:xfrm>
              <a:off x="1520801" y="3384783"/>
              <a:ext cx="2406315" cy="1774356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5179092" y="6084839"/>
            <a:ext cx="3405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Century Gothic" pitchFamily="34" charset="0"/>
              </a:rPr>
              <a:t>Dave Johnson, 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Century Gothic" pitchFamily="34" charset="0"/>
              </a:rPr>
              <a:t>National Agricultural Statistics Service</a:t>
            </a:r>
            <a:endParaRPr lang="en-US" sz="1400" i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5644064" y="1698078"/>
            <a:ext cx="400110" cy="3626069"/>
            <a:chOff x="5948864" y="1345318"/>
            <a:chExt cx="400110" cy="3626069"/>
          </a:xfrm>
          <a:noFill/>
        </p:grpSpPr>
        <p:sp>
          <p:nvSpPr>
            <p:cNvPr id="19" name="TextBox 18"/>
            <p:cNvSpPr txBox="1"/>
            <p:nvPr/>
          </p:nvSpPr>
          <p:spPr>
            <a:xfrm>
              <a:off x="5948864" y="2526022"/>
              <a:ext cx="400110" cy="1932580"/>
            </a:xfrm>
            <a:prstGeom prst="rect">
              <a:avLst/>
            </a:prstGeom>
            <a:grpFill/>
          </p:spPr>
          <p:txBody>
            <a:bodyPr vert="vert270"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36699"/>
                  </a:solidFill>
                  <a:latin typeface="Century Gothic" pitchFamily="34" charset="0"/>
                </a:rPr>
                <a:t>FIRST YIELD FORECAST</a:t>
              </a:r>
              <a:endParaRPr lang="en-US" sz="1400" b="1" dirty="0">
                <a:solidFill>
                  <a:srgbClr val="336699"/>
                </a:solidFill>
                <a:latin typeface="Century Gothic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6285189" y="1345318"/>
              <a:ext cx="1" cy="3626069"/>
            </a:xfrm>
            <a:prstGeom prst="line">
              <a:avLst/>
            </a:prstGeom>
            <a:grpFill/>
            <a:ln w="57150" cap="flat" cmpd="sng" algn="ctr">
              <a:solidFill>
                <a:srgbClr val="2A54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20" name="TextBox 19"/>
          <p:cNvSpPr txBox="1"/>
          <p:nvPr/>
        </p:nvSpPr>
        <p:spPr>
          <a:xfrm>
            <a:off x="1148212" y="0"/>
            <a:ext cx="6607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Century Gothic" pitchFamily="34" charset="0"/>
              </a:rPr>
              <a:t>ALEXI ESI CORN YIELD CORRELATIONS</a:t>
            </a:r>
          </a:p>
          <a:p>
            <a:pPr algn="ctr">
              <a:spcAft>
                <a:spcPts val="0"/>
              </a:spcAft>
            </a:pPr>
            <a:r>
              <a:rPr lang="en-US" sz="1600" dirty="0" smtClean="0">
                <a:latin typeface="Century Gothic" pitchFamily="34" charset="0"/>
              </a:rPr>
              <a:t>(10-km ESI vs. state level yields)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6FAAA-F14E-4BD8-A0E4-D1C7569FE003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966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2724053"/>
            <a:ext cx="7772400" cy="1500187"/>
          </a:xfrm>
        </p:spPr>
        <p:txBody>
          <a:bodyPr/>
          <a:lstStyle/>
          <a:p>
            <a:pPr algn="ctr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  <a:t/>
            </a:r>
            <a:br>
              <a:rPr lang="en-US" sz="1800" b="1" dirty="0" smtClean="0">
                <a:solidFill>
                  <a:srgbClr val="FFFF00"/>
                </a:solidFill>
                <a:latin typeface="Book Antiqua" pitchFamily="18" charset="0"/>
              </a:rPr>
            </a:b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410200" y="1447800"/>
            <a:ext cx="3352800" cy="4555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 Large negative RCI values in the top row indicate that moisture stress was rapidly increasing at the beginning of summer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 Impressive scope of the unusually rapid decrease in the ESI anomalies is clearly depicted by the large area of negative RCI values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 Initial appearance of negative RCI values led the introduction of severe drought in the USDM by more than 4 weeks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9600" y="152400"/>
            <a:ext cx="8133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2012 Central U.S. Flash Drought Example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764540" y="1280380"/>
            <a:ext cx="4334413" cy="5394960"/>
            <a:chOff x="447040" y="914400"/>
            <a:chExt cx="4334413" cy="5394960"/>
          </a:xfrm>
        </p:grpSpPr>
        <p:pic>
          <p:nvPicPr>
            <p:cNvPr id="9" name="Picture 1" descr="fig2_overview_2012.eps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7040" y="914400"/>
              <a:ext cx="4334413" cy="5394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 bwMode="auto">
            <a:xfrm rot="16200000">
              <a:off x="2762250" y="1111250"/>
              <a:ext cx="673100" cy="736600"/>
            </a:xfrm>
            <a:prstGeom prst="ellipse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 rot="16200000">
              <a:off x="3835395" y="1106678"/>
              <a:ext cx="673100" cy="736600"/>
            </a:xfrm>
            <a:prstGeom prst="ellipse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 rot="16200000">
              <a:off x="3837686" y="5350932"/>
              <a:ext cx="673100" cy="736600"/>
            </a:xfrm>
            <a:prstGeom prst="ellipse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3" name="Straight Arrow Connector 8"/>
            <p:cNvCxnSpPr>
              <a:cxnSpLocks noChangeShapeType="1"/>
              <a:stCxn id="11" idx="2"/>
            </p:cNvCxnSpPr>
            <p:nvPr/>
          </p:nvCxnSpPr>
          <p:spPr bwMode="auto">
            <a:xfrm rot="16200000" flipH="1">
              <a:off x="2386370" y="3597103"/>
              <a:ext cx="3571155" cy="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4" name="TextBox 13"/>
          <p:cNvSpPr txBox="1"/>
          <p:nvPr/>
        </p:nvSpPr>
        <p:spPr>
          <a:xfrm>
            <a:off x="955454" y="1111450"/>
            <a:ext cx="904552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Rainfall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9705" y="1116480"/>
            <a:ext cx="914400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ESI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7333" y="1122830"/>
            <a:ext cx="914400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RCI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9001" y="1110130"/>
            <a:ext cx="791728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USDM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1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Delivered Algorithm Package</a:t>
            </a:r>
            <a:r>
              <a:rPr lang="en-US" dirty="0" smtClean="0"/>
              <a:t>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6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Delivered Algorithm Package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Li Fang(STAR/CICS)</a:t>
            </a:r>
          </a:p>
          <a:p>
            <a:pPr algn="ctr">
              <a:buFont typeface="Symbol" pitchFamily="18" charset="2"/>
              <a:buNone/>
              <a:defRPr/>
            </a:pPr>
            <a:endParaRPr lang="en-US" b="1" dirty="0" smtClean="0"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>
            <a:noAutofit/>
          </a:bodyPr>
          <a:lstStyle/>
          <a:p>
            <a:pPr>
              <a:buFont typeface="Symbol" charset="2"/>
              <a:buChar char="·"/>
              <a:defRPr/>
            </a:pPr>
            <a:r>
              <a:rPr lang="en-US" sz="2000" dirty="0" smtClean="0"/>
              <a:t>The DAP shall contain:</a:t>
            </a:r>
          </a:p>
          <a:p>
            <a:pPr lvl="1">
              <a:defRPr/>
            </a:pPr>
            <a:r>
              <a:rPr lang="en-US" sz="1600" dirty="0" smtClean="0"/>
              <a:t>Science algorithm source code, including make files and scripts.</a:t>
            </a:r>
          </a:p>
          <a:p>
            <a:pPr lvl="1">
              <a:defRPr/>
            </a:pPr>
            <a:r>
              <a:rPr lang="en-US" sz="1600" dirty="0" smtClean="0"/>
              <a:t>Test plans, test description, test procedures, and detailed performance testing results.</a:t>
            </a:r>
          </a:p>
          <a:p>
            <a:pPr lvl="1">
              <a:defRPr/>
            </a:pPr>
            <a:r>
              <a:rPr lang="en-US" sz="1600" dirty="0" smtClean="0"/>
              <a:t>Test input data, temporary files, and expected output data.</a:t>
            </a:r>
          </a:p>
          <a:p>
            <a:pPr lvl="1">
              <a:defRPr/>
            </a:pPr>
            <a:r>
              <a:rPr lang="en-US" sz="1600" dirty="0" smtClean="0"/>
              <a:t>Coefficient files and/or look-up tables.</a:t>
            </a:r>
          </a:p>
          <a:p>
            <a:pPr lvl="1">
              <a:defRPr/>
            </a:pPr>
            <a:r>
              <a:rPr lang="en-US" sz="1600" dirty="0" smtClean="0"/>
              <a:t>Quality monitoring information (quality flags, quality flag values).</a:t>
            </a:r>
          </a:p>
          <a:p>
            <a:pPr lvl="1">
              <a:defRPr/>
            </a:pPr>
            <a:r>
              <a:rPr lang="en-US" sz="1600" dirty="0" smtClean="0"/>
              <a:t>Production rule-set definitions.</a:t>
            </a:r>
          </a:p>
          <a:p>
            <a:pPr lvl="1">
              <a:defRPr/>
            </a:pPr>
            <a:r>
              <a:rPr lang="en-US" sz="1600" dirty="0" smtClean="0"/>
              <a:t>Product file specifications – layout, content, and size.</a:t>
            </a:r>
          </a:p>
          <a:p>
            <a:pPr lvl="1">
              <a:defRPr/>
            </a:pPr>
            <a:r>
              <a:rPr lang="en-US" sz="1600" dirty="0" smtClean="0"/>
              <a:t>Data flow diagrams.</a:t>
            </a:r>
          </a:p>
          <a:p>
            <a:pPr lvl="1">
              <a:defRPr/>
            </a:pPr>
            <a:r>
              <a:rPr lang="en-US" sz="1600" dirty="0" smtClean="0"/>
              <a:t>List of exit codes and their associated messages.</a:t>
            </a:r>
          </a:p>
          <a:p>
            <a:pPr lvl="1">
              <a:defRPr/>
            </a:pPr>
            <a:r>
              <a:rPr lang="en-US" sz="1600" dirty="0" smtClean="0"/>
              <a:t>List of expected compiler warnings.</a:t>
            </a:r>
          </a:p>
          <a:p>
            <a:pPr lvl="1">
              <a:defRPr/>
            </a:pPr>
            <a:r>
              <a:rPr lang="en-US" sz="1600" dirty="0" smtClean="0"/>
              <a:t>Estimates of resources required for execution.</a:t>
            </a:r>
          </a:p>
          <a:p>
            <a:pPr lvl="1">
              <a:defRPr/>
            </a:pPr>
            <a:r>
              <a:rPr lang="en-US" sz="1600" dirty="0" smtClean="0"/>
              <a:t>Algorithm Theoretical Basis Documents (ATBDs) or reference to where the ATBDs can be obtained.</a:t>
            </a:r>
          </a:p>
          <a:p>
            <a:pPr lvl="1">
              <a:defRPr/>
            </a:pPr>
            <a:r>
              <a:rPr lang="en-US" sz="1600" dirty="0" smtClean="0"/>
              <a:t>Delivery Memo.</a:t>
            </a:r>
          </a:p>
          <a:p>
            <a:pPr lvl="1">
              <a:defRPr/>
            </a:pPr>
            <a:r>
              <a:rPr lang="en-US" sz="1600" dirty="0" smtClean="0"/>
              <a:t>README text file.</a:t>
            </a:r>
            <a:r>
              <a:rPr lang="en-US" sz="1200" dirty="0" smtClean="0"/>
              <a:t>  </a:t>
            </a:r>
          </a:p>
          <a:p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GET-D DAP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GET-D DAP</a:t>
            </a:r>
          </a:p>
        </p:txBody>
      </p:sp>
      <p:sp>
        <p:nvSpPr>
          <p:cNvPr id="203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86800" cy="4343400"/>
          </a:xfrm>
        </p:spPr>
        <p:txBody>
          <a:bodyPr>
            <a:noAutofit/>
          </a:bodyPr>
          <a:lstStyle/>
          <a:p>
            <a:pPr>
              <a:buFont typeface="Symbol" charset="2"/>
              <a:buChar char="·"/>
              <a:defRPr/>
            </a:pPr>
            <a:r>
              <a:rPr lang="en-US" sz="1800" dirty="0" smtClean="0">
                <a:effectLst/>
              </a:rPr>
              <a:t>Delivery memo will contain: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Point(s) of contact for questions specific to the algorithm (include name, telephone, e-mail address).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List of delivery contents.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Purpose of the delivery, e.g. an initial release, modification, etc.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Description of problem(s) resolved, if any, and method of resolution.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Description of significant changes from previous version, if any.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List of documents updated/added/superseded, if any.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List of known remaining defects.</a:t>
            </a:r>
          </a:p>
          <a:p>
            <a:pPr lvl="1">
              <a:defRPr/>
            </a:pPr>
            <a:endParaRPr lang="en-US" sz="1800" dirty="0" smtClean="0">
              <a:effectLst/>
            </a:endParaRPr>
          </a:p>
          <a:p>
            <a:pPr>
              <a:buFont typeface="Symbol" charset="2"/>
              <a:buChar char="·"/>
              <a:defRPr/>
            </a:pPr>
            <a:r>
              <a:rPr lang="en-US" sz="1800" dirty="0" smtClean="0">
                <a:effectLst/>
              </a:rPr>
              <a:t>The README text file in the DAP must contain: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Location of all required DAP contents.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DAP version number.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Supporting COTS/Open Source software package requirements.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Target configuration for setup (directories and files after setup scripts have been executed).  This is understood to be a list of where everything is located once the DAP has been unpacked.</a:t>
            </a:r>
          </a:p>
          <a:p>
            <a:pPr lvl="1">
              <a:defRPr/>
            </a:pPr>
            <a:r>
              <a:rPr lang="en-US" sz="1600" dirty="0" smtClean="0">
                <a:effectLst/>
              </a:rPr>
              <a:t>Other pertinent information as judged by the algorithm developer(s) (e.g. compiler settings, etc.).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Quality Assurance</a:t>
            </a:r>
            <a:r>
              <a:rPr lang="en-US" dirty="0" smtClean="0"/>
              <a:t>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7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Quality Assurance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err="1" smtClean="0">
                <a:latin typeface="Book Antiqua" pitchFamily="18" charset="0"/>
              </a:rPr>
              <a:t>Priyanka</a:t>
            </a:r>
            <a:r>
              <a:rPr lang="en-US" b="1" dirty="0" smtClean="0">
                <a:latin typeface="Book Antiqua" pitchFamily="18" charset="0"/>
              </a:rPr>
              <a:t> Roy (STAR)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Risks and Actions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  <a:latin typeface="+mn-lt"/>
              </a:rPr>
              <a:t>Risk # 1: </a:t>
            </a:r>
            <a:r>
              <a:rPr lang="en-US" dirty="0" smtClean="0">
                <a:latin typeface="+mn-lt"/>
              </a:rPr>
              <a:t>Unavailability of optimal EVI data for input to the model that will eventually be used for creating the ESI climatology. Presently EVI is calculated from MODIS LAI product.</a:t>
            </a:r>
          </a:p>
          <a:p>
            <a:pPr lvl="0"/>
            <a:r>
              <a:rPr lang="en-US" u="sng" dirty="0" smtClean="0">
                <a:latin typeface="+mn-lt"/>
              </a:rPr>
              <a:t>Impact</a:t>
            </a:r>
            <a:r>
              <a:rPr lang="en-US" dirty="0" smtClean="0">
                <a:latin typeface="+mn-lt"/>
              </a:rPr>
              <a:t>: If a optimal EVI is not available, the quality of the drought product will be degraded.</a:t>
            </a:r>
          </a:p>
          <a:p>
            <a:pPr lvl="0"/>
            <a:r>
              <a:rPr lang="en-US" u="sng" dirty="0" smtClean="0">
                <a:latin typeface="+mn-lt"/>
              </a:rPr>
              <a:t>Mitigation:</a:t>
            </a:r>
            <a:r>
              <a:rPr lang="en-US" dirty="0" smtClean="0">
                <a:latin typeface="+mn-lt"/>
              </a:rPr>
              <a:t> A regression approach is being explored to estimate LAI from either:</a:t>
            </a:r>
          </a:p>
          <a:p>
            <a:pPr lvl="1"/>
            <a:r>
              <a:rPr lang="en-US" dirty="0" smtClean="0">
                <a:latin typeface="+mn-lt"/>
              </a:rPr>
              <a:t>VIIRS EVI </a:t>
            </a:r>
          </a:p>
          <a:p>
            <a:pPr lvl="1"/>
            <a:r>
              <a:rPr lang="en-US" dirty="0" smtClean="0">
                <a:latin typeface="+mn-lt"/>
              </a:rPr>
              <a:t>surface reflectance</a:t>
            </a:r>
          </a:p>
          <a:p>
            <a:pPr lvl="0"/>
            <a:r>
              <a:rPr lang="en-US" u="sng" dirty="0" smtClean="0">
                <a:latin typeface="+mn-lt"/>
              </a:rPr>
              <a:t>Likelihood:</a:t>
            </a:r>
            <a:r>
              <a:rPr lang="en-US" dirty="0" smtClean="0">
                <a:latin typeface="+mn-lt"/>
              </a:rPr>
              <a:t> Low</a:t>
            </a:r>
          </a:p>
          <a:p>
            <a:pPr lvl="0"/>
            <a:r>
              <a:rPr lang="en-US" u="sng" dirty="0" smtClean="0">
                <a:latin typeface="+mn-lt"/>
              </a:rPr>
              <a:t>Severity:</a:t>
            </a:r>
            <a:r>
              <a:rPr lang="en-US" dirty="0" smtClean="0">
                <a:latin typeface="+mn-lt"/>
              </a:rPr>
              <a:t> High</a:t>
            </a:r>
          </a:p>
          <a:p>
            <a:pPr lvl="0"/>
            <a:r>
              <a:rPr lang="en-US" u="sng" dirty="0" smtClean="0">
                <a:latin typeface="+mn-lt"/>
              </a:rPr>
              <a:t>Assessment: </a:t>
            </a:r>
            <a:r>
              <a:rPr lang="en-US" dirty="0" smtClean="0">
                <a:latin typeface="+mn-lt"/>
              </a:rPr>
              <a:t>Medium</a:t>
            </a:r>
          </a:p>
          <a:p>
            <a:pPr lvl="0"/>
            <a:r>
              <a:rPr lang="en-US" u="sng" dirty="0" smtClean="0">
                <a:latin typeface="+mn-lt"/>
              </a:rPr>
              <a:t>Status</a:t>
            </a:r>
            <a:r>
              <a:rPr lang="en-US" dirty="0" smtClean="0">
                <a:latin typeface="+mn-lt"/>
              </a:rPr>
              <a:t>: Closed</a:t>
            </a: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800600" y="4343400"/>
            <a:ext cx="3133725" cy="1971675"/>
            <a:chOff x="5943600" y="5030788"/>
            <a:chExt cx="2524125" cy="15906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943600" y="5030788"/>
              <a:ext cx="2524125" cy="1590675"/>
              <a:chOff x="768" y="3094"/>
              <a:chExt cx="1590" cy="1002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3094"/>
                <a:ext cx="1584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20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296" y="345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506" y="345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16" y="3454"/>
                <a:ext cx="63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1296" y="357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506" y="357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1926" y="3574"/>
                <a:ext cx="42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1296" y="369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506" y="3694"/>
                <a:ext cx="63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136" y="3694"/>
                <a:ext cx="21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296" y="3814"/>
                <a:ext cx="63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926" y="381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296" y="3934"/>
                <a:ext cx="84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136" y="393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159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180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201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22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1206" y="346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1206" y="358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206" y="370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206" y="382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1206" y="39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1524" y="3160"/>
                <a:ext cx="60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CONSEQUENCES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-5400000">
                <a:off x="752" y="3647"/>
                <a:ext cx="44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LIKELIHOOD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52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29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774" y="3094"/>
                <a:ext cx="15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774" y="3094"/>
                <a:ext cx="15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34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774" y="3214"/>
                <a:ext cx="52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774" y="3214"/>
                <a:ext cx="52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774" y="333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774" y="333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152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1152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152" y="3334"/>
                <a:ext cx="1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5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1296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296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50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71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192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213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774" y="34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774" y="34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152" y="34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2346" y="3100"/>
                <a:ext cx="0" cy="35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346" y="3100"/>
                <a:ext cx="6" cy="3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1152" y="357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1152" y="369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1152" y="381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1152" y="393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768" y="3094"/>
                <a:ext cx="0" cy="96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9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774" y="40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774" y="40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1296" y="3340"/>
                <a:ext cx="0" cy="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1296" y="3340"/>
                <a:ext cx="6" cy="7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150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50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171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79"/>
              <p:cNvSpPr>
                <a:spLocks noChangeArrowheads="1"/>
              </p:cNvSpPr>
              <p:nvPr/>
            </p:nvSpPr>
            <p:spPr bwMode="auto">
              <a:xfrm>
                <a:off x="171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192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81"/>
              <p:cNvSpPr>
                <a:spLocks noChangeArrowheads="1"/>
              </p:cNvSpPr>
              <p:nvPr/>
            </p:nvSpPr>
            <p:spPr bwMode="auto">
              <a:xfrm>
                <a:off x="192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13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83"/>
              <p:cNvSpPr>
                <a:spLocks noChangeArrowheads="1"/>
              </p:cNvSpPr>
              <p:nvPr/>
            </p:nvSpPr>
            <p:spPr bwMode="auto">
              <a:xfrm>
                <a:off x="213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152" y="40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1152" y="40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346" y="3460"/>
                <a:ext cx="0" cy="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346" y="3460"/>
                <a:ext cx="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68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768" y="4060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1152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1152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129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129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150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150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6"/>
              <p:cNvSpPr>
                <a:spLocks noChangeShapeType="1"/>
              </p:cNvSpPr>
              <p:nvPr/>
            </p:nvSpPr>
            <p:spPr bwMode="auto">
              <a:xfrm>
                <a:off x="171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171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8"/>
              <p:cNvSpPr>
                <a:spLocks noChangeShapeType="1"/>
              </p:cNvSpPr>
              <p:nvPr/>
            </p:nvSpPr>
            <p:spPr bwMode="auto">
              <a:xfrm>
                <a:off x="192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192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00"/>
              <p:cNvSpPr>
                <a:spLocks noChangeShapeType="1"/>
              </p:cNvSpPr>
              <p:nvPr/>
            </p:nvSpPr>
            <p:spPr bwMode="auto">
              <a:xfrm>
                <a:off x="213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Rectangle 101"/>
              <p:cNvSpPr>
                <a:spLocks noChangeArrowheads="1"/>
              </p:cNvSpPr>
              <p:nvPr/>
            </p:nvSpPr>
            <p:spPr bwMode="auto">
              <a:xfrm>
                <a:off x="213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02"/>
              <p:cNvSpPr>
                <a:spLocks noChangeShapeType="1"/>
              </p:cNvSpPr>
              <p:nvPr/>
            </p:nvSpPr>
            <p:spPr bwMode="auto">
              <a:xfrm>
                <a:off x="234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03"/>
              <p:cNvSpPr>
                <a:spLocks noChangeArrowheads="1"/>
              </p:cNvSpPr>
              <p:nvPr/>
            </p:nvSpPr>
            <p:spPr bwMode="auto">
              <a:xfrm>
                <a:off x="234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04"/>
              <p:cNvSpPr>
                <a:spLocks noChangeShapeType="1"/>
              </p:cNvSpPr>
              <p:nvPr/>
            </p:nvSpPr>
            <p:spPr bwMode="auto">
              <a:xfrm>
                <a:off x="2352" y="30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105"/>
              <p:cNvSpPr>
                <a:spLocks noChangeArrowheads="1"/>
              </p:cNvSpPr>
              <p:nvPr/>
            </p:nvSpPr>
            <p:spPr bwMode="auto">
              <a:xfrm>
                <a:off x="2352" y="309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2352" y="32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107"/>
              <p:cNvSpPr>
                <a:spLocks noChangeArrowheads="1"/>
              </p:cNvSpPr>
              <p:nvPr/>
            </p:nvSpPr>
            <p:spPr bwMode="auto">
              <a:xfrm>
                <a:off x="2352" y="32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2352" y="33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9"/>
              <p:cNvSpPr>
                <a:spLocks noChangeArrowheads="1"/>
              </p:cNvSpPr>
              <p:nvPr/>
            </p:nvSpPr>
            <p:spPr bwMode="auto">
              <a:xfrm>
                <a:off x="2352" y="33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2352" y="34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2352" y="34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12"/>
              <p:cNvSpPr>
                <a:spLocks noChangeShapeType="1"/>
              </p:cNvSpPr>
              <p:nvPr/>
            </p:nvSpPr>
            <p:spPr bwMode="auto">
              <a:xfrm>
                <a:off x="2352" y="35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Rectangle 113"/>
              <p:cNvSpPr>
                <a:spLocks noChangeArrowheads="1"/>
              </p:cNvSpPr>
              <p:nvPr/>
            </p:nvSpPr>
            <p:spPr bwMode="auto">
              <a:xfrm>
                <a:off x="2352" y="357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14"/>
              <p:cNvSpPr>
                <a:spLocks noChangeShapeType="1"/>
              </p:cNvSpPr>
              <p:nvPr/>
            </p:nvSpPr>
            <p:spPr bwMode="auto">
              <a:xfrm>
                <a:off x="2352" y="36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115"/>
              <p:cNvSpPr>
                <a:spLocks noChangeArrowheads="1"/>
              </p:cNvSpPr>
              <p:nvPr/>
            </p:nvSpPr>
            <p:spPr bwMode="auto">
              <a:xfrm>
                <a:off x="2352" y="369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16"/>
              <p:cNvSpPr>
                <a:spLocks noChangeShapeType="1"/>
              </p:cNvSpPr>
              <p:nvPr/>
            </p:nvSpPr>
            <p:spPr bwMode="auto">
              <a:xfrm>
                <a:off x="2352" y="38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Rectangle 117"/>
              <p:cNvSpPr>
                <a:spLocks noChangeArrowheads="1"/>
              </p:cNvSpPr>
              <p:nvPr/>
            </p:nvSpPr>
            <p:spPr bwMode="auto">
              <a:xfrm>
                <a:off x="2352" y="38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18"/>
              <p:cNvSpPr>
                <a:spLocks noChangeShapeType="1"/>
              </p:cNvSpPr>
              <p:nvPr/>
            </p:nvSpPr>
            <p:spPr bwMode="auto">
              <a:xfrm>
                <a:off x="2352" y="39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19"/>
              <p:cNvSpPr>
                <a:spLocks noChangeArrowheads="1"/>
              </p:cNvSpPr>
              <p:nvPr/>
            </p:nvSpPr>
            <p:spPr bwMode="auto">
              <a:xfrm>
                <a:off x="2352" y="39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20"/>
              <p:cNvSpPr>
                <a:spLocks noChangeShapeType="1"/>
              </p:cNvSpPr>
              <p:nvPr/>
            </p:nvSpPr>
            <p:spPr bwMode="auto">
              <a:xfrm>
                <a:off x="2352" y="40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121"/>
              <p:cNvSpPr>
                <a:spLocks noChangeArrowheads="1"/>
              </p:cNvSpPr>
              <p:nvPr/>
            </p:nvSpPr>
            <p:spPr bwMode="auto">
              <a:xfrm>
                <a:off x="2352" y="40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40"/>
            <p:cNvSpPr txBox="1">
              <a:spLocks noChangeArrowheads="1"/>
            </p:cNvSpPr>
            <p:nvPr/>
          </p:nvSpPr>
          <p:spPr bwMode="auto">
            <a:xfrm>
              <a:off x="8136203" y="6136747"/>
              <a:ext cx="323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400" b="1" dirty="0">
                  <a:latin typeface="Century Gothic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Quality </a:t>
            </a:r>
            <a:r>
              <a:rPr lang="en-US" sz="3200" dirty="0" smtClean="0"/>
              <a:t>Assurance Background </a:t>
            </a:r>
            <a:endParaRPr lang="en-US" sz="3200" dirty="0"/>
          </a:p>
        </p:txBody>
      </p:sp>
      <p:sp>
        <p:nvSpPr>
          <p:cNvPr id="6960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defRPr/>
            </a:pPr>
            <a:r>
              <a:rPr lang="en-US" altLang="ko-KR" sz="2400" dirty="0">
                <a:ea typeface="Gulim" pitchFamily="34" charset="-127"/>
              </a:rPr>
              <a:t>STAR </a:t>
            </a:r>
            <a:r>
              <a:rPr lang="en-US" altLang="ko-KR" sz="2400" dirty="0" smtClean="0">
                <a:ea typeface="Gulim" pitchFamily="34" charset="-127"/>
              </a:rPr>
              <a:t>has used </a:t>
            </a:r>
            <a:r>
              <a:rPr lang="en-US" altLang="ko-KR" sz="2400" dirty="0">
                <a:ea typeface="Gulim" pitchFamily="34" charset="-127"/>
              </a:rPr>
              <a:t>t</a:t>
            </a:r>
            <a:r>
              <a:rPr lang="en-US" sz="2400" dirty="0"/>
              <a:t>he </a:t>
            </a:r>
            <a:r>
              <a:rPr lang="en-US" sz="2400" dirty="0" smtClean="0"/>
              <a:t>Enterprise Process Lifecycle (EPL) process</a:t>
            </a:r>
            <a:r>
              <a:rPr lang="en-US" altLang="ko-KR" sz="2400" dirty="0" smtClean="0">
                <a:ea typeface="Gulim" pitchFamily="34" charset="-127"/>
              </a:rPr>
              <a:t> </a:t>
            </a:r>
            <a:r>
              <a:rPr lang="en-US" altLang="ko-KR" sz="2400" dirty="0">
                <a:ea typeface="Gulim" pitchFamily="34" charset="-127"/>
              </a:rPr>
              <a:t>to improve </a:t>
            </a:r>
            <a:r>
              <a:rPr lang="en-US" sz="2400" dirty="0"/>
              <a:t>processes and practices for development and the transfer of research to operations. </a:t>
            </a:r>
          </a:p>
          <a:p>
            <a:pPr marL="457200" indent="-457200">
              <a:lnSpc>
                <a:spcPct val="90000"/>
              </a:lnSpc>
              <a:buNone/>
              <a:defRPr/>
            </a:pPr>
            <a:endParaRPr lang="en-US" sz="2400" dirty="0"/>
          </a:p>
          <a:p>
            <a:pPr marL="457200" indent="-457200">
              <a:lnSpc>
                <a:spcPct val="90000"/>
              </a:lnSpc>
              <a:defRPr/>
            </a:pPr>
            <a:r>
              <a:rPr lang="en-US" sz="2400" dirty="0" smtClean="0">
                <a:ea typeface="Gulim" pitchFamily="34" charset="-127"/>
              </a:rPr>
              <a:t>The GET-D project will </a:t>
            </a:r>
            <a:r>
              <a:rPr lang="en-US" sz="2400" dirty="0">
                <a:ea typeface="Gulim" pitchFamily="34" charset="-127"/>
              </a:rPr>
              <a:t>follow the </a:t>
            </a:r>
            <a:r>
              <a:rPr lang="en-US" sz="2400" dirty="0" smtClean="0">
                <a:ea typeface="Gulim" pitchFamily="34" charset="-127"/>
              </a:rPr>
              <a:t>updated SPSRB process that has been influenced by the STAR EPL process.</a:t>
            </a:r>
            <a:endParaRPr lang="en-US" sz="2400" dirty="0">
              <a:ea typeface="Gulim" pitchFamily="34" charset="-12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2178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7848600" cy="5257800"/>
          </a:xfrm>
        </p:spPr>
        <p:txBody>
          <a:bodyPr>
            <a:noAutofit/>
          </a:bodyPr>
          <a:lstStyle/>
          <a:p>
            <a:pPr marL="381000" indent="-381000">
              <a:lnSpc>
                <a:spcPct val="80000"/>
              </a:lnSpc>
              <a:defRPr/>
            </a:pPr>
            <a:r>
              <a:rPr lang="en-US" sz="2000" dirty="0" smtClean="0"/>
              <a:t>Critical Design Review (August 2014)</a:t>
            </a:r>
          </a:p>
          <a:p>
            <a:pPr marL="800100" lvl="1" indent="-342900">
              <a:lnSpc>
                <a:spcPct val="80000"/>
              </a:lnSpc>
              <a:defRPr/>
            </a:pPr>
            <a:r>
              <a:rPr lang="en-US" sz="2000" dirty="0" smtClean="0"/>
              <a:t>To finalize requirements and to verify that the chosen design is able to meet those requirements. </a:t>
            </a:r>
          </a:p>
          <a:p>
            <a:pPr marL="381000" indent="-381000">
              <a:lnSpc>
                <a:spcPct val="80000"/>
              </a:lnSpc>
              <a:buNone/>
              <a:defRPr/>
            </a:pPr>
            <a:endParaRPr lang="en-US" sz="2000" dirty="0" smtClean="0"/>
          </a:p>
          <a:p>
            <a:pPr marL="381000" indent="-381000">
              <a:lnSpc>
                <a:spcPct val="80000"/>
              </a:lnSpc>
              <a:defRPr/>
            </a:pPr>
            <a:r>
              <a:rPr lang="en-US" sz="2000" dirty="0" smtClean="0"/>
              <a:t>Software Review (Oct 2014) </a:t>
            </a:r>
          </a:p>
          <a:p>
            <a:pPr marL="800100" lvl="1" indent="-342900">
              <a:lnSpc>
                <a:spcPct val="80000"/>
              </a:lnSpc>
              <a:defRPr/>
            </a:pPr>
            <a:r>
              <a:rPr lang="en-US" sz="2000" dirty="0" smtClean="0"/>
              <a:t>Will be conducted to ensure that the GET-D software is able to fulfill the functional software requirements.  </a:t>
            </a:r>
          </a:p>
          <a:p>
            <a:pPr marL="800100" lvl="1" indent="-342900">
              <a:lnSpc>
                <a:spcPct val="80000"/>
              </a:lnSpc>
              <a:defRPr/>
            </a:pPr>
            <a:endParaRPr lang="en-US" sz="2000" dirty="0" smtClean="0"/>
          </a:p>
          <a:p>
            <a:pPr marL="381000" indent="-381000">
              <a:lnSpc>
                <a:spcPct val="80000"/>
              </a:lnSpc>
              <a:defRPr/>
            </a:pPr>
            <a:r>
              <a:rPr lang="en-US" sz="2000" dirty="0" smtClean="0"/>
              <a:t>Unit Test Review Combined with System/Algorithm Readiness Review (August 2015) </a:t>
            </a:r>
          </a:p>
          <a:p>
            <a:pPr marL="800100" lvl="1" indent="-342900">
              <a:lnSpc>
                <a:spcPct val="80000"/>
              </a:lnSpc>
              <a:defRPr/>
            </a:pPr>
            <a:r>
              <a:rPr lang="en-US" sz="2000" dirty="0" smtClean="0"/>
              <a:t>Will show that the GET-D system is ready to be transitioned to operations.</a:t>
            </a:r>
            <a:endParaRPr lang="en-US" sz="2000" dirty="0"/>
          </a:p>
          <a:p>
            <a:pPr marL="800100" lvl="1" indent="-342900">
              <a:lnSpc>
                <a:spcPct val="80000"/>
              </a:lnSpc>
              <a:defRPr/>
            </a:pPr>
            <a:endParaRPr lang="en-US" sz="2000" dirty="0" smtClean="0"/>
          </a:p>
          <a:p>
            <a:pPr marL="381000" indent="-381000">
              <a:lnSpc>
                <a:spcPct val="80000"/>
              </a:lnSpc>
              <a:defRPr/>
            </a:pPr>
            <a:r>
              <a:rPr lang="en-US" sz="2000" dirty="0" smtClean="0"/>
              <a:t>Operational Readiness Review (September 2015) </a:t>
            </a:r>
          </a:p>
          <a:p>
            <a:pPr marL="800100" lvl="1" indent="-342900">
              <a:lnSpc>
                <a:spcPct val="80000"/>
              </a:lnSpc>
              <a:defRPr/>
            </a:pPr>
            <a:r>
              <a:rPr lang="en-US" sz="2000" dirty="0" smtClean="0"/>
              <a:t>Will show that the GET-D system is ready to be declared operational.</a:t>
            </a:r>
          </a:p>
          <a:p>
            <a:pPr marL="800100" lvl="1" indent="-342900">
              <a:lnSpc>
                <a:spcPct val="80000"/>
              </a:lnSpc>
              <a:defRPr/>
            </a:pPr>
            <a:endParaRPr lang="en-US" sz="2000" dirty="0" smtClean="0"/>
          </a:p>
        </p:txBody>
      </p:sp>
      <p:sp>
        <p:nvSpPr>
          <p:cNvPr id="6962179" name="Rectangle 3"/>
          <p:cNvSpPr>
            <a:spLocks noChangeArrowheads="1"/>
          </p:cNvSpPr>
          <p:nvPr/>
        </p:nvSpPr>
        <p:spPr bwMode="auto">
          <a:xfrm>
            <a:off x="1447800" y="76200"/>
            <a:ext cx="670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00000"/>
              <a:defRPr/>
            </a:pPr>
            <a:r>
              <a:rPr lang="en-US" sz="3600" dirty="0">
                <a:latin typeface="+mj-lt"/>
                <a:cs typeface="Times New Roman" pitchFamily="18" charset="0"/>
              </a:rPr>
              <a:t>Quality Assurance – </a:t>
            </a:r>
            <a:r>
              <a:rPr lang="en-US" sz="3600" dirty="0" smtClean="0">
                <a:latin typeface="+mj-lt"/>
                <a:cs typeface="Times New Roman" pitchFamily="18" charset="0"/>
              </a:rPr>
              <a:t>Project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22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smtClean="0"/>
              <a:t>STAR CM </a:t>
            </a:r>
            <a:r>
              <a:rPr lang="en-US" sz="2000" dirty="0"/>
              <a:t>Tool </a:t>
            </a:r>
            <a:r>
              <a:rPr lang="en-US" sz="2000" dirty="0" smtClean="0"/>
              <a:t>(Subversion) </a:t>
            </a:r>
            <a:endParaRPr lang="en-US" sz="2000" dirty="0"/>
          </a:p>
          <a:p>
            <a:pPr lvl="1">
              <a:defRPr/>
            </a:pPr>
            <a:r>
              <a:rPr lang="en-US" sz="1800" dirty="0" smtClean="0"/>
              <a:t>Open source.</a:t>
            </a:r>
          </a:p>
          <a:p>
            <a:pPr lvl="1">
              <a:defRPr/>
            </a:pPr>
            <a:endParaRPr lang="en-US" sz="1800" dirty="0" smtClean="0"/>
          </a:p>
          <a:p>
            <a:pPr>
              <a:defRPr/>
            </a:pPr>
            <a:r>
              <a:rPr lang="en-US" sz="2000" dirty="0" smtClean="0"/>
              <a:t>OSPO CM Tool – Subversion </a:t>
            </a:r>
          </a:p>
          <a:p>
            <a:pPr lvl="1">
              <a:defRPr/>
            </a:pPr>
            <a:r>
              <a:rPr lang="en-US" sz="1800" dirty="0" smtClean="0"/>
              <a:t>Open source</a:t>
            </a:r>
            <a:endParaRPr lang="en-US" sz="1800" dirty="0"/>
          </a:p>
          <a:p>
            <a:pPr lvl="1">
              <a:buFontTx/>
              <a:buNone/>
              <a:defRPr/>
            </a:pPr>
            <a:endParaRPr lang="en-US" sz="1800" dirty="0"/>
          </a:p>
          <a:p>
            <a:pPr>
              <a:defRPr/>
            </a:pPr>
            <a:r>
              <a:rPr lang="en-US" sz="2000" dirty="0"/>
              <a:t>CM personnel have been identified.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CM training:</a:t>
            </a:r>
          </a:p>
          <a:p>
            <a:pPr lvl="1">
              <a:defRPr/>
            </a:pPr>
            <a:r>
              <a:rPr lang="en-US" sz="1800" dirty="0"/>
              <a:t>Administrator training completed. </a:t>
            </a:r>
          </a:p>
          <a:p>
            <a:pPr lvl="1">
              <a:defRPr/>
            </a:pPr>
            <a:r>
              <a:rPr lang="en-US" sz="1800" dirty="0" smtClean="0"/>
              <a:t>If required, developers </a:t>
            </a:r>
            <a:r>
              <a:rPr lang="en-US" sz="1800" dirty="0"/>
              <a:t>will be trained by the CM administrator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47140" name="Rectangle 3"/>
          <p:cNvSpPr>
            <a:spLocks noChangeArrowheads="1"/>
          </p:cNvSpPr>
          <p:nvPr/>
        </p:nvSpPr>
        <p:spPr bwMode="auto">
          <a:xfrm>
            <a:off x="609600" y="0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00000"/>
            </a:pPr>
            <a:r>
              <a:rPr lang="en-US" sz="3600" dirty="0" smtClean="0">
                <a:latin typeface="+mj-lt"/>
                <a:cs typeface="Times New Roman" pitchFamily="18" charset="0"/>
              </a:rPr>
              <a:t>Configuration Management  (CM)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cs typeface="Times New Roman" pitchFamily="18" charset="0"/>
              </a:rPr>
              <a:t>SPSRB Coding Standards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6966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Coding standards guidelines and quick references are available.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Provide a common list of abbreviations.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Adhere to the standards throughout the development life cycle.</a:t>
            </a:r>
          </a:p>
          <a:p>
            <a:pPr>
              <a:buNone/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Code is checked for compliance during the software review.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cs typeface="Times New Roman" pitchFamily="18" charset="0"/>
              </a:rPr>
              <a:t>Quality Assurance </a:t>
            </a:r>
            <a:r>
              <a:rPr lang="en-US" sz="3600" dirty="0" smtClean="0">
                <a:cs typeface="Times New Roman" pitchFamily="18" charset="0"/>
              </a:rPr>
              <a:t>– Software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6967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1000" indent="-381000">
              <a:defRPr/>
            </a:pPr>
            <a:r>
              <a:rPr lang="en-US" sz="2400" dirty="0"/>
              <a:t>The </a:t>
            </a:r>
            <a:r>
              <a:rPr lang="en-US" sz="2400" dirty="0" smtClean="0"/>
              <a:t>GET-D software </a:t>
            </a:r>
            <a:r>
              <a:rPr lang="en-US" sz="2400" dirty="0"/>
              <a:t>will be delivered incrementally as part of the series of </a:t>
            </a:r>
            <a:r>
              <a:rPr lang="en-US" sz="2400" dirty="0" smtClean="0"/>
              <a:t>algorithm package deliveries.  </a:t>
            </a:r>
          </a:p>
          <a:p>
            <a:pPr marL="781050" lvl="1" indent="-381000">
              <a:defRPr/>
            </a:pPr>
            <a:r>
              <a:rPr lang="en-US" sz="2400" dirty="0" smtClean="0"/>
              <a:t>Preliminary DAP –  July 2015</a:t>
            </a:r>
          </a:p>
          <a:p>
            <a:pPr marL="781050" lvl="1" indent="-381000">
              <a:defRPr/>
            </a:pPr>
            <a:r>
              <a:rPr lang="en-US" sz="2400" dirty="0" smtClean="0"/>
              <a:t>Final DAP – Sept 2015</a:t>
            </a:r>
          </a:p>
          <a:p>
            <a:pPr marL="381000" indent="-381000">
              <a:defRPr/>
            </a:pPr>
            <a:endParaRPr lang="en-US" sz="2400" dirty="0" smtClean="0"/>
          </a:p>
          <a:p>
            <a:pPr marL="381000" indent="-381000">
              <a:defRPr/>
            </a:pPr>
            <a:r>
              <a:rPr lang="en-US" sz="2400" dirty="0" smtClean="0"/>
              <a:t>This </a:t>
            </a:r>
            <a:r>
              <a:rPr lang="en-US" sz="2400" dirty="0"/>
              <a:t>will allow system testing of the code </a:t>
            </a:r>
            <a:r>
              <a:rPr lang="en-US" sz="2400" dirty="0" smtClean="0"/>
              <a:t>within OSPO. 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93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7848600" cy="4419600"/>
          </a:xfrm>
        </p:spPr>
        <p:txBody>
          <a:bodyPr>
            <a:noAutofit/>
          </a:bodyPr>
          <a:lstStyle/>
          <a:p>
            <a:pPr marL="381000" indent="-381000">
              <a:lnSpc>
                <a:spcPct val="80000"/>
              </a:lnSpc>
              <a:defRPr/>
            </a:pPr>
            <a:r>
              <a:rPr lang="en-US" sz="2400" dirty="0"/>
              <a:t>All code development is being conducted on a platform that is nearly identical to the test and production target platforms using the same compilers and operating system.</a:t>
            </a:r>
          </a:p>
          <a:p>
            <a:pPr marL="381000" indent="-381000">
              <a:lnSpc>
                <a:spcPct val="80000"/>
              </a:lnSpc>
              <a:buNone/>
              <a:defRPr/>
            </a:pPr>
            <a:endParaRPr lang="en-US" sz="2400" dirty="0"/>
          </a:p>
          <a:p>
            <a:pPr marL="381000" indent="-381000">
              <a:lnSpc>
                <a:spcPct val="80000"/>
              </a:lnSpc>
              <a:defRPr/>
            </a:pPr>
            <a:r>
              <a:rPr lang="en-US" sz="2400" dirty="0"/>
              <a:t>The status of all system calls and intrinsic functions are checked.</a:t>
            </a:r>
          </a:p>
          <a:p>
            <a:pPr marL="381000" indent="-381000">
              <a:lnSpc>
                <a:spcPct val="80000"/>
              </a:lnSpc>
              <a:defRPr/>
            </a:pPr>
            <a:endParaRPr lang="en-US" sz="2400" dirty="0"/>
          </a:p>
          <a:p>
            <a:pPr marL="381000" indent="-381000">
              <a:lnSpc>
                <a:spcPct val="80000"/>
              </a:lnSpc>
              <a:defRPr/>
            </a:pPr>
            <a:r>
              <a:rPr lang="en-US" sz="2400" dirty="0"/>
              <a:t>Unit tests will </a:t>
            </a:r>
            <a:r>
              <a:rPr lang="en-US" sz="2400" dirty="0" smtClean="0"/>
              <a:t>be conducted for each product individually.  </a:t>
            </a:r>
            <a:endParaRPr lang="en-US" sz="2400" dirty="0"/>
          </a:p>
          <a:p>
            <a:pPr marL="800100" lvl="1" indent="-342900">
              <a:lnSpc>
                <a:spcPct val="80000"/>
              </a:lnSpc>
              <a:defRPr/>
            </a:pPr>
            <a:r>
              <a:rPr lang="en-US" sz="2000" dirty="0" smtClean="0"/>
              <a:t>The PALs </a:t>
            </a:r>
            <a:r>
              <a:rPr lang="en-US" sz="2000" dirty="0"/>
              <a:t>will have access to test data products to verify that values appear </a:t>
            </a:r>
            <a:r>
              <a:rPr lang="en-US" sz="2000" dirty="0" smtClean="0"/>
              <a:t>reasonable.</a:t>
            </a:r>
            <a:endParaRPr lang="en-US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cs typeface="Times New Roman" pitchFamily="18" charset="0"/>
              </a:rPr>
              <a:t>Quality Assurance </a:t>
            </a:r>
            <a:r>
              <a:rPr lang="en-US" sz="3600" dirty="0" smtClean="0">
                <a:cs typeface="Times New Roman" pitchFamily="18" charset="0"/>
              </a:rPr>
              <a:t>– Software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1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81000" indent="-381000">
              <a:lnSpc>
                <a:spcPct val="90000"/>
              </a:lnSpc>
              <a:defRPr/>
            </a:pPr>
            <a:r>
              <a:rPr lang="en-US" dirty="0"/>
              <a:t>An official </a:t>
            </a:r>
            <a:r>
              <a:rPr lang="en-US" dirty="0" smtClean="0"/>
              <a:t>algorithm package will </a:t>
            </a:r>
            <a:r>
              <a:rPr lang="en-US" dirty="0"/>
              <a:t>be delivered: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/>
              <a:t>All </a:t>
            </a:r>
            <a:r>
              <a:rPr lang="en-US" dirty="0" smtClean="0"/>
              <a:t>Product Monitoring code </a:t>
            </a:r>
            <a:r>
              <a:rPr lang="en-US" dirty="0"/>
              <a:t>and system files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/>
              <a:t>Test plans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/>
              <a:t>Test data sets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/>
              <a:t>Error messaging/handling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 smtClean="0"/>
              <a:t>Configuration files</a:t>
            </a:r>
            <a:endParaRPr lang="en-US" dirty="0"/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/>
              <a:t>Production rules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 smtClean="0"/>
              <a:t>Database specifications</a:t>
            </a:r>
            <a:endParaRPr lang="en-US" dirty="0"/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/>
              <a:t>Data flow diagrams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/>
              <a:t>Estimates of resource usage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dirty="0" smtClean="0"/>
              <a:t>Delivery </a:t>
            </a:r>
            <a:r>
              <a:rPr lang="en-US" dirty="0"/>
              <a:t>memo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cs typeface="Times New Roman" pitchFamily="18" charset="0"/>
              </a:rPr>
              <a:t>Quality Assurance </a:t>
            </a:r>
            <a:r>
              <a:rPr lang="en-US" sz="3600" dirty="0" smtClean="0">
                <a:cs typeface="Times New Roman" pitchFamily="18" charset="0"/>
              </a:rPr>
              <a:t>– Software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1000" indent="-381000">
              <a:lnSpc>
                <a:spcPct val="80000"/>
              </a:lnSpc>
              <a:defRPr/>
            </a:pPr>
            <a:r>
              <a:rPr lang="en-US" dirty="0" smtClean="0"/>
              <a:t>GET-D developers </a:t>
            </a:r>
            <a:r>
              <a:rPr lang="en-US" dirty="0"/>
              <a:t>will work </a:t>
            </a:r>
            <a:r>
              <a:rPr lang="en-US" dirty="0" smtClean="0"/>
              <a:t>with:</a:t>
            </a:r>
          </a:p>
          <a:p>
            <a:pPr marL="781050" lvl="1" indent="-381000">
              <a:lnSpc>
                <a:spcPct val="80000"/>
              </a:lnSpc>
              <a:defRPr/>
            </a:pPr>
            <a:r>
              <a:rPr lang="en-US" dirty="0" smtClean="0"/>
              <a:t>The algorithm developers </a:t>
            </a:r>
            <a:r>
              <a:rPr lang="en-US" dirty="0"/>
              <a:t>to ensure that the </a:t>
            </a:r>
            <a:r>
              <a:rPr lang="en-US" dirty="0" smtClean="0"/>
              <a:t>implemented algorithms are producing the correct results</a:t>
            </a:r>
            <a:endParaRPr lang="en-US" dirty="0"/>
          </a:p>
          <a:p>
            <a:pPr marL="781050" lvl="1" indent="-381000">
              <a:lnSpc>
                <a:spcPct val="80000"/>
              </a:lnSpc>
              <a:defRPr/>
            </a:pPr>
            <a:r>
              <a:rPr lang="en-US" dirty="0" smtClean="0"/>
              <a:t>The PALs to </a:t>
            </a:r>
            <a:r>
              <a:rPr lang="en-US" dirty="0"/>
              <a:t>ensure </a:t>
            </a:r>
            <a:r>
              <a:rPr lang="en-US" dirty="0" smtClean="0"/>
              <a:t>that the system has been implemented correctly</a:t>
            </a:r>
          </a:p>
          <a:p>
            <a:pPr marL="781050" lvl="1" indent="-381000">
              <a:lnSpc>
                <a:spcPct val="80000"/>
              </a:lnSpc>
              <a:defRPr/>
            </a:pPr>
            <a:r>
              <a:rPr lang="en-US" dirty="0" smtClean="0"/>
              <a:t>The users to ensure that the products are what the users require</a:t>
            </a:r>
            <a:endParaRPr lang="en-US" dirty="0"/>
          </a:p>
          <a:p>
            <a:pPr marL="381000" indent="-381000">
              <a:lnSpc>
                <a:spcPct val="80000"/>
              </a:lnSpc>
              <a:defRPr/>
            </a:pPr>
            <a:endParaRPr lang="en-US" sz="2000" dirty="0"/>
          </a:p>
          <a:p>
            <a:pPr marL="381000" indent="-381000">
              <a:lnSpc>
                <a:spcPct val="80000"/>
              </a:lnSpc>
              <a:defRPr/>
            </a:pPr>
            <a:endParaRPr lang="en-US" sz="1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Quality Assurance – Products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7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Archive Plan</a:t>
            </a:r>
          </a:p>
          <a:p>
            <a:pPr lvl="1">
              <a:defRPr/>
            </a:pPr>
            <a:r>
              <a:rPr lang="en-US" sz="2000" dirty="0" smtClean="0"/>
              <a:t>Currently no plan to archive any of the products</a:t>
            </a:r>
            <a:endParaRPr lang="en-US" sz="2000" dirty="0"/>
          </a:p>
          <a:p>
            <a:pPr lvl="2"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/>
              <a:t>Long Term Maintenance Plan</a:t>
            </a: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 smtClean="0"/>
              <a:t>Product Monitoring System will </a:t>
            </a:r>
            <a:r>
              <a:rPr lang="en-US" sz="2000" dirty="0"/>
              <a:t>be maintained by the </a:t>
            </a:r>
            <a:r>
              <a:rPr lang="en-US" sz="2000" dirty="0" smtClean="0"/>
              <a:t>OSPO staff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STAR system developers will be available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cs typeface="Times New Roman" pitchFamily="18" charset="0"/>
              </a:rPr>
              <a:t>Quality Assurance </a:t>
            </a:r>
            <a:r>
              <a:rPr lang="en-US" sz="3600" dirty="0" smtClean="0">
                <a:cs typeface="Times New Roman" pitchFamily="18" charset="0"/>
              </a:rPr>
              <a:t>– Archive and Maintenance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9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cs typeface="Times New Roman" pitchFamily="18" charset="0"/>
              </a:rPr>
              <a:t>Quality Assurance – </a:t>
            </a:r>
            <a:r>
              <a:rPr lang="en-US" sz="3200" dirty="0" smtClean="0">
                <a:cs typeface="Times New Roman" pitchFamily="18" charset="0"/>
              </a:rPr>
              <a:t>Documentation </a:t>
            </a:r>
            <a:r>
              <a:rPr lang="en-US" sz="3200" dirty="0">
                <a:cs typeface="Times New Roman" pitchFamily="18" charset="0"/>
              </a:rPr>
              <a:t>and Metadata</a:t>
            </a:r>
          </a:p>
        </p:txBody>
      </p:sp>
      <p:sp>
        <p:nvSpPr>
          <p:cNvPr id="7019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Documentation/Metadata Plan</a:t>
            </a:r>
          </a:p>
          <a:p>
            <a:pPr lvl="1">
              <a:defRPr/>
            </a:pPr>
            <a:r>
              <a:rPr lang="en-US" dirty="0"/>
              <a:t>The Documentation will include the SPRSB documents </a:t>
            </a:r>
            <a:r>
              <a:rPr lang="en-US" dirty="0" smtClean="0"/>
              <a:t>along with the RAD and RID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Metadata associated with these products are the variables that may be used for product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Risks and Actions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  <a:latin typeface="+mn-lt"/>
              </a:rPr>
              <a:t>Risk # 2: </a:t>
            </a:r>
            <a:r>
              <a:rPr lang="en-US" dirty="0" smtClean="0">
                <a:latin typeface="+mn-lt"/>
              </a:rPr>
              <a:t>Project schedule will be impacted if the FY14 hardware purchase delay continues, since OSPO process for procuring hardware has changed with the new O&amp;M contract. </a:t>
            </a:r>
          </a:p>
          <a:p>
            <a:pPr lvl="0"/>
            <a:r>
              <a:rPr lang="en-US" u="sng" dirty="0" smtClean="0">
                <a:latin typeface="+mn-lt"/>
              </a:rPr>
              <a:t>Impact</a:t>
            </a:r>
            <a:r>
              <a:rPr lang="en-US" dirty="0" smtClean="0">
                <a:latin typeface="+mn-lt"/>
              </a:rPr>
              <a:t>: Project Schedule.</a:t>
            </a:r>
          </a:p>
          <a:p>
            <a:pPr lvl="0"/>
            <a:r>
              <a:rPr lang="en-US" u="sng" dirty="0" smtClean="0">
                <a:latin typeface="+mn-lt"/>
              </a:rPr>
              <a:t>Mitigation:</a:t>
            </a:r>
            <a:r>
              <a:rPr lang="en-US" dirty="0" smtClean="0">
                <a:latin typeface="+mn-lt"/>
              </a:rPr>
              <a:t> Memory will be added to the existing GSR server and that will be enough for running GET-D</a:t>
            </a:r>
          </a:p>
          <a:p>
            <a:pPr lvl="0"/>
            <a:r>
              <a:rPr lang="en-US" u="sng" dirty="0" smtClean="0">
                <a:latin typeface="+mn-lt"/>
              </a:rPr>
              <a:t>Likelihood:</a:t>
            </a:r>
            <a:r>
              <a:rPr lang="en-US" dirty="0" smtClean="0">
                <a:latin typeface="+mn-lt"/>
              </a:rPr>
              <a:t> Medium</a:t>
            </a:r>
          </a:p>
          <a:p>
            <a:pPr lvl="0"/>
            <a:r>
              <a:rPr lang="en-US" u="sng" dirty="0" smtClean="0">
                <a:latin typeface="+mn-lt"/>
              </a:rPr>
              <a:t>Severity:</a:t>
            </a:r>
            <a:r>
              <a:rPr lang="en-US" dirty="0" smtClean="0">
                <a:latin typeface="+mn-lt"/>
              </a:rPr>
              <a:t> Medium</a:t>
            </a:r>
          </a:p>
          <a:p>
            <a:pPr lvl="0"/>
            <a:r>
              <a:rPr lang="en-US" u="sng" dirty="0" smtClean="0">
                <a:latin typeface="+mn-lt"/>
              </a:rPr>
              <a:t>Assessment</a:t>
            </a:r>
            <a:r>
              <a:rPr lang="en-US" dirty="0" smtClean="0">
                <a:latin typeface="+mn-lt"/>
              </a:rPr>
              <a:t>: Medium</a:t>
            </a:r>
          </a:p>
          <a:p>
            <a:pPr lvl="0"/>
            <a:r>
              <a:rPr lang="en-US" u="sng" dirty="0" smtClean="0">
                <a:latin typeface="+mn-lt"/>
              </a:rPr>
              <a:t>Status</a:t>
            </a:r>
            <a:r>
              <a:rPr lang="en-US" dirty="0" smtClean="0">
                <a:latin typeface="+mn-lt"/>
              </a:rPr>
              <a:t>: Closed</a:t>
            </a: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800600" y="4343400"/>
            <a:ext cx="3133725" cy="1971675"/>
            <a:chOff x="5943600" y="5030788"/>
            <a:chExt cx="2524125" cy="15906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943600" y="5030788"/>
              <a:ext cx="2524125" cy="1590675"/>
              <a:chOff x="768" y="3094"/>
              <a:chExt cx="1590" cy="1002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3094"/>
                <a:ext cx="1584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20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296" y="345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506" y="345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16" y="3454"/>
                <a:ext cx="63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1296" y="357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506" y="357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1926" y="3574"/>
                <a:ext cx="42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1296" y="369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506" y="3694"/>
                <a:ext cx="63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136" y="3694"/>
                <a:ext cx="21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296" y="3814"/>
                <a:ext cx="63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926" y="381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296" y="3934"/>
                <a:ext cx="84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136" y="393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159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180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201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22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1206" y="346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1206" y="358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206" y="370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206" y="382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1206" y="39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1524" y="3160"/>
                <a:ext cx="60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CONSEQUENCES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-5400000">
                <a:off x="752" y="3647"/>
                <a:ext cx="44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LIKELIHOOD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52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29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774" y="3094"/>
                <a:ext cx="15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774" y="3094"/>
                <a:ext cx="15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34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774" y="3214"/>
                <a:ext cx="52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774" y="3214"/>
                <a:ext cx="52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774" y="333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774" y="333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152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1152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152" y="3334"/>
                <a:ext cx="1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5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1296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296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50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71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192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213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774" y="34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774" y="34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152" y="34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2346" y="3100"/>
                <a:ext cx="0" cy="35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346" y="3100"/>
                <a:ext cx="6" cy="3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1152" y="357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1152" y="369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1152" y="381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1152" y="393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768" y="3094"/>
                <a:ext cx="0" cy="96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9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774" y="40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774" y="40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1296" y="3340"/>
                <a:ext cx="0" cy="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1296" y="3340"/>
                <a:ext cx="6" cy="7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150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50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171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79"/>
              <p:cNvSpPr>
                <a:spLocks noChangeArrowheads="1"/>
              </p:cNvSpPr>
              <p:nvPr/>
            </p:nvSpPr>
            <p:spPr bwMode="auto">
              <a:xfrm>
                <a:off x="171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192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81"/>
              <p:cNvSpPr>
                <a:spLocks noChangeArrowheads="1"/>
              </p:cNvSpPr>
              <p:nvPr/>
            </p:nvSpPr>
            <p:spPr bwMode="auto">
              <a:xfrm>
                <a:off x="192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13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83"/>
              <p:cNvSpPr>
                <a:spLocks noChangeArrowheads="1"/>
              </p:cNvSpPr>
              <p:nvPr/>
            </p:nvSpPr>
            <p:spPr bwMode="auto">
              <a:xfrm>
                <a:off x="213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152" y="40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1152" y="40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346" y="3460"/>
                <a:ext cx="0" cy="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346" y="3460"/>
                <a:ext cx="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68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768" y="4060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1152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1152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129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129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150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150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6"/>
              <p:cNvSpPr>
                <a:spLocks noChangeShapeType="1"/>
              </p:cNvSpPr>
              <p:nvPr/>
            </p:nvSpPr>
            <p:spPr bwMode="auto">
              <a:xfrm>
                <a:off x="171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171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8"/>
              <p:cNvSpPr>
                <a:spLocks noChangeShapeType="1"/>
              </p:cNvSpPr>
              <p:nvPr/>
            </p:nvSpPr>
            <p:spPr bwMode="auto">
              <a:xfrm>
                <a:off x="192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192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00"/>
              <p:cNvSpPr>
                <a:spLocks noChangeShapeType="1"/>
              </p:cNvSpPr>
              <p:nvPr/>
            </p:nvSpPr>
            <p:spPr bwMode="auto">
              <a:xfrm>
                <a:off x="213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Rectangle 101"/>
              <p:cNvSpPr>
                <a:spLocks noChangeArrowheads="1"/>
              </p:cNvSpPr>
              <p:nvPr/>
            </p:nvSpPr>
            <p:spPr bwMode="auto">
              <a:xfrm>
                <a:off x="213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02"/>
              <p:cNvSpPr>
                <a:spLocks noChangeShapeType="1"/>
              </p:cNvSpPr>
              <p:nvPr/>
            </p:nvSpPr>
            <p:spPr bwMode="auto">
              <a:xfrm>
                <a:off x="234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03"/>
              <p:cNvSpPr>
                <a:spLocks noChangeArrowheads="1"/>
              </p:cNvSpPr>
              <p:nvPr/>
            </p:nvSpPr>
            <p:spPr bwMode="auto">
              <a:xfrm>
                <a:off x="234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04"/>
              <p:cNvSpPr>
                <a:spLocks noChangeShapeType="1"/>
              </p:cNvSpPr>
              <p:nvPr/>
            </p:nvSpPr>
            <p:spPr bwMode="auto">
              <a:xfrm>
                <a:off x="2352" y="30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105"/>
              <p:cNvSpPr>
                <a:spLocks noChangeArrowheads="1"/>
              </p:cNvSpPr>
              <p:nvPr/>
            </p:nvSpPr>
            <p:spPr bwMode="auto">
              <a:xfrm>
                <a:off x="2352" y="309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2352" y="32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107"/>
              <p:cNvSpPr>
                <a:spLocks noChangeArrowheads="1"/>
              </p:cNvSpPr>
              <p:nvPr/>
            </p:nvSpPr>
            <p:spPr bwMode="auto">
              <a:xfrm>
                <a:off x="2352" y="32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2352" y="33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9"/>
              <p:cNvSpPr>
                <a:spLocks noChangeArrowheads="1"/>
              </p:cNvSpPr>
              <p:nvPr/>
            </p:nvSpPr>
            <p:spPr bwMode="auto">
              <a:xfrm>
                <a:off x="2352" y="33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2352" y="34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2352" y="34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12"/>
              <p:cNvSpPr>
                <a:spLocks noChangeShapeType="1"/>
              </p:cNvSpPr>
              <p:nvPr/>
            </p:nvSpPr>
            <p:spPr bwMode="auto">
              <a:xfrm>
                <a:off x="2352" y="35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Rectangle 113"/>
              <p:cNvSpPr>
                <a:spLocks noChangeArrowheads="1"/>
              </p:cNvSpPr>
              <p:nvPr/>
            </p:nvSpPr>
            <p:spPr bwMode="auto">
              <a:xfrm>
                <a:off x="2352" y="357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14"/>
              <p:cNvSpPr>
                <a:spLocks noChangeShapeType="1"/>
              </p:cNvSpPr>
              <p:nvPr/>
            </p:nvSpPr>
            <p:spPr bwMode="auto">
              <a:xfrm>
                <a:off x="2352" y="36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115"/>
              <p:cNvSpPr>
                <a:spLocks noChangeArrowheads="1"/>
              </p:cNvSpPr>
              <p:nvPr/>
            </p:nvSpPr>
            <p:spPr bwMode="auto">
              <a:xfrm>
                <a:off x="2352" y="369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16"/>
              <p:cNvSpPr>
                <a:spLocks noChangeShapeType="1"/>
              </p:cNvSpPr>
              <p:nvPr/>
            </p:nvSpPr>
            <p:spPr bwMode="auto">
              <a:xfrm>
                <a:off x="2352" y="38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Rectangle 117"/>
              <p:cNvSpPr>
                <a:spLocks noChangeArrowheads="1"/>
              </p:cNvSpPr>
              <p:nvPr/>
            </p:nvSpPr>
            <p:spPr bwMode="auto">
              <a:xfrm>
                <a:off x="2352" y="38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18"/>
              <p:cNvSpPr>
                <a:spLocks noChangeShapeType="1"/>
              </p:cNvSpPr>
              <p:nvPr/>
            </p:nvSpPr>
            <p:spPr bwMode="auto">
              <a:xfrm>
                <a:off x="2352" y="39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19"/>
              <p:cNvSpPr>
                <a:spLocks noChangeArrowheads="1"/>
              </p:cNvSpPr>
              <p:nvPr/>
            </p:nvSpPr>
            <p:spPr bwMode="auto">
              <a:xfrm>
                <a:off x="2352" y="39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20"/>
              <p:cNvSpPr>
                <a:spLocks noChangeShapeType="1"/>
              </p:cNvSpPr>
              <p:nvPr/>
            </p:nvSpPr>
            <p:spPr bwMode="auto">
              <a:xfrm>
                <a:off x="2352" y="40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121"/>
              <p:cNvSpPr>
                <a:spLocks noChangeArrowheads="1"/>
              </p:cNvSpPr>
              <p:nvPr/>
            </p:nvSpPr>
            <p:spPr bwMode="auto">
              <a:xfrm>
                <a:off x="2352" y="40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40"/>
            <p:cNvSpPr txBox="1">
              <a:spLocks noChangeArrowheads="1"/>
            </p:cNvSpPr>
            <p:nvPr/>
          </p:nvSpPr>
          <p:spPr bwMode="auto">
            <a:xfrm>
              <a:off x="7478022" y="5952918"/>
              <a:ext cx="323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400" b="1" dirty="0">
                  <a:latin typeface="Century Gothic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5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1000" indent="-381000">
              <a:defRPr/>
            </a:pPr>
            <a:r>
              <a:rPr lang="en-US" sz="2400" dirty="0"/>
              <a:t>Quality assurance plan will consist of: </a:t>
            </a:r>
          </a:p>
          <a:p>
            <a:pPr marL="800100" lvl="1" indent="-342900">
              <a:defRPr/>
            </a:pPr>
            <a:r>
              <a:rPr lang="en-US" sz="2000" dirty="0"/>
              <a:t>Project reviews at which stakeholders are encouraged to participate.</a:t>
            </a:r>
          </a:p>
          <a:p>
            <a:pPr marL="800100" lvl="1" indent="-342900">
              <a:defRPr/>
            </a:pPr>
            <a:r>
              <a:rPr lang="en-US" sz="2000" dirty="0"/>
              <a:t>Ongoing interaction with </a:t>
            </a:r>
            <a:r>
              <a:rPr lang="en-US" sz="2000" dirty="0" smtClean="0"/>
              <a:t>algorithm developers and OSPO PALs.</a:t>
            </a:r>
            <a:endParaRPr lang="en-US" sz="2000" dirty="0"/>
          </a:p>
          <a:p>
            <a:pPr marL="800100" lvl="1" indent="-342900">
              <a:defRPr/>
            </a:pPr>
            <a:r>
              <a:rPr lang="en-US" sz="2000" dirty="0"/>
              <a:t>Adhering to </a:t>
            </a:r>
            <a:r>
              <a:rPr lang="en-US" sz="2000" dirty="0" smtClean="0"/>
              <a:t>SPSRB software </a:t>
            </a:r>
            <a:r>
              <a:rPr lang="en-US" sz="2000" dirty="0"/>
              <a:t>standards and use of standard libraries only.</a:t>
            </a:r>
          </a:p>
          <a:p>
            <a:pPr marL="800100" lvl="1" indent="-342900">
              <a:defRPr/>
            </a:pPr>
            <a:r>
              <a:rPr lang="en-US" sz="2000" dirty="0"/>
              <a:t>Software unit tests shall be presented in the </a:t>
            </a:r>
            <a:r>
              <a:rPr lang="en-US" sz="2000" dirty="0" smtClean="0"/>
              <a:t>UTR</a:t>
            </a:r>
            <a:r>
              <a:rPr lang="en-US" sz="2000" dirty="0"/>
              <a:t>.</a:t>
            </a:r>
          </a:p>
          <a:p>
            <a:pPr marL="800100" lvl="1" indent="-342900">
              <a:defRPr/>
            </a:pPr>
            <a:r>
              <a:rPr lang="en-US" sz="2000" dirty="0"/>
              <a:t>Documentation of the </a:t>
            </a:r>
            <a:r>
              <a:rPr lang="en-US" sz="2000" dirty="0" smtClean="0"/>
              <a:t>code </a:t>
            </a:r>
            <a:r>
              <a:rPr lang="en-US" sz="2000" dirty="0"/>
              <a:t>operation, production rules, and software tests will be in the </a:t>
            </a:r>
            <a:r>
              <a:rPr lang="en-US" sz="2000" dirty="0" smtClean="0"/>
              <a:t>algorithm package.</a:t>
            </a:r>
            <a:endParaRPr lang="en-US" sz="2000" dirty="0"/>
          </a:p>
          <a:p>
            <a:pPr marL="800100" lvl="1" indent="-342900">
              <a:defRPr/>
            </a:pPr>
            <a:r>
              <a:rPr lang="en-US" sz="2000" dirty="0"/>
              <a:t>Documentation of requirements will be in the </a:t>
            </a:r>
            <a:r>
              <a:rPr lang="en-US" sz="2000" dirty="0" smtClean="0"/>
              <a:t>GET-D RAD</a:t>
            </a:r>
            <a:r>
              <a:rPr lang="en-US" sz="2000" dirty="0"/>
              <a:t>.</a:t>
            </a:r>
          </a:p>
          <a:p>
            <a:pPr marL="800100" lvl="1" indent="-342900">
              <a:defRPr/>
            </a:pPr>
            <a:r>
              <a:rPr lang="en-US" sz="2000" dirty="0"/>
              <a:t>Early release of </a:t>
            </a:r>
            <a:r>
              <a:rPr lang="en-US" sz="2000" dirty="0" smtClean="0"/>
              <a:t>software will </a:t>
            </a:r>
            <a:r>
              <a:rPr lang="en-US" sz="2000" dirty="0"/>
              <a:t>allow for </a:t>
            </a:r>
            <a:r>
              <a:rPr lang="en-US" sz="2000" dirty="0" smtClean="0"/>
              <a:t>early system implementation.</a:t>
            </a:r>
            <a:endParaRPr lang="en-US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cs typeface="Times New Roman" pitchFamily="18" charset="0"/>
              </a:rPr>
              <a:t>Quality Assurance </a:t>
            </a:r>
            <a:r>
              <a:rPr lang="en-US" sz="3600" dirty="0" smtClean="0">
                <a:cs typeface="Times New Roman" pitchFamily="18" charset="0"/>
              </a:rPr>
              <a:t>– Summary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8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Risks and Actions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err="1" smtClean="0">
                <a:latin typeface="Book Antiqua" pitchFamily="18" charset="0"/>
              </a:rPr>
              <a:t>Priyanka</a:t>
            </a:r>
            <a:r>
              <a:rPr lang="en-US" b="1" dirty="0" smtClean="0">
                <a:latin typeface="Book Antiqua" pitchFamily="18" charset="0"/>
              </a:rPr>
              <a:t> Roy (STAR)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Risk and Action Summary</a:t>
            </a:r>
            <a:r>
              <a:rPr lang="en-US" dirty="0" smtClean="0"/>
              <a:t>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Risks and Actions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  <a:latin typeface="+mn-lt"/>
              </a:rPr>
              <a:t>Risk # 5: </a:t>
            </a:r>
            <a:r>
              <a:rPr lang="en-US" dirty="0" smtClean="0">
                <a:latin typeface="+mn-lt"/>
              </a:rPr>
              <a:t>Following OSPO's SMOMS contract situation, the project schedule may be impacted due to lack of SMOMS contract support.</a:t>
            </a:r>
          </a:p>
          <a:p>
            <a:pPr lvl="0"/>
            <a:r>
              <a:rPr lang="en-US" u="sng" dirty="0" smtClean="0">
                <a:latin typeface="+mn-lt"/>
              </a:rPr>
              <a:t>Impact</a:t>
            </a:r>
            <a:r>
              <a:rPr lang="en-US" dirty="0" smtClean="0">
                <a:latin typeface="+mn-lt"/>
              </a:rPr>
              <a:t>: Product Schedule.</a:t>
            </a:r>
          </a:p>
          <a:p>
            <a:pPr lvl="0"/>
            <a:r>
              <a:rPr lang="en-US" u="sng" dirty="0" smtClean="0">
                <a:latin typeface="+mn-lt"/>
              </a:rPr>
              <a:t>Mitigation:</a:t>
            </a:r>
            <a:r>
              <a:rPr lang="en-US" dirty="0" smtClean="0">
                <a:latin typeface="+mn-lt"/>
              </a:rPr>
              <a:t> PAL will work to ensure contract support is available.</a:t>
            </a:r>
          </a:p>
          <a:p>
            <a:pPr lvl="0"/>
            <a:r>
              <a:rPr lang="en-US" u="sng" dirty="0" smtClean="0">
                <a:latin typeface="+mn-lt"/>
              </a:rPr>
              <a:t>Likelihood:</a:t>
            </a:r>
            <a:r>
              <a:rPr lang="en-US" dirty="0" smtClean="0">
                <a:latin typeface="+mn-lt"/>
              </a:rPr>
              <a:t> Medium</a:t>
            </a:r>
          </a:p>
          <a:p>
            <a:pPr lvl="0"/>
            <a:r>
              <a:rPr lang="en-US" u="sng" dirty="0" smtClean="0">
                <a:latin typeface="+mn-lt"/>
              </a:rPr>
              <a:t>Severity:</a:t>
            </a:r>
            <a:r>
              <a:rPr lang="en-US" dirty="0" smtClean="0">
                <a:latin typeface="+mn-lt"/>
              </a:rPr>
              <a:t> High</a:t>
            </a:r>
          </a:p>
          <a:p>
            <a:pPr lvl="0"/>
            <a:r>
              <a:rPr lang="en-US" u="sng" dirty="0" smtClean="0">
                <a:latin typeface="+mn-lt"/>
              </a:rPr>
              <a:t>Assessment</a:t>
            </a:r>
            <a:r>
              <a:rPr lang="en-US" dirty="0" smtClean="0">
                <a:latin typeface="+mn-lt"/>
              </a:rPr>
              <a:t>: High</a:t>
            </a:r>
          </a:p>
          <a:p>
            <a:pPr lvl="0"/>
            <a:r>
              <a:rPr lang="en-US" u="sng" dirty="0" smtClean="0">
                <a:latin typeface="+mn-lt"/>
              </a:rPr>
              <a:t>Status</a:t>
            </a:r>
            <a:r>
              <a:rPr lang="en-US" dirty="0" smtClean="0">
                <a:latin typeface="+mn-lt"/>
              </a:rPr>
              <a:t>: Open</a:t>
            </a: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800600" y="4343400"/>
            <a:ext cx="3133725" cy="1971675"/>
            <a:chOff x="5943600" y="5030788"/>
            <a:chExt cx="2524125" cy="15906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943600" y="5030788"/>
              <a:ext cx="2524125" cy="1590675"/>
              <a:chOff x="768" y="3094"/>
              <a:chExt cx="1590" cy="1002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3094"/>
                <a:ext cx="1584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20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296" y="345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506" y="345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16" y="3454"/>
                <a:ext cx="63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1296" y="357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506" y="357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1926" y="3574"/>
                <a:ext cx="42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1296" y="369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506" y="3694"/>
                <a:ext cx="63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136" y="3694"/>
                <a:ext cx="21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296" y="3814"/>
                <a:ext cx="63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926" y="381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296" y="3934"/>
                <a:ext cx="84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136" y="393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159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180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201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22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1206" y="346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1206" y="358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206" y="370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206" y="382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1206" y="39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1524" y="3160"/>
                <a:ext cx="60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CONSEQUENCES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-5400000">
                <a:off x="752" y="3647"/>
                <a:ext cx="44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LIKELIHOOD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52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29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774" y="3094"/>
                <a:ext cx="15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774" y="3094"/>
                <a:ext cx="15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34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774" y="3214"/>
                <a:ext cx="52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774" y="3214"/>
                <a:ext cx="52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774" y="333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774" y="333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152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1152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152" y="3334"/>
                <a:ext cx="1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5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1296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296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50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71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192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213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774" y="34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774" y="34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152" y="34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2346" y="3100"/>
                <a:ext cx="0" cy="35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346" y="3100"/>
                <a:ext cx="6" cy="3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1152" y="357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1152" y="369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1152" y="381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1152" y="393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768" y="3094"/>
                <a:ext cx="0" cy="96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9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774" y="40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774" y="40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1296" y="3340"/>
                <a:ext cx="0" cy="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1296" y="3340"/>
                <a:ext cx="6" cy="7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150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50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171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79"/>
              <p:cNvSpPr>
                <a:spLocks noChangeArrowheads="1"/>
              </p:cNvSpPr>
              <p:nvPr/>
            </p:nvSpPr>
            <p:spPr bwMode="auto">
              <a:xfrm>
                <a:off x="171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192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81"/>
              <p:cNvSpPr>
                <a:spLocks noChangeArrowheads="1"/>
              </p:cNvSpPr>
              <p:nvPr/>
            </p:nvSpPr>
            <p:spPr bwMode="auto">
              <a:xfrm>
                <a:off x="192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13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83"/>
              <p:cNvSpPr>
                <a:spLocks noChangeArrowheads="1"/>
              </p:cNvSpPr>
              <p:nvPr/>
            </p:nvSpPr>
            <p:spPr bwMode="auto">
              <a:xfrm>
                <a:off x="213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152" y="40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1152" y="40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346" y="3460"/>
                <a:ext cx="0" cy="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346" y="3460"/>
                <a:ext cx="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68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768" y="4060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1152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1152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129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129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150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150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6"/>
              <p:cNvSpPr>
                <a:spLocks noChangeShapeType="1"/>
              </p:cNvSpPr>
              <p:nvPr/>
            </p:nvSpPr>
            <p:spPr bwMode="auto">
              <a:xfrm>
                <a:off x="171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171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8"/>
              <p:cNvSpPr>
                <a:spLocks noChangeShapeType="1"/>
              </p:cNvSpPr>
              <p:nvPr/>
            </p:nvSpPr>
            <p:spPr bwMode="auto">
              <a:xfrm>
                <a:off x="192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192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00"/>
              <p:cNvSpPr>
                <a:spLocks noChangeShapeType="1"/>
              </p:cNvSpPr>
              <p:nvPr/>
            </p:nvSpPr>
            <p:spPr bwMode="auto">
              <a:xfrm>
                <a:off x="213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Rectangle 101"/>
              <p:cNvSpPr>
                <a:spLocks noChangeArrowheads="1"/>
              </p:cNvSpPr>
              <p:nvPr/>
            </p:nvSpPr>
            <p:spPr bwMode="auto">
              <a:xfrm>
                <a:off x="213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02"/>
              <p:cNvSpPr>
                <a:spLocks noChangeShapeType="1"/>
              </p:cNvSpPr>
              <p:nvPr/>
            </p:nvSpPr>
            <p:spPr bwMode="auto">
              <a:xfrm>
                <a:off x="234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03"/>
              <p:cNvSpPr>
                <a:spLocks noChangeArrowheads="1"/>
              </p:cNvSpPr>
              <p:nvPr/>
            </p:nvSpPr>
            <p:spPr bwMode="auto">
              <a:xfrm>
                <a:off x="234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04"/>
              <p:cNvSpPr>
                <a:spLocks noChangeShapeType="1"/>
              </p:cNvSpPr>
              <p:nvPr/>
            </p:nvSpPr>
            <p:spPr bwMode="auto">
              <a:xfrm>
                <a:off x="2352" y="30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105"/>
              <p:cNvSpPr>
                <a:spLocks noChangeArrowheads="1"/>
              </p:cNvSpPr>
              <p:nvPr/>
            </p:nvSpPr>
            <p:spPr bwMode="auto">
              <a:xfrm>
                <a:off x="2352" y="309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2352" y="32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107"/>
              <p:cNvSpPr>
                <a:spLocks noChangeArrowheads="1"/>
              </p:cNvSpPr>
              <p:nvPr/>
            </p:nvSpPr>
            <p:spPr bwMode="auto">
              <a:xfrm>
                <a:off x="2352" y="32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2352" y="33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9"/>
              <p:cNvSpPr>
                <a:spLocks noChangeArrowheads="1"/>
              </p:cNvSpPr>
              <p:nvPr/>
            </p:nvSpPr>
            <p:spPr bwMode="auto">
              <a:xfrm>
                <a:off x="2352" y="33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2352" y="34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2352" y="34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12"/>
              <p:cNvSpPr>
                <a:spLocks noChangeShapeType="1"/>
              </p:cNvSpPr>
              <p:nvPr/>
            </p:nvSpPr>
            <p:spPr bwMode="auto">
              <a:xfrm>
                <a:off x="2352" y="35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Rectangle 113"/>
              <p:cNvSpPr>
                <a:spLocks noChangeArrowheads="1"/>
              </p:cNvSpPr>
              <p:nvPr/>
            </p:nvSpPr>
            <p:spPr bwMode="auto">
              <a:xfrm>
                <a:off x="2352" y="357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14"/>
              <p:cNvSpPr>
                <a:spLocks noChangeShapeType="1"/>
              </p:cNvSpPr>
              <p:nvPr/>
            </p:nvSpPr>
            <p:spPr bwMode="auto">
              <a:xfrm>
                <a:off x="2352" y="36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115"/>
              <p:cNvSpPr>
                <a:spLocks noChangeArrowheads="1"/>
              </p:cNvSpPr>
              <p:nvPr/>
            </p:nvSpPr>
            <p:spPr bwMode="auto">
              <a:xfrm>
                <a:off x="2352" y="369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16"/>
              <p:cNvSpPr>
                <a:spLocks noChangeShapeType="1"/>
              </p:cNvSpPr>
              <p:nvPr/>
            </p:nvSpPr>
            <p:spPr bwMode="auto">
              <a:xfrm>
                <a:off x="2352" y="38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Rectangle 117"/>
              <p:cNvSpPr>
                <a:spLocks noChangeArrowheads="1"/>
              </p:cNvSpPr>
              <p:nvPr/>
            </p:nvSpPr>
            <p:spPr bwMode="auto">
              <a:xfrm>
                <a:off x="2352" y="38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18"/>
              <p:cNvSpPr>
                <a:spLocks noChangeShapeType="1"/>
              </p:cNvSpPr>
              <p:nvPr/>
            </p:nvSpPr>
            <p:spPr bwMode="auto">
              <a:xfrm>
                <a:off x="2352" y="39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19"/>
              <p:cNvSpPr>
                <a:spLocks noChangeArrowheads="1"/>
              </p:cNvSpPr>
              <p:nvPr/>
            </p:nvSpPr>
            <p:spPr bwMode="auto">
              <a:xfrm>
                <a:off x="2352" y="39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20"/>
              <p:cNvSpPr>
                <a:spLocks noChangeShapeType="1"/>
              </p:cNvSpPr>
              <p:nvPr/>
            </p:nvSpPr>
            <p:spPr bwMode="auto">
              <a:xfrm>
                <a:off x="2352" y="40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121"/>
              <p:cNvSpPr>
                <a:spLocks noChangeArrowheads="1"/>
              </p:cNvSpPr>
              <p:nvPr/>
            </p:nvSpPr>
            <p:spPr bwMode="auto">
              <a:xfrm>
                <a:off x="2352" y="40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40"/>
            <p:cNvSpPr txBox="1">
              <a:spLocks noChangeArrowheads="1"/>
            </p:cNvSpPr>
            <p:nvPr/>
          </p:nvSpPr>
          <p:spPr bwMode="auto">
            <a:xfrm>
              <a:off x="8136203" y="5952918"/>
              <a:ext cx="323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400" b="1" dirty="0">
                  <a:latin typeface="Century Gothic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and Action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</a:t>
            </a:r>
            <a:r>
              <a:rPr lang="en-US" smtClean="0"/>
              <a:t>are 1 </a:t>
            </a:r>
            <a:r>
              <a:rPr lang="en-US" dirty="0" smtClean="0"/>
              <a:t>open CDR risks</a:t>
            </a:r>
          </a:p>
          <a:p>
            <a:r>
              <a:rPr lang="en-US" dirty="0" smtClean="0"/>
              <a:t>No new ARR risks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Summary and Conclusion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9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Review Summary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err="1" smtClean="0">
                <a:latin typeface="Book Antiqua" pitchFamily="18" charset="0"/>
              </a:rPr>
              <a:t>Xiwu</a:t>
            </a:r>
            <a:r>
              <a:rPr lang="en-US" b="1" dirty="0" smtClean="0">
                <a:latin typeface="Book Antiqua" pitchFamily="18" charset="0"/>
              </a:rPr>
              <a:t> Zhan (STAR)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98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>
            <a:noAutofit/>
          </a:bodyPr>
          <a:lstStyle/>
          <a:p>
            <a:r>
              <a:rPr lang="en-US" sz="3600" dirty="0"/>
              <a:t>Review </a:t>
            </a:r>
            <a:r>
              <a:rPr lang="en-US" sz="3600" dirty="0" smtClean="0"/>
              <a:t>Objectives Have </a:t>
            </a:r>
            <a:r>
              <a:rPr lang="en-US" sz="3600" dirty="0"/>
              <a:t>Been Addressed </a:t>
            </a:r>
          </a:p>
        </p:txBody>
      </p:sp>
      <p:sp>
        <p:nvSpPr>
          <p:cNvPr id="69898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953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Project </a:t>
            </a:r>
            <a:r>
              <a:rPr lang="en-US" sz="2400" dirty="0" smtClean="0"/>
              <a:t>Objectives </a:t>
            </a:r>
            <a:r>
              <a:rPr lang="en-US" sz="2400" dirty="0"/>
              <a:t>and Schedule </a:t>
            </a:r>
            <a:r>
              <a:rPr lang="en-US" sz="2400" dirty="0" smtClean="0"/>
              <a:t>have </a:t>
            </a:r>
            <a:r>
              <a:rPr lang="en-US" sz="2400" dirty="0"/>
              <a:t>been reviewed.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 Project Requirements have been reviewed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The Algorithms Readiness has been reviewed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Software </a:t>
            </a:r>
            <a:r>
              <a:rPr lang="en-US" sz="2400" dirty="0"/>
              <a:t>architecture, hardware, data, and interfaces have been reviewed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Risks and Actions have been reviewed.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699187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381000" indent="-381000">
              <a:lnSpc>
                <a:spcPct val="80000"/>
              </a:lnSpc>
            </a:pPr>
            <a:r>
              <a:rPr lang="en-US" dirty="0" smtClean="0"/>
              <a:t>Development on the GET-D system has been completed</a:t>
            </a:r>
          </a:p>
          <a:p>
            <a:pPr marL="381000" indent="-381000">
              <a:lnSpc>
                <a:spcPct val="80000"/>
              </a:lnSpc>
            </a:pPr>
            <a:r>
              <a:rPr lang="en-US" dirty="0" smtClean="0"/>
              <a:t>The GET-D system algorithm test case has been implemented on the STAR development machine</a:t>
            </a:r>
          </a:p>
          <a:p>
            <a:pPr marL="381000" indent="-381000">
              <a:lnSpc>
                <a:spcPct val="80000"/>
              </a:lnSpc>
            </a:pPr>
            <a:r>
              <a:rPr lang="en-US" dirty="0" smtClean="0"/>
              <a:t>The final GET-D system will be delivered to OSPO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dirty="0"/>
              <a:t>Open Discussion</a:t>
            </a:r>
          </a:p>
        </p:txBody>
      </p:sp>
      <p:sp>
        <p:nvSpPr>
          <p:cNvPr id="699597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review is now open for free discussion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Risks and Actions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  <a:latin typeface="+mn-lt"/>
              </a:rPr>
              <a:t>Risk # 3: </a:t>
            </a:r>
            <a:r>
              <a:rPr lang="en-US" dirty="0" smtClean="0">
                <a:latin typeface="+mn-lt"/>
              </a:rPr>
              <a:t>If the VIIRS </a:t>
            </a:r>
            <a:r>
              <a:rPr lang="en-US" dirty="0" err="1" smtClean="0">
                <a:latin typeface="+mn-lt"/>
              </a:rPr>
              <a:t>Geolocation</a:t>
            </a:r>
            <a:r>
              <a:rPr lang="en-US" dirty="0" smtClean="0">
                <a:latin typeface="+mn-lt"/>
              </a:rPr>
              <a:t> file (GITCO) is not included as an input to the GET-D System, the VIIRS VI EDR files will not be </a:t>
            </a:r>
            <a:r>
              <a:rPr lang="en-US" dirty="0" err="1" smtClean="0">
                <a:latin typeface="+mn-lt"/>
              </a:rPr>
              <a:t>geolocated</a:t>
            </a:r>
            <a:r>
              <a:rPr lang="en-US" dirty="0" smtClean="0">
                <a:latin typeface="+mn-lt"/>
              </a:rPr>
              <a:t>.</a:t>
            </a:r>
          </a:p>
          <a:p>
            <a:pPr lvl="0"/>
            <a:r>
              <a:rPr lang="en-US" u="sng" dirty="0" smtClean="0">
                <a:latin typeface="+mn-lt"/>
              </a:rPr>
              <a:t>Impact</a:t>
            </a:r>
            <a:r>
              <a:rPr lang="en-US" dirty="0" smtClean="0">
                <a:latin typeface="+mn-lt"/>
              </a:rPr>
              <a:t>: Product Quality.</a:t>
            </a:r>
          </a:p>
          <a:p>
            <a:pPr lvl="0"/>
            <a:r>
              <a:rPr lang="en-US" u="sng" dirty="0" smtClean="0">
                <a:latin typeface="+mn-lt"/>
              </a:rPr>
              <a:t>Mitigation:</a:t>
            </a:r>
            <a:r>
              <a:rPr lang="en-US" dirty="0" smtClean="0">
                <a:latin typeface="+mn-lt"/>
              </a:rPr>
              <a:t> Included GITCO file in the input</a:t>
            </a:r>
          </a:p>
          <a:p>
            <a:pPr lvl="0"/>
            <a:r>
              <a:rPr lang="en-US" u="sng" dirty="0" smtClean="0">
                <a:latin typeface="+mn-lt"/>
              </a:rPr>
              <a:t>Likelihood:</a:t>
            </a:r>
            <a:r>
              <a:rPr lang="en-US" dirty="0" smtClean="0">
                <a:latin typeface="+mn-lt"/>
              </a:rPr>
              <a:t> Low</a:t>
            </a:r>
          </a:p>
          <a:p>
            <a:pPr lvl="0"/>
            <a:r>
              <a:rPr lang="en-US" u="sng" dirty="0" smtClean="0">
                <a:latin typeface="+mn-lt"/>
              </a:rPr>
              <a:t>Severity:</a:t>
            </a:r>
            <a:r>
              <a:rPr lang="en-US" dirty="0" smtClean="0">
                <a:latin typeface="+mn-lt"/>
              </a:rPr>
              <a:t> High</a:t>
            </a:r>
          </a:p>
          <a:p>
            <a:pPr lvl="0"/>
            <a:r>
              <a:rPr lang="en-US" u="sng" dirty="0" smtClean="0">
                <a:latin typeface="+mn-lt"/>
              </a:rPr>
              <a:t>Assessment</a:t>
            </a:r>
            <a:r>
              <a:rPr lang="en-US" dirty="0" smtClean="0">
                <a:latin typeface="+mn-lt"/>
              </a:rPr>
              <a:t>: Medium</a:t>
            </a:r>
          </a:p>
          <a:p>
            <a:pPr lvl="0"/>
            <a:r>
              <a:rPr lang="en-US" u="sng" dirty="0" smtClean="0">
                <a:latin typeface="+mn-lt"/>
              </a:rPr>
              <a:t>Status</a:t>
            </a:r>
            <a:r>
              <a:rPr lang="en-US" dirty="0" smtClean="0">
                <a:latin typeface="+mn-lt"/>
              </a:rPr>
              <a:t>: Closed</a:t>
            </a: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800600" y="4343400"/>
            <a:ext cx="3133725" cy="1971675"/>
            <a:chOff x="5943600" y="5030788"/>
            <a:chExt cx="2524125" cy="15906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943600" y="5030788"/>
              <a:ext cx="2524125" cy="1590675"/>
              <a:chOff x="768" y="3094"/>
              <a:chExt cx="1590" cy="1002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3094"/>
                <a:ext cx="1584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20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296" y="345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506" y="345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16" y="3454"/>
                <a:ext cx="63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1296" y="357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506" y="357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1926" y="3574"/>
                <a:ext cx="42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1296" y="369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506" y="3694"/>
                <a:ext cx="63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136" y="3694"/>
                <a:ext cx="21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296" y="3814"/>
                <a:ext cx="63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926" y="381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296" y="3934"/>
                <a:ext cx="84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136" y="393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159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180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201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22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1206" y="346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1206" y="358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206" y="370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206" y="382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1206" y="39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1524" y="3160"/>
                <a:ext cx="60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CONSEQUENCES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-5400000">
                <a:off x="752" y="3647"/>
                <a:ext cx="44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LIKELIHOOD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52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29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774" y="3094"/>
                <a:ext cx="15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774" y="3094"/>
                <a:ext cx="15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34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774" y="3214"/>
                <a:ext cx="52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774" y="3214"/>
                <a:ext cx="52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774" y="333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774" y="333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152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1152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152" y="3334"/>
                <a:ext cx="1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5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1296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296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50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71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192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213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774" y="34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774" y="34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152" y="34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2346" y="3100"/>
                <a:ext cx="0" cy="35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346" y="3100"/>
                <a:ext cx="6" cy="3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1152" y="357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1152" y="369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1152" y="381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1152" y="393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768" y="3094"/>
                <a:ext cx="0" cy="96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9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774" y="40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774" y="40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1296" y="3340"/>
                <a:ext cx="0" cy="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1296" y="3340"/>
                <a:ext cx="6" cy="7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150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50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171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79"/>
              <p:cNvSpPr>
                <a:spLocks noChangeArrowheads="1"/>
              </p:cNvSpPr>
              <p:nvPr/>
            </p:nvSpPr>
            <p:spPr bwMode="auto">
              <a:xfrm>
                <a:off x="171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192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81"/>
              <p:cNvSpPr>
                <a:spLocks noChangeArrowheads="1"/>
              </p:cNvSpPr>
              <p:nvPr/>
            </p:nvSpPr>
            <p:spPr bwMode="auto">
              <a:xfrm>
                <a:off x="192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13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83"/>
              <p:cNvSpPr>
                <a:spLocks noChangeArrowheads="1"/>
              </p:cNvSpPr>
              <p:nvPr/>
            </p:nvSpPr>
            <p:spPr bwMode="auto">
              <a:xfrm>
                <a:off x="213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152" y="40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1152" y="40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346" y="3460"/>
                <a:ext cx="0" cy="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346" y="3460"/>
                <a:ext cx="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68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768" y="4060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1152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1152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129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129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150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150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6"/>
              <p:cNvSpPr>
                <a:spLocks noChangeShapeType="1"/>
              </p:cNvSpPr>
              <p:nvPr/>
            </p:nvSpPr>
            <p:spPr bwMode="auto">
              <a:xfrm>
                <a:off x="171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171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8"/>
              <p:cNvSpPr>
                <a:spLocks noChangeShapeType="1"/>
              </p:cNvSpPr>
              <p:nvPr/>
            </p:nvSpPr>
            <p:spPr bwMode="auto">
              <a:xfrm>
                <a:off x="192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192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00"/>
              <p:cNvSpPr>
                <a:spLocks noChangeShapeType="1"/>
              </p:cNvSpPr>
              <p:nvPr/>
            </p:nvSpPr>
            <p:spPr bwMode="auto">
              <a:xfrm>
                <a:off x="213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Rectangle 101"/>
              <p:cNvSpPr>
                <a:spLocks noChangeArrowheads="1"/>
              </p:cNvSpPr>
              <p:nvPr/>
            </p:nvSpPr>
            <p:spPr bwMode="auto">
              <a:xfrm>
                <a:off x="213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02"/>
              <p:cNvSpPr>
                <a:spLocks noChangeShapeType="1"/>
              </p:cNvSpPr>
              <p:nvPr/>
            </p:nvSpPr>
            <p:spPr bwMode="auto">
              <a:xfrm>
                <a:off x="234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03"/>
              <p:cNvSpPr>
                <a:spLocks noChangeArrowheads="1"/>
              </p:cNvSpPr>
              <p:nvPr/>
            </p:nvSpPr>
            <p:spPr bwMode="auto">
              <a:xfrm>
                <a:off x="234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04"/>
              <p:cNvSpPr>
                <a:spLocks noChangeShapeType="1"/>
              </p:cNvSpPr>
              <p:nvPr/>
            </p:nvSpPr>
            <p:spPr bwMode="auto">
              <a:xfrm>
                <a:off x="2352" y="30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105"/>
              <p:cNvSpPr>
                <a:spLocks noChangeArrowheads="1"/>
              </p:cNvSpPr>
              <p:nvPr/>
            </p:nvSpPr>
            <p:spPr bwMode="auto">
              <a:xfrm>
                <a:off x="2352" y="309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2352" y="32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107"/>
              <p:cNvSpPr>
                <a:spLocks noChangeArrowheads="1"/>
              </p:cNvSpPr>
              <p:nvPr/>
            </p:nvSpPr>
            <p:spPr bwMode="auto">
              <a:xfrm>
                <a:off x="2352" y="32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2352" y="33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9"/>
              <p:cNvSpPr>
                <a:spLocks noChangeArrowheads="1"/>
              </p:cNvSpPr>
              <p:nvPr/>
            </p:nvSpPr>
            <p:spPr bwMode="auto">
              <a:xfrm>
                <a:off x="2352" y="33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2352" y="34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2352" y="34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12"/>
              <p:cNvSpPr>
                <a:spLocks noChangeShapeType="1"/>
              </p:cNvSpPr>
              <p:nvPr/>
            </p:nvSpPr>
            <p:spPr bwMode="auto">
              <a:xfrm>
                <a:off x="2352" y="35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Rectangle 113"/>
              <p:cNvSpPr>
                <a:spLocks noChangeArrowheads="1"/>
              </p:cNvSpPr>
              <p:nvPr/>
            </p:nvSpPr>
            <p:spPr bwMode="auto">
              <a:xfrm>
                <a:off x="2352" y="357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14"/>
              <p:cNvSpPr>
                <a:spLocks noChangeShapeType="1"/>
              </p:cNvSpPr>
              <p:nvPr/>
            </p:nvSpPr>
            <p:spPr bwMode="auto">
              <a:xfrm>
                <a:off x="2352" y="36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115"/>
              <p:cNvSpPr>
                <a:spLocks noChangeArrowheads="1"/>
              </p:cNvSpPr>
              <p:nvPr/>
            </p:nvSpPr>
            <p:spPr bwMode="auto">
              <a:xfrm>
                <a:off x="2352" y="369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16"/>
              <p:cNvSpPr>
                <a:spLocks noChangeShapeType="1"/>
              </p:cNvSpPr>
              <p:nvPr/>
            </p:nvSpPr>
            <p:spPr bwMode="auto">
              <a:xfrm>
                <a:off x="2352" y="38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Rectangle 117"/>
              <p:cNvSpPr>
                <a:spLocks noChangeArrowheads="1"/>
              </p:cNvSpPr>
              <p:nvPr/>
            </p:nvSpPr>
            <p:spPr bwMode="auto">
              <a:xfrm>
                <a:off x="2352" y="38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18"/>
              <p:cNvSpPr>
                <a:spLocks noChangeShapeType="1"/>
              </p:cNvSpPr>
              <p:nvPr/>
            </p:nvSpPr>
            <p:spPr bwMode="auto">
              <a:xfrm>
                <a:off x="2352" y="39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19"/>
              <p:cNvSpPr>
                <a:spLocks noChangeArrowheads="1"/>
              </p:cNvSpPr>
              <p:nvPr/>
            </p:nvSpPr>
            <p:spPr bwMode="auto">
              <a:xfrm>
                <a:off x="2352" y="39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20"/>
              <p:cNvSpPr>
                <a:spLocks noChangeShapeType="1"/>
              </p:cNvSpPr>
              <p:nvPr/>
            </p:nvSpPr>
            <p:spPr bwMode="auto">
              <a:xfrm>
                <a:off x="2352" y="40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121"/>
              <p:cNvSpPr>
                <a:spLocks noChangeArrowheads="1"/>
              </p:cNvSpPr>
              <p:nvPr/>
            </p:nvSpPr>
            <p:spPr bwMode="auto">
              <a:xfrm>
                <a:off x="2352" y="40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40"/>
            <p:cNvSpPr txBox="1">
              <a:spLocks noChangeArrowheads="1"/>
            </p:cNvSpPr>
            <p:nvPr/>
          </p:nvSpPr>
          <p:spPr bwMode="auto">
            <a:xfrm>
              <a:off x="8136203" y="6136747"/>
              <a:ext cx="323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400" b="1" dirty="0">
                  <a:latin typeface="Century Gothic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  <a:r>
              <a:rPr lang="en-US" sz="2800" dirty="0" smtClean="0"/>
              <a:t>Jerry Zhan</a:t>
            </a:r>
            <a:endParaRPr lang="en-US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  <a:r>
              <a:rPr lang="en-US" sz="2800" dirty="0" err="1" smtClean="0"/>
              <a:t>Priyanka</a:t>
            </a:r>
            <a:r>
              <a:rPr lang="en-US" sz="2800" dirty="0" smtClean="0"/>
              <a:t> Roy</a:t>
            </a:r>
            <a:endParaRPr lang="en-US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  <a:r>
              <a:rPr lang="en-US" sz="2800" dirty="0" err="1" smtClean="0"/>
              <a:t>Priyanka</a:t>
            </a:r>
            <a:r>
              <a:rPr lang="en-US" sz="2800" dirty="0" smtClean="0"/>
              <a:t> Roy</a:t>
            </a:r>
            <a:endParaRPr lang="en-US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  <a:r>
              <a:rPr lang="en-US" sz="2800" dirty="0" err="1" smtClean="0"/>
              <a:t>Zhengpeng</a:t>
            </a:r>
            <a:r>
              <a:rPr lang="en-US" sz="2800" dirty="0" smtClean="0"/>
              <a:t> Li</a:t>
            </a:r>
            <a:endParaRPr lang="en-US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  <a:r>
              <a:rPr lang="en-US" sz="2800" dirty="0" err="1" smtClean="0"/>
              <a:t>Zhengpeng</a:t>
            </a:r>
            <a:r>
              <a:rPr lang="en-US" sz="2800" dirty="0" smtClean="0"/>
              <a:t> Li/Chris </a:t>
            </a:r>
            <a:r>
              <a:rPr lang="en-US" sz="2800" dirty="0" err="1" smtClean="0"/>
              <a:t>Hain</a:t>
            </a:r>
            <a:endParaRPr lang="en-US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r>
              <a:rPr lang="en-US" sz="2800" dirty="0" smtClean="0"/>
              <a:t>Li Fang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r>
              <a:rPr lang="en-US" sz="2800" dirty="0" err="1" smtClean="0"/>
              <a:t>Priyanka</a:t>
            </a:r>
            <a:r>
              <a:rPr lang="en-US" sz="2800" dirty="0" smtClean="0"/>
              <a:t> Roy</a:t>
            </a:r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  <a:r>
              <a:rPr lang="en-US" sz="2800" dirty="0" smtClean="0"/>
              <a:t> </a:t>
            </a:r>
            <a:r>
              <a:rPr lang="en-US" sz="2800" dirty="0" err="1" smtClean="0"/>
              <a:t>Priyanka</a:t>
            </a:r>
            <a:r>
              <a:rPr lang="en-US" sz="2800" dirty="0" smtClean="0"/>
              <a:t> Roy</a:t>
            </a:r>
            <a:endParaRPr lang="en-US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r>
              <a:rPr lang="en-US" sz="2800" dirty="0" smtClean="0"/>
              <a:t>Jerry Zhan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Risks and Actions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  <a:latin typeface="+mn-lt"/>
              </a:rPr>
              <a:t>Risk # 4: </a:t>
            </a:r>
            <a:r>
              <a:rPr lang="en-US" dirty="0" smtClean="0">
                <a:latin typeface="+mn-lt"/>
              </a:rPr>
              <a:t>If the plan to archive the product is not finalized, this product will not be archived.</a:t>
            </a:r>
          </a:p>
          <a:p>
            <a:pPr lvl="0"/>
            <a:r>
              <a:rPr lang="en-US" u="sng" dirty="0" smtClean="0">
                <a:latin typeface="+mn-lt"/>
              </a:rPr>
              <a:t>Impact</a:t>
            </a:r>
            <a:r>
              <a:rPr lang="en-US" dirty="0" smtClean="0">
                <a:latin typeface="+mn-lt"/>
              </a:rPr>
              <a:t>: Data archive.</a:t>
            </a:r>
          </a:p>
          <a:p>
            <a:pPr lvl="0"/>
            <a:r>
              <a:rPr lang="en-US" u="sng" dirty="0" smtClean="0">
                <a:latin typeface="+mn-lt"/>
              </a:rPr>
              <a:t>Mitigation:</a:t>
            </a:r>
            <a:r>
              <a:rPr lang="en-US" dirty="0" smtClean="0">
                <a:latin typeface="+mn-lt"/>
              </a:rPr>
              <a:t> </a:t>
            </a:r>
          </a:p>
          <a:p>
            <a:pPr lvl="1"/>
            <a:r>
              <a:rPr lang="en-US" dirty="0" smtClean="0">
                <a:latin typeface="+mn-lt"/>
              </a:rPr>
              <a:t>Update- OSPO made the decision in Dec 2014 to not archive this product.</a:t>
            </a:r>
          </a:p>
          <a:p>
            <a:pPr lvl="1"/>
            <a:endParaRPr lang="en-US" dirty="0" smtClean="0">
              <a:latin typeface="+mn-lt"/>
            </a:endParaRPr>
          </a:p>
          <a:p>
            <a:pPr lvl="0"/>
            <a:r>
              <a:rPr lang="en-US" u="sng" dirty="0" smtClean="0">
                <a:latin typeface="+mn-lt"/>
              </a:rPr>
              <a:t>Likelihood:</a:t>
            </a:r>
            <a:r>
              <a:rPr lang="en-US" dirty="0" smtClean="0">
                <a:latin typeface="+mn-lt"/>
              </a:rPr>
              <a:t> Medium</a:t>
            </a:r>
          </a:p>
          <a:p>
            <a:pPr lvl="0"/>
            <a:r>
              <a:rPr lang="en-US" u="sng" dirty="0" smtClean="0">
                <a:latin typeface="+mn-lt"/>
              </a:rPr>
              <a:t>Severity:</a:t>
            </a:r>
            <a:r>
              <a:rPr lang="en-US" dirty="0" smtClean="0">
                <a:latin typeface="+mn-lt"/>
              </a:rPr>
              <a:t> High</a:t>
            </a:r>
          </a:p>
          <a:p>
            <a:pPr lvl="0"/>
            <a:r>
              <a:rPr lang="en-US" u="sng" dirty="0" smtClean="0">
                <a:latin typeface="+mn-lt"/>
              </a:rPr>
              <a:t>Assessment: </a:t>
            </a:r>
            <a:r>
              <a:rPr lang="en-US" dirty="0" smtClean="0">
                <a:latin typeface="+mn-lt"/>
              </a:rPr>
              <a:t>High</a:t>
            </a:r>
          </a:p>
          <a:p>
            <a:pPr lvl="0"/>
            <a:r>
              <a:rPr lang="en-US" u="sng" dirty="0" smtClean="0">
                <a:latin typeface="+mn-lt"/>
              </a:rPr>
              <a:t>Status</a:t>
            </a:r>
            <a:r>
              <a:rPr lang="en-US" dirty="0" smtClean="0">
                <a:latin typeface="+mn-lt"/>
              </a:rPr>
              <a:t>: Closed</a:t>
            </a: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800600" y="4343400"/>
            <a:ext cx="3133725" cy="1971675"/>
            <a:chOff x="5943600" y="5030788"/>
            <a:chExt cx="2524125" cy="15906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943600" y="5030788"/>
              <a:ext cx="2524125" cy="1590675"/>
              <a:chOff x="768" y="3094"/>
              <a:chExt cx="1590" cy="1002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3094"/>
                <a:ext cx="1584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20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296" y="345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506" y="345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16" y="3454"/>
                <a:ext cx="63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1296" y="357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506" y="357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1926" y="3574"/>
                <a:ext cx="42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1296" y="369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506" y="3694"/>
                <a:ext cx="63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136" y="3694"/>
                <a:ext cx="21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296" y="3814"/>
                <a:ext cx="63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926" y="381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296" y="3934"/>
                <a:ext cx="84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136" y="393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159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180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201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22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1206" y="346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1206" y="358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206" y="370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206" y="382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1206" y="39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1524" y="3160"/>
                <a:ext cx="60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CONSEQUENCES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-5400000">
                <a:off x="752" y="3647"/>
                <a:ext cx="44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LIKELIHOOD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52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29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774" y="3094"/>
                <a:ext cx="15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774" y="3094"/>
                <a:ext cx="15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34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774" y="3214"/>
                <a:ext cx="52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774" y="3214"/>
                <a:ext cx="52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774" y="333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774" y="333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152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1152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152" y="3334"/>
                <a:ext cx="1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5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1296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296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50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71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192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213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774" y="34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774" y="34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152" y="34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2346" y="3100"/>
                <a:ext cx="0" cy="35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346" y="3100"/>
                <a:ext cx="6" cy="3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1152" y="357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1152" y="369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1152" y="381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1152" y="393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768" y="3094"/>
                <a:ext cx="0" cy="96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9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774" y="40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774" y="40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1296" y="3340"/>
                <a:ext cx="0" cy="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1296" y="3340"/>
                <a:ext cx="6" cy="7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150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50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171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79"/>
              <p:cNvSpPr>
                <a:spLocks noChangeArrowheads="1"/>
              </p:cNvSpPr>
              <p:nvPr/>
            </p:nvSpPr>
            <p:spPr bwMode="auto">
              <a:xfrm>
                <a:off x="171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192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81"/>
              <p:cNvSpPr>
                <a:spLocks noChangeArrowheads="1"/>
              </p:cNvSpPr>
              <p:nvPr/>
            </p:nvSpPr>
            <p:spPr bwMode="auto">
              <a:xfrm>
                <a:off x="192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13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83"/>
              <p:cNvSpPr>
                <a:spLocks noChangeArrowheads="1"/>
              </p:cNvSpPr>
              <p:nvPr/>
            </p:nvSpPr>
            <p:spPr bwMode="auto">
              <a:xfrm>
                <a:off x="213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152" y="40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1152" y="40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346" y="3460"/>
                <a:ext cx="0" cy="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346" y="3460"/>
                <a:ext cx="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68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768" y="4060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1152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1152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129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129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150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150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6"/>
              <p:cNvSpPr>
                <a:spLocks noChangeShapeType="1"/>
              </p:cNvSpPr>
              <p:nvPr/>
            </p:nvSpPr>
            <p:spPr bwMode="auto">
              <a:xfrm>
                <a:off x="171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171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8"/>
              <p:cNvSpPr>
                <a:spLocks noChangeShapeType="1"/>
              </p:cNvSpPr>
              <p:nvPr/>
            </p:nvSpPr>
            <p:spPr bwMode="auto">
              <a:xfrm>
                <a:off x="192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192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00"/>
              <p:cNvSpPr>
                <a:spLocks noChangeShapeType="1"/>
              </p:cNvSpPr>
              <p:nvPr/>
            </p:nvSpPr>
            <p:spPr bwMode="auto">
              <a:xfrm>
                <a:off x="213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Rectangle 101"/>
              <p:cNvSpPr>
                <a:spLocks noChangeArrowheads="1"/>
              </p:cNvSpPr>
              <p:nvPr/>
            </p:nvSpPr>
            <p:spPr bwMode="auto">
              <a:xfrm>
                <a:off x="213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02"/>
              <p:cNvSpPr>
                <a:spLocks noChangeShapeType="1"/>
              </p:cNvSpPr>
              <p:nvPr/>
            </p:nvSpPr>
            <p:spPr bwMode="auto">
              <a:xfrm>
                <a:off x="234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03"/>
              <p:cNvSpPr>
                <a:spLocks noChangeArrowheads="1"/>
              </p:cNvSpPr>
              <p:nvPr/>
            </p:nvSpPr>
            <p:spPr bwMode="auto">
              <a:xfrm>
                <a:off x="234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04"/>
              <p:cNvSpPr>
                <a:spLocks noChangeShapeType="1"/>
              </p:cNvSpPr>
              <p:nvPr/>
            </p:nvSpPr>
            <p:spPr bwMode="auto">
              <a:xfrm>
                <a:off x="2352" y="30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105"/>
              <p:cNvSpPr>
                <a:spLocks noChangeArrowheads="1"/>
              </p:cNvSpPr>
              <p:nvPr/>
            </p:nvSpPr>
            <p:spPr bwMode="auto">
              <a:xfrm>
                <a:off x="2352" y="309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2352" y="32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107"/>
              <p:cNvSpPr>
                <a:spLocks noChangeArrowheads="1"/>
              </p:cNvSpPr>
              <p:nvPr/>
            </p:nvSpPr>
            <p:spPr bwMode="auto">
              <a:xfrm>
                <a:off x="2352" y="32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2352" y="33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9"/>
              <p:cNvSpPr>
                <a:spLocks noChangeArrowheads="1"/>
              </p:cNvSpPr>
              <p:nvPr/>
            </p:nvSpPr>
            <p:spPr bwMode="auto">
              <a:xfrm>
                <a:off x="2352" y="33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2352" y="34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2352" y="34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12"/>
              <p:cNvSpPr>
                <a:spLocks noChangeShapeType="1"/>
              </p:cNvSpPr>
              <p:nvPr/>
            </p:nvSpPr>
            <p:spPr bwMode="auto">
              <a:xfrm>
                <a:off x="2352" y="35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Rectangle 113"/>
              <p:cNvSpPr>
                <a:spLocks noChangeArrowheads="1"/>
              </p:cNvSpPr>
              <p:nvPr/>
            </p:nvSpPr>
            <p:spPr bwMode="auto">
              <a:xfrm>
                <a:off x="2352" y="357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14"/>
              <p:cNvSpPr>
                <a:spLocks noChangeShapeType="1"/>
              </p:cNvSpPr>
              <p:nvPr/>
            </p:nvSpPr>
            <p:spPr bwMode="auto">
              <a:xfrm>
                <a:off x="2352" y="36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115"/>
              <p:cNvSpPr>
                <a:spLocks noChangeArrowheads="1"/>
              </p:cNvSpPr>
              <p:nvPr/>
            </p:nvSpPr>
            <p:spPr bwMode="auto">
              <a:xfrm>
                <a:off x="2352" y="369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16"/>
              <p:cNvSpPr>
                <a:spLocks noChangeShapeType="1"/>
              </p:cNvSpPr>
              <p:nvPr/>
            </p:nvSpPr>
            <p:spPr bwMode="auto">
              <a:xfrm>
                <a:off x="2352" y="38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Rectangle 117"/>
              <p:cNvSpPr>
                <a:spLocks noChangeArrowheads="1"/>
              </p:cNvSpPr>
              <p:nvPr/>
            </p:nvSpPr>
            <p:spPr bwMode="auto">
              <a:xfrm>
                <a:off x="2352" y="38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18"/>
              <p:cNvSpPr>
                <a:spLocks noChangeShapeType="1"/>
              </p:cNvSpPr>
              <p:nvPr/>
            </p:nvSpPr>
            <p:spPr bwMode="auto">
              <a:xfrm>
                <a:off x="2352" y="39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19"/>
              <p:cNvSpPr>
                <a:spLocks noChangeArrowheads="1"/>
              </p:cNvSpPr>
              <p:nvPr/>
            </p:nvSpPr>
            <p:spPr bwMode="auto">
              <a:xfrm>
                <a:off x="2352" y="39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20"/>
              <p:cNvSpPr>
                <a:spLocks noChangeShapeType="1"/>
              </p:cNvSpPr>
              <p:nvPr/>
            </p:nvSpPr>
            <p:spPr bwMode="auto">
              <a:xfrm>
                <a:off x="2352" y="40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121"/>
              <p:cNvSpPr>
                <a:spLocks noChangeArrowheads="1"/>
              </p:cNvSpPr>
              <p:nvPr/>
            </p:nvSpPr>
            <p:spPr bwMode="auto">
              <a:xfrm>
                <a:off x="2352" y="40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40"/>
            <p:cNvSpPr txBox="1">
              <a:spLocks noChangeArrowheads="1"/>
            </p:cNvSpPr>
            <p:nvPr/>
          </p:nvSpPr>
          <p:spPr bwMode="auto">
            <a:xfrm>
              <a:off x="7784907" y="5767895"/>
              <a:ext cx="323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400" b="1" dirty="0">
                  <a:latin typeface="Century Gothic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Risks and Actions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  <a:latin typeface="+mn-lt"/>
              </a:rPr>
              <a:t>Risk # 5: </a:t>
            </a:r>
            <a:r>
              <a:rPr lang="en-US" dirty="0" smtClean="0">
                <a:latin typeface="+mn-lt"/>
              </a:rPr>
              <a:t>Following OSPO's SMOMS contract situation, the project schedule may be impacted due to lack of SMOMS contract support.</a:t>
            </a:r>
          </a:p>
          <a:p>
            <a:pPr lvl="0"/>
            <a:r>
              <a:rPr lang="en-US" u="sng" dirty="0" smtClean="0">
                <a:latin typeface="+mn-lt"/>
              </a:rPr>
              <a:t>Impact</a:t>
            </a:r>
            <a:r>
              <a:rPr lang="en-US" dirty="0" smtClean="0">
                <a:latin typeface="+mn-lt"/>
              </a:rPr>
              <a:t>: Product Schedule.</a:t>
            </a:r>
          </a:p>
          <a:p>
            <a:pPr lvl="0"/>
            <a:r>
              <a:rPr lang="en-US" u="sng" dirty="0" smtClean="0">
                <a:latin typeface="+mn-lt"/>
              </a:rPr>
              <a:t>Mitigation:</a:t>
            </a:r>
            <a:r>
              <a:rPr lang="en-US" dirty="0" smtClean="0">
                <a:latin typeface="+mn-lt"/>
              </a:rPr>
              <a:t> </a:t>
            </a:r>
          </a:p>
          <a:p>
            <a:pPr lvl="1"/>
            <a:r>
              <a:rPr lang="en-US" dirty="0" smtClean="0">
                <a:latin typeface="+mn-lt"/>
              </a:rPr>
              <a:t>Contractor support has been assigned.</a:t>
            </a:r>
          </a:p>
          <a:p>
            <a:pPr lvl="0"/>
            <a:r>
              <a:rPr lang="en-US" u="sng" dirty="0" smtClean="0">
                <a:latin typeface="+mn-lt"/>
              </a:rPr>
              <a:t>Likelihood:</a:t>
            </a:r>
            <a:r>
              <a:rPr lang="en-US" dirty="0" smtClean="0">
                <a:latin typeface="+mn-lt"/>
              </a:rPr>
              <a:t> Medium</a:t>
            </a:r>
          </a:p>
          <a:p>
            <a:pPr lvl="0"/>
            <a:r>
              <a:rPr lang="en-US" u="sng" dirty="0" smtClean="0">
                <a:latin typeface="+mn-lt"/>
              </a:rPr>
              <a:t>Severity:</a:t>
            </a:r>
            <a:r>
              <a:rPr lang="en-US" dirty="0" smtClean="0">
                <a:latin typeface="+mn-lt"/>
              </a:rPr>
              <a:t> High</a:t>
            </a:r>
          </a:p>
          <a:p>
            <a:pPr lvl="0"/>
            <a:r>
              <a:rPr lang="en-US" u="sng" dirty="0" smtClean="0">
                <a:latin typeface="+mn-lt"/>
              </a:rPr>
              <a:t>Assessment</a:t>
            </a:r>
            <a:r>
              <a:rPr lang="en-US" dirty="0" smtClean="0">
                <a:latin typeface="+mn-lt"/>
              </a:rPr>
              <a:t>: High</a:t>
            </a:r>
          </a:p>
          <a:p>
            <a:pPr lvl="0"/>
            <a:r>
              <a:rPr lang="en-US" u="sng" dirty="0" smtClean="0">
                <a:latin typeface="+mn-lt"/>
              </a:rPr>
              <a:t>Status</a:t>
            </a:r>
            <a:r>
              <a:rPr lang="en-US" dirty="0" smtClean="0">
                <a:latin typeface="+mn-lt"/>
              </a:rPr>
              <a:t>: Open</a:t>
            </a: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800600" y="4343400"/>
            <a:ext cx="3133725" cy="1971675"/>
            <a:chOff x="5943600" y="5030788"/>
            <a:chExt cx="2524125" cy="15906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943600" y="5030788"/>
              <a:ext cx="2524125" cy="1590675"/>
              <a:chOff x="768" y="3094"/>
              <a:chExt cx="1590" cy="1002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3094"/>
                <a:ext cx="1584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20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296" y="345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506" y="345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16" y="3454"/>
                <a:ext cx="63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1296" y="357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506" y="357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1926" y="3574"/>
                <a:ext cx="42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1296" y="369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506" y="3694"/>
                <a:ext cx="63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136" y="3694"/>
                <a:ext cx="21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296" y="3814"/>
                <a:ext cx="63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926" y="381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296" y="3934"/>
                <a:ext cx="84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136" y="393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159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180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201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22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1206" y="346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1206" y="358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206" y="370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206" y="382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1206" y="39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1524" y="3160"/>
                <a:ext cx="60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CONSEQUENCES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-5400000">
                <a:off x="752" y="3647"/>
                <a:ext cx="44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LIKELIHOOD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52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29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774" y="3094"/>
                <a:ext cx="15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774" y="3094"/>
                <a:ext cx="15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34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774" y="3214"/>
                <a:ext cx="52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774" y="3214"/>
                <a:ext cx="52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774" y="333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774" y="333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152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1152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152" y="3334"/>
                <a:ext cx="1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5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1296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296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50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71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192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213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774" y="34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774" y="34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152" y="34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2346" y="3100"/>
                <a:ext cx="0" cy="35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346" y="3100"/>
                <a:ext cx="6" cy="3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1152" y="357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1152" y="369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1152" y="381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1152" y="393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768" y="3094"/>
                <a:ext cx="0" cy="96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9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774" y="40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774" y="40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1296" y="3340"/>
                <a:ext cx="0" cy="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1296" y="3340"/>
                <a:ext cx="6" cy="7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150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50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171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79"/>
              <p:cNvSpPr>
                <a:spLocks noChangeArrowheads="1"/>
              </p:cNvSpPr>
              <p:nvPr/>
            </p:nvSpPr>
            <p:spPr bwMode="auto">
              <a:xfrm>
                <a:off x="171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192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81"/>
              <p:cNvSpPr>
                <a:spLocks noChangeArrowheads="1"/>
              </p:cNvSpPr>
              <p:nvPr/>
            </p:nvSpPr>
            <p:spPr bwMode="auto">
              <a:xfrm>
                <a:off x="192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13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83"/>
              <p:cNvSpPr>
                <a:spLocks noChangeArrowheads="1"/>
              </p:cNvSpPr>
              <p:nvPr/>
            </p:nvSpPr>
            <p:spPr bwMode="auto">
              <a:xfrm>
                <a:off x="213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152" y="40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1152" y="40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346" y="3460"/>
                <a:ext cx="0" cy="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346" y="3460"/>
                <a:ext cx="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68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768" y="4060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1152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1152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129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129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150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150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6"/>
              <p:cNvSpPr>
                <a:spLocks noChangeShapeType="1"/>
              </p:cNvSpPr>
              <p:nvPr/>
            </p:nvSpPr>
            <p:spPr bwMode="auto">
              <a:xfrm>
                <a:off x="171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171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8"/>
              <p:cNvSpPr>
                <a:spLocks noChangeShapeType="1"/>
              </p:cNvSpPr>
              <p:nvPr/>
            </p:nvSpPr>
            <p:spPr bwMode="auto">
              <a:xfrm>
                <a:off x="192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192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00"/>
              <p:cNvSpPr>
                <a:spLocks noChangeShapeType="1"/>
              </p:cNvSpPr>
              <p:nvPr/>
            </p:nvSpPr>
            <p:spPr bwMode="auto">
              <a:xfrm>
                <a:off x="213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Rectangle 101"/>
              <p:cNvSpPr>
                <a:spLocks noChangeArrowheads="1"/>
              </p:cNvSpPr>
              <p:nvPr/>
            </p:nvSpPr>
            <p:spPr bwMode="auto">
              <a:xfrm>
                <a:off x="213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02"/>
              <p:cNvSpPr>
                <a:spLocks noChangeShapeType="1"/>
              </p:cNvSpPr>
              <p:nvPr/>
            </p:nvSpPr>
            <p:spPr bwMode="auto">
              <a:xfrm>
                <a:off x="234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03"/>
              <p:cNvSpPr>
                <a:spLocks noChangeArrowheads="1"/>
              </p:cNvSpPr>
              <p:nvPr/>
            </p:nvSpPr>
            <p:spPr bwMode="auto">
              <a:xfrm>
                <a:off x="234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04"/>
              <p:cNvSpPr>
                <a:spLocks noChangeShapeType="1"/>
              </p:cNvSpPr>
              <p:nvPr/>
            </p:nvSpPr>
            <p:spPr bwMode="auto">
              <a:xfrm>
                <a:off x="2352" y="30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105"/>
              <p:cNvSpPr>
                <a:spLocks noChangeArrowheads="1"/>
              </p:cNvSpPr>
              <p:nvPr/>
            </p:nvSpPr>
            <p:spPr bwMode="auto">
              <a:xfrm>
                <a:off x="2352" y="309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2352" y="32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107"/>
              <p:cNvSpPr>
                <a:spLocks noChangeArrowheads="1"/>
              </p:cNvSpPr>
              <p:nvPr/>
            </p:nvSpPr>
            <p:spPr bwMode="auto">
              <a:xfrm>
                <a:off x="2352" y="32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2352" y="33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9"/>
              <p:cNvSpPr>
                <a:spLocks noChangeArrowheads="1"/>
              </p:cNvSpPr>
              <p:nvPr/>
            </p:nvSpPr>
            <p:spPr bwMode="auto">
              <a:xfrm>
                <a:off x="2352" y="33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2352" y="34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2352" y="34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12"/>
              <p:cNvSpPr>
                <a:spLocks noChangeShapeType="1"/>
              </p:cNvSpPr>
              <p:nvPr/>
            </p:nvSpPr>
            <p:spPr bwMode="auto">
              <a:xfrm>
                <a:off x="2352" y="35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Rectangle 113"/>
              <p:cNvSpPr>
                <a:spLocks noChangeArrowheads="1"/>
              </p:cNvSpPr>
              <p:nvPr/>
            </p:nvSpPr>
            <p:spPr bwMode="auto">
              <a:xfrm>
                <a:off x="2352" y="357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14"/>
              <p:cNvSpPr>
                <a:spLocks noChangeShapeType="1"/>
              </p:cNvSpPr>
              <p:nvPr/>
            </p:nvSpPr>
            <p:spPr bwMode="auto">
              <a:xfrm>
                <a:off x="2352" y="36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115"/>
              <p:cNvSpPr>
                <a:spLocks noChangeArrowheads="1"/>
              </p:cNvSpPr>
              <p:nvPr/>
            </p:nvSpPr>
            <p:spPr bwMode="auto">
              <a:xfrm>
                <a:off x="2352" y="369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16"/>
              <p:cNvSpPr>
                <a:spLocks noChangeShapeType="1"/>
              </p:cNvSpPr>
              <p:nvPr/>
            </p:nvSpPr>
            <p:spPr bwMode="auto">
              <a:xfrm>
                <a:off x="2352" y="38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Rectangle 117"/>
              <p:cNvSpPr>
                <a:spLocks noChangeArrowheads="1"/>
              </p:cNvSpPr>
              <p:nvPr/>
            </p:nvSpPr>
            <p:spPr bwMode="auto">
              <a:xfrm>
                <a:off x="2352" y="38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18"/>
              <p:cNvSpPr>
                <a:spLocks noChangeShapeType="1"/>
              </p:cNvSpPr>
              <p:nvPr/>
            </p:nvSpPr>
            <p:spPr bwMode="auto">
              <a:xfrm>
                <a:off x="2352" y="39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19"/>
              <p:cNvSpPr>
                <a:spLocks noChangeArrowheads="1"/>
              </p:cNvSpPr>
              <p:nvPr/>
            </p:nvSpPr>
            <p:spPr bwMode="auto">
              <a:xfrm>
                <a:off x="2352" y="39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20"/>
              <p:cNvSpPr>
                <a:spLocks noChangeShapeType="1"/>
              </p:cNvSpPr>
              <p:nvPr/>
            </p:nvSpPr>
            <p:spPr bwMode="auto">
              <a:xfrm>
                <a:off x="2352" y="40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121"/>
              <p:cNvSpPr>
                <a:spLocks noChangeArrowheads="1"/>
              </p:cNvSpPr>
              <p:nvPr/>
            </p:nvSpPr>
            <p:spPr bwMode="auto">
              <a:xfrm>
                <a:off x="2352" y="40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40"/>
            <p:cNvSpPr txBox="1">
              <a:spLocks noChangeArrowheads="1"/>
            </p:cNvSpPr>
            <p:nvPr/>
          </p:nvSpPr>
          <p:spPr bwMode="auto">
            <a:xfrm>
              <a:off x="8136203" y="5952918"/>
              <a:ext cx="323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400" b="1" dirty="0">
                  <a:latin typeface="Century Gothic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Risks and Actions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  <a:latin typeface="+mn-lt"/>
              </a:rPr>
              <a:t>Risk # 6: </a:t>
            </a:r>
            <a:r>
              <a:rPr lang="en-US" dirty="0" smtClean="0">
                <a:latin typeface="+mn-lt"/>
              </a:rPr>
              <a:t>There might be delay in testing if OSPO is not able to allot required disk storage for testing.</a:t>
            </a:r>
          </a:p>
          <a:p>
            <a:pPr lvl="0"/>
            <a:r>
              <a:rPr lang="en-US" u="sng" dirty="0" smtClean="0">
                <a:latin typeface="+mn-lt"/>
              </a:rPr>
              <a:t>Impact</a:t>
            </a:r>
            <a:r>
              <a:rPr lang="en-US" dirty="0" smtClean="0">
                <a:latin typeface="+mn-lt"/>
              </a:rPr>
              <a:t>: Product schedule.</a:t>
            </a:r>
          </a:p>
          <a:p>
            <a:pPr lvl="0"/>
            <a:r>
              <a:rPr lang="en-US" u="sng" dirty="0" smtClean="0">
                <a:latin typeface="+mn-lt"/>
              </a:rPr>
              <a:t>Mitigation:</a:t>
            </a:r>
            <a:r>
              <a:rPr lang="en-US" dirty="0" smtClean="0">
                <a:latin typeface="+mn-lt"/>
              </a:rPr>
              <a:t> STAR developers will provide am estimate of disk storage required for testing to OSPO.</a:t>
            </a:r>
          </a:p>
          <a:p>
            <a:pPr lvl="0"/>
            <a:r>
              <a:rPr lang="en-US" u="sng" dirty="0" smtClean="0">
                <a:latin typeface="+mn-lt"/>
              </a:rPr>
              <a:t>Likelihood:</a:t>
            </a:r>
            <a:r>
              <a:rPr lang="en-US" dirty="0" smtClean="0">
                <a:latin typeface="+mn-lt"/>
              </a:rPr>
              <a:t> Low</a:t>
            </a:r>
          </a:p>
          <a:p>
            <a:pPr lvl="0"/>
            <a:r>
              <a:rPr lang="en-US" u="sng" dirty="0" smtClean="0">
                <a:latin typeface="+mn-lt"/>
              </a:rPr>
              <a:t>Severity:</a:t>
            </a:r>
            <a:r>
              <a:rPr lang="en-US" dirty="0" smtClean="0">
                <a:latin typeface="+mn-lt"/>
              </a:rPr>
              <a:t> High</a:t>
            </a:r>
          </a:p>
          <a:p>
            <a:pPr lvl="0"/>
            <a:r>
              <a:rPr lang="en-US" u="sng" dirty="0" smtClean="0">
                <a:latin typeface="+mn-lt"/>
              </a:rPr>
              <a:t>Assessment</a:t>
            </a:r>
            <a:r>
              <a:rPr lang="en-US" dirty="0" smtClean="0">
                <a:latin typeface="+mn-lt"/>
              </a:rPr>
              <a:t>: Medium</a:t>
            </a:r>
          </a:p>
          <a:p>
            <a:pPr lvl="0"/>
            <a:r>
              <a:rPr lang="en-US" u="sng" dirty="0" smtClean="0">
                <a:latin typeface="+mn-lt"/>
              </a:rPr>
              <a:t>Status</a:t>
            </a:r>
            <a:r>
              <a:rPr lang="en-US" dirty="0" smtClean="0">
                <a:latin typeface="+mn-lt"/>
              </a:rPr>
              <a:t>: Closed</a:t>
            </a: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4800600" y="4343400"/>
            <a:ext cx="3133725" cy="1971675"/>
            <a:chOff x="5943600" y="5030788"/>
            <a:chExt cx="2524125" cy="15906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5943600" y="5030788"/>
              <a:ext cx="2524125" cy="1590675"/>
              <a:chOff x="768" y="3094"/>
              <a:chExt cx="1590" cy="1002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3094"/>
                <a:ext cx="1584" cy="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20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296" y="345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506" y="345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1716" y="3454"/>
                <a:ext cx="63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1296" y="357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506" y="357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1926" y="3574"/>
                <a:ext cx="42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1296" y="3694"/>
                <a:ext cx="21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506" y="3694"/>
                <a:ext cx="63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136" y="3694"/>
                <a:ext cx="216" cy="126"/>
              </a:xfrm>
              <a:prstGeom prst="rect">
                <a:avLst/>
              </a:prstGeom>
              <a:solidFill>
                <a:srgbClr val="C4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296" y="3814"/>
                <a:ext cx="63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926" y="3814"/>
                <a:ext cx="42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50" cy="126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296" y="3934"/>
                <a:ext cx="846" cy="126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136" y="3934"/>
                <a:ext cx="216" cy="126"/>
              </a:xfrm>
              <a:prstGeom prst="rect">
                <a:avLst/>
              </a:prstGeom>
              <a:solidFill>
                <a:srgbClr val="FFE4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138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159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180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201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2226" y="33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1206" y="346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5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1206" y="358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4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206" y="370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3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206" y="382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2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1206" y="3946"/>
                <a:ext cx="9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>
                    <a:solidFill>
                      <a:srgbClr val="FFFFFF"/>
                    </a:solidFill>
                    <a:latin typeface="Calibri" pitchFamily="34" charset="0"/>
                    <a:cs typeface="Arial" charset="0"/>
                  </a:rPr>
                  <a:t>1</a:t>
                </a:r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4"/>
              <p:cNvSpPr>
                <a:spLocks noChangeArrowheads="1"/>
              </p:cNvSpPr>
              <p:nvPr/>
            </p:nvSpPr>
            <p:spPr bwMode="auto">
              <a:xfrm>
                <a:off x="1524" y="3160"/>
                <a:ext cx="60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CONSEQUENCES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 rot="-5400000">
                <a:off x="752" y="3647"/>
                <a:ext cx="446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100" b="1" dirty="0">
                    <a:latin typeface="Calibri" pitchFamily="34" charset="0"/>
                    <a:cs typeface="Arial" charset="0"/>
                  </a:rPr>
                  <a:t>LIKELIHOOD</a:t>
                </a:r>
                <a:endParaRPr lang="en-US" sz="18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36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152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29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774" y="3094"/>
                <a:ext cx="15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0"/>
              <p:cNvSpPr>
                <a:spLocks noChangeArrowheads="1"/>
              </p:cNvSpPr>
              <p:nvPr/>
            </p:nvSpPr>
            <p:spPr bwMode="auto">
              <a:xfrm>
                <a:off x="774" y="3094"/>
                <a:ext cx="15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34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774" y="3214"/>
                <a:ext cx="52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774" y="3214"/>
                <a:ext cx="52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774" y="333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45"/>
              <p:cNvSpPr>
                <a:spLocks noChangeArrowheads="1"/>
              </p:cNvSpPr>
              <p:nvPr/>
            </p:nvSpPr>
            <p:spPr bwMode="auto">
              <a:xfrm>
                <a:off x="774" y="333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152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7"/>
              <p:cNvSpPr>
                <a:spLocks noChangeArrowheads="1"/>
              </p:cNvSpPr>
              <p:nvPr/>
            </p:nvSpPr>
            <p:spPr bwMode="auto">
              <a:xfrm>
                <a:off x="1152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152" y="3334"/>
                <a:ext cx="1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1152" y="3334"/>
                <a:ext cx="15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1296" y="3100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1296" y="3100"/>
                <a:ext cx="6" cy="2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150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71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192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>
                <a:off x="2136" y="3094"/>
                <a:ext cx="6" cy="1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774" y="34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774" y="34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152" y="34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59"/>
              <p:cNvSpPr>
                <a:spLocks noChangeArrowheads="1"/>
              </p:cNvSpPr>
              <p:nvPr/>
            </p:nvSpPr>
            <p:spPr bwMode="auto">
              <a:xfrm>
                <a:off x="1152" y="34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2346" y="3100"/>
                <a:ext cx="0" cy="354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61"/>
              <p:cNvSpPr>
                <a:spLocks noChangeArrowheads="1"/>
              </p:cNvSpPr>
              <p:nvPr/>
            </p:nvSpPr>
            <p:spPr bwMode="auto">
              <a:xfrm>
                <a:off x="2346" y="3100"/>
                <a:ext cx="6" cy="3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1152" y="357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1152" y="357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1152" y="369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152" y="369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1152" y="381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>
                <a:off x="1152" y="381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1152" y="393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69"/>
              <p:cNvSpPr>
                <a:spLocks noChangeArrowheads="1"/>
              </p:cNvSpPr>
              <p:nvPr/>
            </p:nvSpPr>
            <p:spPr bwMode="auto">
              <a:xfrm>
                <a:off x="1152" y="393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768" y="3094"/>
                <a:ext cx="0" cy="96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768" y="3094"/>
                <a:ext cx="6" cy="9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774" y="4054"/>
                <a:ext cx="37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774" y="4054"/>
                <a:ext cx="378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1296" y="3340"/>
                <a:ext cx="0" cy="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75"/>
              <p:cNvSpPr>
                <a:spLocks noChangeArrowheads="1"/>
              </p:cNvSpPr>
              <p:nvPr/>
            </p:nvSpPr>
            <p:spPr bwMode="auto">
              <a:xfrm>
                <a:off x="1296" y="3340"/>
                <a:ext cx="6" cy="7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150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77"/>
              <p:cNvSpPr>
                <a:spLocks noChangeArrowheads="1"/>
              </p:cNvSpPr>
              <p:nvPr/>
            </p:nvSpPr>
            <p:spPr bwMode="auto">
              <a:xfrm>
                <a:off x="150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171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79"/>
              <p:cNvSpPr>
                <a:spLocks noChangeArrowheads="1"/>
              </p:cNvSpPr>
              <p:nvPr/>
            </p:nvSpPr>
            <p:spPr bwMode="auto">
              <a:xfrm>
                <a:off x="171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192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81"/>
              <p:cNvSpPr>
                <a:spLocks noChangeArrowheads="1"/>
              </p:cNvSpPr>
              <p:nvPr/>
            </p:nvSpPr>
            <p:spPr bwMode="auto">
              <a:xfrm>
                <a:off x="192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136" y="3334"/>
                <a:ext cx="0" cy="7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83"/>
              <p:cNvSpPr>
                <a:spLocks noChangeArrowheads="1"/>
              </p:cNvSpPr>
              <p:nvPr/>
            </p:nvSpPr>
            <p:spPr bwMode="auto">
              <a:xfrm>
                <a:off x="2136" y="3334"/>
                <a:ext cx="6" cy="72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152" y="4054"/>
                <a:ext cx="12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Rectangle 85"/>
              <p:cNvSpPr>
                <a:spLocks noChangeArrowheads="1"/>
              </p:cNvSpPr>
              <p:nvPr/>
            </p:nvSpPr>
            <p:spPr bwMode="auto">
              <a:xfrm>
                <a:off x="1152" y="4054"/>
                <a:ext cx="1200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346" y="3460"/>
                <a:ext cx="0" cy="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87"/>
              <p:cNvSpPr>
                <a:spLocks noChangeArrowheads="1"/>
              </p:cNvSpPr>
              <p:nvPr/>
            </p:nvSpPr>
            <p:spPr bwMode="auto">
              <a:xfrm>
                <a:off x="2346" y="3460"/>
                <a:ext cx="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68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Rectangle 89"/>
              <p:cNvSpPr>
                <a:spLocks noChangeArrowheads="1"/>
              </p:cNvSpPr>
              <p:nvPr/>
            </p:nvSpPr>
            <p:spPr bwMode="auto">
              <a:xfrm>
                <a:off x="768" y="4060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1152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91"/>
              <p:cNvSpPr>
                <a:spLocks noChangeArrowheads="1"/>
              </p:cNvSpPr>
              <p:nvPr/>
            </p:nvSpPr>
            <p:spPr bwMode="auto">
              <a:xfrm>
                <a:off x="1152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129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93"/>
              <p:cNvSpPr>
                <a:spLocks noChangeArrowheads="1"/>
              </p:cNvSpPr>
              <p:nvPr/>
            </p:nvSpPr>
            <p:spPr bwMode="auto">
              <a:xfrm>
                <a:off x="129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150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95"/>
              <p:cNvSpPr>
                <a:spLocks noChangeArrowheads="1"/>
              </p:cNvSpPr>
              <p:nvPr/>
            </p:nvSpPr>
            <p:spPr bwMode="auto">
              <a:xfrm>
                <a:off x="150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6"/>
              <p:cNvSpPr>
                <a:spLocks noChangeShapeType="1"/>
              </p:cNvSpPr>
              <p:nvPr/>
            </p:nvSpPr>
            <p:spPr bwMode="auto">
              <a:xfrm>
                <a:off x="171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97"/>
              <p:cNvSpPr>
                <a:spLocks noChangeArrowheads="1"/>
              </p:cNvSpPr>
              <p:nvPr/>
            </p:nvSpPr>
            <p:spPr bwMode="auto">
              <a:xfrm>
                <a:off x="171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98"/>
              <p:cNvSpPr>
                <a:spLocks noChangeShapeType="1"/>
              </p:cNvSpPr>
              <p:nvPr/>
            </p:nvSpPr>
            <p:spPr bwMode="auto">
              <a:xfrm>
                <a:off x="192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99"/>
              <p:cNvSpPr>
                <a:spLocks noChangeArrowheads="1"/>
              </p:cNvSpPr>
              <p:nvPr/>
            </p:nvSpPr>
            <p:spPr bwMode="auto">
              <a:xfrm>
                <a:off x="192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00"/>
              <p:cNvSpPr>
                <a:spLocks noChangeShapeType="1"/>
              </p:cNvSpPr>
              <p:nvPr/>
            </p:nvSpPr>
            <p:spPr bwMode="auto">
              <a:xfrm>
                <a:off x="213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Rectangle 101"/>
              <p:cNvSpPr>
                <a:spLocks noChangeArrowheads="1"/>
              </p:cNvSpPr>
              <p:nvPr/>
            </p:nvSpPr>
            <p:spPr bwMode="auto">
              <a:xfrm>
                <a:off x="213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02"/>
              <p:cNvSpPr>
                <a:spLocks noChangeShapeType="1"/>
              </p:cNvSpPr>
              <p:nvPr/>
            </p:nvSpPr>
            <p:spPr bwMode="auto">
              <a:xfrm>
                <a:off x="2346" y="4060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03"/>
              <p:cNvSpPr>
                <a:spLocks noChangeArrowheads="1"/>
              </p:cNvSpPr>
              <p:nvPr/>
            </p:nvSpPr>
            <p:spPr bwMode="auto">
              <a:xfrm>
                <a:off x="2346" y="4060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04"/>
              <p:cNvSpPr>
                <a:spLocks noChangeShapeType="1"/>
              </p:cNvSpPr>
              <p:nvPr/>
            </p:nvSpPr>
            <p:spPr bwMode="auto">
              <a:xfrm>
                <a:off x="2352" y="30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ADC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105"/>
              <p:cNvSpPr>
                <a:spLocks noChangeArrowheads="1"/>
              </p:cNvSpPr>
              <p:nvPr/>
            </p:nvSpPr>
            <p:spPr bwMode="auto">
              <a:xfrm>
                <a:off x="2352" y="3094"/>
                <a:ext cx="6" cy="6"/>
              </a:xfrm>
              <a:prstGeom prst="rect">
                <a:avLst/>
              </a:prstGeom>
              <a:solidFill>
                <a:srgbClr val="DADC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2352" y="32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Rectangle 107"/>
              <p:cNvSpPr>
                <a:spLocks noChangeArrowheads="1"/>
              </p:cNvSpPr>
              <p:nvPr/>
            </p:nvSpPr>
            <p:spPr bwMode="auto">
              <a:xfrm>
                <a:off x="2352" y="32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2352" y="33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9"/>
              <p:cNvSpPr>
                <a:spLocks noChangeArrowheads="1"/>
              </p:cNvSpPr>
              <p:nvPr/>
            </p:nvSpPr>
            <p:spPr bwMode="auto">
              <a:xfrm>
                <a:off x="2352" y="33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2352" y="34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111"/>
              <p:cNvSpPr>
                <a:spLocks noChangeArrowheads="1"/>
              </p:cNvSpPr>
              <p:nvPr/>
            </p:nvSpPr>
            <p:spPr bwMode="auto">
              <a:xfrm>
                <a:off x="2352" y="34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12"/>
              <p:cNvSpPr>
                <a:spLocks noChangeShapeType="1"/>
              </p:cNvSpPr>
              <p:nvPr/>
            </p:nvSpPr>
            <p:spPr bwMode="auto">
              <a:xfrm>
                <a:off x="2352" y="35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Rectangle 113"/>
              <p:cNvSpPr>
                <a:spLocks noChangeArrowheads="1"/>
              </p:cNvSpPr>
              <p:nvPr/>
            </p:nvSpPr>
            <p:spPr bwMode="auto">
              <a:xfrm>
                <a:off x="2352" y="357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14"/>
              <p:cNvSpPr>
                <a:spLocks noChangeShapeType="1"/>
              </p:cNvSpPr>
              <p:nvPr/>
            </p:nvSpPr>
            <p:spPr bwMode="auto">
              <a:xfrm>
                <a:off x="2352" y="369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115"/>
              <p:cNvSpPr>
                <a:spLocks noChangeArrowheads="1"/>
              </p:cNvSpPr>
              <p:nvPr/>
            </p:nvSpPr>
            <p:spPr bwMode="auto">
              <a:xfrm>
                <a:off x="2352" y="369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16"/>
              <p:cNvSpPr>
                <a:spLocks noChangeShapeType="1"/>
              </p:cNvSpPr>
              <p:nvPr/>
            </p:nvSpPr>
            <p:spPr bwMode="auto">
              <a:xfrm>
                <a:off x="2352" y="381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Rectangle 117"/>
              <p:cNvSpPr>
                <a:spLocks noChangeArrowheads="1"/>
              </p:cNvSpPr>
              <p:nvPr/>
            </p:nvSpPr>
            <p:spPr bwMode="auto">
              <a:xfrm>
                <a:off x="2352" y="381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18"/>
              <p:cNvSpPr>
                <a:spLocks noChangeShapeType="1"/>
              </p:cNvSpPr>
              <p:nvPr/>
            </p:nvSpPr>
            <p:spPr bwMode="auto">
              <a:xfrm>
                <a:off x="2352" y="393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Rectangle 119"/>
              <p:cNvSpPr>
                <a:spLocks noChangeArrowheads="1"/>
              </p:cNvSpPr>
              <p:nvPr/>
            </p:nvSpPr>
            <p:spPr bwMode="auto">
              <a:xfrm>
                <a:off x="2352" y="393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20"/>
              <p:cNvSpPr>
                <a:spLocks noChangeShapeType="1"/>
              </p:cNvSpPr>
              <p:nvPr/>
            </p:nvSpPr>
            <p:spPr bwMode="auto">
              <a:xfrm>
                <a:off x="2352" y="4054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121"/>
              <p:cNvSpPr>
                <a:spLocks noChangeArrowheads="1"/>
              </p:cNvSpPr>
              <p:nvPr/>
            </p:nvSpPr>
            <p:spPr bwMode="auto">
              <a:xfrm>
                <a:off x="2352" y="4054"/>
                <a:ext cx="6" cy="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140"/>
            <p:cNvSpPr txBox="1">
              <a:spLocks noChangeArrowheads="1"/>
            </p:cNvSpPr>
            <p:nvPr/>
          </p:nvSpPr>
          <p:spPr bwMode="auto">
            <a:xfrm>
              <a:off x="7784907" y="6137345"/>
              <a:ext cx="323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400" b="1" dirty="0">
                  <a:latin typeface="Century Gothic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and Action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were 6 CDR Risks and 5 are recommended to be closed</a:t>
            </a:r>
          </a:p>
          <a:p>
            <a:r>
              <a:rPr lang="en-US" dirty="0" smtClean="0"/>
              <a:t>Open Risks Assessment: 1 High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Requirements</a:t>
            </a:r>
            <a:r>
              <a:rPr lang="en-US" dirty="0" smtClean="0"/>
              <a:t>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3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Requirements Review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err="1" smtClean="0">
                <a:latin typeface="Book Antiqua" pitchFamily="18" charset="0"/>
              </a:rPr>
              <a:t>Priyanka</a:t>
            </a:r>
            <a:r>
              <a:rPr lang="en-US" b="1" dirty="0" smtClean="0">
                <a:latin typeface="Book Antiqua" pitchFamily="18" charset="0"/>
              </a:rPr>
              <a:t> Roy (STAR)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Requirement Description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GET-D Project requirements are presented in this section.</a:t>
            </a:r>
          </a:p>
          <a:p>
            <a:endParaRPr lang="en-US" dirty="0" smtClean="0"/>
          </a:p>
          <a:p>
            <a:r>
              <a:rPr lang="en-US" dirty="0" smtClean="0"/>
              <a:t>All GET-D Project requirements are documented in a single RAD located in the project repository at:</a:t>
            </a:r>
            <a:endParaRPr lang="en-US" dirty="0" smtClean="0">
              <a:solidFill>
                <a:srgbClr val="FF8A3B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Basic requirements are shown in all </a:t>
            </a:r>
            <a:r>
              <a:rPr lang="en-US" b="1" dirty="0" smtClean="0">
                <a:solidFill>
                  <a:srgbClr val="6600CC"/>
                </a:solidFill>
              </a:rPr>
              <a:t>purple</a:t>
            </a:r>
            <a:r>
              <a:rPr lang="en-US" dirty="0" smtClean="0"/>
              <a:t> text on a single slide.</a:t>
            </a:r>
          </a:p>
          <a:p>
            <a:endParaRPr lang="en-US" dirty="0" smtClean="0"/>
          </a:p>
          <a:p>
            <a:r>
              <a:rPr lang="en-US" dirty="0" smtClean="0"/>
              <a:t>Requirements which have been updated/added since the last review are in </a:t>
            </a:r>
            <a:r>
              <a:rPr lang="en-US" dirty="0" smtClean="0">
                <a:solidFill>
                  <a:srgbClr val="0BC53C"/>
                </a:solidFill>
              </a:rPr>
              <a:t>green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0:</a:t>
            </a:r>
            <a:r>
              <a:rPr lang="en-US" dirty="0">
                <a:solidFill>
                  <a:srgbClr val="6600CC"/>
                </a:solidFill>
              </a:rPr>
              <a:t> </a:t>
            </a:r>
            <a:r>
              <a:rPr lang="en-US" b="1" dirty="0">
                <a:solidFill>
                  <a:srgbClr val="6600CC"/>
                </a:solidFill>
              </a:rPr>
              <a:t>The GOES </a:t>
            </a:r>
            <a:r>
              <a:rPr lang="en-US" b="1" dirty="0" err="1">
                <a:solidFill>
                  <a:srgbClr val="6600CC"/>
                </a:solidFill>
              </a:rPr>
              <a:t>Evapotranspiration</a:t>
            </a:r>
            <a:r>
              <a:rPr lang="en-US" b="1" dirty="0">
                <a:solidFill>
                  <a:srgbClr val="6600CC"/>
                </a:solidFill>
              </a:rPr>
              <a:t> and Drought (GET-D) Product System shall adopt the standard practices of the SPSRB Review Process</a:t>
            </a:r>
          </a:p>
          <a:p>
            <a:pPr lvl="1"/>
            <a:r>
              <a:rPr lang="en-US" sz="2800" b="1" dirty="0">
                <a:solidFill>
                  <a:srgbClr val="6600CC"/>
                </a:solidFill>
              </a:rPr>
              <a:t>Driver: SPSRB transition to operations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C00000"/>
                </a:solidFill>
              </a:rPr>
              <a:t>GET_D-R </a:t>
            </a:r>
            <a:r>
              <a:rPr lang="en-US" b="1" dirty="0">
                <a:solidFill>
                  <a:srgbClr val="C00000"/>
                </a:solidFill>
              </a:rPr>
              <a:t>0.1: </a:t>
            </a:r>
            <a:r>
              <a:rPr lang="en-US" dirty="0"/>
              <a:t>The GET-D SPSRB reviews shall be tailored</a:t>
            </a:r>
          </a:p>
          <a:p>
            <a:pPr lvl="1"/>
            <a:r>
              <a:rPr lang="en-US" dirty="0"/>
              <a:t>This derived requirement has been adopted to mitigate schedule risk by eliminating the overhead of preparing review slide packages and reports. Details are in derived requirements 0.1.x.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0.1.1: </a:t>
            </a:r>
            <a:r>
              <a:rPr lang="en-US" dirty="0"/>
              <a:t>There shall be a Critical Design Review (</a:t>
            </a:r>
            <a:r>
              <a:rPr lang="en-US" dirty="0" smtClean="0"/>
              <a:t>CDR) (that contains information from a Requirements Review and the </a:t>
            </a:r>
            <a:r>
              <a:rPr lang="en-US" dirty="0"/>
              <a:t>Preliminary Design </a:t>
            </a:r>
            <a:r>
              <a:rPr lang="en-US" dirty="0" smtClean="0"/>
              <a:t>Review) for </a:t>
            </a:r>
            <a:r>
              <a:rPr lang="en-US" dirty="0"/>
              <a:t>GET-D.</a:t>
            </a:r>
          </a:p>
          <a:p>
            <a:pPr lvl="1"/>
            <a:r>
              <a:rPr lang="en-US" dirty="0"/>
              <a:t> This derived requirement has been adopted to mitigate schedule risk by eliminating the overhead of preparing a </a:t>
            </a:r>
            <a:r>
              <a:rPr lang="en-US" dirty="0" smtClean="0"/>
              <a:t>Requirements Review, PDR</a:t>
            </a:r>
            <a:r>
              <a:rPr lang="en-US" dirty="0"/>
              <a:t>, </a:t>
            </a:r>
            <a:r>
              <a:rPr lang="en-US" dirty="0" smtClean="0"/>
              <a:t>and CDR slide </a:t>
            </a:r>
            <a:r>
              <a:rPr lang="en-US" dirty="0"/>
              <a:t>packages separately. The Technical risk is assessed as Low because the CDR will be tailored to accomplish the standard objectives of a PDR and </a:t>
            </a:r>
            <a:r>
              <a:rPr lang="en-US" dirty="0" smtClean="0"/>
              <a:t>Requirements Review. </a:t>
            </a:r>
            <a:r>
              <a:rPr lang="en-US" dirty="0"/>
              <a:t>Risks </a:t>
            </a:r>
            <a:r>
              <a:rPr lang="en-US" dirty="0" smtClean="0"/>
              <a:t>shall be </a:t>
            </a:r>
            <a:r>
              <a:rPr lang="en-US" dirty="0"/>
              <a:t>tracked.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Introduction</a:t>
            </a:r>
            <a:r>
              <a:rPr lang="en-US" dirty="0" smtClean="0"/>
              <a:t>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System Architecture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0.1.2: </a:t>
            </a:r>
            <a:r>
              <a:rPr lang="en-US" dirty="0" smtClean="0"/>
              <a:t>The Critical Design Review Report (CDRR), a standard artifact of the SPSRB Process shall be compiled for the GET-D project. </a:t>
            </a:r>
            <a:endParaRPr lang="en-US" dirty="0"/>
          </a:p>
          <a:p>
            <a:pPr lvl="1"/>
            <a:r>
              <a:rPr lang="en-US" dirty="0"/>
              <a:t>The CDRR is one of the exit criteria for the CDR. The updated CDR slides will form the CDRR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0.1.3: </a:t>
            </a:r>
            <a:r>
              <a:rPr lang="en-US" dirty="0" smtClean="0"/>
              <a:t>There shall be a Software Code Review (SCR) for GET-D.</a:t>
            </a:r>
          </a:p>
          <a:p>
            <a:pPr lvl="1"/>
            <a:r>
              <a:rPr lang="en-US" dirty="0" smtClean="0"/>
              <a:t>This derived requirement has been adopted for meeting OSPO coding and security standards.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0.1.4: </a:t>
            </a:r>
            <a:r>
              <a:rPr lang="en-US" dirty="0"/>
              <a:t>There shall be an System Readiness Review (SRR) for GET-D.</a:t>
            </a:r>
          </a:p>
          <a:p>
            <a:pPr lvl="1"/>
            <a:r>
              <a:rPr lang="en-US" dirty="0"/>
              <a:t>This derived requirement has been adopted from the SPSRB review process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0.1.5: </a:t>
            </a:r>
            <a:r>
              <a:rPr lang="en-US" dirty="0" smtClean="0"/>
              <a:t>The System Readiness Review Report (SRRR), a standard artifact of the SPSRB Process shall be compiled for the GET-D project. </a:t>
            </a:r>
          </a:p>
          <a:p>
            <a:pPr lvl="1"/>
            <a:r>
              <a:rPr lang="en-US" dirty="0" smtClean="0"/>
              <a:t>The SRRR is an exit criteria for the SRR.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Requirement 0.0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C00000"/>
                </a:solidFill>
              </a:rPr>
              <a:t>GET_D_R 0.1.6:</a:t>
            </a:r>
            <a:r>
              <a:rPr lang="en-US" b="1" dirty="0" smtClean="0"/>
              <a:t> </a:t>
            </a:r>
            <a:r>
              <a:rPr lang="en-US" sz="3000" dirty="0" smtClean="0"/>
              <a:t>There shall be an Operational Readiness Review (ORR) for GET-D.</a:t>
            </a:r>
            <a:endParaRPr lang="en-US" dirty="0" smtClean="0"/>
          </a:p>
          <a:p>
            <a:pPr lvl="1"/>
            <a:r>
              <a:rPr lang="en-US" dirty="0" smtClean="0"/>
              <a:t>This derived requirement has been adopted from the SPSRB review process.</a:t>
            </a:r>
          </a:p>
          <a:p>
            <a:endParaRPr lang="en-US" sz="3000" dirty="0" smtClean="0">
              <a:solidFill>
                <a:srgbClr val="C00000"/>
              </a:solidFill>
            </a:endParaRPr>
          </a:p>
          <a:p>
            <a:r>
              <a:rPr lang="en-US" sz="3000" dirty="0" smtClean="0">
                <a:solidFill>
                  <a:srgbClr val="C00000"/>
                </a:solidFill>
              </a:rPr>
              <a:t>GET_D_R 0.1.7:</a:t>
            </a:r>
            <a:r>
              <a:rPr lang="en-US" b="1" dirty="0" smtClean="0"/>
              <a:t> </a:t>
            </a:r>
            <a:r>
              <a:rPr lang="en-US" sz="3000" dirty="0" smtClean="0"/>
              <a:t>The Operational Readiness Review Report (ORRR), a standard artifact of the SPSRB Process shall be compiled for the GET-D project.</a:t>
            </a:r>
            <a:endParaRPr lang="en-US" dirty="0" smtClean="0"/>
          </a:p>
          <a:p>
            <a:pPr lvl="1"/>
            <a:r>
              <a:rPr lang="en-US" dirty="0" smtClean="0"/>
              <a:t>The ORRR is an exit criteria for the ORR.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0.2: </a:t>
            </a:r>
            <a:r>
              <a:rPr lang="en-US" dirty="0"/>
              <a:t>The Requirements Allocation Document (RAD) </a:t>
            </a:r>
            <a:r>
              <a:rPr lang="en-US" dirty="0" smtClean="0"/>
              <a:t>shall </a:t>
            </a:r>
            <a:r>
              <a:rPr lang="en-US" dirty="0"/>
              <a:t>be created and maintained by the GET-D development team.</a:t>
            </a:r>
          </a:p>
          <a:p>
            <a:pPr lvl="1"/>
            <a:r>
              <a:rPr lang="en-US" dirty="0"/>
              <a:t>This derived requirement has been adopted from the SPSRB Review process. The RAD will follow document standards stated in EPL v3 process asset </a:t>
            </a:r>
            <a:r>
              <a:rPr lang="en-US" dirty="0" smtClean="0"/>
              <a:t>DG-6.2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0.3: </a:t>
            </a:r>
            <a:r>
              <a:rPr lang="en-US" dirty="0" smtClean="0"/>
              <a:t>The Review Item Disposition (RID) spreadsheet shall be created and maintained by the GET-D development team.</a:t>
            </a:r>
          </a:p>
          <a:p>
            <a:pPr lvl="1"/>
            <a:r>
              <a:rPr lang="en-US" dirty="0" smtClean="0"/>
              <a:t>This derived requirement has been adopted from the SPSRB Review process.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0.4: </a:t>
            </a:r>
            <a:r>
              <a:rPr lang="en-US" dirty="0"/>
              <a:t>Configuration Management shall be </a:t>
            </a:r>
            <a:r>
              <a:rPr lang="en-US" dirty="0" smtClean="0"/>
              <a:t>implemented for the GET-D software </a:t>
            </a:r>
            <a:r>
              <a:rPr lang="en-US" smtClean="0"/>
              <a:t>and documentation.</a:t>
            </a:r>
            <a:endParaRPr lang="en-US" dirty="0"/>
          </a:p>
          <a:p>
            <a:pPr lvl="1"/>
            <a:r>
              <a:rPr lang="en-US" dirty="0"/>
              <a:t>Project documents will be distributed through Google Drive. Code and test data will be distributed via ftp transfer.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1: The GET-D system shall generate </a:t>
            </a:r>
            <a:r>
              <a:rPr lang="en-US" b="1" dirty="0" smtClean="0">
                <a:solidFill>
                  <a:srgbClr val="6600CC"/>
                </a:solidFill>
              </a:rPr>
              <a:t>GOES </a:t>
            </a:r>
            <a:r>
              <a:rPr lang="en-US" b="1" dirty="0">
                <a:solidFill>
                  <a:srgbClr val="6600CC"/>
                </a:solidFill>
              </a:rPr>
              <a:t>Thermal observation based </a:t>
            </a:r>
            <a:r>
              <a:rPr lang="en-US" b="1" dirty="0" err="1">
                <a:solidFill>
                  <a:srgbClr val="6600CC"/>
                </a:solidFill>
              </a:rPr>
              <a:t>evapotranspiration</a:t>
            </a:r>
            <a:r>
              <a:rPr lang="en-US" b="1" dirty="0">
                <a:solidFill>
                  <a:srgbClr val="6600CC"/>
                </a:solidFill>
              </a:rPr>
              <a:t> (ET) and drought monitoring </a:t>
            </a:r>
            <a:r>
              <a:rPr lang="en-US" b="1" dirty="0" smtClean="0">
                <a:solidFill>
                  <a:srgbClr val="6600CC"/>
                </a:solidFill>
              </a:rPr>
              <a:t>products.</a:t>
            </a:r>
            <a:endParaRPr lang="en-US" b="1" dirty="0">
              <a:solidFill>
                <a:srgbClr val="6600CC"/>
              </a:solidFill>
            </a:endParaRP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user needs as stated in the SPSRB User request # 0905-0007, A GOES Thermal Observation Based </a:t>
            </a:r>
            <a:r>
              <a:rPr lang="en-US" b="1" dirty="0" err="1">
                <a:solidFill>
                  <a:srgbClr val="6600CC"/>
                </a:solidFill>
              </a:rPr>
              <a:t>Evapotranspiration</a:t>
            </a:r>
            <a:r>
              <a:rPr lang="en-US" b="1" dirty="0">
                <a:solidFill>
                  <a:srgbClr val="6600CC"/>
                </a:solidFill>
              </a:rPr>
              <a:t> (ET) Product: NCEP needs independent ET data from satellite for validating Noah land surface model output and satellite based drought data product for monthly drought briefing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1.1: </a:t>
            </a:r>
            <a:r>
              <a:rPr lang="en-US" dirty="0" smtClean="0"/>
              <a:t>The GET-D </a:t>
            </a:r>
            <a:r>
              <a:rPr lang="en-US" dirty="0" err="1" smtClean="0"/>
              <a:t>evapotranspiration</a:t>
            </a:r>
            <a:r>
              <a:rPr lang="en-US" dirty="0" smtClean="0"/>
              <a:t> product shall be generated daily over clear sky conditions.</a:t>
            </a:r>
          </a:p>
          <a:p>
            <a:pPr lvl="1"/>
            <a:r>
              <a:rPr lang="en-US" dirty="0" smtClean="0"/>
              <a:t>User Request.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1.2: </a:t>
            </a:r>
            <a:r>
              <a:rPr lang="en-US" dirty="0" smtClean="0"/>
              <a:t>The GET-D drought product shall be generated as 2, 4, 8, 12 weeks composite drought maps updated daily.</a:t>
            </a:r>
          </a:p>
          <a:p>
            <a:pPr lvl="1"/>
            <a:r>
              <a:rPr lang="en-US" dirty="0" smtClean="0"/>
              <a:t>Standard format for this user community.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GET_D-R 1.3: </a:t>
            </a:r>
            <a:r>
              <a:rPr lang="en-US" dirty="0" smtClean="0"/>
              <a:t>The GET-D output file shall include daily sensible heat flux (H), soil heat (G), net radiation </a:t>
            </a:r>
            <a:r>
              <a:rPr lang="en-US" dirty="0" err="1" smtClean="0"/>
              <a:t>Rn</a:t>
            </a:r>
            <a:r>
              <a:rPr lang="en-US" dirty="0" smtClean="0"/>
              <a:t> and its components (upward and downward </a:t>
            </a:r>
            <a:r>
              <a:rPr lang="en-US" dirty="0" err="1" smtClean="0"/>
              <a:t>longwave</a:t>
            </a:r>
            <a:r>
              <a:rPr lang="en-US" dirty="0" smtClean="0"/>
              <a:t> radiation fluxes and solar </a:t>
            </a:r>
            <a:r>
              <a:rPr lang="en-US" dirty="0" err="1" smtClean="0"/>
              <a:t>insolation</a:t>
            </a:r>
            <a:r>
              <a:rPr lang="en-US" dirty="0" smtClean="0"/>
              <a:t>). </a:t>
            </a:r>
          </a:p>
          <a:p>
            <a:pPr lvl="1"/>
            <a:r>
              <a:rPr lang="en-US" dirty="0" smtClean="0"/>
              <a:t>Provided for users' convenience.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1.4:</a:t>
            </a:r>
            <a:r>
              <a:rPr lang="en-US" b="1" i="1" dirty="0" smtClean="0"/>
              <a:t> </a:t>
            </a:r>
            <a:r>
              <a:rPr lang="en-US" dirty="0" smtClean="0"/>
              <a:t>The GET-D products shall have a full coverage of the North America region.</a:t>
            </a:r>
          </a:p>
          <a:p>
            <a:pPr lvl="1"/>
            <a:r>
              <a:rPr lang="en-US" dirty="0" smtClean="0"/>
              <a:t>User Request. Current capabilities</a:t>
            </a:r>
          </a:p>
          <a:p>
            <a:pPr lvl="0"/>
            <a:endParaRPr lang="en-US" dirty="0" smtClean="0">
              <a:solidFill>
                <a:srgbClr val="C00000"/>
              </a:solidFill>
            </a:endParaRP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1.5: </a:t>
            </a:r>
            <a:r>
              <a:rPr lang="en-US" dirty="0" smtClean="0"/>
              <a:t>The GET-D product shall be a land surface product with a horizontal resolution of 10 km.</a:t>
            </a:r>
          </a:p>
          <a:p>
            <a:pPr lvl="1"/>
            <a:r>
              <a:rPr lang="en-US" dirty="0" smtClean="0"/>
              <a:t>User Request. Current capabilities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1.6: </a:t>
            </a:r>
            <a:r>
              <a:rPr lang="en-US" dirty="0" smtClean="0"/>
              <a:t>The GET-D products shall be in Lat/Lon projection.</a:t>
            </a:r>
          </a:p>
          <a:p>
            <a:pPr lvl="1"/>
            <a:r>
              <a:rPr lang="en-US" dirty="0" smtClean="0"/>
              <a:t>User Request.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1.7: </a:t>
            </a:r>
            <a:r>
              <a:rPr lang="en-US" dirty="0" smtClean="0"/>
              <a:t>The GET-D products shall have error less than 20%.</a:t>
            </a:r>
          </a:p>
          <a:p>
            <a:pPr lvl="1"/>
            <a:r>
              <a:rPr lang="en-US" dirty="0" smtClean="0"/>
              <a:t>User Request.</a:t>
            </a:r>
          </a:p>
          <a:p>
            <a:pPr lvl="0"/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1.8: </a:t>
            </a:r>
            <a:r>
              <a:rPr lang="en-US" dirty="0"/>
              <a:t>The GET-D products shall have a latency in the range 3 to 6 hours.</a:t>
            </a:r>
          </a:p>
          <a:p>
            <a:pPr lvl="1"/>
            <a:r>
              <a:rPr lang="en-US" dirty="0"/>
              <a:t>User Request</a:t>
            </a:r>
            <a:r>
              <a:rPr lang="en-US" dirty="0" smtClean="0"/>
              <a:t>.</a:t>
            </a:r>
          </a:p>
          <a:p>
            <a:pPr lvl="0"/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1.9: </a:t>
            </a:r>
            <a:r>
              <a:rPr lang="en-US" dirty="0" smtClean="0"/>
              <a:t>The GET-D products shall include quality information.</a:t>
            </a:r>
          </a:p>
          <a:p>
            <a:pPr lvl="1"/>
            <a:r>
              <a:rPr lang="en-US" dirty="0" smtClean="0"/>
              <a:t>QC flags will be specified in the External Users Manual.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 lnSpcReduction="10000"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1 –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Introduction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Jerry Zhan (STAR)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b="1" dirty="0" smtClean="0">
                <a:latin typeface="Book Antiqua" pitchFamily="18" charset="0"/>
              </a:rPr>
              <a:t> GET-D Development Lead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1.10: </a:t>
            </a:r>
            <a:r>
              <a:rPr lang="en-US" dirty="0"/>
              <a:t>The GET-D system shall write the </a:t>
            </a:r>
            <a:r>
              <a:rPr lang="en-US" dirty="0" err="1"/>
              <a:t>Evapotranspiration</a:t>
            </a:r>
            <a:r>
              <a:rPr lang="en-US" dirty="0"/>
              <a:t> and Drought Monitoring products into a single file written in </a:t>
            </a:r>
            <a:r>
              <a:rPr lang="en-US" dirty="0" smtClean="0"/>
              <a:t>NetCDF4</a:t>
            </a:r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dirty="0" smtClean="0"/>
              <a:t>NetCDF4 </a:t>
            </a:r>
            <a:r>
              <a:rPr lang="en-US" dirty="0"/>
              <a:t>output will be for the archives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1.11: </a:t>
            </a:r>
            <a:r>
              <a:rPr lang="en-US" dirty="0" smtClean="0"/>
              <a:t>The GET-D system shall produce </a:t>
            </a:r>
            <a:r>
              <a:rPr lang="en-US" dirty="0" err="1" smtClean="0"/>
              <a:t>Evapotranspiration</a:t>
            </a:r>
            <a:r>
              <a:rPr lang="en-US" dirty="0" smtClean="0"/>
              <a:t> and Drought monitoring tailored products in GRIB2 and PNG formats. </a:t>
            </a:r>
          </a:p>
          <a:p>
            <a:pPr lvl="1"/>
            <a:r>
              <a:rPr lang="en-US" dirty="0" smtClean="0"/>
              <a:t>User Request.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1.12: </a:t>
            </a:r>
            <a:r>
              <a:rPr lang="en-US" dirty="0"/>
              <a:t>The GET-D developers shall perform validation and verification of the GET-D products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1.12.1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The GET-D developers shall perform unit testing to verify functional performance of the code that produces the GET-D products.</a:t>
            </a:r>
          </a:p>
          <a:p>
            <a:pPr lvl="1"/>
            <a:r>
              <a:rPr lang="en-US" dirty="0"/>
              <a:t>Will be included in the unit tests </a:t>
            </a:r>
            <a:r>
              <a:rPr lang="en-US" dirty="0" smtClean="0"/>
              <a:t>and </a:t>
            </a:r>
            <a:r>
              <a:rPr lang="en-US" dirty="0"/>
              <a:t>the system test described in the SRR.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1.12.2</a:t>
            </a:r>
            <a:r>
              <a:rPr lang="en-US" dirty="0" smtClean="0"/>
              <a:t>: </a:t>
            </a:r>
            <a:r>
              <a:rPr lang="en-US" dirty="0"/>
              <a:t>The GET-D developers shall verify the error handling capability of the pre-operational system.</a:t>
            </a:r>
          </a:p>
          <a:p>
            <a:pPr lvl="1"/>
            <a:r>
              <a:rPr lang="en-US" dirty="0"/>
              <a:t>Needed by OSPO for reliable operations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1.12.3</a:t>
            </a:r>
            <a:r>
              <a:rPr lang="en-US" dirty="0" smtClean="0"/>
              <a:t>: The GET-D developers shall produce and distribute the ET and Drought monitoring product files for evaluation by the user community.</a:t>
            </a:r>
          </a:p>
          <a:p>
            <a:pPr lvl="1"/>
            <a:r>
              <a:rPr lang="en-US" dirty="0" smtClean="0"/>
              <a:t>Standard procedure for this user community.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1.12.4: </a:t>
            </a:r>
            <a:r>
              <a:rPr lang="en-US" dirty="0"/>
              <a:t>The GET-D system shall perform routine data range checks to flag anomalous values in the input data.</a:t>
            </a:r>
          </a:p>
          <a:p>
            <a:pPr lvl="1"/>
            <a:r>
              <a:rPr lang="en-US" dirty="0"/>
              <a:t>Anomalous values will be flagged. These checks will be included in the code and described in the SRR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1.12.5: </a:t>
            </a:r>
            <a:r>
              <a:rPr lang="en-US" dirty="0" smtClean="0"/>
              <a:t>The GET-D system shall perform routine data range checks to flag anomalous values in the ET and Drought Products.</a:t>
            </a:r>
          </a:p>
          <a:p>
            <a:pPr lvl="1"/>
            <a:r>
              <a:rPr lang="en-US" dirty="0" smtClean="0"/>
              <a:t>Out-of-range values will be flagged. These checks will be included in the code.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Basic Requirement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2: The GET-D system shall have data ingest capability.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algorithm input needs as documented in the GET-D ATBD.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2.0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2.1</a:t>
            </a:r>
            <a:r>
              <a:rPr lang="en-US" dirty="0"/>
              <a:t>: The GET-D system shall ingest GOES Brightness Temperature and solar </a:t>
            </a:r>
            <a:r>
              <a:rPr lang="en-US" dirty="0" err="1"/>
              <a:t>insolation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00B050"/>
                </a:solidFill>
              </a:rPr>
              <a:t>GET_D-R </a:t>
            </a:r>
            <a:r>
              <a:rPr lang="en-US" dirty="0">
                <a:solidFill>
                  <a:srgbClr val="00B050"/>
                </a:solidFill>
              </a:rPr>
              <a:t>2.2: </a:t>
            </a:r>
            <a:r>
              <a:rPr lang="en-US" dirty="0" smtClean="0">
                <a:solidFill>
                  <a:srgbClr val="00B050"/>
                </a:solidFill>
              </a:rPr>
              <a:t>The GET-D system shall ingest the EVI generated as an intermediate product by the Green Vegetation Fraction (GVF) algorithm at NDE.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2.0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2.3</a:t>
            </a:r>
            <a:r>
              <a:rPr lang="en-US" dirty="0"/>
              <a:t>: The GET-D system shall ingest NOAA IMS Snow mask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00B050"/>
                </a:solidFill>
              </a:rPr>
              <a:t>GET_D-R </a:t>
            </a:r>
            <a:r>
              <a:rPr lang="en-US" dirty="0">
                <a:solidFill>
                  <a:srgbClr val="00B050"/>
                </a:solidFill>
              </a:rPr>
              <a:t>2.4: The GET-D system shall ingest </a:t>
            </a:r>
            <a:r>
              <a:rPr lang="en-US" dirty="0" smtClean="0">
                <a:solidFill>
                  <a:srgbClr val="00B050"/>
                </a:solidFill>
              </a:rPr>
              <a:t>CFS </a:t>
            </a:r>
            <a:r>
              <a:rPr lang="en-US" dirty="0">
                <a:solidFill>
                  <a:srgbClr val="00B050"/>
                </a:solidFill>
              </a:rPr>
              <a:t>meteorological fields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GET_D-R 2.5: The GET-D system shall ingest VIIRS </a:t>
            </a:r>
            <a:r>
              <a:rPr lang="en-US" dirty="0" err="1" smtClean="0">
                <a:solidFill>
                  <a:srgbClr val="00B050"/>
                </a:solidFill>
              </a:rPr>
              <a:t>Geolocation</a:t>
            </a:r>
            <a:r>
              <a:rPr lang="en-US" dirty="0" smtClean="0">
                <a:solidFill>
                  <a:srgbClr val="00B050"/>
                </a:solidFill>
              </a:rPr>
              <a:t> file (GITCO).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3: The GET-D system shall implement the </a:t>
            </a:r>
            <a:r>
              <a:rPr lang="en-US" b="1" dirty="0" smtClean="0">
                <a:solidFill>
                  <a:srgbClr val="6600CC"/>
                </a:solidFill>
              </a:rPr>
              <a:t>ALEXI </a:t>
            </a:r>
            <a:r>
              <a:rPr lang="en-US" b="1" dirty="0">
                <a:solidFill>
                  <a:srgbClr val="6600CC"/>
                </a:solidFill>
              </a:rPr>
              <a:t>algorithm to generate the ET and drought monitoring products.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user needs for the GET-D products.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3.0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3.1: </a:t>
            </a:r>
            <a:r>
              <a:rPr lang="en-US" dirty="0"/>
              <a:t>The GET-D algorithms shall be implemented by processing codes written in Fortran 95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3.2: </a:t>
            </a:r>
            <a:r>
              <a:rPr lang="en-US" dirty="0"/>
              <a:t>The GET-D processing code shall be able to run in the Development Environment at STAR.</a:t>
            </a:r>
          </a:p>
          <a:p>
            <a:pPr lvl="1"/>
            <a:r>
              <a:rPr lang="en-US" dirty="0"/>
              <a:t>Fortran code can run in this environment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3.0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3.3</a:t>
            </a:r>
            <a:r>
              <a:rPr lang="en-US" dirty="0"/>
              <a:t>: The GET-D processing code shall be able to run in the OSPO Test </a:t>
            </a:r>
            <a:r>
              <a:rPr lang="en-US" dirty="0" smtClean="0"/>
              <a:t>Environment. </a:t>
            </a:r>
            <a:endParaRPr lang="en-US" dirty="0"/>
          </a:p>
          <a:p>
            <a:pPr lvl="1"/>
            <a:r>
              <a:rPr lang="en-US" dirty="0"/>
              <a:t>Fortran code can run in this </a:t>
            </a:r>
            <a:r>
              <a:rPr lang="en-US" dirty="0" smtClean="0"/>
              <a:t>environment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0"/>
            <a:r>
              <a:rPr lang="en-US" dirty="0" smtClean="0">
                <a:solidFill>
                  <a:srgbClr val="00B050"/>
                </a:solidFill>
              </a:rPr>
              <a:t>GET_D-R </a:t>
            </a:r>
            <a:r>
              <a:rPr lang="en-US" dirty="0">
                <a:solidFill>
                  <a:srgbClr val="00B050"/>
                </a:solidFill>
              </a:rPr>
              <a:t>3.4: </a:t>
            </a:r>
            <a:r>
              <a:rPr lang="en-US" dirty="0" smtClean="0">
                <a:solidFill>
                  <a:srgbClr val="00B050"/>
                </a:solidFill>
              </a:rPr>
              <a:t>The GET-D processing code shall be able to run in the OSPO Operational Environment- </a:t>
            </a:r>
            <a:r>
              <a:rPr lang="en-US" dirty="0" err="1" smtClean="0">
                <a:solidFill>
                  <a:srgbClr val="00B050"/>
                </a:solidFill>
              </a:rPr>
              <a:t>GeoProd</a:t>
            </a:r>
            <a:r>
              <a:rPr lang="en-US" dirty="0" smtClean="0">
                <a:solidFill>
                  <a:srgbClr val="00B050"/>
                </a:solidFill>
              </a:rPr>
              <a:t>.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Fortran code can run in this environment</a:t>
            </a:r>
          </a:p>
          <a:p>
            <a:pPr lvl="0"/>
            <a:endParaRPr lang="en-US" dirty="0" smtClean="0"/>
          </a:p>
          <a:p>
            <a:pPr lvl="0"/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3.5: </a:t>
            </a:r>
            <a:r>
              <a:rPr lang="en-US" dirty="0" smtClean="0"/>
              <a:t>The GET-D algorithm shall generate QC flags. 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 Product Team (IPT)</a:t>
            </a:r>
          </a:p>
          <a:p>
            <a:r>
              <a:rPr lang="en-US" dirty="0" smtClean="0"/>
              <a:t>Background </a:t>
            </a:r>
          </a:p>
          <a:p>
            <a:r>
              <a:rPr lang="en-US" dirty="0" smtClean="0"/>
              <a:t>Objectives</a:t>
            </a:r>
          </a:p>
          <a:p>
            <a:r>
              <a:rPr lang="en-US" dirty="0" smtClean="0"/>
              <a:t>Project plan</a:t>
            </a:r>
          </a:p>
          <a:p>
            <a:r>
              <a:rPr lang="en-US" dirty="0" smtClean="0"/>
              <a:t>Milestones</a:t>
            </a:r>
          </a:p>
          <a:p>
            <a:r>
              <a:rPr lang="en-US" dirty="0" smtClean="0"/>
              <a:t>ARR entry and exit criteria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2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4: The GET-D system shall generate metadata for retrieved product.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OSPO needs for monitoring and maintenance.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4.0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4.1: </a:t>
            </a:r>
            <a:r>
              <a:rPr lang="en-US" dirty="0"/>
              <a:t>The GET-D system shall write metadata text files associated with the retrieved products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4.2: </a:t>
            </a:r>
            <a:r>
              <a:rPr lang="en-US" dirty="0"/>
              <a:t>The metadata shall include overall quality and summary level metadata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4.3: </a:t>
            </a:r>
            <a:r>
              <a:rPr lang="en-US" dirty="0" smtClean="0"/>
              <a:t>The metadata shall include Granule metadata.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5: The GET-D system shall have QC monitoring capability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an OSPO need for QC monitoring.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5.0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5.1</a:t>
            </a:r>
            <a:r>
              <a:rPr lang="en-US" dirty="0"/>
              <a:t>: The GET-D system output shall include overall quality control flags and quality summary level metadata</a:t>
            </a:r>
          </a:p>
          <a:p>
            <a:pPr lvl="1"/>
            <a:r>
              <a:rPr lang="en-US" dirty="0"/>
              <a:t>Needed for distribution, archive, quality control and post-processing in the products files. GET-D code will generate metadata for this purpose.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5.0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5.2</a:t>
            </a:r>
            <a:r>
              <a:rPr lang="en-US" dirty="0"/>
              <a:t>: The GET-D system shall be capable of monitoring input data latency and overall </a:t>
            </a:r>
            <a:r>
              <a:rPr lang="en-US" dirty="0" smtClean="0"/>
              <a:t>quality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5.3</a:t>
            </a:r>
            <a:r>
              <a:rPr lang="en-US" dirty="0"/>
              <a:t>: The GET-D system shall be capable of monitoring product latency</a:t>
            </a:r>
          </a:p>
          <a:p>
            <a:pPr lvl="1"/>
            <a:r>
              <a:rPr lang="en-US" dirty="0"/>
              <a:t>Output GET-D processing time and output to status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5.0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5.4</a:t>
            </a:r>
            <a:r>
              <a:rPr lang="en-US" dirty="0"/>
              <a:t>: The GET-D system shall produce real-time PNG imagery files for visual inspection of output data files</a:t>
            </a:r>
          </a:p>
          <a:p>
            <a:pPr lvl="1"/>
            <a:r>
              <a:rPr lang="en-US" dirty="0"/>
              <a:t>PNG files will be produced by the </a:t>
            </a:r>
            <a:r>
              <a:rPr lang="en-US" dirty="0" smtClean="0"/>
              <a:t>Product Output Processor Unit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5.5: </a:t>
            </a:r>
            <a:r>
              <a:rPr lang="en-US" dirty="0" smtClean="0"/>
              <a:t>The GET-D system shall be capable of monitoring product distribution status to ensure that the data/products are successfully available for transfer to the user community</a:t>
            </a:r>
          </a:p>
          <a:p>
            <a:pPr lvl="1"/>
            <a:r>
              <a:rPr lang="en-US" dirty="0" smtClean="0"/>
              <a:t>A product status file will be produced for each operational run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GET_D-R 5.6: </a:t>
            </a:r>
            <a:r>
              <a:rPr lang="en-US" dirty="0" smtClean="0"/>
              <a:t>The GET-D system shall generate log files for every run. </a:t>
            </a:r>
          </a:p>
          <a:p>
            <a:pPr lvl="1"/>
            <a:r>
              <a:rPr lang="en-US" dirty="0" smtClean="0"/>
              <a:t>Needed to ensure the run was completed successfully.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5.0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5.0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5.6.1</a:t>
            </a:r>
            <a:r>
              <a:rPr lang="en-US" dirty="0" smtClean="0"/>
              <a:t>: </a:t>
            </a:r>
            <a:r>
              <a:rPr lang="en-US" dirty="0"/>
              <a:t>Each log file shall include all runtime error messages</a:t>
            </a:r>
          </a:p>
          <a:p>
            <a:pPr lvl="1"/>
            <a:r>
              <a:rPr lang="en-US" dirty="0"/>
              <a:t>Error messages will include system messages and error conditions written by the </a:t>
            </a:r>
            <a:r>
              <a:rPr lang="en-US" dirty="0" smtClean="0"/>
              <a:t>code</a:t>
            </a:r>
          </a:p>
          <a:p>
            <a:pPr lvl="1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5.6.2: </a:t>
            </a:r>
            <a:r>
              <a:rPr lang="en-US" dirty="0"/>
              <a:t>The log file shall indicate whether or not the run was completed without error</a:t>
            </a:r>
          </a:p>
          <a:p>
            <a:pPr lvl="1"/>
            <a:r>
              <a:rPr lang="en-US" dirty="0"/>
              <a:t>Code will write this message. This indication will be the last message in the file, so that operators can find it easily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6: The GET-D developers shall produce a fully functional pre-operational system in the STAR Development Environment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an OSPO need for a fully functional system ready for integration and system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6.0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6.1: </a:t>
            </a:r>
            <a:r>
              <a:rPr lang="en-US" dirty="0"/>
              <a:t>The Development Environment shall host the pre-operational system</a:t>
            </a:r>
          </a:p>
          <a:p>
            <a:pPr lvl="1"/>
            <a:r>
              <a:rPr lang="en-US" dirty="0"/>
              <a:t>Pre-operational system is to be developed in this </a:t>
            </a:r>
            <a:r>
              <a:rPr lang="en-US" dirty="0" smtClean="0"/>
              <a:t>environment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6.1.1: </a:t>
            </a:r>
            <a:r>
              <a:rPr lang="en-US" dirty="0" smtClean="0"/>
              <a:t>The Development Environment shall include C, </a:t>
            </a:r>
            <a:r>
              <a:rPr lang="en-US" dirty="0" err="1" smtClean="0"/>
              <a:t>gcc</a:t>
            </a:r>
            <a:r>
              <a:rPr lang="en-US" dirty="0" smtClean="0"/>
              <a:t>, and </a:t>
            </a:r>
            <a:r>
              <a:rPr lang="en-US" dirty="0" err="1" smtClean="0"/>
              <a:t>gfortran</a:t>
            </a:r>
            <a:r>
              <a:rPr lang="en-US" dirty="0" smtClean="0"/>
              <a:t> compilers</a:t>
            </a:r>
          </a:p>
          <a:p>
            <a:pPr lvl="1"/>
            <a:r>
              <a:rPr lang="en-US" dirty="0" smtClean="0"/>
              <a:t>Needed for the code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305800" cy="563562"/>
          </a:xfrm>
        </p:spPr>
        <p:txBody>
          <a:bodyPr>
            <a:noAutofit/>
          </a:bodyPr>
          <a:lstStyle/>
          <a:p>
            <a:r>
              <a:rPr lang="en-US" sz="4000" dirty="0" smtClean="0"/>
              <a:t>Integrated Product Team (IPT)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91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IPT Lead: Xiwu (Jerry) Zhan (STAR)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IPT Backup Lead: </a:t>
            </a:r>
            <a:r>
              <a:rPr lang="en-US" dirty="0" err="1" smtClean="0"/>
              <a:t>Hanjun</a:t>
            </a:r>
            <a:r>
              <a:rPr lang="en-US" dirty="0" smtClean="0"/>
              <a:t> Ding (OSPO)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NESDIS Team: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STAR: </a:t>
            </a:r>
            <a:r>
              <a:rPr lang="en-US" sz="2600" dirty="0" smtClean="0"/>
              <a:t>Chris Hain, Li Fang, </a:t>
            </a:r>
            <a:r>
              <a:rPr lang="en-US" sz="2600" dirty="0" err="1" smtClean="0"/>
              <a:t>Zhengpeng</a:t>
            </a:r>
            <a:r>
              <a:rPr lang="en-US" sz="2600" dirty="0" smtClean="0"/>
              <a:t> Li , </a:t>
            </a:r>
            <a:r>
              <a:rPr lang="en-US" sz="2600" dirty="0" err="1" smtClean="0"/>
              <a:t>Priyanka</a:t>
            </a:r>
            <a:r>
              <a:rPr lang="en-US" sz="2600" dirty="0" smtClean="0"/>
              <a:t> Roy, </a:t>
            </a:r>
            <a:r>
              <a:rPr lang="en-US" sz="2600" dirty="0" err="1" smtClean="0"/>
              <a:t>Istvan</a:t>
            </a:r>
            <a:r>
              <a:rPr lang="en-US" sz="2600" dirty="0" smtClean="0"/>
              <a:t> Laszlo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OSPO: </a:t>
            </a:r>
            <a:r>
              <a:rPr lang="en-US" sz="2600" dirty="0" err="1" smtClean="0"/>
              <a:t>Hanjun</a:t>
            </a:r>
            <a:r>
              <a:rPr lang="en-US" sz="2600" dirty="0" smtClean="0"/>
              <a:t> Ding, </a:t>
            </a:r>
            <a:r>
              <a:rPr lang="en-US" sz="2600" dirty="0" err="1" smtClean="0"/>
              <a:t>Zhaohui</a:t>
            </a:r>
            <a:r>
              <a:rPr lang="en-US" sz="2600" dirty="0" smtClean="0"/>
              <a:t> Cheng, Ricky Irving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OSGS: </a:t>
            </a:r>
            <a:r>
              <a:rPr lang="en-US" sz="2600" dirty="0" smtClean="0"/>
              <a:t>Tom Schott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Data Center: </a:t>
            </a:r>
            <a:r>
              <a:rPr lang="en-US" sz="2600" dirty="0" smtClean="0"/>
              <a:t>Phil Jones (NCEI)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Others</a:t>
            </a:r>
            <a:r>
              <a:rPr lang="en-US" sz="1800" dirty="0" smtClean="0"/>
              <a:t>: </a:t>
            </a:r>
            <a:r>
              <a:rPr lang="en-US" sz="2600" dirty="0" err="1" smtClean="0"/>
              <a:t>Venkata</a:t>
            </a:r>
            <a:r>
              <a:rPr lang="en-US" sz="2600" dirty="0" smtClean="0"/>
              <a:t> </a:t>
            </a:r>
            <a:r>
              <a:rPr lang="en-US" sz="2600" dirty="0" err="1" smtClean="0"/>
              <a:t>Rao</a:t>
            </a:r>
            <a:r>
              <a:rPr lang="en-US" sz="2600" dirty="0" smtClean="0"/>
              <a:t> Anne (SGT)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User Team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Lead: </a:t>
            </a:r>
            <a:r>
              <a:rPr lang="en-US" sz="2600" dirty="0" smtClean="0"/>
              <a:t>Mike Ek (NCEP-EMC)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Others:  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2600" dirty="0" smtClean="0"/>
              <a:t>NCEP-EMC: </a:t>
            </a:r>
            <a:r>
              <a:rPr lang="en-US" sz="2600" dirty="0" err="1" smtClean="0"/>
              <a:t>Youlong</a:t>
            </a:r>
            <a:r>
              <a:rPr lang="en-US" sz="2600" dirty="0" smtClean="0"/>
              <a:t> Xia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2600" dirty="0" smtClean="0"/>
              <a:t>NCEP-CPC: </a:t>
            </a:r>
            <a:r>
              <a:rPr lang="en-US" sz="2600" dirty="0" err="1" smtClean="0"/>
              <a:t>Kingtze</a:t>
            </a:r>
            <a:r>
              <a:rPr lang="en-US" sz="2600" dirty="0" smtClean="0"/>
              <a:t> Mo, Jin Huang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2600" dirty="0" smtClean="0"/>
              <a:t>NDMC-UNL: Brian </a:t>
            </a:r>
            <a:r>
              <a:rPr lang="en-US" sz="2600" dirty="0" err="1" smtClean="0"/>
              <a:t>Wardlow</a:t>
            </a:r>
            <a:r>
              <a:rPr lang="en-US" sz="2600" dirty="0" smtClean="0"/>
              <a:t>, Mark Svoboda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2600" dirty="0" smtClean="0"/>
              <a:t>USDA: Martha Anderson (ARS), </a:t>
            </a:r>
            <a:r>
              <a:rPr lang="en-US" sz="2600" dirty="0" err="1" smtClean="0"/>
              <a:t>Zhengwei</a:t>
            </a:r>
            <a:r>
              <a:rPr lang="en-US" sz="2600" dirty="0" smtClean="0"/>
              <a:t> Yang (NASS), Curt Reynolds (FAS)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Oversight Panel (OP) lead: </a:t>
            </a:r>
            <a:r>
              <a:rPr lang="en-US" sz="2900" dirty="0" smtClean="0"/>
              <a:t>Land POP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/>
              <a:t> </a:t>
            </a:r>
            <a:r>
              <a:rPr lang="en-US" dirty="0" smtClean="0"/>
              <a:t>Other OPs involved: </a:t>
            </a:r>
            <a:r>
              <a:rPr lang="en-US" sz="2900" dirty="0" smtClean="0"/>
              <a:t>ERBPOP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6.0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6.1.2: </a:t>
            </a:r>
            <a:r>
              <a:rPr lang="en-US" dirty="0"/>
              <a:t>The Development Environment shall have 4 GB of memory</a:t>
            </a:r>
          </a:p>
          <a:p>
            <a:pPr lvl="1"/>
            <a:r>
              <a:rPr lang="en-US" dirty="0"/>
              <a:t>Memory capacity requirement is based on experience with the GET-D R&amp;D </a:t>
            </a:r>
            <a:r>
              <a:rPr lang="en-US" dirty="0" smtClean="0"/>
              <a:t>code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6.1.3:</a:t>
            </a:r>
            <a:r>
              <a:rPr lang="en-US" dirty="0" smtClean="0"/>
              <a:t> The Development Environment shall have 1 TB of data storage</a:t>
            </a:r>
          </a:p>
          <a:p>
            <a:pPr lvl="1"/>
            <a:r>
              <a:rPr lang="en-US" dirty="0" smtClean="0"/>
              <a:t>Data storage capacity requirement is based on experience with the GET-D R&amp;D code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6.0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6.1.4: </a:t>
            </a:r>
            <a:r>
              <a:rPr lang="en-US" dirty="0"/>
              <a:t>The Development Environment shall include C, MATLAB, and HDF 4.2 libraries</a:t>
            </a:r>
          </a:p>
          <a:p>
            <a:pPr lvl="1"/>
            <a:r>
              <a:rPr lang="en-US" dirty="0"/>
              <a:t>Needed for running the </a:t>
            </a:r>
            <a:r>
              <a:rPr lang="en-US" dirty="0" smtClean="0"/>
              <a:t>code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6.1.5: </a:t>
            </a:r>
            <a:r>
              <a:rPr lang="en-US" dirty="0" smtClean="0"/>
              <a:t>The Development Environment shall include Perl, IDL, bash shell, and C shell</a:t>
            </a:r>
          </a:p>
          <a:p>
            <a:pPr lvl="1"/>
            <a:r>
              <a:rPr lang="en-US" dirty="0" smtClean="0"/>
              <a:t>Needed for running the code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6.0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GET_D-R 6.2: </a:t>
            </a:r>
            <a:r>
              <a:rPr lang="en-US" dirty="0" smtClean="0"/>
              <a:t>The Development Environment shall be capable of hosting unit tests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6.2.1: </a:t>
            </a:r>
            <a:r>
              <a:rPr lang="en-US" dirty="0"/>
              <a:t>The Development Environment shall have a link to SATEPSANONE server</a:t>
            </a:r>
          </a:p>
          <a:p>
            <a:pPr lvl="1"/>
            <a:r>
              <a:rPr lang="en-US" dirty="0"/>
              <a:t>Needed for ingest </a:t>
            </a:r>
            <a:r>
              <a:rPr lang="en-US" dirty="0" smtClean="0"/>
              <a:t>of GSIP data.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6.0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6.2.3: </a:t>
            </a:r>
            <a:r>
              <a:rPr lang="en-US" dirty="0"/>
              <a:t>The pre-operational system shall include all processing code and ancillary files needed to conduct unit tests</a:t>
            </a:r>
          </a:p>
          <a:p>
            <a:pPr lvl="1"/>
            <a:r>
              <a:rPr lang="en-US" dirty="0"/>
              <a:t>Complete unit test of each stage of the pre-operational system is expected before delivery to </a:t>
            </a:r>
            <a:r>
              <a:rPr lang="en-US" dirty="0" smtClean="0"/>
              <a:t>OSPO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6.2.4: </a:t>
            </a:r>
            <a:r>
              <a:rPr lang="en-US" dirty="0" smtClean="0"/>
              <a:t>The pre-operational system shall include all input test data needed to conduct unit tests</a:t>
            </a:r>
          </a:p>
          <a:p>
            <a:pPr lvl="1"/>
            <a:r>
              <a:rPr lang="en-US" dirty="0" smtClean="0"/>
              <a:t>Complete unit test of each stage of the pre-operational system is expected before delivery to OSPO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</a:t>
            </a:r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7: The GET-D pre-operational system shall be transitioned from the STAR Development Environment to the OSPO Test Environment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an OSPO need for a fully functional system in its Test Environment.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7.0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7.1: </a:t>
            </a:r>
            <a:r>
              <a:rPr lang="en-US" dirty="0"/>
              <a:t>The pre-operational system shall include all processing code and ancillary files needed to reproduce the unit tests</a:t>
            </a:r>
          </a:p>
          <a:p>
            <a:pPr lvl="1"/>
            <a:r>
              <a:rPr lang="en-US" dirty="0"/>
              <a:t>For system testing. A complete system test of the integrated pre-operational system is expected before delivery to OSPO Test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7.0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7.2: </a:t>
            </a:r>
            <a:r>
              <a:rPr lang="en-US" dirty="0"/>
              <a:t>The pre-operational system shall include all input test data needed to reproduce the unit tests</a:t>
            </a:r>
          </a:p>
          <a:p>
            <a:pPr lvl="1"/>
            <a:r>
              <a:rPr lang="en-US" dirty="0"/>
              <a:t>Complete system test of the pre-operational system is </a:t>
            </a:r>
            <a:r>
              <a:rPr lang="en-US" dirty="0" smtClean="0"/>
              <a:t>expected</a:t>
            </a:r>
          </a:p>
          <a:p>
            <a:pPr lvl="1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7.3: </a:t>
            </a:r>
            <a:r>
              <a:rPr lang="en-US" dirty="0"/>
              <a:t>The pre-operational system shall include all intermediate files produced by the unit tests</a:t>
            </a:r>
          </a:p>
          <a:p>
            <a:pPr lvl="1"/>
            <a:r>
              <a:rPr lang="en-US" dirty="0"/>
              <a:t>Complete system test of the pre-operational system is expected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7.0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7.4: </a:t>
            </a:r>
            <a:r>
              <a:rPr lang="en-US" dirty="0"/>
              <a:t>The integrated pre-operational system shall include all output data produced by the unit tests</a:t>
            </a:r>
          </a:p>
          <a:p>
            <a:pPr lvl="1"/>
            <a:r>
              <a:rPr lang="en-US" dirty="0"/>
              <a:t>Needed by OSPO to verify the system tests in its Test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7.0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7.5: </a:t>
            </a:r>
            <a:r>
              <a:rPr lang="en-US" dirty="0"/>
              <a:t>The GET-D development team shall set up an internal FTP site for transferring the pre-operational system to OSPO as a tar file on a STAR server that is accessible to </a:t>
            </a:r>
            <a:r>
              <a:rPr lang="en-US" dirty="0" smtClean="0"/>
              <a:t>OSPO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7.5.1: </a:t>
            </a:r>
            <a:r>
              <a:rPr lang="en-US" dirty="0"/>
              <a:t>The GET-D development team shall ensure that the OSPO PAL has the information needed to acquire the pre-operational</a:t>
            </a:r>
            <a:r>
              <a:rPr lang="pt-BR" dirty="0"/>
              <a:t> system as a tar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8: The GET-D developers shall specify IT resource needs for operations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OSPO IT Capacity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563562"/>
          </a:xfrm>
        </p:spPr>
        <p:txBody>
          <a:bodyPr>
            <a:noAutofit/>
          </a:bodyPr>
          <a:lstStyle/>
          <a:p>
            <a:r>
              <a:rPr lang="en-US" sz="4000" dirty="0" smtClean="0"/>
              <a:t>Background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700" dirty="0" smtClean="0"/>
              <a:t>Importance: </a:t>
            </a:r>
          </a:p>
          <a:p>
            <a:pPr lvl="1">
              <a:spcAft>
                <a:spcPts val="1200"/>
              </a:spcAft>
            </a:pPr>
            <a:r>
              <a:rPr lang="en-US" sz="2300" dirty="0" err="1" smtClean="0"/>
              <a:t>Evapotranspiration</a:t>
            </a:r>
            <a:r>
              <a:rPr lang="en-US" sz="2300" dirty="0" smtClean="0"/>
              <a:t> (ET) for EMC model validation</a:t>
            </a:r>
          </a:p>
          <a:p>
            <a:pPr lvl="1">
              <a:spcAft>
                <a:spcPts val="1200"/>
              </a:spcAft>
            </a:pPr>
            <a:r>
              <a:rPr lang="en-US" sz="2300" dirty="0" smtClean="0"/>
              <a:t>Drought for food and water security and world crop market assessment.</a:t>
            </a:r>
          </a:p>
          <a:p>
            <a:pPr>
              <a:spcAft>
                <a:spcPts val="1200"/>
              </a:spcAft>
            </a:pPr>
            <a:r>
              <a:rPr lang="en-US" sz="2700" dirty="0" smtClean="0"/>
              <a:t>Uniqueness: </a:t>
            </a:r>
          </a:p>
          <a:p>
            <a:pPr lvl="1">
              <a:spcAft>
                <a:spcPts val="1200"/>
              </a:spcAft>
            </a:pPr>
            <a:r>
              <a:rPr lang="en-US" sz="2300" dirty="0" smtClean="0"/>
              <a:t>No ET or drought products based on satellite thermal infrared observations</a:t>
            </a:r>
          </a:p>
          <a:p>
            <a:pPr>
              <a:spcAft>
                <a:spcPts val="1200"/>
              </a:spcAft>
            </a:pPr>
            <a:r>
              <a:rPr lang="en-US" sz="2700" dirty="0" smtClean="0"/>
              <a:t>User request:</a:t>
            </a:r>
          </a:p>
          <a:p>
            <a:pPr lvl="1">
              <a:spcAft>
                <a:spcPts val="1200"/>
              </a:spcAft>
            </a:pPr>
            <a:r>
              <a:rPr lang="en-US" sz="2300" dirty="0" smtClean="0"/>
              <a:t>NCEP filed a request for ET and drought from thermal infrared sensing of satellites such as GOES</a:t>
            </a:r>
          </a:p>
          <a:p>
            <a:pPr lvl="1">
              <a:spcAft>
                <a:spcPts val="1200"/>
              </a:spcAft>
            </a:pPr>
            <a:r>
              <a:rPr lang="en-US" sz="2300" dirty="0" smtClean="0"/>
              <a:t>A GIMPAP project proved ALEXI model using GOES data could provide the data products users requested</a:t>
            </a:r>
            <a:endParaRPr lang="en-US" sz="2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8.0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8.1: </a:t>
            </a:r>
            <a:r>
              <a:rPr lang="en-US" dirty="0"/>
              <a:t>The GET-D system shall be able to process data using 1 TB of data </a:t>
            </a:r>
            <a:r>
              <a:rPr lang="en-US" dirty="0" smtClean="0"/>
              <a:t>storage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8.2: </a:t>
            </a:r>
            <a:r>
              <a:rPr lang="en-US" dirty="0"/>
              <a:t>The GET-D system shall be able to process data using 4 GB of </a:t>
            </a:r>
            <a:r>
              <a:rPr lang="en-US" dirty="0" smtClean="0"/>
              <a:t>RAM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8.3: </a:t>
            </a:r>
            <a:r>
              <a:rPr lang="en-US" dirty="0" smtClean="0"/>
              <a:t>The GET-D system shall be able to operate on </a:t>
            </a:r>
            <a:r>
              <a:rPr lang="en-US" dirty="0" err="1" smtClean="0"/>
              <a:t>VMWare</a:t>
            </a:r>
            <a:r>
              <a:rPr lang="en-US" dirty="0" smtClean="0"/>
              <a:t> Linux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</a:t>
            </a:r>
            <a:r>
              <a:rPr lang="en-US" dirty="0" smtClean="0"/>
              <a:t>8.0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8.4: </a:t>
            </a:r>
            <a:r>
              <a:rPr lang="en-US" dirty="0" smtClean="0"/>
              <a:t>The GET-D system shall be able to process using C, </a:t>
            </a:r>
            <a:r>
              <a:rPr lang="en-US" dirty="0" err="1" smtClean="0"/>
              <a:t>gcc</a:t>
            </a:r>
            <a:r>
              <a:rPr lang="en-US" dirty="0" smtClean="0"/>
              <a:t>, g95 and </a:t>
            </a:r>
            <a:r>
              <a:rPr lang="en-US" dirty="0" err="1" smtClean="0"/>
              <a:t>gfortran</a:t>
            </a:r>
            <a:r>
              <a:rPr lang="en-US" dirty="0" smtClean="0"/>
              <a:t> compilers</a:t>
            </a:r>
          </a:p>
          <a:p>
            <a:pPr lvl="1"/>
            <a:r>
              <a:rPr lang="en-US" dirty="0" smtClean="0"/>
              <a:t>Needed for the code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8.5: </a:t>
            </a:r>
            <a:r>
              <a:rPr lang="en-US" dirty="0" smtClean="0"/>
              <a:t>The GET-D system shall be able to process using C, MATLAB, and HDF 4.2 libraries</a:t>
            </a:r>
          </a:p>
          <a:p>
            <a:pPr lvl="1"/>
            <a:r>
              <a:rPr lang="en-US" dirty="0" smtClean="0"/>
              <a:t>Needed for running the code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</a:t>
            </a:r>
            <a:r>
              <a:rPr lang="en-US" dirty="0" smtClean="0"/>
              <a:t>8.0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8.6: </a:t>
            </a:r>
            <a:r>
              <a:rPr lang="en-US" dirty="0" smtClean="0"/>
              <a:t>The GET-D system shall be able to process using Perl, IDL, bash shell, and C shell</a:t>
            </a:r>
          </a:p>
          <a:p>
            <a:pPr lvl="1"/>
            <a:r>
              <a:rPr lang="en-US" dirty="0" smtClean="0"/>
              <a:t>Needed for running the code</a:t>
            </a:r>
          </a:p>
          <a:p>
            <a:pPr lvl="0"/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8.7: </a:t>
            </a:r>
            <a:r>
              <a:rPr lang="en-US" dirty="0" smtClean="0"/>
              <a:t>The GET-D system shall be able to process using GRADS</a:t>
            </a:r>
          </a:p>
          <a:p>
            <a:pPr lvl="1"/>
            <a:r>
              <a:rPr lang="en-US" dirty="0" smtClean="0"/>
              <a:t>Needed for </a:t>
            </a:r>
            <a:r>
              <a:rPr lang="en-US" dirty="0" err="1" smtClean="0"/>
              <a:t>postprocessing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9: The GET-D </a:t>
            </a:r>
            <a:r>
              <a:rPr lang="en-US" b="1" dirty="0" smtClean="0">
                <a:solidFill>
                  <a:srgbClr val="6600CC"/>
                </a:solidFill>
              </a:rPr>
              <a:t>pre-operational system shall be </a:t>
            </a:r>
            <a:r>
              <a:rPr lang="en-US" b="1" dirty="0">
                <a:solidFill>
                  <a:srgbClr val="6600CC"/>
                </a:solidFill>
              </a:rPr>
              <a:t>delivered to OSPO for integration into their operational </a:t>
            </a:r>
            <a:r>
              <a:rPr lang="en-US" b="1" dirty="0" smtClean="0">
                <a:solidFill>
                  <a:srgbClr val="6600CC"/>
                </a:solidFill>
              </a:rPr>
              <a:t>system as a Delivered Algorithm Package (DAP). </a:t>
            </a:r>
            <a:endParaRPr lang="en-US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The DAP shall contain </a:t>
            </a:r>
            <a:r>
              <a:rPr lang="en-US" dirty="0" smtClean="0"/>
              <a:t>science </a:t>
            </a:r>
            <a:r>
              <a:rPr lang="en-US" dirty="0"/>
              <a:t>algorithm source code, including make files and scripts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9.2: </a:t>
            </a:r>
            <a:r>
              <a:rPr lang="en-US" dirty="0" smtClean="0"/>
              <a:t>The DAP shall contain test plans, test description, test procedures, and detailed performance testing results.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9.3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The DAP shall contain </a:t>
            </a:r>
            <a:r>
              <a:rPr lang="en-US" dirty="0" smtClean="0"/>
              <a:t>test </a:t>
            </a:r>
            <a:r>
              <a:rPr lang="en-US" dirty="0"/>
              <a:t>input data, temporary files, and expected output data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9.4: </a:t>
            </a:r>
            <a:r>
              <a:rPr lang="en-US" dirty="0" smtClean="0"/>
              <a:t>The DAP shall contain coefficient files and/or look-up tables.</a:t>
            </a:r>
          </a:p>
          <a:p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9.5: </a:t>
            </a:r>
            <a:r>
              <a:rPr lang="en-US" dirty="0" smtClean="0"/>
              <a:t>The DAP shall contain quality monitoring information (quality flags, quality flag values).</a:t>
            </a:r>
          </a:p>
          <a:p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Requirement 9.0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GET_D_R 9.6: </a:t>
            </a:r>
            <a:r>
              <a:rPr lang="en-US" dirty="0" smtClean="0"/>
              <a:t>The DAP shall contain product file specifications -- layout, content, and size.</a:t>
            </a:r>
          </a:p>
          <a:p>
            <a:pPr lvl="0"/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GET_D_R 9.7:</a:t>
            </a:r>
            <a:r>
              <a:rPr lang="en-US" b="1" dirty="0" smtClean="0"/>
              <a:t> </a:t>
            </a:r>
            <a:r>
              <a:rPr lang="en-US" dirty="0" smtClean="0"/>
              <a:t>The DAP shall contain data flow diagrams.</a:t>
            </a:r>
          </a:p>
          <a:p>
            <a:pPr lvl="0"/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GET_D_R 9.8:</a:t>
            </a:r>
            <a:r>
              <a:rPr lang="en-US" b="1" dirty="0" smtClean="0"/>
              <a:t> </a:t>
            </a:r>
            <a:r>
              <a:rPr lang="en-US" dirty="0" smtClean="0"/>
              <a:t>The DAP shall contain list of exit codes and their associated messages.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9.9</a:t>
            </a:r>
            <a:r>
              <a:rPr lang="en-US" dirty="0" smtClean="0"/>
              <a:t>: The DAP shall contain list of expected compiler warnings.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9.10</a:t>
            </a:r>
            <a:r>
              <a:rPr lang="en-US" dirty="0" smtClean="0"/>
              <a:t>: The DAP shall contain estimates of resources required for execution.</a:t>
            </a:r>
          </a:p>
          <a:p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9.11</a:t>
            </a:r>
            <a:r>
              <a:rPr lang="en-US" dirty="0" smtClean="0"/>
              <a:t>: The DAP shall contain Algorithm Theoretical Basis Documents (ATBDs) or reference to where the ATBDs can be obtained.</a:t>
            </a:r>
          </a:p>
          <a:p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9.12: </a:t>
            </a:r>
            <a:r>
              <a:rPr lang="en-US" dirty="0"/>
              <a:t>The DAP shall contain Delivery Memo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9.12.1</a:t>
            </a:r>
            <a:r>
              <a:rPr lang="en-US" dirty="0" smtClean="0"/>
              <a:t>: The delivery memo shall include the point(s) of contact for questions specific to the algorithm (include name, telephone, and e-mail address). At a minimum, include algorithm developer and PAL.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9.12.2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The delivery memo shall include the list of delivery </a:t>
            </a:r>
            <a:r>
              <a:rPr lang="en-US" dirty="0" smtClean="0"/>
              <a:t>contents.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9.12.3: </a:t>
            </a:r>
            <a:r>
              <a:rPr lang="en-US" dirty="0" smtClean="0"/>
              <a:t>The delivery memo shall include the purpose of the delivery (e.g. an initial release, modification).</a:t>
            </a:r>
          </a:p>
          <a:p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9.12.4: </a:t>
            </a:r>
            <a:r>
              <a:rPr lang="en-US" dirty="0" smtClean="0"/>
              <a:t>The delivery memo shall include the description of significant changed from previous version, if any.</a:t>
            </a:r>
          </a:p>
          <a:p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685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Objectives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/>
              <a:t>ET and drought maps generated from the Atmosphere-Land Exchange Inversion model (ALEXI) for NCEP/NIDIS/USDA users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The products are generated from the brightness temperature (BT) of the GOES East and West Imagers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Coverage and resolution: North America at a spatial resolution of 8 km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ET product: Daily, over clear-sky pixels 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Drought product:  2, 4, 8, 12-week composites updated daily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Output format: GRIB2, </a:t>
            </a:r>
            <a:r>
              <a:rPr lang="en-US" sz="2600" dirty="0" err="1" smtClean="0"/>
              <a:t>NetCDF</a:t>
            </a:r>
            <a:r>
              <a:rPr lang="en-US" sz="2600" dirty="0" smtClean="0"/>
              <a:t> and PNG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9.12.5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The delivery memo shall include the description of problem(s) resolved, if any, and method of resolution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9.12.6: </a:t>
            </a:r>
            <a:r>
              <a:rPr lang="en-US" dirty="0" smtClean="0"/>
              <a:t>The delivery memo shall include the list of documents updated/added/superseded, if any.</a:t>
            </a:r>
          </a:p>
          <a:p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9.12.7: </a:t>
            </a:r>
            <a:r>
              <a:rPr lang="en-US" dirty="0" smtClean="0"/>
              <a:t>The delivery memo shall include the list of known remaining defects.</a:t>
            </a:r>
          </a:p>
          <a:p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9.13: </a:t>
            </a:r>
            <a:r>
              <a:rPr lang="en-US" dirty="0"/>
              <a:t>The DAP shall contain README text file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9.13.1</a:t>
            </a:r>
            <a:r>
              <a:rPr lang="en-US" dirty="0" smtClean="0"/>
              <a:t>: The README text shall include the DAP version number.</a:t>
            </a:r>
          </a:p>
          <a:p>
            <a:endParaRPr lang="en-US" dirty="0" smtClean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9.13.2</a:t>
            </a:r>
            <a:r>
              <a:rPr lang="en-US" dirty="0" smtClean="0"/>
              <a:t>: The README text shall include the location of all required DAP contents.</a:t>
            </a:r>
          </a:p>
          <a:p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9.0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9.13.3</a:t>
            </a:r>
            <a:r>
              <a:rPr lang="en-US" dirty="0"/>
              <a:t>: The README text shall include the target configuration for setup (directories and files after setup scripts have been executed). This is understood to be a list of where everything is located once the DAP has been unpacked.  </a:t>
            </a:r>
            <a:endParaRPr lang="en-US" dirty="0" smtClean="0"/>
          </a:p>
          <a:p>
            <a:pPr lvl="0"/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GET_D-R 9.13.4</a:t>
            </a:r>
            <a:r>
              <a:rPr lang="en-US" dirty="0" smtClean="0"/>
              <a:t>: The README text shall include the other pertinent information as judged by the algorithm developer(s) (compiler settings, etc.)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10: STAR shall deliver GET-D SPSRB documents to OSPO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This basic requirement is traced to an OSPO need for documentation to support operations, maintenance, and distribution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10.1: </a:t>
            </a:r>
            <a:r>
              <a:rPr lang="en-US" dirty="0"/>
              <a:t>The GET-D document package shall include an Algorithm Theoretical Basis Document (ATBD).</a:t>
            </a:r>
          </a:p>
          <a:p>
            <a:pPr lvl="1"/>
            <a:r>
              <a:rPr lang="en-US" dirty="0"/>
              <a:t>The ATBD will follow SPSRB Version 2 document standards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10.0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10.2</a:t>
            </a:r>
            <a:r>
              <a:rPr lang="en-US" dirty="0"/>
              <a:t>: The GET-D document package shall include a System Maintenance Manual (SMM).</a:t>
            </a:r>
          </a:p>
          <a:p>
            <a:pPr lvl="1"/>
            <a:r>
              <a:rPr lang="en-US" dirty="0"/>
              <a:t>The SMM will follow SPSRB Version 2 document </a:t>
            </a:r>
            <a:r>
              <a:rPr lang="en-US" dirty="0" smtClean="0"/>
              <a:t>standards</a:t>
            </a:r>
          </a:p>
          <a:p>
            <a:pPr lvl="1"/>
            <a:endParaRPr lang="en-US" dirty="0"/>
          </a:p>
          <a:p>
            <a:pPr lvl="0"/>
            <a:r>
              <a:rPr lang="en-US" dirty="0" smtClean="0">
                <a:solidFill>
                  <a:srgbClr val="C00000"/>
                </a:solidFill>
              </a:rPr>
              <a:t>GET_D-R </a:t>
            </a:r>
            <a:r>
              <a:rPr lang="en-US" dirty="0">
                <a:solidFill>
                  <a:srgbClr val="C00000"/>
                </a:solidFill>
              </a:rPr>
              <a:t>10.3: </a:t>
            </a:r>
            <a:r>
              <a:rPr lang="en-US" dirty="0"/>
              <a:t>The GET-D document package shall include a External Users Manual (EUM).</a:t>
            </a:r>
          </a:p>
          <a:p>
            <a:pPr lvl="1"/>
            <a:r>
              <a:rPr lang="en-US" dirty="0"/>
              <a:t>The EUM will follow SPSRB Version 2 document standards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Requirement 11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6600CC"/>
                </a:solidFill>
              </a:rPr>
              <a:t>GET_D-R </a:t>
            </a:r>
            <a:r>
              <a:rPr lang="en-US" b="1" dirty="0">
                <a:solidFill>
                  <a:srgbClr val="6600CC"/>
                </a:solidFill>
              </a:rPr>
              <a:t>11: The GET-D system shall comply with OSPO Code Review Security check lists</a:t>
            </a:r>
          </a:p>
          <a:p>
            <a:pPr lvl="1"/>
            <a:r>
              <a:rPr lang="en-US" b="1" dirty="0">
                <a:solidFill>
                  <a:srgbClr val="6600CC"/>
                </a:solidFill>
              </a:rPr>
              <a:t>Driver: OSPO code standards and OSPO security requirements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Requirement 11.0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3000" dirty="0" smtClean="0">
                <a:solidFill>
                  <a:srgbClr val="C00000"/>
                </a:solidFill>
              </a:rPr>
              <a:t>GET_D-R </a:t>
            </a:r>
            <a:r>
              <a:rPr lang="en-US" sz="3000" dirty="0">
                <a:solidFill>
                  <a:srgbClr val="C00000"/>
                </a:solidFill>
              </a:rPr>
              <a:t>11.1</a:t>
            </a:r>
            <a:r>
              <a:rPr lang="en-US" sz="3000" dirty="0"/>
              <a:t>: The GET-D system shall comply with OSPO data integrity check list</a:t>
            </a:r>
            <a:r>
              <a:rPr lang="en-US" sz="3000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sz="3000" dirty="0" smtClean="0">
                <a:solidFill>
                  <a:srgbClr val="C00000"/>
                </a:solidFill>
              </a:rPr>
              <a:t>GET_D-R </a:t>
            </a:r>
            <a:r>
              <a:rPr lang="en-US" sz="3000" dirty="0">
                <a:solidFill>
                  <a:srgbClr val="C00000"/>
                </a:solidFill>
              </a:rPr>
              <a:t>11.2:</a:t>
            </a:r>
            <a:r>
              <a:rPr lang="en-US" sz="3000" dirty="0"/>
              <a:t> The GET-D system shall comply with OSPO development security check list</a:t>
            </a:r>
          </a:p>
          <a:p>
            <a:pPr lvl="1"/>
            <a:r>
              <a:rPr lang="en-US" sz="2600" dirty="0"/>
              <a:t>OSPO development security check list is part of the OSPO Code Review Security check </a:t>
            </a:r>
            <a:r>
              <a:rPr lang="en-US" sz="2600" dirty="0" smtClean="0"/>
              <a:t>lists</a:t>
            </a:r>
          </a:p>
          <a:p>
            <a:pPr lvl="1"/>
            <a:endParaRPr lang="en-US" sz="2600" dirty="0"/>
          </a:p>
          <a:p>
            <a:pPr lvl="0"/>
            <a:r>
              <a:rPr lang="en-US" sz="3000" dirty="0" smtClean="0">
                <a:solidFill>
                  <a:srgbClr val="C00000"/>
                </a:solidFill>
              </a:rPr>
              <a:t>GET_D-R 11.3:</a:t>
            </a:r>
            <a:r>
              <a:rPr lang="en-US" sz="3000" dirty="0" smtClean="0"/>
              <a:t>The GET-D system shall comply with OSPO code check list.</a:t>
            </a:r>
            <a:r>
              <a:rPr lang="en-US" sz="3000" dirty="0"/>
              <a:t> </a:t>
            </a:r>
          </a:p>
          <a:p>
            <a:pPr lvl="1"/>
            <a:r>
              <a:rPr lang="en-US" dirty="0"/>
              <a:t>OSPO code check list is part of the OSPO Code Review Security check lists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GET-D System Requirements –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The GET-D System Requirements have been established.</a:t>
            </a:r>
          </a:p>
          <a:p>
            <a:pPr>
              <a:lnSpc>
                <a:spcPct val="90000"/>
              </a:lnSpc>
              <a:buFont typeface="Symbol" pitchFamily="18" charset="2"/>
              <a:buNone/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Requirements have been documented in the Requirements Allocation Document (RAD).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Requirements are traceable to drivers (customer needs or expectations) and other requirements.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Updated requirement has been reviewed.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t">
              <a:tabLst>
                <a:tab pos="8002588" algn="r"/>
              </a:tabLst>
            </a:pPr>
            <a:r>
              <a:rPr lang="en-US" dirty="0" smtClean="0"/>
              <a:t>Introduction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Pre ARR Risks and Actions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Requirements	</a:t>
            </a:r>
          </a:p>
          <a:p>
            <a:pPr fontAlgn="t">
              <a:tabLst>
                <a:tab pos="8002588" algn="r"/>
              </a:tabLst>
            </a:pPr>
            <a:r>
              <a:rPr lang="en-US" b="1" dirty="0" smtClean="0">
                <a:solidFill>
                  <a:srgbClr val="C00000"/>
                </a:solidFill>
              </a:rPr>
              <a:t>System Architecture</a:t>
            </a:r>
            <a:r>
              <a:rPr lang="en-US" dirty="0" smtClean="0"/>
              <a:t>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Algorithm Readiness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Delivered Algorithm Package	</a:t>
            </a:r>
            <a:endParaRPr lang="en-US" sz="2800" dirty="0" smtClean="0"/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Quality Assurance	</a:t>
            </a:r>
            <a:endParaRPr lang="en-US" sz="2800" dirty="0" smtClean="0"/>
          </a:p>
          <a:p>
            <a:pPr>
              <a:tabLst>
                <a:tab pos="8002588" algn="r"/>
              </a:tabLst>
            </a:pPr>
            <a:r>
              <a:rPr lang="en-US" dirty="0" smtClean="0"/>
              <a:t>Risk and Action Summary	</a:t>
            </a:r>
          </a:p>
          <a:p>
            <a:pPr fontAlgn="t">
              <a:tabLst>
                <a:tab pos="8002588" algn="r"/>
              </a:tabLst>
            </a:pPr>
            <a:r>
              <a:rPr lang="en-US" dirty="0" smtClean="0"/>
              <a:t>Summary and Conclusion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Times New Roman" pitchFamily="18" charset="0"/>
              </a:rPr>
              <a:t>Project Plan</a:t>
            </a:r>
          </a:p>
        </p:txBody>
      </p:sp>
      <p:sp>
        <p:nvSpPr>
          <p:cNvPr id="70809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7848600" cy="449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Year 1 – Design and Development (</a:t>
            </a:r>
            <a:r>
              <a:rPr lang="en-US" dirty="0" smtClean="0"/>
              <a:t>2013 </a:t>
            </a:r>
            <a:r>
              <a:rPr lang="en-US" dirty="0"/>
              <a:t>– </a:t>
            </a:r>
            <a:r>
              <a:rPr lang="en-US" dirty="0" smtClean="0"/>
              <a:t>2014)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Develop Requirements Document</a:t>
            </a:r>
          </a:p>
          <a:p>
            <a:pPr lvl="1">
              <a:defRPr/>
            </a:pPr>
            <a:r>
              <a:rPr lang="en-US" dirty="0" smtClean="0"/>
              <a:t>Identify ancillary data for the algorithms</a:t>
            </a:r>
          </a:p>
          <a:p>
            <a:pPr lvl="1">
              <a:defRPr/>
            </a:pPr>
            <a:r>
              <a:rPr lang="en-US" dirty="0" smtClean="0"/>
              <a:t>Conduct CDR</a:t>
            </a:r>
          </a:p>
          <a:p>
            <a:pPr lvl="1">
              <a:defRPr/>
            </a:pPr>
            <a:r>
              <a:rPr lang="en-US" dirty="0" smtClean="0"/>
              <a:t>Compute software development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7467600" cy="3733800"/>
          </a:xfrm>
        </p:spPr>
        <p:txBody>
          <a:bodyPr>
            <a:normAutofit/>
          </a:bodyPr>
          <a:lstStyle/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Section 4 </a:t>
            </a:r>
          </a:p>
          <a:p>
            <a:pPr algn="ctr">
              <a:buFont typeface="Symbol" pitchFamily="18" charset="2"/>
              <a:buNone/>
              <a:defRPr/>
            </a:pPr>
            <a:r>
              <a:rPr lang="en-US" sz="4000" b="1" dirty="0" smtClean="0">
                <a:latin typeface="Book Antiqua" pitchFamily="18" charset="0"/>
              </a:rPr>
              <a:t>System Architecture 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Presented by</a:t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 </a:t>
            </a:r>
            <a:r>
              <a:rPr lang="en-US" b="1" dirty="0" err="1" smtClean="0">
                <a:latin typeface="Book Antiqua" pitchFamily="18" charset="0"/>
              </a:rPr>
              <a:t>Zhengpeng</a:t>
            </a:r>
            <a:r>
              <a:rPr lang="en-US" b="1" dirty="0" smtClean="0">
                <a:latin typeface="Book Antiqua" pitchFamily="18" charset="0"/>
              </a:rPr>
              <a:t> Li (STAR/CICS)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3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smtClean="0"/>
              <a:t>GET-D IT System Architecture</a:t>
            </a:r>
          </a:p>
        </p:txBody>
      </p:sp>
      <p:sp>
        <p:nvSpPr>
          <p:cNvPr id="12293" name="tower"/>
          <p:cNvSpPr>
            <a:spLocks noEditPoints="1" noChangeArrowheads="1"/>
          </p:cNvSpPr>
          <p:nvPr/>
        </p:nvSpPr>
        <p:spPr bwMode="auto">
          <a:xfrm>
            <a:off x="7315200" y="990600"/>
            <a:ext cx="838200" cy="9906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99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sz="1400" b="0">
              <a:solidFill>
                <a:schemeClr val="tx1"/>
              </a:solidFill>
            </a:endParaRPr>
          </a:p>
        </p:txBody>
      </p:sp>
      <p:sp>
        <p:nvSpPr>
          <p:cNvPr id="12294" name="tower"/>
          <p:cNvSpPr>
            <a:spLocks noEditPoints="1" noChangeArrowheads="1"/>
          </p:cNvSpPr>
          <p:nvPr/>
        </p:nvSpPr>
        <p:spPr bwMode="auto">
          <a:xfrm>
            <a:off x="5257800" y="1295400"/>
            <a:ext cx="838200" cy="12192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295" name="tower"/>
          <p:cNvSpPr>
            <a:spLocks noEditPoints="1" noChangeArrowheads="1"/>
          </p:cNvSpPr>
          <p:nvPr/>
        </p:nvSpPr>
        <p:spPr bwMode="auto">
          <a:xfrm>
            <a:off x="5257800" y="5105400"/>
            <a:ext cx="762000" cy="9906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896969" name="Text Box 9"/>
          <p:cNvSpPr txBox="1">
            <a:spLocks noChangeArrowheads="1"/>
          </p:cNvSpPr>
          <p:nvPr/>
        </p:nvSpPr>
        <p:spPr bwMode="auto">
          <a:xfrm>
            <a:off x="3227388" y="4845050"/>
            <a:ext cx="7350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000" b="1">
                <a:solidFill>
                  <a:srgbClr val="0C2A8C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rgbClr val="0C2A8C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rgbClr val="0C2A8C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rgbClr val="0C2A8C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rgbClr val="0C2A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C2A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C2A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C2A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C2A8C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1600" smtClean="0">
                <a:solidFill>
                  <a:schemeClr val="tx1"/>
                </a:solidFill>
              </a:rPr>
              <a:t>STAR</a:t>
            </a:r>
            <a:endParaRPr lang="en-US" sz="16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9" name="tower"/>
          <p:cNvSpPr>
            <a:spLocks noEditPoints="1" noChangeArrowheads="1"/>
          </p:cNvSpPr>
          <p:nvPr/>
        </p:nvSpPr>
        <p:spPr bwMode="auto">
          <a:xfrm>
            <a:off x="3282950" y="5157788"/>
            <a:ext cx="755650" cy="93821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81000" y="6290846"/>
            <a:ext cx="8382000" cy="338554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600" b="0" dirty="0">
                <a:solidFill>
                  <a:srgbClr val="FFFF00"/>
                </a:solidFill>
              </a:rPr>
              <a:t>Input Data: </a:t>
            </a:r>
            <a:r>
              <a:rPr lang="en-US" altLang="en-US" sz="1400" dirty="0" smtClean="0">
                <a:solidFill>
                  <a:srgbClr val="FFFF00"/>
                </a:solidFill>
              </a:rPr>
              <a:t>B</a:t>
            </a:r>
            <a:r>
              <a:rPr lang="en-US" altLang="en-US" sz="1400" b="0" dirty="0" smtClean="0">
                <a:solidFill>
                  <a:srgbClr val="FFFF00"/>
                </a:solidFill>
              </a:rPr>
              <a:t>T </a:t>
            </a:r>
            <a:r>
              <a:rPr lang="en-US" altLang="en-US" sz="1400" b="0" dirty="0">
                <a:solidFill>
                  <a:srgbClr val="FFFF00"/>
                </a:solidFill>
              </a:rPr>
              <a:t>&amp; solar insolation from GOES imagers, </a:t>
            </a:r>
            <a:r>
              <a:rPr lang="en-US" altLang="en-US" sz="1400" b="0" dirty="0" smtClean="0">
                <a:solidFill>
                  <a:srgbClr val="FFFF00"/>
                </a:solidFill>
              </a:rPr>
              <a:t>Met forcing from NCEP CFS, EVI from IDPS VIIRS EDRs</a:t>
            </a:r>
            <a:endParaRPr lang="en-US" altLang="en-US" sz="1200" dirty="0">
              <a:solidFill>
                <a:srgbClr val="FFFF00"/>
              </a:solidFill>
            </a:endParaRPr>
          </a:p>
        </p:txBody>
      </p:sp>
      <p:sp>
        <p:nvSpPr>
          <p:cNvPr id="12301" name="tower"/>
          <p:cNvSpPr>
            <a:spLocks noEditPoints="1" noChangeArrowheads="1"/>
          </p:cNvSpPr>
          <p:nvPr/>
        </p:nvSpPr>
        <p:spPr bwMode="auto">
          <a:xfrm>
            <a:off x="3367088" y="1293813"/>
            <a:ext cx="823912" cy="1220787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2302" name="tower"/>
          <p:cNvSpPr>
            <a:spLocks noEditPoints="1" noChangeArrowheads="1"/>
          </p:cNvSpPr>
          <p:nvPr/>
        </p:nvSpPr>
        <p:spPr bwMode="auto">
          <a:xfrm>
            <a:off x="7315200" y="2133600"/>
            <a:ext cx="838200" cy="9906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altLang="en-US" sz="1400" b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303" name="tower"/>
          <p:cNvSpPr>
            <a:spLocks noEditPoints="1" noChangeArrowheads="1"/>
          </p:cNvSpPr>
          <p:nvPr/>
        </p:nvSpPr>
        <p:spPr bwMode="auto">
          <a:xfrm>
            <a:off x="4346575" y="3233738"/>
            <a:ext cx="835025" cy="110966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2304" name="tower"/>
          <p:cNvSpPr>
            <a:spLocks noEditPoints="1" noChangeArrowheads="1"/>
          </p:cNvSpPr>
          <p:nvPr/>
        </p:nvSpPr>
        <p:spPr bwMode="auto">
          <a:xfrm>
            <a:off x="1828800" y="3413125"/>
            <a:ext cx="811213" cy="77787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4349616" y="3733800"/>
            <a:ext cx="755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SATEP</a:t>
            </a:r>
          </a:p>
          <a:p>
            <a:r>
              <a:rPr lang="en-US" sz="1200" dirty="0" smtClean="0"/>
              <a:t>SANONE 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232150" y="5410200"/>
            <a:ext cx="65881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</a:rPr>
              <a:t>GET-D</a:t>
            </a:r>
          </a:p>
          <a:p>
            <a:endParaRPr lang="en-US" altLang="en-US" sz="1200">
              <a:solidFill>
                <a:schemeClr val="tx1"/>
              </a:solidFill>
            </a:endParaRPr>
          </a:p>
          <a:p>
            <a:r>
              <a:rPr lang="en-US" altLang="en-US" sz="1200" i="1">
                <a:solidFill>
                  <a:srgbClr val="990000"/>
                </a:solidFill>
              </a:rPr>
              <a:t>Linux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3886200" y="914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tx1"/>
                </a:solidFill>
              </a:rPr>
              <a:t>ESPC Production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755775" y="3641725"/>
            <a:ext cx="682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</a:rPr>
              <a:t>GOES-</a:t>
            </a:r>
          </a:p>
          <a:p>
            <a:r>
              <a:rPr lang="en-US" altLang="en-US" sz="1200">
                <a:solidFill>
                  <a:schemeClr val="tx1"/>
                </a:solidFill>
              </a:rPr>
              <a:t>Imager</a:t>
            </a:r>
          </a:p>
        </p:txBody>
      </p:sp>
      <p:sp>
        <p:nvSpPr>
          <p:cNvPr id="12309" name="Text Box 22"/>
          <p:cNvSpPr txBox="1">
            <a:spLocks noChangeArrowheads="1"/>
          </p:cNvSpPr>
          <p:nvPr/>
        </p:nvSpPr>
        <p:spPr bwMode="auto">
          <a:xfrm>
            <a:off x="5183188" y="1676400"/>
            <a:ext cx="76041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</a:rPr>
              <a:t>QC/VAL</a:t>
            </a:r>
          </a:p>
          <a:p>
            <a:endParaRPr lang="en-US" altLang="en-US" sz="1200">
              <a:solidFill>
                <a:schemeClr val="tx1"/>
              </a:solidFill>
            </a:endParaRPr>
          </a:p>
          <a:p>
            <a:r>
              <a:rPr lang="en-US" altLang="en-US" sz="1200" i="1">
                <a:solidFill>
                  <a:srgbClr val="800000"/>
                </a:solidFill>
              </a:rPr>
              <a:t>Linux</a:t>
            </a:r>
          </a:p>
        </p:txBody>
      </p:sp>
      <p:sp>
        <p:nvSpPr>
          <p:cNvPr id="12310" name="Line 23"/>
          <p:cNvSpPr>
            <a:spLocks noChangeShapeType="1"/>
          </p:cNvSpPr>
          <p:nvPr/>
        </p:nvSpPr>
        <p:spPr bwMode="auto">
          <a:xfrm>
            <a:off x="6172200" y="19812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1" name="Line 24"/>
          <p:cNvSpPr>
            <a:spLocks noChangeShapeType="1"/>
          </p:cNvSpPr>
          <p:nvPr/>
        </p:nvSpPr>
        <p:spPr bwMode="auto">
          <a:xfrm>
            <a:off x="4191000" y="1905000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12" name="Line 25"/>
          <p:cNvSpPr>
            <a:spLocks noChangeShapeType="1"/>
          </p:cNvSpPr>
          <p:nvPr/>
        </p:nvSpPr>
        <p:spPr bwMode="auto">
          <a:xfrm>
            <a:off x="2640013" y="38100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14" name="Line 30"/>
          <p:cNvSpPr>
            <a:spLocks noChangeShapeType="1"/>
          </p:cNvSpPr>
          <p:nvPr/>
        </p:nvSpPr>
        <p:spPr bwMode="auto">
          <a:xfrm>
            <a:off x="6705600" y="1447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15" name="Line 31"/>
          <p:cNvSpPr>
            <a:spLocks noChangeShapeType="1"/>
          </p:cNvSpPr>
          <p:nvPr/>
        </p:nvSpPr>
        <p:spPr bwMode="auto">
          <a:xfrm>
            <a:off x="6705600" y="2590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16" name="Line 32"/>
          <p:cNvSpPr>
            <a:spLocks noChangeShapeType="1"/>
          </p:cNvSpPr>
          <p:nvPr/>
        </p:nvSpPr>
        <p:spPr bwMode="auto">
          <a:xfrm>
            <a:off x="6705600" y="14478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7" name="Line 33"/>
          <p:cNvSpPr>
            <a:spLocks noChangeShapeType="1"/>
          </p:cNvSpPr>
          <p:nvPr/>
        </p:nvSpPr>
        <p:spPr bwMode="auto">
          <a:xfrm flipV="1">
            <a:off x="7620000" y="32004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8" name="Line 34"/>
          <p:cNvSpPr>
            <a:spLocks noChangeShapeType="1"/>
          </p:cNvSpPr>
          <p:nvPr/>
        </p:nvSpPr>
        <p:spPr bwMode="auto">
          <a:xfrm>
            <a:off x="4724400" y="4343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9" name="Line 35"/>
          <p:cNvSpPr>
            <a:spLocks noChangeShapeType="1"/>
          </p:cNvSpPr>
          <p:nvPr/>
        </p:nvSpPr>
        <p:spPr bwMode="auto">
          <a:xfrm flipH="1">
            <a:off x="4724400" y="4648200"/>
            <a:ext cx="2590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2" name="Text Box 38"/>
          <p:cNvSpPr txBox="1">
            <a:spLocks noChangeArrowheads="1"/>
          </p:cNvSpPr>
          <p:nvPr/>
        </p:nvSpPr>
        <p:spPr bwMode="auto">
          <a:xfrm>
            <a:off x="3303588" y="1752600"/>
            <a:ext cx="65881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</a:rPr>
              <a:t>GET-D</a:t>
            </a:r>
          </a:p>
          <a:p>
            <a:endParaRPr lang="en-US" altLang="en-US" sz="1200">
              <a:solidFill>
                <a:schemeClr val="tx1"/>
              </a:solidFill>
            </a:endParaRPr>
          </a:p>
          <a:p>
            <a:r>
              <a:rPr lang="en-US" altLang="en-US" sz="1200" i="1">
                <a:solidFill>
                  <a:srgbClr val="800000"/>
                </a:solidFill>
              </a:rPr>
              <a:t>Linux</a:t>
            </a:r>
          </a:p>
        </p:txBody>
      </p:sp>
      <p:sp>
        <p:nvSpPr>
          <p:cNvPr id="12323" name="Text Box 39"/>
          <p:cNvSpPr txBox="1">
            <a:spLocks noChangeArrowheads="1"/>
          </p:cNvSpPr>
          <p:nvPr/>
        </p:nvSpPr>
        <p:spPr bwMode="auto">
          <a:xfrm>
            <a:off x="7239000" y="2438400"/>
            <a:ext cx="749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</a:rPr>
              <a:t>Intranet</a:t>
            </a:r>
          </a:p>
          <a:p>
            <a:endParaRPr lang="en-US" altLang="en-US" sz="1200">
              <a:solidFill>
                <a:schemeClr val="tx1"/>
              </a:solidFill>
            </a:endParaRPr>
          </a:p>
          <a:p>
            <a:r>
              <a:rPr lang="en-US" altLang="en-US" sz="1200" i="1">
                <a:solidFill>
                  <a:srgbClr val="800000"/>
                </a:solidFill>
              </a:rPr>
              <a:t>Sandia</a:t>
            </a:r>
          </a:p>
        </p:txBody>
      </p:sp>
      <p:sp>
        <p:nvSpPr>
          <p:cNvPr id="12324" name="Text Box 40"/>
          <p:cNvSpPr txBox="1">
            <a:spLocks noChangeArrowheads="1"/>
          </p:cNvSpPr>
          <p:nvPr/>
        </p:nvSpPr>
        <p:spPr bwMode="auto">
          <a:xfrm>
            <a:off x="7239000" y="1219200"/>
            <a:ext cx="749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chemeClr val="tx1"/>
                </a:solidFill>
              </a:rPr>
              <a:t>Internet</a:t>
            </a:r>
          </a:p>
          <a:p>
            <a:endParaRPr lang="en-US" altLang="en-US" sz="1200" dirty="0">
              <a:solidFill>
                <a:schemeClr val="tx1"/>
              </a:solidFill>
            </a:endParaRPr>
          </a:p>
          <a:p>
            <a:r>
              <a:rPr lang="en-US" altLang="en-US" sz="1200" i="1" dirty="0">
                <a:solidFill>
                  <a:srgbClr val="800000"/>
                </a:solidFill>
              </a:rPr>
              <a:t>   gp5</a:t>
            </a:r>
          </a:p>
        </p:txBody>
      </p:sp>
      <p:sp>
        <p:nvSpPr>
          <p:cNvPr id="12326" name="Text Box 42"/>
          <p:cNvSpPr txBox="1">
            <a:spLocks noChangeArrowheads="1"/>
          </p:cNvSpPr>
          <p:nvPr/>
        </p:nvSpPr>
        <p:spPr bwMode="auto">
          <a:xfrm>
            <a:off x="5181600" y="5562600"/>
            <a:ext cx="742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12327" name="tower"/>
          <p:cNvSpPr>
            <a:spLocks noEditPoints="1" noChangeArrowheads="1"/>
          </p:cNvSpPr>
          <p:nvPr/>
        </p:nvSpPr>
        <p:spPr bwMode="auto">
          <a:xfrm>
            <a:off x="7315200" y="3962400"/>
            <a:ext cx="838200" cy="10668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328" name="Text Box 44"/>
          <p:cNvSpPr txBox="1">
            <a:spLocks noChangeArrowheads="1"/>
          </p:cNvSpPr>
          <p:nvPr/>
        </p:nvSpPr>
        <p:spPr bwMode="auto">
          <a:xfrm>
            <a:off x="7239000" y="4267200"/>
            <a:ext cx="804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tx1"/>
                </a:solidFill>
              </a:rPr>
              <a:t>NCEP &amp; </a:t>
            </a:r>
          </a:p>
          <a:p>
            <a:r>
              <a:rPr lang="en-US" altLang="en-US" sz="1200">
                <a:solidFill>
                  <a:schemeClr val="tx1"/>
                </a:solidFill>
              </a:rPr>
              <a:t>Other </a:t>
            </a:r>
          </a:p>
          <a:p>
            <a:r>
              <a:rPr lang="en-US" altLang="en-US" sz="120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12329" name="Text Box 48"/>
          <p:cNvSpPr txBox="1">
            <a:spLocks noChangeArrowheads="1"/>
          </p:cNvSpPr>
          <p:nvPr/>
        </p:nvSpPr>
        <p:spPr bwMode="auto">
          <a:xfrm>
            <a:off x="3919537" y="2697162"/>
            <a:ext cx="1871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F11717"/>
                </a:solidFill>
              </a:rPr>
              <a:t>ET &amp; Drought Products</a:t>
            </a:r>
          </a:p>
        </p:txBody>
      </p:sp>
      <p:sp>
        <p:nvSpPr>
          <p:cNvPr id="12330" name="Rectangle 49"/>
          <p:cNvSpPr>
            <a:spLocks noChangeArrowheads="1"/>
          </p:cNvSpPr>
          <p:nvPr/>
        </p:nvSpPr>
        <p:spPr bwMode="auto">
          <a:xfrm>
            <a:off x="2819400" y="914400"/>
            <a:ext cx="3657600" cy="1828800"/>
          </a:xfrm>
          <a:prstGeom prst="rect">
            <a:avLst/>
          </a:prstGeom>
          <a:noFill/>
          <a:ln w="1905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332" name="Line 51"/>
          <p:cNvSpPr>
            <a:spLocks noChangeShapeType="1"/>
          </p:cNvSpPr>
          <p:nvPr/>
        </p:nvSpPr>
        <p:spPr bwMode="auto">
          <a:xfrm>
            <a:off x="3505200" y="25908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34" name="Text Box 56"/>
          <p:cNvSpPr txBox="1">
            <a:spLocks noChangeArrowheads="1"/>
          </p:cNvSpPr>
          <p:nvPr/>
        </p:nvSpPr>
        <p:spPr bwMode="auto">
          <a:xfrm>
            <a:off x="3886200" y="44196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 smtClean="0"/>
              <a:t>BT </a:t>
            </a:r>
            <a:r>
              <a:rPr lang="en-US" altLang="en-US" sz="1200" dirty="0"/>
              <a:t>&amp; Q</a:t>
            </a:r>
          </a:p>
        </p:txBody>
      </p:sp>
      <p:sp>
        <p:nvSpPr>
          <p:cNvPr id="12335" name="tower"/>
          <p:cNvSpPr>
            <a:spLocks noEditPoints="1" noChangeArrowheads="1"/>
          </p:cNvSpPr>
          <p:nvPr/>
        </p:nvSpPr>
        <p:spPr bwMode="auto">
          <a:xfrm>
            <a:off x="609600" y="3429000"/>
            <a:ext cx="812800" cy="7620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337" name="Text Box 59"/>
          <p:cNvSpPr txBox="1">
            <a:spLocks noChangeArrowheads="1"/>
          </p:cNvSpPr>
          <p:nvPr/>
        </p:nvSpPr>
        <p:spPr bwMode="auto">
          <a:xfrm>
            <a:off x="609600" y="3657600"/>
            <a:ext cx="60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/>
                </a:solidFill>
              </a:rPr>
              <a:t>NCEP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sp>
        <p:nvSpPr>
          <p:cNvPr id="12338" name="Text Box 60"/>
          <p:cNvSpPr txBox="1">
            <a:spLocks noChangeArrowheads="1"/>
          </p:cNvSpPr>
          <p:nvPr/>
        </p:nvSpPr>
        <p:spPr bwMode="auto">
          <a:xfrm>
            <a:off x="2362200" y="5257800"/>
            <a:ext cx="8090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 smtClean="0"/>
              <a:t>Met Input</a:t>
            </a:r>
            <a:endParaRPr lang="en-US" altLang="en-US" sz="1200" dirty="0"/>
          </a:p>
        </p:txBody>
      </p:sp>
      <p:sp>
        <p:nvSpPr>
          <p:cNvPr id="12340" name="Line 27"/>
          <p:cNvSpPr>
            <a:spLocks noChangeShapeType="1"/>
          </p:cNvSpPr>
          <p:nvPr/>
        </p:nvSpPr>
        <p:spPr bwMode="auto">
          <a:xfrm>
            <a:off x="990600" y="41910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41" name="Line 58"/>
          <p:cNvSpPr>
            <a:spLocks noChangeShapeType="1"/>
          </p:cNvSpPr>
          <p:nvPr/>
        </p:nvSpPr>
        <p:spPr bwMode="auto">
          <a:xfrm>
            <a:off x="990600" y="1981200"/>
            <a:ext cx="2362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42" name="Line 27"/>
          <p:cNvSpPr>
            <a:spLocks noChangeShapeType="1"/>
          </p:cNvSpPr>
          <p:nvPr/>
        </p:nvSpPr>
        <p:spPr bwMode="auto">
          <a:xfrm>
            <a:off x="990600" y="1981200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43" name="Text Box 60"/>
          <p:cNvSpPr txBox="1">
            <a:spLocks noChangeArrowheads="1"/>
          </p:cNvSpPr>
          <p:nvPr/>
        </p:nvSpPr>
        <p:spPr bwMode="auto">
          <a:xfrm>
            <a:off x="1635293" y="1706563"/>
            <a:ext cx="8410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 smtClean="0"/>
              <a:t>Met  input</a:t>
            </a:r>
            <a:endParaRPr lang="en-US" altLang="en-US" sz="1200" dirty="0"/>
          </a:p>
        </p:txBody>
      </p:sp>
      <p:sp>
        <p:nvSpPr>
          <p:cNvPr id="12344" name="Text Box 48"/>
          <p:cNvSpPr txBox="1">
            <a:spLocks noChangeArrowheads="1"/>
          </p:cNvSpPr>
          <p:nvPr/>
        </p:nvSpPr>
        <p:spPr bwMode="auto">
          <a:xfrm>
            <a:off x="3962400" y="541020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>
                <a:solidFill>
                  <a:srgbClr val="F11717"/>
                </a:solidFill>
              </a:rPr>
              <a:t>ET &amp; Drought </a:t>
            </a:r>
          </a:p>
          <a:p>
            <a:pPr algn="ctr"/>
            <a:r>
              <a:rPr lang="en-US" altLang="en-US" sz="1200">
                <a:solidFill>
                  <a:srgbClr val="F11717"/>
                </a:solidFill>
              </a:rPr>
              <a:t>Products</a:t>
            </a:r>
          </a:p>
        </p:txBody>
      </p:sp>
      <p:sp>
        <p:nvSpPr>
          <p:cNvPr id="12345" name="Text Box 56"/>
          <p:cNvSpPr txBox="1">
            <a:spLocks noChangeArrowheads="1"/>
          </p:cNvSpPr>
          <p:nvPr/>
        </p:nvSpPr>
        <p:spPr bwMode="auto">
          <a:xfrm>
            <a:off x="2819400" y="2697163"/>
            <a:ext cx="914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 smtClean="0"/>
              <a:t>BT </a:t>
            </a:r>
            <a:r>
              <a:rPr lang="en-US" altLang="en-US" sz="1200" dirty="0"/>
              <a:t>&amp; Q</a:t>
            </a:r>
          </a:p>
        </p:txBody>
      </p:sp>
      <p:sp>
        <p:nvSpPr>
          <p:cNvPr id="12346" name="Line 7"/>
          <p:cNvSpPr>
            <a:spLocks noChangeShapeType="1"/>
          </p:cNvSpPr>
          <p:nvPr/>
        </p:nvSpPr>
        <p:spPr bwMode="auto">
          <a:xfrm>
            <a:off x="4038600" y="5638800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tower"/>
          <p:cNvSpPr>
            <a:spLocks noEditPoints="1" noChangeArrowheads="1"/>
          </p:cNvSpPr>
          <p:nvPr/>
        </p:nvSpPr>
        <p:spPr bwMode="auto">
          <a:xfrm>
            <a:off x="635000" y="1143000"/>
            <a:ext cx="812800" cy="7620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609600" y="1295400"/>
            <a:ext cx="60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/>
                </a:solidFill>
              </a:rPr>
              <a:t>NDE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 flipV="1">
            <a:off x="1447800" y="1597838"/>
            <a:ext cx="1905000" cy="2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Box 60"/>
          <p:cNvSpPr txBox="1">
            <a:spLocks noChangeArrowheads="1"/>
          </p:cNvSpPr>
          <p:nvPr/>
        </p:nvSpPr>
        <p:spPr bwMode="auto">
          <a:xfrm>
            <a:off x="1524000" y="1323201"/>
            <a:ext cx="7505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 smtClean="0"/>
              <a:t>EVI Input</a:t>
            </a:r>
            <a:endParaRPr lang="en-US" altLang="en-US" sz="1200" dirty="0"/>
          </a:p>
        </p:txBody>
      </p:sp>
      <p:sp>
        <p:nvSpPr>
          <p:cNvPr id="61" name="tower"/>
          <p:cNvSpPr>
            <a:spLocks noEditPoints="1" noChangeArrowheads="1"/>
          </p:cNvSpPr>
          <p:nvPr/>
        </p:nvSpPr>
        <p:spPr bwMode="auto">
          <a:xfrm>
            <a:off x="635000" y="5334000"/>
            <a:ext cx="812800" cy="7620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" name="Text Box 59"/>
          <p:cNvSpPr txBox="1">
            <a:spLocks noChangeArrowheads="1"/>
          </p:cNvSpPr>
          <p:nvPr/>
        </p:nvSpPr>
        <p:spPr bwMode="auto">
          <a:xfrm>
            <a:off x="609600" y="5486400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dirty="0" smtClean="0"/>
              <a:t>STAR GVF Algorithm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cxnSp>
        <p:nvCxnSpPr>
          <p:cNvPr id="68" name="Shape 67"/>
          <p:cNvCxnSpPr/>
          <p:nvPr/>
        </p:nvCxnSpPr>
        <p:spPr>
          <a:xfrm>
            <a:off x="990600" y="4724400"/>
            <a:ext cx="2286000" cy="762000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ine 58"/>
          <p:cNvSpPr>
            <a:spLocks noChangeShapeType="1"/>
          </p:cNvSpPr>
          <p:nvPr/>
        </p:nvSpPr>
        <p:spPr bwMode="auto">
          <a:xfrm flipV="1">
            <a:off x="1447800" y="5837236"/>
            <a:ext cx="1828800" cy="30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Text Box 60"/>
          <p:cNvSpPr txBox="1">
            <a:spLocks noChangeArrowheads="1"/>
          </p:cNvSpPr>
          <p:nvPr/>
        </p:nvSpPr>
        <p:spPr bwMode="auto">
          <a:xfrm>
            <a:off x="1447800" y="5562600"/>
            <a:ext cx="7505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 smtClean="0"/>
              <a:t>EVI Input</a:t>
            </a:r>
            <a:endParaRPr lang="en-US" altLang="en-US" sz="1200" dirty="0"/>
          </a:p>
        </p:txBody>
      </p:sp>
      <p:cxnSp>
        <p:nvCxnSpPr>
          <p:cNvPr id="64" name="Elbow Connector 63"/>
          <p:cNvCxnSpPr/>
          <p:nvPr/>
        </p:nvCxnSpPr>
        <p:spPr>
          <a:xfrm rot="16200000" flipH="1">
            <a:off x="3886200" y="2600960"/>
            <a:ext cx="685800" cy="6858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/>
          <p:nvPr/>
        </p:nvCxnSpPr>
        <p:spPr>
          <a:xfrm rot="5400000">
            <a:off x="3771900" y="4381500"/>
            <a:ext cx="838200" cy="7620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ower"/>
          <p:cNvSpPr>
            <a:spLocks noEditPoints="1" noChangeArrowheads="1"/>
          </p:cNvSpPr>
          <p:nvPr/>
        </p:nvSpPr>
        <p:spPr bwMode="auto">
          <a:xfrm>
            <a:off x="3276600" y="3233738"/>
            <a:ext cx="835025" cy="110966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sz="1400" b="0">
              <a:solidFill>
                <a:schemeClr val="tx1"/>
              </a:solidFill>
            </a:endParaRPr>
          </a:p>
          <a:p>
            <a:pPr algn="ctr"/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3" name="Text Box 17"/>
          <p:cNvSpPr txBox="1">
            <a:spLocks noChangeArrowheads="1"/>
          </p:cNvSpPr>
          <p:nvPr/>
        </p:nvSpPr>
        <p:spPr bwMode="auto">
          <a:xfrm>
            <a:off x="3279641" y="3505200"/>
            <a:ext cx="6827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200" dirty="0" smtClean="0"/>
              <a:t>OSPO Shared File System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3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Software Architecture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05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5438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Software Elements</a:t>
            </a:r>
          </a:p>
        </p:txBody>
      </p:sp>
      <p:sp>
        <p:nvSpPr>
          <p:cNvPr id="192516" name="Rectangle 7"/>
          <p:cNvSpPr>
            <a:spLocks noChangeArrowheads="1"/>
          </p:cNvSpPr>
          <p:nvPr/>
        </p:nvSpPr>
        <p:spPr bwMode="auto">
          <a:xfrm>
            <a:off x="914400" y="1905000"/>
            <a:ext cx="2971800" cy="76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17" name="Text Box 8"/>
          <p:cNvSpPr txBox="1">
            <a:spLocks noChangeArrowheads="1"/>
          </p:cNvSpPr>
          <p:nvPr/>
        </p:nvSpPr>
        <p:spPr bwMode="auto">
          <a:xfrm>
            <a:off x="1066800" y="2057400"/>
            <a:ext cx="2667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Context Layer - 0</a:t>
            </a:r>
          </a:p>
        </p:txBody>
      </p:sp>
      <p:sp>
        <p:nvSpPr>
          <p:cNvPr id="192518" name="Rectangle 9"/>
          <p:cNvSpPr>
            <a:spLocks noChangeArrowheads="1"/>
          </p:cNvSpPr>
          <p:nvPr/>
        </p:nvSpPr>
        <p:spPr bwMode="auto">
          <a:xfrm>
            <a:off x="4876800" y="1981200"/>
            <a:ext cx="3429000" cy="609600"/>
          </a:xfrm>
          <a:prstGeom prst="rect">
            <a:avLst/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Text Box 10"/>
          <p:cNvSpPr txBox="1">
            <a:spLocks noChangeArrowheads="1"/>
          </p:cNvSpPr>
          <p:nvPr/>
        </p:nvSpPr>
        <p:spPr bwMode="auto">
          <a:xfrm>
            <a:off x="5257800" y="2082800"/>
            <a:ext cx="2590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External Interfaces</a:t>
            </a:r>
          </a:p>
        </p:txBody>
      </p:sp>
      <p:sp>
        <p:nvSpPr>
          <p:cNvPr id="192520" name="AutoShape 11"/>
          <p:cNvSpPr>
            <a:spLocks noChangeArrowheads="1"/>
          </p:cNvSpPr>
          <p:nvPr/>
        </p:nvSpPr>
        <p:spPr bwMode="auto">
          <a:xfrm>
            <a:off x="3886200" y="20574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Rectangle 12"/>
          <p:cNvSpPr>
            <a:spLocks noChangeArrowheads="1"/>
          </p:cNvSpPr>
          <p:nvPr/>
        </p:nvSpPr>
        <p:spPr bwMode="auto">
          <a:xfrm>
            <a:off x="914400" y="2971800"/>
            <a:ext cx="2971800" cy="76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Text Box 13"/>
          <p:cNvSpPr txBox="1">
            <a:spLocks noChangeArrowheads="1"/>
          </p:cNvSpPr>
          <p:nvPr/>
        </p:nvSpPr>
        <p:spPr bwMode="auto">
          <a:xfrm>
            <a:off x="1181100" y="3124200"/>
            <a:ext cx="2438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System Layer - 1</a:t>
            </a:r>
          </a:p>
        </p:txBody>
      </p:sp>
      <p:sp>
        <p:nvSpPr>
          <p:cNvPr id="192523" name="Rectangle 14"/>
          <p:cNvSpPr>
            <a:spLocks noChangeArrowheads="1"/>
          </p:cNvSpPr>
          <p:nvPr/>
        </p:nvSpPr>
        <p:spPr bwMode="auto">
          <a:xfrm>
            <a:off x="4876800" y="3048000"/>
            <a:ext cx="3429000" cy="609600"/>
          </a:xfrm>
          <a:prstGeom prst="rect">
            <a:avLst/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Text Box 15"/>
          <p:cNvSpPr txBox="1">
            <a:spLocks noChangeArrowheads="1"/>
          </p:cNvSpPr>
          <p:nvPr/>
        </p:nvSpPr>
        <p:spPr bwMode="auto">
          <a:xfrm>
            <a:off x="4953000" y="3124200"/>
            <a:ext cx="3200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Flows Between Units</a:t>
            </a:r>
          </a:p>
        </p:txBody>
      </p:sp>
      <p:sp>
        <p:nvSpPr>
          <p:cNvPr id="192525" name="AutoShape 16"/>
          <p:cNvSpPr>
            <a:spLocks noChangeArrowheads="1"/>
          </p:cNvSpPr>
          <p:nvPr/>
        </p:nvSpPr>
        <p:spPr bwMode="auto">
          <a:xfrm>
            <a:off x="3886200" y="31242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26" name="Line 17"/>
          <p:cNvSpPr>
            <a:spLocks noChangeShapeType="1"/>
          </p:cNvSpPr>
          <p:nvPr/>
        </p:nvSpPr>
        <p:spPr bwMode="auto">
          <a:xfrm>
            <a:off x="2438400" y="2514600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2527" name="Rectangle 18"/>
          <p:cNvSpPr>
            <a:spLocks noChangeArrowheads="1"/>
          </p:cNvSpPr>
          <p:nvPr/>
        </p:nvSpPr>
        <p:spPr bwMode="auto">
          <a:xfrm>
            <a:off x="914400" y="4038600"/>
            <a:ext cx="2971800" cy="76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28" name="Text Box 19"/>
          <p:cNvSpPr txBox="1">
            <a:spLocks noChangeArrowheads="1"/>
          </p:cNvSpPr>
          <p:nvPr/>
        </p:nvSpPr>
        <p:spPr bwMode="auto">
          <a:xfrm>
            <a:off x="1193800" y="4191000"/>
            <a:ext cx="2438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Unit Layer - 2</a:t>
            </a:r>
          </a:p>
        </p:txBody>
      </p:sp>
      <p:sp>
        <p:nvSpPr>
          <p:cNvPr id="192529" name="Rectangle 20"/>
          <p:cNvSpPr>
            <a:spLocks noChangeArrowheads="1"/>
          </p:cNvSpPr>
          <p:nvPr/>
        </p:nvSpPr>
        <p:spPr bwMode="auto">
          <a:xfrm>
            <a:off x="4876800" y="4114800"/>
            <a:ext cx="3429000" cy="609600"/>
          </a:xfrm>
          <a:prstGeom prst="rect">
            <a:avLst/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30" name="Text Box 21"/>
          <p:cNvSpPr txBox="1">
            <a:spLocks noChangeArrowheads="1"/>
          </p:cNvSpPr>
          <p:nvPr/>
        </p:nvSpPr>
        <p:spPr bwMode="auto">
          <a:xfrm>
            <a:off x="5257800" y="4229100"/>
            <a:ext cx="2590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Flows Within Units</a:t>
            </a:r>
          </a:p>
        </p:txBody>
      </p:sp>
      <p:sp>
        <p:nvSpPr>
          <p:cNvPr id="192531" name="AutoShape 22"/>
          <p:cNvSpPr>
            <a:spLocks noChangeArrowheads="1"/>
          </p:cNvSpPr>
          <p:nvPr/>
        </p:nvSpPr>
        <p:spPr bwMode="auto">
          <a:xfrm>
            <a:off x="3886200" y="41910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32" name="Line 23"/>
          <p:cNvSpPr>
            <a:spLocks noChangeShapeType="1"/>
          </p:cNvSpPr>
          <p:nvPr/>
        </p:nvSpPr>
        <p:spPr bwMode="auto">
          <a:xfrm>
            <a:off x="2438400" y="3581400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2533" name="Rectangle 24"/>
          <p:cNvSpPr>
            <a:spLocks noChangeArrowheads="1"/>
          </p:cNvSpPr>
          <p:nvPr/>
        </p:nvSpPr>
        <p:spPr bwMode="auto">
          <a:xfrm>
            <a:off x="914400" y="5105400"/>
            <a:ext cx="2971800" cy="76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34" name="Text Box 25"/>
          <p:cNvSpPr txBox="1">
            <a:spLocks noChangeArrowheads="1"/>
          </p:cNvSpPr>
          <p:nvPr/>
        </p:nvSpPr>
        <p:spPr bwMode="auto">
          <a:xfrm>
            <a:off x="1028700" y="5257800"/>
            <a:ext cx="2743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Sub-Unit Layer - 3</a:t>
            </a:r>
          </a:p>
        </p:txBody>
      </p:sp>
      <p:sp>
        <p:nvSpPr>
          <p:cNvPr id="192535" name="Rectangle 26"/>
          <p:cNvSpPr>
            <a:spLocks noChangeArrowheads="1"/>
          </p:cNvSpPr>
          <p:nvPr/>
        </p:nvSpPr>
        <p:spPr bwMode="auto">
          <a:xfrm>
            <a:off x="4876800" y="5181600"/>
            <a:ext cx="3429000" cy="609600"/>
          </a:xfrm>
          <a:prstGeom prst="rect">
            <a:avLst/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36" name="Text Box 27"/>
          <p:cNvSpPr txBox="1">
            <a:spLocks noChangeArrowheads="1"/>
          </p:cNvSpPr>
          <p:nvPr/>
        </p:nvSpPr>
        <p:spPr bwMode="auto">
          <a:xfrm>
            <a:off x="4991100" y="5295900"/>
            <a:ext cx="32385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Flows Within Sub-Units</a:t>
            </a:r>
          </a:p>
        </p:txBody>
      </p:sp>
      <p:sp>
        <p:nvSpPr>
          <p:cNvPr id="192537" name="AutoShape 28"/>
          <p:cNvSpPr>
            <a:spLocks noChangeArrowheads="1"/>
          </p:cNvSpPr>
          <p:nvPr/>
        </p:nvSpPr>
        <p:spPr bwMode="auto">
          <a:xfrm>
            <a:off x="3886200" y="52578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8F8F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38" name="Line 29"/>
          <p:cNvSpPr>
            <a:spLocks noChangeShapeType="1"/>
          </p:cNvSpPr>
          <p:nvPr/>
        </p:nvSpPr>
        <p:spPr bwMode="auto">
          <a:xfrm>
            <a:off x="2438400" y="4648200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2540" name="Text Box 32"/>
          <p:cNvSpPr txBox="1">
            <a:spLocks noChangeArrowheads="1"/>
          </p:cNvSpPr>
          <p:nvPr/>
        </p:nvSpPr>
        <p:spPr bwMode="auto">
          <a:xfrm>
            <a:off x="3276600" y="61722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Process 14"/>
          <p:cNvSpPr/>
          <p:nvPr/>
        </p:nvSpPr>
        <p:spPr>
          <a:xfrm>
            <a:off x="3581400" y="3581400"/>
            <a:ext cx="1981200" cy="182880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processing unit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219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External inputs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11430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Software system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1828800"/>
            <a:ext cx="1676400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ALEXI  model</a:t>
            </a:r>
            <a:endParaRPr lang="en-US" sz="2400" dirty="0"/>
          </a:p>
        </p:txBody>
      </p:sp>
      <p:sp>
        <p:nvSpPr>
          <p:cNvPr id="19" name="Flowchart: Data 18"/>
          <p:cNvSpPr/>
          <p:nvPr/>
        </p:nvSpPr>
        <p:spPr>
          <a:xfrm>
            <a:off x="6858000" y="1981200"/>
            <a:ext cx="1981200" cy="1447800"/>
          </a:xfrm>
          <a:prstGeom prst="flowChartInputOutp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Daily ET product with QC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lowchart: Data 19"/>
          <p:cNvSpPr/>
          <p:nvPr/>
        </p:nvSpPr>
        <p:spPr>
          <a:xfrm>
            <a:off x="6858000" y="3657600"/>
            <a:ext cx="1981200" cy="990600"/>
          </a:xfrm>
          <a:prstGeom prst="flowChartInputOutp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ESI product with QC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1219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External outputs</a:t>
            </a:r>
          </a:p>
        </p:txBody>
      </p:sp>
      <p:sp>
        <p:nvSpPr>
          <p:cNvPr id="23" name="Up-Down Arrow 22"/>
          <p:cNvSpPr/>
          <p:nvPr/>
        </p:nvSpPr>
        <p:spPr>
          <a:xfrm>
            <a:off x="4343400" y="2743200"/>
            <a:ext cx="457200" cy="838200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Elbow Connector 25"/>
          <p:cNvCxnSpPr>
            <a:stCxn id="15" idx="3"/>
            <a:endCxn id="19" idx="2"/>
          </p:cNvCxnSpPr>
          <p:nvPr/>
        </p:nvCxnSpPr>
        <p:spPr>
          <a:xfrm flipV="1">
            <a:off x="5562600" y="2705100"/>
            <a:ext cx="1493520" cy="17907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5" idx="3"/>
            <a:endCxn id="20" idx="2"/>
          </p:cNvCxnSpPr>
          <p:nvPr/>
        </p:nvCxnSpPr>
        <p:spPr>
          <a:xfrm flipV="1">
            <a:off x="5562600" y="4152900"/>
            <a:ext cx="1493520" cy="3429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ata 15"/>
          <p:cNvSpPr/>
          <p:nvPr/>
        </p:nvSpPr>
        <p:spPr>
          <a:xfrm>
            <a:off x="381000" y="1981200"/>
            <a:ext cx="2362200" cy="1008185"/>
          </a:xfrm>
          <a:prstGeom prst="flowChartInputOutp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Satellite-based observations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Data 16"/>
          <p:cNvSpPr/>
          <p:nvPr/>
        </p:nvSpPr>
        <p:spPr>
          <a:xfrm>
            <a:off x="304800" y="3429000"/>
            <a:ext cx="2141883" cy="927100"/>
          </a:xfrm>
          <a:prstGeom prst="flowChartInputOutp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Meteoro</a:t>
            </a:r>
            <a:r>
              <a:rPr lang="en-US" dirty="0" smtClean="0">
                <a:solidFill>
                  <a:schemeClr val="tx1"/>
                </a:solidFill>
              </a:rPr>
              <a:t>-logical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lowchart: Data 17"/>
          <p:cNvSpPr/>
          <p:nvPr/>
        </p:nvSpPr>
        <p:spPr>
          <a:xfrm>
            <a:off x="381000" y="4800600"/>
            <a:ext cx="1752600" cy="713154"/>
          </a:xfrm>
          <a:prstGeom prst="flowChartInputOutp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Ancillary 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Elbow Connector 46"/>
          <p:cNvCxnSpPr>
            <a:stCxn id="16" idx="5"/>
            <a:endCxn id="15" idx="1"/>
          </p:cNvCxnSpPr>
          <p:nvPr/>
        </p:nvCxnSpPr>
        <p:spPr>
          <a:xfrm>
            <a:off x="2506980" y="2485293"/>
            <a:ext cx="1074420" cy="2010507"/>
          </a:xfrm>
          <a:prstGeom prst="bentConnector3">
            <a:avLst>
              <a:gd name="adj1" fmla="val 35972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228600" y="990600"/>
            <a:ext cx="2784613" cy="556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3200400" y="990600"/>
            <a:ext cx="2784613" cy="556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6172200" y="990600"/>
            <a:ext cx="2784613" cy="556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Elbow Connector 107"/>
          <p:cNvCxnSpPr>
            <a:stCxn id="17" idx="5"/>
            <a:endCxn id="15" idx="1"/>
          </p:cNvCxnSpPr>
          <p:nvPr/>
        </p:nvCxnSpPr>
        <p:spPr>
          <a:xfrm>
            <a:off x="2232495" y="3892550"/>
            <a:ext cx="1348905" cy="60325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8" idx="5"/>
            <a:endCxn id="15" idx="1"/>
          </p:cNvCxnSpPr>
          <p:nvPr/>
        </p:nvCxnSpPr>
        <p:spPr>
          <a:xfrm flipV="1">
            <a:off x="1958340" y="4495800"/>
            <a:ext cx="1623060" cy="661377"/>
          </a:xfrm>
          <a:prstGeom prst="bentConnector3">
            <a:avLst>
              <a:gd name="adj1" fmla="val 58837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Context Layer Data Flow</a:t>
            </a:r>
            <a:endParaRPr lang="en-US" sz="4000" dirty="0"/>
          </a:p>
        </p:txBody>
      </p:sp>
      <p:sp>
        <p:nvSpPr>
          <p:cNvPr id="24" name="Flowchart: Data 23"/>
          <p:cNvSpPr/>
          <p:nvPr/>
        </p:nvSpPr>
        <p:spPr>
          <a:xfrm>
            <a:off x="6781800" y="4953000"/>
            <a:ext cx="1981200" cy="1066800"/>
          </a:xfrm>
          <a:prstGeom prst="flowChartInputOutp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Daily radiance and fluxes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With QC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Elbow Connector 26"/>
          <p:cNvCxnSpPr>
            <a:endCxn id="24" idx="2"/>
          </p:cNvCxnSpPr>
          <p:nvPr/>
        </p:nvCxnSpPr>
        <p:spPr>
          <a:xfrm>
            <a:off x="5638800" y="4495800"/>
            <a:ext cx="1341120" cy="9906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External Inputs</a:t>
            </a:r>
            <a:endParaRPr lang="en-US" sz="4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8601" y="1066800"/>
          <a:ext cx="8762999" cy="5523641"/>
        </p:xfrm>
        <a:graphic>
          <a:graphicData uri="http://schemas.openxmlformats.org/drawingml/2006/table">
            <a:tbl>
              <a:tblPr/>
              <a:tblGrid>
                <a:gridCol w="1762578"/>
                <a:gridCol w="1390860"/>
                <a:gridCol w="1515671"/>
                <a:gridCol w="4093890"/>
              </a:tblGrid>
              <a:tr h="3178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SimSun"/>
                        </a:rPr>
                        <a:t>Name</a:t>
                      </a:r>
                      <a:endParaRPr lang="en-US" sz="1400" b="1" dirty="0">
                        <a:latin typeface="Times New Roman"/>
                        <a:ea typeface="SimSun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SimSun"/>
                        </a:rPr>
                        <a:t>Category</a:t>
                      </a:r>
                      <a:endParaRPr lang="en-US" sz="1400" b="1" dirty="0">
                        <a:latin typeface="Times New Roman"/>
                        <a:ea typeface="SimSun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SimSun"/>
                        </a:rPr>
                        <a:t>Source</a:t>
                      </a:r>
                      <a:endParaRPr lang="en-US" sz="1400" b="1" dirty="0">
                        <a:latin typeface="Times New Roman"/>
                        <a:ea typeface="SimSun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SimSun"/>
                        </a:rPr>
                        <a:t>Description</a:t>
                      </a:r>
                      <a:endParaRPr lang="en-US" sz="1400" b="1" dirty="0">
                        <a:latin typeface="Times New Roman"/>
                        <a:ea typeface="SimSun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164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Brightness temperature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Satellite observation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GOES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GOES East/West Imagery; 11micron/3.9 micron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brightness 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temperature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164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Insolation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Satellite observation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GSIP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GSIP 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real time 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insolation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164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Vegetation Index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Satellite observation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VIIRS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VIIRS EVI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164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Snow mask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Satellite observation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NOAA IMS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IMS Daily Northern Hemisphere Snow and Ice Analysis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Air temperature 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Meteorological data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FS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Surface and pressure level profiles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Specific humidity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Meteorological data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FS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Surface and pressure level profiles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Geopotential height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Meteorological data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FS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Surface and pressure level profiles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Wind speed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Meteorological data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FS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Surface 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Downwelling longwave radiation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Meteorological data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FS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Surface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6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Land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Cover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Ancillary data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University of Maryland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Land cover classes in 1km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resolution (static)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6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Albedo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 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Ancillary data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MODIS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Surface 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Albedo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 from MODIS (static)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2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Clear day 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insolation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Ancillary data</a:t>
                      </a: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GSIP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Clear day 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insolation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  <a:cs typeface="+mn-cs"/>
                        </a:rPr>
                        <a:t> (static)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Times New Roman"/>
                        <a:ea typeface="SimSun"/>
                        <a:cs typeface="+mn-cs"/>
                      </a:endParaRPr>
                    </a:p>
                  </a:txBody>
                  <a:tcPr marL="58228" marR="582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External Outputs </a:t>
            </a:r>
            <a:endParaRPr lang="en-US" sz="4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0420052"/>
              </p:ext>
            </p:extLst>
          </p:nvPr>
        </p:nvGraphicFramePr>
        <p:xfrm>
          <a:off x="228601" y="990599"/>
          <a:ext cx="8686797" cy="5320591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608668"/>
                <a:gridCol w="965200"/>
                <a:gridCol w="1206499"/>
                <a:gridCol w="1126066"/>
                <a:gridCol w="1045633"/>
                <a:gridCol w="1528233"/>
                <a:gridCol w="1206498"/>
              </a:tblGrid>
              <a:tr h="10475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Times New Roman"/>
                          <a:ea typeface="宋体"/>
                        </a:rPr>
                        <a:t>Output Filename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 smtClean="0">
                          <a:effectLst/>
                          <a:latin typeface="Times New Roman"/>
                          <a:ea typeface="宋体"/>
                        </a:rPr>
                        <a:t>Format </a:t>
                      </a:r>
                      <a:endParaRPr lang="en-US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/>
                          <a:ea typeface="宋体"/>
                        </a:rPr>
                        <a:t>Variables</a:t>
                      </a:r>
                      <a:r>
                        <a:rPr lang="en-US" sz="1400" b="1" baseline="0" dirty="0" smtClean="0">
                          <a:effectLst/>
                          <a:latin typeface="Times New Roman"/>
                          <a:ea typeface="宋体"/>
                        </a:rPr>
                        <a:t> included</a:t>
                      </a:r>
                      <a:endParaRPr lang="en-US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Spatial Domain</a:t>
                      </a:r>
                      <a:endParaRPr lang="en-US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Spatial</a:t>
                      </a:r>
                      <a:r>
                        <a:rPr lang="en-US" sz="1400" baseline="0" dirty="0" smtClean="0">
                          <a:effectLst/>
                        </a:rPr>
                        <a:t> resolution</a:t>
                      </a:r>
                      <a:endParaRPr lang="en-US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/>
                          <a:ea typeface="宋体"/>
                        </a:rPr>
                        <a:t>Users</a:t>
                      </a:r>
                      <a:endParaRPr lang="en-US" sz="1400" b="1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5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GETDL3_DAL_NA_YYYYDDD.v1.grb2.gz*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GRIB2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Daily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ET, H, G, SD, SDNET, LWDN, LWUP,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 4, 8, 12 week composite ESI,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QC flags for all the variables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North  America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8 km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GRIB2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宋体"/>
                        </a:rPr>
                        <a:t> file contains all the variables 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NCEP-EMC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NCEP-CPC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NDMC-UNL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USDA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5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GETDL3_DAL_NA_YYYYDDD.V1.nc.gz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NetCDF4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Daily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ET, H, G, SD, SDNET, LWDN, LWUP,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 4, 8, 12 week composite ESI,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QC flags for all the variables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North  America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8 km</a:t>
                      </a: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Times New Roman"/>
                          <a:ea typeface="宋体"/>
                        </a:rPr>
                        <a:t>NETCDF4 file contains all the variables </a:t>
                      </a:r>
                      <a:endParaRPr lang="en-US" sz="1200" dirty="0" smtClean="0">
                        <a:effectLst/>
                        <a:latin typeface="Times New Roman"/>
                        <a:ea typeface="宋体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NCEP-EMC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NCEP-CPC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NDMC-UNL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USDA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6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GETDL3_DAL_NA_YYYYDDD.v1.png.gz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Png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Daily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ET, H, G, SD, SDNET, LWDN, LWUP,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 4, 8, 12 week composite ESI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North  America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</a:rPr>
                        <a:t>8 </a:t>
                      </a:r>
                      <a:r>
                        <a:rPr lang="en-US" sz="1200" dirty="0" smtClean="0">
                          <a:effectLst/>
                        </a:rPr>
                        <a:t>km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PNG image files send to web server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NCEP-EMC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NCEP-CPC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NDMC-UNL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宋体"/>
                        </a:rPr>
                        <a:t>USDA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63246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dk1"/>
                </a:solidFill>
              </a:rPr>
              <a:t>* </a:t>
            </a:r>
            <a:r>
              <a:rPr lang="en-US" dirty="0" smtClean="0"/>
              <a:t> YYYY=year</a:t>
            </a:r>
            <a:r>
              <a:rPr lang="en-US" dirty="0" smtClean="0"/>
              <a:t>, </a:t>
            </a:r>
            <a:r>
              <a:rPr lang="en-US" dirty="0" smtClean="0"/>
              <a:t>DDD=</a:t>
            </a:r>
            <a:r>
              <a:rPr lang="en-US" dirty="0" err="1" smtClean="0"/>
              <a:t>julianday</a:t>
            </a:r>
            <a:r>
              <a:rPr lang="en-US" dirty="0" smtClean="0"/>
              <a:t>  </a:t>
            </a:r>
            <a:r>
              <a:rPr lang="en-US" dirty="0" smtClean="0"/>
              <a:t>and V1=version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81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639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Quality Control Flags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371600"/>
          <a:ext cx="8686800" cy="4701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2667000"/>
                <a:gridCol w="4648200"/>
              </a:tblGrid>
              <a:tr h="5503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Source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Descriptions</a:t>
                      </a:r>
                      <a:endParaRPr lang="en-US" sz="1800" dirty="0"/>
                    </a:p>
                  </a:txBody>
                  <a:tcPr anchor="ctr"/>
                </a:tc>
              </a:tr>
              <a:tr h="514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Overall Product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</a:t>
                      </a: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00=retrieved, 01= not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retrieved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72" marR="63472" marT="0" marB="0" anchor="ctr"/>
                </a:tc>
              </a:tr>
              <a:tr h="514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 cover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= land, 1 = water/sea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72" marR="63472" marT="0" marB="0" anchor="ctr"/>
                </a:tc>
              </a:tr>
              <a:tr h="514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GOES Data Availability</a:t>
                      </a: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0=normal, 1=bad data</a:t>
                      </a:r>
                    </a:p>
                  </a:txBody>
                  <a:tcPr marL="63472" marR="63472" marT="0" marB="0" anchor="ctr"/>
                </a:tc>
              </a:tr>
              <a:tr h="514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View Angle</a:t>
                      </a: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0=normal, 1=large view angle (LZA&gt;55 deg)</a:t>
                      </a:r>
                    </a:p>
                  </a:txBody>
                  <a:tcPr marL="63472" marR="63472" marT="0" marB="0" anchor="ctr"/>
                </a:tc>
              </a:tr>
              <a:tr h="514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Meteorological Data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0=normal, 1=bad data</a:t>
                      </a:r>
                    </a:p>
                  </a:txBody>
                  <a:tcPr marL="63472" marR="63472" marT="0" marB="0" anchor="ctr"/>
                </a:tc>
              </a:tr>
              <a:tr h="5496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Vegetation Data Availability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0=normal, 1=bad data</a:t>
                      </a:r>
                    </a:p>
                  </a:txBody>
                  <a:tcPr marL="63472" marR="63472" marT="0" marB="0" anchor="ctr"/>
                </a:tc>
              </a:tr>
              <a:tr h="514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</a:t>
                      </a: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0=clear, 1</a:t>
                      </a:r>
                      <a:r>
                        <a:rPr lang="en-US" sz="1800" b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not</a:t>
                      </a:r>
                      <a:r>
                        <a:rPr lang="en-US" sz="1800" b="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clear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72" marR="63472" marT="0" marB="0" anchor="ctr"/>
                </a:tc>
              </a:tr>
              <a:tr h="514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Snow</a:t>
                      </a:r>
                    </a:p>
                  </a:txBody>
                  <a:tcPr marL="63472" marR="63472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78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0=snow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free,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1=snow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contamination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72" marR="63472" marT="0" marB="0"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9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153400" cy="715962"/>
          </a:xfrm>
        </p:spPr>
        <p:txBody>
          <a:bodyPr>
            <a:noAutofit/>
          </a:bodyPr>
          <a:lstStyle/>
          <a:p>
            <a:r>
              <a:rPr lang="en-US" sz="4000" dirty="0" smtClean="0"/>
              <a:t>System Layer Data Flows </a:t>
            </a:r>
            <a:endParaRPr lang="en-US" sz="4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9330" name="Picture 2" descr="C:\Users\lfang\Documents\Project_UMD\GET-D\doc\Flowchar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4166454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8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/>
              <a:t>System Layer Components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566896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Meteorological </a:t>
            </a:r>
            <a:r>
              <a:rPr lang="en-US" dirty="0" smtClean="0"/>
              <a:t>Forcing Processor </a:t>
            </a:r>
            <a:r>
              <a:rPr lang="en-US" dirty="0"/>
              <a:t>(</a:t>
            </a:r>
            <a:r>
              <a:rPr lang="en-US" b="1" dirty="0"/>
              <a:t>MFP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Type: </a:t>
            </a:r>
            <a:r>
              <a:rPr lang="en-US" dirty="0" smtClean="0"/>
              <a:t>Processing </a:t>
            </a:r>
            <a:r>
              <a:rPr lang="en-US" dirty="0"/>
              <a:t>Unit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Description: </a:t>
            </a:r>
            <a:r>
              <a:rPr lang="en-US" dirty="0" smtClean="0"/>
              <a:t>Pre-Processor </a:t>
            </a:r>
            <a:r>
              <a:rPr lang="en-US" dirty="0"/>
              <a:t>meteorological forcing datasets</a:t>
            </a:r>
          </a:p>
          <a:p>
            <a:pPr lvl="0"/>
            <a:r>
              <a:rPr lang="en-US" dirty="0"/>
              <a:t>Satellite </a:t>
            </a:r>
            <a:r>
              <a:rPr lang="en-US" dirty="0" smtClean="0"/>
              <a:t>Dataset Processor </a:t>
            </a:r>
            <a:r>
              <a:rPr lang="en-US" dirty="0"/>
              <a:t>(</a:t>
            </a:r>
            <a:r>
              <a:rPr lang="en-US" b="1" dirty="0"/>
              <a:t>SDP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Type: </a:t>
            </a:r>
            <a:r>
              <a:rPr lang="en-US" dirty="0" smtClean="0"/>
              <a:t>Processing </a:t>
            </a:r>
            <a:r>
              <a:rPr lang="en-US" dirty="0"/>
              <a:t>Unit</a:t>
            </a:r>
          </a:p>
          <a:p>
            <a:pPr lvl="1">
              <a:spcAft>
                <a:spcPts val="600"/>
              </a:spcAft>
            </a:pPr>
            <a:r>
              <a:rPr lang="en-US" sz="2700" dirty="0"/>
              <a:t>Description: </a:t>
            </a:r>
            <a:r>
              <a:rPr lang="en-US" sz="2700" dirty="0" smtClean="0"/>
              <a:t>Pre-Processor </a:t>
            </a:r>
            <a:r>
              <a:rPr lang="en-US" sz="2700" dirty="0"/>
              <a:t>satellite datasets, including GOES BT, solar insolation from GSIP products, </a:t>
            </a:r>
            <a:r>
              <a:rPr lang="en-US" sz="2700" dirty="0" smtClean="0"/>
              <a:t>Vegetation index </a:t>
            </a:r>
            <a:r>
              <a:rPr lang="en-US" sz="2700" dirty="0"/>
              <a:t>maps, real-time cloud mask and snow mask</a:t>
            </a:r>
          </a:p>
          <a:p>
            <a:pPr lvl="0"/>
            <a:r>
              <a:rPr lang="en-US" dirty="0"/>
              <a:t>Ancillary </a:t>
            </a:r>
            <a:r>
              <a:rPr lang="en-US" dirty="0" smtClean="0"/>
              <a:t>Dataset Processor </a:t>
            </a:r>
            <a:r>
              <a:rPr lang="en-US" dirty="0"/>
              <a:t>(</a:t>
            </a:r>
            <a:r>
              <a:rPr lang="en-US" b="1" dirty="0"/>
              <a:t>ADP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Type: </a:t>
            </a:r>
            <a:r>
              <a:rPr lang="en-US" dirty="0" smtClean="0"/>
              <a:t>Processing </a:t>
            </a:r>
            <a:r>
              <a:rPr lang="en-US" dirty="0"/>
              <a:t>Unit</a:t>
            </a:r>
          </a:p>
          <a:p>
            <a:pPr lvl="1">
              <a:spcAft>
                <a:spcPts val="600"/>
              </a:spcAft>
            </a:pPr>
            <a:r>
              <a:rPr lang="en-US" sz="2700" dirty="0"/>
              <a:t>Description: </a:t>
            </a:r>
            <a:r>
              <a:rPr lang="en-US" sz="2700" dirty="0" smtClean="0"/>
              <a:t>Pre-Processor </a:t>
            </a:r>
            <a:r>
              <a:rPr lang="en-US" sz="2700" dirty="0"/>
              <a:t>ancillary datasets, including land cover map and satellite viewing geometry</a:t>
            </a:r>
          </a:p>
          <a:p>
            <a:pPr lvl="0"/>
            <a:r>
              <a:rPr lang="en-US" dirty="0"/>
              <a:t>ALEXI core </a:t>
            </a:r>
            <a:r>
              <a:rPr lang="en-US" dirty="0" smtClean="0"/>
              <a:t>processor </a:t>
            </a:r>
            <a:r>
              <a:rPr lang="en-US" dirty="0"/>
              <a:t>(</a:t>
            </a:r>
            <a:r>
              <a:rPr lang="en-US" b="1" dirty="0"/>
              <a:t>ALEXI</a:t>
            </a:r>
            <a:r>
              <a:rPr lang="en-US" dirty="0"/>
              <a:t>)</a:t>
            </a:r>
          </a:p>
          <a:p>
            <a:pPr lvl="1">
              <a:spcAft>
                <a:spcPts val="600"/>
              </a:spcAft>
            </a:pPr>
            <a:r>
              <a:rPr lang="en-US" sz="2700" dirty="0"/>
              <a:t>Type: </a:t>
            </a:r>
            <a:r>
              <a:rPr lang="en-US" sz="2700" dirty="0" smtClean="0"/>
              <a:t>Processing </a:t>
            </a:r>
            <a:r>
              <a:rPr lang="en-US" sz="2700" dirty="0"/>
              <a:t>Unit</a:t>
            </a:r>
          </a:p>
          <a:p>
            <a:pPr lvl="1">
              <a:spcAft>
                <a:spcPts val="600"/>
              </a:spcAft>
            </a:pPr>
            <a:r>
              <a:rPr lang="en-US" sz="2700" dirty="0"/>
              <a:t>Description: Calculate daily ET and potential ET from inputs.</a:t>
            </a:r>
          </a:p>
          <a:p>
            <a:pPr lvl="0"/>
            <a:r>
              <a:rPr lang="en-US" dirty="0"/>
              <a:t>Quality </a:t>
            </a:r>
            <a:r>
              <a:rPr lang="en-US" dirty="0" smtClean="0"/>
              <a:t>Control </a:t>
            </a:r>
            <a:r>
              <a:rPr lang="en-US" dirty="0"/>
              <a:t>F</a:t>
            </a:r>
            <a:r>
              <a:rPr lang="en-US" dirty="0" smtClean="0"/>
              <a:t>lags </a:t>
            </a:r>
            <a:r>
              <a:rPr lang="en-US" dirty="0"/>
              <a:t>(</a:t>
            </a:r>
            <a:r>
              <a:rPr lang="en-US" b="1" dirty="0"/>
              <a:t>QCF</a:t>
            </a:r>
            <a:r>
              <a:rPr lang="en-US" dirty="0"/>
              <a:t>)</a:t>
            </a:r>
          </a:p>
          <a:p>
            <a:pPr lvl="1">
              <a:spcAft>
                <a:spcPts val="600"/>
              </a:spcAft>
            </a:pPr>
            <a:r>
              <a:rPr lang="en-US" sz="2700" dirty="0"/>
              <a:t>Type: </a:t>
            </a:r>
            <a:r>
              <a:rPr lang="en-US" sz="2700" dirty="0" smtClean="0"/>
              <a:t>Processing </a:t>
            </a:r>
            <a:r>
              <a:rPr lang="en-US" sz="2700" dirty="0"/>
              <a:t>Unit</a:t>
            </a:r>
          </a:p>
          <a:p>
            <a:pPr lvl="1">
              <a:spcAft>
                <a:spcPts val="600"/>
              </a:spcAft>
            </a:pPr>
            <a:r>
              <a:rPr lang="en-US" sz="2700" dirty="0"/>
              <a:t>Description: Generate quality control flags for each pixel</a:t>
            </a:r>
          </a:p>
          <a:p>
            <a:pPr lvl="0"/>
            <a:r>
              <a:rPr lang="en-US" dirty="0"/>
              <a:t>Product </a:t>
            </a:r>
            <a:r>
              <a:rPr lang="en-US" dirty="0" smtClean="0"/>
              <a:t>Output  Processor (</a:t>
            </a:r>
            <a:r>
              <a:rPr lang="en-US" b="1" dirty="0" smtClean="0"/>
              <a:t>POP</a:t>
            </a:r>
            <a:r>
              <a:rPr lang="en-US" dirty="0" smtClean="0"/>
              <a:t>)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sz="2700" dirty="0"/>
              <a:t>Type: </a:t>
            </a:r>
            <a:r>
              <a:rPr lang="en-US" sz="2700" dirty="0" smtClean="0"/>
              <a:t>Processing </a:t>
            </a:r>
            <a:r>
              <a:rPr lang="en-US" sz="2700" dirty="0"/>
              <a:t>Unit</a:t>
            </a:r>
          </a:p>
          <a:p>
            <a:pPr lvl="1">
              <a:spcAft>
                <a:spcPts val="600"/>
              </a:spcAft>
            </a:pPr>
            <a:r>
              <a:rPr lang="en-US" sz="2700" dirty="0"/>
              <a:t>Description: Output ET and drought products in required data formats (</a:t>
            </a:r>
            <a:r>
              <a:rPr lang="en-US" sz="2700" dirty="0" err="1"/>
              <a:t>NetCDF</a:t>
            </a:r>
            <a:r>
              <a:rPr lang="en-US" sz="2700" dirty="0"/>
              <a:t>, GRIB2 and PNG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F273-445D-422A-88DA-7115DA6812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5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41946</TotalTime>
  <Words>9718</Words>
  <Application>Microsoft Office PowerPoint</Application>
  <PresentationFormat>On-screen Show (4:3)</PresentationFormat>
  <Paragraphs>2001</Paragraphs>
  <Slides>189</Slides>
  <Notes>68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189</vt:i4>
      </vt:variant>
    </vt:vector>
  </HeadingPairs>
  <TitlesOfParts>
    <vt:vector size="191" baseType="lpstr">
      <vt:lpstr>3_Office Theme</vt:lpstr>
      <vt:lpstr>Microsoft ClipArt Gallery</vt:lpstr>
      <vt:lpstr>GOES Evapotranspiration and Drought Product System (GET-D) Algorithm Readiness Review </vt:lpstr>
      <vt:lpstr>Agenda</vt:lpstr>
      <vt:lpstr>Outline</vt:lpstr>
      <vt:lpstr>Slide 4</vt:lpstr>
      <vt:lpstr>Introduction</vt:lpstr>
      <vt:lpstr>Integrated Product Team (IPT)</vt:lpstr>
      <vt:lpstr>Background</vt:lpstr>
      <vt:lpstr>Objectives</vt:lpstr>
      <vt:lpstr>Project Plan</vt:lpstr>
      <vt:lpstr>Project Plan</vt:lpstr>
      <vt:lpstr>Slide 11</vt:lpstr>
      <vt:lpstr>Project Milestones</vt:lpstr>
      <vt:lpstr>ARR Entry Criteria</vt:lpstr>
      <vt:lpstr>ARR Exit Criteria</vt:lpstr>
      <vt:lpstr>Outline</vt:lpstr>
      <vt:lpstr>Slide 16</vt:lpstr>
      <vt:lpstr>Risks and Actions</vt:lpstr>
      <vt:lpstr>Risks and Actions</vt:lpstr>
      <vt:lpstr>Risks and Actions</vt:lpstr>
      <vt:lpstr>Risks and Actions</vt:lpstr>
      <vt:lpstr>Risks and Actions</vt:lpstr>
      <vt:lpstr>Risks and Actions</vt:lpstr>
      <vt:lpstr>Risk and Action Summary</vt:lpstr>
      <vt:lpstr>Outline</vt:lpstr>
      <vt:lpstr>Slide 25</vt:lpstr>
      <vt:lpstr>General Requirement Description Slide</vt:lpstr>
      <vt:lpstr>Basic Requirement 0</vt:lpstr>
      <vt:lpstr>Basic Requirement 0.0</vt:lpstr>
      <vt:lpstr>Basic Requirement 0.0</vt:lpstr>
      <vt:lpstr>Basic Requirement 0.0</vt:lpstr>
      <vt:lpstr>Basic Requirement 0.0</vt:lpstr>
      <vt:lpstr>Basic Requirement 0.0</vt:lpstr>
      <vt:lpstr>Basic Requirement 0.0</vt:lpstr>
      <vt:lpstr>Basic Requirement 0.0</vt:lpstr>
      <vt:lpstr>Basic Requirement 1</vt:lpstr>
      <vt:lpstr>Basic Requirement 1.0</vt:lpstr>
      <vt:lpstr>Basic Requirement 1.0</vt:lpstr>
      <vt:lpstr>Basic Requirement 1.0</vt:lpstr>
      <vt:lpstr>Basic Requirement 1.0</vt:lpstr>
      <vt:lpstr>Basic Requirement 1.0</vt:lpstr>
      <vt:lpstr>Basic Requirement 1.0</vt:lpstr>
      <vt:lpstr>Basic Requirement 1.0</vt:lpstr>
      <vt:lpstr>Basic Requirement 1.0</vt:lpstr>
      <vt:lpstr> Basic Requirement 2</vt:lpstr>
      <vt:lpstr>Basic Requirement 2.0</vt:lpstr>
      <vt:lpstr>Basic Requirement 2.0</vt:lpstr>
      <vt:lpstr>Basic Requirement 3</vt:lpstr>
      <vt:lpstr>Basic Requirement 3.0</vt:lpstr>
      <vt:lpstr>Basic Requirement 3.0</vt:lpstr>
      <vt:lpstr>Basic Requirement 4</vt:lpstr>
      <vt:lpstr>Basic Requirement 4.0</vt:lpstr>
      <vt:lpstr>Basic Requirement 5</vt:lpstr>
      <vt:lpstr>Basic Requirement 5.0</vt:lpstr>
      <vt:lpstr>Basic Requirement 5.0</vt:lpstr>
      <vt:lpstr>Basic Requirement 5.0</vt:lpstr>
      <vt:lpstr>Basic Requirement 5.0</vt:lpstr>
      <vt:lpstr>Basic Requirement 5.0</vt:lpstr>
      <vt:lpstr>Basic Requirement 6</vt:lpstr>
      <vt:lpstr>Basic Requirement 6.0</vt:lpstr>
      <vt:lpstr>Basic Requirement 6.0</vt:lpstr>
      <vt:lpstr>Basic Requirement 6.0</vt:lpstr>
      <vt:lpstr>Basic Requirement 6.0</vt:lpstr>
      <vt:lpstr>Basic Requirement 6.0</vt:lpstr>
      <vt:lpstr>Basic Requirement 7</vt:lpstr>
      <vt:lpstr>Basic Requirement 7.0</vt:lpstr>
      <vt:lpstr>Basic Requirement 7.0</vt:lpstr>
      <vt:lpstr>Basic Requirement 7.0</vt:lpstr>
      <vt:lpstr>Basic Requirement 7.0</vt:lpstr>
      <vt:lpstr>Basic Requirement 8</vt:lpstr>
      <vt:lpstr>Basic Requirement 8.0</vt:lpstr>
      <vt:lpstr>Basic Requirement 8.0</vt:lpstr>
      <vt:lpstr>Basic Requirement 8.0</vt:lpstr>
      <vt:lpstr>Basic Requirement 9</vt:lpstr>
      <vt:lpstr>Basic Requirement 9.0</vt:lpstr>
      <vt:lpstr>Basic Requirement 9.0</vt:lpstr>
      <vt:lpstr>Basic Requirement 9.0</vt:lpstr>
      <vt:lpstr>Basic Requirement 9.0</vt:lpstr>
      <vt:lpstr>Basic Requirement 9.0</vt:lpstr>
      <vt:lpstr>Basic Requirement 9.0</vt:lpstr>
      <vt:lpstr>Basic Requirement 9.0</vt:lpstr>
      <vt:lpstr>Basic Requirement 9.0</vt:lpstr>
      <vt:lpstr>Basic Requirement 9.0</vt:lpstr>
      <vt:lpstr>Basic Requirement 10</vt:lpstr>
      <vt:lpstr>Basic Requirement 10.0</vt:lpstr>
      <vt:lpstr>Basic Requirement 10.0</vt:lpstr>
      <vt:lpstr>Basic Requirement 11</vt:lpstr>
      <vt:lpstr>Basic Requirement 11.0</vt:lpstr>
      <vt:lpstr>GET-D System Requirements – Summary</vt:lpstr>
      <vt:lpstr>Outline</vt:lpstr>
      <vt:lpstr>Slide 90</vt:lpstr>
      <vt:lpstr>GET-D IT System Architecture</vt:lpstr>
      <vt:lpstr>Software Architecture</vt:lpstr>
      <vt:lpstr> Software Elements</vt:lpstr>
      <vt:lpstr>Context Layer Data Flow</vt:lpstr>
      <vt:lpstr>External Inputs</vt:lpstr>
      <vt:lpstr>External Outputs </vt:lpstr>
      <vt:lpstr>Quality Control Flags</vt:lpstr>
      <vt:lpstr>System Layer Data Flows </vt:lpstr>
      <vt:lpstr>System Layer Components</vt:lpstr>
      <vt:lpstr>File Descriptions</vt:lpstr>
      <vt:lpstr>Control Files</vt:lpstr>
      <vt:lpstr>Parameter Files</vt:lpstr>
      <vt:lpstr>Meteorological Input Data Files</vt:lpstr>
      <vt:lpstr>Satellite Input Data Files</vt:lpstr>
      <vt:lpstr>Ancillary Data Files</vt:lpstr>
      <vt:lpstr>Intermediate Data Files </vt:lpstr>
      <vt:lpstr>Slide 107</vt:lpstr>
      <vt:lpstr>GRIB2 File Content</vt:lpstr>
      <vt:lpstr>NETCDF4 File Content</vt:lpstr>
      <vt:lpstr>Slide 110</vt:lpstr>
      <vt:lpstr>Slide 111</vt:lpstr>
      <vt:lpstr>Status report</vt:lpstr>
      <vt:lpstr>GOES Evapotranspiration (ET) and Drought Products (GET-D)</vt:lpstr>
      <vt:lpstr>System Architecture Summary</vt:lpstr>
      <vt:lpstr>Outline</vt:lpstr>
      <vt:lpstr>Slide 116</vt:lpstr>
      <vt:lpstr>Algorithm Readiness Outline</vt:lpstr>
      <vt:lpstr>Product Overview and Requirements</vt:lpstr>
      <vt:lpstr>Validation Summary</vt:lpstr>
      <vt:lpstr>Unit Test Results</vt:lpstr>
      <vt:lpstr>GET-D Test Environment</vt:lpstr>
      <vt:lpstr>GET-D Test Data Sets</vt:lpstr>
      <vt:lpstr>Common Grids Land Mask Processor (CGLMP)</vt:lpstr>
      <vt:lpstr>Land Cover Processor (LCPP)</vt:lpstr>
      <vt:lpstr>Common Grids Meteorological Processor for CFS (CGMP-CFS)</vt:lpstr>
      <vt:lpstr>Common Grids Meteorological Processor for CFS  (CGMP-CFS)</vt:lpstr>
      <vt:lpstr>GOES Data Processor (GDP)</vt:lpstr>
      <vt:lpstr>GOES Data Processor (GDP)</vt:lpstr>
      <vt:lpstr>Slide 129</vt:lpstr>
      <vt:lpstr>Insolation Processor  (INSO-GSIPL2) </vt:lpstr>
      <vt:lpstr>Cloud Mask Processor (CMP)</vt:lpstr>
      <vt:lpstr>Vegetation Index Processor for VIIRS EVI/NDVI  (VIP-VIIRS)</vt:lpstr>
      <vt:lpstr>Snow Map Processor (SMP)</vt:lpstr>
      <vt:lpstr>SMP test results</vt:lpstr>
      <vt:lpstr>Clear Sky Insolation Processor (CIP)</vt:lpstr>
      <vt:lpstr>Albedo Processor (AP)</vt:lpstr>
      <vt:lpstr>Regional Inputs Processor (RIP)</vt:lpstr>
      <vt:lpstr>Slide 138</vt:lpstr>
      <vt:lpstr>ALEXI Point Model (APM)</vt:lpstr>
      <vt:lpstr>APM test results</vt:lpstr>
      <vt:lpstr>Regional Outputs Processor (ROP)</vt:lpstr>
      <vt:lpstr>ROP test results on 2015 175 </vt:lpstr>
      <vt:lpstr>ROP test results on 2015 175 </vt:lpstr>
      <vt:lpstr>ROP test results on 2015 175</vt:lpstr>
      <vt:lpstr>Quality control flags (QCF)</vt:lpstr>
      <vt:lpstr>QCF test results</vt:lpstr>
      <vt:lpstr>Product Output Processor (POP)</vt:lpstr>
      <vt:lpstr>Slide 148</vt:lpstr>
      <vt:lpstr>Unit Test Summary</vt:lpstr>
      <vt:lpstr>System Test Results</vt:lpstr>
      <vt:lpstr>Daily ET output on 2015 175</vt:lpstr>
      <vt:lpstr>Daily ESI Composites on 2015 175</vt:lpstr>
      <vt:lpstr>System Test results on 2015 175</vt:lpstr>
      <vt:lpstr>Slide 154</vt:lpstr>
      <vt:lpstr>ESI for Drought Monitoring</vt:lpstr>
      <vt:lpstr>System Results Validation</vt:lpstr>
      <vt:lpstr>ALEXI ET Validation</vt:lpstr>
      <vt:lpstr>Slide 158</vt:lpstr>
      <vt:lpstr>Slide 159</vt:lpstr>
      <vt:lpstr>ALEXI ET Validation</vt:lpstr>
      <vt:lpstr>GET-D ET comparison</vt:lpstr>
      <vt:lpstr>Slide 162</vt:lpstr>
      <vt:lpstr>Slide 163</vt:lpstr>
      <vt:lpstr>Outline</vt:lpstr>
      <vt:lpstr>Slide 165</vt:lpstr>
      <vt:lpstr>GET-D DAP</vt:lpstr>
      <vt:lpstr>GET-D DAP</vt:lpstr>
      <vt:lpstr>Outline</vt:lpstr>
      <vt:lpstr>Slide 169</vt:lpstr>
      <vt:lpstr>Quality Assurance Background </vt:lpstr>
      <vt:lpstr>Slide 171</vt:lpstr>
      <vt:lpstr>Slide 172</vt:lpstr>
      <vt:lpstr>SPSRB Coding Standards</vt:lpstr>
      <vt:lpstr>Quality Assurance – Software</vt:lpstr>
      <vt:lpstr>Quality Assurance – Software</vt:lpstr>
      <vt:lpstr>Quality Assurance – Software</vt:lpstr>
      <vt:lpstr>Slide 177</vt:lpstr>
      <vt:lpstr>Quality Assurance – Archive and Maintenance</vt:lpstr>
      <vt:lpstr>Quality Assurance – Documentation and Metadata</vt:lpstr>
      <vt:lpstr>Quality Assurance – Summary</vt:lpstr>
      <vt:lpstr>Slide 181</vt:lpstr>
      <vt:lpstr>Outline</vt:lpstr>
      <vt:lpstr>Risks and Actions</vt:lpstr>
      <vt:lpstr>Risk and Action Summary</vt:lpstr>
      <vt:lpstr>Outline</vt:lpstr>
      <vt:lpstr>Slide 186</vt:lpstr>
      <vt:lpstr>Review Objectives Have Been Addressed </vt:lpstr>
      <vt:lpstr>Current Status</vt:lpstr>
      <vt:lpstr>Open Discussion</vt:lpstr>
    </vt:vector>
  </TitlesOfParts>
  <Company>NOAA / NESDIS / STAR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 Evapotranspiration and Drought Product System</dc:title>
  <dc:creator>proy</dc:creator>
  <cp:lastModifiedBy>Zhengpeng Li</cp:lastModifiedBy>
  <cp:revision>2346</cp:revision>
  <dcterms:created xsi:type="dcterms:W3CDTF">2014-07-02T20:11:32Z</dcterms:created>
  <dcterms:modified xsi:type="dcterms:W3CDTF">2015-10-09T19:27:23Z</dcterms:modified>
</cp:coreProperties>
</file>